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9"/>
  </p:notesMasterIdLst>
  <p:sldIdLst>
    <p:sldId id="257" r:id="rId2"/>
    <p:sldId id="258" r:id="rId3"/>
    <p:sldId id="259" r:id="rId4"/>
    <p:sldId id="260" r:id="rId5"/>
    <p:sldId id="261" r:id="rId6"/>
    <p:sldId id="262" r:id="rId7"/>
    <p:sldId id="263" r:id="rId8"/>
    <p:sldId id="264" r:id="rId9"/>
    <p:sldId id="265" r:id="rId10"/>
    <p:sldId id="266" r:id="rId11"/>
    <p:sldId id="272" r:id="rId12"/>
    <p:sldId id="268" r:id="rId13"/>
    <p:sldId id="269" r:id="rId14"/>
    <p:sldId id="270" r:id="rId15"/>
    <p:sldId id="271" r:id="rId16"/>
    <p:sldId id="267" r:id="rId17"/>
    <p:sldId id="273"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33"/>
  </p:normalViewPr>
  <p:slideViewPr>
    <p:cSldViewPr snapToGrid="0" snapToObjects="1">
      <p:cViewPr varScale="1">
        <p:scale>
          <a:sx n="104" d="100"/>
          <a:sy n="104" d="100"/>
        </p:scale>
        <p:origin x="1880" y="1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F29AC3-D4BC-EA43-B738-90441CBD8FF4}" type="datetimeFigureOut">
              <a:rPr lang="en-US" smtClean="0"/>
              <a:t>2/2/20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D6BD74-81A4-7B47-BAFE-54866E4EB8DC}" type="slidenum">
              <a:rPr lang="en-US" smtClean="0"/>
              <a:t>‹#›</a:t>
            </a:fld>
            <a:endParaRPr lang="en-US"/>
          </a:p>
        </p:txBody>
      </p:sp>
    </p:spTree>
    <p:extLst>
      <p:ext uri="{BB962C8B-B14F-4D97-AF65-F5344CB8AC3E}">
        <p14:creationId xmlns:p14="http://schemas.microsoft.com/office/powerpoint/2010/main" val="804687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D6BD74-81A4-7B47-BAFE-54866E4EB8DC}" type="slidenum">
              <a:rPr lang="en-US" smtClean="0"/>
              <a:t>7</a:t>
            </a:fld>
            <a:endParaRPr lang="en-US"/>
          </a:p>
        </p:txBody>
      </p:sp>
    </p:spTree>
    <p:extLst>
      <p:ext uri="{BB962C8B-B14F-4D97-AF65-F5344CB8AC3E}">
        <p14:creationId xmlns:p14="http://schemas.microsoft.com/office/powerpoint/2010/main" val="18238042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3F5FBC0E-878A-A24B-A590-7710F24EFC92}" type="datetimeFigureOut">
              <a:rPr lang="en-US" smtClean="0"/>
              <a:t>2/2/20</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ACDE298-85C8-C247-86B0-BD0D65045505}" type="slidenum">
              <a:rPr lang="en-US" smtClean="0"/>
              <a:t>‹#›</a:t>
            </a:fld>
            <a:endParaRPr 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GB"/>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3F5FBC0E-878A-A24B-A590-7710F24EFC92}" type="datetimeFigureOut">
              <a:rPr lang="en-US" smtClean="0"/>
              <a:t>2/2/20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CDE298-85C8-C247-86B0-BD0D65045505}" type="slidenum">
              <a:rPr lang="en-US" smtClean="0"/>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3F5FBC0E-878A-A24B-A590-7710F24EFC92}" type="datetimeFigureOut">
              <a:rPr lang="en-US" smtClean="0"/>
              <a:t>2/2/20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CDE298-85C8-C247-86B0-BD0D65045505}" type="slidenum">
              <a:rPr lang="en-US" smtClean="0"/>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3F5FBC0E-878A-A24B-A590-7710F24EFC92}" type="datetimeFigureOut">
              <a:rPr lang="en-US" smtClean="0"/>
              <a:t>2/2/20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CDE298-85C8-C247-86B0-BD0D65045505}" type="slidenum">
              <a:rPr lang="en-US" smtClean="0"/>
              <a:t>‹#›</a:t>
            </a:fld>
            <a:endParaRPr lang="en-US"/>
          </a:p>
        </p:txBody>
      </p:sp>
      <p:sp>
        <p:nvSpPr>
          <p:cNvPr id="11" name="Title 10"/>
          <p:cNvSpPr>
            <a:spLocks noGrp="1"/>
          </p:cNvSpPr>
          <p:nvPr>
            <p:ph type="title"/>
          </p:nvPr>
        </p:nvSpPr>
        <p:spPr/>
        <p:txBody>
          <a:bodyPr/>
          <a:lstStyle/>
          <a:p>
            <a:r>
              <a:rPr lang="en-GB"/>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GB"/>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3F5FBC0E-878A-A24B-A590-7710F24EFC92}" type="datetimeFigureOut">
              <a:rPr lang="en-US" smtClean="0"/>
              <a:t>2/2/20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CDE298-85C8-C247-86B0-BD0D65045505}"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F5FBC0E-878A-A24B-A590-7710F24EFC92}" type="datetimeFigureOut">
              <a:rPr lang="en-US" smtClean="0"/>
              <a:t>2/2/20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CDE298-85C8-C247-86B0-BD0D65045505}" type="slidenum">
              <a:rPr lang="en-US" smtClean="0"/>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GB"/>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3F5FBC0E-878A-A24B-A590-7710F24EFC92}" type="datetimeFigureOut">
              <a:rPr lang="en-US" smtClean="0"/>
              <a:t>2/2/20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CDE298-85C8-C247-86B0-BD0D65045505}" type="slidenum">
              <a:rPr lang="en-US" smtClean="0"/>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3F5FBC0E-878A-A24B-A590-7710F24EFC92}" type="datetimeFigureOut">
              <a:rPr lang="en-US" smtClean="0"/>
              <a:t>2/2/20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CDE298-85C8-C247-86B0-BD0D65045505}" type="slidenum">
              <a:rPr lang="en-US" smtClean="0"/>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5FBC0E-878A-A24B-A590-7710F24EFC92}" type="datetimeFigureOut">
              <a:rPr lang="en-US" smtClean="0"/>
              <a:t>2/2/20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CDE298-85C8-C247-86B0-BD0D6504550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GB"/>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3F5FBC0E-878A-A24B-A590-7710F24EFC92}" type="datetimeFigureOut">
              <a:rPr lang="en-US" smtClean="0"/>
              <a:t>2/2/20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CDE298-85C8-C247-86B0-BD0D6504550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GB"/>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3F5FBC0E-878A-A24B-A590-7710F24EFC92}" type="datetimeFigureOut">
              <a:rPr lang="en-US" smtClean="0"/>
              <a:t>2/2/20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CDE298-85C8-C247-86B0-BD0D6504550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GB"/>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3F5FBC0E-878A-A24B-A590-7710F24EFC92}" type="datetimeFigureOut">
              <a:rPr lang="en-US" smtClean="0"/>
              <a:t>2/2/20</a:t>
            </a:fld>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BACDE298-85C8-C247-86B0-BD0D6504550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6.png"/><Relationship Id="rId5" Type="http://schemas.microsoft.com/office/2007/relationships/hdphoto" Target="../media/hdphoto2.wdp"/><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hyperlink" Target="https://en.wikipedia.org/wiki/Caucasus" TargetMode="External"/><Relationship Id="rId3" Type="http://schemas.openxmlformats.org/officeDocument/2006/relationships/image" Target="../media/image15.jpeg"/><Relationship Id="rId7" Type="http://schemas.openxmlformats.org/officeDocument/2006/relationships/hyperlink" Target="https://en.wikipedia.org/wiki/Hephaestus" TargetMode="External"/><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hyperlink" Target="https://en.wikipedia.org/wiki/Blacksmith" TargetMode="External"/><Relationship Id="rId5" Type="http://schemas.openxmlformats.org/officeDocument/2006/relationships/hyperlink" Target="https://en.wikipedia.org/wiki/Bia_(mythology)" TargetMode="External"/><Relationship Id="rId4" Type="http://schemas.openxmlformats.org/officeDocument/2006/relationships/hyperlink" Target="https://en.wikipedia.org/wiki/Cratos" TargetMode="External"/><Relationship Id="rId9" Type="http://schemas.openxmlformats.org/officeDocument/2006/relationships/hyperlink" Target="https://en.wikipedia.org/wiki/Zeu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9.png"/><Relationship Id="rId1" Type="http://schemas.openxmlformats.org/officeDocument/2006/relationships/slideLayout" Target="../slideLayouts/slideLayout2.xml"/><Relationship Id="rId5" Type="http://schemas.microsoft.com/office/2007/relationships/hdphoto" Target="../media/hdphoto8.wdp"/><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hyperlink" Target="https://en.wikipedia.org/wiki/Lycus_(mythology)" TargetMode="External"/><Relationship Id="rId3" Type="http://schemas.openxmlformats.org/officeDocument/2006/relationships/image" Target="../media/image10.jpeg"/><Relationship Id="rId7" Type="http://schemas.openxmlformats.org/officeDocument/2006/relationships/hyperlink" Target="https://en.wikipedia.org/wiki/Ancient_Thebes_(Boeotia)" TargetMode="External"/><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hyperlink" Target="https://en.wikipedia.org/wiki/Megara" TargetMode="External"/><Relationship Id="rId5" Type="http://schemas.openxmlformats.org/officeDocument/2006/relationships/hyperlink" Target="https://en.wikipedia.org/wiki/Amphitryon" TargetMode="External"/><Relationship Id="rId10" Type="http://schemas.openxmlformats.org/officeDocument/2006/relationships/hyperlink" Target="https://en.wikipedia.org/wiki/Insanity" TargetMode="External"/><Relationship Id="rId4" Type="http://schemas.openxmlformats.org/officeDocument/2006/relationships/hyperlink" Target="https://en.wikipedia.org/wiki/Cerberus" TargetMode="External"/><Relationship Id="rId9" Type="http://schemas.openxmlformats.org/officeDocument/2006/relationships/hyperlink" Target="https://en.wikipedia.org/wiki/Iris_(mythology)"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hyperlink" Target="https://en.wikipedia.org/wiki/Odysseus" TargetMode="External"/><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hyperlink" Target="https://en.wikipedia.org/wiki/Menelaos" TargetMode="External"/><Relationship Id="rId5" Type="http://schemas.openxmlformats.org/officeDocument/2006/relationships/hyperlink" Target="https://en.wikipedia.org/wiki/Agamemnon" TargetMode="External"/><Relationship Id="rId4" Type="http://schemas.openxmlformats.org/officeDocument/2006/relationships/hyperlink" Target="https://en.wikipedia.org/wiki/Achilles" TargetMode="External"/></Relationships>
</file>

<file path=ppt/slides/_rels/slide9.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hyperlink" Target="https://en.wikipedia.org/wiki/Xerxes_I_of_Persia" TargetMode="External"/><Relationship Id="rId7"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hyperlink" Target="https://en.wikipedia.org/wiki/Hellespont" TargetMode="External"/><Relationship Id="rId5" Type="http://schemas.openxmlformats.org/officeDocument/2006/relationships/hyperlink" Target="https://en.wikipedia.org/wiki/Xerxes'_bridge_across_the_Hellespont" TargetMode="External"/><Relationship Id="rId4" Type="http://schemas.openxmlformats.org/officeDocument/2006/relationships/hyperlink" Target="https://en.wikipedia.org/wiki/Darius_I"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Ancient Theatre</a:t>
            </a:r>
          </a:p>
        </p:txBody>
      </p:sp>
      <p:sp>
        <p:nvSpPr>
          <p:cNvPr id="3" name="Subtitle 2"/>
          <p:cNvSpPr>
            <a:spLocks noGrp="1"/>
          </p:cNvSpPr>
          <p:nvPr>
            <p:ph type="subTitle" idx="1"/>
          </p:nvPr>
        </p:nvSpPr>
        <p:spPr/>
        <p:txBody>
          <a:bodyPr>
            <a:normAutofit/>
          </a:bodyPr>
          <a:lstStyle/>
          <a:p>
            <a:endParaRPr lang="en-US" dirty="0"/>
          </a:p>
        </p:txBody>
      </p:sp>
      <p:pic>
        <p:nvPicPr>
          <p:cNvPr id="5" name="Picture 4" descr="Comedy.jpg"/>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49579" y="3767862"/>
            <a:ext cx="2310651" cy="2933191"/>
          </a:xfrm>
          <a:prstGeom prst="rect">
            <a:avLst/>
          </a:prstGeom>
        </p:spPr>
      </p:pic>
      <p:pic>
        <p:nvPicPr>
          <p:cNvPr id="6" name="Picture 5" descr="Satyr.jpg"/>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9944" r="95269">
                        <a14:foregroundMark x1="58059" y1="10974" x2="65597" y2="10974"/>
                        <a14:foregroundMark x1="41941" y1="13052" x2="32157" y2="12013"/>
                        <a14:foregroundMark x1="81395" y1="13312" x2="81395" y2="13312"/>
                        <a14:backgroundMark x1="73456" y1="2597" x2="73456" y2="2597"/>
                        <a14:backgroundMark x1="52285" y1="5455" x2="52285" y2="5455"/>
                        <a14:backgroundMark x1="21331" y1="2597" x2="21331" y2="2597"/>
                        <a14:backgroundMark x1="31034" y1="2597" x2="38091" y2="3312"/>
                        <a14:backgroundMark x1="60385" y1="3701" x2="60385" y2="3701"/>
                        <a14:backgroundMark x1="78909" y1="7078" x2="78909" y2="7078"/>
                        <a14:backgroundMark x1="85806" y1="4610" x2="67201" y2="5130"/>
                        <a14:backgroundMark x1="88613" y1="15065" x2="88613" y2="15065"/>
                        <a14:backgroundMark x1="34082" y1="96364" x2="40016" y2="98636"/>
                        <a14:backgroundMark x1="66239" y1="97338" x2="58059" y2="98636"/>
                        <a14:backgroundMark x1="43224" y1="4091" x2="43224" y2="4091"/>
                        <a14:backgroundMark x1="13232" y1="4610" x2="27105" y2="6688"/>
                        <a14:backgroundMark x1="46993" y1="1558" x2="49158" y2="12013"/>
                        <a14:backgroundMark x1="84202" y1="15844" x2="84202" y2="15844"/>
                      </a14:backgroundRemoval>
                    </a14:imgEffect>
                  </a14:imgLayer>
                </a14:imgProps>
              </a:ext>
              <a:ext uri="{28A0092B-C50C-407E-A947-70E740481C1C}">
                <a14:useLocalDpi xmlns:a14="http://schemas.microsoft.com/office/drawing/2010/main" val="0"/>
              </a:ext>
            </a:extLst>
          </a:blip>
          <a:stretch>
            <a:fillRect/>
          </a:stretch>
        </p:blipFill>
        <p:spPr>
          <a:xfrm>
            <a:off x="3612494" y="-53453"/>
            <a:ext cx="1937401" cy="2393260"/>
          </a:xfrm>
          <a:prstGeom prst="rect">
            <a:avLst/>
          </a:prstGeom>
        </p:spPr>
      </p:pic>
      <p:pic>
        <p:nvPicPr>
          <p:cNvPr id="7" name="Picture 6" descr="tragedy.jpg"/>
          <p:cNvPicPr>
            <a:picLocks noChangeAspect="1"/>
          </p:cNvPicPr>
          <p:nvPr/>
        </p:nvPicPr>
        <p:blipFill>
          <a:blip r:embed="rId6">
            <a:extLst>
              <a:ext uri="{BEBA8EAE-BF5A-486C-A8C5-ECC9F3942E4B}">
                <a14:imgProps xmlns:a14="http://schemas.microsoft.com/office/drawing/2010/main">
                  <a14:imgLayer r:embed="rId7">
                    <a14:imgEffect>
                      <a14:backgroundRemoval t="0" b="97500" l="1667" r="100000"/>
                    </a14:imgEffect>
                  </a14:imgLayer>
                </a14:imgProps>
              </a:ext>
              <a:ext uri="{28A0092B-C50C-407E-A947-70E740481C1C}">
                <a14:useLocalDpi xmlns:a14="http://schemas.microsoft.com/office/drawing/2010/main" val="0"/>
              </a:ext>
            </a:extLst>
          </a:blip>
          <a:stretch>
            <a:fillRect/>
          </a:stretch>
        </p:blipFill>
        <p:spPr>
          <a:xfrm>
            <a:off x="6629400" y="3924809"/>
            <a:ext cx="2286000" cy="2540000"/>
          </a:xfrm>
          <a:prstGeom prst="rect">
            <a:avLst/>
          </a:prstGeom>
        </p:spPr>
      </p:pic>
    </p:spTree>
    <p:extLst>
      <p:ext uri="{BB962C8B-B14F-4D97-AF65-F5344CB8AC3E}">
        <p14:creationId xmlns:p14="http://schemas.microsoft.com/office/powerpoint/2010/main" val="867412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tint val="93000"/>
                <a:shade val="20000"/>
              </a:schemeClr>
              <a:schemeClr val="bg1">
                <a:tint val="90000"/>
                <a:shade val="85000"/>
                <a:satMod val="115000"/>
              </a:schemeClr>
            </a:duotone>
          </a:blip>
          <a:tile tx="0" ty="0" sx="60000" sy="60000" flip="none" algn="tl"/>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688490" y="570156"/>
            <a:ext cx="7756263" cy="1054250"/>
          </a:xfrm>
          <a:prstGeom prst="rect">
            <a:avLst/>
          </a:prstGeom>
        </p:spPr>
        <p:txBody>
          <a:bodyPr anchor="ctr">
            <a:normAutofit/>
          </a:bodyPr>
          <a:lstStyle/>
          <a:p>
            <a:r>
              <a:rPr lang="en-GB" dirty="0"/>
              <a:t> Prometheus </a:t>
            </a:r>
            <a:endParaRPr lang="en-US" dirty="0"/>
          </a:p>
        </p:txBody>
      </p:sp>
      <p:pic>
        <p:nvPicPr>
          <p:cNvPr id="4" name="Picture 3">
            <a:extLst>
              <a:ext uri="{FF2B5EF4-FFF2-40B4-BE49-F238E27FC236}">
                <a16:creationId xmlns:a16="http://schemas.microsoft.com/office/drawing/2014/main" id="{BD92556E-6C10-D541-B739-B44A27AEE94A}"/>
              </a:ext>
            </a:extLst>
          </p:cNvPr>
          <p:cNvPicPr/>
          <p:nvPr/>
        </p:nvPicPr>
        <p:blipFill rotWithShape="1">
          <a:blip r:embed="rId3">
            <a:extLst>
              <a:ext uri="{28A0092B-C50C-407E-A947-70E740481C1C}">
                <a14:useLocalDpi xmlns:a14="http://schemas.microsoft.com/office/drawing/2010/main" val="0"/>
              </a:ext>
            </a:extLst>
          </a:blip>
          <a:srcRect l="41203" t="17455" r="9751" b="29184"/>
          <a:stretch/>
        </p:blipFill>
        <p:spPr bwMode="auto">
          <a:xfrm>
            <a:off x="813902" y="2240280"/>
            <a:ext cx="3547700" cy="3877056"/>
          </a:xfrm>
          <a:prstGeom prst="rect">
            <a:avLst/>
          </a:prstGeom>
          <a:noFill/>
          <a:ln>
            <a:noFill/>
          </a:ln>
          <a:extLst>
            <a:ext uri="{53640926-AAD7-44d8-BBD7-CCE9431645EC}">
              <a14:shadowObscured xmlns:lc="http://schemas.openxmlformats.org/drawingml/2006/lockedCanvas" xmlns:a14="http://schemas.microsoft.com/office/drawing/2010/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ext>
          </a:extLst>
        </p:spPr>
      </p:pic>
      <p:sp>
        <p:nvSpPr>
          <p:cNvPr id="2" name="Content Placeholder 1"/>
          <p:cNvSpPr>
            <a:spLocks noGrp="1"/>
          </p:cNvSpPr>
          <p:nvPr>
            <p:ph sz="quarter" idx="14"/>
          </p:nvPr>
        </p:nvSpPr>
        <p:spPr>
          <a:xfrm>
            <a:off x="4645151" y="2240280"/>
            <a:ext cx="3803904" cy="3877056"/>
          </a:xfrm>
          <a:prstGeom prst="rect">
            <a:avLst/>
          </a:prstGeom>
        </p:spPr>
        <p:txBody>
          <a:bodyPr>
            <a:normAutofit/>
          </a:bodyPr>
          <a:lstStyle/>
          <a:p>
            <a:pPr>
              <a:lnSpc>
                <a:spcPct val="90000"/>
              </a:lnSpc>
            </a:pPr>
            <a:r>
              <a:rPr lang="en-GB" sz="1900"/>
              <a:t> </a:t>
            </a:r>
            <a:r>
              <a:rPr lang="en-GB" sz="1900">
                <a:hlinkClick r:id="rId4" tooltip="Cratos"/>
              </a:rPr>
              <a:t>Kratos</a:t>
            </a:r>
            <a:r>
              <a:rPr lang="en-GB" sz="1900"/>
              <a:t> (Authority), </a:t>
            </a:r>
            <a:r>
              <a:rPr lang="en-GB" sz="1900">
                <a:hlinkClick r:id="rId5" tooltip="Bia (mythology)"/>
              </a:rPr>
              <a:t>Bia</a:t>
            </a:r>
            <a:r>
              <a:rPr lang="en-GB" sz="1900"/>
              <a:t> (violence), and the </a:t>
            </a:r>
            <a:r>
              <a:rPr lang="en-GB" sz="1900">
                <a:hlinkClick r:id="rId6" tooltip="Blacksmith"/>
              </a:rPr>
              <a:t>smith</a:t>
            </a:r>
            <a:r>
              <a:rPr lang="en-GB" sz="1900"/>
              <a:t>-god </a:t>
            </a:r>
            <a:r>
              <a:rPr lang="en-GB" sz="1900">
                <a:hlinkClick r:id="rId7" tooltip="Hephaestus"/>
              </a:rPr>
              <a:t>Hephaestus</a:t>
            </a:r>
            <a:r>
              <a:rPr lang="en-GB" sz="1900"/>
              <a:t> chain the Titan to a mountain in the </a:t>
            </a:r>
            <a:r>
              <a:rPr lang="en-GB" sz="1900">
                <a:hlinkClick r:id="rId8" tooltip="Caucasus"/>
              </a:rPr>
              <a:t>Caucasus</a:t>
            </a:r>
            <a:r>
              <a:rPr lang="en-GB" sz="1900"/>
              <a:t>, because </a:t>
            </a:r>
            <a:r>
              <a:rPr lang="en-GB" sz="1900" err="1"/>
              <a:t>henot</a:t>
            </a:r>
            <a:r>
              <a:rPr lang="en-GB" sz="1900"/>
              <a:t> only for stealing fire, but also for thwarting </a:t>
            </a:r>
            <a:r>
              <a:rPr lang="en-GB" sz="1900">
                <a:hlinkClick r:id="rId9" tooltip="Zeus"/>
              </a:rPr>
              <a:t>Zeus</a:t>
            </a:r>
            <a:r>
              <a:rPr lang="en-GB" sz="1900"/>
              <a:t>'s plan to obliterate the human race.  The Titan talks to the </a:t>
            </a:r>
            <a:r>
              <a:rPr lang="en-GB" sz="1900" err="1"/>
              <a:t>Oceanids</a:t>
            </a:r>
            <a:r>
              <a:rPr lang="en-GB" sz="1900"/>
              <a:t> and Io and refuses to tell Hermes who will overthrow Zeus. Zeus finally strikes the Titan with his thunderbolt.</a:t>
            </a:r>
          </a:p>
          <a:p>
            <a:pPr marL="0" indent="0">
              <a:lnSpc>
                <a:spcPct val="90000"/>
              </a:lnSpc>
              <a:buNone/>
            </a:pPr>
            <a:endParaRPr lang="en-US" sz="1900"/>
          </a:p>
        </p:txBody>
      </p:sp>
    </p:spTree>
    <p:extLst>
      <p:ext uri="{BB962C8B-B14F-4D97-AF65-F5344CB8AC3E}">
        <p14:creationId xmlns:p14="http://schemas.microsoft.com/office/powerpoint/2010/main" val="1154856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482B7-B73B-FF45-B937-1CB5DD66FF3B}"/>
              </a:ext>
            </a:extLst>
          </p:cNvPr>
          <p:cNvSpPr>
            <a:spLocks noGrp="1"/>
          </p:cNvSpPr>
          <p:nvPr>
            <p:ph type="title"/>
          </p:nvPr>
        </p:nvSpPr>
        <p:spPr/>
        <p:txBody>
          <a:bodyPr/>
          <a:lstStyle/>
          <a:p>
            <a:r>
              <a:rPr lang="en-US" dirty="0"/>
              <a:t>Myth Now</a:t>
            </a:r>
          </a:p>
        </p:txBody>
      </p:sp>
      <p:sp>
        <p:nvSpPr>
          <p:cNvPr id="4" name="Content Placeholder 3">
            <a:extLst>
              <a:ext uri="{FF2B5EF4-FFF2-40B4-BE49-F238E27FC236}">
                <a16:creationId xmlns:a16="http://schemas.microsoft.com/office/drawing/2014/main" id="{95816B3A-D9D5-2545-905B-E46DF96A0CC3}"/>
              </a:ext>
            </a:extLst>
          </p:cNvPr>
          <p:cNvSpPr>
            <a:spLocks noGrp="1"/>
          </p:cNvSpPr>
          <p:nvPr>
            <p:ph sz="quarter" idx="14"/>
          </p:nvPr>
        </p:nvSpPr>
        <p:spPr>
          <a:xfrm>
            <a:off x="404285" y="1891805"/>
            <a:ext cx="3803904" cy="3877056"/>
          </a:xfrm>
        </p:spPr>
        <p:txBody>
          <a:bodyPr/>
          <a:lstStyle/>
          <a:p>
            <a:r>
              <a:rPr lang="en-US" dirty="0"/>
              <a:t>Over to you to rebrand these tragedies for Netflix.</a:t>
            </a:r>
          </a:p>
          <a:p>
            <a:r>
              <a:rPr lang="en-US" dirty="0"/>
              <a:t>In pairs, </a:t>
            </a:r>
            <a:r>
              <a:rPr lang="en-US" dirty="0" err="1"/>
              <a:t>summarise</a:t>
            </a:r>
            <a:r>
              <a:rPr lang="en-US" dirty="0"/>
              <a:t> one tragedy in 3 sentences without naming characters. </a:t>
            </a:r>
          </a:p>
          <a:p>
            <a:r>
              <a:rPr lang="en-US" dirty="0"/>
              <a:t>Build suspense for your audience by not giving the ending away!</a:t>
            </a:r>
          </a:p>
          <a:p>
            <a:r>
              <a:rPr lang="en-US" dirty="0"/>
              <a:t>Can we guess which play?</a:t>
            </a:r>
          </a:p>
        </p:txBody>
      </p:sp>
      <p:sp>
        <p:nvSpPr>
          <p:cNvPr id="5" name="Text Box 52">
            <a:extLst>
              <a:ext uri="{FF2B5EF4-FFF2-40B4-BE49-F238E27FC236}">
                <a16:creationId xmlns:a16="http://schemas.microsoft.com/office/drawing/2014/main" id="{AAFF140B-8974-E64F-8636-2E4A0CD176FA}"/>
              </a:ext>
            </a:extLst>
          </p:cNvPr>
          <p:cNvSpPr txBox="1"/>
          <p:nvPr/>
        </p:nvSpPr>
        <p:spPr>
          <a:xfrm>
            <a:off x="5046563" y="4817458"/>
            <a:ext cx="3319860" cy="1334859"/>
          </a:xfrm>
          <a:prstGeom prst="rect">
            <a:avLst/>
          </a:prstGeom>
          <a:ln/>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50000"/>
              </a:lnSpc>
              <a:spcAft>
                <a:spcPts val="0"/>
              </a:spcAft>
            </a:pPr>
            <a:r>
              <a:rPr lang="en-GB" sz="1200" dirty="0">
                <a:effectLst/>
                <a:ea typeface="MS Mincho" panose="02020609040205080304" pitchFamily="49" charset="-128"/>
                <a:cs typeface="Times New Roman" panose="02020603050405020304" pitchFamily="18" charset="0"/>
              </a:rPr>
              <a:t>He’s fought a three-headed dog, an armoured lion and defeated the Hydra.  Now the hero returns home to save his family. But can he save them from himself?</a:t>
            </a:r>
          </a:p>
        </p:txBody>
      </p:sp>
      <p:pic>
        <p:nvPicPr>
          <p:cNvPr id="7" name="Picture 6">
            <a:extLst>
              <a:ext uri="{FF2B5EF4-FFF2-40B4-BE49-F238E27FC236}">
                <a16:creationId xmlns:a16="http://schemas.microsoft.com/office/drawing/2014/main" id="{358238CE-E9D5-E54E-9E0A-0A04F37697C5}"/>
              </a:ext>
            </a:extLst>
          </p:cNvPr>
          <p:cNvPicPr/>
          <p:nvPr/>
        </p:nvPicPr>
        <p:blipFill rotWithShape="1">
          <a:blip r:embed="rId2">
            <a:extLst>
              <a:ext uri="{28A0092B-C50C-407E-A947-70E740481C1C}">
                <a14:useLocalDpi xmlns:a14="http://schemas.microsoft.com/office/drawing/2010/main" val="0"/>
              </a:ext>
            </a:extLst>
          </a:blip>
          <a:srcRect l="35625" t="9535" r="16210" b="29877"/>
          <a:stretch/>
        </p:blipFill>
        <p:spPr bwMode="auto">
          <a:xfrm>
            <a:off x="5046564" y="2040542"/>
            <a:ext cx="3319860" cy="2648418"/>
          </a:xfrm>
          <a:prstGeom prst="rect">
            <a:avLst/>
          </a:prstGeom>
          <a:noFill/>
          <a:ln>
            <a:noFill/>
          </a:ln>
          <a:extLst>
            <a:ext uri="{53640926-AAD7-44d8-BBD7-CCE9431645EC}">
              <a14:shadowObscured xmlns:lc="http://schemas.openxmlformats.org/drawingml/2006/lockedCanvas" xmlns:a14="http://schemas.microsoft.com/office/drawing/2010/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ext>
          </a:extLst>
        </p:spPr>
      </p:pic>
      <p:pic>
        <p:nvPicPr>
          <p:cNvPr id="8" name="Picture 7">
            <a:extLst>
              <a:ext uri="{FF2B5EF4-FFF2-40B4-BE49-F238E27FC236}">
                <a16:creationId xmlns:a16="http://schemas.microsoft.com/office/drawing/2014/main" id="{50A132C7-FA1B-A44C-B211-CD6F2C85ABD8}"/>
              </a:ext>
            </a:extLst>
          </p:cNvPr>
          <p:cNvPicPr>
            <a:picLocks noChangeAspect="1"/>
          </p:cNvPicPr>
          <p:nvPr/>
        </p:nvPicPr>
        <p:blipFill rotWithShape="1">
          <a:blip r:embed="rId3"/>
          <a:srcRect t="56118"/>
          <a:stretch/>
        </p:blipFill>
        <p:spPr>
          <a:xfrm>
            <a:off x="5046563" y="4136064"/>
            <a:ext cx="3319860" cy="552895"/>
          </a:xfrm>
          <a:prstGeom prst="rect">
            <a:avLst/>
          </a:prstGeom>
        </p:spPr>
      </p:pic>
      <p:sp>
        <p:nvSpPr>
          <p:cNvPr id="9" name="TextBox 8">
            <a:extLst>
              <a:ext uri="{FF2B5EF4-FFF2-40B4-BE49-F238E27FC236}">
                <a16:creationId xmlns:a16="http://schemas.microsoft.com/office/drawing/2014/main" id="{A2B1EC2F-381B-3947-AE39-C82EDDEADCCA}"/>
              </a:ext>
            </a:extLst>
          </p:cNvPr>
          <p:cNvSpPr txBox="1"/>
          <p:nvPr/>
        </p:nvSpPr>
        <p:spPr>
          <a:xfrm>
            <a:off x="5156791" y="4150901"/>
            <a:ext cx="1828800" cy="261610"/>
          </a:xfrm>
          <a:prstGeom prst="rect">
            <a:avLst/>
          </a:prstGeom>
          <a:noFill/>
        </p:spPr>
        <p:txBody>
          <a:bodyPr wrap="square" rtlCol="0">
            <a:spAutoFit/>
          </a:bodyPr>
          <a:lstStyle/>
          <a:p>
            <a:r>
              <a:rPr lang="en-US" sz="1100" dirty="0">
                <a:solidFill>
                  <a:schemeClr val="bg1"/>
                </a:solidFill>
                <a:latin typeface="Arial" panose="020B0604020202020204" pitchFamily="34" charset="0"/>
                <a:cs typeface="Arial" panose="020B0604020202020204" pitchFamily="34" charset="0"/>
              </a:rPr>
              <a:t>Hercules: S1 Ep1</a:t>
            </a:r>
          </a:p>
        </p:txBody>
      </p:sp>
    </p:spTree>
    <p:extLst>
      <p:ext uri="{BB962C8B-B14F-4D97-AF65-F5344CB8AC3E}">
        <p14:creationId xmlns:p14="http://schemas.microsoft.com/office/powerpoint/2010/main" val="853512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525-456 BC</a:t>
            </a:r>
          </a:p>
          <a:p>
            <a:r>
              <a:rPr lang="en-US" i="1" dirty="0"/>
              <a:t>Persians</a:t>
            </a:r>
            <a:r>
              <a:rPr lang="en-US" dirty="0"/>
              <a:t> (only surviving historical play)</a:t>
            </a:r>
          </a:p>
          <a:p>
            <a:r>
              <a:rPr lang="en-US" i="1" dirty="0"/>
              <a:t>Oresteia </a:t>
            </a:r>
            <a:r>
              <a:rPr lang="en-US" dirty="0"/>
              <a:t>(only surviving trilogy)</a:t>
            </a:r>
          </a:p>
          <a:p>
            <a:r>
              <a:rPr lang="en-US" dirty="0"/>
              <a:t> </a:t>
            </a:r>
            <a:r>
              <a:rPr lang="en-US" i="1" dirty="0"/>
              <a:t>Prometheus Bound</a:t>
            </a:r>
          </a:p>
          <a:p>
            <a:r>
              <a:rPr lang="en-US" i="1" dirty="0"/>
              <a:t>Seven Against Thebes</a:t>
            </a:r>
          </a:p>
          <a:p>
            <a:r>
              <a:rPr lang="en-US" i="1" dirty="0"/>
              <a:t>The Suppliants</a:t>
            </a:r>
          </a:p>
          <a:p>
            <a:r>
              <a:rPr lang="en-US" dirty="0"/>
              <a:t>Re-performed after death</a:t>
            </a:r>
          </a:p>
        </p:txBody>
      </p:sp>
      <p:sp>
        <p:nvSpPr>
          <p:cNvPr id="3" name="Title 2"/>
          <p:cNvSpPr>
            <a:spLocks noGrp="1"/>
          </p:cNvSpPr>
          <p:nvPr>
            <p:ph type="title"/>
          </p:nvPr>
        </p:nvSpPr>
        <p:spPr/>
        <p:txBody>
          <a:bodyPr/>
          <a:lstStyle/>
          <a:p>
            <a:r>
              <a:rPr lang="en-US" dirty="0"/>
              <a:t>Aeschylus</a:t>
            </a:r>
          </a:p>
        </p:txBody>
      </p:sp>
      <p:pic>
        <p:nvPicPr>
          <p:cNvPr id="5" name="Picture 4"/>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5334853" y="3748472"/>
            <a:ext cx="2765612" cy="2795908"/>
          </a:xfrm>
          <a:prstGeom prst="rect">
            <a:avLst/>
          </a:prstGeom>
          <a:noFill/>
          <a:ln>
            <a:noFill/>
          </a:ln>
        </p:spPr>
      </p:pic>
    </p:spTree>
    <p:extLst>
      <p:ext uri="{BB962C8B-B14F-4D97-AF65-F5344CB8AC3E}">
        <p14:creationId xmlns:p14="http://schemas.microsoft.com/office/powerpoint/2010/main" val="3420878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468-416 BC</a:t>
            </a:r>
          </a:p>
          <a:p>
            <a:r>
              <a:rPr lang="en-US" i="1" dirty="0"/>
              <a:t>Ajax</a:t>
            </a:r>
          </a:p>
          <a:p>
            <a:r>
              <a:rPr lang="en-US" i="1" dirty="0" err="1"/>
              <a:t>Philoctetes</a:t>
            </a:r>
            <a:endParaRPr lang="en-US" i="1" dirty="0"/>
          </a:p>
          <a:p>
            <a:r>
              <a:rPr lang="en-US" i="1" dirty="0"/>
              <a:t>Antigone</a:t>
            </a:r>
          </a:p>
          <a:p>
            <a:r>
              <a:rPr lang="en-US" i="1" dirty="0"/>
              <a:t>Oedipus </a:t>
            </a:r>
            <a:r>
              <a:rPr lang="en-US" i="1" dirty="0" err="1"/>
              <a:t>Tyrranos</a:t>
            </a:r>
            <a:endParaRPr lang="en-US" i="1" dirty="0"/>
          </a:p>
          <a:p>
            <a:r>
              <a:rPr lang="en-US" i="1" dirty="0"/>
              <a:t>Oedipus at </a:t>
            </a:r>
            <a:r>
              <a:rPr lang="en-US" i="1" dirty="0" err="1"/>
              <a:t>Colonus</a:t>
            </a:r>
            <a:endParaRPr lang="en-US" i="1" dirty="0"/>
          </a:p>
          <a:p>
            <a:r>
              <a:rPr lang="en-US" i="1" dirty="0"/>
              <a:t>Women of </a:t>
            </a:r>
            <a:r>
              <a:rPr lang="en-US" i="1" dirty="0" err="1"/>
              <a:t>Trachis</a:t>
            </a:r>
            <a:endParaRPr lang="en-US" i="1" dirty="0"/>
          </a:p>
          <a:p>
            <a:r>
              <a:rPr lang="en-US" i="1" dirty="0"/>
              <a:t>Electra</a:t>
            </a:r>
          </a:p>
        </p:txBody>
      </p:sp>
      <p:sp>
        <p:nvSpPr>
          <p:cNvPr id="3" name="Title 2"/>
          <p:cNvSpPr>
            <a:spLocks noGrp="1"/>
          </p:cNvSpPr>
          <p:nvPr>
            <p:ph type="title"/>
          </p:nvPr>
        </p:nvSpPr>
        <p:spPr/>
        <p:txBody>
          <a:bodyPr/>
          <a:lstStyle/>
          <a:p>
            <a:r>
              <a:rPr lang="en-US" dirty="0"/>
              <a:t>Sophocles</a:t>
            </a: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4349059" y="2977811"/>
            <a:ext cx="3348706" cy="2970177"/>
          </a:xfrm>
          <a:prstGeom prst="rect">
            <a:avLst/>
          </a:prstGeom>
          <a:noFill/>
          <a:ln>
            <a:noFill/>
          </a:ln>
        </p:spPr>
      </p:pic>
    </p:spTree>
    <p:extLst>
      <p:ext uri="{BB962C8B-B14F-4D97-AF65-F5344CB8AC3E}">
        <p14:creationId xmlns:p14="http://schemas.microsoft.com/office/powerpoint/2010/main" val="2814047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480-406 BC</a:t>
            </a:r>
          </a:p>
          <a:p>
            <a:r>
              <a:rPr lang="en-US" dirty="0"/>
              <a:t>Escape tragedies </a:t>
            </a:r>
            <a:r>
              <a:rPr lang="en-US" i="1" dirty="0"/>
              <a:t>Alcestis</a:t>
            </a:r>
            <a:r>
              <a:rPr lang="en-US" dirty="0"/>
              <a:t>, </a:t>
            </a:r>
            <a:r>
              <a:rPr lang="en-US" i="1" dirty="0"/>
              <a:t>Iphigenia in Tauris &amp; Helen</a:t>
            </a:r>
          </a:p>
          <a:p>
            <a:r>
              <a:rPr lang="en-US" i="1" dirty="0"/>
              <a:t>Cyclops </a:t>
            </a:r>
            <a:r>
              <a:rPr lang="en-US" dirty="0"/>
              <a:t>( only surviving satyr play)</a:t>
            </a:r>
          </a:p>
          <a:p>
            <a:r>
              <a:rPr lang="en-GB" i="1" dirty="0"/>
              <a:t>Hecuba, Iphigenia in Aulis, Trojan Women, </a:t>
            </a:r>
            <a:r>
              <a:rPr lang="en-GB" b="1" i="1" dirty="0"/>
              <a:t>Heracles, </a:t>
            </a:r>
            <a:r>
              <a:rPr lang="en-GB" i="1" dirty="0"/>
              <a:t>Suppliant Women, </a:t>
            </a:r>
            <a:r>
              <a:rPr lang="en-GB" b="1" i="1" dirty="0"/>
              <a:t>Medea</a:t>
            </a:r>
            <a:r>
              <a:rPr lang="en-GB" i="1" dirty="0"/>
              <a:t>, Hippolytus, Electra, </a:t>
            </a:r>
            <a:r>
              <a:rPr lang="en-GB" i="1" dirty="0" err="1"/>
              <a:t>Phoenecian</a:t>
            </a:r>
            <a:r>
              <a:rPr lang="en-GB" i="1" dirty="0"/>
              <a:t>, Women, </a:t>
            </a:r>
            <a:r>
              <a:rPr lang="en-GB" b="1" i="1" dirty="0"/>
              <a:t>Orestes, </a:t>
            </a:r>
            <a:r>
              <a:rPr lang="en-GB" i="1" dirty="0"/>
              <a:t>Andromache, Rhesus, Ion and </a:t>
            </a:r>
            <a:r>
              <a:rPr lang="en-GB" b="1" i="1" dirty="0" err="1"/>
              <a:t>Bacchae</a:t>
            </a:r>
            <a:endParaRPr lang="en-GB" b="1" i="1" dirty="0"/>
          </a:p>
          <a:p>
            <a:endParaRPr lang="en-GB" dirty="0"/>
          </a:p>
          <a:p>
            <a:endParaRPr lang="en-GB" dirty="0"/>
          </a:p>
          <a:p>
            <a:endParaRPr lang="en-GB" dirty="0"/>
          </a:p>
          <a:p>
            <a:endParaRPr lang="en-GB" dirty="0"/>
          </a:p>
          <a:p>
            <a:endParaRPr lang="en-GB" dirty="0"/>
          </a:p>
          <a:p>
            <a:endParaRPr lang="en-GB" dirty="0"/>
          </a:p>
          <a:p>
            <a:endParaRPr lang="en-US" dirty="0"/>
          </a:p>
        </p:txBody>
      </p:sp>
      <p:sp>
        <p:nvSpPr>
          <p:cNvPr id="3" name="Title 2"/>
          <p:cNvSpPr>
            <a:spLocks noGrp="1"/>
          </p:cNvSpPr>
          <p:nvPr>
            <p:ph type="title"/>
          </p:nvPr>
        </p:nvSpPr>
        <p:spPr/>
        <p:txBody>
          <a:bodyPr/>
          <a:lstStyle/>
          <a:p>
            <a:r>
              <a:rPr lang="en-US" dirty="0"/>
              <a:t>Euripides</a:t>
            </a: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5994034" y="4951207"/>
            <a:ext cx="1948460" cy="1608663"/>
          </a:xfrm>
          <a:prstGeom prst="rect">
            <a:avLst/>
          </a:prstGeom>
          <a:noFill/>
          <a:ln>
            <a:noFill/>
          </a:ln>
        </p:spPr>
      </p:pic>
    </p:spTree>
    <p:extLst>
      <p:ext uri="{BB962C8B-B14F-4D97-AF65-F5344CB8AC3E}">
        <p14:creationId xmlns:p14="http://schemas.microsoft.com/office/powerpoint/2010/main" val="415635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444-385 BC</a:t>
            </a:r>
          </a:p>
          <a:p>
            <a:r>
              <a:rPr lang="en-US" i="1" dirty="0"/>
              <a:t>Birds, Wealth, Women at the Thesmophoria, Wasps, Frogs, Clouds, Knights</a:t>
            </a:r>
          </a:p>
        </p:txBody>
      </p:sp>
      <p:sp>
        <p:nvSpPr>
          <p:cNvPr id="3" name="Title 2"/>
          <p:cNvSpPr>
            <a:spLocks noGrp="1"/>
          </p:cNvSpPr>
          <p:nvPr>
            <p:ph type="title"/>
          </p:nvPr>
        </p:nvSpPr>
        <p:spPr/>
        <p:txBody>
          <a:bodyPr/>
          <a:lstStyle/>
          <a:p>
            <a:r>
              <a:rPr lang="en-US" dirty="0"/>
              <a:t>Aristophanes</a:t>
            </a:r>
          </a:p>
        </p:txBody>
      </p:sp>
      <p:pic>
        <p:nvPicPr>
          <p:cNvPr id="4" name="Picture 3" descr="Screen Shot 2017-06-13 at 10.36.19.png"/>
          <p:cNvPicPr>
            <a:picLocks noChangeAspect="1"/>
          </p:cNvPicPr>
          <p:nvPr/>
        </p:nvPicPr>
        <p:blipFill>
          <a:blip r:embed="rId2">
            <a:extLst>
              <a:ext uri="{BEBA8EAE-BF5A-486C-A8C5-ECC9F3942E4B}">
                <a14:imgProps xmlns:a14="http://schemas.microsoft.com/office/drawing/2010/main">
                  <a14:imgLayer r:embed="rId3">
                    <a14:imgEffect>
                      <a14:backgroundRemoval t="397" b="98413" l="0" r="100000"/>
                    </a14:imgEffect>
                  </a14:imgLayer>
                </a14:imgProps>
              </a:ext>
              <a:ext uri="{28A0092B-C50C-407E-A947-70E740481C1C}">
                <a14:useLocalDpi xmlns:a14="http://schemas.microsoft.com/office/drawing/2010/main" val="0"/>
              </a:ext>
            </a:extLst>
          </a:blip>
          <a:stretch>
            <a:fillRect/>
          </a:stretch>
        </p:blipFill>
        <p:spPr>
          <a:xfrm>
            <a:off x="5530459" y="3395019"/>
            <a:ext cx="3103460" cy="3238393"/>
          </a:xfrm>
          <a:prstGeom prst="rect">
            <a:avLst/>
          </a:prstGeom>
        </p:spPr>
      </p:pic>
    </p:spTree>
    <p:extLst>
      <p:ext uri="{BB962C8B-B14F-4D97-AF65-F5344CB8AC3E}">
        <p14:creationId xmlns:p14="http://schemas.microsoft.com/office/powerpoint/2010/main" val="166092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8490" y="1938556"/>
            <a:ext cx="7745505" cy="3877815"/>
          </a:xfrm>
        </p:spPr>
        <p:txBody>
          <a:bodyPr/>
          <a:lstStyle/>
          <a:p>
            <a:r>
              <a:rPr lang="en-US" dirty="0"/>
              <a:t>Look at the Greek theatre at the top of your sheet (6C BC)</a:t>
            </a:r>
          </a:p>
          <a:p>
            <a:r>
              <a:rPr lang="en-US" dirty="0"/>
              <a:t>Compare it to the Roman theatre below (55BC)</a:t>
            </a:r>
          </a:p>
          <a:p>
            <a:r>
              <a:rPr lang="en-US" dirty="0"/>
              <a:t>What differences can we spot?</a:t>
            </a:r>
          </a:p>
          <a:p>
            <a:r>
              <a:rPr lang="en-US" dirty="0"/>
              <a:t>Why might these changes have been made?</a:t>
            </a:r>
          </a:p>
          <a:p>
            <a:endParaRPr lang="en-US" dirty="0"/>
          </a:p>
        </p:txBody>
      </p:sp>
      <p:sp>
        <p:nvSpPr>
          <p:cNvPr id="3" name="Title 2"/>
          <p:cNvSpPr>
            <a:spLocks noGrp="1"/>
          </p:cNvSpPr>
          <p:nvPr>
            <p:ph type="title"/>
          </p:nvPr>
        </p:nvSpPr>
        <p:spPr/>
        <p:txBody>
          <a:bodyPr/>
          <a:lstStyle/>
          <a:p>
            <a:r>
              <a:rPr lang="en-US" dirty="0"/>
              <a:t>Spot the Difference</a:t>
            </a:r>
          </a:p>
        </p:txBody>
      </p:sp>
      <p:pic>
        <p:nvPicPr>
          <p:cNvPr id="4" name="Picture 3"/>
          <p:cNvPicPr/>
          <p:nvPr/>
        </p:nvPicPr>
        <p:blipFill>
          <a:blip r:embed="rId2">
            <a:extLst>
              <a:ext uri="{BEBA8EAE-BF5A-486C-A8C5-ECC9F3942E4B}">
                <a14:imgProps xmlns:a14="http://schemas.microsoft.com/office/drawing/2010/main">
                  <a14:imgLayer r:embed="rId3">
                    <a14:imgEffect>
                      <a14:backgroundRemoval t="0" b="98361" l="0" r="100000"/>
                    </a14:imgEffect>
                  </a14:imgLayer>
                </a14:imgProps>
              </a:ext>
              <a:ext uri="{28A0092B-C50C-407E-A947-70E740481C1C}">
                <a14:useLocalDpi xmlns:a14="http://schemas.microsoft.com/office/drawing/2010/main" val="0"/>
              </a:ext>
            </a:extLst>
          </a:blip>
          <a:stretch>
            <a:fillRect/>
          </a:stretch>
        </p:blipFill>
        <p:spPr>
          <a:xfrm>
            <a:off x="4832399" y="4069753"/>
            <a:ext cx="4143793" cy="2474628"/>
          </a:xfrm>
          <a:prstGeom prst="rect">
            <a:avLst/>
          </a:prstGeom>
        </p:spPr>
      </p:pic>
      <p:pic>
        <p:nvPicPr>
          <p:cNvPr id="5" name="Picture 4"/>
          <p:cNvPicPr/>
          <p:nvPr/>
        </p:nvPicPr>
        <p:blipFill>
          <a:blip r:embed="rId4">
            <a:extLst>
              <a:ext uri="{BEBA8EAE-BF5A-486C-A8C5-ECC9F3942E4B}">
                <a14:imgProps xmlns:a14="http://schemas.microsoft.com/office/drawing/2010/main">
                  <a14:imgLayer r:embed="rId5">
                    <a14:imgEffect>
                      <a14:backgroundRemoval t="0" b="100000" l="860" r="97421">
                        <a14:foregroundMark x1="90544" y1="79051" x2="39542" y2="95257"/>
                        <a14:foregroundMark x1="2865" y1="81818" x2="19771" y2="94071"/>
                        <a14:foregroundMark x1="67908" y1="39526" x2="91117" y2="58893"/>
                        <a14:foregroundMark x1="78797" y1="46245" x2="75072" y2="43478"/>
                        <a14:foregroundMark x1="91404" y1="53755" x2="73066" y2="41502"/>
                        <a14:backgroundMark x1="24355" y1="4743" x2="72493" y2="30435"/>
                        <a14:backgroundMark x1="59599" y1="30435" x2="61318" y2="39921"/>
                        <a14:backgroundMark x1="60745" y1="41502" x2="61032" y2="47036"/>
                        <a14:backgroundMark x1="61318" y1="48617" x2="61318" y2="48617"/>
                        <a14:backgroundMark x1="77364" y1="37945" x2="77364" y2="37945"/>
                      </a14:backgroundRemoval>
                    </a14:imgEffect>
                  </a14:imgLayer>
                </a14:imgProps>
              </a:ext>
              <a:ext uri="{28A0092B-C50C-407E-A947-70E740481C1C}">
                <a14:useLocalDpi xmlns:a14="http://schemas.microsoft.com/office/drawing/2010/main" val="0"/>
              </a:ext>
            </a:extLst>
          </a:blip>
          <a:stretch>
            <a:fillRect/>
          </a:stretch>
        </p:blipFill>
        <p:spPr>
          <a:xfrm>
            <a:off x="374699" y="3732982"/>
            <a:ext cx="3636812" cy="2690028"/>
          </a:xfrm>
          <a:prstGeom prst="rect">
            <a:avLst/>
          </a:prstGeom>
        </p:spPr>
      </p:pic>
    </p:spTree>
    <p:extLst>
      <p:ext uri="{BB962C8B-B14F-4D97-AF65-F5344CB8AC3E}">
        <p14:creationId xmlns:p14="http://schemas.microsoft.com/office/powerpoint/2010/main" val="29387106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CF1C979-5C63-214D-BF85-83D28697FEF6}"/>
              </a:ext>
            </a:extLst>
          </p:cNvPr>
          <p:cNvSpPr>
            <a:spLocks noGrp="1"/>
          </p:cNvSpPr>
          <p:nvPr>
            <p:ph idx="1"/>
          </p:nvPr>
        </p:nvSpPr>
        <p:spPr/>
        <p:txBody>
          <a:bodyPr/>
          <a:lstStyle/>
          <a:p>
            <a:r>
              <a:rPr lang="en-US" dirty="0"/>
              <a:t>How people in the ancient world heard myths</a:t>
            </a:r>
          </a:p>
          <a:p>
            <a:r>
              <a:rPr lang="en-US" dirty="0"/>
              <a:t>What technology and special effects were used and how they changed through time</a:t>
            </a:r>
          </a:p>
          <a:p>
            <a:r>
              <a:rPr lang="en-US" dirty="0"/>
              <a:t>What kinds of entertainment were shown in the theatre</a:t>
            </a:r>
          </a:p>
          <a:p>
            <a:r>
              <a:rPr lang="en-US" dirty="0"/>
              <a:t>Who wrote versions of each myth for a mass audience</a:t>
            </a:r>
          </a:p>
        </p:txBody>
      </p:sp>
      <p:sp>
        <p:nvSpPr>
          <p:cNvPr id="3" name="Title 2">
            <a:extLst>
              <a:ext uri="{FF2B5EF4-FFF2-40B4-BE49-F238E27FC236}">
                <a16:creationId xmlns:a16="http://schemas.microsoft.com/office/drawing/2014/main" id="{C9639261-4C45-7D40-8967-B8EA5EC0FA37}"/>
              </a:ext>
            </a:extLst>
          </p:cNvPr>
          <p:cNvSpPr>
            <a:spLocks noGrp="1"/>
          </p:cNvSpPr>
          <p:nvPr>
            <p:ph type="title"/>
          </p:nvPr>
        </p:nvSpPr>
        <p:spPr/>
        <p:txBody>
          <a:bodyPr/>
          <a:lstStyle/>
          <a:p>
            <a:r>
              <a:rPr lang="en-US" dirty="0"/>
              <a:t>We have learned…</a:t>
            </a:r>
          </a:p>
        </p:txBody>
      </p:sp>
    </p:spTree>
    <p:extLst>
      <p:ext uri="{BB962C8B-B14F-4D97-AF65-F5344CB8AC3E}">
        <p14:creationId xmlns:p14="http://schemas.microsoft.com/office/powerpoint/2010/main" val="2801685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7-06-28 at 19.00.12.png"/>
          <p:cNvPicPr>
            <a:picLocks noGrp="1" noChangeAspect="1"/>
          </p:cNvPicPr>
          <p:nvPr>
            <p:ph idx="1"/>
          </p:nvPr>
        </p:nvPicPr>
        <p:blipFill rotWithShape="1">
          <a:blip r:embed="rId2">
            <a:extLst>
              <a:ext uri="{28A0092B-C50C-407E-A947-70E740481C1C}">
                <a14:useLocalDpi xmlns:a14="http://schemas.microsoft.com/office/drawing/2010/main" val="0"/>
              </a:ext>
            </a:extLst>
          </a:blip>
          <a:srcRect l="29241" r="-572"/>
          <a:stretch/>
        </p:blipFill>
        <p:spPr>
          <a:xfrm rot="5400000">
            <a:off x="525822" y="2384999"/>
            <a:ext cx="3764435" cy="4074157"/>
          </a:xfrm>
        </p:spPr>
      </p:pic>
      <p:sp>
        <p:nvSpPr>
          <p:cNvPr id="3" name="Title 2"/>
          <p:cNvSpPr>
            <a:spLocks noGrp="1"/>
          </p:cNvSpPr>
          <p:nvPr>
            <p:ph type="title"/>
          </p:nvPr>
        </p:nvSpPr>
        <p:spPr/>
        <p:txBody>
          <a:bodyPr/>
          <a:lstStyle/>
          <a:p>
            <a:r>
              <a:rPr lang="en-US" dirty="0"/>
              <a:t>Plotting the Theatre</a:t>
            </a:r>
          </a:p>
        </p:txBody>
      </p:sp>
      <p:pic>
        <p:nvPicPr>
          <p:cNvPr id="5" name="Content Placeholder 3" descr="Screen Shot 2017-06-28 at 19.00.12.png"/>
          <p:cNvPicPr>
            <a:picLocks noChangeAspect="1"/>
          </p:cNvPicPr>
          <p:nvPr/>
        </p:nvPicPr>
        <p:blipFill rotWithShape="1">
          <a:blip r:embed="rId2">
            <a:extLst>
              <a:ext uri="{28A0092B-C50C-407E-A947-70E740481C1C}">
                <a14:useLocalDpi xmlns:a14="http://schemas.microsoft.com/office/drawing/2010/main" val="0"/>
              </a:ext>
            </a:extLst>
          </a:blip>
          <a:srcRect l="1854" r="71060"/>
          <a:stretch/>
        </p:blipFill>
        <p:spPr>
          <a:xfrm rot="5400000">
            <a:off x="5774870" y="1180115"/>
            <a:ext cx="1470003" cy="4189491"/>
          </a:xfrm>
          <a:prstGeom prst="rect">
            <a:avLst/>
          </a:prstGeom>
        </p:spPr>
      </p:pic>
      <p:sp>
        <p:nvSpPr>
          <p:cNvPr id="6" name="TextBox 5"/>
          <p:cNvSpPr txBox="1"/>
          <p:nvPr/>
        </p:nvSpPr>
        <p:spPr>
          <a:xfrm>
            <a:off x="4536089" y="5184431"/>
            <a:ext cx="4068529" cy="923330"/>
          </a:xfrm>
          <a:prstGeom prst="rect">
            <a:avLst/>
          </a:prstGeom>
          <a:noFill/>
        </p:spPr>
        <p:txBody>
          <a:bodyPr wrap="square" rtlCol="0">
            <a:spAutoFit/>
          </a:bodyPr>
          <a:lstStyle/>
          <a:p>
            <a:pPr marL="285750" indent="-285750">
              <a:buFont typeface="Arial"/>
              <a:buChar char="•"/>
            </a:pPr>
            <a:r>
              <a:rPr lang="en-US" dirty="0"/>
              <a:t>Connect the description to the diagram</a:t>
            </a:r>
          </a:p>
          <a:p>
            <a:pPr marL="285750" indent="-285750">
              <a:buFont typeface="Arial"/>
              <a:buChar char="•"/>
            </a:pPr>
            <a:r>
              <a:rPr lang="en-US" dirty="0"/>
              <a:t>10 minutes</a:t>
            </a:r>
          </a:p>
        </p:txBody>
      </p:sp>
      <p:cxnSp>
        <p:nvCxnSpPr>
          <p:cNvPr id="8" name="Straight Arrow Connector 7"/>
          <p:cNvCxnSpPr/>
          <p:nvPr/>
        </p:nvCxnSpPr>
        <p:spPr>
          <a:xfrm flipH="1">
            <a:off x="3434401" y="2791613"/>
            <a:ext cx="1101688" cy="68693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H="1">
            <a:off x="2596197" y="3915357"/>
            <a:ext cx="483467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V="1">
            <a:off x="2099757" y="3783349"/>
            <a:ext cx="496439" cy="110047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V="1">
            <a:off x="779550" y="3935749"/>
            <a:ext cx="1508809" cy="94807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H="1" flipV="1">
            <a:off x="3055334" y="2992810"/>
            <a:ext cx="2854161" cy="23892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flipV="1">
            <a:off x="3055334" y="4602389"/>
            <a:ext cx="867565" cy="2814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42350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tint val="93000"/>
                <a:shade val="20000"/>
              </a:schemeClr>
              <a:schemeClr val="bg1">
                <a:tint val="90000"/>
                <a:shade val="85000"/>
                <a:satMod val="115000"/>
              </a:schemeClr>
            </a:duotone>
          </a:blip>
          <a:tile tx="0" ty="0" sx="60000" sy="60000" flip="none" algn="tl"/>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688490" y="570156"/>
            <a:ext cx="7756263" cy="1054250"/>
          </a:xfrm>
          <a:prstGeom prst="rect">
            <a:avLst/>
          </a:prstGeom>
        </p:spPr>
        <p:txBody>
          <a:bodyPr anchor="ctr">
            <a:normAutofit/>
          </a:bodyPr>
          <a:lstStyle/>
          <a:p>
            <a:r>
              <a:rPr lang="en-GB" dirty="0"/>
              <a:t>Oresteia </a:t>
            </a:r>
            <a:endParaRPr lang="en-US" dirty="0"/>
          </a:p>
        </p:txBody>
      </p:sp>
      <p:pic>
        <p:nvPicPr>
          <p:cNvPr id="9" name="Picture 8">
            <a:extLst>
              <a:ext uri="{FF2B5EF4-FFF2-40B4-BE49-F238E27FC236}">
                <a16:creationId xmlns:a16="http://schemas.microsoft.com/office/drawing/2014/main" id="{9672F366-0B9D-D341-ADA1-CD9C12043C72}"/>
              </a:ext>
            </a:extLst>
          </p:cNvPr>
          <p:cNvPicPr/>
          <p:nvPr/>
        </p:nvPicPr>
        <p:blipFill rotWithShape="1">
          <a:blip r:embed="rId3">
            <a:extLst>
              <a:ext uri="{28A0092B-C50C-407E-A947-70E740481C1C}">
                <a14:useLocalDpi xmlns:a14="http://schemas.microsoft.com/office/drawing/2010/main" val="0"/>
              </a:ext>
            </a:extLst>
          </a:blip>
          <a:srcRect l="33216" t="8731" r="3396" b="24963"/>
          <a:stretch/>
        </p:blipFill>
        <p:spPr bwMode="auto">
          <a:xfrm>
            <a:off x="685800" y="2457885"/>
            <a:ext cx="3803904" cy="3441846"/>
          </a:xfrm>
          <a:prstGeom prst="rect">
            <a:avLst/>
          </a:prstGeom>
          <a:noFill/>
          <a:ln>
            <a:noFill/>
          </a:ln>
          <a:extLst>
            <a:ext uri="{53640926-AAD7-44d8-BBD7-CCE9431645EC}">
              <a14:shadowObscured xmlns:lc="http://schemas.openxmlformats.org/drawingml/2006/lockedCanvas" xmlns:a14="http://schemas.microsoft.com/office/drawing/2010/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ext>
          </a:extLst>
        </p:spPr>
      </p:pic>
      <p:sp>
        <p:nvSpPr>
          <p:cNvPr id="2" name="Content Placeholder 1"/>
          <p:cNvSpPr>
            <a:spLocks noGrp="1"/>
          </p:cNvSpPr>
          <p:nvPr>
            <p:ph sz="quarter" idx="14"/>
          </p:nvPr>
        </p:nvSpPr>
        <p:spPr>
          <a:xfrm>
            <a:off x="4645151" y="2240280"/>
            <a:ext cx="3803904" cy="3877056"/>
          </a:xfrm>
          <a:prstGeom prst="rect">
            <a:avLst/>
          </a:prstGeom>
        </p:spPr>
        <p:txBody>
          <a:bodyPr>
            <a:normAutofit/>
          </a:bodyPr>
          <a:lstStyle/>
          <a:p>
            <a:pPr>
              <a:lnSpc>
                <a:spcPct val="90000"/>
              </a:lnSpc>
            </a:pPr>
            <a:r>
              <a:rPr lang="en-GB" sz="2000"/>
              <a:t>This is the only surviving trilogy from Greek tragedy, it includes 3 plays: Agamemnon, Libation Bearers and The Furies. In the first play Clytemnestra kills her husband Agamemnon. Throughout the remaining two plays Orestes tries to avenge his father by killing his mother and seeks redemption. </a:t>
            </a:r>
            <a:endParaRPr lang="en-US" sz="2000"/>
          </a:p>
        </p:txBody>
      </p:sp>
    </p:spTree>
    <p:extLst>
      <p:ext uri="{BB962C8B-B14F-4D97-AF65-F5344CB8AC3E}">
        <p14:creationId xmlns:p14="http://schemas.microsoft.com/office/powerpoint/2010/main" val="214577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tint val="93000"/>
                <a:shade val="20000"/>
              </a:schemeClr>
              <a:schemeClr val="bg1">
                <a:tint val="90000"/>
                <a:shade val="85000"/>
                <a:satMod val="115000"/>
              </a:schemeClr>
            </a:duotone>
          </a:blip>
          <a:tile tx="0" ty="0" sx="60000" sy="60000" flip="none" algn="tl"/>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688490" y="570156"/>
            <a:ext cx="7756263" cy="1054250"/>
          </a:xfrm>
          <a:prstGeom prst="rect">
            <a:avLst/>
          </a:prstGeom>
        </p:spPr>
        <p:txBody>
          <a:bodyPr anchor="ctr">
            <a:normAutofit/>
          </a:bodyPr>
          <a:lstStyle/>
          <a:p>
            <a:r>
              <a:rPr lang="en-GB" dirty="0"/>
              <a:t>Oedipus </a:t>
            </a:r>
            <a:endParaRPr lang="en-US" dirty="0"/>
          </a:p>
        </p:txBody>
      </p:sp>
      <p:sp>
        <p:nvSpPr>
          <p:cNvPr id="2" name="Content Placeholder 1"/>
          <p:cNvSpPr>
            <a:spLocks noGrp="1"/>
          </p:cNvSpPr>
          <p:nvPr>
            <p:ph sz="quarter" idx="13"/>
          </p:nvPr>
        </p:nvSpPr>
        <p:spPr>
          <a:xfrm>
            <a:off x="685800" y="2240280"/>
            <a:ext cx="3803904" cy="3877056"/>
          </a:xfrm>
          <a:prstGeom prst="rect">
            <a:avLst/>
          </a:prstGeom>
        </p:spPr>
        <p:txBody>
          <a:bodyPr>
            <a:normAutofit/>
          </a:bodyPr>
          <a:lstStyle/>
          <a:p>
            <a:pPr>
              <a:lnSpc>
                <a:spcPct val="90000"/>
              </a:lnSpc>
            </a:pPr>
            <a:r>
              <a:rPr lang="en-GB" sz="2000"/>
              <a:t>Having already solved the riddle of the Sphinx to become king, the king of Thebes cannot understand why his kingdom is now plagued. He will eventually learn that the gods are punishing him for unknowingly killing his father and marrying his mother, </a:t>
            </a:r>
            <a:r>
              <a:rPr lang="en-GB" sz="2000" err="1"/>
              <a:t>Jocasta</a:t>
            </a:r>
            <a:r>
              <a:rPr lang="en-GB" sz="2000"/>
              <a:t>. When he discovers this he gauges out his own eyes. </a:t>
            </a:r>
            <a:endParaRPr lang="en-US" sz="2000"/>
          </a:p>
        </p:txBody>
      </p:sp>
      <p:pic>
        <p:nvPicPr>
          <p:cNvPr id="4" name="Picture 3" descr="A picture containing cup, food&#10;&#10;Description automatically generated">
            <a:extLst>
              <a:ext uri="{FF2B5EF4-FFF2-40B4-BE49-F238E27FC236}">
                <a16:creationId xmlns:a16="http://schemas.microsoft.com/office/drawing/2014/main" id="{50ECC615-9202-8C4C-97A8-E098AD0DE729}"/>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4645151" y="2251269"/>
            <a:ext cx="3803904" cy="3855077"/>
          </a:xfrm>
          <a:prstGeom prst="rect">
            <a:avLst/>
          </a:prstGeom>
          <a:noFill/>
          <a:ln>
            <a:noFill/>
          </a:ln>
        </p:spPr>
      </p:pic>
    </p:spTree>
    <p:extLst>
      <p:ext uri="{BB962C8B-B14F-4D97-AF65-F5344CB8AC3E}">
        <p14:creationId xmlns:p14="http://schemas.microsoft.com/office/powerpoint/2010/main" val="3066452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2" presetClass="entr" presetSubtype="4"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p:tgtEl>
                                          <p:spTgt spid="4"/>
                                        </p:tgtEl>
                                        <p:attrNameLst>
                                          <p:attrName>ppt_y</p:attrName>
                                        </p:attrNameLst>
                                      </p:cBhvr>
                                      <p:tavLst>
                                        <p:tav tm="0">
                                          <p:val>
                                            <p:strVal val="#ppt_y+#ppt_h*1.125000"/>
                                          </p:val>
                                        </p:tav>
                                        <p:tav tm="100000">
                                          <p:val>
                                            <p:strVal val="#ppt_y"/>
                                          </p:val>
                                        </p:tav>
                                      </p:tavLst>
                                    </p:anim>
                                    <p:animEffect transition="in" filter="wipe(up)">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tint val="93000"/>
                <a:shade val="20000"/>
              </a:schemeClr>
              <a:schemeClr val="bg1">
                <a:tint val="90000"/>
                <a:shade val="85000"/>
                <a:satMod val="115000"/>
              </a:schemeClr>
            </a:duotone>
          </a:blip>
          <a:tile tx="0" ty="0" sx="60000" sy="60000" flip="none" algn="tl"/>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688490" y="570156"/>
            <a:ext cx="7756263" cy="1054250"/>
          </a:xfrm>
          <a:prstGeom prst="rect">
            <a:avLst/>
          </a:prstGeom>
        </p:spPr>
        <p:txBody>
          <a:bodyPr anchor="ctr">
            <a:normAutofit/>
          </a:bodyPr>
          <a:lstStyle/>
          <a:p>
            <a:r>
              <a:rPr lang="en-GB" dirty="0"/>
              <a:t> Heracles </a:t>
            </a:r>
            <a:endParaRPr lang="en-US" dirty="0"/>
          </a:p>
        </p:txBody>
      </p:sp>
      <p:pic>
        <p:nvPicPr>
          <p:cNvPr id="4" name="Picture 3">
            <a:extLst>
              <a:ext uri="{FF2B5EF4-FFF2-40B4-BE49-F238E27FC236}">
                <a16:creationId xmlns:a16="http://schemas.microsoft.com/office/drawing/2014/main" id="{3F693903-2D14-A543-8A15-896F191C8B62}"/>
              </a:ext>
            </a:extLst>
          </p:cNvPr>
          <p:cNvPicPr/>
          <p:nvPr/>
        </p:nvPicPr>
        <p:blipFill rotWithShape="1">
          <a:blip r:embed="rId3">
            <a:extLst>
              <a:ext uri="{28A0092B-C50C-407E-A947-70E740481C1C}">
                <a14:useLocalDpi xmlns:a14="http://schemas.microsoft.com/office/drawing/2010/main" val="0"/>
              </a:ext>
            </a:extLst>
          </a:blip>
          <a:srcRect l="35625" t="9535" r="16210" b="29877"/>
          <a:stretch/>
        </p:blipFill>
        <p:spPr bwMode="auto">
          <a:xfrm>
            <a:off x="685800" y="2337693"/>
            <a:ext cx="3803904" cy="3682229"/>
          </a:xfrm>
          <a:prstGeom prst="rect">
            <a:avLst/>
          </a:prstGeom>
          <a:noFill/>
          <a:ln>
            <a:noFill/>
          </a:ln>
          <a:extLst>
            <a:ext uri="{53640926-AAD7-44d8-BBD7-CCE9431645EC}">
              <a14:shadowObscured xmlns:lc="http://schemas.openxmlformats.org/drawingml/2006/lockedCanvas" xmlns:a14="http://schemas.microsoft.com/office/drawing/2010/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ext>
          </a:extLst>
        </p:spPr>
      </p:pic>
      <p:sp>
        <p:nvSpPr>
          <p:cNvPr id="2" name="Content Placeholder 1"/>
          <p:cNvSpPr>
            <a:spLocks noGrp="1"/>
          </p:cNvSpPr>
          <p:nvPr>
            <p:ph sz="quarter" idx="14"/>
          </p:nvPr>
        </p:nvSpPr>
        <p:spPr>
          <a:xfrm>
            <a:off x="4645151" y="2240280"/>
            <a:ext cx="3803904" cy="3877056"/>
          </a:xfrm>
          <a:prstGeom prst="rect">
            <a:avLst/>
          </a:prstGeom>
        </p:spPr>
        <p:txBody>
          <a:bodyPr>
            <a:normAutofit/>
          </a:bodyPr>
          <a:lstStyle/>
          <a:p>
            <a:pPr>
              <a:lnSpc>
                <a:spcPct val="90000"/>
              </a:lnSpc>
            </a:pPr>
            <a:r>
              <a:rPr lang="en-GB" sz="2000" dirty="0"/>
              <a:t>Whilst in the underworld obtaining </a:t>
            </a:r>
            <a:r>
              <a:rPr lang="en-GB" sz="2000" dirty="0">
                <a:hlinkClick r:id="rId4" tooltip="Cerberus"/>
              </a:rPr>
              <a:t>Cerberus</a:t>
            </a:r>
            <a:r>
              <a:rPr lang="en-GB" sz="2000" dirty="0"/>
              <a:t> for one of his labours, the hero discovers his father </a:t>
            </a:r>
            <a:r>
              <a:rPr lang="en-GB" sz="2000" dirty="0">
                <a:hlinkClick r:id="rId5" tooltip="Amphitryon"/>
              </a:rPr>
              <a:t>Amphitryon</a:t>
            </a:r>
            <a:r>
              <a:rPr lang="en-GB" sz="2000" dirty="0"/>
              <a:t>, wife </a:t>
            </a:r>
            <a:r>
              <a:rPr lang="en-GB" sz="2000" dirty="0">
                <a:hlinkClick r:id="rId6" tooltip="Megara"/>
              </a:rPr>
              <a:t>Megara</a:t>
            </a:r>
            <a:r>
              <a:rPr lang="en-GB" sz="2000" dirty="0"/>
              <a:t>, and children are sentenced to death in </a:t>
            </a:r>
            <a:r>
              <a:rPr lang="en-GB" sz="2000" dirty="0">
                <a:hlinkClick r:id="rId7" tooltip="Ancient Thebes (Boeotia)"/>
              </a:rPr>
              <a:t>Thebes</a:t>
            </a:r>
            <a:r>
              <a:rPr lang="en-GB" sz="2000" dirty="0"/>
              <a:t> by </a:t>
            </a:r>
            <a:r>
              <a:rPr lang="en-GB" sz="2000" dirty="0">
                <a:hlinkClick r:id="rId8" tooltip="Lycus (mythology)"/>
              </a:rPr>
              <a:t>Lycus</a:t>
            </a:r>
            <a:r>
              <a:rPr lang="en-GB" sz="2000" dirty="0"/>
              <a:t>. Herakles arrives in time to save them, though the goddesses </a:t>
            </a:r>
            <a:r>
              <a:rPr lang="en-GB" sz="2000" dirty="0">
                <a:hlinkClick r:id="rId9" tooltip="Iris (mythology)"/>
              </a:rPr>
              <a:t>Iris</a:t>
            </a:r>
            <a:r>
              <a:rPr lang="en-GB" sz="2000" dirty="0"/>
              <a:t> and </a:t>
            </a:r>
            <a:r>
              <a:rPr lang="en-GB" sz="2000" dirty="0">
                <a:hlinkClick r:id="rId10" tooltip="Insanity"/>
              </a:rPr>
              <a:t>Madness</a:t>
            </a:r>
            <a:r>
              <a:rPr lang="en-GB" sz="2000" dirty="0"/>
              <a:t> cause him to kill his wife and children in a frenzy.</a:t>
            </a:r>
          </a:p>
          <a:p>
            <a:pPr>
              <a:lnSpc>
                <a:spcPct val="90000"/>
              </a:lnSpc>
            </a:pPr>
            <a:endParaRPr lang="en-US" sz="2000" dirty="0"/>
          </a:p>
        </p:txBody>
      </p:sp>
    </p:spTree>
    <p:extLst>
      <p:ext uri="{BB962C8B-B14F-4D97-AF65-F5344CB8AC3E}">
        <p14:creationId xmlns:p14="http://schemas.microsoft.com/office/powerpoint/2010/main" val="1224357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tint val="93000"/>
                <a:shade val="20000"/>
              </a:schemeClr>
              <a:schemeClr val="bg1">
                <a:tint val="90000"/>
                <a:shade val="85000"/>
                <a:satMod val="115000"/>
              </a:schemeClr>
            </a:duotone>
          </a:blip>
          <a:tile tx="0" ty="0" sx="60000" sy="60000" flip="none" algn="tl"/>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688490" y="570156"/>
            <a:ext cx="7756263" cy="1054250"/>
          </a:xfrm>
          <a:prstGeom prst="rect">
            <a:avLst/>
          </a:prstGeom>
        </p:spPr>
        <p:txBody>
          <a:bodyPr anchor="ctr">
            <a:normAutofit/>
          </a:bodyPr>
          <a:lstStyle/>
          <a:p>
            <a:r>
              <a:rPr lang="en-GB" dirty="0"/>
              <a:t> Medea </a:t>
            </a:r>
            <a:endParaRPr lang="en-US" dirty="0"/>
          </a:p>
        </p:txBody>
      </p:sp>
      <p:sp>
        <p:nvSpPr>
          <p:cNvPr id="2" name="Content Placeholder 1"/>
          <p:cNvSpPr>
            <a:spLocks noGrp="1"/>
          </p:cNvSpPr>
          <p:nvPr>
            <p:ph sz="quarter" idx="13"/>
          </p:nvPr>
        </p:nvSpPr>
        <p:spPr>
          <a:xfrm>
            <a:off x="685800" y="2240280"/>
            <a:ext cx="3803904" cy="3877056"/>
          </a:xfrm>
          <a:prstGeom prst="rect">
            <a:avLst/>
          </a:prstGeom>
        </p:spPr>
        <p:txBody>
          <a:bodyPr>
            <a:normAutofit/>
          </a:bodyPr>
          <a:lstStyle/>
          <a:p>
            <a:pPr>
              <a:lnSpc>
                <a:spcPct val="90000"/>
              </a:lnSpc>
            </a:pPr>
            <a:r>
              <a:rPr lang="en-GB" sz="2000"/>
              <a:t>Having betrayed her father to provide Jason with the Golden Fleece and run away with the Argonauts, this ‘witch’ grows jealous of Jason’s new marriage and plots to kill Jason’s bride. Deciding this is not enough the ‘witch’ kills the children she shares with Jason and flies away on a dragon chariot. </a:t>
            </a:r>
            <a:endParaRPr lang="en-US" sz="2000"/>
          </a:p>
        </p:txBody>
      </p:sp>
      <p:pic>
        <p:nvPicPr>
          <p:cNvPr id="4" name="Picture 3" descr="A close up of an animal&#10;&#10;Description automatically generated">
            <a:extLst>
              <a:ext uri="{FF2B5EF4-FFF2-40B4-BE49-F238E27FC236}">
                <a16:creationId xmlns:a16="http://schemas.microsoft.com/office/drawing/2014/main" id="{F7DAA828-042A-8743-80E2-5AA29D868881}"/>
              </a:ext>
            </a:extLst>
          </p:cNvPr>
          <p:cNvPicPr/>
          <p:nvPr/>
        </p:nvPicPr>
        <p:blipFill rotWithShape="1">
          <a:blip r:embed="rId3">
            <a:extLst>
              <a:ext uri="{28A0092B-C50C-407E-A947-70E740481C1C}">
                <a14:useLocalDpi xmlns:a14="http://schemas.microsoft.com/office/drawing/2010/main" val="0"/>
              </a:ext>
            </a:extLst>
          </a:blip>
          <a:srcRect t="2083" r="-3" b="-3"/>
          <a:stretch/>
        </p:blipFill>
        <p:spPr bwMode="auto">
          <a:xfrm>
            <a:off x="4645151" y="2240280"/>
            <a:ext cx="3803904" cy="3877056"/>
          </a:xfrm>
          <a:prstGeom prst="rect">
            <a:avLst/>
          </a:prstGeom>
          <a:noFill/>
          <a:ln>
            <a:noFill/>
          </a:ln>
        </p:spPr>
      </p:pic>
    </p:spTree>
    <p:extLst>
      <p:ext uri="{BB962C8B-B14F-4D97-AF65-F5344CB8AC3E}">
        <p14:creationId xmlns:p14="http://schemas.microsoft.com/office/powerpoint/2010/main" val="2090879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tint val="93000"/>
                <a:shade val="20000"/>
              </a:schemeClr>
              <a:schemeClr val="bg1">
                <a:tint val="90000"/>
                <a:shade val="85000"/>
                <a:satMod val="115000"/>
              </a:schemeClr>
            </a:duotone>
          </a:blip>
          <a:tile tx="0" ty="0" sx="60000" sy="60000" flip="none" algn="tl"/>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688490" y="570156"/>
            <a:ext cx="7756263" cy="1054250"/>
          </a:xfrm>
          <a:prstGeom prst="rect">
            <a:avLst/>
          </a:prstGeom>
        </p:spPr>
        <p:txBody>
          <a:bodyPr anchor="ctr">
            <a:normAutofit/>
          </a:bodyPr>
          <a:lstStyle/>
          <a:p>
            <a:r>
              <a:rPr lang="en-GB" dirty="0" err="1"/>
              <a:t>Bacchae</a:t>
            </a:r>
            <a:r>
              <a:rPr lang="en-GB" dirty="0"/>
              <a:t> </a:t>
            </a:r>
            <a:endParaRPr lang="en-US" dirty="0"/>
          </a:p>
        </p:txBody>
      </p:sp>
      <p:sp>
        <p:nvSpPr>
          <p:cNvPr id="2" name="Content Placeholder 1"/>
          <p:cNvSpPr>
            <a:spLocks noGrp="1"/>
          </p:cNvSpPr>
          <p:nvPr>
            <p:ph sz="quarter" idx="13"/>
          </p:nvPr>
        </p:nvSpPr>
        <p:spPr>
          <a:xfrm>
            <a:off x="685800" y="2240280"/>
            <a:ext cx="3803904" cy="3877056"/>
          </a:xfrm>
          <a:prstGeom prst="rect">
            <a:avLst/>
          </a:prstGeom>
        </p:spPr>
        <p:txBody>
          <a:bodyPr>
            <a:normAutofit/>
          </a:bodyPr>
          <a:lstStyle/>
          <a:p>
            <a:pPr>
              <a:lnSpc>
                <a:spcPct val="90000"/>
              </a:lnSpc>
            </a:pPr>
            <a:r>
              <a:rPr lang="en-GB" sz="2000" dirty="0"/>
              <a:t>The god Dionysus appears in Thebes where his cousin Pentheus is king, to avenge the claims that he is not the son of Zeus by introducing Dionysian rites into the city to prove he is a god.  When the women at Thebes perform Dionysian rites they grow frantic and, believing that King Pentheus is a bull, they tear him limb from limb.</a:t>
            </a:r>
          </a:p>
          <a:p>
            <a:pPr>
              <a:lnSpc>
                <a:spcPct val="90000"/>
              </a:lnSpc>
            </a:pPr>
            <a:endParaRPr lang="en-US" sz="2000" dirty="0"/>
          </a:p>
        </p:txBody>
      </p:sp>
      <p:pic>
        <p:nvPicPr>
          <p:cNvPr id="4" name="Picture 3">
            <a:extLst>
              <a:ext uri="{FF2B5EF4-FFF2-40B4-BE49-F238E27FC236}">
                <a16:creationId xmlns:a16="http://schemas.microsoft.com/office/drawing/2014/main" id="{C6705E42-6B05-E84C-8045-87DD708F6233}"/>
              </a:ext>
            </a:extLst>
          </p:cNvPr>
          <p:cNvPicPr/>
          <p:nvPr/>
        </p:nvPicPr>
        <p:blipFill rotWithShape="1">
          <a:blip r:embed="rId4">
            <a:extLst>
              <a:ext uri="{28A0092B-C50C-407E-A947-70E740481C1C}">
                <a14:useLocalDpi xmlns:a14="http://schemas.microsoft.com/office/drawing/2010/main" val="0"/>
              </a:ext>
            </a:extLst>
          </a:blip>
          <a:srcRect l="40902" t="3072" r="28110" b="56682"/>
          <a:stretch/>
        </p:blipFill>
        <p:spPr bwMode="auto">
          <a:xfrm>
            <a:off x="4645151" y="2517612"/>
            <a:ext cx="3803904" cy="3322391"/>
          </a:xfrm>
          <a:prstGeom prst="rect">
            <a:avLst/>
          </a:prstGeom>
          <a:noFill/>
          <a:ln>
            <a:noFill/>
          </a:ln>
          <a:extLst>
            <a:ext uri="{53640926-AAD7-44d8-BBD7-CCE9431645EC}">
              <a14:shadowObscured xmlns:lc="http://schemas.openxmlformats.org/drawingml/2006/lockedCanvas" xmlns:a14="http://schemas.microsoft.com/office/drawing/2010/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ext>
          </a:extLst>
        </p:spPr>
      </p:pic>
    </p:spTree>
    <p:extLst>
      <p:ext uri="{BB962C8B-B14F-4D97-AF65-F5344CB8AC3E}">
        <p14:creationId xmlns:p14="http://schemas.microsoft.com/office/powerpoint/2010/main" val="2164024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tint val="93000"/>
                <a:shade val="20000"/>
              </a:schemeClr>
              <a:schemeClr val="bg1">
                <a:tint val="90000"/>
                <a:shade val="85000"/>
                <a:satMod val="115000"/>
              </a:schemeClr>
            </a:duotone>
          </a:blip>
          <a:tile tx="0" ty="0" sx="60000" sy="60000" flip="none" algn="tl"/>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688490" y="570156"/>
            <a:ext cx="7756263" cy="1054250"/>
          </a:xfrm>
          <a:prstGeom prst="rect">
            <a:avLst/>
          </a:prstGeom>
        </p:spPr>
        <p:txBody>
          <a:bodyPr anchor="ctr">
            <a:normAutofit/>
          </a:bodyPr>
          <a:lstStyle/>
          <a:p>
            <a:r>
              <a:rPr lang="en-GB" dirty="0"/>
              <a:t>Ajax </a:t>
            </a:r>
            <a:endParaRPr lang="en-US" dirty="0"/>
          </a:p>
        </p:txBody>
      </p:sp>
      <p:pic>
        <p:nvPicPr>
          <p:cNvPr id="4" name="Picture 3">
            <a:extLst>
              <a:ext uri="{FF2B5EF4-FFF2-40B4-BE49-F238E27FC236}">
                <a16:creationId xmlns:a16="http://schemas.microsoft.com/office/drawing/2014/main" id="{BC66D3B0-14CD-2945-A451-A749FE1B89A7}"/>
              </a:ext>
            </a:extLst>
          </p:cNvPr>
          <p:cNvPicPr/>
          <p:nvPr/>
        </p:nvPicPr>
        <p:blipFill rotWithShape="1">
          <a:blip r:embed="rId3">
            <a:extLst>
              <a:ext uri="{28A0092B-C50C-407E-A947-70E740481C1C}">
                <a14:useLocalDpi xmlns:a14="http://schemas.microsoft.com/office/drawing/2010/main" val="0"/>
              </a:ext>
            </a:extLst>
          </a:blip>
          <a:srcRect l="16517" t="30670" r="36067" b="7129"/>
          <a:stretch/>
        </p:blipFill>
        <p:spPr bwMode="auto">
          <a:xfrm>
            <a:off x="685800" y="2574875"/>
            <a:ext cx="3803904" cy="3207866"/>
          </a:xfrm>
          <a:prstGeom prst="rect">
            <a:avLst/>
          </a:prstGeom>
          <a:noFill/>
          <a:ln>
            <a:noFill/>
          </a:ln>
          <a:extLst>
            <a:ext uri="{53640926-AAD7-44d8-BBD7-CCE9431645EC}">
              <a14:shadowObscured xmlns:lc="http://schemas.openxmlformats.org/drawingml/2006/lockedCanvas" xmlns:a14="http://schemas.microsoft.com/office/drawing/2010/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ext>
          </a:extLst>
        </p:spPr>
      </p:pic>
      <p:sp>
        <p:nvSpPr>
          <p:cNvPr id="2" name="Content Placeholder 1"/>
          <p:cNvSpPr>
            <a:spLocks noGrp="1"/>
          </p:cNvSpPr>
          <p:nvPr>
            <p:ph sz="quarter" idx="14"/>
          </p:nvPr>
        </p:nvSpPr>
        <p:spPr>
          <a:xfrm>
            <a:off x="4645151" y="2240280"/>
            <a:ext cx="3803904" cy="3877056"/>
          </a:xfrm>
          <a:prstGeom prst="rect">
            <a:avLst/>
          </a:prstGeom>
        </p:spPr>
        <p:txBody>
          <a:bodyPr>
            <a:normAutofit/>
          </a:bodyPr>
          <a:lstStyle/>
          <a:p>
            <a:pPr>
              <a:lnSpc>
                <a:spcPct val="90000"/>
              </a:lnSpc>
            </a:pPr>
            <a:r>
              <a:rPr lang="en-GB" sz="1500">
                <a:hlinkClick r:id="rId4" tooltip="Achilles"/>
              </a:rPr>
              <a:t>Achilles</a:t>
            </a:r>
            <a:r>
              <a:rPr lang="en-GB" sz="1500"/>
              <a:t> has been killed in battle. The greatest warrior, should be given Achilles’ </a:t>
            </a:r>
            <a:r>
              <a:rPr lang="en-GB" sz="1500" err="1"/>
              <a:t>armor</a:t>
            </a:r>
            <a:r>
              <a:rPr lang="en-GB" sz="1500"/>
              <a:t>, but the two kings, </a:t>
            </a:r>
            <a:r>
              <a:rPr lang="en-GB" sz="1500">
                <a:hlinkClick r:id="rId5" tooltip="Agamemnon"/>
              </a:rPr>
              <a:t>Agamemnon</a:t>
            </a:r>
            <a:r>
              <a:rPr lang="en-GB" sz="1500"/>
              <a:t> and </a:t>
            </a:r>
            <a:r>
              <a:rPr lang="en-GB" sz="1500">
                <a:hlinkClick r:id="rId6" tooltip="Menelaos"/>
              </a:rPr>
              <a:t>Menelaos</a:t>
            </a:r>
            <a:r>
              <a:rPr lang="en-GB" sz="1500"/>
              <a:t>, award it instead to </a:t>
            </a:r>
            <a:r>
              <a:rPr lang="en-GB" sz="1500">
                <a:hlinkClick r:id="rId7" tooltip="Odysseus"/>
              </a:rPr>
              <a:t>Odysseus</a:t>
            </a:r>
            <a:r>
              <a:rPr lang="en-GB" sz="1500"/>
              <a:t>. The greatest warrior becomes furious about this and decides to kill them. However, Athena steps in and deludes the greatest warrior into killing instead the spoil of the Greek army’s cattle. Suddenly the warrior comes to his senses and realizes what he has done. Overwhelmed by shame, he decides to commit suicide.</a:t>
            </a:r>
          </a:p>
          <a:p>
            <a:pPr>
              <a:lnSpc>
                <a:spcPct val="90000"/>
              </a:lnSpc>
            </a:pPr>
            <a:endParaRPr lang="en-US" sz="1500"/>
          </a:p>
        </p:txBody>
      </p:sp>
    </p:spTree>
    <p:extLst>
      <p:ext uri="{BB962C8B-B14F-4D97-AF65-F5344CB8AC3E}">
        <p14:creationId xmlns:p14="http://schemas.microsoft.com/office/powerpoint/2010/main" val="4135167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tint val="93000"/>
                <a:shade val="20000"/>
              </a:schemeClr>
              <a:schemeClr val="bg1">
                <a:tint val="90000"/>
                <a:shade val="85000"/>
                <a:satMod val="115000"/>
              </a:schemeClr>
            </a:duotone>
          </a:blip>
          <a:tile tx="0" ty="0" sx="60000" sy="60000" flip="none" algn="tl"/>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688490" y="570156"/>
            <a:ext cx="7756263" cy="1054250"/>
          </a:xfrm>
          <a:prstGeom prst="rect">
            <a:avLst/>
          </a:prstGeom>
        </p:spPr>
        <p:txBody>
          <a:bodyPr anchor="ctr">
            <a:normAutofit/>
          </a:bodyPr>
          <a:lstStyle/>
          <a:p>
            <a:r>
              <a:rPr lang="en-GB" dirty="0"/>
              <a:t>Persae </a:t>
            </a:r>
            <a:endParaRPr lang="en-US" dirty="0"/>
          </a:p>
        </p:txBody>
      </p:sp>
      <p:sp>
        <p:nvSpPr>
          <p:cNvPr id="2" name="Content Placeholder 1"/>
          <p:cNvSpPr>
            <a:spLocks noGrp="1"/>
          </p:cNvSpPr>
          <p:nvPr>
            <p:ph sz="quarter" idx="13"/>
          </p:nvPr>
        </p:nvSpPr>
        <p:spPr>
          <a:xfrm>
            <a:off x="685800" y="2240280"/>
            <a:ext cx="3803904" cy="3877056"/>
          </a:xfrm>
          <a:prstGeom prst="rect">
            <a:avLst/>
          </a:prstGeom>
        </p:spPr>
        <p:txBody>
          <a:bodyPr>
            <a:normAutofit/>
          </a:bodyPr>
          <a:lstStyle/>
          <a:p>
            <a:pPr>
              <a:lnSpc>
                <a:spcPct val="90000"/>
              </a:lnSpc>
            </a:pPr>
            <a:r>
              <a:rPr lang="en-GB" sz="1700"/>
              <a:t>Queen Atossa awaits news of her son </a:t>
            </a:r>
            <a:r>
              <a:rPr lang="en-GB" sz="1700">
                <a:hlinkClick r:id="rId3" tooltip="Xerxes I of Persia"/>
              </a:rPr>
              <a:t>King Xerxes'</a:t>
            </a:r>
            <a:r>
              <a:rPr lang="en-GB" sz="1700"/>
              <a:t> expedition against the Greeks. At the tomb of her dead husband </a:t>
            </a:r>
            <a:r>
              <a:rPr lang="en-GB" sz="1700">
                <a:hlinkClick r:id="rId4" tooltip="Darius I"/>
              </a:rPr>
              <a:t>Darius</a:t>
            </a:r>
            <a:r>
              <a:rPr lang="en-GB" sz="1700"/>
              <a:t>, Atossa asks the chorus to summon his ghost.  On learning of the Persian defeat, Darius condemns </a:t>
            </a:r>
          </a:p>
          <a:p>
            <a:pPr>
              <a:lnSpc>
                <a:spcPct val="90000"/>
              </a:lnSpc>
            </a:pPr>
            <a:r>
              <a:rPr lang="en-GB" sz="1700"/>
              <a:t>his son’s decision to invade Greece and build </a:t>
            </a:r>
            <a:r>
              <a:rPr lang="en-GB" sz="1700">
                <a:hlinkClick r:id="rId5" tooltip="Xerxes' bridge across the Hellespont"/>
              </a:rPr>
              <a:t>a bridge</a:t>
            </a:r>
            <a:r>
              <a:rPr lang="en-GB" sz="1700"/>
              <a:t> over the </a:t>
            </a:r>
            <a:r>
              <a:rPr lang="en-GB" sz="1700">
                <a:hlinkClick r:id="rId6" tooltip="Hellespont"/>
              </a:rPr>
              <a:t>Hellespont</a:t>
            </a:r>
            <a:r>
              <a:rPr lang="en-GB" sz="1700"/>
              <a:t> to expedite the Persian army’s advance. Xerxes finally arrives, dressed in torn robes and reeling from his crushing defeat.</a:t>
            </a:r>
          </a:p>
          <a:p>
            <a:pPr>
              <a:lnSpc>
                <a:spcPct val="90000"/>
              </a:lnSpc>
            </a:pPr>
            <a:endParaRPr lang="en-US" sz="1700"/>
          </a:p>
        </p:txBody>
      </p:sp>
      <p:pic>
        <p:nvPicPr>
          <p:cNvPr id="4" name="Picture 3" descr="A close up of a sign&#10;&#10;Description automatically generated">
            <a:extLst>
              <a:ext uri="{FF2B5EF4-FFF2-40B4-BE49-F238E27FC236}">
                <a16:creationId xmlns:a16="http://schemas.microsoft.com/office/drawing/2014/main" id="{D1F8F95A-16E0-BF44-AB18-2847601E27A7}"/>
              </a:ext>
            </a:extLst>
          </p:cNvPr>
          <p:cNvPicPr/>
          <p:nvPr/>
        </p:nvPicPr>
        <p:blipFill>
          <a:blip r:embed="rId7">
            <a:extLst>
              <a:ext uri="{BEBA8EAE-BF5A-486C-A8C5-ECC9F3942E4B}">
                <a14:imgProps xmlns:a14="http://schemas.microsoft.com/office/drawing/2010/main">
                  <a14:imgLayer r:embed="rId8">
                    <a14:imgEffect>
                      <a14:backgroundRemoval t="4167" b="94697" l="750" r="97500">
                        <a14:foregroundMark x1="34750" y1="12626" x2="10875" y2="24369"/>
                        <a14:foregroundMark x1="10875" y1="24369" x2="8500" y2="53788"/>
                        <a14:foregroundMark x1="8500" y1="53788" x2="21500" y2="76263"/>
                        <a14:foregroundMark x1="21500" y1="76263" x2="77625" y2="85480"/>
                        <a14:foregroundMark x1="77625" y1="85480" x2="91875" y2="67551"/>
                        <a14:foregroundMark x1="91875" y1="67551" x2="92875" y2="43561"/>
                        <a14:foregroundMark x1="92875" y1="43561" x2="78875" y2="23485"/>
                        <a14:foregroundMark x1="78875" y1="23485" x2="61625" y2="9091"/>
                        <a14:foregroundMark x1="61625" y1="9091" x2="36750" y2="7576"/>
                        <a14:foregroundMark x1="36750" y1="7576" x2="21000" y2="14646"/>
                        <a14:foregroundMark x1="44875" y1="6818" x2="68750" y2="9217"/>
                        <a14:foregroundMark x1="68750" y1="9217" x2="87375" y2="22475"/>
                        <a14:foregroundMark x1="87375" y1="22475" x2="93750" y2="61237"/>
                        <a14:foregroundMark x1="5250" y1="41919" x2="5375" y2="68939"/>
                        <a14:foregroundMark x1="5375" y1="68939" x2="23000" y2="83333"/>
                        <a14:foregroundMark x1="23000" y1="83333" x2="61000" y2="92677"/>
                        <a14:foregroundMark x1="78625" y1="13636" x2="60250" y2="1389"/>
                        <a14:foregroundMark x1="60250" y1="1389" x2="39375" y2="2146"/>
                        <a14:foregroundMark x1="39375" y1="2146" x2="21750" y2="14646"/>
                        <a14:foregroundMark x1="21750" y1="14646" x2="7000" y2="35606"/>
                        <a14:foregroundMark x1="7000" y1="35606" x2="5250" y2="46086"/>
                        <a14:foregroundMark x1="750" y1="59217" x2="3000" y2="43939"/>
                        <a14:foregroundMark x1="53250" y1="96338" x2="31875" y2="94697"/>
                        <a14:foregroundMark x1="31875" y1="94697" x2="30125" y2="92677"/>
                        <a14:foregroundMark x1="53250" y1="4798" x2="42125" y2="4167"/>
                        <a14:foregroundMark x1="96500" y1="43939" x2="97500" y2="53914"/>
                      </a14:backgroundRemoval>
                    </a14:imgEffect>
                  </a14:imgLayer>
                </a14:imgProps>
              </a:ext>
              <a:ext uri="{28A0092B-C50C-407E-A947-70E740481C1C}">
                <a14:useLocalDpi xmlns:a14="http://schemas.microsoft.com/office/drawing/2010/main" val="0"/>
              </a:ext>
            </a:extLst>
          </a:blip>
          <a:stretch>
            <a:fillRect/>
          </a:stretch>
        </p:blipFill>
        <p:spPr bwMode="auto">
          <a:xfrm>
            <a:off x="4645151" y="2295876"/>
            <a:ext cx="3803904" cy="3765863"/>
          </a:xfrm>
          <a:prstGeom prst="rect">
            <a:avLst/>
          </a:prstGeom>
          <a:noFill/>
          <a:ln>
            <a:noFill/>
          </a:ln>
        </p:spPr>
      </p:pic>
    </p:spTree>
    <p:extLst>
      <p:ext uri="{BB962C8B-B14F-4D97-AF65-F5344CB8AC3E}">
        <p14:creationId xmlns:p14="http://schemas.microsoft.com/office/powerpoint/2010/main" val="4230732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TotalTime>
  <Words>835</Words>
  <Application>Microsoft Macintosh PowerPoint</Application>
  <PresentationFormat>On-screen Show (4:3)</PresentationFormat>
  <Paragraphs>69</Paragraphs>
  <Slides>17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Book Antiqua</vt:lpstr>
      <vt:lpstr>Calibri</vt:lpstr>
      <vt:lpstr>Wingdings</vt:lpstr>
      <vt:lpstr>Hardcover</vt:lpstr>
      <vt:lpstr>Ancient Theatre</vt:lpstr>
      <vt:lpstr>Plotting the Theatre</vt:lpstr>
      <vt:lpstr>Oresteia </vt:lpstr>
      <vt:lpstr>Oedipus </vt:lpstr>
      <vt:lpstr> Heracles </vt:lpstr>
      <vt:lpstr> Medea </vt:lpstr>
      <vt:lpstr>Bacchae </vt:lpstr>
      <vt:lpstr>Ajax </vt:lpstr>
      <vt:lpstr>Persae </vt:lpstr>
      <vt:lpstr> Prometheus </vt:lpstr>
      <vt:lpstr>Myth Now</vt:lpstr>
      <vt:lpstr>Aeschylus</vt:lpstr>
      <vt:lpstr>Sophocles</vt:lpstr>
      <vt:lpstr>Euripides</vt:lpstr>
      <vt:lpstr>Aristophanes</vt:lpstr>
      <vt:lpstr>Spot the Difference</vt:lpstr>
      <vt:lpstr>We have learned…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Ancient Theatre</dc:title>
  <dc:creator>Maria Haley</dc:creator>
  <cp:lastModifiedBy>Maria Haley</cp:lastModifiedBy>
  <cp:revision>6</cp:revision>
  <dcterms:created xsi:type="dcterms:W3CDTF">2020-01-02T09:14:34Z</dcterms:created>
  <dcterms:modified xsi:type="dcterms:W3CDTF">2020-02-02T16:32:26Z</dcterms:modified>
</cp:coreProperties>
</file>