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1"/>
  </p:notesMasterIdLst>
  <p:sldIdLst>
    <p:sldId id="256" r:id="rId2"/>
    <p:sldId id="295" r:id="rId3"/>
    <p:sldId id="299" r:id="rId4"/>
    <p:sldId id="297" r:id="rId5"/>
    <p:sldId id="298" r:id="rId6"/>
    <p:sldId id="300" r:id="rId7"/>
    <p:sldId id="301" r:id="rId8"/>
    <p:sldId id="302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76"/>
  </p:normalViewPr>
  <p:slideViewPr>
    <p:cSldViewPr snapToGrid="0" snapToObjects="1">
      <p:cViewPr varScale="1">
        <p:scale>
          <a:sx n="121" d="100"/>
          <a:sy n="121" d="100"/>
        </p:scale>
        <p:origin x="200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1A795-FF85-9944-9DF4-EE1EA037A732}" type="datetimeFigureOut">
              <a:rPr lang="en-US" smtClean="0"/>
              <a:t>11/28/20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03BC6-D0EE-DB47-B2A3-5ED16EE2A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87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365AFEE-6E61-E049-BC6A-B9FE956020F5}" type="datetimeFigureOut">
              <a:rPr lang="en-US" smtClean="0"/>
              <a:t>11/28/20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80417B4-AFF5-E34C-BE76-1FC6C2ABA8E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57297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5AFEE-6E61-E049-BC6A-B9FE956020F5}" type="datetimeFigureOut">
              <a:rPr lang="en-US" smtClean="0"/>
              <a:t>11/28/20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17B4-AFF5-E34C-BE76-1FC6C2ABA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79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5AFEE-6E61-E049-BC6A-B9FE956020F5}" type="datetimeFigureOut">
              <a:rPr lang="en-US" smtClean="0"/>
              <a:t>11/28/20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17B4-AFF5-E34C-BE76-1FC6C2ABA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06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5AFEE-6E61-E049-BC6A-B9FE956020F5}" type="datetimeFigureOut">
              <a:rPr lang="en-US" smtClean="0"/>
              <a:t>11/28/20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17B4-AFF5-E34C-BE76-1FC6C2ABA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88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365AFEE-6E61-E049-BC6A-B9FE956020F5}" type="datetimeFigureOut">
              <a:rPr lang="en-US" smtClean="0"/>
              <a:t>11/28/20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80417B4-AFF5-E34C-BE76-1FC6C2ABA8EB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31457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5AFEE-6E61-E049-BC6A-B9FE956020F5}" type="datetimeFigureOut">
              <a:rPr lang="en-US" smtClean="0"/>
              <a:t>11/28/20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17B4-AFF5-E34C-BE76-1FC6C2ABA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415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5AFEE-6E61-E049-BC6A-B9FE956020F5}" type="datetimeFigureOut">
              <a:rPr lang="en-US" smtClean="0"/>
              <a:t>11/28/20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17B4-AFF5-E34C-BE76-1FC6C2ABA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17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5AFEE-6E61-E049-BC6A-B9FE956020F5}" type="datetimeFigureOut">
              <a:rPr lang="en-US" smtClean="0"/>
              <a:t>11/28/20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17B4-AFF5-E34C-BE76-1FC6C2ABA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20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5AFEE-6E61-E049-BC6A-B9FE956020F5}" type="datetimeFigureOut">
              <a:rPr lang="en-US" smtClean="0"/>
              <a:t>11/28/20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17B4-AFF5-E34C-BE76-1FC6C2ABA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04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1365AFEE-6E61-E049-BC6A-B9FE956020F5}" type="datetimeFigureOut">
              <a:rPr lang="en-US" smtClean="0"/>
              <a:t>11/28/20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080417B4-AFF5-E34C-BE76-1FC6C2ABA8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43526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1365AFEE-6E61-E049-BC6A-B9FE956020F5}" type="datetimeFigureOut">
              <a:rPr lang="en-US" smtClean="0"/>
              <a:t>11/28/20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080417B4-AFF5-E34C-BE76-1FC6C2ABA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10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365AFEE-6E61-E049-BC6A-B9FE956020F5}" type="datetimeFigureOut">
              <a:rPr lang="en-US" smtClean="0"/>
              <a:t>11/28/20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80417B4-AFF5-E34C-BE76-1FC6C2ABA8E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36826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A6B41-5F2E-FB47-9A2D-63A0F5799F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82764" y="-404824"/>
            <a:ext cx="6236677" cy="4394988"/>
          </a:xfrm>
        </p:spPr>
        <p:txBody>
          <a:bodyPr/>
          <a:lstStyle/>
          <a:p>
            <a:br>
              <a:rPr lang="en-US" sz="4800" dirty="0"/>
            </a:br>
            <a:r>
              <a:rPr lang="en-US" sz="4800" dirty="0"/>
              <a:t>Io </a:t>
            </a:r>
            <a:br>
              <a:rPr lang="en-US" sz="4800" dirty="0"/>
            </a:br>
            <a:r>
              <a:rPr lang="en-US" sz="4800" dirty="0"/>
              <a:t>Saturnalia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DBE035-9F96-3141-B3F2-EDBF60438B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8597" y="2966545"/>
            <a:ext cx="4625010" cy="1670784"/>
          </a:xfrm>
        </p:spPr>
        <p:txBody>
          <a:bodyPr>
            <a:normAutofit fontScale="77500" lnSpcReduction="20000"/>
          </a:bodyPr>
          <a:lstStyle/>
          <a:p>
            <a:r>
              <a:rPr lang="en-US" sz="2900" dirty="0"/>
              <a:t>LESSON OBJECTIVES:</a:t>
            </a:r>
          </a:p>
          <a:p>
            <a:endParaRPr lang="en-US" sz="2900" dirty="0"/>
          </a:p>
          <a:p>
            <a:r>
              <a:rPr lang="en-US" sz="1800" dirty="0"/>
              <a:t>To make Christmas Cards in Latin</a:t>
            </a:r>
          </a:p>
          <a:p>
            <a:r>
              <a:rPr lang="en-US" sz="1800" dirty="0"/>
              <a:t>To Learn New Festive vocab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D4FB2F-BAC7-4B4A-A750-A23E01E8492E}"/>
              </a:ext>
            </a:extLst>
          </p:cNvPr>
          <p:cNvSpPr txBox="1"/>
          <p:nvPr/>
        </p:nvSpPr>
        <p:spPr>
          <a:xfrm>
            <a:off x="8996855" y="1174425"/>
            <a:ext cx="2959039" cy="31393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CHALLENGE </a:t>
            </a:r>
          </a:p>
          <a:p>
            <a:r>
              <a:rPr lang="en-US" dirty="0"/>
              <a:t>Look at the pictures and the Latin phrases below.</a:t>
            </a:r>
          </a:p>
          <a:p>
            <a:endParaRPr lang="en-US" dirty="0"/>
          </a:p>
          <a:p>
            <a:r>
              <a:rPr lang="en-US" dirty="0"/>
              <a:t>Can you guess what the family got for their Saturnalia presents?</a:t>
            </a:r>
          </a:p>
          <a:p>
            <a:endParaRPr lang="en-US" dirty="0"/>
          </a:p>
          <a:p>
            <a:r>
              <a:rPr lang="en-US" dirty="0"/>
              <a:t>Write the Latin and the answer in YOUR CLASS BOOK.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C958016-91E6-DF4E-BE90-13898B831E5C}"/>
              </a:ext>
            </a:extLst>
          </p:cNvPr>
          <p:cNvGrpSpPr/>
          <p:nvPr/>
        </p:nvGrpSpPr>
        <p:grpSpPr>
          <a:xfrm>
            <a:off x="1264475" y="4723102"/>
            <a:ext cx="10233842" cy="2016992"/>
            <a:chOff x="1296006" y="4888896"/>
            <a:chExt cx="9356093" cy="174609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329711C-5F49-AF4C-BC31-DAF7359A30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50055"/>
            <a:stretch/>
          </p:blipFill>
          <p:spPr>
            <a:xfrm>
              <a:off x="4415422" y="4888896"/>
              <a:ext cx="6236677" cy="174609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C034E4B-4D26-6E49-86D4-0634FA7A39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9982" t="50055"/>
            <a:stretch/>
          </p:blipFill>
          <p:spPr>
            <a:xfrm>
              <a:off x="1296006" y="4888897"/>
              <a:ext cx="3119416" cy="1746093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2838F936-A531-EE4D-940A-1BF651A0135E}"/>
              </a:ext>
            </a:extLst>
          </p:cNvPr>
          <p:cNvSpPr/>
          <p:nvPr/>
        </p:nvSpPr>
        <p:spPr>
          <a:xfrm>
            <a:off x="1376855" y="6505903"/>
            <a:ext cx="1240221" cy="234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842490-604A-B847-9999-7818B55DF984}"/>
              </a:ext>
            </a:extLst>
          </p:cNvPr>
          <p:cNvSpPr/>
          <p:nvPr/>
        </p:nvSpPr>
        <p:spPr>
          <a:xfrm>
            <a:off x="3179379" y="6505903"/>
            <a:ext cx="1240221" cy="234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257C0C-3DE2-B042-902C-EA96D9E6864C}"/>
              </a:ext>
            </a:extLst>
          </p:cNvPr>
          <p:cNvSpPr/>
          <p:nvPr/>
        </p:nvSpPr>
        <p:spPr>
          <a:xfrm>
            <a:off x="4898032" y="6498355"/>
            <a:ext cx="1240221" cy="234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C02317-B3F4-3146-9B3A-C78C2A41E5F2}"/>
              </a:ext>
            </a:extLst>
          </p:cNvPr>
          <p:cNvSpPr/>
          <p:nvPr/>
        </p:nvSpPr>
        <p:spPr>
          <a:xfrm>
            <a:off x="6736006" y="6490807"/>
            <a:ext cx="1240221" cy="234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D8AF000-A184-4F48-A774-DCED820BE480}"/>
              </a:ext>
            </a:extLst>
          </p:cNvPr>
          <p:cNvSpPr/>
          <p:nvPr/>
        </p:nvSpPr>
        <p:spPr>
          <a:xfrm>
            <a:off x="8302496" y="6490807"/>
            <a:ext cx="1240221" cy="234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2FEA45-C2B4-4149-B43B-9E7300364740}"/>
              </a:ext>
            </a:extLst>
          </p:cNvPr>
          <p:cNvSpPr/>
          <p:nvPr/>
        </p:nvSpPr>
        <p:spPr>
          <a:xfrm>
            <a:off x="10025507" y="6505903"/>
            <a:ext cx="1240221" cy="234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2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EBFFD-42ED-BC4C-973C-8BD55C7E3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119" y="455367"/>
            <a:ext cx="10178322" cy="1492132"/>
          </a:xfrm>
        </p:spPr>
        <p:txBody>
          <a:bodyPr/>
          <a:lstStyle/>
          <a:p>
            <a:r>
              <a:rPr lang="en-US" dirty="0"/>
              <a:t>Homework HAND 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7E6208-2E32-7243-B965-F5B42D6C2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276" y="240319"/>
            <a:ext cx="4175165" cy="637736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CDE57F-1C7B-6948-B73B-D76327D2B2E3}"/>
              </a:ext>
            </a:extLst>
          </p:cNvPr>
          <p:cNvSpPr txBox="1"/>
          <p:nvPr/>
        </p:nvSpPr>
        <p:spPr>
          <a:xfrm>
            <a:off x="956442" y="1313794"/>
            <a:ext cx="41095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For next lesson complete the Saturnalia worksheet.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Use what we have learned about the Saturnalia this lesson to illustrate the scene and label key features.</a:t>
            </a:r>
          </a:p>
        </p:txBody>
      </p:sp>
      <p:pic>
        <p:nvPicPr>
          <p:cNvPr id="1026" name="Picture 2" descr="Helen Forte on Twitter: &quot;Happy #Saturnalia!… &quot;">
            <a:extLst>
              <a:ext uri="{FF2B5EF4-FFF2-40B4-BE49-F238E27FC236}">
                <a16:creationId xmlns:a16="http://schemas.microsoft.com/office/drawing/2014/main" id="{30C09008-B519-8244-A4AF-040F6CD82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957" y="3006239"/>
            <a:ext cx="29210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99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B875F7B-352E-5B4E-ACCD-0DAED7AB4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32" y="151524"/>
            <a:ext cx="8978900" cy="4978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1B4959-E429-0044-B1E1-DF9AAB32B8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46" r="10551" b="11160"/>
          <a:stretch/>
        </p:blipFill>
        <p:spPr>
          <a:xfrm>
            <a:off x="6568965" y="4410994"/>
            <a:ext cx="5170871" cy="229548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707767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ADDBF5-C243-8B4C-A2D4-452DFD4FC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738" y="237576"/>
            <a:ext cx="8839200" cy="4406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2568A0-9BF2-F246-8A2E-20DA6DDBD6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46" r="10551" b="11160"/>
          <a:stretch/>
        </p:blipFill>
        <p:spPr>
          <a:xfrm>
            <a:off x="6547946" y="4404863"/>
            <a:ext cx="5170871" cy="229548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11313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8C48BD-EA9D-F14E-BFFF-0FF8443D9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179" y="174734"/>
            <a:ext cx="8788400" cy="4343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9CA3FC-289E-E64C-80F2-6D52B471DA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46" r="10551" b="11160"/>
          <a:stretch/>
        </p:blipFill>
        <p:spPr>
          <a:xfrm>
            <a:off x="6495394" y="4387784"/>
            <a:ext cx="5170871" cy="229548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766374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E486962-60AD-3844-9CBB-B23EB1F25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50" y="182836"/>
            <a:ext cx="9029700" cy="4432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51A993-9A60-184F-B38A-75148A0821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46" r="10551" b="11160"/>
          <a:stretch/>
        </p:blipFill>
        <p:spPr>
          <a:xfrm>
            <a:off x="6905297" y="4615136"/>
            <a:ext cx="4634843" cy="2057525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888908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B66F995-355E-2341-A5DB-266DA137C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992" y="346841"/>
            <a:ext cx="9080500" cy="441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DF8FA1-E47A-E14F-B38A-E9FFC90D2B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46" r="10551" b="11160"/>
          <a:stretch/>
        </p:blipFill>
        <p:spPr>
          <a:xfrm>
            <a:off x="6390290" y="4425884"/>
            <a:ext cx="5170871" cy="229548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221076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080C3-208B-AE40-90CF-2D03F5E10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our cards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1E349-72C4-814B-AEBC-2B9307B94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961" y="1389893"/>
            <a:ext cx="7419356" cy="3593591"/>
          </a:xfrm>
        </p:spPr>
        <p:txBody>
          <a:bodyPr/>
          <a:lstStyle/>
          <a:p>
            <a:r>
              <a:rPr lang="en-GB" b="1" dirty="0"/>
              <a:t>io, Saturnalia!</a:t>
            </a:r>
            <a:r>
              <a:rPr lang="en-GB" dirty="0"/>
              <a:t> = Hurray, Saturnalia!</a:t>
            </a:r>
          </a:p>
          <a:p>
            <a:r>
              <a:rPr lang="en-GB" b="1" dirty="0" err="1"/>
              <a:t>laeta</a:t>
            </a:r>
            <a:r>
              <a:rPr lang="en-GB" b="1" dirty="0"/>
              <a:t> Saturnalia! </a:t>
            </a:r>
            <a:r>
              <a:rPr lang="en-GB" dirty="0"/>
              <a:t>= Merry Saturnalia!</a:t>
            </a:r>
          </a:p>
          <a:p>
            <a:r>
              <a:rPr lang="en-GB" b="1" dirty="0" err="1"/>
              <a:t>hilare</a:t>
            </a:r>
            <a:r>
              <a:rPr lang="en-GB" b="1" dirty="0"/>
              <a:t> festum </a:t>
            </a:r>
            <a:r>
              <a:rPr lang="en-GB" b="1" dirty="0" err="1"/>
              <a:t>nativitatis</a:t>
            </a:r>
            <a:r>
              <a:rPr lang="en-GB" b="1" dirty="0"/>
              <a:t> Christi et </a:t>
            </a:r>
            <a:r>
              <a:rPr lang="en-GB" b="1" dirty="0" err="1"/>
              <a:t>felicem</a:t>
            </a:r>
            <a:r>
              <a:rPr lang="en-GB" b="1" dirty="0"/>
              <a:t> annum novum! </a:t>
            </a:r>
            <a:endParaRPr lang="en-GB" dirty="0"/>
          </a:p>
          <a:p>
            <a:r>
              <a:rPr lang="en-GB" dirty="0"/>
              <a:t>= Merry Christmas and a Happy New Year!</a:t>
            </a:r>
          </a:p>
          <a:p>
            <a:r>
              <a:rPr lang="en-GB" b="1" dirty="0"/>
              <a:t>omnia optima </a:t>
            </a:r>
            <a:r>
              <a:rPr lang="en-GB" b="1" dirty="0" err="1"/>
              <a:t>festo</a:t>
            </a:r>
            <a:r>
              <a:rPr lang="en-GB" b="1" dirty="0"/>
              <a:t> </a:t>
            </a:r>
            <a:r>
              <a:rPr lang="en-GB" b="1" dirty="0" err="1"/>
              <a:t>nativitatis</a:t>
            </a:r>
            <a:r>
              <a:rPr lang="en-GB" b="1" dirty="0"/>
              <a:t> Christi et </a:t>
            </a:r>
            <a:r>
              <a:rPr lang="en-GB" b="1" dirty="0" err="1"/>
              <a:t>felici</a:t>
            </a:r>
            <a:r>
              <a:rPr lang="en-GB" b="1" dirty="0"/>
              <a:t> anno novo! </a:t>
            </a:r>
            <a:endParaRPr lang="en-GB" dirty="0"/>
          </a:p>
          <a:p>
            <a:r>
              <a:rPr lang="en-GB" dirty="0"/>
              <a:t>= All the best for Christmas and for a Happy New Year! </a:t>
            </a:r>
          </a:p>
          <a:p>
            <a:r>
              <a:rPr lang="en-GB" b="1" dirty="0" err="1"/>
              <a:t>beatum</a:t>
            </a:r>
            <a:r>
              <a:rPr lang="en-GB" b="1" dirty="0"/>
              <a:t> annum novum! </a:t>
            </a:r>
            <a:r>
              <a:rPr lang="en-GB" dirty="0"/>
              <a:t>= Happy New Year!</a:t>
            </a:r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10" name="Snip Same-side Corner of Rectangle 9">
            <a:extLst>
              <a:ext uri="{FF2B5EF4-FFF2-40B4-BE49-F238E27FC236}">
                <a16:creationId xmlns:a16="http://schemas.microsoft.com/office/drawing/2014/main" id="{BA985D60-8D41-E242-BCFB-8C805B56AA40}"/>
              </a:ext>
            </a:extLst>
          </p:cNvPr>
          <p:cNvSpPr/>
          <p:nvPr/>
        </p:nvSpPr>
        <p:spPr>
          <a:xfrm rot="3955319">
            <a:off x="9193924" y="3919737"/>
            <a:ext cx="1492469" cy="2916275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4C9B6A-64D1-0943-A0D5-7A38AEEEB5BC}"/>
              </a:ext>
            </a:extLst>
          </p:cNvPr>
          <p:cNvSpPr txBox="1"/>
          <p:nvPr/>
        </p:nvSpPr>
        <p:spPr>
          <a:xfrm rot="20230016">
            <a:off x="8656943" y="4962375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hoc donum </a:t>
            </a:r>
            <a:r>
              <a:rPr lang="en-US" sz="2400" b="1" dirty="0" err="1"/>
              <a:t>est</a:t>
            </a:r>
            <a:r>
              <a:rPr lang="en-US" sz="2400" b="1" dirty="0"/>
              <a:t> </a:t>
            </a:r>
            <a:r>
              <a:rPr lang="en-US" sz="2400" b="1" dirty="0" err="1"/>
              <a:t>tibi</a:t>
            </a:r>
            <a:endParaRPr lang="en-US" sz="2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D02B95-22B0-FF40-BEF6-A0F5D1AD3D9F}"/>
              </a:ext>
            </a:extLst>
          </p:cNvPr>
          <p:cNvSpPr txBox="1"/>
          <p:nvPr/>
        </p:nvSpPr>
        <p:spPr>
          <a:xfrm>
            <a:off x="7421250" y="100018"/>
            <a:ext cx="4370716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TASK:</a:t>
            </a:r>
          </a:p>
          <a:p>
            <a:r>
              <a:rPr lang="en-US" dirty="0"/>
              <a:t>IN YOUR CLASS BOOK</a:t>
            </a:r>
          </a:p>
          <a:p>
            <a:r>
              <a:rPr lang="en-US" dirty="0"/>
              <a:t>Practice your message before writing it on the card.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8451F2-1A93-894C-A1EF-73435F3F9A4F}"/>
              </a:ext>
            </a:extLst>
          </p:cNvPr>
          <p:cNvSpPr txBox="1"/>
          <p:nvPr/>
        </p:nvSpPr>
        <p:spPr>
          <a:xfrm>
            <a:off x="938366" y="4756593"/>
            <a:ext cx="4386394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CHALLENGE:</a:t>
            </a:r>
          </a:p>
          <a:p>
            <a:r>
              <a:rPr lang="en-US" dirty="0"/>
              <a:t>Write the message in side the card.</a:t>
            </a:r>
          </a:p>
          <a:p>
            <a:r>
              <a:rPr lang="en-US" dirty="0" err="1"/>
              <a:t>carissime</a:t>
            </a:r>
            <a:r>
              <a:rPr lang="en-US" dirty="0"/>
              <a:t>/ </a:t>
            </a:r>
            <a:r>
              <a:rPr lang="en-US" dirty="0" err="1"/>
              <a:t>carissima</a:t>
            </a:r>
            <a:r>
              <a:rPr lang="en-US" dirty="0"/>
              <a:t>= dearest</a:t>
            </a:r>
          </a:p>
          <a:p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amo</a:t>
            </a:r>
            <a:r>
              <a:rPr lang="en-US" dirty="0"/>
              <a:t>= I love you </a:t>
            </a:r>
          </a:p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2D62B3-4C4E-A640-90A4-DA46EEB0092D}"/>
              </a:ext>
            </a:extLst>
          </p:cNvPr>
          <p:cNvSpPr txBox="1"/>
          <p:nvPr/>
        </p:nvSpPr>
        <p:spPr>
          <a:xfrm>
            <a:off x="5465690" y="5310591"/>
            <a:ext cx="2598365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Finished early? </a:t>
            </a:r>
          </a:p>
          <a:p>
            <a:r>
              <a:rPr lang="en-US" dirty="0"/>
              <a:t>Make a Latin gift tag.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088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  <a:cs typeface="Herculanum"/>
              </a:rPr>
              <a:t>Plenary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4309703" y="1417638"/>
            <a:ext cx="5680649" cy="1676886"/>
          </a:xfrm>
          <a:prstGeom prst="wedgeEllipseCallout">
            <a:avLst>
              <a:gd name="adj1" fmla="val -61323"/>
              <a:gd name="adj2" fmla="val -679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48201" y="1745754"/>
            <a:ext cx="50059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7F7F7F"/>
                </a:solidFill>
                <a:latin typeface="Papyrus"/>
                <a:cs typeface="Papyrus"/>
              </a:rPr>
              <a:t>What does “donum” mean?</a:t>
            </a:r>
          </a:p>
        </p:txBody>
      </p:sp>
      <p:sp>
        <p:nvSpPr>
          <p:cNvPr id="9" name="Oval Callout 8"/>
          <p:cNvSpPr/>
          <p:nvPr/>
        </p:nvSpPr>
        <p:spPr>
          <a:xfrm flipH="1">
            <a:off x="2286338" y="3164596"/>
            <a:ext cx="5997687" cy="1420234"/>
          </a:xfrm>
          <a:prstGeom prst="wedgeEllipseCallout">
            <a:avLst>
              <a:gd name="adj1" fmla="val -59747"/>
              <a:gd name="adj2" fmla="val 51996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98428" y="3467589"/>
            <a:ext cx="48227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7F7F7F"/>
                </a:solidFill>
                <a:latin typeface="Papyrus"/>
                <a:cs typeface="Papyrus"/>
              </a:rPr>
              <a:t>What English words do we get from “donum”?</a:t>
            </a:r>
          </a:p>
        </p:txBody>
      </p:sp>
      <p:sp>
        <p:nvSpPr>
          <p:cNvPr id="11" name="Oval Callout 10"/>
          <p:cNvSpPr/>
          <p:nvPr/>
        </p:nvSpPr>
        <p:spPr>
          <a:xfrm flipH="1">
            <a:off x="1064460" y="4724689"/>
            <a:ext cx="5526170" cy="1995623"/>
          </a:xfrm>
          <a:prstGeom prst="wedgeEllipseCallout">
            <a:avLst>
              <a:gd name="adj1" fmla="val -86651"/>
              <a:gd name="adj2" fmla="val -4972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410792" y="6497766"/>
            <a:ext cx="1358313" cy="365125"/>
          </a:xfrm>
        </p:spPr>
        <p:txBody>
          <a:bodyPr/>
          <a:lstStyle/>
          <a:p>
            <a:r>
              <a:rPr lang="en-US" sz="800" dirty="0"/>
              <a:t>© Charlie Andrew 2016</a:t>
            </a:r>
          </a:p>
        </p:txBody>
      </p:sp>
      <p:pic>
        <p:nvPicPr>
          <p:cNvPr id="14" name="Picture 2" descr="Untitled Document">
            <a:extLst>
              <a:ext uri="{FF2B5EF4-FFF2-40B4-BE49-F238E27FC236}">
                <a16:creationId xmlns:a16="http://schemas.microsoft.com/office/drawing/2014/main" id="{FCED7E94-B252-794B-A079-0D17707A6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99" b="89848" l="9766" r="89844">
                        <a14:foregroundMark x1="50391" y1="6599" x2="59766" y2="22335"/>
                        <a14:foregroundMark x1="59766" y1="22335" x2="65625" y2="258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730" y="903065"/>
            <a:ext cx="4652755" cy="359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Untitled Document">
            <a:extLst>
              <a:ext uri="{FF2B5EF4-FFF2-40B4-BE49-F238E27FC236}">
                <a16:creationId xmlns:a16="http://schemas.microsoft.com/office/drawing/2014/main" id="{C915FC2A-616F-0041-81AA-BFA910A70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452" b="98157" l="2146" r="92704">
                        <a14:foregroundMark x1="3433" y1="27650" x2="12017" y2="40092"/>
                        <a14:foregroundMark x1="29185" y1="9217" x2="49356" y2="7373"/>
                        <a14:foregroundMark x1="94850" y1="22120" x2="90987" y2="45622"/>
                        <a14:foregroundMark x1="90987" y1="45622" x2="93562" y2="71429"/>
                        <a14:foregroundMark x1="93562" y1="71429" x2="91416" y2="76959"/>
                        <a14:foregroundMark x1="27987" y1="91079" x2="20172" y2="88940"/>
                        <a14:foregroundMark x1="42060" y1="94931" x2="39863" y2="94330"/>
                        <a14:foregroundMark x1="20172" y1="88940" x2="16738" y2="90783"/>
                        <a14:foregroundMark x1="37004" y1="97842" x2="39056" y2="98157"/>
                        <a14:backgroundMark x1="29614" y1="93088" x2="29614" y2="93088"/>
                        <a14:backgroundMark x1="30043" y1="92166" x2="29185" y2="95392"/>
                        <a14:backgroundMark x1="30901" y1="97235" x2="35622" y2="99539"/>
                        <a14:backgroundMark x1="27039" y1="92627" x2="36481" y2="98157"/>
                        <a14:backgroundMark x1="27468" y1="92166" x2="29614" y2="912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166" y="3094524"/>
            <a:ext cx="3944897" cy="367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F34C35D-B3C8-7B4D-B572-0465A5CF8384}"/>
              </a:ext>
            </a:extLst>
          </p:cNvPr>
          <p:cNvSpPr/>
          <p:nvPr/>
        </p:nvSpPr>
        <p:spPr>
          <a:xfrm>
            <a:off x="1510219" y="5112771"/>
            <a:ext cx="48227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7F7F7F"/>
                </a:solidFill>
                <a:latin typeface="Papyrus"/>
                <a:cs typeface="Papyrus"/>
              </a:rPr>
              <a:t>How do you say “Happy New Year” in Latin?</a:t>
            </a:r>
          </a:p>
        </p:txBody>
      </p:sp>
    </p:spTree>
    <p:extLst>
      <p:ext uri="{BB962C8B-B14F-4D97-AF65-F5344CB8AC3E}">
        <p14:creationId xmlns:p14="http://schemas.microsoft.com/office/powerpoint/2010/main" val="342815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0" grpId="0"/>
      <p:bldP spid="11" grpId="0" animBg="1"/>
      <p:bldP spid="16" grpId="0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{D509B7D0-011F-1B47-B971-80E604A5F92D}tf10001121</Template>
  <TotalTime>178</TotalTime>
  <Words>235</Words>
  <Application>Microsoft Macintosh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Gill Sans MT</vt:lpstr>
      <vt:lpstr>Impact</vt:lpstr>
      <vt:lpstr>Papyrus</vt:lpstr>
      <vt:lpstr>Badge</vt:lpstr>
      <vt:lpstr> Io  Saturnalia</vt:lpstr>
      <vt:lpstr>Homework HAND 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Making our cards</vt:lpstr>
      <vt:lpstr>Plenary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Work, work, work</dc:title>
  <dc:creator>Maria Haley</dc:creator>
  <cp:lastModifiedBy>Maria Haley</cp:lastModifiedBy>
  <cp:revision>31</cp:revision>
  <dcterms:created xsi:type="dcterms:W3CDTF">2020-10-04T18:27:53Z</dcterms:created>
  <dcterms:modified xsi:type="dcterms:W3CDTF">2020-11-28T14:03:14Z</dcterms:modified>
</cp:coreProperties>
</file>