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3"/>
  </p:notesMasterIdLst>
  <p:sldIdLst>
    <p:sldId id="256" r:id="rId2"/>
    <p:sldId id="304" r:id="rId3"/>
    <p:sldId id="303" r:id="rId4"/>
    <p:sldId id="299" r:id="rId5"/>
    <p:sldId id="297" r:id="rId6"/>
    <p:sldId id="298" r:id="rId7"/>
    <p:sldId id="300" r:id="rId8"/>
    <p:sldId id="301" r:id="rId9"/>
    <p:sldId id="302" r:id="rId10"/>
    <p:sldId id="29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6"/>
  </p:normalViewPr>
  <p:slideViewPr>
    <p:cSldViewPr snapToGrid="0" snapToObjects="1">
      <p:cViewPr varScale="1">
        <p:scale>
          <a:sx n="112" d="100"/>
          <a:sy n="112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1A795-FF85-9944-9DF4-EE1EA037A732}" type="datetimeFigureOut">
              <a:rPr lang="en-US" smtClean="0"/>
              <a:t>11/28/20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03BC6-D0EE-DB47-B2A3-5ED16EE2A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87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365AFEE-6E61-E049-BC6A-B9FE956020F5}" type="datetimeFigureOut">
              <a:rPr lang="en-US" smtClean="0"/>
              <a:t>11/28/20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80417B4-AFF5-E34C-BE76-1FC6C2ABA8E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57297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AFEE-6E61-E049-BC6A-B9FE956020F5}" type="datetimeFigureOut">
              <a:rPr lang="en-US" smtClean="0"/>
              <a:t>11/28/20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17B4-AFF5-E34C-BE76-1FC6C2ABA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79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AFEE-6E61-E049-BC6A-B9FE956020F5}" type="datetimeFigureOut">
              <a:rPr lang="en-US" smtClean="0"/>
              <a:t>11/28/20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17B4-AFF5-E34C-BE76-1FC6C2ABA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06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AFEE-6E61-E049-BC6A-B9FE956020F5}" type="datetimeFigureOut">
              <a:rPr lang="en-US" smtClean="0"/>
              <a:t>11/28/20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17B4-AFF5-E34C-BE76-1FC6C2ABA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88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365AFEE-6E61-E049-BC6A-B9FE956020F5}" type="datetimeFigureOut">
              <a:rPr lang="en-US" smtClean="0"/>
              <a:t>11/28/20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80417B4-AFF5-E34C-BE76-1FC6C2ABA8E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31457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AFEE-6E61-E049-BC6A-B9FE956020F5}" type="datetimeFigureOut">
              <a:rPr lang="en-US" smtClean="0"/>
              <a:t>11/28/20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17B4-AFF5-E34C-BE76-1FC6C2ABA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41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AFEE-6E61-E049-BC6A-B9FE956020F5}" type="datetimeFigureOut">
              <a:rPr lang="en-US" smtClean="0"/>
              <a:t>11/28/20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17B4-AFF5-E34C-BE76-1FC6C2ABA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17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AFEE-6E61-E049-BC6A-B9FE956020F5}" type="datetimeFigureOut">
              <a:rPr lang="en-US" smtClean="0"/>
              <a:t>11/28/20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17B4-AFF5-E34C-BE76-1FC6C2ABA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20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AFEE-6E61-E049-BC6A-B9FE956020F5}" type="datetimeFigureOut">
              <a:rPr lang="en-US" smtClean="0"/>
              <a:t>11/28/20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17B4-AFF5-E34C-BE76-1FC6C2ABA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43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1365AFEE-6E61-E049-BC6A-B9FE956020F5}" type="datetimeFigureOut">
              <a:rPr lang="en-US" smtClean="0"/>
              <a:t>11/28/20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080417B4-AFF5-E34C-BE76-1FC6C2ABA8E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43526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1365AFEE-6E61-E049-BC6A-B9FE956020F5}" type="datetimeFigureOut">
              <a:rPr lang="en-US" smtClean="0"/>
              <a:t>11/28/20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080417B4-AFF5-E34C-BE76-1FC6C2ABA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10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365AFEE-6E61-E049-BC6A-B9FE956020F5}" type="datetimeFigureOut">
              <a:rPr lang="en-US" smtClean="0"/>
              <a:t>11/28/20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80417B4-AFF5-E34C-BE76-1FC6C2ABA8E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36826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A6B41-5F2E-FB47-9A2D-63A0F5799F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7661" y="223010"/>
            <a:ext cx="6236677" cy="4394988"/>
          </a:xfrm>
        </p:spPr>
        <p:txBody>
          <a:bodyPr/>
          <a:lstStyle/>
          <a:p>
            <a:br>
              <a:rPr lang="en-US" sz="4800" dirty="0"/>
            </a:br>
            <a:r>
              <a:rPr lang="en-US" sz="4800" dirty="0"/>
              <a:t>Io </a:t>
            </a:r>
            <a:br>
              <a:rPr lang="en-US" sz="4800" dirty="0"/>
            </a:br>
            <a:r>
              <a:rPr lang="en-US" sz="4800" dirty="0"/>
              <a:t>Saturnalia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DBE035-9F96-3141-B3F2-EDBF60438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598" y="3784873"/>
            <a:ext cx="4625010" cy="1670784"/>
          </a:xfrm>
        </p:spPr>
        <p:txBody>
          <a:bodyPr>
            <a:normAutofit fontScale="55000" lnSpcReduction="20000"/>
          </a:bodyPr>
          <a:lstStyle/>
          <a:p>
            <a:r>
              <a:rPr lang="en-US" sz="2900" dirty="0"/>
              <a:t>LESSON OBJECTIVES:</a:t>
            </a:r>
          </a:p>
          <a:p>
            <a:r>
              <a:rPr lang="en-US" sz="2900" dirty="0"/>
              <a:t>To RECAP Latin verb endings</a:t>
            </a:r>
          </a:p>
          <a:p>
            <a:endParaRPr lang="en-US" sz="2900" dirty="0"/>
          </a:p>
          <a:p>
            <a:r>
              <a:rPr lang="en-US" sz="2900" dirty="0"/>
              <a:t>To Learn about The Saturnalia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4FB2F-BAC7-4B4A-A750-A23E01E8492E}"/>
              </a:ext>
            </a:extLst>
          </p:cNvPr>
          <p:cNvSpPr txBox="1"/>
          <p:nvPr/>
        </p:nvSpPr>
        <p:spPr>
          <a:xfrm>
            <a:off x="8996855" y="223010"/>
            <a:ext cx="2959039" cy="31393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CHALLENGE Can you name these Christmas Carols written in Latin?</a:t>
            </a:r>
          </a:p>
          <a:p>
            <a:endParaRPr lang="en-US" dirty="0"/>
          </a:p>
          <a:p>
            <a:r>
              <a:rPr lang="en-US" dirty="0" err="1"/>
              <a:t>Tranquilla</a:t>
            </a:r>
            <a:r>
              <a:rPr lang="en-US" dirty="0"/>
              <a:t> </a:t>
            </a:r>
            <a:r>
              <a:rPr lang="en-US" dirty="0" err="1"/>
              <a:t>nox</a:t>
            </a:r>
            <a:endParaRPr lang="en-US" dirty="0"/>
          </a:p>
          <a:p>
            <a:r>
              <a:rPr lang="en-US" dirty="0" err="1"/>
              <a:t>Adeste</a:t>
            </a:r>
            <a:r>
              <a:rPr lang="en-US" dirty="0"/>
              <a:t> </a:t>
            </a:r>
            <a:r>
              <a:rPr lang="en-US" dirty="0" err="1"/>
              <a:t>fideles</a:t>
            </a:r>
            <a:endParaRPr lang="en-US" dirty="0"/>
          </a:p>
          <a:p>
            <a:endParaRPr lang="en-US" dirty="0"/>
          </a:p>
          <a:p>
            <a:r>
              <a:rPr lang="en-US" dirty="0"/>
              <a:t>TIP: think of the roots </a:t>
            </a:r>
          </a:p>
          <a:p>
            <a:r>
              <a:rPr lang="en-US" dirty="0" err="1"/>
              <a:t>Nox</a:t>
            </a:r>
            <a:r>
              <a:rPr lang="en-US" dirty="0"/>
              <a:t>&gt; nocturnal&gt; night</a:t>
            </a:r>
          </a:p>
          <a:p>
            <a:r>
              <a:rPr lang="en-US" dirty="0" err="1"/>
              <a:t>Fideles</a:t>
            </a:r>
            <a:r>
              <a:rPr lang="en-US" dirty="0"/>
              <a:t>&gt; fidelity&gt; faithful</a:t>
            </a:r>
          </a:p>
          <a:p>
            <a:endParaRPr lang="en-US" dirty="0"/>
          </a:p>
        </p:txBody>
      </p:sp>
      <p:pic>
        <p:nvPicPr>
          <p:cNvPr id="2050" name="Picture 2" descr="Saturn | ClipArt ETC">
            <a:extLst>
              <a:ext uri="{FF2B5EF4-FFF2-40B4-BE49-F238E27FC236}">
                <a16:creationId xmlns:a16="http://schemas.microsoft.com/office/drawing/2014/main" id="{C40DB344-999A-9346-9F7F-73330ABC2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75" y="1404050"/>
            <a:ext cx="193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ne Tree Branch - Clip Art, Png Download - 1057x723 (#2311818) PNG Image -  PngJoy">
            <a:extLst>
              <a:ext uri="{FF2B5EF4-FFF2-40B4-BE49-F238E27FC236}">
                <a16:creationId xmlns:a16="http://schemas.microsoft.com/office/drawing/2014/main" id="{551ED95B-305F-7F47-B968-A36F8098A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09" b="91848" l="4015" r="93066">
                        <a14:foregroundMark x1="4015" y1="35870" x2="8759" y2="49457"/>
                        <a14:foregroundMark x1="32847" y1="8152" x2="36496" y2="9783"/>
                        <a14:foregroundMark x1="93066" y1="51087" x2="91241" y2="39674"/>
                        <a14:foregroundMark x1="83212" y1="91304" x2="77007" y2="91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396" y="4497408"/>
            <a:ext cx="34036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1DE18F-AF76-F647-B4B5-5F8EE2A426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3" t="4727" r="4962" b="17115"/>
          <a:stretch/>
        </p:blipFill>
        <p:spPr>
          <a:xfrm>
            <a:off x="358175" y="4617998"/>
            <a:ext cx="4625010" cy="2114550"/>
          </a:xfrm>
          <a:prstGeom prst="rect">
            <a:avLst/>
          </a:prstGeom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69592BA3-F4CC-FB45-93A2-65FF49B5C719}"/>
              </a:ext>
            </a:extLst>
          </p:cNvPr>
          <p:cNvSpPr/>
          <p:nvPr/>
        </p:nvSpPr>
        <p:spPr>
          <a:xfrm>
            <a:off x="1559999" y="-104450"/>
            <a:ext cx="3773214" cy="1670784"/>
          </a:xfrm>
          <a:prstGeom prst="cloudCallout">
            <a:avLst>
              <a:gd name="adj1" fmla="val -45970"/>
              <a:gd name="adj2" fmla="val 5055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Which Roman god was celebrated in the Saturnalia?</a:t>
            </a:r>
          </a:p>
          <a:p>
            <a:pPr algn="ctr"/>
            <a:r>
              <a:rPr lang="en-US" dirty="0"/>
              <a:t>(Think of the planets)</a:t>
            </a:r>
          </a:p>
        </p:txBody>
      </p:sp>
    </p:spTree>
    <p:extLst>
      <p:ext uri="{BB962C8B-B14F-4D97-AF65-F5344CB8AC3E}">
        <p14:creationId xmlns:p14="http://schemas.microsoft.com/office/powerpoint/2010/main" val="79432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EBFFD-42ED-BC4C-973C-8BD55C7E3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7E6208-2E32-7243-B965-F5B42D6C2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276" y="240319"/>
            <a:ext cx="4175165" cy="637736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CDE57F-1C7B-6948-B73B-D76327D2B2E3}"/>
              </a:ext>
            </a:extLst>
          </p:cNvPr>
          <p:cNvSpPr txBox="1"/>
          <p:nvPr/>
        </p:nvSpPr>
        <p:spPr>
          <a:xfrm>
            <a:off x="1376855" y="1576552"/>
            <a:ext cx="41095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For next lesson complete the Saturnalia worksheet.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Use what we have learned about the Saturnalia this lesson to illustrate the scene and label key features.</a:t>
            </a:r>
          </a:p>
        </p:txBody>
      </p:sp>
      <p:pic>
        <p:nvPicPr>
          <p:cNvPr id="1026" name="Picture 2" descr="Helen Forte on Twitter: &quot;Happy #Saturnalia!… &quot;">
            <a:extLst>
              <a:ext uri="{FF2B5EF4-FFF2-40B4-BE49-F238E27FC236}">
                <a16:creationId xmlns:a16="http://schemas.microsoft.com/office/drawing/2014/main" id="{30C09008-B519-8244-A4AF-040F6CD82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799" y="3428999"/>
            <a:ext cx="2921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995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cs typeface="Herculanum"/>
              </a:rPr>
              <a:t>Plenary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4309703" y="1417638"/>
            <a:ext cx="5680649" cy="1676886"/>
          </a:xfrm>
          <a:prstGeom prst="wedgeEllipseCallout">
            <a:avLst>
              <a:gd name="adj1" fmla="val -61323"/>
              <a:gd name="adj2" fmla="val -6798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48201" y="1745754"/>
            <a:ext cx="50059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7F7F7F"/>
                </a:solidFill>
                <a:latin typeface="Papyrus"/>
                <a:cs typeface="Papyrus"/>
              </a:rPr>
              <a:t>To show who is doing what, Latin uses verb…</a:t>
            </a:r>
          </a:p>
        </p:txBody>
      </p:sp>
      <p:sp>
        <p:nvSpPr>
          <p:cNvPr id="9" name="Oval Callout 8"/>
          <p:cNvSpPr/>
          <p:nvPr/>
        </p:nvSpPr>
        <p:spPr>
          <a:xfrm flipH="1">
            <a:off x="2286338" y="3164596"/>
            <a:ext cx="5997687" cy="1420234"/>
          </a:xfrm>
          <a:prstGeom prst="wedgeEllipseCallout">
            <a:avLst>
              <a:gd name="adj1" fmla="val -59747"/>
              <a:gd name="adj2" fmla="val 51996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98428" y="3467589"/>
            <a:ext cx="48227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7F7F7F"/>
                </a:solidFill>
                <a:latin typeface="Papyrus"/>
                <a:cs typeface="Papyrus"/>
              </a:rPr>
              <a:t>To show who is doing what, English uses…</a:t>
            </a:r>
          </a:p>
        </p:txBody>
      </p:sp>
      <p:sp>
        <p:nvSpPr>
          <p:cNvPr id="11" name="Oval Callout 10"/>
          <p:cNvSpPr/>
          <p:nvPr/>
        </p:nvSpPr>
        <p:spPr>
          <a:xfrm flipH="1">
            <a:off x="1064460" y="4724689"/>
            <a:ext cx="5526170" cy="1995623"/>
          </a:xfrm>
          <a:prstGeom prst="wedgeEllipseCallout">
            <a:avLst>
              <a:gd name="adj1" fmla="val -86651"/>
              <a:gd name="adj2" fmla="val -49720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410792" y="6497766"/>
            <a:ext cx="1358313" cy="365125"/>
          </a:xfrm>
        </p:spPr>
        <p:txBody>
          <a:bodyPr/>
          <a:lstStyle/>
          <a:p>
            <a:r>
              <a:rPr lang="en-US" sz="800" dirty="0"/>
              <a:t>© Charlie Andrew 2016</a:t>
            </a:r>
          </a:p>
        </p:txBody>
      </p:sp>
      <p:pic>
        <p:nvPicPr>
          <p:cNvPr id="14" name="Picture 2" descr="Untitled Document">
            <a:extLst>
              <a:ext uri="{FF2B5EF4-FFF2-40B4-BE49-F238E27FC236}">
                <a16:creationId xmlns:a16="http://schemas.microsoft.com/office/drawing/2014/main" id="{FCED7E94-B252-794B-A079-0D17707A6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99" b="89848" l="9766" r="89844">
                        <a14:foregroundMark x1="50391" y1="6599" x2="59766" y2="22335"/>
                        <a14:foregroundMark x1="59766" y1="22335" x2="65625" y2="25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730" y="903065"/>
            <a:ext cx="4652755" cy="359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Untitled Document">
            <a:extLst>
              <a:ext uri="{FF2B5EF4-FFF2-40B4-BE49-F238E27FC236}">
                <a16:creationId xmlns:a16="http://schemas.microsoft.com/office/drawing/2014/main" id="{C915FC2A-616F-0041-81AA-BFA910A70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52" b="98157" l="2146" r="92704">
                        <a14:foregroundMark x1="3433" y1="27650" x2="12017" y2="40092"/>
                        <a14:foregroundMark x1="29185" y1="9217" x2="49356" y2="7373"/>
                        <a14:foregroundMark x1="94850" y1="22120" x2="90987" y2="45622"/>
                        <a14:foregroundMark x1="90987" y1="45622" x2="93562" y2="71429"/>
                        <a14:foregroundMark x1="93562" y1="71429" x2="91416" y2="76959"/>
                        <a14:foregroundMark x1="27987" y1="91079" x2="20172" y2="88940"/>
                        <a14:foregroundMark x1="42060" y1="94931" x2="39863" y2="94330"/>
                        <a14:foregroundMark x1="20172" y1="88940" x2="16738" y2="90783"/>
                        <a14:foregroundMark x1="37004" y1="97842" x2="39056" y2="98157"/>
                        <a14:backgroundMark x1="29614" y1="93088" x2="29614" y2="93088"/>
                        <a14:backgroundMark x1="30043" y1="92166" x2="29185" y2="95392"/>
                        <a14:backgroundMark x1="30901" y1="97235" x2="35622" y2="99539"/>
                        <a14:backgroundMark x1="27039" y1="92627" x2="36481" y2="98157"/>
                        <a14:backgroundMark x1="27468" y1="92166" x2="29614" y2="91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166" y="3094524"/>
            <a:ext cx="3944897" cy="367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F34C35D-B3C8-7B4D-B572-0465A5CF8384}"/>
              </a:ext>
            </a:extLst>
          </p:cNvPr>
          <p:cNvSpPr/>
          <p:nvPr/>
        </p:nvSpPr>
        <p:spPr>
          <a:xfrm>
            <a:off x="1510219" y="5112771"/>
            <a:ext cx="48227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7F7F7F"/>
                </a:solidFill>
                <a:latin typeface="Papyrus"/>
                <a:cs typeface="Papyrus"/>
              </a:rPr>
              <a:t>What does the Roman Saturnalia have in common with our Christmas?</a:t>
            </a:r>
          </a:p>
        </p:txBody>
      </p:sp>
    </p:spTree>
    <p:extLst>
      <p:ext uri="{BB962C8B-B14F-4D97-AF65-F5344CB8AC3E}">
        <p14:creationId xmlns:p14="http://schemas.microsoft.com/office/powerpoint/2010/main" val="342815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/>
      <p:bldP spid="11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F5001-F76C-6440-A4D5-D09BB9C27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Verb Endings quiz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28C90A-1644-E344-AC21-808F8C67A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91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2BA08-086A-5C46-BAE3-0E73FE138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Saturnalia?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B997EF-0696-DA48-ADD8-2A2A5DE74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30" b="97921" l="3070" r="96794">
                        <a14:foregroundMark x1="4570" y1="4054" x2="82606" y2="74740"/>
                        <a14:foregroundMark x1="9072" y1="30769" x2="8527" y2="49376"/>
                        <a14:foregroundMark x1="8527" y1="49376" x2="10914" y2="62786"/>
                        <a14:foregroundMark x1="10914" y1="62786" x2="15211" y2="72141"/>
                        <a14:foregroundMark x1="15211" y1="72141" x2="43111" y2="84096"/>
                        <a14:foregroundMark x1="43111" y1="84096" x2="64802" y2="82121"/>
                        <a14:foregroundMark x1="64802" y1="82121" x2="74352" y2="73701"/>
                        <a14:foregroundMark x1="74352" y1="73701" x2="78649" y2="61954"/>
                        <a14:foregroundMark x1="78649" y1="61954" x2="76603" y2="52495"/>
                        <a14:foregroundMark x1="76603" y1="52495" x2="69304" y2="40125"/>
                        <a14:foregroundMark x1="69304" y1="40125" x2="59004" y2="31601"/>
                        <a14:foregroundMark x1="59004" y1="31601" x2="22783" y2="23805"/>
                        <a14:foregroundMark x1="22783" y1="23805" x2="15825" y2="27339"/>
                        <a14:foregroundMark x1="15825" y1="27339" x2="9754" y2="38358"/>
                        <a14:foregroundMark x1="9754" y1="38358" x2="13233" y2="51247"/>
                        <a14:foregroundMark x1="13233" y1="51247" x2="34584" y2="60083"/>
                        <a14:foregroundMark x1="34584" y1="60083" x2="49454" y2="59667"/>
                        <a14:foregroundMark x1="68827" y1="21414" x2="76671" y2="24740"/>
                        <a14:foregroundMark x1="76671" y1="24740" x2="82196" y2="30146"/>
                        <a14:foregroundMark x1="82196" y1="30146" x2="87244" y2="41060"/>
                        <a14:foregroundMark x1="87244" y1="41060" x2="85744" y2="66632"/>
                        <a14:foregroundMark x1="85744" y1="66632" x2="82606" y2="75468"/>
                        <a14:foregroundMark x1="82606" y1="75468" x2="76603" y2="82536"/>
                        <a14:foregroundMark x1="76603" y1="82536" x2="73124" y2="93347"/>
                        <a14:foregroundMark x1="73124" y1="93347" x2="21214" y2="82952"/>
                        <a14:foregroundMark x1="21214" y1="82952" x2="11869" y2="88358"/>
                        <a14:foregroundMark x1="11869" y1="88358" x2="4434" y2="85967"/>
                        <a14:foregroundMark x1="4434" y1="85967" x2="4297" y2="84823"/>
                        <a14:foregroundMark x1="90587" y1="19335" x2="91201" y2="84615"/>
                        <a14:foregroundMark x1="91201" y1="84615" x2="87381" y2="92931"/>
                        <a14:foregroundMark x1="87381" y1="92931" x2="85402" y2="95114"/>
                        <a14:foregroundMark x1="64870" y1="97609" x2="18759" y2="97921"/>
                        <a14:foregroundMark x1="18759" y1="97921" x2="6003" y2="92100"/>
                        <a14:foregroundMark x1="6003" y1="92100" x2="4502" y2="89605"/>
                        <a14:foregroundMark x1="93315" y1="19127" x2="93111" y2="90437"/>
                        <a14:foregroundMark x1="96862" y1="18191" x2="96726" y2="21622"/>
                        <a14:foregroundMark x1="96794" y1="34823" x2="96794" y2="34823"/>
                        <a14:foregroundMark x1="3070" y1="20478" x2="6276" y2="10603"/>
                        <a14:foregroundMark x1="6276" y1="10603" x2="6548" y2="7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97488">
            <a:off x="852910" y="762570"/>
            <a:ext cx="6825730" cy="44790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8319C0-B1DC-274F-BBE3-2E6522ECCFA9}"/>
              </a:ext>
            </a:extLst>
          </p:cNvPr>
          <p:cNvSpPr txBox="1"/>
          <p:nvPr/>
        </p:nvSpPr>
        <p:spPr>
          <a:xfrm>
            <a:off x="8029903" y="1492071"/>
            <a:ext cx="3625428" cy="4801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TASK:</a:t>
            </a:r>
          </a:p>
          <a:p>
            <a:r>
              <a:rPr lang="en-US" dirty="0"/>
              <a:t>Read the Roman Report and complete these sentences in YOUR CLASS BOOK: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Catullus describes the Saturnalia as the “best of days” “</a:t>
            </a:r>
            <a:r>
              <a:rPr lang="en-US" dirty="0" err="1"/>
              <a:t>optimus</a:t>
            </a:r>
            <a:r>
              <a:rPr lang="en-US" dirty="0"/>
              <a:t> </a:t>
            </a:r>
            <a:r>
              <a:rPr lang="en-US" dirty="0" err="1"/>
              <a:t>dierum</a:t>
            </a:r>
            <a:r>
              <a:rPr lang="en-US" dirty="0"/>
              <a:t>”.</a:t>
            </a:r>
          </a:p>
          <a:p>
            <a:pPr marL="342900" indent="-342900">
              <a:buAutoNum type="arabicParenR"/>
            </a:pPr>
            <a:r>
              <a:rPr lang="en-US" dirty="0"/>
              <a:t>The festival began on the 17th of December.</a:t>
            </a:r>
          </a:p>
          <a:p>
            <a:pPr marL="342900" indent="-342900">
              <a:buAutoNum type="arabicParenR"/>
            </a:pPr>
            <a:r>
              <a:rPr lang="en-US" dirty="0"/>
              <a:t>Slaves wore a </a:t>
            </a:r>
            <a:r>
              <a:rPr lang="en-US" dirty="0" err="1"/>
              <a:t>pilleus</a:t>
            </a:r>
            <a:r>
              <a:rPr lang="en-US" dirty="0"/>
              <a:t> to show they were free.</a:t>
            </a:r>
          </a:p>
          <a:p>
            <a:pPr marL="342900" indent="-342900">
              <a:buAutoNum type="arabicParenR"/>
            </a:pPr>
            <a:r>
              <a:rPr lang="en-US" dirty="0"/>
              <a:t>Everyone wore a long synthesis.</a:t>
            </a:r>
          </a:p>
          <a:p>
            <a:pPr marL="342900" indent="-342900">
              <a:buAutoNum type="arabicParenR"/>
            </a:pPr>
            <a:r>
              <a:rPr lang="en-US" dirty="0"/>
              <a:t>People gave each other </a:t>
            </a:r>
            <a:r>
              <a:rPr lang="en-US" dirty="0" err="1"/>
              <a:t>siglillaria</a:t>
            </a:r>
            <a:r>
              <a:rPr lang="en-US" dirty="0"/>
              <a:t> gifts.</a:t>
            </a:r>
          </a:p>
          <a:p>
            <a:pPr marL="342900" indent="-342900">
              <a:buAutoNum type="arabicParenR"/>
            </a:pPr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75E417-EBBE-1F44-9910-4FF0221CA0E7}"/>
              </a:ext>
            </a:extLst>
          </p:cNvPr>
          <p:cNvSpPr txBox="1"/>
          <p:nvPr/>
        </p:nvSpPr>
        <p:spPr>
          <a:xfrm>
            <a:off x="1251678" y="5275286"/>
            <a:ext cx="5089161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CHALLENGE:</a:t>
            </a:r>
          </a:p>
          <a:p>
            <a:r>
              <a:rPr lang="en-US" dirty="0"/>
              <a:t>Which practices do we still follow at Christmas time? List them in your book.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03FC4F-9EE9-D54C-8185-A9A43BCE9927}"/>
              </a:ext>
            </a:extLst>
          </p:cNvPr>
          <p:cNvSpPr/>
          <p:nvPr/>
        </p:nvSpPr>
        <p:spPr>
          <a:xfrm>
            <a:off x="9028386" y="3199156"/>
            <a:ext cx="2322786" cy="294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EF52A6-9CF1-6F41-8069-D73CA0157DA6}"/>
              </a:ext>
            </a:extLst>
          </p:cNvPr>
          <p:cNvSpPr/>
          <p:nvPr/>
        </p:nvSpPr>
        <p:spPr>
          <a:xfrm>
            <a:off x="8332243" y="3427756"/>
            <a:ext cx="1053495" cy="294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F29883-C426-4F42-A1BD-8546664334DE}"/>
              </a:ext>
            </a:extLst>
          </p:cNvPr>
          <p:cNvSpPr/>
          <p:nvPr/>
        </p:nvSpPr>
        <p:spPr>
          <a:xfrm>
            <a:off x="10824425" y="3745583"/>
            <a:ext cx="526748" cy="294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493C0E-0EB6-2E44-9793-F8B1AB78667E}"/>
              </a:ext>
            </a:extLst>
          </p:cNvPr>
          <p:cNvSpPr/>
          <p:nvPr/>
        </p:nvSpPr>
        <p:spPr>
          <a:xfrm>
            <a:off x="9705071" y="4308842"/>
            <a:ext cx="668639" cy="294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3546A0-3553-0F4D-9B4F-E838566192C2}"/>
              </a:ext>
            </a:extLst>
          </p:cNvPr>
          <p:cNvSpPr/>
          <p:nvPr/>
        </p:nvSpPr>
        <p:spPr>
          <a:xfrm>
            <a:off x="10490105" y="4855269"/>
            <a:ext cx="939895" cy="294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445D3A-5DE7-584A-BB6C-CC2076201E3E}"/>
              </a:ext>
            </a:extLst>
          </p:cNvPr>
          <p:cNvSpPr/>
          <p:nvPr/>
        </p:nvSpPr>
        <p:spPr>
          <a:xfrm>
            <a:off x="10617851" y="5149559"/>
            <a:ext cx="939895" cy="294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2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8F16FA-4814-5845-9D06-660263DF6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595" y="363045"/>
            <a:ext cx="9017000" cy="398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836203-D55A-044C-B9DC-B46F90789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254719"/>
            <a:ext cx="5701266" cy="260328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707767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1207C5-5779-774C-80B0-202D2A3B4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167" y="602812"/>
            <a:ext cx="8966200" cy="334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CF1EDA-D3BF-0E40-BA73-736DA04C8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267" y="4076700"/>
            <a:ext cx="5701266" cy="2603281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11313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F413DA-5FF0-884C-A906-9ADA0CCE0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98" y="379686"/>
            <a:ext cx="89027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F3C29A-CC66-E341-B46A-8B2DBC1D0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690" y="3875033"/>
            <a:ext cx="5701266" cy="260328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766374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FF65E5-716A-C54D-8053-AFBCA9DA2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167" y="787838"/>
            <a:ext cx="8851900" cy="3327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85EDEF-3E18-EF47-A229-A674C0CA5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262" y="4115238"/>
            <a:ext cx="5701266" cy="260328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888908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D07B49-E0B5-D94E-AED8-D017DC02D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105" y="545881"/>
            <a:ext cx="8915400" cy="3390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242372-915D-A949-BA1D-2F4C90323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708838"/>
            <a:ext cx="5701266" cy="260328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221076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2BE76-3F97-3849-9A74-B1EA254FC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273" y="277282"/>
            <a:ext cx="10178322" cy="1492132"/>
          </a:xfrm>
        </p:spPr>
        <p:txBody>
          <a:bodyPr/>
          <a:lstStyle/>
          <a:p>
            <a:r>
              <a:rPr lang="en-US" dirty="0"/>
              <a:t>Verb Endings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7D3CB-83E7-1D4A-B95A-9378D39E1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60" y="1546950"/>
            <a:ext cx="7413711" cy="41220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1325C5-73EA-7D4C-B460-D23316F48F26}"/>
              </a:ext>
            </a:extLst>
          </p:cNvPr>
          <p:cNvSpPr txBox="1"/>
          <p:nvPr/>
        </p:nvSpPr>
        <p:spPr>
          <a:xfrm>
            <a:off x="7421250" y="100018"/>
            <a:ext cx="4370716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TASK:</a:t>
            </a:r>
          </a:p>
          <a:p>
            <a:r>
              <a:rPr lang="en-US" dirty="0"/>
              <a:t>IN YOUR CLASS BOOK</a:t>
            </a:r>
          </a:p>
          <a:p>
            <a:r>
              <a:rPr lang="en-US" dirty="0"/>
              <a:t>Copy and translate verbs 1-9 into English. Remember to check the endings!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8F6233-2EB9-A649-8B31-E42E0795824C}"/>
              </a:ext>
            </a:extLst>
          </p:cNvPr>
          <p:cNvSpPr txBox="1"/>
          <p:nvPr/>
        </p:nvSpPr>
        <p:spPr>
          <a:xfrm>
            <a:off x="8769506" y="1546950"/>
            <a:ext cx="2972200" cy="20313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CHALLENGE:</a:t>
            </a:r>
          </a:p>
          <a:p>
            <a:r>
              <a:rPr lang="en-US" dirty="0"/>
              <a:t>Can you write these verbs in Latin?</a:t>
            </a:r>
          </a:p>
          <a:p>
            <a:r>
              <a:rPr lang="en-US" dirty="0"/>
              <a:t>I carry</a:t>
            </a:r>
          </a:p>
          <a:p>
            <a:r>
              <a:rPr lang="en-US" dirty="0"/>
              <a:t>I visit</a:t>
            </a:r>
          </a:p>
          <a:p>
            <a:r>
              <a:rPr lang="en-US" dirty="0"/>
              <a:t>I pour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20543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{ECE25302-7186-7240-B050-7CCED2E81861}tf10001071</Template>
  <TotalTime>152</TotalTime>
  <Words>255</Words>
  <Application>Microsoft Macintosh PowerPoint</Application>
  <PresentationFormat>Widescreen</PresentationFormat>
  <Paragraphs>45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Gill Sans MT</vt:lpstr>
      <vt:lpstr>Impact</vt:lpstr>
      <vt:lpstr>Papyrus</vt:lpstr>
      <vt:lpstr>Badge</vt:lpstr>
      <vt:lpstr> Io  Saturnalia</vt:lpstr>
      <vt:lpstr>Verb Endings quiz</vt:lpstr>
      <vt:lpstr>What is the Saturnalia?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Verb Endings</vt:lpstr>
      <vt:lpstr>Homework</vt:lpstr>
      <vt:lpstr>Plenary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Work, work, work</dc:title>
  <dc:creator>Maria Haley</dc:creator>
  <cp:lastModifiedBy>Maria Haley</cp:lastModifiedBy>
  <cp:revision>29</cp:revision>
  <dcterms:created xsi:type="dcterms:W3CDTF">2020-10-04T18:27:53Z</dcterms:created>
  <dcterms:modified xsi:type="dcterms:W3CDTF">2020-11-28T13:59:18Z</dcterms:modified>
</cp:coreProperties>
</file>