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3" r:id="rId4"/>
    <p:sldId id="264" r:id="rId5"/>
    <p:sldId id="266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–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56"/>
  </p:normalViewPr>
  <p:slideViewPr>
    <p:cSldViewPr snapToGrid="0" snapToObjects="1">
      <p:cViewPr varScale="1">
        <p:scale>
          <a:sx n="121" d="100"/>
          <a:sy n="121" d="100"/>
        </p:scale>
        <p:origin x="200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11/28/20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11/28/20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11/28/20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11/28/20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11/28/20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11/28/20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11/28/20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11/28/20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ImabGvoQNs&amp;t=38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EDE14-440C-0F4F-84CB-E6AD28C19C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95448" y="2161709"/>
            <a:ext cx="6490808" cy="2985732"/>
          </a:xfrm>
        </p:spPr>
        <p:txBody>
          <a:bodyPr/>
          <a:lstStyle/>
          <a:p>
            <a:r>
              <a:rPr lang="en-US" sz="6600" dirty="0"/>
              <a:t>SLAVES</a:t>
            </a:r>
            <a:br>
              <a:rPr lang="en-US" sz="7200" dirty="0"/>
            </a:br>
            <a:r>
              <a:rPr lang="en-US" sz="7200" dirty="0"/>
              <a:t>&amp;</a:t>
            </a:r>
            <a:br>
              <a:rPr lang="en-US" sz="7200" dirty="0"/>
            </a:br>
            <a:r>
              <a:rPr lang="en-US" sz="6600" dirty="0"/>
              <a:t>Saturnalia</a:t>
            </a:r>
            <a:r>
              <a:rPr lang="en-US" sz="7200" dirty="0"/>
              <a:t> </a:t>
            </a:r>
            <a:br>
              <a:rPr lang="en-US" sz="7200" dirty="0"/>
            </a:br>
            <a:r>
              <a:rPr lang="en-US" sz="7200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DA2E19-FB83-3D4C-A41E-FA462ED021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80789" y="5879224"/>
            <a:ext cx="8045373" cy="1036368"/>
          </a:xfrm>
        </p:spPr>
        <p:txBody>
          <a:bodyPr>
            <a:normAutofit fontScale="70000" lnSpcReduction="20000"/>
          </a:bodyPr>
          <a:lstStyle/>
          <a:p>
            <a:r>
              <a:rPr lang="en-US" sz="2500" dirty="0"/>
              <a:t>LO1: To Practice Independent Translation</a:t>
            </a:r>
          </a:p>
          <a:p>
            <a:r>
              <a:rPr lang="en-US" sz="2500" dirty="0"/>
              <a:t>LO2:To UNDERSTAND HOW SLAVES CELEBRATED THE SATURNALIA</a:t>
            </a:r>
          </a:p>
          <a:p>
            <a:endParaRPr lang="en-US" dirty="0"/>
          </a:p>
        </p:txBody>
      </p:sp>
      <p:pic>
        <p:nvPicPr>
          <p:cNvPr id="2050" name="Picture 2" descr="Stone relief showing man in toga facing two men with caps, one shaking his hand and the other kneeling.">
            <a:extLst>
              <a:ext uri="{FF2B5EF4-FFF2-40B4-BE49-F238E27FC236}">
                <a16:creationId xmlns:a16="http://schemas.microsoft.com/office/drawing/2014/main" id="{E05B004B-4C13-0847-8874-D30BFBA7D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30" y="-49267"/>
            <a:ext cx="3670300" cy="556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A stone carving showing a veiled figure hugging their knees, and a bare-chested man with his hands bound behind his back.">
            <a:extLst>
              <a:ext uri="{FF2B5EF4-FFF2-40B4-BE49-F238E27FC236}">
                <a16:creationId xmlns:a16="http://schemas.microsoft.com/office/drawing/2014/main" id="{2BCAD540-9D13-FC4D-B73A-BC23E36CED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170" y="316624"/>
            <a:ext cx="393700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8C00A82-221C-D04D-ABCD-5B861D881C69}"/>
              </a:ext>
            </a:extLst>
          </p:cNvPr>
          <p:cNvSpPr txBox="1"/>
          <p:nvPr/>
        </p:nvSpPr>
        <p:spPr>
          <a:xfrm>
            <a:off x="8756755" y="2893492"/>
            <a:ext cx="3007326" cy="258532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CHALLENGE:</a:t>
            </a:r>
          </a:p>
          <a:p>
            <a:r>
              <a:rPr lang="en-US" dirty="0"/>
              <a:t>Think of a Latin word starting with each letter.</a:t>
            </a:r>
          </a:p>
          <a:p>
            <a:r>
              <a:rPr lang="en-US" dirty="0"/>
              <a:t>S</a:t>
            </a:r>
          </a:p>
          <a:p>
            <a:r>
              <a:rPr lang="en-US" dirty="0"/>
              <a:t>A</a:t>
            </a:r>
          </a:p>
          <a:p>
            <a:r>
              <a:rPr lang="en-US" dirty="0"/>
              <a:t>T</a:t>
            </a:r>
          </a:p>
          <a:p>
            <a:r>
              <a:rPr lang="en-US" dirty="0"/>
              <a:t>U</a:t>
            </a:r>
          </a:p>
          <a:p>
            <a:r>
              <a:rPr lang="en-US" dirty="0"/>
              <a:t>R</a:t>
            </a:r>
          </a:p>
          <a:p>
            <a:r>
              <a:rPr lang="en-US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220272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DCF4D-CB80-2E46-81B3-E54068142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TENSES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4C7C5B-66F1-5B4E-BA92-4D6A686E19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8105" y="1264342"/>
            <a:ext cx="4166142" cy="501471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err="1"/>
              <a:t>ambulabat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err="1"/>
              <a:t>emebant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err="1"/>
              <a:t>vendebant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err="1"/>
              <a:t>recitabat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err="1"/>
              <a:t>ridebant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err="1"/>
              <a:t>festinavit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err="1"/>
              <a:t>superavit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err="1"/>
              <a:t>agitavit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err="1"/>
              <a:t>laudaverunt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err="1"/>
              <a:t>habebat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4646D96-B44F-834B-8429-146FA8B61DE8}"/>
              </a:ext>
            </a:extLst>
          </p:cNvPr>
          <p:cNvSpPr txBox="1">
            <a:spLocks/>
          </p:cNvSpPr>
          <p:nvPr/>
        </p:nvSpPr>
        <p:spPr>
          <a:xfrm>
            <a:off x="4353018" y="1632203"/>
            <a:ext cx="4166142" cy="5014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3F927E-3CDA-0947-B93F-A7BA55B3FA4A}"/>
              </a:ext>
            </a:extLst>
          </p:cNvPr>
          <p:cNvSpPr txBox="1"/>
          <p:nvPr/>
        </p:nvSpPr>
        <p:spPr>
          <a:xfrm>
            <a:off x="7932420" y="918075"/>
            <a:ext cx="2354580" cy="14773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Write the Latin, then take 5 minutes to translate the verbs into English.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EB254C-1F3B-144E-B5D2-C706E57AF146}"/>
              </a:ext>
            </a:extLst>
          </p:cNvPr>
          <p:cNvSpPr txBox="1"/>
          <p:nvPr/>
        </p:nvSpPr>
        <p:spPr>
          <a:xfrm>
            <a:off x="7932420" y="3124335"/>
            <a:ext cx="2354580" cy="230832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Finished early?</a:t>
            </a:r>
          </a:p>
          <a:p>
            <a:r>
              <a:rPr lang="en-US" dirty="0"/>
              <a:t>CHALLENGE:</a:t>
            </a:r>
          </a:p>
          <a:p>
            <a:r>
              <a:rPr lang="en-US" dirty="0"/>
              <a:t>Name an English word that derives from our Latin vocabulary. Add as many as you can find.</a:t>
            </a:r>
          </a:p>
          <a:p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DCEDCF4-9574-7848-8B6B-23726CA11131}"/>
              </a:ext>
            </a:extLst>
          </p:cNvPr>
          <p:cNvSpPr txBox="1">
            <a:spLocks/>
          </p:cNvSpPr>
          <p:nvPr/>
        </p:nvSpPr>
        <p:spPr>
          <a:xfrm>
            <a:off x="3464105" y="1264341"/>
            <a:ext cx="4166142" cy="5014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sz="2400" dirty="0"/>
              <a:t>He was walking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They were buying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They were selling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He was reciting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They were laughing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He hurried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He overcame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He pursued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They praised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He was having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64769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95D3474-286B-404D-AEC0-B2F04BC666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1678" y="1128451"/>
            <a:ext cx="6362700" cy="3403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07FA47C-E959-C84F-A59B-AE460E9B89C6}"/>
              </a:ext>
            </a:extLst>
          </p:cNvPr>
          <p:cNvSpPr txBox="1"/>
          <p:nvPr/>
        </p:nvSpPr>
        <p:spPr>
          <a:xfrm>
            <a:off x="7990096" y="1128451"/>
            <a:ext cx="3246750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TASK:</a:t>
            </a:r>
          </a:p>
          <a:p>
            <a:r>
              <a:rPr lang="en-US" dirty="0"/>
              <a:t>IN YOUR CLASS BOOK</a:t>
            </a:r>
          </a:p>
          <a:p>
            <a:r>
              <a:rPr lang="en-US" dirty="0"/>
              <a:t>Work in pairs to complete the </a:t>
            </a:r>
            <a:r>
              <a:rPr lang="en-US" dirty="0" err="1"/>
              <a:t>pugna</a:t>
            </a:r>
            <a:r>
              <a:rPr lang="en-US" dirty="0"/>
              <a:t> passage. You have 20 mins before we check this together.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7D6EDC-0435-FE4F-8193-3CE32990439E}"/>
              </a:ext>
            </a:extLst>
          </p:cNvPr>
          <p:cNvSpPr txBox="1"/>
          <p:nvPr/>
        </p:nvSpPr>
        <p:spPr>
          <a:xfrm>
            <a:off x="7990096" y="2967335"/>
            <a:ext cx="3246750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Stretch and Challenge:</a:t>
            </a:r>
          </a:p>
          <a:p>
            <a:r>
              <a:rPr lang="en-US" dirty="0"/>
              <a:t>IN YOUR CLASS BOOK</a:t>
            </a:r>
          </a:p>
          <a:p>
            <a:r>
              <a:rPr lang="en-US" dirty="0"/>
              <a:t>Translate independently.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A549FA09-28D7-C14B-8177-1C7D87E7A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Perfect vs imperfect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3D61D97-CEAB-D847-A8F0-7A0D3FF9C1D9}"/>
              </a:ext>
            </a:extLst>
          </p:cNvPr>
          <p:cNvSpPr txBox="1"/>
          <p:nvPr/>
        </p:nvSpPr>
        <p:spPr>
          <a:xfrm>
            <a:off x="1251678" y="4677952"/>
            <a:ext cx="9889288" cy="20313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Finished Early? Challenge:</a:t>
            </a:r>
          </a:p>
          <a:p>
            <a:r>
              <a:rPr lang="en-US" dirty="0"/>
              <a:t>Write the subheading “Roman Slavery”</a:t>
            </a:r>
          </a:p>
          <a:p>
            <a:r>
              <a:rPr lang="en-US" dirty="0"/>
              <a:t>Read the passages on slavery on pp.78- 9 and answer in full sentences.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What were slaves not allowed to do?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How did people become slaves in the Roman empire?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Where did the slaves come from?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Who owned 400 slaves and what happened to him? Why do you think this happened?</a:t>
            </a:r>
          </a:p>
        </p:txBody>
      </p:sp>
    </p:spTree>
    <p:extLst>
      <p:ext uri="{BB962C8B-B14F-4D97-AF65-F5344CB8AC3E}">
        <p14:creationId xmlns:p14="http://schemas.microsoft.com/office/powerpoint/2010/main" val="1290559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8D483-2525-6D42-80EF-7D2B9F626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Slaves in the Saturnalia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9BDD8-85E3-544B-922F-1C43FF839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7951" y="1691091"/>
            <a:ext cx="7401042" cy="4488992"/>
          </a:xfrm>
        </p:spPr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https://www.youtube.com/watch?v=OImabGvoQNs&amp;t=38s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did slaves wear on Saturnalia? Why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did Senators carry to the forum?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entertainment took place after the feast?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Why were they inclusive?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lined the streets?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does </a:t>
            </a:r>
            <a:r>
              <a:rPr lang="en-US" dirty="0" err="1"/>
              <a:t>Saturanlicius</a:t>
            </a:r>
            <a:r>
              <a:rPr lang="en-US" dirty="0"/>
              <a:t> Princeps mean in English?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did people gamble?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happened on December 19</a:t>
            </a:r>
            <a:r>
              <a:rPr lang="en-US" baseline="30000" dirty="0"/>
              <a:t>th</a:t>
            </a:r>
            <a:r>
              <a:rPr lang="en-US" dirty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is a </a:t>
            </a:r>
            <a:r>
              <a:rPr lang="en-US" dirty="0" err="1"/>
              <a:t>sigallaria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FFEB2F-EC1D-954B-A175-ACFA7617E3F1}"/>
              </a:ext>
            </a:extLst>
          </p:cNvPr>
          <p:cNvSpPr txBox="1"/>
          <p:nvPr/>
        </p:nvSpPr>
        <p:spPr>
          <a:xfrm>
            <a:off x="8011116" y="1685836"/>
            <a:ext cx="3246750" cy="17543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TASK:</a:t>
            </a:r>
          </a:p>
          <a:p>
            <a:r>
              <a:rPr lang="en-US" dirty="0"/>
              <a:t>Watch the video and answer the questions to the left in full sentences IN YOUR CLASS BOOK.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E8B089-C74C-B645-BC9C-1A2BCFD200E4}"/>
              </a:ext>
            </a:extLst>
          </p:cNvPr>
          <p:cNvSpPr txBox="1"/>
          <p:nvPr/>
        </p:nvSpPr>
        <p:spPr>
          <a:xfrm>
            <a:off x="8011116" y="3820283"/>
            <a:ext cx="3246750" cy="147732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Stretch and Challenge:</a:t>
            </a:r>
          </a:p>
          <a:p>
            <a:r>
              <a:rPr lang="en-US" dirty="0"/>
              <a:t>IN YOUR CLASS BOOK</a:t>
            </a:r>
          </a:p>
          <a:p>
            <a:r>
              <a:rPr lang="en-US" dirty="0"/>
              <a:t>Create a list of Saturnalia practices and tick the ones we also practice at Christmas time.</a:t>
            </a:r>
          </a:p>
        </p:txBody>
      </p:sp>
    </p:spTree>
    <p:extLst>
      <p:ext uri="{BB962C8B-B14F-4D97-AF65-F5344CB8AC3E}">
        <p14:creationId xmlns:p14="http://schemas.microsoft.com/office/powerpoint/2010/main" val="255717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8AB06-FE9B-C643-BA19-2F1EECF53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575" y="282634"/>
            <a:ext cx="10178322" cy="1492132"/>
          </a:xfrm>
        </p:spPr>
        <p:txBody>
          <a:bodyPr/>
          <a:lstStyle/>
          <a:p>
            <a:r>
              <a:rPr lang="en-US" dirty="0"/>
              <a:t>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638A7-6320-324A-B6E6-F29F25C48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6575" y="1774766"/>
            <a:ext cx="10178322" cy="3593591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How do we translate verbs in the </a:t>
            </a:r>
            <a:r>
              <a:rPr lang="en-US" b="1" u="sng" dirty="0"/>
              <a:t>perfect</a:t>
            </a:r>
            <a:r>
              <a:rPr lang="en-US" dirty="0"/>
              <a:t> tense?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How do we translate verbs in the </a:t>
            </a:r>
            <a:r>
              <a:rPr lang="en-US" b="1" u="sng" dirty="0"/>
              <a:t>imperfect</a:t>
            </a:r>
            <a:r>
              <a:rPr lang="en-US" dirty="0"/>
              <a:t> tense?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How did Roman slaves live differently during the Saturnalia?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do these images show?</a:t>
            </a:r>
          </a:p>
          <a:p>
            <a:endParaRPr lang="en-US" dirty="0"/>
          </a:p>
        </p:txBody>
      </p:sp>
      <p:pic>
        <p:nvPicPr>
          <p:cNvPr id="1026" name="Picture 2" descr="Pileus (hat) - Wikipedia">
            <a:extLst>
              <a:ext uri="{FF2B5EF4-FFF2-40B4-BE49-F238E27FC236}">
                <a16:creationId xmlns:a16="http://schemas.microsoft.com/office/drawing/2014/main" id="{0A81E6DB-E50C-E049-B916-CBBD6B3BB8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0653" y="1217886"/>
            <a:ext cx="190500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O SATURNALIA - a story about X-mas | Roman ports">
            <a:extLst>
              <a:ext uri="{FF2B5EF4-FFF2-40B4-BE49-F238E27FC236}">
                <a16:creationId xmlns:a16="http://schemas.microsoft.com/office/drawing/2014/main" id="{C96E8E07-25F4-B74F-AED9-E2B5F14C4B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9095" y="3707086"/>
            <a:ext cx="1841500" cy="231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CADAF7D-21D3-CA49-AA4A-E48742C5FA4A}"/>
              </a:ext>
            </a:extLst>
          </p:cNvPr>
          <p:cNvSpPr/>
          <p:nvPr/>
        </p:nvSpPr>
        <p:spPr>
          <a:xfrm>
            <a:off x="9125256" y="377849"/>
            <a:ext cx="21996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pilleum</a:t>
            </a:r>
            <a:endParaRPr lang="en-GB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822FC9A-E7F2-3D4C-9D2C-B660041BCA2E}"/>
              </a:ext>
            </a:extLst>
          </p:cNvPr>
          <p:cNvSpPr/>
          <p:nvPr/>
        </p:nvSpPr>
        <p:spPr>
          <a:xfrm>
            <a:off x="4732906" y="4072235"/>
            <a:ext cx="23711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sigillaria</a:t>
            </a:r>
            <a:endParaRPr lang="en-GB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28101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36AB9-5CDD-9748-996D-23F809D57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15BE0-4172-B640-AC78-BAEC75CB7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539766"/>
            <a:ext cx="5233205" cy="3593591"/>
          </a:xfrm>
        </p:spPr>
        <p:txBody>
          <a:bodyPr/>
          <a:lstStyle/>
          <a:p>
            <a:r>
              <a:rPr lang="en-US" dirty="0"/>
              <a:t>Research 3 Key Facts about Roman slaves to build on what we have learnt today.</a:t>
            </a:r>
          </a:p>
          <a:p>
            <a:r>
              <a:rPr lang="en-US" dirty="0"/>
              <a:t>Note them down IN YOUR PRACTICE BOOKS for next lesson.</a:t>
            </a:r>
          </a:p>
        </p:txBody>
      </p:sp>
      <p:pic>
        <p:nvPicPr>
          <p:cNvPr id="4" name="Picture 2" descr="Stone relief showing man in toga facing two men with caps, one shaking his hand and the other kneeling.">
            <a:extLst>
              <a:ext uri="{FF2B5EF4-FFF2-40B4-BE49-F238E27FC236}">
                <a16:creationId xmlns:a16="http://schemas.microsoft.com/office/drawing/2014/main" id="{3F577AC2-61D0-2A43-9723-54EE29E659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789" y="555261"/>
            <a:ext cx="3670300" cy="556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6231401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93</TotalTime>
  <Words>417</Words>
  <Application>Microsoft Macintosh PowerPoint</Application>
  <PresentationFormat>Widescreen</PresentationFormat>
  <Paragraphs>79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Impact</vt:lpstr>
      <vt:lpstr>Badge</vt:lpstr>
      <vt:lpstr>SLAVES &amp; Saturnalia   </vt:lpstr>
      <vt:lpstr>TENSES Test</vt:lpstr>
      <vt:lpstr>Perfect vs imperfect</vt:lpstr>
      <vt:lpstr>Slaves in the Saturnalia</vt:lpstr>
      <vt:lpstr>Plenary</vt:lpstr>
      <vt:lpstr>HOMEWORK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CLC  Half-term Recap</dc:title>
  <dc:creator>Maria Haley</dc:creator>
  <cp:lastModifiedBy>Maria Haley</cp:lastModifiedBy>
  <cp:revision>17</cp:revision>
  <dcterms:created xsi:type="dcterms:W3CDTF">2020-10-30T12:18:07Z</dcterms:created>
  <dcterms:modified xsi:type="dcterms:W3CDTF">2020-11-28T14:40:30Z</dcterms:modified>
</cp:coreProperties>
</file>