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93" r:id="rId2"/>
    <p:sldId id="257" r:id="rId3"/>
    <p:sldId id="265" r:id="rId4"/>
    <p:sldId id="266" r:id="rId5"/>
    <p:sldId id="267" r:id="rId6"/>
    <p:sldId id="259" r:id="rId7"/>
    <p:sldId id="260" r:id="rId8"/>
    <p:sldId id="268" r:id="rId9"/>
    <p:sldId id="280" r:id="rId10"/>
    <p:sldId id="279" r:id="rId11"/>
    <p:sldId id="281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4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6D7E"/>
    <a:srgbClr val="FF0000"/>
    <a:srgbClr val="FF00FF"/>
    <a:srgbClr val="00FF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5" d="100"/>
          <a:sy n="55" d="100"/>
        </p:scale>
        <p:origin x="-1224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B86BF5-ED85-134A-B04C-CCC4C2AF6987}" type="datetimeFigureOut">
              <a:rPr lang="en-US" smtClean="0"/>
              <a:t>18/04/16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39DF4E-5856-1944-9B8A-B7D3FB395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631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/>
              <a:t>It is actually the Legend of Gilgamesh – a 13-16</a:t>
            </a:r>
            <a:r>
              <a:rPr lang="en-US" baseline="30000"/>
              <a:t>th</a:t>
            </a:r>
            <a:r>
              <a:rPr lang="en-US"/>
              <a:t> century BC text.  But they won’t know! Lol! Homer’s Iliad is the oldest complete surviving “book”.</a:t>
            </a: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A458D51C-BE86-7B44-B07A-48A26B5D16E2}" type="slidenum">
              <a:rPr lang="en-US" sz="1200"/>
              <a:pPr/>
              <a:t>1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5343FBC4-7B7D-524B-B5D7-9657766E371D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Trojan War probably took place in around 1000 BC</a:t>
            </a:r>
            <a:r>
              <a:rPr lang="en-US" baseline="0" dirty="0" smtClean="0"/>
              <a:t> (although not on the scale that Homer says!) – Homer didn’t write it down for another 3-400 years later.  This meant that the story went through a “Chinese whispers” process and that is why there are gods / goddesses </a:t>
            </a:r>
            <a:r>
              <a:rPr lang="en-US" baseline="0" dirty="0" err="1" smtClean="0"/>
              <a:t>etc</a:t>
            </a:r>
            <a:r>
              <a:rPr lang="en-US" baseline="0" dirty="0" smtClean="0"/>
              <a:t> throughout the story.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9DF4E-5856-1944-9B8A-B7D3FB395BB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133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/>
              <a:t>Ans: Alexander the Great</a:t>
            </a: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18C28BED-5153-6F48-913B-E7E06F25DAD6}" type="slidenum">
              <a:rPr lang="en-US" sz="1200"/>
              <a:pPr/>
              <a:t>6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8EE92-1B6C-AC44-800C-0F9CEAEDAB61}" type="datetimeFigureOut">
              <a:rPr lang="en-US" smtClean="0"/>
              <a:t>18/04/16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C22D-3112-E948-8556-236604021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449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8EE92-1B6C-AC44-800C-0F9CEAEDAB61}" type="datetimeFigureOut">
              <a:rPr lang="en-US" smtClean="0"/>
              <a:t>18/04/16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C22D-3112-E948-8556-236604021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16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8EE92-1B6C-AC44-800C-0F9CEAEDAB61}" type="datetimeFigureOut">
              <a:rPr lang="en-US" smtClean="0"/>
              <a:t>18/04/16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C22D-3112-E948-8556-236604021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046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8EE92-1B6C-AC44-800C-0F9CEAEDAB61}" type="datetimeFigureOut">
              <a:rPr lang="en-US" smtClean="0"/>
              <a:t>18/04/16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C22D-3112-E948-8556-236604021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689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8EE92-1B6C-AC44-800C-0F9CEAEDAB61}" type="datetimeFigureOut">
              <a:rPr lang="en-US" smtClean="0"/>
              <a:t>18/04/16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C22D-3112-E948-8556-236604021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359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8EE92-1B6C-AC44-800C-0F9CEAEDAB61}" type="datetimeFigureOut">
              <a:rPr lang="en-US" smtClean="0"/>
              <a:t>18/04/16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C22D-3112-E948-8556-236604021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254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8EE92-1B6C-AC44-800C-0F9CEAEDAB61}" type="datetimeFigureOut">
              <a:rPr lang="en-US" smtClean="0"/>
              <a:t>18/04/16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C22D-3112-E948-8556-236604021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098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8EE92-1B6C-AC44-800C-0F9CEAEDAB61}" type="datetimeFigureOut">
              <a:rPr lang="en-US" smtClean="0"/>
              <a:t>18/04/16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C22D-3112-E948-8556-236604021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504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8EE92-1B6C-AC44-800C-0F9CEAEDAB61}" type="datetimeFigureOut">
              <a:rPr lang="en-US" smtClean="0"/>
              <a:t>18/04/16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C22D-3112-E948-8556-236604021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029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8EE92-1B6C-AC44-800C-0F9CEAEDAB61}" type="datetimeFigureOut">
              <a:rPr lang="en-US" smtClean="0"/>
              <a:t>18/04/16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C22D-3112-E948-8556-236604021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828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8EE92-1B6C-AC44-800C-0F9CEAEDAB61}" type="datetimeFigureOut">
              <a:rPr lang="en-US" smtClean="0"/>
              <a:t>18/04/16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C22D-3112-E948-8556-236604021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976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E8EE92-1B6C-AC44-800C-0F9CEAEDAB61}" type="datetimeFigureOut">
              <a:rPr lang="en-US" smtClean="0"/>
              <a:t>18/04/16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0C22D-3112-E948-8556-236604021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545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DqIAAHqxiVw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/>
          </p:nvPr>
        </p:nvSpPr>
        <p:spPr>
          <a:xfrm rot="21291149">
            <a:off x="323850" y="1268413"/>
            <a:ext cx="8569325" cy="4537075"/>
          </a:xfrm>
          <a:solidFill>
            <a:srgbClr val="00FFFF"/>
          </a:solidFill>
        </p:spPr>
        <p:txBody>
          <a:bodyPr>
            <a:normAutofit fontScale="90000"/>
          </a:bodyPr>
          <a:lstStyle/>
          <a:p>
            <a:r>
              <a:rPr lang="en-US" sz="10000">
                <a:latin typeface="Arial" charset="0"/>
                <a:ea typeface="ヒラギノ角ゴ Pro W3" charset="0"/>
                <a:cs typeface="ヒラギノ角ゴ Pro W3" charset="0"/>
              </a:rPr>
              <a:t>What is the oldest known book?</a:t>
            </a:r>
          </a:p>
        </p:txBody>
      </p:sp>
    </p:spTree>
    <p:extLst>
      <p:ext uri="{BB962C8B-B14F-4D97-AF65-F5344CB8AC3E}">
        <p14:creationId xmlns:p14="http://schemas.microsoft.com/office/powerpoint/2010/main" val="2553195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43500" y="208536"/>
            <a:ext cx="4000500" cy="646330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600" b="1" u="sng" dirty="0" smtClean="0"/>
              <a:t>Eris</a:t>
            </a:r>
            <a:r>
              <a:rPr lang="en-US" sz="4600" dirty="0" smtClean="0"/>
              <a:t>, the goddess of strife and discord, met </a:t>
            </a:r>
            <a:r>
              <a:rPr lang="en-US" sz="4600" b="1" u="sng" dirty="0" smtClean="0"/>
              <a:t>Hera</a:t>
            </a:r>
            <a:r>
              <a:rPr lang="en-US" sz="4600" dirty="0" smtClean="0"/>
              <a:t>, </a:t>
            </a:r>
            <a:r>
              <a:rPr lang="en-US" sz="4600" b="1" u="sng" dirty="0" smtClean="0"/>
              <a:t>Athena</a:t>
            </a:r>
            <a:r>
              <a:rPr lang="en-US" sz="4600" dirty="0" smtClean="0"/>
              <a:t> and </a:t>
            </a:r>
            <a:r>
              <a:rPr lang="en-US" sz="4600" b="1" u="sng" dirty="0" smtClean="0"/>
              <a:t>Aphrodite</a:t>
            </a:r>
            <a:r>
              <a:rPr lang="en-US" sz="4600" dirty="0" smtClean="0"/>
              <a:t>.  Eris offered a golden apple to ‘the fairest’.</a:t>
            </a:r>
          </a:p>
        </p:txBody>
      </p:sp>
    </p:spTree>
    <p:extLst>
      <p:ext uri="{BB962C8B-B14F-4D97-AF65-F5344CB8AC3E}">
        <p14:creationId xmlns:p14="http://schemas.microsoft.com/office/powerpoint/2010/main" val="652435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1862"/>
            <a:ext cx="9155084" cy="63461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084" y="0"/>
            <a:ext cx="9144000" cy="1384995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200" dirty="0" smtClean="0"/>
              <a:t>All 3 goddesses quarreled so Zeus sent them to Prince Paris of Troy to judge.</a:t>
            </a:r>
          </a:p>
        </p:txBody>
      </p:sp>
    </p:spTree>
    <p:extLst>
      <p:ext uri="{BB962C8B-B14F-4D97-AF65-F5344CB8AC3E}">
        <p14:creationId xmlns:p14="http://schemas.microsoft.com/office/powerpoint/2010/main" val="3453000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13301"/>
            <a:ext cx="9155084" cy="63461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231111"/>
            <a:ext cx="9144000" cy="267765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200" dirty="0" smtClean="0"/>
              <a:t>Aphrodite (goddess of love) promised Paris that she would make the most beautiful woman in the world fall in love with him, Helen.</a:t>
            </a:r>
          </a:p>
        </p:txBody>
      </p:sp>
      <p:sp>
        <p:nvSpPr>
          <p:cNvPr id="2" name="TextBox 1"/>
          <p:cNvSpPr txBox="1"/>
          <p:nvPr/>
        </p:nvSpPr>
        <p:spPr>
          <a:xfrm rot="21084302">
            <a:off x="777205" y="530937"/>
            <a:ext cx="1914577" cy="553998"/>
          </a:xfrm>
          <a:prstGeom prst="rect">
            <a:avLst/>
          </a:prstGeom>
          <a:solidFill>
            <a:schemeClr val="bg1"/>
          </a:solidFill>
          <a:ln w="76200" cmpd="sng"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Aphrodite</a:t>
            </a:r>
            <a:endParaRPr lang="en-US" sz="3000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312657" y="1224890"/>
            <a:ext cx="1175285" cy="367569"/>
          </a:xfrm>
          <a:prstGeom prst="straightConnector1">
            <a:avLst/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 rot="21084302">
            <a:off x="1353115" y="3292567"/>
            <a:ext cx="2328929" cy="553998"/>
          </a:xfrm>
          <a:prstGeom prst="rect">
            <a:avLst/>
          </a:prstGeom>
          <a:solidFill>
            <a:schemeClr val="bg1"/>
          </a:solidFill>
          <a:ln w="76200" cmpd="sng">
            <a:solidFill>
              <a:srgbClr val="00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Eros / cupid</a:t>
            </a:r>
            <a:endParaRPr lang="en-US" sz="3000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710364" y="3489219"/>
            <a:ext cx="1446475" cy="226518"/>
          </a:xfrm>
          <a:prstGeom prst="straightConnector1">
            <a:avLst/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21084302">
            <a:off x="7125082" y="799093"/>
            <a:ext cx="1535337" cy="553998"/>
          </a:xfrm>
          <a:prstGeom prst="rect">
            <a:avLst/>
          </a:prstGeom>
          <a:solidFill>
            <a:schemeClr val="bg1"/>
          </a:solidFill>
          <a:ln w="762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Paris</a:t>
            </a:r>
            <a:endParaRPr lang="en-US" sz="30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7582483" y="1464708"/>
            <a:ext cx="589143" cy="867107"/>
          </a:xfrm>
          <a:prstGeom prst="straightConnector1">
            <a:avLst/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2395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375332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65686" y="4369"/>
            <a:ext cx="5978314" cy="221599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600" b="1" u="sng" dirty="0" smtClean="0"/>
              <a:t>Helen</a:t>
            </a:r>
            <a:r>
              <a:rPr lang="en-US" sz="4600" dirty="0" smtClean="0"/>
              <a:t> was already married to </a:t>
            </a:r>
            <a:r>
              <a:rPr lang="en-US" sz="4600" b="1" u="sng" dirty="0" smtClean="0"/>
              <a:t>Menelaus</a:t>
            </a:r>
            <a:r>
              <a:rPr lang="en-US" sz="4600" dirty="0" smtClean="0"/>
              <a:t> – the King of </a:t>
            </a:r>
            <a:r>
              <a:rPr lang="en-US" sz="4600" b="1" u="sng" dirty="0" smtClean="0"/>
              <a:t>Sparta</a:t>
            </a:r>
            <a:r>
              <a:rPr lang="en-US" sz="4600" dirty="0" smtClean="0"/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65686" y="2318180"/>
            <a:ext cx="5978314" cy="2215991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600" dirty="0" smtClean="0"/>
              <a:t>Menelaus’ brother was </a:t>
            </a:r>
            <a:r>
              <a:rPr lang="en-US" sz="4600" b="1" u="sng" dirty="0" smtClean="0"/>
              <a:t>Agamemnon</a:t>
            </a:r>
            <a:r>
              <a:rPr lang="en-US" sz="4600" dirty="0" smtClean="0"/>
              <a:t>, the King of all the Greeks.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65686" y="4642009"/>
            <a:ext cx="5978314" cy="2215991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600" dirty="0" smtClean="0"/>
              <a:t>There had been lots of suitors who had wanted to marry Helen.</a:t>
            </a:r>
          </a:p>
        </p:txBody>
      </p:sp>
    </p:spTree>
    <p:extLst>
      <p:ext uri="{BB962C8B-B14F-4D97-AF65-F5344CB8AC3E}">
        <p14:creationId xmlns:p14="http://schemas.microsoft.com/office/powerpoint/2010/main" val="667456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7738" y="-1"/>
            <a:ext cx="3836262" cy="69155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" y="4369"/>
            <a:ext cx="5648949" cy="3323987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200" b="1" u="sng" dirty="0" smtClean="0"/>
              <a:t>Odysseus</a:t>
            </a:r>
            <a:r>
              <a:rPr lang="en-US" sz="4200" dirty="0" smtClean="0"/>
              <a:t>, King of Ithaca, had persuaded all the suitors to agree to an oath.  This had avoided fighting over Helen.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1" y="3423146"/>
            <a:ext cx="5648949" cy="193899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The oath was that all must defend the chosen husband in any quarrel.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1" y="5473005"/>
            <a:ext cx="5648949" cy="113877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/>
              <a:t>Straws were drawn for Helen’s hand. </a:t>
            </a:r>
            <a:r>
              <a:rPr lang="en-US" sz="3400" b="1" dirty="0" smtClean="0"/>
              <a:t>Menelaus won</a:t>
            </a:r>
            <a:r>
              <a:rPr lang="en-US" sz="34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80857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4758009" cy="6883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58008" y="0"/>
            <a:ext cx="4385992" cy="6617196"/>
          </a:xfrm>
          <a:prstGeom prst="rect">
            <a:avLst/>
          </a:prstGeom>
          <a:solidFill>
            <a:srgbClr val="FF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300" dirty="0" smtClean="0"/>
              <a:t>Paris travelled to Sparta pretending to be on a diplomatic mission. Whilst there, Paris seduced Helen.</a:t>
            </a:r>
          </a:p>
        </p:txBody>
      </p:sp>
    </p:spTree>
    <p:extLst>
      <p:ext uri="{BB962C8B-B14F-4D97-AF65-F5344CB8AC3E}">
        <p14:creationId xmlns:p14="http://schemas.microsoft.com/office/powerpoint/2010/main" val="23099508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02435"/>
            <a:ext cx="9144000" cy="43555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369"/>
            <a:ext cx="9144000" cy="31700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dirty="0" smtClean="0"/>
              <a:t>Paris took </a:t>
            </a:r>
          </a:p>
          <a:p>
            <a:pPr algn="ctr"/>
            <a:r>
              <a:rPr lang="en-US" sz="10000" dirty="0" smtClean="0"/>
              <a:t>Helen to Troy.</a:t>
            </a:r>
          </a:p>
        </p:txBody>
      </p:sp>
    </p:spTree>
    <p:extLst>
      <p:ext uri="{BB962C8B-B14F-4D97-AF65-F5344CB8AC3E}">
        <p14:creationId xmlns:p14="http://schemas.microsoft.com/office/powerpoint/2010/main" val="570526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8388" y="0"/>
            <a:ext cx="9152388" cy="6858000"/>
          </a:xfrm>
          <a:prstGeom prst="rect">
            <a:avLst/>
          </a:prstGeom>
          <a:solidFill>
            <a:srgbClr val="CD6D7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88" y="1080597"/>
            <a:ext cx="6339762" cy="59906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78883" y="454988"/>
            <a:ext cx="4385993" cy="563231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A furious Menelaus called for all the suitors to </a:t>
            </a:r>
            <a:r>
              <a:rPr lang="en-US" sz="6000" dirty="0" err="1" smtClean="0"/>
              <a:t>honour</a:t>
            </a:r>
            <a:r>
              <a:rPr lang="en-US" sz="6000" dirty="0" smtClean="0"/>
              <a:t> their oath.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900121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933700"/>
            <a:ext cx="9192027" cy="4924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9144000" cy="1938992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A huge fleet of Greek ships sailed to attack the Trojans – in revenge for Paris’ actions. All the heroes of Greece made the journey.</a:t>
            </a:r>
          </a:p>
        </p:txBody>
      </p:sp>
    </p:spTree>
    <p:extLst>
      <p:ext uri="{BB962C8B-B14F-4D97-AF65-F5344CB8AC3E}">
        <p14:creationId xmlns:p14="http://schemas.microsoft.com/office/powerpoint/2010/main" val="24420581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8992"/>
            <a:ext cx="9168406" cy="49190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The Trojan War would last ten years. After the deaths of many heroes, Troy would fall to the trick of the Trojan Horse.</a:t>
            </a:r>
          </a:p>
        </p:txBody>
      </p:sp>
    </p:spTree>
    <p:extLst>
      <p:ext uri="{BB962C8B-B14F-4D97-AF65-F5344CB8AC3E}">
        <p14:creationId xmlns:p14="http://schemas.microsoft.com/office/powerpoint/2010/main" val="1529169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4075"/>
            <a:ext cx="3851275" cy="600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91467" y="1740188"/>
            <a:ext cx="4457246" cy="4624908"/>
          </a:xfrm>
          <a:solidFill>
            <a:srgbClr val="FFFFFF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algn="ctr" eaLnBrk="1" hangingPunct="1">
              <a:buFontTx/>
              <a:buNone/>
            </a:pPr>
            <a:r>
              <a:rPr lang="en-US" sz="4600" b="1" dirty="0">
                <a:latin typeface="Arial" charset="0"/>
                <a:ea typeface="ヒラギノ角ゴ Pro W3" charset="0"/>
                <a:cs typeface="ヒラギノ角ゴ Pro W3" charset="0"/>
              </a:rPr>
              <a:t>Objectives:</a:t>
            </a:r>
          </a:p>
          <a:p>
            <a:pPr marL="0" indent="0" algn="ctr" eaLnBrk="1" hangingPunct="1">
              <a:buNone/>
            </a:pPr>
            <a:r>
              <a:rPr lang="en-US" sz="4600" dirty="0">
                <a:latin typeface="Arial" charset="0"/>
                <a:ea typeface="ヒラギノ角ゴ Pro W3" charset="0"/>
                <a:cs typeface="ヒラギノ角ゴ Pro W3" charset="0"/>
              </a:rPr>
              <a:t>Learn the basics about </a:t>
            </a:r>
            <a:r>
              <a:rPr lang="en-US" sz="4600" dirty="0" smtClean="0">
                <a:latin typeface="Arial" charset="0"/>
                <a:ea typeface="ヒラギノ角ゴ Pro W3" charset="0"/>
                <a:cs typeface="ヒラギノ角ゴ Pro W3" charset="0"/>
              </a:rPr>
              <a:t>how the Trojan War started in Homer’s Iliad.</a:t>
            </a:r>
            <a:endParaRPr lang="en-US" sz="4600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n-US" sz="7000" dirty="0" smtClean="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rPr>
              <a:t>What was the Iliad</a:t>
            </a:r>
            <a:r>
              <a:rPr lang="en-US" sz="7000" dirty="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8545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394340" cy="20318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dirty="0" smtClean="0"/>
              <a:t>Iliad in a nutshell!</a:t>
            </a:r>
            <a:endParaRPr lang="en-US" sz="60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3048000"/>
            <a:ext cx="6192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hlinkClick r:id="rId2"/>
              </a:rPr>
              <a:t>5 min clip using playmobile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907098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386" name="Title 1"/>
          <p:cNvSpPr>
            <a:spLocks noGrp="1"/>
          </p:cNvSpPr>
          <p:nvPr>
            <p:ph type="ctrTitle"/>
          </p:nvPr>
        </p:nvSpPr>
        <p:spPr>
          <a:xfrm rot="20958075">
            <a:off x="68263" y="730250"/>
            <a:ext cx="7772400" cy="1470025"/>
          </a:xfrm>
          <a:solidFill>
            <a:srgbClr val="FF0000"/>
          </a:solidFill>
        </p:spPr>
        <p:txBody>
          <a:bodyPr/>
          <a:lstStyle/>
          <a:p>
            <a:pPr eaLnBrk="1" hangingPunct="1"/>
            <a:r>
              <a:rPr lang="en-US" sz="800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The Trojan War</a:t>
            </a:r>
          </a:p>
        </p:txBody>
      </p:sp>
      <p:sp>
        <p:nvSpPr>
          <p:cNvPr id="16387" name="TextBox 3"/>
          <p:cNvSpPr txBox="1">
            <a:spLocks noChangeArrowheads="1"/>
          </p:cNvSpPr>
          <p:nvPr/>
        </p:nvSpPr>
        <p:spPr bwMode="auto">
          <a:xfrm>
            <a:off x="2555875" y="2852738"/>
            <a:ext cx="6119813" cy="3786187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buFont typeface="Arial" charset="0"/>
              <a:buAutoNum type="arabicPeriod"/>
            </a:pPr>
            <a:r>
              <a:rPr lang="en-US" sz="4000" dirty="0" smtClean="0"/>
              <a:t>Who fought in the Trojan War?</a:t>
            </a:r>
            <a:endParaRPr lang="en-US" sz="4000" dirty="0"/>
          </a:p>
          <a:p>
            <a:pPr>
              <a:buFont typeface="Arial" charset="0"/>
              <a:buAutoNum type="arabicPeriod"/>
            </a:pPr>
            <a:r>
              <a:rPr lang="en-US" sz="4000" dirty="0" smtClean="0"/>
              <a:t>Why was the war fought?</a:t>
            </a:r>
            <a:endParaRPr lang="en-US" sz="4000" dirty="0"/>
          </a:p>
          <a:p>
            <a:pPr>
              <a:buFont typeface="Arial" charset="0"/>
              <a:buAutoNum type="arabicPeriod"/>
            </a:pPr>
            <a:r>
              <a:rPr lang="en-US" sz="4000" dirty="0"/>
              <a:t>Which side won?</a:t>
            </a:r>
          </a:p>
          <a:p>
            <a:pPr>
              <a:buFont typeface="Arial" charset="0"/>
              <a:buAutoNum type="arabicPeriod"/>
            </a:pPr>
            <a:r>
              <a:rPr lang="en-US" sz="4000" dirty="0"/>
              <a:t>Who told us about it?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7516" y="405747"/>
            <a:ext cx="2487204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The Iliad = 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 rot="362078">
            <a:off x="6188484" y="1502894"/>
            <a:ext cx="2487204" cy="1323439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What do you know?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3350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31090">
            <a:off x="157745" y="72232"/>
            <a:ext cx="3101116" cy="6499813"/>
          </a:xfrm>
          <a:prstGeom prst="rect">
            <a:avLst/>
          </a:prstGeom>
          <a:ln w="76200" cmpd="sng">
            <a:solidFill>
              <a:srgbClr val="FF00FF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51316">
            <a:off x="3796916" y="1464216"/>
            <a:ext cx="5347084" cy="5393784"/>
          </a:xfrm>
          <a:prstGeom prst="rect">
            <a:avLst/>
          </a:prstGeom>
          <a:ln w="76200" cmpd="sng">
            <a:solidFill>
              <a:srgbClr val="008000"/>
            </a:solidFill>
          </a:ln>
        </p:spPr>
      </p:pic>
      <p:sp>
        <p:nvSpPr>
          <p:cNvPr id="6" name="TextBox 5"/>
          <p:cNvSpPr txBox="1"/>
          <p:nvPr/>
        </p:nvSpPr>
        <p:spPr>
          <a:xfrm rot="20683432">
            <a:off x="2804720" y="546876"/>
            <a:ext cx="3192792" cy="707886"/>
          </a:xfrm>
          <a:prstGeom prst="rect">
            <a:avLst/>
          </a:prstGeom>
          <a:solidFill>
            <a:srgbClr val="FF00FF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Helen of Troy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 rot="20683432">
            <a:off x="5041038" y="1204569"/>
            <a:ext cx="3908599" cy="707886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The Trojan Horse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141581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600200"/>
          </a:xfrm>
          <a:solidFill>
            <a:srgbClr val="00FF00"/>
          </a:solidFill>
        </p:spPr>
        <p:txBody>
          <a:bodyPr>
            <a:noAutofit/>
          </a:bodyPr>
          <a:lstStyle/>
          <a:p>
            <a:r>
              <a:rPr lang="en-US" sz="9000" dirty="0" smtClean="0"/>
              <a:t>Who was Homer? </a:t>
            </a:r>
            <a:endParaRPr lang="en-US" sz="9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79139">
            <a:off x="231924" y="1728833"/>
            <a:ext cx="4069139" cy="5129167"/>
          </a:xfrm>
          <a:prstGeom prst="rect">
            <a:avLst/>
          </a:prstGeom>
          <a:ln w="76200" cmpd="sng">
            <a:solidFill>
              <a:srgbClr val="FF00FF"/>
            </a:solidFill>
          </a:ln>
        </p:spPr>
      </p:pic>
      <p:sp>
        <p:nvSpPr>
          <p:cNvPr id="3" name="TextBox 2"/>
          <p:cNvSpPr txBox="1"/>
          <p:nvPr/>
        </p:nvSpPr>
        <p:spPr>
          <a:xfrm rot="21208056">
            <a:off x="3042353" y="1346639"/>
            <a:ext cx="2101943" cy="1323439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Iliad</a:t>
            </a:r>
            <a:endParaRPr lang="en-US" sz="8000" dirty="0"/>
          </a:p>
        </p:txBody>
      </p:sp>
      <p:sp>
        <p:nvSpPr>
          <p:cNvPr id="7" name="TextBox 6"/>
          <p:cNvSpPr txBox="1"/>
          <p:nvPr/>
        </p:nvSpPr>
        <p:spPr>
          <a:xfrm rot="176275">
            <a:off x="5297887" y="1548059"/>
            <a:ext cx="3854885" cy="1323439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Odyssey</a:t>
            </a:r>
            <a:endParaRPr lang="en-US" sz="8000" dirty="0"/>
          </a:p>
        </p:txBody>
      </p:sp>
      <p:sp>
        <p:nvSpPr>
          <p:cNvPr id="8" name="TextBox 7"/>
          <p:cNvSpPr txBox="1"/>
          <p:nvPr/>
        </p:nvSpPr>
        <p:spPr>
          <a:xfrm rot="176275">
            <a:off x="2444771" y="2943676"/>
            <a:ext cx="6212196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8</a:t>
            </a:r>
            <a:r>
              <a:rPr lang="en-US" sz="8000" baseline="30000" dirty="0" smtClean="0"/>
              <a:t>th</a:t>
            </a:r>
            <a:r>
              <a:rPr lang="en-US" sz="8000" dirty="0" smtClean="0"/>
              <a:t> century BC</a:t>
            </a:r>
            <a:endParaRPr lang="en-US" sz="8000" dirty="0"/>
          </a:p>
        </p:txBody>
      </p:sp>
      <p:sp>
        <p:nvSpPr>
          <p:cNvPr id="9" name="TextBox 8"/>
          <p:cNvSpPr txBox="1"/>
          <p:nvPr/>
        </p:nvSpPr>
        <p:spPr>
          <a:xfrm rot="21449031">
            <a:off x="4800532" y="4509720"/>
            <a:ext cx="3854885" cy="707886"/>
          </a:xfrm>
          <a:prstGeom prst="rect">
            <a:avLst/>
          </a:prstGeom>
          <a:solidFill>
            <a:srgbClr val="FF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Very little info</a:t>
            </a:r>
            <a:endParaRPr lang="en-US" sz="4000" dirty="0"/>
          </a:p>
        </p:txBody>
      </p:sp>
      <p:sp>
        <p:nvSpPr>
          <p:cNvPr id="10" name="TextBox 9"/>
          <p:cNvSpPr txBox="1"/>
          <p:nvPr/>
        </p:nvSpPr>
        <p:spPr>
          <a:xfrm rot="21449031">
            <a:off x="4886697" y="5362140"/>
            <a:ext cx="3854885" cy="1323439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Oral transmission – then written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78618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34925" y="0"/>
            <a:ext cx="3651781" cy="1143000"/>
          </a:xfrm>
          <a:solidFill>
            <a:srgbClr val="00FFFF"/>
          </a:solidFill>
        </p:spPr>
        <p:txBody>
          <a:bodyPr/>
          <a:lstStyle/>
          <a:p>
            <a:pPr algn="l"/>
            <a:r>
              <a:rPr lang="en-US" dirty="0">
                <a:latin typeface="Arial" charset="0"/>
                <a:ea typeface="ヒラギノ角ゴ Pro W3" charset="0"/>
                <a:cs typeface="ヒラギノ角ゴ Pro W3" charset="0"/>
              </a:rPr>
              <a:t>T</a:t>
            </a:r>
            <a:r>
              <a:rPr lang="en-US" dirty="0" smtClean="0">
                <a:latin typeface="Arial" charset="0"/>
                <a:ea typeface="ヒラギノ角ゴ Pro W3" charset="0"/>
                <a:cs typeface="ヒラギノ角ゴ Pro W3" charset="0"/>
              </a:rPr>
              <a:t>alking </a:t>
            </a:r>
            <a:r>
              <a:rPr lang="en-US" dirty="0">
                <a:latin typeface="Arial" charset="0"/>
                <a:ea typeface="ヒラギノ角ゴ Pro W3" charset="0"/>
                <a:cs typeface="ヒラギノ角ゴ Pro W3" charset="0"/>
              </a:rPr>
              <a:t>point:</a:t>
            </a:r>
          </a:p>
        </p:txBody>
      </p:sp>
      <p:sp>
        <p:nvSpPr>
          <p:cNvPr id="21506" name="Content Placeholder 2"/>
          <p:cNvSpPr>
            <a:spLocks noGrp="1"/>
          </p:cNvSpPr>
          <p:nvPr>
            <p:ph idx="1"/>
          </p:nvPr>
        </p:nvSpPr>
        <p:spPr>
          <a:xfrm rot="21179904">
            <a:off x="323850" y="1628775"/>
            <a:ext cx="8134350" cy="3384550"/>
          </a:xfrm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>
            <a:normAutofit fontScale="85000" lnSpcReduction="10000"/>
          </a:bodyPr>
          <a:lstStyle/>
          <a:p>
            <a:pPr marL="0" indent="0" algn="ctr">
              <a:buFontTx/>
              <a:buNone/>
            </a:pPr>
            <a:r>
              <a:rPr lang="en-US" sz="6000" dirty="0">
                <a:latin typeface="Arial" charset="0"/>
                <a:ea typeface="ヒラギノ角ゴ Pro W3" charset="0"/>
                <a:cs typeface="ヒラギノ角ゴ Pro W3" charset="0"/>
              </a:rPr>
              <a:t>The Iliad was the </a:t>
            </a:r>
            <a:r>
              <a:rPr lang="en-US" sz="6000" dirty="0" err="1">
                <a:latin typeface="Arial" charset="0"/>
                <a:ea typeface="ヒラギノ角ゴ Pro W3" charset="0"/>
                <a:cs typeface="ヒラギノ角ゴ Pro W3" charset="0"/>
              </a:rPr>
              <a:t>favourite</a:t>
            </a:r>
            <a:r>
              <a:rPr lang="en-US" sz="6000" dirty="0">
                <a:latin typeface="Arial" charset="0"/>
                <a:ea typeface="ヒラギノ角ゴ Pro W3" charset="0"/>
                <a:cs typeface="ヒラギノ角ゴ Pro W3" charset="0"/>
              </a:rPr>
              <a:t> book of </a:t>
            </a:r>
            <a:r>
              <a:rPr lang="en-US" sz="6000" dirty="0" smtClean="0">
                <a:latin typeface="Arial" charset="0"/>
                <a:ea typeface="ヒラギノ角ゴ Pro W3" charset="0"/>
                <a:cs typeface="ヒラギノ角ゴ Pro W3" charset="0"/>
              </a:rPr>
              <a:t>Alexander the Great – but where did he keep his copy?</a:t>
            </a:r>
            <a:endParaRPr lang="en-US" sz="6000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92668" y="4904242"/>
            <a:ext cx="5450680" cy="1569660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sz="3200" b="1" u="sng" dirty="0" smtClean="0"/>
              <a:t>Have a guess </a:t>
            </a:r>
            <a:r>
              <a:rPr lang="en-US" sz="3200" dirty="0" smtClean="0"/>
              <a:t>– where would you put your </a:t>
            </a:r>
            <a:r>
              <a:rPr lang="en-US" sz="3200" dirty="0" err="1" smtClean="0"/>
              <a:t>favourite</a:t>
            </a:r>
            <a:r>
              <a:rPr lang="en-US" sz="3200" dirty="0" smtClean="0"/>
              <a:t> book in your bedroom?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706" y="0"/>
            <a:ext cx="558892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21177937">
            <a:off x="4355064" y="1106379"/>
            <a:ext cx="2723457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Alexander the Great (and a weird fat cupid)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732915" y="1779584"/>
            <a:ext cx="2028570" cy="2101471"/>
          </a:xfrm>
          <a:prstGeom prst="straightConnector1">
            <a:avLst/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8147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150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build="p" animBg="1"/>
      <p:bldP spid="2" grpId="0" animBg="1"/>
      <p:bldP spid="4" grpId="0" animBg="1"/>
      <p:bldP spid="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250825" y="692150"/>
            <a:ext cx="5543550" cy="1492250"/>
          </a:xfrm>
          <a:solidFill>
            <a:srgbClr val="00FF00"/>
          </a:solidFill>
        </p:spPr>
        <p:txBody>
          <a:bodyPr/>
          <a:lstStyle/>
          <a:p>
            <a:r>
              <a:rPr lang="en-US" sz="9000">
                <a:latin typeface="Arial" charset="0"/>
                <a:ea typeface="ヒラギノ角ゴ Pro W3" charset="0"/>
                <a:cs typeface="ヒラギノ角ゴ Pro W3" charset="0"/>
              </a:rPr>
              <a:t>The Iliad</a:t>
            </a:r>
          </a:p>
        </p:txBody>
      </p:sp>
      <p:sp>
        <p:nvSpPr>
          <p:cNvPr id="23554" name="Content Placeholder 2"/>
          <p:cNvSpPr>
            <a:spLocks noGrp="1"/>
          </p:cNvSpPr>
          <p:nvPr>
            <p:ph idx="1"/>
          </p:nvPr>
        </p:nvSpPr>
        <p:spPr>
          <a:xfrm rot="21345060">
            <a:off x="536575" y="2271713"/>
            <a:ext cx="7772400" cy="4114800"/>
          </a:xfrm>
          <a:ln w="76200">
            <a:solidFill>
              <a:srgbClr val="3366FF"/>
            </a:solidFill>
            <a:miter lim="800000"/>
            <a:headEnd/>
            <a:tailEnd/>
          </a:ln>
        </p:spPr>
        <p:txBody>
          <a:bodyPr>
            <a:normAutofit fontScale="85000" lnSpcReduction="10000"/>
          </a:bodyPr>
          <a:lstStyle/>
          <a:p>
            <a:pPr algn="just"/>
            <a:r>
              <a:rPr lang="en-US" dirty="0">
                <a:latin typeface="Arial" charset="0"/>
                <a:ea typeface="ヒラギノ角ゴ Pro W3" charset="0"/>
                <a:cs typeface="ヒラギノ角ゴ Pro W3" charset="0"/>
              </a:rPr>
              <a:t>Hugely influential to the </a:t>
            </a:r>
            <a:r>
              <a:rPr lang="en-US" dirty="0" smtClean="0">
                <a:latin typeface="Arial" charset="0"/>
                <a:ea typeface="ヒラギノ角ゴ Pro W3" charset="0"/>
                <a:cs typeface="ヒラギノ角ゴ Pro W3" charset="0"/>
              </a:rPr>
              <a:t>Greeks – morals, gods, </a:t>
            </a:r>
            <a:r>
              <a:rPr lang="en-US" i="1" dirty="0" err="1" smtClean="0">
                <a:latin typeface="Arial" charset="0"/>
                <a:ea typeface="ヒラギノ角ゴ Pro W3" charset="0"/>
                <a:cs typeface="ヒラギノ角ゴ Pro W3" charset="0"/>
              </a:rPr>
              <a:t>kleos</a:t>
            </a:r>
            <a:r>
              <a:rPr lang="en-US" dirty="0" smtClean="0">
                <a:latin typeface="Arial" charset="0"/>
                <a:ea typeface="ヒラギノ角ゴ Pro W3" charset="0"/>
                <a:cs typeface="ヒラギノ角ゴ Pro W3" charset="0"/>
              </a:rPr>
              <a:t> (reputation)</a:t>
            </a:r>
          </a:p>
          <a:p>
            <a:pPr algn="just"/>
            <a:r>
              <a:rPr lang="en-US" dirty="0" smtClean="0">
                <a:latin typeface="Arial" charset="0"/>
                <a:ea typeface="ヒラギノ角ゴ Pro W3" charset="0"/>
                <a:cs typeface="ヒラギノ角ゴ Pro W3" charset="0"/>
              </a:rPr>
              <a:t>Romans studied it – mark of education and influenced them</a:t>
            </a:r>
          </a:p>
          <a:p>
            <a:pPr algn="just"/>
            <a:r>
              <a:rPr lang="en-US" dirty="0" smtClean="0">
                <a:latin typeface="Arial" charset="0"/>
                <a:ea typeface="ヒラギノ角ゴ Pro W3" charset="0"/>
                <a:cs typeface="ヒラギノ角ゴ Pro W3" charset="0"/>
              </a:rPr>
              <a:t>English and European Renaissance</a:t>
            </a:r>
          </a:p>
          <a:p>
            <a:pPr algn="just"/>
            <a:r>
              <a:rPr lang="en-US" dirty="0" smtClean="0">
                <a:latin typeface="Arial" charset="0"/>
                <a:ea typeface="ヒラギノ角ゴ Pro W3" charset="0"/>
                <a:cs typeface="ヒラギノ角ゴ Pro W3" charset="0"/>
              </a:rPr>
              <a:t>Shakespeare and writers</a:t>
            </a:r>
          </a:p>
          <a:p>
            <a:pPr algn="just"/>
            <a:r>
              <a:rPr lang="en-US" dirty="0" smtClean="0">
                <a:latin typeface="Arial" charset="0"/>
                <a:ea typeface="ヒラギノ角ゴ Pro W3" charset="0"/>
                <a:cs typeface="ヒラギノ角ゴ Pro W3" charset="0"/>
              </a:rPr>
              <a:t>HUGE influence on poetry, literature, culture</a:t>
            </a:r>
          </a:p>
          <a:p>
            <a:pPr marL="0" indent="0" algn="just">
              <a:buFontTx/>
              <a:buNone/>
            </a:pPr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  <a:p>
            <a:pPr marL="0" indent="0" algn="just">
              <a:buFontTx/>
              <a:buNone/>
            </a:pPr>
            <a:r>
              <a:rPr lang="en-US" dirty="0" smtClean="0">
                <a:latin typeface="Arial" charset="0"/>
                <a:ea typeface="ヒラギノ角ゴ Pro W3" charset="0"/>
                <a:cs typeface="ヒラギノ角ゴ Pro W3" charset="0"/>
              </a:rPr>
              <a:t>What is this called?</a:t>
            </a:r>
          </a:p>
        </p:txBody>
      </p:sp>
      <p:sp>
        <p:nvSpPr>
          <p:cNvPr id="23555" name="TextBox 3"/>
          <p:cNvSpPr txBox="1">
            <a:spLocks noChangeArrowheads="1"/>
          </p:cNvSpPr>
          <p:nvPr/>
        </p:nvSpPr>
        <p:spPr bwMode="auto">
          <a:xfrm rot="574566">
            <a:off x="5364163" y="245587"/>
            <a:ext cx="3563937" cy="147732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3000" dirty="0"/>
              <a:t>Why are we </a:t>
            </a:r>
            <a:r>
              <a:rPr lang="en-US" sz="3000" dirty="0" smtClean="0"/>
              <a:t>still talking about this 2,500 years on?</a:t>
            </a:r>
            <a:endParaRPr lang="en-US" sz="3000" dirty="0"/>
          </a:p>
        </p:txBody>
      </p:sp>
      <p:sp>
        <p:nvSpPr>
          <p:cNvPr id="23556" name="TextBox 4"/>
          <p:cNvSpPr txBox="1">
            <a:spLocks noChangeArrowheads="1"/>
          </p:cNvSpPr>
          <p:nvPr/>
        </p:nvSpPr>
        <p:spPr bwMode="auto">
          <a:xfrm>
            <a:off x="0" y="30163"/>
            <a:ext cx="2320925" cy="552450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3000"/>
              <a:t>Don’t copy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59884">
            <a:off x="4308419" y="3652280"/>
            <a:ext cx="4279034" cy="2756910"/>
          </a:xfrm>
          <a:prstGeom prst="rect">
            <a:avLst/>
          </a:prstGeom>
          <a:ln w="762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409896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55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3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35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215235">
            <a:off x="457200" y="384185"/>
            <a:ext cx="6385990" cy="1143000"/>
          </a:xfrm>
          <a:solidFill>
            <a:srgbClr val="00FFFF"/>
          </a:solidFill>
        </p:spPr>
        <p:txBody>
          <a:bodyPr>
            <a:noAutofit/>
          </a:bodyPr>
          <a:lstStyle/>
          <a:p>
            <a:r>
              <a:rPr lang="en-US" sz="7000" dirty="0" smtClean="0"/>
              <a:t>The Trojan War</a:t>
            </a:r>
            <a:endParaRPr lang="en-US" sz="7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9881"/>
            <a:ext cx="9144000" cy="4645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24204" y="306735"/>
            <a:ext cx="1819796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Card sort activity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20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743" y="0"/>
            <a:ext cx="771525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4000500" cy="6463308"/>
          </a:xfrm>
          <a:prstGeom prst="rect">
            <a:avLst/>
          </a:prstGeom>
          <a:solidFill>
            <a:srgbClr val="FF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600" b="1" u="sng" dirty="0" smtClean="0"/>
              <a:t>Zeus, </a:t>
            </a:r>
            <a:r>
              <a:rPr lang="en-US" sz="4600" dirty="0" smtClean="0"/>
              <a:t>was celebrating a marriage on Mount Olympus.  All the gods and goddesses were invited except Eris.</a:t>
            </a:r>
          </a:p>
        </p:txBody>
      </p:sp>
    </p:spTree>
    <p:extLst>
      <p:ext uri="{BB962C8B-B14F-4D97-AF65-F5344CB8AC3E}">
        <p14:creationId xmlns:p14="http://schemas.microsoft.com/office/powerpoint/2010/main" val="1406901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583</Words>
  <Application>Microsoft Macintosh PowerPoint</Application>
  <PresentationFormat>On-screen Show (4:3)</PresentationFormat>
  <Paragraphs>63</Paragraphs>
  <Slides>20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What is the oldest known book?</vt:lpstr>
      <vt:lpstr>What was the Iliad?</vt:lpstr>
      <vt:lpstr>The Trojan War</vt:lpstr>
      <vt:lpstr>PowerPoint Presentation</vt:lpstr>
      <vt:lpstr>Who was Homer? </vt:lpstr>
      <vt:lpstr>Talking point:</vt:lpstr>
      <vt:lpstr>The Iliad</vt:lpstr>
      <vt:lpstr>The Trojan War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 Wright</dc:creator>
  <cp:lastModifiedBy>P Wright</cp:lastModifiedBy>
  <cp:revision>23</cp:revision>
  <dcterms:created xsi:type="dcterms:W3CDTF">2015-06-12T14:50:13Z</dcterms:created>
  <dcterms:modified xsi:type="dcterms:W3CDTF">2016-04-18T15:03:49Z</dcterms:modified>
</cp:coreProperties>
</file>