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Lst>
  <p:sldSz cx="7772400" cy="10058400"/>
  <p:notesSz cx="6858000" cy="9144000"/>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25" d="100"/>
          <a:sy n="125" d="100"/>
        </p:scale>
        <p:origin x="336" y="-19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283210" y="431800"/>
            <a:ext cx="7205980" cy="491490"/>
          </a:xfrm>
          <a:prstGeom prst="rect">
            <a:avLst/>
          </a:prstGeom>
          <a:solidFill>
            <a:srgbClr val="7698C5"/>
          </a:solidFill>
          <a:ln w="0" cmpd="sng">
            <a:noFill/>
            <a:prstDash val="solid"/>
          </a:ln>
        </p:spPr>
        <p:txBody>
          <a:bodyPr vert="horz" lIns="0" tIns="139065" rIns="0" bIns="0" anchor="t"/>
          <a:lstStyle/>
          <a:p>
            <a:pPr marL="0" marR="0" indent="0" algn="ctr">
              <a:lnSpc>
                <a:spcPts val="1800"/>
              </a:lnSpc>
              <a:spcAft>
                <a:spcPts val="890"/>
              </a:spcAft>
            </a:pPr>
            <a:r>
              <a:rPr lang="en-US" sz="1500" b="1" spc="-35">
                <a:solidFill>
                  <a:srgbClr val="403F40"/>
                </a:solidFill>
                <a:latin typeface="Trebuchet MS" panose="02020603050405020304" pitchFamily="2"/>
              </a:rPr>
              <a:t>ADVANTAGES OF WORKING WITH HANATEK—A HNO 8(a) COMPANY </a:t>
            </a:r>
          </a:p>
        </p:txBody>
      </p:sp>
      <p:sp>
        <p:nvSpPr>
          <p:cNvPr id="3" name="Text Placeholder 2"/>
          <p:cNvSpPr>
            <a:spLocks noGrp="1"/>
          </p:cNvSpPr>
          <p:nvPr>
            <p:ph type="body" idx="10"/>
          </p:nvPr>
        </p:nvSpPr>
        <p:spPr>
          <a:xfrm>
            <a:off x="281940" y="1021080"/>
            <a:ext cx="3492500" cy="2834640"/>
          </a:xfrm>
          <a:prstGeom prst="rect">
            <a:avLst/>
          </a:prstGeom>
          <a:solidFill>
            <a:srgbClr val="FFFFFF"/>
          </a:solidFill>
          <a:ln w="0" cmpd="sng">
            <a:noFill/>
            <a:prstDash val="solid"/>
          </a:ln>
        </p:spPr>
        <p:txBody>
          <a:bodyPr vert="horz" lIns="0" tIns="0" rIns="0" bIns="0" anchor="t"/>
          <a:lstStyle/>
          <a:p>
            <a:pPr marL="91440" marR="91440" indent="0" algn="just">
              <a:lnSpc>
                <a:spcPts val="1000"/>
              </a:lnSpc>
              <a:spcAft>
                <a:spcPts val="0"/>
              </a:spcAft>
            </a:pPr>
            <a:r>
              <a:rPr lang="en-US" sz="800" spc="0">
                <a:solidFill>
                  <a:srgbClr val="403F40"/>
                </a:solidFill>
                <a:latin typeface="Verdana" panose="02020603050405020304" pitchFamily="2"/>
              </a:rPr>
              <a:t>Before you undergo the time and expense of traditional procurement—developing an RFP, unleashing a full-and-open competition, filing multiple amendments, responding to dozens of questions, evaluating untold responses, and enduring time-</a:t>
            </a:r>
            <a:r>
              <a:rPr lang="en-US" sz="100">
                <a:solidFill>
                  <a:srgbClr val="000000"/>
                </a:solidFill>
                <a:latin typeface="Trebuchet MS" panose="02020603050405020304" pitchFamily="2"/>
              </a:rPr>
              <a:t> </a:t>
            </a:r>
          </a:p>
          <a:p>
            <a:pPr marL="91440" marR="0" indent="0" algn="l">
              <a:lnSpc>
                <a:spcPts val="1000"/>
              </a:lnSpc>
              <a:spcBef>
                <a:spcPts val="420"/>
              </a:spcBef>
              <a:spcAft>
                <a:spcPts val="0"/>
              </a:spcAft>
            </a:pPr>
            <a:r>
              <a:rPr lang="en-US" sz="800" spc="25">
                <a:solidFill>
                  <a:srgbClr val="403F40"/>
                </a:solidFill>
                <a:latin typeface="Verdana" panose="02020603050405020304" pitchFamily="2"/>
              </a:rPr>
              <a:t>consuming and expensive protests—consider this: </a:t>
            </a:r>
            <a:r>
              <a:rPr lang="en-US" sz="800" b="1" spc="25">
                <a:solidFill>
                  <a:srgbClr val="403F40"/>
                </a:solidFill>
                <a:latin typeface="Verdana" panose="02020603050405020304" pitchFamily="2"/>
              </a:rPr>
              <a:t>By law</a:t>
            </a:r>
            <a:r>
              <a:rPr lang="en-US" sz="800" b="1" spc="25" baseline="30000">
                <a:solidFill>
                  <a:srgbClr val="403F40"/>
                </a:solidFill>
                <a:latin typeface="Verdana" panose="02020603050405020304" pitchFamily="2"/>
              </a:rPr>
              <a:t>1</a:t>
            </a:r>
            <a:r>
              <a:rPr lang="en-US" sz="800" b="1" spc="25">
                <a:solidFill>
                  <a:srgbClr val="403F40"/>
                </a:solidFill>
                <a:latin typeface="Verdana" panose="02020603050405020304" pitchFamily="2"/>
              </a:rPr>
              <a:t>, </a:t>
            </a:r>
          </a:p>
          <a:p>
            <a:pPr marL="91440" marR="91440" indent="0" algn="just">
              <a:lnSpc>
                <a:spcPts val="1000"/>
              </a:lnSpc>
              <a:spcBef>
                <a:spcPts val="0"/>
              </a:spcBef>
              <a:spcAft>
                <a:spcPts val="0"/>
              </a:spcAft>
            </a:pPr>
            <a:r>
              <a:rPr lang="en-US" sz="800" b="1" spc="0">
                <a:solidFill>
                  <a:srgbClr val="403F40"/>
                </a:solidFill>
                <a:latin typeface="Verdana" panose="02020603050405020304" pitchFamily="2"/>
              </a:rPr>
              <a:t>your agency is authorized to sole-source, no matter the size of the contract. </a:t>
            </a:r>
          </a:p>
          <a:p>
            <a:pPr marL="91440" marR="91440" indent="0" algn="just">
              <a:lnSpc>
                <a:spcPts val="1100"/>
              </a:lnSpc>
              <a:spcBef>
                <a:spcPts val="0"/>
              </a:spcBef>
              <a:spcAft>
                <a:spcPts val="0"/>
              </a:spcAft>
            </a:pPr>
            <a:r>
              <a:rPr lang="en-US" sz="800" spc="0">
                <a:solidFill>
                  <a:srgbClr val="403F40"/>
                </a:solidFill>
                <a:latin typeface="Verdana" panose="02020603050405020304" pitchFamily="2"/>
              </a:rPr>
              <a:t>There is no requirement that a procurement must be competed before it can be accepted on a sole-source basis for a Hawaiian-owned concern; the only requirement is that the sole-source firm must be an Native Hawaiian Corporation (HNO) or Tribal-owned 8(a) company, both of which enjoy a special status enabling them to receive sole-source contracts. </a:t>
            </a:r>
          </a:p>
          <a:p>
            <a:pPr marL="91440" marR="91440" indent="0" algn="just">
              <a:lnSpc>
                <a:spcPts val="1100"/>
              </a:lnSpc>
              <a:spcBef>
                <a:spcPts val="0"/>
              </a:spcBef>
              <a:spcAft>
                <a:spcPts val="2135"/>
              </a:spcAft>
            </a:pPr>
            <a:r>
              <a:rPr lang="en-US" sz="800" spc="10">
                <a:solidFill>
                  <a:srgbClr val="403F40"/>
                </a:solidFill>
                <a:latin typeface="Verdana" panose="02020603050405020304" pitchFamily="2"/>
              </a:rPr>
              <a:t>Sole-source contracts offer numerous advantages to clients. </a:t>
            </a:r>
            <a:r>
              <a:rPr lang="en-US" sz="800" b="1" spc="10">
                <a:solidFill>
                  <a:srgbClr val="403F40"/>
                </a:solidFill>
                <a:latin typeface="Verdana" panose="02020603050405020304" pitchFamily="2"/>
              </a:rPr>
              <a:t>HanaTek</a:t>
            </a:r>
            <a:r>
              <a:rPr lang="en-US" sz="800" spc="10">
                <a:solidFill>
                  <a:srgbClr val="403F40"/>
                </a:solidFill>
                <a:latin typeface="Verdana" panose="02020603050405020304" pitchFamily="2"/>
              </a:rPr>
              <a:t>—an IT contractor with a focus on Government Solutions — is a Hawaiian-owned 8(a) firm that has distinguished itself as an industry leader in redefining technical solutions and business processes for the Federal government and our Nation’s military. </a:t>
            </a:r>
          </a:p>
        </p:txBody>
      </p:sp>
      <p:sp>
        <p:nvSpPr>
          <p:cNvPr id="4" name="Text Placeholder 3"/>
          <p:cNvSpPr>
            <a:spLocks noGrp="1"/>
          </p:cNvSpPr>
          <p:nvPr>
            <p:ph type="body" idx="10"/>
          </p:nvPr>
        </p:nvSpPr>
        <p:spPr>
          <a:xfrm>
            <a:off x="3997960" y="1021080"/>
            <a:ext cx="3492500" cy="2834640"/>
          </a:xfrm>
          <a:prstGeom prst="rect">
            <a:avLst/>
          </a:prstGeom>
          <a:solidFill>
            <a:srgbClr val="FFFFFF"/>
          </a:solidFill>
          <a:ln w="0" cmpd="sng">
            <a:noFill/>
            <a:prstDash val="solid"/>
          </a:ln>
        </p:spPr>
        <p:txBody>
          <a:bodyPr vert="horz" lIns="0" tIns="2540" rIns="0" bIns="0" anchor="t"/>
          <a:lstStyle/>
          <a:p>
            <a:pPr marL="91440" marR="91440" indent="0" algn="just">
              <a:lnSpc>
                <a:spcPts val="1200"/>
              </a:lnSpc>
              <a:spcAft>
                <a:spcPts val="0"/>
              </a:spcAft>
            </a:pPr>
            <a:r>
              <a:rPr lang="en-US" sz="900" spc="0">
                <a:solidFill>
                  <a:srgbClr val="403F40"/>
                </a:solidFill>
                <a:latin typeface="Verdana" panose="02020603050405020304" pitchFamily="2"/>
              </a:rPr>
              <a:t>Procurement organizations that contract with </a:t>
            </a:r>
            <a:r>
              <a:rPr lang="en-US" sz="900" b="1" spc="0">
                <a:solidFill>
                  <a:srgbClr val="403F40"/>
                </a:solidFill>
                <a:latin typeface="Verdana" panose="02020603050405020304" pitchFamily="2"/>
              </a:rPr>
              <a:t>HanaTek </a:t>
            </a:r>
            <a:r>
              <a:rPr lang="en-US" sz="900" spc="0">
                <a:solidFill>
                  <a:srgbClr val="403F40"/>
                </a:solidFill>
                <a:latin typeface="Verdana" panose="02020603050405020304" pitchFamily="2"/>
              </a:rPr>
              <a:t>for Support Service needs can immediately benefit from the provisions accorded Hawaii 8(a) firms. </a:t>
            </a:r>
            <a:r>
              <a:rPr lang="en-US" sz="1250" spc="0">
                <a:solidFill>
                  <a:srgbClr val="403F40"/>
                </a:solidFill>
                <a:latin typeface="Verdana" panose="02020603050405020304" pitchFamily="2"/>
              </a:rPr>
              <a:t>A</a:t>
            </a:r>
            <a:r>
              <a:rPr lang="en-US" sz="900" spc="0">
                <a:solidFill>
                  <a:srgbClr val="403F40"/>
                </a:solidFill>
                <a:latin typeface="Verdana" panose="02020603050405020304" pitchFamily="2"/>
              </a:rPr>
              <a:t>mong the advantages you can expect: </a:t>
            </a:r>
          </a:p>
          <a:p>
            <a:pPr marL="91440" marR="0" indent="0" algn="l">
              <a:lnSpc>
                <a:spcPts val="1200"/>
              </a:lnSpc>
              <a:spcBef>
                <a:spcPts val="1195"/>
              </a:spcBef>
              <a:spcAft>
                <a:spcPts val="0"/>
              </a:spcAft>
            </a:pPr>
            <a:r>
              <a:rPr lang="en-US" sz="1250" spc="30">
                <a:solidFill>
                  <a:srgbClr val="F6882C"/>
                </a:solidFill>
                <a:latin typeface="Verdana" panose="02020603050405020304" pitchFamily="2"/>
              </a:rPr>
              <a:t>-</a:t>
            </a:r>
            <a:r>
              <a:rPr lang="en-US" sz="850" b="1" spc="30">
                <a:solidFill>
                  <a:srgbClr val="403F40"/>
                </a:solidFill>
                <a:latin typeface="Arial" panose="02020603050405020304" pitchFamily="2"/>
              </a:rPr>
              <a:t> Expedited sole-source Federal procurements </a:t>
            </a:r>
          </a:p>
          <a:p>
            <a:pPr marL="91440" marR="0" indent="0" algn="l">
              <a:lnSpc>
                <a:spcPts val="1200"/>
              </a:lnSpc>
              <a:spcBef>
                <a:spcPts val="0"/>
              </a:spcBef>
              <a:spcAft>
                <a:spcPts val="0"/>
              </a:spcAft>
              <a:tabLst>
                <a:tab pos="274320" algn="l"/>
              </a:tabLst>
            </a:pPr>
            <a:r>
              <a:rPr lang="en-US" sz="1250" spc="0">
                <a:solidFill>
                  <a:srgbClr val="F6882C"/>
                </a:solidFill>
                <a:latin typeface="Verdana" panose="02020603050405020304" pitchFamily="2"/>
              </a:rPr>
              <a:t>-</a:t>
            </a:r>
            <a:r>
              <a:rPr lang="en-US" sz="100" b="1" spc="0">
                <a:solidFill>
                  <a:srgbClr val="403F40"/>
                </a:solidFill>
                <a:latin typeface="Arial" panose="02020603050405020304" pitchFamily="2"/>
              </a:rPr>
              <a:t> </a:t>
            </a:r>
            <a:r>
              <a:rPr lang="en-US" sz="850" b="1" spc="0">
                <a:solidFill>
                  <a:srgbClr val="403F40"/>
                </a:solidFill>
                <a:latin typeface="Arial" panose="02020603050405020304" pitchFamily="2"/>
              </a:rPr>
              <a:t>Sole-source contracts with no size limit </a:t>
            </a:r>
            <a:r>
              <a:rPr lang="en-US" sz="1050" spc="0">
                <a:solidFill>
                  <a:srgbClr val="403F40"/>
                </a:solidFill>
                <a:latin typeface="Trebuchet MS" panose="02020603050405020304" pitchFamily="2"/>
              </a:rPr>
              <a:t>- </a:t>
            </a:r>
            <a:r>
              <a:rPr lang="en-US" sz="900" b="1" spc="0">
                <a:solidFill>
                  <a:srgbClr val="403F40"/>
                </a:solidFill>
                <a:latin typeface="Arial" panose="02020603050405020304" pitchFamily="2"/>
              </a:rPr>
              <a:t>13</a:t>
            </a:r>
            <a:r>
              <a:rPr lang="en-US" sz="900" b="1" spc="0">
                <a:solidFill>
                  <a:srgbClr val="403F40"/>
                </a:solidFill>
                <a:latin typeface="Trebuchet MS" panose="02020603050405020304" pitchFamily="2"/>
              </a:rPr>
              <a:t>CFR </a:t>
            </a:r>
          </a:p>
          <a:p>
            <a:pPr marL="320040" marR="0" indent="0" algn="l">
              <a:lnSpc>
                <a:spcPts val="1100"/>
              </a:lnSpc>
              <a:spcBef>
                <a:spcPts val="0"/>
              </a:spcBef>
              <a:spcAft>
                <a:spcPts val="0"/>
              </a:spcAft>
            </a:pPr>
            <a:r>
              <a:rPr lang="en-US" sz="900" b="1" spc="0">
                <a:solidFill>
                  <a:srgbClr val="403F40"/>
                </a:solidFill>
                <a:latin typeface="Arial" panose="02020603050405020304" pitchFamily="2"/>
              </a:rPr>
              <a:t>124.5</a:t>
            </a:r>
            <a:r>
              <a:rPr lang="en-US" sz="900" b="1" spc="0">
                <a:solidFill>
                  <a:srgbClr val="403F40"/>
                </a:solidFill>
                <a:latin typeface="Trebuchet MS" panose="02020603050405020304" pitchFamily="2"/>
              </a:rPr>
              <a:t>06(</a:t>
            </a:r>
            <a:r>
              <a:rPr lang="en-US" sz="900" b="1" spc="0">
                <a:solidFill>
                  <a:srgbClr val="403F40"/>
                </a:solidFill>
                <a:latin typeface="Arial" panose="02020603050405020304" pitchFamily="2"/>
              </a:rPr>
              <a:t>b</a:t>
            </a:r>
            <a:r>
              <a:rPr lang="en-US" sz="900" b="1" spc="0">
                <a:solidFill>
                  <a:srgbClr val="403F40"/>
                </a:solidFill>
                <a:latin typeface="Trebuchet MS" panose="02020603050405020304" pitchFamily="2"/>
              </a:rPr>
              <a:t>)(</a:t>
            </a:r>
            <a:r>
              <a:rPr lang="en-US" sz="900" b="1" spc="0">
                <a:solidFill>
                  <a:srgbClr val="403F40"/>
                </a:solidFill>
                <a:latin typeface="Arial" panose="02020603050405020304" pitchFamily="2"/>
              </a:rPr>
              <a:t>2</a:t>
            </a:r>
            <a:r>
              <a:rPr lang="en-US" sz="900" b="1" spc="0">
                <a:solidFill>
                  <a:srgbClr val="403F40"/>
                </a:solidFill>
                <a:latin typeface="Trebuchet MS" panose="02020603050405020304" pitchFamily="2"/>
              </a:rPr>
              <a:t>) </a:t>
            </a:r>
          </a:p>
          <a:p>
            <a:pPr marL="91440" marR="0" indent="0" algn="l">
              <a:lnSpc>
                <a:spcPts val="1200"/>
              </a:lnSpc>
              <a:spcBef>
                <a:spcPts val="10"/>
              </a:spcBef>
              <a:spcAft>
                <a:spcPts val="0"/>
              </a:spcAft>
            </a:pPr>
            <a:r>
              <a:rPr lang="en-US" sz="1250" spc="25">
                <a:solidFill>
                  <a:srgbClr val="F6882C"/>
                </a:solidFill>
                <a:latin typeface="Verdana" panose="02020603050405020304" pitchFamily="2"/>
              </a:rPr>
              <a:t>-</a:t>
            </a:r>
            <a:r>
              <a:rPr lang="en-US" sz="850" b="1" spc="25">
                <a:solidFill>
                  <a:srgbClr val="403F40"/>
                </a:solidFill>
                <a:latin typeface="Arial" panose="02020603050405020304" pitchFamily="2"/>
              </a:rPr>
              <a:t> Awards that cannot be protested </a:t>
            </a:r>
            <a:r>
              <a:rPr lang="en-US" sz="1050" spc="25">
                <a:solidFill>
                  <a:srgbClr val="403F40"/>
                </a:solidFill>
                <a:latin typeface="Trebuchet MS" panose="02020603050405020304" pitchFamily="2"/>
              </a:rPr>
              <a:t>- </a:t>
            </a:r>
            <a:r>
              <a:rPr lang="en-US" sz="900" b="1" spc="25">
                <a:solidFill>
                  <a:srgbClr val="403F40"/>
                </a:solidFill>
                <a:latin typeface="Arial" panose="02020603050405020304" pitchFamily="2"/>
              </a:rPr>
              <a:t>13</a:t>
            </a:r>
            <a:r>
              <a:rPr lang="en-US" sz="900" b="1" spc="25">
                <a:solidFill>
                  <a:srgbClr val="403F40"/>
                </a:solidFill>
                <a:latin typeface="Trebuchet MS" panose="02020603050405020304" pitchFamily="2"/>
              </a:rPr>
              <a:t>CFR </a:t>
            </a:r>
            <a:r>
              <a:rPr lang="en-US" sz="900" b="1" spc="25">
                <a:solidFill>
                  <a:srgbClr val="403F40"/>
                </a:solidFill>
                <a:latin typeface="Arial" panose="02020603050405020304" pitchFamily="2"/>
              </a:rPr>
              <a:t>124.51</a:t>
            </a:r>
            <a:r>
              <a:rPr lang="en-US" sz="900" b="1" spc="25">
                <a:solidFill>
                  <a:srgbClr val="403F40"/>
                </a:solidFill>
                <a:latin typeface="Trebuchet MS" panose="02020603050405020304" pitchFamily="2"/>
              </a:rPr>
              <a:t>7(a) </a:t>
            </a:r>
          </a:p>
          <a:p>
            <a:pPr marL="91440" marR="0" indent="0" algn="l">
              <a:lnSpc>
                <a:spcPts val="1200"/>
              </a:lnSpc>
              <a:spcBef>
                <a:spcPts val="0"/>
              </a:spcBef>
              <a:spcAft>
                <a:spcPts val="0"/>
              </a:spcAft>
              <a:tabLst>
                <a:tab pos="274320" algn="l"/>
              </a:tabLst>
            </a:pPr>
            <a:r>
              <a:rPr lang="en-US" sz="1250" spc="15">
                <a:solidFill>
                  <a:srgbClr val="F6882C"/>
                </a:solidFill>
                <a:latin typeface="Verdana" panose="02020603050405020304" pitchFamily="2"/>
              </a:rPr>
              <a:t>-</a:t>
            </a:r>
            <a:r>
              <a:rPr lang="en-US" sz="100" b="1" spc="15">
                <a:solidFill>
                  <a:srgbClr val="403F40"/>
                </a:solidFill>
                <a:latin typeface="Arial" panose="02020603050405020304" pitchFamily="2"/>
              </a:rPr>
              <a:t> </a:t>
            </a:r>
            <a:r>
              <a:rPr lang="en-US" sz="850" b="1" spc="15">
                <a:solidFill>
                  <a:srgbClr val="403F40"/>
                </a:solidFill>
                <a:latin typeface="Arial" panose="02020603050405020304" pitchFamily="2"/>
              </a:rPr>
              <a:t>Open negotiations during all phases of the procurement </a:t>
            </a:r>
          </a:p>
          <a:p>
            <a:pPr marL="91440" marR="91440" indent="0" algn="just">
              <a:lnSpc>
                <a:spcPts val="1200"/>
              </a:lnSpc>
              <a:spcBef>
                <a:spcPts val="2240"/>
              </a:spcBef>
              <a:spcAft>
                <a:spcPts val="840"/>
              </a:spcAft>
            </a:pPr>
            <a:r>
              <a:rPr lang="en-US" sz="900" spc="0">
                <a:solidFill>
                  <a:srgbClr val="403F40"/>
                </a:solidFill>
                <a:latin typeface="Verdana" panose="02020603050405020304" pitchFamily="2"/>
              </a:rPr>
              <a:t>The result is a far more manageable process with a substantially shorter timeline to award. </a:t>
            </a:r>
            <a:r>
              <a:rPr lang="en-US" sz="1250" spc="0">
                <a:solidFill>
                  <a:srgbClr val="403F40"/>
                </a:solidFill>
                <a:latin typeface="Verdana" panose="02020603050405020304" pitchFamily="2"/>
              </a:rPr>
              <a:t>A</a:t>
            </a:r>
            <a:r>
              <a:rPr lang="en-US" sz="900" spc="0">
                <a:solidFill>
                  <a:srgbClr val="403F40"/>
                </a:solidFill>
                <a:latin typeface="Verdana" panose="02020603050405020304" pitchFamily="2"/>
              </a:rPr>
              <a:t>s shown below, removing the hurdles of a competitive acquisition strategy—uncertainties of the competitive process, delays due to protest, and requirements for re-compete or contract modification—can streamline the process. </a:t>
            </a:r>
          </a:p>
        </p:txBody>
      </p:sp>
      <p:sp>
        <p:nvSpPr>
          <p:cNvPr id="7" name="Text Placeholder 6"/>
          <p:cNvSpPr>
            <a:spLocks noGrp="1"/>
          </p:cNvSpPr>
          <p:nvPr>
            <p:ph type="body" idx="10"/>
          </p:nvPr>
        </p:nvSpPr>
        <p:spPr>
          <a:xfrm>
            <a:off x="283210" y="5919470"/>
            <a:ext cx="7205980" cy="158115"/>
          </a:xfrm>
          <a:prstGeom prst="rect">
            <a:avLst/>
          </a:prstGeom>
          <a:solidFill>
            <a:srgbClr val="818285"/>
          </a:solidFill>
          <a:ln w="0" cmpd="sng">
            <a:noFill/>
            <a:prstDash val="solid"/>
          </a:ln>
        </p:spPr>
        <p:txBody>
          <a:bodyPr vert="horz" lIns="0" tIns="13335" rIns="0" bIns="0" anchor="t"/>
          <a:lstStyle/>
          <a:p>
            <a:pPr marL="45720" marR="0" indent="0" algn="ctr">
              <a:lnSpc>
                <a:spcPts val="1100"/>
              </a:lnSpc>
              <a:spcAft>
                <a:spcPts val="10"/>
              </a:spcAft>
            </a:pPr>
            <a:r>
              <a:rPr lang="en-US" sz="750" i="1" spc="-30">
                <a:solidFill>
                  <a:srgbClr val="FFFFFF"/>
                </a:solidFill>
                <a:latin typeface="Arial" panose="02020603050405020304" pitchFamily="2"/>
              </a:rPr>
              <a:t>Hawaii </a:t>
            </a:r>
            <a:r>
              <a:rPr lang="en-US" sz="800" i="1" spc="-30">
                <a:solidFill>
                  <a:srgbClr val="FFFFFF"/>
                </a:solidFill>
                <a:latin typeface="Arial Narrow" panose="02020603050405020304" pitchFamily="2"/>
              </a:rPr>
              <a:t>8(a) contracting’s advantages of unlimited size sole-source awards, disallowing of protests, and open negotiations during all phases of the procurement can expedite your </a:t>
            </a:r>
            <a:r>
              <a:rPr lang="en-US" sz="950" i="1" spc="-30">
                <a:solidFill>
                  <a:srgbClr val="FFFFFF"/>
                </a:solidFill>
                <a:latin typeface="Arial Narrow" panose="02020603050405020304" pitchFamily="2"/>
              </a:rPr>
              <a:t>timeline. </a:t>
            </a:r>
          </a:p>
        </p:txBody>
      </p:sp>
      <p:sp>
        <p:nvSpPr>
          <p:cNvPr id="8" name="Text Placeholder 7"/>
          <p:cNvSpPr>
            <a:spLocks noGrp="1"/>
          </p:cNvSpPr>
          <p:nvPr>
            <p:ph type="body" idx="10"/>
          </p:nvPr>
        </p:nvSpPr>
        <p:spPr>
          <a:xfrm>
            <a:off x="283210" y="6184265"/>
            <a:ext cx="7205980" cy="3481070"/>
          </a:xfrm>
          <a:prstGeom prst="rect">
            <a:avLst/>
          </a:prstGeom>
          <a:solidFill>
            <a:srgbClr val="FFFFFF"/>
          </a:solidFill>
          <a:ln w="0" cmpd="sng">
            <a:noFill/>
            <a:prstDash val="solid"/>
          </a:ln>
        </p:spPr>
        <p:txBody>
          <a:bodyPr vert="horz" lIns="0" tIns="42545" rIns="0" bIns="0" anchor="t"/>
          <a:lstStyle/>
          <a:p>
            <a:pPr marL="45720" marR="0" indent="0" algn="ctr">
              <a:lnSpc>
                <a:spcPts val="1400"/>
              </a:lnSpc>
              <a:spcAft>
                <a:spcPts val="0"/>
              </a:spcAft>
            </a:pPr>
            <a:r>
              <a:rPr lang="en-US" sz="1200" b="1" spc="-40">
                <a:solidFill>
                  <a:srgbClr val="403F40"/>
                </a:solidFill>
                <a:latin typeface="Trebuchet MS" panose="02020603050405020304" pitchFamily="2"/>
              </a:rPr>
              <a:t>Ha</a:t>
            </a:r>
            <a:r>
              <a:rPr lang="en-US" sz="1100" b="1" spc="-40">
                <a:solidFill>
                  <a:srgbClr val="403F40"/>
                </a:solidFill>
                <a:latin typeface="Verdana" panose="02020603050405020304" pitchFamily="2"/>
              </a:rPr>
              <a:t>w</a:t>
            </a:r>
            <a:r>
              <a:rPr lang="en-US" sz="1200" b="1" spc="-40">
                <a:solidFill>
                  <a:srgbClr val="403F40"/>
                </a:solidFill>
                <a:latin typeface="Trebuchet MS" panose="02020603050405020304" pitchFamily="2"/>
              </a:rPr>
              <a:t>a</a:t>
            </a:r>
            <a:r>
              <a:rPr lang="en-US" sz="1100" b="1" spc="-40">
                <a:solidFill>
                  <a:srgbClr val="403F40"/>
                </a:solidFill>
                <a:latin typeface="Verdana" panose="02020603050405020304" pitchFamily="2"/>
              </a:rPr>
              <a:t>ii</a:t>
            </a:r>
            <a:r>
              <a:rPr lang="en-US" sz="1200" b="1" spc="-40">
                <a:solidFill>
                  <a:srgbClr val="403F40"/>
                </a:solidFill>
                <a:latin typeface="Trebuchet MS" panose="02020603050405020304" pitchFamily="2"/>
              </a:rPr>
              <a:t>a</a:t>
            </a:r>
            <a:r>
              <a:rPr lang="en-US" sz="1100" b="1" spc="-40">
                <a:solidFill>
                  <a:srgbClr val="403F40"/>
                </a:solidFill>
                <a:latin typeface="Verdana" panose="02020603050405020304" pitchFamily="2"/>
              </a:rPr>
              <a:t>n</a:t>
            </a:r>
            <a:r>
              <a:rPr lang="en-US" sz="1200" b="1" spc="-40">
                <a:solidFill>
                  <a:srgbClr val="403F40"/>
                </a:solidFill>
                <a:latin typeface="Trebuchet MS" panose="02020603050405020304" pitchFamily="2"/>
              </a:rPr>
              <a:t>/T</a:t>
            </a:r>
            <a:r>
              <a:rPr lang="en-US" sz="1100" b="1" spc="-40">
                <a:solidFill>
                  <a:srgbClr val="403F40"/>
                </a:solidFill>
                <a:latin typeface="Verdana" panose="02020603050405020304" pitchFamily="2"/>
              </a:rPr>
              <a:t>rib</a:t>
            </a:r>
            <a:r>
              <a:rPr lang="en-US" sz="1200" b="1" spc="-40">
                <a:solidFill>
                  <a:srgbClr val="403F40"/>
                </a:solidFill>
                <a:latin typeface="Trebuchet MS" panose="02020603050405020304" pitchFamily="2"/>
              </a:rPr>
              <a:t>a</a:t>
            </a:r>
            <a:r>
              <a:rPr lang="en-US" sz="1100" b="1" spc="-40">
                <a:solidFill>
                  <a:srgbClr val="403F40"/>
                </a:solidFill>
                <a:latin typeface="Verdana" panose="02020603050405020304" pitchFamily="2"/>
              </a:rPr>
              <a:t>l </a:t>
            </a:r>
            <a:r>
              <a:rPr lang="en-US" sz="1200" b="1" spc="-40">
                <a:solidFill>
                  <a:srgbClr val="403F40"/>
                </a:solidFill>
                <a:latin typeface="Trebuchet MS" panose="02020603050405020304" pitchFamily="2"/>
              </a:rPr>
              <a:t>H</a:t>
            </a:r>
            <a:r>
              <a:rPr lang="en-US" sz="1100" b="1" spc="-40">
                <a:solidFill>
                  <a:srgbClr val="403F40"/>
                </a:solidFill>
                <a:latin typeface="Verdana" panose="02020603050405020304" pitchFamily="2"/>
              </a:rPr>
              <a:t>istory </a:t>
            </a:r>
            <a:r>
              <a:rPr lang="en-US" sz="1200" b="1" spc="-40">
                <a:solidFill>
                  <a:srgbClr val="403F40"/>
                </a:solidFill>
                <a:latin typeface="Trebuchet MS" panose="02020603050405020304" pitchFamily="2"/>
              </a:rPr>
              <a:t>a</a:t>
            </a:r>
            <a:r>
              <a:rPr lang="en-US" sz="1100" b="1" spc="-40">
                <a:solidFill>
                  <a:srgbClr val="403F40"/>
                </a:solidFill>
                <a:latin typeface="Verdana" panose="02020603050405020304" pitchFamily="2"/>
              </a:rPr>
              <a:t>nd </a:t>
            </a:r>
            <a:r>
              <a:rPr lang="en-US" sz="1200" b="1" spc="-40">
                <a:solidFill>
                  <a:srgbClr val="403F40"/>
                </a:solidFill>
                <a:latin typeface="Trebuchet MS" panose="02020603050405020304" pitchFamily="2"/>
              </a:rPr>
              <a:t>R</a:t>
            </a:r>
            <a:r>
              <a:rPr lang="en-US" sz="1100" b="1" spc="-40">
                <a:solidFill>
                  <a:srgbClr val="403F40"/>
                </a:solidFill>
                <a:latin typeface="Verdana" panose="02020603050405020304" pitchFamily="2"/>
              </a:rPr>
              <a:t>egul</a:t>
            </a:r>
            <a:r>
              <a:rPr lang="en-US" sz="1200" b="1" spc="-40">
                <a:solidFill>
                  <a:srgbClr val="403F40"/>
                </a:solidFill>
                <a:latin typeface="Trebuchet MS" panose="02020603050405020304" pitchFamily="2"/>
              </a:rPr>
              <a:t>a</a:t>
            </a:r>
            <a:r>
              <a:rPr lang="en-US" sz="1100" b="1" spc="-40">
                <a:solidFill>
                  <a:srgbClr val="403F40"/>
                </a:solidFill>
                <a:latin typeface="Verdana" panose="02020603050405020304" pitchFamily="2"/>
              </a:rPr>
              <a:t>tions </a:t>
            </a:r>
          </a:p>
          <a:p>
            <a:pPr marL="45720" marR="45720" indent="0" algn="just">
              <a:lnSpc>
                <a:spcPts val="1200"/>
              </a:lnSpc>
              <a:spcBef>
                <a:spcPts val="740"/>
              </a:spcBef>
              <a:spcAft>
                <a:spcPts val="0"/>
              </a:spcAft>
            </a:pPr>
            <a:r>
              <a:rPr lang="en-US" sz="900" spc="0">
                <a:solidFill>
                  <a:srgbClr val="403F40"/>
                </a:solidFill>
                <a:latin typeface="Verdana" panose="02020603050405020304" pitchFamily="2"/>
              </a:rPr>
              <a:t>Since </a:t>
            </a:r>
            <a:r>
              <a:rPr lang="en-US" sz="1250" spc="0">
                <a:solidFill>
                  <a:srgbClr val="403F40"/>
                </a:solidFill>
                <a:latin typeface="Verdana" panose="02020603050405020304" pitchFamily="2"/>
              </a:rPr>
              <a:t>1952</a:t>
            </a:r>
            <a:r>
              <a:rPr lang="en-US" sz="900" spc="0">
                <a:solidFill>
                  <a:srgbClr val="403F40"/>
                </a:solidFill>
                <a:latin typeface="Verdana" panose="02020603050405020304" pitchFamily="2"/>
              </a:rPr>
              <a:t>, the Federal government has granted special privileges to businesses owned by disadvantaged minorities, including </a:t>
            </a:r>
            <a:r>
              <a:rPr lang="en-US" sz="1250" spc="0">
                <a:solidFill>
                  <a:srgbClr val="403F40"/>
                </a:solidFill>
                <a:latin typeface="Verdana" panose="02020603050405020304" pitchFamily="2"/>
              </a:rPr>
              <a:t>L</a:t>
            </a:r>
            <a:r>
              <a:rPr lang="en-US" sz="900" spc="0">
                <a:solidFill>
                  <a:srgbClr val="403F40"/>
                </a:solidFill>
                <a:latin typeface="Verdana" panose="02020603050405020304" pitchFamily="2"/>
              </a:rPr>
              <a:t>atinos, </a:t>
            </a:r>
            <a:r>
              <a:rPr lang="en-US" sz="1250" spc="0">
                <a:solidFill>
                  <a:srgbClr val="403F40"/>
                </a:solidFill>
                <a:latin typeface="Verdana" panose="02020603050405020304" pitchFamily="2"/>
              </a:rPr>
              <a:t>A</a:t>
            </a:r>
            <a:r>
              <a:rPr lang="en-US" sz="900" spc="0">
                <a:solidFill>
                  <a:srgbClr val="403F40"/>
                </a:solidFill>
                <a:latin typeface="Verdana" panose="02020603050405020304" pitchFamily="2"/>
              </a:rPr>
              <a:t>frican-</a:t>
            </a:r>
            <a:r>
              <a:rPr lang="en-US" sz="1250" spc="0">
                <a:solidFill>
                  <a:srgbClr val="403F40"/>
                </a:solidFill>
                <a:latin typeface="Verdana" panose="02020603050405020304" pitchFamily="2"/>
              </a:rPr>
              <a:t>A</a:t>
            </a:r>
            <a:r>
              <a:rPr lang="en-US" sz="900" spc="0">
                <a:solidFill>
                  <a:srgbClr val="403F40"/>
                </a:solidFill>
                <a:latin typeface="Verdana" panose="02020603050405020304" pitchFamily="2"/>
              </a:rPr>
              <a:t>mericans, and Native </a:t>
            </a:r>
            <a:r>
              <a:rPr lang="en-US" sz="1250" spc="0">
                <a:solidFill>
                  <a:srgbClr val="403F40"/>
                </a:solidFill>
                <a:latin typeface="Verdana" panose="02020603050405020304" pitchFamily="2"/>
              </a:rPr>
              <a:t>A</a:t>
            </a:r>
            <a:r>
              <a:rPr lang="en-US" sz="900" spc="0">
                <a:solidFill>
                  <a:srgbClr val="403F40"/>
                </a:solidFill>
                <a:latin typeface="Verdana" panose="02020603050405020304" pitchFamily="2"/>
              </a:rPr>
              <a:t>mericans. Section 8(a) of the Small Business Investment </a:t>
            </a:r>
            <a:r>
              <a:rPr lang="en-US" sz="1250" spc="0">
                <a:solidFill>
                  <a:srgbClr val="403F40"/>
                </a:solidFill>
                <a:latin typeface="Verdana" panose="02020603050405020304" pitchFamily="2"/>
              </a:rPr>
              <a:t>A</a:t>
            </a:r>
            <a:r>
              <a:rPr lang="en-US" sz="900" spc="0">
                <a:solidFill>
                  <a:srgbClr val="403F40"/>
                </a:solidFill>
                <a:latin typeface="Verdana" panose="02020603050405020304" pitchFamily="2"/>
              </a:rPr>
              <a:t>ct of </a:t>
            </a:r>
            <a:r>
              <a:rPr lang="en-US" sz="1250" spc="0">
                <a:solidFill>
                  <a:srgbClr val="403F40"/>
                </a:solidFill>
                <a:latin typeface="Verdana" panose="02020603050405020304" pitchFamily="2"/>
              </a:rPr>
              <a:t>195</a:t>
            </a:r>
            <a:r>
              <a:rPr lang="en-US" sz="900" spc="0">
                <a:solidFill>
                  <a:srgbClr val="403F40"/>
                </a:solidFill>
                <a:latin typeface="Verdana" panose="02020603050405020304" pitchFamily="2"/>
              </a:rPr>
              <a:t>8 became the mechanism for awarding those contracts, and an </a:t>
            </a:r>
            <a:r>
              <a:rPr lang="en-US" sz="1250" spc="0">
                <a:solidFill>
                  <a:srgbClr val="403F40"/>
                </a:solidFill>
                <a:latin typeface="Verdana" panose="02020603050405020304" pitchFamily="2"/>
              </a:rPr>
              <a:t>E</a:t>
            </a:r>
            <a:r>
              <a:rPr lang="en-US" sz="900" spc="0">
                <a:solidFill>
                  <a:srgbClr val="403F40"/>
                </a:solidFill>
                <a:latin typeface="Verdana" panose="02020603050405020304" pitchFamily="2"/>
              </a:rPr>
              <a:t>xecutive Order authorized the provision and formally established the 8(a) Program. The Native 8(a) contracting program in the Small Business </a:t>
            </a:r>
            <a:r>
              <a:rPr lang="en-US" sz="1250" spc="0">
                <a:solidFill>
                  <a:srgbClr val="403F40"/>
                </a:solidFill>
                <a:latin typeface="Verdana" panose="02020603050405020304" pitchFamily="2"/>
              </a:rPr>
              <a:t>A</a:t>
            </a:r>
            <a:r>
              <a:rPr lang="en-US" sz="900" spc="0">
                <a:solidFill>
                  <a:srgbClr val="403F40"/>
                </a:solidFill>
                <a:latin typeface="Verdana" panose="02020603050405020304" pitchFamily="2"/>
              </a:rPr>
              <a:t>dministration, permits enterprises owned by Federal Recognized Tribes, Native Hawaiian Organizations (Collectively Native </a:t>
            </a:r>
            <a:r>
              <a:rPr lang="en-US" sz="1250" spc="0">
                <a:solidFill>
                  <a:srgbClr val="403F40"/>
                </a:solidFill>
                <a:latin typeface="Verdana" panose="02020603050405020304" pitchFamily="2"/>
              </a:rPr>
              <a:t>E</a:t>
            </a:r>
            <a:r>
              <a:rPr lang="en-US" sz="900" spc="0">
                <a:solidFill>
                  <a:srgbClr val="403F40"/>
                </a:solidFill>
                <a:latin typeface="Verdana" panose="02020603050405020304" pitchFamily="2"/>
              </a:rPr>
              <a:t>nterprises) and certified under Section 8(a) of the </a:t>
            </a:r>
            <a:r>
              <a:rPr lang="en-US" sz="1250" spc="0">
                <a:solidFill>
                  <a:srgbClr val="403F40"/>
                </a:solidFill>
                <a:latin typeface="Verdana" panose="02020603050405020304" pitchFamily="2"/>
              </a:rPr>
              <a:t>A</a:t>
            </a:r>
            <a:r>
              <a:rPr lang="en-US" sz="900" spc="0">
                <a:solidFill>
                  <a:srgbClr val="403F40"/>
                </a:solidFill>
                <a:latin typeface="Verdana" panose="02020603050405020304" pitchFamily="2"/>
              </a:rPr>
              <a:t>ct to enter the governments business development program as a path toward economic success and self sufficiency. </a:t>
            </a:r>
          </a:p>
          <a:p>
            <a:pPr marL="45720" marR="45720" indent="0" algn="just">
              <a:lnSpc>
                <a:spcPts val="1200"/>
              </a:lnSpc>
              <a:spcBef>
                <a:spcPts val="1290"/>
              </a:spcBef>
              <a:spcAft>
                <a:spcPts val="0"/>
              </a:spcAft>
            </a:pPr>
            <a:r>
              <a:rPr lang="en-US" sz="900" spc="0">
                <a:solidFill>
                  <a:srgbClr val="403F40"/>
                </a:solidFill>
                <a:latin typeface="Verdana" panose="02020603050405020304" pitchFamily="2"/>
              </a:rPr>
              <a:t>Recognizing the communal ownership of Tribal enterprises, in </a:t>
            </a:r>
            <a:r>
              <a:rPr lang="en-US" sz="1250" spc="0">
                <a:solidFill>
                  <a:srgbClr val="403F40"/>
                </a:solidFill>
                <a:latin typeface="Verdana" panose="02020603050405020304" pitchFamily="2"/>
              </a:rPr>
              <a:t>19</a:t>
            </a:r>
            <a:r>
              <a:rPr lang="en-US" sz="900" spc="0">
                <a:solidFill>
                  <a:srgbClr val="403F40"/>
                </a:solidFill>
                <a:latin typeface="Verdana" panose="02020603050405020304" pitchFamily="2"/>
              </a:rPr>
              <a:t>8</a:t>
            </a:r>
            <a:r>
              <a:rPr lang="en-US" sz="1250" spc="0">
                <a:solidFill>
                  <a:srgbClr val="403F40"/>
                </a:solidFill>
                <a:latin typeface="Verdana" panose="02020603050405020304" pitchFamily="2"/>
              </a:rPr>
              <a:t>2</a:t>
            </a:r>
            <a:r>
              <a:rPr lang="en-US" sz="900" spc="0">
                <a:solidFill>
                  <a:srgbClr val="403F40"/>
                </a:solidFill>
                <a:latin typeface="Verdana" panose="02020603050405020304" pitchFamily="2"/>
              </a:rPr>
              <a:t>, the </a:t>
            </a:r>
            <a:r>
              <a:rPr lang="en-US" sz="1250" spc="0">
                <a:solidFill>
                  <a:srgbClr val="403F40"/>
                </a:solidFill>
                <a:latin typeface="Verdana" panose="02020603050405020304" pitchFamily="2"/>
              </a:rPr>
              <a:t>A</a:t>
            </a:r>
            <a:r>
              <a:rPr lang="en-US" sz="900" spc="0">
                <a:solidFill>
                  <a:srgbClr val="403F40"/>
                </a:solidFill>
                <a:latin typeface="Verdana" panose="02020603050405020304" pitchFamily="2"/>
              </a:rPr>
              <a:t>ct was amended to permit Tribal enterprises to enter into a negotiated sole-source contract beyond traditional program limits. </a:t>
            </a:r>
            <a:r>
              <a:rPr lang="en-US" sz="1250" spc="0">
                <a:solidFill>
                  <a:srgbClr val="403F40"/>
                </a:solidFill>
                <a:latin typeface="Verdana" panose="02020603050405020304" pitchFamily="2"/>
              </a:rPr>
              <a:t>A</a:t>
            </a:r>
            <a:r>
              <a:rPr lang="en-US" sz="900" spc="0">
                <a:solidFill>
                  <a:srgbClr val="403F40"/>
                </a:solidFill>
                <a:latin typeface="Verdana" panose="02020603050405020304" pitchFamily="2"/>
              </a:rPr>
              <a:t>s a community owned Native organization, Native Hawaiian Corporations were included in the program in </a:t>
            </a:r>
            <a:r>
              <a:rPr lang="en-US" sz="1250" spc="0">
                <a:solidFill>
                  <a:srgbClr val="403F40"/>
                </a:solidFill>
                <a:latin typeface="Verdana" panose="02020603050405020304" pitchFamily="2"/>
              </a:rPr>
              <a:t>2002</a:t>
            </a:r>
            <a:r>
              <a:rPr lang="en-US" sz="900" spc="0">
                <a:solidFill>
                  <a:srgbClr val="403F40"/>
                </a:solidFill>
                <a:latin typeface="Verdana" panose="02020603050405020304" pitchFamily="2"/>
              </a:rPr>
              <a:t>. These provisions were created to ac</a:t>
            </a:r>
            <a:r>
              <a:rPr lang="en-US" sz="1250" spc="0">
                <a:solidFill>
                  <a:srgbClr val="403F40"/>
                </a:solidFill>
                <a:latin typeface="Verdana" panose="02020603050405020304" pitchFamily="2"/>
              </a:rPr>
              <a:t>k</a:t>
            </a:r>
            <a:r>
              <a:rPr lang="en-US" sz="900" spc="0">
                <a:solidFill>
                  <a:srgbClr val="403F40"/>
                </a:solidFill>
                <a:latin typeface="Verdana" panose="02020603050405020304" pitchFamily="2"/>
              </a:rPr>
              <a:t>nowledge the tremendous benefits Native 8(a) enterprises provide to entire communities of disadvantaged individuals, not just individual business owners. </a:t>
            </a:r>
          </a:p>
          <a:p>
            <a:pPr marL="45720" marR="45720" indent="0" algn="just">
              <a:lnSpc>
                <a:spcPts val="1200"/>
              </a:lnSpc>
              <a:spcBef>
                <a:spcPts val="1285"/>
              </a:spcBef>
              <a:spcAft>
                <a:spcPts val="0"/>
              </a:spcAft>
            </a:pPr>
            <a:r>
              <a:rPr lang="en-US" sz="900" spc="0">
                <a:solidFill>
                  <a:srgbClr val="403F40"/>
                </a:solidFill>
                <a:latin typeface="Verdana" panose="02020603050405020304" pitchFamily="2"/>
              </a:rPr>
              <a:t>To accelerate economic development, the Settlement </a:t>
            </a:r>
            <a:r>
              <a:rPr lang="en-US" sz="1250" spc="0">
                <a:solidFill>
                  <a:srgbClr val="403F40"/>
                </a:solidFill>
                <a:latin typeface="Verdana" panose="02020603050405020304" pitchFamily="2"/>
              </a:rPr>
              <a:t>A</a:t>
            </a:r>
            <a:r>
              <a:rPr lang="en-US" sz="900" spc="0">
                <a:solidFill>
                  <a:srgbClr val="403F40"/>
                </a:solidFill>
                <a:latin typeface="Verdana" panose="02020603050405020304" pitchFamily="2"/>
              </a:rPr>
              <a:t>ct expanded benefits to Native-owned 8(a) companies’ and Tribally owned companies’ Federal contracting business to include advantages such as sole-sourcing and unrestricted contract size. The program has wor</a:t>
            </a:r>
            <a:r>
              <a:rPr lang="en-US" sz="1250" spc="0">
                <a:solidFill>
                  <a:srgbClr val="403F40"/>
                </a:solidFill>
                <a:latin typeface="Verdana" panose="02020603050405020304" pitchFamily="2"/>
              </a:rPr>
              <a:t>k</a:t>
            </a:r>
            <a:r>
              <a:rPr lang="en-US" sz="900" spc="0">
                <a:solidFill>
                  <a:srgbClr val="403F40"/>
                </a:solidFill>
                <a:latin typeface="Verdana" panose="02020603050405020304" pitchFamily="2"/>
              </a:rPr>
              <a:t>ed well. Following a study conducted by the 8.S. Government </a:t>
            </a:r>
            <a:r>
              <a:rPr lang="en-US" sz="1250" spc="0">
                <a:solidFill>
                  <a:srgbClr val="403F40"/>
                </a:solidFill>
                <a:latin typeface="Verdana" panose="02020603050405020304" pitchFamily="2"/>
              </a:rPr>
              <a:t>A</a:t>
            </a:r>
            <a:r>
              <a:rPr lang="en-US" sz="900" spc="0">
                <a:solidFill>
                  <a:srgbClr val="403F40"/>
                </a:solidFill>
                <a:latin typeface="Verdana" panose="02020603050405020304" pitchFamily="2"/>
              </a:rPr>
              <a:t>ccountability Office (G</a:t>
            </a:r>
            <a:r>
              <a:rPr lang="en-US" sz="1250" spc="0">
                <a:solidFill>
                  <a:srgbClr val="403F40"/>
                </a:solidFill>
                <a:latin typeface="Verdana" panose="02020603050405020304" pitchFamily="2"/>
              </a:rPr>
              <a:t>A</a:t>
            </a:r>
            <a:r>
              <a:rPr lang="en-US" sz="900" spc="0">
                <a:solidFill>
                  <a:srgbClr val="403F40"/>
                </a:solidFill>
                <a:latin typeface="Verdana" panose="02020603050405020304" pitchFamily="2"/>
              </a:rPr>
              <a:t>O) and published in a </a:t>
            </a:r>
            <a:r>
              <a:rPr lang="en-US" sz="1250" spc="0">
                <a:solidFill>
                  <a:srgbClr val="403F40"/>
                </a:solidFill>
                <a:latin typeface="Verdana" panose="02020603050405020304" pitchFamily="2"/>
              </a:rPr>
              <a:t>D</a:t>
            </a:r>
            <a:r>
              <a:rPr lang="en-US" sz="900" spc="0">
                <a:solidFill>
                  <a:srgbClr val="403F40"/>
                </a:solidFill>
                <a:latin typeface="Verdana" panose="02020603050405020304" pitchFamily="2"/>
              </a:rPr>
              <a:t>ecember </a:t>
            </a:r>
            <a:r>
              <a:rPr lang="en-US" sz="1250" spc="0">
                <a:solidFill>
                  <a:srgbClr val="403F40"/>
                </a:solidFill>
                <a:latin typeface="Verdana" panose="02020603050405020304" pitchFamily="2"/>
              </a:rPr>
              <a:t>2012 </a:t>
            </a:r>
            <a:r>
              <a:rPr lang="en-US" sz="900" spc="0">
                <a:solidFill>
                  <a:srgbClr val="403F40"/>
                </a:solidFill>
                <a:latin typeface="Verdana" panose="02020603050405020304" pitchFamily="2"/>
              </a:rPr>
              <a:t>report to Congress, G</a:t>
            </a:r>
            <a:r>
              <a:rPr lang="en-US" sz="1250" spc="0">
                <a:solidFill>
                  <a:srgbClr val="403F40"/>
                </a:solidFill>
                <a:latin typeface="Verdana" panose="02020603050405020304" pitchFamily="2"/>
              </a:rPr>
              <a:t>A</a:t>
            </a:r>
            <a:r>
              <a:rPr lang="en-US" sz="900" spc="0">
                <a:solidFill>
                  <a:srgbClr val="403F40"/>
                </a:solidFill>
                <a:latin typeface="Verdana" panose="02020603050405020304" pitchFamily="2"/>
              </a:rPr>
              <a:t>O concluded that the corporations provide a wide variety of monetary and nonmonetary benefits to their native shareholders. </a:t>
            </a:r>
          </a:p>
          <a:p>
            <a:pPr marL="137160" marR="0" indent="0" algn="l">
              <a:lnSpc>
                <a:spcPts val="900"/>
              </a:lnSpc>
              <a:spcBef>
                <a:spcPts val="300"/>
              </a:spcBef>
              <a:spcAft>
                <a:spcPts val="70"/>
              </a:spcAft>
            </a:pPr>
            <a:r>
              <a:rPr lang="en-US" sz="350" i="1" spc="0" baseline="30000">
                <a:solidFill>
                  <a:srgbClr val="0B090C"/>
                </a:solidFill>
                <a:latin typeface="Arial" panose="02020603050405020304" pitchFamily="2"/>
              </a:rPr>
              <a:t>1</a:t>
            </a:r>
            <a:r>
              <a:rPr lang="en-US" sz="750" i="1" spc="0">
                <a:solidFill>
                  <a:srgbClr val="0B090C"/>
                </a:solidFill>
                <a:latin typeface="Candara" panose="02020603050405020304" pitchFamily="2"/>
              </a:rPr>
              <a:t>see “Absence of Sole Source Dollar Threshold Level,” opposite page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4" name="Text Placeholder 3"/>
          <p:cNvSpPr>
            <a:spLocks noGrp="1"/>
          </p:cNvSpPr>
          <p:nvPr>
            <p:ph type="body" idx="10"/>
          </p:nvPr>
        </p:nvSpPr>
        <p:spPr>
          <a:xfrm>
            <a:off x="5559425" y="513080"/>
            <a:ext cx="1527175" cy="278765"/>
          </a:xfrm>
          <a:prstGeom prst="rect">
            <a:avLst/>
          </a:prstGeom>
          <a:noFill/>
          <a:ln w="0" cmpd="sng">
            <a:noFill/>
            <a:prstDash val="solid"/>
          </a:ln>
        </p:spPr>
        <p:txBody>
          <a:bodyPr vert="horz" lIns="0" tIns="28575" rIns="0" bIns="0" anchor="t"/>
          <a:lstStyle/>
          <a:p>
            <a:pPr marL="45720" marR="0" indent="0" algn="l">
              <a:lnSpc>
                <a:spcPts val="1000"/>
              </a:lnSpc>
              <a:spcAft>
                <a:spcPts val="0"/>
              </a:spcAft>
            </a:pPr>
            <a:r>
              <a:rPr lang="en-US" sz="1050" b="1" spc="-5">
                <a:solidFill>
                  <a:srgbClr val="403F40"/>
                </a:solidFill>
                <a:latin typeface="Arial" panose="02020603050405020304" pitchFamily="2"/>
              </a:rPr>
              <a:t>Absence of Sole Source Dollar Threshold Level </a:t>
            </a:r>
          </a:p>
        </p:txBody>
      </p:sp>
      <p:sp>
        <p:nvSpPr>
          <p:cNvPr id="5" name="Text Placeholder 4"/>
          <p:cNvSpPr>
            <a:spLocks noGrp="1"/>
          </p:cNvSpPr>
          <p:nvPr>
            <p:ph type="body" idx="10"/>
          </p:nvPr>
        </p:nvSpPr>
        <p:spPr>
          <a:xfrm>
            <a:off x="335280" y="529590"/>
            <a:ext cx="4663440" cy="824230"/>
          </a:xfrm>
          <a:prstGeom prst="rect">
            <a:avLst/>
          </a:prstGeom>
          <a:noFill/>
          <a:ln w="0" cmpd="sng">
            <a:noFill/>
            <a:prstDash val="solid"/>
          </a:ln>
        </p:spPr>
        <p:txBody>
          <a:bodyPr vert="horz" lIns="0" tIns="3810" rIns="0" bIns="0" anchor="t"/>
          <a:lstStyle/>
          <a:p>
            <a:pPr marL="0" marR="0" indent="0" algn="ctr">
              <a:lnSpc>
                <a:spcPts val="1200"/>
              </a:lnSpc>
              <a:spcAft>
                <a:spcPts val="0"/>
              </a:spcAft>
            </a:pPr>
            <a:r>
              <a:rPr lang="en-US" sz="1200" b="1" spc="-40">
                <a:solidFill>
                  <a:srgbClr val="403F40"/>
                </a:solidFill>
                <a:latin typeface="Arial" panose="02020603050405020304" pitchFamily="2"/>
              </a:rPr>
              <a:t>HOW THE PROCESS WORKS </a:t>
            </a:r>
          </a:p>
          <a:p>
            <a:pPr marL="0" marR="0" indent="0" algn="just">
              <a:lnSpc>
                <a:spcPts val="1000"/>
              </a:lnSpc>
              <a:spcBef>
                <a:spcPts val="0"/>
              </a:spcBef>
              <a:spcAft>
                <a:spcPts val="0"/>
              </a:spcAft>
            </a:pPr>
            <a:r>
              <a:rPr lang="en-US" sz="900" b="1" spc="0">
                <a:solidFill>
                  <a:srgbClr val="403F40"/>
                </a:solidFill>
                <a:latin typeface="Verdana" panose="02020603050405020304" pitchFamily="2"/>
              </a:rPr>
              <a:t>Federal Acquisition Regulations provide a seamless, efficient process for contracting with a Native 8(a) small business. You, the Customer Rep/ C2TR/C2R, the SBA, and HanaTek are the stakeholders2and each benefits from the HN2 8(a) set-aside. Here¶s how all the stakeholders interact: </a:t>
            </a:r>
          </a:p>
        </p:txBody>
      </p:sp>
      <p:sp>
        <p:nvSpPr>
          <p:cNvPr id="6" name="Text Placeholder 5"/>
          <p:cNvSpPr>
            <a:spLocks noGrp="1"/>
          </p:cNvSpPr>
          <p:nvPr>
            <p:ph type="body" idx="10"/>
          </p:nvPr>
        </p:nvSpPr>
        <p:spPr>
          <a:xfrm>
            <a:off x="5233670" y="908050"/>
            <a:ext cx="2081530" cy="771525"/>
          </a:xfrm>
          <a:prstGeom prst="rect">
            <a:avLst/>
          </a:prstGeom>
          <a:noFill/>
          <a:ln w="0" cmpd="sng">
            <a:noFill/>
            <a:prstDash val="solid"/>
          </a:ln>
        </p:spPr>
        <p:txBody>
          <a:bodyPr vert="horz" lIns="0" tIns="8255" rIns="0" bIns="0" anchor="t"/>
          <a:lstStyle/>
          <a:p>
            <a:pPr marL="0" marR="0" indent="0" algn="l">
              <a:lnSpc>
                <a:spcPts val="1000"/>
              </a:lnSpc>
              <a:spcAft>
                <a:spcPts val="0"/>
              </a:spcAft>
            </a:pPr>
            <a:r>
              <a:rPr lang="en-US" sz="750" b="1" spc="-45">
                <a:solidFill>
                  <a:srgbClr val="403F40"/>
                </a:solidFill>
                <a:latin typeface="Verdana" panose="02020603050405020304" pitchFamily="2"/>
              </a:rPr>
              <a:t>From the GPO Electronic Code of Federal Regulations e-CFR 41 U.S.C. 431a(c). Part 124, Subpart A, 8(a): </a:t>
            </a:r>
          </a:p>
          <a:p>
            <a:pPr marL="0" marR="0" indent="0" algn="just">
              <a:lnSpc>
                <a:spcPts val="1000"/>
              </a:lnSpc>
              <a:spcBef>
                <a:spcPts val="20"/>
              </a:spcBef>
              <a:spcAft>
                <a:spcPts val="0"/>
              </a:spcAft>
            </a:pPr>
            <a:r>
              <a:rPr lang="en-US" sz="800" b="1" i="1" spc="0">
                <a:solidFill>
                  <a:srgbClr val="403F40"/>
                </a:solidFill>
                <a:latin typeface="Arial" panose="02020603050405020304" pitchFamily="2"/>
              </a:rPr>
              <a:t>“§124.506 At what dollar threshold must an 8(a) procurement be competed among eligible Participants? </a:t>
            </a:r>
          </a:p>
        </p:txBody>
      </p:sp>
      <p:sp>
        <p:nvSpPr>
          <p:cNvPr id="7" name="Text Placeholder 6"/>
          <p:cNvSpPr>
            <a:spLocks noGrp="1"/>
          </p:cNvSpPr>
          <p:nvPr>
            <p:ph type="body" idx="10"/>
          </p:nvPr>
        </p:nvSpPr>
        <p:spPr>
          <a:xfrm>
            <a:off x="887095" y="1650365"/>
            <a:ext cx="3532505" cy="151130"/>
          </a:xfrm>
          <a:prstGeom prst="rect">
            <a:avLst/>
          </a:prstGeom>
          <a:noFill/>
          <a:ln w="0" cmpd="sng">
            <a:noFill/>
            <a:prstDash val="solid"/>
          </a:ln>
        </p:spPr>
        <p:txBody>
          <a:bodyPr vert="horz" lIns="0" tIns="0" rIns="0" bIns="0" anchor="t"/>
          <a:lstStyle/>
          <a:p>
            <a:pPr marL="0" marR="0" indent="0" algn="l">
              <a:lnSpc>
                <a:spcPts val="1200"/>
              </a:lnSpc>
              <a:spcAft>
                <a:spcPts val="0"/>
              </a:spcAft>
              <a:tabLst>
                <a:tab pos="1371600" algn="l"/>
                <a:tab pos="3520440" algn="r"/>
              </a:tabLst>
            </a:pPr>
            <a:r>
              <a:rPr lang="en-US" sz="1050" b="1" spc="0">
                <a:solidFill>
                  <a:srgbClr val="FFFFFF"/>
                </a:solidFill>
                <a:latin typeface="Arial" panose="02020603050405020304" pitchFamily="2"/>
              </a:rPr>
              <a:t>Stakeholder Action Description </a:t>
            </a:r>
          </a:p>
        </p:txBody>
      </p:sp>
      <p:sp>
        <p:nvSpPr>
          <p:cNvPr id="8" name="Text Placeholder 7"/>
          <p:cNvSpPr>
            <a:spLocks noGrp="1"/>
          </p:cNvSpPr>
          <p:nvPr>
            <p:ph type="body" idx="10"/>
          </p:nvPr>
        </p:nvSpPr>
        <p:spPr>
          <a:xfrm>
            <a:off x="494030" y="1801495"/>
            <a:ext cx="1350010" cy="1889760"/>
          </a:xfrm>
          <a:prstGeom prst="rect">
            <a:avLst/>
          </a:prstGeom>
          <a:noFill/>
          <a:ln w="0" cmpd="sng">
            <a:noFill/>
            <a:prstDash val="solid"/>
          </a:ln>
        </p:spPr>
        <p:txBody>
          <a:bodyPr vert="horz" lIns="0" tIns="0" rIns="0" bIns="0" anchor="t"/>
          <a:lstStyle/>
          <a:p>
            <a:pPr marL="0" marR="0" indent="0" algn="r">
              <a:lnSpc>
                <a:spcPts val="3700"/>
              </a:lnSpc>
              <a:spcAft>
                <a:spcPts val="0"/>
              </a:spcAft>
            </a:pPr>
            <a:r>
              <a:rPr lang="en-US" sz="1050" b="1" i="1" spc="-10">
                <a:solidFill>
                  <a:srgbClr val="15437F"/>
                </a:solidFill>
                <a:latin typeface="Arial Narrow" panose="02020603050405020304" pitchFamily="2"/>
              </a:rPr>
              <a:t>Customer Rep/COTR/COR Customer Rep/COTR/COR Budget Officer Contracting Office </a:t>
            </a:r>
          </a:p>
        </p:txBody>
      </p:sp>
      <p:sp>
        <p:nvSpPr>
          <p:cNvPr id="9" name="Text Placeholder 8"/>
          <p:cNvSpPr>
            <a:spLocks noGrp="1"/>
          </p:cNvSpPr>
          <p:nvPr>
            <p:ph type="body" idx="10"/>
          </p:nvPr>
        </p:nvSpPr>
        <p:spPr>
          <a:xfrm>
            <a:off x="2030095" y="2012950"/>
            <a:ext cx="965835" cy="248920"/>
          </a:xfrm>
          <a:prstGeom prst="rect">
            <a:avLst/>
          </a:prstGeom>
          <a:noFill/>
          <a:ln w="0" cmpd="sng">
            <a:noFill/>
            <a:prstDash val="solid"/>
          </a:ln>
        </p:spPr>
        <p:txBody>
          <a:bodyPr vert="horz" lIns="0" tIns="20955" rIns="0" bIns="0" anchor="t"/>
          <a:lstStyle/>
          <a:p>
            <a:pPr marL="91440" marR="0" indent="0" algn="l">
              <a:lnSpc>
                <a:spcPts val="900"/>
              </a:lnSpc>
              <a:spcAft>
                <a:spcPts val="0"/>
              </a:spcAft>
            </a:pPr>
            <a:r>
              <a:rPr lang="en-US" sz="900" spc="0">
                <a:solidFill>
                  <a:srgbClr val="000000"/>
                </a:solidFill>
                <a:latin typeface="Arial Narrow" panose="02020603050405020304" pitchFamily="2"/>
              </a:rPr>
              <a:t>Establish Requirement and Prepare SOW </a:t>
            </a:r>
          </a:p>
        </p:txBody>
      </p:sp>
      <p:sp>
        <p:nvSpPr>
          <p:cNvPr id="10" name="Text Placeholder 9"/>
          <p:cNvSpPr>
            <a:spLocks noGrp="1"/>
          </p:cNvSpPr>
          <p:nvPr>
            <p:ph type="body" idx="10"/>
          </p:nvPr>
        </p:nvSpPr>
        <p:spPr>
          <a:xfrm>
            <a:off x="3139440" y="1937385"/>
            <a:ext cx="1825625" cy="333375"/>
          </a:xfrm>
          <a:prstGeom prst="rect">
            <a:avLst/>
          </a:prstGeom>
          <a:noFill/>
          <a:ln w="0" cmpd="sng">
            <a:noFill/>
            <a:prstDash val="solid"/>
          </a:ln>
        </p:spPr>
        <p:txBody>
          <a:bodyPr vert="horz" lIns="0" tIns="33020" rIns="0" bIns="0" anchor="t"/>
          <a:lstStyle/>
          <a:p>
            <a:pPr marL="0" marR="0" indent="0" algn="l">
              <a:lnSpc>
                <a:spcPts val="800"/>
              </a:lnSpc>
              <a:spcAft>
                <a:spcPts val="0"/>
              </a:spcAft>
            </a:pPr>
            <a:r>
              <a:rPr lang="en-US" sz="900" i="1" spc="0">
                <a:solidFill>
                  <a:srgbClr val="FFFFFF"/>
                </a:solidFill>
                <a:latin typeface="Arial Narrow" panose="02020603050405020304" pitchFamily="2"/>
              </a:rPr>
              <a:t>Government identifies a requirement that requires outside-agency support and drafts a preliminary Statement of Work (SOW) </a:t>
            </a:r>
          </a:p>
        </p:txBody>
      </p:sp>
      <p:sp>
        <p:nvSpPr>
          <p:cNvPr id="11" name="Text Placeholder 10"/>
          <p:cNvSpPr>
            <a:spLocks noGrp="1"/>
          </p:cNvSpPr>
          <p:nvPr>
            <p:ph type="body" idx="10"/>
          </p:nvPr>
        </p:nvSpPr>
        <p:spPr>
          <a:xfrm>
            <a:off x="2179320" y="2460625"/>
            <a:ext cx="798830" cy="347980"/>
          </a:xfrm>
          <a:prstGeom prst="rect">
            <a:avLst/>
          </a:prstGeom>
          <a:noFill/>
          <a:ln w="0" cmpd="sng">
            <a:noFill/>
            <a:prstDash val="solid"/>
          </a:ln>
        </p:spPr>
        <p:txBody>
          <a:bodyPr vert="horz" lIns="0" tIns="4445" rIns="0" bIns="0" anchor="t"/>
          <a:lstStyle/>
          <a:p>
            <a:pPr marL="0" marR="0" indent="0" algn="l">
              <a:lnSpc>
                <a:spcPts val="900"/>
              </a:lnSpc>
              <a:spcAft>
                <a:spcPts val="0"/>
              </a:spcAft>
            </a:pPr>
            <a:r>
              <a:rPr lang="en-US" sz="900" spc="-10">
                <a:solidFill>
                  <a:srgbClr val="000000"/>
                </a:solidFill>
                <a:latin typeface="Arial Narrow" panose="02020603050405020304" pitchFamily="2"/>
              </a:rPr>
              <a:t>Identify </a:t>
            </a:r>
            <a:r>
              <a:rPr lang="en-US" sz="750" spc="-10">
                <a:solidFill>
                  <a:srgbClr val="000000"/>
                </a:solidFill>
                <a:latin typeface="Verdana" panose="02020603050405020304" pitchFamily="2"/>
              </a:rPr>
              <a:t>HanaTek </a:t>
            </a:r>
          </a:p>
          <a:p>
            <a:pPr marL="182880" marR="0" indent="0" algn="l">
              <a:lnSpc>
                <a:spcPts val="800"/>
              </a:lnSpc>
              <a:spcBef>
                <a:spcPts val="0"/>
              </a:spcBef>
              <a:spcAft>
                <a:spcPts val="0"/>
              </a:spcAft>
            </a:pPr>
            <a:r>
              <a:rPr lang="en-US" sz="900" spc="-25">
                <a:solidFill>
                  <a:srgbClr val="000000"/>
                </a:solidFill>
                <a:latin typeface="Arial Narrow" panose="02020603050405020304" pitchFamily="2"/>
              </a:rPr>
              <a:t>as Your </a:t>
            </a:r>
          </a:p>
          <a:p>
            <a:pPr marL="91440" marR="0" indent="0" algn="l">
              <a:lnSpc>
                <a:spcPts val="900"/>
              </a:lnSpc>
              <a:spcBef>
                <a:spcPts val="0"/>
              </a:spcBef>
              <a:spcAft>
                <a:spcPts val="0"/>
              </a:spcAft>
            </a:pPr>
            <a:r>
              <a:rPr lang="en-US" sz="900" spc="-10">
                <a:solidFill>
                  <a:srgbClr val="000000"/>
                </a:solidFill>
                <a:latin typeface="Arial Narrow" panose="02020603050405020304" pitchFamily="2"/>
              </a:rPr>
              <a:t>8(a) Source </a:t>
            </a:r>
          </a:p>
        </p:txBody>
      </p:sp>
      <p:sp>
        <p:nvSpPr>
          <p:cNvPr id="12" name="Text Placeholder 11"/>
          <p:cNvSpPr>
            <a:spLocks noGrp="1"/>
          </p:cNvSpPr>
          <p:nvPr>
            <p:ph type="body" idx="10"/>
          </p:nvPr>
        </p:nvSpPr>
        <p:spPr>
          <a:xfrm>
            <a:off x="2238375" y="2985135"/>
            <a:ext cx="534035" cy="248920"/>
          </a:xfrm>
          <a:prstGeom prst="rect">
            <a:avLst/>
          </a:prstGeom>
          <a:noFill/>
          <a:ln w="0" cmpd="sng">
            <a:noFill/>
            <a:prstDash val="solid"/>
          </a:ln>
        </p:spPr>
        <p:txBody>
          <a:bodyPr vert="horz" lIns="0" tIns="20955" rIns="0" bIns="0" anchor="t"/>
          <a:lstStyle/>
          <a:p>
            <a:pPr marL="45720" marR="0" indent="0" algn="l">
              <a:lnSpc>
                <a:spcPts val="900"/>
              </a:lnSpc>
              <a:spcAft>
                <a:spcPts val="0"/>
              </a:spcAft>
            </a:pPr>
            <a:r>
              <a:rPr lang="en-US" sz="900" spc="0">
                <a:solidFill>
                  <a:srgbClr val="000000"/>
                </a:solidFill>
                <a:latin typeface="Arial Narrow" panose="02020603050405020304" pitchFamily="2"/>
              </a:rPr>
              <a:t>Authorize Funding </a:t>
            </a:r>
          </a:p>
        </p:txBody>
      </p:sp>
      <p:sp>
        <p:nvSpPr>
          <p:cNvPr id="13" name="Text Placeholder 12"/>
          <p:cNvSpPr>
            <a:spLocks noGrp="1"/>
          </p:cNvSpPr>
          <p:nvPr>
            <p:ph type="body" idx="10"/>
          </p:nvPr>
        </p:nvSpPr>
        <p:spPr>
          <a:xfrm>
            <a:off x="3127375" y="2534285"/>
            <a:ext cx="1868170" cy="784860"/>
          </a:xfrm>
          <a:prstGeom prst="rect">
            <a:avLst/>
          </a:prstGeom>
          <a:noFill/>
          <a:ln w="0" cmpd="sng">
            <a:noFill/>
            <a:prstDash val="solid"/>
          </a:ln>
        </p:spPr>
        <p:txBody>
          <a:bodyPr vert="horz" lIns="0" tIns="32385" rIns="0" bIns="0" anchor="t"/>
          <a:lstStyle/>
          <a:p>
            <a:pPr marL="0" marR="0" indent="0" algn="just">
              <a:lnSpc>
                <a:spcPts val="800"/>
              </a:lnSpc>
              <a:spcAft>
                <a:spcPts val="0"/>
              </a:spcAft>
            </a:pPr>
            <a:r>
              <a:rPr lang="en-US" sz="900" i="1" spc="-5">
                <a:solidFill>
                  <a:srgbClr val="FFFFFF"/>
                </a:solidFill>
                <a:latin typeface="Arial Narrow" panose="02020603050405020304" pitchFamily="2"/>
              </a:rPr>
              <a:t>The customer determines that </a:t>
            </a:r>
            <a:r>
              <a:rPr lang="en-US" sz="750" i="1" spc="-5">
                <a:solidFill>
                  <a:srgbClr val="FFFFFF"/>
                </a:solidFill>
                <a:latin typeface="Verdana" panose="02020603050405020304" pitchFamily="2"/>
              </a:rPr>
              <a:t>HanaTek's </a:t>
            </a:r>
            <a:r>
              <a:rPr lang="en-US" sz="900" i="1" spc="-5">
                <a:solidFill>
                  <a:srgbClr val="FFFFFF"/>
                </a:solidFill>
                <a:latin typeface="Arial Narrow" panose="02020603050405020304" pitchFamily="2"/>
              </a:rPr>
              <a:t>capabilities are a good fit for the requirement </a:t>
            </a:r>
          </a:p>
          <a:p>
            <a:pPr marL="0" marR="182880" indent="0" algn="l">
              <a:lnSpc>
                <a:spcPts val="800"/>
              </a:lnSpc>
              <a:spcBef>
                <a:spcPts val="1200"/>
              </a:spcBef>
              <a:spcAft>
                <a:spcPts val="0"/>
              </a:spcAft>
            </a:pPr>
            <a:r>
              <a:rPr lang="en-US" sz="900" i="1" spc="0">
                <a:solidFill>
                  <a:srgbClr val="FFFFFF"/>
                </a:solidFill>
                <a:latin typeface="Arial Narrow" panose="02020603050405020304" pitchFamily="2"/>
              </a:rPr>
              <a:t>Once the Budget Officer has authorized funding, the 8(a) sole-source process can begin. (Partial funding can initiate the process) </a:t>
            </a:r>
          </a:p>
        </p:txBody>
      </p:sp>
      <p:sp>
        <p:nvSpPr>
          <p:cNvPr id="14" name="Text Placeholder 13"/>
          <p:cNvSpPr>
            <a:spLocks noGrp="1"/>
          </p:cNvSpPr>
          <p:nvPr>
            <p:ph type="body" idx="10"/>
          </p:nvPr>
        </p:nvSpPr>
        <p:spPr>
          <a:xfrm>
            <a:off x="2212975" y="3421380"/>
            <a:ext cx="600075" cy="359410"/>
          </a:xfrm>
          <a:prstGeom prst="rect">
            <a:avLst/>
          </a:prstGeom>
          <a:noFill/>
          <a:ln w="0" cmpd="sng">
            <a:noFill/>
            <a:prstDash val="solid"/>
          </a:ln>
        </p:spPr>
        <p:txBody>
          <a:bodyPr vert="horz" lIns="0" tIns="22225" rIns="0" bIns="0" anchor="t"/>
          <a:lstStyle/>
          <a:p>
            <a:pPr marL="0" marR="0" indent="0" algn="ctr">
              <a:lnSpc>
                <a:spcPts val="900"/>
              </a:lnSpc>
              <a:spcAft>
                <a:spcPts val="0"/>
              </a:spcAft>
            </a:pPr>
            <a:r>
              <a:rPr lang="en-US" sz="900" spc="0">
                <a:solidFill>
                  <a:srgbClr val="000000"/>
                </a:solidFill>
                <a:latin typeface="Arial Narrow" panose="02020603050405020304" pitchFamily="2"/>
              </a:rPr>
              <a:t>Offer </a:t>
            </a:r>
            <a:br/>
            <a:r>
              <a:rPr lang="en-US" sz="900" spc="0">
                <a:solidFill>
                  <a:srgbClr val="000000"/>
                </a:solidFill>
                <a:latin typeface="Arial Narrow" panose="02020603050405020304" pitchFamily="2"/>
              </a:rPr>
              <a:t>Requirements </a:t>
            </a:r>
            <a:br/>
            <a:r>
              <a:rPr lang="en-US" sz="900" spc="0">
                <a:solidFill>
                  <a:srgbClr val="000000"/>
                </a:solidFill>
                <a:latin typeface="Arial Narrow" panose="02020603050405020304" pitchFamily="2"/>
              </a:rPr>
              <a:t>to SBA </a:t>
            </a:r>
          </a:p>
        </p:txBody>
      </p:sp>
      <p:sp>
        <p:nvSpPr>
          <p:cNvPr id="15" name="Text Placeholder 14"/>
          <p:cNvSpPr>
            <a:spLocks noGrp="1"/>
          </p:cNvSpPr>
          <p:nvPr>
            <p:ph type="body" idx="10"/>
          </p:nvPr>
        </p:nvSpPr>
        <p:spPr>
          <a:xfrm>
            <a:off x="3130550" y="3446145"/>
            <a:ext cx="1767840" cy="233045"/>
          </a:xfrm>
          <a:prstGeom prst="rect">
            <a:avLst/>
          </a:prstGeom>
          <a:noFill/>
          <a:ln w="0" cmpd="sng">
            <a:noFill/>
            <a:prstDash val="solid"/>
          </a:ln>
        </p:spPr>
        <p:txBody>
          <a:bodyPr vert="horz" lIns="0" tIns="31750" rIns="0" bIns="0" anchor="t"/>
          <a:lstStyle/>
          <a:p>
            <a:pPr marL="0" marR="0" indent="0" algn="just">
              <a:lnSpc>
                <a:spcPts val="800"/>
              </a:lnSpc>
              <a:spcAft>
                <a:spcPts val="0"/>
              </a:spcAft>
            </a:pPr>
            <a:r>
              <a:rPr lang="en-US" sz="900" i="1" spc="0">
                <a:solidFill>
                  <a:srgbClr val="FFFFFF"/>
                </a:solidFill>
                <a:latin typeface="Arial Narrow" panose="02020603050405020304" pitchFamily="2"/>
              </a:rPr>
              <a:t>The Contracting Office emails a letter to the SBA </a:t>
            </a:r>
          </a:p>
        </p:txBody>
      </p:sp>
      <p:sp>
        <p:nvSpPr>
          <p:cNvPr id="16" name="Text Placeholder 15"/>
          <p:cNvSpPr>
            <a:spLocks noGrp="1"/>
          </p:cNvSpPr>
          <p:nvPr>
            <p:ph type="body" idx="10"/>
          </p:nvPr>
        </p:nvSpPr>
        <p:spPr>
          <a:xfrm>
            <a:off x="466090" y="3691255"/>
            <a:ext cx="1511935" cy="2423160"/>
          </a:xfrm>
          <a:prstGeom prst="rect">
            <a:avLst/>
          </a:prstGeom>
          <a:noFill/>
          <a:ln w="0" cmpd="sng">
            <a:noFill/>
            <a:prstDash val="solid"/>
          </a:ln>
        </p:spPr>
        <p:txBody>
          <a:bodyPr vert="horz" lIns="0" tIns="323850" rIns="0" bIns="0" anchor="t"/>
          <a:lstStyle/>
          <a:p>
            <a:pPr marL="0" marR="91440" indent="0" algn="r">
              <a:lnSpc>
                <a:spcPts val="1300"/>
              </a:lnSpc>
              <a:spcAft>
                <a:spcPts val="0"/>
              </a:spcAft>
            </a:pPr>
            <a:r>
              <a:rPr lang="en-US" sz="1050" b="1" i="1" spc="-40">
                <a:solidFill>
                  <a:srgbClr val="15437F"/>
                </a:solidFill>
                <a:latin typeface="Arial Narrow" panose="02020603050405020304" pitchFamily="2"/>
              </a:rPr>
              <a:t>SBA </a:t>
            </a:r>
          </a:p>
          <a:p>
            <a:pPr marL="411480" marR="22860" indent="0" algn="l">
              <a:lnSpc>
                <a:spcPts val="1300"/>
              </a:lnSpc>
              <a:spcBef>
                <a:spcPts val="2565"/>
              </a:spcBef>
              <a:spcAft>
                <a:spcPts val="0"/>
              </a:spcAft>
            </a:pPr>
            <a:r>
              <a:rPr lang="en-US" sz="1050" b="1" i="1" spc="0">
                <a:solidFill>
                  <a:srgbClr val="15437F"/>
                </a:solidFill>
                <a:latin typeface="Arial Narrow" panose="02020603050405020304" pitchFamily="2"/>
              </a:rPr>
              <a:t>Contracting Office </a:t>
            </a:r>
          </a:p>
          <a:p>
            <a:pPr marL="0" marR="22860" indent="0" algn="r">
              <a:lnSpc>
                <a:spcPts val="1200"/>
              </a:lnSpc>
              <a:spcBef>
                <a:spcPts val="2330"/>
              </a:spcBef>
              <a:spcAft>
                <a:spcPts val="0"/>
              </a:spcAft>
            </a:pPr>
            <a:r>
              <a:rPr lang="en-US" sz="1100" b="1" i="1" spc="20">
                <a:solidFill>
                  <a:srgbClr val="15437F"/>
                </a:solidFill>
                <a:latin typeface="Trebuchet MS" panose="02020603050405020304" pitchFamily="2"/>
              </a:rPr>
              <a:t>HanaTek </a:t>
            </a:r>
          </a:p>
          <a:p>
            <a:pPr marL="0" marR="22860" indent="0" algn="l">
              <a:lnSpc>
                <a:spcPts val="1200"/>
              </a:lnSpc>
              <a:spcBef>
                <a:spcPts val="2860"/>
              </a:spcBef>
              <a:spcAft>
                <a:spcPts val="0"/>
              </a:spcAft>
            </a:pPr>
            <a:r>
              <a:rPr lang="en-US" sz="1000" b="1" i="1" spc="-25">
                <a:solidFill>
                  <a:srgbClr val="15437F"/>
                </a:solidFill>
                <a:latin typeface="Arial Narrow" panose="02020603050405020304" pitchFamily="2"/>
              </a:rPr>
              <a:t>Contracting Office, </a:t>
            </a:r>
            <a:r>
              <a:rPr lang="en-US" sz="1000" b="1" i="1" spc="-25">
                <a:solidFill>
                  <a:srgbClr val="15437F"/>
                </a:solidFill>
                <a:latin typeface="Trebuchet MS" panose="02020603050405020304" pitchFamily="2"/>
              </a:rPr>
              <a:t>HanaTek </a:t>
            </a:r>
          </a:p>
          <a:p>
            <a:pPr marL="411480" marR="22860" indent="0" algn="l">
              <a:lnSpc>
                <a:spcPts val="1200"/>
              </a:lnSpc>
              <a:spcBef>
                <a:spcPts val="2600"/>
              </a:spcBef>
              <a:spcAft>
                <a:spcPts val="0"/>
              </a:spcAft>
            </a:pPr>
            <a:r>
              <a:rPr lang="en-US" sz="1050" b="1" i="1" spc="0">
                <a:solidFill>
                  <a:srgbClr val="15437F"/>
                </a:solidFill>
                <a:latin typeface="Arial Narrow" panose="02020603050405020304" pitchFamily="2"/>
              </a:rPr>
              <a:t>Contracting Office </a:t>
            </a:r>
          </a:p>
        </p:txBody>
      </p:sp>
      <p:sp>
        <p:nvSpPr>
          <p:cNvPr id="17" name="Text Placeholder 16"/>
          <p:cNvSpPr>
            <a:spLocks noGrp="1"/>
          </p:cNvSpPr>
          <p:nvPr>
            <p:ph type="body" idx="10"/>
          </p:nvPr>
        </p:nvSpPr>
        <p:spPr>
          <a:xfrm>
            <a:off x="3130550" y="3891280"/>
            <a:ext cx="1834515" cy="238760"/>
          </a:xfrm>
          <a:prstGeom prst="rect">
            <a:avLst/>
          </a:prstGeom>
          <a:noFill/>
          <a:ln w="0" cmpd="sng">
            <a:noFill/>
            <a:prstDash val="solid"/>
          </a:ln>
        </p:spPr>
        <p:txBody>
          <a:bodyPr vert="horz" lIns="0" tIns="34925" rIns="0" bIns="0" anchor="t"/>
          <a:lstStyle/>
          <a:p>
            <a:pPr marL="0" marR="0" indent="0" algn="just">
              <a:lnSpc>
                <a:spcPts val="800"/>
              </a:lnSpc>
              <a:spcAft>
                <a:spcPts val="0"/>
              </a:spcAft>
            </a:pPr>
            <a:r>
              <a:rPr lang="en-US" sz="900" i="1" spc="-15">
                <a:solidFill>
                  <a:srgbClr val="FFFFFF"/>
                </a:solidFill>
                <a:latin typeface="Arial Narrow" panose="02020603050405020304" pitchFamily="2"/>
              </a:rPr>
              <a:t>SBA approves </a:t>
            </a:r>
            <a:r>
              <a:rPr lang="en-US" sz="750" i="1" spc="-15">
                <a:solidFill>
                  <a:srgbClr val="FFFFFF"/>
                </a:solidFill>
                <a:latin typeface="Verdana" panose="02020603050405020304" pitchFamily="2"/>
              </a:rPr>
              <a:t>HanaTek's </a:t>
            </a:r>
            <a:r>
              <a:rPr lang="en-US" sz="900" i="1" spc="-15">
                <a:solidFill>
                  <a:srgbClr val="FFFFFF"/>
                </a:solidFill>
                <a:latin typeface="Arial Narrow" panose="02020603050405020304" pitchFamily="2"/>
              </a:rPr>
              <a:t>status, authorizes the agency to conduct negotiations </a:t>
            </a:r>
          </a:p>
        </p:txBody>
      </p:sp>
      <p:sp>
        <p:nvSpPr>
          <p:cNvPr id="18" name="Text Placeholder 17"/>
          <p:cNvSpPr>
            <a:spLocks noGrp="1"/>
          </p:cNvSpPr>
          <p:nvPr>
            <p:ph type="body" idx="10"/>
          </p:nvPr>
        </p:nvSpPr>
        <p:spPr>
          <a:xfrm>
            <a:off x="2035810" y="3909060"/>
            <a:ext cx="939165" cy="361315"/>
          </a:xfrm>
          <a:prstGeom prst="rect">
            <a:avLst/>
          </a:prstGeom>
          <a:noFill/>
          <a:ln w="0" cmpd="sng">
            <a:noFill/>
            <a:prstDash val="solid"/>
          </a:ln>
        </p:spPr>
        <p:txBody>
          <a:bodyPr vert="horz" lIns="0" tIns="22225" rIns="0" bIns="0" anchor="t"/>
          <a:lstStyle/>
          <a:p>
            <a:pPr marL="0" marR="0" indent="0" algn="ctr">
              <a:lnSpc>
                <a:spcPts val="900"/>
              </a:lnSpc>
              <a:spcAft>
                <a:spcPts val="10"/>
              </a:spcAft>
            </a:pPr>
            <a:r>
              <a:rPr lang="en-US" sz="900" spc="0">
                <a:solidFill>
                  <a:srgbClr val="000000"/>
                </a:solidFill>
                <a:latin typeface="Arial Narrow" panose="02020603050405020304" pitchFamily="2"/>
              </a:rPr>
              <a:t>Accepts Requirement; </a:t>
            </a:r>
            <a:br/>
            <a:r>
              <a:rPr lang="en-US" sz="900" spc="0">
                <a:solidFill>
                  <a:srgbClr val="000000"/>
                </a:solidFill>
                <a:latin typeface="Arial Narrow" panose="02020603050405020304" pitchFamily="2"/>
              </a:rPr>
              <a:t>Authorizes Agency to </a:t>
            </a:r>
            <a:br/>
            <a:r>
              <a:rPr lang="en-US" sz="900" spc="0">
                <a:solidFill>
                  <a:srgbClr val="000000"/>
                </a:solidFill>
                <a:latin typeface="Arial Narrow" panose="02020603050405020304" pitchFamily="2"/>
              </a:rPr>
              <a:t>Conduct Negotiations </a:t>
            </a:r>
          </a:p>
        </p:txBody>
      </p:sp>
      <p:sp>
        <p:nvSpPr>
          <p:cNvPr id="19" name="Text Placeholder 18"/>
          <p:cNvSpPr>
            <a:spLocks noGrp="1"/>
          </p:cNvSpPr>
          <p:nvPr>
            <p:ph type="body" idx="10"/>
          </p:nvPr>
        </p:nvSpPr>
        <p:spPr>
          <a:xfrm>
            <a:off x="2292350" y="4393565"/>
            <a:ext cx="493395" cy="328930"/>
          </a:xfrm>
          <a:prstGeom prst="rect">
            <a:avLst/>
          </a:prstGeom>
          <a:noFill/>
          <a:ln w="0" cmpd="sng">
            <a:noFill/>
            <a:prstDash val="solid"/>
          </a:ln>
        </p:spPr>
        <p:txBody>
          <a:bodyPr vert="horz" lIns="0" tIns="0" rIns="0" bIns="0" anchor="t"/>
          <a:lstStyle/>
          <a:p>
            <a:pPr marL="45720" marR="0" indent="0" algn="l">
              <a:lnSpc>
                <a:spcPts val="1200"/>
              </a:lnSpc>
              <a:spcAft>
                <a:spcPts val="110"/>
              </a:spcAft>
            </a:pPr>
            <a:r>
              <a:rPr lang="en-US" sz="900" spc="-65">
                <a:solidFill>
                  <a:srgbClr val="000000"/>
                </a:solidFill>
                <a:latin typeface="Arial Narrow" panose="02020603050405020304" pitchFamily="2"/>
              </a:rPr>
              <a:t>Issues RFP to </a:t>
            </a:r>
            <a:r>
              <a:rPr lang="en-US" sz="750" spc="-65">
                <a:solidFill>
                  <a:srgbClr val="000000"/>
                </a:solidFill>
                <a:latin typeface="Verdana" panose="02020603050405020304" pitchFamily="2"/>
              </a:rPr>
              <a:t>HanaTek </a:t>
            </a:r>
          </a:p>
        </p:txBody>
      </p:sp>
      <p:sp>
        <p:nvSpPr>
          <p:cNvPr id="20" name="Text Placeholder 19"/>
          <p:cNvSpPr>
            <a:spLocks noGrp="1"/>
          </p:cNvSpPr>
          <p:nvPr>
            <p:ph type="body" idx="10"/>
          </p:nvPr>
        </p:nvSpPr>
        <p:spPr>
          <a:xfrm>
            <a:off x="3130550" y="4305935"/>
            <a:ext cx="1828800" cy="534035"/>
          </a:xfrm>
          <a:prstGeom prst="rect">
            <a:avLst/>
          </a:prstGeom>
          <a:noFill/>
          <a:ln w="0" cmpd="sng">
            <a:noFill/>
            <a:prstDash val="solid"/>
          </a:ln>
        </p:spPr>
        <p:txBody>
          <a:bodyPr vert="horz" lIns="0" tIns="33020" rIns="0" bIns="0" anchor="t"/>
          <a:lstStyle/>
          <a:p>
            <a:pPr marL="0" marR="0" indent="0" algn="l">
              <a:lnSpc>
                <a:spcPts val="800"/>
              </a:lnSpc>
              <a:spcAft>
                <a:spcPts val="0"/>
              </a:spcAft>
            </a:pPr>
            <a:r>
              <a:rPr lang="en-US" sz="900" i="1" spc="-5">
                <a:solidFill>
                  <a:srgbClr val="FFFFFF"/>
                </a:solidFill>
                <a:latin typeface="Arial Narrow" panose="02020603050405020304" pitchFamily="2"/>
              </a:rPr>
              <a:t>Contracting Office issues the RFP to </a:t>
            </a:r>
            <a:r>
              <a:rPr lang="en-US" sz="750" i="1" spc="-5">
                <a:solidFill>
                  <a:srgbClr val="FFFFFF"/>
                </a:solidFill>
                <a:latin typeface="Verdana" panose="02020603050405020304" pitchFamily="2"/>
              </a:rPr>
              <a:t>HanaTek </a:t>
            </a:r>
            <a:r>
              <a:rPr lang="en-US" sz="900" i="1" spc="-5">
                <a:solidFill>
                  <a:srgbClr val="FFFFFF"/>
                </a:solidFill>
                <a:latin typeface="Arial Narrow" panose="02020603050405020304" pitchFamily="2"/>
              </a:rPr>
              <a:t>to begin negotiations on requirements, scope, deliverables, and price. Open negotiations are allowed throughout the procurement </a:t>
            </a:r>
          </a:p>
        </p:txBody>
      </p:sp>
      <p:sp>
        <p:nvSpPr>
          <p:cNvPr id="21" name="Text Placeholder 20"/>
          <p:cNvSpPr>
            <a:spLocks noGrp="1"/>
          </p:cNvSpPr>
          <p:nvPr>
            <p:ph type="body" idx="10"/>
          </p:nvPr>
        </p:nvSpPr>
        <p:spPr>
          <a:xfrm>
            <a:off x="2265680" y="4881245"/>
            <a:ext cx="482600" cy="361315"/>
          </a:xfrm>
          <a:prstGeom prst="rect">
            <a:avLst/>
          </a:prstGeom>
          <a:noFill/>
          <a:ln w="0" cmpd="sng">
            <a:noFill/>
            <a:prstDash val="solid"/>
          </a:ln>
        </p:spPr>
        <p:txBody>
          <a:bodyPr vert="horz" lIns="0" tIns="22225" rIns="0" bIns="0" anchor="t"/>
          <a:lstStyle/>
          <a:p>
            <a:pPr marL="0" marR="0" indent="0" algn="ctr">
              <a:lnSpc>
                <a:spcPts val="900"/>
              </a:lnSpc>
              <a:spcAft>
                <a:spcPts val="0"/>
              </a:spcAft>
            </a:pPr>
            <a:r>
              <a:rPr lang="en-US" sz="900" spc="0">
                <a:solidFill>
                  <a:srgbClr val="000000"/>
                </a:solidFill>
                <a:latin typeface="Arial Narrow" panose="02020603050405020304" pitchFamily="2"/>
              </a:rPr>
              <a:t>Submits </a:t>
            </a:r>
            <a:br/>
            <a:r>
              <a:rPr lang="en-US" sz="900" spc="0">
                <a:solidFill>
                  <a:srgbClr val="000000"/>
                </a:solidFill>
                <a:latin typeface="Arial Narrow" panose="02020603050405020304" pitchFamily="2"/>
              </a:rPr>
              <a:t>Pricing </a:t>
            </a:r>
            <a:br/>
            <a:r>
              <a:rPr lang="en-US" sz="900" spc="0">
                <a:solidFill>
                  <a:srgbClr val="000000"/>
                </a:solidFill>
                <a:latin typeface="Arial Narrow" panose="02020603050405020304" pitchFamily="2"/>
              </a:rPr>
              <a:t>Proposal </a:t>
            </a:r>
          </a:p>
        </p:txBody>
      </p:sp>
      <p:sp>
        <p:nvSpPr>
          <p:cNvPr id="22" name="Text Placeholder 21"/>
          <p:cNvSpPr>
            <a:spLocks noGrp="1"/>
          </p:cNvSpPr>
          <p:nvPr>
            <p:ph type="body" idx="10"/>
          </p:nvPr>
        </p:nvSpPr>
        <p:spPr>
          <a:xfrm>
            <a:off x="3130550" y="4978400"/>
            <a:ext cx="1813560" cy="149860"/>
          </a:xfrm>
          <a:prstGeom prst="rect">
            <a:avLst/>
          </a:prstGeom>
          <a:noFill/>
          <a:ln w="0" cmpd="sng">
            <a:noFill/>
            <a:prstDash val="solid"/>
          </a:ln>
        </p:spPr>
        <p:txBody>
          <a:bodyPr vert="horz" lIns="0" tIns="1270" rIns="0" bIns="0" anchor="t"/>
          <a:lstStyle/>
          <a:p>
            <a:pPr marL="0" marR="0" indent="0" algn="ctr">
              <a:lnSpc>
                <a:spcPts val="1000"/>
              </a:lnSpc>
              <a:spcAft>
                <a:spcPts val="70"/>
              </a:spcAft>
            </a:pPr>
            <a:r>
              <a:rPr lang="en-US" sz="750" i="1" spc="-10">
                <a:solidFill>
                  <a:srgbClr val="FFFFFF"/>
                </a:solidFill>
                <a:latin typeface="Verdana" panose="02020603050405020304" pitchFamily="2"/>
              </a:rPr>
              <a:t>HanaTek </a:t>
            </a:r>
            <a:r>
              <a:rPr lang="en-US" sz="900" i="1" spc="-10">
                <a:solidFill>
                  <a:srgbClr val="FFFFFF"/>
                </a:solidFill>
                <a:latin typeface="Arial Narrow" panose="02020603050405020304" pitchFamily="2"/>
              </a:rPr>
              <a:t>responds with a pricing proposal </a:t>
            </a:r>
          </a:p>
        </p:txBody>
      </p:sp>
      <p:sp>
        <p:nvSpPr>
          <p:cNvPr id="23" name="Text Placeholder 22"/>
          <p:cNvSpPr>
            <a:spLocks noGrp="1"/>
          </p:cNvSpPr>
          <p:nvPr>
            <p:ph type="body" idx="10"/>
          </p:nvPr>
        </p:nvSpPr>
        <p:spPr>
          <a:xfrm>
            <a:off x="2106295" y="5365750"/>
            <a:ext cx="798195" cy="359410"/>
          </a:xfrm>
          <a:prstGeom prst="rect">
            <a:avLst/>
          </a:prstGeom>
          <a:noFill/>
          <a:ln w="0" cmpd="sng">
            <a:noFill/>
            <a:prstDash val="solid"/>
          </a:ln>
        </p:spPr>
        <p:txBody>
          <a:bodyPr vert="horz" lIns="0" tIns="22225" rIns="0" bIns="0" anchor="t"/>
          <a:lstStyle/>
          <a:p>
            <a:pPr marL="0" marR="0" indent="0" algn="ctr">
              <a:lnSpc>
                <a:spcPts val="900"/>
              </a:lnSpc>
              <a:spcAft>
                <a:spcPts val="0"/>
              </a:spcAft>
            </a:pPr>
            <a:r>
              <a:rPr lang="en-US" sz="900" spc="-10">
                <a:solidFill>
                  <a:srgbClr val="000000"/>
                </a:solidFill>
                <a:latin typeface="Arial Narrow" panose="02020603050405020304" pitchFamily="2"/>
              </a:rPr>
              <a:t>Analyzes Proposal; </a:t>
            </a:r>
            <a:br/>
            <a:r>
              <a:rPr lang="en-US" sz="900" spc="-10">
                <a:solidFill>
                  <a:srgbClr val="000000"/>
                </a:solidFill>
                <a:latin typeface="Arial Narrow" panose="02020603050405020304" pitchFamily="2"/>
              </a:rPr>
              <a:t>Negotiates </a:t>
            </a:r>
            <a:br/>
            <a:r>
              <a:rPr lang="en-US" sz="900" spc="-10">
                <a:solidFill>
                  <a:srgbClr val="000000"/>
                </a:solidFill>
                <a:latin typeface="Arial Narrow" panose="02020603050405020304" pitchFamily="2"/>
              </a:rPr>
              <a:t>on Price </a:t>
            </a:r>
          </a:p>
        </p:txBody>
      </p:sp>
      <p:sp>
        <p:nvSpPr>
          <p:cNvPr id="24" name="Text Placeholder 23"/>
          <p:cNvSpPr>
            <a:spLocks noGrp="1"/>
          </p:cNvSpPr>
          <p:nvPr>
            <p:ph type="body" idx="10"/>
          </p:nvPr>
        </p:nvSpPr>
        <p:spPr>
          <a:xfrm>
            <a:off x="3133090" y="5390515"/>
            <a:ext cx="1518285" cy="249555"/>
          </a:xfrm>
          <a:prstGeom prst="rect">
            <a:avLst/>
          </a:prstGeom>
          <a:noFill/>
          <a:ln w="0" cmpd="sng">
            <a:noFill/>
            <a:prstDash val="solid"/>
          </a:ln>
        </p:spPr>
        <p:txBody>
          <a:bodyPr vert="horz" lIns="0" tIns="31115" rIns="0" bIns="0" anchor="t"/>
          <a:lstStyle/>
          <a:p>
            <a:pPr marL="0" marR="0" indent="0" algn="just">
              <a:lnSpc>
                <a:spcPts val="800"/>
              </a:lnSpc>
              <a:spcAft>
                <a:spcPts val="70"/>
              </a:spcAft>
            </a:pPr>
            <a:r>
              <a:rPr lang="en-US" sz="900" i="1" spc="-10">
                <a:solidFill>
                  <a:srgbClr val="FFFFFF"/>
                </a:solidFill>
                <a:latin typeface="Arial Narrow" panose="02020603050405020304" pitchFamily="2"/>
              </a:rPr>
              <a:t>Negotiations are carried out between Contracting Office and </a:t>
            </a:r>
            <a:r>
              <a:rPr lang="en-US" sz="750" i="1" spc="-10">
                <a:solidFill>
                  <a:srgbClr val="FFFFFF"/>
                </a:solidFill>
                <a:latin typeface="Verdana" panose="02020603050405020304" pitchFamily="2"/>
              </a:rPr>
              <a:t>HanaTek </a:t>
            </a:r>
          </a:p>
        </p:txBody>
      </p:sp>
      <p:sp>
        <p:nvSpPr>
          <p:cNvPr id="25" name="Text Placeholder 24"/>
          <p:cNvSpPr>
            <a:spLocks noGrp="1"/>
          </p:cNvSpPr>
          <p:nvPr>
            <p:ph type="body" idx="10"/>
          </p:nvPr>
        </p:nvSpPr>
        <p:spPr>
          <a:xfrm>
            <a:off x="2078990" y="5853430"/>
            <a:ext cx="895985" cy="325755"/>
          </a:xfrm>
          <a:prstGeom prst="rect">
            <a:avLst/>
          </a:prstGeom>
          <a:noFill/>
          <a:ln w="0" cmpd="sng">
            <a:noFill/>
            <a:prstDash val="solid"/>
          </a:ln>
        </p:spPr>
        <p:txBody>
          <a:bodyPr vert="horz" lIns="0" tIns="4445" rIns="0" bIns="0" anchor="t"/>
          <a:lstStyle/>
          <a:p>
            <a:pPr marL="0" marR="0" indent="0" algn="l">
              <a:lnSpc>
                <a:spcPts val="800"/>
              </a:lnSpc>
              <a:spcAft>
                <a:spcPts val="0"/>
              </a:spcAft>
            </a:pPr>
            <a:r>
              <a:rPr lang="en-US" sz="900" spc="-5">
                <a:solidFill>
                  <a:srgbClr val="000000"/>
                </a:solidFill>
                <a:latin typeface="Arial Narrow" panose="02020603050405020304" pitchFamily="2"/>
              </a:rPr>
              <a:t>Assembles Contract </a:t>
            </a:r>
          </a:p>
          <a:p>
            <a:pPr marL="365760" marR="0" indent="0" algn="l">
              <a:lnSpc>
                <a:spcPts val="700"/>
              </a:lnSpc>
              <a:spcBef>
                <a:spcPts val="0"/>
              </a:spcBef>
              <a:spcAft>
                <a:spcPts val="0"/>
              </a:spcAft>
            </a:pPr>
            <a:r>
              <a:rPr lang="en-US" sz="900" spc="-5">
                <a:solidFill>
                  <a:srgbClr val="000000"/>
                </a:solidFill>
                <a:latin typeface="Arial Narrow" panose="02020603050405020304" pitchFamily="2"/>
              </a:rPr>
              <a:t>and </a:t>
            </a:r>
          </a:p>
          <a:p>
            <a:pPr marL="0" marR="0" indent="0" algn="l">
              <a:lnSpc>
                <a:spcPts val="900"/>
              </a:lnSpc>
              <a:spcBef>
                <a:spcPts val="0"/>
              </a:spcBef>
              <a:spcAft>
                <a:spcPts val="0"/>
              </a:spcAft>
            </a:pPr>
            <a:r>
              <a:rPr lang="en-US" sz="900" spc="-15">
                <a:solidFill>
                  <a:srgbClr val="000000"/>
                </a:solidFill>
                <a:latin typeface="Arial Narrow" panose="02020603050405020304" pitchFamily="2"/>
              </a:rPr>
              <a:t>Awards to </a:t>
            </a:r>
            <a:r>
              <a:rPr lang="en-US" sz="750" spc="-15">
                <a:solidFill>
                  <a:srgbClr val="000000"/>
                </a:solidFill>
                <a:latin typeface="Verdana" panose="02020603050405020304" pitchFamily="2"/>
              </a:rPr>
              <a:t>HanaTek </a:t>
            </a:r>
          </a:p>
        </p:txBody>
      </p:sp>
      <p:sp>
        <p:nvSpPr>
          <p:cNvPr id="26" name="Text Placeholder 25"/>
          <p:cNvSpPr>
            <a:spLocks noGrp="1"/>
          </p:cNvSpPr>
          <p:nvPr>
            <p:ph type="body" idx="10"/>
          </p:nvPr>
        </p:nvSpPr>
        <p:spPr>
          <a:xfrm>
            <a:off x="387350" y="6690360"/>
            <a:ext cx="4523105" cy="336550"/>
          </a:xfrm>
          <a:prstGeom prst="rect">
            <a:avLst/>
          </a:prstGeom>
          <a:noFill/>
          <a:ln w="0" cmpd="sng">
            <a:noFill/>
            <a:prstDash val="solid"/>
          </a:ln>
        </p:spPr>
        <p:txBody>
          <a:bodyPr vert="horz" lIns="0" tIns="31750" rIns="0" bIns="0" anchor="t"/>
          <a:lstStyle/>
          <a:p>
            <a:pPr marL="0" marR="0" indent="0" algn="just">
              <a:lnSpc>
                <a:spcPts val="1200"/>
              </a:lnSpc>
              <a:spcAft>
                <a:spcPts val="0"/>
              </a:spcAft>
            </a:pPr>
            <a:r>
              <a:rPr lang="en-US" sz="1250" b="1" spc="0">
                <a:solidFill>
                  <a:srgbClr val="FFFFFF"/>
                </a:solidFill>
                <a:latin typeface="Arial" panose="02020603050405020304" pitchFamily="2"/>
              </a:rPr>
              <a:t>GETTING STARTED </a:t>
            </a:r>
            <a:r>
              <a:rPr lang="en-US" sz="1100" b="1" i="1" spc="0">
                <a:solidFill>
                  <a:srgbClr val="FFFFFF"/>
                </a:solidFill>
                <a:latin typeface="Arial" panose="02020603050405020304" pitchFamily="2"/>
              </a:rPr>
              <a:t>It’s a quick 4-step process requiring two to three weeks to complete: </a:t>
            </a:r>
          </a:p>
        </p:txBody>
      </p:sp>
      <p:sp>
        <p:nvSpPr>
          <p:cNvPr id="27" name="Text Placeholder 26"/>
          <p:cNvSpPr>
            <a:spLocks noGrp="1"/>
          </p:cNvSpPr>
          <p:nvPr>
            <p:ph type="body" idx="10"/>
          </p:nvPr>
        </p:nvSpPr>
        <p:spPr>
          <a:xfrm>
            <a:off x="454025" y="7150100"/>
            <a:ext cx="4273550" cy="177800"/>
          </a:xfrm>
          <a:prstGeom prst="rect">
            <a:avLst/>
          </a:prstGeom>
          <a:noFill/>
          <a:ln w="0" cmpd="sng">
            <a:noFill/>
            <a:prstDash val="solid"/>
          </a:ln>
        </p:spPr>
        <p:txBody>
          <a:bodyPr vert="horz" lIns="0" tIns="25400" rIns="0" bIns="0" anchor="t"/>
          <a:lstStyle/>
          <a:p>
            <a:pPr marL="0" marR="0" indent="0" algn="l">
              <a:lnSpc>
                <a:spcPts val="1200"/>
              </a:lnSpc>
              <a:spcAft>
                <a:spcPts val="0"/>
              </a:spcAft>
              <a:tabLst>
                <a:tab pos="4251960" algn="r"/>
              </a:tabLst>
            </a:pPr>
            <a:r>
              <a:rPr lang="en-US" sz="1200" b="1" spc="0">
                <a:solidFill>
                  <a:srgbClr val="FFFFFF"/>
                </a:solidFill>
                <a:latin typeface="Arial" panose="02020603050405020304" pitchFamily="2"/>
              </a:rPr>
              <a:t>1 </a:t>
            </a:r>
            <a:r>
              <a:rPr lang="en-US" sz="950" b="1" spc="0">
                <a:solidFill>
                  <a:srgbClr val="FFFFFF"/>
                </a:solidFill>
                <a:latin typeface="Arial" panose="02020603050405020304" pitchFamily="2"/>
              </a:rPr>
              <a:t>Draft a Sole Source Letter. </a:t>
            </a:r>
            <a:r>
              <a:rPr lang="en-US" sz="950" spc="0">
                <a:solidFill>
                  <a:srgbClr val="FFFFFF"/>
                </a:solidFill>
                <a:latin typeface="Arial" panose="02020603050405020304" pitchFamily="2"/>
              </a:rPr>
              <a:t>The process begins with a request to SBA to </a:t>
            </a:r>
          </a:p>
        </p:txBody>
      </p:sp>
      <p:sp>
        <p:nvSpPr>
          <p:cNvPr id="28" name="Text Placeholder 27"/>
          <p:cNvSpPr>
            <a:spLocks noGrp="1"/>
          </p:cNvSpPr>
          <p:nvPr>
            <p:ph type="body" idx="10"/>
          </p:nvPr>
        </p:nvSpPr>
        <p:spPr>
          <a:xfrm>
            <a:off x="389890" y="7327900"/>
            <a:ext cx="4636135" cy="474980"/>
          </a:xfrm>
          <a:prstGeom prst="rect">
            <a:avLst/>
          </a:prstGeom>
          <a:noFill/>
          <a:ln w="0" cmpd="sng">
            <a:noFill/>
            <a:prstDash val="solid"/>
          </a:ln>
        </p:spPr>
        <p:txBody>
          <a:bodyPr vert="horz" lIns="0" tIns="0" rIns="0" bIns="0" anchor="t"/>
          <a:lstStyle/>
          <a:p>
            <a:pPr marL="0" marR="0" indent="0" algn="just">
              <a:lnSpc>
                <a:spcPts val="1200"/>
              </a:lnSpc>
              <a:spcAft>
                <a:spcPts val="155"/>
              </a:spcAft>
            </a:pPr>
            <a:r>
              <a:rPr lang="en-US" sz="950" spc="40">
                <a:solidFill>
                  <a:srgbClr val="FFFFFF"/>
                </a:solidFill>
                <a:latin typeface="Arial" panose="02020603050405020304" pitchFamily="2"/>
              </a:rPr>
              <a:t>enter into negotiations with an 8(a) sole source. Have your Contracting Specialist draft the letter, which explains your intent to award a contract to </a:t>
            </a:r>
            <a:r>
              <a:rPr lang="en-US" sz="900" spc="40">
                <a:solidFill>
                  <a:srgbClr val="FFFFFF"/>
                </a:solidFill>
                <a:latin typeface="Verdana" panose="02020603050405020304" pitchFamily="2"/>
              </a:rPr>
              <a:t>HanaTek </a:t>
            </a:r>
            <a:r>
              <a:rPr lang="en-US" sz="950" spc="40">
                <a:solidFill>
                  <a:srgbClr val="FFFFFF"/>
                </a:solidFill>
                <a:latin typeface="Arial" panose="02020603050405020304" pitchFamily="2"/>
              </a:rPr>
              <a:t>and includes a brief description of the requirement. </a:t>
            </a:r>
          </a:p>
        </p:txBody>
      </p:sp>
      <p:sp>
        <p:nvSpPr>
          <p:cNvPr id="29" name="Text Placeholder 28"/>
          <p:cNvSpPr>
            <a:spLocks noGrp="1"/>
          </p:cNvSpPr>
          <p:nvPr>
            <p:ph type="body" idx="10"/>
          </p:nvPr>
        </p:nvSpPr>
        <p:spPr>
          <a:xfrm>
            <a:off x="454025" y="7905750"/>
            <a:ext cx="4410710" cy="183515"/>
          </a:xfrm>
          <a:prstGeom prst="rect">
            <a:avLst/>
          </a:prstGeom>
          <a:noFill/>
          <a:ln w="0" cmpd="sng">
            <a:noFill/>
            <a:prstDash val="solid"/>
          </a:ln>
        </p:spPr>
        <p:txBody>
          <a:bodyPr vert="horz" lIns="0" tIns="31750" rIns="0" bIns="0" anchor="t"/>
          <a:lstStyle/>
          <a:p>
            <a:pPr marL="0" marR="0" indent="0" algn="l">
              <a:lnSpc>
                <a:spcPts val="1100"/>
              </a:lnSpc>
              <a:spcAft>
                <a:spcPts val="0"/>
              </a:spcAft>
            </a:pPr>
            <a:r>
              <a:rPr lang="en-US" sz="1200" b="1" spc="-5">
                <a:solidFill>
                  <a:srgbClr val="FFFFFF"/>
                </a:solidFill>
                <a:latin typeface="Arial" panose="02020603050405020304" pitchFamily="2"/>
              </a:rPr>
              <a:t>2 </a:t>
            </a:r>
            <a:r>
              <a:rPr lang="en-US" sz="950" b="1" spc="-5">
                <a:solidFill>
                  <a:srgbClr val="FFFFFF"/>
                </a:solidFill>
                <a:latin typeface="Arial" panose="02020603050405020304" pitchFamily="2"/>
              </a:rPr>
              <a:t>Email the Letter to the SBA. </a:t>
            </a:r>
            <a:r>
              <a:rPr lang="en-US" sz="900" spc="-5">
                <a:solidFill>
                  <a:srgbClr val="FFFFFF"/>
                </a:solidFill>
                <a:latin typeface="Verdana" panose="02020603050405020304" pitchFamily="2"/>
              </a:rPr>
              <a:t>Send it to the respective 8a office (see box at </a:t>
            </a:r>
          </a:p>
        </p:txBody>
      </p:sp>
      <p:sp>
        <p:nvSpPr>
          <p:cNvPr id="30" name="Text Placeholder 29"/>
          <p:cNvSpPr>
            <a:spLocks noGrp="1"/>
          </p:cNvSpPr>
          <p:nvPr>
            <p:ph type="body" idx="10"/>
          </p:nvPr>
        </p:nvSpPr>
        <p:spPr>
          <a:xfrm>
            <a:off x="389890" y="8089265"/>
            <a:ext cx="3901440" cy="323215"/>
          </a:xfrm>
          <a:prstGeom prst="rect">
            <a:avLst/>
          </a:prstGeom>
          <a:noFill/>
          <a:ln w="0" cmpd="sng">
            <a:noFill/>
            <a:prstDash val="solid"/>
          </a:ln>
        </p:spPr>
        <p:txBody>
          <a:bodyPr vert="horz" lIns="0" tIns="0" rIns="0" bIns="0" anchor="t"/>
          <a:lstStyle/>
          <a:p>
            <a:pPr marL="0" marR="0" indent="0" algn="just">
              <a:lnSpc>
                <a:spcPts val="1200"/>
              </a:lnSpc>
              <a:spcAft>
                <a:spcPts val="180"/>
              </a:spcAft>
            </a:pPr>
            <a:r>
              <a:rPr lang="en-US" sz="900" spc="0">
                <a:solidFill>
                  <a:srgbClr val="FFFFFF"/>
                </a:solidFill>
                <a:latin typeface="Verdana" panose="02020603050405020304" pitchFamily="2"/>
              </a:rPr>
              <a:t>right). The SBA will perform a standard qualification review verifying HanaTek'</a:t>
            </a:r>
            <a:r>
              <a:rPr lang="en-US" sz="950" spc="0">
                <a:solidFill>
                  <a:srgbClr val="FFFFFF"/>
                </a:solidFill>
                <a:latin typeface="Arial" panose="02020603050405020304" pitchFamily="2"/>
              </a:rPr>
              <a:t>s ability to receive 8(a) sole-source awards. </a:t>
            </a:r>
          </a:p>
        </p:txBody>
      </p:sp>
      <p:sp>
        <p:nvSpPr>
          <p:cNvPr id="31" name="Text Placeholder 30"/>
          <p:cNvSpPr>
            <a:spLocks noGrp="1"/>
          </p:cNvSpPr>
          <p:nvPr>
            <p:ph type="body" idx="10"/>
          </p:nvPr>
        </p:nvSpPr>
        <p:spPr>
          <a:xfrm>
            <a:off x="448310" y="8515350"/>
            <a:ext cx="4389120" cy="201930"/>
          </a:xfrm>
          <a:prstGeom prst="rect">
            <a:avLst/>
          </a:prstGeom>
          <a:noFill/>
          <a:ln w="0" cmpd="sng">
            <a:noFill/>
            <a:prstDash val="solid"/>
          </a:ln>
        </p:spPr>
        <p:txBody>
          <a:bodyPr vert="horz" lIns="0" tIns="31750" rIns="0" bIns="0" anchor="t"/>
          <a:lstStyle/>
          <a:p>
            <a:pPr marL="0" marR="0" indent="0" algn="l">
              <a:lnSpc>
                <a:spcPts val="1200"/>
              </a:lnSpc>
              <a:spcAft>
                <a:spcPts val="115"/>
              </a:spcAft>
              <a:tabLst>
                <a:tab pos="4389120" algn="r"/>
              </a:tabLst>
            </a:pPr>
            <a:r>
              <a:rPr lang="en-US" sz="1200" b="1" spc="0">
                <a:solidFill>
                  <a:srgbClr val="FFFFFF"/>
                </a:solidFill>
                <a:latin typeface="Arial" panose="02020603050405020304" pitchFamily="2"/>
              </a:rPr>
              <a:t>3 </a:t>
            </a:r>
            <a:r>
              <a:rPr lang="en-US" sz="900" b="1" spc="0">
                <a:solidFill>
                  <a:srgbClr val="FFFFFF"/>
                </a:solidFill>
                <a:latin typeface="Tahoma" panose="02020603050405020304" pitchFamily="2"/>
              </a:rPr>
              <a:t>Receive SBA Notification. </a:t>
            </a:r>
            <a:r>
              <a:rPr lang="en-US" sz="900" spc="0">
                <a:solidFill>
                  <a:srgbClr val="FFFFFF"/>
                </a:solidFill>
                <a:latin typeface="Verdana" panose="02020603050405020304" pitchFamily="2"/>
              </a:rPr>
              <a:t>Within a few days, the SBA office will reply that </a:t>
            </a:r>
          </a:p>
        </p:txBody>
      </p:sp>
      <p:sp>
        <p:nvSpPr>
          <p:cNvPr id="32" name="Text Placeholder 31"/>
          <p:cNvSpPr>
            <a:spLocks noGrp="1"/>
          </p:cNvSpPr>
          <p:nvPr>
            <p:ph type="body" idx="10"/>
          </p:nvPr>
        </p:nvSpPr>
        <p:spPr>
          <a:xfrm>
            <a:off x="5220970" y="1805305"/>
            <a:ext cx="2188845" cy="6854825"/>
          </a:xfrm>
          <a:prstGeom prst="rect">
            <a:avLst/>
          </a:prstGeom>
          <a:noFill/>
          <a:ln w="0" cmpd="sng">
            <a:noFill/>
            <a:prstDash val="solid"/>
          </a:ln>
        </p:spPr>
        <p:txBody>
          <a:bodyPr vert="horz" lIns="0" tIns="0" rIns="0" bIns="0" anchor="t"/>
          <a:lstStyle/>
          <a:p>
            <a:pPr marL="45720" marR="0" indent="137160" algn="l">
              <a:lnSpc>
                <a:spcPts val="1000"/>
              </a:lnSpc>
              <a:spcAft>
                <a:spcPts val="0"/>
              </a:spcAft>
              <a:buFont typeface="Arial"/>
              <a:buAutoNum type="alphaLcPeriod"/>
            </a:pPr>
            <a:r>
              <a:rPr lang="en-US" sz="800" i="1" spc="10">
                <a:solidFill>
                  <a:srgbClr val="403F40"/>
                </a:solidFill>
                <a:latin typeface="Arial" panose="02020603050405020304" pitchFamily="2"/>
              </a:rPr>
              <a:t>Competitive thresholds. (1) The Federal Acquisition Regulatory Council (FAR Council) has the responsibility of adjusting each acquisition-related dollar threshold on October 1, of each year that is evenly </a:t>
            </a:r>
            <a:r>
              <a:rPr lang="en-US" sz="750" i="1" spc="10">
                <a:solidFill>
                  <a:srgbClr val="403F40"/>
                </a:solidFill>
                <a:latin typeface="Verdana" panose="02020603050405020304" pitchFamily="2"/>
              </a:rPr>
              <a:t>divisible by five. Acquisition-related dollar thresholds are defined as dollar thresholds that are specified in law as a factor in defining the scope of the applicability of a </a:t>
            </a:r>
            <a:r>
              <a:rPr lang="en-US" sz="800" i="1" spc="10">
                <a:solidFill>
                  <a:srgbClr val="403F40"/>
                </a:solidFill>
                <a:latin typeface="Arial" panose="02020603050405020304" pitchFamily="2"/>
              </a:rPr>
              <a:t>policy, procedure, requirement, or restriction </a:t>
            </a:r>
            <a:r>
              <a:rPr lang="en-US" sz="750" i="1" spc="10">
                <a:solidFill>
                  <a:srgbClr val="403F40"/>
                </a:solidFill>
                <a:latin typeface="Verdana" panose="02020603050405020304" pitchFamily="2"/>
              </a:rPr>
              <a:t>provided in that law to the procurement of </a:t>
            </a:r>
            <a:r>
              <a:rPr lang="en-US" sz="800" i="1" spc="10">
                <a:solidFill>
                  <a:srgbClr val="403F40"/>
                </a:solidFill>
                <a:latin typeface="Arial" panose="02020603050405020304" pitchFamily="2"/>
              </a:rPr>
              <a:t>property or services by an executive agency as determined by the FAR Council. 41 U.S.C. 431a(c). Part 124, Subpart A, 8(a) Business Development, contains acquisition-related </a:t>
            </a:r>
            <a:r>
              <a:rPr lang="en-US" sz="750" i="1" spc="10">
                <a:solidFill>
                  <a:srgbClr val="403F40"/>
                </a:solidFill>
                <a:latin typeface="Verdana" panose="02020603050405020304" pitchFamily="2"/>
              </a:rPr>
              <a:t>dollar thresholds subject to inflationary </a:t>
            </a:r>
            <a:r>
              <a:rPr lang="en-US" sz="800" i="1" spc="10">
                <a:solidFill>
                  <a:srgbClr val="403F40"/>
                </a:solidFill>
                <a:latin typeface="Arial" panose="02020603050405020304" pitchFamily="2"/>
              </a:rPr>
              <a:t>adjustments. . .The FAR Council shall publish a notice of the adjusted dollar thresholds in the Federal Register. The adjusted dollar thresholds shall take effect on the date of publication. </a:t>
            </a:r>
          </a:p>
          <a:p>
            <a:pPr marL="45720" marR="45720" indent="0" algn="l">
              <a:lnSpc>
                <a:spcPts val="1000"/>
              </a:lnSpc>
              <a:spcBef>
                <a:spcPts val="0"/>
              </a:spcBef>
              <a:spcAft>
                <a:spcPts val="0"/>
              </a:spcAft>
            </a:pPr>
            <a:r>
              <a:rPr lang="en-US" sz="800" i="1" spc="0">
                <a:solidFill>
                  <a:srgbClr val="403F40"/>
                </a:solidFill>
                <a:latin typeface="Arial" panose="02020603050405020304" pitchFamily="2"/>
              </a:rPr>
              <a:t>(2) A procurement offered and accepted for the 8(a) BD program must be competed among eligible Participants if... </a:t>
            </a:r>
          </a:p>
          <a:p>
            <a:pPr marL="45720" marR="45720" indent="0" algn="l">
              <a:lnSpc>
                <a:spcPts val="1000"/>
              </a:lnSpc>
              <a:spcBef>
                <a:spcPts val="0"/>
              </a:spcBef>
              <a:spcAft>
                <a:spcPts val="0"/>
              </a:spcAft>
            </a:pPr>
            <a:r>
              <a:rPr lang="en-US" sz="800" i="1" spc="0">
                <a:solidFill>
                  <a:srgbClr val="403F40"/>
                </a:solidFill>
                <a:latin typeface="Arial" panose="02020603050405020304" pitchFamily="2"/>
              </a:rPr>
              <a:t>(iii) The requirement has not been accepted </a:t>
            </a:r>
            <a:r>
              <a:rPr lang="en-US" sz="750" i="1" spc="0">
                <a:solidFill>
                  <a:srgbClr val="403F40"/>
                </a:solidFill>
                <a:latin typeface="Verdana" panose="02020603050405020304" pitchFamily="2"/>
              </a:rPr>
              <a:t>by SBA for award as a sole source 8(a) procurement on behalf of a tribally-owned or ANC-owned concern.... </a:t>
            </a:r>
          </a:p>
          <a:p>
            <a:pPr marL="45720" marR="45720" indent="137160" algn="l">
              <a:lnSpc>
                <a:spcPts val="1000"/>
              </a:lnSpc>
              <a:spcBef>
                <a:spcPts val="30"/>
              </a:spcBef>
              <a:spcAft>
                <a:spcPts val="0"/>
              </a:spcAft>
              <a:buFont typeface="Arial"/>
              <a:buAutoNum type="alphaLcPeriod"/>
            </a:pPr>
            <a:r>
              <a:rPr lang="en-US" sz="800" b="1" i="1" spc="0">
                <a:solidFill>
                  <a:srgbClr val="403F40"/>
                </a:solidFill>
                <a:latin typeface="Arial" panose="02020603050405020304" pitchFamily="2"/>
              </a:rPr>
              <a:t>Exemption from competitive thresholds for Participants owned by Indian Tribes, ANCs and NHOs. </a:t>
            </a:r>
          </a:p>
          <a:p>
            <a:pPr marL="45720" marR="0" indent="137160" algn="l">
              <a:lnSpc>
                <a:spcPts val="1000"/>
              </a:lnSpc>
              <a:spcBef>
                <a:spcPts val="35"/>
              </a:spcBef>
              <a:spcAft>
                <a:spcPts val="0"/>
              </a:spcAft>
              <a:buFont typeface="Arial"/>
              <a:buAutoNum type="arabicPeriod"/>
            </a:pPr>
            <a:r>
              <a:rPr lang="en-US" sz="800" b="1" i="1" spc="0">
                <a:solidFill>
                  <a:srgbClr val="403F40"/>
                </a:solidFill>
                <a:latin typeface="Arial" panose="02020603050405020304" pitchFamily="2"/>
              </a:rPr>
              <a:t>A Participant concern owned and controlled by an Indian Tribe or an ANC may be awarded a sole source 8(a) contract where the anticipated value of the procurement exceeds the applicable competitive threshold if SBA has not accepted the requirement into the 8(a) BD program as a competitive procurement. </a:t>
            </a:r>
          </a:p>
          <a:p>
            <a:pPr marL="45720" marR="45720" indent="137160" algn="l">
              <a:lnSpc>
                <a:spcPts val="1000"/>
              </a:lnSpc>
              <a:spcBef>
                <a:spcPts val="15"/>
              </a:spcBef>
              <a:spcAft>
                <a:spcPts val="0"/>
              </a:spcAft>
              <a:buFont typeface="Verdana"/>
              <a:buAutoNum type="arabicPeriod"/>
            </a:pPr>
            <a:r>
              <a:rPr lang="en-US" sz="750" i="1" spc="20">
                <a:solidFill>
                  <a:srgbClr val="403F40"/>
                </a:solidFill>
                <a:latin typeface="Verdana" panose="02020603050405020304" pitchFamily="2"/>
              </a:rPr>
              <a:t>A Participant concern owned and controlled by an NHO may be awarded a </a:t>
            </a:r>
            <a:r>
              <a:rPr lang="en-US" sz="800" i="1" spc="20">
                <a:solidFill>
                  <a:srgbClr val="403F40"/>
                </a:solidFill>
                <a:latin typeface="Arial" panose="02020603050405020304" pitchFamily="2"/>
              </a:rPr>
              <a:t>sole source Department of Defense (DoD) </a:t>
            </a:r>
            <a:r>
              <a:rPr lang="en-US" sz="750" i="1" spc="20">
                <a:solidFill>
                  <a:srgbClr val="403F40"/>
                </a:solidFill>
                <a:latin typeface="Verdana" panose="02020603050405020304" pitchFamily="2"/>
              </a:rPr>
              <a:t>8(a) contract where the anticipated value </a:t>
            </a:r>
            <a:r>
              <a:rPr lang="en-US" sz="800" i="1" spc="20">
                <a:solidFill>
                  <a:srgbClr val="403F40"/>
                </a:solidFill>
                <a:latin typeface="Arial" panose="02020603050405020304" pitchFamily="2"/>
              </a:rPr>
              <a:t>of the procurement exceeds the applicable competitive threshold if SBA has not accepted the requirement into the 8(a) BD program as a competitive procurement. </a:t>
            </a:r>
          </a:p>
          <a:p>
            <a:pPr marL="45720" marR="0" indent="137160" algn="l">
              <a:lnSpc>
                <a:spcPts val="1000"/>
              </a:lnSpc>
              <a:spcBef>
                <a:spcPts val="10"/>
              </a:spcBef>
              <a:spcAft>
                <a:spcPts val="0"/>
              </a:spcAft>
              <a:buFont typeface="Arial"/>
              <a:buAutoNum type="arabicPeriod"/>
            </a:pPr>
            <a:r>
              <a:rPr lang="en-US" sz="800" b="1" i="1" spc="0">
                <a:solidFill>
                  <a:srgbClr val="403F40"/>
                </a:solidFill>
                <a:latin typeface="Arial" panose="02020603050405020304" pitchFamily="2"/>
              </a:rPr>
              <a:t>There is no requirement that a </a:t>
            </a:r>
          </a:p>
          <a:p>
            <a:pPr marL="45720" marR="0" indent="0" algn="l">
              <a:lnSpc>
                <a:spcPts val="1000"/>
              </a:lnSpc>
              <a:spcBef>
                <a:spcPts val="10"/>
              </a:spcBef>
              <a:spcAft>
                <a:spcPts val="0"/>
              </a:spcAft>
            </a:pPr>
            <a:r>
              <a:rPr lang="en-US" sz="800" b="1" i="1" spc="0">
                <a:solidFill>
                  <a:srgbClr val="403F40"/>
                </a:solidFill>
                <a:latin typeface="Arial" panose="02020603050405020304" pitchFamily="2"/>
              </a:rPr>
              <a:t>procurement must be competed whenever possible before it can be accepted on a sole source basis for a Tribally-owned or ANC-owned concern, or a concern owned by an NHO for to owned concern on a sole source basis...” </a:t>
            </a:r>
          </a:p>
        </p:txBody>
      </p:sp>
      <p:sp>
        <p:nvSpPr>
          <p:cNvPr id="33" name="Text Placeholder 32"/>
          <p:cNvSpPr>
            <a:spLocks noGrp="1"/>
          </p:cNvSpPr>
          <p:nvPr>
            <p:ph type="body" idx="10"/>
          </p:nvPr>
        </p:nvSpPr>
        <p:spPr>
          <a:xfrm>
            <a:off x="389890" y="8717280"/>
            <a:ext cx="3240405" cy="152400"/>
          </a:xfrm>
          <a:prstGeom prst="rect">
            <a:avLst/>
          </a:prstGeom>
          <a:noFill/>
          <a:ln w="0" cmpd="sng">
            <a:noFill/>
            <a:prstDash val="solid"/>
          </a:ln>
        </p:spPr>
        <p:txBody>
          <a:bodyPr vert="horz" lIns="0" tIns="0" rIns="0" bIns="0" anchor="t"/>
          <a:lstStyle/>
          <a:p>
            <a:pPr marL="0" marR="0" indent="0" algn="l">
              <a:lnSpc>
                <a:spcPts val="1000"/>
              </a:lnSpc>
              <a:spcAft>
                <a:spcPts val="180"/>
              </a:spcAft>
            </a:pPr>
            <a:r>
              <a:rPr lang="en-US" sz="900" spc="5">
                <a:solidFill>
                  <a:srgbClr val="FFFFFF"/>
                </a:solidFill>
                <a:latin typeface="Verdana" panose="02020603050405020304" pitchFamily="2"/>
              </a:rPr>
              <a:t>HanaTek </a:t>
            </a:r>
            <a:r>
              <a:rPr lang="en-US" sz="950" spc="5">
                <a:solidFill>
                  <a:srgbClr val="FFFFFF"/>
                </a:solidFill>
                <a:latin typeface="Arial" panose="02020603050405020304" pitchFamily="2"/>
              </a:rPr>
              <a:t>is approved to receive the sole-source contract. </a:t>
            </a:r>
          </a:p>
        </p:txBody>
      </p:sp>
      <p:sp>
        <p:nvSpPr>
          <p:cNvPr id="34" name="Text Placeholder 33"/>
          <p:cNvSpPr>
            <a:spLocks noGrp="1"/>
          </p:cNvSpPr>
          <p:nvPr>
            <p:ph type="body" idx="10"/>
          </p:nvPr>
        </p:nvSpPr>
        <p:spPr>
          <a:xfrm>
            <a:off x="448310" y="8972550"/>
            <a:ext cx="4507865" cy="183515"/>
          </a:xfrm>
          <a:prstGeom prst="rect">
            <a:avLst/>
          </a:prstGeom>
          <a:noFill/>
          <a:ln w="0" cmpd="sng">
            <a:noFill/>
            <a:prstDash val="solid"/>
          </a:ln>
        </p:spPr>
        <p:txBody>
          <a:bodyPr vert="horz" lIns="0" tIns="31750" rIns="0" bIns="0" anchor="t"/>
          <a:lstStyle/>
          <a:p>
            <a:pPr marL="0" marR="0" indent="0" algn="l">
              <a:lnSpc>
                <a:spcPts val="1200"/>
              </a:lnSpc>
              <a:spcAft>
                <a:spcPts val="0"/>
              </a:spcAft>
            </a:pPr>
            <a:r>
              <a:rPr lang="en-US" sz="1200" b="1" spc="15">
                <a:solidFill>
                  <a:srgbClr val="FFFFFF"/>
                </a:solidFill>
                <a:latin typeface="Arial" panose="02020603050405020304" pitchFamily="2"/>
              </a:rPr>
              <a:t>4 </a:t>
            </a:r>
            <a:r>
              <a:rPr lang="en-US" sz="950" b="1" spc="15">
                <a:solidFill>
                  <a:srgbClr val="FFFFFF"/>
                </a:solidFill>
                <a:latin typeface="Arial" panose="02020603050405020304" pitchFamily="2"/>
              </a:rPr>
              <a:t>Develop a SOW and Negotiate a Contract. </a:t>
            </a:r>
            <a:r>
              <a:rPr lang="en-US" sz="950" spc="15">
                <a:solidFill>
                  <a:srgbClr val="FFFFFF"/>
                </a:solidFill>
                <a:latin typeface="Arial" panose="02020603050405020304" pitchFamily="2"/>
              </a:rPr>
              <a:t>Tribal 8(a) rules permit an open </a:t>
            </a:r>
          </a:p>
        </p:txBody>
      </p:sp>
      <p:sp>
        <p:nvSpPr>
          <p:cNvPr id="35" name="Text Placeholder 34"/>
          <p:cNvSpPr>
            <a:spLocks noGrp="1"/>
          </p:cNvSpPr>
          <p:nvPr>
            <p:ph type="body" idx="10"/>
          </p:nvPr>
        </p:nvSpPr>
        <p:spPr>
          <a:xfrm>
            <a:off x="389890" y="9156065"/>
            <a:ext cx="4447540" cy="454025"/>
          </a:xfrm>
          <a:prstGeom prst="rect">
            <a:avLst/>
          </a:prstGeom>
          <a:noFill/>
          <a:ln w="0" cmpd="sng">
            <a:noFill/>
            <a:prstDash val="solid"/>
          </a:ln>
        </p:spPr>
        <p:txBody>
          <a:bodyPr vert="horz" lIns="0" tIns="0" rIns="0" bIns="0" anchor="t"/>
          <a:lstStyle/>
          <a:p>
            <a:pPr marL="0" marR="0" indent="0" algn="l">
              <a:lnSpc>
                <a:spcPts val="1200"/>
              </a:lnSpc>
              <a:spcAft>
                <a:spcPts val="0"/>
              </a:spcAft>
            </a:pPr>
            <a:r>
              <a:rPr lang="en-US" sz="950" spc="0">
                <a:solidFill>
                  <a:srgbClr val="FFFFFF"/>
                </a:solidFill>
                <a:latin typeface="Arial" panose="02020603050405020304" pitchFamily="2"/>
              </a:rPr>
              <a:t>dialog between the sole-source contractor and the agency. </a:t>
            </a:r>
            <a:r>
              <a:rPr lang="en-US" sz="900" spc="0">
                <a:solidFill>
                  <a:srgbClr val="FFFFFF"/>
                </a:solidFill>
                <a:latin typeface="Verdana" panose="02020603050405020304" pitchFamily="2"/>
              </a:rPr>
              <a:t>HanaTek </a:t>
            </a:r>
            <a:r>
              <a:rPr lang="en-US" sz="950" spc="0">
                <a:solidFill>
                  <a:srgbClr val="FFFFFF"/>
                </a:solidFill>
                <a:latin typeface="Arial" panose="02020603050405020304" pitchFamily="2"/>
              </a:rPr>
              <a:t>will work </a:t>
            </a:r>
            <a:r>
              <a:rPr lang="en-US" sz="900" spc="0">
                <a:solidFill>
                  <a:srgbClr val="FFFFFF"/>
                </a:solidFill>
                <a:latin typeface="Verdana" panose="02020603050405020304" pitchFamily="2"/>
              </a:rPr>
              <a:t>with you every step of the way—defining requirements, scope, and deliverables, and negotiating the final contract. </a:t>
            </a:r>
          </a:p>
        </p:txBody>
      </p:sp>
      <p:sp>
        <p:nvSpPr>
          <p:cNvPr id="36" name="Text Placeholder 35"/>
          <p:cNvSpPr>
            <a:spLocks noGrp="1"/>
          </p:cNvSpPr>
          <p:nvPr>
            <p:ph type="body" idx="10"/>
          </p:nvPr>
        </p:nvSpPr>
        <p:spPr>
          <a:xfrm>
            <a:off x="5462270" y="8767445"/>
            <a:ext cx="1791970" cy="912495"/>
          </a:xfrm>
          <a:prstGeom prst="rect">
            <a:avLst/>
          </a:prstGeom>
          <a:noFill/>
          <a:ln w="0" cmpd="sng">
            <a:noFill/>
            <a:prstDash val="solid"/>
          </a:ln>
        </p:spPr>
        <p:txBody>
          <a:bodyPr vert="horz" lIns="0" tIns="0" rIns="0" bIns="0" anchor="t"/>
          <a:lstStyle/>
          <a:p>
            <a:pPr marL="0" marR="0" indent="0" algn="l">
              <a:lnSpc>
                <a:spcPts val="1200"/>
              </a:lnSpc>
              <a:spcAft>
                <a:spcPts val="0"/>
              </a:spcAft>
            </a:pPr>
            <a:r>
              <a:rPr lang="en-US" sz="1050" b="1" spc="-90">
                <a:solidFill>
                  <a:srgbClr val="FFFFFF"/>
                </a:solidFill>
                <a:latin typeface="Arial" panose="02020603050405020304" pitchFamily="2"/>
              </a:rPr>
              <a:t>U.S. Small Business Association </a:t>
            </a:r>
          </a:p>
          <a:p>
            <a:pPr marL="0" marR="0" indent="0" algn="ctr">
              <a:lnSpc>
                <a:spcPts val="1000"/>
              </a:lnSpc>
              <a:spcBef>
                <a:spcPts val="335"/>
              </a:spcBef>
              <a:spcAft>
                <a:spcPts val="0"/>
              </a:spcAft>
            </a:pPr>
            <a:r>
              <a:rPr lang="en-US" sz="1050" b="1" spc="-95">
                <a:solidFill>
                  <a:srgbClr val="FFFFFF"/>
                </a:solidFill>
                <a:latin typeface="Arial" panose="02020603050405020304" pitchFamily="2"/>
              </a:rPr>
              <a:t>(SBA) </a:t>
            </a:r>
            <a:r>
              <a:rPr lang="en-US" sz="750" b="1" spc="-95">
                <a:solidFill>
                  <a:srgbClr val="FFFFFF"/>
                </a:solidFill>
                <a:latin typeface="Verdana" panose="02020603050405020304" pitchFamily="2"/>
              </a:rPr>
              <a:t>Point of Contact: </a:t>
            </a:r>
            <a:br/>
            <a:r>
              <a:rPr lang="en-US" sz="900" spc="-95">
                <a:solidFill>
                  <a:srgbClr val="FFFFFF"/>
                </a:solidFill>
                <a:latin typeface="Verdana" panose="02020603050405020304" pitchFamily="2"/>
              </a:rPr>
              <a:t>Michael Youth - (808)541-2990 </a:t>
            </a:r>
          </a:p>
          <a:p>
            <a:pPr marL="0" marR="0" indent="0" algn="ctr">
              <a:lnSpc>
                <a:spcPts val="1200"/>
              </a:lnSpc>
              <a:spcBef>
                <a:spcPts val="60"/>
              </a:spcBef>
              <a:spcAft>
                <a:spcPts val="0"/>
              </a:spcAft>
            </a:pPr>
            <a:r>
              <a:rPr lang="en-US" sz="750" u="sng" spc="-30">
                <a:solidFill>
                  <a:srgbClr val="0000FF"/>
                </a:solidFill>
                <a:latin typeface="Verdana" panose="02020603050405020304" pitchFamily="2"/>
              </a:rPr>
              <a:t>Michael.youth@sba.gov</a:t>
            </a:r>
            <a:r>
              <a:rPr lang="en-US" sz="100" spc="-30">
                <a:solidFill>
                  <a:srgbClr val="FFFFFF"/>
                </a:solidFill>
                <a:latin typeface="Verdana" panose="02020603050405020304" pitchFamily="2"/>
              </a:rPr>
              <a:t> </a:t>
            </a:r>
          </a:p>
          <a:p>
            <a:pPr marL="0" marR="0" indent="0" algn="ctr">
              <a:lnSpc>
                <a:spcPts val="1200"/>
              </a:lnSpc>
              <a:spcBef>
                <a:spcPts val="0"/>
              </a:spcBef>
              <a:spcAft>
                <a:spcPts val="0"/>
              </a:spcAft>
            </a:pPr>
            <a:r>
              <a:rPr lang="en-US" sz="900" spc="-110">
                <a:solidFill>
                  <a:srgbClr val="FFFFFF"/>
                </a:solidFill>
                <a:latin typeface="Verdana" panose="02020603050405020304" pitchFamily="2"/>
              </a:rPr>
              <a:t>500 Ala Moana Blvd., Suite 1-306 </a:t>
            </a:r>
            <a:br/>
            <a:r>
              <a:rPr lang="en-US" sz="900" spc="-110">
                <a:solidFill>
                  <a:srgbClr val="FFFFFF"/>
                </a:solidFill>
                <a:latin typeface="Verdana" panose="02020603050405020304" pitchFamily="2"/>
              </a:rPr>
              <a:t>Honolulu, HI 96813 </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D1D3D3"/>
        </a:solidFill>
        <a:effectLst/>
      </p:bgPr>
    </p:bg>
    <p:spTree>
      <p:nvGrpSpPr>
        <p:cNvPr id="1" name=""/>
        <p:cNvGrpSpPr/>
        <p:nvPr/>
      </p:nvGrpSpPr>
      <p:grpSpPr>
        <a:xfrm>
          <a:off x="0" y="0"/>
          <a:ext cx="0" cy="0"/>
          <a:chOff x="0" y="0"/>
          <a:chExt cx="0" cy="0"/>
        </a:xfrm>
      </p:grpSpPr>
      <p:pic>
        <p:nvPicPr>
          <p:cNvPr id="6" name="Picture 5"/>
          <p:cNvPicPr/>
          <p:nvPr/>
        </p:nvPicPr>
        <p:blipFill>
          <a:blip r:embed="rId2"/>
          <a:stretch>
            <a:fillRect/>
          </a:stretch>
        </p:blipFill>
        <p:spPr>
          <a:xfrm>
            <a:off x="267970" y="3919855"/>
            <a:ext cx="7211695" cy="1974850"/>
          </a:xfrm>
          <a:prstGeom prst="rect">
            <a:avLst/>
          </a:prstGeom>
        </p:spPr>
      </p:pic>
      <p:sp>
        <p:nvSpPr>
          <p:cNvPr id="2" name="Text Placeholder 1"/>
          <p:cNvSpPr>
            <a:spLocks noGrp="1"/>
          </p:cNvSpPr>
          <p:nvPr>
            <p:ph type="body" idx="10"/>
          </p:nvPr>
        </p:nvSpPr>
        <p:spPr>
          <a:xfrm>
            <a:off x="283210" y="431800"/>
            <a:ext cx="7205980" cy="491490"/>
          </a:xfrm>
          <a:prstGeom prst="rect">
            <a:avLst/>
          </a:prstGeom>
          <a:solidFill>
            <a:srgbClr val="7698C5"/>
          </a:solidFill>
          <a:ln w="0" cmpd="sng">
            <a:noFill/>
            <a:prstDash val="solid"/>
          </a:ln>
        </p:spPr>
        <p:txBody>
          <a:bodyPr vert="horz" lIns="0" tIns="139065" rIns="0" bIns="0" anchor="t"/>
          <a:lstStyle/>
          <a:p>
            <a:pPr marL="0" marR="0" indent="0" algn="ctr">
              <a:lnSpc>
                <a:spcPts val="1800"/>
              </a:lnSpc>
              <a:spcAft>
                <a:spcPts val="890"/>
              </a:spcAft>
            </a:pPr>
            <a:r>
              <a:rPr lang="en-US" sz="1500" b="1" spc="-35" dirty="0">
                <a:solidFill>
                  <a:srgbClr val="403F40"/>
                </a:solidFill>
                <a:latin typeface="Trebuchet MS" panose="02020603050405020304" pitchFamily="2"/>
              </a:rPr>
              <a:t>ADVANTAGES OF WORKING WITH HANATEK—A NHO 8(a) COMPANY </a:t>
            </a:r>
          </a:p>
        </p:txBody>
      </p:sp>
      <p:sp>
        <p:nvSpPr>
          <p:cNvPr id="3" name="Text Placeholder 2"/>
          <p:cNvSpPr>
            <a:spLocks noGrp="1"/>
          </p:cNvSpPr>
          <p:nvPr>
            <p:ph type="body" idx="10"/>
          </p:nvPr>
        </p:nvSpPr>
        <p:spPr>
          <a:xfrm>
            <a:off x="281940" y="1021080"/>
            <a:ext cx="3492500" cy="2834640"/>
          </a:xfrm>
          <a:prstGeom prst="rect">
            <a:avLst/>
          </a:prstGeom>
          <a:solidFill>
            <a:srgbClr val="FFFFFF"/>
          </a:solidFill>
          <a:ln w="0" cmpd="sng">
            <a:noFill/>
            <a:prstDash val="solid"/>
          </a:ln>
        </p:spPr>
        <p:txBody>
          <a:bodyPr vert="horz" lIns="0" tIns="0" rIns="0" bIns="0" anchor="t"/>
          <a:lstStyle/>
          <a:p>
            <a:pPr marL="91440" marR="91440" indent="0" algn="just">
              <a:lnSpc>
                <a:spcPts val="1000"/>
              </a:lnSpc>
              <a:spcAft>
                <a:spcPts val="0"/>
              </a:spcAft>
            </a:pPr>
            <a:r>
              <a:rPr lang="en-US" sz="800" spc="0" dirty="0">
                <a:solidFill>
                  <a:srgbClr val="403F40"/>
                </a:solidFill>
                <a:latin typeface="Verdana" panose="02020603050405020304" pitchFamily="2"/>
              </a:rPr>
              <a:t>Before you undergo the time and expense of traditional procurement—developing an RFP, unleashing a full-and-open competition, filing multiple amendments, responding to dozens of questions, evaluating untold responses, and enduring time-</a:t>
            </a:r>
            <a:r>
              <a:rPr lang="en-US" sz="100" dirty="0">
                <a:solidFill>
                  <a:srgbClr val="000000"/>
                </a:solidFill>
                <a:latin typeface="Trebuchet MS" panose="02020603050405020304" pitchFamily="2"/>
              </a:rPr>
              <a:t> </a:t>
            </a:r>
          </a:p>
          <a:p>
            <a:pPr marL="91440" marR="0" indent="0" algn="l">
              <a:lnSpc>
                <a:spcPts val="1000"/>
              </a:lnSpc>
              <a:spcBef>
                <a:spcPts val="420"/>
              </a:spcBef>
              <a:spcAft>
                <a:spcPts val="0"/>
              </a:spcAft>
            </a:pPr>
            <a:r>
              <a:rPr lang="en-US" sz="800" spc="25" dirty="0">
                <a:solidFill>
                  <a:srgbClr val="403F40"/>
                </a:solidFill>
                <a:latin typeface="Verdana" panose="02020603050405020304" pitchFamily="2"/>
              </a:rPr>
              <a:t>consuming and expensive protests—consider this: </a:t>
            </a:r>
            <a:r>
              <a:rPr lang="en-US" sz="800" b="1" spc="25" dirty="0">
                <a:solidFill>
                  <a:srgbClr val="403F40"/>
                </a:solidFill>
                <a:latin typeface="Verdana" panose="02020603050405020304" pitchFamily="2"/>
              </a:rPr>
              <a:t>By law</a:t>
            </a:r>
            <a:r>
              <a:rPr lang="en-US" sz="800" b="1" spc="25" baseline="30000" dirty="0">
                <a:solidFill>
                  <a:srgbClr val="403F40"/>
                </a:solidFill>
                <a:latin typeface="Verdana" panose="02020603050405020304" pitchFamily="2"/>
              </a:rPr>
              <a:t>1</a:t>
            </a:r>
            <a:r>
              <a:rPr lang="en-US" sz="800" b="1" spc="25" dirty="0">
                <a:solidFill>
                  <a:srgbClr val="403F40"/>
                </a:solidFill>
                <a:latin typeface="Verdana" panose="02020603050405020304" pitchFamily="2"/>
              </a:rPr>
              <a:t>, </a:t>
            </a:r>
          </a:p>
          <a:p>
            <a:pPr marL="91440" marR="91440" indent="0" algn="just">
              <a:lnSpc>
                <a:spcPts val="1000"/>
              </a:lnSpc>
              <a:spcBef>
                <a:spcPts val="0"/>
              </a:spcBef>
              <a:spcAft>
                <a:spcPts val="0"/>
              </a:spcAft>
            </a:pPr>
            <a:r>
              <a:rPr lang="en-US" sz="800" b="1" spc="0" dirty="0">
                <a:solidFill>
                  <a:srgbClr val="403F40"/>
                </a:solidFill>
                <a:latin typeface="Verdana" panose="02020603050405020304" pitchFamily="2"/>
              </a:rPr>
              <a:t>your agency is authorized to sole-source, no matter the size of the contract. </a:t>
            </a:r>
          </a:p>
          <a:p>
            <a:pPr marL="91440" marR="91440" indent="0" algn="just">
              <a:lnSpc>
                <a:spcPts val="1100"/>
              </a:lnSpc>
              <a:spcBef>
                <a:spcPts val="0"/>
              </a:spcBef>
              <a:spcAft>
                <a:spcPts val="0"/>
              </a:spcAft>
            </a:pPr>
            <a:r>
              <a:rPr lang="en-US" sz="800" spc="0" dirty="0">
                <a:solidFill>
                  <a:srgbClr val="403F40"/>
                </a:solidFill>
                <a:latin typeface="Verdana" panose="02020603050405020304" pitchFamily="2"/>
              </a:rPr>
              <a:t>There is no requirement that a procurement must be competed before it can be accepted on a sole-source basis for a Hawaiian-owned concern; the only requirement is that the sole-source firm must be an Native Hawaiian Corporation (NHO) or Tribal-owned 8(a) company, both of which enjoy a special status enabling them to receive sole-source contracts. </a:t>
            </a:r>
          </a:p>
          <a:p>
            <a:pPr marL="91440" marR="91440" indent="0" algn="just">
              <a:lnSpc>
                <a:spcPts val="1100"/>
              </a:lnSpc>
              <a:spcBef>
                <a:spcPts val="0"/>
              </a:spcBef>
              <a:spcAft>
                <a:spcPts val="2135"/>
              </a:spcAft>
            </a:pPr>
            <a:r>
              <a:rPr lang="en-US" sz="800" spc="10" dirty="0">
                <a:solidFill>
                  <a:srgbClr val="403F40"/>
                </a:solidFill>
                <a:latin typeface="Verdana" panose="02020603050405020304" pitchFamily="2"/>
              </a:rPr>
              <a:t>Sole-source contracts offer numerous advantages to clients. </a:t>
            </a:r>
            <a:r>
              <a:rPr lang="en-US" sz="800" b="1" spc="10" dirty="0" err="1">
                <a:solidFill>
                  <a:srgbClr val="403F40"/>
                </a:solidFill>
                <a:latin typeface="Verdana" panose="02020603050405020304" pitchFamily="2"/>
              </a:rPr>
              <a:t>HanaTek</a:t>
            </a:r>
            <a:r>
              <a:rPr lang="en-US" sz="800" spc="10" dirty="0">
                <a:solidFill>
                  <a:srgbClr val="403F40"/>
                </a:solidFill>
                <a:latin typeface="Verdana" panose="02020603050405020304" pitchFamily="2"/>
              </a:rPr>
              <a:t>—an IT contractor with a focus on Government Solutions — is a Hawaiian-owned 8(a) firm that has distinguished itself as an industry leader in redefining technical solutions and business processes for the Federal government and our Nation’s military. </a:t>
            </a:r>
          </a:p>
        </p:txBody>
      </p:sp>
      <p:sp>
        <p:nvSpPr>
          <p:cNvPr id="4" name="Text Placeholder 3"/>
          <p:cNvSpPr>
            <a:spLocks noGrp="1"/>
          </p:cNvSpPr>
          <p:nvPr>
            <p:ph type="body" idx="10"/>
          </p:nvPr>
        </p:nvSpPr>
        <p:spPr>
          <a:xfrm>
            <a:off x="3997960" y="1021080"/>
            <a:ext cx="3492500" cy="2834640"/>
          </a:xfrm>
          <a:prstGeom prst="rect">
            <a:avLst/>
          </a:prstGeom>
          <a:solidFill>
            <a:srgbClr val="FFFFFF"/>
          </a:solidFill>
          <a:ln w="0" cmpd="sng">
            <a:noFill/>
            <a:prstDash val="solid"/>
          </a:ln>
        </p:spPr>
        <p:txBody>
          <a:bodyPr vert="horz" lIns="0" tIns="2540" rIns="0" bIns="0" anchor="t"/>
          <a:lstStyle/>
          <a:p>
            <a:pPr marL="91440" marR="91440" indent="0" algn="just">
              <a:lnSpc>
                <a:spcPts val="1200"/>
              </a:lnSpc>
              <a:spcAft>
                <a:spcPts val="0"/>
              </a:spcAft>
            </a:pPr>
            <a:r>
              <a:rPr lang="en-US" sz="900" spc="0" dirty="0">
                <a:solidFill>
                  <a:srgbClr val="403F40"/>
                </a:solidFill>
                <a:latin typeface="Verdana" panose="02020603050405020304" pitchFamily="2"/>
              </a:rPr>
              <a:t>Procurement organizations that contract with </a:t>
            </a:r>
            <a:r>
              <a:rPr lang="en-US" sz="900" b="1" spc="0" dirty="0" err="1">
                <a:solidFill>
                  <a:srgbClr val="403F40"/>
                </a:solidFill>
                <a:latin typeface="Verdana" panose="02020603050405020304" pitchFamily="2"/>
              </a:rPr>
              <a:t>HanaTek</a:t>
            </a:r>
            <a:r>
              <a:rPr lang="en-US" sz="900" b="1" spc="0" dirty="0">
                <a:solidFill>
                  <a:srgbClr val="403F40"/>
                </a:solidFill>
                <a:latin typeface="Verdana" panose="02020603050405020304" pitchFamily="2"/>
              </a:rPr>
              <a:t> </a:t>
            </a:r>
            <a:r>
              <a:rPr lang="en-US" sz="900" spc="0" dirty="0">
                <a:solidFill>
                  <a:srgbClr val="403F40"/>
                </a:solidFill>
                <a:latin typeface="Verdana" panose="02020603050405020304" pitchFamily="2"/>
              </a:rPr>
              <a:t>for Support Service needs can immediately benefit from the provisions accorded Hawaii 8(a) firms. </a:t>
            </a:r>
            <a:r>
              <a:rPr lang="en-US" sz="1000" spc="0" dirty="0">
                <a:solidFill>
                  <a:srgbClr val="403F40"/>
                </a:solidFill>
                <a:latin typeface="Verdana" panose="02020603050405020304" pitchFamily="2"/>
              </a:rPr>
              <a:t>A</a:t>
            </a:r>
            <a:r>
              <a:rPr lang="en-US" sz="900" spc="0" dirty="0">
                <a:solidFill>
                  <a:srgbClr val="403F40"/>
                </a:solidFill>
                <a:latin typeface="Verdana" panose="02020603050405020304" pitchFamily="2"/>
              </a:rPr>
              <a:t>mong the advantages you can expect: </a:t>
            </a:r>
          </a:p>
          <a:p>
            <a:pPr marL="91440" marR="0" indent="0" algn="l">
              <a:lnSpc>
                <a:spcPts val="1200"/>
              </a:lnSpc>
              <a:spcBef>
                <a:spcPts val="1195"/>
              </a:spcBef>
              <a:spcAft>
                <a:spcPts val="0"/>
              </a:spcAft>
            </a:pPr>
            <a:r>
              <a:rPr lang="en-US" sz="1250" spc="30" dirty="0">
                <a:solidFill>
                  <a:srgbClr val="F6882C"/>
                </a:solidFill>
                <a:latin typeface="Verdana" panose="02020603050405020304" pitchFamily="2"/>
              </a:rPr>
              <a:t>-</a:t>
            </a:r>
            <a:r>
              <a:rPr lang="en-US" sz="850" b="1" spc="30" dirty="0">
                <a:solidFill>
                  <a:srgbClr val="403F40"/>
                </a:solidFill>
                <a:latin typeface="Arial" panose="02020603050405020304" pitchFamily="2"/>
              </a:rPr>
              <a:t> Expedited sole-source Federal procurements </a:t>
            </a:r>
          </a:p>
          <a:p>
            <a:pPr marL="91440" marR="0" indent="0" algn="l">
              <a:lnSpc>
                <a:spcPts val="1200"/>
              </a:lnSpc>
              <a:spcBef>
                <a:spcPts val="0"/>
              </a:spcBef>
              <a:spcAft>
                <a:spcPts val="0"/>
              </a:spcAft>
              <a:tabLst>
                <a:tab pos="274320" algn="l"/>
              </a:tabLst>
            </a:pPr>
            <a:r>
              <a:rPr lang="en-US" sz="1250" spc="0" dirty="0">
                <a:solidFill>
                  <a:srgbClr val="F6882C"/>
                </a:solidFill>
                <a:latin typeface="Verdana" panose="02020603050405020304" pitchFamily="2"/>
              </a:rPr>
              <a:t>-</a:t>
            </a:r>
            <a:r>
              <a:rPr lang="en-US" sz="100" b="1" spc="0" dirty="0">
                <a:solidFill>
                  <a:srgbClr val="403F40"/>
                </a:solidFill>
                <a:latin typeface="Arial" panose="02020603050405020304" pitchFamily="2"/>
              </a:rPr>
              <a:t> </a:t>
            </a:r>
            <a:r>
              <a:rPr lang="en-US" sz="850" b="1" spc="0" dirty="0">
                <a:solidFill>
                  <a:srgbClr val="403F40"/>
                </a:solidFill>
                <a:latin typeface="Arial" panose="02020603050405020304" pitchFamily="2"/>
              </a:rPr>
              <a:t>Sole-source contracts with no size limit </a:t>
            </a:r>
            <a:r>
              <a:rPr lang="en-US" sz="1050" spc="0" dirty="0">
                <a:solidFill>
                  <a:srgbClr val="403F40"/>
                </a:solidFill>
                <a:latin typeface="Trebuchet MS" panose="02020603050405020304" pitchFamily="2"/>
              </a:rPr>
              <a:t>- </a:t>
            </a:r>
            <a:r>
              <a:rPr lang="en-US" sz="900" b="1" spc="0" dirty="0">
                <a:solidFill>
                  <a:srgbClr val="403F40"/>
                </a:solidFill>
                <a:latin typeface="Arial" panose="02020603050405020304" pitchFamily="2"/>
              </a:rPr>
              <a:t>13</a:t>
            </a:r>
            <a:r>
              <a:rPr lang="en-US" sz="900" b="1" spc="0" dirty="0">
                <a:solidFill>
                  <a:srgbClr val="403F40"/>
                </a:solidFill>
                <a:latin typeface="Trebuchet MS" panose="02020603050405020304" pitchFamily="2"/>
              </a:rPr>
              <a:t>CFR </a:t>
            </a:r>
          </a:p>
          <a:p>
            <a:pPr marL="320040" marR="0" indent="0" algn="l">
              <a:lnSpc>
                <a:spcPts val="1100"/>
              </a:lnSpc>
              <a:spcBef>
                <a:spcPts val="0"/>
              </a:spcBef>
              <a:spcAft>
                <a:spcPts val="0"/>
              </a:spcAft>
            </a:pPr>
            <a:r>
              <a:rPr lang="en-US" sz="900" b="1" spc="0" dirty="0">
                <a:solidFill>
                  <a:srgbClr val="403F40"/>
                </a:solidFill>
                <a:latin typeface="Arial" panose="02020603050405020304" pitchFamily="2"/>
              </a:rPr>
              <a:t>124.5</a:t>
            </a:r>
            <a:r>
              <a:rPr lang="en-US" sz="900" b="1" spc="0" dirty="0">
                <a:solidFill>
                  <a:srgbClr val="403F40"/>
                </a:solidFill>
                <a:latin typeface="Trebuchet MS" panose="02020603050405020304" pitchFamily="2"/>
              </a:rPr>
              <a:t>06(</a:t>
            </a:r>
            <a:r>
              <a:rPr lang="en-US" sz="900" b="1" spc="0" dirty="0">
                <a:solidFill>
                  <a:srgbClr val="403F40"/>
                </a:solidFill>
                <a:latin typeface="Arial" panose="02020603050405020304" pitchFamily="2"/>
              </a:rPr>
              <a:t>b</a:t>
            </a:r>
            <a:r>
              <a:rPr lang="en-US" sz="900" b="1" spc="0" dirty="0">
                <a:solidFill>
                  <a:srgbClr val="403F40"/>
                </a:solidFill>
                <a:latin typeface="Trebuchet MS" panose="02020603050405020304" pitchFamily="2"/>
              </a:rPr>
              <a:t>)(</a:t>
            </a:r>
            <a:r>
              <a:rPr lang="en-US" sz="900" b="1" spc="0" dirty="0">
                <a:solidFill>
                  <a:srgbClr val="403F40"/>
                </a:solidFill>
                <a:latin typeface="Arial" panose="02020603050405020304" pitchFamily="2"/>
              </a:rPr>
              <a:t>2</a:t>
            </a:r>
            <a:r>
              <a:rPr lang="en-US" sz="900" b="1" spc="0" dirty="0">
                <a:solidFill>
                  <a:srgbClr val="403F40"/>
                </a:solidFill>
                <a:latin typeface="Trebuchet MS" panose="02020603050405020304" pitchFamily="2"/>
              </a:rPr>
              <a:t>) </a:t>
            </a:r>
          </a:p>
          <a:p>
            <a:pPr marL="91440" marR="0" indent="0" algn="l">
              <a:lnSpc>
                <a:spcPts val="1200"/>
              </a:lnSpc>
              <a:spcBef>
                <a:spcPts val="10"/>
              </a:spcBef>
              <a:spcAft>
                <a:spcPts val="0"/>
              </a:spcAft>
            </a:pPr>
            <a:r>
              <a:rPr lang="en-US" sz="1250" spc="25" dirty="0">
                <a:solidFill>
                  <a:srgbClr val="F6882C"/>
                </a:solidFill>
                <a:latin typeface="Verdana" panose="02020603050405020304" pitchFamily="2"/>
              </a:rPr>
              <a:t>-</a:t>
            </a:r>
            <a:r>
              <a:rPr lang="en-US" sz="850" b="1" spc="25" dirty="0">
                <a:solidFill>
                  <a:srgbClr val="403F40"/>
                </a:solidFill>
                <a:latin typeface="Arial" panose="02020603050405020304" pitchFamily="2"/>
              </a:rPr>
              <a:t> Awards that cannot be protested </a:t>
            </a:r>
            <a:r>
              <a:rPr lang="en-US" sz="1050" spc="25" dirty="0">
                <a:solidFill>
                  <a:srgbClr val="403F40"/>
                </a:solidFill>
                <a:latin typeface="Trebuchet MS" panose="02020603050405020304" pitchFamily="2"/>
              </a:rPr>
              <a:t>- </a:t>
            </a:r>
            <a:r>
              <a:rPr lang="en-US" sz="900" b="1" spc="25" dirty="0">
                <a:solidFill>
                  <a:srgbClr val="403F40"/>
                </a:solidFill>
                <a:latin typeface="Arial" panose="02020603050405020304" pitchFamily="2"/>
              </a:rPr>
              <a:t>13</a:t>
            </a:r>
            <a:r>
              <a:rPr lang="en-US" sz="900" b="1" spc="25" dirty="0">
                <a:solidFill>
                  <a:srgbClr val="403F40"/>
                </a:solidFill>
                <a:latin typeface="Trebuchet MS" panose="02020603050405020304" pitchFamily="2"/>
              </a:rPr>
              <a:t>CFR </a:t>
            </a:r>
            <a:r>
              <a:rPr lang="en-US" sz="900" b="1" spc="25" dirty="0">
                <a:solidFill>
                  <a:srgbClr val="403F40"/>
                </a:solidFill>
                <a:latin typeface="Arial" panose="02020603050405020304" pitchFamily="2"/>
              </a:rPr>
              <a:t>124.51</a:t>
            </a:r>
            <a:r>
              <a:rPr lang="en-US" sz="900" b="1" spc="25" dirty="0">
                <a:solidFill>
                  <a:srgbClr val="403F40"/>
                </a:solidFill>
                <a:latin typeface="Trebuchet MS" panose="02020603050405020304" pitchFamily="2"/>
              </a:rPr>
              <a:t>7(a) </a:t>
            </a:r>
          </a:p>
          <a:p>
            <a:pPr marL="91440" marR="0" indent="0" algn="l">
              <a:lnSpc>
                <a:spcPts val="1200"/>
              </a:lnSpc>
              <a:spcBef>
                <a:spcPts val="0"/>
              </a:spcBef>
              <a:spcAft>
                <a:spcPts val="0"/>
              </a:spcAft>
              <a:tabLst>
                <a:tab pos="274320" algn="l"/>
              </a:tabLst>
            </a:pPr>
            <a:r>
              <a:rPr lang="en-US" sz="1250" spc="15" dirty="0">
                <a:solidFill>
                  <a:srgbClr val="F6882C"/>
                </a:solidFill>
                <a:latin typeface="Verdana" panose="02020603050405020304" pitchFamily="2"/>
              </a:rPr>
              <a:t>-</a:t>
            </a:r>
            <a:r>
              <a:rPr lang="en-US" sz="100" b="1" spc="15" dirty="0">
                <a:solidFill>
                  <a:srgbClr val="403F40"/>
                </a:solidFill>
                <a:latin typeface="Arial" panose="02020603050405020304" pitchFamily="2"/>
              </a:rPr>
              <a:t> </a:t>
            </a:r>
            <a:r>
              <a:rPr lang="en-US" sz="850" b="1" spc="15" dirty="0">
                <a:solidFill>
                  <a:srgbClr val="403F40"/>
                </a:solidFill>
                <a:latin typeface="Arial" panose="02020603050405020304" pitchFamily="2"/>
              </a:rPr>
              <a:t>Open negotiations during all phases of the procurement </a:t>
            </a:r>
          </a:p>
          <a:p>
            <a:pPr marL="91440" marR="91440" indent="0" algn="just">
              <a:lnSpc>
                <a:spcPts val="1200"/>
              </a:lnSpc>
              <a:spcBef>
                <a:spcPts val="2240"/>
              </a:spcBef>
              <a:spcAft>
                <a:spcPts val="840"/>
              </a:spcAft>
            </a:pPr>
            <a:r>
              <a:rPr lang="en-US" sz="900" spc="0" dirty="0">
                <a:solidFill>
                  <a:srgbClr val="403F40"/>
                </a:solidFill>
                <a:latin typeface="Verdana" panose="02020603050405020304" pitchFamily="2"/>
              </a:rPr>
              <a:t>The result is a far more manageable process with a substantially shorter timeline to award. </a:t>
            </a:r>
            <a:r>
              <a:rPr lang="en-US" sz="1000" spc="0" dirty="0">
                <a:solidFill>
                  <a:srgbClr val="403F40"/>
                </a:solidFill>
                <a:latin typeface="Verdana" panose="02020603050405020304" pitchFamily="2"/>
              </a:rPr>
              <a:t>A</a:t>
            </a:r>
            <a:r>
              <a:rPr lang="en-US" sz="900" spc="0" dirty="0">
                <a:solidFill>
                  <a:srgbClr val="403F40"/>
                </a:solidFill>
                <a:latin typeface="Verdana" panose="02020603050405020304" pitchFamily="2"/>
              </a:rPr>
              <a:t>s shown below, removing the hurdles of a competitive acquisition strategy—uncertainties of the competitive process, delays due to protest, and requirements for re-compete or contract modification—can streamline the process. </a:t>
            </a:r>
          </a:p>
        </p:txBody>
      </p:sp>
      <p:sp>
        <p:nvSpPr>
          <p:cNvPr id="7" name="Text Placeholder 6"/>
          <p:cNvSpPr>
            <a:spLocks noGrp="1"/>
          </p:cNvSpPr>
          <p:nvPr>
            <p:ph type="body" idx="10"/>
          </p:nvPr>
        </p:nvSpPr>
        <p:spPr>
          <a:xfrm>
            <a:off x="283210" y="5919470"/>
            <a:ext cx="7205980" cy="158115"/>
          </a:xfrm>
          <a:prstGeom prst="rect">
            <a:avLst/>
          </a:prstGeom>
          <a:solidFill>
            <a:srgbClr val="818285"/>
          </a:solidFill>
          <a:ln w="0" cmpd="sng">
            <a:noFill/>
            <a:prstDash val="solid"/>
          </a:ln>
        </p:spPr>
        <p:txBody>
          <a:bodyPr vert="horz" lIns="0" tIns="13335" rIns="0" bIns="0" anchor="t"/>
          <a:lstStyle/>
          <a:p>
            <a:pPr marL="45720" marR="0" indent="0" algn="ctr">
              <a:lnSpc>
                <a:spcPts val="1100"/>
              </a:lnSpc>
              <a:spcAft>
                <a:spcPts val="10"/>
              </a:spcAft>
            </a:pPr>
            <a:r>
              <a:rPr lang="en-US" sz="750" i="1" spc="-30">
                <a:solidFill>
                  <a:srgbClr val="FFFFFF"/>
                </a:solidFill>
                <a:latin typeface="Arial" panose="02020603050405020304" pitchFamily="2"/>
              </a:rPr>
              <a:t>Hawaii </a:t>
            </a:r>
            <a:r>
              <a:rPr lang="en-US" sz="800" i="1" spc="-30">
                <a:solidFill>
                  <a:srgbClr val="FFFFFF"/>
                </a:solidFill>
                <a:latin typeface="Arial Narrow" panose="02020603050405020304" pitchFamily="2"/>
              </a:rPr>
              <a:t>8(a) contracting’s advantages of unlimited size sole-source awards, disallowing of protests, and open negotiations during all phases of the procurement can expedite your </a:t>
            </a:r>
            <a:r>
              <a:rPr lang="en-US" sz="950" i="1" spc="-30">
                <a:solidFill>
                  <a:srgbClr val="FFFFFF"/>
                </a:solidFill>
                <a:latin typeface="Arial Narrow" panose="02020603050405020304" pitchFamily="2"/>
              </a:rPr>
              <a:t>timeline. </a:t>
            </a:r>
          </a:p>
        </p:txBody>
      </p:sp>
      <p:sp>
        <p:nvSpPr>
          <p:cNvPr id="8" name="Text Placeholder 7"/>
          <p:cNvSpPr>
            <a:spLocks noGrp="1"/>
          </p:cNvSpPr>
          <p:nvPr>
            <p:ph type="body" idx="10"/>
          </p:nvPr>
        </p:nvSpPr>
        <p:spPr>
          <a:xfrm>
            <a:off x="283210" y="6184264"/>
            <a:ext cx="7205980" cy="3607435"/>
          </a:xfrm>
          <a:prstGeom prst="rect">
            <a:avLst/>
          </a:prstGeom>
          <a:solidFill>
            <a:srgbClr val="FFFFFF"/>
          </a:solidFill>
          <a:ln w="0" cmpd="sng">
            <a:noFill/>
            <a:prstDash val="solid"/>
          </a:ln>
        </p:spPr>
        <p:txBody>
          <a:bodyPr vert="horz" lIns="0" tIns="42545" rIns="0" bIns="0" anchor="t"/>
          <a:lstStyle/>
          <a:p>
            <a:pPr marL="45720" marR="0" indent="0" algn="ctr">
              <a:lnSpc>
                <a:spcPts val="1400"/>
              </a:lnSpc>
              <a:spcAft>
                <a:spcPts val="0"/>
              </a:spcAft>
            </a:pPr>
            <a:r>
              <a:rPr lang="en-US" sz="1200" b="1" spc="-40" dirty="0">
                <a:solidFill>
                  <a:srgbClr val="403F40"/>
                </a:solidFill>
                <a:latin typeface="Trebuchet MS" panose="02020603050405020304" pitchFamily="2"/>
              </a:rPr>
              <a:t>Ha</a:t>
            </a:r>
            <a:r>
              <a:rPr lang="en-US" sz="1100" b="1" spc="-40" dirty="0">
                <a:solidFill>
                  <a:srgbClr val="403F40"/>
                </a:solidFill>
                <a:latin typeface="Verdana" panose="02020603050405020304" pitchFamily="2"/>
              </a:rPr>
              <a:t>w</a:t>
            </a:r>
            <a:r>
              <a:rPr lang="en-US" sz="1200" b="1" spc="-40" dirty="0">
                <a:solidFill>
                  <a:srgbClr val="403F40"/>
                </a:solidFill>
                <a:latin typeface="Trebuchet MS" panose="02020603050405020304" pitchFamily="2"/>
              </a:rPr>
              <a:t>a</a:t>
            </a:r>
            <a:r>
              <a:rPr lang="en-US" sz="1100" b="1" spc="-40" dirty="0">
                <a:solidFill>
                  <a:srgbClr val="403F40"/>
                </a:solidFill>
                <a:latin typeface="Verdana" panose="02020603050405020304" pitchFamily="2"/>
              </a:rPr>
              <a:t>ii</a:t>
            </a:r>
            <a:r>
              <a:rPr lang="en-US" sz="1200" b="1" spc="-40" dirty="0">
                <a:solidFill>
                  <a:srgbClr val="403F40"/>
                </a:solidFill>
                <a:latin typeface="Trebuchet MS" panose="02020603050405020304" pitchFamily="2"/>
              </a:rPr>
              <a:t>a</a:t>
            </a:r>
            <a:r>
              <a:rPr lang="en-US" sz="1100" b="1" spc="-40" dirty="0">
                <a:solidFill>
                  <a:srgbClr val="403F40"/>
                </a:solidFill>
                <a:latin typeface="Verdana" panose="02020603050405020304" pitchFamily="2"/>
              </a:rPr>
              <a:t>n</a:t>
            </a:r>
            <a:r>
              <a:rPr lang="en-US" sz="1200" b="1" spc="-40" dirty="0">
                <a:solidFill>
                  <a:srgbClr val="403F40"/>
                </a:solidFill>
                <a:latin typeface="Trebuchet MS" panose="02020603050405020304" pitchFamily="2"/>
              </a:rPr>
              <a:t>/T</a:t>
            </a:r>
            <a:r>
              <a:rPr lang="en-US" sz="1100" b="1" spc="-40" dirty="0">
                <a:solidFill>
                  <a:srgbClr val="403F40"/>
                </a:solidFill>
                <a:latin typeface="Verdana" panose="02020603050405020304" pitchFamily="2"/>
              </a:rPr>
              <a:t>rib</a:t>
            </a:r>
            <a:r>
              <a:rPr lang="en-US" sz="1200" b="1" spc="-40" dirty="0">
                <a:solidFill>
                  <a:srgbClr val="403F40"/>
                </a:solidFill>
                <a:latin typeface="Trebuchet MS" panose="02020603050405020304" pitchFamily="2"/>
              </a:rPr>
              <a:t>a</a:t>
            </a:r>
            <a:r>
              <a:rPr lang="en-US" sz="1100" b="1" spc="-40" dirty="0">
                <a:solidFill>
                  <a:srgbClr val="403F40"/>
                </a:solidFill>
                <a:latin typeface="Verdana" panose="02020603050405020304" pitchFamily="2"/>
              </a:rPr>
              <a:t>l </a:t>
            </a:r>
            <a:r>
              <a:rPr lang="en-US" sz="1200" b="1" spc="-40" dirty="0">
                <a:solidFill>
                  <a:srgbClr val="403F40"/>
                </a:solidFill>
                <a:latin typeface="Trebuchet MS" panose="02020603050405020304" pitchFamily="2"/>
              </a:rPr>
              <a:t>H</a:t>
            </a:r>
            <a:r>
              <a:rPr lang="en-US" sz="1100" b="1" spc="-40" dirty="0">
                <a:solidFill>
                  <a:srgbClr val="403F40"/>
                </a:solidFill>
                <a:latin typeface="Verdana" panose="02020603050405020304" pitchFamily="2"/>
              </a:rPr>
              <a:t>istory </a:t>
            </a:r>
            <a:r>
              <a:rPr lang="en-US" sz="1200" b="1" spc="-40" dirty="0">
                <a:solidFill>
                  <a:srgbClr val="403F40"/>
                </a:solidFill>
                <a:latin typeface="Trebuchet MS" panose="02020603050405020304" pitchFamily="2"/>
              </a:rPr>
              <a:t>a</a:t>
            </a:r>
            <a:r>
              <a:rPr lang="en-US" sz="1100" b="1" spc="-40" dirty="0">
                <a:solidFill>
                  <a:srgbClr val="403F40"/>
                </a:solidFill>
                <a:latin typeface="Verdana" panose="02020603050405020304" pitchFamily="2"/>
              </a:rPr>
              <a:t>nd </a:t>
            </a:r>
            <a:r>
              <a:rPr lang="en-US" sz="1200" b="1" spc="-40" dirty="0">
                <a:solidFill>
                  <a:srgbClr val="403F40"/>
                </a:solidFill>
                <a:latin typeface="Trebuchet MS" panose="02020603050405020304" pitchFamily="2"/>
              </a:rPr>
              <a:t>R</a:t>
            </a:r>
            <a:r>
              <a:rPr lang="en-US" sz="1100" b="1" spc="-40" dirty="0">
                <a:solidFill>
                  <a:srgbClr val="403F40"/>
                </a:solidFill>
                <a:latin typeface="Verdana" panose="02020603050405020304" pitchFamily="2"/>
              </a:rPr>
              <a:t>egul</a:t>
            </a:r>
            <a:r>
              <a:rPr lang="en-US" sz="1200" b="1" spc="-40" dirty="0">
                <a:solidFill>
                  <a:srgbClr val="403F40"/>
                </a:solidFill>
                <a:latin typeface="Trebuchet MS" panose="02020603050405020304" pitchFamily="2"/>
              </a:rPr>
              <a:t>a</a:t>
            </a:r>
            <a:r>
              <a:rPr lang="en-US" sz="1100" b="1" spc="-40" dirty="0">
                <a:solidFill>
                  <a:srgbClr val="403F40"/>
                </a:solidFill>
                <a:latin typeface="Verdana" panose="02020603050405020304" pitchFamily="2"/>
              </a:rPr>
              <a:t>tions </a:t>
            </a:r>
          </a:p>
          <a:p>
            <a:pPr marL="45720" marR="45720" indent="0" algn="just">
              <a:lnSpc>
                <a:spcPts val="1200"/>
              </a:lnSpc>
              <a:spcBef>
                <a:spcPts val="740"/>
              </a:spcBef>
              <a:spcAft>
                <a:spcPts val="0"/>
              </a:spcAft>
            </a:pPr>
            <a:r>
              <a:rPr lang="en-US" sz="1000" spc="0" dirty="0">
                <a:solidFill>
                  <a:srgbClr val="403F40"/>
                </a:solidFill>
                <a:latin typeface="Verdana" panose="02020603050405020304" pitchFamily="2"/>
              </a:rPr>
              <a:t>Since 1952, the Federal government has granted special privileges to businesses owned by disadvantaged minorities, including Latinos, African-Americans, and Native Americans. Section 8(a) of the Small Business Investment Act of 1958 became the mechanism for awarding those contracts, and an Executive Order authorized the provision and formally established the 8(a) Program. The Native 8(a) contracting program in the Small Business Administration, permits enterprises owned by Federal Recognized Tribes, Native Hawaiian Organizations (Collectively Native Enterprises) and certified under Section 8(a) of the Act to enter the governments business development program as a path toward economic success and self sufficiency. </a:t>
            </a:r>
          </a:p>
          <a:p>
            <a:pPr marL="45720" marR="45720" indent="0" algn="just">
              <a:lnSpc>
                <a:spcPts val="1200"/>
              </a:lnSpc>
              <a:spcBef>
                <a:spcPts val="1290"/>
              </a:spcBef>
              <a:spcAft>
                <a:spcPts val="0"/>
              </a:spcAft>
            </a:pPr>
            <a:r>
              <a:rPr lang="en-US" sz="1000" spc="0" dirty="0">
                <a:solidFill>
                  <a:srgbClr val="403F40"/>
                </a:solidFill>
                <a:latin typeface="Verdana" panose="02020603050405020304" pitchFamily="2"/>
              </a:rPr>
              <a:t>Recognizing the communal ownership of Tribal enterprises, in 1982, the Act was amended to permit Tribal enterprises to enter into a negotiated sole-source contract beyond traditional program limits. As a community owned Native organization, Native Hawaiian Corporations were included in the program in 2002. These provisions were created to acknowledge the tremendous benefits Native 8(a) enterprises provide to entire communities of disadvantaged individuals, not just individual business owners. </a:t>
            </a:r>
          </a:p>
          <a:p>
            <a:pPr marL="45720" marR="45720" indent="0" algn="just">
              <a:lnSpc>
                <a:spcPts val="1200"/>
              </a:lnSpc>
              <a:spcBef>
                <a:spcPts val="1285"/>
              </a:spcBef>
              <a:spcAft>
                <a:spcPts val="0"/>
              </a:spcAft>
            </a:pPr>
            <a:r>
              <a:rPr lang="en-US" sz="1000" spc="0" dirty="0">
                <a:solidFill>
                  <a:srgbClr val="403F40"/>
                </a:solidFill>
                <a:latin typeface="Verdana" panose="02020603050405020304" pitchFamily="2"/>
              </a:rPr>
              <a:t>To accelerate economic development, the Settlement Act expanded benefits to Native-owned 8(a) companies’ and Tribally owned companies’ Federal contracting business to include advantages such as sole-sourcing and unrestricted contract size. The program has worked well. Following a study conducted by the 8.S. Government Accountability Office (GAO) and published in a December 2012 report to Congress, GAO concluded that the corporations provide a wide variety of monetary and nonmonetary benefits to their native shareholders. </a:t>
            </a:r>
          </a:p>
          <a:p>
            <a:pPr marL="137160" marR="0" indent="0" algn="l">
              <a:lnSpc>
                <a:spcPts val="900"/>
              </a:lnSpc>
              <a:spcBef>
                <a:spcPts val="300"/>
              </a:spcBef>
              <a:spcAft>
                <a:spcPts val="70"/>
              </a:spcAft>
            </a:pPr>
            <a:r>
              <a:rPr lang="en-US" sz="350" i="1" spc="0" baseline="30000" dirty="0">
                <a:solidFill>
                  <a:srgbClr val="0B090C"/>
                </a:solidFill>
                <a:latin typeface="Arial" panose="02020603050405020304" pitchFamily="2"/>
              </a:rPr>
              <a:t>1</a:t>
            </a:r>
            <a:r>
              <a:rPr lang="en-US" sz="750" i="1" spc="0" dirty="0">
                <a:solidFill>
                  <a:srgbClr val="0B090C"/>
                </a:solidFill>
                <a:latin typeface="Candara" panose="02020603050405020304" pitchFamily="2"/>
              </a:rPr>
              <a:t>see “Absence of Sole Source Dollar Threshold Level,” opposite page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3" name="Picture 2"/>
          <p:cNvPicPr/>
          <p:nvPr/>
        </p:nvPicPr>
        <p:blipFill>
          <a:blip r:embed="rId2"/>
          <a:stretch>
            <a:fillRect/>
          </a:stretch>
        </p:blipFill>
        <p:spPr>
          <a:xfrm>
            <a:off x="0" y="0"/>
            <a:ext cx="7519670" cy="9711055"/>
          </a:xfrm>
          <a:prstGeom prst="rect">
            <a:avLst/>
          </a:prstGeom>
        </p:spPr>
      </p:pic>
      <p:sp>
        <p:nvSpPr>
          <p:cNvPr id="4" name="Text Placeholder 3"/>
          <p:cNvSpPr>
            <a:spLocks noGrp="1"/>
          </p:cNvSpPr>
          <p:nvPr>
            <p:ph type="body" idx="10"/>
          </p:nvPr>
        </p:nvSpPr>
        <p:spPr>
          <a:xfrm>
            <a:off x="5559425" y="513080"/>
            <a:ext cx="1527175" cy="278765"/>
          </a:xfrm>
          <a:prstGeom prst="rect">
            <a:avLst/>
          </a:prstGeom>
          <a:noFill/>
          <a:ln w="0" cmpd="sng">
            <a:noFill/>
            <a:prstDash val="solid"/>
          </a:ln>
        </p:spPr>
        <p:txBody>
          <a:bodyPr vert="horz" lIns="0" tIns="28575" rIns="0" bIns="0" anchor="t"/>
          <a:lstStyle/>
          <a:p>
            <a:pPr marL="45720" marR="0" indent="0" algn="l">
              <a:lnSpc>
                <a:spcPts val="1000"/>
              </a:lnSpc>
              <a:spcAft>
                <a:spcPts val="0"/>
              </a:spcAft>
            </a:pPr>
            <a:r>
              <a:rPr lang="en-US" sz="1050" b="1" spc="-5">
                <a:solidFill>
                  <a:srgbClr val="403F40"/>
                </a:solidFill>
                <a:latin typeface="Arial" panose="02020603050405020304" pitchFamily="2"/>
              </a:rPr>
              <a:t>Absence of Sole Source Dollar Threshold Level </a:t>
            </a:r>
          </a:p>
        </p:txBody>
      </p:sp>
      <p:sp>
        <p:nvSpPr>
          <p:cNvPr id="5" name="Text Placeholder 4"/>
          <p:cNvSpPr>
            <a:spLocks noGrp="1"/>
          </p:cNvSpPr>
          <p:nvPr>
            <p:ph type="body" idx="10"/>
          </p:nvPr>
        </p:nvSpPr>
        <p:spPr>
          <a:xfrm>
            <a:off x="335280" y="529590"/>
            <a:ext cx="4663440" cy="824230"/>
          </a:xfrm>
          <a:prstGeom prst="rect">
            <a:avLst/>
          </a:prstGeom>
          <a:noFill/>
          <a:ln w="0" cmpd="sng">
            <a:noFill/>
            <a:prstDash val="solid"/>
          </a:ln>
        </p:spPr>
        <p:txBody>
          <a:bodyPr vert="horz" lIns="0" tIns="3810" rIns="0" bIns="0" anchor="t"/>
          <a:lstStyle/>
          <a:p>
            <a:pPr marL="0" marR="0" indent="0" algn="ctr">
              <a:lnSpc>
                <a:spcPts val="1200"/>
              </a:lnSpc>
              <a:spcAft>
                <a:spcPts val="0"/>
              </a:spcAft>
            </a:pPr>
            <a:r>
              <a:rPr lang="en-US" sz="1200" b="1" spc="-40">
                <a:solidFill>
                  <a:srgbClr val="403F40"/>
                </a:solidFill>
                <a:latin typeface="Arial" panose="02020603050405020304" pitchFamily="2"/>
              </a:rPr>
              <a:t>HOW THE PROCESS WORKS </a:t>
            </a:r>
          </a:p>
          <a:p>
            <a:pPr marL="0" marR="0" indent="0" algn="just">
              <a:lnSpc>
                <a:spcPts val="1000"/>
              </a:lnSpc>
              <a:spcBef>
                <a:spcPts val="0"/>
              </a:spcBef>
              <a:spcAft>
                <a:spcPts val="0"/>
              </a:spcAft>
            </a:pPr>
            <a:r>
              <a:rPr lang="en-US" sz="900" b="1" spc="0">
                <a:solidFill>
                  <a:srgbClr val="403F40"/>
                </a:solidFill>
                <a:latin typeface="Verdana" panose="02020603050405020304" pitchFamily="2"/>
              </a:rPr>
              <a:t>Federal Acquisition Regulations provide a seamless, efficient process for contracting with a Native 8(a) small business. You, the Customer Rep/ C2TR/C2R, the SBA, and HanaTek are the stakeholders2and each benefits from the HN2 8(a) set-aside. Here¶s how all the stakeholders interact: </a:t>
            </a:r>
          </a:p>
        </p:txBody>
      </p:sp>
      <p:sp>
        <p:nvSpPr>
          <p:cNvPr id="6" name="Text Placeholder 5"/>
          <p:cNvSpPr>
            <a:spLocks noGrp="1"/>
          </p:cNvSpPr>
          <p:nvPr>
            <p:ph type="body" idx="10"/>
          </p:nvPr>
        </p:nvSpPr>
        <p:spPr>
          <a:xfrm>
            <a:off x="5233670" y="908050"/>
            <a:ext cx="2081530" cy="771525"/>
          </a:xfrm>
          <a:prstGeom prst="rect">
            <a:avLst/>
          </a:prstGeom>
          <a:noFill/>
          <a:ln w="0" cmpd="sng">
            <a:noFill/>
            <a:prstDash val="solid"/>
          </a:ln>
        </p:spPr>
        <p:txBody>
          <a:bodyPr vert="horz" lIns="0" tIns="8255" rIns="0" bIns="0" anchor="t"/>
          <a:lstStyle/>
          <a:p>
            <a:pPr marL="0" marR="0" indent="0" algn="l">
              <a:lnSpc>
                <a:spcPts val="1000"/>
              </a:lnSpc>
              <a:spcAft>
                <a:spcPts val="0"/>
              </a:spcAft>
            </a:pPr>
            <a:r>
              <a:rPr lang="en-US" sz="750" b="1" spc="-45">
                <a:solidFill>
                  <a:srgbClr val="403F40"/>
                </a:solidFill>
                <a:latin typeface="Verdana" panose="02020603050405020304" pitchFamily="2"/>
              </a:rPr>
              <a:t>From the GPO Electronic Code of Federal Regulations e-CFR 41 U.S.C. 431a(c). Part 124, Subpart A, 8(a): </a:t>
            </a:r>
          </a:p>
          <a:p>
            <a:pPr marL="0" marR="0" indent="0" algn="just">
              <a:lnSpc>
                <a:spcPts val="1000"/>
              </a:lnSpc>
              <a:spcBef>
                <a:spcPts val="20"/>
              </a:spcBef>
              <a:spcAft>
                <a:spcPts val="0"/>
              </a:spcAft>
            </a:pPr>
            <a:r>
              <a:rPr lang="en-US" sz="800" b="1" i="1" spc="0">
                <a:solidFill>
                  <a:srgbClr val="403F40"/>
                </a:solidFill>
                <a:latin typeface="Arial" panose="02020603050405020304" pitchFamily="2"/>
              </a:rPr>
              <a:t>“§124.506 At what dollar threshold must an 8(a) procurement be competed among eligible Participants? </a:t>
            </a:r>
          </a:p>
        </p:txBody>
      </p:sp>
      <p:sp>
        <p:nvSpPr>
          <p:cNvPr id="7" name="Text Placeholder 6"/>
          <p:cNvSpPr>
            <a:spLocks noGrp="1"/>
          </p:cNvSpPr>
          <p:nvPr>
            <p:ph type="body" idx="10"/>
          </p:nvPr>
        </p:nvSpPr>
        <p:spPr>
          <a:xfrm>
            <a:off x="887095" y="1650365"/>
            <a:ext cx="3532505" cy="151130"/>
          </a:xfrm>
          <a:prstGeom prst="rect">
            <a:avLst/>
          </a:prstGeom>
          <a:noFill/>
          <a:ln w="0" cmpd="sng">
            <a:noFill/>
            <a:prstDash val="solid"/>
          </a:ln>
        </p:spPr>
        <p:txBody>
          <a:bodyPr vert="horz" lIns="0" tIns="0" rIns="0" bIns="0" anchor="t"/>
          <a:lstStyle/>
          <a:p>
            <a:pPr marL="0" marR="0" indent="0" algn="l">
              <a:lnSpc>
                <a:spcPts val="1200"/>
              </a:lnSpc>
              <a:spcAft>
                <a:spcPts val="0"/>
              </a:spcAft>
              <a:tabLst>
                <a:tab pos="1371600" algn="l"/>
                <a:tab pos="3520440" algn="r"/>
              </a:tabLst>
            </a:pPr>
            <a:r>
              <a:rPr lang="en-US" sz="1050" b="1" spc="0">
                <a:solidFill>
                  <a:srgbClr val="FFFFFF"/>
                </a:solidFill>
                <a:latin typeface="Arial" panose="02020603050405020304" pitchFamily="2"/>
              </a:rPr>
              <a:t>Stakeholder Action Description </a:t>
            </a:r>
          </a:p>
        </p:txBody>
      </p:sp>
      <p:sp>
        <p:nvSpPr>
          <p:cNvPr id="8" name="Text Placeholder 7"/>
          <p:cNvSpPr>
            <a:spLocks noGrp="1"/>
          </p:cNvSpPr>
          <p:nvPr>
            <p:ph type="body" idx="10"/>
          </p:nvPr>
        </p:nvSpPr>
        <p:spPr>
          <a:xfrm>
            <a:off x="494030" y="1801495"/>
            <a:ext cx="1350010" cy="1889760"/>
          </a:xfrm>
          <a:prstGeom prst="rect">
            <a:avLst/>
          </a:prstGeom>
          <a:noFill/>
          <a:ln w="0" cmpd="sng">
            <a:noFill/>
            <a:prstDash val="solid"/>
          </a:ln>
        </p:spPr>
        <p:txBody>
          <a:bodyPr vert="horz" lIns="0" tIns="0" rIns="0" bIns="0" anchor="t"/>
          <a:lstStyle/>
          <a:p>
            <a:pPr marL="0" marR="0" indent="0" algn="r">
              <a:lnSpc>
                <a:spcPts val="3700"/>
              </a:lnSpc>
              <a:spcAft>
                <a:spcPts val="0"/>
              </a:spcAft>
            </a:pPr>
            <a:r>
              <a:rPr lang="en-US" sz="1050" b="1" i="1" spc="-10">
                <a:solidFill>
                  <a:srgbClr val="15437F"/>
                </a:solidFill>
                <a:latin typeface="Arial Narrow" panose="02020603050405020304" pitchFamily="2"/>
              </a:rPr>
              <a:t>Customer Rep/COTR/COR Customer Rep/COTR/COR Budget Officer Contracting Office </a:t>
            </a:r>
          </a:p>
        </p:txBody>
      </p:sp>
      <p:sp>
        <p:nvSpPr>
          <p:cNvPr id="9" name="Text Placeholder 8"/>
          <p:cNvSpPr>
            <a:spLocks noGrp="1"/>
          </p:cNvSpPr>
          <p:nvPr>
            <p:ph type="body" idx="10"/>
          </p:nvPr>
        </p:nvSpPr>
        <p:spPr>
          <a:xfrm>
            <a:off x="2030095" y="1978025"/>
            <a:ext cx="965835" cy="283845"/>
          </a:xfrm>
          <a:prstGeom prst="rect">
            <a:avLst/>
          </a:prstGeom>
          <a:noFill/>
          <a:ln w="0" cmpd="sng">
            <a:noFill/>
            <a:prstDash val="solid"/>
          </a:ln>
        </p:spPr>
        <p:txBody>
          <a:bodyPr vert="horz" lIns="0" tIns="20955" rIns="0" bIns="0" anchor="t"/>
          <a:lstStyle/>
          <a:p>
            <a:pPr marL="91440" marR="0" indent="0" algn="l">
              <a:lnSpc>
                <a:spcPts val="900"/>
              </a:lnSpc>
              <a:spcAft>
                <a:spcPts val="0"/>
              </a:spcAft>
            </a:pPr>
            <a:r>
              <a:rPr lang="en-US" sz="900" spc="0" dirty="0">
                <a:solidFill>
                  <a:srgbClr val="000000"/>
                </a:solidFill>
                <a:latin typeface="Arial Narrow" panose="02020603050405020304" pitchFamily="2"/>
              </a:rPr>
              <a:t>Establish Requirement and Prepare SOW </a:t>
            </a:r>
          </a:p>
        </p:txBody>
      </p:sp>
      <p:sp>
        <p:nvSpPr>
          <p:cNvPr id="10" name="Text Placeholder 9"/>
          <p:cNvSpPr>
            <a:spLocks noGrp="1"/>
          </p:cNvSpPr>
          <p:nvPr>
            <p:ph type="body" idx="10"/>
          </p:nvPr>
        </p:nvSpPr>
        <p:spPr>
          <a:xfrm>
            <a:off x="3139440" y="1937385"/>
            <a:ext cx="1825625" cy="333375"/>
          </a:xfrm>
          <a:prstGeom prst="rect">
            <a:avLst/>
          </a:prstGeom>
          <a:noFill/>
          <a:ln w="0" cmpd="sng">
            <a:noFill/>
            <a:prstDash val="solid"/>
          </a:ln>
        </p:spPr>
        <p:txBody>
          <a:bodyPr vert="horz" lIns="0" tIns="33020" rIns="0" bIns="0" anchor="t"/>
          <a:lstStyle/>
          <a:p>
            <a:pPr marL="0" marR="0" indent="0" algn="l">
              <a:lnSpc>
                <a:spcPts val="800"/>
              </a:lnSpc>
              <a:spcAft>
                <a:spcPts val="0"/>
              </a:spcAft>
            </a:pPr>
            <a:r>
              <a:rPr lang="en-US" sz="900" i="1" spc="0">
                <a:solidFill>
                  <a:srgbClr val="FFFFFF"/>
                </a:solidFill>
                <a:latin typeface="Arial Narrow" panose="02020603050405020304" pitchFamily="2"/>
              </a:rPr>
              <a:t>Government identifies a requirement that requires outside-agency support and drafts a preliminary Statement of Work (SOW) </a:t>
            </a:r>
          </a:p>
        </p:txBody>
      </p:sp>
      <p:sp>
        <p:nvSpPr>
          <p:cNvPr id="11" name="Text Placeholder 10"/>
          <p:cNvSpPr>
            <a:spLocks noGrp="1"/>
          </p:cNvSpPr>
          <p:nvPr>
            <p:ph type="body" idx="10"/>
          </p:nvPr>
        </p:nvSpPr>
        <p:spPr>
          <a:xfrm>
            <a:off x="2179320" y="2460625"/>
            <a:ext cx="798830" cy="347980"/>
          </a:xfrm>
          <a:prstGeom prst="rect">
            <a:avLst/>
          </a:prstGeom>
          <a:noFill/>
          <a:ln w="0" cmpd="sng">
            <a:noFill/>
            <a:prstDash val="solid"/>
          </a:ln>
        </p:spPr>
        <p:txBody>
          <a:bodyPr vert="horz" lIns="0" tIns="4445" rIns="0" bIns="0" anchor="t"/>
          <a:lstStyle/>
          <a:p>
            <a:pPr marL="0" marR="0" indent="0" algn="l">
              <a:lnSpc>
                <a:spcPts val="900"/>
              </a:lnSpc>
              <a:spcAft>
                <a:spcPts val="0"/>
              </a:spcAft>
            </a:pPr>
            <a:r>
              <a:rPr lang="en-US" sz="900" spc="-10">
                <a:solidFill>
                  <a:srgbClr val="000000"/>
                </a:solidFill>
                <a:latin typeface="Arial Narrow" panose="02020603050405020304" pitchFamily="2"/>
              </a:rPr>
              <a:t>Identify </a:t>
            </a:r>
            <a:r>
              <a:rPr lang="en-US" sz="750" spc="-10">
                <a:solidFill>
                  <a:srgbClr val="000000"/>
                </a:solidFill>
                <a:latin typeface="Verdana" panose="02020603050405020304" pitchFamily="2"/>
              </a:rPr>
              <a:t>HanaTek </a:t>
            </a:r>
          </a:p>
          <a:p>
            <a:pPr marL="182880" marR="0" indent="0" algn="l">
              <a:lnSpc>
                <a:spcPts val="800"/>
              </a:lnSpc>
              <a:spcBef>
                <a:spcPts val="0"/>
              </a:spcBef>
              <a:spcAft>
                <a:spcPts val="0"/>
              </a:spcAft>
            </a:pPr>
            <a:r>
              <a:rPr lang="en-US" sz="900" spc="-25">
                <a:solidFill>
                  <a:srgbClr val="000000"/>
                </a:solidFill>
                <a:latin typeface="Arial Narrow" panose="02020603050405020304" pitchFamily="2"/>
              </a:rPr>
              <a:t>as Your </a:t>
            </a:r>
          </a:p>
          <a:p>
            <a:pPr marL="91440" marR="0" indent="0" algn="l">
              <a:lnSpc>
                <a:spcPts val="900"/>
              </a:lnSpc>
              <a:spcBef>
                <a:spcPts val="0"/>
              </a:spcBef>
              <a:spcAft>
                <a:spcPts val="0"/>
              </a:spcAft>
            </a:pPr>
            <a:r>
              <a:rPr lang="en-US" sz="900" spc="-10">
                <a:solidFill>
                  <a:srgbClr val="000000"/>
                </a:solidFill>
                <a:latin typeface="Arial Narrow" panose="02020603050405020304" pitchFamily="2"/>
              </a:rPr>
              <a:t>8(a) Source </a:t>
            </a:r>
          </a:p>
        </p:txBody>
      </p:sp>
      <p:sp>
        <p:nvSpPr>
          <p:cNvPr id="12" name="Text Placeholder 11"/>
          <p:cNvSpPr>
            <a:spLocks noGrp="1"/>
          </p:cNvSpPr>
          <p:nvPr>
            <p:ph type="body" idx="10"/>
          </p:nvPr>
        </p:nvSpPr>
        <p:spPr>
          <a:xfrm>
            <a:off x="2238375" y="2985135"/>
            <a:ext cx="534035" cy="248920"/>
          </a:xfrm>
          <a:prstGeom prst="rect">
            <a:avLst/>
          </a:prstGeom>
          <a:noFill/>
          <a:ln w="0" cmpd="sng">
            <a:noFill/>
            <a:prstDash val="solid"/>
          </a:ln>
        </p:spPr>
        <p:txBody>
          <a:bodyPr vert="horz" lIns="0" tIns="20955" rIns="0" bIns="0" anchor="t"/>
          <a:lstStyle/>
          <a:p>
            <a:pPr marL="45720" marR="0" indent="0" algn="l">
              <a:lnSpc>
                <a:spcPts val="900"/>
              </a:lnSpc>
              <a:spcAft>
                <a:spcPts val="0"/>
              </a:spcAft>
            </a:pPr>
            <a:r>
              <a:rPr lang="en-US" sz="900" spc="0">
                <a:solidFill>
                  <a:srgbClr val="000000"/>
                </a:solidFill>
                <a:latin typeface="Arial Narrow" panose="02020603050405020304" pitchFamily="2"/>
              </a:rPr>
              <a:t>Authorize Funding </a:t>
            </a:r>
          </a:p>
        </p:txBody>
      </p:sp>
      <p:sp>
        <p:nvSpPr>
          <p:cNvPr id="13" name="Text Placeholder 12"/>
          <p:cNvSpPr>
            <a:spLocks noGrp="1"/>
          </p:cNvSpPr>
          <p:nvPr>
            <p:ph type="body" idx="10"/>
          </p:nvPr>
        </p:nvSpPr>
        <p:spPr>
          <a:xfrm>
            <a:off x="3127375" y="2534285"/>
            <a:ext cx="1868170" cy="784860"/>
          </a:xfrm>
          <a:prstGeom prst="rect">
            <a:avLst/>
          </a:prstGeom>
          <a:noFill/>
          <a:ln w="0" cmpd="sng">
            <a:noFill/>
            <a:prstDash val="solid"/>
          </a:ln>
        </p:spPr>
        <p:txBody>
          <a:bodyPr vert="horz" lIns="0" tIns="32385" rIns="0" bIns="0" anchor="t"/>
          <a:lstStyle/>
          <a:p>
            <a:pPr marL="0" marR="0" indent="0" algn="just">
              <a:lnSpc>
                <a:spcPts val="800"/>
              </a:lnSpc>
              <a:spcAft>
                <a:spcPts val="0"/>
              </a:spcAft>
            </a:pPr>
            <a:r>
              <a:rPr lang="en-US" sz="900" i="1" spc="-5">
                <a:solidFill>
                  <a:srgbClr val="FFFFFF"/>
                </a:solidFill>
                <a:latin typeface="Arial Narrow" panose="02020603050405020304" pitchFamily="2"/>
              </a:rPr>
              <a:t>The customer determines that </a:t>
            </a:r>
            <a:r>
              <a:rPr lang="en-US" sz="750" i="1" spc="-5">
                <a:solidFill>
                  <a:srgbClr val="FFFFFF"/>
                </a:solidFill>
                <a:latin typeface="Verdana" panose="02020603050405020304" pitchFamily="2"/>
              </a:rPr>
              <a:t>HanaTek's </a:t>
            </a:r>
            <a:r>
              <a:rPr lang="en-US" sz="900" i="1" spc="-5">
                <a:solidFill>
                  <a:srgbClr val="FFFFFF"/>
                </a:solidFill>
                <a:latin typeface="Arial Narrow" panose="02020603050405020304" pitchFamily="2"/>
              </a:rPr>
              <a:t>capabilities are a good fit for the requirement </a:t>
            </a:r>
          </a:p>
          <a:p>
            <a:pPr marL="0" marR="182880" indent="0" algn="l">
              <a:lnSpc>
                <a:spcPts val="800"/>
              </a:lnSpc>
              <a:spcBef>
                <a:spcPts val="1200"/>
              </a:spcBef>
              <a:spcAft>
                <a:spcPts val="0"/>
              </a:spcAft>
            </a:pPr>
            <a:r>
              <a:rPr lang="en-US" sz="900" i="1" spc="0">
                <a:solidFill>
                  <a:srgbClr val="FFFFFF"/>
                </a:solidFill>
                <a:latin typeface="Arial Narrow" panose="02020603050405020304" pitchFamily="2"/>
              </a:rPr>
              <a:t>Once the Budget Officer has authorized funding, the 8(a) sole-source process can begin. (Partial funding can initiate the process) </a:t>
            </a:r>
          </a:p>
        </p:txBody>
      </p:sp>
      <p:sp>
        <p:nvSpPr>
          <p:cNvPr id="14" name="Text Placeholder 13"/>
          <p:cNvSpPr>
            <a:spLocks noGrp="1"/>
          </p:cNvSpPr>
          <p:nvPr>
            <p:ph type="body" idx="10"/>
          </p:nvPr>
        </p:nvSpPr>
        <p:spPr>
          <a:xfrm>
            <a:off x="2212975" y="3421380"/>
            <a:ext cx="600075" cy="359410"/>
          </a:xfrm>
          <a:prstGeom prst="rect">
            <a:avLst/>
          </a:prstGeom>
          <a:noFill/>
          <a:ln w="0" cmpd="sng">
            <a:noFill/>
            <a:prstDash val="solid"/>
          </a:ln>
        </p:spPr>
        <p:txBody>
          <a:bodyPr vert="horz" lIns="0" tIns="22225" rIns="0" bIns="0" anchor="t"/>
          <a:lstStyle/>
          <a:p>
            <a:pPr marL="0" marR="0" indent="0" algn="ctr">
              <a:lnSpc>
                <a:spcPts val="900"/>
              </a:lnSpc>
              <a:spcAft>
                <a:spcPts val="0"/>
              </a:spcAft>
            </a:pPr>
            <a:r>
              <a:rPr lang="en-US" sz="900" spc="0">
                <a:solidFill>
                  <a:srgbClr val="000000"/>
                </a:solidFill>
                <a:latin typeface="Arial Narrow" panose="02020603050405020304" pitchFamily="2"/>
              </a:rPr>
              <a:t>Offer </a:t>
            </a:r>
            <a:br/>
            <a:r>
              <a:rPr lang="en-US" sz="900" spc="0">
                <a:solidFill>
                  <a:srgbClr val="000000"/>
                </a:solidFill>
                <a:latin typeface="Arial Narrow" panose="02020603050405020304" pitchFamily="2"/>
              </a:rPr>
              <a:t>Requirements </a:t>
            </a:r>
            <a:br/>
            <a:r>
              <a:rPr lang="en-US" sz="900" spc="0">
                <a:solidFill>
                  <a:srgbClr val="000000"/>
                </a:solidFill>
                <a:latin typeface="Arial Narrow" panose="02020603050405020304" pitchFamily="2"/>
              </a:rPr>
              <a:t>to SBA </a:t>
            </a:r>
          </a:p>
        </p:txBody>
      </p:sp>
      <p:sp>
        <p:nvSpPr>
          <p:cNvPr id="15" name="Text Placeholder 14"/>
          <p:cNvSpPr>
            <a:spLocks noGrp="1"/>
          </p:cNvSpPr>
          <p:nvPr>
            <p:ph type="body" idx="10"/>
          </p:nvPr>
        </p:nvSpPr>
        <p:spPr>
          <a:xfrm>
            <a:off x="3130550" y="3446145"/>
            <a:ext cx="1767840" cy="233045"/>
          </a:xfrm>
          <a:prstGeom prst="rect">
            <a:avLst/>
          </a:prstGeom>
          <a:noFill/>
          <a:ln w="0" cmpd="sng">
            <a:noFill/>
            <a:prstDash val="solid"/>
          </a:ln>
        </p:spPr>
        <p:txBody>
          <a:bodyPr vert="horz" lIns="0" tIns="31750" rIns="0" bIns="0" anchor="t"/>
          <a:lstStyle/>
          <a:p>
            <a:pPr marL="0" marR="0" indent="0" algn="just">
              <a:lnSpc>
                <a:spcPts val="800"/>
              </a:lnSpc>
              <a:spcAft>
                <a:spcPts val="0"/>
              </a:spcAft>
            </a:pPr>
            <a:r>
              <a:rPr lang="en-US" sz="900" i="1" spc="0">
                <a:solidFill>
                  <a:srgbClr val="FFFFFF"/>
                </a:solidFill>
                <a:latin typeface="Arial Narrow" panose="02020603050405020304" pitchFamily="2"/>
              </a:rPr>
              <a:t>The Contracting Office emails a letter to the SBA </a:t>
            </a:r>
          </a:p>
        </p:txBody>
      </p:sp>
      <p:sp>
        <p:nvSpPr>
          <p:cNvPr id="16" name="Text Placeholder 15"/>
          <p:cNvSpPr>
            <a:spLocks noGrp="1"/>
          </p:cNvSpPr>
          <p:nvPr>
            <p:ph type="body" idx="10"/>
          </p:nvPr>
        </p:nvSpPr>
        <p:spPr>
          <a:xfrm>
            <a:off x="466090" y="3691255"/>
            <a:ext cx="1511935" cy="2423160"/>
          </a:xfrm>
          <a:prstGeom prst="rect">
            <a:avLst/>
          </a:prstGeom>
          <a:noFill/>
          <a:ln w="0" cmpd="sng">
            <a:noFill/>
            <a:prstDash val="solid"/>
          </a:ln>
        </p:spPr>
        <p:txBody>
          <a:bodyPr vert="horz" lIns="0" tIns="323850" rIns="0" bIns="0" anchor="t"/>
          <a:lstStyle/>
          <a:p>
            <a:pPr marL="0" marR="91440" indent="0" algn="r">
              <a:lnSpc>
                <a:spcPts val="1300"/>
              </a:lnSpc>
              <a:spcAft>
                <a:spcPts val="0"/>
              </a:spcAft>
            </a:pPr>
            <a:r>
              <a:rPr lang="en-US" sz="1050" b="1" i="1" spc="-40">
                <a:solidFill>
                  <a:srgbClr val="15437F"/>
                </a:solidFill>
                <a:latin typeface="Arial Narrow" panose="02020603050405020304" pitchFamily="2"/>
              </a:rPr>
              <a:t>SBA </a:t>
            </a:r>
          </a:p>
          <a:p>
            <a:pPr marL="411480" marR="22860" indent="0" algn="l">
              <a:lnSpc>
                <a:spcPts val="1300"/>
              </a:lnSpc>
              <a:spcBef>
                <a:spcPts val="2565"/>
              </a:spcBef>
              <a:spcAft>
                <a:spcPts val="0"/>
              </a:spcAft>
            </a:pPr>
            <a:r>
              <a:rPr lang="en-US" sz="1050" b="1" i="1" spc="0">
                <a:solidFill>
                  <a:srgbClr val="15437F"/>
                </a:solidFill>
                <a:latin typeface="Arial Narrow" panose="02020603050405020304" pitchFamily="2"/>
              </a:rPr>
              <a:t>Contracting Office </a:t>
            </a:r>
          </a:p>
          <a:p>
            <a:pPr marL="0" marR="22860" indent="0" algn="r">
              <a:lnSpc>
                <a:spcPts val="1200"/>
              </a:lnSpc>
              <a:spcBef>
                <a:spcPts val="2330"/>
              </a:spcBef>
              <a:spcAft>
                <a:spcPts val="0"/>
              </a:spcAft>
            </a:pPr>
            <a:r>
              <a:rPr lang="en-US" sz="1100" b="1" i="1" spc="20">
                <a:solidFill>
                  <a:srgbClr val="15437F"/>
                </a:solidFill>
                <a:latin typeface="Trebuchet MS" panose="02020603050405020304" pitchFamily="2"/>
              </a:rPr>
              <a:t>HanaTek </a:t>
            </a:r>
          </a:p>
          <a:p>
            <a:pPr marL="0" marR="22860" indent="0" algn="l">
              <a:lnSpc>
                <a:spcPts val="1200"/>
              </a:lnSpc>
              <a:spcBef>
                <a:spcPts val="2860"/>
              </a:spcBef>
              <a:spcAft>
                <a:spcPts val="0"/>
              </a:spcAft>
            </a:pPr>
            <a:r>
              <a:rPr lang="en-US" sz="1000" b="1" i="1" spc="-25">
                <a:solidFill>
                  <a:srgbClr val="15437F"/>
                </a:solidFill>
                <a:latin typeface="Arial Narrow" panose="02020603050405020304" pitchFamily="2"/>
              </a:rPr>
              <a:t>Contracting Office, </a:t>
            </a:r>
            <a:r>
              <a:rPr lang="en-US" sz="1000" b="1" i="1" spc="-25">
                <a:solidFill>
                  <a:srgbClr val="15437F"/>
                </a:solidFill>
                <a:latin typeface="Trebuchet MS" panose="02020603050405020304" pitchFamily="2"/>
              </a:rPr>
              <a:t>HanaTek </a:t>
            </a:r>
          </a:p>
          <a:p>
            <a:pPr marL="411480" marR="22860" indent="0" algn="l">
              <a:lnSpc>
                <a:spcPts val="1200"/>
              </a:lnSpc>
              <a:spcBef>
                <a:spcPts val="2600"/>
              </a:spcBef>
              <a:spcAft>
                <a:spcPts val="0"/>
              </a:spcAft>
            </a:pPr>
            <a:r>
              <a:rPr lang="en-US" sz="1050" b="1" i="1" spc="0">
                <a:solidFill>
                  <a:srgbClr val="15437F"/>
                </a:solidFill>
                <a:latin typeface="Arial Narrow" panose="02020603050405020304" pitchFamily="2"/>
              </a:rPr>
              <a:t>Contracting Office </a:t>
            </a:r>
          </a:p>
        </p:txBody>
      </p:sp>
      <p:sp>
        <p:nvSpPr>
          <p:cNvPr id="17" name="Text Placeholder 16"/>
          <p:cNvSpPr>
            <a:spLocks noGrp="1"/>
          </p:cNvSpPr>
          <p:nvPr>
            <p:ph type="body" idx="10"/>
          </p:nvPr>
        </p:nvSpPr>
        <p:spPr>
          <a:xfrm>
            <a:off x="3130550" y="3891280"/>
            <a:ext cx="1834515" cy="238760"/>
          </a:xfrm>
          <a:prstGeom prst="rect">
            <a:avLst/>
          </a:prstGeom>
          <a:noFill/>
          <a:ln w="0" cmpd="sng">
            <a:noFill/>
            <a:prstDash val="solid"/>
          </a:ln>
        </p:spPr>
        <p:txBody>
          <a:bodyPr vert="horz" lIns="0" tIns="34925" rIns="0" bIns="0" anchor="t"/>
          <a:lstStyle/>
          <a:p>
            <a:pPr marL="0" marR="0" indent="0" algn="just">
              <a:lnSpc>
                <a:spcPts val="800"/>
              </a:lnSpc>
              <a:spcAft>
                <a:spcPts val="0"/>
              </a:spcAft>
            </a:pPr>
            <a:r>
              <a:rPr lang="en-US" sz="900" i="1" spc="-15">
                <a:solidFill>
                  <a:srgbClr val="FFFFFF"/>
                </a:solidFill>
                <a:latin typeface="Arial Narrow" panose="02020603050405020304" pitchFamily="2"/>
              </a:rPr>
              <a:t>SBA approves </a:t>
            </a:r>
            <a:r>
              <a:rPr lang="en-US" sz="750" i="1" spc="-15">
                <a:solidFill>
                  <a:srgbClr val="FFFFFF"/>
                </a:solidFill>
                <a:latin typeface="Verdana" panose="02020603050405020304" pitchFamily="2"/>
              </a:rPr>
              <a:t>HanaTek's </a:t>
            </a:r>
            <a:r>
              <a:rPr lang="en-US" sz="900" i="1" spc="-15">
                <a:solidFill>
                  <a:srgbClr val="FFFFFF"/>
                </a:solidFill>
                <a:latin typeface="Arial Narrow" panose="02020603050405020304" pitchFamily="2"/>
              </a:rPr>
              <a:t>status, authorizes the agency to conduct negotiations </a:t>
            </a:r>
          </a:p>
        </p:txBody>
      </p:sp>
      <p:sp>
        <p:nvSpPr>
          <p:cNvPr id="18" name="Text Placeholder 17"/>
          <p:cNvSpPr>
            <a:spLocks noGrp="1"/>
          </p:cNvSpPr>
          <p:nvPr>
            <p:ph type="body" idx="10"/>
          </p:nvPr>
        </p:nvSpPr>
        <p:spPr>
          <a:xfrm>
            <a:off x="2035810" y="3909060"/>
            <a:ext cx="939165" cy="361315"/>
          </a:xfrm>
          <a:prstGeom prst="rect">
            <a:avLst/>
          </a:prstGeom>
          <a:noFill/>
          <a:ln w="0" cmpd="sng">
            <a:noFill/>
            <a:prstDash val="solid"/>
          </a:ln>
        </p:spPr>
        <p:txBody>
          <a:bodyPr vert="horz" lIns="0" tIns="22225" rIns="0" bIns="0" anchor="t"/>
          <a:lstStyle/>
          <a:p>
            <a:pPr marL="0" marR="0" indent="0" algn="ctr">
              <a:lnSpc>
                <a:spcPts val="900"/>
              </a:lnSpc>
              <a:spcAft>
                <a:spcPts val="10"/>
              </a:spcAft>
            </a:pPr>
            <a:r>
              <a:rPr lang="en-US" sz="900" spc="0">
                <a:solidFill>
                  <a:srgbClr val="000000"/>
                </a:solidFill>
                <a:latin typeface="Arial Narrow" panose="02020603050405020304" pitchFamily="2"/>
              </a:rPr>
              <a:t>Accepts Requirement; </a:t>
            </a:r>
            <a:br/>
            <a:r>
              <a:rPr lang="en-US" sz="900" spc="0">
                <a:solidFill>
                  <a:srgbClr val="000000"/>
                </a:solidFill>
                <a:latin typeface="Arial Narrow" panose="02020603050405020304" pitchFamily="2"/>
              </a:rPr>
              <a:t>Authorizes Agency to </a:t>
            </a:r>
            <a:br/>
            <a:r>
              <a:rPr lang="en-US" sz="900" spc="0">
                <a:solidFill>
                  <a:srgbClr val="000000"/>
                </a:solidFill>
                <a:latin typeface="Arial Narrow" panose="02020603050405020304" pitchFamily="2"/>
              </a:rPr>
              <a:t>Conduct Negotiations </a:t>
            </a:r>
          </a:p>
        </p:txBody>
      </p:sp>
      <p:sp>
        <p:nvSpPr>
          <p:cNvPr id="19" name="Text Placeholder 18"/>
          <p:cNvSpPr>
            <a:spLocks noGrp="1"/>
          </p:cNvSpPr>
          <p:nvPr>
            <p:ph type="body" idx="10"/>
          </p:nvPr>
        </p:nvSpPr>
        <p:spPr>
          <a:xfrm>
            <a:off x="2292350" y="4393565"/>
            <a:ext cx="493395" cy="328930"/>
          </a:xfrm>
          <a:prstGeom prst="rect">
            <a:avLst/>
          </a:prstGeom>
          <a:noFill/>
          <a:ln w="0" cmpd="sng">
            <a:noFill/>
            <a:prstDash val="solid"/>
          </a:ln>
        </p:spPr>
        <p:txBody>
          <a:bodyPr vert="horz" lIns="0" tIns="0" rIns="0" bIns="0" anchor="t"/>
          <a:lstStyle/>
          <a:p>
            <a:pPr marL="45720" marR="0" indent="0" algn="l">
              <a:lnSpc>
                <a:spcPts val="1200"/>
              </a:lnSpc>
              <a:spcAft>
                <a:spcPts val="110"/>
              </a:spcAft>
            </a:pPr>
            <a:r>
              <a:rPr lang="en-US" sz="900" spc="-65">
                <a:solidFill>
                  <a:srgbClr val="000000"/>
                </a:solidFill>
                <a:latin typeface="Arial Narrow" panose="02020603050405020304" pitchFamily="2"/>
              </a:rPr>
              <a:t>Issues RFP to </a:t>
            </a:r>
            <a:r>
              <a:rPr lang="en-US" sz="750" spc="-65">
                <a:solidFill>
                  <a:srgbClr val="000000"/>
                </a:solidFill>
                <a:latin typeface="Verdana" panose="02020603050405020304" pitchFamily="2"/>
              </a:rPr>
              <a:t>HanaTek </a:t>
            </a:r>
          </a:p>
        </p:txBody>
      </p:sp>
      <p:sp>
        <p:nvSpPr>
          <p:cNvPr id="20" name="Text Placeholder 19"/>
          <p:cNvSpPr>
            <a:spLocks noGrp="1"/>
          </p:cNvSpPr>
          <p:nvPr>
            <p:ph type="body" idx="10"/>
          </p:nvPr>
        </p:nvSpPr>
        <p:spPr>
          <a:xfrm>
            <a:off x="3130550" y="4305935"/>
            <a:ext cx="1828800" cy="534035"/>
          </a:xfrm>
          <a:prstGeom prst="rect">
            <a:avLst/>
          </a:prstGeom>
          <a:noFill/>
          <a:ln w="0" cmpd="sng">
            <a:noFill/>
            <a:prstDash val="solid"/>
          </a:ln>
        </p:spPr>
        <p:txBody>
          <a:bodyPr vert="horz" lIns="0" tIns="33020" rIns="0" bIns="0" anchor="t"/>
          <a:lstStyle/>
          <a:p>
            <a:pPr marL="0" marR="0" indent="0" algn="l">
              <a:lnSpc>
                <a:spcPts val="800"/>
              </a:lnSpc>
              <a:spcAft>
                <a:spcPts val="0"/>
              </a:spcAft>
            </a:pPr>
            <a:r>
              <a:rPr lang="en-US" sz="900" i="1" spc="-5">
                <a:solidFill>
                  <a:srgbClr val="FFFFFF"/>
                </a:solidFill>
                <a:latin typeface="Arial Narrow" panose="02020603050405020304" pitchFamily="2"/>
              </a:rPr>
              <a:t>Contracting Office issues the RFP to </a:t>
            </a:r>
            <a:r>
              <a:rPr lang="en-US" sz="750" i="1" spc="-5">
                <a:solidFill>
                  <a:srgbClr val="FFFFFF"/>
                </a:solidFill>
                <a:latin typeface="Verdana" panose="02020603050405020304" pitchFamily="2"/>
              </a:rPr>
              <a:t>HanaTek </a:t>
            </a:r>
            <a:r>
              <a:rPr lang="en-US" sz="900" i="1" spc="-5">
                <a:solidFill>
                  <a:srgbClr val="FFFFFF"/>
                </a:solidFill>
                <a:latin typeface="Arial Narrow" panose="02020603050405020304" pitchFamily="2"/>
              </a:rPr>
              <a:t>to begin negotiations on requirements, scope, deliverables, and price. Open negotiations are allowed throughout the procurement </a:t>
            </a:r>
          </a:p>
        </p:txBody>
      </p:sp>
      <p:sp>
        <p:nvSpPr>
          <p:cNvPr id="21" name="Text Placeholder 20"/>
          <p:cNvSpPr>
            <a:spLocks noGrp="1"/>
          </p:cNvSpPr>
          <p:nvPr>
            <p:ph type="body" idx="10"/>
          </p:nvPr>
        </p:nvSpPr>
        <p:spPr>
          <a:xfrm>
            <a:off x="2265680" y="4881245"/>
            <a:ext cx="482600" cy="361315"/>
          </a:xfrm>
          <a:prstGeom prst="rect">
            <a:avLst/>
          </a:prstGeom>
          <a:noFill/>
          <a:ln w="0" cmpd="sng">
            <a:noFill/>
            <a:prstDash val="solid"/>
          </a:ln>
        </p:spPr>
        <p:txBody>
          <a:bodyPr vert="horz" lIns="0" tIns="22225" rIns="0" bIns="0" anchor="t"/>
          <a:lstStyle/>
          <a:p>
            <a:pPr marL="0" marR="0" indent="0" algn="ctr">
              <a:lnSpc>
                <a:spcPts val="900"/>
              </a:lnSpc>
              <a:spcAft>
                <a:spcPts val="0"/>
              </a:spcAft>
            </a:pPr>
            <a:r>
              <a:rPr lang="en-US" sz="900" spc="0">
                <a:solidFill>
                  <a:srgbClr val="000000"/>
                </a:solidFill>
                <a:latin typeface="Arial Narrow" panose="02020603050405020304" pitchFamily="2"/>
              </a:rPr>
              <a:t>Submits </a:t>
            </a:r>
            <a:br/>
            <a:r>
              <a:rPr lang="en-US" sz="900" spc="0">
                <a:solidFill>
                  <a:srgbClr val="000000"/>
                </a:solidFill>
                <a:latin typeface="Arial Narrow" panose="02020603050405020304" pitchFamily="2"/>
              </a:rPr>
              <a:t>Pricing </a:t>
            </a:r>
            <a:br/>
            <a:r>
              <a:rPr lang="en-US" sz="900" spc="0">
                <a:solidFill>
                  <a:srgbClr val="000000"/>
                </a:solidFill>
                <a:latin typeface="Arial Narrow" panose="02020603050405020304" pitchFamily="2"/>
              </a:rPr>
              <a:t>Proposal </a:t>
            </a:r>
          </a:p>
        </p:txBody>
      </p:sp>
      <p:sp>
        <p:nvSpPr>
          <p:cNvPr id="22" name="Text Placeholder 21"/>
          <p:cNvSpPr>
            <a:spLocks noGrp="1"/>
          </p:cNvSpPr>
          <p:nvPr>
            <p:ph type="body" idx="10"/>
          </p:nvPr>
        </p:nvSpPr>
        <p:spPr>
          <a:xfrm>
            <a:off x="3130550" y="4978400"/>
            <a:ext cx="1813560" cy="149860"/>
          </a:xfrm>
          <a:prstGeom prst="rect">
            <a:avLst/>
          </a:prstGeom>
          <a:noFill/>
          <a:ln w="0" cmpd="sng">
            <a:noFill/>
            <a:prstDash val="solid"/>
          </a:ln>
        </p:spPr>
        <p:txBody>
          <a:bodyPr vert="horz" lIns="0" tIns="1270" rIns="0" bIns="0" anchor="t"/>
          <a:lstStyle/>
          <a:p>
            <a:pPr marL="0" marR="0" indent="0" algn="ctr">
              <a:lnSpc>
                <a:spcPts val="1000"/>
              </a:lnSpc>
              <a:spcAft>
                <a:spcPts val="70"/>
              </a:spcAft>
            </a:pPr>
            <a:r>
              <a:rPr lang="en-US" sz="750" i="1" spc="-10">
                <a:solidFill>
                  <a:srgbClr val="FFFFFF"/>
                </a:solidFill>
                <a:latin typeface="Verdana" panose="02020603050405020304" pitchFamily="2"/>
              </a:rPr>
              <a:t>HanaTek </a:t>
            </a:r>
            <a:r>
              <a:rPr lang="en-US" sz="900" i="1" spc="-10">
                <a:solidFill>
                  <a:srgbClr val="FFFFFF"/>
                </a:solidFill>
                <a:latin typeface="Arial Narrow" panose="02020603050405020304" pitchFamily="2"/>
              </a:rPr>
              <a:t>responds with a pricing proposal </a:t>
            </a:r>
          </a:p>
        </p:txBody>
      </p:sp>
      <p:sp>
        <p:nvSpPr>
          <p:cNvPr id="23" name="Text Placeholder 22"/>
          <p:cNvSpPr>
            <a:spLocks noGrp="1"/>
          </p:cNvSpPr>
          <p:nvPr>
            <p:ph type="body" idx="10"/>
          </p:nvPr>
        </p:nvSpPr>
        <p:spPr>
          <a:xfrm>
            <a:off x="2106295" y="5365750"/>
            <a:ext cx="798195" cy="359410"/>
          </a:xfrm>
          <a:prstGeom prst="rect">
            <a:avLst/>
          </a:prstGeom>
          <a:noFill/>
          <a:ln w="0" cmpd="sng">
            <a:noFill/>
            <a:prstDash val="solid"/>
          </a:ln>
        </p:spPr>
        <p:txBody>
          <a:bodyPr vert="horz" lIns="0" tIns="22225" rIns="0" bIns="0" anchor="t"/>
          <a:lstStyle/>
          <a:p>
            <a:pPr marL="0" marR="0" indent="0" algn="ctr">
              <a:lnSpc>
                <a:spcPts val="900"/>
              </a:lnSpc>
              <a:spcAft>
                <a:spcPts val="0"/>
              </a:spcAft>
            </a:pPr>
            <a:r>
              <a:rPr lang="en-US" sz="900" spc="-10">
                <a:solidFill>
                  <a:srgbClr val="000000"/>
                </a:solidFill>
                <a:latin typeface="Arial Narrow" panose="02020603050405020304" pitchFamily="2"/>
              </a:rPr>
              <a:t>Analyzes Proposal; </a:t>
            </a:r>
            <a:br/>
            <a:r>
              <a:rPr lang="en-US" sz="900" spc="-10">
                <a:solidFill>
                  <a:srgbClr val="000000"/>
                </a:solidFill>
                <a:latin typeface="Arial Narrow" panose="02020603050405020304" pitchFamily="2"/>
              </a:rPr>
              <a:t>Negotiates </a:t>
            </a:r>
            <a:br/>
            <a:r>
              <a:rPr lang="en-US" sz="900" spc="-10">
                <a:solidFill>
                  <a:srgbClr val="000000"/>
                </a:solidFill>
                <a:latin typeface="Arial Narrow" panose="02020603050405020304" pitchFamily="2"/>
              </a:rPr>
              <a:t>on Price </a:t>
            </a:r>
          </a:p>
        </p:txBody>
      </p:sp>
      <p:sp>
        <p:nvSpPr>
          <p:cNvPr id="24" name="Text Placeholder 23"/>
          <p:cNvSpPr>
            <a:spLocks noGrp="1"/>
          </p:cNvSpPr>
          <p:nvPr>
            <p:ph type="body" idx="10"/>
          </p:nvPr>
        </p:nvSpPr>
        <p:spPr>
          <a:xfrm>
            <a:off x="3133090" y="5390515"/>
            <a:ext cx="1518285" cy="249555"/>
          </a:xfrm>
          <a:prstGeom prst="rect">
            <a:avLst/>
          </a:prstGeom>
          <a:noFill/>
          <a:ln w="0" cmpd="sng">
            <a:noFill/>
            <a:prstDash val="solid"/>
          </a:ln>
        </p:spPr>
        <p:txBody>
          <a:bodyPr vert="horz" lIns="0" tIns="31115" rIns="0" bIns="0" anchor="t"/>
          <a:lstStyle/>
          <a:p>
            <a:pPr marL="0" marR="0" indent="0" algn="just">
              <a:lnSpc>
                <a:spcPts val="800"/>
              </a:lnSpc>
              <a:spcAft>
                <a:spcPts val="70"/>
              </a:spcAft>
            </a:pPr>
            <a:r>
              <a:rPr lang="en-US" sz="900" i="1" spc="-10">
                <a:solidFill>
                  <a:srgbClr val="FFFFFF"/>
                </a:solidFill>
                <a:latin typeface="Arial Narrow" panose="02020603050405020304" pitchFamily="2"/>
              </a:rPr>
              <a:t>Negotiations are carried out between Contracting Office and </a:t>
            </a:r>
            <a:r>
              <a:rPr lang="en-US" sz="750" i="1" spc="-10">
                <a:solidFill>
                  <a:srgbClr val="FFFFFF"/>
                </a:solidFill>
                <a:latin typeface="Verdana" panose="02020603050405020304" pitchFamily="2"/>
              </a:rPr>
              <a:t>HanaTek </a:t>
            </a:r>
          </a:p>
        </p:txBody>
      </p:sp>
      <p:sp>
        <p:nvSpPr>
          <p:cNvPr id="25" name="Text Placeholder 24"/>
          <p:cNvSpPr>
            <a:spLocks noGrp="1"/>
          </p:cNvSpPr>
          <p:nvPr>
            <p:ph type="body" idx="10"/>
          </p:nvPr>
        </p:nvSpPr>
        <p:spPr>
          <a:xfrm>
            <a:off x="2078990" y="5853430"/>
            <a:ext cx="895985" cy="325755"/>
          </a:xfrm>
          <a:prstGeom prst="rect">
            <a:avLst/>
          </a:prstGeom>
          <a:noFill/>
          <a:ln w="0" cmpd="sng">
            <a:noFill/>
            <a:prstDash val="solid"/>
          </a:ln>
        </p:spPr>
        <p:txBody>
          <a:bodyPr vert="horz" lIns="0" tIns="4445" rIns="0" bIns="0" anchor="t"/>
          <a:lstStyle/>
          <a:p>
            <a:pPr marL="0" marR="0" indent="0" algn="l">
              <a:lnSpc>
                <a:spcPts val="800"/>
              </a:lnSpc>
              <a:spcAft>
                <a:spcPts val="0"/>
              </a:spcAft>
            </a:pPr>
            <a:r>
              <a:rPr lang="en-US" sz="900" spc="-5">
                <a:solidFill>
                  <a:srgbClr val="000000"/>
                </a:solidFill>
                <a:latin typeface="Arial Narrow" panose="02020603050405020304" pitchFamily="2"/>
              </a:rPr>
              <a:t>Assembles Contract </a:t>
            </a:r>
          </a:p>
          <a:p>
            <a:pPr marL="365760" marR="0" indent="0" algn="l">
              <a:lnSpc>
                <a:spcPts val="700"/>
              </a:lnSpc>
              <a:spcBef>
                <a:spcPts val="0"/>
              </a:spcBef>
              <a:spcAft>
                <a:spcPts val="0"/>
              </a:spcAft>
            </a:pPr>
            <a:r>
              <a:rPr lang="en-US" sz="900" spc="-5">
                <a:solidFill>
                  <a:srgbClr val="000000"/>
                </a:solidFill>
                <a:latin typeface="Arial Narrow" panose="02020603050405020304" pitchFamily="2"/>
              </a:rPr>
              <a:t>and </a:t>
            </a:r>
          </a:p>
          <a:p>
            <a:pPr marL="0" marR="0" indent="0" algn="l">
              <a:lnSpc>
                <a:spcPts val="900"/>
              </a:lnSpc>
              <a:spcBef>
                <a:spcPts val="0"/>
              </a:spcBef>
              <a:spcAft>
                <a:spcPts val="0"/>
              </a:spcAft>
            </a:pPr>
            <a:r>
              <a:rPr lang="en-US" sz="900" spc="-15">
                <a:solidFill>
                  <a:srgbClr val="000000"/>
                </a:solidFill>
                <a:latin typeface="Arial Narrow" panose="02020603050405020304" pitchFamily="2"/>
              </a:rPr>
              <a:t>Awards to </a:t>
            </a:r>
            <a:r>
              <a:rPr lang="en-US" sz="750" spc="-15">
                <a:solidFill>
                  <a:srgbClr val="000000"/>
                </a:solidFill>
                <a:latin typeface="Verdana" panose="02020603050405020304" pitchFamily="2"/>
              </a:rPr>
              <a:t>HanaTek </a:t>
            </a:r>
          </a:p>
        </p:txBody>
      </p:sp>
      <p:sp>
        <p:nvSpPr>
          <p:cNvPr id="26" name="Text Placeholder 25"/>
          <p:cNvSpPr>
            <a:spLocks noGrp="1"/>
          </p:cNvSpPr>
          <p:nvPr>
            <p:ph type="body" idx="10"/>
          </p:nvPr>
        </p:nvSpPr>
        <p:spPr>
          <a:xfrm>
            <a:off x="387350" y="6690360"/>
            <a:ext cx="4523105" cy="336550"/>
          </a:xfrm>
          <a:prstGeom prst="rect">
            <a:avLst/>
          </a:prstGeom>
          <a:noFill/>
          <a:ln w="0" cmpd="sng">
            <a:noFill/>
            <a:prstDash val="solid"/>
          </a:ln>
        </p:spPr>
        <p:txBody>
          <a:bodyPr vert="horz" lIns="0" tIns="31750" rIns="0" bIns="0" anchor="t"/>
          <a:lstStyle/>
          <a:p>
            <a:pPr marL="0" marR="0" indent="0" algn="just">
              <a:lnSpc>
                <a:spcPts val="1200"/>
              </a:lnSpc>
              <a:spcAft>
                <a:spcPts val="0"/>
              </a:spcAft>
            </a:pPr>
            <a:r>
              <a:rPr lang="en-US" sz="1250" b="1" spc="0">
                <a:solidFill>
                  <a:srgbClr val="FFFFFF"/>
                </a:solidFill>
                <a:latin typeface="Arial" panose="02020603050405020304" pitchFamily="2"/>
              </a:rPr>
              <a:t>GETTING STARTED </a:t>
            </a:r>
            <a:r>
              <a:rPr lang="en-US" sz="1100" b="1" i="1" spc="0">
                <a:solidFill>
                  <a:srgbClr val="FFFFFF"/>
                </a:solidFill>
                <a:latin typeface="Arial" panose="02020603050405020304" pitchFamily="2"/>
              </a:rPr>
              <a:t>It’s a quick 4-step process requiring two to three weeks to complete: </a:t>
            </a:r>
          </a:p>
        </p:txBody>
      </p:sp>
      <p:sp>
        <p:nvSpPr>
          <p:cNvPr id="27" name="Text Placeholder 26"/>
          <p:cNvSpPr>
            <a:spLocks noGrp="1"/>
          </p:cNvSpPr>
          <p:nvPr>
            <p:ph type="body" idx="10"/>
          </p:nvPr>
        </p:nvSpPr>
        <p:spPr>
          <a:xfrm>
            <a:off x="454025" y="7150100"/>
            <a:ext cx="4273550" cy="177800"/>
          </a:xfrm>
          <a:prstGeom prst="rect">
            <a:avLst/>
          </a:prstGeom>
          <a:noFill/>
          <a:ln w="0" cmpd="sng">
            <a:noFill/>
            <a:prstDash val="solid"/>
          </a:ln>
        </p:spPr>
        <p:txBody>
          <a:bodyPr vert="horz" lIns="0" tIns="25400" rIns="0" bIns="0" anchor="t"/>
          <a:lstStyle/>
          <a:p>
            <a:pPr marL="0" marR="0" indent="0" algn="l">
              <a:lnSpc>
                <a:spcPts val="1200"/>
              </a:lnSpc>
              <a:spcAft>
                <a:spcPts val="0"/>
              </a:spcAft>
              <a:tabLst>
                <a:tab pos="4251960" algn="r"/>
              </a:tabLst>
            </a:pPr>
            <a:r>
              <a:rPr lang="en-US" sz="1200" b="1" spc="0">
                <a:solidFill>
                  <a:srgbClr val="FFFFFF"/>
                </a:solidFill>
                <a:latin typeface="Arial" panose="02020603050405020304" pitchFamily="2"/>
              </a:rPr>
              <a:t>1 </a:t>
            </a:r>
            <a:r>
              <a:rPr lang="en-US" sz="950" b="1" spc="0">
                <a:solidFill>
                  <a:srgbClr val="FFFFFF"/>
                </a:solidFill>
                <a:latin typeface="Arial" panose="02020603050405020304" pitchFamily="2"/>
              </a:rPr>
              <a:t>Draft a Sole Source Letter. </a:t>
            </a:r>
            <a:r>
              <a:rPr lang="en-US" sz="950" spc="0">
                <a:solidFill>
                  <a:srgbClr val="FFFFFF"/>
                </a:solidFill>
                <a:latin typeface="Arial" panose="02020603050405020304" pitchFamily="2"/>
              </a:rPr>
              <a:t>The process begins with a request to SBA to </a:t>
            </a:r>
          </a:p>
        </p:txBody>
      </p:sp>
      <p:sp>
        <p:nvSpPr>
          <p:cNvPr id="28" name="Text Placeholder 27"/>
          <p:cNvSpPr>
            <a:spLocks noGrp="1"/>
          </p:cNvSpPr>
          <p:nvPr>
            <p:ph type="body" idx="10"/>
          </p:nvPr>
        </p:nvSpPr>
        <p:spPr>
          <a:xfrm>
            <a:off x="389890" y="7327900"/>
            <a:ext cx="4636135" cy="474980"/>
          </a:xfrm>
          <a:prstGeom prst="rect">
            <a:avLst/>
          </a:prstGeom>
          <a:noFill/>
          <a:ln w="0" cmpd="sng">
            <a:noFill/>
            <a:prstDash val="solid"/>
          </a:ln>
        </p:spPr>
        <p:txBody>
          <a:bodyPr vert="horz" lIns="0" tIns="0" rIns="0" bIns="0" anchor="t"/>
          <a:lstStyle/>
          <a:p>
            <a:pPr marL="0" marR="0" indent="0" algn="just">
              <a:lnSpc>
                <a:spcPts val="1200"/>
              </a:lnSpc>
              <a:spcAft>
                <a:spcPts val="155"/>
              </a:spcAft>
            </a:pPr>
            <a:r>
              <a:rPr lang="en-US" sz="950" spc="40">
                <a:solidFill>
                  <a:srgbClr val="FFFFFF"/>
                </a:solidFill>
                <a:latin typeface="Arial" panose="02020603050405020304" pitchFamily="2"/>
              </a:rPr>
              <a:t>enter into negotiations with an 8(a) sole source. Have your Contracting Specialist draft the letter, which explains your intent to award a contract to </a:t>
            </a:r>
            <a:r>
              <a:rPr lang="en-US" sz="900" spc="40">
                <a:solidFill>
                  <a:srgbClr val="FFFFFF"/>
                </a:solidFill>
                <a:latin typeface="Verdana" panose="02020603050405020304" pitchFamily="2"/>
              </a:rPr>
              <a:t>HanaTek </a:t>
            </a:r>
            <a:r>
              <a:rPr lang="en-US" sz="950" spc="40">
                <a:solidFill>
                  <a:srgbClr val="FFFFFF"/>
                </a:solidFill>
                <a:latin typeface="Arial" panose="02020603050405020304" pitchFamily="2"/>
              </a:rPr>
              <a:t>and includes a brief description of the requirement. </a:t>
            </a:r>
          </a:p>
        </p:txBody>
      </p:sp>
      <p:sp>
        <p:nvSpPr>
          <p:cNvPr id="29" name="Text Placeholder 28"/>
          <p:cNvSpPr>
            <a:spLocks noGrp="1"/>
          </p:cNvSpPr>
          <p:nvPr>
            <p:ph type="body" idx="10"/>
          </p:nvPr>
        </p:nvSpPr>
        <p:spPr>
          <a:xfrm>
            <a:off x="454025" y="7905750"/>
            <a:ext cx="4410710" cy="183515"/>
          </a:xfrm>
          <a:prstGeom prst="rect">
            <a:avLst/>
          </a:prstGeom>
          <a:noFill/>
          <a:ln w="0" cmpd="sng">
            <a:noFill/>
            <a:prstDash val="solid"/>
          </a:ln>
        </p:spPr>
        <p:txBody>
          <a:bodyPr vert="horz" lIns="0" tIns="31750" rIns="0" bIns="0" anchor="t"/>
          <a:lstStyle/>
          <a:p>
            <a:pPr marL="0" marR="0" indent="0" algn="l">
              <a:lnSpc>
                <a:spcPts val="1100"/>
              </a:lnSpc>
              <a:spcAft>
                <a:spcPts val="0"/>
              </a:spcAft>
            </a:pPr>
            <a:r>
              <a:rPr lang="en-US" sz="1200" b="1" spc="-5">
                <a:solidFill>
                  <a:srgbClr val="FFFFFF"/>
                </a:solidFill>
                <a:latin typeface="Arial" panose="02020603050405020304" pitchFamily="2"/>
              </a:rPr>
              <a:t>2 </a:t>
            </a:r>
            <a:r>
              <a:rPr lang="en-US" sz="950" b="1" spc="-5">
                <a:solidFill>
                  <a:srgbClr val="FFFFFF"/>
                </a:solidFill>
                <a:latin typeface="Arial" panose="02020603050405020304" pitchFamily="2"/>
              </a:rPr>
              <a:t>Email the Letter to the SBA. </a:t>
            </a:r>
            <a:r>
              <a:rPr lang="en-US" sz="900" spc="-5">
                <a:solidFill>
                  <a:srgbClr val="FFFFFF"/>
                </a:solidFill>
                <a:latin typeface="Verdana" panose="02020603050405020304" pitchFamily="2"/>
              </a:rPr>
              <a:t>Send it to the respective 8a office (see box at </a:t>
            </a:r>
          </a:p>
        </p:txBody>
      </p:sp>
      <p:sp>
        <p:nvSpPr>
          <p:cNvPr id="30" name="Text Placeholder 29"/>
          <p:cNvSpPr>
            <a:spLocks noGrp="1"/>
          </p:cNvSpPr>
          <p:nvPr>
            <p:ph type="body" idx="10"/>
          </p:nvPr>
        </p:nvSpPr>
        <p:spPr>
          <a:xfrm>
            <a:off x="389890" y="8089265"/>
            <a:ext cx="3901440" cy="323215"/>
          </a:xfrm>
          <a:prstGeom prst="rect">
            <a:avLst/>
          </a:prstGeom>
          <a:noFill/>
          <a:ln w="0" cmpd="sng">
            <a:noFill/>
            <a:prstDash val="solid"/>
          </a:ln>
        </p:spPr>
        <p:txBody>
          <a:bodyPr vert="horz" lIns="0" tIns="0" rIns="0" bIns="0" anchor="t"/>
          <a:lstStyle/>
          <a:p>
            <a:pPr marL="0" marR="0" indent="0" algn="just">
              <a:lnSpc>
                <a:spcPts val="1200"/>
              </a:lnSpc>
              <a:spcAft>
                <a:spcPts val="180"/>
              </a:spcAft>
            </a:pPr>
            <a:r>
              <a:rPr lang="en-US" sz="900" spc="0">
                <a:solidFill>
                  <a:srgbClr val="FFFFFF"/>
                </a:solidFill>
                <a:latin typeface="Verdana" panose="02020603050405020304" pitchFamily="2"/>
              </a:rPr>
              <a:t>right). The SBA will perform a standard qualification review verifying HanaTek'</a:t>
            </a:r>
            <a:r>
              <a:rPr lang="en-US" sz="950" spc="0">
                <a:solidFill>
                  <a:srgbClr val="FFFFFF"/>
                </a:solidFill>
                <a:latin typeface="Arial" panose="02020603050405020304" pitchFamily="2"/>
              </a:rPr>
              <a:t>s ability to receive 8(a) sole-source awards. </a:t>
            </a:r>
          </a:p>
        </p:txBody>
      </p:sp>
      <p:sp>
        <p:nvSpPr>
          <p:cNvPr id="31" name="Text Placeholder 30"/>
          <p:cNvSpPr>
            <a:spLocks noGrp="1"/>
          </p:cNvSpPr>
          <p:nvPr>
            <p:ph type="body" idx="10"/>
          </p:nvPr>
        </p:nvSpPr>
        <p:spPr>
          <a:xfrm>
            <a:off x="448310" y="8515350"/>
            <a:ext cx="4389120" cy="201930"/>
          </a:xfrm>
          <a:prstGeom prst="rect">
            <a:avLst/>
          </a:prstGeom>
          <a:noFill/>
          <a:ln w="0" cmpd="sng">
            <a:noFill/>
            <a:prstDash val="solid"/>
          </a:ln>
        </p:spPr>
        <p:txBody>
          <a:bodyPr vert="horz" lIns="0" tIns="31750" rIns="0" bIns="0" anchor="t"/>
          <a:lstStyle/>
          <a:p>
            <a:pPr marL="0" marR="0" indent="0" algn="l">
              <a:lnSpc>
                <a:spcPts val="1200"/>
              </a:lnSpc>
              <a:spcAft>
                <a:spcPts val="115"/>
              </a:spcAft>
              <a:tabLst>
                <a:tab pos="4389120" algn="r"/>
              </a:tabLst>
            </a:pPr>
            <a:r>
              <a:rPr lang="en-US" sz="1200" b="1" spc="0">
                <a:solidFill>
                  <a:srgbClr val="FFFFFF"/>
                </a:solidFill>
                <a:latin typeface="Arial" panose="02020603050405020304" pitchFamily="2"/>
              </a:rPr>
              <a:t>3 </a:t>
            </a:r>
            <a:r>
              <a:rPr lang="en-US" sz="900" b="1" spc="0">
                <a:solidFill>
                  <a:srgbClr val="FFFFFF"/>
                </a:solidFill>
                <a:latin typeface="Tahoma" panose="02020603050405020304" pitchFamily="2"/>
              </a:rPr>
              <a:t>Receive SBA Notification. </a:t>
            </a:r>
            <a:r>
              <a:rPr lang="en-US" sz="900" spc="0">
                <a:solidFill>
                  <a:srgbClr val="FFFFFF"/>
                </a:solidFill>
                <a:latin typeface="Verdana" panose="02020603050405020304" pitchFamily="2"/>
              </a:rPr>
              <a:t>Within a few days, the SBA office will reply that </a:t>
            </a:r>
          </a:p>
        </p:txBody>
      </p:sp>
      <p:sp>
        <p:nvSpPr>
          <p:cNvPr id="32" name="Text Placeholder 31"/>
          <p:cNvSpPr>
            <a:spLocks noGrp="1"/>
          </p:cNvSpPr>
          <p:nvPr>
            <p:ph type="body" idx="10"/>
          </p:nvPr>
        </p:nvSpPr>
        <p:spPr>
          <a:xfrm>
            <a:off x="5220970" y="1805305"/>
            <a:ext cx="2188845" cy="6854825"/>
          </a:xfrm>
          <a:prstGeom prst="rect">
            <a:avLst/>
          </a:prstGeom>
          <a:noFill/>
          <a:ln w="0" cmpd="sng">
            <a:noFill/>
            <a:prstDash val="solid"/>
          </a:ln>
        </p:spPr>
        <p:txBody>
          <a:bodyPr vert="horz" lIns="0" tIns="0" rIns="0" bIns="0" anchor="t"/>
          <a:lstStyle/>
          <a:p>
            <a:pPr marL="45720" marR="0" indent="137160" algn="l">
              <a:lnSpc>
                <a:spcPts val="1000"/>
              </a:lnSpc>
              <a:spcAft>
                <a:spcPts val="0"/>
              </a:spcAft>
              <a:buFont typeface="Arial"/>
              <a:buAutoNum type="alphaLcPeriod"/>
            </a:pPr>
            <a:r>
              <a:rPr lang="en-US" sz="800" i="1" spc="10">
                <a:solidFill>
                  <a:srgbClr val="403F40"/>
                </a:solidFill>
                <a:latin typeface="Arial" panose="02020603050405020304" pitchFamily="2"/>
              </a:rPr>
              <a:t>Competitive thresholds. (1) The Federal Acquisition Regulatory Council (FAR Council) has the responsibility of adjusting each acquisition-related dollar threshold on October 1, of each year that is evenly </a:t>
            </a:r>
            <a:r>
              <a:rPr lang="en-US" sz="750" i="1" spc="10">
                <a:solidFill>
                  <a:srgbClr val="403F40"/>
                </a:solidFill>
                <a:latin typeface="Verdana" panose="02020603050405020304" pitchFamily="2"/>
              </a:rPr>
              <a:t>divisible by five. Acquisition-related dollar thresholds are defined as dollar thresholds that are specified in law as a factor in defining the scope of the applicability of a </a:t>
            </a:r>
            <a:r>
              <a:rPr lang="en-US" sz="800" i="1" spc="10">
                <a:solidFill>
                  <a:srgbClr val="403F40"/>
                </a:solidFill>
                <a:latin typeface="Arial" panose="02020603050405020304" pitchFamily="2"/>
              </a:rPr>
              <a:t>policy, procedure, requirement, or restriction </a:t>
            </a:r>
            <a:r>
              <a:rPr lang="en-US" sz="750" i="1" spc="10">
                <a:solidFill>
                  <a:srgbClr val="403F40"/>
                </a:solidFill>
                <a:latin typeface="Verdana" panose="02020603050405020304" pitchFamily="2"/>
              </a:rPr>
              <a:t>provided in that law to the procurement of </a:t>
            </a:r>
            <a:r>
              <a:rPr lang="en-US" sz="800" i="1" spc="10">
                <a:solidFill>
                  <a:srgbClr val="403F40"/>
                </a:solidFill>
                <a:latin typeface="Arial" panose="02020603050405020304" pitchFamily="2"/>
              </a:rPr>
              <a:t>property or services by an executive agency as determined by the FAR Council. 41 U.S.C. 431a(c). Part 124, Subpart A, 8(a) Business Development, contains acquisition-related </a:t>
            </a:r>
            <a:r>
              <a:rPr lang="en-US" sz="750" i="1" spc="10">
                <a:solidFill>
                  <a:srgbClr val="403F40"/>
                </a:solidFill>
                <a:latin typeface="Verdana" panose="02020603050405020304" pitchFamily="2"/>
              </a:rPr>
              <a:t>dollar thresholds subject to inflationary </a:t>
            </a:r>
            <a:r>
              <a:rPr lang="en-US" sz="800" i="1" spc="10">
                <a:solidFill>
                  <a:srgbClr val="403F40"/>
                </a:solidFill>
                <a:latin typeface="Arial" panose="02020603050405020304" pitchFamily="2"/>
              </a:rPr>
              <a:t>adjustments. . .The FAR Council shall publish a notice of the adjusted dollar thresholds in the Federal Register. The adjusted dollar thresholds shall take effect on the date of publication. </a:t>
            </a:r>
          </a:p>
          <a:p>
            <a:pPr marL="45720" marR="45720" indent="0" algn="l">
              <a:lnSpc>
                <a:spcPts val="1000"/>
              </a:lnSpc>
              <a:spcBef>
                <a:spcPts val="0"/>
              </a:spcBef>
              <a:spcAft>
                <a:spcPts val="0"/>
              </a:spcAft>
            </a:pPr>
            <a:r>
              <a:rPr lang="en-US" sz="800" i="1" spc="0">
                <a:solidFill>
                  <a:srgbClr val="403F40"/>
                </a:solidFill>
                <a:latin typeface="Arial" panose="02020603050405020304" pitchFamily="2"/>
              </a:rPr>
              <a:t>(2) A procurement offered and accepted for the 8(a) BD program must be competed among eligible Participants if... </a:t>
            </a:r>
          </a:p>
          <a:p>
            <a:pPr marL="45720" marR="45720" indent="0" algn="l">
              <a:lnSpc>
                <a:spcPts val="1000"/>
              </a:lnSpc>
              <a:spcBef>
                <a:spcPts val="0"/>
              </a:spcBef>
              <a:spcAft>
                <a:spcPts val="0"/>
              </a:spcAft>
            </a:pPr>
            <a:r>
              <a:rPr lang="en-US" sz="800" i="1" spc="0">
                <a:solidFill>
                  <a:srgbClr val="403F40"/>
                </a:solidFill>
                <a:latin typeface="Arial" panose="02020603050405020304" pitchFamily="2"/>
              </a:rPr>
              <a:t>(iii) The requirement has not been accepted </a:t>
            </a:r>
            <a:r>
              <a:rPr lang="en-US" sz="750" i="1" spc="0">
                <a:solidFill>
                  <a:srgbClr val="403F40"/>
                </a:solidFill>
                <a:latin typeface="Verdana" panose="02020603050405020304" pitchFamily="2"/>
              </a:rPr>
              <a:t>by SBA for award as a sole source 8(a) procurement on behalf of a tribally-owned or ANC-owned concern.... </a:t>
            </a:r>
          </a:p>
          <a:p>
            <a:pPr marL="45720" marR="45720" indent="137160" algn="l">
              <a:lnSpc>
                <a:spcPts val="1000"/>
              </a:lnSpc>
              <a:spcBef>
                <a:spcPts val="30"/>
              </a:spcBef>
              <a:spcAft>
                <a:spcPts val="0"/>
              </a:spcAft>
              <a:buFont typeface="Arial"/>
              <a:buAutoNum type="alphaLcPeriod"/>
            </a:pPr>
            <a:r>
              <a:rPr lang="en-US" sz="800" b="1" i="1" spc="0">
                <a:solidFill>
                  <a:srgbClr val="403F40"/>
                </a:solidFill>
                <a:latin typeface="Arial" panose="02020603050405020304" pitchFamily="2"/>
              </a:rPr>
              <a:t>Exemption from competitive thresholds for Participants owned by Indian Tribes, ANCs and NHOs. </a:t>
            </a:r>
          </a:p>
          <a:p>
            <a:pPr marL="45720" marR="0" indent="137160" algn="l">
              <a:lnSpc>
                <a:spcPts val="1000"/>
              </a:lnSpc>
              <a:spcBef>
                <a:spcPts val="35"/>
              </a:spcBef>
              <a:spcAft>
                <a:spcPts val="0"/>
              </a:spcAft>
              <a:buFont typeface="Arial"/>
              <a:buAutoNum type="arabicPeriod"/>
            </a:pPr>
            <a:r>
              <a:rPr lang="en-US" sz="800" b="1" i="1" spc="0">
                <a:solidFill>
                  <a:srgbClr val="403F40"/>
                </a:solidFill>
                <a:latin typeface="Arial" panose="02020603050405020304" pitchFamily="2"/>
              </a:rPr>
              <a:t>A Participant concern owned and controlled by an Indian Tribe or an ANC may be awarded a sole source 8(a) contract where the anticipated value of the procurement exceeds the applicable competitive threshold if SBA has not accepted the requirement into the 8(a) BD program as a competitive procurement. </a:t>
            </a:r>
          </a:p>
          <a:p>
            <a:pPr marL="45720" marR="45720" indent="137160" algn="l">
              <a:lnSpc>
                <a:spcPts val="1000"/>
              </a:lnSpc>
              <a:spcBef>
                <a:spcPts val="15"/>
              </a:spcBef>
              <a:spcAft>
                <a:spcPts val="0"/>
              </a:spcAft>
              <a:buFont typeface="Verdana"/>
              <a:buAutoNum type="arabicPeriod"/>
            </a:pPr>
            <a:r>
              <a:rPr lang="en-US" sz="750" i="1" spc="20">
                <a:solidFill>
                  <a:srgbClr val="403F40"/>
                </a:solidFill>
                <a:latin typeface="Verdana" panose="02020603050405020304" pitchFamily="2"/>
              </a:rPr>
              <a:t>A Participant concern owned and controlled by an NHO may be awarded a </a:t>
            </a:r>
            <a:r>
              <a:rPr lang="en-US" sz="800" i="1" spc="20">
                <a:solidFill>
                  <a:srgbClr val="403F40"/>
                </a:solidFill>
                <a:latin typeface="Arial" panose="02020603050405020304" pitchFamily="2"/>
              </a:rPr>
              <a:t>sole source Department of Defense (DoD) </a:t>
            </a:r>
            <a:r>
              <a:rPr lang="en-US" sz="750" i="1" spc="20">
                <a:solidFill>
                  <a:srgbClr val="403F40"/>
                </a:solidFill>
                <a:latin typeface="Verdana" panose="02020603050405020304" pitchFamily="2"/>
              </a:rPr>
              <a:t>8(a) contract where the anticipated value </a:t>
            </a:r>
            <a:r>
              <a:rPr lang="en-US" sz="800" i="1" spc="20">
                <a:solidFill>
                  <a:srgbClr val="403F40"/>
                </a:solidFill>
                <a:latin typeface="Arial" panose="02020603050405020304" pitchFamily="2"/>
              </a:rPr>
              <a:t>of the procurement exceeds the applicable competitive threshold if SBA has not accepted the requirement into the 8(a) BD program as a competitive procurement. </a:t>
            </a:r>
          </a:p>
          <a:p>
            <a:pPr marL="45720" marR="0" indent="137160" algn="l">
              <a:lnSpc>
                <a:spcPts val="1000"/>
              </a:lnSpc>
              <a:spcBef>
                <a:spcPts val="10"/>
              </a:spcBef>
              <a:spcAft>
                <a:spcPts val="0"/>
              </a:spcAft>
              <a:buFont typeface="Arial"/>
              <a:buAutoNum type="arabicPeriod"/>
            </a:pPr>
            <a:r>
              <a:rPr lang="en-US" sz="800" b="1" i="1" spc="0">
                <a:solidFill>
                  <a:srgbClr val="403F40"/>
                </a:solidFill>
                <a:latin typeface="Arial" panose="02020603050405020304" pitchFamily="2"/>
              </a:rPr>
              <a:t>There is no requirement that a </a:t>
            </a:r>
          </a:p>
          <a:p>
            <a:pPr marL="45720" marR="0" indent="0" algn="l">
              <a:lnSpc>
                <a:spcPts val="1000"/>
              </a:lnSpc>
              <a:spcBef>
                <a:spcPts val="10"/>
              </a:spcBef>
              <a:spcAft>
                <a:spcPts val="0"/>
              </a:spcAft>
            </a:pPr>
            <a:r>
              <a:rPr lang="en-US" sz="800" b="1" i="1" spc="0">
                <a:solidFill>
                  <a:srgbClr val="403F40"/>
                </a:solidFill>
                <a:latin typeface="Arial" panose="02020603050405020304" pitchFamily="2"/>
              </a:rPr>
              <a:t>procurement must be competed whenever possible before it can be accepted on a sole source basis for a Tribally-owned or ANC-owned concern, or a concern owned by an NHO for to owned concern on a sole source basis...” </a:t>
            </a:r>
          </a:p>
        </p:txBody>
      </p:sp>
      <p:sp>
        <p:nvSpPr>
          <p:cNvPr id="33" name="Text Placeholder 32"/>
          <p:cNvSpPr>
            <a:spLocks noGrp="1"/>
          </p:cNvSpPr>
          <p:nvPr>
            <p:ph type="body" idx="10"/>
          </p:nvPr>
        </p:nvSpPr>
        <p:spPr>
          <a:xfrm>
            <a:off x="389890" y="8717280"/>
            <a:ext cx="3240405" cy="152400"/>
          </a:xfrm>
          <a:prstGeom prst="rect">
            <a:avLst/>
          </a:prstGeom>
          <a:noFill/>
          <a:ln w="0" cmpd="sng">
            <a:noFill/>
            <a:prstDash val="solid"/>
          </a:ln>
        </p:spPr>
        <p:txBody>
          <a:bodyPr vert="horz" lIns="0" tIns="0" rIns="0" bIns="0" anchor="t"/>
          <a:lstStyle/>
          <a:p>
            <a:pPr marL="0" marR="0" indent="0" algn="l">
              <a:lnSpc>
                <a:spcPts val="1000"/>
              </a:lnSpc>
              <a:spcAft>
                <a:spcPts val="180"/>
              </a:spcAft>
            </a:pPr>
            <a:r>
              <a:rPr lang="en-US" sz="900" spc="5">
                <a:solidFill>
                  <a:srgbClr val="FFFFFF"/>
                </a:solidFill>
                <a:latin typeface="Verdana" panose="02020603050405020304" pitchFamily="2"/>
              </a:rPr>
              <a:t>HanaTek </a:t>
            </a:r>
            <a:r>
              <a:rPr lang="en-US" sz="950" spc="5">
                <a:solidFill>
                  <a:srgbClr val="FFFFFF"/>
                </a:solidFill>
                <a:latin typeface="Arial" panose="02020603050405020304" pitchFamily="2"/>
              </a:rPr>
              <a:t>is approved to receive the sole-source contract. </a:t>
            </a:r>
          </a:p>
        </p:txBody>
      </p:sp>
      <p:sp>
        <p:nvSpPr>
          <p:cNvPr id="34" name="Text Placeholder 33"/>
          <p:cNvSpPr>
            <a:spLocks noGrp="1"/>
          </p:cNvSpPr>
          <p:nvPr>
            <p:ph type="body" idx="10"/>
          </p:nvPr>
        </p:nvSpPr>
        <p:spPr>
          <a:xfrm>
            <a:off x="448310" y="8972550"/>
            <a:ext cx="4507865" cy="183515"/>
          </a:xfrm>
          <a:prstGeom prst="rect">
            <a:avLst/>
          </a:prstGeom>
          <a:noFill/>
          <a:ln w="0" cmpd="sng">
            <a:noFill/>
            <a:prstDash val="solid"/>
          </a:ln>
        </p:spPr>
        <p:txBody>
          <a:bodyPr vert="horz" lIns="0" tIns="31750" rIns="0" bIns="0" anchor="t"/>
          <a:lstStyle/>
          <a:p>
            <a:pPr marL="0" marR="0" indent="0" algn="l">
              <a:lnSpc>
                <a:spcPts val="1200"/>
              </a:lnSpc>
              <a:spcAft>
                <a:spcPts val="0"/>
              </a:spcAft>
            </a:pPr>
            <a:r>
              <a:rPr lang="en-US" sz="1200" b="1" spc="15">
                <a:solidFill>
                  <a:srgbClr val="FFFFFF"/>
                </a:solidFill>
                <a:latin typeface="Arial" panose="02020603050405020304" pitchFamily="2"/>
              </a:rPr>
              <a:t>4 </a:t>
            </a:r>
            <a:r>
              <a:rPr lang="en-US" sz="950" b="1" spc="15">
                <a:solidFill>
                  <a:srgbClr val="FFFFFF"/>
                </a:solidFill>
                <a:latin typeface="Arial" panose="02020603050405020304" pitchFamily="2"/>
              </a:rPr>
              <a:t>Develop a SOW and Negotiate a Contract. </a:t>
            </a:r>
            <a:r>
              <a:rPr lang="en-US" sz="950" spc="15">
                <a:solidFill>
                  <a:srgbClr val="FFFFFF"/>
                </a:solidFill>
                <a:latin typeface="Arial" panose="02020603050405020304" pitchFamily="2"/>
              </a:rPr>
              <a:t>Tribal 8(a) rules permit an open </a:t>
            </a:r>
          </a:p>
        </p:txBody>
      </p:sp>
      <p:sp>
        <p:nvSpPr>
          <p:cNvPr id="35" name="Text Placeholder 34"/>
          <p:cNvSpPr>
            <a:spLocks noGrp="1"/>
          </p:cNvSpPr>
          <p:nvPr>
            <p:ph type="body" idx="10"/>
          </p:nvPr>
        </p:nvSpPr>
        <p:spPr>
          <a:xfrm>
            <a:off x="389890" y="9156065"/>
            <a:ext cx="4447540" cy="454025"/>
          </a:xfrm>
          <a:prstGeom prst="rect">
            <a:avLst/>
          </a:prstGeom>
          <a:noFill/>
          <a:ln w="0" cmpd="sng">
            <a:noFill/>
            <a:prstDash val="solid"/>
          </a:ln>
        </p:spPr>
        <p:txBody>
          <a:bodyPr vert="horz" lIns="0" tIns="0" rIns="0" bIns="0" anchor="t"/>
          <a:lstStyle/>
          <a:p>
            <a:pPr marL="0" marR="0" indent="0" algn="l">
              <a:lnSpc>
                <a:spcPts val="1200"/>
              </a:lnSpc>
              <a:spcAft>
                <a:spcPts val="0"/>
              </a:spcAft>
            </a:pPr>
            <a:r>
              <a:rPr lang="en-US" sz="950" spc="0">
                <a:solidFill>
                  <a:srgbClr val="FFFFFF"/>
                </a:solidFill>
                <a:latin typeface="Arial" panose="02020603050405020304" pitchFamily="2"/>
              </a:rPr>
              <a:t>dialog between the sole-source contractor and the agency. </a:t>
            </a:r>
            <a:r>
              <a:rPr lang="en-US" sz="900" spc="0">
                <a:solidFill>
                  <a:srgbClr val="FFFFFF"/>
                </a:solidFill>
                <a:latin typeface="Verdana" panose="02020603050405020304" pitchFamily="2"/>
              </a:rPr>
              <a:t>HanaTek </a:t>
            </a:r>
            <a:r>
              <a:rPr lang="en-US" sz="950" spc="0">
                <a:solidFill>
                  <a:srgbClr val="FFFFFF"/>
                </a:solidFill>
                <a:latin typeface="Arial" panose="02020603050405020304" pitchFamily="2"/>
              </a:rPr>
              <a:t>will work </a:t>
            </a:r>
            <a:r>
              <a:rPr lang="en-US" sz="900" spc="0">
                <a:solidFill>
                  <a:srgbClr val="FFFFFF"/>
                </a:solidFill>
                <a:latin typeface="Verdana" panose="02020603050405020304" pitchFamily="2"/>
              </a:rPr>
              <a:t>with you every step of the way—defining requirements, scope, and deliverables, and negotiating the final contract. </a:t>
            </a:r>
          </a:p>
        </p:txBody>
      </p:sp>
      <p:sp>
        <p:nvSpPr>
          <p:cNvPr id="36" name="Text Placeholder 35"/>
          <p:cNvSpPr>
            <a:spLocks noGrp="1"/>
          </p:cNvSpPr>
          <p:nvPr>
            <p:ph type="body" idx="10"/>
          </p:nvPr>
        </p:nvSpPr>
        <p:spPr>
          <a:xfrm>
            <a:off x="5462270" y="8767445"/>
            <a:ext cx="1791970" cy="912495"/>
          </a:xfrm>
          <a:prstGeom prst="rect">
            <a:avLst/>
          </a:prstGeom>
          <a:noFill/>
          <a:ln w="0" cmpd="sng">
            <a:noFill/>
            <a:prstDash val="solid"/>
          </a:ln>
        </p:spPr>
        <p:txBody>
          <a:bodyPr vert="horz" lIns="0" tIns="0" rIns="0" bIns="0" anchor="t"/>
          <a:lstStyle/>
          <a:p>
            <a:pPr marL="0" marR="0" indent="0" algn="l">
              <a:lnSpc>
                <a:spcPts val="1200"/>
              </a:lnSpc>
              <a:spcAft>
                <a:spcPts val="0"/>
              </a:spcAft>
            </a:pPr>
            <a:r>
              <a:rPr lang="en-US" sz="1050" b="1" spc="-90">
                <a:solidFill>
                  <a:srgbClr val="FFFFFF"/>
                </a:solidFill>
                <a:latin typeface="Arial" panose="02020603050405020304" pitchFamily="2"/>
              </a:rPr>
              <a:t>U.S. Small Business Association </a:t>
            </a:r>
          </a:p>
          <a:p>
            <a:pPr marL="0" marR="0" indent="0" algn="ctr">
              <a:lnSpc>
                <a:spcPts val="1000"/>
              </a:lnSpc>
              <a:spcBef>
                <a:spcPts val="335"/>
              </a:spcBef>
              <a:spcAft>
                <a:spcPts val="0"/>
              </a:spcAft>
            </a:pPr>
            <a:r>
              <a:rPr lang="en-US" sz="1050" b="1" spc="-95">
                <a:solidFill>
                  <a:srgbClr val="FFFFFF"/>
                </a:solidFill>
                <a:latin typeface="Arial" panose="02020603050405020304" pitchFamily="2"/>
              </a:rPr>
              <a:t>(SBA) </a:t>
            </a:r>
            <a:r>
              <a:rPr lang="en-US" sz="750" b="1" spc="-95">
                <a:solidFill>
                  <a:srgbClr val="FFFFFF"/>
                </a:solidFill>
                <a:latin typeface="Verdana" panose="02020603050405020304" pitchFamily="2"/>
              </a:rPr>
              <a:t>Point of Contact: </a:t>
            </a:r>
            <a:br/>
            <a:r>
              <a:rPr lang="en-US" sz="900" spc="-95">
                <a:solidFill>
                  <a:srgbClr val="FFFFFF"/>
                </a:solidFill>
                <a:latin typeface="Verdana" panose="02020603050405020304" pitchFamily="2"/>
              </a:rPr>
              <a:t>Michael Youth - (808)541-2990 </a:t>
            </a:r>
          </a:p>
          <a:p>
            <a:pPr marL="0" marR="0" indent="0" algn="ctr">
              <a:lnSpc>
                <a:spcPts val="1200"/>
              </a:lnSpc>
              <a:spcBef>
                <a:spcPts val="60"/>
              </a:spcBef>
              <a:spcAft>
                <a:spcPts val="0"/>
              </a:spcAft>
            </a:pPr>
            <a:r>
              <a:rPr lang="en-US" sz="750" u="sng" spc="-30">
                <a:solidFill>
                  <a:srgbClr val="0000FF"/>
                </a:solidFill>
                <a:latin typeface="Verdana" panose="02020603050405020304" pitchFamily="2"/>
              </a:rPr>
              <a:t>Michael.youth@sba.gov</a:t>
            </a:r>
            <a:r>
              <a:rPr lang="en-US" sz="100" spc="-30">
                <a:solidFill>
                  <a:srgbClr val="FFFFFF"/>
                </a:solidFill>
                <a:latin typeface="Verdana" panose="02020603050405020304" pitchFamily="2"/>
              </a:rPr>
              <a:t> </a:t>
            </a:r>
          </a:p>
          <a:p>
            <a:pPr marL="0" marR="0" indent="0" algn="ctr">
              <a:lnSpc>
                <a:spcPts val="1200"/>
              </a:lnSpc>
              <a:spcBef>
                <a:spcPts val="0"/>
              </a:spcBef>
              <a:spcAft>
                <a:spcPts val="0"/>
              </a:spcAft>
            </a:pPr>
            <a:r>
              <a:rPr lang="en-US" sz="900" spc="-110">
                <a:solidFill>
                  <a:srgbClr val="FFFFFF"/>
                </a:solidFill>
                <a:latin typeface="Verdana" panose="02020603050405020304" pitchFamily="2"/>
              </a:rPr>
              <a:t>500 Ala Moana Blvd., Suite 1-306 </a:t>
            </a:r>
            <a:br/>
            <a:r>
              <a:rPr lang="en-US" sz="900" spc="-110">
                <a:solidFill>
                  <a:srgbClr val="FFFFFF"/>
                </a:solidFill>
                <a:latin typeface="Verdana" panose="02020603050405020304" pitchFamily="2"/>
              </a:rPr>
              <a:t>Honolulu, HI 96813 </a:t>
            </a:r>
          </a:p>
        </p:txBody>
      </p:sp>
      <p:cxnSp>
        <p:nvCxnSpPr>
          <p:cNvPr id="37" name="Straight Connector 36"/>
          <p:cNvCxnSpPr/>
          <p:nvPr/>
        </p:nvCxnSpPr>
        <p:spPr>
          <a:xfrm>
            <a:off x="0" y="10055225"/>
            <a:ext cx="7773035" cy="0"/>
          </a:xfrm>
          <a:prstGeom prst="line">
            <a:avLst/>
          </a:prstGeom>
          <a:ln w="6350" cmpd="sng">
            <a:solidFill>
              <a:srgbClr val="FFFFFF"/>
            </a:solidFill>
          </a:ln>
        </p:spPr>
      </p:cxnSp>
    </p:spTree>
  </p:cSld>
  <p:clrMapOvr>
    <a:masterClrMapping/>
  </p:clrMapOvr>
</p:sld>
</file>

<file path=ppt/theme/theme1.xml><?xml version="1.0" encoding="utf-8"?>
<a:theme xmlns:a="http://schemas.openxmlformats.org/drawingml/2006/mai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Arab" typeface="Arial"/>
      </a:majorFont>
      <a:minorFont>
        <a:latin typeface="Calibri"/>
        <a:ea typeface=""/>
        <a:cs typeface=""/>
        <a:font script="Arab" typeface="Arial"/>
      </a:minorFont>
    </a:fontScheme>
    <a:fmtScheme name="Office">
      <a:fillStyleLst>
        <a:solidFill>
          <a:schemeClr val="bg1">
            <a:alpha val="0"/>
          </a:schemeClr>
        </a:solidFill>
        <a:gradFill/>
        <a:gradFill/>
      </a:fillStyleLst>
      <a:lnStyleLst>
        <a:ln/>
        <a:ln/>
        <a:ln/>
      </a:lnStyleLst>
      <a:effectStyleLst>
        <a:effectStyle>
          <a:effectLst/>
        </a:effectStyle>
        <a:effectStyle>
          <a:effectLst/>
        </a:effectStyle>
        <a:effectStyle>
          <a:effectLst/>
          <a:scene3d>
            <a:camera prst="orthographicFront"/>
            <a:lightRig rig="threePt" dir="t"/>
          </a:scene3d>
        </a:effectStyle>
      </a:effectStyleLst>
      <a:bgFillStyleLst>
        <a:solidFill>
          <a:schemeClr val="bg1">
            <a:alpha val="0"/>
          </a:schemeClr>
        </a:solidFill>
        <a:gradFill/>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1544</Words>
  <Application>Microsoft Office PowerPoint</Application>
  <PresentationFormat>Custom</PresentationFormat>
  <Paragraphs>73</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Arial Narrow</vt:lpstr>
      <vt:lpstr>Candara</vt:lpstr>
      <vt:lpstr>Tahoma</vt:lpstr>
      <vt:lpstr>Trebuchet MS</vt:lpstr>
      <vt:lpstr>Verdana</vt:lpstr>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Charles W. Rush</dc:creator>
  <cp:lastModifiedBy>Charles W. Rush</cp:lastModifiedBy>
  <cp:revision>3</cp:revision>
  <dcterms:modified xsi:type="dcterms:W3CDTF">2018-06-17T14:03:33Z</dcterms:modified>
</cp:coreProperties>
</file>