
<file path=[Content_Types].xml><?xml version="1.0" encoding="utf-8"?>
<Types xmlns="http://schemas.openxmlformats.org/package/2006/content-types">
  <Default Extension="1"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media/image47.jpg" ContentType="image/png"/>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 id="2384773513" r:id="rId2"/>
    <p:sldMasterId id="2147483672" r:id="rId3"/>
    <p:sldMasterId id="2147483686" r:id="rId4"/>
    <p:sldMasterId id="2147483673" r:id="rId5"/>
    <p:sldMasterId id="2147483648" r:id="rId6"/>
    <p:sldMasterId id="2147483660" r:id="rId7"/>
  </p:sldMasterIdLst>
  <p:notesMasterIdLst>
    <p:notesMasterId r:id="rId51"/>
  </p:notesMasterIdLst>
  <p:sldIdLst>
    <p:sldId id="256" r:id="rId8"/>
    <p:sldId id="304" r:id="rId9"/>
    <p:sldId id="273" r:id="rId10"/>
    <p:sldId id="303" r:id="rId11"/>
    <p:sldId id="274" r:id="rId12"/>
    <p:sldId id="305" r:id="rId13"/>
    <p:sldId id="263" r:id="rId14"/>
    <p:sldId id="257" r:id="rId15"/>
    <p:sldId id="258" r:id="rId16"/>
    <p:sldId id="300" r:id="rId17"/>
    <p:sldId id="302" r:id="rId18"/>
    <p:sldId id="259" r:id="rId19"/>
    <p:sldId id="260" r:id="rId20"/>
    <p:sldId id="265" r:id="rId21"/>
    <p:sldId id="266" r:id="rId22"/>
    <p:sldId id="267" r:id="rId23"/>
    <p:sldId id="268" r:id="rId24"/>
    <p:sldId id="292" r:id="rId25"/>
    <p:sldId id="270" r:id="rId26"/>
    <p:sldId id="264" r:id="rId27"/>
    <p:sldId id="291" r:id="rId28"/>
    <p:sldId id="269" r:id="rId29"/>
    <p:sldId id="295" r:id="rId30"/>
    <p:sldId id="289" r:id="rId31"/>
    <p:sldId id="288" r:id="rId32"/>
    <p:sldId id="294" r:id="rId33"/>
    <p:sldId id="296" r:id="rId34"/>
    <p:sldId id="290" r:id="rId35"/>
    <p:sldId id="278" r:id="rId36"/>
    <p:sldId id="279" r:id="rId37"/>
    <p:sldId id="280" r:id="rId38"/>
    <p:sldId id="281" r:id="rId39"/>
    <p:sldId id="282" r:id="rId40"/>
    <p:sldId id="283" r:id="rId41"/>
    <p:sldId id="284" r:id="rId42"/>
    <p:sldId id="285" r:id="rId43"/>
    <p:sldId id="286" r:id="rId44"/>
    <p:sldId id="287" r:id="rId45"/>
    <p:sldId id="306" r:id="rId46"/>
    <p:sldId id="298" r:id="rId47"/>
    <p:sldId id="299" r:id="rId48"/>
    <p:sldId id="293" r:id="rId49"/>
    <p:sldId id="275" r:id="rId5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9" d="100"/>
          <a:sy n="59" d="100"/>
        </p:scale>
        <p:origin x="95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s>
</file>

<file path=ppt/diagrams/_rels/data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image" Target="../media/image40.jpg"/><Relationship Id="rId4" Type="http://schemas.openxmlformats.org/officeDocument/2006/relationships/image" Target="../media/image5.jpg"/></Relationships>
</file>

<file path=ppt/diagrams/_rels/data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jpg"/><Relationship Id="rId1" Type="http://schemas.openxmlformats.org/officeDocument/2006/relationships/image" Target="../media/image43.1"/></Relationships>
</file>

<file path=ppt/diagrams/_rels/data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 Id="rId4" Type="http://schemas.openxmlformats.org/officeDocument/2006/relationships/image" Target="../media/image47.jpg"/></Relationships>
</file>

<file path=ppt/diagrams/_rels/data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jpg"/></Relationships>
</file>

<file path=ppt/diagrams/_rels/data1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image" Target="../media/image60.jpg"/></Relationships>
</file>

<file path=ppt/diagrams/_rels/data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5.jpg"/></Relationships>
</file>

<file path=ppt/diagrams/_rels/data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_rels/data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1"/></Relationships>
</file>

<file path=ppt/diagrams/_rels/data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image" Target="../media/image31.jpg"/></Relationships>
</file>

<file path=ppt/diagrams/_rels/data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image" Target="../media/image40.jpg"/><Relationship Id="rId4" Type="http://schemas.openxmlformats.org/officeDocument/2006/relationships/image" Target="../media/image5.jpg"/></Relationships>
</file>

<file path=ppt/diagrams/_rels/drawing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jpg"/><Relationship Id="rId1" Type="http://schemas.openxmlformats.org/officeDocument/2006/relationships/image" Target="../media/image43.1"/></Relationships>
</file>

<file path=ppt/diagrams/_rels/drawing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 Id="rId4" Type="http://schemas.openxmlformats.org/officeDocument/2006/relationships/image" Target="../media/image47.jpg"/></Relationships>
</file>

<file path=ppt/diagrams/_rels/drawing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image" Target="../media/image51.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5.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1"/></Relationships>
</file>

<file path=ppt/diagrams/_rels/drawing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image" Target="../media/image31.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4C00DE-9304-4269-8AE3-8A9CB59FFE2B}" type="doc">
      <dgm:prSet loTypeId="urn:microsoft.com/office/officeart/2005/8/layout/pList2" loCatId="list" qsTypeId="urn:microsoft.com/office/officeart/2005/8/quickstyle/simple3" qsCatId="simple" csTypeId="urn:microsoft.com/office/officeart/2005/8/colors/accent1_2" csCatId="accent1" phldr="1"/>
      <dgm:spPr/>
    </dgm:pt>
    <dgm:pt modelId="{5B2270F9-CFC9-49BE-BE45-8537E3D175FF}">
      <dgm:prSet phldrT="[Text]"/>
      <dgm:spPr/>
      <dgm:t>
        <a:bodyPr/>
        <a:lstStyle/>
        <a:p>
          <a:r>
            <a:rPr lang="en-US" dirty="0"/>
            <a:t>Protection</a:t>
          </a:r>
        </a:p>
      </dgm:t>
    </dgm:pt>
    <dgm:pt modelId="{BF9AB49C-EDF7-40FD-87E2-DFCE8E08CE7B}" type="parTrans" cxnId="{62348836-6E14-4290-BE92-F0AD9BFFA408}">
      <dgm:prSet/>
      <dgm:spPr/>
      <dgm:t>
        <a:bodyPr/>
        <a:lstStyle/>
        <a:p>
          <a:endParaRPr lang="en-US"/>
        </a:p>
      </dgm:t>
    </dgm:pt>
    <dgm:pt modelId="{7061D30C-B295-48A9-A6D7-BED020CCB4F7}" type="sibTrans" cxnId="{62348836-6E14-4290-BE92-F0AD9BFFA408}">
      <dgm:prSet/>
      <dgm:spPr/>
      <dgm:t>
        <a:bodyPr/>
        <a:lstStyle/>
        <a:p>
          <a:endParaRPr lang="en-US"/>
        </a:p>
      </dgm:t>
    </dgm:pt>
    <dgm:pt modelId="{2484C8D0-2F13-43C8-A655-E3192694177F}">
      <dgm:prSet phldrT="[Text]"/>
      <dgm:spPr/>
      <dgm:t>
        <a:bodyPr/>
        <a:lstStyle/>
        <a:p>
          <a:r>
            <a:rPr lang="en-US" dirty="0"/>
            <a:t>Growth</a:t>
          </a:r>
        </a:p>
      </dgm:t>
    </dgm:pt>
    <dgm:pt modelId="{032CD450-4F93-40A0-B972-1CF5850D3A5A}" type="parTrans" cxnId="{CBEC8436-A8A4-459C-A915-B0DD195535B6}">
      <dgm:prSet/>
      <dgm:spPr/>
      <dgm:t>
        <a:bodyPr/>
        <a:lstStyle/>
        <a:p>
          <a:endParaRPr lang="en-US"/>
        </a:p>
      </dgm:t>
    </dgm:pt>
    <dgm:pt modelId="{402A8D67-9997-44FB-BF6B-54E7FDCF7B3E}" type="sibTrans" cxnId="{CBEC8436-A8A4-459C-A915-B0DD195535B6}">
      <dgm:prSet/>
      <dgm:spPr/>
      <dgm:t>
        <a:bodyPr/>
        <a:lstStyle/>
        <a:p>
          <a:endParaRPr lang="en-US"/>
        </a:p>
      </dgm:t>
    </dgm:pt>
    <dgm:pt modelId="{362220BE-44CB-47F2-BC05-335AF89FA2A3}">
      <dgm:prSet phldrT="[Text]"/>
      <dgm:spPr/>
      <dgm:t>
        <a:bodyPr/>
        <a:lstStyle/>
        <a:p>
          <a:r>
            <a:rPr lang="en-US" dirty="0"/>
            <a:t>Income </a:t>
          </a:r>
        </a:p>
      </dgm:t>
    </dgm:pt>
    <dgm:pt modelId="{0BC0C1C8-FA2A-44EB-8D39-C9F9D75B565E}" type="parTrans" cxnId="{092AD45C-5B5A-48E7-9A2F-0F6E9439B8FF}">
      <dgm:prSet/>
      <dgm:spPr/>
      <dgm:t>
        <a:bodyPr/>
        <a:lstStyle/>
        <a:p>
          <a:endParaRPr lang="en-US"/>
        </a:p>
      </dgm:t>
    </dgm:pt>
    <dgm:pt modelId="{8A42F8C9-E6C3-4F53-91AF-F68A9B191AF4}" type="sibTrans" cxnId="{092AD45C-5B5A-48E7-9A2F-0F6E9439B8FF}">
      <dgm:prSet/>
      <dgm:spPr/>
      <dgm:t>
        <a:bodyPr/>
        <a:lstStyle/>
        <a:p>
          <a:endParaRPr lang="en-US"/>
        </a:p>
      </dgm:t>
    </dgm:pt>
    <dgm:pt modelId="{9B2B7CC9-02C5-43BD-8C2D-69CC70C3970A}" type="pres">
      <dgm:prSet presAssocID="{684C00DE-9304-4269-8AE3-8A9CB59FFE2B}" presName="Name0" presStyleCnt="0">
        <dgm:presLayoutVars>
          <dgm:dir/>
          <dgm:resizeHandles val="exact"/>
        </dgm:presLayoutVars>
      </dgm:prSet>
      <dgm:spPr/>
    </dgm:pt>
    <dgm:pt modelId="{DA6C7A24-C91E-4209-A536-77EE7D7703DD}" type="pres">
      <dgm:prSet presAssocID="{684C00DE-9304-4269-8AE3-8A9CB59FFE2B}" presName="bkgdShp" presStyleLbl="alignAccFollowNode1" presStyleIdx="0" presStyleCnt="1"/>
      <dgm:spPr/>
    </dgm:pt>
    <dgm:pt modelId="{8741F62E-8935-46B0-9A4D-D80F9D748CEE}" type="pres">
      <dgm:prSet presAssocID="{684C00DE-9304-4269-8AE3-8A9CB59FFE2B}" presName="linComp" presStyleCnt="0"/>
      <dgm:spPr/>
    </dgm:pt>
    <dgm:pt modelId="{4B38BD44-BEB1-4AD7-9153-B8F794A5CCCA}" type="pres">
      <dgm:prSet presAssocID="{5B2270F9-CFC9-49BE-BE45-8537E3D175FF}" presName="compNode" presStyleCnt="0"/>
      <dgm:spPr/>
    </dgm:pt>
    <dgm:pt modelId="{6C2F5805-4A7A-4229-989E-B0F29562DCCB}" type="pres">
      <dgm:prSet presAssocID="{5B2270F9-CFC9-49BE-BE45-8537E3D175FF}" presName="node" presStyleLbl="node1" presStyleIdx="0" presStyleCnt="3">
        <dgm:presLayoutVars>
          <dgm:bulletEnabled val="1"/>
        </dgm:presLayoutVars>
      </dgm:prSet>
      <dgm:spPr/>
    </dgm:pt>
    <dgm:pt modelId="{D2FAE014-1B6E-4E41-BAFD-61DD359D0FF5}" type="pres">
      <dgm:prSet presAssocID="{5B2270F9-CFC9-49BE-BE45-8537E3D175FF}" presName="invisiNode" presStyleLbl="node1" presStyleIdx="0" presStyleCnt="3"/>
      <dgm:spPr/>
    </dgm:pt>
    <dgm:pt modelId="{C44130B0-6AF8-43AD-B8A2-30DC11F40ADF}" type="pres">
      <dgm:prSet presAssocID="{5B2270F9-CFC9-49BE-BE45-8537E3D175F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6000" b="-26000"/>
          </a:stretch>
        </a:blipFill>
      </dgm:spPr>
    </dgm:pt>
    <dgm:pt modelId="{5FFCD1F0-6D6E-417D-80E8-0A957578C884}" type="pres">
      <dgm:prSet presAssocID="{7061D30C-B295-48A9-A6D7-BED020CCB4F7}" presName="sibTrans" presStyleLbl="sibTrans2D1" presStyleIdx="0" presStyleCnt="0"/>
      <dgm:spPr/>
    </dgm:pt>
    <dgm:pt modelId="{7F997CCB-E2A8-466D-8313-65D919188274}" type="pres">
      <dgm:prSet presAssocID="{2484C8D0-2F13-43C8-A655-E3192694177F}" presName="compNode" presStyleCnt="0"/>
      <dgm:spPr/>
    </dgm:pt>
    <dgm:pt modelId="{5B772184-9BED-45B2-A952-6C95099DD5E9}" type="pres">
      <dgm:prSet presAssocID="{2484C8D0-2F13-43C8-A655-E3192694177F}" presName="node" presStyleLbl="node1" presStyleIdx="1" presStyleCnt="3">
        <dgm:presLayoutVars>
          <dgm:bulletEnabled val="1"/>
        </dgm:presLayoutVars>
      </dgm:prSet>
      <dgm:spPr/>
    </dgm:pt>
    <dgm:pt modelId="{39CA5983-97FF-4CA8-BF6B-CAB8178206BD}" type="pres">
      <dgm:prSet presAssocID="{2484C8D0-2F13-43C8-A655-E3192694177F}" presName="invisiNode" presStyleLbl="node1" presStyleIdx="1" presStyleCnt="3"/>
      <dgm:spPr/>
    </dgm:pt>
    <dgm:pt modelId="{0F82A238-93DF-49A3-A30B-C17900209369}" type="pres">
      <dgm:prSet presAssocID="{2484C8D0-2F13-43C8-A655-E3192694177F}"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 modelId="{C878E662-88C5-4F07-A805-11B541849783}" type="pres">
      <dgm:prSet presAssocID="{402A8D67-9997-44FB-BF6B-54E7FDCF7B3E}" presName="sibTrans" presStyleLbl="sibTrans2D1" presStyleIdx="0" presStyleCnt="0"/>
      <dgm:spPr/>
    </dgm:pt>
    <dgm:pt modelId="{6F850AAC-9F7D-4AF5-A033-88C0CD9C28B1}" type="pres">
      <dgm:prSet presAssocID="{362220BE-44CB-47F2-BC05-335AF89FA2A3}" presName="compNode" presStyleCnt="0"/>
      <dgm:spPr/>
    </dgm:pt>
    <dgm:pt modelId="{1C812785-7762-49B8-BE95-8C737F7CEEF9}" type="pres">
      <dgm:prSet presAssocID="{362220BE-44CB-47F2-BC05-335AF89FA2A3}" presName="node" presStyleLbl="node1" presStyleIdx="2" presStyleCnt="3">
        <dgm:presLayoutVars>
          <dgm:bulletEnabled val="1"/>
        </dgm:presLayoutVars>
      </dgm:prSet>
      <dgm:spPr/>
    </dgm:pt>
    <dgm:pt modelId="{9BF4C78F-273F-4F88-8C7B-EA4F3E82EF0E}" type="pres">
      <dgm:prSet presAssocID="{362220BE-44CB-47F2-BC05-335AF89FA2A3}" presName="invisiNode" presStyleLbl="node1" presStyleIdx="2" presStyleCnt="3"/>
      <dgm:spPr/>
    </dgm:pt>
    <dgm:pt modelId="{9846BAA7-B80D-4AE8-B86C-BA2C9366473B}" type="pres">
      <dgm:prSet presAssocID="{362220BE-44CB-47F2-BC05-335AF89FA2A3}"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5000" b="-35000"/>
          </a:stretch>
        </a:blipFill>
      </dgm:spPr>
    </dgm:pt>
  </dgm:ptLst>
  <dgm:cxnLst>
    <dgm:cxn modelId="{AFBEB01F-6966-462A-897D-4C953535DDEA}" type="presOf" srcId="{402A8D67-9997-44FB-BF6B-54E7FDCF7B3E}" destId="{C878E662-88C5-4F07-A805-11B541849783}" srcOrd="0" destOrd="0" presId="urn:microsoft.com/office/officeart/2005/8/layout/pList2"/>
    <dgm:cxn modelId="{CBEC8436-A8A4-459C-A915-B0DD195535B6}" srcId="{684C00DE-9304-4269-8AE3-8A9CB59FFE2B}" destId="{2484C8D0-2F13-43C8-A655-E3192694177F}" srcOrd="1" destOrd="0" parTransId="{032CD450-4F93-40A0-B972-1CF5850D3A5A}" sibTransId="{402A8D67-9997-44FB-BF6B-54E7FDCF7B3E}"/>
    <dgm:cxn modelId="{62348836-6E14-4290-BE92-F0AD9BFFA408}" srcId="{684C00DE-9304-4269-8AE3-8A9CB59FFE2B}" destId="{5B2270F9-CFC9-49BE-BE45-8537E3D175FF}" srcOrd="0" destOrd="0" parTransId="{BF9AB49C-EDF7-40FD-87E2-DFCE8E08CE7B}" sibTransId="{7061D30C-B295-48A9-A6D7-BED020CCB4F7}"/>
    <dgm:cxn modelId="{092AD45C-5B5A-48E7-9A2F-0F6E9439B8FF}" srcId="{684C00DE-9304-4269-8AE3-8A9CB59FFE2B}" destId="{362220BE-44CB-47F2-BC05-335AF89FA2A3}" srcOrd="2" destOrd="0" parTransId="{0BC0C1C8-FA2A-44EB-8D39-C9F9D75B565E}" sibTransId="{8A42F8C9-E6C3-4F53-91AF-F68A9B191AF4}"/>
    <dgm:cxn modelId="{01BABE49-4522-471A-9FE4-19867A242321}" type="presOf" srcId="{684C00DE-9304-4269-8AE3-8A9CB59FFE2B}" destId="{9B2B7CC9-02C5-43BD-8C2D-69CC70C3970A}" srcOrd="0" destOrd="0" presId="urn:microsoft.com/office/officeart/2005/8/layout/pList2"/>
    <dgm:cxn modelId="{8F4E9E5A-EDAE-4DD5-AA37-874086E4BFFF}" type="presOf" srcId="{5B2270F9-CFC9-49BE-BE45-8537E3D175FF}" destId="{6C2F5805-4A7A-4229-989E-B0F29562DCCB}" srcOrd="0" destOrd="0" presId="urn:microsoft.com/office/officeart/2005/8/layout/pList2"/>
    <dgm:cxn modelId="{91C71BCF-189E-4E94-BCFF-82DC75BEE8EF}" type="presOf" srcId="{7061D30C-B295-48A9-A6D7-BED020CCB4F7}" destId="{5FFCD1F0-6D6E-417D-80E8-0A957578C884}" srcOrd="0" destOrd="0" presId="urn:microsoft.com/office/officeart/2005/8/layout/pList2"/>
    <dgm:cxn modelId="{ACF679E7-3CE4-43D0-AB2B-6D09FA7A0648}" type="presOf" srcId="{362220BE-44CB-47F2-BC05-335AF89FA2A3}" destId="{1C812785-7762-49B8-BE95-8C737F7CEEF9}" srcOrd="0" destOrd="0" presId="urn:microsoft.com/office/officeart/2005/8/layout/pList2"/>
    <dgm:cxn modelId="{17F92CFD-555F-413A-A8BF-94BB4880D34C}" type="presOf" srcId="{2484C8D0-2F13-43C8-A655-E3192694177F}" destId="{5B772184-9BED-45B2-A952-6C95099DD5E9}" srcOrd="0" destOrd="0" presId="urn:microsoft.com/office/officeart/2005/8/layout/pList2"/>
    <dgm:cxn modelId="{D53586B5-18F2-421D-A3C8-23C3DCD23F50}" type="presParOf" srcId="{9B2B7CC9-02C5-43BD-8C2D-69CC70C3970A}" destId="{DA6C7A24-C91E-4209-A536-77EE7D7703DD}" srcOrd="0" destOrd="0" presId="urn:microsoft.com/office/officeart/2005/8/layout/pList2"/>
    <dgm:cxn modelId="{48ABA191-5F88-4968-8DE5-C2BBB8A43294}" type="presParOf" srcId="{9B2B7CC9-02C5-43BD-8C2D-69CC70C3970A}" destId="{8741F62E-8935-46B0-9A4D-D80F9D748CEE}" srcOrd="1" destOrd="0" presId="urn:microsoft.com/office/officeart/2005/8/layout/pList2"/>
    <dgm:cxn modelId="{B9C0DA87-9344-4A43-8D0A-683622BA7D06}" type="presParOf" srcId="{8741F62E-8935-46B0-9A4D-D80F9D748CEE}" destId="{4B38BD44-BEB1-4AD7-9153-B8F794A5CCCA}" srcOrd="0" destOrd="0" presId="urn:microsoft.com/office/officeart/2005/8/layout/pList2"/>
    <dgm:cxn modelId="{EF78DB05-E086-4966-8D05-52491901DA51}" type="presParOf" srcId="{4B38BD44-BEB1-4AD7-9153-B8F794A5CCCA}" destId="{6C2F5805-4A7A-4229-989E-B0F29562DCCB}" srcOrd="0" destOrd="0" presId="urn:microsoft.com/office/officeart/2005/8/layout/pList2"/>
    <dgm:cxn modelId="{355C9427-3AAE-40CF-A28C-DF27A2798A7B}" type="presParOf" srcId="{4B38BD44-BEB1-4AD7-9153-B8F794A5CCCA}" destId="{D2FAE014-1B6E-4E41-BAFD-61DD359D0FF5}" srcOrd="1" destOrd="0" presId="urn:microsoft.com/office/officeart/2005/8/layout/pList2"/>
    <dgm:cxn modelId="{B8CB1EF7-FC00-4E49-87E3-3F1A553184A6}" type="presParOf" srcId="{4B38BD44-BEB1-4AD7-9153-B8F794A5CCCA}" destId="{C44130B0-6AF8-43AD-B8A2-30DC11F40ADF}" srcOrd="2" destOrd="0" presId="urn:microsoft.com/office/officeart/2005/8/layout/pList2"/>
    <dgm:cxn modelId="{AD9CA0DB-B8DD-489F-9ED9-79AE79554D9D}" type="presParOf" srcId="{8741F62E-8935-46B0-9A4D-D80F9D748CEE}" destId="{5FFCD1F0-6D6E-417D-80E8-0A957578C884}" srcOrd="1" destOrd="0" presId="urn:microsoft.com/office/officeart/2005/8/layout/pList2"/>
    <dgm:cxn modelId="{D9E0B158-D738-488B-A0D7-19CCB2F525AF}" type="presParOf" srcId="{8741F62E-8935-46B0-9A4D-D80F9D748CEE}" destId="{7F997CCB-E2A8-466D-8313-65D919188274}" srcOrd="2" destOrd="0" presId="urn:microsoft.com/office/officeart/2005/8/layout/pList2"/>
    <dgm:cxn modelId="{A69B6FD5-FE12-4CC7-BC1E-BC8477C1900B}" type="presParOf" srcId="{7F997CCB-E2A8-466D-8313-65D919188274}" destId="{5B772184-9BED-45B2-A952-6C95099DD5E9}" srcOrd="0" destOrd="0" presId="urn:microsoft.com/office/officeart/2005/8/layout/pList2"/>
    <dgm:cxn modelId="{2E438DDD-94DF-4A64-8918-14C643179052}" type="presParOf" srcId="{7F997CCB-E2A8-466D-8313-65D919188274}" destId="{39CA5983-97FF-4CA8-BF6B-CAB8178206BD}" srcOrd="1" destOrd="0" presId="urn:microsoft.com/office/officeart/2005/8/layout/pList2"/>
    <dgm:cxn modelId="{B96EA60E-67FE-4CAB-B88A-EB5EB3761F01}" type="presParOf" srcId="{7F997CCB-E2A8-466D-8313-65D919188274}" destId="{0F82A238-93DF-49A3-A30B-C17900209369}" srcOrd="2" destOrd="0" presId="urn:microsoft.com/office/officeart/2005/8/layout/pList2"/>
    <dgm:cxn modelId="{0C628F62-3A4E-4B11-B573-A0E957DA8211}" type="presParOf" srcId="{8741F62E-8935-46B0-9A4D-D80F9D748CEE}" destId="{C878E662-88C5-4F07-A805-11B541849783}" srcOrd="3" destOrd="0" presId="urn:microsoft.com/office/officeart/2005/8/layout/pList2"/>
    <dgm:cxn modelId="{0DE2D1BE-AE8D-4022-83C3-3EA43045E47D}" type="presParOf" srcId="{8741F62E-8935-46B0-9A4D-D80F9D748CEE}" destId="{6F850AAC-9F7D-4AF5-A033-88C0CD9C28B1}" srcOrd="4" destOrd="0" presId="urn:microsoft.com/office/officeart/2005/8/layout/pList2"/>
    <dgm:cxn modelId="{4C7EDFED-44BA-4F5E-AF6A-CC0375D37808}" type="presParOf" srcId="{6F850AAC-9F7D-4AF5-A033-88C0CD9C28B1}" destId="{1C812785-7762-49B8-BE95-8C737F7CEEF9}" srcOrd="0" destOrd="0" presId="urn:microsoft.com/office/officeart/2005/8/layout/pList2"/>
    <dgm:cxn modelId="{B3BBE619-4FDE-41D4-82CA-5E07A24EBC0B}" type="presParOf" srcId="{6F850AAC-9F7D-4AF5-A033-88C0CD9C28B1}" destId="{9BF4C78F-273F-4F88-8C7B-EA4F3E82EF0E}" srcOrd="1" destOrd="0" presId="urn:microsoft.com/office/officeart/2005/8/layout/pList2"/>
    <dgm:cxn modelId="{838BB144-BFFD-44BE-87FD-427CA64209E0}" type="presParOf" srcId="{6F850AAC-9F7D-4AF5-A033-88C0CD9C28B1}" destId="{9846BAA7-B80D-4AE8-B86C-BA2C9366473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91297F-9CA6-4F0C-8690-DCC1388EFDEB}" type="doc">
      <dgm:prSet loTypeId="urn:microsoft.com/office/officeart/2005/8/layout/pList1" loCatId="list" qsTypeId="urn:microsoft.com/office/officeart/2005/8/quickstyle/simple3" qsCatId="simple" csTypeId="urn:microsoft.com/office/officeart/2005/8/colors/accent1_2" csCatId="accent1" phldr="1"/>
      <dgm:spPr/>
      <dgm:t>
        <a:bodyPr/>
        <a:lstStyle/>
        <a:p>
          <a:endParaRPr lang="en-US"/>
        </a:p>
      </dgm:t>
    </dgm:pt>
    <dgm:pt modelId="{7C852D10-735F-44C8-BE2C-776887C6A0AA}">
      <dgm:prSet phldrT="[Text]"/>
      <dgm:spPr/>
      <dgm:t>
        <a:bodyPr/>
        <a:lstStyle/>
        <a:p>
          <a:r>
            <a:rPr lang="en-US" dirty="0"/>
            <a:t>Safety of Principal </a:t>
          </a:r>
        </a:p>
      </dgm:t>
    </dgm:pt>
    <dgm:pt modelId="{D1A888BE-531F-4D12-8EA3-3E5064A14147}" type="parTrans" cxnId="{C38A9641-AC9E-491E-9A56-86B6B041F3BA}">
      <dgm:prSet/>
      <dgm:spPr/>
      <dgm:t>
        <a:bodyPr/>
        <a:lstStyle/>
        <a:p>
          <a:endParaRPr lang="en-US"/>
        </a:p>
      </dgm:t>
    </dgm:pt>
    <dgm:pt modelId="{79FC97BD-94E9-4DAA-8624-149B19BDC401}" type="sibTrans" cxnId="{C38A9641-AC9E-491E-9A56-86B6B041F3BA}">
      <dgm:prSet/>
      <dgm:spPr/>
      <dgm:t>
        <a:bodyPr/>
        <a:lstStyle/>
        <a:p>
          <a:endParaRPr lang="en-US"/>
        </a:p>
      </dgm:t>
    </dgm:pt>
    <dgm:pt modelId="{0C71F979-2FAF-46A0-9870-5F1448E34B70}">
      <dgm:prSet phldrT="[Text]"/>
      <dgm:spPr/>
      <dgm:t>
        <a:bodyPr/>
        <a:lstStyle/>
        <a:p>
          <a:r>
            <a:rPr lang="en-US" dirty="0"/>
            <a:t>Asset Protection</a:t>
          </a:r>
        </a:p>
      </dgm:t>
    </dgm:pt>
    <dgm:pt modelId="{9287A34E-ED54-4CC5-A179-88C3F9FC5B75}" type="parTrans" cxnId="{24145DCB-E93B-4166-9CB9-983B8988143A}">
      <dgm:prSet/>
      <dgm:spPr/>
      <dgm:t>
        <a:bodyPr/>
        <a:lstStyle/>
        <a:p>
          <a:endParaRPr lang="en-US"/>
        </a:p>
      </dgm:t>
    </dgm:pt>
    <dgm:pt modelId="{C10DCA21-C603-4AEF-8170-BFB73EBAB2A8}" type="sibTrans" cxnId="{24145DCB-E93B-4166-9CB9-983B8988143A}">
      <dgm:prSet/>
      <dgm:spPr/>
      <dgm:t>
        <a:bodyPr/>
        <a:lstStyle/>
        <a:p>
          <a:endParaRPr lang="en-US"/>
        </a:p>
      </dgm:t>
    </dgm:pt>
    <dgm:pt modelId="{CCEA4CCE-7B2B-4955-9725-6477B38D2F76}">
      <dgm:prSet phldrT="[Text]"/>
      <dgm:spPr/>
      <dgm:t>
        <a:bodyPr/>
        <a:lstStyle/>
        <a:p>
          <a:r>
            <a:rPr lang="en-US" dirty="0"/>
            <a:t>Tax Deferred Growth</a:t>
          </a:r>
        </a:p>
      </dgm:t>
    </dgm:pt>
    <dgm:pt modelId="{629CB45F-65EB-4C15-8FEF-62281BAAC324}" type="parTrans" cxnId="{67A272FE-3B0F-48F1-9646-B05AC287AAE5}">
      <dgm:prSet/>
      <dgm:spPr/>
      <dgm:t>
        <a:bodyPr/>
        <a:lstStyle/>
        <a:p>
          <a:endParaRPr lang="en-US"/>
        </a:p>
      </dgm:t>
    </dgm:pt>
    <dgm:pt modelId="{180DF6F0-834E-429B-915A-9C6215E100EB}" type="sibTrans" cxnId="{67A272FE-3B0F-48F1-9646-B05AC287AAE5}">
      <dgm:prSet/>
      <dgm:spPr/>
      <dgm:t>
        <a:bodyPr/>
        <a:lstStyle/>
        <a:p>
          <a:endParaRPr lang="en-US"/>
        </a:p>
      </dgm:t>
    </dgm:pt>
    <dgm:pt modelId="{6C7C247E-0B54-4F8B-BD80-ABADACB7A681}">
      <dgm:prSet phldrT="[Text]"/>
      <dgm:spPr/>
      <dgm:t>
        <a:bodyPr/>
        <a:lstStyle/>
        <a:p>
          <a:r>
            <a:rPr lang="en-US" dirty="0"/>
            <a:t>Guaranteed Lifetime Income </a:t>
          </a:r>
        </a:p>
      </dgm:t>
    </dgm:pt>
    <dgm:pt modelId="{95285C5A-353E-45D2-A1D4-BDAC492C98BD}" type="parTrans" cxnId="{290D1606-0DC5-4E29-8880-9F163798CC56}">
      <dgm:prSet/>
      <dgm:spPr/>
      <dgm:t>
        <a:bodyPr/>
        <a:lstStyle/>
        <a:p>
          <a:endParaRPr lang="en-US"/>
        </a:p>
      </dgm:t>
    </dgm:pt>
    <dgm:pt modelId="{A823AC17-864F-4146-9746-872E2D98C606}" type="sibTrans" cxnId="{290D1606-0DC5-4E29-8880-9F163798CC56}">
      <dgm:prSet/>
      <dgm:spPr/>
      <dgm:t>
        <a:bodyPr/>
        <a:lstStyle/>
        <a:p>
          <a:endParaRPr lang="en-US"/>
        </a:p>
      </dgm:t>
    </dgm:pt>
    <dgm:pt modelId="{BED58C32-B36D-4492-86B7-7E6B9EB415D6}" type="pres">
      <dgm:prSet presAssocID="{EC91297F-9CA6-4F0C-8690-DCC1388EFDEB}" presName="Name0" presStyleCnt="0">
        <dgm:presLayoutVars>
          <dgm:dir/>
          <dgm:resizeHandles val="exact"/>
        </dgm:presLayoutVars>
      </dgm:prSet>
      <dgm:spPr/>
    </dgm:pt>
    <dgm:pt modelId="{6EDA663D-64F3-4E21-80BD-B818802BB967}" type="pres">
      <dgm:prSet presAssocID="{7C852D10-735F-44C8-BE2C-776887C6A0AA}" presName="compNode" presStyleCnt="0"/>
      <dgm:spPr/>
    </dgm:pt>
    <dgm:pt modelId="{F8812C8A-CE3E-466A-B98B-007721B0B3BD}" type="pres">
      <dgm:prSet presAssocID="{7C852D10-735F-44C8-BE2C-776887C6A0AA}" presName="pictRect" presStyleLbl="node1" presStyleIdx="0" presStyleCnt="4"/>
      <dgm:spPr>
        <a:blipFill>
          <a:blip xmlns:r="http://schemas.openxmlformats.org/officeDocument/2006/relationships" r:embed="rId1"/>
          <a:srcRect/>
          <a:stretch>
            <a:fillRect l="-2000" r="-2000"/>
          </a:stretch>
        </a:blipFill>
      </dgm:spPr>
    </dgm:pt>
    <dgm:pt modelId="{BF0D84A8-E039-429F-A1DF-7D863E58ACBA}" type="pres">
      <dgm:prSet presAssocID="{7C852D10-735F-44C8-BE2C-776887C6A0AA}" presName="textRect" presStyleLbl="revTx" presStyleIdx="0" presStyleCnt="4">
        <dgm:presLayoutVars>
          <dgm:bulletEnabled val="1"/>
        </dgm:presLayoutVars>
      </dgm:prSet>
      <dgm:spPr/>
    </dgm:pt>
    <dgm:pt modelId="{D166F74C-8CCD-4EA9-8FC3-FDF2131D9F66}" type="pres">
      <dgm:prSet presAssocID="{79FC97BD-94E9-4DAA-8624-149B19BDC401}" presName="sibTrans" presStyleLbl="sibTrans2D1" presStyleIdx="0" presStyleCnt="0"/>
      <dgm:spPr/>
    </dgm:pt>
    <dgm:pt modelId="{AD70A89F-D768-470E-8679-F79DEDC7CEEE}" type="pres">
      <dgm:prSet presAssocID="{0C71F979-2FAF-46A0-9870-5F1448E34B70}" presName="compNode" presStyleCnt="0"/>
      <dgm:spPr/>
    </dgm:pt>
    <dgm:pt modelId="{7EBC82D4-6712-4A1D-B718-5A36689AE164}" type="pres">
      <dgm:prSet presAssocID="{0C71F979-2FAF-46A0-9870-5F1448E34B70}"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288AF1F4-FB1F-4B6E-B33C-9DA45EE83D06}" type="pres">
      <dgm:prSet presAssocID="{0C71F979-2FAF-46A0-9870-5F1448E34B70}" presName="textRect" presStyleLbl="revTx" presStyleIdx="1" presStyleCnt="4">
        <dgm:presLayoutVars>
          <dgm:bulletEnabled val="1"/>
        </dgm:presLayoutVars>
      </dgm:prSet>
      <dgm:spPr/>
    </dgm:pt>
    <dgm:pt modelId="{5A2BB6D2-C071-4733-BF46-893F47F355A7}" type="pres">
      <dgm:prSet presAssocID="{C10DCA21-C603-4AEF-8170-BFB73EBAB2A8}" presName="sibTrans" presStyleLbl="sibTrans2D1" presStyleIdx="0" presStyleCnt="0"/>
      <dgm:spPr/>
    </dgm:pt>
    <dgm:pt modelId="{32F6034F-2D1B-4064-BA5F-A9330936A424}" type="pres">
      <dgm:prSet presAssocID="{CCEA4CCE-7B2B-4955-9725-6477B38D2F76}" presName="compNode" presStyleCnt="0"/>
      <dgm:spPr/>
    </dgm:pt>
    <dgm:pt modelId="{16F59981-0089-4C8D-ADDB-5C5AB696D1A2}" type="pres">
      <dgm:prSet presAssocID="{CCEA4CCE-7B2B-4955-9725-6477B38D2F76}"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19636BE8-275F-406C-A925-1D3323D8630E}" type="pres">
      <dgm:prSet presAssocID="{CCEA4CCE-7B2B-4955-9725-6477B38D2F76}" presName="textRect" presStyleLbl="revTx" presStyleIdx="2" presStyleCnt="4">
        <dgm:presLayoutVars>
          <dgm:bulletEnabled val="1"/>
        </dgm:presLayoutVars>
      </dgm:prSet>
      <dgm:spPr/>
    </dgm:pt>
    <dgm:pt modelId="{E28CAB9A-31F8-48EB-9614-DCBDF6F1974D}" type="pres">
      <dgm:prSet presAssocID="{180DF6F0-834E-429B-915A-9C6215E100EB}" presName="sibTrans" presStyleLbl="sibTrans2D1" presStyleIdx="0" presStyleCnt="0"/>
      <dgm:spPr/>
    </dgm:pt>
    <dgm:pt modelId="{B1CCBB1B-0977-41D3-A0CF-B0BCC313751C}" type="pres">
      <dgm:prSet presAssocID="{6C7C247E-0B54-4F8B-BD80-ABADACB7A681}" presName="compNode" presStyleCnt="0"/>
      <dgm:spPr/>
    </dgm:pt>
    <dgm:pt modelId="{8100957E-C4DA-4C1D-A6A6-443135353F04}" type="pres">
      <dgm:prSet presAssocID="{6C7C247E-0B54-4F8B-BD80-ABADACB7A681}"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B35F6A65-D269-4A46-B430-89265263D131}" type="pres">
      <dgm:prSet presAssocID="{6C7C247E-0B54-4F8B-BD80-ABADACB7A681}" presName="textRect" presStyleLbl="revTx" presStyleIdx="3" presStyleCnt="4">
        <dgm:presLayoutVars>
          <dgm:bulletEnabled val="1"/>
        </dgm:presLayoutVars>
      </dgm:prSet>
      <dgm:spPr/>
    </dgm:pt>
  </dgm:ptLst>
  <dgm:cxnLst>
    <dgm:cxn modelId="{290D1606-0DC5-4E29-8880-9F163798CC56}" srcId="{EC91297F-9CA6-4F0C-8690-DCC1388EFDEB}" destId="{6C7C247E-0B54-4F8B-BD80-ABADACB7A681}" srcOrd="3" destOrd="0" parTransId="{95285C5A-353E-45D2-A1D4-BDAC492C98BD}" sibTransId="{A823AC17-864F-4146-9746-872E2D98C606}"/>
    <dgm:cxn modelId="{24D1A315-1D98-4048-A869-1629E9236D07}" type="presOf" srcId="{0C71F979-2FAF-46A0-9870-5F1448E34B70}" destId="{288AF1F4-FB1F-4B6E-B33C-9DA45EE83D06}" srcOrd="0" destOrd="0" presId="urn:microsoft.com/office/officeart/2005/8/layout/pList1"/>
    <dgm:cxn modelId="{04AF9F20-9C23-4960-B46B-F77E48BDBBF0}" type="presOf" srcId="{EC91297F-9CA6-4F0C-8690-DCC1388EFDEB}" destId="{BED58C32-B36D-4492-86B7-7E6B9EB415D6}" srcOrd="0" destOrd="0" presId="urn:microsoft.com/office/officeart/2005/8/layout/pList1"/>
    <dgm:cxn modelId="{C38A9641-AC9E-491E-9A56-86B6B041F3BA}" srcId="{EC91297F-9CA6-4F0C-8690-DCC1388EFDEB}" destId="{7C852D10-735F-44C8-BE2C-776887C6A0AA}" srcOrd="0" destOrd="0" parTransId="{D1A888BE-531F-4D12-8EA3-3E5064A14147}" sibTransId="{79FC97BD-94E9-4DAA-8624-149B19BDC401}"/>
    <dgm:cxn modelId="{8DE67D44-C9C5-434C-B484-CB5322FA416E}" type="presOf" srcId="{79FC97BD-94E9-4DAA-8624-149B19BDC401}" destId="{D166F74C-8CCD-4EA9-8FC3-FDF2131D9F66}" srcOrd="0" destOrd="0" presId="urn:microsoft.com/office/officeart/2005/8/layout/pList1"/>
    <dgm:cxn modelId="{1AB1C94E-ABAF-421F-A783-1194CDA1DBBC}" type="presOf" srcId="{CCEA4CCE-7B2B-4955-9725-6477B38D2F76}" destId="{19636BE8-275F-406C-A925-1D3323D8630E}" srcOrd="0" destOrd="0" presId="urn:microsoft.com/office/officeart/2005/8/layout/pList1"/>
    <dgm:cxn modelId="{12BE2090-168C-4D9D-997B-A8FB5102426B}" type="presOf" srcId="{6C7C247E-0B54-4F8B-BD80-ABADACB7A681}" destId="{B35F6A65-D269-4A46-B430-89265263D131}" srcOrd="0" destOrd="0" presId="urn:microsoft.com/office/officeart/2005/8/layout/pList1"/>
    <dgm:cxn modelId="{E35E6795-8CF3-459A-82B3-324AD2375073}" type="presOf" srcId="{180DF6F0-834E-429B-915A-9C6215E100EB}" destId="{E28CAB9A-31F8-48EB-9614-DCBDF6F1974D}" srcOrd="0" destOrd="0" presId="urn:microsoft.com/office/officeart/2005/8/layout/pList1"/>
    <dgm:cxn modelId="{24145DCB-E93B-4166-9CB9-983B8988143A}" srcId="{EC91297F-9CA6-4F0C-8690-DCC1388EFDEB}" destId="{0C71F979-2FAF-46A0-9870-5F1448E34B70}" srcOrd="1" destOrd="0" parTransId="{9287A34E-ED54-4CC5-A179-88C3F9FC5B75}" sibTransId="{C10DCA21-C603-4AEF-8170-BFB73EBAB2A8}"/>
    <dgm:cxn modelId="{8C2612DC-ABF4-4E9F-89F0-7C4988721DAE}" type="presOf" srcId="{C10DCA21-C603-4AEF-8170-BFB73EBAB2A8}" destId="{5A2BB6D2-C071-4733-BF46-893F47F355A7}" srcOrd="0" destOrd="0" presId="urn:microsoft.com/office/officeart/2005/8/layout/pList1"/>
    <dgm:cxn modelId="{B4E168DC-6EC8-4E93-9879-5A8E1F928337}" type="presOf" srcId="{7C852D10-735F-44C8-BE2C-776887C6A0AA}" destId="{BF0D84A8-E039-429F-A1DF-7D863E58ACBA}" srcOrd="0" destOrd="0" presId="urn:microsoft.com/office/officeart/2005/8/layout/pList1"/>
    <dgm:cxn modelId="{67A272FE-3B0F-48F1-9646-B05AC287AAE5}" srcId="{EC91297F-9CA6-4F0C-8690-DCC1388EFDEB}" destId="{CCEA4CCE-7B2B-4955-9725-6477B38D2F76}" srcOrd="2" destOrd="0" parTransId="{629CB45F-65EB-4C15-8FEF-62281BAAC324}" sibTransId="{180DF6F0-834E-429B-915A-9C6215E100EB}"/>
    <dgm:cxn modelId="{B50AB2E7-ECA5-4511-9252-2DEDB61194BD}" type="presParOf" srcId="{BED58C32-B36D-4492-86B7-7E6B9EB415D6}" destId="{6EDA663D-64F3-4E21-80BD-B818802BB967}" srcOrd="0" destOrd="0" presId="urn:microsoft.com/office/officeart/2005/8/layout/pList1"/>
    <dgm:cxn modelId="{61C04C4B-F925-4A3F-98F1-D2F52EA6DBD1}" type="presParOf" srcId="{6EDA663D-64F3-4E21-80BD-B818802BB967}" destId="{F8812C8A-CE3E-466A-B98B-007721B0B3BD}" srcOrd="0" destOrd="0" presId="urn:microsoft.com/office/officeart/2005/8/layout/pList1"/>
    <dgm:cxn modelId="{8D474762-4D62-43B2-A0CB-B9163A01BD83}" type="presParOf" srcId="{6EDA663D-64F3-4E21-80BD-B818802BB967}" destId="{BF0D84A8-E039-429F-A1DF-7D863E58ACBA}" srcOrd="1" destOrd="0" presId="urn:microsoft.com/office/officeart/2005/8/layout/pList1"/>
    <dgm:cxn modelId="{9C01FA5F-5EA5-4A80-A930-524077E148D6}" type="presParOf" srcId="{BED58C32-B36D-4492-86B7-7E6B9EB415D6}" destId="{D166F74C-8CCD-4EA9-8FC3-FDF2131D9F66}" srcOrd="1" destOrd="0" presId="urn:microsoft.com/office/officeart/2005/8/layout/pList1"/>
    <dgm:cxn modelId="{EFFC7ED4-E4E6-4EBE-AAE8-6ED4F9A1ACE4}" type="presParOf" srcId="{BED58C32-B36D-4492-86B7-7E6B9EB415D6}" destId="{AD70A89F-D768-470E-8679-F79DEDC7CEEE}" srcOrd="2" destOrd="0" presId="urn:microsoft.com/office/officeart/2005/8/layout/pList1"/>
    <dgm:cxn modelId="{12A59A19-C5E4-426B-8EF7-6B0182C2EC9B}" type="presParOf" srcId="{AD70A89F-D768-470E-8679-F79DEDC7CEEE}" destId="{7EBC82D4-6712-4A1D-B718-5A36689AE164}" srcOrd="0" destOrd="0" presId="urn:microsoft.com/office/officeart/2005/8/layout/pList1"/>
    <dgm:cxn modelId="{26784CCA-E9B3-4817-8250-A6DD30AE39D7}" type="presParOf" srcId="{AD70A89F-D768-470E-8679-F79DEDC7CEEE}" destId="{288AF1F4-FB1F-4B6E-B33C-9DA45EE83D06}" srcOrd="1" destOrd="0" presId="urn:microsoft.com/office/officeart/2005/8/layout/pList1"/>
    <dgm:cxn modelId="{7509EB56-2C77-435C-BC22-97F9FF8EAA8E}" type="presParOf" srcId="{BED58C32-B36D-4492-86B7-7E6B9EB415D6}" destId="{5A2BB6D2-C071-4733-BF46-893F47F355A7}" srcOrd="3" destOrd="0" presId="urn:microsoft.com/office/officeart/2005/8/layout/pList1"/>
    <dgm:cxn modelId="{A71F2170-FC82-46CC-86D8-249DFF9D8A53}" type="presParOf" srcId="{BED58C32-B36D-4492-86B7-7E6B9EB415D6}" destId="{32F6034F-2D1B-4064-BA5F-A9330936A424}" srcOrd="4" destOrd="0" presId="urn:microsoft.com/office/officeart/2005/8/layout/pList1"/>
    <dgm:cxn modelId="{9B5D7E1B-CB1D-4716-BF16-9C322E67CB32}" type="presParOf" srcId="{32F6034F-2D1B-4064-BA5F-A9330936A424}" destId="{16F59981-0089-4C8D-ADDB-5C5AB696D1A2}" srcOrd="0" destOrd="0" presId="urn:microsoft.com/office/officeart/2005/8/layout/pList1"/>
    <dgm:cxn modelId="{A920C5B1-4929-4C2A-A649-E7361AAD56D3}" type="presParOf" srcId="{32F6034F-2D1B-4064-BA5F-A9330936A424}" destId="{19636BE8-275F-406C-A925-1D3323D8630E}" srcOrd="1" destOrd="0" presId="urn:microsoft.com/office/officeart/2005/8/layout/pList1"/>
    <dgm:cxn modelId="{B9ACFC64-83D6-4128-A0EB-75EC1387D454}" type="presParOf" srcId="{BED58C32-B36D-4492-86B7-7E6B9EB415D6}" destId="{E28CAB9A-31F8-48EB-9614-DCBDF6F1974D}" srcOrd="5" destOrd="0" presId="urn:microsoft.com/office/officeart/2005/8/layout/pList1"/>
    <dgm:cxn modelId="{48E41906-CDF8-4584-A345-6186601E447E}" type="presParOf" srcId="{BED58C32-B36D-4492-86B7-7E6B9EB415D6}" destId="{B1CCBB1B-0977-41D3-A0CF-B0BCC313751C}" srcOrd="6" destOrd="0" presId="urn:microsoft.com/office/officeart/2005/8/layout/pList1"/>
    <dgm:cxn modelId="{CD9F6610-4761-4CF7-B1C2-F71F1B436701}" type="presParOf" srcId="{B1CCBB1B-0977-41D3-A0CF-B0BCC313751C}" destId="{8100957E-C4DA-4C1D-A6A6-443135353F04}" srcOrd="0" destOrd="0" presId="urn:microsoft.com/office/officeart/2005/8/layout/pList1"/>
    <dgm:cxn modelId="{A464C0C5-CB8F-4209-B1E1-21E54168637D}" type="presParOf" srcId="{B1CCBB1B-0977-41D3-A0CF-B0BCC313751C}" destId="{B35F6A65-D269-4A46-B430-89265263D131}"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B64D77C-A41C-4C72-86C5-C2951965AC42}" type="doc">
      <dgm:prSet loTypeId="urn:microsoft.com/office/officeart/2005/8/layout/pList2" loCatId="list" qsTypeId="urn:microsoft.com/office/officeart/2005/8/quickstyle/simple1" qsCatId="simple" csTypeId="urn:microsoft.com/office/officeart/2005/8/colors/accent0_2" csCatId="mainScheme" phldr="1"/>
      <dgm:spPr/>
    </dgm:pt>
    <dgm:pt modelId="{8B681C6E-31C9-4E47-BACE-E140040BF59B}">
      <dgm:prSet phldrT="[Text]"/>
      <dgm:spPr/>
      <dgm:t>
        <a:bodyPr/>
        <a:lstStyle/>
        <a:p>
          <a:r>
            <a:rPr lang="en-US" b="1" i="1" dirty="0"/>
            <a:t>100% Downside Protection </a:t>
          </a:r>
        </a:p>
      </dgm:t>
    </dgm:pt>
    <dgm:pt modelId="{BD6BAFC3-8F25-46C0-866E-153467CEE08F}" type="parTrans" cxnId="{A080AFC7-79CF-49D5-941D-A989B22B6A2C}">
      <dgm:prSet/>
      <dgm:spPr/>
      <dgm:t>
        <a:bodyPr/>
        <a:lstStyle/>
        <a:p>
          <a:endParaRPr lang="en-US"/>
        </a:p>
      </dgm:t>
    </dgm:pt>
    <dgm:pt modelId="{3BCC68EA-D5D1-4D4A-893F-2EB8100649C1}" type="sibTrans" cxnId="{A080AFC7-79CF-49D5-941D-A989B22B6A2C}">
      <dgm:prSet/>
      <dgm:spPr/>
      <dgm:t>
        <a:bodyPr/>
        <a:lstStyle/>
        <a:p>
          <a:endParaRPr lang="en-US"/>
        </a:p>
      </dgm:t>
    </dgm:pt>
    <dgm:pt modelId="{50A1C06B-D84E-46AA-9D84-D76ACD1FFF05}">
      <dgm:prSet phldrT="[Text]"/>
      <dgm:spPr/>
      <dgm:t>
        <a:bodyPr/>
        <a:lstStyle/>
        <a:p>
          <a:r>
            <a:rPr lang="en-US" b="1" i="1" dirty="0"/>
            <a:t>Guaranteed Lifetime Income </a:t>
          </a:r>
        </a:p>
      </dgm:t>
    </dgm:pt>
    <dgm:pt modelId="{77FD34BC-F72B-4A0F-A109-49152EBF38AC}" type="parTrans" cxnId="{026FA582-2542-4C44-BB83-589AAEB58A69}">
      <dgm:prSet/>
      <dgm:spPr/>
      <dgm:t>
        <a:bodyPr/>
        <a:lstStyle/>
        <a:p>
          <a:endParaRPr lang="en-US"/>
        </a:p>
      </dgm:t>
    </dgm:pt>
    <dgm:pt modelId="{B4AD0AA9-2447-40FB-B3AF-5AD4B37703B2}" type="sibTrans" cxnId="{026FA582-2542-4C44-BB83-589AAEB58A69}">
      <dgm:prSet/>
      <dgm:spPr/>
      <dgm:t>
        <a:bodyPr/>
        <a:lstStyle/>
        <a:p>
          <a:endParaRPr lang="en-US"/>
        </a:p>
      </dgm:t>
    </dgm:pt>
    <dgm:pt modelId="{41307B53-3F6E-4133-B228-D34EF871754B}">
      <dgm:prSet phldrT="[Text]"/>
      <dgm:spPr/>
      <dgm:t>
        <a:bodyPr/>
        <a:lstStyle/>
        <a:p>
          <a:r>
            <a:rPr lang="en-US" b="1" i="1" dirty="0"/>
            <a:t>Growth Opportunities</a:t>
          </a:r>
        </a:p>
      </dgm:t>
    </dgm:pt>
    <dgm:pt modelId="{E51A3925-0382-46E1-9C54-7DEB92BB793A}" type="parTrans" cxnId="{1CC6EA76-6DEA-417F-816B-B5124AC05B0C}">
      <dgm:prSet/>
      <dgm:spPr/>
      <dgm:t>
        <a:bodyPr/>
        <a:lstStyle/>
        <a:p>
          <a:endParaRPr lang="en-US"/>
        </a:p>
      </dgm:t>
    </dgm:pt>
    <dgm:pt modelId="{4A58B1BD-12F6-45C6-A4E5-C4882896914E}" type="sibTrans" cxnId="{1CC6EA76-6DEA-417F-816B-B5124AC05B0C}">
      <dgm:prSet/>
      <dgm:spPr/>
      <dgm:t>
        <a:bodyPr/>
        <a:lstStyle/>
        <a:p>
          <a:endParaRPr lang="en-US"/>
        </a:p>
      </dgm:t>
    </dgm:pt>
    <dgm:pt modelId="{9F077E36-05FC-4B5B-ACCE-6CC829A765FA}" type="pres">
      <dgm:prSet presAssocID="{8B64D77C-A41C-4C72-86C5-C2951965AC42}" presName="Name0" presStyleCnt="0">
        <dgm:presLayoutVars>
          <dgm:dir/>
          <dgm:resizeHandles val="exact"/>
        </dgm:presLayoutVars>
      </dgm:prSet>
      <dgm:spPr/>
    </dgm:pt>
    <dgm:pt modelId="{6C06F8F6-9499-4674-887C-29B12F30B574}" type="pres">
      <dgm:prSet presAssocID="{8B64D77C-A41C-4C72-86C5-C2951965AC42}" presName="bkgdShp" presStyleLbl="alignAccFollowNode1" presStyleIdx="0" presStyleCnt="1"/>
      <dgm:spPr/>
    </dgm:pt>
    <dgm:pt modelId="{3F7C5328-D7FD-43B6-8AD0-1B168C86436F}" type="pres">
      <dgm:prSet presAssocID="{8B64D77C-A41C-4C72-86C5-C2951965AC42}" presName="linComp" presStyleCnt="0"/>
      <dgm:spPr/>
    </dgm:pt>
    <dgm:pt modelId="{9B56920D-EFE7-4771-B94E-63AEBA42D5D6}" type="pres">
      <dgm:prSet presAssocID="{8B681C6E-31C9-4E47-BACE-E140040BF59B}" presName="compNode" presStyleCnt="0"/>
      <dgm:spPr/>
    </dgm:pt>
    <dgm:pt modelId="{5B5F1453-C83E-42AD-92F9-80E220FE1432}" type="pres">
      <dgm:prSet presAssocID="{8B681C6E-31C9-4E47-BACE-E140040BF59B}" presName="node" presStyleLbl="node1" presStyleIdx="0" presStyleCnt="3">
        <dgm:presLayoutVars>
          <dgm:bulletEnabled val="1"/>
        </dgm:presLayoutVars>
      </dgm:prSet>
      <dgm:spPr/>
    </dgm:pt>
    <dgm:pt modelId="{A8EEBD2B-245F-4223-A25D-226D82F11F7B}" type="pres">
      <dgm:prSet presAssocID="{8B681C6E-31C9-4E47-BACE-E140040BF59B}" presName="invisiNode" presStyleLbl="node1" presStyleIdx="0" presStyleCnt="3"/>
      <dgm:spPr/>
    </dgm:pt>
    <dgm:pt modelId="{AB1691D1-A818-4CC2-BCB5-215A7A63AAC1}" type="pres">
      <dgm:prSet presAssocID="{8B681C6E-31C9-4E47-BACE-E140040BF59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9431205C-0349-461F-ADEB-20A7CF1F5491}" type="pres">
      <dgm:prSet presAssocID="{3BCC68EA-D5D1-4D4A-893F-2EB8100649C1}" presName="sibTrans" presStyleLbl="sibTrans2D1" presStyleIdx="0" presStyleCnt="0"/>
      <dgm:spPr/>
    </dgm:pt>
    <dgm:pt modelId="{DA8229D2-6E5A-41BE-B30B-D742CBB470BA}" type="pres">
      <dgm:prSet presAssocID="{50A1C06B-D84E-46AA-9D84-D76ACD1FFF05}" presName="compNode" presStyleCnt="0"/>
      <dgm:spPr/>
    </dgm:pt>
    <dgm:pt modelId="{75B8D6BE-12D8-45FC-9990-B325250BF671}" type="pres">
      <dgm:prSet presAssocID="{50A1C06B-D84E-46AA-9D84-D76ACD1FFF05}" presName="node" presStyleLbl="node1" presStyleIdx="1" presStyleCnt="3">
        <dgm:presLayoutVars>
          <dgm:bulletEnabled val="1"/>
        </dgm:presLayoutVars>
      </dgm:prSet>
      <dgm:spPr/>
    </dgm:pt>
    <dgm:pt modelId="{2B572BAB-A188-4D93-9A90-16D079462DF1}" type="pres">
      <dgm:prSet presAssocID="{50A1C06B-D84E-46AA-9D84-D76ACD1FFF05}" presName="invisiNode" presStyleLbl="node1" presStyleIdx="1" presStyleCnt="3"/>
      <dgm:spPr/>
    </dgm:pt>
    <dgm:pt modelId="{5A651126-E7C8-4F3D-B0BF-BB3BB51978E3}" type="pres">
      <dgm:prSet presAssocID="{50A1C06B-D84E-46AA-9D84-D76ACD1FFF05}"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6000" b="-36000"/>
          </a:stretch>
        </a:blipFill>
      </dgm:spPr>
    </dgm:pt>
    <dgm:pt modelId="{279B7627-3CAF-4979-8763-AB6CAE500E50}" type="pres">
      <dgm:prSet presAssocID="{B4AD0AA9-2447-40FB-B3AF-5AD4B37703B2}" presName="sibTrans" presStyleLbl="sibTrans2D1" presStyleIdx="0" presStyleCnt="0"/>
      <dgm:spPr/>
    </dgm:pt>
    <dgm:pt modelId="{74F47CA7-150E-4F28-85E2-C927EDD5C702}" type="pres">
      <dgm:prSet presAssocID="{41307B53-3F6E-4133-B228-D34EF871754B}" presName="compNode" presStyleCnt="0"/>
      <dgm:spPr/>
    </dgm:pt>
    <dgm:pt modelId="{9FB8613D-F119-4DD8-BECA-9B97169713CB}" type="pres">
      <dgm:prSet presAssocID="{41307B53-3F6E-4133-B228-D34EF871754B}" presName="node" presStyleLbl="node1" presStyleIdx="2" presStyleCnt="3">
        <dgm:presLayoutVars>
          <dgm:bulletEnabled val="1"/>
        </dgm:presLayoutVars>
      </dgm:prSet>
      <dgm:spPr/>
    </dgm:pt>
    <dgm:pt modelId="{8E2D6E68-92D8-47B4-84A1-86AF66148028}" type="pres">
      <dgm:prSet presAssocID="{41307B53-3F6E-4133-B228-D34EF871754B}" presName="invisiNode" presStyleLbl="node1" presStyleIdx="2" presStyleCnt="3"/>
      <dgm:spPr/>
    </dgm:pt>
    <dgm:pt modelId="{E361EE4C-D6CD-44A3-BFC7-3CB0E1EC8FBB}" type="pres">
      <dgm:prSet presAssocID="{41307B53-3F6E-4133-B228-D34EF871754B}"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7000" b="-27000"/>
          </a:stretch>
        </a:blipFill>
      </dgm:spPr>
    </dgm:pt>
  </dgm:ptLst>
  <dgm:cxnLst>
    <dgm:cxn modelId="{95985448-7ED2-46CF-A624-B67BD73FB9DD}" type="presOf" srcId="{B4AD0AA9-2447-40FB-B3AF-5AD4B37703B2}" destId="{279B7627-3CAF-4979-8763-AB6CAE500E50}" srcOrd="0" destOrd="0" presId="urn:microsoft.com/office/officeart/2005/8/layout/pList2"/>
    <dgm:cxn modelId="{8786DE4A-0597-491B-BD8F-8C82D30BCAE5}" type="presOf" srcId="{3BCC68EA-D5D1-4D4A-893F-2EB8100649C1}" destId="{9431205C-0349-461F-ADEB-20A7CF1F5491}" srcOrd="0" destOrd="0" presId="urn:microsoft.com/office/officeart/2005/8/layout/pList2"/>
    <dgm:cxn modelId="{28D4004E-D141-420C-9C53-4AC56896886B}" type="presOf" srcId="{8B64D77C-A41C-4C72-86C5-C2951965AC42}" destId="{9F077E36-05FC-4B5B-ACCE-6CC829A765FA}" srcOrd="0" destOrd="0" presId="urn:microsoft.com/office/officeart/2005/8/layout/pList2"/>
    <dgm:cxn modelId="{1CC6EA76-6DEA-417F-816B-B5124AC05B0C}" srcId="{8B64D77C-A41C-4C72-86C5-C2951965AC42}" destId="{41307B53-3F6E-4133-B228-D34EF871754B}" srcOrd="2" destOrd="0" parTransId="{E51A3925-0382-46E1-9C54-7DEB92BB793A}" sibTransId="{4A58B1BD-12F6-45C6-A4E5-C4882896914E}"/>
    <dgm:cxn modelId="{66697B59-180E-4B62-846E-1CAF0F8CC035}" type="presOf" srcId="{8B681C6E-31C9-4E47-BACE-E140040BF59B}" destId="{5B5F1453-C83E-42AD-92F9-80E220FE1432}" srcOrd="0" destOrd="0" presId="urn:microsoft.com/office/officeart/2005/8/layout/pList2"/>
    <dgm:cxn modelId="{026FA582-2542-4C44-BB83-589AAEB58A69}" srcId="{8B64D77C-A41C-4C72-86C5-C2951965AC42}" destId="{50A1C06B-D84E-46AA-9D84-D76ACD1FFF05}" srcOrd="1" destOrd="0" parTransId="{77FD34BC-F72B-4A0F-A109-49152EBF38AC}" sibTransId="{B4AD0AA9-2447-40FB-B3AF-5AD4B37703B2}"/>
    <dgm:cxn modelId="{4C06189B-B814-467A-AF82-C37543ACE026}" type="presOf" srcId="{50A1C06B-D84E-46AA-9D84-D76ACD1FFF05}" destId="{75B8D6BE-12D8-45FC-9990-B325250BF671}" srcOrd="0" destOrd="0" presId="urn:microsoft.com/office/officeart/2005/8/layout/pList2"/>
    <dgm:cxn modelId="{A080AFC7-79CF-49D5-941D-A989B22B6A2C}" srcId="{8B64D77C-A41C-4C72-86C5-C2951965AC42}" destId="{8B681C6E-31C9-4E47-BACE-E140040BF59B}" srcOrd="0" destOrd="0" parTransId="{BD6BAFC3-8F25-46C0-866E-153467CEE08F}" sibTransId="{3BCC68EA-D5D1-4D4A-893F-2EB8100649C1}"/>
    <dgm:cxn modelId="{1DFAAEFE-9413-4144-AF9F-FB37F2DDB64D}" type="presOf" srcId="{41307B53-3F6E-4133-B228-D34EF871754B}" destId="{9FB8613D-F119-4DD8-BECA-9B97169713CB}" srcOrd="0" destOrd="0" presId="urn:microsoft.com/office/officeart/2005/8/layout/pList2"/>
    <dgm:cxn modelId="{5F346EAD-9C93-4116-8C92-F0DD76320FDF}" type="presParOf" srcId="{9F077E36-05FC-4B5B-ACCE-6CC829A765FA}" destId="{6C06F8F6-9499-4674-887C-29B12F30B574}" srcOrd="0" destOrd="0" presId="urn:microsoft.com/office/officeart/2005/8/layout/pList2"/>
    <dgm:cxn modelId="{B13908ED-BE13-42E3-AB52-FDCACA841376}" type="presParOf" srcId="{9F077E36-05FC-4B5B-ACCE-6CC829A765FA}" destId="{3F7C5328-D7FD-43B6-8AD0-1B168C86436F}" srcOrd="1" destOrd="0" presId="urn:microsoft.com/office/officeart/2005/8/layout/pList2"/>
    <dgm:cxn modelId="{816EAC44-3B52-48B5-B907-53E0497BBF2F}" type="presParOf" srcId="{3F7C5328-D7FD-43B6-8AD0-1B168C86436F}" destId="{9B56920D-EFE7-4771-B94E-63AEBA42D5D6}" srcOrd="0" destOrd="0" presId="urn:microsoft.com/office/officeart/2005/8/layout/pList2"/>
    <dgm:cxn modelId="{5E63FFE5-49B8-4CA6-8FC8-8237A82EF819}" type="presParOf" srcId="{9B56920D-EFE7-4771-B94E-63AEBA42D5D6}" destId="{5B5F1453-C83E-42AD-92F9-80E220FE1432}" srcOrd="0" destOrd="0" presId="urn:microsoft.com/office/officeart/2005/8/layout/pList2"/>
    <dgm:cxn modelId="{F0B0243A-2513-49E7-87C6-FFED79B0C01A}" type="presParOf" srcId="{9B56920D-EFE7-4771-B94E-63AEBA42D5D6}" destId="{A8EEBD2B-245F-4223-A25D-226D82F11F7B}" srcOrd="1" destOrd="0" presId="urn:microsoft.com/office/officeart/2005/8/layout/pList2"/>
    <dgm:cxn modelId="{DD2A9A70-0EEE-487B-B1DD-102C8B04CDB0}" type="presParOf" srcId="{9B56920D-EFE7-4771-B94E-63AEBA42D5D6}" destId="{AB1691D1-A818-4CC2-BCB5-215A7A63AAC1}" srcOrd="2" destOrd="0" presId="urn:microsoft.com/office/officeart/2005/8/layout/pList2"/>
    <dgm:cxn modelId="{B499CD2E-1AE8-41B1-9C39-6F3D14527E88}" type="presParOf" srcId="{3F7C5328-D7FD-43B6-8AD0-1B168C86436F}" destId="{9431205C-0349-461F-ADEB-20A7CF1F5491}" srcOrd="1" destOrd="0" presId="urn:microsoft.com/office/officeart/2005/8/layout/pList2"/>
    <dgm:cxn modelId="{2AC6C3CE-7ADF-4E30-AF78-129917494970}" type="presParOf" srcId="{3F7C5328-D7FD-43B6-8AD0-1B168C86436F}" destId="{DA8229D2-6E5A-41BE-B30B-D742CBB470BA}" srcOrd="2" destOrd="0" presId="urn:microsoft.com/office/officeart/2005/8/layout/pList2"/>
    <dgm:cxn modelId="{1F845B38-71C8-488E-B586-4B5E8F730D2A}" type="presParOf" srcId="{DA8229D2-6E5A-41BE-B30B-D742CBB470BA}" destId="{75B8D6BE-12D8-45FC-9990-B325250BF671}" srcOrd="0" destOrd="0" presId="urn:microsoft.com/office/officeart/2005/8/layout/pList2"/>
    <dgm:cxn modelId="{14227A27-21CF-4F2F-9C32-71E3CC6E0640}" type="presParOf" srcId="{DA8229D2-6E5A-41BE-B30B-D742CBB470BA}" destId="{2B572BAB-A188-4D93-9A90-16D079462DF1}" srcOrd="1" destOrd="0" presId="urn:microsoft.com/office/officeart/2005/8/layout/pList2"/>
    <dgm:cxn modelId="{F331BEFE-02B3-4C7C-8333-9AE73E4AD5F7}" type="presParOf" srcId="{DA8229D2-6E5A-41BE-B30B-D742CBB470BA}" destId="{5A651126-E7C8-4F3D-B0BF-BB3BB51978E3}" srcOrd="2" destOrd="0" presId="urn:microsoft.com/office/officeart/2005/8/layout/pList2"/>
    <dgm:cxn modelId="{3278DB56-C56F-4268-B291-3610D3BFDA63}" type="presParOf" srcId="{3F7C5328-D7FD-43B6-8AD0-1B168C86436F}" destId="{279B7627-3CAF-4979-8763-AB6CAE500E50}" srcOrd="3" destOrd="0" presId="urn:microsoft.com/office/officeart/2005/8/layout/pList2"/>
    <dgm:cxn modelId="{33C70250-CB3B-4A64-AA98-3F8C4B1EE04D}" type="presParOf" srcId="{3F7C5328-D7FD-43B6-8AD0-1B168C86436F}" destId="{74F47CA7-150E-4F28-85E2-C927EDD5C702}" srcOrd="4" destOrd="0" presId="urn:microsoft.com/office/officeart/2005/8/layout/pList2"/>
    <dgm:cxn modelId="{2A56FD03-46AE-48D8-ABAB-807CFDAF884A}" type="presParOf" srcId="{74F47CA7-150E-4F28-85E2-C927EDD5C702}" destId="{9FB8613D-F119-4DD8-BECA-9B97169713CB}" srcOrd="0" destOrd="0" presId="urn:microsoft.com/office/officeart/2005/8/layout/pList2"/>
    <dgm:cxn modelId="{5F47235A-1A47-4887-A875-5B4774291B1B}" type="presParOf" srcId="{74F47CA7-150E-4F28-85E2-C927EDD5C702}" destId="{8E2D6E68-92D8-47B4-84A1-86AF66148028}" srcOrd="1" destOrd="0" presId="urn:microsoft.com/office/officeart/2005/8/layout/pList2"/>
    <dgm:cxn modelId="{0AABA6A5-C342-46F7-88D3-C35C9629FA1B}" type="presParOf" srcId="{74F47CA7-150E-4F28-85E2-C927EDD5C702}" destId="{E361EE4C-D6CD-44A3-BFC7-3CB0E1EC8FBB}"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6B0FA4E-B52C-42BE-9C56-B8C439D965FA}" type="doc">
      <dgm:prSet loTypeId="urn:microsoft.com/office/officeart/2005/8/layout/pList1" loCatId="list" qsTypeId="urn:microsoft.com/office/officeart/2005/8/quickstyle/simple1" qsCatId="simple" csTypeId="urn:microsoft.com/office/officeart/2005/8/colors/accent0_2" csCatId="mainScheme" phldr="1"/>
      <dgm:spPr/>
      <dgm:t>
        <a:bodyPr/>
        <a:lstStyle/>
        <a:p>
          <a:endParaRPr lang="en-US"/>
        </a:p>
      </dgm:t>
    </dgm:pt>
    <dgm:pt modelId="{2E23FD78-35E1-4E01-B011-941DE073F9CE}">
      <dgm:prSet phldrT="[Text]"/>
      <dgm:spPr/>
      <dgm:t>
        <a:bodyPr/>
        <a:lstStyle/>
        <a:p>
          <a:r>
            <a:rPr lang="en-US" b="1" i="1" dirty="0"/>
            <a:t>Individual or Joint </a:t>
          </a:r>
        </a:p>
      </dgm:t>
    </dgm:pt>
    <dgm:pt modelId="{A645F9C5-DEB6-49CF-8DAA-E96B4CAD203D}" type="parTrans" cxnId="{1CA36949-BDE7-4AC0-AC45-F5076D017D53}">
      <dgm:prSet/>
      <dgm:spPr/>
      <dgm:t>
        <a:bodyPr/>
        <a:lstStyle/>
        <a:p>
          <a:endParaRPr lang="en-US"/>
        </a:p>
      </dgm:t>
    </dgm:pt>
    <dgm:pt modelId="{DB19D6DE-F47A-4124-8942-842333125D94}" type="sibTrans" cxnId="{1CA36949-BDE7-4AC0-AC45-F5076D017D53}">
      <dgm:prSet/>
      <dgm:spPr/>
      <dgm:t>
        <a:bodyPr/>
        <a:lstStyle/>
        <a:p>
          <a:endParaRPr lang="en-US"/>
        </a:p>
      </dgm:t>
    </dgm:pt>
    <dgm:pt modelId="{A688912B-B039-4332-8C13-A0AA4DF55F3D}">
      <dgm:prSet phldrT="[Text]"/>
      <dgm:spPr/>
      <dgm:t>
        <a:bodyPr/>
        <a:lstStyle/>
        <a:p>
          <a:r>
            <a:rPr lang="en-US" b="1" i="1" dirty="0"/>
            <a:t>Regardless of Account Value</a:t>
          </a:r>
        </a:p>
      </dgm:t>
    </dgm:pt>
    <dgm:pt modelId="{035B0350-CEF3-4F07-81E8-59CD91DC3331}" type="parTrans" cxnId="{19610142-DC61-4E80-ADDC-9C8F32C4822E}">
      <dgm:prSet/>
      <dgm:spPr/>
      <dgm:t>
        <a:bodyPr/>
        <a:lstStyle/>
        <a:p>
          <a:endParaRPr lang="en-US"/>
        </a:p>
      </dgm:t>
    </dgm:pt>
    <dgm:pt modelId="{F4A19536-CF5C-423C-903F-3C6DD1EFB2FC}" type="sibTrans" cxnId="{19610142-DC61-4E80-ADDC-9C8F32C4822E}">
      <dgm:prSet/>
      <dgm:spPr/>
      <dgm:t>
        <a:bodyPr/>
        <a:lstStyle/>
        <a:p>
          <a:endParaRPr lang="en-US"/>
        </a:p>
      </dgm:t>
    </dgm:pt>
    <dgm:pt modelId="{5FD4D6B6-CD77-45FF-893E-132401107EE5}">
      <dgm:prSet phldrT="[Text]"/>
      <dgm:spPr/>
      <dgm:t>
        <a:bodyPr/>
        <a:lstStyle/>
        <a:p>
          <a:r>
            <a:rPr lang="en-US" b="1" i="1" dirty="0"/>
            <a:t>Complements Government Benefits </a:t>
          </a:r>
        </a:p>
      </dgm:t>
    </dgm:pt>
    <dgm:pt modelId="{CEB38E43-004A-4BF8-897D-44BC680FCA82}" type="parTrans" cxnId="{9B3E8E6F-3CFB-44FB-A969-A02872286591}">
      <dgm:prSet/>
      <dgm:spPr/>
      <dgm:t>
        <a:bodyPr/>
        <a:lstStyle/>
        <a:p>
          <a:endParaRPr lang="en-US"/>
        </a:p>
      </dgm:t>
    </dgm:pt>
    <dgm:pt modelId="{9161EED7-E6EF-4696-BBDC-71A86BFD5E2D}" type="sibTrans" cxnId="{9B3E8E6F-3CFB-44FB-A969-A02872286591}">
      <dgm:prSet/>
      <dgm:spPr/>
      <dgm:t>
        <a:bodyPr/>
        <a:lstStyle/>
        <a:p>
          <a:endParaRPr lang="en-US"/>
        </a:p>
      </dgm:t>
    </dgm:pt>
    <dgm:pt modelId="{A5D64F71-0692-4B2E-A932-84BCBAB7D621}">
      <dgm:prSet phldrT="[Text]"/>
      <dgm:spPr/>
      <dgm:t>
        <a:bodyPr/>
        <a:lstStyle/>
        <a:p>
          <a:r>
            <a:rPr lang="en-US" b="1" i="1" dirty="0"/>
            <a:t>Level or Increasing Income  </a:t>
          </a:r>
        </a:p>
      </dgm:t>
    </dgm:pt>
    <dgm:pt modelId="{BA6D44E1-BCD5-4C65-8F2E-E8474419F1E0}" type="parTrans" cxnId="{B89E6A1B-4AA0-4D79-8D22-799F92199BB5}">
      <dgm:prSet/>
      <dgm:spPr/>
      <dgm:t>
        <a:bodyPr/>
        <a:lstStyle/>
        <a:p>
          <a:endParaRPr lang="en-US"/>
        </a:p>
      </dgm:t>
    </dgm:pt>
    <dgm:pt modelId="{A801D9BF-E34D-47A6-84A2-C8F9E04A84B9}" type="sibTrans" cxnId="{B89E6A1B-4AA0-4D79-8D22-799F92199BB5}">
      <dgm:prSet/>
      <dgm:spPr/>
      <dgm:t>
        <a:bodyPr/>
        <a:lstStyle/>
        <a:p>
          <a:endParaRPr lang="en-US"/>
        </a:p>
      </dgm:t>
    </dgm:pt>
    <dgm:pt modelId="{DB2B02C9-4C9C-4DB2-8149-68998E7B685A}" type="pres">
      <dgm:prSet presAssocID="{96B0FA4E-B52C-42BE-9C56-B8C439D965FA}" presName="Name0" presStyleCnt="0">
        <dgm:presLayoutVars>
          <dgm:dir/>
          <dgm:resizeHandles val="exact"/>
        </dgm:presLayoutVars>
      </dgm:prSet>
      <dgm:spPr/>
    </dgm:pt>
    <dgm:pt modelId="{FBF9ACE8-8E1A-4C33-9CDC-85B4E96E057F}" type="pres">
      <dgm:prSet presAssocID="{2E23FD78-35E1-4E01-B011-941DE073F9CE}" presName="compNode" presStyleCnt="0"/>
      <dgm:spPr/>
    </dgm:pt>
    <dgm:pt modelId="{20F5BD9E-9B6B-4972-B4AC-E2843501A60F}" type="pres">
      <dgm:prSet presAssocID="{2E23FD78-35E1-4E01-B011-941DE073F9CE}" presName="pictRect" presStyleLbl="node1" presStyleIdx="0" presStyleCnt="4"/>
      <dgm:spPr>
        <a:blipFill>
          <a:blip xmlns:r="http://schemas.openxmlformats.org/officeDocument/2006/relationships" r:embed="rId1"/>
          <a:srcRect/>
          <a:stretch>
            <a:fillRect l="-5000" r="-5000"/>
          </a:stretch>
        </a:blipFill>
      </dgm:spPr>
    </dgm:pt>
    <dgm:pt modelId="{C58BCA0E-1B9E-4DDD-9ECB-D2BACA2352D7}" type="pres">
      <dgm:prSet presAssocID="{2E23FD78-35E1-4E01-B011-941DE073F9CE}" presName="textRect" presStyleLbl="revTx" presStyleIdx="0" presStyleCnt="4">
        <dgm:presLayoutVars>
          <dgm:bulletEnabled val="1"/>
        </dgm:presLayoutVars>
      </dgm:prSet>
      <dgm:spPr/>
    </dgm:pt>
    <dgm:pt modelId="{12708796-C12F-4C3D-BC0B-2A12DF98E67A}" type="pres">
      <dgm:prSet presAssocID="{DB19D6DE-F47A-4124-8942-842333125D94}" presName="sibTrans" presStyleLbl="sibTrans2D1" presStyleIdx="0" presStyleCnt="0"/>
      <dgm:spPr/>
    </dgm:pt>
    <dgm:pt modelId="{13255277-5964-4D9F-AAC5-45584C687790}" type="pres">
      <dgm:prSet presAssocID="{A688912B-B039-4332-8C13-A0AA4DF55F3D}" presName="compNode" presStyleCnt="0"/>
      <dgm:spPr/>
    </dgm:pt>
    <dgm:pt modelId="{3BF66527-AAC2-488F-85C2-40A670AA5F9A}" type="pres">
      <dgm:prSet presAssocID="{A688912B-B039-4332-8C13-A0AA4DF55F3D}" presName="pictRect" presStyleLbl="node1" presStyleIdx="1" presStyleCnt="4"/>
      <dgm:spPr>
        <a:blipFill>
          <a:blip xmlns:r="http://schemas.openxmlformats.org/officeDocument/2006/relationships" r:embed="rId2"/>
          <a:srcRect/>
          <a:stretch>
            <a:fillRect l="-20000" r="-20000"/>
          </a:stretch>
        </a:blipFill>
      </dgm:spPr>
    </dgm:pt>
    <dgm:pt modelId="{EC98FFB9-E796-4E32-A970-05AEA7FAB96B}" type="pres">
      <dgm:prSet presAssocID="{A688912B-B039-4332-8C13-A0AA4DF55F3D}" presName="textRect" presStyleLbl="revTx" presStyleIdx="1" presStyleCnt="4">
        <dgm:presLayoutVars>
          <dgm:bulletEnabled val="1"/>
        </dgm:presLayoutVars>
      </dgm:prSet>
      <dgm:spPr/>
    </dgm:pt>
    <dgm:pt modelId="{94EFAA6E-9AC1-430A-9C45-0CBABB3067DF}" type="pres">
      <dgm:prSet presAssocID="{F4A19536-CF5C-423C-903F-3C6DD1EFB2FC}" presName="sibTrans" presStyleLbl="sibTrans2D1" presStyleIdx="0" presStyleCnt="0"/>
      <dgm:spPr/>
    </dgm:pt>
    <dgm:pt modelId="{1C2079B7-F5B9-4BB8-9CC9-A9D06EF4FC02}" type="pres">
      <dgm:prSet presAssocID="{5FD4D6B6-CD77-45FF-893E-132401107EE5}" presName="compNode" presStyleCnt="0"/>
      <dgm:spPr/>
    </dgm:pt>
    <dgm:pt modelId="{88D08A54-5839-41AC-BEE6-AB81338ECD34}" type="pres">
      <dgm:prSet presAssocID="{5FD4D6B6-CD77-45FF-893E-132401107EE5}" presName="pictRect" presStyleLbl="node1" presStyleIdx="2" presStyleCnt="4"/>
      <dgm:spPr>
        <a:blipFill>
          <a:blip xmlns:r="http://schemas.openxmlformats.org/officeDocument/2006/relationships" r:embed="rId3"/>
          <a:srcRect/>
          <a:stretch>
            <a:fillRect l="-16000" r="-16000"/>
          </a:stretch>
        </a:blipFill>
      </dgm:spPr>
    </dgm:pt>
    <dgm:pt modelId="{B9636213-7865-4F2D-B8C3-2F274A63287E}" type="pres">
      <dgm:prSet presAssocID="{5FD4D6B6-CD77-45FF-893E-132401107EE5}" presName="textRect" presStyleLbl="revTx" presStyleIdx="2" presStyleCnt="4">
        <dgm:presLayoutVars>
          <dgm:bulletEnabled val="1"/>
        </dgm:presLayoutVars>
      </dgm:prSet>
      <dgm:spPr/>
    </dgm:pt>
    <dgm:pt modelId="{EFAEBFA4-B53B-4187-AFAA-6514A209DF13}" type="pres">
      <dgm:prSet presAssocID="{9161EED7-E6EF-4696-BBDC-71A86BFD5E2D}" presName="sibTrans" presStyleLbl="sibTrans2D1" presStyleIdx="0" presStyleCnt="0"/>
      <dgm:spPr/>
    </dgm:pt>
    <dgm:pt modelId="{D35AC4AA-1EEA-4ECA-96DA-5A4733039E6C}" type="pres">
      <dgm:prSet presAssocID="{A5D64F71-0692-4B2E-A932-84BCBAB7D621}" presName="compNode" presStyleCnt="0"/>
      <dgm:spPr/>
    </dgm:pt>
    <dgm:pt modelId="{EB3D0F12-5E91-4075-8648-8C7017424658}" type="pres">
      <dgm:prSet presAssocID="{A5D64F71-0692-4B2E-A932-84BCBAB7D621}" presName="pictRect" presStyleLbl="node1" presStyleIdx="3" presStyleCnt="4"/>
      <dgm:spPr>
        <a:blipFill>
          <a:blip xmlns:r="http://schemas.openxmlformats.org/officeDocument/2006/relationships" r:embed="rId4"/>
          <a:srcRect/>
          <a:stretch>
            <a:fillRect l="-11000" r="-11000"/>
          </a:stretch>
        </a:blipFill>
      </dgm:spPr>
    </dgm:pt>
    <dgm:pt modelId="{4A127782-5FFD-4DAA-A770-A524C8489FD9}" type="pres">
      <dgm:prSet presAssocID="{A5D64F71-0692-4B2E-A932-84BCBAB7D621}" presName="textRect" presStyleLbl="revTx" presStyleIdx="3" presStyleCnt="4">
        <dgm:presLayoutVars>
          <dgm:bulletEnabled val="1"/>
        </dgm:presLayoutVars>
      </dgm:prSet>
      <dgm:spPr/>
    </dgm:pt>
  </dgm:ptLst>
  <dgm:cxnLst>
    <dgm:cxn modelId="{B89E6A1B-4AA0-4D79-8D22-799F92199BB5}" srcId="{96B0FA4E-B52C-42BE-9C56-B8C439D965FA}" destId="{A5D64F71-0692-4B2E-A932-84BCBAB7D621}" srcOrd="3" destOrd="0" parTransId="{BA6D44E1-BCD5-4C65-8F2E-E8474419F1E0}" sibTransId="{A801D9BF-E34D-47A6-84A2-C8F9E04A84B9}"/>
    <dgm:cxn modelId="{6CECA33C-660D-432D-B3D6-87FA1EFAC337}" type="presOf" srcId="{A688912B-B039-4332-8C13-A0AA4DF55F3D}" destId="{EC98FFB9-E796-4E32-A970-05AEA7FAB96B}" srcOrd="0" destOrd="0" presId="urn:microsoft.com/office/officeart/2005/8/layout/pList1"/>
    <dgm:cxn modelId="{F6D18E61-F7F7-4372-8917-DD809AA0C127}" type="presOf" srcId="{2E23FD78-35E1-4E01-B011-941DE073F9CE}" destId="{C58BCA0E-1B9E-4DDD-9ECB-D2BACA2352D7}" srcOrd="0" destOrd="0" presId="urn:microsoft.com/office/officeart/2005/8/layout/pList1"/>
    <dgm:cxn modelId="{19610142-DC61-4E80-ADDC-9C8F32C4822E}" srcId="{96B0FA4E-B52C-42BE-9C56-B8C439D965FA}" destId="{A688912B-B039-4332-8C13-A0AA4DF55F3D}" srcOrd="1" destOrd="0" parTransId="{035B0350-CEF3-4F07-81E8-59CD91DC3331}" sibTransId="{F4A19536-CF5C-423C-903F-3C6DD1EFB2FC}"/>
    <dgm:cxn modelId="{964F3362-02A2-4970-A568-7B70D72E88D3}" type="presOf" srcId="{F4A19536-CF5C-423C-903F-3C6DD1EFB2FC}" destId="{94EFAA6E-9AC1-430A-9C45-0CBABB3067DF}" srcOrd="0" destOrd="0" presId="urn:microsoft.com/office/officeart/2005/8/layout/pList1"/>
    <dgm:cxn modelId="{1CA36949-BDE7-4AC0-AC45-F5076D017D53}" srcId="{96B0FA4E-B52C-42BE-9C56-B8C439D965FA}" destId="{2E23FD78-35E1-4E01-B011-941DE073F9CE}" srcOrd="0" destOrd="0" parTransId="{A645F9C5-DEB6-49CF-8DAA-E96B4CAD203D}" sibTransId="{DB19D6DE-F47A-4124-8942-842333125D94}"/>
    <dgm:cxn modelId="{9B3E8E6F-3CFB-44FB-A969-A02872286591}" srcId="{96B0FA4E-B52C-42BE-9C56-B8C439D965FA}" destId="{5FD4D6B6-CD77-45FF-893E-132401107EE5}" srcOrd="2" destOrd="0" parTransId="{CEB38E43-004A-4BF8-897D-44BC680FCA82}" sibTransId="{9161EED7-E6EF-4696-BBDC-71A86BFD5E2D}"/>
    <dgm:cxn modelId="{8BBE5358-4499-4D77-AA81-FBA0569BA4A8}" type="presOf" srcId="{9161EED7-E6EF-4696-BBDC-71A86BFD5E2D}" destId="{EFAEBFA4-B53B-4187-AFAA-6514A209DF13}" srcOrd="0" destOrd="0" presId="urn:microsoft.com/office/officeart/2005/8/layout/pList1"/>
    <dgm:cxn modelId="{848D9B82-5C77-4502-B7CB-FD82824C571F}" type="presOf" srcId="{A5D64F71-0692-4B2E-A932-84BCBAB7D621}" destId="{4A127782-5FFD-4DAA-A770-A524C8489FD9}" srcOrd="0" destOrd="0" presId="urn:microsoft.com/office/officeart/2005/8/layout/pList1"/>
    <dgm:cxn modelId="{590969AB-C2EE-4348-B586-F72249991F80}" type="presOf" srcId="{DB19D6DE-F47A-4124-8942-842333125D94}" destId="{12708796-C12F-4C3D-BC0B-2A12DF98E67A}" srcOrd="0" destOrd="0" presId="urn:microsoft.com/office/officeart/2005/8/layout/pList1"/>
    <dgm:cxn modelId="{2D4D94D8-A5CA-4BC6-9EA3-891A96ADEB53}" type="presOf" srcId="{5FD4D6B6-CD77-45FF-893E-132401107EE5}" destId="{B9636213-7865-4F2D-B8C3-2F274A63287E}" srcOrd="0" destOrd="0" presId="urn:microsoft.com/office/officeart/2005/8/layout/pList1"/>
    <dgm:cxn modelId="{5B36C8FF-92F0-439E-8554-4563AB4F1863}" type="presOf" srcId="{96B0FA4E-B52C-42BE-9C56-B8C439D965FA}" destId="{DB2B02C9-4C9C-4DB2-8149-68998E7B685A}" srcOrd="0" destOrd="0" presId="urn:microsoft.com/office/officeart/2005/8/layout/pList1"/>
    <dgm:cxn modelId="{AA9E903A-5520-4064-A220-B9D6EDA6B1A3}" type="presParOf" srcId="{DB2B02C9-4C9C-4DB2-8149-68998E7B685A}" destId="{FBF9ACE8-8E1A-4C33-9CDC-85B4E96E057F}" srcOrd="0" destOrd="0" presId="urn:microsoft.com/office/officeart/2005/8/layout/pList1"/>
    <dgm:cxn modelId="{184C01DA-BBA6-4D85-BF46-054CD884DDD7}" type="presParOf" srcId="{FBF9ACE8-8E1A-4C33-9CDC-85B4E96E057F}" destId="{20F5BD9E-9B6B-4972-B4AC-E2843501A60F}" srcOrd="0" destOrd="0" presId="urn:microsoft.com/office/officeart/2005/8/layout/pList1"/>
    <dgm:cxn modelId="{188F3C8F-9360-429B-B8E2-BDD993845072}" type="presParOf" srcId="{FBF9ACE8-8E1A-4C33-9CDC-85B4E96E057F}" destId="{C58BCA0E-1B9E-4DDD-9ECB-D2BACA2352D7}" srcOrd="1" destOrd="0" presId="urn:microsoft.com/office/officeart/2005/8/layout/pList1"/>
    <dgm:cxn modelId="{563C9904-1CA4-4F0E-9141-5C6A40DE3228}" type="presParOf" srcId="{DB2B02C9-4C9C-4DB2-8149-68998E7B685A}" destId="{12708796-C12F-4C3D-BC0B-2A12DF98E67A}" srcOrd="1" destOrd="0" presId="urn:microsoft.com/office/officeart/2005/8/layout/pList1"/>
    <dgm:cxn modelId="{04ECDAE9-E18E-405E-A01F-E3EC60B16602}" type="presParOf" srcId="{DB2B02C9-4C9C-4DB2-8149-68998E7B685A}" destId="{13255277-5964-4D9F-AAC5-45584C687790}" srcOrd="2" destOrd="0" presId="urn:microsoft.com/office/officeart/2005/8/layout/pList1"/>
    <dgm:cxn modelId="{D627E418-86AA-49AB-A2D6-23454C150A70}" type="presParOf" srcId="{13255277-5964-4D9F-AAC5-45584C687790}" destId="{3BF66527-AAC2-488F-85C2-40A670AA5F9A}" srcOrd="0" destOrd="0" presId="urn:microsoft.com/office/officeart/2005/8/layout/pList1"/>
    <dgm:cxn modelId="{98635166-8A7F-4921-9E3B-282F36E290AE}" type="presParOf" srcId="{13255277-5964-4D9F-AAC5-45584C687790}" destId="{EC98FFB9-E796-4E32-A970-05AEA7FAB96B}" srcOrd="1" destOrd="0" presId="urn:microsoft.com/office/officeart/2005/8/layout/pList1"/>
    <dgm:cxn modelId="{AD2F7812-347F-4114-93A4-83D593AAE194}" type="presParOf" srcId="{DB2B02C9-4C9C-4DB2-8149-68998E7B685A}" destId="{94EFAA6E-9AC1-430A-9C45-0CBABB3067DF}" srcOrd="3" destOrd="0" presId="urn:microsoft.com/office/officeart/2005/8/layout/pList1"/>
    <dgm:cxn modelId="{486FA5FE-EE1F-4AC2-A5FF-7E148F8FF299}" type="presParOf" srcId="{DB2B02C9-4C9C-4DB2-8149-68998E7B685A}" destId="{1C2079B7-F5B9-4BB8-9CC9-A9D06EF4FC02}" srcOrd="4" destOrd="0" presId="urn:microsoft.com/office/officeart/2005/8/layout/pList1"/>
    <dgm:cxn modelId="{B3B79363-E489-4BE5-A759-20B054B41798}" type="presParOf" srcId="{1C2079B7-F5B9-4BB8-9CC9-A9D06EF4FC02}" destId="{88D08A54-5839-41AC-BEE6-AB81338ECD34}" srcOrd="0" destOrd="0" presId="urn:microsoft.com/office/officeart/2005/8/layout/pList1"/>
    <dgm:cxn modelId="{F564BC77-CF05-4F8C-956C-B676376B1128}" type="presParOf" srcId="{1C2079B7-F5B9-4BB8-9CC9-A9D06EF4FC02}" destId="{B9636213-7865-4F2D-B8C3-2F274A63287E}" srcOrd="1" destOrd="0" presId="urn:microsoft.com/office/officeart/2005/8/layout/pList1"/>
    <dgm:cxn modelId="{4DF4271D-EE52-4329-BF77-C2B0DCC79D06}" type="presParOf" srcId="{DB2B02C9-4C9C-4DB2-8149-68998E7B685A}" destId="{EFAEBFA4-B53B-4187-AFAA-6514A209DF13}" srcOrd="5" destOrd="0" presId="urn:microsoft.com/office/officeart/2005/8/layout/pList1"/>
    <dgm:cxn modelId="{0B5099A9-6F7E-4C42-939B-F7354DA3BBC6}" type="presParOf" srcId="{DB2B02C9-4C9C-4DB2-8149-68998E7B685A}" destId="{D35AC4AA-1EEA-4ECA-96DA-5A4733039E6C}" srcOrd="6" destOrd="0" presId="urn:microsoft.com/office/officeart/2005/8/layout/pList1"/>
    <dgm:cxn modelId="{55B633FD-A40E-4D00-934A-F58F00B25933}" type="presParOf" srcId="{D35AC4AA-1EEA-4ECA-96DA-5A4733039E6C}" destId="{EB3D0F12-5E91-4075-8648-8C7017424658}" srcOrd="0" destOrd="0" presId="urn:microsoft.com/office/officeart/2005/8/layout/pList1"/>
    <dgm:cxn modelId="{F2A9A9D1-C5E8-4912-B807-0D8969DB1589}" type="presParOf" srcId="{D35AC4AA-1EEA-4ECA-96DA-5A4733039E6C}" destId="{4A127782-5FFD-4DAA-A770-A524C8489FD9}"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62A2E4E-83CD-4858-ABF5-AAFFA4949C96}" type="doc">
      <dgm:prSet loTypeId="urn:microsoft.com/office/officeart/2005/8/layout/pList1" loCatId="list" qsTypeId="urn:microsoft.com/office/officeart/2005/8/quickstyle/simple1" qsCatId="simple" csTypeId="urn:microsoft.com/office/officeart/2005/8/colors/colorful4" csCatId="colorful" phldr="1"/>
      <dgm:spPr/>
      <dgm:t>
        <a:bodyPr/>
        <a:lstStyle/>
        <a:p>
          <a:endParaRPr lang="en-US"/>
        </a:p>
      </dgm:t>
    </dgm:pt>
    <dgm:pt modelId="{0806F1D2-3388-4618-AF04-8F1A07AA4F6B}">
      <dgm:prSet phldrT="[Text]"/>
      <dgm:spPr/>
      <dgm:t>
        <a:bodyPr/>
        <a:lstStyle/>
        <a:p>
          <a:r>
            <a:rPr lang="en-US" b="1" i="1" dirty="0"/>
            <a:t>Income Base / Protected Balance</a:t>
          </a:r>
        </a:p>
      </dgm:t>
    </dgm:pt>
    <dgm:pt modelId="{97A80E21-2902-4C4A-AA8B-86D92DCAD2F9}" type="parTrans" cxnId="{E36BC553-BB8E-479E-80DB-6267EDD7513B}">
      <dgm:prSet/>
      <dgm:spPr/>
      <dgm:t>
        <a:bodyPr/>
        <a:lstStyle/>
        <a:p>
          <a:endParaRPr lang="en-US"/>
        </a:p>
      </dgm:t>
    </dgm:pt>
    <dgm:pt modelId="{2E02DB69-1558-4CA0-B543-6DDFE15B0B21}" type="sibTrans" cxnId="{E36BC553-BB8E-479E-80DB-6267EDD7513B}">
      <dgm:prSet/>
      <dgm:spPr/>
      <dgm:t>
        <a:bodyPr/>
        <a:lstStyle/>
        <a:p>
          <a:endParaRPr lang="en-US"/>
        </a:p>
      </dgm:t>
    </dgm:pt>
    <dgm:pt modelId="{F760E83C-7DF3-41F5-B539-07A21B4E88FC}">
      <dgm:prSet phldrT="[Text]"/>
      <dgm:spPr/>
      <dgm:t>
        <a:bodyPr/>
        <a:lstStyle/>
        <a:p>
          <a:r>
            <a:rPr lang="en-US" b="1" i="1" dirty="0"/>
            <a:t>Roll Up</a:t>
          </a:r>
        </a:p>
        <a:p>
          <a:r>
            <a:rPr lang="en-US" b="1" i="1" dirty="0"/>
            <a:t>(Bonus)</a:t>
          </a:r>
        </a:p>
      </dgm:t>
    </dgm:pt>
    <dgm:pt modelId="{1323DDAE-294A-4B4A-AFA4-921EA641FB4D}" type="parTrans" cxnId="{1760B9E5-4624-474E-8C35-E6EAC332B1E8}">
      <dgm:prSet/>
      <dgm:spPr/>
      <dgm:t>
        <a:bodyPr/>
        <a:lstStyle/>
        <a:p>
          <a:endParaRPr lang="en-US"/>
        </a:p>
      </dgm:t>
    </dgm:pt>
    <dgm:pt modelId="{FBDD4193-2F89-4B7E-823F-B70A33FA44DC}" type="sibTrans" cxnId="{1760B9E5-4624-474E-8C35-E6EAC332B1E8}">
      <dgm:prSet/>
      <dgm:spPr/>
      <dgm:t>
        <a:bodyPr/>
        <a:lstStyle/>
        <a:p>
          <a:endParaRPr lang="en-US"/>
        </a:p>
      </dgm:t>
    </dgm:pt>
    <dgm:pt modelId="{715FED31-9B72-4B45-B483-1AFA7139330F}">
      <dgm:prSet phldrT="[Text]"/>
      <dgm:spPr/>
      <dgm:t>
        <a:bodyPr/>
        <a:lstStyle/>
        <a:p>
          <a:r>
            <a:rPr lang="en-US" b="1" i="1" dirty="0"/>
            <a:t>Step Up </a:t>
          </a:r>
        </a:p>
      </dgm:t>
    </dgm:pt>
    <dgm:pt modelId="{F2012A89-42E3-42EE-96A5-70515D65A07B}" type="parTrans" cxnId="{46925034-008D-4C54-B10E-07215220D643}">
      <dgm:prSet/>
      <dgm:spPr/>
      <dgm:t>
        <a:bodyPr/>
        <a:lstStyle/>
        <a:p>
          <a:endParaRPr lang="en-US"/>
        </a:p>
      </dgm:t>
    </dgm:pt>
    <dgm:pt modelId="{3F728EAD-4BA4-4918-810A-510A37EC7B7C}" type="sibTrans" cxnId="{46925034-008D-4C54-B10E-07215220D643}">
      <dgm:prSet/>
      <dgm:spPr/>
      <dgm:t>
        <a:bodyPr/>
        <a:lstStyle/>
        <a:p>
          <a:endParaRPr lang="en-US"/>
        </a:p>
      </dgm:t>
    </dgm:pt>
    <dgm:pt modelId="{F17D63E5-C0F9-4B95-923A-AB14A7356ADC}">
      <dgm:prSet phldrT="[Text]"/>
      <dgm:spPr/>
      <dgm:t>
        <a:bodyPr/>
        <a:lstStyle/>
        <a:p>
          <a:r>
            <a:rPr lang="en-US" b="1" i="1" dirty="0"/>
            <a:t>Guaranteed Minimum Withdrawal Benefit</a:t>
          </a:r>
        </a:p>
      </dgm:t>
    </dgm:pt>
    <dgm:pt modelId="{5F40F1DA-E938-443C-BCF7-B83A10F0474B}" type="parTrans" cxnId="{C0AFB3AE-4C4C-4BED-85C9-2A37CF9729D8}">
      <dgm:prSet/>
      <dgm:spPr/>
      <dgm:t>
        <a:bodyPr/>
        <a:lstStyle/>
        <a:p>
          <a:endParaRPr lang="en-US"/>
        </a:p>
      </dgm:t>
    </dgm:pt>
    <dgm:pt modelId="{4E92ACBB-E97F-4D73-A030-F58ECAEEB6C6}" type="sibTrans" cxnId="{C0AFB3AE-4C4C-4BED-85C9-2A37CF9729D8}">
      <dgm:prSet/>
      <dgm:spPr/>
      <dgm:t>
        <a:bodyPr/>
        <a:lstStyle/>
        <a:p>
          <a:endParaRPr lang="en-US"/>
        </a:p>
      </dgm:t>
    </dgm:pt>
    <dgm:pt modelId="{7A1F4B22-FFC6-42E3-8EB0-5D3266E929B6}" type="pres">
      <dgm:prSet presAssocID="{562A2E4E-83CD-4858-ABF5-AAFFA4949C96}" presName="Name0" presStyleCnt="0">
        <dgm:presLayoutVars>
          <dgm:dir/>
          <dgm:resizeHandles val="exact"/>
        </dgm:presLayoutVars>
      </dgm:prSet>
      <dgm:spPr/>
    </dgm:pt>
    <dgm:pt modelId="{6D04A86F-7938-4DAA-A5E3-622035315618}" type="pres">
      <dgm:prSet presAssocID="{0806F1D2-3388-4618-AF04-8F1A07AA4F6B}" presName="compNode" presStyleCnt="0"/>
      <dgm:spPr/>
    </dgm:pt>
    <dgm:pt modelId="{83C79F86-A2DC-4FD7-8F6E-839D5B2853F4}" type="pres">
      <dgm:prSet presAssocID="{0806F1D2-3388-4618-AF04-8F1A07AA4F6B}" presName="pictRect" presStyleLbl="node1" presStyleIdx="0" presStyleCnt="4"/>
      <dgm:spPr>
        <a:blipFill>
          <a:blip xmlns:r="http://schemas.openxmlformats.org/officeDocument/2006/relationships" r:embed="rId1"/>
          <a:srcRect/>
          <a:stretch>
            <a:fillRect l="-2000" r="-2000"/>
          </a:stretch>
        </a:blipFill>
      </dgm:spPr>
    </dgm:pt>
    <dgm:pt modelId="{56C6B624-2AFC-4354-8DEC-9C857FF345A9}" type="pres">
      <dgm:prSet presAssocID="{0806F1D2-3388-4618-AF04-8F1A07AA4F6B}" presName="textRect" presStyleLbl="revTx" presStyleIdx="0" presStyleCnt="4">
        <dgm:presLayoutVars>
          <dgm:bulletEnabled val="1"/>
        </dgm:presLayoutVars>
      </dgm:prSet>
      <dgm:spPr/>
    </dgm:pt>
    <dgm:pt modelId="{ED1E261E-1923-4F7E-8429-762B9BBBF0B8}" type="pres">
      <dgm:prSet presAssocID="{2E02DB69-1558-4CA0-B543-6DDFE15B0B21}" presName="sibTrans" presStyleLbl="sibTrans2D1" presStyleIdx="0" presStyleCnt="0"/>
      <dgm:spPr/>
    </dgm:pt>
    <dgm:pt modelId="{3A5ADBE6-987B-417D-B4B8-1A92643BB7B9}" type="pres">
      <dgm:prSet presAssocID="{F760E83C-7DF3-41F5-B539-07A21B4E88FC}" presName="compNode" presStyleCnt="0"/>
      <dgm:spPr/>
    </dgm:pt>
    <dgm:pt modelId="{6FFBB757-7A8F-49CD-96E4-713316B7A580}" type="pres">
      <dgm:prSet presAssocID="{F760E83C-7DF3-41F5-B539-07A21B4E88FC}" presName="pictRect" presStyleLbl="node1" presStyleIdx="1" presStyleCnt="4"/>
      <dgm:spPr>
        <a:blipFill>
          <a:blip xmlns:r="http://schemas.openxmlformats.org/officeDocument/2006/relationships" r:embed="rId2"/>
          <a:srcRect/>
          <a:stretch>
            <a:fillRect t="-23000" b="-23000"/>
          </a:stretch>
        </a:blipFill>
      </dgm:spPr>
    </dgm:pt>
    <dgm:pt modelId="{75FA6073-4D68-40C5-B576-E9D774A0C271}" type="pres">
      <dgm:prSet presAssocID="{F760E83C-7DF3-41F5-B539-07A21B4E88FC}" presName="textRect" presStyleLbl="revTx" presStyleIdx="1" presStyleCnt="4">
        <dgm:presLayoutVars>
          <dgm:bulletEnabled val="1"/>
        </dgm:presLayoutVars>
      </dgm:prSet>
      <dgm:spPr/>
    </dgm:pt>
    <dgm:pt modelId="{8D3E82CF-D42D-49A6-B5B5-F4680B23FA19}" type="pres">
      <dgm:prSet presAssocID="{FBDD4193-2F89-4B7E-823F-B70A33FA44DC}" presName="sibTrans" presStyleLbl="sibTrans2D1" presStyleIdx="0" presStyleCnt="0"/>
      <dgm:spPr/>
    </dgm:pt>
    <dgm:pt modelId="{6A40EA66-9AED-4C76-82DC-00F3FBEEFB2C}" type="pres">
      <dgm:prSet presAssocID="{715FED31-9B72-4B45-B483-1AFA7139330F}" presName="compNode" presStyleCnt="0"/>
      <dgm:spPr/>
    </dgm:pt>
    <dgm:pt modelId="{7E1B7A00-4E3E-4645-9D67-38047783A5F4}" type="pres">
      <dgm:prSet presAssocID="{715FED31-9B72-4B45-B483-1AFA7139330F}" presName="pictRect" presStyleLbl="node1" presStyleIdx="2" presStyleCnt="4"/>
      <dgm:spPr>
        <a:blipFill>
          <a:blip xmlns:r="http://schemas.openxmlformats.org/officeDocument/2006/relationships" r:embed="rId3"/>
          <a:srcRect/>
          <a:stretch>
            <a:fillRect l="-4000" r="-4000"/>
          </a:stretch>
        </a:blipFill>
      </dgm:spPr>
    </dgm:pt>
    <dgm:pt modelId="{FF205B43-187E-4D82-A36B-7E617726884D}" type="pres">
      <dgm:prSet presAssocID="{715FED31-9B72-4B45-B483-1AFA7139330F}" presName="textRect" presStyleLbl="revTx" presStyleIdx="2" presStyleCnt="4">
        <dgm:presLayoutVars>
          <dgm:bulletEnabled val="1"/>
        </dgm:presLayoutVars>
      </dgm:prSet>
      <dgm:spPr/>
    </dgm:pt>
    <dgm:pt modelId="{5C5AD0AE-147A-4947-98C4-09CD3A97274F}" type="pres">
      <dgm:prSet presAssocID="{3F728EAD-4BA4-4918-810A-510A37EC7B7C}" presName="sibTrans" presStyleLbl="sibTrans2D1" presStyleIdx="0" presStyleCnt="0"/>
      <dgm:spPr/>
    </dgm:pt>
    <dgm:pt modelId="{64E8B9B9-5706-481F-A766-9E6BA07D3F24}" type="pres">
      <dgm:prSet presAssocID="{F17D63E5-C0F9-4B95-923A-AB14A7356ADC}" presName="compNode" presStyleCnt="0"/>
      <dgm:spPr/>
    </dgm:pt>
    <dgm:pt modelId="{E31EB0D3-D8F4-458B-A859-5EAC3954464A}" type="pres">
      <dgm:prSet presAssocID="{F17D63E5-C0F9-4B95-923A-AB14A7356ADC}" presName="pictRect" presStyleLbl="node1" presStyleIdx="3" presStyleCnt="4"/>
      <dgm:spPr>
        <a:blipFill>
          <a:blip xmlns:r="http://schemas.openxmlformats.org/officeDocument/2006/relationships" r:embed="rId4"/>
          <a:srcRect/>
          <a:stretch>
            <a:fillRect l="-10000" r="-10000"/>
          </a:stretch>
        </a:blipFill>
      </dgm:spPr>
    </dgm:pt>
    <dgm:pt modelId="{9C1786A0-9F0B-46BF-AF92-24569FA7FAE0}" type="pres">
      <dgm:prSet presAssocID="{F17D63E5-C0F9-4B95-923A-AB14A7356ADC}" presName="textRect" presStyleLbl="revTx" presStyleIdx="3" presStyleCnt="4">
        <dgm:presLayoutVars>
          <dgm:bulletEnabled val="1"/>
        </dgm:presLayoutVars>
      </dgm:prSet>
      <dgm:spPr/>
    </dgm:pt>
  </dgm:ptLst>
  <dgm:cxnLst>
    <dgm:cxn modelId="{FA3B670B-0910-4BCA-A35D-47B8CED94FC7}" type="presOf" srcId="{F760E83C-7DF3-41F5-B539-07A21B4E88FC}" destId="{75FA6073-4D68-40C5-B576-E9D774A0C271}" srcOrd="0" destOrd="0" presId="urn:microsoft.com/office/officeart/2005/8/layout/pList1"/>
    <dgm:cxn modelId="{D68CB113-2F9A-4F15-A3D1-6CB06EDE7E8F}" type="presOf" srcId="{FBDD4193-2F89-4B7E-823F-B70A33FA44DC}" destId="{8D3E82CF-D42D-49A6-B5B5-F4680B23FA19}" srcOrd="0" destOrd="0" presId="urn:microsoft.com/office/officeart/2005/8/layout/pList1"/>
    <dgm:cxn modelId="{46925034-008D-4C54-B10E-07215220D643}" srcId="{562A2E4E-83CD-4858-ABF5-AAFFA4949C96}" destId="{715FED31-9B72-4B45-B483-1AFA7139330F}" srcOrd="2" destOrd="0" parTransId="{F2012A89-42E3-42EE-96A5-70515D65A07B}" sibTransId="{3F728EAD-4BA4-4918-810A-510A37EC7B7C}"/>
    <dgm:cxn modelId="{7A42316C-8142-476E-ADF5-4DEF99187E83}" type="presOf" srcId="{0806F1D2-3388-4618-AF04-8F1A07AA4F6B}" destId="{56C6B624-2AFC-4354-8DEC-9C857FF345A9}" srcOrd="0" destOrd="0" presId="urn:microsoft.com/office/officeart/2005/8/layout/pList1"/>
    <dgm:cxn modelId="{9592596D-7169-493D-A08D-AE926F43324E}" type="presOf" srcId="{3F728EAD-4BA4-4918-810A-510A37EC7B7C}" destId="{5C5AD0AE-147A-4947-98C4-09CD3A97274F}" srcOrd="0" destOrd="0" presId="urn:microsoft.com/office/officeart/2005/8/layout/pList1"/>
    <dgm:cxn modelId="{DC81BB72-0E3B-4BC5-8947-A781785E01F3}" type="presOf" srcId="{562A2E4E-83CD-4858-ABF5-AAFFA4949C96}" destId="{7A1F4B22-FFC6-42E3-8EB0-5D3266E929B6}" srcOrd="0" destOrd="0" presId="urn:microsoft.com/office/officeart/2005/8/layout/pList1"/>
    <dgm:cxn modelId="{E36BC553-BB8E-479E-80DB-6267EDD7513B}" srcId="{562A2E4E-83CD-4858-ABF5-AAFFA4949C96}" destId="{0806F1D2-3388-4618-AF04-8F1A07AA4F6B}" srcOrd="0" destOrd="0" parTransId="{97A80E21-2902-4C4A-AA8B-86D92DCAD2F9}" sibTransId="{2E02DB69-1558-4CA0-B543-6DDFE15B0B21}"/>
    <dgm:cxn modelId="{AF326A7D-509E-4391-90B2-B598BC413CC4}" type="presOf" srcId="{F17D63E5-C0F9-4B95-923A-AB14A7356ADC}" destId="{9C1786A0-9F0B-46BF-AF92-24569FA7FAE0}" srcOrd="0" destOrd="0" presId="urn:microsoft.com/office/officeart/2005/8/layout/pList1"/>
    <dgm:cxn modelId="{C0AFB3AE-4C4C-4BED-85C9-2A37CF9729D8}" srcId="{562A2E4E-83CD-4858-ABF5-AAFFA4949C96}" destId="{F17D63E5-C0F9-4B95-923A-AB14A7356ADC}" srcOrd="3" destOrd="0" parTransId="{5F40F1DA-E938-443C-BCF7-B83A10F0474B}" sibTransId="{4E92ACBB-E97F-4D73-A030-F58ECAEEB6C6}"/>
    <dgm:cxn modelId="{2B42C3BB-7406-4507-8ED2-619548368ABC}" type="presOf" srcId="{715FED31-9B72-4B45-B483-1AFA7139330F}" destId="{FF205B43-187E-4D82-A36B-7E617726884D}" srcOrd="0" destOrd="0" presId="urn:microsoft.com/office/officeart/2005/8/layout/pList1"/>
    <dgm:cxn modelId="{6545E0D3-2BA6-4A7B-831A-80AFED9C4BD3}" type="presOf" srcId="{2E02DB69-1558-4CA0-B543-6DDFE15B0B21}" destId="{ED1E261E-1923-4F7E-8429-762B9BBBF0B8}" srcOrd="0" destOrd="0" presId="urn:microsoft.com/office/officeart/2005/8/layout/pList1"/>
    <dgm:cxn modelId="{1760B9E5-4624-474E-8C35-E6EAC332B1E8}" srcId="{562A2E4E-83CD-4858-ABF5-AAFFA4949C96}" destId="{F760E83C-7DF3-41F5-B539-07A21B4E88FC}" srcOrd="1" destOrd="0" parTransId="{1323DDAE-294A-4B4A-AFA4-921EA641FB4D}" sibTransId="{FBDD4193-2F89-4B7E-823F-B70A33FA44DC}"/>
    <dgm:cxn modelId="{F3EB48B2-8C43-483B-A747-07A2E08831F0}" type="presParOf" srcId="{7A1F4B22-FFC6-42E3-8EB0-5D3266E929B6}" destId="{6D04A86F-7938-4DAA-A5E3-622035315618}" srcOrd="0" destOrd="0" presId="urn:microsoft.com/office/officeart/2005/8/layout/pList1"/>
    <dgm:cxn modelId="{7D59DF24-0AA2-4F0E-AF08-E29ED0A8E73F}" type="presParOf" srcId="{6D04A86F-7938-4DAA-A5E3-622035315618}" destId="{83C79F86-A2DC-4FD7-8F6E-839D5B2853F4}" srcOrd="0" destOrd="0" presId="urn:microsoft.com/office/officeart/2005/8/layout/pList1"/>
    <dgm:cxn modelId="{6866F9BD-8C44-40B2-9318-1D465616D87D}" type="presParOf" srcId="{6D04A86F-7938-4DAA-A5E3-622035315618}" destId="{56C6B624-2AFC-4354-8DEC-9C857FF345A9}" srcOrd="1" destOrd="0" presId="urn:microsoft.com/office/officeart/2005/8/layout/pList1"/>
    <dgm:cxn modelId="{9B3EABE5-E642-4EDB-9033-1947E9BDAC54}" type="presParOf" srcId="{7A1F4B22-FFC6-42E3-8EB0-5D3266E929B6}" destId="{ED1E261E-1923-4F7E-8429-762B9BBBF0B8}" srcOrd="1" destOrd="0" presId="urn:microsoft.com/office/officeart/2005/8/layout/pList1"/>
    <dgm:cxn modelId="{15453D17-005E-4EA3-A3C9-8ADC06BA7C74}" type="presParOf" srcId="{7A1F4B22-FFC6-42E3-8EB0-5D3266E929B6}" destId="{3A5ADBE6-987B-417D-B4B8-1A92643BB7B9}" srcOrd="2" destOrd="0" presId="urn:microsoft.com/office/officeart/2005/8/layout/pList1"/>
    <dgm:cxn modelId="{EDA0CEB2-D5F6-4C59-8194-E74403DE3216}" type="presParOf" srcId="{3A5ADBE6-987B-417D-B4B8-1A92643BB7B9}" destId="{6FFBB757-7A8F-49CD-96E4-713316B7A580}" srcOrd="0" destOrd="0" presId="urn:microsoft.com/office/officeart/2005/8/layout/pList1"/>
    <dgm:cxn modelId="{8C7E641B-7AB9-445C-B0FD-71863D3C74B9}" type="presParOf" srcId="{3A5ADBE6-987B-417D-B4B8-1A92643BB7B9}" destId="{75FA6073-4D68-40C5-B576-E9D774A0C271}" srcOrd="1" destOrd="0" presId="urn:microsoft.com/office/officeart/2005/8/layout/pList1"/>
    <dgm:cxn modelId="{F2C73FCC-F608-426A-932C-F96D08869583}" type="presParOf" srcId="{7A1F4B22-FFC6-42E3-8EB0-5D3266E929B6}" destId="{8D3E82CF-D42D-49A6-B5B5-F4680B23FA19}" srcOrd="3" destOrd="0" presId="urn:microsoft.com/office/officeart/2005/8/layout/pList1"/>
    <dgm:cxn modelId="{106E8FD2-C489-41BD-84D9-6EF5377C2531}" type="presParOf" srcId="{7A1F4B22-FFC6-42E3-8EB0-5D3266E929B6}" destId="{6A40EA66-9AED-4C76-82DC-00F3FBEEFB2C}" srcOrd="4" destOrd="0" presId="urn:microsoft.com/office/officeart/2005/8/layout/pList1"/>
    <dgm:cxn modelId="{1D5BF211-575F-48CC-B16C-BAA3FDDAFDA4}" type="presParOf" srcId="{6A40EA66-9AED-4C76-82DC-00F3FBEEFB2C}" destId="{7E1B7A00-4E3E-4645-9D67-38047783A5F4}" srcOrd="0" destOrd="0" presId="urn:microsoft.com/office/officeart/2005/8/layout/pList1"/>
    <dgm:cxn modelId="{72709577-6537-4352-84BE-6910A8BB0698}" type="presParOf" srcId="{6A40EA66-9AED-4C76-82DC-00F3FBEEFB2C}" destId="{FF205B43-187E-4D82-A36B-7E617726884D}" srcOrd="1" destOrd="0" presId="urn:microsoft.com/office/officeart/2005/8/layout/pList1"/>
    <dgm:cxn modelId="{F9E7497B-7EAF-451B-9555-F7E7F569A417}" type="presParOf" srcId="{7A1F4B22-FFC6-42E3-8EB0-5D3266E929B6}" destId="{5C5AD0AE-147A-4947-98C4-09CD3A97274F}" srcOrd="5" destOrd="0" presId="urn:microsoft.com/office/officeart/2005/8/layout/pList1"/>
    <dgm:cxn modelId="{94296D25-D2B0-4CE8-A968-4AFF2E99D2D3}" type="presParOf" srcId="{7A1F4B22-FFC6-42E3-8EB0-5D3266E929B6}" destId="{64E8B9B9-5706-481F-A766-9E6BA07D3F24}" srcOrd="6" destOrd="0" presId="urn:microsoft.com/office/officeart/2005/8/layout/pList1"/>
    <dgm:cxn modelId="{0DBED69A-41EB-41BB-89C0-631D82B66172}" type="presParOf" srcId="{64E8B9B9-5706-481F-A766-9E6BA07D3F24}" destId="{E31EB0D3-D8F4-458B-A859-5EAC3954464A}" srcOrd="0" destOrd="0" presId="urn:microsoft.com/office/officeart/2005/8/layout/pList1"/>
    <dgm:cxn modelId="{48D23408-CC52-401E-B41D-A758F21EC73A}" type="presParOf" srcId="{64E8B9B9-5706-481F-A766-9E6BA07D3F24}" destId="{9C1786A0-9F0B-46BF-AF92-24569FA7FAE0}"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D55B4F8-341B-442C-A444-3652E284EE42}" type="doc">
      <dgm:prSet loTypeId="urn:microsoft.com/office/officeart/2005/8/layout/vList3" loCatId="list" qsTypeId="urn:microsoft.com/office/officeart/2005/8/quickstyle/simple1" qsCatId="simple" csTypeId="urn:microsoft.com/office/officeart/2005/8/colors/accent0_2" csCatId="mainScheme" phldr="1"/>
      <dgm:spPr/>
    </dgm:pt>
    <dgm:pt modelId="{2AE96E2C-D438-439E-AF77-FEE480743515}">
      <dgm:prSet phldrT="[Text]"/>
      <dgm:spPr/>
      <dgm:t>
        <a:bodyPr/>
        <a:lstStyle/>
        <a:p>
          <a:r>
            <a:rPr lang="en-US" b="1" dirty="0"/>
            <a:t>Living Too Long</a:t>
          </a:r>
        </a:p>
      </dgm:t>
    </dgm:pt>
    <dgm:pt modelId="{74350A2C-5C9D-4D67-9196-6FAD0E147FC8}" type="parTrans" cxnId="{86F1B7F4-DBD1-4E88-9CB9-8B60D35E76E0}">
      <dgm:prSet/>
      <dgm:spPr/>
      <dgm:t>
        <a:bodyPr/>
        <a:lstStyle/>
        <a:p>
          <a:endParaRPr lang="en-US"/>
        </a:p>
      </dgm:t>
    </dgm:pt>
    <dgm:pt modelId="{FE852DEA-390F-4338-A581-DF7CE91037DE}" type="sibTrans" cxnId="{86F1B7F4-DBD1-4E88-9CB9-8B60D35E76E0}">
      <dgm:prSet/>
      <dgm:spPr/>
      <dgm:t>
        <a:bodyPr/>
        <a:lstStyle/>
        <a:p>
          <a:endParaRPr lang="en-US"/>
        </a:p>
      </dgm:t>
    </dgm:pt>
    <dgm:pt modelId="{AF6C3110-EB1B-44DE-92EA-AFDDAD1F2D93}">
      <dgm:prSet phldrT="[Text]"/>
      <dgm:spPr/>
      <dgm:t>
        <a:bodyPr/>
        <a:lstStyle/>
        <a:p>
          <a:r>
            <a:rPr lang="en-US" b="1" dirty="0"/>
            <a:t>Dying Too Soon </a:t>
          </a:r>
        </a:p>
      </dgm:t>
    </dgm:pt>
    <dgm:pt modelId="{300F27B7-0A2C-42D7-9D49-697A18797C1D}" type="parTrans" cxnId="{F1EAC513-F99D-45F1-BF09-752CBC75C6E2}">
      <dgm:prSet/>
      <dgm:spPr/>
      <dgm:t>
        <a:bodyPr/>
        <a:lstStyle/>
        <a:p>
          <a:endParaRPr lang="en-US"/>
        </a:p>
      </dgm:t>
    </dgm:pt>
    <dgm:pt modelId="{10DE2E8D-7983-4C98-B1E1-3909982C35CE}" type="sibTrans" cxnId="{F1EAC513-F99D-45F1-BF09-752CBC75C6E2}">
      <dgm:prSet/>
      <dgm:spPr/>
      <dgm:t>
        <a:bodyPr/>
        <a:lstStyle/>
        <a:p>
          <a:endParaRPr lang="en-US"/>
        </a:p>
      </dgm:t>
    </dgm:pt>
    <dgm:pt modelId="{BC971818-504B-4A73-9E05-6C79EE406AB6}">
      <dgm:prSet phldrT="[Text]"/>
      <dgm:spPr/>
      <dgm:t>
        <a:bodyPr/>
        <a:lstStyle/>
        <a:p>
          <a:r>
            <a:rPr lang="en-US" b="1" dirty="0"/>
            <a:t>Unexpected </a:t>
          </a:r>
        </a:p>
        <a:p>
          <a:r>
            <a:rPr lang="en-US" b="1" dirty="0"/>
            <a:t>Events</a:t>
          </a:r>
        </a:p>
      </dgm:t>
    </dgm:pt>
    <dgm:pt modelId="{29E5F170-80C6-4592-8D58-99CEFA19516D}" type="parTrans" cxnId="{896A1FB8-64B9-4E29-AAD3-D18142EB3FC1}">
      <dgm:prSet/>
      <dgm:spPr/>
      <dgm:t>
        <a:bodyPr/>
        <a:lstStyle/>
        <a:p>
          <a:endParaRPr lang="en-US"/>
        </a:p>
      </dgm:t>
    </dgm:pt>
    <dgm:pt modelId="{B436FE3E-6ACC-4043-9507-D3F3CA2C91DF}" type="sibTrans" cxnId="{896A1FB8-64B9-4E29-AAD3-D18142EB3FC1}">
      <dgm:prSet/>
      <dgm:spPr/>
      <dgm:t>
        <a:bodyPr/>
        <a:lstStyle/>
        <a:p>
          <a:endParaRPr lang="en-US"/>
        </a:p>
      </dgm:t>
    </dgm:pt>
    <dgm:pt modelId="{C44BA96A-8C75-40E9-887F-2A3FFC564AC8}" type="pres">
      <dgm:prSet presAssocID="{2D55B4F8-341B-442C-A444-3652E284EE42}" presName="linearFlow" presStyleCnt="0">
        <dgm:presLayoutVars>
          <dgm:dir/>
          <dgm:resizeHandles val="exact"/>
        </dgm:presLayoutVars>
      </dgm:prSet>
      <dgm:spPr/>
    </dgm:pt>
    <dgm:pt modelId="{A9F8594E-AC12-4F32-8D09-9DB0614CD6D0}" type="pres">
      <dgm:prSet presAssocID="{2AE96E2C-D438-439E-AF77-FEE480743515}" presName="composite" presStyleCnt="0"/>
      <dgm:spPr/>
    </dgm:pt>
    <dgm:pt modelId="{D5C4570B-0837-4CA9-9B8B-C235D718F233}" type="pres">
      <dgm:prSet presAssocID="{2AE96E2C-D438-439E-AF77-FEE480743515}" presName="imgShp" presStyleLbl="fgImgPlace1" presStyleIdx="0" presStyleCnt="3"/>
      <dgm:spPr>
        <a:blipFill>
          <a:blip xmlns:r="http://schemas.openxmlformats.org/officeDocument/2006/relationships" r:embed="rId1"/>
          <a:srcRect/>
          <a:stretch>
            <a:fillRect l="-25000" r="-25000"/>
          </a:stretch>
        </a:blipFill>
      </dgm:spPr>
    </dgm:pt>
    <dgm:pt modelId="{59CD3305-622D-43ED-96AF-3DBE4100177C}" type="pres">
      <dgm:prSet presAssocID="{2AE96E2C-D438-439E-AF77-FEE480743515}" presName="txShp" presStyleLbl="node1" presStyleIdx="0" presStyleCnt="3">
        <dgm:presLayoutVars>
          <dgm:bulletEnabled val="1"/>
        </dgm:presLayoutVars>
      </dgm:prSet>
      <dgm:spPr/>
    </dgm:pt>
    <dgm:pt modelId="{B83AC06A-4F09-4FA2-A412-FA4A83A1D908}" type="pres">
      <dgm:prSet presAssocID="{FE852DEA-390F-4338-A581-DF7CE91037DE}" presName="spacing" presStyleCnt="0"/>
      <dgm:spPr/>
    </dgm:pt>
    <dgm:pt modelId="{0276B642-9254-44F0-81F0-FFE8154111DA}" type="pres">
      <dgm:prSet presAssocID="{AF6C3110-EB1B-44DE-92EA-AFDDAD1F2D93}" presName="composite" presStyleCnt="0"/>
      <dgm:spPr/>
    </dgm:pt>
    <dgm:pt modelId="{B56F6153-EC7F-4937-A225-CE696738CA2F}" type="pres">
      <dgm:prSet presAssocID="{AF6C3110-EB1B-44DE-92EA-AFDDAD1F2D93}" presName="imgShp" presStyleLbl="fgImgPlace1" presStyleIdx="1" presStyleCnt="3"/>
      <dgm:spPr>
        <a:blipFill>
          <a:blip xmlns:r="http://schemas.openxmlformats.org/officeDocument/2006/relationships" r:embed="rId2"/>
          <a:srcRect/>
          <a:stretch>
            <a:fillRect l="-18000" r="-18000"/>
          </a:stretch>
        </a:blipFill>
      </dgm:spPr>
    </dgm:pt>
    <dgm:pt modelId="{A23F791C-A027-40E9-9F76-9055C9E472CC}" type="pres">
      <dgm:prSet presAssocID="{AF6C3110-EB1B-44DE-92EA-AFDDAD1F2D93}" presName="txShp" presStyleLbl="node1" presStyleIdx="1" presStyleCnt="3">
        <dgm:presLayoutVars>
          <dgm:bulletEnabled val="1"/>
        </dgm:presLayoutVars>
      </dgm:prSet>
      <dgm:spPr/>
    </dgm:pt>
    <dgm:pt modelId="{26121F29-043D-4F9B-9999-DE9D09FE3601}" type="pres">
      <dgm:prSet presAssocID="{10DE2E8D-7983-4C98-B1E1-3909982C35CE}" presName="spacing" presStyleCnt="0"/>
      <dgm:spPr/>
    </dgm:pt>
    <dgm:pt modelId="{3A968B6D-C115-494D-A1C7-CEB34E7997BA}" type="pres">
      <dgm:prSet presAssocID="{BC971818-504B-4A73-9E05-6C79EE406AB6}" presName="composite" presStyleCnt="0"/>
      <dgm:spPr/>
    </dgm:pt>
    <dgm:pt modelId="{BBBF180A-D84A-4134-9FC4-A919067F3725}" type="pres">
      <dgm:prSet presAssocID="{BC971818-504B-4A73-9E05-6C79EE406AB6}" presName="imgShp" presStyleLbl="fgImgPlace1" presStyleIdx="2" presStyleCnt="3"/>
      <dgm:spPr>
        <a:blipFill>
          <a:blip xmlns:r="http://schemas.openxmlformats.org/officeDocument/2006/relationships" r:embed="rId3"/>
          <a:srcRect/>
          <a:stretch>
            <a:fillRect l="-25000" r="-25000"/>
          </a:stretch>
        </a:blipFill>
      </dgm:spPr>
    </dgm:pt>
    <dgm:pt modelId="{B84A23DC-3460-4AA3-BEC0-AC19E80F10FB}" type="pres">
      <dgm:prSet presAssocID="{BC971818-504B-4A73-9E05-6C79EE406AB6}" presName="txShp" presStyleLbl="node1" presStyleIdx="2" presStyleCnt="3">
        <dgm:presLayoutVars>
          <dgm:bulletEnabled val="1"/>
        </dgm:presLayoutVars>
      </dgm:prSet>
      <dgm:spPr/>
    </dgm:pt>
  </dgm:ptLst>
  <dgm:cxnLst>
    <dgm:cxn modelId="{F1EAC513-F99D-45F1-BF09-752CBC75C6E2}" srcId="{2D55B4F8-341B-442C-A444-3652E284EE42}" destId="{AF6C3110-EB1B-44DE-92EA-AFDDAD1F2D93}" srcOrd="1" destOrd="0" parTransId="{300F27B7-0A2C-42D7-9D49-697A18797C1D}" sibTransId="{10DE2E8D-7983-4C98-B1E1-3909982C35CE}"/>
    <dgm:cxn modelId="{9CB28E2F-A746-40FF-9E1F-C8342D675F17}" type="presOf" srcId="{AF6C3110-EB1B-44DE-92EA-AFDDAD1F2D93}" destId="{A23F791C-A027-40E9-9F76-9055C9E472CC}" srcOrd="0" destOrd="0" presId="urn:microsoft.com/office/officeart/2005/8/layout/vList3"/>
    <dgm:cxn modelId="{807ED989-2F81-4CD8-B41F-FCF877B1D7CD}" type="presOf" srcId="{2D55B4F8-341B-442C-A444-3652E284EE42}" destId="{C44BA96A-8C75-40E9-887F-2A3FFC564AC8}" srcOrd="0" destOrd="0" presId="urn:microsoft.com/office/officeart/2005/8/layout/vList3"/>
    <dgm:cxn modelId="{896A1FB8-64B9-4E29-AAD3-D18142EB3FC1}" srcId="{2D55B4F8-341B-442C-A444-3652E284EE42}" destId="{BC971818-504B-4A73-9E05-6C79EE406AB6}" srcOrd="2" destOrd="0" parTransId="{29E5F170-80C6-4592-8D58-99CEFA19516D}" sibTransId="{B436FE3E-6ACC-4043-9507-D3F3CA2C91DF}"/>
    <dgm:cxn modelId="{2FA3F3D0-44AA-4079-BC97-C4D18A04580C}" type="presOf" srcId="{2AE96E2C-D438-439E-AF77-FEE480743515}" destId="{59CD3305-622D-43ED-96AF-3DBE4100177C}" srcOrd="0" destOrd="0" presId="urn:microsoft.com/office/officeart/2005/8/layout/vList3"/>
    <dgm:cxn modelId="{FEB907E9-81A4-4DB6-8A05-06F813431C51}" type="presOf" srcId="{BC971818-504B-4A73-9E05-6C79EE406AB6}" destId="{B84A23DC-3460-4AA3-BEC0-AC19E80F10FB}" srcOrd="0" destOrd="0" presId="urn:microsoft.com/office/officeart/2005/8/layout/vList3"/>
    <dgm:cxn modelId="{86F1B7F4-DBD1-4E88-9CB9-8B60D35E76E0}" srcId="{2D55B4F8-341B-442C-A444-3652E284EE42}" destId="{2AE96E2C-D438-439E-AF77-FEE480743515}" srcOrd="0" destOrd="0" parTransId="{74350A2C-5C9D-4D67-9196-6FAD0E147FC8}" sibTransId="{FE852DEA-390F-4338-A581-DF7CE91037DE}"/>
    <dgm:cxn modelId="{D53AA960-BF79-4B2F-A583-5FD14E9A6E9A}" type="presParOf" srcId="{C44BA96A-8C75-40E9-887F-2A3FFC564AC8}" destId="{A9F8594E-AC12-4F32-8D09-9DB0614CD6D0}" srcOrd="0" destOrd="0" presId="urn:microsoft.com/office/officeart/2005/8/layout/vList3"/>
    <dgm:cxn modelId="{0E9EA0AE-9EC3-4154-A56F-7D2010DB62D9}" type="presParOf" srcId="{A9F8594E-AC12-4F32-8D09-9DB0614CD6D0}" destId="{D5C4570B-0837-4CA9-9B8B-C235D718F233}" srcOrd="0" destOrd="0" presId="urn:microsoft.com/office/officeart/2005/8/layout/vList3"/>
    <dgm:cxn modelId="{84B09ACA-2F76-4E6A-A846-9A6649A4A6D3}" type="presParOf" srcId="{A9F8594E-AC12-4F32-8D09-9DB0614CD6D0}" destId="{59CD3305-622D-43ED-96AF-3DBE4100177C}" srcOrd="1" destOrd="0" presId="urn:microsoft.com/office/officeart/2005/8/layout/vList3"/>
    <dgm:cxn modelId="{23BB1C71-602B-44EF-8CD5-537736BE9C77}" type="presParOf" srcId="{C44BA96A-8C75-40E9-887F-2A3FFC564AC8}" destId="{B83AC06A-4F09-4FA2-A412-FA4A83A1D908}" srcOrd="1" destOrd="0" presId="urn:microsoft.com/office/officeart/2005/8/layout/vList3"/>
    <dgm:cxn modelId="{3A687699-7F0C-4573-AA07-3E7FB115C6D8}" type="presParOf" srcId="{C44BA96A-8C75-40E9-887F-2A3FFC564AC8}" destId="{0276B642-9254-44F0-81F0-FFE8154111DA}" srcOrd="2" destOrd="0" presId="urn:microsoft.com/office/officeart/2005/8/layout/vList3"/>
    <dgm:cxn modelId="{895CAAA1-FC9F-4A8B-9F16-05CEAB0E469D}" type="presParOf" srcId="{0276B642-9254-44F0-81F0-FFE8154111DA}" destId="{B56F6153-EC7F-4937-A225-CE696738CA2F}" srcOrd="0" destOrd="0" presId="urn:microsoft.com/office/officeart/2005/8/layout/vList3"/>
    <dgm:cxn modelId="{805B7645-E88C-4255-BBBE-C07554C4CBC7}" type="presParOf" srcId="{0276B642-9254-44F0-81F0-FFE8154111DA}" destId="{A23F791C-A027-40E9-9F76-9055C9E472CC}" srcOrd="1" destOrd="0" presId="urn:microsoft.com/office/officeart/2005/8/layout/vList3"/>
    <dgm:cxn modelId="{4CD0D8C5-FC16-4C39-8A89-F6317543B1BB}" type="presParOf" srcId="{C44BA96A-8C75-40E9-887F-2A3FFC564AC8}" destId="{26121F29-043D-4F9B-9999-DE9D09FE3601}" srcOrd="3" destOrd="0" presId="urn:microsoft.com/office/officeart/2005/8/layout/vList3"/>
    <dgm:cxn modelId="{10A88BCD-711B-4530-9D14-A77A426383A4}" type="presParOf" srcId="{C44BA96A-8C75-40E9-887F-2A3FFC564AC8}" destId="{3A968B6D-C115-494D-A1C7-CEB34E7997BA}" srcOrd="4" destOrd="0" presId="urn:microsoft.com/office/officeart/2005/8/layout/vList3"/>
    <dgm:cxn modelId="{C05D0AA5-F420-4007-A47A-3B1CBE943E58}" type="presParOf" srcId="{3A968B6D-C115-494D-A1C7-CEB34E7997BA}" destId="{BBBF180A-D84A-4134-9FC4-A919067F3725}" srcOrd="0" destOrd="0" presId="urn:microsoft.com/office/officeart/2005/8/layout/vList3"/>
    <dgm:cxn modelId="{E0231779-13D6-4E9D-ADBC-1B6ADA48301E}" type="presParOf" srcId="{3A968B6D-C115-494D-A1C7-CEB34E7997BA}" destId="{B84A23DC-3460-4AA3-BEC0-AC19E80F10F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528B38-C01B-4C95-A5CA-D7FB7ABC5928}" type="doc">
      <dgm:prSet loTypeId="urn:microsoft.com/office/officeart/2005/8/layout/pList2" loCatId="list" qsTypeId="urn:microsoft.com/office/officeart/2005/8/quickstyle/simple1" qsCatId="simple" csTypeId="urn:microsoft.com/office/officeart/2005/8/colors/accent1_2" csCatId="accent1" phldr="1"/>
      <dgm:spPr/>
    </dgm:pt>
    <dgm:pt modelId="{2F7B66E1-8BA2-489B-9BC0-B38E8B77997A}">
      <dgm:prSet phldrT="[Text]" custT="1"/>
      <dgm:spPr/>
      <dgm:t>
        <a:bodyPr/>
        <a:lstStyle/>
        <a:p>
          <a:r>
            <a:rPr lang="en-US" sz="4300" dirty="0"/>
            <a:t>Immediate</a:t>
          </a:r>
        </a:p>
        <a:p>
          <a:r>
            <a:rPr lang="en-US" sz="2400" dirty="0"/>
            <a:t>Fixed Payments</a:t>
          </a:r>
        </a:p>
        <a:p>
          <a:r>
            <a:rPr lang="en-US" sz="2400" dirty="0"/>
            <a:t>Period Certain</a:t>
          </a:r>
        </a:p>
        <a:p>
          <a:r>
            <a:rPr lang="en-US" sz="2400" dirty="0"/>
            <a:t>Guaranteed</a:t>
          </a:r>
          <a:endParaRPr lang="en-US" sz="4300" dirty="0"/>
        </a:p>
      </dgm:t>
    </dgm:pt>
    <dgm:pt modelId="{61924B3B-8E72-42DE-A2DC-28B71701B703}" type="parTrans" cxnId="{CEAA6AFD-0367-428A-9626-90D06961BBA2}">
      <dgm:prSet/>
      <dgm:spPr/>
      <dgm:t>
        <a:bodyPr/>
        <a:lstStyle/>
        <a:p>
          <a:endParaRPr lang="en-US"/>
        </a:p>
      </dgm:t>
    </dgm:pt>
    <dgm:pt modelId="{8D3ED0E1-0A1C-4B28-B7C5-6D1351E258F1}" type="sibTrans" cxnId="{CEAA6AFD-0367-428A-9626-90D06961BBA2}">
      <dgm:prSet/>
      <dgm:spPr/>
      <dgm:t>
        <a:bodyPr/>
        <a:lstStyle/>
        <a:p>
          <a:endParaRPr lang="en-US"/>
        </a:p>
      </dgm:t>
    </dgm:pt>
    <dgm:pt modelId="{1CB39239-980D-4FBA-8A83-4EC1E5EEEB1C}">
      <dgm:prSet phldrT="[Text]" custT="1"/>
      <dgm:spPr/>
      <dgm:t>
        <a:bodyPr/>
        <a:lstStyle/>
        <a:p>
          <a:r>
            <a:rPr lang="en-US" sz="4400" dirty="0"/>
            <a:t>Deferred</a:t>
          </a:r>
        </a:p>
        <a:p>
          <a:r>
            <a:rPr lang="en-US" sz="2400" dirty="0"/>
            <a:t>Fixed Interest</a:t>
          </a:r>
        </a:p>
        <a:p>
          <a:r>
            <a:rPr lang="en-US" sz="2400" dirty="0"/>
            <a:t> Indexing Options</a:t>
          </a:r>
        </a:p>
        <a:p>
          <a:r>
            <a:rPr lang="en-US" sz="2400" dirty="0"/>
            <a:t>Tax Deferred</a:t>
          </a:r>
        </a:p>
        <a:p>
          <a:endParaRPr lang="en-US" sz="2400" dirty="0"/>
        </a:p>
      </dgm:t>
    </dgm:pt>
    <dgm:pt modelId="{AA8105B5-1EAE-4F75-8835-5A01B7140704}" type="parTrans" cxnId="{9EC0D062-5C9F-44BD-86A3-09FA1798EA36}">
      <dgm:prSet/>
      <dgm:spPr/>
      <dgm:t>
        <a:bodyPr/>
        <a:lstStyle/>
        <a:p>
          <a:endParaRPr lang="en-US"/>
        </a:p>
      </dgm:t>
    </dgm:pt>
    <dgm:pt modelId="{CC77D7D6-ACEC-4D78-B980-608DAE630EBF}" type="sibTrans" cxnId="{9EC0D062-5C9F-44BD-86A3-09FA1798EA36}">
      <dgm:prSet/>
      <dgm:spPr/>
      <dgm:t>
        <a:bodyPr/>
        <a:lstStyle/>
        <a:p>
          <a:endParaRPr lang="en-US"/>
        </a:p>
      </dgm:t>
    </dgm:pt>
    <dgm:pt modelId="{25E0E5E9-2E70-414B-AEDA-36D41B423F96}">
      <dgm:prSet phldrT="[Text]" custT="1"/>
      <dgm:spPr/>
      <dgm:t>
        <a:bodyPr/>
        <a:lstStyle/>
        <a:p>
          <a:r>
            <a:rPr lang="en-US" sz="4400" dirty="0"/>
            <a:t>Variable</a:t>
          </a:r>
        </a:p>
        <a:p>
          <a:r>
            <a:rPr lang="en-US" sz="2400" dirty="0"/>
            <a:t>Sub Accounts</a:t>
          </a:r>
        </a:p>
        <a:p>
          <a:r>
            <a:rPr lang="en-US" sz="2400" dirty="0"/>
            <a:t>Market Risk</a:t>
          </a:r>
        </a:p>
        <a:p>
          <a:r>
            <a:rPr lang="en-US" sz="2400" dirty="0"/>
            <a:t>Tax Deferred</a:t>
          </a:r>
        </a:p>
        <a:p>
          <a:endParaRPr lang="en-US" sz="2400" dirty="0"/>
        </a:p>
      </dgm:t>
    </dgm:pt>
    <dgm:pt modelId="{FBDDCE71-CD40-4E3F-A674-CBD2EF74EF5F}" type="parTrans" cxnId="{0D6F2EFB-D69B-4C86-8DFC-09112047CC03}">
      <dgm:prSet/>
      <dgm:spPr/>
      <dgm:t>
        <a:bodyPr/>
        <a:lstStyle/>
        <a:p>
          <a:endParaRPr lang="en-US"/>
        </a:p>
      </dgm:t>
    </dgm:pt>
    <dgm:pt modelId="{F22EBC73-BED9-48DB-A86C-2AA1FE8B7EEF}" type="sibTrans" cxnId="{0D6F2EFB-D69B-4C86-8DFC-09112047CC03}">
      <dgm:prSet/>
      <dgm:spPr/>
      <dgm:t>
        <a:bodyPr/>
        <a:lstStyle/>
        <a:p>
          <a:endParaRPr lang="en-US"/>
        </a:p>
      </dgm:t>
    </dgm:pt>
    <dgm:pt modelId="{D1C47CBB-C329-4B62-8620-FA1D608C5B3F}" type="pres">
      <dgm:prSet presAssocID="{29528B38-C01B-4C95-A5CA-D7FB7ABC5928}" presName="Name0" presStyleCnt="0">
        <dgm:presLayoutVars>
          <dgm:dir/>
          <dgm:resizeHandles val="exact"/>
        </dgm:presLayoutVars>
      </dgm:prSet>
      <dgm:spPr/>
    </dgm:pt>
    <dgm:pt modelId="{A24A99C3-60B8-4D69-A29E-F5DCC82B14F3}" type="pres">
      <dgm:prSet presAssocID="{29528B38-C01B-4C95-A5CA-D7FB7ABC5928}" presName="bkgdShp" presStyleLbl="alignAccFollowNode1" presStyleIdx="0" presStyleCnt="1"/>
      <dgm:spPr/>
    </dgm:pt>
    <dgm:pt modelId="{5279B74B-50C7-4F58-A6DD-5FD7B1D17D1C}" type="pres">
      <dgm:prSet presAssocID="{29528B38-C01B-4C95-A5CA-D7FB7ABC5928}" presName="linComp" presStyleCnt="0"/>
      <dgm:spPr/>
    </dgm:pt>
    <dgm:pt modelId="{A939090A-7937-41CD-94DD-1EA950E53328}" type="pres">
      <dgm:prSet presAssocID="{2F7B66E1-8BA2-489B-9BC0-B38E8B77997A}" presName="compNode" presStyleCnt="0"/>
      <dgm:spPr/>
    </dgm:pt>
    <dgm:pt modelId="{6813F009-97C1-46A5-9CA0-F7DAE494E63F}" type="pres">
      <dgm:prSet presAssocID="{2F7B66E1-8BA2-489B-9BC0-B38E8B77997A}" presName="node" presStyleLbl="node1" presStyleIdx="0" presStyleCnt="3">
        <dgm:presLayoutVars>
          <dgm:bulletEnabled val="1"/>
        </dgm:presLayoutVars>
      </dgm:prSet>
      <dgm:spPr/>
    </dgm:pt>
    <dgm:pt modelId="{BA64249D-8BE9-46D1-A8D3-52C948BC6AFC}" type="pres">
      <dgm:prSet presAssocID="{2F7B66E1-8BA2-489B-9BC0-B38E8B77997A}" presName="invisiNode" presStyleLbl="node1" presStyleIdx="0" presStyleCnt="3"/>
      <dgm:spPr/>
    </dgm:pt>
    <dgm:pt modelId="{66EA7D74-FF9F-4A4F-981B-2E54370F0320}" type="pres">
      <dgm:prSet presAssocID="{2F7B66E1-8BA2-489B-9BC0-B38E8B77997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63C9BEFC-A255-4580-9CDA-EA2E60758DF9}" type="pres">
      <dgm:prSet presAssocID="{8D3ED0E1-0A1C-4B28-B7C5-6D1351E258F1}" presName="sibTrans" presStyleLbl="sibTrans2D1" presStyleIdx="0" presStyleCnt="0"/>
      <dgm:spPr/>
    </dgm:pt>
    <dgm:pt modelId="{B73CC8F2-85D9-4921-B736-AED8F0FF6400}" type="pres">
      <dgm:prSet presAssocID="{1CB39239-980D-4FBA-8A83-4EC1E5EEEB1C}" presName="compNode" presStyleCnt="0"/>
      <dgm:spPr/>
    </dgm:pt>
    <dgm:pt modelId="{023926AC-42E4-4DE3-B92C-DCD1F9E9760F}" type="pres">
      <dgm:prSet presAssocID="{1CB39239-980D-4FBA-8A83-4EC1E5EEEB1C}" presName="node" presStyleLbl="node1" presStyleIdx="1" presStyleCnt="3">
        <dgm:presLayoutVars>
          <dgm:bulletEnabled val="1"/>
        </dgm:presLayoutVars>
      </dgm:prSet>
      <dgm:spPr/>
    </dgm:pt>
    <dgm:pt modelId="{C7A1E182-1228-481E-B004-30F4ECFDA68A}" type="pres">
      <dgm:prSet presAssocID="{1CB39239-980D-4FBA-8A83-4EC1E5EEEB1C}" presName="invisiNode" presStyleLbl="node1" presStyleIdx="1" presStyleCnt="3"/>
      <dgm:spPr/>
    </dgm:pt>
    <dgm:pt modelId="{543E3488-4BE6-44AC-B5BE-B5C6288BC15E}" type="pres">
      <dgm:prSet presAssocID="{1CB39239-980D-4FBA-8A83-4EC1E5EEEB1C}"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D5134E78-13F4-41B5-8FEB-5CBB9F391350}" type="pres">
      <dgm:prSet presAssocID="{CC77D7D6-ACEC-4D78-B980-608DAE630EBF}" presName="sibTrans" presStyleLbl="sibTrans2D1" presStyleIdx="0" presStyleCnt="0"/>
      <dgm:spPr/>
    </dgm:pt>
    <dgm:pt modelId="{B63005F6-B260-4072-9ED3-C2366B59962C}" type="pres">
      <dgm:prSet presAssocID="{25E0E5E9-2E70-414B-AEDA-36D41B423F96}" presName="compNode" presStyleCnt="0"/>
      <dgm:spPr/>
    </dgm:pt>
    <dgm:pt modelId="{57E5E66C-F470-442E-B543-DD9FAE8BDC95}" type="pres">
      <dgm:prSet presAssocID="{25E0E5E9-2E70-414B-AEDA-36D41B423F96}" presName="node" presStyleLbl="node1" presStyleIdx="2" presStyleCnt="3">
        <dgm:presLayoutVars>
          <dgm:bulletEnabled val="1"/>
        </dgm:presLayoutVars>
      </dgm:prSet>
      <dgm:spPr/>
    </dgm:pt>
    <dgm:pt modelId="{B1D21BC3-F771-40A1-AE9E-A518FE3F9D02}" type="pres">
      <dgm:prSet presAssocID="{25E0E5E9-2E70-414B-AEDA-36D41B423F96}" presName="invisiNode" presStyleLbl="node1" presStyleIdx="2" presStyleCnt="3"/>
      <dgm:spPr/>
    </dgm:pt>
    <dgm:pt modelId="{FB7524E3-090C-4BBD-8C5B-B23F2481BE8D}" type="pres">
      <dgm:prSet presAssocID="{25E0E5E9-2E70-414B-AEDA-36D41B423F96}"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dgm:spPr>
    </dgm:pt>
  </dgm:ptLst>
  <dgm:cxnLst>
    <dgm:cxn modelId="{B0F21411-6619-4024-8517-A4E7FF2812DE}" type="presOf" srcId="{25E0E5E9-2E70-414B-AEDA-36D41B423F96}" destId="{57E5E66C-F470-442E-B543-DD9FAE8BDC95}" srcOrd="0" destOrd="0" presId="urn:microsoft.com/office/officeart/2005/8/layout/pList2"/>
    <dgm:cxn modelId="{96978A21-7120-487A-9D05-A6E8E8BD5AE5}" type="presOf" srcId="{2F7B66E1-8BA2-489B-9BC0-B38E8B77997A}" destId="{6813F009-97C1-46A5-9CA0-F7DAE494E63F}" srcOrd="0" destOrd="0" presId="urn:microsoft.com/office/officeart/2005/8/layout/pList2"/>
    <dgm:cxn modelId="{9EC0D062-5C9F-44BD-86A3-09FA1798EA36}" srcId="{29528B38-C01B-4C95-A5CA-D7FB7ABC5928}" destId="{1CB39239-980D-4FBA-8A83-4EC1E5EEEB1C}" srcOrd="1" destOrd="0" parTransId="{AA8105B5-1EAE-4F75-8835-5A01B7140704}" sibTransId="{CC77D7D6-ACEC-4D78-B980-608DAE630EBF}"/>
    <dgm:cxn modelId="{D334F592-A082-4299-962B-B230A68AF0B8}" type="presOf" srcId="{CC77D7D6-ACEC-4D78-B980-608DAE630EBF}" destId="{D5134E78-13F4-41B5-8FEB-5CBB9F391350}" srcOrd="0" destOrd="0" presId="urn:microsoft.com/office/officeart/2005/8/layout/pList2"/>
    <dgm:cxn modelId="{BA23A3A7-AECB-49F4-8F3C-2D71B7BF813E}" type="presOf" srcId="{29528B38-C01B-4C95-A5CA-D7FB7ABC5928}" destId="{D1C47CBB-C329-4B62-8620-FA1D608C5B3F}" srcOrd="0" destOrd="0" presId="urn:microsoft.com/office/officeart/2005/8/layout/pList2"/>
    <dgm:cxn modelId="{0DE9E2AC-11DB-49FC-980C-EDB16566CFF5}" type="presOf" srcId="{8D3ED0E1-0A1C-4B28-B7C5-6D1351E258F1}" destId="{63C9BEFC-A255-4580-9CDA-EA2E60758DF9}" srcOrd="0" destOrd="0" presId="urn:microsoft.com/office/officeart/2005/8/layout/pList2"/>
    <dgm:cxn modelId="{AB6AFFCA-5F7F-420E-A2B1-04012D81B553}" type="presOf" srcId="{1CB39239-980D-4FBA-8A83-4EC1E5EEEB1C}" destId="{023926AC-42E4-4DE3-B92C-DCD1F9E9760F}" srcOrd="0" destOrd="0" presId="urn:microsoft.com/office/officeart/2005/8/layout/pList2"/>
    <dgm:cxn modelId="{0D6F2EFB-D69B-4C86-8DFC-09112047CC03}" srcId="{29528B38-C01B-4C95-A5CA-D7FB7ABC5928}" destId="{25E0E5E9-2E70-414B-AEDA-36D41B423F96}" srcOrd="2" destOrd="0" parTransId="{FBDDCE71-CD40-4E3F-A674-CBD2EF74EF5F}" sibTransId="{F22EBC73-BED9-48DB-A86C-2AA1FE8B7EEF}"/>
    <dgm:cxn modelId="{CEAA6AFD-0367-428A-9626-90D06961BBA2}" srcId="{29528B38-C01B-4C95-A5CA-D7FB7ABC5928}" destId="{2F7B66E1-8BA2-489B-9BC0-B38E8B77997A}" srcOrd="0" destOrd="0" parTransId="{61924B3B-8E72-42DE-A2DC-28B71701B703}" sibTransId="{8D3ED0E1-0A1C-4B28-B7C5-6D1351E258F1}"/>
    <dgm:cxn modelId="{0FB527B6-C076-4363-AC7F-D51B2C18CC27}" type="presParOf" srcId="{D1C47CBB-C329-4B62-8620-FA1D608C5B3F}" destId="{A24A99C3-60B8-4D69-A29E-F5DCC82B14F3}" srcOrd="0" destOrd="0" presId="urn:microsoft.com/office/officeart/2005/8/layout/pList2"/>
    <dgm:cxn modelId="{602E7CC1-5D3A-4776-8F5D-09F7E00E05AA}" type="presParOf" srcId="{D1C47CBB-C329-4B62-8620-FA1D608C5B3F}" destId="{5279B74B-50C7-4F58-A6DD-5FD7B1D17D1C}" srcOrd="1" destOrd="0" presId="urn:microsoft.com/office/officeart/2005/8/layout/pList2"/>
    <dgm:cxn modelId="{B876305E-72CF-4776-B2A0-5424A5074F18}" type="presParOf" srcId="{5279B74B-50C7-4F58-A6DD-5FD7B1D17D1C}" destId="{A939090A-7937-41CD-94DD-1EA950E53328}" srcOrd="0" destOrd="0" presId="urn:microsoft.com/office/officeart/2005/8/layout/pList2"/>
    <dgm:cxn modelId="{7F8A97F2-69C8-4DB0-9C1B-CE839C9E3279}" type="presParOf" srcId="{A939090A-7937-41CD-94DD-1EA950E53328}" destId="{6813F009-97C1-46A5-9CA0-F7DAE494E63F}" srcOrd="0" destOrd="0" presId="urn:microsoft.com/office/officeart/2005/8/layout/pList2"/>
    <dgm:cxn modelId="{ADD9B877-CE70-4E22-978C-9F22C68CB95C}" type="presParOf" srcId="{A939090A-7937-41CD-94DD-1EA950E53328}" destId="{BA64249D-8BE9-46D1-A8D3-52C948BC6AFC}" srcOrd="1" destOrd="0" presId="urn:microsoft.com/office/officeart/2005/8/layout/pList2"/>
    <dgm:cxn modelId="{F9BC0171-A633-4E53-B364-4A70616A67EE}" type="presParOf" srcId="{A939090A-7937-41CD-94DD-1EA950E53328}" destId="{66EA7D74-FF9F-4A4F-981B-2E54370F0320}" srcOrd="2" destOrd="0" presId="urn:microsoft.com/office/officeart/2005/8/layout/pList2"/>
    <dgm:cxn modelId="{7CAC1DFD-DC5E-4A36-A339-83399D4E7456}" type="presParOf" srcId="{5279B74B-50C7-4F58-A6DD-5FD7B1D17D1C}" destId="{63C9BEFC-A255-4580-9CDA-EA2E60758DF9}" srcOrd="1" destOrd="0" presId="urn:microsoft.com/office/officeart/2005/8/layout/pList2"/>
    <dgm:cxn modelId="{9EC97311-ED2D-4327-907C-5DA452DB93DF}" type="presParOf" srcId="{5279B74B-50C7-4F58-A6DD-5FD7B1D17D1C}" destId="{B73CC8F2-85D9-4921-B736-AED8F0FF6400}" srcOrd="2" destOrd="0" presId="urn:microsoft.com/office/officeart/2005/8/layout/pList2"/>
    <dgm:cxn modelId="{ABCC6279-C53D-45FD-BBE0-FA76F626AFB1}" type="presParOf" srcId="{B73CC8F2-85D9-4921-B736-AED8F0FF6400}" destId="{023926AC-42E4-4DE3-B92C-DCD1F9E9760F}" srcOrd="0" destOrd="0" presId="urn:microsoft.com/office/officeart/2005/8/layout/pList2"/>
    <dgm:cxn modelId="{E0CE0226-054A-4694-8115-FC1404AF3AD6}" type="presParOf" srcId="{B73CC8F2-85D9-4921-B736-AED8F0FF6400}" destId="{C7A1E182-1228-481E-B004-30F4ECFDA68A}" srcOrd="1" destOrd="0" presId="urn:microsoft.com/office/officeart/2005/8/layout/pList2"/>
    <dgm:cxn modelId="{D66160C9-6DAD-4FE5-92B6-D74890239944}" type="presParOf" srcId="{B73CC8F2-85D9-4921-B736-AED8F0FF6400}" destId="{543E3488-4BE6-44AC-B5BE-B5C6288BC15E}" srcOrd="2" destOrd="0" presId="urn:microsoft.com/office/officeart/2005/8/layout/pList2"/>
    <dgm:cxn modelId="{F572C1D8-83E8-4863-84F4-C51FC3B5435F}" type="presParOf" srcId="{5279B74B-50C7-4F58-A6DD-5FD7B1D17D1C}" destId="{D5134E78-13F4-41B5-8FEB-5CBB9F391350}" srcOrd="3" destOrd="0" presId="urn:microsoft.com/office/officeart/2005/8/layout/pList2"/>
    <dgm:cxn modelId="{7307F040-B9F8-4D49-8A3D-323C4933A673}" type="presParOf" srcId="{5279B74B-50C7-4F58-A6DD-5FD7B1D17D1C}" destId="{B63005F6-B260-4072-9ED3-C2366B59962C}" srcOrd="4" destOrd="0" presId="urn:microsoft.com/office/officeart/2005/8/layout/pList2"/>
    <dgm:cxn modelId="{B96C3184-3830-42E7-B23D-173AC61CB3A9}" type="presParOf" srcId="{B63005F6-B260-4072-9ED3-C2366B59962C}" destId="{57E5E66C-F470-442E-B543-DD9FAE8BDC95}" srcOrd="0" destOrd="0" presId="urn:microsoft.com/office/officeart/2005/8/layout/pList2"/>
    <dgm:cxn modelId="{3A6F1F48-E450-4665-82D4-B7993377DC1A}" type="presParOf" srcId="{B63005F6-B260-4072-9ED3-C2366B59962C}" destId="{B1D21BC3-F771-40A1-AE9E-A518FE3F9D02}" srcOrd="1" destOrd="0" presId="urn:microsoft.com/office/officeart/2005/8/layout/pList2"/>
    <dgm:cxn modelId="{EFC77D4D-7E61-4FC0-8563-69BAAE8E62F2}" type="presParOf" srcId="{B63005F6-B260-4072-9ED3-C2366B59962C}" destId="{FB7524E3-090C-4BBD-8C5B-B23F2481BE8D}"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552BCF-11E9-423C-B1CD-8C3250773623}" type="doc">
      <dgm:prSet loTypeId="urn:microsoft.com/office/officeart/2005/8/layout/vList3" loCatId="list" qsTypeId="urn:microsoft.com/office/officeart/2005/8/quickstyle/simple1" qsCatId="simple" csTypeId="urn:microsoft.com/office/officeart/2005/8/colors/accent1_2" csCatId="accent1" phldr="1"/>
      <dgm:spPr/>
    </dgm:pt>
    <dgm:pt modelId="{11547A28-82A0-40D5-B71A-1283D6629BD2}">
      <dgm:prSet phldrT="[Text]"/>
      <dgm:spPr/>
      <dgm:t>
        <a:bodyPr/>
        <a:lstStyle/>
        <a:p>
          <a:r>
            <a:rPr lang="en-US" dirty="0"/>
            <a:t>Deferred Annuity </a:t>
          </a:r>
        </a:p>
      </dgm:t>
    </dgm:pt>
    <dgm:pt modelId="{D2E75E78-51DC-4722-B648-26A782D7634C}" type="parTrans" cxnId="{B6667F9E-8953-4A3A-9108-85B83EF87A99}">
      <dgm:prSet/>
      <dgm:spPr/>
      <dgm:t>
        <a:bodyPr/>
        <a:lstStyle/>
        <a:p>
          <a:endParaRPr lang="en-US"/>
        </a:p>
      </dgm:t>
    </dgm:pt>
    <dgm:pt modelId="{A1E21783-8332-4D6B-B31A-1072151735CF}" type="sibTrans" cxnId="{B6667F9E-8953-4A3A-9108-85B83EF87A99}">
      <dgm:prSet/>
      <dgm:spPr/>
      <dgm:t>
        <a:bodyPr/>
        <a:lstStyle/>
        <a:p>
          <a:endParaRPr lang="en-US"/>
        </a:p>
      </dgm:t>
    </dgm:pt>
    <dgm:pt modelId="{CAD488FD-67F1-457E-B801-F23755EA1729}">
      <dgm:prSet phldrT="[Text]"/>
      <dgm:spPr/>
      <dgm:t>
        <a:bodyPr/>
        <a:lstStyle/>
        <a:p>
          <a:r>
            <a:rPr lang="en-US" dirty="0"/>
            <a:t>Interest or Index Strategies</a:t>
          </a:r>
        </a:p>
      </dgm:t>
    </dgm:pt>
    <dgm:pt modelId="{B389FCDA-AE21-4DB7-8804-2433E6777DD2}" type="parTrans" cxnId="{8FBE31B1-6C44-41C5-AD22-8981CA22BF9D}">
      <dgm:prSet/>
      <dgm:spPr/>
      <dgm:t>
        <a:bodyPr/>
        <a:lstStyle/>
        <a:p>
          <a:endParaRPr lang="en-US"/>
        </a:p>
      </dgm:t>
    </dgm:pt>
    <dgm:pt modelId="{BE72FBFD-992D-4F59-8733-8C66648B74D5}" type="sibTrans" cxnId="{8FBE31B1-6C44-41C5-AD22-8981CA22BF9D}">
      <dgm:prSet/>
      <dgm:spPr/>
      <dgm:t>
        <a:bodyPr/>
        <a:lstStyle/>
        <a:p>
          <a:endParaRPr lang="en-US"/>
        </a:p>
      </dgm:t>
    </dgm:pt>
    <dgm:pt modelId="{9D94D8DF-D13B-4FD5-B16F-047C0579E10D}">
      <dgm:prSet phldrT="[Text]"/>
      <dgm:spPr/>
      <dgm:t>
        <a:bodyPr/>
        <a:lstStyle/>
        <a:p>
          <a:r>
            <a:rPr lang="en-US" dirty="0"/>
            <a:t>Lifetime Income Riders</a:t>
          </a:r>
        </a:p>
      </dgm:t>
    </dgm:pt>
    <dgm:pt modelId="{44076F2E-2743-4F71-80D8-2BCFB5A7F0D8}" type="parTrans" cxnId="{F1F0D16C-685A-453A-9140-415BBC910A03}">
      <dgm:prSet/>
      <dgm:spPr/>
      <dgm:t>
        <a:bodyPr/>
        <a:lstStyle/>
        <a:p>
          <a:endParaRPr lang="en-US"/>
        </a:p>
      </dgm:t>
    </dgm:pt>
    <dgm:pt modelId="{1C43B86B-D128-41A6-A459-204292C08221}" type="sibTrans" cxnId="{F1F0D16C-685A-453A-9140-415BBC910A03}">
      <dgm:prSet/>
      <dgm:spPr/>
      <dgm:t>
        <a:bodyPr/>
        <a:lstStyle/>
        <a:p>
          <a:endParaRPr lang="en-US"/>
        </a:p>
      </dgm:t>
    </dgm:pt>
    <dgm:pt modelId="{B241C5EE-DC49-433D-98ED-06093A64F1F2}" type="pres">
      <dgm:prSet presAssocID="{01552BCF-11E9-423C-B1CD-8C3250773623}" presName="linearFlow" presStyleCnt="0">
        <dgm:presLayoutVars>
          <dgm:dir/>
          <dgm:resizeHandles val="exact"/>
        </dgm:presLayoutVars>
      </dgm:prSet>
      <dgm:spPr/>
    </dgm:pt>
    <dgm:pt modelId="{A014C753-154E-475F-8C93-AD4E13648EF4}" type="pres">
      <dgm:prSet presAssocID="{11547A28-82A0-40D5-B71A-1283D6629BD2}" presName="composite" presStyleCnt="0"/>
      <dgm:spPr/>
    </dgm:pt>
    <dgm:pt modelId="{BF5BB3C2-7390-4C96-A99D-02A2D936F6FE}" type="pres">
      <dgm:prSet presAssocID="{11547A28-82A0-40D5-B71A-1283D6629BD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F18DCA1-F231-4815-B5BC-DB4D04E90D74}" type="pres">
      <dgm:prSet presAssocID="{11547A28-82A0-40D5-B71A-1283D6629BD2}" presName="txShp" presStyleLbl="node1" presStyleIdx="0" presStyleCnt="3">
        <dgm:presLayoutVars>
          <dgm:bulletEnabled val="1"/>
        </dgm:presLayoutVars>
      </dgm:prSet>
      <dgm:spPr/>
    </dgm:pt>
    <dgm:pt modelId="{E2848E54-A2A7-4D9B-AD11-075A9FA44688}" type="pres">
      <dgm:prSet presAssocID="{A1E21783-8332-4D6B-B31A-1072151735CF}" presName="spacing" presStyleCnt="0"/>
      <dgm:spPr/>
    </dgm:pt>
    <dgm:pt modelId="{62FFB738-94E0-4C0F-9F11-1D63AA8036C1}" type="pres">
      <dgm:prSet presAssocID="{CAD488FD-67F1-457E-B801-F23755EA1729}" presName="composite" presStyleCnt="0"/>
      <dgm:spPr/>
    </dgm:pt>
    <dgm:pt modelId="{D4B24DB3-123C-4C70-BA91-E5F311789811}" type="pres">
      <dgm:prSet presAssocID="{CAD488FD-67F1-457E-B801-F23755EA1729}"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3DC1F8F0-935E-4F59-A839-0F22D28C2163}" type="pres">
      <dgm:prSet presAssocID="{CAD488FD-67F1-457E-B801-F23755EA1729}" presName="txShp" presStyleLbl="node1" presStyleIdx="1" presStyleCnt="3">
        <dgm:presLayoutVars>
          <dgm:bulletEnabled val="1"/>
        </dgm:presLayoutVars>
      </dgm:prSet>
      <dgm:spPr/>
    </dgm:pt>
    <dgm:pt modelId="{4D27A01E-D03F-44EA-A8B7-4C5A8A99D473}" type="pres">
      <dgm:prSet presAssocID="{BE72FBFD-992D-4F59-8733-8C66648B74D5}" presName="spacing" presStyleCnt="0"/>
      <dgm:spPr/>
    </dgm:pt>
    <dgm:pt modelId="{0CEC77FC-6BBC-4E88-9405-65E6F77F96AF}" type="pres">
      <dgm:prSet presAssocID="{9D94D8DF-D13B-4FD5-B16F-047C0579E10D}" presName="composite" presStyleCnt="0"/>
      <dgm:spPr/>
    </dgm:pt>
    <dgm:pt modelId="{A0D6DC15-9400-4299-AE63-3BD56995106C}" type="pres">
      <dgm:prSet presAssocID="{9D94D8DF-D13B-4FD5-B16F-047C0579E10D}"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08CF2EB1-A100-4C2F-AA2F-3A7EC0E94111}" type="pres">
      <dgm:prSet presAssocID="{9D94D8DF-D13B-4FD5-B16F-047C0579E10D}" presName="txShp" presStyleLbl="node1" presStyleIdx="2" presStyleCnt="3">
        <dgm:presLayoutVars>
          <dgm:bulletEnabled val="1"/>
        </dgm:presLayoutVars>
      </dgm:prSet>
      <dgm:spPr/>
    </dgm:pt>
  </dgm:ptLst>
  <dgm:cxnLst>
    <dgm:cxn modelId="{A61B0C39-9DD9-4453-B11C-7451DB4D8957}" type="presOf" srcId="{CAD488FD-67F1-457E-B801-F23755EA1729}" destId="{3DC1F8F0-935E-4F59-A839-0F22D28C2163}" srcOrd="0" destOrd="0" presId="urn:microsoft.com/office/officeart/2005/8/layout/vList3"/>
    <dgm:cxn modelId="{F1F0D16C-685A-453A-9140-415BBC910A03}" srcId="{01552BCF-11E9-423C-B1CD-8C3250773623}" destId="{9D94D8DF-D13B-4FD5-B16F-047C0579E10D}" srcOrd="2" destOrd="0" parTransId="{44076F2E-2743-4F71-80D8-2BCFB5A7F0D8}" sibTransId="{1C43B86B-D128-41A6-A459-204292C08221}"/>
    <dgm:cxn modelId="{55B99174-A055-419F-8F8F-73FAF2D1AE06}" type="presOf" srcId="{9D94D8DF-D13B-4FD5-B16F-047C0579E10D}" destId="{08CF2EB1-A100-4C2F-AA2F-3A7EC0E94111}" srcOrd="0" destOrd="0" presId="urn:microsoft.com/office/officeart/2005/8/layout/vList3"/>
    <dgm:cxn modelId="{A7617575-EC3E-40C8-ADD4-1443C09A4BA7}" type="presOf" srcId="{01552BCF-11E9-423C-B1CD-8C3250773623}" destId="{B241C5EE-DC49-433D-98ED-06093A64F1F2}" srcOrd="0" destOrd="0" presId="urn:microsoft.com/office/officeart/2005/8/layout/vList3"/>
    <dgm:cxn modelId="{51F95A95-24D0-4352-BB85-4DAFF4C50619}" type="presOf" srcId="{11547A28-82A0-40D5-B71A-1283D6629BD2}" destId="{4F18DCA1-F231-4815-B5BC-DB4D04E90D74}" srcOrd="0" destOrd="0" presId="urn:microsoft.com/office/officeart/2005/8/layout/vList3"/>
    <dgm:cxn modelId="{B6667F9E-8953-4A3A-9108-85B83EF87A99}" srcId="{01552BCF-11E9-423C-B1CD-8C3250773623}" destId="{11547A28-82A0-40D5-B71A-1283D6629BD2}" srcOrd="0" destOrd="0" parTransId="{D2E75E78-51DC-4722-B648-26A782D7634C}" sibTransId="{A1E21783-8332-4D6B-B31A-1072151735CF}"/>
    <dgm:cxn modelId="{8FBE31B1-6C44-41C5-AD22-8981CA22BF9D}" srcId="{01552BCF-11E9-423C-B1CD-8C3250773623}" destId="{CAD488FD-67F1-457E-B801-F23755EA1729}" srcOrd="1" destOrd="0" parTransId="{B389FCDA-AE21-4DB7-8804-2433E6777DD2}" sibTransId="{BE72FBFD-992D-4F59-8733-8C66648B74D5}"/>
    <dgm:cxn modelId="{30022CF4-AB41-48C3-B8E6-0D8C40A4AF5F}" type="presParOf" srcId="{B241C5EE-DC49-433D-98ED-06093A64F1F2}" destId="{A014C753-154E-475F-8C93-AD4E13648EF4}" srcOrd="0" destOrd="0" presId="urn:microsoft.com/office/officeart/2005/8/layout/vList3"/>
    <dgm:cxn modelId="{0DC78B01-42E8-4AD4-919D-6173830E5FB1}" type="presParOf" srcId="{A014C753-154E-475F-8C93-AD4E13648EF4}" destId="{BF5BB3C2-7390-4C96-A99D-02A2D936F6FE}" srcOrd="0" destOrd="0" presId="urn:microsoft.com/office/officeart/2005/8/layout/vList3"/>
    <dgm:cxn modelId="{56213197-9B9A-4236-B9AB-13648BA2BE15}" type="presParOf" srcId="{A014C753-154E-475F-8C93-AD4E13648EF4}" destId="{4F18DCA1-F231-4815-B5BC-DB4D04E90D74}" srcOrd="1" destOrd="0" presId="urn:microsoft.com/office/officeart/2005/8/layout/vList3"/>
    <dgm:cxn modelId="{C1F01A7A-E15B-4960-B9A2-681D1620D18D}" type="presParOf" srcId="{B241C5EE-DC49-433D-98ED-06093A64F1F2}" destId="{E2848E54-A2A7-4D9B-AD11-075A9FA44688}" srcOrd="1" destOrd="0" presId="urn:microsoft.com/office/officeart/2005/8/layout/vList3"/>
    <dgm:cxn modelId="{665F229E-0CB3-40EC-9A4B-34439DF04E23}" type="presParOf" srcId="{B241C5EE-DC49-433D-98ED-06093A64F1F2}" destId="{62FFB738-94E0-4C0F-9F11-1D63AA8036C1}" srcOrd="2" destOrd="0" presId="urn:microsoft.com/office/officeart/2005/8/layout/vList3"/>
    <dgm:cxn modelId="{9CCF7B97-2248-4BB8-B274-6AB7641689EA}" type="presParOf" srcId="{62FFB738-94E0-4C0F-9F11-1D63AA8036C1}" destId="{D4B24DB3-123C-4C70-BA91-E5F311789811}" srcOrd="0" destOrd="0" presId="urn:microsoft.com/office/officeart/2005/8/layout/vList3"/>
    <dgm:cxn modelId="{375BE3C1-4D5B-4B73-B7F5-68D89396C71C}" type="presParOf" srcId="{62FFB738-94E0-4C0F-9F11-1D63AA8036C1}" destId="{3DC1F8F0-935E-4F59-A839-0F22D28C2163}" srcOrd="1" destOrd="0" presId="urn:microsoft.com/office/officeart/2005/8/layout/vList3"/>
    <dgm:cxn modelId="{ED277E95-D4AB-4913-A423-F7A6222924B5}" type="presParOf" srcId="{B241C5EE-DC49-433D-98ED-06093A64F1F2}" destId="{4D27A01E-D03F-44EA-A8B7-4C5A8A99D473}" srcOrd="3" destOrd="0" presId="urn:microsoft.com/office/officeart/2005/8/layout/vList3"/>
    <dgm:cxn modelId="{E86DAA04-5010-48B3-AF5F-B525FA242C46}" type="presParOf" srcId="{B241C5EE-DC49-433D-98ED-06093A64F1F2}" destId="{0CEC77FC-6BBC-4E88-9405-65E6F77F96AF}" srcOrd="4" destOrd="0" presId="urn:microsoft.com/office/officeart/2005/8/layout/vList3"/>
    <dgm:cxn modelId="{D865784D-60C8-4B72-92AD-07B4592FB4A7}" type="presParOf" srcId="{0CEC77FC-6BBC-4E88-9405-65E6F77F96AF}" destId="{A0D6DC15-9400-4299-AE63-3BD56995106C}" srcOrd="0" destOrd="0" presId="urn:microsoft.com/office/officeart/2005/8/layout/vList3"/>
    <dgm:cxn modelId="{A4D555B5-4DD6-4D73-B9D9-88D0A332B553}" type="presParOf" srcId="{0CEC77FC-6BBC-4E88-9405-65E6F77F96AF}" destId="{08CF2EB1-A100-4C2F-AA2F-3A7EC0E9411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B6C808-1FF6-48CF-AE20-966EFEE2FA76}"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D2E2EA64-20C4-41A3-9D22-A801D74D5C04}">
      <dgm:prSet phldrT="[Text]"/>
      <dgm:spPr/>
      <dgm:t>
        <a:bodyPr/>
        <a:lstStyle/>
        <a:p>
          <a:r>
            <a:rPr lang="en-US" b="1" i="1" dirty="0"/>
            <a:t>Stocks</a:t>
          </a:r>
        </a:p>
      </dgm:t>
    </dgm:pt>
    <dgm:pt modelId="{DBC4201F-8794-4CC7-9244-3EECFCD87D03}" type="parTrans" cxnId="{6798B5D1-B4C4-4746-ADCA-2F7C3CCD800C}">
      <dgm:prSet/>
      <dgm:spPr/>
      <dgm:t>
        <a:bodyPr/>
        <a:lstStyle/>
        <a:p>
          <a:endParaRPr lang="en-US"/>
        </a:p>
      </dgm:t>
    </dgm:pt>
    <dgm:pt modelId="{932A47C1-2576-44C2-9A6B-CFBEB16263BE}" type="sibTrans" cxnId="{6798B5D1-B4C4-4746-ADCA-2F7C3CCD800C}">
      <dgm:prSet/>
      <dgm:spPr/>
      <dgm:t>
        <a:bodyPr/>
        <a:lstStyle/>
        <a:p>
          <a:endParaRPr lang="en-US"/>
        </a:p>
      </dgm:t>
    </dgm:pt>
    <dgm:pt modelId="{B7F82301-C694-430C-A8DF-8BC2C41652C3}">
      <dgm:prSet phldrT="[Text]"/>
      <dgm:spPr/>
      <dgm:t>
        <a:bodyPr/>
        <a:lstStyle/>
        <a:p>
          <a:r>
            <a:rPr lang="en-US" b="1" i="1" dirty="0"/>
            <a:t>Bonds</a:t>
          </a:r>
        </a:p>
      </dgm:t>
    </dgm:pt>
    <dgm:pt modelId="{5844B059-684F-4E3C-A12F-EA44CA08641D}" type="parTrans" cxnId="{3B249EEE-A0AE-4508-B779-EA54EC01BD31}">
      <dgm:prSet/>
      <dgm:spPr/>
      <dgm:t>
        <a:bodyPr/>
        <a:lstStyle/>
        <a:p>
          <a:endParaRPr lang="en-US"/>
        </a:p>
      </dgm:t>
    </dgm:pt>
    <dgm:pt modelId="{57103770-A224-4A64-B773-39D3E628BA5A}" type="sibTrans" cxnId="{3B249EEE-A0AE-4508-B779-EA54EC01BD31}">
      <dgm:prSet/>
      <dgm:spPr/>
      <dgm:t>
        <a:bodyPr/>
        <a:lstStyle/>
        <a:p>
          <a:endParaRPr lang="en-US"/>
        </a:p>
      </dgm:t>
    </dgm:pt>
    <dgm:pt modelId="{D9CEBFA4-6556-425E-B915-013F5CBDE7D9}">
      <dgm:prSet phldrT="[Text]"/>
      <dgm:spPr/>
      <dgm:t>
        <a:bodyPr/>
        <a:lstStyle/>
        <a:p>
          <a:r>
            <a:rPr lang="en-US" b="1" i="1" dirty="0"/>
            <a:t>Alternatives</a:t>
          </a:r>
        </a:p>
      </dgm:t>
    </dgm:pt>
    <dgm:pt modelId="{423CE198-850B-4D7F-A429-612108B339BB}" type="parTrans" cxnId="{E39E0305-78E3-44CE-A11D-772741A3EC3C}">
      <dgm:prSet/>
      <dgm:spPr/>
      <dgm:t>
        <a:bodyPr/>
        <a:lstStyle/>
        <a:p>
          <a:endParaRPr lang="en-US"/>
        </a:p>
      </dgm:t>
    </dgm:pt>
    <dgm:pt modelId="{303AAD56-38F4-4FE9-A036-516E8B764A4D}" type="sibTrans" cxnId="{E39E0305-78E3-44CE-A11D-772741A3EC3C}">
      <dgm:prSet/>
      <dgm:spPr/>
      <dgm:t>
        <a:bodyPr/>
        <a:lstStyle/>
        <a:p>
          <a:endParaRPr lang="en-US"/>
        </a:p>
      </dgm:t>
    </dgm:pt>
    <dgm:pt modelId="{43918B1C-6E91-4225-B58B-9814047A6441}" type="pres">
      <dgm:prSet presAssocID="{E6B6C808-1FF6-48CF-AE20-966EFEE2FA76}" presName="Name0" presStyleCnt="0">
        <dgm:presLayoutVars>
          <dgm:dir/>
          <dgm:resizeHandles val="exact"/>
        </dgm:presLayoutVars>
      </dgm:prSet>
      <dgm:spPr/>
    </dgm:pt>
    <dgm:pt modelId="{EF7E4517-14F5-4499-948C-0EF95B9C7181}" type="pres">
      <dgm:prSet presAssocID="{E6B6C808-1FF6-48CF-AE20-966EFEE2FA76}" presName="bkgdShp" presStyleLbl="alignAccFollowNode1" presStyleIdx="0" presStyleCnt="1"/>
      <dgm:spPr/>
    </dgm:pt>
    <dgm:pt modelId="{3CF576DB-E16E-4402-9BAA-7228906A9075}" type="pres">
      <dgm:prSet presAssocID="{E6B6C808-1FF6-48CF-AE20-966EFEE2FA76}" presName="linComp" presStyleCnt="0"/>
      <dgm:spPr/>
    </dgm:pt>
    <dgm:pt modelId="{A6057896-49FC-40A5-9D35-63DAC896BC8F}" type="pres">
      <dgm:prSet presAssocID="{D2E2EA64-20C4-41A3-9D22-A801D74D5C04}" presName="compNode" presStyleCnt="0"/>
      <dgm:spPr/>
    </dgm:pt>
    <dgm:pt modelId="{92B698EE-611B-4498-BC9C-80F01762A3DC}" type="pres">
      <dgm:prSet presAssocID="{D2E2EA64-20C4-41A3-9D22-A801D74D5C04}" presName="node" presStyleLbl="node1" presStyleIdx="0" presStyleCnt="3">
        <dgm:presLayoutVars>
          <dgm:bulletEnabled val="1"/>
        </dgm:presLayoutVars>
      </dgm:prSet>
      <dgm:spPr/>
    </dgm:pt>
    <dgm:pt modelId="{9374E122-A9D9-43E4-89E9-39C8772E1221}" type="pres">
      <dgm:prSet presAssocID="{D2E2EA64-20C4-41A3-9D22-A801D74D5C04}" presName="invisiNode" presStyleLbl="node1" presStyleIdx="0" presStyleCnt="3"/>
      <dgm:spPr/>
    </dgm:pt>
    <dgm:pt modelId="{E23160F8-CC66-46CD-9AA6-0A8F4ECEC5CA}" type="pres">
      <dgm:prSet presAssocID="{D2E2EA64-20C4-41A3-9D22-A801D74D5C0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6000" b="-26000"/>
          </a:stretch>
        </a:blipFill>
      </dgm:spPr>
    </dgm:pt>
    <dgm:pt modelId="{EC4DD1C0-FA47-4CCB-8682-46D4F2304B19}" type="pres">
      <dgm:prSet presAssocID="{932A47C1-2576-44C2-9A6B-CFBEB16263BE}" presName="sibTrans" presStyleLbl="sibTrans2D1" presStyleIdx="0" presStyleCnt="0"/>
      <dgm:spPr/>
    </dgm:pt>
    <dgm:pt modelId="{B881AF37-4191-42EC-A474-B460CD777737}" type="pres">
      <dgm:prSet presAssocID="{B7F82301-C694-430C-A8DF-8BC2C41652C3}" presName="compNode" presStyleCnt="0"/>
      <dgm:spPr/>
    </dgm:pt>
    <dgm:pt modelId="{7E16AA71-7C80-4BC3-8CFB-07E5D825220E}" type="pres">
      <dgm:prSet presAssocID="{B7F82301-C694-430C-A8DF-8BC2C41652C3}" presName="node" presStyleLbl="node1" presStyleIdx="1" presStyleCnt="3">
        <dgm:presLayoutVars>
          <dgm:bulletEnabled val="1"/>
        </dgm:presLayoutVars>
      </dgm:prSet>
      <dgm:spPr/>
    </dgm:pt>
    <dgm:pt modelId="{8905B8A9-8C72-4340-B9EC-97F3E7398134}" type="pres">
      <dgm:prSet presAssocID="{B7F82301-C694-430C-A8DF-8BC2C41652C3}" presName="invisiNode" presStyleLbl="node1" presStyleIdx="1" presStyleCnt="3"/>
      <dgm:spPr/>
    </dgm:pt>
    <dgm:pt modelId="{8297DDB2-709C-4DFD-A420-0F4B428CD588}" type="pres">
      <dgm:prSet presAssocID="{B7F82301-C694-430C-A8DF-8BC2C41652C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9000" b="-39000"/>
          </a:stretch>
        </a:blipFill>
      </dgm:spPr>
    </dgm:pt>
    <dgm:pt modelId="{9E97F205-5D46-4D82-8F59-12AEE80E248C}" type="pres">
      <dgm:prSet presAssocID="{57103770-A224-4A64-B773-39D3E628BA5A}" presName="sibTrans" presStyleLbl="sibTrans2D1" presStyleIdx="0" presStyleCnt="0"/>
      <dgm:spPr/>
    </dgm:pt>
    <dgm:pt modelId="{B19F0904-0F9F-4AB3-8372-CD5ECFBDB7E9}" type="pres">
      <dgm:prSet presAssocID="{D9CEBFA4-6556-425E-B915-013F5CBDE7D9}" presName="compNode" presStyleCnt="0"/>
      <dgm:spPr/>
    </dgm:pt>
    <dgm:pt modelId="{14110F89-6304-4502-830F-4A9E5BEF108B}" type="pres">
      <dgm:prSet presAssocID="{D9CEBFA4-6556-425E-B915-013F5CBDE7D9}" presName="node" presStyleLbl="node1" presStyleIdx="2" presStyleCnt="3">
        <dgm:presLayoutVars>
          <dgm:bulletEnabled val="1"/>
        </dgm:presLayoutVars>
      </dgm:prSet>
      <dgm:spPr/>
    </dgm:pt>
    <dgm:pt modelId="{477EA961-5BE6-40DB-A55C-E9AFDF902BD1}" type="pres">
      <dgm:prSet presAssocID="{D9CEBFA4-6556-425E-B915-013F5CBDE7D9}" presName="invisiNode" presStyleLbl="node1" presStyleIdx="2" presStyleCnt="3"/>
      <dgm:spPr/>
    </dgm:pt>
    <dgm:pt modelId="{DB3D026A-D431-44BE-9533-EEEA14F203FF}" type="pres">
      <dgm:prSet presAssocID="{D9CEBFA4-6556-425E-B915-013F5CBDE7D9}"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pt>
  </dgm:ptLst>
  <dgm:cxnLst>
    <dgm:cxn modelId="{E39E0305-78E3-44CE-A11D-772741A3EC3C}" srcId="{E6B6C808-1FF6-48CF-AE20-966EFEE2FA76}" destId="{D9CEBFA4-6556-425E-B915-013F5CBDE7D9}" srcOrd="2" destOrd="0" parTransId="{423CE198-850B-4D7F-A429-612108B339BB}" sibTransId="{303AAD56-38F4-4FE9-A036-516E8B764A4D}"/>
    <dgm:cxn modelId="{26C12623-CCDE-4E75-9B78-922C912ED9C1}" type="presOf" srcId="{D9CEBFA4-6556-425E-B915-013F5CBDE7D9}" destId="{14110F89-6304-4502-830F-4A9E5BEF108B}" srcOrd="0" destOrd="0" presId="urn:microsoft.com/office/officeart/2005/8/layout/pList2"/>
    <dgm:cxn modelId="{037B2047-24F9-4523-9443-D9709D3301EF}" type="presOf" srcId="{E6B6C808-1FF6-48CF-AE20-966EFEE2FA76}" destId="{43918B1C-6E91-4225-B58B-9814047A6441}" srcOrd="0" destOrd="0" presId="urn:microsoft.com/office/officeart/2005/8/layout/pList2"/>
    <dgm:cxn modelId="{7BEB484B-5944-4FF8-A2D2-ECAD103408C2}" type="presOf" srcId="{57103770-A224-4A64-B773-39D3E628BA5A}" destId="{9E97F205-5D46-4D82-8F59-12AEE80E248C}" srcOrd="0" destOrd="0" presId="urn:microsoft.com/office/officeart/2005/8/layout/pList2"/>
    <dgm:cxn modelId="{F3F2594F-AF4D-4923-8D2C-6EE48B9FC8F8}" type="presOf" srcId="{932A47C1-2576-44C2-9A6B-CFBEB16263BE}" destId="{EC4DD1C0-FA47-4CCB-8682-46D4F2304B19}" srcOrd="0" destOrd="0" presId="urn:microsoft.com/office/officeart/2005/8/layout/pList2"/>
    <dgm:cxn modelId="{BD5B1B53-5F1D-4CDC-AB7C-685200A0C283}" type="presOf" srcId="{D2E2EA64-20C4-41A3-9D22-A801D74D5C04}" destId="{92B698EE-611B-4498-BC9C-80F01762A3DC}" srcOrd="0" destOrd="0" presId="urn:microsoft.com/office/officeart/2005/8/layout/pList2"/>
    <dgm:cxn modelId="{C631A955-2FF9-4E9D-A091-077395343B03}" type="presOf" srcId="{B7F82301-C694-430C-A8DF-8BC2C41652C3}" destId="{7E16AA71-7C80-4BC3-8CFB-07E5D825220E}" srcOrd="0" destOrd="0" presId="urn:microsoft.com/office/officeart/2005/8/layout/pList2"/>
    <dgm:cxn modelId="{6798B5D1-B4C4-4746-ADCA-2F7C3CCD800C}" srcId="{E6B6C808-1FF6-48CF-AE20-966EFEE2FA76}" destId="{D2E2EA64-20C4-41A3-9D22-A801D74D5C04}" srcOrd="0" destOrd="0" parTransId="{DBC4201F-8794-4CC7-9244-3EECFCD87D03}" sibTransId="{932A47C1-2576-44C2-9A6B-CFBEB16263BE}"/>
    <dgm:cxn modelId="{3B249EEE-A0AE-4508-B779-EA54EC01BD31}" srcId="{E6B6C808-1FF6-48CF-AE20-966EFEE2FA76}" destId="{B7F82301-C694-430C-A8DF-8BC2C41652C3}" srcOrd="1" destOrd="0" parTransId="{5844B059-684F-4E3C-A12F-EA44CA08641D}" sibTransId="{57103770-A224-4A64-B773-39D3E628BA5A}"/>
    <dgm:cxn modelId="{3DB05D4C-E297-4CD7-A576-5445E925081C}" type="presParOf" srcId="{43918B1C-6E91-4225-B58B-9814047A6441}" destId="{EF7E4517-14F5-4499-948C-0EF95B9C7181}" srcOrd="0" destOrd="0" presId="urn:microsoft.com/office/officeart/2005/8/layout/pList2"/>
    <dgm:cxn modelId="{6B3ABD31-98EA-4ACB-ACFE-E2DBD287E32F}" type="presParOf" srcId="{43918B1C-6E91-4225-B58B-9814047A6441}" destId="{3CF576DB-E16E-4402-9BAA-7228906A9075}" srcOrd="1" destOrd="0" presId="urn:microsoft.com/office/officeart/2005/8/layout/pList2"/>
    <dgm:cxn modelId="{39BA56D2-B074-41C8-BA6E-C67D4F20733D}" type="presParOf" srcId="{3CF576DB-E16E-4402-9BAA-7228906A9075}" destId="{A6057896-49FC-40A5-9D35-63DAC896BC8F}" srcOrd="0" destOrd="0" presId="urn:microsoft.com/office/officeart/2005/8/layout/pList2"/>
    <dgm:cxn modelId="{FFE18C84-E190-4445-A0CD-5D9D8A16731B}" type="presParOf" srcId="{A6057896-49FC-40A5-9D35-63DAC896BC8F}" destId="{92B698EE-611B-4498-BC9C-80F01762A3DC}" srcOrd="0" destOrd="0" presId="urn:microsoft.com/office/officeart/2005/8/layout/pList2"/>
    <dgm:cxn modelId="{534D0361-C215-4B0A-ABA1-5EDF7AC96A65}" type="presParOf" srcId="{A6057896-49FC-40A5-9D35-63DAC896BC8F}" destId="{9374E122-A9D9-43E4-89E9-39C8772E1221}" srcOrd="1" destOrd="0" presId="urn:microsoft.com/office/officeart/2005/8/layout/pList2"/>
    <dgm:cxn modelId="{53A42290-1646-4953-AA3E-448B52945E0B}" type="presParOf" srcId="{A6057896-49FC-40A5-9D35-63DAC896BC8F}" destId="{E23160F8-CC66-46CD-9AA6-0A8F4ECEC5CA}" srcOrd="2" destOrd="0" presId="urn:microsoft.com/office/officeart/2005/8/layout/pList2"/>
    <dgm:cxn modelId="{118F4A3B-F763-4177-8131-3B5DA76BAB74}" type="presParOf" srcId="{3CF576DB-E16E-4402-9BAA-7228906A9075}" destId="{EC4DD1C0-FA47-4CCB-8682-46D4F2304B19}" srcOrd="1" destOrd="0" presId="urn:microsoft.com/office/officeart/2005/8/layout/pList2"/>
    <dgm:cxn modelId="{3908C402-6F7E-4715-8712-88897E8A4BEA}" type="presParOf" srcId="{3CF576DB-E16E-4402-9BAA-7228906A9075}" destId="{B881AF37-4191-42EC-A474-B460CD777737}" srcOrd="2" destOrd="0" presId="urn:microsoft.com/office/officeart/2005/8/layout/pList2"/>
    <dgm:cxn modelId="{DE0C8F9E-30C1-4C7A-B1DB-8C26A526A9E4}" type="presParOf" srcId="{B881AF37-4191-42EC-A474-B460CD777737}" destId="{7E16AA71-7C80-4BC3-8CFB-07E5D825220E}" srcOrd="0" destOrd="0" presId="urn:microsoft.com/office/officeart/2005/8/layout/pList2"/>
    <dgm:cxn modelId="{01A5EC3D-B1B0-4C77-9578-394D8EAB838D}" type="presParOf" srcId="{B881AF37-4191-42EC-A474-B460CD777737}" destId="{8905B8A9-8C72-4340-B9EC-97F3E7398134}" srcOrd="1" destOrd="0" presId="urn:microsoft.com/office/officeart/2005/8/layout/pList2"/>
    <dgm:cxn modelId="{C27CCF60-2A32-493C-A6B5-0A94E3A2B6F0}" type="presParOf" srcId="{B881AF37-4191-42EC-A474-B460CD777737}" destId="{8297DDB2-709C-4DFD-A420-0F4B428CD588}" srcOrd="2" destOrd="0" presId="urn:microsoft.com/office/officeart/2005/8/layout/pList2"/>
    <dgm:cxn modelId="{2CF292D9-55AD-40DE-A299-4EB215774BC9}" type="presParOf" srcId="{3CF576DB-E16E-4402-9BAA-7228906A9075}" destId="{9E97F205-5D46-4D82-8F59-12AEE80E248C}" srcOrd="3" destOrd="0" presId="urn:microsoft.com/office/officeart/2005/8/layout/pList2"/>
    <dgm:cxn modelId="{8B48DDD7-F2FC-4772-A91F-651E52D36566}" type="presParOf" srcId="{3CF576DB-E16E-4402-9BAA-7228906A9075}" destId="{B19F0904-0F9F-4AB3-8372-CD5ECFBDB7E9}" srcOrd="4" destOrd="0" presId="urn:microsoft.com/office/officeart/2005/8/layout/pList2"/>
    <dgm:cxn modelId="{9869BB43-72BF-4A1C-BB61-138E23501223}" type="presParOf" srcId="{B19F0904-0F9F-4AB3-8372-CD5ECFBDB7E9}" destId="{14110F89-6304-4502-830F-4A9E5BEF108B}" srcOrd="0" destOrd="0" presId="urn:microsoft.com/office/officeart/2005/8/layout/pList2"/>
    <dgm:cxn modelId="{F63BDE45-A247-4109-BE7D-4F26211F221B}" type="presParOf" srcId="{B19F0904-0F9F-4AB3-8372-CD5ECFBDB7E9}" destId="{477EA961-5BE6-40DB-A55C-E9AFDF902BD1}" srcOrd="1" destOrd="0" presId="urn:microsoft.com/office/officeart/2005/8/layout/pList2"/>
    <dgm:cxn modelId="{C5E6AECF-7760-402E-9A2F-3D96B12A53FC}" type="presParOf" srcId="{B19F0904-0F9F-4AB3-8372-CD5ECFBDB7E9}" destId="{DB3D026A-D431-44BE-9533-EEEA14F203F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CD166D-4D0B-4757-A0C1-FF84388E1E3C}" type="doc">
      <dgm:prSet loTypeId="urn:microsoft.com/office/officeart/2005/8/layout/vList3" loCatId="list" qsTypeId="urn:microsoft.com/office/officeart/2005/8/quickstyle/simple1" qsCatId="simple" csTypeId="urn:microsoft.com/office/officeart/2005/8/colors/accent0_2" csCatId="mainScheme" phldr="1"/>
      <dgm:spPr/>
    </dgm:pt>
    <dgm:pt modelId="{52712F62-D9DB-4408-9563-EE1E4F0D1229}">
      <dgm:prSet phldrT="[Text]"/>
      <dgm:spPr>
        <a:solidFill>
          <a:schemeClr val="tx2">
            <a:lumMod val="50000"/>
            <a:lumOff val="50000"/>
          </a:schemeClr>
        </a:solidFill>
      </dgm:spPr>
      <dgm:t>
        <a:bodyPr/>
        <a:lstStyle/>
        <a:p>
          <a:r>
            <a:rPr lang="en-US" dirty="0"/>
            <a:t>Price</a:t>
          </a:r>
        </a:p>
      </dgm:t>
    </dgm:pt>
    <dgm:pt modelId="{703D35DA-C1EA-4984-8067-B6E03EEF5541}" type="parTrans" cxnId="{C897D7FC-FB19-4297-9D51-DD9ADE59C963}">
      <dgm:prSet/>
      <dgm:spPr/>
      <dgm:t>
        <a:bodyPr/>
        <a:lstStyle/>
        <a:p>
          <a:endParaRPr lang="en-US"/>
        </a:p>
      </dgm:t>
    </dgm:pt>
    <dgm:pt modelId="{03FDE294-3617-4A61-B2BE-A016F9AB173F}" type="sibTrans" cxnId="{C897D7FC-FB19-4297-9D51-DD9ADE59C963}">
      <dgm:prSet/>
      <dgm:spPr/>
      <dgm:t>
        <a:bodyPr/>
        <a:lstStyle/>
        <a:p>
          <a:endParaRPr lang="en-US"/>
        </a:p>
      </dgm:t>
    </dgm:pt>
    <dgm:pt modelId="{5DB01527-C139-44ED-A072-4AF27C32BC6A}">
      <dgm:prSet phldrT="[Text]"/>
      <dgm:spPr>
        <a:solidFill>
          <a:schemeClr val="tx2">
            <a:lumMod val="50000"/>
            <a:lumOff val="50000"/>
          </a:schemeClr>
        </a:solidFill>
      </dgm:spPr>
      <dgm:t>
        <a:bodyPr/>
        <a:lstStyle/>
        <a:p>
          <a:r>
            <a:rPr lang="en-US" dirty="0"/>
            <a:t>Yield</a:t>
          </a:r>
        </a:p>
      </dgm:t>
    </dgm:pt>
    <dgm:pt modelId="{F733A602-1F6B-4522-9148-187CA16E9BF6}" type="parTrans" cxnId="{19E050BB-E1E0-4D36-8523-E78EF08EA6AD}">
      <dgm:prSet/>
      <dgm:spPr/>
      <dgm:t>
        <a:bodyPr/>
        <a:lstStyle/>
        <a:p>
          <a:endParaRPr lang="en-US"/>
        </a:p>
      </dgm:t>
    </dgm:pt>
    <dgm:pt modelId="{06CC9863-A9E8-4199-BA24-C8F654EAF0DD}" type="sibTrans" cxnId="{19E050BB-E1E0-4D36-8523-E78EF08EA6AD}">
      <dgm:prSet/>
      <dgm:spPr/>
      <dgm:t>
        <a:bodyPr/>
        <a:lstStyle/>
        <a:p>
          <a:endParaRPr lang="en-US"/>
        </a:p>
      </dgm:t>
    </dgm:pt>
    <dgm:pt modelId="{0163DDD2-52B3-4AD8-9961-F7B7ACE23693}">
      <dgm:prSet phldrT="[Text]"/>
      <dgm:spPr>
        <a:solidFill>
          <a:schemeClr val="tx2">
            <a:lumMod val="50000"/>
            <a:lumOff val="50000"/>
          </a:schemeClr>
        </a:solidFill>
      </dgm:spPr>
      <dgm:t>
        <a:bodyPr/>
        <a:lstStyle/>
        <a:p>
          <a:r>
            <a:rPr lang="en-US" dirty="0"/>
            <a:t>Duration </a:t>
          </a:r>
        </a:p>
      </dgm:t>
    </dgm:pt>
    <dgm:pt modelId="{9BAD2B47-0467-40A0-9CEF-EF675943B5CB}" type="parTrans" cxnId="{AC06297E-3AB7-40A5-82A9-50D75F8E6F8A}">
      <dgm:prSet/>
      <dgm:spPr/>
      <dgm:t>
        <a:bodyPr/>
        <a:lstStyle/>
        <a:p>
          <a:endParaRPr lang="en-US"/>
        </a:p>
      </dgm:t>
    </dgm:pt>
    <dgm:pt modelId="{753A1839-49E6-4F80-92D7-77036E62D115}" type="sibTrans" cxnId="{AC06297E-3AB7-40A5-82A9-50D75F8E6F8A}">
      <dgm:prSet/>
      <dgm:spPr/>
      <dgm:t>
        <a:bodyPr/>
        <a:lstStyle/>
        <a:p>
          <a:endParaRPr lang="en-US"/>
        </a:p>
      </dgm:t>
    </dgm:pt>
    <dgm:pt modelId="{5F621B0D-F8F3-4770-9385-91BF0C610412}" type="pres">
      <dgm:prSet presAssocID="{ADCD166D-4D0B-4757-A0C1-FF84388E1E3C}" presName="linearFlow" presStyleCnt="0">
        <dgm:presLayoutVars>
          <dgm:dir/>
          <dgm:resizeHandles val="exact"/>
        </dgm:presLayoutVars>
      </dgm:prSet>
      <dgm:spPr/>
    </dgm:pt>
    <dgm:pt modelId="{AE86BBDF-95A9-4A9A-BC2A-B48E1B6C5300}" type="pres">
      <dgm:prSet presAssocID="{52712F62-D9DB-4408-9563-EE1E4F0D1229}" presName="composite" presStyleCnt="0"/>
      <dgm:spPr/>
    </dgm:pt>
    <dgm:pt modelId="{B02393AF-6C04-4031-8697-3126BA299A3A}" type="pres">
      <dgm:prSet presAssocID="{52712F62-D9DB-4408-9563-EE1E4F0D1229}" presName="imgShp" presStyleLbl="fgImgPlace1" presStyleIdx="0" presStyleCnt="3"/>
      <dgm:spPr/>
    </dgm:pt>
    <dgm:pt modelId="{D69D04EF-E589-4429-B92B-C627A7947F4B}" type="pres">
      <dgm:prSet presAssocID="{52712F62-D9DB-4408-9563-EE1E4F0D1229}" presName="txShp" presStyleLbl="node1" presStyleIdx="0" presStyleCnt="3">
        <dgm:presLayoutVars>
          <dgm:bulletEnabled val="1"/>
        </dgm:presLayoutVars>
      </dgm:prSet>
      <dgm:spPr/>
    </dgm:pt>
    <dgm:pt modelId="{457F4177-D703-4F9F-BCB0-A92F1A7FC0D5}" type="pres">
      <dgm:prSet presAssocID="{03FDE294-3617-4A61-B2BE-A016F9AB173F}" presName="spacing" presStyleCnt="0"/>
      <dgm:spPr/>
    </dgm:pt>
    <dgm:pt modelId="{01555275-C572-479D-B827-D2B624E2D26F}" type="pres">
      <dgm:prSet presAssocID="{5DB01527-C139-44ED-A072-4AF27C32BC6A}" presName="composite" presStyleCnt="0"/>
      <dgm:spPr/>
    </dgm:pt>
    <dgm:pt modelId="{9F187A0E-02E2-4E6B-825A-6B89DA6F4675}" type="pres">
      <dgm:prSet presAssocID="{5DB01527-C139-44ED-A072-4AF27C32BC6A}" presName="imgShp" presStyleLbl="fgImgPlace1" presStyleIdx="1" presStyleCnt="3"/>
      <dgm:spPr/>
    </dgm:pt>
    <dgm:pt modelId="{035ADA7F-616D-441E-A7AD-EE1BCCB90235}" type="pres">
      <dgm:prSet presAssocID="{5DB01527-C139-44ED-A072-4AF27C32BC6A}" presName="txShp" presStyleLbl="node1" presStyleIdx="1" presStyleCnt="3">
        <dgm:presLayoutVars>
          <dgm:bulletEnabled val="1"/>
        </dgm:presLayoutVars>
      </dgm:prSet>
      <dgm:spPr/>
    </dgm:pt>
    <dgm:pt modelId="{BA7BA592-807F-4CD6-AE30-C7662E37DC60}" type="pres">
      <dgm:prSet presAssocID="{06CC9863-A9E8-4199-BA24-C8F654EAF0DD}" presName="spacing" presStyleCnt="0"/>
      <dgm:spPr/>
    </dgm:pt>
    <dgm:pt modelId="{E470BF72-07EA-4B00-B2AF-A01C5AECD14E}" type="pres">
      <dgm:prSet presAssocID="{0163DDD2-52B3-4AD8-9961-F7B7ACE23693}" presName="composite" presStyleCnt="0"/>
      <dgm:spPr/>
    </dgm:pt>
    <dgm:pt modelId="{F951D757-0445-4D2C-9F51-E8FE6DE74C44}" type="pres">
      <dgm:prSet presAssocID="{0163DDD2-52B3-4AD8-9961-F7B7ACE23693}" presName="imgShp" presStyleLbl="fgImgPlace1" presStyleIdx="2" presStyleCnt="3"/>
      <dgm:spPr/>
    </dgm:pt>
    <dgm:pt modelId="{CCEA1E13-A11B-449A-A86A-0A2EA2665BAD}" type="pres">
      <dgm:prSet presAssocID="{0163DDD2-52B3-4AD8-9961-F7B7ACE23693}" presName="txShp" presStyleLbl="node1" presStyleIdx="2" presStyleCnt="3">
        <dgm:presLayoutVars>
          <dgm:bulletEnabled val="1"/>
        </dgm:presLayoutVars>
      </dgm:prSet>
      <dgm:spPr/>
    </dgm:pt>
  </dgm:ptLst>
  <dgm:cxnLst>
    <dgm:cxn modelId="{551B2719-1689-4A1F-BB35-CBA678843A23}" type="presOf" srcId="{ADCD166D-4D0B-4757-A0C1-FF84388E1E3C}" destId="{5F621B0D-F8F3-4770-9385-91BF0C610412}" srcOrd="0" destOrd="0" presId="urn:microsoft.com/office/officeart/2005/8/layout/vList3"/>
    <dgm:cxn modelId="{0D93F65D-044D-4C7A-A29A-CB63B187C647}" type="presOf" srcId="{0163DDD2-52B3-4AD8-9961-F7B7ACE23693}" destId="{CCEA1E13-A11B-449A-A86A-0A2EA2665BAD}" srcOrd="0" destOrd="0" presId="urn:microsoft.com/office/officeart/2005/8/layout/vList3"/>
    <dgm:cxn modelId="{DCCB866D-33D0-4D38-A417-90C46F9ED8E8}" type="presOf" srcId="{52712F62-D9DB-4408-9563-EE1E4F0D1229}" destId="{D69D04EF-E589-4429-B92B-C627A7947F4B}" srcOrd="0" destOrd="0" presId="urn:microsoft.com/office/officeart/2005/8/layout/vList3"/>
    <dgm:cxn modelId="{AC06297E-3AB7-40A5-82A9-50D75F8E6F8A}" srcId="{ADCD166D-4D0B-4757-A0C1-FF84388E1E3C}" destId="{0163DDD2-52B3-4AD8-9961-F7B7ACE23693}" srcOrd="2" destOrd="0" parTransId="{9BAD2B47-0467-40A0-9CEF-EF675943B5CB}" sibTransId="{753A1839-49E6-4F80-92D7-77036E62D115}"/>
    <dgm:cxn modelId="{19E050BB-E1E0-4D36-8523-E78EF08EA6AD}" srcId="{ADCD166D-4D0B-4757-A0C1-FF84388E1E3C}" destId="{5DB01527-C139-44ED-A072-4AF27C32BC6A}" srcOrd="1" destOrd="0" parTransId="{F733A602-1F6B-4522-9148-187CA16E9BF6}" sibTransId="{06CC9863-A9E8-4199-BA24-C8F654EAF0DD}"/>
    <dgm:cxn modelId="{B16B4AEC-15B9-4FB7-A816-0B9C8CF74104}" type="presOf" srcId="{5DB01527-C139-44ED-A072-4AF27C32BC6A}" destId="{035ADA7F-616D-441E-A7AD-EE1BCCB90235}" srcOrd="0" destOrd="0" presId="urn:microsoft.com/office/officeart/2005/8/layout/vList3"/>
    <dgm:cxn modelId="{C897D7FC-FB19-4297-9D51-DD9ADE59C963}" srcId="{ADCD166D-4D0B-4757-A0C1-FF84388E1E3C}" destId="{52712F62-D9DB-4408-9563-EE1E4F0D1229}" srcOrd="0" destOrd="0" parTransId="{703D35DA-C1EA-4984-8067-B6E03EEF5541}" sibTransId="{03FDE294-3617-4A61-B2BE-A016F9AB173F}"/>
    <dgm:cxn modelId="{40AE2EC7-0E49-4D25-BF95-3E760AFBB2CB}" type="presParOf" srcId="{5F621B0D-F8F3-4770-9385-91BF0C610412}" destId="{AE86BBDF-95A9-4A9A-BC2A-B48E1B6C5300}" srcOrd="0" destOrd="0" presId="urn:microsoft.com/office/officeart/2005/8/layout/vList3"/>
    <dgm:cxn modelId="{C207684D-A517-4A71-ABB2-E457831A0552}" type="presParOf" srcId="{AE86BBDF-95A9-4A9A-BC2A-B48E1B6C5300}" destId="{B02393AF-6C04-4031-8697-3126BA299A3A}" srcOrd="0" destOrd="0" presId="urn:microsoft.com/office/officeart/2005/8/layout/vList3"/>
    <dgm:cxn modelId="{230517E6-B0BE-44DB-A119-84F944EF77DD}" type="presParOf" srcId="{AE86BBDF-95A9-4A9A-BC2A-B48E1B6C5300}" destId="{D69D04EF-E589-4429-B92B-C627A7947F4B}" srcOrd="1" destOrd="0" presId="urn:microsoft.com/office/officeart/2005/8/layout/vList3"/>
    <dgm:cxn modelId="{60931CA6-CD70-4F5A-AAC6-C90ADBDB07B1}" type="presParOf" srcId="{5F621B0D-F8F3-4770-9385-91BF0C610412}" destId="{457F4177-D703-4F9F-BCB0-A92F1A7FC0D5}" srcOrd="1" destOrd="0" presId="urn:microsoft.com/office/officeart/2005/8/layout/vList3"/>
    <dgm:cxn modelId="{B2667039-D399-4D23-97A7-6A6C5239B31F}" type="presParOf" srcId="{5F621B0D-F8F3-4770-9385-91BF0C610412}" destId="{01555275-C572-479D-B827-D2B624E2D26F}" srcOrd="2" destOrd="0" presId="urn:microsoft.com/office/officeart/2005/8/layout/vList3"/>
    <dgm:cxn modelId="{57DD5CA5-ABA4-435E-9BA5-9F04D480CA9B}" type="presParOf" srcId="{01555275-C572-479D-B827-D2B624E2D26F}" destId="{9F187A0E-02E2-4E6B-825A-6B89DA6F4675}" srcOrd="0" destOrd="0" presId="urn:microsoft.com/office/officeart/2005/8/layout/vList3"/>
    <dgm:cxn modelId="{036B6B68-334A-4971-B13A-E7D54C6E6A8E}" type="presParOf" srcId="{01555275-C572-479D-B827-D2B624E2D26F}" destId="{035ADA7F-616D-441E-A7AD-EE1BCCB90235}" srcOrd="1" destOrd="0" presId="urn:microsoft.com/office/officeart/2005/8/layout/vList3"/>
    <dgm:cxn modelId="{8D923AB1-F300-4C97-8281-3DD74CD7E2B3}" type="presParOf" srcId="{5F621B0D-F8F3-4770-9385-91BF0C610412}" destId="{BA7BA592-807F-4CD6-AE30-C7662E37DC60}" srcOrd="3" destOrd="0" presId="urn:microsoft.com/office/officeart/2005/8/layout/vList3"/>
    <dgm:cxn modelId="{4A977E9B-5E66-4995-ADC9-B6A1FC378BEC}" type="presParOf" srcId="{5F621B0D-F8F3-4770-9385-91BF0C610412}" destId="{E470BF72-07EA-4B00-B2AF-A01C5AECD14E}" srcOrd="4" destOrd="0" presId="urn:microsoft.com/office/officeart/2005/8/layout/vList3"/>
    <dgm:cxn modelId="{9BD8092F-60EB-444E-B6D4-C032133D699A}" type="presParOf" srcId="{E470BF72-07EA-4B00-B2AF-A01C5AECD14E}" destId="{F951D757-0445-4D2C-9F51-E8FE6DE74C44}" srcOrd="0" destOrd="0" presId="urn:microsoft.com/office/officeart/2005/8/layout/vList3"/>
    <dgm:cxn modelId="{71172A60-14ED-40F6-B095-20E59268DB03}" type="presParOf" srcId="{E470BF72-07EA-4B00-B2AF-A01C5AECD14E}" destId="{CCEA1E13-A11B-449A-A86A-0A2EA2665BA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C89D7E-CB62-4641-8C0A-A08054EB51AB}" type="doc">
      <dgm:prSet loTypeId="urn:microsoft.com/office/officeart/2005/8/layout/hList7" loCatId="list" qsTypeId="urn:microsoft.com/office/officeart/2005/8/quickstyle/simple1" qsCatId="simple" csTypeId="urn:microsoft.com/office/officeart/2005/8/colors/colorful4" csCatId="colorful" phldr="1"/>
      <dgm:spPr/>
    </dgm:pt>
    <dgm:pt modelId="{0B6C3085-CB39-4C33-937E-37F9DBE72942}">
      <dgm:prSet phldrT="[Text]"/>
      <dgm:spPr/>
      <dgm:t>
        <a:bodyPr/>
        <a:lstStyle/>
        <a:p>
          <a:r>
            <a:rPr lang="en-US" b="1" i="1" dirty="0"/>
            <a:t> Indexing Strategies w/out Market Risks  </a:t>
          </a:r>
        </a:p>
      </dgm:t>
    </dgm:pt>
    <dgm:pt modelId="{C6FA6449-C4DC-48F4-A10A-50035DA88EFC}" type="parTrans" cxnId="{6AADA26B-C601-4D17-A258-C0FAD90A084C}">
      <dgm:prSet/>
      <dgm:spPr/>
      <dgm:t>
        <a:bodyPr/>
        <a:lstStyle/>
        <a:p>
          <a:endParaRPr lang="en-US"/>
        </a:p>
      </dgm:t>
    </dgm:pt>
    <dgm:pt modelId="{9064DDCF-B459-43CE-B87C-F9A4022826EB}" type="sibTrans" cxnId="{6AADA26B-C601-4D17-A258-C0FAD90A084C}">
      <dgm:prSet/>
      <dgm:spPr/>
      <dgm:t>
        <a:bodyPr/>
        <a:lstStyle/>
        <a:p>
          <a:endParaRPr lang="en-US"/>
        </a:p>
      </dgm:t>
    </dgm:pt>
    <dgm:pt modelId="{01645BA9-69F4-4B44-B1C5-356BBFD34473}">
      <dgm:prSet phldrT="[Text]"/>
      <dgm:spPr/>
      <dgm:t>
        <a:bodyPr/>
        <a:lstStyle/>
        <a:p>
          <a:r>
            <a:rPr lang="en-US" b="1" i="1" dirty="0"/>
            <a:t> Gains Locked In Annually or at Index Maturity  </a:t>
          </a:r>
        </a:p>
      </dgm:t>
    </dgm:pt>
    <dgm:pt modelId="{FCBCD8B5-8ED5-4D0D-A7A7-32273EC68A6A}" type="parTrans" cxnId="{DCFE0999-AEC7-4548-8434-77E61604FBD0}">
      <dgm:prSet/>
      <dgm:spPr/>
      <dgm:t>
        <a:bodyPr/>
        <a:lstStyle/>
        <a:p>
          <a:endParaRPr lang="en-US"/>
        </a:p>
      </dgm:t>
    </dgm:pt>
    <dgm:pt modelId="{D7C84C5F-23E1-480D-857E-7D3845098592}" type="sibTrans" cxnId="{DCFE0999-AEC7-4548-8434-77E61604FBD0}">
      <dgm:prSet/>
      <dgm:spPr/>
      <dgm:t>
        <a:bodyPr/>
        <a:lstStyle/>
        <a:p>
          <a:endParaRPr lang="en-US"/>
        </a:p>
      </dgm:t>
    </dgm:pt>
    <dgm:pt modelId="{3033C9A5-C718-4A58-977A-0D1906CCD8C4}">
      <dgm:prSet phldrT="[Text]"/>
      <dgm:spPr/>
      <dgm:t>
        <a:bodyPr/>
        <a:lstStyle/>
        <a:p>
          <a:r>
            <a:rPr lang="en-US" b="1" i="1" dirty="0"/>
            <a:t>Deposits are held in the General Account of Insurance Company  </a:t>
          </a:r>
        </a:p>
      </dgm:t>
    </dgm:pt>
    <dgm:pt modelId="{09A1718B-2ECD-4DCE-BD5A-944C752CB4C3}" type="parTrans" cxnId="{976E0CED-1FDF-4FA3-8837-D0F47BB7CAEA}">
      <dgm:prSet/>
      <dgm:spPr/>
      <dgm:t>
        <a:bodyPr/>
        <a:lstStyle/>
        <a:p>
          <a:endParaRPr lang="en-US"/>
        </a:p>
      </dgm:t>
    </dgm:pt>
    <dgm:pt modelId="{168353E8-73F7-4726-921F-0FF040862B42}" type="sibTrans" cxnId="{976E0CED-1FDF-4FA3-8837-D0F47BB7CAEA}">
      <dgm:prSet/>
      <dgm:spPr/>
      <dgm:t>
        <a:bodyPr/>
        <a:lstStyle/>
        <a:p>
          <a:endParaRPr lang="en-US"/>
        </a:p>
      </dgm:t>
    </dgm:pt>
    <dgm:pt modelId="{BA88703A-DBD5-4E80-8E42-968F75AD3FE1}" type="pres">
      <dgm:prSet presAssocID="{06C89D7E-CB62-4641-8C0A-A08054EB51AB}" presName="Name0" presStyleCnt="0">
        <dgm:presLayoutVars>
          <dgm:dir/>
          <dgm:resizeHandles val="exact"/>
        </dgm:presLayoutVars>
      </dgm:prSet>
      <dgm:spPr/>
    </dgm:pt>
    <dgm:pt modelId="{29CFCAB4-7E25-4946-B6B1-ED02395D7251}" type="pres">
      <dgm:prSet presAssocID="{06C89D7E-CB62-4641-8C0A-A08054EB51AB}" presName="fgShape" presStyleLbl="fgShp" presStyleIdx="0" presStyleCnt="1"/>
      <dgm:spPr/>
    </dgm:pt>
    <dgm:pt modelId="{8E9D5B3D-BAF3-43F6-9300-F0A4F78AA78F}" type="pres">
      <dgm:prSet presAssocID="{06C89D7E-CB62-4641-8C0A-A08054EB51AB}" presName="linComp" presStyleCnt="0"/>
      <dgm:spPr/>
    </dgm:pt>
    <dgm:pt modelId="{727A9409-4C30-402D-A2E5-FA6362D3124C}" type="pres">
      <dgm:prSet presAssocID="{0B6C3085-CB39-4C33-937E-37F9DBE72942}" presName="compNode" presStyleCnt="0"/>
      <dgm:spPr/>
    </dgm:pt>
    <dgm:pt modelId="{A5DE6667-4454-472C-857E-42DB3363A25E}" type="pres">
      <dgm:prSet presAssocID="{0B6C3085-CB39-4C33-937E-37F9DBE72942}" presName="bkgdShape" presStyleLbl="node1" presStyleIdx="0" presStyleCnt="3"/>
      <dgm:spPr/>
    </dgm:pt>
    <dgm:pt modelId="{15E0BD75-4299-4C73-AAA4-8C9725663308}" type="pres">
      <dgm:prSet presAssocID="{0B6C3085-CB39-4C33-937E-37F9DBE72942}" presName="nodeTx" presStyleLbl="node1" presStyleIdx="0" presStyleCnt="3">
        <dgm:presLayoutVars>
          <dgm:bulletEnabled val="1"/>
        </dgm:presLayoutVars>
      </dgm:prSet>
      <dgm:spPr/>
    </dgm:pt>
    <dgm:pt modelId="{24BDA81A-13C4-46B4-84E4-9EC3A402450A}" type="pres">
      <dgm:prSet presAssocID="{0B6C3085-CB39-4C33-937E-37F9DBE72942}" presName="invisiNode" presStyleLbl="node1" presStyleIdx="0" presStyleCnt="3"/>
      <dgm:spPr/>
    </dgm:pt>
    <dgm:pt modelId="{4F4988B7-3073-44A2-82E6-906827F07EF5}" type="pres">
      <dgm:prSet presAssocID="{0B6C3085-CB39-4C33-937E-37F9DBE72942}"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5B2DC5C0-BE15-4CA2-98CC-2490652A510C}" type="pres">
      <dgm:prSet presAssocID="{9064DDCF-B459-43CE-B87C-F9A4022826EB}" presName="sibTrans" presStyleLbl="sibTrans2D1" presStyleIdx="0" presStyleCnt="0"/>
      <dgm:spPr/>
    </dgm:pt>
    <dgm:pt modelId="{546A31C6-00D5-4010-836C-19EACA17E19E}" type="pres">
      <dgm:prSet presAssocID="{01645BA9-69F4-4B44-B1C5-356BBFD34473}" presName="compNode" presStyleCnt="0"/>
      <dgm:spPr/>
    </dgm:pt>
    <dgm:pt modelId="{06B70DE0-319B-4AE4-9825-AEC16420A911}" type="pres">
      <dgm:prSet presAssocID="{01645BA9-69F4-4B44-B1C5-356BBFD34473}" presName="bkgdShape" presStyleLbl="node1" presStyleIdx="1" presStyleCnt="3"/>
      <dgm:spPr/>
    </dgm:pt>
    <dgm:pt modelId="{F152CB53-557D-496A-96B6-7489289FEB24}" type="pres">
      <dgm:prSet presAssocID="{01645BA9-69F4-4B44-B1C5-356BBFD34473}" presName="nodeTx" presStyleLbl="node1" presStyleIdx="1" presStyleCnt="3">
        <dgm:presLayoutVars>
          <dgm:bulletEnabled val="1"/>
        </dgm:presLayoutVars>
      </dgm:prSet>
      <dgm:spPr/>
    </dgm:pt>
    <dgm:pt modelId="{44447BB4-758B-4090-83DD-E6718A4D6EC6}" type="pres">
      <dgm:prSet presAssocID="{01645BA9-69F4-4B44-B1C5-356BBFD34473}" presName="invisiNode" presStyleLbl="node1" presStyleIdx="1" presStyleCnt="3"/>
      <dgm:spPr/>
    </dgm:pt>
    <dgm:pt modelId="{D62820FD-9E8C-4AF3-90D6-A5794E2F9B38}" type="pres">
      <dgm:prSet presAssocID="{01645BA9-69F4-4B44-B1C5-356BBFD3447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dgm:spPr>
    </dgm:pt>
    <dgm:pt modelId="{51641EE5-84CD-4D70-900C-92C556233794}" type="pres">
      <dgm:prSet presAssocID="{D7C84C5F-23E1-480D-857E-7D3845098592}" presName="sibTrans" presStyleLbl="sibTrans2D1" presStyleIdx="0" presStyleCnt="0"/>
      <dgm:spPr/>
    </dgm:pt>
    <dgm:pt modelId="{3C7027ED-BBD1-4FB6-9CA0-92B13A7A704A}" type="pres">
      <dgm:prSet presAssocID="{3033C9A5-C718-4A58-977A-0D1906CCD8C4}" presName="compNode" presStyleCnt="0"/>
      <dgm:spPr/>
    </dgm:pt>
    <dgm:pt modelId="{0B73C7D7-17ED-45FF-855C-A0F17F810939}" type="pres">
      <dgm:prSet presAssocID="{3033C9A5-C718-4A58-977A-0D1906CCD8C4}" presName="bkgdShape" presStyleLbl="node1" presStyleIdx="2" presStyleCnt="3"/>
      <dgm:spPr/>
    </dgm:pt>
    <dgm:pt modelId="{73B3E640-A915-4BD5-AF3E-7B2BC6648E7F}" type="pres">
      <dgm:prSet presAssocID="{3033C9A5-C718-4A58-977A-0D1906CCD8C4}" presName="nodeTx" presStyleLbl="node1" presStyleIdx="2" presStyleCnt="3">
        <dgm:presLayoutVars>
          <dgm:bulletEnabled val="1"/>
        </dgm:presLayoutVars>
      </dgm:prSet>
      <dgm:spPr/>
    </dgm:pt>
    <dgm:pt modelId="{624A0872-9ECE-4670-94EF-ED41E3E1CC47}" type="pres">
      <dgm:prSet presAssocID="{3033C9A5-C718-4A58-977A-0D1906CCD8C4}" presName="invisiNode" presStyleLbl="node1" presStyleIdx="2" presStyleCnt="3"/>
      <dgm:spPr/>
    </dgm:pt>
    <dgm:pt modelId="{ECF5D6DB-BDE9-42D1-B1BA-B7075AD50D26}" type="pres">
      <dgm:prSet presAssocID="{3033C9A5-C718-4A58-977A-0D1906CCD8C4}"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Lst>
  <dgm:cxnLst>
    <dgm:cxn modelId="{1525DB25-7004-424F-A63B-D9D526603CC0}" type="presOf" srcId="{3033C9A5-C718-4A58-977A-0D1906CCD8C4}" destId="{73B3E640-A915-4BD5-AF3E-7B2BC6648E7F}" srcOrd="1" destOrd="0" presId="urn:microsoft.com/office/officeart/2005/8/layout/hList7"/>
    <dgm:cxn modelId="{93135F29-A2BF-43D5-9D50-F1538235A41E}" type="presOf" srcId="{9064DDCF-B459-43CE-B87C-F9A4022826EB}" destId="{5B2DC5C0-BE15-4CA2-98CC-2490652A510C}" srcOrd="0" destOrd="0" presId="urn:microsoft.com/office/officeart/2005/8/layout/hList7"/>
    <dgm:cxn modelId="{86EA4438-1029-4857-BC8E-BAE31FDD2875}" type="presOf" srcId="{01645BA9-69F4-4B44-B1C5-356BBFD34473}" destId="{F152CB53-557D-496A-96B6-7489289FEB24}" srcOrd="1" destOrd="0" presId="urn:microsoft.com/office/officeart/2005/8/layout/hList7"/>
    <dgm:cxn modelId="{8993A561-7B4C-4885-AC54-57B179D86AC8}" type="presOf" srcId="{0B6C3085-CB39-4C33-937E-37F9DBE72942}" destId="{15E0BD75-4299-4C73-AAA4-8C9725663308}" srcOrd="1" destOrd="0" presId="urn:microsoft.com/office/officeart/2005/8/layout/hList7"/>
    <dgm:cxn modelId="{6AADA26B-C601-4D17-A258-C0FAD90A084C}" srcId="{06C89D7E-CB62-4641-8C0A-A08054EB51AB}" destId="{0B6C3085-CB39-4C33-937E-37F9DBE72942}" srcOrd="0" destOrd="0" parTransId="{C6FA6449-C4DC-48F4-A10A-50035DA88EFC}" sibTransId="{9064DDCF-B459-43CE-B87C-F9A4022826EB}"/>
    <dgm:cxn modelId="{16E30177-5067-43ED-AE90-AC956546E71B}" type="presOf" srcId="{0B6C3085-CB39-4C33-937E-37F9DBE72942}" destId="{A5DE6667-4454-472C-857E-42DB3363A25E}" srcOrd="0" destOrd="0" presId="urn:microsoft.com/office/officeart/2005/8/layout/hList7"/>
    <dgm:cxn modelId="{92B4117F-1624-46B9-8C21-756B2DE7CA8B}" type="presOf" srcId="{3033C9A5-C718-4A58-977A-0D1906CCD8C4}" destId="{0B73C7D7-17ED-45FF-855C-A0F17F810939}" srcOrd="0" destOrd="0" presId="urn:microsoft.com/office/officeart/2005/8/layout/hList7"/>
    <dgm:cxn modelId="{DCFE0999-AEC7-4548-8434-77E61604FBD0}" srcId="{06C89D7E-CB62-4641-8C0A-A08054EB51AB}" destId="{01645BA9-69F4-4B44-B1C5-356BBFD34473}" srcOrd="1" destOrd="0" parTransId="{FCBCD8B5-8ED5-4D0D-A7A7-32273EC68A6A}" sibTransId="{D7C84C5F-23E1-480D-857E-7D3845098592}"/>
    <dgm:cxn modelId="{1C6780B8-12CB-49BC-A057-DDB25A059A3D}" type="presOf" srcId="{D7C84C5F-23E1-480D-857E-7D3845098592}" destId="{51641EE5-84CD-4D70-900C-92C556233794}" srcOrd="0" destOrd="0" presId="urn:microsoft.com/office/officeart/2005/8/layout/hList7"/>
    <dgm:cxn modelId="{F802E6BB-7933-4E07-B234-C907845FB49B}" type="presOf" srcId="{01645BA9-69F4-4B44-B1C5-356BBFD34473}" destId="{06B70DE0-319B-4AE4-9825-AEC16420A911}" srcOrd="0" destOrd="0" presId="urn:microsoft.com/office/officeart/2005/8/layout/hList7"/>
    <dgm:cxn modelId="{976E0CED-1FDF-4FA3-8837-D0F47BB7CAEA}" srcId="{06C89D7E-CB62-4641-8C0A-A08054EB51AB}" destId="{3033C9A5-C718-4A58-977A-0D1906CCD8C4}" srcOrd="2" destOrd="0" parTransId="{09A1718B-2ECD-4DCE-BD5A-944C752CB4C3}" sibTransId="{168353E8-73F7-4726-921F-0FF040862B42}"/>
    <dgm:cxn modelId="{56C4EBF0-3A75-4128-B484-B0ED8EDC3429}" type="presOf" srcId="{06C89D7E-CB62-4641-8C0A-A08054EB51AB}" destId="{BA88703A-DBD5-4E80-8E42-968F75AD3FE1}" srcOrd="0" destOrd="0" presId="urn:microsoft.com/office/officeart/2005/8/layout/hList7"/>
    <dgm:cxn modelId="{F3A14851-E40A-429C-8D39-AA959B0F0545}" type="presParOf" srcId="{BA88703A-DBD5-4E80-8E42-968F75AD3FE1}" destId="{29CFCAB4-7E25-4946-B6B1-ED02395D7251}" srcOrd="0" destOrd="0" presId="urn:microsoft.com/office/officeart/2005/8/layout/hList7"/>
    <dgm:cxn modelId="{93A428AD-0E37-48AD-99FE-42906E0C7D90}" type="presParOf" srcId="{BA88703A-DBD5-4E80-8E42-968F75AD3FE1}" destId="{8E9D5B3D-BAF3-43F6-9300-F0A4F78AA78F}" srcOrd="1" destOrd="0" presId="urn:microsoft.com/office/officeart/2005/8/layout/hList7"/>
    <dgm:cxn modelId="{C3EFE023-33A2-448A-92FC-853FEDC2BB71}" type="presParOf" srcId="{8E9D5B3D-BAF3-43F6-9300-F0A4F78AA78F}" destId="{727A9409-4C30-402D-A2E5-FA6362D3124C}" srcOrd="0" destOrd="0" presId="urn:microsoft.com/office/officeart/2005/8/layout/hList7"/>
    <dgm:cxn modelId="{CF75528E-6C9B-4EC5-9A93-9F8E57A93155}" type="presParOf" srcId="{727A9409-4C30-402D-A2E5-FA6362D3124C}" destId="{A5DE6667-4454-472C-857E-42DB3363A25E}" srcOrd="0" destOrd="0" presId="urn:microsoft.com/office/officeart/2005/8/layout/hList7"/>
    <dgm:cxn modelId="{6118B5E9-DEB4-4B46-B141-C1820F345B66}" type="presParOf" srcId="{727A9409-4C30-402D-A2E5-FA6362D3124C}" destId="{15E0BD75-4299-4C73-AAA4-8C9725663308}" srcOrd="1" destOrd="0" presId="urn:microsoft.com/office/officeart/2005/8/layout/hList7"/>
    <dgm:cxn modelId="{4EEE4D6F-BA65-4FF6-A8CC-81256EE2FF42}" type="presParOf" srcId="{727A9409-4C30-402D-A2E5-FA6362D3124C}" destId="{24BDA81A-13C4-46B4-84E4-9EC3A402450A}" srcOrd="2" destOrd="0" presId="urn:microsoft.com/office/officeart/2005/8/layout/hList7"/>
    <dgm:cxn modelId="{E8D4548C-04E9-4B71-9B40-8ED244A9DAE0}" type="presParOf" srcId="{727A9409-4C30-402D-A2E5-FA6362D3124C}" destId="{4F4988B7-3073-44A2-82E6-906827F07EF5}" srcOrd="3" destOrd="0" presId="urn:microsoft.com/office/officeart/2005/8/layout/hList7"/>
    <dgm:cxn modelId="{9A205A2E-1CD2-4090-9A5C-27EE2BCF9A56}" type="presParOf" srcId="{8E9D5B3D-BAF3-43F6-9300-F0A4F78AA78F}" destId="{5B2DC5C0-BE15-4CA2-98CC-2490652A510C}" srcOrd="1" destOrd="0" presId="urn:microsoft.com/office/officeart/2005/8/layout/hList7"/>
    <dgm:cxn modelId="{1202F458-1375-46C4-8151-0E7AD277425D}" type="presParOf" srcId="{8E9D5B3D-BAF3-43F6-9300-F0A4F78AA78F}" destId="{546A31C6-00D5-4010-836C-19EACA17E19E}" srcOrd="2" destOrd="0" presId="urn:microsoft.com/office/officeart/2005/8/layout/hList7"/>
    <dgm:cxn modelId="{BBC16E8F-DB7B-4D4B-952D-400C044340D8}" type="presParOf" srcId="{546A31C6-00D5-4010-836C-19EACA17E19E}" destId="{06B70DE0-319B-4AE4-9825-AEC16420A911}" srcOrd="0" destOrd="0" presId="urn:microsoft.com/office/officeart/2005/8/layout/hList7"/>
    <dgm:cxn modelId="{73FA740A-3FE5-44B2-9EAC-AC4A0963911E}" type="presParOf" srcId="{546A31C6-00D5-4010-836C-19EACA17E19E}" destId="{F152CB53-557D-496A-96B6-7489289FEB24}" srcOrd="1" destOrd="0" presId="urn:microsoft.com/office/officeart/2005/8/layout/hList7"/>
    <dgm:cxn modelId="{C4DD835A-D34C-4FF4-8143-2DEC092A8EA4}" type="presParOf" srcId="{546A31C6-00D5-4010-836C-19EACA17E19E}" destId="{44447BB4-758B-4090-83DD-E6718A4D6EC6}" srcOrd="2" destOrd="0" presId="urn:microsoft.com/office/officeart/2005/8/layout/hList7"/>
    <dgm:cxn modelId="{F55CD938-0C8C-465C-A915-FBD373C83AFD}" type="presParOf" srcId="{546A31C6-00D5-4010-836C-19EACA17E19E}" destId="{D62820FD-9E8C-4AF3-90D6-A5794E2F9B38}" srcOrd="3" destOrd="0" presId="urn:microsoft.com/office/officeart/2005/8/layout/hList7"/>
    <dgm:cxn modelId="{14F3442B-4C0D-45DD-9D56-9C27F501FC2F}" type="presParOf" srcId="{8E9D5B3D-BAF3-43F6-9300-F0A4F78AA78F}" destId="{51641EE5-84CD-4D70-900C-92C556233794}" srcOrd="3" destOrd="0" presId="urn:microsoft.com/office/officeart/2005/8/layout/hList7"/>
    <dgm:cxn modelId="{BB52078D-4232-488B-B1B4-56FC441945C5}" type="presParOf" srcId="{8E9D5B3D-BAF3-43F6-9300-F0A4F78AA78F}" destId="{3C7027ED-BBD1-4FB6-9CA0-92B13A7A704A}" srcOrd="4" destOrd="0" presId="urn:microsoft.com/office/officeart/2005/8/layout/hList7"/>
    <dgm:cxn modelId="{12D9AC0D-FC36-4449-89F7-3C018BB637C2}" type="presParOf" srcId="{3C7027ED-BBD1-4FB6-9CA0-92B13A7A704A}" destId="{0B73C7D7-17ED-45FF-855C-A0F17F810939}" srcOrd="0" destOrd="0" presId="urn:microsoft.com/office/officeart/2005/8/layout/hList7"/>
    <dgm:cxn modelId="{3FBF8CEA-2F11-442B-A3C0-1547B93037C1}" type="presParOf" srcId="{3C7027ED-BBD1-4FB6-9CA0-92B13A7A704A}" destId="{73B3E640-A915-4BD5-AF3E-7B2BC6648E7F}" srcOrd="1" destOrd="0" presId="urn:microsoft.com/office/officeart/2005/8/layout/hList7"/>
    <dgm:cxn modelId="{6A0B45B4-F4E4-4E73-8C4C-9BD1585D9E13}" type="presParOf" srcId="{3C7027ED-BBD1-4FB6-9CA0-92B13A7A704A}" destId="{624A0872-9ECE-4670-94EF-ED41E3E1CC47}" srcOrd="2" destOrd="0" presId="urn:microsoft.com/office/officeart/2005/8/layout/hList7"/>
    <dgm:cxn modelId="{0E68A0F0-1707-47D5-A25D-9DC9FB4E6E99}" type="presParOf" srcId="{3C7027ED-BBD1-4FB6-9CA0-92B13A7A704A}" destId="{ECF5D6DB-BDE9-42D1-B1BA-B7075AD50D2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65F100-1317-437D-8836-35F1C4E684AA}" type="doc">
      <dgm:prSet loTypeId="urn:microsoft.com/office/officeart/2005/8/layout/pList2" loCatId="list" qsTypeId="urn:microsoft.com/office/officeart/2005/8/quickstyle/simple1" qsCatId="simple" csTypeId="urn:microsoft.com/office/officeart/2005/8/colors/accent1_2" csCatId="accent1" phldr="1"/>
      <dgm:spPr/>
    </dgm:pt>
    <dgm:pt modelId="{E946084D-DD5E-4F67-ABE9-4B47D3AEC6A0}">
      <dgm:prSet phldrT="[Text]" custT="1"/>
      <dgm:spPr>
        <a:solidFill>
          <a:schemeClr val="tx2">
            <a:lumMod val="50000"/>
            <a:lumOff val="50000"/>
          </a:schemeClr>
        </a:solidFill>
      </dgm:spPr>
      <dgm:t>
        <a:bodyPr/>
        <a:lstStyle/>
        <a:p>
          <a:r>
            <a:rPr lang="en-US" sz="2400" b="1" dirty="0"/>
            <a:t>Protection</a:t>
          </a:r>
        </a:p>
        <a:p>
          <a:endParaRPr lang="en-US" sz="2000" b="0" dirty="0"/>
        </a:p>
        <a:p>
          <a:endParaRPr lang="en-US" sz="2000" b="0" dirty="0"/>
        </a:p>
      </dgm:t>
    </dgm:pt>
    <dgm:pt modelId="{BD31DA37-3FD1-4337-8354-2281A7CDB918}" type="parTrans" cxnId="{EBE4E65E-13D9-40AC-BCDE-2DCBCC096392}">
      <dgm:prSet/>
      <dgm:spPr/>
      <dgm:t>
        <a:bodyPr/>
        <a:lstStyle/>
        <a:p>
          <a:endParaRPr lang="en-US"/>
        </a:p>
      </dgm:t>
    </dgm:pt>
    <dgm:pt modelId="{E4E30965-8E1F-40B2-936C-A6D1EE3E61A3}" type="sibTrans" cxnId="{EBE4E65E-13D9-40AC-BCDE-2DCBCC096392}">
      <dgm:prSet/>
      <dgm:spPr/>
      <dgm:t>
        <a:bodyPr/>
        <a:lstStyle/>
        <a:p>
          <a:endParaRPr lang="en-US"/>
        </a:p>
      </dgm:t>
    </dgm:pt>
    <dgm:pt modelId="{77B93A35-6ADE-460C-984D-52A8B325CEE9}">
      <dgm:prSet phldrT="[Text]" custT="1"/>
      <dgm:spPr>
        <a:solidFill>
          <a:srgbClr val="242F41">
            <a:lumMod val="50000"/>
            <a:lumOff val="50000"/>
          </a:srgbClr>
        </a:solidFill>
        <a:ln w="12700" cap="flat" cmpd="sng" algn="ctr">
          <a:solidFill>
            <a:srgbClr val="FFFFFF">
              <a:hueOff val="0"/>
              <a:satOff val="0"/>
              <a:lumOff val="0"/>
              <a:alphaOff val="0"/>
            </a:srgbClr>
          </a:solidFill>
          <a:prstDash val="solid"/>
          <a:miter lim="800000"/>
        </a:ln>
        <a:effectLst/>
      </dgm:spPr>
      <dgm:t>
        <a:bodyPr spcFirstLastPara="0" vert="horz" wrap="square" lIns="170688" tIns="170688" rIns="170688" bIns="170688" numCol="1" spcCol="1270" anchor="t" anchorCtr="0"/>
        <a:lstStyle/>
        <a:p>
          <a:r>
            <a:rPr lang="en-US" sz="2400" b="1" dirty="0"/>
            <a:t>Income </a:t>
          </a:r>
        </a:p>
        <a:p>
          <a:endParaRPr lang="en-US" sz="2000" b="0" dirty="0"/>
        </a:p>
        <a:p>
          <a:endParaRPr lang="en-US" sz="2400" b="1" dirty="0"/>
        </a:p>
        <a:p>
          <a:endParaRPr lang="en-US" sz="2800" b="1" dirty="0"/>
        </a:p>
      </dgm:t>
    </dgm:pt>
    <dgm:pt modelId="{86B3F8C8-222F-488E-90D0-C21873153A09}" type="parTrans" cxnId="{C62A8B51-1A6F-4AC0-8535-67FBE2AC9AAC}">
      <dgm:prSet/>
      <dgm:spPr/>
      <dgm:t>
        <a:bodyPr/>
        <a:lstStyle/>
        <a:p>
          <a:endParaRPr lang="en-US"/>
        </a:p>
      </dgm:t>
    </dgm:pt>
    <dgm:pt modelId="{14039BFA-34B9-41AF-AC8A-0E785C2AB65B}" type="sibTrans" cxnId="{C62A8B51-1A6F-4AC0-8535-67FBE2AC9AAC}">
      <dgm:prSet/>
      <dgm:spPr/>
      <dgm:t>
        <a:bodyPr/>
        <a:lstStyle/>
        <a:p>
          <a:endParaRPr lang="en-US"/>
        </a:p>
      </dgm:t>
    </dgm:pt>
    <dgm:pt modelId="{E28C632E-F077-405A-B099-23F6E9C6C01C}">
      <dgm:prSet phldrT="[Text]" custT="1"/>
      <dgm:spPr>
        <a:solidFill>
          <a:srgbClr val="242F41">
            <a:lumMod val="50000"/>
            <a:lumOff val="50000"/>
          </a:srgbClr>
        </a:solidFill>
        <a:ln w="12700" cap="flat" cmpd="sng" algn="ctr">
          <a:solidFill>
            <a:srgbClr val="FFFFFF">
              <a:hueOff val="0"/>
              <a:satOff val="0"/>
              <a:lumOff val="0"/>
              <a:alphaOff val="0"/>
            </a:srgbClr>
          </a:solidFill>
          <a:prstDash val="solid"/>
          <a:miter lim="800000"/>
        </a:ln>
        <a:effectLst/>
      </dgm:spPr>
      <dgm:t>
        <a:bodyPr spcFirstLastPara="0" vert="horz" wrap="square" lIns="170688" tIns="170688" rIns="170688" bIns="170688" numCol="1" spcCol="1270" anchor="t" anchorCtr="0"/>
        <a:lstStyle/>
        <a:p>
          <a:pPr marL="0" lvl="0" algn="ctr" defTabSz="1066800">
            <a:lnSpc>
              <a:spcPct val="90000"/>
            </a:lnSpc>
            <a:spcBef>
              <a:spcPct val="0"/>
            </a:spcBef>
            <a:spcAft>
              <a:spcPct val="35000"/>
            </a:spcAft>
            <a:buNone/>
          </a:pPr>
          <a:r>
            <a:rPr lang="en-US" sz="2400" b="1" kern="1200" dirty="0">
              <a:solidFill>
                <a:srgbClr val="FFFFFF"/>
              </a:solidFill>
              <a:latin typeface="Gill Sans MT"/>
              <a:ea typeface="+mn-ea"/>
              <a:cs typeface="+mn-cs"/>
            </a:rPr>
            <a:t>Growth</a:t>
          </a:r>
        </a:p>
        <a:p>
          <a:pPr marL="0" lvl="0" algn="ctr" defTabSz="1066800">
            <a:lnSpc>
              <a:spcPct val="90000"/>
            </a:lnSpc>
            <a:spcBef>
              <a:spcPct val="0"/>
            </a:spcBef>
            <a:spcAft>
              <a:spcPct val="35000"/>
            </a:spcAft>
            <a:buNone/>
          </a:pPr>
          <a:r>
            <a:rPr lang="en-US" sz="2000" b="0" kern="1200" dirty="0">
              <a:solidFill>
                <a:srgbClr val="FFFFFF"/>
              </a:solidFill>
              <a:latin typeface="Gill Sans MT"/>
              <a:ea typeface="+mn-ea"/>
              <a:cs typeface="+mn-cs"/>
            </a:rPr>
            <a:t>  </a:t>
          </a:r>
        </a:p>
      </dgm:t>
    </dgm:pt>
    <dgm:pt modelId="{F3FD5945-37B4-4EE6-A4C3-C8A8AAA1FE78}" type="parTrans" cxnId="{B59E9537-A1E5-45FD-A881-8E09AA13ED33}">
      <dgm:prSet/>
      <dgm:spPr/>
      <dgm:t>
        <a:bodyPr/>
        <a:lstStyle/>
        <a:p>
          <a:endParaRPr lang="en-US"/>
        </a:p>
      </dgm:t>
    </dgm:pt>
    <dgm:pt modelId="{23D0AB68-6726-4E8C-B8C3-5146BE00C652}" type="sibTrans" cxnId="{B59E9537-A1E5-45FD-A881-8E09AA13ED33}">
      <dgm:prSet/>
      <dgm:spPr/>
      <dgm:t>
        <a:bodyPr/>
        <a:lstStyle/>
        <a:p>
          <a:endParaRPr lang="en-US"/>
        </a:p>
      </dgm:t>
    </dgm:pt>
    <dgm:pt modelId="{DC12BF01-16F4-4E86-BA87-A7272DF40DB5}" type="pres">
      <dgm:prSet presAssocID="{2C65F100-1317-437D-8836-35F1C4E684AA}" presName="Name0" presStyleCnt="0">
        <dgm:presLayoutVars>
          <dgm:dir/>
          <dgm:resizeHandles val="exact"/>
        </dgm:presLayoutVars>
      </dgm:prSet>
      <dgm:spPr/>
    </dgm:pt>
    <dgm:pt modelId="{D9572ACF-CAD1-4DB3-8D8A-C8FC835A43A2}" type="pres">
      <dgm:prSet presAssocID="{2C65F100-1317-437D-8836-35F1C4E684AA}" presName="bkgdShp" presStyleLbl="alignAccFollowNode1" presStyleIdx="0" presStyleCnt="1"/>
      <dgm:spPr/>
    </dgm:pt>
    <dgm:pt modelId="{66FC0544-13DE-4BD1-BAED-A42D999A91D3}" type="pres">
      <dgm:prSet presAssocID="{2C65F100-1317-437D-8836-35F1C4E684AA}" presName="linComp" presStyleCnt="0"/>
      <dgm:spPr/>
    </dgm:pt>
    <dgm:pt modelId="{2BBE1887-5AFD-4CE3-A9F1-93AB7CF9272D}" type="pres">
      <dgm:prSet presAssocID="{E946084D-DD5E-4F67-ABE9-4B47D3AEC6A0}" presName="compNode" presStyleCnt="0"/>
      <dgm:spPr/>
    </dgm:pt>
    <dgm:pt modelId="{82577F2A-C018-4163-B321-45BF25FAAD63}" type="pres">
      <dgm:prSet presAssocID="{E946084D-DD5E-4F67-ABE9-4B47D3AEC6A0}" presName="node" presStyleLbl="node1" presStyleIdx="0" presStyleCnt="3" custLinFactNeighborX="663" custLinFactNeighborY="0">
        <dgm:presLayoutVars>
          <dgm:bulletEnabled val="1"/>
        </dgm:presLayoutVars>
      </dgm:prSet>
      <dgm:spPr/>
    </dgm:pt>
    <dgm:pt modelId="{57F19EBD-13E1-4023-959F-D8B7E8A6409A}" type="pres">
      <dgm:prSet presAssocID="{E946084D-DD5E-4F67-ABE9-4B47D3AEC6A0}" presName="invisiNode" presStyleLbl="node1" presStyleIdx="0" presStyleCnt="3"/>
      <dgm:spPr/>
    </dgm:pt>
    <dgm:pt modelId="{C47A2D9D-E367-4B16-A348-3DA1118846FC}" type="pres">
      <dgm:prSet presAssocID="{E946084D-DD5E-4F67-ABE9-4B47D3AEC6A0}"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6000" b="-26000"/>
          </a:stretch>
        </a:blipFill>
      </dgm:spPr>
    </dgm:pt>
    <dgm:pt modelId="{511EBB31-F73B-4D33-A423-425DEF4ED867}" type="pres">
      <dgm:prSet presAssocID="{E4E30965-8E1F-40B2-936C-A6D1EE3E61A3}" presName="sibTrans" presStyleLbl="sibTrans2D1" presStyleIdx="0" presStyleCnt="0"/>
      <dgm:spPr/>
    </dgm:pt>
    <dgm:pt modelId="{B7001C80-68AC-4DF3-A0B8-F577D7038CAB}" type="pres">
      <dgm:prSet presAssocID="{77B93A35-6ADE-460C-984D-52A8B325CEE9}" presName="compNode" presStyleCnt="0"/>
      <dgm:spPr/>
    </dgm:pt>
    <dgm:pt modelId="{F249553E-64D2-4AEC-B4DF-13481965F63C}" type="pres">
      <dgm:prSet presAssocID="{77B93A35-6ADE-460C-984D-52A8B325CEE9}" presName="node" presStyleLbl="node1" presStyleIdx="1" presStyleCnt="3">
        <dgm:presLayoutVars>
          <dgm:bulletEnabled val="1"/>
        </dgm:presLayoutVars>
      </dgm:prSet>
      <dgm:spPr>
        <a:xfrm rot="10800000">
          <a:off x="3350061" y="1763077"/>
          <a:ext cx="2786776" cy="2154872"/>
        </a:xfrm>
        <a:prstGeom prst="round2SameRect">
          <a:avLst>
            <a:gd name="adj1" fmla="val 10500"/>
            <a:gd name="adj2" fmla="val 0"/>
          </a:avLst>
        </a:prstGeom>
      </dgm:spPr>
    </dgm:pt>
    <dgm:pt modelId="{5BEE67A0-C2A7-4664-8E84-E09789504E77}" type="pres">
      <dgm:prSet presAssocID="{77B93A35-6ADE-460C-984D-52A8B325CEE9}" presName="invisiNode" presStyleLbl="node1" presStyleIdx="1" presStyleCnt="3"/>
      <dgm:spPr/>
    </dgm:pt>
    <dgm:pt modelId="{31050A4A-C8D2-4DA2-BA2F-B99C4E2D0C6A}" type="pres">
      <dgm:prSet presAssocID="{77B93A35-6ADE-460C-984D-52A8B325CEE9}"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1B3974DA-A389-4EC4-B865-A484EA61826F}" type="pres">
      <dgm:prSet presAssocID="{14039BFA-34B9-41AF-AC8A-0E785C2AB65B}" presName="sibTrans" presStyleLbl="sibTrans2D1" presStyleIdx="0" presStyleCnt="0"/>
      <dgm:spPr/>
    </dgm:pt>
    <dgm:pt modelId="{EA05C147-D5A7-4686-AC11-E310E33F5E6E}" type="pres">
      <dgm:prSet presAssocID="{E28C632E-F077-405A-B099-23F6E9C6C01C}" presName="compNode" presStyleCnt="0"/>
      <dgm:spPr/>
    </dgm:pt>
    <dgm:pt modelId="{7B81880B-939D-455B-A5D0-3C40FB5E7CF2}" type="pres">
      <dgm:prSet presAssocID="{E28C632E-F077-405A-B099-23F6E9C6C01C}" presName="node" presStyleLbl="node1" presStyleIdx="2" presStyleCnt="3">
        <dgm:presLayoutVars>
          <dgm:bulletEnabled val="1"/>
        </dgm:presLayoutVars>
      </dgm:prSet>
      <dgm:spPr>
        <a:xfrm rot="10800000">
          <a:off x="6415516" y="1763077"/>
          <a:ext cx="2786776" cy="2154872"/>
        </a:xfrm>
        <a:prstGeom prst="round2SameRect">
          <a:avLst>
            <a:gd name="adj1" fmla="val 10500"/>
            <a:gd name="adj2" fmla="val 0"/>
          </a:avLst>
        </a:prstGeom>
      </dgm:spPr>
    </dgm:pt>
    <dgm:pt modelId="{F1CD0E43-78BA-47CD-AAB1-4BECA0A1A31F}" type="pres">
      <dgm:prSet presAssocID="{E28C632E-F077-405A-B099-23F6E9C6C01C}" presName="invisiNode" presStyleLbl="node1" presStyleIdx="2" presStyleCnt="3"/>
      <dgm:spPr/>
    </dgm:pt>
    <dgm:pt modelId="{DBCAC8AC-F17A-4082-B9F5-9E0A5635A1BF}" type="pres">
      <dgm:prSet presAssocID="{E28C632E-F077-405A-B099-23F6E9C6C01C}"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Lst>
  <dgm:cxnLst>
    <dgm:cxn modelId="{BF49DB12-FE0E-4BBA-88D3-FD927ACB239F}" type="presOf" srcId="{E946084D-DD5E-4F67-ABE9-4B47D3AEC6A0}" destId="{82577F2A-C018-4163-B321-45BF25FAAD63}" srcOrd="0" destOrd="0" presId="urn:microsoft.com/office/officeart/2005/8/layout/pList2"/>
    <dgm:cxn modelId="{B59E9537-A1E5-45FD-A881-8E09AA13ED33}" srcId="{2C65F100-1317-437D-8836-35F1C4E684AA}" destId="{E28C632E-F077-405A-B099-23F6E9C6C01C}" srcOrd="2" destOrd="0" parTransId="{F3FD5945-37B4-4EE6-A4C3-C8A8AAA1FE78}" sibTransId="{23D0AB68-6726-4E8C-B8C3-5146BE00C652}"/>
    <dgm:cxn modelId="{B1DC885E-2886-4E1C-862C-953601574FA6}" type="presOf" srcId="{77B93A35-6ADE-460C-984D-52A8B325CEE9}" destId="{F249553E-64D2-4AEC-B4DF-13481965F63C}" srcOrd="0" destOrd="0" presId="urn:microsoft.com/office/officeart/2005/8/layout/pList2"/>
    <dgm:cxn modelId="{EBE4E65E-13D9-40AC-BCDE-2DCBCC096392}" srcId="{2C65F100-1317-437D-8836-35F1C4E684AA}" destId="{E946084D-DD5E-4F67-ABE9-4B47D3AEC6A0}" srcOrd="0" destOrd="0" parTransId="{BD31DA37-3FD1-4337-8354-2281A7CDB918}" sibTransId="{E4E30965-8E1F-40B2-936C-A6D1EE3E61A3}"/>
    <dgm:cxn modelId="{E072076A-C818-4709-A54D-16EE9C5C5200}" type="presOf" srcId="{E4E30965-8E1F-40B2-936C-A6D1EE3E61A3}" destId="{511EBB31-F73B-4D33-A423-425DEF4ED867}" srcOrd="0" destOrd="0" presId="urn:microsoft.com/office/officeart/2005/8/layout/pList2"/>
    <dgm:cxn modelId="{C62A8B51-1A6F-4AC0-8535-67FBE2AC9AAC}" srcId="{2C65F100-1317-437D-8836-35F1C4E684AA}" destId="{77B93A35-6ADE-460C-984D-52A8B325CEE9}" srcOrd="1" destOrd="0" parTransId="{86B3F8C8-222F-488E-90D0-C21873153A09}" sibTransId="{14039BFA-34B9-41AF-AC8A-0E785C2AB65B}"/>
    <dgm:cxn modelId="{EDD725D4-B45C-4E1A-B1A4-E7A00661ADE7}" type="presOf" srcId="{E28C632E-F077-405A-B099-23F6E9C6C01C}" destId="{7B81880B-939D-455B-A5D0-3C40FB5E7CF2}" srcOrd="0" destOrd="0" presId="urn:microsoft.com/office/officeart/2005/8/layout/pList2"/>
    <dgm:cxn modelId="{F2B88AD4-054B-4DF3-B1F2-BC6774B40721}" type="presOf" srcId="{2C65F100-1317-437D-8836-35F1C4E684AA}" destId="{DC12BF01-16F4-4E86-BA87-A7272DF40DB5}" srcOrd="0" destOrd="0" presId="urn:microsoft.com/office/officeart/2005/8/layout/pList2"/>
    <dgm:cxn modelId="{CD93CEDF-B63E-4C1D-B360-037699C96DF5}" type="presOf" srcId="{14039BFA-34B9-41AF-AC8A-0E785C2AB65B}" destId="{1B3974DA-A389-4EC4-B865-A484EA61826F}" srcOrd="0" destOrd="0" presId="urn:microsoft.com/office/officeart/2005/8/layout/pList2"/>
    <dgm:cxn modelId="{EC78D75E-46DB-4C47-85DE-DEAF57139F98}" type="presParOf" srcId="{DC12BF01-16F4-4E86-BA87-A7272DF40DB5}" destId="{D9572ACF-CAD1-4DB3-8D8A-C8FC835A43A2}" srcOrd="0" destOrd="0" presId="urn:microsoft.com/office/officeart/2005/8/layout/pList2"/>
    <dgm:cxn modelId="{0C2CAD49-1DCE-4FA2-9305-EF8ECD913966}" type="presParOf" srcId="{DC12BF01-16F4-4E86-BA87-A7272DF40DB5}" destId="{66FC0544-13DE-4BD1-BAED-A42D999A91D3}" srcOrd="1" destOrd="0" presId="urn:microsoft.com/office/officeart/2005/8/layout/pList2"/>
    <dgm:cxn modelId="{89768120-6F75-4587-AA54-DA32599602CF}" type="presParOf" srcId="{66FC0544-13DE-4BD1-BAED-A42D999A91D3}" destId="{2BBE1887-5AFD-4CE3-A9F1-93AB7CF9272D}" srcOrd="0" destOrd="0" presId="urn:microsoft.com/office/officeart/2005/8/layout/pList2"/>
    <dgm:cxn modelId="{FEEFA6F1-8A4C-4D56-96E6-2946C4EBDD85}" type="presParOf" srcId="{2BBE1887-5AFD-4CE3-A9F1-93AB7CF9272D}" destId="{82577F2A-C018-4163-B321-45BF25FAAD63}" srcOrd="0" destOrd="0" presId="urn:microsoft.com/office/officeart/2005/8/layout/pList2"/>
    <dgm:cxn modelId="{D905324E-F7E2-438A-9D80-DFBD17321580}" type="presParOf" srcId="{2BBE1887-5AFD-4CE3-A9F1-93AB7CF9272D}" destId="{57F19EBD-13E1-4023-959F-D8B7E8A6409A}" srcOrd="1" destOrd="0" presId="urn:microsoft.com/office/officeart/2005/8/layout/pList2"/>
    <dgm:cxn modelId="{1AB4840F-A3DF-4C63-A3C3-666F7B8DB7CE}" type="presParOf" srcId="{2BBE1887-5AFD-4CE3-A9F1-93AB7CF9272D}" destId="{C47A2D9D-E367-4B16-A348-3DA1118846FC}" srcOrd="2" destOrd="0" presId="urn:microsoft.com/office/officeart/2005/8/layout/pList2"/>
    <dgm:cxn modelId="{7267D871-5A4C-43F1-B1D2-D5EAFCF12CA1}" type="presParOf" srcId="{66FC0544-13DE-4BD1-BAED-A42D999A91D3}" destId="{511EBB31-F73B-4D33-A423-425DEF4ED867}" srcOrd="1" destOrd="0" presId="urn:microsoft.com/office/officeart/2005/8/layout/pList2"/>
    <dgm:cxn modelId="{2C0BF618-9E4F-4533-B30D-2846E4619573}" type="presParOf" srcId="{66FC0544-13DE-4BD1-BAED-A42D999A91D3}" destId="{B7001C80-68AC-4DF3-A0B8-F577D7038CAB}" srcOrd="2" destOrd="0" presId="urn:microsoft.com/office/officeart/2005/8/layout/pList2"/>
    <dgm:cxn modelId="{276660E8-382D-4A94-97D4-AAC9408B2E5A}" type="presParOf" srcId="{B7001C80-68AC-4DF3-A0B8-F577D7038CAB}" destId="{F249553E-64D2-4AEC-B4DF-13481965F63C}" srcOrd="0" destOrd="0" presId="urn:microsoft.com/office/officeart/2005/8/layout/pList2"/>
    <dgm:cxn modelId="{B7B4001F-2E18-4482-8E74-8A06DB42D1BC}" type="presParOf" srcId="{B7001C80-68AC-4DF3-A0B8-F577D7038CAB}" destId="{5BEE67A0-C2A7-4664-8E84-E09789504E77}" srcOrd="1" destOrd="0" presId="urn:microsoft.com/office/officeart/2005/8/layout/pList2"/>
    <dgm:cxn modelId="{71DBDCF2-B5CB-48BC-9D52-E56FD959DFBE}" type="presParOf" srcId="{B7001C80-68AC-4DF3-A0B8-F577D7038CAB}" destId="{31050A4A-C8D2-4DA2-BA2F-B99C4E2D0C6A}" srcOrd="2" destOrd="0" presId="urn:microsoft.com/office/officeart/2005/8/layout/pList2"/>
    <dgm:cxn modelId="{A41A8215-909D-4C1E-A290-CFE62C5A337C}" type="presParOf" srcId="{66FC0544-13DE-4BD1-BAED-A42D999A91D3}" destId="{1B3974DA-A389-4EC4-B865-A484EA61826F}" srcOrd="3" destOrd="0" presId="urn:microsoft.com/office/officeart/2005/8/layout/pList2"/>
    <dgm:cxn modelId="{FE10C699-61FE-412A-983F-49F30AD53A30}" type="presParOf" srcId="{66FC0544-13DE-4BD1-BAED-A42D999A91D3}" destId="{EA05C147-D5A7-4686-AC11-E310E33F5E6E}" srcOrd="4" destOrd="0" presId="urn:microsoft.com/office/officeart/2005/8/layout/pList2"/>
    <dgm:cxn modelId="{4407AC79-9EC9-4D79-8352-4905109C4016}" type="presParOf" srcId="{EA05C147-D5A7-4686-AC11-E310E33F5E6E}" destId="{7B81880B-939D-455B-A5D0-3C40FB5E7CF2}" srcOrd="0" destOrd="0" presId="urn:microsoft.com/office/officeart/2005/8/layout/pList2"/>
    <dgm:cxn modelId="{F8295FAA-BB62-4CB1-973F-B33EB3030E93}" type="presParOf" srcId="{EA05C147-D5A7-4686-AC11-E310E33F5E6E}" destId="{F1CD0E43-78BA-47CD-AAB1-4BECA0A1A31F}" srcOrd="1" destOrd="0" presId="urn:microsoft.com/office/officeart/2005/8/layout/pList2"/>
    <dgm:cxn modelId="{3DB22BF6-7F29-490F-BD79-D8CD9038D204}" type="presParOf" srcId="{EA05C147-D5A7-4686-AC11-E310E33F5E6E}" destId="{DBCAC8AC-F17A-4082-B9F5-9E0A5635A1B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81DB45-6577-49E4-BCF1-FEFCBEEDB472}" type="doc">
      <dgm:prSet loTypeId="urn:microsoft.com/office/officeart/2005/8/layout/architecture" loCatId="relationship" qsTypeId="urn:microsoft.com/office/officeart/2005/8/quickstyle/simple1" qsCatId="simple" csTypeId="urn:microsoft.com/office/officeart/2005/8/colors/accent1_2" csCatId="accent1" phldr="1"/>
      <dgm:spPr/>
      <dgm:t>
        <a:bodyPr/>
        <a:lstStyle/>
        <a:p>
          <a:endParaRPr lang="en-US"/>
        </a:p>
      </dgm:t>
    </dgm:pt>
    <dgm:pt modelId="{F4141111-04ED-4925-A65C-1EAA6AF112D4}">
      <dgm:prSet phldrT="[Text]"/>
      <dgm:spPr>
        <a:solidFill>
          <a:schemeClr val="tx2">
            <a:lumMod val="50000"/>
            <a:lumOff val="50000"/>
          </a:schemeClr>
        </a:solidFill>
      </dgm:spPr>
      <dgm:t>
        <a:bodyPr/>
        <a:lstStyle/>
        <a:p>
          <a:r>
            <a:rPr lang="en-US" dirty="0"/>
            <a:t>Income </a:t>
          </a:r>
        </a:p>
      </dgm:t>
    </dgm:pt>
    <dgm:pt modelId="{BAC0A9BD-4670-47BC-9709-3CA571F8B2BA}" type="parTrans" cxnId="{BC0DF378-CD26-4CA0-9E27-4C8758F00E0E}">
      <dgm:prSet/>
      <dgm:spPr/>
      <dgm:t>
        <a:bodyPr/>
        <a:lstStyle/>
        <a:p>
          <a:endParaRPr lang="en-US"/>
        </a:p>
      </dgm:t>
    </dgm:pt>
    <dgm:pt modelId="{41877923-5776-421A-B661-31B60353AF43}" type="sibTrans" cxnId="{BC0DF378-CD26-4CA0-9E27-4C8758F00E0E}">
      <dgm:prSet/>
      <dgm:spPr/>
      <dgm:t>
        <a:bodyPr/>
        <a:lstStyle/>
        <a:p>
          <a:endParaRPr lang="en-US"/>
        </a:p>
      </dgm:t>
    </dgm:pt>
    <dgm:pt modelId="{60FEAED9-5988-472C-B45D-CC523C0E8E65}">
      <dgm:prSet phldrT="[Text]"/>
      <dgm:spPr>
        <a:solidFill>
          <a:schemeClr val="tx2">
            <a:lumMod val="50000"/>
            <a:lumOff val="50000"/>
          </a:schemeClr>
        </a:solidFill>
      </dgm:spPr>
      <dgm:t>
        <a:bodyPr/>
        <a:lstStyle/>
        <a:p>
          <a:r>
            <a:rPr lang="en-US" dirty="0"/>
            <a:t>Assets</a:t>
          </a:r>
        </a:p>
      </dgm:t>
    </dgm:pt>
    <dgm:pt modelId="{612AAC0E-388A-43E4-AED1-31974E38E9E3}" type="parTrans" cxnId="{C2C36D90-17C2-409C-AEB7-966AB268C050}">
      <dgm:prSet/>
      <dgm:spPr/>
      <dgm:t>
        <a:bodyPr/>
        <a:lstStyle/>
        <a:p>
          <a:endParaRPr lang="en-US"/>
        </a:p>
      </dgm:t>
    </dgm:pt>
    <dgm:pt modelId="{59183DF2-4489-4182-A645-1D3AEF8656C5}" type="sibTrans" cxnId="{C2C36D90-17C2-409C-AEB7-966AB268C050}">
      <dgm:prSet/>
      <dgm:spPr/>
      <dgm:t>
        <a:bodyPr/>
        <a:lstStyle/>
        <a:p>
          <a:endParaRPr lang="en-US"/>
        </a:p>
      </dgm:t>
    </dgm:pt>
    <dgm:pt modelId="{F5518526-2083-4B68-9E07-A798FEE8EFC8}">
      <dgm:prSet phldrT="[Text]"/>
      <dgm:spPr>
        <a:solidFill>
          <a:schemeClr val="tx2">
            <a:lumMod val="50000"/>
            <a:lumOff val="50000"/>
          </a:schemeClr>
        </a:solidFill>
      </dgm:spPr>
      <dgm:t>
        <a:bodyPr/>
        <a:lstStyle/>
        <a:p>
          <a:r>
            <a:rPr lang="en-US" dirty="0"/>
            <a:t>Age</a:t>
          </a:r>
        </a:p>
      </dgm:t>
    </dgm:pt>
    <dgm:pt modelId="{954B7BBC-C34F-44C5-8D98-7C31879D5EBE}" type="parTrans" cxnId="{7DDE4C7B-30A5-4F4C-9B89-052378704D65}">
      <dgm:prSet/>
      <dgm:spPr/>
      <dgm:t>
        <a:bodyPr/>
        <a:lstStyle/>
        <a:p>
          <a:endParaRPr lang="en-US"/>
        </a:p>
      </dgm:t>
    </dgm:pt>
    <dgm:pt modelId="{6E0FD664-BA91-4262-90B1-030B1590B868}" type="sibTrans" cxnId="{7DDE4C7B-30A5-4F4C-9B89-052378704D65}">
      <dgm:prSet/>
      <dgm:spPr/>
      <dgm:t>
        <a:bodyPr/>
        <a:lstStyle/>
        <a:p>
          <a:endParaRPr lang="en-US"/>
        </a:p>
      </dgm:t>
    </dgm:pt>
    <dgm:pt modelId="{A5E234CF-D624-4FC9-8E09-BAF9BDF803E0}">
      <dgm:prSet phldrT="[Text]"/>
      <dgm:spPr>
        <a:solidFill>
          <a:schemeClr val="tx2">
            <a:lumMod val="50000"/>
            <a:lumOff val="50000"/>
          </a:schemeClr>
        </a:solidFill>
      </dgm:spPr>
      <dgm:t>
        <a:bodyPr/>
        <a:lstStyle/>
        <a:p>
          <a:r>
            <a:rPr lang="en-US" dirty="0"/>
            <a:t>Family</a:t>
          </a:r>
        </a:p>
      </dgm:t>
    </dgm:pt>
    <dgm:pt modelId="{7E6B9F2B-8407-4267-AD32-01EBA95C56FD}" type="parTrans" cxnId="{A5C04D6B-2213-4936-871C-3AA47F335D1E}">
      <dgm:prSet/>
      <dgm:spPr/>
      <dgm:t>
        <a:bodyPr/>
        <a:lstStyle/>
        <a:p>
          <a:endParaRPr lang="en-US"/>
        </a:p>
      </dgm:t>
    </dgm:pt>
    <dgm:pt modelId="{AE9A1BF0-632D-47D5-9C8F-84CD200B1A07}" type="sibTrans" cxnId="{A5C04D6B-2213-4936-871C-3AA47F335D1E}">
      <dgm:prSet/>
      <dgm:spPr/>
      <dgm:t>
        <a:bodyPr/>
        <a:lstStyle/>
        <a:p>
          <a:endParaRPr lang="en-US"/>
        </a:p>
      </dgm:t>
    </dgm:pt>
    <dgm:pt modelId="{4863B589-1173-4D87-B9AD-D9BC87670EEE}">
      <dgm:prSet phldrT="[Text]"/>
      <dgm:spPr>
        <a:solidFill>
          <a:schemeClr val="tx2">
            <a:lumMod val="50000"/>
            <a:lumOff val="50000"/>
          </a:schemeClr>
        </a:solidFill>
      </dgm:spPr>
      <dgm:t>
        <a:bodyPr/>
        <a:lstStyle/>
        <a:p>
          <a:r>
            <a:rPr lang="en-US" dirty="0"/>
            <a:t>Debt</a:t>
          </a:r>
        </a:p>
      </dgm:t>
    </dgm:pt>
    <dgm:pt modelId="{DA97AAF1-CC54-45DA-8505-5F1532F01281}" type="parTrans" cxnId="{F20C0D19-C100-4EAA-9165-170CB40C6AAB}">
      <dgm:prSet/>
      <dgm:spPr/>
      <dgm:t>
        <a:bodyPr/>
        <a:lstStyle/>
        <a:p>
          <a:endParaRPr lang="en-US"/>
        </a:p>
      </dgm:t>
    </dgm:pt>
    <dgm:pt modelId="{EFC19EA0-0AA6-489F-8784-579EC518B73B}" type="sibTrans" cxnId="{F20C0D19-C100-4EAA-9165-170CB40C6AAB}">
      <dgm:prSet/>
      <dgm:spPr/>
      <dgm:t>
        <a:bodyPr/>
        <a:lstStyle/>
        <a:p>
          <a:endParaRPr lang="en-US"/>
        </a:p>
      </dgm:t>
    </dgm:pt>
    <dgm:pt modelId="{13AE4438-7940-4F1B-8190-3E8335F45D39}">
      <dgm:prSet phldrT="[Text]"/>
      <dgm:spPr>
        <a:solidFill>
          <a:schemeClr val="tx2">
            <a:lumMod val="50000"/>
            <a:lumOff val="50000"/>
          </a:schemeClr>
        </a:solidFill>
      </dgm:spPr>
      <dgm:t>
        <a:bodyPr/>
        <a:lstStyle/>
        <a:p>
          <a:r>
            <a:rPr lang="en-US" dirty="0"/>
            <a:t>Health</a:t>
          </a:r>
        </a:p>
      </dgm:t>
    </dgm:pt>
    <dgm:pt modelId="{31CFB6B2-E3B9-4F2F-9915-AB86B4478CB2}" type="parTrans" cxnId="{5FA6EC33-D5CB-46B1-8177-701835B428F0}">
      <dgm:prSet/>
      <dgm:spPr/>
      <dgm:t>
        <a:bodyPr/>
        <a:lstStyle/>
        <a:p>
          <a:endParaRPr lang="en-US"/>
        </a:p>
      </dgm:t>
    </dgm:pt>
    <dgm:pt modelId="{32A2ED28-5280-43DB-9CE1-77480B3B6E77}" type="sibTrans" cxnId="{5FA6EC33-D5CB-46B1-8177-701835B428F0}">
      <dgm:prSet/>
      <dgm:spPr/>
      <dgm:t>
        <a:bodyPr/>
        <a:lstStyle/>
        <a:p>
          <a:endParaRPr lang="en-US"/>
        </a:p>
      </dgm:t>
    </dgm:pt>
    <dgm:pt modelId="{749A1B1C-5276-4FB9-9C85-745E669DF41A}" type="pres">
      <dgm:prSet presAssocID="{6B81DB45-6577-49E4-BCF1-FEFCBEEDB472}" presName="Name0" presStyleCnt="0">
        <dgm:presLayoutVars>
          <dgm:chPref val="1"/>
          <dgm:dir/>
          <dgm:animOne val="branch"/>
          <dgm:animLvl val="lvl"/>
          <dgm:resizeHandles/>
        </dgm:presLayoutVars>
      </dgm:prSet>
      <dgm:spPr/>
    </dgm:pt>
    <dgm:pt modelId="{6986373C-3262-4E6D-BBDA-8171FB613459}" type="pres">
      <dgm:prSet presAssocID="{F4141111-04ED-4925-A65C-1EAA6AF112D4}" presName="vertOne" presStyleCnt="0"/>
      <dgm:spPr/>
    </dgm:pt>
    <dgm:pt modelId="{4ECED5CD-3A08-4E89-8C6A-EADC3F4F3F4C}" type="pres">
      <dgm:prSet presAssocID="{F4141111-04ED-4925-A65C-1EAA6AF112D4}" presName="txOne" presStyleLbl="node0" presStyleIdx="0" presStyleCnt="1">
        <dgm:presLayoutVars>
          <dgm:chPref val="3"/>
        </dgm:presLayoutVars>
      </dgm:prSet>
      <dgm:spPr/>
    </dgm:pt>
    <dgm:pt modelId="{FFF8224D-057D-47CC-BA4E-E4EB4A358852}" type="pres">
      <dgm:prSet presAssocID="{F4141111-04ED-4925-A65C-1EAA6AF112D4}" presName="parTransOne" presStyleCnt="0"/>
      <dgm:spPr/>
    </dgm:pt>
    <dgm:pt modelId="{3809F266-6B2E-4F6C-9651-B659F028DB23}" type="pres">
      <dgm:prSet presAssocID="{F4141111-04ED-4925-A65C-1EAA6AF112D4}" presName="horzOne" presStyleCnt="0"/>
      <dgm:spPr/>
    </dgm:pt>
    <dgm:pt modelId="{7FEE0ADD-F868-41CE-9B8A-605BA348D865}" type="pres">
      <dgm:prSet presAssocID="{60FEAED9-5988-472C-B45D-CC523C0E8E65}" presName="vertTwo" presStyleCnt="0"/>
      <dgm:spPr/>
    </dgm:pt>
    <dgm:pt modelId="{7247DF84-AA86-44AE-9D6D-1EF0156708A6}" type="pres">
      <dgm:prSet presAssocID="{60FEAED9-5988-472C-B45D-CC523C0E8E65}" presName="txTwo" presStyleLbl="node2" presStyleIdx="0" presStyleCnt="2">
        <dgm:presLayoutVars>
          <dgm:chPref val="3"/>
        </dgm:presLayoutVars>
      </dgm:prSet>
      <dgm:spPr/>
    </dgm:pt>
    <dgm:pt modelId="{2C929022-05BE-48A1-A60F-770ADACBDE80}" type="pres">
      <dgm:prSet presAssocID="{60FEAED9-5988-472C-B45D-CC523C0E8E65}" presName="parTransTwo" presStyleCnt="0"/>
      <dgm:spPr/>
    </dgm:pt>
    <dgm:pt modelId="{0B502B96-1F90-488A-8768-605E175174D6}" type="pres">
      <dgm:prSet presAssocID="{60FEAED9-5988-472C-B45D-CC523C0E8E65}" presName="horzTwo" presStyleCnt="0"/>
      <dgm:spPr/>
    </dgm:pt>
    <dgm:pt modelId="{B44AD831-A001-471A-B898-94709FC04A1A}" type="pres">
      <dgm:prSet presAssocID="{F5518526-2083-4B68-9E07-A798FEE8EFC8}" presName="vertThree" presStyleCnt="0"/>
      <dgm:spPr/>
    </dgm:pt>
    <dgm:pt modelId="{52E1CE5E-73AC-45C6-90EA-2998967F780C}" type="pres">
      <dgm:prSet presAssocID="{F5518526-2083-4B68-9E07-A798FEE8EFC8}" presName="txThree" presStyleLbl="node3" presStyleIdx="0" presStyleCnt="3">
        <dgm:presLayoutVars>
          <dgm:chPref val="3"/>
        </dgm:presLayoutVars>
      </dgm:prSet>
      <dgm:spPr/>
    </dgm:pt>
    <dgm:pt modelId="{E00E5460-EEC2-4C27-9428-D6ED78BFAA45}" type="pres">
      <dgm:prSet presAssocID="{F5518526-2083-4B68-9E07-A798FEE8EFC8}" presName="horzThree" presStyleCnt="0"/>
      <dgm:spPr/>
    </dgm:pt>
    <dgm:pt modelId="{A331845F-15FE-4E8B-860D-9BE44FCC65BB}" type="pres">
      <dgm:prSet presAssocID="{6E0FD664-BA91-4262-90B1-030B1590B868}" presName="sibSpaceThree" presStyleCnt="0"/>
      <dgm:spPr/>
    </dgm:pt>
    <dgm:pt modelId="{60319B96-729F-415A-942B-8BFB10712EC2}" type="pres">
      <dgm:prSet presAssocID="{A5E234CF-D624-4FC9-8E09-BAF9BDF803E0}" presName="vertThree" presStyleCnt="0"/>
      <dgm:spPr/>
    </dgm:pt>
    <dgm:pt modelId="{11E37118-27E8-4147-B8F1-41FD66D3A261}" type="pres">
      <dgm:prSet presAssocID="{A5E234CF-D624-4FC9-8E09-BAF9BDF803E0}" presName="txThree" presStyleLbl="node3" presStyleIdx="1" presStyleCnt="3">
        <dgm:presLayoutVars>
          <dgm:chPref val="3"/>
        </dgm:presLayoutVars>
      </dgm:prSet>
      <dgm:spPr/>
    </dgm:pt>
    <dgm:pt modelId="{F6100D89-2EC3-4C64-AD07-E8DEFFAF8644}" type="pres">
      <dgm:prSet presAssocID="{A5E234CF-D624-4FC9-8E09-BAF9BDF803E0}" presName="horzThree" presStyleCnt="0"/>
      <dgm:spPr/>
    </dgm:pt>
    <dgm:pt modelId="{EBC7F272-FC26-4C11-BBC7-10254E0C219F}" type="pres">
      <dgm:prSet presAssocID="{59183DF2-4489-4182-A645-1D3AEF8656C5}" presName="sibSpaceTwo" presStyleCnt="0"/>
      <dgm:spPr/>
    </dgm:pt>
    <dgm:pt modelId="{322B95ED-89CB-451C-B713-F66600BCD7A3}" type="pres">
      <dgm:prSet presAssocID="{4863B589-1173-4D87-B9AD-D9BC87670EEE}" presName="vertTwo" presStyleCnt="0"/>
      <dgm:spPr/>
    </dgm:pt>
    <dgm:pt modelId="{A4EE44D5-7110-40C5-868A-BFA1BD3A7F81}" type="pres">
      <dgm:prSet presAssocID="{4863B589-1173-4D87-B9AD-D9BC87670EEE}" presName="txTwo" presStyleLbl="node2" presStyleIdx="1" presStyleCnt="2">
        <dgm:presLayoutVars>
          <dgm:chPref val="3"/>
        </dgm:presLayoutVars>
      </dgm:prSet>
      <dgm:spPr/>
    </dgm:pt>
    <dgm:pt modelId="{D0AF6247-040F-43EF-B177-114D5A3C4CE9}" type="pres">
      <dgm:prSet presAssocID="{4863B589-1173-4D87-B9AD-D9BC87670EEE}" presName="parTransTwo" presStyleCnt="0"/>
      <dgm:spPr/>
    </dgm:pt>
    <dgm:pt modelId="{15B933F0-403C-44B7-9695-C7CE1EB9E7EA}" type="pres">
      <dgm:prSet presAssocID="{4863B589-1173-4D87-B9AD-D9BC87670EEE}" presName="horzTwo" presStyleCnt="0"/>
      <dgm:spPr/>
    </dgm:pt>
    <dgm:pt modelId="{81BFA5EC-053D-470B-83FF-665BF4AA8067}" type="pres">
      <dgm:prSet presAssocID="{13AE4438-7940-4F1B-8190-3E8335F45D39}" presName="vertThree" presStyleCnt="0"/>
      <dgm:spPr/>
    </dgm:pt>
    <dgm:pt modelId="{AD83FB95-A4D6-4365-BB55-ADBE863E62CF}" type="pres">
      <dgm:prSet presAssocID="{13AE4438-7940-4F1B-8190-3E8335F45D39}" presName="txThree" presStyleLbl="node3" presStyleIdx="2" presStyleCnt="3">
        <dgm:presLayoutVars>
          <dgm:chPref val="3"/>
        </dgm:presLayoutVars>
      </dgm:prSet>
      <dgm:spPr/>
    </dgm:pt>
    <dgm:pt modelId="{1146930F-6688-4D20-8FB4-34988749EE3A}" type="pres">
      <dgm:prSet presAssocID="{13AE4438-7940-4F1B-8190-3E8335F45D39}" presName="horzThree" presStyleCnt="0"/>
      <dgm:spPr/>
    </dgm:pt>
  </dgm:ptLst>
  <dgm:cxnLst>
    <dgm:cxn modelId="{F20C0D19-C100-4EAA-9165-170CB40C6AAB}" srcId="{F4141111-04ED-4925-A65C-1EAA6AF112D4}" destId="{4863B589-1173-4D87-B9AD-D9BC87670EEE}" srcOrd="1" destOrd="0" parTransId="{DA97AAF1-CC54-45DA-8505-5F1532F01281}" sibTransId="{EFC19EA0-0AA6-489F-8784-579EC518B73B}"/>
    <dgm:cxn modelId="{5FA6EC33-D5CB-46B1-8177-701835B428F0}" srcId="{4863B589-1173-4D87-B9AD-D9BC87670EEE}" destId="{13AE4438-7940-4F1B-8190-3E8335F45D39}" srcOrd="0" destOrd="0" parTransId="{31CFB6B2-E3B9-4F2F-9915-AB86B4478CB2}" sibTransId="{32A2ED28-5280-43DB-9CE1-77480B3B6E77}"/>
    <dgm:cxn modelId="{7689DD64-81BB-4043-A850-2087750BCAAA}" type="presOf" srcId="{F4141111-04ED-4925-A65C-1EAA6AF112D4}" destId="{4ECED5CD-3A08-4E89-8C6A-EADC3F4F3F4C}" srcOrd="0" destOrd="0" presId="urn:microsoft.com/office/officeart/2005/8/layout/architecture"/>
    <dgm:cxn modelId="{15946868-DDF8-4925-B193-BB048D3363ED}" type="presOf" srcId="{13AE4438-7940-4F1B-8190-3E8335F45D39}" destId="{AD83FB95-A4D6-4365-BB55-ADBE863E62CF}" srcOrd="0" destOrd="0" presId="urn:microsoft.com/office/officeart/2005/8/layout/architecture"/>
    <dgm:cxn modelId="{A5C04D6B-2213-4936-871C-3AA47F335D1E}" srcId="{60FEAED9-5988-472C-B45D-CC523C0E8E65}" destId="{A5E234CF-D624-4FC9-8E09-BAF9BDF803E0}" srcOrd="1" destOrd="0" parTransId="{7E6B9F2B-8407-4267-AD32-01EBA95C56FD}" sibTransId="{AE9A1BF0-632D-47D5-9C8F-84CD200B1A07}"/>
    <dgm:cxn modelId="{8738BD52-0FA0-466C-A640-A7B16C5546BE}" type="presOf" srcId="{6B81DB45-6577-49E4-BCF1-FEFCBEEDB472}" destId="{749A1B1C-5276-4FB9-9C85-745E669DF41A}" srcOrd="0" destOrd="0" presId="urn:microsoft.com/office/officeart/2005/8/layout/architecture"/>
    <dgm:cxn modelId="{BC0DF378-CD26-4CA0-9E27-4C8758F00E0E}" srcId="{6B81DB45-6577-49E4-BCF1-FEFCBEEDB472}" destId="{F4141111-04ED-4925-A65C-1EAA6AF112D4}" srcOrd="0" destOrd="0" parTransId="{BAC0A9BD-4670-47BC-9709-3CA571F8B2BA}" sibTransId="{41877923-5776-421A-B661-31B60353AF43}"/>
    <dgm:cxn modelId="{9CDDA279-9656-42D5-ABAC-1D22F9D6FD29}" type="presOf" srcId="{60FEAED9-5988-472C-B45D-CC523C0E8E65}" destId="{7247DF84-AA86-44AE-9D6D-1EF0156708A6}" srcOrd="0" destOrd="0" presId="urn:microsoft.com/office/officeart/2005/8/layout/architecture"/>
    <dgm:cxn modelId="{7DDE4C7B-30A5-4F4C-9B89-052378704D65}" srcId="{60FEAED9-5988-472C-B45D-CC523C0E8E65}" destId="{F5518526-2083-4B68-9E07-A798FEE8EFC8}" srcOrd="0" destOrd="0" parTransId="{954B7BBC-C34F-44C5-8D98-7C31879D5EBE}" sibTransId="{6E0FD664-BA91-4262-90B1-030B1590B868}"/>
    <dgm:cxn modelId="{C2C36D90-17C2-409C-AEB7-966AB268C050}" srcId="{F4141111-04ED-4925-A65C-1EAA6AF112D4}" destId="{60FEAED9-5988-472C-B45D-CC523C0E8E65}" srcOrd="0" destOrd="0" parTransId="{612AAC0E-388A-43E4-AED1-31974E38E9E3}" sibTransId="{59183DF2-4489-4182-A645-1D3AEF8656C5}"/>
    <dgm:cxn modelId="{4F71C0B6-FB69-47AA-8A71-14735CFB8C30}" type="presOf" srcId="{F5518526-2083-4B68-9E07-A798FEE8EFC8}" destId="{52E1CE5E-73AC-45C6-90EA-2998967F780C}" srcOrd="0" destOrd="0" presId="urn:microsoft.com/office/officeart/2005/8/layout/architecture"/>
    <dgm:cxn modelId="{7A985BD2-6A75-4095-ACB2-E34E2D385B60}" type="presOf" srcId="{4863B589-1173-4D87-B9AD-D9BC87670EEE}" destId="{A4EE44D5-7110-40C5-868A-BFA1BD3A7F81}" srcOrd="0" destOrd="0" presId="urn:microsoft.com/office/officeart/2005/8/layout/architecture"/>
    <dgm:cxn modelId="{4EE74FFB-7960-49B5-895B-2DF14D2040DA}" type="presOf" srcId="{A5E234CF-D624-4FC9-8E09-BAF9BDF803E0}" destId="{11E37118-27E8-4147-B8F1-41FD66D3A261}" srcOrd="0" destOrd="0" presId="urn:microsoft.com/office/officeart/2005/8/layout/architecture"/>
    <dgm:cxn modelId="{44790BCD-1DAC-4953-AF08-74A8053CDF7C}" type="presParOf" srcId="{749A1B1C-5276-4FB9-9C85-745E669DF41A}" destId="{6986373C-3262-4E6D-BBDA-8171FB613459}" srcOrd="0" destOrd="0" presId="urn:microsoft.com/office/officeart/2005/8/layout/architecture"/>
    <dgm:cxn modelId="{C8F5D744-EE9B-48E1-A074-8C668798C938}" type="presParOf" srcId="{6986373C-3262-4E6D-BBDA-8171FB613459}" destId="{4ECED5CD-3A08-4E89-8C6A-EADC3F4F3F4C}" srcOrd="0" destOrd="0" presId="urn:microsoft.com/office/officeart/2005/8/layout/architecture"/>
    <dgm:cxn modelId="{2B0FAEA3-3754-4340-8561-507ACB7BE05D}" type="presParOf" srcId="{6986373C-3262-4E6D-BBDA-8171FB613459}" destId="{FFF8224D-057D-47CC-BA4E-E4EB4A358852}" srcOrd="1" destOrd="0" presId="urn:microsoft.com/office/officeart/2005/8/layout/architecture"/>
    <dgm:cxn modelId="{7C0237A4-A3B2-4BC9-9934-5EB4A19337DE}" type="presParOf" srcId="{6986373C-3262-4E6D-BBDA-8171FB613459}" destId="{3809F266-6B2E-4F6C-9651-B659F028DB23}" srcOrd="2" destOrd="0" presId="urn:microsoft.com/office/officeart/2005/8/layout/architecture"/>
    <dgm:cxn modelId="{57CEB006-B5E4-4C96-BF42-82E4B739ED4D}" type="presParOf" srcId="{3809F266-6B2E-4F6C-9651-B659F028DB23}" destId="{7FEE0ADD-F868-41CE-9B8A-605BA348D865}" srcOrd="0" destOrd="0" presId="urn:microsoft.com/office/officeart/2005/8/layout/architecture"/>
    <dgm:cxn modelId="{51043BF7-89DD-46DC-B02E-E91672F479FF}" type="presParOf" srcId="{7FEE0ADD-F868-41CE-9B8A-605BA348D865}" destId="{7247DF84-AA86-44AE-9D6D-1EF0156708A6}" srcOrd="0" destOrd="0" presId="urn:microsoft.com/office/officeart/2005/8/layout/architecture"/>
    <dgm:cxn modelId="{CBA1C8DF-D281-422F-B8DA-5EA30A9C4BAA}" type="presParOf" srcId="{7FEE0ADD-F868-41CE-9B8A-605BA348D865}" destId="{2C929022-05BE-48A1-A60F-770ADACBDE80}" srcOrd="1" destOrd="0" presId="urn:microsoft.com/office/officeart/2005/8/layout/architecture"/>
    <dgm:cxn modelId="{276BF746-E80B-4353-BB4D-146A1D24BBF4}" type="presParOf" srcId="{7FEE0ADD-F868-41CE-9B8A-605BA348D865}" destId="{0B502B96-1F90-488A-8768-605E175174D6}" srcOrd="2" destOrd="0" presId="urn:microsoft.com/office/officeart/2005/8/layout/architecture"/>
    <dgm:cxn modelId="{7CDF6D18-D02C-44BA-A837-B1F837879B40}" type="presParOf" srcId="{0B502B96-1F90-488A-8768-605E175174D6}" destId="{B44AD831-A001-471A-B898-94709FC04A1A}" srcOrd="0" destOrd="0" presId="urn:microsoft.com/office/officeart/2005/8/layout/architecture"/>
    <dgm:cxn modelId="{2AFAF677-4914-4B97-8054-0DDF4312C9DB}" type="presParOf" srcId="{B44AD831-A001-471A-B898-94709FC04A1A}" destId="{52E1CE5E-73AC-45C6-90EA-2998967F780C}" srcOrd="0" destOrd="0" presId="urn:microsoft.com/office/officeart/2005/8/layout/architecture"/>
    <dgm:cxn modelId="{A873B32B-D243-4464-A0F3-44AE7EFAC6C0}" type="presParOf" srcId="{B44AD831-A001-471A-B898-94709FC04A1A}" destId="{E00E5460-EEC2-4C27-9428-D6ED78BFAA45}" srcOrd="1" destOrd="0" presId="urn:microsoft.com/office/officeart/2005/8/layout/architecture"/>
    <dgm:cxn modelId="{AD4AA0C7-5313-40B2-9579-F685452345BB}" type="presParOf" srcId="{0B502B96-1F90-488A-8768-605E175174D6}" destId="{A331845F-15FE-4E8B-860D-9BE44FCC65BB}" srcOrd="1" destOrd="0" presId="urn:microsoft.com/office/officeart/2005/8/layout/architecture"/>
    <dgm:cxn modelId="{222718C1-2DB4-4817-A033-E8130AEE5F93}" type="presParOf" srcId="{0B502B96-1F90-488A-8768-605E175174D6}" destId="{60319B96-729F-415A-942B-8BFB10712EC2}" srcOrd="2" destOrd="0" presId="urn:microsoft.com/office/officeart/2005/8/layout/architecture"/>
    <dgm:cxn modelId="{E37574C4-9988-4449-A733-6D90F95C80AF}" type="presParOf" srcId="{60319B96-729F-415A-942B-8BFB10712EC2}" destId="{11E37118-27E8-4147-B8F1-41FD66D3A261}" srcOrd="0" destOrd="0" presId="urn:microsoft.com/office/officeart/2005/8/layout/architecture"/>
    <dgm:cxn modelId="{4C669A1F-58A0-4A49-99FC-AADA215C1443}" type="presParOf" srcId="{60319B96-729F-415A-942B-8BFB10712EC2}" destId="{F6100D89-2EC3-4C64-AD07-E8DEFFAF8644}" srcOrd="1" destOrd="0" presId="urn:microsoft.com/office/officeart/2005/8/layout/architecture"/>
    <dgm:cxn modelId="{9B13E90D-0638-40C6-971F-CB208BC9C8C9}" type="presParOf" srcId="{3809F266-6B2E-4F6C-9651-B659F028DB23}" destId="{EBC7F272-FC26-4C11-BBC7-10254E0C219F}" srcOrd="1" destOrd="0" presId="urn:microsoft.com/office/officeart/2005/8/layout/architecture"/>
    <dgm:cxn modelId="{3DD82776-F5F5-40D8-9CB4-67703208F017}" type="presParOf" srcId="{3809F266-6B2E-4F6C-9651-B659F028DB23}" destId="{322B95ED-89CB-451C-B713-F66600BCD7A3}" srcOrd="2" destOrd="0" presId="urn:microsoft.com/office/officeart/2005/8/layout/architecture"/>
    <dgm:cxn modelId="{7FF911AA-34FE-4512-8BD2-D7EFB3BABAEC}" type="presParOf" srcId="{322B95ED-89CB-451C-B713-F66600BCD7A3}" destId="{A4EE44D5-7110-40C5-868A-BFA1BD3A7F81}" srcOrd="0" destOrd="0" presId="urn:microsoft.com/office/officeart/2005/8/layout/architecture"/>
    <dgm:cxn modelId="{4ABB3CF4-9EC8-4E30-921A-2FCC405EA0E4}" type="presParOf" srcId="{322B95ED-89CB-451C-B713-F66600BCD7A3}" destId="{D0AF6247-040F-43EF-B177-114D5A3C4CE9}" srcOrd="1" destOrd="0" presId="urn:microsoft.com/office/officeart/2005/8/layout/architecture"/>
    <dgm:cxn modelId="{310C77E1-0B87-44FF-97F2-9D73A595F0D6}" type="presParOf" srcId="{322B95ED-89CB-451C-B713-F66600BCD7A3}" destId="{15B933F0-403C-44B7-9695-C7CE1EB9E7EA}" srcOrd="2" destOrd="0" presId="urn:microsoft.com/office/officeart/2005/8/layout/architecture"/>
    <dgm:cxn modelId="{9781ED5F-F242-4493-99CF-9C88C2463187}" type="presParOf" srcId="{15B933F0-403C-44B7-9695-C7CE1EB9E7EA}" destId="{81BFA5EC-053D-470B-83FF-665BF4AA8067}" srcOrd="0" destOrd="0" presId="urn:microsoft.com/office/officeart/2005/8/layout/architecture"/>
    <dgm:cxn modelId="{C04AB9D4-4996-4D34-9F36-79B49208D6AD}" type="presParOf" srcId="{81BFA5EC-053D-470B-83FF-665BF4AA8067}" destId="{AD83FB95-A4D6-4365-BB55-ADBE863E62CF}" srcOrd="0" destOrd="0" presId="urn:microsoft.com/office/officeart/2005/8/layout/architecture"/>
    <dgm:cxn modelId="{34639155-B5E7-4CB2-8A67-6B1A259BDF21}" type="presParOf" srcId="{81BFA5EC-053D-470B-83FF-665BF4AA8067}" destId="{1146930F-6688-4D20-8FB4-34988749EE3A}"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CD1F2F-CC00-498E-8CE4-4362C10CD485}"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US"/>
        </a:p>
      </dgm:t>
    </dgm:pt>
    <dgm:pt modelId="{BE36CD00-6A07-4646-AEE6-F9D48C4EA0A0}">
      <dgm:prSet phldrT="[Text]"/>
      <dgm:spPr>
        <a:solidFill>
          <a:schemeClr val="tx2">
            <a:lumMod val="50000"/>
            <a:lumOff val="50000"/>
          </a:schemeClr>
        </a:solidFill>
      </dgm:spPr>
      <dgm:t>
        <a:bodyPr/>
        <a:lstStyle/>
        <a:p>
          <a:r>
            <a:rPr lang="en-US" dirty="0">
              <a:solidFill>
                <a:schemeClr val="bg1"/>
              </a:solidFill>
            </a:rPr>
            <a:t>Longevity</a:t>
          </a:r>
        </a:p>
      </dgm:t>
    </dgm:pt>
    <dgm:pt modelId="{555A7FEC-344E-4F2C-BB67-6CB9A6AA1F73}" type="parTrans" cxnId="{12615183-9AF9-493D-8125-E9C4FD1A2776}">
      <dgm:prSet/>
      <dgm:spPr/>
      <dgm:t>
        <a:bodyPr/>
        <a:lstStyle/>
        <a:p>
          <a:endParaRPr lang="en-US"/>
        </a:p>
      </dgm:t>
    </dgm:pt>
    <dgm:pt modelId="{EC73731B-4A34-42EF-82B7-C531E820AC64}" type="sibTrans" cxnId="{12615183-9AF9-493D-8125-E9C4FD1A2776}">
      <dgm:prSet/>
      <dgm:spPr/>
      <dgm:t>
        <a:bodyPr/>
        <a:lstStyle/>
        <a:p>
          <a:endParaRPr lang="en-US"/>
        </a:p>
      </dgm:t>
    </dgm:pt>
    <dgm:pt modelId="{298B30A6-BACC-4F92-8719-CC967FD86842}">
      <dgm:prSet phldrT="[Text]"/>
      <dgm:spPr>
        <a:solidFill>
          <a:schemeClr val="tx2">
            <a:lumMod val="50000"/>
            <a:lumOff val="50000"/>
          </a:schemeClr>
        </a:solidFill>
      </dgm:spPr>
      <dgm:t>
        <a:bodyPr/>
        <a:lstStyle/>
        <a:p>
          <a:r>
            <a:rPr lang="en-US" dirty="0">
              <a:solidFill>
                <a:schemeClr val="bg1"/>
              </a:solidFill>
            </a:rPr>
            <a:t>Protection</a:t>
          </a:r>
        </a:p>
      </dgm:t>
    </dgm:pt>
    <dgm:pt modelId="{D7436326-01B8-46C9-B395-BBC3164113AE}" type="parTrans" cxnId="{96E53AB0-8392-4B76-8BBD-CBE88E764EE3}">
      <dgm:prSet/>
      <dgm:spPr/>
      <dgm:t>
        <a:bodyPr/>
        <a:lstStyle/>
        <a:p>
          <a:endParaRPr lang="en-US"/>
        </a:p>
      </dgm:t>
    </dgm:pt>
    <dgm:pt modelId="{33143518-BC06-433F-B938-8436D9841244}" type="sibTrans" cxnId="{96E53AB0-8392-4B76-8BBD-CBE88E764EE3}">
      <dgm:prSet/>
      <dgm:spPr/>
      <dgm:t>
        <a:bodyPr/>
        <a:lstStyle/>
        <a:p>
          <a:endParaRPr lang="en-US"/>
        </a:p>
      </dgm:t>
    </dgm:pt>
    <dgm:pt modelId="{D35878E1-189A-47C3-868E-381A6799265D}">
      <dgm:prSet phldrT="[Text]"/>
      <dgm:spPr>
        <a:solidFill>
          <a:schemeClr val="tx2">
            <a:lumMod val="50000"/>
            <a:lumOff val="50000"/>
          </a:schemeClr>
        </a:solidFill>
      </dgm:spPr>
      <dgm:t>
        <a:bodyPr/>
        <a:lstStyle/>
        <a:p>
          <a:r>
            <a:rPr lang="en-US" dirty="0">
              <a:solidFill>
                <a:schemeClr val="bg1"/>
              </a:solidFill>
            </a:rPr>
            <a:t>Income</a:t>
          </a:r>
          <a:r>
            <a:rPr lang="en-US" dirty="0"/>
            <a:t> </a:t>
          </a:r>
        </a:p>
      </dgm:t>
    </dgm:pt>
    <dgm:pt modelId="{DB453209-F1E6-4215-956F-3ABFF0921417}" type="parTrans" cxnId="{B9549BAA-5EE6-4656-A08A-9F32621E3D03}">
      <dgm:prSet/>
      <dgm:spPr/>
      <dgm:t>
        <a:bodyPr/>
        <a:lstStyle/>
        <a:p>
          <a:endParaRPr lang="en-US"/>
        </a:p>
      </dgm:t>
    </dgm:pt>
    <dgm:pt modelId="{34CF3DF6-8AA2-43D1-B601-D7C9B7569807}" type="sibTrans" cxnId="{B9549BAA-5EE6-4656-A08A-9F32621E3D03}">
      <dgm:prSet/>
      <dgm:spPr/>
      <dgm:t>
        <a:bodyPr/>
        <a:lstStyle/>
        <a:p>
          <a:endParaRPr lang="en-US"/>
        </a:p>
      </dgm:t>
    </dgm:pt>
    <dgm:pt modelId="{E0FFD464-F9B3-446C-8B5C-E64726AA0E12}">
      <dgm:prSet phldrT="[Text]"/>
      <dgm:spPr>
        <a:solidFill>
          <a:schemeClr val="tx2">
            <a:lumMod val="50000"/>
            <a:lumOff val="50000"/>
          </a:schemeClr>
        </a:solidFill>
      </dgm:spPr>
      <dgm:t>
        <a:bodyPr/>
        <a:lstStyle/>
        <a:p>
          <a:r>
            <a:rPr lang="en-US" dirty="0">
              <a:solidFill>
                <a:schemeClr val="bg1"/>
              </a:solidFill>
            </a:rPr>
            <a:t>Taxes</a:t>
          </a:r>
          <a:r>
            <a:rPr lang="en-US" dirty="0"/>
            <a:t> </a:t>
          </a:r>
        </a:p>
      </dgm:t>
    </dgm:pt>
    <dgm:pt modelId="{AABED8CB-6DE8-4D1C-84CF-1A8175FB1611}" type="parTrans" cxnId="{95EA2059-F82E-4ABC-98FE-0B3403F90696}">
      <dgm:prSet/>
      <dgm:spPr/>
      <dgm:t>
        <a:bodyPr/>
        <a:lstStyle/>
        <a:p>
          <a:endParaRPr lang="en-US"/>
        </a:p>
      </dgm:t>
    </dgm:pt>
    <dgm:pt modelId="{DD97ED57-0F04-4117-81F1-C7C214824277}" type="sibTrans" cxnId="{95EA2059-F82E-4ABC-98FE-0B3403F90696}">
      <dgm:prSet/>
      <dgm:spPr/>
      <dgm:t>
        <a:bodyPr/>
        <a:lstStyle/>
        <a:p>
          <a:endParaRPr lang="en-US"/>
        </a:p>
      </dgm:t>
    </dgm:pt>
    <dgm:pt modelId="{8D576C8D-C147-4EA1-82B4-C2E6791D5463}">
      <dgm:prSet phldrT="[Text]"/>
      <dgm:spPr>
        <a:solidFill>
          <a:schemeClr val="tx2">
            <a:lumMod val="50000"/>
            <a:lumOff val="50000"/>
          </a:schemeClr>
        </a:solidFill>
      </dgm:spPr>
      <dgm:t>
        <a:bodyPr/>
        <a:lstStyle/>
        <a:p>
          <a:r>
            <a:rPr lang="en-US" dirty="0">
              <a:solidFill>
                <a:schemeClr val="bg1"/>
              </a:solidFill>
            </a:rPr>
            <a:t>Survivors</a:t>
          </a:r>
        </a:p>
      </dgm:t>
    </dgm:pt>
    <dgm:pt modelId="{18A79AD6-5F00-48B2-9F67-CA733F5D80F6}" type="parTrans" cxnId="{A74510A1-2D5D-4EAE-8D11-36F6514328DE}">
      <dgm:prSet/>
      <dgm:spPr/>
      <dgm:t>
        <a:bodyPr/>
        <a:lstStyle/>
        <a:p>
          <a:endParaRPr lang="en-US"/>
        </a:p>
      </dgm:t>
    </dgm:pt>
    <dgm:pt modelId="{9853A724-0A96-4E82-9FD2-8EAF454AA910}" type="sibTrans" cxnId="{A74510A1-2D5D-4EAE-8D11-36F6514328DE}">
      <dgm:prSet/>
      <dgm:spPr/>
      <dgm:t>
        <a:bodyPr/>
        <a:lstStyle/>
        <a:p>
          <a:endParaRPr lang="en-US"/>
        </a:p>
      </dgm:t>
    </dgm:pt>
    <dgm:pt modelId="{78D047EC-1F73-4F12-A2F4-E27CB7ADE3F3}" type="pres">
      <dgm:prSet presAssocID="{86CD1F2F-CC00-498E-8CE4-4362C10CD485}" presName="diagram" presStyleCnt="0">
        <dgm:presLayoutVars>
          <dgm:dir/>
          <dgm:resizeHandles val="exact"/>
        </dgm:presLayoutVars>
      </dgm:prSet>
      <dgm:spPr/>
    </dgm:pt>
    <dgm:pt modelId="{93D7A8AE-1A1F-4DF6-81A0-6AAE20D89A3D}" type="pres">
      <dgm:prSet presAssocID="{BE36CD00-6A07-4646-AEE6-F9D48C4EA0A0}" presName="node" presStyleLbl="node1" presStyleIdx="0" presStyleCnt="5">
        <dgm:presLayoutVars>
          <dgm:bulletEnabled val="1"/>
        </dgm:presLayoutVars>
      </dgm:prSet>
      <dgm:spPr/>
    </dgm:pt>
    <dgm:pt modelId="{BB5B2480-C36D-4BC8-A984-58D643AE35EF}" type="pres">
      <dgm:prSet presAssocID="{EC73731B-4A34-42EF-82B7-C531E820AC64}" presName="sibTrans" presStyleCnt="0"/>
      <dgm:spPr/>
    </dgm:pt>
    <dgm:pt modelId="{AA7E1D10-B88C-4DD3-B35E-6BF6D9A00ADA}" type="pres">
      <dgm:prSet presAssocID="{298B30A6-BACC-4F92-8719-CC967FD86842}" presName="node" presStyleLbl="node1" presStyleIdx="1" presStyleCnt="5">
        <dgm:presLayoutVars>
          <dgm:bulletEnabled val="1"/>
        </dgm:presLayoutVars>
      </dgm:prSet>
      <dgm:spPr/>
    </dgm:pt>
    <dgm:pt modelId="{4610B910-6AD6-479B-AC3A-5A898D61DBD7}" type="pres">
      <dgm:prSet presAssocID="{33143518-BC06-433F-B938-8436D9841244}" presName="sibTrans" presStyleCnt="0"/>
      <dgm:spPr/>
    </dgm:pt>
    <dgm:pt modelId="{5504B54B-8E8A-46B1-B29F-69BC03758268}" type="pres">
      <dgm:prSet presAssocID="{D35878E1-189A-47C3-868E-381A6799265D}" presName="node" presStyleLbl="node1" presStyleIdx="2" presStyleCnt="5">
        <dgm:presLayoutVars>
          <dgm:bulletEnabled val="1"/>
        </dgm:presLayoutVars>
      </dgm:prSet>
      <dgm:spPr/>
    </dgm:pt>
    <dgm:pt modelId="{012AD704-BEF4-40C2-A01D-609D38F6A8A3}" type="pres">
      <dgm:prSet presAssocID="{34CF3DF6-8AA2-43D1-B601-D7C9B7569807}" presName="sibTrans" presStyleCnt="0"/>
      <dgm:spPr/>
    </dgm:pt>
    <dgm:pt modelId="{CA5ACF7A-8277-44C1-B7FF-981ABEE8EE43}" type="pres">
      <dgm:prSet presAssocID="{E0FFD464-F9B3-446C-8B5C-E64726AA0E12}" presName="node" presStyleLbl="node1" presStyleIdx="3" presStyleCnt="5">
        <dgm:presLayoutVars>
          <dgm:bulletEnabled val="1"/>
        </dgm:presLayoutVars>
      </dgm:prSet>
      <dgm:spPr/>
    </dgm:pt>
    <dgm:pt modelId="{2006D8E9-F156-4FB1-897C-50D7C417AC5B}" type="pres">
      <dgm:prSet presAssocID="{DD97ED57-0F04-4117-81F1-C7C214824277}" presName="sibTrans" presStyleCnt="0"/>
      <dgm:spPr/>
    </dgm:pt>
    <dgm:pt modelId="{FE82E057-D612-4BFE-AA9B-B7E42BDF65FF}" type="pres">
      <dgm:prSet presAssocID="{8D576C8D-C147-4EA1-82B4-C2E6791D5463}" presName="node" presStyleLbl="node1" presStyleIdx="4" presStyleCnt="5">
        <dgm:presLayoutVars>
          <dgm:bulletEnabled val="1"/>
        </dgm:presLayoutVars>
      </dgm:prSet>
      <dgm:spPr/>
    </dgm:pt>
  </dgm:ptLst>
  <dgm:cxnLst>
    <dgm:cxn modelId="{2E9AA807-3F48-45BF-B47C-1D3EB657E881}" type="presOf" srcId="{D35878E1-189A-47C3-868E-381A6799265D}" destId="{5504B54B-8E8A-46B1-B29F-69BC03758268}" srcOrd="0" destOrd="0" presId="urn:microsoft.com/office/officeart/2005/8/layout/default"/>
    <dgm:cxn modelId="{6401373C-1AD2-4CF1-9BD6-0AC16EF7EB9F}" type="presOf" srcId="{86CD1F2F-CC00-498E-8CE4-4362C10CD485}" destId="{78D047EC-1F73-4F12-A2F4-E27CB7ADE3F3}" srcOrd="0" destOrd="0" presId="urn:microsoft.com/office/officeart/2005/8/layout/default"/>
    <dgm:cxn modelId="{95EA2059-F82E-4ABC-98FE-0B3403F90696}" srcId="{86CD1F2F-CC00-498E-8CE4-4362C10CD485}" destId="{E0FFD464-F9B3-446C-8B5C-E64726AA0E12}" srcOrd="3" destOrd="0" parTransId="{AABED8CB-6DE8-4D1C-84CF-1A8175FB1611}" sibTransId="{DD97ED57-0F04-4117-81F1-C7C214824277}"/>
    <dgm:cxn modelId="{12615183-9AF9-493D-8125-E9C4FD1A2776}" srcId="{86CD1F2F-CC00-498E-8CE4-4362C10CD485}" destId="{BE36CD00-6A07-4646-AEE6-F9D48C4EA0A0}" srcOrd="0" destOrd="0" parTransId="{555A7FEC-344E-4F2C-BB67-6CB9A6AA1F73}" sibTransId="{EC73731B-4A34-42EF-82B7-C531E820AC64}"/>
    <dgm:cxn modelId="{C829D787-67D4-49CC-B532-F3B397971C90}" type="presOf" srcId="{8D576C8D-C147-4EA1-82B4-C2E6791D5463}" destId="{FE82E057-D612-4BFE-AA9B-B7E42BDF65FF}" srcOrd="0" destOrd="0" presId="urn:microsoft.com/office/officeart/2005/8/layout/default"/>
    <dgm:cxn modelId="{A74510A1-2D5D-4EAE-8D11-36F6514328DE}" srcId="{86CD1F2F-CC00-498E-8CE4-4362C10CD485}" destId="{8D576C8D-C147-4EA1-82B4-C2E6791D5463}" srcOrd="4" destOrd="0" parTransId="{18A79AD6-5F00-48B2-9F67-CA733F5D80F6}" sibTransId="{9853A724-0A96-4E82-9FD2-8EAF454AA910}"/>
    <dgm:cxn modelId="{B9549BAA-5EE6-4656-A08A-9F32621E3D03}" srcId="{86CD1F2F-CC00-498E-8CE4-4362C10CD485}" destId="{D35878E1-189A-47C3-868E-381A6799265D}" srcOrd="2" destOrd="0" parTransId="{DB453209-F1E6-4215-956F-3ABFF0921417}" sibTransId="{34CF3DF6-8AA2-43D1-B601-D7C9B7569807}"/>
    <dgm:cxn modelId="{96E53AB0-8392-4B76-8BBD-CBE88E764EE3}" srcId="{86CD1F2F-CC00-498E-8CE4-4362C10CD485}" destId="{298B30A6-BACC-4F92-8719-CC967FD86842}" srcOrd="1" destOrd="0" parTransId="{D7436326-01B8-46C9-B395-BBC3164113AE}" sibTransId="{33143518-BC06-433F-B938-8436D9841244}"/>
    <dgm:cxn modelId="{ECBC30C3-709C-48F0-9489-A13E24756184}" type="presOf" srcId="{BE36CD00-6A07-4646-AEE6-F9D48C4EA0A0}" destId="{93D7A8AE-1A1F-4DF6-81A0-6AAE20D89A3D}" srcOrd="0" destOrd="0" presId="urn:microsoft.com/office/officeart/2005/8/layout/default"/>
    <dgm:cxn modelId="{C66398D7-6029-4CED-B338-1EA414C35AF2}" type="presOf" srcId="{E0FFD464-F9B3-446C-8B5C-E64726AA0E12}" destId="{CA5ACF7A-8277-44C1-B7FF-981ABEE8EE43}" srcOrd="0" destOrd="0" presId="urn:microsoft.com/office/officeart/2005/8/layout/default"/>
    <dgm:cxn modelId="{537036E5-7B0A-4EDC-A2C9-A4AD713EA293}" type="presOf" srcId="{298B30A6-BACC-4F92-8719-CC967FD86842}" destId="{AA7E1D10-B88C-4DD3-B35E-6BF6D9A00ADA}" srcOrd="0" destOrd="0" presId="urn:microsoft.com/office/officeart/2005/8/layout/default"/>
    <dgm:cxn modelId="{10E84D0B-5899-4858-921A-2B0741C91222}" type="presParOf" srcId="{78D047EC-1F73-4F12-A2F4-E27CB7ADE3F3}" destId="{93D7A8AE-1A1F-4DF6-81A0-6AAE20D89A3D}" srcOrd="0" destOrd="0" presId="urn:microsoft.com/office/officeart/2005/8/layout/default"/>
    <dgm:cxn modelId="{13A7B046-9496-416E-8CB1-D204D897FFA4}" type="presParOf" srcId="{78D047EC-1F73-4F12-A2F4-E27CB7ADE3F3}" destId="{BB5B2480-C36D-4BC8-A984-58D643AE35EF}" srcOrd="1" destOrd="0" presId="urn:microsoft.com/office/officeart/2005/8/layout/default"/>
    <dgm:cxn modelId="{F6A6F4B7-84D0-4475-9E75-7399835948BB}" type="presParOf" srcId="{78D047EC-1F73-4F12-A2F4-E27CB7ADE3F3}" destId="{AA7E1D10-B88C-4DD3-B35E-6BF6D9A00ADA}" srcOrd="2" destOrd="0" presId="urn:microsoft.com/office/officeart/2005/8/layout/default"/>
    <dgm:cxn modelId="{671FE64D-4A42-4AAB-8665-04EBD0470D9C}" type="presParOf" srcId="{78D047EC-1F73-4F12-A2F4-E27CB7ADE3F3}" destId="{4610B910-6AD6-479B-AC3A-5A898D61DBD7}" srcOrd="3" destOrd="0" presId="urn:microsoft.com/office/officeart/2005/8/layout/default"/>
    <dgm:cxn modelId="{F331E90B-C510-48C8-B221-BDC28BCAD713}" type="presParOf" srcId="{78D047EC-1F73-4F12-A2F4-E27CB7ADE3F3}" destId="{5504B54B-8E8A-46B1-B29F-69BC03758268}" srcOrd="4" destOrd="0" presId="urn:microsoft.com/office/officeart/2005/8/layout/default"/>
    <dgm:cxn modelId="{6D9AA60F-99C4-474C-8563-E45E4357DE0C}" type="presParOf" srcId="{78D047EC-1F73-4F12-A2F4-E27CB7ADE3F3}" destId="{012AD704-BEF4-40C2-A01D-609D38F6A8A3}" srcOrd="5" destOrd="0" presId="urn:microsoft.com/office/officeart/2005/8/layout/default"/>
    <dgm:cxn modelId="{145D6F5A-A05B-47E2-AD0A-B4A9490E4CA2}" type="presParOf" srcId="{78D047EC-1F73-4F12-A2F4-E27CB7ADE3F3}" destId="{CA5ACF7A-8277-44C1-B7FF-981ABEE8EE43}" srcOrd="6" destOrd="0" presId="urn:microsoft.com/office/officeart/2005/8/layout/default"/>
    <dgm:cxn modelId="{1BD6134E-A704-4121-8ABE-EEBFE4B7C468}" type="presParOf" srcId="{78D047EC-1F73-4F12-A2F4-E27CB7ADE3F3}" destId="{2006D8E9-F156-4FB1-897C-50D7C417AC5B}" srcOrd="7" destOrd="0" presId="urn:microsoft.com/office/officeart/2005/8/layout/default"/>
    <dgm:cxn modelId="{1C459D7A-5D47-4691-A460-17B52F8EF925}" type="presParOf" srcId="{78D047EC-1F73-4F12-A2F4-E27CB7ADE3F3}" destId="{FE82E057-D612-4BFE-AA9B-B7E42BDF65F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C7A24-C91E-4209-A536-77EE7D7703DD}">
      <dsp:nvSpPr>
        <dsp:cNvPr id="0" name=""/>
        <dsp:cNvSpPr/>
      </dsp:nvSpPr>
      <dsp:spPr>
        <a:xfrm>
          <a:off x="0" y="0"/>
          <a:ext cx="10515600" cy="185166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44130B0-6AF8-43AD-B8A2-30DC11F40ADF}">
      <dsp:nvSpPr>
        <dsp:cNvPr id="0" name=""/>
        <dsp:cNvSpPr/>
      </dsp:nvSpPr>
      <dsp:spPr>
        <a:xfrm>
          <a:off x="315468" y="246888"/>
          <a:ext cx="3088957" cy="135788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6000" b="-2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C2F5805-4A7A-4229-989E-B0F29562DCCB}">
      <dsp:nvSpPr>
        <dsp:cNvPr id="0" name=""/>
        <dsp:cNvSpPr/>
      </dsp:nvSpPr>
      <dsp:spPr>
        <a:xfrm rot="10800000">
          <a:off x="315468" y="1851660"/>
          <a:ext cx="3088957" cy="2263140"/>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2928" tIns="312928" rIns="312928" bIns="312928" numCol="1" spcCol="1270" anchor="t" anchorCtr="0">
          <a:noAutofit/>
        </a:bodyPr>
        <a:lstStyle/>
        <a:p>
          <a:pPr marL="0" lvl="0" indent="0" algn="ctr" defTabSz="1955800">
            <a:lnSpc>
              <a:spcPct val="90000"/>
            </a:lnSpc>
            <a:spcBef>
              <a:spcPct val="0"/>
            </a:spcBef>
            <a:spcAft>
              <a:spcPct val="35000"/>
            </a:spcAft>
            <a:buNone/>
          </a:pPr>
          <a:r>
            <a:rPr lang="en-US" sz="4400" kern="1200" dirty="0"/>
            <a:t>Protection</a:t>
          </a:r>
        </a:p>
      </dsp:txBody>
      <dsp:txXfrm rot="10800000">
        <a:off x="385067" y="1851660"/>
        <a:ext cx="2949759" cy="2193541"/>
      </dsp:txXfrm>
    </dsp:sp>
    <dsp:sp modelId="{0F82A238-93DF-49A3-A30B-C17900209369}">
      <dsp:nvSpPr>
        <dsp:cNvPr id="0" name=""/>
        <dsp:cNvSpPr/>
      </dsp:nvSpPr>
      <dsp:spPr>
        <a:xfrm>
          <a:off x="3713321" y="246888"/>
          <a:ext cx="3088957" cy="13578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B772184-9BED-45B2-A952-6C95099DD5E9}">
      <dsp:nvSpPr>
        <dsp:cNvPr id="0" name=""/>
        <dsp:cNvSpPr/>
      </dsp:nvSpPr>
      <dsp:spPr>
        <a:xfrm rot="10800000">
          <a:off x="3713321" y="1851660"/>
          <a:ext cx="3088957" cy="2263140"/>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2928" tIns="312928" rIns="312928" bIns="312928" numCol="1" spcCol="1270" anchor="t" anchorCtr="0">
          <a:noAutofit/>
        </a:bodyPr>
        <a:lstStyle/>
        <a:p>
          <a:pPr marL="0" lvl="0" indent="0" algn="ctr" defTabSz="1955800">
            <a:lnSpc>
              <a:spcPct val="90000"/>
            </a:lnSpc>
            <a:spcBef>
              <a:spcPct val="0"/>
            </a:spcBef>
            <a:spcAft>
              <a:spcPct val="35000"/>
            </a:spcAft>
            <a:buNone/>
          </a:pPr>
          <a:r>
            <a:rPr lang="en-US" sz="4400" kern="1200" dirty="0"/>
            <a:t>Growth</a:t>
          </a:r>
        </a:p>
      </dsp:txBody>
      <dsp:txXfrm rot="10800000">
        <a:off x="3782920" y="1851660"/>
        <a:ext cx="2949759" cy="2193541"/>
      </dsp:txXfrm>
    </dsp:sp>
    <dsp:sp modelId="{9846BAA7-B80D-4AE8-B86C-BA2C9366473B}">
      <dsp:nvSpPr>
        <dsp:cNvPr id="0" name=""/>
        <dsp:cNvSpPr/>
      </dsp:nvSpPr>
      <dsp:spPr>
        <a:xfrm>
          <a:off x="7111174" y="246888"/>
          <a:ext cx="3088957" cy="135788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5000" b="-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C812785-7762-49B8-BE95-8C737F7CEEF9}">
      <dsp:nvSpPr>
        <dsp:cNvPr id="0" name=""/>
        <dsp:cNvSpPr/>
      </dsp:nvSpPr>
      <dsp:spPr>
        <a:xfrm rot="10800000">
          <a:off x="7111174" y="1851660"/>
          <a:ext cx="3088957" cy="2263140"/>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2928" tIns="312928" rIns="312928" bIns="312928" numCol="1" spcCol="1270" anchor="t" anchorCtr="0">
          <a:noAutofit/>
        </a:bodyPr>
        <a:lstStyle/>
        <a:p>
          <a:pPr marL="0" lvl="0" indent="0" algn="ctr" defTabSz="1955800">
            <a:lnSpc>
              <a:spcPct val="90000"/>
            </a:lnSpc>
            <a:spcBef>
              <a:spcPct val="0"/>
            </a:spcBef>
            <a:spcAft>
              <a:spcPct val="35000"/>
            </a:spcAft>
            <a:buNone/>
          </a:pPr>
          <a:r>
            <a:rPr lang="en-US" sz="4400" kern="1200" dirty="0"/>
            <a:t>Income </a:t>
          </a:r>
        </a:p>
      </dsp:txBody>
      <dsp:txXfrm rot="10800000">
        <a:off x="7180773" y="1851660"/>
        <a:ext cx="2949759" cy="21935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12C8A-CE3E-466A-B98B-007721B0B3BD}">
      <dsp:nvSpPr>
        <dsp:cNvPr id="0" name=""/>
        <dsp:cNvSpPr/>
      </dsp:nvSpPr>
      <dsp:spPr>
        <a:xfrm>
          <a:off x="4631" y="790835"/>
          <a:ext cx="2204037" cy="1518581"/>
        </a:xfrm>
        <a:prstGeom prst="roundRect">
          <a:avLst/>
        </a:prstGeom>
        <a:blipFill>
          <a:blip xmlns:r="http://schemas.openxmlformats.org/officeDocument/2006/relationships" r:embed="rId1"/>
          <a:srcRect/>
          <a:stretch>
            <a:fillRect l="-2000" r="-2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F0D84A8-E039-429F-A1DF-7D863E58ACBA}">
      <dsp:nvSpPr>
        <dsp:cNvPr id="0" name=""/>
        <dsp:cNvSpPr/>
      </dsp:nvSpPr>
      <dsp:spPr>
        <a:xfrm>
          <a:off x="4631" y="2309416"/>
          <a:ext cx="2204037" cy="817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Safety of Principal </a:t>
          </a:r>
        </a:p>
      </dsp:txBody>
      <dsp:txXfrm>
        <a:off x="4631" y="2309416"/>
        <a:ext cx="2204037" cy="817697"/>
      </dsp:txXfrm>
    </dsp:sp>
    <dsp:sp modelId="{7EBC82D4-6712-4A1D-B718-5A36689AE164}">
      <dsp:nvSpPr>
        <dsp:cNvPr id="0" name=""/>
        <dsp:cNvSpPr/>
      </dsp:nvSpPr>
      <dsp:spPr>
        <a:xfrm>
          <a:off x="2429164" y="790835"/>
          <a:ext cx="2204037" cy="1518581"/>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88AF1F4-FB1F-4B6E-B33C-9DA45EE83D06}">
      <dsp:nvSpPr>
        <dsp:cNvPr id="0" name=""/>
        <dsp:cNvSpPr/>
      </dsp:nvSpPr>
      <dsp:spPr>
        <a:xfrm>
          <a:off x="2429164" y="2309416"/>
          <a:ext cx="2204037" cy="817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Asset Protection</a:t>
          </a:r>
        </a:p>
      </dsp:txBody>
      <dsp:txXfrm>
        <a:off x="2429164" y="2309416"/>
        <a:ext cx="2204037" cy="817697"/>
      </dsp:txXfrm>
    </dsp:sp>
    <dsp:sp modelId="{16F59981-0089-4C8D-ADDB-5C5AB696D1A2}">
      <dsp:nvSpPr>
        <dsp:cNvPr id="0" name=""/>
        <dsp:cNvSpPr/>
      </dsp:nvSpPr>
      <dsp:spPr>
        <a:xfrm>
          <a:off x="4853698" y="790835"/>
          <a:ext cx="2204037" cy="1518581"/>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9636BE8-275F-406C-A925-1D3323D8630E}">
      <dsp:nvSpPr>
        <dsp:cNvPr id="0" name=""/>
        <dsp:cNvSpPr/>
      </dsp:nvSpPr>
      <dsp:spPr>
        <a:xfrm>
          <a:off x="4853698" y="2309416"/>
          <a:ext cx="2204037" cy="817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Tax Deferred Growth</a:t>
          </a:r>
        </a:p>
      </dsp:txBody>
      <dsp:txXfrm>
        <a:off x="4853698" y="2309416"/>
        <a:ext cx="2204037" cy="817697"/>
      </dsp:txXfrm>
    </dsp:sp>
    <dsp:sp modelId="{8100957E-C4DA-4C1D-A6A6-443135353F04}">
      <dsp:nvSpPr>
        <dsp:cNvPr id="0" name=""/>
        <dsp:cNvSpPr/>
      </dsp:nvSpPr>
      <dsp:spPr>
        <a:xfrm>
          <a:off x="7278231" y="790835"/>
          <a:ext cx="2204037" cy="1518581"/>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35F6A65-D269-4A46-B430-89265263D131}">
      <dsp:nvSpPr>
        <dsp:cNvPr id="0" name=""/>
        <dsp:cNvSpPr/>
      </dsp:nvSpPr>
      <dsp:spPr>
        <a:xfrm>
          <a:off x="7278231" y="2309416"/>
          <a:ext cx="2204037" cy="817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Guaranteed Lifetime Income </a:t>
          </a:r>
        </a:p>
      </dsp:txBody>
      <dsp:txXfrm>
        <a:off x="7278231" y="2309416"/>
        <a:ext cx="2204037" cy="8176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6F8F6-9499-4674-887C-29B12F30B574}">
      <dsp:nvSpPr>
        <dsp:cNvPr id="0" name=""/>
        <dsp:cNvSpPr/>
      </dsp:nvSpPr>
      <dsp:spPr>
        <a:xfrm>
          <a:off x="0" y="0"/>
          <a:ext cx="8267700" cy="1434465"/>
        </a:xfrm>
        <a:prstGeom prst="roundRect">
          <a:avLst>
            <a:gd name="adj" fmla="val 10000"/>
          </a:avLst>
        </a:prstGeom>
        <a:solidFill>
          <a:schemeClr val="lt1">
            <a:alpha val="90000"/>
            <a:tint val="40000"/>
            <a:hueOff val="0"/>
            <a:satOff val="0"/>
            <a:lumOff val="0"/>
            <a:alphaOff val="0"/>
          </a:schemeClr>
        </a:solidFill>
        <a:ln w="12700" cap="flat" cmpd="sng" algn="ctr">
          <a:solidFill>
            <a:schemeClr val="dk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1691D1-A818-4CC2-BCB5-215A7A63AAC1}">
      <dsp:nvSpPr>
        <dsp:cNvPr id="0" name=""/>
        <dsp:cNvSpPr/>
      </dsp:nvSpPr>
      <dsp:spPr>
        <a:xfrm>
          <a:off x="248031" y="191261"/>
          <a:ext cx="2428636" cy="1051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5F1453-C83E-42AD-92F9-80E220FE1432}">
      <dsp:nvSpPr>
        <dsp:cNvPr id="0" name=""/>
        <dsp:cNvSpPr/>
      </dsp:nvSpPr>
      <dsp:spPr>
        <a:xfrm rot="10800000">
          <a:off x="248031" y="1434464"/>
          <a:ext cx="2428636" cy="1753235"/>
        </a:xfrm>
        <a:prstGeom prst="round2SameRect">
          <a:avLst>
            <a:gd name="adj1" fmla="val 10500"/>
            <a:gd name="adj2" fmla="val 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b="1" i="1" kern="1200" dirty="0"/>
            <a:t>100% Downside Protection </a:t>
          </a:r>
        </a:p>
      </dsp:txBody>
      <dsp:txXfrm rot="10800000">
        <a:off x="301949" y="1434464"/>
        <a:ext cx="2320800" cy="1699317"/>
      </dsp:txXfrm>
    </dsp:sp>
    <dsp:sp modelId="{5A651126-E7C8-4F3D-B0BF-BB3BB51978E3}">
      <dsp:nvSpPr>
        <dsp:cNvPr id="0" name=""/>
        <dsp:cNvSpPr/>
      </dsp:nvSpPr>
      <dsp:spPr>
        <a:xfrm>
          <a:off x="2919531" y="191261"/>
          <a:ext cx="2428636" cy="1051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6000" b="-36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B8D6BE-12D8-45FC-9990-B325250BF671}">
      <dsp:nvSpPr>
        <dsp:cNvPr id="0" name=""/>
        <dsp:cNvSpPr/>
      </dsp:nvSpPr>
      <dsp:spPr>
        <a:xfrm rot="10800000">
          <a:off x="2919531" y="1434464"/>
          <a:ext cx="2428636" cy="1753235"/>
        </a:xfrm>
        <a:prstGeom prst="round2SameRect">
          <a:avLst>
            <a:gd name="adj1" fmla="val 10500"/>
            <a:gd name="adj2" fmla="val 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b="1" i="1" kern="1200" dirty="0"/>
            <a:t>Guaranteed Lifetime Income </a:t>
          </a:r>
        </a:p>
      </dsp:txBody>
      <dsp:txXfrm rot="10800000">
        <a:off x="2973449" y="1434464"/>
        <a:ext cx="2320800" cy="1699317"/>
      </dsp:txXfrm>
    </dsp:sp>
    <dsp:sp modelId="{E361EE4C-D6CD-44A3-BFC7-3CB0E1EC8FBB}">
      <dsp:nvSpPr>
        <dsp:cNvPr id="0" name=""/>
        <dsp:cNvSpPr/>
      </dsp:nvSpPr>
      <dsp:spPr>
        <a:xfrm>
          <a:off x="5591032" y="191261"/>
          <a:ext cx="2428636" cy="1051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7000" b="-2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B8613D-F119-4DD8-BECA-9B97169713CB}">
      <dsp:nvSpPr>
        <dsp:cNvPr id="0" name=""/>
        <dsp:cNvSpPr/>
      </dsp:nvSpPr>
      <dsp:spPr>
        <a:xfrm rot="10800000">
          <a:off x="5591032" y="1434464"/>
          <a:ext cx="2428636" cy="1753235"/>
        </a:xfrm>
        <a:prstGeom prst="round2SameRect">
          <a:avLst>
            <a:gd name="adj1" fmla="val 10500"/>
            <a:gd name="adj2" fmla="val 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n-US" sz="2500" b="1" i="1" kern="1200" dirty="0"/>
            <a:t>Growth Opportunities</a:t>
          </a:r>
        </a:p>
      </dsp:txBody>
      <dsp:txXfrm rot="10800000">
        <a:off x="5644950" y="1434464"/>
        <a:ext cx="2320800" cy="16993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5BD9E-9B6B-4972-B4AC-E2843501A60F}">
      <dsp:nvSpPr>
        <dsp:cNvPr id="0" name=""/>
        <dsp:cNvSpPr/>
      </dsp:nvSpPr>
      <dsp:spPr>
        <a:xfrm>
          <a:off x="5438" y="222123"/>
          <a:ext cx="2588163" cy="1783244"/>
        </a:xfrm>
        <a:prstGeom prst="roundRect">
          <a:avLst/>
        </a:prstGeom>
        <a:blipFill>
          <a:blip xmlns:r="http://schemas.openxmlformats.org/officeDocument/2006/relationships" r:embed="rId1"/>
          <a:srcRect/>
          <a:stretch>
            <a:fillRect l="-5000" r="-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8BCA0E-1B9E-4DDD-9ECB-D2BACA2352D7}">
      <dsp:nvSpPr>
        <dsp:cNvPr id="0" name=""/>
        <dsp:cNvSpPr/>
      </dsp:nvSpPr>
      <dsp:spPr>
        <a:xfrm>
          <a:off x="5438" y="2005367"/>
          <a:ext cx="2588163" cy="960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i="1" kern="1200" dirty="0"/>
            <a:t>Individual or Joint </a:t>
          </a:r>
        </a:p>
      </dsp:txBody>
      <dsp:txXfrm>
        <a:off x="5438" y="2005367"/>
        <a:ext cx="2588163" cy="960208"/>
      </dsp:txXfrm>
    </dsp:sp>
    <dsp:sp modelId="{3BF66527-AAC2-488F-85C2-40A670AA5F9A}">
      <dsp:nvSpPr>
        <dsp:cNvPr id="0" name=""/>
        <dsp:cNvSpPr/>
      </dsp:nvSpPr>
      <dsp:spPr>
        <a:xfrm>
          <a:off x="2852527" y="222123"/>
          <a:ext cx="2588163" cy="1783244"/>
        </a:xfrm>
        <a:prstGeom prst="roundRect">
          <a:avLst/>
        </a:prstGeom>
        <a:blipFill>
          <a:blip xmlns:r="http://schemas.openxmlformats.org/officeDocument/2006/relationships" r:embed="rId2"/>
          <a:srcRect/>
          <a:stretch>
            <a:fillRect l="-20000" r="-20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98FFB9-E796-4E32-A970-05AEA7FAB96B}">
      <dsp:nvSpPr>
        <dsp:cNvPr id="0" name=""/>
        <dsp:cNvSpPr/>
      </dsp:nvSpPr>
      <dsp:spPr>
        <a:xfrm>
          <a:off x="2852527" y="2005367"/>
          <a:ext cx="2588163" cy="960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i="1" kern="1200" dirty="0"/>
            <a:t>Regardless of Account Value</a:t>
          </a:r>
        </a:p>
      </dsp:txBody>
      <dsp:txXfrm>
        <a:off x="2852527" y="2005367"/>
        <a:ext cx="2588163" cy="960208"/>
      </dsp:txXfrm>
    </dsp:sp>
    <dsp:sp modelId="{88D08A54-5839-41AC-BEE6-AB81338ECD34}">
      <dsp:nvSpPr>
        <dsp:cNvPr id="0" name=""/>
        <dsp:cNvSpPr/>
      </dsp:nvSpPr>
      <dsp:spPr>
        <a:xfrm>
          <a:off x="5699615" y="222123"/>
          <a:ext cx="2588163" cy="1783244"/>
        </a:xfrm>
        <a:prstGeom prst="roundRect">
          <a:avLst/>
        </a:prstGeom>
        <a:blipFill>
          <a:blip xmlns:r="http://schemas.openxmlformats.org/officeDocument/2006/relationships" r:embed="rId3"/>
          <a:srcRect/>
          <a:stretch>
            <a:fillRect l="-16000" r="-16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636213-7865-4F2D-B8C3-2F274A63287E}">
      <dsp:nvSpPr>
        <dsp:cNvPr id="0" name=""/>
        <dsp:cNvSpPr/>
      </dsp:nvSpPr>
      <dsp:spPr>
        <a:xfrm>
          <a:off x="5699615" y="2005367"/>
          <a:ext cx="2588163" cy="960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i="1" kern="1200" dirty="0"/>
            <a:t>Complements Government Benefits </a:t>
          </a:r>
        </a:p>
      </dsp:txBody>
      <dsp:txXfrm>
        <a:off x="5699615" y="2005367"/>
        <a:ext cx="2588163" cy="960208"/>
      </dsp:txXfrm>
    </dsp:sp>
    <dsp:sp modelId="{EB3D0F12-5E91-4075-8648-8C7017424658}">
      <dsp:nvSpPr>
        <dsp:cNvPr id="0" name=""/>
        <dsp:cNvSpPr/>
      </dsp:nvSpPr>
      <dsp:spPr>
        <a:xfrm>
          <a:off x="8546703" y="222123"/>
          <a:ext cx="2588163" cy="1783244"/>
        </a:xfrm>
        <a:prstGeom prst="roundRect">
          <a:avLst/>
        </a:prstGeom>
        <a:blipFill>
          <a:blip xmlns:r="http://schemas.openxmlformats.org/officeDocument/2006/relationships" r:embed="rId4"/>
          <a:srcRect/>
          <a:stretch>
            <a:fillRect l="-11000" r="-11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127782-5FFD-4DAA-A770-A524C8489FD9}">
      <dsp:nvSpPr>
        <dsp:cNvPr id="0" name=""/>
        <dsp:cNvSpPr/>
      </dsp:nvSpPr>
      <dsp:spPr>
        <a:xfrm>
          <a:off x="8546703" y="2005367"/>
          <a:ext cx="2588163" cy="960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i="1" kern="1200" dirty="0"/>
            <a:t>Level or Increasing Income  </a:t>
          </a:r>
        </a:p>
      </dsp:txBody>
      <dsp:txXfrm>
        <a:off x="8546703" y="2005367"/>
        <a:ext cx="2588163" cy="9602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79F86-A2DC-4FD7-8F6E-839D5B2853F4}">
      <dsp:nvSpPr>
        <dsp:cNvPr id="0" name=""/>
        <dsp:cNvSpPr/>
      </dsp:nvSpPr>
      <dsp:spPr>
        <a:xfrm>
          <a:off x="5442" y="710014"/>
          <a:ext cx="2590162" cy="1784621"/>
        </a:xfrm>
        <a:prstGeom prst="round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C6B624-2AFC-4354-8DEC-9C857FF345A9}">
      <dsp:nvSpPr>
        <dsp:cNvPr id="0" name=""/>
        <dsp:cNvSpPr/>
      </dsp:nvSpPr>
      <dsp:spPr>
        <a:xfrm>
          <a:off x="5442" y="2494635"/>
          <a:ext cx="2590162" cy="96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b="1" i="1" kern="1200" dirty="0"/>
            <a:t>Income Base / Protected Balance</a:t>
          </a:r>
        </a:p>
      </dsp:txBody>
      <dsp:txXfrm>
        <a:off x="5442" y="2494635"/>
        <a:ext cx="2590162" cy="960950"/>
      </dsp:txXfrm>
    </dsp:sp>
    <dsp:sp modelId="{6FFBB757-7A8F-49CD-96E4-713316B7A580}">
      <dsp:nvSpPr>
        <dsp:cNvPr id="0" name=""/>
        <dsp:cNvSpPr/>
      </dsp:nvSpPr>
      <dsp:spPr>
        <a:xfrm>
          <a:off x="2854729" y="710014"/>
          <a:ext cx="2590162" cy="1784621"/>
        </a:xfrm>
        <a:prstGeom prst="roundRect">
          <a:avLst/>
        </a:prstGeom>
        <a:blipFill>
          <a:blip xmlns:r="http://schemas.openxmlformats.org/officeDocument/2006/relationships" r:embed="rId2"/>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FA6073-4D68-40C5-B576-E9D774A0C271}">
      <dsp:nvSpPr>
        <dsp:cNvPr id="0" name=""/>
        <dsp:cNvSpPr/>
      </dsp:nvSpPr>
      <dsp:spPr>
        <a:xfrm>
          <a:off x="2854729" y="2494635"/>
          <a:ext cx="2590162" cy="96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b="1" i="1" kern="1200" dirty="0"/>
            <a:t>Roll Up</a:t>
          </a:r>
        </a:p>
        <a:p>
          <a:pPr marL="0" lvl="0" indent="0" algn="ctr" defTabSz="844550">
            <a:lnSpc>
              <a:spcPct val="90000"/>
            </a:lnSpc>
            <a:spcBef>
              <a:spcPct val="0"/>
            </a:spcBef>
            <a:spcAft>
              <a:spcPct val="35000"/>
            </a:spcAft>
            <a:buNone/>
          </a:pPr>
          <a:r>
            <a:rPr lang="en-US" sz="1900" b="1" i="1" kern="1200" dirty="0"/>
            <a:t>(Bonus)</a:t>
          </a:r>
        </a:p>
      </dsp:txBody>
      <dsp:txXfrm>
        <a:off x="2854729" y="2494635"/>
        <a:ext cx="2590162" cy="960950"/>
      </dsp:txXfrm>
    </dsp:sp>
    <dsp:sp modelId="{7E1B7A00-4E3E-4645-9D67-38047783A5F4}">
      <dsp:nvSpPr>
        <dsp:cNvPr id="0" name=""/>
        <dsp:cNvSpPr/>
      </dsp:nvSpPr>
      <dsp:spPr>
        <a:xfrm>
          <a:off x="5704017" y="710014"/>
          <a:ext cx="2590162" cy="1784621"/>
        </a:xfrm>
        <a:prstGeom prst="roundRect">
          <a:avLst/>
        </a:prstGeom>
        <a:blipFill>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205B43-187E-4D82-A36B-7E617726884D}">
      <dsp:nvSpPr>
        <dsp:cNvPr id="0" name=""/>
        <dsp:cNvSpPr/>
      </dsp:nvSpPr>
      <dsp:spPr>
        <a:xfrm>
          <a:off x="5704017" y="2494635"/>
          <a:ext cx="2590162" cy="96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b="1" i="1" kern="1200" dirty="0"/>
            <a:t>Step Up </a:t>
          </a:r>
        </a:p>
      </dsp:txBody>
      <dsp:txXfrm>
        <a:off x="5704017" y="2494635"/>
        <a:ext cx="2590162" cy="960950"/>
      </dsp:txXfrm>
    </dsp:sp>
    <dsp:sp modelId="{E31EB0D3-D8F4-458B-A859-5EAC3954464A}">
      <dsp:nvSpPr>
        <dsp:cNvPr id="0" name=""/>
        <dsp:cNvSpPr/>
      </dsp:nvSpPr>
      <dsp:spPr>
        <a:xfrm>
          <a:off x="8553304" y="710014"/>
          <a:ext cx="2590162" cy="1784621"/>
        </a:xfrm>
        <a:prstGeom prst="roundRect">
          <a:avLst/>
        </a:prstGeom>
        <a:blipFill>
          <a:blip xmlns:r="http://schemas.openxmlformats.org/officeDocument/2006/relationships" r:embed="rId4"/>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1786A0-9F0B-46BF-AF92-24569FA7FAE0}">
      <dsp:nvSpPr>
        <dsp:cNvPr id="0" name=""/>
        <dsp:cNvSpPr/>
      </dsp:nvSpPr>
      <dsp:spPr>
        <a:xfrm>
          <a:off x="8553304" y="2494635"/>
          <a:ext cx="2590162" cy="96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en-US" sz="1900" b="1" i="1" kern="1200" dirty="0"/>
            <a:t>Guaranteed Minimum Withdrawal Benefit</a:t>
          </a:r>
        </a:p>
      </dsp:txBody>
      <dsp:txXfrm>
        <a:off x="8553304" y="2494635"/>
        <a:ext cx="2590162" cy="9609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D3305-622D-43ED-96AF-3DBE4100177C}">
      <dsp:nvSpPr>
        <dsp:cNvPr id="0" name=""/>
        <dsp:cNvSpPr/>
      </dsp:nvSpPr>
      <dsp:spPr>
        <a:xfrm rot="10800000">
          <a:off x="1683716" y="606"/>
          <a:ext cx="5498020" cy="1195506"/>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185"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Living Too Long</a:t>
          </a:r>
        </a:p>
      </dsp:txBody>
      <dsp:txXfrm rot="10800000">
        <a:off x="1982592" y="606"/>
        <a:ext cx="5199144" cy="1195506"/>
      </dsp:txXfrm>
    </dsp:sp>
    <dsp:sp modelId="{D5C4570B-0837-4CA9-9B8B-C235D718F233}">
      <dsp:nvSpPr>
        <dsp:cNvPr id="0" name=""/>
        <dsp:cNvSpPr/>
      </dsp:nvSpPr>
      <dsp:spPr>
        <a:xfrm>
          <a:off x="1085963" y="606"/>
          <a:ext cx="1195506" cy="1195506"/>
        </a:xfrm>
        <a:prstGeom prst="ellipse">
          <a:avLst/>
        </a:prstGeom>
        <a:blipFill>
          <a:blip xmlns:r="http://schemas.openxmlformats.org/officeDocument/2006/relationships" r:embed="rId1"/>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3F791C-A027-40E9-9F76-9055C9E472CC}">
      <dsp:nvSpPr>
        <dsp:cNvPr id="0" name=""/>
        <dsp:cNvSpPr/>
      </dsp:nvSpPr>
      <dsp:spPr>
        <a:xfrm rot="10800000">
          <a:off x="1683716" y="1552980"/>
          <a:ext cx="5498020" cy="1195506"/>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185"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Dying Too Soon </a:t>
          </a:r>
        </a:p>
      </dsp:txBody>
      <dsp:txXfrm rot="10800000">
        <a:off x="1982592" y="1552980"/>
        <a:ext cx="5199144" cy="1195506"/>
      </dsp:txXfrm>
    </dsp:sp>
    <dsp:sp modelId="{B56F6153-EC7F-4937-A225-CE696738CA2F}">
      <dsp:nvSpPr>
        <dsp:cNvPr id="0" name=""/>
        <dsp:cNvSpPr/>
      </dsp:nvSpPr>
      <dsp:spPr>
        <a:xfrm>
          <a:off x="1085963" y="1552980"/>
          <a:ext cx="1195506" cy="1195506"/>
        </a:xfrm>
        <a:prstGeom prst="ellipse">
          <a:avLst/>
        </a:prstGeom>
        <a:blipFill>
          <a:blip xmlns:r="http://schemas.openxmlformats.org/officeDocument/2006/relationships" r:embed="rId2"/>
          <a:srcRect/>
          <a:stretch>
            <a:fillRect l="-18000" r="-18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4A23DC-3460-4AA3-BEC0-AC19E80F10FB}">
      <dsp:nvSpPr>
        <dsp:cNvPr id="0" name=""/>
        <dsp:cNvSpPr/>
      </dsp:nvSpPr>
      <dsp:spPr>
        <a:xfrm rot="10800000">
          <a:off x="1683716" y="3105354"/>
          <a:ext cx="5498020" cy="1195506"/>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7185" tIns="110490" rIns="206248"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Unexpected </a:t>
          </a:r>
        </a:p>
        <a:p>
          <a:pPr marL="0" lvl="0" indent="0" algn="ctr" defTabSz="1289050">
            <a:lnSpc>
              <a:spcPct val="90000"/>
            </a:lnSpc>
            <a:spcBef>
              <a:spcPct val="0"/>
            </a:spcBef>
            <a:spcAft>
              <a:spcPct val="35000"/>
            </a:spcAft>
            <a:buNone/>
          </a:pPr>
          <a:r>
            <a:rPr lang="en-US" sz="2900" b="1" kern="1200" dirty="0"/>
            <a:t>Events</a:t>
          </a:r>
        </a:p>
      </dsp:txBody>
      <dsp:txXfrm rot="10800000">
        <a:off x="1982592" y="3105354"/>
        <a:ext cx="5199144" cy="1195506"/>
      </dsp:txXfrm>
    </dsp:sp>
    <dsp:sp modelId="{BBBF180A-D84A-4134-9FC4-A919067F3725}">
      <dsp:nvSpPr>
        <dsp:cNvPr id="0" name=""/>
        <dsp:cNvSpPr/>
      </dsp:nvSpPr>
      <dsp:spPr>
        <a:xfrm>
          <a:off x="1085963" y="3105354"/>
          <a:ext cx="1195506" cy="1195506"/>
        </a:xfrm>
        <a:prstGeom prst="ellipse">
          <a:avLst/>
        </a:prstGeom>
        <a:blipFill>
          <a:blip xmlns:r="http://schemas.openxmlformats.org/officeDocument/2006/relationships" r:embed="rId3"/>
          <a:srcRect/>
          <a:stretch>
            <a:fillRect l="-25000" r="-25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A99C3-60B8-4D69-A29E-F5DCC82B14F3}">
      <dsp:nvSpPr>
        <dsp:cNvPr id="0" name=""/>
        <dsp:cNvSpPr/>
      </dsp:nvSpPr>
      <dsp:spPr>
        <a:xfrm>
          <a:off x="0" y="0"/>
          <a:ext cx="10515600" cy="208784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EA7D74-FF9F-4A4F-981B-2E54370F0320}">
      <dsp:nvSpPr>
        <dsp:cNvPr id="0" name=""/>
        <dsp:cNvSpPr/>
      </dsp:nvSpPr>
      <dsp:spPr>
        <a:xfrm>
          <a:off x="315468" y="278379"/>
          <a:ext cx="3088957" cy="153108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13F009-97C1-46A5-9CA0-F7DAE494E63F}">
      <dsp:nvSpPr>
        <dsp:cNvPr id="0" name=""/>
        <dsp:cNvSpPr/>
      </dsp:nvSpPr>
      <dsp:spPr>
        <a:xfrm rot="10800000">
          <a:off x="315468" y="2087842"/>
          <a:ext cx="3088957" cy="255180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t" anchorCtr="0">
          <a:noAutofit/>
        </a:bodyPr>
        <a:lstStyle/>
        <a:p>
          <a:pPr marL="0" lvl="0" indent="0" algn="ctr" defTabSz="1911350">
            <a:lnSpc>
              <a:spcPct val="90000"/>
            </a:lnSpc>
            <a:spcBef>
              <a:spcPct val="0"/>
            </a:spcBef>
            <a:spcAft>
              <a:spcPct val="35000"/>
            </a:spcAft>
            <a:buNone/>
          </a:pPr>
          <a:r>
            <a:rPr lang="en-US" sz="4300" kern="1200" dirty="0"/>
            <a:t>Immediate</a:t>
          </a:r>
        </a:p>
        <a:p>
          <a:pPr marL="0" lvl="0" indent="0" algn="ctr" defTabSz="1911350">
            <a:lnSpc>
              <a:spcPct val="90000"/>
            </a:lnSpc>
            <a:spcBef>
              <a:spcPct val="0"/>
            </a:spcBef>
            <a:spcAft>
              <a:spcPct val="35000"/>
            </a:spcAft>
            <a:buNone/>
          </a:pPr>
          <a:r>
            <a:rPr lang="en-US" sz="2400" kern="1200" dirty="0"/>
            <a:t>Fixed Payments</a:t>
          </a:r>
        </a:p>
        <a:p>
          <a:pPr marL="0" lvl="0" indent="0" algn="ctr" defTabSz="1911350">
            <a:lnSpc>
              <a:spcPct val="90000"/>
            </a:lnSpc>
            <a:spcBef>
              <a:spcPct val="0"/>
            </a:spcBef>
            <a:spcAft>
              <a:spcPct val="35000"/>
            </a:spcAft>
            <a:buNone/>
          </a:pPr>
          <a:r>
            <a:rPr lang="en-US" sz="2400" kern="1200" dirty="0"/>
            <a:t>Period Certain</a:t>
          </a:r>
        </a:p>
        <a:p>
          <a:pPr marL="0" lvl="0" indent="0" algn="ctr" defTabSz="1911350">
            <a:lnSpc>
              <a:spcPct val="90000"/>
            </a:lnSpc>
            <a:spcBef>
              <a:spcPct val="0"/>
            </a:spcBef>
            <a:spcAft>
              <a:spcPct val="35000"/>
            </a:spcAft>
            <a:buNone/>
          </a:pPr>
          <a:r>
            <a:rPr lang="en-US" sz="2400" kern="1200" dirty="0"/>
            <a:t>Guaranteed</a:t>
          </a:r>
          <a:endParaRPr lang="en-US" sz="4300" kern="1200" dirty="0"/>
        </a:p>
      </dsp:txBody>
      <dsp:txXfrm rot="10800000">
        <a:off x="393945" y="2087842"/>
        <a:ext cx="2932003" cy="2473331"/>
      </dsp:txXfrm>
    </dsp:sp>
    <dsp:sp modelId="{543E3488-4BE6-44AC-B5BE-B5C6288BC15E}">
      <dsp:nvSpPr>
        <dsp:cNvPr id="0" name=""/>
        <dsp:cNvSpPr/>
      </dsp:nvSpPr>
      <dsp:spPr>
        <a:xfrm>
          <a:off x="3713321" y="278379"/>
          <a:ext cx="3088957" cy="15310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3926AC-42E4-4DE3-B92C-DCD1F9E9760F}">
      <dsp:nvSpPr>
        <dsp:cNvPr id="0" name=""/>
        <dsp:cNvSpPr/>
      </dsp:nvSpPr>
      <dsp:spPr>
        <a:xfrm rot="10800000">
          <a:off x="3713321" y="2087842"/>
          <a:ext cx="3088957" cy="255180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t" anchorCtr="0">
          <a:noAutofit/>
        </a:bodyPr>
        <a:lstStyle/>
        <a:p>
          <a:pPr marL="0" lvl="0" indent="0" algn="ctr" defTabSz="1955800">
            <a:lnSpc>
              <a:spcPct val="90000"/>
            </a:lnSpc>
            <a:spcBef>
              <a:spcPct val="0"/>
            </a:spcBef>
            <a:spcAft>
              <a:spcPct val="35000"/>
            </a:spcAft>
            <a:buNone/>
          </a:pPr>
          <a:r>
            <a:rPr lang="en-US" sz="4400" kern="1200" dirty="0"/>
            <a:t>Deferred</a:t>
          </a:r>
        </a:p>
        <a:p>
          <a:pPr marL="0" lvl="0" indent="0" algn="ctr" defTabSz="1955800">
            <a:lnSpc>
              <a:spcPct val="90000"/>
            </a:lnSpc>
            <a:spcBef>
              <a:spcPct val="0"/>
            </a:spcBef>
            <a:spcAft>
              <a:spcPct val="35000"/>
            </a:spcAft>
            <a:buNone/>
          </a:pPr>
          <a:r>
            <a:rPr lang="en-US" sz="2400" kern="1200" dirty="0"/>
            <a:t>Fixed Interest</a:t>
          </a:r>
        </a:p>
        <a:p>
          <a:pPr marL="0" lvl="0" indent="0" algn="ctr" defTabSz="1955800">
            <a:lnSpc>
              <a:spcPct val="90000"/>
            </a:lnSpc>
            <a:spcBef>
              <a:spcPct val="0"/>
            </a:spcBef>
            <a:spcAft>
              <a:spcPct val="35000"/>
            </a:spcAft>
            <a:buNone/>
          </a:pPr>
          <a:r>
            <a:rPr lang="en-US" sz="2400" kern="1200" dirty="0"/>
            <a:t> Indexing Options</a:t>
          </a:r>
        </a:p>
        <a:p>
          <a:pPr marL="0" lvl="0" indent="0" algn="ctr" defTabSz="1955800">
            <a:lnSpc>
              <a:spcPct val="90000"/>
            </a:lnSpc>
            <a:spcBef>
              <a:spcPct val="0"/>
            </a:spcBef>
            <a:spcAft>
              <a:spcPct val="35000"/>
            </a:spcAft>
            <a:buNone/>
          </a:pPr>
          <a:r>
            <a:rPr lang="en-US" sz="2400" kern="1200" dirty="0"/>
            <a:t>Tax Deferred</a:t>
          </a:r>
        </a:p>
        <a:p>
          <a:pPr marL="0" lvl="0" indent="0" algn="ctr" defTabSz="1955800">
            <a:lnSpc>
              <a:spcPct val="90000"/>
            </a:lnSpc>
            <a:spcBef>
              <a:spcPct val="0"/>
            </a:spcBef>
            <a:spcAft>
              <a:spcPct val="35000"/>
            </a:spcAft>
            <a:buNone/>
          </a:pPr>
          <a:endParaRPr lang="en-US" sz="2400" kern="1200" dirty="0"/>
        </a:p>
      </dsp:txBody>
      <dsp:txXfrm rot="10800000">
        <a:off x="3791798" y="2087842"/>
        <a:ext cx="2932003" cy="2473331"/>
      </dsp:txXfrm>
    </dsp:sp>
    <dsp:sp modelId="{FB7524E3-090C-4BBD-8C5B-B23F2481BE8D}">
      <dsp:nvSpPr>
        <dsp:cNvPr id="0" name=""/>
        <dsp:cNvSpPr/>
      </dsp:nvSpPr>
      <dsp:spPr>
        <a:xfrm>
          <a:off x="7111174" y="278379"/>
          <a:ext cx="3088957" cy="153108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E5E66C-F470-442E-B543-DD9FAE8BDC95}">
      <dsp:nvSpPr>
        <dsp:cNvPr id="0" name=""/>
        <dsp:cNvSpPr/>
      </dsp:nvSpPr>
      <dsp:spPr>
        <a:xfrm rot="10800000">
          <a:off x="7111174" y="2087842"/>
          <a:ext cx="3088957" cy="255180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t" anchorCtr="0">
          <a:noAutofit/>
        </a:bodyPr>
        <a:lstStyle/>
        <a:p>
          <a:pPr marL="0" lvl="0" indent="0" algn="ctr" defTabSz="1955800">
            <a:lnSpc>
              <a:spcPct val="90000"/>
            </a:lnSpc>
            <a:spcBef>
              <a:spcPct val="0"/>
            </a:spcBef>
            <a:spcAft>
              <a:spcPct val="35000"/>
            </a:spcAft>
            <a:buNone/>
          </a:pPr>
          <a:r>
            <a:rPr lang="en-US" sz="4400" kern="1200" dirty="0"/>
            <a:t>Variable</a:t>
          </a:r>
        </a:p>
        <a:p>
          <a:pPr marL="0" lvl="0" indent="0" algn="ctr" defTabSz="1955800">
            <a:lnSpc>
              <a:spcPct val="90000"/>
            </a:lnSpc>
            <a:spcBef>
              <a:spcPct val="0"/>
            </a:spcBef>
            <a:spcAft>
              <a:spcPct val="35000"/>
            </a:spcAft>
            <a:buNone/>
          </a:pPr>
          <a:r>
            <a:rPr lang="en-US" sz="2400" kern="1200" dirty="0"/>
            <a:t>Sub Accounts</a:t>
          </a:r>
        </a:p>
        <a:p>
          <a:pPr marL="0" lvl="0" indent="0" algn="ctr" defTabSz="1955800">
            <a:lnSpc>
              <a:spcPct val="90000"/>
            </a:lnSpc>
            <a:spcBef>
              <a:spcPct val="0"/>
            </a:spcBef>
            <a:spcAft>
              <a:spcPct val="35000"/>
            </a:spcAft>
            <a:buNone/>
          </a:pPr>
          <a:r>
            <a:rPr lang="en-US" sz="2400" kern="1200" dirty="0"/>
            <a:t>Market Risk</a:t>
          </a:r>
        </a:p>
        <a:p>
          <a:pPr marL="0" lvl="0" indent="0" algn="ctr" defTabSz="1955800">
            <a:lnSpc>
              <a:spcPct val="90000"/>
            </a:lnSpc>
            <a:spcBef>
              <a:spcPct val="0"/>
            </a:spcBef>
            <a:spcAft>
              <a:spcPct val="35000"/>
            </a:spcAft>
            <a:buNone/>
          </a:pPr>
          <a:r>
            <a:rPr lang="en-US" sz="2400" kern="1200" dirty="0"/>
            <a:t>Tax Deferred</a:t>
          </a:r>
        </a:p>
        <a:p>
          <a:pPr marL="0" lvl="0" indent="0" algn="ctr" defTabSz="1955800">
            <a:lnSpc>
              <a:spcPct val="90000"/>
            </a:lnSpc>
            <a:spcBef>
              <a:spcPct val="0"/>
            </a:spcBef>
            <a:spcAft>
              <a:spcPct val="35000"/>
            </a:spcAft>
            <a:buNone/>
          </a:pPr>
          <a:endParaRPr lang="en-US" sz="2400" kern="1200" dirty="0"/>
        </a:p>
      </dsp:txBody>
      <dsp:txXfrm rot="10800000">
        <a:off x="7189651" y="2087842"/>
        <a:ext cx="2932003" cy="2473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8DCA1-F231-4815-B5BC-DB4D04E90D74}">
      <dsp:nvSpPr>
        <dsp:cNvPr id="0" name=""/>
        <dsp:cNvSpPr/>
      </dsp:nvSpPr>
      <dsp:spPr>
        <a:xfrm rot="10800000">
          <a:off x="2048186" y="1428"/>
          <a:ext cx="6992874" cy="11472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925" tIns="163830" rIns="305816"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Deferred Annuity </a:t>
          </a:r>
        </a:p>
      </dsp:txBody>
      <dsp:txXfrm rot="10800000">
        <a:off x="2335009" y="1428"/>
        <a:ext cx="6706051" cy="1147294"/>
      </dsp:txXfrm>
    </dsp:sp>
    <dsp:sp modelId="{BF5BB3C2-7390-4C96-A99D-02A2D936F6FE}">
      <dsp:nvSpPr>
        <dsp:cNvPr id="0" name=""/>
        <dsp:cNvSpPr/>
      </dsp:nvSpPr>
      <dsp:spPr>
        <a:xfrm>
          <a:off x="1474539" y="1428"/>
          <a:ext cx="1147294" cy="11472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C1F8F0-935E-4F59-A839-0F22D28C2163}">
      <dsp:nvSpPr>
        <dsp:cNvPr id="0" name=""/>
        <dsp:cNvSpPr/>
      </dsp:nvSpPr>
      <dsp:spPr>
        <a:xfrm rot="10800000">
          <a:off x="2048186" y="1483752"/>
          <a:ext cx="6992874" cy="11472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925" tIns="163830" rIns="305816"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Interest or Index Strategies</a:t>
          </a:r>
        </a:p>
      </dsp:txBody>
      <dsp:txXfrm rot="10800000">
        <a:off x="2335009" y="1483752"/>
        <a:ext cx="6706051" cy="1147294"/>
      </dsp:txXfrm>
    </dsp:sp>
    <dsp:sp modelId="{D4B24DB3-123C-4C70-BA91-E5F311789811}">
      <dsp:nvSpPr>
        <dsp:cNvPr id="0" name=""/>
        <dsp:cNvSpPr/>
      </dsp:nvSpPr>
      <dsp:spPr>
        <a:xfrm>
          <a:off x="1474539" y="1483752"/>
          <a:ext cx="1147294" cy="11472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CF2EB1-A100-4C2F-AA2F-3A7EC0E94111}">
      <dsp:nvSpPr>
        <dsp:cNvPr id="0" name=""/>
        <dsp:cNvSpPr/>
      </dsp:nvSpPr>
      <dsp:spPr>
        <a:xfrm rot="10800000">
          <a:off x="2048186" y="2966077"/>
          <a:ext cx="6992874" cy="11472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5925" tIns="163830" rIns="305816"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Lifetime Income Riders</a:t>
          </a:r>
        </a:p>
      </dsp:txBody>
      <dsp:txXfrm rot="10800000">
        <a:off x="2335009" y="2966077"/>
        <a:ext cx="6706051" cy="1147294"/>
      </dsp:txXfrm>
    </dsp:sp>
    <dsp:sp modelId="{A0D6DC15-9400-4299-AE63-3BD56995106C}">
      <dsp:nvSpPr>
        <dsp:cNvPr id="0" name=""/>
        <dsp:cNvSpPr/>
      </dsp:nvSpPr>
      <dsp:spPr>
        <a:xfrm>
          <a:off x="1474539" y="2966077"/>
          <a:ext cx="1147294" cy="11472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E4517-14F5-4499-948C-0EF95B9C7181}">
      <dsp:nvSpPr>
        <dsp:cNvPr id="0" name=""/>
        <dsp:cNvSpPr/>
      </dsp:nvSpPr>
      <dsp:spPr>
        <a:xfrm>
          <a:off x="0" y="0"/>
          <a:ext cx="10515600" cy="185166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3160F8-CC66-46CD-9AA6-0A8F4ECEC5CA}">
      <dsp:nvSpPr>
        <dsp:cNvPr id="0" name=""/>
        <dsp:cNvSpPr/>
      </dsp:nvSpPr>
      <dsp:spPr>
        <a:xfrm>
          <a:off x="315468" y="246888"/>
          <a:ext cx="3088957" cy="135788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B698EE-611B-4498-BC9C-80F01762A3DC}">
      <dsp:nvSpPr>
        <dsp:cNvPr id="0" name=""/>
        <dsp:cNvSpPr/>
      </dsp:nvSpPr>
      <dsp:spPr>
        <a:xfrm rot="10800000">
          <a:off x="315468" y="1851660"/>
          <a:ext cx="3088957" cy="226314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t" anchorCtr="0">
          <a:noAutofit/>
        </a:bodyPr>
        <a:lstStyle/>
        <a:p>
          <a:pPr marL="0" lvl="0" indent="0" algn="ctr" defTabSz="1689100">
            <a:lnSpc>
              <a:spcPct val="90000"/>
            </a:lnSpc>
            <a:spcBef>
              <a:spcPct val="0"/>
            </a:spcBef>
            <a:spcAft>
              <a:spcPct val="35000"/>
            </a:spcAft>
            <a:buNone/>
          </a:pPr>
          <a:r>
            <a:rPr lang="en-US" sz="3800" b="1" i="1" kern="1200" dirty="0"/>
            <a:t>Stocks</a:t>
          </a:r>
        </a:p>
      </dsp:txBody>
      <dsp:txXfrm rot="10800000">
        <a:off x="385067" y="1851660"/>
        <a:ext cx="2949759" cy="2193541"/>
      </dsp:txXfrm>
    </dsp:sp>
    <dsp:sp modelId="{8297DDB2-709C-4DFD-A420-0F4B428CD588}">
      <dsp:nvSpPr>
        <dsp:cNvPr id="0" name=""/>
        <dsp:cNvSpPr/>
      </dsp:nvSpPr>
      <dsp:spPr>
        <a:xfrm>
          <a:off x="3713321" y="246888"/>
          <a:ext cx="3088957" cy="135788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16AA71-7C80-4BC3-8CFB-07E5D825220E}">
      <dsp:nvSpPr>
        <dsp:cNvPr id="0" name=""/>
        <dsp:cNvSpPr/>
      </dsp:nvSpPr>
      <dsp:spPr>
        <a:xfrm rot="10800000">
          <a:off x="3713321" y="1851660"/>
          <a:ext cx="3088957" cy="226314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t" anchorCtr="0">
          <a:noAutofit/>
        </a:bodyPr>
        <a:lstStyle/>
        <a:p>
          <a:pPr marL="0" lvl="0" indent="0" algn="ctr" defTabSz="1689100">
            <a:lnSpc>
              <a:spcPct val="90000"/>
            </a:lnSpc>
            <a:spcBef>
              <a:spcPct val="0"/>
            </a:spcBef>
            <a:spcAft>
              <a:spcPct val="35000"/>
            </a:spcAft>
            <a:buNone/>
          </a:pPr>
          <a:r>
            <a:rPr lang="en-US" sz="3800" b="1" i="1" kern="1200" dirty="0"/>
            <a:t>Bonds</a:t>
          </a:r>
        </a:p>
      </dsp:txBody>
      <dsp:txXfrm rot="10800000">
        <a:off x="3782920" y="1851660"/>
        <a:ext cx="2949759" cy="2193541"/>
      </dsp:txXfrm>
    </dsp:sp>
    <dsp:sp modelId="{DB3D026A-D431-44BE-9533-EEEA14F203FF}">
      <dsp:nvSpPr>
        <dsp:cNvPr id="0" name=""/>
        <dsp:cNvSpPr/>
      </dsp:nvSpPr>
      <dsp:spPr>
        <a:xfrm>
          <a:off x="7111174" y="246888"/>
          <a:ext cx="3088957" cy="135788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110F89-6304-4502-830F-4A9E5BEF108B}">
      <dsp:nvSpPr>
        <dsp:cNvPr id="0" name=""/>
        <dsp:cNvSpPr/>
      </dsp:nvSpPr>
      <dsp:spPr>
        <a:xfrm rot="10800000">
          <a:off x="7111174" y="1851660"/>
          <a:ext cx="3088957" cy="226314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t" anchorCtr="0">
          <a:noAutofit/>
        </a:bodyPr>
        <a:lstStyle/>
        <a:p>
          <a:pPr marL="0" lvl="0" indent="0" algn="ctr" defTabSz="1689100">
            <a:lnSpc>
              <a:spcPct val="90000"/>
            </a:lnSpc>
            <a:spcBef>
              <a:spcPct val="0"/>
            </a:spcBef>
            <a:spcAft>
              <a:spcPct val="35000"/>
            </a:spcAft>
            <a:buNone/>
          </a:pPr>
          <a:r>
            <a:rPr lang="en-US" sz="3800" b="1" i="1" kern="1200" dirty="0"/>
            <a:t>Alternatives</a:t>
          </a:r>
        </a:p>
      </dsp:txBody>
      <dsp:txXfrm rot="10800000">
        <a:off x="7180773" y="1851660"/>
        <a:ext cx="2949759" cy="21935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D04EF-E589-4429-B92B-C627A7947F4B}">
      <dsp:nvSpPr>
        <dsp:cNvPr id="0" name=""/>
        <dsp:cNvSpPr/>
      </dsp:nvSpPr>
      <dsp:spPr>
        <a:xfrm rot="10800000">
          <a:off x="992357" y="1860"/>
          <a:ext cx="2985099" cy="961885"/>
        </a:xfrm>
        <a:prstGeom prst="homePlate">
          <a:avLst/>
        </a:prstGeom>
        <a:solidFill>
          <a:schemeClr val="tx2">
            <a:lumMod val="50000"/>
            <a:lumOff val="5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165"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Price</a:t>
          </a:r>
        </a:p>
      </dsp:txBody>
      <dsp:txXfrm rot="10800000">
        <a:off x="1232828" y="1860"/>
        <a:ext cx="2744628" cy="961885"/>
      </dsp:txXfrm>
    </dsp:sp>
    <dsp:sp modelId="{B02393AF-6C04-4031-8697-3126BA299A3A}">
      <dsp:nvSpPr>
        <dsp:cNvPr id="0" name=""/>
        <dsp:cNvSpPr/>
      </dsp:nvSpPr>
      <dsp:spPr>
        <a:xfrm>
          <a:off x="511414" y="1860"/>
          <a:ext cx="961885" cy="961885"/>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5ADA7F-616D-441E-A7AD-EE1BCCB90235}">
      <dsp:nvSpPr>
        <dsp:cNvPr id="0" name=""/>
        <dsp:cNvSpPr/>
      </dsp:nvSpPr>
      <dsp:spPr>
        <a:xfrm rot="10800000">
          <a:off x="992357" y="1250875"/>
          <a:ext cx="2985099" cy="961885"/>
        </a:xfrm>
        <a:prstGeom prst="homePlate">
          <a:avLst/>
        </a:prstGeom>
        <a:solidFill>
          <a:schemeClr val="tx2">
            <a:lumMod val="50000"/>
            <a:lumOff val="5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165"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Yield</a:t>
          </a:r>
        </a:p>
      </dsp:txBody>
      <dsp:txXfrm rot="10800000">
        <a:off x="1232828" y="1250875"/>
        <a:ext cx="2744628" cy="961885"/>
      </dsp:txXfrm>
    </dsp:sp>
    <dsp:sp modelId="{9F187A0E-02E2-4E6B-825A-6B89DA6F4675}">
      <dsp:nvSpPr>
        <dsp:cNvPr id="0" name=""/>
        <dsp:cNvSpPr/>
      </dsp:nvSpPr>
      <dsp:spPr>
        <a:xfrm>
          <a:off x="511414" y="1250875"/>
          <a:ext cx="961885" cy="961885"/>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EA1E13-A11B-449A-A86A-0A2EA2665BAD}">
      <dsp:nvSpPr>
        <dsp:cNvPr id="0" name=""/>
        <dsp:cNvSpPr/>
      </dsp:nvSpPr>
      <dsp:spPr>
        <a:xfrm rot="10800000">
          <a:off x="992357" y="2499891"/>
          <a:ext cx="2985099" cy="961885"/>
        </a:xfrm>
        <a:prstGeom prst="homePlate">
          <a:avLst/>
        </a:prstGeom>
        <a:solidFill>
          <a:schemeClr val="tx2">
            <a:lumMod val="50000"/>
            <a:lumOff val="5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165" tIns="137160"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Duration </a:t>
          </a:r>
        </a:p>
      </dsp:txBody>
      <dsp:txXfrm rot="10800000">
        <a:off x="1232828" y="2499891"/>
        <a:ext cx="2744628" cy="961885"/>
      </dsp:txXfrm>
    </dsp:sp>
    <dsp:sp modelId="{F951D757-0445-4D2C-9F51-E8FE6DE74C44}">
      <dsp:nvSpPr>
        <dsp:cNvPr id="0" name=""/>
        <dsp:cNvSpPr/>
      </dsp:nvSpPr>
      <dsp:spPr>
        <a:xfrm>
          <a:off x="511414" y="2499891"/>
          <a:ext cx="961885" cy="961885"/>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E6667-4454-472C-857E-42DB3363A25E}">
      <dsp:nvSpPr>
        <dsp:cNvPr id="0" name=""/>
        <dsp:cNvSpPr/>
      </dsp:nvSpPr>
      <dsp:spPr>
        <a:xfrm>
          <a:off x="2266" y="0"/>
          <a:ext cx="3525922" cy="39810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i="1" kern="1200" dirty="0"/>
            <a:t> Indexing Strategies w/out Market Risks  </a:t>
          </a:r>
        </a:p>
      </dsp:txBody>
      <dsp:txXfrm>
        <a:off x="2266" y="1592406"/>
        <a:ext cx="3525922" cy="1592406"/>
      </dsp:txXfrm>
    </dsp:sp>
    <dsp:sp modelId="{4F4988B7-3073-44A2-82E6-906827F07EF5}">
      <dsp:nvSpPr>
        <dsp:cNvPr id="0" name=""/>
        <dsp:cNvSpPr/>
      </dsp:nvSpPr>
      <dsp:spPr>
        <a:xfrm>
          <a:off x="1102388" y="238860"/>
          <a:ext cx="1325678" cy="13256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B70DE0-319B-4AE4-9825-AEC16420A911}">
      <dsp:nvSpPr>
        <dsp:cNvPr id="0" name=""/>
        <dsp:cNvSpPr/>
      </dsp:nvSpPr>
      <dsp:spPr>
        <a:xfrm>
          <a:off x="3633966" y="0"/>
          <a:ext cx="3525922" cy="3981016"/>
        </a:xfrm>
        <a:prstGeom prst="roundRect">
          <a:avLst>
            <a:gd name="adj" fmla="val 10000"/>
          </a:avLst>
        </a:prstGeom>
        <a:solidFill>
          <a:schemeClr val="accent4">
            <a:hueOff val="751651"/>
            <a:satOff val="-4552"/>
            <a:lumOff val="-1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i="1" kern="1200" dirty="0"/>
            <a:t> Gains Locked In Annually or at Index Maturity  </a:t>
          </a:r>
        </a:p>
      </dsp:txBody>
      <dsp:txXfrm>
        <a:off x="3633966" y="1592406"/>
        <a:ext cx="3525922" cy="1592406"/>
      </dsp:txXfrm>
    </dsp:sp>
    <dsp:sp modelId="{D62820FD-9E8C-4AF3-90D6-A5794E2F9B38}">
      <dsp:nvSpPr>
        <dsp:cNvPr id="0" name=""/>
        <dsp:cNvSpPr/>
      </dsp:nvSpPr>
      <dsp:spPr>
        <a:xfrm>
          <a:off x="4734088" y="238860"/>
          <a:ext cx="1325678" cy="132567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3C7D7-17ED-45FF-855C-A0F17F810939}">
      <dsp:nvSpPr>
        <dsp:cNvPr id="0" name=""/>
        <dsp:cNvSpPr/>
      </dsp:nvSpPr>
      <dsp:spPr>
        <a:xfrm>
          <a:off x="7265667" y="0"/>
          <a:ext cx="3525922" cy="3981016"/>
        </a:xfrm>
        <a:prstGeom prst="roundRect">
          <a:avLst>
            <a:gd name="adj" fmla="val 10000"/>
          </a:avLst>
        </a:prstGeom>
        <a:solidFill>
          <a:schemeClr val="accent4">
            <a:hueOff val="1503303"/>
            <a:satOff val="-9103"/>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i="1" kern="1200" dirty="0"/>
            <a:t>Deposits are held in the General Account of Insurance Company  </a:t>
          </a:r>
        </a:p>
      </dsp:txBody>
      <dsp:txXfrm>
        <a:off x="7265667" y="1592406"/>
        <a:ext cx="3525922" cy="1592406"/>
      </dsp:txXfrm>
    </dsp:sp>
    <dsp:sp modelId="{ECF5D6DB-BDE9-42D1-B1BA-B7075AD50D26}">
      <dsp:nvSpPr>
        <dsp:cNvPr id="0" name=""/>
        <dsp:cNvSpPr/>
      </dsp:nvSpPr>
      <dsp:spPr>
        <a:xfrm>
          <a:off x="8365789" y="238860"/>
          <a:ext cx="1325678" cy="132567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CFCAB4-7E25-4946-B6B1-ED02395D7251}">
      <dsp:nvSpPr>
        <dsp:cNvPr id="0" name=""/>
        <dsp:cNvSpPr/>
      </dsp:nvSpPr>
      <dsp:spPr>
        <a:xfrm>
          <a:off x="431754" y="3184812"/>
          <a:ext cx="9930347" cy="597152"/>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72ACF-CAD1-4DB3-8D8A-C8FC835A43A2}">
      <dsp:nvSpPr>
        <dsp:cNvPr id="0" name=""/>
        <dsp:cNvSpPr/>
      </dsp:nvSpPr>
      <dsp:spPr>
        <a:xfrm>
          <a:off x="0" y="0"/>
          <a:ext cx="9486899" cy="1763077"/>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7A2D9D-E367-4B16-A348-3DA1118846FC}">
      <dsp:nvSpPr>
        <dsp:cNvPr id="0" name=""/>
        <dsp:cNvSpPr/>
      </dsp:nvSpPr>
      <dsp:spPr>
        <a:xfrm>
          <a:off x="284607" y="235076"/>
          <a:ext cx="2786776" cy="129292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577F2A-C018-4163-B321-45BF25FAAD63}">
      <dsp:nvSpPr>
        <dsp:cNvPr id="0" name=""/>
        <dsp:cNvSpPr/>
      </dsp:nvSpPr>
      <dsp:spPr>
        <a:xfrm rot="10800000">
          <a:off x="303083" y="1763077"/>
          <a:ext cx="2786776" cy="2154872"/>
        </a:xfrm>
        <a:prstGeom prst="round2SameRect">
          <a:avLst>
            <a:gd name="adj1" fmla="val 10500"/>
            <a:gd name="adj2" fmla="val 0"/>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Protection</a:t>
          </a:r>
        </a:p>
        <a:p>
          <a:pPr marL="0" lvl="0" indent="0" algn="ctr" defTabSz="1066800">
            <a:lnSpc>
              <a:spcPct val="90000"/>
            </a:lnSpc>
            <a:spcBef>
              <a:spcPct val="0"/>
            </a:spcBef>
            <a:spcAft>
              <a:spcPct val="35000"/>
            </a:spcAft>
            <a:buNone/>
          </a:pPr>
          <a:endParaRPr lang="en-US" sz="2000" b="0" kern="1200" dirty="0"/>
        </a:p>
        <a:p>
          <a:pPr marL="0" lvl="0" indent="0" algn="ctr" defTabSz="1066800">
            <a:lnSpc>
              <a:spcPct val="90000"/>
            </a:lnSpc>
            <a:spcBef>
              <a:spcPct val="0"/>
            </a:spcBef>
            <a:spcAft>
              <a:spcPct val="35000"/>
            </a:spcAft>
            <a:buNone/>
          </a:pPr>
          <a:endParaRPr lang="en-US" sz="2000" b="0" kern="1200" dirty="0"/>
        </a:p>
      </dsp:txBody>
      <dsp:txXfrm rot="10800000">
        <a:off x="369353" y="1763077"/>
        <a:ext cx="2654236" cy="2088602"/>
      </dsp:txXfrm>
    </dsp:sp>
    <dsp:sp modelId="{31050A4A-C8D2-4DA2-BA2F-B99C4E2D0C6A}">
      <dsp:nvSpPr>
        <dsp:cNvPr id="0" name=""/>
        <dsp:cNvSpPr/>
      </dsp:nvSpPr>
      <dsp:spPr>
        <a:xfrm>
          <a:off x="3350061" y="235076"/>
          <a:ext cx="2786776" cy="129292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49553E-64D2-4AEC-B4DF-13481965F63C}">
      <dsp:nvSpPr>
        <dsp:cNvPr id="0" name=""/>
        <dsp:cNvSpPr/>
      </dsp:nvSpPr>
      <dsp:spPr>
        <a:xfrm rot="10800000">
          <a:off x="3350061" y="1763077"/>
          <a:ext cx="2786776" cy="2154872"/>
        </a:xfrm>
        <a:prstGeom prst="round2SameRect">
          <a:avLst>
            <a:gd name="adj1" fmla="val 10500"/>
            <a:gd name="adj2" fmla="val 0"/>
          </a:avLst>
        </a:prstGeom>
        <a:solidFill>
          <a:srgbClr val="242F41">
            <a:lumMod val="50000"/>
            <a:lumOff val="5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Income </a:t>
          </a:r>
        </a:p>
        <a:p>
          <a:pPr marL="0" lvl="0" indent="0" algn="ctr" defTabSz="1066800">
            <a:lnSpc>
              <a:spcPct val="90000"/>
            </a:lnSpc>
            <a:spcBef>
              <a:spcPct val="0"/>
            </a:spcBef>
            <a:spcAft>
              <a:spcPct val="35000"/>
            </a:spcAft>
            <a:buNone/>
          </a:pPr>
          <a:endParaRPr lang="en-US" sz="2000" b="0" kern="1200" dirty="0"/>
        </a:p>
        <a:p>
          <a:pPr marL="0" lvl="0" indent="0" algn="ctr" defTabSz="1066800">
            <a:lnSpc>
              <a:spcPct val="90000"/>
            </a:lnSpc>
            <a:spcBef>
              <a:spcPct val="0"/>
            </a:spcBef>
            <a:spcAft>
              <a:spcPct val="35000"/>
            </a:spcAft>
            <a:buNone/>
          </a:pPr>
          <a:endParaRPr lang="en-US" sz="2400" b="1" kern="1200" dirty="0"/>
        </a:p>
        <a:p>
          <a:pPr marL="0" lvl="0" indent="0" algn="ctr" defTabSz="1066800">
            <a:lnSpc>
              <a:spcPct val="90000"/>
            </a:lnSpc>
            <a:spcBef>
              <a:spcPct val="0"/>
            </a:spcBef>
            <a:spcAft>
              <a:spcPct val="35000"/>
            </a:spcAft>
            <a:buNone/>
          </a:pPr>
          <a:endParaRPr lang="en-US" sz="2800" b="1" kern="1200" dirty="0"/>
        </a:p>
      </dsp:txBody>
      <dsp:txXfrm rot="10800000">
        <a:off x="3416331" y="1763077"/>
        <a:ext cx="2654236" cy="2088602"/>
      </dsp:txXfrm>
    </dsp:sp>
    <dsp:sp modelId="{DBCAC8AC-F17A-4082-B9F5-9E0A5635A1BF}">
      <dsp:nvSpPr>
        <dsp:cNvPr id="0" name=""/>
        <dsp:cNvSpPr/>
      </dsp:nvSpPr>
      <dsp:spPr>
        <a:xfrm>
          <a:off x="6415516" y="235076"/>
          <a:ext cx="2786776" cy="129292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81880B-939D-455B-A5D0-3C40FB5E7CF2}">
      <dsp:nvSpPr>
        <dsp:cNvPr id="0" name=""/>
        <dsp:cNvSpPr/>
      </dsp:nvSpPr>
      <dsp:spPr>
        <a:xfrm rot="10800000">
          <a:off x="6415516" y="1763077"/>
          <a:ext cx="2786776" cy="2154872"/>
        </a:xfrm>
        <a:prstGeom prst="round2SameRect">
          <a:avLst>
            <a:gd name="adj1" fmla="val 10500"/>
            <a:gd name="adj2" fmla="val 0"/>
          </a:avLst>
        </a:prstGeom>
        <a:solidFill>
          <a:srgbClr val="242F41">
            <a:lumMod val="50000"/>
            <a:lumOff val="5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rgbClr val="FFFFFF"/>
              </a:solidFill>
              <a:latin typeface="Gill Sans MT"/>
              <a:ea typeface="+mn-ea"/>
              <a:cs typeface="+mn-cs"/>
            </a:rPr>
            <a:t>Growth</a:t>
          </a:r>
        </a:p>
        <a:p>
          <a:pPr marL="0" lvl="0" indent="0" algn="ctr" defTabSz="1066800">
            <a:lnSpc>
              <a:spcPct val="90000"/>
            </a:lnSpc>
            <a:spcBef>
              <a:spcPct val="0"/>
            </a:spcBef>
            <a:spcAft>
              <a:spcPct val="35000"/>
            </a:spcAft>
            <a:buNone/>
          </a:pPr>
          <a:r>
            <a:rPr lang="en-US" sz="2000" b="0" kern="1200" dirty="0">
              <a:solidFill>
                <a:srgbClr val="FFFFFF"/>
              </a:solidFill>
              <a:latin typeface="Gill Sans MT"/>
              <a:ea typeface="+mn-ea"/>
              <a:cs typeface="+mn-cs"/>
            </a:rPr>
            <a:t>  </a:t>
          </a:r>
        </a:p>
      </dsp:txBody>
      <dsp:txXfrm rot="10800000">
        <a:off x="6481786" y="1763077"/>
        <a:ext cx="2654236" cy="20886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ED5CD-3A08-4E89-8C6A-EADC3F4F3F4C}">
      <dsp:nvSpPr>
        <dsp:cNvPr id="0" name=""/>
        <dsp:cNvSpPr/>
      </dsp:nvSpPr>
      <dsp:spPr>
        <a:xfrm>
          <a:off x="1088" y="2720152"/>
          <a:ext cx="9484722" cy="1197576"/>
        </a:xfrm>
        <a:prstGeom prst="roundRect">
          <a:avLst>
            <a:gd name="adj" fmla="val 10000"/>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Income </a:t>
          </a:r>
        </a:p>
      </dsp:txBody>
      <dsp:txXfrm>
        <a:off x="36164" y="2755228"/>
        <a:ext cx="9414570" cy="1127424"/>
      </dsp:txXfrm>
    </dsp:sp>
    <dsp:sp modelId="{7247DF84-AA86-44AE-9D6D-1EF0156708A6}">
      <dsp:nvSpPr>
        <dsp:cNvPr id="0" name=""/>
        <dsp:cNvSpPr/>
      </dsp:nvSpPr>
      <dsp:spPr>
        <a:xfrm>
          <a:off x="1088" y="1360186"/>
          <a:ext cx="6195714" cy="1197576"/>
        </a:xfrm>
        <a:prstGeom prst="roundRect">
          <a:avLst>
            <a:gd name="adj" fmla="val 10000"/>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Assets</a:t>
          </a:r>
        </a:p>
      </dsp:txBody>
      <dsp:txXfrm>
        <a:off x="36164" y="1395262"/>
        <a:ext cx="6125562" cy="1127424"/>
      </dsp:txXfrm>
    </dsp:sp>
    <dsp:sp modelId="{52E1CE5E-73AC-45C6-90EA-2998967F780C}">
      <dsp:nvSpPr>
        <dsp:cNvPr id="0" name=""/>
        <dsp:cNvSpPr/>
      </dsp:nvSpPr>
      <dsp:spPr>
        <a:xfrm>
          <a:off x="1088" y="221"/>
          <a:ext cx="3034140" cy="1197576"/>
        </a:xfrm>
        <a:prstGeom prst="roundRect">
          <a:avLst>
            <a:gd name="adj" fmla="val 10000"/>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Age</a:t>
          </a:r>
        </a:p>
      </dsp:txBody>
      <dsp:txXfrm>
        <a:off x="36164" y="35297"/>
        <a:ext cx="2963988" cy="1127424"/>
      </dsp:txXfrm>
    </dsp:sp>
    <dsp:sp modelId="{11E37118-27E8-4147-B8F1-41FD66D3A261}">
      <dsp:nvSpPr>
        <dsp:cNvPr id="0" name=""/>
        <dsp:cNvSpPr/>
      </dsp:nvSpPr>
      <dsp:spPr>
        <a:xfrm>
          <a:off x="3162662" y="221"/>
          <a:ext cx="3034140" cy="1197576"/>
        </a:xfrm>
        <a:prstGeom prst="roundRect">
          <a:avLst>
            <a:gd name="adj" fmla="val 10000"/>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Family</a:t>
          </a:r>
        </a:p>
      </dsp:txBody>
      <dsp:txXfrm>
        <a:off x="3197738" y="35297"/>
        <a:ext cx="2963988" cy="1127424"/>
      </dsp:txXfrm>
    </dsp:sp>
    <dsp:sp modelId="{A4EE44D5-7110-40C5-868A-BFA1BD3A7F81}">
      <dsp:nvSpPr>
        <dsp:cNvPr id="0" name=""/>
        <dsp:cNvSpPr/>
      </dsp:nvSpPr>
      <dsp:spPr>
        <a:xfrm>
          <a:off x="6451671" y="1360186"/>
          <a:ext cx="3034140" cy="1197576"/>
        </a:xfrm>
        <a:prstGeom prst="roundRect">
          <a:avLst>
            <a:gd name="adj" fmla="val 10000"/>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Debt</a:t>
          </a:r>
        </a:p>
      </dsp:txBody>
      <dsp:txXfrm>
        <a:off x="6486747" y="1395262"/>
        <a:ext cx="2963988" cy="1127424"/>
      </dsp:txXfrm>
    </dsp:sp>
    <dsp:sp modelId="{AD83FB95-A4D6-4365-BB55-ADBE863E62CF}">
      <dsp:nvSpPr>
        <dsp:cNvPr id="0" name=""/>
        <dsp:cNvSpPr/>
      </dsp:nvSpPr>
      <dsp:spPr>
        <a:xfrm>
          <a:off x="6451671" y="221"/>
          <a:ext cx="3034140" cy="1197576"/>
        </a:xfrm>
        <a:prstGeom prst="roundRect">
          <a:avLst>
            <a:gd name="adj" fmla="val 10000"/>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Health</a:t>
          </a:r>
        </a:p>
      </dsp:txBody>
      <dsp:txXfrm>
        <a:off x="6486747" y="35297"/>
        <a:ext cx="2963988" cy="11274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7A8AE-1A1F-4DF6-81A0-6AAE20D89A3D}">
      <dsp:nvSpPr>
        <dsp:cNvPr id="0" name=""/>
        <dsp:cNvSpPr/>
      </dsp:nvSpPr>
      <dsp:spPr>
        <a:xfrm>
          <a:off x="0" y="816173"/>
          <a:ext cx="2964656" cy="1778793"/>
        </a:xfrm>
        <a:prstGeom prst="rect">
          <a:avLst/>
        </a:prstGeom>
        <a:solidFill>
          <a:schemeClr val="tx2">
            <a:lumMod val="50000"/>
            <a:lumOff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Longevity</a:t>
          </a:r>
        </a:p>
      </dsp:txBody>
      <dsp:txXfrm>
        <a:off x="0" y="816173"/>
        <a:ext cx="2964656" cy="1778793"/>
      </dsp:txXfrm>
    </dsp:sp>
    <dsp:sp modelId="{AA7E1D10-B88C-4DD3-B35E-6BF6D9A00ADA}">
      <dsp:nvSpPr>
        <dsp:cNvPr id="0" name=""/>
        <dsp:cNvSpPr/>
      </dsp:nvSpPr>
      <dsp:spPr>
        <a:xfrm>
          <a:off x="3261121" y="816173"/>
          <a:ext cx="2964656" cy="1778793"/>
        </a:xfrm>
        <a:prstGeom prst="rect">
          <a:avLst/>
        </a:prstGeom>
        <a:solidFill>
          <a:schemeClr val="tx2">
            <a:lumMod val="50000"/>
            <a:lumOff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Protection</a:t>
          </a:r>
        </a:p>
      </dsp:txBody>
      <dsp:txXfrm>
        <a:off x="3261121" y="816173"/>
        <a:ext cx="2964656" cy="1778793"/>
      </dsp:txXfrm>
    </dsp:sp>
    <dsp:sp modelId="{5504B54B-8E8A-46B1-B29F-69BC03758268}">
      <dsp:nvSpPr>
        <dsp:cNvPr id="0" name=""/>
        <dsp:cNvSpPr/>
      </dsp:nvSpPr>
      <dsp:spPr>
        <a:xfrm>
          <a:off x="6522243" y="816173"/>
          <a:ext cx="2964656" cy="1778793"/>
        </a:xfrm>
        <a:prstGeom prst="rect">
          <a:avLst/>
        </a:prstGeom>
        <a:solidFill>
          <a:schemeClr val="tx2">
            <a:lumMod val="50000"/>
            <a:lumOff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Income</a:t>
          </a:r>
          <a:r>
            <a:rPr lang="en-US" sz="4700" kern="1200" dirty="0"/>
            <a:t> </a:t>
          </a:r>
        </a:p>
      </dsp:txBody>
      <dsp:txXfrm>
        <a:off x="6522243" y="816173"/>
        <a:ext cx="2964656" cy="1778793"/>
      </dsp:txXfrm>
    </dsp:sp>
    <dsp:sp modelId="{CA5ACF7A-8277-44C1-B7FF-981ABEE8EE43}">
      <dsp:nvSpPr>
        <dsp:cNvPr id="0" name=""/>
        <dsp:cNvSpPr/>
      </dsp:nvSpPr>
      <dsp:spPr>
        <a:xfrm>
          <a:off x="1630560" y="2891432"/>
          <a:ext cx="2964656" cy="1778793"/>
        </a:xfrm>
        <a:prstGeom prst="rect">
          <a:avLst/>
        </a:prstGeom>
        <a:solidFill>
          <a:schemeClr val="tx2">
            <a:lumMod val="50000"/>
            <a:lumOff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Taxes</a:t>
          </a:r>
          <a:r>
            <a:rPr lang="en-US" sz="4700" kern="1200" dirty="0"/>
            <a:t> </a:t>
          </a:r>
        </a:p>
      </dsp:txBody>
      <dsp:txXfrm>
        <a:off x="1630560" y="2891432"/>
        <a:ext cx="2964656" cy="1778793"/>
      </dsp:txXfrm>
    </dsp:sp>
    <dsp:sp modelId="{FE82E057-D612-4BFE-AA9B-B7E42BDF65FF}">
      <dsp:nvSpPr>
        <dsp:cNvPr id="0" name=""/>
        <dsp:cNvSpPr/>
      </dsp:nvSpPr>
      <dsp:spPr>
        <a:xfrm>
          <a:off x="4891682" y="2891432"/>
          <a:ext cx="2964656" cy="1778793"/>
        </a:xfrm>
        <a:prstGeom prst="rect">
          <a:avLst/>
        </a:prstGeom>
        <a:solidFill>
          <a:schemeClr val="tx2">
            <a:lumMod val="50000"/>
            <a:lumOff val="5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Survivors</a:t>
          </a:r>
        </a:p>
      </dsp:txBody>
      <dsp:txXfrm>
        <a:off x="4891682" y="2891432"/>
        <a:ext cx="2964656" cy="177879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0F6BD6D-2632-4580-9018-ADD69C89B5E8}" type="datetimeFigureOut">
              <a:rPr lang="en-US" smtClean="0"/>
              <a:t>12/28/2023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076ECD9-1087-4635-85D2-944EF5A23237}" type="slidenum">
              <a:rPr lang="en-US" smtClean="0"/>
              <a:t>‹#›</a:t>
            </a:fld>
            <a:endParaRPr lang="en-US" dirty="0"/>
          </a:p>
        </p:txBody>
      </p:sp>
    </p:spTree>
    <p:extLst>
      <p:ext uri="{BB962C8B-B14F-4D97-AF65-F5344CB8AC3E}">
        <p14:creationId xmlns:p14="http://schemas.microsoft.com/office/powerpoint/2010/main" val="420598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681980" cy="3696712"/>
          </a:xfrm>
          <a:prstGeom prst="rect">
            <a:avLst/>
          </a:prstGeom>
        </p:spPr>
        <p:txBody>
          <a:bodyPr/>
          <a:lstStyle/>
          <a:p>
            <a:pPr fontAlgn="base"/>
            <a:r>
              <a:rPr lang="en-US" sz="1000" dirty="0">
                <a:solidFill>
                  <a:srgbClr val="000000">
                    <a:alpha val="100000"/>
                  </a:srgbClr>
                </a:solidFill>
                <a:latin typeface="Calibri"/>
              </a:rPr>
              <a:t>Source:
            Board of Governors of the Federal Reserve System (US)
Release:
            H.15 Selected Interest Rates
Units: 
Percent, Not Seasonally Adjusted
Frequency: 
          Daily
Yields on actively traded non-inflation-indexed issues adjusted to constant maturities. The 30-year Treasury constant maturity series was discontinued on February 18, 2002, and reintroduced on February 9, 2006.For further information regarding treasury constant maturity data, please refer to the H.15 Statistical Release notes and the Treasury Yield Curve Methodology.
Board of Governors of the Federal Reserve System (US),
                    Market Yield on U.S. Treasury Securities at 30-Year Constant Maturity, Quoted on an Investment Basis [DGS30],
                    retrieved from FRED,
                    Federal Reserve Bank of St. Louis;
                    https://fred.stlouisfed.org/series/DGS30,
                    September 25, 2023.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1257008" y="1122362"/>
            <a:ext cx="8816632" cy="357155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1257008" y="5521960"/>
            <a:ext cx="8816632" cy="944879"/>
          </a:xfrm>
        </p:spPr>
        <p:txBody>
          <a:bodyPr anchor="ct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dirty="0"/>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4" y="5143500"/>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208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2035239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9050174" y="838199"/>
            <a:ext cx="2303626" cy="5338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838200" y="838199"/>
            <a:ext cx="7734300"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a:t>
            </a:fld>
            <a:endParaRPr lang="en-US" dirty="0"/>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8811337"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800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D441F-9FBB-4F90-987A-39793DE0E7A0}"/>
              </a:ext>
            </a:extLst>
          </p:cNvPr>
          <p:cNvSpPr>
            <a:spLocks noGrp="1"/>
          </p:cNvSpPr>
          <p:nvPr>
            <p:ph type="dt" sz="half" idx="10"/>
          </p:nvPr>
        </p:nvSpPr>
        <p:spPr/>
        <p:txBody>
          <a:bodyPr/>
          <a:lstStyle/>
          <a:p>
            <a:fld id="{C1691109-F4F8-4597-962C-A4F4B7960636}" type="datetimeFigureOut">
              <a:rPr lang="en-US" smtClean="0"/>
              <a:t>12/28/2023</a:t>
            </a:fld>
            <a:endParaRPr lang="en-US" dirty="0"/>
          </a:p>
        </p:txBody>
      </p:sp>
      <p:sp>
        <p:nvSpPr>
          <p:cNvPr id="3" name="Footer Placeholder 2">
            <a:extLst>
              <a:ext uri="{FF2B5EF4-FFF2-40B4-BE49-F238E27FC236}">
                <a16:creationId xmlns:a16="http://schemas.microsoft.com/office/drawing/2014/main" id="{53C92B1E-8D5D-45CA-9A8B-53E3B7FEC48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1489E71-49A9-4CE9-AD1D-780A876BC35A}"/>
              </a:ext>
            </a:extLst>
          </p:cNvPr>
          <p:cNvSpPr>
            <a:spLocks noGrp="1"/>
          </p:cNvSpPr>
          <p:nvPr>
            <p:ph type="sldNum" sz="quarter" idx="12"/>
          </p:nvPr>
        </p:nvSpPr>
        <p:spPr/>
        <p:txBody>
          <a:bodyPr/>
          <a:lstStyle/>
          <a:p>
            <a:fld id="{7C7FAD9F-AEE9-406E-B720-57D2B9DB2816}" type="slidenum">
              <a:rPr lang="en-US" smtClean="0"/>
              <a:t>‹#›</a:t>
            </a:fld>
            <a:endParaRPr lang="en-US" dirty="0"/>
          </a:p>
        </p:txBody>
      </p:sp>
    </p:spTree>
    <p:extLst>
      <p:ext uri="{BB962C8B-B14F-4D97-AF65-F5344CB8AC3E}">
        <p14:creationId xmlns:p14="http://schemas.microsoft.com/office/powerpoint/2010/main" val="1266657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12/28/2023</a:t>
            </a:fld>
            <a:endParaRPr lang="en-US" dirty="0"/>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dirty="0"/>
          </a:p>
        </p:txBody>
      </p:sp>
    </p:spTree>
    <p:extLst>
      <p:ext uri="{BB962C8B-B14F-4D97-AF65-F5344CB8AC3E}">
        <p14:creationId xmlns:p14="http://schemas.microsoft.com/office/powerpoint/2010/main" val="3397832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12/28/2023</a:t>
            </a:fld>
            <a:endParaRPr lang="en-US" dirty="0"/>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dirty="0"/>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4493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1116-EC23-2C64-4833-39F8329731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EE4040-19D1-12FA-F542-6F3E8D1691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0A2CF4-E4D1-F3F7-2D06-823746C412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0C86FB-7FC6-5C49-3184-DB5D3CDFF437}"/>
              </a:ext>
            </a:extLst>
          </p:cNvPr>
          <p:cNvSpPr>
            <a:spLocks noGrp="1"/>
          </p:cNvSpPr>
          <p:nvPr>
            <p:ph type="dt" sz="half" idx="10"/>
          </p:nvPr>
        </p:nvSpPr>
        <p:spPr/>
        <p:txBody>
          <a:bodyPr/>
          <a:lstStyle/>
          <a:p>
            <a:fld id="{6F4E1DF4-812A-4F4D-8A27-F953DAC28780}" type="datetimeFigureOut">
              <a:rPr lang="en-US" smtClean="0"/>
              <a:t>12/28/2023</a:t>
            </a:fld>
            <a:endParaRPr lang="en-US" dirty="0"/>
          </a:p>
        </p:txBody>
      </p:sp>
      <p:sp>
        <p:nvSpPr>
          <p:cNvPr id="6" name="Footer Placeholder 5">
            <a:extLst>
              <a:ext uri="{FF2B5EF4-FFF2-40B4-BE49-F238E27FC236}">
                <a16:creationId xmlns:a16="http://schemas.microsoft.com/office/drawing/2014/main" id="{3052EDFA-95B6-D031-2571-8F76AB1894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7F7313-CFE5-D4AB-D4DB-A0C9F13990E1}"/>
              </a:ext>
            </a:extLst>
          </p:cNvPr>
          <p:cNvSpPr>
            <a:spLocks noGrp="1"/>
          </p:cNvSpPr>
          <p:nvPr>
            <p:ph type="sldNum" sz="quarter" idx="12"/>
          </p:nvPr>
        </p:nvSpPr>
        <p:spPr/>
        <p:txBody>
          <a:bodyPr/>
          <a:lstStyle/>
          <a:p>
            <a:fld id="{9F81C61D-E5B4-485F-93F2-FB7259ADCB32}" type="slidenum">
              <a:rPr lang="en-US" smtClean="0"/>
              <a:t>‹#›</a:t>
            </a:fld>
            <a:endParaRPr lang="en-US" dirty="0"/>
          </a:p>
        </p:txBody>
      </p:sp>
    </p:spTree>
    <p:extLst>
      <p:ext uri="{BB962C8B-B14F-4D97-AF65-F5344CB8AC3E}">
        <p14:creationId xmlns:p14="http://schemas.microsoft.com/office/powerpoint/2010/main" val="1425160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12/28/2023</a:t>
            </a:fld>
            <a:endParaRPr lang="en-US" dirty="0"/>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603337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12/28/2023</a:t>
            </a:fld>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4963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334259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838200" y="838200"/>
            <a:ext cx="9438640" cy="4114800"/>
          </a:xfrm>
        </p:spPr>
        <p:txBody>
          <a:bodyPr anchor="t">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838200" y="5217160"/>
            <a:ext cx="9438640" cy="802640"/>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3428680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838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6172200" y="2011679"/>
            <a:ext cx="51816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3639249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839788" y="37978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839789" y="1824035"/>
            <a:ext cx="4997132"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839789" y="2505075"/>
            <a:ext cx="49971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6355080" y="1824035"/>
            <a:ext cx="5000308" cy="681040"/>
          </a:xfrm>
        </p:spPr>
        <p:txBody>
          <a:bodyPr anchor="b"/>
          <a:lstStyle>
            <a:lvl1pPr marL="0" indent="0">
              <a:buNone/>
              <a:defRPr sz="2400" b="1" i="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6355080" y="2505075"/>
            <a:ext cx="50003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316773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838200" y="999592"/>
            <a:ext cx="10515600" cy="1573223"/>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2931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264031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a:t>
            </a:fld>
            <a:endParaRPr lang="en-US" dirty="0"/>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0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839789" y="457200"/>
            <a:ext cx="3696652" cy="17018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5786120" y="838200"/>
            <a:ext cx="5603238"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839789" y="2367280"/>
            <a:ext cx="3696652" cy="35017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F6CCBF3A-D7FB-4B97-8FD5-6FFB20CB1E84}" type="datetimeFigureOut">
              <a:rPr lang="en-US" smtClean="0"/>
              <a:t>12/28/2023</a:t>
            </a:fld>
            <a:endParaRPr lang="en-US" dirty="0"/>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a:t>
            </a:fld>
            <a:endParaRPr lang="en-US" dirty="0"/>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17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838200" y="2061469"/>
            <a:ext cx="105156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12/28/2023</a:t>
            </a:fld>
            <a:endParaRPr lang="en-US" dirty="0"/>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dirty="0"/>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19475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1" r:id="rId6"/>
    <p:sldLayoutId id="2147483777" r:id="rId7"/>
    <p:sldLayoutId id="2147483778" r:id="rId8"/>
    <p:sldLayoutId id="2147483779" r:id="rId9"/>
    <p:sldLayoutId id="2147483780"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384773512" r:id="rId1"/>
  </p:sldLayoutIdLst>
  <p:txStyles>
    <p:titleStyle>
      <a:lvl1pPr algn="ctr">
        <a:defRPr sz="4400" kern="1200">
          <a:solidFill>
            <a:schemeClr val="lt1"/>
          </a:solidFill>
        </a:defRPr>
      </a:lvl1pPr>
      <a:extLst/>
    </p:titleStyle>
    <p:bodyStyle>
      <a:lvl1pPr indent="-324900"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12/28/2023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AAE2DA9-9BAF-4D46-BC97-20425C5321FD}"/>
              </a:ext>
            </a:extLst>
          </p:cNvPr>
          <p:cNvSpPr/>
          <p:nvPr/>
        </p:nvSpPr>
        <p:spPr>
          <a:xfrm>
            <a:off x="372926" y="367993"/>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68807" y="-29564"/>
                  <a:pt x="11499601" y="84193"/>
                </a:cubicBezTo>
                <a:lnTo>
                  <a:pt x="11496115" y="333210"/>
                </a:lnTo>
                <a:cubicBezTo>
                  <a:pt x="11496285" y="48943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Placeholder 1">
            <a:extLst>
              <a:ext uri="{FF2B5EF4-FFF2-40B4-BE49-F238E27FC236}">
                <a16:creationId xmlns:a16="http://schemas.microsoft.com/office/drawing/2014/main" id="{0C489E99-8A12-4C4F-92F9-95B01D8147E3}"/>
              </a:ext>
            </a:extLst>
          </p:cNvPr>
          <p:cNvSpPr>
            <a:spLocks noGrp="1"/>
          </p:cNvSpPr>
          <p:nvPr>
            <p:ph type="title"/>
          </p:nvPr>
        </p:nvSpPr>
        <p:spPr>
          <a:xfrm>
            <a:off x="1020724" y="558209"/>
            <a:ext cx="10333075" cy="1414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11B211-A6C3-4384-AA0B-7A8561A53C1B}"/>
              </a:ext>
            </a:extLst>
          </p:cNvPr>
          <p:cNvSpPr>
            <a:spLocks noGrp="1"/>
          </p:cNvSpPr>
          <p:nvPr>
            <p:ph type="body" idx="1"/>
          </p:nvPr>
        </p:nvSpPr>
        <p:spPr>
          <a:xfrm>
            <a:off x="1020726" y="2089298"/>
            <a:ext cx="10333074" cy="38277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007E98-5ED3-41C2-BC39-EA8FB826AB1E}"/>
              </a:ext>
            </a:extLst>
          </p:cNvPr>
          <p:cNvSpPr>
            <a:spLocks noGrp="1"/>
          </p:cNvSpPr>
          <p:nvPr>
            <p:ph type="dt" sz="half" idx="2"/>
          </p:nvPr>
        </p:nvSpPr>
        <p:spPr>
          <a:xfrm>
            <a:off x="467834" y="6356350"/>
            <a:ext cx="2604976" cy="365125"/>
          </a:xfrm>
          <a:prstGeom prst="rect">
            <a:avLst/>
          </a:prstGeom>
        </p:spPr>
        <p:txBody>
          <a:bodyPr vert="horz" lIns="91440" tIns="45720" rIns="91440" bIns="45720" rtlCol="0" anchor="ctr"/>
          <a:lstStyle>
            <a:lvl1pPr algn="l">
              <a:defRPr sz="1200" b="1">
                <a:solidFill>
                  <a:schemeClr val="tx1"/>
                </a:solidFill>
              </a:defRPr>
            </a:lvl1pPr>
          </a:lstStyle>
          <a:p>
            <a:fld id="{C1691109-F4F8-4597-962C-A4F4B7960636}" type="datetimeFigureOut">
              <a:rPr lang="en-US" smtClean="0"/>
              <a:t>12/28/2023</a:t>
            </a:fld>
            <a:endParaRPr lang="en-US" dirty="0"/>
          </a:p>
        </p:txBody>
      </p:sp>
      <p:sp>
        <p:nvSpPr>
          <p:cNvPr id="5" name="Footer Placeholder 4">
            <a:extLst>
              <a:ext uri="{FF2B5EF4-FFF2-40B4-BE49-F238E27FC236}">
                <a16:creationId xmlns:a16="http://schemas.microsoft.com/office/drawing/2014/main" id="{B7493049-EC55-4ABD-8F77-F5A84AE384F5}"/>
              </a:ext>
            </a:extLst>
          </p:cNvPr>
          <p:cNvSpPr>
            <a:spLocks noGrp="1"/>
          </p:cNvSpPr>
          <p:nvPr>
            <p:ph type="ftr" sz="quarter" idx="3"/>
          </p:nvPr>
        </p:nvSpPr>
        <p:spPr>
          <a:xfrm>
            <a:off x="7756153" y="6356350"/>
            <a:ext cx="3444109" cy="365125"/>
          </a:xfrm>
          <a:prstGeom prst="rect">
            <a:avLst/>
          </a:prstGeom>
        </p:spPr>
        <p:txBody>
          <a:bodyPr vert="horz" lIns="91440" tIns="45720" rIns="91440" bIns="45720" rtlCol="0" anchor="ctr"/>
          <a:lstStyle>
            <a:lvl1pPr algn="r">
              <a:defRPr sz="1200" b="1"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6821B6DF-CCDC-4ED0-A4B2-1512B668F4E3}"/>
              </a:ext>
            </a:extLst>
          </p:cNvPr>
          <p:cNvSpPr>
            <a:spLocks noGrp="1"/>
          </p:cNvSpPr>
          <p:nvPr>
            <p:ph type="sldNum" sz="quarter" idx="4"/>
          </p:nvPr>
        </p:nvSpPr>
        <p:spPr>
          <a:xfrm>
            <a:off x="11200263" y="6356350"/>
            <a:ext cx="523902" cy="365125"/>
          </a:xfrm>
          <a:prstGeom prst="rect">
            <a:avLst/>
          </a:prstGeom>
        </p:spPr>
        <p:txBody>
          <a:bodyPr vert="horz" lIns="91440" tIns="45720" rIns="91440" bIns="45720" rtlCol="0" anchor="ctr"/>
          <a:lstStyle>
            <a:lvl1pPr algn="r">
              <a:defRPr sz="1200" b="1">
                <a:solidFill>
                  <a:schemeClr val="tx1"/>
                </a:solidFill>
              </a:defRPr>
            </a:lvl1pPr>
          </a:lstStyle>
          <a:p>
            <a:fld id="{7C7FAD9F-AEE9-406E-B720-57D2B9DB2816}" type="slidenum">
              <a:rPr lang="en-US" smtClean="0"/>
              <a:t>‹#›</a:t>
            </a:fld>
            <a:endParaRPr lang="en-US" dirty="0"/>
          </a:p>
        </p:txBody>
      </p:sp>
      <p:sp>
        <p:nvSpPr>
          <p:cNvPr id="14" name="Freeform: Shape 13">
            <a:extLst>
              <a:ext uri="{FF2B5EF4-FFF2-40B4-BE49-F238E27FC236}">
                <a16:creationId xmlns:a16="http://schemas.microsoft.com/office/drawing/2014/main" id="{42D2C6CA-56BB-4A08-A1E2-342F83955EDB}"/>
              </a:ext>
            </a:extLst>
          </p:cNvPr>
          <p:cNvSpPr/>
          <p:nvPr/>
        </p:nvSpPr>
        <p:spPr>
          <a:xfrm>
            <a:off x="403284" y="389461"/>
            <a:ext cx="11499601" cy="6203902"/>
          </a:xfrm>
          <a:custGeom>
            <a:avLst/>
            <a:gdLst>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321880 w 11499601"/>
              <a:gd name="connsiteY17" fmla="*/ 5943328 h 6250474"/>
              <a:gd name="connsiteX18" fmla="*/ 2161451 w 11499601"/>
              <a:gd name="connsiteY18" fmla="*/ 5941720 h 6250474"/>
              <a:gd name="connsiteX19" fmla="*/ 1884575 w 11499601"/>
              <a:gd name="connsiteY19" fmla="*/ 5937508 h 6250474"/>
              <a:gd name="connsiteX20" fmla="*/ 1731597 w 11499601"/>
              <a:gd name="connsiteY20" fmla="*/ 5934968 h 6250474"/>
              <a:gd name="connsiteX21" fmla="*/ 1588500 w 11499601"/>
              <a:gd name="connsiteY21" fmla="*/ 5940418 h 6250474"/>
              <a:gd name="connsiteX22" fmla="*/ 671167 w 11499601"/>
              <a:gd name="connsiteY22" fmla="*/ 5948382 h 6250474"/>
              <a:gd name="connsiteX23" fmla="*/ 94741 w 11499601"/>
              <a:gd name="connsiteY23" fmla="*/ 5957415 h 6250474"/>
              <a:gd name="connsiteX24" fmla="*/ 37859 w 11499601"/>
              <a:gd name="connsiteY24" fmla="*/ 5876060 h 6250474"/>
              <a:gd name="connsiteX25" fmla="*/ 28975 w 11499601"/>
              <a:gd name="connsiteY25" fmla="*/ 2606888 h 6250474"/>
              <a:gd name="connsiteX26" fmla="*/ 33539 w 11499601"/>
              <a:gd name="connsiteY26" fmla="*/ 59860 h 6250474"/>
              <a:gd name="connsiteX27" fmla="*/ 39830 w 11499601"/>
              <a:gd name="connsiteY27" fmla="*/ 42028 h 6250474"/>
              <a:gd name="connsiteX28" fmla="*/ 88659 w 11499601"/>
              <a:gd name="connsiteY28" fmla="*/ 37282 h 6250474"/>
              <a:gd name="connsiteX29" fmla="*/ 301554 w 11499601"/>
              <a:gd name="connsiteY29" fmla="*/ 37282 h 6250474"/>
              <a:gd name="connsiteX30" fmla="*/ 416464 w 11499601"/>
              <a:gd name="connsiteY30" fmla="*/ 30725 h 6250474"/>
              <a:gd name="connsiteX31" fmla="*/ 907723 w 11499601"/>
              <a:gd name="connsiteY31" fmla="*/ 24269 h 6250474"/>
              <a:gd name="connsiteX32" fmla="*/ 3989089 w 11499601"/>
              <a:gd name="connsiteY32" fmla="*/ 29653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2161451 w 11499601"/>
              <a:gd name="connsiteY17" fmla="*/ 5941720 h 6250474"/>
              <a:gd name="connsiteX18" fmla="*/ 1884575 w 11499601"/>
              <a:gd name="connsiteY18" fmla="*/ 5937508 h 6250474"/>
              <a:gd name="connsiteX19" fmla="*/ 1731597 w 11499601"/>
              <a:gd name="connsiteY19" fmla="*/ 5934968 h 6250474"/>
              <a:gd name="connsiteX20" fmla="*/ 1588500 w 11499601"/>
              <a:gd name="connsiteY20" fmla="*/ 5940418 h 6250474"/>
              <a:gd name="connsiteX21" fmla="*/ 671167 w 11499601"/>
              <a:gd name="connsiteY21" fmla="*/ 5948382 h 6250474"/>
              <a:gd name="connsiteX22" fmla="*/ 94741 w 11499601"/>
              <a:gd name="connsiteY22" fmla="*/ 5957415 h 6250474"/>
              <a:gd name="connsiteX23" fmla="*/ 37859 w 11499601"/>
              <a:gd name="connsiteY23" fmla="*/ 5876060 h 6250474"/>
              <a:gd name="connsiteX24" fmla="*/ 28975 w 11499601"/>
              <a:gd name="connsiteY24" fmla="*/ 2606888 h 6250474"/>
              <a:gd name="connsiteX25" fmla="*/ 33539 w 11499601"/>
              <a:gd name="connsiteY25" fmla="*/ 59860 h 6250474"/>
              <a:gd name="connsiteX26" fmla="*/ 39830 w 11499601"/>
              <a:gd name="connsiteY26" fmla="*/ 42028 h 6250474"/>
              <a:gd name="connsiteX27" fmla="*/ 88659 w 11499601"/>
              <a:gd name="connsiteY27" fmla="*/ 37282 h 6250474"/>
              <a:gd name="connsiteX28" fmla="*/ 301554 w 11499601"/>
              <a:gd name="connsiteY28" fmla="*/ 37282 h 6250474"/>
              <a:gd name="connsiteX29" fmla="*/ 416464 w 11499601"/>
              <a:gd name="connsiteY29" fmla="*/ 30725 h 6250474"/>
              <a:gd name="connsiteX30" fmla="*/ 907723 w 11499601"/>
              <a:gd name="connsiteY30" fmla="*/ 24269 h 6250474"/>
              <a:gd name="connsiteX31" fmla="*/ 3989089 w 11499601"/>
              <a:gd name="connsiteY31" fmla="*/ 29653 h 6250474"/>
              <a:gd name="connsiteX32" fmla="*/ 9680053 w 11499601"/>
              <a:gd name="connsiteY32"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5021779 w 11499601"/>
              <a:gd name="connsiteY10" fmla="*/ 5972741 h 6250474"/>
              <a:gd name="connsiteX11" fmla="*/ 3239306 w 11499601"/>
              <a:gd name="connsiteY11" fmla="*/ 5972741 h 6250474"/>
              <a:gd name="connsiteX12" fmla="*/ 3217554 w 11499601"/>
              <a:gd name="connsiteY12" fmla="*/ 6005912 h 6250474"/>
              <a:gd name="connsiteX13" fmla="*/ 3219866 w 11499601"/>
              <a:gd name="connsiteY13" fmla="*/ 6250474 h 6250474"/>
              <a:gd name="connsiteX14" fmla="*/ 2855432 w 11499601"/>
              <a:gd name="connsiteY14" fmla="*/ 6045972 h 6250474"/>
              <a:gd name="connsiteX15" fmla="*/ 2785655 w 11499601"/>
              <a:gd name="connsiteY15" fmla="*/ 5972741 h 6250474"/>
              <a:gd name="connsiteX16" fmla="*/ 2321880 w 11499601"/>
              <a:gd name="connsiteY16" fmla="*/ 5972741 h 6250474"/>
              <a:gd name="connsiteX17" fmla="*/ 1884575 w 11499601"/>
              <a:gd name="connsiteY17" fmla="*/ 5937508 h 6250474"/>
              <a:gd name="connsiteX18" fmla="*/ 1731597 w 11499601"/>
              <a:gd name="connsiteY18" fmla="*/ 5934968 h 6250474"/>
              <a:gd name="connsiteX19" fmla="*/ 1588500 w 11499601"/>
              <a:gd name="connsiteY19" fmla="*/ 5940418 h 6250474"/>
              <a:gd name="connsiteX20" fmla="*/ 671167 w 11499601"/>
              <a:gd name="connsiteY20" fmla="*/ 5948382 h 6250474"/>
              <a:gd name="connsiteX21" fmla="*/ 94741 w 11499601"/>
              <a:gd name="connsiteY21" fmla="*/ 5957415 h 6250474"/>
              <a:gd name="connsiteX22" fmla="*/ 37859 w 11499601"/>
              <a:gd name="connsiteY22" fmla="*/ 5876060 h 6250474"/>
              <a:gd name="connsiteX23" fmla="*/ 28975 w 11499601"/>
              <a:gd name="connsiteY23" fmla="*/ 2606888 h 6250474"/>
              <a:gd name="connsiteX24" fmla="*/ 33539 w 11499601"/>
              <a:gd name="connsiteY24" fmla="*/ 59860 h 6250474"/>
              <a:gd name="connsiteX25" fmla="*/ 39830 w 11499601"/>
              <a:gd name="connsiteY25" fmla="*/ 42028 h 6250474"/>
              <a:gd name="connsiteX26" fmla="*/ 88659 w 11499601"/>
              <a:gd name="connsiteY26" fmla="*/ 37282 h 6250474"/>
              <a:gd name="connsiteX27" fmla="*/ 301554 w 11499601"/>
              <a:gd name="connsiteY27" fmla="*/ 37282 h 6250474"/>
              <a:gd name="connsiteX28" fmla="*/ 416464 w 11499601"/>
              <a:gd name="connsiteY28" fmla="*/ 30725 h 6250474"/>
              <a:gd name="connsiteX29" fmla="*/ 907723 w 11499601"/>
              <a:gd name="connsiteY29" fmla="*/ 24269 h 6250474"/>
              <a:gd name="connsiteX30" fmla="*/ 3989089 w 11499601"/>
              <a:gd name="connsiteY30" fmla="*/ 29653 h 6250474"/>
              <a:gd name="connsiteX31" fmla="*/ 9680053 w 11499601"/>
              <a:gd name="connsiteY31"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21779 w 11499601"/>
              <a:gd name="connsiteY9" fmla="*/ 5958809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11590 w 11499601"/>
              <a:gd name="connsiteY9" fmla="*/ 5989374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5001402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884575 w 11499601"/>
              <a:gd name="connsiteY16" fmla="*/ 5937508 h 6250474"/>
              <a:gd name="connsiteX17" fmla="*/ 1731597 w 11499601"/>
              <a:gd name="connsiteY17" fmla="*/ 5934968 h 6250474"/>
              <a:gd name="connsiteX18" fmla="*/ 1588500 w 11499601"/>
              <a:gd name="connsiteY18" fmla="*/ 5940418 h 6250474"/>
              <a:gd name="connsiteX19" fmla="*/ 671167 w 11499601"/>
              <a:gd name="connsiteY19" fmla="*/ 5948382 h 6250474"/>
              <a:gd name="connsiteX20" fmla="*/ 94741 w 11499601"/>
              <a:gd name="connsiteY20" fmla="*/ 5957415 h 6250474"/>
              <a:gd name="connsiteX21" fmla="*/ 37859 w 11499601"/>
              <a:gd name="connsiteY21" fmla="*/ 5876060 h 6250474"/>
              <a:gd name="connsiteX22" fmla="*/ 28975 w 11499601"/>
              <a:gd name="connsiteY22" fmla="*/ 2606888 h 6250474"/>
              <a:gd name="connsiteX23" fmla="*/ 33539 w 11499601"/>
              <a:gd name="connsiteY23" fmla="*/ 59860 h 6250474"/>
              <a:gd name="connsiteX24" fmla="*/ 39830 w 11499601"/>
              <a:gd name="connsiteY24" fmla="*/ 42028 h 6250474"/>
              <a:gd name="connsiteX25" fmla="*/ 88659 w 11499601"/>
              <a:gd name="connsiteY25" fmla="*/ 37282 h 6250474"/>
              <a:gd name="connsiteX26" fmla="*/ 301554 w 11499601"/>
              <a:gd name="connsiteY26" fmla="*/ 37282 h 6250474"/>
              <a:gd name="connsiteX27" fmla="*/ 416464 w 11499601"/>
              <a:gd name="connsiteY27" fmla="*/ 30725 h 6250474"/>
              <a:gd name="connsiteX28" fmla="*/ 907723 w 11499601"/>
              <a:gd name="connsiteY28" fmla="*/ 24269 h 6250474"/>
              <a:gd name="connsiteX29" fmla="*/ 3989089 w 11499601"/>
              <a:gd name="connsiteY29" fmla="*/ 29653 h 6250474"/>
              <a:gd name="connsiteX30" fmla="*/ 9680053 w 11499601"/>
              <a:gd name="connsiteY30"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731597 w 11499601"/>
              <a:gd name="connsiteY16" fmla="*/ 5934968 h 6250474"/>
              <a:gd name="connsiteX17" fmla="*/ 1588500 w 11499601"/>
              <a:gd name="connsiteY17" fmla="*/ 5940418 h 6250474"/>
              <a:gd name="connsiteX18" fmla="*/ 671167 w 11499601"/>
              <a:gd name="connsiteY18" fmla="*/ 5948382 h 6250474"/>
              <a:gd name="connsiteX19" fmla="*/ 94741 w 11499601"/>
              <a:gd name="connsiteY19" fmla="*/ 5957415 h 6250474"/>
              <a:gd name="connsiteX20" fmla="*/ 37859 w 11499601"/>
              <a:gd name="connsiteY20" fmla="*/ 5876060 h 6250474"/>
              <a:gd name="connsiteX21" fmla="*/ 28975 w 11499601"/>
              <a:gd name="connsiteY21" fmla="*/ 2606888 h 6250474"/>
              <a:gd name="connsiteX22" fmla="*/ 33539 w 11499601"/>
              <a:gd name="connsiteY22" fmla="*/ 59860 h 6250474"/>
              <a:gd name="connsiteX23" fmla="*/ 39830 w 11499601"/>
              <a:gd name="connsiteY23" fmla="*/ 42028 h 6250474"/>
              <a:gd name="connsiteX24" fmla="*/ 88659 w 11499601"/>
              <a:gd name="connsiteY24" fmla="*/ 37282 h 6250474"/>
              <a:gd name="connsiteX25" fmla="*/ 301554 w 11499601"/>
              <a:gd name="connsiteY25" fmla="*/ 37282 h 6250474"/>
              <a:gd name="connsiteX26" fmla="*/ 416464 w 11499601"/>
              <a:gd name="connsiteY26" fmla="*/ 30725 h 6250474"/>
              <a:gd name="connsiteX27" fmla="*/ 907723 w 11499601"/>
              <a:gd name="connsiteY27" fmla="*/ 24269 h 6250474"/>
              <a:gd name="connsiteX28" fmla="*/ 3989089 w 11499601"/>
              <a:gd name="connsiteY28" fmla="*/ 29653 h 6250474"/>
              <a:gd name="connsiteX29" fmla="*/ 9680053 w 11499601"/>
              <a:gd name="connsiteY29"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88500 w 11499601"/>
              <a:gd name="connsiteY16" fmla="*/ 5940418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21880 w 11499601"/>
              <a:gd name="connsiteY15" fmla="*/ 5972741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16786 w 11499601"/>
              <a:gd name="connsiteY15" fmla="*/ 5901423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1552841 w 11499601"/>
              <a:gd name="connsiteY16" fmla="*/ 5965889 h 6250474"/>
              <a:gd name="connsiteX17" fmla="*/ 671167 w 11499601"/>
              <a:gd name="connsiteY17" fmla="*/ 5948382 h 6250474"/>
              <a:gd name="connsiteX18" fmla="*/ 94741 w 11499601"/>
              <a:gd name="connsiteY18" fmla="*/ 5957415 h 6250474"/>
              <a:gd name="connsiteX19" fmla="*/ 37859 w 11499601"/>
              <a:gd name="connsiteY19" fmla="*/ 5876060 h 6250474"/>
              <a:gd name="connsiteX20" fmla="*/ 28975 w 11499601"/>
              <a:gd name="connsiteY20" fmla="*/ 2606888 h 6250474"/>
              <a:gd name="connsiteX21" fmla="*/ 33539 w 11499601"/>
              <a:gd name="connsiteY21" fmla="*/ 59860 h 6250474"/>
              <a:gd name="connsiteX22" fmla="*/ 39830 w 11499601"/>
              <a:gd name="connsiteY22" fmla="*/ 42028 h 6250474"/>
              <a:gd name="connsiteX23" fmla="*/ 88659 w 11499601"/>
              <a:gd name="connsiteY23" fmla="*/ 37282 h 6250474"/>
              <a:gd name="connsiteX24" fmla="*/ 301554 w 11499601"/>
              <a:gd name="connsiteY24" fmla="*/ 37282 h 6250474"/>
              <a:gd name="connsiteX25" fmla="*/ 416464 w 11499601"/>
              <a:gd name="connsiteY25" fmla="*/ 30725 h 6250474"/>
              <a:gd name="connsiteX26" fmla="*/ 907723 w 11499601"/>
              <a:gd name="connsiteY26" fmla="*/ 24269 h 6250474"/>
              <a:gd name="connsiteX27" fmla="*/ 3989089 w 11499601"/>
              <a:gd name="connsiteY27" fmla="*/ 29653 h 6250474"/>
              <a:gd name="connsiteX28" fmla="*/ 9680053 w 11499601"/>
              <a:gd name="connsiteY28"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71167 w 11499601"/>
              <a:gd name="connsiteY16" fmla="*/ 5948382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55432 w 11499601"/>
              <a:gd name="connsiteY13" fmla="*/ 6045972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84193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5500 h 6255974"/>
              <a:gd name="connsiteX1" fmla="*/ 11263634 w 11499601"/>
              <a:gd name="connsiteY1" fmla="*/ 16394 h 6255974"/>
              <a:gd name="connsiteX2" fmla="*/ 11499601 w 11499601"/>
              <a:gd name="connsiteY2" fmla="*/ 64794 h 6255974"/>
              <a:gd name="connsiteX3" fmla="*/ 11496115 w 11499601"/>
              <a:gd name="connsiteY3" fmla="*/ 338710 h 6255974"/>
              <a:gd name="connsiteX4" fmla="*/ 11496626 w 11499601"/>
              <a:gd name="connsiteY4" fmla="*/ 807372 h 6255974"/>
              <a:gd name="connsiteX5" fmla="*/ 11482477 w 11499601"/>
              <a:gd name="connsiteY5" fmla="*/ 1840079 h 6255974"/>
              <a:gd name="connsiteX6" fmla="*/ 11478714 w 11499601"/>
              <a:gd name="connsiteY6" fmla="*/ 3525714 h 6255974"/>
              <a:gd name="connsiteX7" fmla="*/ 11419375 w 11499601"/>
              <a:gd name="connsiteY7" fmla="*/ 5987933 h 6255974"/>
              <a:gd name="connsiteX8" fmla="*/ 5959453 w 11499601"/>
              <a:gd name="connsiteY8" fmla="*/ 5978886 h 6255974"/>
              <a:gd name="connsiteX9" fmla="*/ 4858766 w 11499601"/>
              <a:gd name="connsiteY9" fmla="*/ 6005062 h 6255974"/>
              <a:gd name="connsiteX10" fmla="*/ 3239306 w 11499601"/>
              <a:gd name="connsiteY10" fmla="*/ 5978241 h 6255974"/>
              <a:gd name="connsiteX11" fmla="*/ 3217554 w 11499601"/>
              <a:gd name="connsiteY11" fmla="*/ 6011412 h 6255974"/>
              <a:gd name="connsiteX12" fmla="*/ 3219866 w 11499601"/>
              <a:gd name="connsiteY12" fmla="*/ 6255974 h 6255974"/>
              <a:gd name="connsiteX13" fmla="*/ 2870715 w 11499601"/>
              <a:gd name="connsiteY13" fmla="*/ 6061661 h 6255974"/>
              <a:gd name="connsiteX14" fmla="*/ 2785655 w 11499601"/>
              <a:gd name="connsiteY14" fmla="*/ 5978241 h 6255974"/>
              <a:gd name="connsiteX15" fmla="*/ 2301504 w 11499601"/>
              <a:gd name="connsiteY15" fmla="*/ 5973147 h 6255974"/>
              <a:gd name="connsiteX16" fmla="*/ 666073 w 11499601"/>
              <a:gd name="connsiteY16" fmla="*/ 5964071 h 6255974"/>
              <a:gd name="connsiteX17" fmla="*/ 94741 w 11499601"/>
              <a:gd name="connsiteY17" fmla="*/ 5962915 h 6255974"/>
              <a:gd name="connsiteX18" fmla="*/ 37859 w 11499601"/>
              <a:gd name="connsiteY18" fmla="*/ 5881560 h 6255974"/>
              <a:gd name="connsiteX19" fmla="*/ 28975 w 11499601"/>
              <a:gd name="connsiteY19" fmla="*/ 2612388 h 6255974"/>
              <a:gd name="connsiteX20" fmla="*/ 33539 w 11499601"/>
              <a:gd name="connsiteY20" fmla="*/ 65360 h 6255974"/>
              <a:gd name="connsiteX21" fmla="*/ 39830 w 11499601"/>
              <a:gd name="connsiteY21" fmla="*/ 47528 h 6255974"/>
              <a:gd name="connsiteX22" fmla="*/ 88659 w 11499601"/>
              <a:gd name="connsiteY22" fmla="*/ 42782 h 6255974"/>
              <a:gd name="connsiteX23" fmla="*/ 301554 w 11499601"/>
              <a:gd name="connsiteY23" fmla="*/ 42782 h 6255974"/>
              <a:gd name="connsiteX24" fmla="*/ 416464 w 11499601"/>
              <a:gd name="connsiteY24" fmla="*/ 36225 h 6255974"/>
              <a:gd name="connsiteX25" fmla="*/ 907723 w 11499601"/>
              <a:gd name="connsiteY25" fmla="*/ 29769 h 6255974"/>
              <a:gd name="connsiteX26" fmla="*/ 3989089 w 11499601"/>
              <a:gd name="connsiteY26" fmla="*/ 35153 h 6255974"/>
              <a:gd name="connsiteX27" fmla="*/ 9680053 w 11499601"/>
              <a:gd name="connsiteY27" fmla="*/ 5500 h 6255974"/>
              <a:gd name="connsiteX0" fmla="*/ 9680053 w 11499601"/>
              <a:gd name="connsiteY0" fmla="*/ 0 h 6250474"/>
              <a:gd name="connsiteX1" fmla="*/ 11263634 w 11499601"/>
              <a:gd name="connsiteY1" fmla="*/ 10894 h 6250474"/>
              <a:gd name="connsiteX2" fmla="*/ 11499601 w 11499601"/>
              <a:gd name="connsiteY2" fmla="*/ 5929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6115 w 11499601"/>
              <a:gd name="connsiteY3" fmla="*/ 33321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 name="connsiteX0" fmla="*/ 9680053 w 11499601"/>
              <a:gd name="connsiteY0" fmla="*/ 0 h 6250474"/>
              <a:gd name="connsiteX1" fmla="*/ 11263634 w 11499601"/>
              <a:gd name="connsiteY1" fmla="*/ 10894 h 6250474"/>
              <a:gd name="connsiteX2" fmla="*/ 11499601 w 11499601"/>
              <a:gd name="connsiteY2" fmla="*/ 39374 h 6250474"/>
              <a:gd name="connsiteX3" fmla="*/ 11491172 w 11499601"/>
              <a:gd name="connsiteY3" fmla="*/ 313290 h 6250474"/>
              <a:gd name="connsiteX4" fmla="*/ 11496626 w 11499601"/>
              <a:gd name="connsiteY4" fmla="*/ 801872 h 6250474"/>
              <a:gd name="connsiteX5" fmla="*/ 11482477 w 11499601"/>
              <a:gd name="connsiteY5" fmla="*/ 1834579 h 6250474"/>
              <a:gd name="connsiteX6" fmla="*/ 11478714 w 11499601"/>
              <a:gd name="connsiteY6" fmla="*/ 3520214 h 6250474"/>
              <a:gd name="connsiteX7" fmla="*/ 11419375 w 11499601"/>
              <a:gd name="connsiteY7" fmla="*/ 5982433 h 6250474"/>
              <a:gd name="connsiteX8" fmla="*/ 5959453 w 11499601"/>
              <a:gd name="connsiteY8" fmla="*/ 5973386 h 6250474"/>
              <a:gd name="connsiteX9" fmla="*/ 4858766 w 11499601"/>
              <a:gd name="connsiteY9" fmla="*/ 5999562 h 6250474"/>
              <a:gd name="connsiteX10" fmla="*/ 3239306 w 11499601"/>
              <a:gd name="connsiteY10" fmla="*/ 5972741 h 6250474"/>
              <a:gd name="connsiteX11" fmla="*/ 3217554 w 11499601"/>
              <a:gd name="connsiteY11" fmla="*/ 6005912 h 6250474"/>
              <a:gd name="connsiteX12" fmla="*/ 3219866 w 11499601"/>
              <a:gd name="connsiteY12" fmla="*/ 6250474 h 6250474"/>
              <a:gd name="connsiteX13" fmla="*/ 2870715 w 11499601"/>
              <a:gd name="connsiteY13" fmla="*/ 6056161 h 6250474"/>
              <a:gd name="connsiteX14" fmla="*/ 2785655 w 11499601"/>
              <a:gd name="connsiteY14" fmla="*/ 5972741 h 6250474"/>
              <a:gd name="connsiteX15" fmla="*/ 2301504 w 11499601"/>
              <a:gd name="connsiteY15" fmla="*/ 5967647 h 6250474"/>
              <a:gd name="connsiteX16" fmla="*/ 666073 w 11499601"/>
              <a:gd name="connsiteY16" fmla="*/ 5958571 h 6250474"/>
              <a:gd name="connsiteX17" fmla="*/ 94741 w 11499601"/>
              <a:gd name="connsiteY17" fmla="*/ 5957415 h 6250474"/>
              <a:gd name="connsiteX18" fmla="*/ 37859 w 11499601"/>
              <a:gd name="connsiteY18" fmla="*/ 5876060 h 6250474"/>
              <a:gd name="connsiteX19" fmla="*/ 28975 w 11499601"/>
              <a:gd name="connsiteY19" fmla="*/ 2606888 h 6250474"/>
              <a:gd name="connsiteX20" fmla="*/ 33539 w 11499601"/>
              <a:gd name="connsiteY20" fmla="*/ 59860 h 6250474"/>
              <a:gd name="connsiteX21" fmla="*/ 39830 w 11499601"/>
              <a:gd name="connsiteY21" fmla="*/ 42028 h 6250474"/>
              <a:gd name="connsiteX22" fmla="*/ 88659 w 11499601"/>
              <a:gd name="connsiteY22" fmla="*/ 37282 h 6250474"/>
              <a:gd name="connsiteX23" fmla="*/ 301554 w 11499601"/>
              <a:gd name="connsiteY23" fmla="*/ 37282 h 6250474"/>
              <a:gd name="connsiteX24" fmla="*/ 416464 w 11499601"/>
              <a:gd name="connsiteY24" fmla="*/ 30725 h 6250474"/>
              <a:gd name="connsiteX25" fmla="*/ 907723 w 11499601"/>
              <a:gd name="connsiteY25" fmla="*/ 24269 h 6250474"/>
              <a:gd name="connsiteX26" fmla="*/ 3989089 w 11499601"/>
              <a:gd name="connsiteY26" fmla="*/ 29653 h 6250474"/>
              <a:gd name="connsiteX27" fmla="*/ 9680053 w 11499601"/>
              <a:gd name="connsiteY27" fmla="*/ 0 h 62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99601" h="6250474">
                <a:moveTo>
                  <a:pt x="9680053" y="0"/>
                </a:moveTo>
                <a:lnTo>
                  <a:pt x="11263634" y="10894"/>
                </a:lnTo>
                <a:cubicBezTo>
                  <a:pt x="11382518" y="17609"/>
                  <a:pt x="11483635" y="5293"/>
                  <a:pt x="11499601" y="39374"/>
                </a:cubicBezTo>
                <a:lnTo>
                  <a:pt x="11491172" y="313290"/>
                </a:lnTo>
                <a:cubicBezTo>
                  <a:pt x="11491342" y="469511"/>
                  <a:pt x="11496456" y="645651"/>
                  <a:pt x="11496626" y="801872"/>
                </a:cubicBezTo>
                <a:cubicBezTo>
                  <a:pt x="11485119" y="918570"/>
                  <a:pt x="11483798" y="1773917"/>
                  <a:pt x="11482477" y="1834579"/>
                </a:cubicBezTo>
                <a:cubicBezTo>
                  <a:pt x="11462397" y="2645173"/>
                  <a:pt x="11489491" y="2970847"/>
                  <a:pt x="11478714" y="3520214"/>
                </a:cubicBezTo>
                <a:cubicBezTo>
                  <a:pt x="11462615" y="5654060"/>
                  <a:pt x="11560172" y="6010354"/>
                  <a:pt x="11419375" y="5982433"/>
                </a:cubicBezTo>
                <a:cubicBezTo>
                  <a:pt x="9251879" y="6044921"/>
                  <a:pt x="7569480" y="6004728"/>
                  <a:pt x="5959453" y="5973386"/>
                </a:cubicBezTo>
                <a:lnTo>
                  <a:pt x="4858766" y="5999562"/>
                </a:lnTo>
                <a:lnTo>
                  <a:pt x="3239306" y="5972741"/>
                </a:lnTo>
                <a:lnTo>
                  <a:pt x="3217554" y="6005912"/>
                </a:lnTo>
                <a:cubicBezTo>
                  <a:pt x="3195952" y="6047442"/>
                  <a:pt x="3201415" y="6144511"/>
                  <a:pt x="3219866" y="6250474"/>
                </a:cubicBezTo>
                <a:cubicBezTo>
                  <a:pt x="3113618" y="6201492"/>
                  <a:pt x="2980145" y="6145854"/>
                  <a:pt x="2870715" y="6056161"/>
                </a:cubicBezTo>
                <a:lnTo>
                  <a:pt x="2785655" y="5972741"/>
                </a:lnTo>
                <a:lnTo>
                  <a:pt x="2301504" y="5967647"/>
                </a:lnTo>
                <a:lnTo>
                  <a:pt x="666073" y="5958571"/>
                </a:lnTo>
                <a:cubicBezTo>
                  <a:pt x="416338" y="5959078"/>
                  <a:pt x="199443" y="5971167"/>
                  <a:pt x="94741" y="5957415"/>
                </a:cubicBezTo>
                <a:cubicBezTo>
                  <a:pt x="-9961" y="5943663"/>
                  <a:pt x="43390" y="5957506"/>
                  <a:pt x="37859" y="5876060"/>
                </a:cubicBezTo>
                <a:cubicBezTo>
                  <a:pt x="13485" y="5737802"/>
                  <a:pt x="42281" y="4414258"/>
                  <a:pt x="28975" y="2606888"/>
                </a:cubicBezTo>
                <a:cubicBezTo>
                  <a:pt x="-19249" y="1512253"/>
                  <a:pt x="110" y="488851"/>
                  <a:pt x="33539" y="59860"/>
                </a:cubicBezTo>
                <a:cubicBezTo>
                  <a:pt x="34137" y="52184"/>
                  <a:pt x="36271" y="46366"/>
                  <a:pt x="39830" y="42028"/>
                </a:cubicBezTo>
                <a:lnTo>
                  <a:pt x="88659" y="37282"/>
                </a:lnTo>
                <a:lnTo>
                  <a:pt x="301554" y="37282"/>
                </a:lnTo>
                <a:lnTo>
                  <a:pt x="416464" y="30725"/>
                </a:lnTo>
                <a:lnTo>
                  <a:pt x="907723" y="24269"/>
                </a:lnTo>
                <a:lnTo>
                  <a:pt x="3989089" y="29653"/>
                </a:lnTo>
                <a:lnTo>
                  <a:pt x="9680053"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75901380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100000"/>
        </a:lnSpc>
        <a:spcBef>
          <a:spcPct val="0"/>
        </a:spcBef>
        <a:buNone/>
        <a:defRPr sz="4800" b="1" kern="1200" spc="10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SzPct val="73000"/>
        <a:buFontTx/>
        <a:buNone/>
        <a:defRPr sz="3200" b="1" kern="1200" spc="50" baseline="0">
          <a:solidFill>
            <a:schemeClr val="tx1"/>
          </a:solidFill>
          <a:latin typeface="+mn-lt"/>
          <a:ea typeface="+mn-ea"/>
          <a:cs typeface="+mn-cs"/>
        </a:defRPr>
      </a:lvl1pPr>
      <a:lvl2pPr marL="228600" indent="-182880" algn="l" defTabSz="914400" rtl="0" eaLnBrk="1" latinLnBrk="0" hangingPunct="1">
        <a:lnSpc>
          <a:spcPct val="100000"/>
        </a:lnSpc>
        <a:spcBef>
          <a:spcPts val="500"/>
        </a:spcBef>
        <a:buSzPct val="70000"/>
        <a:buFont typeface="Arial" panose="020B0604020202020204" pitchFamily="34" charset="0"/>
        <a:buChar char="•"/>
        <a:defRPr sz="2800" b="1" kern="1200" spc="50" baseline="0">
          <a:solidFill>
            <a:schemeClr val="tx1"/>
          </a:solidFill>
          <a:latin typeface="+mn-lt"/>
          <a:ea typeface="+mn-ea"/>
          <a:cs typeface="+mn-cs"/>
        </a:defRPr>
      </a:lvl2pPr>
      <a:lvl3pPr marL="274320" indent="0" algn="l" defTabSz="914400" rtl="0" eaLnBrk="1" latinLnBrk="0" hangingPunct="1">
        <a:lnSpc>
          <a:spcPct val="100000"/>
        </a:lnSpc>
        <a:spcBef>
          <a:spcPts val="500"/>
        </a:spcBef>
        <a:buSzPct val="73000"/>
        <a:buFontTx/>
        <a:buNone/>
        <a:defRPr sz="2400" b="1" kern="1200" spc="50" baseline="0">
          <a:solidFill>
            <a:schemeClr val="tx1"/>
          </a:solidFill>
          <a:latin typeface="+mn-lt"/>
          <a:ea typeface="+mn-ea"/>
          <a:cs typeface="+mn-cs"/>
        </a:defRPr>
      </a:lvl3pPr>
      <a:lvl4pPr marL="548640" indent="-182880" algn="l" defTabSz="914400" rtl="0" eaLnBrk="1" latinLnBrk="0" hangingPunct="1">
        <a:lnSpc>
          <a:spcPct val="100000"/>
        </a:lnSpc>
        <a:spcBef>
          <a:spcPts val="500"/>
        </a:spcBef>
        <a:buSzPct val="73000"/>
        <a:buFont typeface="Arial" panose="020B0604020202020204" pitchFamily="34" charset="0"/>
        <a:buChar char="•"/>
        <a:defRPr sz="2000" b="1" kern="1200" spc="50" baseline="0">
          <a:solidFill>
            <a:schemeClr val="tx1"/>
          </a:solidFill>
          <a:latin typeface="+mn-lt"/>
          <a:ea typeface="+mn-ea"/>
          <a:cs typeface="+mn-cs"/>
        </a:defRPr>
      </a:lvl4pPr>
      <a:lvl5pPr marL="548640" indent="0" algn="l" defTabSz="914400" rtl="0" eaLnBrk="1" latinLnBrk="0" hangingPunct="1">
        <a:lnSpc>
          <a:spcPct val="100000"/>
        </a:lnSpc>
        <a:spcBef>
          <a:spcPts val="500"/>
        </a:spcBef>
        <a:buSzPct val="73000"/>
        <a:buFontTx/>
        <a:buNone/>
        <a:defRPr sz="20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12/28/2023</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dirty="0"/>
          </a:p>
        </p:txBody>
      </p:sp>
    </p:spTree>
    <p:extLst>
      <p:ext uri="{BB962C8B-B14F-4D97-AF65-F5344CB8AC3E}">
        <p14:creationId xmlns:p14="http://schemas.microsoft.com/office/powerpoint/2010/main" val="526236582"/>
      </p:ext>
    </p:extLst>
  </p:cSld>
  <p:clrMap bg1="lt1" tx1="dk1" bg2="lt2" tx2="dk2" accent1="accent1" accent2="accent2" accent3="accent3" accent4="accent4" accent5="accent5" accent6="accent6" hlink="hlink" folHlink="folHlink"/>
  <p:sldLayoutIdLst>
    <p:sldLayoutId id="2147483663" r:id="rId1"/>
    <p:sldLayoutId id="2147483665" r:id="rId2"/>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8ECB2B-DE12-E5CE-D455-554A99E3B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A42E32-FCC6-E876-B354-4AF29F19A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2A7DA-A4F2-F84F-3814-8689DF465A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E1DF4-812A-4F4D-8A27-F953DAC28780}" type="datetimeFigureOut">
              <a:rPr lang="en-US" smtClean="0"/>
              <a:t>12/28/2023</a:t>
            </a:fld>
            <a:endParaRPr lang="en-US" dirty="0"/>
          </a:p>
        </p:txBody>
      </p:sp>
      <p:sp>
        <p:nvSpPr>
          <p:cNvPr id="5" name="Footer Placeholder 4">
            <a:extLst>
              <a:ext uri="{FF2B5EF4-FFF2-40B4-BE49-F238E27FC236}">
                <a16:creationId xmlns:a16="http://schemas.microsoft.com/office/drawing/2014/main" id="{385B0C3B-E279-67F3-8139-EA43CC2ED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9CC535C-D67D-8213-333F-84C51DBF54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1C61D-E5B4-485F-93F2-FB7259ADCB32}" type="slidenum">
              <a:rPr lang="en-US" smtClean="0"/>
              <a:t>‹#›</a:t>
            </a:fld>
            <a:endParaRPr lang="en-US" dirty="0"/>
          </a:p>
        </p:txBody>
      </p:sp>
    </p:spTree>
    <p:extLst>
      <p:ext uri="{BB962C8B-B14F-4D97-AF65-F5344CB8AC3E}">
        <p14:creationId xmlns:p14="http://schemas.microsoft.com/office/powerpoint/2010/main" val="634688597"/>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12/28/2023</a:t>
            </a:fld>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2750475168"/>
      </p:ext>
    </p:extLst>
  </p:cSld>
  <p:clrMap bg1="lt1" tx1="dk1" bg2="lt2" tx2="dk2" accent1="accent1" accent2="accent2" accent3="accent3" accent4="accent4" accent5="accent5" accent6="accent6" hlink="hlink" folHlink="folHlink"/>
  <p:sldLayoutIdLst>
    <p:sldLayoutId id="2147483668" r:id="rId1"/>
    <p:sldLayoutId id="2147483670" r:id="rId2"/>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gordcollins.com/stock-market/10-year-stock-market-forecast/"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fred.stlouisfed.org/graph/?g=19jBt"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0.png"/><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4.gif"/><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png"/><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png"/><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7.png"/><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7.png"/><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7.png"/><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7.png"/><Relationship Id="rId2" Type="http://schemas.openxmlformats.org/officeDocument/2006/relationships/diagramData" Target="../diagrams/data13.xml"/><Relationship Id="rId1" Type="http://schemas.openxmlformats.org/officeDocument/2006/relationships/slideLayout" Target="../slideLayouts/slideLayout1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7.png"/><Relationship Id="rId2" Type="http://schemas.openxmlformats.org/officeDocument/2006/relationships/diagramData" Target="../diagrams/data14.xml"/><Relationship Id="rId1" Type="http://schemas.openxmlformats.org/officeDocument/2006/relationships/slideLayout" Target="../slideLayouts/slideLayout1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F626F98-F213-4034-8836-88A71501D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olorful drops of water">
            <a:extLst>
              <a:ext uri="{FF2B5EF4-FFF2-40B4-BE49-F238E27FC236}">
                <a16:creationId xmlns:a16="http://schemas.microsoft.com/office/drawing/2014/main" id="{A4BF5EF7-4A63-645C-44D2-9474985254CC}"/>
              </a:ext>
            </a:extLst>
          </p:cNvPr>
          <p:cNvPicPr>
            <a:picLocks noChangeAspect="1"/>
          </p:cNvPicPr>
          <p:nvPr/>
        </p:nvPicPr>
        <p:blipFill rotWithShape="1">
          <a:blip r:embed="rId2">
            <a:alphaModFix amt="60000"/>
          </a:blip>
          <a:srcRect t="4273" b="11457"/>
          <a:stretch/>
        </p:blipFill>
        <p:spPr>
          <a:xfrm>
            <a:off x="0" y="-45426"/>
            <a:ext cx="12191980" cy="6857990"/>
          </a:xfrm>
          <a:prstGeom prst="rect">
            <a:avLst/>
          </a:prstGeom>
        </p:spPr>
      </p:pic>
      <p:sp useBgFill="1">
        <p:nvSpPr>
          <p:cNvPr id="20" name="Freeform: Shape 19">
            <a:extLst>
              <a:ext uri="{FF2B5EF4-FFF2-40B4-BE49-F238E27FC236}">
                <a16:creationId xmlns:a16="http://schemas.microsoft.com/office/drawing/2014/main" id="{6B3DAACF-D844-4480-94BE-2DE00ABEE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75199" y="726177"/>
            <a:ext cx="5241603" cy="5343721"/>
          </a:xfrm>
          <a:custGeom>
            <a:avLst/>
            <a:gdLst>
              <a:gd name="connsiteX0" fmla="*/ 5325805 w 5325805"/>
              <a:gd name="connsiteY0" fmla="*/ 2714782 h 5429563"/>
              <a:gd name="connsiteX1" fmla="*/ 2611024 w 5325805"/>
              <a:gd name="connsiteY1" fmla="*/ 5429563 h 5429563"/>
              <a:gd name="connsiteX2" fmla="*/ 1942188 w 5325805"/>
              <a:gd name="connsiteY2" fmla="*/ 5429563 h 5429563"/>
              <a:gd name="connsiteX3" fmla="*/ 668836 w 5325805"/>
              <a:gd name="connsiteY3" fmla="*/ 5429563 h 5429563"/>
              <a:gd name="connsiteX4" fmla="*/ 0 w 5325805"/>
              <a:gd name="connsiteY4" fmla="*/ 5429563 h 5429563"/>
              <a:gd name="connsiteX5" fmla="*/ 0 w 5325805"/>
              <a:gd name="connsiteY5" fmla="*/ 0 h 5429563"/>
              <a:gd name="connsiteX6" fmla="*/ 668836 w 5325805"/>
              <a:gd name="connsiteY6" fmla="*/ 0 h 5429563"/>
              <a:gd name="connsiteX7" fmla="*/ 1942188 w 5325805"/>
              <a:gd name="connsiteY7" fmla="*/ 0 h 5429563"/>
              <a:gd name="connsiteX8" fmla="*/ 2611024 w 5325805"/>
              <a:gd name="connsiteY8" fmla="*/ 0 h 5429563"/>
              <a:gd name="connsiteX9" fmla="*/ 5325805 w 5325805"/>
              <a:gd name="connsiteY9" fmla="*/ 2714782 h 54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25805" h="5429563">
                <a:moveTo>
                  <a:pt x="5325805" y="2714782"/>
                </a:moveTo>
                <a:cubicBezTo>
                  <a:pt x="5325805" y="4214114"/>
                  <a:pt x="4110356" y="5429563"/>
                  <a:pt x="2611024" y="5429563"/>
                </a:cubicBezTo>
                <a:lnTo>
                  <a:pt x="1942188" y="5429563"/>
                </a:lnTo>
                <a:lnTo>
                  <a:pt x="668836" y="5429563"/>
                </a:lnTo>
                <a:lnTo>
                  <a:pt x="0" y="5429563"/>
                </a:lnTo>
                <a:lnTo>
                  <a:pt x="0" y="0"/>
                </a:lnTo>
                <a:lnTo>
                  <a:pt x="668836" y="0"/>
                </a:lnTo>
                <a:lnTo>
                  <a:pt x="1942188" y="0"/>
                </a:lnTo>
                <a:lnTo>
                  <a:pt x="2611024" y="0"/>
                </a:lnTo>
                <a:cubicBezTo>
                  <a:pt x="4110356" y="0"/>
                  <a:pt x="5325805" y="1215450"/>
                  <a:pt x="5325805" y="2714782"/>
                </a:cubicBezTo>
                <a:close/>
              </a:path>
            </a:pathLst>
          </a:custGeom>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07857BA-F03A-4931-E4E9-2956E132A92F}"/>
              </a:ext>
            </a:extLst>
          </p:cNvPr>
          <p:cNvSpPr>
            <a:spLocks noGrp="1"/>
          </p:cNvSpPr>
          <p:nvPr>
            <p:ph type="ctrTitle"/>
          </p:nvPr>
        </p:nvSpPr>
        <p:spPr>
          <a:xfrm>
            <a:off x="1524000" y="1336430"/>
            <a:ext cx="9144000" cy="2820573"/>
          </a:xfrm>
        </p:spPr>
        <p:txBody>
          <a:bodyPr>
            <a:normAutofit/>
          </a:bodyPr>
          <a:lstStyle/>
          <a:p>
            <a:pPr algn="ctr"/>
            <a:r>
              <a:rPr lang="en-US" sz="6600" dirty="0"/>
              <a:t>Fixed </a:t>
            </a:r>
            <a:br>
              <a:rPr lang="en-US" sz="6600" dirty="0"/>
            </a:br>
            <a:r>
              <a:rPr lang="en-US" sz="6600" dirty="0"/>
              <a:t>Indexed </a:t>
            </a:r>
            <a:br>
              <a:rPr lang="en-US" sz="6600" dirty="0"/>
            </a:br>
            <a:r>
              <a:rPr lang="en-US" sz="6600" dirty="0"/>
              <a:t>Annuities </a:t>
            </a:r>
          </a:p>
        </p:txBody>
      </p:sp>
      <p:sp>
        <p:nvSpPr>
          <p:cNvPr id="3" name="Subtitle 2">
            <a:extLst>
              <a:ext uri="{FF2B5EF4-FFF2-40B4-BE49-F238E27FC236}">
                <a16:creationId xmlns:a16="http://schemas.microsoft.com/office/drawing/2014/main" id="{37919A99-24D4-E426-6267-4CF13721010B}"/>
              </a:ext>
            </a:extLst>
          </p:cNvPr>
          <p:cNvSpPr>
            <a:spLocks noGrp="1"/>
          </p:cNvSpPr>
          <p:nvPr>
            <p:ph type="subTitle" idx="1"/>
          </p:nvPr>
        </p:nvSpPr>
        <p:spPr>
          <a:xfrm>
            <a:off x="4068856" y="4628271"/>
            <a:ext cx="4054288" cy="1069144"/>
          </a:xfrm>
        </p:spPr>
        <p:txBody>
          <a:bodyPr>
            <a:normAutofit fontScale="77500" lnSpcReduction="20000"/>
          </a:bodyPr>
          <a:lstStyle/>
          <a:p>
            <a:pPr algn="ctr">
              <a:lnSpc>
                <a:spcPct val="100000"/>
              </a:lnSpc>
            </a:pPr>
            <a:endParaRPr lang="en-US" sz="1400" dirty="0"/>
          </a:p>
          <a:p>
            <a:pPr algn="ctr">
              <a:lnSpc>
                <a:spcPct val="100000"/>
              </a:lnSpc>
            </a:pPr>
            <a:endParaRPr lang="en-US" sz="1400" dirty="0"/>
          </a:p>
          <a:p>
            <a:pPr algn="ctr">
              <a:lnSpc>
                <a:spcPct val="100000"/>
              </a:lnSpc>
            </a:pPr>
            <a:r>
              <a:rPr lang="en-US" sz="4400" b="1" i="1" dirty="0"/>
              <a:t>Trick or Treat </a:t>
            </a:r>
          </a:p>
        </p:txBody>
      </p:sp>
      <p:pic>
        <p:nvPicPr>
          <p:cNvPr id="15362" name="Picture 2" descr="Pumpkin World Lights up Rockland County for Halloween">
            <a:extLst>
              <a:ext uri="{FF2B5EF4-FFF2-40B4-BE49-F238E27FC236}">
                <a16:creationId xmlns:a16="http://schemas.microsoft.com/office/drawing/2014/main" id="{E1E668E2-A341-41D8-ADD4-A7E979034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786" y="4079609"/>
            <a:ext cx="1512428" cy="1006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36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645E3-D8A7-1F62-BE00-AA9B08B3627D}"/>
              </a:ext>
            </a:extLst>
          </p:cNvPr>
          <p:cNvSpPr>
            <a:spLocks noGrp="1"/>
          </p:cNvSpPr>
          <p:nvPr>
            <p:ph type="title"/>
          </p:nvPr>
        </p:nvSpPr>
        <p:spPr/>
        <p:txBody>
          <a:bodyPr/>
          <a:lstStyle/>
          <a:p>
            <a:r>
              <a:rPr lang="en-US" dirty="0"/>
              <a:t>Annuities - Types</a:t>
            </a:r>
          </a:p>
        </p:txBody>
      </p:sp>
      <p:graphicFrame>
        <p:nvGraphicFramePr>
          <p:cNvPr id="4" name="Content Placeholder 3">
            <a:extLst>
              <a:ext uri="{FF2B5EF4-FFF2-40B4-BE49-F238E27FC236}">
                <a16:creationId xmlns:a16="http://schemas.microsoft.com/office/drawing/2014/main" id="{95C57909-1A0C-6A92-D10D-EECA93A7E12E}"/>
              </a:ext>
            </a:extLst>
          </p:cNvPr>
          <p:cNvGraphicFramePr>
            <a:graphicFrameLocks noGrp="1"/>
          </p:cNvGraphicFramePr>
          <p:nvPr>
            <p:ph idx="1"/>
            <p:extLst>
              <p:ext uri="{D42A27DB-BD31-4B8C-83A1-F6EECF244321}">
                <p14:modId xmlns:p14="http://schemas.microsoft.com/office/powerpoint/2010/main" val="579846188"/>
              </p:ext>
            </p:extLst>
          </p:nvPr>
        </p:nvGraphicFramePr>
        <p:xfrm>
          <a:off x="838200" y="2062162"/>
          <a:ext cx="10515600" cy="4639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4" name="Picture 2" descr="Cute Halloween Pumpkin 9854530 PNG">
            <a:extLst>
              <a:ext uri="{FF2B5EF4-FFF2-40B4-BE49-F238E27FC236}">
                <a16:creationId xmlns:a16="http://schemas.microsoft.com/office/drawing/2014/main" id="{E0DDE98C-6A90-3131-E373-355F968E31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0149" y="224987"/>
            <a:ext cx="1104663" cy="110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402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975E-1BD2-912B-3D70-3D737B95CDA8}"/>
              </a:ext>
            </a:extLst>
          </p:cNvPr>
          <p:cNvSpPr>
            <a:spLocks noGrp="1"/>
          </p:cNvSpPr>
          <p:nvPr>
            <p:ph type="title"/>
          </p:nvPr>
        </p:nvSpPr>
        <p:spPr/>
        <p:txBody>
          <a:bodyPr/>
          <a:lstStyle/>
          <a:p>
            <a:r>
              <a:rPr lang="en-US" b="1" i="1" dirty="0">
                <a:effectLst>
                  <a:outerShdw blurRad="38100" dist="38100" dir="2700000" algn="tl">
                    <a:srgbClr val="000000">
                      <a:alpha val="43137"/>
                    </a:srgbClr>
                  </a:outerShdw>
                </a:effectLst>
              </a:rPr>
              <a:t>Fixed Indexed Annuity </a:t>
            </a:r>
          </a:p>
        </p:txBody>
      </p:sp>
      <p:graphicFrame>
        <p:nvGraphicFramePr>
          <p:cNvPr id="4" name="Content Placeholder 3">
            <a:extLst>
              <a:ext uri="{FF2B5EF4-FFF2-40B4-BE49-F238E27FC236}">
                <a16:creationId xmlns:a16="http://schemas.microsoft.com/office/drawing/2014/main" id="{33764A49-BAD7-377A-B02A-C91420CF3472}"/>
              </a:ext>
            </a:extLst>
          </p:cNvPr>
          <p:cNvGraphicFramePr>
            <a:graphicFrameLocks noGrp="1"/>
          </p:cNvGraphicFramePr>
          <p:nvPr>
            <p:ph idx="1"/>
            <p:extLst>
              <p:ext uri="{D42A27DB-BD31-4B8C-83A1-F6EECF244321}">
                <p14:modId xmlns:p14="http://schemas.microsoft.com/office/powerpoint/2010/main" val="2277421239"/>
              </p:ext>
            </p:extLst>
          </p:nvPr>
        </p:nvGraphicFramePr>
        <p:xfrm>
          <a:off x="838200" y="2062163"/>
          <a:ext cx="10515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Cute Halloween Pumpkin 9854530 PNG">
            <a:extLst>
              <a:ext uri="{FF2B5EF4-FFF2-40B4-BE49-F238E27FC236}">
                <a16:creationId xmlns:a16="http://schemas.microsoft.com/office/drawing/2014/main" id="{26FFF4D2-A157-71D9-34D0-8DAE488A28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0149" y="224987"/>
            <a:ext cx="1104663" cy="110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47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FBAB-6C94-24BB-D2FC-051FB94C9A91}"/>
              </a:ext>
            </a:extLst>
          </p:cNvPr>
          <p:cNvSpPr>
            <a:spLocks noGrp="1"/>
          </p:cNvSpPr>
          <p:nvPr>
            <p:ph type="title"/>
          </p:nvPr>
        </p:nvSpPr>
        <p:spPr>
          <a:xfrm>
            <a:off x="838200" y="681039"/>
            <a:ext cx="5158739" cy="1635442"/>
          </a:xfrm>
        </p:spPr>
        <p:txBody>
          <a:bodyPr>
            <a:normAutofit/>
          </a:bodyPr>
          <a:lstStyle/>
          <a:p>
            <a:r>
              <a:rPr lang="en-US" dirty="0"/>
              <a:t>Experts Say</a:t>
            </a:r>
          </a:p>
        </p:txBody>
      </p:sp>
      <p:sp>
        <p:nvSpPr>
          <p:cNvPr id="12295" name="Footer Placeholder 10">
            <a:extLst>
              <a:ext uri="{FF2B5EF4-FFF2-40B4-BE49-F238E27FC236}">
                <a16:creationId xmlns:a16="http://schemas.microsoft.com/office/drawing/2014/main" id="{E8DF09D5-C52C-493D-B30F-EBEBCC8D14CB}"/>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Sample Footer Text</a:t>
            </a:r>
          </a:p>
        </p:txBody>
      </p:sp>
      <p:sp>
        <p:nvSpPr>
          <p:cNvPr id="3" name="Content Placeholder 2">
            <a:extLst>
              <a:ext uri="{FF2B5EF4-FFF2-40B4-BE49-F238E27FC236}">
                <a16:creationId xmlns:a16="http://schemas.microsoft.com/office/drawing/2014/main" id="{51D69995-A1B9-B322-CB88-B1695DDC6D54}"/>
              </a:ext>
            </a:extLst>
          </p:cNvPr>
          <p:cNvSpPr>
            <a:spLocks noGrp="1"/>
          </p:cNvSpPr>
          <p:nvPr>
            <p:ph idx="1"/>
          </p:nvPr>
        </p:nvSpPr>
        <p:spPr>
          <a:xfrm>
            <a:off x="838201" y="2672369"/>
            <a:ext cx="6720478" cy="4049105"/>
          </a:xfrm>
        </p:spPr>
        <p:txBody>
          <a:bodyPr>
            <a:normAutofit/>
          </a:bodyPr>
          <a:lstStyle/>
          <a:p>
            <a:r>
              <a:rPr lang="en-US" sz="2800" b="1" i="0" dirty="0">
                <a:effectLst/>
              </a:rPr>
              <a:t>These are for retirees seeking a </a:t>
            </a:r>
            <a:r>
              <a:rPr lang="en-US" sz="2800" b="1" i="1" u="sng" dirty="0">
                <a:effectLst/>
              </a:rPr>
              <a:t>guaranteed,</a:t>
            </a:r>
            <a:r>
              <a:rPr lang="en-US" sz="2800" b="1" i="0" dirty="0">
                <a:effectLst/>
              </a:rPr>
              <a:t> </a:t>
            </a:r>
            <a:r>
              <a:rPr lang="en-US" sz="2800" b="1" i="1" u="sng" dirty="0">
                <a:effectLst/>
              </a:rPr>
              <a:t>pension-like income </a:t>
            </a:r>
            <a:r>
              <a:rPr lang="en-US" sz="2800" b="1" i="0" dirty="0">
                <a:effectLst/>
              </a:rPr>
              <a:t>each month for life. Payouts from immediate annuities start right away, while those from deferred-income annuities starts later, perhaps in a retiree’s 70s or 80s.</a:t>
            </a:r>
          </a:p>
          <a:p>
            <a:r>
              <a:rPr lang="en-US" dirty="0"/>
              <a:t>CNBC</a:t>
            </a:r>
          </a:p>
        </p:txBody>
      </p:sp>
      <p:pic>
        <p:nvPicPr>
          <p:cNvPr id="12290" name="Picture 2" descr="CNBC Logo PNG vector in SVG, PDF, AI, CDR format">
            <a:extLst>
              <a:ext uri="{FF2B5EF4-FFF2-40B4-BE49-F238E27FC236}">
                <a16:creationId xmlns:a16="http://schemas.microsoft.com/office/drawing/2014/main" id="{0648A3E6-80B3-AB97-8586-FCD6BB601E6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8435205" y="3262281"/>
            <a:ext cx="2438634" cy="1828975"/>
          </a:xfrm>
          <a:prstGeom prst="rect">
            <a:avLst/>
          </a:prstGeom>
          <a:solidFill>
            <a:srgbClr val="FFFFFF"/>
          </a:solidFill>
        </p:spPr>
      </p:pic>
      <p:sp>
        <p:nvSpPr>
          <p:cNvPr id="12297" name="Date Placeholder 9">
            <a:extLst>
              <a:ext uri="{FF2B5EF4-FFF2-40B4-BE49-F238E27FC236}">
                <a16:creationId xmlns:a16="http://schemas.microsoft.com/office/drawing/2014/main" id="{24E70952-F747-4048-BA79-210370034F46}"/>
              </a:ext>
            </a:extLst>
          </p:cNvPr>
          <p:cNvSpPr>
            <a:spLocks noGrp="1"/>
          </p:cNvSpPr>
          <p:nvPr>
            <p:ph type="dt" sz="half" idx="10"/>
          </p:nvPr>
        </p:nvSpPr>
        <p:spPr>
          <a:xfrm rot="5400000">
            <a:off x="10425981" y="4687095"/>
            <a:ext cx="2706690" cy="365125"/>
          </a:xfrm>
        </p:spPr>
        <p:txBody>
          <a:bodyPr/>
          <a:lstStyle/>
          <a:p>
            <a:pPr>
              <a:spcAft>
                <a:spcPts val="600"/>
              </a:spcAft>
            </a:pPr>
            <a:fld id="{0F5D6070-E791-40CD-97E1-168EC5F5E88D}" type="datetime1">
              <a:rPr lang="en-US" smtClean="0"/>
              <a:pPr>
                <a:spcAft>
                  <a:spcPts val="600"/>
                </a:spcAft>
              </a:pPr>
              <a:t>12/28/2023</a:t>
            </a:fld>
            <a:endParaRPr lang="en-US" dirty="0"/>
          </a:p>
        </p:txBody>
      </p:sp>
      <p:sp>
        <p:nvSpPr>
          <p:cNvPr id="12299" name="Slide Number Placeholder 11">
            <a:extLst>
              <a:ext uri="{FF2B5EF4-FFF2-40B4-BE49-F238E27FC236}">
                <a16:creationId xmlns:a16="http://schemas.microsoft.com/office/drawing/2014/main" id="{6280A22E-C20E-40FF-BA71-2B233651B9A1}"/>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12</a:t>
            </a:fld>
            <a:endParaRPr lang="en-US" dirty="0"/>
          </a:p>
        </p:txBody>
      </p:sp>
      <p:pic>
        <p:nvPicPr>
          <p:cNvPr id="12294" name="Picture 6" descr="Cute Halloween Pumpkin 9854530 PNG">
            <a:extLst>
              <a:ext uri="{FF2B5EF4-FFF2-40B4-BE49-F238E27FC236}">
                <a16:creationId xmlns:a16="http://schemas.microsoft.com/office/drawing/2014/main" id="{C271EB64-BD9B-0B0C-3852-1738BFA64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271544" y="136526"/>
            <a:ext cx="574622" cy="57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534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A0BD-E16D-8D4A-2166-76D2E966A5D7}"/>
              </a:ext>
            </a:extLst>
          </p:cNvPr>
          <p:cNvSpPr>
            <a:spLocks noGrp="1"/>
          </p:cNvSpPr>
          <p:nvPr>
            <p:ph type="title"/>
          </p:nvPr>
        </p:nvSpPr>
        <p:spPr/>
        <p:txBody>
          <a:bodyPr/>
          <a:lstStyle/>
          <a:p>
            <a:r>
              <a:rPr lang="en-US" dirty="0"/>
              <a:t>Experts Say:</a:t>
            </a:r>
          </a:p>
        </p:txBody>
      </p:sp>
      <p:sp>
        <p:nvSpPr>
          <p:cNvPr id="3" name="Content Placeholder 2">
            <a:extLst>
              <a:ext uri="{FF2B5EF4-FFF2-40B4-BE49-F238E27FC236}">
                <a16:creationId xmlns:a16="http://schemas.microsoft.com/office/drawing/2014/main" id="{23C1EFB6-FB0D-AB36-F38B-21D4BE691FF4}"/>
              </a:ext>
            </a:extLst>
          </p:cNvPr>
          <p:cNvSpPr>
            <a:spLocks noGrp="1"/>
          </p:cNvSpPr>
          <p:nvPr>
            <p:ph sz="half" idx="1"/>
          </p:nvPr>
        </p:nvSpPr>
        <p:spPr>
          <a:xfrm>
            <a:off x="64928" y="2011679"/>
            <a:ext cx="4057988" cy="4165283"/>
          </a:xfrm>
        </p:spPr>
        <p:txBody>
          <a:bodyPr>
            <a:normAutofit/>
          </a:bodyPr>
          <a:lstStyle/>
          <a:p>
            <a:r>
              <a:rPr lang="en-US" sz="2400" b="1" i="1" dirty="0">
                <a:solidFill>
                  <a:srgbClr val="000000"/>
                </a:solidFill>
                <a:effectLst/>
                <a:latin typeface="Lyon"/>
              </a:rPr>
              <a:t>McClanahan, a member of CNBC’s Advisor Council</a:t>
            </a:r>
            <a:r>
              <a:rPr lang="en-US" sz="2400" b="0" i="0" dirty="0">
                <a:solidFill>
                  <a:srgbClr val="000000"/>
                </a:solidFill>
                <a:effectLst/>
                <a:latin typeface="Lyon"/>
              </a:rPr>
              <a:t>, </a:t>
            </a:r>
            <a:r>
              <a:rPr lang="en-US" sz="2400" b="1" i="1" u="sng" dirty="0">
                <a:effectLst/>
                <a:latin typeface="Lyon"/>
              </a:rPr>
              <a:t>doesn’t use</a:t>
            </a:r>
            <a:r>
              <a:rPr lang="en-US" sz="2400" b="0" i="0" dirty="0">
                <a:effectLst/>
                <a:latin typeface="Lyon"/>
              </a:rPr>
              <a:t> </a:t>
            </a:r>
            <a:r>
              <a:rPr lang="en-US" sz="2400" b="0" i="0" dirty="0">
                <a:solidFill>
                  <a:srgbClr val="000000"/>
                </a:solidFill>
                <a:effectLst/>
                <a:latin typeface="Lyon"/>
              </a:rPr>
              <a:t>single-premium immediate annuities or deferred-income annuities with </a:t>
            </a:r>
            <a:r>
              <a:rPr lang="en-US" sz="2400" b="1" i="1" u="sng" dirty="0">
                <a:solidFill>
                  <a:srgbClr val="00B050"/>
                </a:solidFill>
                <a:effectLst/>
                <a:latin typeface="Lyon"/>
              </a:rPr>
              <a:t>clients who have more than enough money </a:t>
            </a:r>
            <a:r>
              <a:rPr lang="en-US" sz="2400" b="1" i="1" dirty="0">
                <a:solidFill>
                  <a:srgbClr val="00B050"/>
                </a:solidFill>
                <a:effectLst/>
                <a:latin typeface="Lyon"/>
              </a:rPr>
              <a:t>to live comfortably in retirement. </a:t>
            </a:r>
            <a:endParaRPr lang="en-US" sz="2400" b="1" i="1" dirty="0">
              <a:solidFill>
                <a:srgbClr val="00B050"/>
              </a:solidFill>
            </a:endParaRPr>
          </a:p>
        </p:txBody>
      </p:sp>
      <p:sp>
        <p:nvSpPr>
          <p:cNvPr id="4" name="Content Placeholder 3">
            <a:extLst>
              <a:ext uri="{FF2B5EF4-FFF2-40B4-BE49-F238E27FC236}">
                <a16:creationId xmlns:a16="http://schemas.microsoft.com/office/drawing/2014/main" id="{6D5C3C64-A8E9-473A-5FAF-8150C617BE27}"/>
              </a:ext>
            </a:extLst>
          </p:cNvPr>
          <p:cNvSpPr>
            <a:spLocks noGrp="1"/>
          </p:cNvSpPr>
          <p:nvPr>
            <p:ph sz="half" idx="2"/>
          </p:nvPr>
        </p:nvSpPr>
        <p:spPr/>
        <p:txBody>
          <a:bodyPr>
            <a:normAutofit/>
          </a:bodyPr>
          <a:lstStyle/>
          <a:p>
            <a:r>
              <a:rPr lang="en-US" b="1" i="1" dirty="0">
                <a:solidFill>
                  <a:srgbClr val="000000"/>
                </a:solidFill>
                <a:effectLst/>
                <a:latin typeface="Lyon"/>
              </a:rPr>
              <a:t> </a:t>
            </a:r>
            <a:r>
              <a:rPr lang="en-US" sz="2400" b="1" i="1" dirty="0">
                <a:solidFill>
                  <a:srgbClr val="000000"/>
                </a:solidFill>
                <a:effectLst/>
                <a:latin typeface="Lyon"/>
              </a:rPr>
              <a:t>Annuities become more of a </a:t>
            </a:r>
            <a:r>
              <a:rPr lang="en-US" sz="2400" b="1" i="1" u="sng" dirty="0">
                <a:solidFill>
                  <a:schemeClr val="bg2">
                    <a:lumMod val="50000"/>
                  </a:schemeClr>
                </a:solidFill>
                <a:effectLst/>
                <a:latin typeface="Lyon"/>
              </a:rPr>
              <a:t>preference for those in the middle</a:t>
            </a:r>
            <a:r>
              <a:rPr lang="en-US" sz="2400" b="1" i="1" dirty="0">
                <a:solidFill>
                  <a:srgbClr val="000000"/>
                </a:solidFill>
                <a:effectLst/>
                <a:latin typeface="Lyon"/>
              </a:rPr>
              <a:t>, who are likely </a:t>
            </a:r>
            <a:r>
              <a:rPr lang="en-US" sz="2400" b="1" i="1" u="sng" dirty="0">
                <a:solidFill>
                  <a:srgbClr val="000000"/>
                </a:solidFill>
                <a:effectLst/>
                <a:latin typeface="Lyon"/>
              </a:rPr>
              <a:t>but </a:t>
            </a:r>
            <a:r>
              <a:rPr lang="en-US" sz="2400" b="1" i="1" u="sng" dirty="0">
                <a:effectLst/>
                <a:latin typeface="Lyon"/>
              </a:rPr>
              <a:t>not necessarily going to have enough; </a:t>
            </a:r>
            <a:r>
              <a:rPr lang="en-US" sz="2400" b="1" i="1" dirty="0">
                <a:solidFill>
                  <a:srgbClr val="000000"/>
                </a:solidFill>
                <a:effectLst/>
                <a:latin typeface="Lyon"/>
              </a:rPr>
              <a:t>for them, it’s more of an emotional calculus: </a:t>
            </a:r>
          </a:p>
          <a:p>
            <a:r>
              <a:rPr lang="en-US" sz="2400" b="1" i="1" u="sng" dirty="0">
                <a:solidFill>
                  <a:srgbClr val="FF0000"/>
                </a:solidFill>
                <a:effectLst/>
                <a:latin typeface="Lyon"/>
              </a:rPr>
              <a:t>Will having more guaranteed income </a:t>
            </a:r>
            <a:r>
              <a:rPr lang="en-US" sz="2400" b="1" i="1" u="sng" dirty="0">
                <a:solidFill>
                  <a:srgbClr val="002060"/>
                </a:solidFill>
                <a:effectLst/>
                <a:latin typeface="Lyon"/>
              </a:rPr>
              <a:t>offer peace of mind?</a:t>
            </a:r>
            <a:endParaRPr lang="en-US" sz="2400" b="1" i="1" u="sng" dirty="0">
              <a:solidFill>
                <a:srgbClr val="002060"/>
              </a:solidFill>
            </a:endParaRPr>
          </a:p>
        </p:txBody>
      </p:sp>
      <p:pic>
        <p:nvPicPr>
          <p:cNvPr id="16388" name="Picture 4" descr="Cute Halloween Pumpkin 9854530 PNG">
            <a:extLst>
              <a:ext uri="{FF2B5EF4-FFF2-40B4-BE49-F238E27FC236}">
                <a16:creationId xmlns:a16="http://schemas.microsoft.com/office/drawing/2014/main" id="{0AF08659-01F4-B276-E8B6-BA5B2BE4C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1975" y="339745"/>
            <a:ext cx="803650" cy="80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25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BAA17-7EAD-1B6E-E092-EBE222826A4B}"/>
              </a:ext>
            </a:extLst>
          </p:cNvPr>
          <p:cNvSpPr>
            <a:spLocks noGrp="1"/>
          </p:cNvSpPr>
          <p:nvPr>
            <p:ph type="title"/>
          </p:nvPr>
        </p:nvSpPr>
        <p:spPr/>
        <p:txBody>
          <a:bodyPr/>
          <a:lstStyle/>
          <a:p>
            <a:r>
              <a:rPr lang="en-US" dirty="0"/>
              <a:t>Income Producing Assets</a:t>
            </a:r>
          </a:p>
        </p:txBody>
      </p:sp>
      <p:graphicFrame>
        <p:nvGraphicFramePr>
          <p:cNvPr id="4" name="Content Placeholder 3">
            <a:extLst>
              <a:ext uri="{FF2B5EF4-FFF2-40B4-BE49-F238E27FC236}">
                <a16:creationId xmlns:a16="http://schemas.microsoft.com/office/drawing/2014/main" id="{2F6103EA-6D67-937A-CFFA-4E774915F0EF}"/>
              </a:ext>
            </a:extLst>
          </p:cNvPr>
          <p:cNvGraphicFramePr>
            <a:graphicFrameLocks noGrp="1"/>
          </p:cNvGraphicFramePr>
          <p:nvPr>
            <p:ph idx="1"/>
            <p:extLst>
              <p:ext uri="{D42A27DB-BD31-4B8C-83A1-F6EECF244321}">
                <p14:modId xmlns:p14="http://schemas.microsoft.com/office/powerpoint/2010/main" val="2826321035"/>
              </p:ext>
            </p:extLst>
          </p:nvPr>
        </p:nvGraphicFramePr>
        <p:xfrm>
          <a:off x="838200" y="2062163"/>
          <a:ext cx="10515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utoShape 2" descr="Reits Stock Photos, Royalty Free Reits Images | Depositphotos">
            <a:extLst>
              <a:ext uri="{FF2B5EF4-FFF2-40B4-BE49-F238E27FC236}">
                <a16:creationId xmlns:a16="http://schemas.microsoft.com/office/drawing/2014/main" id="{827190B0-F0A2-F52A-DBB5-9929962F37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6" name="Picture 4" descr="Cute Halloween Pumpkin 9854530 PNG">
            <a:extLst>
              <a:ext uri="{FF2B5EF4-FFF2-40B4-BE49-F238E27FC236}">
                <a16:creationId xmlns:a16="http://schemas.microsoft.com/office/drawing/2014/main" id="{DF48EB74-5CEA-336F-1DCC-AF3A29AF5B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4159" y="212241"/>
            <a:ext cx="937591" cy="937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478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70BB-E265-0FB0-F7E1-18520804EF0B}"/>
              </a:ext>
            </a:extLst>
          </p:cNvPr>
          <p:cNvSpPr>
            <a:spLocks noGrp="1"/>
          </p:cNvSpPr>
          <p:nvPr>
            <p:ph type="title"/>
          </p:nvPr>
        </p:nvSpPr>
        <p:spPr/>
        <p:txBody>
          <a:bodyPr/>
          <a:lstStyle/>
          <a:p>
            <a:r>
              <a:rPr lang="en-US" dirty="0"/>
              <a:t>Sources of Income</a:t>
            </a:r>
          </a:p>
        </p:txBody>
      </p:sp>
      <p:sp>
        <p:nvSpPr>
          <p:cNvPr id="3" name="Text Placeholder 2">
            <a:extLst>
              <a:ext uri="{FF2B5EF4-FFF2-40B4-BE49-F238E27FC236}">
                <a16:creationId xmlns:a16="http://schemas.microsoft.com/office/drawing/2014/main" id="{5C3CCE76-CF25-5136-ADE7-BBBB4710318F}"/>
              </a:ext>
            </a:extLst>
          </p:cNvPr>
          <p:cNvSpPr>
            <a:spLocks noGrp="1"/>
          </p:cNvSpPr>
          <p:nvPr>
            <p:ph type="body" idx="1"/>
          </p:nvPr>
        </p:nvSpPr>
        <p:spPr>
          <a:xfrm>
            <a:off x="836612" y="1824035"/>
            <a:ext cx="5000309" cy="681040"/>
          </a:xfrm>
        </p:spPr>
        <p:txBody>
          <a:bodyPr>
            <a:normAutofit/>
          </a:bodyPr>
          <a:lstStyle/>
          <a:p>
            <a:r>
              <a:rPr lang="en-US" sz="2800" i="1" u="sng" dirty="0"/>
              <a:t>Buy and Hold</a:t>
            </a:r>
          </a:p>
        </p:txBody>
      </p:sp>
      <p:sp>
        <p:nvSpPr>
          <p:cNvPr id="4" name="Content Placeholder 3">
            <a:extLst>
              <a:ext uri="{FF2B5EF4-FFF2-40B4-BE49-F238E27FC236}">
                <a16:creationId xmlns:a16="http://schemas.microsoft.com/office/drawing/2014/main" id="{9F87C1E7-B2BB-9F0A-9127-454DD8B2CBC7}"/>
              </a:ext>
            </a:extLst>
          </p:cNvPr>
          <p:cNvSpPr>
            <a:spLocks noGrp="1"/>
          </p:cNvSpPr>
          <p:nvPr>
            <p:ph sz="half" idx="2"/>
          </p:nvPr>
        </p:nvSpPr>
        <p:spPr/>
        <p:txBody>
          <a:bodyPr/>
          <a:lstStyle/>
          <a:p>
            <a:endParaRPr lang="en-US" dirty="0"/>
          </a:p>
          <a:p>
            <a:r>
              <a:rPr lang="en-US" sz="2400" b="1" dirty="0"/>
              <a:t>Stocks	Dividends</a:t>
            </a:r>
          </a:p>
          <a:p>
            <a:endParaRPr lang="en-US" sz="2400" b="1" dirty="0"/>
          </a:p>
          <a:p>
            <a:r>
              <a:rPr lang="en-US" sz="2400" b="1" dirty="0"/>
              <a:t>Bonds	Interest</a:t>
            </a:r>
          </a:p>
          <a:p>
            <a:endParaRPr lang="en-US" sz="2400" b="1" dirty="0"/>
          </a:p>
          <a:p>
            <a:r>
              <a:rPr lang="en-US" sz="2400" b="1" dirty="0"/>
              <a:t>REITS	Distributions</a:t>
            </a:r>
          </a:p>
        </p:txBody>
      </p:sp>
      <p:sp>
        <p:nvSpPr>
          <p:cNvPr id="5" name="Text Placeholder 4">
            <a:extLst>
              <a:ext uri="{FF2B5EF4-FFF2-40B4-BE49-F238E27FC236}">
                <a16:creationId xmlns:a16="http://schemas.microsoft.com/office/drawing/2014/main" id="{62A6CA16-F22C-3E58-4B6C-A121D5AAB4E0}"/>
              </a:ext>
            </a:extLst>
          </p:cNvPr>
          <p:cNvSpPr>
            <a:spLocks noGrp="1"/>
          </p:cNvSpPr>
          <p:nvPr>
            <p:ph type="body" sz="quarter" idx="3"/>
          </p:nvPr>
        </p:nvSpPr>
        <p:spPr/>
        <p:txBody>
          <a:bodyPr>
            <a:normAutofit/>
          </a:bodyPr>
          <a:lstStyle/>
          <a:p>
            <a:r>
              <a:rPr lang="en-US" sz="2800" i="1" u="sng" dirty="0"/>
              <a:t>Trading </a:t>
            </a:r>
          </a:p>
        </p:txBody>
      </p:sp>
      <p:sp>
        <p:nvSpPr>
          <p:cNvPr id="6" name="Content Placeholder 5">
            <a:extLst>
              <a:ext uri="{FF2B5EF4-FFF2-40B4-BE49-F238E27FC236}">
                <a16:creationId xmlns:a16="http://schemas.microsoft.com/office/drawing/2014/main" id="{CEE6D23D-805D-1C3C-C9EF-5D2F38F9A5C5}"/>
              </a:ext>
            </a:extLst>
          </p:cNvPr>
          <p:cNvSpPr>
            <a:spLocks noGrp="1"/>
          </p:cNvSpPr>
          <p:nvPr>
            <p:ph sz="quarter" idx="4"/>
          </p:nvPr>
        </p:nvSpPr>
        <p:spPr/>
        <p:txBody>
          <a:bodyPr/>
          <a:lstStyle/>
          <a:p>
            <a:endParaRPr lang="en-US" dirty="0"/>
          </a:p>
          <a:p>
            <a:r>
              <a:rPr lang="en-US" sz="2400" b="1" dirty="0"/>
              <a:t>Stocks &amp; Bonds</a:t>
            </a:r>
          </a:p>
          <a:p>
            <a:endParaRPr lang="en-US" sz="2400" b="1" dirty="0"/>
          </a:p>
          <a:p>
            <a:r>
              <a:rPr lang="en-US" sz="2400" b="1" dirty="0"/>
              <a:t>Commodities </a:t>
            </a:r>
          </a:p>
          <a:p>
            <a:endParaRPr lang="en-US" sz="2400" b="1" dirty="0"/>
          </a:p>
          <a:p>
            <a:r>
              <a:rPr lang="en-US" sz="2400" b="1" dirty="0"/>
              <a:t>Real Estate </a:t>
            </a:r>
          </a:p>
        </p:txBody>
      </p:sp>
      <p:pic>
        <p:nvPicPr>
          <p:cNvPr id="17410" name="Picture 2" descr="Halloween Pumpkin Images - Free Download on Freepik">
            <a:extLst>
              <a:ext uri="{FF2B5EF4-FFF2-40B4-BE49-F238E27FC236}">
                <a16:creationId xmlns:a16="http://schemas.microsoft.com/office/drawing/2014/main" id="{D689F8E8-6366-22EC-5452-566D9FFFC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1721" y="137894"/>
            <a:ext cx="1427813" cy="142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24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9282F36-261B-49B3-8CA9-FB857C475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Rectangle 21">
            <a:extLst>
              <a:ext uri="{FF2B5EF4-FFF2-40B4-BE49-F238E27FC236}">
                <a16:creationId xmlns:a16="http://schemas.microsoft.com/office/drawing/2014/main" id="{B87215C3-3B83-4BE7-9213-26E084BD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3">
            <a:extLst>
              <a:ext uri="{FF2B5EF4-FFF2-40B4-BE49-F238E27FC236}">
                <a16:creationId xmlns:a16="http://schemas.microsoft.com/office/drawing/2014/main" id="{13A105D4-2907-419E-8223-4C266BA1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2" descr="Chart, line chart&#10;&#10;Description automatically generated">
            <a:extLst>
              <a:ext uri="{FF2B5EF4-FFF2-40B4-BE49-F238E27FC236}">
                <a16:creationId xmlns:a16="http://schemas.microsoft.com/office/drawing/2014/main" id="{F77D7DCD-50C4-93CD-9255-58544E41C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33" y="599724"/>
            <a:ext cx="11296733" cy="5200321"/>
          </a:xfrm>
          <a:prstGeom prst="rect">
            <a:avLst/>
          </a:prstGeom>
        </p:spPr>
      </p:pic>
      <p:sp>
        <p:nvSpPr>
          <p:cNvPr id="26" name="Rectangle 25">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219178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nuities 101">
            <a:extLst>
              <a:ext uri="{FF2B5EF4-FFF2-40B4-BE49-F238E27FC236}">
                <a16:creationId xmlns:a16="http://schemas.microsoft.com/office/drawing/2014/main" id="{0873BA39-CC0E-668D-A1B6-172C1A10CD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30530" y="158470"/>
            <a:ext cx="9839662" cy="646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110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DF9FE2-CD04-EEFC-4E50-B7CEE5B6AA25}"/>
              </a:ext>
            </a:extLst>
          </p:cNvPr>
          <p:cNvSpPr>
            <a:spLocks noGrp="1"/>
          </p:cNvSpPr>
          <p:nvPr>
            <p:ph type="title"/>
          </p:nvPr>
        </p:nvSpPr>
        <p:spPr>
          <a:xfrm>
            <a:off x="1050389" y="914881"/>
            <a:ext cx="5212188" cy="964407"/>
          </a:xfrm>
        </p:spPr>
        <p:txBody>
          <a:bodyPr vert="horz" lIns="91440" tIns="45720" rIns="91440" bIns="45720" rtlCol="0" anchor="b">
            <a:normAutofit/>
          </a:bodyPr>
          <a:lstStyle/>
          <a:p>
            <a:r>
              <a:rPr lang="en-US" sz="3000" b="1" kern="1200" cap="all" spc="300" baseline="0" dirty="0">
                <a:solidFill>
                  <a:schemeClr val="tx2"/>
                </a:solidFill>
                <a:effectLst>
                  <a:outerShdw blurRad="38100" dist="38100" dir="2700000" algn="tl">
                    <a:srgbClr val="000000">
                      <a:alpha val="43137"/>
                    </a:srgbClr>
                  </a:outerShdw>
                </a:effectLst>
                <a:latin typeface="+mj-lt"/>
                <a:ea typeface="+mj-ea"/>
                <a:cs typeface="+mj-cs"/>
              </a:rPr>
              <a:t>EQUITIES</a:t>
            </a:r>
          </a:p>
        </p:txBody>
      </p:sp>
      <p:sp>
        <p:nvSpPr>
          <p:cNvPr id="3" name="Content Placeholder 2">
            <a:extLst>
              <a:ext uri="{FF2B5EF4-FFF2-40B4-BE49-F238E27FC236}">
                <a16:creationId xmlns:a16="http://schemas.microsoft.com/office/drawing/2014/main" id="{56D3259F-A703-B328-B864-80609A720F48}"/>
              </a:ext>
            </a:extLst>
          </p:cNvPr>
          <p:cNvSpPr>
            <a:spLocks noGrp="1"/>
          </p:cNvSpPr>
          <p:nvPr>
            <p:ph sz="half" idx="1"/>
          </p:nvPr>
        </p:nvSpPr>
        <p:spPr>
          <a:xfrm>
            <a:off x="1218040" y="2146570"/>
            <a:ext cx="5118965" cy="3754499"/>
          </a:xfrm>
        </p:spPr>
        <p:txBody>
          <a:bodyPr vert="horz" lIns="91440" tIns="45720" rIns="91440" bIns="45720" rtlCol="0">
            <a:normAutofit fontScale="92500"/>
          </a:bodyPr>
          <a:lstStyle/>
          <a:p>
            <a:r>
              <a:rPr lang="en-US" b="0" i="0" dirty="0">
                <a:solidFill>
                  <a:srgbClr val="040C28"/>
                </a:solidFill>
                <a:effectLst/>
                <a:latin typeface="Google Sans"/>
              </a:rPr>
              <a:t>The stock market forecast for 2024 paints a gloomy picture</a:t>
            </a:r>
            <a:r>
              <a:rPr lang="en-US" b="0" i="0" dirty="0">
                <a:solidFill>
                  <a:srgbClr val="4D5156"/>
                </a:solidFill>
                <a:effectLst/>
                <a:latin typeface="Google Sans"/>
              </a:rPr>
              <a:t>. Some systemic failures in the system could lead to stocks crashing in the immediate future. It's a combination of various macro factors that have been predicted near the end of last year that could finally begin to come to fruition.</a:t>
            </a:r>
          </a:p>
          <a:p>
            <a:r>
              <a:rPr lang="en-US" b="0" i="0" dirty="0">
                <a:solidFill>
                  <a:srgbClr val="70757A"/>
                </a:solidFill>
                <a:effectLst/>
                <a:latin typeface="Google Sans"/>
              </a:rPr>
              <a:t>Sep 11, 2023  </a:t>
            </a:r>
          </a:p>
          <a:p>
            <a:r>
              <a:rPr lang="en-US" b="0" i="0" dirty="0">
                <a:solidFill>
                  <a:srgbClr val="70757A"/>
                </a:solidFill>
                <a:effectLst/>
                <a:latin typeface="Google Sans"/>
              </a:rPr>
              <a:t> Matthew Farley Investor Place</a:t>
            </a:r>
          </a:p>
          <a:p>
            <a:endParaRPr lang="en-US" b="1" i="1" dirty="0"/>
          </a:p>
        </p:txBody>
      </p:sp>
      <p:sp>
        <p:nvSpPr>
          <p:cNvPr id="9" name="Content Placeholder 8">
            <a:extLst>
              <a:ext uri="{FF2B5EF4-FFF2-40B4-BE49-F238E27FC236}">
                <a16:creationId xmlns:a16="http://schemas.microsoft.com/office/drawing/2014/main" id="{3BCC90AD-50C0-8D66-53CE-D0B9C0C0A170}"/>
              </a:ext>
            </a:extLst>
          </p:cNvPr>
          <p:cNvSpPr>
            <a:spLocks noGrp="1"/>
          </p:cNvSpPr>
          <p:nvPr>
            <p:ph sz="half" idx="2"/>
          </p:nvPr>
        </p:nvSpPr>
        <p:spPr>
          <a:xfrm>
            <a:off x="7587816" y="1283568"/>
            <a:ext cx="3694426" cy="4888633"/>
          </a:xfrm>
        </p:spPr>
        <p:txBody>
          <a:bodyPr>
            <a:normAutofit fontScale="92500"/>
          </a:bodyPr>
          <a:lstStyle/>
          <a:p>
            <a:endParaRPr lang="en-US" b="0" i="0" dirty="0">
              <a:solidFill>
                <a:srgbClr val="2D3748"/>
              </a:solidFill>
              <a:effectLst/>
              <a:latin typeface="-apple-system"/>
            </a:endParaRPr>
          </a:p>
          <a:p>
            <a:r>
              <a:rPr lang="en-US" b="1" i="0" dirty="0">
                <a:solidFill>
                  <a:srgbClr val="2D3748"/>
                </a:solidFill>
                <a:effectLst/>
                <a:latin typeface="-apple-system"/>
              </a:rPr>
              <a:t>The 5 year to </a:t>
            </a:r>
            <a:r>
              <a:rPr lang="en-US" b="1" i="0" dirty="0">
                <a:effectLst/>
                <a:latin typeface="-apple-system"/>
                <a:hlinkClick r:id="rId2"/>
              </a:rPr>
              <a:t>10 year</a:t>
            </a:r>
            <a:r>
              <a:rPr lang="en-US" b="1" i="0" dirty="0">
                <a:solidFill>
                  <a:srgbClr val="2D3748"/>
                </a:solidFill>
                <a:effectLst/>
                <a:latin typeface="-apple-system"/>
              </a:rPr>
              <a:t> period are more influenced by politics and macroeconomic forces and swings. </a:t>
            </a:r>
          </a:p>
          <a:p>
            <a:r>
              <a:rPr lang="en-US" dirty="0">
                <a:solidFill>
                  <a:srgbClr val="2D3748"/>
                </a:solidFill>
                <a:latin typeface="-apple-system"/>
              </a:rPr>
              <a:t>Gordcollins.com</a:t>
            </a:r>
          </a:p>
          <a:p>
            <a:endParaRPr lang="en-US" dirty="0">
              <a:solidFill>
                <a:srgbClr val="2D3748"/>
              </a:solidFill>
              <a:latin typeface="-apple-system"/>
            </a:endParaRPr>
          </a:p>
          <a:p>
            <a:endParaRPr lang="en-US" dirty="0"/>
          </a:p>
        </p:txBody>
      </p:sp>
      <p:pic>
        <p:nvPicPr>
          <p:cNvPr id="1026" name="Picture 2" descr="6,500+ Bull Bear Stock Photos, Pictures &amp; Royalty-Free ...">
            <a:extLst>
              <a:ext uri="{FF2B5EF4-FFF2-40B4-BE49-F238E27FC236}">
                <a16:creationId xmlns:a16="http://schemas.microsoft.com/office/drawing/2014/main" id="{1EFB7163-281D-B5A2-00E2-C80213364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7816" y="4194746"/>
            <a:ext cx="3954910" cy="197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81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C8B3-5B3F-55E7-F3CC-1609D956A9A3}"/>
              </a:ext>
            </a:extLst>
          </p:cNvPr>
          <p:cNvSpPr>
            <a:spLocks noGrp="1"/>
          </p:cNvSpPr>
          <p:nvPr>
            <p:ph type="title"/>
          </p:nvPr>
        </p:nvSpPr>
        <p:spPr/>
        <p:txBody>
          <a:bodyPr/>
          <a:lstStyle/>
          <a:p>
            <a:r>
              <a:rPr lang="en-US" dirty="0"/>
              <a:t>Volatility</a:t>
            </a:r>
          </a:p>
        </p:txBody>
      </p:sp>
      <p:sp>
        <p:nvSpPr>
          <p:cNvPr id="3" name="Text Placeholder 2">
            <a:extLst>
              <a:ext uri="{FF2B5EF4-FFF2-40B4-BE49-F238E27FC236}">
                <a16:creationId xmlns:a16="http://schemas.microsoft.com/office/drawing/2014/main" id="{06A9521B-7289-6190-7A93-D0BB396E65A2}"/>
              </a:ext>
            </a:extLst>
          </p:cNvPr>
          <p:cNvSpPr>
            <a:spLocks noGrp="1"/>
          </p:cNvSpPr>
          <p:nvPr>
            <p:ph type="body" idx="1"/>
          </p:nvPr>
        </p:nvSpPr>
        <p:spPr/>
        <p:txBody>
          <a:bodyPr>
            <a:normAutofit/>
          </a:bodyPr>
          <a:lstStyle/>
          <a:p>
            <a:r>
              <a:rPr lang="en-US" sz="2800" i="1" u="sng" dirty="0"/>
              <a:t>Bond Yields</a:t>
            </a:r>
          </a:p>
        </p:txBody>
      </p:sp>
      <p:sp>
        <p:nvSpPr>
          <p:cNvPr id="4" name="Content Placeholder 3">
            <a:extLst>
              <a:ext uri="{FF2B5EF4-FFF2-40B4-BE49-F238E27FC236}">
                <a16:creationId xmlns:a16="http://schemas.microsoft.com/office/drawing/2014/main" id="{1B85E041-E8EF-A279-3921-1A0688C3F098}"/>
              </a:ext>
            </a:extLst>
          </p:cNvPr>
          <p:cNvSpPr>
            <a:spLocks noGrp="1"/>
          </p:cNvSpPr>
          <p:nvPr>
            <p:ph sz="half" idx="2"/>
          </p:nvPr>
        </p:nvSpPr>
        <p:spPr>
          <a:xfrm>
            <a:off x="839789" y="4070453"/>
            <a:ext cx="2607565" cy="2119210"/>
          </a:xfrm>
        </p:spPr>
        <p:txBody>
          <a:bodyPr/>
          <a:lstStyle/>
          <a:p>
            <a:endParaRPr lang="en-US" dirty="0"/>
          </a:p>
          <a:p>
            <a:endParaRPr lang="en-US" dirty="0"/>
          </a:p>
        </p:txBody>
      </p:sp>
      <p:sp>
        <p:nvSpPr>
          <p:cNvPr id="5" name="Text Placeholder 4">
            <a:extLst>
              <a:ext uri="{FF2B5EF4-FFF2-40B4-BE49-F238E27FC236}">
                <a16:creationId xmlns:a16="http://schemas.microsoft.com/office/drawing/2014/main" id="{06D6DE48-E67D-BC6D-DDA0-CF815A774C4D}"/>
              </a:ext>
            </a:extLst>
          </p:cNvPr>
          <p:cNvSpPr>
            <a:spLocks noGrp="1"/>
          </p:cNvSpPr>
          <p:nvPr>
            <p:ph type="body" sz="quarter" idx="3"/>
          </p:nvPr>
        </p:nvSpPr>
        <p:spPr/>
        <p:txBody>
          <a:bodyPr>
            <a:normAutofit/>
          </a:bodyPr>
          <a:lstStyle/>
          <a:p>
            <a:r>
              <a:rPr lang="en-US" sz="2800" i="1" u="sng" dirty="0"/>
              <a:t>Alternatives</a:t>
            </a:r>
          </a:p>
        </p:txBody>
      </p:sp>
      <p:pic>
        <p:nvPicPr>
          <p:cNvPr id="4098" name="Picture 2" descr="220 Year History of Interest Rates - Getloans.com">
            <a:extLst>
              <a:ext uri="{FF2B5EF4-FFF2-40B4-BE49-F238E27FC236}">
                <a16:creationId xmlns:a16="http://schemas.microsoft.com/office/drawing/2014/main" id="{B3A3A1D9-CAE8-2832-ECEE-7ECBB6805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43" y="2623767"/>
            <a:ext cx="5798910" cy="41462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Most Splendid Housing Bubbles in America, November Update: Deflating  Everywhere, Fastest in San Francisco &amp; Seattle. Phoenix &amp; Dallas Roll Over  Too | Wolf Street">
            <a:extLst>
              <a:ext uri="{FF2B5EF4-FFF2-40B4-BE49-F238E27FC236}">
                <a16:creationId xmlns:a16="http://schemas.microsoft.com/office/drawing/2014/main" id="{E23753AD-A344-1317-93C6-4CC4C4232B0F}"/>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264355" y="2626940"/>
            <a:ext cx="5798909" cy="41430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alloween Pumpkin Images - Free Download on Freepik">
            <a:extLst>
              <a:ext uri="{FF2B5EF4-FFF2-40B4-BE49-F238E27FC236}">
                <a16:creationId xmlns:a16="http://schemas.microsoft.com/office/drawing/2014/main" id="{D12F30B7-FECF-FEBF-1487-789B22CF8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6517" y="177959"/>
            <a:ext cx="1161543" cy="11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153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3C6B-6966-CF34-64FA-C794C014AF55}"/>
              </a:ext>
            </a:extLst>
          </p:cNvPr>
          <p:cNvSpPr>
            <a:spLocks noGrp="1"/>
          </p:cNvSpPr>
          <p:nvPr>
            <p:ph type="title"/>
          </p:nvPr>
        </p:nvSpPr>
        <p:spPr/>
        <p:txBody>
          <a:bodyPr/>
          <a:lstStyle/>
          <a:p>
            <a:pPr algn="ctr"/>
            <a:r>
              <a:rPr lang="en-US" dirty="0"/>
              <a:t>The Search is On</a:t>
            </a:r>
          </a:p>
        </p:txBody>
      </p:sp>
      <p:graphicFrame>
        <p:nvGraphicFramePr>
          <p:cNvPr id="4" name="Content Placeholder 3">
            <a:extLst>
              <a:ext uri="{FF2B5EF4-FFF2-40B4-BE49-F238E27FC236}">
                <a16:creationId xmlns:a16="http://schemas.microsoft.com/office/drawing/2014/main" id="{4E94DDA9-5AD0-C8EF-63EE-E77B5ED55F54}"/>
              </a:ext>
            </a:extLst>
          </p:cNvPr>
          <p:cNvGraphicFramePr>
            <a:graphicFrameLocks noGrp="1"/>
          </p:cNvGraphicFramePr>
          <p:nvPr>
            <p:ph idx="1"/>
            <p:extLst>
              <p:ext uri="{D42A27DB-BD31-4B8C-83A1-F6EECF244321}">
                <p14:modId xmlns:p14="http://schemas.microsoft.com/office/powerpoint/2010/main" val="1876420195"/>
              </p:ext>
            </p:extLst>
          </p:nvPr>
        </p:nvGraphicFramePr>
        <p:xfrm>
          <a:off x="838200" y="2062163"/>
          <a:ext cx="10515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6007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pic>
        <p:nvPicPr>
          <p:cNvPr id="3" name="FRED Graph Chart" descr="FRED Graph">
            <a:hlinkClick r:id="rId3" tooltip="View this chart in your browser. "/>
          </p:cNvPr>
          <p:cNvPicPr>
            <a:picLocks noChangeAspect="1"/>
          </p:cNvPicPr>
          <p:nvPr/>
        </p:nvPicPr>
        <p:blipFill>
          <a:blip r:embed="rId4"/>
          <a:stretch>
            <a:fillRect/>
          </a:stretch>
        </p:blipFill>
        <p:spPr>
          <a:xfrm>
            <a:off x="2000250" y="762000"/>
            <a:ext cx="8191500" cy="5524500"/>
          </a:xfrm>
          <a:prstGeom prst="rect">
            <a:avLst/>
          </a:prstGeom>
        </p:spPr>
      </p:pic>
      <p:sp>
        <p:nvSpPr>
          <p:cNvPr id="2" name="TextBox 1"/>
          <p:cNvSpPr txBox="1"/>
          <p:nvPr/>
        </p:nvSpPr>
        <p:spPr>
          <a:xfrm>
            <a:off x="1905000" y="95250"/>
            <a:ext cx="7620000" cy="461665"/>
          </a:xfrm>
          <a:prstGeom prst="rect">
            <a:avLst/>
          </a:prstGeom>
          <a:noFill/>
        </p:spPr>
        <p:txBody>
          <a:bodyPr wrap="square" lIns="91440" tIns="45720" rIns="91440" bIns="45720" rtlCol="0">
            <a:spAutoFit/>
          </a:bodyPr>
          <a:lstStyle/>
          <a:p>
            <a:pPr marL="0" marR="0" lvl="0" indent="0" algn="ctr" fontAlgn="base">
              <a:lnSpc>
                <a:spcPct val="100000"/>
              </a:lnSpc>
            </a:pPr>
            <a:r>
              <a:rPr lang="en-US" sz="2400" u="none" spc="0" dirty="0">
                <a:solidFill>
                  <a:srgbClr val="333333">
                    <a:alpha val="20000"/>
                  </a:srgbClr>
                </a:solidFill>
                <a:latin typeface="Calibri"/>
              </a:rPr>
              <a:t> </a:t>
            </a:r>
          </a:p>
        </p:txBody>
      </p:sp>
    </p:spTree>
    <p:extLst>
      <p:ext uri="{BB962C8B-B14F-4D97-AF65-F5344CB8AC3E}">
        <p14:creationId xmlns:p14="http://schemas.microsoft.com/office/powerpoint/2010/main" val="2462811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D949742-730C-4F7B-88BE-E4E69F6D1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3" name="Rectangle 6152">
            <a:extLst>
              <a:ext uri="{FF2B5EF4-FFF2-40B4-BE49-F238E27FC236}">
                <a16:creationId xmlns:a16="http://schemas.microsoft.com/office/drawing/2014/main" id="{DC5C0732-01DA-4A7C-ABF5-56B3C5B0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685801"/>
            <a:ext cx="47244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C02BEF-3A6E-F456-576C-B8F593B12C6C}"/>
              </a:ext>
            </a:extLst>
          </p:cNvPr>
          <p:cNvSpPr>
            <a:spLocks noGrp="1"/>
          </p:cNvSpPr>
          <p:nvPr>
            <p:ph type="title"/>
          </p:nvPr>
        </p:nvSpPr>
        <p:spPr>
          <a:xfrm>
            <a:off x="7285978" y="959278"/>
            <a:ext cx="3714872" cy="992512"/>
          </a:xfrm>
        </p:spPr>
        <p:txBody>
          <a:bodyPr vert="horz" lIns="91440" tIns="45720" rIns="91440" bIns="45720" rtlCol="0" anchor="b">
            <a:normAutofit/>
          </a:bodyPr>
          <a:lstStyle/>
          <a:p>
            <a:r>
              <a:rPr lang="en-US" sz="3200" kern="1200" cap="all" spc="300" baseline="0" dirty="0">
                <a:solidFill>
                  <a:schemeClr val="tx2"/>
                </a:solidFill>
                <a:latin typeface="+mj-lt"/>
                <a:ea typeface="+mj-ea"/>
                <a:cs typeface="+mj-cs"/>
              </a:rPr>
              <a:t>Bonds</a:t>
            </a:r>
          </a:p>
        </p:txBody>
      </p:sp>
      <p:graphicFrame>
        <p:nvGraphicFramePr>
          <p:cNvPr id="8" name="Content Placeholder 7">
            <a:extLst>
              <a:ext uri="{FF2B5EF4-FFF2-40B4-BE49-F238E27FC236}">
                <a16:creationId xmlns:a16="http://schemas.microsoft.com/office/drawing/2014/main" id="{1F4BEDBE-055C-3FF5-EF7A-31DC99CE45C9}"/>
              </a:ext>
            </a:extLst>
          </p:cNvPr>
          <p:cNvGraphicFramePr>
            <a:graphicFrameLocks noGrp="1"/>
          </p:cNvGraphicFramePr>
          <p:nvPr>
            <p:ph sz="half" idx="1"/>
          </p:nvPr>
        </p:nvGraphicFramePr>
        <p:xfrm>
          <a:off x="6950364" y="2600036"/>
          <a:ext cx="4488872" cy="3463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3EE0E07F-3A11-62B5-080D-E568A06C064A}"/>
              </a:ext>
            </a:extLst>
          </p:cNvPr>
          <p:cNvSpPr>
            <a:spLocks noGrp="1"/>
          </p:cNvSpPr>
          <p:nvPr>
            <p:ph sz="half" idx="2"/>
          </p:nvPr>
        </p:nvSpPr>
        <p:spPr/>
        <p:txBody>
          <a:bodyPr/>
          <a:lstStyle/>
          <a:p>
            <a:endParaRPr lang="en-US" dirty="0"/>
          </a:p>
        </p:txBody>
      </p:sp>
      <p:pic>
        <p:nvPicPr>
          <p:cNvPr id="1026" name="Picture 2" descr="Duration: Understanding the Relationship Between Bond Prices and Interest  Rates - Fidelity">
            <a:extLst>
              <a:ext uri="{FF2B5EF4-FFF2-40B4-BE49-F238E27FC236}">
                <a16:creationId xmlns:a16="http://schemas.microsoft.com/office/drawing/2014/main" id="{B63CDE1E-C6C1-5F4B-3F8F-F77755D39D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1594" y="2057401"/>
            <a:ext cx="4539930" cy="392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19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19BE2-02C3-D397-4D36-C09D117933B9}"/>
              </a:ext>
            </a:extLst>
          </p:cNvPr>
          <p:cNvSpPr>
            <a:spLocks noGrp="1"/>
          </p:cNvSpPr>
          <p:nvPr>
            <p:ph type="title"/>
          </p:nvPr>
        </p:nvSpPr>
        <p:spPr>
          <a:xfrm>
            <a:off x="565149" y="403245"/>
            <a:ext cx="8267296" cy="2248026"/>
          </a:xfrm>
        </p:spPr>
        <p:txBody>
          <a:bodyPr>
            <a:noAutofit/>
          </a:bodyPr>
          <a:lstStyle/>
          <a:p>
            <a:br>
              <a:rPr lang="en-US" sz="4000" b="1" i="1" dirty="0"/>
            </a:br>
            <a:r>
              <a:rPr lang="en-US" sz="4000" b="1" i="1" dirty="0"/>
              <a:t>Fixed Indexed Annuity Protection Against </a:t>
            </a:r>
            <a:br>
              <a:rPr lang="en-US" sz="4000" b="1" i="1" dirty="0"/>
            </a:br>
            <a:r>
              <a:rPr lang="en-US" sz="4000" b="1" i="1" dirty="0"/>
              <a:t>Market Declines </a:t>
            </a:r>
          </a:p>
        </p:txBody>
      </p:sp>
      <p:graphicFrame>
        <p:nvGraphicFramePr>
          <p:cNvPr id="5" name="Content Placeholder 4">
            <a:extLst>
              <a:ext uri="{FF2B5EF4-FFF2-40B4-BE49-F238E27FC236}">
                <a16:creationId xmlns:a16="http://schemas.microsoft.com/office/drawing/2014/main" id="{57D07234-1EF6-4096-AE59-2F877D713E2C}"/>
              </a:ext>
            </a:extLst>
          </p:cNvPr>
          <p:cNvGraphicFramePr>
            <a:graphicFrameLocks noGrp="1"/>
          </p:cNvGraphicFramePr>
          <p:nvPr>
            <p:ph sz="half" idx="1"/>
          </p:nvPr>
        </p:nvGraphicFramePr>
        <p:xfrm>
          <a:off x="565150" y="2692400"/>
          <a:ext cx="10793856" cy="3981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Stock Goes Up GIF - Stock Market Goes Up Up - Discover ...">
            <a:extLst>
              <a:ext uri="{FF2B5EF4-FFF2-40B4-BE49-F238E27FC236}">
                <a16:creationId xmlns:a16="http://schemas.microsoft.com/office/drawing/2014/main" id="{66D58AF2-1231-16A4-3189-5BAEB163114F}"/>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9144000" y="403245"/>
            <a:ext cx="2437414" cy="205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16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1B87-05A7-7E93-0A21-A58542EAFB72}"/>
              </a:ext>
            </a:extLst>
          </p:cNvPr>
          <p:cNvSpPr>
            <a:spLocks noGrp="1"/>
          </p:cNvSpPr>
          <p:nvPr>
            <p:ph type="title"/>
          </p:nvPr>
        </p:nvSpPr>
        <p:spPr>
          <a:xfrm>
            <a:off x="838200" y="681039"/>
            <a:ext cx="5158739" cy="1635442"/>
          </a:xfrm>
        </p:spPr>
        <p:txBody>
          <a:bodyPr>
            <a:normAutofit/>
          </a:bodyPr>
          <a:lstStyle/>
          <a:p>
            <a:r>
              <a:rPr lang="en-US" dirty="0"/>
              <a:t>Guarantees</a:t>
            </a:r>
          </a:p>
        </p:txBody>
      </p:sp>
      <p:sp>
        <p:nvSpPr>
          <p:cNvPr id="7175" name="Footer Placeholder 10">
            <a:extLst>
              <a:ext uri="{FF2B5EF4-FFF2-40B4-BE49-F238E27FC236}">
                <a16:creationId xmlns:a16="http://schemas.microsoft.com/office/drawing/2014/main" id="{E8DF09D5-C52C-493D-B30F-EBEBCC8D14CB}"/>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Sample Footer Text</a:t>
            </a:r>
          </a:p>
        </p:txBody>
      </p:sp>
      <p:sp>
        <p:nvSpPr>
          <p:cNvPr id="3" name="Content Placeholder 2">
            <a:extLst>
              <a:ext uri="{FF2B5EF4-FFF2-40B4-BE49-F238E27FC236}">
                <a16:creationId xmlns:a16="http://schemas.microsoft.com/office/drawing/2014/main" id="{FFBDAC6B-C882-624A-4D6C-1D5D23FB9435}"/>
              </a:ext>
            </a:extLst>
          </p:cNvPr>
          <p:cNvSpPr>
            <a:spLocks noGrp="1"/>
          </p:cNvSpPr>
          <p:nvPr>
            <p:ph idx="1"/>
          </p:nvPr>
        </p:nvSpPr>
        <p:spPr>
          <a:xfrm>
            <a:off x="838201" y="2672370"/>
            <a:ext cx="5053928" cy="3504592"/>
          </a:xfrm>
        </p:spPr>
        <p:txBody>
          <a:bodyPr>
            <a:normAutofit/>
          </a:bodyPr>
          <a:lstStyle/>
          <a:p>
            <a:r>
              <a:rPr lang="en-US" b="1" i="1" dirty="0">
                <a:effectLst/>
              </a:rPr>
              <a:t>A Fixed Annuity can provide a very secure, tax-deferred investment. It can provide a guaranteed minimum interest rate, with no taxes due on any earnings until they are withdrawn from the account.</a:t>
            </a:r>
          </a:p>
          <a:p>
            <a:r>
              <a:rPr lang="en-US" b="1" i="1" dirty="0"/>
              <a:t>AARP</a:t>
            </a:r>
          </a:p>
        </p:txBody>
      </p:sp>
      <p:pic>
        <p:nvPicPr>
          <p:cNvPr id="7170" name="Picture 2" descr="AARP | Brands of the World™ | Download vector logos and ...">
            <a:extLst>
              <a:ext uri="{FF2B5EF4-FFF2-40B4-BE49-F238E27FC236}">
                <a16:creationId xmlns:a16="http://schemas.microsoft.com/office/drawing/2014/main" id="{331BBFA0-C832-7A74-B97B-DA42E0F282DA}"/>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8021633" y="1762916"/>
            <a:ext cx="3332167" cy="3332167"/>
          </a:xfrm>
          <a:prstGeom prst="rect">
            <a:avLst/>
          </a:prstGeom>
          <a:solidFill>
            <a:srgbClr val="FFFFFF"/>
          </a:solidFill>
        </p:spPr>
      </p:pic>
      <p:sp>
        <p:nvSpPr>
          <p:cNvPr id="7177" name="Date Placeholder 9">
            <a:extLst>
              <a:ext uri="{FF2B5EF4-FFF2-40B4-BE49-F238E27FC236}">
                <a16:creationId xmlns:a16="http://schemas.microsoft.com/office/drawing/2014/main" id="{24E70952-F747-4048-BA79-210370034F46}"/>
              </a:ext>
            </a:extLst>
          </p:cNvPr>
          <p:cNvSpPr>
            <a:spLocks noGrp="1"/>
          </p:cNvSpPr>
          <p:nvPr>
            <p:ph type="dt" sz="half" idx="10"/>
          </p:nvPr>
        </p:nvSpPr>
        <p:spPr>
          <a:xfrm rot="5400000">
            <a:off x="10425981" y="4687095"/>
            <a:ext cx="2706690" cy="365125"/>
          </a:xfrm>
        </p:spPr>
        <p:txBody>
          <a:bodyPr/>
          <a:lstStyle/>
          <a:p>
            <a:pPr>
              <a:spcAft>
                <a:spcPts val="600"/>
              </a:spcAft>
            </a:pPr>
            <a:fld id="{0F5D6070-E791-40CD-97E1-168EC5F5E88D}" type="datetime1">
              <a:rPr lang="en-US" smtClean="0"/>
              <a:pPr>
                <a:spcAft>
                  <a:spcPts val="600"/>
                </a:spcAft>
              </a:pPr>
              <a:t>12/28/2023</a:t>
            </a:fld>
            <a:endParaRPr lang="en-US" dirty="0"/>
          </a:p>
        </p:txBody>
      </p:sp>
      <p:sp>
        <p:nvSpPr>
          <p:cNvPr id="7179" name="Slide Number Placeholder 11">
            <a:extLst>
              <a:ext uri="{FF2B5EF4-FFF2-40B4-BE49-F238E27FC236}">
                <a16:creationId xmlns:a16="http://schemas.microsoft.com/office/drawing/2014/main" id="{6280A22E-C20E-40FF-BA71-2B233651B9A1}"/>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23</a:t>
            </a:fld>
            <a:endParaRPr lang="en-US" dirty="0"/>
          </a:p>
        </p:txBody>
      </p:sp>
      <p:pic>
        <p:nvPicPr>
          <p:cNvPr id="7172" name="Picture 4" descr="Cute Halloween Pumpkin 9854530 PNG">
            <a:extLst>
              <a:ext uri="{FF2B5EF4-FFF2-40B4-BE49-F238E27FC236}">
                <a16:creationId xmlns:a16="http://schemas.microsoft.com/office/drawing/2014/main" id="{FD14F52F-457A-2EE4-52B3-3822AD627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2806" y="136525"/>
            <a:ext cx="1303957" cy="130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898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1F966-92DF-81E4-D01D-30D0997DEF40}"/>
              </a:ext>
            </a:extLst>
          </p:cNvPr>
          <p:cNvSpPr>
            <a:spLocks noGrp="1"/>
          </p:cNvSpPr>
          <p:nvPr>
            <p:ph type="title"/>
          </p:nvPr>
        </p:nvSpPr>
        <p:spPr/>
        <p:txBody>
          <a:bodyPr/>
          <a:lstStyle/>
          <a:p>
            <a:pPr algn="ctr"/>
            <a:r>
              <a:rPr lang="en-US" b="1" dirty="0">
                <a:solidFill>
                  <a:schemeClr val="tx2">
                    <a:lumMod val="50000"/>
                    <a:lumOff val="50000"/>
                  </a:schemeClr>
                </a:solidFill>
              </a:rPr>
              <a:t>Ideal Policyholder  </a:t>
            </a:r>
          </a:p>
        </p:txBody>
      </p:sp>
      <p:graphicFrame>
        <p:nvGraphicFramePr>
          <p:cNvPr id="4" name="Content Placeholder 3">
            <a:extLst>
              <a:ext uri="{FF2B5EF4-FFF2-40B4-BE49-F238E27FC236}">
                <a16:creationId xmlns:a16="http://schemas.microsoft.com/office/drawing/2014/main" id="{4D72EC1C-6456-B158-C6FA-F470B94F273A}"/>
              </a:ext>
            </a:extLst>
          </p:cNvPr>
          <p:cNvGraphicFramePr>
            <a:graphicFrameLocks noGrp="1"/>
          </p:cNvGraphicFramePr>
          <p:nvPr>
            <p:ph idx="1"/>
          </p:nvPr>
        </p:nvGraphicFramePr>
        <p:xfrm>
          <a:off x="1371600" y="2254250"/>
          <a:ext cx="9486900" cy="3917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7603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9FC0-DE67-543F-1B6A-829EA324F21C}"/>
              </a:ext>
            </a:extLst>
          </p:cNvPr>
          <p:cNvSpPr>
            <a:spLocks noGrp="1"/>
          </p:cNvSpPr>
          <p:nvPr>
            <p:ph type="title"/>
          </p:nvPr>
        </p:nvSpPr>
        <p:spPr/>
        <p:txBody>
          <a:bodyPr/>
          <a:lstStyle/>
          <a:p>
            <a:pPr algn="ctr"/>
            <a:r>
              <a:rPr lang="en-US" b="1" i="1" dirty="0"/>
              <a:t>Factors Impacting Financial Decisions</a:t>
            </a:r>
          </a:p>
        </p:txBody>
      </p:sp>
      <p:graphicFrame>
        <p:nvGraphicFramePr>
          <p:cNvPr id="4" name="Content Placeholder 3">
            <a:extLst>
              <a:ext uri="{FF2B5EF4-FFF2-40B4-BE49-F238E27FC236}">
                <a16:creationId xmlns:a16="http://schemas.microsoft.com/office/drawing/2014/main" id="{41333935-169B-41C8-B737-74094A2F6812}"/>
              </a:ext>
            </a:extLst>
          </p:cNvPr>
          <p:cNvGraphicFramePr>
            <a:graphicFrameLocks noGrp="1"/>
          </p:cNvGraphicFramePr>
          <p:nvPr>
            <p:ph idx="1"/>
          </p:nvPr>
        </p:nvGraphicFramePr>
        <p:xfrm>
          <a:off x="1371600" y="2254250"/>
          <a:ext cx="9486900" cy="3917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530" name="Picture 2" descr="Cute Halloween Pumpkin 9854530 PNG">
            <a:extLst>
              <a:ext uri="{FF2B5EF4-FFF2-40B4-BE49-F238E27FC236}">
                <a16:creationId xmlns:a16="http://schemas.microsoft.com/office/drawing/2014/main" id="{3955A2E9-1158-7835-45CD-7F53EF74F0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771929" y="204140"/>
            <a:ext cx="963320" cy="96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117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ECAA-A270-573E-746A-7895150A614F}"/>
              </a:ext>
            </a:extLst>
          </p:cNvPr>
          <p:cNvSpPr>
            <a:spLocks noGrp="1"/>
          </p:cNvSpPr>
          <p:nvPr>
            <p:ph type="title"/>
          </p:nvPr>
        </p:nvSpPr>
        <p:spPr>
          <a:xfrm>
            <a:off x="1371600" y="685800"/>
            <a:ext cx="9486900" cy="759691"/>
          </a:xfrm>
        </p:spPr>
        <p:txBody>
          <a:bodyPr/>
          <a:lstStyle/>
          <a:p>
            <a:r>
              <a:rPr lang="en-US" dirty="0"/>
              <a:t> </a:t>
            </a:r>
          </a:p>
        </p:txBody>
      </p:sp>
      <p:graphicFrame>
        <p:nvGraphicFramePr>
          <p:cNvPr id="7" name="Content Placeholder 6">
            <a:extLst>
              <a:ext uri="{FF2B5EF4-FFF2-40B4-BE49-F238E27FC236}">
                <a16:creationId xmlns:a16="http://schemas.microsoft.com/office/drawing/2014/main" id="{9FE55572-CE15-3258-356B-3A1AAAC64B01}"/>
              </a:ext>
            </a:extLst>
          </p:cNvPr>
          <p:cNvGraphicFramePr>
            <a:graphicFrameLocks noGrp="1"/>
          </p:cNvGraphicFramePr>
          <p:nvPr>
            <p:ph idx="1"/>
          </p:nvPr>
        </p:nvGraphicFramePr>
        <p:xfrm>
          <a:off x="1371600" y="685801"/>
          <a:ext cx="94869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458" name="Picture 2" descr="Cute Halloween Pumpkin 9854530 PNG">
            <a:extLst>
              <a:ext uri="{FF2B5EF4-FFF2-40B4-BE49-F238E27FC236}">
                <a16:creationId xmlns:a16="http://schemas.microsoft.com/office/drawing/2014/main" id="{BB669F7B-4F8D-644C-2E64-D22CA1F12B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9641" y="0"/>
            <a:ext cx="1355367" cy="135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59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D8D0-F3A0-AC71-C9F3-77510F3A6FB6}"/>
              </a:ext>
            </a:extLst>
          </p:cNvPr>
          <p:cNvSpPr>
            <a:spLocks noGrp="1"/>
          </p:cNvSpPr>
          <p:nvPr>
            <p:ph type="title"/>
          </p:nvPr>
        </p:nvSpPr>
        <p:spPr/>
        <p:txBody>
          <a:bodyPr/>
          <a:lstStyle/>
          <a:p>
            <a:r>
              <a:rPr lang="en-US" dirty="0"/>
              <a:t>Experts Weigh In</a:t>
            </a:r>
          </a:p>
        </p:txBody>
      </p:sp>
      <p:sp>
        <p:nvSpPr>
          <p:cNvPr id="3" name="Content Placeholder 2">
            <a:extLst>
              <a:ext uri="{FF2B5EF4-FFF2-40B4-BE49-F238E27FC236}">
                <a16:creationId xmlns:a16="http://schemas.microsoft.com/office/drawing/2014/main" id="{A5A7A75D-9FB1-7D35-4736-8A83796A59AA}"/>
              </a:ext>
            </a:extLst>
          </p:cNvPr>
          <p:cNvSpPr>
            <a:spLocks noGrp="1"/>
          </p:cNvSpPr>
          <p:nvPr>
            <p:ph sz="half" idx="1"/>
          </p:nvPr>
        </p:nvSpPr>
        <p:spPr/>
        <p:txBody>
          <a:bodyPr/>
          <a:lstStyle/>
          <a:p>
            <a:r>
              <a:rPr lang="en-US" b="0" i="0" dirty="0">
                <a:solidFill>
                  <a:srgbClr val="333333"/>
                </a:solidFill>
                <a:effectLst/>
                <a:latin typeface="palatino"/>
              </a:rPr>
              <a:t>Blanchett is managing director of PGIM DC Solutions, a division of Prudential Financial, and Finke is a professor of wealth management at the American College of Financial Services.</a:t>
            </a:r>
            <a:endParaRPr lang="en-US" dirty="0"/>
          </a:p>
        </p:txBody>
      </p:sp>
      <p:sp>
        <p:nvSpPr>
          <p:cNvPr id="4" name="Content Placeholder 3">
            <a:extLst>
              <a:ext uri="{FF2B5EF4-FFF2-40B4-BE49-F238E27FC236}">
                <a16:creationId xmlns:a16="http://schemas.microsoft.com/office/drawing/2014/main" id="{C929012D-7128-C734-0E98-ABD441A0B473}"/>
              </a:ext>
            </a:extLst>
          </p:cNvPr>
          <p:cNvSpPr>
            <a:spLocks noGrp="1"/>
          </p:cNvSpPr>
          <p:nvPr>
            <p:ph sz="half" idx="2"/>
          </p:nvPr>
        </p:nvSpPr>
        <p:spPr>
          <a:xfrm>
            <a:off x="6172200" y="1857199"/>
            <a:ext cx="5181600" cy="4319764"/>
          </a:xfrm>
        </p:spPr>
        <p:txBody>
          <a:bodyPr>
            <a:noAutofit/>
          </a:bodyPr>
          <a:lstStyle/>
          <a:p>
            <a:r>
              <a:rPr lang="en-US" sz="2800" b="1" i="0" dirty="0">
                <a:solidFill>
                  <a:srgbClr val="4D5156"/>
                </a:solidFill>
                <a:effectLst/>
                <a:latin typeface="Google Sans"/>
              </a:rPr>
              <a:t>“</a:t>
            </a:r>
            <a:r>
              <a:rPr lang="en-US" sz="2800" b="1" i="0" dirty="0">
                <a:solidFill>
                  <a:srgbClr val="040C28"/>
                </a:solidFill>
                <a:effectLst/>
                <a:latin typeface="Google Sans"/>
              </a:rPr>
              <a:t>An annuity can not only reduce the risk of an unknown lifespan, it can also allow retirees to spend their savings without the discomfort generated by seeing one's nest egg get smaller</a:t>
            </a:r>
            <a:r>
              <a:rPr lang="en-US" sz="2800" b="1" i="0" dirty="0">
                <a:solidFill>
                  <a:srgbClr val="4D5156"/>
                </a:solidFill>
                <a:effectLst/>
                <a:latin typeface="Google Sans"/>
              </a:rPr>
              <a:t>,” wrote David Blanchett and Michael Finke in a Think Advisor article.</a:t>
            </a:r>
          </a:p>
          <a:p>
            <a:r>
              <a:rPr lang="en-US" sz="2800" b="1" i="0" dirty="0">
                <a:solidFill>
                  <a:srgbClr val="70757A"/>
                </a:solidFill>
                <a:effectLst/>
                <a:latin typeface="Google Sans"/>
              </a:rPr>
              <a:t>Mar 14, 2023</a:t>
            </a:r>
            <a:endParaRPr lang="en-US" sz="2800" b="1" dirty="0"/>
          </a:p>
        </p:txBody>
      </p:sp>
      <p:pic>
        <p:nvPicPr>
          <p:cNvPr id="8194" name="Picture 2" descr="Kiplinger">
            <a:extLst>
              <a:ext uri="{FF2B5EF4-FFF2-40B4-BE49-F238E27FC236}">
                <a16:creationId xmlns:a16="http://schemas.microsoft.com/office/drawing/2014/main" id="{CEC577DF-372A-ACC4-8F78-E9A1109EC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647" y="4017081"/>
            <a:ext cx="4604463" cy="16965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te Halloween Pumpkin 9854530 PNG">
            <a:extLst>
              <a:ext uri="{FF2B5EF4-FFF2-40B4-BE49-F238E27FC236}">
                <a16:creationId xmlns:a16="http://schemas.microsoft.com/office/drawing/2014/main" id="{9BB07508-BD9C-B555-C9FB-A8EBA0A76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2882" y="275112"/>
            <a:ext cx="1328483" cy="1328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01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EADA-DDF5-317C-8049-A870A6A909B4}"/>
              </a:ext>
            </a:extLst>
          </p:cNvPr>
          <p:cNvSpPr>
            <a:spLocks noGrp="1"/>
          </p:cNvSpPr>
          <p:nvPr>
            <p:ph type="title"/>
          </p:nvPr>
        </p:nvSpPr>
        <p:spPr/>
        <p:txBody>
          <a:bodyPr/>
          <a:lstStyle/>
          <a:p>
            <a:r>
              <a:rPr lang="en-US" dirty="0"/>
              <a:t>Benefits of Annuities </a:t>
            </a:r>
          </a:p>
        </p:txBody>
      </p:sp>
      <p:graphicFrame>
        <p:nvGraphicFramePr>
          <p:cNvPr id="4" name="Content Placeholder 3">
            <a:extLst>
              <a:ext uri="{FF2B5EF4-FFF2-40B4-BE49-F238E27FC236}">
                <a16:creationId xmlns:a16="http://schemas.microsoft.com/office/drawing/2014/main" id="{282C014E-94ED-440B-3403-D6DBFFAAA8C6}"/>
              </a:ext>
            </a:extLst>
          </p:cNvPr>
          <p:cNvGraphicFramePr>
            <a:graphicFrameLocks noGrp="1"/>
          </p:cNvGraphicFramePr>
          <p:nvPr>
            <p:ph idx="1"/>
          </p:nvPr>
        </p:nvGraphicFramePr>
        <p:xfrm>
          <a:off x="1371600" y="2254250"/>
          <a:ext cx="9486900" cy="3917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434" name="Picture 2" descr="Cute Halloween Pumpkin 9854530 PNG">
            <a:extLst>
              <a:ext uri="{FF2B5EF4-FFF2-40B4-BE49-F238E27FC236}">
                <a16:creationId xmlns:a16="http://schemas.microsoft.com/office/drawing/2014/main" id="{AE979448-95CB-A7BE-1CC0-9542C0EB50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401524" y="162319"/>
            <a:ext cx="1447349" cy="144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548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E070D-E033-8F4F-9DB5-4397C6EA961F}"/>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Fixed Indexed Annuity</a:t>
            </a:r>
          </a:p>
        </p:txBody>
      </p:sp>
      <p:graphicFrame>
        <p:nvGraphicFramePr>
          <p:cNvPr id="4" name="Content Placeholder 3">
            <a:extLst>
              <a:ext uri="{FF2B5EF4-FFF2-40B4-BE49-F238E27FC236}">
                <a16:creationId xmlns:a16="http://schemas.microsoft.com/office/drawing/2014/main" id="{69AA2F8F-16CD-142C-845B-D3DE8EDED4B4}"/>
              </a:ext>
            </a:extLst>
          </p:cNvPr>
          <p:cNvGraphicFramePr>
            <a:graphicFrameLocks noGrp="1"/>
          </p:cNvGraphicFramePr>
          <p:nvPr>
            <p:ph idx="1"/>
          </p:nvPr>
        </p:nvGraphicFramePr>
        <p:xfrm>
          <a:off x="565150" y="2692400"/>
          <a:ext cx="8267700" cy="318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82" name="Picture 2" descr="Cute Halloween Pumpkin 9854530 PNG">
            <a:extLst>
              <a:ext uri="{FF2B5EF4-FFF2-40B4-BE49-F238E27FC236}">
                <a16:creationId xmlns:a16="http://schemas.microsoft.com/office/drawing/2014/main" id="{5822F838-32DA-38ED-DD60-8B236C687C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2324" y="-37876"/>
            <a:ext cx="1078627" cy="107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343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apkins – Investing – Napkin Finance">
            <a:extLst>
              <a:ext uri="{FF2B5EF4-FFF2-40B4-BE49-F238E27FC236}">
                <a16:creationId xmlns:a16="http://schemas.microsoft.com/office/drawing/2014/main" id="{3241DCED-4CD7-8816-83DF-75C5ED8A7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te Halloween Pumpkin 9854530 PNG">
            <a:extLst>
              <a:ext uri="{FF2B5EF4-FFF2-40B4-BE49-F238E27FC236}">
                <a16:creationId xmlns:a16="http://schemas.microsoft.com/office/drawing/2014/main" id="{A23B2104-3429-9D41-231F-4B2C24177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8722" y="252263"/>
            <a:ext cx="913927" cy="91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667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4340-B794-6B52-7763-928D18CF39C0}"/>
              </a:ext>
            </a:extLst>
          </p:cNvPr>
          <p:cNvSpPr>
            <a:spLocks noGrp="1"/>
          </p:cNvSpPr>
          <p:nvPr>
            <p:ph type="title"/>
          </p:nvPr>
        </p:nvSpPr>
        <p:spPr/>
        <p:txBody>
          <a:bodyPr/>
          <a:lstStyle/>
          <a:p>
            <a:r>
              <a:rPr lang="en-US" b="1" i="1" dirty="0"/>
              <a:t>Guaranteed Lifetime Income </a:t>
            </a:r>
          </a:p>
        </p:txBody>
      </p:sp>
      <p:graphicFrame>
        <p:nvGraphicFramePr>
          <p:cNvPr id="4" name="Content Placeholder 3">
            <a:extLst>
              <a:ext uri="{FF2B5EF4-FFF2-40B4-BE49-F238E27FC236}">
                <a16:creationId xmlns:a16="http://schemas.microsoft.com/office/drawing/2014/main" id="{188224E1-B254-D1E2-7052-BA395972F921}"/>
              </a:ext>
            </a:extLst>
          </p:cNvPr>
          <p:cNvGraphicFramePr>
            <a:graphicFrameLocks noGrp="1"/>
          </p:cNvGraphicFramePr>
          <p:nvPr>
            <p:ph idx="1"/>
          </p:nvPr>
        </p:nvGraphicFramePr>
        <p:xfrm>
          <a:off x="565150" y="2692400"/>
          <a:ext cx="11140306" cy="318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6" name="Picture 2" descr="Cute Halloween Pumpkin 9854530 PNG">
            <a:extLst>
              <a:ext uri="{FF2B5EF4-FFF2-40B4-BE49-F238E27FC236}">
                <a16:creationId xmlns:a16="http://schemas.microsoft.com/office/drawing/2014/main" id="{EC387D77-438C-B83B-EEEC-8BD2D893B6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3599" y="76006"/>
            <a:ext cx="1025818" cy="102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782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1EA3-9177-C1FB-FECB-C02DC998164D}"/>
              </a:ext>
            </a:extLst>
          </p:cNvPr>
          <p:cNvSpPr>
            <a:spLocks noGrp="1"/>
          </p:cNvSpPr>
          <p:nvPr>
            <p:ph type="title"/>
          </p:nvPr>
        </p:nvSpPr>
        <p:spPr/>
        <p:txBody>
          <a:bodyPr/>
          <a:lstStyle/>
          <a:p>
            <a:r>
              <a:rPr lang="en-US" b="1" i="1" dirty="0"/>
              <a:t>Income Rider Key Words</a:t>
            </a:r>
          </a:p>
        </p:txBody>
      </p:sp>
      <p:graphicFrame>
        <p:nvGraphicFramePr>
          <p:cNvPr id="4" name="Content Placeholder 3">
            <a:extLst>
              <a:ext uri="{FF2B5EF4-FFF2-40B4-BE49-F238E27FC236}">
                <a16:creationId xmlns:a16="http://schemas.microsoft.com/office/drawing/2014/main" id="{1BC645F3-E751-27E6-CEFC-7DCCBB602ECF}"/>
              </a:ext>
            </a:extLst>
          </p:cNvPr>
          <p:cNvGraphicFramePr>
            <a:graphicFrameLocks noGrp="1"/>
          </p:cNvGraphicFramePr>
          <p:nvPr>
            <p:ph idx="1"/>
          </p:nvPr>
        </p:nvGraphicFramePr>
        <p:xfrm>
          <a:off x="565149" y="2692400"/>
          <a:ext cx="11148909" cy="41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602" name="Picture 2" descr="Cute Halloween Pumpkin 9854530 PNG">
            <a:extLst>
              <a:ext uri="{FF2B5EF4-FFF2-40B4-BE49-F238E27FC236}">
                <a16:creationId xmlns:a16="http://schemas.microsoft.com/office/drawing/2014/main" id="{384F540F-C1D5-DB32-B3E5-9214728690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104910" y="97392"/>
            <a:ext cx="819714" cy="81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910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61" name="Rectangle 2056">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4AF7BE-9F39-AD56-9ECB-9D416CFC66FA}"/>
              </a:ext>
            </a:extLst>
          </p:cNvPr>
          <p:cNvSpPr>
            <a:spLocks noGrp="1"/>
          </p:cNvSpPr>
          <p:nvPr>
            <p:ph type="title"/>
          </p:nvPr>
        </p:nvSpPr>
        <p:spPr>
          <a:xfrm>
            <a:off x="6106390" y="759126"/>
            <a:ext cx="4596245" cy="1711119"/>
          </a:xfrm>
        </p:spPr>
        <p:txBody>
          <a:bodyPr vert="horz" lIns="91440" tIns="45720" rIns="91440" bIns="45720" rtlCol="0" anchor="ctr">
            <a:normAutofit/>
          </a:bodyPr>
          <a:lstStyle/>
          <a:p>
            <a:r>
              <a:rPr lang="en-US" sz="4000" kern="1200" dirty="0">
                <a:solidFill>
                  <a:schemeClr val="tx1"/>
                </a:solidFill>
                <a:latin typeface="+mj-lt"/>
                <a:ea typeface="+mj-ea"/>
                <a:cs typeface="+mj-cs"/>
              </a:rPr>
              <a:t>Level Income Planning </a:t>
            </a:r>
          </a:p>
        </p:txBody>
      </p:sp>
      <p:sp>
        <p:nvSpPr>
          <p:cNvPr id="2059" name="Rectangle 2058">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Nationwide GIFs on GIPHY - Be Animated">
            <a:extLst>
              <a:ext uri="{FF2B5EF4-FFF2-40B4-BE49-F238E27FC236}">
                <a16:creationId xmlns:a16="http://schemas.microsoft.com/office/drawing/2014/main" id="{F6BAE608-4F40-A935-3F6E-A04CF04743E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68873" y="1510026"/>
            <a:ext cx="3872455" cy="387245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336AF52-4CFB-D9ED-FDCD-6E5FA1F2DFE3}"/>
              </a:ext>
            </a:extLst>
          </p:cNvPr>
          <p:cNvSpPr>
            <a:spLocks noGrp="1"/>
          </p:cNvSpPr>
          <p:nvPr>
            <p:ph sz="half" idx="1"/>
          </p:nvPr>
        </p:nvSpPr>
        <p:spPr>
          <a:xfrm>
            <a:off x="6106390" y="2470244"/>
            <a:ext cx="4596245" cy="3769836"/>
          </a:xfrm>
        </p:spPr>
        <p:txBody>
          <a:bodyPr vert="horz" lIns="91440" tIns="45720" rIns="91440" bIns="45720" rtlCol="0" anchor="ctr">
            <a:normAutofit/>
          </a:bodyPr>
          <a:lstStyle/>
          <a:p>
            <a:r>
              <a:rPr lang="en-US" sz="2000" dirty="0"/>
              <a:t>Initial Income Base Bonus of 20%</a:t>
            </a:r>
          </a:p>
          <a:p>
            <a:r>
              <a:rPr lang="en-US" sz="2000" dirty="0"/>
              <a:t>Annual Increase in Income Base 8%</a:t>
            </a:r>
          </a:p>
          <a:p>
            <a:r>
              <a:rPr lang="en-US" sz="2000" dirty="0"/>
              <a:t>Annual Step Up in Account Value</a:t>
            </a:r>
          </a:p>
          <a:p>
            <a:r>
              <a:rPr lang="en-US" sz="2000" dirty="0"/>
              <a:t>Annexus Product Design and Indexing Strategies</a:t>
            </a:r>
          </a:p>
        </p:txBody>
      </p:sp>
      <p:pic>
        <p:nvPicPr>
          <p:cNvPr id="24578" name="Picture 2" descr="Cute Halloween Pumpkin 9854530 PNG">
            <a:extLst>
              <a:ext uri="{FF2B5EF4-FFF2-40B4-BE49-F238E27FC236}">
                <a16:creationId xmlns:a16="http://schemas.microsoft.com/office/drawing/2014/main" id="{1E0A857D-A267-D7A1-D4B9-CD3ABCF34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471834" y="97392"/>
            <a:ext cx="762901" cy="76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27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aph showing the growth of retirement income&#10;&#10;Description automatically generated">
            <a:extLst>
              <a:ext uri="{FF2B5EF4-FFF2-40B4-BE49-F238E27FC236}">
                <a16:creationId xmlns:a16="http://schemas.microsoft.com/office/drawing/2014/main" id="{2FA593A2-C7DA-DB87-BEF1-EEE0E7C51D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7391" y="0"/>
            <a:ext cx="12044109" cy="6720028"/>
          </a:xfrm>
        </p:spPr>
      </p:pic>
    </p:spTree>
    <p:extLst>
      <p:ext uri="{BB962C8B-B14F-4D97-AF65-F5344CB8AC3E}">
        <p14:creationId xmlns:p14="http://schemas.microsoft.com/office/powerpoint/2010/main" val="2705126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report&#10;&#10;Description automatically generated">
            <a:extLst>
              <a:ext uri="{FF2B5EF4-FFF2-40B4-BE49-F238E27FC236}">
                <a16:creationId xmlns:a16="http://schemas.microsoft.com/office/drawing/2014/main" id="{2F95BC41-6886-6346-A2D5-77064746830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0677" y="97392"/>
            <a:ext cx="11946717" cy="6665922"/>
          </a:xfrm>
        </p:spPr>
      </p:pic>
    </p:spTree>
    <p:extLst>
      <p:ext uri="{BB962C8B-B14F-4D97-AF65-F5344CB8AC3E}">
        <p14:creationId xmlns:p14="http://schemas.microsoft.com/office/powerpoint/2010/main" val="202618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Content Placeholder 4" descr="A table with numbers and text&#10;&#10;Description automatically generated">
            <a:extLst>
              <a:ext uri="{FF2B5EF4-FFF2-40B4-BE49-F238E27FC236}">
                <a16:creationId xmlns:a16="http://schemas.microsoft.com/office/drawing/2014/main" id="{C08FCFEA-7946-B5F1-6F45-8EBA1700F8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96" y="151497"/>
            <a:ext cx="12141780" cy="6655101"/>
          </a:xfrm>
        </p:spPr>
      </p:pic>
    </p:spTree>
    <p:extLst>
      <p:ext uri="{BB962C8B-B14F-4D97-AF65-F5344CB8AC3E}">
        <p14:creationId xmlns:p14="http://schemas.microsoft.com/office/powerpoint/2010/main" val="2953738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financial report&#10;&#10;Description automatically generated">
            <a:extLst>
              <a:ext uri="{FF2B5EF4-FFF2-40B4-BE49-F238E27FC236}">
                <a16:creationId xmlns:a16="http://schemas.microsoft.com/office/drawing/2014/main" id="{C874232A-3485-A25D-A077-012A7F29864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981" y="75749"/>
            <a:ext cx="12049520" cy="6714618"/>
          </a:xfrm>
        </p:spPr>
      </p:pic>
    </p:spTree>
    <p:extLst>
      <p:ext uri="{BB962C8B-B14F-4D97-AF65-F5344CB8AC3E}">
        <p14:creationId xmlns:p14="http://schemas.microsoft.com/office/powerpoint/2010/main" val="695773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C3E2-2320-FC77-ABE1-48BD92603764}"/>
              </a:ext>
            </a:extLst>
          </p:cNvPr>
          <p:cNvSpPr>
            <a:spLocks noGrp="1"/>
          </p:cNvSpPr>
          <p:nvPr>
            <p:ph type="title"/>
          </p:nvPr>
        </p:nvSpPr>
        <p:spPr/>
        <p:txBody>
          <a:bodyPr/>
          <a:lstStyle/>
          <a:p>
            <a:r>
              <a:rPr lang="en-US" b="1" i="1" u="sng" dirty="0">
                <a:effectLst>
                  <a:outerShdw blurRad="38100" dist="38100" dir="2700000" algn="tl">
                    <a:srgbClr val="000000">
                      <a:alpha val="43137"/>
                    </a:srgbClr>
                  </a:outerShdw>
                </a:effectLst>
              </a:rPr>
              <a:t>Math Behind the Income Guarantee</a:t>
            </a:r>
          </a:p>
        </p:txBody>
      </p:sp>
      <p:sp>
        <p:nvSpPr>
          <p:cNvPr id="3" name="Content Placeholder 2">
            <a:extLst>
              <a:ext uri="{FF2B5EF4-FFF2-40B4-BE49-F238E27FC236}">
                <a16:creationId xmlns:a16="http://schemas.microsoft.com/office/drawing/2014/main" id="{FF88AE7A-75B1-2F42-2940-A20EEB0E0923}"/>
              </a:ext>
            </a:extLst>
          </p:cNvPr>
          <p:cNvSpPr>
            <a:spLocks noGrp="1"/>
          </p:cNvSpPr>
          <p:nvPr>
            <p:ph sz="half" idx="1"/>
          </p:nvPr>
        </p:nvSpPr>
        <p:spPr/>
        <p:txBody>
          <a:bodyPr>
            <a:normAutofit/>
          </a:bodyPr>
          <a:lstStyle/>
          <a:p>
            <a:r>
              <a:rPr lang="en-US" b="1" i="1" dirty="0">
                <a:solidFill>
                  <a:schemeClr val="accent1"/>
                </a:solidFill>
              </a:rPr>
              <a:t>$250,000		Investment </a:t>
            </a:r>
          </a:p>
          <a:p>
            <a:endParaRPr lang="en-US" dirty="0"/>
          </a:p>
          <a:p>
            <a:r>
              <a:rPr lang="en-US" b="1" i="1" dirty="0">
                <a:solidFill>
                  <a:srgbClr val="00B050"/>
                </a:solidFill>
              </a:rPr>
              <a:t>$16,813		Income </a:t>
            </a:r>
          </a:p>
          <a:p>
            <a:endParaRPr lang="en-US" dirty="0"/>
          </a:p>
          <a:p>
            <a:r>
              <a:rPr lang="en-US" dirty="0"/>
              <a:t>   </a:t>
            </a:r>
            <a:r>
              <a:rPr lang="en-US" b="1" i="1" u="sng" dirty="0"/>
              <a:t>6.72%</a:t>
            </a:r>
            <a:r>
              <a:rPr lang="en-US" dirty="0"/>
              <a:t>		Rate of Return </a:t>
            </a:r>
          </a:p>
          <a:p>
            <a:endParaRPr lang="en-US" dirty="0"/>
          </a:p>
          <a:p>
            <a:r>
              <a:rPr lang="en-US" b="1" i="1" u="sng" dirty="0"/>
              <a:t>Joint Lifetime Income </a:t>
            </a:r>
          </a:p>
        </p:txBody>
      </p:sp>
      <p:sp>
        <p:nvSpPr>
          <p:cNvPr id="4" name="Content Placeholder 3">
            <a:extLst>
              <a:ext uri="{FF2B5EF4-FFF2-40B4-BE49-F238E27FC236}">
                <a16:creationId xmlns:a16="http://schemas.microsoft.com/office/drawing/2014/main" id="{18108981-D310-B890-F4CC-38CF4FCED6F3}"/>
              </a:ext>
            </a:extLst>
          </p:cNvPr>
          <p:cNvSpPr>
            <a:spLocks noGrp="1"/>
          </p:cNvSpPr>
          <p:nvPr>
            <p:ph sz="half" idx="2"/>
          </p:nvPr>
        </p:nvSpPr>
        <p:spPr/>
        <p:txBody>
          <a:bodyPr>
            <a:normAutofit/>
          </a:bodyPr>
          <a:lstStyle/>
          <a:p>
            <a:r>
              <a:rPr lang="en-US" b="1" i="1" dirty="0">
                <a:solidFill>
                  <a:schemeClr val="accent1"/>
                </a:solidFill>
              </a:rPr>
              <a:t>$250,000		Investment </a:t>
            </a:r>
          </a:p>
          <a:p>
            <a:endParaRPr lang="en-US" dirty="0"/>
          </a:p>
          <a:p>
            <a:r>
              <a:rPr lang="en-US" b="1" i="1" dirty="0"/>
              <a:t>$75,000		30% 1x Bonus</a:t>
            </a:r>
          </a:p>
          <a:p>
            <a:r>
              <a:rPr lang="en-US" b="1" i="1" dirty="0"/>
              <a:t>$26,000		8% Annual</a:t>
            </a:r>
          </a:p>
          <a:p>
            <a:endParaRPr lang="en-US" dirty="0"/>
          </a:p>
          <a:p>
            <a:r>
              <a:rPr lang="en-US" b="1" i="1" dirty="0">
                <a:solidFill>
                  <a:schemeClr val="accent2">
                    <a:lumMod val="75000"/>
                  </a:schemeClr>
                </a:solidFill>
              </a:rPr>
              <a:t>$351,000		High Point</a:t>
            </a:r>
          </a:p>
          <a:p>
            <a:r>
              <a:rPr lang="en-US" b="1" i="1" u="sng" dirty="0"/>
              <a:t>    4.79%</a:t>
            </a:r>
            <a:r>
              <a:rPr lang="en-US" dirty="0"/>
              <a:t>		Payout %</a:t>
            </a:r>
          </a:p>
          <a:p>
            <a:r>
              <a:rPr lang="en-US" b="1" i="1" dirty="0">
                <a:solidFill>
                  <a:srgbClr val="00B050"/>
                </a:solidFill>
              </a:rPr>
              <a:t>$16,813.00	Income </a:t>
            </a:r>
          </a:p>
        </p:txBody>
      </p:sp>
      <p:pic>
        <p:nvPicPr>
          <p:cNvPr id="26626" name="Picture 2" descr="Cute Halloween Pumpkin 9854530 PNG">
            <a:extLst>
              <a:ext uri="{FF2B5EF4-FFF2-40B4-BE49-F238E27FC236}">
                <a16:creationId xmlns:a16="http://schemas.microsoft.com/office/drawing/2014/main" id="{778DF63A-8F23-335D-DA19-7091FD781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3138" y="189824"/>
            <a:ext cx="759746" cy="75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326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table&#10;&#10;Description automatically generated">
            <a:extLst>
              <a:ext uri="{FF2B5EF4-FFF2-40B4-BE49-F238E27FC236}">
                <a16:creationId xmlns:a16="http://schemas.microsoft.com/office/drawing/2014/main" id="{B6F9F049-1300-A2D0-ABD6-4DCD73A87BA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517" y="270533"/>
            <a:ext cx="12060341" cy="6444085"/>
          </a:xfrm>
        </p:spPr>
      </p:pic>
    </p:spTree>
    <p:extLst>
      <p:ext uri="{BB962C8B-B14F-4D97-AF65-F5344CB8AC3E}">
        <p14:creationId xmlns:p14="http://schemas.microsoft.com/office/powerpoint/2010/main" val="3607988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7466A35-C2AC-7883-8B6B-282A523C8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955" y="37875"/>
            <a:ext cx="10464199" cy="674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823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8D010-725A-7FCF-F222-C66988D40493}"/>
              </a:ext>
            </a:extLst>
          </p:cNvPr>
          <p:cNvSpPr>
            <a:spLocks noGrp="1"/>
          </p:cNvSpPr>
          <p:nvPr>
            <p:ph type="title"/>
          </p:nvPr>
        </p:nvSpPr>
        <p:spPr/>
        <p:txBody>
          <a:bodyPr/>
          <a:lstStyle/>
          <a:p>
            <a:r>
              <a:rPr lang="en-US" dirty="0"/>
              <a:t>Definition</a:t>
            </a:r>
          </a:p>
        </p:txBody>
      </p:sp>
      <p:sp>
        <p:nvSpPr>
          <p:cNvPr id="4" name="Content Placeholder 3">
            <a:extLst>
              <a:ext uri="{FF2B5EF4-FFF2-40B4-BE49-F238E27FC236}">
                <a16:creationId xmlns:a16="http://schemas.microsoft.com/office/drawing/2014/main" id="{67BF06F4-653A-7505-3D25-58318FAECBBB}"/>
              </a:ext>
            </a:extLst>
          </p:cNvPr>
          <p:cNvSpPr>
            <a:spLocks noGrp="1"/>
          </p:cNvSpPr>
          <p:nvPr>
            <p:ph sz="half" idx="2"/>
          </p:nvPr>
        </p:nvSpPr>
        <p:spPr/>
        <p:txBody>
          <a:bodyPr/>
          <a:lstStyle/>
          <a:p>
            <a:r>
              <a:rPr lang="en-US" b="1" i="0" dirty="0">
                <a:solidFill>
                  <a:srgbClr val="4D5156"/>
                </a:solidFill>
                <a:effectLst/>
                <a:latin typeface="Google Sans"/>
              </a:rPr>
              <a:t>An annuity is </a:t>
            </a:r>
            <a:r>
              <a:rPr lang="en-US" b="1" i="0" dirty="0">
                <a:solidFill>
                  <a:srgbClr val="040C28"/>
                </a:solidFill>
                <a:effectLst/>
                <a:latin typeface="Google Sans"/>
              </a:rPr>
              <a:t>a contract between you and an insurance company that requires the insurer to make payments to you, either immediately or in the future</a:t>
            </a:r>
            <a:r>
              <a:rPr lang="en-US" b="1" i="0" dirty="0">
                <a:solidFill>
                  <a:srgbClr val="4D5156"/>
                </a:solidFill>
                <a:effectLst/>
                <a:latin typeface="Google Sans"/>
              </a:rPr>
              <a:t>. You get a fixed amount of money for the rest of your life in return for a lump sum payment or a series of instalments.</a:t>
            </a:r>
            <a:endParaRPr lang="en-US" b="1" dirty="0"/>
          </a:p>
        </p:txBody>
      </p:sp>
      <p:pic>
        <p:nvPicPr>
          <p:cNvPr id="1026" name="Picture 2" descr="9,233 Annuity Images, Stock Photos, 3D objects, &amp; Vectors | Shutterstock">
            <a:extLst>
              <a:ext uri="{FF2B5EF4-FFF2-40B4-BE49-F238E27FC236}">
                <a16:creationId xmlns:a16="http://schemas.microsoft.com/office/drawing/2014/main" id="{0425EA81-080F-BA2B-DBCA-E6B4CA478CE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67096" y="2256241"/>
            <a:ext cx="5057373" cy="336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1336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w Does An Indexed Annuity Differ From A Fixed Annuity?">
            <a:extLst>
              <a:ext uri="{FF2B5EF4-FFF2-40B4-BE49-F238E27FC236}">
                <a16:creationId xmlns:a16="http://schemas.microsoft.com/office/drawing/2014/main" id="{F811A8B6-AD7E-5C95-194E-96CB8744E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0"/>
            <a:ext cx="87995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Halloween Pumpkin 9854530 PNG">
            <a:extLst>
              <a:ext uri="{FF2B5EF4-FFF2-40B4-BE49-F238E27FC236}">
                <a16:creationId xmlns:a16="http://schemas.microsoft.com/office/drawing/2014/main" id="{E8C2A2EE-D6C7-F808-737F-F3E588133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2915" y="37876"/>
            <a:ext cx="859486" cy="85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909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2022-137F-D0BA-B214-BB18E922CD89}"/>
              </a:ext>
            </a:extLst>
          </p:cNvPr>
          <p:cNvSpPr>
            <a:spLocks noGrp="1"/>
          </p:cNvSpPr>
          <p:nvPr>
            <p:ph type="title"/>
          </p:nvPr>
        </p:nvSpPr>
        <p:spPr/>
        <p:txBody>
          <a:bodyPr/>
          <a:lstStyle/>
          <a:p>
            <a:r>
              <a:rPr lang="en-US" dirty="0"/>
              <a:t>Fee Structure</a:t>
            </a:r>
          </a:p>
        </p:txBody>
      </p:sp>
      <p:sp>
        <p:nvSpPr>
          <p:cNvPr id="3" name="Text Placeholder 2">
            <a:extLst>
              <a:ext uri="{FF2B5EF4-FFF2-40B4-BE49-F238E27FC236}">
                <a16:creationId xmlns:a16="http://schemas.microsoft.com/office/drawing/2014/main" id="{C5D25863-000D-6FF7-3AF5-E1046C477D1B}"/>
              </a:ext>
            </a:extLst>
          </p:cNvPr>
          <p:cNvSpPr>
            <a:spLocks noGrp="1"/>
          </p:cNvSpPr>
          <p:nvPr>
            <p:ph type="body" idx="1"/>
          </p:nvPr>
        </p:nvSpPr>
        <p:spPr/>
        <p:txBody>
          <a:bodyPr/>
          <a:lstStyle/>
          <a:p>
            <a:r>
              <a:rPr lang="en-US" dirty="0"/>
              <a:t>Riders</a:t>
            </a:r>
          </a:p>
        </p:txBody>
      </p:sp>
      <p:sp>
        <p:nvSpPr>
          <p:cNvPr id="4" name="Content Placeholder 3">
            <a:extLst>
              <a:ext uri="{FF2B5EF4-FFF2-40B4-BE49-F238E27FC236}">
                <a16:creationId xmlns:a16="http://schemas.microsoft.com/office/drawing/2014/main" id="{14567D4B-5E08-3BD0-0A7D-EFF626EEC506}"/>
              </a:ext>
            </a:extLst>
          </p:cNvPr>
          <p:cNvSpPr>
            <a:spLocks noGrp="1"/>
          </p:cNvSpPr>
          <p:nvPr>
            <p:ph sz="half" idx="2"/>
          </p:nvPr>
        </p:nvSpPr>
        <p:spPr/>
        <p:txBody>
          <a:bodyPr/>
          <a:lstStyle/>
          <a:p>
            <a:r>
              <a:rPr lang="en-US" b="0" i="0" dirty="0">
                <a:solidFill>
                  <a:srgbClr val="4D5156"/>
                </a:solidFill>
                <a:effectLst/>
                <a:latin typeface="Google Sans"/>
              </a:rPr>
              <a:t>A rider charge on an annuity is </a:t>
            </a:r>
            <a:r>
              <a:rPr lang="en-US" b="0" i="0" dirty="0">
                <a:solidFill>
                  <a:srgbClr val="040C28"/>
                </a:solidFill>
                <a:effectLst/>
                <a:latin typeface="Google Sans"/>
              </a:rPr>
              <a:t>an additional fee that can be </a:t>
            </a:r>
            <a:r>
              <a:rPr lang="en-US" b="1" i="1" u="sng" dirty="0">
                <a:solidFill>
                  <a:srgbClr val="040C28"/>
                </a:solidFill>
                <a:effectLst/>
                <a:latin typeface="Google Sans"/>
              </a:rPr>
              <a:t>added to the cost of the annuity contract</a:t>
            </a:r>
            <a:r>
              <a:rPr lang="en-US" b="1" i="1" u="sng" dirty="0">
                <a:solidFill>
                  <a:srgbClr val="4D5156"/>
                </a:solidFill>
                <a:effectLst/>
                <a:latin typeface="Google Sans"/>
              </a:rPr>
              <a:t>. Riders are optional features that provide additional benefits, </a:t>
            </a:r>
            <a:r>
              <a:rPr lang="en-US" b="0" i="0" dirty="0">
                <a:solidFill>
                  <a:srgbClr val="4D5156"/>
                </a:solidFill>
                <a:effectLst/>
                <a:latin typeface="Google Sans"/>
              </a:rPr>
              <a:t>such as death benefits, long-term care coverage, or guarantees on the minimum interest rate earned on the annuity.</a:t>
            </a:r>
          </a:p>
          <a:p>
            <a:r>
              <a:rPr lang="en-US" b="1" i="1" dirty="0">
                <a:solidFill>
                  <a:srgbClr val="4D5156"/>
                </a:solidFill>
                <a:latin typeface="Google Sans"/>
              </a:rPr>
              <a:t>Guaranteed Lifetime Income : 1.10%-1.20%</a:t>
            </a:r>
            <a:endParaRPr lang="en-US" b="1" i="1" dirty="0"/>
          </a:p>
        </p:txBody>
      </p:sp>
      <p:sp>
        <p:nvSpPr>
          <p:cNvPr id="5" name="Text Placeholder 4">
            <a:extLst>
              <a:ext uri="{FF2B5EF4-FFF2-40B4-BE49-F238E27FC236}">
                <a16:creationId xmlns:a16="http://schemas.microsoft.com/office/drawing/2014/main" id="{F0D1FB0A-AC87-8755-B50C-4174DCE0CB18}"/>
              </a:ext>
            </a:extLst>
          </p:cNvPr>
          <p:cNvSpPr>
            <a:spLocks noGrp="1"/>
          </p:cNvSpPr>
          <p:nvPr>
            <p:ph type="body" sz="quarter" idx="3"/>
          </p:nvPr>
        </p:nvSpPr>
        <p:spPr/>
        <p:txBody>
          <a:bodyPr/>
          <a:lstStyle/>
          <a:p>
            <a:r>
              <a:rPr lang="en-US" dirty="0"/>
              <a:t>Early Cash Out</a:t>
            </a:r>
          </a:p>
        </p:txBody>
      </p:sp>
      <p:sp>
        <p:nvSpPr>
          <p:cNvPr id="6" name="Content Placeholder 5">
            <a:extLst>
              <a:ext uri="{FF2B5EF4-FFF2-40B4-BE49-F238E27FC236}">
                <a16:creationId xmlns:a16="http://schemas.microsoft.com/office/drawing/2014/main" id="{F1CDD051-2097-E73B-971F-0703F0365AEB}"/>
              </a:ext>
            </a:extLst>
          </p:cNvPr>
          <p:cNvSpPr>
            <a:spLocks noGrp="1"/>
          </p:cNvSpPr>
          <p:nvPr>
            <p:ph sz="quarter" idx="4"/>
          </p:nvPr>
        </p:nvSpPr>
        <p:spPr/>
        <p:txBody>
          <a:bodyPr/>
          <a:lstStyle/>
          <a:p>
            <a:r>
              <a:rPr lang="en-US" b="0" i="0" dirty="0">
                <a:solidFill>
                  <a:srgbClr val="4D5156"/>
                </a:solidFill>
                <a:effectLst/>
                <a:latin typeface="Google Sans"/>
              </a:rPr>
              <a:t>Annuity Surrender Charges. A surrender charge is a penalty for taking out money from an annuity before it matures, usually within </a:t>
            </a:r>
            <a:r>
              <a:rPr lang="en-US" b="1" i="1" u="sng" dirty="0">
                <a:solidFill>
                  <a:srgbClr val="4D5156"/>
                </a:solidFill>
                <a:effectLst/>
                <a:latin typeface="Google Sans"/>
              </a:rPr>
              <a:t>six to eight years of purchasing</a:t>
            </a:r>
            <a:r>
              <a:rPr lang="en-US" b="0" i="0" dirty="0">
                <a:solidFill>
                  <a:srgbClr val="4D5156"/>
                </a:solidFill>
                <a:effectLst/>
                <a:latin typeface="Google Sans"/>
              </a:rPr>
              <a:t>. This charge can be as much as 7% of your annuity's value. To avoid or reduce this charge, </a:t>
            </a:r>
            <a:r>
              <a:rPr lang="en-US" b="0" i="0" dirty="0">
                <a:solidFill>
                  <a:srgbClr val="040C28"/>
                </a:solidFill>
                <a:effectLst/>
                <a:latin typeface="Google Sans"/>
              </a:rPr>
              <a:t>wait until the surrender period ends</a:t>
            </a:r>
            <a:r>
              <a:rPr lang="en-US" b="0" i="0" dirty="0">
                <a:solidFill>
                  <a:srgbClr val="4D5156"/>
                </a:solidFill>
                <a:effectLst/>
                <a:latin typeface="Google Sans"/>
              </a:rPr>
              <a:t>.</a:t>
            </a:r>
            <a:endParaRPr lang="en-US" dirty="0"/>
          </a:p>
        </p:txBody>
      </p:sp>
      <p:pic>
        <p:nvPicPr>
          <p:cNvPr id="14340" name="Picture 4" descr="Cute Halloween Pumpkin 9854530 PNG">
            <a:extLst>
              <a:ext uri="{FF2B5EF4-FFF2-40B4-BE49-F238E27FC236}">
                <a16:creationId xmlns:a16="http://schemas.microsoft.com/office/drawing/2014/main" id="{CF5E2EDC-4ECC-ED9C-CA84-ACA24BF33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030069" y="48021"/>
            <a:ext cx="956996" cy="95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246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017F-80BE-F916-7C3E-BD871D7E73A5}"/>
              </a:ext>
            </a:extLst>
          </p:cNvPr>
          <p:cNvSpPr>
            <a:spLocks noGrp="1"/>
          </p:cNvSpPr>
          <p:nvPr>
            <p:ph type="title"/>
          </p:nvPr>
        </p:nvSpPr>
        <p:spPr>
          <a:xfrm>
            <a:off x="754522" y="236213"/>
            <a:ext cx="8267296" cy="656543"/>
          </a:xfrm>
        </p:spPr>
        <p:txBody>
          <a:bodyPr>
            <a:normAutofit/>
          </a:bodyPr>
          <a:lstStyle/>
          <a:p>
            <a:r>
              <a:rPr lang="en-US" sz="3600" b="1" i="1" dirty="0"/>
              <a:t>Talking Points of a Fixed Indexed Annuity  </a:t>
            </a:r>
          </a:p>
        </p:txBody>
      </p:sp>
      <p:sp>
        <p:nvSpPr>
          <p:cNvPr id="3" name="Content Placeholder 2">
            <a:extLst>
              <a:ext uri="{FF2B5EF4-FFF2-40B4-BE49-F238E27FC236}">
                <a16:creationId xmlns:a16="http://schemas.microsoft.com/office/drawing/2014/main" id="{B98FE490-2A37-4198-16E7-5B63E57F1A84}"/>
              </a:ext>
            </a:extLst>
          </p:cNvPr>
          <p:cNvSpPr>
            <a:spLocks noGrp="1"/>
          </p:cNvSpPr>
          <p:nvPr>
            <p:ph idx="1"/>
          </p:nvPr>
        </p:nvSpPr>
        <p:spPr>
          <a:xfrm>
            <a:off x="565148" y="1174111"/>
            <a:ext cx="10943305" cy="5643310"/>
          </a:xfrm>
        </p:spPr>
        <p:txBody>
          <a:bodyPr>
            <a:normAutofit fontScale="92500" lnSpcReduction="20000"/>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     Premium Payments are Deposited into the </a:t>
            </a:r>
            <a:r>
              <a:rPr lang="en-US" sz="1800" b="1" dirty="0">
                <a:effectLst/>
                <a:latin typeface="Calibri" panose="020F0502020204030204" pitchFamily="34" charset="0"/>
                <a:ea typeface="Calibri" panose="020F0502020204030204" pitchFamily="34" charset="0"/>
              </a:rPr>
              <a:t>General Account</a:t>
            </a:r>
            <a:r>
              <a:rPr lang="en-US" sz="1800" dirty="0">
                <a:effectLst/>
                <a:latin typeface="Calibri" panose="020F0502020204030204" pitchFamily="34" charset="0"/>
                <a:ea typeface="Calibri" panose="020F0502020204030204" pitchFamily="34" charset="0"/>
              </a:rPr>
              <a:t> of the Insurance Company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Policy is Issued and Benefits Guaranteed based on the </a:t>
            </a:r>
            <a:r>
              <a:rPr lang="en-US" sz="1800" b="1" dirty="0">
                <a:effectLst/>
                <a:latin typeface="Calibri" panose="020F0502020204030204" pitchFamily="34" charset="0"/>
                <a:ea typeface="Calibri" panose="020F0502020204030204" pitchFamily="34" charset="0"/>
              </a:rPr>
              <a:t>secured assets of the Insurance Company</a:t>
            </a:r>
            <a:endParaRPr lang="en-US" sz="1800" dirty="0">
              <a:effectLst/>
              <a:latin typeface="Calibri" panose="020F0502020204030204" pitchFamily="34" charset="0"/>
              <a:ea typeface="Calibri" panose="020F0502020204030204" pitchFamily="34" charset="0"/>
            </a:endParaRP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The Insurance Company makes their money </a:t>
            </a:r>
            <a:r>
              <a:rPr lang="en-US" sz="1800" b="1" dirty="0">
                <a:effectLst/>
                <a:latin typeface="Calibri" panose="020F0502020204030204" pitchFamily="34" charset="0"/>
                <a:ea typeface="Calibri" panose="020F0502020204030204" pitchFamily="34" charset="0"/>
              </a:rPr>
              <a:t>earning interest</a:t>
            </a:r>
            <a:r>
              <a:rPr lang="en-US" sz="1800" dirty="0">
                <a:effectLst/>
                <a:latin typeface="Calibri" panose="020F0502020204030204" pitchFamily="34" charset="0"/>
                <a:ea typeface="Calibri" panose="020F0502020204030204" pitchFamily="34" charset="0"/>
              </a:rPr>
              <a:t> from the Premium Payment deposited in General Account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Insurance Company </a:t>
            </a:r>
            <a:r>
              <a:rPr lang="en-US" sz="1800" b="1" dirty="0">
                <a:effectLst/>
                <a:latin typeface="Calibri" panose="020F0502020204030204" pitchFamily="34" charset="0"/>
                <a:ea typeface="Calibri" panose="020F0502020204030204" pitchFamily="34" charset="0"/>
              </a:rPr>
              <a:t>purchases Option Contracts</a:t>
            </a:r>
            <a:r>
              <a:rPr lang="en-US" sz="1800" dirty="0">
                <a:effectLst/>
                <a:latin typeface="Calibri" panose="020F0502020204030204" pitchFamily="34" charset="0"/>
                <a:ea typeface="Calibri" panose="020F0502020204030204" pitchFamily="34" charset="0"/>
              </a:rPr>
              <a:t> based on your preferred indexing strategies using a small portion of the interested earned from the Premium Deposit</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IF an Option is </a:t>
            </a:r>
            <a:r>
              <a:rPr lang="en-US" sz="1800" b="1" dirty="0">
                <a:effectLst/>
                <a:latin typeface="Calibri" panose="020F0502020204030204" pitchFamily="34" charset="0"/>
                <a:ea typeface="Calibri" panose="020F0502020204030204" pitchFamily="34" charset="0"/>
              </a:rPr>
              <a:t>In the Money</a:t>
            </a:r>
            <a:r>
              <a:rPr lang="en-US" sz="1800" dirty="0">
                <a:effectLst/>
                <a:latin typeface="Calibri" panose="020F0502020204030204" pitchFamily="34" charset="0"/>
                <a:ea typeface="Calibri" panose="020F0502020204030204" pitchFamily="34" charset="0"/>
              </a:rPr>
              <a:t> , the option is exercised, and the </a:t>
            </a:r>
            <a:r>
              <a:rPr lang="en-US" sz="1800" b="1" dirty="0">
                <a:effectLst/>
                <a:latin typeface="Calibri" panose="020F0502020204030204" pitchFamily="34" charset="0"/>
                <a:ea typeface="Calibri" panose="020F0502020204030204" pitchFamily="34" charset="0"/>
              </a:rPr>
              <a:t>proceeds are credited</a:t>
            </a:r>
            <a:r>
              <a:rPr lang="en-US" sz="1800" dirty="0">
                <a:effectLst/>
                <a:latin typeface="Calibri" panose="020F0502020204030204" pitchFamily="34" charset="0"/>
                <a:ea typeface="Calibri" panose="020F0502020204030204" pitchFamily="34" charset="0"/>
              </a:rPr>
              <a:t> to your Policy Account Value. Gains are locked in</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If the Option is </a:t>
            </a:r>
            <a:r>
              <a:rPr lang="en-US" sz="1800" b="1" dirty="0">
                <a:effectLst/>
                <a:latin typeface="Calibri" panose="020F0502020204030204" pitchFamily="34" charset="0"/>
                <a:ea typeface="Calibri" panose="020F0502020204030204" pitchFamily="34" charset="0"/>
              </a:rPr>
              <a:t>Out of the Money</a:t>
            </a:r>
            <a:r>
              <a:rPr lang="en-US" sz="1800" dirty="0">
                <a:effectLst/>
                <a:latin typeface="Calibri" panose="020F0502020204030204" pitchFamily="34" charset="0"/>
                <a:ea typeface="Calibri" panose="020F0502020204030204" pitchFamily="34" charset="0"/>
              </a:rPr>
              <a:t>, the option expires</a:t>
            </a:r>
            <a:r>
              <a:rPr lang="en-US" sz="1800" b="1" dirty="0">
                <a:effectLst/>
                <a:latin typeface="Calibri" panose="020F0502020204030204" pitchFamily="34" charset="0"/>
                <a:ea typeface="Calibri" panose="020F0502020204030204" pitchFamily="34" charset="0"/>
              </a:rPr>
              <a:t>, no loss to the account value.</a:t>
            </a:r>
            <a:endParaRPr lang="en-US" sz="1800" dirty="0">
              <a:effectLst/>
              <a:latin typeface="Calibri" panose="020F0502020204030204" pitchFamily="34" charset="0"/>
              <a:ea typeface="Calibri" panose="020F0502020204030204" pitchFamily="34" charset="0"/>
            </a:endParaRPr>
          </a:p>
          <a:p>
            <a:pPr marL="0" marR="0" indent="457200">
              <a:spcBef>
                <a:spcPts val="0"/>
              </a:spcBef>
              <a:spcAft>
                <a:spcPts val="0"/>
              </a:spcAft>
            </a:pPr>
            <a:r>
              <a:rPr lang="en-US" sz="1800" b="1" dirty="0">
                <a:effectLst/>
                <a:latin typeface="Calibri" panose="020F0502020204030204" pitchFamily="34" charset="0"/>
                <a:ea typeface="Calibri" panose="020F0502020204030204" pitchFamily="34" charset="0"/>
              </a:rPr>
              <a:t>100% Downside Protection , annual return cannot be less than 0%</a:t>
            </a:r>
            <a:endParaRPr lang="en-US" sz="1800" dirty="0">
              <a:effectLst/>
              <a:latin typeface="Calibri" panose="020F0502020204030204" pitchFamily="34" charset="0"/>
              <a:ea typeface="Calibri" panose="020F0502020204030204" pitchFamily="34" charset="0"/>
            </a:endParaRP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Indexing Strategies </a:t>
            </a:r>
            <a:r>
              <a:rPr lang="en-US" sz="1800" b="1" dirty="0">
                <a:effectLst/>
                <a:latin typeface="Calibri" panose="020F0502020204030204" pitchFamily="34" charset="0"/>
                <a:ea typeface="Calibri" panose="020F0502020204030204" pitchFamily="34" charset="0"/>
              </a:rPr>
              <a:t>have caps</a:t>
            </a:r>
            <a:r>
              <a:rPr lang="en-US" sz="1800" dirty="0">
                <a:effectLst/>
                <a:latin typeface="Calibri" panose="020F0502020204030204" pitchFamily="34" charset="0"/>
                <a:ea typeface="Calibri" panose="020F0502020204030204" pitchFamily="34" charset="0"/>
              </a:rPr>
              <a:t> (maximum return for the that index) or </a:t>
            </a:r>
            <a:r>
              <a:rPr lang="en-US" sz="1800" b="1" dirty="0">
                <a:effectLst/>
                <a:latin typeface="Calibri" panose="020F0502020204030204" pitchFamily="34" charset="0"/>
                <a:ea typeface="Calibri" panose="020F0502020204030204" pitchFamily="34" charset="0"/>
              </a:rPr>
              <a:t>participation rates</a:t>
            </a:r>
            <a:r>
              <a:rPr lang="en-US" sz="1800" dirty="0">
                <a:effectLst/>
                <a:latin typeface="Calibri" panose="020F0502020204030204" pitchFamily="34" charset="0"/>
                <a:ea typeface="Calibri" panose="020F0502020204030204" pitchFamily="34" charset="0"/>
              </a:rPr>
              <a:t> (percent of the annual gains credited to your account, participation rate can exceed 100%)</a:t>
            </a:r>
          </a:p>
          <a:p>
            <a:pPr marL="0" marR="0" indent="457200">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There is a </a:t>
            </a:r>
            <a:r>
              <a:rPr lang="en-US" sz="1800" b="1" dirty="0">
                <a:effectLst/>
                <a:latin typeface="Calibri" panose="020F0502020204030204" pitchFamily="34" charset="0"/>
                <a:ea typeface="Calibri" panose="020F0502020204030204" pitchFamily="34" charset="0"/>
              </a:rPr>
              <a:t>fee associated</a:t>
            </a:r>
            <a:r>
              <a:rPr lang="en-US" sz="1800" dirty="0">
                <a:effectLst/>
                <a:latin typeface="Calibri" panose="020F0502020204030204" pitchFamily="34" charset="0"/>
                <a:ea typeface="Calibri" panose="020F0502020204030204" pitchFamily="34" charset="0"/>
              </a:rPr>
              <a:t> with the Lifetime Income Benefit </a:t>
            </a:r>
            <a:r>
              <a:rPr lang="en-US" sz="1800" b="1" dirty="0">
                <a:effectLst/>
                <a:latin typeface="Calibri" panose="020F0502020204030204" pitchFamily="34" charset="0"/>
                <a:ea typeface="Calibri" panose="020F0502020204030204" pitchFamily="34" charset="0"/>
              </a:rPr>
              <a:t>– 1.1% annually</a:t>
            </a:r>
            <a:r>
              <a:rPr lang="en-US" sz="1800" dirty="0">
                <a:effectLst/>
                <a:latin typeface="Calibri" panose="020F0502020204030204" pitchFamily="34" charset="0"/>
                <a:ea typeface="Calibri" panose="020F0502020204030204" pitchFamily="34" charset="0"/>
              </a:rPr>
              <a:t>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If a there is no Income Benefit needed </a:t>
            </a:r>
            <a:r>
              <a:rPr lang="en-US" sz="1800" b="1" dirty="0">
                <a:effectLst/>
                <a:latin typeface="Calibri" panose="020F0502020204030204" pitchFamily="34" charset="0"/>
                <a:ea typeface="Calibri" panose="020F0502020204030204" pitchFamily="34" charset="0"/>
              </a:rPr>
              <a:t>– fee is 0%</a:t>
            </a:r>
            <a:r>
              <a:rPr lang="en-US" sz="1800" dirty="0">
                <a:effectLst/>
                <a:latin typeface="Calibri" panose="020F0502020204030204" pitchFamily="34" charset="0"/>
                <a:ea typeface="Calibri" panose="020F0502020204030204" pitchFamily="34" charset="0"/>
              </a:rPr>
              <a:t>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indent="457200">
              <a:spcBef>
                <a:spcPts val="0"/>
              </a:spcBef>
              <a:spcAft>
                <a:spcPts val="0"/>
              </a:spcAft>
            </a:pPr>
            <a:r>
              <a:rPr lang="en-US" sz="1800" b="1" dirty="0">
                <a:effectLst/>
                <a:latin typeface="Calibri" panose="020F0502020204030204" pitchFamily="34" charset="0"/>
                <a:ea typeface="Calibri" panose="020F0502020204030204" pitchFamily="34" charset="0"/>
              </a:rPr>
              <a:t>Surrender Penalties </a:t>
            </a:r>
            <a:r>
              <a:rPr lang="en-US" sz="1800" dirty="0">
                <a:effectLst/>
                <a:latin typeface="Calibri" panose="020F0502020204030204" pitchFamily="34" charset="0"/>
                <a:ea typeface="Calibri" panose="020F0502020204030204" pitchFamily="34" charset="0"/>
              </a:rPr>
              <a:t>are applied due to an early contract / policy liquidation . Most FIA have 10 years or less surrender penalties.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A </a:t>
            </a:r>
            <a:r>
              <a:rPr lang="en-US" sz="1800" b="1" dirty="0">
                <a:effectLst/>
                <a:latin typeface="Calibri" panose="020F0502020204030204" pitchFamily="34" charset="0"/>
                <a:ea typeface="Calibri" panose="020F0502020204030204" pitchFamily="34" charset="0"/>
              </a:rPr>
              <a:t>Market Value Adjustment</a:t>
            </a:r>
            <a:r>
              <a:rPr lang="en-US" sz="1800" dirty="0">
                <a:effectLst/>
                <a:latin typeface="Calibri" panose="020F0502020204030204" pitchFamily="34" charset="0"/>
                <a:ea typeface="Calibri" panose="020F0502020204030204" pitchFamily="34" charset="0"/>
              </a:rPr>
              <a:t> might be applied during the Surrender Penalty Years – MVA is based on the current bond markets ,  sudden increases in rates has a negative effect, sudden decrease in rates has a positive effect.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Fixed Indexed Annuities are </a:t>
            </a:r>
            <a:r>
              <a:rPr lang="en-US" sz="1800" b="1" dirty="0">
                <a:effectLst/>
                <a:latin typeface="Calibri" panose="020F0502020204030204" pitchFamily="34" charset="0"/>
                <a:ea typeface="Calibri" panose="020F0502020204030204" pitchFamily="34" charset="0"/>
              </a:rPr>
              <a:t>Tax Deferred Investments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They are </a:t>
            </a:r>
            <a:r>
              <a:rPr lang="en-US" sz="1800" b="1" dirty="0">
                <a:effectLst/>
                <a:latin typeface="Calibri" panose="020F0502020204030204" pitchFamily="34" charset="0"/>
                <a:ea typeface="Calibri" panose="020F0502020204030204" pitchFamily="34" charset="0"/>
              </a:rPr>
              <a:t>a contract </a:t>
            </a:r>
            <a:r>
              <a:rPr lang="en-US" sz="1800" dirty="0">
                <a:effectLst/>
                <a:latin typeface="Calibri" panose="020F0502020204030204" pitchFamily="34" charset="0"/>
                <a:ea typeface="Calibri" panose="020F0502020204030204" pitchFamily="34" charset="0"/>
              </a:rPr>
              <a:t>between the insurance company and the policy owner.</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rPr>
              <a:t>They are </a:t>
            </a:r>
            <a:r>
              <a:rPr lang="en-US" sz="1800" b="1" dirty="0">
                <a:effectLst/>
                <a:latin typeface="Calibri" panose="020F0502020204030204" pitchFamily="34" charset="0"/>
                <a:ea typeface="Calibri" panose="020F0502020204030204" pitchFamily="34" charset="0"/>
              </a:rPr>
              <a:t>Asset Protected in some States. </a:t>
            </a:r>
          </a:p>
          <a:p>
            <a:endParaRPr lang="en-US" dirty="0"/>
          </a:p>
        </p:txBody>
      </p:sp>
    </p:spTree>
    <p:extLst>
      <p:ext uri="{BB962C8B-B14F-4D97-AF65-F5344CB8AC3E}">
        <p14:creationId xmlns:p14="http://schemas.microsoft.com/office/powerpoint/2010/main" val="3464619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C0240-1477-5BAA-F552-FD3BC14D23D7}"/>
              </a:ext>
            </a:extLst>
          </p:cNvPr>
          <p:cNvSpPr>
            <a:spLocks noGrp="1"/>
          </p:cNvSpPr>
          <p:nvPr>
            <p:ph type="title"/>
          </p:nvPr>
        </p:nvSpPr>
        <p:spPr>
          <a:xfrm>
            <a:off x="565149" y="908989"/>
            <a:ext cx="8267296" cy="1742282"/>
          </a:xfrm>
        </p:spPr>
        <p:txBody>
          <a:bodyPr>
            <a:normAutofit/>
          </a:bodyPr>
          <a:lstStyle/>
          <a:p>
            <a:pPr algn="ctr"/>
            <a:r>
              <a:rPr lang="en-US" sz="4800" b="1" i="1" dirty="0">
                <a:effectLst>
                  <a:outerShdw blurRad="38100" dist="38100" dir="2700000" algn="tl">
                    <a:srgbClr val="000000">
                      <a:alpha val="43137"/>
                    </a:srgbClr>
                  </a:outerShdw>
                </a:effectLst>
              </a:rPr>
              <a:t>3 Planning Objectives</a:t>
            </a:r>
          </a:p>
        </p:txBody>
      </p:sp>
      <p:graphicFrame>
        <p:nvGraphicFramePr>
          <p:cNvPr id="4" name="Content Placeholder 3">
            <a:extLst>
              <a:ext uri="{FF2B5EF4-FFF2-40B4-BE49-F238E27FC236}">
                <a16:creationId xmlns:a16="http://schemas.microsoft.com/office/drawing/2014/main" id="{8D4BF1B8-6869-260D-D9AF-DAAF9A5F8CC1}"/>
              </a:ext>
            </a:extLst>
          </p:cNvPr>
          <p:cNvGraphicFramePr>
            <a:graphicFrameLocks noGrp="1"/>
          </p:cNvGraphicFramePr>
          <p:nvPr>
            <p:ph idx="1"/>
          </p:nvPr>
        </p:nvGraphicFramePr>
        <p:xfrm>
          <a:off x="565150" y="2440203"/>
          <a:ext cx="8267700" cy="4301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650" name="Picture 2" descr="Cute Halloween Pumpkin 9854530 PNG">
            <a:extLst>
              <a:ext uri="{FF2B5EF4-FFF2-40B4-BE49-F238E27FC236}">
                <a16:creationId xmlns:a16="http://schemas.microsoft.com/office/drawing/2014/main" id="{CFB2B623-688B-0684-7002-5D222B8D8C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3921" y="124949"/>
            <a:ext cx="684380" cy="68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4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77846-1AAF-D722-1EA3-06DD8AA9B92D}"/>
              </a:ext>
            </a:extLst>
          </p:cNvPr>
          <p:cNvSpPr>
            <a:spLocks noGrp="1"/>
          </p:cNvSpPr>
          <p:nvPr>
            <p:ph type="title"/>
          </p:nvPr>
        </p:nvSpPr>
        <p:spPr/>
        <p:txBody>
          <a:bodyPr/>
          <a:lstStyle/>
          <a:p>
            <a:r>
              <a:rPr lang="en-US" dirty="0"/>
              <a:t>Opinions</a:t>
            </a:r>
          </a:p>
        </p:txBody>
      </p:sp>
      <p:sp>
        <p:nvSpPr>
          <p:cNvPr id="3" name="Text Placeholder 2">
            <a:extLst>
              <a:ext uri="{FF2B5EF4-FFF2-40B4-BE49-F238E27FC236}">
                <a16:creationId xmlns:a16="http://schemas.microsoft.com/office/drawing/2014/main" id="{03638CC1-32E0-270D-4BBD-0BBB19E366AA}"/>
              </a:ext>
            </a:extLst>
          </p:cNvPr>
          <p:cNvSpPr>
            <a:spLocks noGrp="1"/>
          </p:cNvSpPr>
          <p:nvPr>
            <p:ph type="body" idx="1"/>
          </p:nvPr>
        </p:nvSpPr>
        <p:spPr/>
        <p:txBody>
          <a:bodyPr>
            <a:normAutofit/>
          </a:bodyPr>
          <a:lstStyle/>
          <a:p>
            <a:r>
              <a:rPr lang="en-US" sz="2800" i="1" u="sng" dirty="0"/>
              <a:t>Tricks</a:t>
            </a:r>
          </a:p>
        </p:txBody>
      </p:sp>
      <p:sp>
        <p:nvSpPr>
          <p:cNvPr id="4" name="Content Placeholder 3">
            <a:extLst>
              <a:ext uri="{FF2B5EF4-FFF2-40B4-BE49-F238E27FC236}">
                <a16:creationId xmlns:a16="http://schemas.microsoft.com/office/drawing/2014/main" id="{B5383A69-E3BB-BAC8-6090-7571102AACA1}"/>
              </a:ext>
            </a:extLst>
          </p:cNvPr>
          <p:cNvSpPr>
            <a:spLocks noGrp="1"/>
          </p:cNvSpPr>
          <p:nvPr>
            <p:ph sz="half" idx="2"/>
          </p:nvPr>
        </p:nvSpPr>
        <p:spPr/>
        <p:txBody>
          <a:bodyPr>
            <a:normAutofit fontScale="92500" lnSpcReduction="20000"/>
          </a:bodyPr>
          <a:lstStyle/>
          <a:p>
            <a:r>
              <a:rPr lang="en-US" b="0" i="0" dirty="0">
                <a:solidFill>
                  <a:srgbClr val="000000"/>
                </a:solidFill>
                <a:effectLst/>
                <a:latin typeface="Lyon"/>
              </a:rPr>
              <a:t>Issues with annuities have prompted some financial advisors, such as </a:t>
            </a:r>
            <a:r>
              <a:rPr lang="en-US" b="1" i="1" dirty="0">
                <a:solidFill>
                  <a:srgbClr val="000000"/>
                </a:solidFill>
                <a:effectLst/>
                <a:latin typeface="Lyon"/>
              </a:rPr>
              <a:t>Ric Edelman</a:t>
            </a:r>
            <a:r>
              <a:rPr lang="en-US" b="0" i="0" dirty="0">
                <a:solidFill>
                  <a:srgbClr val="000000"/>
                </a:solidFill>
                <a:effectLst/>
                <a:latin typeface="Lyon"/>
              </a:rPr>
              <a:t>, founder of Edelman Financial Engines, to refuse to sell them to clients.</a:t>
            </a:r>
          </a:p>
          <a:p>
            <a:r>
              <a:rPr lang="en-US" b="1" dirty="0">
                <a:solidFill>
                  <a:srgbClr val="000000"/>
                </a:solidFill>
                <a:effectLst/>
                <a:latin typeface="Lyon"/>
              </a:rPr>
              <a:t>“One of the problems with many of today’s products is that they are ridiculously complicated and complex,” </a:t>
            </a:r>
            <a:r>
              <a:rPr lang="en-US" b="0" i="0" dirty="0">
                <a:solidFill>
                  <a:srgbClr val="000000"/>
                </a:solidFill>
                <a:effectLst/>
                <a:latin typeface="Lyon"/>
              </a:rPr>
              <a:t>Edelman said. “They have features and riders that serve no useful purpose to the consumer, that are both confusing, limiting and very expensive.”</a:t>
            </a:r>
          </a:p>
          <a:p>
            <a:r>
              <a:rPr lang="en-US" dirty="0">
                <a:solidFill>
                  <a:srgbClr val="000000"/>
                </a:solidFill>
                <a:latin typeface="Lyon"/>
              </a:rPr>
              <a:t>2020 CNBC</a:t>
            </a:r>
            <a:endParaRPr lang="en-US" dirty="0"/>
          </a:p>
        </p:txBody>
      </p:sp>
      <p:sp>
        <p:nvSpPr>
          <p:cNvPr id="5" name="Text Placeholder 4">
            <a:extLst>
              <a:ext uri="{FF2B5EF4-FFF2-40B4-BE49-F238E27FC236}">
                <a16:creationId xmlns:a16="http://schemas.microsoft.com/office/drawing/2014/main" id="{54F38F25-1737-FBB8-7A0A-D40CFA1541A9}"/>
              </a:ext>
            </a:extLst>
          </p:cNvPr>
          <p:cNvSpPr>
            <a:spLocks noGrp="1"/>
          </p:cNvSpPr>
          <p:nvPr>
            <p:ph type="body" sz="quarter" idx="3"/>
          </p:nvPr>
        </p:nvSpPr>
        <p:spPr/>
        <p:txBody>
          <a:bodyPr>
            <a:normAutofit/>
          </a:bodyPr>
          <a:lstStyle/>
          <a:p>
            <a:r>
              <a:rPr lang="en-US" sz="2800" i="1" u="sng" dirty="0"/>
              <a:t>Treats</a:t>
            </a:r>
          </a:p>
        </p:txBody>
      </p:sp>
      <p:sp>
        <p:nvSpPr>
          <p:cNvPr id="6" name="Content Placeholder 5">
            <a:extLst>
              <a:ext uri="{FF2B5EF4-FFF2-40B4-BE49-F238E27FC236}">
                <a16:creationId xmlns:a16="http://schemas.microsoft.com/office/drawing/2014/main" id="{AE943540-4BC3-497B-1EF7-463D57E66729}"/>
              </a:ext>
            </a:extLst>
          </p:cNvPr>
          <p:cNvSpPr>
            <a:spLocks noGrp="1"/>
          </p:cNvSpPr>
          <p:nvPr>
            <p:ph sz="quarter" idx="4"/>
          </p:nvPr>
        </p:nvSpPr>
        <p:spPr>
          <a:xfrm>
            <a:off x="6355080" y="2505074"/>
            <a:ext cx="5000308" cy="3973145"/>
          </a:xfrm>
        </p:spPr>
        <p:txBody>
          <a:bodyPr>
            <a:normAutofit fontScale="92500" lnSpcReduction="20000"/>
          </a:bodyPr>
          <a:lstStyle/>
          <a:p>
            <a:pPr algn="l"/>
            <a:r>
              <a:rPr lang="en-US" b="1" i="1" dirty="0">
                <a:solidFill>
                  <a:srgbClr val="000000"/>
                </a:solidFill>
                <a:effectLst/>
                <a:latin typeface="Lyon"/>
              </a:rPr>
              <a:t>Michael Finke</a:t>
            </a:r>
            <a:r>
              <a:rPr lang="en-US" b="0" i="0" dirty="0">
                <a:solidFill>
                  <a:srgbClr val="000000"/>
                </a:solidFill>
                <a:effectLst/>
                <a:latin typeface="Lyon"/>
              </a:rPr>
              <a:t>, professor of wealth management at The American College of Financial Services, at a recent press event about annuities.</a:t>
            </a:r>
          </a:p>
          <a:p>
            <a:pPr algn="l"/>
            <a:endParaRPr lang="en-US" b="0" i="0" dirty="0">
              <a:solidFill>
                <a:srgbClr val="000000"/>
              </a:solidFill>
              <a:effectLst/>
              <a:latin typeface="Lyon"/>
            </a:endParaRPr>
          </a:p>
          <a:p>
            <a:pPr algn="l"/>
            <a:r>
              <a:rPr lang="en-US" b="1" i="1" dirty="0">
                <a:solidFill>
                  <a:srgbClr val="000000"/>
                </a:solidFill>
                <a:effectLst/>
                <a:latin typeface="Lyon"/>
              </a:rPr>
              <a:t>“To an economist, an annuity is the most efficient way to create income in retirement,” </a:t>
            </a:r>
          </a:p>
          <a:p>
            <a:pPr algn="l"/>
            <a:r>
              <a:rPr lang="en-US" b="0" i="0" dirty="0">
                <a:solidFill>
                  <a:srgbClr val="000000"/>
                </a:solidFill>
                <a:effectLst/>
                <a:latin typeface="Lyon"/>
              </a:rPr>
              <a:t>Another reason is longevity. The longer you live, the more money you must have to cover your needs.</a:t>
            </a:r>
          </a:p>
          <a:p>
            <a:pPr algn="l"/>
            <a:r>
              <a:rPr lang="en-US" dirty="0">
                <a:solidFill>
                  <a:srgbClr val="000000"/>
                </a:solidFill>
                <a:latin typeface="Lyon"/>
              </a:rPr>
              <a:t>2020 CNBC</a:t>
            </a:r>
            <a:endParaRPr lang="en-US" b="0" i="0" dirty="0">
              <a:solidFill>
                <a:srgbClr val="000000"/>
              </a:solidFill>
              <a:effectLst/>
              <a:latin typeface="Lyon"/>
            </a:endParaRPr>
          </a:p>
          <a:p>
            <a:endParaRPr lang="en-US" dirty="0"/>
          </a:p>
        </p:txBody>
      </p:sp>
      <p:pic>
        <p:nvPicPr>
          <p:cNvPr id="13316" name="Picture 4" descr="Cute Halloween Pumpkin 9854530 PNG">
            <a:extLst>
              <a:ext uri="{FF2B5EF4-FFF2-40B4-BE49-F238E27FC236}">
                <a16:creationId xmlns:a16="http://schemas.microsoft.com/office/drawing/2014/main" id="{D39DFBFB-811A-EBA9-7023-899ECB7E1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9025" y="261089"/>
            <a:ext cx="835056" cy="83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05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FE113-2311-4DB8-5686-89F57BE134B1}"/>
              </a:ext>
            </a:extLst>
          </p:cNvPr>
          <p:cNvSpPr>
            <a:spLocks noGrp="1"/>
          </p:cNvSpPr>
          <p:nvPr>
            <p:ph type="title"/>
          </p:nvPr>
        </p:nvSpPr>
        <p:spPr/>
        <p:txBody>
          <a:bodyPr/>
          <a:lstStyle/>
          <a:p>
            <a:pPr algn="ctr"/>
            <a:r>
              <a:rPr lang="en-US" dirty="0"/>
              <a:t>Only Pay for what you need!</a:t>
            </a:r>
          </a:p>
        </p:txBody>
      </p:sp>
      <p:pic>
        <p:nvPicPr>
          <p:cNvPr id="2050" name="Picture 2" descr="Luby's cafeteria closes last Oak Cliff store - Oak Cliff">
            <a:extLst>
              <a:ext uri="{FF2B5EF4-FFF2-40B4-BE49-F238E27FC236}">
                <a16:creationId xmlns:a16="http://schemas.microsoft.com/office/drawing/2014/main" id="{371A9809-8D01-6AC0-5219-06D562AE5DA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9545" y="213525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uby's Cafeteria | Beaumont, TX 77702">
            <a:extLst>
              <a:ext uri="{FF2B5EF4-FFF2-40B4-BE49-F238E27FC236}">
                <a16:creationId xmlns:a16="http://schemas.microsoft.com/office/drawing/2014/main" id="{9FE63452-80D7-78B1-7725-55F054ADD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260" y="4367212"/>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uby's sells 8 locations with more to go, CEO cuts base salary to $1 -  Houston Business Journal">
            <a:extLst>
              <a:ext uri="{FF2B5EF4-FFF2-40B4-BE49-F238E27FC236}">
                <a16:creationId xmlns:a16="http://schemas.microsoft.com/office/drawing/2014/main" id="{8ACB73D4-EDCB-C861-D739-486772951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83" y="2135253"/>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uby's Cafeteria opens at El Paso County Courthouse | KTSM 9 News">
            <a:extLst>
              <a:ext uri="{FF2B5EF4-FFF2-40B4-BE49-F238E27FC236}">
                <a16:creationId xmlns:a16="http://schemas.microsoft.com/office/drawing/2014/main" id="{901A0301-86FA-35FC-3863-7031CE91B1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45" y="4462462"/>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iberty Mutual Has Slashed Its Costs by 30% Using an in-House Agency">
            <a:extLst>
              <a:ext uri="{FF2B5EF4-FFF2-40B4-BE49-F238E27FC236}">
                <a16:creationId xmlns:a16="http://schemas.microsoft.com/office/drawing/2014/main" id="{027DF8A5-36B2-98B4-D011-89BDDD73775C}"/>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7304380" y="2768919"/>
            <a:ext cx="4394506" cy="329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42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90453-9A68-D369-C86F-929E2A8A98AA}"/>
              </a:ext>
            </a:extLst>
          </p:cNvPr>
          <p:cNvSpPr>
            <a:spLocks noGrp="1"/>
          </p:cNvSpPr>
          <p:nvPr>
            <p:ph type="title"/>
          </p:nvPr>
        </p:nvSpPr>
        <p:spPr/>
        <p:txBody>
          <a:bodyPr/>
          <a:lstStyle/>
          <a:p>
            <a:r>
              <a:rPr lang="en-US" b="1" dirty="0"/>
              <a:t>CNBC</a:t>
            </a:r>
          </a:p>
        </p:txBody>
      </p:sp>
      <p:sp>
        <p:nvSpPr>
          <p:cNvPr id="3" name="Content Placeholder 2">
            <a:extLst>
              <a:ext uri="{FF2B5EF4-FFF2-40B4-BE49-F238E27FC236}">
                <a16:creationId xmlns:a16="http://schemas.microsoft.com/office/drawing/2014/main" id="{F465BBB3-A440-693D-EDEB-76073FBAA166}"/>
              </a:ext>
            </a:extLst>
          </p:cNvPr>
          <p:cNvSpPr>
            <a:spLocks noGrp="1"/>
          </p:cNvSpPr>
          <p:nvPr>
            <p:ph idx="1"/>
          </p:nvPr>
        </p:nvSpPr>
        <p:spPr/>
        <p:txBody>
          <a:bodyPr/>
          <a:lstStyle/>
          <a:p>
            <a:pPr algn="l"/>
            <a:endParaRPr lang="en-US" sz="3200" b="1" i="1" dirty="0">
              <a:solidFill>
                <a:srgbClr val="000000"/>
              </a:solidFill>
              <a:effectLst/>
              <a:latin typeface="Proxima Nova"/>
            </a:endParaRPr>
          </a:p>
          <a:p>
            <a:pPr algn="l"/>
            <a:r>
              <a:rPr lang="en-US" sz="3200" b="1" i="1" dirty="0">
                <a:solidFill>
                  <a:srgbClr val="000000"/>
                </a:solidFill>
                <a:effectLst/>
                <a:latin typeface="Proxima Nova"/>
              </a:rPr>
              <a:t>‘Ugly times’ are pushing record annuity sales. Here’s what you need to know before you buy</a:t>
            </a:r>
          </a:p>
          <a:p>
            <a:pPr algn="l"/>
            <a:endParaRPr lang="en-US" b="1" i="0" cap="all" dirty="0">
              <a:solidFill>
                <a:srgbClr val="747474"/>
              </a:solidFill>
              <a:effectLst/>
              <a:latin typeface="Proxima Nova"/>
            </a:endParaRPr>
          </a:p>
          <a:p>
            <a:pPr algn="l"/>
            <a:r>
              <a:rPr lang="en-US" b="1" i="0" cap="all" dirty="0">
                <a:solidFill>
                  <a:srgbClr val="747474"/>
                </a:solidFill>
                <a:effectLst/>
                <a:latin typeface="Proxima Nova"/>
              </a:rPr>
              <a:t>PUBLISHED WED, OCT 26 20222:35 PM EDT</a:t>
            </a:r>
          </a:p>
          <a:p>
            <a:endParaRPr lang="en-US" dirty="0"/>
          </a:p>
        </p:txBody>
      </p:sp>
      <p:pic>
        <p:nvPicPr>
          <p:cNvPr id="2052" name="Picture 4" descr="Pumpkin World Lights up Rockland County for Halloween">
            <a:extLst>
              <a:ext uri="{FF2B5EF4-FFF2-40B4-BE49-F238E27FC236}">
                <a16:creationId xmlns:a16="http://schemas.microsoft.com/office/drawing/2014/main" id="{542839EA-C854-2F3E-C5F2-3B1AF3AE9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7994" y="479286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33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A55D-3172-A2A2-0763-826B68F5BDAD}"/>
              </a:ext>
            </a:extLst>
          </p:cNvPr>
          <p:cNvSpPr>
            <a:spLocks noGrp="1"/>
          </p:cNvSpPr>
          <p:nvPr>
            <p:ph type="title"/>
          </p:nvPr>
        </p:nvSpPr>
        <p:spPr>
          <a:xfrm>
            <a:off x="838200" y="681039"/>
            <a:ext cx="5158739" cy="1635442"/>
          </a:xfrm>
        </p:spPr>
        <p:txBody>
          <a:bodyPr>
            <a:normAutofit/>
          </a:bodyPr>
          <a:lstStyle/>
          <a:p>
            <a:r>
              <a:rPr lang="en-US" dirty="0"/>
              <a:t>Experts Say</a:t>
            </a:r>
          </a:p>
        </p:txBody>
      </p:sp>
      <p:sp>
        <p:nvSpPr>
          <p:cNvPr id="10247" name="Footer Placeholder 10">
            <a:extLst>
              <a:ext uri="{FF2B5EF4-FFF2-40B4-BE49-F238E27FC236}">
                <a16:creationId xmlns:a16="http://schemas.microsoft.com/office/drawing/2014/main" id="{E8DF09D5-C52C-493D-B30F-EBEBCC8D14CB}"/>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Sample Footer Text</a:t>
            </a:r>
          </a:p>
        </p:txBody>
      </p:sp>
      <p:sp>
        <p:nvSpPr>
          <p:cNvPr id="3" name="Content Placeholder 2">
            <a:extLst>
              <a:ext uri="{FF2B5EF4-FFF2-40B4-BE49-F238E27FC236}">
                <a16:creationId xmlns:a16="http://schemas.microsoft.com/office/drawing/2014/main" id="{BA16C5A9-4E7A-DD2D-13E2-011A09467965}"/>
              </a:ext>
            </a:extLst>
          </p:cNvPr>
          <p:cNvSpPr>
            <a:spLocks noGrp="1"/>
          </p:cNvSpPr>
          <p:nvPr>
            <p:ph idx="1"/>
          </p:nvPr>
        </p:nvSpPr>
        <p:spPr>
          <a:xfrm>
            <a:off x="838200" y="2672370"/>
            <a:ext cx="7867537" cy="4123408"/>
          </a:xfrm>
        </p:spPr>
        <p:txBody>
          <a:bodyPr>
            <a:normAutofit/>
          </a:bodyPr>
          <a:lstStyle/>
          <a:p>
            <a:r>
              <a:rPr lang="en-US" sz="2400" b="1" i="0" dirty="0">
                <a:effectLst/>
              </a:rPr>
              <a:t>A number of experts suggest that your </a:t>
            </a:r>
            <a:r>
              <a:rPr lang="en-US" sz="2400" b="1" i="1" u="sng" dirty="0">
                <a:effectLst/>
              </a:rPr>
              <a:t>combination of Social Security, any pension and an annuity </a:t>
            </a:r>
            <a:r>
              <a:rPr lang="en-US" sz="2400" b="1" i="0" dirty="0">
                <a:effectLst/>
              </a:rPr>
              <a:t>should generate income to </a:t>
            </a:r>
            <a:r>
              <a:rPr lang="en-US" sz="2400" b="1" i="1" u="sng" dirty="0">
                <a:effectLst/>
              </a:rPr>
              <a:t>cover your essential expenses</a:t>
            </a:r>
            <a:r>
              <a:rPr lang="en-US" sz="2400" b="1" i="0" dirty="0">
                <a:effectLst/>
              </a:rPr>
              <a:t>. </a:t>
            </a:r>
          </a:p>
          <a:p>
            <a:r>
              <a:rPr lang="en-US" sz="2400" b="1" i="1" u="sng" dirty="0">
                <a:effectLst/>
              </a:rPr>
              <a:t>By simple arithmetic, that means that most plans would include some annuity payments. </a:t>
            </a:r>
          </a:p>
          <a:p>
            <a:r>
              <a:rPr lang="en-US" sz="2400" b="1" i="0" dirty="0">
                <a:effectLst/>
              </a:rPr>
              <a:t>Of course, under some circumstances, an annuity may not fit into your plan.</a:t>
            </a:r>
            <a:endParaRPr lang="en-US" sz="2400" b="1" dirty="0"/>
          </a:p>
        </p:txBody>
      </p:sp>
      <p:pic>
        <p:nvPicPr>
          <p:cNvPr id="10242" name="Picture 2" descr="CNBC Logo PNG vector in SVG, PDF, AI, CDR format">
            <a:extLst>
              <a:ext uri="{FF2B5EF4-FFF2-40B4-BE49-F238E27FC236}">
                <a16:creationId xmlns:a16="http://schemas.microsoft.com/office/drawing/2014/main" id="{CD7E75EF-B5E0-D1E7-2FE4-21AE37DC64B2}"/>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9135830" y="3147698"/>
            <a:ext cx="2115168" cy="1586376"/>
          </a:xfrm>
          <a:prstGeom prst="rect">
            <a:avLst/>
          </a:prstGeom>
          <a:solidFill>
            <a:srgbClr val="FFFFFF"/>
          </a:solidFill>
        </p:spPr>
      </p:pic>
      <p:sp>
        <p:nvSpPr>
          <p:cNvPr id="10249" name="Date Placeholder 9">
            <a:extLst>
              <a:ext uri="{FF2B5EF4-FFF2-40B4-BE49-F238E27FC236}">
                <a16:creationId xmlns:a16="http://schemas.microsoft.com/office/drawing/2014/main" id="{24E70952-F747-4048-BA79-210370034F46}"/>
              </a:ext>
            </a:extLst>
          </p:cNvPr>
          <p:cNvSpPr>
            <a:spLocks noGrp="1"/>
          </p:cNvSpPr>
          <p:nvPr>
            <p:ph type="dt" sz="half" idx="10"/>
          </p:nvPr>
        </p:nvSpPr>
        <p:spPr>
          <a:xfrm rot="5400000">
            <a:off x="10425981" y="4687095"/>
            <a:ext cx="2706690" cy="365125"/>
          </a:xfrm>
        </p:spPr>
        <p:txBody>
          <a:bodyPr/>
          <a:lstStyle/>
          <a:p>
            <a:pPr>
              <a:spcAft>
                <a:spcPts val="600"/>
              </a:spcAft>
            </a:pPr>
            <a:fld id="{0F5D6070-E791-40CD-97E1-168EC5F5E88D}" type="datetime1">
              <a:rPr lang="en-US" smtClean="0"/>
              <a:pPr>
                <a:spcAft>
                  <a:spcPts val="600"/>
                </a:spcAft>
              </a:pPr>
              <a:t>12/28/2023</a:t>
            </a:fld>
            <a:endParaRPr lang="en-US" dirty="0"/>
          </a:p>
        </p:txBody>
      </p:sp>
      <p:sp>
        <p:nvSpPr>
          <p:cNvPr id="10251" name="Slide Number Placeholder 11">
            <a:extLst>
              <a:ext uri="{FF2B5EF4-FFF2-40B4-BE49-F238E27FC236}">
                <a16:creationId xmlns:a16="http://schemas.microsoft.com/office/drawing/2014/main" id="{6280A22E-C20E-40FF-BA71-2B233651B9A1}"/>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8</a:t>
            </a:fld>
            <a:endParaRPr lang="en-US" dirty="0"/>
          </a:p>
        </p:txBody>
      </p:sp>
      <p:pic>
        <p:nvPicPr>
          <p:cNvPr id="10246" name="Picture 6" descr="Cute Halloween Pumpkin 9854530 PNG">
            <a:extLst>
              <a:ext uri="{FF2B5EF4-FFF2-40B4-BE49-F238E27FC236}">
                <a16:creationId xmlns:a16="http://schemas.microsoft.com/office/drawing/2014/main" id="{0D77F1A1-A787-A79C-E561-93ECFEB42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471" y="204461"/>
            <a:ext cx="769573" cy="76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69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itle 1">
            <a:extLst>
              <a:ext uri="{FF2B5EF4-FFF2-40B4-BE49-F238E27FC236}">
                <a16:creationId xmlns:a16="http://schemas.microsoft.com/office/drawing/2014/main" id="{72A6941D-11E2-4CEF-9403-A16C08290714}"/>
              </a:ext>
            </a:extLst>
          </p:cNvPr>
          <p:cNvSpPr>
            <a:spLocks noGrp="1"/>
          </p:cNvSpPr>
          <p:nvPr>
            <p:ph type="title"/>
          </p:nvPr>
        </p:nvSpPr>
        <p:spPr>
          <a:xfrm>
            <a:off x="5583720" y="681039"/>
            <a:ext cx="5770080" cy="1640521"/>
          </a:xfrm>
        </p:spPr>
        <p:txBody>
          <a:bodyPr/>
          <a:lstStyle/>
          <a:p>
            <a:r>
              <a:rPr lang="en-US" dirty="0"/>
              <a:t>Choices</a:t>
            </a:r>
          </a:p>
        </p:txBody>
      </p:sp>
      <p:sp>
        <p:nvSpPr>
          <p:cNvPr id="11273" name="Footer Placeholder 4">
            <a:extLst>
              <a:ext uri="{FF2B5EF4-FFF2-40B4-BE49-F238E27FC236}">
                <a16:creationId xmlns:a16="http://schemas.microsoft.com/office/drawing/2014/main" id="{EEAC815C-2AF9-448A-95FC-692B238DC55D}"/>
              </a:ext>
            </a:extLst>
          </p:cNvPr>
          <p:cNvSpPr>
            <a:spLocks noGrp="1"/>
          </p:cNvSpPr>
          <p:nvPr>
            <p:ph type="ftr" sz="quarter" idx="11"/>
          </p:nvPr>
        </p:nvSpPr>
        <p:spPr>
          <a:xfrm rot="5400000">
            <a:off x="-1131161" y="1592957"/>
            <a:ext cx="2973522" cy="365125"/>
          </a:xfrm>
        </p:spPr>
        <p:txBody>
          <a:bodyPr/>
          <a:lstStyle/>
          <a:p>
            <a:pPr>
              <a:spcAft>
                <a:spcPts val="600"/>
              </a:spcAft>
            </a:pPr>
            <a:r>
              <a:rPr lang="en-US" dirty="0"/>
              <a:t>Sample Footer Text</a:t>
            </a:r>
          </a:p>
        </p:txBody>
      </p:sp>
      <p:pic>
        <p:nvPicPr>
          <p:cNvPr id="11266" name="Picture 2" descr="CNBC Logo PNG vector in SVG, PDF, AI, CDR format">
            <a:extLst>
              <a:ext uri="{FF2B5EF4-FFF2-40B4-BE49-F238E27FC236}">
                <a16:creationId xmlns:a16="http://schemas.microsoft.com/office/drawing/2014/main" id="{BFA4112E-34F1-51A9-5060-542D22577EC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8201" y="2277093"/>
            <a:ext cx="3071752" cy="2303814"/>
          </a:xfrm>
          <a:prstGeom prst="rect">
            <a:avLst/>
          </a:prstGeom>
          <a:solidFill>
            <a:srgbClr val="FFFFFF"/>
          </a:solidFill>
        </p:spPr>
      </p:pic>
      <p:sp>
        <p:nvSpPr>
          <p:cNvPr id="4" name="Content Placeholder 3">
            <a:extLst>
              <a:ext uri="{FF2B5EF4-FFF2-40B4-BE49-F238E27FC236}">
                <a16:creationId xmlns:a16="http://schemas.microsoft.com/office/drawing/2014/main" id="{CD00DA60-707E-8C47-0CB2-F9956113149D}"/>
              </a:ext>
            </a:extLst>
          </p:cNvPr>
          <p:cNvSpPr>
            <a:spLocks noGrp="1"/>
          </p:cNvSpPr>
          <p:nvPr>
            <p:ph idx="1"/>
          </p:nvPr>
        </p:nvSpPr>
        <p:spPr>
          <a:xfrm>
            <a:off x="5583720" y="2672370"/>
            <a:ext cx="5770079" cy="3504591"/>
          </a:xfrm>
        </p:spPr>
        <p:txBody>
          <a:bodyPr>
            <a:normAutofit/>
          </a:bodyPr>
          <a:lstStyle/>
          <a:p>
            <a:r>
              <a:rPr lang="en-US" sz="2800" b="1" i="1" dirty="0">
                <a:effectLst/>
              </a:rPr>
              <a:t>Financial advisors often recommend using a </a:t>
            </a:r>
            <a:r>
              <a:rPr lang="en-US" sz="2800" b="1" i="1" u="sng" dirty="0">
                <a:effectLst/>
              </a:rPr>
              <a:t>different flavor of annuity </a:t>
            </a:r>
            <a:r>
              <a:rPr lang="en-US" sz="2800" b="1" i="1" dirty="0">
                <a:effectLst/>
              </a:rPr>
              <a:t>when building financial plans: a single-premium immediate annuity or deferred-income annuity.</a:t>
            </a:r>
            <a:endParaRPr lang="en-US" sz="2800" b="1" i="1" dirty="0"/>
          </a:p>
        </p:txBody>
      </p:sp>
      <p:sp>
        <p:nvSpPr>
          <p:cNvPr id="11275" name="Date Placeholder 3">
            <a:extLst>
              <a:ext uri="{FF2B5EF4-FFF2-40B4-BE49-F238E27FC236}">
                <a16:creationId xmlns:a16="http://schemas.microsoft.com/office/drawing/2014/main" id="{F0CDE0F8-19A7-4581-8963-42578EED3F4F}"/>
              </a:ext>
            </a:extLst>
          </p:cNvPr>
          <p:cNvSpPr>
            <a:spLocks noGrp="1"/>
          </p:cNvSpPr>
          <p:nvPr>
            <p:ph type="dt" sz="half" idx="10"/>
          </p:nvPr>
        </p:nvSpPr>
        <p:spPr>
          <a:xfrm rot="5400000">
            <a:off x="10425981" y="4687095"/>
            <a:ext cx="2706690" cy="365125"/>
          </a:xfrm>
        </p:spPr>
        <p:txBody>
          <a:bodyPr/>
          <a:lstStyle/>
          <a:p>
            <a:pPr>
              <a:spcAft>
                <a:spcPts val="600"/>
              </a:spcAft>
            </a:pPr>
            <a:fld id="{692ABADF-577A-4C49-B8CF-2E23DE4A8415}" type="datetime1">
              <a:rPr lang="en-US" smtClean="0"/>
              <a:pPr>
                <a:spcAft>
                  <a:spcPts val="600"/>
                </a:spcAft>
              </a:pPr>
              <a:t>12/28/2023</a:t>
            </a:fld>
            <a:endParaRPr lang="en-US" dirty="0"/>
          </a:p>
        </p:txBody>
      </p:sp>
      <p:sp>
        <p:nvSpPr>
          <p:cNvPr id="11277" name="Slide Number Placeholder 18">
            <a:extLst>
              <a:ext uri="{FF2B5EF4-FFF2-40B4-BE49-F238E27FC236}">
                <a16:creationId xmlns:a16="http://schemas.microsoft.com/office/drawing/2014/main" id="{8B1D9AF6-8A2F-42E2-9671-87BD260C7993}"/>
              </a:ext>
            </a:extLst>
          </p:cNvPr>
          <p:cNvSpPr>
            <a:spLocks noGrp="1"/>
          </p:cNvSpPr>
          <p:nvPr>
            <p:ph type="sldNum" sz="quarter" idx="12"/>
          </p:nvPr>
        </p:nvSpPr>
        <p:spPr>
          <a:xfrm>
            <a:off x="11512296" y="6356350"/>
            <a:ext cx="574620" cy="365125"/>
          </a:xfrm>
        </p:spPr>
        <p:txBody>
          <a:bodyPr/>
          <a:lstStyle/>
          <a:p>
            <a:pPr>
              <a:spcAft>
                <a:spcPts val="600"/>
              </a:spcAft>
            </a:pPr>
            <a:fld id="{3E131995-E962-4131-8504-6B962D7140A6}" type="slidenum">
              <a:rPr lang="en-US" smtClean="0"/>
              <a:pPr>
                <a:spcAft>
                  <a:spcPts val="600"/>
                </a:spcAft>
              </a:pPr>
              <a:t>9</a:t>
            </a:fld>
            <a:endParaRPr lang="en-US" dirty="0"/>
          </a:p>
        </p:txBody>
      </p:sp>
      <p:pic>
        <p:nvPicPr>
          <p:cNvPr id="11272" name="Picture 8" descr="Cute Halloween Pumpkin 9854530 PNG">
            <a:extLst>
              <a:ext uri="{FF2B5EF4-FFF2-40B4-BE49-F238E27FC236}">
                <a16:creationId xmlns:a16="http://schemas.microsoft.com/office/drawing/2014/main" id="{3C44E351-D527-1377-E933-797BD1896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2655" y="83708"/>
            <a:ext cx="1306671" cy="13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958406"/>
      </p:ext>
    </p:extLst>
  </p:cSld>
  <p:clrMapOvr>
    <a:masterClrMapping/>
  </p:clrMapOvr>
</p:sld>
</file>

<file path=ppt/theme/theme1.xml><?xml version="1.0" encoding="utf-8"?>
<a:theme xmlns:a="http://schemas.openxmlformats.org/drawingml/2006/main" name="ArchwayVTI">
  <a:themeElements>
    <a:clrScheme name="Custom 1">
      <a:dk1>
        <a:sysClr val="windowText" lastClr="000000"/>
      </a:dk1>
      <a:lt1>
        <a:sysClr val="window" lastClr="FFFFFF"/>
      </a:lt1>
      <a:dk2>
        <a:srgbClr val="2E3A3C"/>
      </a:dk2>
      <a:lt2>
        <a:srgbClr val="EDE9E7"/>
      </a:lt2>
      <a:accent1>
        <a:srgbClr val="898470"/>
      </a:accent1>
      <a:accent2>
        <a:srgbClr val="7A8773"/>
      </a:accent2>
      <a:accent3>
        <a:srgbClr val="8C845E"/>
      </a:accent3>
      <a:accent4>
        <a:srgbClr val="9F7E56"/>
      </a:accent4>
      <a:accent5>
        <a:srgbClr val="9B7E69"/>
      </a:accent5>
      <a:accent6>
        <a:srgbClr val="AA7862"/>
      </a:accent6>
      <a:hlink>
        <a:srgbClr val="7A8773"/>
      </a:hlink>
      <a:folHlink>
        <a:srgbClr val="9F7E56"/>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ChitchatVTI">
  <a:themeElements>
    <a:clrScheme name="AnalogousFromDarkSeedLeftStep">
      <a:dk1>
        <a:srgbClr val="000000"/>
      </a:dk1>
      <a:lt1>
        <a:srgbClr val="FFFFFF"/>
      </a:lt1>
      <a:dk2>
        <a:srgbClr val="171734"/>
      </a:dk2>
      <a:lt2>
        <a:srgbClr val="F0F3F2"/>
      </a:lt2>
      <a:accent1>
        <a:srgbClr val="C34D76"/>
      </a:accent1>
      <a:accent2>
        <a:srgbClr val="B13B95"/>
      </a:accent2>
      <a:accent3>
        <a:srgbClr val="AE4DC3"/>
      </a:accent3>
      <a:accent4>
        <a:srgbClr val="6B3BB1"/>
      </a:accent4>
      <a:accent5>
        <a:srgbClr val="4D4EC3"/>
      </a:accent5>
      <a:accent6>
        <a:srgbClr val="3B6EB1"/>
      </a:accent6>
      <a:hlink>
        <a:srgbClr val="6654C6"/>
      </a:hlink>
      <a:folHlink>
        <a:srgbClr val="7F7F7F"/>
      </a:folHlink>
    </a:clrScheme>
    <a:fontScheme name="The Hand">
      <a:majorFont>
        <a:latin typeface="The Serif Hand"/>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tchatVTI" id="{08BB1610-1071-4750-BA6F-EA15E875FFCD}" vid="{D7BDF053-2181-45AE-9365-FFAA906CB43F}"/>
    </a:ext>
  </a:extLst>
</a:theme>
</file>

<file path=ppt/theme/theme5.xml><?xml version="1.0" encoding="utf-8"?>
<a:theme xmlns:a="http://schemas.openxmlformats.org/drawingml/2006/main" name="Madrid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lassicFrameVTI">
  <a:themeElements>
    <a:clrScheme name="AnalogousFromLightSeedRightStep">
      <a:dk1>
        <a:srgbClr val="000000"/>
      </a:dk1>
      <a:lt1>
        <a:srgbClr val="FFFFFF"/>
      </a:lt1>
      <a:dk2>
        <a:srgbClr val="242F41"/>
      </a:dk2>
      <a:lt2>
        <a:srgbClr val="E2E3E8"/>
      </a:lt2>
      <a:accent1>
        <a:srgbClr val="AAA080"/>
      </a:accent1>
      <a:accent2>
        <a:srgbClr val="9CA671"/>
      </a:accent2>
      <a:accent3>
        <a:srgbClr val="8FA87F"/>
      </a:accent3>
      <a:accent4>
        <a:srgbClr val="76AD78"/>
      </a:accent4>
      <a:accent5>
        <a:srgbClr val="81AB93"/>
      </a:accent5>
      <a:accent6>
        <a:srgbClr val="74AAA2"/>
      </a:accent6>
      <a:hlink>
        <a:srgbClr val="6979AE"/>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6255</TotalTime>
  <Words>1570</Words>
  <Application>Microsoft Office PowerPoint</Application>
  <PresentationFormat>Widescreen</PresentationFormat>
  <Paragraphs>205</Paragraphs>
  <Slides>43</Slides>
  <Notes>1</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43</vt:i4>
      </vt:variant>
    </vt:vector>
  </HeadingPairs>
  <TitlesOfParts>
    <vt:vector size="67" baseType="lpstr">
      <vt:lpstr>-apple-system</vt:lpstr>
      <vt:lpstr>Arial</vt:lpstr>
      <vt:lpstr>Calibri</vt:lpstr>
      <vt:lpstr>Calibri Light</vt:lpstr>
      <vt:lpstr>Felix Titling</vt:lpstr>
      <vt:lpstr>Gill Sans MT</vt:lpstr>
      <vt:lpstr>Google Sans</vt:lpstr>
      <vt:lpstr>Goudy Old Style</vt:lpstr>
      <vt:lpstr>Lyon</vt:lpstr>
      <vt:lpstr>palatino</vt:lpstr>
      <vt:lpstr>Proxima Nova</vt:lpstr>
      <vt:lpstr>Seaford Display</vt:lpstr>
      <vt:lpstr>System Font Regular</vt:lpstr>
      <vt:lpstr>Tenorite</vt:lpstr>
      <vt:lpstr>The Hand</vt:lpstr>
      <vt:lpstr>The Serif Hand</vt:lpstr>
      <vt:lpstr>Wingdings 2</vt:lpstr>
      <vt:lpstr>ArchwayVTI</vt:lpstr>
      <vt:lpstr>Theme4</vt:lpstr>
      <vt:lpstr>Dividend</vt:lpstr>
      <vt:lpstr>ChitchatVTI</vt:lpstr>
      <vt:lpstr>MadridVTI</vt:lpstr>
      <vt:lpstr>Office Theme</vt:lpstr>
      <vt:lpstr>ClassicFrameVTI</vt:lpstr>
      <vt:lpstr>Fixed  Indexed  Annuities </vt:lpstr>
      <vt:lpstr>The Search is On</vt:lpstr>
      <vt:lpstr>PowerPoint Presentation</vt:lpstr>
      <vt:lpstr>Definition</vt:lpstr>
      <vt:lpstr>Opinions</vt:lpstr>
      <vt:lpstr>Only Pay for what you need!</vt:lpstr>
      <vt:lpstr>CNBC</vt:lpstr>
      <vt:lpstr>Experts Say</vt:lpstr>
      <vt:lpstr>Choices</vt:lpstr>
      <vt:lpstr>Annuities - Types</vt:lpstr>
      <vt:lpstr>Fixed Indexed Annuity </vt:lpstr>
      <vt:lpstr>Experts Say</vt:lpstr>
      <vt:lpstr>Experts Say:</vt:lpstr>
      <vt:lpstr>Income Producing Assets</vt:lpstr>
      <vt:lpstr>Sources of Income</vt:lpstr>
      <vt:lpstr>PowerPoint Presentation</vt:lpstr>
      <vt:lpstr>PowerPoint Presentation</vt:lpstr>
      <vt:lpstr>EQUITIES</vt:lpstr>
      <vt:lpstr>Volatility</vt:lpstr>
      <vt:lpstr>PowerPoint Presentation</vt:lpstr>
      <vt:lpstr>Bonds</vt:lpstr>
      <vt:lpstr> Fixed Indexed Annuity Protection Against  Market Declines </vt:lpstr>
      <vt:lpstr>Guarantees</vt:lpstr>
      <vt:lpstr>Ideal Policyholder  </vt:lpstr>
      <vt:lpstr>Factors Impacting Financial Decisions</vt:lpstr>
      <vt:lpstr> </vt:lpstr>
      <vt:lpstr>Experts Weigh In</vt:lpstr>
      <vt:lpstr>Benefits of Annuities </vt:lpstr>
      <vt:lpstr>Fixed Indexed Annuity</vt:lpstr>
      <vt:lpstr>Guaranteed Lifetime Income </vt:lpstr>
      <vt:lpstr>Income Rider Key Words</vt:lpstr>
      <vt:lpstr>Level Income Planning </vt:lpstr>
      <vt:lpstr>PowerPoint Presentation</vt:lpstr>
      <vt:lpstr>PowerPoint Presentation</vt:lpstr>
      <vt:lpstr>PowerPoint Presentation</vt:lpstr>
      <vt:lpstr>PowerPoint Presentation</vt:lpstr>
      <vt:lpstr>Math Behind the Income Guarantee</vt:lpstr>
      <vt:lpstr>PowerPoint Presentation</vt:lpstr>
      <vt:lpstr>PowerPoint Presentation</vt:lpstr>
      <vt:lpstr>PowerPoint Presentation</vt:lpstr>
      <vt:lpstr>Fee Structure</vt:lpstr>
      <vt:lpstr>Talking Points of a Fixed Indexed Annuity  </vt:lpstr>
      <vt:lpstr>3 Planning 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Fixed  Indexed  Annuities </dc:title>
  <dc:creator>Tye Williams</dc:creator>
  <cp:lastModifiedBy>Tye Williams</cp:lastModifiedBy>
  <cp:revision>5</cp:revision>
  <cp:lastPrinted>2023-10-30T16:44:56Z</cp:lastPrinted>
  <dcterms:created xsi:type="dcterms:W3CDTF">2023-10-11T01:52:08Z</dcterms:created>
  <dcterms:modified xsi:type="dcterms:W3CDTF">2023-12-28T22:54:04Z</dcterms:modified>
</cp:coreProperties>
</file>