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404" r:id="rId5"/>
    <p:sldId id="420" r:id="rId6"/>
    <p:sldId id="456" r:id="rId7"/>
    <p:sldId id="418" r:id="rId8"/>
    <p:sldId id="441" r:id="rId9"/>
    <p:sldId id="442" r:id="rId10"/>
    <p:sldId id="443" r:id="rId11"/>
    <p:sldId id="421" r:id="rId12"/>
    <p:sldId id="447" r:id="rId13"/>
    <p:sldId id="439" r:id="rId14"/>
    <p:sldId id="440" r:id="rId15"/>
    <p:sldId id="455" r:id="rId16"/>
    <p:sldId id="449" r:id="rId17"/>
    <p:sldId id="415" r:id="rId18"/>
    <p:sldId id="445" r:id="rId19"/>
    <p:sldId id="452" r:id="rId20"/>
    <p:sldId id="453" r:id="rId21"/>
    <p:sldId id="454" r:id="rId22"/>
    <p:sldId id="416" r:id="rId23"/>
    <p:sldId id="419" r:id="rId24"/>
    <p:sldId id="459" r:id="rId25"/>
    <p:sldId id="462" r:id="rId26"/>
    <p:sldId id="463" r:id="rId27"/>
    <p:sldId id="465" r:id="rId28"/>
    <p:sldId id="467" r:id="rId29"/>
  </p:sldIdLst>
  <p:sldSz cx="12192000" cy="6858000"/>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32"/>
    <a:srgbClr val="030C9D"/>
    <a:srgbClr val="3BBEFA"/>
    <a:srgbClr val="3572EF"/>
    <a:srgbClr val="A7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3E30D-A3E8-4860-A8E0-9D70A71FFD33}" v="11" dt="2025-03-11T18:58:43.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7"/>
    <p:restoredTop sz="62261" autoAdjust="0"/>
  </p:normalViewPr>
  <p:slideViewPr>
    <p:cSldViewPr snapToGrid="0">
      <p:cViewPr varScale="1">
        <p:scale>
          <a:sx n="43" d="100"/>
          <a:sy n="43" d="100"/>
        </p:scale>
        <p:origin x="1692" y="5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vin, Robert" userId="fe650243-7108-445f-937d-55e1bcb5daeb" providerId="ADAL" clId="{4663E30D-A3E8-4860-A8E0-9D70A71FFD33}"/>
    <pc:docChg chg="undo custSel addSld delSld modSld sldOrd">
      <pc:chgData name="Jevin, Robert" userId="fe650243-7108-445f-937d-55e1bcb5daeb" providerId="ADAL" clId="{4663E30D-A3E8-4860-A8E0-9D70A71FFD33}" dt="2025-03-11T19:10:10.860" v="777" actId="47"/>
      <pc:docMkLst>
        <pc:docMk/>
      </pc:docMkLst>
      <pc:sldChg chg="modSp mod">
        <pc:chgData name="Jevin, Robert" userId="fe650243-7108-445f-937d-55e1bcb5daeb" providerId="ADAL" clId="{4663E30D-A3E8-4860-A8E0-9D70A71FFD33}" dt="2025-03-10T19:12:02.160" v="127" actId="1076"/>
        <pc:sldMkLst>
          <pc:docMk/>
          <pc:sldMk cId="0" sldId="404"/>
        </pc:sldMkLst>
        <pc:spChg chg="mod">
          <ac:chgData name="Jevin, Robert" userId="fe650243-7108-445f-937d-55e1bcb5daeb" providerId="ADAL" clId="{4663E30D-A3E8-4860-A8E0-9D70A71FFD33}" dt="2025-03-10T19:12:02.160" v="127" actId="1076"/>
          <ac:spMkLst>
            <pc:docMk/>
            <pc:sldMk cId="0" sldId="404"/>
            <ac:spMk id="4100" creationId="{F3B224CC-85C9-9281-0C77-0FC0176A2E13}"/>
          </ac:spMkLst>
        </pc:spChg>
      </pc:sldChg>
      <pc:sldChg chg="modSp mod">
        <pc:chgData name="Jevin, Robert" userId="fe650243-7108-445f-937d-55e1bcb5daeb" providerId="ADAL" clId="{4663E30D-A3E8-4860-A8E0-9D70A71FFD33}" dt="2025-03-10T19:27:51.204" v="147" actId="122"/>
        <pc:sldMkLst>
          <pc:docMk/>
          <pc:sldMk cId="0" sldId="419"/>
        </pc:sldMkLst>
        <pc:spChg chg="mod">
          <ac:chgData name="Jevin, Robert" userId="fe650243-7108-445f-937d-55e1bcb5daeb" providerId="ADAL" clId="{4663E30D-A3E8-4860-A8E0-9D70A71FFD33}" dt="2025-03-10T19:27:51.204" v="147" actId="122"/>
          <ac:spMkLst>
            <pc:docMk/>
            <pc:sldMk cId="0" sldId="419"/>
            <ac:spMk id="32772" creationId="{2F17047B-AF2A-054C-1C9A-33920CF95C26}"/>
          </ac:spMkLst>
        </pc:spChg>
      </pc:sldChg>
      <pc:sldChg chg="modNotesTx">
        <pc:chgData name="Jevin, Robert" userId="fe650243-7108-445f-937d-55e1bcb5daeb" providerId="ADAL" clId="{4663E30D-A3E8-4860-A8E0-9D70A71FFD33}" dt="2025-03-05T19:45:59.669" v="88" actId="33524"/>
        <pc:sldMkLst>
          <pc:docMk/>
          <pc:sldMk cId="4213063938" sldId="455"/>
        </pc:sldMkLst>
      </pc:sldChg>
      <pc:sldChg chg="add del setBg">
        <pc:chgData name="Jevin, Robert" userId="fe650243-7108-445f-937d-55e1bcb5daeb" providerId="ADAL" clId="{4663E30D-A3E8-4860-A8E0-9D70A71FFD33}" dt="2025-03-11T18:49:40.550" v="151" actId="47"/>
        <pc:sldMkLst>
          <pc:docMk/>
          <pc:sldMk cId="2869310625" sldId="457"/>
        </pc:sldMkLst>
      </pc:sldChg>
      <pc:sldChg chg="add del setBg">
        <pc:chgData name="Jevin, Robert" userId="fe650243-7108-445f-937d-55e1bcb5daeb" providerId="ADAL" clId="{4663E30D-A3E8-4860-A8E0-9D70A71FFD33}" dt="2025-03-11T18:49:42.053" v="152" actId="47"/>
        <pc:sldMkLst>
          <pc:docMk/>
          <pc:sldMk cId="4224470750" sldId="458"/>
        </pc:sldMkLst>
      </pc:sldChg>
      <pc:sldChg chg="modSp add mod modNotesTx">
        <pc:chgData name="Jevin, Robert" userId="fe650243-7108-445f-937d-55e1bcb5daeb" providerId="ADAL" clId="{4663E30D-A3E8-4860-A8E0-9D70A71FFD33}" dt="2025-03-11T18:51:39.074" v="224" actId="20577"/>
        <pc:sldMkLst>
          <pc:docMk/>
          <pc:sldMk cId="3793117646" sldId="459"/>
        </pc:sldMkLst>
        <pc:spChg chg="mod">
          <ac:chgData name="Jevin, Robert" userId="fe650243-7108-445f-937d-55e1bcb5daeb" providerId="ADAL" clId="{4663E30D-A3E8-4860-A8E0-9D70A71FFD33}" dt="2025-03-11T18:51:23.615" v="223" actId="20577"/>
          <ac:spMkLst>
            <pc:docMk/>
            <pc:sldMk cId="3793117646" sldId="459"/>
            <ac:spMk id="4098" creationId="{1EF9FC14-3F4F-D150-B9FB-C88A22EDF128}"/>
          </ac:spMkLst>
        </pc:spChg>
      </pc:sldChg>
      <pc:sldChg chg="add del setBg">
        <pc:chgData name="Jevin, Robert" userId="fe650243-7108-445f-937d-55e1bcb5daeb" providerId="ADAL" clId="{4663E30D-A3E8-4860-A8E0-9D70A71FFD33}" dt="2025-03-11T18:52:08.197" v="228" actId="47"/>
        <pc:sldMkLst>
          <pc:docMk/>
          <pc:sldMk cId="3443908700" sldId="460"/>
        </pc:sldMkLst>
      </pc:sldChg>
      <pc:sldChg chg="add del setBg">
        <pc:chgData name="Jevin, Robert" userId="fe650243-7108-445f-937d-55e1bcb5daeb" providerId="ADAL" clId="{4663E30D-A3E8-4860-A8E0-9D70A71FFD33}" dt="2025-03-11T18:52:14.155" v="230" actId="47"/>
        <pc:sldMkLst>
          <pc:docMk/>
          <pc:sldMk cId="4174281303" sldId="461"/>
        </pc:sldMkLst>
      </pc:sldChg>
      <pc:sldChg chg="delSp modSp add mod modNotesTx">
        <pc:chgData name="Jevin, Robert" userId="fe650243-7108-445f-937d-55e1bcb5daeb" providerId="ADAL" clId="{4663E30D-A3E8-4860-A8E0-9D70A71FFD33}" dt="2025-03-11T18:58:25.191" v="757" actId="1076"/>
        <pc:sldMkLst>
          <pc:docMk/>
          <pc:sldMk cId="3332144106" sldId="462"/>
        </pc:sldMkLst>
        <pc:spChg chg="mod">
          <ac:chgData name="Jevin, Robert" userId="fe650243-7108-445f-937d-55e1bcb5daeb" providerId="ADAL" clId="{4663E30D-A3E8-4860-A8E0-9D70A71FFD33}" dt="2025-03-11T18:53:33.921" v="249" actId="20577"/>
          <ac:spMkLst>
            <pc:docMk/>
            <pc:sldMk cId="3332144106" sldId="462"/>
            <ac:spMk id="2" creationId="{AB235D6F-026E-19B5-7C31-06B19F8AC509}"/>
          </ac:spMkLst>
        </pc:spChg>
        <pc:spChg chg="mod">
          <ac:chgData name="Jevin, Robert" userId="fe650243-7108-445f-937d-55e1bcb5daeb" providerId="ADAL" clId="{4663E30D-A3E8-4860-A8E0-9D70A71FFD33}" dt="2025-03-11T18:58:25.191" v="757" actId="1076"/>
          <ac:spMkLst>
            <pc:docMk/>
            <pc:sldMk cId="3332144106" sldId="462"/>
            <ac:spMk id="6147" creationId="{70FD5A1A-D9C4-638E-702E-A6F5FEAD137C}"/>
          </ac:spMkLst>
        </pc:spChg>
        <pc:picChg chg="del">
          <ac:chgData name="Jevin, Robert" userId="fe650243-7108-445f-937d-55e1bcb5daeb" providerId="ADAL" clId="{4663E30D-A3E8-4860-A8E0-9D70A71FFD33}" dt="2025-03-11T18:53:48.413" v="260" actId="478"/>
          <ac:picMkLst>
            <pc:docMk/>
            <pc:sldMk cId="3332144106" sldId="462"/>
            <ac:picMk id="6148" creationId="{741EAF42-83CD-7A56-D3B0-8505ECDF45F7}"/>
          </ac:picMkLst>
        </pc:picChg>
      </pc:sldChg>
      <pc:sldChg chg="addSp delSp modSp add mod modNotesTx">
        <pc:chgData name="Jevin, Robert" userId="fe650243-7108-445f-937d-55e1bcb5daeb" providerId="ADAL" clId="{4663E30D-A3E8-4860-A8E0-9D70A71FFD33}" dt="2025-03-11T19:00:29.560" v="770" actId="20577"/>
        <pc:sldMkLst>
          <pc:docMk/>
          <pc:sldMk cId="2585537765" sldId="463"/>
        </pc:sldMkLst>
        <pc:spChg chg="del">
          <ac:chgData name="Jevin, Robert" userId="fe650243-7108-445f-937d-55e1bcb5daeb" providerId="ADAL" clId="{4663E30D-A3E8-4860-A8E0-9D70A71FFD33}" dt="2025-03-11T18:58:36.886" v="760" actId="478"/>
          <ac:spMkLst>
            <pc:docMk/>
            <pc:sldMk cId="2585537765" sldId="463"/>
            <ac:spMk id="2" creationId="{AB235D6F-026E-19B5-7C31-06B19F8AC509}"/>
          </ac:spMkLst>
        </pc:spChg>
        <pc:spChg chg="del">
          <ac:chgData name="Jevin, Robert" userId="fe650243-7108-445f-937d-55e1bcb5daeb" providerId="ADAL" clId="{4663E30D-A3E8-4860-A8E0-9D70A71FFD33}" dt="2025-03-11T18:58:34.190" v="758" actId="478"/>
          <ac:spMkLst>
            <pc:docMk/>
            <pc:sldMk cId="2585537765" sldId="463"/>
            <ac:spMk id="6147" creationId="{70FD5A1A-D9C4-638E-702E-A6F5FEAD137C}"/>
          </ac:spMkLst>
        </pc:spChg>
        <pc:picChg chg="add mod">
          <ac:chgData name="Jevin, Robert" userId="fe650243-7108-445f-937d-55e1bcb5daeb" providerId="ADAL" clId="{4663E30D-A3E8-4860-A8E0-9D70A71FFD33}" dt="2025-03-11T19:00:02.156" v="769" actId="1076"/>
          <ac:picMkLst>
            <pc:docMk/>
            <pc:sldMk cId="2585537765" sldId="463"/>
            <ac:picMk id="4" creationId="{1D878BAC-EACD-A1D7-6633-BD8BFC255D4C}"/>
          </ac:picMkLst>
        </pc:picChg>
        <pc:picChg chg="del">
          <ac:chgData name="Jevin, Robert" userId="fe650243-7108-445f-937d-55e1bcb5daeb" providerId="ADAL" clId="{4663E30D-A3E8-4860-A8E0-9D70A71FFD33}" dt="2025-03-11T18:58:34.891" v="759" actId="478"/>
          <ac:picMkLst>
            <pc:docMk/>
            <pc:sldMk cId="2585537765" sldId="463"/>
            <ac:picMk id="6148" creationId="{741EAF42-83CD-7A56-D3B0-8505ECDF45F7}"/>
          </ac:picMkLst>
        </pc:picChg>
      </pc:sldChg>
      <pc:sldChg chg="add del setBg">
        <pc:chgData name="Jevin, Robert" userId="fe650243-7108-445f-937d-55e1bcb5daeb" providerId="ADAL" clId="{4663E30D-A3E8-4860-A8E0-9D70A71FFD33}" dt="2025-03-11T18:59:04.146" v="764" actId="47"/>
        <pc:sldMkLst>
          <pc:docMk/>
          <pc:sldMk cId="1597055136" sldId="464"/>
        </pc:sldMkLst>
      </pc:sldChg>
      <pc:sldChg chg="addSp modSp add mod modNotesTx">
        <pc:chgData name="Jevin, Robert" userId="fe650243-7108-445f-937d-55e1bcb5daeb" providerId="ADAL" clId="{4663E30D-A3E8-4860-A8E0-9D70A71FFD33}" dt="2025-03-11T19:09:16.676" v="776" actId="14100"/>
        <pc:sldMkLst>
          <pc:docMk/>
          <pc:sldMk cId="2435149979" sldId="465"/>
        </pc:sldMkLst>
        <pc:picChg chg="add mod">
          <ac:chgData name="Jevin, Robert" userId="fe650243-7108-445f-937d-55e1bcb5daeb" providerId="ADAL" clId="{4663E30D-A3E8-4860-A8E0-9D70A71FFD33}" dt="2025-03-11T19:09:16.676" v="776" actId="14100"/>
          <ac:picMkLst>
            <pc:docMk/>
            <pc:sldMk cId="2435149979" sldId="465"/>
            <ac:picMk id="3" creationId="{078A87F2-91C2-8C81-7EF9-FF3028882BEB}"/>
          </ac:picMkLst>
        </pc:picChg>
      </pc:sldChg>
      <pc:sldChg chg="add del modNotesTx">
        <pc:chgData name="Jevin, Robert" userId="fe650243-7108-445f-937d-55e1bcb5daeb" providerId="ADAL" clId="{4663E30D-A3E8-4860-A8E0-9D70A71FFD33}" dt="2025-03-11T19:10:10.860" v="777" actId="47"/>
        <pc:sldMkLst>
          <pc:docMk/>
          <pc:sldMk cId="1172543607" sldId="466"/>
        </pc:sldMkLst>
      </pc:sldChg>
      <pc:sldChg chg="add ord modNotesTx">
        <pc:chgData name="Jevin, Robert" userId="fe650243-7108-445f-937d-55e1bcb5daeb" providerId="ADAL" clId="{4663E30D-A3E8-4860-A8E0-9D70A71FFD33}" dt="2025-03-11T19:00:37.228" v="773" actId="20577"/>
        <pc:sldMkLst>
          <pc:docMk/>
          <pc:sldMk cId="706761981" sldId="4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9CB5A7-DAFF-99B2-BDBE-3A62B2DFD5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9529070-7DE6-2CDA-350C-4BC982B5297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964AD18-F179-45FA-989F-DAA786BCA229}" type="datetimeFigureOut">
              <a:rPr lang="en-US"/>
              <a:pPr>
                <a:defRPr/>
              </a:pPr>
              <a:t>3/11/2025</a:t>
            </a:fld>
            <a:endParaRPr lang="en-US"/>
          </a:p>
        </p:txBody>
      </p:sp>
      <p:sp>
        <p:nvSpPr>
          <p:cNvPr id="4" name="Slide Image Placeholder 3">
            <a:extLst>
              <a:ext uri="{FF2B5EF4-FFF2-40B4-BE49-F238E27FC236}">
                <a16:creationId xmlns:a16="http://schemas.microsoft.com/office/drawing/2014/main" id="{ABC8CBE2-CB45-555B-AF79-2DAD91F9D7D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29276F1-A92D-4020-C6DA-9A803DBBBAE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A5435CE-C083-5165-E8ED-C18E4BBE014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7601E19-AA78-A60A-D520-18B2DF37CAA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848501E-AE1A-414F-95B4-9D4DA2554B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D4D2D4C-C752-2295-792A-50C0BDCC3E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5EBFA84-066C-3CCC-AF88-BF50368482AF}"/>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This presentation has been developed to review some of the significant changes that have been made to the reissued PAG-02 General NPDES Permit that became effective on December 8, 2024, and identify how these changes compare to the previous version of the PAG-02 Permit that was issued in 2019.</a:t>
            </a:r>
          </a:p>
        </p:txBody>
      </p:sp>
      <p:sp>
        <p:nvSpPr>
          <p:cNvPr id="4" name="Slide Number Placeholder 3">
            <a:extLst>
              <a:ext uri="{FF2B5EF4-FFF2-40B4-BE49-F238E27FC236}">
                <a16:creationId xmlns:a16="http://schemas.microsoft.com/office/drawing/2014/main" id="{2FDABDB3-D39F-6299-673F-C949BA6C474A}"/>
              </a:ext>
            </a:extLst>
          </p:cNvPr>
          <p:cNvSpPr>
            <a:spLocks noGrp="1"/>
          </p:cNvSpPr>
          <p:nvPr>
            <p:ph type="sldNum" sz="quarter" idx="5"/>
          </p:nvPr>
        </p:nvSpPr>
        <p:spPr/>
        <p:txBody>
          <a:bodyPr/>
          <a:lstStyle/>
          <a:p>
            <a:pPr>
              <a:defRPr/>
            </a:pPr>
            <a:fld id="{FCC99D12-1C61-4F89-AC93-0BF62EC92B7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96D917E-2D17-36B9-FD52-C203198EB0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0A53CEB-C562-2C5E-720C-53F10B2899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DEP has incorporated EPA’s technology-based standards, at 40 CFR Part 450, into the effluent limitation requirements. This includes but is not limited to things like minimizing sediment discharges, soil stabilization, and pollution prevention measures.  These standards were referenced in the 2019 PAG-02 but are now formally identified in the 2024 PAG-02. </a:t>
            </a:r>
          </a:p>
        </p:txBody>
      </p:sp>
      <p:sp>
        <p:nvSpPr>
          <p:cNvPr id="4" name="Slide Number Placeholder 3">
            <a:extLst>
              <a:ext uri="{FF2B5EF4-FFF2-40B4-BE49-F238E27FC236}">
                <a16:creationId xmlns:a16="http://schemas.microsoft.com/office/drawing/2014/main" id="{FBD57E23-A781-5F79-1F89-8F3DB2268349}"/>
              </a:ext>
            </a:extLst>
          </p:cNvPr>
          <p:cNvSpPr>
            <a:spLocks noGrp="1"/>
          </p:cNvSpPr>
          <p:nvPr>
            <p:ph type="sldNum" sz="quarter" idx="5"/>
          </p:nvPr>
        </p:nvSpPr>
        <p:spPr/>
        <p:txBody>
          <a:bodyPr/>
          <a:lstStyle/>
          <a:p>
            <a:pPr>
              <a:defRPr/>
            </a:pPr>
            <a:fld id="{770BC941-DC3F-4004-B601-21353CEF79E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BE3F395-385A-46E2-0C66-1E16813F9C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586EA01-82C4-D3C3-BB0B-76FCDD6FE6E7}"/>
              </a:ext>
            </a:extLst>
          </p:cNvPr>
          <p:cNvSpPr>
            <a:spLocks noGrp="1" noChangeArrowheads="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dirty="0"/>
              <a:t>The 2019 PAG-02 General Permit required recording of a legal instrument for disclosing PCSM BMPs (now SCMs) within 45 days of the permit issuance. Proof of the submission was to be provided with the Notice of Termination, or NOT, or a transfer application, if applicable.</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altLang="en-US" dirty="0"/>
              <a:t>[CLICK]  The 2024 PAG-02 requires submission of the full recording and proof of the recording to the office that approved PAG-02 coverage prior to scheduling the pre-construction meeting with the exception of projects conducted for the benefit of a public utility as defined in the Public Utility Code and other projects that receive prior written approval from DEP or a County Conservation District. </a:t>
            </a:r>
            <a:r>
              <a:rPr lang="en-US" altLang="en-US" b="1" dirty="0"/>
              <a:t> </a:t>
            </a:r>
            <a:r>
              <a:rPr lang="en-US" altLang="en-US" dirty="0"/>
              <a:t>Additionally, the legal instrument must also be provided upon submission of the NOT to reflect actual as-built conditions. A pre-construction meeting may not be scheduled if the recording is not deemed complete.</a:t>
            </a:r>
            <a:endParaRPr lang="en-US" altLang="en-US" strike="sngStrike" dirty="0"/>
          </a:p>
          <a:p>
            <a:pPr eaLnBrk="1" hangingPunct="1">
              <a:defRPr/>
            </a:pPr>
            <a:endParaRPr lang="en-US" altLang="en-US" dirty="0"/>
          </a:p>
        </p:txBody>
      </p:sp>
      <p:sp>
        <p:nvSpPr>
          <p:cNvPr id="4" name="Slide Number Placeholder 3">
            <a:extLst>
              <a:ext uri="{FF2B5EF4-FFF2-40B4-BE49-F238E27FC236}">
                <a16:creationId xmlns:a16="http://schemas.microsoft.com/office/drawing/2014/main" id="{6A545945-0E47-6DF3-FEA3-AD399B862D82}"/>
              </a:ext>
            </a:extLst>
          </p:cNvPr>
          <p:cNvSpPr>
            <a:spLocks noGrp="1"/>
          </p:cNvSpPr>
          <p:nvPr>
            <p:ph type="sldNum" sz="quarter" idx="5"/>
          </p:nvPr>
        </p:nvSpPr>
        <p:spPr/>
        <p:txBody>
          <a:bodyPr/>
          <a:lstStyle/>
          <a:p>
            <a:pPr>
              <a:defRPr/>
            </a:pPr>
            <a:fld id="{BE0948C5-1D5B-4F2E-BBD0-1B38A0F82C6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BE3F395-385A-46E2-0C66-1E16813F9C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586EA01-82C4-D3C3-BB0B-76FCDD6FE6E7}"/>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altLang="en-US" dirty="0"/>
              <a:t>Under the 2024 PAG-02, DEP/CCD will consider requests for exceptions to specific 102 permit requirements.  There are two possible exceptions to the initial recording requirements, one for public utility projects and the other for other projects that receive written approval from DEP/CCD.</a:t>
            </a:r>
          </a:p>
          <a:p>
            <a:pPr eaLnBrk="1" hangingPunct="1">
              <a:defRPr/>
            </a:pPr>
            <a:endParaRPr lang="en-US" altLang="en-US" dirty="0"/>
          </a:p>
          <a:p>
            <a:pPr eaLnBrk="1" hangingPunct="1">
              <a:defRPr/>
            </a:pPr>
            <a:r>
              <a:rPr lang="en-US" altLang="en-US" dirty="0"/>
              <a:t>For utility projects, the project that is approved must be conducted for the benefit of a public utility, as defined in the Public Utility Code.  The permittee will not be required to record the legal instrument and attachments and submit this documentation to DEP/CCD prior to scheduling the pre-construction meeting but must still do so within 45 days of permit issuance as was required in prior versions of the PAG-02 General NPDES Permit.</a:t>
            </a:r>
          </a:p>
          <a:p>
            <a:pPr eaLnBrk="1" hangingPunct="1">
              <a:defRPr/>
            </a:pPr>
            <a:endParaRPr lang="en-US" altLang="en-US" dirty="0"/>
          </a:p>
          <a:p>
            <a:pPr eaLnBrk="1" hangingPunct="1">
              <a:defRPr/>
            </a:pPr>
            <a:r>
              <a:rPr lang="en-US" altLang="en-US" dirty="0"/>
              <a:t>DEP has added another category of exceptions for other projects if either municipal approvals are not required, and all other applicable state approvals are in hand at the time of permit approval OR municipal approvals are required, and the municipality is waiting on the applicant's receipt of the Chapter 102 permit to issue the approvals, and all other applicable state approvals are in hand at the time of coverage approval.</a:t>
            </a:r>
          </a:p>
          <a:p>
            <a:pPr eaLnBrk="1" hangingPunct="1">
              <a:defRPr/>
            </a:pPr>
            <a:endParaRPr lang="en-US" altLang="en-US" dirty="0"/>
          </a:p>
          <a:p>
            <a:pPr eaLnBrk="1" hangingPunct="1">
              <a:defRPr/>
            </a:pPr>
            <a:r>
              <a:rPr lang="en-US" altLang="en-US" dirty="0"/>
              <a:t>Non-utility projects that wish to use this exception and submit the recording within 45 days of issuance rather than before the pre-con meeting must provide evidence of meeting these criteria prior to or immediately following permit coverage approval. DEP/CCD staff will then send written approval via email.</a:t>
            </a:r>
          </a:p>
        </p:txBody>
      </p:sp>
      <p:sp>
        <p:nvSpPr>
          <p:cNvPr id="4" name="Slide Number Placeholder 3">
            <a:extLst>
              <a:ext uri="{FF2B5EF4-FFF2-40B4-BE49-F238E27FC236}">
                <a16:creationId xmlns:a16="http://schemas.microsoft.com/office/drawing/2014/main" id="{6A545945-0E47-6DF3-FEA3-AD399B862D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948C5-1D5B-4F2E-BBD0-1B38A0F82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9643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493BE2B-C975-1468-C539-DFB5E1AA23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1616BAD-8C01-B0F1-30B6-4BDEC681CB79}"/>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dirty="0"/>
              <a:t>Consistent with EPA’s Construction General Permit, the 2024 PAG-02 includes a requirement for site inspections to be conducted by qualified personnel.</a:t>
            </a:r>
            <a:endParaRPr lang="en-US" altLang="en-US" strike="sngStrike" dirty="0"/>
          </a:p>
          <a:p>
            <a:pPr eaLnBrk="1" hangingPunct="1">
              <a:spcBef>
                <a:spcPct val="0"/>
              </a:spcBef>
              <a:defRPr/>
            </a:pPr>
            <a:endParaRPr lang="en-US" altLang="en-US" dirty="0"/>
          </a:p>
          <a:p>
            <a:pPr eaLnBrk="1" hangingPunct="1">
              <a:spcBef>
                <a:spcPct val="0"/>
              </a:spcBef>
              <a:defRPr/>
            </a:pPr>
            <a:r>
              <a:rPr lang="en-US" altLang="en-US" dirty="0"/>
              <a:t>[CLICK] Three options are provided to demonstrate qualifications to conduct site inspections:</a:t>
            </a:r>
          </a:p>
          <a:p>
            <a:pPr eaLnBrk="1" hangingPunct="1">
              <a:spcBef>
                <a:spcPct val="0"/>
              </a:spcBef>
              <a:buFontTx/>
              <a:buAutoNum type="arabicParenR"/>
              <a:defRPr/>
            </a:pPr>
            <a:r>
              <a:rPr lang="en-US" altLang="en-US" dirty="0"/>
              <a:t> Completion of the Qualified Site Inspector Training Program within the Clean Water Academy. This will be required to be repeated every two years.  A link to this program is available on DEP’s website under E&amp;S Resources.  A certificate of completion can be printed and shown to DEP or Conservation District inspectors.</a:t>
            </a:r>
          </a:p>
          <a:p>
            <a:pPr eaLnBrk="1" hangingPunct="1">
              <a:spcBef>
                <a:spcPct val="0"/>
              </a:spcBef>
              <a:buFontTx/>
              <a:buAutoNum type="arabicParenR"/>
              <a:defRPr/>
            </a:pPr>
            <a:r>
              <a:rPr lang="en-US" altLang="en-US" dirty="0"/>
              <a:t> An active CPESC or CESSWI certification</a:t>
            </a:r>
          </a:p>
          <a:p>
            <a:pPr eaLnBrk="1" hangingPunct="1">
              <a:spcBef>
                <a:spcPct val="0"/>
              </a:spcBef>
              <a:buFontTx/>
              <a:buAutoNum type="arabicParenR"/>
              <a:defRPr/>
            </a:pPr>
            <a:r>
              <a:rPr lang="en-US" altLang="en-US" dirty="0"/>
              <a:t> Submission of documentation of training and experience to DEP or a Conservation District that receives written approval prior to conducting site inspections.</a:t>
            </a:r>
          </a:p>
          <a:p>
            <a:pPr eaLnBrk="1" hangingPunct="1">
              <a:spcBef>
                <a:spcPct val="0"/>
              </a:spcBef>
              <a:buFontTx/>
              <a:buAutoNum type="arabicParenR"/>
              <a:defRPr/>
            </a:pPr>
            <a:endParaRPr lang="en-US" altLang="en-US" b="0" dirty="0"/>
          </a:p>
          <a:p>
            <a:pPr eaLnBrk="1" hangingPunct="1">
              <a:spcBef>
                <a:spcPct val="0"/>
              </a:spcBef>
              <a:defRPr/>
            </a:pPr>
            <a:r>
              <a:rPr lang="en-US" altLang="en-US" b="0" dirty="0"/>
              <a:t>[CLICK] This requirement for qualified site inspectors begins on December 8, 2025, and DEP’s Clean Water Academy course is available to complete at any time.</a:t>
            </a:r>
          </a:p>
          <a:p>
            <a:pPr eaLnBrk="1" hangingPunct="1">
              <a:defRPr/>
            </a:pPr>
            <a:endParaRPr lang="en-US" altLang="en-US" dirty="0"/>
          </a:p>
        </p:txBody>
      </p:sp>
      <p:sp>
        <p:nvSpPr>
          <p:cNvPr id="4" name="Slide Number Placeholder 3">
            <a:extLst>
              <a:ext uri="{FF2B5EF4-FFF2-40B4-BE49-F238E27FC236}">
                <a16:creationId xmlns:a16="http://schemas.microsoft.com/office/drawing/2014/main" id="{54AE3A16-478F-5785-4E4E-91E0A4DB2405}"/>
              </a:ext>
            </a:extLst>
          </p:cNvPr>
          <p:cNvSpPr>
            <a:spLocks noGrp="1"/>
          </p:cNvSpPr>
          <p:nvPr>
            <p:ph type="sldNum" sz="quarter" idx="5"/>
          </p:nvPr>
        </p:nvSpPr>
        <p:spPr/>
        <p:txBody>
          <a:bodyPr/>
          <a:lstStyle/>
          <a:p>
            <a:pPr>
              <a:defRPr/>
            </a:pPr>
            <a:fld id="{37197F39-47AB-48CC-8B6F-5CA9549E62B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394FC5B-B119-3FC4-D999-E014FDBE07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4846FDF-0D3B-236D-38A4-2069A01B91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DEP has clarified the standard in the 2024 PAG-02 that the permittee must complete the repair or replacement within 24 hours if the loss of the BMP or SCM has resulted in or is likely to result in pollution, or within 7 days if pollution is not likely.  In either case, the time to complete the repair or replacement may be decreased or increased by DEP or the County Conservation District. An extension would typically be documented in an inspection report but can also be handled other ways including email. The 2019 version indicated that “immediate action” must occur, but that timeframe was not clear.</a:t>
            </a:r>
          </a:p>
          <a:p>
            <a:pPr eaLnBrk="1" hangingPunct="1">
              <a:spcBef>
                <a:spcPct val="0"/>
              </a:spcBef>
            </a:pPr>
            <a:endParaRPr lang="en-US" altLang="en-US" dirty="0"/>
          </a:p>
          <a:p>
            <a:pPr eaLnBrk="1" hangingPunct="1">
              <a:spcBef>
                <a:spcPct val="0"/>
              </a:spcBef>
            </a:pPr>
            <a:r>
              <a:rPr lang="en-US" altLang="en-US" dirty="0"/>
              <a:t>DEP or Conservation District staff will use their discretion to determine whether the repair can be completed within 24 hours or not. </a:t>
            </a:r>
          </a:p>
          <a:p>
            <a:pPr eaLnBrk="1" hangingPunct="1">
              <a:spcBef>
                <a:spcPct val="0"/>
              </a:spcBef>
            </a:pPr>
            <a:endParaRPr lang="en-US" altLang="en-US" dirty="0"/>
          </a:p>
          <a:p>
            <a:pPr eaLnBrk="1" hangingPunct="1">
              <a:spcBef>
                <a:spcPct val="0"/>
              </a:spcBef>
            </a:pPr>
            <a:r>
              <a:rPr lang="en-US" altLang="en-US" dirty="0"/>
              <a:t>For example, as shown in the picture, if on Monday a large storm damages a compost filter sock BMP and an inspector observes the condition on Friday, this could be considered non-compliance.  That said, in cases where the reduction, loss, or failure of the BMP or SCM is causing or is likely to cause pollution, it should be repaired or replaced immediately.  For example, if a sediment filter bag is ripped, dewatering should cease immediately until the bag can be replaced. It is recommended that whenever possible, extra supplies should be kept on-site.</a:t>
            </a:r>
          </a:p>
          <a:p>
            <a:endParaRPr lang="en-US" altLang="en-US" dirty="0"/>
          </a:p>
        </p:txBody>
      </p:sp>
      <p:sp>
        <p:nvSpPr>
          <p:cNvPr id="4" name="Slide Number Placeholder 3">
            <a:extLst>
              <a:ext uri="{FF2B5EF4-FFF2-40B4-BE49-F238E27FC236}">
                <a16:creationId xmlns:a16="http://schemas.microsoft.com/office/drawing/2014/main" id="{CFDCC1BB-82E6-B4D7-016D-1B3C03300B91}"/>
              </a:ext>
            </a:extLst>
          </p:cNvPr>
          <p:cNvSpPr>
            <a:spLocks noGrp="1"/>
          </p:cNvSpPr>
          <p:nvPr>
            <p:ph type="sldNum" sz="quarter" idx="5"/>
          </p:nvPr>
        </p:nvSpPr>
        <p:spPr/>
        <p:txBody>
          <a:bodyPr/>
          <a:lstStyle/>
          <a:p>
            <a:pPr>
              <a:defRPr/>
            </a:pPr>
            <a:fld id="{867CFE72-F114-4793-9D91-C4B9D0C55EC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976823B-AF1F-21F3-EE01-9875B6553C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29D30DE-5FB6-1855-2E0B-8524BABA99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2024 PAG-02 contains a more detailed requirement concerning post-construction testing of infiltration-based SCMs as compared to the 2019 PAG-02.</a:t>
            </a:r>
          </a:p>
          <a:p>
            <a:pPr eaLnBrk="1" hangingPunct="1">
              <a:spcBef>
                <a:spcPct val="0"/>
              </a:spcBef>
            </a:pPr>
            <a:endParaRPr lang="en-US" altLang="en-US" dirty="0"/>
          </a:p>
          <a:p>
            <a:pPr eaLnBrk="1" hangingPunct="1">
              <a:spcBef>
                <a:spcPct val="0"/>
              </a:spcBef>
            </a:pPr>
            <a:r>
              <a:rPr lang="en-US" altLang="en-US" dirty="0"/>
              <a:t>Testing is necessary anytime the area of an infiltration SCM has not been protected, or an E&amp;S BMP will be converted to a PCSM SCM and used for infiltration, such as a sediment basin that is converted to an infiltration basin. </a:t>
            </a:r>
          </a:p>
          <a:p>
            <a:pPr eaLnBrk="1" hangingPunct="1">
              <a:spcBef>
                <a:spcPct val="0"/>
              </a:spcBef>
            </a:pPr>
            <a:r>
              <a:rPr lang="en-US" altLang="en-US" dirty="0"/>
              <a:t> </a:t>
            </a:r>
          </a:p>
          <a:p>
            <a:pPr eaLnBrk="1" hangingPunct="1">
              <a:spcBef>
                <a:spcPct val="0"/>
              </a:spcBef>
            </a:pPr>
            <a:r>
              <a:rPr lang="en-US" altLang="en-US" dirty="0"/>
              <a:t>This testing must be overseen by a licensed professional or designee.</a:t>
            </a:r>
          </a:p>
          <a:p>
            <a:pPr eaLnBrk="1" hangingPunct="1">
              <a:spcBef>
                <a:spcPct val="0"/>
              </a:spcBef>
            </a:pPr>
            <a:endParaRPr lang="en-US" altLang="en-US" dirty="0"/>
          </a:p>
          <a:p>
            <a:pPr eaLnBrk="1" hangingPunct="1">
              <a:spcBef>
                <a:spcPct val="0"/>
              </a:spcBef>
            </a:pPr>
            <a:r>
              <a:rPr lang="en-US" altLang="en-US" dirty="0"/>
              <a:t>Construction confirmation testing for infiltration capacity may be performed by either 1) a simulated runoff test using a ponding depth of no less than 6 inches within the SCM; 2) inspection during and after a storm event that produces a ponding depth of no less than 6 inches within the SCM; or 3) infiltration testing using acceptable methods from the Pennsylvania Stormwater BMP Manual, as amended and updated.  The testing or inspection must be performed after major earthwork is complete, after permanent stabilization of the SCM’s drainage area and where an E&amp;S BMP is being converted to a PCSM SCM, prior to placing soil media or stone in an SCM.</a:t>
            </a:r>
          </a:p>
          <a:p>
            <a:pPr eaLnBrk="1" hangingPunct="1">
              <a:spcBef>
                <a:spcPct val="0"/>
              </a:spcBef>
            </a:pPr>
            <a:endParaRPr lang="en-US" altLang="en-US" dirty="0"/>
          </a:p>
          <a:p>
            <a:pPr eaLnBrk="1" hangingPunct="1">
              <a:spcBef>
                <a:spcPct val="0"/>
              </a:spcBef>
            </a:pPr>
            <a:r>
              <a:rPr lang="en-US" altLang="en-US" dirty="0"/>
              <a:t>[CLICK] This requirement becomes effective one year following the effective date of the PAG-02 or December 8, 2025.</a:t>
            </a:r>
          </a:p>
          <a:p>
            <a:endParaRPr lang="en-US" altLang="en-US" dirty="0"/>
          </a:p>
        </p:txBody>
      </p:sp>
      <p:sp>
        <p:nvSpPr>
          <p:cNvPr id="4" name="Slide Number Placeholder 3">
            <a:extLst>
              <a:ext uri="{FF2B5EF4-FFF2-40B4-BE49-F238E27FC236}">
                <a16:creationId xmlns:a16="http://schemas.microsoft.com/office/drawing/2014/main" id="{91D467B0-A60E-DC56-DD4E-99982B451F4D}"/>
              </a:ext>
            </a:extLst>
          </p:cNvPr>
          <p:cNvSpPr>
            <a:spLocks noGrp="1"/>
          </p:cNvSpPr>
          <p:nvPr>
            <p:ph type="sldNum" sz="quarter" idx="5"/>
          </p:nvPr>
        </p:nvSpPr>
        <p:spPr/>
        <p:txBody>
          <a:bodyPr/>
          <a:lstStyle/>
          <a:p>
            <a:pPr>
              <a:defRPr/>
            </a:pPr>
            <a:fld id="{AD275714-B8FA-4641-B861-0A6D77D442E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8A5BFB7-C695-4A69-924F-DA42E6DCE8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E8F2221-24A6-91AB-D261-BC37767096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the event the licensed professional determines that the SCM will not function as designed, the permittee must implement corrective measures under the direction of the licensed professional and retest, prior to completion of the SCM. If the license professional recommends changes to the dimensions, location, or type of SCM, the permittee must notify DEP/CCD prior to implementing the changes. </a:t>
            </a:r>
          </a:p>
          <a:p>
            <a:pPr eaLnBrk="1" hangingPunct="1">
              <a:spcBef>
                <a:spcPct val="0"/>
              </a:spcBef>
            </a:pPr>
            <a:endParaRPr lang="en-US" altLang="en-US" dirty="0"/>
          </a:p>
          <a:p>
            <a:pPr eaLnBrk="1" hangingPunct="1">
              <a:spcBef>
                <a:spcPct val="0"/>
              </a:spcBef>
            </a:pPr>
            <a:r>
              <a:rPr lang="en-US" altLang="en-US" dirty="0"/>
              <a:t>These requirements can be reviewed in Part C of the PAG-02 General NPDES Permit.</a:t>
            </a:r>
          </a:p>
          <a:p>
            <a:pPr eaLnBrk="1" hangingPunct="1">
              <a:spcBef>
                <a:spcPct val="0"/>
              </a:spcBef>
            </a:pPr>
            <a:endParaRPr lang="en-US" altLang="en-US" b="0" dirty="0"/>
          </a:p>
          <a:p>
            <a:pPr eaLnBrk="1" hangingPunct="1">
              <a:spcBef>
                <a:spcPct val="0"/>
              </a:spcBef>
            </a:pPr>
            <a:r>
              <a:rPr lang="en-US" altLang="en-US" b="0" dirty="0"/>
              <a:t>The results of this testing must be submitted with the SCM Construction Certification Form starting December 8, 2025.</a:t>
            </a:r>
          </a:p>
        </p:txBody>
      </p:sp>
      <p:sp>
        <p:nvSpPr>
          <p:cNvPr id="4" name="Slide Number Placeholder 3">
            <a:extLst>
              <a:ext uri="{FF2B5EF4-FFF2-40B4-BE49-F238E27FC236}">
                <a16:creationId xmlns:a16="http://schemas.microsoft.com/office/drawing/2014/main" id="{0EE2FB36-33B2-DA15-22D0-E1B97EE4CF7D}"/>
              </a:ext>
            </a:extLst>
          </p:cNvPr>
          <p:cNvSpPr>
            <a:spLocks noGrp="1"/>
          </p:cNvSpPr>
          <p:nvPr>
            <p:ph type="sldNum" sz="quarter" idx="5"/>
          </p:nvPr>
        </p:nvSpPr>
        <p:spPr/>
        <p:txBody>
          <a:bodyPr/>
          <a:lstStyle/>
          <a:p>
            <a:pPr>
              <a:defRPr/>
            </a:pPr>
            <a:fld id="{D1987F29-0487-4B16-8595-718FBF9E045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77B0463-8DF2-26DD-960C-A684267FE8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A484C19-90A5-6E16-6CF1-51C3B9DDBB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Several forms have been updated or created with the 2024 PAG-02 reissuance. One of these forms, the Erosion Potential Analysis, is new, however the concept has been an existing requirement, which is the completion of an off-site discharge analysis when necessary.  The PAG-02 renewal also introduced new requirements and their respective forms such as the Annual Report, SCM Construction Certification Form and the New Property Owner Notification Form. </a:t>
            </a:r>
          </a:p>
          <a:p>
            <a:pPr eaLnBrk="1" hangingPunct="1"/>
            <a:endParaRPr lang="en-US" altLang="en-US" dirty="0"/>
          </a:p>
          <a:p>
            <a:pPr eaLnBrk="1" hangingPunct="1"/>
            <a:r>
              <a:rPr lang="en-US" altLang="en-US" b="0" dirty="0"/>
              <a:t>All of these forms became effective on December 8, 2024.</a:t>
            </a:r>
          </a:p>
        </p:txBody>
      </p:sp>
      <p:sp>
        <p:nvSpPr>
          <p:cNvPr id="4" name="Slide Number Placeholder 3">
            <a:extLst>
              <a:ext uri="{FF2B5EF4-FFF2-40B4-BE49-F238E27FC236}">
                <a16:creationId xmlns:a16="http://schemas.microsoft.com/office/drawing/2014/main" id="{1CD0F21B-7265-6288-C098-42706D7F9E7E}"/>
              </a:ext>
            </a:extLst>
          </p:cNvPr>
          <p:cNvSpPr>
            <a:spLocks noGrp="1"/>
          </p:cNvSpPr>
          <p:nvPr>
            <p:ph type="sldNum" sz="quarter" idx="5"/>
          </p:nvPr>
        </p:nvSpPr>
        <p:spPr/>
        <p:txBody>
          <a:bodyPr/>
          <a:lstStyle/>
          <a:p>
            <a:pPr>
              <a:defRPr/>
            </a:pPr>
            <a:fld id="{AE330930-573E-49C8-B2B0-C59DC78B27F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60D5739-35E7-F007-E04E-8CC229D3A5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19AF58B-0841-7220-EEFC-4B0BBACAE758}"/>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dirty="0"/>
              <a:t>Other updates or changes DEP has made to the PAG-02 include listing the specific non-stormwater discharges that are authorized with earth disturbance. This is consistent with other DEP stormwater general permits and includes but is not limited to discharges of air condition condensate, noncontact cooling water, pavement wash water, external building washdown, and</a:t>
            </a:r>
            <a:r>
              <a:rPr lang="en-US" altLang="en-US" b="1" dirty="0"/>
              <a:t> </a:t>
            </a:r>
            <a:r>
              <a:rPr lang="en-US" altLang="en-US" dirty="0"/>
              <a:t>uncontaminated groundwater. </a:t>
            </a:r>
          </a:p>
          <a:p>
            <a:pPr eaLnBrk="1" hangingPunct="1">
              <a:spcBef>
                <a:spcPct val="0"/>
              </a:spcBef>
              <a:defRPr/>
            </a:pPr>
            <a:endParaRPr lang="en-US" altLang="en-US" dirty="0"/>
          </a:p>
          <a:p>
            <a:pPr eaLnBrk="1" hangingPunct="1">
              <a:spcBef>
                <a:spcPct val="0"/>
              </a:spcBef>
              <a:defRPr/>
            </a:pPr>
            <a:r>
              <a:rPr lang="en-US" altLang="en-US" dirty="0"/>
              <a:t>DEP has also provided clarification on</a:t>
            </a:r>
            <a:r>
              <a:rPr lang="en-US" altLang="en-US" b="1" dirty="0"/>
              <a:t> </a:t>
            </a:r>
            <a:r>
              <a:rPr lang="en-US" altLang="en-US" dirty="0"/>
              <a:t>requirements regarding</a:t>
            </a:r>
            <a:r>
              <a:rPr lang="en-US" altLang="en-US" b="1" dirty="0"/>
              <a:t> </a:t>
            </a:r>
            <a:r>
              <a:rPr lang="en-US" altLang="en-US" strike="noStrike" dirty="0"/>
              <a:t>imported fill and the discovery of soil and groundwater contamination during construction. For more information regarding authorized non-stormwater discharges and imported fill, check out the Clean Water Academy PAG-02 course.</a:t>
            </a:r>
          </a:p>
          <a:p>
            <a:pPr>
              <a:defRPr/>
            </a:pPr>
            <a:endParaRPr lang="en-US" altLang="en-US" strike="noStrike" dirty="0"/>
          </a:p>
          <a:p>
            <a:pPr>
              <a:defRPr/>
            </a:pPr>
            <a:r>
              <a:rPr lang="en-US" altLang="en-US" strike="noStrike" dirty="0"/>
              <a:t>E&amp;S Module 1 and PCSM Module 2 </a:t>
            </a:r>
            <a:r>
              <a:rPr lang="en-US" altLang="en-US" dirty="0"/>
              <a:t>have also been updated with the 2024 PAG-02 reissuance.</a:t>
            </a:r>
          </a:p>
          <a:p>
            <a:pPr>
              <a:defRPr/>
            </a:pPr>
            <a:endParaRPr lang="en-US" altLang="en-US" dirty="0"/>
          </a:p>
          <a:p>
            <a:pPr>
              <a:defRPr/>
            </a:pPr>
            <a:r>
              <a:rPr lang="en-US" altLang="en-US" dirty="0"/>
              <a:t>Lastly, there have been general updates to the various forms and their instructions.</a:t>
            </a:r>
          </a:p>
          <a:p>
            <a:pPr>
              <a:defRPr/>
            </a:pPr>
            <a:endParaRPr lang="en-US" altLang="en-US" dirty="0"/>
          </a:p>
        </p:txBody>
      </p:sp>
      <p:sp>
        <p:nvSpPr>
          <p:cNvPr id="4" name="Slide Number Placeholder 3">
            <a:extLst>
              <a:ext uri="{FF2B5EF4-FFF2-40B4-BE49-F238E27FC236}">
                <a16:creationId xmlns:a16="http://schemas.microsoft.com/office/drawing/2014/main" id="{3856AC6E-40CF-C666-F126-A2BC3302E952}"/>
              </a:ext>
            </a:extLst>
          </p:cNvPr>
          <p:cNvSpPr>
            <a:spLocks noGrp="1"/>
          </p:cNvSpPr>
          <p:nvPr>
            <p:ph type="sldNum" sz="quarter" idx="5"/>
          </p:nvPr>
        </p:nvSpPr>
        <p:spPr/>
        <p:txBody>
          <a:bodyPr/>
          <a:lstStyle/>
          <a:p>
            <a:pPr>
              <a:defRPr/>
            </a:pPr>
            <a:fld id="{2C920434-2148-492B-840C-FA15D9ACCC4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AD4559F-2FFD-30C1-A7CB-61EFA031EC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BF71AA2-740D-A0E7-D7C6-CD5FEFB9E2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summary, we have reviewed some of the substantial differences between the 2019 and 2024 PAG-02 General Permit. </a:t>
            </a:r>
          </a:p>
          <a:p>
            <a:endParaRPr lang="en-US" altLang="en-US" dirty="0"/>
          </a:p>
          <a:p>
            <a:r>
              <a:rPr lang="en-US" altLang="en-US" dirty="0"/>
              <a:t>Some of the changes to the 2024 PAG-02, such as the need to submit annual reports, are brand new, while others, such as the timing of legal instrument recording and the inclusion of EPA’s technology-based standards, are clarifications or modifications of requirements that were part of the 2019 PAG-02 General Permit.</a:t>
            </a:r>
          </a:p>
        </p:txBody>
      </p:sp>
      <p:sp>
        <p:nvSpPr>
          <p:cNvPr id="4" name="Slide Number Placeholder 3">
            <a:extLst>
              <a:ext uri="{FF2B5EF4-FFF2-40B4-BE49-F238E27FC236}">
                <a16:creationId xmlns:a16="http://schemas.microsoft.com/office/drawing/2014/main" id="{041EE5FD-9ABE-C67E-0E06-2000BB17D6C1}"/>
              </a:ext>
            </a:extLst>
          </p:cNvPr>
          <p:cNvSpPr>
            <a:spLocks noGrp="1"/>
          </p:cNvSpPr>
          <p:nvPr>
            <p:ph type="sldNum" sz="quarter" idx="5"/>
          </p:nvPr>
        </p:nvSpPr>
        <p:spPr/>
        <p:txBody>
          <a:bodyPr/>
          <a:lstStyle/>
          <a:p>
            <a:pPr>
              <a:defRPr/>
            </a:pPr>
            <a:fld id="{1CBFA981-9EF0-4E0B-B564-18ABEADC1B5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7154907-D578-2E4E-7DF8-DFC915AD1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70347D5-E7EB-E291-B844-DE246D7C50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learning goals of this lesson are to understand the changes made to the PAG-02 General NPDES Permit, compare the changes between 2019 and 2024 and the purpose of these changes.</a:t>
            </a:r>
          </a:p>
          <a:p>
            <a:endParaRPr lang="en-US" altLang="en-US" dirty="0"/>
          </a:p>
        </p:txBody>
      </p:sp>
      <p:sp>
        <p:nvSpPr>
          <p:cNvPr id="4" name="Slide Number Placeholder 3">
            <a:extLst>
              <a:ext uri="{FF2B5EF4-FFF2-40B4-BE49-F238E27FC236}">
                <a16:creationId xmlns:a16="http://schemas.microsoft.com/office/drawing/2014/main" id="{19A17992-6767-4EC2-DAC7-1C8D096F29E3}"/>
              </a:ext>
            </a:extLst>
          </p:cNvPr>
          <p:cNvSpPr>
            <a:spLocks noGrp="1"/>
          </p:cNvSpPr>
          <p:nvPr>
            <p:ph type="sldNum" sz="quarter" idx="5"/>
          </p:nvPr>
        </p:nvSpPr>
        <p:spPr/>
        <p:txBody>
          <a:bodyPr/>
          <a:lstStyle/>
          <a:p>
            <a:pPr>
              <a:defRPr/>
            </a:pPr>
            <a:fld id="{A91A7605-EED5-4162-B24A-87759861959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filled out by whoever is giving the presentation)</a:t>
            </a:r>
          </a:p>
        </p:txBody>
      </p:sp>
      <p:sp>
        <p:nvSpPr>
          <p:cNvPr id="4" name="Slide Number Placeholder 3"/>
          <p:cNvSpPr>
            <a:spLocks noGrp="1"/>
          </p:cNvSpPr>
          <p:nvPr>
            <p:ph type="sldNum" sz="quarter" idx="5"/>
          </p:nvPr>
        </p:nvSpPr>
        <p:spPr/>
        <p:txBody>
          <a:bodyPr/>
          <a:lstStyle/>
          <a:p>
            <a:pPr>
              <a:defRPr/>
            </a:pPr>
            <a:fld id="{A848501E-AE1A-414F-95B4-9D4DA2554B88}" type="slidenum">
              <a:rPr lang="en-US" smtClean="0"/>
              <a:pPr>
                <a:defRPr/>
              </a:pPr>
              <a:t>20</a:t>
            </a:fld>
            <a:endParaRPr lang="en-US"/>
          </a:p>
        </p:txBody>
      </p:sp>
    </p:spTree>
    <p:extLst>
      <p:ext uri="{BB962C8B-B14F-4D97-AF65-F5344CB8AC3E}">
        <p14:creationId xmlns:p14="http://schemas.microsoft.com/office/powerpoint/2010/main" val="4282634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D4D2D4C-C752-2295-792A-50C0BDCC3E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5EBFA84-066C-3CCC-AF88-BF50368482AF}"/>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US" altLang="en-US" dirty="0"/>
          </a:p>
        </p:txBody>
      </p:sp>
      <p:sp>
        <p:nvSpPr>
          <p:cNvPr id="4" name="Slide Number Placeholder 3">
            <a:extLst>
              <a:ext uri="{FF2B5EF4-FFF2-40B4-BE49-F238E27FC236}">
                <a16:creationId xmlns:a16="http://schemas.microsoft.com/office/drawing/2014/main" id="{2FDABDB3-D39F-6299-673F-C949BA6C47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99D12-1C61-4F89-AC93-0BF62EC92B7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7939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7154907-D578-2E4E-7DF8-DFC915AD1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70347D5-E7EB-E291-B844-DE246D7C50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19A17992-6767-4EC2-DAC7-1C8D096F29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A7605-EED5-4162-B24A-8775986195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690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7154907-D578-2E4E-7DF8-DFC915AD1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70347D5-E7EB-E291-B844-DE246D7C50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19A17992-6767-4EC2-DAC7-1C8D096F29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A7605-EED5-4162-B24A-8775986195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212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7154907-D578-2E4E-7DF8-DFC915AD1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70347D5-E7EB-E291-B844-DE246D7C50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19A17992-6767-4EC2-DAC7-1C8D096F29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A7605-EED5-4162-B24A-87759861959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8139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848501E-AE1A-414F-95B4-9D4DA2554B88}" type="slidenum">
              <a:rPr lang="en-US" smtClean="0"/>
              <a:pPr>
                <a:defRPr/>
              </a:pPr>
              <a:t>25</a:t>
            </a:fld>
            <a:endParaRPr lang="en-US"/>
          </a:p>
        </p:txBody>
      </p:sp>
    </p:spTree>
    <p:extLst>
      <p:ext uri="{BB962C8B-B14F-4D97-AF65-F5344CB8AC3E}">
        <p14:creationId xmlns:p14="http://schemas.microsoft.com/office/powerpoint/2010/main" val="81865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7154907-D578-2E4E-7DF8-DFC915AD1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570347D5-E7EB-E291-B844-DE246D7C50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 is important to understand that everyone with coverage under the 2019 version of PAG-02 is covered under the 2024 version of PAG-02 as long as they submitted a Notice of Intent or NOI to renew their coverage by December 7, 2024.  Failure to submit a renewal NOI means the project no longer has NPDES permit coverage and is considered a violation if there is stormwater discharges.  For those who did submit a timely renewal NOI, the terms and conditions of the 2024 PAG-02 went into effect immediately on December 8, 2024. There is no grace period to comply with any new provisions of the general permit unless explicitly stated in the general permit.</a:t>
            </a:r>
          </a:p>
        </p:txBody>
      </p:sp>
      <p:sp>
        <p:nvSpPr>
          <p:cNvPr id="4" name="Slide Number Placeholder 3">
            <a:extLst>
              <a:ext uri="{FF2B5EF4-FFF2-40B4-BE49-F238E27FC236}">
                <a16:creationId xmlns:a16="http://schemas.microsoft.com/office/drawing/2014/main" id="{19A17992-6767-4EC2-DAC7-1C8D096F29E3}"/>
              </a:ext>
            </a:extLst>
          </p:cNvPr>
          <p:cNvSpPr>
            <a:spLocks noGrp="1"/>
          </p:cNvSpPr>
          <p:nvPr>
            <p:ph type="sldNum" sz="quarter" idx="5"/>
          </p:nvPr>
        </p:nvSpPr>
        <p:spPr/>
        <p:txBody>
          <a:bodyPr/>
          <a:lstStyle/>
          <a:p>
            <a:pPr>
              <a:defRPr/>
            </a:pPr>
            <a:fld id="{A91A7605-EED5-4162-B24A-877598619596}" type="slidenum">
              <a:rPr lang="en-US" smtClean="0"/>
              <a:pPr>
                <a:defRPr/>
              </a:pPr>
              <a:t>3</a:t>
            </a:fld>
            <a:endParaRPr lang="en-US"/>
          </a:p>
        </p:txBody>
      </p:sp>
    </p:spTree>
    <p:extLst>
      <p:ext uri="{BB962C8B-B14F-4D97-AF65-F5344CB8AC3E}">
        <p14:creationId xmlns:p14="http://schemas.microsoft.com/office/powerpoint/2010/main" val="271259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3D83EF0-A535-C572-292A-33AEE86B6E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38DDB75-D559-FB43-772C-9B29D7F7CC73}"/>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altLang="en-US" dirty="0"/>
              <a:t>Let’s begin by reviewing certain definitions that were added or updated for clarity purposes in the 2024 PAG-02.</a:t>
            </a:r>
          </a:p>
          <a:p>
            <a:pPr eaLnBrk="1" hangingPunct="1">
              <a:defRPr/>
            </a:pPr>
            <a:endParaRPr lang="en-US" altLang="en-US" dirty="0"/>
          </a:p>
          <a:p>
            <a:pPr eaLnBrk="1" hangingPunct="1">
              <a:defRPr/>
            </a:pPr>
            <a:r>
              <a:rPr lang="en-US" altLang="en-US" dirty="0"/>
              <a:t>[CLICK] DEP added a definition for “Designee”.  A Designee is a person who serves as an alternative to a licensed professional who may conduct oversight of critical stages of PCSM Plan implementation.</a:t>
            </a:r>
          </a:p>
          <a:p>
            <a:pPr eaLnBrk="1" hangingPunct="1">
              <a:defRPr/>
            </a:pPr>
            <a:endParaRPr lang="en-US" altLang="en-US" dirty="0"/>
          </a:p>
          <a:p>
            <a:pPr eaLnBrk="1" hangingPunct="1">
              <a:defRPr/>
            </a:pPr>
            <a:r>
              <a:rPr lang="en-US" altLang="en-US" dirty="0"/>
              <a:t>[CLICK] Another definition added is, “Operator Co-Permittee”.  The 2019 PAG-02 referred to both an operator (as defined in Chapter 102.1) and a co-applicant as simply Co-Permittees.  The “Operator Co-Permittee” definition now distinguishes between the two terms and is specific to operators who become Co-Permittees because of the work they are conducting on a project site.</a:t>
            </a:r>
          </a:p>
          <a:p>
            <a:pPr eaLnBrk="1" hangingPunct="1">
              <a:defRPr/>
            </a:pPr>
            <a:endParaRPr lang="en-US" altLang="en-US" dirty="0"/>
          </a:p>
        </p:txBody>
      </p:sp>
      <p:sp>
        <p:nvSpPr>
          <p:cNvPr id="4" name="Slide Number Placeholder 3">
            <a:extLst>
              <a:ext uri="{FF2B5EF4-FFF2-40B4-BE49-F238E27FC236}">
                <a16:creationId xmlns:a16="http://schemas.microsoft.com/office/drawing/2014/main" id="{7A2103D2-185E-66A1-A125-E9332A5C7BC5}"/>
              </a:ext>
            </a:extLst>
          </p:cNvPr>
          <p:cNvSpPr>
            <a:spLocks noGrp="1"/>
          </p:cNvSpPr>
          <p:nvPr>
            <p:ph type="sldNum" sz="quarter" idx="5"/>
          </p:nvPr>
        </p:nvSpPr>
        <p:spPr/>
        <p:txBody>
          <a:bodyPr/>
          <a:lstStyle/>
          <a:p>
            <a:pPr>
              <a:defRPr/>
            </a:pPr>
            <a:fld id="{8A1CBD25-5202-4E3A-B972-D3934319D9C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0E19F11-5BA6-FDCB-F252-903317A09B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E2402DD-0C1C-B8C8-8F79-B0C5C8835E60}"/>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altLang="en-US" dirty="0"/>
              <a:t>A definition for environmental due diligence was added for clarity on what investigative techniques are expected of each applicant for on-site soils that will be disturbed when applying for a PAG-02 General Permit.  </a:t>
            </a:r>
            <a:r>
              <a:rPr lang="en-US" altLang="en-US" strike="noStrike" dirty="0"/>
              <a:t>This definition matches the definition published in DEP’s Management of Fill Policy.</a:t>
            </a:r>
          </a:p>
          <a:p>
            <a:pPr eaLnBrk="1" hangingPunct="1">
              <a:defRPr/>
            </a:pPr>
            <a:endParaRPr lang="en-US" altLang="en-US" dirty="0"/>
          </a:p>
        </p:txBody>
      </p:sp>
      <p:sp>
        <p:nvSpPr>
          <p:cNvPr id="4" name="Slide Number Placeholder 3">
            <a:extLst>
              <a:ext uri="{FF2B5EF4-FFF2-40B4-BE49-F238E27FC236}">
                <a16:creationId xmlns:a16="http://schemas.microsoft.com/office/drawing/2014/main" id="{BA80C1B9-61DD-BD16-921E-2089925F9738}"/>
              </a:ext>
            </a:extLst>
          </p:cNvPr>
          <p:cNvSpPr>
            <a:spLocks noGrp="1"/>
          </p:cNvSpPr>
          <p:nvPr>
            <p:ph type="sldNum" sz="quarter" idx="5"/>
          </p:nvPr>
        </p:nvSpPr>
        <p:spPr/>
        <p:txBody>
          <a:bodyPr/>
          <a:lstStyle/>
          <a:p>
            <a:pPr>
              <a:defRPr/>
            </a:pPr>
            <a:fld id="{9CDF48A7-AEEA-4583-9E90-9D0B6252654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C2E093A-5B38-7184-3D3A-8A6680FB2F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4142D26-1E96-E669-6C76-2917D6326269}"/>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altLang="en-US" dirty="0"/>
              <a:t>DEP also included definitions for record drawings and Stormwater Control Measures or SCMs. Under the Chapter 102 regulations, record drawings must be submitted with a Notice of Termination or NOT for any Chapter 102 permit.  DEP has defined the term to ensure permittees understand what is expected for record drawings.  In addition, record drawings have additional uses under the 2024 PAG-02 as will be discussed further.</a:t>
            </a:r>
          </a:p>
          <a:p>
            <a:pPr eaLnBrk="1" hangingPunct="1">
              <a:defRPr/>
            </a:pPr>
            <a:endParaRPr lang="en-US" altLang="en-US" dirty="0"/>
          </a:p>
        </p:txBody>
      </p:sp>
      <p:sp>
        <p:nvSpPr>
          <p:cNvPr id="4" name="Slide Number Placeholder 3">
            <a:extLst>
              <a:ext uri="{FF2B5EF4-FFF2-40B4-BE49-F238E27FC236}">
                <a16:creationId xmlns:a16="http://schemas.microsoft.com/office/drawing/2014/main" id="{2C170951-487C-23B9-D301-AF8A747C04CB}"/>
              </a:ext>
            </a:extLst>
          </p:cNvPr>
          <p:cNvSpPr>
            <a:spLocks noGrp="1"/>
          </p:cNvSpPr>
          <p:nvPr>
            <p:ph type="sldNum" sz="quarter" idx="5"/>
          </p:nvPr>
        </p:nvSpPr>
        <p:spPr/>
        <p:txBody>
          <a:bodyPr/>
          <a:lstStyle/>
          <a:p>
            <a:pPr>
              <a:defRPr/>
            </a:pPr>
            <a:fld id="{950F37E8-2203-431B-A80D-92D1477BF2D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4F53421-4A47-B5D7-CEC4-ED02D65616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0CFF44A-A2B7-2308-5251-D26411B3DC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Stormwater control measure, or SCM, is a new term that DEP has decided to use to describe best management practices or BMPs for post-construction stormwater management.  SCMs are a type of BMP designed or utilized to reduce or manage the volume, pollutant load, or peak rate of stormwater runoff.</a:t>
            </a:r>
          </a:p>
          <a:p>
            <a:pPr eaLnBrk="1" hangingPunct="1"/>
            <a:endParaRPr lang="en-US" altLang="en-US" dirty="0"/>
          </a:p>
        </p:txBody>
      </p:sp>
      <p:sp>
        <p:nvSpPr>
          <p:cNvPr id="4" name="Slide Number Placeholder 3">
            <a:extLst>
              <a:ext uri="{FF2B5EF4-FFF2-40B4-BE49-F238E27FC236}">
                <a16:creationId xmlns:a16="http://schemas.microsoft.com/office/drawing/2014/main" id="{95A403D9-BEC6-0955-4D77-655752145EDF}"/>
              </a:ext>
            </a:extLst>
          </p:cNvPr>
          <p:cNvSpPr>
            <a:spLocks noGrp="1"/>
          </p:cNvSpPr>
          <p:nvPr>
            <p:ph type="sldNum" sz="quarter" idx="5"/>
          </p:nvPr>
        </p:nvSpPr>
        <p:spPr/>
        <p:txBody>
          <a:bodyPr/>
          <a:lstStyle/>
          <a:p>
            <a:pPr>
              <a:defRPr/>
            </a:pPr>
            <a:fld id="{5F661A29-3600-4822-9C2D-F0B340A4A63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3B93600-6406-C88B-797A-C8046DF40C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C3BFEE8-D159-5B8E-CF43-EC7CAC23237A}"/>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Several updates were made to the PAG-02 Notice of Intent </a:t>
            </a:r>
            <a:r>
              <a:rPr lang="en-US" altLang="en-US" b="0" dirty="0"/>
              <a:t>or NOI. For example, the operator information section has been removed.  The intended operator is often not known at the time the NOI is submitted, and this information is collected later during the pre-construction meeting after issuance of permit coverage.  The publicly available PAG-02 course on Clean Water Academy walks the viewer through the process of completing the updated NOI.</a:t>
            </a:r>
            <a:endParaRPr lang="en-US" altLang="en-US" b="0" strike="sngStrike" dirty="0"/>
          </a:p>
          <a:p>
            <a:pPr>
              <a:defRPr/>
            </a:pPr>
            <a:endParaRPr lang="en-US" altLang="en-US" dirty="0"/>
          </a:p>
          <a:p>
            <a:pPr>
              <a:defRPr/>
            </a:pPr>
            <a:r>
              <a:rPr lang="en-US" altLang="en-US" dirty="0"/>
              <a:t>DEP created a separate streamlined version of the NOI to be used for the 2024 renewal process, but as of December 8, 2024, this Renewal NOI should no longer be used. Permittees who did not submit a renewal by the December 8</a:t>
            </a:r>
            <a:r>
              <a:rPr lang="en-US" altLang="en-US" baseline="30000" dirty="0"/>
              <a:t>th</a:t>
            </a:r>
            <a:r>
              <a:rPr lang="en-US" altLang="en-US" dirty="0"/>
              <a:t> deadline must now submit a new NOI.</a:t>
            </a:r>
          </a:p>
        </p:txBody>
      </p:sp>
      <p:sp>
        <p:nvSpPr>
          <p:cNvPr id="4" name="Slide Number Placeholder 3">
            <a:extLst>
              <a:ext uri="{FF2B5EF4-FFF2-40B4-BE49-F238E27FC236}">
                <a16:creationId xmlns:a16="http://schemas.microsoft.com/office/drawing/2014/main" id="{2E50956E-3543-BD55-A9D6-5B94730EC67B}"/>
              </a:ext>
            </a:extLst>
          </p:cNvPr>
          <p:cNvSpPr>
            <a:spLocks noGrp="1"/>
          </p:cNvSpPr>
          <p:nvPr>
            <p:ph type="sldNum" sz="quarter" idx="5"/>
          </p:nvPr>
        </p:nvSpPr>
        <p:spPr/>
        <p:txBody>
          <a:bodyPr/>
          <a:lstStyle/>
          <a:p>
            <a:pPr>
              <a:defRPr/>
            </a:pPr>
            <a:fld id="{F01FE593-6E4D-4040-BDE6-22CC39D9A4D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F86B288-B481-7B41-9776-D7B722C5C7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DEF2FA8-6D67-758B-E338-6D443DCE07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2019 PAG-02 required the use of non-discharge alternatives or ABACT BMPs when discharging to surface waters impaired for siltation, turbidity, suspended solids, water/flow variability, flow modifications/alterations, or nutrients.</a:t>
            </a:r>
          </a:p>
          <a:p>
            <a:pPr eaLnBrk="1" hangingPunct="1"/>
            <a:endParaRPr lang="en-US" altLang="en-US" dirty="0"/>
          </a:p>
          <a:p>
            <a:pPr eaLnBrk="1" hangingPunct="1"/>
            <a:r>
              <a:rPr lang="en-US" altLang="en-US" dirty="0"/>
              <a:t>[CLICK] Since the 2019 PAG-02 issuance, several of these causes of impairments have been renamed through DEP’s Integrated Water Quality Report. Therefore, the permit has been updated to include causes of siltation, turbidity, TSS, algae, eutrophication, nutrients, flow regime modifications, and habitat alterations. Those underlined are new causes of impairment that have been added to the 2024 PAG-02.</a:t>
            </a:r>
          </a:p>
          <a:p>
            <a:pPr eaLnBrk="1" hangingPunct="1"/>
            <a:endParaRPr lang="en-US" altLang="en-US" dirty="0"/>
          </a:p>
        </p:txBody>
      </p:sp>
      <p:sp>
        <p:nvSpPr>
          <p:cNvPr id="4" name="Slide Number Placeholder 3">
            <a:extLst>
              <a:ext uri="{FF2B5EF4-FFF2-40B4-BE49-F238E27FC236}">
                <a16:creationId xmlns:a16="http://schemas.microsoft.com/office/drawing/2014/main" id="{B4EECD27-BEE2-6631-47EF-4A02F83A8EBA}"/>
              </a:ext>
            </a:extLst>
          </p:cNvPr>
          <p:cNvSpPr>
            <a:spLocks noGrp="1"/>
          </p:cNvSpPr>
          <p:nvPr>
            <p:ph type="sldNum" sz="quarter" idx="5"/>
          </p:nvPr>
        </p:nvSpPr>
        <p:spPr/>
        <p:txBody>
          <a:bodyPr/>
          <a:lstStyle/>
          <a:p>
            <a:pPr>
              <a:defRPr/>
            </a:pPr>
            <a:fld id="{8F930729-0605-4C23-A077-B40DE74E645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09FB09-236F-796D-D343-F782A14C818B}"/>
              </a:ext>
            </a:extLst>
          </p:cNvPr>
          <p:cNvSpPr>
            <a:spLocks noGrp="1"/>
          </p:cNvSpPr>
          <p:nvPr>
            <p:ph type="dt" sz="half" idx="10"/>
          </p:nvPr>
        </p:nvSpPr>
        <p:spPr/>
        <p:txBody>
          <a:bodyPr/>
          <a:lstStyle>
            <a:lvl1pPr>
              <a:defRPr/>
            </a:lvl1pPr>
          </a:lstStyle>
          <a:p>
            <a:pPr>
              <a:defRPr/>
            </a:pPr>
            <a:fld id="{A208E7AF-CBD7-4134-BCF1-9B19CA47DC80}" type="datetimeFigureOut">
              <a:rPr lang="en-US"/>
              <a:pPr>
                <a:defRPr/>
              </a:pPr>
              <a:t>3/11/2025</a:t>
            </a:fld>
            <a:endParaRPr lang="en-US"/>
          </a:p>
        </p:txBody>
      </p:sp>
      <p:sp>
        <p:nvSpPr>
          <p:cNvPr id="5" name="Footer Placeholder 4">
            <a:extLst>
              <a:ext uri="{FF2B5EF4-FFF2-40B4-BE49-F238E27FC236}">
                <a16:creationId xmlns:a16="http://schemas.microsoft.com/office/drawing/2014/main" id="{F5685FCA-F469-806B-8B7B-5633EAC981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94CAF6-D9A0-7C28-D068-2FF9FD4B2A6B}"/>
              </a:ext>
            </a:extLst>
          </p:cNvPr>
          <p:cNvSpPr>
            <a:spLocks noGrp="1"/>
          </p:cNvSpPr>
          <p:nvPr>
            <p:ph type="sldNum" sz="quarter" idx="12"/>
          </p:nvPr>
        </p:nvSpPr>
        <p:spPr/>
        <p:txBody>
          <a:bodyPr/>
          <a:lstStyle>
            <a:lvl1pPr>
              <a:defRPr/>
            </a:lvl1pPr>
          </a:lstStyle>
          <a:p>
            <a:pPr>
              <a:defRPr/>
            </a:pPr>
            <a:fld id="{6ACF8B59-AC49-4C6A-B250-755172F88595}" type="slidenum">
              <a:rPr lang="en-US"/>
              <a:pPr>
                <a:defRPr/>
              </a:pPr>
              <a:t>‹#›</a:t>
            </a:fld>
            <a:endParaRPr lang="en-US"/>
          </a:p>
        </p:txBody>
      </p:sp>
    </p:spTree>
    <p:extLst>
      <p:ext uri="{BB962C8B-B14F-4D97-AF65-F5344CB8AC3E}">
        <p14:creationId xmlns:p14="http://schemas.microsoft.com/office/powerpoint/2010/main" val="335127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2B8A3-D74D-98AF-C5DD-A45EE9A55AB2}"/>
              </a:ext>
            </a:extLst>
          </p:cNvPr>
          <p:cNvSpPr>
            <a:spLocks noGrp="1"/>
          </p:cNvSpPr>
          <p:nvPr>
            <p:ph type="dt" sz="half" idx="10"/>
          </p:nvPr>
        </p:nvSpPr>
        <p:spPr/>
        <p:txBody>
          <a:bodyPr/>
          <a:lstStyle>
            <a:lvl1pPr>
              <a:defRPr/>
            </a:lvl1pPr>
          </a:lstStyle>
          <a:p>
            <a:pPr>
              <a:defRPr/>
            </a:pPr>
            <a:fld id="{E7608FE6-FC27-4580-BB79-E4CA4426A4AC}" type="datetimeFigureOut">
              <a:rPr lang="en-US"/>
              <a:pPr>
                <a:defRPr/>
              </a:pPr>
              <a:t>3/11/2025</a:t>
            </a:fld>
            <a:endParaRPr lang="en-US"/>
          </a:p>
        </p:txBody>
      </p:sp>
      <p:sp>
        <p:nvSpPr>
          <p:cNvPr id="5" name="Footer Placeholder 4">
            <a:extLst>
              <a:ext uri="{FF2B5EF4-FFF2-40B4-BE49-F238E27FC236}">
                <a16:creationId xmlns:a16="http://schemas.microsoft.com/office/drawing/2014/main" id="{674BF8BA-F404-F7F1-8FC9-E3A4A6667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DE4490-13B6-85C3-5DDB-9951B540F612}"/>
              </a:ext>
            </a:extLst>
          </p:cNvPr>
          <p:cNvSpPr>
            <a:spLocks noGrp="1"/>
          </p:cNvSpPr>
          <p:nvPr>
            <p:ph type="sldNum" sz="quarter" idx="12"/>
          </p:nvPr>
        </p:nvSpPr>
        <p:spPr/>
        <p:txBody>
          <a:bodyPr/>
          <a:lstStyle>
            <a:lvl1pPr>
              <a:defRPr/>
            </a:lvl1pPr>
          </a:lstStyle>
          <a:p>
            <a:pPr>
              <a:defRPr/>
            </a:pPr>
            <a:fld id="{AA672C4B-B236-4A29-9601-38FEBD7B3AE7}" type="slidenum">
              <a:rPr lang="en-US"/>
              <a:pPr>
                <a:defRPr/>
              </a:pPr>
              <a:t>‹#›</a:t>
            </a:fld>
            <a:endParaRPr lang="en-US"/>
          </a:p>
        </p:txBody>
      </p:sp>
    </p:spTree>
    <p:extLst>
      <p:ext uri="{BB962C8B-B14F-4D97-AF65-F5344CB8AC3E}">
        <p14:creationId xmlns:p14="http://schemas.microsoft.com/office/powerpoint/2010/main" val="65556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0A3E3-1AB7-370A-6A8F-1DFBD46BFCFF}"/>
              </a:ext>
            </a:extLst>
          </p:cNvPr>
          <p:cNvSpPr>
            <a:spLocks noGrp="1"/>
          </p:cNvSpPr>
          <p:nvPr>
            <p:ph type="dt" sz="half" idx="10"/>
          </p:nvPr>
        </p:nvSpPr>
        <p:spPr/>
        <p:txBody>
          <a:bodyPr/>
          <a:lstStyle>
            <a:lvl1pPr>
              <a:defRPr/>
            </a:lvl1pPr>
          </a:lstStyle>
          <a:p>
            <a:pPr>
              <a:defRPr/>
            </a:pPr>
            <a:fld id="{409CC030-B98D-4242-86F0-C9547BE0F89A}" type="datetimeFigureOut">
              <a:rPr lang="en-US"/>
              <a:pPr>
                <a:defRPr/>
              </a:pPr>
              <a:t>3/11/2025</a:t>
            </a:fld>
            <a:endParaRPr lang="en-US"/>
          </a:p>
        </p:txBody>
      </p:sp>
      <p:sp>
        <p:nvSpPr>
          <p:cNvPr id="5" name="Footer Placeholder 4">
            <a:extLst>
              <a:ext uri="{FF2B5EF4-FFF2-40B4-BE49-F238E27FC236}">
                <a16:creationId xmlns:a16="http://schemas.microsoft.com/office/drawing/2014/main" id="{04720E49-AADA-FF6D-7553-31EB2826EC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B6AA13-2943-A959-8B66-2BE3F8E3AB94}"/>
              </a:ext>
            </a:extLst>
          </p:cNvPr>
          <p:cNvSpPr>
            <a:spLocks noGrp="1"/>
          </p:cNvSpPr>
          <p:nvPr>
            <p:ph type="sldNum" sz="quarter" idx="12"/>
          </p:nvPr>
        </p:nvSpPr>
        <p:spPr/>
        <p:txBody>
          <a:bodyPr/>
          <a:lstStyle>
            <a:lvl1pPr>
              <a:defRPr/>
            </a:lvl1pPr>
          </a:lstStyle>
          <a:p>
            <a:pPr>
              <a:defRPr/>
            </a:pPr>
            <a:fld id="{0F9B5178-FD9A-4B0F-8FC7-FDCE742042DD}" type="slidenum">
              <a:rPr lang="en-US"/>
              <a:pPr>
                <a:defRPr/>
              </a:pPr>
              <a:t>‹#›</a:t>
            </a:fld>
            <a:endParaRPr lang="en-US"/>
          </a:p>
        </p:txBody>
      </p:sp>
    </p:spTree>
    <p:extLst>
      <p:ext uri="{BB962C8B-B14F-4D97-AF65-F5344CB8AC3E}">
        <p14:creationId xmlns:p14="http://schemas.microsoft.com/office/powerpoint/2010/main" val="314392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428343" y="0"/>
            <a:ext cx="6763656" cy="6857999"/>
          </a:xfrm>
        </p:spPr>
        <p:txBody>
          <a:bodyPr rtlCol="0">
            <a:normAutofit/>
          </a:bodyPr>
          <a:lstStyle/>
          <a:p>
            <a:pPr lvl="0"/>
            <a:endParaRPr lang="en-US" noProof="0"/>
          </a:p>
        </p:txBody>
      </p:sp>
    </p:spTree>
    <p:extLst>
      <p:ext uri="{BB962C8B-B14F-4D97-AF65-F5344CB8AC3E}">
        <p14:creationId xmlns:p14="http://schemas.microsoft.com/office/powerpoint/2010/main" val="13971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9A31F-5B9F-DA26-E962-173A114D8F8D}"/>
              </a:ext>
            </a:extLst>
          </p:cNvPr>
          <p:cNvSpPr>
            <a:spLocks noGrp="1"/>
          </p:cNvSpPr>
          <p:nvPr>
            <p:ph type="dt" sz="half" idx="10"/>
          </p:nvPr>
        </p:nvSpPr>
        <p:spPr/>
        <p:txBody>
          <a:bodyPr/>
          <a:lstStyle>
            <a:lvl1pPr>
              <a:defRPr/>
            </a:lvl1pPr>
          </a:lstStyle>
          <a:p>
            <a:pPr>
              <a:defRPr/>
            </a:pPr>
            <a:fld id="{C4E65201-9922-4A8B-B434-17FE24E14A0B}" type="datetimeFigureOut">
              <a:rPr lang="en-US"/>
              <a:pPr>
                <a:defRPr/>
              </a:pPr>
              <a:t>3/11/2025</a:t>
            </a:fld>
            <a:endParaRPr lang="en-US"/>
          </a:p>
        </p:txBody>
      </p:sp>
      <p:sp>
        <p:nvSpPr>
          <p:cNvPr id="5" name="Footer Placeholder 4">
            <a:extLst>
              <a:ext uri="{FF2B5EF4-FFF2-40B4-BE49-F238E27FC236}">
                <a16:creationId xmlns:a16="http://schemas.microsoft.com/office/drawing/2014/main" id="{922073EA-F989-51B0-97E0-E2C04CD3B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603EC9-B1DA-99DE-3E9B-F3A200427725}"/>
              </a:ext>
            </a:extLst>
          </p:cNvPr>
          <p:cNvSpPr>
            <a:spLocks noGrp="1"/>
          </p:cNvSpPr>
          <p:nvPr>
            <p:ph type="sldNum" sz="quarter" idx="12"/>
          </p:nvPr>
        </p:nvSpPr>
        <p:spPr/>
        <p:txBody>
          <a:bodyPr/>
          <a:lstStyle>
            <a:lvl1pPr>
              <a:defRPr/>
            </a:lvl1pPr>
          </a:lstStyle>
          <a:p>
            <a:pPr>
              <a:defRPr/>
            </a:pPr>
            <a:fld id="{EBD25288-BAD6-42BF-9FD6-BADD1F70CA4C}" type="slidenum">
              <a:rPr lang="en-US"/>
              <a:pPr>
                <a:defRPr/>
              </a:pPr>
              <a:t>‹#›</a:t>
            </a:fld>
            <a:endParaRPr lang="en-US"/>
          </a:p>
        </p:txBody>
      </p:sp>
    </p:spTree>
    <p:extLst>
      <p:ext uri="{BB962C8B-B14F-4D97-AF65-F5344CB8AC3E}">
        <p14:creationId xmlns:p14="http://schemas.microsoft.com/office/powerpoint/2010/main" val="288325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45268-BE93-DE3E-1179-5127DFAA63CC}"/>
              </a:ext>
            </a:extLst>
          </p:cNvPr>
          <p:cNvSpPr>
            <a:spLocks noGrp="1"/>
          </p:cNvSpPr>
          <p:nvPr>
            <p:ph type="dt" sz="half" idx="10"/>
          </p:nvPr>
        </p:nvSpPr>
        <p:spPr/>
        <p:txBody>
          <a:bodyPr/>
          <a:lstStyle>
            <a:lvl1pPr>
              <a:defRPr/>
            </a:lvl1pPr>
          </a:lstStyle>
          <a:p>
            <a:pPr>
              <a:defRPr/>
            </a:pPr>
            <a:fld id="{28F7CE4C-774A-4227-8C74-1BDF8055083C}" type="datetimeFigureOut">
              <a:rPr lang="en-US"/>
              <a:pPr>
                <a:defRPr/>
              </a:pPr>
              <a:t>3/11/2025</a:t>
            </a:fld>
            <a:endParaRPr lang="en-US"/>
          </a:p>
        </p:txBody>
      </p:sp>
      <p:sp>
        <p:nvSpPr>
          <p:cNvPr id="5" name="Footer Placeholder 4">
            <a:extLst>
              <a:ext uri="{FF2B5EF4-FFF2-40B4-BE49-F238E27FC236}">
                <a16:creationId xmlns:a16="http://schemas.microsoft.com/office/drawing/2014/main" id="{813D55B0-F338-5E87-4310-5F206FB6A0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3EAB80-4186-4B83-5451-C9B8298DA7C7}"/>
              </a:ext>
            </a:extLst>
          </p:cNvPr>
          <p:cNvSpPr>
            <a:spLocks noGrp="1"/>
          </p:cNvSpPr>
          <p:nvPr>
            <p:ph type="sldNum" sz="quarter" idx="12"/>
          </p:nvPr>
        </p:nvSpPr>
        <p:spPr/>
        <p:txBody>
          <a:bodyPr/>
          <a:lstStyle>
            <a:lvl1pPr>
              <a:defRPr/>
            </a:lvl1pPr>
          </a:lstStyle>
          <a:p>
            <a:pPr>
              <a:defRPr/>
            </a:pPr>
            <a:fld id="{01B3579B-808B-4D76-ACA9-EDE8DE775910}" type="slidenum">
              <a:rPr lang="en-US"/>
              <a:pPr>
                <a:defRPr/>
              </a:pPr>
              <a:t>‹#›</a:t>
            </a:fld>
            <a:endParaRPr lang="en-US"/>
          </a:p>
        </p:txBody>
      </p:sp>
    </p:spTree>
    <p:extLst>
      <p:ext uri="{BB962C8B-B14F-4D97-AF65-F5344CB8AC3E}">
        <p14:creationId xmlns:p14="http://schemas.microsoft.com/office/powerpoint/2010/main" val="33192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9798DE-FBC2-6005-92E4-D5901A0EE0D6}"/>
              </a:ext>
            </a:extLst>
          </p:cNvPr>
          <p:cNvSpPr>
            <a:spLocks noGrp="1"/>
          </p:cNvSpPr>
          <p:nvPr>
            <p:ph type="dt" sz="half" idx="10"/>
          </p:nvPr>
        </p:nvSpPr>
        <p:spPr/>
        <p:txBody>
          <a:bodyPr/>
          <a:lstStyle>
            <a:lvl1pPr>
              <a:defRPr/>
            </a:lvl1pPr>
          </a:lstStyle>
          <a:p>
            <a:pPr>
              <a:defRPr/>
            </a:pPr>
            <a:fld id="{C12EE777-6B73-4A39-97E9-EF79082F7602}" type="datetimeFigureOut">
              <a:rPr lang="en-US"/>
              <a:pPr>
                <a:defRPr/>
              </a:pPr>
              <a:t>3/11/2025</a:t>
            </a:fld>
            <a:endParaRPr lang="en-US"/>
          </a:p>
        </p:txBody>
      </p:sp>
      <p:sp>
        <p:nvSpPr>
          <p:cNvPr id="6" name="Footer Placeholder 4">
            <a:extLst>
              <a:ext uri="{FF2B5EF4-FFF2-40B4-BE49-F238E27FC236}">
                <a16:creationId xmlns:a16="http://schemas.microsoft.com/office/drawing/2014/main" id="{A9BF2691-6C71-32C4-3699-F16CC40545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2D7AB6-3A68-5CCE-327B-F266B970FAB6}"/>
              </a:ext>
            </a:extLst>
          </p:cNvPr>
          <p:cNvSpPr>
            <a:spLocks noGrp="1"/>
          </p:cNvSpPr>
          <p:nvPr>
            <p:ph type="sldNum" sz="quarter" idx="12"/>
          </p:nvPr>
        </p:nvSpPr>
        <p:spPr/>
        <p:txBody>
          <a:bodyPr/>
          <a:lstStyle>
            <a:lvl1pPr>
              <a:defRPr/>
            </a:lvl1pPr>
          </a:lstStyle>
          <a:p>
            <a:pPr>
              <a:defRPr/>
            </a:pPr>
            <a:fld id="{6CB07C2B-F92D-4DE7-8E52-A7EC1671DE5D}" type="slidenum">
              <a:rPr lang="en-US"/>
              <a:pPr>
                <a:defRPr/>
              </a:pPr>
              <a:t>‹#›</a:t>
            </a:fld>
            <a:endParaRPr lang="en-US"/>
          </a:p>
        </p:txBody>
      </p:sp>
    </p:spTree>
    <p:extLst>
      <p:ext uri="{BB962C8B-B14F-4D97-AF65-F5344CB8AC3E}">
        <p14:creationId xmlns:p14="http://schemas.microsoft.com/office/powerpoint/2010/main" val="404704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19CFFA5-5F17-EFC9-F87D-84A1A2881531}"/>
              </a:ext>
            </a:extLst>
          </p:cNvPr>
          <p:cNvSpPr>
            <a:spLocks noGrp="1"/>
          </p:cNvSpPr>
          <p:nvPr>
            <p:ph type="dt" sz="half" idx="10"/>
          </p:nvPr>
        </p:nvSpPr>
        <p:spPr/>
        <p:txBody>
          <a:bodyPr/>
          <a:lstStyle>
            <a:lvl1pPr>
              <a:defRPr/>
            </a:lvl1pPr>
          </a:lstStyle>
          <a:p>
            <a:pPr>
              <a:defRPr/>
            </a:pPr>
            <a:fld id="{544A7253-4ADE-4C6D-BCDC-D83CD35B5ED7}" type="datetimeFigureOut">
              <a:rPr lang="en-US"/>
              <a:pPr>
                <a:defRPr/>
              </a:pPr>
              <a:t>3/11/2025</a:t>
            </a:fld>
            <a:endParaRPr lang="en-US"/>
          </a:p>
        </p:txBody>
      </p:sp>
      <p:sp>
        <p:nvSpPr>
          <p:cNvPr id="8" name="Footer Placeholder 4">
            <a:extLst>
              <a:ext uri="{FF2B5EF4-FFF2-40B4-BE49-F238E27FC236}">
                <a16:creationId xmlns:a16="http://schemas.microsoft.com/office/drawing/2014/main" id="{E75772E0-D181-887A-315E-2C4A00D91CD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494437-7536-4635-53AD-AFB07358B686}"/>
              </a:ext>
            </a:extLst>
          </p:cNvPr>
          <p:cNvSpPr>
            <a:spLocks noGrp="1"/>
          </p:cNvSpPr>
          <p:nvPr>
            <p:ph type="sldNum" sz="quarter" idx="12"/>
          </p:nvPr>
        </p:nvSpPr>
        <p:spPr/>
        <p:txBody>
          <a:bodyPr/>
          <a:lstStyle>
            <a:lvl1pPr>
              <a:defRPr/>
            </a:lvl1pPr>
          </a:lstStyle>
          <a:p>
            <a:pPr>
              <a:defRPr/>
            </a:pPr>
            <a:fld id="{4C8B5EEE-A896-4732-88A9-29EB5C59AD3D}" type="slidenum">
              <a:rPr lang="en-US"/>
              <a:pPr>
                <a:defRPr/>
              </a:pPr>
              <a:t>‹#›</a:t>
            </a:fld>
            <a:endParaRPr lang="en-US"/>
          </a:p>
        </p:txBody>
      </p:sp>
    </p:spTree>
    <p:extLst>
      <p:ext uri="{BB962C8B-B14F-4D97-AF65-F5344CB8AC3E}">
        <p14:creationId xmlns:p14="http://schemas.microsoft.com/office/powerpoint/2010/main" val="29215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50FAA8-222E-CB45-4716-808695DCA00E}"/>
              </a:ext>
            </a:extLst>
          </p:cNvPr>
          <p:cNvSpPr>
            <a:spLocks noGrp="1"/>
          </p:cNvSpPr>
          <p:nvPr>
            <p:ph type="dt" sz="half" idx="10"/>
          </p:nvPr>
        </p:nvSpPr>
        <p:spPr/>
        <p:txBody>
          <a:bodyPr/>
          <a:lstStyle>
            <a:lvl1pPr>
              <a:defRPr/>
            </a:lvl1pPr>
          </a:lstStyle>
          <a:p>
            <a:pPr>
              <a:defRPr/>
            </a:pPr>
            <a:fld id="{C2C7443A-1186-4615-B938-54F73D6201A6}" type="datetimeFigureOut">
              <a:rPr lang="en-US"/>
              <a:pPr>
                <a:defRPr/>
              </a:pPr>
              <a:t>3/11/2025</a:t>
            </a:fld>
            <a:endParaRPr lang="en-US"/>
          </a:p>
        </p:txBody>
      </p:sp>
      <p:sp>
        <p:nvSpPr>
          <p:cNvPr id="4" name="Footer Placeholder 4">
            <a:extLst>
              <a:ext uri="{FF2B5EF4-FFF2-40B4-BE49-F238E27FC236}">
                <a16:creationId xmlns:a16="http://schemas.microsoft.com/office/drawing/2014/main" id="{C0ABCD8C-8A4C-1C15-8FC7-37B749DE967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E13EF4C-9CD2-CA5D-5FEF-1D7CDFC0AC2B}"/>
              </a:ext>
            </a:extLst>
          </p:cNvPr>
          <p:cNvSpPr>
            <a:spLocks noGrp="1"/>
          </p:cNvSpPr>
          <p:nvPr>
            <p:ph type="sldNum" sz="quarter" idx="12"/>
          </p:nvPr>
        </p:nvSpPr>
        <p:spPr/>
        <p:txBody>
          <a:bodyPr/>
          <a:lstStyle>
            <a:lvl1pPr>
              <a:defRPr/>
            </a:lvl1pPr>
          </a:lstStyle>
          <a:p>
            <a:pPr>
              <a:defRPr/>
            </a:pPr>
            <a:fld id="{E3AD7832-E532-4038-B837-16117CAC60FB}" type="slidenum">
              <a:rPr lang="en-US"/>
              <a:pPr>
                <a:defRPr/>
              </a:pPr>
              <a:t>‹#›</a:t>
            </a:fld>
            <a:endParaRPr lang="en-US"/>
          </a:p>
        </p:txBody>
      </p:sp>
    </p:spTree>
    <p:extLst>
      <p:ext uri="{BB962C8B-B14F-4D97-AF65-F5344CB8AC3E}">
        <p14:creationId xmlns:p14="http://schemas.microsoft.com/office/powerpoint/2010/main" val="276178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5116F9B-EE23-063F-B354-B9DEB7C65727}"/>
              </a:ext>
            </a:extLst>
          </p:cNvPr>
          <p:cNvSpPr>
            <a:spLocks noGrp="1"/>
          </p:cNvSpPr>
          <p:nvPr>
            <p:ph type="dt" sz="half" idx="10"/>
          </p:nvPr>
        </p:nvSpPr>
        <p:spPr/>
        <p:txBody>
          <a:bodyPr/>
          <a:lstStyle>
            <a:lvl1pPr>
              <a:defRPr/>
            </a:lvl1pPr>
          </a:lstStyle>
          <a:p>
            <a:pPr>
              <a:defRPr/>
            </a:pPr>
            <a:fld id="{EAF11887-1EC7-4886-9347-8D9E41A37653}" type="datetimeFigureOut">
              <a:rPr lang="en-US"/>
              <a:pPr>
                <a:defRPr/>
              </a:pPr>
              <a:t>3/11/2025</a:t>
            </a:fld>
            <a:endParaRPr lang="en-US"/>
          </a:p>
        </p:txBody>
      </p:sp>
      <p:sp>
        <p:nvSpPr>
          <p:cNvPr id="3" name="Footer Placeholder 4">
            <a:extLst>
              <a:ext uri="{FF2B5EF4-FFF2-40B4-BE49-F238E27FC236}">
                <a16:creationId xmlns:a16="http://schemas.microsoft.com/office/drawing/2014/main" id="{F3A0C9F3-0946-7864-AD2E-5CAAAC13D3D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23DF428-7E09-8F2F-DC80-5022F6419463}"/>
              </a:ext>
            </a:extLst>
          </p:cNvPr>
          <p:cNvSpPr>
            <a:spLocks noGrp="1"/>
          </p:cNvSpPr>
          <p:nvPr>
            <p:ph type="sldNum" sz="quarter" idx="12"/>
          </p:nvPr>
        </p:nvSpPr>
        <p:spPr/>
        <p:txBody>
          <a:bodyPr/>
          <a:lstStyle>
            <a:lvl1pPr>
              <a:defRPr/>
            </a:lvl1pPr>
          </a:lstStyle>
          <a:p>
            <a:pPr>
              <a:defRPr/>
            </a:pPr>
            <a:fld id="{0C213906-0B8F-493C-B61F-37BC81C431B2}" type="slidenum">
              <a:rPr lang="en-US"/>
              <a:pPr>
                <a:defRPr/>
              </a:pPr>
              <a:t>‹#›</a:t>
            </a:fld>
            <a:endParaRPr lang="en-US"/>
          </a:p>
        </p:txBody>
      </p:sp>
    </p:spTree>
    <p:extLst>
      <p:ext uri="{BB962C8B-B14F-4D97-AF65-F5344CB8AC3E}">
        <p14:creationId xmlns:p14="http://schemas.microsoft.com/office/powerpoint/2010/main" val="46352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6A9582C-4FC0-5915-D78F-4DB4BCF68564}"/>
              </a:ext>
            </a:extLst>
          </p:cNvPr>
          <p:cNvSpPr>
            <a:spLocks noGrp="1"/>
          </p:cNvSpPr>
          <p:nvPr>
            <p:ph type="dt" sz="half" idx="10"/>
          </p:nvPr>
        </p:nvSpPr>
        <p:spPr/>
        <p:txBody>
          <a:bodyPr/>
          <a:lstStyle>
            <a:lvl1pPr>
              <a:defRPr/>
            </a:lvl1pPr>
          </a:lstStyle>
          <a:p>
            <a:pPr>
              <a:defRPr/>
            </a:pPr>
            <a:fld id="{FA87AFDA-BF58-4B9C-A8B8-DB808CB32581}" type="datetimeFigureOut">
              <a:rPr lang="en-US"/>
              <a:pPr>
                <a:defRPr/>
              </a:pPr>
              <a:t>3/11/2025</a:t>
            </a:fld>
            <a:endParaRPr lang="en-US"/>
          </a:p>
        </p:txBody>
      </p:sp>
      <p:sp>
        <p:nvSpPr>
          <p:cNvPr id="6" name="Footer Placeholder 4">
            <a:extLst>
              <a:ext uri="{FF2B5EF4-FFF2-40B4-BE49-F238E27FC236}">
                <a16:creationId xmlns:a16="http://schemas.microsoft.com/office/drawing/2014/main" id="{D7CDAEE7-4B18-0834-533F-DD028ED203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308CC3-CEFD-193E-A313-635635D23734}"/>
              </a:ext>
            </a:extLst>
          </p:cNvPr>
          <p:cNvSpPr>
            <a:spLocks noGrp="1"/>
          </p:cNvSpPr>
          <p:nvPr>
            <p:ph type="sldNum" sz="quarter" idx="12"/>
          </p:nvPr>
        </p:nvSpPr>
        <p:spPr/>
        <p:txBody>
          <a:bodyPr/>
          <a:lstStyle>
            <a:lvl1pPr>
              <a:defRPr/>
            </a:lvl1pPr>
          </a:lstStyle>
          <a:p>
            <a:pPr>
              <a:defRPr/>
            </a:pPr>
            <a:fld id="{D04F1BF1-3A3D-42AE-8450-37571848BDB8}" type="slidenum">
              <a:rPr lang="en-US"/>
              <a:pPr>
                <a:defRPr/>
              </a:pPr>
              <a:t>‹#›</a:t>
            </a:fld>
            <a:endParaRPr lang="en-US"/>
          </a:p>
        </p:txBody>
      </p:sp>
    </p:spTree>
    <p:extLst>
      <p:ext uri="{BB962C8B-B14F-4D97-AF65-F5344CB8AC3E}">
        <p14:creationId xmlns:p14="http://schemas.microsoft.com/office/powerpoint/2010/main" val="254076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E56A512-8EEE-A958-4D75-9196966BC1CC}"/>
              </a:ext>
            </a:extLst>
          </p:cNvPr>
          <p:cNvSpPr>
            <a:spLocks noGrp="1"/>
          </p:cNvSpPr>
          <p:nvPr>
            <p:ph type="dt" sz="half" idx="10"/>
          </p:nvPr>
        </p:nvSpPr>
        <p:spPr/>
        <p:txBody>
          <a:bodyPr/>
          <a:lstStyle>
            <a:lvl1pPr>
              <a:defRPr/>
            </a:lvl1pPr>
          </a:lstStyle>
          <a:p>
            <a:pPr>
              <a:defRPr/>
            </a:pPr>
            <a:fld id="{7D45C908-1E11-4815-8434-6195211603C2}" type="datetimeFigureOut">
              <a:rPr lang="en-US"/>
              <a:pPr>
                <a:defRPr/>
              </a:pPr>
              <a:t>3/11/2025</a:t>
            </a:fld>
            <a:endParaRPr lang="en-US"/>
          </a:p>
        </p:txBody>
      </p:sp>
      <p:sp>
        <p:nvSpPr>
          <p:cNvPr id="6" name="Footer Placeholder 4">
            <a:extLst>
              <a:ext uri="{FF2B5EF4-FFF2-40B4-BE49-F238E27FC236}">
                <a16:creationId xmlns:a16="http://schemas.microsoft.com/office/drawing/2014/main" id="{04A593A8-1D75-96E6-4E1E-283043D8FC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74F90CA-F40F-EA10-591B-4B779760977A}"/>
              </a:ext>
            </a:extLst>
          </p:cNvPr>
          <p:cNvSpPr>
            <a:spLocks noGrp="1"/>
          </p:cNvSpPr>
          <p:nvPr>
            <p:ph type="sldNum" sz="quarter" idx="12"/>
          </p:nvPr>
        </p:nvSpPr>
        <p:spPr/>
        <p:txBody>
          <a:bodyPr/>
          <a:lstStyle>
            <a:lvl1pPr>
              <a:defRPr/>
            </a:lvl1pPr>
          </a:lstStyle>
          <a:p>
            <a:pPr>
              <a:defRPr/>
            </a:pPr>
            <a:fld id="{6DEA75D6-3CD3-43DF-823E-8F604ED5E851}" type="slidenum">
              <a:rPr lang="en-US"/>
              <a:pPr>
                <a:defRPr/>
              </a:pPr>
              <a:t>‹#›</a:t>
            </a:fld>
            <a:endParaRPr lang="en-US"/>
          </a:p>
        </p:txBody>
      </p:sp>
    </p:spTree>
    <p:extLst>
      <p:ext uri="{BB962C8B-B14F-4D97-AF65-F5344CB8AC3E}">
        <p14:creationId xmlns:p14="http://schemas.microsoft.com/office/powerpoint/2010/main" val="405072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1C6D77-760E-762E-B443-2D36F9BD5A8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E6D7BA-51B6-4074-B2E5-5E081CCC4D2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E99A0D6-7855-5F25-775D-2E7B4BEBD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82000"/>
                  </a:schemeClr>
                </a:solidFill>
                <a:latin typeface="+mn-lt"/>
              </a:defRPr>
            </a:lvl1pPr>
          </a:lstStyle>
          <a:p>
            <a:pPr>
              <a:defRPr/>
            </a:pPr>
            <a:fld id="{4DF118C0-425F-4B96-832E-5FCD5858BCF1}" type="datetimeFigureOut">
              <a:rPr lang="en-US"/>
              <a:pPr>
                <a:defRPr/>
              </a:pPr>
              <a:t>3/11/2025</a:t>
            </a:fld>
            <a:endParaRPr lang="en-US"/>
          </a:p>
        </p:txBody>
      </p:sp>
      <p:sp>
        <p:nvSpPr>
          <p:cNvPr id="5" name="Footer Placeholder 4">
            <a:extLst>
              <a:ext uri="{FF2B5EF4-FFF2-40B4-BE49-F238E27FC236}">
                <a16:creationId xmlns:a16="http://schemas.microsoft.com/office/drawing/2014/main" id="{7365EE8E-025C-E60D-EB5D-516457A7E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4410AA9-329D-126E-EB72-31085464BA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82000"/>
                  </a:schemeClr>
                </a:solidFill>
                <a:latin typeface="+mn-lt"/>
              </a:defRPr>
            </a:lvl1pPr>
          </a:lstStyle>
          <a:p>
            <a:pPr>
              <a:defRPr/>
            </a:pPr>
            <a:fld id="{867A9A16-6B6D-40D4-B9F9-3E2F63FF9C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15.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16.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hyperlink" Target="http://www.dep.pa.gov/constructionstormwater"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4.xml"/><Relationship Id="rId5" Type="http://schemas.openxmlformats.org/officeDocument/2006/relationships/image" Target="../media/image17.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www.dep.pa.gov/" TargetMode="External"/><Relationship Id="rId4" Type="http://schemas.openxmlformats.org/officeDocument/2006/relationships/hyperlink" Target="mailto:rojevin@p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24.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http://www.dep.pa.gov/" TargetMode="External"/><Relationship Id="rId4" Type="http://schemas.openxmlformats.org/officeDocument/2006/relationships/hyperlink" Target="mailto:rojevin@pa.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7.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8.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extBox 11">
            <a:extLst>
              <a:ext uri="{FF2B5EF4-FFF2-40B4-BE49-F238E27FC236}">
                <a16:creationId xmlns:a16="http://schemas.microsoft.com/office/drawing/2014/main" id="{1EF9FC14-3F4F-D150-B9FB-C88A22EDF128}"/>
              </a:ext>
            </a:extLst>
          </p:cNvPr>
          <p:cNvSpPr txBox="1">
            <a:spLocks noChangeArrowheads="1"/>
          </p:cNvSpPr>
          <p:nvPr/>
        </p:nvSpPr>
        <p:spPr bwMode="auto">
          <a:xfrm>
            <a:off x="881062" y="1682750"/>
            <a:ext cx="104298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6600" b="1" dirty="0">
                <a:solidFill>
                  <a:schemeClr val="bg1"/>
                </a:solidFill>
                <a:latin typeface="Calibri" panose="020F0502020204030204" pitchFamily="34" charset="0"/>
                <a:cs typeface="Calibri" panose="020F0502020204030204" pitchFamily="34" charset="0"/>
              </a:rPr>
              <a:t>PAG-02 Comparison</a:t>
            </a:r>
            <a:br>
              <a:rPr lang="en-US" altLang="en-US" sz="6600" b="1" dirty="0">
                <a:solidFill>
                  <a:schemeClr val="bg1"/>
                </a:solidFill>
                <a:latin typeface="Calibri" panose="020F0502020204030204" pitchFamily="34" charset="0"/>
                <a:cs typeface="Calibri" panose="020F0502020204030204" pitchFamily="34" charset="0"/>
              </a:rPr>
            </a:br>
            <a:r>
              <a:rPr lang="en-US" altLang="en-US" sz="6600" b="1" dirty="0">
                <a:solidFill>
                  <a:schemeClr val="bg1"/>
                </a:solidFill>
                <a:latin typeface="Calibri" panose="020F0502020204030204" pitchFamily="34" charset="0"/>
                <a:cs typeface="Calibri" panose="020F0502020204030204" pitchFamily="34" charset="0"/>
              </a:rPr>
              <a:t>2019 vs. 2024</a:t>
            </a:r>
          </a:p>
        </p:txBody>
      </p:sp>
      <p:sp>
        <p:nvSpPr>
          <p:cNvPr id="22" name="TextBox 21">
            <a:extLst>
              <a:ext uri="{FF2B5EF4-FFF2-40B4-BE49-F238E27FC236}">
                <a16:creationId xmlns:a16="http://schemas.microsoft.com/office/drawing/2014/main" id="{7FB2330E-43D6-3850-ACCF-5AE7EF3A3A89}"/>
              </a:ext>
            </a:extLst>
          </p:cNvPr>
          <p:cNvSpPr txBox="1"/>
          <p:nvPr/>
        </p:nvSpPr>
        <p:spPr>
          <a:xfrm>
            <a:off x="352425" y="6227763"/>
            <a:ext cx="7997825" cy="312737"/>
          </a:xfrm>
          <a:prstGeom prst="rect">
            <a:avLst/>
          </a:prstGeom>
          <a:noFill/>
        </p:spPr>
        <p:txBody>
          <a:bodyPr>
            <a:spAutoFit/>
          </a:bodyPr>
          <a:lstStyle/>
          <a:p>
            <a:pPr eaLnBrk="1" fontAlgn="auto" hangingPunct="1">
              <a:lnSpc>
                <a:spcPct val="107000"/>
              </a:lnSpc>
              <a:spcBef>
                <a:spcPts val="0"/>
              </a:spcBef>
              <a:spcAft>
                <a:spcPts val="800"/>
              </a:spcAft>
              <a:defRPr/>
            </a:pPr>
            <a:r>
              <a:rPr lang="en-US" sz="1400" spc="300" dirty="0">
                <a:solidFill>
                  <a:srgbClr val="001832"/>
                </a:solidFill>
                <a:latin typeface="Calibri" panose="020F0502020204030204" pitchFamily="34" charset="0"/>
                <a:ea typeface="Calibri" panose="020F0502020204030204" pitchFamily="34" charset="0"/>
                <a:cs typeface="Calibri" panose="020F0502020204030204" pitchFamily="34" charset="0"/>
              </a:rPr>
              <a:t>JOSH SHAPIRO, GOVERNOR  |  JESSICA SHIRLEY, ACTING SECRETARY</a:t>
            </a:r>
            <a:endParaRPr lang="en-US" sz="1400" spc="300" dirty="0">
              <a:solidFill>
                <a:srgbClr val="001832"/>
              </a:solidFill>
              <a:latin typeface="Calibri" panose="020F0502020204030204" pitchFamily="34" charset="0"/>
              <a:ea typeface="Calibri" panose="020F0502020204030204" pitchFamily="34" charset="0"/>
              <a:cs typeface="Arial" panose="020B0604020202020204" pitchFamily="34" charset="0"/>
            </a:endParaRPr>
          </a:p>
        </p:txBody>
      </p:sp>
      <p:sp>
        <p:nvSpPr>
          <p:cNvPr id="4100" name="Rectangle 1">
            <a:extLst>
              <a:ext uri="{FF2B5EF4-FFF2-40B4-BE49-F238E27FC236}">
                <a16:creationId xmlns:a16="http://schemas.microsoft.com/office/drawing/2014/main" id="{F3B224CC-85C9-9281-0C77-0FC0176A2E13}"/>
              </a:ext>
            </a:extLst>
          </p:cNvPr>
          <p:cNvSpPr>
            <a:spLocks noChangeArrowheads="1"/>
          </p:cNvSpPr>
          <p:nvPr/>
        </p:nvSpPr>
        <p:spPr bwMode="auto">
          <a:xfrm>
            <a:off x="2676144" y="4011851"/>
            <a:ext cx="6839712" cy="181588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a:lnSpc>
                <a:spcPct val="100000"/>
              </a:lnSpc>
              <a:spcBef>
                <a:spcPct val="0"/>
              </a:spcBef>
              <a:buFontTx/>
              <a:buNone/>
              <a:defRPr/>
            </a:pPr>
            <a:r>
              <a:rPr lang="en-US" altLang="en-US" dirty="0">
                <a:solidFill>
                  <a:schemeClr val="bg1"/>
                </a:solidFill>
                <a:latin typeface="Calibri" panose="020F0502020204030204" pitchFamily="34" charset="0"/>
                <a:cs typeface="Calibri" panose="020F0502020204030204" pitchFamily="34" charset="0"/>
              </a:rPr>
              <a:t>Robert Jevin, P.E., Permits Chief</a:t>
            </a:r>
          </a:p>
          <a:p>
            <a:pPr algn="ctr">
              <a:lnSpc>
                <a:spcPct val="100000"/>
              </a:lnSpc>
              <a:spcBef>
                <a:spcPct val="0"/>
              </a:spcBef>
              <a:buFontTx/>
              <a:buNone/>
              <a:defRPr/>
            </a:pPr>
            <a:r>
              <a:rPr lang="en-US" altLang="en-US" dirty="0">
                <a:solidFill>
                  <a:schemeClr val="bg1"/>
                </a:solidFill>
                <a:latin typeface="Calibri" panose="020F0502020204030204" pitchFamily="34" charset="0"/>
                <a:cs typeface="Calibri" panose="020F0502020204030204" pitchFamily="34" charset="0"/>
              </a:rPr>
              <a:t>DEP Northeast Regional Office</a:t>
            </a:r>
          </a:p>
          <a:p>
            <a:pPr algn="ctr">
              <a:lnSpc>
                <a:spcPct val="100000"/>
              </a:lnSpc>
              <a:spcBef>
                <a:spcPct val="0"/>
              </a:spcBef>
              <a:buFontTx/>
              <a:buNone/>
              <a:defRPr/>
            </a:pPr>
            <a:r>
              <a:rPr lang="en-US" altLang="en-US" dirty="0">
                <a:solidFill>
                  <a:schemeClr val="bg1"/>
                </a:solidFill>
                <a:latin typeface="Calibri" panose="020F0502020204030204" pitchFamily="34" charset="0"/>
                <a:cs typeface="Calibri" panose="020F0502020204030204" pitchFamily="34" charset="0"/>
              </a:rPr>
              <a:t>Waterways &amp; Wetlands Program</a:t>
            </a:r>
          </a:p>
          <a:p>
            <a:pPr algn="ctr">
              <a:lnSpc>
                <a:spcPct val="100000"/>
              </a:lnSpc>
              <a:spcBef>
                <a:spcPct val="0"/>
              </a:spcBef>
              <a:buFontTx/>
              <a:buNone/>
              <a:defRPr/>
            </a:pPr>
            <a:r>
              <a:rPr lang="en-US" altLang="en-US" dirty="0">
                <a:solidFill>
                  <a:schemeClr val="bg1"/>
                </a:solidFill>
                <a:latin typeface="Calibri" panose="020F0502020204030204" pitchFamily="34" charset="0"/>
                <a:cs typeface="Calibri" panose="020F0502020204030204" pitchFamily="34" charset="0"/>
              </a:rPr>
              <a:t>03/12/2025 </a:t>
            </a:r>
            <a:endParaRPr lang="en-US" altLang="en-US" dirty="0">
              <a:solidFill>
                <a:schemeClr val="bg1"/>
              </a:solidFill>
              <a:highlight>
                <a:srgbClr val="00FFFF"/>
              </a:highligh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TextBox 11">
            <a:extLst>
              <a:ext uri="{FF2B5EF4-FFF2-40B4-BE49-F238E27FC236}">
                <a16:creationId xmlns:a16="http://schemas.microsoft.com/office/drawing/2014/main" id="{147A5799-B7AB-8C19-13EF-D057DDB4140E}"/>
              </a:ext>
            </a:extLst>
          </p:cNvPr>
          <p:cNvSpPr txBox="1">
            <a:spLocks noChangeArrowheads="1"/>
          </p:cNvSpPr>
          <p:nvPr/>
        </p:nvSpPr>
        <p:spPr bwMode="auto">
          <a:xfrm>
            <a:off x="3844643" y="891085"/>
            <a:ext cx="81777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EPA Technology–Based Standards</a:t>
            </a:r>
          </a:p>
        </p:txBody>
      </p:sp>
      <p:sp>
        <p:nvSpPr>
          <p:cNvPr id="22531" name="TextBox 2">
            <a:extLst>
              <a:ext uri="{FF2B5EF4-FFF2-40B4-BE49-F238E27FC236}">
                <a16:creationId xmlns:a16="http://schemas.microsoft.com/office/drawing/2014/main" id="{3A2FDAD7-B376-0EB2-B28B-D8F842FEB18B}"/>
              </a:ext>
            </a:extLst>
          </p:cNvPr>
          <p:cNvSpPr txBox="1">
            <a:spLocks noChangeArrowheads="1"/>
          </p:cNvSpPr>
          <p:nvPr/>
        </p:nvSpPr>
        <p:spPr bwMode="auto">
          <a:xfrm>
            <a:off x="463550" y="5101727"/>
            <a:ext cx="112649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7000"/>
              </a:lnSpc>
              <a:spcBef>
                <a:spcPct val="0"/>
              </a:spcBef>
              <a:spcAft>
                <a:spcPts val="800"/>
              </a:spcAft>
              <a:buFontTx/>
              <a:buNone/>
            </a:pPr>
            <a:r>
              <a:rPr lang="en-US" altLang="en-US" sz="2400" dirty="0">
                <a:latin typeface="Calibri" panose="020F0502020204030204" pitchFamily="34" charset="0"/>
                <a:cs typeface="Calibri" panose="020F0502020204030204" pitchFamily="34" charset="0"/>
              </a:rPr>
              <a:t>Incorporating EPA’s 40 CFR Part 450 technology-based standards into the effluent limitation requirements</a:t>
            </a:r>
          </a:p>
        </p:txBody>
      </p:sp>
      <p:pic>
        <p:nvPicPr>
          <p:cNvPr id="22532" name="Picture 1" descr="Utility trench being dug">
            <a:extLst>
              <a:ext uri="{FF2B5EF4-FFF2-40B4-BE49-F238E27FC236}">
                <a16:creationId xmlns:a16="http://schemas.microsoft.com/office/drawing/2014/main" id="{6F107575-B397-9BFB-08F7-FD81CAF7BC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8" t="15434"/>
          <a:stretch>
            <a:fillRect/>
          </a:stretch>
        </p:blipFill>
        <p:spPr bwMode="auto">
          <a:xfrm>
            <a:off x="406060" y="2288339"/>
            <a:ext cx="423098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Pump water filter bag discharging">
            <a:extLst>
              <a:ext uri="{FF2B5EF4-FFF2-40B4-BE49-F238E27FC236}">
                <a16:creationId xmlns:a16="http://schemas.microsoft.com/office/drawing/2014/main" id="{0F1C37C1-E27F-6624-844B-0CB575F689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7040" y="2284371"/>
            <a:ext cx="435773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Filter Sock with ponded sediment laden water">
            <a:extLst>
              <a:ext uri="{FF2B5EF4-FFF2-40B4-BE49-F238E27FC236}">
                <a16:creationId xmlns:a16="http://schemas.microsoft.com/office/drawing/2014/main" id="{C829EC66-2865-6CE8-F90B-F54390169E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8100" y="2301039"/>
            <a:ext cx="2665413"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4578" name="TextBox 11">
            <a:extLst>
              <a:ext uri="{FF2B5EF4-FFF2-40B4-BE49-F238E27FC236}">
                <a16:creationId xmlns:a16="http://schemas.microsoft.com/office/drawing/2014/main" id="{7DF654D7-DE6D-A3E1-60BF-4E9FEFB39B48}"/>
              </a:ext>
            </a:extLst>
          </p:cNvPr>
          <p:cNvSpPr txBox="1">
            <a:spLocks noChangeArrowheads="1"/>
          </p:cNvSpPr>
          <p:nvPr/>
        </p:nvSpPr>
        <p:spPr bwMode="auto">
          <a:xfrm>
            <a:off x="4313238" y="866775"/>
            <a:ext cx="6597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Instrument Recording</a:t>
            </a:r>
          </a:p>
        </p:txBody>
      </p:sp>
      <p:sp>
        <p:nvSpPr>
          <p:cNvPr id="24579" name="TextBox 2">
            <a:extLst>
              <a:ext uri="{FF2B5EF4-FFF2-40B4-BE49-F238E27FC236}">
                <a16:creationId xmlns:a16="http://schemas.microsoft.com/office/drawing/2014/main" id="{9D753EE2-5472-A391-6C90-41D22D24DD88}"/>
              </a:ext>
            </a:extLst>
          </p:cNvPr>
          <p:cNvSpPr txBox="1">
            <a:spLocks noChangeArrowheads="1"/>
          </p:cNvSpPr>
          <p:nvPr/>
        </p:nvSpPr>
        <p:spPr bwMode="auto">
          <a:xfrm>
            <a:off x="4586290" y="3043150"/>
            <a:ext cx="3497262" cy="271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r>
              <a:rPr lang="en-US" altLang="en-US" sz="2200" dirty="0">
                <a:latin typeface="Calibri" panose="020F0502020204030204" pitchFamily="34" charset="0"/>
                <a:cs typeface="Calibri" panose="020F0502020204030204" pitchFamily="34" charset="0"/>
              </a:rPr>
              <a:t>Required recording of an instrument for PCSM BMPs within 45 days of issuance</a:t>
            </a:r>
          </a:p>
          <a:p>
            <a:pPr eaLnBrk="1" hangingPunct="1">
              <a:lnSpc>
                <a:spcPct val="107000"/>
              </a:lnSpc>
              <a:spcBef>
                <a:spcPct val="0"/>
              </a:spcBef>
              <a:spcAft>
                <a:spcPts val="800"/>
              </a:spcAft>
              <a:buFontTx/>
              <a:buNone/>
            </a:pPr>
            <a:r>
              <a:rPr lang="en-US" altLang="en-US" sz="2200" dirty="0">
                <a:latin typeface="Calibri" panose="020F0502020204030204" pitchFamily="34" charset="0"/>
                <a:cs typeface="Calibri" panose="020F0502020204030204" pitchFamily="34" charset="0"/>
              </a:rPr>
              <a:t>Proof of the recording was required with the submission of a Notice of Termination (NOT) or transfer application</a:t>
            </a:r>
          </a:p>
        </p:txBody>
      </p:sp>
      <p:sp>
        <p:nvSpPr>
          <p:cNvPr id="24580" name="TextBox 10">
            <a:extLst>
              <a:ext uri="{FF2B5EF4-FFF2-40B4-BE49-F238E27FC236}">
                <a16:creationId xmlns:a16="http://schemas.microsoft.com/office/drawing/2014/main" id="{E8C0851E-89C7-28E1-A1F3-B75B265E84E6}"/>
              </a:ext>
            </a:extLst>
          </p:cNvPr>
          <p:cNvSpPr txBox="1">
            <a:spLocks noChangeArrowheads="1"/>
          </p:cNvSpPr>
          <p:nvPr/>
        </p:nvSpPr>
        <p:spPr bwMode="auto">
          <a:xfrm>
            <a:off x="4584700" y="2207528"/>
            <a:ext cx="3032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b="1" dirty="0">
                <a:solidFill>
                  <a:srgbClr val="001832"/>
                </a:solidFill>
                <a:latin typeface="Calibri" panose="020F0502020204030204" pitchFamily="34" charset="0"/>
                <a:cs typeface="Calibri" panose="020F0502020204030204" pitchFamily="34" charset="0"/>
              </a:rPr>
              <a:t>2019 Permit</a:t>
            </a:r>
          </a:p>
        </p:txBody>
      </p:sp>
      <p:grpSp>
        <p:nvGrpSpPr>
          <p:cNvPr id="3" name="Group 2">
            <a:extLst>
              <a:ext uri="{FF2B5EF4-FFF2-40B4-BE49-F238E27FC236}">
                <a16:creationId xmlns:a16="http://schemas.microsoft.com/office/drawing/2014/main" id="{C09371BB-29DB-7E76-8474-AC968BD39763}"/>
              </a:ext>
            </a:extLst>
          </p:cNvPr>
          <p:cNvGrpSpPr>
            <a:grpSpLocks/>
          </p:cNvGrpSpPr>
          <p:nvPr/>
        </p:nvGrpSpPr>
        <p:grpSpPr bwMode="auto">
          <a:xfrm>
            <a:off x="8234362" y="2207528"/>
            <a:ext cx="3795078" cy="3912746"/>
            <a:chOff x="8234362" y="2439733"/>
            <a:chExt cx="3795078" cy="3912897"/>
          </a:xfrm>
        </p:grpSpPr>
        <p:sp>
          <p:nvSpPr>
            <p:cNvPr id="24583" name="TextBox 7">
              <a:extLst>
                <a:ext uri="{FF2B5EF4-FFF2-40B4-BE49-F238E27FC236}">
                  <a16:creationId xmlns:a16="http://schemas.microsoft.com/office/drawing/2014/main" id="{1DB74985-B685-B569-380B-8B047C99C7F3}"/>
                </a:ext>
              </a:extLst>
            </p:cNvPr>
            <p:cNvSpPr txBox="1">
              <a:spLocks noChangeArrowheads="1"/>
            </p:cNvSpPr>
            <p:nvPr/>
          </p:nvSpPr>
          <p:spPr bwMode="auto">
            <a:xfrm>
              <a:off x="8234362" y="3275387"/>
              <a:ext cx="3795078" cy="30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r>
                <a:rPr lang="en-US" altLang="en-US" sz="2200" dirty="0">
                  <a:latin typeface="Calibri" panose="020F0502020204030204" pitchFamily="34" charset="0"/>
                  <a:cs typeface="Calibri" panose="020F0502020204030204" pitchFamily="34" charset="0"/>
                </a:rPr>
                <a:t>Requires submission of the full recording and proof of recording initially, prior to scheduling the pre-construction meeting, unless excepted</a:t>
              </a:r>
            </a:p>
            <a:p>
              <a:pPr eaLnBrk="1" hangingPunct="1">
                <a:lnSpc>
                  <a:spcPct val="107000"/>
                </a:lnSpc>
                <a:spcBef>
                  <a:spcPct val="0"/>
                </a:spcBef>
                <a:spcAft>
                  <a:spcPts val="800"/>
                </a:spcAft>
                <a:buFontTx/>
                <a:buNone/>
              </a:pPr>
              <a:r>
                <a:rPr lang="en-US" altLang="en-US" sz="2200" dirty="0">
                  <a:latin typeface="Calibri" panose="020F0502020204030204" pitchFamily="34" charset="0"/>
                  <a:cs typeface="Calibri" panose="020F0502020204030204" pitchFamily="34" charset="0"/>
                </a:rPr>
                <a:t>Requires proof of the recording with the submission of an NOT or transfer application</a:t>
              </a:r>
            </a:p>
          </p:txBody>
        </p:sp>
        <p:sp>
          <p:nvSpPr>
            <p:cNvPr id="24584" name="TextBox 14">
              <a:extLst>
                <a:ext uri="{FF2B5EF4-FFF2-40B4-BE49-F238E27FC236}">
                  <a16:creationId xmlns:a16="http://schemas.microsoft.com/office/drawing/2014/main" id="{CDB0418B-D45F-CE81-C5EA-8C485F4F5A6A}"/>
                </a:ext>
              </a:extLst>
            </p:cNvPr>
            <p:cNvSpPr txBox="1">
              <a:spLocks noChangeArrowheads="1"/>
            </p:cNvSpPr>
            <p:nvPr/>
          </p:nvSpPr>
          <p:spPr bwMode="auto">
            <a:xfrm>
              <a:off x="8234362" y="2439733"/>
              <a:ext cx="3033713" cy="52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b="1" dirty="0">
                  <a:solidFill>
                    <a:srgbClr val="001832"/>
                  </a:solidFill>
                  <a:latin typeface="Calibri" panose="020F0502020204030204" pitchFamily="34" charset="0"/>
                  <a:cs typeface="Calibri" panose="020F0502020204030204" pitchFamily="34" charset="0"/>
                </a:rPr>
                <a:t>2024 Permit</a:t>
              </a:r>
            </a:p>
          </p:txBody>
        </p:sp>
      </p:grpSp>
      <p:pic>
        <p:nvPicPr>
          <p:cNvPr id="24582" name="Picture 1" descr="Pile of deeds and other records">
            <a:extLst>
              <a:ext uri="{FF2B5EF4-FFF2-40B4-BE49-F238E27FC236}">
                <a16:creationId xmlns:a16="http://schemas.microsoft.com/office/drawing/2014/main" id="{C343FDBA-CEAF-DCAA-7893-01CD45E1B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2762250"/>
            <a:ext cx="3646487"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4578" name="TextBox 11">
            <a:extLst>
              <a:ext uri="{FF2B5EF4-FFF2-40B4-BE49-F238E27FC236}">
                <a16:creationId xmlns:a16="http://schemas.microsoft.com/office/drawing/2014/main" id="{7DF654D7-DE6D-A3E1-60BF-4E9FEFB39B48}"/>
              </a:ext>
            </a:extLst>
          </p:cNvPr>
          <p:cNvSpPr txBox="1">
            <a:spLocks noChangeArrowheads="1"/>
          </p:cNvSpPr>
          <p:nvPr/>
        </p:nvSpPr>
        <p:spPr bwMode="auto">
          <a:xfrm>
            <a:off x="4313238" y="835742"/>
            <a:ext cx="741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Exceptions to Initial Recording</a:t>
            </a:r>
          </a:p>
        </p:txBody>
      </p:sp>
      <p:grpSp>
        <p:nvGrpSpPr>
          <p:cNvPr id="3" name="Group 2">
            <a:extLst>
              <a:ext uri="{FF2B5EF4-FFF2-40B4-BE49-F238E27FC236}">
                <a16:creationId xmlns:a16="http://schemas.microsoft.com/office/drawing/2014/main" id="{C09371BB-29DB-7E76-8474-AC968BD39763}"/>
              </a:ext>
            </a:extLst>
          </p:cNvPr>
          <p:cNvGrpSpPr>
            <a:grpSpLocks/>
          </p:cNvGrpSpPr>
          <p:nvPr/>
        </p:nvGrpSpPr>
        <p:grpSpPr bwMode="auto">
          <a:xfrm>
            <a:off x="2560321" y="1771434"/>
            <a:ext cx="9169717" cy="4588801"/>
            <a:chOff x="8234362" y="2439733"/>
            <a:chExt cx="3495675" cy="4130869"/>
          </a:xfrm>
        </p:grpSpPr>
        <p:sp>
          <p:nvSpPr>
            <p:cNvPr id="24583" name="TextBox 7">
              <a:extLst>
                <a:ext uri="{FF2B5EF4-FFF2-40B4-BE49-F238E27FC236}">
                  <a16:creationId xmlns:a16="http://schemas.microsoft.com/office/drawing/2014/main" id="{1DB74985-B685-B569-380B-8B047C99C7F3}"/>
                </a:ext>
              </a:extLst>
            </p:cNvPr>
            <p:cNvSpPr txBox="1">
              <a:spLocks noChangeArrowheads="1"/>
            </p:cNvSpPr>
            <p:nvPr/>
          </p:nvSpPr>
          <p:spPr bwMode="auto">
            <a:xfrm>
              <a:off x="8234362" y="2932195"/>
              <a:ext cx="3495675" cy="363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altLang="en-US"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Utility Projects:  </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permittee must submit the recording (and proof of recording) within 45 days of permit issuance.</a:t>
              </a: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altLang="en-US"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Other Projects: </a:t>
              </a: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Either:</a:t>
              </a:r>
            </a:p>
            <a:p>
              <a:pPr marL="342900" indent="-342900" eaLnBrk="1" hangingPunct="1">
                <a:lnSpc>
                  <a:spcPct val="107000"/>
                </a:lnSpc>
                <a:spcBef>
                  <a:spcPct val="0"/>
                </a:spcBef>
                <a:spcAft>
                  <a:spcPts val="800"/>
                </a:spcAft>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Municipal approvals are not required, and all other state approvals are in hand at time of Chapter 102 approval, or</a:t>
              </a:r>
            </a:p>
            <a:p>
              <a:pPr marL="342900" indent="-342900" eaLnBrk="1" hangingPunct="1">
                <a:lnSpc>
                  <a:spcPct val="107000"/>
                </a:lnSpc>
                <a:spcBef>
                  <a:spcPct val="0"/>
                </a:spcBef>
                <a:spcAft>
                  <a:spcPts val="800"/>
                </a:spcAft>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Municipal approval are required, and the municipality is waiting on the Chapter 102 approval.</a:t>
              </a:r>
            </a:p>
            <a:p>
              <a:pPr marL="0" marR="0" lvl="0" indent="0" defTabSz="914400" rtl="0" eaLnBrk="1" fontAlgn="base" latinLnBrk="0" hangingPunct="1">
                <a:lnSpc>
                  <a:spcPct val="107000"/>
                </a:lnSpc>
                <a:spcBef>
                  <a:spcPct val="0"/>
                </a:spcBef>
                <a:spcAft>
                  <a:spcPts val="80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Other Projects must receive approval from DEP/CCD to submit within 45 days of issuance rather </a:t>
              </a:r>
              <a:r>
                <a:rPr kumimoji="0" lang="en-US" alt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tha</a:t>
              </a:r>
              <a:r>
                <a:rPr lang="en-US" altLang="en-US" sz="2400" b="1" dirty="0">
                  <a:solidFill>
                    <a:prstClr val="black"/>
                  </a:solidFill>
                  <a:latin typeface="Calibri" panose="020F0502020204030204" pitchFamily="34" charset="0"/>
                  <a:cs typeface="Calibri" panose="020F0502020204030204" pitchFamily="34" charset="0"/>
                </a:rPr>
                <a:t>n before the pre-construction meeting.</a:t>
              </a:r>
              <a:endParaRPr kumimoji="0" lang="en-US" altLang="en-US" sz="24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584" name="TextBox 14">
              <a:extLst>
                <a:ext uri="{FF2B5EF4-FFF2-40B4-BE49-F238E27FC236}">
                  <a16:creationId xmlns:a16="http://schemas.microsoft.com/office/drawing/2014/main" id="{CDB0418B-D45F-CE81-C5EA-8C485F4F5A6A}"/>
                </a:ext>
              </a:extLst>
            </p:cNvPr>
            <p:cNvSpPr txBox="1">
              <a:spLocks noChangeArrowheads="1"/>
            </p:cNvSpPr>
            <p:nvPr/>
          </p:nvSpPr>
          <p:spPr bwMode="auto">
            <a:xfrm>
              <a:off x="8234362" y="2439733"/>
              <a:ext cx="3033713" cy="47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2024 Permit</a:t>
              </a:r>
            </a:p>
          </p:txBody>
        </p:sp>
      </p:grpSp>
      <p:pic>
        <p:nvPicPr>
          <p:cNvPr id="1028" name="Picture 4" descr="Exception Clip Art PNG">
            <a:extLst>
              <a:ext uri="{FF2B5EF4-FFF2-40B4-BE49-F238E27FC236}">
                <a16:creationId xmlns:a16="http://schemas.microsoft.com/office/drawing/2014/main" id="{DF733F6D-4B9A-53CA-0A1A-8A2C275579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126" y="3093723"/>
            <a:ext cx="1640837" cy="16408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13063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6626" name="TextBox 11">
            <a:extLst>
              <a:ext uri="{FF2B5EF4-FFF2-40B4-BE49-F238E27FC236}">
                <a16:creationId xmlns:a16="http://schemas.microsoft.com/office/drawing/2014/main" id="{DE0A554D-869A-63D9-B155-B00390A47094}"/>
              </a:ext>
            </a:extLst>
          </p:cNvPr>
          <p:cNvSpPr txBox="1">
            <a:spLocks noChangeArrowheads="1"/>
          </p:cNvSpPr>
          <p:nvPr/>
        </p:nvSpPr>
        <p:spPr bwMode="auto">
          <a:xfrm>
            <a:off x="4348830" y="835895"/>
            <a:ext cx="65690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Visual Site Inspection</a:t>
            </a:r>
          </a:p>
        </p:txBody>
      </p:sp>
      <p:sp>
        <p:nvSpPr>
          <p:cNvPr id="3" name="TextBox 2">
            <a:extLst>
              <a:ext uri="{FF2B5EF4-FFF2-40B4-BE49-F238E27FC236}">
                <a16:creationId xmlns:a16="http://schemas.microsoft.com/office/drawing/2014/main" id="{A1EAEE63-92F5-7B37-148A-BDD4B84AD363}"/>
              </a:ext>
            </a:extLst>
          </p:cNvPr>
          <p:cNvSpPr txBox="1"/>
          <p:nvPr/>
        </p:nvSpPr>
        <p:spPr>
          <a:xfrm>
            <a:off x="0" y="1609754"/>
            <a:ext cx="12192000" cy="768350"/>
          </a:xfrm>
          <a:prstGeom prst="rect">
            <a:avLst/>
          </a:prstGeom>
          <a:noFill/>
        </p:spPr>
        <p:txBody>
          <a:bodyPr>
            <a:spAutoFit/>
          </a:bodyPr>
          <a:lstStyle/>
          <a:p>
            <a:pPr algn="ctr">
              <a:defRPr/>
            </a:pPr>
            <a:r>
              <a:rPr lang="en-US" sz="2200" dirty="0">
                <a:latin typeface="Calibri" panose="020F0502020204030204" pitchFamily="34" charset="0"/>
                <a:cs typeface="Calibri" panose="020F0502020204030204" pitchFamily="34" charset="0"/>
              </a:rPr>
              <a:t>Site inspections must be conducted by qualified personnel</a:t>
            </a:r>
          </a:p>
          <a:p>
            <a:pPr algn="ctr">
              <a:defRPr/>
            </a:pPr>
            <a:r>
              <a:rPr lang="en-US" altLang="en-US" sz="2200" kern="0" dirty="0">
                <a:latin typeface="Calibri" panose="020F0502020204030204" pitchFamily="34" charset="0"/>
                <a:cs typeface="Calibri" panose="020F0502020204030204" pitchFamily="34" charset="0"/>
              </a:rPr>
              <a:t>Three options to demonstrate qualifications:</a:t>
            </a:r>
          </a:p>
        </p:txBody>
      </p:sp>
      <p:grpSp>
        <p:nvGrpSpPr>
          <p:cNvPr id="9" name="Group 8">
            <a:extLst>
              <a:ext uri="{FF2B5EF4-FFF2-40B4-BE49-F238E27FC236}">
                <a16:creationId xmlns:a16="http://schemas.microsoft.com/office/drawing/2014/main" id="{B59ACE24-FC04-3FAE-B31A-F09A019987A7}"/>
              </a:ext>
            </a:extLst>
          </p:cNvPr>
          <p:cNvGrpSpPr>
            <a:grpSpLocks/>
          </p:cNvGrpSpPr>
          <p:nvPr/>
        </p:nvGrpSpPr>
        <p:grpSpPr bwMode="auto">
          <a:xfrm>
            <a:off x="269331" y="2419350"/>
            <a:ext cx="3786187" cy="3486150"/>
            <a:chOff x="249382" y="2030681"/>
            <a:chExt cx="3786044" cy="3487017"/>
          </a:xfrm>
        </p:grpSpPr>
        <p:sp>
          <p:nvSpPr>
            <p:cNvPr id="26638" name="TextBox 2">
              <a:extLst>
                <a:ext uri="{FF2B5EF4-FFF2-40B4-BE49-F238E27FC236}">
                  <a16:creationId xmlns:a16="http://schemas.microsoft.com/office/drawing/2014/main" id="{4A5F42B2-FD87-CB78-4ED9-15CBB6D4A27F}"/>
                </a:ext>
              </a:extLst>
            </p:cNvPr>
            <p:cNvSpPr txBox="1">
              <a:spLocks noChangeArrowheads="1"/>
            </p:cNvSpPr>
            <p:nvPr/>
          </p:nvSpPr>
          <p:spPr bwMode="auto">
            <a:xfrm>
              <a:off x="498476" y="3455146"/>
              <a:ext cx="3497262" cy="206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r>
                <a:rPr lang="en-US" altLang="en-US" sz="1800" dirty="0">
                  <a:latin typeface="Calibri" panose="020F0502020204030204" pitchFamily="34" charset="0"/>
                  <a:cs typeface="Calibri" panose="020F0502020204030204" pitchFamily="34" charset="0"/>
                </a:rPr>
                <a:t>Qualified Site Inspector Training Program on Clean Water Academy</a:t>
              </a:r>
            </a:p>
            <a:p>
              <a:pPr eaLnBrk="1" hangingPunct="1">
                <a:lnSpc>
                  <a:spcPct val="107000"/>
                </a:lnSpc>
                <a:spcBef>
                  <a:spcPct val="0"/>
                </a:spcBef>
                <a:spcAft>
                  <a:spcPts val="800"/>
                </a:spcAft>
                <a:buFontTx/>
                <a:buNone/>
              </a:pPr>
              <a:r>
                <a:rPr lang="en-US" altLang="en-US" sz="1800" dirty="0">
                  <a:latin typeface="Calibri" panose="020F0502020204030204" pitchFamily="34" charset="0"/>
                  <a:cs typeface="Calibri" panose="020F0502020204030204" pitchFamily="34" charset="0"/>
                </a:rPr>
                <a:t> </a:t>
              </a:r>
              <a:r>
                <a:rPr lang="en-US" altLang="en-US" sz="1800" dirty="0">
                  <a:latin typeface="Calibri" panose="020F0502020204030204" pitchFamily="34" charset="0"/>
                  <a:cs typeface="Calibri" panose="020F0502020204030204" pitchFamily="34" charset="0"/>
                  <a:hlinkClick r:id="rId5"/>
                </a:rPr>
                <a:t>www.dep.pa.gov/constructionstormwater</a:t>
              </a:r>
              <a:r>
                <a:rPr lang="en-US" altLang="en-US" sz="1800" dirty="0">
                  <a:latin typeface="Calibri" panose="020F0502020204030204" pitchFamily="34" charset="0"/>
                  <a:cs typeface="Calibri" panose="020F0502020204030204" pitchFamily="34" charset="0"/>
                </a:rPr>
                <a:t> </a:t>
              </a:r>
              <a:r>
                <a:rPr lang="en-US" altLang="en-US" sz="1800" dirty="0">
                  <a:latin typeface="Calibri" panose="020F0502020204030204" pitchFamily="34" charset="0"/>
                  <a:cs typeface="Calibri" panose="020F0502020204030204" pitchFamily="34" charset="0"/>
                  <a:sym typeface="Wingdings" panose="05000000000000000000" pitchFamily="2" charset="2"/>
                </a:rPr>
                <a:t> </a:t>
              </a:r>
              <a:r>
                <a:rPr lang="en-US" altLang="en-US" sz="1800" dirty="0">
                  <a:latin typeface="Calibri" panose="020F0502020204030204" pitchFamily="34" charset="0"/>
                  <a:cs typeface="Calibri" panose="020F0502020204030204" pitchFamily="34" charset="0"/>
                </a:rPr>
                <a:t>E&amp;S Resources</a:t>
              </a:r>
            </a:p>
            <a:p>
              <a:pPr eaLnBrk="1" hangingPunct="1">
                <a:lnSpc>
                  <a:spcPct val="107000"/>
                </a:lnSpc>
                <a:spcBef>
                  <a:spcPct val="0"/>
                </a:spcBef>
                <a:spcAft>
                  <a:spcPts val="800"/>
                </a:spcAft>
                <a:buFontTx/>
                <a:buNone/>
              </a:pPr>
              <a:endParaRPr lang="en-US" altLang="en-US" sz="1800" dirty="0">
                <a:latin typeface="Calibri" panose="020F0502020204030204" pitchFamily="34" charset="0"/>
                <a:cs typeface="Calibri" panose="020F0502020204030204" pitchFamily="34" charset="0"/>
              </a:endParaRPr>
            </a:p>
          </p:txBody>
        </p:sp>
        <p:sp>
          <p:nvSpPr>
            <p:cNvPr id="26639" name="TextBox 10">
              <a:extLst>
                <a:ext uri="{FF2B5EF4-FFF2-40B4-BE49-F238E27FC236}">
                  <a16:creationId xmlns:a16="http://schemas.microsoft.com/office/drawing/2014/main" id="{64804F2E-CA0A-9B5B-E238-2070189208AB}"/>
                </a:ext>
              </a:extLst>
            </p:cNvPr>
            <p:cNvSpPr txBox="1">
              <a:spLocks noChangeArrowheads="1"/>
            </p:cNvSpPr>
            <p:nvPr/>
          </p:nvSpPr>
          <p:spPr bwMode="auto">
            <a:xfrm>
              <a:off x="498476" y="2202526"/>
              <a:ext cx="3033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Qualified Site Inspector Training Program</a:t>
              </a:r>
            </a:p>
          </p:txBody>
        </p:sp>
        <p:sp>
          <p:nvSpPr>
            <p:cNvPr id="4" name="Rectangle 3">
              <a:extLst>
                <a:ext uri="{FF2B5EF4-FFF2-40B4-BE49-F238E27FC236}">
                  <a16:creationId xmlns:a16="http://schemas.microsoft.com/office/drawing/2014/main" id="{B5657E86-8DD9-1CE7-81CD-579A695E6030}"/>
                </a:ext>
              </a:extLst>
            </p:cNvPr>
            <p:cNvSpPr/>
            <p:nvPr/>
          </p:nvSpPr>
          <p:spPr>
            <a:xfrm>
              <a:off x="249382" y="2030681"/>
              <a:ext cx="3786044" cy="329011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7">
            <a:extLst>
              <a:ext uri="{FF2B5EF4-FFF2-40B4-BE49-F238E27FC236}">
                <a16:creationId xmlns:a16="http://schemas.microsoft.com/office/drawing/2014/main" id="{2A3AD399-38B8-58C2-5872-B1696B52CC2C}"/>
              </a:ext>
            </a:extLst>
          </p:cNvPr>
          <p:cNvGrpSpPr>
            <a:grpSpLocks/>
          </p:cNvGrpSpPr>
          <p:nvPr/>
        </p:nvGrpSpPr>
        <p:grpSpPr bwMode="auto">
          <a:xfrm>
            <a:off x="4213746" y="2419350"/>
            <a:ext cx="3784600" cy="3289300"/>
            <a:chOff x="4144240" y="2030681"/>
            <a:chExt cx="3786044" cy="3289464"/>
          </a:xfrm>
        </p:grpSpPr>
        <p:sp>
          <p:nvSpPr>
            <p:cNvPr id="26635" name="TextBox 7">
              <a:extLst>
                <a:ext uri="{FF2B5EF4-FFF2-40B4-BE49-F238E27FC236}">
                  <a16:creationId xmlns:a16="http://schemas.microsoft.com/office/drawing/2014/main" id="{26257B86-5243-D880-6871-6ACEECBE290D}"/>
                </a:ext>
              </a:extLst>
            </p:cNvPr>
            <p:cNvSpPr txBox="1">
              <a:spLocks noChangeArrowheads="1"/>
            </p:cNvSpPr>
            <p:nvPr/>
          </p:nvSpPr>
          <p:spPr bwMode="auto">
            <a:xfrm>
              <a:off x="4289425" y="2812372"/>
              <a:ext cx="3495675" cy="235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r>
                <a:rPr lang="en-US" altLang="en-US" sz="1800" dirty="0">
                  <a:latin typeface="Calibri" panose="020F0502020204030204" pitchFamily="34" charset="0"/>
                  <a:cs typeface="Calibri" panose="020F0502020204030204" pitchFamily="34" charset="0"/>
                </a:rPr>
                <a:t>Active Certified Professional in Erosion and Sediment </a:t>
              </a:r>
              <a:br>
                <a:rPr lang="en-US" altLang="en-US" sz="1800" dirty="0">
                  <a:latin typeface="Calibri" panose="020F0502020204030204" pitchFamily="34" charset="0"/>
                  <a:cs typeface="Calibri" panose="020F0502020204030204" pitchFamily="34" charset="0"/>
                </a:rPr>
              </a:br>
              <a:r>
                <a:rPr lang="en-US" altLang="en-US" sz="1800" dirty="0">
                  <a:latin typeface="Calibri" panose="020F0502020204030204" pitchFamily="34" charset="0"/>
                  <a:cs typeface="Calibri" panose="020F0502020204030204" pitchFamily="34" charset="0"/>
                </a:rPr>
                <a:t>Control (CPESC) </a:t>
              </a:r>
            </a:p>
            <a:p>
              <a:pPr eaLnBrk="1" hangingPunct="1">
                <a:lnSpc>
                  <a:spcPct val="107000"/>
                </a:lnSpc>
                <a:spcBef>
                  <a:spcPct val="0"/>
                </a:spcBef>
                <a:spcAft>
                  <a:spcPts val="800"/>
                </a:spcAft>
                <a:buFontTx/>
                <a:buNone/>
              </a:pPr>
              <a:r>
                <a:rPr lang="en-US" altLang="en-US" sz="1800" dirty="0">
                  <a:latin typeface="Calibri" panose="020F0502020204030204" pitchFamily="34" charset="0"/>
                  <a:cs typeface="Calibri" panose="020F0502020204030204" pitchFamily="34" charset="0"/>
                </a:rPr>
                <a:t>OR</a:t>
              </a:r>
            </a:p>
            <a:p>
              <a:pPr eaLnBrk="1" hangingPunct="1">
                <a:lnSpc>
                  <a:spcPct val="107000"/>
                </a:lnSpc>
                <a:spcBef>
                  <a:spcPct val="0"/>
                </a:spcBef>
                <a:spcAft>
                  <a:spcPts val="800"/>
                </a:spcAft>
                <a:buFontTx/>
                <a:buNone/>
              </a:pPr>
              <a:r>
                <a:rPr lang="en-US" altLang="en-US" sz="1800" dirty="0">
                  <a:latin typeface="Calibri" panose="020F0502020204030204" pitchFamily="34" charset="0"/>
                  <a:cs typeface="Calibri" panose="020F0502020204030204" pitchFamily="34" charset="0"/>
                </a:rPr>
                <a:t>Certified Erosion, Sediment, and Stormwater </a:t>
              </a:r>
              <a:br>
                <a:rPr lang="en-US" altLang="en-US" sz="1800" dirty="0">
                  <a:latin typeface="Calibri" panose="020F0502020204030204" pitchFamily="34" charset="0"/>
                  <a:cs typeface="Calibri" panose="020F0502020204030204" pitchFamily="34" charset="0"/>
                </a:rPr>
              </a:br>
              <a:r>
                <a:rPr lang="en-US" altLang="en-US" sz="1800" dirty="0">
                  <a:latin typeface="Calibri" panose="020F0502020204030204" pitchFamily="34" charset="0"/>
                  <a:cs typeface="Calibri" panose="020F0502020204030204" pitchFamily="34" charset="0"/>
                </a:rPr>
                <a:t>Inspector (CESSWI) certification</a:t>
              </a:r>
            </a:p>
          </p:txBody>
        </p:sp>
        <p:sp>
          <p:nvSpPr>
            <p:cNvPr id="26636" name="TextBox 14">
              <a:extLst>
                <a:ext uri="{FF2B5EF4-FFF2-40B4-BE49-F238E27FC236}">
                  <a16:creationId xmlns:a16="http://schemas.microsoft.com/office/drawing/2014/main" id="{9BCD6969-EB60-3523-02BA-B7A59A3A45F7}"/>
                </a:ext>
              </a:extLst>
            </p:cNvPr>
            <p:cNvSpPr txBox="1">
              <a:spLocks noChangeArrowheads="1"/>
            </p:cNvSpPr>
            <p:nvPr/>
          </p:nvSpPr>
          <p:spPr bwMode="auto">
            <a:xfrm>
              <a:off x="4365625" y="2202526"/>
              <a:ext cx="3033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Active Certification</a:t>
              </a:r>
            </a:p>
          </p:txBody>
        </p:sp>
        <p:sp>
          <p:nvSpPr>
            <p:cNvPr id="5" name="Rectangle 4">
              <a:extLst>
                <a:ext uri="{FF2B5EF4-FFF2-40B4-BE49-F238E27FC236}">
                  <a16:creationId xmlns:a16="http://schemas.microsoft.com/office/drawing/2014/main" id="{2741A95D-433E-2030-4F20-F5A8407FABD4}"/>
                </a:ext>
              </a:extLst>
            </p:cNvPr>
            <p:cNvSpPr/>
            <p:nvPr/>
          </p:nvSpPr>
          <p:spPr>
            <a:xfrm>
              <a:off x="4144240" y="2030681"/>
              <a:ext cx="3786044" cy="32894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6">
            <a:extLst>
              <a:ext uri="{FF2B5EF4-FFF2-40B4-BE49-F238E27FC236}">
                <a16:creationId xmlns:a16="http://schemas.microsoft.com/office/drawing/2014/main" id="{A1F77791-8609-688D-55C8-5D5093C2437B}"/>
              </a:ext>
            </a:extLst>
          </p:cNvPr>
          <p:cNvGrpSpPr>
            <a:grpSpLocks/>
          </p:cNvGrpSpPr>
          <p:nvPr/>
        </p:nvGrpSpPr>
        <p:grpSpPr bwMode="auto">
          <a:xfrm>
            <a:off x="8143476" y="2419350"/>
            <a:ext cx="3786188" cy="3289300"/>
            <a:chOff x="8039098" y="2030681"/>
            <a:chExt cx="3786044" cy="3289464"/>
          </a:xfrm>
        </p:grpSpPr>
        <p:sp>
          <p:nvSpPr>
            <p:cNvPr id="26632" name="TextBox 8">
              <a:extLst>
                <a:ext uri="{FF2B5EF4-FFF2-40B4-BE49-F238E27FC236}">
                  <a16:creationId xmlns:a16="http://schemas.microsoft.com/office/drawing/2014/main" id="{BE35233C-DF1B-41A0-48CA-5655B599596E}"/>
                </a:ext>
              </a:extLst>
            </p:cNvPr>
            <p:cNvSpPr txBox="1">
              <a:spLocks noChangeArrowheads="1"/>
            </p:cNvSpPr>
            <p:nvPr/>
          </p:nvSpPr>
          <p:spPr bwMode="auto">
            <a:xfrm>
              <a:off x="8156575" y="2812372"/>
              <a:ext cx="3497263" cy="166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r>
                <a:rPr lang="en-US" altLang="en-US" sz="1800" dirty="0">
                  <a:latin typeface="Calibri" panose="020F0502020204030204" pitchFamily="34" charset="0"/>
                  <a:cs typeface="Calibri" panose="020F0502020204030204" pitchFamily="34" charset="0"/>
                </a:rPr>
                <a:t>Submit documentation of training and experience and receive written approval from DEP/CCD</a:t>
              </a:r>
            </a:p>
            <a:p>
              <a:pPr eaLnBrk="1" hangingPunct="1">
                <a:lnSpc>
                  <a:spcPct val="107000"/>
                </a:lnSpc>
                <a:spcBef>
                  <a:spcPct val="0"/>
                </a:spcBef>
                <a:spcAft>
                  <a:spcPts val="800"/>
                </a:spcAft>
                <a:buFontTx/>
                <a:buNone/>
              </a:pPr>
              <a:r>
                <a:rPr lang="en-US" altLang="en-US" sz="1800" dirty="0">
                  <a:latin typeface="Calibri" panose="020F0502020204030204" pitchFamily="34" charset="0"/>
                  <a:cs typeface="Calibri" panose="020F0502020204030204" pitchFamily="34" charset="0"/>
                </a:rPr>
                <a:t>Approval must be received prior to commencing site inspections</a:t>
              </a:r>
            </a:p>
          </p:txBody>
        </p:sp>
        <p:sp>
          <p:nvSpPr>
            <p:cNvPr id="26633" name="TextBox 15">
              <a:extLst>
                <a:ext uri="{FF2B5EF4-FFF2-40B4-BE49-F238E27FC236}">
                  <a16:creationId xmlns:a16="http://schemas.microsoft.com/office/drawing/2014/main" id="{968A8E0E-276D-C9BD-7ADE-0A6D7F858730}"/>
                </a:ext>
              </a:extLst>
            </p:cNvPr>
            <p:cNvSpPr txBox="1">
              <a:spLocks noChangeArrowheads="1"/>
            </p:cNvSpPr>
            <p:nvPr/>
          </p:nvSpPr>
          <p:spPr bwMode="auto">
            <a:xfrm>
              <a:off x="8156575" y="2202526"/>
              <a:ext cx="3033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Written Approval</a:t>
              </a:r>
            </a:p>
          </p:txBody>
        </p:sp>
        <p:sp>
          <p:nvSpPr>
            <p:cNvPr id="6" name="Rectangle 5">
              <a:extLst>
                <a:ext uri="{FF2B5EF4-FFF2-40B4-BE49-F238E27FC236}">
                  <a16:creationId xmlns:a16="http://schemas.microsoft.com/office/drawing/2014/main" id="{03247142-2157-CC15-EF3C-564651572DF2}"/>
                </a:ext>
              </a:extLst>
            </p:cNvPr>
            <p:cNvSpPr/>
            <p:nvPr/>
          </p:nvSpPr>
          <p:spPr>
            <a:xfrm>
              <a:off x="8039098" y="2030681"/>
              <a:ext cx="3786044" cy="32894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a:extLst>
              <a:ext uri="{FF2B5EF4-FFF2-40B4-BE49-F238E27FC236}">
                <a16:creationId xmlns:a16="http://schemas.microsoft.com/office/drawing/2014/main" id="{267A2E05-DBD2-092F-8F49-2C0091050219}"/>
              </a:ext>
            </a:extLst>
          </p:cNvPr>
          <p:cNvSpPr txBox="1">
            <a:spLocks noChangeArrowheads="1"/>
          </p:cNvSpPr>
          <p:nvPr/>
        </p:nvSpPr>
        <p:spPr bwMode="auto">
          <a:xfrm>
            <a:off x="7304338" y="5743932"/>
            <a:ext cx="5128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r>
              <a:rPr lang="en-US" altLang="en-US" sz="2800" b="1" dirty="0">
                <a:solidFill>
                  <a:srgbClr val="FF0000"/>
                </a:solidFill>
              </a:rPr>
              <a:t>Effective December 8, 2025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8674" name="TextBox 11">
            <a:extLst>
              <a:ext uri="{FF2B5EF4-FFF2-40B4-BE49-F238E27FC236}">
                <a16:creationId xmlns:a16="http://schemas.microsoft.com/office/drawing/2014/main" id="{1DDD5F86-1455-9356-4ADE-B18BCC4F0544}"/>
              </a:ext>
            </a:extLst>
          </p:cNvPr>
          <p:cNvSpPr txBox="1">
            <a:spLocks noChangeArrowheads="1"/>
          </p:cNvSpPr>
          <p:nvPr/>
        </p:nvSpPr>
        <p:spPr bwMode="auto">
          <a:xfrm>
            <a:off x="4308475" y="850899"/>
            <a:ext cx="69548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BMP/SCM Corrective Actions</a:t>
            </a:r>
          </a:p>
        </p:txBody>
      </p:sp>
      <p:sp>
        <p:nvSpPr>
          <p:cNvPr id="28675" name="TextBox 2">
            <a:extLst>
              <a:ext uri="{FF2B5EF4-FFF2-40B4-BE49-F238E27FC236}">
                <a16:creationId xmlns:a16="http://schemas.microsoft.com/office/drawing/2014/main" id="{760711A0-F8F3-5542-87B0-587953DB7363}"/>
              </a:ext>
            </a:extLst>
          </p:cNvPr>
          <p:cNvSpPr txBox="1">
            <a:spLocks noChangeArrowheads="1"/>
          </p:cNvSpPr>
          <p:nvPr/>
        </p:nvSpPr>
        <p:spPr bwMode="auto">
          <a:xfrm>
            <a:off x="5353050" y="2076450"/>
            <a:ext cx="591026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r>
              <a:rPr lang="en-US" altLang="en-US" sz="2000" dirty="0">
                <a:latin typeface="Calibri" panose="020F0502020204030204" pitchFamily="34" charset="0"/>
                <a:cs typeface="Calibri" panose="020F0502020204030204" pitchFamily="34" charset="0"/>
              </a:rPr>
              <a:t>The permittee shall repair or replace any E&amp;S BMP or PCSM SCM within 24 hours of discovery by the permittee, co-permittee, an operator co-permittee, or DEP/CCD to effectively control pollution unless otherwise extended by DEP/CCD in writing.</a:t>
            </a:r>
          </a:p>
          <a:p>
            <a:pPr eaLnBrk="1" hangingPunct="1">
              <a:lnSpc>
                <a:spcPct val="107000"/>
              </a:lnSpc>
              <a:spcBef>
                <a:spcPct val="0"/>
              </a:spcBef>
              <a:spcAft>
                <a:spcPts val="800"/>
              </a:spcAft>
              <a:buFontTx/>
              <a:buNone/>
            </a:pPr>
            <a:endParaRPr lang="en-US" altLang="en-US" sz="2000" dirty="0">
              <a:latin typeface="Calibri" panose="020F0502020204030204" pitchFamily="34" charset="0"/>
              <a:cs typeface="Calibri" panose="020F0502020204030204" pitchFamily="34" charset="0"/>
            </a:endParaRPr>
          </a:p>
          <a:p>
            <a:pPr eaLnBrk="1" hangingPunct="1">
              <a:lnSpc>
                <a:spcPct val="107000"/>
              </a:lnSpc>
              <a:spcBef>
                <a:spcPct val="0"/>
              </a:spcBef>
              <a:spcAft>
                <a:spcPts val="800"/>
              </a:spcAft>
              <a:buFontTx/>
              <a:buNone/>
            </a:pPr>
            <a:r>
              <a:rPr lang="en-US" altLang="en-US" sz="2000" dirty="0">
                <a:latin typeface="Calibri" panose="020F0502020204030204" pitchFamily="34" charset="0"/>
                <a:cs typeface="Calibri" panose="020F0502020204030204" pitchFamily="34" charset="0"/>
              </a:rPr>
              <a:t>However, in cases where the reduction, loss or failure of the BMP/SCM is causing or is likely to cause pollution, repair or replacement should still be addressed immediately upon discovery.</a:t>
            </a:r>
          </a:p>
        </p:txBody>
      </p:sp>
      <p:pic>
        <p:nvPicPr>
          <p:cNvPr id="28676" name="Picture 3" descr="Overtopping filter sock">
            <a:extLst>
              <a:ext uri="{FF2B5EF4-FFF2-40B4-BE49-F238E27FC236}">
                <a16:creationId xmlns:a16="http://schemas.microsoft.com/office/drawing/2014/main" id="{B8F68CAC-5E54-78BE-471F-7838FCF5AC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7906"/>
          <a:stretch>
            <a:fillRect/>
          </a:stretch>
        </p:blipFill>
        <p:spPr bwMode="auto">
          <a:xfrm>
            <a:off x="636588" y="2076450"/>
            <a:ext cx="405447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extBox 11">
            <a:extLst>
              <a:ext uri="{FF2B5EF4-FFF2-40B4-BE49-F238E27FC236}">
                <a16:creationId xmlns:a16="http://schemas.microsoft.com/office/drawing/2014/main" id="{402CCDFE-F5D6-A736-68C6-EA2B0A2633AF}"/>
              </a:ext>
            </a:extLst>
          </p:cNvPr>
          <p:cNvSpPr txBox="1">
            <a:spLocks noChangeArrowheads="1"/>
          </p:cNvSpPr>
          <p:nvPr/>
        </p:nvSpPr>
        <p:spPr bwMode="auto">
          <a:xfrm>
            <a:off x="4313238" y="657225"/>
            <a:ext cx="73485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Confirmation Testing for Infiltration</a:t>
            </a:r>
          </a:p>
        </p:txBody>
      </p:sp>
      <p:sp>
        <p:nvSpPr>
          <p:cNvPr id="6147" name="TextBox 2">
            <a:extLst>
              <a:ext uri="{FF2B5EF4-FFF2-40B4-BE49-F238E27FC236}">
                <a16:creationId xmlns:a16="http://schemas.microsoft.com/office/drawing/2014/main" id="{6B3496CA-9C97-CF39-C56D-50A0C805FC2F}"/>
              </a:ext>
            </a:extLst>
          </p:cNvPr>
          <p:cNvSpPr txBox="1">
            <a:spLocks noChangeArrowheads="1"/>
          </p:cNvSpPr>
          <p:nvPr/>
        </p:nvSpPr>
        <p:spPr bwMode="auto">
          <a:xfrm>
            <a:off x="4313238" y="2282825"/>
            <a:ext cx="7164387" cy="4109458"/>
          </a:xfrm>
          <a:prstGeom prst="rect">
            <a:avLst/>
          </a:prstGeom>
          <a:noFill/>
          <a:ln>
            <a:noFill/>
          </a:ln>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marL="457200" indent="-457200" eaLnBrk="1" hangingPunct="1">
              <a:lnSpc>
                <a:spcPct val="107000"/>
              </a:lnSpc>
              <a:spcAft>
                <a:spcPts val="800"/>
              </a:spcAft>
              <a:buFont typeface="Arial" panose="020B0604020202020204" pitchFamily="34" charset="0"/>
              <a:buChar char="•"/>
              <a:defRPr/>
            </a:pPr>
            <a:r>
              <a:rPr lang="en-US" altLang="en-US" sz="2200" dirty="0">
                <a:solidFill>
                  <a:prstClr val="black"/>
                </a:solidFill>
                <a:latin typeface="Calibri" panose="020F0502020204030204" pitchFamily="34" charset="0"/>
                <a:cs typeface="Calibri" panose="020F0502020204030204" pitchFamily="34" charset="0"/>
              </a:rPr>
              <a:t>For infiltration-based SCMs, post-construction testing is required when:</a:t>
            </a:r>
          </a:p>
          <a:p>
            <a:pPr marL="1200150" lvl="1" indent="-457200" eaLnBrk="1" hangingPunct="1">
              <a:lnSpc>
                <a:spcPct val="107000"/>
              </a:lnSpc>
              <a:spcAft>
                <a:spcPts val="800"/>
              </a:spcAft>
              <a:buFont typeface="Arial" panose="020B0604020202020204" pitchFamily="34" charset="0"/>
              <a:buChar char="•"/>
              <a:defRPr/>
            </a:pPr>
            <a:r>
              <a:rPr lang="en-US" altLang="en-US" sz="2200" dirty="0">
                <a:solidFill>
                  <a:prstClr val="black"/>
                </a:solidFill>
                <a:latin typeface="Calibri" panose="020F0502020204030204" pitchFamily="34" charset="0"/>
                <a:cs typeface="Calibri" panose="020F0502020204030204" pitchFamily="34" charset="0"/>
              </a:rPr>
              <a:t>Infiltration area has not been protected</a:t>
            </a:r>
          </a:p>
          <a:p>
            <a:pPr marL="1200150" lvl="1" indent="-457200" eaLnBrk="1" hangingPunct="1">
              <a:lnSpc>
                <a:spcPct val="107000"/>
              </a:lnSpc>
              <a:spcAft>
                <a:spcPts val="800"/>
              </a:spcAft>
              <a:buFont typeface="Arial" panose="020B0604020202020204" pitchFamily="34" charset="0"/>
              <a:buChar char="•"/>
              <a:defRPr/>
            </a:pPr>
            <a:r>
              <a:rPr lang="en-US" altLang="en-US" sz="2200" dirty="0">
                <a:solidFill>
                  <a:prstClr val="black"/>
                </a:solidFill>
                <a:latin typeface="Calibri" panose="020F0502020204030204" pitchFamily="34" charset="0"/>
                <a:cs typeface="Calibri" panose="020F0502020204030204" pitchFamily="34" charset="0"/>
              </a:rPr>
              <a:t>E&amp;S BMP will be converted for infiltration purposes</a:t>
            </a:r>
          </a:p>
          <a:p>
            <a:pPr marL="457200" indent="-457200" eaLnBrk="1" hangingPunct="1">
              <a:lnSpc>
                <a:spcPct val="107000"/>
              </a:lnSpc>
              <a:spcAft>
                <a:spcPts val="800"/>
              </a:spcAft>
              <a:buFont typeface="Arial" panose="020B0604020202020204" pitchFamily="34" charset="0"/>
              <a:buChar char="•"/>
              <a:defRPr/>
            </a:pPr>
            <a:r>
              <a:rPr lang="en-US" altLang="en-US" sz="2200" dirty="0">
                <a:solidFill>
                  <a:prstClr val="black"/>
                </a:solidFill>
                <a:latin typeface="Calibri" panose="020F0502020204030204" pitchFamily="34" charset="0"/>
                <a:cs typeface="Calibri" panose="020F0502020204030204" pitchFamily="34" charset="0"/>
              </a:rPr>
              <a:t>Must be overseen by a licensed professional or designee</a:t>
            </a:r>
          </a:p>
          <a:p>
            <a:pPr marL="457200" indent="-457200" eaLnBrk="1" hangingPunct="1">
              <a:lnSpc>
                <a:spcPct val="107000"/>
              </a:lnSpc>
              <a:spcAft>
                <a:spcPts val="800"/>
              </a:spcAft>
              <a:buFont typeface="Arial" panose="020B0604020202020204" pitchFamily="34" charset="0"/>
              <a:buChar char="•"/>
              <a:defRPr/>
            </a:pPr>
            <a:r>
              <a:rPr lang="en-US" altLang="en-US" sz="2200" dirty="0">
                <a:solidFill>
                  <a:srgbClr val="000000"/>
                </a:solidFill>
                <a:latin typeface="Calibri" panose="020F0502020204030204" pitchFamily="34" charset="0"/>
                <a:cs typeface="Calibri" panose="020F0502020204030204" pitchFamily="34" charset="0"/>
              </a:rPr>
              <a:t>Should be conducted after major earthwork is complete, after permanent stabilization of the SCM’s drainage area, and prior to placing soil media or stone for E&amp;S conversion to PSCM</a:t>
            </a:r>
          </a:p>
        </p:txBody>
      </p:sp>
      <p:sp>
        <p:nvSpPr>
          <p:cNvPr id="2" name="TextBox 1">
            <a:extLst>
              <a:ext uri="{FF2B5EF4-FFF2-40B4-BE49-F238E27FC236}">
                <a16:creationId xmlns:a16="http://schemas.microsoft.com/office/drawing/2014/main" id="{A00EB262-80D0-8D32-10C8-1DAFDC059A85}"/>
              </a:ext>
            </a:extLst>
          </p:cNvPr>
          <p:cNvSpPr txBox="1">
            <a:spLocks noChangeArrowheads="1"/>
          </p:cNvSpPr>
          <p:nvPr/>
        </p:nvSpPr>
        <p:spPr bwMode="auto">
          <a:xfrm>
            <a:off x="0" y="5677555"/>
            <a:ext cx="5128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r>
              <a:rPr lang="en-US" altLang="en-US" sz="2800" b="1" dirty="0">
                <a:solidFill>
                  <a:srgbClr val="FF0000"/>
                </a:solidFill>
              </a:rPr>
              <a:t>Effective December 8, 2025</a:t>
            </a:r>
          </a:p>
        </p:txBody>
      </p:sp>
      <p:pic>
        <p:nvPicPr>
          <p:cNvPr id="3" name="Picture 2" descr="Double Ring Infiltrometer">
            <a:extLst>
              <a:ext uri="{FF2B5EF4-FFF2-40B4-BE49-F238E27FC236}">
                <a16:creationId xmlns:a16="http://schemas.microsoft.com/office/drawing/2014/main" id="{2109ED0F-FCAC-2D89-9842-8645B10015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40" y="2337230"/>
            <a:ext cx="43037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TextBox 11">
            <a:extLst>
              <a:ext uri="{FF2B5EF4-FFF2-40B4-BE49-F238E27FC236}">
                <a16:creationId xmlns:a16="http://schemas.microsoft.com/office/drawing/2014/main" id="{A6D93B7A-FC77-DD0A-9413-42924F2DDFEC}"/>
              </a:ext>
            </a:extLst>
          </p:cNvPr>
          <p:cNvSpPr txBox="1">
            <a:spLocks noChangeArrowheads="1"/>
          </p:cNvSpPr>
          <p:nvPr/>
        </p:nvSpPr>
        <p:spPr bwMode="auto">
          <a:xfrm>
            <a:off x="4357688" y="696913"/>
            <a:ext cx="66722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Confirmation Testing for Infiltration</a:t>
            </a:r>
          </a:p>
        </p:txBody>
      </p:sp>
      <p:sp>
        <p:nvSpPr>
          <p:cNvPr id="34819" name="TextBox 2">
            <a:extLst>
              <a:ext uri="{FF2B5EF4-FFF2-40B4-BE49-F238E27FC236}">
                <a16:creationId xmlns:a16="http://schemas.microsoft.com/office/drawing/2014/main" id="{4541F1D2-6AE6-D58A-A013-A9A99F8558D3}"/>
              </a:ext>
            </a:extLst>
          </p:cNvPr>
          <p:cNvSpPr txBox="1">
            <a:spLocks noChangeArrowheads="1"/>
          </p:cNvSpPr>
          <p:nvPr/>
        </p:nvSpPr>
        <p:spPr bwMode="auto">
          <a:xfrm>
            <a:off x="5305425" y="3019425"/>
            <a:ext cx="6273800" cy="254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pPr>
            <a:r>
              <a:rPr lang="en-US" altLang="en-US" sz="2400" dirty="0">
                <a:latin typeface="Calibri" panose="020F0502020204030204" pitchFamily="34" charset="0"/>
                <a:cs typeface="Calibri" panose="020F0502020204030204" pitchFamily="34" charset="0"/>
              </a:rPr>
              <a:t>Corrective action will be necessary prior to completion of the SCM if the licensed professional determines the SCM will not function as designed.</a:t>
            </a:r>
          </a:p>
          <a:p>
            <a:pPr eaLnBrk="1" hangingPunct="1">
              <a:lnSpc>
                <a:spcPct val="107000"/>
              </a:lnSpc>
              <a:spcBef>
                <a:spcPct val="0"/>
              </a:spcBef>
              <a:spcAft>
                <a:spcPts val="800"/>
              </a:spcAft>
            </a:pPr>
            <a:r>
              <a:rPr lang="en-US" altLang="en-US" sz="2400" dirty="0">
                <a:latin typeface="Calibri" panose="020F0502020204030204" pitchFamily="34" charset="0"/>
                <a:cs typeface="Calibri" panose="020F0502020204030204" pitchFamily="34" charset="0"/>
              </a:rPr>
              <a:t>Results are submitted with the SCM Construction Certification Form.</a:t>
            </a:r>
          </a:p>
        </p:txBody>
      </p:sp>
      <p:pic>
        <p:nvPicPr>
          <p:cNvPr id="3" name="Picture 2">
            <a:extLst>
              <a:ext uri="{FF2B5EF4-FFF2-40B4-BE49-F238E27FC236}">
                <a16:creationId xmlns:a16="http://schemas.microsoft.com/office/drawing/2014/main" id="{4FAE0C70-3918-E5ED-8112-A620504AAF48}"/>
              </a:ext>
            </a:extLst>
          </p:cNvPr>
          <p:cNvPicPr>
            <a:picLocks noChangeAspect="1"/>
          </p:cNvPicPr>
          <p:nvPr/>
        </p:nvPicPr>
        <p:blipFill>
          <a:blip r:embed="rId4"/>
          <a:stretch>
            <a:fillRect/>
          </a:stretch>
        </p:blipFill>
        <p:spPr>
          <a:xfrm>
            <a:off x="271154" y="3019425"/>
            <a:ext cx="5034271" cy="226983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TextBox 11">
            <a:extLst>
              <a:ext uri="{FF2B5EF4-FFF2-40B4-BE49-F238E27FC236}">
                <a16:creationId xmlns:a16="http://schemas.microsoft.com/office/drawing/2014/main" id="{CE978070-757E-0F3A-FCD7-5A7E89D7546E}"/>
              </a:ext>
            </a:extLst>
          </p:cNvPr>
          <p:cNvSpPr txBox="1">
            <a:spLocks noChangeArrowheads="1"/>
          </p:cNvSpPr>
          <p:nvPr/>
        </p:nvSpPr>
        <p:spPr bwMode="auto">
          <a:xfrm>
            <a:off x="4508500" y="829716"/>
            <a:ext cx="54641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Forms</a:t>
            </a:r>
          </a:p>
        </p:txBody>
      </p:sp>
      <p:sp>
        <p:nvSpPr>
          <p:cNvPr id="36867" name="TextBox 2">
            <a:extLst>
              <a:ext uri="{FF2B5EF4-FFF2-40B4-BE49-F238E27FC236}">
                <a16:creationId xmlns:a16="http://schemas.microsoft.com/office/drawing/2014/main" id="{F17E20B8-5662-90E2-439D-A56E47B3B41B}"/>
              </a:ext>
            </a:extLst>
          </p:cNvPr>
          <p:cNvSpPr txBox="1">
            <a:spLocks noChangeArrowheads="1"/>
          </p:cNvSpPr>
          <p:nvPr/>
        </p:nvSpPr>
        <p:spPr bwMode="auto">
          <a:xfrm>
            <a:off x="4845050" y="3498897"/>
            <a:ext cx="3495675" cy="86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pPr>
            <a:r>
              <a:rPr lang="en-US" altLang="en-US" sz="2400" dirty="0">
                <a:latin typeface="Calibri" panose="020F0502020204030204" pitchFamily="34" charset="0"/>
                <a:cs typeface="Calibri" panose="020F0502020204030204" pitchFamily="34" charset="0"/>
              </a:rPr>
              <a:t>Erosion Potential Analysis </a:t>
            </a:r>
          </a:p>
        </p:txBody>
      </p:sp>
      <p:sp>
        <p:nvSpPr>
          <p:cNvPr id="36868" name="TextBox 7">
            <a:extLst>
              <a:ext uri="{FF2B5EF4-FFF2-40B4-BE49-F238E27FC236}">
                <a16:creationId xmlns:a16="http://schemas.microsoft.com/office/drawing/2014/main" id="{43B1F6BA-BAEE-6078-0B45-3D4E5ECBE8C5}"/>
              </a:ext>
            </a:extLst>
          </p:cNvPr>
          <p:cNvSpPr txBox="1">
            <a:spLocks noChangeArrowheads="1"/>
          </p:cNvSpPr>
          <p:nvPr/>
        </p:nvSpPr>
        <p:spPr bwMode="auto">
          <a:xfrm>
            <a:off x="8432800" y="3498897"/>
            <a:ext cx="3759200" cy="225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pPr>
            <a:r>
              <a:rPr lang="en-US" altLang="en-US" sz="2400" dirty="0">
                <a:latin typeface="Calibri" panose="020F0502020204030204" pitchFamily="34" charset="0"/>
                <a:cs typeface="Calibri" panose="020F0502020204030204" pitchFamily="34" charset="0"/>
              </a:rPr>
              <a:t>Annual Report</a:t>
            </a:r>
          </a:p>
          <a:p>
            <a:pPr eaLnBrk="1" hangingPunct="1">
              <a:lnSpc>
                <a:spcPct val="107000"/>
              </a:lnSpc>
              <a:spcBef>
                <a:spcPct val="0"/>
              </a:spcBef>
              <a:spcAft>
                <a:spcPts val="800"/>
              </a:spcAft>
            </a:pPr>
            <a:r>
              <a:rPr lang="en-US" altLang="en-US" sz="2400" dirty="0">
                <a:latin typeface="Calibri" panose="020F0502020204030204" pitchFamily="34" charset="0"/>
                <a:cs typeface="Calibri" panose="020F0502020204030204" pitchFamily="34" charset="0"/>
              </a:rPr>
              <a:t>SCM Construction Certification Form</a:t>
            </a:r>
          </a:p>
          <a:p>
            <a:pPr eaLnBrk="1" hangingPunct="1">
              <a:lnSpc>
                <a:spcPct val="107000"/>
              </a:lnSpc>
              <a:spcBef>
                <a:spcPct val="0"/>
              </a:spcBef>
              <a:spcAft>
                <a:spcPts val="800"/>
              </a:spcAft>
            </a:pPr>
            <a:r>
              <a:rPr lang="en-US" altLang="en-US" sz="2400" dirty="0">
                <a:latin typeface="Calibri" panose="020F0502020204030204" pitchFamily="34" charset="0"/>
                <a:cs typeface="Calibri" panose="020F0502020204030204" pitchFamily="34" charset="0"/>
              </a:rPr>
              <a:t>New Property Owner Notification Form</a:t>
            </a:r>
          </a:p>
        </p:txBody>
      </p:sp>
      <p:sp>
        <p:nvSpPr>
          <p:cNvPr id="36869" name="TextBox 10">
            <a:extLst>
              <a:ext uri="{FF2B5EF4-FFF2-40B4-BE49-F238E27FC236}">
                <a16:creationId xmlns:a16="http://schemas.microsoft.com/office/drawing/2014/main" id="{30429E07-D408-ABD3-ADAD-346DDB016EE1}"/>
              </a:ext>
            </a:extLst>
          </p:cNvPr>
          <p:cNvSpPr txBox="1">
            <a:spLocks noChangeArrowheads="1"/>
          </p:cNvSpPr>
          <p:nvPr/>
        </p:nvSpPr>
        <p:spPr bwMode="auto">
          <a:xfrm>
            <a:off x="4845050" y="2151411"/>
            <a:ext cx="3495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b="1" dirty="0">
                <a:solidFill>
                  <a:srgbClr val="001832"/>
                </a:solidFill>
                <a:latin typeface="Calibri" panose="020F0502020204030204" pitchFamily="34" charset="0"/>
                <a:cs typeface="Calibri" panose="020F0502020204030204" pitchFamily="34" charset="0"/>
              </a:rPr>
              <a:t>Existing Requirements with a New Form:</a:t>
            </a:r>
          </a:p>
        </p:txBody>
      </p:sp>
      <p:sp>
        <p:nvSpPr>
          <p:cNvPr id="36870" name="TextBox 14">
            <a:extLst>
              <a:ext uri="{FF2B5EF4-FFF2-40B4-BE49-F238E27FC236}">
                <a16:creationId xmlns:a16="http://schemas.microsoft.com/office/drawing/2014/main" id="{36436618-1685-5874-CE81-3A5581090BC5}"/>
              </a:ext>
            </a:extLst>
          </p:cNvPr>
          <p:cNvSpPr txBox="1">
            <a:spLocks noChangeArrowheads="1"/>
          </p:cNvSpPr>
          <p:nvPr/>
        </p:nvSpPr>
        <p:spPr bwMode="auto">
          <a:xfrm>
            <a:off x="8792369" y="2118054"/>
            <a:ext cx="30337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b="1" dirty="0">
                <a:solidFill>
                  <a:srgbClr val="001832"/>
                </a:solidFill>
                <a:latin typeface="Calibri" panose="020F0502020204030204" pitchFamily="34" charset="0"/>
                <a:cs typeface="Calibri" panose="020F0502020204030204" pitchFamily="34" charset="0"/>
              </a:rPr>
              <a:t>New </a:t>
            </a:r>
          </a:p>
          <a:p>
            <a:pPr eaLnBrk="1" hangingPunct="1">
              <a:lnSpc>
                <a:spcPct val="100000"/>
              </a:lnSpc>
              <a:spcBef>
                <a:spcPct val="0"/>
              </a:spcBef>
              <a:buFontTx/>
              <a:buNone/>
            </a:pPr>
            <a:r>
              <a:rPr lang="en-US" altLang="en-US" b="1" dirty="0">
                <a:solidFill>
                  <a:srgbClr val="001832"/>
                </a:solidFill>
                <a:latin typeface="Calibri" panose="020F0502020204030204" pitchFamily="34" charset="0"/>
                <a:cs typeface="Calibri" panose="020F0502020204030204" pitchFamily="34" charset="0"/>
              </a:rPr>
              <a:t>Requirements:</a:t>
            </a:r>
          </a:p>
        </p:txBody>
      </p:sp>
      <p:pic>
        <p:nvPicPr>
          <p:cNvPr id="36871" name="Picture 2" descr="Woman standing using large pencil to check off a form on a large clipboard.">
            <a:extLst>
              <a:ext uri="{FF2B5EF4-FFF2-40B4-BE49-F238E27FC236}">
                <a16:creationId xmlns:a16="http://schemas.microsoft.com/office/drawing/2014/main" id="{82BA08B3-C22F-4744-4673-2C588850F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538" r="17728"/>
          <a:stretch>
            <a:fillRect/>
          </a:stretch>
        </p:blipFill>
        <p:spPr bwMode="auto">
          <a:xfrm>
            <a:off x="673100" y="2154586"/>
            <a:ext cx="3760788"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TextBox 11">
            <a:extLst>
              <a:ext uri="{FF2B5EF4-FFF2-40B4-BE49-F238E27FC236}">
                <a16:creationId xmlns:a16="http://schemas.microsoft.com/office/drawing/2014/main" id="{F95308B1-C382-448D-C115-1647251439EC}"/>
              </a:ext>
            </a:extLst>
          </p:cNvPr>
          <p:cNvSpPr txBox="1">
            <a:spLocks noChangeArrowheads="1"/>
          </p:cNvSpPr>
          <p:nvPr/>
        </p:nvSpPr>
        <p:spPr bwMode="auto">
          <a:xfrm>
            <a:off x="4367213" y="830263"/>
            <a:ext cx="62722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Additional Updates</a:t>
            </a:r>
          </a:p>
        </p:txBody>
      </p:sp>
      <p:sp>
        <p:nvSpPr>
          <p:cNvPr id="38915" name="TextBox 2">
            <a:extLst>
              <a:ext uri="{FF2B5EF4-FFF2-40B4-BE49-F238E27FC236}">
                <a16:creationId xmlns:a16="http://schemas.microsoft.com/office/drawing/2014/main" id="{DECFB4A9-1804-D884-0FE0-40080B007719}"/>
              </a:ext>
            </a:extLst>
          </p:cNvPr>
          <p:cNvSpPr txBox="1">
            <a:spLocks noChangeArrowheads="1"/>
          </p:cNvSpPr>
          <p:nvPr/>
        </p:nvSpPr>
        <p:spPr bwMode="auto">
          <a:xfrm>
            <a:off x="5456238" y="2576513"/>
            <a:ext cx="6069012" cy="3353995"/>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1085850" indent="-34290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defRPr/>
            </a:pPr>
            <a:r>
              <a:rPr lang="en-US" altLang="en-US" sz="2400" dirty="0">
                <a:latin typeface="Calibri" panose="020F0502020204030204" pitchFamily="34" charset="0"/>
                <a:cs typeface="Calibri" panose="020F0502020204030204" pitchFamily="34" charset="0"/>
              </a:rPr>
              <a:t>Authorized Non-Stormwater Discharges</a:t>
            </a:r>
          </a:p>
          <a:p>
            <a:pPr eaLnBrk="1" hangingPunct="1">
              <a:lnSpc>
                <a:spcPct val="107000"/>
              </a:lnSpc>
              <a:spcBef>
                <a:spcPct val="0"/>
              </a:spcBef>
              <a:spcAft>
                <a:spcPts val="800"/>
              </a:spcAft>
              <a:defRPr/>
            </a:pPr>
            <a:r>
              <a:rPr lang="en-US" altLang="en-US" sz="2400" dirty="0">
                <a:latin typeface="Calibri" panose="020F0502020204030204" pitchFamily="34" charset="0"/>
                <a:cs typeface="Calibri" panose="020F0502020204030204" pitchFamily="34" charset="0"/>
              </a:rPr>
              <a:t>Clarifying requirements around imported fill and soil/groundwater contamination</a:t>
            </a:r>
          </a:p>
          <a:p>
            <a:pPr eaLnBrk="1" hangingPunct="1">
              <a:lnSpc>
                <a:spcPct val="107000"/>
              </a:lnSpc>
              <a:spcBef>
                <a:spcPct val="0"/>
              </a:spcBef>
              <a:spcAft>
                <a:spcPts val="800"/>
              </a:spcAft>
              <a:defRPr/>
            </a:pPr>
            <a:r>
              <a:rPr lang="en-US" altLang="en-US" sz="2400" dirty="0">
                <a:latin typeface="Calibri" panose="020F0502020204030204" pitchFamily="34" charset="0"/>
                <a:cs typeface="Calibri" panose="020F0502020204030204" pitchFamily="34" charset="0"/>
              </a:rPr>
              <a:t>Permit Module Updates</a:t>
            </a:r>
          </a:p>
          <a:p>
            <a:pPr lvl="1" eaLnBrk="1" hangingPunct="1">
              <a:lnSpc>
                <a:spcPct val="107000"/>
              </a:lnSpc>
              <a:spcBef>
                <a:spcPct val="0"/>
              </a:spcBef>
              <a:spcAft>
                <a:spcPts val="800"/>
              </a:spcAft>
              <a:defRPr/>
            </a:pPr>
            <a:r>
              <a:rPr lang="en-US" altLang="en-US" dirty="0">
                <a:latin typeface="Calibri" panose="020F0502020204030204" pitchFamily="34" charset="0"/>
                <a:cs typeface="Calibri" panose="020F0502020204030204" pitchFamily="34" charset="0"/>
              </a:rPr>
              <a:t>E&amp;S Module 1</a:t>
            </a:r>
          </a:p>
          <a:p>
            <a:pPr lvl="1" eaLnBrk="1" hangingPunct="1">
              <a:lnSpc>
                <a:spcPct val="107000"/>
              </a:lnSpc>
              <a:spcBef>
                <a:spcPct val="0"/>
              </a:spcBef>
              <a:spcAft>
                <a:spcPts val="800"/>
              </a:spcAft>
              <a:defRPr/>
            </a:pPr>
            <a:r>
              <a:rPr lang="en-US" altLang="en-US" dirty="0">
                <a:latin typeface="Calibri" panose="020F0502020204030204" pitchFamily="34" charset="0"/>
                <a:cs typeface="Calibri" panose="020F0502020204030204" pitchFamily="34" charset="0"/>
              </a:rPr>
              <a:t>PCSM Module 2</a:t>
            </a:r>
          </a:p>
          <a:p>
            <a:pPr eaLnBrk="1" hangingPunct="1">
              <a:lnSpc>
                <a:spcPct val="107000"/>
              </a:lnSpc>
              <a:spcBef>
                <a:spcPct val="0"/>
              </a:spcBef>
              <a:spcAft>
                <a:spcPts val="800"/>
              </a:spcAft>
              <a:defRPr/>
            </a:pPr>
            <a:r>
              <a:rPr lang="en-US" altLang="en-US" sz="2400" dirty="0">
                <a:latin typeface="Calibri" panose="020F0502020204030204" pitchFamily="34" charset="0"/>
                <a:cs typeface="Calibri" panose="020F0502020204030204" pitchFamily="34" charset="0"/>
              </a:rPr>
              <a:t>Various Form/Instruction Updates</a:t>
            </a:r>
          </a:p>
        </p:txBody>
      </p:sp>
      <p:pic>
        <p:nvPicPr>
          <p:cNvPr id="38916" name="Picture 2" descr="But Wait… There’s More">
            <a:extLst>
              <a:ext uri="{FF2B5EF4-FFF2-40B4-BE49-F238E27FC236}">
                <a16:creationId xmlns:a16="http://schemas.microsoft.com/office/drawing/2014/main" id="{EC08DE64-E7CB-B83A-ED35-032D0278A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2692400"/>
            <a:ext cx="4117975"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2" name="TextBox 11">
            <a:extLst>
              <a:ext uri="{FF2B5EF4-FFF2-40B4-BE49-F238E27FC236}">
                <a16:creationId xmlns:a16="http://schemas.microsoft.com/office/drawing/2014/main" id="{6E4010FC-4CC5-F17D-78AE-EC2B5959CCB3}"/>
              </a:ext>
            </a:extLst>
          </p:cNvPr>
          <p:cNvSpPr txBox="1">
            <a:spLocks noChangeArrowheads="1"/>
          </p:cNvSpPr>
          <p:nvPr/>
        </p:nvSpPr>
        <p:spPr bwMode="auto">
          <a:xfrm>
            <a:off x="4579938" y="644525"/>
            <a:ext cx="3706812" cy="9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ts val="7438"/>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Summary</a:t>
            </a:r>
          </a:p>
        </p:txBody>
      </p:sp>
      <p:sp>
        <p:nvSpPr>
          <p:cNvPr id="16387" name="TextBox 2">
            <a:extLst>
              <a:ext uri="{FF2B5EF4-FFF2-40B4-BE49-F238E27FC236}">
                <a16:creationId xmlns:a16="http://schemas.microsoft.com/office/drawing/2014/main" id="{4C769CDB-6C1A-7280-7781-4F43ED7AD44E}"/>
              </a:ext>
            </a:extLst>
          </p:cNvPr>
          <p:cNvSpPr txBox="1">
            <a:spLocks noChangeArrowheads="1"/>
          </p:cNvSpPr>
          <p:nvPr/>
        </p:nvSpPr>
        <p:spPr bwMode="auto">
          <a:xfrm>
            <a:off x="4872833" y="2637631"/>
            <a:ext cx="5905500" cy="247959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514350" indent="-514350" eaLnBrk="1" hangingPunct="1">
              <a:lnSpc>
                <a:spcPct val="107000"/>
              </a:lnSpc>
              <a:spcBef>
                <a:spcPct val="0"/>
              </a:spcBef>
              <a:spcAft>
                <a:spcPts val="800"/>
              </a:spcAft>
              <a:buFont typeface="+mj-lt"/>
              <a:buAutoNum type="arabicPeriod"/>
              <a:defRPr/>
            </a:pPr>
            <a:r>
              <a:rPr lang="en-US" altLang="en-US" dirty="0">
                <a:latin typeface="Calibri" panose="020F0502020204030204" pitchFamily="34" charset="0"/>
                <a:cs typeface="Calibri" panose="020F0502020204030204" pitchFamily="34" charset="0"/>
              </a:rPr>
              <a:t>Several changes have been made to the PAG-02</a:t>
            </a:r>
          </a:p>
          <a:p>
            <a:pPr marL="514350" indent="-514350" eaLnBrk="1" hangingPunct="1">
              <a:lnSpc>
                <a:spcPct val="107000"/>
              </a:lnSpc>
              <a:spcBef>
                <a:spcPct val="0"/>
              </a:spcBef>
              <a:spcAft>
                <a:spcPts val="800"/>
              </a:spcAft>
              <a:buFont typeface="+mj-lt"/>
              <a:buAutoNum type="arabicPeriod"/>
              <a:defRPr/>
            </a:pPr>
            <a:r>
              <a:rPr lang="en-US" altLang="en-US" dirty="0">
                <a:latin typeface="Calibri" panose="020F0502020204030204" pitchFamily="34" charset="0"/>
                <a:cs typeface="Calibri" panose="020F0502020204030204" pitchFamily="34" charset="0"/>
              </a:rPr>
              <a:t>Some of these changes are brand new while others are clarifications or modifications</a:t>
            </a:r>
          </a:p>
        </p:txBody>
      </p:sp>
      <p:pic>
        <p:nvPicPr>
          <p:cNvPr id="40964" name="Picture 1">
            <a:extLst>
              <a:ext uri="{FF2B5EF4-FFF2-40B4-BE49-F238E27FC236}">
                <a16:creationId xmlns:a16="http://schemas.microsoft.com/office/drawing/2014/main" id="{0B55761B-A75F-58E0-07D5-82166F16C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294" y="2637631"/>
            <a:ext cx="323215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7" name="TextBox 2">
            <a:extLst>
              <a:ext uri="{FF2B5EF4-FFF2-40B4-BE49-F238E27FC236}">
                <a16:creationId xmlns:a16="http://schemas.microsoft.com/office/drawing/2014/main" id="{70FD5A1A-D9C4-638E-702E-A6F5FEAD137C}"/>
              </a:ext>
            </a:extLst>
          </p:cNvPr>
          <p:cNvSpPr txBox="1">
            <a:spLocks noChangeArrowheads="1"/>
          </p:cNvSpPr>
          <p:nvPr/>
        </p:nvSpPr>
        <p:spPr bwMode="auto">
          <a:xfrm>
            <a:off x="4832350" y="2289329"/>
            <a:ext cx="7221538" cy="2582182"/>
          </a:xfrm>
          <a:prstGeom prst="rect">
            <a:avLst/>
          </a:prstGeom>
          <a:noFill/>
          <a:ln>
            <a:noFill/>
          </a:ln>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marL="514350" indent="-514350" eaLnBrk="1" hangingPunct="1">
              <a:lnSpc>
                <a:spcPct val="107000"/>
              </a:lnSpc>
              <a:spcAft>
                <a:spcPts val="800"/>
              </a:spcAft>
              <a:buFont typeface="+mj-lt"/>
              <a:buAutoNum type="arabicPeriod"/>
              <a:defRPr/>
            </a:pPr>
            <a:r>
              <a:rPr lang="en-US" altLang="en-US" sz="2800" dirty="0">
                <a:solidFill>
                  <a:prstClr val="black"/>
                </a:solidFill>
                <a:latin typeface="Calibri" panose="020F0502020204030204" pitchFamily="34" charset="0"/>
                <a:cs typeface="Calibri" panose="020F0502020204030204" pitchFamily="34" charset="0"/>
              </a:rPr>
              <a:t>Identify the changes for the 2024 PAG-02 permit</a:t>
            </a:r>
          </a:p>
          <a:p>
            <a:pPr marL="514350" indent="-514350" eaLnBrk="1" hangingPunct="1">
              <a:lnSpc>
                <a:spcPct val="107000"/>
              </a:lnSpc>
              <a:spcAft>
                <a:spcPts val="800"/>
              </a:spcAft>
              <a:buFont typeface="+mj-lt"/>
              <a:buAutoNum type="arabicPeriod"/>
              <a:defRPr/>
            </a:pPr>
            <a:r>
              <a:rPr lang="en-US" altLang="en-US" sz="2800" dirty="0">
                <a:solidFill>
                  <a:prstClr val="black"/>
                </a:solidFill>
                <a:latin typeface="Calibri" panose="020F0502020204030204" pitchFamily="34" charset="0"/>
                <a:cs typeface="Calibri" panose="020F0502020204030204" pitchFamily="34" charset="0"/>
              </a:rPr>
              <a:t>Compare the changes between the 2019 permit and 2024 PAG-02 permits</a:t>
            </a:r>
          </a:p>
          <a:p>
            <a:pPr marL="514350" indent="-514350" eaLnBrk="1" hangingPunct="1">
              <a:lnSpc>
                <a:spcPct val="107000"/>
              </a:lnSpc>
              <a:spcAft>
                <a:spcPts val="800"/>
              </a:spcAft>
              <a:buFont typeface="+mj-lt"/>
              <a:buAutoNum type="arabicPeriod"/>
              <a:defRPr/>
            </a:pPr>
            <a:r>
              <a:rPr lang="en-US" altLang="en-US" sz="2800" dirty="0">
                <a:solidFill>
                  <a:prstClr val="black"/>
                </a:solidFill>
                <a:latin typeface="Calibri" panose="020F0502020204030204" pitchFamily="34" charset="0"/>
                <a:cs typeface="Calibri" panose="020F0502020204030204" pitchFamily="34" charset="0"/>
              </a:rPr>
              <a:t>Explain the purpose of the changes</a:t>
            </a:r>
          </a:p>
        </p:txBody>
      </p:sp>
      <p:sp>
        <p:nvSpPr>
          <p:cNvPr id="2" name="TextBox 11">
            <a:extLst>
              <a:ext uri="{FF2B5EF4-FFF2-40B4-BE49-F238E27FC236}">
                <a16:creationId xmlns:a16="http://schemas.microsoft.com/office/drawing/2014/main" id="{AB235D6F-026E-19B5-7C31-06B19F8AC509}"/>
              </a:ext>
            </a:extLst>
          </p:cNvPr>
          <p:cNvSpPr txBox="1">
            <a:spLocks noChangeArrowheads="1"/>
          </p:cNvSpPr>
          <p:nvPr/>
        </p:nvSpPr>
        <p:spPr bwMode="auto">
          <a:xfrm>
            <a:off x="4313238" y="685800"/>
            <a:ext cx="7221539"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ts val="7438"/>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Learning Goals</a:t>
            </a:r>
          </a:p>
        </p:txBody>
      </p:sp>
      <p:pic>
        <p:nvPicPr>
          <p:cNvPr id="6148" name="Picture 2" descr="A black and white photo of writing on a chalkboard stating &quot;What's New&quot;">
            <a:extLst>
              <a:ext uri="{FF2B5EF4-FFF2-40B4-BE49-F238E27FC236}">
                <a16:creationId xmlns:a16="http://schemas.microsoft.com/office/drawing/2014/main" id="{741EAF42-83CD-7A56-D3B0-8505ECDF4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38" y="2289329"/>
            <a:ext cx="4211637"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TextBox 11">
            <a:extLst>
              <a:ext uri="{FF2B5EF4-FFF2-40B4-BE49-F238E27FC236}">
                <a16:creationId xmlns:a16="http://schemas.microsoft.com/office/drawing/2014/main" id="{7FD2A060-04A9-DC0A-F06F-AF58243A0466}"/>
              </a:ext>
            </a:extLst>
          </p:cNvPr>
          <p:cNvSpPr txBox="1">
            <a:spLocks noChangeArrowheads="1"/>
          </p:cNvSpPr>
          <p:nvPr/>
        </p:nvSpPr>
        <p:spPr bwMode="auto">
          <a:xfrm>
            <a:off x="4470398" y="868288"/>
            <a:ext cx="3251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Get In Touch</a:t>
            </a:r>
          </a:p>
        </p:txBody>
      </p:sp>
      <p:sp>
        <p:nvSpPr>
          <p:cNvPr id="43011" name="TextBox 8">
            <a:extLst>
              <a:ext uri="{FF2B5EF4-FFF2-40B4-BE49-F238E27FC236}">
                <a16:creationId xmlns:a16="http://schemas.microsoft.com/office/drawing/2014/main" id="{D81C0DDC-993F-2CF9-66F0-34D14F7B326F}"/>
              </a:ext>
            </a:extLst>
          </p:cNvPr>
          <p:cNvSpPr txBox="1">
            <a:spLocks noChangeArrowheads="1"/>
          </p:cNvSpPr>
          <p:nvPr/>
        </p:nvSpPr>
        <p:spPr bwMode="auto">
          <a:xfrm>
            <a:off x="590549" y="5216599"/>
            <a:ext cx="110109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7000"/>
              </a:lnSpc>
              <a:spcBef>
                <a:spcPct val="0"/>
              </a:spcBef>
              <a:spcAft>
                <a:spcPts val="800"/>
              </a:spcAft>
              <a:buFontTx/>
              <a:buNone/>
            </a:pPr>
            <a:r>
              <a:rPr lang="en-US" altLang="en-US" sz="1400">
                <a:latin typeface="Calibri" panose="020F0502020204030204" pitchFamily="34" charset="0"/>
                <a:cs typeface="Calibri" panose="020F0502020204030204" pitchFamily="34" charset="0"/>
              </a:rPr>
              <a:t>The Department of Environmental Protection’s mission is to protect Pennsylvania’s air, land and water resources and to provide for the health and safety of its residents and visitors, consistent with the rights and duties established under the Environmental Rights Amendment (Article 1, Section 27 of the Pennsylvania Constitution).</a:t>
            </a:r>
          </a:p>
        </p:txBody>
      </p:sp>
      <p:sp>
        <p:nvSpPr>
          <p:cNvPr id="32772" name="TextBox 15">
            <a:extLst>
              <a:ext uri="{FF2B5EF4-FFF2-40B4-BE49-F238E27FC236}">
                <a16:creationId xmlns:a16="http://schemas.microsoft.com/office/drawing/2014/main" id="{2F17047B-AF2A-054C-1C9A-33920CF95C26}"/>
              </a:ext>
            </a:extLst>
          </p:cNvPr>
          <p:cNvSpPr txBox="1">
            <a:spLocks noChangeArrowheads="1"/>
          </p:cNvSpPr>
          <p:nvPr/>
        </p:nvSpPr>
        <p:spPr bwMode="auto">
          <a:xfrm>
            <a:off x="1903139" y="2383801"/>
            <a:ext cx="8385717" cy="208672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algn="ctr">
              <a:spcBef>
                <a:spcPts val="0"/>
              </a:spcBef>
              <a:spcAft>
                <a:spcPts val="0"/>
              </a:spcAft>
              <a:buNone/>
            </a:pPr>
            <a:r>
              <a:rPr lang="en-US" sz="1800" b="1"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Robert J. Jevin III, P.E. </a:t>
            </a:r>
            <a:endParaRPr lang="en-US" sz="1800" b="1" kern="100" dirty="0">
              <a:solidFill>
                <a:srgbClr val="003E7E"/>
              </a:solidFill>
              <a:latin typeface="Verdana" panose="020B060403050404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buNone/>
            </a:pPr>
            <a:r>
              <a:rPr lang="en-US" sz="1800"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Environmental Group Manager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Waterways &amp; Wetlands Program | Permitting Section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Department of Environmental Protection | Northeast Regional Office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2 Public Square | Wilkes-Barre, PA 18701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Phone:  570.830.3093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u="sng" kern="100" dirty="0">
                <a:solidFill>
                  <a:srgbClr val="1B3FF1"/>
                </a:solidFill>
                <a:effectLst/>
                <a:latin typeface="Verdana" panose="020B0604030504040204" pitchFamily="34" charset="0"/>
                <a:ea typeface="Times New Roman" panose="02020603050405020304" pitchFamily="18" charset="0"/>
                <a:cs typeface="Times New Roman" panose="02020603050405020304" pitchFamily="18" charset="0"/>
                <a:hlinkClick r:id="rId4"/>
              </a:rPr>
              <a:t>rojevin@pa.gov</a:t>
            </a:r>
            <a:r>
              <a:rPr lang="en-US" sz="1800" kern="100" dirty="0">
                <a:solidFill>
                  <a:srgbClr val="1B3FF1"/>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u="sng" kern="100" dirty="0">
                <a:solidFill>
                  <a:srgbClr val="1B3FF1"/>
                </a:solidFill>
                <a:effectLst/>
                <a:latin typeface="Verdana" panose="020B0604030504040204" pitchFamily="34" charset="0"/>
                <a:ea typeface="Times New Roman" panose="02020603050405020304" pitchFamily="18" charset="0"/>
                <a:cs typeface="Times New Roman" panose="02020603050405020304" pitchFamily="18" charset="0"/>
                <a:hlinkClick r:id="rId5"/>
              </a:rPr>
              <a:t>www.dep.pa.gov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extBox 11">
            <a:extLst>
              <a:ext uri="{FF2B5EF4-FFF2-40B4-BE49-F238E27FC236}">
                <a16:creationId xmlns:a16="http://schemas.microsoft.com/office/drawing/2014/main" id="{1EF9FC14-3F4F-D150-B9FB-C88A22EDF128}"/>
              </a:ext>
            </a:extLst>
          </p:cNvPr>
          <p:cNvSpPr txBox="1">
            <a:spLocks noChangeArrowheads="1"/>
          </p:cNvSpPr>
          <p:nvPr/>
        </p:nvSpPr>
        <p:spPr bwMode="auto">
          <a:xfrm>
            <a:off x="881062" y="1682750"/>
            <a:ext cx="104298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6600" b="1" dirty="0">
                <a:solidFill>
                  <a:prstClr val="white"/>
                </a:solidFill>
                <a:latin typeface="Calibri" panose="020F0502020204030204" pitchFamily="34" charset="0"/>
                <a:cs typeface="Calibri" panose="020F0502020204030204" pitchFamily="34" charset="0"/>
              </a:rPr>
              <a:t>Brief Introduction 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Clean Water Academy </a:t>
            </a:r>
            <a:r>
              <a:rPr lang="en-US" altLang="en-US" sz="6600" b="1" dirty="0">
                <a:solidFill>
                  <a:prstClr val="white"/>
                </a:solidFill>
                <a:latin typeface="Calibri" panose="020F0502020204030204" pitchFamily="34" charset="0"/>
                <a:cs typeface="Calibri" panose="020F0502020204030204" pitchFamily="34" charset="0"/>
              </a:rPr>
              <a:t>(CWA)</a:t>
            </a:r>
            <a:endParaRPr kumimoji="0" lang="en-US" altLang="en-US" sz="6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TextBox 21">
            <a:extLst>
              <a:ext uri="{FF2B5EF4-FFF2-40B4-BE49-F238E27FC236}">
                <a16:creationId xmlns:a16="http://schemas.microsoft.com/office/drawing/2014/main" id="{7FB2330E-43D6-3850-ACCF-5AE7EF3A3A89}"/>
              </a:ext>
            </a:extLst>
          </p:cNvPr>
          <p:cNvSpPr txBox="1"/>
          <p:nvPr/>
        </p:nvSpPr>
        <p:spPr>
          <a:xfrm>
            <a:off x="352425" y="6227763"/>
            <a:ext cx="7997825" cy="312737"/>
          </a:xfrm>
          <a:prstGeom prst="rect">
            <a:avLst/>
          </a:prstGeom>
          <a:noFill/>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300" normalizeH="0" baseline="0" noProof="0" dirty="0">
                <a:ln>
                  <a:noFill/>
                </a:ln>
                <a:solidFill>
                  <a:srgbClr val="001832"/>
                </a:solidFill>
                <a:effectLst/>
                <a:uLnTx/>
                <a:uFillTx/>
                <a:latin typeface="Calibri" panose="020F0502020204030204" pitchFamily="34" charset="0"/>
                <a:ea typeface="Calibri" panose="020F0502020204030204" pitchFamily="34" charset="0"/>
                <a:cs typeface="Calibri" panose="020F0502020204030204" pitchFamily="34" charset="0"/>
              </a:rPr>
              <a:t>JOSH SHAPIRO, GOVERNOR  |  JESSICA SHIRLEY, ACTING SECRETARY</a:t>
            </a:r>
            <a:endParaRPr kumimoji="0" lang="en-US" sz="1400" b="0" i="0" u="none" strike="noStrike" kern="1200" cap="none" spc="300" normalizeH="0" baseline="0" noProof="0" dirty="0">
              <a:ln>
                <a:noFill/>
              </a:ln>
              <a:solidFill>
                <a:srgbClr val="001832"/>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100" name="Rectangle 1">
            <a:extLst>
              <a:ext uri="{FF2B5EF4-FFF2-40B4-BE49-F238E27FC236}">
                <a16:creationId xmlns:a16="http://schemas.microsoft.com/office/drawing/2014/main" id="{F3B224CC-85C9-9281-0C77-0FC0176A2E13}"/>
              </a:ext>
            </a:extLst>
          </p:cNvPr>
          <p:cNvSpPr>
            <a:spLocks noChangeArrowheads="1"/>
          </p:cNvSpPr>
          <p:nvPr/>
        </p:nvSpPr>
        <p:spPr bwMode="auto">
          <a:xfrm>
            <a:off x="2676144" y="4011851"/>
            <a:ext cx="6839712" cy="181588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Robert Jevin, P.E., Permits Chief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DEP Northeast Regional Office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Waterways &amp; Wetlands Program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03/12/2025 </a:t>
            </a:r>
            <a:endParaRPr kumimoji="0" lang="en-US" altLang="en-US" sz="2800" b="0" i="0" u="none" strike="noStrike" kern="1200" cap="none" spc="0" normalizeH="0" baseline="0" noProof="0" dirty="0">
              <a:ln>
                <a:noFill/>
              </a:ln>
              <a:solidFill>
                <a:prstClr val="white"/>
              </a:solidFill>
              <a:effectLst/>
              <a:highlight>
                <a:srgbClr val="00FFFF"/>
              </a:highligh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93117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7" name="TextBox 2">
            <a:extLst>
              <a:ext uri="{FF2B5EF4-FFF2-40B4-BE49-F238E27FC236}">
                <a16:creationId xmlns:a16="http://schemas.microsoft.com/office/drawing/2014/main" id="{70FD5A1A-D9C4-638E-702E-A6F5FEAD137C}"/>
              </a:ext>
            </a:extLst>
          </p:cNvPr>
          <p:cNvSpPr txBox="1">
            <a:spLocks noChangeArrowheads="1"/>
          </p:cNvSpPr>
          <p:nvPr/>
        </p:nvSpPr>
        <p:spPr bwMode="auto">
          <a:xfrm>
            <a:off x="69056" y="2155514"/>
            <a:ext cx="12053888" cy="3606821"/>
          </a:xfrm>
          <a:prstGeom prst="rect">
            <a:avLst/>
          </a:prstGeom>
          <a:noFill/>
          <a:ln>
            <a:noFill/>
          </a:ln>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marL="514350" marR="0" lvl="0" indent="-514350" algn="l" defTabSz="914400" rtl="0" eaLnBrk="1" fontAlgn="base" latinLnBrk="0" hangingPunct="1">
              <a:lnSpc>
                <a:spcPct val="107000"/>
              </a:lnSpc>
              <a:spcBef>
                <a:spcPct val="0"/>
              </a:spcBef>
              <a:spcAft>
                <a:spcPts val="800"/>
              </a:spcAft>
              <a:buClrTx/>
              <a:buSzTx/>
              <a:buFont typeface="+mj-lt"/>
              <a:buAutoNum type="arabicPeriod"/>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 to  https://pacleanwateracademy.remote-learner.net/</a:t>
            </a:r>
          </a:p>
          <a:p>
            <a:pPr marL="514350" marR="0" lvl="0" indent="-514350" algn="l" defTabSz="914400" rtl="0" eaLnBrk="1" fontAlgn="base" latinLnBrk="0" hangingPunct="1">
              <a:lnSpc>
                <a:spcPct val="107000"/>
              </a:lnSpc>
              <a:spcBef>
                <a:spcPct val="0"/>
              </a:spcBef>
              <a:spcAft>
                <a:spcPts val="800"/>
              </a:spcAft>
              <a:buClrTx/>
              <a:buSzTx/>
              <a:buFont typeface="+mj-lt"/>
              <a:buAutoNum type="arabicPeriod"/>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From the “Home” tab, you can access the full course catalogue or various training programs organized by program area or topic.</a:t>
            </a:r>
          </a:p>
          <a:p>
            <a:pPr marL="514350" marR="0" lvl="0" indent="-514350" algn="l" defTabSz="914400" rtl="0" eaLnBrk="1" fontAlgn="base" latinLnBrk="0" hangingPunct="1">
              <a:lnSpc>
                <a:spcPct val="107000"/>
              </a:lnSpc>
              <a:spcBef>
                <a:spcPct val="0"/>
              </a:spcBef>
              <a:spcAft>
                <a:spcPts val="800"/>
              </a:spcAft>
              <a:buClrTx/>
              <a:buSzTx/>
              <a:buFont typeface="+mj-lt"/>
              <a:buAutoNum type="arabicPeriod"/>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From the “Find Learning” tab, you can jump right into various featured courses, which can be organized and filtered by experience level or focus area.</a:t>
            </a:r>
          </a:p>
          <a:p>
            <a:pPr marL="514350" marR="0" lvl="0" indent="-514350" algn="l" defTabSz="914400" rtl="0" eaLnBrk="1" fontAlgn="base" latinLnBrk="0" hangingPunct="1">
              <a:lnSpc>
                <a:spcPct val="107000"/>
              </a:lnSpc>
              <a:spcBef>
                <a:spcPct val="0"/>
              </a:spcBef>
              <a:spcAft>
                <a:spcPts val="800"/>
              </a:spcAft>
              <a:buClrTx/>
              <a:buSzTx/>
              <a:buFont typeface="+mj-lt"/>
              <a:buAutoNum type="arabicPeriod"/>
              <a:tabLst/>
              <a:defRPr/>
            </a:pPr>
            <a:r>
              <a:rPr lang="en-US" altLang="en-US" sz="2800" dirty="0">
                <a:solidFill>
                  <a:prstClr val="black"/>
                </a:solidFill>
                <a:latin typeface="Calibri" panose="020F0502020204030204" pitchFamily="34" charset="0"/>
                <a:cs typeface="Calibri" panose="020F0502020204030204" pitchFamily="34" charset="0"/>
              </a:rPr>
              <a:t>By creating an account, you can even track your progress and store completion certifications for trainings that your or staff have completed. </a:t>
            </a: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11">
            <a:extLst>
              <a:ext uri="{FF2B5EF4-FFF2-40B4-BE49-F238E27FC236}">
                <a16:creationId xmlns:a16="http://schemas.microsoft.com/office/drawing/2014/main" id="{AB235D6F-026E-19B5-7C31-06B19F8AC509}"/>
              </a:ext>
            </a:extLst>
          </p:cNvPr>
          <p:cNvSpPr txBox="1">
            <a:spLocks noChangeArrowheads="1"/>
          </p:cNvSpPr>
          <p:nvPr/>
        </p:nvSpPr>
        <p:spPr bwMode="auto">
          <a:xfrm>
            <a:off x="4313238" y="685800"/>
            <a:ext cx="7221539"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base" latinLnBrk="0" hangingPunct="1">
              <a:lnSpc>
                <a:spcPts val="7438"/>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1832"/>
                </a:solidFill>
                <a:effectLst/>
                <a:uLnTx/>
                <a:uFillTx/>
                <a:latin typeface="Calibri" panose="020F0502020204030204" pitchFamily="34" charset="0"/>
                <a:ea typeface="+mn-ea"/>
                <a:cs typeface="Calibri" panose="020F0502020204030204" pitchFamily="34" charset="0"/>
              </a:rPr>
              <a:t>How to Access CWA</a:t>
            </a:r>
          </a:p>
        </p:txBody>
      </p:sp>
    </p:spTree>
    <p:custDataLst>
      <p:tags r:id="rId1"/>
    </p:custDataLst>
    <p:extLst>
      <p:ext uri="{BB962C8B-B14F-4D97-AF65-F5344CB8AC3E}">
        <p14:creationId xmlns:p14="http://schemas.microsoft.com/office/powerpoint/2010/main" val="3332144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878BAC-EACD-A1D7-6633-BD8BFC255D4C}"/>
              </a:ext>
            </a:extLst>
          </p:cNvPr>
          <p:cNvPicPr>
            <a:picLocks noChangeAspect="1"/>
          </p:cNvPicPr>
          <p:nvPr/>
        </p:nvPicPr>
        <p:blipFill>
          <a:blip r:embed="rId5"/>
          <a:stretch>
            <a:fillRect/>
          </a:stretch>
        </p:blipFill>
        <p:spPr>
          <a:xfrm>
            <a:off x="0" y="366544"/>
            <a:ext cx="12192000" cy="5812678"/>
          </a:xfrm>
          <a:prstGeom prst="rect">
            <a:avLst/>
          </a:prstGeom>
        </p:spPr>
      </p:pic>
    </p:spTree>
    <p:custDataLst>
      <p:tags r:id="rId1"/>
    </p:custDataLst>
    <p:extLst>
      <p:ext uri="{BB962C8B-B14F-4D97-AF65-F5344CB8AC3E}">
        <p14:creationId xmlns:p14="http://schemas.microsoft.com/office/powerpoint/2010/main" val="258553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8A87F2-91C2-8C81-7EF9-FF3028882BEB}"/>
              </a:ext>
            </a:extLst>
          </p:cNvPr>
          <p:cNvPicPr>
            <a:picLocks noChangeAspect="1"/>
          </p:cNvPicPr>
          <p:nvPr/>
        </p:nvPicPr>
        <p:blipFill>
          <a:blip r:embed="rId5"/>
          <a:stretch>
            <a:fillRect/>
          </a:stretch>
        </p:blipFill>
        <p:spPr>
          <a:xfrm>
            <a:off x="0" y="1583473"/>
            <a:ext cx="12192000" cy="4715142"/>
          </a:xfrm>
          <a:prstGeom prst="rect">
            <a:avLst/>
          </a:prstGeom>
        </p:spPr>
      </p:pic>
    </p:spTree>
    <p:custDataLst>
      <p:tags r:id="rId1"/>
    </p:custDataLst>
    <p:extLst>
      <p:ext uri="{BB962C8B-B14F-4D97-AF65-F5344CB8AC3E}">
        <p14:creationId xmlns:p14="http://schemas.microsoft.com/office/powerpoint/2010/main" val="243514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TextBox 11">
            <a:extLst>
              <a:ext uri="{FF2B5EF4-FFF2-40B4-BE49-F238E27FC236}">
                <a16:creationId xmlns:a16="http://schemas.microsoft.com/office/drawing/2014/main" id="{7FD2A060-04A9-DC0A-F06F-AF58243A0466}"/>
              </a:ext>
            </a:extLst>
          </p:cNvPr>
          <p:cNvSpPr txBox="1">
            <a:spLocks noChangeArrowheads="1"/>
          </p:cNvSpPr>
          <p:nvPr/>
        </p:nvSpPr>
        <p:spPr bwMode="auto">
          <a:xfrm>
            <a:off x="4470398" y="868288"/>
            <a:ext cx="3251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Get In Touch</a:t>
            </a:r>
          </a:p>
        </p:txBody>
      </p:sp>
      <p:sp>
        <p:nvSpPr>
          <p:cNvPr id="43011" name="TextBox 8">
            <a:extLst>
              <a:ext uri="{FF2B5EF4-FFF2-40B4-BE49-F238E27FC236}">
                <a16:creationId xmlns:a16="http://schemas.microsoft.com/office/drawing/2014/main" id="{D81C0DDC-993F-2CF9-66F0-34D14F7B326F}"/>
              </a:ext>
            </a:extLst>
          </p:cNvPr>
          <p:cNvSpPr txBox="1">
            <a:spLocks noChangeArrowheads="1"/>
          </p:cNvSpPr>
          <p:nvPr/>
        </p:nvSpPr>
        <p:spPr bwMode="auto">
          <a:xfrm>
            <a:off x="590549" y="5216599"/>
            <a:ext cx="110109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7000"/>
              </a:lnSpc>
              <a:spcBef>
                <a:spcPct val="0"/>
              </a:spcBef>
              <a:spcAft>
                <a:spcPts val="800"/>
              </a:spcAft>
              <a:buFontTx/>
              <a:buNone/>
            </a:pPr>
            <a:r>
              <a:rPr lang="en-US" altLang="en-US" sz="1400">
                <a:latin typeface="Calibri" panose="020F0502020204030204" pitchFamily="34" charset="0"/>
                <a:cs typeface="Calibri" panose="020F0502020204030204" pitchFamily="34" charset="0"/>
              </a:rPr>
              <a:t>The Department of Environmental Protection’s mission is to protect Pennsylvania’s air, land and water resources and to provide for the health and safety of its residents and visitors, consistent with the rights and duties established under the Environmental Rights Amendment (Article 1, Section 27 of the Pennsylvania Constitution).</a:t>
            </a:r>
          </a:p>
        </p:txBody>
      </p:sp>
      <p:sp>
        <p:nvSpPr>
          <p:cNvPr id="32772" name="TextBox 15">
            <a:extLst>
              <a:ext uri="{FF2B5EF4-FFF2-40B4-BE49-F238E27FC236}">
                <a16:creationId xmlns:a16="http://schemas.microsoft.com/office/drawing/2014/main" id="{2F17047B-AF2A-054C-1C9A-33920CF95C26}"/>
              </a:ext>
            </a:extLst>
          </p:cNvPr>
          <p:cNvSpPr txBox="1">
            <a:spLocks noChangeArrowheads="1"/>
          </p:cNvSpPr>
          <p:nvPr/>
        </p:nvSpPr>
        <p:spPr bwMode="auto">
          <a:xfrm>
            <a:off x="1903139" y="2383801"/>
            <a:ext cx="8385717" cy="208672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algn="ctr">
              <a:spcBef>
                <a:spcPts val="0"/>
              </a:spcBef>
              <a:spcAft>
                <a:spcPts val="0"/>
              </a:spcAft>
              <a:buNone/>
            </a:pPr>
            <a:r>
              <a:rPr lang="en-US" sz="1800" b="1"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Robert J. Jevin III, P.E. </a:t>
            </a:r>
            <a:endParaRPr lang="en-US" sz="1800" b="1" kern="100" dirty="0">
              <a:solidFill>
                <a:srgbClr val="003E7E"/>
              </a:solidFill>
              <a:latin typeface="Verdana" panose="020B060403050404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buNone/>
            </a:pPr>
            <a:r>
              <a:rPr lang="en-US" sz="1800"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Environmental Group Manager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Waterways &amp; Wetlands Program | Permitting Section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Department of Environmental Protection | Northeast Regional Office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2 Public Square | Wilkes-Barre, PA 18701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kern="100" dirty="0">
                <a:solidFill>
                  <a:srgbClr val="003E7E"/>
                </a:solidFill>
                <a:effectLst/>
                <a:latin typeface="Verdana" panose="020B0604030504040204" pitchFamily="34" charset="0"/>
                <a:ea typeface="Times New Roman" panose="02020603050405020304" pitchFamily="18" charset="0"/>
                <a:cs typeface="Times New Roman" panose="02020603050405020304" pitchFamily="18" charset="0"/>
              </a:rPr>
              <a:t>Phone:  570.830.3093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u="sng" kern="100" dirty="0">
                <a:solidFill>
                  <a:srgbClr val="1B3FF1"/>
                </a:solidFill>
                <a:effectLst/>
                <a:latin typeface="Verdana" panose="020B0604030504040204" pitchFamily="34" charset="0"/>
                <a:ea typeface="Times New Roman" panose="02020603050405020304" pitchFamily="18" charset="0"/>
                <a:cs typeface="Times New Roman" panose="02020603050405020304" pitchFamily="18" charset="0"/>
                <a:hlinkClick r:id="rId4"/>
              </a:rPr>
              <a:t>rojevin@pa.gov</a:t>
            </a:r>
            <a:r>
              <a:rPr lang="en-US" sz="1800" kern="100" dirty="0">
                <a:solidFill>
                  <a:srgbClr val="1B3FF1"/>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buNone/>
            </a:pPr>
            <a:r>
              <a:rPr lang="en-US" sz="1800" u="sng" kern="100" dirty="0">
                <a:solidFill>
                  <a:srgbClr val="1B3FF1"/>
                </a:solidFill>
                <a:effectLst/>
                <a:latin typeface="Verdana" panose="020B0604030504040204" pitchFamily="34" charset="0"/>
                <a:ea typeface="Times New Roman" panose="02020603050405020304" pitchFamily="18" charset="0"/>
                <a:cs typeface="Times New Roman" panose="02020603050405020304" pitchFamily="18" charset="0"/>
                <a:hlinkClick r:id="rId5"/>
              </a:rPr>
              <a:t>www.dep.pa.gov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0676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7" name="TextBox 2">
            <a:extLst>
              <a:ext uri="{FF2B5EF4-FFF2-40B4-BE49-F238E27FC236}">
                <a16:creationId xmlns:a16="http://schemas.microsoft.com/office/drawing/2014/main" id="{70FD5A1A-D9C4-638E-702E-A6F5FEAD137C}"/>
              </a:ext>
            </a:extLst>
          </p:cNvPr>
          <p:cNvSpPr txBox="1">
            <a:spLocks noChangeArrowheads="1"/>
          </p:cNvSpPr>
          <p:nvPr/>
        </p:nvSpPr>
        <p:spPr bwMode="auto">
          <a:xfrm>
            <a:off x="476838" y="1658938"/>
            <a:ext cx="10365334" cy="4592283"/>
          </a:xfrm>
          <a:prstGeom prst="rect">
            <a:avLst/>
          </a:prstGeom>
          <a:noFill/>
          <a:ln>
            <a:noFill/>
          </a:ln>
        </p:spPr>
        <p:txBody>
          <a:bodyPr wrap="square">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marL="514350" indent="-514350" eaLnBrk="1" hangingPunct="1">
              <a:lnSpc>
                <a:spcPct val="107000"/>
              </a:lnSpc>
              <a:spcAft>
                <a:spcPts val="800"/>
              </a:spcAft>
              <a:buFont typeface="Arial" panose="020B0604020202020204" pitchFamily="34" charset="0"/>
              <a:buChar char="•"/>
              <a:defRPr/>
            </a:pPr>
            <a:r>
              <a:rPr lang="en-US" altLang="en-US" sz="3200" dirty="0">
                <a:solidFill>
                  <a:prstClr val="black"/>
                </a:solidFill>
                <a:latin typeface="Calibri" panose="020F0502020204030204" pitchFamily="34" charset="0"/>
                <a:cs typeface="Calibri" panose="020F0502020204030204" pitchFamily="34" charset="0"/>
              </a:rPr>
              <a:t>Everyone with coverage under the 2019 PAG-02 is covered under the 2024 PAG-02 on December 8, 2024.</a:t>
            </a:r>
          </a:p>
          <a:p>
            <a:pPr marL="1257300" lvl="1" indent="-514350" eaLnBrk="1" hangingPunct="1">
              <a:lnSpc>
                <a:spcPct val="107000"/>
              </a:lnSpc>
              <a:spcAft>
                <a:spcPts val="800"/>
              </a:spcAft>
              <a:buFont typeface="Arial" panose="020B0604020202020204" pitchFamily="34" charset="0"/>
              <a:buChar char="•"/>
              <a:defRPr/>
            </a:pPr>
            <a:r>
              <a:rPr lang="en-US" altLang="en-US" sz="3200" dirty="0">
                <a:solidFill>
                  <a:prstClr val="black"/>
                </a:solidFill>
                <a:latin typeface="Calibri" panose="020F0502020204030204" pitchFamily="34" charset="0"/>
                <a:cs typeface="Calibri" panose="020F0502020204030204" pitchFamily="34" charset="0"/>
              </a:rPr>
              <a:t>If a Notice of Intent (NOI) was submitted by December 7, 2024</a:t>
            </a:r>
          </a:p>
          <a:p>
            <a:pPr marL="514350" indent="-514350" eaLnBrk="1" hangingPunct="1">
              <a:lnSpc>
                <a:spcPct val="107000"/>
              </a:lnSpc>
              <a:spcAft>
                <a:spcPts val="800"/>
              </a:spcAft>
              <a:buFont typeface="Arial" panose="020B0604020202020204" pitchFamily="34" charset="0"/>
              <a:buChar char="•"/>
              <a:defRPr/>
            </a:pPr>
            <a:r>
              <a:rPr lang="en-US" altLang="en-US" sz="3200" dirty="0">
                <a:solidFill>
                  <a:prstClr val="black"/>
                </a:solidFill>
                <a:latin typeface="Calibri" panose="020F0502020204030204" pitchFamily="34" charset="0"/>
                <a:cs typeface="Calibri" panose="020F0502020204030204" pitchFamily="34" charset="0"/>
              </a:rPr>
              <a:t>Failure to submit a renewal NOI means the project no longer has NPDES permit coverage</a:t>
            </a:r>
          </a:p>
          <a:p>
            <a:pPr marL="514350" indent="-514350" eaLnBrk="1" hangingPunct="1">
              <a:lnSpc>
                <a:spcPct val="107000"/>
              </a:lnSpc>
              <a:spcAft>
                <a:spcPts val="800"/>
              </a:spcAft>
              <a:buFont typeface="Arial" panose="020B0604020202020204" pitchFamily="34" charset="0"/>
              <a:buChar char="•"/>
              <a:defRPr/>
            </a:pPr>
            <a:r>
              <a:rPr lang="en-US" altLang="en-US" sz="3200" dirty="0">
                <a:solidFill>
                  <a:prstClr val="black"/>
                </a:solidFill>
                <a:latin typeface="Calibri" panose="020F0502020204030204" pitchFamily="34" charset="0"/>
                <a:cs typeface="Calibri" panose="020F0502020204030204" pitchFamily="34" charset="0"/>
              </a:rPr>
              <a:t>The terms and conditions of the 2024 PAG-02  went into effect immediately on December 8, 2024</a:t>
            </a:r>
          </a:p>
        </p:txBody>
      </p:sp>
      <p:sp>
        <p:nvSpPr>
          <p:cNvPr id="2" name="TextBox 11">
            <a:extLst>
              <a:ext uri="{FF2B5EF4-FFF2-40B4-BE49-F238E27FC236}">
                <a16:creationId xmlns:a16="http://schemas.microsoft.com/office/drawing/2014/main" id="{AB235D6F-026E-19B5-7C31-06B19F8AC509}"/>
              </a:ext>
            </a:extLst>
          </p:cNvPr>
          <p:cNvSpPr txBox="1">
            <a:spLocks noChangeArrowheads="1"/>
          </p:cNvSpPr>
          <p:nvPr/>
        </p:nvSpPr>
        <p:spPr bwMode="auto">
          <a:xfrm>
            <a:off x="4313238" y="685800"/>
            <a:ext cx="7221539"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ts val="7438"/>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PAG-02 General Permit</a:t>
            </a:r>
          </a:p>
        </p:txBody>
      </p:sp>
      <p:pic>
        <p:nvPicPr>
          <p:cNvPr id="1028" name="Picture 4" descr="Image result for apples vs oranges clipart">
            <a:extLst>
              <a:ext uri="{FF2B5EF4-FFF2-40B4-BE49-F238E27FC236}">
                <a16:creationId xmlns:a16="http://schemas.microsoft.com/office/drawing/2014/main" id="{A7FCDB22-AE27-FCAC-80FD-1266ED233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2703" y="2545980"/>
            <a:ext cx="2078938" cy="15679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8212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194" name="TextBox 11">
            <a:extLst>
              <a:ext uri="{FF2B5EF4-FFF2-40B4-BE49-F238E27FC236}">
                <a16:creationId xmlns:a16="http://schemas.microsoft.com/office/drawing/2014/main" id="{AA2274CF-15D2-09B0-792B-F588273413B8}"/>
              </a:ext>
            </a:extLst>
          </p:cNvPr>
          <p:cNvSpPr txBox="1">
            <a:spLocks noChangeArrowheads="1"/>
          </p:cNvSpPr>
          <p:nvPr/>
        </p:nvSpPr>
        <p:spPr bwMode="auto">
          <a:xfrm>
            <a:off x="4432301" y="895350"/>
            <a:ext cx="65595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Definitions</a:t>
            </a:r>
            <a:r>
              <a:rPr lang="en-US" altLang="en-US" sz="4000" b="1" dirty="0">
                <a:solidFill>
                  <a:srgbClr val="001832"/>
                </a:solidFill>
                <a:latin typeface="Aharoni" panose="02010803020104030203" pitchFamily="2" charset="-79"/>
                <a:cs typeface="Aharoni" panose="02010803020104030203" pitchFamily="2" charset="-79"/>
              </a:rPr>
              <a:t> </a:t>
            </a:r>
          </a:p>
        </p:txBody>
      </p:sp>
      <p:grpSp>
        <p:nvGrpSpPr>
          <p:cNvPr id="3" name="Group 2">
            <a:extLst>
              <a:ext uri="{FF2B5EF4-FFF2-40B4-BE49-F238E27FC236}">
                <a16:creationId xmlns:a16="http://schemas.microsoft.com/office/drawing/2014/main" id="{70383BA5-8109-D5DB-1AED-AB9D41D6C0CD}"/>
              </a:ext>
            </a:extLst>
          </p:cNvPr>
          <p:cNvGrpSpPr>
            <a:grpSpLocks/>
          </p:cNvGrpSpPr>
          <p:nvPr/>
        </p:nvGrpSpPr>
        <p:grpSpPr bwMode="auto">
          <a:xfrm>
            <a:off x="4432301" y="2627313"/>
            <a:ext cx="3497263" cy="2671083"/>
            <a:chOff x="4365625" y="2628040"/>
            <a:chExt cx="3497262" cy="2669676"/>
          </a:xfrm>
        </p:grpSpPr>
        <p:sp>
          <p:nvSpPr>
            <p:cNvPr id="8200" name="TextBox 2">
              <a:extLst>
                <a:ext uri="{FF2B5EF4-FFF2-40B4-BE49-F238E27FC236}">
                  <a16:creationId xmlns:a16="http://schemas.microsoft.com/office/drawing/2014/main" id="{C053271D-4D3F-09B2-B84A-B95420BFABB9}"/>
                </a:ext>
              </a:extLst>
            </p:cNvPr>
            <p:cNvSpPr txBox="1">
              <a:spLocks noChangeArrowheads="1"/>
            </p:cNvSpPr>
            <p:nvPr/>
          </p:nvSpPr>
          <p:spPr bwMode="auto">
            <a:xfrm>
              <a:off x="4365625" y="3248106"/>
              <a:ext cx="3497262" cy="204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r>
                <a:rPr lang="en-US" altLang="en-US" sz="2400" dirty="0">
                  <a:latin typeface="Calibri" panose="020F0502020204030204" pitchFamily="34" charset="0"/>
                  <a:cs typeface="Calibri" panose="020F0502020204030204" pitchFamily="34" charset="0"/>
                </a:rPr>
                <a:t>An alternative to a licensed professional who conducts oversight of critical stages of PCSM Plan implementation</a:t>
              </a:r>
            </a:p>
          </p:txBody>
        </p:sp>
        <p:sp>
          <p:nvSpPr>
            <p:cNvPr id="8201" name="TextBox 10">
              <a:extLst>
                <a:ext uri="{FF2B5EF4-FFF2-40B4-BE49-F238E27FC236}">
                  <a16:creationId xmlns:a16="http://schemas.microsoft.com/office/drawing/2014/main" id="{E3E9A680-E0C7-56AE-54BC-5BF33BA8B105}"/>
                </a:ext>
              </a:extLst>
            </p:cNvPr>
            <p:cNvSpPr txBox="1">
              <a:spLocks noChangeArrowheads="1"/>
            </p:cNvSpPr>
            <p:nvPr/>
          </p:nvSpPr>
          <p:spPr bwMode="auto">
            <a:xfrm>
              <a:off x="4365625" y="2628040"/>
              <a:ext cx="3033712" cy="52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b="1" dirty="0">
                  <a:solidFill>
                    <a:srgbClr val="001832"/>
                  </a:solidFill>
                  <a:latin typeface="Calibri" panose="020F0502020204030204" pitchFamily="34" charset="0"/>
                  <a:cs typeface="Calibri" panose="020F0502020204030204" pitchFamily="34" charset="0"/>
                </a:rPr>
                <a:t>Designee</a:t>
              </a:r>
            </a:p>
          </p:txBody>
        </p:sp>
      </p:grpSp>
      <p:grpSp>
        <p:nvGrpSpPr>
          <p:cNvPr id="4" name="Group 3">
            <a:extLst>
              <a:ext uri="{FF2B5EF4-FFF2-40B4-BE49-F238E27FC236}">
                <a16:creationId xmlns:a16="http://schemas.microsoft.com/office/drawing/2014/main" id="{E80DA0EF-9171-AC85-51BE-25C2AC44F193}"/>
              </a:ext>
            </a:extLst>
          </p:cNvPr>
          <p:cNvGrpSpPr>
            <a:grpSpLocks/>
          </p:cNvGrpSpPr>
          <p:nvPr/>
        </p:nvGrpSpPr>
        <p:grpSpPr bwMode="auto">
          <a:xfrm>
            <a:off x="8059737" y="2627313"/>
            <a:ext cx="3695700" cy="3066022"/>
            <a:chOff x="8310562" y="2628039"/>
            <a:chExt cx="3695392" cy="3065562"/>
          </a:xfrm>
        </p:grpSpPr>
        <p:sp>
          <p:nvSpPr>
            <p:cNvPr id="8198" name="TextBox 7">
              <a:extLst>
                <a:ext uri="{FF2B5EF4-FFF2-40B4-BE49-F238E27FC236}">
                  <a16:creationId xmlns:a16="http://schemas.microsoft.com/office/drawing/2014/main" id="{1C1A1C12-8361-60EF-949F-2A37499F024C}"/>
                </a:ext>
              </a:extLst>
            </p:cNvPr>
            <p:cNvSpPr txBox="1">
              <a:spLocks noChangeArrowheads="1"/>
            </p:cNvSpPr>
            <p:nvPr/>
          </p:nvSpPr>
          <p:spPr bwMode="auto">
            <a:xfrm>
              <a:off x="8310562" y="3248106"/>
              <a:ext cx="3695392" cy="244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r>
                <a:rPr lang="en-US" altLang="en-US" sz="2400" dirty="0">
                  <a:latin typeface="Calibri" panose="020F0502020204030204" pitchFamily="34" charset="0"/>
                  <a:cs typeface="Calibri" panose="020F0502020204030204" pitchFamily="34" charset="0"/>
                </a:rPr>
                <a:t>Distinguishes between an operator who is a co-permittee per § 102.1 and co-applicants that become co-permittees upon approval of coverage</a:t>
              </a:r>
            </a:p>
          </p:txBody>
        </p:sp>
        <p:sp>
          <p:nvSpPr>
            <p:cNvPr id="8199" name="TextBox 14">
              <a:extLst>
                <a:ext uri="{FF2B5EF4-FFF2-40B4-BE49-F238E27FC236}">
                  <a16:creationId xmlns:a16="http://schemas.microsoft.com/office/drawing/2014/main" id="{96241178-6CA5-7F16-8E01-68E5BE899826}"/>
                </a:ext>
              </a:extLst>
            </p:cNvPr>
            <p:cNvSpPr txBox="1">
              <a:spLocks noChangeArrowheads="1"/>
            </p:cNvSpPr>
            <p:nvPr/>
          </p:nvSpPr>
          <p:spPr bwMode="auto">
            <a:xfrm>
              <a:off x="8310562" y="2628039"/>
              <a:ext cx="3695392" cy="52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b="1" dirty="0">
                  <a:solidFill>
                    <a:srgbClr val="001832"/>
                  </a:solidFill>
                  <a:latin typeface="Calibri" panose="020F0502020204030204" pitchFamily="34" charset="0"/>
                  <a:cs typeface="Calibri" panose="020F0502020204030204" pitchFamily="34" charset="0"/>
                </a:rPr>
                <a:t>Operator Co-Permittee</a:t>
              </a:r>
            </a:p>
          </p:txBody>
        </p:sp>
      </p:grpSp>
      <p:pic>
        <p:nvPicPr>
          <p:cNvPr id="8197" name="Picture 4" descr="Magnifying glass magnifying the word &quot;definition&quot;">
            <a:extLst>
              <a:ext uri="{FF2B5EF4-FFF2-40B4-BE49-F238E27FC236}">
                <a16:creationId xmlns:a16="http://schemas.microsoft.com/office/drawing/2014/main" id="{005A6D50-9364-2DAE-FBFE-7FBEA0D0A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6075"/>
          <a:stretch>
            <a:fillRect/>
          </a:stretch>
        </p:blipFill>
        <p:spPr bwMode="auto">
          <a:xfrm>
            <a:off x="436563" y="2774950"/>
            <a:ext cx="344487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42" name="TextBox 11">
            <a:extLst>
              <a:ext uri="{FF2B5EF4-FFF2-40B4-BE49-F238E27FC236}">
                <a16:creationId xmlns:a16="http://schemas.microsoft.com/office/drawing/2014/main" id="{2ECF1B83-B670-0403-3128-D609E92FADA5}"/>
              </a:ext>
            </a:extLst>
          </p:cNvPr>
          <p:cNvSpPr txBox="1">
            <a:spLocks noChangeArrowheads="1"/>
          </p:cNvSpPr>
          <p:nvPr/>
        </p:nvSpPr>
        <p:spPr bwMode="auto">
          <a:xfrm>
            <a:off x="4460876" y="828675"/>
            <a:ext cx="581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Definitions</a:t>
            </a:r>
            <a:r>
              <a:rPr lang="en-US" altLang="en-US" sz="4000" b="1" dirty="0">
                <a:solidFill>
                  <a:srgbClr val="001832"/>
                </a:solidFill>
                <a:latin typeface="Aharoni" panose="02010803020104030203" pitchFamily="2" charset="-79"/>
                <a:cs typeface="Aharoni" panose="02010803020104030203" pitchFamily="2" charset="-79"/>
              </a:rPr>
              <a:t> </a:t>
            </a:r>
          </a:p>
        </p:txBody>
      </p:sp>
      <p:sp>
        <p:nvSpPr>
          <p:cNvPr id="10243" name="TextBox 2">
            <a:extLst>
              <a:ext uri="{FF2B5EF4-FFF2-40B4-BE49-F238E27FC236}">
                <a16:creationId xmlns:a16="http://schemas.microsoft.com/office/drawing/2014/main" id="{29BE06CB-0E1A-F1E0-CFC1-BBC000F0E93E}"/>
              </a:ext>
            </a:extLst>
          </p:cNvPr>
          <p:cNvSpPr txBox="1">
            <a:spLocks noChangeArrowheads="1"/>
          </p:cNvSpPr>
          <p:nvPr/>
        </p:nvSpPr>
        <p:spPr bwMode="auto">
          <a:xfrm>
            <a:off x="4365625" y="3162300"/>
            <a:ext cx="7440613" cy="244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r>
              <a:rPr lang="en-US" altLang="en-US" sz="2400" dirty="0">
                <a:latin typeface="Calibri" panose="020F0502020204030204" pitchFamily="34" charset="0"/>
                <a:cs typeface="Calibri" panose="020F0502020204030204" pitchFamily="34" charset="0"/>
              </a:rPr>
              <a:t>Investigative techniques, including but not limited to, visual property inspections, electronic database searches, review of ownership and use history of property, Sanborn maps, environmental questionnaires, transaction screens, analytical testing, and environmental assessments or audits</a:t>
            </a:r>
          </a:p>
        </p:txBody>
      </p:sp>
      <p:sp>
        <p:nvSpPr>
          <p:cNvPr id="10244" name="TextBox 10">
            <a:extLst>
              <a:ext uri="{FF2B5EF4-FFF2-40B4-BE49-F238E27FC236}">
                <a16:creationId xmlns:a16="http://schemas.microsoft.com/office/drawing/2014/main" id="{1024BECD-8DFE-5AA1-B159-B937F0E91BD8}"/>
              </a:ext>
            </a:extLst>
          </p:cNvPr>
          <p:cNvSpPr txBox="1">
            <a:spLocks noChangeArrowheads="1"/>
          </p:cNvSpPr>
          <p:nvPr/>
        </p:nvSpPr>
        <p:spPr bwMode="auto">
          <a:xfrm>
            <a:off x="4365625" y="2616200"/>
            <a:ext cx="4386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b="1" dirty="0">
                <a:solidFill>
                  <a:srgbClr val="001832"/>
                </a:solidFill>
                <a:latin typeface="Calibri" panose="020F0502020204030204" pitchFamily="34" charset="0"/>
                <a:cs typeface="Calibri" panose="020F0502020204030204" pitchFamily="34" charset="0"/>
              </a:rPr>
              <a:t>Environmental due diligence </a:t>
            </a:r>
          </a:p>
        </p:txBody>
      </p:sp>
      <p:pic>
        <p:nvPicPr>
          <p:cNvPr id="10245" name="Picture 2" descr="A hand holding a bunch of water drops">
            <a:extLst>
              <a:ext uri="{FF2B5EF4-FFF2-40B4-BE49-F238E27FC236}">
                <a16:creationId xmlns:a16="http://schemas.microsoft.com/office/drawing/2014/main" id="{B90F9EF5-4127-9174-05C9-3C4928EC83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3" y="2616200"/>
            <a:ext cx="3302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2290" name="TextBox 11">
            <a:extLst>
              <a:ext uri="{FF2B5EF4-FFF2-40B4-BE49-F238E27FC236}">
                <a16:creationId xmlns:a16="http://schemas.microsoft.com/office/drawing/2014/main" id="{122A4C77-6F45-7E60-F902-0A64091CD8E9}"/>
              </a:ext>
            </a:extLst>
          </p:cNvPr>
          <p:cNvSpPr txBox="1">
            <a:spLocks noChangeArrowheads="1"/>
          </p:cNvSpPr>
          <p:nvPr/>
        </p:nvSpPr>
        <p:spPr bwMode="auto">
          <a:xfrm>
            <a:off x="4365625" y="885825"/>
            <a:ext cx="64643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Definitions</a:t>
            </a:r>
            <a:r>
              <a:rPr lang="en-US" altLang="en-US" sz="4000" b="1" dirty="0">
                <a:solidFill>
                  <a:srgbClr val="001832"/>
                </a:solidFill>
                <a:latin typeface="Aharoni" panose="02010803020104030203" pitchFamily="2" charset="-79"/>
                <a:cs typeface="Aharoni" panose="02010803020104030203" pitchFamily="2" charset="-79"/>
              </a:rPr>
              <a:t> </a:t>
            </a:r>
          </a:p>
        </p:txBody>
      </p:sp>
      <p:sp>
        <p:nvSpPr>
          <p:cNvPr id="12291" name="TextBox 2">
            <a:extLst>
              <a:ext uri="{FF2B5EF4-FFF2-40B4-BE49-F238E27FC236}">
                <a16:creationId xmlns:a16="http://schemas.microsoft.com/office/drawing/2014/main" id="{649095D3-E70A-BD86-C89E-32D3143EE520}"/>
              </a:ext>
            </a:extLst>
          </p:cNvPr>
          <p:cNvSpPr txBox="1">
            <a:spLocks noChangeArrowheads="1"/>
          </p:cNvSpPr>
          <p:nvPr/>
        </p:nvSpPr>
        <p:spPr bwMode="auto">
          <a:xfrm>
            <a:off x="4365625" y="3162300"/>
            <a:ext cx="7440613" cy="126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r>
              <a:rPr lang="en-US" altLang="en-US" sz="2400" dirty="0">
                <a:latin typeface="Calibri" panose="020F0502020204030204" pitchFamily="34" charset="0"/>
                <a:cs typeface="Calibri" panose="020F0502020204030204" pitchFamily="34" charset="0"/>
              </a:rPr>
              <a:t>Drawings that wholly and accurately depict as-built conditions of a project site following completion of an earth disturbance activity</a:t>
            </a:r>
          </a:p>
        </p:txBody>
      </p:sp>
      <p:sp>
        <p:nvSpPr>
          <p:cNvPr id="12292" name="TextBox 10">
            <a:extLst>
              <a:ext uri="{FF2B5EF4-FFF2-40B4-BE49-F238E27FC236}">
                <a16:creationId xmlns:a16="http://schemas.microsoft.com/office/drawing/2014/main" id="{1AF5ADFA-A81C-ABAF-2242-9AF0F99F482C}"/>
              </a:ext>
            </a:extLst>
          </p:cNvPr>
          <p:cNvSpPr txBox="1">
            <a:spLocks noChangeArrowheads="1"/>
          </p:cNvSpPr>
          <p:nvPr/>
        </p:nvSpPr>
        <p:spPr bwMode="auto">
          <a:xfrm>
            <a:off x="4365625" y="2616200"/>
            <a:ext cx="4386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b="1" dirty="0">
                <a:solidFill>
                  <a:srgbClr val="001832"/>
                </a:solidFill>
                <a:latin typeface="Calibri" panose="020F0502020204030204" pitchFamily="34" charset="0"/>
                <a:cs typeface="Calibri" panose="020F0502020204030204" pitchFamily="34" charset="0"/>
              </a:rPr>
              <a:t>Record drawings </a:t>
            </a:r>
          </a:p>
        </p:txBody>
      </p:sp>
      <p:pic>
        <p:nvPicPr>
          <p:cNvPr id="12293" name="Picture 1" descr="Diagram, engineering drawing, schematic">
            <a:extLst>
              <a:ext uri="{FF2B5EF4-FFF2-40B4-BE49-F238E27FC236}">
                <a16:creationId xmlns:a16="http://schemas.microsoft.com/office/drawing/2014/main" id="{10F92F8E-F391-B106-5468-752A0D753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583"/>
          <a:stretch>
            <a:fillRect/>
          </a:stretch>
        </p:blipFill>
        <p:spPr bwMode="auto">
          <a:xfrm>
            <a:off x="461963" y="2755106"/>
            <a:ext cx="3635375"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4338" name="TextBox 11">
            <a:extLst>
              <a:ext uri="{FF2B5EF4-FFF2-40B4-BE49-F238E27FC236}">
                <a16:creationId xmlns:a16="http://schemas.microsoft.com/office/drawing/2014/main" id="{C8428E00-E9AB-18D7-7349-D02C62A7CB20}"/>
              </a:ext>
            </a:extLst>
          </p:cNvPr>
          <p:cNvSpPr txBox="1">
            <a:spLocks noChangeArrowheads="1"/>
          </p:cNvSpPr>
          <p:nvPr/>
        </p:nvSpPr>
        <p:spPr bwMode="auto">
          <a:xfrm>
            <a:off x="4365625" y="828675"/>
            <a:ext cx="6397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Definitions</a:t>
            </a:r>
            <a:r>
              <a:rPr lang="en-US" altLang="en-US" sz="4000" b="1" dirty="0">
                <a:solidFill>
                  <a:srgbClr val="001832"/>
                </a:solidFill>
                <a:latin typeface="Aharoni" panose="02010803020104030203" pitchFamily="2" charset="-79"/>
                <a:cs typeface="Aharoni" panose="02010803020104030203" pitchFamily="2" charset="-79"/>
              </a:rPr>
              <a:t> </a:t>
            </a:r>
          </a:p>
        </p:txBody>
      </p:sp>
      <p:sp>
        <p:nvSpPr>
          <p:cNvPr id="14339" name="TextBox 2">
            <a:extLst>
              <a:ext uri="{FF2B5EF4-FFF2-40B4-BE49-F238E27FC236}">
                <a16:creationId xmlns:a16="http://schemas.microsoft.com/office/drawing/2014/main" id="{F173DDDE-260B-4C86-844A-0A880EA5CBC3}"/>
              </a:ext>
            </a:extLst>
          </p:cNvPr>
          <p:cNvSpPr txBox="1">
            <a:spLocks noChangeArrowheads="1"/>
          </p:cNvSpPr>
          <p:nvPr/>
        </p:nvSpPr>
        <p:spPr bwMode="auto">
          <a:xfrm>
            <a:off x="4365625" y="3162300"/>
            <a:ext cx="7440613" cy="126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r>
              <a:rPr lang="en-US" altLang="en-US" sz="2400" dirty="0">
                <a:latin typeface="Calibri" panose="020F0502020204030204" pitchFamily="34" charset="0"/>
                <a:cs typeface="Calibri" panose="020F0502020204030204" pitchFamily="34" charset="0"/>
              </a:rPr>
              <a:t>Any natural feature or manmade structure designed or utilized to reduce or manage the volume, pollutant load, or peak rate of stormwater runoff </a:t>
            </a:r>
          </a:p>
        </p:txBody>
      </p:sp>
      <p:sp>
        <p:nvSpPr>
          <p:cNvPr id="14340" name="TextBox 10">
            <a:extLst>
              <a:ext uri="{FF2B5EF4-FFF2-40B4-BE49-F238E27FC236}">
                <a16:creationId xmlns:a16="http://schemas.microsoft.com/office/drawing/2014/main" id="{1FEEE6FE-0875-87BF-FACF-49AF55364BD3}"/>
              </a:ext>
            </a:extLst>
          </p:cNvPr>
          <p:cNvSpPr txBox="1">
            <a:spLocks noChangeArrowheads="1"/>
          </p:cNvSpPr>
          <p:nvPr/>
        </p:nvSpPr>
        <p:spPr bwMode="auto">
          <a:xfrm>
            <a:off x="4365624" y="2616200"/>
            <a:ext cx="5842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b="1" dirty="0">
                <a:solidFill>
                  <a:srgbClr val="001832"/>
                </a:solidFill>
                <a:latin typeface="Calibri" panose="020F0502020204030204" pitchFamily="34" charset="0"/>
                <a:cs typeface="Calibri" panose="020F0502020204030204" pitchFamily="34" charset="0"/>
              </a:rPr>
              <a:t>Stormwater Control Measure (SCM)</a:t>
            </a:r>
          </a:p>
        </p:txBody>
      </p:sp>
      <p:pic>
        <p:nvPicPr>
          <p:cNvPr id="14341" name="Picture 2">
            <a:extLst>
              <a:ext uri="{FF2B5EF4-FFF2-40B4-BE49-F238E27FC236}">
                <a16:creationId xmlns:a16="http://schemas.microsoft.com/office/drawing/2014/main" id="{08E5E16D-A4B5-DFB6-F335-FC4B1907E0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3" y="2616200"/>
            <a:ext cx="3636962"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6386" name="TextBox 11">
            <a:extLst>
              <a:ext uri="{FF2B5EF4-FFF2-40B4-BE49-F238E27FC236}">
                <a16:creationId xmlns:a16="http://schemas.microsoft.com/office/drawing/2014/main" id="{26080063-0839-3065-88DD-E59E9B047426}"/>
              </a:ext>
            </a:extLst>
          </p:cNvPr>
          <p:cNvSpPr txBox="1">
            <a:spLocks noChangeArrowheads="1"/>
          </p:cNvSpPr>
          <p:nvPr/>
        </p:nvSpPr>
        <p:spPr bwMode="auto">
          <a:xfrm>
            <a:off x="4060826" y="657225"/>
            <a:ext cx="7421562" cy="9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ts val="7438"/>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PAG-02 Notice of Intent (NOI)</a:t>
            </a:r>
          </a:p>
        </p:txBody>
      </p:sp>
      <p:sp>
        <p:nvSpPr>
          <p:cNvPr id="6147" name="TextBox 2">
            <a:extLst>
              <a:ext uri="{FF2B5EF4-FFF2-40B4-BE49-F238E27FC236}">
                <a16:creationId xmlns:a16="http://schemas.microsoft.com/office/drawing/2014/main" id="{407F01DF-204F-E605-D835-DD1AFEC74383}"/>
              </a:ext>
            </a:extLst>
          </p:cNvPr>
          <p:cNvSpPr txBox="1">
            <a:spLocks noChangeArrowheads="1"/>
          </p:cNvSpPr>
          <p:nvPr/>
        </p:nvSpPr>
        <p:spPr bwMode="auto">
          <a:xfrm>
            <a:off x="5660149" y="4061865"/>
            <a:ext cx="5230813" cy="1163139"/>
          </a:xfrm>
          <a:prstGeom prst="rect">
            <a:avLst/>
          </a:prstGeom>
          <a:noFill/>
          <a:ln>
            <a:noFill/>
          </a:ln>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marL="457200" indent="-457200" eaLnBrk="1" hangingPunct="1">
              <a:lnSpc>
                <a:spcPct val="107000"/>
              </a:lnSpc>
              <a:spcAft>
                <a:spcPts val="800"/>
              </a:spcAft>
              <a:buFont typeface="Arial" panose="020B0604020202020204" pitchFamily="34" charset="0"/>
              <a:buChar char="•"/>
              <a:defRPr/>
            </a:pPr>
            <a:r>
              <a:rPr lang="en-US" altLang="en-US" sz="2200" dirty="0">
                <a:solidFill>
                  <a:prstClr val="black"/>
                </a:solidFill>
                <a:latin typeface="Calibri" panose="020F0502020204030204" pitchFamily="34" charset="0"/>
                <a:cs typeface="Calibri" panose="020F0502020204030204" pitchFamily="34" charset="0"/>
              </a:rPr>
              <a:t>All existing permittees must have submitted a Renewal NOI by </a:t>
            </a:r>
            <a:br>
              <a:rPr lang="en-US" altLang="en-US" sz="2200" dirty="0">
                <a:solidFill>
                  <a:prstClr val="black"/>
                </a:solidFill>
                <a:latin typeface="Calibri" panose="020F0502020204030204" pitchFamily="34" charset="0"/>
                <a:cs typeface="Calibri" panose="020F0502020204030204" pitchFamily="34" charset="0"/>
              </a:rPr>
            </a:br>
            <a:r>
              <a:rPr lang="en-US" altLang="en-US" sz="2200" dirty="0">
                <a:solidFill>
                  <a:prstClr val="black"/>
                </a:solidFill>
                <a:latin typeface="Calibri" panose="020F0502020204030204" pitchFamily="34" charset="0"/>
                <a:cs typeface="Calibri" panose="020F0502020204030204" pitchFamily="34" charset="0"/>
              </a:rPr>
              <a:t>December 7, 2024, to remain covered</a:t>
            </a:r>
            <a:endParaRPr lang="en-US" altLang="en-US" sz="2000" dirty="0">
              <a:solidFill>
                <a:prstClr val="black"/>
              </a:solidFill>
              <a:latin typeface="Calibri" panose="020F0502020204030204" pitchFamily="34" charset="0"/>
              <a:cs typeface="Calibri" panose="020F0502020204030204" pitchFamily="34" charset="0"/>
            </a:endParaRPr>
          </a:p>
        </p:txBody>
      </p:sp>
      <p:sp>
        <p:nvSpPr>
          <p:cNvPr id="16388" name="TextBox 2">
            <a:extLst>
              <a:ext uri="{FF2B5EF4-FFF2-40B4-BE49-F238E27FC236}">
                <a16:creationId xmlns:a16="http://schemas.microsoft.com/office/drawing/2014/main" id="{C972942C-D66C-C965-6B59-9C94CA98B56B}"/>
              </a:ext>
            </a:extLst>
          </p:cNvPr>
          <p:cNvSpPr txBox="1">
            <a:spLocks noChangeArrowheads="1"/>
          </p:cNvSpPr>
          <p:nvPr/>
        </p:nvSpPr>
        <p:spPr bwMode="auto">
          <a:xfrm>
            <a:off x="5660149" y="2101932"/>
            <a:ext cx="5716412" cy="202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1200150" indent="-45720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pPr>
            <a:r>
              <a:rPr lang="en-US" altLang="en-US" sz="2200" dirty="0">
                <a:solidFill>
                  <a:srgbClr val="000000"/>
                </a:solidFill>
                <a:latin typeface="Calibri" panose="020F0502020204030204" pitchFamily="34" charset="0"/>
                <a:cs typeface="Calibri" panose="020F0502020204030204" pitchFamily="34" charset="0"/>
              </a:rPr>
              <a:t>Several updates have been made to the PAG-02 NOI (form number ending in 0345a)</a:t>
            </a:r>
          </a:p>
          <a:p>
            <a:pPr lvl="1" eaLnBrk="1" hangingPunct="1">
              <a:lnSpc>
                <a:spcPct val="107000"/>
              </a:lnSpc>
              <a:spcBef>
                <a:spcPct val="0"/>
              </a:spcBef>
              <a:spcAft>
                <a:spcPts val="800"/>
              </a:spcAft>
            </a:pPr>
            <a:r>
              <a:rPr lang="en-US" altLang="en-US" sz="2000" dirty="0">
                <a:solidFill>
                  <a:srgbClr val="000000"/>
                </a:solidFill>
                <a:latin typeface="Calibri" panose="020F0502020204030204" pitchFamily="34" charset="0"/>
                <a:cs typeface="Calibri" panose="020F0502020204030204" pitchFamily="34" charset="0"/>
              </a:rPr>
              <a:t>For example, the operator information section has been removed</a:t>
            </a:r>
          </a:p>
          <a:p>
            <a:pPr eaLnBrk="1" hangingPunct="1">
              <a:lnSpc>
                <a:spcPct val="107000"/>
              </a:lnSpc>
              <a:spcBef>
                <a:spcPct val="0"/>
              </a:spcBef>
              <a:spcAft>
                <a:spcPts val="800"/>
              </a:spcAft>
            </a:pPr>
            <a:r>
              <a:rPr lang="en-US" altLang="en-US" sz="2200" dirty="0">
                <a:solidFill>
                  <a:srgbClr val="000000"/>
                </a:solidFill>
                <a:latin typeface="Calibri" panose="020F0502020204030204" pitchFamily="34" charset="0"/>
                <a:cs typeface="Calibri" panose="020F0502020204030204" pitchFamily="34" charset="0"/>
              </a:rPr>
              <a:t>Renewal NOI no longer available for use</a:t>
            </a:r>
          </a:p>
        </p:txBody>
      </p:sp>
      <p:pic>
        <p:nvPicPr>
          <p:cNvPr id="16389" name="Picture 1" descr="A person holding a sign that says &quot;time to renew&quot;">
            <a:extLst>
              <a:ext uri="{FF2B5EF4-FFF2-40B4-BE49-F238E27FC236}">
                <a16:creationId xmlns:a16="http://schemas.microsoft.com/office/drawing/2014/main" id="{7E55A950-A12E-90B8-0DF7-26EF5E589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38" y="2279073"/>
            <a:ext cx="4587875"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TextBox 11">
            <a:extLst>
              <a:ext uri="{FF2B5EF4-FFF2-40B4-BE49-F238E27FC236}">
                <a16:creationId xmlns:a16="http://schemas.microsoft.com/office/drawing/2014/main" id="{386719AD-BF8E-AEF1-35E0-A3F4C0F76CAD}"/>
              </a:ext>
            </a:extLst>
          </p:cNvPr>
          <p:cNvSpPr txBox="1">
            <a:spLocks noChangeArrowheads="1"/>
          </p:cNvSpPr>
          <p:nvPr/>
        </p:nvSpPr>
        <p:spPr bwMode="auto">
          <a:xfrm>
            <a:off x="4384675" y="862510"/>
            <a:ext cx="6759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Impairment Causes</a:t>
            </a:r>
          </a:p>
        </p:txBody>
      </p:sp>
      <p:sp>
        <p:nvSpPr>
          <p:cNvPr id="20483" name="TextBox 10">
            <a:extLst>
              <a:ext uri="{FF2B5EF4-FFF2-40B4-BE49-F238E27FC236}">
                <a16:creationId xmlns:a16="http://schemas.microsoft.com/office/drawing/2014/main" id="{4FF39714-3B8D-2B3B-6EDD-F6B34E46A3EC}"/>
              </a:ext>
            </a:extLst>
          </p:cNvPr>
          <p:cNvSpPr txBox="1">
            <a:spLocks noChangeArrowheads="1"/>
          </p:cNvSpPr>
          <p:nvPr/>
        </p:nvSpPr>
        <p:spPr bwMode="auto">
          <a:xfrm>
            <a:off x="604838" y="4570413"/>
            <a:ext cx="5099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siltation, turbidity, TSS, water/flow variability, flow modifications/alterations, or nutrients</a:t>
            </a:r>
          </a:p>
        </p:txBody>
      </p:sp>
      <p:sp>
        <p:nvSpPr>
          <p:cNvPr id="20484" name="TextBox 2">
            <a:extLst>
              <a:ext uri="{FF2B5EF4-FFF2-40B4-BE49-F238E27FC236}">
                <a16:creationId xmlns:a16="http://schemas.microsoft.com/office/drawing/2014/main" id="{31D79C5C-EBC8-AED2-56DD-BDFDFB09C1A1}"/>
              </a:ext>
            </a:extLst>
          </p:cNvPr>
          <p:cNvSpPr txBox="1">
            <a:spLocks noChangeArrowheads="1"/>
          </p:cNvSpPr>
          <p:nvPr/>
        </p:nvSpPr>
        <p:spPr bwMode="auto">
          <a:xfrm>
            <a:off x="0" y="1773238"/>
            <a:ext cx="121920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7000"/>
              </a:lnSpc>
              <a:spcBef>
                <a:spcPct val="0"/>
              </a:spcBef>
              <a:spcAft>
                <a:spcPts val="800"/>
              </a:spcAft>
              <a:buFontTx/>
              <a:buNone/>
            </a:pPr>
            <a:r>
              <a:rPr lang="en-US" altLang="en-US" sz="2200" dirty="0">
                <a:latin typeface="Calibri" panose="020F0502020204030204" pitchFamily="34" charset="0"/>
                <a:cs typeface="Calibri" panose="020F0502020204030204" pitchFamily="34" charset="0"/>
              </a:rPr>
              <a:t>Non-discharge alternatives or ABACT BMPs are required when discharging to surface waters impaired </a:t>
            </a:r>
          </a:p>
        </p:txBody>
      </p:sp>
      <p:grpSp>
        <p:nvGrpSpPr>
          <p:cNvPr id="2" name="Group 1">
            <a:extLst>
              <a:ext uri="{FF2B5EF4-FFF2-40B4-BE49-F238E27FC236}">
                <a16:creationId xmlns:a16="http://schemas.microsoft.com/office/drawing/2014/main" id="{1DC340BA-4161-442C-1650-BF0E21736B4A}"/>
              </a:ext>
            </a:extLst>
          </p:cNvPr>
          <p:cNvGrpSpPr>
            <a:grpSpLocks/>
          </p:cNvGrpSpPr>
          <p:nvPr/>
        </p:nvGrpSpPr>
        <p:grpSpPr bwMode="auto">
          <a:xfrm>
            <a:off x="6488113" y="2320925"/>
            <a:ext cx="5099050" cy="3819525"/>
            <a:chOff x="6487888" y="2321630"/>
            <a:chExt cx="5099542" cy="3818588"/>
          </a:xfrm>
        </p:grpSpPr>
        <p:sp>
          <p:nvSpPr>
            <p:cNvPr id="20487" name="TextBox 10">
              <a:extLst>
                <a:ext uri="{FF2B5EF4-FFF2-40B4-BE49-F238E27FC236}">
                  <a16:creationId xmlns:a16="http://schemas.microsoft.com/office/drawing/2014/main" id="{A2278BCD-CC0E-96AB-16F5-16EE2D401619}"/>
                </a:ext>
              </a:extLst>
            </p:cNvPr>
            <p:cNvSpPr txBox="1">
              <a:spLocks noChangeArrowheads="1"/>
            </p:cNvSpPr>
            <p:nvPr/>
          </p:nvSpPr>
          <p:spPr bwMode="auto">
            <a:xfrm>
              <a:off x="6487888" y="4570558"/>
              <a:ext cx="509954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siltation, turbidity, TSS, </a:t>
              </a:r>
              <a:r>
                <a:rPr lang="en-US" altLang="en-US" sz="2400" b="1" u="sng" dirty="0">
                  <a:latin typeface="Calibri" panose="020F0502020204030204" pitchFamily="34" charset="0"/>
                  <a:cs typeface="Calibri" panose="020F0502020204030204" pitchFamily="34" charset="0"/>
                </a:rPr>
                <a:t>algae</a:t>
              </a:r>
              <a:r>
                <a:rPr lang="en-US" altLang="en-US" sz="2400" b="1" dirty="0">
                  <a:latin typeface="Calibri" panose="020F0502020204030204" pitchFamily="34" charset="0"/>
                  <a:cs typeface="Calibri" panose="020F0502020204030204" pitchFamily="34" charset="0"/>
                </a:rPr>
                <a:t>, </a:t>
              </a:r>
              <a:r>
                <a:rPr lang="en-US" altLang="en-US" sz="2400" b="1" u="sng" dirty="0">
                  <a:latin typeface="Calibri" panose="020F0502020204030204" pitchFamily="34" charset="0"/>
                  <a:cs typeface="Calibri" panose="020F0502020204030204" pitchFamily="34" charset="0"/>
                </a:rPr>
                <a:t>eutrophication</a:t>
              </a:r>
              <a:r>
                <a:rPr lang="en-US" altLang="en-US" sz="2400" b="1" dirty="0">
                  <a:solidFill>
                    <a:srgbClr val="001832"/>
                  </a:solidFill>
                  <a:latin typeface="Calibri" panose="020F0502020204030204" pitchFamily="34" charset="0"/>
                  <a:cs typeface="Calibri" panose="020F0502020204030204" pitchFamily="34" charset="0"/>
                </a:rPr>
                <a:t>, nutrients, </a:t>
              </a:r>
            </a:p>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flow regime modifications, and </a:t>
              </a:r>
            </a:p>
            <a:p>
              <a:pPr algn="ctr" eaLnBrk="1" hangingPunct="1">
                <a:lnSpc>
                  <a:spcPct val="100000"/>
                </a:lnSpc>
                <a:spcBef>
                  <a:spcPct val="0"/>
                </a:spcBef>
                <a:buFontTx/>
                <a:buNone/>
              </a:pPr>
              <a:r>
                <a:rPr lang="en-US" altLang="en-US" sz="2400" b="1" u="sng" dirty="0">
                  <a:solidFill>
                    <a:srgbClr val="001832"/>
                  </a:solidFill>
                  <a:latin typeface="Calibri" panose="020F0502020204030204" pitchFamily="34" charset="0"/>
                  <a:cs typeface="Calibri" panose="020F0502020204030204" pitchFamily="34" charset="0"/>
                </a:rPr>
                <a:t>habitat alterations</a:t>
              </a:r>
            </a:p>
          </p:txBody>
        </p:sp>
        <p:pic>
          <p:nvPicPr>
            <p:cNvPr id="20488" name="Picture 2" descr="A road with trees on the side with the year 2024 written across it and an arrow pointing down the road.">
              <a:extLst>
                <a:ext uri="{FF2B5EF4-FFF2-40B4-BE49-F238E27FC236}">
                  <a16:creationId xmlns:a16="http://schemas.microsoft.com/office/drawing/2014/main" id="{A4A71663-23FC-7F0A-85F1-9B00CD948D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9202" y="2321630"/>
              <a:ext cx="3236913" cy="215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6" name="Picture 4" descr="The year 2019 on old wood deck.">
            <a:extLst>
              <a:ext uri="{FF2B5EF4-FFF2-40B4-BE49-F238E27FC236}">
                <a16:creationId xmlns:a16="http://schemas.microsoft.com/office/drawing/2014/main" id="{F452586E-0649-01B2-63ED-CE5269A800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238" y="2320925"/>
            <a:ext cx="32702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7DDB1FC730443AA03D68658DD87D9" ma:contentTypeVersion="16" ma:contentTypeDescription="Create a new document." ma:contentTypeScope="" ma:versionID="e5b08b9fb5bfe442cd8a1c0b43ae0d10">
  <xsd:schema xmlns:xsd="http://www.w3.org/2001/XMLSchema" xmlns:xs="http://www.w3.org/2001/XMLSchema" xmlns:p="http://schemas.microsoft.com/office/2006/metadata/properties" xmlns:ns3="fd527626-f20a-435f-a771-cc00f99f86ff" xmlns:ns4="07e3238f-5a98-4a06-8c3a-68f3b0f33fc6" targetNamespace="http://schemas.microsoft.com/office/2006/metadata/properties" ma:root="true" ma:fieldsID="101f862c200b41e8c7847c54eec8621e" ns3:_="" ns4:_="">
    <xsd:import namespace="fd527626-f20a-435f-a771-cc00f99f86ff"/>
    <xsd:import namespace="07e3238f-5a98-4a06-8c3a-68f3b0f33fc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SystemTag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527626-f20a-435f-a771-cc00f99f86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ystemTags" ma:index="21" nillable="true" ma:displayName="MediaServiceSystemTags" ma:hidden="true" ma:internalName="MediaServiceSystemTag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e3238f-5a98-4a06-8c3a-68f3b0f33f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d527626-f20a-435f-a771-cc00f99f86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03453-335B-4EAC-8E30-35FEEA998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527626-f20a-435f-a771-cc00f99f86ff"/>
    <ds:schemaRef ds:uri="07e3238f-5a98-4a06-8c3a-68f3b0f33f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BA22E9-DE1F-4507-95F6-A8C4C0613271}">
  <ds:schemaRefs>
    <ds:schemaRef ds:uri="http://schemas.microsoft.com/office/2006/metadata/properties"/>
    <ds:schemaRef ds:uri="http://schemas.microsoft.com/office/infopath/2007/PartnerControls"/>
    <ds:schemaRef ds:uri="fd527626-f20a-435f-a771-cc00f99f86ff"/>
  </ds:schemaRefs>
</ds:datastoreItem>
</file>

<file path=customXml/itemProps3.xml><?xml version="1.0" encoding="utf-8"?>
<ds:datastoreItem xmlns:ds="http://schemas.openxmlformats.org/officeDocument/2006/customXml" ds:itemID="{E634A812-168E-4C2E-B33C-964655BFF8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2734</TotalTime>
  <Words>3573</Words>
  <Application>Microsoft Office PowerPoint</Application>
  <PresentationFormat>Widescreen</PresentationFormat>
  <Paragraphs>228</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Aharoni</vt:lpstr>
      <vt:lpstr>Aptos</vt:lpstr>
      <vt:lpstr>Aptos Display</vt: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spesifikdesign</dc:creator>
  <cp:lastModifiedBy>Jevin, Robert</cp:lastModifiedBy>
  <cp:revision>104</cp:revision>
  <cp:lastPrinted>2024-08-08T18:41:01Z</cp:lastPrinted>
  <dcterms:created xsi:type="dcterms:W3CDTF">2024-08-01T10:00:04Z</dcterms:created>
  <dcterms:modified xsi:type="dcterms:W3CDTF">2025-03-11T19:10:13Z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0x010100DBA7DDB1FC730443AA03D68658DD87D9</vt:lpwstr>
  </property>
  <property fmtid="{D5CDD505-2E9C-101B-9397-08002B2CF9AE}" pid="3" name="ArticulateGUID">
    <vt:lpwstr>452A5A58-EF05-4357-BA5F-20BC2D447954</vt:lpwstr>
  </property>
  <property fmtid="{D5CDD505-2E9C-101B-9397-08002B2CF9AE}" pid="4" name="ArticulatePath">
    <vt:lpwstr>2019 vs 2024 PAG-02 (002)</vt:lpwstr>
  </property>
</Properties>
</file>