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57" r:id="rId2"/>
    <p:sldId id="259" r:id="rId3"/>
    <p:sldId id="260" r:id="rId4"/>
    <p:sldId id="258" r:id="rId5"/>
    <p:sldId id="294" r:id="rId6"/>
    <p:sldId id="265" r:id="rId7"/>
    <p:sldId id="295" r:id="rId8"/>
    <p:sldId id="286" r:id="rId9"/>
    <p:sldId id="273" r:id="rId10"/>
    <p:sldId id="285" r:id="rId11"/>
    <p:sldId id="296" r:id="rId12"/>
    <p:sldId id="297" r:id="rId13"/>
    <p:sldId id="317" r:id="rId14"/>
    <p:sldId id="309" r:id="rId15"/>
    <p:sldId id="310" r:id="rId16"/>
    <p:sldId id="298" r:id="rId17"/>
    <p:sldId id="299" r:id="rId18"/>
    <p:sldId id="300" r:id="rId19"/>
    <p:sldId id="311" r:id="rId20"/>
    <p:sldId id="315" r:id="rId21"/>
    <p:sldId id="301" r:id="rId22"/>
    <p:sldId id="302" r:id="rId23"/>
    <p:sldId id="303" r:id="rId24"/>
    <p:sldId id="305" r:id="rId25"/>
    <p:sldId id="304" r:id="rId26"/>
    <p:sldId id="314" r:id="rId27"/>
    <p:sldId id="306" r:id="rId28"/>
    <p:sldId id="307" r:id="rId29"/>
    <p:sldId id="308" r:id="rId30"/>
    <p:sldId id="313" r:id="rId31"/>
    <p:sldId id="316"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94737" autoAdjust="0"/>
  </p:normalViewPr>
  <p:slideViewPr>
    <p:cSldViewPr snapToGrid="0">
      <p:cViewPr varScale="1">
        <p:scale>
          <a:sx n="79" d="100"/>
          <a:sy n="79" d="100"/>
        </p:scale>
        <p:origin x="1014" y="96"/>
      </p:cViewPr>
      <p:guideLst/>
    </p:cSldViewPr>
  </p:slideViewPr>
  <p:outlineViewPr>
    <p:cViewPr>
      <p:scale>
        <a:sx n="33" d="100"/>
        <a:sy n="33" d="100"/>
      </p:scale>
      <p:origin x="0" y="-1821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48C4E9-D2F4-4384-A70A-DA46D3B0CCCB}" type="datetimeFigureOut">
              <a:rPr lang="en-US" smtClean="0"/>
              <a:t>9/6/2024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76D402-D698-4D1C-93CB-E333364D246C}" type="slidenum">
              <a:rPr lang="en-US" smtClean="0"/>
              <a:t>‹#›</a:t>
            </a:fld>
            <a:endParaRPr lang="en-US"/>
          </a:p>
        </p:txBody>
      </p:sp>
    </p:spTree>
    <p:extLst>
      <p:ext uri="{BB962C8B-B14F-4D97-AF65-F5344CB8AC3E}">
        <p14:creationId xmlns:p14="http://schemas.microsoft.com/office/powerpoint/2010/main" val="36115946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5D7172-B9B0-4BB0-9309-1DA00E0FAD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39709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Environmental Working Group</a:t>
            </a:r>
          </a:p>
        </p:txBody>
      </p:sp>
      <p:sp>
        <p:nvSpPr>
          <p:cNvPr id="4" name="Slide Number Placeholder 3"/>
          <p:cNvSpPr>
            <a:spLocks noGrp="1"/>
          </p:cNvSpPr>
          <p:nvPr>
            <p:ph type="sldNum" sz="quarter" idx="5"/>
          </p:nvPr>
        </p:nvSpPr>
        <p:spPr/>
        <p:txBody>
          <a:bodyPr/>
          <a:lstStyle/>
          <a:p>
            <a:fld id="{BC98188F-24A9-4BB3-9D7B-3D94D7735872}" type="slidenum">
              <a:rPr lang="en-US" smtClean="0"/>
              <a:t>10</a:t>
            </a:fld>
            <a:endParaRPr lang="en-US"/>
          </a:p>
        </p:txBody>
      </p:sp>
    </p:spTree>
    <p:extLst>
      <p:ext uri="{BB962C8B-B14F-4D97-AF65-F5344CB8AC3E}">
        <p14:creationId xmlns:p14="http://schemas.microsoft.com/office/powerpoint/2010/main" val="28627544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mj-lt"/>
              </a:rPr>
              <a:t>The American Heart Association explains that refined sugars also raise triglyceride levels and may increase your risk of fatty liver disease, cardiovascular problems such as coronary disease and Type 2 diabetes.” Fruit Juice- Diabetes  Table Salt- </a:t>
            </a:r>
            <a:r>
              <a:rPr lang="en-US" sz="1200" dirty="0">
                <a:latin typeface="+mj-lt"/>
              </a:rPr>
              <a:t>The table salt or common salt that is found on the supermarket shelf contains only 2 minerals- sodium &amp; chloride. This is a harsh salt and a dangerous salt because it causes an electrolyte imbalance by bringing sodium into the body in an unbalanced way. Sea Salt- 82-92 minerals- get Celtic/Himalayan/Real Salt- mines in Salt Lake City. </a:t>
            </a:r>
            <a:r>
              <a:rPr lang="en-US" sz="1200" b="1" dirty="0">
                <a:latin typeface="+mj-lt"/>
              </a:rPr>
              <a:t>PROCESSED </a:t>
            </a:r>
            <a:r>
              <a:rPr lang="en-US" sz="1200" b="1" dirty="0" err="1">
                <a:latin typeface="+mj-lt"/>
              </a:rPr>
              <a:t>FOODS</a:t>
            </a:r>
            <a:r>
              <a:rPr lang="en-US" sz="1200" dirty="0" err="1">
                <a:latin typeface="+mj-lt"/>
              </a:rPr>
              <a:t>:</a:t>
            </a:r>
            <a:r>
              <a:rPr lang="en-US" dirty="0" err="1">
                <a:latin typeface="+mj-lt"/>
              </a:rPr>
              <a:t>About</a:t>
            </a:r>
            <a:r>
              <a:rPr lang="en-US" dirty="0">
                <a:latin typeface="+mj-lt"/>
              </a:rPr>
              <a:t> 678,000 Americans die each year from chronic food illness. That toll is higher than all our combat deaths in every war in American history—combined. That’s right: there are more deaths each year from our food than all the combat deaths from the Revolutionary War through the wars in Afghanistan and Iraq. LIMIT FRIED FOODS- abundance of Omega 6 oils </a:t>
            </a:r>
            <a:r>
              <a:rPr lang="en-US" b="1" dirty="0">
                <a:latin typeface="+mj-lt"/>
              </a:rPr>
              <a:t>RESTAURANT OILS- </a:t>
            </a:r>
            <a:r>
              <a:rPr lang="en-US" dirty="0">
                <a:latin typeface="+mj-lt"/>
              </a:rPr>
              <a:t>FRIED CHICKEN/FRENCH FRIES ETC……………………..</a:t>
            </a:r>
          </a:p>
          <a:p>
            <a:endParaRPr lang="en-US" dirty="0"/>
          </a:p>
        </p:txBody>
      </p:sp>
      <p:sp>
        <p:nvSpPr>
          <p:cNvPr id="4" name="Slide Number Placeholder 3"/>
          <p:cNvSpPr>
            <a:spLocks noGrp="1"/>
          </p:cNvSpPr>
          <p:nvPr>
            <p:ph type="sldNum" sz="quarter" idx="5"/>
          </p:nvPr>
        </p:nvSpPr>
        <p:spPr/>
        <p:txBody>
          <a:bodyPr/>
          <a:lstStyle/>
          <a:p>
            <a:fld id="{ED76D402-D698-4D1C-93CB-E333364D246C}" type="slidenum">
              <a:rPr lang="en-US" smtClean="0"/>
              <a:t>11</a:t>
            </a:fld>
            <a:endParaRPr lang="en-US"/>
          </a:p>
        </p:txBody>
      </p:sp>
    </p:spTree>
    <p:extLst>
      <p:ext uri="{BB962C8B-B14F-4D97-AF65-F5344CB8AC3E}">
        <p14:creationId xmlns:p14="http://schemas.microsoft.com/office/powerpoint/2010/main" val="37488912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“Bisphenols and phthalates in our food are concerning for several reasons. To start, growing research shows that they are endocrine disruptors, which means that they can interfere with the production and regulation of estrogen and other hormones. Even minor disruptions in hormone levels can contribute to an increased risk of several health problems, including diabetes, obesity, cardiovascular disease, certain cancers, birth defects, premature birth, neurodevelopmental disorders, and infertility. The 7 types of plastic……….</a:t>
            </a:r>
          </a:p>
          <a:p>
            <a:endParaRPr lang="en-US" dirty="0"/>
          </a:p>
        </p:txBody>
      </p:sp>
      <p:sp>
        <p:nvSpPr>
          <p:cNvPr id="4" name="Slide Number Placeholder 3"/>
          <p:cNvSpPr>
            <a:spLocks noGrp="1"/>
          </p:cNvSpPr>
          <p:nvPr>
            <p:ph type="sldNum" sz="quarter" idx="5"/>
          </p:nvPr>
        </p:nvSpPr>
        <p:spPr/>
        <p:txBody>
          <a:bodyPr/>
          <a:lstStyle/>
          <a:p>
            <a:fld id="{ED76D402-D698-4D1C-93CB-E333364D246C}" type="slidenum">
              <a:rPr lang="en-US" smtClean="0"/>
              <a:t>12</a:t>
            </a:fld>
            <a:endParaRPr lang="en-US"/>
          </a:p>
        </p:txBody>
      </p:sp>
    </p:spTree>
    <p:extLst>
      <p:ext uri="{BB962C8B-B14F-4D97-AF65-F5344CB8AC3E}">
        <p14:creationId xmlns:p14="http://schemas.microsoft.com/office/powerpoint/2010/main" val="15745396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4" name="Slide Number Placeholder 3"/>
          <p:cNvSpPr>
            <a:spLocks noGrp="1"/>
          </p:cNvSpPr>
          <p:nvPr>
            <p:ph type="sldNum" sz="quarter" idx="5"/>
          </p:nvPr>
        </p:nvSpPr>
        <p:spPr/>
        <p:txBody>
          <a:bodyPr/>
          <a:lstStyle/>
          <a:p>
            <a:fld id="{ED76D402-D698-4D1C-93CB-E333364D246C}" type="slidenum">
              <a:rPr lang="en-US" smtClean="0"/>
              <a:t>13</a:t>
            </a:fld>
            <a:endParaRPr lang="en-US"/>
          </a:p>
        </p:txBody>
      </p:sp>
    </p:spTree>
    <p:extLst>
      <p:ext uri="{BB962C8B-B14F-4D97-AF65-F5344CB8AC3E}">
        <p14:creationId xmlns:p14="http://schemas.microsoft.com/office/powerpoint/2010/main" val="14082347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nontoxicrevolution.org. Look at the plastic containers and find a triangle with a number in the center of it. </a:t>
            </a:r>
            <a:r>
              <a:rPr lang="en-US" b="1" dirty="0"/>
              <a:t>Number 1: </a:t>
            </a:r>
            <a:r>
              <a:rPr lang="en-US" b="0" dirty="0"/>
              <a:t>Water/juice/soda and other liquid bottles- summer heat- trucks- becomes carcinogenic. Okay for products that are refrigerated. What about </a:t>
            </a:r>
            <a:r>
              <a:rPr lang="en-US" b="1" dirty="0"/>
              <a:t>Bottled Water: </a:t>
            </a:r>
            <a:r>
              <a:rPr lang="en-US" b="0" dirty="0"/>
              <a:t>All have #1 on the bottle- all are transported in trucks with no AC. Lately inside those trucks could reach 100 degrees and more. That means </a:t>
            </a:r>
            <a:r>
              <a:rPr lang="en-US" b="0" dirty="0" err="1"/>
              <a:t>Pthalates</a:t>
            </a:r>
            <a:r>
              <a:rPr lang="en-US" b="0" dirty="0"/>
              <a:t>, carcinogens are leaching into your water. They come to the local grocery store- placed on the shelves- bought by you- cancer-causing. The enemy- has 3 ways to kill us with toxins- through our food- water- air (Child leaves a water bottle with water in a heated car in the summer).  </a:t>
            </a:r>
            <a:r>
              <a:rPr lang="en-US" b="1" dirty="0"/>
              <a:t>Number 2: </a:t>
            </a:r>
            <a:r>
              <a:rPr lang="en-US" b="0" dirty="0"/>
              <a:t>As above. </a:t>
            </a:r>
            <a:r>
              <a:rPr lang="en-US" b="1" dirty="0"/>
              <a:t>Number 3: </a:t>
            </a:r>
            <a:r>
              <a:rPr lang="en-US" b="0" dirty="0"/>
              <a:t>PVCs used in plastic wrap, piping, gloves, raincoats, to name a few.  Especially don’t use plastic wrap in a microwave oven (vibrating back and forth and transferred into the food.) Recommendations……………………..</a:t>
            </a:r>
            <a:endParaRPr lang="en-US" b="1" dirty="0"/>
          </a:p>
        </p:txBody>
      </p:sp>
      <p:sp>
        <p:nvSpPr>
          <p:cNvPr id="4" name="Slide Number Placeholder 3"/>
          <p:cNvSpPr>
            <a:spLocks noGrp="1"/>
          </p:cNvSpPr>
          <p:nvPr>
            <p:ph type="sldNum" sz="quarter" idx="5"/>
          </p:nvPr>
        </p:nvSpPr>
        <p:spPr/>
        <p:txBody>
          <a:bodyPr/>
          <a:lstStyle/>
          <a:p>
            <a:fld id="{ED76D402-D698-4D1C-93CB-E333364D246C}" type="slidenum">
              <a:rPr lang="en-US" smtClean="0"/>
              <a:t>14</a:t>
            </a:fld>
            <a:endParaRPr lang="en-US"/>
          </a:p>
        </p:txBody>
      </p:sp>
    </p:spTree>
    <p:extLst>
      <p:ext uri="{BB962C8B-B14F-4D97-AF65-F5344CB8AC3E}">
        <p14:creationId xmlns:p14="http://schemas.microsoft.com/office/powerpoint/2010/main" val="5803601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Summary- plastics in 2, 4,  5 generally considered safe. #3, 6, 7 should be avoided. #1- in the most foods/drinks should be limited. </a:t>
            </a:r>
          </a:p>
        </p:txBody>
      </p:sp>
      <p:sp>
        <p:nvSpPr>
          <p:cNvPr id="4" name="Slide Number Placeholder 3"/>
          <p:cNvSpPr>
            <a:spLocks noGrp="1"/>
          </p:cNvSpPr>
          <p:nvPr>
            <p:ph type="sldNum" sz="quarter" idx="5"/>
          </p:nvPr>
        </p:nvSpPr>
        <p:spPr/>
        <p:txBody>
          <a:bodyPr/>
          <a:lstStyle/>
          <a:p>
            <a:fld id="{ED76D402-D698-4D1C-93CB-E333364D246C}" type="slidenum">
              <a:rPr lang="en-US" smtClean="0"/>
              <a:t>15</a:t>
            </a:fld>
            <a:endParaRPr lang="en-US"/>
          </a:p>
        </p:txBody>
      </p:sp>
    </p:spTree>
    <p:extLst>
      <p:ext uri="{BB962C8B-B14F-4D97-AF65-F5344CB8AC3E}">
        <p14:creationId xmlns:p14="http://schemas.microsoft.com/office/powerpoint/2010/main" val="40783707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Glass containers with plastic tops. Don’t completely fill them and nothing will touch plastic. If it is not heated in any way it should be ok. The best……………..</a:t>
            </a:r>
          </a:p>
        </p:txBody>
      </p:sp>
      <p:sp>
        <p:nvSpPr>
          <p:cNvPr id="4" name="Slide Number Placeholder 3"/>
          <p:cNvSpPr>
            <a:spLocks noGrp="1"/>
          </p:cNvSpPr>
          <p:nvPr>
            <p:ph type="sldNum" sz="quarter" idx="5"/>
          </p:nvPr>
        </p:nvSpPr>
        <p:spPr/>
        <p:txBody>
          <a:bodyPr/>
          <a:lstStyle/>
          <a:p>
            <a:fld id="{ED76D402-D698-4D1C-93CB-E333364D246C}" type="slidenum">
              <a:rPr lang="en-US" smtClean="0"/>
              <a:t>16</a:t>
            </a:fld>
            <a:endParaRPr lang="en-US"/>
          </a:p>
        </p:txBody>
      </p:sp>
    </p:spTree>
    <p:extLst>
      <p:ext uri="{BB962C8B-B14F-4D97-AF65-F5344CB8AC3E}">
        <p14:creationId xmlns:p14="http://schemas.microsoft.com/office/powerpoint/2010/main" val="33893452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or someone you know is very sick and has been unable to get well try this………………….</a:t>
            </a:r>
          </a:p>
        </p:txBody>
      </p:sp>
      <p:sp>
        <p:nvSpPr>
          <p:cNvPr id="4" name="Slide Number Placeholder 3"/>
          <p:cNvSpPr>
            <a:spLocks noGrp="1"/>
          </p:cNvSpPr>
          <p:nvPr>
            <p:ph type="sldNum" sz="quarter" idx="5"/>
          </p:nvPr>
        </p:nvSpPr>
        <p:spPr/>
        <p:txBody>
          <a:bodyPr/>
          <a:lstStyle/>
          <a:p>
            <a:fld id="{ED76D402-D698-4D1C-93CB-E333364D246C}" type="slidenum">
              <a:rPr lang="en-US" smtClean="0"/>
              <a:t>17</a:t>
            </a:fld>
            <a:endParaRPr lang="en-US"/>
          </a:p>
        </p:txBody>
      </p:sp>
    </p:spTree>
    <p:extLst>
      <p:ext uri="{BB962C8B-B14F-4D97-AF65-F5344CB8AC3E}">
        <p14:creationId xmlns:p14="http://schemas.microsoft.com/office/powerpoint/2010/main" val="2908782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ones that cause the most problems. You should begin detoxing. After a while, once the body resets from this you may be able to add some foods back in one at a time and see if it affects you………………..</a:t>
            </a:r>
          </a:p>
        </p:txBody>
      </p:sp>
      <p:sp>
        <p:nvSpPr>
          <p:cNvPr id="4" name="Slide Number Placeholder 3"/>
          <p:cNvSpPr>
            <a:spLocks noGrp="1"/>
          </p:cNvSpPr>
          <p:nvPr>
            <p:ph type="sldNum" sz="quarter" idx="5"/>
          </p:nvPr>
        </p:nvSpPr>
        <p:spPr/>
        <p:txBody>
          <a:bodyPr/>
          <a:lstStyle/>
          <a:p>
            <a:fld id="{BC98188F-24A9-4BB3-9D7B-3D94D7735872}" type="slidenum">
              <a:rPr lang="en-US" smtClean="0"/>
              <a:t>18</a:t>
            </a:fld>
            <a:endParaRPr lang="en-US"/>
          </a:p>
        </p:txBody>
      </p:sp>
    </p:spTree>
    <p:extLst>
      <p:ext uri="{BB962C8B-B14F-4D97-AF65-F5344CB8AC3E}">
        <p14:creationId xmlns:p14="http://schemas.microsoft.com/office/powerpoint/2010/main" val="6701592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this study by the Union of Concerned Scientists looked at just 2% of meat processing plants nationwide leaving the total terrifyingly uncertain. “As a multibillion-dollar company, Tyson can treat even hefty fines and penalties for polluting the environment as simply the cost of business its way”. The over 5000 meat and poultry processing plants in the United States, but only a fraction are required to report pollution and abide by limits………………. </a:t>
            </a:r>
          </a:p>
        </p:txBody>
      </p:sp>
      <p:sp>
        <p:nvSpPr>
          <p:cNvPr id="4" name="Slide Number Placeholder 3"/>
          <p:cNvSpPr>
            <a:spLocks noGrp="1"/>
          </p:cNvSpPr>
          <p:nvPr>
            <p:ph type="sldNum" sz="quarter" idx="5"/>
          </p:nvPr>
        </p:nvSpPr>
        <p:spPr/>
        <p:txBody>
          <a:bodyPr/>
          <a:lstStyle/>
          <a:p>
            <a:fld id="{ED76D402-D698-4D1C-93CB-E333364D246C}" type="slidenum">
              <a:rPr lang="en-US" smtClean="0"/>
              <a:t>19</a:t>
            </a:fld>
            <a:endParaRPr lang="en-US"/>
          </a:p>
        </p:txBody>
      </p:sp>
    </p:spTree>
    <p:extLst>
      <p:ext uri="{BB962C8B-B14F-4D97-AF65-F5344CB8AC3E}">
        <p14:creationId xmlns:p14="http://schemas.microsoft.com/office/powerpoint/2010/main" val="1050857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lot has changed since these Laws of Health were given to us in the 1800s by Ellen G. White. We have a multitude of mostly negative things that are affecting our health, especially in the last 20 years. We were informed by Mrs. White about the negative effects of the drug system which is now beyond belief and about the health issues with meat, especially red meat and processed meat (which we went over last time I spoke about health.)  I found that to go over all 8 in one session we would need to be here quite a while- that is how much has changed from the 1800s. Today, I will focus on summarizing number 1- Nutrition. To do it justice it would take all day.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98188F-24A9-4BB3-9D7B-3D94D773587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48322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Lesser Evil &amp; Serenity Kids Cassava Based Puffs found with high lead- Simple Mills Crackers- loaded with Cassava- my story. #Best Puffs “Once Upon A Farm Organic </a:t>
            </a:r>
          </a:p>
        </p:txBody>
      </p:sp>
      <p:sp>
        <p:nvSpPr>
          <p:cNvPr id="4" name="Slide Number Placeholder 3"/>
          <p:cNvSpPr>
            <a:spLocks noGrp="1"/>
          </p:cNvSpPr>
          <p:nvPr>
            <p:ph type="sldNum" sz="quarter" idx="5"/>
          </p:nvPr>
        </p:nvSpPr>
        <p:spPr/>
        <p:txBody>
          <a:bodyPr/>
          <a:lstStyle/>
          <a:p>
            <a:fld id="{ED76D402-D698-4D1C-93CB-E333364D246C}" type="slidenum">
              <a:rPr lang="en-US" smtClean="0"/>
              <a:t>20</a:t>
            </a:fld>
            <a:endParaRPr lang="en-US"/>
          </a:p>
        </p:txBody>
      </p:sp>
    </p:spTree>
    <p:extLst>
      <p:ext uri="{BB962C8B-B14F-4D97-AF65-F5344CB8AC3E}">
        <p14:creationId xmlns:p14="http://schemas.microsoft.com/office/powerpoint/2010/main" val="13001048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is Exercise………………</a:t>
            </a:r>
          </a:p>
        </p:txBody>
      </p:sp>
      <p:sp>
        <p:nvSpPr>
          <p:cNvPr id="4" name="Slide Number Placeholder 3"/>
          <p:cNvSpPr>
            <a:spLocks noGrp="1"/>
          </p:cNvSpPr>
          <p:nvPr>
            <p:ph type="sldNum" sz="quarter" idx="5"/>
          </p:nvPr>
        </p:nvSpPr>
        <p:spPr/>
        <p:txBody>
          <a:bodyPr/>
          <a:lstStyle/>
          <a:p>
            <a:fld id="{BC98188F-24A9-4BB3-9D7B-3D94D7735872}" type="slidenum">
              <a:rPr lang="en-US" smtClean="0"/>
              <a:t>21</a:t>
            </a:fld>
            <a:endParaRPr lang="en-US"/>
          </a:p>
        </p:txBody>
      </p:sp>
    </p:spTree>
    <p:extLst>
      <p:ext uri="{BB962C8B-B14F-4D97-AF65-F5344CB8AC3E}">
        <p14:creationId xmlns:p14="http://schemas.microsoft.com/office/powerpoint/2010/main" val="8948322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Exercise increases the hormones Serotonin and Norepinephrine which can relieve feelings of depression- increase endorphins</a:t>
            </a:r>
          </a:p>
        </p:txBody>
      </p:sp>
      <p:sp>
        <p:nvSpPr>
          <p:cNvPr id="4" name="Slide Number Placeholder 3"/>
          <p:cNvSpPr>
            <a:spLocks noGrp="1"/>
          </p:cNvSpPr>
          <p:nvPr>
            <p:ph type="sldNum" sz="quarter" idx="5"/>
          </p:nvPr>
        </p:nvSpPr>
        <p:spPr/>
        <p:txBody>
          <a:bodyPr/>
          <a:lstStyle/>
          <a:p>
            <a:fld id="{ED76D402-D698-4D1C-93CB-E333364D246C}" type="slidenum">
              <a:rPr lang="en-US" smtClean="0"/>
              <a:t>22</a:t>
            </a:fld>
            <a:endParaRPr lang="en-US"/>
          </a:p>
        </p:txBody>
      </p:sp>
    </p:spTree>
    <p:extLst>
      <p:ext uri="{BB962C8B-B14F-4D97-AF65-F5344CB8AC3E}">
        <p14:creationId xmlns:p14="http://schemas.microsoft.com/office/powerpoint/2010/main" val="5636624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Weight Management</a:t>
            </a:r>
            <a:r>
              <a:rPr lang="en-US" dirty="0"/>
              <a:t>: regular exercise may increase your metabolic rate which can burn more calories and help you to maintain your weight. </a:t>
            </a:r>
            <a:r>
              <a:rPr lang="en-US" b="1" dirty="0"/>
              <a:t>Muscles &amp; Bones- </a:t>
            </a:r>
            <a:r>
              <a:rPr lang="en-US" b="0" dirty="0"/>
              <a:t>Exercise- reduces bone/muscle loss- can keep your muscles and bones strong as you age- otherwise you can get frail- bad sign. </a:t>
            </a:r>
            <a:r>
              <a:rPr lang="en-US" b="1" dirty="0"/>
              <a:t>Energy Levels- </a:t>
            </a:r>
            <a:r>
              <a:rPr lang="en-US" b="0" dirty="0"/>
              <a:t>the movement of exercise, especially aerobic,  has great benefits for your heart as it moves oxygen into the blood more effectively which increases your energy and benefits your lung function</a:t>
            </a:r>
            <a:r>
              <a:rPr lang="en-US" b="1" dirty="0"/>
              <a:t> </a:t>
            </a:r>
            <a:r>
              <a:rPr lang="en-US" b="0" dirty="0"/>
              <a:t>as well. </a:t>
            </a:r>
            <a:r>
              <a:rPr lang="en-US" b="1" dirty="0"/>
              <a:t>Chronic Disease- </a:t>
            </a:r>
            <a:r>
              <a:rPr lang="en-US" b="0" dirty="0"/>
              <a:t>all kinds. </a:t>
            </a:r>
            <a:r>
              <a:rPr lang="en-US" b="1" dirty="0"/>
              <a:t>Skin Health- </a:t>
            </a:r>
            <a:r>
              <a:rPr lang="en-US" b="0" dirty="0"/>
              <a:t>mainly helps deter skin aging. </a:t>
            </a:r>
            <a:r>
              <a:rPr lang="en-US" b="1" dirty="0"/>
              <a:t>Brain Health- </a:t>
            </a:r>
            <a:r>
              <a:rPr lang="en-US" b="0" dirty="0"/>
              <a:t>increases blood flow and oxygen to the brain. </a:t>
            </a:r>
            <a:r>
              <a:rPr lang="en-US" b="1" dirty="0"/>
              <a:t>Relaxation &amp; Sleep Quality</a:t>
            </a:r>
            <a:r>
              <a:rPr lang="en-US" b="0" dirty="0"/>
              <a:t>- Takes away stress- gets you more tired so you can sleep better. </a:t>
            </a:r>
            <a:r>
              <a:rPr lang="en-US" b="1" dirty="0"/>
              <a:t>Can Reduce Pain- </a:t>
            </a:r>
            <a:r>
              <a:rPr lang="en-US" b="0" dirty="0"/>
              <a:t>studies have shown that aerobic exercise can help reduce pain. </a:t>
            </a:r>
            <a:r>
              <a:rPr lang="en-US" b="1" dirty="0"/>
              <a:t>Better Sex Life- </a:t>
            </a:r>
            <a:r>
              <a:rPr lang="en-US" b="0" dirty="0"/>
              <a:t>aerobic exercise may help erectile function, improve sexual satisfaction, and arousal due to increased circulation. HIIT (High Intensity Interval Training)- Kerry- Barbara O’Neill. Weights to build up muscle. As you get older the body tends to use your muscle. You need muscle so you don’t become frail.</a:t>
            </a:r>
          </a:p>
          <a:p>
            <a:r>
              <a:rPr lang="en-US" b="0" dirty="0"/>
              <a:t> </a:t>
            </a:r>
            <a:endParaRPr lang="en-US" b="1" dirty="0"/>
          </a:p>
        </p:txBody>
      </p:sp>
      <p:sp>
        <p:nvSpPr>
          <p:cNvPr id="4" name="Slide Number Placeholder 3"/>
          <p:cNvSpPr>
            <a:spLocks noGrp="1"/>
          </p:cNvSpPr>
          <p:nvPr>
            <p:ph type="sldNum" sz="quarter" idx="5"/>
          </p:nvPr>
        </p:nvSpPr>
        <p:spPr/>
        <p:txBody>
          <a:bodyPr/>
          <a:lstStyle/>
          <a:p>
            <a:fld id="{ED76D402-D698-4D1C-93CB-E333364D246C}" type="slidenum">
              <a:rPr lang="en-US" smtClean="0"/>
              <a:t>23</a:t>
            </a:fld>
            <a:endParaRPr lang="en-US"/>
          </a:p>
        </p:txBody>
      </p:sp>
    </p:spTree>
    <p:extLst>
      <p:ext uri="{BB962C8B-B14F-4D97-AF65-F5344CB8AC3E}">
        <p14:creationId xmlns:p14="http://schemas.microsoft.com/office/powerpoint/2010/main" val="24857107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is Water…………………</a:t>
            </a:r>
          </a:p>
        </p:txBody>
      </p:sp>
      <p:sp>
        <p:nvSpPr>
          <p:cNvPr id="4" name="Slide Number Placeholder 3"/>
          <p:cNvSpPr>
            <a:spLocks noGrp="1"/>
          </p:cNvSpPr>
          <p:nvPr>
            <p:ph type="sldNum" sz="quarter" idx="5"/>
          </p:nvPr>
        </p:nvSpPr>
        <p:spPr/>
        <p:txBody>
          <a:bodyPr/>
          <a:lstStyle/>
          <a:p>
            <a:fld id="{BC98188F-24A9-4BB3-9D7B-3D94D7735872}" type="slidenum">
              <a:rPr lang="en-US" smtClean="0"/>
              <a:t>24</a:t>
            </a:fld>
            <a:endParaRPr lang="en-US"/>
          </a:p>
        </p:txBody>
      </p:sp>
    </p:spTree>
    <p:extLst>
      <p:ext uri="{BB962C8B-B14F-4D97-AF65-F5344CB8AC3E}">
        <p14:creationId xmlns:p14="http://schemas.microsoft.com/office/powerpoint/2010/main" val="39764388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How much water to drink- various recommendations- at least 8 cups per day. Start out with one or two first thing in the morning. After sleeping 8 hours- somewhat dehydrated-  you need more water to start the day. Stop drinking ½ hour before a meal and wait up to 2 hours afterward. You do need water for digestion so drink a little about a half hour before your meal and that will help. Drink small amounts throughout the day. If you drink large amounts you will be going to the bathroom all day. Some people say their feet swell up when they drink a lot of water. The water is not getting into the cells. Tip (Barbara O’Neill)- put a small amount of Celtic, Himalayan , or Redmond Real Salt on the tongue before drinking your water- it helps the water to be absorbed and you won’t be going to the bathroom so much. Sodium is necessary to get water into the cells (Barbara O’Neill). </a:t>
            </a:r>
          </a:p>
          <a:p>
            <a:endParaRPr lang="en-US" dirty="0"/>
          </a:p>
        </p:txBody>
      </p:sp>
      <p:sp>
        <p:nvSpPr>
          <p:cNvPr id="4" name="Slide Number Placeholder 3"/>
          <p:cNvSpPr>
            <a:spLocks noGrp="1"/>
          </p:cNvSpPr>
          <p:nvPr>
            <p:ph type="sldNum" sz="quarter" idx="5"/>
          </p:nvPr>
        </p:nvSpPr>
        <p:spPr/>
        <p:txBody>
          <a:bodyPr/>
          <a:lstStyle/>
          <a:p>
            <a:fld id="{ED76D402-D698-4D1C-93CB-E333364D246C}" type="slidenum">
              <a:rPr lang="en-US" smtClean="0"/>
              <a:t>25</a:t>
            </a:fld>
            <a:endParaRPr lang="en-US"/>
          </a:p>
        </p:txBody>
      </p:sp>
    </p:spTree>
    <p:extLst>
      <p:ext uri="{BB962C8B-B14F-4D97-AF65-F5344CB8AC3E}">
        <p14:creationId xmlns:p14="http://schemas.microsoft.com/office/powerpoint/2010/main" val="42325193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give a child a water bottle on a 95 degree day and let it sit in the car while at work what happens to it. Becomes toxic with leached chemicals. Then the child later drinks from it…………………</a:t>
            </a:r>
          </a:p>
        </p:txBody>
      </p:sp>
      <p:sp>
        <p:nvSpPr>
          <p:cNvPr id="4" name="Slide Number Placeholder 3"/>
          <p:cNvSpPr>
            <a:spLocks noGrp="1"/>
          </p:cNvSpPr>
          <p:nvPr>
            <p:ph type="sldNum" sz="quarter" idx="5"/>
          </p:nvPr>
        </p:nvSpPr>
        <p:spPr/>
        <p:txBody>
          <a:bodyPr/>
          <a:lstStyle/>
          <a:p>
            <a:fld id="{ED76D402-D698-4D1C-93CB-E333364D246C}" type="slidenum">
              <a:rPr lang="en-US" smtClean="0"/>
              <a:t>26</a:t>
            </a:fld>
            <a:endParaRPr lang="en-US"/>
          </a:p>
        </p:txBody>
      </p:sp>
    </p:spTree>
    <p:extLst>
      <p:ext uri="{BB962C8B-B14F-4D97-AF65-F5344CB8AC3E}">
        <p14:creationId xmlns:p14="http://schemas.microsoft.com/office/powerpoint/2010/main" val="29543004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well water, research- talk to local authorities- get it tested. Best Filters to buy………………….</a:t>
            </a:r>
          </a:p>
        </p:txBody>
      </p:sp>
      <p:sp>
        <p:nvSpPr>
          <p:cNvPr id="4" name="Slide Number Placeholder 3"/>
          <p:cNvSpPr>
            <a:spLocks noGrp="1"/>
          </p:cNvSpPr>
          <p:nvPr>
            <p:ph type="sldNum" sz="quarter" idx="5"/>
          </p:nvPr>
        </p:nvSpPr>
        <p:spPr/>
        <p:txBody>
          <a:bodyPr/>
          <a:lstStyle/>
          <a:p>
            <a:fld id="{ED76D402-D698-4D1C-93CB-E333364D246C}" type="slidenum">
              <a:rPr lang="en-US" smtClean="0"/>
              <a:t>27</a:t>
            </a:fld>
            <a:endParaRPr lang="en-US"/>
          </a:p>
        </p:txBody>
      </p:sp>
    </p:spTree>
    <p:extLst>
      <p:ext uri="{BB962C8B-B14F-4D97-AF65-F5344CB8AC3E}">
        <p14:creationId xmlns:p14="http://schemas.microsoft.com/office/powerpoint/2010/main" val="36593263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Highly recommended by doctors. They have </a:t>
            </a:r>
            <a:r>
              <a:rPr lang="en-US" dirty="0" err="1"/>
              <a:t>Aquatru</a:t>
            </a:r>
            <a:r>
              <a:rPr lang="en-US" dirty="0"/>
              <a:t>  themselves. Pay $20 per month on your credit card. This has 3 filters- carbon, Reverse Osmosis, and VOC- Volatile Organic Compounds/Carbon. </a:t>
            </a:r>
          </a:p>
        </p:txBody>
      </p:sp>
      <p:sp>
        <p:nvSpPr>
          <p:cNvPr id="4" name="Slide Number Placeholder 3"/>
          <p:cNvSpPr>
            <a:spLocks noGrp="1"/>
          </p:cNvSpPr>
          <p:nvPr>
            <p:ph type="sldNum" sz="quarter" idx="5"/>
          </p:nvPr>
        </p:nvSpPr>
        <p:spPr/>
        <p:txBody>
          <a:bodyPr/>
          <a:lstStyle/>
          <a:p>
            <a:fld id="{ED76D402-D698-4D1C-93CB-E333364D246C}" type="slidenum">
              <a:rPr lang="en-US" smtClean="0"/>
              <a:t>28</a:t>
            </a:fld>
            <a:endParaRPr lang="en-US"/>
          </a:p>
        </p:txBody>
      </p:sp>
    </p:spTree>
    <p:extLst>
      <p:ext uri="{BB962C8B-B14F-4D97-AF65-F5344CB8AC3E}">
        <p14:creationId xmlns:p14="http://schemas.microsoft.com/office/powerpoint/2010/main" val="1745475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n-lt"/>
              </a:rPr>
              <a:t>I think up to 20 minutes a day is optimal. You don’t want a burn. </a:t>
            </a:r>
          </a:p>
        </p:txBody>
      </p:sp>
      <p:sp>
        <p:nvSpPr>
          <p:cNvPr id="4" name="Slide Number Placeholder 3"/>
          <p:cNvSpPr>
            <a:spLocks noGrp="1"/>
          </p:cNvSpPr>
          <p:nvPr>
            <p:ph type="sldNum" sz="quarter" idx="5"/>
          </p:nvPr>
        </p:nvSpPr>
        <p:spPr/>
        <p:txBody>
          <a:bodyPr/>
          <a:lstStyle/>
          <a:p>
            <a:fld id="{ED76D402-D698-4D1C-93CB-E333364D246C}" type="slidenum">
              <a:rPr lang="en-US" smtClean="0"/>
              <a:t>29</a:t>
            </a:fld>
            <a:endParaRPr lang="en-US"/>
          </a:p>
        </p:txBody>
      </p:sp>
    </p:spTree>
    <p:extLst>
      <p:ext uri="{BB962C8B-B14F-4D97-AF65-F5344CB8AC3E}">
        <p14:creationId xmlns:p14="http://schemas.microsoft.com/office/powerpoint/2010/main" val="1181498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What’s wrong. Well, part of it is nutrition, or lack of it. It’s what we are eating. How can we live longer with nutrition? There are several things to consider. (Explain not to try to make changes all at once.)……………</a:t>
            </a:r>
          </a:p>
        </p:txBody>
      </p:sp>
      <p:sp>
        <p:nvSpPr>
          <p:cNvPr id="4" name="Slide Number Placeholder 3"/>
          <p:cNvSpPr>
            <a:spLocks noGrp="1"/>
          </p:cNvSpPr>
          <p:nvPr>
            <p:ph type="sldNum" sz="quarter" idx="5"/>
          </p:nvPr>
        </p:nvSpPr>
        <p:spPr/>
        <p:txBody>
          <a:bodyPr/>
          <a:lstStyle/>
          <a:p>
            <a:fld id="{BC98188F-24A9-4BB3-9D7B-3D94D7735872}" type="slidenum">
              <a:rPr lang="en-US" smtClean="0"/>
              <a:t>3</a:t>
            </a:fld>
            <a:endParaRPr lang="en-US"/>
          </a:p>
        </p:txBody>
      </p:sp>
    </p:spTree>
    <p:extLst>
      <p:ext uri="{BB962C8B-B14F-4D97-AF65-F5344CB8AC3E}">
        <p14:creationId xmlns:p14="http://schemas.microsoft.com/office/powerpoint/2010/main" val="38391753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n-lt"/>
              </a:rPr>
              <a:t>1.  Get up at the same time every day and go asap outside. It tells your body it is daylight and sets your circadian rhythm- regulates your melatonin (shuts it down due to the light)- helps with sleep as a result. 2. You can absorb Calcium and Phosphate better due to sunlight- necessary for strong bones. 3. Cancer- there is a link between low levels of Vitamin D and some cancers. 4. Believed that UV rays trigger the body (skin) to release stores of Nitrogen Oxide which dilates blood vessels- lowers Blood Pressure. 5. The Sun increases Vitamin D production which helps with your mood- lowers depression.  6. Reduces Inflammation- especially of the skin- helps with eczema, other skin conditions. 7. Helps with Mental Health. (If time- sunscreen study.)</a:t>
            </a:r>
            <a:endParaRPr lang="en-US" dirty="0"/>
          </a:p>
        </p:txBody>
      </p:sp>
      <p:sp>
        <p:nvSpPr>
          <p:cNvPr id="4" name="Slide Number Placeholder 3"/>
          <p:cNvSpPr>
            <a:spLocks noGrp="1"/>
          </p:cNvSpPr>
          <p:nvPr>
            <p:ph type="sldNum" sz="quarter" idx="5"/>
          </p:nvPr>
        </p:nvSpPr>
        <p:spPr/>
        <p:txBody>
          <a:bodyPr/>
          <a:lstStyle/>
          <a:p>
            <a:fld id="{ED76D402-D698-4D1C-93CB-E333364D246C}" type="slidenum">
              <a:rPr lang="en-US" smtClean="0"/>
              <a:t>30</a:t>
            </a:fld>
            <a:endParaRPr lang="en-US"/>
          </a:p>
        </p:txBody>
      </p:sp>
    </p:spTree>
    <p:extLst>
      <p:ext uri="{BB962C8B-B14F-4D97-AF65-F5344CB8AC3E}">
        <p14:creationId xmlns:p14="http://schemas.microsoft.com/office/powerpoint/2010/main" val="40710432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98188F-24A9-4BB3-9D7B-3D94D773587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62383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Fruits/Grains/Nuts/Legumes/Vegetables Best- REFINED FOODS: </a:t>
            </a:r>
            <a:r>
              <a:rPr lang="en-US" dirty="0">
                <a:latin typeface="+mj-lt"/>
              </a:rPr>
              <a:t>The American Heart Association links these foods to medical conditions such as diabetes, obesity, cardiovascular disease, insulin resistance and inflammatory disorders.”</a:t>
            </a:r>
            <a:endParaRPr lang="en-US" dirty="0"/>
          </a:p>
        </p:txBody>
      </p:sp>
      <p:sp>
        <p:nvSpPr>
          <p:cNvPr id="4" name="Slide Number Placeholder 3"/>
          <p:cNvSpPr>
            <a:spLocks noGrp="1"/>
          </p:cNvSpPr>
          <p:nvPr>
            <p:ph type="sldNum" sz="quarter" idx="5"/>
          </p:nvPr>
        </p:nvSpPr>
        <p:spPr/>
        <p:txBody>
          <a:bodyPr/>
          <a:lstStyle/>
          <a:p>
            <a:fld id="{ED76D402-D698-4D1C-93CB-E333364D246C}" type="slidenum">
              <a:rPr lang="en-US" smtClean="0"/>
              <a:t>4</a:t>
            </a:fld>
            <a:endParaRPr lang="en-US"/>
          </a:p>
        </p:txBody>
      </p:sp>
    </p:spTree>
    <p:extLst>
      <p:ext uri="{BB962C8B-B14F-4D97-AF65-F5344CB8AC3E}">
        <p14:creationId xmlns:p14="http://schemas.microsoft.com/office/powerpoint/2010/main" val="28581437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76D402-D698-4D1C-93CB-E333364D246C}" type="slidenum">
              <a:rPr lang="en-US" smtClean="0"/>
              <a:t>5</a:t>
            </a:fld>
            <a:endParaRPr lang="en-US"/>
          </a:p>
        </p:txBody>
      </p:sp>
    </p:spTree>
    <p:extLst>
      <p:ext uri="{BB962C8B-B14F-4D97-AF65-F5344CB8AC3E}">
        <p14:creationId xmlns:p14="http://schemas.microsoft.com/office/powerpoint/2010/main" val="14941911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is brown rice worse than white rice? The Hull- cut off on white rice. Get Brown basmati rice from California, India, or Pakistan- 1/3 less Arsenic (Consumer Reports)…………………………</a:t>
            </a:r>
          </a:p>
        </p:txBody>
      </p:sp>
      <p:sp>
        <p:nvSpPr>
          <p:cNvPr id="4" name="Slide Number Placeholder 3"/>
          <p:cNvSpPr>
            <a:spLocks noGrp="1"/>
          </p:cNvSpPr>
          <p:nvPr>
            <p:ph type="sldNum" sz="quarter" idx="5"/>
          </p:nvPr>
        </p:nvSpPr>
        <p:spPr/>
        <p:txBody>
          <a:bodyPr/>
          <a:lstStyle/>
          <a:p>
            <a:fld id="{ED76D402-D698-4D1C-93CB-E333364D246C}" type="slidenum">
              <a:rPr lang="en-US" smtClean="0"/>
              <a:t>6</a:t>
            </a:fld>
            <a:endParaRPr lang="en-US"/>
          </a:p>
        </p:txBody>
      </p:sp>
    </p:spTree>
    <p:extLst>
      <p:ext uri="{BB962C8B-B14F-4D97-AF65-F5344CB8AC3E}">
        <p14:creationId xmlns:p14="http://schemas.microsoft.com/office/powerpoint/2010/main" val="8440105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mj-lt"/>
              </a:rPr>
              <a:t>The American Heart Association explains that refined sugars also raise triglyceride levels and may increase your risk of fatty liver disease, cardiovascular problems such as coronary disease and Type 2 diabetes.” Fruit Juice- Diabetes  Table Salt- </a:t>
            </a:r>
            <a:r>
              <a:rPr lang="en-US" sz="1200" dirty="0">
                <a:latin typeface="+mj-lt"/>
              </a:rPr>
              <a:t>The table salt or common salt that is found on the supermarket shelf contains only 2 minerals- sodium &amp; chloride. This is a harsh salt and a dangerous salt because it causes an electrolyte imbalance by bringing sodium into the body in an unbalanced way. Sea Salt- 82-92 minerals- get Celtic/Himalayan/Real Salt- mines in Salt Lake City. </a:t>
            </a:r>
            <a:r>
              <a:rPr lang="en-US" sz="1200" b="1" dirty="0">
                <a:latin typeface="+mj-lt"/>
              </a:rPr>
              <a:t>PROCESSED </a:t>
            </a:r>
            <a:r>
              <a:rPr lang="en-US" sz="1200" b="1" dirty="0" err="1">
                <a:latin typeface="+mj-lt"/>
              </a:rPr>
              <a:t>FOODS</a:t>
            </a:r>
            <a:r>
              <a:rPr lang="en-US" sz="1200" dirty="0" err="1">
                <a:latin typeface="+mj-lt"/>
              </a:rPr>
              <a:t>:</a:t>
            </a:r>
            <a:r>
              <a:rPr lang="en-US" dirty="0" err="1">
                <a:latin typeface="+mj-lt"/>
              </a:rPr>
              <a:t>About</a:t>
            </a:r>
            <a:r>
              <a:rPr lang="en-US" dirty="0">
                <a:latin typeface="+mj-lt"/>
              </a:rPr>
              <a:t> 678,000 Americans die each year from chronic food illness. That toll is higher than all our combat deaths in every war in American history—combined. That’s right: there are more deaths each year from our food than all the combat deaths from the Revolutionary War through the wars in Afghanistan and Iraq. LIMIT FRIED FOODS- abundance of Omega 6 oils </a:t>
            </a:r>
            <a:r>
              <a:rPr lang="en-US" b="1" dirty="0">
                <a:latin typeface="+mj-lt"/>
              </a:rPr>
              <a:t>RESTAURANT OILS- </a:t>
            </a:r>
            <a:r>
              <a:rPr lang="en-US" dirty="0">
                <a:latin typeface="+mj-lt"/>
              </a:rPr>
              <a:t>FRIED CHICKEN/FRENCH FRIES ETC</a:t>
            </a:r>
          </a:p>
          <a:p>
            <a:endParaRPr lang="en-US" dirty="0"/>
          </a:p>
        </p:txBody>
      </p:sp>
      <p:sp>
        <p:nvSpPr>
          <p:cNvPr id="4" name="Slide Number Placeholder 3"/>
          <p:cNvSpPr>
            <a:spLocks noGrp="1"/>
          </p:cNvSpPr>
          <p:nvPr>
            <p:ph type="sldNum" sz="quarter" idx="5"/>
          </p:nvPr>
        </p:nvSpPr>
        <p:spPr/>
        <p:txBody>
          <a:bodyPr/>
          <a:lstStyle/>
          <a:p>
            <a:fld id="{ED76D402-D698-4D1C-93CB-E333364D246C}" type="slidenum">
              <a:rPr lang="en-US" smtClean="0"/>
              <a:t>7</a:t>
            </a:fld>
            <a:endParaRPr lang="en-US"/>
          </a:p>
        </p:txBody>
      </p:sp>
    </p:spTree>
    <p:extLst>
      <p:ext uri="{BB962C8B-B14F-4D97-AF65-F5344CB8AC3E}">
        <p14:creationId xmlns:p14="http://schemas.microsoft.com/office/powerpoint/2010/main" val="26942794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are the best oils?</a:t>
            </a:r>
          </a:p>
        </p:txBody>
      </p:sp>
      <p:sp>
        <p:nvSpPr>
          <p:cNvPr id="4" name="Slide Number Placeholder 3"/>
          <p:cNvSpPr>
            <a:spLocks noGrp="1"/>
          </p:cNvSpPr>
          <p:nvPr>
            <p:ph type="sldNum" sz="quarter" idx="5"/>
          </p:nvPr>
        </p:nvSpPr>
        <p:spPr/>
        <p:txBody>
          <a:bodyPr/>
          <a:lstStyle/>
          <a:p>
            <a:fld id="{BC98188F-24A9-4BB3-9D7B-3D94D7735872}" type="slidenum">
              <a:rPr lang="en-US" smtClean="0"/>
              <a:t>8</a:t>
            </a:fld>
            <a:endParaRPr lang="en-US"/>
          </a:p>
        </p:txBody>
      </p:sp>
    </p:spTree>
    <p:extLst>
      <p:ext uri="{BB962C8B-B14F-4D97-AF65-F5344CB8AC3E}">
        <p14:creationId xmlns:p14="http://schemas.microsoft.com/office/powerpoint/2010/main" val="13827729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Vvproduce.com (Valley View) Olive Oil- good for sauteing and light frying- has a low smoking point of 325-375.   Coconut Oil is 350, 450 if refined (used when coconut flavoring is wanted- high in saturated fat) and Avocado Oil is 480-520 (Expensive)</a:t>
            </a:r>
          </a:p>
        </p:txBody>
      </p:sp>
      <p:sp>
        <p:nvSpPr>
          <p:cNvPr id="4" name="Slide Number Placeholder 3"/>
          <p:cNvSpPr>
            <a:spLocks noGrp="1"/>
          </p:cNvSpPr>
          <p:nvPr>
            <p:ph type="sldNum" sz="quarter" idx="5"/>
          </p:nvPr>
        </p:nvSpPr>
        <p:spPr/>
        <p:txBody>
          <a:bodyPr/>
          <a:lstStyle/>
          <a:p>
            <a:fld id="{BC98188F-24A9-4BB3-9D7B-3D94D7735872}" type="slidenum">
              <a:rPr lang="en-US" smtClean="0"/>
              <a:t>9</a:t>
            </a:fld>
            <a:endParaRPr lang="en-US"/>
          </a:p>
        </p:txBody>
      </p:sp>
    </p:spTree>
    <p:extLst>
      <p:ext uri="{BB962C8B-B14F-4D97-AF65-F5344CB8AC3E}">
        <p14:creationId xmlns:p14="http://schemas.microsoft.com/office/powerpoint/2010/main" val="24869926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ADB94-ED54-20FF-9F15-15E5FD00A5A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9F0D0E4-66F0-69CA-21E5-40FD377DFB1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6F59943-8628-CA50-20D8-CB9A8B765DEC}"/>
              </a:ext>
            </a:extLst>
          </p:cNvPr>
          <p:cNvSpPr>
            <a:spLocks noGrp="1"/>
          </p:cNvSpPr>
          <p:nvPr>
            <p:ph type="dt" sz="half" idx="10"/>
          </p:nvPr>
        </p:nvSpPr>
        <p:spPr/>
        <p:txBody>
          <a:bodyPr/>
          <a:lstStyle/>
          <a:p>
            <a:fld id="{DF5369C9-6CAA-4A48-BD5B-B1992ED67E96}" type="datetimeFigureOut">
              <a:rPr lang="en-US" smtClean="0"/>
              <a:t>9/6/2024</a:t>
            </a:fld>
            <a:endParaRPr lang="en-US"/>
          </a:p>
        </p:txBody>
      </p:sp>
      <p:sp>
        <p:nvSpPr>
          <p:cNvPr id="5" name="Footer Placeholder 4">
            <a:extLst>
              <a:ext uri="{FF2B5EF4-FFF2-40B4-BE49-F238E27FC236}">
                <a16:creationId xmlns:a16="http://schemas.microsoft.com/office/drawing/2014/main" id="{2C736C37-77B8-B36D-0911-3EDD778B47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82104F-D4C7-A709-B464-88549D21F750}"/>
              </a:ext>
            </a:extLst>
          </p:cNvPr>
          <p:cNvSpPr>
            <a:spLocks noGrp="1"/>
          </p:cNvSpPr>
          <p:nvPr>
            <p:ph type="sldNum" sz="quarter" idx="12"/>
          </p:nvPr>
        </p:nvSpPr>
        <p:spPr/>
        <p:txBody>
          <a:bodyPr/>
          <a:lstStyle/>
          <a:p>
            <a:fld id="{5E49C21E-E76D-45F3-B90D-60B80FEFAC50}" type="slidenum">
              <a:rPr lang="en-US" smtClean="0"/>
              <a:t>‹#›</a:t>
            </a:fld>
            <a:endParaRPr lang="en-US"/>
          </a:p>
        </p:txBody>
      </p:sp>
    </p:spTree>
    <p:extLst>
      <p:ext uri="{BB962C8B-B14F-4D97-AF65-F5344CB8AC3E}">
        <p14:creationId xmlns:p14="http://schemas.microsoft.com/office/powerpoint/2010/main" val="1096642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17DB2-EB75-9149-6518-07AE3971A1C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5CB97FA-3312-2215-BB95-487257C07B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60D130-20EF-04EE-4688-D39161A1D99D}"/>
              </a:ext>
            </a:extLst>
          </p:cNvPr>
          <p:cNvSpPr>
            <a:spLocks noGrp="1"/>
          </p:cNvSpPr>
          <p:nvPr>
            <p:ph type="dt" sz="half" idx="10"/>
          </p:nvPr>
        </p:nvSpPr>
        <p:spPr/>
        <p:txBody>
          <a:bodyPr/>
          <a:lstStyle/>
          <a:p>
            <a:fld id="{DF5369C9-6CAA-4A48-BD5B-B1992ED67E96}" type="datetimeFigureOut">
              <a:rPr lang="en-US" smtClean="0"/>
              <a:t>9/6/2024</a:t>
            </a:fld>
            <a:endParaRPr lang="en-US"/>
          </a:p>
        </p:txBody>
      </p:sp>
      <p:sp>
        <p:nvSpPr>
          <p:cNvPr id="5" name="Footer Placeholder 4">
            <a:extLst>
              <a:ext uri="{FF2B5EF4-FFF2-40B4-BE49-F238E27FC236}">
                <a16:creationId xmlns:a16="http://schemas.microsoft.com/office/drawing/2014/main" id="{164ECEDB-C15E-FDC8-6EEC-C562926773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71FFA4-2990-A286-AC98-ABBA238ACA8B}"/>
              </a:ext>
            </a:extLst>
          </p:cNvPr>
          <p:cNvSpPr>
            <a:spLocks noGrp="1"/>
          </p:cNvSpPr>
          <p:nvPr>
            <p:ph type="sldNum" sz="quarter" idx="12"/>
          </p:nvPr>
        </p:nvSpPr>
        <p:spPr/>
        <p:txBody>
          <a:bodyPr/>
          <a:lstStyle/>
          <a:p>
            <a:fld id="{5E49C21E-E76D-45F3-B90D-60B80FEFAC50}" type="slidenum">
              <a:rPr lang="en-US" smtClean="0"/>
              <a:t>‹#›</a:t>
            </a:fld>
            <a:endParaRPr lang="en-US"/>
          </a:p>
        </p:txBody>
      </p:sp>
    </p:spTree>
    <p:extLst>
      <p:ext uri="{BB962C8B-B14F-4D97-AF65-F5344CB8AC3E}">
        <p14:creationId xmlns:p14="http://schemas.microsoft.com/office/powerpoint/2010/main" val="26261084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EB91A98-B8B9-EDE9-CCB6-0D3AA5FBEC2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EA321E5-49CC-1A17-6652-633F4682232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AB24DB-CE1D-BD76-FBDF-CBF92E8D7DC0}"/>
              </a:ext>
            </a:extLst>
          </p:cNvPr>
          <p:cNvSpPr>
            <a:spLocks noGrp="1"/>
          </p:cNvSpPr>
          <p:nvPr>
            <p:ph type="dt" sz="half" idx="10"/>
          </p:nvPr>
        </p:nvSpPr>
        <p:spPr/>
        <p:txBody>
          <a:bodyPr/>
          <a:lstStyle/>
          <a:p>
            <a:fld id="{DF5369C9-6CAA-4A48-BD5B-B1992ED67E96}" type="datetimeFigureOut">
              <a:rPr lang="en-US" smtClean="0"/>
              <a:t>9/6/2024</a:t>
            </a:fld>
            <a:endParaRPr lang="en-US"/>
          </a:p>
        </p:txBody>
      </p:sp>
      <p:sp>
        <p:nvSpPr>
          <p:cNvPr id="5" name="Footer Placeholder 4">
            <a:extLst>
              <a:ext uri="{FF2B5EF4-FFF2-40B4-BE49-F238E27FC236}">
                <a16:creationId xmlns:a16="http://schemas.microsoft.com/office/drawing/2014/main" id="{172043B1-3B6A-6A44-B3E9-CAB3EB3B92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689473-29C7-5A33-6147-0039E0E87F7A}"/>
              </a:ext>
            </a:extLst>
          </p:cNvPr>
          <p:cNvSpPr>
            <a:spLocks noGrp="1"/>
          </p:cNvSpPr>
          <p:nvPr>
            <p:ph type="sldNum" sz="quarter" idx="12"/>
          </p:nvPr>
        </p:nvSpPr>
        <p:spPr/>
        <p:txBody>
          <a:bodyPr/>
          <a:lstStyle/>
          <a:p>
            <a:fld id="{5E49C21E-E76D-45F3-B90D-60B80FEFAC50}" type="slidenum">
              <a:rPr lang="en-US" smtClean="0"/>
              <a:t>‹#›</a:t>
            </a:fld>
            <a:endParaRPr lang="en-US"/>
          </a:p>
        </p:txBody>
      </p:sp>
    </p:spTree>
    <p:extLst>
      <p:ext uri="{BB962C8B-B14F-4D97-AF65-F5344CB8AC3E}">
        <p14:creationId xmlns:p14="http://schemas.microsoft.com/office/powerpoint/2010/main" val="3051439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E7644-B329-4A7C-AD07-B22E20B91928}"/>
              </a:ext>
            </a:extLst>
          </p:cNvPr>
          <p:cNvSpPr>
            <a:spLocks noGrp="1"/>
          </p:cNvSpPr>
          <p:nvPr>
            <p:ph type="title"/>
          </p:nvPr>
        </p:nvSpPr>
        <p:spPr/>
        <p:txBody>
          <a:bodyPr/>
          <a:lstStyle>
            <a:lvl1pPr>
              <a:defRPr sz="480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22D7E9BD-F17A-A994-2A0B-A257F83B68E1}"/>
              </a:ext>
            </a:extLst>
          </p:cNvPr>
          <p:cNvSpPr>
            <a:spLocks noGrp="1"/>
          </p:cNvSpPr>
          <p:nvPr>
            <p:ph idx="1"/>
          </p:nvPr>
        </p:nvSpPr>
        <p:spPr/>
        <p:txBody>
          <a:bodyPr/>
          <a:lstStyle>
            <a:lvl1pPr>
              <a:defRPr>
                <a:solidFill>
                  <a:srgbClr val="FFFF00"/>
                </a:solidFill>
              </a:defRPr>
            </a:lvl1pPr>
            <a:lvl2pPr>
              <a:defRPr>
                <a:solidFill>
                  <a:srgbClr val="FFFF00"/>
                </a:solidFill>
              </a:defRPr>
            </a:lvl2pPr>
            <a:lvl3pPr marL="914400" indent="0">
              <a:buNone/>
              <a:defRPr>
                <a:solidFill>
                  <a:srgbClr val="FFFF00"/>
                </a:solidFill>
              </a:defRPr>
            </a:lvl3pPr>
            <a:lvl4pPr>
              <a:defRPr>
                <a:solidFill>
                  <a:srgbClr val="FFFF00"/>
                </a:solidFill>
              </a:defRPr>
            </a:lvl4pPr>
            <a:lvl5pPr>
              <a:defRPr>
                <a:solidFill>
                  <a:srgbClr val="FFFF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CD7D04D-D383-9454-6C51-2733F2588752}"/>
              </a:ext>
            </a:extLst>
          </p:cNvPr>
          <p:cNvSpPr>
            <a:spLocks noGrp="1"/>
          </p:cNvSpPr>
          <p:nvPr>
            <p:ph type="dt" sz="half" idx="10"/>
          </p:nvPr>
        </p:nvSpPr>
        <p:spPr/>
        <p:txBody>
          <a:bodyPr/>
          <a:lstStyle/>
          <a:p>
            <a:fld id="{DF5369C9-6CAA-4A48-BD5B-B1992ED67E96}" type="datetimeFigureOut">
              <a:rPr lang="en-US" smtClean="0"/>
              <a:t>9/6/2024</a:t>
            </a:fld>
            <a:endParaRPr lang="en-US"/>
          </a:p>
        </p:txBody>
      </p:sp>
      <p:sp>
        <p:nvSpPr>
          <p:cNvPr id="5" name="Footer Placeholder 4">
            <a:extLst>
              <a:ext uri="{FF2B5EF4-FFF2-40B4-BE49-F238E27FC236}">
                <a16:creationId xmlns:a16="http://schemas.microsoft.com/office/drawing/2014/main" id="{FA4AEC1C-5A4D-D263-95A3-40E4CF0B5F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083633-C560-3FD5-3940-2914C08D3C08}"/>
              </a:ext>
            </a:extLst>
          </p:cNvPr>
          <p:cNvSpPr>
            <a:spLocks noGrp="1"/>
          </p:cNvSpPr>
          <p:nvPr>
            <p:ph type="sldNum" sz="quarter" idx="12"/>
          </p:nvPr>
        </p:nvSpPr>
        <p:spPr/>
        <p:txBody>
          <a:bodyPr/>
          <a:lstStyle/>
          <a:p>
            <a:fld id="{5E49C21E-E76D-45F3-B90D-60B80FEFAC50}" type="slidenum">
              <a:rPr lang="en-US" smtClean="0"/>
              <a:t>‹#›</a:t>
            </a:fld>
            <a:endParaRPr lang="en-US"/>
          </a:p>
        </p:txBody>
      </p:sp>
    </p:spTree>
    <p:extLst>
      <p:ext uri="{BB962C8B-B14F-4D97-AF65-F5344CB8AC3E}">
        <p14:creationId xmlns:p14="http://schemas.microsoft.com/office/powerpoint/2010/main" val="2910192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051CE-123F-68D0-36AB-64D2EC36929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98B0D83-D397-EEE1-818A-3A369959B4F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5ED322F-92D5-0167-1797-D4ECBB262478}"/>
              </a:ext>
            </a:extLst>
          </p:cNvPr>
          <p:cNvSpPr>
            <a:spLocks noGrp="1"/>
          </p:cNvSpPr>
          <p:nvPr>
            <p:ph type="dt" sz="half" idx="10"/>
          </p:nvPr>
        </p:nvSpPr>
        <p:spPr/>
        <p:txBody>
          <a:bodyPr/>
          <a:lstStyle/>
          <a:p>
            <a:fld id="{DF5369C9-6CAA-4A48-BD5B-B1992ED67E96}" type="datetimeFigureOut">
              <a:rPr lang="en-US" smtClean="0"/>
              <a:t>9/6/2024</a:t>
            </a:fld>
            <a:endParaRPr lang="en-US"/>
          </a:p>
        </p:txBody>
      </p:sp>
      <p:sp>
        <p:nvSpPr>
          <p:cNvPr id="5" name="Footer Placeholder 4">
            <a:extLst>
              <a:ext uri="{FF2B5EF4-FFF2-40B4-BE49-F238E27FC236}">
                <a16:creationId xmlns:a16="http://schemas.microsoft.com/office/drawing/2014/main" id="{4366ABFE-729A-B4FD-94FF-CF9C6E22E5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8B8B52-AFC9-F382-2881-98F760BCCDEB}"/>
              </a:ext>
            </a:extLst>
          </p:cNvPr>
          <p:cNvSpPr>
            <a:spLocks noGrp="1"/>
          </p:cNvSpPr>
          <p:nvPr>
            <p:ph type="sldNum" sz="quarter" idx="12"/>
          </p:nvPr>
        </p:nvSpPr>
        <p:spPr/>
        <p:txBody>
          <a:bodyPr/>
          <a:lstStyle/>
          <a:p>
            <a:fld id="{5E49C21E-E76D-45F3-B90D-60B80FEFAC50}" type="slidenum">
              <a:rPr lang="en-US" smtClean="0"/>
              <a:t>‹#›</a:t>
            </a:fld>
            <a:endParaRPr lang="en-US"/>
          </a:p>
        </p:txBody>
      </p:sp>
    </p:spTree>
    <p:extLst>
      <p:ext uri="{BB962C8B-B14F-4D97-AF65-F5344CB8AC3E}">
        <p14:creationId xmlns:p14="http://schemas.microsoft.com/office/powerpoint/2010/main" val="962540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33FA5-5D48-CE33-C8B0-F7AA150E9A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22D6D7-7D9B-203E-7D3A-BEAA51CBBC8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1BFD79A-F4A3-1C1B-1EE5-73640EA4F39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9C14C68-A7A3-8FCC-5A11-B2F727F324AE}"/>
              </a:ext>
            </a:extLst>
          </p:cNvPr>
          <p:cNvSpPr>
            <a:spLocks noGrp="1"/>
          </p:cNvSpPr>
          <p:nvPr>
            <p:ph type="dt" sz="half" idx="10"/>
          </p:nvPr>
        </p:nvSpPr>
        <p:spPr/>
        <p:txBody>
          <a:bodyPr/>
          <a:lstStyle/>
          <a:p>
            <a:fld id="{DF5369C9-6CAA-4A48-BD5B-B1992ED67E96}" type="datetimeFigureOut">
              <a:rPr lang="en-US" smtClean="0"/>
              <a:t>9/6/2024</a:t>
            </a:fld>
            <a:endParaRPr lang="en-US"/>
          </a:p>
        </p:txBody>
      </p:sp>
      <p:sp>
        <p:nvSpPr>
          <p:cNvPr id="6" name="Footer Placeholder 5">
            <a:extLst>
              <a:ext uri="{FF2B5EF4-FFF2-40B4-BE49-F238E27FC236}">
                <a16:creationId xmlns:a16="http://schemas.microsoft.com/office/drawing/2014/main" id="{4410C625-7F8D-5AEB-24CC-BF461F074D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42D86C-3F7E-0351-4074-16297D461C43}"/>
              </a:ext>
            </a:extLst>
          </p:cNvPr>
          <p:cNvSpPr>
            <a:spLocks noGrp="1"/>
          </p:cNvSpPr>
          <p:nvPr>
            <p:ph type="sldNum" sz="quarter" idx="12"/>
          </p:nvPr>
        </p:nvSpPr>
        <p:spPr/>
        <p:txBody>
          <a:bodyPr/>
          <a:lstStyle/>
          <a:p>
            <a:fld id="{5E49C21E-E76D-45F3-B90D-60B80FEFAC50}" type="slidenum">
              <a:rPr lang="en-US" smtClean="0"/>
              <a:t>‹#›</a:t>
            </a:fld>
            <a:endParaRPr lang="en-US"/>
          </a:p>
        </p:txBody>
      </p:sp>
    </p:spTree>
    <p:extLst>
      <p:ext uri="{BB962C8B-B14F-4D97-AF65-F5344CB8AC3E}">
        <p14:creationId xmlns:p14="http://schemas.microsoft.com/office/powerpoint/2010/main" val="1987845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4C8A1-F533-5C3E-25A1-A7937379D32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C9AE33-BEFF-2F8D-1D96-4FA9FC77E2A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434F043E-5808-7B98-5B35-97B9E47F4BC4}"/>
              </a:ext>
            </a:extLst>
          </p:cNvPr>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E9936EF3-01C7-E7E8-54FC-C4BDD4E2808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BF1893F-482F-DCA3-41D1-8894BE6C29B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A46C168-1DC6-EF1A-F760-3201AEE86D30}"/>
              </a:ext>
            </a:extLst>
          </p:cNvPr>
          <p:cNvSpPr>
            <a:spLocks noGrp="1"/>
          </p:cNvSpPr>
          <p:nvPr>
            <p:ph type="dt" sz="half" idx="10"/>
          </p:nvPr>
        </p:nvSpPr>
        <p:spPr/>
        <p:txBody>
          <a:bodyPr/>
          <a:lstStyle/>
          <a:p>
            <a:fld id="{DF5369C9-6CAA-4A48-BD5B-B1992ED67E96}" type="datetimeFigureOut">
              <a:rPr lang="en-US" smtClean="0"/>
              <a:t>9/6/2024</a:t>
            </a:fld>
            <a:endParaRPr lang="en-US"/>
          </a:p>
        </p:txBody>
      </p:sp>
      <p:sp>
        <p:nvSpPr>
          <p:cNvPr id="8" name="Footer Placeholder 7">
            <a:extLst>
              <a:ext uri="{FF2B5EF4-FFF2-40B4-BE49-F238E27FC236}">
                <a16:creationId xmlns:a16="http://schemas.microsoft.com/office/drawing/2014/main" id="{DD3E7A5B-0EB9-E272-825B-B025BB3B7B2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A3DD20E-91F1-CF0D-0BDF-363725EB5CD8}"/>
              </a:ext>
            </a:extLst>
          </p:cNvPr>
          <p:cNvSpPr>
            <a:spLocks noGrp="1"/>
          </p:cNvSpPr>
          <p:nvPr>
            <p:ph type="sldNum" sz="quarter" idx="12"/>
          </p:nvPr>
        </p:nvSpPr>
        <p:spPr/>
        <p:txBody>
          <a:bodyPr/>
          <a:lstStyle/>
          <a:p>
            <a:fld id="{5E49C21E-E76D-45F3-B90D-60B80FEFAC50}" type="slidenum">
              <a:rPr lang="en-US" smtClean="0"/>
              <a:t>‹#›</a:t>
            </a:fld>
            <a:endParaRPr lang="en-US"/>
          </a:p>
        </p:txBody>
      </p:sp>
    </p:spTree>
    <p:extLst>
      <p:ext uri="{BB962C8B-B14F-4D97-AF65-F5344CB8AC3E}">
        <p14:creationId xmlns:p14="http://schemas.microsoft.com/office/powerpoint/2010/main" val="29090944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89043-A50C-B92B-819A-E05F8CFAF81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48879B-1A20-0FCE-445E-45D0965C0D18}"/>
              </a:ext>
            </a:extLst>
          </p:cNvPr>
          <p:cNvSpPr>
            <a:spLocks noGrp="1"/>
          </p:cNvSpPr>
          <p:nvPr>
            <p:ph type="dt" sz="half" idx="10"/>
          </p:nvPr>
        </p:nvSpPr>
        <p:spPr/>
        <p:txBody>
          <a:bodyPr/>
          <a:lstStyle/>
          <a:p>
            <a:fld id="{DF5369C9-6CAA-4A48-BD5B-B1992ED67E96}" type="datetimeFigureOut">
              <a:rPr lang="en-US" smtClean="0"/>
              <a:t>9/6/2024</a:t>
            </a:fld>
            <a:endParaRPr lang="en-US"/>
          </a:p>
        </p:txBody>
      </p:sp>
      <p:sp>
        <p:nvSpPr>
          <p:cNvPr id="4" name="Footer Placeholder 3">
            <a:extLst>
              <a:ext uri="{FF2B5EF4-FFF2-40B4-BE49-F238E27FC236}">
                <a16:creationId xmlns:a16="http://schemas.microsoft.com/office/drawing/2014/main" id="{927827F7-8F74-6D12-8977-E64E435A9B4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33FF1B5-E938-F42D-9F99-790E0F413CB2}"/>
              </a:ext>
            </a:extLst>
          </p:cNvPr>
          <p:cNvSpPr>
            <a:spLocks noGrp="1"/>
          </p:cNvSpPr>
          <p:nvPr>
            <p:ph type="sldNum" sz="quarter" idx="12"/>
          </p:nvPr>
        </p:nvSpPr>
        <p:spPr/>
        <p:txBody>
          <a:bodyPr/>
          <a:lstStyle/>
          <a:p>
            <a:fld id="{5E49C21E-E76D-45F3-B90D-60B80FEFAC50}" type="slidenum">
              <a:rPr lang="en-US" smtClean="0"/>
              <a:t>‹#›</a:t>
            </a:fld>
            <a:endParaRPr lang="en-US"/>
          </a:p>
        </p:txBody>
      </p:sp>
    </p:spTree>
    <p:extLst>
      <p:ext uri="{BB962C8B-B14F-4D97-AF65-F5344CB8AC3E}">
        <p14:creationId xmlns:p14="http://schemas.microsoft.com/office/powerpoint/2010/main" val="2356176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95EB7A-B9A2-7B35-CAB6-C9E3F9FD8AB4}"/>
              </a:ext>
            </a:extLst>
          </p:cNvPr>
          <p:cNvSpPr>
            <a:spLocks noGrp="1"/>
          </p:cNvSpPr>
          <p:nvPr>
            <p:ph type="dt" sz="half" idx="10"/>
          </p:nvPr>
        </p:nvSpPr>
        <p:spPr/>
        <p:txBody>
          <a:bodyPr/>
          <a:lstStyle/>
          <a:p>
            <a:fld id="{DF5369C9-6CAA-4A48-BD5B-B1992ED67E96}" type="datetimeFigureOut">
              <a:rPr lang="en-US" smtClean="0"/>
              <a:t>9/6/2024</a:t>
            </a:fld>
            <a:endParaRPr lang="en-US"/>
          </a:p>
        </p:txBody>
      </p:sp>
      <p:sp>
        <p:nvSpPr>
          <p:cNvPr id="3" name="Footer Placeholder 2">
            <a:extLst>
              <a:ext uri="{FF2B5EF4-FFF2-40B4-BE49-F238E27FC236}">
                <a16:creationId xmlns:a16="http://schemas.microsoft.com/office/drawing/2014/main" id="{F9059FD3-9B53-A812-0BD7-83F91726632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F45ACB0-EDA3-4303-9AD4-A86E136FD3D6}"/>
              </a:ext>
            </a:extLst>
          </p:cNvPr>
          <p:cNvSpPr>
            <a:spLocks noGrp="1"/>
          </p:cNvSpPr>
          <p:nvPr>
            <p:ph type="sldNum" sz="quarter" idx="12"/>
          </p:nvPr>
        </p:nvSpPr>
        <p:spPr/>
        <p:txBody>
          <a:bodyPr/>
          <a:lstStyle/>
          <a:p>
            <a:fld id="{5E49C21E-E76D-45F3-B90D-60B80FEFAC50}" type="slidenum">
              <a:rPr lang="en-US" smtClean="0"/>
              <a:t>‹#›</a:t>
            </a:fld>
            <a:endParaRPr lang="en-US"/>
          </a:p>
        </p:txBody>
      </p:sp>
    </p:spTree>
    <p:extLst>
      <p:ext uri="{BB962C8B-B14F-4D97-AF65-F5344CB8AC3E}">
        <p14:creationId xmlns:p14="http://schemas.microsoft.com/office/powerpoint/2010/main" val="14290326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040EE-C760-3C7A-0C34-2558413BD4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2368113-A753-9A64-0AA2-B3B4DC08C3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9D5120A-9001-B163-AB23-396A1D95DF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3453A9-0CDC-85F1-6053-B9E57981327F}"/>
              </a:ext>
            </a:extLst>
          </p:cNvPr>
          <p:cNvSpPr>
            <a:spLocks noGrp="1"/>
          </p:cNvSpPr>
          <p:nvPr>
            <p:ph type="dt" sz="half" idx="10"/>
          </p:nvPr>
        </p:nvSpPr>
        <p:spPr/>
        <p:txBody>
          <a:bodyPr/>
          <a:lstStyle/>
          <a:p>
            <a:fld id="{DF5369C9-6CAA-4A48-BD5B-B1992ED67E96}" type="datetimeFigureOut">
              <a:rPr lang="en-US" smtClean="0"/>
              <a:t>9/6/2024</a:t>
            </a:fld>
            <a:endParaRPr lang="en-US"/>
          </a:p>
        </p:txBody>
      </p:sp>
      <p:sp>
        <p:nvSpPr>
          <p:cNvPr id="6" name="Footer Placeholder 5">
            <a:extLst>
              <a:ext uri="{FF2B5EF4-FFF2-40B4-BE49-F238E27FC236}">
                <a16:creationId xmlns:a16="http://schemas.microsoft.com/office/drawing/2014/main" id="{8B93A504-4828-CEAC-69D0-A197000DC2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9836C3C-4248-69D9-A95D-93B51EA529E1}"/>
              </a:ext>
            </a:extLst>
          </p:cNvPr>
          <p:cNvSpPr>
            <a:spLocks noGrp="1"/>
          </p:cNvSpPr>
          <p:nvPr>
            <p:ph type="sldNum" sz="quarter" idx="12"/>
          </p:nvPr>
        </p:nvSpPr>
        <p:spPr/>
        <p:txBody>
          <a:bodyPr/>
          <a:lstStyle/>
          <a:p>
            <a:fld id="{5E49C21E-E76D-45F3-B90D-60B80FEFAC50}" type="slidenum">
              <a:rPr lang="en-US" smtClean="0"/>
              <a:t>‹#›</a:t>
            </a:fld>
            <a:endParaRPr lang="en-US"/>
          </a:p>
        </p:txBody>
      </p:sp>
    </p:spTree>
    <p:extLst>
      <p:ext uri="{BB962C8B-B14F-4D97-AF65-F5344CB8AC3E}">
        <p14:creationId xmlns:p14="http://schemas.microsoft.com/office/powerpoint/2010/main" val="3340378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EBE86-A16D-A8D1-2BCB-7175378EB1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F6B16C2-5256-57F4-32B8-027842217F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078067A-9FEA-799E-D8DD-908AD0428D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FE8AA8-F0F9-A5F2-A06B-30E7221D1783}"/>
              </a:ext>
            </a:extLst>
          </p:cNvPr>
          <p:cNvSpPr>
            <a:spLocks noGrp="1"/>
          </p:cNvSpPr>
          <p:nvPr>
            <p:ph type="dt" sz="half" idx="10"/>
          </p:nvPr>
        </p:nvSpPr>
        <p:spPr/>
        <p:txBody>
          <a:bodyPr/>
          <a:lstStyle/>
          <a:p>
            <a:fld id="{DF5369C9-6CAA-4A48-BD5B-B1992ED67E96}" type="datetimeFigureOut">
              <a:rPr lang="en-US" smtClean="0"/>
              <a:t>9/6/2024</a:t>
            </a:fld>
            <a:endParaRPr lang="en-US"/>
          </a:p>
        </p:txBody>
      </p:sp>
      <p:sp>
        <p:nvSpPr>
          <p:cNvPr id="6" name="Footer Placeholder 5">
            <a:extLst>
              <a:ext uri="{FF2B5EF4-FFF2-40B4-BE49-F238E27FC236}">
                <a16:creationId xmlns:a16="http://schemas.microsoft.com/office/drawing/2014/main" id="{D47470CC-A7D4-BFF8-B07C-C3EEA07F6F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B8BB34-009D-998D-D297-853CEBED78D0}"/>
              </a:ext>
            </a:extLst>
          </p:cNvPr>
          <p:cNvSpPr>
            <a:spLocks noGrp="1"/>
          </p:cNvSpPr>
          <p:nvPr>
            <p:ph type="sldNum" sz="quarter" idx="12"/>
          </p:nvPr>
        </p:nvSpPr>
        <p:spPr/>
        <p:txBody>
          <a:bodyPr/>
          <a:lstStyle/>
          <a:p>
            <a:fld id="{5E49C21E-E76D-45F3-B90D-60B80FEFAC50}" type="slidenum">
              <a:rPr lang="en-US" smtClean="0"/>
              <a:t>‹#›</a:t>
            </a:fld>
            <a:endParaRPr lang="en-US"/>
          </a:p>
        </p:txBody>
      </p:sp>
    </p:spTree>
    <p:extLst>
      <p:ext uri="{BB962C8B-B14F-4D97-AF65-F5344CB8AC3E}">
        <p14:creationId xmlns:p14="http://schemas.microsoft.com/office/powerpoint/2010/main" val="1592435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5E45D3-D5FC-4107-3062-5E6FBD95372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endParaRPr lang="en-US" dirty="0"/>
          </a:p>
        </p:txBody>
      </p:sp>
      <p:sp>
        <p:nvSpPr>
          <p:cNvPr id="3" name="Text Placeholder 2">
            <a:extLst>
              <a:ext uri="{FF2B5EF4-FFF2-40B4-BE49-F238E27FC236}">
                <a16:creationId xmlns:a16="http://schemas.microsoft.com/office/drawing/2014/main" id="{EF8C27F9-3FAB-B728-6FFE-7FA0961E1AAF}"/>
              </a:ext>
            </a:extLst>
          </p:cNvPr>
          <p:cNvSpPr>
            <a:spLocks noGrp="1"/>
          </p:cNvSpPr>
          <p:nvPr>
            <p:ph type="body" idx="1"/>
          </p:nvPr>
        </p:nvSpPr>
        <p:spPr>
          <a:xfrm>
            <a:off x="838200" y="1744663"/>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2C2E31E-EAD9-CB7E-CE39-59683819B8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5369C9-6CAA-4A48-BD5B-B1992ED67E96}" type="datetimeFigureOut">
              <a:rPr lang="en-US" smtClean="0"/>
              <a:t>9/6/2024</a:t>
            </a:fld>
            <a:endParaRPr lang="en-US"/>
          </a:p>
        </p:txBody>
      </p:sp>
      <p:sp>
        <p:nvSpPr>
          <p:cNvPr id="5" name="Footer Placeholder 4">
            <a:extLst>
              <a:ext uri="{FF2B5EF4-FFF2-40B4-BE49-F238E27FC236}">
                <a16:creationId xmlns:a16="http://schemas.microsoft.com/office/drawing/2014/main" id="{19750FB6-A4E9-59C5-2A2A-35A73BB807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7DB56A7-7170-7935-6440-36663B4569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49C21E-E76D-45F3-B90D-60B80FEFAC50}" type="slidenum">
              <a:rPr lang="en-US" smtClean="0"/>
              <a:t>‹#›</a:t>
            </a:fld>
            <a:endParaRPr lang="en-US"/>
          </a:p>
        </p:txBody>
      </p:sp>
    </p:spTree>
    <p:extLst>
      <p:ext uri="{BB962C8B-B14F-4D97-AF65-F5344CB8AC3E}">
        <p14:creationId xmlns:p14="http://schemas.microsoft.com/office/powerpoint/2010/main" val="2045931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800"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4000" kern="1200">
          <a:solidFill>
            <a:srgbClr val="FFFF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000" kern="1200">
          <a:solidFill>
            <a:srgbClr val="FFFF0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4000" kern="1200">
          <a:solidFill>
            <a:srgbClr val="FFFF0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4000" kern="1200">
          <a:solidFill>
            <a:srgbClr val="FFFF0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4000" kern="1200">
          <a:solidFill>
            <a:srgbClr val="FFFF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webp"/><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foodrevolution.org/blog/arsenic-in-rice/"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foodrevolution.org/blog/arsenic-in-rice/March%202"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niehs.nih.gov/sites/default/files/health/materials/arsenic_and_your_health_508.pdf"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restaurantsuperstar.com/what-oils-do-restaurants-use/"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E38902B-D057-E153-FB7B-AFE53956E2F8}"/>
              </a:ext>
            </a:extLst>
          </p:cNvPr>
          <p:cNvSpPr>
            <a:spLocks noGrp="1"/>
          </p:cNvSpPr>
          <p:nvPr>
            <p:ph type="subTitle" idx="1"/>
          </p:nvPr>
        </p:nvSpPr>
        <p:spPr>
          <a:xfrm>
            <a:off x="0" y="841248"/>
            <a:ext cx="12070080" cy="5132832"/>
          </a:xfrm>
        </p:spPr>
        <p:txBody>
          <a:bodyPr>
            <a:normAutofit/>
          </a:bodyPr>
          <a:lstStyle/>
          <a:p>
            <a:r>
              <a:rPr lang="en-US" sz="2800" dirty="0">
                <a:solidFill>
                  <a:srgbClr val="FFFF00"/>
                </a:solidFill>
                <a:latin typeface="+mj-lt"/>
              </a:rPr>
              <a:t>CHRISTIANITY INCORPORATED PRESENTS</a:t>
            </a:r>
          </a:p>
          <a:p>
            <a:endParaRPr lang="en-US" sz="4800" dirty="0">
              <a:solidFill>
                <a:srgbClr val="FFFF00"/>
              </a:solidFill>
            </a:endParaRPr>
          </a:p>
          <a:p>
            <a:r>
              <a:rPr lang="en-US" sz="6000" dirty="0">
                <a:solidFill>
                  <a:srgbClr val="FFFF00"/>
                </a:solidFill>
                <a:latin typeface="+mj-lt"/>
              </a:rPr>
              <a:t>THE EIGHT LAWS OF HEALTH FOR TODAY</a:t>
            </a:r>
          </a:p>
          <a:p>
            <a:r>
              <a:rPr lang="en-US" sz="6000" dirty="0">
                <a:solidFill>
                  <a:srgbClr val="FFFF00"/>
                </a:solidFill>
                <a:latin typeface="+mj-lt"/>
              </a:rPr>
              <a:t> PART 2</a:t>
            </a:r>
          </a:p>
        </p:txBody>
      </p:sp>
    </p:spTree>
    <p:extLst>
      <p:ext uri="{BB962C8B-B14F-4D97-AF65-F5344CB8AC3E}">
        <p14:creationId xmlns:p14="http://schemas.microsoft.com/office/powerpoint/2010/main" val="42769775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050F2-0E6D-EA98-0303-D1877A42219B}"/>
              </a:ext>
            </a:extLst>
          </p:cNvPr>
          <p:cNvSpPr>
            <a:spLocks noGrp="1"/>
          </p:cNvSpPr>
          <p:nvPr>
            <p:ph type="title"/>
          </p:nvPr>
        </p:nvSpPr>
        <p:spPr/>
        <p:txBody>
          <a:bodyPr>
            <a:normAutofit fontScale="90000"/>
          </a:bodyPr>
          <a:lstStyle/>
          <a:p>
            <a:pPr algn="ctr"/>
            <a:r>
              <a:rPr lang="en-US" dirty="0"/>
              <a:t>EWG’s Dirty Dozen/Clean 15</a:t>
            </a:r>
            <a:br>
              <a:rPr lang="en-US" dirty="0"/>
            </a:br>
            <a:r>
              <a:rPr lang="en-US" dirty="0"/>
              <a:t>Pesticides In Produce </a:t>
            </a:r>
          </a:p>
        </p:txBody>
      </p:sp>
      <p:sp>
        <p:nvSpPr>
          <p:cNvPr id="3" name="Content Placeholder 2">
            <a:extLst>
              <a:ext uri="{FF2B5EF4-FFF2-40B4-BE49-F238E27FC236}">
                <a16:creationId xmlns:a16="http://schemas.microsoft.com/office/drawing/2014/main" id="{352EBF7E-2019-A15E-48C7-5757299D4ADE}"/>
              </a:ext>
            </a:extLst>
          </p:cNvPr>
          <p:cNvSpPr>
            <a:spLocks noGrp="1"/>
          </p:cNvSpPr>
          <p:nvPr>
            <p:ph idx="1"/>
          </p:nvPr>
        </p:nvSpPr>
        <p:spPr>
          <a:xfrm>
            <a:off x="838200" y="1744663"/>
            <a:ext cx="11170920" cy="4351338"/>
          </a:xfrm>
        </p:spPr>
        <p:txBody>
          <a:bodyPr>
            <a:normAutofit/>
          </a:bodyPr>
          <a:lstStyle/>
          <a:p>
            <a:r>
              <a:rPr lang="en-US" u="sng" dirty="0"/>
              <a:t>Dirty Dozen</a:t>
            </a:r>
            <a:r>
              <a:rPr lang="en-US" dirty="0"/>
              <a:t>                             </a:t>
            </a:r>
            <a:r>
              <a:rPr lang="en-US" u="sng" dirty="0"/>
              <a:t>Clean 15</a:t>
            </a:r>
          </a:p>
          <a:p>
            <a:r>
              <a:rPr lang="en-US" sz="2400" dirty="0"/>
              <a:t>1. Strawberries            8. Apples                  1. Avocados        9. Kiwi                </a:t>
            </a:r>
          </a:p>
          <a:p>
            <a:r>
              <a:rPr lang="en-US" sz="2400" dirty="0"/>
              <a:t>2. Spinach                   9. Bell/Hot Peppers   2. Sweet Corn  10. Cabbage</a:t>
            </a:r>
          </a:p>
          <a:p>
            <a:r>
              <a:rPr lang="en-US" sz="2400" dirty="0"/>
              <a:t>3. Kale, Collard, &amp; Mustard Greens              3. Pineapple     11. Mushrooms</a:t>
            </a:r>
          </a:p>
          <a:p>
            <a:r>
              <a:rPr lang="en-US" sz="2400" dirty="0"/>
              <a:t>4. Grapes                    10. Cherries               4. Onions         12. Mangoes</a:t>
            </a:r>
          </a:p>
          <a:p>
            <a:r>
              <a:rPr lang="en-US" sz="2400" dirty="0"/>
              <a:t>5. Peaches                  11. Blueberries          5. Papaya         13. Sweet Potatoes</a:t>
            </a:r>
          </a:p>
          <a:p>
            <a:r>
              <a:rPr lang="en-US" sz="2400" dirty="0"/>
              <a:t>6. Pears                       12. Green Beans       6. Sweet Peas  14. Watermelon</a:t>
            </a:r>
          </a:p>
          <a:p>
            <a:r>
              <a:rPr lang="en-US" sz="2400" dirty="0"/>
              <a:t>7. Nectarines                                                  7. Asparagus    15. Carrots</a:t>
            </a:r>
          </a:p>
          <a:p>
            <a:r>
              <a:rPr lang="en-US" sz="2400" dirty="0"/>
              <a:t>                                                                       8. Honeydew Melon</a:t>
            </a:r>
          </a:p>
        </p:txBody>
      </p:sp>
    </p:spTree>
    <p:extLst>
      <p:ext uri="{BB962C8B-B14F-4D97-AF65-F5344CB8AC3E}">
        <p14:creationId xmlns:p14="http://schemas.microsoft.com/office/powerpoint/2010/main" val="34478415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5BB87-DD0E-04B4-117F-D1875A703B66}"/>
              </a:ext>
            </a:extLst>
          </p:cNvPr>
          <p:cNvSpPr>
            <a:spLocks noGrp="1"/>
          </p:cNvSpPr>
          <p:nvPr>
            <p:ph type="title"/>
          </p:nvPr>
        </p:nvSpPr>
        <p:spPr>
          <a:xfrm>
            <a:off x="838200" y="1"/>
            <a:ext cx="10515600" cy="1377695"/>
          </a:xfrm>
        </p:spPr>
        <p:txBody>
          <a:bodyPr/>
          <a:lstStyle/>
          <a:p>
            <a:pPr algn="ctr"/>
            <a:r>
              <a:rPr lang="en-US" dirty="0"/>
              <a:t>Review of Nutrition Continued</a:t>
            </a:r>
          </a:p>
        </p:txBody>
      </p:sp>
      <p:sp>
        <p:nvSpPr>
          <p:cNvPr id="3" name="Content Placeholder 2">
            <a:extLst>
              <a:ext uri="{FF2B5EF4-FFF2-40B4-BE49-F238E27FC236}">
                <a16:creationId xmlns:a16="http://schemas.microsoft.com/office/drawing/2014/main" id="{ECE80B0B-036C-D3EF-2DD0-8575FBDFF9EA}"/>
              </a:ext>
            </a:extLst>
          </p:cNvPr>
          <p:cNvSpPr>
            <a:spLocks noGrp="1"/>
          </p:cNvSpPr>
          <p:nvPr>
            <p:ph idx="1"/>
          </p:nvPr>
        </p:nvSpPr>
        <p:spPr>
          <a:xfrm>
            <a:off x="231648" y="1744663"/>
            <a:ext cx="11801856" cy="4748212"/>
          </a:xfrm>
        </p:spPr>
        <p:txBody>
          <a:bodyPr/>
          <a:lstStyle/>
          <a:p>
            <a:r>
              <a:rPr lang="en-US" dirty="0"/>
              <a:t>Avoid Refined Sugar</a:t>
            </a:r>
          </a:p>
          <a:p>
            <a:r>
              <a:rPr lang="en-US" dirty="0"/>
              <a:t>Avoid Table Salt</a:t>
            </a:r>
          </a:p>
          <a:p>
            <a:r>
              <a:rPr lang="en-US" dirty="0"/>
              <a:t>Best Food in order: Fresh/Frozen/Canned/Dried</a:t>
            </a:r>
          </a:p>
          <a:p>
            <a:r>
              <a:rPr lang="en-US" dirty="0"/>
              <a:t>Limit Processed Foods</a:t>
            </a:r>
          </a:p>
          <a:p>
            <a:r>
              <a:rPr lang="en-US" dirty="0"/>
              <a:t>Limit Fried Foods/Restaurant Oils</a:t>
            </a:r>
          </a:p>
          <a:p>
            <a:r>
              <a:rPr lang="en-US" dirty="0"/>
              <a:t>Avoid Genetically Modified Foods</a:t>
            </a:r>
          </a:p>
          <a:p>
            <a:endParaRPr lang="en-US" dirty="0"/>
          </a:p>
          <a:p>
            <a:endParaRPr lang="en-US" dirty="0"/>
          </a:p>
        </p:txBody>
      </p:sp>
    </p:spTree>
    <p:extLst>
      <p:ext uri="{BB962C8B-B14F-4D97-AF65-F5344CB8AC3E}">
        <p14:creationId xmlns:p14="http://schemas.microsoft.com/office/powerpoint/2010/main" val="29183216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BD15FFC-7A04-0A79-9EC5-89403843D096}"/>
              </a:ext>
            </a:extLst>
          </p:cNvPr>
          <p:cNvSpPr>
            <a:spLocks noGrp="1"/>
          </p:cNvSpPr>
          <p:nvPr>
            <p:ph idx="1"/>
          </p:nvPr>
        </p:nvSpPr>
        <p:spPr>
          <a:xfrm>
            <a:off x="0" y="670560"/>
            <a:ext cx="12082272" cy="5644896"/>
          </a:xfrm>
        </p:spPr>
        <p:txBody>
          <a:bodyPr/>
          <a:lstStyle/>
          <a:p>
            <a:r>
              <a:rPr lang="en-US" dirty="0"/>
              <a:t>Avoid Foods That Are Irradiated</a:t>
            </a:r>
          </a:p>
          <a:p>
            <a:r>
              <a:rPr lang="en-US" dirty="0"/>
              <a:t>Cookware: Bad- Non-stick, Aluminum &amp; Copper</a:t>
            </a:r>
          </a:p>
          <a:p>
            <a:r>
              <a:rPr lang="en-US" dirty="0"/>
              <a:t>                  Good- Stainless Steel &amp; 100% Ceramic</a:t>
            </a:r>
          </a:p>
          <a:p>
            <a:r>
              <a:rPr lang="en-US" dirty="0"/>
              <a:t>Limit Microwaves &amp; Don’t Stand Near It</a:t>
            </a:r>
          </a:p>
          <a:p>
            <a:r>
              <a:rPr lang="en-US" dirty="0"/>
              <a:t>Limit Plastics</a:t>
            </a:r>
          </a:p>
          <a:p>
            <a:endParaRPr lang="en-US" dirty="0"/>
          </a:p>
        </p:txBody>
      </p:sp>
    </p:spTree>
    <p:extLst>
      <p:ext uri="{BB962C8B-B14F-4D97-AF65-F5344CB8AC3E}">
        <p14:creationId xmlns:p14="http://schemas.microsoft.com/office/powerpoint/2010/main" val="7225053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E80AFF61-C66D-1CFC-B759-C4FCEB1A31F5}"/>
              </a:ext>
            </a:extLst>
          </p:cNvPr>
          <p:cNvPicPr>
            <a:picLocks noGrp="1" noChangeAspect="1"/>
          </p:cNvPicPr>
          <p:nvPr>
            <p:ph idx="1"/>
          </p:nvPr>
        </p:nvPicPr>
        <p:blipFill>
          <a:blip r:embed="rId3"/>
          <a:stretch>
            <a:fillRect/>
          </a:stretch>
        </p:blipFill>
        <p:spPr>
          <a:xfrm>
            <a:off x="0" y="0"/>
            <a:ext cx="12192000" cy="6857999"/>
          </a:xfrm>
          <a:prstGeom prst="rect">
            <a:avLst/>
          </a:prstGeom>
        </p:spPr>
      </p:pic>
    </p:spTree>
    <p:extLst>
      <p:ext uri="{BB962C8B-B14F-4D97-AF65-F5344CB8AC3E}">
        <p14:creationId xmlns:p14="http://schemas.microsoft.com/office/powerpoint/2010/main" val="33406209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4A167-50AD-2193-6F41-B9CEAD98C84F}"/>
              </a:ext>
            </a:extLst>
          </p:cNvPr>
          <p:cNvSpPr>
            <a:spLocks noGrp="1"/>
          </p:cNvSpPr>
          <p:nvPr>
            <p:ph type="title"/>
          </p:nvPr>
        </p:nvSpPr>
        <p:spPr>
          <a:xfrm>
            <a:off x="838200" y="1"/>
            <a:ext cx="10515600" cy="1024127"/>
          </a:xfrm>
        </p:spPr>
        <p:txBody>
          <a:bodyPr>
            <a:normAutofit/>
          </a:bodyPr>
          <a:lstStyle/>
          <a:p>
            <a:pPr algn="ctr"/>
            <a:r>
              <a:rPr lang="en-US" dirty="0"/>
              <a:t>Different Kinds of Plastic Container’s</a:t>
            </a:r>
          </a:p>
        </p:txBody>
      </p:sp>
      <p:sp>
        <p:nvSpPr>
          <p:cNvPr id="3" name="Content Placeholder 2">
            <a:extLst>
              <a:ext uri="{FF2B5EF4-FFF2-40B4-BE49-F238E27FC236}">
                <a16:creationId xmlns:a16="http://schemas.microsoft.com/office/drawing/2014/main" id="{A9794B95-9F85-6BB0-00E7-09D7CEBB55C5}"/>
              </a:ext>
            </a:extLst>
          </p:cNvPr>
          <p:cNvSpPr>
            <a:spLocks noGrp="1"/>
          </p:cNvSpPr>
          <p:nvPr>
            <p:ph idx="1"/>
          </p:nvPr>
        </p:nvSpPr>
        <p:spPr>
          <a:xfrm>
            <a:off x="256032" y="1024128"/>
            <a:ext cx="11631168" cy="5559552"/>
          </a:xfrm>
        </p:spPr>
        <p:txBody>
          <a:bodyPr>
            <a:normAutofit fontScale="25000" lnSpcReduction="20000"/>
          </a:bodyPr>
          <a:lstStyle/>
          <a:p>
            <a:r>
              <a:rPr lang="en-US" sz="12800" dirty="0">
                <a:latin typeface="+mj-lt"/>
              </a:rPr>
              <a:t>#1- Polyethylene terephthalate, also known as PETE or PET (Polyester) in disposable food/water containers and bottles. Considered fairly safe except where it is heated. If heated it can cause carcinogens to leach into any liquid. Also, it is porous and flavorings as well as bacteria can get into it which would cause disease. Do not reuse these containers. </a:t>
            </a:r>
          </a:p>
          <a:p>
            <a:r>
              <a:rPr lang="en-US" sz="12800" dirty="0">
                <a:latin typeface="+mj-lt"/>
              </a:rPr>
              <a:t>#2- High-density Polyethylene or HDPE. Most detergent and juice bottles, butter containers, milk jugs, and toiletries containers. Considered safe- leaching risk is low.</a:t>
            </a:r>
          </a:p>
          <a:p>
            <a:r>
              <a:rPr lang="en-US" sz="12800" dirty="0">
                <a:latin typeface="+mj-lt"/>
              </a:rPr>
              <a:t>#3- Polyvinyl Chloride or PVC. Considered unsafe for heating. Affects your hormones- contains </a:t>
            </a:r>
            <a:r>
              <a:rPr lang="en-US" sz="12800" dirty="0" err="1">
                <a:latin typeface="+mj-lt"/>
              </a:rPr>
              <a:t>Pthalates</a:t>
            </a:r>
            <a:r>
              <a:rPr lang="en-US" sz="12800" dirty="0">
                <a:latin typeface="+mj-lt"/>
              </a:rPr>
              <a:t>. Do not use this plastic wrap for cooking.</a:t>
            </a:r>
          </a:p>
          <a:p>
            <a:r>
              <a:rPr lang="en-US" sz="12800" dirty="0">
                <a:latin typeface="+mj-lt"/>
              </a:rPr>
              <a:t>#4- Low-density Polyethylene. Used to make grocery bags, bread bags, squeezable bottles, some food wraps. Considered relatively safe.</a:t>
            </a:r>
          </a:p>
          <a:p>
            <a:endParaRPr lang="en-US" sz="12800" dirty="0">
              <a:latin typeface="+mj-lt"/>
            </a:endParaRP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sz="2900" dirty="0"/>
              <a:t>https://www.nontoxicrevolution.org/blog/7-types-of-plastic </a:t>
            </a:r>
            <a:r>
              <a:rPr lang="en-US" dirty="0"/>
              <a:t> </a:t>
            </a:r>
          </a:p>
        </p:txBody>
      </p:sp>
    </p:spTree>
    <p:extLst>
      <p:ext uri="{BB962C8B-B14F-4D97-AF65-F5344CB8AC3E}">
        <p14:creationId xmlns:p14="http://schemas.microsoft.com/office/powerpoint/2010/main" val="22991741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405D98A-101B-AFF4-846A-EE7EA0B14B70}"/>
              </a:ext>
            </a:extLst>
          </p:cNvPr>
          <p:cNvSpPr>
            <a:spLocks noGrp="1"/>
          </p:cNvSpPr>
          <p:nvPr>
            <p:ph idx="1"/>
          </p:nvPr>
        </p:nvSpPr>
        <p:spPr>
          <a:xfrm>
            <a:off x="377952" y="390144"/>
            <a:ext cx="11387328" cy="6132576"/>
          </a:xfrm>
        </p:spPr>
        <p:txBody>
          <a:bodyPr>
            <a:noAutofit/>
          </a:bodyPr>
          <a:lstStyle/>
          <a:p>
            <a:r>
              <a:rPr lang="en-US" sz="3200" dirty="0">
                <a:latin typeface="+mj-lt"/>
              </a:rPr>
              <a:t>#5 Polypropylene. Items produced with it include yogurts, ketchup containers, wares in the kitchen, microwave safe containers- which aren’t safe to eat from when cooked in a microwave. (Plastics can still be transferred to the foods. Best to microwave in glass containers.) Generally safe except when put in a microwave.</a:t>
            </a:r>
          </a:p>
          <a:p>
            <a:r>
              <a:rPr lang="en-US" sz="3200" dirty="0">
                <a:latin typeface="+mj-lt"/>
              </a:rPr>
              <a:t>#6 Polystyrene (Styrofoam). Most disposable food containers made from it as well as packaging. Toxic chemicals from it leach into food. Avoid it!</a:t>
            </a:r>
          </a:p>
          <a:p>
            <a:r>
              <a:rPr lang="en-US" sz="3200" dirty="0">
                <a:latin typeface="+mj-lt"/>
              </a:rPr>
              <a:t>#7 Everything Else- some products have polycarbonate which includes BPA. Food products in this category should be avoided.</a:t>
            </a:r>
          </a:p>
          <a:p>
            <a:pPr algn="ctr"/>
            <a:endParaRPr lang="en-US" sz="2000" dirty="0">
              <a:latin typeface="+mj-lt"/>
            </a:endParaRPr>
          </a:p>
          <a:p>
            <a:pPr marL="0" indent="0" algn="ctr">
              <a:buNone/>
            </a:pPr>
            <a:r>
              <a:rPr lang="en-US" sz="2000" dirty="0">
                <a:latin typeface="+mj-lt"/>
              </a:rPr>
              <a:t>Bree Flory, “The 7 Types of Plastic &amp; What They Mean to Your Health” https://www.nontoxicrevolution.org/blog/7-types-of-plastic</a:t>
            </a:r>
          </a:p>
          <a:p>
            <a:endParaRPr lang="en-US" sz="3200" dirty="0">
              <a:latin typeface="+mj-lt"/>
            </a:endParaRPr>
          </a:p>
        </p:txBody>
      </p:sp>
    </p:spTree>
    <p:extLst>
      <p:ext uri="{BB962C8B-B14F-4D97-AF65-F5344CB8AC3E}">
        <p14:creationId xmlns:p14="http://schemas.microsoft.com/office/powerpoint/2010/main" val="42491428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12-Pack] Food Storage Containers with Lids - Plastic Food Containers ...">
            <a:extLst>
              <a:ext uri="{FF2B5EF4-FFF2-40B4-BE49-F238E27FC236}">
                <a16:creationId xmlns:a16="http://schemas.microsoft.com/office/drawing/2014/main" id="{73BC3BC7-1E08-AC23-035C-2911D780DF9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 y="0"/>
            <a:ext cx="12192000" cy="6857999"/>
          </a:xfrm>
          <a:prstGeom prst="rect">
            <a:avLst/>
          </a:prstGeom>
          <a:noFill/>
          <a:effectLst>
            <a:outerShdw blurRad="50800" dist="50800" dir="5400000" algn="ctr" rotWithShape="0">
              <a:srgbClr val="002060"/>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306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55D26DF-AF53-3B5D-0398-495E1EAD568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87168" y="0"/>
            <a:ext cx="7046976" cy="6857999"/>
          </a:xfrm>
        </p:spPr>
      </p:pic>
    </p:spTree>
    <p:extLst>
      <p:ext uri="{BB962C8B-B14F-4D97-AF65-F5344CB8AC3E}">
        <p14:creationId xmlns:p14="http://schemas.microsoft.com/office/powerpoint/2010/main" val="33151583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745BA8-DBF1-5BFB-F679-A15E74FDE327}"/>
              </a:ext>
            </a:extLst>
          </p:cNvPr>
          <p:cNvSpPr>
            <a:spLocks noGrp="1"/>
          </p:cNvSpPr>
          <p:nvPr>
            <p:ph idx="1"/>
          </p:nvPr>
        </p:nvSpPr>
        <p:spPr>
          <a:xfrm>
            <a:off x="838200" y="1744663"/>
            <a:ext cx="10634472" cy="4351338"/>
          </a:xfrm>
        </p:spPr>
        <p:txBody>
          <a:bodyPr>
            <a:normAutofit fontScale="77500" lnSpcReduction="20000"/>
          </a:bodyPr>
          <a:lstStyle/>
          <a:p>
            <a:pPr marL="0" indent="0" algn="ctr">
              <a:buNone/>
            </a:pPr>
            <a:r>
              <a:rPr lang="en-US" sz="7200" dirty="0"/>
              <a:t>GO GLUTEN, DAIRY, AND PROCESSED SUGAR FREE!</a:t>
            </a:r>
          </a:p>
          <a:p>
            <a:pPr marL="0" indent="0">
              <a:buNone/>
            </a:pPr>
            <a:endParaRPr lang="en-US" sz="7200" dirty="0"/>
          </a:p>
          <a:p>
            <a:pPr marL="0" indent="0">
              <a:buNone/>
            </a:pPr>
            <a:r>
              <a:rPr lang="en-US" sz="7200" dirty="0">
                <a:solidFill>
                  <a:schemeClr val="bg1"/>
                </a:solidFill>
              </a:rPr>
              <a:t>After everything else has been tried and nothing worked this has given a lot of people success!</a:t>
            </a:r>
          </a:p>
        </p:txBody>
      </p:sp>
    </p:spTree>
    <p:extLst>
      <p:ext uri="{BB962C8B-B14F-4D97-AF65-F5344CB8AC3E}">
        <p14:creationId xmlns:p14="http://schemas.microsoft.com/office/powerpoint/2010/main" val="1280618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E1CB2-0E94-8501-0D1C-3FEEA7C83CFD}"/>
              </a:ext>
            </a:extLst>
          </p:cNvPr>
          <p:cNvSpPr>
            <a:spLocks noGrp="1"/>
          </p:cNvSpPr>
          <p:nvPr>
            <p:ph type="title"/>
          </p:nvPr>
        </p:nvSpPr>
        <p:spPr>
          <a:xfrm>
            <a:off x="838200" y="1"/>
            <a:ext cx="10515600" cy="761998"/>
          </a:xfrm>
        </p:spPr>
        <p:txBody>
          <a:bodyPr/>
          <a:lstStyle/>
          <a:p>
            <a:pPr algn="ctr"/>
            <a:r>
              <a:rPr lang="en-US" dirty="0"/>
              <a:t>Additional </a:t>
            </a:r>
          </a:p>
        </p:txBody>
      </p:sp>
      <p:sp>
        <p:nvSpPr>
          <p:cNvPr id="3" name="Content Placeholder 2">
            <a:extLst>
              <a:ext uri="{FF2B5EF4-FFF2-40B4-BE49-F238E27FC236}">
                <a16:creationId xmlns:a16="http://schemas.microsoft.com/office/drawing/2014/main" id="{12C26C84-D54F-3612-D8BE-DEBFC800A87F}"/>
              </a:ext>
            </a:extLst>
          </p:cNvPr>
          <p:cNvSpPr>
            <a:spLocks noGrp="1"/>
          </p:cNvSpPr>
          <p:nvPr>
            <p:ph idx="1"/>
          </p:nvPr>
        </p:nvSpPr>
        <p:spPr>
          <a:xfrm>
            <a:off x="353568" y="950976"/>
            <a:ext cx="11497056" cy="5815584"/>
          </a:xfrm>
        </p:spPr>
        <p:txBody>
          <a:bodyPr>
            <a:normAutofit fontScale="85000" lnSpcReduction="20000"/>
          </a:bodyPr>
          <a:lstStyle/>
          <a:p>
            <a:r>
              <a:rPr lang="en-US" sz="4300" dirty="0">
                <a:latin typeface="+mj-lt"/>
              </a:rPr>
              <a:t>One food processor, Tyson Foods, dumps 87 billion gallons of toxic waste, including cyanide, blood, and feces into U.S. rivers and lakes- enough to fill 132,000 Olympic-size pools. The meat processing giant released 186,000 tons= 372 million pounds of toxic chemicals from 41 factories into rivers and lakes between 2018 &amp; 2022 across 17 states. </a:t>
            </a:r>
          </a:p>
          <a:p>
            <a:r>
              <a:rPr lang="en-US" sz="4300" dirty="0">
                <a:latin typeface="+mj-lt"/>
              </a:rPr>
              <a:t>*Scientists were only able to count discharges from a third of its factories because most meat processing plants do not have to report figures. </a:t>
            </a:r>
          </a:p>
          <a:p>
            <a:r>
              <a:rPr lang="en-US" sz="4300" dirty="0">
                <a:latin typeface="+mj-lt"/>
              </a:rPr>
              <a:t>*The chemicals have been linked with cancer, blood disorders, thyroid disease, and brain defects in children.</a:t>
            </a:r>
          </a:p>
          <a:p>
            <a:pPr algn="ctr"/>
            <a:r>
              <a:rPr lang="en-US" sz="2600" dirty="0">
                <a:latin typeface="+mj-lt"/>
              </a:rPr>
              <a:t>Daily Mail- dailymail.co.uk</a:t>
            </a:r>
          </a:p>
        </p:txBody>
      </p:sp>
    </p:spTree>
    <p:extLst>
      <p:ext uri="{BB962C8B-B14F-4D97-AF65-F5344CB8AC3E}">
        <p14:creationId xmlns:p14="http://schemas.microsoft.com/office/powerpoint/2010/main" val="28068706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93D1B-DE43-3887-C201-397B7937CC9B}"/>
              </a:ext>
            </a:extLst>
          </p:cNvPr>
          <p:cNvSpPr>
            <a:spLocks noGrp="1"/>
          </p:cNvSpPr>
          <p:nvPr>
            <p:ph type="title"/>
          </p:nvPr>
        </p:nvSpPr>
        <p:spPr/>
        <p:txBody>
          <a:bodyPr>
            <a:noAutofit/>
          </a:bodyPr>
          <a:lstStyle/>
          <a:p>
            <a:pPr algn="ctr"/>
            <a:r>
              <a:rPr lang="en-US" sz="6600" dirty="0"/>
              <a:t>8 LAWS OF HEALTH FOR TODAY</a:t>
            </a:r>
          </a:p>
        </p:txBody>
      </p:sp>
      <p:sp>
        <p:nvSpPr>
          <p:cNvPr id="3" name="Content Placeholder 2">
            <a:extLst>
              <a:ext uri="{FF2B5EF4-FFF2-40B4-BE49-F238E27FC236}">
                <a16:creationId xmlns:a16="http://schemas.microsoft.com/office/drawing/2014/main" id="{1024A6B0-03B3-1F4A-EF99-F1FDDBACA3EF}"/>
              </a:ext>
            </a:extLst>
          </p:cNvPr>
          <p:cNvSpPr>
            <a:spLocks noGrp="1"/>
          </p:cNvSpPr>
          <p:nvPr>
            <p:ph idx="1"/>
          </p:nvPr>
        </p:nvSpPr>
        <p:spPr>
          <a:xfrm>
            <a:off x="838200" y="2011679"/>
            <a:ext cx="11353800" cy="4084321"/>
          </a:xfrm>
        </p:spPr>
        <p:txBody>
          <a:bodyPr>
            <a:noAutofit/>
          </a:bodyPr>
          <a:lstStyle/>
          <a:p>
            <a:pPr marL="0" indent="0">
              <a:buNone/>
            </a:pPr>
            <a:r>
              <a:rPr lang="en-US" sz="6000" dirty="0"/>
              <a:t>1. Nutrition          2. Exercise        3. Water              4. Sunshine         5. Temperance    6. Air</a:t>
            </a:r>
          </a:p>
          <a:p>
            <a:pPr marL="0" indent="0">
              <a:buNone/>
            </a:pPr>
            <a:r>
              <a:rPr lang="en-US" sz="6000" dirty="0"/>
              <a:t>7. Rest                8. Trust in God</a:t>
            </a:r>
          </a:p>
        </p:txBody>
      </p:sp>
    </p:spTree>
    <p:extLst>
      <p:ext uri="{BB962C8B-B14F-4D97-AF65-F5344CB8AC3E}">
        <p14:creationId xmlns:p14="http://schemas.microsoft.com/office/powerpoint/2010/main" val="39266094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8F3BF-54F2-D62A-443E-8B28B42DC536}"/>
              </a:ext>
            </a:extLst>
          </p:cNvPr>
          <p:cNvSpPr>
            <a:spLocks noGrp="1"/>
          </p:cNvSpPr>
          <p:nvPr>
            <p:ph type="title"/>
          </p:nvPr>
        </p:nvSpPr>
        <p:spPr>
          <a:xfrm>
            <a:off x="838200" y="1"/>
            <a:ext cx="10515600" cy="902207"/>
          </a:xfrm>
        </p:spPr>
        <p:txBody>
          <a:bodyPr/>
          <a:lstStyle/>
          <a:p>
            <a:pPr algn="ctr"/>
            <a:r>
              <a:rPr lang="en-US" dirty="0"/>
              <a:t>Additional</a:t>
            </a:r>
          </a:p>
        </p:txBody>
      </p:sp>
      <p:sp>
        <p:nvSpPr>
          <p:cNvPr id="3" name="Content Placeholder 2">
            <a:extLst>
              <a:ext uri="{FF2B5EF4-FFF2-40B4-BE49-F238E27FC236}">
                <a16:creationId xmlns:a16="http://schemas.microsoft.com/office/drawing/2014/main" id="{9159E6F8-D357-A60C-2986-9FEDE81D647A}"/>
              </a:ext>
            </a:extLst>
          </p:cNvPr>
          <p:cNvSpPr>
            <a:spLocks noGrp="1"/>
          </p:cNvSpPr>
          <p:nvPr>
            <p:ph idx="1"/>
          </p:nvPr>
        </p:nvSpPr>
        <p:spPr>
          <a:xfrm>
            <a:off x="838200" y="1048512"/>
            <a:ext cx="10646664" cy="5047489"/>
          </a:xfrm>
        </p:spPr>
        <p:txBody>
          <a:bodyPr>
            <a:normAutofit/>
          </a:bodyPr>
          <a:lstStyle/>
          <a:p>
            <a:r>
              <a:rPr lang="en-US" u="sng" dirty="0"/>
              <a:t>Cassava Flour</a:t>
            </a:r>
            <a:r>
              <a:rPr lang="en-US" dirty="0"/>
              <a:t>- Testing has found high amounts of lead in this staple of health foods.</a:t>
            </a:r>
          </a:p>
          <a:p>
            <a:r>
              <a:rPr lang="en-US" u="sng" dirty="0"/>
              <a:t>Do not buy!</a:t>
            </a:r>
          </a:p>
          <a:p>
            <a:r>
              <a:rPr lang="en-US" u="sng" dirty="0"/>
              <a:t>Lead Safe Mama Website</a:t>
            </a:r>
            <a:r>
              <a:rPr lang="en-US" dirty="0"/>
              <a:t>  </a:t>
            </a:r>
            <a:r>
              <a:rPr lang="en-US" sz="2400" dirty="0"/>
              <a:t>tamararubin.com</a:t>
            </a:r>
          </a:p>
          <a:p>
            <a:r>
              <a:rPr lang="en-US" u="sng" dirty="0"/>
              <a:t>Since July of 2022- </a:t>
            </a:r>
            <a:r>
              <a:rPr lang="en-US" dirty="0"/>
              <a:t>responsible for 5 product recalls by the FDA</a:t>
            </a:r>
          </a:p>
          <a:p>
            <a:r>
              <a:rPr lang="en-US" u="sng" dirty="0"/>
              <a:t>Best Puffs:</a:t>
            </a:r>
            <a:r>
              <a:rPr lang="en-US" dirty="0"/>
              <a:t> Once Upon A Farm Organic Fruit and Veggie Puffs</a:t>
            </a:r>
          </a:p>
          <a:p>
            <a:endParaRPr lang="en-US" dirty="0"/>
          </a:p>
          <a:p>
            <a:endParaRPr lang="en-US" sz="2400" dirty="0"/>
          </a:p>
        </p:txBody>
      </p:sp>
    </p:spTree>
    <p:extLst>
      <p:ext uri="{BB962C8B-B14F-4D97-AF65-F5344CB8AC3E}">
        <p14:creationId xmlns:p14="http://schemas.microsoft.com/office/powerpoint/2010/main" val="20164925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93D1B-DE43-3887-C201-397B7937CC9B}"/>
              </a:ext>
            </a:extLst>
          </p:cNvPr>
          <p:cNvSpPr>
            <a:spLocks noGrp="1"/>
          </p:cNvSpPr>
          <p:nvPr>
            <p:ph type="title"/>
          </p:nvPr>
        </p:nvSpPr>
        <p:spPr/>
        <p:txBody>
          <a:bodyPr>
            <a:noAutofit/>
          </a:bodyPr>
          <a:lstStyle/>
          <a:p>
            <a:pPr algn="ctr"/>
            <a:r>
              <a:rPr lang="en-US" sz="6600" dirty="0"/>
              <a:t>8 LAWS OF HEALTH FOR TODAY</a:t>
            </a:r>
          </a:p>
        </p:txBody>
      </p:sp>
      <p:sp>
        <p:nvSpPr>
          <p:cNvPr id="3" name="Content Placeholder 2">
            <a:extLst>
              <a:ext uri="{FF2B5EF4-FFF2-40B4-BE49-F238E27FC236}">
                <a16:creationId xmlns:a16="http://schemas.microsoft.com/office/drawing/2014/main" id="{1024A6B0-03B3-1F4A-EF99-F1FDDBACA3EF}"/>
              </a:ext>
            </a:extLst>
          </p:cNvPr>
          <p:cNvSpPr>
            <a:spLocks noGrp="1"/>
          </p:cNvSpPr>
          <p:nvPr>
            <p:ph idx="1"/>
          </p:nvPr>
        </p:nvSpPr>
        <p:spPr>
          <a:xfrm>
            <a:off x="838200" y="2011679"/>
            <a:ext cx="11353800" cy="4084321"/>
          </a:xfrm>
        </p:spPr>
        <p:txBody>
          <a:bodyPr>
            <a:noAutofit/>
          </a:bodyPr>
          <a:lstStyle/>
          <a:p>
            <a:pPr marL="0" indent="0">
              <a:buNone/>
            </a:pPr>
            <a:r>
              <a:rPr lang="en-US" sz="6000" dirty="0"/>
              <a:t>1. Nutrition          2. Exercise        3. Water              4. Sunshine         5. Temperance    6. Air</a:t>
            </a:r>
          </a:p>
          <a:p>
            <a:pPr marL="0" indent="0">
              <a:buNone/>
            </a:pPr>
            <a:r>
              <a:rPr lang="en-US" sz="6000" dirty="0"/>
              <a:t>7. Rest                8. Trust in God</a:t>
            </a:r>
          </a:p>
        </p:txBody>
      </p:sp>
    </p:spTree>
    <p:extLst>
      <p:ext uri="{BB962C8B-B14F-4D97-AF65-F5344CB8AC3E}">
        <p14:creationId xmlns:p14="http://schemas.microsoft.com/office/powerpoint/2010/main" val="37337141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0FCD9-727F-9B63-D06A-AF7A3930CD31}"/>
              </a:ext>
            </a:extLst>
          </p:cNvPr>
          <p:cNvSpPr>
            <a:spLocks noGrp="1"/>
          </p:cNvSpPr>
          <p:nvPr>
            <p:ph type="title"/>
          </p:nvPr>
        </p:nvSpPr>
        <p:spPr>
          <a:xfrm>
            <a:off x="0" y="365125"/>
            <a:ext cx="12106656" cy="1325563"/>
          </a:xfrm>
        </p:spPr>
        <p:txBody>
          <a:bodyPr>
            <a:noAutofit/>
          </a:bodyPr>
          <a:lstStyle/>
          <a:p>
            <a:pPr algn="ctr"/>
            <a:r>
              <a:rPr lang="en-US" sz="4000" dirty="0"/>
              <a:t>THE TOP 10 BENEFITS OF REGULAR EXERCISE </a:t>
            </a:r>
            <a:br>
              <a:rPr lang="en-US" sz="4000" dirty="0"/>
            </a:br>
            <a:r>
              <a:rPr lang="en-US" sz="1800" dirty="0"/>
              <a:t>Arlene </a:t>
            </a:r>
            <a:r>
              <a:rPr lang="en-US" sz="1800" dirty="0" err="1"/>
              <a:t>Semeco</a:t>
            </a:r>
            <a:r>
              <a:rPr lang="en-US" sz="1800" dirty="0"/>
              <a:t>, https://www.healthline.com/nutrition/10-benefits-of-exercise#muscles-and-bonesberNovem13,2023</a:t>
            </a:r>
          </a:p>
        </p:txBody>
      </p:sp>
      <p:sp>
        <p:nvSpPr>
          <p:cNvPr id="3" name="Content Placeholder 2">
            <a:extLst>
              <a:ext uri="{FF2B5EF4-FFF2-40B4-BE49-F238E27FC236}">
                <a16:creationId xmlns:a16="http://schemas.microsoft.com/office/drawing/2014/main" id="{65D1C2BA-AC36-6DE4-12ED-464E20CABD2D}"/>
              </a:ext>
            </a:extLst>
          </p:cNvPr>
          <p:cNvSpPr>
            <a:spLocks noGrp="1"/>
          </p:cNvSpPr>
          <p:nvPr>
            <p:ph idx="1"/>
          </p:nvPr>
        </p:nvSpPr>
        <p:spPr/>
        <p:txBody>
          <a:bodyPr/>
          <a:lstStyle/>
          <a:p>
            <a:pPr marL="0" indent="0">
              <a:buNone/>
            </a:pPr>
            <a:r>
              <a:rPr lang="en-US" dirty="0"/>
              <a:t>1. </a:t>
            </a:r>
            <a:r>
              <a:rPr lang="en-US" u="sng" dirty="0"/>
              <a:t>Exercise Can Make You Feel Happier</a:t>
            </a:r>
          </a:p>
          <a:p>
            <a:r>
              <a:rPr lang="en-US" sz="3600" dirty="0"/>
              <a:t>“2019 Review: 10 to 30 minutes of exercise is enough to improve your mood.”</a:t>
            </a:r>
          </a:p>
          <a:p>
            <a:r>
              <a:rPr lang="en-US" sz="3600" dirty="0"/>
              <a:t> “A 2017 Review found that active people who stopped exercising regularly experienced significant increases in symptoms of depression and anxiety, even after only a few weeks.” </a:t>
            </a:r>
          </a:p>
        </p:txBody>
      </p:sp>
    </p:spTree>
    <p:extLst>
      <p:ext uri="{BB962C8B-B14F-4D97-AF65-F5344CB8AC3E}">
        <p14:creationId xmlns:p14="http://schemas.microsoft.com/office/powerpoint/2010/main" val="12855577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B96FFBB-8EA7-59CE-F7DE-961B12912728}"/>
              </a:ext>
            </a:extLst>
          </p:cNvPr>
          <p:cNvSpPr>
            <a:spLocks noGrp="1"/>
          </p:cNvSpPr>
          <p:nvPr>
            <p:ph idx="1"/>
          </p:nvPr>
        </p:nvSpPr>
        <p:spPr>
          <a:xfrm>
            <a:off x="0" y="109728"/>
            <a:ext cx="12192000" cy="6748272"/>
          </a:xfrm>
        </p:spPr>
        <p:txBody>
          <a:bodyPr>
            <a:normAutofit/>
          </a:bodyPr>
          <a:lstStyle/>
          <a:p>
            <a:pPr marL="0" indent="0">
              <a:buNone/>
            </a:pPr>
            <a:r>
              <a:rPr lang="en-US" dirty="0">
                <a:latin typeface="+mj-lt"/>
              </a:rPr>
              <a:t>2. Helps With Weight Management</a:t>
            </a:r>
          </a:p>
          <a:p>
            <a:pPr marL="0" indent="0">
              <a:buNone/>
            </a:pPr>
            <a:r>
              <a:rPr lang="en-US" dirty="0">
                <a:latin typeface="+mj-lt"/>
              </a:rPr>
              <a:t>3. Good For Your Muscles and Bones</a:t>
            </a:r>
          </a:p>
          <a:p>
            <a:pPr marL="0" indent="0">
              <a:buNone/>
            </a:pPr>
            <a:r>
              <a:rPr lang="en-US" dirty="0">
                <a:latin typeface="+mj-lt"/>
              </a:rPr>
              <a:t>4. Can Increase Energy Levels</a:t>
            </a:r>
          </a:p>
          <a:p>
            <a:pPr marL="0" indent="0">
              <a:buNone/>
            </a:pPr>
            <a:r>
              <a:rPr lang="en-US" dirty="0">
                <a:latin typeface="+mj-lt"/>
              </a:rPr>
              <a:t>5. Can Reduce Your Risk of Chronic Disease of All Kinds</a:t>
            </a:r>
          </a:p>
          <a:p>
            <a:pPr marL="0" indent="0">
              <a:buNone/>
            </a:pPr>
            <a:r>
              <a:rPr lang="en-US" dirty="0">
                <a:latin typeface="+mj-lt"/>
              </a:rPr>
              <a:t>6. Can Help Skin Health</a:t>
            </a:r>
          </a:p>
          <a:p>
            <a:pPr marL="0" indent="0">
              <a:buNone/>
            </a:pPr>
            <a:r>
              <a:rPr lang="en-US" dirty="0">
                <a:latin typeface="+mj-lt"/>
              </a:rPr>
              <a:t>7. Can Help Brain Health &amp; Memory</a:t>
            </a:r>
          </a:p>
          <a:p>
            <a:pPr marL="0" indent="0">
              <a:buNone/>
            </a:pPr>
            <a:r>
              <a:rPr lang="en-US" dirty="0">
                <a:latin typeface="+mj-lt"/>
              </a:rPr>
              <a:t>8. Can Help With Relaxation &amp; Sleep Quality</a:t>
            </a:r>
          </a:p>
          <a:p>
            <a:pPr marL="0" indent="0">
              <a:buNone/>
            </a:pPr>
            <a:r>
              <a:rPr lang="en-US" dirty="0">
                <a:latin typeface="+mj-lt"/>
              </a:rPr>
              <a:t>9. Can Reduce Pain</a:t>
            </a:r>
          </a:p>
          <a:p>
            <a:pPr marL="0" indent="0">
              <a:buNone/>
            </a:pPr>
            <a:r>
              <a:rPr lang="en-US" dirty="0">
                <a:latin typeface="+mj-lt"/>
              </a:rPr>
              <a:t>10. Can Promote A Better Sex Life</a:t>
            </a:r>
          </a:p>
          <a:p>
            <a:pPr marL="0" indent="0">
              <a:buNone/>
            </a:pPr>
            <a:r>
              <a:rPr lang="en-US" sz="1900" dirty="0">
                <a:latin typeface="+mj-lt"/>
              </a:rPr>
              <a:t>Arlene </a:t>
            </a:r>
            <a:r>
              <a:rPr lang="en-US" sz="1900" dirty="0" err="1">
                <a:latin typeface="+mj-lt"/>
              </a:rPr>
              <a:t>Semeco</a:t>
            </a:r>
            <a:r>
              <a:rPr lang="en-US" sz="1900" dirty="0">
                <a:latin typeface="+mj-lt"/>
              </a:rPr>
              <a:t>, https://www.healthline.com/nutrition/10-benefits-of-exercise#muscles-and-bonesberNovem13,2023</a:t>
            </a:r>
          </a:p>
        </p:txBody>
      </p:sp>
    </p:spTree>
    <p:extLst>
      <p:ext uri="{BB962C8B-B14F-4D97-AF65-F5344CB8AC3E}">
        <p14:creationId xmlns:p14="http://schemas.microsoft.com/office/powerpoint/2010/main" val="24797866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93D1B-DE43-3887-C201-397B7937CC9B}"/>
              </a:ext>
            </a:extLst>
          </p:cNvPr>
          <p:cNvSpPr>
            <a:spLocks noGrp="1"/>
          </p:cNvSpPr>
          <p:nvPr>
            <p:ph type="title"/>
          </p:nvPr>
        </p:nvSpPr>
        <p:spPr/>
        <p:txBody>
          <a:bodyPr>
            <a:noAutofit/>
          </a:bodyPr>
          <a:lstStyle/>
          <a:p>
            <a:pPr algn="ctr"/>
            <a:r>
              <a:rPr lang="en-US" sz="6600" dirty="0"/>
              <a:t>8 LAWS OF HEALTH FOR TODAY</a:t>
            </a:r>
          </a:p>
        </p:txBody>
      </p:sp>
      <p:sp>
        <p:nvSpPr>
          <p:cNvPr id="3" name="Content Placeholder 2">
            <a:extLst>
              <a:ext uri="{FF2B5EF4-FFF2-40B4-BE49-F238E27FC236}">
                <a16:creationId xmlns:a16="http://schemas.microsoft.com/office/drawing/2014/main" id="{1024A6B0-03B3-1F4A-EF99-F1FDDBACA3EF}"/>
              </a:ext>
            </a:extLst>
          </p:cNvPr>
          <p:cNvSpPr>
            <a:spLocks noGrp="1"/>
          </p:cNvSpPr>
          <p:nvPr>
            <p:ph idx="1"/>
          </p:nvPr>
        </p:nvSpPr>
        <p:spPr>
          <a:xfrm>
            <a:off x="838200" y="2011679"/>
            <a:ext cx="11353800" cy="4084321"/>
          </a:xfrm>
        </p:spPr>
        <p:txBody>
          <a:bodyPr>
            <a:noAutofit/>
          </a:bodyPr>
          <a:lstStyle/>
          <a:p>
            <a:pPr marL="0" indent="0">
              <a:buNone/>
            </a:pPr>
            <a:r>
              <a:rPr lang="en-US" sz="6000" dirty="0"/>
              <a:t>1. Nutrition          2. Exercise        3. Water              4. Sunshine         5. Temperance    6. Air</a:t>
            </a:r>
          </a:p>
          <a:p>
            <a:pPr marL="0" indent="0">
              <a:buNone/>
            </a:pPr>
            <a:r>
              <a:rPr lang="en-US" sz="6000" dirty="0"/>
              <a:t>7. Rest                8. Trust in God</a:t>
            </a:r>
          </a:p>
        </p:txBody>
      </p:sp>
    </p:spTree>
    <p:extLst>
      <p:ext uri="{BB962C8B-B14F-4D97-AF65-F5344CB8AC3E}">
        <p14:creationId xmlns:p14="http://schemas.microsoft.com/office/powerpoint/2010/main" val="7036354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FF07C-39A9-4B70-2814-F9A2A01FECE5}"/>
              </a:ext>
            </a:extLst>
          </p:cNvPr>
          <p:cNvSpPr>
            <a:spLocks noGrp="1"/>
          </p:cNvSpPr>
          <p:nvPr>
            <p:ph type="title"/>
          </p:nvPr>
        </p:nvSpPr>
        <p:spPr/>
        <p:txBody>
          <a:bodyPr/>
          <a:lstStyle/>
          <a:p>
            <a:pPr algn="ctr"/>
            <a:r>
              <a:rPr lang="en-US" dirty="0"/>
              <a:t>Water</a:t>
            </a:r>
          </a:p>
        </p:txBody>
      </p:sp>
      <p:pic>
        <p:nvPicPr>
          <p:cNvPr id="5" name="Content Placeholder 4">
            <a:extLst>
              <a:ext uri="{FF2B5EF4-FFF2-40B4-BE49-F238E27FC236}">
                <a16:creationId xmlns:a16="http://schemas.microsoft.com/office/drawing/2014/main" id="{F3457E14-1078-DE2A-D335-91443E03379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
            <a:ext cx="12191999" cy="6858000"/>
          </a:xfrm>
        </p:spPr>
      </p:pic>
    </p:spTree>
    <p:extLst>
      <p:ext uri="{BB962C8B-B14F-4D97-AF65-F5344CB8AC3E}">
        <p14:creationId xmlns:p14="http://schemas.microsoft.com/office/powerpoint/2010/main" val="4727576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C6174-5075-5D07-68A4-B7418C6EF949}"/>
              </a:ext>
            </a:extLst>
          </p:cNvPr>
          <p:cNvSpPr>
            <a:spLocks noGrp="1"/>
          </p:cNvSpPr>
          <p:nvPr>
            <p:ph type="title"/>
          </p:nvPr>
        </p:nvSpPr>
        <p:spPr>
          <a:xfrm>
            <a:off x="243840" y="1"/>
            <a:ext cx="11740895" cy="1255775"/>
          </a:xfrm>
        </p:spPr>
        <p:txBody>
          <a:bodyPr>
            <a:normAutofit/>
          </a:bodyPr>
          <a:lstStyle/>
          <a:p>
            <a:r>
              <a:rPr lang="en-US" dirty="0"/>
              <a:t>Limit Bottled Water- Especially In the Summer</a:t>
            </a:r>
          </a:p>
        </p:txBody>
      </p:sp>
      <p:sp>
        <p:nvSpPr>
          <p:cNvPr id="3" name="Content Placeholder 2">
            <a:extLst>
              <a:ext uri="{FF2B5EF4-FFF2-40B4-BE49-F238E27FC236}">
                <a16:creationId xmlns:a16="http://schemas.microsoft.com/office/drawing/2014/main" id="{457E9DDA-0E95-35AA-361A-ABB27C33950F}"/>
              </a:ext>
            </a:extLst>
          </p:cNvPr>
          <p:cNvSpPr>
            <a:spLocks noGrp="1"/>
          </p:cNvSpPr>
          <p:nvPr>
            <p:ph idx="1"/>
          </p:nvPr>
        </p:nvSpPr>
        <p:spPr>
          <a:xfrm>
            <a:off x="121920" y="1097280"/>
            <a:ext cx="11960352" cy="5474208"/>
          </a:xfrm>
        </p:spPr>
        <p:txBody>
          <a:bodyPr>
            <a:normAutofit fontScale="25000" lnSpcReduction="20000"/>
          </a:bodyPr>
          <a:lstStyle/>
          <a:p>
            <a:r>
              <a:rPr lang="en-US" sz="12800" dirty="0">
                <a:latin typeface="+mj-lt"/>
              </a:rPr>
              <a:t>The Plastic Leaches into the water in heat. If You Drink Bottled Water, There Are Ways to Do It More Safely</a:t>
            </a:r>
          </a:p>
          <a:p>
            <a:r>
              <a:rPr lang="en-US" sz="12800" dirty="0">
                <a:latin typeface="+mj-lt"/>
              </a:rPr>
              <a:t>Don’t reuse single-use bottles. These break down more quickly than sturdier plastic bottles that are meant to be reused, and studies suggest that this microscopic damage can shed microplastics, says Susan Richardson, chemistry professor at the University of South Carolina.</a:t>
            </a:r>
          </a:p>
          <a:p>
            <a:r>
              <a:rPr lang="en-US" sz="12800" dirty="0">
                <a:latin typeface="+mj-lt"/>
              </a:rPr>
              <a:t>Don’t let plastic water bottles get too hot. High heat can damage plastic and lead to chemicals leaching into water, especially when exposed for extended periods, </a:t>
            </a:r>
            <a:r>
              <a:rPr lang="en-US" sz="12800" dirty="0" err="1">
                <a:latin typeface="+mj-lt"/>
              </a:rPr>
              <a:t>Krithivasan</a:t>
            </a:r>
            <a:r>
              <a:rPr lang="en-US" sz="12800" dirty="0">
                <a:latin typeface="+mj-lt"/>
              </a:rPr>
              <a:t> says. So </a:t>
            </a:r>
            <a:r>
              <a:rPr lang="en-US" sz="12800" dirty="0" err="1">
                <a:latin typeface="+mj-lt"/>
              </a:rPr>
              <a:t>Krithivasan</a:t>
            </a:r>
            <a:r>
              <a:rPr lang="en-US" sz="12800" dirty="0">
                <a:latin typeface="+mj-lt"/>
              </a:rPr>
              <a:t> recommends that you not store water bottles in vehicles.</a:t>
            </a:r>
          </a:p>
          <a:p>
            <a:r>
              <a:rPr lang="en-US" sz="12800" dirty="0">
                <a:latin typeface="+mj-lt"/>
              </a:rPr>
              <a:t>Look for purified bottled water, CR’s experts say. That typically indicates that the water has undergone filtration before being bottled.</a:t>
            </a:r>
          </a:p>
          <a:p>
            <a:r>
              <a:rPr lang="en-US" sz="8000" dirty="0">
                <a:latin typeface="+mj-lt"/>
              </a:rPr>
              <a:t>Editor’s Note: This article also appeared in the January 2024 issue of Consumer Reports magazine.</a:t>
            </a:r>
          </a:p>
          <a:p>
            <a:r>
              <a:rPr lang="en-US" sz="8000" dirty="0">
                <a:latin typeface="+mj-lt"/>
              </a:rPr>
              <a:t>https://www.consumerreports.org/health/bottled-water/the-problem-with-bottled-water-a9416685511/</a:t>
            </a:r>
          </a:p>
          <a:p>
            <a:r>
              <a:rPr lang="en-US" dirty="0"/>
              <a:t> </a:t>
            </a:r>
          </a:p>
        </p:txBody>
      </p:sp>
    </p:spTree>
    <p:extLst>
      <p:ext uri="{BB962C8B-B14F-4D97-AF65-F5344CB8AC3E}">
        <p14:creationId xmlns:p14="http://schemas.microsoft.com/office/powerpoint/2010/main" val="32628645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00EB3-DBD1-0937-512C-0D75EBD2E077}"/>
              </a:ext>
            </a:extLst>
          </p:cNvPr>
          <p:cNvSpPr>
            <a:spLocks noGrp="1"/>
          </p:cNvSpPr>
          <p:nvPr>
            <p:ph type="title"/>
          </p:nvPr>
        </p:nvSpPr>
        <p:spPr>
          <a:xfrm>
            <a:off x="304800" y="1"/>
            <a:ext cx="11606784" cy="1267967"/>
          </a:xfrm>
        </p:spPr>
        <p:txBody>
          <a:bodyPr>
            <a:normAutofit fontScale="90000"/>
          </a:bodyPr>
          <a:lstStyle/>
          <a:p>
            <a:pPr algn="ctr"/>
            <a:r>
              <a:rPr lang="en-US" dirty="0"/>
              <a:t>Tap Water Must Be Filtered With The Best Filters</a:t>
            </a:r>
          </a:p>
        </p:txBody>
      </p:sp>
      <p:sp>
        <p:nvSpPr>
          <p:cNvPr id="3" name="Content Placeholder 2">
            <a:extLst>
              <a:ext uri="{FF2B5EF4-FFF2-40B4-BE49-F238E27FC236}">
                <a16:creationId xmlns:a16="http://schemas.microsoft.com/office/drawing/2014/main" id="{E4693AED-BE24-8072-45E0-BDFCA8A25DC5}"/>
              </a:ext>
            </a:extLst>
          </p:cNvPr>
          <p:cNvSpPr>
            <a:spLocks noGrp="1"/>
          </p:cNvSpPr>
          <p:nvPr>
            <p:ph idx="1"/>
          </p:nvPr>
        </p:nvSpPr>
        <p:spPr>
          <a:xfrm>
            <a:off x="0" y="1036320"/>
            <a:ext cx="12094464" cy="5705856"/>
          </a:xfrm>
        </p:spPr>
        <p:txBody>
          <a:bodyPr>
            <a:noAutofit/>
          </a:bodyPr>
          <a:lstStyle/>
          <a:p>
            <a:r>
              <a:rPr lang="en-US" sz="3200" dirty="0">
                <a:latin typeface="+mj-lt"/>
              </a:rPr>
              <a:t>Chlorine and Fluoride in tap water is well known. However, anything that is flushed down the drains and toilets is being found in public water as well, including hormones, blood pressure medication and other medications like Ritalin (for ADHD), narcotics, etc. At least 70 million people in this country live in areas where forever chemicals, lead and arsenic have been reported in water systems according to USA Today, May 2, 2024.  If wells are within 300 feet of a field or other source, they may have chemicals, pesticides- especially Glyphosate (Great Endocrine Disruptor/Cancer Cause, etc.) in them. </a:t>
            </a:r>
            <a:r>
              <a:rPr lang="en-US" sz="3200" dirty="0">
                <a:solidFill>
                  <a:schemeClr val="bg1"/>
                </a:solidFill>
                <a:latin typeface="+mj-lt"/>
              </a:rPr>
              <a:t>Check out Environmental Working Group database for toxins in your municipality water using your ZIP code. Please go to their website, EWG.org and at the top right-hand corner click on “Tap Water Database” </a:t>
            </a:r>
            <a:r>
              <a:rPr lang="en-US" dirty="0">
                <a:solidFill>
                  <a:schemeClr val="bg1"/>
                </a:solidFill>
              </a:rPr>
              <a:t>  </a:t>
            </a:r>
          </a:p>
        </p:txBody>
      </p:sp>
    </p:spTree>
    <p:extLst>
      <p:ext uri="{BB962C8B-B14F-4D97-AF65-F5344CB8AC3E}">
        <p14:creationId xmlns:p14="http://schemas.microsoft.com/office/powerpoint/2010/main" val="15222889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E06A830-89EE-C82F-4F42-022973F233A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92000" cy="6857999"/>
          </a:xfrm>
        </p:spPr>
      </p:pic>
    </p:spTree>
    <p:extLst>
      <p:ext uri="{BB962C8B-B14F-4D97-AF65-F5344CB8AC3E}">
        <p14:creationId xmlns:p14="http://schemas.microsoft.com/office/powerpoint/2010/main" val="18867352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B15FC-281B-5D88-1277-45AF6E2CE397}"/>
              </a:ext>
            </a:extLst>
          </p:cNvPr>
          <p:cNvSpPr>
            <a:spLocks noGrp="1"/>
          </p:cNvSpPr>
          <p:nvPr>
            <p:ph type="title"/>
          </p:nvPr>
        </p:nvSpPr>
        <p:spPr/>
        <p:txBody>
          <a:bodyPr/>
          <a:lstStyle/>
          <a:p>
            <a:pPr algn="ctr"/>
            <a:r>
              <a:rPr lang="en-US" dirty="0"/>
              <a:t>Sunshine</a:t>
            </a:r>
          </a:p>
        </p:txBody>
      </p:sp>
      <p:sp>
        <p:nvSpPr>
          <p:cNvPr id="3" name="Content Placeholder 2">
            <a:extLst>
              <a:ext uri="{FF2B5EF4-FFF2-40B4-BE49-F238E27FC236}">
                <a16:creationId xmlns:a16="http://schemas.microsoft.com/office/drawing/2014/main" id="{AADEDF34-D308-4CC8-BEC7-0412DCFF863F}"/>
              </a:ext>
            </a:extLst>
          </p:cNvPr>
          <p:cNvSpPr>
            <a:spLocks noGrp="1"/>
          </p:cNvSpPr>
          <p:nvPr>
            <p:ph idx="1"/>
          </p:nvPr>
        </p:nvSpPr>
        <p:spPr/>
        <p:txBody>
          <a:bodyPr/>
          <a:lstStyle/>
          <a:p>
            <a:r>
              <a:rPr lang="en-US" dirty="0"/>
              <a:t>When the sun shines on the skin a form of cholesterol underneath the skin is converted to Vitamin D. Vitamin D can inhibit cancer cell growth. Only 10 minutes of sun on the face will give you what you need. </a:t>
            </a:r>
          </a:p>
        </p:txBody>
      </p:sp>
    </p:spTree>
    <p:extLst>
      <p:ext uri="{BB962C8B-B14F-4D97-AF65-F5344CB8AC3E}">
        <p14:creationId xmlns:p14="http://schemas.microsoft.com/office/powerpoint/2010/main" val="4651012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EF369-0504-B168-5AC3-3CF86E3DA12E}"/>
              </a:ext>
            </a:extLst>
          </p:cNvPr>
          <p:cNvSpPr>
            <a:spLocks noGrp="1"/>
          </p:cNvSpPr>
          <p:nvPr>
            <p:ph type="title"/>
          </p:nvPr>
        </p:nvSpPr>
        <p:spPr/>
        <p:txBody>
          <a:bodyPr>
            <a:normAutofit fontScale="90000"/>
          </a:bodyPr>
          <a:lstStyle/>
          <a:p>
            <a:r>
              <a:rPr lang="en-US" dirty="0"/>
              <a:t>Life Expectancy in the United States (CDC)</a:t>
            </a:r>
          </a:p>
        </p:txBody>
      </p:sp>
      <p:sp>
        <p:nvSpPr>
          <p:cNvPr id="3" name="Content Placeholder 2">
            <a:extLst>
              <a:ext uri="{FF2B5EF4-FFF2-40B4-BE49-F238E27FC236}">
                <a16:creationId xmlns:a16="http://schemas.microsoft.com/office/drawing/2014/main" id="{2A60A601-2B7E-8F41-D4CE-9987D6AB5770}"/>
              </a:ext>
            </a:extLst>
          </p:cNvPr>
          <p:cNvSpPr>
            <a:spLocks noGrp="1"/>
          </p:cNvSpPr>
          <p:nvPr>
            <p:ph idx="1"/>
          </p:nvPr>
        </p:nvSpPr>
        <p:spPr>
          <a:xfrm>
            <a:off x="707136" y="1744663"/>
            <a:ext cx="10646664" cy="4351338"/>
          </a:xfrm>
        </p:spPr>
        <p:txBody>
          <a:bodyPr/>
          <a:lstStyle/>
          <a:p>
            <a:r>
              <a:rPr lang="en-US" dirty="0"/>
              <a:t>2019: 78.8 years           2022: 77.5 years</a:t>
            </a:r>
          </a:p>
          <a:p>
            <a:endParaRPr lang="en-US" dirty="0"/>
          </a:p>
          <a:p>
            <a:r>
              <a:rPr lang="en-US" dirty="0"/>
              <a:t>Comparable countries to the U. S. 2022: 82.2</a:t>
            </a:r>
          </a:p>
          <a:p>
            <a:endParaRPr lang="en-US" dirty="0"/>
          </a:p>
          <a:p>
            <a:r>
              <a:rPr lang="en-US" dirty="0"/>
              <a:t>Every state in the United States falls below comparable countries.</a:t>
            </a:r>
          </a:p>
        </p:txBody>
      </p:sp>
    </p:spTree>
    <p:extLst>
      <p:ext uri="{BB962C8B-B14F-4D97-AF65-F5344CB8AC3E}">
        <p14:creationId xmlns:p14="http://schemas.microsoft.com/office/powerpoint/2010/main" val="15434319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959A7-E55C-E1EE-2C7A-D61EBA60320B}"/>
              </a:ext>
            </a:extLst>
          </p:cNvPr>
          <p:cNvSpPr>
            <a:spLocks noGrp="1"/>
          </p:cNvSpPr>
          <p:nvPr>
            <p:ph type="title"/>
          </p:nvPr>
        </p:nvSpPr>
        <p:spPr>
          <a:xfrm>
            <a:off x="838200" y="1"/>
            <a:ext cx="10515600" cy="761998"/>
          </a:xfrm>
        </p:spPr>
        <p:txBody>
          <a:bodyPr/>
          <a:lstStyle/>
          <a:p>
            <a:pPr algn="ctr"/>
            <a:r>
              <a:rPr lang="en-US" dirty="0"/>
              <a:t>Benefits of Sunlight</a:t>
            </a:r>
          </a:p>
        </p:txBody>
      </p:sp>
      <p:sp>
        <p:nvSpPr>
          <p:cNvPr id="3" name="Content Placeholder 2">
            <a:extLst>
              <a:ext uri="{FF2B5EF4-FFF2-40B4-BE49-F238E27FC236}">
                <a16:creationId xmlns:a16="http://schemas.microsoft.com/office/drawing/2014/main" id="{855826EF-AC4A-2BC3-1020-B53253926E2F}"/>
              </a:ext>
            </a:extLst>
          </p:cNvPr>
          <p:cNvSpPr>
            <a:spLocks noGrp="1"/>
          </p:cNvSpPr>
          <p:nvPr>
            <p:ph idx="1"/>
          </p:nvPr>
        </p:nvSpPr>
        <p:spPr>
          <a:xfrm>
            <a:off x="838200" y="761999"/>
            <a:ext cx="10515600" cy="5334002"/>
          </a:xfrm>
        </p:spPr>
        <p:txBody>
          <a:bodyPr>
            <a:normAutofit/>
          </a:bodyPr>
          <a:lstStyle/>
          <a:p>
            <a:endParaRPr lang="en-US" sz="3600" dirty="0">
              <a:latin typeface="+mj-lt"/>
            </a:endParaRPr>
          </a:p>
          <a:p>
            <a:r>
              <a:rPr lang="en-US" sz="3600" dirty="0">
                <a:latin typeface="+mj-lt"/>
              </a:rPr>
              <a:t>1. Get Better Sleep</a:t>
            </a:r>
          </a:p>
          <a:p>
            <a:r>
              <a:rPr lang="en-US" sz="3600" dirty="0">
                <a:latin typeface="+mj-lt"/>
              </a:rPr>
              <a:t>2. Stronger Bones</a:t>
            </a:r>
          </a:p>
          <a:p>
            <a:r>
              <a:rPr lang="en-US" sz="3600" dirty="0">
                <a:latin typeface="+mj-lt"/>
              </a:rPr>
              <a:t>3. Helps Prevent Cancer</a:t>
            </a:r>
          </a:p>
          <a:p>
            <a:r>
              <a:rPr lang="en-US" sz="3600" dirty="0">
                <a:latin typeface="+mj-lt"/>
              </a:rPr>
              <a:t>4. Could Lower Blood Pressure</a:t>
            </a:r>
          </a:p>
          <a:p>
            <a:r>
              <a:rPr lang="en-US" sz="3600" dirty="0">
                <a:latin typeface="+mj-lt"/>
              </a:rPr>
              <a:t>5. Can Create a Better Mood</a:t>
            </a:r>
          </a:p>
          <a:p>
            <a:r>
              <a:rPr lang="en-US" sz="3600" dirty="0">
                <a:latin typeface="+mj-lt"/>
              </a:rPr>
              <a:t>6. Reduces Inflammation</a:t>
            </a:r>
          </a:p>
          <a:p>
            <a:r>
              <a:rPr lang="en-US" sz="3600" dirty="0">
                <a:latin typeface="+mj-lt"/>
              </a:rPr>
              <a:t>7. Promotes Good Mental Health</a:t>
            </a:r>
          </a:p>
        </p:txBody>
      </p:sp>
    </p:spTree>
    <p:extLst>
      <p:ext uri="{BB962C8B-B14F-4D97-AF65-F5344CB8AC3E}">
        <p14:creationId xmlns:p14="http://schemas.microsoft.com/office/powerpoint/2010/main" val="22486650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93D1B-DE43-3887-C201-397B7937CC9B}"/>
              </a:ext>
            </a:extLst>
          </p:cNvPr>
          <p:cNvSpPr>
            <a:spLocks noGrp="1"/>
          </p:cNvSpPr>
          <p:nvPr>
            <p:ph type="title"/>
          </p:nvPr>
        </p:nvSpPr>
        <p:spPr/>
        <p:txBody>
          <a:bodyPr>
            <a:noAutofit/>
          </a:bodyPr>
          <a:lstStyle/>
          <a:p>
            <a:pPr algn="ctr"/>
            <a:r>
              <a:rPr lang="en-US" sz="6600" dirty="0"/>
              <a:t>8 LAWS OF HEALTH FOR TODAY</a:t>
            </a:r>
          </a:p>
        </p:txBody>
      </p:sp>
      <p:sp>
        <p:nvSpPr>
          <p:cNvPr id="3" name="Content Placeholder 2">
            <a:extLst>
              <a:ext uri="{FF2B5EF4-FFF2-40B4-BE49-F238E27FC236}">
                <a16:creationId xmlns:a16="http://schemas.microsoft.com/office/drawing/2014/main" id="{1024A6B0-03B3-1F4A-EF99-F1FDDBACA3EF}"/>
              </a:ext>
            </a:extLst>
          </p:cNvPr>
          <p:cNvSpPr>
            <a:spLocks noGrp="1"/>
          </p:cNvSpPr>
          <p:nvPr>
            <p:ph idx="1"/>
          </p:nvPr>
        </p:nvSpPr>
        <p:spPr>
          <a:xfrm>
            <a:off x="838200" y="2011679"/>
            <a:ext cx="11353800" cy="4084321"/>
          </a:xfrm>
        </p:spPr>
        <p:txBody>
          <a:bodyPr>
            <a:noAutofit/>
          </a:bodyPr>
          <a:lstStyle/>
          <a:p>
            <a:pPr marL="0" indent="0">
              <a:buNone/>
            </a:pPr>
            <a:r>
              <a:rPr lang="en-US" sz="6000" dirty="0"/>
              <a:t>1. Nutrition          2. Exercise        3. Water              4. Sunshine         5. Temperance    6. Air</a:t>
            </a:r>
          </a:p>
          <a:p>
            <a:pPr marL="0" indent="0">
              <a:buNone/>
            </a:pPr>
            <a:r>
              <a:rPr lang="en-US" sz="6000" dirty="0"/>
              <a:t>7. Rest                8. Trust in God</a:t>
            </a:r>
          </a:p>
        </p:txBody>
      </p:sp>
    </p:spTree>
    <p:extLst>
      <p:ext uri="{BB962C8B-B14F-4D97-AF65-F5344CB8AC3E}">
        <p14:creationId xmlns:p14="http://schemas.microsoft.com/office/powerpoint/2010/main" val="12848931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BE45F-F9C2-613E-AAF5-C43096095898}"/>
              </a:ext>
            </a:extLst>
          </p:cNvPr>
          <p:cNvSpPr>
            <a:spLocks noGrp="1"/>
          </p:cNvSpPr>
          <p:nvPr>
            <p:ph type="title"/>
          </p:nvPr>
        </p:nvSpPr>
        <p:spPr>
          <a:xfrm>
            <a:off x="838200" y="1"/>
            <a:ext cx="10515600" cy="1097279"/>
          </a:xfrm>
        </p:spPr>
        <p:txBody>
          <a:bodyPr/>
          <a:lstStyle/>
          <a:p>
            <a:pPr algn="ctr"/>
            <a:r>
              <a:rPr lang="en-US" dirty="0"/>
              <a:t>Review of Nutrition</a:t>
            </a:r>
          </a:p>
        </p:txBody>
      </p:sp>
      <p:sp>
        <p:nvSpPr>
          <p:cNvPr id="3" name="Content Placeholder 2">
            <a:extLst>
              <a:ext uri="{FF2B5EF4-FFF2-40B4-BE49-F238E27FC236}">
                <a16:creationId xmlns:a16="http://schemas.microsoft.com/office/drawing/2014/main" id="{2AFDDC34-0B5C-E54E-55EA-B6C27D2417DC}"/>
              </a:ext>
            </a:extLst>
          </p:cNvPr>
          <p:cNvSpPr>
            <a:spLocks noGrp="1"/>
          </p:cNvSpPr>
          <p:nvPr>
            <p:ph idx="1"/>
          </p:nvPr>
        </p:nvSpPr>
        <p:spPr>
          <a:xfrm>
            <a:off x="341376" y="1097280"/>
            <a:ext cx="11484864" cy="5413248"/>
          </a:xfrm>
        </p:spPr>
        <p:txBody>
          <a:bodyPr/>
          <a:lstStyle/>
          <a:p>
            <a:r>
              <a:rPr lang="en-US" u="sng" dirty="0"/>
              <a:t>Best Diet</a:t>
            </a:r>
            <a:r>
              <a:rPr lang="en-US" dirty="0"/>
              <a:t>- Genesis 1:29, 3:18- Fruits/Grains/Nuts/Legumes/Vegetables</a:t>
            </a:r>
          </a:p>
          <a:p>
            <a:r>
              <a:rPr lang="en-US" u="sng" dirty="0"/>
              <a:t>Avoid Aspartame &amp; Other Artificial Sweeteners- </a:t>
            </a:r>
            <a:r>
              <a:rPr lang="en-US" dirty="0"/>
              <a:t>present in more than 6 thousand products.</a:t>
            </a:r>
          </a:p>
          <a:p>
            <a:r>
              <a:rPr lang="en-US" u="sng" dirty="0"/>
              <a:t>Limit/Eliminate Refined Foods of all Kinds</a:t>
            </a:r>
            <a:r>
              <a:rPr lang="en-US" dirty="0"/>
              <a:t> </a:t>
            </a:r>
            <a:r>
              <a:rPr lang="en-US" dirty="0" err="1"/>
              <a:t>ie</a:t>
            </a:r>
            <a:r>
              <a:rPr lang="en-US" dirty="0"/>
              <a:t> white bread/rice/sugar/flour, bagels, cakes, waffles, sports drinks, breakfast cereals, etc.</a:t>
            </a:r>
          </a:p>
          <a:p>
            <a:endParaRPr lang="en-US" dirty="0"/>
          </a:p>
          <a:p>
            <a:endParaRPr lang="en-US" dirty="0"/>
          </a:p>
        </p:txBody>
      </p:sp>
    </p:spTree>
    <p:extLst>
      <p:ext uri="{BB962C8B-B14F-4D97-AF65-F5344CB8AC3E}">
        <p14:creationId xmlns:p14="http://schemas.microsoft.com/office/powerpoint/2010/main" val="1075777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6C516-ADFB-2996-4AE5-9400A147628B}"/>
              </a:ext>
            </a:extLst>
          </p:cNvPr>
          <p:cNvSpPr>
            <a:spLocks noGrp="1"/>
          </p:cNvSpPr>
          <p:nvPr>
            <p:ph type="title"/>
          </p:nvPr>
        </p:nvSpPr>
        <p:spPr/>
        <p:txBody>
          <a:bodyPr/>
          <a:lstStyle/>
          <a:p>
            <a:pPr algn="ctr"/>
            <a:r>
              <a:rPr lang="en-US" dirty="0"/>
              <a:t>Food Revolution Network</a:t>
            </a:r>
          </a:p>
        </p:txBody>
      </p:sp>
      <p:sp>
        <p:nvSpPr>
          <p:cNvPr id="3" name="Content Placeholder 2">
            <a:extLst>
              <a:ext uri="{FF2B5EF4-FFF2-40B4-BE49-F238E27FC236}">
                <a16:creationId xmlns:a16="http://schemas.microsoft.com/office/drawing/2014/main" id="{3C280776-4100-A00B-A4ED-E5C1CBC098FF}"/>
              </a:ext>
            </a:extLst>
          </p:cNvPr>
          <p:cNvSpPr>
            <a:spLocks noGrp="1"/>
          </p:cNvSpPr>
          <p:nvPr>
            <p:ph idx="1"/>
          </p:nvPr>
        </p:nvSpPr>
        <p:spPr/>
        <p:txBody>
          <a:bodyPr>
            <a:normAutofit/>
          </a:bodyPr>
          <a:lstStyle/>
          <a:p>
            <a:r>
              <a:rPr lang="en-US" dirty="0"/>
              <a:t>“But according to Consumer Reports brown rice had 80% more arsenic than white rice. Arsenic, along with many valuable nutrients, tends to collect in Rice’s brown outer hull.”</a:t>
            </a:r>
          </a:p>
          <a:p>
            <a:endParaRPr lang="en-US" sz="2000" dirty="0">
              <a:latin typeface="+mj-lt"/>
            </a:endParaRPr>
          </a:p>
          <a:p>
            <a:r>
              <a:rPr lang="en-US" sz="2000" dirty="0">
                <a:latin typeface="+mj-lt"/>
              </a:rPr>
              <a:t>Lindsay </a:t>
            </a:r>
            <a:r>
              <a:rPr lang="en-US" sz="2000" dirty="0" err="1">
                <a:latin typeface="+mj-lt"/>
              </a:rPr>
              <a:t>Oberst</a:t>
            </a:r>
            <a:r>
              <a:rPr lang="en-US" sz="2000" dirty="0">
                <a:latin typeface="+mj-lt"/>
              </a:rPr>
              <a:t>, </a:t>
            </a:r>
            <a:r>
              <a:rPr lang="en-US" sz="2000" i="1" dirty="0">
                <a:latin typeface="+mj-lt"/>
              </a:rPr>
              <a:t>Arsenic in Rice, How Concerned Should You Be? </a:t>
            </a:r>
            <a:r>
              <a:rPr lang="en-US" sz="2000" i="1" dirty="0">
                <a:latin typeface="+mj-lt"/>
                <a:hlinkClick r:id="rId3">
                  <a:extLst>
                    <a:ext uri="{A12FA001-AC4F-418D-AE19-62706E023703}">
                      <ahyp:hlinkClr xmlns:ahyp="http://schemas.microsoft.com/office/drawing/2018/hyperlinkcolor" val="tx"/>
                    </a:ext>
                  </a:extLst>
                </a:hlinkClick>
              </a:rPr>
              <a:t>https://foodrevolution.org/blog/arsenic-in-rice/</a:t>
            </a:r>
            <a:r>
              <a:rPr lang="en-US" sz="2000" i="1" dirty="0">
                <a:latin typeface="+mj-lt"/>
              </a:rPr>
              <a:t> March 2, 2018</a:t>
            </a:r>
          </a:p>
          <a:p>
            <a:pPr marL="0" indent="0">
              <a:buNone/>
            </a:pPr>
            <a:r>
              <a:rPr lang="en-US" sz="2000" i="1" dirty="0">
                <a:latin typeface="+mj-lt"/>
              </a:rPr>
              <a:t> </a:t>
            </a:r>
          </a:p>
          <a:p>
            <a:endParaRPr lang="en-US" sz="2000" i="1" dirty="0">
              <a:latin typeface="+mj-lt"/>
              <a:hlinkClick r:id="rId4">
                <a:extLst>
                  <a:ext uri="{A12FA001-AC4F-418D-AE19-62706E023703}">
                    <ahyp:hlinkClr xmlns:ahyp="http://schemas.microsoft.com/office/drawing/2018/hyperlinkcolor" val="tx"/>
                  </a:ext>
                </a:extLst>
              </a:hlinkClick>
            </a:endParaRPr>
          </a:p>
          <a:p>
            <a:endParaRPr lang="en-US" dirty="0"/>
          </a:p>
        </p:txBody>
      </p:sp>
    </p:spTree>
    <p:extLst>
      <p:ext uri="{BB962C8B-B14F-4D97-AF65-F5344CB8AC3E}">
        <p14:creationId xmlns:p14="http://schemas.microsoft.com/office/powerpoint/2010/main" val="32781760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54EA4-D209-6139-4317-F02604691E46}"/>
              </a:ext>
            </a:extLst>
          </p:cNvPr>
          <p:cNvSpPr>
            <a:spLocks noGrp="1"/>
          </p:cNvSpPr>
          <p:nvPr>
            <p:ph type="title"/>
          </p:nvPr>
        </p:nvSpPr>
        <p:spPr>
          <a:xfrm>
            <a:off x="838200" y="1"/>
            <a:ext cx="10515600" cy="1255775"/>
          </a:xfrm>
        </p:spPr>
        <p:txBody>
          <a:bodyPr/>
          <a:lstStyle/>
          <a:p>
            <a:pPr algn="ctr"/>
            <a:r>
              <a:rPr lang="en-US" dirty="0"/>
              <a:t>Arsenic</a:t>
            </a:r>
          </a:p>
        </p:txBody>
      </p:sp>
      <p:sp>
        <p:nvSpPr>
          <p:cNvPr id="3" name="Content Placeholder 2">
            <a:extLst>
              <a:ext uri="{FF2B5EF4-FFF2-40B4-BE49-F238E27FC236}">
                <a16:creationId xmlns:a16="http://schemas.microsoft.com/office/drawing/2014/main" id="{8342063A-C671-CBF1-04FD-6B6206AA7343}"/>
              </a:ext>
            </a:extLst>
          </p:cNvPr>
          <p:cNvSpPr>
            <a:spLocks noGrp="1"/>
          </p:cNvSpPr>
          <p:nvPr>
            <p:ph idx="1"/>
          </p:nvPr>
        </p:nvSpPr>
        <p:spPr>
          <a:xfrm>
            <a:off x="838200" y="1402080"/>
            <a:ext cx="10671048" cy="4693921"/>
          </a:xfrm>
        </p:spPr>
        <p:txBody>
          <a:bodyPr>
            <a:normAutofit fontScale="92500" lnSpcReduction="10000"/>
          </a:bodyPr>
          <a:lstStyle/>
          <a:p>
            <a:r>
              <a:rPr lang="en-US" dirty="0">
                <a:latin typeface="+mj-lt"/>
              </a:rPr>
              <a:t>“Does arsenic affect your health? Arsenic is a known human carcinogen associated with skin, lung, bladder, kidney, and liver cancer. Long-term exposure to arsenic, even at lower levels, can increase the risk of other types of chronic disease. Arsenic can affect a broad range of organs and systems including: • Cardiovascular system • Endocrine system • Immune system • Liver, kidney, and bladder.” </a:t>
            </a:r>
            <a:r>
              <a:rPr lang="en-US" sz="2200" dirty="0">
                <a:latin typeface="+mj-lt"/>
                <a:hlinkClick r:id="rId3">
                  <a:extLst>
                    <a:ext uri="{A12FA001-AC4F-418D-AE19-62706E023703}">
                      <ahyp:hlinkClr xmlns:ahyp="http://schemas.microsoft.com/office/drawing/2018/hyperlinkcolor" val="tx"/>
                    </a:ext>
                  </a:extLst>
                </a:hlinkClick>
              </a:rPr>
              <a:t>https://www.niehs.nih.gov/sites/default/files/health/materials/arsenic_and_your_health_508.pdf</a:t>
            </a:r>
            <a:r>
              <a:rPr lang="en-US" sz="2200" dirty="0">
                <a:latin typeface="+mj-lt"/>
              </a:rPr>
              <a:t> October 2023</a:t>
            </a:r>
          </a:p>
        </p:txBody>
      </p:sp>
    </p:spTree>
    <p:extLst>
      <p:ext uri="{BB962C8B-B14F-4D97-AF65-F5344CB8AC3E}">
        <p14:creationId xmlns:p14="http://schemas.microsoft.com/office/powerpoint/2010/main" val="26765944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5BB87-DD0E-04B4-117F-D1875A703B66}"/>
              </a:ext>
            </a:extLst>
          </p:cNvPr>
          <p:cNvSpPr>
            <a:spLocks noGrp="1"/>
          </p:cNvSpPr>
          <p:nvPr>
            <p:ph type="title"/>
          </p:nvPr>
        </p:nvSpPr>
        <p:spPr/>
        <p:txBody>
          <a:bodyPr/>
          <a:lstStyle/>
          <a:p>
            <a:pPr algn="ctr"/>
            <a:r>
              <a:rPr lang="en-US" dirty="0"/>
              <a:t>Review of Nutrition Continued</a:t>
            </a:r>
          </a:p>
        </p:txBody>
      </p:sp>
      <p:sp>
        <p:nvSpPr>
          <p:cNvPr id="3" name="Content Placeholder 2">
            <a:extLst>
              <a:ext uri="{FF2B5EF4-FFF2-40B4-BE49-F238E27FC236}">
                <a16:creationId xmlns:a16="http://schemas.microsoft.com/office/drawing/2014/main" id="{ECE80B0B-036C-D3EF-2DD0-8575FBDFF9EA}"/>
              </a:ext>
            </a:extLst>
          </p:cNvPr>
          <p:cNvSpPr>
            <a:spLocks noGrp="1"/>
          </p:cNvSpPr>
          <p:nvPr>
            <p:ph idx="1"/>
          </p:nvPr>
        </p:nvSpPr>
        <p:spPr>
          <a:xfrm>
            <a:off x="231648" y="1744663"/>
            <a:ext cx="11801856" cy="4351338"/>
          </a:xfrm>
        </p:spPr>
        <p:txBody>
          <a:bodyPr/>
          <a:lstStyle/>
          <a:p>
            <a:r>
              <a:rPr lang="en-US" dirty="0"/>
              <a:t>Avoid Refined Sugar</a:t>
            </a:r>
          </a:p>
          <a:p>
            <a:r>
              <a:rPr lang="en-US" dirty="0"/>
              <a:t>Avoid Table Salt</a:t>
            </a:r>
          </a:p>
          <a:p>
            <a:r>
              <a:rPr lang="en-US" dirty="0"/>
              <a:t>Best Food in order: Fresh/Frozen/Canned/Dried</a:t>
            </a:r>
          </a:p>
          <a:p>
            <a:r>
              <a:rPr lang="en-US" dirty="0"/>
              <a:t>Limit Processed Foods</a:t>
            </a:r>
          </a:p>
          <a:p>
            <a:r>
              <a:rPr lang="en-US" dirty="0"/>
              <a:t>Limit Fried Foods/Restaurant Oils</a:t>
            </a:r>
          </a:p>
          <a:p>
            <a:r>
              <a:rPr lang="en-US" dirty="0"/>
              <a:t>Avoid Genetically Modified Food</a:t>
            </a:r>
          </a:p>
          <a:p>
            <a:endParaRPr lang="en-US" dirty="0"/>
          </a:p>
        </p:txBody>
      </p:sp>
    </p:spTree>
    <p:extLst>
      <p:ext uri="{BB962C8B-B14F-4D97-AF65-F5344CB8AC3E}">
        <p14:creationId xmlns:p14="http://schemas.microsoft.com/office/powerpoint/2010/main" val="3993605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E4433-6626-430B-9A4C-D79982BBC804}"/>
              </a:ext>
            </a:extLst>
          </p:cNvPr>
          <p:cNvSpPr>
            <a:spLocks noGrp="1"/>
          </p:cNvSpPr>
          <p:nvPr>
            <p:ph type="title"/>
          </p:nvPr>
        </p:nvSpPr>
        <p:spPr/>
        <p:txBody>
          <a:bodyPr/>
          <a:lstStyle/>
          <a:p>
            <a:pPr algn="ctr"/>
            <a:r>
              <a:rPr lang="en-US" dirty="0"/>
              <a:t>The Truth About Restaurant Oil</a:t>
            </a:r>
          </a:p>
        </p:txBody>
      </p:sp>
      <p:sp>
        <p:nvSpPr>
          <p:cNvPr id="3" name="Content Placeholder 2">
            <a:extLst>
              <a:ext uri="{FF2B5EF4-FFF2-40B4-BE49-F238E27FC236}">
                <a16:creationId xmlns:a16="http://schemas.microsoft.com/office/drawing/2014/main" id="{A5C84686-C0D6-896A-2D26-40D8AAE39C34}"/>
              </a:ext>
            </a:extLst>
          </p:cNvPr>
          <p:cNvSpPr>
            <a:spLocks noGrp="1"/>
          </p:cNvSpPr>
          <p:nvPr>
            <p:ph idx="1"/>
          </p:nvPr>
        </p:nvSpPr>
        <p:spPr>
          <a:xfrm>
            <a:off x="402336" y="1744663"/>
            <a:ext cx="11314176" cy="4351338"/>
          </a:xfrm>
        </p:spPr>
        <p:txBody>
          <a:bodyPr>
            <a:normAutofit lnSpcReduction="10000"/>
          </a:bodyPr>
          <a:lstStyle/>
          <a:p>
            <a:r>
              <a:rPr lang="en-US" dirty="0"/>
              <a:t>“In conclusion, oil changes can cost a restaurant hundreds of dollars each month, depending on the size of the fryer. While many owners believe that changing the oil in the fryer once per week is sufficient, most foodservice experts agree that the fryer requires daily maintenance to keep it clean and operating at peak </a:t>
            </a:r>
            <a:r>
              <a:rPr lang="en-US" dirty="0" err="1"/>
              <a:t>efficiency.”</a:t>
            </a:r>
            <a:r>
              <a:rPr lang="en-US" sz="2000" dirty="0" err="1"/>
              <a:t>Jeff</a:t>
            </a:r>
            <a:r>
              <a:rPr lang="en-US" sz="2000" dirty="0"/>
              <a:t> Smith, </a:t>
            </a:r>
            <a:r>
              <a:rPr lang="en-US" sz="2000" i="1" dirty="0"/>
              <a:t>What Oils Do Restaurants Use? </a:t>
            </a:r>
            <a:r>
              <a:rPr lang="en-US" sz="2000" i="1" dirty="0">
                <a:hlinkClick r:id="rId3">
                  <a:extLst>
                    <a:ext uri="{A12FA001-AC4F-418D-AE19-62706E023703}">
                      <ahyp:hlinkClr xmlns:ahyp="http://schemas.microsoft.com/office/drawing/2018/hyperlinkcolor" val="tx"/>
                    </a:ext>
                  </a:extLst>
                </a:hlinkClick>
              </a:rPr>
              <a:t>h</a:t>
            </a:r>
            <a:r>
              <a:rPr lang="en-US" sz="2000" dirty="0">
                <a:hlinkClick r:id="rId3">
                  <a:extLst>
                    <a:ext uri="{A12FA001-AC4F-418D-AE19-62706E023703}">
                      <ahyp:hlinkClr xmlns:ahyp="http://schemas.microsoft.com/office/drawing/2018/hyperlinkcolor" val="tx"/>
                    </a:ext>
                  </a:extLst>
                </a:hlinkClick>
              </a:rPr>
              <a:t>ttps://restaurantsuperstar.com/what-oils-do-restaurants-use/</a:t>
            </a:r>
            <a:r>
              <a:rPr lang="en-US" sz="2000" dirty="0"/>
              <a:t> January 10, 2024</a:t>
            </a:r>
          </a:p>
        </p:txBody>
      </p:sp>
    </p:spTree>
    <p:extLst>
      <p:ext uri="{BB962C8B-B14F-4D97-AF65-F5344CB8AC3E}">
        <p14:creationId xmlns:p14="http://schemas.microsoft.com/office/powerpoint/2010/main" val="1353449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5AFA1-7A68-EBB7-10A7-8B6151697D94}"/>
              </a:ext>
            </a:extLst>
          </p:cNvPr>
          <p:cNvSpPr>
            <a:spLocks noGrp="1"/>
          </p:cNvSpPr>
          <p:nvPr>
            <p:ph type="title"/>
          </p:nvPr>
        </p:nvSpPr>
        <p:spPr/>
        <p:txBody>
          <a:bodyPr/>
          <a:lstStyle/>
          <a:p>
            <a:pPr algn="ctr"/>
            <a:r>
              <a:rPr lang="en-US" dirty="0"/>
              <a:t>Best Oils to Use Are:</a:t>
            </a:r>
          </a:p>
        </p:txBody>
      </p:sp>
      <p:sp>
        <p:nvSpPr>
          <p:cNvPr id="3" name="Content Placeholder 2">
            <a:extLst>
              <a:ext uri="{FF2B5EF4-FFF2-40B4-BE49-F238E27FC236}">
                <a16:creationId xmlns:a16="http://schemas.microsoft.com/office/drawing/2014/main" id="{B8357C0F-B4AE-A166-12CF-C6225A7E9574}"/>
              </a:ext>
            </a:extLst>
          </p:cNvPr>
          <p:cNvSpPr>
            <a:spLocks noGrp="1"/>
          </p:cNvSpPr>
          <p:nvPr>
            <p:ph idx="1"/>
          </p:nvPr>
        </p:nvSpPr>
        <p:spPr/>
        <p:txBody>
          <a:bodyPr>
            <a:normAutofit/>
          </a:bodyPr>
          <a:lstStyle/>
          <a:p>
            <a:pPr algn="ctr"/>
            <a:r>
              <a:rPr lang="en-US" sz="7200" dirty="0">
                <a:latin typeface="+mj-lt"/>
              </a:rPr>
              <a:t>Olive Oil, Avocado Oil, Coconut Oil</a:t>
            </a:r>
          </a:p>
        </p:txBody>
      </p:sp>
    </p:spTree>
    <p:extLst>
      <p:ext uri="{BB962C8B-B14F-4D97-AF65-F5344CB8AC3E}">
        <p14:creationId xmlns:p14="http://schemas.microsoft.com/office/powerpoint/2010/main" val="675309981"/>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4513</TotalTime>
  <Words>3723</Words>
  <Application>Microsoft Office PowerPoint</Application>
  <PresentationFormat>Widescreen</PresentationFormat>
  <Paragraphs>200</Paragraphs>
  <Slides>31</Slides>
  <Notes>31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Times New Roman</vt:lpstr>
      <vt:lpstr>1_Office Theme</vt:lpstr>
      <vt:lpstr>PowerPoint Presentation</vt:lpstr>
      <vt:lpstr>8 LAWS OF HEALTH FOR TODAY</vt:lpstr>
      <vt:lpstr>Life Expectancy in the United States (CDC)</vt:lpstr>
      <vt:lpstr>Review of Nutrition</vt:lpstr>
      <vt:lpstr>Food Revolution Network</vt:lpstr>
      <vt:lpstr>Arsenic</vt:lpstr>
      <vt:lpstr>Review of Nutrition Continued</vt:lpstr>
      <vt:lpstr>The Truth About Restaurant Oil</vt:lpstr>
      <vt:lpstr>Best Oils to Use Are:</vt:lpstr>
      <vt:lpstr>EWG’s Dirty Dozen/Clean 15 Pesticides In Produce </vt:lpstr>
      <vt:lpstr>Review of Nutrition Continued</vt:lpstr>
      <vt:lpstr>PowerPoint Presentation</vt:lpstr>
      <vt:lpstr>PowerPoint Presentation</vt:lpstr>
      <vt:lpstr>Different Kinds of Plastic Container’s</vt:lpstr>
      <vt:lpstr>PowerPoint Presentation</vt:lpstr>
      <vt:lpstr>PowerPoint Presentation</vt:lpstr>
      <vt:lpstr>PowerPoint Presentation</vt:lpstr>
      <vt:lpstr>PowerPoint Presentation</vt:lpstr>
      <vt:lpstr>Additional </vt:lpstr>
      <vt:lpstr>Additional</vt:lpstr>
      <vt:lpstr>8 LAWS OF HEALTH FOR TODAY</vt:lpstr>
      <vt:lpstr>THE TOP 10 BENEFITS OF REGULAR EXERCISE  Arlene Semeco, https://www.healthline.com/nutrition/10-benefits-of-exercise#muscles-and-bonesberNovem13,2023</vt:lpstr>
      <vt:lpstr>PowerPoint Presentation</vt:lpstr>
      <vt:lpstr>8 LAWS OF HEALTH FOR TODAY</vt:lpstr>
      <vt:lpstr>Water</vt:lpstr>
      <vt:lpstr>Limit Bottled Water- Especially In the Summer</vt:lpstr>
      <vt:lpstr>Tap Water Must Be Filtered With The Best Filters</vt:lpstr>
      <vt:lpstr>PowerPoint Presentation</vt:lpstr>
      <vt:lpstr>Sunshine</vt:lpstr>
      <vt:lpstr>Benefits of Sunlight</vt:lpstr>
      <vt:lpstr>8 LAWS OF HEALTH FOR TODAY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Kerry Schoonmaker</dc:creator>
  <cp:lastModifiedBy>Kerry Schoonmaker</cp:lastModifiedBy>
  <cp:revision>21</cp:revision>
  <dcterms:created xsi:type="dcterms:W3CDTF">2024-06-18T04:37:05Z</dcterms:created>
  <dcterms:modified xsi:type="dcterms:W3CDTF">2024-09-07T01:42:44Z</dcterms:modified>
</cp:coreProperties>
</file>