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57" r:id="rId2"/>
    <p:sldId id="258" r:id="rId3"/>
    <p:sldId id="259" r:id="rId4"/>
    <p:sldId id="260" r:id="rId5"/>
    <p:sldId id="295" r:id="rId6"/>
    <p:sldId id="269" r:id="rId7"/>
    <p:sldId id="261" r:id="rId8"/>
    <p:sldId id="294" r:id="rId9"/>
    <p:sldId id="265" r:id="rId10"/>
    <p:sldId id="293" r:id="rId11"/>
    <p:sldId id="292" r:id="rId12"/>
    <p:sldId id="291" r:id="rId13"/>
    <p:sldId id="263" r:id="rId14"/>
    <p:sldId id="264" r:id="rId15"/>
    <p:sldId id="271" r:id="rId16"/>
    <p:sldId id="272" r:id="rId17"/>
    <p:sldId id="286" r:id="rId18"/>
    <p:sldId id="273" r:id="rId19"/>
    <p:sldId id="274" r:id="rId20"/>
    <p:sldId id="276" r:id="rId21"/>
    <p:sldId id="277" r:id="rId22"/>
    <p:sldId id="278" r:id="rId23"/>
    <p:sldId id="279" r:id="rId24"/>
    <p:sldId id="280" r:id="rId25"/>
    <p:sldId id="281" r:id="rId26"/>
    <p:sldId id="282" r:id="rId27"/>
    <p:sldId id="283" r:id="rId28"/>
    <p:sldId id="284" r:id="rId29"/>
    <p:sldId id="287" r:id="rId30"/>
    <p:sldId id="288" r:id="rId31"/>
    <p:sldId id="285" r:id="rId32"/>
    <p:sldId id="289" r:id="rId33"/>
    <p:sldId id="290" r:id="rId34"/>
    <p:sldId id="296" r:id="rId35"/>
    <p:sldId id="297" r:id="rId36"/>
    <p:sldId id="298" r:id="rId37"/>
    <p:sldId id="299"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522" autoAdjust="0"/>
    <p:restoredTop sz="94660"/>
  </p:normalViewPr>
  <p:slideViewPr>
    <p:cSldViewPr snapToGrid="0">
      <p:cViewPr varScale="1">
        <p:scale>
          <a:sx n="79" d="100"/>
          <a:sy n="79" d="100"/>
        </p:scale>
        <p:origin x="654" y="9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8D4129-AEEE-45D8-A885-69D25982F26D}" type="datetimeFigureOut">
              <a:rPr lang="en-US" smtClean="0"/>
              <a:t>5/31/2024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98188F-24A9-4BB3-9D7B-3D94D7735872}" type="slidenum">
              <a:rPr lang="en-US" smtClean="0"/>
              <a:t>‹#›</a:t>
            </a:fld>
            <a:endParaRPr lang="en-US"/>
          </a:p>
        </p:txBody>
      </p:sp>
    </p:spTree>
    <p:extLst>
      <p:ext uri="{BB962C8B-B14F-4D97-AF65-F5344CB8AC3E}">
        <p14:creationId xmlns:p14="http://schemas.microsoft.com/office/powerpoint/2010/main" val="14708586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F5D7172-B9B0-4BB0-9309-1DA00E0FAD6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839709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biggest problems with processed foods is the oils used in them- mainly vegetable oils (Canola- the worst).</a:t>
            </a:r>
          </a:p>
        </p:txBody>
      </p:sp>
      <p:sp>
        <p:nvSpPr>
          <p:cNvPr id="4" name="Slide Number Placeholder 3"/>
          <p:cNvSpPr>
            <a:spLocks noGrp="1"/>
          </p:cNvSpPr>
          <p:nvPr>
            <p:ph type="sldNum" sz="quarter" idx="5"/>
          </p:nvPr>
        </p:nvSpPr>
        <p:spPr/>
        <p:txBody>
          <a:bodyPr/>
          <a:lstStyle/>
          <a:p>
            <a:fld id="{BC98188F-24A9-4BB3-9D7B-3D94D7735872}" type="slidenum">
              <a:rPr lang="en-US" smtClean="0"/>
              <a:t>15</a:t>
            </a:fld>
            <a:endParaRPr lang="en-US"/>
          </a:p>
        </p:txBody>
      </p:sp>
    </p:spTree>
    <p:extLst>
      <p:ext uri="{BB962C8B-B14F-4D97-AF65-F5344CB8AC3E}">
        <p14:creationId xmlns:p14="http://schemas.microsoft.com/office/powerpoint/2010/main" val="9362435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Exception: Follow Your Heart </a:t>
            </a:r>
            <a:r>
              <a:rPr lang="en-US" dirty="0" err="1"/>
              <a:t>Veganaise</a:t>
            </a:r>
            <a:r>
              <a:rPr lang="en-US" dirty="0"/>
              <a:t> Grapeseed Oil- cold pressed. Whether heated or not it is best to stay away from vegetable oils. If you use Soybean oil it must be organic- not GMOs……………………..</a:t>
            </a:r>
          </a:p>
        </p:txBody>
      </p:sp>
      <p:sp>
        <p:nvSpPr>
          <p:cNvPr id="4" name="Slide Number Placeholder 3"/>
          <p:cNvSpPr>
            <a:spLocks noGrp="1"/>
          </p:cNvSpPr>
          <p:nvPr>
            <p:ph type="sldNum" sz="quarter" idx="5"/>
          </p:nvPr>
        </p:nvSpPr>
        <p:spPr/>
        <p:txBody>
          <a:bodyPr/>
          <a:lstStyle/>
          <a:p>
            <a:fld id="{BC98188F-24A9-4BB3-9D7B-3D94D7735872}" type="slidenum">
              <a:rPr lang="en-US" smtClean="0"/>
              <a:t>16</a:t>
            </a:fld>
            <a:endParaRPr lang="en-US"/>
          </a:p>
        </p:txBody>
      </p:sp>
    </p:spTree>
    <p:extLst>
      <p:ext uri="{BB962C8B-B14F-4D97-AF65-F5344CB8AC3E}">
        <p14:creationId xmlns:p14="http://schemas.microsoft.com/office/powerpoint/2010/main" val="13156417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98188F-24A9-4BB3-9D7B-3D94D7735872}" type="slidenum">
              <a:rPr lang="en-US" smtClean="0"/>
              <a:t>17</a:t>
            </a:fld>
            <a:endParaRPr lang="en-US"/>
          </a:p>
        </p:txBody>
      </p:sp>
    </p:spTree>
    <p:extLst>
      <p:ext uri="{BB962C8B-B14F-4D97-AF65-F5344CB8AC3E}">
        <p14:creationId xmlns:p14="http://schemas.microsoft.com/office/powerpoint/2010/main" val="13827729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Vvproduce.com (Valley View) Olive Oil- good for sauteing and light frying- has a low smoking point of 325-375.   Coconut Oil is 350, 450 if refined (used when coconut flavoring is wanted- high in saturated fat) and Avocado Oil is 480-520 (Expensive)</a:t>
            </a:r>
          </a:p>
        </p:txBody>
      </p:sp>
      <p:sp>
        <p:nvSpPr>
          <p:cNvPr id="4" name="Slide Number Placeholder 3"/>
          <p:cNvSpPr>
            <a:spLocks noGrp="1"/>
          </p:cNvSpPr>
          <p:nvPr>
            <p:ph type="sldNum" sz="quarter" idx="5"/>
          </p:nvPr>
        </p:nvSpPr>
        <p:spPr/>
        <p:txBody>
          <a:bodyPr/>
          <a:lstStyle/>
          <a:p>
            <a:fld id="{BC98188F-24A9-4BB3-9D7B-3D94D7735872}" type="slidenum">
              <a:rPr lang="en-US" smtClean="0"/>
              <a:t>18</a:t>
            </a:fld>
            <a:endParaRPr lang="en-US"/>
          </a:p>
        </p:txBody>
      </p:sp>
    </p:spTree>
    <p:extLst>
      <p:ext uri="{BB962C8B-B14F-4D97-AF65-F5344CB8AC3E}">
        <p14:creationId xmlns:p14="http://schemas.microsoft.com/office/powerpoint/2010/main" val="24869926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98188F-24A9-4BB3-9D7B-3D94D7735872}" type="slidenum">
              <a:rPr lang="en-US" smtClean="0"/>
              <a:t>19</a:t>
            </a:fld>
            <a:endParaRPr lang="en-US"/>
          </a:p>
        </p:txBody>
      </p:sp>
    </p:spTree>
    <p:extLst>
      <p:ext uri="{BB962C8B-B14F-4D97-AF65-F5344CB8AC3E}">
        <p14:creationId xmlns:p14="http://schemas.microsoft.com/office/powerpoint/2010/main" val="35821091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Ocean Robbins, CEO “31 Day Food Revolution” Food Revolution.org</a:t>
            </a:r>
          </a:p>
        </p:txBody>
      </p:sp>
      <p:sp>
        <p:nvSpPr>
          <p:cNvPr id="4" name="Slide Number Placeholder 3"/>
          <p:cNvSpPr>
            <a:spLocks noGrp="1"/>
          </p:cNvSpPr>
          <p:nvPr>
            <p:ph type="sldNum" sz="quarter" idx="5"/>
          </p:nvPr>
        </p:nvSpPr>
        <p:spPr/>
        <p:txBody>
          <a:bodyPr/>
          <a:lstStyle/>
          <a:p>
            <a:fld id="{BC98188F-24A9-4BB3-9D7B-3D94D7735872}" type="slidenum">
              <a:rPr lang="en-US" smtClean="0"/>
              <a:t>20</a:t>
            </a:fld>
            <a:endParaRPr lang="en-US"/>
          </a:p>
        </p:txBody>
      </p:sp>
    </p:spTree>
    <p:extLst>
      <p:ext uri="{BB962C8B-B14F-4D97-AF65-F5344CB8AC3E}">
        <p14:creationId xmlns:p14="http://schemas.microsoft.com/office/powerpoint/2010/main" val="34996366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Don’t use over high heat!</a:t>
            </a:r>
          </a:p>
        </p:txBody>
      </p:sp>
      <p:sp>
        <p:nvSpPr>
          <p:cNvPr id="4" name="Slide Number Placeholder 3"/>
          <p:cNvSpPr>
            <a:spLocks noGrp="1"/>
          </p:cNvSpPr>
          <p:nvPr>
            <p:ph type="sldNum" sz="quarter" idx="5"/>
          </p:nvPr>
        </p:nvSpPr>
        <p:spPr/>
        <p:txBody>
          <a:bodyPr/>
          <a:lstStyle/>
          <a:p>
            <a:fld id="{BC98188F-24A9-4BB3-9D7B-3D94D7735872}" type="slidenum">
              <a:rPr lang="en-US" smtClean="0"/>
              <a:t>21</a:t>
            </a:fld>
            <a:endParaRPr lang="en-US"/>
          </a:p>
        </p:txBody>
      </p:sp>
    </p:spTree>
    <p:extLst>
      <p:ext uri="{BB962C8B-B14F-4D97-AF65-F5344CB8AC3E}">
        <p14:creationId xmlns:p14="http://schemas.microsoft.com/office/powerpoint/2010/main" val="14981940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Copper on the bottom of the pan is ok.</a:t>
            </a:r>
          </a:p>
        </p:txBody>
      </p:sp>
      <p:sp>
        <p:nvSpPr>
          <p:cNvPr id="4" name="Slide Number Placeholder 3"/>
          <p:cNvSpPr>
            <a:spLocks noGrp="1"/>
          </p:cNvSpPr>
          <p:nvPr>
            <p:ph type="sldNum" sz="quarter" idx="5"/>
          </p:nvPr>
        </p:nvSpPr>
        <p:spPr/>
        <p:txBody>
          <a:bodyPr/>
          <a:lstStyle/>
          <a:p>
            <a:fld id="{BC98188F-24A9-4BB3-9D7B-3D94D7735872}" type="slidenum">
              <a:rPr lang="en-US" smtClean="0"/>
              <a:t>23</a:t>
            </a:fld>
            <a:endParaRPr lang="en-US"/>
          </a:p>
        </p:txBody>
      </p:sp>
    </p:spTree>
    <p:extLst>
      <p:ext uri="{BB962C8B-B14F-4D97-AF65-F5344CB8AC3E}">
        <p14:creationId xmlns:p14="http://schemas.microsoft.com/office/powerpoint/2010/main" val="1737953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Carbon Steel- requires seasoning like Cast Iron- acidic foods (tomatoes) degrade it- leaches iron into your food like cast iron. What is the best of the best cookware?</a:t>
            </a:r>
          </a:p>
        </p:txBody>
      </p:sp>
      <p:sp>
        <p:nvSpPr>
          <p:cNvPr id="4" name="Slide Number Placeholder 3"/>
          <p:cNvSpPr>
            <a:spLocks noGrp="1"/>
          </p:cNvSpPr>
          <p:nvPr>
            <p:ph type="sldNum" sz="quarter" idx="5"/>
          </p:nvPr>
        </p:nvSpPr>
        <p:spPr/>
        <p:txBody>
          <a:bodyPr/>
          <a:lstStyle/>
          <a:p>
            <a:fld id="{BC98188F-24A9-4BB3-9D7B-3D94D7735872}" type="slidenum">
              <a:rPr lang="en-US" smtClean="0"/>
              <a:t>25</a:t>
            </a:fld>
            <a:endParaRPr lang="en-US"/>
          </a:p>
        </p:txBody>
      </p:sp>
    </p:spTree>
    <p:extLst>
      <p:ext uri="{BB962C8B-B14F-4D97-AF65-F5344CB8AC3E}">
        <p14:creationId xmlns:p14="http://schemas.microsoft.com/office/powerpoint/2010/main" val="13732426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Pan frying with Stainless Steel requires a little water, vegetable broth, or oil to keep food from sticking.</a:t>
            </a:r>
          </a:p>
        </p:txBody>
      </p:sp>
      <p:sp>
        <p:nvSpPr>
          <p:cNvPr id="4" name="Slide Number Placeholder 3"/>
          <p:cNvSpPr>
            <a:spLocks noGrp="1"/>
          </p:cNvSpPr>
          <p:nvPr>
            <p:ph type="sldNum" sz="quarter" idx="5"/>
          </p:nvPr>
        </p:nvSpPr>
        <p:spPr/>
        <p:txBody>
          <a:bodyPr/>
          <a:lstStyle/>
          <a:p>
            <a:fld id="{BC98188F-24A9-4BB3-9D7B-3D94D7735872}" type="slidenum">
              <a:rPr lang="en-US" smtClean="0"/>
              <a:t>26</a:t>
            </a:fld>
            <a:endParaRPr lang="en-US"/>
          </a:p>
        </p:txBody>
      </p:sp>
    </p:spTree>
    <p:extLst>
      <p:ext uri="{BB962C8B-B14F-4D97-AF65-F5344CB8AC3E}">
        <p14:creationId xmlns:p14="http://schemas.microsoft.com/office/powerpoint/2010/main" val="37815760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lot has changed since these Laws of Health were given to us in the 1800s by Ellen G. White. We have a multitude of mostly negative things that are affecting our health, especially in the last 20 years. We were informed by Mrs. White about the negative effects of the drug system which is now beyond belief and about the health issues with meat, especially red meat and processed meat (which we went over last time I spoke about health.)  I found that to go over all 8 in one session we would need to be here quite a while- that is how much has changed from the 1800s. Today, I will focus on summarizing number 1- Nutrition. To do it justice it would take all day. </a:t>
            </a:r>
          </a:p>
        </p:txBody>
      </p:sp>
      <p:sp>
        <p:nvSpPr>
          <p:cNvPr id="4" name="Slide Number Placeholder 3"/>
          <p:cNvSpPr>
            <a:spLocks noGrp="1"/>
          </p:cNvSpPr>
          <p:nvPr>
            <p:ph type="sldNum" sz="quarter" idx="5"/>
          </p:nvPr>
        </p:nvSpPr>
        <p:spPr/>
        <p:txBody>
          <a:bodyPr/>
          <a:lstStyle/>
          <a:p>
            <a:fld id="{BC98188F-24A9-4BB3-9D7B-3D94D7735872}" type="slidenum">
              <a:rPr lang="en-US" smtClean="0"/>
              <a:t>2</a:t>
            </a:fld>
            <a:endParaRPr lang="en-US"/>
          </a:p>
        </p:txBody>
      </p:sp>
    </p:spTree>
    <p:extLst>
      <p:ext uri="{BB962C8B-B14F-4D97-AF65-F5344CB8AC3E}">
        <p14:creationId xmlns:p14="http://schemas.microsoft.com/office/powerpoint/2010/main" val="8948322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Required Labeling for irradiation- look for it. No organic foods have been irradiated.</a:t>
            </a:r>
          </a:p>
        </p:txBody>
      </p:sp>
      <p:sp>
        <p:nvSpPr>
          <p:cNvPr id="4" name="Slide Number Placeholder 3"/>
          <p:cNvSpPr>
            <a:spLocks noGrp="1"/>
          </p:cNvSpPr>
          <p:nvPr>
            <p:ph type="sldNum" sz="quarter" idx="5"/>
          </p:nvPr>
        </p:nvSpPr>
        <p:spPr/>
        <p:txBody>
          <a:bodyPr/>
          <a:lstStyle/>
          <a:p>
            <a:fld id="{BC98188F-24A9-4BB3-9D7B-3D94D7735872}" type="slidenum">
              <a:rPr lang="en-US" smtClean="0"/>
              <a:t>29</a:t>
            </a:fld>
            <a:endParaRPr lang="en-US"/>
          </a:p>
        </p:txBody>
      </p:sp>
    </p:spTree>
    <p:extLst>
      <p:ext uri="{BB962C8B-B14F-4D97-AF65-F5344CB8AC3E}">
        <p14:creationId xmlns:p14="http://schemas.microsoft.com/office/powerpoint/2010/main" val="4142836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Buy Organic cost to be healthier versus Cancer &amp; Chemotherapy. </a:t>
            </a:r>
          </a:p>
        </p:txBody>
      </p:sp>
      <p:sp>
        <p:nvSpPr>
          <p:cNvPr id="4" name="Slide Number Placeholder 3"/>
          <p:cNvSpPr>
            <a:spLocks noGrp="1"/>
          </p:cNvSpPr>
          <p:nvPr>
            <p:ph type="sldNum" sz="quarter" idx="5"/>
          </p:nvPr>
        </p:nvSpPr>
        <p:spPr/>
        <p:txBody>
          <a:bodyPr/>
          <a:lstStyle/>
          <a:p>
            <a:fld id="{BC98188F-24A9-4BB3-9D7B-3D94D7735872}" type="slidenum">
              <a:rPr lang="en-US" smtClean="0"/>
              <a:t>30</a:t>
            </a:fld>
            <a:endParaRPr lang="en-US"/>
          </a:p>
        </p:txBody>
      </p:sp>
    </p:spTree>
    <p:extLst>
      <p:ext uri="{BB962C8B-B14F-4D97-AF65-F5344CB8AC3E}">
        <p14:creationId xmlns:p14="http://schemas.microsoft.com/office/powerpoint/2010/main" val="31315539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Environmental Working Group</a:t>
            </a:r>
          </a:p>
        </p:txBody>
      </p:sp>
      <p:sp>
        <p:nvSpPr>
          <p:cNvPr id="4" name="Slide Number Placeholder 3"/>
          <p:cNvSpPr>
            <a:spLocks noGrp="1"/>
          </p:cNvSpPr>
          <p:nvPr>
            <p:ph type="sldNum" sz="quarter" idx="5"/>
          </p:nvPr>
        </p:nvSpPr>
        <p:spPr/>
        <p:txBody>
          <a:bodyPr/>
          <a:lstStyle/>
          <a:p>
            <a:fld id="{BC98188F-24A9-4BB3-9D7B-3D94D7735872}" type="slidenum">
              <a:rPr lang="en-US" smtClean="0"/>
              <a:t>31</a:t>
            </a:fld>
            <a:endParaRPr lang="en-US"/>
          </a:p>
        </p:txBody>
      </p:sp>
    </p:spTree>
    <p:extLst>
      <p:ext uri="{BB962C8B-B14F-4D97-AF65-F5344CB8AC3E}">
        <p14:creationId xmlns:p14="http://schemas.microsoft.com/office/powerpoint/2010/main" val="28627544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Plastics can be sweated out or cleansed out. Detoxing is the only way to get all of these toxins out. I would encourage you to consider even a small detox program with binders while making some of the changes we have discussed today.  If you are sick and doctors have given you no answers- Meghan </a:t>
            </a:r>
            <a:r>
              <a:rPr lang="en-US" dirty="0" err="1"/>
              <a:t>Telpner</a:t>
            </a:r>
            <a:r>
              <a:rPr lang="en-US" dirty="0"/>
              <a:t>= Academy of Culinary Nutrition- husband Josh has said that Functional Medicine Doctors have found a solution for those that have not been able to get well in any fashion and for most of them it changed their life. There are 3 things that must be done which works for most people- the first one is……………………. </a:t>
            </a:r>
          </a:p>
        </p:txBody>
      </p:sp>
      <p:sp>
        <p:nvSpPr>
          <p:cNvPr id="4" name="Slide Number Placeholder 3"/>
          <p:cNvSpPr>
            <a:spLocks noGrp="1"/>
          </p:cNvSpPr>
          <p:nvPr>
            <p:ph type="sldNum" sz="quarter" idx="5"/>
          </p:nvPr>
        </p:nvSpPr>
        <p:spPr/>
        <p:txBody>
          <a:bodyPr/>
          <a:lstStyle/>
          <a:p>
            <a:fld id="{BC98188F-24A9-4BB3-9D7B-3D94D7735872}" type="slidenum">
              <a:rPr lang="en-US" smtClean="0"/>
              <a:t>33</a:t>
            </a:fld>
            <a:endParaRPr lang="en-US"/>
          </a:p>
        </p:txBody>
      </p:sp>
    </p:spTree>
    <p:extLst>
      <p:ext uri="{BB962C8B-B14F-4D97-AF65-F5344CB8AC3E}">
        <p14:creationId xmlns:p14="http://schemas.microsoft.com/office/powerpoint/2010/main" val="71132886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benefits named are clear skin, prevents milk allergies, resolves upper respiratory issues, prevents cancers (breast, ovarian, prostate), stronger bones (causes increase of hip fractures- Harvard study- no antibiotics or hormones they inject in the cows (godairyfree.org).</a:t>
            </a:r>
          </a:p>
        </p:txBody>
      </p:sp>
      <p:sp>
        <p:nvSpPr>
          <p:cNvPr id="4" name="Slide Number Placeholder 3"/>
          <p:cNvSpPr>
            <a:spLocks noGrp="1"/>
          </p:cNvSpPr>
          <p:nvPr>
            <p:ph type="sldNum" sz="quarter" idx="5"/>
          </p:nvPr>
        </p:nvSpPr>
        <p:spPr/>
        <p:txBody>
          <a:bodyPr/>
          <a:lstStyle/>
          <a:p>
            <a:fld id="{BC98188F-24A9-4BB3-9D7B-3D94D7735872}" type="slidenum">
              <a:rPr lang="en-US" smtClean="0"/>
              <a:t>35</a:t>
            </a:fld>
            <a:endParaRPr lang="en-US"/>
          </a:p>
        </p:txBody>
      </p:sp>
    </p:spTree>
    <p:extLst>
      <p:ext uri="{BB962C8B-B14F-4D97-AF65-F5344CB8AC3E}">
        <p14:creationId xmlns:p14="http://schemas.microsoft.com/office/powerpoint/2010/main" val="39487358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Reducing or eliminating processed sugar from your diet can help you retain healthy levels of blood sugar and a healthy weight. It also contributes to liver and heart health- causes fatty liver, heart disease- may be linked to anxiety/depression (Healthline). Helps the skin and dental health.</a:t>
            </a:r>
          </a:p>
        </p:txBody>
      </p:sp>
      <p:sp>
        <p:nvSpPr>
          <p:cNvPr id="4" name="Slide Number Placeholder 3"/>
          <p:cNvSpPr>
            <a:spLocks noGrp="1"/>
          </p:cNvSpPr>
          <p:nvPr>
            <p:ph type="sldNum" sz="quarter" idx="5"/>
          </p:nvPr>
        </p:nvSpPr>
        <p:spPr/>
        <p:txBody>
          <a:bodyPr/>
          <a:lstStyle/>
          <a:p>
            <a:fld id="{BC98188F-24A9-4BB3-9D7B-3D94D7735872}" type="slidenum">
              <a:rPr lang="en-US" smtClean="0"/>
              <a:t>36</a:t>
            </a:fld>
            <a:endParaRPr lang="en-US"/>
          </a:p>
        </p:txBody>
      </p:sp>
    </p:spTree>
    <p:extLst>
      <p:ext uri="{BB962C8B-B14F-4D97-AF65-F5344CB8AC3E}">
        <p14:creationId xmlns:p14="http://schemas.microsoft.com/office/powerpoint/2010/main" val="16952080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the ones that cause the most problems. After a while, once the body resets from this you may be able to add some foods back in. </a:t>
            </a:r>
          </a:p>
        </p:txBody>
      </p:sp>
      <p:sp>
        <p:nvSpPr>
          <p:cNvPr id="4" name="Slide Number Placeholder 3"/>
          <p:cNvSpPr>
            <a:spLocks noGrp="1"/>
          </p:cNvSpPr>
          <p:nvPr>
            <p:ph type="sldNum" sz="quarter" idx="5"/>
          </p:nvPr>
        </p:nvSpPr>
        <p:spPr/>
        <p:txBody>
          <a:bodyPr/>
          <a:lstStyle/>
          <a:p>
            <a:fld id="{BC98188F-24A9-4BB3-9D7B-3D94D7735872}" type="slidenum">
              <a:rPr lang="en-US" smtClean="0"/>
              <a:t>37</a:t>
            </a:fld>
            <a:endParaRPr lang="en-US"/>
          </a:p>
        </p:txBody>
      </p:sp>
    </p:spTree>
    <p:extLst>
      <p:ext uri="{BB962C8B-B14F-4D97-AF65-F5344CB8AC3E}">
        <p14:creationId xmlns:p14="http://schemas.microsoft.com/office/powerpoint/2010/main" val="6701592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Herb-bearing seed: plant bearing seed in other translations. That is fruit, grains, nuts, and legumes. The herb of the field is vegetables. Since our Lord created us this was the best diet,  but only in the last 20 years has everything changed as Satan is working extensively in every area of life to destroy each one of us. Toxins, heavy metals, 85,000 chemicals of all kinds came into the picture (no testing done- GRAS). In 2019 the life expectancy for U.S. citizens……………………. </a:t>
            </a:r>
          </a:p>
        </p:txBody>
      </p:sp>
      <p:sp>
        <p:nvSpPr>
          <p:cNvPr id="4" name="Slide Number Placeholder 3"/>
          <p:cNvSpPr>
            <a:spLocks noGrp="1"/>
          </p:cNvSpPr>
          <p:nvPr>
            <p:ph type="sldNum" sz="quarter" idx="5"/>
          </p:nvPr>
        </p:nvSpPr>
        <p:spPr/>
        <p:txBody>
          <a:bodyPr/>
          <a:lstStyle/>
          <a:p>
            <a:fld id="{BC98188F-24A9-4BB3-9D7B-3D94D7735872}" type="slidenum">
              <a:rPr lang="en-US" smtClean="0"/>
              <a:t>3</a:t>
            </a:fld>
            <a:endParaRPr lang="en-US"/>
          </a:p>
        </p:txBody>
      </p:sp>
    </p:spTree>
    <p:extLst>
      <p:ext uri="{BB962C8B-B14F-4D97-AF65-F5344CB8AC3E}">
        <p14:creationId xmlns:p14="http://schemas.microsoft.com/office/powerpoint/2010/main" val="18306725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What’s wrong. Well, part of it is nutrition, or lack of it. It’s what we are eating. How can we live longer with nutrition? There are several things to consider. (Explain not to try to make changes all at once.)……………</a:t>
            </a:r>
          </a:p>
        </p:txBody>
      </p:sp>
      <p:sp>
        <p:nvSpPr>
          <p:cNvPr id="4" name="Slide Number Placeholder 3"/>
          <p:cNvSpPr>
            <a:spLocks noGrp="1"/>
          </p:cNvSpPr>
          <p:nvPr>
            <p:ph type="sldNum" sz="quarter" idx="5"/>
          </p:nvPr>
        </p:nvSpPr>
        <p:spPr/>
        <p:txBody>
          <a:bodyPr/>
          <a:lstStyle/>
          <a:p>
            <a:fld id="{BC98188F-24A9-4BB3-9D7B-3D94D7735872}" type="slidenum">
              <a:rPr lang="en-US" smtClean="0"/>
              <a:t>4</a:t>
            </a:fld>
            <a:endParaRPr lang="en-US"/>
          </a:p>
        </p:txBody>
      </p:sp>
    </p:spTree>
    <p:extLst>
      <p:ext uri="{BB962C8B-B14F-4D97-AF65-F5344CB8AC3E}">
        <p14:creationId xmlns:p14="http://schemas.microsoft.com/office/powerpoint/2010/main" val="3839175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must become a label reader to stay healthy. Dangers &amp; Side Effects according to Draxe.com are Addictive, May Lead to Weight Gain, Linked to Cancer, 67% greater risk of Type 2 Diabetes, Can Lead to Gut Issues (Inflammation).</a:t>
            </a:r>
          </a:p>
        </p:txBody>
      </p:sp>
      <p:sp>
        <p:nvSpPr>
          <p:cNvPr id="4" name="Slide Number Placeholder 3"/>
          <p:cNvSpPr>
            <a:spLocks noGrp="1"/>
          </p:cNvSpPr>
          <p:nvPr>
            <p:ph type="sldNum" sz="quarter" idx="5"/>
          </p:nvPr>
        </p:nvSpPr>
        <p:spPr/>
        <p:txBody>
          <a:bodyPr/>
          <a:lstStyle/>
          <a:p>
            <a:fld id="{BC98188F-24A9-4BB3-9D7B-3D94D7735872}" type="slidenum">
              <a:rPr lang="en-US" smtClean="0"/>
              <a:t>5</a:t>
            </a:fld>
            <a:endParaRPr lang="en-US"/>
          </a:p>
        </p:txBody>
      </p:sp>
    </p:spTree>
    <p:extLst>
      <p:ext uri="{BB962C8B-B14F-4D97-AF65-F5344CB8AC3E}">
        <p14:creationId xmlns:p14="http://schemas.microsoft.com/office/powerpoint/2010/main" val="126947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C98188F-24A9-4BB3-9D7B-3D94D7735872}" type="slidenum">
              <a:rPr lang="en-US" smtClean="0"/>
              <a:t>6</a:t>
            </a:fld>
            <a:endParaRPr lang="en-US"/>
          </a:p>
        </p:txBody>
      </p:sp>
    </p:spTree>
    <p:extLst>
      <p:ext uri="{BB962C8B-B14F-4D97-AF65-F5344CB8AC3E}">
        <p14:creationId xmlns:p14="http://schemas.microsoft.com/office/powerpoint/2010/main" val="962699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E2E30"/>
                </a:solidFill>
                <a:effectLst/>
                <a:highlight>
                  <a:srgbClr val="FFFFFF"/>
                </a:highlight>
                <a:latin typeface="ProximaNovaRegular"/>
              </a:rPr>
              <a:t> White Flour- have been processed so that the whole grain is no longer intact. They are turned into sugar (white carbs-white bread). </a:t>
            </a:r>
            <a:r>
              <a:rPr lang="en-US" dirty="0"/>
              <a:t>Brown Rice flour (Arsenic)</a:t>
            </a:r>
          </a:p>
        </p:txBody>
      </p:sp>
      <p:sp>
        <p:nvSpPr>
          <p:cNvPr id="4" name="Slide Number Placeholder 3"/>
          <p:cNvSpPr>
            <a:spLocks noGrp="1"/>
          </p:cNvSpPr>
          <p:nvPr>
            <p:ph type="sldNum" sz="quarter" idx="5"/>
          </p:nvPr>
        </p:nvSpPr>
        <p:spPr/>
        <p:txBody>
          <a:bodyPr/>
          <a:lstStyle/>
          <a:p>
            <a:fld id="{BC98188F-24A9-4BB3-9D7B-3D94D7735872}" type="slidenum">
              <a:rPr lang="en-US" smtClean="0"/>
              <a:t>7</a:t>
            </a:fld>
            <a:endParaRPr lang="en-US"/>
          </a:p>
        </p:txBody>
      </p:sp>
    </p:spTree>
    <p:extLst>
      <p:ext uri="{BB962C8B-B14F-4D97-AF65-F5344CB8AC3E}">
        <p14:creationId xmlns:p14="http://schemas.microsoft.com/office/powerpoint/2010/main" val="39973272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human body requires sodium- balanced state- way- found in nature (along with other minerals)- has an alkalizing effect- body. Tears- blood- urine- salty. In utero- baby swims- salt water. Refined salt contains 2 minerals- sodium- chloride- acidic effect- body. 70% of the salt we may take in- processed &amp; restaurant foods- too much causes heart disease/strokes. Unrefined salts- much better.</a:t>
            </a:r>
          </a:p>
        </p:txBody>
      </p:sp>
      <p:sp>
        <p:nvSpPr>
          <p:cNvPr id="4" name="Slide Number Placeholder 3"/>
          <p:cNvSpPr>
            <a:spLocks noGrp="1"/>
          </p:cNvSpPr>
          <p:nvPr>
            <p:ph type="sldNum" sz="quarter" idx="5"/>
          </p:nvPr>
        </p:nvSpPr>
        <p:spPr/>
        <p:txBody>
          <a:bodyPr/>
          <a:lstStyle/>
          <a:p>
            <a:fld id="{BC98188F-24A9-4BB3-9D7B-3D94D7735872}" type="slidenum">
              <a:rPr lang="en-US" smtClean="0"/>
              <a:t>13</a:t>
            </a:fld>
            <a:endParaRPr lang="en-US"/>
          </a:p>
        </p:txBody>
      </p:sp>
    </p:spTree>
    <p:extLst>
      <p:ext uri="{BB962C8B-B14F-4D97-AF65-F5344CB8AC3E}">
        <p14:creationId xmlns:p14="http://schemas.microsoft.com/office/powerpoint/2010/main" val="2548993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Fresh- not good if many days away……………….</a:t>
            </a:r>
          </a:p>
        </p:txBody>
      </p:sp>
      <p:sp>
        <p:nvSpPr>
          <p:cNvPr id="4" name="Slide Number Placeholder 3"/>
          <p:cNvSpPr>
            <a:spLocks noGrp="1"/>
          </p:cNvSpPr>
          <p:nvPr>
            <p:ph type="sldNum" sz="quarter" idx="5"/>
          </p:nvPr>
        </p:nvSpPr>
        <p:spPr/>
        <p:txBody>
          <a:bodyPr/>
          <a:lstStyle/>
          <a:p>
            <a:fld id="{BC98188F-24A9-4BB3-9D7B-3D94D7735872}" type="slidenum">
              <a:rPr lang="en-US" smtClean="0"/>
              <a:t>14</a:t>
            </a:fld>
            <a:endParaRPr lang="en-US"/>
          </a:p>
        </p:txBody>
      </p:sp>
    </p:spTree>
    <p:extLst>
      <p:ext uri="{BB962C8B-B14F-4D97-AF65-F5344CB8AC3E}">
        <p14:creationId xmlns:p14="http://schemas.microsoft.com/office/powerpoint/2010/main" val="1027813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ADB94-ED54-20FF-9F15-15E5FD00A5A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9F0D0E4-66F0-69CA-21E5-40FD377DFB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6F59943-8628-CA50-20D8-CB9A8B765DEC}"/>
              </a:ext>
            </a:extLst>
          </p:cNvPr>
          <p:cNvSpPr>
            <a:spLocks noGrp="1"/>
          </p:cNvSpPr>
          <p:nvPr>
            <p:ph type="dt" sz="half" idx="10"/>
          </p:nvPr>
        </p:nvSpPr>
        <p:spPr/>
        <p:txBody>
          <a:bodyPr/>
          <a:lstStyle/>
          <a:p>
            <a:fld id="{DF5369C9-6CAA-4A48-BD5B-B1992ED67E96}" type="datetimeFigureOut">
              <a:rPr lang="en-US" smtClean="0"/>
              <a:t>5/31/2024</a:t>
            </a:fld>
            <a:endParaRPr lang="en-US"/>
          </a:p>
        </p:txBody>
      </p:sp>
      <p:sp>
        <p:nvSpPr>
          <p:cNvPr id="5" name="Footer Placeholder 4">
            <a:extLst>
              <a:ext uri="{FF2B5EF4-FFF2-40B4-BE49-F238E27FC236}">
                <a16:creationId xmlns:a16="http://schemas.microsoft.com/office/drawing/2014/main" id="{2C736C37-77B8-B36D-0911-3EDD778B47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82104F-D4C7-A709-B464-88549D21F750}"/>
              </a:ext>
            </a:extLst>
          </p:cNvPr>
          <p:cNvSpPr>
            <a:spLocks noGrp="1"/>
          </p:cNvSpPr>
          <p:nvPr>
            <p:ph type="sldNum" sz="quarter" idx="12"/>
          </p:nvPr>
        </p:nvSpPr>
        <p:spPr/>
        <p:txBody>
          <a:bodyPr/>
          <a:lstStyle/>
          <a:p>
            <a:fld id="{5E49C21E-E76D-45F3-B90D-60B80FEFAC50}" type="slidenum">
              <a:rPr lang="en-US" smtClean="0"/>
              <a:t>‹#›</a:t>
            </a:fld>
            <a:endParaRPr lang="en-US"/>
          </a:p>
        </p:txBody>
      </p:sp>
    </p:spTree>
    <p:extLst>
      <p:ext uri="{BB962C8B-B14F-4D97-AF65-F5344CB8AC3E}">
        <p14:creationId xmlns:p14="http://schemas.microsoft.com/office/powerpoint/2010/main" val="3055909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17DB2-EB75-9149-6518-07AE3971A1C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5CB97FA-3312-2215-BB95-487257C07B0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60D130-20EF-04EE-4688-D39161A1D99D}"/>
              </a:ext>
            </a:extLst>
          </p:cNvPr>
          <p:cNvSpPr>
            <a:spLocks noGrp="1"/>
          </p:cNvSpPr>
          <p:nvPr>
            <p:ph type="dt" sz="half" idx="10"/>
          </p:nvPr>
        </p:nvSpPr>
        <p:spPr/>
        <p:txBody>
          <a:bodyPr/>
          <a:lstStyle/>
          <a:p>
            <a:fld id="{DF5369C9-6CAA-4A48-BD5B-B1992ED67E96}" type="datetimeFigureOut">
              <a:rPr lang="en-US" smtClean="0"/>
              <a:t>5/31/2024</a:t>
            </a:fld>
            <a:endParaRPr lang="en-US"/>
          </a:p>
        </p:txBody>
      </p:sp>
      <p:sp>
        <p:nvSpPr>
          <p:cNvPr id="5" name="Footer Placeholder 4">
            <a:extLst>
              <a:ext uri="{FF2B5EF4-FFF2-40B4-BE49-F238E27FC236}">
                <a16:creationId xmlns:a16="http://schemas.microsoft.com/office/drawing/2014/main" id="{164ECEDB-C15E-FDC8-6EEC-C562926773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71FFA4-2990-A286-AC98-ABBA238ACA8B}"/>
              </a:ext>
            </a:extLst>
          </p:cNvPr>
          <p:cNvSpPr>
            <a:spLocks noGrp="1"/>
          </p:cNvSpPr>
          <p:nvPr>
            <p:ph type="sldNum" sz="quarter" idx="12"/>
          </p:nvPr>
        </p:nvSpPr>
        <p:spPr/>
        <p:txBody>
          <a:bodyPr/>
          <a:lstStyle/>
          <a:p>
            <a:fld id="{5E49C21E-E76D-45F3-B90D-60B80FEFAC50}" type="slidenum">
              <a:rPr lang="en-US" smtClean="0"/>
              <a:t>‹#›</a:t>
            </a:fld>
            <a:endParaRPr lang="en-US"/>
          </a:p>
        </p:txBody>
      </p:sp>
    </p:spTree>
    <p:extLst>
      <p:ext uri="{BB962C8B-B14F-4D97-AF65-F5344CB8AC3E}">
        <p14:creationId xmlns:p14="http://schemas.microsoft.com/office/powerpoint/2010/main" val="1777961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B91A98-B8B9-EDE9-CCB6-0D3AA5FBEC2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A321E5-49CC-1A17-6652-633F468223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AB24DB-CE1D-BD76-FBDF-CBF92E8D7DC0}"/>
              </a:ext>
            </a:extLst>
          </p:cNvPr>
          <p:cNvSpPr>
            <a:spLocks noGrp="1"/>
          </p:cNvSpPr>
          <p:nvPr>
            <p:ph type="dt" sz="half" idx="10"/>
          </p:nvPr>
        </p:nvSpPr>
        <p:spPr/>
        <p:txBody>
          <a:bodyPr/>
          <a:lstStyle/>
          <a:p>
            <a:fld id="{DF5369C9-6CAA-4A48-BD5B-B1992ED67E96}" type="datetimeFigureOut">
              <a:rPr lang="en-US" smtClean="0"/>
              <a:t>5/31/2024</a:t>
            </a:fld>
            <a:endParaRPr lang="en-US"/>
          </a:p>
        </p:txBody>
      </p:sp>
      <p:sp>
        <p:nvSpPr>
          <p:cNvPr id="5" name="Footer Placeholder 4">
            <a:extLst>
              <a:ext uri="{FF2B5EF4-FFF2-40B4-BE49-F238E27FC236}">
                <a16:creationId xmlns:a16="http://schemas.microsoft.com/office/drawing/2014/main" id="{172043B1-3B6A-6A44-B3E9-CAB3EB3B92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689473-29C7-5A33-6147-0039E0E87F7A}"/>
              </a:ext>
            </a:extLst>
          </p:cNvPr>
          <p:cNvSpPr>
            <a:spLocks noGrp="1"/>
          </p:cNvSpPr>
          <p:nvPr>
            <p:ph type="sldNum" sz="quarter" idx="12"/>
          </p:nvPr>
        </p:nvSpPr>
        <p:spPr/>
        <p:txBody>
          <a:bodyPr/>
          <a:lstStyle/>
          <a:p>
            <a:fld id="{5E49C21E-E76D-45F3-B90D-60B80FEFAC50}" type="slidenum">
              <a:rPr lang="en-US" smtClean="0"/>
              <a:t>‹#›</a:t>
            </a:fld>
            <a:endParaRPr lang="en-US"/>
          </a:p>
        </p:txBody>
      </p:sp>
    </p:spTree>
    <p:extLst>
      <p:ext uri="{BB962C8B-B14F-4D97-AF65-F5344CB8AC3E}">
        <p14:creationId xmlns:p14="http://schemas.microsoft.com/office/powerpoint/2010/main" val="27648497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E7644-B329-4A7C-AD07-B22E20B91928}"/>
              </a:ext>
            </a:extLst>
          </p:cNvPr>
          <p:cNvSpPr>
            <a:spLocks noGrp="1"/>
          </p:cNvSpPr>
          <p:nvPr>
            <p:ph type="title"/>
          </p:nvPr>
        </p:nvSpPr>
        <p:spPr/>
        <p:txBody>
          <a:bodyPr/>
          <a:lstStyle>
            <a:lvl1pPr>
              <a:defRPr sz="4800">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22D7E9BD-F17A-A994-2A0B-A257F83B68E1}"/>
              </a:ext>
            </a:extLst>
          </p:cNvPr>
          <p:cNvSpPr>
            <a:spLocks noGrp="1"/>
          </p:cNvSpPr>
          <p:nvPr>
            <p:ph idx="1"/>
          </p:nvPr>
        </p:nvSpPr>
        <p:spPr/>
        <p:txBody>
          <a:bodyPr/>
          <a:lstStyle>
            <a:lvl1pPr>
              <a:defRPr>
                <a:solidFill>
                  <a:srgbClr val="FFFF00"/>
                </a:solidFill>
              </a:defRPr>
            </a:lvl1pPr>
            <a:lvl2pPr>
              <a:defRPr>
                <a:solidFill>
                  <a:srgbClr val="FFFF00"/>
                </a:solidFill>
              </a:defRPr>
            </a:lvl2pPr>
            <a:lvl3pPr marL="914400" indent="0">
              <a:buNone/>
              <a:defRPr>
                <a:solidFill>
                  <a:srgbClr val="FFFF00"/>
                </a:solidFill>
              </a:defRPr>
            </a:lvl3pPr>
            <a:lvl4pPr>
              <a:defRPr>
                <a:solidFill>
                  <a:srgbClr val="FFFF00"/>
                </a:solidFill>
              </a:defRPr>
            </a:lvl4pPr>
            <a:lvl5pPr>
              <a:defRPr>
                <a:solidFill>
                  <a:srgbClr val="FFFF0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CD7D04D-D383-9454-6C51-2733F2588752}"/>
              </a:ext>
            </a:extLst>
          </p:cNvPr>
          <p:cNvSpPr>
            <a:spLocks noGrp="1"/>
          </p:cNvSpPr>
          <p:nvPr>
            <p:ph type="dt" sz="half" idx="10"/>
          </p:nvPr>
        </p:nvSpPr>
        <p:spPr/>
        <p:txBody>
          <a:bodyPr/>
          <a:lstStyle/>
          <a:p>
            <a:fld id="{DF5369C9-6CAA-4A48-BD5B-B1992ED67E96}" type="datetimeFigureOut">
              <a:rPr lang="en-US" smtClean="0"/>
              <a:t>5/31/2024</a:t>
            </a:fld>
            <a:endParaRPr lang="en-US"/>
          </a:p>
        </p:txBody>
      </p:sp>
      <p:sp>
        <p:nvSpPr>
          <p:cNvPr id="5" name="Footer Placeholder 4">
            <a:extLst>
              <a:ext uri="{FF2B5EF4-FFF2-40B4-BE49-F238E27FC236}">
                <a16:creationId xmlns:a16="http://schemas.microsoft.com/office/drawing/2014/main" id="{FA4AEC1C-5A4D-D263-95A3-40E4CF0B5F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083633-C560-3FD5-3940-2914C08D3C08}"/>
              </a:ext>
            </a:extLst>
          </p:cNvPr>
          <p:cNvSpPr>
            <a:spLocks noGrp="1"/>
          </p:cNvSpPr>
          <p:nvPr>
            <p:ph type="sldNum" sz="quarter" idx="12"/>
          </p:nvPr>
        </p:nvSpPr>
        <p:spPr/>
        <p:txBody>
          <a:bodyPr/>
          <a:lstStyle/>
          <a:p>
            <a:fld id="{5E49C21E-E76D-45F3-B90D-60B80FEFAC50}" type="slidenum">
              <a:rPr lang="en-US" smtClean="0"/>
              <a:t>‹#›</a:t>
            </a:fld>
            <a:endParaRPr lang="en-US"/>
          </a:p>
        </p:txBody>
      </p:sp>
    </p:spTree>
    <p:extLst>
      <p:ext uri="{BB962C8B-B14F-4D97-AF65-F5344CB8AC3E}">
        <p14:creationId xmlns:p14="http://schemas.microsoft.com/office/powerpoint/2010/main" val="3483913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051CE-123F-68D0-36AB-64D2EC36929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98B0D83-D397-EEE1-818A-3A369959B4F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5ED322F-92D5-0167-1797-D4ECBB262478}"/>
              </a:ext>
            </a:extLst>
          </p:cNvPr>
          <p:cNvSpPr>
            <a:spLocks noGrp="1"/>
          </p:cNvSpPr>
          <p:nvPr>
            <p:ph type="dt" sz="half" idx="10"/>
          </p:nvPr>
        </p:nvSpPr>
        <p:spPr/>
        <p:txBody>
          <a:bodyPr/>
          <a:lstStyle/>
          <a:p>
            <a:fld id="{DF5369C9-6CAA-4A48-BD5B-B1992ED67E96}" type="datetimeFigureOut">
              <a:rPr lang="en-US" smtClean="0"/>
              <a:t>5/31/2024</a:t>
            </a:fld>
            <a:endParaRPr lang="en-US"/>
          </a:p>
        </p:txBody>
      </p:sp>
      <p:sp>
        <p:nvSpPr>
          <p:cNvPr id="5" name="Footer Placeholder 4">
            <a:extLst>
              <a:ext uri="{FF2B5EF4-FFF2-40B4-BE49-F238E27FC236}">
                <a16:creationId xmlns:a16="http://schemas.microsoft.com/office/drawing/2014/main" id="{4366ABFE-729A-B4FD-94FF-CF9C6E22E5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8B8B52-AFC9-F382-2881-98F760BCCDEB}"/>
              </a:ext>
            </a:extLst>
          </p:cNvPr>
          <p:cNvSpPr>
            <a:spLocks noGrp="1"/>
          </p:cNvSpPr>
          <p:nvPr>
            <p:ph type="sldNum" sz="quarter" idx="12"/>
          </p:nvPr>
        </p:nvSpPr>
        <p:spPr/>
        <p:txBody>
          <a:bodyPr/>
          <a:lstStyle/>
          <a:p>
            <a:fld id="{5E49C21E-E76D-45F3-B90D-60B80FEFAC50}" type="slidenum">
              <a:rPr lang="en-US" smtClean="0"/>
              <a:t>‹#›</a:t>
            </a:fld>
            <a:endParaRPr lang="en-US"/>
          </a:p>
        </p:txBody>
      </p:sp>
    </p:spTree>
    <p:extLst>
      <p:ext uri="{BB962C8B-B14F-4D97-AF65-F5344CB8AC3E}">
        <p14:creationId xmlns:p14="http://schemas.microsoft.com/office/powerpoint/2010/main" val="2662467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33FA5-5D48-CE33-C8B0-F7AA150E9A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22D6D7-7D9B-203E-7D3A-BEAA51CBBC8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1BFD79A-F4A3-1C1B-1EE5-73640EA4F3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9C14C68-A7A3-8FCC-5A11-B2F727F324AE}"/>
              </a:ext>
            </a:extLst>
          </p:cNvPr>
          <p:cNvSpPr>
            <a:spLocks noGrp="1"/>
          </p:cNvSpPr>
          <p:nvPr>
            <p:ph type="dt" sz="half" idx="10"/>
          </p:nvPr>
        </p:nvSpPr>
        <p:spPr/>
        <p:txBody>
          <a:bodyPr/>
          <a:lstStyle/>
          <a:p>
            <a:fld id="{DF5369C9-6CAA-4A48-BD5B-B1992ED67E96}" type="datetimeFigureOut">
              <a:rPr lang="en-US" smtClean="0"/>
              <a:t>5/31/2024</a:t>
            </a:fld>
            <a:endParaRPr lang="en-US"/>
          </a:p>
        </p:txBody>
      </p:sp>
      <p:sp>
        <p:nvSpPr>
          <p:cNvPr id="6" name="Footer Placeholder 5">
            <a:extLst>
              <a:ext uri="{FF2B5EF4-FFF2-40B4-BE49-F238E27FC236}">
                <a16:creationId xmlns:a16="http://schemas.microsoft.com/office/drawing/2014/main" id="{4410C625-7F8D-5AEB-24CC-BF461F074D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42D86C-3F7E-0351-4074-16297D461C43}"/>
              </a:ext>
            </a:extLst>
          </p:cNvPr>
          <p:cNvSpPr>
            <a:spLocks noGrp="1"/>
          </p:cNvSpPr>
          <p:nvPr>
            <p:ph type="sldNum" sz="quarter" idx="12"/>
          </p:nvPr>
        </p:nvSpPr>
        <p:spPr/>
        <p:txBody>
          <a:bodyPr/>
          <a:lstStyle/>
          <a:p>
            <a:fld id="{5E49C21E-E76D-45F3-B90D-60B80FEFAC50}" type="slidenum">
              <a:rPr lang="en-US" smtClean="0"/>
              <a:t>‹#›</a:t>
            </a:fld>
            <a:endParaRPr lang="en-US"/>
          </a:p>
        </p:txBody>
      </p:sp>
    </p:spTree>
    <p:extLst>
      <p:ext uri="{BB962C8B-B14F-4D97-AF65-F5344CB8AC3E}">
        <p14:creationId xmlns:p14="http://schemas.microsoft.com/office/powerpoint/2010/main" val="3250319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4C8A1-F533-5C3E-25A1-A7937379D32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C9AE33-BEFF-2F8D-1D96-4FA9FC77E2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434F043E-5808-7B98-5B35-97B9E47F4BC4}"/>
              </a:ext>
            </a:extLst>
          </p:cNvPr>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E9936EF3-01C7-E7E8-54FC-C4BDD4E280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BF1893F-482F-DCA3-41D1-8894BE6C29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A46C168-1DC6-EF1A-F760-3201AEE86D30}"/>
              </a:ext>
            </a:extLst>
          </p:cNvPr>
          <p:cNvSpPr>
            <a:spLocks noGrp="1"/>
          </p:cNvSpPr>
          <p:nvPr>
            <p:ph type="dt" sz="half" idx="10"/>
          </p:nvPr>
        </p:nvSpPr>
        <p:spPr/>
        <p:txBody>
          <a:bodyPr/>
          <a:lstStyle/>
          <a:p>
            <a:fld id="{DF5369C9-6CAA-4A48-BD5B-B1992ED67E96}" type="datetimeFigureOut">
              <a:rPr lang="en-US" smtClean="0"/>
              <a:t>5/31/2024</a:t>
            </a:fld>
            <a:endParaRPr lang="en-US"/>
          </a:p>
        </p:txBody>
      </p:sp>
      <p:sp>
        <p:nvSpPr>
          <p:cNvPr id="8" name="Footer Placeholder 7">
            <a:extLst>
              <a:ext uri="{FF2B5EF4-FFF2-40B4-BE49-F238E27FC236}">
                <a16:creationId xmlns:a16="http://schemas.microsoft.com/office/drawing/2014/main" id="{DD3E7A5B-0EB9-E272-825B-B025BB3B7B2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A3DD20E-91F1-CF0D-0BDF-363725EB5CD8}"/>
              </a:ext>
            </a:extLst>
          </p:cNvPr>
          <p:cNvSpPr>
            <a:spLocks noGrp="1"/>
          </p:cNvSpPr>
          <p:nvPr>
            <p:ph type="sldNum" sz="quarter" idx="12"/>
          </p:nvPr>
        </p:nvSpPr>
        <p:spPr/>
        <p:txBody>
          <a:bodyPr/>
          <a:lstStyle/>
          <a:p>
            <a:fld id="{5E49C21E-E76D-45F3-B90D-60B80FEFAC50}" type="slidenum">
              <a:rPr lang="en-US" smtClean="0"/>
              <a:t>‹#›</a:t>
            </a:fld>
            <a:endParaRPr lang="en-US"/>
          </a:p>
        </p:txBody>
      </p:sp>
    </p:spTree>
    <p:extLst>
      <p:ext uri="{BB962C8B-B14F-4D97-AF65-F5344CB8AC3E}">
        <p14:creationId xmlns:p14="http://schemas.microsoft.com/office/powerpoint/2010/main" val="2810702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89043-A50C-B92B-819A-E05F8CFAF81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879B-1A20-0FCE-445E-45D0965C0D18}"/>
              </a:ext>
            </a:extLst>
          </p:cNvPr>
          <p:cNvSpPr>
            <a:spLocks noGrp="1"/>
          </p:cNvSpPr>
          <p:nvPr>
            <p:ph type="dt" sz="half" idx="10"/>
          </p:nvPr>
        </p:nvSpPr>
        <p:spPr/>
        <p:txBody>
          <a:bodyPr/>
          <a:lstStyle/>
          <a:p>
            <a:fld id="{DF5369C9-6CAA-4A48-BD5B-B1992ED67E96}" type="datetimeFigureOut">
              <a:rPr lang="en-US" smtClean="0"/>
              <a:t>5/31/2024</a:t>
            </a:fld>
            <a:endParaRPr lang="en-US"/>
          </a:p>
        </p:txBody>
      </p:sp>
      <p:sp>
        <p:nvSpPr>
          <p:cNvPr id="4" name="Footer Placeholder 3">
            <a:extLst>
              <a:ext uri="{FF2B5EF4-FFF2-40B4-BE49-F238E27FC236}">
                <a16:creationId xmlns:a16="http://schemas.microsoft.com/office/drawing/2014/main" id="{927827F7-8F74-6D12-8977-E64E435A9B4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33FF1B5-E938-F42D-9F99-790E0F413CB2}"/>
              </a:ext>
            </a:extLst>
          </p:cNvPr>
          <p:cNvSpPr>
            <a:spLocks noGrp="1"/>
          </p:cNvSpPr>
          <p:nvPr>
            <p:ph type="sldNum" sz="quarter" idx="12"/>
          </p:nvPr>
        </p:nvSpPr>
        <p:spPr/>
        <p:txBody>
          <a:bodyPr/>
          <a:lstStyle/>
          <a:p>
            <a:fld id="{5E49C21E-E76D-45F3-B90D-60B80FEFAC50}" type="slidenum">
              <a:rPr lang="en-US" smtClean="0"/>
              <a:t>‹#›</a:t>
            </a:fld>
            <a:endParaRPr lang="en-US"/>
          </a:p>
        </p:txBody>
      </p:sp>
    </p:spTree>
    <p:extLst>
      <p:ext uri="{BB962C8B-B14F-4D97-AF65-F5344CB8AC3E}">
        <p14:creationId xmlns:p14="http://schemas.microsoft.com/office/powerpoint/2010/main" val="2743744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95EB7A-B9A2-7B35-CAB6-C9E3F9FD8AB4}"/>
              </a:ext>
            </a:extLst>
          </p:cNvPr>
          <p:cNvSpPr>
            <a:spLocks noGrp="1"/>
          </p:cNvSpPr>
          <p:nvPr>
            <p:ph type="dt" sz="half" idx="10"/>
          </p:nvPr>
        </p:nvSpPr>
        <p:spPr/>
        <p:txBody>
          <a:bodyPr/>
          <a:lstStyle/>
          <a:p>
            <a:fld id="{DF5369C9-6CAA-4A48-BD5B-B1992ED67E96}" type="datetimeFigureOut">
              <a:rPr lang="en-US" smtClean="0"/>
              <a:t>5/31/2024</a:t>
            </a:fld>
            <a:endParaRPr lang="en-US"/>
          </a:p>
        </p:txBody>
      </p:sp>
      <p:sp>
        <p:nvSpPr>
          <p:cNvPr id="3" name="Footer Placeholder 2">
            <a:extLst>
              <a:ext uri="{FF2B5EF4-FFF2-40B4-BE49-F238E27FC236}">
                <a16:creationId xmlns:a16="http://schemas.microsoft.com/office/drawing/2014/main" id="{F9059FD3-9B53-A812-0BD7-83F91726632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F45ACB0-EDA3-4303-9AD4-A86E136FD3D6}"/>
              </a:ext>
            </a:extLst>
          </p:cNvPr>
          <p:cNvSpPr>
            <a:spLocks noGrp="1"/>
          </p:cNvSpPr>
          <p:nvPr>
            <p:ph type="sldNum" sz="quarter" idx="12"/>
          </p:nvPr>
        </p:nvSpPr>
        <p:spPr/>
        <p:txBody>
          <a:bodyPr/>
          <a:lstStyle/>
          <a:p>
            <a:fld id="{5E49C21E-E76D-45F3-B90D-60B80FEFAC50}" type="slidenum">
              <a:rPr lang="en-US" smtClean="0"/>
              <a:t>‹#›</a:t>
            </a:fld>
            <a:endParaRPr lang="en-US"/>
          </a:p>
        </p:txBody>
      </p:sp>
    </p:spTree>
    <p:extLst>
      <p:ext uri="{BB962C8B-B14F-4D97-AF65-F5344CB8AC3E}">
        <p14:creationId xmlns:p14="http://schemas.microsoft.com/office/powerpoint/2010/main" val="2035481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040EE-C760-3C7A-0C34-2558413BD4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2368113-A753-9A64-0AA2-B3B4DC08C3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D5120A-9001-B163-AB23-396A1D95DF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3453A9-0CDC-85F1-6053-B9E57981327F}"/>
              </a:ext>
            </a:extLst>
          </p:cNvPr>
          <p:cNvSpPr>
            <a:spLocks noGrp="1"/>
          </p:cNvSpPr>
          <p:nvPr>
            <p:ph type="dt" sz="half" idx="10"/>
          </p:nvPr>
        </p:nvSpPr>
        <p:spPr/>
        <p:txBody>
          <a:bodyPr/>
          <a:lstStyle/>
          <a:p>
            <a:fld id="{DF5369C9-6CAA-4A48-BD5B-B1992ED67E96}" type="datetimeFigureOut">
              <a:rPr lang="en-US" smtClean="0"/>
              <a:t>5/31/2024</a:t>
            </a:fld>
            <a:endParaRPr lang="en-US"/>
          </a:p>
        </p:txBody>
      </p:sp>
      <p:sp>
        <p:nvSpPr>
          <p:cNvPr id="6" name="Footer Placeholder 5">
            <a:extLst>
              <a:ext uri="{FF2B5EF4-FFF2-40B4-BE49-F238E27FC236}">
                <a16:creationId xmlns:a16="http://schemas.microsoft.com/office/drawing/2014/main" id="{8B93A504-4828-CEAC-69D0-A197000DC2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836C3C-4248-69D9-A95D-93B51EA529E1}"/>
              </a:ext>
            </a:extLst>
          </p:cNvPr>
          <p:cNvSpPr>
            <a:spLocks noGrp="1"/>
          </p:cNvSpPr>
          <p:nvPr>
            <p:ph type="sldNum" sz="quarter" idx="12"/>
          </p:nvPr>
        </p:nvSpPr>
        <p:spPr/>
        <p:txBody>
          <a:bodyPr/>
          <a:lstStyle/>
          <a:p>
            <a:fld id="{5E49C21E-E76D-45F3-B90D-60B80FEFAC50}" type="slidenum">
              <a:rPr lang="en-US" smtClean="0"/>
              <a:t>‹#›</a:t>
            </a:fld>
            <a:endParaRPr lang="en-US"/>
          </a:p>
        </p:txBody>
      </p:sp>
    </p:spTree>
    <p:extLst>
      <p:ext uri="{BB962C8B-B14F-4D97-AF65-F5344CB8AC3E}">
        <p14:creationId xmlns:p14="http://schemas.microsoft.com/office/powerpoint/2010/main" val="1001316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1EBE86-A16D-A8D1-2BCB-7175378EB1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F6B16C2-5256-57F4-32B8-027842217F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078067A-9FEA-799E-D8DD-908AD0428D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FE8AA8-F0F9-A5F2-A06B-30E7221D1783}"/>
              </a:ext>
            </a:extLst>
          </p:cNvPr>
          <p:cNvSpPr>
            <a:spLocks noGrp="1"/>
          </p:cNvSpPr>
          <p:nvPr>
            <p:ph type="dt" sz="half" idx="10"/>
          </p:nvPr>
        </p:nvSpPr>
        <p:spPr/>
        <p:txBody>
          <a:bodyPr/>
          <a:lstStyle/>
          <a:p>
            <a:fld id="{DF5369C9-6CAA-4A48-BD5B-B1992ED67E96}" type="datetimeFigureOut">
              <a:rPr lang="en-US" smtClean="0"/>
              <a:t>5/31/2024</a:t>
            </a:fld>
            <a:endParaRPr lang="en-US"/>
          </a:p>
        </p:txBody>
      </p:sp>
      <p:sp>
        <p:nvSpPr>
          <p:cNvPr id="6" name="Footer Placeholder 5">
            <a:extLst>
              <a:ext uri="{FF2B5EF4-FFF2-40B4-BE49-F238E27FC236}">
                <a16:creationId xmlns:a16="http://schemas.microsoft.com/office/drawing/2014/main" id="{D47470CC-A7D4-BFF8-B07C-C3EEA07F6F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B8BB34-009D-998D-D297-853CEBED78D0}"/>
              </a:ext>
            </a:extLst>
          </p:cNvPr>
          <p:cNvSpPr>
            <a:spLocks noGrp="1"/>
          </p:cNvSpPr>
          <p:nvPr>
            <p:ph type="sldNum" sz="quarter" idx="12"/>
          </p:nvPr>
        </p:nvSpPr>
        <p:spPr/>
        <p:txBody>
          <a:bodyPr/>
          <a:lstStyle/>
          <a:p>
            <a:fld id="{5E49C21E-E76D-45F3-B90D-60B80FEFAC50}" type="slidenum">
              <a:rPr lang="en-US" smtClean="0"/>
              <a:t>‹#›</a:t>
            </a:fld>
            <a:endParaRPr lang="en-US"/>
          </a:p>
        </p:txBody>
      </p:sp>
    </p:spTree>
    <p:extLst>
      <p:ext uri="{BB962C8B-B14F-4D97-AF65-F5344CB8AC3E}">
        <p14:creationId xmlns:p14="http://schemas.microsoft.com/office/powerpoint/2010/main" val="4289360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5E45D3-D5FC-4107-3062-5E6FBD9537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endParaRPr lang="en-US" dirty="0"/>
          </a:p>
        </p:txBody>
      </p:sp>
      <p:sp>
        <p:nvSpPr>
          <p:cNvPr id="3" name="Text Placeholder 2">
            <a:extLst>
              <a:ext uri="{FF2B5EF4-FFF2-40B4-BE49-F238E27FC236}">
                <a16:creationId xmlns:a16="http://schemas.microsoft.com/office/drawing/2014/main" id="{EF8C27F9-3FAB-B728-6FFE-7FA0961E1AAF}"/>
              </a:ext>
            </a:extLst>
          </p:cNvPr>
          <p:cNvSpPr>
            <a:spLocks noGrp="1"/>
          </p:cNvSpPr>
          <p:nvPr>
            <p:ph type="body" idx="1"/>
          </p:nvPr>
        </p:nvSpPr>
        <p:spPr>
          <a:xfrm>
            <a:off x="838200" y="1744663"/>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2C2E31E-EAD9-CB7E-CE39-59683819B8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5369C9-6CAA-4A48-BD5B-B1992ED67E96}" type="datetimeFigureOut">
              <a:rPr lang="en-US" smtClean="0"/>
              <a:t>5/31/2024</a:t>
            </a:fld>
            <a:endParaRPr lang="en-US"/>
          </a:p>
        </p:txBody>
      </p:sp>
      <p:sp>
        <p:nvSpPr>
          <p:cNvPr id="5" name="Footer Placeholder 4">
            <a:extLst>
              <a:ext uri="{FF2B5EF4-FFF2-40B4-BE49-F238E27FC236}">
                <a16:creationId xmlns:a16="http://schemas.microsoft.com/office/drawing/2014/main" id="{19750FB6-A4E9-59C5-2A2A-35A73BB8077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7DB56A7-7170-7935-6440-36663B45697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49C21E-E76D-45F3-B90D-60B80FEFAC50}" type="slidenum">
              <a:rPr lang="en-US" smtClean="0"/>
              <a:t>‹#›</a:t>
            </a:fld>
            <a:endParaRPr lang="en-US"/>
          </a:p>
        </p:txBody>
      </p:sp>
    </p:spTree>
    <p:extLst>
      <p:ext uri="{BB962C8B-B14F-4D97-AF65-F5344CB8AC3E}">
        <p14:creationId xmlns:p14="http://schemas.microsoft.com/office/powerpoint/2010/main" val="7031361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800" kern="1200">
          <a:solidFill>
            <a:schemeClr val="bg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4000" kern="1200">
          <a:solidFill>
            <a:srgbClr val="FFFF0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4000" kern="1200">
          <a:solidFill>
            <a:srgbClr val="FFFF0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4000" kern="1200">
          <a:solidFill>
            <a:srgbClr val="FFFF0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4000" kern="1200">
          <a:solidFill>
            <a:srgbClr val="FFFF0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4000" kern="1200">
          <a:solidFill>
            <a:srgbClr val="FFFF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harvardpublichealth.org/nutrition/processed-foods-make-us-sick-its-time-for-government-action/"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zeroacre.com/blog/are-seed-oils-toxic"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restaurantsuperstar.com/what-oils-do-restaurants-use/"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foodrevolution.org/blog/healthy-cookware/"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foodrevolution.org/blog/healthy-cookware/"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bbc.com/future/article/20200714-is-it-safe-to-microwave-food"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foodrevolution.org/blog/arsenic-in-rice/March%202" TargetMode="External"/><Relationship Id="rId2" Type="http://schemas.openxmlformats.org/officeDocument/2006/relationships/hyperlink" Target="https://foodrevolution.org/blog/arsenic-in-ric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niehs.nih.gov/sites/default/files/health/materials/arsenic_and_your_health_508.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E38902B-D057-E153-FB7B-AFE53956E2F8}"/>
              </a:ext>
            </a:extLst>
          </p:cNvPr>
          <p:cNvSpPr>
            <a:spLocks noGrp="1"/>
          </p:cNvSpPr>
          <p:nvPr>
            <p:ph type="subTitle" idx="1"/>
          </p:nvPr>
        </p:nvSpPr>
        <p:spPr>
          <a:xfrm>
            <a:off x="0" y="841248"/>
            <a:ext cx="12070080" cy="5132832"/>
          </a:xfrm>
        </p:spPr>
        <p:txBody>
          <a:bodyPr>
            <a:normAutofit/>
          </a:bodyPr>
          <a:lstStyle/>
          <a:p>
            <a:r>
              <a:rPr lang="en-US" sz="2800" dirty="0">
                <a:solidFill>
                  <a:srgbClr val="FFFF00"/>
                </a:solidFill>
                <a:latin typeface="+mj-lt"/>
              </a:rPr>
              <a:t>CHRISTIANITY INCORPORATED PRESENTS</a:t>
            </a:r>
          </a:p>
          <a:p>
            <a:endParaRPr lang="en-US" sz="4800" dirty="0">
              <a:solidFill>
                <a:srgbClr val="FFFF00"/>
              </a:solidFill>
            </a:endParaRPr>
          </a:p>
          <a:p>
            <a:r>
              <a:rPr lang="en-US" sz="6000" dirty="0">
                <a:solidFill>
                  <a:srgbClr val="FFFF00"/>
                </a:solidFill>
                <a:latin typeface="+mj-lt"/>
              </a:rPr>
              <a:t>THE EIGHT LAWS OF HEALTH FOR TODAY</a:t>
            </a:r>
          </a:p>
        </p:txBody>
      </p:sp>
    </p:spTree>
    <p:extLst>
      <p:ext uri="{BB962C8B-B14F-4D97-AF65-F5344CB8AC3E}">
        <p14:creationId xmlns:p14="http://schemas.microsoft.com/office/powerpoint/2010/main" val="4276977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E23D0-737B-A44A-D7C3-8B30398A9FB4}"/>
              </a:ext>
            </a:extLst>
          </p:cNvPr>
          <p:cNvSpPr>
            <a:spLocks noGrp="1"/>
          </p:cNvSpPr>
          <p:nvPr>
            <p:ph type="title"/>
          </p:nvPr>
        </p:nvSpPr>
        <p:spPr>
          <a:xfrm>
            <a:off x="838200" y="1"/>
            <a:ext cx="10515600" cy="1121663"/>
          </a:xfrm>
        </p:spPr>
        <p:txBody>
          <a:bodyPr/>
          <a:lstStyle/>
          <a:p>
            <a:pPr algn="ctr"/>
            <a:r>
              <a:rPr lang="en-US" dirty="0"/>
              <a:t>NIH</a:t>
            </a:r>
          </a:p>
        </p:txBody>
      </p:sp>
      <p:sp>
        <p:nvSpPr>
          <p:cNvPr id="3" name="Content Placeholder 2">
            <a:extLst>
              <a:ext uri="{FF2B5EF4-FFF2-40B4-BE49-F238E27FC236}">
                <a16:creationId xmlns:a16="http://schemas.microsoft.com/office/drawing/2014/main" id="{35FFB6FA-A326-3711-1E93-25BBA9F0F7C0}"/>
              </a:ext>
            </a:extLst>
          </p:cNvPr>
          <p:cNvSpPr>
            <a:spLocks noGrp="1"/>
          </p:cNvSpPr>
          <p:nvPr>
            <p:ph idx="1"/>
          </p:nvPr>
        </p:nvSpPr>
        <p:spPr>
          <a:xfrm>
            <a:off x="838200" y="1243584"/>
            <a:ext cx="10515600" cy="5352288"/>
          </a:xfrm>
        </p:spPr>
        <p:txBody>
          <a:bodyPr>
            <a:normAutofit fontScale="92500"/>
          </a:bodyPr>
          <a:lstStyle/>
          <a:p>
            <a:r>
              <a:rPr lang="en-US" dirty="0"/>
              <a:t>“Because of the rapid globalization in the food trade the ingestion of arsenic through rice consumption is not limited to a regional issue but a worldwide health concern. A study of more than 204 rice samples sold in the U.S. found that rice grown in certain Southern states, which accounts for more than 47% of the U.S. market, had the highest arsenic content compared to the rice imported from Asia or grown in California.”</a:t>
            </a:r>
          </a:p>
          <a:p>
            <a:r>
              <a:rPr lang="en-US" sz="2200" dirty="0"/>
              <a:t>https://www.ncbi.nlm.nih.gov/pmc/articles/PMC1075490</a:t>
            </a:r>
          </a:p>
        </p:txBody>
      </p:sp>
    </p:spTree>
    <p:extLst>
      <p:ext uri="{BB962C8B-B14F-4D97-AF65-F5344CB8AC3E}">
        <p14:creationId xmlns:p14="http://schemas.microsoft.com/office/powerpoint/2010/main" val="552334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5350E-8371-86ED-817F-22CA87E35340}"/>
              </a:ext>
            </a:extLst>
          </p:cNvPr>
          <p:cNvSpPr>
            <a:spLocks noGrp="1"/>
          </p:cNvSpPr>
          <p:nvPr>
            <p:ph type="title"/>
          </p:nvPr>
        </p:nvSpPr>
        <p:spPr/>
        <p:txBody>
          <a:bodyPr/>
          <a:lstStyle/>
          <a:p>
            <a:pPr algn="ctr"/>
            <a:r>
              <a:rPr lang="en-US" dirty="0"/>
              <a:t>Consumer Reports</a:t>
            </a:r>
          </a:p>
        </p:txBody>
      </p:sp>
      <p:sp>
        <p:nvSpPr>
          <p:cNvPr id="3" name="Content Placeholder 2">
            <a:extLst>
              <a:ext uri="{FF2B5EF4-FFF2-40B4-BE49-F238E27FC236}">
                <a16:creationId xmlns:a16="http://schemas.microsoft.com/office/drawing/2014/main" id="{8607235D-ADDD-C52F-4F9F-909344ECDD9A}"/>
              </a:ext>
            </a:extLst>
          </p:cNvPr>
          <p:cNvSpPr>
            <a:spLocks noGrp="1"/>
          </p:cNvSpPr>
          <p:nvPr>
            <p:ph idx="1"/>
          </p:nvPr>
        </p:nvSpPr>
        <p:spPr/>
        <p:txBody>
          <a:bodyPr>
            <a:normAutofit/>
          </a:bodyPr>
          <a:lstStyle/>
          <a:p>
            <a:r>
              <a:rPr lang="en-US" dirty="0"/>
              <a:t>“Brown basmati from California, India, or Pakistan is the best choice; it has about a third less inorganic arsenic than other brown </a:t>
            </a:r>
            <a:r>
              <a:rPr lang="en-US" dirty="0" err="1"/>
              <a:t>rices</a:t>
            </a:r>
            <a:r>
              <a:rPr lang="en-US" dirty="0"/>
              <a:t>.”</a:t>
            </a:r>
          </a:p>
          <a:p>
            <a:endParaRPr lang="en-US" sz="2000" dirty="0">
              <a:latin typeface="+mj-lt"/>
            </a:endParaRPr>
          </a:p>
          <a:p>
            <a:r>
              <a:rPr lang="en-US" sz="2000" dirty="0">
                <a:latin typeface="+mj-lt"/>
              </a:rPr>
              <a:t>https://www.consumerreports.org/cro/magazine/2015/01/how-much-arsenic-is-in-your-rice/index.htm</a:t>
            </a:r>
          </a:p>
          <a:p>
            <a:endParaRPr lang="en-US" dirty="0"/>
          </a:p>
          <a:p>
            <a:endParaRPr lang="en-US" dirty="0"/>
          </a:p>
          <a:p>
            <a:endParaRPr lang="en-US" dirty="0"/>
          </a:p>
        </p:txBody>
      </p:sp>
    </p:spTree>
    <p:extLst>
      <p:ext uri="{BB962C8B-B14F-4D97-AF65-F5344CB8AC3E}">
        <p14:creationId xmlns:p14="http://schemas.microsoft.com/office/powerpoint/2010/main" val="2078825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D2F72-4938-368C-AEDF-2C006B6782EE}"/>
              </a:ext>
            </a:extLst>
          </p:cNvPr>
          <p:cNvSpPr>
            <a:spLocks noGrp="1"/>
          </p:cNvSpPr>
          <p:nvPr>
            <p:ph type="title"/>
          </p:nvPr>
        </p:nvSpPr>
        <p:spPr>
          <a:xfrm>
            <a:off x="838200" y="1"/>
            <a:ext cx="10515600" cy="938783"/>
          </a:xfrm>
        </p:spPr>
        <p:txBody>
          <a:bodyPr/>
          <a:lstStyle/>
          <a:p>
            <a:pPr algn="ctr"/>
            <a:r>
              <a:rPr lang="en-US" dirty="0"/>
              <a:t>Avoid Refined Sugar</a:t>
            </a:r>
          </a:p>
        </p:txBody>
      </p:sp>
      <p:sp>
        <p:nvSpPr>
          <p:cNvPr id="3" name="Content Placeholder 2">
            <a:extLst>
              <a:ext uri="{FF2B5EF4-FFF2-40B4-BE49-F238E27FC236}">
                <a16:creationId xmlns:a16="http://schemas.microsoft.com/office/drawing/2014/main" id="{08B59858-90A4-D7FF-9C43-6FC8C5BFD97A}"/>
              </a:ext>
            </a:extLst>
          </p:cNvPr>
          <p:cNvSpPr>
            <a:spLocks noGrp="1"/>
          </p:cNvSpPr>
          <p:nvPr>
            <p:ph idx="1"/>
          </p:nvPr>
        </p:nvSpPr>
        <p:spPr>
          <a:xfrm>
            <a:off x="838200" y="938784"/>
            <a:ext cx="10515600" cy="5730240"/>
          </a:xfrm>
        </p:spPr>
        <p:txBody>
          <a:bodyPr>
            <a:normAutofit fontScale="85000" lnSpcReduction="20000"/>
          </a:bodyPr>
          <a:lstStyle/>
          <a:p>
            <a:r>
              <a:rPr lang="en-US" dirty="0">
                <a:latin typeface="+mj-lt"/>
              </a:rPr>
              <a:t>“The most common refined sugar is table sugar, or sucrose, but there are also powdered sugars, syrups, and natural processed sugars.</a:t>
            </a:r>
          </a:p>
          <a:p>
            <a:r>
              <a:rPr lang="en-US" dirty="0">
                <a:latin typeface="+mj-lt"/>
              </a:rPr>
              <a:t>The American Heart Association explains that refined sugars also raise triglyceride levels and may increase your risk of fatty liver disease, cardiovascular problems such as coronary disease and Type 2 diabetes.”  </a:t>
            </a:r>
          </a:p>
          <a:p>
            <a:r>
              <a:rPr lang="en-US" sz="2400" dirty="0">
                <a:latin typeface="+mj-lt"/>
              </a:rPr>
              <a:t>Kate </a:t>
            </a:r>
            <a:r>
              <a:rPr lang="en-US" sz="2400" dirty="0" err="1">
                <a:latin typeface="+mj-lt"/>
              </a:rPr>
              <a:t>Bratskeir</a:t>
            </a:r>
            <a:r>
              <a:rPr lang="en-US" sz="2400" dirty="0">
                <a:latin typeface="+mj-lt"/>
              </a:rPr>
              <a:t>, </a:t>
            </a:r>
            <a:r>
              <a:rPr lang="en-US" sz="2400" i="1" dirty="0">
                <a:latin typeface="+mj-lt"/>
              </a:rPr>
              <a:t>What Are Refined Sugars? Natural vs. Refined Sugars, </a:t>
            </a:r>
            <a:r>
              <a:rPr lang="en-US" sz="2400" dirty="0">
                <a:latin typeface="+mj-lt"/>
              </a:rPr>
              <a:t>https://www.livestrong.com/article/67126-refined-sugars/</a:t>
            </a:r>
          </a:p>
          <a:p>
            <a:pPr marL="0" indent="0">
              <a:buNone/>
            </a:pPr>
            <a:endParaRPr lang="en-US" sz="4000" u="sng" dirty="0">
              <a:latin typeface="+mj-lt"/>
            </a:endParaRPr>
          </a:p>
          <a:p>
            <a:pPr marL="0" indent="0">
              <a:buNone/>
            </a:pPr>
            <a:r>
              <a:rPr lang="en-US" sz="4000" u="sng" dirty="0">
                <a:latin typeface="+mj-lt"/>
              </a:rPr>
              <a:t>Fruit Juice</a:t>
            </a:r>
            <a:r>
              <a:rPr lang="en-US" sz="4000" dirty="0">
                <a:latin typeface="+mj-lt"/>
              </a:rPr>
              <a:t>- hidden refined sugars- all the nutrients are processed out- no fiber- instead eat whole fruit</a:t>
            </a:r>
          </a:p>
          <a:p>
            <a:pPr marL="0" indent="0">
              <a:buNone/>
            </a:pPr>
            <a:r>
              <a:rPr lang="en-US" sz="4000" u="sng" dirty="0">
                <a:latin typeface="+mj-lt"/>
              </a:rPr>
              <a:t>High Fructose Corn Syrup</a:t>
            </a:r>
            <a:r>
              <a:rPr lang="en-US" sz="4000" dirty="0">
                <a:latin typeface="+mj-lt"/>
              </a:rPr>
              <a:t>- contains mercury obtained during manufacturing</a:t>
            </a:r>
          </a:p>
        </p:txBody>
      </p:sp>
    </p:spTree>
    <p:extLst>
      <p:ext uri="{BB962C8B-B14F-4D97-AF65-F5344CB8AC3E}">
        <p14:creationId xmlns:p14="http://schemas.microsoft.com/office/powerpoint/2010/main" val="1893120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C9C4A-E495-DA74-B02C-F8FE87EA9E27}"/>
              </a:ext>
            </a:extLst>
          </p:cNvPr>
          <p:cNvSpPr>
            <a:spLocks noGrp="1"/>
          </p:cNvSpPr>
          <p:nvPr>
            <p:ph type="title"/>
          </p:nvPr>
        </p:nvSpPr>
        <p:spPr>
          <a:xfrm>
            <a:off x="838200" y="365125"/>
            <a:ext cx="10515600" cy="829691"/>
          </a:xfrm>
        </p:spPr>
        <p:txBody>
          <a:bodyPr/>
          <a:lstStyle/>
          <a:p>
            <a:pPr algn="ctr"/>
            <a:r>
              <a:rPr lang="en-US" dirty="0"/>
              <a:t>Avoid Table Salt</a:t>
            </a:r>
          </a:p>
        </p:txBody>
      </p:sp>
      <p:sp>
        <p:nvSpPr>
          <p:cNvPr id="3" name="Content Placeholder 2">
            <a:extLst>
              <a:ext uri="{FF2B5EF4-FFF2-40B4-BE49-F238E27FC236}">
                <a16:creationId xmlns:a16="http://schemas.microsoft.com/office/drawing/2014/main" id="{D97E6BB0-5895-9C04-1671-D50CC1375FF9}"/>
              </a:ext>
            </a:extLst>
          </p:cNvPr>
          <p:cNvSpPr>
            <a:spLocks noGrp="1"/>
          </p:cNvSpPr>
          <p:nvPr>
            <p:ph idx="1"/>
          </p:nvPr>
        </p:nvSpPr>
        <p:spPr>
          <a:xfrm>
            <a:off x="0" y="1426464"/>
            <a:ext cx="12192000" cy="5431536"/>
          </a:xfrm>
        </p:spPr>
        <p:txBody>
          <a:bodyPr>
            <a:noAutofit/>
          </a:bodyPr>
          <a:lstStyle/>
          <a:p>
            <a:r>
              <a:rPr lang="en-US" sz="3200" dirty="0">
                <a:latin typeface="+mj-lt"/>
              </a:rPr>
              <a:t>“Sodium is the third most vital element needed for life. Sodium should be taken into the body the way it is found in nature. The largest concentration of sodium is found in sea water. Sea water contains 92 minerals.”</a:t>
            </a:r>
          </a:p>
          <a:p>
            <a:r>
              <a:rPr lang="en-US" sz="3200" dirty="0">
                <a:latin typeface="+mj-lt"/>
              </a:rPr>
              <a:t>“Celtic and Himalayan salt are both unrefined sea salts that contain approximately 82 minerals. The table salt or common salt that is found on the supermarket shelf contains only 2 minerals- sodium &amp; chloride. This is a harsh salt and a dangerous salt because it causes an electrolyte imbalance by bringing sodium into the body in an unbalanced way. If sodium chloride were to be injected into the body, the person would die. </a:t>
            </a:r>
          </a:p>
          <a:p>
            <a:r>
              <a:rPr lang="en-US" sz="2000" dirty="0">
                <a:latin typeface="+mj-lt"/>
              </a:rPr>
              <a:t>Barbara O’Neill- </a:t>
            </a:r>
            <a:r>
              <a:rPr lang="en-US" sz="2000" i="1" dirty="0">
                <a:latin typeface="+mj-lt"/>
              </a:rPr>
              <a:t>Self Heal By Design</a:t>
            </a:r>
            <a:r>
              <a:rPr lang="en-US" sz="2000" dirty="0">
                <a:latin typeface="+mj-lt"/>
              </a:rPr>
              <a:t>, p. 97 (2018)</a:t>
            </a:r>
          </a:p>
        </p:txBody>
      </p:sp>
    </p:spTree>
    <p:extLst>
      <p:ext uri="{BB962C8B-B14F-4D97-AF65-F5344CB8AC3E}">
        <p14:creationId xmlns:p14="http://schemas.microsoft.com/office/powerpoint/2010/main" val="1862057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491BC2-1E1A-A4E4-3FB4-E68E4E9D9D2A}"/>
              </a:ext>
            </a:extLst>
          </p:cNvPr>
          <p:cNvSpPr>
            <a:spLocks noGrp="1"/>
          </p:cNvSpPr>
          <p:nvPr>
            <p:ph type="title"/>
          </p:nvPr>
        </p:nvSpPr>
        <p:spPr>
          <a:xfrm>
            <a:off x="487680" y="365125"/>
            <a:ext cx="10866120" cy="1325563"/>
          </a:xfrm>
        </p:spPr>
        <p:txBody>
          <a:bodyPr>
            <a:normAutofit fontScale="90000"/>
          </a:bodyPr>
          <a:lstStyle/>
          <a:p>
            <a:pPr algn="ctr"/>
            <a:r>
              <a:rPr lang="en-US" dirty="0"/>
              <a:t>What’s Best? Fresh, Frozen, Canned or Dried (limit fruit)</a:t>
            </a:r>
          </a:p>
        </p:txBody>
      </p:sp>
      <p:sp>
        <p:nvSpPr>
          <p:cNvPr id="3" name="Content Placeholder 2">
            <a:extLst>
              <a:ext uri="{FF2B5EF4-FFF2-40B4-BE49-F238E27FC236}">
                <a16:creationId xmlns:a16="http://schemas.microsoft.com/office/drawing/2014/main" id="{D23D868A-DA4D-8BD6-D1DF-59E34937A2C3}"/>
              </a:ext>
            </a:extLst>
          </p:cNvPr>
          <p:cNvSpPr>
            <a:spLocks noGrp="1"/>
          </p:cNvSpPr>
          <p:nvPr>
            <p:ph idx="1"/>
          </p:nvPr>
        </p:nvSpPr>
        <p:spPr>
          <a:xfrm>
            <a:off x="280416" y="1584960"/>
            <a:ext cx="11545824" cy="5273040"/>
          </a:xfrm>
        </p:spPr>
        <p:txBody>
          <a:bodyPr>
            <a:noAutofit/>
          </a:bodyPr>
          <a:lstStyle/>
          <a:p>
            <a:r>
              <a:rPr lang="en-US" sz="3200" dirty="0">
                <a:latin typeface="+mj-lt"/>
              </a:rPr>
              <a:t>1. Fresh- best if locally grown- outside aisle in stores- healthiest- sometimes picked before ripe.</a:t>
            </a:r>
          </a:p>
          <a:p>
            <a:r>
              <a:rPr lang="en-US" sz="3200" dirty="0">
                <a:latin typeface="+mj-lt"/>
              </a:rPr>
              <a:t>2. Frozen- Picked at its peak, some packed with additional sugar, sodium, fat, sauces.</a:t>
            </a:r>
          </a:p>
          <a:p>
            <a:r>
              <a:rPr lang="en-US" sz="3200" dirty="0">
                <a:latin typeface="+mj-lt"/>
              </a:rPr>
              <a:t>3. Canned- loss of nutrition (heated)- some Bisphenol A- causes infertility, heart disease, diabetes- look for BPA Free- may be packed with sugar, sodium- texture will be softer- color may not be the same.</a:t>
            </a:r>
          </a:p>
          <a:p>
            <a:r>
              <a:rPr lang="en-US" sz="3200" dirty="0">
                <a:latin typeface="+mj-lt"/>
              </a:rPr>
              <a:t>4. Dried- portable without requiring refrigeration- sugar may be added- sulfites are added for preservation- can cause allergies, sensitivity.</a:t>
            </a:r>
          </a:p>
        </p:txBody>
      </p:sp>
    </p:spTree>
    <p:extLst>
      <p:ext uri="{BB962C8B-B14F-4D97-AF65-F5344CB8AC3E}">
        <p14:creationId xmlns:p14="http://schemas.microsoft.com/office/powerpoint/2010/main" val="9126851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77EE0-D461-4EDF-9F58-C912170B28BF}"/>
              </a:ext>
            </a:extLst>
          </p:cNvPr>
          <p:cNvSpPr>
            <a:spLocks noGrp="1"/>
          </p:cNvSpPr>
          <p:nvPr>
            <p:ph type="title"/>
          </p:nvPr>
        </p:nvSpPr>
        <p:spPr>
          <a:xfrm>
            <a:off x="838200" y="1"/>
            <a:ext cx="10515600" cy="1011935"/>
          </a:xfrm>
        </p:spPr>
        <p:txBody>
          <a:bodyPr/>
          <a:lstStyle/>
          <a:p>
            <a:pPr algn="ctr"/>
            <a:r>
              <a:rPr lang="en-US" dirty="0"/>
              <a:t>Limit Processed Foods</a:t>
            </a:r>
          </a:p>
        </p:txBody>
      </p:sp>
      <p:sp>
        <p:nvSpPr>
          <p:cNvPr id="3" name="Content Placeholder 2">
            <a:extLst>
              <a:ext uri="{FF2B5EF4-FFF2-40B4-BE49-F238E27FC236}">
                <a16:creationId xmlns:a16="http://schemas.microsoft.com/office/drawing/2014/main" id="{C4A0F5F7-B9D5-2AE2-3DA4-F99132285439}"/>
              </a:ext>
            </a:extLst>
          </p:cNvPr>
          <p:cNvSpPr>
            <a:spLocks noGrp="1"/>
          </p:cNvSpPr>
          <p:nvPr>
            <p:ph idx="1"/>
          </p:nvPr>
        </p:nvSpPr>
        <p:spPr>
          <a:xfrm>
            <a:off x="658368" y="1011936"/>
            <a:ext cx="10814304" cy="5693664"/>
          </a:xfrm>
        </p:spPr>
        <p:txBody>
          <a:bodyPr>
            <a:normAutofit fontScale="70000" lnSpcReduction="20000"/>
          </a:bodyPr>
          <a:lstStyle/>
          <a:p>
            <a:r>
              <a:rPr lang="en-US" dirty="0">
                <a:latin typeface="+mj-lt"/>
              </a:rPr>
              <a:t>It is time for the U.S. Food and Drug Administration and the U.S. Department of Agriculture to use their authority under federal law to protect us from these highly processed foods. This would be a paradigm shift — but it is also common sense: FDA and USDA must make at least as much effort preventing chronic food illness as they do acute food illness.</a:t>
            </a:r>
          </a:p>
          <a:p>
            <a:r>
              <a:rPr lang="en-US" dirty="0">
                <a:latin typeface="+mj-lt"/>
              </a:rPr>
              <a:t>About 678,000 Americans die each year from chronic food illness. That toll is higher than all our combat deaths in every war in American history—combined. That’s right: there are more deaths each year from our food than all the combat deaths from the Revolutionary War through the wars in Afghanistan and Iraq. </a:t>
            </a:r>
          </a:p>
          <a:p>
            <a:r>
              <a:rPr lang="en-US" dirty="0">
                <a:latin typeface="+mj-lt"/>
              </a:rPr>
              <a:t>All told, the economic cost of nutrition-related chronic diseases has been estimated at $16 trillion over the period from 2011 to 2020.</a:t>
            </a:r>
          </a:p>
          <a:p>
            <a:r>
              <a:rPr lang="en-US" sz="2900" dirty="0">
                <a:latin typeface="+mj-lt"/>
              </a:rPr>
              <a:t>Jerold Mande, </a:t>
            </a:r>
            <a:r>
              <a:rPr lang="en-US" sz="2900" i="1" dirty="0">
                <a:latin typeface="+mj-lt"/>
              </a:rPr>
              <a:t>Processed Foods Are Making Us Sick, </a:t>
            </a:r>
            <a:r>
              <a:rPr lang="en-US" sz="2900" dirty="0">
                <a:latin typeface="+mj-lt"/>
                <a:hlinkClick r:id="rId3">
                  <a:extLst>
                    <a:ext uri="{A12FA001-AC4F-418D-AE19-62706E023703}">
                      <ahyp:hlinkClr xmlns:ahyp="http://schemas.microsoft.com/office/drawing/2018/hyperlinkcolor" val="tx"/>
                    </a:ext>
                  </a:extLst>
                </a:hlinkClick>
              </a:rPr>
              <a:t>https://harvardpublichealth.org/nutrition/processed-foods-make-us-sick-its-time-for-government-action/</a:t>
            </a:r>
            <a:r>
              <a:rPr lang="en-US" sz="2900" dirty="0">
                <a:latin typeface="+mj-lt"/>
              </a:rPr>
              <a:t> March 1, 2023</a:t>
            </a:r>
          </a:p>
          <a:p>
            <a:pPr marL="0" indent="0">
              <a:buNone/>
            </a:pPr>
            <a:endParaRPr lang="en-US" dirty="0"/>
          </a:p>
        </p:txBody>
      </p:sp>
    </p:spTree>
    <p:extLst>
      <p:ext uri="{BB962C8B-B14F-4D97-AF65-F5344CB8AC3E}">
        <p14:creationId xmlns:p14="http://schemas.microsoft.com/office/powerpoint/2010/main" val="29098716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15607-E5BD-DD04-B62A-56E4ACBB090B}"/>
              </a:ext>
            </a:extLst>
          </p:cNvPr>
          <p:cNvSpPr>
            <a:spLocks noGrp="1"/>
          </p:cNvSpPr>
          <p:nvPr>
            <p:ph type="title"/>
          </p:nvPr>
        </p:nvSpPr>
        <p:spPr>
          <a:xfrm>
            <a:off x="838200" y="165099"/>
            <a:ext cx="10515600" cy="673101"/>
          </a:xfrm>
        </p:spPr>
        <p:txBody>
          <a:bodyPr>
            <a:normAutofit fontScale="90000"/>
          </a:bodyPr>
          <a:lstStyle/>
          <a:p>
            <a:pPr algn="ctr"/>
            <a:r>
              <a:rPr lang="en-US" dirty="0"/>
              <a:t>Limit Fried Food- especially refried</a:t>
            </a:r>
          </a:p>
        </p:txBody>
      </p:sp>
      <p:sp>
        <p:nvSpPr>
          <p:cNvPr id="3" name="Content Placeholder 2">
            <a:extLst>
              <a:ext uri="{FF2B5EF4-FFF2-40B4-BE49-F238E27FC236}">
                <a16:creationId xmlns:a16="http://schemas.microsoft.com/office/drawing/2014/main" id="{B645A86B-B6A5-9B5D-9D89-F7F73949116F}"/>
              </a:ext>
            </a:extLst>
          </p:cNvPr>
          <p:cNvSpPr>
            <a:spLocks noGrp="1"/>
          </p:cNvSpPr>
          <p:nvPr>
            <p:ph idx="1"/>
          </p:nvPr>
        </p:nvSpPr>
        <p:spPr>
          <a:xfrm>
            <a:off x="0" y="726510"/>
            <a:ext cx="12192000" cy="6537890"/>
          </a:xfrm>
        </p:spPr>
        <p:txBody>
          <a:bodyPr>
            <a:normAutofit fontScale="25000" lnSpcReduction="20000"/>
          </a:bodyPr>
          <a:lstStyle/>
          <a:p>
            <a:pPr marL="0" indent="0">
              <a:buNone/>
            </a:pPr>
            <a:r>
              <a:rPr lang="en-US" sz="11200" dirty="0">
                <a:latin typeface="+mj-lt"/>
              </a:rPr>
              <a:t>Fried foods pack a one-two punch: they're made using unhealthy, inflammatory seed oils, and they're cooked at high temperatures that damage those oils and cause additional problems. We'll start by unpacking the oils that are most commonly used in fried foods and the issues they cause.</a:t>
            </a:r>
          </a:p>
          <a:p>
            <a:pPr marL="0" indent="0">
              <a:buNone/>
            </a:pPr>
            <a:r>
              <a:rPr lang="en-US" sz="11200" dirty="0">
                <a:latin typeface="+mj-lt"/>
              </a:rPr>
              <a:t>Seed oils, often called industrial seed oils, are a subset of vegetable oils derived from seeds. These oils are high in omega-6 linoleic acid, which is associated with health problems, including inflammation, obesity, and cardiovascular disease [*,*]. </a:t>
            </a:r>
          </a:p>
          <a:p>
            <a:pPr marL="0" indent="0">
              <a:buNone/>
            </a:pPr>
            <a:r>
              <a:rPr lang="en-US" sz="11200" dirty="0">
                <a:latin typeface="+mj-lt"/>
              </a:rPr>
              <a:t>These oils are almost always derived from the seeds of crops and include: Corn, Canola, Cottonseed, Soy, Sunflower, Safflower, Grapeseed, Rice bran</a:t>
            </a:r>
          </a:p>
          <a:p>
            <a:pPr marL="0" indent="0">
              <a:buNone/>
            </a:pPr>
            <a:r>
              <a:rPr lang="en-US" sz="11200" dirty="0">
                <a:latin typeface="+mj-lt"/>
              </a:rPr>
              <a:t>However, frying with these oils appears to increase the risk of health problems even further compared to consuming them at room temperature or lightly heated. </a:t>
            </a:r>
          </a:p>
          <a:p>
            <a:pPr marL="0" indent="0">
              <a:buNone/>
            </a:pPr>
            <a:r>
              <a:rPr lang="en-US" sz="11200" dirty="0">
                <a:latin typeface="+mj-lt"/>
              </a:rPr>
              <a:t>The reason is that seed oils high in linoleic acid are unstable, which means they break down into harmful byproducts during manufacturing, storage, transportation, and especially during high-heat frying [*].</a:t>
            </a:r>
          </a:p>
          <a:p>
            <a:pPr marL="0" indent="0">
              <a:buNone/>
            </a:pPr>
            <a:r>
              <a:rPr lang="en-US" sz="11200" dirty="0">
                <a:latin typeface="+mj-lt"/>
              </a:rPr>
              <a:t>For instance, human and animal studies suggest high levels of acrylamides, toxic aldehydes, </a:t>
            </a:r>
            <a:r>
              <a:rPr lang="en-US" sz="11200" dirty="0" err="1">
                <a:latin typeface="+mj-lt"/>
              </a:rPr>
              <a:t>hydroxylinoleate</a:t>
            </a:r>
            <a:r>
              <a:rPr lang="en-US" sz="11200" dirty="0">
                <a:latin typeface="+mj-lt"/>
              </a:rPr>
              <a:t>, free radicals, and trans fats form during heating while frying. </a:t>
            </a:r>
            <a:r>
              <a:rPr lang="en-US" sz="2000" dirty="0" err="1">
                <a:latin typeface="+mj-lt"/>
              </a:rPr>
              <a:t>Co</a:t>
            </a:r>
            <a:r>
              <a:rPr lang="en-US" sz="8000" dirty="0" err="1">
                <a:latin typeface="+mj-lt"/>
              </a:rPr>
              <a:t>Corey</a:t>
            </a:r>
            <a:r>
              <a:rPr lang="en-US" sz="8000" dirty="0">
                <a:latin typeface="+mj-lt"/>
              </a:rPr>
              <a:t> Nelson, </a:t>
            </a:r>
            <a:r>
              <a:rPr lang="en-US" sz="8000" i="1" dirty="0">
                <a:latin typeface="+mj-lt"/>
              </a:rPr>
              <a:t>Are Seed Oils </a:t>
            </a:r>
            <a:r>
              <a:rPr lang="en-US" sz="8000" i="1" dirty="0" err="1">
                <a:latin typeface="+mj-lt"/>
              </a:rPr>
              <a:t>Toxic?The</a:t>
            </a:r>
            <a:r>
              <a:rPr lang="en-US" sz="8000" i="1" dirty="0">
                <a:latin typeface="+mj-lt"/>
              </a:rPr>
              <a:t> Latest Research Suggests Yes, </a:t>
            </a:r>
            <a:r>
              <a:rPr lang="en-US" sz="8000" i="1" dirty="0">
                <a:latin typeface="+mj-lt"/>
                <a:hlinkClick r:id="rId3">
                  <a:extLst>
                    <a:ext uri="{A12FA001-AC4F-418D-AE19-62706E023703}">
                      <ahyp:hlinkClr xmlns:ahyp="http://schemas.microsoft.com/office/drawing/2018/hyperlinkcolor" val="tx"/>
                    </a:ext>
                  </a:extLst>
                </a:hlinkClick>
              </a:rPr>
              <a:t>https://www.zeroacre.com/blog/are-seed-oils-toxic</a:t>
            </a:r>
            <a:r>
              <a:rPr lang="en-US" sz="8000" i="1" dirty="0">
                <a:latin typeface="+mj-lt"/>
              </a:rPr>
              <a:t>, May 15, 2022</a:t>
            </a:r>
            <a:endParaRPr lang="en-US" sz="8000" dirty="0">
              <a:latin typeface="+mj-lt"/>
            </a:endParaRPr>
          </a:p>
          <a:p>
            <a:endParaRPr lang="en-US" sz="8000" dirty="0">
              <a:latin typeface="+mj-lt"/>
            </a:endParaRPr>
          </a:p>
          <a:p>
            <a:endParaRPr lang="en-US" dirty="0"/>
          </a:p>
        </p:txBody>
      </p:sp>
    </p:spTree>
    <p:extLst>
      <p:ext uri="{BB962C8B-B14F-4D97-AF65-F5344CB8AC3E}">
        <p14:creationId xmlns:p14="http://schemas.microsoft.com/office/powerpoint/2010/main" val="7629029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7E4433-6626-430B-9A4C-D79982BBC804}"/>
              </a:ext>
            </a:extLst>
          </p:cNvPr>
          <p:cNvSpPr>
            <a:spLocks noGrp="1"/>
          </p:cNvSpPr>
          <p:nvPr>
            <p:ph type="title"/>
          </p:nvPr>
        </p:nvSpPr>
        <p:spPr/>
        <p:txBody>
          <a:bodyPr/>
          <a:lstStyle/>
          <a:p>
            <a:pPr algn="ctr"/>
            <a:r>
              <a:rPr lang="en-US" dirty="0"/>
              <a:t>The Truth About Restaurant Oil</a:t>
            </a:r>
          </a:p>
        </p:txBody>
      </p:sp>
      <p:sp>
        <p:nvSpPr>
          <p:cNvPr id="3" name="Content Placeholder 2">
            <a:extLst>
              <a:ext uri="{FF2B5EF4-FFF2-40B4-BE49-F238E27FC236}">
                <a16:creationId xmlns:a16="http://schemas.microsoft.com/office/drawing/2014/main" id="{A5C84686-C0D6-896A-2D26-40D8AAE39C34}"/>
              </a:ext>
            </a:extLst>
          </p:cNvPr>
          <p:cNvSpPr>
            <a:spLocks noGrp="1"/>
          </p:cNvSpPr>
          <p:nvPr>
            <p:ph idx="1"/>
          </p:nvPr>
        </p:nvSpPr>
        <p:spPr>
          <a:xfrm>
            <a:off x="402336" y="1744663"/>
            <a:ext cx="11314176" cy="4351338"/>
          </a:xfrm>
        </p:spPr>
        <p:txBody>
          <a:bodyPr>
            <a:normAutofit lnSpcReduction="10000"/>
          </a:bodyPr>
          <a:lstStyle/>
          <a:p>
            <a:r>
              <a:rPr lang="en-US" dirty="0"/>
              <a:t>“In conclusion, oil changes can cost a restaurant hundreds of dollars each month, depending on the size of the fryer. While many owners believe that changing the oil in the fryer once per week is sufficient, most foodservice experts agree that the fryer requires daily maintenance to keep it clean and operating at peak </a:t>
            </a:r>
            <a:r>
              <a:rPr lang="en-US" dirty="0" err="1"/>
              <a:t>efficiency.”</a:t>
            </a:r>
            <a:r>
              <a:rPr lang="en-US" sz="2000" dirty="0" err="1"/>
              <a:t>Jeff</a:t>
            </a:r>
            <a:r>
              <a:rPr lang="en-US" sz="2000" dirty="0"/>
              <a:t> Smith, </a:t>
            </a:r>
            <a:r>
              <a:rPr lang="en-US" sz="2000" i="1" dirty="0"/>
              <a:t>What Oils Do Restaurants Use? </a:t>
            </a:r>
            <a:r>
              <a:rPr lang="en-US" sz="2000" i="1" dirty="0">
                <a:hlinkClick r:id="rId3">
                  <a:extLst>
                    <a:ext uri="{A12FA001-AC4F-418D-AE19-62706E023703}">
                      <ahyp:hlinkClr xmlns:ahyp="http://schemas.microsoft.com/office/drawing/2018/hyperlinkcolor" val="tx"/>
                    </a:ext>
                  </a:extLst>
                </a:hlinkClick>
              </a:rPr>
              <a:t>h</a:t>
            </a:r>
            <a:r>
              <a:rPr lang="en-US" sz="2000" dirty="0">
                <a:hlinkClick r:id="rId3">
                  <a:extLst>
                    <a:ext uri="{A12FA001-AC4F-418D-AE19-62706E023703}">
                      <ahyp:hlinkClr xmlns:ahyp="http://schemas.microsoft.com/office/drawing/2018/hyperlinkcolor" val="tx"/>
                    </a:ext>
                  </a:extLst>
                </a:hlinkClick>
              </a:rPr>
              <a:t>ttps://restaurantsuperstar.com/what-oils-do-restaurants-use/</a:t>
            </a:r>
            <a:r>
              <a:rPr lang="en-US" sz="2000" dirty="0"/>
              <a:t> January 10, 2024</a:t>
            </a:r>
          </a:p>
        </p:txBody>
      </p:sp>
    </p:spTree>
    <p:extLst>
      <p:ext uri="{BB962C8B-B14F-4D97-AF65-F5344CB8AC3E}">
        <p14:creationId xmlns:p14="http://schemas.microsoft.com/office/powerpoint/2010/main" val="1353449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5AFA1-7A68-EBB7-10A7-8B6151697D94}"/>
              </a:ext>
            </a:extLst>
          </p:cNvPr>
          <p:cNvSpPr>
            <a:spLocks noGrp="1"/>
          </p:cNvSpPr>
          <p:nvPr>
            <p:ph type="title"/>
          </p:nvPr>
        </p:nvSpPr>
        <p:spPr/>
        <p:txBody>
          <a:bodyPr/>
          <a:lstStyle/>
          <a:p>
            <a:pPr algn="ctr"/>
            <a:r>
              <a:rPr lang="en-US" dirty="0"/>
              <a:t>Best Oils to Use Are:</a:t>
            </a:r>
          </a:p>
        </p:txBody>
      </p:sp>
      <p:sp>
        <p:nvSpPr>
          <p:cNvPr id="3" name="Content Placeholder 2">
            <a:extLst>
              <a:ext uri="{FF2B5EF4-FFF2-40B4-BE49-F238E27FC236}">
                <a16:creationId xmlns:a16="http://schemas.microsoft.com/office/drawing/2014/main" id="{B8357C0F-B4AE-A166-12CF-C6225A7E9574}"/>
              </a:ext>
            </a:extLst>
          </p:cNvPr>
          <p:cNvSpPr>
            <a:spLocks noGrp="1"/>
          </p:cNvSpPr>
          <p:nvPr>
            <p:ph idx="1"/>
          </p:nvPr>
        </p:nvSpPr>
        <p:spPr/>
        <p:txBody>
          <a:bodyPr>
            <a:normAutofit/>
          </a:bodyPr>
          <a:lstStyle/>
          <a:p>
            <a:pPr algn="ctr"/>
            <a:r>
              <a:rPr lang="en-US" sz="7200" dirty="0">
                <a:latin typeface="+mj-lt"/>
              </a:rPr>
              <a:t>Olive Oil, Avocado Oil, Coconut Oil</a:t>
            </a:r>
          </a:p>
        </p:txBody>
      </p:sp>
    </p:spTree>
    <p:extLst>
      <p:ext uri="{BB962C8B-B14F-4D97-AF65-F5344CB8AC3E}">
        <p14:creationId xmlns:p14="http://schemas.microsoft.com/office/powerpoint/2010/main" val="6753099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22AD7-3444-57AF-707F-BD573EADF16B}"/>
              </a:ext>
            </a:extLst>
          </p:cNvPr>
          <p:cNvSpPr>
            <a:spLocks noGrp="1"/>
          </p:cNvSpPr>
          <p:nvPr>
            <p:ph type="title"/>
          </p:nvPr>
        </p:nvSpPr>
        <p:spPr/>
        <p:txBody>
          <a:bodyPr/>
          <a:lstStyle/>
          <a:p>
            <a:pPr algn="ctr"/>
            <a:r>
              <a:rPr lang="en-US" dirty="0"/>
              <a:t>Genetically Modified Foods</a:t>
            </a:r>
          </a:p>
        </p:txBody>
      </p:sp>
      <p:sp>
        <p:nvSpPr>
          <p:cNvPr id="3" name="Content Placeholder 2">
            <a:extLst>
              <a:ext uri="{FF2B5EF4-FFF2-40B4-BE49-F238E27FC236}">
                <a16:creationId xmlns:a16="http://schemas.microsoft.com/office/drawing/2014/main" id="{D0BD40EF-DE62-EC94-1E72-AED31B7C2265}"/>
              </a:ext>
            </a:extLst>
          </p:cNvPr>
          <p:cNvSpPr>
            <a:spLocks noGrp="1"/>
          </p:cNvSpPr>
          <p:nvPr>
            <p:ph idx="1"/>
          </p:nvPr>
        </p:nvSpPr>
        <p:spPr>
          <a:xfrm>
            <a:off x="838200" y="1744662"/>
            <a:ext cx="10515600" cy="5113337"/>
          </a:xfrm>
        </p:spPr>
        <p:txBody>
          <a:bodyPr>
            <a:normAutofit/>
          </a:bodyPr>
          <a:lstStyle/>
          <a:p>
            <a:r>
              <a:rPr lang="en-US" sz="3200" dirty="0"/>
              <a:t>“Sixty-four nations, including Japan, China, Russia, and all of the European Union, require mandatory labeling of GMOs.” </a:t>
            </a:r>
            <a:r>
              <a:rPr lang="en-US" sz="2400" dirty="0"/>
              <a:t>Ocean Robbins, 31 Day Food Revolution</a:t>
            </a:r>
          </a:p>
          <a:p>
            <a:r>
              <a:rPr lang="en-US" sz="3600" dirty="0">
                <a:latin typeface="+mj-lt"/>
              </a:rPr>
              <a:t>Corn, Soybeans, Cotton, Potatoes, Papaya, Squash, Canola, Alfalfa, Apples, Sugar, Beets </a:t>
            </a:r>
          </a:p>
          <a:p>
            <a:r>
              <a:rPr lang="en-US" sz="2800" u="sng" dirty="0"/>
              <a:t>GM Foods Approved and Not Produced in the United States</a:t>
            </a:r>
          </a:p>
          <a:p>
            <a:r>
              <a:rPr lang="en-US" sz="3200" dirty="0"/>
              <a:t>Tomatoes, Rapeseed (Industrial), Beets (not sugar beets), Rice, Flax, Plums, Chicory, Tobacco </a:t>
            </a:r>
            <a:r>
              <a:rPr lang="en-US" sz="2000" dirty="0"/>
              <a:t>CalorieBee.com</a:t>
            </a:r>
          </a:p>
          <a:p>
            <a:endParaRPr lang="en-US" sz="2400" dirty="0"/>
          </a:p>
        </p:txBody>
      </p:sp>
    </p:spTree>
    <p:extLst>
      <p:ext uri="{BB962C8B-B14F-4D97-AF65-F5344CB8AC3E}">
        <p14:creationId xmlns:p14="http://schemas.microsoft.com/office/powerpoint/2010/main" val="1298782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93D1B-DE43-3887-C201-397B7937CC9B}"/>
              </a:ext>
            </a:extLst>
          </p:cNvPr>
          <p:cNvSpPr>
            <a:spLocks noGrp="1"/>
          </p:cNvSpPr>
          <p:nvPr>
            <p:ph type="title"/>
          </p:nvPr>
        </p:nvSpPr>
        <p:spPr/>
        <p:txBody>
          <a:bodyPr>
            <a:noAutofit/>
          </a:bodyPr>
          <a:lstStyle/>
          <a:p>
            <a:pPr algn="ctr"/>
            <a:r>
              <a:rPr lang="en-US" sz="6600" dirty="0"/>
              <a:t>8 LAWS OF HEALTH FOR TODAY</a:t>
            </a:r>
          </a:p>
        </p:txBody>
      </p:sp>
      <p:sp>
        <p:nvSpPr>
          <p:cNvPr id="3" name="Content Placeholder 2">
            <a:extLst>
              <a:ext uri="{FF2B5EF4-FFF2-40B4-BE49-F238E27FC236}">
                <a16:creationId xmlns:a16="http://schemas.microsoft.com/office/drawing/2014/main" id="{1024A6B0-03B3-1F4A-EF99-F1FDDBACA3EF}"/>
              </a:ext>
            </a:extLst>
          </p:cNvPr>
          <p:cNvSpPr>
            <a:spLocks noGrp="1"/>
          </p:cNvSpPr>
          <p:nvPr>
            <p:ph idx="1"/>
          </p:nvPr>
        </p:nvSpPr>
        <p:spPr>
          <a:xfrm>
            <a:off x="838200" y="2011679"/>
            <a:ext cx="11353800" cy="4084321"/>
          </a:xfrm>
        </p:spPr>
        <p:txBody>
          <a:bodyPr>
            <a:noAutofit/>
          </a:bodyPr>
          <a:lstStyle/>
          <a:p>
            <a:pPr marL="0" indent="0">
              <a:buNone/>
            </a:pPr>
            <a:r>
              <a:rPr lang="en-US" sz="6000" dirty="0"/>
              <a:t>1. Nutrition          2. Exercise        3. Water              4. Sunshine         5. Temperance    6. Air</a:t>
            </a:r>
          </a:p>
          <a:p>
            <a:pPr marL="0" indent="0">
              <a:buNone/>
            </a:pPr>
            <a:r>
              <a:rPr lang="en-US" sz="6000" dirty="0"/>
              <a:t>7. Rest                8. Trust in God</a:t>
            </a:r>
          </a:p>
        </p:txBody>
      </p:sp>
    </p:spTree>
    <p:extLst>
      <p:ext uri="{BB962C8B-B14F-4D97-AF65-F5344CB8AC3E}">
        <p14:creationId xmlns:p14="http://schemas.microsoft.com/office/powerpoint/2010/main" val="39266094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D8545-A8D7-7962-ED29-B3CC53037A10}"/>
              </a:ext>
            </a:extLst>
          </p:cNvPr>
          <p:cNvSpPr>
            <a:spLocks noGrp="1"/>
          </p:cNvSpPr>
          <p:nvPr>
            <p:ph type="title"/>
          </p:nvPr>
        </p:nvSpPr>
        <p:spPr>
          <a:xfrm>
            <a:off x="838200" y="1"/>
            <a:ext cx="10515600" cy="987551"/>
          </a:xfrm>
        </p:spPr>
        <p:txBody>
          <a:bodyPr/>
          <a:lstStyle/>
          <a:p>
            <a:pPr algn="ctr"/>
            <a:r>
              <a:rPr lang="en-US" dirty="0" err="1"/>
              <a:t>UnHealthy</a:t>
            </a:r>
            <a:r>
              <a:rPr lang="en-US" dirty="0"/>
              <a:t> Cookware</a:t>
            </a:r>
          </a:p>
        </p:txBody>
      </p:sp>
      <p:sp>
        <p:nvSpPr>
          <p:cNvPr id="3" name="Content Placeholder 2">
            <a:extLst>
              <a:ext uri="{FF2B5EF4-FFF2-40B4-BE49-F238E27FC236}">
                <a16:creationId xmlns:a16="http://schemas.microsoft.com/office/drawing/2014/main" id="{ADC357BF-3F25-D2DE-5769-27587B0492BE}"/>
              </a:ext>
            </a:extLst>
          </p:cNvPr>
          <p:cNvSpPr>
            <a:spLocks noGrp="1"/>
          </p:cNvSpPr>
          <p:nvPr>
            <p:ph idx="1"/>
          </p:nvPr>
        </p:nvSpPr>
        <p:spPr>
          <a:xfrm>
            <a:off x="292608" y="890016"/>
            <a:ext cx="11728704" cy="5205985"/>
          </a:xfrm>
        </p:spPr>
        <p:txBody>
          <a:bodyPr>
            <a:noAutofit/>
          </a:bodyPr>
          <a:lstStyle/>
          <a:p>
            <a:r>
              <a:rPr lang="en-US" sz="3600" dirty="0">
                <a:latin typeface="+mj-lt"/>
              </a:rPr>
              <a:t>“If cookware is labeled nonstick, there are also often chemicals added as a coating that provides a smooth surface that food can slide off of rather than attach to. However, chemicals used in this type of cookware often don’t just stay on the pots and pans. They can actually leach into the food you cook and get released into the air while cooking. What types of pots and pans leach the most chemicals? It depends on what the primary components of the cookware are, but many brands of nonstick cookware are among the worst offenders.” </a:t>
            </a:r>
            <a:r>
              <a:rPr lang="en-US" sz="2000" dirty="0">
                <a:latin typeface="+mj-lt"/>
              </a:rPr>
              <a:t>Ocean </a:t>
            </a:r>
            <a:r>
              <a:rPr lang="en-US" sz="2000" dirty="0" err="1">
                <a:latin typeface="+mj-lt"/>
              </a:rPr>
              <a:t>Robbins,</a:t>
            </a:r>
            <a:r>
              <a:rPr lang="en-US" sz="2000" i="1" dirty="0" err="1">
                <a:latin typeface="+mj-lt"/>
              </a:rPr>
              <a:t>The</a:t>
            </a:r>
            <a:r>
              <a:rPr lang="en-US" sz="2000" i="1" dirty="0">
                <a:latin typeface="+mj-lt"/>
              </a:rPr>
              <a:t> Ultimate Guide to Safe Cookware: How to Choose Wisely for Your Health, </a:t>
            </a:r>
            <a:r>
              <a:rPr lang="en-US" sz="2000" dirty="0">
                <a:latin typeface="+mj-lt"/>
                <a:hlinkClick r:id="rId3">
                  <a:extLst>
                    <a:ext uri="{A12FA001-AC4F-418D-AE19-62706E023703}">
                      <ahyp:hlinkClr xmlns:ahyp="http://schemas.microsoft.com/office/drawing/2018/hyperlinkcolor" val="tx"/>
                    </a:ext>
                  </a:extLst>
                </a:hlinkClick>
              </a:rPr>
              <a:t>https://foodrevolution.org/blog/healthy-cookware/</a:t>
            </a:r>
            <a:r>
              <a:rPr lang="en-US" sz="2000" dirty="0">
                <a:latin typeface="+mj-lt"/>
              </a:rPr>
              <a:t>, May 10, 2024</a:t>
            </a:r>
          </a:p>
        </p:txBody>
      </p:sp>
    </p:spTree>
    <p:extLst>
      <p:ext uri="{BB962C8B-B14F-4D97-AF65-F5344CB8AC3E}">
        <p14:creationId xmlns:p14="http://schemas.microsoft.com/office/powerpoint/2010/main" val="26929196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088C3-718A-5F7E-64B5-D6C4C34605D3}"/>
              </a:ext>
            </a:extLst>
          </p:cNvPr>
          <p:cNvSpPr>
            <a:spLocks noGrp="1"/>
          </p:cNvSpPr>
          <p:nvPr>
            <p:ph type="title"/>
          </p:nvPr>
        </p:nvSpPr>
        <p:spPr/>
        <p:txBody>
          <a:bodyPr>
            <a:normAutofit fontScale="90000"/>
          </a:bodyPr>
          <a:lstStyle/>
          <a:p>
            <a:pPr algn="ctr"/>
            <a:r>
              <a:rPr lang="en-US" dirty="0"/>
              <a:t>The Worst to the Best!</a:t>
            </a:r>
            <a:r>
              <a:rPr lang="en-US" sz="4800" dirty="0">
                <a:latin typeface="+mj-lt"/>
              </a:rPr>
              <a:t> Food Revolution Network, May 10, 2024  FoodRevolution.org</a:t>
            </a:r>
            <a:endParaRPr lang="en-US" dirty="0"/>
          </a:p>
        </p:txBody>
      </p:sp>
      <p:sp>
        <p:nvSpPr>
          <p:cNvPr id="3" name="Content Placeholder 2">
            <a:extLst>
              <a:ext uri="{FF2B5EF4-FFF2-40B4-BE49-F238E27FC236}">
                <a16:creationId xmlns:a16="http://schemas.microsoft.com/office/drawing/2014/main" id="{7249CEFC-BF7D-8765-FF18-F9663B012974}"/>
              </a:ext>
            </a:extLst>
          </p:cNvPr>
          <p:cNvSpPr>
            <a:spLocks noGrp="1"/>
          </p:cNvSpPr>
          <p:nvPr>
            <p:ph idx="1"/>
          </p:nvPr>
        </p:nvSpPr>
        <p:spPr/>
        <p:txBody>
          <a:bodyPr>
            <a:normAutofit fontScale="77500" lnSpcReduction="20000"/>
          </a:bodyPr>
          <a:lstStyle/>
          <a:p>
            <a:r>
              <a:rPr lang="en-US" dirty="0"/>
              <a:t>“Tests funded by the Environmental Working Group (EWG) show that in just a few minutes on a typical stove, </a:t>
            </a:r>
            <a:r>
              <a:rPr lang="en-US" u="sng" dirty="0"/>
              <a:t>nonstick cookware</a:t>
            </a:r>
            <a:r>
              <a:rPr lang="en-US" dirty="0"/>
              <a:t> could exceed temperatures at which the coating breaks apart and emits toxins.” </a:t>
            </a:r>
          </a:p>
          <a:p>
            <a:endParaRPr lang="en-US" dirty="0"/>
          </a:p>
          <a:p>
            <a:r>
              <a:rPr lang="en-US" dirty="0"/>
              <a:t>“Bird veterinarians have known for decades that many forms of nonstick cookware can produce fumes that are dangerous to pet birds. As early as 1986, a Chicago veterinarian called “Teflon toxicosis” a “leading cause of death among birds.” Hundreds of pet birds have been killed by the fumes from nonstick Teflon cookware.”</a:t>
            </a:r>
          </a:p>
          <a:p>
            <a:endParaRPr lang="en-US" dirty="0"/>
          </a:p>
        </p:txBody>
      </p:sp>
    </p:spTree>
    <p:extLst>
      <p:ext uri="{BB962C8B-B14F-4D97-AF65-F5344CB8AC3E}">
        <p14:creationId xmlns:p14="http://schemas.microsoft.com/office/powerpoint/2010/main" val="19974306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E2681-DB1E-F50A-0438-6EC2EEB72685}"/>
              </a:ext>
            </a:extLst>
          </p:cNvPr>
          <p:cNvSpPr>
            <a:spLocks noGrp="1"/>
          </p:cNvSpPr>
          <p:nvPr>
            <p:ph type="title"/>
          </p:nvPr>
        </p:nvSpPr>
        <p:spPr>
          <a:xfrm>
            <a:off x="838200" y="1"/>
            <a:ext cx="10515600" cy="963167"/>
          </a:xfrm>
        </p:spPr>
        <p:txBody>
          <a:bodyPr/>
          <a:lstStyle/>
          <a:p>
            <a:pPr algn="ctr"/>
            <a:r>
              <a:rPr lang="en-US" dirty="0"/>
              <a:t>Aluminum Cookware</a:t>
            </a:r>
          </a:p>
        </p:txBody>
      </p:sp>
      <p:sp>
        <p:nvSpPr>
          <p:cNvPr id="3" name="Content Placeholder 2">
            <a:extLst>
              <a:ext uri="{FF2B5EF4-FFF2-40B4-BE49-F238E27FC236}">
                <a16:creationId xmlns:a16="http://schemas.microsoft.com/office/drawing/2014/main" id="{30B7A2BC-1AEE-6C58-623A-4F32F3033C47}"/>
              </a:ext>
            </a:extLst>
          </p:cNvPr>
          <p:cNvSpPr>
            <a:spLocks noGrp="1"/>
          </p:cNvSpPr>
          <p:nvPr>
            <p:ph idx="1"/>
          </p:nvPr>
        </p:nvSpPr>
        <p:spPr>
          <a:xfrm>
            <a:off x="838200" y="865632"/>
            <a:ext cx="10658856" cy="5754624"/>
          </a:xfrm>
        </p:spPr>
        <p:txBody>
          <a:bodyPr>
            <a:noAutofit/>
          </a:bodyPr>
          <a:lstStyle/>
          <a:p>
            <a:r>
              <a:rPr lang="en-US" dirty="0">
                <a:latin typeface="+mj-lt"/>
              </a:rPr>
              <a:t>“While aluminum cookware can conduct heat well, it may present problems for your health, too. Studies show that metal can leach into food, especially when you’re cooking tomato products or other acidic foods. If too much aluminum enters your body, it can settle into your internal organs, including your brain, liver, heart, and bones, and eventually cause disease. Aluminum exposure has been studied for its potential link to Alzheimer’s disease for many years.”</a:t>
            </a:r>
          </a:p>
        </p:txBody>
      </p:sp>
    </p:spTree>
    <p:extLst>
      <p:ext uri="{BB962C8B-B14F-4D97-AF65-F5344CB8AC3E}">
        <p14:creationId xmlns:p14="http://schemas.microsoft.com/office/powerpoint/2010/main" val="30346220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73765-4F73-6318-5E40-454E94083A5C}"/>
              </a:ext>
            </a:extLst>
          </p:cNvPr>
          <p:cNvSpPr>
            <a:spLocks noGrp="1"/>
          </p:cNvSpPr>
          <p:nvPr>
            <p:ph type="title"/>
          </p:nvPr>
        </p:nvSpPr>
        <p:spPr>
          <a:xfrm>
            <a:off x="838200" y="1"/>
            <a:ext cx="10515600" cy="1060703"/>
          </a:xfrm>
        </p:spPr>
        <p:txBody>
          <a:bodyPr/>
          <a:lstStyle/>
          <a:p>
            <a:pPr algn="ctr"/>
            <a:r>
              <a:rPr lang="en-US" dirty="0"/>
              <a:t>Copper Cookware</a:t>
            </a:r>
          </a:p>
        </p:txBody>
      </p:sp>
      <p:sp>
        <p:nvSpPr>
          <p:cNvPr id="3" name="Content Placeholder 2">
            <a:extLst>
              <a:ext uri="{FF2B5EF4-FFF2-40B4-BE49-F238E27FC236}">
                <a16:creationId xmlns:a16="http://schemas.microsoft.com/office/drawing/2014/main" id="{6995390A-706B-2D31-F82C-108418F281A3}"/>
              </a:ext>
            </a:extLst>
          </p:cNvPr>
          <p:cNvSpPr>
            <a:spLocks noGrp="1"/>
          </p:cNvSpPr>
          <p:nvPr>
            <p:ph idx="1"/>
          </p:nvPr>
        </p:nvSpPr>
        <p:spPr>
          <a:xfrm>
            <a:off x="838200" y="1060704"/>
            <a:ext cx="10768584" cy="5035297"/>
          </a:xfrm>
        </p:spPr>
        <p:txBody>
          <a:bodyPr>
            <a:noAutofit/>
          </a:bodyPr>
          <a:lstStyle/>
          <a:p>
            <a:pPr marL="0" indent="0">
              <a:buNone/>
            </a:pPr>
            <a:r>
              <a:rPr lang="en-US" sz="3200" dirty="0">
                <a:latin typeface="+mj-lt"/>
              </a:rPr>
              <a:t>“Copper looks pretty and cooks food evenly, but also comes with a number of downsides. If copper cookware doesn’t have a stainless steel lining — or if it has a thin coating and the coating scratches off — the copper can leach into your food and enter your body. Copper coatings can also start wearing off after being scrubbed and cleaned.”</a:t>
            </a:r>
          </a:p>
          <a:p>
            <a:pPr marL="0" indent="0">
              <a:buNone/>
            </a:pPr>
            <a:r>
              <a:rPr lang="en-US" sz="3200" dirty="0">
                <a:latin typeface="+mj-lt"/>
              </a:rPr>
              <a:t>“Even though small amounts of copper are necessary for health, most people already get enough from food. Too much copper can be harmful to your health, contributing to neurodegenerative disease, coronary artery disease, and bone fractures.”</a:t>
            </a:r>
          </a:p>
        </p:txBody>
      </p:sp>
    </p:spTree>
    <p:extLst>
      <p:ext uri="{BB962C8B-B14F-4D97-AF65-F5344CB8AC3E}">
        <p14:creationId xmlns:p14="http://schemas.microsoft.com/office/powerpoint/2010/main" val="31549642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8337C-F457-DEC1-D9E5-0D8B0F93545B}"/>
              </a:ext>
            </a:extLst>
          </p:cNvPr>
          <p:cNvSpPr>
            <a:spLocks noGrp="1"/>
          </p:cNvSpPr>
          <p:nvPr>
            <p:ph type="title"/>
          </p:nvPr>
        </p:nvSpPr>
        <p:spPr>
          <a:xfrm>
            <a:off x="838200" y="1"/>
            <a:ext cx="10515600" cy="877823"/>
          </a:xfrm>
        </p:spPr>
        <p:txBody>
          <a:bodyPr/>
          <a:lstStyle/>
          <a:p>
            <a:pPr algn="ctr"/>
            <a:r>
              <a:rPr lang="en-US" dirty="0"/>
              <a:t>Moderately Safe Cookware</a:t>
            </a:r>
          </a:p>
        </p:txBody>
      </p:sp>
      <p:sp>
        <p:nvSpPr>
          <p:cNvPr id="3" name="Content Placeholder 2">
            <a:extLst>
              <a:ext uri="{FF2B5EF4-FFF2-40B4-BE49-F238E27FC236}">
                <a16:creationId xmlns:a16="http://schemas.microsoft.com/office/drawing/2014/main" id="{6C24F4AB-164B-EBE3-33A2-0585FF299E90}"/>
              </a:ext>
            </a:extLst>
          </p:cNvPr>
          <p:cNvSpPr>
            <a:spLocks noGrp="1"/>
          </p:cNvSpPr>
          <p:nvPr>
            <p:ph idx="1"/>
          </p:nvPr>
        </p:nvSpPr>
        <p:spPr>
          <a:xfrm>
            <a:off x="0" y="877823"/>
            <a:ext cx="12082272" cy="5980175"/>
          </a:xfrm>
        </p:spPr>
        <p:txBody>
          <a:bodyPr>
            <a:noAutofit/>
          </a:bodyPr>
          <a:lstStyle/>
          <a:p>
            <a:r>
              <a:rPr lang="en-US" sz="3200" u="sng" dirty="0">
                <a:latin typeface="+mj-lt"/>
              </a:rPr>
              <a:t>Cast iron cookware</a:t>
            </a:r>
            <a:r>
              <a:rPr lang="en-US" sz="3200" dirty="0">
                <a:latin typeface="+mj-lt"/>
              </a:rPr>
              <a:t> lasts a long time, and it spreads and maintains heat well, so food heats thoroughly and evenly. You can also cook in cast iron on the stovetop as well as in the oven. But cast iron cookware is heavy and fairly high-maintenance. Because some of the iron makes its way into your food, it’s important to be cautious about how much you use cast iron pans. Too much iron can be toxic (especially when it comes from meat) and can contribute to chronic disease.</a:t>
            </a:r>
          </a:p>
          <a:p>
            <a:r>
              <a:rPr lang="en-US" sz="3200" u="sng" dirty="0">
                <a:latin typeface="+mj-lt"/>
              </a:rPr>
              <a:t>Glass cookware-</a:t>
            </a:r>
            <a:r>
              <a:rPr lang="en-US" sz="3200" dirty="0">
                <a:latin typeface="+mj-lt"/>
              </a:rPr>
              <a:t> Glass is nonreactive, meaning it doesn’t release chemicals into food. It’s also usually inexpensive and is safe to place in both the microwave and dishwasher. You can use most glass cookware on electric stoves, but not gas ones.</a:t>
            </a:r>
          </a:p>
        </p:txBody>
      </p:sp>
    </p:spTree>
    <p:extLst>
      <p:ext uri="{BB962C8B-B14F-4D97-AF65-F5344CB8AC3E}">
        <p14:creationId xmlns:p14="http://schemas.microsoft.com/office/powerpoint/2010/main" val="2897560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C81E76-8CF3-D3F2-6575-F96EEAF2CF57}"/>
              </a:ext>
            </a:extLst>
          </p:cNvPr>
          <p:cNvSpPr>
            <a:spLocks noGrp="1"/>
          </p:cNvSpPr>
          <p:nvPr>
            <p:ph idx="1"/>
          </p:nvPr>
        </p:nvSpPr>
        <p:spPr>
          <a:xfrm>
            <a:off x="475488" y="426720"/>
            <a:ext cx="10878312" cy="6132575"/>
          </a:xfrm>
        </p:spPr>
        <p:txBody>
          <a:bodyPr>
            <a:normAutofit fontScale="92500" lnSpcReduction="20000"/>
          </a:bodyPr>
          <a:lstStyle/>
          <a:p>
            <a:r>
              <a:rPr lang="en-US" sz="3200" dirty="0">
                <a:latin typeface="+mj-lt"/>
              </a:rPr>
              <a:t>On the cons side, you should never place hot glass cookware on a cold surface as it can crack or even shatter. Additionally, glass is heavier and more fragile than many other types of cookware, doesn’t work on induction stoves, and is not nonstick.”</a:t>
            </a:r>
          </a:p>
          <a:p>
            <a:r>
              <a:rPr lang="en-US" sz="3200" u="sng" dirty="0">
                <a:latin typeface="+mj-lt"/>
              </a:rPr>
              <a:t>Carbon Steel Cookware</a:t>
            </a:r>
            <a:r>
              <a:rPr lang="en-US" sz="3200" dirty="0">
                <a:latin typeface="+mj-lt"/>
              </a:rPr>
              <a:t> has a very similar makeup to cast iron, but is lighter weight, making it easier to use and store. It’s an extremely versatile type of cookware, whether you use gas, induction, or range ovens. Carbon steel can also withstand very high temperatures (up to 600–1,200°F), both heating up and cooling down faster than cast iron. </a:t>
            </a:r>
          </a:p>
          <a:p>
            <a:r>
              <a:rPr lang="en-US" sz="3200" dirty="0">
                <a:latin typeface="+mj-lt"/>
              </a:rPr>
              <a:t>Granite cookware is a type of enamelware, which comes from fusing powdered glass with metal, clay, or stone. </a:t>
            </a:r>
            <a:r>
              <a:rPr lang="en-US" sz="3200" u="sng" dirty="0">
                <a:latin typeface="+mj-lt"/>
              </a:rPr>
              <a:t>Graniteware</a:t>
            </a:r>
            <a:r>
              <a:rPr lang="en-US" sz="3200" dirty="0">
                <a:latin typeface="+mj-lt"/>
              </a:rPr>
              <a:t> has a smooth, nonstick surface either from the use of natural “stoneware” materials like ceramic or the addition of a nonstick </a:t>
            </a:r>
            <a:r>
              <a:rPr lang="en-US" sz="3200" dirty="0" err="1">
                <a:latin typeface="+mj-lt"/>
              </a:rPr>
              <a:t>coating.Whether</a:t>
            </a:r>
            <a:r>
              <a:rPr lang="en-US" sz="3200" dirty="0">
                <a:latin typeface="+mj-lt"/>
              </a:rPr>
              <a:t> granite is safe and nontoxic depends on the materials used and its nonstick coating. There are granite pots and pans made with aluminum, cast iron, and carbon steel. And there are both PFOA and PTFE (Teflon) coatings on some types of granite cookware.</a:t>
            </a:r>
          </a:p>
          <a:p>
            <a:endParaRPr lang="en-US" sz="3200" u="sng" dirty="0">
              <a:latin typeface="+mj-lt"/>
            </a:endParaRPr>
          </a:p>
        </p:txBody>
      </p:sp>
    </p:spTree>
    <p:extLst>
      <p:ext uri="{BB962C8B-B14F-4D97-AF65-F5344CB8AC3E}">
        <p14:creationId xmlns:p14="http://schemas.microsoft.com/office/powerpoint/2010/main" val="26172208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EF2DB-1D4D-DE3E-4A8D-DC31965D4114}"/>
              </a:ext>
            </a:extLst>
          </p:cNvPr>
          <p:cNvSpPr>
            <a:spLocks noGrp="1"/>
          </p:cNvSpPr>
          <p:nvPr>
            <p:ph type="title"/>
          </p:nvPr>
        </p:nvSpPr>
        <p:spPr/>
        <p:txBody>
          <a:bodyPr/>
          <a:lstStyle/>
          <a:p>
            <a:pPr algn="ctr"/>
            <a:r>
              <a:rPr lang="en-US" dirty="0"/>
              <a:t>Best &amp; Healthiest Cookware</a:t>
            </a:r>
          </a:p>
        </p:txBody>
      </p:sp>
      <p:sp>
        <p:nvSpPr>
          <p:cNvPr id="3" name="Content Placeholder 2">
            <a:extLst>
              <a:ext uri="{FF2B5EF4-FFF2-40B4-BE49-F238E27FC236}">
                <a16:creationId xmlns:a16="http://schemas.microsoft.com/office/drawing/2014/main" id="{BE93EC96-1EC9-3213-C2B6-F56EE70455D9}"/>
              </a:ext>
            </a:extLst>
          </p:cNvPr>
          <p:cNvSpPr>
            <a:spLocks noGrp="1"/>
          </p:cNvSpPr>
          <p:nvPr>
            <p:ph idx="1"/>
          </p:nvPr>
        </p:nvSpPr>
        <p:spPr>
          <a:xfrm>
            <a:off x="838200" y="1744663"/>
            <a:ext cx="10792968" cy="4351338"/>
          </a:xfrm>
        </p:spPr>
        <p:txBody>
          <a:bodyPr>
            <a:normAutofit fontScale="92500" lnSpcReduction="10000"/>
          </a:bodyPr>
          <a:lstStyle/>
          <a:p>
            <a:r>
              <a:rPr lang="en-US" dirty="0"/>
              <a:t>“STAINLESS STEEL is a healthy cookware choice that can last a long time. It’s a standard in many commercial kitchens due to its corrosion resistance and high durability. Materials used in stainless cookware include an alloy of iron and carbon along with nickel and chromium. However, stainless steel does not leach out minerals or interact with food in any way. And it’s easy to clean and even dishwasher safe.”</a:t>
            </a:r>
          </a:p>
        </p:txBody>
      </p:sp>
    </p:spTree>
    <p:extLst>
      <p:ext uri="{BB962C8B-B14F-4D97-AF65-F5344CB8AC3E}">
        <p14:creationId xmlns:p14="http://schemas.microsoft.com/office/powerpoint/2010/main" val="16701468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A5797-CF98-7DAF-0A96-D08CD426093B}"/>
              </a:ext>
            </a:extLst>
          </p:cNvPr>
          <p:cNvSpPr>
            <a:spLocks noGrp="1"/>
          </p:cNvSpPr>
          <p:nvPr>
            <p:ph type="title"/>
          </p:nvPr>
        </p:nvSpPr>
        <p:spPr>
          <a:xfrm>
            <a:off x="838200" y="1"/>
            <a:ext cx="10515600" cy="1048511"/>
          </a:xfrm>
        </p:spPr>
        <p:txBody>
          <a:bodyPr>
            <a:normAutofit fontScale="90000"/>
          </a:bodyPr>
          <a:lstStyle/>
          <a:p>
            <a:pPr algn="ctr"/>
            <a:r>
              <a:rPr lang="en-US" dirty="0"/>
              <a:t>Ceramic or Ceramic-Coated Cookware as a Healthy Option</a:t>
            </a:r>
          </a:p>
        </p:txBody>
      </p:sp>
      <p:sp>
        <p:nvSpPr>
          <p:cNvPr id="3" name="Content Placeholder 2">
            <a:extLst>
              <a:ext uri="{FF2B5EF4-FFF2-40B4-BE49-F238E27FC236}">
                <a16:creationId xmlns:a16="http://schemas.microsoft.com/office/drawing/2014/main" id="{8B06770A-25FD-565E-6B68-84D590D78393}"/>
              </a:ext>
            </a:extLst>
          </p:cNvPr>
          <p:cNvSpPr>
            <a:spLocks noGrp="1"/>
          </p:cNvSpPr>
          <p:nvPr>
            <p:ph idx="1"/>
          </p:nvPr>
        </p:nvSpPr>
        <p:spPr>
          <a:xfrm>
            <a:off x="231648" y="1048512"/>
            <a:ext cx="11765280" cy="5559552"/>
          </a:xfrm>
        </p:spPr>
        <p:txBody>
          <a:bodyPr>
            <a:normAutofit fontScale="25000" lnSpcReduction="20000"/>
          </a:bodyPr>
          <a:lstStyle/>
          <a:p>
            <a:r>
              <a:rPr lang="en-US" sz="12800" dirty="0">
                <a:latin typeface="+mj-lt"/>
              </a:rPr>
              <a:t>Ceramic and ceramic-coated cookware are generally safe cooking options for a number of reasons. With 100% ceramic cookware, you don’t have to worry about nonstick coatings or the leaching of chemicals. You can bake with them and use them on the stove without concern. Ceramicware is safe on gas or electric stovetops, although it won’t work on induction stoves because it doesn’t contain metal. Other perks of fully ceramic cookware are scratch resistance and slow and even cooking.</a:t>
            </a:r>
          </a:p>
          <a:p>
            <a:r>
              <a:rPr lang="en-US" sz="12800" dirty="0">
                <a:latin typeface="+mj-lt"/>
              </a:rPr>
              <a:t>If cookware is ceramic-coated, it may have a metal core, such as aluminum or copper. In that case, you can use it on an induction stove. However you cook with ceramic-coated pots and pans, you’ll want to ensure the coating doesn’t chip off and end up in your food, or that it doesn’t dislodge and leave your food in contact with the metal layer. Use wooden utensils to avoid scratching or chipping the coating.</a:t>
            </a:r>
            <a:r>
              <a:rPr lang="en-US" sz="9800" dirty="0">
                <a:latin typeface="+mj-lt"/>
              </a:rPr>
              <a:t> </a:t>
            </a:r>
            <a:r>
              <a:rPr lang="en-US" sz="8000" dirty="0">
                <a:latin typeface="+mj-lt"/>
              </a:rPr>
              <a:t>Ocean </a:t>
            </a:r>
            <a:r>
              <a:rPr lang="en-US" sz="8000" dirty="0" err="1">
                <a:latin typeface="+mj-lt"/>
              </a:rPr>
              <a:t>Robbins,</a:t>
            </a:r>
            <a:r>
              <a:rPr lang="en-US" sz="8000" i="1" dirty="0" err="1">
                <a:latin typeface="+mj-lt"/>
              </a:rPr>
              <a:t>The</a:t>
            </a:r>
            <a:r>
              <a:rPr lang="en-US" sz="8000" i="1" dirty="0">
                <a:latin typeface="+mj-lt"/>
              </a:rPr>
              <a:t> Ultimate Guide to Safe Cookware: How to Choose Wisely for Your Health, </a:t>
            </a:r>
            <a:r>
              <a:rPr lang="en-US" sz="8000" dirty="0">
                <a:latin typeface="+mj-lt"/>
                <a:hlinkClick r:id="rId2">
                  <a:extLst>
                    <a:ext uri="{A12FA001-AC4F-418D-AE19-62706E023703}">
                      <ahyp:hlinkClr xmlns:ahyp="http://schemas.microsoft.com/office/drawing/2018/hyperlinkcolor" val="tx"/>
                    </a:ext>
                  </a:extLst>
                </a:hlinkClick>
              </a:rPr>
              <a:t>https://foodrevolution.org/blog/healthy-cookware/</a:t>
            </a:r>
            <a:r>
              <a:rPr lang="en-US" sz="8000" dirty="0">
                <a:latin typeface="+mj-lt"/>
              </a:rPr>
              <a:t>, May 10, 2024</a:t>
            </a:r>
          </a:p>
        </p:txBody>
      </p:sp>
    </p:spTree>
    <p:extLst>
      <p:ext uri="{BB962C8B-B14F-4D97-AF65-F5344CB8AC3E}">
        <p14:creationId xmlns:p14="http://schemas.microsoft.com/office/powerpoint/2010/main" val="18702503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C62C9-F24D-9851-A48E-A80BEBC3C453}"/>
              </a:ext>
            </a:extLst>
          </p:cNvPr>
          <p:cNvSpPr>
            <a:spLocks noGrp="1"/>
          </p:cNvSpPr>
          <p:nvPr>
            <p:ph type="title"/>
          </p:nvPr>
        </p:nvSpPr>
        <p:spPr>
          <a:xfrm>
            <a:off x="0" y="1"/>
            <a:ext cx="12192000" cy="1097279"/>
          </a:xfrm>
        </p:spPr>
        <p:txBody>
          <a:bodyPr>
            <a:normAutofit/>
          </a:bodyPr>
          <a:lstStyle/>
          <a:p>
            <a:pPr algn="ctr"/>
            <a:r>
              <a:rPr lang="en-US" sz="4000" dirty="0"/>
              <a:t>Microwaves</a:t>
            </a:r>
          </a:p>
        </p:txBody>
      </p:sp>
      <p:sp>
        <p:nvSpPr>
          <p:cNvPr id="3" name="Content Placeholder 2">
            <a:extLst>
              <a:ext uri="{FF2B5EF4-FFF2-40B4-BE49-F238E27FC236}">
                <a16:creationId xmlns:a16="http://schemas.microsoft.com/office/drawing/2014/main" id="{6BB0A74C-A220-6930-1910-C8FF83B1BB7E}"/>
              </a:ext>
            </a:extLst>
          </p:cNvPr>
          <p:cNvSpPr>
            <a:spLocks noGrp="1"/>
          </p:cNvSpPr>
          <p:nvPr>
            <p:ph idx="1"/>
          </p:nvPr>
        </p:nvSpPr>
        <p:spPr>
          <a:xfrm>
            <a:off x="536448" y="865632"/>
            <a:ext cx="11521440" cy="5876544"/>
          </a:xfrm>
        </p:spPr>
        <p:txBody>
          <a:bodyPr>
            <a:normAutofit lnSpcReduction="10000"/>
          </a:bodyPr>
          <a:lstStyle/>
          <a:p>
            <a:r>
              <a:rPr lang="en-US" sz="3500" dirty="0">
                <a:latin typeface="+mj-lt"/>
              </a:rPr>
              <a:t>Microwaves can lower the nutrient value in food.</a:t>
            </a:r>
          </a:p>
          <a:p>
            <a:r>
              <a:rPr lang="en-US" sz="3500" dirty="0">
                <a:latin typeface="+mj-lt"/>
              </a:rPr>
              <a:t>In plastic containers used in a microwave the plastic can be transferred to food. Use glass or ceramics to cook in a microwave.</a:t>
            </a:r>
          </a:p>
          <a:p>
            <a:r>
              <a:rPr lang="en-US" sz="3500" dirty="0">
                <a:latin typeface="+mj-lt"/>
              </a:rPr>
              <a:t>Do not stand anywhere near a microwave oven when it is on. Do not look into a microwave when it is on. The waves can affect the cornea of your eye- you don’t want to vibrate the small molecular structure and start to cook the </a:t>
            </a:r>
            <a:r>
              <a:rPr lang="en-US" sz="3500" dirty="0" err="1">
                <a:latin typeface="+mj-lt"/>
              </a:rPr>
              <a:t>lense</a:t>
            </a:r>
            <a:r>
              <a:rPr lang="en-US" sz="3500" dirty="0">
                <a:latin typeface="+mj-lt"/>
              </a:rPr>
              <a:t> of the eye- it is very sensitive to heat. </a:t>
            </a:r>
            <a:r>
              <a:rPr lang="en-US" sz="2000" dirty="0" err="1">
                <a:latin typeface="+mj-lt"/>
              </a:rPr>
              <a:t>Youtube</a:t>
            </a:r>
            <a:r>
              <a:rPr lang="en-US" sz="2000" dirty="0">
                <a:latin typeface="+mj-lt"/>
              </a:rPr>
              <a:t>-Dr. Eric Berg, DC April 3, 2021</a:t>
            </a:r>
          </a:p>
          <a:p>
            <a:r>
              <a:rPr lang="en-US" sz="3200" dirty="0">
                <a:latin typeface="+mj-lt"/>
              </a:rPr>
              <a:t>Microwaving has been found to remove 97% of the flavonoids (compounds linked to reduced risk of heart disease) found in plant compounds with anti-inflammatory benefits. </a:t>
            </a:r>
            <a:r>
              <a:rPr lang="en-US" sz="1800" dirty="0">
                <a:latin typeface="+mj-lt"/>
              </a:rPr>
              <a:t>Jessica Brown, </a:t>
            </a:r>
            <a:r>
              <a:rPr lang="en-US" sz="1800" i="1" dirty="0">
                <a:latin typeface="+mj-lt"/>
              </a:rPr>
              <a:t>Is it Safe to Microwave Food, </a:t>
            </a:r>
            <a:r>
              <a:rPr lang="en-US" sz="1800" dirty="0">
                <a:latin typeface="+mj-lt"/>
                <a:hlinkClick r:id="rId2">
                  <a:extLst>
                    <a:ext uri="{A12FA001-AC4F-418D-AE19-62706E023703}">
                      <ahyp:hlinkClr xmlns:ahyp="http://schemas.microsoft.com/office/drawing/2018/hyperlinkcolor" val="tx"/>
                    </a:ext>
                  </a:extLst>
                </a:hlinkClick>
              </a:rPr>
              <a:t>https://www.bbc.com/future/article/20200714-is-it-safe-to-microwave-food</a:t>
            </a:r>
            <a:r>
              <a:rPr lang="en-US" sz="1800" dirty="0">
                <a:latin typeface="+mj-lt"/>
              </a:rPr>
              <a:t>, March 19,2024</a:t>
            </a:r>
          </a:p>
          <a:p>
            <a:endParaRPr lang="en-US" dirty="0"/>
          </a:p>
        </p:txBody>
      </p:sp>
    </p:spTree>
    <p:extLst>
      <p:ext uri="{BB962C8B-B14F-4D97-AF65-F5344CB8AC3E}">
        <p14:creationId xmlns:p14="http://schemas.microsoft.com/office/powerpoint/2010/main" val="15904031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609FA-70B2-5C06-5EEE-77008B9E6AF1}"/>
              </a:ext>
            </a:extLst>
          </p:cNvPr>
          <p:cNvSpPr>
            <a:spLocks noGrp="1"/>
          </p:cNvSpPr>
          <p:nvPr>
            <p:ph type="title"/>
          </p:nvPr>
        </p:nvSpPr>
        <p:spPr>
          <a:xfrm>
            <a:off x="838200" y="1"/>
            <a:ext cx="10515600" cy="761998"/>
          </a:xfrm>
        </p:spPr>
        <p:txBody>
          <a:bodyPr/>
          <a:lstStyle/>
          <a:p>
            <a:pPr algn="ctr"/>
            <a:r>
              <a:rPr lang="en-US" dirty="0"/>
              <a:t>Food Irradiation</a:t>
            </a:r>
          </a:p>
        </p:txBody>
      </p:sp>
      <p:sp>
        <p:nvSpPr>
          <p:cNvPr id="3" name="Content Placeholder 2">
            <a:extLst>
              <a:ext uri="{FF2B5EF4-FFF2-40B4-BE49-F238E27FC236}">
                <a16:creationId xmlns:a16="http://schemas.microsoft.com/office/drawing/2014/main" id="{3F40B615-B2BB-2546-66E3-8699052AB2EF}"/>
              </a:ext>
            </a:extLst>
          </p:cNvPr>
          <p:cNvSpPr>
            <a:spLocks noGrp="1"/>
          </p:cNvSpPr>
          <p:nvPr>
            <p:ph idx="1"/>
          </p:nvPr>
        </p:nvSpPr>
        <p:spPr>
          <a:xfrm>
            <a:off x="292608" y="761998"/>
            <a:ext cx="11631168" cy="5967985"/>
          </a:xfrm>
        </p:spPr>
        <p:txBody>
          <a:bodyPr>
            <a:normAutofit fontScale="62500" lnSpcReduction="20000"/>
          </a:bodyPr>
          <a:lstStyle/>
          <a:p>
            <a:r>
              <a:rPr lang="en-US" dirty="0">
                <a:latin typeface="+mj-lt"/>
              </a:rPr>
              <a:t>Food irradiation uses high-energy Gamma rays, electron beams or X-rays (all of which are millions of times more powerful than standard medical X-rays) to break apart the bacteria and insects that can hide in meat, grains and other foods. Radiation can do strange things to food, by creating substances called “unique radiolytic products.” These irradiation byproducts include a variety of mutagens – substances that can cause gene mutations, polyploidy (an abnormal condition in which cells contain more than two sets of chromosomes), chromosome aberrations (often associated with cancerous cells) and dominant lethal mutations (a change in a cell that prevents it from reproducing) in human cells. Making matters worse, many mutagens are also carcinogens.</a:t>
            </a:r>
          </a:p>
          <a:p>
            <a:r>
              <a:rPr lang="en-US" dirty="0">
                <a:latin typeface="+mj-lt"/>
              </a:rPr>
              <a:t>Research also shows that irradiation forms volatile toxic chemicals such as benzene and toluene, chemicals known, or suspected, to cause cancer and birth defects.  Irradiation also causes stunted growth in lab animals fed irradiated foods.  An important 2001 study linked colon tumor promotion in lab rats to 2-alkylcyclobutanones (2-ACB’s), a new chemical compound found only in irradiated foods.  The FDA has never tested the safety of these byproducts.  Irradiation has also been shown to cause the low-level production of furans (similar to cancer-causing dioxins) in fruit juice. “</a:t>
            </a:r>
            <a:r>
              <a:rPr lang="en-US" sz="3200" dirty="0">
                <a:latin typeface="+mj-lt"/>
              </a:rPr>
              <a:t>About Food </a:t>
            </a:r>
            <a:r>
              <a:rPr lang="en-US" sz="3200" dirty="0" err="1">
                <a:latin typeface="+mj-lt"/>
              </a:rPr>
              <a:t>Irradiation,”centerforfoodsafety.org</a:t>
            </a:r>
            <a:endParaRPr lang="en-US" sz="3200" dirty="0">
              <a:latin typeface="+mj-lt"/>
            </a:endParaRPr>
          </a:p>
          <a:p>
            <a:endParaRPr lang="en-US" dirty="0">
              <a:latin typeface="+mj-lt"/>
            </a:endParaRPr>
          </a:p>
          <a:p>
            <a:endParaRPr lang="en-US" dirty="0">
              <a:latin typeface="+mj-lt"/>
            </a:endParaRPr>
          </a:p>
        </p:txBody>
      </p:sp>
    </p:spTree>
    <p:extLst>
      <p:ext uri="{BB962C8B-B14F-4D97-AF65-F5344CB8AC3E}">
        <p14:creationId xmlns:p14="http://schemas.microsoft.com/office/powerpoint/2010/main" val="1651772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0EF7F-93BC-5F69-2C32-B18B88758869}"/>
              </a:ext>
            </a:extLst>
          </p:cNvPr>
          <p:cNvSpPr>
            <a:spLocks noGrp="1"/>
          </p:cNvSpPr>
          <p:nvPr>
            <p:ph type="title"/>
          </p:nvPr>
        </p:nvSpPr>
        <p:spPr/>
        <p:txBody>
          <a:bodyPr/>
          <a:lstStyle/>
          <a:p>
            <a:pPr algn="ctr"/>
            <a:r>
              <a:rPr lang="en-US" dirty="0"/>
              <a:t>NUTRITION- Genesis1:29, 3:18</a:t>
            </a:r>
          </a:p>
        </p:txBody>
      </p:sp>
      <p:sp>
        <p:nvSpPr>
          <p:cNvPr id="3" name="Content Placeholder 2">
            <a:extLst>
              <a:ext uri="{FF2B5EF4-FFF2-40B4-BE49-F238E27FC236}">
                <a16:creationId xmlns:a16="http://schemas.microsoft.com/office/drawing/2014/main" id="{F382E3CA-F349-E481-817B-A561B1E58A4F}"/>
              </a:ext>
            </a:extLst>
          </p:cNvPr>
          <p:cNvSpPr>
            <a:spLocks noGrp="1"/>
          </p:cNvSpPr>
          <p:nvPr>
            <p:ph idx="1"/>
          </p:nvPr>
        </p:nvSpPr>
        <p:spPr/>
        <p:txBody>
          <a:bodyPr/>
          <a:lstStyle/>
          <a:p>
            <a:r>
              <a:rPr lang="en-US" dirty="0">
                <a:latin typeface="+mj-lt"/>
              </a:rPr>
              <a:t>“And God said, Behold, I have given you every herb bearing seed, which is upon the face of all the earth, and every tree, in the which is the fruit of a tree yielding seed; to you it shall be for meat.” </a:t>
            </a:r>
          </a:p>
          <a:p>
            <a:r>
              <a:rPr lang="en-US" dirty="0">
                <a:latin typeface="+mj-lt"/>
              </a:rPr>
              <a:t>“and thou shalt eat the herb of the field;”</a:t>
            </a:r>
          </a:p>
          <a:p>
            <a:endParaRPr lang="en-US" dirty="0">
              <a:latin typeface="+mj-lt"/>
            </a:endParaRPr>
          </a:p>
          <a:p>
            <a:endParaRPr lang="en-US" dirty="0">
              <a:latin typeface="+mj-lt"/>
            </a:endParaRPr>
          </a:p>
        </p:txBody>
      </p:sp>
    </p:spTree>
    <p:extLst>
      <p:ext uri="{BB962C8B-B14F-4D97-AF65-F5344CB8AC3E}">
        <p14:creationId xmlns:p14="http://schemas.microsoft.com/office/powerpoint/2010/main" val="14853129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929F46-C8A2-6A2D-B29D-E7A55430014C}"/>
              </a:ext>
            </a:extLst>
          </p:cNvPr>
          <p:cNvSpPr>
            <a:spLocks noGrp="1"/>
          </p:cNvSpPr>
          <p:nvPr>
            <p:ph idx="1"/>
          </p:nvPr>
        </p:nvSpPr>
        <p:spPr/>
        <p:txBody>
          <a:bodyPr>
            <a:normAutofit/>
          </a:bodyPr>
          <a:lstStyle/>
          <a:p>
            <a:pPr algn="ctr"/>
            <a:r>
              <a:rPr lang="en-US" sz="7200" dirty="0">
                <a:latin typeface="+mj-lt"/>
              </a:rPr>
              <a:t>EAT ORGANIC FOODS</a:t>
            </a:r>
          </a:p>
        </p:txBody>
      </p:sp>
    </p:spTree>
    <p:extLst>
      <p:ext uri="{BB962C8B-B14F-4D97-AF65-F5344CB8AC3E}">
        <p14:creationId xmlns:p14="http://schemas.microsoft.com/office/powerpoint/2010/main" val="28676754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050F2-0E6D-EA98-0303-D1877A42219B}"/>
              </a:ext>
            </a:extLst>
          </p:cNvPr>
          <p:cNvSpPr>
            <a:spLocks noGrp="1"/>
          </p:cNvSpPr>
          <p:nvPr>
            <p:ph type="title"/>
          </p:nvPr>
        </p:nvSpPr>
        <p:spPr/>
        <p:txBody>
          <a:bodyPr>
            <a:normAutofit fontScale="90000"/>
          </a:bodyPr>
          <a:lstStyle/>
          <a:p>
            <a:pPr algn="ctr"/>
            <a:r>
              <a:rPr lang="en-US" dirty="0"/>
              <a:t>EWG’s Dirty Dozen/Clean 15</a:t>
            </a:r>
            <a:br>
              <a:rPr lang="en-US" dirty="0"/>
            </a:br>
            <a:r>
              <a:rPr lang="en-US" dirty="0"/>
              <a:t>Pesticides In Produce </a:t>
            </a:r>
          </a:p>
        </p:txBody>
      </p:sp>
      <p:sp>
        <p:nvSpPr>
          <p:cNvPr id="3" name="Content Placeholder 2">
            <a:extLst>
              <a:ext uri="{FF2B5EF4-FFF2-40B4-BE49-F238E27FC236}">
                <a16:creationId xmlns:a16="http://schemas.microsoft.com/office/drawing/2014/main" id="{352EBF7E-2019-A15E-48C7-5757299D4ADE}"/>
              </a:ext>
            </a:extLst>
          </p:cNvPr>
          <p:cNvSpPr>
            <a:spLocks noGrp="1"/>
          </p:cNvSpPr>
          <p:nvPr>
            <p:ph idx="1"/>
          </p:nvPr>
        </p:nvSpPr>
        <p:spPr>
          <a:xfrm>
            <a:off x="838200" y="1744663"/>
            <a:ext cx="11170920" cy="4351338"/>
          </a:xfrm>
        </p:spPr>
        <p:txBody>
          <a:bodyPr>
            <a:normAutofit/>
          </a:bodyPr>
          <a:lstStyle/>
          <a:p>
            <a:r>
              <a:rPr lang="en-US" u="sng" dirty="0"/>
              <a:t>Dirty Dozen</a:t>
            </a:r>
            <a:r>
              <a:rPr lang="en-US" dirty="0"/>
              <a:t>                             </a:t>
            </a:r>
            <a:r>
              <a:rPr lang="en-US" u="sng" dirty="0"/>
              <a:t>Clean 15</a:t>
            </a:r>
          </a:p>
          <a:p>
            <a:r>
              <a:rPr lang="en-US" sz="2400" dirty="0"/>
              <a:t>1. Strawberries            8. Apples                  1. Sweet Corn    9. Kiwi                </a:t>
            </a:r>
          </a:p>
          <a:p>
            <a:r>
              <a:rPr lang="en-US" sz="2400" dirty="0"/>
              <a:t>2. Spinach                   9. Bell/Hot Peppers   2. Avocados     10. Cabbage</a:t>
            </a:r>
          </a:p>
          <a:p>
            <a:r>
              <a:rPr lang="en-US" sz="2400" dirty="0"/>
              <a:t>3. Kale, Collard, &amp; Mustard Greens              3. Pineapple     11. Watermelon</a:t>
            </a:r>
          </a:p>
          <a:p>
            <a:r>
              <a:rPr lang="en-US" sz="2400" dirty="0"/>
              <a:t>4. Grapes                    10. Grapes                 4. Onions         12. Mushrooms</a:t>
            </a:r>
          </a:p>
          <a:p>
            <a:r>
              <a:rPr lang="en-US" sz="2400" dirty="0"/>
              <a:t>5. Peaches                  11. Cherries               5. Papaya         13. Mango</a:t>
            </a:r>
          </a:p>
          <a:p>
            <a:r>
              <a:rPr lang="en-US" sz="2400" dirty="0"/>
              <a:t>6. Pears                       12. Green Beans       6. Sweet Peas  14. Sweet Potatoes</a:t>
            </a:r>
          </a:p>
          <a:p>
            <a:r>
              <a:rPr lang="en-US" sz="2400" dirty="0"/>
              <a:t>7. Nectarines                                                  7. Asparagus    15. Carrots</a:t>
            </a:r>
          </a:p>
          <a:p>
            <a:r>
              <a:rPr lang="en-US" sz="2400" dirty="0"/>
              <a:t>                                                                       8. Honeydew Melon</a:t>
            </a:r>
          </a:p>
        </p:txBody>
      </p:sp>
    </p:spTree>
    <p:extLst>
      <p:ext uri="{BB962C8B-B14F-4D97-AF65-F5344CB8AC3E}">
        <p14:creationId xmlns:p14="http://schemas.microsoft.com/office/powerpoint/2010/main" val="34478415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3E0D0-77FD-E246-9469-E7B496728693}"/>
              </a:ext>
            </a:extLst>
          </p:cNvPr>
          <p:cNvSpPr>
            <a:spLocks noGrp="1"/>
          </p:cNvSpPr>
          <p:nvPr>
            <p:ph type="title"/>
          </p:nvPr>
        </p:nvSpPr>
        <p:spPr>
          <a:xfrm>
            <a:off x="0" y="0"/>
            <a:ext cx="12192000" cy="1511808"/>
          </a:xfrm>
        </p:spPr>
        <p:txBody>
          <a:bodyPr>
            <a:noAutofit/>
          </a:bodyPr>
          <a:lstStyle/>
          <a:p>
            <a:pPr algn="ctr"/>
            <a:r>
              <a:rPr lang="en-US" sz="3600" dirty="0"/>
              <a:t>Cut Down on Plastics</a:t>
            </a:r>
            <a:br>
              <a:rPr lang="en-US" sz="3600" dirty="0"/>
            </a:br>
            <a:r>
              <a:rPr lang="en-US" sz="3600" dirty="0"/>
              <a:t>The Plastic Chemicals Hiding In Your Food (Forever Chemicals)</a:t>
            </a:r>
          </a:p>
        </p:txBody>
      </p:sp>
      <p:sp>
        <p:nvSpPr>
          <p:cNvPr id="3" name="Content Placeholder 2">
            <a:extLst>
              <a:ext uri="{FF2B5EF4-FFF2-40B4-BE49-F238E27FC236}">
                <a16:creationId xmlns:a16="http://schemas.microsoft.com/office/drawing/2014/main" id="{26370BDA-CA8A-AEC9-C1BC-4B4CE6150F96}"/>
              </a:ext>
            </a:extLst>
          </p:cNvPr>
          <p:cNvSpPr>
            <a:spLocks noGrp="1"/>
          </p:cNvSpPr>
          <p:nvPr>
            <p:ph idx="1"/>
          </p:nvPr>
        </p:nvSpPr>
        <p:spPr>
          <a:xfrm>
            <a:off x="0" y="1744662"/>
            <a:ext cx="12192000" cy="5113338"/>
          </a:xfrm>
        </p:spPr>
        <p:txBody>
          <a:bodyPr>
            <a:normAutofit fontScale="85000" lnSpcReduction="20000"/>
          </a:bodyPr>
          <a:lstStyle/>
          <a:p>
            <a:r>
              <a:rPr lang="en-US" sz="3200" dirty="0">
                <a:latin typeface="+mj-lt"/>
              </a:rPr>
              <a:t>“</a:t>
            </a:r>
            <a:r>
              <a:rPr lang="en-US" sz="3500" dirty="0">
                <a:latin typeface="+mj-lt"/>
              </a:rPr>
              <a:t>CR tested popular fast foods and supermarket staples for bisphenols and phthalates, which can be harmful to your health. Here's what we found—and how to stay safer.”</a:t>
            </a:r>
          </a:p>
          <a:p>
            <a:r>
              <a:rPr lang="en-US" sz="3500" dirty="0">
                <a:latin typeface="+mj-lt"/>
              </a:rPr>
              <a:t>By the time you open a container of yogurt, the food has taken a long journey to reach your spoon. You may have some idea of that journey: From cow to processing to packaging to store shelves. But at each step, there is a chance for a little something extra to sneak in, a stowaway of sorts that shouldn’t be there.</a:t>
            </a:r>
          </a:p>
          <a:p>
            <a:r>
              <a:rPr lang="en-US" sz="3500" dirty="0">
                <a:latin typeface="+mj-lt"/>
              </a:rPr>
              <a:t>That unexpected ingredient is something called a plasticizer: a chemical used to make plastic more flexible and durable. Today, plasticizers—the most common of which are called phthalates—show up inside almost all of us, right along with other chemicals found in plastic, including bisphenols such as BPA. These have been linked to a long list of health concerns, even at very low levels.</a:t>
            </a:r>
          </a:p>
        </p:txBody>
      </p:sp>
    </p:spTree>
    <p:extLst>
      <p:ext uri="{BB962C8B-B14F-4D97-AF65-F5344CB8AC3E}">
        <p14:creationId xmlns:p14="http://schemas.microsoft.com/office/powerpoint/2010/main" val="31270709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DB872BC-ED71-6E5A-23CC-2B5EC61ED5E7}"/>
              </a:ext>
            </a:extLst>
          </p:cNvPr>
          <p:cNvSpPr>
            <a:spLocks noGrp="1"/>
          </p:cNvSpPr>
          <p:nvPr>
            <p:ph idx="1"/>
          </p:nvPr>
        </p:nvSpPr>
        <p:spPr>
          <a:xfrm>
            <a:off x="268288" y="231775"/>
            <a:ext cx="11668125" cy="6388100"/>
          </a:xfrm>
        </p:spPr>
        <p:txBody>
          <a:bodyPr>
            <a:normAutofit fontScale="82500" lnSpcReduction="10000"/>
          </a:bodyPr>
          <a:lstStyle/>
          <a:p>
            <a:pPr marL="0" indent="0">
              <a:buNone/>
            </a:pPr>
            <a:r>
              <a:rPr lang="en-US" dirty="0"/>
              <a:t>“Bisphenols and phthalates in our food are concerning for several </a:t>
            </a:r>
            <a:r>
              <a:rPr lang="en-US" dirty="0" err="1"/>
              <a:t>reasons.To</a:t>
            </a:r>
            <a:r>
              <a:rPr lang="en-US" dirty="0"/>
              <a:t> start, growing research shows that they are endocrine disruptors, which means that they can interfere with the production and regulation of estrogen and other hormones. Even minor disruptions in hormone levels can contribute to an increased risk of several health problems, including diabetes, obesity, cardiovascular disease, certain cancers, birth defects, premature birth, neurodevelopmental disorders, and infertility.</a:t>
            </a:r>
          </a:p>
          <a:p>
            <a:pPr marL="0" indent="0">
              <a:buNone/>
            </a:pPr>
            <a:r>
              <a:rPr lang="en-US" dirty="0"/>
              <a:t>Those problems typically develop slowly, sometimes over decades, says Philip </a:t>
            </a:r>
            <a:r>
              <a:rPr lang="en-US" dirty="0" err="1"/>
              <a:t>Landrigan</a:t>
            </a:r>
            <a:r>
              <a:rPr lang="en-US" dirty="0"/>
              <a:t>, MD, a pediatrician and the director of the Program for Global Public Health and the Common Good at Boston College. "Unlike a plane crash, where everyone dies at once, the people who die from these die over many years.” </a:t>
            </a:r>
            <a:r>
              <a:rPr lang="en-US" sz="1400" dirty="0"/>
              <a:t>Lauren H. Friedman, Feb. </a:t>
            </a:r>
            <a:r>
              <a:rPr lang="en-US" sz="1400"/>
              <a:t>8, 2024 The </a:t>
            </a:r>
            <a:r>
              <a:rPr lang="en-US" sz="1400" dirty="0"/>
              <a:t>Plastic Chemicals Hiding In Your Food, consumerreports.org, </a:t>
            </a:r>
            <a:endParaRPr lang="en-US" dirty="0"/>
          </a:p>
        </p:txBody>
      </p:sp>
    </p:spTree>
    <p:extLst>
      <p:ext uri="{BB962C8B-B14F-4D97-AF65-F5344CB8AC3E}">
        <p14:creationId xmlns:p14="http://schemas.microsoft.com/office/powerpoint/2010/main" val="11367214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CF2E7FC-58BD-4C6E-6476-2A86C69DBDF4}"/>
              </a:ext>
            </a:extLst>
          </p:cNvPr>
          <p:cNvSpPr>
            <a:spLocks noGrp="1"/>
          </p:cNvSpPr>
          <p:nvPr>
            <p:ph idx="1"/>
          </p:nvPr>
        </p:nvSpPr>
        <p:spPr/>
        <p:txBody>
          <a:bodyPr>
            <a:normAutofit/>
          </a:bodyPr>
          <a:lstStyle/>
          <a:p>
            <a:pPr marL="0" indent="0" algn="ctr">
              <a:buNone/>
            </a:pPr>
            <a:r>
              <a:rPr lang="en-US" sz="7200" dirty="0"/>
              <a:t>GO GLUTEN FREE!</a:t>
            </a:r>
          </a:p>
        </p:txBody>
      </p:sp>
    </p:spTree>
    <p:extLst>
      <p:ext uri="{BB962C8B-B14F-4D97-AF65-F5344CB8AC3E}">
        <p14:creationId xmlns:p14="http://schemas.microsoft.com/office/powerpoint/2010/main" val="3483102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2538F8-38C3-2962-205B-4F48B1EE42E4}"/>
              </a:ext>
            </a:extLst>
          </p:cNvPr>
          <p:cNvSpPr>
            <a:spLocks noGrp="1"/>
          </p:cNvSpPr>
          <p:nvPr>
            <p:ph idx="1"/>
          </p:nvPr>
        </p:nvSpPr>
        <p:spPr/>
        <p:txBody>
          <a:bodyPr>
            <a:normAutofit/>
          </a:bodyPr>
          <a:lstStyle/>
          <a:p>
            <a:pPr marL="0" indent="0" algn="ctr">
              <a:buNone/>
            </a:pPr>
            <a:r>
              <a:rPr lang="en-US" sz="7200" dirty="0"/>
              <a:t>GO DAIRY FREE!</a:t>
            </a:r>
          </a:p>
        </p:txBody>
      </p:sp>
    </p:spTree>
    <p:extLst>
      <p:ext uri="{BB962C8B-B14F-4D97-AF65-F5344CB8AC3E}">
        <p14:creationId xmlns:p14="http://schemas.microsoft.com/office/powerpoint/2010/main" val="1542610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4EABCB5-B999-A430-35C7-A0DA6DA70CED}"/>
              </a:ext>
            </a:extLst>
          </p:cNvPr>
          <p:cNvSpPr>
            <a:spLocks noGrp="1"/>
          </p:cNvSpPr>
          <p:nvPr>
            <p:ph idx="1"/>
          </p:nvPr>
        </p:nvSpPr>
        <p:spPr/>
        <p:txBody>
          <a:bodyPr>
            <a:normAutofit/>
          </a:bodyPr>
          <a:lstStyle/>
          <a:p>
            <a:pPr algn="ctr"/>
            <a:r>
              <a:rPr lang="en-US" sz="7200" dirty="0">
                <a:latin typeface="+mj-lt"/>
              </a:rPr>
              <a:t>GO PROCESSED SUGAR FREE!</a:t>
            </a:r>
          </a:p>
        </p:txBody>
      </p:sp>
    </p:spTree>
    <p:extLst>
      <p:ext uri="{BB962C8B-B14F-4D97-AF65-F5344CB8AC3E}">
        <p14:creationId xmlns:p14="http://schemas.microsoft.com/office/powerpoint/2010/main" val="10647460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745BA8-DBF1-5BFB-F679-A15E74FDE327}"/>
              </a:ext>
            </a:extLst>
          </p:cNvPr>
          <p:cNvSpPr>
            <a:spLocks noGrp="1"/>
          </p:cNvSpPr>
          <p:nvPr>
            <p:ph idx="1"/>
          </p:nvPr>
        </p:nvSpPr>
        <p:spPr>
          <a:xfrm>
            <a:off x="838200" y="1744663"/>
            <a:ext cx="10634472" cy="4351338"/>
          </a:xfrm>
        </p:spPr>
        <p:txBody>
          <a:bodyPr>
            <a:normAutofit fontScale="77500" lnSpcReduction="20000"/>
          </a:bodyPr>
          <a:lstStyle/>
          <a:p>
            <a:pPr marL="0" indent="0" algn="ctr">
              <a:buNone/>
            </a:pPr>
            <a:r>
              <a:rPr lang="en-US" sz="7200" dirty="0"/>
              <a:t>GO GLUTEN, DAIRY, AND PROCESSED SUGAR FREE!</a:t>
            </a:r>
          </a:p>
          <a:p>
            <a:pPr marL="0" indent="0">
              <a:buNone/>
            </a:pPr>
            <a:endParaRPr lang="en-US" sz="7200" dirty="0"/>
          </a:p>
          <a:p>
            <a:pPr marL="0" indent="0">
              <a:buNone/>
            </a:pPr>
            <a:r>
              <a:rPr lang="en-US" sz="7200" dirty="0">
                <a:solidFill>
                  <a:schemeClr val="bg1"/>
                </a:solidFill>
              </a:rPr>
              <a:t>After everything else has been tried and nothing worked this has given a lot of people success!</a:t>
            </a:r>
          </a:p>
        </p:txBody>
      </p:sp>
    </p:spTree>
    <p:extLst>
      <p:ext uri="{BB962C8B-B14F-4D97-AF65-F5344CB8AC3E}">
        <p14:creationId xmlns:p14="http://schemas.microsoft.com/office/powerpoint/2010/main" val="1280618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EF369-0504-B168-5AC3-3CF86E3DA12E}"/>
              </a:ext>
            </a:extLst>
          </p:cNvPr>
          <p:cNvSpPr>
            <a:spLocks noGrp="1"/>
          </p:cNvSpPr>
          <p:nvPr>
            <p:ph type="title"/>
          </p:nvPr>
        </p:nvSpPr>
        <p:spPr/>
        <p:txBody>
          <a:bodyPr>
            <a:normAutofit fontScale="90000"/>
          </a:bodyPr>
          <a:lstStyle/>
          <a:p>
            <a:r>
              <a:rPr lang="en-US" dirty="0"/>
              <a:t>Life Expectancy in the United States (CDC)</a:t>
            </a:r>
          </a:p>
        </p:txBody>
      </p:sp>
      <p:sp>
        <p:nvSpPr>
          <p:cNvPr id="3" name="Content Placeholder 2">
            <a:extLst>
              <a:ext uri="{FF2B5EF4-FFF2-40B4-BE49-F238E27FC236}">
                <a16:creationId xmlns:a16="http://schemas.microsoft.com/office/drawing/2014/main" id="{2A60A601-2B7E-8F41-D4CE-9987D6AB5770}"/>
              </a:ext>
            </a:extLst>
          </p:cNvPr>
          <p:cNvSpPr>
            <a:spLocks noGrp="1"/>
          </p:cNvSpPr>
          <p:nvPr>
            <p:ph idx="1"/>
          </p:nvPr>
        </p:nvSpPr>
        <p:spPr>
          <a:xfrm>
            <a:off x="707136" y="1744663"/>
            <a:ext cx="10646664" cy="4351338"/>
          </a:xfrm>
        </p:spPr>
        <p:txBody>
          <a:bodyPr/>
          <a:lstStyle/>
          <a:p>
            <a:r>
              <a:rPr lang="en-US" dirty="0"/>
              <a:t>2019: 78.8 years           2022: 77.5 years</a:t>
            </a:r>
          </a:p>
          <a:p>
            <a:endParaRPr lang="en-US" dirty="0"/>
          </a:p>
          <a:p>
            <a:r>
              <a:rPr lang="en-US" dirty="0"/>
              <a:t>Comparable countries to the U. S. 2022: 82.2</a:t>
            </a:r>
          </a:p>
          <a:p>
            <a:endParaRPr lang="en-US" dirty="0"/>
          </a:p>
          <a:p>
            <a:r>
              <a:rPr lang="en-US" dirty="0"/>
              <a:t>Every state in the United States falls below comparable countries.</a:t>
            </a:r>
          </a:p>
        </p:txBody>
      </p:sp>
    </p:spTree>
    <p:extLst>
      <p:ext uri="{BB962C8B-B14F-4D97-AF65-F5344CB8AC3E}">
        <p14:creationId xmlns:p14="http://schemas.microsoft.com/office/powerpoint/2010/main" val="15434319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06993-40AA-6D4D-5D4D-914948F7F3C0}"/>
              </a:ext>
            </a:extLst>
          </p:cNvPr>
          <p:cNvSpPr>
            <a:spLocks noGrp="1"/>
          </p:cNvSpPr>
          <p:nvPr>
            <p:ph type="title"/>
          </p:nvPr>
        </p:nvSpPr>
        <p:spPr>
          <a:xfrm>
            <a:off x="548640" y="1"/>
            <a:ext cx="11265408" cy="1292351"/>
          </a:xfrm>
        </p:spPr>
        <p:txBody>
          <a:bodyPr>
            <a:normAutofit fontScale="90000"/>
          </a:bodyPr>
          <a:lstStyle/>
          <a:p>
            <a:r>
              <a:rPr lang="en-US" dirty="0"/>
              <a:t>Avoid Aspartame or Other Artificial Sweeteners</a:t>
            </a:r>
          </a:p>
        </p:txBody>
      </p:sp>
      <p:sp>
        <p:nvSpPr>
          <p:cNvPr id="3" name="Content Placeholder 2">
            <a:extLst>
              <a:ext uri="{FF2B5EF4-FFF2-40B4-BE49-F238E27FC236}">
                <a16:creationId xmlns:a16="http://schemas.microsoft.com/office/drawing/2014/main" id="{9F12E8AC-6066-CE65-BA4B-5DF0BFB4B53C}"/>
              </a:ext>
            </a:extLst>
          </p:cNvPr>
          <p:cNvSpPr>
            <a:spLocks noGrp="1"/>
          </p:cNvSpPr>
          <p:nvPr>
            <p:ph idx="1"/>
          </p:nvPr>
        </p:nvSpPr>
        <p:spPr>
          <a:xfrm>
            <a:off x="158496" y="1121665"/>
            <a:ext cx="11948160" cy="5736334"/>
          </a:xfrm>
        </p:spPr>
        <p:txBody>
          <a:bodyPr>
            <a:normAutofit lnSpcReduction="10000"/>
          </a:bodyPr>
          <a:lstStyle/>
          <a:p>
            <a:r>
              <a:rPr lang="en-US" sz="3200" dirty="0">
                <a:latin typeface="+mj-lt"/>
              </a:rPr>
              <a:t>“Only recently were the neurobehavioral effects of aspartame investigated in a population free from mental illness. Healthy individuals were split into 2 groups. Half were given a higher dose of aspartame (the equivalent of about three liters of Diet Coke’s worth) and the other half received a lower dose (a single liter of Diet Coke’s worth). Then the groups switched. After only eight days on the higher-aspartame dose, participants exhibited more depression and irritability, and performed worse on certain brain function tests. So not only may aspartame cause adverse mental effects in sensitive populations but it may also harm the general public at sufficient doses. Avoiding diet soda and those pastel paper packets seems easy enough, but artificial sweeteners are also present in more than six thousand products, including breath mints, cereals, chewing gums, jams and jellies, juice drinks, puddings, and even nutritional bars and yogurts.” </a:t>
            </a:r>
            <a:r>
              <a:rPr lang="en-US" sz="2000" dirty="0">
                <a:latin typeface="+mj-lt"/>
              </a:rPr>
              <a:t>NutritionFacts.org</a:t>
            </a:r>
            <a:endParaRPr lang="en-US" sz="3200" dirty="0">
              <a:latin typeface="+mj-lt"/>
            </a:endParaRPr>
          </a:p>
          <a:p>
            <a:endParaRPr lang="en-US" sz="3200" dirty="0">
              <a:latin typeface="+mj-lt"/>
            </a:endParaRPr>
          </a:p>
          <a:p>
            <a:endParaRPr lang="en-US" sz="3200" dirty="0">
              <a:latin typeface="+mj-lt"/>
            </a:endParaRPr>
          </a:p>
          <a:p>
            <a:endParaRPr lang="en-US" sz="3200" dirty="0">
              <a:latin typeface="+mj-lt"/>
            </a:endParaRPr>
          </a:p>
          <a:p>
            <a:endParaRPr lang="en-US" sz="3200" dirty="0">
              <a:latin typeface="+mj-lt"/>
            </a:endParaRPr>
          </a:p>
        </p:txBody>
      </p:sp>
    </p:spTree>
    <p:extLst>
      <p:ext uri="{BB962C8B-B14F-4D97-AF65-F5344CB8AC3E}">
        <p14:creationId xmlns:p14="http://schemas.microsoft.com/office/powerpoint/2010/main" val="7934483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C5EE8-C216-C030-509E-4DA6EB34E126}"/>
              </a:ext>
            </a:extLst>
          </p:cNvPr>
          <p:cNvSpPr>
            <a:spLocks noGrp="1"/>
          </p:cNvSpPr>
          <p:nvPr>
            <p:ph type="title"/>
          </p:nvPr>
        </p:nvSpPr>
        <p:spPr>
          <a:xfrm>
            <a:off x="838200" y="1"/>
            <a:ext cx="10515600" cy="761998"/>
          </a:xfrm>
        </p:spPr>
        <p:txBody>
          <a:bodyPr>
            <a:normAutofit fontScale="90000"/>
          </a:bodyPr>
          <a:lstStyle/>
          <a:p>
            <a:pPr algn="ctr"/>
            <a:r>
              <a:rPr lang="en-US" dirty="0"/>
              <a:t>Limit/Eliminate Refined Foods of all kinds </a:t>
            </a:r>
          </a:p>
        </p:txBody>
      </p:sp>
      <p:sp>
        <p:nvSpPr>
          <p:cNvPr id="3" name="Content Placeholder 2">
            <a:extLst>
              <a:ext uri="{FF2B5EF4-FFF2-40B4-BE49-F238E27FC236}">
                <a16:creationId xmlns:a16="http://schemas.microsoft.com/office/drawing/2014/main" id="{1A653CCC-9456-76CC-0E00-8883B16AB33A}"/>
              </a:ext>
            </a:extLst>
          </p:cNvPr>
          <p:cNvSpPr>
            <a:spLocks noGrp="1"/>
          </p:cNvSpPr>
          <p:nvPr>
            <p:ph idx="1"/>
          </p:nvPr>
        </p:nvSpPr>
        <p:spPr>
          <a:xfrm>
            <a:off x="292608" y="926592"/>
            <a:ext cx="11667744" cy="5742432"/>
          </a:xfrm>
        </p:spPr>
        <p:txBody>
          <a:bodyPr>
            <a:normAutofit fontScale="92500" lnSpcReduction="10000"/>
          </a:bodyPr>
          <a:lstStyle/>
          <a:p>
            <a:pPr marL="0" indent="0">
              <a:buNone/>
            </a:pPr>
            <a:r>
              <a:rPr lang="en-US" dirty="0">
                <a:latin typeface="+mj-lt"/>
              </a:rPr>
              <a:t>White Bread             Breakfast Cereals               Cakes</a:t>
            </a:r>
          </a:p>
          <a:p>
            <a:pPr marL="0" indent="0">
              <a:buNone/>
            </a:pPr>
            <a:r>
              <a:rPr lang="en-US" dirty="0">
                <a:latin typeface="+mj-lt"/>
              </a:rPr>
              <a:t>Bagels				White Rice 		     Waffles</a:t>
            </a:r>
          </a:p>
          <a:p>
            <a:pPr marL="0" indent="0">
              <a:buNone/>
            </a:pPr>
            <a:r>
              <a:rPr lang="en-US" dirty="0">
                <a:latin typeface="+mj-lt"/>
              </a:rPr>
              <a:t>Noodles			    Flavored Yogurt	            Smoothies</a:t>
            </a:r>
          </a:p>
          <a:p>
            <a:pPr marL="0" indent="0">
              <a:buNone/>
            </a:pPr>
            <a:r>
              <a:rPr lang="en-US" dirty="0">
                <a:latin typeface="+mj-lt"/>
              </a:rPr>
              <a:t>Baked Potato Chips      Sports Drinks		    White Rice</a:t>
            </a:r>
          </a:p>
          <a:p>
            <a:pPr marL="0" indent="0">
              <a:buNone/>
            </a:pPr>
            <a:r>
              <a:rPr lang="en-US" dirty="0">
                <a:latin typeface="+mj-lt"/>
              </a:rPr>
              <a:t>White Flour			White Sugar		    White Pasta</a:t>
            </a:r>
          </a:p>
          <a:p>
            <a:pPr marL="0" indent="0">
              <a:buNone/>
            </a:pPr>
            <a:r>
              <a:rPr lang="en-US" dirty="0">
                <a:latin typeface="+mj-lt"/>
              </a:rPr>
              <a:t>“</a:t>
            </a:r>
            <a:r>
              <a:rPr lang="en-US" dirty="0" err="1">
                <a:latin typeface="+mj-lt"/>
              </a:rPr>
              <a:t>Opt</a:t>
            </a:r>
            <a:r>
              <a:rPr lang="en-US" dirty="0">
                <a:latin typeface="+mj-lt"/>
              </a:rPr>
              <a:t> for better health by choosing brown rice and whole grain bread or pasta, rather than refined white rice, white pasta, white sugar or white flour. The American Heart Association links these foods to medical conditions such as diabetes, obesity, cardiovascular disease, insulin resistance and inflammatory disorders.” </a:t>
            </a:r>
            <a:r>
              <a:rPr lang="en-US" sz="2600" dirty="0">
                <a:latin typeface="+mj-lt"/>
              </a:rPr>
              <a:t>Livestrong.com</a:t>
            </a:r>
          </a:p>
        </p:txBody>
      </p:sp>
    </p:spTree>
    <p:extLst>
      <p:ext uri="{BB962C8B-B14F-4D97-AF65-F5344CB8AC3E}">
        <p14:creationId xmlns:p14="http://schemas.microsoft.com/office/powerpoint/2010/main" val="3433095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7941F-2073-4140-2918-84556AF9019E}"/>
              </a:ext>
            </a:extLst>
          </p:cNvPr>
          <p:cNvSpPr>
            <a:spLocks noGrp="1"/>
          </p:cNvSpPr>
          <p:nvPr>
            <p:ph type="title"/>
          </p:nvPr>
        </p:nvSpPr>
        <p:spPr>
          <a:xfrm>
            <a:off x="838200" y="0"/>
            <a:ext cx="10515600" cy="1865376"/>
          </a:xfrm>
        </p:spPr>
        <p:txBody>
          <a:bodyPr>
            <a:normAutofit fontScale="90000"/>
          </a:bodyPr>
          <a:lstStyle/>
          <a:p>
            <a:pPr algn="ctr"/>
            <a:r>
              <a:rPr lang="en-US" u="sng" dirty="0"/>
              <a:t>Especially Avoid These Refined Foods</a:t>
            </a:r>
            <a:br>
              <a:rPr lang="en-US" dirty="0"/>
            </a:br>
            <a:r>
              <a:rPr lang="en-US" sz="4400" dirty="0" err="1"/>
              <a:t>Foods</a:t>
            </a:r>
            <a:r>
              <a:rPr lang="en-US" sz="4400" dirty="0"/>
              <a:t> That Have Been Stripped of Their Nutritional Value-Vitamins-Minerals-Fiber, etc.</a:t>
            </a:r>
          </a:p>
        </p:txBody>
      </p:sp>
      <p:sp>
        <p:nvSpPr>
          <p:cNvPr id="3" name="Content Placeholder 2">
            <a:extLst>
              <a:ext uri="{FF2B5EF4-FFF2-40B4-BE49-F238E27FC236}">
                <a16:creationId xmlns:a16="http://schemas.microsoft.com/office/drawing/2014/main" id="{3B55070E-9787-E461-670C-5C3DC6EC0119}"/>
              </a:ext>
            </a:extLst>
          </p:cNvPr>
          <p:cNvSpPr>
            <a:spLocks noGrp="1"/>
          </p:cNvSpPr>
          <p:nvPr>
            <p:ph idx="1"/>
          </p:nvPr>
        </p:nvSpPr>
        <p:spPr>
          <a:xfrm>
            <a:off x="329184" y="1865376"/>
            <a:ext cx="11423904" cy="4992623"/>
          </a:xfrm>
        </p:spPr>
        <p:txBody>
          <a:bodyPr>
            <a:normAutofit/>
          </a:bodyPr>
          <a:lstStyle/>
          <a:p>
            <a:pPr marL="0" indent="0">
              <a:buNone/>
            </a:pPr>
            <a:endParaRPr lang="en-US" dirty="0">
              <a:latin typeface="+mj-lt"/>
            </a:endParaRPr>
          </a:p>
          <a:p>
            <a:pPr marL="0" indent="0">
              <a:buNone/>
            </a:pPr>
            <a:r>
              <a:rPr lang="en-US" dirty="0">
                <a:latin typeface="+mj-lt"/>
              </a:rPr>
              <a:t>White Flour- stripped of nutrients- raises blood sugar-whole grain is no longer in tact.</a:t>
            </a:r>
          </a:p>
          <a:p>
            <a:pPr marL="0" indent="0">
              <a:buNone/>
            </a:pPr>
            <a:r>
              <a:rPr lang="en-US" dirty="0">
                <a:latin typeface="+mj-lt"/>
              </a:rPr>
              <a:t>White Rice- raises blood sugar- Brown rice raised in southern fields, where pesticides were previously used, contain 50% higher levels of Arsenic than in white rice (USDA).</a:t>
            </a:r>
          </a:p>
          <a:p>
            <a:pPr marL="0" indent="0">
              <a:buNone/>
            </a:pPr>
            <a:r>
              <a:rPr lang="en-US" dirty="0"/>
              <a:t>.</a:t>
            </a:r>
          </a:p>
        </p:txBody>
      </p:sp>
    </p:spTree>
    <p:extLst>
      <p:ext uri="{BB962C8B-B14F-4D97-AF65-F5344CB8AC3E}">
        <p14:creationId xmlns:p14="http://schemas.microsoft.com/office/powerpoint/2010/main" val="3771532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6C516-ADFB-2996-4AE5-9400A147628B}"/>
              </a:ext>
            </a:extLst>
          </p:cNvPr>
          <p:cNvSpPr>
            <a:spLocks noGrp="1"/>
          </p:cNvSpPr>
          <p:nvPr>
            <p:ph type="title"/>
          </p:nvPr>
        </p:nvSpPr>
        <p:spPr/>
        <p:txBody>
          <a:bodyPr/>
          <a:lstStyle/>
          <a:p>
            <a:pPr algn="ctr"/>
            <a:r>
              <a:rPr lang="en-US" dirty="0"/>
              <a:t>Food Revolution Network</a:t>
            </a:r>
          </a:p>
        </p:txBody>
      </p:sp>
      <p:sp>
        <p:nvSpPr>
          <p:cNvPr id="3" name="Content Placeholder 2">
            <a:extLst>
              <a:ext uri="{FF2B5EF4-FFF2-40B4-BE49-F238E27FC236}">
                <a16:creationId xmlns:a16="http://schemas.microsoft.com/office/drawing/2014/main" id="{3C280776-4100-A00B-A4ED-E5C1CBC098FF}"/>
              </a:ext>
            </a:extLst>
          </p:cNvPr>
          <p:cNvSpPr>
            <a:spLocks noGrp="1"/>
          </p:cNvSpPr>
          <p:nvPr>
            <p:ph idx="1"/>
          </p:nvPr>
        </p:nvSpPr>
        <p:spPr/>
        <p:txBody>
          <a:bodyPr>
            <a:normAutofit/>
          </a:bodyPr>
          <a:lstStyle/>
          <a:p>
            <a:r>
              <a:rPr lang="en-US" dirty="0"/>
              <a:t>“But according to Consumer Reports brown rice had 80% more arsenic than white rice. Arsenic, along with many valuable nutrients, tends to collect in Rice’s brown outer hull.”</a:t>
            </a:r>
          </a:p>
          <a:p>
            <a:endParaRPr lang="en-US" sz="2000" dirty="0">
              <a:latin typeface="+mj-lt"/>
            </a:endParaRPr>
          </a:p>
          <a:p>
            <a:r>
              <a:rPr lang="en-US" sz="2000" dirty="0">
                <a:latin typeface="+mj-lt"/>
              </a:rPr>
              <a:t>Lindsay </a:t>
            </a:r>
            <a:r>
              <a:rPr lang="en-US" sz="2000" dirty="0" err="1">
                <a:latin typeface="+mj-lt"/>
              </a:rPr>
              <a:t>Oberst</a:t>
            </a:r>
            <a:r>
              <a:rPr lang="en-US" sz="2000" dirty="0">
                <a:latin typeface="+mj-lt"/>
              </a:rPr>
              <a:t>, </a:t>
            </a:r>
            <a:r>
              <a:rPr lang="en-US" sz="2000" i="1" dirty="0">
                <a:latin typeface="+mj-lt"/>
              </a:rPr>
              <a:t>Arsenic in Rice, How Concerned Should You Be? </a:t>
            </a:r>
            <a:r>
              <a:rPr lang="en-US" sz="2000" i="1" dirty="0">
                <a:latin typeface="+mj-lt"/>
                <a:hlinkClick r:id="rId2">
                  <a:extLst>
                    <a:ext uri="{A12FA001-AC4F-418D-AE19-62706E023703}">
                      <ahyp:hlinkClr xmlns:ahyp="http://schemas.microsoft.com/office/drawing/2018/hyperlinkcolor" val="tx"/>
                    </a:ext>
                  </a:extLst>
                </a:hlinkClick>
              </a:rPr>
              <a:t>https://foodrevolution.org/blog/arsenic-in-rice/</a:t>
            </a:r>
            <a:r>
              <a:rPr lang="en-US" sz="2000" i="1" dirty="0">
                <a:latin typeface="+mj-lt"/>
              </a:rPr>
              <a:t> March 2, 2018</a:t>
            </a:r>
          </a:p>
          <a:p>
            <a:pPr marL="0" indent="0">
              <a:buNone/>
            </a:pPr>
            <a:r>
              <a:rPr lang="en-US" sz="2000" i="1" dirty="0">
                <a:latin typeface="+mj-lt"/>
              </a:rPr>
              <a:t> </a:t>
            </a:r>
          </a:p>
          <a:p>
            <a:endParaRPr lang="en-US" sz="2000" i="1" dirty="0">
              <a:latin typeface="+mj-lt"/>
              <a:hlinkClick r:id="rId3">
                <a:extLst>
                  <a:ext uri="{A12FA001-AC4F-418D-AE19-62706E023703}">
                    <ahyp:hlinkClr xmlns:ahyp="http://schemas.microsoft.com/office/drawing/2018/hyperlinkcolor" val="tx"/>
                  </a:ext>
                </a:extLst>
              </a:hlinkClick>
            </a:endParaRPr>
          </a:p>
          <a:p>
            <a:endParaRPr lang="en-US" dirty="0"/>
          </a:p>
        </p:txBody>
      </p:sp>
    </p:spTree>
    <p:extLst>
      <p:ext uri="{BB962C8B-B14F-4D97-AF65-F5344CB8AC3E}">
        <p14:creationId xmlns:p14="http://schemas.microsoft.com/office/powerpoint/2010/main" val="3278176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54EA4-D209-6139-4317-F02604691E46}"/>
              </a:ext>
            </a:extLst>
          </p:cNvPr>
          <p:cNvSpPr>
            <a:spLocks noGrp="1"/>
          </p:cNvSpPr>
          <p:nvPr>
            <p:ph type="title"/>
          </p:nvPr>
        </p:nvSpPr>
        <p:spPr>
          <a:xfrm>
            <a:off x="838200" y="1"/>
            <a:ext cx="10515600" cy="1255775"/>
          </a:xfrm>
        </p:spPr>
        <p:txBody>
          <a:bodyPr/>
          <a:lstStyle/>
          <a:p>
            <a:pPr algn="ctr"/>
            <a:r>
              <a:rPr lang="en-US" dirty="0"/>
              <a:t>Arsenic</a:t>
            </a:r>
          </a:p>
        </p:txBody>
      </p:sp>
      <p:sp>
        <p:nvSpPr>
          <p:cNvPr id="3" name="Content Placeholder 2">
            <a:extLst>
              <a:ext uri="{FF2B5EF4-FFF2-40B4-BE49-F238E27FC236}">
                <a16:creationId xmlns:a16="http://schemas.microsoft.com/office/drawing/2014/main" id="{8342063A-C671-CBF1-04FD-6B6206AA7343}"/>
              </a:ext>
            </a:extLst>
          </p:cNvPr>
          <p:cNvSpPr>
            <a:spLocks noGrp="1"/>
          </p:cNvSpPr>
          <p:nvPr>
            <p:ph idx="1"/>
          </p:nvPr>
        </p:nvSpPr>
        <p:spPr>
          <a:xfrm>
            <a:off x="838200" y="1402080"/>
            <a:ext cx="10671048" cy="4693921"/>
          </a:xfrm>
        </p:spPr>
        <p:txBody>
          <a:bodyPr>
            <a:normAutofit fontScale="92500" lnSpcReduction="10000"/>
          </a:bodyPr>
          <a:lstStyle/>
          <a:p>
            <a:r>
              <a:rPr lang="en-US" dirty="0">
                <a:latin typeface="+mj-lt"/>
              </a:rPr>
              <a:t>“Does arsenic affect your health? Arsenic is a known human carcinogen associated with skin, lung, bladder, kidney, and liver cancer. Long-term exposure to arsenic, even at lower levels, can increase the risk of other types of chronic disease. Arsenic can affect a broad range of organs and systems including: • Cardiovascular system • Endocrine system • Immune system • Liver, kidney, and bladder.” </a:t>
            </a:r>
            <a:r>
              <a:rPr lang="en-US" sz="2200" dirty="0">
                <a:latin typeface="+mj-lt"/>
                <a:hlinkClick r:id="rId2">
                  <a:extLst>
                    <a:ext uri="{A12FA001-AC4F-418D-AE19-62706E023703}">
                      <ahyp:hlinkClr xmlns:ahyp="http://schemas.microsoft.com/office/drawing/2018/hyperlinkcolor" val="tx"/>
                    </a:ext>
                  </a:extLst>
                </a:hlinkClick>
              </a:rPr>
              <a:t>https://www.niehs.nih.gov/sites/default/files/health/materials/arsenic_and_your_health_508.pdf</a:t>
            </a:r>
            <a:r>
              <a:rPr lang="en-US" sz="2200" dirty="0">
                <a:latin typeface="+mj-lt"/>
              </a:rPr>
              <a:t> October 2023</a:t>
            </a:r>
          </a:p>
        </p:txBody>
      </p:sp>
    </p:spTree>
    <p:extLst>
      <p:ext uri="{BB962C8B-B14F-4D97-AF65-F5344CB8AC3E}">
        <p14:creationId xmlns:p14="http://schemas.microsoft.com/office/powerpoint/2010/main" val="267659446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5239</TotalTime>
  <Words>4785</Words>
  <Application>Microsoft Office PowerPoint</Application>
  <PresentationFormat>Widescreen</PresentationFormat>
  <Paragraphs>184</Paragraphs>
  <Slides>37</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Calibri</vt:lpstr>
      <vt:lpstr>ProximaNovaRegular</vt:lpstr>
      <vt:lpstr>Times New Roman</vt:lpstr>
      <vt:lpstr>1_Office Theme</vt:lpstr>
      <vt:lpstr>PowerPoint Presentation</vt:lpstr>
      <vt:lpstr>8 LAWS OF HEALTH FOR TODAY</vt:lpstr>
      <vt:lpstr>NUTRITION- Genesis1:29, 3:18</vt:lpstr>
      <vt:lpstr>Life Expectancy in the United States (CDC)</vt:lpstr>
      <vt:lpstr>Avoid Aspartame or Other Artificial Sweeteners</vt:lpstr>
      <vt:lpstr>Limit/Eliminate Refined Foods of all kinds </vt:lpstr>
      <vt:lpstr>Especially Avoid These Refined Foods Foods That Have Been Stripped of Their Nutritional Value-Vitamins-Minerals-Fiber, etc.</vt:lpstr>
      <vt:lpstr>Food Revolution Network</vt:lpstr>
      <vt:lpstr>Arsenic</vt:lpstr>
      <vt:lpstr>NIH</vt:lpstr>
      <vt:lpstr>Consumer Reports</vt:lpstr>
      <vt:lpstr>Avoid Refined Sugar</vt:lpstr>
      <vt:lpstr>Avoid Table Salt</vt:lpstr>
      <vt:lpstr>What’s Best? Fresh, Frozen, Canned or Dried (limit fruit)</vt:lpstr>
      <vt:lpstr>Limit Processed Foods</vt:lpstr>
      <vt:lpstr>Limit Fried Food- especially refried</vt:lpstr>
      <vt:lpstr>The Truth About Restaurant Oil</vt:lpstr>
      <vt:lpstr>Best Oils to Use Are:</vt:lpstr>
      <vt:lpstr>Genetically Modified Foods</vt:lpstr>
      <vt:lpstr>UnHealthy Cookware</vt:lpstr>
      <vt:lpstr>The Worst to the Best! Food Revolution Network, May 10, 2024  FoodRevolution.org</vt:lpstr>
      <vt:lpstr>Aluminum Cookware</vt:lpstr>
      <vt:lpstr>Copper Cookware</vt:lpstr>
      <vt:lpstr>Moderately Safe Cookware</vt:lpstr>
      <vt:lpstr>PowerPoint Presentation</vt:lpstr>
      <vt:lpstr>Best &amp; Healthiest Cookware</vt:lpstr>
      <vt:lpstr>Ceramic or Ceramic-Coated Cookware as a Healthy Option</vt:lpstr>
      <vt:lpstr>Microwaves</vt:lpstr>
      <vt:lpstr>Food Irradiation</vt:lpstr>
      <vt:lpstr>PowerPoint Presentation</vt:lpstr>
      <vt:lpstr>EWG’s Dirty Dozen/Clean 15 Pesticides In Produce </vt:lpstr>
      <vt:lpstr>Cut Down on Plastics The Plastic Chemicals Hiding In Your Food (Forever Chemicals)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Kerry Schoonmaker</dc:creator>
  <cp:lastModifiedBy>Kerry Schoonmaker</cp:lastModifiedBy>
  <cp:revision>20</cp:revision>
  <dcterms:created xsi:type="dcterms:W3CDTF">2024-04-27T21:39:55Z</dcterms:created>
  <dcterms:modified xsi:type="dcterms:W3CDTF">2024-06-01T02:58:07Z</dcterms:modified>
</cp:coreProperties>
</file>