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8" r:id="rId2"/>
    <p:sldId id="282" r:id="rId3"/>
    <p:sldId id="257" r:id="rId4"/>
    <p:sldId id="286" r:id="rId5"/>
    <p:sldId id="258" r:id="rId6"/>
    <p:sldId id="285" r:id="rId7"/>
    <p:sldId id="266" r:id="rId8"/>
    <p:sldId id="261" r:id="rId9"/>
    <p:sldId id="267" r:id="rId10"/>
    <p:sldId id="262" r:id="rId11"/>
    <p:sldId id="264" r:id="rId12"/>
    <p:sldId id="287" r:id="rId13"/>
    <p:sldId id="263" r:id="rId14"/>
    <p:sldId id="265" r:id="rId15"/>
    <p:sldId id="268"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9046"/>
    <a:srgbClr val="019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014"/>
  </p:normalViewPr>
  <p:slideViewPr>
    <p:cSldViewPr snapToGrid="0" snapToObjects="1">
      <p:cViewPr varScale="1">
        <p:scale>
          <a:sx n="91" d="100"/>
          <a:sy n="91" d="100"/>
        </p:scale>
        <p:origin x="15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C6396-26CF-7C48-93CD-193BE47688B3}" type="datetimeFigureOut">
              <a:rPr lang="en-US" smtClean="0"/>
              <a:pPr/>
              <a:t>9/30/24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07E29-3A4D-3F45-94B1-40F82192D1C7}" type="slidenum">
              <a:rPr lang="en-US" smtClean="0"/>
              <a:pPr/>
              <a:t>‹#›</a:t>
            </a:fld>
            <a:endParaRPr lang="en-US"/>
          </a:p>
        </p:txBody>
      </p:sp>
    </p:spTree>
    <p:extLst>
      <p:ext uri="{BB962C8B-B14F-4D97-AF65-F5344CB8AC3E}">
        <p14:creationId xmlns:p14="http://schemas.microsoft.com/office/powerpoint/2010/main" val="618765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7E29-3A4D-3F45-94B1-40F82192D1C7}" type="slidenum">
              <a:rPr lang="en-US" smtClean="0"/>
              <a:pPr/>
              <a:t>1</a:t>
            </a:fld>
            <a:endParaRPr lang="en-US"/>
          </a:p>
        </p:txBody>
      </p:sp>
    </p:spTree>
    <p:extLst>
      <p:ext uri="{BB962C8B-B14F-4D97-AF65-F5344CB8AC3E}">
        <p14:creationId xmlns:p14="http://schemas.microsoft.com/office/powerpoint/2010/main" val="322233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freesvg.org</a:t>
            </a:r>
            <a:r>
              <a:rPr lang="en-US" dirty="0"/>
              <a:t>/sorry-we-are-closed-sign</a:t>
            </a:r>
          </a:p>
        </p:txBody>
      </p:sp>
      <p:sp>
        <p:nvSpPr>
          <p:cNvPr id="4" name="Slide Number Placeholder 3"/>
          <p:cNvSpPr>
            <a:spLocks noGrp="1"/>
          </p:cNvSpPr>
          <p:nvPr>
            <p:ph type="sldNum" sz="quarter" idx="10"/>
          </p:nvPr>
        </p:nvSpPr>
        <p:spPr/>
        <p:txBody>
          <a:bodyPr/>
          <a:lstStyle/>
          <a:p>
            <a:fld id="{1DC07E29-3A4D-3F45-94B1-40F82192D1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www.flickr.com</a:t>
            </a:r>
            <a:r>
              <a:rPr lang="en-US" dirty="0"/>
              <a:t>/photos/</a:t>
            </a:r>
            <a:r>
              <a:rPr lang="en-US" dirty="0" err="1"/>
              <a:t>oddsock</a:t>
            </a:r>
            <a:r>
              <a:rPr lang="en-US" dirty="0"/>
              <a:t>/</a:t>
            </a:r>
          </a:p>
          <a:p>
            <a:endParaRPr lang="en-US" dirty="0"/>
          </a:p>
          <a:p>
            <a:r>
              <a:rPr lang="en-US" dirty="0"/>
              <a:t>https://</a:t>
            </a:r>
            <a:r>
              <a:rPr lang="en-US" dirty="0" err="1"/>
              <a:t>live.staticflickr.com</a:t>
            </a:r>
            <a:r>
              <a:rPr lang="en-US" dirty="0"/>
              <a:t>/6231/6259627841_a5392d0843_b.jpg</a:t>
            </a:r>
          </a:p>
          <a:p>
            <a:endParaRPr lang="en-US" dirty="0"/>
          </a:p>
        </p:txBody>
      </p:sp>
      <p:sp>
        <p:nvSpPr>
          <p:cNvPr id="4" name="Slide Number Placeholder 3"/>
          <p:cNvSpPr>
            <a:spLocks noGrp="1"/>
          </p:cNvSpPr>
          <p:nvPr>
            <p:ph type="sldNum" sz="quarter" idx="5"/>
          </p:nvPr>
        </p:nvSpPr>
        <p:spPr/>
        <p:txBody>
          <a:bodyPr/>
          <a:lstStyle/>
          <a:p>
            <a:fld id="{1DC07E29-3A4D-3F45-94B1-40F82192D1C7}" type="slidenum">
              <a:rPr lang="en-US" smtClean="0"/>
              <a:pPr/>
              <a:t>11</a:t>
            </a:fld>
            <a:endParaRPr lang="en-US"/>
          </a:p>
        </p:txBody>
      </p:sp>
    </p:spTree>
    <p:extLst>
      <p:ext uri="{BB962C8B-B14F-4D97-AF65-F5344CB8AC3E}">
        <p14:creationId xmlns:p14="http://schemas.microsoft.com/office/powerpoint/2010/main" val="356173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 numeric</a:t>
            </a:r>
            <a:r>
              <a:rPr lang="en-US" baseline="0" dirty="0"/>
              <a:t> example. If fixed cost = $1000, Variable Cost is $300 and Revenue is $500.  Losses are only $800 instead of $1000. In slow times demand deceases so price goes down. In good times no one worries with higher demand and higher prices.</a:t>
            </a:r>
            <a:endParaRPr lang="en-US" dirty="0"/>
          </a:p>
        </p:txBody>
      </p:sp>
      <p:sp>
        <p:nvSpPr>
          <p:cNvPr id="4" name="Slide Number Placeholder 3"/>
          <p:cNvSpPr>
            <a:spLocks noGrp="1"/>
          </p:cNvSpPr>
          <p:nvPr>
            <p:ph type="sldNum" sz="quarter" idx="10"/>
          </p:nvPr>
        </p:nvSpPr>
        <p:spPr/>
        <p:txBody>
          <a:bodyPr/>
          <a:lstStyle/>
          <a:p>
            <a:fld id="{1DC07E29-3A4D-3F45-94B1-40F82192D1C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07E29-3A4D-3F45-94B1-40F82192D1C7}" type="slidenum">
              <a:rPr lang="en-US" smtClean="0"/>
              <a:pPr/>
              <a:t>17</a:t>
            </a:fld>
            <a:endParaRPr lang="en-US"/>
          </a:p>
        </p:txBody>
      </p:sp>
    </p:spTree>
    <p:extLst>
      <p:ext uri="{BB962C8B-B14F-4D97-AF65-F5344CB8AC3E}">
        <p14:creationId xmlns:p14="http://schemas.microsoft.com/office/powerpoint/2010/main" val="357754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Firm demand is horizontal (perfectly elastic) in short run.</a:t>
            </a:r>
          </a:p>
          <a:p>
            <a:endParaRPr lang="en-US" baseline="0" dirty="0"/>
          </a:p>
          <a:p>
            <a:r>
              <a:rPr lang="en-US" baseline="0" dirty="0"/>
              <a:t>In the long run, supply and demand for the firm are basically just one point associated with the quantity at the efficient scale.</a:t>
            </a:r>
            <a:endParaRPr lang="en-US" dirty="0"/>
          </a:p>
          <a:p>
            <a:endParaRPr lang="en-US" dirty="0"/>
          </a:p>
        </p:txBody>
      </p:sp>
      <p:sp>
        <p:nvSpPr>
          <p:cNvPr id="4" name="Slide Number Placeholder 3"/>
          <p:cNvSpPr>
            <a:spLocks noGrp="1"/>
          </p:cNvSpPr>
          <p:nvPr>
            <p:ph type="sldNum" sz="quarter" idx="10"/>
          </p:nvPr>
        </p:nvSpPr>
        <p:spPr/>
        <p:txBody>
          <a:bodyPr/>
          <a:lstStyle/>
          <a:p>
            <a:fld id="{1DC07E29-3A4D-3F45-94B1-40F82192D1C7}" type="slidenum">
              <a:rPr lang="en-US" smtClean="0"/>
              <a:pPr/>
              <a:t>18</a:t>
            </a:fld>
            <a:endParaRPr lang="en-US"/>
          </a:p>
        </p:txBody>
      </p:sp>
    </p:spTree>
    <p:extLst>
      <p:ext uri="{BB962C8B-B14F-4D97-AF65-F5344CB8AC3E}">
        <p14:creationId xmlns:p14="http://schemas.microsoft.com/office/powerpoint/2010/main" val="401441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07E29-3A4D-3F45-94B1-40F82192D1C7}" type="slidenum">
              <a:rPr lang="en-US" smtClean="0"/>
              <a:pPr/>
              <a:t>2</a:t>
            </a:fld>
            <a:endParaRPr lang="en-US"/>
          </a:p>
        </p:txBody>
      </p:sp>
    </p:spTree>
    <p:extLst>
      <p:ext uri="{BB962C8B-B14F-4D97-AF65-F5344CB8AC3E}">
        <p14:creationId xmlns:p14="http://schemas.microsoft.com/office/powerpoint/2010/main" val="141619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pxhere.com</a:t>
            </a:r>
            <a:r>
              <a:rPr lang="en-US" dirty="0"/>
              <a:t>/</a:t>
            </a:r>
            <a:r>
              <a:rPr lang="en-US" dirty="0" err="1"/>
              <a:t>en</a:t>
            </a:r>
            <a:r>
              <a:rPr lang="en-US" dirty="0"/>
              <a:t>/photo/570158</a:t>
            </a:r>
          </a:p>
          <a:p>
            <a:endParaRPr lang="en-US" dirty="0"/>
          </a:p>
          <a:p>
            <a:r>
              <a:rPr lang="en-US" dirty="0"/>
              <a:t>Entry and exit of firms controls the price. You</a:t>
            </a:r>
            <a:r>
              <a:rPr lang="en-US" baseline="0" dirty="0"/>
              <a:t> have no power to set your price.</a:t>
            </a:r>
            <a:endParaRPr lang="en-US" dirty="0"/>
          </a:p>
        </p:txBody>
      </p:sp>
      <p:sp>
        <p:nvSpPr>
          <p:cNvPr id="4" name="Slide Number Placeholder 3"/>
          <p:cNvSpPr>
            <a:spLocks noGrp="1"/>
          </p:cNvSpPr>
          <p:nvPr>
            <p:ph type="sldNum" sz="quarter" idx="10"/>
          </p:nvPr>
        </p:nvSpPr>
        <p:spPr/>
        <p:txBody>
          <a:bodyPr/>
          <a:lstStyle/>
          <a:p>
            <a:fld id="{1DC07E29-3A4D-3F45-94B1-40F82192D1C7}" type="slidenum">
              <a:rPr lang="en-US" smtClean="0"/>
              <a:pPr/>
              <a:t>3</a:t>
            </a:fld>
            <a:endParaRPr lang="en-US"/>
          </a:p>
        </p:txBody>
      </p:sp>
    </p:spTree>
    <p:extLst>
      <p:ext uri="{BB962C8B-B14F-4D97-AF65-F5344CB8AC3E}">
        <p14:creationId xmlns:p14="http://schemas.microsoft.com/office/powerpoint/2010/main" val="146074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a perfectly competitive market, buyers and sellers have no power to set prices. As seen in the graphs below of perfect competition in the long run, they are </a:t>
            </a:r>
            <a:r>
              <a:rPr lang="en-US" sz="1200" i="1" kern="1200" dirty="0">
                <a:solidFill>
                  <a:schemeClr val="tx1"/>
                </a:solidFill>
                <a:effectLst/>
                <a:latin typeface="+mn-lt"/>
                <a:ea typeface="+mn-ea"/>
                <a:cs typeface="+mn-cs"/>
              </a:rPr>
              <a:t>price takers</a:t>
            </a:r>
            <a:r>
              <a:rPr lang="en-US" sz="1200" kern="1200" dirty="0">
                <a:solidFill>
                  <a:schemeClr val="tx1"/>
                </a:solidFill>
                <a:effectLst/>
                <a:latin typeface="+mn-lt"/>
                <a:ea typeface="+mn-ea"/>
                <a:cs typeface="+mn-cs"/>
              </a:rPr>
              <a:t>. Market forces dictate prices to the firms. As a seller with identical products, you can’t raise the price because no one will purchase from you. You can’t lower the price because that will hurt you. You have no reason to lower the price. As a buyer, there are just too many other buyers so no matter how much you purchase, you cannot affect the price. We know the graph depicts perfect competition in the long run because the firm earns zero economic profit in the long run where the price equals average total cost. Due to free entry and exit into the market, firms will always eventually return to zero economic profits.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reality, markets are just made up of individuals so each individual should have at least a tiny bit of power over the price. We are basically saying they have such little power that it is negligible. So, do perfectly competitive markets exist? Probably not, but we could get close. You can look at a perfectly competitive market as more of a theoretical boundary. The closer you get to perfect competition, the lower the price and the greater the quantity produced. The table and graph (the marginal cost curve with a constant slope and no teamwork effect here is a simplification of reality to keep the graph clean) below show the revenue and costs of a competitive firm as it increases the quantity it produces. As price takers, we say that firms can produce as many units as they want to produce, but at the quantity dictated to them by the market. The amount firms want to produce will always be where the marginal revenue equals the MC because that is where they maximize profits. </a:t>
            </a:r>
          </a:p>
          <a:p>
            <a:endParaRPr lang="en-US" dirty="0"/>
          </a:p>
        </p:txBody>
      </p:sp>
      <p:sp>
        <p:nvSpPr>
          <p:cNvPr id="4" name="Slide Number Placeholder 3"/>
          <p:cNvSpPr>
            <a:spLocks noGrp="1"/>
          </p:cNvSpPr>
          <p:nvPr>
            <p:ph type="sldNum" sz="quarter" idx="5"/>
          </p:nvPr>
        </p:nvSpPr>
        <p:spPr/>
        <p:txBody>
          <a:bodyPr/>
          <a:lstStyle/>
          <a:p>
            <a:fld id="{1DC07E29-3A4D-3F45-94B1-40F82192D1C7}" type="slidenum">
              <a:rPr lang="en-US" smtClean="0"/>
              <a:pPr/>
              <a:t>4</a:t>
            </a:fld>
            <a:endParaRPr lang="en-US"/>
          </a:p>
        </p:txBody>
      </p:sp>
    </p:spTree>
    <p:extLst>
      <p:ext uri="{BB962C8B-B14F-4D97-AF65-F5344CB8AC3E}">
        <p14:creationId xmlns:p14="http://schemas.microsoft.com/office/powerpoint/2010/main" val="307329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curve for the firm is HORIZONTAL, no matter what the market dictates for the price. Average revenue is </a:t>
            </a:r>
            <a:r>
              <a:rPr lang="en-US"/>
              <a:t>demand curve.</a:t>
            </a:r>
          </a:p>
        </p:txBody>
      </p:sp>
      <p:sp>
        <p:nvSpPr>
          <p:cNvPr id="4" name="Slide Number Placeholder 3"/>
          <p:cNvSpPr>
            <a:spLocks noGrp="1"/>
          </p:cNvSpPr>
          <p:nvPr>
            <p:ph type="sldNum" sz="quarter" idx="10"/>
          </p:nvPr>
        </p:nvSpPr>
        <p:spPr/>
        <p:txBody>
          <a:bodyPr/>
          <a:lstStyle/>
          <a:p>
            <a:fld id="{1DC07E29-3A4D-3F45-94B1-40F82192D1C7}" type="slidenum">
              <a:rPr lang="en-US" smtClean="0"/>
              <a:pPr/>
              <a:t>5</a:t>
            </a:fld>
            <a:endParaRPr lang="en-US"/>
          </a:p>
        </p:txBody>
      </p:sp>
    </p:spTree>
    <p:extLst>
      <p:ext uri="{BB962C8B-B14F-4D97-AF65-F5344CB8AC3E}">
        <p14:creationId xmlns:p14="http://schemas.microsoft.com/office/powerpoint/2010/main" val="33489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curve for the firm is HORIZONTAL, no matter what the market dictates for the price. Average revenue is </a:t>
            </a:r>
            <a:r>
              <a:rPr lang="en-US"/>
              <a:t>demand curve.</a:t>
            </a:r>
          </a:p>
        </p:txBody>
      </p:sp>
      <p:sp>
        <p:nvSpPr>
          <p:cNvPr id="4" name="Slide Number Placeholder 3"/>
          <p:cNvSpPr>
            <a:spLocks noGrp="1"/>
          </p:cNvSpPr>
          <p:nvPr>
            <p:ph type="sldNum" sz="quarter" idx="10"/>
          </p:nvPr>
        </p:nvSpPr>
        <p:spPr/>
        <p:txBody>
          <a:bodyPr/>
          <a:lstStyle/>
          <a:p>
            <a:fld id="{1DC07E29-3A4D-3F45-94B1-40F82192D1C7}" type="slidenum">
              <a:rPr lang="en-US" smtClean="0"/>
              <a:pPr/>
              <a:t>6</a:t>
            </a:fld>
            <a:endParaRPr lang="en-US"/>
          </a:p>
        </p:txBody>
      </p:sp>
    </p:spTree>
    <p:extLst>
      <p:ext uri="{BB962C8B-B14F-4D97-AF65-F5344CB8AC3E}">
        <p14:creationId xmlns:p14="http://schemas.microsoft.com/office/powerpoint/2010/main" val="295947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uniqueness of perfect competition can be seen in the fact that the price is equal to the MR for the firm. The MR is equal to the price because the price doesn’t change as the firm sells more units. This fact results in perfect competition being efficient in several ways. First, the firms and therefore the market will always produce at a point with no DWL if we assume no externalities. Firms always produce where the MR is equal to the MC, and in perfect competition that means they will always produce where the demand curve is equal to the MC curve. The AR curve represents the demand curve because it shows the relationship between the price and the quantity demanded. If all units sold are sold at the same price, the AR is always equal to the price. Again, since the price does not change as the quantity sold increases, the price is equal to the MR. Therefore, the AR is equal to the MR and the demand curve for the firm is the same as the MR curve. The result is that in perfect competition, production always takes place where the value to the buyer, represented by the demand curve, is equal to the cost to the seller, represented by the MC curve. Second, firms will always produce at the efficient scale, or the minimum of the ATC curve, in the long run. It only makes sense that when the best a firm can do maximizing profits is zero economic profit, that production takes place where the demand curve is tangent to the ATC curve. If any of the demand curve is above the ATC curve, the firm could make positive profit. If the entire demand curve is below the ATC curve, the best they can do is minimize their loss. With a perfectly elastic demand curve, that tangency point will be at the minimum point of the ATC curve.</a:t>
            </a:r>
          </a:p>
          <a:p>
            <a:endParaRPr lang="en-US" dirty="0"/>
          </a:p>
        </p:txBody>
      </p:sp>
      <p:sp>
        <p:nvSpPr>
          <p:cNvPr id="4" name="Slide Number Placeholder 3"/>
          <p:cNvSpPr>
            <a:spLocks noGrp="1"/>
          </p:cNvSpPr>
          <p:nvPr>
            <p:ph type="sldNum" sz="quarter" idx="5"/>
          </p:nvPr>
        </p:nvSpPr>
        <p:spPr/>
        <p:txBody>
          <a:bodyPr/>
          <a:lstStyle/>
          <a:p>
            <a:fld id="{1DC07E29-3A4D-3F45-94B1-40F82192D1C7}" type="slidenum">
              <a:rPr lang="en-US" smtClean="0"/>
              <a:pPr/>
              <a:t>7</a:t>
            </a:fld>
            <a:endParaRPr lang="en-US"/>
          </a:p>
        </p:txBody>
      </p:sp>
    </p:spTree>
    <p:extLst>
      <p:ext uri="{BB962C8B-B14F-4D97-AF65-F5344CB8AC3E}">
        <p14:creationId xmlns:p14="http://schemas.microsoft.com/office/powerpoint/2010/main" val="264510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curve, short run increase in supply is intensive.  Long run the shift in supply is extensive. Here you can show an opposite graph from normal. MR is constant </a:t>
            </a:r>
            <a:r>
              <a:rPr lang="en-US" baseline="0" dirty="0"/>
              <a:t>but marginal costs rise. Normally I show it the other way with constant MC and decreasing MR.</a:t>
            </a:r>
          </a:p>
          <a:p>
            <a:endParaRPr lang="en-US" baseline="0" dirty="0"/>
          </a:p>
          <a:p>
            <a:r>
              <a:rPr lang="en-US" baseline="0" dirty="0"/>
              <a:t>Firm demand is horizontal (perfectly elastic) in short run.</a:t>
            </a:r>
          </a:p>
          <a:p>
            <a:endParaRPr lang="en-US" baseline="0" dirty="0"/>
          </a:p>
          <a:p>
            <a:r>
              <a:rPr lang="en-US" baseline="0" dirty="0"/>
              <a:t>In the long run, supply and demand for the firm are basically just one point associated with the quantity at the efficient scale.</a:t>
            </a:r>
            <a:endParaRPr lang="en-US" dirty="0"/>
          </a:p>
        </p:txBody>
      </p:sp>
      <p:sp>
        <p:nvSpPr>
          <p:cNvPr id="4" name="Slide Number Placeholder 3"/>
          <p:cNvSpPr>
            <a:spLocks noGrp="1"/>
          </p:cNvSpPr>
          <p:nvPr>
            <p:ph type="sldNum" sz="quarter" idx="10"/>
          </p:nvPr>
        </p:nvSpPr>
        <p:spPr/>
        <p:txBody>
          <a:bodyPr/>
          <a:lstStyle/>
          <a:p>
            <a:fld id="{1DC07E29-3A4D-3F45-94B1-40F82192D1C7}" type="slidenum">
              <a:rPr lang="en-US" smtClean="0"/>
              <a:pPr/>
              <a:t>8</a:t>
            </a:fld>
            <a:endParaRPr lang="en-US"/>
          </a:p>
        </p:txBody>
      </p:sp>
    </p:spTree>
    <p:extLst>
      <p:ext uri="{BB962C8B-B14F-4D97-AF65-F5344CB8AC3E}">
        <p14:creationId xmlns:p14="http://schemas.microsoft.com/office/powerpoint/2010/main" val="142120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07E29-3A4D-3F45-94B1-40F82192D1C7}" type="slidenum">
              <a:rPr lang="en-US" smtClean="0"/>
              <a:pPr/>
              <a:t>9</a:t>
            </a:fld>
            <a:endParaRPr lang="en-US"/>
          </a:p>
        </p:txBody>
      </p:sp>
    </p:spTree>
    <p:extLst>
      <p:ext uri="{BB962C8B-B14F-4D97-AF65-F5344CB8AC3E}">
        <p14:creationId xmlns:p14="http://schemas.microsoft.com/office/powerpoint/2010/main" val="87761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CE9497-7322-1D4D-8A80-84964799425A}"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E9497-7322-1D4D-8A80-84964799425A}"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E9497-7322-1D4D-8A80-84964799425A}"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E9497-7322-1D4D-8A80-84964799425A}"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CE9497-7322-1D4D-8A80-84964799425A}"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CE9497-7322-1D4D-8A80-84964799425A}" type="datetimeFigureOut">
              <a:rPr lang="en-US" smtClean="0"/>
              <a:pPr/>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E9497-7322-1D4D-8A80-84964799425A}" type="datetimeFigureOut">
              <a:rPr lang="en-US" smtClean="0"/>
              <a:pPr/>
              <a:t>9/30/24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E9497-7322-1D4D-8A80-84964799425A}" type="datetimeFigureOut">
              <a:rPr lang="en-US" smtClean="0"/>
              <a:pPr/>
              <a:t>9/30/24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E9497-7322-1D4D-8A80-84964799425A}" type="datetimeFigureOut">
              <a:rPr lang="en-US" smtClean="0"/>
              <a:pPr/>
              <a:t>9/30/24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E9497-7322-1D4D-8A80-84964799425A}" type="datetimeFigureOut">
              <a:rPr lang="en-US" smtClean="0"/>
              <a:pPr/>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E9497-7322-1D4D-8A80-84964799425A}" type="datetimeFigureOut">
              <a:rPr lang="en-US" smtClean="0"/>
              <a:pPr/>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FB97B-9230-C242-9330-E99EEE420E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E9497-7322-1D4D-8A80-84964799425A}" type="datetimeFigureOut">
              <a:rPr lang="en-US" smtClean="0"/>
              <a:pPr/>
              <a:t>9/30/24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FB97B-9230-C242-9330-E99EEE420E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audio" Target="../media/audio7.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6.bin"/><Relationship Id="rId4" Type="http://schemas.openxmlformats.org/officeDocument/2006/relationships/audio" Target="../media/audio2.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4"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BEE7480-050E-7B07-8DCD-D2E0F6023FFB}"/>
              </a:ext>
            </a:extLst>
          </p:cNvPr>
          <p:cNvSpPr txBox="1">
            <a:spLocks/>
          </p:cNvSpPr>
          <p:nvPr/>
        </p:nvSpPr>
        <p:spPr>
          <a:xfrm>
            <a:off x="617581" y="921715"/>
            <a:ext cx="3872267" cy="2635993"/>
          </a:xfrm>
          <a:prstGeom prst="rect">
            <a:avLst/>
          </a:prstGeom>
        </p:spPr>
        <p:txBody>
          <a:bodyPr vert="horz" lIns="91440" tIns="45720" rIns="91440" bIns="45720" rtlCol="0" anchor="b">
            <a:normAutofit/>
          </a:bodyPr>
          <a:lstStyle/>
          <a:p>
            <a:pPr marL="0" marR="0" lvl="0" indent="0" defTabSz="914400" fontAlgn="auto">
              <a:lnSpc>
                <a:spcPct val="90000"/>
              </a:lnSpc>
              <a:spcBef>
                <a:spcPct val="0"/>
              </a:spcBef>
              <a:spcAft>
                <a:spcPts val="600"/>
              </a:spcAft>
              <a:buClrTx/>
              <a:buSzTx/>
              <a:tabLst/>
              <a:defRPr/>
            </a:pPr>
            <a:r>
              <a:rPr kumimoji="0" lang="en-US" sz="4200" b="1" i="0" u="none" strike="noStrike" kern="1200" cap="none" spc="0" normalizeH="0" baseline="0" noProof="0">
                <a:ln>
                  <a:noFill/>
                </a:ln>
                <a:solidFill>
                  <a:schemeClr val="tx1"/>
                </a:solidFill>
                <a:effectLst/>
                <a:uLnTx/>
                <a:uFillTx/>
                <a:latin typeface="+mj-lt"/>
                <a:ea typeface="+mj-ea"/>
                <a:cs typeface="+mj-cs"/>
              </a:rPr>
              <a:t>Perfect Competition</a:t>
            </a:r>
          </a:p>
        </p:txBody>
      </p:sp>
      <p:sp>
        <p:nvSpPr>
          <p:cNvPr id="35" name="Rectangle 2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Two men boxing with gloves&#10;&#10;Description automatically generated">
            <a:extLst>
              <a:ext uri="{FF2B5EF4-FFF2-40B4-BE49-F238E27FC236}">
                <a16:creationId xmlns:a16="http://schemas.microsoft.com/office/drawing/2014/main" id="{BEB1B3CC-C60F-625D-5E7C-25DB2AB04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69092" y="331400"/>
            <a:ext cx="4257327" cy="5975195"/>
          </a:xfrm>
          <a:prstGeom prst="rect">
            <a:avLst/>
          </a:prstGeom>
          <a:noFill/>
        </p:spPr>
      </p:pic>
      <p:sp>
        <p:nvSpPr>
          <p:cNvPr id="38" name="Rectangle 2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81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Short Run Decisions to Shut </a:t>
            </a:r>
            <a:r>
              <a:rPr lang="en-US" dirty="0" err="1"/>
              <a:t>Er</a:t>
            </a:r>
            <a:r>
              <a:rPr lang="en-US" dirty="0"/>
              <a:t>’ Down</a:t>
            </a:r>
          </a:p>
        </p:txBody>
      </p:sp>
      <p:sp>
        <p:nvSpPr>
          <p:cNvPr id="4" name="TextBox 3"/>
          <p:cNvSpPr txBox="1"/>
          <p:nvPr/>
        </p:nvSpPr>
        <p:spPr>
          <a:xfrm>
            <a:off x="5068731" y="1225690"/>
            <a:ext cx="3841307" cy="5632310"/>
          </a:xfrm>
          <a:prstGeom prst="rect">
            <a:avLst/>
          </a:prstGeom>
          <a:noFill/>
        </p:spPr>
        <p:txBody>
          <a:bodyPr wrap="square" rtlCol="0">
            <a:spAutoFit/>
          </a:bodyPr>
          <a:lstStyle/>
          <a:p>
            <a:pPr algn="ctr"/>
            <a:r>
              <a:rPr lang="en-US" sz="2400" b="1" dirty="0"/>
              <a:t>Shutdown: </a:t>
            </a:r>
            <a:r>
              <a:rPr lang="en-US" sz="2400" dirty="0"/>
              <a:t>short-run decision not to produce anything during a specific period of time due to current market conditions.</a:t>
            </a:r>
          </a:p>
          <a:p>
            <a:pPr algn="ctr"/>
            <a:endParaRPr lang="en-US" sz="2400" dirty="0"/>
          </a:p>
          <a:p>
            <a:pPr algn="ctr"/>
            <a:r>
              <a:rPr lang="en-US" sz="2400" b="1" dirty="0"/>
              <a:t>Exit: </a:t>
            </a:r>
            <a:r>
              <a:rPr lang="en-US" sz="2400" dirty="0"/>
              <a:t>long-run decision to leave the market.</a:t>
            </a:r>
          </a:p>
          <a:p>
            <a:pPr algn="ctr"/>
            <a:endParaRPr lang="en-US" sz="2400" dirty="0"/>
          </a:p>
          <a:p>
            <a:pPr algn="ctr"/>
            <a:r>
              <a:rPr lang="en-US" sz="2400" dirty="0"/>
              <a:t>The short-run </a:t>
            </a:r>
            <a:r>
              <a:rPr lang="en-US" sz="2400" dirty="0" err="1"/>
              <a:t>vs</a:t>
            </a:r>
            <a:r>
              <a:rPr lang="en-US" sz="2400" dirty="0"/>
              <a:t> long-run decision differ because most firms cannot avoid their fixed costs in the short run...they are </a:t>
            </a:r>
            <a:r>
              <a:rPr lang="en-US" sz="2400" b="1" dirty="0"/>
              <a:t>sunk.</a:t>
            </a:r>
          </a:p>
          <a:p>
            <a:pPr algn="ctr"/>
            <a:endParaRPr lang="en-US" sz="2400" dirty="0"/>
          </a:p>
        </p:txBody>
      </p:sp>
      <p:pic>
        <p:nvPicPr>
          <p:cNvPr id="28674" name="Picture 2" descr="Sorry we are Closed Sign | Free SVG">
            <a:extLst>
              <a:ext uri="{FF2B5EF4-FFF2-40B4-BE49-F238E27FC236}">
                <a16:creationId xmlns:a16="http://schemas.microsoft.com/office/drawing/2014/main" id="{F852BB9B-4FED-0043-BCF4-DB842BDAB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47" y="1636294"/>
            <a:ext cx="3753853" cy="3753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Sunk Costs</a:t>
            </a:r>
          </a:p>
        </p:txBody>
      </p:sp>
      <p:sp>
        <p:nvSpPr>
          <p:cNvPr id="4" name="TextBox 3"/>
          <p:cNvSpPr txBox="1"/>
          <p:nvPr/>
        </p:nvSpPr>
        <p:spPr>
          <a:xfrm>
            <a:off x="5403465" y="1191969"/>
            <a:ext cx="3283335" cy="1569660"/>
          </a:xfrm>
          <a:prstGeom prst="rect">
            <a:avLst/>
          </a:prstGeom>
          <a:noFill/>
        </p:spPr>
        <p:txBody>
          <a:bodyPr wrap="square" rtlCol="0">
            <a:spAutoFit/>
          </a:bodyPr>
          <a:lstStyle/>
          <a:p>
            <a:pPr algn="ctr"/>
            <a:r>
              <a:rPr lang="en-US" sz="2400" b="1" dirty="0"/>
              <a:t>Sunk Cost: </a:t>
            </a:r>
            <a:r>
              <a:rPr lang="en-US" sz="2400" dirty="0"/>
              <a:t>a cost that has already been committed and cannot be recovered.</a:t>
            </a:r>
          </a:p>
        </p:txBody>
      </p:sp>
      <p:pic>
        <p:nvPicPr>
          <p:cNvPr id="29698" name="Picture 2" descr="Float my Boat - Davy Jones Locker | For Lamerie and the Week… | Flickr">
            <a:extLst>
              <a:ext uri="{FF2B5EF4-FFF2-40B4-BE49-F238E27FC236}">
                <a16:creationId xmlns:a16="http://schemas.microsoft.com/office/drawing/2014/main" id="{001AB5C5-6752-8B4B-8E3D-3BDF73841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31" y="1179781"/>
            <a:ext cx="3134068" cy="2359563"/>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Blizzard of 2010 Ocean City Boardwalk | The great blizzard ...">
            <a:extLst>
              <a:ext uri="{FF2B5EF4-FFF2-40B4-BE49-F238E27FC236}">
                <a16:creationId xmlns:a16="http://schemas.microsoft.com/office/drawing/2014/main" id="{3AF8B105-E045-3745-AB1B-AE0A5987A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431" y="3904666"/>
            <a:ext cx="3134068" cy="2090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16FBB6-839A-F346-91AF-B2BB22C68B06}"/>
              </a:ext>
            </a:extLst>
          </p:cNvPr>
          <p:cNvSpPr txBox="1"/>
          <p:nvPr/>
        </p:nvSpPr>
        <p:spPr>
          <a:xfrm>
            <a:off x="5552731" y="3795737"/>
            <a:ext cx="3134069" cy="2308324"/>
          </a:xfrm>
          <a:prstGeom prst="rect">
            <a:avLst/>
          </a:prstGeom>
          <a:noFill/>
        </p:spPr>
        <p:txBody>
          <a:bodyPr wrap="square" rtlCol="0">
            <a:spAutoFit/>
          </a:bodyPr>
          <a:lstStyle/>
          <a:p>
            <a:pPr algn="ctr"/>
            <a:r>
              <a:rPr lang="en-US" sz="2400" dirty="0"/>
              <a:t> </a:t>
            </a:r>
          </a:p>
          <a:p>
            <a:pPr algn="ctr"/>
            <a:r>
              <a:rPr lang="en-US" sz="2400" dirty="0"/>
              <a:t>Why would a donut shop on the boardwalk stay open in the winter? </a:t>
            </a:r>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F158-1059-2043-A5CF-3BE8EEED4B05}"/>
              </a:ext>
            </a:extLst>
          </p:cNvPr>
          <p:cNvSpPr>
            <a:spLocks noGrp="1"/>
          </p:cNvSpPr>
          <p:nvPr>
            <p:ph type="title"/>
          </p:nvPr>
        </p:nvSpPr>
        <p:spPr>
          <a:xfrm>
            <a:off x="0" y="0"/>
            <a:ext cx="9144000" cy="1143000"/>
          </a:xfrm>
        </p:spPr>
        <p:txBody>
          <a:bodyPr>
            <a:normAutofit/>
          </a:bodyPr>
          <a:lstStyle/>
          <a:p>
            <a:r>
              <a:rPr lang="en-US" sz="4000" dirty="0"/>
              <a:t>Stay Open or Shut Down</a:t>
            </a:r>
          </a:p>
        </p:txBody>
      </p:sp>
      <p:graphicFrame>
        <p:nvGraphicFramePr>
          <p:cNvPr id="8" name="Table 7">
            <a:extLst>
              <a:ext uri="{FF2B5EF4-FFF2-40B4-BE49-F238E27FC236}">
                <a16:creationId xmlns:a16="http://schemas.microsoft.com/office/drawing/2014/main" id="{02F1B8A9-A3FA-A643-B35E-E2DE1D075BD5}"/>
              </a:ext>
            </a:extLst>
          </p:cNvPr>
          <p:cNvGraphicFramePr>
            <a:graphicFrameLocks noGrp="1"/>
          </p:cNvGraphicFramePr>
          <p:nvPr>
            <p:extLst>
              <p:ext uri="{D42A27DB-BD31-4B8C-83A1-F6EECF244321}">
                <p14:modId xmlns:p14="http://schemas.microsoft.com/office/powerpoint/2010/main" val="1788789618"/>
              </p:ext>
            </p:extLst>
          </p:nvPr>
        </p:nvGraphicFramePr>
        <p:xfrm>
          <a:off x="272715" y="2781964"/>
          <a:ext cx="2622884" cy="2042696"/>
        </p:xfrm>
        <a:graphic>
          <a:graphicData uri="http://schemas.openxmlformats.org/drawingml/2006/table">
            <a:tbl>
              <a:tblPr>
                <a:tableStyleId>{5C22544A-7EE6-4342-B048-85BDC9FD1C3A}</a:tableStyleId>
              </a:tblPr>
              <a:tblGrid>
                <a:gridCol w="1124912">
                  <a:extLst>
                    <a:ext uri="{9D8B030D-6E8A-4147-A177-3AD203B41FA5}">
                      <a16:colId xmlns:a16="http://schemas.microsoft.com/office/drawing/2014/main" val="2589167433"/>
                    </a:ext>
                  </a:extLst>
                </a:gridCol>
                <a:gridCol w="1497972">
                  <a:extLst>
                    <a:ext uri="{9D8B030D-6E8A-4147-A177-3AD203B41FA5}">
                      <a16:colId xmlns:a16="http://schemas.microsoft.com/office/drawing/2014/main" val="262444579"/>
                    </a:ext>
                  </a:extLst>
                </a:gridCol>
              </a:tblGrid>
              <a:tr h="510674">
                <a:tc>
                  <a:txBody>
                    <a:bodyPr/>
                    <a:lstStyle/>
                    <a:p>
                      <a:pPr algn="l" fontAlgn="b"/>
                      <a:r>
                        <a:rPr lang="en-US" sz="2400" u="none" strike="noStrike" dirty="0">
                          <a:effectLst/>
                        </a:rPr>
                        <a:t>FC</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($1,000)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959639"/>
                  </a:ext>
                </a:extLst>
              </a:tr>
              <a:tr h="510674">
                <a:tc>
                  <a:txBody>
                    <a:bodyPr/>
                    <a:lstStyle/>
                    <a:p>
                      <a:pPr algn="l" fontAlgn="b"/>
                      <a:r>
                        <a:rPr lang="en-US" sz="2400" u="none" strike="noStrike" dirty="0">
                          <a:effectLst/>
                        </a:rPr>
                        <a:t>VC</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($500)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203380"/>
                  </a:ext>
                </a:extLst>
              </a:tr>
              <a:tr h="510674">
                <a:tc>
                  <a:txBody>
                    <a:bodyPr/>
                    <a:lstStyle/>
                    <a:p>
                      <a:pPr algn="l" fontAlgn="b"/>
                      <a:r>
                        <a:rPr lang="en-US" sz="2400" u="none" strike="noStrike" dirty="0">
                          <a:effectLst/>
                        </a:rPr>
                        <a:t>Revenue</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effectLst/>
                        </a:rPr>
                        <a:t>$600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446995"/>
                  </a:ext>
                </a:extLst>
              </a:tr>
              <a:tr h="510674">
                <a:tc>
                  <a:txBody>
                    <a:bodyPr/>
                    <a:lstStyle/>
                    <a:p>
                      <a:pPr algn="l" fontAlgn="b"/>
                      <a:r>
                        <a:rPr lang="en-US" sz="2400" u="none" strike="noStrike">
                          <a:effectLst/>
                        </a:rPr>
                        <a:t>Profit</a:t>
                      </a:r>
                      <a:endParaRPr lang="en-US" sz="2400" b="0" i="0" u="none" strike="noStrike">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($900)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848515"/>
                  </a:ext>
                </a:extLst>
              </a:tr>
            </a:tbl>
          </a:graphicData>
        </a:graphic>
      </p:graphicFrame>
      <p:graphicFrame>
        <p:nvGraphicFramePr>
          <p:cNvPr id="9" name="Table 8">
            <a:extLst>
              <a:ext uri="{FF2B5EF4-FFF2-40B4-BE49-F238E27FC236}">
                <a16:creationId xmlns:a16="http://schemas.microsoft.com/office/drawing/2014/main" id="{C05C4AA9-F89B-8C4B-AF90-6C6B38921E0F}"/>
              </a:ext>
            </a:extLst>
          </p:cNvPr>
          <p:cNvGraphicFramePr>
            <a:graphicFrameLocks noGrp="1"/>
          </p:cNvGraphicFramePr>
          <p:nvPr>
            <p:extLst>
              <p:ext uri="{D42A27DB-BD31-4B8C-83A1-F6EECF244321}">
                <p14:modId xmlns:p14="http://schemas.microsoft.com/office/powerpoint/2010/main" val="851103095"/>
              </p:ext>
            </p:extLst>
          </p:nvPr>
        </p:nvGraphicFramePr>
        <p:xfrm>
          <a:off x="3276600" y="2783298"/>
          <a:ext cx="2622884" cy="2042696"/>
        </p:xfrm>
        <a:graphic>
          <a:graphicData uri="http://schemas.openxmlformats.org/drawingml/2006/table">
            <a:tbl>
              <a:tblPr>
                <a:tableStyleId>{5C22544A-7EE6-4342-B048-85BDC9FD1C3A}</a:tableStyleId>
              </a:tblPr>
              <a:tblGrid>
                <a:gridCol w="1124912">
                  <a:extLst>
                    <a:ext uri="{9D8B030D-6E8A-4147-A177-3AD203B41FA5}">
                      <a16:colId xmlns:a16="http://schemas.microsoft.com/office/drawing/2014/main" val="2589167433"/>
                    </a:ext>
                  </a:extLst>
                </a:gridCol>
                <a:gridCol w="1497972">
                  <a:extLst>
                    <a:ext uri="{9D8B030D-6E8A-4147-A177-3AD203B41FA5}">
                      <a16:colId xmlns:a16="http://schemas.microsoft.com/office/drawing/2014/main" val="262444579"/>
                    </a:ext>
                  </a:extLst>
                </a:gridCol>
              </a:tblGrid>
              <a:tr h="510674">
                <a:tc>
                  <a:txBody>
                    <a:bodyPr/>
                    <a:lstStyle/>
                    <a:p>
                      <a:pPr algn="l" fontAlgn="b"/>
                      <a:r>
                        <a:rPr lang="en-US" sz="2400" u="none" strike="noStrike" dirty="0">
                          <a:effectLst/>
                        </a:rPr>
                        <a:t>FC</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($1,000)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959639"/>
                  </a:ext>
                </a:extLst>
              </a:tr>
              <a:tr h="510674">
                <a:tc>
                  <a:txBody>
                    <a:bodyPr/>
                    <a:lstStyle/>
                    <a:p>
                      <a:pPr algn="l" fontAlgn="b"/>
                      <a:r>
                        <a:rPr lang="en-US" sz="2400" u="none" strike="noStrike" dirty="0">
                          <a:effectLst/>
                        </a:rPr>
                        <a:t>VC</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($500)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203380"/>
                  </a:ext>
                </a:extLst>
              </a:tr>
              <a:tr h="510674">
                <a:tc>
                  <a:txBody>
                    <a:bodyPr/>
                    <a:lstStyle/>
                    <a:p>
                      <a:pPr algn="l" fontAlgn="b"/>
                      <a:r>
                        <a:rPr lang="en-US" sz="2400" u="none" strike="noStrike" dirty="0">
                          <a:effectLst/>
                        </a:rPr>
                        <a:t>Revenue</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effectLst/>
                        </a:rPr>
                        <a:t>$400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446995"/>
                  </a:ext>
                </a:extLst>
              </a:tr>
              <a:tr h="510674">
                <a:tc>
                  <a:txBody>
                    <a:bodyPr/>
                    <a:lstStyle/>
                    <a:p>
                      <a:pPr algn="l" fontAlgn="b"/>
                      <a:r>
                        <a:rPr lang="en-US" sz="2400" u="none" strike="noStrike" dirty="0">
                          <a:effectLst/>
                        </a:rPr>
                        <a:t>Profit</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($1,100)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848515"/>
                  </a:ext>
                </a:extLst>
              </a:tr>
            </a:tbl>
          </a:graphicData>
        </a:graphic>
      </p:graphicFrame>
      <p:graphicFrame>
        <p:nvGraphicFramePr>
          <p:cNvPr id="10" name="Table 9">
            <a:extLst>
              <a:ext uri="{FF2B5EF4-FFF2-40B4-BE49-F238E27FC236}">
                <a16:creationId xmlns:a16="http://schemas.microsoft.com/office/drawing/2014/main" id="{6BC5D429-630C-EC41-AE06-C9FD09437942}"/>
              </a:ext>
            </a:extLst>
          </p:cNvPr>
          <p:cNvGraphicFramePr>
            <a:graphicFrameLocks noGrp="1"/>
          </p:cNvGraphicFramePr>
          <p:nvPr>
            <p:extLst>
              <p:ext uri="{D42A27DB-BD31-4B8C-83A1-F6EECF244321}">
                <p14:modId xmlns:p14="http://schemas.microsoft.com/office/powerpoint/2010/main" val="2158052080"/>
              </p:ext>
            </p:extLst>
          </p:nvPr>
        </p:nvGraphicFramePr>
        <p:xfrm>
          <a:off x="6280485" y="2781964"/>
          <a:ext cx="2622884" cy="2042696"/>
        </p:xfrm>
        <a:graphic>
          <a:graphicData uri="http://schemas.openxmlformats.org/drawingml/2006/table">
            <a:tbl>
              <a:tblPr>
                <a:tableStyleId>{5C22544A-7EE6-4342-B048-85BDC9FD1C3A}</a:tableStyleId>
              </a:tblPr>
              <a:tblGrid>
                <a:gridCol w="1124912">
                  <a:extLst>
                    <a:ext uri="{9D8B030D-6E8A-4147-A177-3AD203B41FA5}">
                      <a16:colId xmlns:a16="http://schemas.microsoft.com/office/drawing/2014/main" val="2589167433"/>
                    </a:ext>
                  </a:extLst>
                </a:gridCol>
                <a:gridCol w="1497972">
                  <a:extLst>
                    <a:ext uri="{9D8B030D-6E8A-4147-A177-3AD203B41FA5}">
                      <a16:colId xmlns:a16="http://schemas.microsoft.com/office/drawing/2014/main" val="262444579"/>
                    </a:ext>
                  </a:extLst>
                </a:gridCol>
              </a:tblGrid>
              <a:tr h="510674">
                <a:tc>
                  <a:txBody>
                    <a:bodyPr/>
                    <a:lstStyle/>
                    <a:p>
                      <a:pPr algn="l" fontAlgn="b"/>
                      <a:r>
                        <a:rPr lang="en-US" sz="2400" u="none" strike="noStrike" dirty="0">
                          <a:effectLst/>
                        </a:rPr>
                        <a:t>FC</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($1,000)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959639"/>
                  </a:ext>
                </a:extLst>
              </a:tr>
              <a:tr h="510674">
                <a:tc>
                  <a:txBody>
                    <a:bodyPr/>
                    <a:lstStyle/>
                    <a:p>
                      <a:pPr algn="l" fontAlgn="b"/>
                      <a:r>
                        <a:rPr lang="en-US" sz="2400" u="none" strike="noStrike" dirty="0">
                          <a:effectLst/>
                        </a:rPr>
                        <a:t>VC</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($500)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203380"/>
                  </a:ext>
                </a:extLst>
              </a:tr>
              <a:tr h="510674">
                <a:tc>
                  <a:txBody>
                    <a:bodyPr/>
                    <a:lstStyle/>
                    <a:p>
                      <a:pPr algn="l" fontAlgn="b"/>
                      <a:r>
                        <a:rPr lang="en-US" sz="2400" u="none" strike="noStrike" dirty="0">
                          <a:effectLst/>
                        </a:rPr>
                        <a:t>Revenue</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effectLst/>
                        </a:rPr>
                        <a:t>$500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446995"/>
                  </a:ext>
                </a:extLst>
              </a:tr>
              <a:tr h="510674">
                <a:tc>
                  <a:txBody>
                    <a:bodyPr/>
                    <a:lstStyle/>
                    <a:p>
                      <a:pPr algn="l" fontAlgn="b"/>
                      <a:r>
                        <a:rPr lang="en-US" sz="2400" u="none" strike="noStrike" dirty="0">
                          <a:effectLst/>
                        </a:rPr>
                        <a:t>Profit</a:t>
                      </a:r>
                      <a:endParaRPr lang="en-US" sz="24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a:solidFill>
                            <a:srgbClr val="FF0000"/>
                          </a:solidFill>
                          <a:effectLst/>
                        </a:rPr>
                        <a:t>($1,000)</a:t>
                      </a:r>
                      <a:endParaRPr lang="en-US" sz="24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848515"/>
                  </a:ext>
                </a:extLst>
              </a:tr>
            </a:tbl>
          </a:graphicData>
        </a:graphic>
      </p:graphicFrame>
      <p:sp>
        <p:nvSpPr>
          <p:cNvPr id="11" name="TextBox 10">
            <a:extLst>
              <a:ext uri="{FF2B5EF4-FFF2-40B4-BE49-F238E27FC236}">
                <a16:creationId xmlns:a16="http://schemas.microsoft.com/office/drawing/2014/main" id="{60D590DD-3167-9B4D-B2C1-644F93263CA7}"/>
              </a:ext>
            </a:extLst>
          </p:cNvPr>
          <p:cNvSpPr txBox="1"/>
          <p:nvPr/>
        </p:nvSpPr>
        <p:spPr>
          <a:xfrm>
            <a:off x="473242" y="2135633"/>
            <a:ext cx="2117558" cy="646331"/>
          </a:xfrm>
          <a:prstGeom prst="rect">
            <a:avLst/>
          </a:prstGeom>
          <a:noFill/>
        </p:spPr>
        <p:txBody>
          <a:bodyPr wrap="square" rtlCol="0">
            <a:spAutoFit/>
          </a:bodyPr>
          <a:lstStyle/>
          <a:p>
            <a:pPr algn="ctr"/>
            <a:r>
              <a:rPr lang="en-US" b="1" u="sng" dirty="0"/>
              <a:t>Minimize Losses Stay Open</a:t>
            </a:r>
          </a:p>
        </p:txBody>
      </p:sp>
      <p:sp>
        <p:nvSpPr>
          <p:cNvPr id="12" name="TextBox 11">
            <a:extLst>
              <a:ext uri="{FF2B5EF4-FFF2-40B4-BE49-F238E27FC236}">
                <a16:creationId xmlns:a16="http://schemas.microsoft.com/office/drawing/2014/main" id="{53FB9E38-8105-A443-912B-FA7A908196A2}"/>
              </a:ext>
            </a:extLst>
          </p:cNvPr>
          <p:cNvSpPr txBox="1"/>
          <p:nvPr/>
        </p:nvSpPr>
        <p:spPr>
          <a:xfrm>
            <a:off x="3529263" y="2135632"/>
            <a:ext cx="2117558" cy="646331"/>
          </a:xfrm>
          <a:prstGeom prst="rect">
            <a:avLst/>
          </a:prstGeom>
          <a:noFill/>
        </p:spPr>
        <p:txBody>
          <a:bodyPr wrap="square" rtlCol="0">
            <a:spAutoFit/>
          </a:bodyPr>
          <a:lstStyle/>
          <a:p>
            <a:pPr algn="ctr"/>
            <a:r>
              <a:rPr lang="en-US" b="1" u="sng" dirty="0"/>
              <a:t>Compound Losses Shut Down</a:t>
            </a:r>
          </a:p>
        </p:txBody>
      </p:sp>
      <p:sp>
        <p:nvSpPr>
          <p:cNvPr id="13" name="TextBox 12">
            <a:extLst>
              <a:ext uri="{FF2B5EF4-FFF2-40B4-BE49-F238E27FC236}">
                <a16:creationId xmlns:a16="http://schemas.microsoft.com/office/drawing/2014/main" id="{17813F72-B366-EA4D-B50D-A901267D7878}"/>
              </a:ext>
            </a:extLst>
          </p:cNvPr>
          <p:cNvSpPr txBox="1"/>
          <p:nvPr/>
        </p:nvSpPr>
        <p:spPr>
          <a:xfrm>
            <a:off x="6533148" y="2135631"/>
            <a:ext cx="2117558" cy="646331"/>
          </a:xfrm>
          <a:prstGeom prst="rect">
            <a:avLst/>
          </a:prstGeom>
          <a:noFill/>
        </p:spPr>
        <p:txBody>
          <a:bodyPr wrap="square" rtlCol="0">
            <a:spAutoFit/>
          </a:bodyPr>
          <a:lstStyle/>
          <a:p>
            <a:pPr algn="ctr"/>
            <a:r>
              <a:rPr lang="en-US" b="1" u="sng" dirty="0"/>
              <a:t>Indifference Point Stay Open</a:t>
            </a:r>
          </a:p>
        </p:txBody>
      </p:sp>
    </p:spTree>
    <p:extLst>
      <p:ext uri="{BB962C8B-B14F-4D97-AF65-F5344CB8AC3E}">
        <p14:creationId xmlns:p14="http://schemas.microsoft.com/office/powerpoint/2010/main" val="132443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6" cy="1143000"/>
          </a:xfrm>
        </p:spPr>
        <p:txBody>
          <a:bodyPr>
            <a:normAutofit/>
          </a:bodyPr>
          <a:lstStyle/>
          <a:p>
            <a:r>
              <a:rPr lang="en-US" dirty="0"/>
              <a:t>Short Run Decisions to Shut </a:t>
            </a:r>
            <a:r>
              <a:rPr lang="en-US" dirty="0" err="1"/>
              <a:t>Er</a:t>
            </a:r>
            <a:r>
              <a:rPr lang="en-US" dirty="0"/>
              <a:t>’ Down</a:t>
            </a:r>
          </a:p>
        </p:txBody>
      </p:sp>
      <p:cxnSp>
        <p:nvCxnSpPr>
          <p:cNvPr id="4" name="Straight Connector 3"/>
          <p:cNvCxnSpPr/>
          <p:nvPr/>
        </p:nvCxnSpPr>
        <p:spPr>
          <a:xfrm rot="16200000" flipH="1">
            <a:off x="-548062" y="3914045"/>
            <a:ext cx="411709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08895" y="5970209"/>
            <a:ext cx="66218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39772" y="1850737"/>
            <a:ext cx="662561" cy="369332"/>
          </a:xfrm>
          <a:prstGeom prst="rect">
            <a:avLst/>
          </a:prstGeom>
          <a:noFill/>
        </p:spPr>
        <p:txBody>
          <a:bodyPr wrap="square" rtlCol="0">
            <a:spAutoFit/>
          </a:bodyPr>
          <a:lstStyle/>
          <a:p>
            <a:pPr algn="ctr"/>
            <a:r>
              <a:rPr lang="en-US" dirty="0"/>
              <a:t>Cost</a:t>
            </a:r>
          </a:p>
        </p:txBody>
      </p:sp>
      <p:sp>
        <p:nvSpPr>
          <p:cNvPr id="7" name="TextBox 6"/>
          <p:cNvSpPr txBox="1"/>
          <p:nvPr/>
        </p:nvSpPr>
        <p:spPr>
          <a:xfrm>
            <a:off x="7699188" y="5972591"/>
            <a:ext cx="498955" cy="369332"/>
          </a:xfrm>
          <a:prstGeom prst="rect">
            <a:avLst/>
          </a:prstGeom>
          <a:noFill/>
        </p:spPr>
        <p:txBody>
          <a:bodyPr wrap="square" rtlCol="0">
            <a:spAutoFit/>
          </a:bodyPr>
          <a:lstStyle/>
          <a:p>
            <a:r>
              <a:rPr lang="en-US" dirty="0"/>
              <a:t>Q</a:t>
            </a:r>
          </a:p>
        </p:txBody>
      </p:sp>
      <p:sp>
        <p:nvSpPr>
          <p:cNvPr id="9" name="Freeform 8"/>
          <p:cNvSpPr/>
          <p:nvPr/>
        </p:nvSpPr>
        <p:spPr>
          <a:xfrm>
            <a:off x="1978216" y="2145840"/>
            <a:ext cx="5720973" cy="2171957"/>
          </a:xfrm>
          <a:custGeom>
            <a:avLst/>
            <a:gdLst>
              <a:gd name="connsiteX0" fmla="*/ 0 w 5720973"/>
              <a:gd name="connsiteY0" fmla="*/ 0 h 2171957"/>
              <a:gd name="connsiteX1" fmla="*/ 2071387 w 5720973"/>
              <a:gd name="connsiteY1" fmla="*/ 1947980 h 2171957"/>
              <a:gd name="connsiteX2" fmla="*/ 5720973 w 5720973"/>
              <a:gd name="connsiteY2" fmla="*/ 1343860 h 2171957"/>
            </a:gdLst>
            <a:ahLst/>
            <a:cxnLst>
              <a:cxn ang="0">
                <a:pos x="connsiteX0" y="connsiteY0"/>
              </a:cxn>
              <a:cxn ang="0">
                <a:pos x="connsiteX1" y="connsiteY1"/>
              </a:cxn>
              <a:cxn ang="0">
                <a:pos x="connsiteX2" y="connsiteY2"/>
              </a:cxn>
            </a:cxnLst>
            <a:rect l="l" t="t" r="r" b="b"/>
            <a:pathLst>
              <a:path w="5720973" h="2171957">
                <a:moveTo>
                  <a:pt x="0" y="0"/>
                </a:moveTo>
                <a:cubicBezTo>
                  <a:pt x="558946" y="862001"/>
                  <a:pt x="1117892" y="1724003"/>
                  <a:pt x="2071387" y="1947980"/>
                </a:cubicBezTo>
                <a:cubicBezTo>
                  <a:pt x="3024882" y="2171957"/>
                  <a:pt x="5720973" y="1343860"/>
                  <a:pt x="5720973" y="1343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156683" y="2145840"/>
            <a:ext cx="974045" cy="369332"/>
          </a:xfrm>
          <a:prstGeom prst="rect">
            <a:avLst/>
          </a:prstGeom>
          <a:noFill/>
        </p:spPr>
        <p:txBody>
          <a:bodyPr wrap="square" rtlCol="0">
            <a:spAutoFit/>
          </a:bodyPr>
          <a:lstStyle/>
          <a:p>
            <a:r>
              <a:rPr lang="en-US" dirty="0">
                <a:solidFill>
                  <a:srgbClr val="FF0000"/>
                </a:solidFill>
              </a:rPr>
              <a:t>MC</a:t>
            </a:r>
          </a:p>
        </p:txBody>
      </p:sp>
      <p:sp>
        <p:nvSpPr>
          <p:cNvPr id="13" name="TextBox 12"/>
          <p:cNvSpPr txBox="1"/>
          <p:nvPr/>
        </p:nvSpPr>
        <p:spPr>
          <a:xfrm>
            <a:off x="7008727" y="3095441"/>
            <a:ext cx="690462" cy="369332"/>
          </a:xfrm>
          <a:prstGeom prst="rect">
            <a:avLst/>
          </a:prstGeom>
          <a:noFill/>
        </p:spPr>
        <p:txBody>
          <a:bodyPr wrap="square" rtlCol="0">
            <a:spAutoFit/>
          </a:bodyPr>
          <a:lstStyle/>
          <a:p>
            <a:r>
              <a:rPr lang="en-US" dirty="0">
                <a:solidFill>
                  <a:schemeClr val="accent1"/>
                </a:solidFill>
              </a:rPr>
              <a:t>ATC</a:t>
            </a:r>
          </a:p>
        </p:txBody>
      </p:sp>
      <p:sp>
        <p:nvSpPr>
          <p:cNvPr id="14" name="TextBox 13"/>
          <p:cNvSpPr txBox="1"/>
          <p:nvPr/>
        </p:nvSpPr>
        <p:spPr>
          <a:xfrm>
            <a:off x="7156684" y="4007249"/>
            <a:ext cx="776770" cy="369332"/>
          </a:xfrm>
          <a:prstGeom prst="rect">
            <a:avLst/>
          </a:prstGeom>
          <a:noFill/>
        </p:spPr>
        <p:txBody>
          <a:bodyPr wrap="square" rtlCol="0">
            <a:spAutoFit/>
          </a:bodyPr>
          <a:lstStyle/>
          <a:p>
            <a:r>
              <a:rPr lang="en-US" dirty="0">
                <a:solidFill>
                  <a:srgbClr val="0F9046"/>
                </a:solidFill>
              </a:rPr>
              <a:t>AVC</a:t>
            </a:r>
          </a:p>
        </p:txBody>
      </p:sp>
      <p:cxnSp>
        <p:nvCxnSpPr>
          <p:cNvPr id="17" name="Straight Connector 16"/>
          <p:cNvCxnSpPr/>
          <p:nvPr/>
        </p:nvCxnSpPr>
        <p:spPr>
          <a:xfrm rot="10800000" flipV="1">
            <a:off x="2329965" y="2577355"/>
            <a:ext cx="4826719" cy="29342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1510485" y="4816599"/>
            <a:ext cx="2003309"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8" name="Rectangular Callout 37"/>
          <p:cNvSpPr/>
          <p:nvPr/>
        </p:nvSpPr>
        <p:spPr>
          <a:xfrm>
            <a:off x="3513791" y="2311964"/>
            <a:ext cx="2068733" cy="878039"/>
          </a:xfrm>
          <a:prstGeom prst="wedgeRectCallout">
            <a:avLst>
              <a:gd name="adj1" fmla="val 47805"/>
              <a:gd name="adj2" fmla="val 888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1. In the short run, firms produce on the MC curve if P&gt;AVC</a:t>
            </a:r>
          </a:p>
        </p:txBody>
      </p:sp>
      <p:sp>
        <p:nvSpPr>
          <p:cNvPr id="44" name="Rectangular Callout 43"/>
          <p:cNvSpPr/>
          <p:nvPr/>
        </p:nvSpPr>
        <p:spPr>
          <a:xfrm>
            <a:off x="190413" y="4007249"/>
            <a:ext cx="1044209" cy="892066"/>
          </a:xfrm>
          <a:prstGeom prst="wedgeRectCallout">
            <a:avLst>
              <a:gd name="adj1" fmla="val 74146"/>
              <a:gd name="adj2" fmla="val 423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2. …but shuts down if P&lt;AVC</a:t>
            </a:r>
          </a:p>
        </p:txBody>
      </p:sp>
      <p:cxnSp>
        <p:nvCxnSpPr>
          <p:cNvPr id="19" name="Straight Connector 18"/>
          <p:cNvCxnSpPr/>
          <p:nvPr/>
        </p:nvCxnSpPr>
        <p:spPr>
          <a:xfrm rot="16200000" flipH="1">
            <a:off x="933681" y="5395787"/>
            <a:ext cx="1153607"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Freeform 2"/>
          <p:cNvSpPr/>
          <p:nvPr/>
        </p:nvSpPr>
        <p:spPr>
          <a:xfrm>
            <a:off x="2070013" y="3913715"/>
            <a:ext cx="5664200" cy="902884"/>
          </a:xfrm>
          <a:custGeom>
            <a:avLst/>
            <a:gdLst>
              <a:gd name="connsiteX0" fmla="*/ 0 w 5664200"/>
              <a:gd name="connsiteY0" fmla="*/ 152400 h 902884"/>
              <a:gd name="connsiteX1" fmla="*/ 1422400 w 5664200"/>
              <a:gd name="connsiteY1" fmla="*/ 901700 h 902884"/>
              <a:gd name="connsiteX2" fmla="*/ 5664200 w 5664200"/>
              <a:gd name="connsiteY2" fmla="*/ 0 h 902884"/>
            </a:gdLst>
            <a:ahLst/>
            <a:cxnLst>
              <a:cxn ang="0">
                <a:pos x="connsiteX0" y="connsiteY0"/>
              </a:cxn>
              <a:cxn ang="0">
                <a:pos x="connsiteX1" y="connsiteY1"/>
              </a:cxn>
              <a:cxn ang="0">
                <a:pos x="connsiteX2" y="connsiteY2"/>
              </a:cxn>
            </a:cxnLst>
            <a:rect l="l" t="t" r="r" b="b"/>
            <a:pathLst>
              <a:path w="5664200" h="902884">
                <a:moveTo>
                  <a:pt x="0" y="152400"/>
                </a:moveTo>
                <a:cubicBezTo>
                  <a:pt x="239183" y="539750"/>
                  <a:pt x="478367" y="927100"/>
                  <a:pt x="1422400" y="901700"/>
                </a:cubicBezTo>
                <a:cubicBezTo>
                  <a:pt x="2366433" y="876300"/>
                  <a:pt x="5664200" y="0"/>
                  <a:pt x="5664200" y="0"/>
                </a:cubicBezTo>
              </a:path>
            </a:pathLst>
          </a:custGeom>
          <a:ln>
            <a:solidFill>
              <a:srgbClr val="0F904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Typewriter"/>
                                        </p:tgtEl>
                                      </p:cMediaNode>
                                    </p:audio>
                                  </p:sub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5825"/>
          </a:xfrm>
        </p:spPr>
        <p:txBody>
          <a:bodyPr>
            <a:normAutofit/>
          </a:bodyPr>
          <a:lstStyle/>
          <a:p>
            <a:r>
              <a:rPr lang="en-US" sz="4000" dirty="0"/>
              <a:t>Long Run Decisions to Exit</a:t>
            </a:r>
          </a:p>
        </p:txBody>
      </p:sp>
      <p:cxnSp>
        <p:nvCxnSpPr>
          <p:cNvPr id="4" name="Straight Connector 3"/>
          <p:cNvCxnSpPr/>
          <p:nvPr/>
        </p:nvCxnSpPr>
        <p:spPr>
          <a:xfrm rot="16200000" flipH="1">
            <a:off x="448510" y="3044533"/>
            <a:ext cx="229762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95735" y="6010429"/>
            <a:ext cx="66218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07734" y="1826775"/>
            <a:ext cx="1008109" cy="369332"/>
          </a:xfrm>
          <a:prstGeom prst="rect">
            <a:avLst/>
          </a:prstGeom>
          <a:noFill/>
        </p:spPr>
        <p:txBody>
          <a:bodyPr wrap="square" rtlCol="0">
            <a:spAutoFit/>
          </a:bodyPr>
          <a:lstStyle/>
          <a:p>
            <a:pPr algn="ctr"/>
            <a:r>
              <a:rPr lang="en-US" dirty="0"/>
              <a:t>Costs</a:t>
            </a:r>
          </a:p>
        </p:txBody>
      </p:sp>
      <p:sp>
        <p:nvSpPr>
          <p:cNvPr id="7" name="TextBox 6"/>
          <p:cNvSpPr txBox="1"/>
          <p:nvPr/>
        </p:nvSpPr>
        <p:spPr>
          <a:xfrm>
            <a:off x="7886264" y="6012811"/>
            <a:ext cx="398720" cy="369332"/>
          </a:xfrm>
          <a:prstGeom prst="rect">
            <a:avLst/>
          </a:prstGeom>
          <a:noFill/>
        </p:spPr>
        <p:txBody>
          <a:bodyPr wrap="square" rtlCol="0">
            <a:spAutoFit/>
          </a:bodyPr>
          <a:lstStyle/>
          <a:p>
            <a:r>
              <a:rPr lang="en-US" dirty="0"/>
              <a:t>Q</a:t>
            </a:r>
          </a:p>
        </p:txBody>
      </p:sp>
      <p:sp>
        <p:nvSpPr>
          <p:cNvPr id="9" name="Freeform 8"/>
          <p:cNvSpPr/>
          <p:nvPr/>
        </p:nvSpPr>
        <p:spPr>
          <a:xfrm>
            <a:off x="2065056" y="2186060"/>
            <a:ext cx="5720973" cy="2171957"/>
          </a:xfrm>
          <a:custGeom>
            <a:avLst/>
            <a:gdLst>
              <a:gd name="connsiteX0" fmla="*/ 0 w 5720973"/>
              <a:gd name="connsiteY0" fmla="*/ 0 h 2171957"/>
              <a:gd name="connsiteX1" fmla="*/ 2071387 w 5720973"/>
              <a:gd name="connsiteY1" fmla="*/ 1947980 h 2171957"/>
              <a:gd name="connsiteX2" fmla="*/ 5720973 w 5720973"/>
              <a:gd name="connsiteY2" fmla="*/ 1343860 h 2171957"/>
            </a:gdLst>
            <a:ahLst/>
            <a:cxnLst>
              <a:cxn ang="0">
                <a:pos x="connsiteX0" y="connsiteY0"/>
              </a:cxn>
              <a:cxn ang="0">
                <a:pos x="connsiteX1" y="connsiteY1"/>
              </a:cxn>
              <a:cxn ang="0">
                <a:pos x="connsiteX2" y="connsiteY2"/>
              </a:cxn>
            </a:cxnLst>
            <a:rect l="l" t="t" r="r" b="b"/>
            <a:pathLst>
              <a:path w="5720973" h="2171957">
                <a:moveTo>
                  <a:pt x="0" y="0"/>
                </a:moveTo>
                <a:cubicBezTo>
                  <a:pt x="558946" y="862001"/>
                  <a:pt x="1117892" y="1724003"/>
                  <a:pt x="2071387" y="1947980"/>
                </a:cubicBezTo>
                <a:cubicBezTo>
                  <a:pt x="3024882" y="2171957"/>
                  <a:pt x="5720973" y="1343860"/>
                  <a:pt x="5720973" y="1343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243523" y="2186060"/>
            <a:ext cx="974045" cy="369332"/>
          </a:xfrm>
          <a:prstGeom prst="rect">
            <a:avLst/>
          </a:prstGeom>
          <a:noFill/>
        </p:spPr>
        <p:txBody>
          <a:bodyPr wrap="square" rtlCol="0">
            <a:spAutoFit/>
          </a:bodyPr>
          <a:lstStyle/>
          <a:p>
            <a:r>
              <a:rPr lang="en-US" dirty="0">
                <a:solidFill>
                  <a:srgbClr val="FF0000"/>
                </a:solidFill>
              </a:rPr>
              <a:t>MC</a:t>
            </a:r>
          </a:p>
        </p:txBody>
      </p:sp>
      <p:sp>
        <p:nvSpPr>
          <p:cNvPr id="13" name="TextBox 12"/>
          <p:cNvSpPr txBox="1"/>
          <p:nvPr/>
        </p:nvSpPr>
        <p:spPr>
          <a:xfrm>
            <a:off x="7095567" y="3135661"/>
            <a:ext cx="690462" cy="369332"/>
          </a:xfrm>
          <a:prstGeom prst="rect">
            <a:avLst/>
          </a:prstGeom>
          <a:noFill/>
        </p:spPr>
        <p:txBody>
          <a:bodyPr wrap="square" rtlCol="0">
            <a:spAutoFit/>
          </a:bodyPr>
          <a:lstStyle/>
          <a:p>
            <a:r>
              <a:rPr lang="en-US" dirty="0">
                <a:solidFill>
                  <a:schemeClr val="accent1"/>
                </a:solidFill>
              </a:rPr>
              <a:t>ATC</a:t>
            </a:r>
          </a:p>
        </p:txBody>
      </p:sp>
      <p:cxnSp>
        <p:nvCxnSpPr>
          <p:cNvPr id="17" name="Straight Connector 16"/>
          <p:cNvCxnSpPr/>
          <p:nvPr/>
        </p:nvCxnSpPr>
        <p:spPr>
          <a:xfrm rot="10800000" flipV="1">
            <a:off x="2416805" y="2617575"/>
            <a:ext cx="4826719" cy="29342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flipV="1">
            <a:off x="1597324" y="4193347"/>
            <a:ext cx="3009038" cy="1"/>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87594" y="5103079"/>
            <a:ext cx="181946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Rectangular Callout 43"/>
          <p:cNvSpPr/>
          <p:nvPr/>
        </p:nvSpPr>
        <p:spPr>
          <a:xfrm>
            <a:off x="277253" y="3302077"/>
            <a:ext cx="1044209" cy="892066"/>
          </a:xfrm>
          <a:prstGeom prst="wedgeRectCallout">
            <a:avLst>
              <a:gd name="adj1" fmla="val 74146"/>
              <a:gd name="adj2" fmla="val 473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2. …but exits down if P&lt;ATC</a:t>
            </a:r>
          </a:p>
        </p:txBody>
      </p:sp>
      <p:sp>
        <p:nvSpPr>
          <p:cNvPr id="22" name="Rectangular Callout 21"/>
          <p:cNvSpPr/>
          <p:nvPr/>
        </p:nvSpPr>
        <p:spPr>
          <a:xfrm>
            <a:off x="3101680" y="2617575"/>
            <a:ext cx="2068733" cy="878039"/>
          </a:xfrm>
          <a:prstGeom prst="wedgeRectCallout">
            <a:avLst>
              <a:gd name="adj1" fmla="val 47805"/>
              <a:gd name="adj2" fmla="val 888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1. In the long run, firms produce on the MC curve if P&gt;ATC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4093"/>
          </a:xfrm>
        </p:spPr>
        <p:txBody>
          <a:bodyPr>
            <a:normAutofit fontScale="90000"/>
          </a:bodyPr>
          <a:lstStyle/>
          <a:p>
            <a:r>
              <a:rPr lang="en-US" dirty="0"/>
              <a:t>Short Run Supply Curves</a:t>
            </a:r>
          </a:p>
        </p:txBody>
      </p:sp>
      <p:cxnSp>
        <p:nvCxnSpPr>
          <p:cNvPr id="4" name="Straight Connector 3"/>
          <p:cNvCxnSpPr/>
          <p:nvPr/>
        </p:nvCxnSpPr>
        <p:spPr>
          <a:xfrm rot="5400000">
            <a:off x="4446915" y="4890716"/>
            <a:ext cx="1907425" cy="81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387255" y="5854458"/>
            <a:ext cx="23953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41791" y="3911563"/>
            <a:ext cx="299751" cy="369332"/>
          </a:xfrm>
          <a:prstGeom prst="rect">
            <a:avLst/>
          </a:prstGeom>
          <a:noFill/>
        </p:spPr>
        <p:txBody>
          <a:bodyPr wrap="square" rtlCol="0">
            <a:spAutoFit/>
          </a:bodyPr>
          <a:lstStyle/>
          <a:p>
            <a:r>
              <a:rPr lang="en-US" dirty="0"/>
              <a:t>P</a:t>
            </a:r>
          </a:p>
        </p:txBody>
      </p:sp>
      <p:sp>
        <p:nvSpPr>
          <p:cNvPr id="7" name="TextBox 6"/>
          <p:cNvSpPr txBox="1"/>
          <p:nvPr/>
        </p:nvSpPr>
        <p:spPr>
          <a:xfrm>
            <a:off x="7460798" y="5857634"/>
            <a:ext cx="321778" cy="369332"/>
          </a:xfrm>
          <a:prstGeom prst="rect">
            <a:avLst/>
          </a:prstGeom>
          <a:noFill/>
        </p:spPr>
        <p:txBody>
          <a:bodyPr wrap="square" rtlCol="0">
            <a:spAutoFit/>
          </a:bodyPr>
          <a:lstStyle/>
          <a:p>
            <a:r>
              <a:rPr lang="en-US" dirty="0"/>
              <a:t>Q</a:t>
            </a:r>
          </a:p>
        </p:txBody>
      </p:sp>
      <p:sp>
        <p:nvSpPr>
          <p:cNvPr id="12" name="TextBox 11"/>
          <p:cNvSpPr txBox="1"/>
          <p:nvPr/>
        </p:nvSpPr>
        <p:spPr>
          <a:xfrm>
            <a:off x="6865348" y="4127494"/>
            <a:ext cx="974045" cy="369332"/>
          </a:xfrm>
          <a:prstGeom prst="rect">
            <a:avLst/>
          </a:prstGeom>
          <a:noFill/>
        </p:spPr>
        <p:txBody>
          <a:bodyPr wrap="square" rtlCol="0">
            <a:spAutoFit/>
          </a:bodyPr>
          <a:lstStyle/>
          <a:p>
            <a:r>
              <a:rPr lang="en-US" dirty="0">
                <a:solidFill>
                  <a:srgbClr val="FF0000"/>
                </a:solidFill>
              </a:rPr>
              <a:t>MC</a:t>
            </a:r>
          </a:p>
        </p:txBody>
      </p:sp>
      <p:cxnSp>
        <p:nvCxnSpPr>
          <p:cNvPr id="17" name="Straight Connector 16"/>
          <p:cNvCxnSpPr/>
          <p:nvPr/>
        </p:nvCxnSpPr>
        <p:spPr>
          <a:xfrm rot="10800000" flipV="1">
            <a:off x="5755368" y="4390085"/>
            <a:ext cx="1685014" cy="9886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390433" y="3521173"/>
            <a:ext cx="2395321" cy="369332"/>
          </a:xfrm>
          <a:prstGeom prst="rect">
            <a:avLst/>
          </a:prstGeom>
          <a:noFill/>
        </p:spPr>
        <p:txBody>
          <a:bodyPr wrap="square" rtlCol="0">
            <a:spAutoFit/>
          </a:bodyPr>
          <a:lstStyle/>
          <a:p>
            <a:pPr algn="ctr"/>
            <a:r>
              <a:rPr lang="en-US" u="sng" dirty="0"/>
              <a:t>Individual Firm Supply</a:t>
            </a:r>
          </a:p>
        </p:txBody>
      </p:sp>
      <p:sp>
        <p:nvSpPr>
          <p:cNvPr id="43" name="TextBox 42"/>
          <p:cNvSpPr txBox="1"/>
          <p:nvPr/>
        </p:nvSpPr>
        <p:spPr>
          <a:xfrm>
            <a:off x="1432183" y="3519582"/>
            <a:ext cx="2536971" cy="369332"/>
          </a:xfrm>
          <a:prstGeom prst="rect">
            <a:avLst/>
          </a:prstGeom>
          <a:noFill/>
        </p:spPr>
        <p:txBody>
          <a:bodyPr wrap="square" rtlCol="0">
            <a:spAutoFit/>
          </a:bodyPr>
          <a:lstStyle/>
          <a:p>
            <a:pPr algn="ctr"/>
            <a:r>
              <a:rPr lang="en-US" u="sng" dirty="0"/>
              <a:t>Market Supply</a:t>
            </a:r>
            <a:r>
              <a:rPr lang="en-US" sz="1200" u="sng" dirty="0"/>
              <a:t> (1000 firms)</a:t>
            </a:r>
            <a:r>
              <a:rPr lang="en-US" u="sng" dirty="0"/>
              <a:t> </a:t>
            </a:r>
          </a:p>
        </p:txBody>
      </p:sp>
      <p:sp>
        <p:nvSpPr>
          <p:cNvPr id="44" name="TextBox 43"/>
          <p:cNvSpPr txBox="1"/>
          <p:nvPr/>
        </p:nvSpPr>
        <p:spPr>
          <a:xfrm>
            <a:off x="1075493" y="2753028"/>
            <a:ext cx="6867840" cy="461665"/>
          </a:xfrm>
          <a:prstGeom prst="rect">
            <a:avLst/>
          </a:prstGeom>
          <a:noFill/>
        </p:spPr>
        <p:txBody>
          <a:bodyPr wrap="square" rtlCol="0">
            <a:spAutoFit/>
          </a:bodyPr>
          <a:lstStyle/>
          <a:p>
            <a:pPr algn="ctr"/>
            <a:r>
              <a:rPr lang="en-US" sz="2400" b="1" u="sng" dirty="0"/>
              <a:t>Short Run</a:t>
            </a:r>
          </a:p>
        </p:txBody>
      </p:sp>
      <p:cxnSp>
        <p:nvCxnSpPr>
          <p:cNvPr id="87" name="Straight Connector 86"/>
          <p:cNvCxnSpPr/>
          <p:nvPr/>
        </p:nvCxnSpPr>
        <p:spPr>
          <a:xfrm rot="5400000">
            <a:off x="5736768" y="5516434"/>
            <a:ext cx="64564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689036" y="5841638"/>
            <a:ext cx="739517" cy="276999"/>
          </a:xfrm>
          <a:prstGeom prst="rect">
            <a:avLst/>
          </a:prstGeom>
          <a:noFill/>
        </p:spPr>
        <p:txBody>
          <a:bodyPr wrap="square" rtlCol="0">
            <a:spAutoFit/>
          </a:bodyPr>
          <a:lstStyle/>
          <a:p>
            <a:pPr algn="ctr"/>
            <a:r>
              <a:rPr lang="en-US" sz="1200" dirty="0"/>
              <a:t>100</a:t>
            </a:r>
          </a:p>
        </p:txBody>
      </p:sp>
      <p:cxnSp>
        <p:nvCxnSpPr>
          <p:cNvPr id="93" name="Straight Connector 92"/>
          <p:cNvCxnSpPr/>
          <p:nvPr/>
        </p:nvCxnSpPr>
        <p:spPr>
          <a:xfrm rot="16200000" flipH="1">
            <a:off x="6199749" y="5345962"/>
            <a:ext cx="99134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325663" y="5841638"/>
            <a:ext cx="739517" cy="276999"/>
          </a:xfrm>
          <a:prstGeom prst="rect">
            <a:avLst/>
          </a:prstGeom>
          <a:noFill/>
        </p:spPr>
        <p:txBody>
          <a:bodyPr wrap="square" rtlCol="0">
            <a:spAutoFit/>
          </a:bodyPr>
          <a:lstStyle/>
          <a:p>
            <a:pPr algn="ctr"/>
            <a:r>
              <a:rPr lang="en-US" sz="1200" dirty="0"/>
              <a:t>200</a:t>
            </a:r>
          </a:p>
        </p:txBody>
      </p:sp>
      <p:cxnSp>
        <p:nvCxnSpPr>
          <p:cNvPr id="96" name="Straight Connector 95"/>
          <p:cNvCxnSpPr/>
          <p:nvPr/>
        </p:nvCxnSpPr>
        <p:spPr>
          <a:xfrm rot="5400000">
            <a:off x="458761" y="4890715"/>
            <a:ext cx="1907425" cy="81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397276" y="5837325"/>
            <a:ext cx="23953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959170" y="3911562"/>
            <a:ext cx="438106" cy="369332"/>
          </a:xfrm>
          <a:prstGeom prst="rect">
            <a:avLst/>
          </a:prstGeom>
          <a:noFill/>
        </p:spPr>
        <p:txBody>
          <a:bodyPr wrap="square" rtlCol="0">
            <a:spAutoFit/>
          </a:bodyPr>
          <a:lstStyle/>
          <a:p>
            <a:r>
              <a:rPr lang="en-US" dirty="0"/>
              <a:t>P</a:t>
            </a:r>
          </a:p>
        </p:txBody>
      </p:sp>
      <p:sp>
        <p:nvSpPr>
          <p:cNvPr id="99" name="TextBox 98"/>
          <p:cNvSpPr txBox="1"/>
          <p:nvPr/>
        </p:nvSpPr>
        <p:spPr>
          <a:xfrm>
            <a:off x="3476691" y="5818989"/>
            <a:ext cx="347638" cy="369332"/>
          </a:xfrm>
          <a:prstGeom prst="rect">
            <a:avLst/>
          </a:prstGeom>
          <a:noFill/>
        </p:spPr>
        <p:txBody>
          <a:bodyPr wrap="square" rtlCol="0">
            <a:spAutoFit/>
          </a:bodyPr>
          <a:lstStyle/>
          <a:p>
            <a:r>
              <a:rPr lang="en-US" dirty="0"/>
              <a:t>Q</a:t>
            </a:r>
          </a:p>
        </p:txBody>
      </p:sp>
      <p:sp>
        <p:nvSpPr>
          <p:cNvPr id="100" name="TextBox 99"/>
          <p:cNvSpPr txBox="1"/>
          <p:nvPr/>
        </p:nvSpPr>
        <p:spPr>
          <a:xfrm>
            <a:off x="2961862" y="4096228"/>
            <a:ext cx="974045" cy="369332"/>
          </a:xfrm>
          <a:prstGeom prst="rect">
            <a:avLst/>
          </a:prstGeom>
          <a:noFill/>
        </p:spPr>
        <p:txBody>
          <a:bodyPr wrap="square" rtlCol="0">
            <a:spAutoFit/>
          </a:bodyPr>
          <a:lstStyle/>
          <a:p>
            <a:r>
              <a:rPr lang="en-US" dirty="0">
                <a:solidFill>
                  <a:srgbClr val="FF0000"/>
                </a:solidFill>
              </a:rPr>
              <a:t>MC</a:t>
            </a:r>
          </a:p>
        </p:txBody>
      </p:sp>
      <p:cxnSp>
        <p:nvCxnSpPr>
          <p:cNvPr id="101" name="Straight Connector 100"/>
          <p:cNvCxnSpPr/>
          <p:nvPr/>
        </p:nvCxnSpPr>
        <p:spPr>
          <a:xfrm rot="10800000" flipV="1">
            <a:off x="1797119" y="4390084"/>
            <a:ext cx="1685014" cy="9886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a:off x="1778519" y="5516433"/>
            <a:ext cx="64564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1730787" y="5841637"/>
            <a:ext cx="739517" cy="276999"/>
          </a:xfrm>
          <a:prstGeom prst="rect">
            <a:avLst/>
          </a:prstGeom>
          <a:noFill/>
        </p:spPr>
        <p:txBody>
          <a:bodyPr wrap="square" rtlCol="0">
            <a:spAutoFit/>
          </a:bodyPr>
          <a:lstStyle/>
          <a:p>
            <a:pPr algn="ctr"/>
            <a:r>
              <a:rPr lang="en-US" sz="1200" dirty="0"/>
              <a:t>100,000</a:t>
            </a:r>
          </a:p>
        </p:txBody>
      </p:sp>
      <p:cxnSp>
        <p:nvCxnSpPr>
          <p:cNvPr id="104" name="Straight Connector 103"/>
          <p:cNvCxnSpPr/>
          <p:nvPr/>
        </p:nvCxnSpPr>
        <p:spPr>
          <a:xfrm rot="16200000" flipH="1">
            <a:off x="2241500" y="5345961"/>
            <a:ext cx="99134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2367414" y="5841637"/>
            <a:ext cx="739517" cy="276999"/>
          </a:xfrm>
          <a:prstGeom prst="rect">
            <a:avLst/>
          </a:prstGeom>
          <a:noFill/>
        </p:spPr>
        <p:txBody>
          <a:bodyPr wrap="square" rtlCol="0">
            <a:spAutoFit/>
          </a:bodyPr>
          <a:lstStyle/>
          <a:p>
            <a:pPr algn="ctr"/>
            <a:r>
              <a:rPr lang="en-US" sz="1200" dirty="0"/>
              <a:t>200,000</a:t>
            </a:r>
          </a:p>
        </p:txBody>
      </p:sp>
      <p:sp>
        <p:nvSpPr>
          <p:cNvPr id="106" name="TextBox 105"/>
          <p:cNvSpPr txBox="1"/>
          <p:nvPr/>
        </p:nvSpPr>
        <p:spPr>
          <a:xfrm>
            <a:off x="1075493" y="1227535"/>
            <a:ext cx="7262569" cy="1323439"/>
          </a:xfrm>
          <a:prstGeom prst="rect">
            <a:avLst/>
          </a:prstGeom>
          <a:noFill/>
        </p:spPr>
        <p:txBody>
          <a:bodyPr wrap="square" rtlCol="0">
            <a:spAutoFit/>
          </a:bodyPr>
          <a:lstStyle/>
          <a:p>
            <a:pPr>
              <a:buFont typeface="Arial"/>
              <a:buChar char="•"/>
            </a:pPr>
            <a:r>
              <a:rPr lang="en-US" sz="2000" dirty="0"/>
              <a:t>In the short run, the curves look identical, just with the market on a larger scale.</a:t>
            </a:r>
          </a:p>
          <a:p>
            <a:pPr lvl="1">
              <a:buFont typeface="Arial"/>
              <a:buChar char="•"/>
            </a:pPr>
            <a:r>
              <a:rPr lang="en-US" sz="2000" dirty="0"/>
              <a:t>This is due to all firms being identical as one of the assumptions of the perfectly competitive market.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13"/>
            <a:ext cx="9144000" cy="1143000"/>
          </a:xfrm>
        </p:spPr>
        <p:txBody>
          <a:bodyPr>
            <a:normAutofit/>
          </a:bodyPr>
          <a:lstStyle/>
          <a:p>
            <a:r>
              <a:rPr lang="en-US" sz="4000" dirty="0"/>
              <a:t>Long Run Supply Curves</a:t>
            </a:r>
          </a:p>
        </p:txBody>
      </p:sp>
      <p:cxnSp>
        <p:nvCxnSpPr>
          <p:cNvPr id="4" name="Straight Connector 3"/>
          <p:cNvCxnSpPr/>
          <p:nvPr/>
        </p:nvCxnSpPr>
        <p:spPr>
          <a:xfrm rot="5400000">
            <a:off x="3386948" y="5027528"/>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678472" y="6319054"/>
            <a:ext cx="31912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90053" y="3679715"/>
            <a:ext cx="403828" cy="369331"/>
          </a:xfrm>
          <a:prstGeom prst="rect">
            <a:avLst/>
          </a:prstGeom>
          <a:noFill/>
        </p:spPr>
        <p:txBody>
          <a:bodyPr wrap="square" rtlCol="0">
            <a:spAutoFit/>
          </a:bodyPr>
          <a:lstStyle/>
          <a:p>
            <a:r>
              <a:rPr lang="en-US" dirty="0"/>
              <a:t>P</a:t>
            </a:r>
          </a:p>
        </p:txBody>
      </p:sp>
      <p:sp>
        <p:nvSpPr>
          <p:cNvPr id="7" name="TextBox 6"/>
          <p:cNvSpPr txBox="1"/>
          <p:nvPr/>
        </p:nvSpPr>
        <p:spPr>
          <a:xfrm>
            <a:off x="7547647" y="3928818"/>
            <a:ext cx="974045" cy="369332"/>
          </a:xfrm>
          <a:prstGeom prst="rect">
            <a:avLst/>
          </a:prstGeom>
          <a:noFill/>
        </p:spPr>
        <p:txBody>
          <a:bodyPr wrap="square" rtlCol="0">
            <a:spAutoFit/>
          </a:bodyPr>
          <a:lstStyle/>
          <a:p>
            <a:r>
              <a:rPr lang="en-US" dirty="0">
                <a:solidFill>
                  <a:srgbClr val="000000"/>
                </a:solidFill>
              </a:rPr>
              <a:t>MC </a:t>
            </a:r>
          </a:p>
        </p:txBody>
      </p:sp>
      <p:cxnSp>
        <p:nvCxnSpPr>
          <p:cNvPr id="8" name="Straight Connector 7"/>
          <p:cNvCxnSpPr/>
          <p:nvPr/>
        </p:nvCxnSpPr>
        <p:spPr>
          <a:xfrm rot="10800000" flipV="1">
            <a:off x="5224168" y="4113483"/>
            <a:ext cx="2323481" cy="15155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5049646" y="4101752"/>
            <a:ext cx="2659060" cy="1032436"/>
          </a:xfrm>
          <a:custGeom>
            <a:avLst/>
            <a:gdLst>
              <a:gd name="connsiteX0" fmla="*/ 0 w 1738001"/>
              <a:gd name="connsiteY0" fmla="*/ 0 h 490156"/>
              <a:gd name="connsiteX1" fmla="*/ 601616 w 1738001"/>
              <a:gd name="connsiteY1" fmla="*/ 456736 h 490156"/>
              <a:gd name="connsiteX2" fmla="*/ 1738001 w 1738001"/>
              <a:gd name="connsiteY2" fmla="*/ 200518 h 490156"/>
            </a:gdLst>
            <a:ahLst/>
            <a:cxnLst>
              <a:cxn ang="0">
                <a:pos x="connsiteX0" y="connsiteY0"/>
              </a:cxn>
              <a:cxn ang="0">
                <a:pos x="connsiteX1" y="connsiteY1"/>
              </a:cxn>
              <a:cxn ang="0">
                <a:pos x="connsiteX2" y="connsiteY2"/>
              </a:cxn>
            </a:cxnLst>
            <a:rect l="l" t="t" r="r" b="b"/>
            <a:pathLst>
              <a:path w="1738001" h="490156">
                <a:moveTo>
                  <a:pt x="0" y="0"/>
                </a:moveTo>
                <a:cubicBezTo>
                  <a:pt x="155974" y="211658"/>
                  <a:pt x="311949" y="423316"/>
                  <a:pt x="601616" y="456736"/>
                </a:cubicBezTo>
                <a:cubicBezTo>
                  <a:pt x="891283" y="490156"/>
                  <a:pt x="1738001" y="200518"/>
                  <a:pt x="1738001" y="200518"/>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719538" y="4332598"/>
            <a:ext cx="802154" cy="369332"/>
          </a:xfrm>
          <a:prstGeom prst="rect">
            <a:avLst/>
          </a:prstGeom>
          <a:noFill/>
          <a:ln>
            <a:noFill/>
          </a:ln>
        </p:spPr>
        <p:txBody>
          <a:bodyPr wrap="square" rtlCol="0">
            <a:spAutoFit/>
          </a:bodyPr>
          <a:lstStyle/>
          <a:p>
            <a:r>
              <a:rPr lang="en-US" dirty="0">
                <a:solidFill>
                  <a:schemeClr val="accent1"/>
                </a:solidFill>
              </a:rPr>
              <a:t>ATC</a:t>
            </a:r>
          </a:p>
        </p:txBody>
      </p:sp>
      <p:cxnSp>
        <p:nvCxnSpPr>
          <p:cNvPr id="18" name="Straight Connector 17"/>
          <p:cNvCxnSpPr/>
          <p:nvPr/>
        </p:nvCxnSpPr>
        <p:spPr>
          <a:xfrm rot="5400000">
            <a:off x="-281780" y="5027528"/>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001596" y="6319054"/>
            <a:ext cx="31912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0414" y="3659480"/>
            <a:ext cx="451623" cy="369332"/>
          </a:xfrm>
          <a:prstGeom prst="rect">
            <a:avLst/>
          </a:prstGeom>
          <a:noFill/>
        </p:spPr>
        <p:txBody>
          <a:bodyPr wrap="square" rtlCol="0">
            <a:spAutoFit/>
          </a:bodyPr>
          <a:lstStyle/>
          <a:p>
            <a:r>
              <a:rPr lang="en-US" dirty="0"/>
              <a:t>P</a:t>
            </a:r>
          </a:p>
        </p:txBody>
      </p:sp>
      <p:cxnSp>
        <p:nvCxnSpPr>
          <p:cNvPr id="21" name="Straight Connector 20"/>
          <p:cNvCxnSpPr>
            <a:cxnSpLocks/>
          </p:cNvCxnSpPr>
          <p:nvPr/>
        </p:nvCxnSpPr>
        <p:spPr>
          <a:xfrm flipH="1">
            <a:off x="1021192" y="5091152"/>
            <a:ext cx="681837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1374676" y="4264297"/>
            <a:ext cx="2172228" cy="1586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184347" y="4144202"/>
            <a:ext cx="451623" cy="307777"/>
          </a:xfrm>
          <a:prstGeom prst="rect">
            <a:avLst/>
          </a:prstGeom>
          <a:noFill/>
        </p:spPr>
        <p:txBody>
          <a:bodyPr wrap="square" rtlCol="0">
            <a:spAutoFit/>
          </a:bodyPr>
          <a:lstStyle/>
          <a:p>
            <a:pPr algn="ctr"/>
            <a:r>
              <a:rPr lang="en-US" sz="1400" dirty="0"/>
              <a:t>S</a:t>
            </a:r>
          </a:p>
        </p:txBody>
      </p:sp>
      <p:sp>
        <p:nvSpPr>
          <p:cNvPr id="45" name="TextBox 44"/>
          <p:cNvSpPr txBox="1"/>
          <p:nvPr/>
        </p:nvSpPr>
        <p:spPr>
          <a:xfrm>
            <a:off x="1420710" y="4135246"/>
            <a:ext cx="451623" cy="307777"/>
          </a:xfrm>
          <a:prstGeom prst="rect">
            <a:avLst/>
          </a:prstGeom>
          <a:noFill/>
        </p:spPr>
        <p:txBody>
          <a:bodyPr wrap="square" rtlCol="0">
            <a:spAutoFit/>
          </a:bodyPr>
          <a:lstStyle/>
          <a:p>
            <a:pPr algn="ctr"/>
            <a:r>
              <a:rPr lang="en-US" sz="1400" dirty="0"/>
              <a:t>D</a:t>
            </a:r>
          </a:p>
        </p:txBody>
      </p:sp>
      <p:sp>
        <p:nvSpPr>
          <p:cNvPr id="46" name="TextBox 45"/>
          <p:cNvSpPr txBox="1"/>
          <p:nvPr/>
        </p:nvSpPr>
        <p:spPr>
          <a:xfrm>
            <a:off x="549973" y="4894041"/>
            <a:ext cx="451623" cy="369332"/>
          </a:xfrm>
          <a:prstGeom prst="rect">
            <a:avLst/>
          </a:prstGeom>
          <a:noFill/>
        </p:spPr>
        <p:txBody>
          <a:bodyPr wrap="square" rtlCol="0">
            <a:spAutoFit/>
          </a:bodyPr>
          <a:lstStyle/>
          <a:p>
            <a:pPr algn="ctr"/>
            <a:r>
              <a:rPr lang="en-US" dirty="0"/>
              <a:t>P*</a:t>
            </a:r>
          </a:p>
        </p:txBody>
      </p:sp>
      <p:cxnSp>
        <p:nvCxnSpPr>
          <p:cNvPr id="47" name="Straight Connector 46"/>
          <p:cNvCxnSpPr/>
          <p:nvPr/>
        </p:nvCxnSpPr>
        <p:spPr>
          <a:xfrm rot="5400000" flipH="1" flipV="1">
            <a:off x="1902227" y="5692524"/>
            <a:ext cx="123876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flipV="1">
            <a:off x="1497897" y="4264297"/>
            <a:ext cx="2276624" cy="149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58722" y="4818684"/>
            <a:ext cx="1346923" cy="523220"/>
          </a:xfrm>
          <a:prstGeom prst="rect">
            <a:avLst/>
          </a:prstGeom>
          <a:noFill/>
        </p:spPr>
        <p:txBody>
          <a:bodyPr wrap="square" rtlCol="0">
            <a:spAutoFit/>
          </a:bodyPr>
          <a:lstStyle/>
          <a:p>
            <a:pPr algn="ctr"/>
            <a:r>
              <a:rPr lang="en-US" sz="1400" dirty="0"/>
              <a:t>Long Run Supply</a:t>
            </a:r>
          </a:p>
        </p:txBody>
      </p:sp>
      <p:sp>
        <p:nvSpPr>
          <p:cNvPr id="68" name="TextBox 67"/>
          <p:cNvSpPr txBox="1"/>
          <p:nvPr/>
        </p:nvSpPr>
        <p:spPr>
          <a:xfrm>
            <a:off x="1541139" y="3278836"/>
            <a:ext cx="2049007" cy="369332"/>
          </a:xfrm>
          <a:prstGeom prst="rect">
            <a:avLst/>
          </a:prstGeom>
          <a:noFill/>
        </p:spPr>
        <p:txBody>
          <a:bodyPr wrap="square" rtlCol="0">
            <a:spAutoFit/>
          </a:bodyPr>
          <a:lstStyle/>
          <a:p>
            <a:pPr algn="ctr"/>
            <a:r>
              <a:rPr lang="en-US" u="sng" dirty="0"/>
              <a:t>MARKET</a:t>
            </a:r>
          </a:p>
        </p:txBody>
      </p:sp>
      <p:sp>
        <p:nvSpPr>
          <p:cNvPr id="72" name="TextBox 71"/>
          <p:cNvSpPr txBox="1"/>
          <p:nvPr/>
        </p:nvSpPr>
        <p:spPr>
          <a:xfrm>
            <a:off x="3309185" y="6344954"/>
            <a:ext cx="930671" cy="369332"/>
          </a:xfrm>
          <a:prstGeom prst="rect">
            <a:avLst/>
          </a:prstGeom>
          <a:noFill/>
        </p:spPr>
        <p:txBody>
          <a:bodyPr wrap="square" rtlCol="0">
            <a:spAutoFit/>
          </a:bodyPr>
          <a:lstStyle/>
          <a:p>
            <a:pPr algn="ctr"/>
            <a:r>
              <a:rPr lang="en-US" dirty="0"/>
              <a:t>Q </a:t>
            </a:r>
            <a:r>
              <a:rPr lang="en-US" sz="1200" dirty="0"/>
              <a:t>(market)</a:t>
            </a:r>
          </a:p>
        </p:txBody>
      </p:sp>
      <p:sp>
        <p:nvSpPr>
          <p:cNvPr id="73" name="TextBox 72"/>
          <p:cNvSpPr txBox="1"/>
          <p:nvPr/>
        </p:nvSpPr>
        <p:spPr>
          <a:xfrm>
            <a:off x="7150376" y="6332373"/>
            <a:ext cx="930671" cy="369332"/>
          </a:xfrm>
          <a:prstGeom prst="rect">
            <a:avLst/>
          </a:prstGeom>
          <a:noFill/>
        </p:spPr>
        <p:txBody>
          <a:bodyPr wrap="square" rtlCol="0">
            <a:spAutoFit/>
          </a:bodyPr>
          <a:lstStyle/>
          <a:p>
            <a:pPr algn="ctr"/>
            <a:r>
              <a:rPr lang="en-US" dirty="0"/>
              <a:t>Q </a:t>
            </a:r>
            <a:r>
              <a:rPr lang="en-US" sz="1200" dirty="0"/>
              <a:t>(firm)</a:t>
            </a:r>
          </a:p>
        </p:txBody>
      </p:sp>
      <p:cxnSp>
        <p:nvCxnSpPr>
          <p:cNvPr id="34" name="Straight Connector 33">
            <a:extLst>
              <a:ext uri="{FF2B5EF4-FFF2-40B4-BE49-F238E27FC236}">
                <a16:creationId xmlns:a16="http://schemas.microsoft.com/office/drawing/2014/main" id="{80771786-3432-7A44-BEB4-EC7BC04E140D}"/>
              </a:ext>
            </a:extLst>
          </p:cNvPr>
          <p:cNvCxnSpPr/>
          <p:nvPr/>
        </p:nvCxnSpPr>
        <p:spPr>
          <a:xfrm rot="5400000" flipH="1" flipV="1">
            <a:off x="5447734" y="5700468"/>
            <a:ext cx="123876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E509D2C-1887-6647-8080-C42E15C09458}"/>
              </a:ext>
            </a:extLst>
          </p:cNvPr>
          <p:cNvSpPr txBox="1"/>
          <p:nvPr/>
        </p:nvSpPr>
        <p:spPr>
          <a:xfrm>
            <a:off x="4890914" y="3231259"/>
            <a:ext cx="2766342" cy="369332"/>
          </a:xfrm>
          <a:prstGeom prst="rect">
            <a:avLst/>
          </a:prstGeom>
          <a:noFill/>
        </p:spPr>
        <p:txBody>
          <a:bodyPr wrap="square" rtlCol="0">
            <a:spAutoFit/>
          </a:bodyPr>
          <a:lstStyle/>
          <a:p>
            <a:pPr algn="ctr"/>
            <a:r>
              <a:rPr lang="en-US" u="sng" dirty="0"/>
              <a:t>Firm’s Zero-Profit Condition</a:t>
            </a:r>
          </a:p>
        </p:txBody>
      </p:sp>
      <p:sp>
        <p:nvSpPr>
          <p:cNvPr id="38" name="TextBox 37">
            <a:extLst>
              <a:ext uri="{FF2B5EF4-FFF2-40B4-BE49-F238E27FC236}">
                <a16:creationId xmlns:a16="http://schemas.microsoft.com/office/drawing/2014/main" id="{D3BC17F2-4D88-A64E-B7AD-DFF5B898CC35}"/>
              </a:ext>
            </a:extLst>
          </p:cNvPr>
          <p:cNvSpPr txBox="1"/>
          <p:nvPr/>
        </p:nvSpPr>
        <p:spPr>
          <a:xfrm>
            <a:off x="805936" y="2543093"/>
            <a:ext cx="6867840" cy="461665"/>
          </a:xfrm>
          <a:prstGeom prst="rect">
            <a:avLst/>
          </a:prstGeom>
          <a:noFill/>
        </p:spPr>
        <p:txBody>
          <a:bodyPr wrap="square" rtlCol="0">
            <a:spAutoFit/>
          </a:bodyPr>
          <a:lstStyle/>
          <a:p>
            <a:pPr algn="ctr"/>
            <a:r>
              <a:rPr lang="en-US" sz="2400" b="1" u="sng" dirty="0"/>
              <a:t>Long Run</a:t>
            </a:r>
          </a:p>
        </p:txBody>
      </p:sp>
      <p:sp>
        <p:nvSpPr>
          <p:cNvPr id="40" name="Rectangle 39">
            <a:extLst>
              <a:ext uri="{FF2B5EF4-FFF2-40B4-BE49-F238E27FC236}">
                <a16:creationId xmlns:a16="http://schemas.microsoft.com/office/drawing/2014/main" id="{3BC9D405-C3C3-6F4F-A5ED-E99F8405E8CD}"/>
              </a:ext>
            </a:extLst>
          </p:cNvPr>
          <p:cNvSpPr/>
          <p:nvPr/>
        </p:nvSpPr>
        <p:spPr>
          <a:xfrm>
            <a:off x="212651" y="1175813"/>
            <a:ext cx="8474149" cy="1323439"/>
          </a:xfrm>
          <a:prstGeom prst="rect">
            <a:avLst/>
          </a:prstGeom>
        </p:spPr>
        <p:txBody>
          <a:bodyPr wrap="square">
            <a:spAutoFit/>
          </a:bodyPr>
          <a:lstStyle/>
          <a:p>
            <a:pPr algn="ctr"/>
            <a:r>
              <a:rPr lang="en-US" sz="1600" dirty="0"/>
              <a:t>In the long run with entry and exit, remaining firms operate have profit equals zero and the market supply curve is horizontal.</a:t>
            </a:r>
          </a:p>
          <a:p>
            <a:pPr lvl="1" algn="ctr"/>
            <a:r>
              <a:rPr lang="en-US" sz="1600" dirty="0"/>
              <a:t>With identical production and access to technology for current and potential firms no one has an advantage…there is free entry and exit.</a:t>
            </a:r>
          </a:p>
          <a:p>
            <a:pPr lvl="1" algn="ctr"/>
            <a:r>
              <a:rPr lang="en-US" sz="1600" dirty="0"/>
              <a:t>Firms exit if they are making losses and potential firms enter if current firms are making profit.</a:t>
            </a:r>
          </a:p>
        </p:txBody>
      </p:sp>
      <p:sp>
        <p:nvSpPr>
          <p:cNvPr id="41" name="TextBox 40">
            <a:extLst>
              <a:ext uri="{FF2B5EF4-FFF2-40B4-BE49-F238E27FC236}">
                <a16:creationId xmlns:a16="http://schemas.microsoft.com/office/drawing/2014/main" id="{66B58157-6085-AD48-91DA-6968494E1C4A}"/>
              </a:ext>
            </a:extLst>
          </p:cNvPr>
          <p:cNvSpPr txBox="1"/>
          <p:nvPr/>
        </p:nvSpPr>
        <p:spPr>
          <a:xfrm>
            <a:off x="2339832" y="6312698"/>
            <a:ext cx="451623" cy="369332"/>
          </a:xfrm>
          <a:prstGeom prst="rect">
            <a:avLst/>
          </a:prstGeom>
          <a:noFill/>
        </p:spPr>
        <p:txBody>
          <a:bodyPr wrap="square" rtlCol="0">
            <a:spAutoFit/>
          </a:bodyPr>
          <a:lstStyle/>
          <a:p>
            <a:pPr algn="ctr"/>
            <a:r>
              <a:rPr lang="en-US" dirty="0"/>
              <a:t>Q*</a:t>
            </a:r>
          </a:p>
        </p:txBody>
      </p:sp>
      <p:sp>
        <p:nvSpPr>
          <p:cNvPr id="42" name="TextBox 41">
            <a:extLst>
              <a:ext uri="{FF2B5EF4-FFF2-40B4-BE49-F238E27FC236}">
                <a16:creationId xmlns:a16="http://schemas.microsoft.com/office/drawing/2014/main" id="{37030732-C4EE-824B-B64A-361AACF7552D}"/>
              </a:ext>
            </a:extLst>
          </p:cNvPr>
          <p:cNvSpPr txBox="1"/>
          <p:nvPr/>
        </p:nvSpPr>
        <p:spPr>
          <a:xfrm>
            <a:off x="5912012" y="6335732"/>
            <a:ext cx="451623" cy="369332"/>
          </a:xfrm>
          <a:prstGeom prst="rect">
            <a:avLst/>
          </a:prstGeom>
          <a:noFill/>
        </p:spPr>
        <p:txBody>
          <a:bodyPr wrap="square" rtlCol="0">
            <a:spAutoFit/>
          </a:bodyPr>
          <a:lstStyle/>
          <a:p>
            <a:pPr algn="ctr"/>
            <a:r>
              <a:rPr lang="en-US" dirty="0"/>
              <a:t>Q*</a:t>
            </a:r>
          </a:p>
        </p:txBody>
      </p:sp>
      <p:sp>
        <p:nvSpPr>
          <p:cNvPr id="14" name="TextBox 13">
            <a:extLst>
              <a:ext uri="{FF2B5EF4-FFF2-40B4-BE49-F238E27FC236}">
                <a16:creationId xmlns:a16="http://schemas.microsoft.com/office/drawing/2014/main" id="{7CF6FC54-8F0D-E645-80CA-B2FD77B12C83}"/>
              </a:ext>
            </a:extLst>
          </p:cNvPr>
          <p:cNvSpPr txBox="1"/>
          <p:nvPr/>
        </p:nvSpPr>
        <p:spPr>
          <a:xfrm>
            <a:off x="7851011" y="4917938"/>
            <a:ext cx="1084484" cy="338554"/>
          </a:xfrm>
          <a:prstGeom prst="rect">
            <a:avLst/>
          </a:prstGeom>
          <a:noFill/>
        </p:spPr>
        <p:txBody>
          <a:bodyPr wrap="square" rtlCol="0">
            <a:spAutoFit/>
          </a:bodyPr>
          <a:lstStyle/>
          <a:p>
            <a:r>
              <a:rPr lang="en-US" sz="1600" dirty="0"/>
              <a:t>P=AR=MR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462"/>
            <a:ext cx="9127699" cy="1143000"/>
          </a:xfrm>
        </p:spPr>
        <p:txBody>
          <a:bodyPr>
            <a:normAutofit/>
          </a:bodyPr>
          <a:lstStyle/>
          <a:p>
            <a:r>
              <a:rPr lang="en-US" sz="4000" dirty="0"/>
              <a:t>A Shift in Demand</a:t>
            </a:r>
          </a:p>
        </p:txBody>
      </p:sp>
      <p:cxnSp>
        <p:nvCxnSpPr>
          <p:cNvPr id="4" name="Straight Connector 3"/>
          <p:cNvCxnSpPr/>
          <p:nvPr/>
        </p:nvCxnSpPr>
        <p:spPr>
          <a:xfrm rot="5400000">
            <a:off x="3850934" y="4709669"/>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p:cNvCxnSpPr>
          <p:nvPr/>
        </p:nvCxnSpPr>
        <p:spPr>
          <a:xfrm>
            <a:off x="5142458" y="6001195"/>
            <a:ext cx="31912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67989" y="3396412"/>
            <a:ext cx="332079" cy="369332"/>
          </a:xfrm>
          <a:prstGeom prst="rect">
            <a:avLst/>
          </a:prstGeom>
          <a:noFill/>
        </p:spPr>
        <p:txBody>
          <a:bodyPr wrap="square" rtlCol="0">
            <a:spAutoFit/>
          </a:bodyPr>
          <a:lstStyle/>
          <a:p>
            <a:r>
              <a:rPr lang="en-US" dirty="0"/>
              <a:t>P</a:t>
            </a:r>
          </a:p>
        </p:txBody>
      </p:sp>
      <p:sp>
        <p:nvSpPr>
          <p:cNvPr id="7" name="TextBox 6"/>
          <p:cNvSpPr txBox="1"/>
          <p:nvPr/>
        </p:nvSpPr>
        <p:spPr>
          <a:xfrm>
            <a:off x="8011633" y="3610959"/>
            <a:ext cx="974045" cy="369332"/>
          </a:xfrm>
          <a:prstGeom prst="rect">
            <a:avLst/>
          </a:prstGeom>
          <a:noFill/>
        </p:spPr>
        <p:txBody>
          <a:bodyPr wrap="square" rtlCol="0">
            <a:spAutoFit/>
          </a:bodyPr>
          <a:lstStyle/>
          <a:p>
            <a:r>
              <a:rPr lang="en-US" dirty="0">
                <a:solidFill>
                  <a:srgbClr val="000000"/>
                </a:solidFill>
              </a:rPr>
              <a:t>MC</a:t>
            </a:r>
          </a:p>
        </p:txBody>
      </p:sp>
      <p:cxnSp>
        <p:nvCxnSpPr>
          <p:cNvPr id="8" name="Straight Connector 7"/>
          <p:cNvCxnSpPr/>
          <p:nvPr/>
        </p:nvCxnSpPr>
        <p:spPr>
          <a:xfrm rot="10800000" flipV="1">
            <a:off x="5688154" y="3795624"/>
            <a:ext cx="2323481" cy="15155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5507392" y="3795625"/>
            <a:ext cx="2659060" cy="1032436"/>
          </a:xfrm>
          <a:custGeom>
            <a:avLst/>
            <a:gdLst>
              <a:gd name="connsiteX0" fmla="*/ 0 w 1738001"/>
              <a:gd name="connsiteY0" fmla="*/ 0 h 490156"/>
              <a:gd name="connsiteX1" fmla="*/ 601616 w 1738001"/>
              <a:gd name="connsiteY1" fmla="*/ 456736 h 490156"/>
              <a:gd name="connsiteX2" fmla="*/ 1738001 w 1738001"/>
              <a:gd name="connsiteY2" fmla="*/ 200518 h 490156"/>
            </a:gdLst>
            <a:ahLst/>
            <a:cxnLst>
              <a:cxn ang="0">
                <a:pos x="connsiteX0" y="connsiteY0"/>
              </a:cxn>
              <a:cxn ang="0">
                <a:pos x="connsiteX1" y="connsiteY1"/>
              </a:cxn>
              <a:cxn ang="0">
                <a:pos x="connsiteX2" y="connsiteY2"/>
              </a:cxn>
            </a:cxnLst>
            <a:rect l="l" t="t" r="r" b="b"/>
            <a:pathLst>
              <a:path w="1738001" h="490156">
                <a:moveTo>
                  <a:pt x="0" y="0"/>
                </a:moveTo>
                <a:cubicBezTo>
                  <a:pt x="155974" y="211658"/>
                  <a:pt x="311949" y="423316"/>
                  <a:pt x="601616" y="456736"/>
                </a:cubicBezTo>
                <a:cubicBezTo>
                  <a:pt x="891283" y="490156"/>
                  <a:pt x="1738001" y="200518"/>
                  <a:pt x="1738001" y="200518"/>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8166452" y="3980291"/>
            <a:ext cx="802154" cy="369332"/>
          </a:xfrm>
          <a:prstGeom prst="rect">
            <a:avLst/>
          </a:prstGeom>
          <a:noFill/>
        </p:spPr>
        <p:txBody>
          <a:bodyPr wrap="square" rtlCol="0">
            <a:spAutoFit/>
          </a:bodyPr>
          <a:lstStyle/>
          <a:p>
            <a:r>
              <a:rPr lang="en-US" dirty="0">
                <a:solidFill>
                  <a:schemeClr val="accent1"/>
                </a:solidFill>
              </a:rPr>
              <a:t>ATC</a:t>
            </a:r>
          </a:p>
        </p:txBody>
      </p:sp>
      <p:sp>
        <p:nvSpPr>
          <p:cNvPr id="11" name="TextBox 10"/>
          <p:cNvSpPr txBox="1"/>
          <p:nvPr/>
        </p:nvSpPr>
        <p:spPr>
          <a:xfrm>
            <a:off x="5688153" y="4199405"/>
            <a:ext cx="1311919" cy="276999"/>
          </a:xfrm>
          <a:prstGeom prst="rect">
            <a:avLst/>
          </a:prstGeom>
          <a:noFill/>
        </p:spPr>
        <p:txBody>
          <a:bodyPr wrap="square" rtlCol="0">
            <a:spAutoFit/>
          </a:bodyPr>
          <a:lstStyle/>
          <a:p>
            <a:pPr algn="ctr"/>
            <a:r>
              <a:rPr lang="en-US" sz="1200" dirty="0">
                <a:solidFill>
                  <a:srgbClr val="FF0000"/>
                </a:solidFill>
              </a:rPr>
              <a:t>   </a:t>
            </a:r>
          </a:p>
        </p:txBody>
      </p:sp>
      <p:cxnSp>
        <p:nvCxnSpPr>
          <p:cNvPr id="18" name="Straight Connector 17"/>
          <p:cNvCxnSpPr/>
          <p:nvPr/>
        </p:nvCxnSpPr>
        <p:spPr>
          <a:xfrm rot="5400000">
            <a:off x="-454367" y="4711257"/>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829009" y="6002783"/>
            <a:ext cx="341000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7289" y="3427881"/>
            <a:ext cx="724800" cy="369332"/>
          </a:xfrm>
          <a:prstGeom prst="rect">
            <a:avLst/>
          </a:prstGeom>
          <a:noFill/>
        </p:spPr>
        <p:txBody>
          <a:bodyPr wrap="square" rtlCol="0">
            <a:spAutoFit/>
          </a:bodyPr>
          <a:lstStyle/>
          <a:p>
            <a:r>
              <a:rPr lang="en-US" dirty="0"/>
              <a:t>P</a:t>
            </a:r>
          </a:p>
        </p:txBody>
      </p:sp>
      <p:cxnSp>
        <p:nvCxnSpPr>
          <p:cNvPr id="21" name="Straight Connector 20"/>
          <p:cNvCxnSpPr/>
          <p:nvPr/>
        </p:nvCxnSpPr>
        <p:spPr>
          <a:xfrm rot="10800000" flipV="1">
            <a:off x="837159" y="4768120"/>
            <a:ext cx="318307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1213284" y="3942048"/>
            <a:ext cx="2172228" cy="1586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flipV="1">
            <a:off x="5134310" y="4767157"/>
            <a:ext cx="3183077" cy="158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430839" y="3744372"/>
            <a:ext cx="1919652" cy="307777"/>
          </a:xfrm>
          <a:prstGeom prst="rect">
            <a:avLst/>
          </a:prstGeom>
          <a:noFill/>
        </p:spPr>
        <p:txBody>
          <a:bodyPr wrap="square" rtlCol="0">
            <a:spAutoFit/>
          </a:bodyPr>
          <a:lstStyle/>
          <a:p>
            <a:pPr algn="ctr"/>
            <a:r>
              <a:rPr lang="en-US" sz="1400" dirty="0"/>
              <a:t>S</a:t>
            </a:r>
          </a:p>
        </p:txBody>
      </p:sp>
      <p:sp>
        <p:nvSpPr>
          <p:cNvPr id="45" name="TextBox 44"/>
          <p:cNvSpPr txBox="1"/>
          <p:nvPr/>
        </p:nvSpPr>
        <p:spPr>
          <a:xfrm>
            <a:off x="477291" y="3780368"/>
            <a:ext cx="1919652" cy="307777"/>
          </a:xfrm>
          <a:prstGeom prst="rect">
            <a:avLst/>
          </a:prstGeom>
          <a:noFill/>
        </p:spPr>
        <p:txBody>
          <a:bodyPr wrap="square" rtlCol="0">
            <a:spAutoFit/>
          </a:bodyPr>
          <a:lstStyle/>
          <a:p>
            <a:pPr algn="ctr"/>
            <a:r>
              <a:rPr lang="en-US" sz="1400" dirty="0"/>
              <a:t> D</a:t>
            </a:r>
          </a:p>
        </p:txBody>
      </p:sp>
      <p:sp>
        <p:nvSpPr>
          <p:cNvPr id="46" name="TextBox 45"/>
          <p:cNvSpPr txBox="1"/>
          <p:nvPr/>
        </p:nvSpPr>
        <p:spPr>
          <a:xfrm>
            <a:off x="282384" y="4577770"/>
            <a:ext cx="635029" cy="369332"/>
          </a:xfrm>
          <a:prstGeom prst="rect">
            <a:avLst/>
          </a:prstGeom>
          <a:noFill/>
        </p:spPr>
        <p:txBody>
          <a:bodyPr wrap="square" rtlCol="0">
            <a:spAutoFit/>
          </a:bodyPr>
          <a:lstStyle/>
          <a:p>
            <a:pPr algn="ctr"/>
            <a:r>
              <a:rPr lang="en-US" dirty="0"/>
              <a:t>P</a:t>
            </a:r>
            <a:r>
              <a:rPr lang="en-US" baseline="-25000" dirty="0"/>
              <a:t>A</a:t>
            </a:r>
          </a:p>
        </p:txBody>
      </p:sp>
      <p:cxnSp>
        <p:nvCxnSpPr>
          <p:cNvPr id="47" name="Straight Connector 46"/>
          <p:cNvCxnSpPr/>
          <p:nvPr/>
        </p:nvCxnSpPr>
        <p:spPr>
          <a:xfrm rot="5400000" flipH="1" flipV="1">
            <a:off x="1729640" y="5376253"/>
            <a:ext cx="123876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052917" y="5980747"/>
            <a:ext cx="635029" cy="369332"/>
          </a:xfrm>
          <a:prstGeom prst="rect">
            <a:avLst/>
          </a:prstGeom>
          <a:noFill/>
        </p:spPr>
        <p:txBody>
          <a:bodyPr wrap="square" rtlCol="0">
            <a:spAutoFit/>
          </a:bodyPr>
          <a:lstStyle/>
          <a:p>
            <a:pPr algn="ctr"/>
            <a:r>
              <a:rPr lang="en-US" dirty="0"/>
              <a:t>Q</a:t>
            </a:r>
            <a:r>
              <a:rPr lang="en-US" baseline="-25000" dirty="0"/>
              <a:t>A</a:t>
            </a:r>
          </a:p>
        </p:txBody>
      </p:sp>
      <p:sp>
        <p:nvSpPr>
          <p:cNvPr id="55" name="Line Callout 1 54"/>
          <p:cNvSpPr/>
          <p:nvPr/>
        </p:nvSpPr>
        <p:spPr>
          <a:xfrm>
            <a:off x="1740720" y="2231453"/>
            <a:ext cx="2049008" cy="769513"/>
          </a:xfrm>
          <a:prstGeom prst="borderCallout1">
            <a:avLst>
              <a:gd name="adj1" fmla="val 105815"/>
              <a:gd name="adj2" fmla="val 50000"/>
              <a:gd name="adj3" fmla="val 243583"/>
              <a:gd name="adj4" fmla="val 495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An increase in demand raises the price…</a:t>
            </a:r>
          </a:p>
        </p:txBody>
      </p:sp>
      <p:sp>
        <p:nvSpPr>
          <p:cNvPr id="56" name="Line Callout 1 55"/>
          <p:cNvSpPr/>
          <p:nvPr/>
        </p:nvSpPr>
        <p:spPr>
          <a:xfrm>
            <a:off x="5507390" y="2280093"/>
            <a:ext cx="2049008" cy="769513"/>
          </a:xfrm>
          <a:prstGeom prst="borderCallout1">
            <a:avLst>
              <a:gd name="adj1" fmla="val 105815"/>
              <a:gd name="adj2" fmla="val 50000"/>
              <a:gd name="adj3" fmla="val 286443"/>
              <a:gd name="adj4" fmla="val 475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…leading to short run profits.</a:t>
            </a:r>
          </a:p>
        </p:txBody>
      </p:sp>
      <p:cxnSp>
        <p:nvCxnSpPr>
          <p:cNvPr id="57" name="Straight Connector 56"/>
          <p:cNvCxnSpPr/>
          <p:nvPr/>
        </p:nvCxnSpPr>
        <p:spPr>
          <a:xfrm rot="10800000" flipV="1">
            <a:off x="1325310" y="3948026"/>
            <a:ext cx="2276624" cy="149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1899762" y="3518776"/>
            <a:ext cx="2172228" cy="1586134"/>
          </a:xfrm>
          <a:prstGeom prst="line">
            <a:avLst/>
          </a:prstGeom>
          <a:ln>
            <a:solidFill>
              <a:srgbClr val="0F9046"/>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15255" y="3396412"/>
            <a:ext cx="1919652" cy="307777"/>
          </a:xfrm>
          <a:prstGeom prst="rect">
            <a:avLst/>
          </a:prstGeom>
          <a:noFill/>
        </p:spPr>
        <p:txBody>
          <a:bodyPr wrap="square" rtlCol="0">
            <a:spAutoFit/>
          </a:bodyPr>
          <a:lstStyle/>
          <a:p>
            <a:pPr algn="ctr"/>
            <a:r>
              <a:rPr lang="en-US" sz="1400" dirty="0">
                <a:solidFill>
                  <a:srgbClr val="0F9046"/>
                </a:solidFill>
              </a:rPr>
              <a:t> D’</a:t>
            </a:r>
          </a:p>
        </p:txBody>
      </p:sp>
      <p:cxnSp>
        <p:nvCxnSpPr>
          <p:cNvPr id="30" name="Straight Connector 29"/>
          <p:cNvCxnSpPr>
            <a:cxnSpLocks/>
          </p:cNvCxnSpPr>
          <p:nvPr/>
        </p:nvCxnSpPr>
        <p:spPr>
          <a:xfrm flipH="1" flipV="1">
            <a:off x="3029258" y="4354364"/>
            <a:ext cx="8358" cy="1616893"/>
          </a:xfrm>
          <a:prstGeom prst="line">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765224" y="5980747"/>
            <a:ext cx="635029" cy="369332"/>
          </a:xfrm>
          <a:prstGeom prst="rect">
            <a:avLst/>
          </a:prstGeom>
          <a:noFill/>
        </p:spPr>
        <p:txBody>
          <a:bodyPr wrap="square" rtlCol="0">
            <a:spAutoFit/>
          </a:bodyPr>
          <a:lstStyle/>
          <a:p>
            <a:pPr algn="ctr"/>
            <a:r>
              <a:rPr lang="en-US" dirty="0">
                <a:solidFill>
                  <a:srgbClr val="0F9046"/>
                </a:solidFill>
              </a:rPr>
              <a:t>Q</a:t>
            </a:r>
            <a:r>
              <a:rPr lang="en-US" baseline="-25000" dirty="0">
                <a:solidFill>
                  <a:srgbClr val="0F9046"/>
                </a:solidFill>
              </a:rPr>
              <a:t>B</a:t>
            </a:r>
          </a:p>
        </p:txBody>
      </p:sp>
      <p:cxnSp>
        <p:nvCxnSpPr>
          <p:cNvPr id="34" name="Straight Connector 33"/>
          <p:cNvCxnSpPr>
            <a:cxnSpLocks/>
          </p:cNvCxnSpPr>
          <p:nvPr/>
        </p:nvCxnSpPr>
        <p:spPr>
          <a:xfrm flipH="1">
            <a:off x="837161" y="4340854"/>
            <a:ext cx="3183074"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flipV="1">
            <a:off x="5150607" y="4310255"/>
            <a:ext cx="318307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94541" y="4079470"/>
            <a:ext cx="635029" cy="369332"/>
          </a:xfrm>
          <a:prstGeom prst="rect">
            <a:avLst/>
          </a:prstGeom>
          <a:noFill/>
        </p:spPr>
        <p:txBody>
          <a:bodyPr wrap="square" rtlCol="0">
            <a:spAutoFit/>
          </a:bodyPr>
          <a:lstStyle/>
          <a:p>
            <a:pPr algn="ctr"/>
            <a:r>
              <a:rPr lang="en-US" dirty="0"/>
              <a:t>P</a:t>
            </a:r>
            <a:r>
              <a:rPr lang="en-US" baseline="-25000" dirty="0"/>
              <a:t>B</a:t>
            </a:r>
          </a:p>
        </p:txBody>
      </p:sp>
      <p:sp>
        <p:nvSpPr>
          <p:cNvPr id="40" name="Rectangle 39"/>
          <p:cNvSpPr/>
          <p:nvPr/>
        </p:nvSpPr>
        <p:spPr>
          <a:xfrm>
            <a:off x="5142458" y="4320884"/>
            <a:ext cx="2065995" cy="295237"/>
          </a:xfrm>
          <a:prstGeom prst="rect">
            <a:avLst/>
          </a:prstGeom>
          <a:solidFill>
            <a:srgbClr val="0F9046">
              <a:alpha val="50000"/>
            </a:srgbClr>
          </a:solidFill>
          <a:ln>
            <a:solidFill>
              <a:srgbClr val="0F90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Up Arrow 41"/>
          <p:cNvSpPr/>
          <p:nvPr/>
        </p:nvSpPr>
        <p:spPr>
          <a:xfrm>
            <a:off x="537515" y="4418537"/>
            <a:ext cx="111833" cy="167043"/>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Oval 47"/>
          <p:cNvSpPr/>
          <p:nvPr/>
        </p:nvSpPr>
        <p:spPr>
          <a:xfrm>
            <a:off x="2287514" y="4694136"/>
            <a:ext cx="121423" cy="11853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175081" y="4384071"/>
            <a:ext cx="355600" cy="369332"/>
          </a:xfrm>
          <a:prstGeom prst="rect">
            <a:avLst/>
          </a:prstGeom>
          <a:noFill/>
        </p:spPr>
        <p:txBody>
          <a:bodyPr wrap="square" rtlCol="0">
            <a:spAutoFit/>
          </a:bodyPr>
          <a:lstStyle/>
          <a:p>
            <a:pPr algn="ctr"/>
            <a:r>
              <a:rPr lang="en-US" dirty="0"/>
              <a:t>A</a:t>
            </a:r>
          </a:p>
        </p:txBody>
      </p:sp>
      <p:sp>
        <p:nvSpPr>
          <p:cNvPr id="52" name="Oval 51"/>
          <p:cNvSpPr/>
          <p:nvPr/>
        </p:nvSpPr>
        <p:spPr>
          <a:xfrm>
            <a:off x="2968546" y="4274477"/>
            <a:ext cx="121423" cy="11853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900457" y="3951998"/>
            <a:ext cx="355600" cy="369332"/>
          </a:xfrm>
          <a:prstGeom prst="rect">
            <a:avLst/>
          </a:prstGeom>
          <a:noFill/>
        </p:spPr>
        <p:txBody>
          <a:bodyPr wrap="square" rtlCol="0">
            <a:spAutoFit/>
          </a:bodyPr>
          <a:lstStyle/>
          <a:p>
            <a:pPr algn="ctr"/>
            <a:r>
              <a:rPr lang="en-US" dirty="0"/>
              <a:t>B</a:t>
            </a:r>
          </a:p>
        </p:txBody>
      </p:sp>
      <p:sp>
        <p:nvSpPr>
          <p:cNvPr id="59" name="TextBox 58"/>
          <p:cNvSpPr txBox="1"/>
          <p:nvPr/>
        </p:nvSpPr>
        <p:spPr>
          <a:xfrm>
            <a:off x="3453731" y="4474036"/>
            <a:ext cx="1254755" cy="523220"/>
          </a:xfrm>
          <a:prstGeom prst="rect">
            <a:avLst/>
          </a:prstGeom>
          <a:noFill/>
        </p:spPr>
        <p:txBody>
          <a:bodyPr wrap="square" rtlCol="0">
            <a:spAutoFit/>
          </a:bodyPr>
          <a:lstStyle/>
          <a:p>
            <a:pPr algn="ctr"/>
            <a:r>
              <a:rPr lang="en-US" sz="1400" dirty="0"/>
              <a:t>Long Run Supply</a:t>
            </a:r>
          </a:p>
        </p:txBody>
      </p:sp>
      <p:sp>
        <p:nvSpPr>
          <p:cNvPr id="60" name="TextBox 59"/>
          <p:cNvSpPr txBox="1"/>
          <p:nvPr/>
        </p:nvSpPr>
        <p:spPr>
          <a:xfrm>
            <a:off x="1663442" y="1594222"/>
            <a:ext cx="2049007" cy="369332"/>
          </a:xfrm>
          <a:prstGeom prst="rect">
            <a:avLst/>
          </a:prstGeom>
          <a:noFill/>
        </p:spPr>
        <p:txBody>
          <a:bodyPr wrap="square" rtlCol="0">
            <a:spAutoFit/>
          </a:bodyPr>
          <a:lstStyle/>
          <a:p>
            <a:pPr algn="ctr"/>
            <a:r>
              <a:rPr lang="en-US" u="sng" dirty="0"/>
              <a:t>MARKET</a:t>
            </a:r>
          </a:p>
        </p:txBody>
      </p:sp>
      <p:sp>
        <p:nvSpPr>
          <p:cNvPr id="61" name="TextBox 60"/>
          <p:cNvSpPr txBox="1"/>
          <p:nvPr/>
        </p:nvSpPr>
        <p:spPr>
          <a:xfrm>
            <a:off x="5560834" y="1590058"/>
            <a:ext cx="2049007" cy="369332"/>
          </a:xfrm>
          <a:prstGeom prst="rect">
            <a:avLst/>
          </a:prstGeom>
          <a:noFill/>
        </p:spPr>
        <p:txBody>
          <a:bodyPr wrap="square" rtlCol="0">
            <a:spAutoFit/>
          </a:bodyPr>
          <a:lstStyle/>
          <a:p>
            <a:pPr algn="ctr"/>
            <a:r>
              <a:rPr lang="en-US" u="sng" dirty="0"/>
              <a:t>FIRM</a:t>
            </a:r>
          </a:p>
        </p:txBody>
      </p:sp>
      <p:sp>
        <p:nvSpPr>
          <p:cNvPr id="63" name="TextBox 62"/>
          <p:cNvSpPr txBox="1"/>
          <p:nvPr/>
        </p:nvSpPr>
        <p:spPr>
          <a:xfrm>
            <a:off x="3398428" y="5960053"/>
            <a:ext cx="930671" cy="369332"/>
          </a:xfrm>
          <a:prstGeom prst="rect">
            <a:avLst/>
          </a:prstGeom>
          <a:noFill/>
        </p:spPr>
        <p:txBody>
          <a:bodyPr wrap="square" rtlCol="0">
            <a:spAutoFit/>
          </a:bodyPr>
          <a:lstStyle/>
          <a:p>
            <a:pPr algn="ctr"/>
            <a:r>
              <a:rPr lang="en-US" dirty="0"/>
              <a:t>Q </a:t>
            </a:r>
            <a:r>
              <a:rPr lang="en-US" sz="1200" dirty="0"/>
              <a:t>(market)</a:t>
            </a:r>
          </a:p>
        </p:txBody>
      </p:sp>
      <p:sp>
        <p:nvSpPr>
          <p:cNvPr id="64" name="TextBox 63"/>
          <p:cNvSpPr txBox="1"/>
          <p:nvPr/>
        </p:nvSpPr>
        <p:spPr>
          <a:xfrm>
            <a:off x="7556398" y="5980747"/>
            <a:ext cx="930671" cy="369332"/>
          </a:xfrm>
          <a:prstGeom prst="rect">
            <a:avLst/>
          </a:prstGeom>
          <a:noFill/>
        </p:spPr>
        <p:txBody>
          <a:bodyPr wrap="square" rtlCol="0">
            <a:spAutoFit/>
          </a:bodyPr>
          <a:lstStyle/>
          <a:p>
            <a:pPr algn="ctr"/>
            <a:r>
              <a:rPr lang="en-US" dirty="0"/>
              <a:t>Q </a:t>
            </a:r>
            <a:r>
              <a:rPr lang="en-US" sz="1200" dirty="0"/>
              <a:t>(firm)</a:t>
            </a:r>
          </a:p>
        </p:txBody>
      </p:sp>
      <p:sp>
        <p:nvSpPr>
          <p:cNvPr id="58" name="Up Arrow 57">
            <a:extLst>
              <a:ext uri="{FF2B5EF4-FFF2-40B4-BE49-F238E27FC236}">
                <a16:creationId xmlns:a16="http://schemas.microsoft.com/office/drawing/2014/main" id="{2A8B86E8-C8D4-6B46-B88A-A622DAF1E7A0}"/>
              </a:ext>
            </a:extLst>
          </p:cNvPr>
          <p:cNvSpPr/>
          <p:nvPr/>
        </p:nvSpPr>
        <p:spPr>
          <a:xfrm>
            <a:off x="4831221" y="4401694"/>
            <a:ext cx="111833" cy="167043"/>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TextBox 64">
            <a:extLst>
              <a:ext uri="{FF2B5EF4-FFF2-40B4-BE49-F238E27FC236}">
                <a16:creationId xmlns:a16="http://schemas.microsoft.com/office/drawing/2014/main" id="{6D948376-D59D-A343-B1AF-610D4389894A}"/>
              </a:ext>
            </a:extLst>
          </p:cNvPr>
          <p:cNvSpPr txBox="1"/>
          <p:nvPr/>
        </p:nvSpPr>
        <p:spPr>
          <a:xfrm>
            <a:off x="4570475" y="4550449"/>
            <a:ext cx="635029" cy="369332"/>
          </a:xfrm>
          <a:prstGeom prst="rect">
            <a:avLst/>
          </a:prstGeom>
          <a:noFill/>
        </p:spPr>
        <p:txBody>
          <a:bodyPr wrap="square" rtlCol="0">
            <a:spAutoFit/>
          </a:bodyPr>
          <a:lstStyle/>
          <a:p>
            <a:pPr algn="ctr"/>
            <a:r>
              <a:rPr lang="en-US" dirty="0"/>
              <a:t>P</a:t>
            </a:r>
            <a:r>
              <a:rPr lang="en-US" baseline="-25000" dirty="0"/>
              <a:t>A</a:t>
            </a:r>
          </a:p>
        </p:txBody>
      </p:sp>
      <p:sp>
        <p:nvSpPr>
          <p:cNvPr id="66" name="TextBox 65">
            <a:extLst>
              <a:ext uri="{FF2B5EF4-FFF2-40B4-BE49-F238E27FC236}">
                <a16:creationId xmlns:a16="http://schemas.microsoft.com/office/drawing/2014/main" id="{73933534-4A54-6341-8544-C4EC6F8C43E2}"/>
              </a:ext>
            </a:extLst>
          </p:cNvPr>
          <p:cNvSpPr txBox="1"/>
          <p:nvPr/>
        </p:nvSpPr>
        <p:spPr>
          <a:xfrm>
            <a:off x="4582632" y="4052149"/>
            <a:ext cx="635029" cy="369332"/>
          </a:xfrm>
          <a:prstGeom prst="rect">
            <a:avLst/>
          </a:prstGeom>
          <a:noFill/>
        </p:spPr>
        <p:txBody>
          <a:bodyPr wrap="square" rtlCol="0">
            <a:spAutoFit/>
          </a:bodyPr>
          <a:lstStyle/>
          <a:p>
            <a:pPr algn="ctr"/>
            <a:r>
              <a:rPr lang="en-US" dirty="0"/>
              <a:t>P</a:t>
            </a:r>
            <a:r>
              <a:rPr lang="en-US" baseline="-25000" dirty="0"/>
              <a:t>B</a:t>
            </a:r>
          </a:p>
        </p:txBody>
      </p:sp>
      <p:cxnSp>
        <p:nvCxnSpPr>
          <p:cNvPr id="51" name="Straight Connector 50">
            <a:extLst>
              <a:ext uri="{FF2B5EF4-FFF2-40B4-BE49-F238E27FC236}">
                <a16:creationId xmlns:a16="http://schemas.microsoft.com/office/drawing/2014/main" id="{BEE35F5A-3113-0D4C-9BF4-DC2B9F58DFF1}"/>
              </a:ext>
            </a:extLst>
          </p:cNvPr>
          <p:cNvCxnSpPr/>
          <p:nvPr/>
        </p:nvCxnSpPr>
        <p:spPr>
          <a:xfrm rot="5400000" flipH="1" flipV="1">
            <a:off x="5912120" y="5382609"/>
            <a:ext cx="123876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ABF198C5-CC49-B04B-8238-900D8409FE6A}"/>
              </a:ext>
            </a:extLst>
          </p:cNvPr>
          <p:cNvSpPr txBox="1"/>
          <p:nvPr/>
        </p:nvSpPr>
        <p:spPr>
          <a:xfrm>
            <a:off x="6267824" y="5996427"/>
            <a:ext cx="635029" cy="369332"/>
          </a:xfrm>
          <a:prstGeom prst="rect">
            <a:avLst/>
          </a:prstGeom>
          <a:noFill/>
        </p:spPr>
        <p:txBody>
          <a:bodyPr wrap="square" rtlCol="0">
            <a:spAutoFit/>
          </a:bodyPr>
          <a:lstStyle/>
          <a:p>
            <a:pPr algn="ctr"/>
            <a:r>
              <a:rPr lang="en-US" dirty="0"/>
              <a:t>Q</a:t>
            </a:r>
            <a:r>
              <a:rPr lang="en-US" baseline="-25000" dirty="0"/>
              <a:t>A</a:t>
            </a:r>
          </a:p>
        </p:txBody>
      </p:sp>
      <p:cxnSp>
        <p:nvCxnSpPr>
          <p:cNvPr id="68" name="Straight Connector 67">
            <a:extLst>
              <a:ext uri="{FF2B5EF4-FFF2-40B4-BE49-F238E27FC236}">
                <a16:creationId xmlns:a16="http://schemas.microsoft.com/office/drawing/2014/main" id="{22E9EF24-C62A-6A4B-9C6C-E27543035397}"/>
              </a:ext>
            </a:extLst>
          </p:cNvPr>
          <p:cNvCxnSpPr>
            <a:cxnSpLocks/>
          </p:cNvCxnSpPr>
          <p:nvPr/>
        </p:nvCxnSpPr>
        <p:spPr>
          <a:xfrm flipV="1">
            <a:off x="7212046" y="4301215"/>
            <a:ext cx="0" cy="1693666"/>
          </a:xfrm>
          <a:prstGeom prst="line">
            <a:avLst/>
          </a:prstGeom>
          <a:ln>
            <a:solidFill>
              <a:srgbClr val="00B050"/>
            </a:solidFill>
            <a:prstDash val="sysDot"/>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B8444618-CFF2-8348-BD8E-859FEA469BEA}"/>
              </a:ext>
            </a:extLst>
          </p:cNvPr>
          <p:cNvSpPr txBox="1"/>
          <p:nvPr/>
        </p:nvSpPr>
        <p:spPr>
          <a:xfrm>
            <a:off x="6939654" y="6004371"/>
            <a:ext cx="635029" cy="369332"/>
          </a:xfrm>
          <a:prstGeom prst="rect">
            <a:avLst/>
          </a:prstGeom>
          <a:noFill/>
        </p:spPr>
        <p:txBody>
          <a:bodyPr wrap="square" rtlCol="0">
            <a:spAutoFit/>
          </a:bodyPr>
          <a:lstStyle/>
          <a:p>
            <a:pPr algn="ctr"/>
            <a:r>
              <a:rPr lang="en-US" dirty="0">
                <a:solidFill>
                  <a:srgbClr val="0F9046"/>
                </a:solidFill>
              </a:rPr>
              <a:t>Q</a:t>
            </a:r>
            <a:r>
              <a:rPr lang="en-US" baseline="-25000" dirty="0">
                <a:solidFill>
                  <a:srgbClr val="0F9046"/>
                </a:solidFill>
              </a:rPr>
              <a:t>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26"/>
            <a:ext cx="9110628" cy="1143000"/>
          </a:xfrm>
        </p:spPr>
        <p:txBody>
          <a:bodyPr>
            <a:normAutofit/>
          </a:bodyPr>
          <a:lstStyle/>
          <a:p>
            <a:r>
              <a:rPr lang="en-US" sz="4000" dirty="0"/>
              <a:t>A Shift in Demand</a:t>
            </a:r>
          </a:p>
        </p:txBody>
      </p:sp>
      <p:sp>
        <p:nvSpPr>
          <p:cNvPr id="55" name="Line Callout 1 54"/>
          <p:cNvSpPr/>
          <p:nvPr/>
        </p:nvSpPr>
        <p:spPr>
          <a:xfrm>
            <a:off x="2134979" y="1993759"/>
            <a:ext cx="2049007" cy="972713"/>
          </a:xfrm>
          <a:prstGeom prst="borderCallout1">
            <a:avLst>
              <a:gd name="adj1" fmla="val 103204"/>
              <a:gd name="adj2" fmla="val 98345"/>
              <a:gd name="adj3" fmla="val 215986"/>
              <a:gd name="adj4" fmla="val 896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When profits induce entry, supply increases and the price falls…</a:t>
            </a:r>
          </a:p>
        </p:txBody>
      </p:sp>
      <p:sp>
        <p:nvSpPr>
          <p:cNvPr id="56" name="Line Callout 1 55"/>
          <p:cNvSpPr/>
          <p:nvPr/>
        </p:nvSpPr>
        <p:spPr>
          <a:xfrm>
            <a:off x="5683177" y="1993146"/>
            <a:ext cx="2049008" cy="769513"/>
          </a:xfrm>
          <a:prstGeom prst="borderCallout1">
            <a:avLst>
              <a:gd name="adj1" fmla="val 105815"/>
              <a:gd name="adj2" fmla="val 50000"/>
              <a:gd name="adj3" fmla="val 321966"/>
              <a:gd name="adj4" fmla="val 493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…restoring long run equilibrium.</a:t>
            </a:r>
          </a:p>
        </p:txBody>
      </p:sp>
      <p:sp>
        <p:nvSpPr>
          <p:cNvPr id="71" name="TextBox 70"/>
          <p:cNvSpPr txBox="1"/>
          <p:nvPr/>
        </p:nvSpPr>
        <p:spPr>
          <a:xfrm>
            <a:off x="1403037" y="1352028"/>
            <a:ext cx="2049007" cy="369332"/>
          </a:xfrm>
          <a:prstGeom prst="rect">
            <a:avLst/>
          </a:prstGeom>
          <a:noFill/>
        </p:spPr>
        <p:txBody>
          <a:bodyPr wrap="square" rtlCol="0">
            <a:spAutoFit/>
          </a:bodyPr>
          <a:lstStyle/>
          <a:p>
            <a:pPr algn="ctr"/>
            <a:r>
              <a:rPr lang="en-US" u="sng" dirty="0"/>
              <a:t>MARKET</a:t>
            </a:r>
          </a:p>
        </p:txBody>
      </p:sp>
      <p:sp>
        <p:nvSpPr>
          <p:cNvPr id="72" name="TextBox 71"/>
          <p:cNvSpPr txBox="1"/>
          <p:nvPr/>
        </p:nvSpPr>
        <p:spPr>
          <a:xfrm>
            <a:off x="5859666" y="1352028"/>
            <a:ext cx="2049007" cy="369332"/>
          </a:xfrm>
          <a:prstGeom prst="rect">
            <a:avLst/>
          </a:prstGeom>
          <a:noFill/>
        </p:spPr>
        <p:txBody>
          <a:bodyPr wrap="square" rtlCol="0">
            <a:spAutoFit/>
          </a:bodyPr>
          <a:lstStyle/>
          <a:p>
            <a:pPr algn="ctr"/>
            <a:r>
              <a:rPr lang="en-US" u="sng" dirty="0"/>
              <a:t>FIRM</a:t>
            </a:r>
          </a:p>
        </p:txBody>
      </p:sp>
      <p:cxnSp>
        <p:nvCxnSpPr>
          <p:cNvPr id="53" name="Straight Connector 52">
            <a:extLst>
              <a:ext uri="{FF2B5EF4-FFF2-40B4-BE49-F238E27FC236}">
                <a16:creationId xmlns:a16="http://schemas.microsoft.com/office/drawing/2014/main" id="{926170B7-B1FA-6545-8CD1-B835479EB05F}"/>
              </a:ext>
            </a:extLst>
          </p:cNvPr>
          <p:cNvCxnSpPr/>
          <p:nvPr/>
        </p:nvCxnSpPr>
        <p:spPr>
          <a:xfrm rot="5400000">
            <a:off x="4009256" y="4424923"/>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5B8B46E-AD2C-0347-B860-8A6C3AF3BB75}"/>
              </a:ext>
            </a:extLst>
          </p:cNvPr>
          <p:cNvCxnSpPr/>
          <p:nvPr/>
        </p:nvCxnSpPr>
        <p:spPr>
          <a:xfrm>
            <a:off x="5300780" y="5716449"/>
            <a:ext cx="3191226" cy="1588"/>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2D1F967C-D4C8-2C46-95CC-4B9CA3EF653A}"/>
              </a:ext>
            </a:extLst>
          </p:cNvPr>
          <p:cNvSpPr txBox="1"/>
          <p:nvPr/>
        </p:nvSpPr>
        <p:spPr>
          <a:xfrm>
            <a:off x="4880394" y="3057333"/>
            <a:ext cx="401903" cy="369332"/>
          </a:xfrm>
          <a:prstGeom prst="rect">
            <a:avLst/>
          </a:prstGeom>
          <a:noFill/>
        </p:spPr>
        <p:txBody>
          <a:bodyPr wrap="square" rtlCol="0">
            <a:spAutoFit/>
          </a:bodyPr>
          <a:lstStyle/>
          <a:p>
            <a:r>
              <a:rPr lang="en-US" dirty="0"/>
              <a:t>P</a:t>
            </a:r>
          </a:p>
        </p:txBody>
      </p:sp>
      <p:sp>
        <p:nvSpPr>
          <p:cNvPr id="76" name="TextBox 75">
            <a:extLst>
              <a:ext uri="{FF2B5EF4-FFF2-40B4-BE49-F238E27FC236}">
                <a16:creationId xmlns:a16="http://schemas.microsoft.com/office/drawing/2014/main" id="{38A49DF3-F2B5-BB44-A920-79A7FF8499A5}"/>
              </a:ext>
            </a:extLst>
          </p:cNvPr>
          <p:cNvSpPr txBox="1"/>
          <p:nvPr/>
        </p:nvSpPr>
        <p:spPr>
          <a:xfrm>
            <a:off x="8169955" y="3326213"/>
            <a:ext cx="974045" cy="369332"/>
          </a:xfrm>
          <a:prstGeom prst="rect">
            <a:avLst/>
          </a:prstGeom>
          <a:noFill/>
        </p:spPr>
        <p:txBody>
          <a:bodyPr wrap="square" rtlCol="0">
            <a:spAutoFit/>
          </a:bodyPr>
          <a:lstStyle/>
          <a:p>
            <a:r>
              <a:rPr lang="en-US" dirty="0">
                <a:solidFill>
                  <a:srgbClr val="000000"/>
                </a:solidFill>
              </a:rPr>
              <a:t>MC</a:t>
            </a:r>
          </a:p>
        </p:txBody>
      </p:sp>
      <p:cxnSp>
        <p:nvCxnSpPr>
          <p:cNvPr id="77" name="Straight Connector 76">
            <a:extLst>
              <a:ext uri="{FF2B5EF4-FFF2-40B4-BE49-F238E27FC236}">
                <a16:creationId xmlns:a16="http://schemas.microsoft.com/office/drawing/2014/main" id="{B38771A9-E136-AD4C-AD42-9FB08E3D4B7F}"/>
              </a:ext>
            </a:extLst>
          </p:cNvPr>
          <p:cNvCxnSpPr/>
          <p:nvPr/>
        </p:nvCxnSpPr>
        <p:spPr>
          <a:xfrm rot="10800000" flipV="1">
            <a:off x="5846476" y="3510878"/>
            <a:ext cx="2323481" cy="15155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Freeform 77">
            <a:extLst>
              <a:ext uri="{FF2B5EF4-FFF2-40B4-BE49-F238E27FC236}">
                <a16:creationId xmlns:a16="http://schemas.microsoft.com/office/drawing/2014/main" id="{8220349B-94FC-8E49-A4D1-6F8D320C178B}"/>
              </a:ext>
            </a:extLst>
          </p:cNvPr>
          <p:cNvSpPr/>
          <p:nvPr/>
        </p:nvSpPr>
        <p:spPr>
          <a:xfrm>
            <a:off x="5665714" y="3510879"/>
            <a:ext cx="2659060" cy="1032436"/>
          </a:xfrm>
          <a:custGeom>
            <a:avLst/>
            <a:gdLst>
              <a:gd name="connsiteX0" fmla="*/ 0 w 1738001"/>
              <a:gd name="connsiteY0" fmla="*/ 0 h 490156"/>
              <a:gd name="connsiteX1" fmla="*/ 601616 w 1738001"/>
              <a:gd name="connsiteY1" fmla="*/ 456736 h 490156"/>
              <a:gd name="connsiteX2" fmla="*/ 1738001 w 1738001"/>
              <a:gd name="connsiteY2" fmla="*/ 200518 h 490156"/>
            </a:gdLst>
            <a:ahLst/>
            <a:cxnLst>
              <a:cxn ang="0">
                <a:pos x="connsiteX0" y="connsiteY0"/>
              </a:cxn>
              <a:cxn ang="0">
                <a:pos x="connsiteX1" y="connsiteY1"/>
              </a:cxn>
              <a:cxn ang="0">
                <a:pos x="connsiteX2" y="connsiteY2"/>
              </a:cxn>
            </a:cxnLst>
            <a:rect l="l" t="t" r="r" b="b"/>
            <a:pathLst>
              <a:path w="1738001" h="490156">
                <a:moveTo>
                  <a:pt x="0" y="0"/>
                </a:moveTo>
                <a:cubicBezTo>
                  <a:pt x="155974" y="211658"/>
                  <a:pt x="311949" y="423316"/>
                  <a:pt x="601616" y="456736"/>
                </a:cubicBezTo>
                <a:cubicBezTo>
                  <a:pt x="891283" y="490156"/>
                  <a:pt x="1738001" y="200518"/>
                  <a:pt x="1738001" y="200518"/>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a:extLst>
              <a:ext uri="{FF2B5EF4-FFF2-40B4-BE49-F238E27FC236}">
                <a16:creationId xmlns:a16="http://schemas.microsoft.com/office/drawing/2014/main" id="{7E52E7CA-3E75-EF4F-9155-96AA69437E77}"/>
              </a:ext>
            </a:extLst>
          </p:cNvPr>
          <p:cNvSpPr txBox="1"/>
          <p:nvPr/>
        </p:nvSpPr>
        <p:spPr>
          <a:xfrm>
            <a:off x="8324774" y="3695545"/>
            <a:ext cx="802154" cy="369332"/>
          </a:xfrm>
          <a:prstGeom prst="rect">
            <a:avLst/>
          </a:prstGeom>
          <a:noFill/>
        </p:spPr>
        <p:txBody>
          <a:bodyPr wrap="square" rtlCol="0">
            <a:spAutoFit/>
          </a:bodyPr>
          <a:lstStyle/>
          <a:p>
            <a:r>
              <a:rPr lang="en-US" dirty="0">
                <a:solidFill>
                  <a:schemeClr val="accent1"/>
                </a:solidFill>
              </a:rPr>
              <a:t>ATC</a:t>
            </a:r>
          </a:p>
        </p:txBody>
      </p:sp>
      <p:sp>
        <p:nvSpPr>
          <p:cNvPr id="80" name="TextBox 79">
            <a:extLst>
              <a:ext uri="{FF2B5EF4-FFF2-40B4-BE49-F238E27FC236}">
                <a16:creationId xmlns:a16="http://schemas.microsoft.com/office/drawing/2014/main" id="{CE330503-D72C-2D48-AD5B-59FE3E38DB6E}"/>
              </a:ext>
            </a:extLst>
          </p:cNvPr>
          <p:cNvSpPr txBox="1"/>
          <p:nvPr/>
        </p:nvSpPr>
        <p:spPr>
          <a:xfrm>
            <a:off x="5846475" y="3914659"/>
            <a:ext cx="1311919" cy="276999"/>
          </a:xfrm>
          <a:prstGeom prst="rect">
            <a:avLst/>
          </a:prstGeom>
          <a:noFill/>
        </p:spPr>
        <p:txBody>
          <a:bodyPr wrap="square" rtlCol="0">
            <a:spAutoFit/>
          </a:bodyPr>
          <a:lstStyle/>
          <a:p>
            <a:pPr algn="ctr"/>
            <a:r>
              <a:rPr lang="en-US" sz="1200" dirty="0">
                <a:solidFill>
                  <a:srgbClr val="FF0000"/>
                </a:solidFill>
              </a:rPr>
              <a:t>   </a:t>
            </a:r>
          </a:p>
        </p:txBody>
      </p:sp>
      <p:cxnSp>
        <p:nvCxnSpPr>
          <p:cNvPr id="81" name="Straight Connector 80">
            <a:extLst>
              <a:ext uri="{FF2B5EF4-FFF2-40B4-BE49-F238E27FC236}">
                <a16:creationId xmlns:a16="http://schemas.microsoft.com/office/drawing/2014/main" id="{3764A64B-F0B7-4046-8A73-4B0962BCFC06}"/>
              </a:ext>
            </a:extLst>
          </p:cNvPr>
          <p:cNvCxnSpPr/>
          <p:nvPr/>
        </p:nvCxnSpPr>
        <p:spPr>
          <a:xfrm rot="5400000">
            <a:off x="-557507" y="4424923"/>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892685D-CD8E-8E4A-9601-0C5D1F9A5787}"/>
              </a:ext>
            </a:extLst>
          </p:cNvPr>
          <p:cNvCxnSpPr>
            <a:cxnSpLocks/>
          </p:cNvCxnSpPr>
          <p:nvPr/>
        </p:nvCxnSpPr>
        <p:spPr>
          <a:xfrm>
            <a:off x="725869" y="5716449"/>
            <a:ext cx="38559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0BFA996F-E9D0-A64F-9AA8-5D050A0AA2C1}"/>
              </a:ext>
            </a:extLst>
          </p:cNvPr>
          <p:cNvSpPr txBox="1"/>
          <p:nvPr/>
        </p:nvSpPr>
        <p:spPr>
          <a:xfrm>
            <a:off x="364401" y="3040297"/>
            <a:ext cx="418371" cy="369332"/>
          </a:xfrm>
          <a:prstGeom prst="rect">
            <a:avLst/>
          </a:prstGeom>
          <a:noFill/>
        </p:spPr>
        <p:txBody>
          <a:bodyPr wrap="square" rtlCol="0">
            <a:spAutoFit/>
          </a:bodyPr>
          <a:lstStyle/>
          <a:p>
            <a:r>
              <a:rPr lang="en-US" dirty="0"/>
              <a:t>P</a:t>
            </a:r>
          </a:p>
        </p:txBody>
      </p:sp>
      <p:cxnSp>
        <p:nvCxnSpPr>
          <p:cNvPr id="84" name="Straight Connector 83">
            <a:extLst>
              <a:ext uri="{FF2B5EF4-FFF2-40B4-BE49-F238E27FC236}">
                <a16:creationId xmlns:a16="http://schemas.microsoft.com/office/drawing/2014/main" id="{6EF45B84-20F3-8348-8757-36FE4B0C0FE0}"/>
              </a:ext>
            </a:extLst>
          </p:cNvPr>
          <p:cNvCxnSpPr/>
          <p:nvPr/>
        </p:nvCxnSpPr>
        <p:spPr>
          <a:xfrm rot="10800000" flipV="1">
            <a:off x="734019" y="4471333"/>
            <a:ext cx="318307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5F6666F-C793-FE4B-9F6B-04EED2B1D1F9}"/>
              </a:ext>
            </a:extLst>
          </p:cNvPr>
          <p:cNvCxnSpPr/>
          <p:nvPr/>
        </p:nvCxnSpPr>
        <p:spPr>
          <a:xfrm rot="10800000">
            <a:off x="1098949" y="3661692"/>
            <a:ext cx="2172228" cy="1586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34546D20-F4F1-B340-858A-E495CED41928}"/>
              </a:ext>
            </a:extLst>
          </p:cNvPr>
          <p:cNvCxnSpPr/>
          <p:nvPr/>
        </p:nvCxnSpPr>
        <p:spPr>
          <a:xfrm rot="10800000" flipV="1">
            <a:off x="5292632" y="4476101"/>
            <a:ext cx="3183077" cy="1588"/>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BEDF854D-5AFB-D148-B57E-6AEE2BBC7AEA}"/>
              </a:ext>
            </a:extLst>
          </p:cNvPr>
          <p:cNvSpPr txBox="1"/>
          <p:nvPr/>
        </p:nvSpPr>
        <p:spPr>
          <a:xfrm>
            <a:off x="2945604" y="3518908"/>
            <a:ext cx="598419" cy="307777"/>
          </a:xfrm>
          <a:prstGeom prst="rect">
            <a:avLst/>
          </a:prstGeom>
          <a:noFill/>
        </p:spPr>
        <p:txBody>
          <a:bodyPr wrap="square" rtlCol="0">
            <a:spAutoFit/>
          </a:bodyPr>
          <a:lstStyle/>
          <a:p>
            <a:pPr algn="ctr"/>
            <a:r>
              <a:rPr lang="en-US" sz="1400" dirty="0"/>
              <a:t>S</a:t>
            </a:r>
          </a:p>
        </p:txBody>
      </p:sp>
      <p:sp>
        <p:nvSpPr>
          <p:cNvPr id="88" name="TextBox 87">
            <a:extLst>
              <a:ext uri="{FF2B5EF4-FFF2-40B4-BE49-F238E27FC236}">
                <a16:creationId xmlns:a16="http://schemas.microsoft.com/office/drawing/2014/main" id="{6DBA1984-3F95-A449-84FB-C1DFBFE387D0}"/>
              </a:ext>
            </a:extLst>
          </p:cNvPr>
          <p:cNvSpPr txBox="1"/>
          <p:nvPr/>
        </p:nvSpPr>
        <p:spPr>
          <a:xfrm>
            <a:off x="374151" y="3494034"/>
            <a:ext cx="1919652" cy="307777"/>
          </a:xfrm>
          <a:prstGeom prst="rect">
            <a:avLst/>
          </a:prstGeom>
          <a:noFill/>
        </p:spPr>
        <p:txBody>
          <a:bodyPr wrap="square" rtlCol="0">
            <a:spAutoFit/>
          </a:bodyPr>
          <a:lstStyle/>
          <a:p>
            <a:pPr algn="ctr"/>
            <a:r>
              <a:rPr lang="en-US" sz="1400" dirty="0"/>
              <a:t> D</a:t>
            </a:r>
          </a:p>
        </p:txBody>
      </p:sp>
      <p:sp>
        <p:nvSpPr>
          <p:cNvPr id="89" name="TextBox 88">
            <a:extLst>
              <a:ext uri="{FF2B5EF4-FFF2-40B4-BE49-F238E27FC236}">
                <a16:creationId xmlns:a16="http://schemas.microsoft.com/office/drawing/2014/main" id="{937E806C-44E9-2043-9A14-246830A807CA}"/>
              </a:ext>
            </a:extLst>
          </p:cNvPr>
          <p:cNvSpPr txBox="1"/>
          <p:nvPr/>
        </p:nvSpPr>
        <p:spPr>
          <a:xfrm>
            <a:off x="22258" y="4282354"/>
            <a:ext cx="866109" cy="553998"/>
          </a:xfrm>
          <a:prstGeom prst="rect">
            <a:avLst/>
          </a:prstGeom>
          <a:noFill/>
        </p:spPr>
        <p:txBody>
          <a:bodyPr wrap="square" rtlCol="0">
            <a:spAutoFit/>
          </a:bodyPr>
          <a:lstStyle/>
          <a:p>
            <a:pPr algn="ctr"/>
            <a:r>
              <a:rPr lang="en-US" dirty="0"/>
              <a:t>P</a:t>
            </a:r>
            <a:r>
              <a:rPr lang="en-US" baseline="-25000" dirty="0"/>
              <a:t>A</a:t>
            </a:r>
            <a:r>
              <a:rPr lang="en-US" dirty="0"/>
              <a:t>,P</a:t>
            </a:r>
            <a:r>
              <a:rPr lang="en-US" baseline="-25000" dirty="0"/>
              <a:t>C</a:t>
            </a:r>
          </a:p>
          <a:p>
            <a:pPr algn="ctr"/>
            <a:r>
              <a:rPr lang="en-US" baseline="-25000" dirty="0"/>
              <a:t> </a:t>
            </a:r>
          </a:p>
        </p:txBody>
      </p:sp>
      <p:cxnSp>
        <p:nvCxnSpPr>
          <p:cNvPr id="90" name="Straight Connector 89">
            <a:extLst>
              <a:ext uri="{FF2B5EF4-FFF2-40B4-BE49-F238E27FC236}">
                <a16:creationId xmlns:a16="http://schemas.microsoft.com/office/drawing/2014/main" id="{000CCB00-F98E-BD40-BB4C-BDD8B543F742}"/>
              </a:ext>
            </a:extLst>
          </p:cNvPr>
          <p:cNvCxnSpPr/>
          <p:nvPr/>
        </p:nvCxnSpPr>
        <p:spPr>
          <a:xfrm rot="5400000" flipH="1" flipV="1">
            <a:off x="1626500" y="5089919"/>
            <a:ext cx="123876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28C2C4A9-EE00-9744-A96B-038B9F08A58A}"/>
              </a:ext>
            </a:extLst>
          </p:cNvPr>
          <p:cNvSpPr txBox="1"/>
          <p:nvPr/>
        </p:nvSpPr>
        <p:spPr>
          <a:xfrm>
            <a:off x="1949777" y="5694413"/>
            <a:ext cx="635029" cy="369332"/>
          </a:xfrm>
          <a:prstGeom prst="rect">
            <a:avLst/>
          </a:prstGeom>
          <a:noFill/>
        </p:spPr>
        <p:txBody>
          <a:bodyPr wrap="square" rtlCol="0">
            <a:spAutoFit/>
          </a:bodyPr>
          <a:lstStyle/>
          <a:p>
            <a:pPr algn="ctr"/>
            <a:r>
              <a:rPr lang="en-US" dirty="0"/>
              <a:t>Q</a:t>
            </a:r>
            <a:r>
              <a:rPr lang="en-US" baseline="-25000" dirty="0"/>
              <a:t>A</a:t>
            </a:r>
          </a:p>
        </p:txBody>
      </p:sp>
      <p:cxnSp>
        <p:nvCxnSpPr>
          <p:cNvPr id="93" name="Straight Connector 92">
            <a:extLst>
              <a:ext uri="{FF2B5EF4-FFF2-40B4-BE49-F238E27FC236}">
                <a16:creationId xmlns:a16="http://schemas.microsoft.com/office/drawing/2014/main" id="{5FD49B46-D93D-EA4D-A6AB-2208A29F43E7}"/>
              </a:ext>
            </a:extLst>
          </p:cNvPr>
          <p:cNvCxnSpPr/>
          <p:nvPr/>
        </p:nvCxnSpPr>
        <p:spPr>
          <a:xfrm rot="10800000" flipV="1">
            <a:off x="1222170" y="3661692"/>
            <a:ext cx="2276624" cy="149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493B467-FFF9-BB40-9548-3CE0DD97FB5C}"/>
              </a:ext>
            </a:extLst>
          </p:cNvPr>
          <p:cNvCxnSpPr/>
          <p:nvPr/>
        </p:nvCxnSpPr>
        <p:spPr>
          <a:xfrm rot="10800000">
            <a:off x="1796622" y="3232442"/>
            <a:ext cx="2172228" cy="1586134"/>
          </a:xfrm>
          <a:prstGeom prst="line">
            <a:avLst/>
          </a:prstGeom>
          <a:ln>
            <a:solidFill>
              <a:srgbClr val="0F9046"/>
            </a:solidFill>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4D0CB2D4-E5B3-FB48-AE0E-2C56B48AF612}"/>
              </a:ext>
            </a:extLst>
          </p:cNvPr>
          <p:cNvSpPr txBox="1"/>
          <p:nvPr/>
        </p:nvSpPr>
        <p:spPr>
          <a:xfrm>
            <a:off x="1112115" y="3110078"/>
            <a:ext cx="1919652" cy="307777"/>
          </a:xfrm>
          <a:prstGeom prst="rect">
            <a:avLst/>
          </a:prstGeom>
          <a:noFill/>
        </p:spPr>
        <p:txBody>
          <a:bodyPr wrap="square" rtlCol="0">
            <a:spAutoFit/>
          </a:bodyPr>
          <a:lstStyle/>
          <a:p>
            <a:pPr algn="ctr"/>
            <a:r>
              <a:rPr lang="en-US" sz="1400" dirty="0">
                <a:solidFill>
                  <a:srgbClr val="0F9046"/>
                </a:solidFill>
              </a:rPr>
              <a:t> D’</a:t>
            </a:r>
          </a:p>
        </p:txBody>
      </p:sp>
      <p:cxnSp>
        <p:nvCxnSpPr>
          <p:cNvPr id="96" name="Straight Connector 95">
            <a:extLst>
              <a:ext uri="{FF2B5EF4-FFF2-40B4-BE49-F238E27FC236}">
                <a16:creationId xmlns:a16="http://schemas.microsoft.com/office/drawing/2014/main" id="{A8EFA78E-7D16-F54E-A195-E1A90E677142}"/>
              </a:ext>
            </a:extLst>
          </p:cNvPr>
          <p:cNvCxnSpPr>
            <a:cxnSpLocks/>
          </p:cNvCxnSpPr>
          <p:nvPr/>
        </p:nvCxnSpPr>
        <p:spPr>
          <a:xfrm flipH="1" flipV="1">
            <a:off x="2926118" y="4068030"/>
            <a:ext cx="8358" cy="1616893"/>
          </a:xfrm>
          <a:prstGeom prst="line">
            <a:avLst/>
          </a:prstGeom>
          <a:ln>
            <a:solidFill>
              <a:srgbClr val="008000"/>
            </a:solidFill>
            <a:prstDash val="sysDot"/>
          </a:ln>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40C2D418-BF3F-664D-A5EF-E24885AABB5A}"/>
              </a:ext>
            </a:extLst>
          </p:cNvPr>
          <p:cNvSpPr txBox="1"/>
          <p:nvPr/>
        </p:nvSpPr>
        <p:spPr>
          <a:xfrm>
            <a:off x="2662084" y="5694413"/>
            <a:ext cx="635029" cy="369332"/>
          </a:xfrm>
          <a:prstGeom prst="rect">
            <a:avLst/>
          </a:prstGeom>
          <a:noFill/>
        </p:spPr>
        <p:txBody>
          <a:bodyPr wrap="square" rtlCol="0">
            <a:spAutoFit/>
          </a:bodyPr>
          <a:lstStyle/>
          <a:p>
            <a:pPr algn="ctr"/>
            <a:r>
              <a:rPr lang="en-US" dirty="0">
                <a:solidFill>
                  <a:srgbClr val="0F9046"/>
                </a:solidFill>
              </a:rPr>
              <a:t>Q</a:t>
            </a:r>
            <a:r>
              <a:rPr lang="en-US" baseline="-25000" dirty="0">
                <a:solidFill>
                  <a:srgbClr val="0F9046"/>
                </a:solidFill>
              </a:rPr>
              <a:t>B</a:t>
            </a:r>
          </a:p>
        </p:txBody>
      </p:sp>
      <p:cxnSp>
        <p:nvCxnSpPr>
          <p:cNvPr id="98" name="Straight Connector 97">
            <a:extLst>
              <a:ext uri="{FF2B5EF4-FFF2-40B4-BE49-F238E27FC236}">
                <a16:creationId xmlns:a16="http://schemas.microsoft.com/office/drawing/2014/main" id="{C3B6E2CA-B7F3-F04A-8287-44318973DC47}"/>
              </a:ext>
            </a:extLst>
          </p:cNvPr>
          <p:cNvCxnSpPr>
            <a:cxnSpLocks/>
          </p:cNvCxnSpPr>
          <p:nvPr/>
        </p:nvCxnSpPr>
        <p:spPr>
          <a:xfrm flipH="1">
            <a:off x="734021" y="4037595"/>
            <a:ext cx="3183074"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0D47134E-5F40-F24F-9CA8-33E9809B0A2F}"/>
              </a:ext>
            </a:extLst>
          </p:cNvPr>
          <p:cNvSpPr txBox="1"/>
          <p:nvPr/>
        </p:nvSpPr>
        <p:spPr>
          <a:xfrm>
            <a:off x="191401" y="3793136"/>
            <a:ext cx="635029" cy="369332"/>
          </a:xfrm>
          <a:prstGeom prst="rect">
            <a:avLst/>
          </a:prstGeom>
          <a:noFill/>
        </p:spPr>
        <p:txBody>
          <a:bodyPr wrap="square" rtlCol="0">
            <a:spAutoFit/>
          </a:bodyPr>
          <a:lstStyle/>
          <a:p>
            <a:pPr algn="ctr"/>
            <a:r>
              <a:rPr lang="en-US" dirty="0"/>
              <a:t>P</a:t>
            </a:r>
            <a:r>
              <a:rPr lang="en-US" baseline="-25000" dirty="0"/>
              <a:t>B</a:t>
            </a:r>
          </a:p>
        </p:txBody>
      </p:sp>
      <p:sp>
        <p:nvSpPr>
          <p:cNvPr id="103" name="Up Arrow 102">
            <a:extLst>
              <a:ext uri="{FF2B5EF4-FFF2-40B4-BE49-F238E27FC236}">
                <a16:creationId xmlns:a16="http://schemas.microsoft.com/office/drawing/2014/main" id="{BA39EBCB-DE1E-CE4C-A55A-29128D98B112}"/>
              </a:ext>
            </a:extLst>
          </p:cNvPr>
          <p:cNvSpPr/>
          <p:nvPr/>
        </p:nvSpPr>
        <p:spPr>
          <a:xfrm rot="10800000">
            <a:off x="429978" y="4165925"/>
            <a:ext cx="111833" cy="167043"/>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Oval 103">
            <a:extLst>
              <a:ext uri="{FF2B5EF4-FFF2-40B4-BE49-F238E27FC236}">
                <a16:creationId xmlns:a16="http://schemas.microsoft.com/office/drawing/2014/main" id="{20672EF8-7883-6142-B08D-2E508E878941}"/>
              </a:ext>
            </a:extLst>
          </p:cNvPr>
          <p:cNvSpPr/>
          <p:nvPr/>
        </p:nvSpPr>
        <p:spPr>
          <a:xfrm>
            <a:off x="2184374" y="4407802"/>
            <a:ext cx="121423" cy="11853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60689D39-8DFF-884E-BE3E-CCACA7E8D9D9}"/>
              </a:ext>
            </a:extLst>
          </p:cNvPr>
          <p:cNvSpPr txBox="1"/>
          <p:nvPr/>
        </p:nvSpPr>
        <p:spPr>
          <a:xfrm>
            <a:off x="2071941" y="4097737"/>
            <a:ext cx="355600" cy="369332"/>
          </a:xfrm>
          <a:prstGeom prst="rect">
            <a:avLst/>
          </a:prstGeom>
          <a:noFill/>
        </p:spPr>
        <p:txBody>
          <a:bodyPr wrap="square" rtlCol="0">
            <a:spAutoFit/>
          </a:bodyPr>
          <a:lstStyle/>
          <a:p>
            <a:pPr algn="ctr"/>
            <a:r>
              <a:rPr lang="en-US" dirty="0"/>
              <a:t>A</a:t>
            </a:r>
          </a:p>
        </p:txBody>
      </p:sp>
      <p:sp>
        <p:nvSpPr>
          <p:cNvPr id="106" name="Oval 105">
            <a:extLst>
              <a:ext uri="{FF2B5EF4-FFF2-40B4-BE49-F238E27FC236}">
                <a16:creationId xmlns:a16="http://schemas.microsoft.com/office/drawing/2014/main" id="{BF9A78AF-B2BC-2B41-918D-8CCC9FCE3639}"/>
              </a:ext>
            </a:extLst>
          </p:cNvPr>
          <p:cNvSpPr/>
          <p:nvPr/>
        </p:nvSpPr>
        <p:spPr>
          <a:xfrm>
            <a:off x="2865406" y="3988143"/>
            <a:ext cx="121423" cy="11853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3B785F5A-C1B8-7949-850C-63DA97E9CD5A}"/>
              </a:ext>
            </a:extLst>
          </p:cNvPr>
          <p:cNvSpPr txBox="1"/>
          <p:nvPr/>
        </p:nvSpPr>
        <p:spPr>
          <a:xfrm>
            <a:off x="2797317" y="3665664"/>
            <a:ext cx="355600" cy="369332"/>
          </a:xfrm>
          <a:prstGeom prst="rect">
            <a:avLst/>
          </a:prstGeom>
          <a:noFill/>
        </p:spPr>
        <p:txBody>
          <a:bodyPr wrap="square" rtlCol="0">
            <a:spAutoFit/>
          </a:bodyPr>
          <a:lstStyle/>
          <a:p>
            <a:pPr algn="ctr"/>
            <a:r>
              <a:rPr lang="en-US" dirty="0"/>
              <a:t>B</a:t>
            </a:r>
          </a:p>
        </p:txBody>
      </p:sp>
      <p:sp>
        <p:nvSpPr>
          <p:cNvPr id="108" name="TextBox 107">
            <a:extLst>
              <a:ext uri="{FF2B5EF4-FFF2-40B4-BE49-F238E27FC236}">
                <a16:creationId xmlns:a16="http://schemas.microsoft.com/office/drawing/2014/main" id="{ED9C77DB-D1B1-6E44-82F0-13BBA69C0E8F}"/>
              </a:ext>
            </a:extLst>
          </p:cNvPr>
          <p:cNvSpPr txBox="1"/>
          <p:nvPr/>
        </p:nvSpPr>
        <p:spPr>
          <a:xfrm>
            <a:off x="3475458" y="4213642"/>
            <a:ext cx="1254755" cy="523220"/>
          </a:xfrm>
          <a:prstGeom prst="rect">
            <a:avLst/>
          </a:prstGeom>
          <a:noFill/>
        </p:spPr>
        <p:txBody>
          <a:bodyPr wrap="square" rtlCol="0">
            <a:spAutoFit/>
          </a:bodyPr>
          <a:lstStyle/>
          <a:p>
            <a:pPr algn="ctr"/>
            <a:r>
              <a:rPr lang="en-US" sz="1400" dirty="0"/>
              <a:t>Long Run Supply</a:t>
            </a:r>
          </a:p>
        </p:txBody>
      </p:sp>
      <p:cxnSp>
        <p:nvCxnSpPr>
          <p:cNvPr id="109" name="Straight Connector 108">
            <a:extLst>
              <a:ext uri="{FF2B5EF4-FFF2-40B4-BE49-F238E27FC236}">
                <a16:creationId xmlns:a16="http://schemas.microsoft.com/office/drawing/2014/main" id="{BDE13132-5E9A-D146-80AD-16D4C18D1F7E}"/>
              </a:ext>
            </a:extLst>
          </p:cNvPr>
          <p:cNvCxnSpPr/>
          <p:nvPr/>
        </p:nvCxnSpPr>
        <p:spPr>
          <a:xfrm>
            <a:off x="5278818" y="5708505"/>
            <a:ext cx="31912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A743C0C0-DE4E-BD44-8261-7E71AE3C4F15}"/>
              </a:ext>
            </a:extLst>
          </p:cNvPr>
          <p:cNvSpPr txBox="1"/>
          <p:nvPr/>
        </p:nvSpPr>
        <p:spPr>
          <a:xfrm>
            <a:off x="3711239" y="5699791"/>
            <a:ext cx="964309" cy="369332"/>
          </a:xfrm>
          <a:prstGeom prst="rect">
            <a:avLst/>
          </a:prstGeom>
          <a:noFill/>
        </p:spPr>
        <p:txBody>
          <a:bodyPr wrap="square" rtlCol="0">
            <a:spAutoFit/>
          </a:bodyPr>
          <a:lstStyle/>
          <a:p>
            <a:pPr algn="ctr"/>
            <a:r>
              <a:rPr lang="en-US" dirty="0"/>
              <a:t>Q </a:t>
            </a:r>
            <a:r>
              <a:rPr lang="en-US" sz="1200" dirty="0"/>
              <a:t>(market)</a:t>
            </a:r>
          </a:p>
        </p:txBody>
      </p:sp>
      <p:sp>
        <p:nvSpPr>
          <p:cNvPr id="111" name="TextBox 110">
            <a:extLst>
              <a:ext uri="{FF2B5EF4-FFF2-40B4-BE49-F238E27FC236}">
                <a16:creationId xmlns:a16="http://schemas.microsoft.com/office/drawing/2014/main" id="{5811D52A-7E4C-6F4A-AF08-E6C9DE5BF306}"/>
              </a:ext>
            </a:extLst>
          </p:cNvPr>
          <p:cNvSpPr txBox="1"/>
          <p:nvPr/>
        </p:nvSpPr>
        <p:spPr>
          <a:xfrm>
            <a:off x="7704619" y="5703666"/>
            <a:ext cx="930671" cy="369332"/>
          </a:xfrm>
          <a:prstGeom prst="rect">
            <a:avLst/>
          </a:prstGeom>
          <a:noFill/>
        </p:spPr>
        <p:txBody>
          <a:bodyPr wrap="square" rtlCol="0">
            <a:spAutoFit/>
          </a:bodyPr>
          <a:lstStyle/>
          <a:p>
            <a:pPr algn="ctr"/>
            <a:r>
              <a:rPr lang="en-US" dirty="0"/>
              <a:t>Q </a:t>
            </a:r>
            <a:r>
              <a:rPr lang="en-US" sz="1200" dirty="0"/>
              <a:t>(firm)</a:t>
            </a:r>
          </a:p>
        </p:txBody>
      </p:sp>
      <p:cxnSp>
        <p:nvCxnSpPr>
          <p:cNvPr id="113" name="Straight Connector 112">
            <a:extLst>
              <a:ext uri="{FF2B5EF4-FFF2-40B4-BE49-F238E27FC236}">
                <a16:creationId xmlns:a16="http://schemas.microsoft.com/office/drawing/2014/main" id="{80DBFAF5-C56E-7643-A407-3E45FCCD6E44}"/>
              </a:ext>
            </a:extLst>
          </p:cNvPr>
          <p:cNvCxnSpPr/>
          <p:nvPr/>
        </p:nvCxnSpPr>
        <p:spPr>
          <a:xfrm rot="10800000" flipV="1">
            <a:off x="1790988" y="4069276"/>
            <a:ext cx="2276624" cy="1498600"/>
          </a:xfrm>
          <a:prstGeom prst="line">
            <a:avLst/>
          </a:prstGeom>
          <a:ln>
            <a:solidFill>
              <a:srgbClr val="0F9046"/>
            </a:solidFill>
          </a:ln>
        </p:spPr>
        <p:style>
          <a:lnRef idx="2">
            <a:schemeClr val="accent1"/>
          </a:lnRef>
          <a:fillRef idx="0">
            <a:schemeClr val="accent1"/>
          </a:fillRef>
          <a:effectRef idx="1">
            <a:schemeClr val="accent1"/>
          </a:effectRef>
          <a:fontRef idx="minor">
            <a:schemeClr val="tx1"/>
          </a:fontRef>
        </p:style>
      </p:cxnSp>
      <p:sp>
        <p:nvSpPr>
          <p:cNvPr id="114" name="Oval 113">
            <a:extLst>
              <a:ext uri="{FF2B5EF4-FFF2-40B4-BE49-F238E27FC236}">
                <a16:creationId xmlns:a16="http://schemas.microsoft.com/office/drawing/2014/main" id="{6931CC18-61EF-B747-937D-3ACD2A2C6440}"/>
              </a:ext>
            </a:extLst>
          </p:cNvPr>
          <p:cNvSpPr/>
          <p:nvPr/>
        </p:nvSpPr>
        <p:spPr>
          <a:xfrm>
            <a:off x="3419457" y="4407802"/>
            <a:ext cx="121423" cy="11853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5FD3B780-6184-8B43-861B-F86D0011F57D}"/>
              </a:ext>
            </a:extLst>
          </p:cNvPr>
          <p:cNvCxnSpPr>
            <a:cxnSpLocks/>
          </p:cNvCxnSpPr>
          <p:nvPr/>
        </p:nvCxnSpPr>
        <p:spPr>
          <a:xfrm flipV="1">
            <a:off x="3471250" y="4399807"/>
            <a:ext cx="2185" cy="1310286"/>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A2F4362-ECB6-A54D-BAD7-D774DFD25019}"/>
              </a:ext>
            </a:extLst>
          </p:cNvPr>
          <p:cNvSpPr txBox="1"/>
          <p:nvPr/>
        </p:nvSpPr>
        <p:spPr>
          <a:xfrm>
            <a:off x="3156721" y="5679287"/>
            <a:ext cx="635029" cy="369332"/>
          </a:xfrm>
          <a:prstGeom prst="rect">
            <a:avLst/>
          </a:prstGeom>
          <a:noFill/>
        </p:spPr>
        <p:txBody>
          <a:bodyPr wrap="square" rtlCol="0">
            <a:spAutoFit/>
          </a:bodyPr>
          <a:lstStyle/>
          <a:p>
            <a:pPr algn="ctr"/>
            <a:r>
              <a:rPr lang="en-US" dirty="0">
                <a:solidFill>
                  <a:srgbClr val="0F9046"/>
                </a:solidFill>
              </a:rPr>
              <a:t>Q</a:t>
            </a:r>
            <a:r>
              <a:rPr lang="en-US" baseline="-25000" dirty="0">
                <a:solidFill>
                  <a:srgbClr val="0F9046"/>
                </a:solidFill>
              </a:rPr>
              <a:t>C</a:t>
            </a:r>
          </a:p>
        </p:txBody>
      </p:sp>
      <p:sp>
        <p:nvSpPr>
          <p:cNvPr id="118" name="TextBox 117">
            <a:extLst>
              <a:ext uri="{FF2B5EF4-FFF2-40B4-BE49-F238E27FC236}">
                <a16:creationId xmlns:a16="http://schemas.microsoft.com/office/drawing/2014/main" id="{B7A4166E-8F60-0E47-A27B-74CC33F8A3BC}"/>
              </a:ext>
            </a:extLst>
          </p:cNvPr>
          <p:cNvSpPr txBox="1"/>
          <p:nvPr/>
        </p:nvSpPr>
        <p:spPr>
          <a:xfrm>
            <a:off x="4531269" y="4237309"/>
            <a:ext cx="866109" cy="553998"/>
          </a:xfrm>
          <a:prstGeom prst="rect">
            <a:avLst/>
          </a:prstGeom>
          <a:noFill/>
        </p:spPr>
        <p:txBody>
          <a:bodyPr wrap="square" rtlCol="0">
            <a:spAutoFit/>
          </a:bodyPr>
          <a:lstStyle/>
          <a:p>
            <a:pPr algn="ctr"/>
            <a:r>
              <a:rPr lang="en-US" dirty="0"/>
              <a:t>P</a:t>
            </a:r>
            <a:r>
              <a:rPr lang="en-US" baseline="-25000" dirty="0"/>
              <a:t>A</a:t>
            </a:r>
            <a:r>
              <a:rPr lang="en-US" dirty="0"/>
              <a:t>,P</a:t>
            </a:r>
            <a:r>
              <a:rPr lang="en-US" baseline="-25000" dirty="0"/>
              <a:t>C</a:t>
            </a:r>
          </a:p>
          <a:p>
            <a:pPr algn="ctr"/>
            <a:r>
              <a:rPr lang="en-US" baseline="-25000" dirty="0"/>
              <a:t> </a:t>
            </a:r>
          </a:p>
        </p:txBody>
      </p:sp>
      <p:sp>
        <p:nvSpPr>
          <p:cNvPr id="119" name="TextBox 118">
            <a:extLst>
              <a:ext uri="{FF2B5EF4-FFF2-40B4-BE49-F238E27FC236}">
                <a16:creationId xmlns:a16="http://schemas.microsoft.com/office/drawing/2014/main" id="{E9B03F4F-0ABB-B547-9DE7-62AF918F4448}"/>
              </a:ext>
            </a:extLst>
          </p:cNvPr>
          <p:cNvSpPr txBox="1"/>
          <p:nvPr/>
        </p:nvSpPr>
        <p:spPr>
          <a:xfrm>
            <a:off x="3391099" y="4012626"/>
            <a:ext cx="598419" cy="307777"/>
          </a:xfrm>
          <a:prstGeom prst="rect">
            <a:avLst/>
          </a:prstGeom>
          <a:noFill/>
        </p:spPr>
        <p:txBody>
          <a:bodyPr wrap="square" rtlCol="0">
            <a:spAutoFit/>
          </a:bodyPr>
          <a:lstStyle/>
          <a:p>
            <a:pPr algn="ctr"/>
            <a:r>
              <a:rPr lang="en-US" sz="1400" dirty="0">
                <a:solidFill>
                  <a:srgbClr val="0F9046"/>
                </a:solidFill>
              </a:rPr>
              <a:t>S’</a:t>
            </a:r>
          </a:p>
        </p:txBody>
      </p:sp>
      <p:sp>
        <p:nvSpPr>
          <p:cNvPr id="120" name="TextBox 119">
            <a:extLst>
              <a:ext uri="{FF2B5EF4-FFF2-40B4-BE49-F238E27FC236}">
                <a16:creationId xmlns:a16="http://schemas.microsoft.com/office/drawing/2014/main" id="{22FDBF32-0551-274A-A361-A5BE9224A63B}"/>
              </a:ext>
            </a:extLst>
          </p:cNvPr>
          <p:cNvSpPr txBox="1"/>
          <p:nvPr/>
        </p:nvSpPr>
        <p:spPr>
          <a:xfrm>
            <a:off x="3291180" y="4101218"/>
            <a:ext cx="355600" cy="369332"/>
          </a:xfrm>
          <a:prstGeom prst="rect">
            <a:avLst/>
          </a:prstGeom>
          <a:noFill/>
        </p:spPr>
        <p:txBody>
          <a:bodyPr wrap="square" rtlCol="0">
            <a:spAutoFit/>
          </a:bodyPr>
          <a:lstStyle/>
          <a:p>
            <a:pPr algn="ctr"/>
            <a:r>
              <a:rPr lang="en-US" dirty="0"/>
              <a:t>C</a:t>
            </a:r>
          </a:p>
        </p:txBody>
      </p:sp>
      <p:cxnSp>
        <p:nvCxnSpPr>
          <p:cNvPr id="51" name="Straight Connector 50">
            <a:extLst>
              <a:ext uri="{FF2B5EF4-FFF2-40B4-BE49-F238E27FC236}">
                <a16:creationId xmlns:a16="http://schemas.microsoft.com/office/drawing/2014/main" id="{887768C1-CE17-8241-8DB7-E26AEBD22F04}"/>
              </a:ext>
            </a:extLst>
          </p:cNvPr>
          <p:cNvCxnSpPr/>
          <p:nvPr/>
        </p:nvCxnSpPr>
        <p:spPr>
          <a:xfrm rot="5400000" flipH="1" flipV="1">
            <a:off x="6070042" y="5096275"/>
            <a:ext cx="123876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AA0AE0C-4002-8040-A7E9-946377CAC453}"/>
              </a:ext>
            </a:extLst>
          </p:cNvPr>
          <p:cNvSpPr txBox="1"/>
          <p:nvPr/>
        </p:nvSpPr>
        <p:spPr>
          <a:xfrm>
            <a:off x="6425413" y="5694413"/>
            <a:ext cx="635029" cy="369332"/>
          </a:xfrm>
          <a:prstGeom prst="rect">
            <a:avLst/>
          </a:prstGeom>
          <a:noFill/>
        </p:spPr>
        <p:txBody>
          <a:bodyPr wrap="square" rtlCol="0">
            <a:spAutoFit/>
          </a:bodyPr>
          <a:lstStyle/>
          <a:p>
            <a:pPr algn="ctr"/>
            <a:r>
              <a:rPr lang="en-US" dirty="0"/>
              <a:t>Q</a:t>
            </a:r>
            <a:r>
              <a:rPr lang="en-US" baseline="-25000" dirty="0"/>
              <a:t>A,C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70025"/>
          </a:xfrm>
          <a:prstGeom prst="rect">
            <a:avLst/>
          </a:prstGeom>
          <a:solidFill>
            <a:schemeClr val="bg1">
              <a:alpha val="8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Perfect Competition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1" y="3039685"/>
            <a:ext cx="9144001" cy="3877056"/>
          </a:xfrm>
          <a:prstGeom prst="rect">
            <a:avLst/>
          </a:prstGeom>
          <a:solidFill>
            <a:schemeClr val="bg1">
              <a:alpha val="80000"/>
            </a:schemeClr>
          </a:solidFill>
        </p:spPr>
        <p:txBody>
          <a:bodyPr wrap="square">
            <a:spAutoFit/>
          </a:bodyPr>
          <a:lstStyle/>
          <a:p>
            <a:pPr marL="769084" lvl="1" indent="-311965">
              <a:buFont typeface="+mj-lt"/>
              <a:buAutoNum type="arabicPeriod"/>
            </a:pPr>
            <a:endParaRPr lang="en-US" sz="2400" dirty="0"/>
          </a:p>
          <a:p>
            <a:pPr marL="769084" lvl="1" indent="-311965">
              <a:buFont typeface="+mj-lt"/>
              <a:buAutoNum type="arabicPeriod"/>
            </a:pPr>
            <a:r>
              <a:rPr lang="en-US" sz="2400" dirty="0"/>
              <a:t>What is perfect competition?</a:t>
            </a:r>
          </a:p>
          <a:p>
            <a:pPr marL="769084" lvl="1" indent="-311965">
              <a:buFont typeface="+mj-lt"/>
              <a:buAutoNum type="arabicPeriod"/>
            </a:pPr>
            <a:r>
              <a:rPr lang="en-US" sz="2400" dirty="0"/>
              <a:t>When should a firm in a competitive market contemplate shutting down or exiting the market? </a:t>
            </a:r>
          </a:p>
          <a:p>
            <a:pPr marL="769084" lvl="1" indent="-311965">
              <a:buFont typeface="+mj-lt"/>
              <a:buAutoNum type="arabicPeriod"/>
            </a:pPr>
            <a:r>
              <a:rPr lang="en-US" sz="2400" dirty="0"/>
              <a:t>What are the implications of a competitive market for profits in the short and long run?</a:t>
            </a:r>
          </a:p>
          <a:p>
            <a:pPr marL="769084" lvl="1" indent="-311965">
              <a:buFont typeface="+mj-lt"/>
              <a:buAutoNum type="arabicPeriod"/>
            </a:pPr>
            <a:endParaRPr lang="en-US" sz="2400" dirty="0"/>
          </a:p>
          <a:p>
            <a:pPr marL="769084" lvl="1" indent="-311965">
              <a:buFont typeface="+mj-lt"/>
              <a:buAutoNum type="arabicPeriod"/>
            </a:pPr>
            <a:endParaRPr lang="en-US" sz="2400" dirty="0"/>
          </a:p>
          <a:p>
            <a:pPr marL="769084" lvl="1" indent="-311965">
              <a:buFont typeface="+mj-lt"/>
              <a:buAutoNum type="arabicPeriod"/>
            </a:pPr>
            <a:endParaRPr lang="en-US" sz="2400" dirty="0"/>
          </a:p>
          <a:p>
            <a:pPr marL="769084" lvl="1" indent="-311965">
              <a:buFont typeface="+mj-lt"/>
              <a:buAutoNum type="arabicPeriod"/>
            </a:pPr>
            <a:endParaRPr lang="en-US" sz="2400" dirty="0"/>
          </a:p>
        </p:txBody>
      </p:sp>
      <p:sp>
        <p:nvSpPr>
          <p:cNvPr id="7" name="Rectangle 6"/>
          <p:cNvSpPr/>
          <p:nvPr/>
        </p:nvSpPr>
        <p:spPr>
          <a:xfrm>
            <a:off x="0" y="1470025"/>
            <a:ext cx="9144000" cy="1569660"/>
          </a:xfrm>
          <a:prstGeom prst="rect">
            <a:avLst/>
          </a:prstGeom>
          <a:solidFill>
            <a:schemeClr val="bg1">
              <a:alpha val="80000"/>
            </a:schemeClr>
          </a:solidFill>
        </p:spPr>
        <p:txBody>
          <a:bodyPr wrap="square">
            <a:spAutoFit/>
          </a:bodyPr>
          <a:lstStyle/>
          <a:p>
            <a:pPr lvl="0"/>
            <a:endParaRPr lang="en-US" sz="3200" b="1" dirty="0"/>
          </a:p>
          <a:p>
            <a:pPr lvl="0"/>
            <a:r>
              <a:rPr lang="en-US" sz="3200" b="1" dirty="0"/>
              <a:t>Objective: </a:t>
            </a:r>
            <a:r>
              <a:rPr lang="en-US" sz="3200" dirty="0"/>
              <a:t>Describe the attributes of a competitive market.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The Meaning of Competition</a:t>
            </a:r>
          </a:p>
        </p:txBody>
      </p:sp>
      <p:sp>
        <p:nvSpPr>
          <p:cNvPr id="4" name="TextBox 3"/>
          <p:cNvSpPr txBox="1"/>
          <p:nvPr/>
        </p:nvSpPr>
        <p:spPr>
          <a:xfrm>
            <a:off x="5405458" y="2016980"/>
            <a:ext cx="3738542" cy="3970318"/>
          </a:xfrm>
          <a:prstGeom prst="rect">
            <a:avLst/>
          </a:prstGeom>
          <a:noFill/>
        </p:spPr>
        <p:txBody>
          <a:bodyPr wrap="square" rtlCol="0">
            <a:spAutoFit/>
          </a:bodyPr>
          <a:lstStyle/>
          <a:p>
            <a:pPr algn="ctr"/>
            <a:r>
              <a:rPr lang="en-US" sz="2400" b="1" dirty="0"/>
              <a:t>Perfectly Competitive Market: </a:t>
            </a:r>
            <a:r>
              <a:rPr lang="en-US" sz="2400" dirty="0"/>
              <a:t>a market with many buyers </a:t>
            </a:r>
            <a:r>
              <a:rPr lang="en-US" sz="2400"/>
              <a:t>and homogenous sellers </a:t>
            </a:r>
            <a:r>
              <a:rPr lang="en-US" sz="2400" dirty="0"/>
              <a:t>trading identical products so that each buyer and seller is a price taker.</a:t>
            </a:r>
          </a:p>
          <a:p>
            <a:pPr algn="ctr"/>
            <a:endParaRPr lang="en-US" sz="2400" dirty="0"/>
          </a:p>
          <a:p>
            <a:pPr algn="ctr"/>
            <a:r>
              <a:rPr lang="en-US" sz="2400" dirty="0"/>
              <a:t>There is free entry and exit into a competitive market.</a:t>
            </a:r>
          </a:p>
          <a:p>
            <a:pPr algn="ctr"/>
            <a:r>
              <a:rPr lang="en-US" dirty="0"/>
              <a:t>i.e. Anyone can decide to enter or leave a market.</a:t>
            </a:r>
          </a:p>
        </p:txBody>
      </p:sp>
      <p:pic>
        <p:nvPicPr>
          <p:cNvPr id="27652" name="Picture 4" descr="Free Images : nature, field, farm, village, harvest, produce, crop, soil,  yellow, agriculture, bread, cereal, cultivation, seeds, straw, rye, spikes,  crops, cereals, prosperity, picking, flowering plant, a lot, commodity, in  the summer">
            <a:extLst>
              <a:ext uri="{FF2B5EF4-FFF2-40B4-BE49-F238E27FC236}">
                <a16:creationId xmlns:a16="http://schemas.microsoft.com/office/drawing/2014/main" id="{2CBA44F6-2802-D94B-B69B-B71558C10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13" y="2429042"/>
            <a:ext cx="3492500" cy="233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13"/>
            <a:ext cx="9144000" cy="1143000"/>
          </a:xfrm>
        </p:spPr>
        <p:txBody>
          <a:bodyPr>
            <a:normAutofit/>
          </a:bodyPr>
          <a:lstStyle/>
          <a:p>
            <a:r>
              <a:rPr lang="en-US" sz="4000" dirty="0"/>
              <a:t>Price Taker</a:t>
            </a:r>
          </a:p>
        </p:txBody>
      </p:sp>
      <p:cxnSp>
        <p:nvCxnSpPr>
          <p:cNvPr id="4" name="Straight Connector 3"/>
          <p:cNvCxnSpPr/>
          <p:nvPr/>
        </p:nvCxnSpPr>
        <p:spPr>
          <a:xfrm rot="5400000">
            <a:off x="3843465" y="3724256"/>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134989" y="5015782"/>
            <a:ext cx="31912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46570" y="2376443"/>
            <a:ext cx="403828" cy="369331"/>
          </a:xfrm>
          <a:prstGeom prst="rect">
            <a:avLst/>
          </a:prstGeom>
          <a:noFill/>
        </p:spPr>
        <p:txBody>
          <a:bodyPr wrap="square" rtlCol="0">
            <a:spAutoFit/>
          </a:bodyPr>
          <a:lstStyle/>
          <a:p>
            <a:r>
              <a:rPr lang="en-US" dirty="0"/>
              <a:t>P</a:t>
            </a:r>
          </a:p>
        </p:txBody>
      </p:sp>
      <p:sp>
        <p:nvSpPr>
          <p:cNvPr id="7" name="TextBox 6"/>
          <p:cNvSpPr txBox="1"/>
          <p:nvPr/>
        </p:nvSpPr>
        <p:spPr>
          <a:xfrm>
            <a:off x="8004164" y="2625546"/>
            <a:ext cx="974045" cy="369332"/>
          </a:xfrm>
          <a:prstGeom prst="rect">
            <a:avLst/>
          </a:prstGeom>
          <a:noFill/>
        </p:spPr>
        <p:txBody>
          <a:bodyPr wrap="square" rtlCol="0">
            <a:spAutoFit/>
          </a:bodyPr>
          <a:lstStyle/>
          <a:p>
            <a:r>
              <a:rPr lang="en-US" dirty="0">
                <a:solidFill>
                  <a:srgbClr val="000000"/>
                </a:solidFill>
              </a:rPr>
              <a:t>MC </a:t>
            </a:r>
          </a:p>
        </p:txBody>
      </p:sp>
      <p:cxnSp>
        <p:nvCxnSpPr>
          <p:cNvPr id="8" name="Straight Connector 7"/>
          <p:cNvCxnSpPr/>
          <p:nvPr/>
        </p:nvCxnSpPr>
        <p:spPr>
          <a:xfrm rot="10800000" flipV="1">
            <a:off x="5680685" y="2810211"/>
            <a:ext cx="2323481" cy="15155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5535997" y="2792267"/>
            <a:ext cx="2659060" cy="1032436"/>
          </a:xfrm>
          <a:custGeom>
            <a:avLst/>
            <a:gdLst>
              <a:gd name="connsiteX0" fmla="*/ 0 w 1738001"/>
              <a:gd name="connsiteY0" fmla="*/ 0 h 490156"/>
              <a:gd name="connsiteX1" fmla="*/ 601616 w 1738001"/>
              <a:gd name="connsiteY1" fmla="*/ 456736 h 490156"/>
              <a:gd name="connsiteX2" fmla="*/ 1738001 w 1738001"/>
              <a:gd name="connsiteY2" fmla="*/ 200518 h 490156"/>
            </a:gdLst>
            <a:ahLst/>
            <a:cxnLst>
              <a:cxn ang="0">
                <a:pos x="connsiteX0" y="connsiteY0"/>
              </a:cxn>
              <a:cxn ang="0">
                <a:pos x="connsiteX1" y="connsiteY1"/>
              </a:cxn>
              <a:cxn ang="0">
                <a:pos x="connsiteX2" y="connsiteY2"/>
              </a:cxn>
            </a:cxnLst>
            <a:rect l="l" t="t" r="r" b="b"/>
            <a:pathLst>
              <a:path w="1738001" h="490156">
                <a:moveTo>
                  <a:pt x="0" y="0"/>
                </a:moveTo>
                <a:cubicBezTo>
                  <a:pt x="155974" y="211658"/>
                  <a:pt x="311949" y="423316"/>
                  <a:pt x="601616" y="456736"/>
                </a:cubicBezTo>
                <a:cubicBezTo>
                  <a:pt x="891283" y="490156"/>
                  <a:pt x="1738001" y="200518"/>
                  <a:pt x="1738001" y="200518"/>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8176055" y="3029326"/>
            <a:ext cx="802154" cy="369332"/>
          </a:xfrm>
          <a:prstGeom prst="rect">
            <a:avLst/>
          </a:prstGeom>
          <a:noFill/>
          <a:ln>
            <a:noFill/>
          </a:ln>
        </p:spPr>
        <p:txBody>
          <a:bodyPr wrap="square" rtlCol="0">
            <a:spAutoFit/>
          </a:bodyPr>
          <a:lstStyle/>
          <a:p>
            <a:r>
              <a:rPr lang="en-US" dirty="0">
                <a:solidFill>
                  <a:schemeClr val="accent1"/>
                </a:solidFill>
              </a:rPr>
              <a:t>ATC</a:t>
            </a:r>
          </a:p>
        </p:txBody>
      </p:sp>
      <p:cxnSp>
        <p:nvCxnSpPr>
          <p:cNvPr id="18" name="Straight Connector 17"/>
          <p:cNvCxnSpPr/>
          <p:nvPr/>
        </p:nvCxnSpPr>
        <p:spPr>
          <a:xfrm rot="5400000">
            <a:off x="-432379" y="3699944"/>
            <a:ext cx="2574902" cy="8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50997" y="4991470"/>
            <a:ext cx="31912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21443" y="2374232"/>
            <a:ext cx="451623" cy="369332"/>
          </a:xfrm>
          <a:prstGeom prst="rect">
            <a:avLst/>
          </a:prstGeom>
          <a:noFill/>
        </p:spPr>
        <p:txBody>
          <a:bodyPr wrap="square" rtlCol="0">
            <a:spAutoFit/>
          </a:bodyPr>
          <a:lstStyle/>
          <a:p>
            <a:r>
              <a:rPr lang="en-US" dirty="0"/>
              <a:t>P</a:t>
            </a:r>
          </a:p>
        </p:txBody>
      </p:sp>
      <p:cxnSp>
        <p:nvCxnSpPr>
          <p:cNvPr id="21" name="Straight Connector 20"/>
          <p:cNvCxnSpPr>
            <a:cxnSpLocks/>
          </p:cNvCxnSpPr>
          <p:nvPr/>
        </p:nvCxnSpPr>
        <p:spPr>
          <a:xfrm flipH="1">
            <a:off x="859148" y="3777023"/>
            <a:ext cx="4275843" cy="75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1224077" y="2936713"/>
            <a:ext cx="2172228" cy="1586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flipH="1">
            <a:off x="5126842" y="3777022"/>
            <a:ext cx="32789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956235" y="2815641"/>
            <a:ext cx="563291" cy="307777"/>
          </a:xfrm>
          <a:prstGeom prst="rect">
            <a:avLst/>
          </a:prstGeom>
          <a:noFill/>
        </p:spPr>
        <p:txBody>
          <a:bodyPr wrap="square" rtlCol="0">
            <a:spAutoFit/>
          </a:bodyPr>
          <a:lstStyle/>
          <a:p>
            <a:pPr algn="ctr"/>
            <a:r>
              <a:rPr lang="en-US" sz="1400" dirty="0"/>
              <a:t>S</a:t>
            </a:r>
          </a:p>
        </p:txBody>
      </p:sp>
      <p:sp>
        <p:nvSpPr>
          <p:cNvPr id="45" name="TextBox 44"/>
          <p:cNvSpPr txBox="1"/>
          <p:nvPr/>
        </p:nvSpPr>
        <p:spPr>
          <a:xfrm>
            <a:off x="1212144" y="2779546"/>
            <a:ext cx="643933" cy="307777"/>
          </a:xfrm>
          <a:prstGeom prst="rect">
            <a:avLst/>
          </a:prstGeom>
          <a:noFill/>
        </p:spPr>
        <p:txBody>
          <a:bodyPr wrap="square" rtlCol="0">
            <a:spAutoFit/>
          </a:bodyPr>
          <a:lstStyle/>
          <a:p>
            <a:pPr algn="ctr"/>
            <a:r>
              <a:rPr lang="en-US" sz="1400" dirty="0"/>
              <a:t>D</a:t>
            </a:r>
          </a:p>
        </p:txBody>
      </p:sp>
      <p:sp>
        <p:nvSpPr>
          <p:cNvPr id="46" name="TextBox 45"/>
          <p:cNvSpPr txBox="1"/>
          <p:nvPr/>
        </p:nvSpPr>
        <p:spPr>
          <a:xfrm>
            <a:off x="399374" y="3566457"/>
            <a:ext cx="451623" cy="369332"/>
          </a:xfrm>
          <a:prstGeom prst="rect">
            <a:avLst/>
          </a:prstGeom>
          <a:noFill/>
        </p:spPr>
        <p:txBody>
          <a:bodyPr wrap="square" rtlCol="0">
            <a:spAutoFit/>
          </a:bodyPr>
          <a:lstStyle/>
          <a:p>
            <a:pPr algn="ctr"/>
            <a:r>
              <a:rPr lang="en-US" dirty="0"/>
              <a:t>P*</a:t>
            </a:r>
            <a:endParaRPr lang="en-US" baseline="-25000" dirty="0"/>
          </a:p>
        </p:txBody>
      </p:sp>
      <p:cxnSp>
        <p:nvCxnSpPr>
          <p:cNvPr id="47" name="Straight Connector 46"/>
          <p:cNvCxnSpPr/>
          <p:nvPr/>
        </p:nvCxnSpPr>
        <p:spPr>
          <a:xfrm rot="5400000" flipH="1" flipV="1">
            <a:off x="1751628" y="4364940"/>
            <a:ext cx="123876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052699" y="5004335"/>
            <a:ext cx="635029" cy="369332"/>
          </a:xfrm>
          <a:prstGeom prst="rect">
            <a:avLst/>
          </a:prstGeom>
          <a:noFill/>
        </p:spPr>
        <p:txBody>
          <a:bodyPr wrap="square" rtlCol="0">
            <a:spAutoFit/>
          </a:bodyPr>
          <a:lstStyle/>
          <a:p>
            <a:pPr algn="ctr"/>
            <a:r>
              <a:rPr lang="en-US" dirty="0"/>
              <a:t>Q*</a:t>
            </a:r>
            <a:endParaRPr lang="en-US" baseline="-25000" dirty="0"/>
          </a:p>
        </p:txBody>
      </p:sp>
      <p:cxnSp>
        <p:nvCxnSpPr>
          <p:cNvPr id="57" name="Straight Connector 56"/>
          <p:cNvCxnSpPr/>
          <p:nvPr/>
        </p:nvCxnSpPr>
        <p:spPr>
          <a:xfrm rot="10800000" flipV="1">
            <a:off x="1347298" y="2936713"/>
            <a:ext cx="2276624" cy="149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388893" y="1903753"/>
            <a:ext cx="2049007" cy="369332"/>
          </a:xfrm>
          <a:prstGeom prst="rect">
            <a:avLst/>
          </a:prstGeom>
          <a:noFill/>
        </p:spPr>
        <p:txBody>
          <a:bodyPr wrap="square" rtlCol="0">
            <a:spAutoFit/>
          </a:bodyPr>
          <a:lstStyle/>
          <a:p>
            <a:pPr algn="ctr"/>
            <a:r>
              <a:rPr lang="en-US" u="sng" dirty="0"/>
              <a:t>MARKET</a:t>
            </a:r>
          </a:p>
        </p:txBody>
      </p:sp>
      <p:sp>
        <p:nvSpPr>
          <p:cNvPr id="69" name="TextBox 68"/>
          <p:cNvSpPr txBox="1"/>
          <p:nvPr/>
        </p:nvSpPr>
        <p:spPr>
          <a:xfrm>
            <a:off x="5599484" y="1903753"/>
            <a:ext cx="2049007" cy="369332"/>
          </a:xfrm>
          <a:prstGeom prst="rect">
            <a:avLst/>
          </a:prstGeom>
          <a:noFill/>
        </p:spPr>
        <p:txBody>
          <a:bodyPr wrap="square" rtlCol="0">
            <a:spAutoFit/>
          </a:bodyPr>
          <a:lstStyle/>
          <a:p>
            <a:pPr algn="ctr"/>
            <a:r>
              <a:rPr lang="en-US" u="sng" dirty="0"/>
              <a:t>FIRM</a:t>
            </a:r>
          </a:p>
        </p:txBody>
      </p:sp>
      <p:sp>
        <p:nvSpPr>
          <p:cNvPr id="72" name="TextBox 71"/>
          <p:cNvSpPr txBox="1"/>
          <p:nvPr/>
        </p:nvSpPr>
        <p:spPr>
          <a:xfrm>
            <a:off x="3158586" y="5017370"/>
            <a:ext cx="930671" cy="369332"/>
          </a:xfrm>
          <a:prstGeom prst="rect">
            <a:avLst/>
          </a:prstGeom>
          <a:noFill/>
        </p:spPr>
        <p:txBody>
          <a:bodyPr wrap="square" rtlCol="0">
            <a:spAutoFit/>
          </a:bodyPr>
          <a:lstStyle/>
          <a:p>
            <a:pPr algn="ctr"/>
            <a:r>
              <a:rPr lang="en-US" dirty="0"/>
              <a:t>Q </a:t>
            </a:r>
            <a:r>
              <a:rPr lang="en-US" sz="1200" dirty="0"/>
              <a:t>(market)</a:t>
            </a:r>
          </a:p>
        </p:txBody>
      </p:sp>
      <p:sp>
        <p:nvSpPr>
          <p:cNvPr id="73" name="TextBox 72"/>
          <p:cNvSpPr txBox="1"/>
          <p:nvPr/>
        </p:nvSpPr>
        <p:spPr>
          <a:xfrm>
            <a:off x="7606893" y="5029101"/>
            <a:ext cx="930671" cy="369332"/>
          </a:xfrm>
          <a:prstGeom prst="rect">
            <a:avLst/>
          </a:prstGeom>
          <a:noFill/>
        </p:spPr>
        <p:txBody>
          <a:bodyPr wrap="square" rtlCol="0">
            <a:spAutoFit/>
          </a:bodyPr>
          <a:lstStyle/>
          <a:p>
            <a:pPr algn="ctr"/>
            <a:r>
              <a:rPr lang="en-US" dirty="0"/>
              <a:t>Q </a:t>
            </a:r>
            <a:r>
              <a:rPr lang="en-US" sz="1200" dirty="0"/>
              <a:t>(firm)</a:t>
            </a:r>
          </a:p>
        </p:txBody>
      </p:sp>
      <p:cxnSp>
        <p:nvCxnSpPr>
          <p:cNvPr id="37" name="Straight Connector 36">
            <a:extLst>
              <a:ext uri="{FF2B5EF4-FFF2-40B4-BE49-F238E27FC236}">
                <a16:creationId xmlns:a16="http://schemas.microsoft.com/office/drawing/2014/main" id="{A240C2EC-D035-1D49-80BF-3FF2018EC73E}"/>
              </a:ext>
            </a:extLst>
          </p:cNvPr>
          <p:cNvCxnSpPr>
            <a:cxnSpLocks/>
          </p:cNvCxnSpPr>
          <p:nvPr/>
        </p:nvCxnSpPr>
        <p:spPr>
          <a:xfrm flipV="1">
            <a:off x="6536518" y="3801662"/>
            <a:ext cx="0" cy="118980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65DE57A2-8604-8F45-9944-B7C0E0CA52A3}"/>
              </a:ext>
            </a:extLst>
          </p:cNvPr>
          <p:cNvSpPr txBox="1"/>
          <p:nvPr/>
        </p:nvSpPr>
        <p:spPr>
          <a:xfrm>
            <a:off x="6306474" y="5009414"/>
            <a:ext cx="635029" cy="369332"/>
          </a:xfrm>
          <a:prstGeom prst="rect">
            <a:avLst/>
          </a:prstGeom>
          <a:noFill/>
        </p:spPr>
        <p:txBody>
          <a:bodyPr wrap="square" rtlCol="0">
            <a:spAutoFit/>
          </a:bodyPr>
          <a:lstStyle/>
          <a:p>
            <a:pPr algn="ctr"/>
            <a:r>
              <a:rPr lang="en-US" dirty="0"/>
              <a:t>Q*</a:t>
            </a:r>
            <a:endParaRPr lang="en-US" baseline="-25000" dirty="0"/>
          </a:p>
        </p:txBody>
      </p:sp>
      <p:sp>
        <p:nvSpPr>
          <p:cNvPr id="3" name="TextBox 2">
            <a:extLst>
              <a:ext uri="{FF2B5EF4-FFF2-40B4-BE49-F238E27FC236}">
                <a16:creationId xmlns:a16="http://schemas.microsoft.com/office/drawing/2014/main" id="{65A4FF0F-8B1A-4165-853E-47D3B562664C}"/>
              </a:ext>
            </a:extLst>
          </p:cNvPr>
          <p:cNvSpPr txBox="1"/>
          <p:nvPr/>
        </p:nvSpPr>
        <p:spPr>
          <a:xfrm>
            <a:off x="6960411" y="3801662"/>
            <a:ext cx="1461490" cy="369332"/>
          </a:xfrm>
          <a:prstGeom prst="rect">
            <a:avLst/>
          </a:prstGeom>
          <a:noFill/>
        </p:spPr>
        <p:txBody>
          <a:bodyPr wrap="square" rtlCol="0">
            <a:spAutoFit/>
          </a:bodyPr>
          <a:lstStyle/>
          <a:p>
            <a:pPr algn="ctr"/>
            <a:r>
              <a:rPr lang="en-US" dirty="0">
                <a:solidFill>
                  <a:srgbClr val="FF0000"/>
                </a:solidFill>
              </a:rPr>
              <a:t>P=AR=D=MR</a:t>
            </a:r>
            <a:endParaRPr lang="en-US" baseline="-25000" dirty="0">
              <a:solidFill>
                <a:srgbClr val="FF0000"/>
              </a:solidFill>
            </a:endParaRPr>
          </a:p>
        </p:txBody>
      </p:sp>
    </p:spTree>
    <p:extLst>
      <p:ext uri="{BB962C8B-B14F-4D97-AF65-F5344CB8AC3E}">
        <p14:creationId xmlns:p14="http://schemas.microsoft.com/office/powerpoint/2010/main" val="81645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Revenue of a competitive Market</a:t>
            </a:r>
          </a:p>
        </p:txBody>
      </p:sp>
      <p:graphicFrame>
        <p:nvGraphicFramePr>
          <p:cNvPr id="3" name="Table 2">
            <a:extLst>
              <a:ext uri="{FF2B5EF4-FFF2-40B4-BE49-F238E27FC236}">
                <a16:creationId xmlns:a16="http://schemas.microsoft.com/office/drawing/2014/main" id="{DCDEE17B-DC7B-1048-B78C-25D921F90CDA}"/>
              </a:ext>
            </a:extLst>
          </p:cNvPr>
          <p:cNvGraphicFramePr>
            <a:graphicFrameLocks noGrp="1"/>
          </p:cNvGraphicFramePr>
          <p:nvPr>
            <p:extLst>
              <p:ext uri="{D42A27DB-BD31-4B8C-83A1-F6EECF244321}">
                <p14:modId xmlns:p14="http://schemas.microsoft.com/office/powerpoint/2010/main" val="3661592519"/>
              </p:ext>
            </p:extLst>
          </p:nvPr>
        </p:nvGraphicFramePr>
        <p:xfrm>
          <a:off x="210550" y="1143000"/>
          <a:ext cx="8722899" cy="5160963"/>
        </p:xfrm>
        <a:graphic>
          <a:graphicData uri="http://schemas.openxmlformats.org/drawingml/2006/table">
            <a:tbl>
              <a:tblPr>
                <a:tableStyleId>{5C22544A-7EE6-4342-B048-85BDC9FD1C3A}</a:tableStyleId>
              </a:tblPr>
              <a:tblGrid>
                <a:gridCol w="969211">
                  <a:extLst>
                    <a:ext uri="{9D8B030D-6E8A-4147-A177-3AD203B41FA5}">
                      <a16:colId xmlns:a16="http://schemas.microsoft.com/office/drawing/2014/main" val="4288367568"/>
                    </a:ext>
                  </a:extLst>
                </a:gridCol>
                <a:gridCol w="969211">
                  <a:extLst>
                    <a:ext uri="{9D8B030D-6E8A-4147-A177-3AD203B41FA5}">
                      <a16:colId xmlns:a16="http://schemas.microsoft.com/office/drawing/2014/main" val="2915315181"/>
                    </a:ext>
                  </a:extLst>
                </a:gridCol>
                <a:gridCol w="969211">
                  <a:extLst>
                    <a:ext uri="{9D8B030D-6E8A-4147-A177-3AD203B41FA5}">
                      <a16:colId xmlns:a16="http://schemas.microsoft.com/office/drawing/2014/main" val="925903130"/>
                    </a:ext>
                  </a:extLst>
                </a:gridCol>
                <a:gridCol w="969211">
                  <a:extLst>
                    <a:ext uri="{9D8B030D-6E8A-4147-A177-3AD203B41FA5}">
                      <a16:colId xmlns:a16="http://schemas.microsoft.com/office/drawing/2014/main" val="4200454918"/>
                    </a:ext>
                  </a:extLst>
                </a:gridCol>
                <a:gridCol w="969211">
                  <a:extLst>
                    <a:ext uri="{9D8B030D-6E8A-4147-A177-3AD203B41FA5}">
                      <a16:colId xmlns:a16="http://schemas.microsoft.com/office/drawing/2014/main" val="2103758442"/>
                    </a:ext>
                  </a:extLst>
                </a:gridCol>
                <a:gridCol w="969211">
                  <a:extLst>
                    <a:ext uri="{9D8B030D-6E8A-4147-A177-3AD203B41FA5}">
                      <a16:colId xmlns:a16="http://schemas.microsoft.com/office/drawing/2014/main" val="3386262102"/>
                    </a:ext>
                  </a:extLst>
                </a:gridCol>
                <a:gridCol w="969211">
                  <a:extLst>
                    <a:ext uri="{9D8B030D-6E8A-4147-A177-3AD203B41FA5}">
                      <a16:colId xmlns:a16="http://schemas.microsoft.com/office/drawing/2014/main" val="460262820"/>
                    </a:ext>
                  </a:extLst>
                </a:gridCol>
                <a:gridCol w="969211">
                  <a:extLst>
                    <a:ext uri="{9D8B030D-6E8A-4147-A177-3AD203B41FA5}">
                      <a16:colId xmlns:a16="http://schemas.microsoft.com/office/drawing/2014/main" val="334094777"/>
                    </a:ext>
                  </a:extLst>
                </a:gridCol>
                <a:gridCol w="969211">
                  <a:extLst>
                    <a:ext uri="{9D8B030D-6E8A-4147-A177-3AD203B41FA5}">
                      <a16:colId xmlns:a16="http://schemas.microsoft.com/office/drawing/2014/main" val="2062896145"/>
                    </a:ext>
                  </a:extLst>
                </a:gridCol>
              </a:tblGrid>
              <a:tr h="1371901">
                <a:tc>
                  <a:txBody>
                    <a:bodyPr/>
                    <a:lstStyle/>
                    <a:p>
                      <a:pPr algn="ctr" rtl="0" fontAlgn="ctr"/>
                      <a:r>
                        <a:rPr lang="en-US" sz="1200" b="1" i="0" u="none" strike="noStrike" dirty="0">
                          <a:solidFill>
                            <a:srgbClr val="000000"/>
                          </a:solidFill>
                          <a:effectLst/>
                          <a:latin typeface="Verdana" panose="020B0604030504040204" pitchFamily="34" charset="0"/>
                        </a:rPr>
                        <a:t>Quantity (gallons)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Price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Total Revenue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Average Revenue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Total </a:t>
                      </a:r>
                    </a:p>
                    <a:p>
                      <a:pPr algn="ctr" rtl="0" fontAlgn="ctr"/>
                      <a:r>
                        <a:rPr lang="en-US" sz="1200" b="1" i="0" u="none" strike="noStrike" dirty="0">
                          <a:solidFill>
                            <a:srgbClr val="000000"/>
                          </a:solidFill>
                          <a:effectLst/>
                          <a:latin typeface="Verdana" panose="020B0604030504040204" pitchFamily="34" charset="0"/>
                        </a:rPr>
                        <a:t>Cost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Profit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Marginal Revenue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Marginal Cost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Change in Profit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7219772"/>
                  </a:ext>
                </a:extLst>
              </a:tr>
              <a:tr h="555293">
                <a:tc>
                  <a:txBody>
                    <a:bodyPr/>
                    <a:lstStyle/>
                    <a:p>
                      <a:pPr algn="ctr" rtl="0" fontAlgn="b"/>
                      <a:r>
                        <a:rPr lang="en-US" sz="1200" b="1" u="none" strike="noStrike" dirty="0">
                          <a:effectLst/>
                        </a:rPr>
                        <a:t>(Q)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(P)</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rPr>
                        <a:t>(TR=PXQ)</a:t>
                      </a:r>
                      <a:endParaRPr lang="en-US" sz="12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(AR=TR/Q)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Fixed + Variable</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(TR-TC)</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(MR=</a:t>
                      </a:r>
                      <a:r>
                        <a:rPr lang="el-GR" sz="1200" b="1" u="none" strike="noStrike" dirty="0">
                          <a:effectLst/>
                        </a:rPr>
                        <a:t>Δ</a:t>
                      </a:r>
                      <a:r>
                        <a:rPr lang="en-US" sz="1200" b="1" u="none" strike="noStrike" dirty="0">
                          <a:effectLst/>
                        </a:rPr>
                        <a:t>TR/</a:t>
                      </a:r>
                      <a:r>
                        <a:rPr lang="el-GR" sz="1200" b="1" u="none" strike="noStrike" dirty="0">
                          <a:effectLst/>
                        </a:rPr>
                        <a:t>Δ</a:t>
                      </a:r>
                      <a:r>
                        <a:rPr lang="en-US" sz="1200" b="1" u="none" strike="noStrike" dirty="0">
                          <a:effectLst/>
                        </a:rPr>
                        <a:t>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(MC=</a:t>
                      </a:r>
                      <a:r>
                        <a:rPr lang="el-GR" sz="1200" b="1" u="none" strike="noStrike" dirty="0">
                          <a:effectLst/>
                        </a:rPr>
                        <a:t>Δ</a:t>
                      </a:r>
                      <a:r>
                        <a:rPr lang="en-US" sz="1200" b="1" u="none" strike="noStrike" dirty="0">
                          <a:effectLst/>
                        </a:rPr>
                        <a:t>TC/</a:t>
                      </a:r>
                      <a:r>
                        <a:rPr lang="el-GR" sz="1200" b="1" u="none" strike="noStrike" dirty="0">
                          <a:effectLst/>
                        </a:rPr>
                        <a:t>Δ</a:t>
                      </a:r>
                      <a:r>
                        <a:rPr lang="en-US" sz="1200" b="1" u="none" strike="noStrike" dirty="0">
                          <a:effectLst/>
                        </a:rPr>
                        <a:t>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(MR-MC) </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009791"/>
                  </a:ext>
                </a:extLst>
              </a:tr>
              <a:tr h="293979">
                <a:tc>
                  <a:txBody>
                    <a:bodyPr/>
                    <a:lstStyle/>
                    <a:p>
                      <a:pPr algn="ctr" rtl="0" fontAlgn="b"/>
                      <a:r>
                        <a:rPr lang="en-US" sz="1800" b="0" u="none" strike="noStrike" dirty="0">
                          <a:effectLst/>
                        </a:rPr>
                        <a:t>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 </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5</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-5</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 </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 </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 </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1843698"/>
                  </a:ext>
                </a:extLst>
              </a:tr>
              <a:tr h="293979">
                <a:tc>
                  <a:txBody>
                    <a:bodyPr/>
                    <a:lstStyle/>
                    <a:p>
                      <a:pPr algn="ctr" rtl="0" fontAlgn="b"/>
                      <a:r>
                        <a:rPr lang="en-US" sz="1800" b="0" u="none" strike="noStrike">
                          <a:effectLst/>
                        </a:rPr>
                        <a:t>1</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8</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2</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3</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7</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101694"/>
                  </a:ext>
                </a:extLst>
              </a:tr>
              <a:tr h="293979">
                <a:tc>
                  <a:txBody>
                    <a:bodyPr/>
                    <a:lstStyle/>
                    <a:p>
                      <a:pPr algn="ctr" rtl="0" fontAlgn="b"/>
                      <a:r>
                        <a:rPr lang="en-US" sz="1800" b="0" u="none" strike="noStrike">
                          <a:effectLst/>
                        </a:rPr>
                        <a:t>2</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20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12</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8</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4</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6</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486938"/>
                  </a:ext>
                </a:extLst>
              </a:tr>
              <a:tr h="293979">
                <a:tc>
                  <a:txBody>
                    <a:bodyPr/>
                    <a:lstStyle/>
                    <a:p>
                      <a:pPr algn="ctr" rtl="0" fontAlgn="b"/>
                      <a:r>
                        <a:rPr lang="en-US" sz="1800" b="0" u="none" strike="noStrike">
                          <a:effectLst/>
                        </a:rPr>
                        <a:t>3</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30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17</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13</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5</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5</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37459"/>
                  </a:ext>
                </a:extLst>
              </a:tr>
              <a:tr h="293979">
                <a:tc>
                  <a:txBody>
                    <a:bodyPr/>
                    <a:lstStyle/>
                    <a:p>
                      <a:pPr algn="ctr" rtl="0" fontAlgn="b"/>
                      <a:r>
                        <a:rPr lang="en-US" sz="1800" b="0" u="none" strike="noStrike">
                          <a:effectLst/>
                        </a:rPr>
                        <a:t>4</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40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23</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17</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6</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4</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345618"/>
                  </a:ext>
                </a:extLst>
              </a:tr>
              <a:tr h="293979">
                <a:tc>
                  <a:txBody>
                    <a:bodyPr/>
                    <a:lstStyle/>
                    <a:p>
                      <a:pPr algn="ctr" rtl="0" fontAlgn="b"/>
                      <a:r>
                        <a:rPr lang="en-US" sz="1800" b="0" u="none" strike="noStrike">
                          <a:effectLst/>
                        </a:rPr>
                        <a:t>5</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50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30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20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7</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3</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463867"/>
                  </a:ext>
                </a:extLst>
              </a:tr>
              <a:tr h="293979">
                <a:tc>
                  <a:txBody>
                    <a:bodyPr/>
                    <a:lstStyle/>
                    <a:p>
                      <a:pPr algn="ctr" rtl="0" fontAlgn="b"/>
                      <a:r>
                        <a:rPr lang="en-US" sz="1800" b="0" u="none" strike="noStrike">
                          <a:effectLst/>
                        </a:rPr>
                        <a:t>6</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60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38</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22</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8</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2</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28131"/>
                  </a:ext>
                </a:extLst>
              </a:tr>
              <a:tr h="293979">
                <a:tc>
                  <a:txBody>
                    <a:bodyPr/>
                    <a:lstStyle/>
                    <a:p>
                      <a:pPr algn="ctr" rtl="0" fontAlgn="b"/>
                      <a:r>
                        <a:rPr lang="en-US" sz="1800" b="0" u="none" strike="noStrike">
                          <a:effectLst/>
                        </a:rPr>
                        <a:t>7</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70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47</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23</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9</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79449"/>
                  </a:ext>
                </a:extLst>
              </a:tr>
              <a:tr h="293979">
                <a:tc>
                  <a:txBody>
                    <a:bodyPr/>
                    <a:lstStyle/>
                    <a:p>
                      <a:pPr algn="ctr" rtl="0" fontAlgn="b"/>
                      <a:r>
                        <a:rPr lang="en-US" sz="1800" b="0" u="none" strike="noStrike">
                          <a:effectLst/>
                        </a:rPr>
                        <a:t>8</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80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57</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23</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603602"/>
                  </a:ext>
                </a:extLst>
              </a:tr>
              <a:tr h="293979">
                <a:tc>
                  <a:txBody>
                    <a:bodyPr/>
                    <a:lstStyle/>
                    <a:p>
                      <a:pPr algn="ctr" rtl="0" fontAlgn="b"/>
                      <a:r>
                        <a:rPr lang="en-US" sz="1800" b="0" u="none" strike="noStrike">
                          <a:effectLst/>
                        </a:rPr>
                        <a:t>9</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90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68</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22</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11</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712185"/>
                  </a:ext>
                </a:extLst>
              </a:tr>
              <a:tr h="293979">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10</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80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20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a:effectLst/>
                        </a:rPr>
                        <a:t>10</a:t>
                      </a:r>
                      <a:endParaRPr lang="en-US" sz="1800" b="0"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12</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0" u="none" strike="noStrike" dirty="0">
                          <a:effectLst/>
                        </a:rPr>
                        <a:t>-2</a:t>
                      </a:r>
                      <a:endParaRPr lang="en-US" sz="1800" b="0"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74789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1143000"/>
          </a:xfrm>
        </p:spPr>
        <p:txBody>
          <a:bodyPr>
            <a:normAutofit/>
          </a:bodyPr>
          <a:lstStyle/>
          <a:p>
            <a:r>
              <a:rPr lang="en-US" sz="4000" dirty="0"/>
              <a:t>Profit Maximization</a:t>
            </a:r>
          </a:p>
        </p:txBody>
      </p:sp>
      <p:graphicFrame>
        <p:nvGraphicFramePr>
          <p:cNvPr id="3" name="Table 2">
            <a:extLst>
              <a:ext uri="{FF2B5EF4-FFF2-40B4-BE49-F238E27FC236}">
                <a16:creationId xmlns:a16="http://schemas.microsoft.com/office/drawing/2014/main" id="{DCDEE17B-DC7B-1048-B78C-25D921F90CDA}"/>
              </a:ext>
            </a:extLst>
          </p:cNvPr>
          <p:cNvGraphicFramePr>
            <a:graphicFrameLocks noGrp="1"/>
          </p:cNvGraphicFramePr>
          <p:nvPr>
            <p:extLst>
              <p:ext uri="{D42A27DB-BD31-4B8C-83A1-F6EECF244321}">
                <p14:modId xmlns:p14="http://schemas.microsoft.com/office/powerpoint/2010/main" val="3276947223"/>
              </p:ext>
            </p:extLst>
          </p:nvPr>
        </p:nvGraphicFramePr>
        <p:xfrm>
          <a:off x="210550" y="1143000"/>
          <a:ext cx="8722899" cy="5160963"/>
        </p:xfrm>
        <a:graphic>
          <a:graphicData uri="http://schemas.openxmlformats.org/drawingml/2006/table">
            <a:tbl>
              <a:tblPr>
                <a:tableStyleId>{5C22544A-7EE6-4342-B048-85BDC9FD1C3A}</a:tableStyleId>
              </a:tblPr>
              <a:tblGrid>
                <a:gridCol w="969211">
                  <a:extLst>
                    <a:ext uri="{9D8B030D-6E8A-4147-A177-3AD203B41FA5}">
                      <a16:colId xmlns:a16="http://schemas.microsoft.com/office/drawing/2014/main" val="4288367568"/>
                    </a:ext>
                  </a:extLst>
                </a:gridCol>
                <a:gridCol w="969211">
                  <a:extLst>
                    <a:ext uri="{9D8B030D-6E8A-4147-A177-3AD203B41FA5}">
                      <a16:colId xmlns:a16="http://schemas.microsoft.com/office/drawing/2014/main" val="2915315181"/>
                    </a:ext>
                  </a:extLst>
                </a:gridCol>
                <a:gridCol w="969211">
                  <a:extLst>
                    <a:ext uri="{9D8B030D-6E8A-4147-A177-3AD203B41FA5}">
                      <a16:colId xmlns:a16="http://schemas.microsoft.com/office/drawing/2014/main" val="925903130"/>
                    </a:ext>
                  </a:extLst>
                </a:gridCol>
                <a:gridCol w="969211">
                  <a:extLst>
                    <a:ext uri="{9D8B030D-6E8A-4147-A177-3AD203B41FA5}">
                      <a16:colId xmlns:a16="http://schemas.microsoft.com/office/drawing/2014/main" val="4200454918"/>
                    </a:ext>
                  </a:extLst>
                </a:gridCol>
                <a:gridCol w="969211">
                  <a:extLst>
                    <a:ext uri="{9D8B030D-6E8A-4147-A177-3AD203B41FA5}">
                      <a16:colId xmlns:a16="http://schemas.microsoft.com/office/drawing/2014/main" val="2103758442"/>
                    </a:ext>
                  </a:extLst>
                </a:gridCol>
                <a:gridCol w="969211">
                  <a:extLst>
                    <a:ext uri="{9D8B030D-6E8A-4147-A177-3AD203B41FA5}">
                      <a16:colId xmlns:a16="http://schemas.microsoft.com/office/drawing/2014/main" val="3386262102"/>
                    </a:ext>
                  </a:extLst>
                </a:gridCol>
                <a:gridCol w="969211">
                  <a:extLst>
                    <a:ext uri="{9D8B030D-6E8A-4147-A177-3AD203B41FA5}">
                      <a16:colId xmlns:a16="http://schemas.microsoft.com/office/drawing/2014/main" val="460262820"/>
                    </a:ext>
                  </a:extLst>
                </a:gridCol>
                <a:gridCol w="969211">
                  <a:extLst>
                    <a:ext uri="{9D8B030D-6E8A-4147-A177-3AD203B41FA5}">
                      <a16:colId xmlns:a16="http://schemas.microsoft.com/office/drawing/2014/main" val="334094777"/>
                    </a:ext>
                  </a:extLst>
                </a:gridCol>
                <a:gridCol w="969211">
                  <a:extLst>
                    <a:ext uri="{9D8B030D-6E8A-4147-A177-3AD203B41FA5}">
                      <a16:colId xmlns:a16="http://schemas.microsoft.com/office/drawing/2014/main" val="2062896145"/>
                    </a:ext>
                  </a:extLst>
                </a:gridCol>
              </a:tblGrid>
              <a:tr h="1371901">
                <a:tc>
                  <a:txBody>
                    <a:bodyPr/>
                    <a:lstStyle/>
                    <a:p>
                      <a:pPr algn="ctr" rtl="0" fontAlgn="ctr"/>
                      <a:r>
                        <a:rPr lang="en-US" sz="1200" b="1" i="0" u="none" strike="noStrike" dirty="0">
                          <a:solidFill>
                            <a:srgbClr val="000000"/>
                          </a:solidFill>
                          <a:effectLst/>
                          <a:latin typeface="Verdana" panose="020B0604030504040204" pitchFamily="34" charset="0"/>
                        </a:rPr>
                        <a:t>Quantity (gallons)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Price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Total Revenue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Average Revenue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Total </a:t>
                      </a:r>
                    </a:p>
                    <a:p>
                      <a:pPr algn="ctr" rtl="0" fontAlgn="ctr"/>
                      <a:r>
                        <a:rPr lang="en-US" sz="1200" b="1" i="0" u="none" strike="noStrike" dirty="0">
                          <a:solidFill>
                            <a:srgbClr val="000000"/>
                          </a:solidFill>
                          <a:effectLst/>
                          <a:latin typeface="Verdana" panose="020B0604030504040204" pitchFamily="34" charset="0"/>
                        </a:rPr>
                        <a:t>Cost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Profit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Marginal Revenue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Marginal Cost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Verdana" panose="020B0604030504040204" pitchFamily="34" charset="0"/>
                        </a:rPr>
                        <a:t>Change in Profit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57219772"/>
                  </a:ext>
                </a:extLst>
              </a:tr>
              <a:tr h="555293">
                <a:tc>
                  <a:txBody>
                    <a:bodyPr/>
                    <a:lstStyle/>
                    <a:p>
                      <a:pPr algn="ctr" rtl="0" fontAlgn="b"/>
                      <a:r>
                        <a:rPr lang="en-US" sz="1200" b="1" u="none" strike="noStrike" dirty="0">
                          <a:effectLst/>
                        </a:rPr>
                        <a:t>(Q)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(P)</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rPr>
                        <a:t>(TR=PXQ)</a:t>
                      </a:r>
                      <a:endParaRPr lang="en-US" sz="12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(AR=TR/Q)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000" b="1" u="none" strike="noStrike" dirty="0">
                          <a:effectLst/>
                        </a:rPr>
                        <a:t>Fixed + Variable</a:t>
                      </a:r>
                      <a:endParaRPr lang="en-US" sz="10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(TR-TC)</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(MR=</a:t>
                      </a:r>
                      <a:r>
                        <a:rPr lang="el-GR" sz="1200" b="1" u="none" strike="noStrike" dirty="0">
                          <a:effectLst/>
                        </a:rPr>
                        <a:t>Δ</a:t>
                      </a:r>
                      <a:r>
                        <a:rPr lang="en-US" sz="1200" b="1" u="none" strike="noStrike" dirty="0">
                          <a:effectLst/>
                        </a:rPr>
                        <a:t>TR/</a:t>
                      </a:r>
                      <a:r>
                        <a:rPr lang="el-GR" sz="1200" b="1" u="none" strike="noStrike" dirty="0">
                          <a:effectLst/>
                        </a:rPr>
                        <a:t>Δ</a:t>
                      </a:r>
                      <a:r>
                        <a:rPr lang="en-US" sz="1200" b="1" u="none" strike="noStrike" dirty="0">
                          <a:effectLst/>
                        </a:rPr>
                        <a:t>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(MC=</a:t>
                      </a:r>
                      <a:r>
                        <a:rPr lang="el-GR" sz="1200" b="1" u="none" strike="noStrike" dirty="0">
                          <a:effectLst/>
                        </a:rPr>
                        <a:t>Δ</a:t>
                      </a:r>
                      <a:r>
                        <a:rPr lang="en-US" sz="1200" b="1" u="none" strike="noStrike" dirty="0">
                          <a:effectLst/>
                        </a:rPr>
                        <a:t>TC/</a:t>
                      </a:r>
                      <a:r>
                        <a:rPr lang="el-GR" sz="1200" b="1" u="none" strike="noStrike" dirty="0">
                          <a:effectLst/>
                        </a:rPr>
                        <a:t>Δ</a:t>
                      </a:r>
                      <a:r>
                        <a:rPr lang="en-US" sz="1200" b="1" u="none" strike="noStrike" dirty="0">
                          <a:effectLst/>
                        </a:rPr>
                        <a:t>Q)</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dirty="0">
                          <a:effectLst/>
                        </a:rPr>
                        <a:t>(MR-MC) </a:t>
                      </a:r>
                      <a:endParaRPr lang="en-US" sz="12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009791"/>
                  </a:ext>
                </a:extLst>
              </a:tr>
              <a:tr h="293979">
                <a:tc>
                  <a:txBody>
                    <a:bodyPr/>
                    <a:lstStyle/>
                    <a:p>
                      <a:pPr algn="ctr" rtl="0" fontAlgn="b"/>
                      <a:r>
                        <a:rPr lang="en-US" sz="1400" b="1" u="none" strike="noStrike">
                          <a:effectLst/>
                        </a:rPr>
                        <a:t>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 </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5</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-5</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 </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 </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 </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1843698"/>
                  </a:ext>
                </a:extLst>
              </a:tr>
              <a:tr h="293979">
                <a:tc>
                  <a:txBody>
                    <a:bodyPr/>
                    <a:lstStyle/>
                    <a:p>
                      <a:pPr algn="ctr" rtl="0" fontAlgn="b"/>
                      <a:r>
                        <a:rPr lang="en-US" sz="1400" b="1" u="none" strike="noStrike">
                          <a:effectLst/>
                        </a:rPr>
                        <a:t>1</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8</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2</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3</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7</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101694"/>
                  </a:ext>
                </a:extLst>
              </a:tr>
              <a:tr h="293979">
                <a:tc>
                  <a:txBody>
                    <a:bodyPr/>
                    <a:lstStyle/>
                    <a:p>
                      <a:pPr algn="ctr" rtl="0" fontAlgn="b"/>
                      <a:r>
                        <a:rPr lang="en-US" sz="1400" b="1" u="none" strike="noStrike">
                          <a:effectLst/>
                        </a:rPr>
                        <a:t>2</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20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12</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8</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4</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6</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486938"/>
                  </a:ext>
                </a:extLst>
              </a:tr>
              <a:tr h="293979">
                <a:tc>
                  <a:txBody>
                    <a:bodyPr/>
                    <a:lstStyle/>
                    <a:p>
                      <a:pPr algn="ctr" rtl="0" fontAlgn="b"/>
                      <a:r>
                        <a:rPr lang="en-US" sz="1400" b="1" u="none" strike="noStrike">
                          <a:effectLst/>
                        </a:rPr>
                        <a:t>3</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30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17</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13</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5</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5</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37459"/>
                  </a:ext>
                </a:extLst>
              </a:tr>
              <a:tr h="293979">
                <a:tc>
                  <a:txBody>
                    <a:bodyPr/>
                    <a:lstStyle/>
                    <a:p>
                      <a:pPr algn="ctr" rtl="0" fontAlgn="b"/>
                      <a:r>
                        <a:rPr lang="en-US" sz="1400" b="1" u="none" strike="noStrike">
                          <a:effectLst/>
                        </a:rPr>
                        <a:t>4</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40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23</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17</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6</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4</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345618"/>
                  </a:ext>
                </a:extLst>
              </a:tr>
              <a:tr h="293979">
                <a:tc>
                  <a:txBody>
                    <a:bodyPr/>
                    <a:lstStyle/>
                    <a:p>
                      <a:pPr algn="ctr" rtl="0" fontAlgn="b"/>
                      <a:r>
                        <a:rPr lang="en-US" sz="1400" b="1" u="none" strike="noStrike">
                          <a:effectLst/>
                        </a:rPr>
                        <a:t>5</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50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30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20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7</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3</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463867"/>
                  </a:ext>
                </a:extLst>
              </a:tr>
              <a:tr h="293979">
                <a:tc>
                  <a:txBody>
                    <a:bodyPr/>
                    <a:lstStyle/>
                    <a:p>
                      <a:pPr algn="ctr" rtl="0" fontAlgn="b"/>
                      <a:r>
                        <a:rPr lang="en-US" sz="1400" b="1" u="none" strike="noStrike">
                          <a:effectLst/>
                        </a:rPr>
                        <a:t>6</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60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38</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22</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8</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2</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28131"/>
                  </a:ext>
                </a:extLst>
              </a:tr>
              <a:tr h="293979">
                <a:tc>
                  <a:txBody>
                    <a:bodyPr/>
                    <a:lstStyle/>
                    <a:p>
                      <a:pPr algn="ctr" rtl="0" fontAlgn="b"/>
                      <a:r>
                        <a:rPr lang="en-US" sz="1400" b="1" u="none" strike="noStrike">
                          <a:effectLst/>
                        </a:rPr>
                        <a:t>7</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70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47</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23</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9</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79449"/>
                  </a:ext>
                </a:extLst>
              </a:tr>
              <a:tr h="293979">
                <a:tc>
                  <a:txBody>
                    <a:bodyPr/>
                    <a:lstStyle/>
                    <a:p>
                      <a:pPr algn="ctr" rtl="0" fontAlgn="b"/>
                      <a:r>
                        <a:rPr lang="en-US" sz="1400" b="1" u="none" strike="noStrike" dirty="0">
                          <a:effectLst/>
                        </a:rPr>
                        <a:t>8</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80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57</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23</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tc>
                  <a:txBody>
                    <a:bodyPr/>
                    <a:lstStyle/>
                    <a:p>
                      <a:pPr algn="ctr" rtl="0" fontAlgn="b"/>
                      <a:r>
                        <a:rPr lang="en-US" sz="1400" b="1" u="none" strike="noStrike" dirty="0">
                          <a:effectLst/>
                        </a:rPr>
                        <a:t>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9946"/>
                    </a:solidFill>
                  </a:tcPr>
                </a:tc>
                <a:extLst>
                  <a:ext uri="{0D108BD9-81ED-4DB2-BD59-A6C34878D82A}">
                    <a16:rowId xmlns:a16="http://schemas.microsoft.com/office/drawing/2014/main" val="3981603602"/>
                  </a:ext>
                </a:extLst>
              </a:tr>
              <a:tr h="293979">
                <a:tc>
                  <a:txBody>
                    <a:bodyPr/>
                    <a:lstStyle/>
                    <a:p>
                      <a:pPr algn="ctr" rtl="0" fontAlgn="b"/>
                      <a:r>
                        <a:rPr lang="en-US" sz="1400" b="1" u="none" strike="noStrike">
                          <a:effectLst/>
                        </a:rPr>
                        <a:t>9</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90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68</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22</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11</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712185"/>
                  </a:ext>
                </a:extLst>
              </a:tr>
              <a:tr h="293979">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10</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80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20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a:effectLst/>
                        </a:rPr>
                        <a:t>10</a:t>
                      </a:r>
                      <a:endParaRPr lang="en-US" sz="1400" b="1" i="0" u="none" strike="noStrike">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12</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rPr>
                        <a:t>-2</a:t>
                      </a:r>
                      <a:endParaRPr lang="en-US" sz="1400" b="1" i="0" u="none" strike="noStrike" dirty="0">
                        <a:solidFill>
                          <a:srgbClr val="000000"/>
                        </a:solidFill>
                        <a:effectLst/>
                        <a:latin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747890"/>
                  </a:ext>
                </a:extLst>
              </a:tr>
            </a:tbl>
          </a:graphicData>
        </a:graphic>
      </p:graphicFrame>
    </p:spTree>
    <p:extLst>
      <p:ext uri="{BB962C8B-B14F-4D97-AF65-F5344CB8AC3E}">
        <p14:creationId xmlns:p14="http://schemas.microsoft.com/office/powerpoint/2010/main" val="170687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7700" cy="885825"/>
          </a:xfrm>
        </p:spPr>
        <p:txBody>
          <a:bodyPr>
            <a:normAutofit/>
          </a:bodyPr>
          <a:lstStyle/>
          <a:p>
            <a:r>
              <a:rPr lang="en-US" sz="4000" dirty="0"/>
              <a:t>Profit for Competitive Firm</a:t>
            </a:r>
          </a:p>
        </p:txBody>
      </p:sp>
      <p:cxnSp>
        <p:nvCxnSpPr>
          <p:cNvPr id="4" name="Straight Connector 3"/>
          <p:cNvCxnSpPr/>
          <p:nvPr/>
        </p:nvCxnSpPr>
        <p:spPr>
          <a:xfrm rot="5400000">
            <a:off x="-566722" y="3990508"/>
            <a:ext cx="4117092" cy="81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94311" y="6050744"/>
            <a:ext cx="66218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96962" y="1894096"/>
            <a:ext cx="494862" cy="369332"/>
          </a:xfrm>
          <a:prstGeom prst="rect">
            <a:avLst/>
          </a:prstGeom>
          <a:noFill/>
        </p:spPr>
        <p:txBody>
          <a:bodyPr wrap="square" rtlCol="0">
            <a:spAutoFit/>
          </a:bodyPr>
          <a:lstStyle/>
          <a:p>
            <a:pPr algn="ctr"/>
            <a:r>
              <a:rPr lang="en-US" dirty="0"/>
              <a:t>P</a:t>
            </a:r>
          </a:p>
        </p:txBody>
      </p:sp>
      <p:sp>
        <p:nvSpPr>
          <p:cNvPr id="7" name="TextBox 6"/>
          <p:cNvSpPr txBox="1"/>
          <p:nvPr/>
        </p:nvSpPr>
        <p:spPr>
          <a:xfrm>
            <a:off x="7674238" y="6078067"/>
            <a:ext cx="441906" cy="369332"/>
          </a:xfrm>
          <a:prstGeom prst="rect">
            <a:avLst/>
          </a:prstGeom>
          <a:noFill/>
        </p:spPr>
        <p:txBody>
          <a:bodyPr wrap="square" rtlCol="0">
            <a:spAutoFit/>
          </a:bodyPr>
          <a:lstStyle/>
          <a:p>
            <a:r>
              <a:rPr lang="en-US" dirty="0"/>
              <a:t>Q</a:t>
            </a:r>
          </a:p>
        </p:txBody>
      </p:sp>
      <p:sp>
        <p:nvSpPr>
          <p:cNvPr id="9" name="Freeform 8"/>
          <p:cNvSpPr/>
          <p:nvPr/>
        </p:nvSpPr>
        <p:spPr>
          <a:xfrm>
            <a:off x="1963632" y="2226375"/>
            <a:ext cx="5720973" cy="2171957"/>
          </a:xfrm>
          <a:custGeom>
            <a:avLst/>
            <a:gdLst>
              <a:gd name="connsiteX0" fmla="*/ 0 w 5720973"/>
              <a:gd name="connsiteY0" fmla="*/ 0 h 2171957"/>
              <a:gd name="connsiteX1" fmla="*/ 2071387 w 5720973"/>
              <a:gd name="connsiteY1" fmla="*/ 1947980 h 2171957"/>
              <a:gd name="connsiteX2" fmla="*/ 5720973 w 5720973"/>
              <a:gd name="connsiteY2" fmla="*/ 1343860 h 2171957"/>
            </a:gdLst>
            <a:ahLst/>
            <a:cxnLst>
              <a:cxn ang="0">
                <a:pos x="connsiteX0" y="connsiteY0"/>
              </a:cxn>
              <a:cxn ang="0">
                <a:pos x="connsiteX1" y="connsiteY1"/>
              </a:cxn>
              <a:cxn ang="0">
                <a:pos x="connsiteX2" y="connsiteY2"/>
              </a:cxn>
            </a:cxnLst>
            <a:rect l="l" t="t" r="r" b="b"/>
            <a:pathLst>
              <a:path w="5720973" h="2171957">
                <a:moveTo>
                  <a:pt x="0" y="0"/>
                </a:moveTo>
                <a:cubicBezTo>
                  <a:pt x="558946" y="862001"/>
                  <a:pt x="1117892" y="1724003"/>
                  <a:pt x="2071387" y="1947980"/>
                </a:cubicBezTo>
                <a:cubicBezTo>
                  <a:pt x="3024882" y="2171957"/>
                  <a:pt x="5720973" y="1343860"/>
                  <a:pt x="5720973" y="1343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142099" y="2226375"/>
            <a:ext cx="974045" cy="369332"/>
          </a:xfrm>
          <a:prstGeom prst="rect">
            <a:avLst/>
          </a:prstGeom>
          <a:noFill/>
        </p:spPr>
        <p:txBody>
          <a:bodyPr wrap="square" rtlCol="0">
            <a:spAutoFit/>
          </a:bodyPr>
          <a:lstStyle/>
          <a:p>
            <a:r>
              <a:rPr lang="en-US" dirty="0">
                <a:solidFill>
                  <a:srgbClr val="FF0000"/>
                </a:solidFill>
              </a:rPr>
              <a:t>MC</a:t>
            </a:r>
          </a:p>
        </p:txBody>
      </p:sp>
      <p:sp>
        <p:nvSpPr>
          <p:cNvPr id="13" name="TextBox 12"/>
          <p:cNvSpPr txBox="1"/>
          <p:nvPr/>
        </p:nvSpPr>
        <p:spPr>
          <a:xfrm>
            <a:off x="7142099" y="3143362"/>
            <a:ext cx="690462" cy="369332"/>
          </a:xfrm>
          <a:prstGeom prst="rect">
            <a:avLst/>
          </a:prstGeom>
          <a:noFill/>
        </p:spPr>
        <p:txBody>
          <a:bodyPr wrap="square" rtlCol="0">
            <a:spAutoFit/>
          </a:bodyPr>
          <a:lstStyle/>
          <a:p>
            <a:r>
              <a:rPr lang="en-US" dirty="0">
                <a:solidFill>
                  <a:schemeClr val="accent1"/>
                </a:solidFill>
              </a:rPr>
              <a:t>ATC</a:t>
            </a:r>
          </a:p>
        </p:txBody>
      </p:sp>
      <p:cxnSp>
        <p:nvCxnSpPr>
          <p:cNvPr id="17" name="Straight Connector 16"/>
          <p:cNvCxnSpPr/>
          <p:nvPr/>
        </p:nvCxnSpPr>
        <p:spPr>
          <a:xfrm rot="10800000" flipV="1">
            <a:off x="2315381" y="2657890"/>
            <a:ext cx="4826719" cy="29342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1495900" y="3764201"/>
            <a:ext cx="6486800" cy="1"/>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4164151" y="4907473"/>
            <a:ext cx="2286543"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1495899" y="4131815"/>
            <a:ext cx="3812318" cy="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805437" y="3948739"/>
            <a:ext cx="690462" cy="369332"/>
          </a:xfrm>
          <a:prstGeom prst="rect">
            <a:avLst/>
          </a:prstGeom>
          <a:noFill/>
        </p:spPr>
        <p:txBody>
          <a:bodyPr wrap="square" rtlCol="0">
            <a:spAutoFit/>
          </a:bodyPr>
          <a:lstStyle/>
          <a:p>
            <a:pPr algn="ctr"/>
            <a:r>
              <a:rPr lang="en-US" dirty="0"/>
              <a:t>ATC</a:t>
            </a:r>
          </a:p>
        </p:txBody>
      </p:sp>
      <p:sp>
        <p:nvSpPr>
          <p:cNvPr id="36" name="Rectangle 35"/>
          <p:cNvSpPr/>
          <p:nvPr/>
        </p:nvSpPr>
        <p:spPr>
          <a:xfrm>
            <a:off x="1487749" y="3764664"/>
            <a:ext cx="3818880" cy="369332"/>
          </a:xfrm>
          <a:prstGeom prst="rect">
            <a:avLst/>
          </a:prstGeom>
          <a:solidFill>
            <a:srgbClr val="008000">
              <a:alpha val="84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Profit = (P-ATC) x Q</a:t>
            </a:r>
          </a:p>
        </p:txBody>
      </p:sp>
      <p:sp>
        <p:nvSpPr>
          <p:cNvPr id="37" name="TextBox 36"/>
          <p:cNvSpPr txBox="1"/>
          <p:nvPr/>
        </p:nvSpPr>
        <p:spPr>
          <a:xfrm>
            <a:off x="4890082" y="6053129"/>
            <a:ext cx="1134788" cy="369332"/>
          </a:xfrm>
          <a:prstGeom prst="rect">
            <a:avLst/>
          </a:prstGeom>
          <a:noFill/>
        </p:spPr>
        <p:txBody>
          <a:bodyPr wrap="square" rtlCol="0">
            <a:spAutoFit/>
          </a:bodyPr>
          <a:lstStyle/>
          <a:p>
            <a:pPr algn="ctr"/>
            <a:r>
              <a:rPr lang="en-US" dirty="0">
                <a:solidFill>
                  <a:srgbClr val="0F9046"/>
                </a:solidFill>
              </a:rPr>
              <a:t>Q </a:t>
            </a:r>
            <a:r>
              <a:rPr lang="en-US" baseline="-25000" dirty="0">
                <a:solidFill>
                  <a:srgbClr val="0F9046"/>
                </a:solidFill>
              </a:rPr>
              <a:t>profit</a:t>
            </a:r>
            <a:r>
              <a:rPr lang="en-US" dirty="0">
                <a:solidFill>
                  <a:srgbClr val="0F9046"/>
                </a:solidFill>
              </a:rPr>
              <a:t> </a:t>
            </a:r>
            <a:r>
              <a:rPr lang="en-US" baseline="-25000" dirty="0">
                <a:solidFill>
                  <a:srgbClr val="0F9046"/>
                </a:solidFill>
              </a:rPr>
              <a:t>max</a:t>
            </a:r>
          </a:p>
        </p:txBody>
      </p:sp>
      <p:sp>
        <p:nvSpPr>
          <p:cNvPr id="41" name="TextBox 40"/>
          <p:cNvSpPr txBox="1"/>
          <p:nvPr/>
        </p:nvSpPr>
        <p:spPr>
          <a:xfrm>
            <a:off x="2206766" y="1288051"/>
            <a:ext cx="4826719" cy="369332"/>
          </a:xfrm>
          <a:prstGeom prst="rect">
            <a:avLst/>
          </a:prstGeom>
          <a:noFill/>
        </p:spPr>
        <p:txBody>
          <a:bodyPr wrap="square" rtlCol="0">
            <a:spAutoFit/>
          </a:bodyPr>
          <a:lstStyle/>
          <a:p>
            <a:pPr algn="ctr"/>
            <a:r>
              <a:rPr lang="en-US" u="sng" dirty="0"/>
              <a:t>A Firm With Profits</a:t>
            </a:r>
          </a:p>
        </p:txBody>
      </p:sp>
      <p:sp>
        <p:nvSpPr>
          <p:cNvPr id="22" name="Freeform 21">
            <a:extLst>
              <a:ext uri="{FF2B5EF4-FFF2-40B4-BE49-F238E27FC236}">
                <a16:creationId xmlns:a16="http://schemas.microsoft.com/office/drawing/2014/main" id="{4130C5AF-D6F1-C041-880F-A19DC230D1EF}"/>
              </a:ext>
            </a:extLst>
          </p:cNvPr>
          <p:cNvSpPr/>
          <p:nvPr/>
        </p:nvSpPr>
        <p:spPr>
          <a:xfrm>
            <a:off x="1974882" y="4109296"/>
            <a:ext cx="5720972" cy="1072431"/>
          </a:xfrm>
          <a:custGeom>
            <a:avLst/>
            <a:gdLst>
              <a:gd name="connsiteX0" fmla="*/ 0 w 4787900"/>
              <a:gd name="connsiteY0" fmla="*/ 0 h 850936"/>
              <a:gd name="connsiteX1" fmla="*/ 1028700 w 4787900"/>
              <a:gd name="connsiteY1" fmla="*/ 850900 h 850936"/>
              <a:gd name="connsiteX2" fmla="*/ 4787900 w 4787900"/>
              <a:gd name="connsiteY2" fmla="*/ 38100 h 850936"/>
            </a:gdLst>
            <a:ahLst/>
            <a:cxnLst>
              <a:cxn ang="0">
                <a:pos x="connsiteX0" y="connsiteY0"/>
              </a:cxn>
              <a:cxn ang="0">
                <a:pos x="connsiteX1" y="connsiteY1"/>
              </a:cxn>
              <a:cxn ang="0">
                <a:pos x="connsiteX2" y="connsiteY2"/>
              </a:cxn>
            </a:cxnLst>
            <a:rect l="l" t="t" r="r" b="b"/>
            <a:pathLst>
              <a:path w="4787900" h="850936">
                <a:moveTo>
                  <a:pt x="0" y="0"/>
                </a:moveTo>
                <a:cubicBezTo>
                  <a:pt x="115358" y="422275"/>
                  <a:pt x="230717" y="844550"/>
                  <a:pt x="1028700" y="850900"/>
                </a:cubicBezTo>
                <a:cubicBezTo>
                  <a:pt x="1826683" y="857250"/>
                  <a:pt x="4787900" y="38100"/>
                  <a:pt x="4787900" y="38100"/>
                </a:cubicBezTo>
              </a:path>
            </a:pathLst>
          </a:custGeom>
          <a:ln>
            <a:solidFill>
              <a:srgbClr val="0F904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F9046"/>
              </a:solidFill>
            </a:endParaRPr>
          </a:p>
        </p:txBody>
      </p:sp>
      <p:sp>
        <p:nvSpPr>
          <p:cNvPr id="23" name="TextBox 22">
            <a:extLst>
              <a:ext uri="{FF2B5EF4-FFF2-40B4-BE49-F238E27FC236}">
                <a16:creationId xmlns:a16="http://schemas.microsoft.com/office/drawing/2014/main" id="{390C3E6C-7541-1544-97DE-642FB1C35D1A}"/>
              </a:ext>
            </a:extLst>
          </p:cNvPr>
          <p:cNvSpPr txBox="1"/>
          <p:nvPr/>
        </p:nvSpPr>
        <p:spPr>
          <a:xfrm>
            <a:off x="6981813" y="3940373"/>
            <a:ext cx="776770" cy="369332"/>
          </a:xfrm>
          <a:prstGeom prst="rect">
            <a:avLst/>
          </a:prstGeom>
          <a:noFill/>
        </p:spPr>
        <p:txBody>
          <a:bodyPr wrap="square" rtlCol="0">
            <a:spAutoFit/>
          </a:bodyPr>
          <a:lstStyle/>
          <a:p>
            <a:r>
              <a:rPr lang="en-US" dirty="0">
                <a:solidFill>
                  <a:srgbClr val="008000"/>
                </a:solidFill>
              </a:rPr>
              <a:t>AVC</a:t>
            </a:r>
          </a:p>
        </p:txBody>
      </p:sp>
      <p:sp>
        <p:nvSpPr>
          <p:cNvPr id="24" name="Rectangular Callout 23">
            <a:extLst>
              <a:ext uri="{FF2B5EF4-FFF2-40B4-BE49-F238E27FC236}">
                <a16:creationId xmlns:a16="http://schemas.microsoft.com/office/drawing/2014/main" id="{F24880A8-FF66-9A4F-9B72-1FDC9B3CACC8}"/>
              </a:ext>
            </a:extLst>
          </p:cNvPr>
          <p:cNvSpPr/>
          <p:nvPr/>
        </p:nvSpPr>
        <p:spPr>
          <a:xfrm>
            <a:off x="2803744" y="2050701"/>
            <a:ext cx="2753606" cy="1278991"/>
          </a:xfrm>
          <a:prstGeom prst="wedgeRectCallout">
            <a:avLst>
              <a:gd name="adj1" fmla="val 40842"/>
              <a:gd name="adj2" fmla="val 83284"/>
            </a:avLst>
          </a:prstGeom>
          <a:solidFill>
            <a:srgbClr val="0F90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The firm maximizes profits by producing where the marginal cost equals the marginal revenue. </a:t>
            </a:r>
          </a:p>
        </p:txBody>
      </p:sp>
      <p:sp>
        <p:nvSpPr>
          <p:cNvPr id="3" name="TextBox 2">
            <a:extLst>
              <a:ext uri="{FF2B5EF4-FFF2-40B4-BE49-F238E27FC236}">
                <a16:creationId xmlns:a16="http://schemas.microsoft.com/office/drawing/2014/main" id="{742CC308-36D1-25C6-75DC-8257F26407D3}"/>
              </a:ext>
            </a:extLst>
          </p:cNvPr>
          <p:cNvSpPr txBox="1"/>
          <p:nvPr/>
        </p:nvSpPr>
        <p:spPr>
          <a:xfrm>
            <a:off x="128161" y="3585387"/>
            <a:ext cx="1367739" cy="369332"/>
          </a:xfrm>
          <a:prstGeom prst="rect">
            <a:avLst/>
          </a:prstGeom>
          <a:noFill/>
        </p:spPr>
        <p:txBody>
          <a:bodyPr wrap="square" rtlCol="0">
            <a:spAutoFit/>
          </a:bodyPr>
          <a:lstStyle/>
          <a:p>
            <a:pPr algn="r"/>
            <a:r>
              <a:rPr lang="en-US" dirty="0"/>
              <a:t>P=AR=D=MR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left)">
                                      <p:cBhvr>
                                        <p:cTn id="9" dur="1000"/>
                                        <p:tgtEl>
                                          <p:spTgt spid="21"/>
                                        </p:tgtEl>
                                      </p:cBhvr>
                                    </p:animEffect>
                                  </p:childTnLst>
                                  <p:subTnLst>
                                    <p:audio>
                                      <p:cMediaNode>
                                        <p:cTn display="0" masterRel="sameClick">
                                          <p:stCondLst>
                                            <p:cond evt="begin" delay="0">
                                              <p:tn val="7"/>
                                            </p:cond>
                                          </p:stCondLst>
                                          <p:endCondLst>
                                            <p:cond evt="onStopAudio" delay="0">
                                              <p:tgtEl>
                                                <p:sldTgt/>
                                              </p:tgtEl>
                                            </p:cond>
                                          </p:endCondLst>
                                        </p:cTn>
                                        <p:tgtEl>
                                          <p:sndTgt r:embed="rId3" name="Laser"/>
                                        </p:tgtEl>
                                      </p:cMediaNode>
                                    </p:audio>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1000"/>
                                        <p:tgtEl>
                                          <p:spTgt spid="29"/>
                                        </p:tgtEl>
                                      </p:cBhvr>
                                    </p:animEffect>
                                  </p:childTnLst>
                                  <p:subTnLst>
                                    <p:audio>
                                      <p:cMediaNode>
                                        <p:cTn display="0" masterRel="sameClick">
                                          <p:stCondLst>
                                            <p:cond evt="begin" delay="0">
                                              <p:tn val="16"/>
                                            </p:cond>
                                          </p:stCondLst>
                                          <p:endCondLst>
                                            <p:cond evt="onStopAudio" delay="0">
                                              <p:tgtEl>
                                                <p:sldTgt/>
                                              </p:tgtEl>
                                            </p:cond>
                                          </p:endCondLst>
                                        </p:cTn>
                                        <p:tgtEl>
                                          <p:sndTgt r:embed="rId4" name="Typewriter"/>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Cymbal"/>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1000"/>
                                        <p:tgtEl>
                                          <p:spTgt spid="32"/>
                                        </p:tgtEl>
                                      </p:cBhvr>
                                    </p:animEffect>
                                  </p:childTnLst>
                                  <p:subTnLst>
                                    <p:audio>
                                      <p:cMediaNode>
                                        <p:cTn display="0" masterRel="sameClick">
                                          <p:stCondLst>
                                            <p:cond evt="begin" delay="0">
                                              <p:tn val="24"/>
                                            </p:cond>
                                          </p:stCondLst>
                                          <p:endCondLst>
                                            <p:cond evt="onStopAudio" delay="0">
                                              <p:tgtEl>
                                                <p:sldTgt/>
                                              </p:tgtEl>
                                            </p:cond>
                                          </p:endCondLst>
                                        </p:cTn>
                                        <p:tgtEl>
                                          <p:sndTgt r:embed="rId6" name="Drive By"/>
                                        </p:tgtEl>
                                      </p:cMediaNode>
                                    </p:audio>
                                  </p:sub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000"/>
                                        <p:tgtEl>
                                          <p:spTgt spid="36"/>
                                        </p:tgtEl>
                                      </p:cBhvr>
                                    </p:animEffect>
                                  </p:childTnLst>
                                  <p:subTnLst>
                                    <p:audio>
                                      <p:cMediaNode>
                                        <p:cTn display="0" masterRel="sameClick">
                                          <p:stCondLst>
                                            <p:cond evt="begin" delay="0">
                                              <p:tn val="32"/>
                                            </p:cond>
                                          </p:stCondLst>
                                          <p:endCondLst>
                                            <p:cond evt="onStopAudio" delay="0">
                                              <p:tgtEl>
                                                <p:sldTgt/>
                                              </p:tgtEl>
                                            </p:cond>
                                          </p:endCondLst>
                                        </p:cTn>
                                        <p:tgtEl>
                                          <p:sndTgt r:embed="rId7"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7" grpId="0"/>
      <p:bldP spid="2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Profit Maximization : Competitive Firm </a:t>
            </a:r>
          </a:p>
        </p:txBody>
      </p:sp>
      <p:cxnSp>
        <p:nvCxnSpPr>
          <p:cNvPr id="4" name="Straight Connector 3"/>
          <p:cNvCxnSpPr/>
          <p:nvPr/>
        </p:nvCxnSpPr>
        <p:spPr>
          <a:xfrm rot="5400000">
            <a:off x="-517947" y="4199538"/>
            <a:ext cx="41178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41789" y="6257686"/>
            <a:ext cx="66218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08661" y="2138214"/>
            <a:ext cx="426566" cy="369332"/>
          </a:xfrm>
          <a:prstGeom prst="rect">
            <a:avLst/>
          </a:prstGeom>
          <a:noFill/>
        </p:spPr>
        <p:txBody>
          <a:bodyPr wrap="square" rtlCol="0">
            <a:spAutoFit/>
          </a:bodyPr>
          <a:lstStyle/>
          <a:p>
            <a:pPr algn="ctr"/>
            <a:r>
              <a:rPr lang="en-US" dirty="0"/>
              <a:t>P</a:t>
            </a:r>
          </a:p>
        </p:txBody>
      </p:sp>
      <p:sp>
        <p:nvSpPr>
          <p:cNvPr id="7" name="TextBox 6"/>
          <p:cNvSpPr txBox="1"/>
          <p:nvPr/>
        </p:nvSpPr>
        <p:spPr>
          <a:xfrm>
            <a:off x="7728904" y="6260068"/>
            <a:ext cx="502134" cy="369332"/>
          </a:xfrm>
          <a:prstGeom prst="rect">
            <a:avLst/>
          </a:prstGeom>
          <a:noFill/>
        </p:spPr>
        <p:txBody>
          <a:bodyPr wrap="square" rtlCol="0">
            <a:spAutoFit/>
          </a:bodyPr>
          <a:lstStyle/>
          <a:p>
            <a:r>
              <a:rPr lang="en-US" dirty="0"/>
              <a:t>Q</a:t>
            </a:r>
          </a:p>
        </p:txBody>
      </p:sp>
      <p:sp>
        <p:nvSpPr>
          <p:cNvPr id="9" name="Freeform 8"/>
          <p:cNvSpPr/>
          <p:nvPr/>
        </p:nvSpPr>
        <p:spPr>
          <a:xfrm>
            <a:off x="2011110" y="2433317"/>
            <a:ext cx="5720973" cy="2171957"/>
          </a:xfrm>
          <a:custGeom>
            <a:avLst/>
            <a:gdLst>
              <a:gd name="connsiteX0" fmla="*/ 0 w 5720973"/>
              <a:gd name="connsiteY0" fmla="*/ 0 h 2171957"/>
              <a:gd name="connsiteX1" fmla="*/ 2071387 w 5720973"/>
              <a:gd name="connsiteY1" fmla="*/ 1947980 h 2171957"/>
              <a:gd name="connsiteX2" fmla="*/ 5720973 w 5720973"/>
              <a:gd name="connsiteY2" fmla="*/ 1343860 h 2171957"/>
            </a:gdLst>
            <a:ahLst/>
            <a:cxnLst>
              <a:cxn ang="0">
                <a:pos x="connsiteX0" y="connsiteY0"/>
              </a:cxn>
              <a:cxn ang="0">
                <a:pos x="connsiteX1" y="connsiteY1"/>
              </a:cxn>
              <a:cxn ang="0">
                <a:pos x="connsiteX2" y="connsiteY2"/>
              </a:cxn>
            </a:cxnLst>
            <a:rect l="l" t="t" r="r" b="b"/>
            <a:pathLst>
              <a:path w="5720973" h="2171957">
                <a:moveTo>
                  <a:pt x="0" y="0"/>
                </a:moveTo>
                <a:cubicBezTo>
                  <a:pt x="558946" y="862001"/>
                  <a:pt x="1117892" y="1724003"/>
                  <a:pt x="2071387" y="1947980"/>
                </a:cubicBezTo>
                <a:cubicBezTo>
                  <a:pt x="3024882" y="2171957"/>
                  <a:pt x="5720973" y="1343860"/>
                  <a:pt x="5720973" y="1343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189577" y="2433317"/>
            <a:ext cx="974045" cy="369332"/>
          </a:xfrm>
          <a:prstGeom prst="rect">
            <a:avLst/>
          </a:prstGeom>
          <a:noFill/>
        </p:spPr>
        <p:txBody>
          <a:bodyPr wrap="square" rtlCol="0">
            <a:spAutoFit/>
          </a:bodyPr>
          <a:lstStyle/>
          <a:p>
            <a:r>
              <a:rPr lang="en-US" dirty="0">
                <a:solidFill>
                  <a:srgbClr val="FF0000"/>
                </a:solidFill>
              </a:rPr>
              <a:t>MC</a:t>
            </a:r>
          </a:p>
        </p:txBody>
      </p:sp>
      <p:sp>
        <p:nvSpPr>
          <p:cNvPr id="13" name="TextBox 12"/>
          <p:cNvSpPr txBox="1"/>
          <p:nvPr/>
        </p:nvSpPr>
        <p:spPr>
          <a:xfrm>
            <a:off x="7041621" y="3382918"/>
            <a:ext cx="690462" cy="369332"/>
          </a:xfrm>
          <a:prstGeom prst="rect">
            <a:avLst/>
          </a:prstGeom>
          <a:noFill/>
        </p:spPr>
        <p:txBody>
          <a:bodyPr wrap="square" rtlCol="0">
            <a:spAutoFit/>
          </a:bodyPr>
          <a:lstStyle/>
          <a:p>
            <a:r>
              <a:rPr lang="en-US" dirty="0">
                <a:solidFill>
                  <a:schemeClr val="accent1"/>
                </a:solidFill>
              </a:rPr>
              <a:t>ATC</a:t>
            </a:r>
          </a:p>
        </p:txBody>
      </p:sp>
      <p:sp>
        <p:nvSpPr>
          <p:cNvPr id="14" name="TextBox 13"/>
          <p:cNvSpPr txBox="1"/>
          <p:nvPr/>
        </p:nvSpPr>
        <p:spPr>
          <a:xfrm>
            <a:off x="7163589" y="3999099"/>
            <a:ext cx="776770" cy="369332"/>
          </a:xfrm>
          <a:prstGeom prst="rect">
            <a:avLst/>
          </a:prstGeom>
          <a:noFill/>
        </p:spPr>
        <p:txBody>
          <a:bodyPr wrap="square" rtlCol="0">
            <a:spAutoFit/>
          </a:bodyPr>
          <a:lstStyle/>
          <a:p>
            <a:r>
              <a:rPr lang="en-US" dirty="0">
                <a:solidFill>
                  <a:srgbClr val="0F9046"/>
                </a:solidFill>
              </a:rPr>
              <a:t>AVC</a:t>
            </a:r>
          </a:p>
        </p:txBody>
      </p:sp>
      <p:cxnSp>
        <p:nvCxnSpPr>
          <p:cNvPr id="17" name="Straight Connector 16"/>
          <p:cNvCxnSpPr/>
          <p:nvPr/>
        </p:nvCxnSpPr>
        <p:spPr>
          <a:xfrm rot="10800000" flipV="1">
            <a:off x="2362859" y="2864832"/>
            <a:ext cx="4826719" cy="29342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1535230" y="4110060"/>
            <a:ext cx="3581235"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7200" y="3951835"/>
            <a:ext cx="1043770" cy="502702"/>
          </a:xfrm>
          <a:prstGeom prst="rect">
            <a:avLst/>
          </a:prstGeom>
          <a:noFill/>
        </p:spPr>
        <p:txBody>
          <a:bodyPr wrap="square" rtlCol="0">
            <a:spAutoFit/>
          </a:bodyPr>
          <a:lstStyle/>
          <a:p>
            <a:pPr algn="r"/>
            <a:r>
              <a:rPr lang="en-US" sz="1600" dirty="0"/>
              <a:t>P</a:t>
            </a:r>
            <a:r>
              <a:rPr lang="en-US" sz="1600" baseline="-25000" dirty="0"/>
              <a:t>1 </a:t>
            </a:r>
            <a:r>
              <a:rPr lang="en-US" sz="1600" dirty="0"/>
              <a:t>=MR</a:t>
            </a:r>
            <a:r>
              <a:rPr lang="en-US" sz="1600" baseline="-25000" dirty="0"/>
              <a:t>1</a:t>
            </a:r>
          </a:p>
          <a:p>
            <a:pPr algn="r"/>
            <a:r>
              <a:rPr lang="en-US" sz="1600" baseline="-25000" dirty="0"/>
              <a:t> </a:t>
            </a:r>
          </a:p>
        </p:txBody>
      </p:sp>
      <p:cxnSp>
        <p:nvCxnSpPr>
          <p:cNvPr id="21" name="Straight Connector 20"/>
          <p:cNvCxnSpPr>
            <a:cxnSpLocks/>
          </p:cNvCxnSpPr>
          <p:nvPr/>
        </p:nvCxnSpPr>
        <p:spPr>
          <a:xfrm flipH="1">
            <a:off x="1541789" y="3399112"/>
            <a:ext cx="4784275"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062539" y="5205346"/>
            <a:ext cx="2107853" cy="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617509" y="6257686"/>
            <a:ext cx="997910" cy="369332"/>
          </a:xfrm>
          <a:prstGeom prst="rect">
            <a:avLst/>
          </a:prstGeom>
          <a:noFill/>
        </p:spPr>
        <p:txBody>
          <a:bodyPr wrap="square" rtlCol="0">
            <a:spAutoFit/>
          </a:bodyPr>
          <a:lstStyle/>
          <a:p>
            <a:pPr algn="ctr"/>
            <a:r>
              <a:rPr lang="en-US" dirty="0"/>
              <a:t>Q</a:t>
            </a:r>
            <a:r>
              <a:rPr lang="en-US" baseline="-25000" dirty="0"/>
              <a:t>1</a:t>
            </a:r>
          </a:p>
        </p:txBody>
      </p:sp>
      <p:cxnSp>
        <p:nvCxnSpPr>
          <p:cNvPr id="31" name="Straight Connector 30"/>
          <p:cNvCxnSpPr>
            <a:cxnSpLocks/>
          </p:cNvCxnSpPr>
          <p:nvPr/>
        </p:nvCxnSpPr>
        <p:spPr>
          <a:xfrm>
            <a:off x="6292928" y="3424123"/>
            <a:ext cx="0" cy="283356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827109" y="6282696"/>
            <a:ext cx="997910" cy="369332"/>
          </a:xfrm>
          <a:prstGeom prst="rect">
            <a:avLst/>
          </a:prstGeom>
          <a:noFill/>
        </p:spPr>
        <p:txBody>
          <a:bodyPr wrap="square" rtlCol="0">
            <a:spAutoFit/>
          </a:bodyPr>
          <a:lstStyle/>
          <a:p>
            <a:pPr algn="ctr"/>
            <a:r>
              <a:rPr lang="en-US" dirty="0"/>
              <a:t>Q</a:t>
            </a:r>
            <a:r>
              <a:rPr lang="en-US" baseline="-25000" dirty="0"/>
              <a:t>2</a:t>
            </a:r>
          </a:p>
        </p:txBody>
      </p:sp>
      <p:sp>
        <p:nvSpPr>
          <p:cNvPr id="35" name="TextBox 34"/>
          <p:cNvSpPr txBox="1"/>
          <p:nvPr/>
        </p:nvSpPr>
        <p:spPr>
          <a:xfrm>
            <a:off x="1108661" y="1141061"/>
            <a:ext cx="6919118" cy="1200329"/>
          </a:xfrm>
          <a:prstGeom prst="rect">
            <a:avLst/>
          </a:prstGeom>
          <a:noFill/>
        </p:spPr>
        <p:txBody>
          <a:bodyPr wrap="square" rtlCol="0">
            <a:spAutoFit/>
          </a:bodyPr>
          <a:lstStyle/>
          <a:p>
            <a:pPr algn="ctr"/>
            <a:r>
              <a:rPr lang="en-US" dirty="0"/>
              <a:t>An increase from P1 to P2 leads to an increase in the firm’s profit-maximizing quantity from Q1 to Q2. Because the marginal-cost curve shows the unique quantity supplied by the firm at any given price</a:t>
            </a:r>
            <a:r>
              <a:rPr lang="en-US" b="1" dirty="0"/>
              <a:t>, it is the firm’s supply curve.</a:t>
            </a:r>
          </a:p>
        </p:txBody>
      </p:sp>
      <p:sp>
        <p:nvSpPr>
          <p:cNvPr id="11" name="Freeform 10"/>
          <p:cNvSpPr/>
          <p:nvPr/>
        </p:nvSpPr>
        <p:spPr>
          <a:xfrm>
            <a:off x="2007932" y="4210805"/>
            <a:ext cx="5720972" cy="1072431"/>
          </a:xfrm>
          <a:custGeom>
            <a:avLst/>
            <a:gdLst>
              <a:gd name="connsiteX0" fmla="*/ 0 w 4787900"/>
              <a:gd name="connsiteY0" fmla="*/ 0 h 850936"/>
              <a:gd name="connsiteX1" fmla="*/ 1028700 w 4787900"/>
              <a:gd name="connsiteY1" fmla="*/ 850900 h 850936"/>
              <a:gd name="connsiteX2" fmla="*/ 4787900 w 4787900"/>
              <a:gd name="connsiteY2" fmla="*/ 38100 h 850936"/>
            </a:gdLst>
            <a:ahLst/>
            <a:cxnLst>
              <a:cxn ang="0">
                <a:pos x="connsiteX0" y="connsiteY0"/>
              </a:cxn>
              <a:cxn ang="0">
                <a:pos x="connsiteX1" y="connsiteY1"/>
              </a:cxn>
              <a:cxn ang="0">
                <a:pos x="connsiteX2" y="connsiteY2"/>
              </a:cxn>
            </a:cxnLst>
            <a:rect l="l" t="t" r="r" b="b"/>
            <a:pathLst>
              <a:path w="4787900" h="850936">
                <a:moveTo>
                  <a:pt x="0" y="0"/>
                </a:moveTo>
                <a:cubicBezTo>
                  <a:pt x="115358" y="422275"/>
                  <a:pt x="230717" y="844550"/>
                  <a:pt x="1028700" y="850900"/>
                </a:cubicBezTo>
                <a:cubicBezTo>
                  <a:pt x="1826683" y="857250"/>
                  <a:pt x="4787900" y="38100"/>
                  <a:pt x="4787900" y="38100"/>
                </a:cubicBezTo>
              </a:path>
            </a:pathLst>
          </a:custGeom>
          <a:ln>
            <a:solidFill>
              <a:srgbClr val="0F904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F9046"/>
              </a:solidFill>
            </a:endParaRPr>
          </a:p>
        </p:txBody>
      </p:sp>
      <p:sp>
        <p:nvSpPr>
          <p:cNvPr id="22" name="TextBox 21">
            <a:extLst>
              <a:ext uri="{FF2B5EF4-FFF2-40B4-BE49-F238E27FC236}">
                <a16:creationId xmlns:a16="http://schemas.microsoft.com/office/drawing/2014/main" id="{8354BA5F-F063-0E42-B9B5-C62A6BDB2841}"/>
              </a:ext>
            </a:extLst>
          </p:cNvPr>
          <p:cNvSpPr txBox="1"/>
          <p:nvPr/>
        </p:nvSpPr>
        <p:spPr>
          <a:xfrm>
            <a:off x="475810" y="3178785"/>
            <a:ext cx="1043770" cy="502702"/>
          </a:xfrm>
          <a:prstGeom prst="rect">
            <a:avLst/>
          </a:prstGeom>
          <a:noFill/>
        </p:spPr>
        <p:txBody>
          <a:bodyPr wrap="square" rtlCol="0">
            <a:spAutoFit/>
          </a:bodyPr>
          <a:lstStyle/>
          <a:p>
            <a:pPr algn="r"/>
            <a:r>
              <a:rPr lang="en-US" sz="1600" dirty="0"/>
              <a:t>P</a:t>
            </a:r>
            <a:r>
              <a:rPr lang="en-US" sz="1600" baseline="-25000" dirty="0"/>
              <a:t>2 </a:t>
            </a:r>
            <a:r>
              <a:rPr lang="en-US" sz="1600" dirty="0"/>
              <a:t>=MR</a:t>
            </a:r>
            <a:r>
              <a:rPr lang="en-US" sz="1600" baseline="-25000" dirty="0"/>
              <a:t>2</a:t>
            </a:r>
          </a:p>
          <a:p>
            <a:pPr algn="r"/>
            <a:r>
              <a:rPr lang="en-US" sz="1600" baseline="-25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left)">
                                      <p:cBhvr>
                                        <p:cTn id="9" dur="1000"/>
                                        <p:tgtEl>
                                          <p:spTgt spid="21"/>
                                        </p:tgtEl>
                                      </p:cBhvr>
                                    </p:animEffect>
                                  </p:childTnLst>
                                  <p:subTnLst>
                                    <p:audio>
                                      <p:cMediaNode>
                                        <p:cTn display="0" masterRel="sameClick">
                                          <p:stCondLst>
                                            <p:cond evt="begin" delay="0">
                                              <p:tn val="7"/>
                                            </p:cond>
                                          </p:stCondLst>
                                          <p:endCondLst>
                                            <p:cond evt="onStopAudio" delay="0">
                                              <p:tgtEl>
                                                <p:sldTgt/>
                                              </p:tgtEl>
                                            </p:cond>
                                          </p:endCondLst>
                                        </p:cTn>
                                        <p:tgtEl>
                                          <p:sndTgt r:embed="rId3" name="Typewriter"/>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1000"/>
                                        <p:tgtEl>
                                          <p:spTgt spid="31"/>
                                        </p:tgtEl>
                                      </p:cBhvr>
                                    </p:animEffect>
                                  </p:childTnLst>
                                  <p:subTnLst>
                                    <p:audio>
                                      <p:cMediaNode>
                                        <p:cTn display="0" masterRel="sameClick">
                                          <p:stCondLst>
                                            <p:cond evt="begin" delay="0">
                                              <p:tn val="12"/>
                                            </p:cond>
                                          </p:stCondLst>
                                          <p:endCondLst>
                                            <p:cond evt="onStopAudio" delay="0">
                                              <p:tgtEl>
                                                <p:sldTgt/>
                                              </p:tgtEl>
                                            </p:cond>
                                          </p:endCondLst>
                                        </p:cTn>
                                        <p:tgtEl>
                                          <p:sndTgt r:embed="rId3" name="Typewriter"/>
                                        </p:tgtEl>
                                      </p:cMediaNode>
                                    </p:audio>
                                  </p:sub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5850" cy="885825"/>
          </a:xfrm>
        </p:spPr>
        <p:txBody>
          <a:bodyPr>
            <a:normAutofit/>
          </a:bodyPr>
          <a:lstStyle/>
          <a:p>
            <a:r>
              <a:rPr lang="en-US" sz="4000" dirty="0"/>
              <a:t>Profit for Competitive Firm</a:t>
            </a:r>
          </a:p>
        </p:txBody>
      </p:sp>
      <p:cxnSp>
        <p:nvCxnSpPr>
          <p:cNvPr id="4" name="Straight Connector 3"/>
          <p:cNvCxnSpPr/>
          <p:nvPr/>
        </p:nvCxnSpPr>
        <p:spPr>
          <a:xfrm rot="5400000">
            <a:off x="-602852" y="3980522"/>
            <a:ext cx="4117092" cy="81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58181" y="6040758"/>
            <a:ext cx="66218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72134" y="1921286"/>
            <a:ext cx="379485" cy="369332"/>
          </a:xfrm>
          <a:prstGeom prst="rect">
            <a:avLst/>
          </a:prstGeom>
          <a:noFill/>
        </p:spPr>
        <p:txBody>
          <a:bodyPr wrap="square" rtlCol="0">
            <a:spAutoFit/>
          </a:bodyPr>
          <a:lstStyle/>
          <a:p>
            <a:pPr algn="ctr"/>
            <a:r>
              <a:rPr lang="en-US" dirty="0"/>
              <a:t>P</a:t>
            </a:r>
          </a:p>
        </p:txBody>
      </p:sp>
      <p:sp>
        <p:nvSpPr>
          <p:cNvPr id="7" name="TextBox 6"/>
          <p:cNvSpPr txBox="1"/>
          <p:nvPr/>
        </p:nvSpPr>
        <p:spPr>
          <a:xfrm>
            <a:off x="7685735" y="6040758"/>
            <a:ext cx="394279" cy="369332"/>
          </a:xfrm>
          <a:prstGeom prst="rect">
            <a:avLst/>
          </a:prstGeom>
          <a:noFill/>
        </p:spPr>
        <p:txBody>
          <a:bodyPr wrap="square" rtlCol="0">
            <a:spAutoFit/>
          </a:bodyPr>
          <a:lstStyle/>
          <a:p>
            <a:r>
              <a:rPr lang="en-US" dirty="0"/>
              <a:t>Q</a:t>
            </a:r>
          </a:p>
        </p:txBody>
      </p:sp>
      <p:sp>
        <p:nvSpPr>
          <p:cNvPr id="9" name="Freeform 8"/>
          <p:cNvSpPr/>
          <p:nvPr/>
        </p:nvSpPr>
        <p:spPr>
          <a:xfrm>
            <a:off x="1927502" y="2216389"/>
            <a:ext cx="5720973" cy="2171957"/>
          </a:xfrm>
          <a:custGeom>
            <a:avLst/>
            <a:gdLst>
              <a:gd name="connsiteX0" fmla="*/ 0 w 5720973"/>
              <a:gd name="connsiteY0" fmla="*/ 0 h 2171957"/>
              <a:gd name="connsiteX1" fmla="*/ 2071387 w 5720973"/>
              <a:gd name="connsiteY1" fmla="*/ 1947980 h 2171957"/>
              <a:gd name="connsiteX2" fmla="*/ 5720973 w 5720973"/>
              <a:gd name="connsiteY2" fmla="*/ 1343860 h 2171957"/>
            </a:gdLst>
            <a:ahLst/>
            <a:cxnLst>
              <a:cxn ang="0">
                <a:pos x="connsiteX0" y="connsiteY0"/>
              </a:cxn>
              <a:cxn ang="0">
                <a:pos x="connsiteX1" y="connsiteY1"/>
              </a:cxn>
              <a:cxn ang="0">
                <a:pos x="connsiteX2" y="connsiteY2"/>
              </a:cxn>
            </a:cxnLst>
            <a:rect l="l" t="t" r="r" b="b"/>
            <a:pathLst>
              <a:path w="5720973" h="2171957">
                <a:moveTo>
                  <a:pt x="0" y="0"/>
                </a:moveTo>
                <a:cubicBezTo>
                  <a:pt x="558946" y="862001"/>
                  <a:pt x="1117892" y="1724003"/>
                  <a:pt x="2071387" y="1947980"/>
                </a:cubicBezTo>
                <a:cubicBezTo>
                  <a:pt x="3024882" y="2171957"/>
                  <a:pt x="5720973" y="1343860"/>
                  <a:pt x="5720973" y="1343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105969" y="2216389"/>
            <a:ext cx="974045" cy="369332"/>
          </a:xfrm>
          <a:prstGeom prst="rect">
            <a:avLst/>
          </a:prstGeom>
          <a:noFill/>
        </p:spPr>
        <p:txBody>
          <a:bodyPr wrap="square" rtlCol="0">
            <a:spAutoFit/>
          </a:bodyPr>
          <a:lstStyle/>
          <a:p>
            <a:r>
              <a:rPr lang="en-US" dirty="0">
                <a:solidFill>
                  <a:srgbClr val="FF0000"/>
                </a:solidFill>
              </a:rPr>
              <a:t>MC</a:t>
            </a:r>
          </a:p>
        </p:txBody>
      </p:sp>
      <p:sp>
        <p:nvSpPr>
          <p:cNvPr id="13" name="TextBox 12"/>
          <p:cNvSpPr txBox="1"/>
          <p:nvPr/>
        </p:nvSpPr>
        <p:spPr>
          <a:xfrm>
            <a:off x="7105969" y="3133376"/>
            <a:ext cx="690462" cy="369332"/>
          </a:xfrm>
          <a:prstGeom prst="rect">
            <a:avLst/>
          </a:prstGeom>
          <a:noFill/>
        </p:spPr>
        <p:txBody>
          <a:bodyPr wrap="square" rtlCol="0">
            <a:spAutoFit/>
          </a:bodyPr>
          <a:lstStyle/>
          <a:p>
            <a:r>
              <a:rPr lang="en-US" dirty="0">
                <a:solidFill>
                  <a:schemeClr val="accent1"/>
                </a:solidFill>
              </a:rPr>
              <a:t>ATC</a:t>
            </a:r>
          </a:p>
        </p:txBody>
      </p:sp>
      <p:cxnSp>
        <p:nvCxnSpPr>
          <p:cNvPr id="17" name="Straight Connector 16"/>
          <p:cNvCxnSpPr/>
          <p:nvPr/>
        </p:nvCxnSpPr>
        <p:spPr>
          <a:xfrm rot="10800000" flipV="1">
            <a:off x="2279250" y="2656270"/>
            <a:ext cx="4826719" cy="29342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1451619" y="4556286"/>
            <a:ext cx="6486800" cy="1"/>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23847" y="4340347"/>
            <a:ext cx="1203685" cy="369332"/>
          </a:xfrm>
          <a:prstGeom prst="rect">
            <a:avLst/>
          </a:prstGeom>
          <a:noFill/>
        </p:spPr>
        <p:txBody>
          <a:bodyPr wrap="square" rtlCol="0">
            <a:spAutoFit/>
          </a:bodyPr>
          <a:lstStyle/>
          <a:p>
            <a:pPr algn="r"/>
            <a:r>
              <a:rPr lang="en-US" dirty="0"/>
              <a:t>P=AR=MR</a:t>
            </a:r>
          </a:p>
        </p:txBody>
      </p:sp>
      <p:cxnSp>
        <p:nvCxnSpPr>
          <p:cNvPr id="29" name="Straight Connector 28"/>
          <p:cNvCxnSpPr/>
          <p:nvPr/>
        </p:nvCxnSpPr>
        <p:spPr>
          <a:xfrm rot="5400000">
            <a:off x="3258242" y="5298523"/>
            <a:ext cx="148447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flipV="1">
            <a:off x="1451619" y="4165956"/>
            <a:ext cx="2547271"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69307" y="3938753"/>
            <a:ext cx="690462" cy="369332"/>
          </a:xfrm>
          <a:prstGeom prst="rect">
            <a:avLst/>
          </a:prstGeom>
          <a:noFill/>
        </p:spPr>
        <p:txBody>
          <a:bodyPr wrap="square" rtlCol="0">
            <a:spAutoFit/>
          </a:bodyPr>
          <a:lstStyle/>
          <a:p>
            <a:pPr algn="ctr"/>
            <a:r>
              <a:rPr lang="en-US" dirty="0"/>
              <a:t>ATC</a:t>
            </a:r>
          </a:p>
        </p:txBody>
      </p:sp>
      <p:sp>
        <p:nvSpPr>
          <p:cNvPr id="37" name="TextBox 36"/>
          <p:cNvSpPr txBox="1"/>
          <p:nvPr/>
        </p:nvSpPr>
        <p:spPr>
          <a:xfrm>
            <a:off x="3499934" y="6040758"/>
            <a:ext cx="1608664" cy="369332"/>
          </a:xfrm>
          <a:prstGeom prst="rect">
            <a:avLst/>
          </a:prstGeom>
          <a:noFill/>
        </p:spPr>
        <p:txBody>
          <a:bodyPr wrap="square" rtlCol="0">
            <a:spAutoFit/>
          </a:bodyPr>
          <a:lstStyle/>
          <a:p>
            <a:pPr algn="ctr"/>
            <a:r>
              <a:rPr lang="en-US" dirty="0">
                <a:solidFill>
                  <a:srgbClr val="FF0000"/>
                </a:solidFill>
              </a:rPr>
              <a:t>Q </a:t>
            </a:r>
            <a:r>
              <a:rPr lang="en-US" baseline="-25000" dirty="0">
                <a:solidFill>
                  <a:srgbClr val="FF0000"/>
                </a:solidFill>
              </a:rPr>
              <a:t>loss minimizing</a:t>
            </a:r>
          </a:p>
        </p:txBody>
      </p:sp>
      <p:sp>
        <p:nvSpPr>
          <p:cNvPr id="28" name="TextBox 27"/>
          <p:cNvSpPr txBox="1"/>
          <p:nvPr/>
        </p:nvSpPr>
        <p:spPr>
          <a:xfrm>
            <a:off x="2139550" y="1315142"/>
            <a:ext cx="4826719" cy="369332"/>
          </a:xfrm>
          <a:prstGeom prst="rect">
            <a:avLst/>
          </a:prstGeom>
          <a:noFill/>
        </p:spPr>
        <p:txBody>
          <a:bodyPr wrap="square" rtlCol="0">
            <a:spAutoFit/>
          </a:bodyPr>
          <a:lstStyle/>
          <a:p>
            <a:pPr algn="ctr"/>
            <a:r>
              <a:rPr lang="en-US" u="sng" dirty="0"/>
              <a:t>A Firm With Losses</a:t>
            </a:r>
          </a:p>
        </p:txBody>
      </p:sp>
      <p:cxnSp>
        <p:nvCxnSpPr>
          <p:cNvPr id="23" name="Straight Connector 22"/>
          <p:cNvCxnSpPr>
            <a:stCxn id="9" idx="1"/>
          </p:cNvCxnSpPr>
          <p:nvPr/>
        </p:nvCxnSpPr>
        <p:spPr>
          <a:xfrm>
            <a:off x="3998889" y="4164369"/>
            <a:ext cx="2382" cy="33927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7A05FFE-1528-7541-A2C2-6AE4500BEA15}"/>
              </a:ext>
            </a:extLst>
          </p:cNvPr>
          <p:cNvSpPr txBox="1"/>
          <p:nvPr/>
        </p:nvSpPr>
        <p:spPr>
          <a:xfrm>
            <a:off x="5897216" y="4738001"/>
            <a:ext cx="184731" cy="369332"/>
          </a:xfrm>
          <a:prstGeom prst="rect">
            <a:avLst/>
          </a:prstGeom>
          <a:noFill/>
        </p:spPr>
        <p:txBody>
          <a:bodyPr wrap="none" rtlCol="0">
            <a:spAutoFit/>
          </a:bodyPr>
          <a:lstStyle/>
          <a:p>
            <a:endParaRPr lang="en-US"/>
          </a:p>
        </p:txBody>
      </p:sp>
      <p:sp>
        <p:nvSpPr>
          <p:cNvPr id="22" name="Freeform 21">
            <a:extLst>
              <a:ext uri="{FF2B5EF4-FFF2-40B4-BE49-F238E27FC236}">
                <a16:creationId xmlns:a16="http://schemas.microsoft.com/office/drawing/2014/main" id="{83EB4C64-0FF9-8345-8FA3-05AA55F72D47}"/>
              </a:ext>
            </a:extLst>
          </p:cNvPr>
          <p:cNvSpPr/>
          <p:nvPr/>
        </p:nvSpPr>
        <p:spPr>
          <a:xfrm>
            <a:off x="1926755" y="4173464"/>
            <a:ext cx="5720972" cy="1072431"/>
          </a:xfrm>
          <a:custGeom>
            <a:avLst/>
            <a:gdLst>
              <a:gd name="connsiteX0" fmla="*/ 0 w 4787900"/>
              <a:gd name="connsiteY0" fmla="*/ 0 h 850936"/>
              <a:gd name="connsiteX1" fmla="*/ 1028700 w 4787900"/>
              <a:gd name="connsiteY1" fmla="*/ 850900 h 850936"/>
              <a:gd name="connsiteX2" fmla="*/ 4787900 w 4787900"/>
              <a:gd name="connsiteY2" fmla="*/ 38100 h 850936"/>
            </a:gdLst>
            <a:ahLst/>
            <a:cxnLst>
              <a:cxn ang="0">
                <a:pos x="connsiteX0" y="connsiteY0"/>
              </a:cxn>
              <a:cxn ang="0">
                <a:pos x="connsiteX1" y="connsiteY1"/>
              </a:cxn>
              <a:cxn ang="0">
                <a:pos x="connsiteX2" y="connsiteY2"/>
              </a:cxn>
            </a:cxnLst>
            <a:rect l="l" t="t" r="r" b="b"/>
            <a:pathLst>
              <a:path w="4787900" h="850936">
                <a:moveTo>
                  <a:pt x="0" y="0"/>
                </a:moveTo>
                <a:cubicBezTo>
                  <a:pt x="115358" y="422275"/>
                  <a:pt x="230717" y="844550"/>
                  <a:pt x="1028700" y="850900"/>
                </a:cubicBezTo>
                <a:cubicBezTo>
                  <a:pt x="1826683" y="857250"/>
                  <a:pt x="4787900" y="38100"/>
                  <a:pt x="4787900" y="38100"/>
                </a:cubicBezTo>
              </a:path>
            </a:pathLst>
          </a:custGeom>
          <a:ln>
            <a:solidFill>
              <a:srgbClr val="0F904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F9046"/>
              </a:solidFill>
            </a:endParaRPr>
          </a:p>
        </p:txBody>
      </p:sp>
      <p:sp>
        <p:nvSpPr>
          <p:cNvPr id="26" name="TextBox 25">
            <a:extLst>
              <a:ext uri="{FF2B5EF4-FFF2-40B4-BE49-F238E27FC236}">
                <a16:creationId xmlns:a16="http://schemas.microsoft.com/office/drawing/2014/main" id="{4526D78B-9132-5A47-AD3B-E1550E745AB3}"/>
              </a:ext>
            </a:extLst>
          </p:cNvPr>
          <p:cNvSpPr txBox="1"/>
          <p:nvPr/>
        </p:nvSpPr>
        <p:spPr>
          <a:xfrm>
            <a:off x="7024643" y="3992385"/>
            <a:ext cx="776770" cy="369332"/>
          </a:xfrm>
          <a:prstGeom prst="rect">
            <a:avLst/>
          </a:prstGeom>
          <a:noFill/>
        </p:spPr>
        <p:txBody>
          <a:bodyPr wrap="square" rtlCol="0">
            <a:spAutoFit/>
          </a:bodyPr>
          <a:lstStyle/>
          <a:p>
            <a:r>
              <a:rPr lang="en-US" dirty="0">
                <a:solidFill>
                  <a:srgbClr val="0F9046"/>
                </a:solidFill>
              </a:rPr>
              <a:t>AVC</a:t>
            </a:r>
          </a:p>
        </p:txBody>
      </p:sp>
      <p:sp>
        <p:nvSpPr>
          <p:cNvPr id="27" name="Rectangle 26">
            <a:extLst>
              <a:ext uri="{FF2B5EF4-FFF2-40B4-BE49-F238E27FC236}">
                <a16:creationId xmlns:a16="http://schemas.microsoft.com/office/drawing/2014/main" id="{31728327-E419-4642-9C44-2F106A0E63AA}"/>
              </a:ext>
            </a:extLst>
          </p:cNvPr>
          <p:cNvSpPr/>
          <p:nvPr/>
        </p:nvSpPr>
        <p:spPr>
          <a:xfrm>
            <a:off x="1459770" y="4163576"/>
            <a:ext cx="2547272" cy="381321"/>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Loss = (P-ATC) x Q</a:t>
            </a:r>
          </a:p>
        </p:txBody>
      </p:sp>
      <p:sp>
        <p:nvSpPr>
          <p:cNvPr id="30" name="Rectangular Callout 29">
            <a:extLst>
              <a:ext uri="{FF2B5EF4-FFF2-40B4-BE49-F238E27FC236}">
                <a16:creationId xmlns:a16="http://schemas.microsoft.com/office/drawing/2014/main" id="{4F7280AC-4A8D-A241-B9EE-8B5DA28BAB5E}"/>
              </a:ext>
            </a:extLst>
          </p:cNvPr>
          <p:cNvSpPr/>
          <p:nvPr/>
        </p:nvSpPr>
        <p:spPr>
          <a:xfrm>
            <a:off x="2622086" y="2239395"/>
            <a:ext cx="2753606" cy="1278991"/>
          </a:xfrm>
          <a:prstGeom prst="wedgeRectCallout">
            <a:avLst>
              <a:gd name="adj1" fmla="val 250"/>
              <a:gd name="adj2" fmla="val 13087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The firm minimizes losses by producing where the marginal cost equals the marginal revenue.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subTnLst>
                                    <p:audio>
                                      <p:cMediaNode>
                                        <p:cTn display="0" masterRel="sameClick">
                                          <p:stCondLst>
                                            <p:cond evt="begin" delay="0">
                                              <p:tn val="8"/>
                                            </p:cond>
                                          </p:stCondLst>
                                          <p:endCondLst>
                                            <p:cond evt="onStopAudio" delay="0">
                                              <p:tgtEl>
                                                <p:sldTgt/>
                                              </p:tgtEl>
                                            </p:cond>
                                          </p:endCondLst>
                                        </p:cTn>
                                        <p:tgtEl>
                                          <p:sndTgt r:embed="rId3" name="Laser"/>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1000"/>
                                        <p:tgtEl>
                                          <p:spTgt spid="29"/>
                                        </p:tgtEl>
                                      </p:cBhvr>
                                    </p:animEffect>
                                  </p:childTnLst>
                                </p:cTn>
                              </p:par>
                              <p:par>
                                <p:cTn id="20" presetID="2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000"/>
                                        <p:tgtEl>
                                          <p:spTgt spid="23"/>
                                        </p:tgtEl>
                                      </p:cBhvr>
                                    </p:animEffect>
                                  </p:childTnLst>
                                  <p:subTnLst>
                                    <p:audio>
                                      <p:cMediaNode>
                                        <p:cTn display="0" masterRel="sameClick">
                                          <p:stCondLst>
                                            <p:cond evt="begin" delay="0">
                                              <p:tn val="20"/>
                                            </p:cond>
                                          </p:stCondLst>
                                          <p:endCondLst>
                                            <p:cond evt="onStopAudio" delay="0">
                                              <p:tgtEl>
                                                <p:sldTgt/>
                                              </p:tgtEl>
                                            </p:cond>
                                          </p:endCondLst>
                                        </p:cTn>
                                        <p:tgtEl>
                                          <p:sndTgt r:embed="rId4" name="Typewriter"/>
                                        </p:tgtEl>
                                      </p:cMediaNode>
                                    </p:audio>
                                  </p:sub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5" name="Quack"/>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1000"/>
                                        <p:tgtEl>
                                          <p:spTgt spid="32"/>
                                        </p:tgtEl>
                                      </p:cBhvr>
                                    </p:animEffect>
                                  </p:childTnLst>
                                  <p:subTnLst>
                                    <p:audio>
                                      <p:cMediaNode>
                                        <p:cTn display="0" masterRel="sameClick">
                                          <p:stCondLst>
                                            <p:cond evt="begin" delay="0">
                                              <p:tn val="28"/>
                                            </p:cond>
                                          </p:stCondLst>
                                          <p:endCondLst>
                                            <p:cond evt="onStopAudio" delay="0">
                                              <p:tgtEl>
                                                <p:sldTgt/>
                                              </p:tgtEl>
                                            </p:cond>
                                          </p:endCondLst>
                                        </p:cTn>
                                        <p:tgtEl>
                                          <p:sndTgt r:embed="rId6" name="Drive By"/>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1000"/>
                                        <p:tgtEl>
                                          <p:spTgt spid="27"/>
                                        </p:tgtEl>
                                      </p:cBhvr>
                                    </p:animEffect>
                                  </p:childTnLst>
                                  <p:subTnLst>
                                    <p:audio>
                                      <p:cMediaNode>
                                        <p:cTn display="0" masterRel="sameClick">
                                          <p:stCondLst>
                                            <p:cond evt="begin" delay="0">
                                              <p:tn val="36"/>
                                            </p:cond>
                                          </p:stCondLst>
                                          <p:endCondLst>
                                            <p:cond evt="onStopAudio" delay="0">
                                              <p:tgtEl>
                                                <p:sldTgt/>
                                              </p:tgtEl>
                                            </p:cond>
                                          </p:endCondLst>
                                        </p:cTn>
                                        <p:tgtEl>
                                          <p:sndTgt r:embed="rId7" name="Shave and a Haircut"/>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7" grpId="0"/>
      <p:bldP spid="27"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8232</TotalTime>
  <Words>2176</Words>
  <Application>Microsoft Macintosh PowerPoint</Application>
  <PresentationFormat>On-screen Show (4:3)</PresentationFormat>
  <Paragraphs>486</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Office Theme</vt:lpstr>
      <vt:lpstr>PowerPoint Presentation</vt:lpstr>
      <vt:lpstr>PowerPoint Presentation</vt:lpstr>
      <vt:lpstr>The Meaning of Competition</vt:lpstr>
      <vt:lpstr>Price Taker</vt:lpstr>
      <vt:lpstr>Revenue of a competitive Market</vt:lpstr>
      <vt:lpstr>Profit Maximization</vt:lpstr>
      <vt:lpstr>Profit for Competitive Firm</vt:lpstr>
      <vt:lpstr>Profit Maximization : Competitive Firm </vt:lpstr>
      <vt:lpstr>Profit for Competitive Firm</vt:lpstr>
      <vt:lpstr>Short Run Decisions to Shut Er’ Down</vt:lpstr>
      <vt:lpstr>Sunk Costs</vt:lpstr>
      <vt:lpstr>Stay Open or Shut Down</vt:lpstr>
      <vt:lpstr>Short Run Decisions to Shut Er’ Down</vt:lpstr>
      <vt:lpstr>Long Run Decisions to Exit</vt:lpstr>
      <vt:lpstr>Short Run Supply Curves</vt:lpstr>
      <vt:lpstr>Long Run Supply Curves</vt:lpstr>
      <vt:lpstr>A Shift in Demand</vt:lpstr>
      <vt:lpstr>A Shift in Demand</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James DeNicco</dc:creator>
  <cp:lastModifiedBy>James DeNicco</cp:lastModifiedBy>
  <cp:revision>220</cp:revision>
  <cp:lastPrinted>2023-08-01T17:44:24Z</cp:lastPrinted>
  <dcterms:created xsi:type="dcterms:W3CDTF">2015-07-28T19:30:47Z</dcterms:created>
  <dcterms:modified xsi:type="dcterms:W3CDTF">2024-09-30T20:15:24Z</dcterms:modified>
</cp:coreProperties>
</file>