
<file path=[Content_Types].xml><?xml version="1.0" encoding="utf-8"?>
<Types xmlns="http://schemas.openxmlformats.org/package/2006/content-types">
  <Default Extension="bin" ContentType="audio/unknown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306" r:id="rId2"/>
    <p:sldId id="310" r:id="rId3"/>
    <p:sldId id="302" r:id="rId4"/>
    <p:sldId id="311" r:id="rId5"/>
    <p:sldId id="307" r:id="rId6"/>
    <p:sldId id="303" r:id="rId7"/>
    <p:sldId id="299" r:id="rId8"/>
    <p:sldId id="300" r:id="rId9"/>
    <p:sldId id="286" r:id="rId10"/>
    <p:sldId id="301" r:id="rId11"/>
    <p:sldId id="312" r:id="rId12"/>
    <p:sldId id="313" r:id="rId13"/>
    <p:sldId id="315" r:id="rId14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C7137"/>
    <a:srgbClr val="06873E"/>
    <a:srgbClr val="B00B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78"/>
    <p:restoredTop sz="82313"/>
  </p:normalViewPr>
  <p:slideViewPr>
    <p:cSldViewPr snapToGrid="0" snapToObjects="1">
      <p:cViewPr varScale="1">
        <p:scale>
          <a:sx n="104" d="100"/>
          <a:sy n="104" d="100"/>
        </p:scale>
        <p:origin x="1104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4D7B9C0-C0EE-4D78-A18A-E6C4BD304D8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CEEDDD-3852-65BA-FD54-7857919F03C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71BBB8D-5D7C-2449-9E9A-BF5453470BC0}" type="datetime1">
              <a:rPr lang="en-US" altLang="en-US"/>
              <a:pPr>
                <a:defRPr/>
              </a:pPr>
              <a:t>8/1/23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CD04F71B-A5BB-5CBC-41C6-06EEF1C4014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0651A73D-B83D-240F-BED5-C5DFAA29E5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804454-A0BA-5B97-5BCB-ED2B8C120E1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033FEE-FBAA-3E53-AA91-6DED9A4CC4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1DB3A45-30BB-A741-A7D5-5DB2D01781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>
            <a:extLst>
              <a:ext uri="{FF2B5EF4-FFF2-40B4-BE49-F238E27FC236}">
                <a16:creationId xmlns:a16="http://schemas.microsoft.com/office/drawing/2014/main" id="{C0E348FC-9334-9A62-A63C-BDC96D359A0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2" name="Notes Placeholder 2">
            <a:extLst>
              <a:ext uri="{FF2B5EF4-FFF2-40B4-BE49-F238E27FC236}">
                <a16:creationId xmlns:a16="http://schemas.microsoft.com/office/drawing/2014/main" id="{26E13AA7-2AA1-4CF2-EE04-556EEFC9C59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5363" name="Slide Number Placeholder 3">
            <a:extLst>
              <a:ext uri="{FF2B5EF4-FFF2-40B4-BE49-F238E27FC236}">
                <a16:creationId xmlns:a16="http://schemas.microsoft.com/office/drawing/2014/main" id="{1695D71B-A6D8-799B-088B-6B977C123C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D11257D-9A2E-714E-9CFE-9FBA43625B3D}" type="slidenum">
              <a:rPr lang="en-US" altLang="en-US" smtClean="0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>
            <a:extLst>
              <a:ext uri="{FF2B5EF4-FFF2-40B4-BE49-F238E27FC236}">
                <a16:creationId xmlns:a16="http://schemas.microsoft.com/office/drawing/2014/main" id="{452CF203-F494-12DC-B074-6BE299F9625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Notes Placeholder 2">
            <a:extLst>
              <a:ext uri="{FF2B5EF4-FFF2-40B4-BE49-F238E27FC236}">
                <a16:creationId xmlns:a16="http://schemas.microsoft.com/office/drawing/2014/main" id="{EE34B846-B10F-0C27-E905-D50EB5C2EF8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7411" name="Slide Number Placeholder 3">
            <a:extLst>
              <a:ext uri="{FF2B5EF4-FFF2-40B4-BE49-F238E27FC236}">
                <a16:creationId xmlns:a16="http://schemas.microsoft.com/office/drawing/2014/main" id="{6EFF5AF2-4AE1-AC21-85DB-F8A2C3DC17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655B0CC-CD93-D842-9B26-67DCD9EBFA71}" type="slidenum">
              <a:rPr lang="en-US" altLang="en-US" smtClean="0"/>
              <a:pPr>
                <a:spcBef>
                  <a:spcPct val="0"/>
                </a:spcBef>
              </a:pPr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>
            <a:extLst>
              <a:ext uri="{FF2B5EF4-FFF2-40B4-BE49-F238E27FC236}">
                <a16:creationId xmlns:a16="http://schemas.microsoft.com/office/drawing/2014/main" id="{DEA1FA6A-C4CF-ED90-C670-D24127D41F9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Notes Placeholder 2">
            <a:extLst>
              <a:ext uri="{FF2B5EF4-FFF2-40B4-BE49-F238E27FC236}">
                <a16:creationId xmlns:a16="http://schemas.microsoft.com/office/drawing/2014/main" id="{BAAD9D8A-B2E6-AD3D-940E-03D2B9E262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panose="020B0600070205080204" pitchFamily="34" charset="-128"/>
              </a:rPr>
              <a:t>https://pxhere.com/en/photo/1292716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r>
              <a:rPr lang="en-US" altLang="en-US">
                <a:ea typeface="ＭＳ Ｐゴシック" panose="020B0600070205080204" pitchFamily="34" charset="-128"/>
              </a:rPr>
              <a:t>https://pxhere.com/en/photo/613440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9459" name="Slide Number Placeholder 3">
            <a:extLst>
              <a:ext uri="{FF2B5EF4-FFF2-40B4-BE49-F238E27FC236}">
                <a16:creationId xmlns:a16="http://schemas.microsoft.com/office/drawing/2014/main" id="{60E8BFCD-00C4-256D-8771-43A954646BA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561CBBC-BC89-B14B-AC33-DF276A8B4916}" type="slidenum">
              <a:rPr lang="en-US" altLang="en-US" smtClean="0">
                <a:latin typeface="Calibri" panose="020F0502020204030204" pitchFamily="34" charset="0"/>
              </a:rPr>
              <a:pPr/>
              <a:t>3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freesvg.org</a:t>
            </a:r>
            <a:r>
              <a:rPr lang="en-US" dirty="0"/>
              <a:t>/sad-man-with-broken-leg-vector-illustration</a:t>
            </a:r>
          </a:p>
          <a:p>
            <a:endParaRPr lang="en-US" dirty="0"/>
          </a:p>
          <a:p>
            <a:r>
              <a:rPr lang="en-US" dirty="0"/>
              <a:t>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=Ht7A0TQbywc</a:t>
            </a:r>
          </a:p>
          <a:p>
            <a:endParaRPr lang="en-US" dirty="0"/>
          </a:p>
          <a:p>
            <a:r>
              <a:rPr lang="en-US" altLang="en-US" dirty="0">
                <a:ea typeface="ＭＳ Ｐゴシック" panose="020B0600070205080204" pitchFamily="34" charset="-128"/>
              </a:rPr>
              <a:t>https://</a:t>
            </a:r>
            <a:r>
              <a:rPr lang="en-US" altLang="en-US" dirty="0" err="1">
                <a:ea typeface="ＭＳ Ｐゴシック" panose="020B0600070205080204" pitchFamily="34" charset="-128"/>
              </a:rPr>
              <a:t>www.wallpaperflare.com</a:t>
            </a:r>
            <a:r>
              <a:rPr lang="en-US" altLang="en-US" dirty="0">
                <a:ea typeface="ＭＳ Ｐゴシック" panose="020B0600070205080204" pitchFamily="34" charset="-128"/>
              </a:rPr>
              <a:t>/luxury-hotel-swimming-pool-sunset-4k-water-suite-wallpaper-utbxg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https://</a:t>
            </a:r>
            <a:r>
              <a:rPr lang="en-US" altLang="en-US" dirty="0" err="1">
                <a:ea typeface="ＭＳ Ｐゴシック" panose="020B0600070205080204" pitchFamily="34" charset="-128"/>
              </a:rPr>
              <a:t>www.peakpx.com</a:t>
            </a:r>
            <a:r>
              <a:rPr lang="en-US" altLang="en-US" dirty="0">
                <a:ea typeface="ＭＳ Ｐゴシック" panose="020B0600070205080204" pitchFamily="34" charset="-128"/>
              </a:rPr>
              <a:t>/573452/black-and-chrome-cruiser-motorcycle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https://</a:t>
            </a:r>
            <a:r>
              <a:rPr lang="en-US" altLang="en-US" dirty="0" err="1">
                <a:ea typeface="ＭＳ Ｐゴシック" panose="020B0600070205080204" pitchFamily="34" charset="-128"/>
              </a:rPr>
              <a:t>pixnio.com</a:t>
            </a:r>
            <a:r>
              <a:rPr lang="en-US" altLang="en-US" dirty="0">
                <a:ea typeface="ＭＳ Ｐゴシック" panose="020B0600070205080204" pitchFamily="34" charset="-128"/>
              </a:rPr>
              <a:t>/architecture/castles/castle-exterior-garden-building-architecture-old-house-mansion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DB3A45-30BB-A741-A7D5-5DB2D01781A9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35027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>
            <a:extLst>
              <a:ext uri="{FF2B5EF4-FFF2-40B4-BE49-F238E27FC236}">
                <a16:creationId xmlns:a16="http://schemas.microsoft.com/office/drawing/2014/main" id="{BFE1AED0-95BB-B596-FBFC-15FC5C902C9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Notes Placeholder 2">
            <a:extLst>
              <a:ext uri="{FF2B5EF4-FFF2-40B4-BE49-F238E27FC236}">
                <a16:creationId xmlns:a16="http://schemas.microsoft.com/office/drawing/2014/main" id="{2A0373BC-6CB3-9DD7-B577-CCE7BEBCF7E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Income goes down as you get older here because this is like an average and people start retiring, also for some people they start to work less.</a:t>
            </a:r>
          </a:p>
        </p:txBody>
      </p:sp>
      <p:sp>
        <p:nvSpPr>
          <p:cNvPr id="21507" name="Slide Number Placeholder 3">
            <a:extLst>
              <a:ext uri="{FF2B5EF4-FFF2-40B4-BE49-F238E27FC236}">
                <a16:creationId xmlns:a16="http://schemas.microsoft.com/office/drawing/2014/main" id="{8BE794E1-6FAA-3DA5-A7B0-D6F87588F1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0CC5886-E38B-3749-8C84-F8F7F6CC32E3}" type="slidenum">
              <a:rPr lang="en-US" altLang="en-US" smtClean="0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>
            <a:extLst>
              <a:ext uri="{FF2B5EF4-FFF2-40B4-BE49-F238E27FC236}">
                <a16:creationId xmlns:a16="http://schemas.microsoft.com/office/drawing/2014/main" id="{EC1ACCDD-484F-6D2F-2753-DC9102DECE1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4" name="Notes Placeholder 2">
            <a:extLst>
              <a:ext uri="{FF2B5EF4-FFF2-40B4-BE49-F238E27FC236}">
                <a16:creationId xmlns:a16="http://schemas.microsoft.com/office/drawing/2014/main" id="{DC33E7FC-8A15-0AF4-50AF-CED936DA3EC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8675" name="Slide Number Placeholder 3">
            <a:extLst>
              <a:ext uri="{FF2B5EF4-FFF2-40B4-BE49-F238E27FC236}">
                <a16:creationId xmlns:a16="http://schemas.microsoft.com/office/drawing/2014/main" id="{2D5E937A-A7C4-12E5-42B9-8E7DA518DD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69BF82F-76E4-DB42-B15A-311A0392B5DB}" type="slidenum">
              <a:rPr lang="en-US" altLang="en-US" smtClean="0"/>
              <a:pPr>
                <a:spcBef>
                  <a:spcPct val="0"/>
                </a:spcBef>
              </a:pPr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BB5FA7-1A57-DED0-B786-2A33BEF42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6FB2EA-D0BD-9F4F-97E1-9DFEC61B03C1}" type="datetime1">
              <a:rPr lang="en-US" altLang="en-US"/>
              <a:pPr>
                <a:defRPr/>
              </a:pPr>
              <a:t>8/1/23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675EE2-E866-527D-7B02-49A129A6B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110C3C-7327-18CE-F3AA-F5163D687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590DA-C840-1B4A-84BF-F005C5236C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0237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A465EB-0145-0C5D-8710-801FE2082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E811A-CB0C-6540-B052-62F3851C6C77}" type="datetime1">
              <a:rPr lang="en-US" altLang="en-US"/>
              <a:pPr>
                <a:defRPr/>
              </a:pPr>
              <a:t>8/1/23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6132D8-E2E1-4F44-619F-9067DA071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978325-1F50-4EE0-6A43-E0C250FDE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AB364-6773-7845-820C-E84B3183F9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6287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410FEF-63AF-1973-3999-F1D2D4EAA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443C6-1965-994E-AD18-CDC869643D21}" type="datetime1">
              <a:rPr lang="en-US" altLang="en-US"/>
              <a:pPr>
                <a:defRPr/>
              </a:pPr>
              <a:t>8/1/23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54F58E-CEFF-C345-B322-384465C74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4C0D4C-4508-D63F-F123-0073BAC0F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FFE08-12B7-804C-AFE4-278778D2A3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3297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C9DBC9-6513-385A-3DBB-2D4D31519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236DD-8395-B44E-8CBC-D3251DF92F8C}" type="datetime1">
              <a:rPr lang="en-US" altLang="en-US"/>
              <a:pPr>
                <a:defRPr/>
              </a:pPr>
              <a:t>8/1/23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96BEB4-5F4D-818A-03C6-1C17BACDB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1764F4-E8DA-D74F-CD60-F58102843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5F14C-B7F5-6342-835B-0915316C48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099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9C889E-458B-3410-3609-64C95593F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33315-1558-AF4C-9BF7-ECD777577AAA}" type="datetime1">
              <a:rPr lang="en-US" altLang="en-US"/>
              <a:pPr>
                <a:defRPr/>
              </a:pPr>
              <a:t>8/1/23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655EF8-A6CF-9D1F-42E5-B506840E6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60A9E-0113-9D44-C7BA-2AB722779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69C84-4E22-3B47-83C8-F94DBA2DE0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3171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D90AF63-478E-E986-257F-AD8655B74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24379-2F77-F34B-B060-EA6A7C2C4F8D}" type="datetime1">
              <a:rPr lang="en-US" altLang="en-US"/>
              <a:pPr>
                <a:defRPr/>
              </a:pPr>
              <a:t>8/1/23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8348CDA-82F7-DBD1-9D45-445EC504A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DAA2756-4F7B-6D4F-535F-43A2E5229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5B48B4-3654-0944-8F91-3891527EDA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556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97828E3-33F5-1B66-4CB6-762E6893A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ED4BE-6208-394B-9CC6-ECE144A8AF32}" type="datetime1">
              <a:rPr lang="en-US" altLang="en-US"/>
              <a:pPr>
                <a:defRPr/>
              </a:pPr>
              <a:t>8/1/23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9606C7F-DC86-C869-302F-DBC947F6E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8223F6D-16DD-56ED-1F6B-18244D76F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414CD2-8663-6C4A-BD4C-92395DCAE8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946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1E3DA5B-3EBE-51A8-5090-550C02C08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A49DC-5237-4C4B-B9A8-B375A1925B23}" type="datetime1">
              <a:rPr lang="en-US" altLang="en-US"/>
              <a:pPr>
                <a:defRPr/>
              </a:pPr>
              <a:t>8/1/23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6FF7629-BB42-04F4-C674-FA0D7EA32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F3D3718-FDBC-8917-88E9-E0217E76E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B94D1-B831-5F4A-8DB1-19C7C79216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3573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80CBB5C-C023-BC7F-917F-F137E219C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C97921-972C-6E4A-93D8-FFC9BE6AF8BF}" type="datetime1">
              <a:rPr lang="en-US" altLang="en-US"/>
              <a:pPr>
                <a:defRPr/>
              </a:pPr>
              <a:t>8/1/23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25EAAFD-9A4B-1EAB-BEF9-725A6F37D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6C179A7-D49E-A7D4-93DA-95F68AD33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D85272-D0D3-C641-9EC6-4E9B34E12A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1980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F321232-A064-25BE-8806-5667246E1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807EE-E556-C049-BA83-BE1F62721D35}" type="datetime1">
              <a:rPr lang="en-US" altLang="en-US"/>
              <a:pPr>
                <a:defRPr/>
              </a:pPr>
              <a:t>8/1/23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F74CA41-A814-6C5A-9095-8AB51A094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64E5E07-E827-5083-A5B8-82CA1FDC5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68E69-D15A-894A-BF2C-8301B06455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9916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29A628E-35D0-5104-881A-75A40B9B5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05C7C2-1651-8B46-81CC-2C7FA589D762}" type="datetime1">
              <a:rPr lang="en-US" altLang="en-US"/>
              <a:pPr>
                <a:defRPr/>
              </a:pPr>
              <a:t>8/1/23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D34C9EE-FF44-370C-A308-553CECBAD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236B2A3-A9FC-092D-1BB2-73F984E7A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FD1C6A-CA82-B444-9E06-3592B2BF04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2238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AF7E0733-F1F7-E8B7-B715-6F35CD2A87C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A1CD8807-E2F2-A170-2F3A-455D43745A4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3BA6A7-5FE6-6A7C-06DC-FE43F851BA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78EB266-A15F-FB4C-9317-0CEDDDCA546B}" type="datetime1">
              <a:rPr lang="en-US" altLang="en-US"/>
              <a:pPr>
                <a:defRPr/>
              </a:pPr>
              <a:t>8/1/23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28B3AB-8827-1DFA-7DFA-AA63F48776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0811E7-561B-F827-52C8-004AF85DBF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6C59E08-349E-744D-813F-483DB18EA5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bin"/><Relationship Id="rId3" Type="http://schemas.openxmlformats.org/officeDocument/2006/relationships/audio" Target="../media/audio1.bin"/><Relationship Id="rId7" Type="http://schemas.openxmlformats.org/officeDocument/2006/relationships/audio" Target="../media/audio5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4.bin"/><Relationship Id="rId5" Type="http://schemas.openxmlformats.org/officeDocument/2006/relationships/audio" Target="../media/audio3.bin"/><Relationship Id="rId4" Type="http://schemas.openxmlformats.org/officeDocument/2006/relationships/audio" Target="../media/audio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203DE33-2CD4-4CA8-9AF3-37C3B6513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9144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AF57B88-1D4C-41FA-A761-EC1DD10C3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22632" y="1922631"/>
            <a:ext cx="6875818" cy="3030558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2548F45-5164-4ABB-8212-7F293FDED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664123" y="3164497"/>
            <a:ext cx="4355594" cy="3030557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C204494-D7C8-C7A3-F465-B6F74705DAF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19" r="-1" b="-1"/>
          <a:stretch/>
        </p:blipFill>
        <p:spPr bwMode="auto">
          <a:xfrm>
            <a:off x="3028949" y="10"/>
            <a:ext cx="6120019" cy="6875809"/>
          </a:xfrm>
          <a:prstGeom prst="rect">
            <a:avLst/>
          </a:prstGeom>
          <a:noFill/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5E81CCFB-7BEF-4186-86FB-D09450B4D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1161554" y="1712395"/>
            <a:ext cx="4808302" cy="3066500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7F79D66-F6AE-23C0-43B3-B745FB42F538}"/>
              </a:ext>
            </a:extLst>
          </p:cNvPr>
          <p:cNvSpPr txBox="1">
            <a:spLocks/>
          </p:cNvSpPr>
          <p:nvPr/>
        </p:nvSpPr>
        <p:spPr bwMode="auto">
          <a:xfrm>
            <a:off x="111211" y="2950387"/>
            <a:ext cx="2817340" cy="353140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r" defTabSz="914400"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35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Savings &amp; Consumption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>
            <a:extLst>
              <a:ext uri="{FF2B5EF4-FFF2-40B4-BE49-F238E27FC236}">
                <a16:creationId xmlns:a16="http://schemas.microsoft.com/office/drawing/2014/main" id="{886D6058-03BE-73A6-D53A-65282E9EC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6213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ea typeface="ＭＳ Ｐゴシック" panose="020B0600070205080204" pitchFamily="34" charset="-128"/>
              </a:rPr>
              <a:t>An Increase in Interest Rates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90D9D79-71E3-C4D0-EC65-9C25A97E6844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-564184" y="3432525"/>
            <a:ext cx="38084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AA28219-069C-6603-CCAB-36AAD981065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346467" y="2696719"/>
            <a:ext cx="2400971" cy="26400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31751" name="TextBox 43">
            <a:extLst>
              <a:ext uri="{FF2B5EF4-FFF2-40B4-BE49-F238E27FC236}">
                <a16:creationId xmlns:a16="http://schemas.microsoft.com/office/drawing/2014/main" id="{9063D9D2-74AE-CF23-7097-1D9EE33F94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4544" y="2976385"/>
            <a:ext cx="2733209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7030A0"/>
                </a:solidFill>
              </a:rPr>
              <a:t>no borrowing or lending point; doesn't</a:t>
            </a:r>
            <a:r>
              <a:rPr lang="en-US" altLang="ja-JP" sz="2000" dirty="0">
                <a:solidFill>
                  <a:srgbClr val="7030A0"/>
                </a:solidFill>
              </a:rPr>
              <a:t> depend on the interest rate.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7030A0"/>
                </a:solidFill>
              </a:rPr>
              <a:t> </a:t>
            </a:r>
            <a:r>
              <a:rPr lang="en-US" altLang="en-US" sz="2000" i="1" dirty="0">
                <a:solidFill>
                  <a:srgbClr val="7030A0"/>
                </a:solidFill>
                <a:latin typeface="Cambria" panose="02040503050406030204" pitchFamily="18" charset="0"/>
              </a:rPr>
              <a:t>c1=y1 ; c2=y2</a:t>
            </a: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12CABC78-6734-7341-D4DD-7B5F406AA554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1340022" y="1757713"/>
            <a:ext cx="1814317" cy="3585026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58" name="Connector 57">
            <a:extLst>
              <a:ext uri="{FF2B5EF4-FFF2-40B4-BE49-F238E27FC236}">
                <a16:creationId xmlns:a16="http://schemas.microsoft.com/office/drawing/2014/main" id="{B66ADF3C-8B09-346D-9AD7-4642048B27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8559" y="3804794"/>
            <a:ext cx="173038" cy="166687"/>
          </a:xfrm>
          <a:prstGeom prst="flowChartConnector">
            <a:avLst/>
          </a:prstGeom>
          <a:solidFill>
            <a:srgbClr val="7030A0"/>
          </a:solidFill>
          <a:ln w="9525">
            <a:solidFill>
              <a:srgbClr val="7030A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55881274-8630-DD24-254B-09A12465D9D4}"/>
              </a:ext>
            </a:extLst>
          </p:cNvPr>
          <p:cNvCxnSpPr>
            <a:cxnSpLocks noChangeShapeType="1"/>
            <a:stCxn id="58" idx="4"/>
          </p:cNvCxnSpPr>
          <p:nvPr/>
        </p:nvCxnSpPr>
        <p:spPr bwMode="auto">
          <a:xfrm rot="5400000">
            <a:off x="1742453" y="4653312"/>
            <a:ext cx="1365250" cy="1588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74C9AD42-DBCF-8713-2FE8-EC490E698484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1340022" y="3887344"/>
            <a:ext cx="998537" cy="1587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8A79E5D5-35E4-3445-65B2-5736F95A47D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340022" y="5335144"/>
            <a:ext cx="1084262" cy="1587"/>
          </a:xfrm>
          <a:prstGeom prst="line">
            <a:avLst/>
          </a:prstGeom>
          <a:noFill/>
          <a:ln w="25400">
            <a:solidFill>
              <a:srgbClr val="0C7137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67ED188C-3D1D-76F6-3F2C-91D0DE7991B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424284" y="5335144"/>
            <a:ext cx="2624138" cy="158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A26F304C-1377-DD9F-840E-416340AB48ED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1471784" y="2499869"/>
            <a:ext cx="201613" cy="192087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4C10EF2C-98EE-3FDE-3869-DD3F3CB49C49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 flipV="1">
            <a:off x="3113259" y="4938269"/>
            <a:ext cx="193675" cy="1143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C76EA850-ECE0-7D9D-E186-80439B4D1796}"/>
              </a:ext>
            </a:extLst>
          </p:cNvPr>
          <p:cNvSpPr txBox="1"/>
          <p:nvPr/>
        </p:nvSpPr>
        <p:spPr>
          <a:xfrm>
            <a:off x="5449430" y="3035639"/>
            <a:ext cx="342780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2000" dirty="0">
                <a:latin typeface="Calibri" pitchFamily="-84" charset="0"/>
                <a:ea typeface="ＭＳ Ｐゴシック" pitchFamily="-84" charset="-128"/>
                <a:cs typeface="ＭＳ Ｐゴシック" pitchFamily="-84" charset="-128"/>
              </a:rPr>
              <a:t>LBC slope = </a:t>
            </a:r>
            <a:r>
              <a:rPr lang="en-US" sz="2000" i="1" dirty="0">
                <a:latin typeface="Cambria" panose="02040503050406030204" pitchFamily="18" charset="0"/>
                <a:ea typeface="ＭＳ Ｐゴシック" pitchFamily="-84" charset="-128"/>
                <a:cs typeface="ＭＳ Ｐゴシック" pitchFamily="-84" charset="-128"/>
              </a:rPr>
              <a:t>-(1+r)</a:t>
            </a:r>
            <a:r>
              <a:rPr lang="en-US" sz="2000" dirty="0">
                <a:latin typeface="Calibri" pitchFamily="-84" charset="0"/>
                <a:ea typeface="ＭＳ Ｐゴシック" pitchFamily="-84" charset="-128"/>
                <a:cs typeface="ＭＳ Ｐゴシック" pitchFamily="-84" charset="-128"/>
              </a:rPr>
              <a:t>, which is the relative prices of consumption this period versus next.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ln>
                <a:solidFill>
                  <a:srgbClr val="0000FF"/>
                </a:solidFill>
              </a:ln>
              <a:latin typeface="+mn-lt"/>
              <a:ea typeface="+mn-ea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5C05D9-C3FA-9A4B-20B1-FD8E2886C95A}"/>
              </a:ext>
            </a:extLst>
          </p:cNvPr>
          <p:cNvSpPr txBox="1"/>
          <p:nvPr/>
        </p:nvSpPr>
        <p:spPr>
          <a:xfrm>
            <a:off x="1456395" y="5355042"/>
            <a:ext cx="769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C7137"/>
                </a:solidFill>
                <a:latin typeface="+mn-lt"/>
              </a:rPr>
              <a:t>saving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9859AEF-8324-3666-E453-2FE7324A07B3}"/>
              </a:ext>
            </a:extLst>
          </p:cNvPr>
          <p:cNvSpPr/>
          <p:nvPr/>
        </p:nvSpPr>
        <p:spPr>
          <a:xfrm>
            <a:off x="4647394" y="5278874"/>
            <a:ext cx="4267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>
                <a:latin typeface="Cambria" panose="02040503050406030204" pitchFamily="18" charset="0"/>
              </a:rPr>
              <a:t>c</a:t>
            </a:r>
            <a:r>
              <a:rPr lang="en-US" sz="2400" i="1" baseline="-25000" dirty="0">
                <a:latin typeface="Cambria" panose="02040503050406030204" pitchFamily="18" charset="0"/>
              </a:rPr>
              <a:t>1</a:t>
            </a:r>
            <a:endParaRPr lang="en-US" sz="24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154F86D-892F-3A58-D469-7DFE631CC23D}"/>
              </a:ext>
            </a:extLst>
          </p:cNvPr>
          <p:cNvSpPr/>
          <p:nvPr/>
        </p:nvSpPr>
        <p:spPr>
          <a:xfrm>
            <a:off x="906858" y="1387645"/>
            <a:ext cx="4267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>
                <a:latin typeface="Cambria" panose="02040503050406030204" pitchFamily="18" charset="0"/>
              </a:rPr>
              <a:t>c</a:t>
            </a:r>
            <a:r>
              <a:rPr lang="en-US" sz="2400" i="1" baseline="-25000" dirty="0">
                <a:latin typeface="Cambria" panose="02040503050406030204" pitchFamily="18" charset="0"/>
              </a:rPr>
              <a:t>2</a:t>
            </a:r>
            <a:endParaRPr lang="en-US" sz="24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041F74B-A9D4-1F57-D3FA-8F95003C7E54}"/>
              </a:ext>
            </a:extLst>
          </p:cNvPr>
          <p:cNvSpPr txBox="1"/>
          <p:nvPr/>
        </p:nvSpPr>
        <p:spPr>
          <a:xfrm>
            <a:off x="3025342" y="5353678"/>
            <a:ext cx="1154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+mn-lt"/>
              </a:rPr>
              <a:t>borrowing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p Arrow 3">
            <a:extLst>
              <a:ext uri="{FF2B5EF4-FFF2-40B4-BE49-F238E27FC236}">
                <a16:creationId xmlns:a16="http://schemas.microsoft.com/office/drawing/2014/main" id="{69932E4F-4F9D-DC6E-3F37-CCB5AF5D90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0980" y="2967238"/>
            <a:ext cx="283855" cy="616419"/>
          </a:xfrm>
          <a:prstGeom prst="upArrow">
            <a:avLst>
              <a:gd name="adj1" fmla="val 50000"/>
              <a:gd name="adj2" fmla="val 50001"/>
            </a:avLst>
          </a:prstGeom>
          <a:solidFill>
            <a:srgbClr val="0C7137"/>
          </a:solidFill>
          <a:ln w="9525">
            <a:solidFill>
              <a:srgbClr val="0C7137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US" sz="24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0724" name="TextBox 4">
            <a:extLst>
              <a:ext uri="{FF2B5EF4-FFF2-40B4-BE49-F238E27FC236}">
                <a16:creationId xmlns:a16="http://schemas.microsoft.com/office/drawing/2014/main" id="{C955C1FD-8452-7010-11EF-3695D569C9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6712" y="3031296"/>
            <a:ext cx="67570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dirty="0">
                <a:latin typeface="Cambria" panose="02040503050406030204" pitchFamily="18" charset="0"/>
              </a:rPr>
              <a:t>r: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  <p:sp>
        <p:nvSpPr>
          <p:cNvPr id="30726" name="TextBox 6">
            <a:extLst>
              <a:ext uri="{FF2B5EF4-FFF2-40B4-BE49-F238E27FC236}">
                <a16:creationId xmlns:a16="http://schemas.microsoft.com/office/drawing/2014/main" id="{F7DA0D0D-BBBC-6725-703E-320507B6EA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6787" y="3039358"/>
            <a:ext cx="67570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i="1" dirty="0">
                <a:latin typeface="Cambria" panose="02040503050406030204" pitchFamily="18" charset="0"/>
              </a:rPr>
              <a:t>c</a:t>
            </a:r>
            <a:r>
              <a:rPr lang="en-US" sz="2800" i="1" baseline="-25000" dirty="0">
                <a:latin typeface="Cambria" panose="02040503050406030204" pitchFamily="18" charset="0"/>
              </a:rPr>
              <a:t>1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  <p:sp>
        <p:nvSpPr>
          <p:cNvPr id="30728" name="TextBox 8">
            <a:extLst>
              <a:ext uri="{FF2B5EF4-FFF2-40B4-BE49-F238E27FC236}">
                <a16:creationId xmlns:a16="http://schemas.microsoft.com/office/drawing/2014/main" id="{DAD0D42F-5A3E-9749-108F-BF66CEF68C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2858" y="3044462"/>
            <a:ext cx="66189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i="1" dirty="0">
                <a:latin typeface="Cambria" panose="02040503050406030204" pitchFamily="18" charset="0"/>
              </a:rPr>
              <a:t>c</a:t>
            </a:r>
            <a:r>
              <a:rPr lang="en-US" sz="2800" i="1" baseline="-25000" dirty="0">
                <a:latin typeface="Cambria" panose="02040503050406030204" pitchFamily="18" charset="0"/>
              </a:rPr>
              <a:t>2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  <p:sp>
        <p:nvSpPr>
          <p:cNvPr id="30730" name="TextBox 10">
            <a:extLst>
              <a:ext uri="{FF2B5EF4-FFF2-40B4-BE49-F238E27FC236}">
                <a16:creationId xmlns:a16="http://schemas.microsoft.com/office/drawing/2014/main" id="{07F45842-9009-F112-B412-5E4A940300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19167" y="3046791"/>
            <a:ext cx="156436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sz="2800" i="1" dirty="0">
                <a:latin typeface="Cambria" panose="02040503050406030204" pitchFamily="18" charset="0"/>
              </a:rPr>
              <a:t>b = </a:t>
            </a:r>
            <a:r>
              <a:rPr lang="en-US" sz="2800" dirty="0">
                <a:latin typeface="Cambria" panose="02040503050406030204" pitchFamily="18" charset="0"/>
              </a:rPr>
              <a:t>y</a:t>
            </a:r>
            <a:r>
              <a:rPr lang="en-US" sz="2800" baseline="-25000" dirty="0">
                <a:latin typeface="Cambria" panose="02040503050406030204" pitchFamily="18" charset="0"/>
              </a:rPr>
              <a:t>1 </a:t>
            </a:r>
            <a:r>
              <a:rPr lang="en-US" sz="2800" i="1" dirty="0">
                <a:latin typeface="Cambria" panose="02040503050406030204" pitchFamily="18" charset="0"/>
              </a:rPr>
              <a:t>-</a:t>
            </a:r>
            <a:r>
              <a:rPr lang="en-US" sz="2800" baseline="-25000" dirty="0">
                <a:latin typeface="Cambria" panose="02040503050406030204" pitchFamily="18" charset="0"/>
              </a:rPr>
              <a:t> </a:t>
            </a:r>
            <a:r>
              <a:rPr lang="en-US" sz="2800" i="1" dirty="0">
                <a:latin typeface="Cambria" panose="02040503050406030204" pitchFamily="18" charset="0"/>
              </a:rPr>
              <a:t>c</a:t>
            </a:r>
            <a:r>
              <a:rPr lang="en-US" sz="2800" i="1" baseline="-25000" dirty="0">
                <a:latin typeface="Cambria" panose="02040503050406030204" pitchFamily="18" charset="0"/>
              </a:rPr>
              <a:t>1 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  <p:sp>
        <p:nvSpPr>
          <p:cNvPr id="30735" name="TextBox 15">
            <a:extLst>
              <a:ext uri="{FF2B5EF4-FFF2-40B4-BE49-F238E27FC236}">
                <a16:creationId xmlns:a16="http://schemas.microsoft.com/office/drawing/2014/main" id="{F8EE3419-C761-4AF3-943C-1EED559BBC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5299" y="4420293"/>
            <a:ext cx="6177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i="1" dirty="0">
                <a:latin typeface="Cambria" panose="02040503050406030204" pitchFamily="18" charset="0"/>
              </a:rPr>
              <a:t>c</a:t>
            </a:r>
            <a:r>
              <a:rPr lang="en-US" sz="2800" i="1" baseline="-25000" dirty="0">
                <a:latin typeface="Cambria" panose="02040503050406030204" pitchFamily="18" charset="0"/>
              </a:rPr>
              <a:t>1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  <p:sp>
        <p:nvSpPr>
          <p:cNvPr id="30737" name="TextBox 17">
            <a:extLst>
              <a:ext uri="{FF2B5EF4-FFF2-40B4-BE49-F238E27FC236}">
                <a16:creationId xmlns:a16="http://schemas.microsoft.com/office/drawing/2014/main" id="{F2DB9B63-937E-8ADB-1B90-69EB3925A5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9460" y="4382496"/>
            <a:ext cx="58529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i="1" dirty="0">
                <a:latin typeface="Cambria" panose="02040503050406030204" pitchFamily="18" charset="0"/>
              </a:rPr>
              <a:t>c</a:t>
            </a:r>
            <a:r>
              <a:rPr lang="en-US" sz="2800" i="1" baseline="-25000" dirty="0">
                <a:latin typeface="Cambria" panose="02040503050406030204" pitchFamily="18" charset="0"/>
              </a:rPr>
              <a:t>2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  <p:sp>
        <p:nvSpPr>
          <p:cNvPr id="22" name="TextBox 4">
            <a:extLst>
              <a:ext uri="{FF2B5EF4-FFF2-40B4-BE49-F238E27FC236}">
                <a16:creationId xmlns:a16="http://schemas.microsoft.com/office/drawing/2014/main" id="{B898766F-0C84-A9EA-8856-B9E33C7816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8757" y="4420292"/>
            <a:ext cx="7502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dirty="0">
                <a:latin typeface="Cambria" panose="02040503050406030204" pitchFamily="18" charset="0"/>
              </a:rPr>
              <a:t>r :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  <p:sp>
        <p:nvSpPr>
          <p:cNvPr id="23" name="TextBox 10">
            <a:extLst>
              <a:ext uri="{FF2B5EF4-FFF2-40B4-BE49-F238E27FC236}">
                <a16:creationId xmlns:a16="http://schemas.microsoft.com/office/drawing/2014/main" id="{BD222272-A536-519D-71E8-43FBCFB94C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19167" y="4382496"/>
            <a:ext cx="156436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sz="2800" i="1" dirty="0">
                <a:latin typeface="Cambria" panose="02040503050406030204" pitchFamily="18" charset="0"/>
              </a:rPr>
              <a:t>b = </a:t>
            </a:r>
            <a:r>
              <a:rPr lang="en-US" sz="2800" dirty="0">
                <a:latin typeface="Cambria" panose="02040503050406030204" pitchFamily="18" charset="0"/>
              </a:rPr>
              <a:t>y</a:t>
            </a:r>
            <a:r>
              <a:rPr lang="en-US" sz="2800" baseline="-25000" dirty="0">
                <a:latin typeface="Cambria" panose="02040503050406030204" pitchFamily="18" charset="0"/>
              </a:rPr>
              <a:t>1 </a:t>
            </a:r>
            <a:r>
              <a:rPr lang="en-US" sz="2800" i="1" dirty="0">
                <a:latin typeface="Cambria" panose="02040503050406030204" pitchFamily="18" charset="0"/>
              </a:rPr>
              <a:t>-</a:t>
            </a:r>
            <a:r>
              <a:rPr lang="en-US" sz="2800" baseline="-25000" dirty="0">
                <a:latin typeface="Cambria" panose="02040503050406030204" pitchFamily="18" charset="0"/>
              </a:rPr>
              <a:t> </a:t>
            </a:r>
            <a:r>
              <a:rPr lang="en-US" sz="2800" i="1" dirty="0">
                <a:latin typeface="Cambria" panose="02040503050406030204" pitchFamily="18" charset="0"/>
              </a:rPr>
              <a:t>c</a:t>
            </a:r>
            <a:r>
              <a:rPr lang="en-US" sz="2800" i="1" baseline="-25000" dirty="0">
                <a:latin typeface="Cambria" panose="02040503050406030204" pitchFamily="18" charset="0"/>
              </a:rPr>
              <a:t>1 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  <p:sp>
        <p:nvSpPr>
          <p:cNvPr id="24" name="Up Arrow 23">
            <a:extLst>
              <a:ext uri="{FF2B5EF4-FFF2-40B4-BE49-F238E27FC236}">
                <a16:creationId xmlns:a16="http://schemas.microsoft.com/office/drawing/2014/main" id="{DE58838A-161F-9486-ABFC-639F8874DC0B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3946643" y="2970938"/>
            <a:ext cx="283855" cy="616419"/>
          </a:xfrm>
          <a:prstGeom prst="upArrow">
            <a:avLst>
              <a:gd name="adj1" fmla="val 50000"/>
              <a:gd name="adj2" fmla="val 50001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/>
            <a:endParaRPr lang="en-US" sz="24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5" name="Up Arrow 24">
            <a:extLst>
              <a:ext uri="{FF2B5EF4-FFF2-40B4-BE49-F238E27FC236}">
                <a16:creationId xmlns:a16="http://schemas.microsoft.com/office/drawing/2014/main" id="{D4C5C223-C374-8918-511E-1DB21081CF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753" y="2970937"/>
            <a:ext cx="283855" cy="616419"/>
          </a:xfrm>
          <a:prstGeom prst="upArrow">
            <a:avLst>
              <a:gd name="adj1" fmla="val 50000"/>
              <a:gd name="adj2" fmla="val 50001"/>
            </a:avLst>
          </a:prstGeom>
          <a:solidFill>
            <a:srgbClr val="0C7137"/>
          </a:solidFill>
          <a:ln w="9525">
            <a:solidFill>
              <a:srgbClr val="0C7137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US" sz="24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6" name="Up Arrow 25">
            <a:extLst>
              <a:ext uri="{FF2B5EF4-FFF2-40B4-BE49-F238E27FC236}">
                <a16:creationId xmlns:a16="http://schemas.microsoft.com/office/drawing/2014/main" id="{FBEB03E5-246A-B288-BDEA-962666970E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006" y="2999359"/>
            <a:ext cx="283855" cy="616419"/>
          </a:xfrm>
          <a:prstGeom prst="upArrow">
            <a:avLst>
              <a:gd name="adj1" fmla="val 50000"/>
              <a:gd name="adj2" fmla="val 50001"/>
            </a:avLst>
          </a:prstGeom>
          <a:solidFill>
            <a:srgbClr val="0C7137"/>
          </a:solidFill>
          <a:ln w="9525">
            <a:solidFill>
              <a:srgbClr val="0C7137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US" sz="2400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7" name="Up Arrow 26">
            <a:extLst>
              <a:ext uri="{FF2B5EF4-FFF2-40B4-BE49-F238E27FC236}">
                <a16:creationId xmlns:a16="http://schemas.microsoft.com/office/drawing/2014/main" id="{5315D3D9-847F-F586-57DB-AFCB347285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6732" y="4373693"/>
            <a:ext cx="283855" cy="616419"/>
          </a:xfrm>
          <a:prstGeom prst="upArrow">
            <a:avLst>
              <a:gd name="adj1" fmla="val 50000"/>
              <a:gd name="adj2" fmla="val 50001"/>
            </a:avLst>
          </a:prstGeom>
          <a:solidFill>
            <a:srgbClr val="0C7137"/>
          </a:solidFill>
          <a:ln w="9525">
            <a:solidFill>
              <a:srgbClr val="0C7137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US" sz="24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8" name="Up Arrow 27">
            <a:extLst>
              <a:ext uri="{FF2B5EF4-FFF2-40B4-BE49-F238E27FC236}">
                <a16:creationId xmlns:a16="http://schemas.microsoft.com/office/drawing/2014/main" id="{EA7C9F55-C1F3-AAEA-53FB-BF8E32FAC3C3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3942395" y="4377393"/>
            <a:ext cx="283855" cy="616419"/>
          </a:xfrm>
          <a:prstGeom prst="upArrow">
            <a:avLst>
              <a:gd name="adj1" fmla="val 50000"/>
              <a:gd name="adj2" fmla="val 50001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/>
            <a:endParaRPr lang="en-US" sz="24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9" name="Up Arrow 28">
            <a:extLst>
              <a:ext uri="{FF2B5EF4-FFF2-40B4-BE49-F238E27FC236}">
                <a16:creationId xmlns:a16="http://schemas.microsoft.com/office/drawing/2014/main" id="{663A77FA-BD83-E83C-2398-FF22C6D3EC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0505" y="4377392"/>
            <a:ext cx="283855" cy="616419"/>
          </a:xfrm>
          <a:prstGeom prst="upArrow">
            <a:avLst>
              <a:gd name="adj1" fmla="val 50000"/>
              <a:gd name="adj2" fmla="val 50001"/>
            </a:avLst>
          </a:prstGeom>
          <a:solidFill>
            <a:srgbClr val="0C7137"/>
          </a:solidFill>
          <a:ln w="9525">
            <a:solidFill>
              <a:srgbClr val="0C7137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US" sz="24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0" name="Up Arrow 29">
            <a:extLst>
              <a:ext uri="{FF2B5EF4-FFF2-40B4-BE49-F238E27FC236}">
                <a16:creationId xmlns:a16="http://schemas.microsoft.com/office/drawing/2014/main" id="{991ACF98-5AD3-DF9C-76D7-FFF4302671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007" y="4373693"/>
            <a:ext cx="283855" cy="616419"/>
          </a:xfrm>
          <a:prstGeom prst="upArrow">
            <a:avLst>
              <a:gd name="adj1" fmla="val 50000"/>
              <a:gd name="adj2" fmla="val 50001"/>
            </a:avLst>
          </a:prstGeom>
          <a:solidFill>
            <a:srgbClr val="0C7137"/>
          </a:solidFill>
          <a:ln w="9525">
            <a:solidFill>
              <a:srgbClr val="0C7137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/>
            <a:endParaRPr lang="en-US" sz="24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EE71A0E5-F6F9-4D2A-30BD-760EADD378D0}"/>
              </a:ext>
            </a:extLst>
          </p:cNvPr>
          <p:cNvSpPr txBox="1">
            <a:spLocks/>
          </p:cNvSpPr>
          <p:nvPr/>
        </p:nvSpPr>
        <p:spPr bwMode="auto">
          <a:xfrm>
            <a:off x="0" y="128516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eaLnBrk="1" hangingPunct="1"/>
            <a:r>
              <a:rPr lang="en-US" altLang="en-US" sz="3600" dirty="0">
                <a:ea typeface="ＭＳ Ｐゴシック" panose="020B0600070205080204" pitchFamily="34" charset="-128"/>
              </a:rPr>
              <a:t>Substitution Effect: Increase in Interest Rates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1DE0583-FDEA-CA48-FA72-5497CF0FD578}"/>
              </a:ext>
            </a:extLst>
          </p:cNvPr>
          <p:cNvSpPr/>
          <p:nvPr/>
        </p:nvSpPr>
        <p:spPr>
          <a:xfrm>
            <a:off x="1507726" y="2423633"/>
            <a:ext cx="10885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u="sng" dirty="0">
                <a:latin typeface="+mn-lt"/>
              </a:rPr>
              <a:t>Borrower</a:t>
            </a:r>
            <a:endParaRPr lang="en-US" b="1" u="sng" dirty="0">
              <a:latin typeface="+mn-lt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04E1388-E78F-38D3-0E35-728F3DEE135A}"/>
              </a:ext>
            </a:extLst>
          </p:cNvPr>
          <p:cNvSpPr/>
          <p:nvPr/>
        </p:nvSpPr>
        <p:spPr>
          <a:xfrm>
            <a:off x="1507726" y="3766771"/>
            <a:ext cx="7082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u="sng" dirty="0">
                <a:latin typeface="+mn-lt"/>
              </a:rPr>
              <a:t>Saver</a:t>
            </a:r>
            <a:endParaRPr lang="en-US" b="1" u="sng" dirty="0"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9EF5A7-4E59-FC12-1272-B1E06D99B681}"/>
              </a:ext>
            </a:extLst>
          </p:cNvPr>
          <p:cNvSpPr txBox="1"/>
          <p:nvPr/>
        </p:nvSpPr>
        <p:spPr>
          <a:xfrm>
            <a:off x="720168" y="1271516"/>
            <a:ext cx="79952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+mn-lt"/>
              </a:rPr>
              <a:t>The substitution effect is due to the influence of a change in relative prices. Consumers always move away from things that become more expensive or towards things that become cheaper. </a:t>
            </a:r>
          </a:p>
        </p:txBody>
      </p:sp>
    </p:spTree>
    <p:extLst>
      <p:ext uri="{BB962C8B-B14F-4D97-AF65-F5344CB8AC3E}">
        <p14:creationId xmlns:p14="http://schemas.microsoft.com/office/powerpoint/2010/main" val="2893806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8" grpId="0" animBg="1"/>
      <p:bldP spid="29" grpId="0" animBg="1"/>
      <p:bldP spid="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p Arrow 3">
            <a:extLst>
              <a:ext uri="{FF2B5EF4-FFF2-40B4-BE49-F238E27FC236}">
                <a16:creationId xmlns:a16="http://schemas.microsoft.com/office/drawing/2014/main" id="{69932E4F-4F9D-DC6E-3F37-CCB5AF5D90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1351" y="3328572"/>
            <a:ext cx="283855" cy="579129"/>
          </a:xfrm>
          <a:prstGeom prst="upArrow">
            <a:avLst>
              <a:gd name="adj1" fmla="val 50000"/>
              <a:gd name="adj2" fmla="val 50001"/>
            </a:avLst>
          </a:prstGeom>
          <a:solidFill>
            <a:srgbClr val="0C7137"/>
          </a:solidFill>
          <a:ln w="9525">
            <a:solidFill>
              <a:srgbClr val="0C7137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US" sz="24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0724" name="TextBox 4">
            <a:extLst>
              <a:ext uri="{FF2B5EF4-FFF2-40B4-BE49-F238E27FC236}">
                <a16:creationId xmlns:a16="http://schemas.microsoft.com/office/drawing/2014/main" id="{C955C1FD-8452-7010-11EF-3695D569C9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7083" y="3392630"/>
            <a:ext cx="67570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dirty="0">
                <a:latin typeface="Cambria" panose="02040503050406030204" pitchFamily="18" charset="0"/>
              </a:rPr>
              <a:t>r: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  <p:sp>
        <p:nvSpPr>
          <p:cNvPr id="30726" name="TextBox 6">
            <a:extLst>
              <a:ext uri="{FF2B5EF4-FFF2-40B4-BE49-F238E27FC236}">
                <a16:creationId xmlns:a16="http://schemas.microsoft.com/office/drawing/2014/main" id="{F7DA0D0D-BBBC-6725-703E-320507B6EA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6775" y="3385595"/>
            <a:ext cx="67570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i="1" dirty="0">
                <a:latin typeface="Cambria" panose="02040503050406030204" pitchFamily="18" charset="0"/>
              </a:rPr>
              <a:t>c</a:t>
            </a:r>
            <a:r>
              <a:rPr lang="en-US" sz="2800" i="1" baseline="-25000" dirty="0">
                <a:latin typeface="Cambria" panose="02040503050406030204" pitchFamily="18" charset="0"/>
              </a:rPr>
              <a:t>1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  <p:sp>
        <p:nvSpPr>
          <p:cNvPr id="30728" name="TextBox 8">
            <a:extLst>
              <a:ext uri="{FF2B5EF4-FFF2-40B4-BE49-F238E27FC236}">
                <a16:creationId xmlns:a16="http://schemas.microsoft.com/office/drawing/2014/main" id="{DAD0D42F-5A3E-9749-108F-BF66CEF68C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846" y="3390699"/>
            <a:ext cx="66189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i="1" dirty="0">
                <a:latin typeface="Cambria" panose="02040503050406030204" pitchFamily="18" charset="0"/>
              </a:rPr>
              <a:t>c</a:t>
            </a:r>
            <a:r>
              <a:rPr lang="en-US" sz="2800" i="1" baseline="-25000" dirty="0">
                <a:latin typeface="Cambria" panose="02040503050406030204" pitchFamily="18" charset="0"/>
              </a:rPr>
              <a:t>2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  <p:sp>
        <p:nvSpPr>
          <p:cNvPr id="30730" name="TextBox 10">
            <a:extLst>
              <a:ext uri="{FF2B5EF4-FFF2-40B4-BE49-F238E27FC236}">
                <a16:creationId xmlns:a16="http://schemas.microsoft.com/office/drawing/2014/main" id="{07F45842-9009-F112-B412-5E4A940300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9155" y="3393028"/>
            <a:ext cx="156436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sz="2800" i="1" dirty="0">
                <a:latin typeface="Cambria" panose="02040503050406030204" pitchFamily="18" charset="0"/>
              </a:rPr>
              <a:t>b = </a:t>
            </a:r>
            <a:r>
              <a:rPr lang="en-US" sz="2800" dirty="0">
                <a:latin typeface="Cambria" panose="02040503050406030204" pitchFamily="18" charset="0"/>
              </a:rPr>
              <a:t>y</a:t>
            </a:r>
            <a:r>
              <a:rPr lang="en-US" sz="2800" baseline="-25000" dirty="0">
                <a:latin typeface="Cambria" panose="02040503050406030204" pitchFamily="18" charset="0"/>
              </a:rPr>
              <a:t>1 </a:t>
            </a:r>
            <a:r>
              <a:rPr lang="en-US" sz="2800" i="1" dirty="0">
                <a:latin typeface="Cambria" panose="02040503050406030204" pitchFamily="18" charset="0"/>
              </a:rPr>
              <a:t>-</a:t>
            </a:r>
            <a:r>
              <a:rPr lang="en-US" sz="2800" baseline="-25000" dirty="0">
                <a:latin typeface="Cambria" panose="02040503050406030204" pitchFamily="18" charset="0"/>
              </a:rPr>
              <a:t> </a:t>
            </a:r>
            <a:r>
              <a:rPr lang="en-US" sz="2800" i="1" dirty="0">
                <a:latin typeface="Cambria" panose="02040503050406030204" pitchFamily="18" charset="0"/>
              </a:rPr>
              <a:t>c</a:t>
            </a:r>
            <a:r>
              <a:rPr lang="en-US" sz="2800" i="1" baseline="-25000" dirty="0">
                <a:latin typeface="Cambria" panose="02040503050406030204" pitchFamily="18" charset="0"/>
              </a:rPr>
              <a:t>1 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  <p:sp>
        <p:nvSpPr>
          <p:cNvPr id="30735" name="TextBox 15">
            <a:extLst>
              <a:ext uri="{FF2B5EF4-FFF2-40B4-BE49-F238E27FC236}">
                <a16:creationId xmlns:a16="http://schemas.microsoft.com/office/drawing/2014/main" id="{F8EE3419-C761-4AF3-943C-1EED559BBC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9534" y="4591693"/>
            <a:ext cx="6177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i="1" dirty="0">
                <a:latin typeface="Cambria" panose="02040503050406030204" pitchFamily="18" charset="0"/>
              </a:rPr>
              <a:t>c</a:t>
            </a:r>
            <a:r>
              <a:rPr lang="en-US" sz="2800" i="1" baseline="-25000" dirty="0">
                <a:latin typeface="Cambria" panose="02040503050406030204" pitchFamily="18" charset="0"/>
              </a:rPr>
              <a:t>1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  <p:sp>
        <p:nvSpPr>
          <p:cNvPr id="30737" name="TextBox 17">
            <a:extLst>
              <a:ext uri="{FF2B5EF4-FFF2-40B4-BE49-F238E27FC236}">
                <a16:creationId xmlns:a16="http://schemas.microsoft.com/office/drawing/2014/main" id="{F2DB9B63-937E-8ADB-1B90-69EB3925A5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3695" y="4553896"/>
            <a:ext cx="58529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i="1" dirty="0">
                <a:latin typeface="Cambria" panose="02040503050406030204" pitchFamily="18" charset="0"/>
              </a:rPr>
              <a:t>c</a:t>
            </a:r>
            <a:r>
              <a:rPr lang="en-US" sz="2800" i="1" baseline="-25000" dirty="0">
                <a:latin typeface="Cambria" panose="02040503050406030204" pitchFamily="18" charset="0"/>
              </a:rPr>
              <a:t>2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  <p:sp>
        <p:nvSpPr>
          <p:cNvPr id="22" name="TextBox 4">
            <a:extLst>
              <a:ext uri="{FF2B5EF4-FFF2-40B4-BE49-F238E27FC236}">
                <a16:creationId xmlns:a16="http://schemas.microsoft.com/office/drawing/2014/main" id="{B898766F-0C84-A9EA-8856-B9E33C7816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1101" y="4600645"/>
            <a:ext cx="7502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dirty="0">
                <a:latin typeface="Cambria" panose="02040503050406030204" pitchFamily="18" charset="0"/>
              </a:rPr>
              <a:t>r :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  <p:sp>
        <p:nvSpPr>
          <p:cNvPr id="23" name="TextBox 10">
            <a:extLst>
              <a:ext uri="{FF2B5EF4-FFF2-40B4-BE49-F238E27FC236}">
                <a16:creationId xmlns:a16="http://schemas.microsoft.com/office/drawing/2014/main" id="{BD222272-A536-519D-71E8-43FBCFB94C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3402" y="4553896"/>
            <a:ext cx="156436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sz="2800" i="1" dirty="0">
                <a:latin typeface="Cambria" panose="02040503050406030204" pitchFamily="18" charset="0"/>
              </a:rPr>
              <a:t>b = </a:t>
            </a:r>
            <a:r>
              <a:rPr lang="en-US" sz="2800" dirty="0">
                <a:latin typeface="Cambria" panose="02040503050406030204" pitchFamily="18" charset="0"/>
              </a:rPr>
              <a:t>y</a:t>
            </a:r>
            <a:r>
              <a:rPr lang="en-US" sz="2800" baseline="-25000" dirty="0">
                <a:latin typeface="Cambria" panose="02040503050406030204" pitchFamily="18" charset="0"/>
              </a:rPr>
              <a:t>1 </a:t>
            </a:r>
            <a:r>
              <a:rPr lang="en-US" sz="2800" i="1" dirty="0">
                <a:latin typeface="Cambria" panose="02040503050406030204" pitchFamily="18" charset="0"/>
              </a:rPr>
              <a:t>-</a:t>
            </a:r>
            <a:r>
              <a:rPr lang="en-US" sz="2800" baseline="-25000" dirty="0">
                <a:latin typeface="Cambria" panose="02040503050406030204" pitchFamily="18" charset="0"/>
              </a:rPr>
              <a:t> </a:t>
            </a:r>
            <a:r>
              <a:rPr lang="en-US" sz="2800" i="1" dirty="0">
                <a:latin typeface="Cambria" panose="02040503050406030204" pitchFamily="18" charset="0"/>
              </a:rPr>
              <a:t>c</a:t>
            </a:r>
            <a:r>
              <a:rPr lang="en-US" sz="2800" i="1" baseline="-25000" dirty="0">
                <a:latin typeface="Cambria" panose="02040503050406030204" pitchFamily="18" charset="0"/>
              </a:rPr>
              <a:t>1 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  <p:sp>
        <p:nvSpPr>
          <p:cNvPr id="24" name="Up Arrow 23">
            <a:extLst>
              <a:ext uri="{FF2B5EF4-FFF2-40B4-BE49-F238E27FC236}">
                <a16:creationId xmlns:a16="http://schemas.microsoft.com/office/drawing/2014/main" id="{DE58838A-161F-9486-ABFC-639F8874DC0B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3846631" y="3317175"/>
            <a:ext cx="283855" cy="616419"/>
          </a:xfrm>
          <a:prstGeom prst="upArrow">
            <a:avLst>
              <a:gd name="adj1" fmla="val 50000"/>
              <a:gd name="adj2" fmla="val 50001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/>
            <a:endParaRPr lang="en-US" sz="24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5" name="Up Arrow 24">
            <a:extLst>
              <a:ext uri="{FF2B5EF4-FFF2-40B4-BE49-F238E27FC236}">
                <a16:creationId xmlns:a16="http://schemas.microsoft.com/office/drawing/2014/main" id="{D4C5C223-C374-8918-511E-1DB21081CFB5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5234741" y="3317174"/>
            <a:ext cx="283855" cy="616419"/>
          </a:xfrm>
          <a:prstGeom prst="upArrow">
            <a:avLst>
              <a:gd name="adj1" fmla="val 50000"/>
              <a:gd name="adj2" fmla="val 50001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/>
            <a:endParaRPr lang="en-US" sz="24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6" name="Up Arrow 25">
            <a:extLst>
              <a:ext uri="{FF2B5EF4-FFF2-40B4-BE49-F238E27FC236}">
                <a16:creationId xmlns:a16="http://schemas.microsoft.com/office/drawing/2014/main" id="{FBEB03E5-246A-B288-BDEA-962666970E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0242" y="3344099"/>
            <a:ext cx="283855" cy="616419"/>
          </a:xfrm>
          <a:prstGeom prst="upArrow">
            <a:avLst>
              <a:gd name="adj1" fmla="val 50000"/>
              <a:gd name="adj2" fmla="val 50001"/>
            </a:avLst>
          </a:prstGeom>
          <a:solidFill>
            <a:srgbClr val="0C7137"/>
          </a:solidFill>
          <a:ln w="9525">
            <a:solidFill>
              <a:srgbClr val="0C7137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US" sz="2400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7" name="Up Arrow 26">
            <a:extLst>
              <a:ext uri="{FF2B5EF4-FFF2-40B4-BE49-F238E27FC236}">
                <a16:creationId xmlns:a16="http://schemas.microsoft.com/office/drawing/2014/main" id="{5315D3D9-847F-F586-57DB-AFCB347285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1350" y="4560190"/>
            <a:ext cx="283855" cy="579129"/>
          </a:xfrm>
          <a:prstGeom prst="upArrow">
            <a:avLst>
              <a:gd name="adj1" fmla="val 50000"/>
              <a:gd name="adj2" fmla="val 50001"/>
            </a:avLst>
          </a:prstGeom>
          <a:solidFill>
            <a:srgbClr val="0C7137"/>
          </a:solidFill>
          <a:ln w="9525">
            <a:solidFill>
              <a:srgbClr val="0C7137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US" sz="24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8" name="Up Arrow 27">
            <a:extLst>
              <a:ext uri="{FF2B5EF4-FFF2-40B4-BE49-F238E27FC236}">
                <a16:creationId xmlns:a16="http://schemas.microsoft.com/office/drawing/2014/main" id="{EA7C9F55-C1F3-AAEA-53FB-BF8E32FAC3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6630" y="4548793"/>
            <a:ext cx="283855" cy="616419"/>
          </a:xfrm>
          <a:prstGeom prst="upArrow">
            <a:avLst>
              <a:gd name="adj1" fmla="val 50000"/>
              <a:gd name="adj2" fmla="val 50001"/>
            </a:avLst>
          </a:prstGeom>
          <a:solidFill>
            <a:srgbClr val="0C7137"/>
          </a:solidFill>
          <a:ln w="9525">
            <a:solidFill>
              <a:srgbClr val="0C7137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/>
            <a:endParaRPr lang="en-US" sz="24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9" name="Up Arrow 28">
            <a:extLst>
              <a:ext uri="{FF2B5EF4-FFF2-40B4-BE49-F238E27FC236}">
                <a16:creationId xmlns:a16="http://schemas.microsoft.com/office/drawing/2014/main" id="{663A77FA-BD83-E83C-2398-FF22C6D3EC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4740" y="4548792"/>
            <a:ext cx="283855" cy="616419"/>
          </a:xfrm>
          <a:prstGeom prst="upArrow">
            <a:avLst>
              <a:gd name="adj1" fmla="val 50000"/>
              <a:gd name="adj2" fmla="val 50001"/>
            </a:avLst>
          </a:prstGeom>
          <a:solidFill>
            <a:srgbClr val="0C7137"/>
          </a:solidFill>
          <a:ln w="9525">
            <a:solidFill>
              <a:srgbClr val="0C7137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US" sz="24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0" name="Up Arrow 29">
            <a:extLst>
              <a:ext uri="{FF2B5EF4-FFF2-40B4-BE49-F238E27FC236}">
                <a16:creationId xmlns:a16="http://schemas.microsoft.com/office/drawing/2014/main" id="{991ACF98-5AD3-DF9C-76D7-FFF4302671F2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7460242" y="4545093"/>
            <a:ext cx="283855" cy="616419"/>
          </a:xfrm>
          <a:prstGeom prst="upArrow">
            <a:avLst>
              <a:gd name="adj1" fmla="val 50000"/>
              <a:gd name="adj2" fmla="val 50001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/>
            <a:endParaRPr lang="en-US" sz="24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EE71A0E5-F6F9-4D2A-30BD-760EADD378D0}"/>
              </a:ext>
            </a:extLst>
          </p:cNvPr>
          <p:cNvSpPr txBox="1">
            <a:spLocks/>
          </p:cNvSpPr>
          <p:nvPr/>
        </p:nvSpPr>
        <p:spPr bwMode="auto">
          <a:xfrm>
            <a:off x="486621" y="138667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eaLnBrk="1" hangingPunct="1"/>
            <a:r>
              <a:rPr lang="en-US" altLang="en-US" sz="3600" dirty="0">
                <a:ea typeface="ＭＳ Ｐゴシック" panose="020B0600070205080204" pitchFamily="34" charset="-128"/>
              </a:rPr>
              <a:t>Wealth Effect: Increase in Interest Rates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5DF2A58-61A1-248A-ED6D-BAAF87A4CB39}"/>
              </a:ext>
            </a:extLst>
          </p:cNvPr>
          <p:cNvSpPr/>
          <p:nvPr/>
        </p:nvSpPr>
        <p:spPr>
          <a:xfrm>
            <a:off x="1122842" y="2769705"/>
            <a:ext cx="10885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u="sng" dirty="0">
                <a:latin typeface="+mn-lt"/>
              </a:rPr>
              <a:t>Borrower</a:t>
            </a:r>
            <a:endParaRPr lang="en-US" b="1" u="sng" dirty="0">
              <a:latin typeface="+mn-lt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D87A708-9AEF-24CF-7F91-4D55B1FFDFF5}"/>
              </a:ext>
            </a:extLst>
          </p:cNvPr>
          <p:cNvSpPr/>
          <p:nvPr/>
        </p:nvSpPr>
        <p:spPr>
          <a:xfrm>
            <a:off x="1127089" y="3957243"/>
            <a:ext cx="7082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u="sng" dirty="0">
                <a:latin typeface="+mn-lt"/>
              </a:rPr>
              <a:t>Saver</a:t>
            </a:r>
            <a:endParaRPr lang="en-US" b="1" u="sng" dirty="0">
              <a:latin typeface="+mn-l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6D86801-DFCE-49AA-5129-AB167C165B08}"/>
              </a:ext>
            </a:extLst>
          </p:cNvPr>
          <p:cNvSpPr/>
          <p:nvPr/>
        </p:nvSpPr>
        <p:spPr>
          <a:xfrm>
            <a:off x="767628" y="1428320"/>
            <a:ext cx="76477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With a change in the real interest rate, the wealth effect is due to the influence of a change in the cost of borrowing and the return on savings on the total ability to consume throughout life. 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66050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8" grpId="0" animBg="1"/>
      <p:bldP spid="29" grpId="0" animBg="1"/>
      <p:bldP spid="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p Arrow 3">
            <a:extLst>
              <a:ext uri="{FF2B5EF4-FFF2-40B4-BE49-F238E27FC236}">
                <a16:creationId xmlns:a16="http://schemas.microsoft.com/office/drawing/2014/main" id="{69932E4F-4F9D-DC6E-3F37-CCB5AF5D90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9400" y="1563723"/>
            <a:ext cx="272448" cy="369332"/>
          </a:xfrm>
          <a:prstGeom prst="upArrow">
            <a:avLst>
              <a:gd name="adj1" fmla="val 50000"/>
              <a:gd name="adj2" fmla="val 50001"/>
            </a:avLst>
          </a:prstGeom>
          <a:solidFill>
            <a:srgbClr val="0C7137"/>
          </a:solidFill>
          <a:ln w="9525">
            <a:solidFill>
              <a:srgbClr val="0C7137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US" sz="24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0724" name="TextBox 4">
            <a:extLst>
              <a:ext uri="{FF2B5EF4-FFF2-40B4-BE49-F238E27FC236}">
                <a16:creationId xmlns:a16="http://schemas.microsoft.com/office/drawing/2014/main" id="{C955C1FD-8452-7010-11EF-3695D569C9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4777" y="1438612"/>
            <a:ext cx="67570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dirty="0">
                <a:latin typeface="Cambria" panose="02040503050406030204" pitchFamily="18" charset="0"/>
              </a:rPr>
              <a:t>r: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  <p:sp>
        <p:nvSpPr>
          <p:cNvPr id="30726" name="TextBox 6">
            <a:extLst>
              <a:ext uri="{FF2B5EF4-FFF2-40B4-BE49-F238E27FC236}">
                <a16:creationId xmlns:a16="http://schemas.microsoft.com/office/drawing/2014/main" id="{F7DA0D0D-BBBC-6725-703E-320507B6EA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4874" y="1475690"/>
            <a:ext cx="67570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i="1" dirty="0">
                <a:latin typeface="Cambria" panose="02040503050406030204" pitchFamily="18" charset="0"/>
              </a:rPr>
              <a:t>c</a:t>
            </a:r>
            <a:r>
              <a:rPr lang="en-US" sz="2800" i="1" baseline="-25000" dirty="0">
                <a:latin typeface="Cambria" panose="02040503050406030204" pitchFamily="18" charset="0"/>
              </a:rPr>
              <a:t>1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  <p:sp>
        <p:nvSpPr>
          <p:cNvPr id="30728" name="TextBox 8">
            <a:extLst>
              <a:ext uri="{FF2B5EF4-FFF2-40B4-BE49-F238E27FC236}">
                <a16:creationId xmlns:a16="http://schemas.microsoft.com/office/drawing/2014/main" id="{DAD0D42F-5A3E-9749-108F-BF66CEF68C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4300" y="1454735"/>
            <a:ext cx="66189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i="1" dirty="0">
                <a:latin typeface="Cambria" panose="02040503050406030204" pitchFamily="18" charset="0"/>
              </a:rPr>
              <a:t>c</a:t>
            </a:r>
            <a:r>
              <a:rPr lang="en-US" sz="2800" i="1" baseline="-25000" dirty="0">
                <a:latin typeface="Cambria" panose="02040503050406030204" pitchFamily="18" charset="0"/>
              </a:rPr>
              <a:t>2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  <p:sp>
        <p:nvSpPr>
          <p:cNvPr id="30730" name="TextBox 10">
            <a:extLst>
              <a:ext uri="{FF2B5EF4-FFF2-40B4-BE49-F238E27FC236}">
                <a16:creationId xmlns:a16="http://schemas.microsoft.com/office/drawing/2014/main" id="{07F45842-9009-F112-B412-5E4A940300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2016" y="1539399"/>
            <a:ext cx="156436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sz="2800" i="1" dirty="0">
                <a:latin typeface="Cambria" panose="02040503050406030204" pitchFamily="18" charset="0"/>
              </a:rPr>
              <a:t>b = </a:t>
            </a:r>
            <a:r>
              <a:rPr lang="en-US" sz="2800" dirty="0">
                <a:latin typeface="Cambria" panose="02040503050406030204" pitchFamily="18" charset="0"/>
              </a:rPr>
              <a:t>y</a:t>
            </a:r>
            <a:r>
              <a:rPr lang="en-US" sz="2800" baseline="-25000" dirty="0">
                <a:latin typeface="Cambria" panose="02040503050406030204" pitchFamily="18" charset="0"/>
              </a:rPr>
              <a:t>1 </a:t>
            </a:r>
            <a:r>
              <a:rPr lang="en-US" sz="2800" i="1" dirty="0">
                <a:latin typeface="Cambria" panose="02040503050406030204" pitchFamily="18" charset="0"/>
              </a:rPr>
              <a:t>-</a:t>
            </a:r>
            <a:r>
              <a:rPr lang="en-US" sz="2800" baseline="-25000" dirty="0">
                <a:latin typeface="Cambria" panose="02040503050406030204" pitchFamily="18" charset="0"/>
              </a:rPr>
              <a:t> </a:t>
            </a:r>
            <a:r>
              <a:rPr lang="en-US" sz="2800" i="1" dirty="0">
                <a:latin typeface="Cambria" panose="02040503050406030204" pitchFamily="18" charset="0"/>
              </a:rPr>
              <a:t>c</a:t>
            </a:r>
            <a:r>
              <a:rPr lang="en-US" sz="2800" i="1" baseline="-25000" dirty="0">
                <a:latin typeface="Cambria" panose="02040503050406030204" pitchFamily="18" charset="0"/>
              </a:rPr>
              <a:t>1 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  <p:sp>
        <p:nvSpPr>
          <p:cNvPr id="24" name="Up Arrow 23">
            <a:extLst>
              <a:ext uri="{FF2B5EF4-FFF2-40B4-BE49-F238E27FC236}">
                <a16:creationId xmlns:a16="http://schemas.microsoft.com/office/drawing/2014/main" id="{DE58838A-161F-9486-ABFC-639F8874DC0B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3889492" y="1560643"/>
            <a:ext cx="283854" cy="426883"/>
          </a:xfrm>
          <a:prstGeom prst="upArrow">
            <a:avLst>
              <a:gd name="adj1" fmla="val 50000"/>
              <a:gd name="adj2" fmla="val 50001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/>
            <a:endParaRPr lang="en-US" sz="2400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5" name="Up Arrow 24">
            <a:extLst>
              <a:ext uri="{FF2B5EF4-FFF2-40B4-BE49-F238E27FC236}">
                <a16:creationId xmlns:a16="http://schemas.microsoft.com/office/drawing/2014/main" id="{D4C5C223-C374-8918-511E-1DB21081CF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7858" y="1539399"/>
            <a:ext cx="311606" cy="426883"/>
          </a:xfrm>
          <a:prstGeom prst="upArrow">
            <a:avLst>
              <a:gd name="adj1" fmla="val 50000"/>
              <a:gd name="adj2" fmla="val 50001"/>
            </a:avLst>
          </a:prstGeom>
          <a:solidFill>
            <a:srgbClr val="0C7137"/>
          </a:solidFill>
          <a:ln w="9525">
            <a:solidFill>
              <a:srgbClr val="0C7137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US" sz="24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EE71A0E5-F6F9-4D2A-30BD-760EADD378D0}"/>
              </a:ext>
            </a:extLst>
          </p:cNvPr>
          <p:cNvSpPr txBox="1">
            <a:spLocks/>
          </p:cNvSpPr>
          <p:nvPr/>
        </p:nvSpPr>
        <p:spPr bwMode="auto">
          <a:xfrm>
            <a:off x="0" y="2765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eaLnBrk="1" hangingPunct="1"/>
            <a:r>
              <a:rPr lang="en-US" altLang="en-US" sz="4000" dirty="0">
                <a:ea typeface="ＭＳ Ｐゴシック" panose="020B0600070205080204" pitchFamily="34" charset="-128"/>
              </a:rPr>
              <a:t>Net Effect: Increase in Interest Rates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1DE0583-FDEA-CA48-FA72-5497CF0FD578}"/>
              </a:ext>
            </a:extLst>
          </p:cNvPr>
          <p:cNvSpPr/>
          <p:nvPr/>
        </p:nvSpPr>
        <p:spPr>
          <a:xfrm>
            <a:off x="1080537" y="1120070"/>
            <a:ext cx="19452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u="sng" dirty="0">
                <a:latin typeface="+mn-lt"/>
              </a:rPr>
              <a:t>Substitution Effect</a:t>
            </a:r>
            <a:endParaRPr lang="en-US" b="1" u="sng" dirty="0">
              <a:latin typeface="+mn-lt"/>
            </a:endParaRPr>
          </a:p>
        </p:txBody>
      </p:sp>
      <p:sp>
        <p:nvSpPr>
          <p:cNvPr id="71" name="TextBox 4">
            <a:extLst>
              <a:ext uri="{FF2B5EF4-FFF2-40B4-BE49-F238E27FC236}">
                <a16:creationId xmlns:a16="http://schemas.microsoft.com/office/drawing/2014/main" id="{1714BD61-0768-71CE-3F17-F1AB6B8F9D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7703" y="2436861"/>
            <a:ext cx="67570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dirty="0">
                <a:latin typeface="Cambria" panose="02040503050406030204" pitchFamily="18" charset="0"/>
              </a:rPr>
              <a:t>r: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  <p:sp>
        <p:nvSpPr>
          <p:cNvPr id="72" name="TextBox 6">
            <a:extLst>
              <a:ext uri="{FF2B5EF4-FFF2-40B4-BE49-F238E27FC236}">
                <a16:creationId xmlns:a16="http://schemas.microsoft.com/office/drawing/2014/main" id="{CAABCA38-1E78-6124-BD00-386A23D170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2562" y="2464473"/>
            <a:ext cx="67570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i="1" dirty="0">
                <a:latin typeface="Cambria" panose="02040503050406030204" pitchFamily="18" charset="0"/>
              </a:rPr>
              <a:t>c</a:t>
            </a:r>
            <a:r>
              <a:rPr lang="en-US" sz="2800" i="1" baseline="-25000" dirty="0">
                <a:latin typeface="Cambria" panose="02040503050406030204" pitchFamily="18" charset="0"/>
              </a:rPr>
              <a:t>1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  <p:sp>
        <p:nvSpPr>
          <p:cNvPr id="73" name="TextBox 8">
            <a:extLst>
              <a:ext uri="{FF2B5EF4-FFF2-40B4-BE49-F238E27FC236}">
                <a16:creationId xmlns:a16="http://schemas.microsoft.com/office/drawing/2014/main" id="{6FC85E69-3E03-FBAB-3CCB-FB6FF5BA8E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8633" y="2469577"/>
            <a:ext cx="66189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i="1" dirty="0">
                <a:latin typeface="Cambria" panose="02040503050406030204" pitchFamily="18" charset="0"/>
              </a:rPr>
              <a:t>c</a:t>
            </a:r>
            <a:r>
              <a:rPr lang="en-US" sz="2800" i="1" baseline="-25000" dirty="0">
                <a:latin typeface="Cambria" panose="02040503050406030204" pitchFamily="18" charset="0"/>
              </a:rPr>
              <a:t>2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  <p:sp>
        <p:nvSpPr>
          <p:cNvPr id="74" name="TextBox 10">
            <a:extLst>
              <a:ext uri="{FF2B5EF4-FFF2-40B4-BE49-F238E27FC236}">
                <a16:creationId xmlns:a16="http://schemas.microsoft.com/office/drawing/2014/main" id="{66DB351D-D2E5-F50E-8E8C-559F808802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4942" y="2471906"/>
            <a:ext cx="156436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sz="2800" i="1" dirty="0">
                <a:latin typeface="Cambria" panose="02040503050406030204" pitchFamily="18" charset="0"/>
              </a:rPr>
              <a:t>b = </a:t>
            </a:r>
            <a:r>
              <a:rPr lang="en-US" sz="2800" dirty="0">
                <a:latin typeface="Cambria" panose="02040503050406030204" pitchFamily="18" charset="0"/>
              </a:rPr>
              <a:t>y</a:t>
            </a:r>
            <a:r>
              <a:rPr lang="en-US" sz="2800" baseline="-25000" dirty="0">
                <a:latin typeface="Cambria" panose="02040503050406030204" pitchFamily="18" charset="0"/>
              </a:rPr>
              <a:t>1 </a:t>
            </a:r>
            <a:r>
              <a:rPr lang="en-US" sz="2800" i="1" dirty="0">
                <a:latin typeface="Cambria" panose="02040503050406030204" pitchFamily="18" charset="0"/>
              </a:rPr>
              <a:t>-</a:t>
            </a:r>
            <a:r>
              <a:rPr lang="en-US" sz="2800" baseline="-25000" dirty="0">
                <a:latin typeface="Cambria" panose="02040503050406030204" pitchFamily="18" charset="0"/>
              </a:rPr>
              <a:t> </a:t>
            </a:r>
            <a:r>
              <a:rPr lang="en-US" sz="2800" i="1" dirty="0">
                <a:latin typeface="Cambria" panose="02040503050406030204" pitchFamily="18" charset="0"/>
              </a:rPr>
              <a:t>c</a:t>
            </a:r>
            <a:r>
              <a:rPr lang="en-US" sz="2800" i="1" baseline="-25000" dirty="0">
                <a:latin typeface="Cambria" panose="02040503050406030204" pitchFamily="18" charset="0"/>
              </a:rPr>
              <a:t>1 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49048AC8-2C82-8C6E-CFC4-F030E34CEFB4}"/>
              </a:ext>
            </a:extLst>
          </p:cNvPr>
          <p:cNvSpPr/>
          <p:nvPr/>
        </p:nvSpPr>
        <p:spPr>
          <a:xfrm>
            <a:off x="1073378" y="2062619"/>
            <a:ext cx="24261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u="sng" dirty="0">
                <a:latin typeface="+mn-lt"/>
              </a:rPr>
              <a:t>Borrower Wealth Effect</a:t>
            </a:r>
            <a:endParaRPr lang="en-US" b="1" u="sng" dirty="0">
              <a:latin typeface="+mn-lt"/>
            </a:endParaRPr>
          </a:p>
        </p:txBody>
      </p:sp>
      <p:sp>
        <p:nvSpPr>
          <p:cNvPr id="79" name="TextBox 15">
            <a:extLst>
              <a:ext uri="{FF2B5EF4-FFF2-40B4-BE49-F238E27FC236}">
                <a16:creationId xmlns:a16="http://schemas.microsoft.com/office/drawing/2014/main" id="{F6FBE807-8DB8-3CBF-FA1A-044E10D315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8377" y="3430605"/>
            <a:ext cx="6177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i="1" dirty="0">
                <a:latin typeface="Cambria" panose="02040503050406030204" pitchFamily="18" charset="0"/>
              </a:rPr>
              <a:t>c</a:t>
            </a:r>
            <a:r>
              <a:rPr lang="en-US" sz="2800" i="1" baseline="-25000" dirty="0">
                <a:latin typeface="Cambria" panose="02040503050406030204" pitchFamily="18" charset="0"/>
              </a:rPr>
              <a:t>1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  <p:sp>
        <p:nvSpPr>
          <p:cNvPr id="80" name="TextBox 17">
            <a:extLst>
              <a:ext uri="{FF2B5EF4-FFF2-40B4-BE49-F238E27FC236}">
                <a16:creationId xmlns:a16="http://schemas.microsoft.com/office/drawing/2014/main" id="{F10BB6B2-6634-D6BD-6CF0-152F0B40AD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2538" y="3392808"/>
            <a:ext cx="58529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i="1" dirty="0">
                <a:latin typeface="Cambria" panose="02040503050406030204" pitchFamily="18" charset="0"/>
              </a:rPr>
              <a:t>c</a:t>
            </a:r>
            <a:r>
              <a:rPr lang="en-US" sz="2800" i="1" baseline="-25000" dirty="0">
                <a:latin typeface="Cambria" panose="02040503050406030204" pitchFamily="18" charset="0"/>
              </a:rPr>
              <a:t>2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  <p:sp>
        <p:nvSpPr>
          <p:cNvPr id="81" name="TextBox 4">
            <a:extLst>
              <a:ext uri="{FF2B5EF4-FFF2-40B4-BE49-F238E27FC236}">
                <a16:creationId xmlns:a16="http://schemas.microsoft.com/office/drawing/2014/main" id="{80DC967B-482F-2A82-D36B-7C83D18653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4777" y="3404910"/>
            <a:ext cx="7502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dirty="0">
                <a:latin typeface="Cambria" panose="02040503050406030204" pitchFamily="18" charset="0"/>
              </a:rPr>
              <a:t>r :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  <p:sp>
        <p:nvSpPr>
          <p:cNvPr id="82" name="TextBox 10">
            <a:extLst>
              <a:ext uri="{FF2B5EF4-FFF2-40B4-BE49-F238E27FC236}">
                <a16:creationId xmlns:a16="http://schemas.microsoft.com/office/drawing/2014/main" id="{AF3B3F10-5BF4-B9C6-DC3C-B990D43065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2245" y="3392808"/>
            <a:ext cx="156436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sz="2800" i="1" dirty="0">
                <a:latin typeface="Cambria" panose="02040503050406030204" pitchFamily="18" charset="0"/>
              </a:rPr>
              <a:t>b = </a:t>
            </a:r>
            <a:r>
              <a:rPr lang="en-US" sz="2800" dirty="0">
                <a:latin typeface="Cambria" panose="02040503050406030204" pitchFamily="18" charset="0"/>
              </a:rPr>
              <a:t>y</a:t>
            </a:r>
            <a:r>
              <a:rPr lang="en-US" sz="2800" baseline="-25000" dirty="0">
                <a:latin typeface="Cambria" panose="02040503050406030204" pitchFamily="18" charset="0"/>
              </a:rPr>
              <a:t>1 </a:t>
            </a:r>
            <a:r>
              <a:rPr lang="en-US" sz="2800" i="1" dirty="0">
                <a:latin typeface="Cambria" panose="02040503050406030204" pitchFamily="18" charset="0"/>
              </a:rPr>
              <a:t>-</a:t>
            </a:r>
            <a:r>
              <a:rPr lang="en-US" sz="2800" baseline="-25000" dirty="0">
                <a:latin typeface="Cambria" panose="02040503050406030204" pitchFamily="18" charset="0"/>
              </a:rPr>
              <a:t> </a:t>
            </a:r>
            <a:r>
              <a:rPr lang="en-US" sz="2800" i="1" dirty="0">
                <a:latin typeface="Cambria" panose="02040503050406030204" pitchFamily="18" charset="0"/>
              </a:rPr>
              <a:t>c</a:t>
            </a:r>
            <a:r>
              <a:rPr lang="en-US" sz="2800" i="1" baseline="-25000" dirty="0">
                <a:latin typeface="Cambria" panose="02040503050406030204" pitchFamily="18" charset="0"/>
              </a:rPr>
              <a:t>1 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B4137C0D-5360-351D-3B8F-B52941660E08}"/>
              </a:ext>
            </a:extLst>
          </p:cNvPr>
          <p:cNvSpPr/>
          <p:nvPr/>
        </p:nvSpPr>
        <p:spPr>
          <a:xfrm>
            <a:off x="1056372" y="2988875"/>
            <a:ext cx="20459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u="sng" dirty="0">
                <a:latin typeface="+mn-lt"/>
              </a:rPr>
              <a:t>Saver Wealth Effect</a:t>
            </a:r>
            <a:endParaRPr lang="en-US" b="1" u="sng" dirty="0">
              <a:latin typeface="+mn-lt"/>
            </a:endParaRPr>
          </a:p>
        </p:txBody>
      </p:sp>
      <p:sp>
        <p:nvSpPr>
          <p:cNvPr id="88" name="Up Arrow 87">
            <a:extLst>
              <a:ext uri="{FF2B5EF4-FFF2-40B4-BE49-F238E27FC236}">
                <a16:creationId xmlns:a16="http://schemas.microsoft.com/office/drawing/2014/main" id="{A05AF130-CC7D-1272-B1E4-4A97C98369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1693" y="2493901"/>
            <a:ext cx="272448" cy="369332"/>
          </a:xfrm>
          <a:prstGeom prst="upArrow">
            <a:avLst>
              <a:gd name="adj1" fmla="val 50000"/>
              <a:gd name="adj2" fmla="val 50001"/>
            </a:avLst>
          </a:prstGeom>
          <a:solidFill>
            <a:srgbClr val="0C7137"/>
          </a:solidFill>
          <a:ln w="9525">
            <a:solidFill>
              <a:srgbClr val="0C7137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US" sz="24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9" name="Up Arrow 88">
            <a:extLst>
              <a:ext uri="{FF2B5EF4-FFF2-40B4-BE49-F238E27FC236}">
                <a16:creationId xmlns:a16="http://schemas.microsoft.com/office/drawing/2014/main" id="{25DDCF98-33FB-AF09-93A8-2FD3D6125101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3857669" y="2575565"/>
            <a:ext cx="283854" cy="426883"/>
          </a:xfrm>
          <a:prstGeom prst="upArrow">
            <a:avLst>
              <a:gd name="adj1" fmla="val 50000"/>
              <a:gd name="adj2" fmla="val 50001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/>
            <a:endParaRPr lang="en-US" sz="24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0" name="Up Arrow 89">
            <a:extLst>
              <a:ext uri="{FF2B5EF4-FFF2-40B4-BE49-F238E27FC236}">
                <a16:creationId xmlns:a16="http://schemas.microsoft.com/office/drawing/2014/main" id="{FCB07BC1-7F18-E7F3-5251-A0A620D67513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5216492" y="2547725"/>
            <a:ext cx="283854" cy="426883"/>
          </a:xfrm>
          <a:prstGeom prst="upArrow">
            <a:avLst>
              <a:gd name="adj1" fmla="val 50000"/>
              <a:gd name="adj2" fmla="val 50001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/>
            <a:endParaRPr lang="en-US" sz="24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1" name="Up Arrow 90">
            <a:extLst>
              <a:ext uri="{FF2B5EF4-FFF2-40B4-BE49-F238E27FC236}">
                <a16:creationId xmlns:a16="http://schemas.microsoft.com/office/drawing/2014/main" id="{C114757F-7C83-7DF3-9C01-0F955BEBD0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6381" y="1597661"/>
            <a:ext cx="311606" cy="426883"/>
          </a:xfrm>
          <a:prstGeom prst="upArrow">
            <a:avLst>
              <a:gd name="adj1" fmla="val 50000"/>
              <a:gd name="adj2" fmla="val 50001"/>
            </a:avLst>
          </a:prstGeom>
          <a:solidFill>
            <a:srgbClr val="0C7137"/>
          </a:solidFill>
          <a:ln w="9525">
            <a:solidFill>
              <a:srgbClr val="0C7137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US" sz="24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2" name="Up Arrow 91">
            <a:extLst>
              <a:ext uri="{FF2B5EF4-FFF2-40B4-BE49-F238E27FC236}">
                <a16:creationId xmlns:a16="http://schemas.microsoft.com/office/drawing/2014/main" id="{5721A541-B7C7-548E-218D-45AD4A595F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46941" y="2558893"/>
            <a:ext cx="311606" cy="426883"/>
          </a:xfrm>
          <a:prstGeom prst="upArrow">
            <a:avLst>
              <a:gd name="adj1" fmla="val 50000"/>
              <a:gd name="adj2" fmla="val 50001"/>
            </a:avLst>
          </a:prstGeom>
          <a:solidFill>
            <a:srgbClr val="0C7137"/>
          </a:solidFill>
          <a:ln w="9525">
            <a:solidFill>
              <a:srgbClr val="0C7137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US" sz="2400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3" name="Up Arrow 92">
            <a:extLst>
              <a:ext uri="{FF2B5EF4-FFF2-40B4-BE49-F238E27FC236}">
                <a16:creationId xmlns:a16="http://schemas.microsoft.com/office/drawing/2014/main" id="{624C3E09-2E11-A764-8505-EFC1CB3ACD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9400" y="3444057"/>
            <a:ext cx="272448" cy="369332"/>
          </a:xfrm>
          <a:prstGeom prst="upArrow">
            <a:avLst>
              <a:gd name="adj1" fmla="val 50000"/>
              <a:gd name="adj2" fmla="val 50001"/>
            </a:avLst>
          </a:prstGeom>
          <a:solidFill>
            <a:srgbClr val="0C7137"/>
          </a:solidFill>
          <a:ln w="9525">
            <a:solidFill>
              <a:srgbClr val="0C7137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US" sz="24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4" name="Up Arrow 93">
            <a:extLst>
              <a:ext uri="{FF2B5EF4-FFF2-40B4-BE49-F238E27FC236}">
                <a16:creationId xmlns:a16="http://schemas.microsoft.com/office/drawing/2014/main" id="{642128E4-7DFD-4150-800A-0DAE260CCF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37764" y="3507548"/>
            <a:ext cx="272448" cy="369332"/>
          </a:xfrm>
          <a:prstGeom prst="upArrow">
            <a:avLst>
              <a:gd name="adj1" fmla="val 50000"/>
              <a:gd name="adj2" fmla="val 50001"/>
            </a:avLst>
          </a:prstGeom>
          <a:solidFill>
            <a:srgbClr val="0C7137"/>
          </a:solidFill>
          <a:ln w="9525">
            <a:solidFill>
              <a:srgbClr val="0C7137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US" sz="24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5" name="Up Arrow 94">
            <a:extLst>
              <a:ext uri="{FF2B5EF4-FFF2-40B4-BE49-F238E27FC236}">
                <a16:creationId xmlns:a16="http://schemas.microsoft.com/office/drawing/2014/main" id="{9A4B78AD-2339-2457-329C-55B3776962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7437" y="3469752"/>
            <a:ext cx="272448" cy="369332"/>
          </a:xfrm>
          <a:prstGeom prst="upArrow">
            <a:avLst>
              <a:gd name="adj1" fmla="val 50000"/>
              <a:gd name="adj2" fmla="val 50001"/>
            </a:avLst>
          </a:prstGeom>
          <a:solidFill>
            <a:srgbClr val="0C7137"/>
          </a:solidFill>
          <a:ln w="9525">
            <a:solidFill>
              <a:srgbClr val="0C7137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US" sz="24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6" name="Up Arrow 95">
            <a:extLst>
              <a:ext uri="{FF2B5EF4-FFF2-40B4-BE49-F238E27FC236}">
                <a16:creationId xmlns:a16="http://schemas.microsoft.com/office/drawing/2014/main" id="{BA52312A-85DD-8C37-04A6-E34C11D78A20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7445083" y="3430605"/>
            <a:ext cx="283854" cy="426883"/>
          </a:xfrm>
          <a:prstGeom prst="upArrow">
            <a:avLst>
              <a:gd name="adj1" fmla="val 50000"/>
              <a:gd name="adj2" fmla="val 50001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/>
            <a:endParaRPr lang="en-US" sz="24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1F0504-6391-92D7-DD30-06EB21D19EF1}"/>
              </a:ext>
            </a:extLst>
          </p:cNvPr>
          <p:cNvSpPr txBox="1"/>
          <p:nvPr/>
        </p:nvSpPr>
        <p:spPr>
          <a:xfrm>
            <a:off x="777193" y="3711572"/>
            <a:ext cx="7441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_________________________________________________________</a:t>
            </a:r>
          </a:p>
        </p:txBody>
      </p:sp>
      <p:sp>
        <p:nvSpPr>
          <p:cNvPr id="98" name="TextBox 4">
            <a:extLst>
              <a:ext uri="{FF2B5EF4-FFF2-40B4-BE49-F238E27FC236}">
                <a16:creationId xmlns:a16="http://schemas.microsoft.com/office/drawing/2014/main" id="{DCA8584D-7A78-91FE-9AF6-531FD6DBD3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4777" y="4388464"/>
            <a:ext cx="67570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dirty="0">
                <a:latin typeface="Cambria" panose="02040503050406030204" pitchFamily="18" charset="0"/>
              </a:rPr>
              <a:t>r: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  <p:sp>
        <p:nvSpPr>
          <p:cNvPr id="99" name="TextBox 6">
            <a:extLst>
              <a:ext uri="{FF2B5EF4-FFF2-40B4-BE49-F238E27FC236}">
                <a16:creationId xmlns:a16="http://schemas.microsoft.com/office/drawing/2014/main" id="{AFE676B6-D941-1709-C474-7E2506358F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9636" y="4416076"/>
            <a:ext cx="67570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i="1" dirty="0">
                <a:latin typeface="Cambria" panose="02040503050406030204" pitchFamily="18" charset="0"/>
              </a:rPr>
              <a:t>c</a:t>
            </a:r>
            <a:r>
              <a:rPr lang="en-US" sz="2800" i="1" baseline="-25000" dirty="0">
                <a:latin typeface="Cambria" panose="02040503050406030204" pitchFamily="18" charset="0"/>
              </a:rPr>
              <a:t>1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  <p:sp>
        <p:nvSpPr>
          <p:cNvPr id="100" name="TextBox 8">
            <a:extLst>
              <a:ext uri="{FF2B5EF4-FFF2-40B4-BE49-F238E27FC236}">
                <a16:creationId xmlns:a16="http://schemas.microsoft.com/office/drawing/2014/main" id="{1BC45DE9-482D-7CD6-59E2-A664143F93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5707" y="4421180"/>
            <a:ext cx="66189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i="1" dirty="0">
                <a:latin typeface="Cambria" panose="02040503050406030204" pitchFamily="18" charset="0"/>
              </a:rPr>
              <a:t>c</a:t>
            </a:r>
            <a:r>
              <a:rPr lang="en-US" sz="2800" i="1" baseline="-25000" dirty="0">
                <a:latin typeface="Cambria" panose="02040503050406030204" pitchFamily="18" charset="0"/>
              </a:rPr>
              <a:t>2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  <p:sp>
        <p:nvSpPr>
          <p:cNvPr id="101" name="TextBox 10">
            <a:extLst>
              <a:ext uri="{FF2B5EF4-FFF2-40B4-BE49-F238E27FC236}">
                <a16:creationId xmlns:a16="http://schemas.microsoft.com/office/drawing/2014/main" id="{87F4D4DF-1DA9-7D1F-0E04-7485C71D4F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2016" y="4423509"/>
            <a:ext cx="156436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sz="2800" i="1" dirty="0">
                <a:latin typeface="Cambria" panose="02040503050406030204" pitchFamily="18" charset="0"/>
              </a:rPr>
              <a:t>b = </a:t>
            </a:r>
            <a:r>
              <a:rPr lang="en-US" sz="2800" dirty="0">
                <a:latin typeface="Cambria" panose="02040503050406030204" pitchFamily="18" charset="0"/>
              </a:rPr>
              <a:t>y</a:t>
            </a:r>
            <a:r>
              <a:rPr lang="en-US" sz="2800" baseline="-25000" dirty="0">
                <a:latin typeface="Cambria" panose="02040503050406030204" pitchFamily="18" charset="0"/>
              </a:rPr>
              <a:t>1 </a:t>
            </a:r>
            <a:r>
              <a:rPr lang="en-US" sz="2800" i="1" dirty="0">
                <a:latin typeface="Cambria" panose="02040503050406030204" pitchFamily="18" charset="0"/>
              </a:rPr>
              <a:t>-</a:t>
            </a:r>
            <a:r>
              <a:rPr lang="en-US" sz="2800" baseline="-25000" dirty="0">
                <a:latin typeface="Cambria" panose="02040503050406030204" pitchFamily="18" charset="0"/>
              </a:rPr>
              <a:t> </a:t>
            </a:r>
            <a:r>
              <a:rPr lang="en-US" sz="2800" i="1" dirty="0">
                <a:latin typeface="Cambria" panose="02040503050406030204" pitchFamily="18" charset="0"/>
              </a:rPr>
              <a:t>c</a:t>
            </a:r>
            <a:r>
              <a:rPr lang="en-US" sz="2800" i="1" baseline="-25000" dirty="0">
                <a:latin typeface="Cambria" panose="02040503050406030204" pitchFamily="18" charset="0"/>
              </a:rPr>
              <a:t>1 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5D9A2E16-B099-B760-04D9-5620A37A2337}"/>
              </a:ext>
            </a:extLst>
          </p:cNvPr>
          <p:cNvSpPr/>
          <p:nvPr/>
        </p:nvSpPr>
        <p:spPr>
          <a:xfrm>
            <a:off x="1101999" y="4031001"/>
            <a:ext cx="20817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u="sng" dirty="0">
                <a:latin typeface="+mn-lt"/>
              </a:rPr>
              <a:t>Borrower Net Effect</a:t>
            </a:r>
            <a:endParaRPr lang="en-US" b="1" u="sng" dirty="0">
              <a:latin typeface="+mn-lt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F792958D-595A-D277-C1FB-91084EFCD913}"/>
              </a:ext>
            </a:extLst>
          </p:cNvPr>
          <p:cNvSpPr txBox="1"/>
          <p:nvPr/>
        </p:nvSpPr>
        <p:spPr>
          <a:xfrm>
            <a:off x="5027980" y="4290068"/>
            <a:ext cx="90088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>
                <a:latin typeface="+mn-lt"/>
                <a:ea typeface="+mn-ea"/>
              </a:rPr>
              <a:t> </a:t>
            </a:r>
            <a:r>
              <a:rPr lang="en-US" sz="4800" dirty="0">
                <a:ln>
                  <a:solidFill>
                    <a:schemeClr val="tx1"/>
                  </a:solidFill>
                </a:ln>
                <a:latin typeface="+mn-lt"/>
                <a:ea typeface="+mn-ea"/>
              </a:rPr>
              <a:t>?</a:t>
            </a:r>
          </a:p>
        </p:txBody>
      </p:sp>
      <p:sp>
        <p:nvSpPr>
          <p:cNvPr id="106" name="Up Arrow 105">
            <a:extLst>
              <a:ext uri="{FF2B5EF4-FFF2-40B4-BE49-F238E27FC236}">
                <a16:creationId xmlns:a16="http://schemas.microsoft.com/office/drawing/2014/main" id="{13B8F8F2-A31D-C1A7-2F27-2DF81EB1B2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0760" y="4471342"/>
            <a:ext cx="272448" cy="369332"/>
          </a:xfrm>
          <a:prstGeom prst="upArrow">
            <a:avLst>
              <a:gd name="adj1" fmla="val 50000"/>
              <a:gd name="adj2" fmla="val 50001"/>
            </a:avLst>
          </a:prstGeom>
          <a:solidFill>
            <a:srgbClr val="0C7137"/>
          </a:solidFill>
          <a:ln w="9525">
            <a:solidFill>
              <a:srgbClr val="0C7137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US" sz="24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07" name="Up Arrow 106">
            <a:extLst>
              <a:ext uri="{FF2B5EF4-FFF2-40B4-BE49-F238E27FC236}">
                <a16:creationId xmlns:a16="http://schemas.microsoft.com/office/drawing/2014/main" id="{45EF7425-B97B-6D34-BD25-93511111AF3F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3835368" y="4486487"/>
            <a:ext cx="283854" cy="426883"/>
          </a:xfrm>
          <a:prstGeom prst="upArrow">
            <a:avLst>
              <a:gd name="adj1" fmla="val 50000"/>
              <a:gd name="adj2" fmla="val 50001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/>
            <a:endParaRPr lang="en-US" sz="24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08" name="Up Arrow 107">
            <a:extLst>
              <a:ext uri="{FF2B5EF4-FFF2-40B4-BE49-F238E27FC236}">
                <a16:creationId xmlns:a16="http://schemas.microsoft.com/office/drawing/2014/main" id="{2A55BA51-FEF4-E75D-6388-2490CB3ED9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5178" y="4486468"/>
            <a:ext cx="272448" cy="369332"/>
          </a:xfrm>
          <a:prstGeom prst="upArrow">
            <a:avLst>
              <a:gd name="adj1" fmla="val 50000"/>
              <a:gd name="adj2" fmla="val 50001"/>
            </a:avLst>
          </a:prstGeom>
          <a:solidFill>
            <a:srgbClr val="0C7137"/>
          </a:solidFill>
          <a:ln w="9525">
            <a:solidFill>
              <a:srgbClr val="0C7137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US" sz="24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09" name="TextBox 15">
            <a:extLst>
              <a:ext uri="{FF2B5EF4-FFF2-40B4-BE49-F238E27FC236}">
                <a16:creationId xmlns:a16="http://schemas.microsoft.com/office/drawing/2014/main" id="{0E6A6EAD-AA76-FBE4-05C5-A43681D462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3227" y="5543340"/>
            <a:ext cx="6177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i="1" dirty="0">
                <a:latin typeface="Cambria" panose="02040503050406030204" pitchFamily="18" charset="0"/>
              </a:rPr>
              <a:t>c</a:t>
            </a:r>
            <a:r>
              <a:rPr lang="en-US" sz="2800" i="1" baseline="-25000" dirty="0">
                <a:latin typeface="Cambria" panose="02040503050406030204" pitchFamily="18" charset="0"/>
              </a:rPr>
              <a:t>1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  <p:sp>
        <p:nvSpPr>
          <p:cNvPr id="110" name="TextBox 17">
            <a:extLst>
              <a:ext uri="{FF2B5EF4-FFF2-40B4-BE49-F238E27FC236}">
                <a16:creationId xmlns:a16="http://schemas.microsoft.com/office/drawing/2014/main" id="{62CBB460-7880-B3D8-2358-9863892370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7388" y="5505543"/>
            <a:ext cx="58529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i="1" dirty="0">
                <a:latin typeface="Cambria" panose="02040503050406030204" pitchFamily="18" charset="0"/>
              </a:rPr>
              <a:t>c</a:t>
            </a:r>
            <a:r>
              <a:rPr lang="en-US" sz="2800" i="1" baseline="-25000" dirty="0">
                <a:latin typeface="Cambria" panose="02040503050406030204" pitchFamily="18" charset="0"/>
              </a:rPr>
              <a:t>2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  <p:sp>
        <p:nvSpPr>
          <p:cNvPr id="111" name="TextBox 4">
            <a:extLst>
              <a:ext uri="{FF2B5EF4-FFF2-40B4-BE49-F238E27FC236}">
                <a16:creationId xmlns:a16="http://schemas.microsoft.com/office/drawing/2014/main" id="{BFA94989-6052-CA35-17AF-35633AB4EC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9627" y="5517645"/>
            <a:ext cx="7502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dirty="0">
                <a:latin typeface="Cambria" panose="02040503050406030204" pitchFamily="18" charset="0"/>
              </a:rPr>
              <a:t>r :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  <p:sp>
        <p:nvSpPr>
          <p:cNvPr id="112" name="TextBox 10">
            <a:extLst>
              <a:ext uri="{FF2B5EF4-FFF2-40B4-BE49-F238E27FC236}">
                <a16:creationId xmlns:a16="http://schemas.microsoft.com/office/drawing/2014/main" id="{51C651B1-96A6-7F1A-2170-EC77791911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7095" y="5505543"/>
            <a:ext cx="156436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sz="2800" i="1" dirty="0">
                <a:latin typeface="Cambria" panose="02040503050406030204" pitchFamily="18" charset="0"/>
              </a:rPr>
              <a:t>b = </a:t>
            </a:r>
            <a:r>
              <a:rPr lang="en-US" sz="2800" dirty="0">
                <a:latin typeface="Cambria" panose="02040503050406030204" pitchFamily="18" charset="0"/>
              </a:rPr>
              <a:t>y</a:t>
            </a:r>
            <a:r>
              <a:rPr lang="en-US" sz="2800" baseline="-25000" dirty="0">
                <a:latin typeface="Cambria" panose="02040503050406030204" pitchFamily="18" charset="0"/>
              </a:rPr>
              <a:t>1 </a:t>
            </a:r>
            <a:r>
              <a:rPr lang="en-US" sz="2800" i="1" dirty="0">
                <a:latin typeface="Cambria" panose="02040503050406030204" pitchFamily="18" charset="0"/>
              </a:rPr>
              <a:t>-</a:t>
            </a:r>
            <a:r>
              <a:rPr lang="en-US" sz="2800" baseline="-25000" dirty="0">
                <a:latin typeface="Cambria" panose="02040503050406030204" pitchFamily="18" charset="0"/>
              </a:rPr>
              <a:t> </a:t>
            </a:r>
            <a:r>
              <a:rPr lang="en-US" sz="2800" i="1" dirty="0">
                <a:latin typeface="Cambria" panose="02040503050406030204" pitchFamily="18" charset="0"/>
              </a:rPr>
              <a:t>c</a:t>
            </a:r>
            <a:r>
              <a:rPr lang="en-US" sz="2800" i="1" baseline="-25000" dirty="0">
                <a:latin typeface="Cambria" panose="02040503050406030204" pitchFamily="18" charset="0"/>
              </a:rPr>
              <a:t>1 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B84CF8BC-2F5C-2DDC-A50B-3A4AA9C84419}"/>
              </a:ext>
            </a:extLst>
          </p:cNvPr>
          <p:cNvSpPr/>
          <p:nvPr/>
        </p:nvSpPr>
        <p:spPr>
          <a:xfrm>
            <a:off x="1075615" y="4874243"/>
            <a:ext cx="17092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u="sng" dirty="0">
                <a:latin typeface="+mn-lt"/>
              </a:rPr>
              <a:t>Saver Net effect</a:t>
            </a:r>
            <a:endParaRPr lang="en-US" b="1" u="sng" dirty="0">
              <a:latin typeface="+mn-lt"/>
            </a:endParaRPr>
          </a:p>
        </p:txBody>
      </p:sp>
      <p:sp>
        <p:nvSpPr>
          <p:cNvPr id="118" name="Up Arrow 117">
            <a:extLst>
              <a:ext uri="{FF2B5EF4-FFF2-40B4-BE49-F238E27FC236}">
                <a16:creationId xmlns:a16="http://schemas.microsoft.com/office/drawing/2014/main" id="{125850C3-D907-2254-FE90-CAE56094F4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1693" y="5562983"/>
            <a:ext cx="272448" cy="369332"/>
          </a:xfrm>
          <a:prstGeom prst="upArrow">
            <a:avLst>
              <a:gd name="adj1" fmla="val 50000"/>
              <a:gd name="adj2" fmla="val 50001"/>
            </a:avLst>
          </a:prstGeom>
          <a:solidFill>
            <a:srgbClr val="0C7137"/>
          </a:solidFill>
          <a:ln w="9525">
            <a:solidFill>
              <a:srgbClr val="0C7137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US" sz="24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8BB48BDB-4C7A-02DC-D454-6A4F397478EC}"/>
              </a:ext>
            </a:extLst>
          </p:cNvPr>
          <p:cNvSpPr txBox="1"/>
          <p:nvPr/>
        </p:nvSpPr>
        <p:spPr>
          <a:xfrm>
            <a:off x="3617837" y="5389451"/>
            <a:ext cx="90088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>
                <a:latin typeface="+mn-lt"/>
                <a:ea typeface="+mn-ea"/>
              </a:rPr>
              <a:t> </a:t>
            </a:r>
            <a:r>
              <a:rPr lang="en-US" sz="4800" dirty="0">
                <a:ln>
                  <a:solidFill>
                    <a:schemeClr val="tx1"/>
                  </a:solidFill>
                </a:ln>
                <a:latin typeface="+mn-lt"/>
                <a:ea typeface="+mn-ea"/>
              </a:rPr>
              <a:t>?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EF004629-8416-23E0-A90A-4856D4DE965D}"/>
              </a:ext>
            </a:extLst>
          </p:cNvPr>
          <p:cNvSpPr txBox="1"/>
          <p:nvPr/>
        </p:nvSpPr>
        <p:spPr>
          <a:xfrm>
            <a:off x="7247184" y="5352293"/>
            <a:ext cx="90088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>
                <a:latin typeface="+mn-lt"/>
                <a:ea typeface="+mn-ea"/>
              </a:rPr>
              <a:t> </a:t>
            </a:r>
            <a:r>
              <a:rPr lang="en-US" sz="4800" dirty="0">
                <a:ln>
                  <a:solidFill>
                    <a:schemeClr val="tx1"/>
                  </a:solidFill>
                </a:ln>
                <a:latin typeface="+mn-lt"/>
                <a:ea typeface="+mn-ea"/>
              </a:rPr>
              <a:t>?</a:t>
            </a:r>
          </a:p>
        </p:txBody>
      </p:sp>
      <p:sp>
        <p:nvSpPr>
          <p:cNvPr id="121" name="Up Arrow 120">
            <a:extLst>
              <a:ext uri="{FF2B5EF4-FFF2-40B4-BE49-F238E27FC236}">
                <a16:creationId xmlns:a16="http://schemas.microsoft.com/office/drawing/2014/main" id="{E1B1F78D-77E9-4CE4-6CDC-3F85437DFF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5282" y="5580377"/>
            <a:ext cx="272448" cy="369332"/>
          </a:xfrm>
          <a:prstGeom prst="upArrow">
            <a:avLst>
              <a:gd name="adj1" fmla="val 50000"/>
              <a:gd name="adj2" fmla="val 50001"/>
            </a:avLst>
          </a:prstGeom>
          <a:solidFill>
            <a:srgbClr val="0C7137"/>
          </a:solidFill>
          <a:ln w="9525">
            <a:solidFill>
              <a:srgbClr val="0C7137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US" sz="2400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66209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  <p:bldP spid="107" grpId="0" animBg="1"/>
      <p:bldP spid="108" grpId="0" animBg="1"/>
      <p:bldP spid="119" grpId="0"/>
      <p:bldP spid="120" grpId="0"/>
      <p:bldP spid="1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7A2EACC-BA16-AE24-E05C-02DB3126CE96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44000" cy="1470025"/>
          </a:xfrm>
          <a:prstGeom prst="rect">
            <a:avLst/>
          </a:prstGeom>
          <a:solidFill>
            <a:schemeClr val="bg1">
              <a:alpha val="66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sz="4400" b="1" dirty="0">
                <a:latin typeface="+mj-lt"/>
                <a:ea typeface="ＭＳ Ｐゴシック" pitchFamily="-83" charset="-128"/>
                <a:cs typeface="ＭＳ Ｐゴシック" pitchFamily="-83" charset="-128"/>
              </a:rPr>
              <a:t>Savings &amp; Consumption</a:t>
            </a:r>
          </a:p>
        </p:txBody>
      </p:sp>
      <p:sp>
        <p:nvSpPr>
          <p:cNvPr id="14339" name="Rectangle 5">
            <a:extLst>
              <a:ext uri="{FF2B5EF4-FFF2-40B4-BE49-F238E27FC236}">
                <a16:creationId xmlns:a16="http://schemas.microsoft.com/office/drawing/2014/main" id="{66D5440C-9AC1-FE30-F612-59AF780F04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70025"/>
            <a:ext cx="9144000" cy="1384300"/>
          </a:xfrm>
          <a:prstGeom prst="rect">
            <a:avLst/>
          </a:prstGeom>
          <a:solidFill>
            <a:schemeClr val="bg1">
              <a:alpha val="65881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3200" b="1" dirty="0">
                <a:solidFill>
                  <a:srgbClr val="0D0D0D"/>
                </a:solidFill>
                <a:latin typeface="+mn-lt"/>
              </a:rPr>
              <a:t>Objective: </a:t>
            </a:r>
            <a:r>
              <a:rPr lang="en-US" altLang="en-US" sz="2800" dirty="0">
                <a:latin typeface="+mn-lt"/>
              </a:rPr>
              <a:t>Explain the relationship between savings and consumption dependent on interest rates and income.</a:t>
            </a:r>
          </a:p>
          <a:p>
            <a:pPr eaLnBrk="1" hangingPunct="1">
              <a:defRPr/>
            </a:pPr>
            <a:endParaRPr lang="en-US" altLang="en-US" dirty="0">
              <a:latin typeface="+mn-lt"/>
            </a:endParaRPr>
          </a:p>
        </p:txBody>
      </p:sp>
      <p:sp>
        <p:nvSpPr>
          <p:cNvPr id="14340" name="Rectangle 6">
            <a:extLst>
              <a:ext uri="{FF2B5EF4-FFF2-40B4-BE49-F238E27FC236}">
                <a16:creationId xmlns:a16="http://schemas.microsoft.com/office/drawing/2014/main" id="{7D963E88-FA7D-0844-D88F-26268622CE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68588"/>
            <a:ext cx="9144000" cy="3046988"/>
          </a:xfrm>
          <a:prstGeom prst="rect">
            <a:avLst/>
          </a:prstGeom>
          <a:solidFill>
            <a:schemeClr val="bg1">
              <a:alpha val="65881"/>
            </a:schemeClr>
          </a:solidFill>
          <a:ln>
            <a:noFill/>
          </a:ln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68350" indent="-3111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457200" lvl="1" indent="0" eaLnBrk="1" hangingPunct="1">
              <a:defRPr/>
            </a:pPr>
            <a:endParaRPr lang="en-US" altLang="en-US" dirty="0">
              <a:latin typeface="+mn-lt"/>
            </a:endParaRPr>
          </a:p>
          <a:p>
            <a:pPr lvl="1" eaLnBrk="1" hangingPunct="1">
              <a:buFont typeface="Calibri" panose="020F0502020204030204" pitchFamily="34" charset="0"/>
              <a:buAutoNum type="arabicPeriod"/>
              <a:defRPr/>
            </a:pPr>
            <a:r>
              <a:rPr lang="en-US" altLang="en-US" dirty="0">
                <a:latin typeface="+mn-lt"/>
              </a:rPr>
              <a:t>What is savings and why do people save?</a:t>
            </a:r>
          </a:p>
          <a:p>
            <a:pPr lvl="1" eaLnBrk="1" hangingPunct="1">
              <a:buFont typeface="Calibri" panose="020F0502020204030204" pitchFamily="34" charset="0"/>
              <a:buAutoNum type="arabicPeriod"/>
              <a:defRPr/>
            </a:pPr>
            <a:r>
              <a:rPr lang="en-US" dirty="0">
                <a:latin typeface="+mn-lt"/>
              </a:rPr>
              <a:t>How do we explain the relationship between savings and consumption dependent on income through the two-period consumer model?</a:t>
            </a:r>
          </a:p>
          <a:p>
            <a:pPr lvl="1" eaLnBrk="1" hangingPunct="1">
              <a:buFont typeface="Calibri" panose="020F0502020204030204" pitchFamily="34" charset="0"/>
              <a:buAutoNum type="arabicPeriod"/>
              <a:defRPr/>
            </a:pPr>
            <a:r>
              <a:rPr lang="en-US" dirty="0">
                <a:latin typeface="+mn-lt"/>
              </a:rPr>
              <a:t>How do we explain the relationship between savings and consumption dependent on real interest rates through the two-period consumer model?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>
            <a:extLst>
              <a:ext uri="{FF2B5EF4-FFF2-40B4-BE49-F238E27FC236}">
                <a16:creationId xmlns:a16="http://schemas.microsoft.com/office/drawing/2014/main" id="{10954E33-97A5-5D56-C82E-1A2DF317A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Savings versus Wealth</a:t>
            </a:r>
          </a:p>
        </p:txBody>
      </p:sp>
      <p:sp>
        <p:nvSpPr>
          <p:cNvPr id="16386" name="Content Placeholder 2">
            <a:extLst>
              <a:ext uri="{FF2B5EF4-FFF2-40B4-BE49-F238E27FC236}">
                <a16:creationId xmlns:a16="http://schemas.microsoft.com/office/drawing/2014/main" id="{2F280824-6553-BAEF-0517-F85452F0F4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9276" y="2047875"/>
            <a:ext cx="6000750" cy="1381125"/>
          </a:xfrm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n-US" altLang="en-US" sz="1800" i="1" dirty="0">
                <a:latin typeface="Cambria" panose="02040503050406030204" pitchFamily="18" charset="0"/>
                <a:ea typeface="ＭＳ Ｐゴシック" panose="020B0600070205080204" pitchFamily="34" charset="-128"/>
              </a:rPr>
              <a:t>Personal Savings = Current Income – Current Consumption</a:t>
            </a:r>
          </a:p>
          <a:p>
            <a:pPr marL="0" indent="0" algn="ctr">
              <a:buFont typeface="Arial" panose="020B0604020202020204" pitchFamily="34" charset="0"/>
              <a:buNone/>
              <a:defRPr/>
            </a:pPr>
            <a:endParaRPr lang="en-US" altLang="en-US" sz="1800" i="1" dirty="0">
              <a:latin typeface="Cambria" panose="02040503050406030204" pitchFamily="18" charset="0"/>
              <a:ea typeface="ＭＳ Ｐゴシック" panose="020B0600070205080204" pitchFamily="34" charset="-128"/>
            </a:endParaRPr>
          </a:p>
          <a:p>
            <a:pPr marL="457200" lvl="1" indent="0" algn="ctr">
              <a:buFont typeface="Arial" panose="020B0604020202020204" pitchFamily="34" charset="0"/>
              <a:buNone/>
              <a:defRPr/>
            </a:pPr>
            <a:r>
              <a:rPr lang="en-US" altLang="en-US" sz="1800" dirty="0">
                <a:ea typeface="ＭＳ Ｐゴシック" panose="020B0600070205080204" pitchFamily="34" charset="-128"/>
              </a:rPr>
              <a:t>We measure saving as a </a:t>
            </a:r>
            <a:r>
              <a:rPr lang="en-US" altLang="en-US" sz="1800" b="1" dirty="0">
                <a:ea typeface="ＭＳ Ｐゴシック" panose="020B0600070205080204" pitchFamily="34" charset="-128"/>
              </a:rPr>
              <a:t>flow</a:t>
            </a:r>
            <a:r>
              <a:rPr lang="en-US" altLang="en-US" sz="1800" dirty="0">
                <a:ea typeface="ＭＳ Ｐゴシック" panose="020B0600070205080204" pitchFamily="34" charset="-128"/>
              </a:rPr>
              <a:t> or per unit of time. </a:t>
            </a:r>
          </a:p>
          <a:p>
            <a:pPr lvl="1" algn="ctr">
              <a:buFont typeface="Arial" panose="020B0604020202020204" pitchFamily="34" charset="0"/>
              <a:buNone/>
              <a:defRPr/>
            </a:pPr>
            <a:endParaRPr lang="en-US" altLang="en-US" sz="1800" dirty="0">
              <a:ea typeface="ＭＳ Ｐゴシック" panose="020B0600070205080204" pitchFamily="34" charset="-12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E309AD-ED96-07FD-3E5A-67EEBF6734B3}"/>
              </a:ext>
            </a:extLst>
          </p:cNvPr>
          <p:cNvSpPr txBox="1"/>
          <p:nvPr/>
        </p:nvSpPr>
        <p:spPr>
          <a:xfrm>
            <a:off x="3143251" y="4440238"/>
            <a:ext cx="600075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altLang="en-US" i="1" dirty="0">
                <a:latin typeface="Cambria" panose="02040503050406030204" pitchFamily="18" charset="0"/>
              </a:rPr>
              <a:t>Personal Wealth = Value of Assets – Value of Liabilities</a:t>
            </a:r>
          </a:p>
          <a:p>
            <a:pPr algn="ctr" eaLnBrk="1" hangingPunct="1">
              <a:defRPr/>
            </a:pPr>
            <a:endParaRPr lang="en-US" altLang="en-US" i="1" dirty="0">
              <a:latin typeface="Cambria" panose="02040503050406030204" pitchFamily="18" charset="0"/>
            </a:endParaRPr>
          </a:p>
          <a:p>
            <a:pPr lvl="1" algn="ctr" eaLnBrk="1" hangingPunct="1">
              <a:defRPr/>
            </a:pPr>
            <a:r>
              <a:rPr lang="en-US" altLang="en-US" dirty="0">
                <a:latin typeface="+mn-lt"/>
              </a:rPr>
              <a:t>We measure wealth as a </a:t>
            </a:r>
            <a:r>
              <a:rPr lang="en-US" altLang="en-US" b="1" dirty="0">
                <a:latin typeface="+mn-lt"/>
              </a:rPr>
              <a:t>stock</a:t>
            </a:r>
            <a:r>
              <a:rPr lang="en-US" altLang="en-US" dirty="0">
                <a:latin typeface="+mn-lt"/>
              </a:rPr>
              <a:t> or at a point in time.</a:t>
            </a:r>
            <a:endParaRPr lang="en-US" altLang="en-US" dirty="0"/>
          </a:p>
        </p:txBody>
      </p:sp>
      <p:pic>
        <p:nvPicPr>
          <p:cNvPr id="18436" name="Picture 8" descr="Free Images : material, pretty, cash and cash equivalents, funds ...">
            <a:extLst>
              <a:ext uri="{FF2B5EF4-FFF2-40B4-BE49-F238E27FC236}">
                <a16:creationId xmlns:a16="http://schemas.microsoft.com/office/drawing/2014/main" id="{4295FEC5-8523-7986-59D9-0CF1164432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07356"/>
            <a:ext cx="2632075" cy="197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10" descr="Free Images : business, cash, bank, american, currency, dollar, banking ...">
            <a:extLst>
              <a:ext uri="{FF2B5EF4-FFF2-40B4-BE49-F238E27FC236}">
                <a16:creationId xmlns:a16="http://schemas.microsoft.com/office/drawing/2014/main" id="{03F64758-37CE-BDFE-BB6C-A857525C91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164012"/>
            <a:ext cx="2632075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>
            <a:extLst>
              <a:ext uri="{FF2B5EF4-FFF2-40B4-BE49-F238E27FC236}">
                <a16:creationId xmlns:a16="http://schemas.microsoft.com/office/drawing/2014/main" id="{C8A15D6C-BCFC-0F8B-6CFD-18E124321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298745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Motivations for Saving and Borrowing:</a:t>
            </a:r>
            <a:endParaRPr lang="en-US" altLang="en-US" sz="3200" dirty="0">
              <a:ea typeface="ＭＳ Ｐゴシック" panose="020B0600070205080204" pitchFamily="34" charset="-128"/>
            </a:endParaRPr>
          </a:p>
        </p:txBody>
      </p:sp>
      <p:pic>
        <p:nvPicPr>
          <p:cNvPr id="23556" name="Picture 4" descr="Sad man with broken leg vector illustration | Free SVG">
            <a:extLst>
              <a:ext uri="{FF2B5EF4-FFF2-40B4-BE49-F238E27FC236}">
                <a16:creationId xmlns:a16="http://schemas.microsoft.com/office/drawing/2014/main" id="{D785A27E-9ABE-017A-ECA4-FDE97A7739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492" y="1658833"/>
            <a:ext cx="2280726" cy="2280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633B0EF-0640-AC93-170A-7A35B3471CA9}"/>
              </a:ext>
            </a:extLst>
          </p:cNvPr>
          <p:cNvSpPr/>
          <p:nvPr/>
        </p:nvSpPr>
        <p:spPr>
          <a:xfrm>
            <a:off x="5747360" y="1154726"/>
            <a:ext cx="26725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u="sng" dirty="0"/>
              <a:t>Precautionary Savings</a:t>
            </a:r>
            <a:endParaRPr lang="en-US" b="1" u="sng" dirty="0"/>
          </a:p>
        </p:txBody>
      </p:sp>
      <p:pic>
        <p:nvPicPr>
          <p:cNvPr id="5" name="Picture 4" descr="HD wallpaper: Luxury hotel, Swimming pool, Sunset, 4K ...">
            <a:extLst>
              <a:ext uri="{FF2B5EF4-FFF2-40B4-BE49-F238E27FC236}">
                <a16:creationId xmlns:a16="http://schemas.microsoft.com/office/drawing/2014/main" id="{3315ACE3-4069-89C2-0303-1594875D64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822"/>
          <a:stretch>
            <a:fillRect/>
          </a:stretch>
        </p:blipFill>
        <p:spPr bwMode="auto">
          <a:xfrm>
            <a:off x="817817" y="1560129"/>
            <a:ext cx="1661909" cy="1107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Free picture: castle, exterior, garden, building, architecture, old ...">
            <a:extLst>
              <a:ext uri="{FF2B5EF4-FFF2-40B4-BE49-F238E27FC236}">
                <a16:creationId xmlns:a16="http://schemas.microsoft.com/office/drawing/2014/main" id="{B5352925-048E-8707-29A5-929C0326BD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725" y="1560129"/>
            <a:ext cx="1661909" cy="1107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black and chrome cruiser motorcycle free image | Peakpx">
            <a:extLst>
              <a:ext uri="{FF2B5EF4-FFF2-40B4-BE49-F238E27FC236}">
                <a16:creationId xmlns:a16="http://schemas.microsoft.com/office/drawing/2014/main" id="{FD7ED83A-DFA4-2293-7C07-470DAC71F4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3"/>
          <a:stretch>
            <a:fillRect/>
          </a:stretch>
        </p:blipFill>
        <p:spPr bwMode="auto">
          <a:xfrm>
            <a:off x="817817" y="2668068"/>
            <a:ext cx="166190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7991C54-1699-84E4-1730-72BC94C04637}"/>
              </a:ext>
            </a:extLst>
          </p:cNvPr>
          <p:cNvSpPr/>
          <p:nvPr/>
        </p:nvSpPr>
        <p:spPr>
          <a:xfrm>
            <a:off x="1446974" y="1151796"/>
            <a:ext cx="20655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u="sng" dirty="0"/>
              <a:t>Long Term Goals</a:t>
            </a:r>
            <a:endParaRPr lang="en-US" b="1" u="sng" dirty="0"/>
          </a:p>
        </p:txBody>
      </p:sp>
      <p:pic>
        <p:nvPicPr>
          <p:cNvPr id="10" name="Picture 4" descr="Last Will | A Glass of Bubbly">
            <a:extLst>
              <a:ext uri="{FF2B5EF4-FFF2-40B4-BE49-F238E27FC236}">
                <a16:creationId xmlns:a16="http://schemas.microsoft.com/office/drawing/2014/main" id="{78F93686-3D68-C769-5B86-ED8E0CC4D7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876" y="4507553"/>
            <a:ext cx="4541305" cy="1831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BC3DE95-C5E8-041E-6B87-FA806C4E8D6F}"/>
              </a:ext>
            </a:extLst>
          </p:cNvPr>
          <p:cNvSpPr/>
          <p:nvPr/>
        </p:nvSpPr>
        <p:spPr>
          <a:xfrm>
            <a:off x="3757921" y="4074334"/>
            <a:ext cx="21852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u="sng" dirty="0"/>
              <a:t>Bequest Savings </a:t>
            </a:r>
            <a:endParaRPr lang="en-US" b="1" u="sng" dirty="0"/>
          </a:p>
        </p:txBody>
      </p:sp>
      <p:pic>
        <p:nvPicPr>
          <p:cNvPr id="27652" name="Picture 4" descr="Rice University Cinematic Tour - YouTube">
            <a:extLst>
              <a:ext uri="{FF2B5EF4-FFF2-40B4-BE49-F238E27FC236}">
                <a16:creationId xmlns:a16="http://schemas.microsoft.com/office/drawing/2014/main" id="{8272D29B-CC88-1D52-4F7C-2235146932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79" r="4427"/>
          <a:stretch/>
        </p:blipFill>
        <p:spPr bwMode="auto">
          <a:xfrm>
            <a:off x="2475901" y="2668068"/>
            <a:ext cx="1661908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5208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>
            <a:extLst>
              <a:ext uri="{FF2B5EF4-FFF2-40B4-BE49-F238E27FC236}">
                <a16:creationId xmlns:a16="http://schemas.microsoft.com/office/drawing/2014/main" id="{AA08B093-3708-1550-5F18-F099BBD51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1750"/>
            <a:ext cx="8229600" cy="11430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Savings Life Cycle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3A2A73F-DBAE-8813-8293-DAD4F6BD4391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1273175" y="5940938"/>
            <a:ext cx="63468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16" name="Freeform 15">
            <a:extLst>
              <a:ext uri="{FF2B5EF4-FFF2-40B4-BE49-F238E27FC236}">
                <a16:creationId xmlns:a16="http://schemas.microsoft.com/office/drawing/2014/main" id="{98081857-E586-1054-D279-B1C7375C7ED1}"/>
              </a:ext>
            </a:extLst>
          </p:cNvPr>
          <p:cNvSpPr>
            <a:spLocks/>
          </p:cNvSpPr>
          <p:nvPr/>
        </p:nvSpPr>
        <p:spPr bwMode="auto">
          <a:xfrm>
            <a:off x="1265237" y="4421700"/>
            <a:ext cx="1427163" cy="831850"/>
          </a:xfrm>
          <a:custGeom>
            <a:avLst/>
            <a:gdLst>
              <a:gd name="T0" fmla="*/ 0 w 1400663"/>
              <a:gd name="T1" fmla="*/ 0 h 831131"/>
              <a:gd name="T2" fmla="*/ 0 w 1400663"/>
              <a:gd name="T3" fmla="*/ 831850 h 831131"/>
              <a:gd name="T4" fmla="*/ 308388 w 1400663"/>
              <a:gd name="T5" fmla="*/ 738383 h 831131"/>
              <a:gd name="T6" fmla="*/ 869093 w 1400663"/>
              <a:gd name="T7" fmla="*/ 439292 h 831131"/>
              <a:gd name="T8" fmla="*/ 1401763 w 1400663"/>
              <a:gd name="T9" fmla="*/ 0 h 831131"/>
              <a:gd name="T10" fmla="*/ 0 w 1400663"/>
              <a:gd name="T11" fmla="*/ 0 h 83113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400663" h="831131">
                <a:moveTo>
                  <a:pt x="0" y="0"/>
                </a:moveTo>
                <a:lnTo>
                  <a:pt x="0" y="831131"/>
                </a:lnTo>
                <a:lnTo>
                  <a:pt x="308146" y="737745"/>
                </a:lnTo>
                <a:lnTo>
                  <a:pt x="868411" y="438912"/>
                </a:lnTo>
                <a:lnTo>
                  <a:pt x="1400663" y="0"/>
                </a:lnTo>
                <a:lnTo>
                  <a:pt x="0" y="0"/>
                </a:lnTo>
                <a:close/>
              </a:path>
            </a:pathLst>
          </a:custGeom>
          <a:solidFill>
            <a:srgbClr val="FF0000">
              <a:alpha val="38000"/>
            </a:srgbClr>
          </a:solidFill>
          <a:ln w="9525" cap="flat" cmpd="sng">
            <a:solidFill>
              <a:srgbClr val="FF0000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36284E06-4507-8CE4-33CD-822C338593A0}"/>
              </a:ext>
            </a:extLst>
          </p:cNvPr>
          <p:cNvSpPr>
            <a:spLocks/>
          </p:cNvSpPr>
          <p:nvPr/>
        </p:nvSpPr>
        <p:spPr bwMode="auto">
          <a:xfrm>
            <a:off x="2673350" y="1761050"/>
            <a:ext cx="3519487" cy="2660650"/>
          </a:xfrm>
          <a:custGeom>
            <a:avLst/>
            <a:gdLst>
              <a:gd name="T0" fmla="*/ 0 w 3520335"/>
              <a:gd name="T1" fmla="*/ 2642109 h 2680165"/>
              <a:gd name="T2" fmla="*/ 522789 w 3520335"/>
              <a:gd name="T3" fmla="*/ 1993170 h 2680165"/>
              <a:gd name="T4" fmla="*/ 1372320 w 3520335"/>
              <a:gd name="T5" fmla="*/ 815809 h 2680165"/>
              <a:gd name="T6" fmla="*/ 1829760 w 3520335"/>
              <a:gd name="T7" fmla="*/ 287388 h 2680165"/>
              <a:gd name="T8" fmla="*/ 2072484 w 3520335"/>
              <a:gd name="T9" fmla="*/ 83435 h 2680165"/>
              <a:gd name="T10" fmla="*/ 2203180 w 3520335"/>
              <a:gd name="T11" fmla="*/ 9271 h 2680165"/>
              <a:gd name="T12" fmla="*/ 2389891 w 3520335"/>
              <a:gd name="T13" fmla="*/ 0 h 2680165"/>
              <a:gd name="T14" fmla="*/ 2511253 w 3520335"/>
              <a:gd name="T15" fmla="*/ 83435 h 2680165"/>
              <a:gd name="T16" fmla="*/ 2623279 w 3520335"/>
              <a:gd name="T17" fmla="*/ 213223 h 2680165"/>
              <a:gd name="T18" fmla="*/ 2772647 w 3520335"/>
              <a:gd name="T19" fmla="*/ 500610 h 2680165"/>
              <a:gd name="T20" fmla="*/ 2978027 w 3520335"/>
              <a:gd name="T21" fmla="*/ 1038302 h 2680165"/>
              <a:gd name="T22" fmla="*/ 3192745 w 3520335"/>
              <a:gd name="T23" fmla="*/ 1789218 h 2680165"/>
              <a:gd name="T24" fmla="*/ 3276764 w 3520335"/>
              <a:gd name="T25" fmla="*/ 2058064 h 2680165"/>
              <a:gd name="T26" fmla="*/ 3398126 w 3520335"/>
              <a:gd name="T27" fmla="*/ 2391804 h 2680165"/>
              <a:gd name="T28" fmla="*/ 3482145 w 3520335"/>
              <a:gd name="T29" fmla="*/ 2577215 h 2680165"/>
              <a:gd name="T30" fmla="*/ 3519487 w 3520335"/>
              <a:gd name="T31" fmla="*/ 2660650 h 2680165"/>
              <a:gd name="T32" fmla="*/ 0 w 3520335"/>
              <a:gd name="T33" fmla="*/ 2642109 h 268016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3520335" h="2680165">
                <a:moveTo>
                  <a:pt x="0" y="2661488"/>
                </a:moveTo>
                <a:lnTo>
                  <a:pt x="522915" y="2007789"/>
                </a:lnTo>
                <a:lnTo>
                  <a:pt x="1372651" y="821793"/>
                </a:lnTo>
                <a:lnTo>
                  <a:pt x="1830201" y="289496"/>
                </a:lnTo>
                <a:lnTo>
                  <a:pt x="2072983" y="84047"/>
                </a:lnTo>
                <a:lnTo>
                  <a:pt x="2203711" y="9339"/>
                </a:lnTo>
                <a:lnTo>
                  <a:pt x="2390467" y="0"/>
                </a:lnTo>
                <a:lnTo>
                  <a:pt x="2511858" y="84047"/>
                </a:lnTo>
                <a:lnTo>
                  <a:pt x="2623911" y="214787"/>
                </a:lnTo>
                <a:lnTo>
                  <a:pt x="2773315" y="504282"/>
                </a:lnTo>
                <a:lnTo>
                  <a:pt x="2978745" y="1045918"/>
                </a:lnTo>
                <a:lnTo>
                  <a:pt x="3193514" y="1802341"/>
                </a:lnTo>
                <a:lnTo>
                  <a:pt x="3277554" y="2073159"/>
                </a:lnTo>
                <a:lnTo>
                  <a:pt x="3398945" y="2409347"/>
                </a:lnTo>
                <a:lnTo>
                  <a:pt x="3482984" y="2596118"/>
                </a:lnTo>
                <a:lnTo>
                  <a:pt x="3520335" y="2680165"/>
                </a:lnTo>
                <a:lnTo>
                  <a:pt x="0" y="2661488"/>
                </a:lnTo>
                <a:close/>
              </a:path>
            </a:pathLst>
          </a:custGeom>
          <a:solidFill>
            <a:srgbClr val="008000">
              <a:alpha val="38000"/>
            </a:srgbClr>
          </a:solidFill>
          <a:ln w="9525" cap="flat" cmpd="sng">
            <a:solidFill>
              <a:srgbClr val="008000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B259FAAA-A973-15BE-98DB-5D95DF25B7A4}"/>
              </a:ext>
            </a:extLst>
          </p:cNvPr>
          <p:cNvSpPr>
            <a:spLocks/>
          </p:cNvSpPr>
          <p:nvPr/>
        </p:nvSpPr>
        <p:spPr bwMode="auto">
          <a:xfrm>
            <a:off x="6210300" y="4424875"/>
            <a:ext cx="1266825" cy="881063"/>
          </a:xfrm>
          <a:custGeom>
            <a:avLst/>
            <a:gdLst>
              <a:gd name="T0" fmla="*/ 0 w 1260598"/>
              <a:gd name="T1" fmla="*/ 9338 h 868486"/>
              <a:gd name="T2" fmla="*/ 168064 w 1260598"/>
              <a:gd name="T3" fmla="*/ 224093 h 868486"/>
              <a:gd name="T4" fmla="*/ 364137 w 1260598"/>
              <a:gd name="T5" fmla="*/ 401501 h 868486"/>
              <a:gd name="T6" fmla="*/ 616232 w 1260598"/>
              <a:gd name="T7" fmla="*/ 569571 h 868486"/>
              <a:gd name="T8" fmla="*/ 1008380 w 1260598"/>
              <a:gd name="T9" fmla="*/ 765653 h 868486"/>
              <a:gd name="T10" fmla="*/ 1260475 w 1260598"/>
              <a:gd name="T11" fmla="*/ 868363 h 868486"/>
              <a:gd name="T12" fmla="*/ 1241801 w 1260598"/>
              <a:gd name="T13" fmla="*/ 0 h 868486"/>
              <a:gd name="T14" fmla="*/ 0 w 1260598"/>
              <a:gd name="T15" fmla="*/ 9338 h 86848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260598" h="868486">
                <a:moveTo>
                  <a:pt x="0" y="9339"/>
                </a:moveTo>
                <a:lnTo>
                  <a:pt x="168080" y="224125"/>
                </a:lnTo>
                <a:lnTo>
                  <a:pt x="364173" y="401558"/>
                </a:lnTo>
                <a:lnTo>
                  <a:pt x="616292" y="569652"/>
                </a:lnTo>
                <a:lnTo>
                  <a:pt x="1008478" y="765761"/>
                </a:lnTo>
                <a:lnTo>
                  <a:pt x="1260598" y="868486"/>
                </a:lnTo>
                <a:lnTo>
                  <a:pt x="1241922" y="0"/>
                </a:lnTo>
                <a:lnTo>
                  <a:pt x="0" y="9339"/>
                </a:lnTo>
                <a:close/>
              </a:path>
            </a:pathLst>
          </a:custGeom>
          <a:solidFill>
            <a:srgbClr val="FF0000">
              <a:alpha val="38000"/>
            </a:srgbClr>
          </a:solidFill>
          <a:ln w="9525" cap="flat" cmpd="sng">
            <a:noFill/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eaLnBrk="1" hangingPunct="1">
              <a:defRPr/>
            </a:pPr>
            <a:endParaRPr lang="en-US" dirty="0">
              <a:latin typeface="+mn-l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40C425C-A230-D2C1-61AF-F7F65E3E90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0937" y="4426463"/>
            <a:ext cx="1101725" cy="307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sz="1400" b="1">
                <a:latin typeface="+mn-lt"/>
              </a:rPr>
              <a:t>disavings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62F5837-F818-08F1-1F62-2C3D519849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1587" y="4426463"/>
            <a:ext cx="1101725" cy="307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defRPr/>
            </a:pPr>
            <a:r>
              <a:rPr lang="en-US" altLang="en-US" sz="1400" b="1">
                <a:latin typeface="+mn-lt"/>
              </a:rPr>
              <a:t>disavings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7371C5F-642F-8294-4879-83D7C0C2FAE4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1273175" y="4424875"/>
            <a:ext cx="6170612" cy="1588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FEC6BB5F-14DE-2FEF-B002-812EF26F7E7B}"/>
              </a:ext>
            </a:extLst>
          </p:cNvPr>
          <p:cNvSpPr txBox="1"/>
          <p:nvPr/>
        </p:nvSpPr>
        <p:spPr>
          <a:xfrm>
            <a:off x="-1075211" y="2178786"/>
            <a:ext cx="4267355" cy="369332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dirty="0">
                <a:latin typeface="+mn-lt"/>
                <a:ea typeface="ＭＳ Ｐゴシック" pitchFamily="-1" charset="-128"/>
                <a:cs typeface="ＭＳ Ｐゴシック" pitchFamily="-1" charset="-128"/>
              </a:rPr>
              <a:t>Income and Consumption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96F312F-1100-F196-B4A6-A1FB084720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4600" y="3248538"/>
            <a:ext cx="1597025" cy="369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sz="1800" b="1">
                <a:latin typeface="+mn-lt"/>
              </a:rPr>
              <a:t>savings</a:t>
            </a:r>
          </a:p>
        </p:txBody>
      </p:sp>
      <p:sp>
        <p:nvSpPr>
          <p:cNvPr id="17420" name="TextBox 25">
            <a:extLst>
              <a:ext uri="{FF2B5EF4-FFF2-40B4-BE49-F238E27FC236}">
                <a16:creationId xmlns:a16="http://schemas.microsoft.com/office/drawing/2014/main" id="{EDF24291-3ACE-F817-BB20-E80F34938B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7675" y="5927797"/>
            <a:ext cx="839787" cy="3698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defRPr/>
            </a:pPr>
            <a:r>
              <a:rPr lang="en-US" altLang="en-US" sz="1800">
                <a:latin typeface="+mn-lt"/>
              </a:rPr>
              <a:t>Age</a:t>
            </a:r>
          </a:p>
        </p:txBody>
      </p:sp>
      <p:sp>
        <p:nvSpPr>
          <p:cNvPr id="17421" name="TextBox 26">
            <a:extLst>
              <a:ext uri="{FF2B5EF4-FFF2-40B4-BE49-F238E27FC236}">
                <a16:creationId xmlns:a16="http://schemas.microsoft.com/office/drawing/2014/main" id="{247160C8-2DCE-3BAF-D6A7-BD50FA07BC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1237" y="5948875"/>
            <a:ext cx="550863" cy="3698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1800">
                <a:latin typeface="+mn-lt"/>
              </a:rPr>
              <a:t>20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658093B-E00C-A938-ADAC-61C624E8F87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671762" y="4462975"/>
            <a:ext cx="0" cy="1484313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17424" name="TextBox 34">
            <a:extLst>
              <a:ext uri="{FF2B5EF4-FFF2-40B4-BE49-F238E27FC236}">
                <a16:creationId xmlns:a16="http://schemas.microsoft.com/office/drawing/2014/main" id="{EEE2F3C0-36B0-26B0-29B2-F897127D18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6330" y="5936971"/>
            <a:ext cx="550863" cy="3698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sz="1800" dirty="0">
                <a:latin typeface="+mn-lt"/>
              </a:rPr>
              <a:t>35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C2EC0B34-5382-39EA-9160-29EB3F44060C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5468143" y="5221007"/>
            <a:ext cx="1450975" cy="1588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17428" name="TextBox 39">
            <a:extLst>
              <a:ext uri="{FF2B5EF4-FFF2-40B4-BE49-F238E27FC236}">
                <a16:creationId xmlns:a16="http://schemas.microsoft.com/office/drawing/2014/main" id="{1B25F32D-BD32-E3EF-ED60-E1E96B4CF9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19787" y="5948875"/>
            <a:ext cx="550863" cy="3698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sz="1800">
                <a:latin typeface="+mn-lt"/>
              </a:rPr>
              <a:t>65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50EC52A-C525-B72E-95C2-A8BA0C1B5A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3731" y="2718312"/>
            <a:ext cx="1300162" cy="338554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1600" b="1" dirty="0">
                <a:latin typeface="+mn-lt"/>
              </a:rPr>
              <a:t>Income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15ED76F-F829-BBEC-6672-D1AD3EF823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1412" y="4094675"/>
            <a:ext cx="1690688" cy="338554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1600" b="1" dirty="0">
                <a:latin typeface="+mn-lt"/>
              </a:rPr>
              <a:t>Consumption</a:t>
            </a:r>
          </a:p>
        </p:txBody>
      </p:sp>
      <p:sp>
        <p:nvSpPr>
          <p:cNvPr id="45" name="Freeform 44">
            <a:extLst>
              <a:ext uri="{FF2B5EF4-FFF2-40B4-BE49-F238E27FC236}">
                <a16:creationId xmlns:a16="http://schemas.microsoft.com/office/drawing/2014/main" id="{98D03954-8555-A1D7-47CE-93C9774DB50D}"/>
              </a:ext>
            </a:extLst>
          </p:cNvPr>
          <p:cNvSpPr>
            <a:spLocks/>
          </p:cNvSpPr>
          <p:nvPr/>
        </p:nvSpPr>
        <p:spPr bwMode="auto">
          <a:xfrm>
            <a:off x="1281112" y="4462975"/>
            <a:ext cx="1373188" cy="811213"/>
          </a:xfrm>
          <a:custGeom>
            <a:avLst/>
            <a:gdLst>
              <a:gd name="T0" fmla="*/ 0 w 1372651"/>
              <a:gd name="T1" fmla="*/ 811213 h 812454"/>
              <a:gd name="T2" fmla="*/ 439047 w 1372651"/>
              <a:gd name="T3" fmla="*/ 662025 h 812454"/>
              <a:gd name="T4" fmla="*/ 1373188 w 1372651"/>
              <a:gd name="T5" fmla="*/ 0 h 81245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72651" h="812454">
                <a:moveTo>
                  <a:pt x="0" y="812454"/>
                </a:moveTo>
                <a:cubicBezTo>
                  <a:pt x="105050" y="805450"/>
                  <a:pt x="210100" y="798447"/>
                  <a:pt x="438875" y="663038"/>
                </a:cubicBezTo>
                <a:cubicBezTo>
                  <a:pt x="667650" y="527629"/>
                  <a:pt x="1224803" y="110506"/>
                  <a:pt x="1372651" y="0"/>
                </a:cubicBezTo>
              </a:path>
            </a:pathLst>
          </a:custGeom>
          <a:noFill/>
          <a:ln w="69850" cap="flat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47" name="Freeform 46">
            <a:extLst>
              <a:ext uri="{FF2B5EF4-FFF2-40B4-BE49-F238E27FC236}">
                <a16:creationId xmlns:a16="http://schemas.microsoft.com/office/drawing/2014/main" id="{2A654637-46FA-60EA-7117-3CFC8C42EADE}"/>
              </a:ext>
            </a:extLst>
          </p:cNvPr>
          <p:cNvSpPr>
            <a:spLocks/>
          </p:cNvSpPr>
          <p:nvPr/>
        </p:nvSpPr>
        <p:spPr bwMode="auto">
          <a:xfrm>
            <a:off x="2644775" y="1707075"/>
            <a:ext cx="3548062" cy="2789238"/>
          </a:xfrm>
          <a:custGeom>
            <a:avLst/>
            <a:gdLst>
              <a:gd name="T0" fmla="*/ 0 w 3567024"/>
              <a:gd name="T1" fmla="*/ 2789238 h 2773550"/>
              <a:gd name="T2" fmla="*/ 993829 w 3567024"/>
              <a:gd name="T3" fmla="*/ 1446272 h 2773550"/>
              <a:gd name="T4" fmla="*/ 1541828 w 3567024"/>
              <a:gd name="T5" fmla="*/ 685571 h 2773550"/>
              <a:gd name="T6" fmla="*/ 2173420 w 3567024"/>
              <a:gd name="T7" fmla="*/ 84522 h 2773550"/>
              <a:gd name="T8" fmla="*/ 2582097 w 3567024"/>
              <a:gd name="T9" fmla="*/ 178437 h 2773550"/>
              <a:gd name="T10" fmla="*/ 2879317 w 3567024"/>
              <a:gd name="T11" fmla="*/ 817049 h 2773550"/>
              <a:gd name="T12" fmla="*/ 3371587 w 3567024"/>
              <a:gd name="T13" fmla="*/ 2366627 h 2773550"/>
              <a:gd name="T14" fmla="*/ 3548062 w 3567024"/>
              <a:gd name="T15" fmla="*/ 2714107 h 277355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3567024" h="2773550">
                <a:moveTo>
                  <a:pt x="0" y="2773550"/>
                </a:moveTo>
                <a:lnTo>
                  <a:pt x="999140" y="1438137"/>
                </a:lnTo>
                <a:cubicBezTo>
                  <a:pt x="1257485" y="1089498"/>
                  <a:pt x="1352419" y="907397"/>
                  <a:pt x="1550068" y="681715"/>
                </a:cubicBezTo>
                <a:cubicBezTo>
                  <a:pt x="1747717" y="456033"/>
                  <a:pt x="2010730" y="168094"/>
                  <a:pt x="2185035" y="84047"/>
                </a:cubicBezTo>
                <a:cubicBezTo>
                  <a:pt x="2359340" y="0"/>
                  <a:pt x="2477619" y="56032"/>
                  <a:pt x="2595897" y="177433"/>
                </a:cubicBezTo>
                <a:cubicBezTo>
                  <a:pt x="2714175" y="298834"/>
                  <a:pt x="2762420" y="449807"/>
                  <a:pt x="2894705" y="812454"/>
                </a:cubicBezTo>
                <a:cubicBezTo>
                  <a:pt x="3026990" y="1175101"/>
                  <a:pt x="3277553" y="2038918"/>
                  <a:pt x="3389606" y="2353316"/>
                </a:cubicBezTo>
                <a:cubicBezTo>
                  <a:pt x="3501659" y="2667714"/>
                  <a:pt x="3567024" y="2698842"/>
                  <a:pt x="3567024" y="2698842"/>
                </a:cubicBezTo>
              </a:path>
            </a:pathLst>
          </a:custGeom>
          <a:noFill/>
          <a:ln w="66675" cap="flat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49" name="Freeform 48">
            <a:extLst>
              <a:ext uri="{FF2B5EF4-FFF2-40B4-BE49-F238E27FC236}">
                <a16:creationId xmlns:a16="http://schemas.microsoft.com/office/drawing/2014/main" id="{299D314D-51BE-D0FD-AC2B-F2634A2A9984}"/>
              </a:ext>
            </a:extLst>
          </p:cNvPr>
          <p:cNvSpPr>
            <a:spLocks/>
          </p:cNvSpPr>
          <p:nvPr/>
        </p:nvSpPr>
        <p:spPr bwMode="auto">
          <a:xfrm>
            <a:off x="6192837" y="4421700"/>
            <a:ext cx="1266825" cy="884238"/>
          </a:xfrm>
          <a:custGeom>
            <a:avLst/>
            <a:gdLst>
              <a:gd name="T0" fmla="*/ 0 w 1279273"/>
              <a:gd name="T1" fmla="*/ 0 h 877824"/>
              <a:gd name="T2" fmla="*/ 364245 w 1279273"/>
              <a:gd name="T3" fmla="*/ 412412 h 877824"/>
              <a:gd name="T4" fmla="*/ 1279525 w 1279273"/>
              <a:gd name="T5" fmla="*/ 881063 h 87782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79273" h="877824">
                <a:moveTo>
                  <a:pt x="0" y="0"/>
                </a:moveTo>
                <a:cubicBezTo>
                  <a:pt x="75480" y="132296"/>
                  <a:pt x="150961" y="264592"/>
                  <a:pt x="364173" y="410896"/>
                </a:cubicBezTo>
                <a:cubicBezTo>
                  <a:pt x="577385" y="557200"/>
                  <a:pt x="1279273" y="877824"/>
                  <a:pt x="1279273" y="877824"/>
                </a:cubicBezTo>
              </a:path>
            </a:pathLst>
          </a:custGeom>
          <a:noFill/>
          <a:ln w="66675" cap="flat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016997DA-7623-166F-DD83-D3B529C1F8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0325" y="4347088"/>
            <a:ext cx="142875" cy="158750"/>
          </a:xfrm>
          <a:prstGeom prst="ellipse">
            <a:avLst/>
          </a:prstGeom>
          <a:gradFill rotWithShape="1">
            <a:gsLst>
              <a:gs pos="0">
                <a:srgbClr val="BCBCBC"/>
              </a:gs>
              <a:gs pos="100000">
                <a:srgbClr val="000000"/>
              </a:gs>
            </a:gsLst>
            <a:lin ang="5400000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782E222E-1CC0-CD34-BC69-EF18AA5724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2987" y="4345500"/>
            <a:ext cx="142875" cy="158750"/>
          </a:xfrm>
          <a:prstGeom prst="ellipse">
            <a:avLst/>
          </a:prstGeom>
          <a:gradFill rotWithShape="1">
            <a:gsLst>
              <a:gs pos="0">
                <a:srgbClr val="BCBCBC"/>
              </a:gs>
              <a:gs pos="100000">
                <a:srgbClr val="000000"/>
              </a:gs>
            </a:gsLst>
            <a:lin ang="5400000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9020070-07E7-F9DD-5559-72097789F1F5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-996157" y="3677957"/>
            <a:ext cx="4537075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 Regist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eeha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Yahoo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Karate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ly Out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Fly I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ly Out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5" grpId="0"/>
      <p:bldP spid="41" grpId="0"/>
      <p:bldP spid="42" grpId="0"/>
      <p:bldP spid="2" grpId="0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>
            <a:extLst>
              <a:ext uri="{FF2B5EF4-FFF2-40B4-BE49-F238E27FC236}">
                <a16:creationId xmlns:a16="http://schemas.microsoft.com/office/drawing/2014/main" id="{BD04044A-E95A-A63B-34A4-15BF4FB6C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4888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Budget Constraints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2D70D2B5-D6AF-BB48-7B7B-47F27A87D6BB}"/>
                  </a:ext>
                </a:extLst>
              </p:cNvPr>
              <p:cNvSpPr/>
              <p:nvPr/>
            </p:nvSpPr>
            <p:spPr>
              <a:xfrm>
                <a:off x="1473200" y="1591653"/>
                <a:ext cx="5588000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r>
                            <a:rPr lang="en-US" sz="1600" b="1" i="0">
                              <a:latin typeface="Cambria Math" panose="02040503050406030204" pitchFamily="18" charset="0"/>
                            </a:rPr>
                            <m:t>𝐬𝐭</m:t>
                          </m:r>
                        </m:sup>
                      </m:sSup>
                      <m:r>
                        <a:rPr lang="en-US" sz="1600" b="0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1" i="0">
                          <a:latin typeface="Cambria Math" panose="02040503050406030204" pitchFamily="18" charset="0"/>
                        </a:rPr>
                        <m:t>𝐩𝐞𝐫𝐢𝐨𝐝</m:t>
                      </m:r>
                      <m:r>
                        <a:rPr lang="en-US" sz="1600" b="0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1" i="0">
                          <a:latin typeface="Cambria Math" panose="02040503050406030204" pitchFamily="18" charset="0"/>
                        </a:rPr>
                        <m:t>𝐛𝐮𝐝𝐠𝐞𝐭</m:t>
                      </m:r>
                      <m:r>
                        <a:rPr lang="en-US" sz="1600" b="0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1" i="0">
                          <a:latin typeface="Cambria Math" panose="02040503050406030204" pitchFamily="18" charset="0"/>
                        </a:rPr>
                        <m:t>𝐜𝐨𝐧𝐬𝐭𝐫𝐚𝐢𝐧𝐭</m:t>
                      </m:r>
                      <m:r>
                        <a:rPr lang="en-US" sz="1600" b="0" i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en-US" sz="1600" b="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600" b="0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 b="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b="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600" b="0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 b="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0" i="1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2D70D2B5-D6AF-BB48-7B7B-47F27A87D6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3200" y="1591653"/>
                <a:ext cx="5588000" cy="338554"/>
              </a:xfrm>
              <a:prstGeom prst="rect">
                <a:avLst/>
              </a:prstGeom>
              <a:blipFill>
                <a:blip r:embed="rId2"/>
                <a:stretch>
                  <a:fillRect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2FA56C9-9DAE-6203-FE06-10F6268DC2F4}"/>
                  </a:ext>
                </a:extLst>
              </p:cNvPr>
              <p:cNvSpPr/>
              <p:nvPr/>
            </p:nvSpPr>
            <p:spPr>
              <a:xfrm>
                <a:off x="1574800" y="2840716"/>
                <a:ext cx="5486400" cy="3478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16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𝐧𝐝</m:t>
                          </m:r>
                        </m:sup>
                      </m:sSup>
                      <m:r>
                        <a:rPr lang="en-US" sz="16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𝐩𝐞𝐫𝐢𝐨𝐝</m:t>
                      </m:r>
                      <m:r>
                        <a:rPr lang="en-US" sz="16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𝐛𝐮𝐝𝐠𝐞𝐭</m:t>
                      </m:r>
                      <m:r>
                        <a:rPr lang="en-US" sz="16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𝐜𝐨𝐧𝐬𝐭𝐫𝐚𝐢𝐧𝐭</m:t>
                      </m:r>
                      <m:r>
                        <a:rPr lang="en-US" sz="16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sSub>
                        <m:sSubPr>
                          <m:ctrlPr>
                            <a:rPr lang="en-US" sz="16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16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6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6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16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sz="16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sz="16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16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6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2FA56C9-9DAE-6203-FE06-10F6268DC2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4800" y="2840716"/>
                <a:ext cx="5486400" cy="347852"/>
              </a:xfrm>
              <a:prstGeom prst="rect">
                <a:avLst/>
              </a:prstGeom>
              <a:blipFill>
                <a:blip r:embed="rId3"/>
                <a:stretch>
                  <a:fillRect b="-10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4CC97D59-2451-DF3C-C2B9-611DF61D9E65}"/>
              </a:ext>
            </a:extLst>
          </p:cNvPr>
          <p:cNvSpPr txBox="1"/>
          <p:nvPr/>
        </p:nvSpPr>
        <p:spPr>
          <a:xfrm>
            <a:off x="457200" y="977398"/>
            <a:ext cx="7884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+mn-lt"/>
              </a:rPr>
              <a:t>Period one resources come from earned income (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</a:rPr>
              <a:t>y</a:t>
            </a:r>
            <a:r>
              <a:rPr lang="en-US" sz="1600" baseline="-25000" dirty="0">
                <a:solidFill>
                  <a:schemeClr val="tx1"/>
                </a:solidFill>
                <a:latin typeface="Cambria" panose="02040503050406030204" pitchFamily="18" charset="0"/>
              </a:rPr>
              <a:t>1</a:t>
            </a:r>
            <a:r>
              <a:rPr lang="en-US" sz="1600" dirty="0">
                <a:solidFill>
                  <a:schemeClr val="tx1"/>
                </a:solidFill>
                <a:latin typeface="+mn-lt"/>
              </a:rPr>
              <a:t>).</a:t>
            </a:r>
            <a:r>
              <a:rPr lang="en-US" sz="1600" i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+mn-lt"/>
              </a:rPr>
              <a:t>Period one uses are consumption </a:t>
            </a:r>
            <a:r>
              <a:rPr lang="en-US" sz="1600" dirty="0">
                <a:latin typeface="Cambria" panose="02040503050406030204" pitchFamily="18" charset="0"/>
              </a:rPr>
              <a:t>(</a:t>
            </a:r>
            <a:r>
              <a:rPr lang="en-US" sz="1600" i="1" dirty="0">
                <a:latin typeface="Cambria" panose="02040503050406030204" pitchFamily="18" charset="0"/>
              </a:rPr>
              <a:t>c</a:t>
            </a:r>
            <a:r>
              <a:rPr lang="en-US" sz="1600" i="1" baseline="-25000" dirty="0">
                <a:latin typeface="Cambria" panose="02040503050406030204" pitchFamily="18" charset="0"/>
              </a:rPr>
              <a:t>1</a:t>
            </a:r>
            <a:r>
              <a:rPr lang="en-US" sz="1600" dirty="0">
                <a:latin typeface="Cambria" panose="02040503050406030204" pitchFamily="18" charset="0"/>
              </a:rPr>
              <a:t>). </a:t>
            </a:r>
            <a:r>
              <a:rPr lang="en-US" sz="1600" dirty="0">
                <a:solidFill>
                  <a:schemeClr val="tx1"/>
                </a:solidFill>
                <a:latin typeface="+mn-lt"/>
              </a:rPr>
              <a:t>and personal savings 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</a:rPr>
              <a:t>(</a:t>
            </a:r>
            <a:r>
              <a:rPr lang="en-US" sz="1600" i="1" dirty="0">
                <a:solidFill>
                  <a:schemeClr val="tx1"/>
                </a:solidFill>
                <a:latin typeface="Cambria" panose="02040503050406030204" pitchFamily="18" charset="0"/>
              </a:rPr>
              <a:t>b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</a:rPr>
              <a:t>).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B0FF276-80D9-ED83-1BF2-1E8F6D01011B}"/>
              </a:ext>
            </a:extLst>
          </p:cNvPr>
          <p:cNvSpPr/>
          <p:nvPr/>
        </p:nvSpPr>
        <p:spPr>
          <a:xfrm>
            <a:off x="457200" y="2035038"/>
            <a:ext cx="83210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+mn-lt"/>
              </a:rPr>
              <a:t>Period two resources come from earned income (</a:t>
            </a:r>
            <a:r>
              <a:rPr lang="en-US" sz="1600" i="1" dirty="0">
                <a:solidFill>
                  <a:schemeClr val="tx1"/>
                </a:solidFill>
                <a:latin typeface="Cambria" panose="02040503050406030204" pitchFamily="18" charset="0"/>
              </a:rPr>
              <a:t>y</a:t>
            </a:r>
            <a:r>
              <a:rPr lang="en-US" sz="1600" i="1" baseline="-25000" dirty="0">
                <a:solidFill>
                  <a:schemeClr val="tx1"/>
                </a:solidFill>
                <a:latin typeface="Cambria" panose="02040503050406030204" pitchFamily="18" charset="0"/>
              </a:rPr>
              <a:t>2</a:t>
            </a:r>
            <a:r>
              <a:rPr lang="en-US" sz="1600" dirty="0">
                <a:solidFill>
                  <a:schemeClr val="tx1"/>
                </a:solidFill>
                <a:latin typeface="+mn-lt"/>
              </a:rPr>
              <a:t>) and </a:t>
            </a:r>
            <a:r>
              <a:rPr lang="en-US" sz="1600" dirty="0">
                <a:latin typeface="+mn-lt"/>
              </a:rPr>
              <a:t>personal </a:t>
            </a:r>
            <a:r>
              <a:rPr lang="en-US" sz="1600" dirty="0">
                <a:solidFill>
                  <a:schemeClr val="tx1"/>
                </a:solidFill>
                <a:latin typeface="+mn-lt"/>
              </a:rPr>
              <a:t>wealth, which includes period one savings and real interest earned on that savings. In </a:t>
            </a:r>
            <a:r>
              <a:rPr lang="en-US" sz="1600" dirty="0">
                <a:latin typeface="+mn-lt"/>
              </a:rPr>
              <a:t>p</a:t>
            </a:r>
            <a:r>
              <a:rPr lang="en-US" sz="1600" dirty="0">
                <a:solidFill>
                  <a:schemeClr val="tx1"/>
                </a:solidFill>
                <a:latin typeface="+mn-lt"/>
              </a:rPr>
              <a:t>eriod two all resources are consumed 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</a:rPr>
              <a:t>(</a:t>
            </a:r>
            <a:r>
              <a:rPr lang="en-US" sz="1600" i="1" dirty="0">
                <a:solidFill>
                  <a:schemeClr val="tx1"/>
                </a:solidFill>
                <a:latin typeface="Cambria" panose="02040503050406030204" pitchFamily="18" charset="0"/>
              </a:rPr>
              <a:t>c</a:t>
            </a:r>
            <a:r>
              <a:rPr lang="en-US" sz="1600" i="1" baseline="-25000" dirty="0">
                <a:solidFill>
                  <a:schemeClr val="tx1"/>
                </a:solidFill>
                <a:latin typeface="Cambria" panose="02040503050406030204" pitchFamily="18" charset="0"/>
              </a:rPr>
              <a:t>2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</a:rPr>
              <a:t>).</a:t>
            </a:r>
            <a:endParaRPr lang="en-US" sz="1600" baseline="-250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2B086607-966B-D95F-4754-C4E83DF048C3}"/>
                  </a:ext>
                </a:extLst>
              </p:cNvPr>
              <p:cNvSpPr/>
              <p:nvPr/>
            </p:nvSpPr>
            <p:spPr>
              <a:xfrm>
                <a:off x="1574800" y="4057986"/>
                <a:ext cx="5994400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600" b="1" dirty="0"/>
                  <a:t>l</a:t>
                </a:r>
                <a14:m>
                  <m:oMath xmlns:m="http://schemas.openxmlformats.org/officeDocument/2006/math">
                    <m:r>
                      <a:rPr lang="en-US" sz="1600" b="1" i="0">
                        <a:latin typeface="Cambria Math" panose="02040503050406030204" pitchFamily="18" charset="0"/>
                      </a:rPr>
                      <m:t>𝐢𝐟𝐞𝐭𝐢𝐦𝐞</m:t>
                    </m:r>
                    <m:r>
                      <a:rPr lang="en-US" sz="1600" b="0" i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600" b="1" i="0">
                        <a:latin typeface="Cambria Math" panose="02040503050406030204" pitchFamily="18" charset="0"/>
                      </a:rPr>
                      <m:t>𝐛𝐮𝐝𝐠𝐞𝐭</m:t>
                    </m:r>
                    <m:r>
                      <a:rPr lang="en-US" sz="1600" b="0" i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600" b="1" i="0">
                        <a:latin typeface="Cambria Math" panose="02040503050406030204" pitchFamily="18" charset="0"/>
                      </a:rPr>
                      <m:t>𝐜𝐨𝐧𝐬𝐭𝐫𝐚𝐢𝐧𝐭</m:t>
                    </m:r>
                    <m:r>
                      <a:rPr lang="en-US" sz="1600" b="1" i="0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sz="1600" b="1" i="0" smtClean="0">
                        <a:latin typeface="Cambria Math" panose="02040503050406030204" pitchFamily="18" charset="0"/>
                      </a:rPr>
                      <m:t>𝐋𝐁𝐂</m:t>
                    </m:r>
                    <m:r>
                      <a:rPr lang="en-US" sz="1600" b="1" i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1600" b="0" i="0">
                        <a:latin typeface="Cambria Math" panose="02040503050406030204" pitchFamily="18" charset="0"/>
                      </a:rPr>
                      <m:t>:   </m:t>
                    </m:r>
                    <m:sSub>
                      <m:sSubPr>
                        <m:ctrlPr>
                          <a:rPr lang="en-US" sz="1600" b="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600" b="0" i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600" b="0" i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1600" b="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0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sz="1600" b="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d>
                      <m:dPr>
                        <m:ctrlPr>
                          <a:rPr lang="en-US" sz="1600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b="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600" b="0" i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600" b="0" i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1600" b="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600" b="0" i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1600" b="0" i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600" b="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1600" b="0" i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2B086607-966B-D95F-4754-C4E83DF048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4800" y="4057986"/>
                <a:ext cx="5994400" cy="338554"/>
              </a:xfrm>
              <a:prstGeom prst="rect">
                <a:avLst/>
              </a:prstGeom>
              <a:blipFill>
                <a:blip r:embed="rId4"/>
                <a:stretch>
                  <a:fillRect l="-422" t="-3571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4695E65-4B93-2C23-4227-A90F1B1FC1E6}"/>
                  </a:ext>
                </a:extLst>
              </p:cNvPr>
              <p:cNvSpPr/>
              <p:nvPr/>
            </p:nvSpPr>
            <p:spPr>
              <a:xfrm>
                <a:off x="934720" y="5684789"/>
                <a:ext cx="6664960" cy="5488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0" smtClean="0">
                          <a:latin typeface="Cambria Math" panose="02040503050406030204" pitchFamily="18" charset="0"/>
                        </a:rPr>
                        <m:t>𝐋𝐁𝐂</m:t>
                      </m:r>
                      <m:r>
                        <a:rPr lang="en-US" sz="1600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1" i="0" smtClean="0">
                          <a:latin typeface="Cambria Math" panose="02040503050406030204" pitchFamily="18" charset="0"/>
                        </a:rPr>
                        <m:t>𝐢𝐧</m:t>
                      </m:r>
                      <m:r>
                        <a:rPr lang="en-US" sz="1600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1" i="0" smtClean="0">
                          <a:latin typeface="Cambria Math" panose="02040503050406030204" pitchFamily="18" charset="0"/>
                        </a:rPr>
                        <m:t>𝐍𝐞𝐭</m:t>
                      </m:r>
                      <m:r>
                        <a:rPr lang="en-US" sz="1600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1" i="0" smtClean="0">
                          <a:latin typeface="Cambria Math" panose="02040503050406030204" pitchFamily="18" charset="0"/>
                        </a:rPr>
                        <m:t>𝐏𝐫𝐞𝐬𝐞𝐧𝐭</m:t>
                      </m:r>
                      <m:r>
                        <a:rPr lang="en-US" sz="1600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1" i="0" smtClean="0">
                          <a:latin typeface="Cambria Math" panose="02040503050406030204" pitchFamily="18" charset="0"/>
                        </a:rPr>
                        <m:t>𝐕𝐚𝐥𝐮𝐞𝐬</m:t>
                      </m:r>
                      <m:r>
                        <a:rPr lang="en-US" sz="1600" b="0" i="0">
                          <a:latin typeface="Cambria Math" panose="02040503050406030204" pitchFamily="18" charset="0"/>
                        </a:rPr>
                        <m:t>:  </m:t>
                      </m:r>
                      <m:sSub>
                        <m:sSubPr>
                          <m:ctrlPr>
                            <a:rPr lang="en-US" sz="1600" b="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600" b="0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 b="0" i="0">
                          <a:latin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en-US" sz="1600" b="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600" b="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1600" b="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ctrlPr>
                                <a:rPr lang="en-US" sz="1600" b="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1600" b="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</m:den>
                      </m:f>
                      <m:r>
                        <a:rPr lang="en-US" sz="1600" b="0" i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1600" b="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600" b="0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 b="0" i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600" b="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600" b="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1600" b="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ctrlPr>
                                <a:rPr lang="en-US" sz="1600" b="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1600" b="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4695E65-4B93-2C23-4227-A90F1B1FC1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720" y="5684789"/>
                <a:ext cx="6664960" cy="54880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F9CEAC49-9C18-FC89-42F8-C9177B287F8E}"/>
              </a:ext>
            </a:extLst>
          </p:cNvPr>
          <p:cNvSpPr/>
          <p:nvPr/>
        </p:nvSpPr>
        <p:spPr>
          <a:xfrm>
            <a:off x="411480" y="3338900"/>
            <a:ext cx="83210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+mn-lt"/>
              </a:rPr>
              <a:t>We take the two budget constraints and combine them into one lifetime budget constraint to graph and draw intuition out of our model.</a:t>
            </a:r>
            <a:endParaRPr lang="en-US" sz="1600" baseline="-250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B5F1907-BB69-8F77-DB38-529CC4C24668}"/>
              </a:ext>
            </a:extLst>
          </p:cNvPr>
          <p:cNvSpPr/>
          <p:nvPr/>
        </p:nvSpPr>
        <p:spPr>
          <a:xfrm>
            <a:off x="457200" y="4545147"/>
            <a:ext cx="83210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+mn-lt"/>
              </a:rPr>
              <a:t>In this model all decisions are being made with perfect knowledge before period one begins. We rearrange in terms of </a:t>
            </a:r>
            <a:r>
              <a:rPr lang="en-US" sz="1600" b="1" dirty="0">
                <a:solidFill>
                  <a:schemeClr val="tx1"/>
                </a:solidFill>
                <a:latin typeface="+mn-lt"/>
              </a:rPr>
              <a:t>present values of lifetime resources on the left </a:t>
            </a:r>
            <a:r>
              <a:rPr lang="en-US" sz="1600" dirty="0">
                <a:solidFill>
                  <a:schemeClr val="tx1"/>
                </a:solidFill>
                <a:latin typeface="+mn-lt"/>
              </a:rPr>
              <a:t>and </a:t>
            </a:r>
            <a:r>
              <a:rPr lang="en-US" sz="1600" b="1" dirty="0">
                <a:solidFill>
                  <a:schemeClr val="tx1"/>
                </a:solidFill>
                <a:latin typeface="+mn-lt"/>
              </a:rPr>
              <a:t>present values of lifetime uses on the right</a:t>
            </a:r>
            <a:r>
              <a:rPr lang="en-US" sz="1600" dirty="0">
                <a:solidFill>
                  <a:schemeClr val="tx1"/>
                </a:solidFill>
                <a:latin typeface="+mn-lt"/>
              </a:rPr>
              <a:t>. I don’t need to save $1,000 this period to consume $1,000 next period because I can earn interest on my savings. </a:t>
            </a:r>
            <a:endParaRPr lang="en-US" sz="1600" baseline="-250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220AC912-FF4A-D998-FD91-25C9DAD22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Two Period Consumer Model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B3B4489-99F6-5910-A2FE-4A6DCBF4DDBD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-575470" y="3702795"/>
            <a:ext cx="38084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EBD2E25-02CA-68F1-1A20-A60177E5DBF1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1171573" y="2547889"/>
            <a:ext cx="3214688" cy="29003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909E1A1-FCC7-1C62-0AAD-C50439927F38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1319310" y="5605414"/>
            <a:ext cx="3587750" cy="15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37897" name="TextBox 26">
            <a:extLst>
              <a:ext uri="{FF2B5EF4-FFF2-40B4-BE49-F238E27FC236}">
                <a16:creationId xmlns:a16="http://schemas.microsoft.com/office/drawing/2014/main" id="{86CF04C4-C5D0-2E0A-E228-F763345CC0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8734" y="4656625"/>
            <a:ext cx="1110006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1600" dirty="0">
                <a:solidFill>
                  <a:srgbClr val="660066"/>
                </a:solidFill>
                <a:latin typeface="+mn-lt"/>
              </a:rPr>
              <a:t>Inefficient</a:t>
            </a:r>
          </a:p>
        </p:txBody>
      </p:sp>
      <p:sp>
        <p:nvSpPr>
          <p:cNvPr id="29" name="Connector 28">
            <a:extLst>
              <a:ext uri="{FF2B5EF4-FFF2-40B4-BE49-F238E27FC236}">
                <a16:creationId xmlns:a16="http://schemas.microsoft.com/office/drawing/2014/main" id="{AB8BA94B-DC00-4FD4-9714-3212D825CB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0573" y="3213051"/>
            <a:ext cx="157163" cy="180975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0" name="Connector 29">
            <a:extLst>
              <a:ext uri="{FF2B5EF4-FFF2-40B4-BE49-F238E27FC236}">
                <a16:creationId xmlns:a16="http://schemas.microsoft.com/office/drawing/2014/main" id="{2022245C-7F47-9DE6-6964-8847576598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8748" y="3913139"/>
            <a:ext cx="158750" cy="180975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1" name="Connector 30">
            <a:extLst>
              <a:ext uri="{FF2B5EF4-FFF2-40B4-BE49-F238E27FC236}">
                <a16:creationId xmlns:a16="http://schemas.microsoft.com/office/drawing/2014/main" id="{62EC206E-6DD5-A073-9523-85E6B175D8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4723" y="4814839"/>
            <a:ext cx="157163" cy="180975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3" name="Connector 32">
            <a:extLst>
              <a:ext uri="{FF2B5EF4-FFF2-40B4-BE49-F238E27FC236}">
                <a16:creationId xmlns:a16="http://schemas.microsoft.com/office/drawing/2014/main" id="{03C819EC-53D0-A597-DD30-2ADD996CDF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0948" y="2322464"/>
            <a:ext cx="157163" cy="180975"/>
          </a:xfrm>
          <a:prstGeom prst="flowChartConnector">
            <a:avLst/>
          </a:prstGeom>
          <a:solidFill>
            <a:srgbClr val="0C7137"/>
          </a:solidFill>
          <a:ln w="9525">
            <a:solidFill>
              <a:srgbClr val="0C7137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7903" name="TextBox 33">
            <a:extLst>
              <a:ext uri="{FF2B5EF4-FFF2-40B4-BE49-F238E27FC236}">
                <a16:creationId xmlns:a16="http://schemas.microsoft.com/office/drawing/2014/main" id="{F4BF52CF-8A48-BC6B-A83D-717411B388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9286" y="1905980"/>
            <a:ext cx="1110002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1600" dirty="0">
                <a:solidFill>
                  <a:srgbClr val="0C7137"/>
                </a:solidFill>
                <a:latin typeface="+mn-lt"/>
              </a:rPr>
              <a:t>Super Saver</a:t>
            </a:r>
          </a:p>
        </p:txBody>
      </p:sp>
      <p:sp>
        <p:nvSpPr>
          <p:cNvPr id="35" name="Connector 34">
            <a:extLst>
              <a:ext uri="{FF2B5EF4-FFF2-40B4-BE49-F238E27FC236}">
                <a16:creationId xmlns:a16="http://schemas.microsoft.com/office/drawing/2014/main" id="{2AE102E0-7252-C236-4A6C-5C437702D2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1311" y="5514926"/>
            <a:ext cx="157162" cy="180975"/>
          </a:xfrm>
          <a:prstGeom prst="flowChartConnector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7905" name="TextBox 35">
            <a:extLst>
              <a:ext uri="{FF2B5EF4-FFF2-40B4-BE49-F238E27FC236}">
                <a16:creationId xmlns:a16="http://schemas.microsoft.com/office/drawing/2014/main" id="{BAA87A91-C605-224B-BAD5-8FDD5A44FE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2562" y="4912150"/>
            <a:ext cx="1118875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1600" dirty="0">
                <a:solidFill>
                  <a:srgbClr val="FF0000"/>
                </a:solidFill>
                <a:latin typeface="+mn-lt"/>
              </a:rPr>
              <a:t>Party Animal</a:t>
            </a:r>
          </a:p>
        </p:txBody>
      </p:sp>
      <p:sp>
        <p:nvSpPr>
          <p:cNvPr id="37" name="Connector 36">
            <a:extLst>
              <a:ext uri="{FF2B5EF4-FFF2-40B4-BE49-F238E27FC236}">
                <a16:creationId xmlns:a16="http://schemas.microsoft.com/office/drawing/2014/main" id="{1E22ECB3-739E-062E-2526-8880591EBF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1798" y="4497339"/>
            <a:ext cx="157163" cy="180975"/>
          </a:xfrm>
          <a:prstGeom prst="flowChartConnector">
            <a:avLst/>
          </a:prstGeom>
          <a:solidFill>
            <a:schemeClr val="accent4"/>
          </a:solidFill>
          <a:ln w="9525">
            <a:solidFill>
              <a:schemeClr val="accent4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8" name="Connector 37">
            <a:extLst>
              <a:ext uri="{FF2B5EF4-FFF2-40B4-BE49-F238E27FC236}">
                <a16:creationId xmlns:a16="http://schemas.microsoft.com/office/drawing/2014/main" id="{9A48A46A-DFF4-F757-9021-48B73EB46D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4098" y="2949526"/>
            <a:ext cx="157163" cy="182563"/>
          </a:xfrm>
          <a:prstGeom prst="flowChartConnector">
            <a:avLst/>
          </a:prstGeom>
          <a:solidFill>
            <a:schemeClr val="accent6"/>
          </a:solidFill>
          <a:ln w="9525">
            <a:solidFill>
              <a:schemeClr val="accent6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C6D5C9D-6DF6-9C37-5DB6-33D037734256}"/>
              </a:ext>
            </a:extLst>
          </p:cNvPr>
          <p:cNvSpPr txBox="1"/>
          <p:nvPr/>
        </p:nvSpPr>
        <p:spPr>
          <a:xfrm>
            <a:off x="3362739" y="2415396"/>
            <a:ext cx="110957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Not Feasible </a:t>
            </a:r>
          </a:p>
        </p:txBody>
      </p:sp>
      <p:sp>
        <p:nvSpPr>
          <p:cNvPr id="37912" name="TextBox 26">
            <a:extLst>
              <a:ext uri="{FF2B5EF4-FFF2-40B4-BE49-F238E27FC236}">
                <a16:creationId xmlns:a16="http://schemas.microsoft.com/office/drawing/2014/main" id="{5A44A8C8-C950-DDF4-520B-D91892ADFC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9761" y="3062288"/>
            <a:ext cx="3124200" cy="14779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sz="1800" b="1" dirty="0">
                <a:latin typeface="+mn-lt"/>
              </a:rPr>
              <a:t>Consumption Smoothing: </a:t>
            </a:r>
            <a:r>
              <a:rPr lang="en-US" altLang="en-US" sz="1800" dirty="0">
                <a:latin typeface="+mn-lt"/>
              </a:rPr>
              <a:t>the desire of households to maintain a smooth and balanced level of consumption over time.</a:t>
            </a:r>
          </a:p>
        </p:txBody>
      </p:sp>
      <p:sp>
        <p:nvSpPr>
          <p:cNvPr id="28" name="Donut 27">
            <a:extLst>
              <a:ext uri="{FF2B5EF4-FFF2-40B4-BE49-F238E27FC236}">
                <a16:creationId xmlns:a16="http://schemas.microsoft.com/office/drawing/2014/main" id="{D70E8851-F58E-F963-666E-EE66EC36A3F7}"/>
              </a:ext>
            </a:extLst>
          </p:cNvPr>
          <p:cNvSpPr>
            <a:spLocks/>
          </p:cNvSpPr>
          <p:nvPr/>
        </p:nvSpPr>
        <p:spPr bwMode="auto">
          <a:xfrm rot="-2238391">
            <a:off x="2203383" y="2609201"/>
            <a:ext cx="1279081" cy="2895600"/>
          </a:xfrm>
          <a:custGeom>
            <a:avLst/>
            <a:gdLst>
              <a:gd name="T0" fmla="*/ 0 w 1609725"/>
              <a:gd name="T1" fmla="*/ 1447800 h 2895600"/>
              <a:gd name="T2" fmla="*/ 804863 w 1609725"/>
              <a:gd name="T3" fmla="*/ 0 h 2895600"/>
              <a:gd name="T4" fmla="*/ 1609726 w 1609725"/>
              <a:gd name="T5" fmla="*/ 1447800 h 2895600"/>
              <a:gd name="T6" fmla="*/ 804863 w 1609725"/>
              <a:gd name="T7" fmla="*/ 2895600 h 2895600"/>
              <a:gd name="T8" fmla="*/ 0 w 1609725"/>
              <a:gd name="T9" fmla="*/ 1447800 h 2895600"/>
              <a:gd name="T10" fmla="*/ 88599 w 1609725"/>
              <a:gd name="T11" fmla="*/ 1447800 h 2895600"/>
              <a:gd name="T12" fmla="*/ 804862 w 1609725"/>
              <a:gd name="T13" fmla="*/ 2807001 h 2895600"/>
              <a:gd name="T14" fmla="*/ 1521125 w 1609725"/>
              <a:gd name="T15" fmla="*/ 1447800 h 2895600"/>
              <a:gd name="T16" fmla="*/ 804862 w 1609725"/>
              <a:gd name="T17" fmla="*/ 88599 h 2895600"/>
              <a:gd name="T18" fmla="*/ 88599 w 1609725"/>
              <a:gd name="T19" fmla="*/ 1447800 h 2895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609725" h="2895600">
                <a:moveTo>
                  <a:pt x="0" y="1447800"/>
                </a:moveTo>
                <a:cubicBezTo>
                  <a:pt x="0" y="648202"/>
                  <a:pt x="360349" y="0"/>
                  <a:pt x="804863" y="0"/>
                </a:cubicBezTo>
                <a:cubicBezTo>
                  <a:pt x="1249377" y="0"/>
                  <a:pt x="1609726" y="648202"/>
                  <a:pt x="1609726" y="1447800"/>
                </a:cubicBezTo>
                <a:cubicBezTo>
                  <a:pt x="1609726" y="2247398"/>
                  <a:pt x="1249377" y="2895600"/>
                  <a:pt x="804863" y="2895600"/>
                </a:cubicBezTo>
                <a:cubicBezTo>
                  <a:pt x="360349" y="2895600"/>
                  <a:pt x="0" y="2247398"/>
                  <a:pt x="0" y="1447800"/>
                </a:cubicBezTo>
                <a:close/>
                <a:moveTo>
                  <a:pt x="88599" y="1447800"/>
                </a:moveTo>
                <a:cubicBezTo>
                  <a:pt x="88599" y="2198466"/>
                  <a:pt x="409281" y="2807001"/>
                  <a:pt x="804862" y="2807001"/>
                </a:cubicBezTo>
                <a:cubicBezTo>
                  <a:pt x="1200443" y="2807001"/>
                  <a:pt x="1521125" y="2198466"/>
                  <a:pt x="1521125" y="1447800"/>
                </a:cubicBezTo>
                <a:cubicBezTo>
                  <a:pt x="1521125" y="697134"/>
                  <a:pt x="1200443" y="88599"/>
                  <a:pt x="804862" y="88599"/>
                </a:cubicBezTo>
                <a:cubicBezTo>
                  <a:pt x="409281" y="88599"/>
                  <a:pt x="88599" y="697134"/>
                  <a:pt x="88599" y="1447800"/>
                </a:cubicBezTo>
                <a:close/>
              </a:path>
            </a:pathLst>
          </a:custGeom>
          <a:solidFill>
            <a:schemeClr val="tx1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eaLnBrk="1" hangingPunct="1"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D30ECB7-03FB-6125-B0B4-A828A482F486}"/>
              </a:ext>
            </a:extLst>
          </p:cNvPr>
          <p:cNvSpPr/>
          <p:nvPr/>
        </p:nvSpPr>
        <p:spPr>
          <a:xfrm>
            <a:off x="4472314" y="5523315"/>
            <a:ext cx="4267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>
                <a:latin typeface="Cambria" panose="02040503050406030204" pitchFamily="18" charset="0"/>
              </a:rPr>
              <a:t>c</a:t>
            </a:r>
            <a:r>
              <a:rPr lang="en-US" sz="2400" i="1" baseline="-25000" dirty="0">
                <a:latin typeface="Cambria" panose="02040503050406030204" pitchFamily="18" charset="0"/>
              </a:rPr>
              <a:t>1</a:t>
            </a:r>
            <a:endParaRPr lang="en-US" sz="2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89978ED-451B-7526-C13E-669991A69958}"/>
              </a:ext>
            </a:extLst>
          </p:cNvPr>
          <p:cNvSpPr/>
          <p:nvPr/>
        </p:nvSpPr>
        <p:spPr>
          <a:xfrm>
            <a:off x="925035" y="1681581"/>
            <a:ext cx="4267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>
                <a:latin typeface="Cambria" panose="02040503050406030204" pitchFamily="18" charset="0"/>
              </a:rPr>
              <a:t>c</a:t>
            </a:r>
            <a:r>
              <a:rPr lang="en-US" sz="2400" i="1" baseline="-25000" dirty="0">
                <a:latin typeface="Cambria" panose="02040503050406030204" pitchFamily="18" charset="0"/>
              </a:rPr>
              <a:t>2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7" grpId="0"/>
      <p:bldP spid="29" grpId="0" animBg="1"/>
      <p:bldP spid="30" grpId="0" animBg="1"/>
      <p:bldP spid="31" grpId="0" animBg="1"/>
      <p:bldP spid="33" grpId="0" animBg="1"/>
      <p:bldP spid="37903" grpId="0"/>
      <p:bldP spid="35" grpId="0" animBg="1"/>
      <p:bldP spid="37905" grpId="0"/>
      <p:bldP spid="37" grpId="0" animBg="1"/>
      <p:bldP spid="38" grpId="0" animBg="1"/>
      <p:bldP spid="39" grpId="0"/>
      <p:bldP spid="379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>
            <a:extLst>
              <a:ext uri="{FF2B5EF4-FFF2-40B4-BE49-F238E27FC236}">
                <a16:creationId xmlns:a16="http://schemas.microsoft.com/office/drawing/2014/main" id="{0A1B1FFE-7B8D-7A03-37E8-3227B58DF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1492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Income Effects: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Increase in Income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E1AC025-669F-AFF9-0CA8-5EA63E27C813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-693737" y="3560763"/>
            <a:ext cx="4287837" cy="15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C30B008-3872-9F06-8CC5-860ED5AE14CF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1292225" y="2646363"/>
            <a:ext cx="3214688" cy="29003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2299E65-9071-33FC-DE49-E6675DBE91D9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1449388" y="5703888"/>
            <a:ext cx="4093283" cy="1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858ACEB-7229-A0EE-5A15-5932323492D5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1250950" y="1798638"/>
            <a:ext cx="4105275" cy="3708400"/>
          </a:xfrm>
          <a:prstGeom prst="line">
            <a:avLst/>
          </a:prstGeom>
          <a:noFill/>
          <a:ln w="25400">
            <a:solidFill>
              <a:srgbClr val="0C7137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41" name="Connector 40">
            <a:extLst>
              <a:ext uri="{FF2B5EF4-FFF2-40B4-BE49-F238E27FC236}">
                <a16:creationId xmlns:a16="http://schemas.microsoft.com/office/drawing/2014/main" id="{8FDF8ED3-B544-3CF6-752A-D9A1A596E2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5631" y="3471863"/>
            <a:ext cx="158750" cy="180975"/>
          </a:xfrm>
          <a:prstGeom prst="flowChartConnector">
            <a:avLst/>
          </a:prstGeom>
          <a:solidFill>
            <a:srgbClr val="0C7137"/>
          </a:solidFill>
          <a:ln w="9525">
            <a:solidFill>
              <a:srgbClr val="0C7137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1AEBD0C-991E-9B3E-98B3-6D2B8074E9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9205" y="1795881"/>
            <a:ext cx="2690813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+mn-lt"/>
              </a:rPr>
              <a:t>Positive income effects will increase consumption in both periods.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latin typeface="+mn-lt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+mn-lt"/>
              </a:rPr>
              <a:t>Indifference curves are not shown here, but as we should already know the optimal bundle of consumption between two periods is where the IC is tangent to the BC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BD397C0-C24F-6A94-6B7C-DA3EB57CE88A}"/>
              </a:ext>
            </a:extLst>
          </p:cNvPr>
          <p:cNvSpPr/>
          <p:nvPr/>
        </p:nvSpPr>
        <p:spPr>
          <a:xfrm>
            <a:off x="5164358" y="5703888"/>
            <a:ext cx="4267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>
                <a:latin typeface="Cambria" panose="02040503050406030204" pitchFamily="18" charset="0"/>
              </a:rPr>
              <a:t>c</a:t>
            </a:r>
            <a:r>
              <a:rPr lang="en-US" sz="2400" i="1" baseline="-25000" dirty="0">
                <a:latin typeface="Cambria" panose="02040503050406030204" pitchFamily="18" charset="0"/>
              </a:rPr>
              <a:t>1</a:t>
            </a:r>
            <a:endParaRPr lang="en-US" sz="24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7A7F127-87EC-53CE-6E55-DDC46B8BD86B}"/>
              </a:ext>
            </a:extLst>
          </p:cNvPr>
          <p:cNvSpPr/>
          <p:nvPr/>
        </p:nvSpPr>
        <p:spPr>
          <a:xfrm>
            <a:off x="945886" y="1278087"/>
            <a:ext cx="4267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>
                <a:latin typeface="Cambria" panose="02040503050406030204" pitchFamily="18" charset="0"/>
              </a:rPr>
              <a:t>c</a:t>
            </a:r>
            <a:r>
              <a:rPr lang="en-US" sz="2400" i="1" baseline="-25000" dirty="0">
                <a:latin typeface="Cambria" panose="02040503050406030204" pitchFamily="18" charset="0"/>
              </a:rPr>
              <a:t>2</a:t>
            </a:r>
            <a:endParaRPr lang="en-US" sz="2400" dirty="0"/>
          </a:p>
        </p:txBody>
      </p:sp>
      <p:sp>
        <p:nvSpPr>
          <p:cNvPr id="18" name="Connector 17">
            <a:extLst>
              <a:ext uri="{FF2B5EF4-FFF2-40B4-BE49-F238E27FC236}">
                <a16:creationId xmlns:a16="http://schemas.microsoft.com/office/drawing/2014/main" id="{A5AE35A5-FB5C-A12A-3000-C30498DB2E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0818" y="3908426"/>
            <a:ext cx="158750" cy="180975"/>
          </a:xfrm>
          <a:prstGeom prst="flowChartConnector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3C171C-571D-0938-B37F-53266487A904}"/>
              </a:ext>
            </a:extLst>
          </p:cNvPr>
          <p:cNvSpPr txBox="1"/>
          <p:nvPr/>
        </p:nvSpPr>
        <p:spPr>
          <a:xfrm>
            <a:off x="2650916" y="3559390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465932E-6FE1-7147-CF4E-7BEB1BCF80E2}"/>
              </a:ext>
            </a:extLst>
          </p:cNvPr>
          <p:cNvSpPr txBox="1"/>
          <p:nvPr/>
        </p:nvSpPr>
        <p:spPr>
          <a:xfrm>
            <a:off x="3225006" y="3098046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C7137"/>
                </a:solidFill>
              </a:rPr>
              <a:t>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>
            <a:extLst>
              <a:ext uri="{FF2B5EF4-FFF2-40B4-BE49-F238E27FC236}">
                <a16:creationId xmlns:a16="http://schemas.microsoft.com/office/drawing/2014/main" id="{409BB727-E57A-806D-A6A4-5EBE35305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7922"/>
            <a:ext cx="8229600" cy="1143000"/>
          </a:xfrm>
        </p:spPr>
        <p:txBody>
          <a:bodyPr/>
          <a:lstStyle/>
          <a:p>
            <a:r>
              <a:rPr lang="en-US" altLang="en-US" sz="3600" dirty="0">
                <a:ea typeface="ＭＳ Ｐゴシック" panose="020B0600070205080204" pitchFamily="34" charset="-128"/>
              </a:rPr>
              <a:t>Income Effects: Increase in Income</a:t>
            </a:r>
          </a:p>
        </p:txBody>
      </p:sp>
      <p:sp>
        <p:nvSpPr>
          <p:cNvPr id="30722" name="Content Placeholder 2">
            <a:extLst>
              <a:ext uri="{FF2B5EF4-FFF2-40B4-BE49-F238E27FC236}">
                <a16:creationId xmlns:a16="http://schemas.microsoft.com/office/drawing/2014/main" id="{F8D7F197-FB94-CA19-DD01-BB5D1254E0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z="1800" dirty="0">
              <a:ea typeface="ＭＳ Ｐゴシック" panose="020B0600070205080204" pitchFamily="34" charset="-128"/>
            </a:endParaRPr>
          </a:p>
          <a:p>
            <a:endParaRPr lang="en-US" altLang="en-US" sz="1800" dirty="0">
              <a:ea typeface="ＭＳ Ｐゴシック" panose="020B0600070205080204" pitchFamily="34" charset="-128"/>
            </a:endParaRPr>
          </a:p>
        </p:txBody>
      </p:sp>
      <p:sp>
        <p:nvSpPr>
          <p:cNvPr id="4" name="Up Arrow 3">
            <a:extLst>
              <a:ext uri="{FF2B5EF4-FFF2-40B4-BE49-F238E27FC236}">
                <a16:creationId xmlns:a16="http://schemas.microsoft.com/office/drawing/2014/main" id="{69932E4F-4F9D-DC6E-3F37-CCB5AF5D90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8999" y="2532047"/>
            <a:ext cx="283855" cy="616419"/>
          </a:xfrm>
          <a:prstGeom prst="upArrow">
            <a:avLst>
              <a:gd name="adj1" fmla="val 50000"/>
              <a:gd name="adj2" fmla="val 50001"/>
            </a:avLst>
          </a:prstGeom>
          <a:solidFill>
            <a:srgbClr val="0C7137"/>
          </a:solidFill>
          <a:ln w="9525">
            <a:solidFill>
              <a:srgbClr val="0C7137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US" sz="24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0724" name="TextBox 4">
            <a:extLst>
              <a:ext uri="{FF2B5EF4-FFF2-40B4-BE49-F238E27FC236}">
                <a16:creationId xmlns:a16="http://schemas.microsoft.com/office/drawing/2014/main" id="{C955C1FD-8452-7010-11EF-3695D569C9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4731" y="2596105"/>
            <a:ext cx="67570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dirty="0">
                <a:latin typeface="Cambria" panose="02040503050406030204" pitchFamily="18" charset="0"/>
              </a:rPr>
              <a:t>y</a:t>
            </a:r>
            <a:r>
              <a:rPr lang="en-US" sz="2800" baseline="-25000" dirty="0">
                <a:latin typeface="Cambria" panose="02040503050406030204" pitchFamily="18" charset="0"/>
              </a:rPr>
              <a:t>1</a:t>
            </a:r>
            <a:r>
              <a:rPr lang="en-US" sz="2800" dirty="0">
                <a:latin typeface="Cambria" panose="02040503050406030204" pitchFamily="18" charset="0"/>
              </a:rPr>
              <a:t>: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  <p:sp>
        <p:nvSpPr>
          <p:cNvPr id="30726" name="TextBox 6">
            <a:extLst>
              <a:ext uri="{FF2B5EF4-FFF2-40B4-BE49-F238E27FC236}">
                <a16:creationId xmlns:a16="http://schemas.microsoft.com/office/drawing/2014/main" id="{F7DA0D0D-BBBC-6725-703E-320507B6EA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9637" y="2598022"/>
            <a:ext cx="67570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i="1" dirty="0">
                <a:latin typeface="Cambria" panose="02040503050406030204" pitchFamily="18" charset="0"/>
              </a:rPr>
              <a:t>c</a:t>
            </a:r>
            <a:r>
              <a:rPr lang="en-US" sz="2800" i="1" baseline="-25000" dirty="0">
                <a:latin typeface="Cambria" panose="02040503050406030204" pitchFamily="18" charset="0"/>
              </a:rPr>
              <a:t>1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  <p:sp>
        <p:nvSpPr>
          <p:cNvPr id="30728" name="TextBox 8">
            <a:extLst>
              <a:ext uri="{FF2B5EF4-FFF2-40B4-BE49-F238E27FC236}">
                <a16:creationId xmlns:a16="http://schemas.microsoft.com/office/drawing/2014/main" id="{DAD0D42F-5A3E-9749-108F-BF66CEF68C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5708" y="2603126"/>
            <a:ext cx="66189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i="1" dirty="0">
                <a:latin typeface="Cambria" panose="02040503050406030204" pitchFamily="18" charset="0"/>
              </a:rPr>
              <a:t>c</a:t>
            </a:r>
            <a:r>
              <a:rPr lang="en-US" sz="2800" i="1" baseline="-25000" dirty="0">
                <a:latin typeface="Cambria" panose="02040503050406030204" pitchFamily="18" charset="0"/>
              </a:rPr>
              <a:t>2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  <p:sp>
        <p:nvSpPr>
          <p:cNvPr id="30730" name="TextBox 10">
            <a:extLst>
              <a:ext uri="{FF2B5EF4-FFF2-40B4-BE49-F238E27FC236}">
                <a16:creationId xmlns:a16="http://schemas.microsoft.com/office/drawing/2014/main" id="{07F45842-9009-F112-B412-5E4A940300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6264" y="2634756"/>
            <a:ext cx="156436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sz="2800" i="1" dirty="0">
                <a:latin typeface="Cambria" panose="02040503050406030204" pitchFamily="18" charset="0"/>
              </a:rPr>
              <a:t>b = </a:t>
            </a:r>
            <a:r>
              <a:rPr lang="en-US" sz="2800" dirty="0">
                <a:latin typeface="Cambria" panose="02040503050406030204" pitchFamily="18" charset="0"/>
              </a:rPr>
              <a:t>y</a:t>
            </a:r>
            <a:r>
              <a:rPr lang="en-US" sz="2800" baseline="-25000" dirty="0">
                <a:latin typeface="Cambria" panose="02040503050406030204" pitchFamily="18" charset="0"/>
              </a:rPr>
              <a:t>1 </a:t>
            </a:r>
            <a:r>
              <a:rPr lang="en-US" sz="2800" i="1" dirty="0">
                <a:latin typeface="Cambria" panose="02040503050406030204" pitchFamily="18" charset="0"/>
              </a:rPr>
              <a:t>-</a:t>
            </a:r>
            <a:r>
              <a:rPr lang="en-US" sz="2800" baseline="-25000" dirty="0">
                <a:latin typeface="Cambria" panose="02040503050406030204" pitchFamily="18" charset="0"/>
              </a:rPr>
              <a:t> </a:t>
            </a:r>
            <a:r>
              <a:rPr lang="en-US" sz="2800" i="1" dirty="0">
                <a:latin typeface="Cambria" panose="02040503050406030204" pitchFamily="18" charset="0"/>
              </a:rPr>
              <a:t>c</a:t>
            </a:r>
            <a:r>
              <a:rPr lang="en-US" sz="2800" i="1" baseline="-25000" dirty="0">
                <a:latin typeface="Cambria" panose="02040503050406030204" pitchFamily="18" charset="0"/>
              </a:rPr>
              <a:t>1 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  <p:sp>
        <p:nvSpPr>
          <p:cNvPr id="30735" name="TextBox 15">
            <a:extLst>
              <a:ext uri="{FF2B5EF4-FFF2-40B4-BE49-F238E27FC236}">
                <a16:creationId xmlns:a16="http://schemas.microsoft.com/office/drawing/2014/main" id="{F8EE3419-C761-4AF3-943C-1EED559BBC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2397" y="4230329"/>
            <a:ext cx="6177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i="1" dirty="0">
                <a:latin typeface="Cambria" panose="02040503050406030204" pitchFamily="18" charset="0"/>
              </a:rPr>
              <a:t>c</a:t>
            </a:r>
            <a:r>
              <a:rPr lang="en-US" sz="2800" i="1" baseline="-25000" dirty="0">
                <a:latin typeface="Cambria" panose="02040503050406030204" pitchFamily="18" charset="0"/>
              </a:rPr>
              <a:t>1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  <p:sp>
        <p:nvSpPr>
          <p:cNvPr id="30737" name="TextBox 17">
            <a:extLst>
              <a:ext uri="{FF2B5EF4-FFF2-40B4-BE49-F238E27FC236}">
                <a16:creationId xmlns:a16="http://schemas.microsoft.com/office/drawing/2014/main" id="{F2DB9B63-937E-8ADB-1B90-69EB3925A5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6558" y="4192532"/>
            <a:ext cx="58529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i="1" dirty="0">
                <a:latin typeface="Cambria" panose="02040503050406030204" pitchFamily="18" charset="0"/>
              </a:rPr>
              <a:t>c</a:t>
            </a:r>
            <a:r>
              <a:rPr lang="en-US" sz="2800" i="1" baseline="-25000" dirty="0">
                <a:latin typeface="Cambria" panose="02040503050406030204" pitchFamily="18" charset="0"/>
              </a:rPr>
              <a:t>2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  <p:sp>
        <p:nvSpPr>
          <p:cNvPr id="22" name="TextBox 4">
            <a:extLst>
              <a:ext uri="{FF2B5EF4-FFF2-40B4-BE49-F238E27FC236}">
                <a16:creationId xmlns:a16="http://schemas.microsoft.com/office/drawing/2014/main" id="{B898766F-0C84-A9EA-8856-B9E33C7816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8750" y="4230329"/>
            <a:ext cx="7502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dirty="0">
                <a:latin typeface="Cambria" panose="02040503050406030204" pitchFamily="18" charset="0"/>
              </a:rPr>
              <a:t>y</a:t>
            </a:r>
            <a:r>
              <a:rPr lang="en-US" sz="2800" baseline="-25000" dirty="0">
                <a:latin typeface="Cambria" panose="02040503050406030204" pitchFamily="18" charset="0"/>
              </a:rPr>
              <a:t>2</a:t>
            </a:r>
            <a:r>
              <a:rPr lang="en-US" sz="2800" dirty="0">
                <a:latin typeface="Cambria" panose="02040503050406030204" pitchFamily="18" charset="0"/>
              </a:rPr>
              <a:t> :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  <p:sp>
        <p:nvSpPr>
          <p:cNvPr id="23" name="TextBox 10">
            <a:extLst>
              <a:ext uri="{FF2B5EF4-FFF2-40B4-BE49-F238E27FC236}">
                <a16:creationId xmlns:a16="http://schemas.microsoft.com/office/drawing/2014/main" id="{BD222272-A536-519D-71E8-43FBCFB94C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6264" y="4230329"/>
            <a:ext cx="156436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sz="2800" i="1" dirty="0">
                <a:latin typeface="Cambria" panose="02040503050406030204" pitchFamily="18" charset="0"/>
              </a:rPr>
              <a:t>b = </a:t>
            </a:r>
            <a:r>
              <a:rPr lang="en-US" sz="2800" dirty="0">
                <a:latin typeface="Cambria" panose="02040503050406030204" pitchFamily="18" charset="0"/>
              </a:rPr>
              <a:t>y</a:t>
            </a:r>
            <a:r>
              <a:rPr lang="en-US" sz="2800" baseline="-25000" dirty="0">
                <a:latin typeface="Cambria" panose="02040503050406030204" pitchFamily="18" charset="0"/>
              </a:rPr>
              <a:t>1 </a:t>
            </a:r>
            <a:r>
              <a:rPr lang="en-US" sz="2800" i="1" dirty="0">
                <a:latin typeface="Cambria" panose="02040503050406030204" pitchFamily="18" charset="0"/>
              </a:rPr>
              <a:t>-</a:t>
            </a:r>
            <a:r>
              <a:rPr lang="en-US" sz="2800" baseline="-25000" dirty="0">
                <a:latin typeface="Cambria" panose="02040503050406030204" pitchFamily="18" charset="0"/>
              </a:rPr>
              <a:t> </a:t>
            </a:r>
            <a:r>
              <a:rPr lang="en-US" sz="2800" i="1" dirty="0">
                <a:latin typeface="Cambria" panose="02040503050406030204" pitchFamily="18" charset="0"/>
              </a:rPr>
              <a:t>c</a:t>
            </a:r>
            <a:r>
              <a:rPr lang="en-US" sz="2800" i="1" baseline="-25000" dirty="0">
                <a:latin typeface="Cambria" panose="02040503050406030204" pitchFamily="18" charset="0"/>
              </a:rPr>
              <a:t>1 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  <p:sp>
        <p:nvSpPr>
          <p:cNvPr id="24" name="Up Arrow 23">
            <a:extLst>
              <a:ext uri="{FF2B5EF4-FFF2-40B4-BE49-F238E27FC236}">
                <a16:creationId xmlns:a16="http://schemas.microsoft.com/office/drawing/2014/main" id="{DE58838A-161F-9486-ABFC-639F8874DC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9493" y="2529602"/>
            <a:ext cx="283855" cy="616419"/>
          </a:xfrm>
          <a:prstGeom prst="upArrow">
            <a:avLst>
              <a:gd name="adj1" fmla="val 50000"/>
              <a:gd name="adj2" fmla="val 50001"/>
            </a:avLst>
          </a:prstGeom>
          <a:solidFill>
            <a:srgbClr val="0C7137"/>
          </a:solidFill>
          <a:ln w="9525">
            <a:solidFill>
              <a:srgbClr val="0C7137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US" sz="24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5" name="Up Arrow 24">
            <a:extLst>
              <a:ext uri="{FF2B5EF4-FFF2-40B4-BE49-F238E27FC236}">
                <a16:creationId xmlns:a16="http://schemas.microsoft.com/office/drawing/2014/main" id="{D4C5C223-C374-8918-511E-1DB21081CF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77603" y="2529601"/>
            <a:ext cx="283855" cy="616419"/>
          </a:xfrm>
          <a:prstGeom prst="upArrow">
            <a:avLst>
              <a:gd name="adj1" fmla="val 50000"/>
              <a:gd name="adj2" fmla="val 50001"/>
            </a:avLst>
          </a:prstGeom>
          <a:solidFill>
            <a:srgbClr val="0C7137"/>
          </a:solidFill>
          <a:ln w="9525">
            <a:solidFill>
              <a:srgbClr val="0C7137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US" sz="24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6" name="Up Arrow 25">
            <a:extLst>
              <a:ext uri="{FF2B5EF4-FFF2-40B4-BE49-F238E27FC236}">
                <a16:creationId xmlns:a16="http://schemas.microsoft.com/office/drawing/2014/main" id="{FBEB03E5-246A-B288-BDEA-962666970E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3888" y="2512256"/>
            <a:ext cx="283855" cy="616419"/>
          </a:xfrm>
          <a:prstGeom prst="upArrow">
            <a:avLst>
              <a:gd name="adj1" fmla="val 50000"/>
              <a:gd name="adj2" fmla="val 50001"/>
            </a:avLst>
          </a:prstGeom>
          <a:solidFill>
            <a:srgbClr val="0C7137"/>
          </a:solidFill>
          <a:ln w="9525">
            <a:solidFill>
              <a:srgbClr val="0C7137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US" sz="24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7" name="Up Arrow 26">
            <a:extLst>
              <a:ext uri="{FF2B5EF4-FFF2-40B4-BE49-F238E27FC236}">
                <a16:creationId xmlns:a16="http://schemas.microsoft.com/office/drawing/2014/main" id="{5315D3D9-847F-F586-57DB-AFCB347285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8999" y="4189874"/>
            <a:ext cx="283855" cy="616419"/>
          </a:xfrm>
          <a:prstGeom prst="upArrow">
            <a:avLst>
              <a:gd name="adj1" fmla="val 50000"/>
              <a:gd name="adj2" fmla="val 50001"/>
            </a:avLst>
          </a:prstGeom>
          <a:solidFill>
            <a:srgbClr val="0C7137"/>
          </a:solidFill>
          <a:ln w="9525">
            <a:solidFill>
              <a:srgbClr val="0C7137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US" sz="24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8" name="Up Arrow 27">
            <a:extLst>
              <a:ext uri="{FF2B5EF4-FFF2-40B4-BE49-F238E27FC236}">
                <a16:creationId xmlns:a16="http://schemas.microsoft.com/office/drawing/2014/main" id="{EA7C9F55-C1F3-AAEA-53FB-BF8E32FAC3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9493" y="4187429"/>
            <a:ext cx="283855" cy="616419"/>
          </a:xfrm>
          <a:prstGeom prst="upArrow">
            <a:avLst>
              <a:gd name="adj1" fmla="val 50000"/>
              <a:gd name="adj2" fmla="val 50001"/>
            </a:avLst>
          </a:prstGeom>
          <a:solidFill>
            <a:srgbClr val="0C7137"/>
          </a:solidFill>
          <a:ln w="9525">
            <a:solidFill>
              <a:srgbClr val="0C7137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US" sz="24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9" name="Up Arrow 28">
            <a:extLst>
              <a:ext uri="{FF2B5EF4-FFF2-40B4-BE49-F238E27FC236}">
                <a16:creationId xmlns:a16="http://schemas.microsoft.com/office/drawing/2014/main" id="{663A77FA-BD83-E83C-2398-FF22C6D3EC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77603" y="4187428"/>
            <a:ext cx="283855" cy="616419"/>
          </a:xfrm>
          <a:prstGeom prst="upArrow">
            <a:avLst>
              <a:gd name="adj1" fmla="val 50000"/>
              <a:gd name="adj2" fmla="val 50001"/>
            </a:avLst>
          </a:prstGeom>
          <a:solidFill>
            <a:srgbClr val="0C7137"/>
          </a:solidFill>
          <a:ln w="9525">
            <a:solidFill>
              <a:srgbClr val="0C7137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US" sz="24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0" name="Up Arrow 29">
            <a:extLst>
              <a:ext uri="{FF2B5EF4-FFF2-40B4-BE49-F238E27FC236}">
                <a16:creationId xmlns:a16="http://schemas.microsoft.com/office/drawing/2014/main" id="{991ACF98-5AD3-DF9C-76D7-FFF4302671F2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7493888" y="4183729"/>
            <a:ext cx="283855" cy="616419"/>
          </a:xfrm>
          <a:prstGeom prst="upArrow">
            <a:avLst>
              <a:gd name="adj1" fmla="val 50000"/>
              <a:gd name="adj2" fmla="val 50001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US" sz="24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1" name="Up Arrow 30">
            <a:extLst>
              <a:ext uri="{FF2B5EF4-FFF2-40B4-BE49-F238E27FC236}">
                <a16:creationId xmlns:a16="http://schemas.microsoft.com/office/drawing/2014/main" id="{011CB3FB-39C9-FA9E-5F90-C7BEF3E7E2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2109" y="2114683"/>
            <a:ext cx="283855" cy="616419"/>
          </a:xfrm>
          <a:prstGeom prst="upArrow">
            <a:avLst>
              <a:gd name="adj1" fmla="val 50000"/>
              <a:gd name="adj2" fmla="val 50001"/>
            </a:avLst>
          </a:prstGeom>
          <a:solidFill>
            <a:srgbClr val="0C7137"/>
          </a:solidFill>
          <a:ln w="9525">
            <a:solidFill>
              <a:srgbClr val="0C7137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US" sz="2400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2" name="Up Arrow 31">
            <a:extLst>
              <a:ext uri="{FF2B5EF4-FFF2-40B4-BE49-F238E27FC236}">
                <a16:creationId xmlns:a16="http://schemas.microsoft.com/office/drawing/2014/main" id="{AC22DA35-849A-7A13-0A01-DD75EB4815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4581" y="2464394"/>
            <a:ext cx="263858" cy="266707"/>
          </a:xfrm>
          <a:prstGeom prst="upArrow">
            <a:avLst>
              <a:gd name="adj1" fmla="val 50000"/>
              <a:gd name="adj2" fmla="val 50001"/>
            </a:avLst>
          </a:prstGeom>
          <a:solidFill>
            <a:srgbClr val="0C7137"/>
          </a:solidFill>
          <a:ln w="9525">
            <a:solidFill>
              <a:srgbClr val="0C7137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US" sz="2400" dirty="0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11745</TotalTime>
  <Words>805</Words>
  <Application>Microsoft Macintosh PowerPoint</Application>
  <PresentationFormat>On-screen Show (4:3)</PresentationFormat>
  <Paragraphs>144</Paragraphs>
  <Slides>13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Cambria</vt:lpstr>
      <vt:lpstr>Cambria Math</vt:lpstr>
      <vt:lpstr>Office Theme</vt:lpstr>
      <vt:lpstr>PowerPoint Presentation</vt:lpstr>
      <vt:lpstr>PowerPoint Presentation</vt:lpstr>
      <vt:lpstr>Savings versus Wealth</vt:lpstr>
      <vt:lpstr>Motivations for Saving and Borrowing:</vt:lpstr>
      <vt:lpstr>Savings Life Cycle</vt:lpstr>
      <vt:lpstr>Budget Constraints</vt:lpstr>
      <vt:lpstr>Two Period Consumer Model</vt:lpstr>
      <vt:lpstr>Income Effects: Increase in Income</vt:lpstr>
      <vt:lpstr>Income Effects: Increase in Income</vt:lpstr>
      <vt:lpstr>An Increase in Interest Rates</vt:lpstr>
      <vt:lpstr>PowerPoint Presentation</vt:lpstr>
      <vt:lpstr>PowerPoint Presentation</vt:lpstr>
      <vt:lpstr>PowerPoint Presentation</vt:lpstr>
    </vt:vector>
  </TitlesOfParts>
  <Company>Drexel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James DeNicco</dc:creator>
  <cp:lastModifiedBy>James DeNicco</cp:lastModifiedBy>
  <cp:revision>206</cp:revision>
  <cp:lastPrinted>2022-05-11T19:59:38Z</cp:lastPrinted>
  <dcterms:created xsi:type="dcterms:W3CDTF">2015-07-30T15:48:58Z</dcterms:created>
  <dcterms:modified xsi:type="dcterms:W3CDTF">2023-08-01T21:12:10Z</dcterms:modified>
</cp:coreProperties>
</file>