
<file path=[Content_Types].xml><?xml version="1.0" encoding="utf-8"?>
<Types xmlns="http://schemas.openxmlformats.org/package/2006/content-types">
  <Default Extension="bin" ContentType="audio/unknown"/>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39" r:id="rId2"/>
    <p:sldId id="330" r:id="rId3"/>
    <p:sldId id="302" r:id="rId4"/>
    <p:sldId id="274" r:id="rId5"/>
    <p:sldId id="331" r:id="rId6"/>
    <p:sldId id="275" r:id="rId7"/>
    <p:sldId id="332" r:id="rId8"/>
    <p:sldId id="297" r:id="rId9"/>
    <p:sldId id="299" r:id="rId10"/>
    <p:sldId id="267" r:id="rId11"/>
    <p:sldId id="268" r:id="rId12"/>
    <p:sldId id="333" r:id="rId13"/>
    <p:sldId id="269" r:id="rId14"/>
    <p:sldId id="270" r:id="rId15"/>
    <p:sldId id="278" r:id="rId16"/>
    <p:sldId id="281" r:id="rId17"/>
    <p:sldId id="300" r:id="rId18"/>
    <p:sldId id="338" r:id="rId19"/>
    <p:sldId id="335" r:id="rId20"/>
    <p:sldId id="312" r:id="rId21"/>
    <p:sldId id="319" r:id="rId22"/>
    <p:sldId id="271" r:id="rId23"/>
    <p:sldId id="260" r:id="rId24"/>
    <p:sldId id="313" r:id="rId25"/>
    <p:sldId id="314" r:id="rId26"/>
    <p:sldId id="265" r:id="rId27"/>
    <p:sldId id="336" r:id="rId28"/>
    <p:sldId id="266" r:id="rId29"/>
    <p:sldId id="334" r:id="rId30"/>
    <p:sldId id="306" r:id="rId31"/>
    <p:sldId id="322" r:id="rId32"/>
    <p:sldId id="337" r:id="rId33"/>
    <p:sldId id="329" r:id="rId34"/>
    <p:sldId id="328" r:id="rId35"/>
    <p:sldId id="298" r:id="rId36"/>
    <p:sldId id="324" r:id="rId37"/>
    <p:sldId id="325" r:id="rId38"/>
    <p:sldId id="307" r:id="rId39"/>
    <p:sldId id="304"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0B7A3B"/>
    <a:srgbClr val="0F9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82449"/>
  </p:normalViewPr>
  <p:slideViewPr>
    <p:cSldViewPr snapToGrid="0" snapToObjects="1">
      <p:cViewPr varScale="1">
        <p:scale>
          <a:sx n="104" d="100"/>
          <a:sy n="104" d="100"/>
        </p:scale>
        <p:origin x="216" y="208"/>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0A4A4B9-4223-4A42-B066-C856825DEBBE}" type="datetime1">
              <a:rPr lang="en-US"/>
              <a:pPr>
                <a:defRPr/>
              </a:pPr>
              <a:t>8/1/23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B457112-B4EF-AC46-B03C-8B9B09570391}" type="slidenum">
              <a:rPr lang="en-US"/>
              <a:pPr>
                <a:defRPr/>
              </a:pPr>
              <a:t>‹#›</a:t>
            </a:fld>
            <a:endParaRPr lang="en-US"/>
          </a:p>
        </p:txBody>
      </p:sp>
    </p:spTree>
    <p:extLst>
      <p:ext uri="{BB962C8B-B14F-4D97-AF65-F5344CB8AC3E}">
        <p14:creationId xmlns:p14="http://schemas.microsoft.com/office/powerpoint/2010/main" val="1081627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4609307-CF31-1E49-BF27-A03BC4E98120}" type="datetime1">
              <a:rPr lang="en-US"/>
              <a:pPr>
                <a:defRPr/>
              </a:pPr>
              <a:t>8/1/23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AB66893-00C9-C14F-84CC-ED9108A2BDDF}" type="slidenum">
              <a:rPr lang="en-US"/>
              <a:pPr>
                <a:defRPr/>
              </a:pPr>
              <a:t>‹#›</a:t>
            </a:fld>
            <a:endParaRPr lang="en-US"/>
          </a:p>
        </p:txBody>
      </p:sp>
    </p:spTree>
    <p:extLst>
      <p:ext uri="{BB962C8B-B14F-4D97-AF65-F5344CB8AC3E}">
        <p14:creationId xmlns:p14="http://schemas.microsoft.com/office/powerpoint/2010/main" val="24502787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1</a:t>
            </a:fld>
            <a:endParaRPr lang="en-US"/>
          </a:p>
        </p:txBody>
      </p:sp>
    </p:spTree>
    <p:extLst>
      <p:ext uri="{BB962C8B-B14F-4D97-AF65-F5344CB8AC3E}">
        <p14:creationId xmlns:p14="http://schemas.microsoft.com/office/powerpoint/2010/main" val="310824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/photos/school-chemistry-uganda-teacher-1589323/</a:t>
            </a:r>
          </a:p>
          <a:p>
            <a:endParaRPr lang="en-US" dirty="0"/>
          </a:p>
          <a:p>
            <a:r>
              <a:rPr lang="en-US" dirty="0"/>
              <a:t>https://</a:t>
            </a:r>
            <a:r>
              <a:rPr lang="en-US" dirty="0" err="1"/>
              <a:t>www.goodfreephotos.com</a:t>
            </a:r>
            <a:r>
              <a:rPr lang="en-US" dirty="0"/>
              <a:t>/weapons/fleet-of-navy-</a:t>
            </a:r>
            <a:r>
              <a:rPr lang="en-US" dirty="0" err="1"/>
              <a:t>ships.jpg.php</a:t>
            </a:r>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13</a:t>
            </a:fld>
            <a:endParaRPr lang="en-US"/>
          </a:p>
        </p:txBody>
      </p:sp>
    </p:spTree>
    <p:extLst>
      <p:ext uri="{BB962C8B-B14F-4D97-AF65-F5344CB8AC3E}">
        <p14:creationId xmlns:p14="http://schemas.microsoft.com/office/powerpoint/2010/main" val="10562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www.spotlightmetal.com</a:t>
            </a:r>
            <a:r>
              <a:rPr lang="en-US" dirty="0"/>
              <a:t>/why-2018-could-become-a-record-year-for-machine-manufacturers-a-686784/</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14</a:t>
            </a:fld>
            <a:endParaRPr lang="en-US"/>
          </a:p>
        </p:txBody>
      </p:sp>
    </p:spTree>
    <p:extLst>
      <p:ext uri="{BB962C8B-B14F-4D97-AF65-F5344CB8AC3E}">
        <p14:creationId xmlns:p14="http://schemas.microsoft.com/office/powerpoint/2010/main" val="341162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www.deviantart.com</a:t>
            </a:r>
            <a:r>
              <a:rPr lang="en-US" dirty="0"/>
              <a:t>/npantz22/art/LALALOOPSY-Mint-E-Stripe-Crochet-Amigurumi-Doll-396159651</a:t>
            </a:r>
          </a:p>
          <a:p>
            <a:endParaRPr lang="en-US" dirty="0"/>
          </a:p>
          <a:p>
            <a:endParaRPr lang="en-US" dirty="0"/>
          </a:p>
          <a:p>
            <a:r>
              <a:rPr lang="en-US" dirty="0"/>
              <a:t>https://</a:t>
            </a:r>
            <a:r>
              <a:rPr lang="en-US" dirty="0" err="1"/>
              <a:t>flickr.com</a:t>
            </a:r>
            <a:r>
              <a:rPr lang="en-US" dirty="0"/>
              <a:t>/photos/</a:t>
            </a:r>
            <a:r>
              <a:rPr lang="en-US" dirty="0" err="1"/>
              <a:t>roaminggecko</a:t>
            </a:r>
            <a:r>
              <a:rPr lang="en-US" dirty="0"/>
              <a:t>/8279527193</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16</a:t>
            </a:fld>
            <a:endParaRPr lang="en-US"/>
          </a:p>
        </p:txBody>
      </p:sp>
    </p:spTree>
    <p:extLst>
      <p:ext uri="{BB962C8B-B14F-4D97-AF65-F5344CB8AC3E}">
        <p14:creationId xmlns:p14="http://schemas.microsoft.com/office/powerpoint/2010/main" val="218848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www.clipartpanda.com</a:t>
            </a:r>
            <a:r>
              <a:rPr lang="en-US" dirty="0"/>
              <a:t>/categories/dealer-clip-art</a:t>
            </a:r>
          </a:p>
          <a:p>
            <a:endParaRPr lang="en-US" dirty="0"/>
          </a:p>
          <a:p>
            <a:r>
              <a:rPr lang="en-US" dirty="0"/>
              <a:t>https://</a:t>
            </a:r>
            <a:r>
              <a:rPr lang="en-US" dirty="0" err="1"/>
              <a:t>pxhere.com</a:t>
            </a:r>
            <a:r>
              <a:rPr lang="en-US" dirty="0"/>
              <a:t>/</a:t>
            </a:r>
            <a:r>
              <a:rPr lang="en-US" dirty="0" err="1"/>
              <a:t>en</a:t>
            </a:r>
            <a:r>
              <a:rPr lang="en-US" dirty="0"/>
              <a:t>/photo/618074</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17</a:t>
            </a:fld>
            <a:endParaRPr lang="en-US"/>
          </a:p>
        </p:txBody>
      </p:sp>
    </p:spTree>
    <p:extLst>
      <p:ext uri="{BB962C8B-B14F-4D97-AF65-F5344CB8AC3E}">
        <p14:creationId xmlns:p14="http://schemas.microsoft.com/office/powerpoint/2010/main" val="4223980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6AC199-3E7E-FF4C-A8ED-4A73DDE8F96F}" type="slidenum">
              <a:rPr lang="en-US" sz="1200"/>
              <a:pPr eaLnBrk="1" hangingPunct="1"/>
              <a:t>18</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19</a:t>
            </a:fld>
            <a:endParaRPr lang="en-US"/>
          </a:p>
        </p:txBody>
      </p:sp>
    </p:spTree>
    <p:extLst>
      <p:ext uri="{BB962C8B-B14F-4D97-AF65-F5344CB8AC3E}">
        <p14:creationId xmlns:p14="http://schemas.microsoft.com/office/powerpoint/2010/main" val="2685997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CPI Data Sources</a:t>
            </a:r>
          </a:p>
          <a:p>
            <a:endParaRPr lang="en-US" dirty="0"/>
          </a:p>
          <a:p>
            <a:r>
              <a:rPr lang="en-US" dirty="0"/>
              <a:t>https://</a:t>
            </a:r>
            <a:r>
              <a:rPr lang="en-US" dirty="0" err="1"/>
              <a:t>www.bls.gov</a:t>
            </a:r>
            <a:r>
              <a:rPr lang="en-US" dirty="0"/>
              <a:t>/</a:t>
            </a:r>
            <a:r>
              <a:rPr lang="en-US" dirty="0" err="1"/>
              <a:t>opub</a:t>
            </a:r>
            <a:r>
              <a:rPr lang="en-US" dirty="0"/>
              <a:t>/</a:t>
            </a:r>
            <a:r>
              <a:rPr lang="en-US" dirty="0" err="1"/>
              <a:t>hom</a:t>
            </a:r>
            <a:r>
              <a:rPr lang="en-US" dirty="0"/>
              <a:t>/cpi/</a:t>
            </a:r>
            <a:r>
              <a:rPr lang="en-US" dirty="0" err="1"/>
              <a:t>data.htm</a:t>
            </a:r>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20</a:t>
            </a:fld>
            <a:endParaRPr lang="en-US"/>
          </a:p>
        </p:txBody>
      </p:sp>
    </p:spTree>
    <p:extLst>
      <p:ext uri="{BB962C8B-B14F-4D97-AF65-F5344CB8AC3E}">
        <p14:creationId xmlns:p14="http://schemas.microsoft.com/office/powerpoint/2010/main" val="187197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German Hyperinflation</a:t>
            </a:r>
          </a:p>
          <a:p>
            <a:endParaRPr lang="en-US" dirty="0"/>
          </a:p>
          <a:p>
            <a:r>
              <a:rPr lang="en-US" dirty="0"/>
              <a:t>http://</a:t>
            </a:r>
            <a:r>
              <a:rPr lang="en-US" dirty="0" err="1"/>
              <a:t>www.youtube.com</a:t>
            </a:r>
            <a:r>
              <a:rPr lang="en-US" dirty="0"/>
              <a:t>/</a:t>
            </a:r>
            <a:r>
              <a:rPr lang="en-US" dirty="0" err="1"/>
              <a:t>watch?v</a:t>
            </a:r>
            <a:r>
              <a:rPr lang="en-US" dirty="0"/>
              <a:t>=YvN3wBPBDW0</a:t>
            </a:r>
          </a:p>
          <a:p>
            <a:endParaRPr lang="en-US" dirty="0"/>
          </a:p>
          <a:p>
            <a:r>
              <a:rPr lang="en-US" dirty="0"/>
              <a:t>Making Germany Pay Part 1 </a:t>
            </a:r>
          </a:p>
          <a:p>
            <a:endParaRPr lang="en-US" dirty="0"/>
          </a:p>
          <a:p>
            <a:r>
              <a:rPr lang="en-US" dirty="0"/>
              <a:t>http://</a:t>
            </a:r>
            <a:r>
              <a:rPr lang="en-US" dirty="0" err="1"/>
              <a:t>www.youtube.com</a:t>
            </a:r>
            <a:r>
              <a:rPr lang="en-US" dirty="0"/>
              <a:t>/</a:t>
            </a:r>
            <a:r>
              <a:rPr lang="en-US" dirty="0" err="1"/>
              <a:t>watch?v</a:t>
            </a:r>
            <a:r>
              <a:rPr lang="en-US" dirty="0"/>
              <a:t>=FG6U9lcPnAw</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Making Germany Pay Part 2</a:t>
            </a:r>
          </a:p>
          <a:p>
            <a:endParaRPr lang="en-US" dirty="0"/>
          </a:p>
          <a:p>
            <a:r>
              <a:rPr lang="en-US" dirty="0"/>
              <a:t>http://</a:t>
            </a:r>
            <a:r>
              <a:rPr lang="en-US" dirty="0" err="1"/>
              <a:t>www.youtube.com</a:t>
            </a:r>
            <a:r>
              <a:rPr lang="en-US" dirty="0"/>
              <a:t>/</a:t>
            </a:r>
            <a:r>
              <a:rPr lang="en-US" dirty="0" err="1"/>
              <a:t>watch?v</a:t>
            </a:r>
            <a:r>
              <a:rPr lang="en-US" dirty="0"/>
              <a:t>=AK3X4Luq2L0</a:t>
            </a:r>
          </a:p>
          <a:p>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21</a:t>
            </a:fld>
            <a:endParaRPr lang="en-US"/>
          </a:p>
        </p:txBody>
      </p:sp>
    </p:spTree>
    <p:extLst>
      <p:ext uri="{BB962C8B-B14F-4D97-AF65-F5344CB8AC3E}">
        <p14:creationId xmlns:p14="http://schemas.microsoft.com/office/powerpoint/2010/main" val="128021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pxhere.com</a:t>
            </a:r>
            <a:r>
              <a:rPr lang="en-US" dirty="0"/>
              <a:t>/</a:t>
            </a:r>
            <a:r>
              <a:rPr lang="en-US" dirty="0" err="1"/>
              <a:t>en</a:t>
            </a:r>
            <a:r>
              <a:rPr lang="en-US" dirty="0"/>
              <a:t>/photo/1081457</a:t>
            </a:r>
          </a:p>
          <a:p>
            <a:endParaRPr lang="en-US" dirty="0"/>
          </a:p>
          <a:p>
            <a:r>
              <a:rPr lang="en-US" dirty="0"/>
              <a:t>https://</a:t>
            </a:r>
            <a:r>
              <a:rPr lang="en-US" dirty="0" err="1"/>
              <a:t>freesvg.org</a:t>
            </a:r>
            <a:r>
              <a:rPr lang="en-US" dirty="0"/>
              <a:t>/hand-offering-money-vector-image</a:t>
            </a:r>
          </a:p>
          <a:p>
            <a:endParaRPr lang="en-US" dirty="0"/>
          </a:p>
          <a:p>
            <a:r>
              <a:rPr lang="en-US" dirty="0"/>
              <a:t>https://</a:t>
            </a:r>
            <a:r>
              <a:rPr lang="en-US" dirty="0" err="1"/>
              <a:t>www.pexels.com</a:t>
            </a:r>
            <a:r>
              <a:rPr lang="en-US" dirty="0"/>
              <a:t>/video/white-noise-texture-6923433/</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22</a:t>
            </a:fld>
            <a:endParaRPr lang="en-US"/>
          </a:p>
        </p:txBody>
      </p:sp>
    </p:spTree>
    <p:extLst>
      <p:ext uri="{BB962C8B-B14F-4D97-AF65-F5344CB8AC3E}">
        <p14:creationId xmlns:p14="http://schemas.microsoft.com/office/powerpoint/2010/main" val="1266919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www.quora.com</a:t>
            </a:r>
            <a:r>
              <a:rPr lang="en-US" dirty="0"/>
              <a:t>/What-is-the-sum-of-n-natural-numbers</a:t>
            </a:r>
          </a:p>
          <a:p>
            <a:endParaRPr lang="en-US" dirty="0"/>
          </a:p>
          <a:p>
            <a:r>
              <a:rPr lang="en-US" dirty="0"/>
              <a:t>https://</a:t>
            </a:r>
            <a:r>
              <a:rPr lang="en-US" dirty="0" err="1"/>
              <a:t>pxhere.com</a:t>
            </a:r>
            <a:r>
              <a:rPr lang="en-US" dirty="0"/>
              <a:t>/</a:t>
            </a:r>
            <a:r>
              <a:rPr lang="en-US" dirty="0" err="1"/>
              <a:t>en</a:t>
            </a:r>
            <a:r>
              <a:rPr lang="en-US" dirty="0"/>
              <a:t>/photo/393826</a:t>
            </a:r>
          </a:p>
          <a:p>
            <a:endParaRPr lang="en-US" dirty="0"/>
          </a:p>
          <a:p>
            <a:r>
              <a:rPr lang="en-US" dirty="0"/>
              <a:t>Basket Weights: </a:t>
            </a:r>
          </a:p>
          <a:p>
            <a:r>
              <a:rPr lang="en-US" dirty="0"/>
              <a:t>https://</a:t>
            </a:r>
            <a:r>
              <a:rPr lang="en-US" dirty="0" err="1"/>
              <a:t>www.bls.gov</a:t>
            </a:r>
            <a:r>
              <a:rPr lang="en-US" dirty="0"/>
              <a:t>/cpi/tables/relative-importance/</a:t>
            </a:r>
            <a:r>
              <a:rPr lang="en-US" dirty="0" err="1"/>
              <a:t>home.htm</a:t>
            </a:r>
            <a:endParaRPr lang="en-US" dirty="0"/>
          </a:p>
          <a:p>
            <a:endParaRPr lang="en-US" dirty="0"/>
          </a:p>
          <a:p>
            <a:r>
              <a:rPr lang="en-US" dirty="0"/>
              <a:t>Changes to basket:</a:t>
            </a:r>
          </a:p>
          <a:p>
            <a:r>
              <a:rPr lang="en-US" dirty="0"/>
              <a:t>https://</a:t>
            </a:r>
            <a:r>
              <a:rPr lang="en-US" dirty="0" err="1"/>
              <a:t>www.bls.gov</a:t>
            </a:r>
            <a:r>
              <a:rPr lang="en-US" dirty="0"/>
              <a:t>/cpi/additional-resources/revision-1998-item-structure.htm</a:t>
            </a:r>
          </a:p>
          <a:p>
            <a:endParaRPr lang="en-US" dirty="0"/>
          </a:p>
          <a:p>
            <a:r>
              <a:rPr lang="en-US" dirty="0"/>
              <a:t>Revisions paper:</a:t>
            </a:r>
          </a:p>
          <a:p>
            <a:endParaRPr lang="en-US" dirty="0"/>
          </a:p>
          <a:p>
            <a:r>
              <a:rPr lang="en-US" dirty="0"/>
              <a:t>https://</a:t>
            </a:r>
            <a:r>
              <a:rPr lang="en-US" dirty="0" err="1"/>
              <a:t>www.bls.gov</a:t>
            </a:r>
            <a:r>
              <a:rPr lang="en-US" dirty="0"/>
              <a:t>/</a:t>
            </a:r>
            <a:r>
              <a:rPr lang="en-US" dirty="0" err="1"/>
              <a:t>opub</a:t>
            </a:r>
            <a:r>
              <a:rPr lang="en-US" dirty="0"/>
              <a:t>/</a:t>
            </a:r>
            <a:r>
              <a:rPr lang="en-US" dirty="0" err="1"/>
              <a:t>mlr</a:t>
            </a:r>
            <a:r>
              <a:rPr lang="en-US" dirty="0"/>
              <a:t>/1996/12/art1full.pdf</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23</a:t>
            </a:fld>
            <a:endParaRPr lang="en-US"/>
          </a:p>
        </p:txBody>
      </p:sp>
    </p:spTree>
    <p:extLst>
      <p:ext uri="{BB962C8B-B14F-4D97-AF65-F5344CB8AC3E}">
        <p14:creationId xmlns:p14="http://schemas.microsoft.com/office/powerpoint/2010/main" val="62357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Y on the left always stands for all three, income, expenditures and production, but on thew right we see the different sides to GDP.</a:t>
            </a:r>
          </a:p>
          <a:p>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a:t>
            </a:fld>
            <a:endParaRPr lang="en-US"/>
          </a:p>
        </p:txBody>
      </p:sp>
    </p:spTree>
    <p:extLst>
      <p:ext uri="{BB962C8B-B14F-4D97-AF65-F5344CB8AC3E}">
        <p14:creationId xmlns:p14="http://schemas.microsoft.com/office/powerpoint/2010/main" val="2152740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C6765D-9A89-974C-8A87-DD380BABA525}"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25</a:t>
            </a:fld>
            <a:endParaRPr lang="en-US"/>
          </a:p>
        </p:txBody>
      </p:sp>
    </p:spTree>
    <p:extLst>
      <p:ext uri="{BB962C8B-B14F-4D97-AF65-F5344CB8AC3E}">
        <p14:creationId xmlns:p14="http://schemas.microsoft.com/office/powerpoint/2010/main" val="132364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Goods Bias – talk in terms of diminishing marginal utility of consumption and variety added by new goods – dollar more meaningful</a:t>
            </a:r>
          </a:p>
          <a:p>
            <a:endParaRPr lang="en-US" dirty="0"/>
          </a:p>
          <a:p>
            <a:endParaRPr lang="en-US" dirty="0"/>
          </a:p>
          <a:p>
            <a:r>
              <a:rPr lang="en-US" dirty="0"/>
              <a:t>https://</a:t>
            </a:r>
            <a:r>
              <a:rPr lang="en-US" dirty="0" err="1"/>
              <a:t>www.pexels.com</a:t>
            </a:r>
            <a:r>
              <a:rPr lang="en-US" dirty="0"/>
              <a:t>/photo/black-coffee-mug-997670/</a:t>
            </a:r>
          </a:p>
          <a:p>
            <a:endParaRPr lang="en-US" dirty="0"/>
          </a:p>
          <a:p>
            <a:r>
              <a:rPr lang="en-US" dirty="0"/>
              <a:t>https://</a:t>
            </a:r>
            <a:r>
              <a:rPr lang="en-US" dirty="0" err="1"/>
              <a:t>www.publicdomainpictures.net</a:t>
            </a:r>
            <a:r>
              <a:rPr lang="en-US" dirty="0"/>
              <a:t>/</a:t>
            </a:r>
            <a:r>
              <a:rPr lang="en-US" dirty="0" err="1"/>
              <a:t>en</a:t>
            </a:r>
            <a:r>
              <a:rPr lang="en-US" dirty="0"/>
              <a:t>/</a:t>
            </a:r>
            <a:r>
              <a:rPr lang="en-US" dirty="0" err="1"/>
              <a:t>view-image.php?image</a:t>
            </a:r>
            <a:r>
              <a:rPr lang="en-US" dirty="0"/>
              <a:t>=267585&amp;picture=herbal-tea</a:t>
            </a:r>
          </a:p>
          <a:p>
            <a:endParaRPr lang="en-US" dirty="0"/>
          </a:p>
          <a:p>
            <a:r>
              <a:rPr lang="en-US" dirty="0"/>
              <a:t>https://</a:t>
            </a:r>
            <a:r>
              <a:rPr lang="en-US" dirty="0" err="1"/>
              <a:t>pxhere.com</a:t>
            </a:r>
            <a:r>
              <a:rPr lang="en-US" dirty="0"/>
              <a:t>/</a:t>
            </a:r>
            <a:r>
              <a:rPr lang="en-US" dirty="0" err="1"/>
              <a:t>en</a:t>
            </a:r>
            <a:r>
              <a:rPr lang="en-US" dirty="0"/>
              <a:t>/photo/611980</a:t>
            </a:r>
          </a:p>
          <a:p>
            <a:endParaRPr lang="en-US" dirty="0"/>
          </a:p>
          <a:p>
            <a:r>
              <a:rPr lang="en-US" dirty="0"/>
              <a:t>https://</a:t>
            </a:r>
            <a:r>
              <a:rPr lang="en-US" dirty="0" err="1"/>
              <a:t>pixabay.com</a:t>
            </a:r>
            <a:r>
              <a:rPr lang="en-US" dirty="0"/>
              <a:t>/de/photos/fang-pc-es-apple-inc-computer-464737/</a:t>
            </a:r>
          </a:p>
          <a:p>
            <a:endParaRPr lang="en-US" dirty="0"/>
          </a:p>
          <a:p>
            <a:r>
              <a:rPr lang="en-US" dirty="0"/>
              <a:t>https://</a:t>
            </a:r>
            <a:r>
              <a:rPr lang="en-US" dirty="0" err="1"/>
              <a:t>pixabay.com</a:t>
            </a:r>
            <a:r>
              <a:rPr lang="en-US" dirty="0"/>
              <a:t>/de/photos/mercedes-benz-wagen-amg-gt-1470136/</a:t>
            </a:r>
          </a:p>
          <a:p>
            <a:endParaRPr lang="en-US" dirty="0"/>
          </a:p>
          <a:p>
            <a:r>
              <a:rPr lang="en-US" dirty="0"/>
              <a:t>https://</a:t>
            </a:r>
            <a:r>
              <a:rPr lang="en-US" dirty="0" err="1"/>
              <a:t>www.al.com</a:t>
            </a:r>
            <a:r>
              <a:rPr lang="en-US" dirty="0"/>
              <a:t>/breaking/2013/10/</a:t>
            </a:r>
            <a:r>
              <a:rPr lang="en-US" dirty="0" err="1"/>
              <a:t>george_jetson_envy_first_flyin.html</a:t>
            </a:r>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26</a:t>
            </a:fld>
            <a:endParaRPr lang="en-US"/>
          </a:p>
        </p:txBody>
      </p:sp>
    </p:spTree>
    <p:extLst>
      <p:ext uri="{BB962C8B-B14F-4D97-AF65-F5344CB8AC3E}">
        <p14:creationId xmlns:p14="http://schemas.microsoft.com/office/powerpoint/2010/main" val="2688259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www.naccchildlaw.org</a:t>
            </a:r>
            <a:r>
              <a:rPr lang="en-US" dirty="0"/>
              <a:t>/news/288854/The-one-thing-rich-parents-do-for-their-kids-that-makes-all-the-difference-Washington-Post.htm</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27</a:t>
            </a:fld>
            <a:endParaRPr lang="en-US"/>
          </a:p>
        </p:txBody>
      </p:sp>
    </p:spTree>
    <p:extLst>
      <p:ext uri="{BB962C8B-B14F-4D97-AF65-F5344CB8AC3E}">
        <p14:creationId xmlns:p14="http://schemas.microsoft.com/office/powerpoint/2010/main" val="3544787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PPI </a:t>
            </a:r>
            <a:r>
              <a:rPr lang="en-US" sz="1200" dirty="0"/>
              <a:t>This contrasts with other measures, such as the Consumer Price Index (CPI), that measure price change from the purchaser's perspective. Sellers' and purchasers' prices may differ due to government subsidies, sales and excise taxes, and distribution costs. https://</a:t>
            </a:r>
            <a:r>
              <a:rPr lang="en-US" sz="1200" dirty="0" err="1"/>
              <a:t>www.bls.gov</a:t>
            </a:r>
            <a:r>
              <a:rPr lang="en-US" sz="1200" dirty="0"/>
              <a:t>/</a:t>
            </a:r>
            <a:r>
              <a:rPr lang="en-US" sz="1200" dirty="0" err="1"/>
              <a:t>ppi</a:t>
            </a:r>
            <a:r>
              <a:rPr lang="en-US" sz="1200" dirty="0"/>
              <a:t>/</a:t>
            </a:r>
            <a:r>
              <a:rPr lang="en-US" sz="1200" dirty="0" err="1"/>
              <a:t>faqs</a:t>
            </a:r>
            <a:r>
              <a:rPr lang="en-US" sz="1200" dirty="0"/>
              <a:t>/questions-and-answers.htm#6</a:t>
            </a:r>
          </a:p>
          <a:p>
            <a:endParaRPr lang="en-US" sz="1200" dirty="0"/>
          </a:p>
          <a:p>
            <a:r>
              <a:rPr lang="en-US" sz="1200" dirty="0"/>
              <a:t>Difference between CPI and PPI:</a:t>
            </a:r>
          </a:p>
          <a:p>
            <a:r>
              <a:rPr lang="en-US" dirty="0"/>
              <a:t>https://</a:t>
            </a:r>
            <a:r>
              <a:rPr lang="en-US" dirty="0" err="1"/>
              <a:t>www.bea.gov</a:t>
            </a:r>
            <a:r>
              <a:rPr lang="en-US" dirty="0"/>
              <a:t>/research/papers/2007/reconciliation-between-consumer-price-index-and-personal-consumption</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29</a:t>
            </a:fld>
            <a:endParaRPr lang="en-US"/>
          </a:p>
        </p:txBody>
      </p:sp>
    </p:spTree>
    <p:extLst>
      <p:ext uri="{BB962C8B-B14F-4D97-AF65-F5344CB8AC3E}">
        <p14:creationId xmlns:p14="http://schemas.microsoft.com/office/powerpoint/2010/main" val="2719038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freesvg.org</a:t>
            </a:r>
            <a:r>
              <a:rPr lang="en-US" dirty="0"/>
              <a:t>/excited-employees</a:t>
            </a:r>
          </a:p>
          <a:p>
            <a:endParaRPr lang="en-US" dirty="0"/>
          </a:p>
          <a:p>
            <a:r>
              <a:rPr lang="en-US" dirty="0"/>
              <a:t>https://</a:t>
            </a:r>
            <a:r>
              <a:rPr lang="en-US" dirty="0" err="1"/>
              <a:t>www.publicdomainpictures.net</a:t>
            </a:r>
            <a:r>
              <a:rPr lang="en-US" dirty="0"/>
              <a:t>/</a:t>
            </a:r>
            <a:r>
              <a:rPr lang="en-US" dirty="0" err="1"/>
              <a:t>en</a:t>
            </a:r>
            <a:r>
              <a:rPr lang="en-US" dirty="0"/>
              <a:t>/</a:t>
            </a:r>
            <a:r>
              <a:rPr lang="en-US" dirty="0" err="1"/>
              <a:t>view-image.php?image</a:t>
            </a:r>
            <a:r>
              <a:rPr lang="en-US" dirty="0"/>
              <a:t>=204339&amp;picture=&amp;</a:t>
            </a:r>
            <a:r>
              <a:rPr lang="en-US" dirty="0" err="1"/>
              <a:t>jazyk</a:t>
            </a:r>
            <a:r>
              <a:rPr lang="en-US" dirty="0"/>
              <a:t>=CS</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30</a:t>
            </a:fld>
            <a:endParaRPr lang="en-US"/>
          </a:p>
        </p:txBody>
      </p:sp>
    </p:spTree>
    <p:extLst>
      <p:ext uri="{BB962C8B-B14F-4D97-AF65-F5344CB8AC3E}">
        <p14:creationId xmlns:p14="http://schemas.microsoft.com/office/powerpoint/2010/main" val="2149311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a:t>
            </a:r>
            <a:r>
              <a:rPr lang="en-US" dirty="0" err="1"/>
              <a:t>www.dreamstime.com</a:t>
            </a:r>
            <a:r>
              <a:rPr lang="en-US" dirty="0"/>
              <a:t>/royalty-free-stock-images-you-re-fired-yellow-sticky-note-image22382739</a:t>
            </a:r>
          </a:p>
        </p:txBody>
      </p:sp>
      <p:sp>
        <p:nvSpPr>
          <p:cNvPr id="4" name="Slide Number Placeholder 3"/>
          <p:cNvSpPr>
            <a:spLocks noGrp="1"/>
          </p:cNvSpPr>
          <p:nvPr>
            <p:ph type="sldNum" sz="quarter" idx="10"/>
          </p:nvPr>
        </p:nvSpPr>
        <p:spPr/>
        <p:txBody>
          <a:bodyPr/>
          <a:lstStyle/>
          <a:p>
            <a:fld id="{8705FF44-DF6D-3748-B5F4-193C75AC9214}"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http://clipart-</a:t>
            </a:r>
            <a:r>
              <a:rPr lang="en-US" dirty="0" err="1"/>
              <a:t>library.com</a:t>
            </a:r>
            <a:r>
              <a:rPr lang="en-US" dirty="0"/>
              <a:t>/no-money-</a:t>
            </a:r>
            <a:r>
              <a:rPr lang="en-US" dirty="0" err="1"/>
              <a:t>cliparts.html</a:t>
            </a:r>
            <a:endParaRPr lang="en-US" dirty="0"/>
          </a:p>
          <a:p>
            <a:endParaRPr lang="en-US" dirty="0"/>
          </a:p>
          <a:p>
            <a:endParaRPr lang="en-US" dirty="0"/>
          </a:p>
          <a:p>
            <a:r>
              <a:rPr lang="en-US" dirty="0"/>
              <a:t>https://</a:t>
            </a:r>
            <a:r>
              <a:rPr lang="en-US" dirty="0" err="1"/>
              <a:t>www.youtube.com</a:t>
            </a:r>
            <a:r>
              <a:rPr lang="en-US" dirty="0"/>
              <a:t>/</a:t>
            </a:r>
            <a:r>
              <a:rPr lang="en-US" dirty="0" err="1"/>
              <a:t>watch?v</a:t>
            </a:r>
            <a:r>
              <a:rPr lang="en-US" dirty="0"/>
              <a:t>=3sUCSGVYzI0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32</a:t>
            </a:fld>
            <a:endParaRPr lang="en-US"/>
          </a:p>
        </p:txBody>
      </p:sp>
    </p:spTree>
    <p:extLst>
      <p:ext uri="{BB962C8B-B14F-4D97-AF65-F5344CB8AC3E}">
        <p14:creationId xmlns:p14="http://schemas.microsoft.com/office/powerpoint/2010/main" val="3313712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subwaysurfer.blogspot.com</a:t>
            </a:r>
            <a:r>
              <a:rPr lang="en-US" dirty="0"/>
              <a:t>/2009/04/editorial-cartoon-wave-</a:t>
            </a:r>
            <a:r>
              <a:rPr lang="en-US" dirty="0" err="1"/>
              <a:t>newspaper.html</a:t>
            </a:r>
            <a:endParaRPr lang="en-US" dirty="0"/>
          </a:p>
          <a:p>
            <a:endParaRPr lang="en-US" dirty="0"/>
          </a:p>
          <a:p>
            <a:r>
              <a:rPr lang="en-US" dirty="0"/>
              <a:t>http://</a:t>
            </a:r>
            <a:r>
              <a:rPr lang="en-US" dirty="0" err="1"/>
              <a:t>www.luckinlove.com</a:t>
            </a:r>
            <a:r>
              <a:rPr lang="en-US" dirty="0"/>
              <a:t>/</a:t>
            </a:r>
            <a:r>
              <a:rPr lang="en-US" dirty="0" err="1"/>
              <a:t>cruelempire.htm</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http://</a:t>
            </a:r>
            <a:r>
              <a:rPr lang="en-US" dirty="0" err="1"/>
              <a:t>subwaysurfer.blogspot.com</a:t>
            </a:r>
            <a:r>
              <a:rPr lang="en-US" dirty="0"/>
              <a:t>/2009/04/editorial-cartoon-wave-</a:t>
            </a:r>
            <a:r>
              <a:rPr lang="en-US" dirty="0" err="1"/>
              <a:t>newspaper.html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33</a:t>
            </a:fld>
            <a:endParaRPr lang="en-US"/>
          </a:p>
        </p:txBody>
      </p:sp>
    </p:spTree>
    <p:extLst>
      <p:ext uri="{BB962C8B-B14F-4D97-AF65-F5344CB8AC3E}">
        <p14:creationId xmlns:p14="http://schemas.microsoft.com/office/powerpoint/2010/main" val="244878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https://</a:t>
            </a:r>
            <a:r>
              <a:rPr lang="en-US" dirty="0" err="1"/>
              <a:t>www.rawpixel.com</a:t>
            </a:r>
            <a:r>
              <a:rPr lang="en-US" dirty="0"/>
              <a:t>/search/job%20search?page=1&amp;sort=curated</a:t>
            </a:r>
          </a:p>
          <a:p>
            <a:endParaRPr lang="en-US" dirty="0"/>
          </a:p>
          <a:p>
            <a:r>
              <a:rPr lang="en-US" dirty="0"/>
              <a:t>https://</a:t>
            </a:r>
            <a:r>
              <a:rPr lang="en-US" dirty="0" err="1"/>
              <a:t>draup.com</a:t>
            </a:r>
            <a:r>
              <a:rPr lang="en-US" dirty="0"/>
              <a:t>/talent/blog/skills-mismatch-its-impact-on-the-technology-talent-ecosystem/</a:t>
            </a:r>
          </a:p>
        </p:txBody>
      </p:sp>
      <p:sp>
        <p:nvSpPr>
          <p:cNvPr id="4" name="Slide Number Placeholder 3"/>
          <p:cNvSpPr>
            <a:spLocks noGrp="1"/>
          </p:cNvSpPr>
          <p:nvPr>
            <p:ph type="sldNum" sz="quarter" idx="10"/>
          </p:nvPr>
        </p:nvSpPr>
        <p:spPr/>
        <p:txBody>
          <a:bodyPr/>
          <a:lstStyle/>
          <a:p>
            <a:fld id="{8705FF44-DF6D-3748-B5F4-193C75AC9214}"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Y on the left always stands for all three, income, expenditures and production, but on thew right we see the different sides to GDP.</a:t>
            </a:r>
          </a:p>
          <a:p>
            <a:endParaRPr lang="en-US"/>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3</a:t>
            </a:fld>
            <a:endParaRPr lang="en-US"/>
          </a:p>
        </p:txBody>
      </p:sp>
    </p:spTree>
    <p:extLst>
      <p:ext uri="{BB962C8B-B14F-4D97-AF65-F5344CB8AC3E}">
        <p14:creationId xmlns:p14="http://schemas.microsoft.com/office/powerpoint/2010/main" val="3450548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Cyclical unemployment is associated with the business cycle, which concerns expansions, contractions and recessions.</a:t>
            </a:r>
          </a:p>
          <a:p>
            <a:r>
              <a:rPr lang="en-US" sz="1200" dirty="0"/>
              <a:t>growth. It can be negative.</a:t>
            </a:r>
          </a:p>
          <a:p>
            <a:endParaRPr lang="en-US" dirty="0"/>
          </a:p>
        </p:txBody>
      </p:sp>
      <p:sp>
        <p:nvSpPr>
          <p:cNvPr id="4" name="Slide Number Placeholder 3"/>
          <p:cNvSpPr>
            <a:spLocks noGrp="1"/>
          </p:cNvSpPr>
          <p:nvPr>
            <p:ph type="sldNum" sz="quarter" idx="10"/>
          </p:nvPr>
        </p:nvSpPr>
        <p:spPr/>
        <p:txBody>
          <a:bodyPr/>
          <a:lstStyle/>
          <a:p>
            <a:fld id="{8705FF44-DF6D-3748-B5F4-193C75AC9214}"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www.historyonthenet.com</a:t>
            </a:r>
            <a:r>
              <a:rPr lang="en-US" dirty="0"/>
              <a:t>/</a:t>
            </a:r>
            <a:r>
              <a:rPr lang="en-US" dirty="0" err="1"/>
              <a:t>authentichistory</a:t>
            </a:r>
            <a:r>
              <a:rPr lang="en-US" dirty="0"/>
              <a:t>/1898-1913/2-progressivism/3-laborreform/2-hine/</a:t>
            </a:r>
          </a:p>
        </p:txBody>
      </p:sp>
      <p:sp>
        <p:nvSpPr>
          <p:cNvPr id="4" name="Slide Number Placeholder 3"/>
          <p:cNvSpPr>
            <a:spLocks noGrp="1"/>
          </p:cNvSpPr>
          <p:nvPr>
            <p:ph type="sldNum" sz="quarter" idx="10"/>
          </p:nvPr>
        </p:nvSpPr>
        <p:spPr/>
        <p:txBody>
          <a:bodyPr/>
          <a:lstStyle/>
          <a:p>
            <a:fld id="{8705FF44-DF6D-3748-B5F4-193C75AC9214}"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 per capita is better measure of standard of living.</a:t>
            </a:r>
            <a:r>
              <a:rPr lang="en-US" baseline="0" dirty="0"/>
              <a:t> </a:t>
            </a:r>
          </a:p>
          <a:p>
            <a:endParaRPr lang="en-US" baseline="0" dirty="0"/>
          </a:p>
          <a:p>
            <a:r>
              <a:rPr lang="en-US" baseline="0" dirty="0"/>
              <a:t>https://</a:t>
            </a:r>
            <a:r>
              <a:rPr lang="en-US" baseline="0" dirty="0" err="1"/>
              <a:t>cambiocoach.com</a:t>
            </a:r>
            <a:r>
              <a:rPr lang="en-US" baseline="0" dirty="0"/>
              <a:t>/2016/08/11/want-win-salary-negotiation-increase-size-pie/</a:t>
            </a:r>
          </a:p>
          <a:p>
            <a:endParaRPr lang="en-US" baseline="0" dirty="0"/>
          </a:p>
        </p:txBody>
      </p:sp>
      <p:sp>
        <p:nvSpPr>
          <p:cNvPr id="4" name="Slide Number Placeholder 3"/>
          <p:cNvSpPr>
            <a:spLocks noGrp="1"/>
          </p:cNvSpPr>
          <p:nvPr>
            <p:ph type="sldNum" sz="quarter" idx="10"/>
          </p:nvPr>
        </p:nvSpPr>
        <p:spPr/>
        <p:txBody>
          <a:bodyPr/>
          <a:lstStyle/>
          <a:p>
            <a:pPr>
              <a:defRPr/>
            </a:pPr>
            <a:fld id="{2AB66893-00C9-C14F-84CC-ED9108A2BDDF}" type="slidenum">
              <a:rPr lang="en-US" smtClean="0"/>
              <a:pPr>
                <a:defRPr/>
              </a:pPr>
              <a:t>4</a:t>
            </a:fld>
            <a:endParaRPr lang="en-US"/>
          </a:p>
        </p:txBody>
      </p:sp>
    </p:spTree>
    <p:extLst>
      <p:ext uri="{BB962C8B-B14F-4D97-AF65-F5344CB8AC3E}">
        <p14:creationId xmlns:p14="http://schemas.microsoft.com/office/powerpoint/2010/main" val="392153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www.publicdomainpictures.net</a:t>
            </a:r>
            <a:r>
              <a:rPr lang="en-US" dirty="0"/>
              <a:t>/</a:t>
            </a:r>
            <a:r>
              <a:rPr lang="en-US" dirty="0" err="1"/>
              <a:t>en</a:t>
            </a:r>
            <a:r>
              <a:rPr lang="en-US" dirty="0"/>
              <a:t>/</a:t>
            </a:r>
            <a:r>
              <a:rPr lang="en-US" dirty="0" err="1"/>
              <a:t>view-image.php?image</a:t>
            </a:r>
            <a:r>
              <a:rPr lang="en-US" dirty="0"/>
              <a:t>=119165&amp;picture=</a:t>
            </a:r>
            <a:r>
              <a:rPr lang="en-US" dirty="0" err="1"/>
              <a:t>marcos</a:t>
            </a:r>
            <a:r>
              <a:rPr lang="en-US" dirty="0"/>
              <a:t>-</a:t>
            </a:r>
            <a:r>
              <a:rPr lang="en-US" dirty="0" err="1"/>
              <a:t>mantara</a:t>
            </a:r>
            <a:r>
              <a:rPr lang="en-US" dirty="0"/>
              <a:t>-convertible-car</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5</a:t>
            </a:fld>
            <a:endParaRPr lang="en-US"/>
          </a:p>
        </p:txBody>
      </p:sp>
    </p:spTree>
    <p:extLst>
      <p:ext uri="{BB962C8B-B14F-4D97-AF65-F5344CB8AC3E}">
        <p14:creationId xmlns:p14="http://schemas.microsoft.com/office/powerpoint/2010/main" val="395574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publicdomainpictures.net</a:t>
            </a:r>
            <a:r>
              <a:rPr lang="en-US" dirty="0"/>
              <a:t>/</a:t>
            </a:r>
            <a:r>
              <a:rPr lang="en-US" dirty="0" err="1"/>
              <a:t>en</a:t>
            </a:r>
            <a:r>
              <a:rPr lang="en-US" dirty="0"/>
              <a:t>/</a:t>
            </a:r>
            <a:r>
              <a:rPr lang="en-US" dirty="0" err="1"/>
              <a:t>view-image.php?image</a:t>
            </a:r>
            <a:r>
              <a:rPr lang="en-US" dirty="0"/>
              <a:t>=119008&amp;picture=</a:t>
            </a:r>
            <a:r>
              <a:rPr lang="en-US" dirty="0" err="1"/>
              <a:t>naranjas</a:t>
            </a:r>
            <a:r>
              <a:rPr lang="en-US" dirty="0"/>
              <a:t>-para-la-</a:t>
            </a:r>
            <a:r>
              <a:rPr lang="en-US" dirty="0" err="1"/>
              <a:t>venta</a:t>
            </a:r>
            <a:endParaRPr lang="en-US" dirty="0"/>
          </a:p>
          <a:p>
            <a:endParaRPr lang="en-US" dirty="0"/>
          </a:p>
          <a:p>
            <a:r>
              <a:rPr lang="en-US" dirty="0"/>
              <a:t>https://</a:t>
            </a:r>
            <a:r>
              <a:rPr lang="en-US" dirty="0" err="1"/>
              <a:t>www.pexels.com</a:t>
            </a:r>
            <a:r>
              <a:rPr lang="en-US" dirty="0"/>
              <a:t>/photo/people-in-concert-1763075/</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6</a:t>
            </a:fld>
            <a:endParaRPr lang="en-US"/>
          </a:p>
        </p:txBody>
      </p:sp>
    </p:spTree>
    <p:extLst>
      <p:ext uri="{BB962C8B-B14F-4D97-AF65-F5344CB8AC3E}">
        <p14:creationId xmlns:p14="http://schemas.microsoft.com/office/powerpoint/2010/main" val="47128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www.pexels.com</a:t>
            </a:r>
            <a:r>
              <a:rPr lang="en-US" dirty="0"/>
              <a:t>/photo/top-view-photo-of-soccer-field-during-day-3448250/</a:t>
            </a:r>
          </a:p>
          <a:p>
            <a:endParaRPr lang="en-US" dirty="0"/>
          </a:p>
          <a:p>
            <a:r>
              <a:rPr lang="en-US" dirty="0"/>
              <a:t>https://</a:t>
            </a:r>
            <a:r>
              <a:rPr lang="en-US" dirty="0" err="1"/>
              <a:t>www.publicdomainpictures.net</a:t>
            </a:r>
            <a:r>
              <a:rPr lang="en-US" dirty="0"/>
              <a:t>/</a:t>
            </a:r>
            <a:r>
              <a:rPr lang="en-US" dirty="0" err="1"/>
              <a:t>en</a:t>
            </a:r>
            <a:r>
              <a:rPr lang="en-US" dirty="0"/>
              <a:t>/</a:t>
            </a:r>
            <a:r>
              <a:rPr lang="en-US" dirty="0" err="1"/>
              <a:t>view-image.php?image</a:t>
            </a:r>
            <a:r>
              <a:rPr lang="en-US" dirty="0"/>
              <a:t>=89208&amp;picture=football-score-board</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7</a:t>
            </a:fld>
            <a:endParaRPr lang="en-US"/>
          </a:p>
        </p:txBody>
      </p:sp>
    </p:spTree>
    <p:extLst>
      <p:ext uri="{BB962C8B-B14F-4D97-AF65-F5344CB8AC3E}">
        <p14:creationId xmlns:p14="http://schemas.microsoft.com/office/powerpoint/2010/main" val="362139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pxhere.com</a:t>
            </a:r>
            <a:r>
              <a:rPr lang="en-US" dirty="0"/>
              <a:t>/</a:t>
            </a:r>
            <a:r>
              <a:rPr lang="en-US" dirty="0" err="1"/>
              <a:t>en</a:t>
            </a:r>
            <a:r>
              <a:rPr lang="en-US" dirty="0"/>
              <a:t>/photo/898411</a:t>
            </a:r>
          </a:p>
        </p:txBody>
      </p:sp>
      <p:sp>
        <p:nvSpPr>
          <p:cNvPr id="4" name="Slide Number Placeholder 3"/>
          <p:cNvSpPr>
            <a:spLocks noGrp="1"/>
          </p:cNvSpPr>
          <p:nvPr>
            <p:ph type="sldNum" sz="quarter" idx="5"/>
          </p:nvPr>
        </p:nvSpPr>
        <p:spPr/>
        <p:txBody>
          <a:bodyPr/>
          <a:lstStyle/>
          <a:p>
            <a:pPr>
              <a:defRPr/>
            </a:pPr>
            <a:fld id="{2AB66893-00C9-C14F-84CC-ED9108A2BDDF}" type="slidenum">
              <a:rPr lang="en-US" smtClean="0"/>
              <a:pPr>
                <a:defRPr/>
              </a:pPr>
              <a:t>10</a:t>
            </a:fld>
            <a:endParaRPr lang="en-US"/>
          </a:p>
        </p:txBody>
      </p:sp>
    </p:spTree>
    <p:extLst>
      <p:ext uri="{BB962C8B-B14F-4D97-AF65-F5344CB8AC3E}">
        <p14:creationId xmlns:p14="http://schemas.microsoft.com/office/powerpoint/2010/main" val="420011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https://</a:t>
            </a:r>
            <a:r>
              <a:rPr lang="en-US" dirty="0" err="1">
                <a:latin typeface="Calibri" charset="0"/>
                <a:ea typeface="ＭＳ Ｐゴシック" charset="0"/>
                <a:cs typeface="ＭＳ Ｐゴシック" charset="0"/>
              </a:rPr>
              <a:t>pxhere.com</a:t>
            </a:r>
            <a:r>
              <a:rPr lang="en-US" dirty="0">
                <a:latin typeface="Calibri" charset="0"/>
                <a:ea typeface="ＭＳ Ｐゴシック" charset="0"/>
                <a:cs typeface="ＭＳ Ｐゴシック" charset="0"/>
              </a:rPr>
              <a:t>/</a:t>
            </a:r>
            <a:r>
              <a:rPr lang="en-US" dirty="0" err="1">
                <a:latin typeface="Calibri" charset="0"/>
                <a:ea typeface="ＭＳ Ｐゴシック" charset="0"/>
                <a:cs typeface="ＭＳ Ｐゴシック" charset="0"/>
              </a:rPr>
              <a:t>en</a:t>
            </a:r>
            <a:r>
              <a:rPr lang="en-US" dirty="0">
                <a:latin typeface="Calibri" charset="0"/>
                <a:ea typeface="ＭＳ Ｐゴシック" charset="0"/>
                <a:cs typeface="ＭＳ Ｐゴシック" charset="0"/>
              </a:rPr>
              <a:t>/photo/65832</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https://</a:t>
            </a:r>
            <a:r>
              <a:rPr lang="en-US" dirty="0" err="1">
                <a:latin typeface="Calibri" charset="0"/>
                <a:ea typeface="ＭＳ Ｐゴシック" charset="0"/>
                <a:cs typeface="ＭＳ Ｐゴシック" charset="0"/>
              </a:rPr>
              <a:t>www.publicdomainpictures.net</a:t>
            </a:r>
            <a:r>
              <a:rPr lang="en-US" dirty="0">
                <a:latin typeface="Calibri" charset="0"/>
                <a:ea typeface="ＭＳ Ｐゴシック" charset="0"/>
                <a:cs typeface="ＭＳ Ｐゴシック" charset="0"/>
              </a:rPr>
              <a:t>/</a:t>
            </a:r>
            <a:r>
              <a:rPr lang="en-US" dirty="0" err="1">
                <a:latin typeface="Calibri" charset="0"/>
                <a:ea typeface="ＭＳ Ｐゴシック" charset="0"/>
                <a:cs typeface="ＭＳ Ｐゴシック" charset="0"/>
              </a:rPr>
              <a:t>en</a:t>
            </a:r>
            <a:r>
              <a:rPr lang="en-US" dirty="0">
                <a:latin typeface="Calibri" charset="0"/>
                <a:ea typeface="ＭＳ Ｐゴシック" charset="0"/>
                <a:cs typeface="ＭＳ Ｐゴシック" charset="0"/>
              </a:rPr>
              <a:t>/</a:t>
            </a:r>
            <a:r>
              <a:rPr lang="en-US" dirty="0" err="1">
                <a:latin typeface="Calibri" charset="0"/>
                <a:ea typeface="ＭＳ Ｐゴシック" charset="0"/>
                <a:cs typeface="ＭＳ Ｐゴシック" charset="0"/>
              </a:rPr>
              <a:t>view-image.php?image</a:t>
            </a:r>
            <a:r>
              <a:rPr lang="en-US" dirty="0">
                <a:latin typeface="Calibri" charset="0"/>
                <a:ea typeface="ＭＳ Ｐゴシック" charset="0"/>
                <a:cs typeface="ＭＳ Ｐゴシック" charset="0"/>
              </a:rPr>
              <a:t>=202647&amp;picture=</a:t>
            </a:r>
            <a:r>
              <a:rPr lang="en-US" dirty="0" err="1">
                <a:latin typeface="Calibri" charset="0"/>
                <a:ea typeface="ＭＳ Ｐゴシック" charset="0"/>
                <a:cs typeface="ＭＳ Ｐゴシック" charset="0"/>
              </a:rPr>
              <a:t>porsche</a:t>
            </a:r>
            <a:r>
              <a:rPr lang="en-US" dirty="0">
                <a:latin typeface="Calibri" charset="0"/>
                <a:ea typeface="ＭＳ Ｐゴシック" charset="0"/>
                <a:cs typeface="ＭＳ Ｐゴシック" charset="0"/>
              </a:rPr>
              <a:t>-</a:t>
            </a:r>
            <a:r>
              <a:rPr lang="en-US" dirty="0" err="1">
                <a:latin typeface="Calibri" charset="0"/>
                <a:ea typeface="ＭＳ Ｐゴシック" charset="0"/>
                <a:cs typeface="ＭＳ Ｐゴシック" charset="0"/>
              </a:rPr>
              <a:t>cayman</a:t>
            </a:r>
            <a:r>
              <a:rPr lang="en-US" dirty="0">
                <a:latin typeface="Calibri" charset="0"/>
                <a:ea typeface="ＭＳ Ｐゴシック" charset="0"/>
                <a:cs typeface="ＭＳ Ｐゴシック" charset="0"/>
              </a:rPr>
              <a:t>-car</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https://</a:t>
            </a:r>
            <a:r>
              <a:rPr lang="en-US" dirty="0" err="1">
                <a:latin typeface="Calibri" charset="0"/>
                <a:ea typeface="ＭＳ Ｐゴシック" charset="0"/>
                <a:cs typeface="ＭＳ Ｐゴシック" charset="0"/>
              </a:rPr>
              <a:t>www.flickr.com</a:t>
            </a:r>
            <a:r>
              <a:rPr lang="en-US">
                <a:latin typeface="Calibri" charset="0"/>
                <a:ea typeface="ＭＳ Ｐゴシック" charset="0"/>
                <a:cs typeface="ＭＳ Ｐゴシック" charset="0"/>
              </a:rPr>
              <a:t>/photos/alex92287/3379625639/</a:t>
            </a:r>
            <a:endParaRPr lang="en-US" dirty="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02731B-A9BF-7A45-856D-96BCFB95D483}" type="slidenum">
              <a:rPr lang="en-US" sz="1200"/>
              <a:pPr eaLnBrk="1" hangingPunct="1"/>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54F7BC-FAC1-8E4F-8A9D-5DCEED7EFEDD}" type="datetime1">
              <a:rPr lang="en-US"/>
              <a:pPr>
                <a:defRPr/>
              </a:pPr>
              <a:t>8/1/23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54D430-9148-7341-B3F8-167868DCBFF2}" type="slidenum">
              <a:rPr lang="en-US"/>
              <a:pPr>
                <a:defRPr/>
              </a:pPr>
              <a:t>‹#›</a:t>
            </a:fld>
            <a:endParaRPr lang="en-US"/>
          </a:p>
        </p:txBody>
      </p:sp>
    </p:spTree>
    <p:extLst>
      <p:ext uri="{BB962C8B-B14F-4D97-AF65-F5344CB8AC3E}">
        <p14:creationId xmlns:p14="http://schemas.microsoft.com/office/powerpoint/2010/main" val="288484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CB87AF-EAC6-DC4F-B45F-26E931D173F9}" type="datetime1">
              <a:rPr lang="en-US"/>
              <a:pPr>
                <a:defRPr/>
              </a:pPr>
              <a:t>8/1/23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427E1B-B3A5-6D43-8FDA-5CA9DEC7C923}" type="slidenum">
              <a:rPr lang="en-US"/>
              <a:pPr>
                <a:defRPr/>
              </a:pPr>
              <a:t>‹#›</a:t>
            </a:fld>
            <a:endParaRPr lang="en-US"/>
          </a:p>
        </p:txBody>
      </p:sp>
    </p:spTree>
    <p:extLst>
      <p:ext uri="{BB962C8B-B14F-4D97-AF65-F5344CB8AC3E}">
        <p14:creationId xmlns:p14="http://schemas.microsoft.com/office/powerpoint/2010/main" val="328866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2673E7-2D7A-7347-8DA3-8A9CA6848952}" type="datetime1">
              <a:rPr lang="en-US"/>
              <a:pPr>
                <a:defRPr/>
              </a:pPr>
              <a:t>8/1/23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4225C-A926-9C4E-802F-7D7A768B1268}" type="slidenum">
              <a:rPr lang="en-US"/>
              <a:pPr>
                <a:defRPr/>
              </a:pPr>
              <a:t>‹#›</a:t>
            </a:fld>
            <a:endParaRPr lang="en-US"/>
          </a:p>
        </p:txBody>
      </p:sp>
    </p:spTree>
    <p:extLst>
      <p:ext uri="{BB962C8B-B14F-4D97-AF65-F5344CB8AC3E}">
        <p14:creationId xmlns:p14="http://schemas.microsoft.com/office/powerpoint/2010/main" val="105348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6EA671-6768-1540-ADE0-A3122AADBCB4}" type="datetime1">
              <a:rPr lang="en-US"/>
              <a:pPr>
                <a:defRPr/>
              </a:pPr>
              <a:t>8/1/23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3AF39E-F276-0348-9982-FD405A345B3F}" type="slidenum">
              <a:rPr lang="en-US"/>
              <a:pPr>
                <a:defRPr/>
              </a:pPr>
              <a:t>‹#›</a:t>
            </a:fld>
            <a:endParaRPr lang="en-US"/>
          </a:p>
        </p:txBody>
      </p:sp>
    </p:spTree>
    <p:extLst>
      <p:ext uri="{BB962C8B-B14F-4D97-AF65-F5344CB8AC3E}">
        <p14:creationId xmlns:p14="http://schemas.microsoft.com/office/powerpoint/2010/main" val="268903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98F44A-5678-4946-83A1-6862A7267A64}" type="datetime1">
              <a:rPr lang="en-US"/>
              <a:pPr>
                <a:defRPr/>
              </a:pPr>
              <a:t>8/1/23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B456B5-5BCD-8843-B76A-9F1D72993A0B}" type="slidenum">
              <a:rPr lang="en-US"/>
              <a:pPr>
                <a:defRPr/>
              </a:pPr>
              <a:t>‹#›</a:t>
            </a:fld>
            <a:endParaRPr lang="en-US"/>
          </a:p>
        </p:txBody>
      </p:sp>
    </p:spTree>
    <p:extLst>
      <p:ext uri="{BB962C8B-B14F-4D97-AF65-F5344CB8AC3E}">
        <p14:creationId xmlns:p14="http://schemas.microsoft.com/office/powerpoint/2010/main" val="380237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97EA1E0-D0AC-FA4F-BB05-C5CFBFB94572}" type="datetime1">
              <a:rPr lang="en-US"/>
              <a:pPr>
                <a:defRPr/>
              </a:pPr>
              <a:t>8/1/23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EDF569-468A-EA4E-B92F-8BBC453F3604}" type="slidenum">
              <a:rPr lang="en-US"/>
              <a:pPr>
                <a:defRPr/>
              </a:pPr>
              <a:t>‹#›</a:t>
            </a:fld>
            <a:endParaRPr lang="en-US"/>
          </a:p>
        </p:txBody>
      </p:sp>
    </p:spTree>
    <p:extLst>
      <p:ext uri="{BB962C8B-B14F-4D97-AF65-F5344CB8AC3E}">
        <p14:creationId xmlns:p14="http://schemas.microsoft.com/office/powerpoint/2010/main" val="28229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838C644-C7FB-0745-89FC-4AD8B5473BB7}" type="datetime1">
              <a:rPr lang="en-US"/>
              <a:pPr>
                <a:defRPr/>
              </a:pPr>
              <a:t>8/1/23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1E42C5-663A-0443-8237-B8AC34DCE059}" type="slidenum">
              <a:rPr lang="en-US"/>
              <a:pPr>
                <a:defRPr/>
              </a:pPr>
              <a:t>‹#›</a:t>
            </a:fld>
            <a:endParaRPr lang="en-US"/>
          </a:p>
        </p:txBody>
      </p:sp>
    </p:spTree>
    <p:extLst>
      <p:ext uri="{BB962C8B-B14F-4D97-AF65-F5344CB8AC3E}">
        <p14:creationId xmlns:p14="http://schemas.microsoft.com/office/powerpoint/2010/main" val="371404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700AA2A-396E-0543-8A1D-40F75F2226AF}" type="datetime1">
              <a:rPr lang="en-US"/>
              <a:pPr>
                <a:defRPr/>
              </a:pPr>
              <a:t>8/1/23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719FAB-9592-8840-B19A-59545005BE67}" type="slidenum">
              <a:rPr lang="en-US"/>
              <a:pPr>
                <a:defRPr/>
              </a:pPr>
              <a:t>‹#›</a:t>
            </a:fld>
            <a:endParaRPr lang="en-US"/>
          </a:p>
        </p:txBody>
      </p:sp>
    </p:spTree>
    <p:extLst>
      <p:ext uri="{BB962C8B-B14F-4D97-AF65-F5344CB8AC3E}">
        <p14:creationId xmlns:p14="http://schemas.microsoft.com/office/powerpoint/2010/main" val="357642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5663F-5861-F842-BCA3-C31F6F532AEB}" type="datetime1">
              <a:rPr lang="en-US"/>
              <a:pPr>
                <a:defRPr/>
              </a:pPr>
              <a:t>8/1/23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BB9074-B1D4-D448-AD49-27CBF45B1DA4}" type="slidenum">
              <a:rPr lang="en-US"/>
              <a:pPr>
                <a:defRPr/>
              </a:pPr>
              <a:t>‹#›</a:t>
            </a:fld>
            <a:endParaRPr lang="en-US"/>
          </a:p>
        </p:txBody>
      </p:sp>
    </p:spTree>
    <p:extLst>
      <p:ext uri="{BB962C8B-B14F-4D97-AF65-F5344CB8AC3E}">
        <p14:creationId xmlns:p14="http://schemas.microsoft.com/office/powerpoint/2010/main" val="48537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20D4B9-48C2-E249-9E8F-BC9142C03170}" type="datetime1">
              <a:rPr lang="en-US"/>
              <a:pPr>
                <a:defRPr/>
              </a:pPr>
              <a:t>8/1/23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10853A-8C5A-8A47-9F9F-001BC71DE286}" type="slidenum">
              <a:rPr lang="en-US"/>
              <a:pPr>
                <a:defRPr/>
              </a:pPr>
              <a:t>‹#›</a:t>
            </a:fld>
            <a:endParaRPr lang="en-US"/>
          </a:p>
        </p:txBody>
      </p:sp>
    </p:spTree>
    <p:extLst>
      <p:ext uri="{BB962C8B-B14F-4D97-AF65-F5344CB8AC3E}">
        <p14:creationId xmlns:p14="http://schemas.microsoft.com/office/powerpoint/2010/main" val="120696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B1E381-D774-154A-8017-5629D8ADF148}" type="datetime1">
              <a:rPr lang="en-US"/>
              <a:pPr>
                <a:defRPr/>
              </a:pPr>
              <a:t>8/1/23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C99F56-D297-B54E-A0C6-EED05DE57082}" type="slidenum">
              <a:rPr lang="en-US"/>
              <a:pPr>
                <a:defRPr/>
              </a:pPr>
              <a:t>‹#›</a:t>
            </a:fld>
            <a:endParaRPr lang="en-US"/>
          </a:p>
        </p:txBody>
      </p:sp>
    </p:spTree>
    <p:extLst>
      <p:ext uri="{BB962C8B-B14F-4D97-AF65-F5344CB8AC3E}">
        <p14:creationId xmlns:p14="http://schemas.microsoft.com/office/powerpoint/2010/main" val="372232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FB7B841B-F654-8B4D-B789-6B0A640D14A8}" type="datetime1">
              <a:rPr lang="en-US"/>
              <a:pPr>
                <a:defRPr/>
              </a:pPr>
              <a:t>8/1/23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D61305D6-7195-0147-BDFB-1CC8299EE4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6.bin"/><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audio" Target="../media/audio8.wav"/><Relationship Id="rId4" Type="http://schemas.openxmlformats.org/officeDocument/2006/relationships/audio" Target="../media/audio7.wav"/></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audio" Target="../media/audio9.bin"/><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4.xml"/><Relationship Id="rId11" Type="http://schemas.openxmlformats.org/officeDocument/2006/relationships/image" Target="../media/image25.png"/><Relationship Id="rId5" Type="http://schemas.openxmlformats.org/officeDocument/2006/relationships/slideLayout" Target="../slideLayouts/slideLayout2.xml"/><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brainyquote.com/quotes/quotes/s/samewing103896.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260.png"/><Relationship Id="rId12"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0.png"/><Relationship Id="rId10" Type="http://schemas.openxmlformats.org/officeDocument/2006/relationships/image" Target="../media/image30.jpeg"/><Relationship Id="rId9" Type="http://schemas.openxmlformats.org/officeDocument/2006/relationships/image" Target="../media/image29.jpeg"/><Relationship Id="rId1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audio" Target="../media/audio10.wav"/></Relationships>
</file>

<file path=ppt/slides/_rels/slide25.xml.rels><?xml version="1.0" encoding="UTF-8" standalone="yes"?>
<Relationships xmlns="http://schemas.openxmlformats.org/package/2006/relationships"><Relationship Id="rId3" Type="http://schemas.openxmlformats.org/officeDocument/2006/relationships/audio" Target="../media/audio1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oleObject" Target="../embeddings/oleObject1.bin"/><Relationship Id="rId7"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oleObject" Target="../embeddings/oleObject2.bin"/><Relationship Id="rId4" Type="http://schemas.openxmlformats.org/officeDocument/2006/relationships/image" Target="../media/image6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oleObject" Target="../embeddings/oleObject4.bin"/><Relationship Id="rId4" Type="http://schemas.openxmlformats.org/officeDocument/2006/relationships/image" Target="../media/image6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2.xml"/><Relationship Id="rId5" Type="http://schemas.openxmlformats.org/officeDocument/2006/relationships/audio" Target="../media/audio5.bin"/><Relationship Id="rId4" Type="http://schemas.openxmlformats.org/officeDocument/2006/relationships/audio" Target="../media/audio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Graph">
            <a:extLst>
              <a:ext uri="{FF2B5EF4-FFF2-40B4-BE49-F238E27FC236}">
                <a16:creationId xmlns:a16="http://schemas.microsoft.com/office/drawing/2014/main" id="{80510495-A5C1-AA99-F204-76867F0C53EA}"/>
              </a:ext>
            </a:extLst>
          </p:cNvPr>
          <p:cNvPicPr>
            <a:picLocks noChangeAspect="1"/>
          </p:cNvPicPr>
          <p:nvPr/>
        </p:nvPicPr>
        <p:blipFill rotWithShape="1">
          <a:blip r:embed="rId3">
            <a:duotone>
              <a:schemeClr val="accent1">
                <a:shade val="45000"/>
                <a:satMod val="135000"/>
              </a:schemeClr>
              <a:prstClr val="white"/>
            </a:duotone>
            <a:alphaModFix amt="35000"/>
          </a:blip>
          <a:srcRect l="2033" r="14633"/>
          <a:stretch/>
        </p:blipFill>
        <p:spPr>
          <a:xfrm>
            <a:off x="20" y="10"/>
            <a:ext cx="9143980" cy="6857989"/>
          </a:xfrm>
          <a:prstGeom prst="rect">
            <a:avLst/>
          </a:prstGeom>
        </p:spPr>
      </p:pic>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16"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2110" y="740316"/>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1195" y="969611"/>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0455" y="1484755"/>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0BCBBB-3AC4-75EE-8F4F-52EBA5A7BB2F}"/>
              </a:ext>
            </a:extLst>
          </p:cNvPr>
          <p:cNvSpPr txBox="1"/>
          <p:nvPr/>
        </p:nvSpPr>
        <p:spPr>
          <a:xfrm>
            <a:off x="1270635" y="1385321"/>
            <a:ext cx="6649474" cy="4451535"/>
          </a:xfrm>
          <a:prstGeom prst="rect">
            <a:avLst/>
          </a:prstGeom>
        </p:spPr>
        <p:txBody>
          <a:bodyPr vert="horz" lIns="91440" tIns="45720" rIns="91440" bIns="45720" rtlCol="0">
            <a:normAutofit/>
          </a:bodyPr>
          <a:lstStyle/>
          <a:p>
            <a:pPr marR="0" algn="ctr" defTabSz="914400">
              <a:lnSpc>
                <a:spcPct val="90000"/>
              </a:lnSpc>
              <a:spcBef>
                <a:spcPts val="0"/>
              </a:spcBef>
              <a:spcAft>
                <a:spcPts val="600"/>
              </a:spcAft>
            </a:pPr>
            <a:r>
              <a:rPr lang="en-US" sz="4300" b="1" dirty="0">
                <a:solidFill>
                  <a:schemeClr val="bg1"/>
                </a:solidFill>
                <a:effectLst/>
                <a:latin typeface="APPLE CHANCERY" panose="03020702040506060504" pitchFamily="66" charset="-79"/>
                <a:ea typeface="+mn-ea"/>
                <a:cs typeface="APPLE CHANCERY" panose="03020702040506060504" pitchFamily="66" charset="-79"/>
              </a:rPr>
              <a:t>ACT III: The Big Picture</a:t>
            </a:r>
            <a:endParaRPr lang="en-US" sz="4300" dirty="0">
              <a:solidFill>
                <a:schemeClr val="bg1"/>
              </a:solidFill>
              <a:effectLst/>
              <a:latin typeface="Apple Chancery" panose="03020702040506060504" pitchFamily="66" charset="-79"/>
              <a:ea typeface="+mn-ea"/>
              <a:cs typeface="Apple Chancery" panose="03020702040506060504" pitchFamily="66" charset="-79"/>
            </a:endParaRPr>
          </a:p>
          <a:p>
            <a:pPr marR="0" defTabSz="914400">
              <a:lnSpc>
                <a:spcPct val="90000"/>
              </a:lnSpc>
              <a:spcBef>
                <a:spcPts val="0"/>
              </a:spcBef>
              <a:spcAft>
                <a:spcPts val="600"/>
              </a:spcAft>
            </a:pPr>
            <a:r>
              <a:rPr lang="en-US" sz="1300" dirty="0">
                <a:solidFill>
                  <a:schemeClr val="bg1"/>
                </a:solidFill>
                <a:effectLst/>
                <a:latin typeface="+mn-lt"/>
                <a:ea typeface="+mn-ea"/>
                <a:cs typeface="+mn-cs"/>
              </a:rPr>
              <a:t> </a:t>
            </a:r>
          </a:p>
          <a:p>
            <a:pPr marL="342900" marR="0" indent="-342900" defTabSz="914400">
              <a:lnSpc>
                <a:spcPct val="90000"/>
              </a:lnSpc>
              <a:spcBef>
                <a:spcPts val="0"/>
              </a:spcBef>
              <a:spcAft>
                <a:spcPts val="600"/>
              </a:spcAft>
              <a:buAutoNum type="arabicPeriod" startAt="12"/>
            </a:pPr>
            <a:r>
              <a:rPr lang="en-US" sz="2400" b="1" dirty="0">
                <a:solidFill>
                  <a:schemeClr val="bg1"/>
                </a:solidFill>
                <a:effectLst/>
                <a:latin typeface="+mn-lt"/>
                <a:ea typeface="+mn-ea"/>
                <a:cs typeface="+mn-cs"/>
              </a:rPr>
              <a:t>   Macro Measures</a:t>
            </a:r>
            <a:endParaRPr lang="en-US" sz="2400" dirty="0">
              <a:solidFill>
                <a:schemeClr val="bg1"/>
              </a:solidFill>
              <a:latin typeface="+mn-lt"/>
              <a:ea typeface="+mn-ea"/>
              <a:cs typeface="+mn-cs"/>
            </a:endParaRPr>
          </a:p>
          <a:p>
            <a:pPr marL="342900" marR="0" indent="-342900" defTabSz="914400">
              <a:lnSpc>
                <a:spcPct val="90000"/>
              </a:lnSpc>
              <a:spcBef>
                <a:spcPts val="0"/>
              </a:spcBef>
              <a:spcAft>
                <a:spcPts val="600"/>
              </a:spcAft>
              <a:buAutoNum type="arabicPeriod" startAt="12"/>
            </a:pPr>
            <a:r>
              <a:rPr lang="en-US" sz="2400" b="1" dirty="0">
                <a:solidFill>
                  <a:schemeClr val="bg1"/>
                </a:solidFill>
                <a:effectLst/>
                <a:latin typeface="+mn-lt"/>
                <a:ea typeface="+mn-ea"/>
                <a:cs typeface="+mn-cs"/>
              </a:rPr>
              <a:t>   Economic Growth</a:t>
            </a:r>
            <a:endParaRPr lang="en-US" sz="2400" dirty="0">
              <a:solidFill>
                <a:schemeClr val="bg1"/>
              </a:solidFill>
              <a:latin typeface="+mn-lt"/>
              <a:ea typeface="+mn-ea"/>
              <a:cs typeface="+mn-cs"/>
            </a:endParaRPr>
          </a:p>
          <a:p>
            <a:pPr marL="342900" marR="0" indent="-342900" defTabSz="914400">
              <a:lnSpc>
                <a:spcPct val="90000"/>
              </a:lnSpc>
              <a:spcBef>
                <a:spcPts val="0"/>
              </a:spcBef>
              <a:spcAft>
                <a:spcPts val="600"/>
              </a:spcAft>
              <a:buAutoNum type="arabicPeriod" startAt="12"/>
            </a:pPr>
            <a:r>
              <a:rPr lang="en-US" sz="2400" b="1" dirty="0">
                <a:solidFill>
                  <a:schemeClr val="bg1"/>
                </a:solidFill>
                <a:effectLst/>
                <a:latin typeface="+mn-lt"/>
                <a:ea typeface="+mn-ea"/>
                <a:cs typeface="+mn-cs"/>
              </a:rPr>
              <a:t>   Labor Markets</a:t>
            </a:r>
            <a:endParaRPr lang="en-US" sz="2400" dirty="0">
              <a:solidFill>
                <a:schemeClr val="bg1"/>
              </a:solidFill>
              <a:latin typeface="+mn-lt"/>
              <a:ea typeface="+mn-ea"/>
              <a:cs typeface="+mn-cs"/>
            </a:endParaRPr>
          </a:p>
          <a:p>
            <a:pPr marL="342900" marR="0" indent="-342900" defTabSz="914400">
              <a:lnSpc>
                <a:spcPct val="90000"/>
              </a:lnSpc>
              <a:spcBef>
                <a:spcPts val="0"/>
              </a:spcBef>
              <a:spcAft>
                <a:spcPts val="600"/>
              </a:spcAft>
              <a:buAutoNum type="arabicPeriod" startAt="12"/>
            </a:pPr>
            <a:r>
              <a:rPr lang="en-US" sz="2400" b="1" dirty="0">
                <a:solidFill>
                  <a:schemeClr val="bg1"/>
                </a:solidFill>
                <a:effectLst/>
                <a:latin typeface="+mn-lt"/>
                <a:ea typeface="+mn-ea"/>
                <a:cs typeface="+mn-cs"/>
              </a:rPr>
              <a:t>   Savings and Consumption</a:t>
            </a:r>
            <a:endParaRPr lang="en-US" sz="2400" dirty="0">
              <a:solidFill>
                <a:schemeClr val="bg1"/>
              </a:solidFill>
              <a:latin typeface="+mn-lt"/>
              <a:ea typeface="+mn-ea"/>
              <a:cs typeface="+mn-cs"/>
            </a:endParaRPr>
          </a:p>
          <a:p>
            <a:pPr marL="342900" marR="0" indent="-342900" defTabSz="914400">
              <a:lnSpc>
                <a:spcPct val="90000"/>
              </a:lnSpc>
              <a:spcBef>
                <a:spcPts val="0"/>
              </a:spcBef>
              <a:spcAft>
                <a:spcPts val="600"/>
              </a:spcAft>
              <a:buAutoNum type="arabicPeriod" startAt="12"/>
            </a:pPr>
            <a:r>
              <a:rPr lang="en-US" sz="2400" b="1" dirty="0">
                <a:solidFill>
                  <a:schemeClr val="bg1"/>
                </a:solidFill>
                <a:effectLst/>
                <a:latin typeface="+mn-lt"/>
                <a:ea typeface="+mn-ea"/>
                <a:cs typeface="+mn-cs"/>
              </a:rPr>
              <a:t>   Savings and Investment</a:t>
            </a:r>
            <a:endParaRPr lang="en-US" sz="2400" dirty="0">
              <a:solidFill>
                <a:schemeClr val="bg1"/>
              </a:solidFill>
              <a:latin typeface="+mn-lt"/>
              <a:ea typeface="+mn-ea"/>
              <a:cs typeface="+mn-cs"/>
            </a:endParaRPr>
          </a:p>
          <a:p>
            <a:pPr marL="342900" marR="0" indent="-342900" defTabSz="914400">
              <a:lnSpc>
                <a:spcPct val="90000"/>
              </a:lnSpc>
              <a:spcBef>
                <a:spcPts val="0"/>
              </a:spcBef>
              <a:spcAft>
                <a:spcPts val="600"/>
              </a:spcAft>
              <a:buAutoNum type="arabicPeriod" startAt="12"/>
            </a:pPr>
            <a:r>
              <a:rPr lang="en-US" sz="2400" b="1" dirty="0">
                <a:solidFill>
                  <a:schemeClr val="bg1"/>
                </a:solidFill>
                <a:effectLst/>
                <a:latin typeface="+mn-lt"/>
                <a:ea typeface="+mn-ea"/>
                <a:cs typeface="+mn-cs"/>
              </a:rPr>
              <a:t>   Money and Monetary Policy</a:t>
            </a:r>
            <a:endParaRPr lang="en-US" sz="2400" dirty="0">
              <a:solidFill>
                <a:schemeClr val="bg1"/>
              </a:solidFill>
              <a:latin typeface="+mn-lt"/>
              <a:ea typeface="+mn-ea"/>
              <a:cs typeface="+mn-cs"/>
            </a:endParaRPr>
          </a:p>
          <a:p>
            <a:pPr marL="342900" marR="0" indent="-342900" defTabSz="914400">
              <a:lnSpc>
                <a:spcPct val="90000"/>
              </a:lnSpc>
              <a:spcBef>
                <a:spcPts val="0"/>
              </a:spcBef>
              <a:spcAft>
                <a:spcPts val="600"/>
              </a:spcAft>
              <a:buAutoNum type="arabicPeriod" startAt="12"/>
            </a:pPr>
            <a:r>
              <a:rPr lang="en-US" sz="2400" b="1" dirty="0">
                <a:solidFill>
                  <a:schemeClr val="bg1"/>
                </a:solidFill>
                <a:effectLst/>
                <a:latin typeface="+mn-lt"/>
                <a:ea typeface="+mn-ea"/>
                <a:cs typeface="+mn-cs"/>
              </a:rPr>
              <a:t>   Aggregate Supply and Demand</a:t>
            </a:r>
            <a:endParaRPr lang="en-US" sz="2400" dirty="0">
              <a:solidFill>
                <a:schemeClr val="bg1"/>
              </a:solidFill>
              <a:latin typeface="+mn-lt"/>
              <a:ea typeface="+mn-ea"/>
              <a:cs typeface="+mn-cs"/>
            </a:endParaRPr>
          </a:p>
          <a:p>
            <a:pPr marL="342900" marR="0" indent="-342900" defTabSz="914400">
              <a:lnSpc>
                <a:spcPct val="90000"/>
              </a:lnSpc>
              <a:spcBef>
                <a:spcPts val="0"/>
              </a:spcBef>
              <a:spcAft>
                <a:spcPts val="600"/>
              </a:spcAft>
              <a:buAutoNum type="arabicPeriod" startAt="12"/>
            </a:pPr>
            <a:r>
              <a:rPr lang="en-US" sz="2400" b="1" dirty="0">
                <a:solidFill>
                  <a:schemeClr val="bg1"/>
                </a:solidFill>
                <a:effectLst/>
                <a:latin typeface="+mn-lt"/>
                <a:ea typeface="+mn-ea"/>
                <a:cs typeface="+mn-cs"/>
              </a:rPr>
              <a:t>   Fiscal Policy</a:t>
            </a:r>
            <a:endParaRPr lang="en-US" sz="2400" dirty="0">
              <a:solidFill>
                <a:schemeClr val="bg1"/>
              </a:solidFill>
              <a:effectLst/>
              <a:latin typeface="+mn-lt"/>
              <a:ea typeface="+mn-ea"/>
              <a:cs typeface="+mn-cs"/>
            </a:endParaRPr>
          </a:p>
        </p:txBody>
      </p:sp>
    </p:spTree>
    <p:extLst>
      <p:ext uri="{BB962C8B-B14F-4D97-AF65-F5344CB8AC3E}">
        <p14:creationId xmlns:p14="http://schemas.microsoft.com/office/powerpoint/2010/main" val="324238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GDP Components: Y=</a:t>
            </a:r>
            <a:r>
              <a:rPr lang="en-US" b="1">
                <a:latin typeface="Calibri" charset="0"/>
                <a:ea typeface="ＭＳ Ｐゴシック" charset="0"/>
                <a:cs typeface="ＭＳ Ｐゴシック" charset="0"/>
              </a:rPr>
              <a:t>C</a:t>
            </a:r>
            <a:r>
              <a:rPr lang="en-US">
                <a:latin typeface="Calibri" charset="0"/>
                <a:ea typeface="ＭＳ Ｐゴシック" charset="0"/>
                <a:cs typeface="ＭＳ Ｐゴシック" charset="0"/>
              </a:rPr>
              <a:t>+I+G+NX:</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C = Consumption</a:t>
            </a:r>
          </a:p>
        </p:txBody>
      </p:sp>
      <p:sp>
        <p:nvSpPr>
          <p:cNvPr id="22531" name="TextBox 3"/>
          <p:cNvSpPr txBox="1">
            <a:spLocks noChangeArrowheads="1"/>
          </p:cNvSpPr>
          <p:nvPr/>
        </p:nvSpPr>
        <p:spPr bwMode="auto">
          <a:xfrm>
            <a:off x="4406900" y="2241106"/>
            <a:ext cx="42799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latin typeface="+mn-lt"/>
              </a:rPr>
              <a:t>Personal Consumption Expenditures are the goods and services purchased by persons, except for new home purchases. Persons consist of individuals, nonprofit institutions that primarily serve individuals, private noninsured welfare funds, and private trust funds.  This is mostly spending by households on goods and services.</a:t>
            </a:r>
          </a:p>
        </p:txBody>
      </p:sp>
      <p:sp>
        <p:nvSpPr>
          <p:cNvPr id="5" name="AutoShape 4" descr="Free Images : building, meal, marketplace, supermarket ...">
            <a:extLst>
              <a:ext uri="{FF2B5EF4-FFF2-40B4-BE49-F238E27FC236}">
                <a16:creationId xmlns:a16="http://schemas.microsoft.com/office/drawing/2014/main" id="{410C5B79-AE47-921C-8098-E47305759AF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6088" name="Picture 8" descr="Free Images : building, meal, marketplace, supermarket ...">
            <a:extLst>
              <a:ext uri="{FF2B5EF4-FFF2-40B4-BE49-F238E27FC236}">
                <a16:creationId xmlns:a16="http://schemas.microsoft.com/office/drawing/2014/main" id="{607165B8-F2F6-982C-F0C4-943BD4C36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04814"/>
            <a:ext cx="3731173" cy="2487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36483" y="164279"/>
            <a:ext cx="8450317" cy="1143000"/>
          </a:xfrm>
        </p:spPr>
        <p:txBody>
          <a:bodyPr/>
          <a:lstStyle/>
          <a:p>
            <a:pPr eaLnBrk="1" hangingPunct="1"/>
            <a:r>
              <a:rPr lang="en-US" dirty="0">
                <a:latin typeface="Calibri" charset="0"/>
                <a:ea typeface="ＭＳ Ｐゴシック" charset="0"/>
                <a:cs typeface="ＭＳ Ｐゴシック" charset="0"/>
              </a:rPr>
              <a:t>GDP Components: Y=C+</a:t>
            </a:r>
            <a:r>
              <a:rPr lang="en-US" b="1" dirty="0">
                <a:latin typeface="Calibri" charset="0"/>
                <a:ea typeface="ＭＳ Ｐゴシック" charset="0"/>
                <a:cs typeface="ＭＳ Ｐゴシック" charset="0"/>
              </a:rPr>
              <a:t>I</a:t>
            </a:r>
            <a:r>
              <a:rPr lang="en-US" dirty="0">
                <a:latin typeface="Calibri" charset="0"/>
                <a:ea typeface="ＭＳ Ｐゴシック" charset="0"/>
                <a:cs typeface="ＭＳ Ｐゴシック" charset="0"/>
              </a:rPr>
              <a:t>+G+NX:</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I = Investment</a:t>
            </a:r>
          </a:p>
        </p:txBody>
      </p:sp>
      <p:sp>
        <p:nvSpPr>
          <p:cNvPr id="23557" name="TextBox 6"/>
          <p:cNvSpPr txBox="1">
            <a:spLocks noChangeArrowheads="1"/>
          </p:cNvSpPr>
          <p:nvPr/>
        </p:nvSpPr>
        <p:spPr bwMode="auto">
          <a:xfrm>
            <a:off x="0" y="1602135"/>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mn-lt"/>
              </a:rPr>
              <a:t>Gross private domestic investment</a:t>
            </a:r>
            <a:r>
              <a:rPr lang="en-US" b="1" dirty="0">
                <a:latin typeface="+mn-lt"/>
              </a:rPr>
              <a:t> </a:t>
            </a:r>
            <a:r>
              <a:rPr lang="en-US" dirty="0">
                <a:latin typeface="+mn-lt"/>
              </a:rPr>
              <a:t>includes Private fixed investment, including residential and nonresidential structures, and changes in private inventories.  </a:t>
            </a:r>
          </a:p>
        </p:txBody>
      </p:sp>
      <p:pic>
        <p:nvPicPr>
          <p:cNvPr id="47106" name="Picture 2" descr="Free Images : machine, factory, manufacturing 4288x2848 ...">
            <a:extLst>
              <a:ext uri="{FF2B5EF4-FFF2-40B4-BE49-F238E27FC236}">
                <a16:creationId xmlns:a16="http://schemas.microsoft.com/office/drawing/2014/main" id="{6C73E323-6D0E-F604-1E54-F12EBE2C9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80" y="3796143"/>
            <a:ext cx="2617076" cy="1733674"/>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Free Images : architecture, structure, sky, wood, house ...">
            <a:extLst>
              <a:ext uri="{FF2B5EF4-FFF2-40B4-BE49-F238E27FC236}">
                <a16:creationId xmlns:a16="http://schemas.microsoft.com/office/drawing/2014/main" id="{9562C4FA-2F1F-CDAC-D8AD-B322AD586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308" y="3796143"/>
            <a:ext cx="2419439" cy="1781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D7C3E3-F57A-4E14-BB6C-96DD8BA398D4}"/>
              </a:ext>
            </a:extLst>
          </p:cNvPr>
          <p:cNvSpPr txBox="1"/>
          <p:nvPr/>
        </p:nvSpPr>
        <p:spPr>
          <a:xfrm>
            <a:off x="660674" y="3244334"/>
            <a:ext cx="2334282" cy="369332"/>
          </a:xfrm>
          <a:prstGeom prst="rect">
            <a:avLst/>
          </a:prstGeom>
          <a:noFill/>
        </p:spPr>
        <p:txBody>
          <a:bodyPr wrap="square" rtlCol="0">
            <a:spAutoFit/>
          </a:bodyPr>
          <a:lstStyle/>
          <a:p>
            <a:r>
              <a:rPr lang="en-US" b="1" u="sng" dirty="0"/>
              <a:t>Physical Capital</a:t>
            </a:r>
          </a:p>
        </p:txBody>
      </p:sp>
      <p:sp>
        <p:nvSpPr>
          <p:cNvPr id="8" name="TextBox 7">
            <a:extLst>
              <a:ext uri="{FF2B5EF4-FFF2-40B4-BE49-F238E27FC236}">
                <a16:creationId xmlns:a16="http://schemas.microsoft.com/office/drawing/2014/main" id="{494325F9-1B6B-0A50-FA74-5E8A4433F10A}"/>
              </a:ext>
            </a:extLst>
          </p:cNvPr>
          <p:cNvSpPr txBox="1"/>
          <p:nvPr/>
        </p:nvSpPr>
        <p:spPr>
          <a:xfrm>
            <a:off x="3350739" y="3244334"/>
            <a:ext cx="2650575" cy="369332"/>
          </a:xfrm>
          <a:prstGeom prst="rect">
            <a:avLst/>
          </a:prstGeom>
          <a:noFill/>
        </p:spPr>
        <p:txBody>
          <a:bodyPr wrap="square" rtlCol="0">
            <a:spAutoFit/>
          </a:bodyPr>
          <a:lstStyle/>
          <a:p>
            <a:pPr algn="ctr"/>
            <a:r>
              <a:rPr lang="en-US" b="1" u="sng" dirty="0"/>
              <a:t>Residential Structures</a:t>
            </a:r>
          </a:p>
        </p:txBody>
      </p:sp>
      <p:sp>
        <p:nvSpPr>
          <p:cNvPr id="9" name="TextBox 8">
            <a:extLst>
              <a:ext uri="{FF2B5EF4-FFF2-40B4-BE49-F238E27FC236}">
                <a16:creationId xmlns:a16="http://schemas.microsoft.com/office/drawing/2014/main" id="{708B6D3E-6F26-876F-04C5-FD0C977B32FA}"/>
              </a:ext>
            </a:extLst>
          </p:cNvPr>
          <p:cNvSpPr txBox="1"/>
          <p:nvPr/>
        </p:nvSpPr>
        <p:spPr>
          <a:xfrm>
            <a:off x="6168542" y="3244334"/>
            <a:ext cx="2617075" cy="369332"/>
          </a:xfrm>
          <a:prstGeom prst="rect">
            <a:avLst/>
          </a:prstGeom>
          <a:noFill/>
        </p:spPr>
        <p:txBody>
          <a:bodyPr wrap="square" rtlCol="0">
            <a:spAutoFit/>
          </a:bodyPr>
          <a:lstStyle/>
          <a:p>
            <a:pPr algn="ctr"/>
            <a:r>
              <a:rPr lang="en-US" b="1" u="sng" dirty="0"/>
              <a:t>Change in Inventories</a:t>
            </a:r>
          </a:p>
        </p:txBody>
      </p:sp>
      <p:pic>
        <p:nvPicPr>
          <p:cNvPr id="3" name="Picture 2" descr="US Open Parking Lot | A typical full Parking lot at the US O… | Flickr">
            <a:extLst>
              <a:ext uri="{FF2B5EF4-FFF2-40B4-BE49-F238E27FC236}">
                <a16:creationId xmlns:a16="http://schemas.microsoft.com/office/drawing/2014/main" id="{0E60B0F1-5A96-C23A-2CB5-C02123974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360" y="3796143"/>
            <a:ext cx="2419440" cy="1814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2DA-0BB3-5EC3-1B5A-5D20D61FBF61}"/>
              </a:ext>
            </a:extLst>
          </p:cNvPr>
          <p:cNvSpPr>
            <a:spLocks noGrp="1"/>
          </p:cNvSpPr>
          <p:nvPr>
            <p:ph type="title"/>
          </p:nvPr>
        </p:nvSpPr>
        <p:spPr>
          <a:xfrm>
            <a:off x="457200" y="96999"/>
            <a:ext cx="8229600" cy="1584443"/>
          </a:xfrm>
        </p:spPr>
        <p:txBody>
          <a:bodyPr/>
          <a:lstStyle/>
          <a:p>
            <a:r>
              <a:rPr lang="en-US" dirty="0"/>
              <a:t>Inventories: </a:t>
            </a:r>
            <a:br>
              <a:rPr lang="en-US" dirty="0"/>
            </a:br>
            <a:r>
              <a:rPr lang="en-US" sz="3600" dirty="0"/>
              <a:t>Produce In Year 1 and Sell in Year 2</a:t>
            </a:r>
          </a:p>
        </p:txBody>
      </p:sp>
      <p:sp>
        <p:nvSpPr>
          <p:cNvPr id="4" name="Rectangle 3">
            <a:extLst>
              <a:ext uri="{FF2B5EF4-FFF2-40B4-BE49-F238E27FC236}">
                <a16:creationId xmlns:a16="http://schemas.microsoft.com/office/drawing/2014/main" id="{B3E68741-2874-16A1-F8C1-A641CC602BCC}"/>
              </a:ext>
            </a:extLst>
          </p:cNvPr>
          <p:cNvSpPr/>
          <p:nvPr/>
        </p:nvSpPr>
        <p:spPr>
          <a:xfrm>
            <a:off x="555812" y="2373957"/>
            <a:ext cx="8588188" cy="1015663"/>
          </a:xfrm>
          <a:prstGeom prst="rect">
            <a:avLst/>
          </a:prstGeom>
        </p:spPr>
        <p:txBody>
          <a:bodyPr wrap="square">
            <a:spAutoFit/>
          </a:bodyPr>
          <a:lstStyle/>
          <a:p>
            <a:r>
              <a:rPr lang="en-US" sz="6000" dirty="0">
                <a:latin typeface="Calibri" charset="0"/>
              </a:rPr>
              <a:t>Year One: Y=C+</a:t>
            </a:r>
            <a:r>
              <a:rPr lang="en-US" sz="6000" dirty="0">
                <a:solidFill>
                  <a:srgbClr val="0B7A3B"/>
                </a:solidFill>
                <a:latin typeface="Calibri" charset="0"/>
              </a:rPr>
              <a:t>I</a:t>
            </a:r>
            <a:r>
              <a:rPr lang="en-US" sz="6000" dirty="0">
                <a:latin typeface="Calibri" charset="0"/>
              </a:rPr>
              <a:t>+G+NX</a:t>
            </a:r>
            <a:endParaRPr lang="en-US" sz="6000" dirty="0"/>
          </a:p>
        </p:txBody>
      </p:sp>
      <p:sp>
        <p:nvSpPr>
          <p:cNvPr id="5" name="Rectangle 4">
            <a:extLst>
              <a:ext uri="{FF2B5EF4-FFF2-40B4-BE49-F238E27FC236}">
                <a16:creationId xmlns:a16="http://schemas.microsoft.com/office/drawing/2014/main" id="{B858892F-9DBA-AA34-FD22-D211E8CD3A2A}"/>
              </a:ext>
            </a:extLst>
          </p:cNvPr>
          <p:cNvSpPr/>
          <p:nvPr/>
        </p:nvSpPr>
        <p:spPr>
          <a:xfrm>
            <a:off x="555812" y="4272507"/>
            <a:ext cx="8229600" cy="1015663"/>
          </a:xfrm>
          <a:prstGeom prst="rect">
            <a:avLst/>
          </a:prstGeom>
        </p:spPr>
        <p:txBody>
          <a:bodyPr wrap="square">
            <a:spAutoFit/>
          </a:bodyPr>
          <a:lstStyle/>
          <a:p>
            <a:r>
              <a:rPr lang="en-US" sz="6000" dirty="0">
                <a:latin typeface="Calibri" charset="0"/>
              </a:rPr>
              <a:t>Year Two: Y=</a:t>
            </a:r>
            <a:r>
              <a:rPr lang="en-US" sz="6000" dirty="0">
                <a:solidFill>
                  <a:srgbClr val="0B7A3B"/>
                </a:solidFill>
                <a:latin typeface="Calibri" charset="0"/>
              </a:rPr>
              <a:t>C</a:t>
            </a:r>
            <a:r>
              <a:rPr lang="en-US" sz="6000" dirty="0">
                <a:latin typeface="Calibri" charset="0"/>
              </a:rPr>
              <a:t>+</a:t>
            </a:r>
            <a:r>
              <a:rPr lang="en-US" sz="6000" dirty="0">
                <a:solidFill>
                  <a:srgbClr val="FF0000"/>
                </a:solidFill>
                <a:latin typeface="Calibri" charset="0"/>
              </a:rPr>
              <a:t>I</a:t>
            </a:r>
            <a:r>
              <a:rPr lang="en-US" sz="6000" dirty="0">
                <a:latin typeface="Calibri" charset="0"/>
              </a:rPr>
              <a:t>+G+NX</a:t>
            </a:r>
            <a:endParaRPr lang="en-US" sz="6000" dirty="0"/>
          </a:p>
        </p:txBody>
      </p:sp>
      <p:sp>
        <p:nvSpPr>
          <p:cNvPr id="6" name="Up Arrow 5">
            <a:extLst>
              <a:ext uri="{FF2B5EF4-FFF2-40B4-BE49-F238E27FC236}">
                <a16:creationId xmlns:a16="http://schemas.microsoft.com/office/drawing/2014/main" id="{CE36525E-4402-E9E3-DF9F-ACCCABC1208E}"/>
              </a:ext>
            </a:extLst>
          </p:cNvPr>
          <p:cNvSpPr/>
          <p:nvPr/>
        </p:nvSpPr>
        <p:spPr>
          <a:xfrm>
            <a:off x="5280212" y="1926593"/>
            <a:ext cx="286870" cy="622518"/>
          </a:xfrm>
          <a:prstGeom prst="upArrow">
            <a:avLst/>
          </a:prstGeom>
          <a:solidFill>
            <a:srgbClr val="0B7A3B"/>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65FB81-8AD2-6D51-E5DF-55AA151E509B}"/>
              </a:ext>
            </a:extLst>
          </p:cNvPr>
          <p:cNvSpPr txBox="1"/>
          <p:nvPr/>
        </p:nvSpPr>
        <p:spPr>
          <a:xfrm>
            <a:off x="5567082" y="2122886"/>
            <a:ext cx="788895" cy="369332"/>
          </a:xfrm>
          <a:prstGeom prst="rect">
            <a:avLst/>
          </a:prstGeom>
          <a:noFill/>
        </p:spPr>
        <p:txBody>
          <a:bodyPr wrap="square" rtlCol="0">
            <a:spAutoFit/>
          </a:bodyPr>
          <a:lstStyle/>
          <a:p>
            <a:r>
              <a:rPr lang="en-US" dirty="0">
                <a:solidFill>
                  <a:srgbClr val="0B7A3B"/>
                </a:solidFill>
              </a:rPr>
              <a:t>$50M</a:t>
            </a:r>
          </a:p>
        </p:txBody>
      </p:sp>
      <p:sp>
        <p:nvSpPr>
          <p:cNvPr id="8" name="Up Arrow 7">
            <a:extLst>
              <a:ext uri="{FF2B5EF4-FFF2-40B4-BE49-F238E27FC236}">
                <a16:creationId xmlns:a16="http://schemas.microsoft.com/office/drawing/2014/main" id="{FEBEE2DF-071D-AC41-312F-B4E954459860}"/>
              </a:ext>
            </a:extLst>
          </p:cNvPr>
          <p:cNvSpPr/>
          <p:nvPr/>
        </p:nvSpPr>
        <p:spPr>
          <a:xfrm>
            <a:off x="4616823" y="3738490"/>
            <a:ext cx="286870" cy="622518"/>
          </a:xfrm>
          <a:prstGeom prst="upArrow">
            <a:avLst/>
          </a:prstGeom>
          <a:solidFill>
            <a:srgbClr val="0B7A3B"/>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6E284B-0CA2-8D64-D3F1-83CC02B4AC20}"/>
              </a:ext>
            </a:extLst>
          </p:cNvPr>
          <p:cNvSpPr txBox="1"/>
          <p:nvPr/>
        </p:nvSpPr>
        <p:spPr>
          <a:xfrm>
            <a:off x="4831975" y="3991676"/>
            <a:ext cx="788895" cy="369332"/>
          </a:xfrm>
          <a:prstGeom prst="rect">
            <a:avLst/>
          </a:prstGeom>
          <a:noFill/>
        </p:spPr>
        <p:txBody>
          <a:bodyPr wrap="square" rtlCol="0">
            <a:spAutoFit/>
          </a:bodyPr>
          <a:lstStyle/>
          <a:p>
            <a:r>
              <a:rPr lang="en-US" dirty="0">
                <a:solidFill>
                  <a:srgbClr val="0B7A3B"/>
                </a:solidFill>
              </a:rPr>
              <a:t>$50M</a:t>
            </a:r>
          </a:p>
        </p:txBody>
      </p:sp>
      <p:sp>
        <p:nvSpPr>
          <p:cNvPr id="10" name="Up Arrow 9">
            <a:extLst>
              <a:ext uri="{FF2B5EF4-FFF2-40B4-BE49-F238E27FC236}">
                <a16:creationId xmlns:a16="http://schemas.microsoft.com/office/drawing/2014/main" id="{D7701317-EAA1-25D3-9CCE-DC0590D4758A}"/>
              </a:ext>
            </a:extLst>
          </p:cNvPr>
          <p:cNvSpPr/>
          <p:nvPr/>
        </p:nvSpPr>
        <p:spPr>
          <a:xfrm rot="10800000">
            <a:off x="5280212" y="5142512"/>
            <a:ext cx="286870" cy="62251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a:extLst>
              <a:ext uri="{FF2B5EF4-FFF2-40B4-BE49-F238E27FC236}">
                <a16:creationId xmlns:a16="http://schemas.microsoft.com/office/drawing/2014/main" id="{8CA17753-9964-C4D6-59D3-D5B5F3ADF2B8}"/>
              </a:ext>
            </a:extLst>
          </p:cNvPr>
          <p:cNvSpPr txBox="1"/>
          <p:nvPr/>
        </p:nvSpPr>
        <p:spPr>
          <a:xfrm>
            <a:off x="5567082" y="5199669"/>
            <a:ext cx="788895" cy="369332"/>
          </a:xfrm>
          <a:prstGeom prst="rect">
            <a:avLst/>
          </a:prstGeom>
          <a:noFill/>
        </p:spPr>
        <p:txBody>
          <a:bodyPr wrap="square" rtlCol="0">
            <a:spAutoFit/>
          </a:bodyPr>
          <a:lstStyle/>
          <a:p>
            <a:r>
              <a:rPr lang="en-US" dirty="0">
                <a:solidFill>
                  <a:srgbClr val="FF0000"/>
                </a:solidFill>
              </a:rPr>
              <a:t>$50M</a:t>
            </a:r>
          </a:p>
        </p:txBody>
      </p:sp>
    </p:spTree>
    <p:extLst>
      <p:ext uri="{BB962C8B-B14F-4D97-AF65-F5344CB8AC3E}">
        <p14:creationId xmlns:p14="http://schemas.microsoft.com/office/powerpoint/2010/main" val="324929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274638"/>
            <a:ext cx="8983663" cy="1143000"/>
          </a:xfrm>
        </p:spPr>
        <p:txBody>
          <a:bodyPr/>
          <a:lstStyle/>
          <a:p>
            <a:pPr eaLnBrk="1" hangingPunct="1"/>
            <a:r>
              <a:rPr lang="en-US" dirty="0">
                <a:latin typeface="Calibri" charset="0"/>
                <a:ea typeface="ＭＳ Ｐゴシック" charset="0"/>
                <a:cs typeface="ＭＳ Ｐゴシック" charset="0"/>
              </a:rPr>
              <a:t>GDP Components: Y=C+I+</a:t>
            </a:r>
            <a:r>
              <a:rPr lang="en-US" b="1" dirty="0">
                <a:latin typeface="Calibri" charset="0"/>
                <a:ea typeface="ＭＳ Ｐゴシック" charset="0"/>
                <a:cs typeface="ＭＳ Ｐゴシック" charset="0"/>
              </a:rPr>
              <a:t>G</a:t>
            </a:r>
            <a:r>
              <a:rPr lang="en-US" dirty="0">
                <a:latin typeface="Calibri" charset="0"/>
                <a:ea typeface="ＭＳ Ｐゴシック" charset="0"/>
                <a:cs typeface="ＭＳ Ｐゴシック" charset="0"/>
              </a:rPr>
              <a:t>+NX:</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G = Government Purchases</a:t>
            </a:r>
          </a:p>
        </p:txBody>
      </p:sp>
      <p:sp>
        <p:nvSpPr>
          <p:cNvPr id="25604" name="TextBox 13"/>
          <p:cNvSpPr txBox="1">
            <a:spLocks noChangeArrowheads="1"/>
          </p:cNvSpPr>
          <p:nvPr/>
        </p:nvSpPr>
        <p:spPr bwMode="auto">
          <a:xfrm>
            <a:off x="735012" y="3355297"/>
            <a:ext cx="2967038" cy="31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396" tIns="19198" rIns="38396" bIns="191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Salaries to Public Workers</a:t>
            </a:r>
          </a:p>
        </p:txBody>
      </p:sp>
      <p:sp>
        <p:nvSpPr>
          <p:cNvPr id="25605" name="TextBox 14"/>
          <p:cNvSpPr txBox="1">
            <a:spLocks noChangeArrowheads="1"/>
          </p:cNvSpPr>
          <p:nvPr/>
        </p:nvSpPr>
        <p:spPr bwMode="auto">
          <a:xfrm>
            <a:off x="4953971" y="3278995"/>
            <a:ext cx="2967037" cy="59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8396" tIns="19198" rIns="38396" bIns="191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t>Government assets </a:t>
            </a:r>
          </a:p>
          <a:p>
            <a:pPr algn="ctr" eaLnBrk="1" hangingPunct="1"/>
            <a:endParaRPr lang="en-US" sz="1800" b="1" dirty="0"/>
          </a:p>
        </p:txBody>
      </p:sp>
      <p:sp>
        <p:nvSpPr>
          <p:cNvPr id="25609" name="TextBox 18"/>
          <p:cNvSpPr txBox="1">
            <a:spLocks noChangeArrowheads="1"/>
          </p:cNvSpPr>
          <p:nvPr/>
        </p:nvSpPr>
        <p:spPr bwMode="auto">
          <a:xfrm>
            <a:off x="288925" y="1933575"/>
            <a:ext cx="1857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 name="Rectangle 1">
            <a:extLst>
              <a:ext uri="{FF2B5EF4-FFF2-40B4-BE49-F238E27FC236}">
                <a16:creationId xmlns:a16="http://schemas.microsoft.com/office/drawing/2014/main" id="{EEEC8905-0F7F-648F-CD13-476FAB0EFC51}"/>
              </a:ext>
            </a:extLst>
          </p:cNvPr>
          <p:cNvSpPr/>
          <p:nvPr/>
        </p:nvSpPr>
        <p:spPr>
          <a:xfrm>
            <a:off x="474663" y="1927991"/>
            <a:ext cx="8380411" cy="1015663"/>
          </a:xfrm>
          <a:prstGeom prst="rect">
            <a:avLst/>
          </a:prstGeom>
        </p:spPr>
        <p:txBody>
          <a:bodyPr wrap="square">
            <a:spAutoFit/>
          </a:bodyPr>
          <a:lstStyle/>
          <a:p>
            <a:pPr algn="ctr"/>
            <a:r>
              <a:rPr lang="en-US" sz="2000" dirty="0">
                <a:solidFill>
                  <a:srgbClr val="000000"/>
                </a:solidFill>
                <a:latin typeface="+mn-lt"/>
                <a:ea typeface="Times New Roman" panose="02020603050405020304" pitchFamily="18" charset="0"/>
                <a:cs typeface="Times New Roman" panose="02020603050405020304" pitchFamily="18" charset="0"/>
              </a:rPr>
              <a:t>The sum of government consumption expenditures and government gross investment.</a:t>
            </a:r>
            <a:r>
              <a:rPr lang="en-US" sz="2000" dirty="0">
                <a:latin typeface="+mn-lt"/>
              </a:rPr>
              <a:t> It is s</a:t>
            </a:r>
            <a:r>
              <a:rPr lang="en-US" sz="2000" dirty="0">
                <a:solidFill>
                  <a:srgbClr val="000000"/>
                </a:solidFill>
                <a:latin typeface="+mn-lt"/>
                <a:ea typeface="MS PGothic" panose="020B0600070205080204" pitchFamily="34" charset="-128"/>
                <a:cs typeface="Times New Roman" panose="02020603050405020304" pitchFamily="18" charset="0"/>
              </a:rPr>
              <a:t>pending by local state and federal governments</a:t>
            </a:r>
            <a:r>
              <a:rPr lang="en-US" sz="2000" dirty="0">
                <a:solidFill>
                  <a:srgbClr val="000000"/>
                </a:solidFill>
                <a:latin typeface="+mn-lt"/>
                <a:ea typeface="Times New Roman" panose="02020603050405020304" pitchFamily="18" charset="0"/>
                <a:cs typeface="Times New Roman" panose="02020603050405020304" pitchFamily="18" charset="0"/>
              </a:rPr>
              <a:t> with the exception of transfer payments.</a:t>
            </a:r>
            <a:r>
              <a:rPr lang="en-US" sz="2000" dirty="0">
                <a:latin typeface="+mn-lt"/>
              </a:rPr>
              <a:t> </a:t>
            </a:r>
          </a:p>
        </p:txBody>
      </p:sp>
      <p:pic>
        <p:nvPicPr>
          <p:cNvPr id="48130" name="Picture 2" descr="School Chemistry Uganda · Free photo on Pixabay">
            <a:extLst>
              <a:ext uri="{FF2B5EF4-FFF2-40B4-BE49-F238E27FC236}">
                <a16:creationId xmlns:a16="http://schemas.microsoft.com/office/drawing/2014/main" id="{5DCD1CD6-BA42-F00A-49E0-B40A88634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28" y="3848099"/>
            <a:ext cx="3256140" cy="2438671"/>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Fleet of Navy Ships image - Free stock photo - Public ...">
            <a:extLst>
              <a:ext uri="{FF2B5EF4-FFF2-40B4-BE49-F238E27FC236}">
                <a16:creationId xmlns:a16="http://schemas.microsoft.com/office/drawing/2014/main" id="{BC289014-A7DD-D9E5-9C05-7687CEE5F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882" y="3848099"/>
            <a:ext cx="3974698" cy="24150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52413" y="274638"/>
            <a:ext cx="8731250" cy="1143000"/>
          </a:xfrm>
        </p:spPr>
        <p:txBody>
          <a:bodyPr/>
          <a:lstStyle/>
          <a:p>
            <a:pPr eaLnBrk="1" hangingPunct="1"/>
            <a:r>
              <a:rPr lang="en-US">
                <a:latin typeface="Calibri" charset="0"/>
                <a:ea typeface="ＭＳ Ｐゴシック" charset="0"/>
                <a:cs typeface="ＭＳ Ｐゴシック" charset="0"/>
              </a:rPr>
              <a:t>GDP Components: Y=C+I+G+</a:t>
            </a:r>
            <a:r>
              <a:rPr lang="en-US" b="1">
                <a:latin typeface="Calibri" charset="0"/>
                <a:ea typeface="ＭＳ Ｐゴシック" charset="0"/>
                <a:cs typeface="ＭＳ Ｐゴシック" charset="0"/>
              </a:rPr>
              <a:t>NX</a:t>
            </a:r>
            <a:r>
              <a:rPr lang="en-US">
                <a:latin typeface="Calibri" charset="0"/>
                <a:ea typeface="ＭＳ Ｐゴシック" charset="0"/>
                <a:cs typeface="ＭＳ Ｐゴシック" charset="0"/>
              </a:rPr>
              <a:t>:</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NX = Net Exports = Exports - Imports</a:t>
            </a:r>
          </a:p>
        </p:txBody>
      </p:sp>
      <p:sp>
        <p:nvSpPr>
          <p:cNvPr id="26627" name="TextBox 3"/>
          <p:cNvSpPr txBox="1">
            <a:spLocks noChangeArrowheads="1"/>
          </p:cNvSpPr>
          <p:nvPr/>
        </p:nvSpPr>
        <p:spPr bwMode="auto">
          <a:xfrm>
            <a:off x="5070475" y="2209984"/>
            <a:ext cx="3913188"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latin typeface="+mn-lt"/>
              </a:rPr>
              <a:t>Net Exports </a:t>
            </a:r>
            <a:r>
              <a:rPr lang="en-US" sz="1800" dirty="0">
                <a:latin typeface="+mn-lt"/>
              </a:rPr>
              <a:t>are spending on domestically produced goods by foreigners (exports) minus spending on foreign goods by domestic residents (imports).</a:t>
            </a:r>
          </a:p>
        </p:txBody>
      </p:sp>
      <p:pic>
        <p:nvPicPr>
          <p:cNvPr id="49154" name="Picture 2" descr="Why 2018 Could Become a Record Year for Machine Manufacturers">
            <a:extLst>
              <a:ext uri="{FF2B5EF4-FFF2-40B4-BE49-F238E27FC236}">
                <a16:creationId xmlns:a16="http://schemas.microsoft.com/office/drawing/2014/main" id="{A573DCE8-A21C-D380-6594-680BF8450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29" y="1902724"/>
            <a:ext cx="3332697" cy="22194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43FD332-663C-FAEF-E204-6AFE310451A2}"/>
              </a:ext>
            </a:extLst>
          </p:cNvPr>
          <p:cNvSpPr/>
          <p:nvPr/>
        </p:nvSpPr>
        <p:spPr>
          <a:xfrm>
            <a:off x="457200" y="5269305"/>
            <a:ext cx="8229600" cy="1015663"/>
          </a:xfrm>
          <a:prstGeom prst="rect">
            <a:avLst/>
          </a:prstGeom>
        </p:spPr>
        <p:txBody>
          <a:bodyPr wrap="square">
            <a:spAutoFit/>
          </a:bodyPr>
          <a:lstStyle/>
          <a:p>
            <a:pPr algn="ctr"/>
            <a:r>
              <a:rPr lang="en-US" sz="6000" dirty="0">
                <a:latin typeface="Calibri" charset="0"/>
              </a:rPr>
              <a:t>Y=</a:t>
            </a:r>
            <a:r>
              <a:rPr lang="en-US" sz="6000" dirty="0">
                <a:solidFill>
                  <a:srgbClr val="0B7A3B"/>
                </a:solidFill>
                <a:latin typeface="Calibri" charset="0"/>
              </a:rPr>
              <a:t>C+I+G</a:t>
            </a:r>
            <a:r>
              <a:rPr lang="en-US" sz="6000" dirty="0">
                <a:latin typeface="Calibri" charset="0"/>
              </a:rPr>
              <a:t>+(X-</a:t>
            </a:r>
            <a:r>
              <a:rPr lang="en-US" sz="6000" dirty="0">
                <a:solidFill>
                  <a:srgbClr val="FF0000"/>
                </a:solidFill>
                <a:latin typeface="Calibri" charset="0"/>
              </a:rPr>
              <a:t>M</a:t>
            </a:r>
            <a:r>
              <a:rPr lang="en-US" sz="6000" dirty="0">
                <a:latin typeface="Calibri" charset="0"/>
              </a:rPr>
              <a:t>)</a:t>
            </a:r>
            <a:endParaRPr lang="en-US" sz="6000" dirty="0"/>
          </a:p>
        </p:txBody>
      </p:sp>
      <p:sp>
        <p:nvSpPr>
          <p:cNvPr id="9" name="Up Arrow 8">
            <a:extLst>
              <a:ext uri="{FF2B5EF4-FFF2-40B4-BE49-F238E27FC236}">
                <a16:creationId xmlns:a16="http://schemas.microsoft.com/office/drawing/2014/main" id="{F6D0D2A4-6E42-E820-EF91-D347BF06A19D}"/>
              </a:ext>
            </a:extLst>
          </p:cNvPr>
          <p:cNvSpPr/>
          <p:nvPr/>
        </p:nvSpPr>
        <p:spPr>
          <a:xfrm>
            <a:off x="3012141" y="4798007"/>
            <a:ext cx="286870" cy="622518"/>
          </a:xfrm>
          <a:prstGeom prst="upArrow">
            <a:avLst/>
          </a:prstGeom>
          <a:solidFill>
            <a:srgbClr val="0B7A3B"/>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A89999-347A-AC0E-958B-26BBAF74A43C}"/>
              </a:ext>
            </a:extLst>
          </p:cNvPr>
          <p:cNvSpPr txBox="1"/>
          <p:nvPr/>
        </p:nvSpPr>
        <p:spPr>
          <a:xfrm>
            <a:off x="2809505" y="4479658"/>
            <a:ext cx="788895" cy="369332"/>
          </a:xfrm>
          <a:prstGeom prst="rect">
            <a:avLst/>
          </a:prstGeom>
          <a:noFill/>
        </p:spPr>
        <p:txBody>
          <a:bodyPr wrap="square" rtlCol="0">
            <a:spAutoFit/>
          </a:bodyPr>
          <a:lstStyle/>
          <a:p>
            <a:r>
              <a:rPr lang="en-US" dirty="0">
                <a:solidFill>
                  <a:srgbClr val="0B7A3B"/>
                </a:solidFill>
              </a:rPr>
              <a:t>$50</a:t>
            </a:r>
          </a:p>
        </p:txBody>
      </p:sp>
      <p:sp>
        <p:nvSpPr>
          <p:cNvPr id="11" name="Up Arrow 10">
            <a:extLst>
              <a:ext uri="{FF2B5EF4-FFF2-40B4-BE49-F238E27FC236}">
                <a16:creationId xmlns:a16="http://schemas.microsoft.com/office/drawing/2014/main" id="{AEAEEA6D-AAED-50F7-22B2-69E37E0B1BF2}"/>
              </a:ext>
            </a:extLst>
          </p:cNvPr>
          <p:cNvSpPr/>
          <p:nvPr/>
        </p:nvSpPr>
        <p:spPr>
          <a:xfrm>
            <a:off x="6226920" y="4851260"/>
            <a:ext cx="286870" cy="62251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a:extLst>
              <a:ext uri="{FF2B5EF4-FFF2-40B4-BE49-F238E27FC236}">
                <a16:creationId xmlns:a16="http://schemas.microsoft.com/office/drawing/2014/main" id="{21F38F72-86A9-653F-5589-C2D084CF6149}"/>
              </a:ext>
            </a:extLst>
          </p:cNvPr>
          <p:cNvSpPr txBox="1"/>
          <p:nvPr/>
        </p:nvSpPr>
        <p:spPr>
          <a:xfrm>
            <a:off x="5468376" y="4466514"/>
            <a:ext cx="1803957" cy="369332"/>
          </a:xfrm>
          <a:prstGeom prst="rect">
            <a:avLst/>
          </a:prstGeom>
          <a:noFill/>
        </p:spPr>
        <p:txBody>
          <a:bodyPr wrap="square" rtlCol="0">
            <a:spAutoFit/>
          </a:bodyPr>
          <a:lstStyle/>
          <a:p>
            <a:r>
              <a:rPr lang="en-US" dirty="0">
                <a:solidFill>
                  <a:srgbClr val="FF0000"/>
                </a:solidFill>
              </a:rPr>
              <a:t>$50+$1M+$1B</a:t>
            </a:r>
          </a:p>
        </p:txBody>
      </p:sp>
      <p:sp>
        <p:nvSpPr>
          <p:cNvPr id="13" name="Up Arrow 12">
            <a:extLst>
              <a:ext uri="{FF2B5EF4-FFF2-40B4-BE49-F238E27FC236}">
                <a16:creationId xmlns:a16="http://schemas.microsoft.com/office/drawing/2014/main" id="{2C41B1B1-D00C-C78A-E967-3490332661A1}"/>
              </a:ext>
            </a:extLst>
          </p:cNvPr>
          <p:cNvSpPr/>
          <p:nvPr/>
        </p:nvSpPr>
        <p:spPr>
          <a:xfrm>
            <a:off x="3699295" y="4798007"/>
            <a:ext cx="286870" cy="622518"/>
          </a:xfrm>
          <a:prstGeom prst="upArrow">
            <a:avLst/>
          </a:prstGeom>
          <a:solidFill>
            <a:srgbClr val="0B7A3B"/>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252D59F-7E8E-B958-10E7-0927813FC71D}"/>
              </a:ext>
            </a:extLst>
          </p:cNvPr>
          <p:cNvSpPr txBox="1"/>
          <p:nvPr/>
        </p:nvSpPr>
        <p:spPr>
          <a:xfrm>
            <a:off x="3510291" y="4479658"/>
            <a:ext cx="788895" cy="369332"/>
          </a:xfrm>
          <a:prstGeom prst="rect">
            <a:avLst/>
          </a:prstGeom>
          <a:noFill/>
        </p:spPr>
        <p:txBody>
          <a:bodyPr wrap="square" rtlCol="0">
            <a:spAutoFit/>
          </a:bodyPr>
          <a:lstStyle/>
          <a:p>
            <a:r>
              <a:rPr lang="en-US" dirty="0">
                <a:solidFill>
                  <a:srgbClr val="0B7A3B"/>
                </a:solidFill>
              </a:rPr>
              <a:t>$1M</a:t>
            </a:r>
          </a:p>
        </p:txBody>
      </p:sp>
      <p:sp>
        <p:nvSpPr>
          <p:cNvPr id="15" name="Up Arrow 14">
            <a:extLst>
              <a:ext uri="{FF2B5EF4-FFF2-40B4-BE49-F238E27FC236}">
                <a16:creationId xmlns:a16="http://schemas.microsoft.com/office/drawing/2014/main" id="{DA499D6F-1D92-1BEB-DAED-A047B5365899}"/>
              </a:ext>
            </a:extLst>
          </p:cNvPr>
          <p:cNvSpPr/>
          <p:nvPr/>
        </p:nvSpPr>
        <p:spPr>
          <a:xfrm>
            <a:off x="4386449" y="4798007"/>
            <a:ext cx="286870" cy="622518"/>
          </a:xfrm>
          <a:prstGeom prst="upArrow">
            <a:avLst/>
          </a:prstGeom>
          <a:solidFill>
            <a:srgbClr val="0B7A3B"/>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01331FA-DF9E-0F72-5AE7-9820F9189BEB}"/>
              </a:ext>
            </a:extLst>
          </p:cNvPr>
          <p:cNvSpPr txBox="1"/>
          <p:nvPr/>
        </p:nvSpPr>
        <p:spPr>
          <a:xfrm>
            <a:off x="4223590" y="4479658"/>
            <a:ext cx="788895" cy="369332"/>
          </a:xfrm>
          <a:prstGeom prst="rect">
            <a:avLst/>
          </a:prstGeom>
          <a:noFill/>
        </p:spPr>
        <p:txBody>
          <a:bodyPr wrap="square" rtlCol="0">
            <a:spAutoFit/>
          </a:bodyPr>
          <a:lstStyle/>
          <a:p>
            <a:r>
              <a:rPr lang="en-US" dirty="0">
                <a:solidFill>
                  <a:srgbClr val="0B7A3B"/>
                </a:solidFill>
              </a:rPr>
              <a:t>$1B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How Do We Calculate GDP</a:t>
            </a:r>
          </a:p>
        </p:txBody>
      </p:sp>
      <p:sp>
        <p:nvSpPr>
          <p:cNvPr id="31746" name="Content Placeholder 2"/>
          <p:cNvSpPr>
            <a:spLocks noGrp="1"/>
          </p:cNvSpPr>
          <p:nvPr>
            <p:ph idx="1"/>
          </p:nvPr>
        </p:nvSpPr>
        <p:spPr>
          <a:xfrm>
            <a:off x="457200" y="1600200"/>
            <a:ext cx="8229600" cy="4759325"/>
          </a:xfrm>
        </p:spPr>
        <p:txBody>
          <a:bodyPr/>
          <a:lstStyle/>
          <a:p>
            <a:pPr marL="0" indent="0" eaLnBrk="1" hangingPunct="1">
              <a:buNone/>
            </a:pPr>
            <a:r>
              <a:rPr lang="en-US" dirty="0">
                <a:ea typeface="ＭＳ Ｐゴシック" charset="0"/>
                <a:cs typeface="ＭＳ Ｐゴシック" charset="0"/>
              </a:rPr>
              <a:t>We can calculate nominal or real GDP.</a:t>
            </a:r>
          </a:p>
          <a:p>
            <a:pPr eaLnBrk="1" hangingPunct="1"/>
            <a:endParaRPr lang="en-US" dirty="0">
              <a:ea typeface="ＭＳ Ｐゴシック" charset="0"/>
              <a:cs typeface="ＭＳ Ｐゴシック" charset="0"/>
            </a:endParaRPr>
          </a:p>
          <a:p>
            <a:pPr marL="971550" lvl="1" indent="-514350" eaLnBrk="1" hangingPunct="1">
              <a:buFont typeface="Calibri" charset="0"/>
              <a:buAutoNum type="arabicPeriod"/>
            </a:pPr>
            <a:r>
              <a:rPr lang="en-US" b="1" dirty="0">
                <a:ea typeface="ＭＳ Ｐゴシック" charset="0"/>
              </a:rPr>
              <a:t>Nominal GDP: </a:t>
            </a:r>
            <a:r>
              <a:rPr lang="en-US" dirty="0">
                <a:ea typeface="ＭＳ Ｐゴシック" charset="0"/>
              </a:rPr>
              <a:t>the production of goods and services valued at current prices.</a:t>
            </a:r>
          </a:p>
          <a:p>
            <a:pPr marL="971550" lvl="1" indent="-514350" eaLnBrk="1" hangingPunct="1">
              <a:buFont typeface="Calibri" charset="0"/>
              <a:buAutoNum type="arabicPeriod"/>
            </a:pPr>
            <a:endParaRPr lang="en-US" dirty="0">
              <a:ea typeface="ＭＳ Ｐゴシック" charset="0"/>
            </a:endParaRPr>
          </a:p>
          <a:p>
            <a:pPr marL="971550" lvl="1" indent="-514350" eaLnBrk="1" hangingPunct="1">
              <a:buFont typeface="Calibri" charset="0"/>
              <a:buAutoNum type="arabicPeriod"/>
            </a:pPr>
            <a:r>
              <a:rPr lang="en-US" b="1" dirty="0">
                <a:ea typeface="ＭＳ Ｐゴシック" charset="0"/>
              </a:rPr>
              <a:t>Real GDP: </a:t>
            </a:r>
            <a:r>
              <a:rPr lang="en-US" dirty="0">
                <a:ea typeface="ＭＳ Ｐゴシック" charset="0"/>
              </a:rPr>
              <a:t>the production of goods and services valued at constant prices.</a:t>
            </a:r>
          </a:p>
          <a:p>
            <a:pPr marL="1371600" lvl="2" indent="-514350" eaLnBrk="1" hangingPunct="1"/>
            <a:r>
              <a:rPr lang="en-US" dirty="0">
                <a:ea typeface="ＭＳ Ｐゴシック" charset="0"/>
              </a:rPr>
              <a:t>We use this measure in economics when studying growth over time or comparing time periods to keep our measure consistent.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199" y="0"/>
            <a:ext cx="8229600" cy="990600"/>
          </a:xfrm>
        </p:spPr>
        <p:txBody>
          <a:bodyPr/>
          <a:lstStyle/>
          <a:p>
            <a:pPr eaLnBrk="1" hangingPunct="1"/>
            <a:r>
              <a:rPr lang="en-US" dirty="0">
                <a:latin typeface="Calibri" charset="0"/>
                <a:ea typeface="ＭＳ Ｐゴシック" charset="0"/>
                <a:cs typeface="ＭＳ Ｐゴシック" charset="0"/>
              </a:rPr>
              <a:t>REAL VS NOMINAL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735364"/>
              </p:ext>
            </p:extLst>
          </p:nvPr>
        </p:nvGraphicFramePr>
        <p:xfrm>
          <a:off x="98610" y="3264171"/>
          <a:ext cx="8946777" cy="2306636"/>
        </p:xfrm>
        <a:graphic>
          <a:graphicData uri="http://schemas.openxmlformats.org/drawingml/2006/table">
            <a:tbl>
              <a:tblPr/>
              <a:tblGrid>
                <a:gridCol w="1278851">
                  <a:extLst>
                    <a:ext uri="{9D8B030D-6E8A-4147-A177-3AD203B41FA5}">
                      <a16:colId xmlns:a16="http://schemas.microsoft.com/office/drawing/2014/main" val="20000"/>
                    </a:ext>
                  </a:extLst>
                </a:gridCol>
                <a:gridCol w="1277125">
                  <a:extLst>
                    <a:ext uri="{9D8B030D-6E8A-4147-A177-3AD203B41FA5}">
                      <a16:colId xmlns:a16="http://schemas.microsoft.com/office/drawing/2014/main" val="20001"/>
                    </a:ext>
                  </a:extLst>
                </a:gridCol>
                <a:gridCol w="1278850">
                  <a:extLst>
                    <a:ext uri="{9D8B030D-6E8A-4147-A177-3AD203B41FA5}">
                      <a16:colId xmlns:a16="http://schemas.microsoft.com/office/drawing/2014/main" val="20002"/>
                    </a:ext>
                  </a:extLst>
                </a:gridCol>
                <a:gridCol w="1277125">
                  <a:extLst>
                    <a:ext uri="{9D8B030D-6E8A-4147-A177-3AD203B41FA5}">
                      <a16:colId xmlns:a16="http://schemas.microsoft.com/office/drawing/2014/main" val="20003"/>
                    </a:ext>
                  </a:extLst>
                </a:gridCol>
                <a:gridCol w="1278851">
                  <a:extLst>
                    <a:ext uri="{9D8B030D-6E8A-4147-A177-3AD203B41FA5}">
                      <a16:colId xmlns:a16="http://schemas.microsoft.com/office/drawing/2014/main" val="20004"/>
                    </a:ext>
                  </a:extLst>
                </a:gridCol>
                <a:gridCol w="1277125">
                  <a:extLst>
                    <a:ext uri="{9D8B030D-6E8A-4147-A177-3AD203B41FA5}">
                      <a16:colId xmlns:a16="http://schemas.microsoft.com/office/drawing/2014/main" val="20005"/>
                    </a:ext>
                  </a:extLst>
                </a:gridCol>
                <a:gridCol w="1278850">
                  <a:extLst>
                    <a:ext uri="{9D8B030D-6E8A-4147-A177-3AD203B41FA5}">
                      <a16:colId xmlns:a16="http://schemas.microsoft.com/office/drawing/2014/main" val="20006"/>
                    </a:ext>
                  </a:extLst>
                </a:gridCol>
              </a:tblGrid>
              <a:tr h="57665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ＭＳ Ｐゴシック" charset="0"/>
                          <a:cs typeface="ＭＳ Ｐゴシック" charset="0"/>
                        </a:rPr>
                        <a:t>YEAR</a:t>
                      </a:r>
                      <a:endParaRPr kumimoji="0" lang="en-US" sz="1200" b="1"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ＭＳ Ｐゴシック" charset="0"/>
                          <a:cs typeface="ＭＳ Ｐゴシック" charset="0"/>
                        </a:rPr>
                        <a:t>$ LALALOOPSY DOLLS</a:t>
                      </a:r>
                      <a:endParaRPr kumimoji="0" lang="en-US" sz="1200" b="1"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ＭＳ Ｐゴシック" charset="0"/>
                          <a:cs typeface="ＭＳ Ｐゴシック" charset="0"/>
                        </a:rPr>
                        <a:t># LALALOOPSY</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ＭＳ Ｐゴシック" charset="0"/>
                          <a:cs typeface="ＭＳ Ｐゴシック" charset="0"/>
                        </a:rPr>
                        <a:t>DOLLS</a:t>
                      </a:r>
                      <a:endParaRPr kumimoji="0" lang="en-US" sz="1200" b="1"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ＭＳ Ｐゴシック" charset="0"/>
                          <a:cs typeface="ＭＳ Ｐゴシック" charset="0"/>
                        </a:rPr>
                        <a:t>$ RED RYDER BB GUNS</a:t>
                      </a:r>
                      <a:endParaRPr kumimoji="0" lang="en-US" sz="1200" b="1"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ＭＳ Ｐゴシック" charset="0"/>
                          <a:cs typeface="ＭＳ Ｐゴシック" charset="0"/>
                        </a:rPr>
                        <a:t># RED RYDER BB GUNS</a:t>
                      </a:r>
                      <a:endParaRPr kumimoji="0" lang="en-US" sz="1200" b="1"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ＭＳ Ｐゴシック" charset="0"/>
                          <a:cs typeface="ＭＳ Ｐゴシック" charset="0"/>
                        </a:rPr>
                        <a:t>NOMINAL GDP</a:t>
                      </a:r>
                      <a:endParaRPr kumimoji="0" lang="en-US" sz="1200" b="1"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ＭＳ Ｐゴシック" charset="0"/>
                          <a:cs typeface="ＭＳ Ｐゴシック" charset="0"/>
                        </a:rPr>
                        <a:t>REAL GDP</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ＭＳ Ｐゴシック" charset="0"/>
                          <a:cs typeface="ＭＳ Ｐゴシック" charset="0"/>
                        </a:rPr>
                        <a:t>Base Year = Year 1</a:t>
                      </a:r>
                      <a:endParaRPr kumimoji="0" lang="en-US" sz="1200" b="1"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65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Year 1</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0"/>
                          <a:cs typeface="ＭＳ Ｐゴシック" charset="0"/>
                        </a:rPr>
                        <a:t>$10 </a:t>
                      </a:r>
                      <a:endParaRPr kumimoji="0" lang="en-US" sz="2000" b="0"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100</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$20 </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0"/>
                          <a:cs typeface="ＭＳ Ｐゴシック" charset="0"/>
                        </a:rPr>
                        <a:t>50</a:t>
                      </a:r>
                      <a:endParaRPr kumimoji="0" lang="en-US" sz="2000" b="0"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0"/>
                          <a:cs typeface="ＭＳ Ｐゴシック" charset="0"/>
                        </a:rPr>
                        <a:t>$2,000 </a:t>
                      </a:r>
                      <a:endParaRPr kumimoji="0" lang="en-US" sz="2000" b="0"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0"/>
                          <a:cs typeface="ＭＳ Ｐゴシック" charset="0"/>
                        </a:rPr>
                        <a:t>$2,000 </a:t>
                      </a:r>
                      <a:endParaRPr kumimoji="0" lang="en-US" sz="2000" b="0"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1"/>
                  </a:ext>
                </a:extLst>
              </a:tr>
              <a:tr h="57665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Year 2</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0"/>
                          <a:cs typeface="ＭＳ Ｐゴシック" charset="0"/>
                        </a:rPr>
                        <a:t>$15 </a:t>
                      </a:r>
                      <a:endParaRPr kumimoji="0" lang="en-US" sz="2000" b="0"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200</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$30 </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100</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0"/>
                          <a:cs typeface="ＭＳ Ｐゴシック" charset="0"/>
                        </a:rPr>
                        <a:t>$6,000 </a:t>
                      </a:r>
                      <a:endParaRPr kumimoji="0" lang="en-US" sz="2000" b="0"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0"/>
                          <a:cs typeface="ＭＳ Ｐゴシック" charset="0"/>
                        </a:rPr>
                        <a:t>$4,000 </a:t>
                      </a:r>
                      <a:endParaRPr kumimoji="0" lang="en-US" sz="2000" b="0"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665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Year 3</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0"/>
                          <a:cs typeface="ＭＳ Ｐゴシック" charset="0"/>
                        </a:rPr>
                        <a:t>$20 </a:t>
                      </a:r>
                      <a:endParaRPr kumimoji="0" lang="en-US" sz="2000" b="0" i="0" u="none" strike="noStrike" cap="none" normalizeH="0" baseline="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300</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$40 </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150</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$12,000 </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$6,000 </a:t>
                      </a:r>
                      <a:endParaRPr kumimoji="0" lang="en-US" sz="2000" b="0" i="0" u="none" strike="noStrike" cap="none" normalizeH="0" baseline="0" dirty="0">
                        <a:ln>
                          <a:noFill/>
                        </a:ln>
                        <a:solidFill>
                          <a:schemeClr val="tx1"/>
                        </a:solidFill>
                        <a:effectLst/>
                        <a:latin typeface="Verdana" charset="0"/>
                        <a:ea typeface="ＭＳ Ｐゴシック" charset="0"/>
                        <a:cs typeface="ＭＳ Ｐゴシック" charset="0"/>
                      </a:endParaRPr>
                    </a:p>
                  </a:txBody>
                  <a:tcPr marL="12700" marR="12700" marT="127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3"/>
                  </a:ext>
                </a:extLst>
              </a:tr>
            </a:tbl>
          </a:graphicData>
        </a:graphic>
      </p:graphicFrame>
      <p:pic>
        <p:nvPicPr>
          <p:cNvPr id="47106" name="Picture 2" descr="LALALOOPSY Mint E Stripe Crochet Amigurumi Doll by ...">
            <a:extLst>
              <a:ext uri="{FF2B5EF4-FFF2-40B4-BE49-F238E27FC236}">
                <a16:creationId xmlns:a16="http://schemas.microsoft.com/office/drawing/2014/main" id="{0341D65A-2D44-9EA6-E669-F016C4147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893" y="966177"/>
            <a:ext cx="1535605" cy="2047472"/>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Red Ryder BB Gun Ad | Flickr - Photo Sharing!">
            <a:extLst>
              <a:ext uri="{FF2B5EF4-FFF2-40B4-BE49-F238E27FC236}">
                <a16:creationId xmlns:a16="http://schemas.microsoft.com/office/drawing/2014/main" id="{26AC9030-4EAD-8384-8830-F13DBC0F3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047" y="948944"/>
            <a:ext cx="1457401" cy="2047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47BAA2-37A8-CEA1-4B7D-34CBA198DDE1}"/>
              </a:ext>
            </a:extLst>
          </p:cNvPr>
          <p:cNvSpPr txBox="1"/>
          <p:nvPr/>
        </p:nvSpPr>
        <p:spPr>
          <a:xfrm>
            <a:off x="4184079" y="1603347"/>
            <a:ext cx="569387" cy="369332"/>
          </a:xfrm>
          <a:prstGeom prst="rect">
            <a:avLst/>
          </a:prstGeom>
          <a:noFill/>
        </p:spPr>
        <p:txBody>
          <a:bodyPr wrap="none" rtlCol="0">
            <a:spAutoFit/>
          </a:bodyPr>
          <a:lstStyle/>
          <a:p>
            <a:r>
              <a:rPr lang="en-US" dirty="0"/>
              <a:t>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defRPr/>
            </a:pPr>
            <a:r>
              <a:rPr lang="en-US" sz="4000" dirty="0">
                <a:ea typeface="ＭＳ Ｐゴシック" charset="0"/>
                <a:cs typeface="ＭＳ Ｐゴシック" charset="0"/>
              </a:rPr>
              <a:t>Short Comings in the Measurement GDP</a:t>
            </a:r>
          </a:p>
        </p:txBody>
      </p:sp>
      <p:sp>
        <p:nvSpPr>
          <p:cNvPr id="27650" name="Content Placeholder 2"/>
          <p:cNvSpPr>
            <a:spLocks noGrp="1"/>
          </p:cNvSpPr>
          <p:nvPr>
            <p:ph idx="1"/>
          </p:nvPr>
        </p:nvSpPr>
        <p:spPr>
          <a:xfrm>
            <a:off x="2130792" y="1290741"/>
            <a:ext cx="4733925" cy="644207"/>
          </a:xfrm>
        </p:spPr>
        <p:txBody>
          <a:bodyPr/>
          <a:lstStyle/>
          <a:p>
            <a:pPr marL="0" indent="0" algn="ctr">
              <a:lnSpc>
                <a:spcPct val="90000"/>
              </a:lnSpc>
              <a:buNone/>
            </a:pPr>
            <a:r>
              <a:rPr lang="en-US" sz="3600" dirty="0">
                <a:latin typeface="Calibri" charset="0"/>
                <a:ea typeface="ＭＳ Ｐゴシック" charset="0"/>
                <a:cs typeface="ＭＳ Ｐゴシック" charset="0"/>
              </a:rPr>
              <a:t>Does not include:</a:t>
            </a:r>
          </a:p>
        </p:txBody>
      </p:sp>
      <p:pic>
        <p:nvPicPr>
          <p:cNvPr id="27651" name="Picture 3" descr="quil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4584" y="2857405"/>
            <a:ext cx="2250561" cy="300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id="{8F15B95E-47A0-9D83-BF29-C83DDD88003A}"/>
              </a:ext>
            </a:extLst>
          </p:cNvPr>
          <p:cNvSpPr/>
          <p:nvPr/>
        </p:nvSpPr>
        <p:spPr>
          <a:xfrm>
            <a:off x="25545" y="2366800"/>
            <a:ext cx="2848640" cy="369332"/>
          </a:xfrm>
          <a:prstGeom prst="rect">
            <a:avLst/>
          </a:prstGeom>
        </p:spPr>
        <p:txBody>
          <a:bodyPr wrap="square">
            <a:spAutoFit/>
          </a:bodyPr>
          <a:lstStyle/>
          <a:p>
            <a:pPr algn="ctr"/>
            <a:r>
              <a:rPr lang="en-US" b="1" u="sng" dirty="0">
                <a:latin typeface="Calibri" charset="0"/>
              </a:rPr>
              <a:t>Household Production</a:t>
            </a:r>
            <a:endParaRPr lang="en-US" u="sng" dirty="0"/>
          </a:p>
        </p:txBody>
      </p:sp>
      <p:pic>
        <p:nvPicPr>
          <p:cNvPr id="6" name="Picture 3">
            <a:extLst>
              <a:ext uri="{FF2B5EF4-FFF2-40B4-BE49-F238E27FC236}">
                <a16:creationId xmlns:a16="http://schemas.microsoft.com/office/drawing/2014/main" id="{05847A6B-3A74-ED3B-2907-CC6CBA148AF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72473" y="3429000"/>
            <a:ext cx="2250561" cy="19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id="{D7F7708E-9263-ECD6-3EB7-45F28DA486C5}"/>
              </a:ext>
            </a:extLst>
          </p:cNvPr>
          <p:cNvSpPr/>
          <p:nvPr/>
        </p:nvSpPr>
        <p:spPr>
          <a:xfrm>
            <a:off x="3244691" y="2344439"/>
            <a:ext cx="2378343" cy="369332"/>
          </a:xfrm>
          <a:prstGeom prst="rect">
            <a:avLst/>
          </a:prstGeom>
        </p:spPr>
        <p:txBody>
          <a:bodyPr wrap="none">
            <a:spAutoFit/>
          </a:bodyPr>
          <a:lstStyle/>
          <a:p>
            <a:r>
              <a:rPr lang="en-US" b="1" u="sng" dirty="0">
                <a:latin typeface="Calibri" charset="0"/>
              </a:rPr>
              <a:t>Underground Economy</a:t>
            </a:r>
            <a:endParaRPr lang="en-US" u="sng" dirty="0"/>
          </a:p>
        </p:txBody>
      </p:sp>
      <p:sp>
        <p:nvSpPr>
          <p:cNvPr id="9" name="Rectangle 8">
            <a:extLst>
              <a:ext uri="{FF2B5EF4-FFF2-40B4-BE49-F238E27FC236}">
                <a16:creationId xmlns:a16="http://schemas.microsoft.com/office/drawing/2014/main" id="{C4117560-58C5-BADC-D5E8-1F0F8A0E6681}"/>
              </a:ext>
            </a:extLst>
          </p:cNvPr>
          <p:cNvSpPr/>
          <p:nvPr/>
        </p:nvSpPr>
        <p:spPr>
          <a:xfrm>
            <a:off x="6619884" y="2366800"/>
            <a:ext cx="1389163" cy="369332"/>
          </a:xfrm>
          <a:prstGeom prst="rect">
            <a:avLst/>
          </a:prstGeom>
        </p:spPr>
        <p:txBody>
          <a:bodyPr wrap="none">
            <a:spAutoFit/>
          </a:bodyPr>
          <a:lstStyle/>
          <a:p>
            <a:r>
              <a:rPr lang="en-US" b="1" u="sng" dirty="0">
                <a:latin typeface="Calibri" charset="0"/>
              </a:rPr>
              <a:t>Leisure Time</a:t>
            </a:r>
            <a:endParaRPr lang="en-US" u="sng" dirty="0"/>
          </a:p>
        </p:txBody>
      </p:sp>
      <p:pic>
        <p:nvPicPr>
          <p:cNvPr id="50178" name="Picture 2" descr="Free Images : black and white, leisure, men, sports ...">
            <a:extLst>
              <a:ext uri="{FF2B5EF4-FFF2-40B4-BE49-F238E27FC236}">
                <a16:creationId xmlns:a16="http://schemas.microsoft.com/office/drawing/2014/main" id="{05ED8753-C94A-D775-50A6-BBFDCB5636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9516" y="3323168"/>
            <a:ext cx="3009900" cy="200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checkerboard(across)">
                                      <p:cBhvr>
                                        <p:cTn id="7" dur="500"/>
                                        <p:tgtEl>
                                          <p:spTgt spid="27651"/>
                                        </p:tgtEl>
                                      </p:cBhvr>
                                    </p:animEffect>
                                  </p:childTnLst>
                                  <p:subTnLst>
                                    <p:audio>
                                      <p:cMediaNode>
                                        <p:cTn display="0" masterRel="sameClick">
                                          <p:stCondLst>
                                            <p:cond evt="begin" delay="0">
                                              <p:tn val="5"/>
                                            </p:cond>
                                          </p:stCondLst>
                                          <p:endCondLst>
                                            <p:cond evt="onStopAudio" delay="0">
                                              <p:tgtEl>
                                                <p:sldTgt/>
                                              </p:tgtEl>
                                            </p:cond>
                                          </p:endCondLst>
                                        </p:cTn>
                                        <p:tgtEl>
                                          <p:sndTgt r:embed="rId3" name="yawn.m4a"/>
                                        </p:tgtEl>
                                      </p:cMediaNode>
                                    </p:audio>
                                  </p:sub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0178"/>
                                        </p:tgtEl>
                                        <p:attrNameLst>
                                          <p:attrName>style.visibility</p:attrName>
                                        </p:attrNameLst>
                                      </p:cBhvr>
                                      <p:to>
                                        <p:strVal val="visible"/>
                                      </p:to>
                                    </p:set>
                                    <p:animEffect transition="in" filter="checkerboard(across)">
                                      <p:cBhvr>
                                        <p:cTn id="21" dur="500"/>
                                        <p:tgtEl>
                                          <p:spTgt spid="50178"/>
                                        </p:tgtEl>
                                      </p:cBhvr>
                                    </p:animEffect>
                                  </p:childTnLst>
                                  <p:subTnLst>
                                    <p:audio>
                                      <p:cMediaNode>
                                        <p:cTn display="0" masterRel="sameClick">
                                          <p:stCondLst>
                                            <p:cond evt="begin" delay="0">
                                              <p:tn val="19"/>
                                            </p:cond>
                                          </p:stCondLst>
                                          <p:endCondLst>
                                            <p:cond evt="onStopAudio" delay="0">
                                              <p:tgtEl>
                                                <p:sldTgt/>
                                              </p:tgtEl>
                                            </p:cond>
                                          </p:endCondLst>
                                        </p:cTn>
                                        <p:tgtEl>
                                          <p:sndTgt r:embed="rId5" name="applause.wav"/>
                                        </p:tgtEl>
                                      </p:cMediaNode>
                                    </p:audio>
                                  </p:sub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113" y="3282950"/>
            <a:ext cx="2568575" cy="256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2900" y="3646488"/>
            <a:ext cx="2255838" cy="220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81350" y="3673475"/>
            <a:ext cx="2981325"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Simpsons Theme 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alphaModFix amt="0"/>
          </a:blip>
          <a:stretch>
            <a:fillRect/>
          </a:stretch>
        </p:blipFill>
        <p:spPr>
          <a:xfrm>
            <a:off x="976854" y="4600372"/>
            <a:ext cx="812800" cy="812800"/>
          </a:xfrm>
          <a:prstGeom prst="rect">
            <a:avLst/>
          </a:prstGeom>
        </p:spPr>
      </p:pic>
      <p:pic>
        <p:nvPicPr>
          <p:cNvPr id="3" name="Metal Clang-SoundBible.com-136352573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alphaModFix amt="0"/>
          </a:blip>
          <a:stretch>
            <a:fillRect/>
          </a:stretch>
        </p:blipFill>
        <p:spPr>
          <a:xfrm>
            <a:off x="4165600" y="4600372"/>
            <a:ext cx="812800" cy="812800"/>
          </a:xfrm>
          <a:prstGeom prst="rect">
            <a:avLst/>
          </a:prstGeom>
        </p:spPr>
      </p:pic>
      <p:sp>
        <p:nvSpPr>
          <p:cNvPr id="7" name="Title 1">
            <a:extLst>
              <a:ext uri="{FF2B5EF4-FFF2-40B4-BE49-F238E27FC236}">
                <a16:creationId xmlns:a16="http://schemas.microsoft.com/office/drawing/2014/main" id="{C300DA95-5679-8CF7-549C-5BD60CF98BDB}"/>
              </a:ext>
            </a:extLst>
          </p:cNvPr>
          <p:cNvSpPr txBox="1">
            <a:spLocks/>
          </p:cNvSpPr>
          <p:nvPr/>
        </p:nvSpPr>
        <p:spPr bwMode="auto">
          <a:xfrm>
            <a:off x="342900" y="1333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a:lstStyle>
          <a:p>
            <a:r>
              <a:rPr lang="en-US" sz="3200">
                <a:latin typeface="Calibri" charset="0"/>
                <a:ea typeface="ＭＳ Ｐゴシック" charset="0"/>
                <a:cs typeface="ＭＳ Ｐゴシック" charset="0"/>
              </a:rPr>
              <a:t>Shortcomings of GDP as a Measure of Well Being</a:t>
            </a:r>
            <a:endParaRPr lang="en-US" sz="3200" dirty="0">
              <a:latin typeface="Calibri"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56374D32-E9A7-79C1-E249-F1B9E88B20A4}"/>
              </a:ext>
            </a:extLst>
          </p:cNvPr>
          <p:cNvSpPr txBox="1">
            <a:spLocks noChangeArrowheads="1"/>
          </p:cNvSpPr>
          <p:nvPr/>
        </p:nvSpPr>
        <p:spPr bwMode="auto">
          <a:xfrm>
            <a:off x="2138362" y="1414462"/>
            <a:ext cx="5680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Does not account for:</a:t>
            </a:r>
          </a:p>
        </p:txBody>
      </p:sp>
      <p:sp>
        <p:nvSpPr>
          <p:cNvPr id="9" name="Content Placeholder 2">
            <a:extLst>
              <a:ext uri="{FF2B5EF4-FFF2-40B4-BE49-F238E27FC236}">
                <a16:creationId xmlns:a16="http://schemas.microsoft.com/office/drawing/2014/main" id="{FA5368A3-A807-BA8D-6A94-B2CAC18D5BBF}"/>
              </a:ext>
            </a:extLst>
          </p:cNvPr>
          <p:cNvSpPr>
            <a:spLocks noGrp="1"/>
          </p:cNvSpPr>
          <p:nvPr>
            <p:ph idx="1"/>
          </p:nvPr>
        </p:nvSpPr>
        <p:spPr>
          <a:xfrm>
            <a:off x="3241209" y="2813844"/>
            <a:ext cx="2849563" cy="370682"/>
          </a:xfrm>
        </p:spPr>
        <p:txBody>
          <a:bodyPr/>
          <a:lstStyle/>
          <a:p>
            <a:pPr algn="ctr">
              <a:lnSpc>
                <a:spcPct val="90000"/>
              </a:lnSpc>
              <a:buFont typeface="Arial" charset="0"/>
              <a:buNone/>
            </a:pPr>
            <a:r>
              <a:rPr lang="en-US" sz="1800" b="1" u="sng" dirty="0">
                <a:latin typeface="Calibri" charset="0"/>
                <a:ea typeface="ＭＳ Ｐゴシック" charset="0"/>
                <a:cs typeface="ＭＳ Ｐゴシック" charset="0"/>
              </a:rPr>
              <a:t> Crime and Social Problems</a:t>
            </a:r>
          </a:p>
          <a:p>
            <a:pPr algn="ctr">
              <a:lnSpc>
                <a:spcPct val="90000"/>
              </a:lnSpc>
            </a:pPr>
            <a:endParaRPr lang="en-US" sz="1800" b="1" u="sng" dirty="0">
              <a:latin typeface="Calibri" charset="0"/>
              <a:ea typeface="ＭＳ Ｐゴシック" charset="0"/>
              <a:cs typeface="ＭＳ Ｐゴシック" charset="0"/>
            </a:endParaRPr>
          </a:p>
          <a:p>
            <a:pPr algn="ctr">
              <a:lnSpc>
                <a:spcPct val="90000"/>
              </a:lnSpc>
            </a:pPr>
            <a:endParaRPr lang="en-US" sz="1800" b="1" u="sng" dirty="0">
              <a:latin typeface="Calibri" charset="0"/>
              <a:ea typeface="ＭＳ Ｐゴシック" charset="0"/>
              <a:cs typeface="ＭＳ Ｐゴシック" charset="0"/>
            </a:endParaRPr>
          </a:p>
          <a:p>
            <a:pPr lvl="1" algn="ctr">
              <a:lnSpc>
                <a:spcPct val="90000"/>
              </a:lnSpc>
            </a:pPr>
            <a:endParaRPr lang="en-US" sz="1800" b="1" u="sng" dirty="0">
              <a:latin typeface="Calibri" charset="0"/>
              <a:ea typeface="ＭＳ Ｐゴシック" charset="0"/>
            </a:endParaRPr>
          </a:p>
        </p:txBody>
      </p:sp>
      <p:sp>
        <p:nvSpPr>
          <p:cNvPr id="10" name="Content Placeholder 2">
            <a:extLst>
              <a:ext uri="{FF2B5EF4-FFF2-40B4-BE49-F238E27FC236}">
                <a16:creationId xmlns:a16="http://schemas.microsoft.com/office/drawing/2014/main" id="{91A173ED-B2DD-4AE7-A094-2D3E533FAFE0}"/>
              </a:ext>
            </a:extLst>
          </p:cNvPr>
          <p:cNvSpPr txBox="1">
            <a:spLocks/>
          </p:cNvSpPr>
          <p:nvPr/>
        </p:nvSpPr>
        <p:spPr bwMode="auto">
          <a:xfrm>
            <a:off x="200025" y="2829755"/>
            <a:ext cx="2981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20000"/>
              </a:spcBef>
            </a:pPr>
            <a:r>
              <a:rPr lang="en-US" sz="1800" b="1" u="sng" dirty="0">
                <a:latin typeface="Calibri" charset="0"/>
              </a:rPr>
              <a:t>Pollution and Consequences</a:t>
            </a:r>
          </a:p>
          <a:p>
            <a:pPr>
              <a:lnSpc>
                <a:spcPct val="90000"/>
              </a:lnSpc>
              <a:spcBef>
                <a:spcPct val="20000"/>
              </a:spcBef>
              <a:buFont typeface="Arial" charset="0"/>
              <a:buChar char="•"/>
            </a:pPr>
            <a:endParaRPr lang="en-US" sz="1800" b="1" u="sng" dirty="0">
              <a:latin typeface="Calibri" charset="0"/>
            </a:endParaRPr>
          </a:p>
          <a:p>
            <a:pPr>
              <a:lnSpc>
                <a:spcPct val="90000"/>
              </a:lnSpc>
              <a:spcBef>
                <a:spcPct val="20000"/>
              </a:spcBef>
            </a:pPr>
            <a:endParaRPr lang="en-US" sz="1800" b="1" u="sng" dirty="0">
              <a:latin typeface="Calibri" charset="0"/>
            </a:endParaRPr>
          </a:p>
          <a:p>
            <a:pPr lvl="1">
              <a:lnSpc>
                <a:spcPct val="90000"/>
              </a:lnSpc>
              <a:spcBef>
                <a:spcPct val="20000"/>
              </a:spcBef>
              <a:buFont typeface="Arial" charset="0"/>
              <a:buChar char="–"/>
            </a:pPr>
            <a:endParaRPr lang="en-US" sz="1800" b="1" u="sng" dirty="0">
              <a:latin typeface="Calibri" charset="0"/>
            </a:endParaRPr>
          </a:p>
        </p:txBody>
      </p:sp>
      <p:sp>
        <p:nvSpPr>
          <p:cNvPr id="12" name="Rectangle 8">
            <a:extLst>
              <a:ext uri="{FF2B5EF4-FFF2-40B4-BE49-F238E27FC236}">
                <a16:creationId xmlns:a16="http://schemas.microsoft.com/office/drawing/2014/main" id="{2BA55138-931D-B2C3-7AC2-0AE4340B896D}"/>
              </a:ext>
            </a:extLst>
          </p:cNvPr>
          <p:cNvSpPr>
            <a:spLocks noChangeArrowheads="1"/>
          </p:cNvSpPr>
          <p:nvPr/>
        </p:nvSpPr>
        <p:spPr bwMode="auto">
          <a:xfrm>
            <a:off x="7301479" y="2719845"/>
            <a:ext cx="12618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u="sng" dirty="0"/>
              <a:t>Inequality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8951" fill="hold"/>
                                        <p:tgtEl>
                                          <p:spTgt spid="2"/>
                                        </p:tgtEl>
                                      </p:cBhvr>
                                    </p:cmd>
                                  </p:childTnLst>
                                </p:cTn>
                              </p:par>
                            </p:childTnLst>
                          </p:cTn>
                        </p:par>
                      </p:childTnLst>
                    </p:cTn>
                  </p:par>
                  <p:par>
                    <p:cTn id="13" fill="hold">
                      <p:stCondLst>
                        <p:cond delay="indefinite"/>
                      </p:stCondLst>
                      <p:childTnLst>
                        <p:par>
                          <p:cTn id="14" fill="hold">
                            <p:stCondLst>
                              <p:cond delay="0"/>
                            </p:stCondLst>
                            <p:childTnLst>
                              <p:par>
                                <p:cTn id="15" presetID="3" presetClass="mediacall" presetSubtype="0" fill="hold" nodeType="clickEffect">
                                  <p:stCondLst>
                                    <p:cond delay="0"/>
                                  </p:stCondLst>
                                  <p:childTnLst>
                                    <p:cmd type="call" cmd="stop">
                                      <p:cBhvr>
                                        <p:cTn id="16" dur="1" fill="hold"/>
                                        <p:tgtEl>
                                          <p:spTgt spid="2"/>
                                        </p:tgtEl>
                                      </p:cBhvr>
                                    </p:cmd>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1" presetClass="mediacall" presetSubtype="0" fill="hold" nodeType="withEffect">
                                  <p:stCondLst>
                                    <p:cond delay="0"/>
                                  </p:stCondLst>
                                  <p:childTnLst>
                                    <p:cmd type="call" cmd="playFrom(0.0)">
                                      <p:cBhvr>
                                        <p:cTn id="23" dur="2088"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0728"/>
                                        </p:tgtEl>
                                        <p:attrNameLst>
                                          <p:attrName>style.visibility</p:attrName>
                                        </p:attrNameLst>
                                      </p:cBhvr>
                                      <p:to>
                                        <p:strVal val="visible"/>
                                      </p:to>
                                    </p:set>
                                    <p:animEffect transition="in" filter="checkerboard(across)">
                                      <p:cBhvr>
                                        <p:cTn id="28" dur="500"/>
                                        <p:tgtEl>
                                          <p:spTgt spid="30728"/>
                                        </p:tgtEl>
                                      </p:cBhvr>
                                    </p:animEffect>
                                  </p:childTnLst>
                                  <p:subTnLst>
                                    <p:audio>
                                      <p:cMediaNode>
                                        <p:cTn display="0" masterRel="sameClick">
                                          <p:stCondLst>
                                            <p:cond evt="begin" delay="0">
                                              <p:tn val="26"/>
                                            </p:cond>
                                          </p:stCondLst>
                                          <p:endCondLst>
                                            <p:cond evt="onStopAudio" delay="0">
                                              <p:tgtEl>
                                                <p:sldTgt/>
                                              </p:tgtEl>
                                            </p:cond>
                                          </p:endCondLst>
                                        </p:cTn>
                                        <p:tgtEl>
                                          <p:sndTgt r:embed="rId7" name="pizza.m4a"/>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98951" fill="hold"/>
                                        <p:tgtEl>
                                          <p:spTgt spid="2"/>
                                        </p:tgtEl>
                                      </p:cBhvr>
                                    </p:cmd>
                                  </p:childTnLst>
                                </p:cTn>
                              </p:par>
                            </p:childTnLst>
                          </p:cTn>
                        </p:par>
                      </p:childTnLst>
                    </p:cTn>
                  </p:par>
                </p:childTnLst>
              </p:cTn>
              <p:nextCondLst>
                <p:cond evt="onClick" delay="0">
                  <p:tgtEl>
                    <p:spTgt spid="2"/>
                  </p:tgtEl>
                </p:cond>
              </p:nextCondLst>
            </p:seq>
            <p:audio>
              <p:cMediaNode vol="80000">
                <p:cTn id="34" fill="hold" display="0">
                  <p:stCondLst>
                    <p:cond delay="indefinite"/>
                  </p:stCondLst>
                  <p:endCondLst>
                    <p:cond evt="onStopAudio" delay="0">
                      <p:tgtEl>
                        <p:sldTgt/>
                      </p:tgtEl>
                    </p:cond>
                  </p:endCondLst>
                </p:cTn>
                <p:tgtEl>
                  <p:spTgt spid="2"/>
                </p:tgtEl>
              </p:cMediaNode>
            </p:audio>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088" fill="hold"/>
                                        <p:tgtEl>
                                          <p:spTgt spid="3"/>
                                        </p:tgtEl>
                                      </p:cBhvr>
                                    </p:cmd>
                                  </p:childTnLst>
                                </p:cTn>
                              </p:par>
                            </p:childTnLst>
                          </p:cTn>
                        </p:par>
                      </p:childTnLst>
                    </p:cTn>
                  </p:par>
                </p:childTnLst>
              </p:cTn>
              <p:nextCondLst>
                <p:cond evt="onClick" delay="0">
                  <p:tgtEl>
                    <p:spTgt spid="3"/>
                  </p:tgtEl>
                </p:cond>
              </p:nextCondLst>
            </p:seq>
            <p:audio>
              <p:cMediaNode vol="80000">
                <p:cTn id="40"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5689-46AF-BB98-A576-047174FCADC0}"/>
              </a:ext>
            </a:extLst>
          </p:cNvPr>
          <p:cNvSpPr>
            <a:spLocks noGrp="1"/>
          </p:cNvSpPr>
          <p:nvPr>
            <p:ph type="title"/>
          </p:nvPr>
        </p:nvSpPr>
        <p:spPr>
          <a:xfrm>
            <a:off x="0" y="0"/>
            <a:ext cx="9144000" cy="1143000"/>
          </a:xfrm>
        </p:spPr>
        <p:txBody>
          <a:bodyPr/>
          <a:lstStyle/>
          <a:p>
            <a:r>
              <a:rPr lang="en-US" sz="3600" dirty="0"/>
              <a:t>Some Alternative Measures of Standards of Living</a:t>
            </a:r>
          </a:p>
        </p:txBody>
      </p:sp>
      <p:sp>
        <p:nvSpPr>
          <p:cNvPr id="4" name="TextBox 3">
            <a:extLst>
              <a:ext uri="{FF2B5EF4-FFF2-40B4-BE49-F238E27FC236}">
                <a16:creationId xmlns:a16="http://schemas.microsoft.com/office/drawing/2014/main" id="{4C4BA07D-A8D9-CF68-5D6E-6EB0483C59FE}"/>
              </a:ext>
            </a:extLst>
          </p:cNvPr>
          <p:cNvSpPr txBox="1"/>
          <p:nvPr/>
        </p:nvSpPr>
        <p:spPr>
          <a:xfrm>
            <a:off x="685799" y="1267683"/>
            <a:ext cx="8001000" cy="1354217"/>
          </a:xfrm>
          <a:prstGeom prst="rect">
            <a:avLst/>
          </a:prstGeom>
          <a:noFill/>
        </p:spPr>
        <p:txBody>
          <a:bodyPr wrap="square" rtlCol="0">
            <a:spAutoFit/>
          </a:bodyPr>
          <a:lstStyle/>
          <a:p>
            <a:r>
              <a:rPr lang="en-US" b="1" dirty="0">
                <a:latin typeface="+mn-lt"/>
              </a:rPr>
              <a:t>OECD Household Disposable Income </a:t>
            </a:r>
            <a:r>
              <a:rPr lang="en-US" dirty="0">
                <a:latin typeface="+mn-lt"/>
              </a:rPr>
              <a:t>– </a:t>
            </a:r>
            <a:r>
              <a:rPr lang="en-US" sz="1600" dirty="0">
                <a:latin typeface="+mn-lt"/>
              </a:rPr>
              <a:t>includes per capita income available to households such as wages and salaries, income from self-employment and unincorporated enterprises, income from pensions and other social benefits, and income from financial investments (less any payments of tax, social insurance contributions and interest on financial liabilities). https://</a:t>
            </a:r>
            <a:r>
              <a:rPr lang="en-US" sz="1600" dirty="0" err="1">
                <a:latin typeface="+mn-lt"/>
              </a:rPr>
              <a:t>data.oecd.org</a:t>
            </a:r>
            <a:r>
              <a:rPr lang="en-US" sz="1600" dirty="0">
                <a:latin typeface="+mn-lt"/>
              </a:rPr>
              <a:t>/</a:t>
            </a:r>
            <a:r>
              <a:rPr lang="en-US" sz="1600" dirty="0" err="1">
                <a:latin typeface="+mn-lt"/>
              </a:rPr>
              <a:t>hha</a:t>
            </a:r>
            <a:r>
              <a:rPr lang="en-US" sz="1600" dirty="0">
                <a:latin typeface="+mn-lt"/>
              </a:rPr>
              <a:t>/household-disposable-</a:t>
            </a:r>
            <a:r>
              <a:rPr lang="en-US" sz="1600" dirty="0" err="1">
                <a:latin typeface="+mn-lt"/>
              </a:rPr>
              <a:t>income.htm</a:t>
            </a:r>
            <a:endParaRPr lang="en-US" sz="1600" dirty="0">
              <a:latin typeface="+mn-lt"/>
            </a:endParaRPr>
          </a:p>
        </p:txBody>
      </p:sp>
      <p:sp>
        <p:nvSpPr>
          <p:cNvPr id="5" name="TextBox 4">
            <a:extLst>
              <a:ext uri="{FF2B5EF4-FFF2-40B4-BE49-F238E27FC236}">
                <a16:creationId xmlns:a16="http://schemas.microsoft.com/office/drawing/2014/main" id="{FF29C876-9F2C-3984-4E9C-CEF9C6F6C3A5}"/>
              </a:ext>
            </a:extLst>
          </p:cNvPr>
          <p:cNvSpPr txBox="1"/>
          <p:nvPr/>
        </p:nvSpPr>
        <p:spPr>
          <a:xfrm>
            <a:off x="685799" y="4311573"/>
            <a:ext cx="8000999" cy="1107996"/>
          </a:xfrm>
          <a:prstGeom prst="rect">
            <a:avLst/>
          </a:prstGeom>
          <a:noFill/>
        </p:spPr>
        <p:txBody>
          <a:bodyPr wrap="square" rtlCol="0">
            <a:spAutoFit/>
          </a:bodyPr>
          <a:lstStyle/>
          <a:p>
            <a:r>
              <a:rPr lang="en-US" b="1" dirty="0">
                <a:latin typeface="+mn-lt"/>
              </a:rPr>
              <a:t>Bhutan’s Gross National Happiness Index </a:t>
            </a:r>
            <a:r>
              <a:rPr lang="en-US" dirty="0">
                <a:latin typeface="+mn-lt"/>
              </a:rPr>
              <a:t>- </a:t>
            </a:r>
            <a:r>
              <a:rPr lang="en-US" sz="1600" dirty="0">
                <a:latin typeface="+mn-lt"/>
              </a:rPr>
              <a:t>includes both traditional areas of socio-economic concern such as living standards, health and education and less traditional aspects of culture and psychological wellbeing. https://</a:t>
            </a:r>
            <a:r>
              <a:rPr lang="en-US" sz="1600" dirty="0" err="1">
                <a:latin typeface="+mn-lt"/>
              </a:rPr>
              <a:t>ophi.org.uk</a:t>
            </a:r>
            <a:r>
              <a:rPr lang="en-US" sz="1600" dirty="0">
                <a:latin typeface="+mn-lt"/>
              </a:rPr>
              <a:t>/policy/gross-national-happiness-index/</a:t>
            </a:r>
          </a:p>
        </p:txBody>
      </p:sp>
      <p:sp>
        <p:nvSpPr>
          <p:cNvPr id="6" name="TextBox 5">
            <a:extLst>
              <a:ext uri="{FF2B5EF4-FFF2-40B4-BE49-F238E27FC236}">
                <a16:creationId xmlns:a16="http://schemas.microsoft.com/office/drawing/2014/main" id="{A993E09E-D784-336E-140A-D5DC52B8924C}"/>
              </a:ext>
            </a:extLst>
          </p:cNvPr>
          <p:cNvSpPr txBox="1"/>
          <p:nvPr/>
        </p:nvSpPr>
        <p:spPr>
          <a:xfrm>
            <a:off x="685799" y="2873044"/>
            <a:ext cx="8001000" cy="1107996"/>
          </a:xfrm>
          <a:prstGeom prst="rect">
            <a:avLst/>
          </a:prstGeom>
          <a:noFill/>
        </p:spPr>
        <p:txBody>
          <a:bodyPr wrap="square" rtlCol="0">
            <a:spAutoFit/>
          </a:bodyPr>
          <a:lstStyle/>
          <a:p>
            <a:r>
              <a:rPr lang="en-US" b="1" dirty="0">
                <a:latin typeface="+mn-lt"/>
              </a:rPr>
              <a:t>UN Human Development Index - </a:t>
            </a:r>
            <a:r>
              <a:rPr lang="en-US" sz="1600" dirty="0">
                <a:latin typeface="+mn-lt"/>
              </a:rPr>
              <a:t>is a summary measure of average achievement in key dimensions of human development: a long and healthy life, being knowledgeable and have a decent standard of living. The HDI is the geometric mean of normalized indices for each of the three dimensions. https://</a:t>
            </a:r>
            <a:r>
              <a:rPr lang="en-US" sz="1600" dirty="0" err="1">
                <a:latin typeface="+mn-lt"/>
              </a:rPr>
              <a:t>hdr.undp.org</a:t>
            </a:r>
            <a:r>
              <a:rPr lang="en-US" sz="1600" dirty="0">
                <a:latin typeface="+mn-lt"/>
              </a:rPr>
              <a:t>/</a:t>
            </a:r>
            <a:r>
              <a:rPr lang="en-US" sz="1600" dirty="0" err="1">
                <a:latin typeface="+mn-lt"/>
              </a:rPr>
              <a:t>en</a:t>
            </a:r>
            <a:r>
              <a:rPr lang="en-US" sz="1600" dirty="0">
                <a:latin typeface="+mn-lt"/>
              </a:rPr>
              <a:t>/content/human-development-index-</a:t>
            </a:r>
            <a:r>
              <a:rPr lang="en-US" sz="1600" dirty="0" err="1">
                <a:latin typeface="+mn-lt"/>
              </a:rPr>
              <a:t>hdi</a:t>
            </a:r>
            <a:endParaRPr lang="en-US" sz="1600" dirty="0">
              <a:latin typeface="+mn-lt"/>
            </a:endParaRPr>
          </a:p>
        </p:txBody>
      </p:sp>
      <p:sp>
        <p:nvSpPr>
          <p:cNvPr id="3" name="TextBox 2">
            <a:extLst>
              <a:ext uri="{FF2B5EF4-FFF2-40B4-BE49-F238E27FC236}">
                <a16:creationId xmlns:a16="http://schemas.microsoft.com/office/drawing/2014/main" id="{09BE9FAC-7E3C-62AC-6A5D-A3C6D19112D2}"/>
              </a:ext>
            </a:extLst>
          </p:cNvPr>
          <p:cNvSpPr txBox="1"/>
          <p:nvPr/>
        </p:nvSpPr>
        <p:spPr>
          <a:xfrm>
            <a:off x="685799" y="5590317"/>
            <a:ext cx="8000999" cy="615553"/>
          </a:xfrm>
          <a:prstGeom prst="rect">
            <a:avLst/>
          </a:prstGeom>
          <a:noFill/>
        </p:spPr>
        <p:txBody>
          <a:bodyPr wrap="square" rtlCol="0">
            <a:spAutoFit/>
          </a:bodyPr>
          <a:lstStyle/>
          <a:p>
            <a:r>
              <a:rPr lang="en-US" b="1" dirty="0">
                <a:latin typeface="+mn-lt"/>
              </a:rPr>
              <a:t>Gini coefficient </a:t>
            </a:r>
            <a:r>
              <a:rPr lang="en-US" sz="1600" dirty="0">
                <a:latin typeface="+mn-lt"/>
              </a:rPr>
              <a:t>measures the inequality among values of a frequency distribution, like levels of income. </a:t>
            </a:r>
          </a:p>
        </p:txBody>
      </p:sp>
    </p:spTree>
    <p:extLst>
      <p:ext uri="{BB962C8B-B14F-4D97-AF65-F5344CB8AC3E}">
        <p14:creationId xmlns:p14="http://schemas.microsoft.com/office/powerpoint/2010/main" val="306852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376" name="Rectangle 1536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7" name="Rectangle 1536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78" name="Rectangle 1537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9" name="Rectangle 1537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75" name="Freeform: Shape 1537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362" name="Title 1"/>
          <p:cNvSpPr>
            <a:spLocks noGrp="1"/>
          </p:cNvSpPr>
          <p:nvPr>
            <p:ph type="ctrTitle"/>
          </p:nvPr>
        </p:nvSpPr>
        <p:spPr>
          <a:xfrm>
            <a:off x="495030" y="2767106"/>
            <a:ext cx="2160621" cy="3071906"/>
          </a:xfrm>
        </p:spPr>
        <p:txBody>
          <a:bodyPr anchor="t">
            <a:normAutofit/>
          </a:bodyPr>
          <a:lstStyle/>
          <a:p>
            <a:pPr algn="l" eaLnBrk="1" hangingPunct="1"/>
            <a:r>
              <a:rPr lang="en-US" sz="3500" b="1">
                <a:solidFill>
                  <a:srgbClr val="FFFFFF"/>
                </a:solidFill>
                <a:latin typeface="Calibri" charset="0"/>
                <a:ea typeface="ＭＳ Ｐゴシック" charset="0"/>
                <a:cs typeface="ＭＳ Ｐゴシック" charset="0"/>
              </a:rPr>
              <a:t>Macro Measures</a:t>
            </a:r>
          </a:p>
        </p:txBody>
      </p:sp>
      <p:pic>
        <p:nvPicPr>
          <p:cNvPr id="2" name="Picture 1" descr="A person pouring liquid into a cup&#10;&#10;Description automatically generated with medium confidence">
            <a:extLst>
              <a:ext uri="{FF2B5EF4-FFF2-40B4-BE49-F238E27FC236}">
                <a16:creationId xmlns:a16="http://schemas.microsoft.com/office/drawing/2014/main" id="{32FAF9F4-3098-C9D7-2036-3335C7AEE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251992" y="1186249"/>
            <a:ext cx="5716466" cy="4287350"/>
          </a:xfrm>
          <a:prstGeom prst="rect">
            <a:avLst/>
          </a:prstGeom>
          <a:noFill/>
        </p:spPr>
      </p:pic>
    </p:spTree>
    <p:extLst>
      <p:ext uri="{BB962C8B-B14F-4D97-AF65-F5344CB8AC3E}">
        <p14:creationId xmlns:p14="http://schemas.microsoft.com/office/powerpoint/2010/main" val="154036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8"/>
            <a:ext cx="8229600" cy="1143000"/>
          </a:xfrm>
        </p:spPr>
        <p:txBody>
          <a:bodyPr>
            <a:normAutofit/>
          </a:bodyPr>
          <a:lstStyle/>
          <a:p>
            <a:r>
              <a:rPr lang="en-US" dirty="0"/>
              <a:t>CPI - Inflation</a:t>
            </a:r>
          </a:p>
        </p:txBody>
      </p:sp>
      <p:sp>
        <p:nvSpPr>
          <p:cNvPr id="3" name="Content Placeholder 2"/>
          <p:cNvSpPr>
            <a:spLocks noGrp="1"/>
          </p:cNvSpPr>
          <p:nvPr>
            <p:ph idx="1"/>
          </p:nvPr>
        </p:nvSpPr>
        <p:spPr>
          <a:xfrm>
            <a:off x="457200" y="1196425"/>
            <a:ext cx="8229600" cy="1347719"/>
          </a:xfrm>
        </p:spPr>
        <p:txBody>
          <a:bodyPr>
            <a:normAutofit/>
          </a:bodyPr>
          <a:lstStyle/>
          <a:p>
            <a:r>
              <a:rPr lang="en-US" sz="2000" b="1" dirty="0"/>
              <a:t>Consumer Price Index (CPI): </a:t>
            </a:r>
            <a:r>
              <a:rPr lang="en-US" sz="2000" dirty="0"/>
              <a:t>a measure of the average change over time in the prices paid by urban consumers for a representative basket of consumer goods and services.</a:t>
            </a:r>
          </a:p>
        </p:txBody>
      </p:sp>
      <p:sp>
        <p:nvSpPr>
          <p:cNvPr id="6" name="Content Placeholder 2">
            <a:extLst>
              <a:ext uri="{FF2B5EF4-FFF2-40B4-BE49-F238E27FC236}">
                <a16:creationId xmlns:a16="http://schemas.microsoft.com/office/drawing/2014/main" id="{C9C36442-06F5-FE9B-D70C-A39135789142}"/>
              </a:ext>
            </a:extLst>
          </p:cNvPr>
          <p:cNvSpPr txBox="1">
            <a:spLocks/>
          </p:cNvSpPr>
          <p:nvPr/>
        </p:nvSpPr>
        <p:spPr bwMode="auto">
          <a:xfrm>
            <a:off x="457200" y="2317441"/>
            <a:ext cx="8229600" cy="941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t>“Inflation is when you pay fifteen dollars for the ten-dollar haircut you used to get for five dollars when you had hair.“ </a:t>
            </a:r>
            <a:r>
              <a:rPr lang="en-US" sz="2000" b="1" u="sng" dirty="0">
                <a:hlinkClick r:id="rId3"/>
              </a:rPr>
              <a:t>Sam Ewing</a:t>
            </a:r>
            <a:endParaRPr lang="en-US" sz="2000" dirty="0"/>
          </a:p>
        </p:txBody>
      </p:sp>
      <p:sp>
        <p:nvSpPr>
          <p:cNvPr id="7" name="Content Placeholder 4">
            <a:extLst>
              <a:ext uri="{FF2B5EF4-FFF2-40B4-BE49-F238E27FC236}">
                <a16:creationId xmlns:a16="http://schemas.microsoft.com/office/drawing/2014/main" id="{F1159249-A462-BAF3-D9DB-EFAB0C08DCBE}"/>
              </a:ext>
            </a:extLst>
          </p:cNvPr>
          <p:cNvSpPr txBox="1">
            <a:spLocks/>
          </p:cNvSpPr>
          <p:nvPr/>
        </p:nvSpPr>
        <p:spPr>
          <a:xfrm>
            <a:off x="457200" y="3259240"/>
            <a:ext cx="8229600" cy="33214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Inflation:</a:t>
            </a:r>
            <a:r>
              <a:rPr kumimoji="0" lang="en-US" sz="2000" b="0" i="0" u="none" strike="noStrike" kern="1200" cap="none" spc="0" normalizeH="0" baseline="0" noProof="0" dirty="0">
                <a:ln>
                  <a:noFill/>
                </a:ln>
                <a:solidFill>
                  <a:schemeClr val="tx1"/>
                </a:solidFill>
                <a:effectLst/>
                <a:uLnTx/>
                <a:uFillTx/>
                <a:latin typeface="+mn-lt"/>
                <a:ea typeface="+mn-ea"/>
                <a:cs typeface="+mn-cs"/>
              </a:rPr>
              <a:t> is an increase in the overall level of prices in the economy.</a:t>
            </a:r>
          </a:p>
          <a:p>
            <a:pPr marR="0" lvl="0" algn="l" defTabSz="4572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indent="-342900" fontAlgn="auto">
              <a:spcBef>
                <a:spcPct val="20000"/>
              </a:spcBef>
              <a:spcAft>
                <a:spcPts val="0"/>
              </a:spcAft>
              <a:buFont typeface="Arial"/>
              <a:buChar char="•"/>
              <a:defRPr/>
            </a:pPr>
            <a:r>
              <a:rPr lang="en-US" sz="2000" b="1" dirty="0">
                <a:latin typeface="+mn-lt"/>
              </a:rPr>
              <a:t>Hyperinflation</a:t>
            </a:r>
            <a:r>
              <a:rPr lang="en-US" sz="2000" dirty="0">
                <a:latin typeface="+mn-lt"/>
              </a:rPr>
              <a:t> is a term to describe rapid, excessive, and out-of-control general price increases in an economy. </a:t>
            </a:r>
            <a:endParaRPr lang="en-US" sz="2000" b="1" dirty="0">
              <a:latin typeface="+mn-lt"/>
            </a:endParaRPr>
          </a:p>
          <a:p>
            <a:pPr marR="0" lvl="0" algn="l" defTabSz="4572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Core Inflation: </a:t>
            </a:r>
            <a:r>
              <a:rPr kumimoji="0" lang="en-US" sz="2000" b="0" i="0" u="none" strike="noStrike" kern="1200" cap="none" spc="0" normalizeH="0" baseline="0" noProof="0" dirty="0">
                <a:ln>
                  <a:noFill/>
                </a:ln>
                <a:solidFill>
                  <a:schemeClr val="tx1"/>
                </a:solidFill>
                <a:effectLst/>
                <a:uLnTx/>
                <a:uFillTx/>
                <a:latin typeface="+mn-lt"/>
                <a:ea typeface="+mn-ea"/>
                <a:cs typeface="+mn-cs"/>
              </a:rPr>
              <a:t>Inflation minus food and energy.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These categories are often subject to large shocks and can distort the picture with increased volatility.</a:t>
            </a:r>
            <a:endParaRPr lang="en-US" sz="2000" dirty="0">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Supply and Inflation</a:t>
            </a:r>
          </a:p>
        </p:txBody>
      </p:sp>
      <p:pic>
        <p:nvPicPr>
          <p:cNvPr id="6" name="Content Placeholder 5" descr="money_inflation_tab_graph (dragged).pdf"/>
          <p:cNvPicPr>
            <a:picLocks noGrp="1" noChangeAspect="1"/>
          </p:cNvPicPr>
          <p:nvPr>
            <p:ph idx="1"/>
          </p:nvPr>
        </p:nvPicPr>
        <p:blipFill rotWithShape="1">
          <a:blip r:embed="rId3"/>
          <a:srcRect l="16422" r="11524" b="16232"/>
          <a:stretch/>
        </p:blipFill>
        <p:spPr>
          <a:xfrm>
            <a:off x="1424065" y="1337871"/>
            <a:ext cx="6026046" cy="531631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459"/>
            <a:ext cx="8229600" cy="1143000"/>
          </a:xfrm>
        </p:spPr>
        <p:txBody>
          <a:bodyPr>
            <a:normAutofit/>
          </a:bodyPr>
          <a:lstStyle/>
          <a:p>
            <a:r>
              <a:rPr lang="en-US" dirty="0"/>
              <a:t>Some Costs of Inflation:</a:t>
            </a:r>
            <a:endParaRPr lang="en-US" sz="3556" dirty="0"/>
          </a:p>
        </p:txBody>
      </p:sp>
      <p:sp>
        <p:nvSpPr>
          <p:cNvPr id="3" name="TextBox 2">
            <a:extLst>
              <a:ext uri="{FF2B5EF4-FFF2-40B4-BE49-F238E27FC236}">
                <a16:creationId xmlns:a16="http://schemas.microsoft.com/office/drawing/2014/main" id="{070634C5-1197-6E8D-B115-0E58EE40B66E}"/>
              </a:ext>
            </a:extLst>
          </p:cNvPr>
          <p:cNvSpPr txBox="1"/>
          <p:nvPr/>
        </p:nvSpPr>
        <p:spPr>
          <a:xfrm>
            <a:off x="-5860" y="1283390"/>
            <a:ext cx="3028121" cy="646331"/>
          </a:xfrm>
          <a:prstGeom prst="rect">
            <a:avLst/>
          </a:prstGeom>
          <a:noFill/>
        </p:spPr>
        <p:txBody>
          <a:bodyPr wrap="square" rtlCol="0">
            <a:spAutoFit/>
          </a:bodyPr>
          <a:lstStyle/>
          <a:p>
            <a:pPr algn="ctr"/>
            <a:r>
              <a:rPr lang="en-US" b="1" u="sng" dirty="0"/>
              <a:t>Shoes Leather Costs</a:t>
            </a:r>
          </a:p>
          <a:p>
            <a:pPr algn="ctr"/>
            <a:r>
              <a:rPr lang="en-US" b="1" u="sng" dirty="0"/>
              <a:t>(inflation tax)</a:t>
            </a:r>
          </a:p>
        </p:txBody>
      </p:sp>
      <p:pic>
        <p:nvPicPr>
          <p:cNvPr id="6" name="Content Placeholder 3" descr="Taxes.jpg">
            <a:extLst>
              <a:ext uri="{FF2B5EF4-FFF2-40B4-BE49-F238E27FC236}">
                <a16:creationId xmlns:a16="http://schemas.microsoft.com/office/drawing/2014/main" id="{45936C7B-FD25-CD24-0E2E-4495954BFE9A}"/>
              </a:ext>
            </a:extLst>
          </p:cNvPr>
          <p:cNvPicPr>
            <a:picLocks noChangeAspect="1"/>
          </p:cNvPicPr>
          <p:nvPr/>
        </p:nvPicPr>
        <p:blipFill rotWithShape="1">
          <a:blip r:embed="rId3"/>
          <a:srcRect l="-25" r="-9968"/>
          <a:stretch/>
        </p:blipFill>
        <p:spPr bwMode="auto">
          <a:xfrm>
            <a:off x="3431482" y="3218111"/>
            <a:ext cx="100959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7" name="TextBox 6">
            <a:extLst>
              <a:ext uri="{FF2B5EF4-FFF2-40B4-BE49-F238E27FC236}">
                <a16:creationId xmlns:a16="http://schemas.microsoft.com/office/drawing/2014/main" id="{94C259DB-2558-746B-7AD5-CFF2044584F8}"/>
              </a:ext>
            </a:extLst>
          </p:cNvPr>
          <p:cNvSpPr txBox="1"/>
          <p:nvPr/>
        </p:nvSpPr>
        <p:spPr>
          <a:xfrm>
            <a:off x="2927430" y="2543920"/>
            <a:ext cx="2854387" cy="646331"/>
          </a:xfrm>
          <a:prstGeom prst="rect">
            <a:avLst/>
          </a:prstGeom>
          <a:noFill/>
        </p:spPr>
        <p:txBody>
          <a:bodyPr wrap="square" rtlCol="0">
            <a:spAutoFit/>
          </a:bodyPr>
          <a:lstStyle/>
          <a:p>
            <a:pPr algn="ctr"/>
            <a:r>
              <a:rPr lang="en-US" b="1" u="sng" dirty="0"/>
              <a:t>Distortions in the Tax System</a:t>
            </a:r>
          </a:p>
        </p:txBody>
      </p:sp>
      <p:sp>
        <p:nvSpPr>
          <p:cNvPr id="10" name="TextBox 9">
            <a:extLst>
              <a:ext uri="{FF2B5EF4-FFF2-40B4-BE49-F238E27FC236}">
                <a16:creationId xmlns:a16="http://schemas.microsoft.com/office/drawing/2014/main" id="{0ADE48FE-A7C2-1ECA-562C-856569C31A02}"/>
              </a:ext>
            </a:extLst>
          </p:cNvPr>
          <p:cNvSpPr txBox="1"/>
          <p:nvPr/>
        </p:nvSpPr>
        <p:spPr>
          <a:xfrm>
            <a:off x="5781817" y="1283389"/>
            <a:ext cx="3185487" cy="646331"/>
          </a:xfrm>
          <a:prstGeom prst="rect">
            <a:avLst/>
          </a:prstGeom>
          <a:noFill/>
        </p:spPr>
        <p:txBody>
          <a:bodyPr wrap="none" rtlCol="0">
            <a:spAutoFit/>
          </a:bodyPr>
          <a:lstStyle/>
          <a:p>
            <a:r>
              <a:rPr lang="en-US" b="1" u="sng" dirty="0"/>
              <a:t>Unexpected Redistribution </a:t>
            </a:r>
          </a:p>
          <a:p>
            <a:pPr algn="ctr"/>
            <a:r>
              <a:rPr lang="en-US" b="1" u="sng" dirty="0"/>
              <a:t>of Wealth</a:t>
            </a:r>
          </a:p>
        </p:txBody>
      </p:sp>
      <p:sp>
        <p:nvSpPr>
          <p:cNvPr id="14" name="TextBox 13">
            <a:extLst>
              <a:ext uri="{FF2B5EF4-FFF2-40B4-BE49-F238E27FC236}">
                <a16:creationId xmlns:a16="http://schemas.microsoft.com/office/drawing/2014/main" id="{4ADD7737-EBCF-E024-0DA5-9E2E5563C65E}"/>
              </a:ext>
            </a:extLst>
          </p:cNvPr>
          <p:cNvSpPr txBox="1"/>
          <p:nvPr/>
        </p:nvSpPr>
        <p:spPr>
          <a:xfrm>
            <a:off x="6724437" y="4289037"/>
            <a:ext cx="1569660" cy="369332"/>
          </a:xfrm>
          <a:prstGeom prst="rect">
            <a:avLst/>
          </a:prstGeom>
          <a:noFill/>
        </p:spPr>
        <p:txBody>
          <a:bodyPr wrap="none" rtlCol="0">
            <a:spAutoFit/>
          </a:bodyPr>
          <a:lstStyle/>
          <a:p>
            <a:r>
              <a:rPr lang="en-US" b="1" u="sng" dirty="0"/>
              <a:t>Noisy Signal</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60C4262-7105-3885-A21A-4707777A453A}"/>
                  </a:ext>
                </a:extLst>
              </p:cNvPr>
              <p:cNvSpPr/>
              <p:nvPr/>
            </p:nvSpPr>
            <p:spPr>
              <a:xfrm>
                <a:off x="4069249" y="3507254"/>
                <a:ext cx="1358321" cy="666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𝑾</m:t>
                          </m:r>
                        </m:e>
                        <m:sub>
                          <m:r>
                            <a:rPr lang="en-US" sz="2000" b="1" i="1">
                              <a:latin typeface="Cambria Math" panose="02040503050406030204" pitchFamily="18" charset="0"/>
                            </a:rPr>
                            <m:t>𝒓</m:t>
                          </m:r>
                        </m:sub>
                      </m:sSub>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sSub>
                            <m:sSubPr>
                              <m:ctrlPr>
                                <a:rPr lang="en-US" sz="2000" b="0" i="1">
                                  <a:solidFill>
                                    <a:srgbClr val="836967"/>
                                  </a:solidFill>
                                  <a:latin typeface="Cambria Math" panose="02040503050406030204" pitchFamily="18" charset="0"/>
                                </a:rPr>
                              </m:ctrlPr>
                            </m:sSubPr>
                            <m:e>
                              <m:r>
                                <a:rPr lang="en-US" sz="2000" b="1" i="1">
                                  <a:latin typeface="Cambria Math" panose="02040503050406030204" pitchFamily="18" charset="0"/>
                                </a:rPr>
                                <m:t>𝑾</m:t>
                              </m:r>
                            </m:e>
                            <m:sub>
                              <m:r>
                                <a:rPr lang="en-US" sz="2000" b="1" i="1">
                                  <a:latin typeface="Cambria Math" panose="02040503050406030204" pitchFamily="18" charset="0"/>
                                </a:rPr>
                                <m:t>𝑵</m:t>
                              </m:r>
                            </m:sub>
                          </m:sSub>
                        </m:num>
                        <m:den>
                          <m:r>
                            <a:rPr lang="en-US" sz="2000" b="1" i="1">
                              <a:latin typeface="Cambria Math" panose="02040503050406030204" pitchFamily="18" charset="0"/>
                            </a:rPr>
                            <m:t>𝑷</m:t>
                          </m:r>
                        </m:den>
                      </m:f>
                    </m:oMath>
                  </m:oMathPara>
                </a14:m>
                <a:endParaRPr lang="en-US" sz="2000" dirty="0"/>
              </a:p>
            </p:txBody>
          </p:sp>
        </mc:Choice>
        <mc:Fallback xmlns="">
          <p:sp>
            <p:nvSpPr>
              <p:cNvPr id="16" name="Rectangle 15">
                <a:extLst>
                  <a:ext uri="{FF2B5EF4-FFF2-40B4-BE49-F238E27FC236}">
                    <a16:creationId xmlns:a16="http://schemas.microsoft.com/office/drawing/2014/main" id="{C60C4262-7105-3885-A21A-4707777A453A}"/>
                  </a:ext>
                </a:extLst>
              </p:cNvPr>
              <p:cNvSpPr>
                <a:spLocks noRot="1" noChangeAspect="1" noMove="1" noResize="1" noEditPoints="1" noAdjustHandles="1" noChangeArrowheads="1" noChangeShapeType="1" noTextEdit="1"/>
              </p:cNvSpPr>
              <p:nvPr/>
            </p:nvSpPr>
            <p:spPr>
              <a:xfrm>
                <a:off x="4069249" y="3507254"/>
                <a:ext cx="1358321" cy="666529"/>
              </a:xfrm>
              <a:prstGeom prst="rect">
                <a:avLst/>
              </a:prstGeom>
              <a:blipFill>
                <a:blip r:embed="rId5"/>
                <a:stretch>
                  <a:fillRect b="-566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33F6770-3922-D2E4-8BFA-88015DAA831C}"/>
              </a:ext>
            </a:extLst>
          </p:cNvPr>
          <p:cNvSpPr txBox="1"/>
          <p:nvPr/>
        </p:nvSpPr>
        <p:spPr>
          <a:xfrm>
            <a:off x="699663" y="4173783"/>
            <a:ext cx="1492716" cy="369332"/>
          </a:xfrm>
          <a:prstGeom prst="rect">
            <a:avLst/>
          </a:prstGeom>
          <a:noFill/>
        </p:spPr>
        <p:txBody>
          <a:bodyPr wrap="none" rtlCol="0">
            <a:spAutoFit/>
          </a:bodyPr>
          <a:lstStyle/>
          <a:p>
            <a:r>
              <a:rPr lang="en-US" b="1" u="sng" dirty="0"/>
              <a:t>Menu Costs</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E84AA1C5-96EB-50A0-B1F8-71839E9D8F0D}"/>
                  </a:ext>
                </a:extLst>
              </p:cNvPr>
              <p:cNvSpPr/>
              <p:nvPr/>
            </p:nvSpPr>
            <p:spPr>
              <a:xfrm>
                <a:off x="7524442" y="2710832"/>
                <a:ext cx="11929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𝒓</m:t>
                      </m:r>
                      <m:r>
                        <a:rPr lang="en-US" b="0" i="0">
                          <a:latin typeface="Cambria Math" panose="02040503050406030204" pitchFamily="18" charset="0"/>
                        </a:rPr>
                        <m:t>=</m:t>
                      </m:r>
                      <m:r>
                        <a:rPr lang="en-US" b="1" i="1">
                          <a:latin typeface="Cambria Math" panose="02040503050406030204" pitchFamily="18" charset="0"/>
                        </a:rPr>
                        <m:t>𝒊</m:t>
                      </m:r>
                      <m:r>
                        <a:rPr lang="en-US" b="0" i="0">
                          <a:latin typeface="Cambria Math" panose="02040503050406030204" pitchFamily="18" charset="0"/>
                        </a:rPr>
                        <m:t>−</m:t>
                      </m:r>
                      <m:r>
                        <a:rPr lang="en-US" b="1" i="1">
                          <a:latin typeface="Cambria Math" panose="02040503050406030204" pitchFamily="18" charset="0"/>
                        </a:rPr>
                        <m:t>𝝅</m:t>
                      </m:r>
                    </m:oMath>
                  </m:oMathPara>
                </a14:m>
                <a:endParaRPr lang="en-US" dirty="0"/>
              </a:p>
            </p:txBody>
          </p:sp>
        </mc:Choice>
        <mc:Fallback xmlns="">
          <p:sp>
            <p:nvSpPr>
              <p:cNvPr id="20" name="Rectangle 19">
                <a:extLst>
                  <a:ext uri="{FF2B5EF4-FFF2-40B4-BE49-F238E27FC236}">
                    <a16:creationId xmlns:a16="http://schemas.microsoft.com/office/drawing/2014/main" id="{E84AA1C5-96EB-50A0-B1F8-71839E9D8F0D}"/>
                  </a:ext>
                </a:extLst>
              </p:cNvPr>
              <p:cNvSpPr>
                <a:spLocks noRot="1" noChangeAspect="1" noMove="1" noResize="1" noEditPoints="1" noAdjustHandles="1" noChangeArrowheads="1" noChangeShapeType="1" noTextEdit="1"/>
              </p:cNvSpPr>
              <p:nvPr/>
            </p:nvSpPr>
            <p:spPr>
              <a:xfrm>
                <a:off x="7524442" y="2710832"/>
                <a:ext cx="1192954" cy="369332"/>
              </a:xfrm>
              <a:prstGeom prst="rect">
                <a:avLst/>
              </a:prstGeom>
              <a:blipFill>
                <a:blip r:embed="rId7"/>
                <a:stretch>
                  <a:fillRect/>
                </a:stretch>
              </a:blipFill>
            </p:spPr>
            <p:txBody>
              <a:bodyPr/>
              <a:lstStyle/>
              <a:p>
                <a:r>
                  <a:rPr lang="en-US">
                    <a:noFill/>
                  </a:rPr>
                  <a:t> </a:t>
                </a:r>
              </a:p>
            </p:txBody>
          </p:sp>
        </mc:Fallback>
      </mc:AlternateContent>
      <p:pic>
        <p:nvPicPr>
          <p:cNvPr id="51202" name="Picture 2" descr="Free Images : wood, antique, old, leg, spring, brown ...">
            <a:extLst>
              <a:ext uri="{FF2B5EF4-FFF2-40B4-BE49-F238E27FC236}">
                <a16:creationId xmlns:a16="http://schemas.microsoft.com/office/drawing/2014/main" id="{F9D21BC7-3247-513E-2D34-A57F6337DCE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187" r="14101"/>
          <a:stretch/>
        </p:blipFill>
        <p:spPr bwMode="auto">
          <a:xfrm>
            <a:off x="337768" y="2131774"/>
            <a:ext cx="1108252" cy="799824"/>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and offering money vector image | Free SVG">
            <a:extLst>
              <a:ext uri="{FF2B5EF4-FFF2-40B4-BE49-F238E27FC236}">
                <a16:creationId xmlns:a16="http://schemas.microsoft.com/office/drawing/2014/main" id="{64ACB3DF-A402-2900-D69A-2F2EF8DEA3C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6039" b="19425"/>
          <a:stretch/>
        </p:blipFill>
        <p:spPr bwMode="auto">
          <a:xfrm>
            <a:off x="5829896" y="2067843"/>
            <a:ext cx="1282479" cy="827655"/>
          </a:xfrm>
          <a:prstGeom prst="rect">
            <a:avLst/>
          </a:prstGeom>
          <a:noFill/>
          <a:extLst>
            <a:ext uri="{909E8E84-426E-40DD-AFC4-6F175D3DCCD1}">
              <a14:hiddenFill xmlns:a14="http://schemas.microsoft.com/office/drawing/2010/main">
                <a:solidFill>
                  <a:srgbClr val="FFFFFF"/>
                </a:solidFill>
              </a14:hiddenFill>
            </a:ext>
          </a:extLst>
        </p:spPr>
      </p:pic>
      <p:pic>
        <p:nvPicPr>
          <p:cNvPr id="51212" name="Picture 12" descr="Vector Illustration of Price Tag with Dollar Icon in Black ...">
            <a:extLst>
              <a:ext uri="{FF2B5EF4-FFF2-40B4-BE49-F238E27FC236}">
                <a16:creationId xmlns:a16="http://schemas.microsoft.com/office/drawing/2014/main" id="{72F08FD9-33B2-E828-022A-E7E7C42FF9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00" y="4607575"/>
            <a:ext cx="1761640" cy="17616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0A195FA-40F6-19E0-5433-0A9679B9702A}"/>
                  </a:ext>
                </a:extLst>
              </p:cNvPr>
              <p:cNvSpPr/>
              <p:nvPr/>
            </p:nvSpPr>
            <p:spPr>
              <a:xfrm>
                <a:off x="1483031" y="2170570"/>
                <a:ext cx="1358321" cy="666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𝑾</m:t>
                          </m:r>
                        </m:e>
                        <m:sub>
                          <m:r>
                            <a:rPr lang="en-US" sz="2000" b="1" i="1">
                              <a:latin typeface="Cambria Math" panose="02040503050406030204" pitchFamily="18" charset="0"/>
                            </a:rPr>
                            <m:t>𝒓</m:t>
                          </m:r>
                        </m:sub>
                      </m:sSub>
                      <m:r>
                        <a:rPr lang="en-US" sz="2000" b="0" i="0">
                          <a:latin typeface="Cambria Math" panose="02040503050406030204" pitchFamily="18" charset="0"/>
                        </a:rPr>
                        <m:t>=</m:t>
                      </m:r>
                      <m:f>
                        <m:fPr>
                          <m:ctrlPr>
                            <a:rPr lang="en-US" sz="2000" b="0" i="1">
                              <a:solidFill>
                                <a:srgbClr val="836967"/>
                              </a:solidFill>
                              <a:latin typeface="Cambria Math" panose="02040503050406030204" pitchFamily="18" charset="0"/>
                            </a:rPr>
                          </m:ctrlPr>
                        </m:fPr>
                        <m:num>
                          <m:sSub>
                            <m:sSubPr>
                              <m:ctrlPr>
                                <a:rPr lang="en-US" sz="2000" b="0" i="1">
                                  <a:solidFill>
                                    <a:srgbClr val="836967"/>
                                  </a:solidFill>
                                  <a:latin typeface="Cambria Math" panose="02040503050406030204" pitchFamily="18" charset="0"/>
                                </a:rPr>
                              </m:ctrlPr>
                            </m:sSubPr>
                            <m:e>
                              <m:r>
                                <a:rPr lang="en-US" sz="2000" b="1" i="1">
                                  <a:latin typeface="Cambria Math" panose="02040503050406030204" pitchFamily="18" charset="0"/>
                                </a:rPr>
                                <m:t>𝑾</m:t>
                              </m:r>
                            </m:e>
                            <m:sub>
                              <m:r>
                                <a:rPr lang="en-US" sz="2000" b="1" i="1">
                                  <a:latin typeface="Cambria Math" panose="02040503050406030204" pitchFamily="18" charset="0"/>
                                </a:rPr>
                                <m:t>𝑵</m:t>
                              </m:r>
                            </m:sub>
                          </m:sSub>
                        </m:num>
                        <m:den>
                          <m:r>
                            <a:rPr lang="en-US" sz="2000" b="1" i="1">
                              <a:latin typeface="Cambria Math" panose="02040503050406030204" pitchFamily="18" charset="0"/>
                            </a:rPr>
                            <m:t>𝑷</m:t>
                          </m:r>
                        </m:den>
                      </m:f>
                    </m:oMath>
                  </m:oMathPara>
                </a14:m>
                <a:endParaRPr lang="en-US" sz="2000" dirty="0"/>
              </a:p>
            </p:txBody>
          </p:sp>
        </mc:Choice>
        <mc:Fallback xmlns="">
          <p:sp>
            <p:nvSpPr>
              <p:cNvPr id="17" name="Rectangle 16">
                <a:extLst>
                  <a:ext uri="{FF2B5EF4-FFF2-40B4-BE49-F238E27FC236}">
                    <a16:creationId xmlns:a16="http://schemas.microsoft.com/office/drawing/2014/main" id="{70A195FA-40F6-19E0-5433-0A9679B9702A}"/>
                  </a:ext>
                </a:extLst>
              </p:cNvPr>
              <p:cNvSpPr>
                <a:spLocks noRot="1" noChangeAspect="1" noMove="1" noResize="1" noEditPoints="1" noAdjustHandles="1" noChangeArrowheads="1" noChangeShapeType="1" noTextEdit="1"/>
              </p:cNvSpPr>
              <p:nvPr/>
            </p:nvSpPr>
            <p:spPr>
              <a:xfrm>
                <a:off x="1483031" y="2170570"/>
                <a:ext cx="1358321" cy="666529"/>
              </a:xfrm>
              <a:prstGeom prst="rect">
                <a:avLst/>
              </a:prstGeom>
              <a:blipFill>
                <a:blip r:embed="rId12"/>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5B6535D-4172-ED5E-C034-FCD69A90AF27}"/>
                  </a:ext>
                </a:extLst>
              </p:cNvPr>
              <p:cNvSpPr/>
              <p:nvPr/>
            </p:nvSpPr>
            <p:spPr>
              <a:xfrm>
                <a:off x="7160455" y="2160387"/>
                <a:ext cx="1934417" cy="3942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r>
                        <a:rPr lang="en-US" b="0" i="0">
                          <a:latin typeface="Cambria Math" panose="02040503050406030204" pitchFamily="18" charset="0"/>
                        </a:rPr>
                        <m:t>=</m:t>
                      </m:r>
                      <m:r>
                        <a:rPr lang="en-US" b="1" i="1">
                          <a:latin typeface="Cambria Math" panose="02040503050406030204" pitchFamily="18" charset="0"/>
                        </a:rPr>
                        <m:t>𝒓</m:t>
                      </m:r>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𝝅</m:t>
                          </m:r>
                        </m:e>
                        <m:sub>
                          <m:r>
                            <a:rPr lang="en-US" b="1" i="1">
                              <a:latin typeface="Cambria Math" panose="02040503050406030204" pitchFamily="18" charset="0"/>
                            </a:rPr>
                            <m:t>𝒆𝒙𝒑𝒆𝒄𝒕𝒆𝒅</m:t>
                          </m:r>
                        </m:sub>
                      </m:sSub>
                    </m:oMath>
                  </m:oMathPara>
                </a14:m>
                <a:endParaRPr lang="en-US" dirty="0"/>
              </a:p>
            </p:txBody>
          </p:sp>
        </mc:Choice>
        <mc:Fallback xmlns="">
          <p:sp>
            <p:nvSpPr>
              <p:cNvPr id="4" name="Rectangle 3">
                <a:extLst>
                  <a:ext uri="{FF2B5EF4-FFF2-40B4-BE49-F238E27FC236}">
                    <a16:creationId xmlns:a16="http://schemas.microsoft.com/office/drawing/2014/main" id="{15B6535D-4172-ED5E-C034-FCD69A90AF27}"/>
                  </a:ext>
                </a:extLst>
              </p:cNvPr>
              <p:cNvSpPr>
                <a:spLocks noRot="1" noChangeAspect="1" noMove="1" noResize="1" noEditPoints="1" noAdjustHandles="1" noChangeArrowheads="1" noChangeShapeType="1" noTextEdit="1"/>
              </p:cNvSpPr>
              <p:nvPr/>
            </p:nvSpPr>
            <p:spPr>
              <a:xfrm>
                <a:off x="7160455" y="2160387"/>
                <a:ext cx="1934417" cy="394210"/>
              </a:xfrm>
              <a:prstGeom prst="rect">
                <a:avLst/>
              </a:prstGeom>
              <a:blipFill>
                <a:blip r:embed="rId13"/>
                <a:stretch>
                  <a:fillRect b="-6061"/>
                </a:stretch>
              </a:blipFill>
            </p:spPr>
            <p:txBody>
              <a:bodyPr/>
              <a:lstStyle/>
              <a:p>
                <a:r>
                  <a:rPr lang="en-US">
                    <a:noFill/>
                  </a:rPr>
                  <a:t> </a:t>
                </a:r>
              </a:p>
            </p:txBody>
          </p:sp>
        </mc:Fallback>
      </mc:AlternateContent>
      <p:pic>
        <p:nvPicPr>
          <p:cNvPr id="48132" name="Picture 4">
            <a:extLst>
              <a:ext uri="{FF2B5EF4-FFF2-40B4-BE49-F238E27FC236}">
                <a16:creationId xmlns:a16="http://schemas.microsoft.com/office/drawing/2014/main" id="{43236535-39BB-F54A-E0DA-64BF70E471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53723" y="4913914"/>
            <a:ext cx="2841674" cy="14825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36"/>
            <a:ext cx="8229600" cy="651058"/>
          </a:xfrm>
        </p:spPr>
        <p:txBody>
          <a:bodyPr>
            <a:normAutofit fontScale="90000"/>
          </a:bodyPr>
          <a:lstStyle/>
          <a:p>
            <a:r>
              <a:rPr lang="en-US" dirty="0"/>
              <a:t>Measuring the CPI</a:t>
            </a:r>
          </a:p>
        </p:txBody>
      </p:sp>
      <p:sp>
        <p:nvSpPr>
          <p:cNvPr id="3" name="TextBox 2"/>
          <p:cNvSpPr txBox="1"/>
          <p:nvPr/>
        </p:nvSpPr>
        <p:spPr>
          <a:xfrm>
            <a:off x="237223" y="2541153"/>
            <a:ext cx="3254605" cy="369332"/>
          </a:xfrm>
          <a:prstGeom prst="rect">
            <a:avLst/>
          </a:prstGeom>
          <a:noFill/>
        </p:spPr>
        <p:txBody>
          <a:bodyPr wrap="square" rtlCol="0">
            <a:spAutoFit/>
          </a:bodyPr>
          <a:lstStyle/>
          <a:p>
            <a:pPr algn="ctr"/>
            <a:r>
              <a:rPr lang="en-US" b="1" u="sng" dirty="0"/>
              <a:t>Fix Weighted Basket</a:t>
            </a:r>
          </a:p>
        </p:txBody>
      </p:sp>
      <p:sp>
        <p:nvSpPr>
          <p:cNvPr id="7" name="TextBox 6"/>
          <p:cNvSpPr txBox="1"/>
          <p:nvPr/>
        </p:nvSpPr>
        <p:spPr>
          <a:xfrm>
            <a:off x="3305776" y="2558648"/>
            <a:ext cx="2853436" cy="369332"/>
          </a:xfrm>
          <a:prstGeom prst="rect">
            <a:avLst/>
          </a:prstGeom>
          <a:noFill/>
        </p:spPr>
        <p:txBody>
          <a:bodyPr wrap="square" rtlCol="0">
            <a:spAutoFit/>
          </a:bodyPr>
          <a:lstStyle/>
          <a:p>
            <a:pPr algn="ctr"/>
            <a:r>
              <a:rPr lang="en-US" b="1" u="sng" dirty="0"/>
              <a:t>Find the Prices</a:t>
            </a:r>
          </a:p>
        </p:txBody>
      </p:sp>
      <p:sp>
        <p:nvSpPr>
          <p:cNvPr id="9" name="TextBox 8"/>
          <p:cNvSpPr txBox="1"/>
          <p:nvPr/>
        </p:nvSpPr>
        <p:spPr>
          <a:xfrm>
            <a:off x="5792786" y="2558648"/>
            <a:ext cx="3484045" cy="369332"/>
          </a:xfrm>
          <a:prstGeom prst="rect">
            <a:avLst/>
          </a:prstGeom>
          <a:noFill/>
        </p:spPr>
        <p:txBody>
          <a:bodyPr wrap="square" rtlCol="0">
            <a:spAutoFit/>
          </a:bodyPr>
          <a:lstStyle/>
          <a:p>
            <a:pPr algn="ctr"/>
            <a:r>
              <a:rPr lang="en-US" b="1" u="sng" dirty="0"/>
              <a:t>Compute Basket Price</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020E4E5-9E36-7A21-63F7-183E8627C7D8}"/>
                  </a:ext>
                </a:extLst>
              </p:cNvPr>
              <p:cNvSpPr/>
              <p:nvPr/>
            </p:nvSpPr>
            <p:spPr>
              <a:xfrm>
                <a:off x="2237354" y="1170152"/>
                <a:ext cx="4669291" cy="7937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C</m:t>
                      </m:r>
                      <m:r>
                        <m:rPr>
                          <m:sty m:val="p"/>
                        </m:rPr>
                        <a:rPr lang="en-US" sz="2400" i="0">
                          <a:latin typeface="Cambria Math" panose="02040503050406030204" pitchFamily="18" charset="0"/>
                        </a:rPr>
                        <m:t>PI</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m:rPr>
                              <m:sty m:val="p"/>
                            </m:rPr>
                            <a:rPr lang="en-US" sz="2400" i="0">
                              <a:latin typeface="Cambria Math" panose="02040503050406030204" pitchFamily="18" charset="0"/>
                            </a:rPr>
                            <m:t>Price</m:t>
                          </m:r>
                          <m:r>
                            <a:rPr lang="en-US" sz="2400" i="0">
                              <a:latin typeface="Cambria Math" panose="02040503050406030204" pitchFamily="18" charset="0"/>
                            </a:rPr>
                            <m:t> </m:t>
                          </m:r>
                          <m:r>
                            <m:rPr>
                              <m:sty m:val="p"/>
                            </m:rPr>
                            <a:rPr lang="en-US" sz="2400" b="0" i="0" smtClean="0">
                              <a:latin typeface="Cambria Math" panose="02040503050406030204" pitchFamily="18" charset="0"/>
                            </a:rPr>
                            <m:t>Basket</m:t>
                          </m:r>
                          <m:r>
                            <a:rPr lang="en-US" sz="2400" b="0" i="0" smtClean="0">
                              <a:latin typeface="Cambria Math" panose="02040503050406030204" pitchFamily="18" charset="0"/>
                            </a:rPr>
                            <m:t> </m:t>
                          </m:r>
                          <m:r>
                            <m:rPr>
                              <m:sty m:val="p"/>
                            </m:rPr>
                            <a:rPr lang="en-US" sz="2400" i="0">
                              <a:latin typeface="Cambria Math" panose="02040503050406030204" pitchFamily="18" charset="0"/>
                            </a:rPr>
                            <m:t>Current</m:t>
                          </m:r>
                        </m:num>
                        <m:den>
                          <m:r>
                            <m:rPr>
                              <m:sty m:val="p"/>
                            </m:rPr>
                            <a:rPr lang="en-US" sz="2400" i="0">
                              <a:latin typeface="Cambria Math" panose="02040503050406030204" pitchFamily="18" charset="0"/>
                            </a:rPr>
                            <m:t>Price</m:t>
                          </m:r>
                          <m:r>
                            <a:rPr lang="en-US" sz="2400" i="0">
                              <a:latin typeface="Cambria Math" panose="02040503050406030204" pitchFamily="18" charset="0"/>
                            </a:rPr>
                            <m:t> </m:t>
                          </m:r>
                          <m:r>
                            <m:rPr>
                              <m:sty m:val="p"/>
                            </m:rPr>
                            <a:rPr lang="en-US" sz="2400" b="0" i="0" smtClean="0">
                              <a:latin typeface="Cambria Math" panose="02040503050406030204" pitchFamily="18" charset="0"/>
                            </a:rPr>
                            <m:t>Basket</m:t>
                          </m:r>
                          <m:r>
                            <a:rPr lang="en-US" sz="2400" b="0" i="0" smtClean="0">
                              <a:latin typeface="Cambria Math" panose="02040503050406030204" pitchFamily="18" charset="0"/>
                            </a:rPr>
                            <m:t> </m:t>
                          </m:r>
                          <m:r>
                            <m:rPr>
                              <m:sty m:val="p"/>
                            </m:rPr>
                            <a:rPr lang="en-US" sz="2400" i="0">
                              <a:latin typeface="Cambria Math" panose="02040503050406030204" pitchFamily="18" charset="0"/>
                            </a:rPr>
                            <m:t>Base</m:t>
                          </m:r>
                        </m:den>
                      </m:f>
                      <m:r>
                        <a:rPr lang="en-US" sz="2400" b="0" i="0" smtClean="0">
                          <a:latin typeface="Cambria Math" panose="02040503050406030204" pitchFamily="18" charset="0"/>
                        </a:rPr>
                        <m:t> </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100</m:t>
                      </m:r>
                    </m:oMath>
                  </m:oMathPara>
                </a14:m>
                <a:endParaRPr lang="en-US" sz="2400" dirty="0"/>
              </a:p>
            </p:txBody>
          </p:sp>
        </mc:Choice>
        <mc:Fallback xmlns="">
          <p:sp>
            <p:nvSpPr>
              <p:cNvPr id="10" name="Rectangle 9">
                <a:extLst>
                  <a:ext uri="{FF2B5EF4-FFF2-40B4-BE49-F238E27FC236}">
                    <a16:creationId xmlns:a16="http://schemas.microsoft.com/office/drawing/2014/main" id="{A020E4E5-9E36-7A21-63F7-183E8627C7D8}"/>
                  </a:ext>
                </a:extLst>
              </p:cNvPr>
              <p:cNvSpPr>
                <a:spLocks noRot="1" noChangeAspect="1" noMove="1" noResize="1" noEditPoints="1" noAdjustHandles="1" noChangeArrowheads="1" noChangeShapeType="1" noTextEdit="1"/>
              </p:cNvSpPr>
              <p:nvPr/>
            </p:nvSpPr>
            <p:spPr>
              <a:xfrm>
                <a:off x="2237354" y="1170152"/>
                <a:ext cx="4669291" cy="793743"/>
              </a:xfrm>
              <a:prstGeom prst="rect">
                <a:avLst/>
              </a:prstGeom>
              <a:blipFill>
                <a:blip r:embed="rId3"/>
                <a:stretch>
                  <a:fillRect t="-3175" b="-2063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0677F4F5-B069-A26D-3F33-03CE832A979C}"/>
              </a:ext>
            </a:extLst>
          </p:cNvPr>
          <p:cNvPicPr>
            <a:picLocks noChangeAspect="1"/>
          </p:cNvPicPr>
          <p:nvPr/>
        </p:nvPicPr>
        <p:blipFill>
          <a:blip r:embed="rId4"/>
          <a:stretch>
            <a:fillRect/>
          </a:stretch>
        </p:blipFill>
        <p:spPr>
          <a:xfrm>
            <a:off x="90633" y="3167838"/>
            <a:ext cx="3215143" cy="2558648"/>
          </a:xfrm>
          <a:prstGeom prst="rect">
            <a:avLst/>
          </a:prstGeom>
        </p:spPr>
      </p:pic>
      <p:pic>
        <p:nvPicPr>
          <p:cNvPr id="47106" name="Picture 2" descr="How to calculate the sum of natural numbers - Quora">
            <a:extLst>
              <a:ext uri="{FF2B5EF4-FFF2-40B4-BE49-F238E27FC236}">
                <a16:creationId xmlns:a16="http://schemas.microsoft.com/office/drawing/2014/main" id="{34D86981-39B7-CCF4-9FAA-24C2D0DC9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270" y="3222843"/>
            <a:ext cx="1833078" cy="2448638"/>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Free Images : technology, neon sign, 2016, gasstation, oil ...">
            <a:extLst>
              <a:ext uri="{FF2B5EF4-FFF2-40B4-BE49-F238E27FC236}">
                <a16:creationId xmlns:a16="http://schemas.microsoft.com/office/drawing/2014/main" id="{116311D9-CD98-0D01-0E3D-1B67984C34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3188" y="3349450"/>
            <a:ext cx="2195423" cy="2195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54"/>
            <a:ext cx="9144000" cy="1143000"/>
          </a:xfrm>
        </p:spPr>
        <p:txBody>
          <a:bodyPr>
            <a:normAutofit fontScale="90000"/>
          </a:bodyPr>
          <a:lstStyle/>
          <a:p>
            <a:r>
              <a:rPr lang="en-US" dirty="0"/>
              <a:t>Calculate CPI and Inflation: </a:t>
            </a:r>
            <a:br>
              <a:rPr lang="en-US" dirty="0"/>
            </a:br>
            <a:r>
              <a:rPr lang="en-US" sz="3100" dirty="0"/>
              <a:t>Base Year Prices = June 2021 Prices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3090008"/>
              </p:ext>
            </p:extLst>
          </p:nvPr>
        </p:nvGraphicFramePr>
        <p:xfrm>
          <a:off x="395867" y="1282496"/>
          <a:ext cx="8352265" cy="2417648"/>
        </p:xfrm>
        <a:graphic>
          <a:graphicData uri="http://schemas.openxmlformats.org/drawingml/2006/table">
            <a:tbl>
              <a:tblPr firstRow="1" bandCol="1">
                <a:tableStyleId>{D7AC3CCA-C797-4891-BE02-D94E43425B78}</a:tableStyleId>
              </a:tblPr>
              <a:tblGrid>
                <a:gridCol w="1851102">
                  <a:extLst>
                    <a:ext uri="{9D8B030D-6E8A-4147-A177-3AD203B41FA5}">
                      <a16:colId xmlns:a16="http://schemas.microsoft.com/office/drawing/2014/main" val="20000"/>
                    </a:ext>
                  </a:extLst>
                </a:gridCol>
                <a:gridCol w="1639229">
                  <a:extLst>
                    <a:ext uri="{9D8B030D-6E8A-4147-A177-3AD203B41FA5}">
                      <a16:colId xmlns:a16="http://schemas.microsoft.com/office/drawing/2014/main" val="20001"/>
                    </a:ext>
                  </a:extLst>
                </a:gridCol>
                <a:gridCol w="1628078">
                  <a:extLst>
                    <a:ext uri="{9D8B030D-6E8A-4147-A177-3AD203B41FA5}">
                      <a16:colId xmlns:a16="http://schemas.microsoft.com/office/drawing/2014/main" val="20002"/>
                    </a:ext>
                  </a:extLst>
                </a:gridCol>
                <a:gridCol w="1639230">
                  <a:extLst>
                    <a:ext uri="{9D8B030D-6E8A-4147-A177-3AD203B41FA5}">
                      <a16:colId xmlns:a16="http://schemas.microsoft.com/office/drawing/2014/main" val="20003"/>
                    </a:ext>
                  </a:extLst>
                </a:gridCol>
                <a:gridCol w="1594626">
                  <a:extLst>
                    <a:ext uri="{9D8B030D-6E8A-4147-A177-3AD203B41FA5}">
                      <a16:colId xmlns:a16="http://schemas.microsoft.com/office/drawing/2014/main" val="20004"/>
                    </a:ext>
                  </a:extLst>
                </a:gridCol>
              </a:tblGrid>
              <a:tr h="474743">
                <a:tc>
                  <a:txBody>
                    <a:bodyPr/>
                    <a:lstStyle/>
                    <a:p>
                      <a:pPr algn="ctr" fontAlgn="b"/>
                      <a:r>
                        <a:rPr lang="en-US" sz="1800" u="none" strike="noStrike" dirty="0"/>
                        <a:t>Item/Quantity Per Month</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June 2021 </a:t>
                      </a:r>
                    </a:p>
                    <a:p>
                      <a:pPr algn="ctr" fontAlgn="b"/>
                      <a:r>
                        <a:rPr lang="en-US" sz="1800" u="none" strike="noStrike" dirty="0"/>
                        <a:t>Prices</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June 2021</a:t>
                      </a:r>
                    </a:p>
                    <a:p>
                      <a:pPr algn="ctr" fontAlgn="b"/>
                      <a:r>
                        <a:rPr lang="en-US" sz="1800" u="none" strike="noStrike" dirty="0"/>
                        <a:t>Cost</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June 2022 </a:t>
                      </a:r>
                    </a:p>
                    <a:p>
                      <a:pPr algn="ctr" fontAlgn="b"/>
                      <a:r>
                        <a:rPr lang="en-US" sz="1800" u="none" strike="noStrike" dirty="0"/>
                        <a:t>Prices</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June 2022 </a:t>
                      </a:r>
                    </a:p>
                    <a:p>
                      <a:pPr marL="0" algn="ctr" defTabSz="457200" rtl="0" eaLnBrk="1" fontAlgn="b" latinLnBrk="0" hangingPunct="1"/>
                      <a:r>
                        <a:rPr lang="en-US" sz="1800" b="1" u="none" strike="noStrike" kern="1200" dirty="0">
                          <a:solidFill>
                            <a:schemeClr val="dk1"/>
                          </a:solidFill>
                          <a:latin typeface="+mn-lt"/>
                          <a:ea typeface="+mn-ea"/>
                          <a:cs typeface="+mn-cs"/>
                        </a:rPr>
                        <a:t>Cost</a:t>
                      </a:r>
                    </a:p>
                  </a:txBody>
                  <a:tcPr marL="12700" marR="12700" marT="12700" marB="0" anchor="ctr" anchorCtr="1"/>
                </a:tc>
                <a:extLst>
                  <a:ext uri="{0D108BD9-81ED-4DB2-BD59-A6C34878D82A}">
                    <a16:rowId xmlns:a16="http://schemas.microsoft.com/office/drawing/2014/main" val="10000"/>
                  </a:ext>
                </a:extLst>
              </a:tr>
              <a:tr h="464077">
                <a:tc>
                  <a:txBody>
                    <a:bodyPr/>
                    <a:lstStyle/>
                    <a:p>
                      <a:pPr algn="l" fontAlgn="b"/>
                      <a:r>
                        <a:rPr lang="en-US" sz="1800" u="none" strike="noStrike" dirty="0"/>
                        <a:t>1 Rent, 2BR</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$1,000</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$1,000</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$1,200</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$1,200</a:t>
                      </a:r>
                      <a:endParaRPr lang="en-US" sz="1800" b="0" i="0" u="none" strike="noStrike" dirty="0">
                        <a:latin typeface="Verdana"/>
                      </a:endParaRPr>
                    </a:p>
                  </a:txBody>
                  <a:tcPr marL="12700" marR="12700" marT="12700" marB="0" anchor="ctr" anchorCtr="1"/>
                </a:tc>
                <a:extLst>
                  <a:ext uri="{0D108BD9-81ED-4DB2-BD59-A6C34878D82A}">
                    <a16:rowId xmlns:a16="http://schemas.microsoft.com/office/drawing/2014/main" val="10001"/>
                  </a:ext>
                </a:extLst>
              </a:tr>
              <a:tr h="464077">
                <a:tc>
                  <a:txBody>
                    <a:bodyPr/>
                    <a:lstStyle/>
                    <a:p>
                      <a:pPr algn="l" fontAlgn="b"/>
                      <a:r>
                        <a:rPr lang="en-US" sz="1800" u="none" strike="noStrike" dirty="0"/>
                        <a:t>60 Cheeseburgers</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$5</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$300</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$6</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$360</a:t>
                      </a:r>
                      <a:endParaRPr lang="en-US" sz="1800" b="0" i="0" u="none" strike="noStrike" dirty="0">
                        <a:latin typeface="Verdana"/>
                      </a:endParaRPr>
                    </a:p>
                  </a:txBody>
                  <a:tcPr marL="12700" marR="12700" marT="12700" marB="0" anchor="ctr" anchorCtr="1"/>
                </a:tc>
                <a:extLst>
                  <a:ext uri="{0D108BD9-81ED-4DB2-BD59-A6C34878D82A}">
                    <a16:rowId xmlns:a16="http://schemas.microsoft.com/office/drawing/2014/main" val="10002"/>
                  </a:ext>
                </a:extLst>
              </a:tr>
              <a:tr h="464077">
                <a:tc>
                  <a:txBody>
                    <a:bodyPr/>
                    <a:lstStyle/>
                    <a:p>
                      <a:pPr algn="l" fontAlgn="b"/>
                      <a:r>
                        <a:rPr lang="en-US" sz="1800" u="none" strike="noStrike" dirty="0"/>
                        <a:t>2 Movie Tickets</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$20</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$40</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$22</a:t>
                      </a:r>
                      <a:endParaRPr lang="en-US" sz="1800" b="0" i="0" u="none" strike="noStrike" dirty="0">
                        <a:latin typeface="Verdana"/>
                      </a:endParaRPr>
                    </a:p>
                  </a:txBody>
                  <a:tcPr marL="12700" marR="12700" marT="12700" marB="0" anchor="ctr" anchorCtr="1"/>
                </a:tc>
                <a:tc>
                  <a:txBody>
                    <a:bodyPr/>
                    <a:lstStyle/>
                    <a:p>
                      <a:pPr algn="ctr" fontAlgn="b"/>
                      <a:r>
                        <a:rPr lang="en-US" sz="1800" u="none" strike="noStrike" dirty="0"/>
                        <a:t>$44</a:t>
                      </a:r>
                      <a:endParaRPr lang="en-US" sz="1800" b="0" i="0" u="none" strike="noStrike" dirty="0">
                        <a:latin typeface="Verdana"/>
                      </a:endParaRPr>
                    </a:p>
                  </a:txBody>
                  <a:tcPr marL="12700" marR="12700" marT="12700" marB="0" anchor="ctr" anchorCtr="1"/>
                </a:tc>
                <a:extLst>
                  <a:ext uri="{0D108BD9-81ED-4DB2-BD59-A6C34878D82A}">
                    <a16:rowId xmlns:a16="http://schemas.microsoft.com/office/drawing/2014/main" val="10003"/>
                  </a:ext>
                </a:extLst>
              </a:tr>
              <a:tr h="464077">
                <a:tc gridSpan="2">
                  <a:txBody>
                    <a:bodyPr/>
                    <a:lstStyle/>
                    <a:p>
                      <a:pPr algn="l" fontAlgn="b"/>
                      <a:r>
                        <a:rPr lang="en-US" sz="1800" b="1" u="none" strike="noStrike" dirty="0"/>
                        <a:t>Total Expenditure</a:t>
                      </a:r>
                      <a:endParaRPr lang="en-US" sz="1800" b="1" i="0" u="none" strike="noStrike" dirty="0">
                        <a:latin typeface="Verdana"/>
                      </a:endParaRPr>
                    </a:p>
                  </a:txBody>
                  <a:tcPr marL="12700" marR="12700" marT="12700" marB="0" anchor="ctr" anchorCtr="1"/>
                </a:tc>
                <a:tc hMerge="1">
                  <a:txBody>
                    <a:bodyPr/>
                    <a:lstStyle/>
                    <a:p>
                      <a:endParaRPr lang="en-US"/>
                    </a:p>
                  </a:txBody>
                  <a:tcPr/>
                </a:tc>
                <a:tc>
                  <a:txBody>
                    <a:bodyPr/>
                    <a:lstStyle/>
                    <a:p>
                      <a:pPr algn="ctr" fontAlgn="b"/>
                      <a:r>
                        <a:rPr lang="en-US" sz="1800" b="1" u="none" strike="noStrike" dirty="0"/>
                        <a:t>$1,340</a:t>
                      </a:r>
                      <a:endParaRPr lang="en-US" sz="1800" b="1" i="0" u="none" strike="noStrike" dirty="0">
                        <a:latin typeface="Verdana"/>
                      </a:endParaRPr>
                    </a:p>
                  </a:txBody>
                  <a:tcPr marL="12700" marR="12700" marT="12700" marB="0" anchor="ctr" anchorCtr="1"/>
                </a:tc>
                <a:tc>
                  <a:txBody>
                    <a:bodyPr/>
                    <a:lstStyle/>
                    <a:p>
                      <a:pPr algn="ctr" fontAlgn="b"/>
                      <a:endParaRPr lang="en-US" sz="1800" b="1" i="0" u="none" strike="noStrike" dirty="0">
                        <a:latin typeface="Verdana"/>
                      </a:endParaRPr>
                    </a:p>
                  </a:txBody>
                  <a:tcPr marL="12700" marR="12700" marT="12700" marB="0" anchor="ctr" anchorCtr="1"/>
                </a:tc>
                <a:tc>
                  <a:txBody>
                    <a:bodyPr/>
                    <a:lstStyle/>
                    <a:p>
                      <a:pPr algn="ctr" fontAlgn="b"/>
                      <a:r>
                        <a:rPr lang="en-US" sz="1800" b="1" u="none" strike="noStrike" dirty="0"/>
                        <a:t>$1,604</a:t>
                      </a:r>
                      <a:endParaRPr lang="en-US" sz="1800" b="1" i="0" u="none" strike="noStrike" dirty="0">
                        <a:latin typeface="Verdana"/>
                      </a:endParaRPr>
                    </a:p>
                  </a:txBody>
                  <a:tcPr marL="12700" marR="12700" marT="12700" marB="0" anchor="ctr" anchorCtr="1"/>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11E6D58-047A-E75E-88C6-57AB3E53FDE6}"/>
                  </a:ext>
                </a:extLst>
              </p:cNvPr>
              <p:cNvSpPr/>
              <p:nvPr/>
            </p:nvSpPr>
            <p:spPr>
              <a:xfrm>
                <a:off x="1530465" y="3900449"/>
                <a:ext cx="6462133" cy="6587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836967"/>
                              </a:solidFill>
                              <a:latin typeface="Cambria Math" panose="02040503050406030204" pitchFamily="18" charset="0"/>
                            </a:rPr>
                          </m:ctrlPr>
                        </m:sSubPr>
                        <m:e>
                          <m:r>
                            <m:rPr>
                              <m:sty m:val="p"/>
                            </m:rPr>
                            <a:rPr lang="en-US">
                              <a:latin typeface="Cambria Math" panose="02040503050406030204" pitchFamily="18" charset="0"/>
                            </a:rPr>
                            <m:t>C</m:t>
                          </m:r>
                          <m:r>
                            <m:rPr>
                              <m:sty m:val="p"/>
                            </m:rPr>
                            <a:rPr lang="en-US" i="0">
                              <a:latin typeface="Cambria Math" panose="02040503050406030204" pitchFamily="18" charset="0"/>
                            </a:rPr>
                            <m:t>PI</m:t>
                          </m:r>
                        </m:e>
                        <m:sub>
                          <m:r>
                            <a:rPr lang="en-US" i="0">
                              <a:latin typeface="Cambria Math" panose="02040503050406030204" pitchFamily="18" charset="0"/>
                            </a:rPr>
                            <m:t>2021</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m:rPr>
                              <m:sty m:val="p"/>
                            </m:rPr>
                            <a:rPr lang="en-US" i="0">
                              <a:latin typeface="Cambria Math" panose="02040503050406030204" pitchFamily="18" charset="0"/>
                            </a:rPr>
                            <m:t>Price</m:t>
                          </m:r>
                          <m:r>
                            <a:rPr lang="en-US" i="0">
                              <a:latin typeface="Cambria Math" panose="02040503050406030204" pitchFamily="18" charset="0"/>
                            </a:rPr>
                            <m:t> </m:t>
                          </m:r>
                          <m:r>
                            <m:rPr>
                              <m:sty m:val="p"/>
                            </m:rPr>
                            <a:rPr lang="en-US" i="0">
                              <a:latin typeface="Cambria Math" panose="02040503050406030204" pitchFamily="18" charset="0"/>
                            </a:rPr>
                            <m:t>Basket</m:t>
                          </m:r>
                          <m:r>
                            <a:rPr lang="en-US" i="0">
                              <a:latin typeface="Cambria Math" panose="02040503050406030204" pitchFamily="18" charset="0"/>
                            </a:rPr>
                            <m:t> </m:t>
                          </m:r>
                          <m:r>
                            <m:rPr>
                              <m:sty m:val="p"/>
                            </m:rPr>
                            <a:rPr lang="en-US" i="0">
                              <a:latin typeface="Cambria Math" panose="02040503050406030204" pitchFamily="18" charset="0"/>
                            </a:rPr>
                            <m:t>Current</m:t>
                          </m:r>
                        </m:num>
                        <m:den>
                          <m:r>
                            <m:rPr>
                              <m:sty m:val="p"/>
                            </m:rPr>
                            <a:rPr lang="en-US" i="0">
                              <a:latin typeface="Cambria Math" panose="02040503050406030204" pitchFamily="18" charset="0"/>
                            </a:rPr>
                            <m:t>Price</m:t>
                          </m:r>
                          <m:r>
                            <a:rPr lang="en-US" i="0">
                              <a:latin typeface="Cambria Math" panose="02040503050406030204" pitchFamily="18" charset="0"/>
                            </a:rPr>
                            <m:t> </m:t>
                          </m:r>
                          <m:r>
                            <m:rPr>
                              <m:sty m:val="p"/>
                            </m:rPr>
                            <a:rPr lang="en-US" i="0">
                              <a:latin typeface="Cambria Math" panose="02040503050406030204" pitchFamily="18" charset="0"/>
                            </a:rPr>
                            <m:t>Basket</m:t>
                          </m:r>
                          <m:r>
                            <a:rPr lang="en-US" i="0">
                              <a:latin typeface="Cambria Math" panose="02040503050406030204" pitchFamily="18" charset="0"/>
                            </a:rPr>
                            <m:t> </m:t>
                          </m:r>
                          <m:r>
                            <m:rPr>
                              <m:sty m:val="p"/>
                            </m:rPr>
                            <a:rPr lang="en-US" i="0">
                              <a:latin typeface="Cambria Math" panose="02040503050406030204" pitchFamily="18" charset="0"/>
                            </a:rPr>
                            <m:t>Base</m:t>
                          </m:r>
                        </m:den>
                      </m:f>
                      <m:r>
                        <a:rPr lang="en-US" i="0">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 100=</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$1,340</m:t>
                          </m:r>
                        </m:num>
                        <m:den>
                          <m:r>
                            <a:rPr lang="en-US" i="0">
                              <a:latin typeface="Cambria Math" panose="02040503050406030204" pitchFamily="18" charset="0"/>
                            </a:rPr>
                            <m:t>$1,340</m:t>
                          </m:r>
                        </m:den>
                      </m:f>
                      <m:r>
                        <a:rPr lang="en-US" i="0">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 100=100</m:t>
                      </m:r>
                    </m:oMath>
                  </m:oMathPara>
                </a14:m>
                <a:endParaRPr lang="en-US" dirty="0"/>
              </a:p>
            </p:txBody>
          </p:sp>
        </mc:Choice>
        <mc:Fallback xmlns="">
          <p:sp>
            <p:nvSpPr>
              <p:cNvPr id="3" name="Rectangle 2">
                <a:extLst>
                  <a:ext uri="{FF2B5EF4-FFF2-40B4-BE49-F238E27FC236}">
                    <a16:creationId xmlns:a16="http://schemas.microsoft.com/office/drawing/2014/main" id="{111E6D58-047A-E75E-88C6-57AB3E53FDE6}"/>
                  </a:ext>
                </a:extLst>
              </p:cNvPr>
              <p:cNvSpPr>
                <a:spLocks noRot="1" noChangeAspect="1" noMove="1" noResize="1" noEditPoints="1" noAdjustHandles="1" noChangeArrowheads="1" noChangeShapeType="1" noTextEdit="1"/>
              </p:cNvSpPr>
              <p:nvPr/>
            </p:nvSpPr>
            <p:spPr>
              <a:xfrm>
                <a:off x="1530465" y="3900449"/>
                <a:ext cx="6462133" cy="658706"/>
              </a:xfrm>
              <a:prstGeom prst="rect">
                <a:avLst/>
              </a:prstGeom>
              <a:blipFill>
                <a:blip r:embed="rId5"/>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B3E27A6-E45E-DBFE-D84F-D459D34ACF3B}"/>
                  </a:ext>
                </a:extLst>
              </p:cNvPr>
              <p:cNvSpPr/>
              <p:nvPr/>
            </p:nvSpPr>
            <p:spPr>
              <a:xfrm>
                <a:off x="1628001" y="4759461"/>
                <a:ext cx="6462133" cy="6587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836967"/>
                              </a:solidFill>
                              <a:latin typeface="Cambria Math" panose="02040503050406030204" pitchFamily="18" charset="0"/>
                            </a:rPr>
                          </m:ctrlPr>
                        </m:sSubPr>
                        <m:e>
                          <m:r>
                            <m:rPr>
                              <m:sty m:val="p"/>
                            </m:rPr>
                            <a:rPr lang="en-US">
                              <a:latin typeface="Cambria Math" panose="02040503050406030204" pitchFamily="18" charset="0"/>
                            </a:rPr>
                            <m:t>C</m:t>
                          </m:r>
                          <m:r>
                            <m:rPr>
                              <m:sty m:val="p"/>
                            </m:rPr>
                            <a:rPr lang="en-US" i="0">
                              <a:latin typeface="Cambria Math" panose="02040503050406030204" pitchFamily="18" charset="0"/>
                            </a:rPr>
                            <m:t>PI</m:t>
                          </m:r>
                        </m:e>
                        <m:sub>
                          <m:r>
                            <a:rPr lang="en-US" i="0">
                              <a:latin typeface="Cambria Math" panose="02040503050406030204" pitchFamily="18" charset="0"/>
                            </a:rPr>
                            <m:t>2022</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m:rPr>
                              <m:sty m:val="p"/>
                            </m:rPr>
                            <a:rPr lang="en-US" i="0">
                              <a:latin typeface="Cambria Math" panose="02040503050406030204" pitchFamily="18" charset="0"/>
                            </a:rPr>
                            <m:t>Price</m:t>
                          </m:r>
                          <m:r>
                            <a:rPr lang="en-US" i="0">
                              <a:latin typeface="Cambria Math" panose="02040503050406030204" pitchFamily="18" charset="0"/>
                            </a:rPr>
                            <m:t> </m:t>
                          </m:r>
                          <m:r>
                            <m:rPr>
                              <m:sty m:val="p"/>
                            </m:rPr>
                            <a:rPr lang="en-US" i="0">
                              <a:latin typeface="Cambria Math" panose="02040503050406030204" pitchFamily="18" charset="0"/>
                            </a:rPr>
                            <m:t>Basket</m:t>
                          </m:r>
                          <m:r>
                            <a:rPr lang="en-US" i="0">
                              <a:latin typeface="Cambria Math" panose="02040503050406030204" pitchFamily="18" charset="0"/>
                            </a:rPr>
                            <m:t> </m:t>
                          </m:r>
                          <m:r>
                            <m:rPr>
                              <m:sty m:val="p"/>
                            </m:rPr>
                            <a:rPr lang="en-US" i="0">
                              <a:latin typeface="Cambria Math" panose="02040503050406030204" pitchFamily="18" charset="0"/>
                            </a:rPr>
                            <m:t>Current</m:t>
                          </m:r>
                        </m:num>
                        <m:den>
                          <m:r>
                            <m:rPr>
                              <m:sty m:val="p"/>
                            </m:rPr>
                            <a:rPr lang="en-US" i="0">
                              <a:latin typeface="Cambria Math" panose="02040503050406030204" pitchFamily="18" charset="0"/>
                            </a:rPr>
                            <m:t>Price</m:t>
                          </m:r>
                          <m:r>
                            <a:rPr lang="en-US" i="0">
                              <a:latin typeface="Cambria Math" panose="02040503050406030204" pitchFamily="18" charset="0"/>
                            </a:rPr>
                            <m:t> </m:t>
                          </m:r>
                          <m:r>
                            <m:rPr>
                              <m:sty m:val="p"/>
                            </m:rPr>
                            <a:rPr lang="en-US" i="0">
                              <a:latin typeface="Cambria Math" panose="02040503050406030204" pitchFamily="18" charset="0"/>
                            </a:rPr>
                            <m:t>Basket</m:t>
                          </m:r>
                          <m:r>
                            <a:rPr lang="en-US" i="0">
                              <a:latin typeface="Cambria Math" panose="02040503050406030204" pitchFamily="18" charset="0"/>
                            </a:rPr>
                            <m:t> </m:t>
                          </m:r>
                          <m:r>
                            <m:rPr>
                              <m:sty m:val="p"/>
                            </m:rPr>
                            <a:rPr lang="en-US" i="0">
                              <a:latin typeface="Cambria Math" panose="02040503050406030204" pitchFamily="18" charset="0"/>
                            </a:rPr>
                            <m:t>Base</m:t>
                          </m:r>
                        </m:den>
                      </m:f>
                      <m:r>
                        <a:rPr lang="en-US" i="0">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 100=</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$1,604</m:t>
                          </m:r>
                        </m:num>
                        <m:den>
                          <m:r>
                            <a:rPr lang="en-US" i="0">
                              <a:latin typeface="Cambria Math" panose="02040503050406030204" pitchFamily="18" charset="0"/>
                            </a:rPr>
                            <m:t>$1,340</m:t>
                          </m:r>
                        </m:den>
                      </m:f>
                      <m:r>
                        <a:rPr lang="en-US" i="0">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 100=119.7</m:t>
                      </m:r>
                    </m:oMath>
                  </m:oMathPara>
                </a14:m>
                <a:endParaRPr lang="en-US" dirty="0"/>
              </a:p>
            </p:txBody>
          </p:sp>
        </mc:Choice>
        <mc:Fallback xmlns="">
          <p:sp>
            <p:nvSpPr>
              <p:cNvPr id="4" name="Rectangle 3">
                <a:extLst>
                  <a:ext uri="{FF2B5EF4-FFF2-40B4-BE49-F238E27FC236}">
                    <a16:creationId xmlns:a16="http://schemas.microsoft.com/office/drawing/2014/main" id="{7B3E27A6-E45E-DBFE-D84F-D459D34ACF3B}"/>
                  </a:ext>
                </a:extLst>
              </p:cNvPr>
              <p:cNvSpPr>
                <a:spLocks noRot="1" noChangeAspect="1" noMove="1" noResize="1" noEditPoints="1" noAdjustHandles="1" noChangeArrowheads="1" noChangeShapeType="1" noTextEdit="1"/>
              </p:cNvSpPr>
              <p:nvPr/>
            </p:nvSpPr>
            <p:spPr>
              <a:xfrm>
                <a:off x="1628001" y="4759461"/>
                <a:ext cx="6462133" cy="658706"/>
              </a:xfrm>
              <a:prstGeom prst="rect">
                <a:avLst/>
              </a:prstGeom>
              <a:blipFill>
                <a:blip r:embed="rId6"/>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F7BF34A-7C4E-CCE6-D8A2-9AEF3AE84D76}"/>
                  </a:ext>
                </a:extLst>
              </p:cNvPr>
              <p:cNvSpPr/>
              <p:nvPr/>
            </p:nvSpPr>
            <p:spPr>
              <a:xfrm>
                <a:off x="1847830" y="5627730"/>
                <a:ext cx="6400801" cy="659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I</m:t>
                      </m:r>
                      <m:r>
                        <m:rPr>
                          <m:sty m:val="p"/>
                        </m:rPr>
                        <a:rPr lang="en-US" i="0">
                          <a:latin typeface="Cambria Math" panose="02040503050406030204" pitchFamily="18" charset="0"/>
                        </a:rPr>
                        <m:t>R</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𝐶𝑃𝐼</m:t>
                              </m:r>
                            </m:e>
                            <m:sub>
                              <m:r>
                                <a:rPr lang="en-US" i="0">
                                  <a:latin typeface="Cambria Math" panose="02040503050406030204" pitchFamily="18" charset="0"/>
                                </a:rPr>
                                <m:t>2022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𝐶𝑃𝐼</m:t>
                              </m:r>
                            </m:e>
                            <m:sub>
                              <m:r>
                                <a:rPr lang="en-US" i="0">
                                  <a:latin typeface="Cambria Math" panose="02040503050406030204" pitchFamily="18" charset="0"/>
                                </a:rPr>
                                <m:t>2021</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𝐶𝑃𝐼</m:t>
                              </m:r>
                            </m:e>
                            <m:sub>
                              <m:r>
                                <a:rPr lang="en-US" i="0">
                                  <a:latin typeface="Cambria Math" panose="02040503050406030204" pitchFamily="18" charset="0"/>
                                </a:rPr>
                                <m:t>2021</m:t>
                              </m:r>
                            </m:sub>
                          </m:sSub>
                        </m:den>
                      </m:f>
                      <m:r>
                        <a:rPr lang="en-US" i="0">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 100=</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119.7−100</m:t>
                          </m:r>
                        </m:num>
                        <m:den>
                          <m:r>
                            <a:rPr lang="en-US" i="0">
                              <a:latin typeface="Cambria Math" panose="02040503050406030204" pitchFamily="18" charset="0"/>
                            </a:rPr>
                            <m:t>100</m:t>
                          </m:r>
                        </m:den>
                      </m:f>
                      <m:r>
                        <a:rPr lang="en-US" i="0">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 100=19.7%</m:t>
                      </m:r>
                    </m:oMath>
                  </m:oMathPara>
                </a14:m>
                <a:endParaRPr lang="en-US" dirty="0"/>
              </a:p>
            </p:txBody>
          </p:sp>
        </mc:Choice>
        <mc:Fallback xmlns="">
          <p:sp>
            <p:nvSpPr>
              <p:cNvPr id="5" name="Rectangle 4">
                <a:extLst>
                  <a:ext uri="{FF2B5EF4-FFF2-40B4-BE49-F238E27FC236}">
                    <a16:creationId xmlns:a16="http://schemas.microsoft.com/office/drawing/2014/main" id="{BF7BF34A-7C4E-CCE6-D8A2-9AEF3AE84D76}"/>
                  </a:ext>
                </a:extLst>
              </p:cNvPr>
              <p:cNvSpPr>
                <a:spLocks noRot="1" noChangeAspect="1" noMove="1" noResize="1" noEditPoints="1" noAdjustHandles="1" noChangeArrowheads="1" noChangeShapeType="1" noTextEdit="1"/>
              </p:cNvSpPr>
              <p:nvPr/>
            </p:nvSpPr>
            <p:spPr>
              <a:xfrm>
                <a:off x="1847830" y="5627730"/>
                <a:ext cx="6400801" cy="659796"/>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Inflation: Example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9604329"/>
              </p:ext>
            </p:extLst>
          </p:nvPr>
        </p:nvGraphicFramePr>
        <p:xfrm>
          <a:off x="457200" y="2427371"/>
          <a:ext cx="2405585" cy="2225040"/>
        </p:xfrm>
        <a:graphic>
          <a:graphicData uri="http://schemas.openxmlformats.org/drawingml/2006/table">
            <a:tbl>
              <a:tblPr firstRow="1" bandRow="1">
                <a:tableStyleId>{5C22544A-7EE6-4342-B048-85BDC9FD1C3A}</a:tableStyleId>
              </a:tblPr>
              <a:tblGrid>
                <a:gridCol w="1270049">
                  <a:extLst>
                    <a:ext uri="{9D8B030D-6E8A-4147-A177-3AD203B41FA5}">
                      <a16:colId xmlns:a16="http://schemas.microsoft.com/office/drawing/2014/main" val="20000"/>
                    </a:ext>
                  </a:extLst>
                </a:gridCol>
                <a:gridCol w="1135536">
                  <a:extLst>
                    <a:ext uri="{9D8B030D-6E8A-4147-A177-3AD203B41FA5}">
                      <a16:colId xmlns:a16="http://schemas.microsoft.com/office/drawing/2014/main" val="20001"/>
                    </a:ext>
                  </a:extLst>
                </a:gridCol>
              </a:tblGrid>
              <a:tr h="370840">
                <a:tc>
                  <a:txBody>
                    <a:bodyPr/>
                    <a:lstStyle/>
                    <a:p>
                      <a:pPr algn="ctr"/>
                      <a:r>
                        <a:rPr lang="en-US" dirty="0"/>
                        <a:t>Year</a:t>
                      </a:r>
                    </a:p>
                  </a:txBody>
                  <a:tcPr/>
                </a:tc>
                <a:tc>
                  <a:txBody>
                    <a:bodyPr/>
                    <a:lstStyle/>
                    <a:p>
                      <a:pPr algn="ctr"/>
                      <a:r>
                        <a:rPr lang="en-US" dirty="0"/>
                        <a:t>CPI</a:t>
                      </a:r>
                    </a:p>
                  </a:txBody>
                  <a:tcPr/>
                </a:tc>
                <a:extLst>
                  <a:ext uri="{0D108BD9-81ED-4DB2-BD59-A6C34878D82A}">
                    <a16:rowId xmlns:a16="http://schemas.microsoft.com/office/drawing/2014/main" val="10000"/>
                  </a:ext>
                </a:extLst>
              </a:tr>
              <a:tr h="370840">
                <a:tc>
                  <a:txBody>
                    <a:bodyPr/>
                    <a:lstStyle/>
                    <a:p>
                      <a:pPr algn="ctr"/>
                      <a:r>
                        <a:rPr lang="en-US" dirty="0"/>
                        <a:t>1929</a:t>
                      </a:r>
                    </a:p>
                  </a:txBody>
                  <a:tcPr/>
                </a:tc>
                <a:tc>
                  <a:txBody>
                    <a:bodyPr/>
                    <a:lstStyle/>
                    <a:p>
                      <a:pPr algn="ctr"/>
                      <a:r>
                        <a:rPr lang="en-US" dirty="0"/>
                        <a:t>17.1</a:t>
                      </a:r>
                    </a:p>
                  </a:txBody>
                  <a:tcPr/>
                </a:tc>
                <a:extLst>
                  <a:ext uri="{0D108BD9-81ED-4DB2-BD59-A6C34878D82A}">
                    <a16:rowId xmlns:a16="http://schemas.microsoft.com/office/drawing/2014/main" val="10001"/>
                  </a:ext>
                </a:extLst>
              </a:tr>
              <a:tr h="370840">
                <a:tc>
                  <a:txBody>
                    <a:bodyPr/>
                    <a:lstStyle/>
                    <a:p>
                      <a:pPr algn="ctr"/>
                      <a:r>
                        <a:rPr lang="en-US" dirty="0"/>
                        <a:t>1930</a:t>
                      </a:r>
                    </a:p>
                  </a:txBody>
                  <a:tcPr/>
                </a:tc>
                <a:tc>
                  <a:txBody>
                    <a:bodyPr/>
                    <a:lstStyle/>
                    <a:p>
                      <a:pPr algn="ctr"/>
                      <a:r>
                        <a:rPr lang="en-US" dirty="0"/>
                        <a:t>16.7</a:t>
                      </a:r>
                    </a:p>
                  </a:txBody>
                  <a:tcPr/>
                </a:tc>
                <a:extLst>
                  <a:ext uri="{0D108BD9-81ED-4DB2-BD59-A6C34878D82A}">
                    <a16:rowId xmlns:a16="http://schemas.microsoft.com/office/drawing/2014/main" val="10002"/>
                  </a:ext>
                </a:extLst>
              </a:tr>
              <a:tr h="370840">
                <a:tc>
                  <a:txBody>
                    <a:bodyPr/>
                    <a:lstStyle/>
                    <a:p>
                      <a:pPr algn="ctr"/>
                      <a:r>
                        <a:rPr lang="en-US" dirty="0"/>
                        <a:t>1931</a:t>
                      </a:r>
                    </a:p>
                  </a:txBody>
                  <a:tcPr/>
                </a:tc>
                <a:tc>
                  <a:txBody>
                    <a:bodyPr/>
                    <a:lstStyle/>
                    <a:p>
                      <a:pPr algn="ctr"/>
                      <a:r>
                        <a:rPr lang="en-US" dirty="0"/>
                        <a:t>15.2</a:t>
                      </a:r>
                    </a:p>
                  </a:txBody>
                  <a:tcPr/>
                </a:tc>
                <a:extLst>
                  <a:ext uri="{0D108BD9-81ED-4DB2-BD59-A6C34878D82A}">
                    <a16:rowId xmlns:a16="http://schemas.microsoft.com/office/drawing/2014/main" val="10003"/>
                  </a:ext>
                </a:extLst>
              </a:tr>
              <a:tr h="370840">
                <a:tc>
                  <a:txBody>
                    <a:bodyPr/>
                    <a:lstStyle/>
                    <a:p>
                      <a:pPr algn="ctr"/>
                      <a:r>
                        <a:rPr lang="en-US" dirty="0"/>
                        <a:t>1932</a:t>
                      </a:r>
                    </a:p>
                  </a:txBody>
                  <a:tcPr/>
                </a:tc>
                <a:tc>
                  <a:txBody>
                    <a:bodyPr/>
                    <a:lstStyle/>
                    <a:p>
                      <a:pPr algn="ctr"/>
                      <a:r>
                        <a:rPr lang="en-US" dirty="0"/>
                        <a:t>13.7</a:t>
                      </a:r>
                    </a:p>
                  </a:txBody>
                  <a:tcPr/>
                </a:tc>
                <a:extLst>
                  <a:ext uri="{0D108BD9-81ED-4DB2-BD59-A6C34878D82A}">
                    <a16:rowId xmlns:a16="http://schemas.microsoft.com/office/drawing/2014/main" val="10004"/>
                  </a:ext>
                </a:extLst>
              </a:tr>
              <a:tr h="370840">
                <a:tc>
                  <a:txBody>
                    <a:bodyPr/>
                    <a:lstStyle/>
                    <a:p>
                      <a:pPr algn="ctr"/>
                      <a:r>
                        <a:rPr lang="en-US" dirty="0"/>
                        <a:t>1933</a:t>
                      </a:r>
                    </a:p>
                  </a:txBody>
                  <a:tcPr/>
                </a:tc>
                <a:tc>
                  <a:txBody>
                    <a:bodyPr/>
                    <a:lstStyle/>
                    <a:p>
                      <a:pPr algn="ctr"/>
                      <a:r>
                        <a:rPr lang="en-US" dirty="0"/>
                        <a:t>13.0</a:t>
                      </a:r>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2139753" y="1794746"/>
            <a:ext cx="5494338" cy="369332"/>
          </a:xfrm>
          <a:prstGeom prst="rect">
            <a:avLst/>
          </a:prstGeom>
          <a:noFill/>
        </p:spPr>
        <p:txBody>
          <a:bodyPr wrap="square" rtlCol="0">
            <a:spAutoFit/>
          </a:bodyPr>
          <a:lstStyle/>
          <a:p>
            <a:r>
              <a:rPr lang="en-US" dirty="0"/>
              <a:t>Calculate the inflation rate for 1931 to 1932.</a:t>
            </a:r>
          </a:p>
        </p:txBody>
      </p:sp>
      <p:sp>
        <p:nvSpPr>
          <p:cNvPr id="10" name="TextBox 9"/>
          <p:cNvSpPr txBox="1"/>
          <p:nvPr/>
        </p:nvSpPr>
        <p:spPr>
          <a:xfrm>
            <a:off x="2319216" y="5522295"/>
            <a:ext cx="4735070" cy="1077218"/>
          </a:xfrm>
          <a:prstGeom prst="rect">
            <a:avLst/>
          </a:prstGeom>
          <a:noFill/>
          <a:ln>
            <a:solidFill>
              <a:schemeClr val="tx1"/>
            </a:solidFill>
          </a:ln>
        </p:spPr>
        <p:txBody>
          <a:bodyPr wrap="square" rtlCol="0">
            <a:spAutoFit/>
          </a:bodyPr>
          <a:lstStyle/>
          <a:p>
            <a:pPr algn="ctr"/>
            <a:r>
              <a:rPr lang="en-US" sz="3200" dirty="0"/>
              <a:t>Now that is called </a:t>
            </a:r>
            <a:r>
              <a:rPr lang="en-US" sz="3200" b="1" dirty="0"/>
              <a:t>deflation</a:t>
            </a:r>
            <a:r>
              <a:rPr lang="en-US" sz="3200" dirty="0"/>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49D25DF-2C87-3202-7CD0-818E098B3F5F}"/>
                  </a:ext>
                </a:extLst>
              </p:cNvPr>
              <p:cNvSpPr/>
              <p:nvPr/>
            </p:nvSpPr>
            <p:spPr>
              <a:xfrm>
                <a:off x="2848769" y="3033962"/>
                <a:ext cx="6295231" cy="6651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I</m:t>
                      </m:r>
                      <m:r>
                        <m:rPr>
                          <m:sty m:val="p"/>
                        </m:rPr>
                        <a:rPr lang="en-US" i="0">
                          <a:latin typeface="Cambria Math" panose="02040503050406030204" pitchFamily="18" charset="0"/>
                        </a:rPr>
                        <m:t>R</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𝐶𝑃𝐼</m:t>
                              </m:r>
                            </m:e>
                            <m:sub>
                              <m:r>
                                <a:rPr lang="en-US" i="0">
                                  <a:latin typeface="Cambria Math" panose="02040503050406030204" pitchFamily="18" charset="0"/>
                                </a:rPr>
                                <m:t>1932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𝐶𝑃𝐼</m:t>
                              </m:r>
                            </m:e>
                            <m:sub>
                              <m:r>
                                <a:rPr lang="en-US" i="0">
                                  <a:latin typeface="Cambria Math" panose="02040503050406030204" pitchFamily="18" charset="0"/>
                                </a:rPr>
                                <m:t>1931</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𝐶𝑃𝐼</m:t>
                              </m:r>
                            </m:e>
                            <m:sub>
                              <m:r>
                                <a:rPr lang="en-US" i="0">
                                  <a:latin typeface="Cambria Math" panose="02040503050406030204" pitchFamily="18" charset="0"/>
                                </a:rPr>
                                <m:t>1931</m:t>
                              </m:r>
                            </m:sub>
                          </m:sSub>
                        </m:den>
                      </m:f>
                      <m:r>
                        <a:rPr lang="en-US" i="0">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 100=</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13.7−15.2</m:t>
                          </m:r>
                        </m:num>
                        <m:den>
                          <m:r>
                            <a:rPr lang="en-US" i="0">
                              <a:latin typeface="Cambria Math" panose="02040503050406030204" pitchFamily="18" charset="0"/>
                            </a:rPr>
                            <m:t>15.2</m:t>
                          </m:r>
                        </m:den>
                      </m:f>
                      <m:r>
                        <a:rPr lang="en-US" i="0">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 100=−9.9%</m:t>
                      </m:r>
                    </m:oMath>
                  </m:oMathPara>
                </a14:m>
                <a:endParaRPr lang="en-US" dirty="0"/>
              </a:p>
            </p:txBody>
          </p:sp>
        </mc:Choice>
        <mc:Fallback xmlns="">
          <p:sp>
            <p:nvSpPr>
              <p:cNvPr id="3" name="Rectangle 2">
                <a:extLst>
                  <a:ext uri="{FF2B5EF4-FFF2-40B4-BE49-F238E27FC236}">
                    <a16:creationId xmlns:a16="http://schemas.microsoft.com/office/drawing/2014/main" id="{A49D25DF-2C87-3202-7CD0-818E098B3F5F}"/>
                  </a:ext>
                </a:extLst>
              </p:cNvPr>
              <p:cNvSpPr>
                <a:spLocks noRot="1" noChangeAspect="1" noMove="1" noResize="1" noEditPoints="1" noAdjustHandles="1" noChangeArrowheads="1" noChangeShapeType="1" noTextEdit="1"/>
              </p:cNvSpPr>
              <p:nvPr/>
            </p:nvSpPr>
            <p:spPr>
              <a:xfrm>
                <a:off x="2848769" y="3033962"/>
                <a:ext cx="6295231" cy="665118"/>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3" name="Warp Dow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35334"/>
          </a:xfrm>
        </p:spPr>
        <p:txBody>
          <a:bodyPr>
            <a:normAutofit fontScale="90000"/>
          </a:bodyPr>
          <a:lstStyle/>
          <a:p>
            <a:r>
              <a:rPr lang="en-US" dirty="0"/>
              <a:t>Shortcomings of the CPI:</a:t>
            </a:r>
            <a:br>
              <a:rPr lang="en-US" dirty="0"/>
            </a:br>
            <a:r>
              <a:rPr lang="en-US" dirty="0"/>
              <a:t>Reasons Inflation May Be Overstated</a:t>
            </a:r>
            <a:endParaRPr lang="en-US" sz="4000" dirty="0"/>
          </a:p>
        </p:txBody>
      </p:sp>
      <p:sp>
        <p:nvSpPr>
          <p:cNvPr id="8" name="TextBox 7">
            <a:extLst>
              <a:ext uri="{FF2B5EF4-FFF2-40B4-BE49-F238E27FC236}">
                <a16:creationId xmlns:a16="http://schemas.microsoft.com/office/drawing/2014/main" id="{3F37B54A-5526-64F9-76F5-52660B7310FC}"/>
              </a:ext>
            </a:extLst>
          </p:cNvPr>
          <p:cNvSpPr txBox="1"/>
          <p:nvPr/>
        </p:nvSpPr>
        <p:spPr>
          <a:xfrm>
            <a:off x="999758" y="1734066"/>
            <a:ext cx="2208629" cy="369332"/>
          </a:xfrm>
          <a:prstGeom prst="rect">
            <a:avLst/>
          </a:prstGeom>
          <a:noFill/>
        </p:spPr>
        <p:txBody>
          <a:bodyPr wrap="square" rtlCol="0">
            <a:spAutoFit/>
          </a:bodyPr>
          <a:lstStyle/>
          <a:p>
            <a:pPr algn="ctr"/>
            <a:r>
              <a:rPr lang="en-US" b="1" u="sng" dirty="0"/>
              <a:t>Substitution Bias</a:t>
            </a:r>
          </a:p>
        </p:txBody>
      </p:sp>
      <p:sp>
        <p:nvSpPr>
          <p:cNvPr id="11" name="TextBox 10">
            <a:extLst>
              <a:ext uri="{FF2B5EF4-FFF2-40B4-BE49-F238E27FC236}">
                <a16:creationId xmlns:a16="http://schemas.microsoft.com/office/drawing/2014/main" id="{9D6E2C57-555A-D8BF-A9CA-7EEE03AA7B02}"/>
              </a:ext>
            </a:extLst>
          </p:cNvPr>
          <p:cNvSpPr txBox="1"/>
          <p:nvPr/>
        </p:nvSpPr>
        <p:spPr>
          <a:xfrm>
            <a:off x="5136160" y="1706559"/>
            <a:ext cx="2897945" cy="369332"/>
          </a:xfrm>
          <a:prstGeom prst="rect">
            <a:avLst/>
          </a:prstGeom>
          <a:noFill/>
        </p:spPr>
        <p:txBody>
          <a:bodyPr wrap="square" rtlCol="0">
            <a:spAutoFit/>
          </a:bodyPr>
          <a:lstStyle/>
          <a:p>
            <a:pPr algn="ctr"/>
            <a:r>
              <a:rPr lang="en-US" b="1" u="sng" dirty="0"/>
              <a:t>Quality Adjustment Bias</a:t>
            </a:r>
          </a:p>
        </p:txBody>
      </p:sp>
      <p:pic>
        <p:nvPicPr>
          <p:cNvPr id="48134" name="Picture 6" descr="Free Images : laptop, technology, vintage, retro, old ...">
            <a:extLst>
              <a:ext uri="{FF2B5EF4-FFF2-40B4-BE49-F238E27FC236}">
                <a16:creationId xmlns:a16="http://schemas.microsoft.com/office/drawing/2014/main" id="{D09C7D80-942E-6731-DC8F-2E7A730C6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247" y="2317087"/>
            <a:ext cx="1977886" cy="1481328"/>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Imac Pc Es Apple · Kostenloses Foto auf Pixabay">
            <a:extLst>
              <a:ext uri="{FF2B5EF4-FFF2-40B4-BE49-F238E27FC236}">
                <a16:creationId xmlns:a16="http://schemas.microsoft.com/office/drawing/2014/main" id="{4C48DCA8-DB29-2C4F-A904-971C05D4F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921" y="2292004"/>
            <a:ext cx="2221993" cy="14813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9005206-7840-7FD9-F6E9-E1B1C8743EF1}"/>
              </a:ext>
            </a:extLst>
          </p:cNvPr>
          <p:cNvSpPr txBox="1"/>
          <p:nvPr/>
        </p:nvSpPr>
        <p:spPr>
          <a:xfrm>
            <a:off x="3254791" y="4144075"/>
            <a:ext cx="2208629" cy="369332"/>
          </a:xfrm>
          <a:prstGeom prst="rect">
            <a:avLst/>
          </a:prstGeom>
          <a:noFill/>
        </p:spPr>
        <p:txBody>
          <a:bodyPr wrap="square" rtlCol="0">
            <a:spAutoFit/>
          </a:bodyPr>
          <a:lstStyle/>
          <a:p>
            <a:pPr algn="ctr"/>
            <a:r>
              <a:rPr lang="en-US" b="1" u="sng" dirty="0"/>
              <a:t>New Goods Bias</a:t>
            </a:r>
          </a:p>
        </p:txBody>
      </p:sp>
      <p:pic>
        <p:nvPicPr>
          <p:cNvPr id="18" name="Picture 12" descr="Mercedes-Benz Car Amg Gt - Free photo on Pixabay">
            <a:extLst>
              <a:ext uri="{FF2B5EF4-FFF2-40B4-BE49-F238E27FC236}">
                <a16:creationId xmlns:a16="http://schemas.microsoft.com/office/drawing/2014/main" id="{7EF24E16-E7EA-CD7B-31AE-6F0B64B02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477" y="4754603"/>
            <a:ext cx="2242805" cy="1490472"/>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14" descr="George Jetson envy? First flying car goes on sale to ...">
            <a:extLst>
              <a:ext uri="{FF2B5EF4-FFF2-40B4-BE49-F238E27FC236}">
                <a16:creationId xmlns:a16="http://schemas.microsoft.com/office/drawing/2014/main" id="{60C11EBF-F8C2-1D04-3AA3-317D5D120B5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45"/>
          <a:stretch/>
        </p:blipFill>
        <p:spPr bwMode="auto">
          <a:xfrm>
            <a:off x="4393282" y="4754603"/>
            <a:ext cx="2449382" cy="149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Black Coffee Mug · Free Stock Photo">
            <a:extLst>
              <a:ext uri="{FF2B5EF4-FFF2-40B4-BE49-F238E27FC236}">
                <a16:creationId xmlns:a16="http://schemas.microsoft.com/office/drawing/2014/main" id="{1EAF21D2-8FD8-1FCA-989A-0B8675803F1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892" y="2317087"/>
            <a:ext cx="2013585" cy="1482725"/>
          </a:xfrm>
          <a:prstGeom prst="rect">
            <a:avLst/>
          </a:prstGeom>
          <a:noFill/>
        </p:spPr>
      </p:pic>
      <p:pic>
        <p:nvPicPr>
          <p:cNvPr id="13" name="Picture 12" descr="Herbal Tea Free Stock Photo - Public Domain Pictures">
            <a:extLst>
              <a:ext uri="{FF2B5EF4-FFF2-40B4-BE49-F238E27FC236}">
                <a16:creationId xmlns:a16="http://schemas.microsoft.com/office/drawing/2014/main" id="{49A62049-B049-9F9B-7727-9E7AE315F0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52382" y="2319627"/>
            <a:ext cx="2112010" cy="14808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8FA3-BCE9-A824-0A67-AFA486DB33A7}"/>
              </a:ext>
            </a:extLst>
          </p:cNvPr>
          <p:cNvSpPr>
            <a:spLocks noGrp="1"/>
          </p:cNvSpPr>
          <p:nvPr>
            <p:ph type="title"/>
          </p:nvPr>
        </p:nvSpPr>
        <p:spPr/>
        <p:txBody>
          <a:bodyPr/>
          <a:lstStyle/>
          <a:p>
            <a:r>
              <a:rPr lang="en-US" dirty="0"/>
              <a:t>Shortcomings of the CPI: Does Not Take Inequality Into Account</a:t>
            </a:r>
          </a:p>
        </p:txBody>
      </p:sp>
      <p:pic>
        <p:nvPicPr>
          <p:cNvPr id="52226" name="Picture 2" descr="The one thing rich parents do for their kids that makes ...">
            <a:extLst>
              <a:ext uri="{FF2B5EF4-FFF2-40B4-BE49-F238E27FC236}">
                <a16:creationId xmlns:a16="http://schemas.microsoft.com/office/drawing/2014/main" id="{D080A1FA-2605-E561-BEED-61BF8DA0E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343775"/>
            <a:ext cx="60198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70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Indexing</a:t>
            </a:r>
          </a:p>
        </p:txBody>
      </p:sp>
      <p:pic>
        <p:nvPicPr>
          <p:cNvPr id="4" name="Content Placeholder 3" descr="socialssecuritycheck-300x225.jpg"/>
          <p:cNvPicPr>
            <a:picLocks noGrp="1" noChangeAspect="1"/>
          </p:cNvPicPr>
          <p:nvPr>
            <p:ph idx="1"/>
          </p:nvPr>
        </p:nvPicPr>
        <p:blipFill rotWithShape="1">
          <a:blip r:embed="rId2"/>
          <a:srcRect l="-634" r="-699"/>
          <a:stretch/>
        </p:blipFill>
        <p:spPr>
          <a:xfrm>
            <a:off x="960120" y="2446020"/>
            <a:ext cx="2903220" cy="2802517"/>
          </a:xfrm>
        </p:spPr>
      </p:pic>
      <p:sp>
        <p:nvSpPr>
          <p:cNvPr id="5" name="TextBox 4"/>
          <p:cNvSpPr txBox="1"/>
          <p:nvPr/>
        </p:nvSpPr>
        <p:spPr>
          <a:xfrm>
            <a:off x="4572000" y="1417638"/>
            <a:ext cx="4306834" cy="4708981"/>
          </a:xfrm>
          <a:prstGeom prst="rect">
            <a:avLst/>
          </a:prstGeom>
          <a:noFill/>
        </p:spPr>
        <p:txBody>
          <a:bodyPr wrap="square" rtlCol="0">
            <a:spAutoFit/>
          </a:bodyPr>
          <a:lstStyle/>
          <a:p>
            <a:pPr algn="ctr"/>
            <a:r>
              <a:rPr lang="en-US" sz="2000" b="1" dirty="0">
                <a:latin typeface="+mn-lt"/>
              </a:rPr>
              <a:t>Indexing: </a:t>
            </a:r>
            <a:r>
              <a:rPr lang="en-US" sz="2000" dirty="0">
                <a:latin typeface="+mn-lt"/>
              </a:rPr>
              <a:t>Practice of increasing a nominal quantity each period by an amount equal to the percent increase in a specified price index.  Indexing prevents the purchasing power of the nominal quantity from being eroded by inflation.</a:t>
            </a:r>
          </a:p>
          <a:p>
            <a:pPr algn="ctr"/>
            <a:endParaRPr lang="en-US" sz="2000" dirty="0">
              <a:latin typeface="+mn-lt"/>
            </a:endParaRPr>
          </a:p>
          <a:p>
            <a:pPr algn="ctr"/>
            <a:r>
              <a:rPr lang="en-US" sz="2000" b="1" dirty="0">
                <a:latin typeface="+mn-lt"/>
              </a:rPr>
              <a:t>Nominal Quantity: </a:t>
            </a:r>
            <a:r>
              <a:rPr lang="en-US" sz="2000" dirty="0">
                <a:latin typeface="+mn-lt"/>
              </a:rPr>
              <a:t>Quantity that is measured in terms of a current dollar value.</a:t>
            </a:r>
          </a:p>
          <a:p>
            <a:pPr algn="ctr"/>
            <a:endParaRPr lang="en-US" sz="2000" dirty="0">
              <a:latin typeface="+mn-lt"/>
            </a:endParaRPr>
          </a:p>
          <a:p>
            <a:pPr algn="ctr"/>
            <a:r>
              <a:rPr lang="en-US" sz="2000" b="1" dirty="0">
                <a:latin typeface="+mn-lt"/>
              </a:rPr>
              <a:t>Real Quantity: </a:t>
            </a:r>
            <a:r>
              <a:rPr lang="en-US" sz="2000" dirty="0">
                <a:latin typeface="+mn-lt"/>
              </a:rPr>
              <a:t>Quantity measured in physical terms…what matters is what we can buy.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5B28-F9D4-4F8E-0B11-C45356D63D9F}"/>
              </a:ext>
            </a:extLst>
          </p:cNvPr>
          <p:cNvSpPr>
            <a:spLocks noGrp="1"/>
          </p:cNvSpPr>
          <p:nvPr>
            <p:ph type="title"/>
          </p:nvPr>
        </p:nvSpPr>
        <p:spPr/>
        <p:txBody>
          <a:bodyPr/>
          <a:lstStyle/>
          <a:p>
            <a:r>
              <a:rPr lang="en-US" dirty="0"/>
              <a:t>Some Alternative Measures</a:t>
            </a:r>
          </a:p>
        </p:txBody>
      </p:sp>
      <p:sp>
        <p:nvSpPr>
          <p:cNvPr id="4" name="TextBox 3">
            <a:extLst>
              <a:ext uri="{FF2B5EF4-FFF2-40B4-BE49-F238E27FC236}">
                <a16:creationId xmlns:a16="http://schemas.microsoft.com/office/drawing/2014/main" id="{8E497A4E-1807-7635-0ECB-2F35890CDC62}"/>
              </a:ext>
            </a:extLst>
          </p:cNvPr>
          <p:cNvSpPr txBox="1"/>
          <p:nvPr/>
        </p:nvSpPr>
        <p:spPr>
          <a:xfrm>
            <a:off x="457200" y="1450059"/>
            <a:ext cx="8095957" cy="1200329"/>
          </a:xfrm>
          <a:prstGeom prst="rect">
            <a:avLst/>
          </a:prstGeom>
          <a:noFill/>
        </p:spPr>
        <p:txBody>
          <a:bodyPr wrap="square" rtlCol="0">
            <a:spAutoFit/>
          </a:bodyPr>
          <a:lstStyle/>
          <a:p>
            <a:r>
              <a:rPr lang="en-US" b="1" dirty="0">
                <a:latin typeface="+mn-lt"/>
              </a:rPr>
              <a:t>Personal Consumption Expenditure Index (PCE)</a:t>
            </a:r>
            <a:r>
              <a:rPr lang="en-US" dirty="0">
                <a:latin typeface="+mn-lt"/>
              </a:rPr>
              <a:t>- the value of the goods and services purchased by, or on the behalf of, U.S. residents. This is estimated by the BEA and is the central measure the Federal Reserve uses to gauge inflation. https://</a:t>
            </a:r>
            <a:r>
              <a:rPr lang="en-US" dirty="0" err="1">
                <a:latin typeface="+mn-lt"/>
              </a:rPr>
              <a:t>www.bea.gov</a:t>
            </a:r>
            <a:r>
              <a:rPr lang="en-US" dirty="0">
                <a:latin typeface="+mn-lt"/>
              </a:rPr>
              <a:t>/data/personal-consumption-expenditures-price-index</a:t>
            </a:r>
          </a:p>
        </p:txBody>
      </p:sp>
      <p:sp>
        <p:nvSpPr>
          <p:cNvPr id="5" name="TextBox 4">
            <a:extLst>
              <a:ext uri="{FF2B5EF4-FFF2-40B4-BE49-F238E27FC236}">
                <a16:creationId xmlns:a16="http://schemas.microsoft.com/office/drawing/2014/main" id="{8569F0EC-9C22-5083-6D0B-3B09E5455FDB}"/>
              </a:ext>
            </a:extLst>
          </p:cNvPr>
          <p:cNvSpPr txBox="1"/>
          <p:nvPr/>
        </p:nvSpPr>
        <p:spPr>
          <a:xfrm>
            <a:off x="457200" y="4807776"/>
            <a:ext cx="8229600" cy="923330"/>
          </a:xfrm>
          <a:prstGeom prst="rect">
            <a:avLst/>
          </a:prstGeom>
          <a:noFill/>
        </p:spPr>
        <p:txBody>
          <a:bodyPr wrap="square" rtlCol="0">
            <a:spAutoFit/>
          </a:bodyPr>
          <a:lstStyle/>
          <a:p>
            <a:r>
              <a:rPr lang="en-US" b="1" dirty="0">
                <a:latin typeface="+mn-lt"/>
              </a:rPr>
              <a:t>GDP Deflator </a:t>
            </a:r>
            <a:r>
              <a:rPr lang="en-US" dirty="0">
                <a:latin typeface="+mn-lt"/>
              </a:rPr>
              <a:t>- measures changes in the prices of goods and services produced in the United States, including those exported to other countries. Prices of imports are excluded. https://</a:t>
            </a:r>
            <a:r>
              <a:rPr lang="en-US" dirty="0" err="1">
                <a:latin typeface="+mn-lt"/>
              </a:rPr>
              <a:t>www.bea.gov</a:t>
            </a:r>
            <a:r>
              <a:rPr lang="en-US" dirty="0">
                <a:latin typeface="+mn-lt"/>
              </a:rPr>
              <a:t>/data/prices-inflation/</a:t>
            </a:r>
            <a:r>
              <a:rPr lang="en-US" dirty="0" err="1">
                <a:latin typeface="+mn-lt"/>
              </a:rPr>
              <a:t>gdp</a:t>
            </a:r>
            <a:r>
              <a:rPr lang="en-US" dirty="0">
                <a:latin typeface="+mn-lt"/>
              </a:rPr>
              <a:t>-price-deflator</a:t>
            </a:r>
          </a:p>
        </p:txBody>
      </p:sp>
      <p:sp>
        <p:nvSpPr>
          <p:cNvPr id="6" name="TextBox 5">
            <a:extLst>
              <a:ext uri="{FF2B5EF4-FFF2-40B4-BE49-F238E27FC236}">
                <a16:creationId xmlns:a16="http://schemas.microsoft.com/office/drawing/2014/main" id="{C281D32D-C8A0-0568-656A-48855AF19DE6}"/>
              </a:ext>
            </a:extLst>
          </p:cNvPr>
          <p:cNvSpPr txBox="1"/>
          <p:nvPr/>
        </p:nvSpPr>
        <p:spPr>
          <a:xfrm>
            <a:off x="457200" y="3128917"/>
            <a:ext cx="7828670" cy="1200329"/>
          </a:xfrm>
          <a:prstGeom prst="rect">
            <a:avLst/>
          </a:prstGeom>
          <a:noFill/>
        </p:spPr>
        <p:txBody>
          <a:bodyPr wrap="square" rtlCol="0">
            <a:spAutoFit/>
          </a:bodyPr>
          <a:lstStyle/>
          <a:p>
            <a:r>
              <a:rPr lang="en-US" b="1" dirty="0">
                <a:latin typeface="+mn-lt"/>
              </a:rPr>
              <a:t>Producer Price Index (PPI) </a:t>
            </a:r>
            <a:r>
              <a:rPr lang="en-US" dirty="0">
                <a:latin typeface="+mn-lt"/>
              </a:rPr>
              <a:t>- a family of indexes that measures the average change over time in selling prices received by domestic producers of goods and services. PPIs measure price change from the perspective of the seller and is estimated by the BLS. https://</a:t>
            </a:r>
            <a:r>
              <a:rPr lang="en-US" dirty="0" err="1">
                <a:latin typeface="+mn-lt"/>
              </a:rPr>
              <a:t>www.bls.gov</a:t>
            </a:r>
            <a:r>
              <a:rPr lang="en-US" dirty="0">
                <a:latin typeface="+mn-lt"/>
              </a:rPr>
              <a:t>/</a:t>
            </a:r>
            <a:r>
              <a:rPr lang="en-US" dirty="0" err="1">
                <a:latin typeface="+mn-lt"/>
              </a:rPr>
              <a:t>ppi</a:t>
            </a:r>
            <a:r>
              <a:rPr lang="en-US" dirty="0">
                <a:latin typeface="+mn-lt"/>
              </a:rPr>
              <a:t>/</a:t>
            </a:r>
            <a:r>
              <a:rPr lang="en-US" dirty="0" err="1">
                <a:latin typeface="+mn-lt"/>
              </a:rPr>
              <a:t>overview.htm</a:t>
            </a:r>
            <a:endParaRPr lang="en-US" dirty="0">
              <a:latin typeface="+mn-lt"/>
            </a:endParaRPr>
          </a:p>
        </p:txBody>
      </p:sp>
    </p:spTree>
    <p:extLst>
      <p:ext uri="{BB962C8B-B14F-4D97-AF65-F5344CB8AC3E}">
        <p14:creationId xmlns:p14="http://schemas.microsoft.com/office/powerpoint/2010/main" val="16018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97630" y="0"/>
            <a:ext cx="9144000" cy="1470025"/>
          </a:xfrm>
        </p:spPr>
        <p:txBody>
          <a:bodyPr/>
          <a:lstStyle/>
          <a:p>
            <a:pPr eaLnBrk="1" hangingPunct="1"/>
            <a:r>
              <a:rPr lang="en-US" sz="3200" b="1" dirty="0">
                <a:latin typeface="+mn-lt"/>
                <a:ea typeface="ＭＳ Ｐゴシック" charset="0"/>
                <a:cs typeface="ＭＳ Ｐゴシック" charset="0"/>
              </a:rPr>
              <a:t>Macro Measures</a:t>
            </a:r>
          </a:p>
        </p:txBody>
      </p:sp>
      <p:sp>
        <p:nvSpPr>
          <p:cNvPr id="15363" name="Subtitle 2"/>
          <p:cNvSpPr>
            <a:spLocks noGrp="1"/>
          </p:cNvSpPr>
          <p:nvPr>
            <p:ph type="subTitle" idx="1"/>
          </p:nvPr>
        </p:nvSpPr>
        <p:spPr>
          <a:xfrm>
            <a:off x="253205" y="1470025"/>
            <a:ext cx="8637589" cy="1565275"/>
          </a:xfrm>
        </p:spPr>
        <p:txBody>
          <a:bodyPr/>
          <a:lstStyle/>
          <a:p>
            <a:pPr algn="l" eaLnBrk="1" hangingPunct="1"/>
            <a:r>
              <a:rPr lang="en-US" sz="2800" b="1" dirty="0">
                <a:solidFill>
                  <a:srgbClr val="0D0D0D"/>
                </a:solidFill>
                <a:ea typeface="ＭＳ Ｐゴシック" charset="0"/>
                <a:cs typeface="ＭＳ Ｐゴシック" charset="0"/>
              </a:rPr>
              <a:t>Objective: </a:t>
            </a:r>
            <a:r>
              <a:rPr lang="en-US" sz="2800" dirty="0">
                <a:solidFill>
                  <a:srgbClr val="0D0D0D"/>
                </a:solidFill>
                <a:ea typeface="ＭＳ Ｐゴシック" charset="0"/>
                <a:cs typeface="ＭＳ Ｐゴシック" charset="0"/>
              </a:rPr>
              <a:t>Describe how </a:t>
            </a:r>
            <a:r>
              <a:rPr lang="en-US" sz="2800" dirty="0">
                <a:solidFill>
                  <a:srgbClr val="0D0D0D"/>
                </a:solidFill>
              </a:rPr>
              <a:t>Gross Domestic Product </a:t>
            </a:r>
            <a:r>
              <a:rPr lang="en-US" sz="2800" dirty="0">
                <a:solidFill>
                  <a:srgbClr val="0D0D0D"/>
                </a:solidFill>
                <a:ea typeface="ＭＳ Ｐゴシック" charset="0"/>
                <a:cs typeface="ＭＳ Ｐゴシック" charset="0"/>
              </a:rPr>
              <a:t>, </a:t>
            </a:r>
            <a:r>
              <a:rPr lang="en-US" sz="2800" dirty="0">
                <a:solidFill>
                  <a:srgbClr val="0D0D0D"/>
                </a:solidFill>
              </a:rPr>
              <a:t>the Consumer Price Index</a:t>
            </a:r>
            <a:r>
              <a:rPr lang="en-US" sz="2800" dirty="0">
                <a:solidFill>
                  <a:srgbClr val="0D0D0D"/>
                </a:solidFill>
                <a:ea typeface="ＭＳ Ｐゴシック" charset="0"/>
                <a:cs typeface="ＭＳ Ｐゴシック" charset="0"/>
              </a:rPr>
              <a:t> and </a:t>
            </a:r>
            <a:r>
              <a:rPr lang="en-US" sz="2800" dirty="0">
                <a:solidFill>
                  <a:srgbClr val="0D0D0D"/>
                </a:solidFill>
              </a:rPr>
              <a:t>the Unemployment Rate</a:t>
            </a:r>
            <a:r>
              <a:rPr lang="en-US" sz="2800" dirty="0">
                <a:solidFill>
                  <a:srgbClr val="0D0D0D"/>
                </a:solidFill>
                <a:ea typeface="ＭＳ Ｐゴシック" charset="0"/>
                <a:cs typeface="ＭＳ Ｐゴシック" charset="0"/>
              </a:rPr>
              <a:t> are used to measure macroeconomic performance.</a:t>
            </a:r>
          </a:p>
          <a:p>
            <a:pPr algn="l" eaLnBrk="1" hangingPunct="1"/>
            <a:endParaRPr lang="en-US" sz="2800" dirty="0">
              <a:solidFill>
                <a:srgbClr val="0D0D0D"/>
              </a:solidFill>
              <a:ea typeface="ＭＳ Ｐゴシック" charset="0"/>
              <a:cs typeface="ＭＳ Ｐゴシック" charset="0"/>
            </a:endParaRPr>
          </a:p>
          <a:p>
            <a:pPr algn="l" eaLnBrk="1" hangingPunct="1"/>
            <a:endParaRPr lang="en-US" sz="2800" dirty="0">
              <a:solidFill>
                <a:srgbClr val="0D0D0D"/>
              </a:solidFill>
              <a:ea typeface="ＭＳ Ｐゴシック" charset="0"/>
              <a:cs typeface="ＭＳ Ｐゴシック" charset="0"/>
            </a:endParaRPr>
          </a:p>
          <a:p>
            <a:pPr algn="l" eaLnBrk="1" hangingPunct="1"/>
            <a:endParaRPr lang="en-US" sz="2800" dirty="0">
              <a:solidFill>
                <a:srgbClr val="0D0D0D"/>
              </a:solidFill>
              <a:ea typeface="ＭＳ Ｐゴシック" charset="0"/>
              <a:cs typeface="ＭＳ Ｐゴシック" charset="0"/>
            </a:endParaRPr>
          </a:p>
        </p:txBody>
      </p:sp>
      <p:sp>
        <p:nvSpPr>
          <p:cNvPr id="15364" name="Rectangle 11"/>
          <p:cNvSpPr>
            <a:spLocks noChangeArrowheads="1"/>
          </p:cNvSpPr>
          <p:nvPr/>
        </p:nvSpPr>
        <p:spPr bwMode="auto">
          <a:xfrm>
            <a:off x="0" y="3351163"/>
            <a:ext cx="9144000" cy="2862322"/>
          </a:xfrm>
          <a:prstGeom prst="rect">
            <a:avLst/>
          </a:prstGeom>
          <a:solidFill>
            <a:schemeClr val="bg1">
              <a:alpha val="4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68350" lvl="1" indent="-311150">
              <a:buFont typeface="Calibri" charset="0"/>
              <a:buAutoNum type="arabicPeriod"/>
            </a:pPr>
            <a:r>
              <a:rPr lang="en-US" sz="2000" dirty="0">
                <a:solidFill>
                  <a:srgbClr val="0D0D0D"/>
                </a:solidFill>
                <a:latin typeface="+mn-lt"/>
              </a:rPr>
              <a:t>What is Gross Domestic Product? </a:t>
            </a:r>
          </a:p>
          <a:p>
            <a:pPr marL="768350" lvl="1" indent="-311150">
              <a:buFont typeface="Calibri" charset="0"/>
              <a:buAutoNum type="arabicPeriod"/>
            </a:pPr>
            <a:r>
              <a:rPr lang="en-US" sz="2000" dirty="0">
                <a:solidFill>
                  <a:srgbClr val="0D0D0D"/>
                </a:solidFill>
                <a:latin typeface="+mn-lt"/>
              </a:rPr>
              <a:t>How do we calculate GDP,  what are the shortcomings, and what are some alternatives?</a:t>
            </a:r>
          </a:p>
          <a:p>
            <a:pPr marL="768350" lvl="1" indent="-311150">
              <a:buFont typeface="Calibri" charset="0"/>
              <a:buAutoNum type="arabicPeriod"/>
            </a:pPr>
            <a:r>
              <a:rPr lang="en-US" sz="2000" dirty="0">
                <a:solidFill>
                  <a:srgbClr val="0D0D0D"/>
                </a:solidFill>
                <a:latin typeface="+mn-lt"/>
              </a:rPr>
              <a:t>What is the Consumer Price Index?</a:t>
            </a:r>
          </a:p>
          <a:p>
            <a:pPr marL="768350" lvl="1" indent="-311150">
              <a:buFont typeface="Calibri" charset="0"/>
              <a:buAutoNum type="arabicPeriod"/>
            </a:pPr>
            <a:r>
              <a:rPr lang="en-US" sz="2000" dirty="0">
                <a:solidFill>
                  <a:srgbClr val="0D0D0D"/>
                </a:solidFill>
                <a:latin typeface="+mn-lt"/>
              </a:rPr>
              <a:t>How are the CPI and inflation calculated?</a:t>
            </a:r>
          </a:p>
          <a:p>
            <a:pPr marL="768350" lvl="1" indent="-311150">
              <a:buFont typeface="Calibri" charset="0"/>
              <a:buAutoNum type="arabicPeriod"/>
            </a:pPr>
            <a:r>
              <a:rPr lang="en-US" sz="2000" dirty="0">
                <a:solidFill>
                  <a:srgbClr val="0D0D0D"/>
                </a:solidFill>
                <a:latin typeface="+mn-lt"/>
              </a:rPr>
              <a:t>What are some shortcomings of the CPI, and what are some alternatives?</a:t>
            </a:r>
          </a:p>
          <a:p>
            <a:pPr marL="768350" lvl="1" indent="-311150">
              <a:buFont typeface="Calibri" charset="0"/>
              <a:buAutoNum type="arabicPeriod"/>
            </a:pPr>
            <a:r>
              <a:rPr lang="en-US" sz="2000" dirty="0">
                <a:solidFill>
                  <a:srgbClr val="0D0D0D"/>
                </a:solidFill>
                <a:latin typeface="+mn-lt"/>
              </a:rPr>
              <a:t>What is the Unemployment Rate?</a:t>
            </a:r>
          </a:p>
          <a:p>
            <a:pPr marL="768350" lvl="1" indent="-311150">
              <a:buFont typeface="Calibri" charset="0"/>
              <a:buAutoNum type="arabicPeriod"/>
            </a:pPr>
            <a:r>
              <a:rPr lang="en-US" sz="2000" dirty="0">
                <a:solidFill>
                  <a:srgbClr val="0D0D0D"/>
                </a:solidFill>
                <a:latin typeface="+mn-lt"/>
              </a:rPr>
              <a:t> How do we calculate the Unemployment rate, what are the shortcomings, and what are some alternatives?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0548"/>
          </a:xfrm>
        </p:spPr>
        <p:txBody>
          <a:bodyPr>
            <a:normAutofit/>
          </a:bodyPr>
          <a:lstStyle/>
          <a:p>
            <a:r>
              <a:rPr lang="en-US" dirty="0"/>
              <a:t>Unemployment Rate</a:t>
            </a:r>
          </a:p>
        </p:txBody>
      </p:sp>
      <p:sp>
        <p:nvSpPr>
          <p:cNvPr id="5" name="TextBox 4"/>
          <p:cNvSpPr txBox="1"/>
          <p:nvPr/>
        </p:nvSpPr>
        <p:spPr>
          <a:xfrm>
            <a:off x="4970813" y="2986395"/>
            <a:ext cx="3204468" cy="1323439"/>
          </a:xfrm>
          <a:prstGeom prst="rect">
            <a:avLst/>
          </a:prstGeom>
          <a:noFill/>
        </p:spPr>
        <p:txBody>
          <a:bodyPr wrap="square" rtlCol="0">
            <a:spAutoFit/>
          </a:bodyPr>
          <a:lstStyle/>
          <a:p>
            <a:pPr algn="ctr"/>
            <a:r>
              <a:rPr lang="en-US" sz="2000" b="1" dirty="0">
                <a:latin typeface="+mn-lt"/>
              </a:rPr>
              <a:t>Unemployed: </a:t>
            </a:r>
            <a:r>
              <a:rPr lang="en-US" sz="2000" dirty="0">
                <a:latin typeface="+mn-lt"/>
              </a:rPr>
              <a:t>you did not work in the past week but made some effort to find work in the past 4 weeks.</a:t>
            </a:r>
          </a:p>
        </p:txBody>
      </p:sp>
      <p:sp>
        <p:nvSpPr>
          <p:cNvPr id="9" name="TextBox 8"/>
          <p:cNvSpPr txBox="1"/>
          <p:nvPr/>
        </p:nvSpPr>
        <p:spPr>
          <a:xfrm>
            <a:off x="585118" y="3005990"/>
            <a:ext cx="3352988" cy="1323439"/>
          </a:xfrm>
          <a:prstGeom prst="rect">
            <a:avLst/>
          </a:prstGeom>
          <a:noFill/>
        </p:spPr>
        <p:txBody>
          <a:bodyPr wrap="square" rtlCol="0">
            <a:spAutoFit/>
          </a:bodyPr>
          <a:lstStyle/>
          <a:p>
            <a:pPr algn="ctr"/>
            <a:r>
              <a:rPr lang="en-US" sz="2000" b="1" dirty="0">
                <a:latin typeface="+mn-lt"/>
              </a:rPr>
              <a:t>Employed: </a:t>
            </a:r>
            <a:r>
              <a:rPr lang="en-US" sz="2000" dirty="0">
                <a:latin typeface="+mn-lt"/>
              </a:rPr>
              <a:t>Work full or part time during the past week, or sick or on vacation from your regular job.</a:t>
            </a:r>
          </a:p>
        </p:txBody>
      </p:sp>
      <p:sp>
        <p:nvSpPr>
          <p:cNvPr id="10" name="TextBox 9"/>
          <p:cNvSpPr txBox="1"/>
          <p:nvPr/>
        </p:nvSpPr>
        <p:spPr>
          <a:xfrm>
            <a:off x="585118" y="2216810"/>
            <a:ext cx="7773043" cy="400110"/>
          </a:xfrm>
          <a:prstGeom prst="rect">
            <a:avLst/>
          </a:prstGeom>
          <a:noFill/>
        </p:spPr>
        <p:txBody>
          <a:bodyPr wrap="square" rtlCol="0">
            <a:spAutoFit/>
          </a:bodyPr>
          <a:lstStyle/>
          <a:p>
            <a:pPr algn="ctr"/>
            <a:r>
              <a:rPr lang="en-US" sz="2000" b="1" dirty="0">
                <a:latin typeface="+mn-lt"/>
              </a:rPr>
              <a:t>Labor Force = Employed + Unemployed</a:t>
            </a:r>
          </a:p>
        </p:txBody>
      </p:sp>
      <p:sp>
        <p:nvSpPr>
          <p:cNvPr id="3" name="Rectangle 2">
            <a:extLst>
              <a:ext uri="{FF2B5EF4-FFF2-40B4-BE49-F238E27FC236}">
                <a16:creationId xmlns:a16="http://schemas.microsoft.com/office/drawing/2014/main" id="{B339CDDF-A9AF-275F-2E3E-F99C87F6D3BC}"/>
              </a:ext>
            </a:extLst>
          </p:cNvPr>
          <p:cNvSpPr/>
          <p:nvPr/>
        </p:nvSpPr>
        <p:spPr>
          <a:xfrm>
            <a:off x="913757" y="1205513"/>
            <a:ext cx="7773043" cy="707886"/>
          </a:xfrm>
          <a:prstGeom prst="rect">
            <a:avLst/>
          </a:prstGeom>
        </p:spPr>
        <p:txBody>
          <a:bodyPr wrap="square">
            <a:spAutoFit/>
          </a:bodyPr>
          <a:lstStyle/>
          <a:p>
            <a:pPr algn="ctr"/>
            <a:r>
              <a:rPr lang="en-US" sz="2000" dirty="0">
                <a:solidFill>
                  <a:srgbClr val="202124"/>
                </a:solidFill>
                <a:latin typeface="+mn-lt"/>
              </a:rPr>
              <a:t>The </a:t>
            </a:r>
            <a:r>
              <a:rPr lang="en-US" sz="2000" b="1" dirty="0">
                <a:solidFill>
                  <a:srgbClr val="202124"/>
                </a:solidFill>
                <a:latin typeface="+mn-lt"/>
              </a:rPr>
              <a:t>unemployment rate </a:t>
            </a:r>
            <a:r>
              <a:rPr lang="en-US" sz="2000" dirty="0">
                <a:solidFill>
                  <a:srgbClr val="202124"/>
                </a:solidFill>
                <a:latin typeface="+mn-lt"/>
              </a:rPr>
              <a:t>represents the number of unemployed people as a percentage of the labor force.</a:t>
            </a:r>
            <a:endParaRPr lang="en-US" sz="2000" dirty="0">
              <a:latin typeface="+mn-lt"/>
            </a:endParaRPr>
          </a:p>
        </p:txBody>
      </p:sp>
      <p:pic>
        <p:nvPicPr>
          <p:cNvPr id="48130" name="Picture 2" descr="Excited employees | Free SVG">
            <a:extLst>
              <a:ext uri="{FF2B5EF4-FFF2-40B4-BE49-F238E27FC236}">
                <a16:creationId xmlns:a16="http://schemas.microsoft.com/office/drawing/2014/main" id="{6A49EA3D-5431-609E-35C2-E8AD9FF59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488" y="4468363"/>
            <a:ext cx="1783522" cy="1783522"/>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Bezdomovci věci Stock Fotka zdarma - Public Domain Pictures">
            <a:extLst>
              <a:ext uri="{FF2B5EF4-FFF2-40B4-BE49-F238E27FC236}">
                <a16:creationId xmlns:a16="http://schemas.microsoft.com/office/drawing/2014/main" id="{75E37A2B-047E-7707-4CEF-6422BE694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547" y="4388574"/>
            <a:ext cx="1905000"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56" y="274638"/>
            <a:ext cx="8229600" cy="1389988"/>
          </a:xfrm>
        </p:spPr>
        <p:txBody>
          <a:bodyPr>
            <a:normAutofit fontScale="90000"/>
          </a:bodyPr>
          <a:lstStyle/>
          <a:p>
            <a:r>
              <a:rPr lang="en-US" dirty="0"/>
              <a:t>Reasons for Unemployment</a:t>
            </a:r>
            <a:br>
              <a:rPr lang="en-US" dirty="0"/>
            </a:br>
            <a:r>
              <a:rPr lang="en-US" dirty="0"/>
              <a:t> </a:t>
            </a:r>
          </a:p>
        </p:txBody>
      </p:sp>
      <p:sp>
        <p:nvSpPr>
          <p:cNvPr id="6" name="Rectangle 5"/>
          <p:cNvSpPr/>
          <p:nvPr/>
        </p:nvSpPr>
        <p:spPr>
          <a:xfrm>
            <a:off x="319276" y="1977368"/>
            <a:ext cx="2477167" cy="369332"/>
          </a:xfrm>
          <a:prstGeom prst="rect">
            <a:avLst/>
          </a:prstGeom>
        </p:spPr>
        <p:txBody>
          <a:bodyPr wrap="square">
            <a:spAutoFit/>
          </a:bodyPr>
          <a:lstStyle/>
          <a:p>
            <a:pPr algn="ctr"/>
            <a:r>
              <a:rPr lang="en-US" b="1" u="sng" dirty="0">
                <a:latin typeface="+mn-lt"/>
              </a:rPr>
              <a:t>Fired</a:t>
            </a:r>
          </a:p>
        </p:txBody>
      </p:sp>
      <p:sp>
        <p:nvSpPr>
          <p:cNvPr id="9" name="Rectangle 8"/>
          <p:cNvSpPr/>
          <p:nvPr/>
        </p:nvSpPr>
        <p:spPr>
          <a:xfrm>
            <a:off x="4050222" y="2002922"/>
            <a:ext cx="1043555" cy="369332"/>
          </a:xfrm>
          <a:prstGeom prst="rect">
            <a:avLst/>
          </a:prstGeom>
        </p:spPr>
        <p:txBody>
          <a:bodyPr wrap="none">
            <a:spAutoFit/>
          </a:bodyPr>
          <a:lstStyle/>
          <a:p>
            <a:r>
              <a:rPr lang="en-US" b="1" u="sng" dirty="0">
                <a:latin typeface="+mn-lt"/>
              </a:rPr>
              <a:t>Cutbacks</a:t>
            </a:r>
          </a:p>
        </p:txBody>
      </p:sp>
      <p:sp>
        <p:nvSpPr>
          <p:cNvPr id="11" name="Rectangle 10"/>
          <p:cNvSpPr/>
          <p:nvPr/>
        </p:nvSpPr>
        <p:spPr>
          <a:xfrm>
            <a:off x="173529" y="4997830"/>
            <a:ext cx="2460824" cy="769441"/>
          </a:xfrm>
          <a:prstGeom prst="rect">
            <a:avLst/>
          </a:prstGeom>
        </p:spPr>
        <p:txBody>
          <a:bodyPr wrap="square">
            <a:spAutoFit/>
          </a:bodyPr>
          <a:lstStyle/>
          <a:p>
            <a:pPr algn="ctr"/>
            <a:r>
              <a:rPr lang="en-US" sz="2200" dirty="0"/>
              <a:t>Has a negative connotation</a:t>
            </a:r>
          </a:p>
        </p:txBody>
      </p:sp>
      <p:sp>
        <p:nvSpPr>
          <p:cNvPr id="12" name="Rectangle 11"/>
          <p:cNvSpPr/>
          <p:nvPr/>
        </p:nvSpPr>
        <p:spPr>
          <a:xfrm>
            <a:off x="3332051" y="5150230"/>
            <a:ext cx="2460824" cy="769441"/>
          </a:xfrm>
          <a:prstGeom prst="rect">
            <a:avLst/>
          </a:prstGeom>
        </p:spPr>
        <p:txBody>
          <a:bodyPr wrap="square">
            <a:spAutoFit/>
          </a:bodyPr>
          <a:lstStyle/>
          <a:p>
            <a:pPr algn="ctr"/>
            <a:r>
              <a:rPr lang="en-US" sz="2200" dirty="0"/>
              <a:t>Due to economic conditions</a:t>
            </a:r>
          </a:p>
        </p:txBody>
      </p:sp>
      <p:pic>
        <p:nvPicPr>
          <p:cNvPr id="47106" name="Picture 2" descr="You're Fired Free Stock Photo - Public Domain Pictures">
            <a:extLst>
              <a:ext uri="{FF2B5EF4-FFF2-40B4-BE49-F238E27FC236}">
                <a16:creationId xmlns:a16="http://schemas.microsoft.com/office/drawing/2014/main" id="{0FDCEFFD-C6FE-174F-2649-4657CB540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180" y="2885798"/>
            <a:ext cx="2735247" cy="1823498"/>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You're Fired - Official Site Dan Miller">
            <a:extLst>
              <a:ext uri="{FF2B5EF4-FFF2-40B4-BE49-F238E27FC236}">
                <a16:creationId xmlns:a16="http://schemas.microsoft.com/office/drawing/2014/main" id="{BDFC08BC-478E-9232-F164-A003E0A56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59" y="2659442"/>
            <a:ext cx="2530584" cy="2338388"/>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7" descr="jobless_reindeer.jpg">
            <a:extLst>
              <a:ext uri="{FF2B5EF4-FFF2-40B4-BE49-F238E27FC236}">
                <a16:creationId xmlns:a16="http://schemas.microsoft.com/office/drawing/2014/main" id="{2F8E0C45-BA41-114E-7230-254B5D5C381C}"/>
              </a:ext>
            </a:extLst>
          </p:cNvPr>
          <p:cNvPicPr>
            <a:picLocks noGrp="1" noChangeAspect="1"/>
          </p:cNvPicPr>
          <p:nvPr>
            <p:ph idx="1"/>
          </p:nvPr>
        </p:nvPicPr>
        <p:blipFill>
          <a:blip r:embed="rId5"/>
          <a:srcRect l="-18187" r="-18187"/>
          <a:stretch>
            <a:fillRect/>
          </a:stretch>
        </p:blipFill>
        <p:spPr>
          <a:xfrm>
            <a:off x="5884385" y="3079883"/>
            <a:ext cx="3259615" cy="1805750"/>
          </a:xfrm>
        </p:spPr>
      </p:pic>
      <p:sp>
        <p:nvSpPr>
          <p:cNvPr id="15" name="Rectangle 14">
            <a:extLst>
              <a:ext uri="{FF2B5EF4-FFF2-40B4-BE49-F238E27FC236}">
                <a16:creationId xmlns:a16="http://schemas.microsoft.com/office/drawing/2014/main" id="{7AEF4021-BA06-E584-006F-324515483886}"/>
              </a:ext>
            </a:extLst>
          </p:cNvPr>
          <p:cNvSpPr/>
          <p:nvPr/>
        </p:nvSpPr>
        <p:spPr>
          <a:xfrm>
            <a:off x="6220113" y="1910589"/>
            <a:ext cx="2923887" cy="923330"/>
          </a:xfrm>
          <a:prstGeom prst="rect">
            <a:avLst/>
          </a:prstGeom>
        </p:spPr>
        <p:txBody>
          <a:bodyPr wrap="square">
            <a:spAutoFit/>
          </a:bodyPr>
          <a:lstStyle/>
          <a:p>
            <a:pPr algn="ctr"/>
            <a:r>
              <a:rPr lang="en-US" u="sng" dirty="0">
                <a:latin typeface="+mn-lt"/>
              </a:rPr>
              <a:t>Replaced </a:t>
            </a:r>
          </a:p>
          <a:p>
            <a:pPr algn="ctr"/>
            <a:r>
              <a:rPr lang="en-US" u="sng" dirty="0">
                <a:latin typeface="+mn-lt"/>
              </a:rPr>
              <a:t>by </a:t>
            </a:r>
          </a:p>
          <a:p>
            <a:pPr algn="ctr"/>
            <a:r>
              <a:rPr lang="en-US" u="sng" dirty="0">
                <a:latin typeface="+mn-lt"/>
              </a:rPr>
              <a:t>Technology</a:t>
            </a:r>
          </a:p>
        </p:txBody>
      </p:sp>
      <p:sp>
        <p:nvSpPr>
          <p:cNvPr id="16" name="Rectangle 15">
            <a:extLst>
              <a:ext uri="{FF2B5EF4-FFF2-40B4-BE49-F238E27FC236}">
                <a16:creationId xmlns:a16="http://schemas.microsoft.com/office/drawing/2014/main" id="{D3462F67-C3DE-DB82-0882-233E0C4C7CE3}"/>
              </a:ext>
            </a:extLst>
          </p:cNvPr>
          <p:cNvSpPr/>
          <p:nvPr/>
        </p:nvSpPr>
        <p:spPr>
          <a:xfrm>
            <a:off x="6283488" y="5109137"/>
            <a:ext cx="2460824" cy="769441"/>
          </a:xfrm>
          <a:prstGeom prst="rect">
            <a:avLst/>
          </a:prstGeom>
        </p:spPr>
        <p:txBody>
          <a:bodyPr wrap="square">
            <a:spAutoFit/>
          </a:bodyPr>
          <a:lstStyle/>
          <a:p>
            <a:pPr algn="ctr"/>
            <a:r>
              <a:rPr lang="en-US" sz="2200" dirty="0"/>
              <a:t>Short run versus long run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0" y="168533"/>
            <a:ext cx="9144000" cy="1143000"/>
          </a:xfrm>
        </p:spPr>
        <p:txBody>
          <a:bodyPr>
            <a:normAutofit/>
          </a:bodyPr>
          <a:lstStyle/>
          <a:p>
            <a:r>
              <a:rPr lang="en-US" dirty="0"/>
              <a:t>Monetary Costs of Unemployment</a:t>
            </a:r>
            <a:endParaRPr lang="en-US" sz="3556" dirty="0"/>
          </a:p>
        </p:txBody>
      </p:sp>
      <p:sp>
        <p:nvSpPr>
          <p:cNvPr id="4" name="Rectangle 3"/>
          <p:cNvSpPr/>
          <p:nvPr/>
        </p:nvSpPr>
        <p:spPr>
          <a:xfrm>
            <a:off x="591404" y="2474208"/>
            <a:ext cx="2646878" cy="369332"/>
          </a:xfrm>
          <a:prstGeom prst="rect">
            <a:avLst/>
          </a:prstGeom>
        </p:spPr>
        <p:txBody>
          <a:bodyPr wrap="none">
            <a:spAutoFit/>
          </a:bodyPr>
          <a:lstStyle/>
          <a:p>
            <a:r>
              <a:rPr lang="en-US" b="1" u="sng" dirty="0"/>
              <a:t> Lost Personal Income</a:t>
            </a:r>
          </a:p>
        </p:txBody>
      </p:sp>
      <p:pic>
        <p:nvPicPr>
          <p:cNvPr id="5" name="Content Placeholder 7" descr="konfyuzd1.gif"/>
          <p:cNvPicPr>
            <a:picLocks noChangeAspect="1"/>
          </p:cNvPicPr>
          <p:nvPr/>
        </p:nvPicPr>
        <p:blipFill>
          <a:blip r:embed="rId3"/>
          <a:srcRect/>
          <a:stretch>
            <a:fillRect/>
          </a:stretch>
        </p:blipFill>
        <p:spPr>
          <a:xfrm>
            <a:off x="3823190" y="2939524"/>
            <a:ext cx="2010572" cy="1744102"/>
          </a:xfrm>
          <a:prstGeom prst="rect">
            <a:avLst/>
          </a:prstGeom>
        </p:spPr>
      </p:pic>
      <p:sp>
        <p:nvSpPr>
          <p:cNvPr id="8" name="Rectangle 7"/>
          <p:cNvSpPr/>
          <p:nvPr/>
        </p:nvSpPr>
        <p:spPr>
          <a:xfrm>
            <a:off x="3880606" y="2445162"/>
            <a:ext cx="1338828" cy="369332"/>
          </a:xfrm>
          <a:prstGeom prst="rect">
            <a:avLst/>
          </a:prstGeom>
        </p:spPr>
        <p:txBody>
          <a:bodyPr wrap="none">
            <a:spAutoFit/>
          </a:bodyPr>
          <a:lstStyle/>
          <a:p>
            <a:r>
              <a:rPr lang="en-US" b="1" u="sng" dirty="0"/>
              <a:t>Lost Skills</a:t>
            </a:r>
          </a:p>
        </p:txBody>
      </p:sp>
      <p:sp>
        <p:nvSpPr>
          <p:cNvPr id="9" name="Rectangle 8"/>
          <p:cNvSpPr/>
          <p:nvPr/>
        </p:nvSpPr>
        <p:spPr>
          <a:xfrm>
            <a:off x="5732049" y="2445162"/>
            <a:ext cx="3411951" cy="646331"/>
          </a:xfrm>
          <a:prstGeom prst="rect">
            <a:avLst/>
          </a:prstGeom>
        </p:spPr>
        <p:txBody>
          <a:bodyPr wrap="square">
            <a:spAutoFit/>
          </a:bodyPr>
          <a:lstStyle/>
          <a:p>
            <a:pPr algn="ctr"/>
            <a:r>
              <a:rPr lang="en-US" b="1" u="sng" dirty="0"/>
              <a:t>Increased Benefits and Lost Taxes</a:t>
            </a:r>
          </a:p>
        </p:txBody>
      </p:sp>
      <p:pic>
        <p:nvPicPr>
          <p:cNvPr id="46082" name="Picture 2" descr="Deficits &amp; Debts: Crash Course Economics #9 - YouTube">
            <a:extLst>
              <a:ext uri="{FF2B5EF4-FFF2-40B4-BE49-F238E27FC236}">
                <a16:creationId xmlns:a16="http://schemas.microsoft.com/office/drawing/2014/main" id="{68A053E3-2BE3-1C46-B90F-E04C8310D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258" y="3257550"/>
            <a:ext cx="1966954" cy="1108051"/>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Free No Money Cliparts, Download Free No Money Cliparts ...">
            <a:extLst>
              <a:ext uri="{FF2B5EF4-FFF2-40B4-BE49-F238E27FC236}">
                <a16:creationId xmlns:a16="http://schemas.microsoft.com/office/drawing/2014/main" id="{ABA47A91-FFD5-0D54-226E-22B47C878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925" y="2923717"/>
            <a:ext cx="1289876" cy="169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76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046"/>
            <a:ext cx="8229600" cy="702955"/>
          </a:xfrm>
        </p:spPr>
        <p:txBody>
          <a:bodyPr>
            <a:normAutofit fontScale="90000"/>
          </a:bodyPr>
          <a:lstStyle/>
          <a:p>
            <a:r>
              <a:rPr lang="en-US" dirty="0"/>
              <a:t>Social Costs</a:t>
            </a:r>
          </a:p>
        </p:txBody>
      </p:sp>
      <p:pic>
        <p:nvPicPr>
          <p:cNvPr id="6" name="Content Placeholder 5" descr="crime_up_economy_down_432845.jpg"/>
          <p:cNvPicPr>
            <a:picLocks noGrp="1" noChangeAspect="1"/>
          </p:cNvPicPr>
          <p:nvPr>
            <p:ph idx="1"/>
          </p:nvPr>
        </p:nvPicPr>
        <p:blipFill>
          <a:blip r:embed="rId3"/>
          <a:srcRect/>
          <a:stretch>
            <a:fillRect/>
          </a:stretch>
        </p:blipFill>
        <p:spPr>
          <a:xfrm>
            <a:off x="4877382" y="2653983"/>
            <a:ext cx="2027224" cy="2429199"/>
          </a:xfrm>
        </p:spPr>
      </p:pic>
      <p:sp>
        <p:nvSpPr>
          <p:cNvPr id="4" name="Rectangle 3"/>
          <p:cNvSpPr/>
          <p:nvPr/>
        </p:nvSpPr>
        <p:spPr>
          <a:xfrm>
            <a:off x="5003568" y="2136759"/>
            <a:ext cx="1774852" cy="369332"/>
          </a:xfrm>
          <a:prstGeom prst="rect">
            <a:avLst/>
          </a:prstGeom>
        </p:spPr>
        <p:txBody>
          <a:bodyPr wrap="square">
            <a:spAutoFit/>
          </a:bodyPr>
          <a:lstStyle/>
          <a:p>
            <a:pPr algn="ctr"/>
            <a:r>
              <a:rPr lang="en-US" b="1" u="sng" dirty="0"/>
              <a:t>Crime</a:t>
            </a:r>
          </a:p>
        </p:txBody>
      </p:sp>
      <p:sp>
        <p:nvSpPr>
          <p:cNvPr id="5" name="Rectangle 4"/>
          <p:cNvSpPr/>
          <p:nvPr/>
        </p:nvSpPr>
        <p:spPr>
          <a:xfrm>
            <a:off x="6393192" y="2136759"/>
            <a:ext cx="3170955" cy="369332"/>
          </a:xfrm>
          <a:prstGeom prst="rect">
            <a:avLst/>
          </a:prstGeom>
        </p:spPr>
        <p:txBody>
          <a:bodyPr wrap="square">
            <a:spAutoFit/>
          </a:bodyPr>
          <a:lstStyle/>
          <a:p>
            <a:pPr algn="ctr"/>
            <a:r>
              <a:rPr lang="en-US" b="1" u="sng" dirty="0"/>
              <a:t>Social Tensions</a:t>
            </a:r>
          </a:p>
        </p:txBody>
      </p:sp>
      <p:pic>
        <p:nvPicPr>
          <p:cNvPr id="7" name="Content Placeholder 3" descr="class-warfare.jpg"/>
          <p:cNvPicPr>
            <a:picLocks noChangeAspect="1"/>
          </p:cNvPicPr>
          <p:nvPr/>
        </p:nvPicPr>
        <p:blipFill>
          <a:blip r:embed="rId4"/>
          <a:srcRect/>
          <a:stretch>
            <a:fillRect/>
          </a:stretch>
        </p:blipFill>
        <p:spPr>
          <a:xfrm>
            <a:off x="7056187" y="2653983"/>
            <a:ext cx="1844967" cy="2429199"/>
          </a:xfrm>
          <a:prstGeom prst="rect">
            <a:avLst/>
          </a:prstGeom>
        </p:spPr>
      </p:pic>
      <p:sp>
        <p:nvSpPr>
          <p:cNvPr id="8" name="Rectangle 7"/>
          <p:cNvSpPr/>
          <p:nvPr/>
        </p:nvSpPr>
        <p:spPr>
          <a:xfrm>
            <a:off x="2270071" y="2136759"/>
            <a:ext cx="2573219" cy="369332"/>
          </a:xfrm>
          <a:prstGeom prst="rect">
            <a:avLst/>
          </a:prstGeom>
        </p:spPr>
        <p:txBody>
          <a:bodyPr wrap="square">
            <a:spAutoFit/>
          </a:bodyPr>
          <a:lstStyle/>
          <a:p>
            <a:pPr algn="ctr"/>
            <a:r>
              <a:rPr lang="en-US" b="1" u="sng" dirty="0"/>
              <a:t>Substance Abuse</a:t>
            </a:r>
          </a:p>
        </p:txBody>
      </p:sp>
      <p:pic>
        <p:nvPicPr>
          <p:cNvPr id="10" name="Content Placeholder 5" descr="Homeless family.jpg"/>
          <p:cNvPicPr>
            <a:picLocks noChangeAspect="1"/>
          </p:cNvPicPr>
          <p:nvPr/>
        </p:nvPicPr>
        <p:blipFill>
          <a:blip r:embed="rId5"/>
          <a:srcRect/>
          <a:stretch>
            <a:fillRect/>
          </a:stretch>
        </p:blipFill>
        <p:spPr>
          <a:xfrm>
            <a:off x="242846" y="2718198"/>
            <a:ext cx="2027225" cy="2364984"/>
          </a:xfrm>
          <a:prstGeom prst="rect">
            <a:avLst/>
          </a:prstGeom>
        </p:spPr>
      </p:pic>
      <p:sp>
        <p:nvSpPr>
          <p:cNvPr id="14" name="Rectangle 13"/>
          <p:cNvSpPr/>
          <p:nvPr/>
        </p:nvSpPr>
        <p:spPr>
          <a:xfrm>
            <a:off x="-193700" y="2136759"/>
            <a:ext cx="2900316" cy="369332"/>
          </a:xfrm>
          <a:prstGeom prst="rect">
            <a:avLst/>
          </a:prstGeom>
        </p:spPr>
        <p:txBody>
          <a:bodyPr wrap="square">
            <a:spAutoFit/>
          </a:bodyPr>
          <a:lstStyle/>
          <a:p>
            <a:pPr algn="ctr"/>
            <a:r>
              <a:rPr lang="en-US" b="1" u="sng" dirty="0"/>
              <a:t>Homelessness</a:t>
            </a:r>
          </a:p>
        </p:txBody>
      </p:sp>
      <p:pic>
        <p:nvPicPr>
          <p:cNvPr id="48130" name="Picture 2" descr="Substance Abuse - Good Health and Well-Being">
            <a:extLst>
              <a:ext uri="{FF2B5EF4-FFF2-40B4-BE49-F238E27FC236}">
                <a16:creationId xmlns:a16="http://schemas.microsoft.com/office/drawing/2014/main" id="{A16138F9-703C-C3E1-CAC1-1AD9F6142B1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847" r="13518"/>
          <a:stretch/>
        </p:blipFill>
        <p:spPr bwMode="auto">
          <a:xfrm>
            <a:off x="2405064" y="2682981"/>
            <a:ext cx="2300153" cy="2435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54" y="68998"/>
            <a:ext cx="8906091" cy="1143000"/>
          </a:xfrm>
        </p:spPr>
        <p:txBody>
          <a:bodyPr/>
          <a:lstStyle/>
          <a:p>
            <a:r>
              <a:rPr lang="en-US" dirty="0"/>
              <a:t>Psychological Costs of Unemployment</a:t>
            </a:r>
          </a:p>
        </p:txBody>
      </p:sp>
      <p:pic>
        <p:nvPicPr>
          <p:cNvPr id="8" name="Content Placeholder 7" descr="self-esteem-is-awesome.jpg"/>
          <p:cNvPicPr>
            <a:picLocks noGrp="1" noChangeAspect="1"/>
          </p:cNvPicPr>
          <p:nvPr>
            <p:ph idx="1"/>
          </p:nvPr>
        </p:nvPicPr>
        <p:blipFill>
          <a:blip r:embed="rId2"/>
          <a:srcRect/>
          <a:stretch>
            <a:fillRect/>
          </a:stretch>
        </p:blipFill>
        <p:spPr>
          <a:xfrm>
            <a:off x="861366" y="3238853"/>
            <a:ext cx="3107969" cy="2534187"/>
          </a:xfrm>
        </p:spPr>
      </p:pic>
      <p:sp>
        <p:nvSpPr>
          <p:cNvPr id="6" name="TextBox 5"/>
          <p:cNvSpPr txBox="1"/>
          <p:nvPr/>
        </p:nvSpPr>
        <p:spPr>
          <a:xfrm>
            <a:off x="4197935" y="4515860"/>
            <a:ext cx="1087321" cy="461665"/>
          </a:xfrm>
          <a:prstGeom prst="rect">
            <a:avLst/>
          </a:prstGeom>
          <a:noFill/>
        </p:spPr>
        <p:txBody>
          <a:bodyPr wrap="square" rtlCol="0">
            <a:spAutoFit/>
          </a:bodyPr>
          <a:lstStyle/>
          <a:p>
            <a:pPr algn="ctr"/>
            <a:r>
              <a:rPr lang="en-US" sz="2400" dirty="0"/>
              <a:t>VS</a:t>
            </a:r>
          </a:p>
        </p:txBody>
      </p:sp>
      <p:sp>
        <p:nvSpPr>
          <p:cNvPr id="7" name="Donut 6"/>
          <p:cNvSpPr/>
          <p:nvPr/>
        </p:nvSpPr>
        <p:spPr>
          <a:xfrm>
            <a:off x="7217867" y="3324488"/>
            <a:ext cx="914400" cy="914400"/>
          </a:xfrm>
          <a:prstGeom prst="donut">
            <a:avLst>
              <a:gd name="adj" fmla="val 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a:stCxn id="7" idx="4"/>
          </p:cNvCxnSpPr>
          <p:nvPr/>
        </p:nvCxnSpPr>
        <p:spPr>
          <a:xfrm rot="16200000" flipH="1">
            <a:off x="6912388" y="5001566"/>
            <a:ext cx="1534152" cy="879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7186080" y="5804830"/>
            <a:ext cx="520776" cy="45720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7647678" y="5809228"/>
            <a:ext cx="520776" cy="44840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683861" y="4402582"/>
            <a:ext cx="657875" cy="36545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25986" y="4402582"/>
            <a:ext cx="657875" cy="3654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419227" y="3516096"/>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Block Arc 24"/>
          <p:cNvSpPr/>
          <p:nvPr/>
        </p:nvSpPr>
        <p:spPr>
          <a:xfrm>
            <a:off x="7416448" y="3848825"/>
            <a:ext cx="511680" cy="246475"/>
          </a:xfrm>
          <a:prstGeom prst="blockArc">
            <a:avLst>
              <a:gd name="adj1" fmla="val 11642105"/>
              <a:gd name="adj2" fmla="val 20702284"/>
              <a:gd name="adj3" fmla="val 599"/>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7743064" y="3509501"/>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loud Callout 27"/>
          <p:cNvSpPr/>
          <p:nvPr/>
        </p:nvSpPr>
        <p:spPr>
          <a:xfrm>
            <a:off x="3855876" y="1581150"/>
            <a:ext cx="3691409" cy="1332961"/>
          </a:xfrm>
          <a:prstGeom prst="cloudCallout">
            <a:avLst>
              <a:gd name="adj1" fmla="val 43427"/>
              <a:gd name="adj2" fmla="val 67170"/>
            </a:avLst>
          </a:prstGeom>
          <a:solidFill>
            <a:schemeClr val="tx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I’m a born loser. I’ll never get another job. I’m letting my family down.</a:t>
            </a:r>
          </a:p>
        </p:txBody>
      </p:sp>
      <p:sp>
        <p:nvSpPr>
          <p:cNvPr id="30" name="Teardrop 29"/>
          <p:cNvSpPr/>
          <p:nvPr/>
        </p:nvSpPr>
        <p:spPr>
          <a:xfrm rot="8085496">
            <a:off x="7415765" y="3636320"/>
            <a:ext cx="45720" cy="45720"/>
          </a:xfrm>
          <a:prstGeom prst="teardrop">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ardrop 31"/>
          <p:cNvSpPr/>
          <p:nvPr/>
        </p:nvSpPr>
        <p:spPr>
          <a:xfrm rot="8085496">
            <a:off x="7364038" y="3739773"/>
            <a:ext cx="45720" cy="45720"/>
          </a:xfrm>
          <a:prstGeom prst="teardrop">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ardrop 32"/>
          <p:cNvSpPr/>
          <p:nvPr/>
        </p:nvSpPr>
        <p:spPr>
          <a:xfrm rot="8085496">
            <a:off x="7350223" y="3892850"/>
            <a:ext cx="54864" cy="54864"/>
          </a:xfrm>
          <a:prstGeom prst="teardrop">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ardrop 33"/>
          <p:cNvSpPr/>
          <p:nvPr/>
        </p:nvSpPr>
        <p:spPr>
          <a:xfrm rot="8085496">
            <a:off x="7339183" y="4052001"/>
            <a:ext cx="64008" cy="64008"/>
          </a:xfrm>
          <a:prstGeom prst="teardrop">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27" presetClass="emph" presetSubtype="0" repeatCount="indefinite" fill="hold" grpId="1" nodeType="afterEffect">
                                  <p:stCondLst>
                                    <p:cond delay="0"/>
                                  </p:stCondLst>
                                  <p:endCondLst>
                                    <p:cond evt="onNext" delay="0">
                                      <p:tgtEl>
                                        <p:sldTgt/>
                                      </p:tgtEl>
                                    </p:cond>
                                  </p:endCondLst>
                                  <p:childTnLst>
                                    <p:animClr clrSpc="rgb" dir="cw">
                                      <p:cBhvr override="childStyle">
                                        <p:cTn id="38" dur="250" autoRev="1" fill="hold"/>
                                        <p:tgtEl>
                                          <p:spTgt spid="34"/>
                                        </p:tgtEl>
                                        <p:attrNameLst>
                                          <p:attrName>style.color</p:attrName>
                                        </p:attrNameLst>
                                      </p:cBhvr>
                                      <p:to>
                                        <a:schemeClr val="bg1"/>
                                      </p:to>
                                    </p:animClr>
                                    <p:animClr clrSpc="rgb" dir="cw">
                                      <p:cBhvr>
                                        <p:cTn id="39" dur="250" autoRev="1" fill="hold"/>
                                        <p:tgtEl>
                                          <p:spTgt spid="34"/>
                                        </p:tgtEl>
                                        <p:attrNameLst>
                                          <p:attrName>fillcolor</p:attrName>
                                        </p:attrNameLst>
                                      </p:cBhvr>
                                      <p:to>
                                        <a:schemeClr val="bg1"/>
                                      </p:to>
                                    </p:animClr>
                                    <p:set>
                                      <p:cBhvr>
                                        <p:cTn id="40" dur="250" autoRev="1" fill="hold"/>
                                        <p:tgtEl>
                                          <p:spTgt spid="34"/>
                                        </p:tgtEl>
                                        <p:attrNameLst>
                                          <p:attrName>fill.type</p:attrName>
                                        </p:attrNameLst>
                                      </p:cBhvr>
                                      <p:to>
                                        <p:strVal val="solid"/>
                                      </p:to>
                                    </p:set>
                                    <p:set>
                                      <p:cBhvr>
                                        <p:cTn id="41" dur="250" autoRev="1" fill="hold"/>
                                        <p:tgtEl>
                                          <p:spTgt spid="34"/>
                                        </p:tgtEl>
                                        <p:attrNameLst>
                                          <p:attrName>fill.on</p:attrName>
                                        </p:attrNameLst>
                                      </p:cBhvr>
                                      <p:to>
                                        <p:strVal val="true"/>
                                      </p:to>
                                    </p:set>
                                  </p:childTnLst>
                                </p:cTn>
                              </p:par>
                              <p:par>
                                <p:cTn id="42"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43" dur="500" autoRev="1" fill="hold"/>
                                        <p:tgtEl>
                                          <p:spTgt spid="33"/>
                                        </p:tgtEl>
                                        <p:attrNameLst>
                                          <p:attrName>style.color</p:attrName>
                                        </p:attrNameLst>
                                      </p:cBhvr>
                                      <p:to>
                                        <a:schemeClr val="bg1"/>
                                      </p:to>
                                    </p:animClr>
                                    <p:animClr clrSpc="rgb" dir="cw">
                                      <p:cBhvr>
                                        <p:cTn id="44" dur="500" autoRev="1" fill="hold"/>
                                        <p:tgtEl>
                                          <p:spTgt spid="33"/>
                                        </p:tgtEl>
                                        <p:attrNameLst>
                                          <p:attrName>fillcolor</p:attrName>
                                        </p:attrNameLst>
                                      </p:cBhvr>
                                      <p:to>
                                        <a:schemeClr val="bg1"/>
                                      </p:to>
                                    </p:animClr>
                                    <p:set>
                                      <p:cBhvr>
                                        <p:cTn id="45" dur="500" autoRev="1" fill="hold"/>
                                        <p:tgtEl>
                                          <p:spTgt spid="33"/>
                                        </p:tgtEl>
                                        <p:attrNameLst>
                                          <p:attrName>fill.type</p:attrName>
                                        </p:attrNameLst>
                                      </p:cBhvr>
                                      <p:to>
                                        <p:strVal val="solid"/>
                                      </p:to>
                                    </p:set>
                                    <p:set>
                                      <p:cBhvr>
                                        <p:cTn id="46" dur="500" autoRev="1" fill="hold"/>
                                        <p:tgtEl>
                                          <p:spTgt spid="33"/>
                                        </p:tgtEl>
                                        <p:attrNameLst>
                                          <p:attrName>fill.on</p:attrName>
                                        </p:attrNameLst>
                                      </p:cBhvr>
                                      <p:to>
                                        <p:strVal val="true"/>
                                      </p:to>
                                    </p:set>
                                  </p:childTnLst>
                                </p:cTn>
                              </p:par>
                              <p:par>
                                <p:cTn id="47"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48" dur="500" autoRev="1" fill="hold"/>
                                        <p:tgtEl>
                                          <p:spTgt spid="30"/>
                                        </p:tgtEl>
                                        <p:attrNameLst>
                                          <p:attrName>style.color</p:attrName>
                                        </p:attrNameLst>
                                      </p:cBhvr>
                                      <p:to>
                                        <a:schemeClr val="bg1"/>
                                      </p:to>
                                    </p:animClr>
                                    <p:animClr clrSpc="rgb" dir="cw">
                                      <p:cBhvr>
                                        <p:cTn id="49" dur="500" autoRev="1" fill="hold"/>
                                        <p:tgtEl>
                                          <p:spTgt spid="30"/>
                                        </p:tgtEl>
                                        <p:attrNameLst>
                                          <p:attrName>fillcolor</p:attrName>
                                        </p:attrNameLst>
                                      </p:cBhvr>
                                      <p:to>
                                        <a:schemeClr val="bg1"/>
                                      </p:to>
                                    </p:animClr>
                                    <p:set>
                                      <p:cBhvr>
                                        <p:cTn id="50" dur="500" autoRev="1" fill="hold"/>
                                        <p:tgtEl>
                                          <p:spTgt spid="30"/>
                                        </p:tgtEl>
                                        <p:attrNameLst>
                                          <p:attrName>fill.type</p:attrName>
                                        </p:attrNameLst>
                                      </p:cBhvr>
                                      <p:to>
                                        <p:strVal val="solid"/>
                                      </p:to>
                                    </p:set>
                                    <p:set>
                                      <p:cBhvr>
                                        <p:cTn id="51" dur="500" autoRev="1" fill="hold"/>
                                        <p:tgtEl>
                                          <p:spTgt spid="30"/>
                                        </p:tgtEl>
                                        <p:attrNameLst>
                                          <p:attrName>fill.on</p:attrName>
                                        </p:attrNameLst>
                                      </p:cBhvr>
                                      <p:to>
                                        <p:strVal val="true"/>
                                      </p:to>
                                    </p:set>
                                  </p:childTnLst>
                                </p:cTn>
                              </p:par>
                              <p:par>
                                <p:cTn id="52"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53" dur="500" autoRev="1" fill="hold"/>
                                        <p:tgtEl>
                                          <p:spTgt spid="32"/>
                                        </p:tgtEl>
                                        <p:attrNameLst>
                                          <p:attrName>style.color</p:attrName>
                                        </p:attrNameLst>
                                      </p:cBhvr>
                                      <p:to>
                                        <a:schemeClr val="bg1"/>
                                      </p:to>
                                    </p:animClr>
                                    <p:animClr clrSpc="rgb" dir="cw">
                                      <p:cBhvr>
                                        <p:cTn id="54" dur="500" autoRev="1" fill="hold"/>
                                        <p:tgtEl>
                                          <p:spTgt spid="32"/>
                                        </p:tgtEl>
                                        <p:attrNameLst>
                                          <p:attrName>fillcolor</p:attrName>
                                        </p:attrNameLst>
                                      </p:cBhvr>
                                      <p:to>
                                        <a:schemeClr val="bg1"/>
                                      </p:to>
                                    </p:animClr>
                                    <p:set>
                                      <p:cBhvr>
                                        <p:cTn id="55" dur="500" autoRev="1" fill="hold"/>
                                        <p:tgtEl>
                                          <p:spTgt spid="32"/>
                                        </p:tgtEl>
                                        <p:attrNameLst>
                                          <p:attrName>fill.type</p:attrName>
                                        </p:attrNameLst>
                                      </p:cBhvr>
                                      <p:to>
                                        <p:strVal val="solid"/>
                                      </p:to>
                                    </p:set>
                                    <p:set>
                                      <p:cBhvr>
                                        <p:cTn id="56" dur="500" autoRev="1" fill="hold"/>
                                        <p:tgtEl>
                                          <p:spTgt spid="3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5"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Costs</a:t>
            </a:r>
          </a:p>
        </p:txBody>
      </p:sp>
      <p:pic>
        <p:nvPicPr>
          <p:cNvPr id="4" name="Content Placeholder 3" descr="2010-Congressional-Election-Map-600x404.jpg"/>
          <p:cNvPicPr>
            <a:picLocks noGrp="1" noChangeAspect="1"/>
          </p:cNvPicPr>
          <p:nvPr>
            <p:ph idx="1"/>
          </p:nvPr>
        </p:nvPicPr>
        <p:blipFill>
          <a:blip r:embed="rId2"/>
          <a:srcRect l="-11216" r="-11216"/>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3275"/>
          </a:xfrm>
        </p:spPr>
        <p:txBody>
          <a:bodyPr>
            <a:normAutofit/>
          </a:bodyPr>
          <a:lstStyle/>
          <a:p>
            <a:r>
              <a:rPr lang="en-US" sz="3200" dirty="0"/>
              <a:t>Types of Unemployment</a:t>
            </a:r>
          </a:p>
        </p:txBody>
      </p:sp>
      <p:sp>
        <p:nvSpPr>
          <p:cNvPr id="5" name="TextBox 4"/>
          <p:cNvSpPr txBox="1"/>
          <p:nvPr/>
        </p:nvSpPr>
        <p:spPr>
          <a:xfrm>
            <a:off x="218838" y="1219218"/>
            <a:ext cx="3861849" cy="1815882"/>
          </a:xfrm>
          <a:prstGeom prst="rect">
            <a:avLst/>
          </a:prstGeom>
          <a:noFill/>
        </p:spPr>
        <p:txBody>
          <a:bodyPr wrap="square" rtlCol="0">
            <a:spAutoFit/>
          </a:bodyPr>
          <a:lstStyle/>
          <a:p>
            <a:pPr algn="ctr"/>
            <a:r>
              <a:rPr lang="en-US" sz="2000" b="1" dirty="0">
                <a:latin typeface="+mn-lt"/>
              </a:rPr>
              <a:t>Frictional Unemployment: </a:t>
            </a:r>
            <a:r>
              <a:rPr lang="en-US" dirty="0">
                <a:latin typeface="+mn-lt"/>
              </a:rPr>
              <a:t>arises from the process of managing firms and workers making a suitable match, or the job search process.</a:t>
            </a:r>
          </a:p>
          <a:p>
            <a:pPr algn="ctr"/>
            <a:r>
              <a:rPr lang="en-US" dirty="0">
                <a:latin typeface="+mn-lt"/>
              </a:rPr>
              <a:t> </a:t>
            </a:r>
          </a:p>
          <a:p>
            <a:pPr algn="ctr"/>
            <a:endParaRPr lang="en-US" sz="2000" dirty="0">
              <a:latin typeface="+mn-lt"/>
            </a:endParaRPr>
          </a:p>
        </p:txBody>
      </p:sp>
      <p:sp>
        <p:nvSpPr>
          <p:cNvPr id="11" name="TextBox 10"/>
          <p:cNvSpPr txBox="1"/>
          <p:nvPr/>
        </p:nvSpPr>
        <p:spPr>
          <a:xfrm>
            <a:off x="4582727" y="1219218"/>
            <a:ext cx="4342435" cy="1015663"/>
          </a:xfrm>
          <a:prstGeom prst="rect">
            <a:avLst/>
          </a:prstGeom>
          <a:noFill/>
        </p:spPr>
        <p:txBody>
          <a:bodyPr wrap="square" rtlCol="0">
            <a:spAutoFit/>
          </a:bodyPr>
          <a:lstStyle/>
          <a:p>
            <a:pPr algn="ctr"/>
            <a:r>
              <a:rPr lang="en-US" sz="2000" b="1" dirty="0">
                <a:latin typeface="+mn-lt"/>
              </a:rPr>
              <a:t>Structural Unemployment: </a:t>
            </a:r>
            <a:r>
              <a:rPr lang="en-US" sz="2000" dirty="0">
                <a:latin typeface="+mn-lt"/>
              </a:rPr>
              <a:t>Arises from a mismatch between the skills workers possess and the skills that firms desire.</a:t>
            </a:r>
          </a:p>
        </p:txBody>
      </p:sp>
      <p:pic>
        <p:nvPicPr>
          <p:cNvPr id="48130" name="Picture 2" descr="Job Search Images | Free Photos, PNG Stickers, Wallpapers ...">
            <a:extLst>
              <a:ext uri="{FF2B5EF4-FFF2-40B4-BE49-F238E27FC236}">
                <a16:creationId xmlns:a16="http://schemas.microsoft.com/office/drawing/2014/main" id="{BB4B641A-E399-B975-BA1C-B3E6D05A0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3006592"/>
            <a:ext cx="2865499" cy="2067512"/>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Skills Mismatch &amp; Its Impact On The Technology Talent ...">
            <a:extLst>
              <a:ext uri="{FF2B5EF4-FFF2-40B4-BE49-F238E27FC236}">
                <a16:creationId xmlns:a16="http://schemas.microsoft.com/office/drawing/2014/main" id="{93DE3271-D9C7-FACB-5074-80CE469CC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428" y="3006592"/>
            <a:ext cx="3588022" cy="1862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1871"/>
          </a:xfrm>
        </p:spPr>
        <p:txBody>
          <a:bodyPr>
            <a:normAutofit/>
          </a:bodyPr>
          <a:lstStyle/>
          <a:p>
            <a:r>
              <a:rPr lang="en-US" dirty="0"/>
              <a:t>Types of Unemployment</a:t>
            </a:r>
            <a:endParaRPr lang="en-US" sz="3556" dirty="0"/>
          </a:p>
        </p:txBody>
      </p:sp>
      <p:sp>
        <p:nvSpPr>
          <p:cNvPr id="8" name="TextBox 7"/>
          <p:cNvSpPr txBox="1"/>
          <p:nvPr/>
        </p:nvSpPr>
        <p:spPr>
          <a:xfrm>
            <a:off x="4894657" y="1340819"/>
            <a:ext cx="3979232" cy="1323439"/>
          </a:xfrm>
          <a:prstGeom prst="rect">
            <a:avLst/>
          </a:prstGeom>
          <a:noFill/>
        </p:spPr>
        <p:txBody>
          <a:bodyPr wrap="square" rtlCol="0">
            <a:spAutoFit/>
          </a:bodyPr>
          <a:lstStyle/>
          <a:p>
            <a:pPr algn="ctr"/>
            <a:r>
              <a:rPr lang="en-US" sz="2000" b="1" dirty="0">
                <a:latin typeface="+mn-lt"/>
              </a:rPr>
              <a:t>Cyclical Unemployment: </a:t>
            </a:r>
            <a:r>
              <a:rPr lang="en-US" sz="2000" dirty="0">
                <a:latin typeface="+mn-lt"/>
              </a:rPr>
              <a:t> the difference between actual unemployment rate and natural unemployment rate.</a:t>
            </a:r>
          </a:p>
        </p:txBody>
      </p:sp>
      <p:sp>
        <p:nvSpPr>
          <p:cNvPr id="11" name="TextBox 10"/>
          <p:cNvSpPr txBox="1"/>
          <p:nvPr/>
        </p:nvSpPr>
        <p:spPr>
          <a:xfrm>
            <a:off x="225452" y="1363841"/>
            <a:ext cx="4207166" cy="1323439"/>
          </a:xfrm>
          <a:prstGeom prst="rect">
            <a:avLst/>
          </a:prstGeom>
          <a:noFill/>
        </p:spPr>
        <p:txBody>
          <a:bodyPr wrap="square" rtlCol="0">
            <a:spAutoFit/>
          </a:bodyPr>
          <a:lstStyle/>
          <a:p>
            <a:pPr algn="ctr"/>
            <a:r>
              <a:rPr lang="en-US" sz="2000" b="1" dirty="0">
                <a:latin typeface="+mn-lt"/>
              </a:rPr>
              <a:t>Natural Unemployment Rate: </a:t>
            </a:r>
            <a:r>
              <a:rPr lang="en-US" sz="2000" dirty="0">
                <a:latin typeface="+mn-lt"/>
              </a:rPr>
              <a:t> the normal rate of unemployment around which the unemployment rate fluctuates.</a:t>
            </a:r>
          </a:p>
        </p:txBody>
      </p:sp>
      <p:graphicFrame>
        <p:nvGraphicFramePr>
          <p:cNvPr id="13" name="Object 12"/>
          <p:cNvGraphicFramePr>
            <a:graphicFrameLocks noChangeAspect="1"/>
          </p:cNvGraphicFramePr>
          <p:nvPr>
            <p:extLst>
              <p:ext uri="{D42A27DB-BD31-4B8C-83A1-F6EECF244321}">
                <p14:modId xmlns:p14="http://schemas.microsoft.com/office/powerpoint/2010/main" val="2913632904"/>
              </p:ext>
            </p:extLst>
          </p:nvPr>
        </p:nvGraphicFramePr>
        <p:xfrm>
          <a:off x="225452" y="2839039"/>
          <a:ext cx="3794847" cy="218551"/>
        </p:xfrm>
        <a:graphic>
          <a:graphicData uri="http://schemas.openxmlformats.org/presentationml/2006/ole">
            <mc:AlternateContent xmlns:mc="http://schemas.openxmlformats.org/markup-compatibility/2006">
              <mc:Choice xmlns:v="urn:schemas-microsoft-com:vml" Requires="v">
                <p:oleObj name="Equation" r:id="rId3" imgW="2425700" imgH="139700" progId="Equation.3">
                  <p:embed/>
                </p:oleObj>
              </mc:Choice>
              <mc:Fallback>
                <p:oleObj name="Equation" r:id="rId3" imgW="2425700" imgH="139700" progId="Equation.3">
                  <p:embed/>
                  <p:pic>
                    <p:nvPicPr>
                      <p:cNvPr id="13"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52" y="2839039"/>
                        <a:ext cx="3794847" cy="21855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2949" name="Object 5"/>
          <p:cNvGraphicFramePr>
            <a:graphicFrameLocks noChangeAspect="1"/>
          </p:cNvGraphicFramePr>
          <p:nvPr>
            <p:extLst>
              <p:ext uri="{D42A27DB-BD31-4B8C-83A1-F6EECF244321}">
                <p14:modId xmlns:p14="http://schemas.microsoft.com/office/powerpoint/2010/main" val="1900178885"/>
              </p:ext>
            </p:extLst>
          </p:nvPr>
        </p:nvGraphicFramePr>
        <p:xfrm>
          <a:off x="5008694" y="2839039"/>
          <a:ext cx="3236913" cy="219075"/>
        </p:xfrm>
        <a:graphic>
          <a:graphicData uri="http://schemas.openxmlformats.org/presentationml/2006/ole">
            <mc:AlternateContent xmlns:mc="http://schemas.openxmlformats.org/markup-compatibility/2006">
              <mc:Choice xmlns:v="urn:schemas-microsoft-com:vml" Requires="v">
                <p:oleObj name="Equation" r:id="rId5" imgW="2070100" imgH="139700" progId="Equation.3">
                  <p:embed/>
                </p:oleObj>
              </mc:Choice>
              <mc:Fallback>
                <p:oleObj name="Equation" r:id="rId5" imgW="2070100" imgH="139700" progId="Equation.3">
                  <p:embed/>
                  <p:pic>
                    <p:nvPicPr>
                      <p:cNvPr id="8294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8694" y="2839039"/>
                        <a:ext cx="3236913" cy="219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0" name="Picture 19"/>
          <p:cNvPicPr>
            <a:picLocks noChangeAspect="1"/>
          </p:cNvPicPr>
          <p:nvPr/>
        </p:nvPicPr>
        <p:blipFill>
          <a:blip r:embed="rId7"/>
          <a:stretch>
            <a:fillRect/>
          </a:stretch>
        </p:blipFill>
        <p:spPr>
          <a:xfrm>
            <a:off x="5285617" y="3429000"/>
            <a:ext cx="3401183" cy="2517590"/>
          </a:xfrm>
          <a:prstGeom prst="rect">
            <a:avLst/>
          </a:prstGeom>
        </p:spPr>
      </p:pic>
      <p:sp>
        <p:nvSpPr>
          <p:cNvPr id="21" name="TextBox 20"/>
          <p:cNvSpPr txBox="1"/>
          <p:nvPr/>
        </p:nvSpPr>
        <p:spPr>
          <a:xfrm>
            <a:off x="4894657" y="3287322"/>
            <a:ext cx="2785343" cy="646331"/>
          </a:xfrm>
          <a:prstGeom prst="rect">
            <a:avLst/>
          </a:prstGeom>
          <a:noFill/>
          <a:scene3d>
            <a:camera prst="orthographicFront">
              <a:rot lat="2100000" lon="0" rev="1800000"/>
            </a:camera>
            <a:lightRig rig="threePt" dir="t"/>
          </a:scene3d>
        </p:spPr>
        <p:txBody>
          <a:bodyPr wrap="square" rtlCol="0">
            <a:spAutoFit/>
          </a:bodyPr>
          <a:lstStyle/>
          <a:p>
            <a:r>
              <a:rPr lang="en-US" sz="3600" dirty="0">
                <a:latin typeface="+mn-lt"/>
              </a:rPr>
              <a:t>D</a:t>
            </a:r>
            <a:r>
              <a:rPr lang="en-US" sz="2800" dirty="0">
                <a:latin typeface="+mn-lt"/>
              </a:rPr>
              <a:t>O</a:t>
            </a:r>
            <a:r>
              <a:rPr lang="en-US" sz="2400" dirty="0">
                <a:latin typeface="+mn-lt"/>
              </a:rPr>
              <a:t>W</a:t>
            </a:r>
            <a:r>
              <a:rPr lang="en-US" sz="2200" dirty="0">
                <a:latin typeface="+mn-lt"/>
              </a:rPr>
              <a:t>N</a:t>
            </a:r>
            <a:r>
              <a:rPr lang="en-US" dirty="0">
                <a:latin typeface="+mn-lt"/>
              </a:rPr>
              <a:t>S</a:t>
            </a:r>
            <a:r>
              <a:rPr lang="en-US" sz="1600" dirty="0">
                <a:latin typeface="+mn-lt"/>
              </a:rPr>
              <a:t>Z</a:t>
            </a:r>
            <a:r>
              <a:rPr lang="en-US" sz="1400" dirty="0">
                <a:latin typeface="+mn-lt"/>
              </a:rPr>
              <a:t>I</a:t>
            </a:r>
            <a:r>
              <a:rPr lang="en-US" sz="1200" dirty="0">
                <a:latin typeface="+mn-lt"/>
              </a:rPr>
              <a:t>N</a:t>
            </a:r>
            <a:r>
              <a:rPr lang="en-US" sz="1100" dirty="0">
                <a:latin typeface="+mn-lt"/>
              </a:rPr>
              <a:t>G</a:t>
            </a:r>
          </a:p>
        </p:txBody>
      </p:sp>
      <p:pic>
        <p:nvPicPr>
          <p:cNvPr id="23" name="Picture 22"/>
          <p:cNvPicPr>
            <a:picLocks noChangeAspect="1"/>
          </p:cNvPicPr>
          <p:nvPr/>
        </p:nvPicPr>
        <p:blipFill>
          <a:blip r:embed="rId8"/>
          <a:stretch>
            <a:fillRect/>
          </a:stretch>
        </p:blipFill>
        <p:spPr>
          <a:xfrm>
            <a:off x="225452" y="3167390"/>
            <a:ext cx="3831640" cy="2779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3116"/>
          </a:xfrm>
        </p:spPr>
        <p:txBody>
          <a:bodyPr/>
          <a:lstStyle/>
          <a:p>
            <a:r>
              <a:rPr lang="en-US" dirty="0"/>
              <a:t>Calculations</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87430309"/>
              </p:ext>
            </p:extLst>
          </p:nvPr>
        </p:nvGraphicFramePr>
        <p:xfrm>
          <a:off x="5957741" y="1899601"/>
          <a:ext cx="1667701" cy="818979"/>
        </p:xfrm>
        <a:graphic>
          <a:graphicData uri="http://schemas.openxmlformats.org/presentationml/2006/ole">
            <mc:AlternateContent xmlns:mc="http://schemas.openxmlformats.org/markup-compatibility/2006">
              <mc:Choice xmlns:v="urn:schemas-microsoft-com:vml" Requires="v">
                <p:oleObj name="Equation" r:id="rId3" imgW="723900" imgH="355600" progId="Equation.3">
                  <p:embed/>
                </p:oleObj>
              </mc:Choice>
              <mc:Fallback>
                <p:oleObj name="Equation" r:id="rId3" imgW="723900" imgH="355600" progId="Equation.3">
                  <p:embed/>
                  <p:pic>
                    <p:nvPicPr>
                      <p:cNvPr id="4"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741" y="1899601"/>
                        <a:ext cx="1667701" cy="81897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5782" y="803116"/>
            <a:ext cx="4115074" cy="584776"/>
          </a:xfrm>
          <a:prstGeom prst="rect">
            <a:avLst/>
          </a:prstGeom>
          <a:noFill/>
        </p:spPr>
        <p:txBody>
          <a:bodyPr wrap="square" rtlCol="0">
            <a:spAutoFit/>
          </a:bodyPr>
          <a:lstStyle/>
          <a:p>
            <a:r>
              <a:rPr lang="en-US" sz="3200" dirty="0"/>
              <a:t> Unemployment Rate</a:t>
            </a:r>
          </a:p>
        </p:txBody>
      </p:sp>
      <p:sp>
        <p:nvSpPr>
          <p:cNvPr id="7" name="TextBox 6"/>
          <p:cNvSpPr txBox="1"/>
          <p:nvPr/>
        </p:nvSpPr>
        <p:spPr>
          <a:xfrm>
            <a:off x="5091555" y="803116"/>
            <a:ext cx="3595245" cy="584776"/>
          </a:xfrm>
          <a:prstGeom prst="rect">
            <a:avLst/>
          </a:prstGeom>
          <a:noFill/>
        </p:spPr>
        <p:txBody>
          <a:bodyPr wrap="square" rtlCol="0">
            <a:spAutoFit/>
          </a:bodyPr>
          <a:lstStyle/>
          <a:p>
            <a:r>
              <a:rPr lang="en-US" sz="3200" dirty="0"/>
              <a:t>Participation Rate</a:t>
            </a:r>
          </a:p>
        </p:txBody>
      </p:sp>
      <p:graphicFrame>
        <p:nvGraphicFramePr>
          <p:cNvPr id="50184" name="Object 8"/>
          <p:cNvGraphicFramePr>
            <a:graphicFrameLocks noChangeAspect="1"/>
          </p:cNvGraphicFramePr>
          <p:nvPr>
            <p:extLst>
              <p:ext uri="{D42A27DB-BD31-4B8C-83A1-F6EECF244321}">
                <p14:modId xmlns:p14="http://schemas.microsoft.com/office/powerpoint/2010/main" val="922913966"/>
              </p:ext>
            </p:extLst>
          </p:nvPr>
        </p:nvGraphicFramePr>
        <p:xfrm>
          <a:off x="1077811" y="1809540"/>
          <a:ext cx="3069680" cy="868091"/>
        </p:xfrm>
        <a:graphic>
          <a:graphicData uri="http://schemas.openxmlformats.org/presentationml/2006/ole">
            <mc:AlternateContent xmlns:mc="http://schemas.openxmlformats.org/markup-compatibility/2006">
              <mc:Choice xmlns:v="urn:schemas-microsoft-com:vml" Requires="v">
                <p:oleObj name="Equation" r:id="rId5" imgW="1257300" imgH="355600" progId="Equation.3">
                  <p:embed/>
                </p:oleObj>
              </mc:Choice>
              <mc:Fallback>
                <p:oleObj name="Equation" r:id="rId5" imgW="1257300" imgH="355600" progId="Equation.3">
                  <p:embed/>
                  <p:pic>
                    <p:nvPicPr>
                      <p:cNvPr id="5018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811" y="1809540"/>
                        <a:ext cx="3069680" cy="86809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1" name="Content Placeholder 3" descr="AC0EED21BEFC4484A97780D2AC4186F6.jpg"/>
          <p:cNvPicPr>
            <a:picLocks noChangeAspect="1"/>
          </p:cNvPicPr>
          <p:nvPr/>
        </p:nvPicPr>
        <p:blipFill>
          <a:blip r:embed="rId7"/>
          <a:srcRect l="-13901" r="-13901"/>
          <a:stretch>
            <a:fillRect/>
          </a:stretch>
        </p:blipFill>
        <p:spPr>
          <a:xfrm>
            <a:off x="5388005" y="3429000"/>
            <a:ext cx="3513057" cy="1932046"/>
          </a:xfrm>
          <a:prstGeom prst="rect">
            <a:avLst/>
          </a:prstGeom>
        </p:spPr>
      </p:pic>
      <p:sp>
        <p:nvSpPr>
          <p:cNvPr id="3" name="Rectangle 2">
            <a:extLst>
              <a:ext uri="{FF2B5EF4-FFF2-40B4-BE49-F238E27FC236}">
                <a16:creationId xmlns:a16="http://schemas.microsoft.com/office/drawing/2014/main" id="{29555699-5AE8-2A89-09BB-956AE2B9350E}"/>
              </a:ext>
            </a:extLst>
          </p:cNvPr>
          <p:cNvSpPr/>
          <p:nvPr/>
        </p:nvSpPr>
        <p:spPr>
          <a:xfrm>
            <a:off x="457200" y="3636923"/>
            <a:ext cx="4572000" cy="1477328"/>
          </a:xfrm>
          <a:prstGeom prst="rect">
            <a:avLst/>
          </a:prstGeom>
        </p:spPr>
        <p:txBody>
          <a:bodyPr>
            <a:spAutoFit/>
          </a:bodyPr>
          <a:lstStyle/>
          <a:p>
            <a:pPr algn="ctr"/>
            <a:r>
              <a:rPr lang="en-US" b="1" dirty="0">
                <a:solidFill>
                  <a:srgbClr val="333333"/>
                </a:solidFill>
                <a:latin typeface="+mn-lt"/>
              </a:rPr>
              <a:t>Working Age Population (WAP)</a:t>
            </a:r>
            <a:r>
              <a:rPr lang="en-US" dirty="0">
                <a:solidFill>
                  <a:srgbClr val="333333"/>
                </a:solidFill>
                <a:latin typeface="+mn-lt"/>
              </a:rPr>
              <a:t>- The civilian noninstitutional population age 16 and older is the base population group, or universe, used for Current Population Survey (CPS) statistics published by BLS. </a:t>
            </a:r>
            <a:endParaRPr lang="en-US"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078"/>
            <a:ext cx="8229600" cy="849809"/>
          </a:xfrm>
        </p:spPr>
        <p:txBody>
          <a:bodyPr>
            <a:normAutofit/>
          </a:bodyPr>
          <a:lstStyle/>
          <a:p>
            <a:r>
              <a:rPr lang="en-US" dirty="0"/>
              <a:t>Some Alternative Measures</a:t>
            </a:r>
            <a:endParaRPr lang="en-US" sz="3556" dirty="0"/>
          </a:p>
        </p:txBody>
      </p:sp>
      <p:sp>
        <p:nvSpPr>
          <p:cNvPr id="5" name="TextBox 4"/>
          <p:cNvSpPr txBox="1"/>
          <p:nvPr/>
        </p:nvSpPr>
        <p:spPr>
          <a:xfrm>
            <a:off x="457200" y="1550996"/>
            <a:ext cx="8397859" cy="4524315"/>
          </a:xfrm>
          <a:prstGeom prst="rect">
            <a:avLst/>
          </a:prstGeom>
          <a:noFill/>
        </p:spPr>
        <p:txBody>
          <a:bodyPr wrap="square" rtlCol="0">
            <a:spAutoFit/>
          </a:bodyPr>
          <a:lstStyle/>
          <a:p>
            <a:r>
              <a:rPr lang="en-US" b="1" dirty="0">
                <a:latin typeface="+mn-lt"/>
              </a:rPr>
              <a:t>Marginally Attached: </a:t>
            </a:r>
            <a:r>
              <a:rPr lang="en-US" dirty="0">
                <a:latin typeface="+mn-lt"/>
              </a:rPr>
              <a:t>those persons not in the labor force who want and are available for work, and who have looked for a job sometime in the prior 12 months but were not counted as unemployed because they had not searched for work in the 4 weeks preceding the survey.</a:t>
            </a:r>
          </a:p>
          <a:p>
            <a:endParaRPr lang="en-US" dirty="0">
              <a:latin typeface="+mn-lt"/>
            </a:endParaRPr>
          </a:p>
          <a:p>
            <a:r>
              <a:rPr lang="en-US" b="1" dirty="0"/>
              <a:t>Discouraged Workers: </a:t>
            </a:r>
            <a:r>
              <a:rPr lang="en-US" dirty="0"/>
              <a:t>a subset of persons marginally attached to the labor force. Among the marginally attached, discouraged workers are not currently looking for work specifically because they believed no jobs were available for them or there were none for which they would qualify.</a:t>
            </a:r>
          </a:p>
          <a:p>
            <a:endParaRPr lang="en-US" b="1" dirty="0"/>
          </a:p>
          <a:p>
            <a:r>
              <a:rPr lang="en-US" b="1" dirty="0"/>
              <a:t>Involuntary Part Time Workers </a:t>
            </a:r>
            <a:r>
              <a:rPr lang="en-US" dirty="0"/>
              <a:t>(also called part time for economic reasons)</a:t>
            </a:r>
            <a:r>
              <a:rPr lang="en-US" b="1" dirty="0"/>
              <a:t>: </a:t>
            </a:r>
            <a:r>
              <a:rPr lang="en-US" dirty="0"/>
              <a:t>are those that want to work full time but are only able to find part time employment.</a:t>
            </a:r>
          </a:p>
          <a:p>
            <a:endParaRPr lang="en-US" dirty="0"/>
          </a:p>
          <a:p>
            <a:r>
              <a:rPr lang="en-US" b="1" dirty="0"/>
              <a:t>Chronically Unemployed: </a:t>
            </a:r>
            <a:r>
              <a:rPr lang="en-US" dirty="0"/>
              <a:t>People who experience long duration spells, normally associated with structural unemployment.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44774" y="274636"/>
            <a:ext cx="8686800" cy="1143000"/>
          </a:xfrm>
        </p:spPr>
        <p:txBody>
          <a:bodyPr/>
          <a:lstStyle/>
          <a:p>
            <a:pPr eaLnBrk="1" hangingPunct="1"/>
            <a:r>
              <a:rPr lang="en-US" dirty="0">
                <a:latin typeface="Calibri" charset="0"/>
                <a:ea typeface="ＭＳ Ｐゴシック" charset="0"/>
                <a:cs typeface="ＭＳ Ｐゴシック" charset="0"/>
              </a:rPr>
              <a:t>GDP – Production, Income and Expenditures</a:t>
            </a:r>
          </a:p>
        </p:txBody>
      </p:sp>
      <p:sp>
        <p:nvSpPr>
          <p:cNvPr id="15363" name="Content Placeholder 2"/>
          <p:cNvSpPr>
            <a:spLocks noGrp="1"/>
          </p:cNvSpPr>
          <p:nvPr>
            <p:ph idx="1"/>
          </p:nvPr>
        </p:nvSpPr>
        <p:spPr>
          <a:xfrm>
            <a:off x="4010959" y="1840834"/>
            <a:ext cx="4872788" cy="3599530"/>
          </a:xfrm>
        </p:spPr>
        <p:txBody>
          <a:bodyPr/>
          <a:lstStyle/>
          <a:p>
            <a:pPr eaLnBrk="1" hangingPunct="1">
              <a:buFont typeface="Arial" charset="0"/>
              <a:buNone/>
            </a:pPr>
            <a:r>
              <a:rPr lang="en-US" b="1" dirty="0">
                <a:latin typeface="Calibri" charset="0"/>
                <a:ea typeface="ＭＳ Ｐゴシック" charset="0"/>
                <a:cs typeface="ＭＳ Ｐゴシック" charset="0"/>
              </a:rPr>
              <a:t>	GDP: </a:t>
            </a:r>
            <a:r>
              <a:rPr lang="en-US" dirty="0">
                <a:latin typeface="Calibri" charset="0"/>
                <a:ea typeface="ＭＳ Ｐゴシック" charset="0"/>
                <a:cs typeface="ＭＳ Ｐゴシック" charset="0"/>
              </a:rPr>
              <a:t>The market value of final goods and services produced within a country</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borders during a specified time period.</a:t>
            </a:r>
          </a:p>
          <a:p>
            <a:pPr eaLnBrk="1" hangingPunct="1">
              <a:buNone/>
            </a:pPr>
            <a:r>
              <a:rPr lang="en-US" altLang="ja-JP" dirty="0">
                <a:latin typeface="Calibri" charset="0"/>
                <a:ea typeface="ＭＳ Ｐゴシック" charset="0"/>
                <a:cs typeface="ＭＳ Ｐゴシック" charset="0"/>
              </a:rPr>
              <a:t>		</a:t>
            </a:r>
            <a:r>
              <a:rPr lang="en-US" altLang="ja-JP" sz="2000" dirty="0">
                <a:latin typeface="Calibri" charset="0"/>
                <a:ea typeface="ＭＳ Ｐゴシック" charset="0"/>
                <a:cs typeface="ＭＳ Ｐゴシック" charset="0"/>
              </a:rPr>
              <a:t>*</a:t>
            </a:r>
            <a:r>
              <a:rPr lang="en-US" sz="2000" dirty="0"/>
              <a:t>GDP per capita is better measure of standard of living. </a:t>
            </a:r>
          </a:p>
          <a:p>
            <a:pPr eaLnBrk="1" hangingPunct="1">
              <a:buFont typeface="Arial" charset="0"/>
              <a:buNone/>
            </a:pPr>
            <a:endParaRPr lang="en-US" altLang="ja-JP" dirty="0">
              <a:latin typeface="Calibri" charset="0"/>
              <a:ea typeface="ＭＳ Ｐゴシック" charset="0"/>
              <a:cs typeface="ＭＳ Ｐゴシック" charset="0"/>
            </a:endParaRPr>
          </a:p>
          <a:p>
            <a:pPr eaLnBrk="1" hangingPunct="1">
              <a:buFont typeface="Arial" charset="0"/>
              <a:buNone/>
            </a:pPr>
            <a:endParaRPr lang="en-US" b="1" dirty="0">
              <a:latin typeface="Calibri" charset="0"/>
              <a:ea typeface="ＭＳ Ｐゴシック" charset="0"/>
              <a:cs typeface="ＭＳ Ｐゴシック" charset="0"/>
            </a:endParaRPr>
          </a:p>
          <a:p>
            <a:pPr eaLnBrk="1" hangingPunct="1">
              <a:buFont typeface="Arial" charset="0"/>
              <a:buNone/>
            </a:pPr>
            <a:r>
              <a:rPr lang="en-US" b="1" dirty="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pic>
        <p:nvPicPr>
          <p:cNvPr id="46082" name="Picture 2" descr="Want to &quot;win&quot; your salary negotiation? Increase the size of the pie -  Cambio Coaching">
            <a:extLst>
              <a:ext uri="{FF2B5EF4-FFF2-40B4-BE49-F238E27FC236}">
                <a16:creationId xmlns:a16="http://schemas.microsoft.com/office/drawing/2014/main" id="{BF954825-4D39-7843-A398-37457CBEA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BC3C-3356-5FFA-CCAA-9829ECA377F2}"/>
              </a:ext>
            </a:extLst>
          </p:cNvPr>
          <p:cNvSpPr>
            <a:spLocks noGrp="1"/>
          </p:cNvSpPr>
          <p:nvPr>
            <p:ph type="title"/>
          </p:nvPr>
        </p:nvSpPr>
        <p:spPr/>
        <p:txBody>
          <a:bodyPr/>
          <a:lstStyle/>
          <a:p>
            <a:r>
              <a:rPr lang="en-US" dirty="0"/>
              <a:t>Market Value</a:t>
            </a:r>
          </a:p>
        </p:txBody>
      </p:sp>
      <p:pic>
        <p:nvPicPr>
          <p:cNvPr id="4" name="Picture 2" descr="Three Red Apples on Wooden Surface · Free Stock Photo">
            <a:extLst>
              <a:ext uri="{FF2B5EF4-FFF2-40B4-BE49-F238E27FC236}">
                <a16:creationId xmlns:a16="http://schemas.microsoft.com/office/drawing/2014/main" id="{CCA52336-5047-AE61-13C4-4CE97D1B96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4" t="634" r="13689" b="-634"/>
          <a:stretch/>
        </p:blipFill>
        <p:spPr bwMode="auto">
          <a:xfrm>
            <a:off x="1316461" y="2892081"/>
            <a:ext cx="2935028" cy="2387861"/>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descr="Marcos Mantara Convertible Car Free Stock Photo - Public ...">
            <a:extLst>
              <a:ext uri="{FF2B5EF4-FFF2-40B4-BE49-F238E27FC236}">
                <a16:creationId xmlns:a16="http://schemas.microsoft.com/office/drawing/2014/main" id="{44689A2E-95F1-3412-E639-D9DB24F2BC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89" r="9702"/>
          <a:stretch/>
        </p:blipFill>
        <p:spPr bwMode="auto">
          <a:xfrm>
            <a:off x="4251488" y="2887709"/>
            <a:ext cx="3689353" cy="2387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2D21C87-E478-B1A2-9C90-B7FB6876D848}"/>
              </a:ext>
            </a:extLst>
          </p:cNvPr>
          <p:cNvSpPr txBox="1"/>
          <p:nvPr/>
        </p:nvSpPr>
        <p:spPr>
          <a:xfrm>
            <a:off x="670822" y="1578058"/>
            <a:ext cx="8015978" cy="707886"/>
          </a:xfrm>
          <a:prstGeom prst="rect">
            <a:avLst/>
          </a:prstGeom>
          <a:noFill/>
        </p:spPr>
        <p:txBody>
          <a:bodyPr wrap="square" rtlCol="0">
            <a:spAutoFit/>
          </a:bodyPr>
          <a:lstStyle/>
          <a:p>
            <a:pPr algn="ctr"/>
            <a:r>
              <a:rPr lang="en-US" sz="2000" dirty="0">
                <a:latin typeface="+mn-lt"/>
              </a:rPr>
              <a:t>We can compare apples-to-apples, apples-to-oranges or even apples to cars using market values.</a:t>
            </a:r>
          </a:p>
        </p:txBody>
      </p:sp>
      <p:sp>
        <p:nvSpPr>
          <p:cNvPr id="11" name="Rectangle 10">
            <a:extLst>
              <a:ext uri="{FF2B5EF4-FFF2-40B4-BE49-F238E27FC236}">
                <a16:creationId xmlns:a16="http://schemas.microsoft.com/office/drawing/2014/main" id="{B21E294B-0D7D-BBF9-A564-805DC3355D7B}"/>
              </a:ext>
            </a:extLst>
          </p:cNvPr>
          <p:cNvSpPr/>
          <p:nvPr/>
        </p:nvSpPr>
        <p:spPr>
          <a:xfrm>
            <a:off x="2972812" y="2512490"/>
            <a:ext cx="3198376" cy="369332"/>
          </a:xfrm>
          <a:prstGeom prst="rect">
            <a:avLst/>
          </a:prstGeom>
        </p:spPr>
        <p:txBody>
          <a:bodyPr wrap="none">
            <a:spAutoFit/>
          </a:bodyPr>
          <a:lstStyle/>
          <a:p>
            <a:r>
              <a:rPr lang="en-US" b="1" u="sng" dirty="0"/>
              <a:t>Market Value Comparisons</a:t>
            </a:r>
          </a:p>
        </p:txBody>
      </p:sp>
    </p:spTree>
    <p:extLst>
      <p:ext uri="{BB962C8B-B14F-4D97-AF65-F5344CB8AC3E}">
        <p14:creationId xmlns:p14="http://schemas.microsoft.com/office/powerpoint/2010/main" val="49414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4288"/>
            <a:ext cx="8229600" cy="1143000"/>
          </a:xfrm>
        </p:spPr>
        <p:txBody>
          <a:bodyPr/>
          <a:lstStyle/>
          <a:p>
            <a:pPr eaLnBrk="1" hangingPunct="1"/>
            <a:r>
              <a:rPr lang="en-US" sz="4000" dirty="0">
                <a:latin typeface="Calibri" charset="0"/>
                <a:ea typeface="ＭＳ Ｐゴシック" charset="0"/>
                <a:cs typeface="ＭＳ Ｐゴシック" charset="0"/>
              </a:rPr>
              <a:t>Final Goods and Services</a:t>
            </a:r>
          </a:p>
        </p:txBody>
      </p:sp>
      <p:sp>
        <p:nvSpPr>
          <p:cNvPr id="18435" name="TextBox 3"/>
          <p:cNvSpPr txBox="1">
            <a:spLocks noChangeArrowheads="1"/>
          </p:cNvSpPr>
          <p:nvPr/>
        </p:nvSpPr>
        <p:spPr bwMode="auto">
          <a:xfrm>
            <a:off x="606425" y="1157288"/>
            <a:ext cx="80803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latin typeface="+mn-lt"/>
              </a:rPr>
              <a:t>To avoid double counting, we exclude </a:t>
            </a:r>
            <a:r>
              <a:rPr lang="en-US" sz="2000" b="1" dirty="0">
                <a:latin typeface="+mn-lt"/>
              </a:rPr>
              <a:t>intermediate </a:t>
            </a:r>
            <a:r>
              <a:rPr lang="en-US" sz="2000" dirty="0">
                <a:latin typeface="+mn-lt"/>
              </a:rPr>
              <a:t>goods</a:t>
            </a:r>
            <a:r>
              <a:rPr lang="en-US" sz="2000" b="1" dirty="0">
                <a:latin typeface="+mn-lt"/>
              </a:rPr>
              <a:t> </a:t>
            </a:r>
            <a:r>
              <a:rPr lang="en-US" sz="2000" dirty="0">
                <a:latin typeface="+mn-lt"/>
              </a:rPr>
              <a:t>and services. Goods are things that are tangible and services are things that are intangible.</a:t>
            </a:r>
          </a:p>
        </p:txBody>
      </p:sp>
      <p:pic>
        <p:nvPicPr>
          <p:cNvPr id="47106" name="Picture 2" descr="Oranges For Sale Free Stock Photo - Public Domain Pictures">
            <a:extLst>
              <a:ext uri="{FF2B5EF4-FFF2-40B4-BE49-F238E27FC236}">
                <a16:creationId xmlns:a16="http://schemas.microsoft.com/office/drawing/2014/main" id="{6892248C-A156-0D3B-36D1-D221BA0CD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30"/>
          <a:stretch/>
        </p:blipFill>
        <p:spPr bwMode="auto">
          <a:xfrm>
            <a:off x="1671136" y="3093809"/>
            <a:ext cx="2744175" cy="1956601"/>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People in Concert · Free Stock Photo">
            <a:extLst>
              <a:ext uri="{FF2B5EF4-FFF2-40B4-BE49-F238E27FC236}">
                <a16:creationId xmlns:a16="http://schemas.microsoft.com/office/drawing/2014/main" id="{7C6DD4E1-7C3A-DCF2-9ACB-CF8D61EBF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312" y="3093701"/>
            <a:ext cx="2744174" cy="19568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4F229AF-E260-44C4-D548-1D87883CD760}"/>
              </a:ext>
            </a:extLst>
          </p:cNvPr>
          <p:cNvSpPr/>
          <p:nvPr/>
        </p:nvSpPr>
        <p:spPr>
          <a:xfrm>
            <a:off x="2585405" y="2612037"/>
            <a:ext cx="915635" cy="369332"/>
          </a:xfrm>
          <a:prstGeom prst="rect">
            <a:avLst/>
          </a:prstGeom>
        </p:spPr>
        <p:txBody>
          <a:bodyPr wrap="none">
            <a:spAutoFit/>
          </a:bodyPr>
          <a:lstStyle/>
          <a:p>
            <a:r>
              <a:rPr lang="en-US" b="1" u="sng" dirty="0"/>
              <a:t>Goods</a:t>
            </a:r>
          </a:p>
        </p:txBody>
      </p:sp>
      <p:sp>
        <p:nvSpPr>
          <p:cNvPr id="8" name="Rectangle 7">
            <a:extLst>
              <a:ext uri="{FF2B5EF4-FFF2-40B4-BE49-F238E27FC236}">
                <a16:creationId xmlns:a16="http://schemas.microsoft.com/office/drawing/2014/main" id="{670C7BEE-4F36-F05A-9159-8EB7B8EC226C}"/>
              </a:ext>
            </a:extLst>
          </p:cNvPr>
          <p:cNvSpPr/>
          <p:nvPr/>
        </p:nvSpPr>
        <p:spPr>
          <a:xfrm>
            <a:off x="5221805" y="2601190"/>
            <a:ext cx="1133644" cy="369332"/>
          </a:xfrm>
          <a:prstGeom prst="rect">
            <a:avLst/>
          </a:prstGeom>
        </p:spPr>
        <p:txBody>
          <a:bodyPr wrap="none">
            <a:spAutoFit/>
          </a:bodyPr>
          <a:lstStyle/>
          <a:p>
            <a:r>
              <a:rPr lang="en-US" b="1" u="sng" dirty="0"/>
              <a:t>Services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42B6-33F4-B385-EAB2-A4D4F92593E9}"/>
              </a:ext>
            </a:extLst>
          </p:cNvPr>
          <p:cNvSpPr>
            <a:spLocks noGrp="1"/>
          </p:cNvSpPr>
          <p:nvPr>
            <p:ph type="title"/>
          </p:nvPr>
        </p:nvSpPr>
        <p:spPr>
          <a:xfrm>
            <a:off x="457200" y="548640"/>
            <a:ext cx="8229600" cy="1051560"/>
          </a:xfrm>
        </p:spPr>
        <p:txBody>
          <a:bodyPr/>
          <a:lstStyle/>
          <a:p>
            <a:r>
              <a:rPr lang="en-US" dirty="0">
                <a:latin typeface="Calibri" charset="0"/>
                <a:ea typeface="ＭＳ Ｐゴシック" charset="0"/>
                <a:cs typeface="ＭＳ Ｐゴシック" charset="0"/>
              </a:rPr>
              <a:t>Within a Country</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Borders During a Specified Time Period</a:t>
            </a:r>
            <a:br>
              <a:rPr lang="en-US" altLang="ja-JP" dirty="0">
                <a:latin typeface="Calibri" charset="0"/>
                <a:ea typeface="ＭＳ Ｐゴシック" charset="0"/>
                <a:cs typeface="ＭＳ Ｐゴシック" charset="0"/>
              </a:rPr>
            </a:br>
            <a:endParaRPr lang="en-US" dirty="0"/>
          </a:p>
        </p:txBody>
      </p:sp>
      <p:sp>
        <p:nvSpPr>
          <p:cNvPr id="4" name="TextBox 3">
            <a:extLst>
              <a:ext uri="{FF2B5EF4-FFF2-40B4-BE49-F238E27FC236}">
                <a16:creationId xmlns:a16="http://schemas.microsoft.com/office/drawing/2014/main" id="{2BE07B35-4BDE-CD06-A6AC-595654B56358}"/>
              </a:ext>
            </a:extLst>
          </p:cNvPr>
          <p:cNvSpPr txBox="1"/>
          <p:nvPr/>
        </p:nvSpPr>
        <p:spPr>
          <a:xfrm>
            <a:off x="1822808" y="3157549"/>
            <a:ext cx="2488485" cy="369332"/>
          </a:xfrm>
          <a:prstGeom prst="rect">
            <a:avLst/>
          </a:prstGeom>
          <a:noFill/>
        </p:spPr>
        <p:txBody>
          <a:bodyPr wrap="square" rtlCol="0">
            <a:spAutoFit/>
          </a:bodyPr>
          <a:lstStyle/>
          <a:p>
            <a:r>
              <a:rPr lang="en-US" b="1" u="sng" dirty="0"/>
              <a:t>Within the Borders</a:t>
            </a:r>
          </a:p>
        </p:txBody>
      </p:sp>
      <p:pic>
        <p:nvPicPr>
          <p:cNvPr id="48134" name="Picture 6" descr="Football Score Board Free Stock Photo - Public Domain Pictures">
            <a:extLst>
              <a:ext uri="{FF2B5EF4-FFF2-40B4-BE49-F238E27FC236}">
                <a16:creationId xmlns:a16="http://schemas.microsoft.com/office/drawing/2014/main" id="{ECD2A48D-114C-EAD5-3C80-2D0DA6902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5" t="6556" r="3627" b="3278"/>
          <a:stretch/>
        </p:blipFill>
        <p:spPr bwMode="auto">
          <a:xfrm>
            <a:off x="4572000" y="3864790"/>
            <a:ext cx="3009900" cy="20025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8E886D-50BF-94B7-281A-DDAB5B72DD62}"/>
              </a:ext>
            </a:extLst>
          </p:cNvPr>
          <p:cNvSpPr txBox="1"/>
          <p:nvPr/>
        </p:nvSpPr>
        <p:spPr>
          <a:xfrm>
            <a:off x="4572000" y="3140695"/>
            <a:ext cx="3297184" cy="646331"/>
          </a:xfrm>
          <a:prstGeom prst="rect">
            <a:avLst/>
          </a:prstGeom>
          <a:noFill/>
        </p:spPr>
        <p:txBody>
          <a:bodyPr wrap="square" rtlCol="0">
            <a:spAutoFit/>
          </a:bodyPr>
          <a:lstStyle/>
          <a:p>
            <a:pPr algn="ctr"/>
            <a:r>
              <a:rPr lang="en-US" b="1" u="sng" dirty="0"/>
              <a:t>During a Specified Time Period</a:t>
            </a:r>
          </a:p>
        </p:txBody>
      </p:sp>
      <p:sp>
        <p:nvSpPr>
          <p:cNvPr id="6" name="TextBox 5">
            <a:extLst>
              <a:ext uri="{FF2B5EF4-FFF2-40B4-BE49-F238E27FC236}">
                <a16:creationId xmlns:a16="http://schemas.microsoft.com/office/drawing/2014/main" id="{6ED92984-8B49-AD3A-FFE5-401F6D80217C}"/>
              </a:ext>
            </a:extLst>
          </p:cNvPr>
          <p:cNvSpPr txBox="1"/>
          <p:nvPr/>
        </p:nvSpPr>
        <p:spPr>
          <a:xfrm>
            <a:off x="1089826" y="1560249"/>
            <a:ext cx="7392992" cy="646331"/>
          </a:xfrm>
          <a:prstGeom prst="rect">
            <a:avLst/>
          </a:prstGeom>
          <a:noFill/>
        </p:spPr>
        <p:txBody>
          <a:bodyPr wrap="square" rtlCol="0">
            <a:spAutoFit/>
          </a:bodyPr>
          <a:lstStyle/>
          <a:p>
            <a:pPr algn="ctr"/>
            <a:r>
              <a:rPr lang="en-US" b="1" dirty="0">
                <a:latin typeface="+mn-lt"/>
              </a:rPr>
              <a:t>Gross National Product</a:t>
            </a:r>
            <a:r>
              <a:rPr lang="en-US" dirty="0">
                <a:latin typeface="+mn-lt"/>
              </a:rPr>
              <a:t> </a:t>
            </a:r>
            <a:r>
              <a:rPr lang="en-US" b="1" dirty="0">
                <a:latin typeface="+mn-lt"/>
              </a:rPr>
              <a:t>(GNP)</a:t>
            </a:r>
            <a:r>
              <a:rPr lang="en-US" dirty="0">
                <a:latin typeface="+mn-lt"/>
              </a:rPr>
              <a:t>, is a closely related indicator, which measures everything a nation produces no matter where it produces it.  </a:t>
            </a:r>
          </a:p>
        </p:txBody>
      </p:sp>
      <p:sp>
        <p:nvSpPr>
          <p:cNvPr id="7" name="TextBox 6">
            <a:extLst>
              <a:ext uri="{FF2B5EF4-FFF2-40B4-BE49-F238E27FC236}">
                <a16:creationId xmlns:a16="http://schemas.microsoft.com/office/drawing/2014/main" id="{EAC20A08-14CD-A2F5-E72A-81F728820E55}"/>
              </a:ext>
            </a:extLst>
          </p:cNvPr>
          <p:cNvSpPr txBox="1"/>
          <p:nvPr/>
        </p:nvSpPr>
        <p:spPr>
          <a:xfrm>
            <a:off x="1089825" y="2346880"/>
            <a:ext cx="7392992" cy="646331"/>
          </a:xfrm>
          <a:prstGeom prst="rect">
            <a:avLst/>
          </a:prstGeom>
          <a:noFill/>
        </p:spPr>
        <p:txBody>
          <a:bodyPr wrap="square" rtlCol="0">
            <a:spAutoFit/>
          </a:bodyPr>
          <a:lstStyle/>
          <a:p>
            <a:pPr algn="ctr"/>
            <a:r>
              <a:rPr lang="en-US" dirty="0">
                <a:latin typeface="+mn-lt"/>
              </a:rPr>
              <a:t>GDP excludes used or resold goods that were not produced within the specified time period. GDP is estimated quarterly.</a:t>
            </a:r>
          </a:p>
        </p:txBody>
      </p:sp>
      <p:pic>
        <p:nvPicPr>
          <p:cNvPr id="10" name="Picture 2" descr="Top View Photo of Soccer Field during Day · Free Stock Photo">
            <a:extLst>
              <a:ext uri="{FF2B5EF4-FFF2-40B4-BE49-F238E27FC236}">
                <a16:creationId xmlns:a16="http://schemas.microsoft.com/office/drawing/2014/main" id="{BB4E032D-75D1-12A6-8519-A8AA85E1C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3867076"/>
            <a:ext cx="30099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5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GDP Components</a:t>
            </a:r>
          </a:p>
        </p:txBody>
      </p:sp>
      <p:sp>
        <p:nvSpPr>
          <p:cNvPr id="20482" name="Content Placeholder 2"/>
          <p:cNvSpPr>
            <a:spLocks noGrp="1"/>
          </p:cNvSpPr>
          <p:nvPr>
            <p:ph idx="1"/>
          </p:nvPr>
        </p:nvSpPr>
        <p:spPr/>
        <p:txBody>
          <a:bodyPr/>
          <a:lstStyle/>
          <a:p>
            <a:pPr marL="0" indent="0" eaLnBrk="1" hangingPunct="1">
              <a:buNone/>
            </a:pPr>
            <a:r>
              <a:rPr lang="en-US" dirty="0">
                <a:ea typeface="ＭＳ Ｐゴシック" charset="0"/>
                <a:cs typeface="ＭＳ Ｐゴシック" charset="0"/>
              </a:rPr>
              <a:t>Two different ways to account:	</a:t>
            </a:r>
          </a:p>
          <a:p>
            <a:pPr marL="971550" lvl="1" indent="-514350">
              <a:buFont typeface="Calibri" charset="0"/>
              <a:buAutoNum type="arabicPeriod"/>
            </a:pPr>
            <a:r>
              <a:rPr lang="en-US" sz="2400" dirty="0">
                <a:ea typeface="ＭＳ Ｐゴシック" charset="0"/>
                <a:cs typeface="ＭＳ Ｐゴシック" charset="0"/>
              </a:rPr>
              <a:t>Income Approach: </a:t>
            </a:r>
          </a:p>
          <a:p>
            <a:pPr marL="1544638" lvl="2" indent="0">
              <a:buNone/>
            </a:pPr>
            <a:r>
              <a:rPr lang="en-US" b="1" dirty="0">
                <a:ea typeface="ＭＳ Ｐゴシック" charset="0"/>
                <a:cs typeface="ＭＳ Ｐゴシック" charset="0"/>
              </a:rPr>
              <a:t>Y = W + R + I + PR</a:t>
            </a:r>
          </a:p>
          <a:p>
            <a:pPr marL="1544638" lvl="2" indent="0">
              <a:buNone/>
            </a:pPr>
            <a:r>
              <a:rPr lang="en-US" sz="2400" b="1" dirty="0">
                <a:ea typeface="ＭＳ Ｐゴシック" charset="0"/>
              </a:rPr>
              <a:t>- </a:t>
            </a:r>
            <a:r>
              <a:rPr lang="en-US" sz="2400" dirty="0">
                <a:ea typeface="ＭＳ Ｐゴシック" charset="0"/>
              </a:rPr>
              <a:t>wages, rent, interest and profits</a:t>
            </a:r>
            <a:endParaRPr lang="en-US" sz="2400" dirty="0">
              <a:ea typeface="ＭＳ Ｐゴシック" charset="0"/>
              <a:cs typeface="ＭＳ Ｐゴシック" charset="0"/>
            </a:endParaRPr>
          </a:p>
          <a:p>
            <a:pPr marL="971550" lvl="1" indent="-514350">
              <a:buFont typeface="Calibri" charset="0"/>
              <a:buAutoNum type="arabicPeriod"/>
            </a:pPr>
            <a:r>
              <a:rPr lang="en-US" sz="2400" dirty="0">
                <a:ea typeface="ＭＳ Ｐゴシック" charset="0"/>
                <a:cs typeface="ＭＳ Ｐゴシック" charset="0"/>
              </a:rPr>
              <a:t>Expenditure Approach: </a:t>
            </a:r>
          </a:p>
          <a:p>
            <a:pPr marL="1544638" lvl="2" indent="0">
              <a:buNone/>
            </a:pPr>
            <a:r>
              <a:rPr lang="en-US" b="1" dirty="0">
                <a:ea typeface="ＭＳ Ｐゴシック" charset="0"/>
                <a:cs typeface="ＭＳ Ｐゴシック" charset="0"/>
              </a:rPr>
              <a:t>Y = C + I + G + NX</a:t>
            </a:r>
          </a:p>
          <a:p>
            <a:pPr marL="1544638" lvl="2" indent="0">
              <a:buNone/>
            </a:pPr>
            <a:r>
              <a:rPr lang="en-US" sz="2400" b="1" dirty="0">
                <a:ea typeface="ＭＳ Ｐゴシック" charset="0"/>
                <a:cs typeface="ＭＳ Ｐゴシック" charset="0"/>
              </a:rPr>
              <a:t>- </a:t>
            </a:r>
            <a:r>
              <a:rPr lang="en-US" sz="2400" dirty="0">
                <a:ea typeface="ＭＳ Ｐゴシック" charset="0"/>
                <a:cs typeface="ＭＳ Ｐゴシック" charset="0"/>
              </a:rPr>
              <a:t>consumption, investment, government purchases and net exports (exports – imports)</a:t>
            </a:r>
          </a:p>
          <a:p>
            <a:pPr marL="2058988" lvl="2" indent="-514350" eaLnBrk="1" hangingPunct="1"/>
            <a:endParaRPr lang="en-US" dirty="0">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135063"/>
          </a:xfrm>
        </p:spPr>
        <p:txBody>
          <a:bodyPr/>
          <a:lstStyle/>
          <a:p>
            <a:r>
              <a:rPr lang="en-US">
                <a:latin typeface="Calibri" charset="0"/>
                <a:ea typeface="ＭＳ Ｐゴシック" charset="0"/>
                <a:cs typeface="ＭＳ Ｐゴシック" charset="0"/>
              </a:rPr>
              <a:t>Simplified Circular Flow Diagram</a:t>
            </a:r>
          </a:p>
        </p:txBody>
      </p:sp>
      <p:sp>
        <p:nvSpPr>
          <p:cNvPr id="5" name="Rectangle 4"/>
          <p:cNvSpPr/>
          <p:nvPr/>
        </p:nvSpPr>
        <p:spPr>
          <a:xfrm>
            <a:off x="3484563" y="1360488"/>
            <a:ext cx="2033587" cy="9144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bg1"/>
                  </a:solidFill>
                </a:ln>
                <a:solidFill>
                  <a:schemeClr val="bg1"/>
                </a:solidFill>
              </a:rPr>
              <a:t>Markets for Goods and Services</a:t>
            </a:r>
          </a:p>
        </p:txBody>
      </p:sp>
      <p:sp>
        <p:nvSpPr>
          <p:cNvPr id="6" name="Rectangle 5"/>
          <p:cNvSpPr/>
          <p:nvPr/>
        </p:nvSpPr>
        <p:spPr>
          <a:xfrm>
            <a:off x="1449388" y="3214688"/>
            <a:ext cx="2035175" cy="9144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rgbClr val="FFFFFF"/>
                  </a:solidFill>
                </a:ln>
                <a:solidFill>
                  <a:srgbClr val="FFFFFF"/>
                </a:solidFill>
              </a:rPr>
              <a:t>Firms</a:t>
            </a:r>
          </a:p>
        </p:txBody>
      </p:sp>
      <p:sp>
        <p:nvSpPr>
          <p:cNvPr id="7" name="Rectangle 6"/>
          <p:cNvSpPr/>
          <p:nvPr/>
        </p:nvSpPr>
        <p:spPr>
          <a:xfrm>
            <a:off x="3484563" y="5109717"/>
            <a:ext cx="2033587" cy="9144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rgbClr val="FFFFFF"/>
                  </a:solidFill>
                </a:ln>
                <a:solidFill>
                  <a:srgbClr val="FFFFFF"/>
                </a:solidFill>
              </a:rPr>
              <a:t>Markets for Factors of Production</a:t>
            </a:r>
          </a:p>
        </p:txBody>
      </p:sp>
      <p:sp>
        <p:nvSpPr>
          <p:cNvPr id="8" name="Rectangle 7"/>
          <p:cNvSpPr/>
          <p:nvPr/>
        </p:nvSpPr>
        <p:spPr>
          <a:xfrm>
            <a:off x="5518150" y="3214688"/>
            <a:ext cx="2033588" cy="9144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rgbClr val="FFFFFF"/>
                  </a:solidFill>
                </a:ln>
                <a:solidFill>
                  <a:srgbClr val="FFFFFF"/>
                </a:solidFill>
              </a:rPr>
              <a:t>Households</a:t>
            </a:r>
          </a:p>
        </p:txBody>
      </p:sp>
      <p:sp>
        <p:nvSpPr>
          <p:cNvPr id="9" name="Bent-Up Arrow 8"/>
          <p:cNvSpPr/>
          <p:nvPr/>
        </p:nvSpPr>
        <p:spPr>
          <a:xfrm rot="10800000">
            <a:off x="2044700" y="1584325"/>
            <a:ext cx="1439863" cy="1630363"/>
          </a:xfrm>
          <a:prstGeom prst="bentUpArrow">
            <a:avLst>
              <a:gd name="adj1" fmla="val 6661"/>
              <a:gd name="adj2" fmla="val 6988"/>
              <a:gd name="adj3" fmla="val 15831"/>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Bent-Up Arrow 9"/>
          <p:cNvSpPr/>
          <p:nvPr/>
        </p:nvSpPr>
        <p:spPr>
          <a:xfrm rot="5400000">
            <a:off x="1890713" y="4283075"/>
            <a:ext cx="1747837" cy="1439863"/>
          </a:xfrm>
          <a:prstGeom prst="bentUpArrow">
            <a:avLst>
              <a:gd name="adj1" fmla="val 6661"/>
              <a:gd name="adj2" fmla="val 6988"/>
              <a:gd name="adj3" fmla="val 15831"/>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Bent-Up Arrow 10"/>
          <p:cNvSpPr/>
          <p:nvPr/>
        </p:nvSpPr>
        <p:spPr>
          <a:xfrm>
            <a:off x="5532438" y="4129088"/>
            <a:ext cx="1547812" cy="1747837"/>
          </a:xfrm>
          <a:prstGeom prst="bentUpArrow">
            <a:avLst>
              <a:gd name="adj1" fmla="val 6661"/>
              <a:gd name="adj2" fmla="val 6988"/>
              <a:gd name="adj3" fmla="val 1345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Bent-Up Arrow 11"/>
          <p:cNvSpPr/>
          <p:nvPr/>
        </p:nvSpPr>
        <p:spPr>
          <a:xfrm rot="16200000">
            <a:off x="5484018" y="1618457"/>
            <a:ext cx="1630363" cy="1562100"/>
          </a:xfrm>
          <a:prstGeom prst="bentUpArrow">
            <a:avLst>
              <a:gd name="adj1" fmla="val 6661"/>
              <a:gd name="adj2" fmla="val 6988"/>
              <a:gd name="adj3" fmla="val 1345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Bent-Up Arrow 12"/>
          <p:cNvSpPr/>
          <p:nvPr/>
        </p:nvSpPr>
        <p:spPr>
          <a:xfrm flipV="1">
            <a:off x="5532438" y="1909763"/>
            <a:ext cx="1041400" cy="1304925"/>
          </a:xfrm>
          <a:prstGeom prst="bentUpArrow">
            <a:avLst>
              <a:gd name="adj1" fmla="val 9898"/>
              <a:gd name="adj2" fmla="val 13605"/>
              <a:gd name="adj3" fmla="val 184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Bent-Up Arrow 13"/>
          <p:cNvSpPr/>
          <p:nvPr/>
        </p:nvSpPr>
        <p:spPr>
          <a:xfrm rot="5400000" flipV="1">
            <a:off x="5303044" y="4344194"/>
            <a:ext cx="1344612" cy="914400"/>
          </a:xfrm>
          <a:prstGeom prst="bentUpArrow">
            <a:avLst>
              <a:gd name="adj1" fmla="val 11128"/>
              <a:gd name="adj2" fmla="val 13605"/>
              <a:gd name="adj3" fmla="val 184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Bent-Up Arrow 14"/>
          <p:cNvSpPr/>
          <p:nvPr/>
        </p:nvSpPr>
        <p:spPr>
          <a:xfrm rot="10800000" flipV="1">
            <a:off x="2506663" y="4129088"/>
            <a:ext cx="977900" cy="1344612"/>
          </a:xfrm>
          <a:prstGeom prst="bentUpArrow">
            <a:avLst>
              <a:gd name="adj1" fmla="val 11128"/>
              <a:gd name="adj2" fmla="val 13605"/>
              <a:gd name="adj3" fmla="val 184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Bent-Up Arrow 15"/>
          <p:cNvSpPr/>
          <p:nvPr/>
        </p:nvSpPr>
        <p:spPr>
          <a:xfrm rot="16200000" flipV="1">
            <a:off x="2414588" y="2144713"/>
            <a:ext cx="1304925" cy="835025"/>
          </a:xfrm>
          <a:prstGeom prst="bentUpArrow">
            <a:avLst>
              <a:gd name="adj1" fmla="val 11128"/>
              <a:gd name="adj2" fmla="val 13605"/>
              <a:gd name="adj3" fmla="val 1847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sh Register"/>
                                        </p:tgtEl>
                                      </p:cMediaNode>
                                    </p:audio>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reaking Glass"/>
                                        </p:tgtEl>
                                      </p:cMediaNode>
                                    </p:audio>
                                  </p:sub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Right)">
                                      <p:cBhvr>
                                        <p:cTn id="19"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4" name="Laser"/>
                                        </p:tgtEl>
                                      </p:cMediaNode>
                                    </p:audio>
                                  </p:sub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Right)">
                                      <p:cBhvr>
                                        <p:cTn id="24"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4" name="Laser"/>
                                        </p:tgtEl>
                                      </p:cMediaNode>
                                    </p:audio>
                                  </p:sub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4" name="Laser"/>
                                        </p:tgtEl>
                                      </p:cMediaNode>
                                    </p:audio>
                                  </p:subTnLst>
                                </p:cTn>
                              </p:par>
                            </p:childTnLst>
                          </p:cTn>
                        </p:par>
                      </p:childTnLst>
                    </p:cTn>
                  </p:par>
                  <p:par>
                    <p:cTn id="30" fill="hold">
                      <p:stCondLst>
                        <p:cond delay="indefinite"/>
                      </p:stCondLst>
                      <p:childTnLst>
                        <p:par>
                          <p:cTn id="31" fill="hold">
                            <p:stCondLst>
                              <p:cond delay="0"/>
                            </p:stCondLst>
                            <p:childTnLst>
                              <p:par>
                                <p:cTn id="32" presetID="18" presetClass="entr" presetSubtype="9"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upLeft)">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4" name="Laser"/>
                                        </p:tgtEl>
                                      </p:cMediaNode>
                                    </p:audio>
                                  </p:subTnLst>
                                </p:cTn>
                              </p:par>
                            </p:childTnLst>
                          </p:cTn>
                        </p:par>
                      </p:childTnLst>
                    </p:cTn>
                  </p:par>
                  <p:par>
                    <p:cTn id="35" fill="hold">
                      <p:stCondLst>
                        <p:cond delay="indefinite"/>
                      </p:stCondLst>
                      <p:childTnLst>
                        <p:par>
                          <p:cTn id="36" fill="hold">
                            <p:stCondLst>
                              <p:cond delay="0"/>
                            </p:stCondLst>
                            <p:childTnLst>
                              <p:par>
                                <p:cTn id="37" presetID="18" presetClass="entr" presetSubtype="9"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upLeft)">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4" name="Laser"/>
                                        </p:tgtEl>
                                      </p:cMediaNode>
                                    </p:audio>
                                  </p:sub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4" name="Laser"/>
                                        </p:tgtEl>
                                      </p:cMediaNode>
                                    </p:audio>
                                  </p:sub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strips(upRight)">
                                      <p:cBhvr>
                                        <p:cTn id="49" dur="5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4" name="Laser"/>
                                        </p:tgtEl>
                                      </p:cMediaNode>
                                    </p:audio>
                                  </p:subTnLst>
                                </p:cTn>
                              </p:par>
                            </p:childTnLst>
                          </p:cTn>
                        </p:par>
                      </p:childTnLst>
                    </p:cTn>
                  </p:par>
                  <p:par>
                    <p:cTn id="50" fill="hold">
                      <p:stCondLst>
                        <p:cond delay="indefinite"/>
                      </p:stCondLst>
                      <p:childTnLst>
                        <p:par>
                          <p:cTn id="51" fill="hold">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strips(downRight)">
                                      <p:cBhvr>
                                        <p:cTn id="54" dur="500"/>
                                        <p:tgtEl>
                                          <p:spTgt spid="13"/>
                                        </p:tgtEl>
                                      </p:cBhvr>
                                    </p:animEffect>
                                  </p:childTnLst>
                                  <p:subTnLst>
                                    <p:audio>
                                      <p:cMediaNode>
                                        <p:cTn display="0" masterRel="sameClick">
                                          <p:stCondLst>
                                            <p:cond evt="begin" delay="0">
                                              <p:tn val="52"/>
                                            </p:cond>
                                          </p:stCondLst>
                                          <p:endCondLst>
                                            <p:cond evt="onStopAudio" delay="0">
                                              <p:tgtEl>
                                                <p:sldTgt/>
                                              </p:tgtEl>
                                            </p:cond>
                                          </p:endCondLst>
                                        </p:cTn>
                                        <p:tgtEl>
                                          <p:sndTgt r:embed="rId4" name="Laser"/>
                                        </p:tgtEl>
                                      </p:cMediaNode>
                                    </p:audio>
                                  </p:subTnLst>
                                </p:cTn>
                              </p:par>
                            </p:childTnLst>
                          </p:cTn>
                        </p:par>
                      </p:childTnLst>
                    </p:cTn>
                  </p:par>
                  <p:par>
                    <p:cTn id="55" fill="hold">
                      <p:stCondLst>
                        <p:cond delay="indefinite"/>
                      </p:stCondLst>
                      <p:childTnLst>
                        <p:par>
                          <p:cTn id="56" fill="hold">
                            <p:stCondLst>
                              <p:cond delay="0"/>
                            </p:stCondLst>
                            <p:childTnLst>
                              <p:par>
                                <p:cTn id="57"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58" dur="250" autoRev="1" fill="remove"/>
                                        <p:tgtEl>
                                          <p:spTgt spid="9"/>
                                        </p:tgtEl>
                                        <p:attrNameLst>
                                          <p:attrName>style.color</p:attrName>
                                        </p:attrNameLst>
                                      </p:cBhvr>
                                      <p:to>
                                        <a:schemeClr val="bg1"/>
                                      </p:to>
                                    </p:animClr>
                                    <p:animClr clrSpc="rgb" dir="cw">
                                      <p:cBhvr>
                                        <p:cTn id="59" dur="250" autoRev="1" fill="remove"/>
                                        <p:tgtEl>
                                          <p:spTgt spid="9"/>
                                        </p:tgtEl>
                                        <p:attrNameLst>
                                          <p:attrName>fillcolor</p:attrName>
                                        </p:attrNameLst>
                                      </p:cBhvr>
                                      <p:to>
                                        <a:schemeClr val="bg1"/>
                                      </p:to>
                                    </p:animClr>
                                    <p:set>
                                      <p:cBhvr>
                                        <p:cTn id="60" dur="250" autoRev="1" fill="remove"/>
                                        <p:tgtEl>
                                          <p:spTgt spid="9"/>
                                        </p:tgtEl>
                                        <p:attrNameLst>
                                          <p:attrName>fill.type</p:attrName>
                                        </p:attrNameLst>
                                      </p:cBhvr>
                                      <p:to>
                                        <p:strVal val="solid"/>
                                      </p:to>
                                    </p:set>
                                    <p:set>
                                      <p:cBhvr>
                                        <p:cTn id="61" dur="250" autoRev="1" fill="remove"/>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5" name="Chimes"/>
                                        </p:tgtEl>
                                      </p:cMediaNode>
                                    </p:audio>
                                  </p:subTnLst>
                                </p:cTn>
                              </p:par>
                              <p:par>
                                <p:cTn id="6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3" dur="250" autoRev="1" fill="remove"/>
                                        <p:tgtEl>
                                          <p:spTgt spid="10"/>
                                        </p:tgtEl>
                                        <p:attrNameLst>
                                          <p:attrName>style.color</p:attrName>
                                        </p:attrNameLst>
                                      </p:cBhvr>
                                      <p:to>
                                        <a:schemeClr val="bg1"/>
                                      </p:to>
                                    </p:animClr>
                                    <p:animClr clrSpc="rgb" dir="cw">
                                      <p:cBhvr>
                                        <p:cTn id="64" dur="250" autoRev="1" fill="remove"/>
                                        <p:tgtEl>
                                          <p:spTgt spid="10"/>
                                        </p:tgtEl>
                                        <p:attrNameLst>
                                          <p:attrName>fillcolor</p:attrName>
                                        </p:attrNameLst>
                                      </p:cBhvr>
                                      <p:to>
                                        <a:schemeClr val="bg1"/>
                                      </p:to>
                                    </p:animClr>
                                    <p:set>
                                      <p:cBhvr>
                                        <p:cTn id="65" dur="250" autoRev="1" fill="remove"/>
                                        <p:tgtEl>
                                          <p:spTgt spid="10"/>
                                        </p:tgtEl>
                                        <p:attrNameLst>
                                          <p:attrName>fill.type</p:attrName>
                                        </p:attrNameLst>
                                      </p:cBhvr>
                                      <p:to>
                                        <p:strVal val="solid"/>
                                      </p:to>
                                    </p:set>
                                    <p:set>
                                      <p:cBhvr>
                                        <p:cTn id="66" dur="250" autoRev="1" fill="remove"/>
                                        <p:tgtEl>
                                          <p:spTgt spid="10"/>
                                        </p:tgtEl>
                                        <p:attrNameLst>
                                          <p:attrName>fill.on</p:attrName>
                                        </p:attrNameLst>
                                      </p:cBhvr>
                                      <p:to>
                                        <p:strVal val="true"/>
                                      </p:to>
                                    </p:set>
                                  </p:childTnLst>
                                </p:cTn>
                              </p:par>
                              <p:par>
                                <p:cTn id="6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8" dur="250" autoRev="1" fill="remove"/>
                                        <p:tgtEl>
                                          <p:spTgt spid="11"/>
                                        </p:tgtEl>
                                        <p:attrNameLst>
                                          <p:attrName>style.color</p:attrName>
                                        </p:attrNameLst>
                                      </p:cBhvr>
                                      <p:to>
                                        <a:schemeClr val="bg1"/>
                                      </p:to>
                                    </p:animClr>
                                    <p:animClr clrSpc="rgb" dir="cw">
                                      <p:cBhvr>
                                        <p:cTn id="69" dur="250" autoRev="1" fill="remove"/>
                                        <p:tgtEl>
                                          <p:spTgt spid="11"/>
                                        </p:tgtEl>
                                        <p:attrNameLst>
                                          <p:attrName>fillcolor</p:attrName>
                                        </p:attrNameLst>
                                      </p:cBhvr>
                                      <p:to>
                                        <a:schemeClr val="bg1"/>
                                      </p:to>
                                    </p:animClr>
                                    <p:set>
                                      <p:cBhvr>
                                        <p:cTn id="70" dur="250" autoRev="1" fill="remove"/>
                                        <p:tgtEl>
                                          <p:spTgt spid="11"/>
                                        </p:tgtEl>
                                        <p:attrNameLst>
                                          <p:attrName>fill.type</p:attrName>
                                        </p:attrNameLst>
                                      </p:cBhvr>
                                      <p:to>
                                        <p:strVal val="solid"/>
                                      </p:to>
                                    </p:set>
                                    <p:set>
                                      <p:cBhvr>
                                        <p:cTn id="71" dur="250" autoRev="1" fill="remove"/>
                                        <p:tgtEl>
                                          <p:spTgt spid="11"/>
                                        </p:tgtEl>
                                        <p:attrNameLst>
                                          <p:attrName>fill.on</p:attrName>
                                        </p:attrNameLst>
                                      </p:cBhvr>
                                      <p:to>
                                        <p:strVal val="true"/>
                                      </p:to>
                                    </p:set>
                                  </p:childTnLst>
                                </p:cTn>
                              </p:par>
                              <p:par>
                                <p:cTn id="7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73" dur="250" autoRev="1" fill="remove"/>
                                        <p:tgtEl>
                                          <p:spTgt spid="12"/>
                                        </p:tgtEl>
                                        <p:attrNameLst>
                                          <p:attrName>style.color</p:attrName>
                                        </p:attrNameLst>
                                      </p:cBhvr>
                                      <p:to>
                                        <a:schemeClr val="bg1"/>
                                      </p:to>
                                    </p:animClr>
                                    <p:animClr clrSpc="rgb" dir="cw">
                                      <p:cBhvr>
                                        <p:cTn id="74" dur="250" autoRev="1" fill="remove"/>
                                        <p:tgtEl>
                                          <p:spTgt spid="12"/>
                                        </p:tgtEl>
                                        <p:attrNameLst>
                                          <p:attrName>fillcolor</p:attrName>
                                        </p:attrNameLst>
                                      </p:cBhvr>
                                      <p:to>
                                        <a:schemeClr val="bg1"/>
                                      </p:to>
                                    </p:animClr>
                                    <p:set>
                                      <p:cBhvr>
                                        <p:cTn id="75" dur="250" autoRev="1" fill="remove"/>
                                        <p:tgtEl>
                                          <p:spTgt spid="12"/>
                                        </p:tgtEl>
                                        <p:attrNameLst>
                                          <p:attrName>fill.type</p:attrName>
                                        </p:attrNameLst>
                                      </p:cBhvr>
                                      <p:to>
                                        <p:strVal val="solid"/>
                                      </p:to>
                                    </p:set>
                                    <p:set>
                                      <p:cBhvr>
                                        <p:cTn id="76" dur="250" autoRev="1" fill="remove"/>
                                        <p:tgtEl>
                                          <p:spTgt spid="12"/>
                                        </p:tgtEl>
                                        <p:attrNameLst>
                                          <p:attrName>fill.on</p:attrName>
                                        </p:attrNameLst>
                                      </p:cBhvr>
                                      <p:to>
                                        <p:strVal val="true"/>
                                      </p:to>
                                    </p:set>
                                  </p:childTnLst>
                                </p:cTn>
                              </p:par>
                              <p:par>
                                <p:cTn id="7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78" dur="250" autoRev="1" fill="remove"/>
                                        <p:tgtEl>
                                          <p:spTgt spid="13"/>
                                        </p:tgtEl>
                                        <p:attrNameLst>
                                          <p:attrName>style.color</p:attrName>
                                        </p:attrNameLst>
                                      </p:cBhvr>
                                      <p:to>
                                        <a:schemeClr val="bg1"/>
                                      </p:to>
                                    </p:animClr>
                                    <p:animClr clrSpc="rgb" dir="cw">
                                      <p:cBhvr>
                                        <p:cTn id="79" dur="250" autoRev="1" fill="remove"/>
                                        <p:tgtEl>
                                          <p:spTgt spid="13"/>
                                        </p:tgtEl>
                                        <p:attrNameLst>
                                          <p:attrName>fillcolor</p:attrName>
                                        </p:attrNameLst>
                                      </p:cBhvr>
                                      <p:to>
                                        <a:schemeClr val="bg1"/>
                                      </p:to>
                                    </p:animClr>
                                    <p:set>
                                      <p:cBhvr>
                                        <p:cTn id="80" dur="250" autoRev="1" fill="remove"/>
                                        <p:tgtEl>
                                          <p:spTgt spid="13"/>
                                        </p:tgtEl>
                                        <p:attrNameLst>
                                          <p:attrName>fill.type</p:attrName>
                                        </p:attrNameLst>
                                      </p:cBhvr>
                                      <p:to>
                                        <p:strVal val="solid"/>
                                      </p:to>
                                    </p:set>
                                    <p:set>
                                      <p:cBhvr>
                                        <p:cTn id="81" dur="250" autoRev="1" fill="remove"/>
                                        <p:tgtEl>
                                          <p:spTgt spid="13"/>
                                        </p:tgtEl>
                                        <p:attrNameLst>
                                          <p:attrName>fill.on</p:attrName>
                                        </p:attrNameLst>
                                      </p:cBhvr>
                                      <p:to>
                                        <p:strVal val="true"/>
                                      </p:to>
                                    </p:set>
                                  </p:childTnLst>
                                </p:cTn>
                              </p:par>
                              <p:par>
                                <p:cTn id="8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83" dur="250" autoRev="1" fill="remove"/>
                                        <p:tgtEl>
                                          <p:spTgt spid="14"/>
                                        </p:tgtEl>
                                        <p:attrNameLst>
                                          <p:attrName>style.color</p:attrName>
                                        </p:attrNameLst>
                                      </p:cBhvr>
                                      <p:to>
                                        <a:schemeClr val="bg1"/>
                                      </p:to>
                                    </p:animClr>
                                    <p:animClr clrSpc="rgb" dir="cw">
                                      <p:cBhvr>
                                        <p:cTn id="84" dur="250" autoRev="1" fill="remove"/>
                                        <p:tgtEl>
                                          <p:spTgt spid="14"/>
                                        </p:tgtEl>
                                        <p:attrNameLst>
                                          <p:attrName>fillcolor</p:attrName>
                                        </p:attrNameLst>
                                      </p:cBhvr>
                                      <p:to>
                                        <a:schemeClr val="bg1"/>
                                      </p:to>
                                    </p:animClr>
                                    <p:set>
                                      <p:cBhvr>
                                        <p:cTn id="85" dur="250" autoRev="1" fill="remove"/>
                                        <p:tgtEl>
                                          <p:spTgt spid="14"/>
                                        </p:tgtEl>
                                        <p:attrNameLst>
                                          <p:attrName>fill.type</p:attrName>
                                        </p:attrNameLst>
                                      </p:cBhvr>
                                      <p:to>
                                        <p:strVal val="solid"/>
                                      </p:to>
                                    </p:set>
                                    <p:set>
                                      <p:cBhvr>
                                        <p:cTn id="86" dur="250" autoRev="1" fill="remove"/>
                                        <p:tgtEl>
                                          <p:spTgt spid="14"/>
                                        </p:tgtEl>
                                        <p:attrNameLst>
                                          <p:attrName>fill.on</p:attrName>
                                        </p:attrNameLst>
                                      </p:cBhvr>
                                      <p:to>
                                        <p:strVal val="true"/>
                                      </p:to>
                                    </p:set>
                                  </p:childTnLst>
                                </p:cTn>
                              </p:par>
                              <p:par>
                                <p:cTn id="8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88" dur="250" autoRev="1" fill="remove"/>
                                        <p:tgtEl>
                                          <p:spTgt spid="15"/>
                                        </p:tgtEl>
                                        <p:attrNameLst>
                                          <p:attrName>style.color</p:attrName>
                                        </p:attrNameLst>
                                      </p:cBhvr>
                                      <p:to>
                                        <a:schemeClr val="bg1"/>
                                      </p:to>
                                    </p:animClr>
                                    <p:animClr clrSpc="rgb" dir="cw">
                                      <p:cBhvr>
                                        <p:cTn id="89" dur="250" autoRev="1" fill="remove"/>
                                        <p:tgtEl>
                                          <p:spTgt spid="15"/>
                                        </p:tgtEl>
                                        <p:attrNameLst>
                                          <p:attrName>fillcolor</p:attrName>
                                        </p:attrNameLst>
                                      </p:cBhvr>
                                      <p:to>
                                        <a:schemeClr val="bg1"/>
                                      </p:to>
                                    </p:animClr>
                                    <p:set>
                                      <p:cBhvr>
                                        <p:cTn id="90" dur="250" autoRev="1" fill="remove"/>
                                        <p:tgtEl>
                                          <p:spTgt spid="15"/>
                                        </p:tgtEl>
                                        <p:attrNameLst>
                                          <p:attrName>fill.type</p:attrName>
                                        </p:attrNameLst>
                                      </p:cBhvr>
                                      <p:to>
                                        <p:strVal val="solid"/>
                                      </p:to>
                                    </p:set>
                                    <p:set>
                                      <p:cBhvr>
                                        <p:cTn id="91" dur="250" autoRev="1" fill="remove"/>
                                        <p:tgtEl>
                                          <p:spTgt spid="15"/>
                                        </p:tgtEl>
                                        <p:attrNameLst>
                                          <p:attrName>fill.on</p:attrName>
                                        </p:attrNameLst>
                                      </p:cBhvr>
                                      <p:to>
                                        <p:strVal val="true"/>
                                      </p:to>
                                    </p:set>
                                  </p:childTnLst>
                                </p:cTn>
                              </p:par>
                              <p:par>
                                <p:cTn id="9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3" dur="250" autoRev="1" fill="remove"/>
                                        <p:tgtEl>
                                          <p:spTgt spid="16"/>
                                        </p:tgtEl>
                                        <p:attrNameLst>
                                          <p:attrName>style.color</p:attrName>
                                        </p:attrNameLst>
                                      </p:cBhvr>
                                      <p:to>
                                        <a:schemeClr val="bg1"/>
                                      </p:to>
                                    </p:animClr>
                                    <p:animClr clrSpc="rgb" dir="cw">
                                      <p:cBhvr>
                                        <p:cTn id="94" dur="250" autoRev="1" fill="remove"/>
                                        <p:tgtEl>
                                          <p:spTgt spid="16"/>
                                        </p:tgtEl>
                                        <p:attrNameLst>
                                          <p:attrName>fillcolor</p:attrName>
                                        </p:attrNameLst>
                                      </p:cBhvr>
                                      <p:to>
                                        <a:schemeClr val="bg1"/>
                                      </p:to>
                                    </p:animClr>
                                    <p:set>
                                      <p:cBhvr>
                                        <p:cTn id="95" dur="250" autoRev="1" fill="remove"/>
                                        <p:tgtEl>
                                          <p:spTgt spid="16"/>
                                        </p:tgtEl>
                                        <p:attrNameLst>
                                          <p:attrName>fill.type</p:attrName>
                                        </p:attrNameLst>
                                      </p:cBhvr>
                                      <p:to>
                                        <p:strVal val="solid"/>
                                      </p:to>
                                    </p:set>
                                    <p:set>
                                      <p:cBhvr>
                                        <p:cTn id="96"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11786</TotalTime>
  <Words>2913</Words>
  <Application>Microsoft Macintosh PowerPoint</Application>
  <PresentationFormat>On-screen Show (4:3)</PresentationFormat>
  <Paragraphs>400</Paragraphs>
  <Slides>39</Slides>
  <Notes>31</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Apple Chancery</vt:lpstr>
      <vt:lpstr>Apple Chancery</vt:lpstr>
      <vt:lpstr>Arial</vt:lpstr>
      <vt:lpstr>Calibri</vt:lpstr>
      <vt:lpstr>Cambria Math</vt:lpstr>
      <vt:lpstr>Verdana</vt:lpstr>
      <vt:lpstr>Office Theme</vt:lpstr>
      <vt:lpstr>Equation</vt:lpstr>
      <vt:lpstr>PowerPoint Presentation</vt:lpstr>
      <vt:lpstr>Macro Measures</vt:lpstr>
      <vt:lpstr>Macro Measures</vt:lpstr>
      <vt:lpstr>GDP – Production, Income and Expenditures</vt:lpstr>
      <vt:lpstr>Market Value</vt:lpstr>
      <vt:lpstr>Final Goods and Services</vt:lpstr>
      <vt:lpstr>Within a Country’s Borders During a Specified Time Period </vt:lpstr>
      <vt:lpstr>GDP Components</vt:lpstr>
      <vt:lpstr>Simplified Circular Flow Diagram</vt:lpstr>
      <vt:lpstr>GDP Components: Y=C+I+G+NX: C = Consumption</vt:lpstr>
      <vt:lpstr>GDP Components: Y=C+I+G+NX: I = Investment</vt:lpstr>
      <vt:lpstr>Inventories:  Produce In Year 1 and Sell in Year 2</vt:lpstr>
      <vt:lpstr>GDP Components: Y=C+I+G+NX: G = Government Purchases</vt:lpstr>
      <vt:lpstr>GDP Components: Y=C+I+G+NX: NX = Net Exports = Exports - Imports</vt:lpstr>
      <vt:lpstr>How Do We Calculate GDP</vt:lpstr>
      <vt:lpstr>REAL VS NOMINAL</vt:lpstr>
      <vt:lpstr>Short Comings in the Measurement GDP</vt:lpstr>
      <vt:lpstr>PowerPoint Presentation</vt:lpstr>
      <vt:lpstr>Some Alternative Measures of Standards of Living</vt:lpstr>
      <vt:lpstr>CPI - Inflation</vt:lpstr>
      <vt:lpstr>Money Supply and Inflation</vt:lpstr>
      <vt:lpstr>Some Costs of Inflation:</vt:lpstr>
      <vt:lpstr>Measuring the CPI</vt:lpstr>
      <vt:lpstr>Calculate CPI and Inflation:  Base Year Prices = June 2021 Prices</vt:lpstr>
      <vt:lpstr>Calculate Inflation: Example</vt:lpstr>
      <vt:lpstr>Shortcomings of the CPI: Reasons Inflation May Be Overstated</vt:lpstr>
      <vt:lpstr>Shortcomings of the CPI: Does Not Take Inequality Into Account</vt:lpstr>
      <vt:lpstr>Indexing</vt:lpstr>
      <vt:lpstr>Some Alternative Measures</vt:lpstr>
      <vt:lpstr>Unemployment Rate</vt:lpstr>
      <vt:lpstr>Reasons for Unemployment  </vt:lpstr>
      <vt:lpstr>Monetary Costs of Unemployment</vt:lpstr>
      <vt:lpstr>Social Costs</vt:lpstr>
      <vt:lpstr>Psychological Costs of Unemployment</vt:lpstr>
      <vt:lpstr>Political Costs</vt:lpstr>
      <vt:lpstr>Types of Unemployment</vt:lpstr>
      <vt:lpstr>Types of Unemployment</vt:lpstr>
      <vt:lpstr>Calculations</vt:lpstr>
      <vt:lpstr>Some Alternative Measures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creator>James DeNicco</dc:creator>
  <cp:lastModifiedBy>James DeNicco</cp:lastModifiedBy>
  <cp:revision>326</cp:revision>
  <cp:lastPrinted>2023-08-01T20:09:23Z</cp:lastPrinted>
  <dcterms:created xsi:type="dcterms:W3CDTF">2015-07-17T17:03:43Z</dcterms:created>
  <dcterms:modified xsi:type="dcterms:W3CDTF">2023-08-01T20:16:31Z</dcterms:modified>
</cp:coreProperties>
</file>