
<file path=[Content_Types].xml><?xml version="1.0" encoding="utf-8"?>
<Types xmlns="http://schemas.openxmlformats.org/package/2006/content-types">
  <Default Extension="bin" ContentType="audio/unknown"/>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342" r:id="rId2"/>
    <p:sldId id="346" r:id="rId3"/>
    <p:sldId id="313" r:id="rId4"/>
    <p:sldId id="319" r:id="rId5"/>
    <p:sldId id="347" r:id="rId6"/>
    <p:sldId id="333" r:id="rId7"/>
    <p:sldId id="335" r:id="rId8"/>
    <p:sldId id="348" r:id="rId9"/>
    <p:sldId id="307" r:id="rId10"/>
    <p:sldId id="338" r:id="rId11"/>
    <p:sldId id="341" r:id="rId12"/>
    <p:sldId id="326" r:id="rId1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107638"/>
    <a:srgbClr val="B4C7FF"/>
    <a:srgbClr val="5AEAFF"/>
    <a:srgbClr val="6644C4"/>
    <a:srgbClr val="00E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4762"/>
  </p:normalViewPr>
  <p:slideViewPr>
    <p:cSldViewPr snapToGrid="0" snapToObjects="1">
      <p:cViewPr varScale="1">
        <p:scale>
          <a:sx n="107" d="100"/>
          <a:sy n="107" d="100"/>
        </p:scale>
        <p:origin x="230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908E99F8-FE5A-9E41-9394-90BE2FE5BD57}" type="datetime1">
              <a:rPr lang="en-US"/>
              <a:pPr/>
              <a:t>4/15/24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3B60990D-2D36-F246-8F60-5DD3F7D1B844}" type="slidenum">
              <a:rPr lang="en-US"/>
              <a:pPr/>
              <a:t>‹#›</a:t>
            </a:fld>
            <a:endParaRPr lang="en-US"/>
          </a:p>
        </p:txBody>
      </p:sp>
    </p:spTree>
    <p:extLst>
      <p:ext uri="{BB962C8B-B14F-4D97-AF65-F5344CB8AC3E}">
        <p14:creationId xmlns:p14="http://schemas.microsoft.com/office/powerpoint/2010/main" val="312354582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latin typeface="Calibri" charset="0"/>
                <a:ea typeface="ＭＳ Ｐゴシック" charset="0"/>
                <a:cs typeface="ＭＳ Ｐゴシック" charset="0"/>
              </a:rPr>
              <a:t>PE is the expectations of prices from both sides, the consumer and the producer!</a:t>
            </a:r>
          </a:p>
          <a:p>
            <a:endParaRPr lang="en-US" dirty="0">
              <a:latin typeface="Calibri" charset="0"/>
              <a:ea typeface="ＭＳ Ｐゴシック" charset="0"/>
              <a:cs typeface="ＭＳ Ｐゴシック" charset="0"/>
            </a:endParaRPr>
          </a:p>
          <a:p>
            <a:endParaRPr lang="en-US" dirty="0">
              <a:latin typeface="Calibri" charset="0"/>
              <a:ea typeface="ＭＳ Ｐゴシック" charset="0"/>
              <a:cs typeface="ＭＳ Ｐゴシック" charset="0"/>
            </a:endParaRPr>
          </a:p>
          <a:p>
            <a:r>
              <a:rPr lang="en-US" dirty="0">
                <a:latin typeface="Calibri" charset="0"/>
                <a:ea typeface="ＭＳ Ｐゴシック" charset="0"/>
                <a:cs typeface="ＭＳ Ｐゴシック" charset="0"/>
              </a:rPr>
              <a:t>WRITE IT UP ON THE BOARD AND KEEP DOING IT WITH THE DIFFERENT EXAMPLES.</a:t>
            </a:r>
          </a:p>
          <a:p>
            <a:r>
              <a:rPr lang="en-US" dirty="0">
                <a:latin typeface="Calibri" charset="0"/>
                <a:ea typeface="ＭＳ Ｐゴシック" charset="0"/>
                <a:cs typeface="ＭＳ Ｐゴシック" charset="0"/>
              </a:rPr>
              <a:t>for SRAS talk about how prices are higher than what you expected and what you set your prices at, you can sell more.</a:t>
            </a:r>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6C09917-2951-E143-AE83-1118FE85AF57}" type="slidenum">
              <a:rPr lang="en-US" sz="1200">
                <a:latin typeface="Calibri" charset="0"/>
              </a:rPr>
              <a:pPr eaLnBrk="1" hangingPunct="1"/>
              <a:t>3</a:t>
            </a:fld>
            <a:endParaRPr lang="en-US" sz="1200">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www.freestock.com</a:t>
            </a:r>
            <a:r>
              <a:rPr lang="en-US" dirty="0"/>
              <a:t>/free-photos/shopping-woman-carrying-bags-outdoors-24367093</a:t>
            </a:r>
          </a:p>
        </p:txBody>
      </p:sp>
      <p:sp>
        <p:nvSpPr>
          <p:cNvPr id="4" name="Slide Number Placeholder 3"/>
          <p:cNvSpPr>
            <a:spLocks noGrp="1"/>
          </p:cNvSpPr>
          <p:nvPr>
            <p:ph type="sldNum" sz="quarter" idx="10"/>
          </p:nvPr>
        </p:nvSpPr>
        <p:spPr/>
        <p:txBody>
          <a:bodyPr/>
          <a:lstStyle/>
          <a:p>
            <a:fld id="{3B60990D-2D36-F246-8F60-5DD3F7D1B844}" type="slidenum">
              <a:rPr lang="en-US" smtClean="0"/>
              <a:pPr/>
              <a:t>4</a:t>
            </a:fld>
            <a:endParaRPr lang="en-US"/>
          </a:p>
        </p:txBody>
      </p:sp>
    </p:spTree>
    <p:extLst>
      <p:ext uri="{BB962C8B-B14F-4D97-AF65-F5344CB8AC3E}">
        <p14:creationId xmlns:p14="http://schemas.microsoft.com/office/powerpoint/2010/main" val="2999447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ea typeface="ＭＳ Ｐゴシック" charset="0"/>
                <a:cs typeface="ＭＳ Ｐゴシック" charset="0"/>
              </a:rPr>
              <a:t>last two plus this.  TALK ABOUT DOLLARS FLOWING OUT OF US BECAUSE INTEREST RATE GOES DOWN. Our dollars go chase </a:t>
            </a:r>
            <a:r>
              <a:rPr lang="en-US">
                <a:latin typeface="Calibri" charset="0"/>
                <a:ea typeface="ＭＳ Ｐゴシック" charset="0"/>
                <a:cs typeface="ＭＳ Ｐゴシック" charset="0"/>
              </a:rPr>
              <a:t>foreign assets.</a:t>
            </a:r>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B6349DC-A120-7D47-94A0-184558EC61A1}" type="slidenum">
              <a:rPr lang="en-US" sz="1200">
                <a:latin typeface="Calibri" charset="0"/>
              </a:rPr>
              <a:pPr eaLnBrk="1" hangingPunct="1"/>
              <a:t>6</a:t>
            </a:fld>
            <a:endParaRPr lang="en-US" sz="1200">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969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latin typeface="Calibri" charset="0"/>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latin typeface="Calibri" charset="0"/>
                <a:ea typeface="ＭＳ Ｐゴシック" charset="0"/>
                <a:cs typeface="ＭＳ Ｐゴシック" charset="0"/>
              </a:rPr>
              <a:t>https://</a:t>
            </a:r>
            <a:r>
              <a:rPr lang="en-US" dirty="0" err="1">
                <a:latin typeface="Calibri" charset="0"/>
                <a:ea typeface="ＭＳ Ｐゴシック" charset="0"/>
                <a:cs typeface="ＭＳ Ｐゴシック" charset="0"/>
              </a:rPr>
              <a:t>www.publicdomainpictures.net</a:t>
            </a:r>
            <a:r>
              <a:rPr lang="en-US" dirty="0">
                <a:latin typeface="Calibri" charset="0"/>
                <a:ea typeface="ＭＳ Ｐゴシック" charset="0"/>
                <a:cs typeface="ＭＳ Ｐゴシック" charset="0"/>
              </a:rPr>
              <a:t>/</a:t>
            </a:r>
            <a:r>
              <a:rPr lang="en-US" dirty="0" err="1">
                <a:latin typeface="Calibri" charset="0"/>
                <a:ea typeface="ＭＳ Ｐゴシック" charset="0"/>
                <a:cs typeface="ＭＳ Ｐゴシック" charset="0"/>
              </a:rPr>
              <a:t>en</a:t>
            </a:r>
            <a:r>
              <a:rPr lang="en-US" dirty="0">
                <a:latin typeface="Calibri" charset="0"/>
                <a:ea typeface="ＭＳ Ｐゴシック" charset="0"/>
                <a:cs typeface="ＭＳ Ｐゴシック" charset="0"/>
              </a:rPr>
              <a:t>/</a:t>
            </a:r>
            <a:r>
              <a:rPr lang="en-US" dirty="0" err="1">
                <a:latin typeface="Calibri" charset="0"/>
                <a:ea typeface="ＭＳ Ｐゴシック" charset="0"/>
                <a:cs typeface="ＭＳ Ｐゴシック" charset="0"/>
              </a:rPr>
              <a:t>view-image.php?image</a:t>
            </a:r>
            <a:r>
              <a:rPr lang="en-US" dirty="0">
                <a:latin typeface="Calibri" charset="0"/>
                <a:ea typeface="ＭＳ Ｐゴシック" charset="0"/>
                <a:cs typeface="ＭＳ Ｐゴシック" charset="0"/>
              </a:rPr>
              <a:t>=128036&amp;picture=sticky-bun-closeup</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latin typeface="Calibri" charset="0"/>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latin typeface="Calibri" charset="0"/>
                <a:ea typeface="ＭＳ Ｐゴシック" charset="0"/>
                <a:cs typeface="ＭＳ Ｐゴシック" charset="0"/>
              </a:rPr>
              <a:t>PE is the expectations of prices from both sides, the consumer and the producer!</a:t>
            </a:r>
          </a:p>
          <a:p>
            <a:endParaRPr lang="en-US" dirty="0">
              <a:latin typeface="Calibri" charset="0"/>
              <a:ea typeface="ＭＳ Ｐゴシック" charset="0"/>
              <a:cs typeface="ＭＳ Ｐゴシック" charset="0"/>
            </a:endParaRPr>
          </a:p>
          <a:p>
            <a:endParaRPr lang="en-US" dirty="0">
              <a:latin typeface="Calibri" charset="0"/>
              <a:ea typeface="ＭＳ Ｐゴシック" charset="0"/>
              <a:cs typeface="ＭＳ Ｐゴシック" charset="0"/>
            </a:endParaRPr>
          </a:p>
          <a:p>
            <a:r>
              <a:rPr lang="en-US" dirty="0">
                <a:latin typeface="Calibri" charset="0"/>
                <a:ea typeface="ＭＳ Ｐゴシック" charset="0"/>
                <a:cs typeface="ＭＳ Ｐゴシック" charset="0"/>
              </a:rPr>
              <a:t>TALK IN TERMS OF MARGINAL COST OF LABOR AND MARGINAL PRODUCT OF LABOR. The wage stays the same but we can charge</a:t>
            </a:r>
            <a:r>
              <a:rPr lang="en-US" baseline="0" dirty="0">
                <a:latin typeface="Calibri" charset="0"/>
                <a:ea typeface="ＭＳ Ｐゴシック" charset="0"/>
                <a:cs typeface="ＭＳ Ｐゴシック" charset="0"/>
              </a:rPr>
              <a:t> more meaning we can hire more workers.</a:t>
            </a:r>
            <a:endParaRPr lang="en-US" dirty="0">
              <a:latin typeface="Calibri"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5C95B84-FA65-084D-A6D2-6EB952C63ADB}" type="slidenum">
              <a:rPr lang="en-US" sz="1200">
                <a:latin typeface="Calibri" charset="0"/>
              </a:rPr>
              <a:pPr eaLnBrk="1" hangingPunct="1"/>
              <a:t>8</a:t>
            </a:fld>
            <a:endParaRPr lang="en-US" sz="1200">
              <a:latin typeface="Calibri" charset="0"/>
            </a:endParaRPr>
          </a:p>
        </p:txBody>
      </p:sp>
    </p:spTree>
    <p:extLst>
      <p:ext uri="{BB962C8B-B14F-4D97-AF65-F5344CB8AC3E}">
        <p14:creationId xmlns:p14="http://schemas.microsoft.com/office/powerpoint/2010/main" val="1480081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60990D-2D36-F246-8F60-5DD3F7D1B844}" type="slidenum">
              <a:rPr lang="en-US" smtClean="0"/>
              <a:pPr/>
              <a:t>9</a:t>
            </a:fld>
            <a:endParaRPr lang="en-US"/>
          </a:p>
        </p:txBody>
      </p:sp>
    </p:spTree>
    <p:extLst>
      <p:ext uri="{BB962C8B-B14F-4D97-AF65-F5344CB8AC3E}">
        <p14:creationId xmlns:p14="http://schemas.microsoft.com/office/powerpoint/2010/main" val="4228654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atin typeface="Calibri" charset="0"/>
                <a:ea typeface="ＭＳ Ｐゴシック" charset="0"/>
                <a:cs typeface="ＭＳ Ｐゴシック" charset="0"/>
              </a:rPr>
              <a:t>PE is the expectations of prices from both sides, the consumer and the producer!</a:t>
            </a:r>
          </a:p>
          <a:p>
            <a:endParaRPr lang="en-US" dirty="0">
              <a:latin typeface="Calibri" charset="0"/>
              <a:ea typeface="ＭＳ Ｐゴシック" charset="0"/>
              <a:cs typeface="ＭＳ Ｐゴシック" charset="0"/>
            </a:endParaRPr>
          </a:p>
          <a:p>
            <a:endParaRPr lang="en-US" dirty="0">
              <a:latin typeface="Calibri" charset="0"/>
              <a:ea typeface="ＭＳ Ｐゴシック" charset="0"/>
              <a:cs typeface="ＭＳ Ｐゴシック" charset="0"/>
            </a:endParaRPr>
          </a:p>
          <a:p>
            <a:r>
              <a:rPr lang="en-US" dirty="0">
                <a:latin typeface="Calibri" charset="0"/>
                <a:ea typeface="ＭＳ Ｐゴシック" charset="0"/>
                <a:cs typeface="ＭＳ Ｐゴシック" charset="0"/>
              </a:rPr>
              <a:t>WRITE IT OUT AND TAKE THEM THROUGH IT!</a:t>
            </a:r>
          </a:p>
          <a:p>
            <a:r>
              <a:rPr lang="en-US" dirty="0">
                <a:latin typeface="Calibri" charset="0"/>
                <a:ea typeface="ＭＳ Ｐゴシック" charset="0"/>
                <a:cs typeface="ＭＳ Ｐゴシック" charset="0"/>
              </a:rPr>
              <a:t>TALK IN TERMS OF MARGINAL COST OF LABOR AND MARGINAL PRODUCT OF LABOR. CHANGES IN PRICES CAUSE A DECEREASE IN EMPLOYMENT.</a:t>
            </a:r>
          </a:p>
          <a:p>
            <a:r>
              <a:rPr lang="en-US" dirty="0">
                <a:latin typeface="Calibri" charset="0"/>
                <a:ea typeface="ＭＳ Ｐゴシック" charset="0"/>
                <a:cs typeface="ＭＳ Ｐゴシック" charset="0"/>
              </a:rPr>
              <a:t>AS FAR AS CHANGES IN PRICE EXPECTATIONS, TALK ABOUT FUTURE PEOPLE BEING HIRED ARE PAID LESS.</a:t>
            </a:r>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17CA711-4F9A-334B-A62D-D8465047965F}" type="slidenum">
              <a:rPr lang="en-US" sz="1200">
                <a:latin typeface="Calibri" charset="0"/>
              </a:rPr>
              <a:pPr eaLnBrk="1" hangingPunct="1"/>
              <a:t>12</a:t>
            </a:fld>
            <a:endParaRPr lang="en-US" sz="120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BE0DB8BF-F9F9-044B-A29A-BD290BE3F386}" type="datetime1">
              <a:rPr lang="en-US"/>
              <a:pPr/>
              <a:t>4/15/24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813E2E8-6F84-C544-8EC8-DD504EC38DD1}" type="slidenum">
              <a:rPr lang="en-US"/>
              <a:pPr/>
              <a:t>‹#›</a:t>
            </a:fld>
            <a:endParaRPr lang="en-US"/>
          </a:p>
        </p:txBody>
      </p:sp>
    </p:spTree>
    <p:extLst>
      <p:ext uri="{BB962C8B-B14F-4D97-AF65-F5344CB8AC3E}">
        <p14:creationId xmlns:p14="http://schemas.microsoft.com/office/powerpoint/2010/main" val="3240889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697931E-C314-BA4F-8B68-71C9D5CDB8AB}" type="datetime1">
              <a:rPr lang="en-US"/>
              <a:pPr/>
              <a:t>4/15/24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C3FFC44-08B9-6A47-9732-621C666255BA}" type="slidenum">
              <a:rPr lang="en-US"/>
              <a:pPr/>
              <a:t>‹#›</a:t>
            </a:fld>
            <a:endParaRPr lang="en-US"/>
          </a:p>
        </p:txBody>
      </p:sp>
    </p:spTree>
    <p:extLst>
      <p:ext uri="{BB962C8B-B14F-4D97-AF65-F5344CB8AC3E}">
        <p14:creationId xmlns:p14="http://schemas.microsoft.com/office/powerpoint/2010/main" val="3683576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EE8068C-D54C-5F43-98BC-49DDCBB8F59A}" type="datetime1">
              <a:rPr lang="en-US"/>
              <a:pPr/>
              <a:t>4/15/24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7B282B7-E1F3-354F-9D84-C10BD44F111C}" type="slidenum">
              <a:rPr lang="en-US"/>
              <a:pPr/>
              <a:t>‹#›</a:t>
            </a:fld>
            <a:endParaRPr lang="en-US"/>
          </a:p>
        </p:txBody>
      </p:sp>
    </p:spTree>
    <p:extLst>
      <p:ext uri="{BB962C8B-B14F-4D97-AF65-F5344CB8AC3E}">
        <p14:creationId xmlns:p14="http://schemas.microsoft.com/office/powerpoint/2010/main" val="1244351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74C5F47-308F-044F-A4F5-B13F91589851}" type="datetime1">
              <a:rPr lang="en-US"/>
              <a:pPr/>
              <a:t>4/15/24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6DFA5C0-717D-CA40-97DC-33A72695FCB4}" type="slidenum">
              <a:rPr lang="en-US"/>
              <a:pPr/>
              <a:t>‹#›</a:t>
            </a:fld>
            <a:endParaRPr lang="en-US"/>
          </a:p>
        </p:txBody>
      </p:sp>
    </p:spTree>
    <p:extLst>
      <p:ext uri="{BB962C8B-B14F-4D97-AF65-F5344CB8AC3E}">
        <p14:creationId xmlns:p14="http://schemas.microsoft.com/office/powerpoint/2010/main" val="1429966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A5A17A88-7A6B-6A4B-9F6B-B6760856B659}" type="datetime1">
              <a:rPr lang="en-US"/>
              <a:pPr/>
              <a:t>4/15/24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3117FB9-D2E3-B04C-8FCE-26DD8AE80BF0}" type="slidenum">
              <a:rPr lang="en-US"/>
              <a:pPr/>
              <a:t>‹#›</a:t>
            </a:fld>
            <a:endParaRPr lang="en-US"/>
          </a:p>
        </p:txBody>
      </p:sp>
    </p:spTree>
    <p:extLst>
      <p:ext uri="{BB962C8B-B14F-4D97-AF65-F5344CB8AC3E}">
        <p14:creationId xmlns:p14="http://schemas.microsoft.com/office/powerpoint/2010/main" val="2606974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1BD6C708-39C9-7347-AA62-9C888C8ABBED}" type="datetime1">
              <a:rPr lang="en-US"/>
              <a:pPr/>
              <a:t>4/15/24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E8BEBA5-AEB5-4048-B369-DD5EED15A5F0}" type="slidenum">
              <a:rPr lang="en-US"/>
              <a:pPr/>
              <a:t>‹#›</a:t>
            </a:fld>
            <a:endParaRPr lang="en-US"/>
          </a:p>
        </p:txBody>
      </p:sp>
    </p:spTree>
    <p:extLst>
      <p:ext uri="{BB962C8B-B14F-4D97-AF65-F5344CB8AC3E}">
        <p14:creationId xmlns:p14="http://schemas.microsoft.com/office/powerpoint/2010/main" val="922267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B1BECD98-17CB-CA48-9AC1-6A1FF273A86D}" type="datetime1">
              <a:rPr lang="en-US"/>
              <a:pPr/>
              <a:t>4/15/24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A9487BE-0894-D54F-BF35-46E3D1423F59}" type="slidenum">
              <a:rPr lang="en-US"/>
              <a:pPr/>
              <a:t>‹#›</a:t>
            </a:fld>
            <a:endParaRPr lang="en-US"/>
          </a:p>
        </p:txBody>
      </p:sp>
    </p:spTree>
    <p:extLst>
      <p:ext uri="{BB962C8B-B14F-4D97-AF65-F5344CB8AC3E}">
        <p14:creationId xmlns:p14="http://schemas.microsoft.com/office/powerpoint/2010/main" val="3097169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7A8786DF-9579-CF4D-AED6-BC05AAE0A2D6}" type="datetime1">
              <a:rPr lang="en-US"/>
              <a:pPr/>
              <a:t>4/15/24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55E7122E-5EE2-844F-B9BF-11BF5C26FAB1}" type="slidenum">
              <a:rPr lang="en-US"/>
              <a:pPr/>
              <a:t>‹#›</a:t>
            </a:fld>
            <a:endParaRPr lang="en-US"/>
          </a:p>
        </p:txBody>
      </p:sp>
    </p:spTree>
    <p:extLst>
      <p:ext uri="{BB962C8B-B14F-4D97-AF65-F5344CB8AC3E}">
        <p14:creationId xmlns:p14="http://schemas.microsoft.com/office/powerpoint/2010/main" val="1964251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CE77153-3CB9-4B46-8123-68C366AB6B4F}" type="datetime1">
              <a:rPr lang="en-US"/>
              <a:pPr/>
              <a:t>4/15/24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3E30DE1C-5631-D64E-947A-9DF601CFC90B}" type="slidenum">
              <a:rPr lang="en-US"/>
              <a:pPr/>
              <a:t>‹#›</a:t>
            </a:fld>
            <a:endParaRPr lang="en-US"/>
          </a:p>
        </p:txBody>
      </p:sp>
    </p:spTree>
    <p:extLst>
      <p:ext uri="{BB962C8B-B14F-4D97-AF65-F5344CB8AC3E}">
        <p14:creationId xmlns:p14="http://schemas.microsoft.com/office/powerpoint/2010/main" val="121873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B14D083E-32C3-D442-AC13-27AF50F12D0C}" type="datetime1">
              <a:rPr lang="en-US"/>
              <a:pPr/>
              <a:t>4/15/24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B4F0105-5B1E-FB42-AC89-FF77A718D9C0}" type="slidenum">
              <a:rPr lang="en-US"/>
              <a:pPr/>
              <a:t>‹#›</a:t>
            </a:fld>
            <a:endParaRPr lang="en-US"/>
          </a:p>
        </p:txBody>
      </p:sp>
    </p:spTree>
    <p:extLst>
      <p:ext uri="{BB962C8B-B14F-4D97-AF65-F5344CB8AC3E}">
        <p14:creationId xmlns:p14="http://schemas.microsoft.com/office/powerpoint/2010/main" val="2868228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39F4E15C-7521-3E48-A2CF-400C118BE0E6}" type="datetime1">
              <a:rPr lang="en-US"/>
              <a:pPr/>
              <a:t>4/15/24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A390A58-2A2F-BA4B-BBBF-E420406ECD58}" type="slidenum">
              <a:rPr lang="en-US"/>
              <a:pPr/>
              <a:t>‹#›</a:t>
            </a:fld>
            <a:endParaRPr lang="en-US"/>
          </a:p>
        </p:txBody>
      </p:sp>
    </p:spTree>
    <p:extLst>
      <p:ext uri="{BB962C8B-B14F-4D97-AF65-F5344CB8AC3E}">
        <p14:creationId xmlns:p14="http://schemas.microsoft.com/office/powerpoint/2010/main" val="3003154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F275451A-E1AA-7843-8D07-D1DF3687196B}" type="datetime1">
              <a:rPr lang="en-US"/>
              <a:pPr/>
              <a:t>4/15/24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D1E6E571-F66F-FF4E-A0F5-7E686A42E61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audio" Target="../media/audio3.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audio" Target="../media/audio5.bin"/><Relationship Id="rId7"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4.png"/><Relationship Id="rId4" Type="http://schemas.openxmlformats.org/officeDocument/2006/relationships/audio" Target="../media/audio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audio" Target="../media/audio1.bin"/><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audio" Target="../media/audio2.bin"/></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audio" Target="../media/audio4.bin"/><Relationship Id="rId2" Type="http://schemas.openxmlformats.org/officeDocument/2006/relationships/audio" Target="../media/audio3.bin"/><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audio" Target="../media/audio3.bin"/><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2.png"/><Relationship Id="rId4" Type="http://schemas.openxmlformats.org/officeDocument/2006/relationships/audio" Target="../media/audio4.bin"/></Relationships>
</file>

<file path=ppt/slides/_rels/slide7.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5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audio" Target="../media/audio3.bin"/><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audio" Target="../media/audio4.bin"/></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34823" name="Rectangle 34822">
            <a:extLst>
              <a:ext uri="{FF2B5EF4-FFF2-40B4-BE49-F238E27FC236}">
                <a16:creationId xmlns:a16="http://schemas.microsoft.com/office/drawing/2014/main" id="{870A1295-61BC-4214-AA3E-D39667302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41" name="Title 1"/>
          <p:cNvSpPr txBox="1">
            <a:spLocks/>
          </p:cNvSpPr>
          <p:nvPr/>
        </p:nvSpPr>
        <p:spPr bwMode="auto">
          <a:xfrm>
            <a:off x="603504" y="5116529"/>
            <a:ext cx="7944130" cy="1000655"/>
          </a:xfrm>
          <a:prstGeom prst="rect">
            <a:avLst/>
          </a:prstGeom>
          <a:extLs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chor="t">
            <a:norm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defTabSz="914400" eaLnBrk="1" hangingPunct="1">
              <a:lnSpc>
                <a:spcPct val="90000"/>
              </a:lnSpc>
              <a:spcAft>
                <a:spcPts val="600"/>
              </a:spcAft>
            </a:pPr>
            <a:r>
              <a:rPr lang="en-US" sz="3500" b="1">
                <a:solidFill>
                  <a:schemeClr val="tx2"/>
                </a:solidFill>
                <a:latin typeface="+mj-lt"/>
                <a:ea typeface="+mj-ea"/>
                <a:cs typeface="+mj-cs"/>
              </a:rPr>
              <a:t>Aggregate Supply and Demand</a:t>
            </a:r>
          </a:p>
        </p:txBody>
      </p:sp>
      <p:pic>
        <p:nvPicPr>
          <p:cNvPr id="34818" name="Picture 2" descr="A person flexing his muscles&#10;&#10;Description automatically generated">
            <a:extLst>
              <a:ext uri="{FF2B5EF4-FFF2-40B4-BE49-F238E27FC236}">
                <a16:creationId xmlns:a16="http://schemas.microsoft.com/office/drawing/2014/main" id="{6398C515-E775-91B2-0D26-1DF390920FB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904" b="4411"/>
          <a:stretch/>
        </p:blipFill>
        <p:spPr bwMode="auto">
          <a:xfrm>
            <a:off x="20" y="10"/>
            <a:ext cx="9143980" cy="4201449"/>
          </a:xfrm>
          <a:prstGeom prst="rect">
            <a:avLst/>
          </a:prstGeom>
          <a:noFill/>
          <a:extLst>
            <a:ext uri="{909E8E84-426E-40DD-AFC4-6F175D3DCCD1}">
              <a14:hiddenFill xmlns:a14="http://schemas.microsoft.com/office/drawing/2010/main">
                <a:solidFill>
                  <a:srgbClr val="FFFFFF"/>
                </a:solidFill>
              </a14:hiddenFill>
            </a:ext>
          </a:extLst>
        </p:spPr>
      </p:pic>
      <p:grpSp>
        <p:nvGrpSpPr>
          <p:cNvPr id="34825" name="Group 34824">
            <a:extLst>
              <a:ext uri="{FF2B5EF4-FFF2-40B4-BE49-F238E27FC236}">
                <a16:creationId xmlns:a16="http://schemas.microsoft.com/office/drawing/2014/main" id="{0B139475-2B26-4CA9-9413-DE741E49F7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41813"/>
            <a:ext cx="9141713" cy="1828800"/>
            <a:chOff x="-305" y="3144820"/>
            <a:chExt cx="9182100" cy="1551136"/>
          </a:xfrm>
        </p:grpSpPr>
        <p:sp useBgFill="1">
          <p:nvSpPr>
            <p:cNvPr id="34826" name="Freeform: Shape 34825">
              <a:extLst>
                <a:ext uri="{FF2B5EF4-FFF2-40B4-BE49-F238E27FC236}">
                  <a16:creationId xmlns:a16="http://schemas.microsoft.com/office/drawing/2014/main" id="{16C6BF63-6277-4C39-BE5D-3C341662C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76854"/>
              <a:ext cx="9182100" cy="1019102"/>
            </a:xfrm>
            <a:custGeom>
              <a:avLst/>
              <a:gdLst>
                <a:gd name="connsiteX0" fmla="*/ 0 w 9182100"/>
                <a:gd name="connsiteY0" fmla="*/ 1019102 h 1019102"/>
                <a:gd name="connsiteX1" fmla="*/ 9182100 w 9182100"/>
                <a:gd name="connsiteY1" fmla="*/ 1019102 h 1019102"/>
                <a:gd name="connsiteX2" fmla="*/ 9182100 w 9182100"/>
                <a:gd name="connsiteY2" fmla="*/ 273009 h 1019102"/>
                <a:gd name="connsiteX3" fmla="*/ 9065895 w 9182100"/>
                <a:gd name="connsiteY3" fmla="*/ 278343 h 1019102"/>
                <a:gd name="connsiteX4" fmla="*/ 8261890 w 9182100"/>
                <a:gd name="connsiteY4" fmla="*/ 257769 h 1019102"/>
                <a:gd name="connsiteX5" fmla="*/ 8038624 w 9182100"/>
                <a:gd name="connsiteY5" fmla="*/ 235956 h 1019102"/>
                <a:gd name="connsiteX6" fmla="*/ 7862221 w 9182100"/>
                <a:gd name="connsiteY6" fmla="*/ 213097 h 1019102"/>
                <a:gd name="connsiteX7" fmla="*/ 6238780 w 9182100"/>
                <a:gd name="connsiteY7" fmla="*/ 126419 h 1019102"/>
                <a:gd name="connsiteX8" fmla="*/ 5828729 w 9182100"/>
                <a:gd name="connsiteY8" fmla="*/ 142421 h 1019102"/>
                <a:gd name="connsiteX9" fmla="*/ 5227606 w 9182100"/>
                <a:gd name="connsiteY9" fmla="*/ 219764 h 1019102"/>
                <a:gd name="connsiteX10" fmla="*/ 4394359 w 9182100"/>
                <a:gd name="connsiteY10" fmla="*/ 190713 h 1019102"/>
                <a:gd name="connsiteX11" fmla="*/ 3789236 w 9182100"/>
                <a:gd name="connsiteY11" fmla="*/ 107655 h 1019102"/>
                <a:gd name="connsiteX12" fmla="*/ 3391567 w 9182100"/>
                <a:gd name="connsiteY12" fmla="*/ 30502 h 1019102"/>
                <a:gd name="connsiteX13" fmla="*/ 2180177 w 9182100"/>
                <a:gd name="connsiteY13" fmla="*/ 67745 h 1019102"/>
                <a:gd name="connsiteX14" fmla="*/ 1543336 w 9182100"/>
                <a:gd name="connsiteY14" fmla="*/ 209953 h 1019102"/>
                <a:gd name="connsiteX15" fmla="*/ 1276731 w 9182100"/>
                <a:gd name="connsiteY15" fmla="*/ 286439 h 1019102"/>
                <a:gd name="connsiteX16" fmla="*/ 441293 w 9182100"/>
                <a:gd name="connsiteY16" fmla="*/ 292345 h 1019102"/>
                <a:gd name="connsiteX17" fmla="*/ 0 w 9182100"/>
                <a:gd name="connsiteY17" fmla="*/ 135563 h 1019102"/>
                <a:gd name="connsiteX18" fmla="*/ 0 w 9182100"/>
                <a:gd name="connsiteY18" fmla="*/ 1019102 h 101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82100" h="1019102">
                  <a:moveTo>
                    <a:pt x="0" y="1019102"/>
                  </a:moveTo>
                  <a:lnTo>
                    <a:pt x="9182100" y="1019102"/>
                  </a:lnTo>
                  <a:lnTo>
                    <a:pt x="9182100" y="273009"/>
                  </a:lnTo>
                  <a:cubicBezTo>
                    <a:pt x="9143429" y="275485"/>
                    <a:pt x="9104662" y="277200"/>
                    <a:pt x="9065895" y="278343"/>
                  </a:cubicBezTo>
                  <a:cubicBezTo>
                    <a:pt x="8798243" y="285201"/>
                    <a:pt x="8529066" y="277009"/>
                    <a:pt x="8261890" y="257769"/>
                  </a:cubicBezTo>
                  <a:cubicBezTo>
                    <a:pt x="8187024" y="251863"/>
                    <a:pt x="8112443" y="245386"/>
                    <a:pt x="8038624" y="235956"/>
                  </a:cubicBezTo>
                  <a:cubicBezTo>
                    <a:pt x="7980140" y="228051"/>
                    <a:pt x="7920228" y="219002"/>
                    <a:pt x="7862221" y="213097"/>
                  </a:cubicBezTo>
                  <a:cubicBezTo>
                    <a:pt x="7322439" y="159280"/>
                    <a:pt x="6780943" y="130991"/>
                    <a:pt x="6238780" y="126419"/>
                  </a:cubicBezTo>
                  <a:cubicBezTo>
                    <a:pt x="6102477" y="126324"/>
                    <a:pt x="5964745" y="128800"/>
                    <a:pt x="5828729" y="142421"/>
                  </a:cubicBezTo>
                  <a:cubicBezTo>
                    <a:pt x="5624703" y="162328"/>
                    <a:pt x="5429441" y="202048"/>
                    <a:pt x="5227606" y="219764"/>
                  </a:cubicBezTo>
                  <a:cubicBezTo>
                    <a:pt x="4950238" y="245767"/>
                    <a:pt x="4670393" y="228527"/>
                    <a:pt x="4394359" y="190713"/>
                  </a:cubicBezTo>
                  <a:cubicBezTo>
                    <a:pt x="4193381" y="163090"/>
                    <a:pt x="3988880" y="147755"/>
                    <a:pt x="3789236" y="107655"/>
                  </a:cubicBezTo>
                  <a:cubicBezTo>
                    <a:pt x="3660743" y="85271"/>
                    <a:pt x="3520249" y="51648"/>
                    <a:pt x="3391567" y="30502"/>
                  </a:cubicBezTo>
                  <a:cubicBezTo>
                    <a:pt x="2990469" y="-28553"/>
                    <a:pt x="2579370" y="5928"/>
                    <a:pt x="2180177" y="67745"/>
                  </a:cubicBezTo>
                  <a:cubicBezTo>
                    <a:pt x="1965198" y="103273"/>
                    <a:pt x="1751648" y="146136"/>
                    <a:pt x="1543336" y="209953"/>
                  </a:cubicBezTo>
                  <a:cubicBezTo>
                    <a:pt x="1456087" y="238528"/>
                    <a:pt x="1365885" y="264627"/>
                    <a:pt x="1276731" y="286439"/>
                  </a:cubicBezTo>
                  <a:cubicBezTo>
                    <a:pt x="1001173" y="335398"/>
                    <a:pt x="716471" y="346923"/>
                    <a:pt x="441293" y="292345"/>
                  </a:cubicBezTo>
                  <a:cubicBezTo>
                    <a:pt x="285655" y="263198"/>
                    <a:pt x="143923" y="198237"/>
                    <a:pt x="0" y="135563"/>
                  </a:cubicBezTo>
                  <a:lnTo>
                    <a:pt x="0" y="1019102"/>
                  </a:lnTo>
                  <a:close/>
                </a:path>
              </a:pathLst>
            </a:custGeom>
            <a:ln w="9525" cap="flat">
              <a:noFill/>
              <a:prstDash val="solid"/>
              <a:miter/>
            </a:ln>
          </p:spPr>
          <p:txBody>
            <a:bodyPr rtlCol="0" anchor="ctr"/>
            <a:lstStyle/>
            <a:p>
              <a:endParaRPr lang="en-US" dirty="0"/>
            </a:p>
          </p:txBody>
        </p:sp>
        <p:sp>
          <p:nvSpPr>
            <p:cNvPr id="34827" name="Freeform: Shape 34826">
              <a:extLst>
                <a:ext uri="{FF2B5EF4-FFF2-40B4-BE49-F238E27FC236}">
                  <a16:creationId xmlns:a16="http://schemas.microsoft.com/office/drawing/2014/main" id="{6EA3BAD9-C130-4A9C-9086-20D132A6CF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144820"/>
              <a:ext cx="9182100" cy="932744"/>
            </a:xfrm>
            <a:custGeom>
              <a:avLst/>
              <a:gdLst>
                <a:gd name="connsiteX0" fmla="*/ 9182100 w 9182100"/>
                <a:gd name="connsiteY0" fmla="*/ 396420 h 932744"/>
                <a:gd name="connsiteX1" fmla="*/ 9103805 w 9182100"/>
                <a:gd name="connsiteY1" fmla="*/ 392229 h 932744"/>
                <a:gd name="connsiteX2" fmla="*/ 8712422 w 9182100"/>
                <a:gd name="connsiteY2" fmla="*/ 359749 h 932744"/>
                <a:gd name="connsiteX3" fmla="*/ 8322755 w 9182100"/>
                <a:gd name="connsiteY3" fmla="*/ 313362 h 932744"/>
                <a:gd name="connsiteX4" fmla="*/ 8134826 w 9182100"/>
                <a:gd name="connsiteY4" fmla="*/ 283930 h 932744"/>
                <a:gd name="connsiteX5" fmla="*/ 8090916 w 9182100"/>
                <a:gd name="connsiteY5" fmla="*/ 275643 h 932744"/>
                <a:gd name="connsiteX6" fmla="*/ 8069485 w 9182100"/>
                <a:gd name="connsiteY6" fmla="*/ 271262 h 932744"/>
                <a:gd name="connsiteX7" fmla="*/ 8041862 w 9182100"/>
                <a:gd name="connsiteY7" fmla="*/ 266595 h 932744"/>
                <a:gd name="connsiteX8" fmla="*/ 7986903 w 9182100"/>
                <a:gd name="connsiteY8" fmla="*/ 257546 h 932744"/>
                <a:gd name="connsiteX9" fmla="*/ 7934230 w 9182100"/>
                <a:gd name="connsiteY9" fmla="*/ 249640 h 932744"/>
                <a:gd name="connsiteX10" fmla="*/ 7727537 w 9182100"/>
                <a:gd name="connsiteY10" fmla="*/ 221922 h 932744"/>
                <a:gd name="connsiteX11" fmla="*/ 7625239 w 9182100"/>
                <a:gd name="connsiteY11" fmla="*/ 209730 h 932744"/>
                <a:gd name="connsiteX12" fmla="*/ 7523227 w 9182100"/>
                <a:gd name="connsiteY12" fmla="*/ 198110 h 932744"/>
                <a:gd name="connsiteX13" fmla="*/ 7115651 w 9182100"/>
                <a:gd name="connsiteY13" fmla="*/ 158010 h 932744"/>
                <a:gd name="connsiteX14" fmla="*/ 6706839 w 9182100"/>
                <a:gd name="connsiteY14" fmla="*/ 126958 h 932744"/>
                <a:gd name="connsiteX15" fmla="*/ 6604064 w 9182100"/>
                <a:gd name="connsiteY15" fmla="*/ 120862 h 932744"/>
                <a:gd name="connsiteX16" fmla="*/ 6501003 w 9182100"/>
                <a:gd name="connsiteY16" fmla="*/ 115338 h 932744"/>
                <a:gd name="connsiteX17" fmla="*/ 6397467 w 9182100"/>
                <a:gd name="connsiteY17" fmla="*/ 110385 h 932744"/>
                <a:gd name="connsiteX18" fmla="*/ 6293168 w 9182100"/>
                <a:gd name="connsiteY18" fmla="*/ 106860 h 932744"/>
                <a:gd name="connsiteX19" fmla="*/ 6079712 w 9182100"/>
                <a:gd name="connsiteY19" fmla="*/ 103908 h 932744"/>
                <a:gd name="connsiteX20" fmla="*/ 6024563 w 9182100"/>
                <a:gd name="connsiteY20" fmla="*/ 104479 h 932744"/>
                <a:gd name="connsiteX21" fmla="*/ 5968080 w 9182100"/>
                <a:gd name="connsiteY21" fmla="*/ 106479 h 932744"/>
                <a:gd name="connsiteX22" fmla="*/ 5855875 w 9182100"/>
                <a:gd name="connsiteY22" fmla="*/ 113242 h 932744"/>
                <a:gd name="connsiteX23" fmla="*/ 5439251 w 9182100"/>
                <a:gd name="connsiteY23" fmla="*/ 160105 h 932744"/>
                <a:gd name="connsiteX24" fmla="*/ 5075396 w 9182100"/>
                <a:gd name="connsiteY24" fmla="*/ 186585 h 932744"/>
                <a:gd name="connsiteX25" fmla="*/ 4712780 w 9182100"/>
                <a:gd name="connsiteY25" fmla="*/ 171249 h 932744"/>
                <a:gd name="connsiteX26" fmla="*/ 4666679 w 9182100"/>
                <a:gd name="connsiteY26" fmla="*/ 166773 h 932744"/>
                <a:gd name="connsiteX27" fmla="*/ 4620292 w 9182100"/>
                <a:gd name="connsiteY27" fmla="*/ 161629 h 932744"/>
                <a:gd name="connsiteX28" fmla="*/ 4573810 w 9182100"/>
                <a:gd name="connsiteY28" fmla="*/ 156009 h 932744"/>
                <a:gd name="connsiteX29" fmla="*/ 4550569 w 9182100"/>
                <a:gd name="connsiteY29" fmla="*/ 153057 h 932744"/>
                <a:gd name="connsiteX30" fmla="*/ 4538948 w 9182100"/>
                <a:gd name="connsiteY30" fmla="*/ 151628 h 932744"/>
                <a:gd name="connsiteX31" fmla="*/ 4526566 w 9182100"/>
                <a:gd name="connsiteY31" fmla="*/ 149913 h 932744"/>
                <a:gd name="connsiteX32" fmla="*/ 4327779 w 9182100"/>
                <a:gd name="connsiteY32" fmla="*/ 122862 h 932744"/>
                <a:gd name="connsiteX33" fmla="*/ 3929729 w 9182100"/>
                <a:gd name="connsiteY33" fmla="*/ 68189 h 932744"/>
                <a:gd name="connsiteX34" fmla="*/ 3729133 w 9182100"/>
                <a:gd name="connsiteY34" fmla="*/ 41900 h 932744"/>
                <a:gd name="connsiteX35" fmla="*/ 3628930 w 9182100"/>
                <a:gd name="connsiteY35" fmla="*/ 28946 h 932744"/>
                <a:gd name="connsiteX36" fmla="*/ 3573399 w 9182100"/>
                <a:gd name="connsiteY36" fmla="*/ 22278 h 932744"/>
                <a:gd name="connsiteX37" fmla="*/ 3516916 w 9182100"/>
                <a:gd name="connsiteY37" fmla="*/ 16468 h 932744"/>
                <a:gd name="connsiteX38" fmla="*/ 3074670 w 9182100"/>
                <a:gd name="connsiteY38" fmla="*/ 752 h 932744"/>
                <a:gd name="connsiteX39" fmla="*/ 2858738 w 9182100"/>
                <a:gd name="connsiteY39" fmla="*/ 8753 h 932744"/>
                <a:gd name="connsiteX40" fmla="*/ 2645474 w 9182100"/>
                <a:gd name="connsiteY40" fmla="*/ 25326 h 932744"/>
                <a:gd name="connsiteX41" fmla="*/ 1810798 w 9182100"/>
                <a:gd name="connsiteY41" fmla="*/ 158010 h 932744"/>
                <a:gd name="connsiteX42" fmla="*/ 1602772 w 9182100"/>
                <a:gd name="connsiteY42" fmla="*/ 208111 h 932744"/>
                <a:gd name="connsiteX43" fmla="*/ 1548860 w 9182100"/>
                <a:gd name="connsiteY43" fmla="*/ 222780 h 932744"/>
                <a:gd name="connsiteX44" fmla="*/ 1501331 w 9182100"/>
                <a:gd name="connsiteY44" fmla="*/ 236115 h 932744"/>
                <a:gd name="connsiteX45" fmla="*/ 1411224 w 9182100"/>
                <a:gd name="connsiteY45" fmla="*/ 260880 h 932744"/>
                <a:gd name="connsiteX46" fmla="*/ 1050893 w 9182100"/>
                <a:gd name="connsiteY46" fmla="*/ 338032 h 932744"/>
                <a:gd name="connsiteX47" fmla="*/ 871252 w 9182100"/>
                <a:gd name="connsiteY47" fmla="*/ 360511 h 932744"/>
                <a:gd name="connsiteX48" fmla="*/ 781812 w 9182100"/>
                <a:gd name="connsiteY48" fmla="*/ 366512 h 932744"/>
                <a:gd name="connsiteX49" fmla="*/ 692563 w 9182100"/>
                <a:gd name="connsiteY49" fmla="*/ 369655 h 932744"/>
                <a:gd name="connsiteX50" fmla="*/ 515017 w 9182100"/>
                <a:gd name="connsiteY50" fmla="*/ 363940 h 932744"/>
                <a:gd name="connsiteX51" fmla="*/ 337661 w 9182100"/>
                <a:gd name="connsiteY51" fmla="*/ 341937 h 932744"/>
                <a:gd name="connsiteX52" fmla="*/ 156972 w 9182100"/>
                <a:gd name="connsiteY52" fmla="*/ 303456 h 932744"/>
                <a:gd name="connsiteX53" fmla="*/ 0 w 9182100"/>
                <a:gd name="connsiteY53" fmla="*/ 261642 h 932744"/>
                <a:gd name="connsiteX54" fmla="*/ 0 w 9182100"/>
                <a:gd name="connsiteY54" fmla="*/ 713412 h 932744"/>
                <a:gd name="connsiteX55" fmla="*/ 9144 w 9182100"/>
                <a:gd name="connsiteY55" fmla="*/ 717699 h 932744"/>
                <a:gd name="connsiteX56" fmla="*/ 213360 w 9182100"/>
                <a:gd name="connsiteY56" fmla="*/ 801042 h 932744"/>
                <a:gd name="connsiteX57" fmla="*/ 653510 w 9182100"/>
                <a:gd name="connsiteY57" fmla="*/ 908199 h 932744"/>
                <a:gd name="connsiteX58" fmla="*/ 1101947 w 9182100"/>
                <a:gd name="connsiteY58" fmla="*/ 930773 h 932744"/>
                <a:gd name="connsiteX59" fmla="*/ 1540002 w 9182100"/>
                <a:gd name="connsiteY59" fmla="*/ 889434 h 932744"/>
                <a:gd name="connsiteX60" fmla="*/ 1647158 w 9182100"/>
                <a:gd name="connsiteY60" fmla="*/ 871242 h 932744"/>
                <a:gd name="connsiteX61" fmla="*/ 1698117 w 9182100"/>
                <a:gd name="connsiteY61" fmla="*/ 862193 h 932744"/>
                <a:gd name="connsiteX62" fmla="*/ 1742789 w 9182100"/>
                <a:gd name="connsiteY62" fmla="*/ 854668 h 932744"/>
                <a:gd name="connsiteX63" fmla="*/ 1931003 w 9182100"/>
                <a:gd name="connsiteY63" fmla="*/ 826950 h 932744"/>
                <a:gd name="connsiteX64" fmla="*/ 2314861 w 9182100"/>
                <a:gd name="connsiteY64" fmla="*/ 783897 h 932744"/>
                <a:gd name="connsiteX65" fmla="*/ 2506885 w 9182100"/>
                <a:gd name="connsiteY65" fmla="*/ 768086 h 932744"/>
                <a:gd name="connsiteX66" fmla="*/ 2602611 w 9182100"/>
                <a:gd name="connsiteY66" fmla="*/ 762085 h 932744"/>
                <a:gd name="connsiteX67" fmla="*/ 2698052 w 9182100"/>
                <a:gd name="connsiteY67" fmla="*/ 756846 h 932744"/>
                <a:gd name="connsiteX68" fmla="*/ 2887980 w 9182100"/>
                <a:gd name="connsiteY68" fmla="*/ 750846 h 932744"/>
                <a:gd name="connsiteX69" fmla="*/ 3075813 w 9182100"/>
                <a:gd name="connsiteY69" fmla="*/ 750179 h 932744"/>
                <a:gd name="connsiteX70" fmla="*/ 3168587 w 9182100"/>
                <a:gd name="connsiteY70" fmla="*/ 752751 h 932744"/>
                <a:gd name="connsiteX71" fmla="*/ 3260408 w 9182100"/>
                <a:gd name="connsiteY71" fmla="*/ 756656 h 932744"/>
                <a:gd name="connsiteX72" fmla="*/ 3440049 w 9182100"/>
                <a:gd name="connsiteY72" fmla="*/ 771610 h 932744"/>
                <a:gd name="connsiteX73" fmla="*/ 3483864 w 9182100"/>
                <a:gd name="connsiteY73" fmla="*/ 776849 h 932744"/>
                <a:gd name="connsiteX74" fmla="*/ 3528536 w 9182100"/>
                <a:gd name="connsiteY74" fmla="*/ 782469 h 932744"/>
                <a:gd name="connsiteX75" fmla="*/ 3628549 w 9182100"/>
                <a:gd name="connsiteY75" fmla="*/ 796089 h 932744"/>
                <a:gd name="connsiteX76" fmla="*/ 3828574 w 9182100"/>
                <a:gd name="connsiteY76" fmla="*/ 823140 h 932744"/>
                <a:gd name="connsiteX77" fmla="*/ 4231196 w 9182100"/>
                <a:gd name="connsiteY77" fmla="*/ 874099 h 932744"/>
                <a:gd name="connsiteX78" fmla="*/ 4433126 w 9182100"/>
                <a:gd name="connsiteY78" fmla="*/ 897435 h 932744"/>
                <a:gd name="connsiteX79" fmla="*/ 4485990 w 9182100"/>
                <a:gd name="connsiteY79" fmla="*/ 903246 h 932744"/>
                <a:gd name="connsiteX80" fmla="*/ 4539806 w 9182100"/>
                <a:gd name="connsiteY80" fmla="*/ 908961 h 932744"/>
                <a:gd name="connsiteX81" fmla="*/ 4593908 w 9182100"/>
                <a:gd name="connsiteY81" fmla="*/ 914199 h 932744"/>
                <a:gd name="connsiteX82" fmla="*/ 4648296 w 9182100"/>
                <a:gd name="connsiteY82" fmla="*/ 918771 h 932744"/>
                <a:gd name="connsiteX83" fmla="*/ 5092446 w 9182100"/>
                <a:gd name="connsiteY83" fmla="*/ 931154 h 932744"/>
                <a:gd name="connsiteX84" fmla="*/ 5533168 w 9182100"/>
                <a:gd name="connsiteY84" fmla="*/ 891816 h 932744"/>
                <a:gd name="connsiteX85" fmla="*/ 5918169 w 9182100"/>
                <a:gd name="connsiteY85" fmla="*/ 840666 h 932744"/>
                <a:gd name="connsiteX86" fmla="*/ 6007323 w 9182100"/>
                <a:gd name="connsiteY86" fmla="*/ 833237 h 932744"/>
                <a:gd name="connsiteX87" fmla="*/ 6051709 w 9182100"/>
                <a:gd name="connsiteY87" fmla="*/ 830570 h 932744"/>
                <a:gd name="connsiteX88" fmla="*/ 6097429 w 9182100"/>
                <a:gd name="connsiteY88" fmla="*/ 828379 h 932744"/>
                <a:gd name="connsiteX89" fmla="*/ 6287834 w 9182100"/>
                <a:gd name="connsiteY89" fmla="*/ 822569 h 932744"/>
                <a:gd name="connsiteX90" fmla="*/ 6681597 w 9182100"/>
                <a:gd name="connsiteY90" fmla="*/ 821235 h 932744"/>
                <a:gd name="connsiteX91" fmla="*/ 7079647 w 9182100"/>
                <a:gd name="connsiteY91" fmla="*/ 826569 h 932744"/>
                <a:gd name="connsiteX92" fmla="*/ 7478173 w 9182100"/>
                <a:gd name="connsiteY92" fmla="*/ 836094 h 932744"/>
                <a:gd name="connsiteX93" fmla="*/ 7871937 w 9182100"/>
                <a:gd name="connsiteY93" fmla="*/ 851430 h 932744"/>
                <a:gd name="connsiteX94" fmla="*/ 7919657 w 9182100"/>
                <a:gd name="connsiteY94" fmla="*/ 854097 h 932744"/>
                <a:gd name="connsiteX95" fmla="*/ 7964901 w 9182100"/>
                <a:gd name="connsiteY95" fmla="*/ 857240 h 932744"/>
                <a:gd name="connsiteX96" fmla="*/ 8015955 w 9182100"/>
                <a:gd name="connsiteY96" fmla="*/ 861050 h 932744"/>
                <a:gd name="connsiteX97" fmla="*/ 8072247 w 9182100"/>
                <a:gd name="connsiteY97" fmla="*/ 864384 h 932744"/>
                <a:gd name="connsiteX98" fmla="*/ 8286750 w 9182100"/>
                <a:gd name="connsiteY98" fmla="*/ 868384 h 932744"/>
                <a:gd name="connsiteX99" fmla="*/ 8704040 w 9182100"/>
                <a:gd name="connsiteY99" fmla="*/ 853716 h 932744"/>
                <a:gd name="connsiteX100" fmla="*/ 9120188 w 9182100"/>
                <a:gd name="connsiteY100" fmla="*/ 814092 h 932744"/>
                <a:gd name="connsiteX101" fmla="*/ 9181909 w 9182100"/>
                <a:gd name="connsiteY101" fmla="*/ 805519 h 932744"/>
                <a:gd name="connsiteX102" fmla="*/ 9181909 w 9182100"/>
                <a:gd name="connsiteY102" fmla="*/ 396420 h 932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9182100" h="932744">
                  <a:moveTo>
                    <a:pt x="9182100" y="396420"/>
                  </a:moveTo>
                  <a:cubicBezTo>
                    <a:pt x="9156097" y="395182"/>
                    <a:pt x="9129999" y="393753"/>
                    <a:pt x="9103805" y="392229"/>
                  </a:cubicBezTo>
                  <a:cubicBezTo>
                    <a:pt x="8974169" y="384419"/>
                    <a:pt x="8843105" y="372989"/>
                    <a:pt x="8712422" y="359749"/>
                  </a:cubicBezTo>
                  <a:cubicBezTo>
                    <a:pt x="8581739" y="346319"/>
                    <a:pt x="8451056" y="331269"/>
                    <a:pt x="8322755" y="313362"/>
                  </a:cubicBezTo>
                  <a:cubicBezTo>
                    <a:pt x="8258747" y="304695"/>
                    <a:pt x="8195120" y="294979"/>
                    <a:pt x="8134826" y="283930"/>
                  </a:cubicBezTo>
                  <a:cubicBezTo>
                    <a:pt x="8119872" y="281168"/>
                    <a:pt x="8105013" y="278501"/>
                    <a:pt x="8090916" y="275643"/>
                  </a:cubicBezTo>
                  <a:lnTo>
                    <a:pt x="8069485" y="271262"/>
                  </a:lnTo>
                  <a:lnTo>
                    <a:pt x="8041862" y="266595"/>
                  </a:lnTo>
                  <a:cubicBezTo>
                    <a:pt x="8023574" y="263547"/>
                    <a:pt x="8004524" y="260213"/>
                    <a:pt x="7986903" y="257546"/>
                  </a:cubicBezTo>
                  <a:lnTo>
                    <a:pt x="7934230" y="249640"/>
                  </a:lnTo>
                  <a:cubicBezTo>
                    <a:pt x="7864221" y="239258"/>
                    <a:pt x="7795832" y="230209"/>
                    <a:pt x="7727537" y="221922"/>
                  </a:cubicBezTo>
                  <a:lnTo>
                    <a:pt x="7625239" y="209730"/>
                  </a:lnTo>
                  <a:lnTo>
                    <a:pt x="7523227" y="198110"/>
                  </a:lnTo>
                  <a:cubicBezTo>
                    <a:pt x="7387209" y="183060"/>
                    <a:pt x="7251573" y="170392"/>
                    <a:pt x="7115651" y="158010"/>
                  </a:cubicBezTo>
                  <a:cubicBezTo>
                    <a:pt x="6979730" y="146580"/>
                    <a:pt x="6843522" y="135721"/>
                    <a:pt x="6706839" y="126958"/>
                  </a:cubicBezTo>
                  <a:lnTo>
                    <a:pt x="6604064" y="120862"/>
                  </a:lnTo>
                  <a:cubicBezTo>
                    <a:pt x="6569869" y="118767"/>
                    <a:pt x="6535484" y="116862"/>
                    <a:pt x="6501003" y="115338"/>
                  </a:cubicBezTo>
                  <a:lnTo>
                    <a:pt x="6397467" y="110385"/>
                  </a:lnTo>
                  <a:lnTo>
                    <a:pt x="6293168" y="106860"/>
                  </a:lnTo>
                  <a:cubicBezTo>
                    <a:pt x="6222969" y="105146"/>
                    <a:pt x="6152769" y="103527"/>
                    <a:pt x="6079712" y="103908"/>
                  </a:cubicBezTo>
                  <a:cubicBezTo>
                    <a:pt x="6061710" y="103908"/>
                    <a:pt x="6043708" y="103812"/>
                    <a:pt x="6024563" y="104479"/>
                  </a:cubicBezTo>
                  <a:cubicBezTo>
                    <a:pt x="6005703" y="104955"/>
                    <a:pt x="5986844" y="105527"/>
                    <a:pt x="5968080" y="106479"/>
                  </a:cubicBezTo>
                  <a:cubicBezTo>
                    <a:pt x="5930456" y="108003"/>
                    <a:pt x="5893023" y="110385"/>
                    <a:pt x="5855875" y="113242"/>
                  </a:cubicBezTo>
                  <a:cubicBezTo>
                    <a:pt x="5706904" y="124577"/>
                    <a:pt x="5565934" y="145151"/>
                    <a:pt x="5439251" y="160105"/>
                  </a:cubicBezTo>
                  <a:cubicBezTo>
                    <a:pt x="5311902" y="175536"/>
                    <a:pt x="5194745" y="184680"/>
                    <a:pt x="5075396" y="186585"/>
                  </a:cubicBezTo>
                  <a:cubicBezTo>
                    <a:pt x="4956429" y="188490"/>
                    <a:pt x="4835748" y="182775"/>
                    <a:pt x="4712780" y="171249"/>
                  </a:cubicBezTo>
                  <a:lnTo>
                    <a:pt x="4666679" y="166773"/>
                  </a:lnTo>
                  <a:lnTo>
                    <a:pt x="4620292" y="161629"/>
                  </a:lnTo>
                  <a:cubicBezTo>
                    <a:pt x="4604862" y="160010"/>
                    <a:pt x="4589336" y="157914"/>
                    <a:pt x="4573810" y="156009"/>
                  </a:cubicBezTo>
                  <a:lnTo>
                    <a:pt x="4550569" y="153057"/>
                  </a:lnTo>
                  <a:lnTo>
                    <a:pt x="4538948" y="151628"/>
                  </a:lnTo>
                  <a:lnTo>
                    <a:pt x="4526566" y="149913"/>
                  </a:lnTo>
                  <a:lnTo>
                    <a:pt x="4327779" y="122862"/>
                  </a:lnTo>
                  <a:lnTo>
                    <a:pt x="3929729" y="68189"/>
                  </a:lnTo>
                  <a:lnTo>
                    <a:pt x="3729133" y="41900"/>
                  </a:lnTo>
                  <a:lnTo>
                    <a:pt x="3628930" y="28946"/>
                  </a:lnTo>
                  <a:lnTo>
                    <a:pt x="3573399" y="22278"/>
                  </a:lnTo>
                  <a:cubicBezTo>
                    <a:pt x="3554445" y="19992"/>
                    <a:pt x="3535585" y="17992"/>
                    <a:pt x="3516916" y="16468"/>
                  </a:cubicBezTo>
                  <a:cubicBezTo>
                    <a:pt x="3366611" y="2752"/>
                    <a:pt x="3219736" y="-2010"/>
                    <a:pt x="3074670" y="752"/>
                  </a:cubicBezTo>
                  <a:cubicBezTo>
                    <a:pt x="3002280" y="2181"/>
                    <a:pt x="2930176" y="4467"/>
                    <a:pt x="2858738" y="8753"/>
                  </a:cubicBezTo>
                  <a:cubicBezTo>
                    <a:pt x="2787206" y="13039"/>
                    <a:pt x="2716149" y="18754"/>
                    <a:pt x="2645474" y="25326"/>
                  </a:cubicBezTo>
                  <a:cubicBezTo>
                    <a:pt x="2362581" y="52473"/>
                    <a:pt x="2085975" y="97145"/>
                    <a:pt x="1810798" y="158010"/>
                  </a:cubicBezTo>
                  <a:cubicBezTo>
                    <a:pt x="1741837" y="173345"/>
                    <a:pt x="1673066" y="189442"/>
                    <a:pt x="1602772" y="208111"/>
                  </a:cubicBezTo>
                  <a:lnTo>
                    <a:pt x="1548860" y="222780"/>
                  </a:lnTo>
                  <a:lnTo>
                    <a:pt x="1501331" y="236115"/>
                  </a:lnTo>
                  <a:cubicBezTo>
                    <a:pt x="1471327" y="244497"/>
                    <a:pt x="1441228" y="253450"/>
                    <a:pt x="1411224" y="260880"/>
                  </a:cubicBezTo>
                  <a:cubicBezTo>
                    <a:pt x="1291209" y="293074"/>
                    <a:pt x="1170813" y="318982"/>
                    <a:pt x="1050893" y="338032"/>
                  </a:cubicBezTo>
                  <a:cubicBezTo>
                    <a:pt x="990790" y="347557"/>
                    <a:pt x="931069" y="354796"/>
                    <a:pt x="871252" y="360511"/>
                  </a:cubicBezTo>
                  <a:cubicBezTo>
                    <a:pt x="841438" y="362702"/>
                    <a:pt x="811530" y="365559"/>
                    <a:pt x="781812" y="366512"/>
                  </a:cubicBezTo>
                  <a:cubicBezTo>
                    <a:pt x="751904" y="368512"/>
                    <a:pt x="722376" y="368893"/>
                    <a:pt x="692563" y="369655"/>
                  </a:cubicBezTo>
                  <a:cubicBezTo>
                    <a:pt x="633222" y="370036"/>
                    <a:pt x="574167" y="368131"/>
                    <a:pt x="515017" y="363940"/>
                  </a:cubicBezTo>
                  <a:cubicBezTo>
                    <a:pt x="455867" y="359749"/>
                    <a:pt x="397097" y="351748"/>
                    <a:pt x="337661" y="341937"/>
                  </a:cubicBezTo>
                  <a:cubicBezTo>
                    <a:pt x="278225" y="331936"/>
                    <a:pt x="218599" y="318696"/>
                    <a:pt x="156972" y="303456"/>
                  </a:cubicBezTo>
                  <a:cubicBezTo>
                    <a:pt x="106680" y="290883"/>
                    <a:pt x="55150" y="276405"/>
                    <a:pt x="0" y="261642"/>
                  </a:cubicBezTo>
                  <a:lnTo>
                    <a:pt x="0" y="713412"/>
                  </a:lnTo>
                  <a:cubicBezTo>
                    <a:pt x="3048" y="714841"/>
                    <a:pt x="6096" y="716270"/>
                    <a:pt x="9144" y="717699"/>
                  </a:cubicBezTo>
                  <a:cubicBezTo>
                    <a:pt x="74295" y="747798"/>
                    <a:pt x="142875" y="775896"/>
                    <a:pt x="213360" y="801042"/>
                  </a:cubicBezTo>
                  <a:cubicBezTo>
                    <a:pt x="354521" y="851715"/>
                    <a:pt x="503873" y="887244"/>
                    <a:pt x="653510" y="908199"/>
                  </a:cubicBezTo>
                  <a:cubicBezTo>
                    <a:pt x="803338" y="928773"/>
                    <a:pt x="953929" y="935631"/>
                    <a:pt x="1101947" y="930773"/>
                  </a:cubicBezTo>
                  <a:cubicBezTo>
                    <a:pt x="1250252" y="926582"/>
                    <a:pt x="1396365" y="911437"/>
                    <a:pt x="1540002" y="889434"/>
                  </a:cubicBezTo>
                  <a:cubicBezTo>
                    <a:pt x="1576197" y="884386"/>
                    <a:pt x="1611535" y="877433"/>
                    <a:pt x="1647158" y="871242"/>
                  </a:cubicBezTo>
                  <a:lnTo>
                    <a:pt x="1698117" y="862193"/>
                  </a:lnTo>
                  <a:lnTo>
                    <a:pt x="1742789" y="854668"/>
                  </a:lnTo>
                  <a:cubicBezTo>
                    <a:pt x="1804035" y="845048"/>
                    <a:pt x="1867472" y="835428"/>
                    <a:pt x="1931003" y="826950"/>
                  </a:cubicBezTo>
                  <a:cubicBezTo>
                    <a:pt x="2058353" y="810282"/>
                    <a:pt x="2186750" y="795327"/>
                    <a:pt x="2314861" y="783897"/>
                  </a:cubicBezTo>
                  <a:cubicBezTo>
                    <a:pt x="2378964" y="778087"/>
                    <a:pt x="2442972" y="772467"/>
                    <a:pt x="2506885" y="768086"/>
                  </a:cubicBezTo>
                  <a:cubicBezTo>
                    <a:pt x="2538794" y="765990"/>
                    <a:pt x="2570798" y="763800"/>
                    <a:pt x="2602611" y="762085"/>
                  </a:cubicBezTo>
                  <a:cubicBezTo>
                    <a:pt x="2634520" y="760180"/>
                    <a:pt x="2666333" y="758370"/>
                    <a:pt x="2698052" y="756846"/>
                  </a:cubicBezTo>
                  <a:cubicBezTo>
                    <a:pt x="2761583" y="753894"/>
                    <a:pt x="2825020" y="751703"/>
                    <a:pt x="2887980" y="750846"/>
                  </a:cubicBezTo>
                  <a:cubicBezTo>
                    <a:pt x="2951036" y="749417"/>
                    <a:pt x="3013615" y="749322"/>
                    <a:pt x="3075813" y="750179"/>
                  </a:cubicBezTo>
                  <a:cubicBezTo>
                    <a:pt x="3106865" y="750846"/>
                    <a:pt x="3137916" y="751417"/>
                    <a:pt x="3168587" y="752751"/>
                  </a:cubicBezTo>
                  <a:cubicBezTo>
                    <a:pt x="3199448" y="753703"/>
                    <a:pt x="3229928" y="755227"/>
                    <a:pt x="3260408" y="756656"/>
                  </a:cubicBezTo>
                  <a:cubicBezTo>
                    <a:pt x="3320987" y="760466"/>
                    <a:pt x="3381470" y="764562"/>
                    <a:pt x="3440049" y="771610"/>
                  </a:cubicBezTo>
                  <a:cubicBezTo>
                    <a:pt x="3454908" y="773039"/>
                    <a:pt x="3469386" y="775039"/>
                    <a:pt x="3483864" y="776849"/>
                  </a:cubicBezTo>
                  <a:lnTo>
                    <a:pt x="3528536" y="782469"/>
                  </a:lnTo>
                  <a:lnTo>
                    <a:pt x="3628549" y="796089"/>
                  </a:lnTo>
                  <a:lnTo>
                    <a:pt x="3828574" y="823140"/>
                  </a:lnTo>
                  <a:cubicBezTo>
                    <a:pt x="3962019" y="840190"/>
                    <a:pt x="4095750" y="858573"/>
                    <a:pt x="4231196" y="874099"/>
                  </a:cubicBezTo>
                  <a:lnTo>
                    <a:pt x="4433126" y="897435"/>
                  </a:lnTo>
                  <a:lnTo>
                    <a:pt x="4485990" y="903246"/>
                  </a:lnTo>
                  <a:cubicBezTo>
                    <a:pt x="4503897" y="905151"/>
                    <a:pt x="4521708" y="907341"/>
                    <a:pt x="4539806" y="908961"/>
                  </a:cubicBezTo>
                  <a:lnTo>
                    <a:pt x="4593908" y="914199"/>
                  </a:lnTo>
                  <a:lnTo>
                    <a:pt x="4648296" y="918771"/>
                  </a:lnTo>
                  <a:cubicBezTo>
                    <a:pt x="4793456" y="930392"/>
                    <a:pt x="4942237" y="935631"/>
                    <a:pt x="5092446" y="931154"/>
                  </a:cubicBezTo>
                  <a:cubicBezTo>
                    <a:pt x="5242274" y="927249"/>
                    <a:pt x="5393627" y="911437"/>
                    <a:pt x="5533168" y="891816"/>
                  </a:cubicBezTo>
                  <a:cubicBezTo>
                    <a:pt x="5673471" y="872289"/>
                    <a:pt x="5798820" y="851906"/>
                    <a:pt x="5918169" y="840666"/>
                  </a:cubicBezTo>
                  <a:cubicBezTo>
                    <a:pt x="5948077" y="837809"/>
                    <a:pt x="5977795" y="835237"/>
                    <a:pt x="6007323" y="833237"/>
                  </a:cubicBezTo>
                  <a:cubicBezTo>
                    <a:pt x="6022086" y="832094"/>
                    <a:pt x="6036945" y="831332"/>
                    <a:pt x="6051709" y="830570"/>
                  </a:cubicBezTo>
                  <a:lnTo>
                    <a:pt x="6097429" y="828379"/>
                  </a:lnTo>
                  <a:cubicBezTo>
                    <a:pt x="6158960" y="825236"/>
                    <a:pt x="6223445" y="823807"/>
                    <a:pt x="6287834" y="822569"/>
                  </a:cubicBezTo>
                  <a:cubicBezTo>
                    <a:pt x="6417374" y="820664"/>
                    <a:pt x="6549485" y="820188"/>
                    <a:pt x="6681597" y="821235"/>
                  </a:cubicBezTo>
                  <a:cubicBezTo>
                    <a:pt x="6813899" y="822378"/>
                    <a:pt x="6946773" y="823617"/>
                    <a:pt x="7079647" y="826569"/>
                  </a:cubicBezTo>
                  <a:cubicBezTo>
                    <a:pt x="7212520" y="828951"/>
                    <a:pt x="7345585" y="831903"/>
                    <a:pt x="7478173" y="836094"/>
                  </a:cubicBezTo>
                  <a:cubicBezTo>
                    <a:pt x="7610475" y="839714"/>
                    <a:pt x="7743539" y="844953"/>
                    <a:pt x="7871937" y="851430"/>
                  </a:cubicBezTo>
                  <a:lnTo>
                    <a:pt x="7919657" y="854097"/>
                  </a:lnTo>
                  <a:cubicBezTo>
                    <a:pt x="7935564" y="854954"/>
                    <a:pt x="7949756" y="856192"/>
                    <a:pt x="7964901" y="857240"/>
                  </a:cubicBezTo>
                  <a:lnTo>
                    <a:pt x="8015955" y="861050"/>
                  </a:lnTo>
                  <a:cubicBezTo>
                    <a:pt x="8035195" y="862383"/>
                    <a:pt x="8053769" y="863622"/>
                    <a:pt x="8072247" y="864384"/>
                  </a:cubicBezTo>
                  <a:cubicBezTo>
                    <a:pt x="8145780" y="867527"/>
                    <a:pt x="8216456" y="868479"/>
                    <a:pt x="8286750" y="868384"/>
                  </a:cubicBezTo>
                  <a:cubicBezTo>
                    <a:pt x="8427148" y="867527"/>
                    <a:pt x="8565452" y="862574"/>
                    <a:pt x="8704040" y="853716"/>
                  </a:cubicBezTo>
                  <a:cubicBezTo>
                    <a:pt x="8842534" y="844762"/>
                    <a:pt x="8980741" y="832284"/>
                    <a:pt x="9120188" y="814092"/>
                  </a:cubicBezTo>
                  <a:cubicBezTo>
                    <a:pt x="9140761" y="811425"/>
                    <a:pt x="9161336" y="808567"/>
                    <a:pt x="9181909" y="805519"/>
                  </a:cubicBezTo>
                  <a:lnTo>
                    <a:pt x="9181909" y="396420"/>
                  </a:lnTo>
                  <a:close/>
                </a:path>
              </a:pathLst>
            </a:custGeom>
            <a:solidFill>
              <a:schemeClr val="bg1">
                <a:alpha val="30000"/>
              </a:schemeClr>
            </a:solidFill>
            <a:ln w="9525" cap="flat">
              <a:noFill/>
              <a:prstDash val="solid"/>
              <a:miter/>
            </a:ln>
          </p:spPr>
          <p:txBody>
            <a:bodyPr rtlCol="0" anchor="ctr"/>
            <a:lstStyle/>
            <a:p>
              <a:endParaRPr lang="en-US"/>
            </a:p>
          </p:txBody>
        </p:sp>
        <p:sp>
          <p:nvSpPr>
            <p:cNvPr id="34828" name="Freeform: Shape 34827">
              <a:extLst>
                <a:ext uri="{FF2B5EF4-FFF2-40B4-BE49-F238E27FC236}">
                  <a16:creationId xmlns:a16="http://schemas.microsoft.com/office/drawing/2014/main" id="{2587D38B-9E07-4A8B-B285-5FEBF6A60D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580789"/>
              <a:ext cx="9182100" cy="544245"/>
            </a:xfrm>
            <a:custGeom>
              <a:avLst/>
              <a:gdLst>
                <a:gd name="connsiteX0" fmla="*/ 9182100 w 9182100"/>
                <a:gd name="connsiteY0" fmla="*/ 154189 h 544245"/>
                <a:gd name="connsiteX1" fmla="*/ 9047702 w 9182100"/>
                <a:gd name="connsiteY1" fmla="*/ 162762 h 544245"/>
                <a:gd name="connsiteX2" fmla="*/ 8652224 w 9182100"/>
                <a:gd name="connsiteY2" fmla="*/ 178287 h 544245"/>
                <a:gd name="connsiteX3" fmla="*/ 8255603 w 9182100"/>
                <a:gd name="connsiteY3" fmla="*/ 161047 h 544245"/>
                <a:gd name="connsiteX4" fmla="*/ 8060722 w 9182100"/>
                <a:gd name="connsiteY4" fmla="*/ 140854 h 544245"/>
                <a:gd name="connsiteX5" fmla="*/ 8013478 w 9182100"/>
                <a:gd name="connsiteY5" fmla="*/ 134187 h 544245"/>
                <a:gd name="connsiteX6" fmla="*/ 7990428 w 9182100"/>
                <a:gd name="connsiteY6" fmla="*/ 130567 h 544245"/>
                <a:gd name="connsiteX7" fmla="*/ 7964139 w 9182100"/>
                <a:gd name="connsiteY7" fmla="*/ 126853 h 544245"/>
                <a:gd name="connsiteX8" fmla="*/ 7911656 w 9182100"/>
                <a:gd name="connsiteY8" fmla="*/ 119518 h 544245"/>
                <a:gd name="connsiteX9" fmla="*/ 7860220 w 9182100"/>
                <a:gd name="connsiteY9" fmla="*/ 113232 h 544245"/>
                <a:gd name="connsiteX10" fmla="*/ 7453884 w 9182100"/>
                <a:gd name="connsiteY10" fmla="*/ 70369 h 544245"/>
                <a:gd name="connsiteX11" fmla="*/ 7048976 w 9182100"/>
                <a:gd name="connsiteY11" fmla="*/ 36556 h 544245"/>
                <a:gd name="connsiteX12" fmla="*/ 6846285 w 9182100"/>
                <a:gd name="connsiteY12" fmla="*/ 22649 h 544245"/>
                <a:gd name="connsiteX13" fmla="*/ 6643212 w 9182100"/>
                <a:gd name="connsiteY13" fmla="*/ 11600 h 544245"/>
                <a:gd name="connsiteX14" fmla="*/ 6541485 w 9182100"/>
                <a:gd name="connsiteY14" fmla="*/ 7314 h 544245"/>
                <a:gd name="connsiteX15" fmla="*/ 6439567 w 9182100"/>
                <a:gd name="connsiteY15" fmla="*/ 3885 h 544245"/>
                <a:gd name="connsiteX16" fmla="*/ 6337459 w 9182100"/>
                <a:gd name="connsiteY16" fmla="*/ 1313 h 544245"/>
                <a:gd name="connsiteX17" fmla="*/ 6234970 w 9182100"/>
                <a:gd name="connsiteY17" fmla="*/ 75 h 544245"/>
                <a:gd name="connsiteX18" fmla="*/ 6027802 w 9182100"/>
                <a:gd name="connsiteY18" fmla="*/ 2265 h 544245"/>
                <a:gd name="connsiteX19" fmla="*/ 5921978 w 9182100"/>
                <a:gd name="connsiteY19" fmla="*/ 6552 h 544245"/>
                <a:gd name="connsiteX20" fmla="*/ 5815965 w 9182100"/>
                <a:gd name="connsiteY20" fmla="*/ 14362 h 544245"/>
                <a:gd name="connsiteX21" fmla="*/ 5408390 w 9182100"/>
                <a:gd name="connsiteY21" fmla="*/ 67036 h 544245"/>
                <a:gd name="connsiteX22" fmla="*/ 5023866 w 9182100"/>
                <a:gd name="connsiteY22" fmla="*/ 103992 h 544245"/>
                <a:gd name="connsiteX23" fmla="*/ 4831556 w 9182100"/>
                <a:gd name="connsiteY23" fmla="*/ 106374 h 544245"/>
                <a:gd name="connsiteX24" fmla="*/ 4637723 w 9182100"/>
                <a:gd name="connsiteY24" fmla="*/ 98754 h 544245"/>
                <a:gd name="connsiteX25" fmla="*/ 4442460 w 9182100"/>
                <a:gd name="connsiteY25" fmla="*/ 83038 h 544245"/>
                <a:gd name="connsiteX26" fmla="*/ 4341686 w 9182100"/>
                <a:gd name="connsiteY26" fmla="*/ 77227 h 544245"/>
                <a:gd name="connsiteX27" fmla="*/ 4241006 w 9182100"/>
                <a:gd name="connsiteY27" fmla="*/ 71989 h 544245"/>
                <a:gd name="connsiteX28" fmla="*/ 3836956 w 9182100"/>
                <a:gd name="connsiteY28" fmla="*/ 54177 h 544245"/>
                <a:gd name="connsiteX29" fmla="*/ 3634549 w 9182100"/>
                <a:gd name="connsiteY29" fmla="*/ 45414 h 544245"/>
                <a:gd name="connsiteX30" fmla="*/ 3533394 w 9182100"/>
                <a:gd name="connsiteY30" fmla="*/ 40461 h 544245"/>
                <a:gd name="connsiteX31" fmla="*/ 3481959 w 9182100"/>
                <a:gd name="connsiteY31" fmla="*/ 37889 h 544245"/>
                <a:gd name="connsiteX32" fmla="*/ 3430238 w 9182100"/>
                <a:gd name="connsiteY32" fmla="*/ 35889 h 544245"/>
                <a:gd name="connsiteX33" fmla="*/ 3020473 w 9182100"/>
                <a:gd name="connsiteY33" fmla="*/ 37603 h 544245"/>
                <a:gd name="connsiteX34" fmla="*/ 2614422 w 9182100"/>
                <a:gd name="connsiteY34" fmla="*/ 56844 h 544245"/>
                <a:gd name="connsiteX35" fmla="*/ 2208657 w 9182100"/>
                <a:gd name="connsiteY35" fmla="*/ 81609 h 544245"/>
                <a:gd name="connsiteX36" fmla="*/ 1800606 w 9182100"/>
                <a:gd name="connsiteY36" fmla="*/ 107612 h 544245"/>
                <a:gd name="connsiteX37" fmla="*/ 1594676 w 9182100"/>
                <a:gd name="connsiteY37" fmla="*/ 124948 h 544245"/>
                <a:gd name="connsiteX38" fmla="*/ 1491996 w 9182100"/>
                <a:gd name="connsiteY38" fmla="*/ 136568 h 544245"/>
                <a:gd name="connsiteX39" fmla="*/ 1442942 w 9182100"/>
                <a:gd name="connsiteY39" fmla="*/ 141902 h 544245"/>
                <a:gd name="connsiteX40" fmla="*/ 1418463 w 9182100"/>
                <a:gd name="connsiteY40" fmla="*/ 144664 h 544245"/>
                <a:gd name="connsiteX41" fmla="*/ 1393984 w 9182100"/>
                <a:gd name="connsiteY41" fmla="*/ 146855 h 544245"/>
                <a:gd name="connsiteX42" fmla="*/ 1006697 w 9182100"/>
                <a:gd name="connsiteY42" fmla="*/ 169810 h 544245"/>
                <a:gd name="connsiteX43" fmla="*/ 816864 w 9182100"/>
                <a:gd name="connsiteY43" fmla="*/ 170953 h 544245"/>
                <a:gd name="connsiteX44" fmla="*/ 769906 w 9182100"/>
                <a:gd name="connsiteY44" fmla="*/ 169715 h 544245"/>
                <a:gd name="connsiteX45" fmla="*/ 723043 w 9182100"/>
                <a:gd name="connsiteY45" fmla="*/ 168096 h 544245"/>
                <a:gd name="connsiteX46" fmla="*/ 676370 w 9182100"/>
                <a:gd name="connsiteY46" fmla="*/ 166286 h 544245"/>
                <a:gd name="connsiteX47" fmla="*/ 629888 w 9182100"/>
                <a:gd name="connsiteY47" fmla="*/ 163333 h 544245"/>
                <a:gd name="connsiteX48" fmla="*/ 445484 w 9182100"/>
                <a:gd name="connsiteY48" fmla="*/ 146093 h 544245"/>
                <a:gd name="connsiteX49" fmla="*/ 263366 w 9182100"/>
                <a:gd name="connsiteY49" fmla="*/ 115232 h 544245"/>
                <a:gd name="connsiteX50" fmla="*/ 81439 w 9182100"/>
                <a:gd name="connsiteY50" fmla="*/ 70369 h 544245"/>
                <a:gd name="connsiteX51" fmla="*/ 35338 w 9182100"/>
                <a:gd name="connsiteY51" fmla="*/ 57034 h 544245"/>
                <a:gd name="connsiteX52" fmla="*/ 0 w 9182100"/>
                <a:gd name="connsiteY52" fmla="*/ 46652 h 544245"/>
                <a:gd name="connsiteX53" fmla="*/ 0 w 9182100"/>
                <a:gd name="connsiteY53" fmla="*/ 426795 h 544245"/>
                <a:gd name="connsiteX54" fmla="*/ 178594 w 9182100"/>
                <a:gd name="connsiteY54" fmla="*/ 479658 h 544245"/>
                <a:gd name="connsiteX55" fmla="*/ 610457 w 9182100"/>
                <a:gd name="connsiteY55" fmla="*/ 542619 h 544245"/>
                <a:gd name="connsiteX56" fmla="*/ 826865 w 9182100"/>
                <a:gd name="connsiteY56" fmla="*/ 539666 h 544245"/>
                <a:gd name="connsiteX57" fmla="*/ 1039654 w 9182100"/>
                <a:gd name="connsiteY57" fmla="*/ 515187 h 544245"/>
                <a:gd name="connsiteX58" fmla="*/ 1449705 w 9182100"/>
                <a:gd name="connsiteY58" fmla="*/ 415270 h 544245"/>
                <a:gd name="connsiteX59" fmla="*/ 1548765 w 9182100"/>
                <a:gd name="connsiteY59" fmla="*/ 382123 h 544245"/>
                <a:gd name="connsiteX60" fmla="*/ 1642872 w 9182100"/>
                <a:gd name="connsiteY60" fmla="*/ 349261 h 544245"/>
                <a:gd name="connsiteX61" fmla="*/ 1832991 w 9182100"/>
                <a:gd name="connsiteY61" fmla="*/ 289158 h 544245"/>
                <a:gd name="connsiteX62" fmla="*/ 2222754 w 9182100"/>
                <a:gd name="connsiteY62" fmla="*/ 193623 h 544245"/>
                <a:gd name="connsiteX63" fmla="*/ 2620137 w 9182100"/>
                <a:gd name="connsiteY63" fmla="*/ 138378 h 544245"/>
                <a:gd name="connsiteX64" fmla="*/ 3020473 w 9182100"/>
                <a:gd name="connsiteY64" fmla="*/ 127234 h 544245"/>
                <a:gd name="connsiteX65" fmla="*/ 3219736 w 9182100"/>
                <a:gd name="connsiteY65" fmla="*/ 139807 h 544245"/>
                <a:gd name="connsiteX66" fmla="*/ 3318605 w 9182100"/>
                <a:gd name="connsiteY66" fmla="*/ 151713 h 544245"/>
                <a:gd name="connsiteX67" fmla="*/ 3367754 w 9182100"/>
                <a:gd name="connsiteY67" fmla="*/ 158666 h 544245"/>
                <a:gd name="connsiteX68" fmla="*/ 3416618 w 9182100"/>
                <a:gd name="connsiteY68" fmla="*/ 166858 h 544245"/>
                <a:gd name="connsiteX69" fmla="*/ 3465195 w 9182100"/>
                <a:gd name="connsiteY69" fmla="*/ 176097 h 544245"/>
                <a:gd name="connsiteX70" fmla="*/ 3513868 w 9182100"/>
                <a:gd name="connsiteY70" fmla="*/ 185908 h 544245"/>
                <a:gd name="connsiteX71" fmla="*/ 3612737 w 9182100"/>
                <a:gd name="connsiteY71" fmla="*/ 207625 h 544245"/>
                <a:gd name="connsiteX72" fmla="*/ 3810381 w 9182100"/>
                <a:gd name="connsiteY72" fmla="*/ 252106 h 544245"/>
                <a:gd name="connsiteX73" fmla="*/ 4206621 w 9182100"/>
                <a:gd name="connsiteY73" fmla="*/ 339736 h 544245"/>
                <a:gd name="connsiteX74" fmla="*/ 4306062 w 9182100"/>
                <a:gd name="connsiteY74" fmla="*/ 359834 h 544245"/>
                <a:gd name="connsiteX75" fmla="*/ 4405503 w 9182100"/>
                <a:gd name="connsiteY75" fmla="*/ 378979 h 544245"/>
                <a:gd name="connsiteX76" fmla="*/ 4611529 w 9182100"/>
                <a:gd name="connsiteY76" fmla="*/ 405745 h 544245"/>
                <a:gd name="connsiteX77" fmla="*/ 5031677 w 9182100"/>
                <a:gd name="connsiteY77" fmla="*/ 427462 h 544245"/>
                <a:gd name="connsiteX78" fmla="*/ 5243227 w 9182100"/>
                <a:gd name="connsiteY78" fmla="*/ 418699 h 544245"/>
                <a:gd name="connsiteX79" fmla="*/ 5451062 w 9182100"/>
                <a:gd name="connsiteY79" fmla="*/ 398029 h 544245"/>
                <a:gd name="connsiteX80" fmla="*/ 5844635 w 9182100"/>
                <a:gd name="connsiteY80" fmla="*/ 353071 h 544245"/>
                <a:gd name="connsiteX81" fmla="*/ 5939981 w 9182100"/>
                <a:gd name="connsiteY81" fmla="*/ 346975 h 544245"/>
                <a:gd name="connsiteX82" fmla="*/ 6035898 w 9182100"/>
                <a:gd name="connsiteY82" fmla="*/ 344118 h 544245"/>
                <a:gd name="connsiteX83" fmla="*/ 6232303 w 9182100"/>
                <a:gd name="connsiteY83" fmla="*/ 343642 h 544245"/>
                <a:gd name="connsiteX84" fmla="*/ 6630924 w 9182100"/>
                <a:gd name="connsiteY84" fmla="*/ 351071 h 544245"/>
                <a:gd name="connsiteX85" fmla="*/ 6831140 w 9182100"/>
                <a:gd name="connsiteY85" fmla="*/ 356596 h 544245"/>
                <a:gd name="connsiteX86" fmla="*/ 7031545 w 9182100"/>
                <a:gd name="connsiteY86" fmla="*/ 362501 h 544245"/>
                <a:gd name="connsiteX87" fmla="*/ 7432262 w 9182100"/>
                <a:gd name="connsiteY87" fmla="*/ 378408 h 544245"/>
                <a:gd name="connsiteX88" fmla="*/ 7830312 w 9182100"/>
                <a:gd name="connsiteY88" fmla="*/ 402506 h 544245"/>
                <a:gd name="connsiteX89" fmla="*/ 7879270 w 9182100"/>
                <a:gd name="connsiteY89" fmla="*/ 406792 h 544245"/>
                <a:gd name="connsiteX90" fmla="*/ 7926895 w 9182100"/>
                <a:gd name="connsiteY90" fmla="*/ 411745 h 544245"/>
                <a:gd name="connsiteX91" fmla="*/ 7977569 w 9182100"/>
                <a:gd name="connsiteY91" fmla="*/ 417175 h 544245"/>
                <a:gd name="connsiteX92" fmla="*/ 8030623 w 9182100"/>
                <a:gd name="connsiteY92" fmla="*/ 422127 h 544245"/>
                <a:gd name="connsiteX93" fmla="*/ 8237982 w 9182100"/>
                <a:gd name="connsiteY93" fmla="*/ 435177 h 544245"/>
                <a:gd name="connsiteX94" fmla="*/ 8647748 w 9182100"/>
                <a:gd name="connsiteY94" fmla="*/ 449464 h 544245"/>
                <a:gd name="connsiteX95" fmla="*/ 8852821 w 9182100"/>
                <a:gd name="connsiteY95" fmla="*/ 456132 h 544245"/>
                <a:gd name="connsiteX96" fmla="*/ 8955786 w 9182100"/>
                <a:gd name="connsiteY96" fmla="*/ 458132 h 544245"/>
                <a:gd name="connsiteX97" fmla="*/ 9059227 w 9182100"/>
                <a:gd name="connsiteY97" fmla="*/ 457751 h 544245"/>
                <a:gd name="connsiteX98" fmla="*/ 9182005 w 9182100"/>
                <a:gd name="connsiteY98" fmla="*/ 452512 h 544245"/>
                <a:gd name="connsiteX99" fmla="*/ 9182005 w 9182100"/>
                <a:gd name="connsiteY99" fmla="*/ 154189 h 544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9182100" h="544245">
                  <a:moveTo>
                    <a:pt x="9182100" y="154189"/>
                  </a:moveTo>
                  <a:cubicBezTo>
                    <a:pt x="9137618" y="157142"/>
                    <a:pt x="9092851" y="159904"/>
                    <a:pt x="9047702" y="162762"/>
                  </a:cubicBezTo>
                  <a:cubicBezTo>
                    <a:pt x="8917114" y="170668"/>
                    <a:pt x="8784717" y="178002"/>
                    <a:pt x="8652224" y="178287"/>
                  </a:cubicBezTo>
                  <a:cubicBezTo>
                    <a:pt x="8519732" y="178764"/>
                    <a:pt x="8387049" y="171239"/>
                    <a:pt x="8255603" y="161047"/>
                  </a:cubicBezTo>
                  <a:cubicBezTo>
                    <a:pt x="8189881" y="155904"/>
                    <a:pt x="8124539" y="149236"/>
                    <a:pt x="8060722" y="140854"/>
                  </a:cubicBezTo>
                  <a:cubicBezTo>
                    <a:pt x="8044815" y="138759"/>
                    <a:pt x="8029099" y="136473"/>
                    <a:pt x="8013478" y="134187"/>
                  </a:cubicBezTo>
                  <a:lnTo>
                    <a:pt x="7990428" y="130567"/>
                  </a:lnTo>
                  <a:lnTo>
                    <a:pt x="7964139" y="126853"/>
                  </a:lnTo>
                  <a:cubicBezTo>
                    <a:pt x="7946708" y="124376"/>
                    <a:pt x="7928896" y="121709"/>
                    <a:pt x="7911656" y="119518"/>
                  </a:cubicBezTo>
                  <a:lnTo>
                    <a:pt x="7860220" y="113232"/>
                  </a:lnTo>
                  <a:cubicBezTo>
                    <a:pt x="7723728" y="96277"/>
                    <a:pt x="7589044" y="83038"/>
                    <a:pt x="7453884" y="70369"/>
                  </a:cubicBezTo>
                  <a:cubicBezTo>
                    <a:pt x="7318915" y="57701"/>
                    <a:pt x="7184041" y="46366"/>
                    <a:pt x="7048976" y="36556"/>
                  </a:cubicBezTo>
                  <a:cubicBezTo>
                    <a:pt x="6981444" y="31793"/>
                    <a:pt x="6913912" y="26840"/>
                    <a:pt x="6846285" y="22649"/>
                  </a:cubicBezTo>
                  <a:cubicBezTo>
                    <a:pt x="6778657" y="18553"/>
                    <a:pt x="6710934" y="14934"/>
                    <a:pt x="6643212" y="11600"/>
                  </a:cubicBezTo>
                  <a:lnTo>
                    <a:pt x="6541485" y="7314"/>
                  </a:lnTo>
                  <a:cubicBezTo>
                    <a:pt x="6507576" y="5790"/>
                    <a:pt x="6473667" y="4647"/>
                    <a:pt x="6439567" y="3885"/>
                  </a:cubicBezTo>
                  <a:lnTo>
                    <a:pt x="6337459" y="1313"/>
                  </a:lnTo>
                  <a:lnTo>
                    <a:pt x="6234970" y="75"/>
                  </a:lnTo>
                  <a:cubicBezTo>
                    <a:pt x="6166295" y="-116"/>
                    <a:pt x="6097715" y="-116"/>
                    <a:pt x="6027802" y="2265"/>
                  </a:cubicBezTo>
                  <a:cubicBezTo>
                    <a:pt x="5993320" y="3123"/>
                    <a:pt x="5957412" y="4456"/>
                    <a:pt x="5921978" y="6552"/>
                  </a:cubicBezTo>
                  <a:cubicBezTo>
                    <a:pt x="5886546" y="8552"/>
                    <a:pt x="5851112" y="11124"/>
                    <a:pt x="5815965" y="14362"/>
                  </a:cubicBezTo>
                  <a:cubicBezTo>
                    <a:pt x="5674995" y="27126"/>
                    <a:pt x="5538597" y="48938"/>
                    <a:pt x="5408390" y="67036"/>
                  </a:cubicBezTo>
                  <a:cubicBezTo>
                    <a:pt x="5277993" y="85514"/>
                    <a:pt x="5151692" y="99039"/>
                    <a:pt x="5023866" y="103992"/>
                  </a:cubicBezTo>
                  <a:cubicBezTo>
                    <a:pt x="4960049" y="106660"/>
                    <a:pt x="4895946" y="107231"/>
                    <a:pt x="4831556" y="106374"/>
                  </a:cubicBezTo>
                  <a:cubicBezTo>
                    <a:pt x="4767167" y="105231"/>
                    <a:pt x="4702588" y="102468"/>
                    <a:pt x="4637723" y="98754"/>
                  </a:cubicBezTo>
                  <a:cubicBezTo>
                    <a:pt x="4572762" y="95230"/>
                    <a:pt x="4507992" y="88848"/>
                    <a:pt x="4442460" y="83038"/>
                  </a:cubicBezTo>
                  <a:cubicBezTo>
                    <a:pt x="4408837" y="80752"/>
                    <a:pt x="4375214" y="79228"/>
                    <a:pt x="4341686" y="77227"/>
                  </a:cubicBezTo>
                  <a:cubicBezTo>
                    <a:pt x="4308158" y="75227"/>
                    <a:pt x="4274534" y="73417"/>
                    <a:pt x="4241006" y="71989"/>
                  </a:cubicBezTo>
                  <a:cubicBezTo>
                    <a:pt x="4106895" y="65131"/>
                    <a:pt x="3971925" y="59797"/>
                    <a:pt x="3836956" y="54177"/>
                  </a:cubicBezTo>
                  <a:lnTo>
                    <a:pt x="3634549" y="45414"/>
                  </a:lnTo>
                  <a:lnTo>
                    <a:pt x="3533394" y="40461"/>
                  </a:lnTo>
                  <a:lnTo>
                    <a:pt x="3481959" y="37889"/>
                  </a:lnTo>
                  <a:cubicBezTo>
                    <a:pt x="3464719" y="37127"/>
                    <a:pt x="3447479" y="36079"/>
                    <a:pt x="3430238" y="35889"/>
                  </a:cubicBezTo>
                  <a:cubicBezTo>
                    <a:pt x="3292602" y="31126"/>
                    <a:pt x="3156299" y="33603"/>
                    <a:pt x="3020473" y="37603"/>
                  </a:cubicBezTo>
                  <a:cubicBezTo>
                    <a:pt x="2884741" y="41985"/>
                    <a:pt x="2749487" y="48843"/>
                    <a:pt x="2614422" y="56844"/>
                  </a:cubicBezTo>
                  <a:lnTo>
                    <a:pt x="2208657" y="81609"/>
                  </a:lnTo>
                  <a:cubicBezTo>
                    <a:pt x="2073116" y="89991"/>
                    <a:pt x="1937195" y="97515"/>
                    <a:pt x="1800606" y="107612"/>
                  </a:cubicBezTo>
                  <a:cubicBezTo>
                    <a:pt x="1732217" y="112184"/>
                    <a:pt x="1663827" y="117804"/>
                    <a:pt x="1594676" y="124948"/>
                  </a:cubicBezTo>
                  <a:lnTo>
                    <a:pt x="1491996" y="136568"/>
                  </a:lnTo>
                  <a:lnTo>
                    <a:pt x="1442942" y="141902"/>
                  </a:lnTo>
                  <a:lnTo>
                    <a:pt x="1418463" y="144664"/>
                  </a:lnTo>
                  <a:lnTo>
                    <a:pt x="1393984" y="146855"/>
                  </a:lnTo>
                  <a:cubicBezTo>
                    <a:pt x="1263491" y="159142"/>
                    <a:pt x="1134142" y="166667"/>
                    <a:pt x="1006697" y="169810"/>
                  </a:cubicBezTo>
                  <a:cubicBezTo>
                    <a:pt x="942975" y="172001"/>
                    <a:pt x="879729" y="171239"/>
                    <a:pt x="816864" y="170953"/>
                  </a:cubicBezTo>
                  <a:lnTo>
                    <a:pt x="769906" y="169715"/>
                  </a:lnTo>
                  <a:cubicBezTo>
                    <a:pt x="754285" y="169525"/>
                    <a:pt x="738569" y="169048"/>
                    <a:pt x="723043" y="168096"/>
                  </a:cubicBezTo>
                  <a:lnTo>
                    <a:pt x="676370" y="166286"/>
                  </a:lnTo>
                  <a:cubicBezTo>
                    <a:pt x="660845" y="165238"/>
                    <a:pt x="645414" y="164095"/>
                    <a:pt x="629888" y="163333"/>
                  </a:cubicBezTo>
                  <a:cubicBezTo>
                    <a:pt x="568071" y="159047"/>
                    <a:pt x="506540" y="154094"/>
                    <a:pt x="445484" y="146093"/>
                  </a:cubicBezTo>
                  <a:cubicBezTo>
                    <a:pt x="384524" y="137997"/>
                    <a:pt x="323850" y="128091"/>
                    <a:pt x="263366" y="115232"/>
                  </a:cubicBezTo>
                  <a:cubicBezTo>
                    <a:pt x="202787" y="102850"/>
                    <a:pt x="142589" y="87419"/>
                    <a:pt x="81439" y="70369"/>
                  </a:cubicBezTo>
                  <a:cubicBezTo>
                    <a:pt x="66199" y="66178"/>
                    <a:pt x="50864" y="61702"/>
                    <a:pt x="35338" y="57034"/>
                  </a:cubicBezTo>
                  <a:lnTo>
                    <a:pt x="0" y="46652"/>
                  </a:lnTo>
                  <a:lnTo>
                    <a:pt x="0" y="426795"/>
                  </a:lnTo>
                  <a:cubicBezTo>
                    <a:pt x="58198" y="446416"/>
                    <a:pt x="117920" y="464323"/>
                    <a:pt x="178594" y="479658"/>
                  </a:cubicBezTo>
                  <a:cubicBezTo>
                    <a:pt x="319850" y="514901"/>
                    <a:pt x="465582" y="537094"/>
                    <a:pt x="610457" y="542619"/>
                  </a:cubicBezTo>
                  <a:cubicBezTo>
                    <a:pt x="682943" y="545953"/>
                    <a:pt x="755142" y="543762"/>
                    <a:pt x="826865" y="539666"/>
                  </a:cubicBezTo>
                  <a:cubicBezTo>
                    <a:pt x="898398" y="534523"/>
                    <a:pt x="969645" y="526903"/>
                    <a:pt x="1039654" y="515187"/>
                  </a:cubicBezTo>
                  <a:cubicBezTo>
                    <a:pt x="1180052" y="492517"/>
                    <a:pt x="1316736" y="457751"/>
                    <a:pt x="1449705" y="415270"/>
                  </a:cubicBezTo>
                  <a:cubicBezTo>
                    <a:pt x="1483138" y="405364"/>
                    <a:pt x="1515809" y="393172"/>
                    <a:pt x="1548765" y="382123"/>
                  </a:cubicBezTo>
                  <a:lnTo>
                    <a:pt x="1642872" y="349261"/>
                  </a:lnTo>
                  <a:cubicBezTo>
                    <a:pt x="1705261" y="328211"/>
                    <a:pt x="1768983" y="308208"/>
                    <a:pt x="1832991" y="289158"/>
                  </a:cubicBezTo>
                  <a:cubicBezTo>
                    <a:pt x="1961198" y="251821"/>
                    <a:pt x="2091404" y="219435"/>
                    <a:pt x="2222754" y="193623"/>
                  </a:cubicBezTo>
                  <a:cubicBezTo>
                    <a:pt x="2354199" y="168382"/>
                    <a:pt x="2486882" y="149332"/>
                    <a:pt x="2620137" y="138378"/>
                  </a:cubicBezTo>
                  <a:cubicBezTo>
                    <a:pt x="2753392" y="127424"/>
                    <a:pt x="2887123" y="122947"/>
                    <a:pt x="3020473" y="127234"/>
                  </a:cubicBezTo>
                  <a:cubicBezTo>
                    <a:pt x="3087148" y="129043"/>
                    <a:pt x="3153632" y="133711"/>
                    <a:pt x="3219736" y="139807"/>
                  </a:cubicBezTo>
                  <a:cubicBezTo>
                    <a:pt x="3252788" y="143426"/>
                    <a:pt x="3285839" y="146760"/>
                    <a:pt x="3318605" y="151713"/>
                  </a:cubicBezTo>
                  <a:lnTo>
                    <a:pt x="3367754" y="158666"/>
                  </a:lnTo>
                  <a:cubicBezTo>
                    <a:pt x="3384042" y="161238"/>
                    <a:pt x="3400330" y="164000"/>
                    <a:pt x="3416618" y="166858"/>
                  </a:cubicBezTo>
                  <a:cubicBezTo>
                    <a:pt x="3432905" y="169525"/>
                    <a:pt x="3449003" y="172954"/>
                    <a:pt x="3465195" y="176097"/>
                  </a:cubicBezTo>
                  <a:cubicBezTo>
                    <a:pt x="3481483" y="179431"/>
                    <a:pt x="3497199" y="182288"/>
                    <a:pt x="3513868" y="185908"/>
                  </a:cubicBezTo>
                  <a:lnTo>
                    <a:pt x="3612737" y="207625"/>
                  </a:lnTo>
                  <a:lnTo>
                    <a:pt x="3810381" y="252106"/>
                  </a:lnTo>
                  <a:cubicBezTo>
                    <a:pt x="3942112" y="282015"/>
                    <a:pt x="4073843" y="312590"/>
                    <a:pt x="4206621" y="339736"/>
                  </a:cubicBezTo>
                  <a:cubicBezTo>
                    <a:pt x="4239768" y="346785"/>
                    <a:pt x="4272915" y="353452"/>
                    <a:pt x="4306062" y="359834"/>
                  </a:cubicBezTo>
                  <a:cubicBezTo>
                    <a:pt x="4339209" y="366216"/>
                    <a:pt x="4372356" y="372979"/>
                    <a:pt x="4405503" y="378979"/>
                  </a:cubicBezTo>
                  <a:cubicBezTo>
                    <a:pt x="4473416" y="389266"/>
                    <a:pt x="4542378" y="398410"/>
                    <a:pt x="4611529" y="405745"/>
                  </a:cubicBezTo>
                  <a:cubicBezTo>
                    <a:pt x="4749832" y="420794"/>
                    <a:pt x="4890326" y="428795"/>
                    <a:pt x="5031677" y="427462"/>
                  </a:cubicBezTo>
                  <a:cubicBezTo>
                    <a:pt x="5102352" y="426985"/>
                    <a:pt x="5173028" y="423747"/>
                    <a:pt x="5243227" y="418699"/>
                  </a:cubicBezTo>
                  <a:cubicBezTo>
                    <a:pt x="5313427" y="413650"/>
                    <a:pt x="5382959" y="406030"/>
                    <a:pt x="5451062" y="398029"/>
                  </a:cubicBezTo>
                  <a:cubicBezTo>
                    <a:pt x="5587651" y="381551"/>
                    <a:pt x="5717381" y="362501"/>
                    <a:pt x="5844635" y="353071"/>
                  </a:cubicBezTo>
                  <a:cubicBezTo>
                    <a:pt x="5876544" y="350690"/>
                    <a:pt x="5908262" y="348404"/>
                    <a:pt x="5939981" y="346975"/>
                  </a:cubicBezTo>
                  <a:cubicBezTo>
                    <a:pt x="5971794" y="345356"/>
                    <a:pt x="6003036" y="344308"/>
                    <a:pt x="6035898" y="344118"/>
                  </a:cubicBezTo>
                  <a:cubicBezTo>
                    <a:pt x="6100477" y="343070"/>
                    <a:pt x="6166390" y="343356"/>
                    <a:pt x="6232303" y="343642"/>
                  </a:cubicBezTo>
                  <a:cubicBezTo>
                    <a:pt x="6364415" y="344880"/>
                    <a:pt x="6497669" y="347833"/>
                    <a:pt x="6630924" y="351071"/>
                  </a:cubicBezTo>
                  <a:lnTo>
                    <a:pt x="6831140" y="356596"/>
                  </a:lnTo>
                  <a:lnTo>
                    <a:pt x="7031545" y="362501"/>
                  </a:lnTo>
                  <a:cubicBezTo>
                    <a:pt x="7165086" y="367454"/>
                    <a:pt x="7298818" y="371835"/>
                    <a:pt x="7432262" y="378408"/>
                  </a:cubicBezTo>
                  <a:cubicBezTo>
                    <a:pt x="7565518" y="384790"/>
                    <a:pt x="7699153" y="392124"/>
                    <a:pt x="7830312" y="402506"/>
                  </a:cubicBezTo>
                  <a:lnTo>
                    <a:pt x="7879270" y="406792"/>
                  </a:lnTo>
                  <a:lnTo>
                    <a:pt x="7926895" y="411745"/>
                  </a:lnTo>
                  <a:lnTo>
                    <a:pt x="7977569" y="417175"/>
                  </a:lnTo>
                  <a:cubicBezTo>
                    <a:pt x="7995380" y="418984"/>
                    <a:pt x="8013097" y="420699"/>
                    <a:pt x="8030623" y="422127"/>
                  </a:cubicBezTo>
                  <a:cubicBezTo>
                    <a:pt x="8100632" y="427843"/>
                    <a:pt x="8169402" y="431748"/>
                    <a:pt x="8237982" y="435177"/>
                  </a:cubicBezTo>
                  <a:cubicBezTo>
                    <a:pt x="8375047" y="442035"/>
                    <a:pt x="8511254" y="444511"/>
                    <a:pt x="8647748" y="449464"/>
                  </a:cubicBezTo>
                  <a:cubicBezTo>
                    <a:pt x="8715946" y="451750"/>
                    <a:pt x="8784336" y="454513"/>
                    <a:pt x="8852821" y="456132"/>
                  </a:cubicBezTo>
                  <a:cubicBezTo>
                    <a:pt x="8887111" y="456989"/>
                    <a:pt x="8921401" y="457751"/>
                    <a:pt x="8955786" y="458132"/>
                  </a:cubicBezTo>
                  <a:cubicBezTo>
                    <a:pt x="8990171" y="458323"/>
                    <a:pt x="9024651" y="458227"/>
                    <a:pt x="9059227" y="457751"/>
                  </a:cubicBezTo>
                  <a:cubicBezTo>
                    <a:pt x="9099995" y="456989"/>
                    <a:pt x="9140857" y="455275"/>
                    <a:pt x="9182005" y="452512"/>
                  </a:cubicBezTo>
                  <a:lnTo>
                    <a:pt x="9182005" y="154189"/>
                  </a:lnTo>
                  <a:close/>
                </a:path>
              </a:pathLst>
            </a:custGeom>
            <a:solidFill>
              <a:schemeClr val="bg1">
                <a:alpha val="30000"/>
              </a:schemeClr>
            </a:solidFill>
            <a:ln w="9525" cap="flat">
              <a:noFill/>
              <a:prstDash val="solid"/>
              <a:miter/>
            </a:ln>
          </p:spPr>
          <p:txBody>
            <a:bodyPr rtlCol="0" anchor="ctr"/>
            <a:lstStyle/>
            <a:p>
              <a:endParaRPr lang="en-US"/>
            </a:p>
          </p:txBody>
        </p:sp>
        <p:sp>
          <p:nvSpPr>
            <p:cNvPr id="34829" name="Freeform: Shape 34828">
              <a:extLst>
                <a:ext uri="{FF2B5EF4-FFF2-40B4-BE49-F238E27FC236}">
                  <a16:creationId xmlns:a16="http://schemas.microsoft.com/office/drawing/2014/main" id="{5EF4DD4B-217B-4346-A2B8-432793639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324550"/>
              <a:ext cx="9182100" cy="765639"/>
            </a:xfrm>
            <a:custGeom>
              <a:avLst/>
              <a:gdLst>
                <a:gd name="connsiteX0" fmla="*/ 9182100 w 9182100"/>
                <a:gd name="connsiteY0" fmla="*/ 351088 h 765639"/>
                <a:gd name="connsiteX1" fmla="*/ 9178480 w 9182100"/>
                <a:gd name="connsiteY1" fmla="*/ 350993 h 765639"/>
                <a:gd name="connsiteX2" fmla="*/ 8783955 w 9182100"/>
                <a:gd name="connsiteY2" fmla="*/ 327561 h 765639"/>
                <a:gd name="connsiteX3" fmla="*/ 8390763 w 9182100"/>
                <a:gd name="connsiteY3" fmla="*/ 288795 h 765639"/>
                <a:gd name="connsiteX4" fmla="*/ 8199502 w 9182100"/>
                <a:gd name="connsiteY4" fmla="*/ 262601 h 765639"/>
                <a:gd name="connsiteX5" fmla="*/ 8153972 w 9182100"/>
                <a:gd name="connsiteY5" fmla="*/ 254886 h 765639"/>
                <a:gd name="connsiteX6" fmla="*/ 8131588 w 9182100"/>
                <a:gd name="connsiteY6" fmla="*/ 250790 h 765639"/>
                <a:gd name="connsiteX7" fmla="*/ 8104632 w 9182100"/>
                <a:gd name="connsiteY7" fmla="*/ 246504 h 765639"/>
                <a:gd name="connsiteX8" fmla="*/ 8050911 w 9182100"/>
                <a:gd name="connsiteY8" fmla="*/ 238217 h 765639"/>
                <a:gd name="connsiteX9" fmla="*/ 7998810 w 9182100"/>
                <a:gd name="connsiteY9" fmla="*/ 230978 h 765639"/>
                <a:gd name="connsiteX10" fmla="*/ 7589902 w 9182100"/>
                <a:gd name="connsiteY10" fmla="*/ 183925 h 765639"/>
                <a:gd name="connsiteX11" fmla="*/ 7183469 w 9182100"/>
                <a:gd name="connsiteY11" fmla="*/ 147634 h 765639"/>
                <a:gd name="connsiteX12" fmla="*/ 6775990 w 9182100"/>
                <a:gd name="connsiteY12" fmla="*/ 119821 h 765639"/>
                <a:gd name="connsiteX13" fmla="*/ 6364795 w 9182100"/>
                <a:gd name="connsiteY13" fmla="*/ 102391 h 765639"/>
                <a:gd name="connsiteX14" fmla="*/ 6154293 w 9182100"/>
                <a:gd name="connsiteY14" fmla="*/ 100581 h 765639"/>
                <a:gd name="connsiteX15" fmla="*/ 6100287 w 9182100"/>
                <a:gd name="connsiteY15" fmla="*/ 101343 h 765639"/>
                <a:gd name="connsiteX16" fmla="*/ 6045327 w 9182100"/>
                <a:gd name="connsiteY16" fmla="*/ 103438 h 765639"/>
                <a:gd name="connsiteX17" fmla="*/ 5935980 w 9182100"/>
                <a:gd name="connsiteY17" fmla="*/ 110296 h 765639"/>
                <a:gd name="connsiteX18" fmla="*/ 5523357 w 9182100"/>
                <a:gd name="connsiteY18" fmla="*/ 157635 h 765639"/>
                <a:gd name="connsiteX19" fmla="*/ 5149882 w 9182100"/>
                <a:gd name="connsiteY19" fmla="*/ 185639 h 765639"/>
                <a:gd name="connsiteX20" fmla="*/ 4777073 w 9182100"/>
                <a:gd name="connsiteY20" fmla="*/ 170685 h 765639"/>
                <a:gd name="connsiteX21" fmla="*/ 4729925 w 9182100"/>
                <a:gd name="connsiteY21" fmla="*/ 166208 h 765639"/>
                <a:gd name="connsiteX22" fmla="*/ 4682585 w 9182100"/>
                <a:gd name="connsiteY22" fmla="*/ 161064 h 765639"/>
                <a:gd name="connsiteX23" fmla="*/ 4635151 w 9182100"/>
                <a:gd name="connsiteY23" fmla="*/ 155445 h 765639"/>
                <a:gd name="connsiteX24" fmla="*/ 4611434 w 9182100"/>
                <a:gd name="connsiteY24" fmla="*/ 152492 h 765639"/>
                <a:gd name="connsiteX25" fmla="*/ 4587145 w 9182100"/>
                <a:gd name="connsiteY25" fmla="*/ 149349 h 765639"/>
                <a:gd name="connsiteX26" fmla="*/ 4387977 w 9182100"/>
                <a:gd name="connsiteY26" fmla="*/ 122774 h 765639"/>
                <a:gd name="connsiteX27" fmla="*/ 3989356 w 9182100"/>
                <a:gd name="connsiteY27" fmla="*/ 68577 h 765639"/>
                <a:gd name="connsiteX28" fmla="*/ 3789140 w 9182100"/>
                <a:gd name="connsiteY28" fmla="*/ 42192 h 765639"/>
                <a:gd name="connsiteX29" fmla="*/ 3689033 w 9182100"/>
                <a:gd name="connsiteY29" fmla="*/ 29143 h 765639"/>
                <a:gd name="connsiteX30" fmla="*/ 3634835 w 9182100"/>
                <a:gd name="connsiteY30" fmla="*/ 22571 h 765639"/>
                <a:gd name="connsiteX31" fmla="*/ 3579876 w 9182100"/>
                <a:gd name="connsiteY31" fmla="*/ 16856 h 765639"/>
                <a:gd name="connsiteX32" fmla="*/ 3147441 w 9182100"/>
                <a:gd name="connsiteY32" fmla="*/ 473 h 765639"/>
                <a:gd name="connsiteX33" fmla="*/ 2724722 w 9182100"/>
                <a:gd name="connsiteY33" fmla="*/ 22857 h 765639"/>
                <a:gd name="connsiteX34" fmla="*/ 1898428 w 9182100"/>
                <a:gd name="connsiteY34" fmla="*/ 147730 h 765639"/>
                <a:gd name="connsiteX35" fmla="*/ 1692878 w 9182100"/>
                <a:gd name="connsiteY35" fmla="*/ 195069 h 765639"/>
                <a:gd name="connsiteX36" fmla="*/ 1640205 w 9182100"/>
                <a:gd name="connsiteY36" fmla="*/ 208785 h 765639"/>
                <a:gd name="connsiteX37" fmla="*/ 1592294 w 9182100"/>
                <a:gd name="connsiteY37" fmla="*/ 221643 h 765639"/>
                <a:gd name="connsiteX38" fmla="*/ 1500092 w 9182100"/>
                <a:gd name="connsiteY38" fmla="*/ 245551 h 765639"/>
                <a:gd name="connsiteX39" fmla="*/ 1130046 w 9182100"/>
                <a:gd name="connsiteY39" fmla="*/ 318227 h 765639"/>
                <a:gd name="connsiteX40" fmla="*/ 944880 w 9182100"/>
                <a:gd name="connsiteY40" fmla="*/ 337658 h 765639"/>
                <a:gd name="connsiteX41" fmla="*/ 852583 w 9182100"/>
                <a:gd name="connsiteY41" fmla="*/ 341944 h 765639"/>
                <a:gd name="connsiteX42" fmla="*/ 760476 w 9182100"/>
                <a:gd name="connsiteY42" fmla="*/ 343087 h 765639"/>
                <a:gd name="connsiteX43" fmla="*/ 577215 w 9182100"/>
                <a:gd name="connsiteY43" fmla="*/ 332800 h 765639"/>
                <a:gd name="connsiteX44" fmla="*/ 394907 w 9182100"/>
                <a:gd name="connsiteY44" fmla="*/ 305463 h 765639"/>
                <a:gd name="connsiteX45" fmla="*/ 211265 w 9182100"/>
                <a:gd name="connsiteY45" fmla="*/ 261363 h 765639"/>
                <a:gd name="connsiteX46" fmla="*/ 17526 w 9182100"/>
                <a:gd name="connsiteY46" fmla="*/ 204880 h 765639"/>
                <a:gd name="connsiteX47" fmla="*/ 0 w 9182100"/>
                <a:gd name="connsiteY47" fmla="*/ 199927 h 765639"/>
                <a:gd name="connsiteX48" fmla="*/ 0 w 9182100"/>
                <a:gd name="connsiteY48" fmla="*/ 526920 h 765639"/>
                <a:gd name="connsiteX49" fmla="*/ 100298 w 9182100"/>
                <a:gd name="connsiteY49" fmla="*/ 571973 h 765639"/>
                <a:gd name="connsiteX50" fmla="*/ 301562 w 9182100"/>
                <a:gd name="connsiteY50" fmla="*/ 649697 h 765639"/>
                <a:gd name="connsiteX51" fmla="*/ 731044 w 9182100"/>
                <a:gd name="connsiteY51" fmla="*/ 746947 h 765639"/>
                <a:gd name="connsiteX52" fmla="*/ 1168241 w 9182100"/>
                <a:gd name="connsiteY52" fmla="*/ 762759 h 765639"/>
                <a:gd name="connsiteX53" fmla="*/ 1596581 w 9182100"/>
                <a:gd name="connsiteY53" fmla="*/ 716944 h 765639"/>
                <a:gd name="connsiteX54" fmla="*/ 1701641 w 9182100"/>
                <a:gd name="connsiteY54" fmla="*/ 697894 h 765639"/>
                <a:gd name="connsiteX55" fmla="*/ 1752124 w 9182100"/>
                <a:gd name="connsiteY55" fmla="*/ 688273 h 765639"/>
                <a:gd name="connsiteX56" fmla="*/ 1797939 w 9182100"/>
                <a:gd name="connsiteY56" fmla="*/ 679891 h 765639"/>
                <a:gd name="connsiteX57" fmla="*/ 1988630 w 9182100"/>
                <a:gd name="connsiteY57" fmla="*/ 649316 h 765639"/>
                <a:gd name="connsiteX58" fmla="*/ 2376297 w 9182100"/>
                <a:gd name="connsiteY58" fmla="*/ 601691 h 765639"/>
                <a:gd name="connsiteX59" fmla="*/ 2570416 w 9182100"/>
                <a:gd name="connsiteY59" fmla="*/ 584165 h 765639"/>
                <a:gd name="connsiteX60" fmla="*/ 2764155 w 9182100"/>
                <a:gd name="connsiteY60" fmla="*/ 571497 h 765639"/>
                <a:gd name="connsiteX61" fmla="*/ 2956941 w 9182100"/>
                <a:gd name="connsiteY61" fmla="*/ 564163 h 765639"/>
                <a:gd name="connsiteX62" fmla="*/ 3148298 w 9182100"/>
                <a:gd name="connsiteY62" fmla="*/ 562639 h 765639"/>
                <a:gd name="connsiteX63" fmla="*/ 3337274 w 9182100"/>
                <a:gd name="connsiteY63" fmla="*/ 568544 h 765639"/>
                <a:gd name="connsiteX64" fmla="*/ 3522345 w 9182100"/>
                <a:gd name="connsiteY64" fmla="*/ 583308 h 765639"/>
                <a:gd name="connsiteX65" fmla="*/ 3567779 w 9182100"/>
                <a:gd name="connsiteY65" fmla="*/ 588642 h 765639"/>
                <a:gd name="connsiteX66" fmla="*/ 3613785 w 9182100"/>
                <a:gd name="connsiteY66" fmla="*/ 594357 h 765639"/>
                <a:gd name="connsiteX67" fmla="*/ 3713798 w 9182100"/>
                <a:gd name="connsiteY67" fmla="*/ 607882 h 765639"/>
                <a:gd name="connsiteX68" fmla="*/ 3913823 w 9182100"/>
                <a:gd name="connsiteY68" fmla="*/ 634838 h 765639"/>
                <a:gd name="connsiteX69" fmla="*/ 4315873 w 9182100"/>
                <a:gd name="connsiteY69" fmla="*/ 686273 h 765639"/>
                <a:gd name="connsiteX70" fmla="*/ 4517422 w 9182100"/>
                <a:gd name="connsiteY70" fmla="*/ 710086 h 765639"/>
                <a:gd name="connsiteX71" fmla="*/ 4728972 w 9182100"/>
                <a:gd name="connsiteY71" fmla="*/ 731422 h 765639"/>
                <a:gd name="connsiteX72" fmla="*/ 5162931 w 9182100"/>
                <a:gd name="connsiteY72" fmla="*/ 744185 h 765639"/>
                <a:gd name="connsiteX73" fmla="*/ 5594033 w 9182100"/>
                <a:gd name="connsiteY73" fmla="*/ 706466 h 765639"/>
                <a:gd name="connsiteX74" fmla="*/ 5982939 w 9182100"/>
                <a:gd name="connsiteY74" fmla="*/ 655793 h 765639"/>
                <a:gd name="connsiteX75" fmla="*/ 6075045 w 9182100"/>
                <a:gd name="connsiteY75" fmla="*/ 648459 h 765639"/>
                <a:gd name="connsiteX76" fmla="*/ 6167819 w 9182100"/>
                <a:gd name="connsiteY76" fmla="*/ 643887 h 765639"/>
                <a:gd name="connsiteX77" fmla="*/ 6361081 w 9182100"/>
                <a:gd name="connsiteY77" fmla="*/ 639124 h 765639"/>
                <a:gd name="connsiteX78" fmla="*/ 6757321 w 9182100"/>
                <a:gd name="connsiteY78" fmla="*/ 640458 h 765639"/>
                <a:gd name="connsiteX79" fmla="*/ 7156704 w 9182100"/>
                <a:gd name="connsiteY79" fmla="*/ 649030 h 765639"/>
                <a:gd name="connsiteX80" fmla="*/ 7556373 w 9182100"/>
                <a:gd name="connsiteY80" fmla="*/ 662365 h 765639"/>
                <a:gd name="connsiteX81" fmla="*/ 7952328 w 9182100"/>
                <a:gd name="connsiteY81" fmla="*/ 682177 h 765639"/>
                <a:gd name="connsiteX82" fmla="*/ 8000714 w 9182100"/>
                <a:gd name="connsiteY82" fmla="*/ 685511 h 765639"/>
                <a:gd name="connsiteX83" fmla="*/ 8047196 w 9182100"/>
                <a:gd name="connsiteY83" fmla="*/ 689416 h 765639"/>
                <a:gd name="connsiteX84" fmla="*/ 8097965 w 9182100"/>
                <a:gd name="connsiteY84" fmla="*/ 693893 h 765639"/>
                <a:gd name="connsiteX85" fmla="*/ 8152733 w 9182100"/>
                <a:gd name="connsiteY85" fmla="*/ 697894 h 765639"/>
                <a:gd name="connsiteX86" fmla="*/ 8363903 w 9182100"/>
                <a:gd name="connsiteY86" fmla="*/ 705133 h 765639"/>
                <a:gd name="connsiteX87" fmla="*/ 8777764 w 9182100"/>
                <a:gd name="connsiteY87" fmla="*/ 698084 h 765639"/>
                <a:gd name="connsiteX88" fmla="*/ 9182005 w 9182100"/>
                <a:gd name="connsiteY88" fmla="*/ 668366 h 765639"/>
                <a:gd name="connsiteX89" fmla="*/ 9182005 w 9182100"/>
                <a:gd name="connsiteY89" fmla="*/ 351088 h 76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9182100" h="765639">
                  <a:moveTo>
                    <a:pt x="9182100" y="351088"/>
                  </a:moveTo>
                  <a:cubicBezTo>
                    <a:pt x="9180862" y="351088"/>
                    <a:pt x="9179719" y="350993"/>
                    <a:pt x="9178480" y="350993"/>
                  </a:cubicBezTo>
                  <a:cubicBezTo>
                    <a:pt x="9047607" y="346421"/>
                    <a:pt x="8915591" y="337944"/>
                    <a:pt x="8783955" y="327561"/>
                  </a:cubicBezTo>
                  <a:cubicBezTo>
                    <a:pt x="8652320" y="316894"/>
                    <a:pt x="8520589" y="304416"/>
                    <a:pt x="8390763" y="288795"/>
                  </a:cubicBezTo>
                  <a:cubicBezTo>
                    <a:pt x="8325898" y="281175"/>
                    <a:pt x="8261509" y="272602"/>
                    <a:pt x="8199502" y="262601"/>
                  </a:cubicBezTo>
                  <a:cubicBezTo>
                    <a:pt x="8184070" y="260029"/>
                    <a:pt x="8168831" y="257553"/>
                    <a:pt x="8153972" y="254886"/>
                  </a:cubicBezTo>
                  <a:lnTo>
                    <a:pt x="8131588" y="250790"/>
                  </a:lnTo>
                  <a:lnTo>
                    <a:pt x="8104632" y="246504"/>
                  </a:lnTo>
                  <a:cubicBezTo>
                    <a:pt x="8086725" y="243741"/>
                    <a:pt x="8068247" y="240598"/>
                    <a:pt x="8050911" y="238217"/>
                  </a:cubicBezTo>
                  <a:lnTo>
                    <a:pt x="7998810" y="230978"/>
                  </a:lnTo>
                  <a:cubicBezTo>
                    <a:pt x="7860697" y="212023"/>
                    <a:pt x="7725633" y="198021"/>
                    <a:pt x="7589902" y="183925"/>
                  </a:cubicBezTo>
                  <a:cubicBezTo>
                    <a:pt x="7454360" y="170304"/>
                    <a:pt x="7319010" y="158779"/>
                    <a:pt x="7183469" y="147634"/>
                  </a:cubicBezTo>
                  <a:cubicBezTo>
                    <a:pt x="7047929" y="137252"/>
                    <a:pt x="6912198" y="127632"/>
                    <a:pt x="6775990" y="119821"/>
                  </a:cubicBezTo>
                  <a:cubicBezTo>
                    <a:pt x="6639592" y="112582"/>
                    <a:pt x="6503194" y="105439"/>
                    <a:pt x="6364795" y="102391"/>
                  </a:cubicBezTo>
                  <a:cubicBezTo>
                    <a:pt x="6295263" y="101057"/>
                    <a:pt x="6225826" y="99819"/>
                    <a:pt x="6154293" y="100581"/>
                  </a:cubicBezTo>
                  <a:cubicBezTo>
                    <a:pt x="6136577" y="100581"/>
                    <a:pt x="6118860" y="100581"/>
                    <a:pt x="6100287" y="101343"/>
                  </a:cubicBezTo>
                  <a:cubicBezTo>
                    <a:pt x="6081903" y="101819"/>
                    <a:pt x="6063615" y="102486"/>
                    <a:pt x="6045327" y="103438"/>
                  </a:cubicBezTo>
                  <a:cubicBezTo>
                    <a:pt x="6008656" y="104962"/>
                    <a:pt x="5972175" y="107439"/>
                    <a:pt x="5935980" y="110296"/>
                  </a:cubicBezTo>
                  <a:cubicBezTo>
                    <a:pt x="5790724" y="121631"/>
                    <a:pt x="5651659" y="142110"/>
                    <a:pt x="5523357" y="157635"/>
                  </a:cubicBezTo>
                  <a:cubicBezTo>
                    <a:pt x="5394484" y="173542"/>
                    <a:pt x="5273040" y="183543"/>
                    <a:pt x="5149882" y="185639"/>
                  </a:cubicBezTo>
                  <a:cubicBezTo>
                    <a:pt x="5027010" y="187925"/>
                    <a:pt x="4902803" y="182210"/>
                    <a:pt x="4777073" y="170685"/>
                  </a:cubicBezTo>
                  <a:lnTo>
                    <a:pt x="4729925" y="166208"/>
                  </a:lnTo>
                  <a:lnTo>
                    <a:pt x="4682585" y="161064"/>
                  </a:lnTo>
                  <a:cubicBezTo>
                    <a:pt x="4666869" y="159445"/>
                    <a:pt x="4650963" y="157350"/>
                    <a:pt x="4635151" y="155445"/>
                  </a:cubicBezTo>
                  <a:lnTo>
                    <a:pt x="4611434" y="152492"/>
                  </a:lnTo>
                  <a:cubicBezTo>
                    <a:pt x="4603623" y="151539"/>
                    <a:pt x="4595622" y="150587"/>
                    <a:pt x="4587145" y="149349"/>
                  </a:cubicBezTo>
                  <a:lnTo>
                    <a:pt x="4387977" y="122774"/>
                  </a:lnTo>
                  <a:lnTo>
                    <a:pt x="3989356" y="68577"/>
                  </a:lnTo>
                  <a:lnTo>
                    <a:pt x="3789140" y="42192"/>
                  </a:lnTo>
                  <a:lnTo>
                    <a:pt x="3689033" y="29143"/>
                  </a:lnTo>
                  <a:lnTo>
                    <a:pt x="3634835" y="22571"/>
                  </a:lnTo>
                  <a:cubicBezTo>
                    <a:pt x="3616452" y="20285"/>
                    <a:pt x="3598069" y="18380"/>
                    <a:pt x="3579876" y="16856"/>
                  </a:cubicBezTo>
                  <a:cubicBezTo>
                    <a:pt x="3433667" y="3140"/>
                    <a:pt x="3289840" y="-1622"/>
                    <a:pt x="3147441" y="473"/>
                  </a:cubicBezTo>
                  <a:cubicBezTo>
                    <a:pt x="3005138" y="2283"/>
                    <a:pt x="2864263" y="10188"/>
                    <a:pt x="2724722" y="22857"/>
                  </a:cubicBezTo>
                  <a:cubicBezTo>
                    <a:pt x="2445353" y="48098"/>
                    <a:pt x="2171129" y="90198"/>
                    <a:pt x="1898428" y="147730"/>
                  </a:cubicBezTo>
                  <a:cubicBezTo>
                    <a:pt x="1830134" y="162208"/>
                    <a:pt x="1762030" y="177448"/>
                    <a:pt x="1692878" y="195069"/>
                  </a:cubicBezTo>
                  <a:lnTo>
                    <a:pt x="1640205" y="208785"/>
                  </a:lnTo>
                  <a:lnTo>
                    <a:pt x="1592294" y="221643"/>
                  </a:lnTo>
                  <a:cubicBezTo>
                    <a:pt x="1561624" y="229740"/>
                    <a:pt x="1530858" y="238503"/>
                    <a:pt x="1500092" y="245551"/>
                  </a:cubicBezTo>
                  <a:cubicBezTo>
                    <a:pt x="1377125" y="276412"/>
                    <a:pt x="1253490" y="300987"/>
                    <a:pt x="1130046" y="318227"/>
                  </a:cubicBezTo>
                  <a:cubicBezTo>
                    <a:pt x="1068229" y="326895"/>
                    <a:pt x="1006602" y="333086"/>
                    <a:pt x="944880" y="337658"/>
                  </a:cubicBezTo>
                  <a:cubicBezTo>
                    <a:pt x="914114" y="339277"/>
                    <a:pt x="883253" y="341563"/>
                    <a:pt x="852583" y="341944"/>
                  </a:cubicBezTo>
                  <a:cubicBezTo>
                    <a:pt x="821817" y="343278"/>
                    <a:pt x="791147" y="342992"/>
                    <a:pt x="760476" y="343087"/>
                  </a:cubicBezTo>
                  <a:cubicBezTo>
                    <a:pt x="699230" y="342135"/>
                    <a:pt x="638175" y="338706"/>
                    <a:pt x="577215" y="332800"/>
                  </a:cubicBezTo>
                  <a:cubicBezTo>
                    <a:pt x="516255" y="326895"/>
                    <a:pt x="455771" y="317179"/>
                    <a:pt x="394907" y="305463"/>
                  </a:cubicBezTo>
                  <a:cubicBezTo>
                    <a:pt x="334137" y="293557"/>
                    <a:pt x="273368" y="278412"/>
                    <a:pt x="211265" y="261363"/>
                  </a:cubicBezTo>
                  <a:cubicBezTo>
                    <a:pt x="149066" y="244123"/>
                    <a:pt x="85820" y="224310"/>
                    <a:pt x="17526" y="204880"/>
                  </a:cubicBezTo>
                  <a:cubicBezTo>
                    <a:pt x="11716" y="203165"/>
                    <a:pt x="5906" y="201546"/>
                    <a:pt x="0" y="199927"/>
                  </a:cubicBezTo>
                  <a:lnTo>
                    <a:pt x="0" y="526920"/>
                  </a:lnTo>
                  <a:cubicBezTo>
                    <a:pt x="32576" y="541874"/>
                    <a:pt x="66104" y="557114"/>
                    <a:pt x="100298" y="571973"/>
                  </a:cubicBezTo>
                  <a:cubicBezTo>
                    <a:pt x="164973" y="600167"/>
                    <a:pt x="232410" y="626456"/>
                    <a:pt x="301562" y="649697"/>
                  </a:cubicBezTo>
                  <a:cubicBezTo>
                    <a:pt x="439865" y="696655"/>
                    <a:pt x="585216" y="728754"/>
                    <a:pt x="731044" y="746947"/>
                  </a:cubicBezTo>
                  <a:cubicBezTo>
                    <a:pt x="876967" y="764664"/>
                    <a:pt x="1023652" y="769426"/>
                    <a:pt x="1168241" y="762759"/>
                  </a:cubicBezTo>
                  <a:cubicBezTo>
                    <a:pt x="1313021" y="756663"/>
                    <a:pt x="1455896" y="740185"/>
                    <a:pt x="1596581" y="716944"/>
                  </a:cubicBezTo>
                  <a:cubicBezTo>
                    <a:pt x="1632014" y="711610"/>
                    <a:pt x="1666685" y="704371"/>
                    <a:pt x="1701641" y="697894"/>
                  </a:cubicBezTo>
                  <a:lnTo>
                    <a:pt x="1752124" y="688273"/>
                  </a:lnTo>
                  <a:lnTo>
                    <a:pt x="1797939" y="679891"/>
                  </a:lnTo>
                  <a:cubicBezTo>
                    <a:pt x="1860328" y="669128"/>
                    <a:pt x="1924431" y="658746"/>
                    <a:pt x="1988630" y="649316"/>
                  </a:cubicBezTo>
                  <a:cubicBezTo>
                    <a:pt x="2117217" y="630838"/>
                    <a:pt x="2246852" y="614645"/>
                    <a:pt x="2376297" y="601691"/>
                  </a:cubicBezTo>
                  <a:cubicBezTo>
                    <a:pt x="2441067" y="595214"/>
                    <a:pt x="2505742" y="589118"/>
                    <a:pt x="2570416" y="584165"/>
                  </a:cubicBezTo>
                  <a:cubicBezTo>
                    <a:pt x="2635091" y="579402"/>
                    <a:pt x="2699671" y="574831"/>
                    <a:pt x="2764155" y="571497"/>
                  </a:cubicBezTo>
                  <a:cubicBezTo>
                    <a:pt x="2828639" y="568068"/>
                    <a:pt x="2892933" y="565401"/>
                    <a:pt x="2956941" y="564163"/>
                  </a:cubicBezTo>
                  <a:cubicBezTo>
                    <a:pt x="3021045" y="562353"/>
                    <a:pt x="3084766" y="561972"/>
                    <a:pt x="3148298" y="562639"/>
                  </a:cubicBezTo>
                  <a:cubicBezTo>
                    <a:pt x="3211735" y="563305"/>
                    <a:pt x="3274695" y="565591"/>
                    <a:pt x="3337274" y="568544"/>
                  </a:cubicBezTo>
                  <a:cubicBezTo>
                    <a:pt x="3399568" y="572259"/>
                    <a:pt x="3461671" y="576259"/>
                    <a:pt x="3522345" y="583308"/>
                  </a:cubicBezTo>
                  <a:cubicBezTo>
                    <a:pt x="3537680" y="584737"/>
                    <a:pt x="3552730" y="586737"/>
                    <a:pt x="3567779" y="588642"/>
                  </a:cubicBezTo>
                  <a:lnTo>
                    <a:pt x="3613785" y="594357"/>
                  </a:lnTo>
                  <a:lnTo>
                    <a:pt x="3713798" y="607882"/>
                  </a:lnTo>
                  <a:lnTo>
                    <a:pt x="3913823" y="634838"/>
                  </a:lnTo>
                  <a:cubicBezTo>
                    <a:pt x="4047268" y="652078"/>
                    <a:pt x="4180904" y="670366"/>
                    <a:pt x="4315873" y="686273"/>
                  </a:cubicBezTo>
                  <a:lnTo>
                    <a:pt x="4517422" y="710086"/>
                  </a:lnTo>
                  <a:cubicBezTo>
                    <a:pt x="4586573" y="717896"/>
                    <a:pt x="4657916" y="725992"/>
                    <a:pt x="4728972" y="731422"/>
                  </a:cubicBezTo>
                  <a:cubicBezTo>
                    <a:pt x="4871371" y="743042"/>
                    <a:pt x="5016627" y="748376"/>
                    <a:pt x="5162931" y="744185"/>
                  </a:cubicBezTo>
                  <a:cubicBezTo>
                    <a:pt x="5308949" y="740566"/>
                    <a:pt x="5456111" y="725611"/>
                    <a:pt x="5594033" y="706466"/>
                  </a:cubicBezTo>
                  <a:cubicBezTo>
                    <a:pt x="5732621" y="687511"/>
                    <a:pt x="5859876" y="667033"/>
                    <a:pt x="5982939" y="655793"/>
                  </a:cubicBezTo>
                  <a:cubicBezTo>
                    <a:pt x="6013799" y="652936"/>
                    <a:pt x="6044375" y="650364"/>
                    <a:pt x="6075045" y="648459"/>
                  </a:cubicBezTo>
                  <a:cubicBezTo>
                    <a:pt x="6105906" y="646363"/>
                    <a:pt x="6135529" y="645125"/>
                    <a:pt x="6167819" y="643887"/>
                  </a:cubicBezTo>
                  <a:cubicBezTo>
                    <a:pt x="6230779" y="641125"/>
                    <a:pt x="6295930" y="640077"/>
                    <a:pt x="6361081" y="639124"/>
                  </a:cubicBezTo>
                  <a:cubicBezTo>
                    <a:pt x="6491955" y="637981"/>
                    <a:pt x="6624638" y="638553"/>
                    <a:pt x="6757321" y="640458"/>
                  </a:cubicBezTo>
                  <a:cubicBezTo>
                    <a:pt x="6890195" y="642553"/>
                    <a:pt x="7023449" y="645030"/>
                    <a:pt x="7156704" y="649030"/>
                  </a:cubicBezTo>
                  <a:cubicBezTo>
                    <a:pt x="7289959" y="652650"/>
                    <a:pt x="7423404" y="656841"/>
                    <a:pt x="7556373" y="662365"/>
                  </a:cubicBezTo>
                  <a:cubicBezTo>
                    <a:pt x="7689152" y="667509"/>
                    <a:pt x="7822502" y="673986"/>
                    <a:pt x="7952328" y="682177"/>
                  </a:cubicBezTo>
                  <a:lnTo>
                    <a:pt x="8000714" y="685511"/>
                  </a:lnTo>
                  <a:cubicBezTo>
                    <a:pt x="8016811" y="686654"/>
                    <a:pt x="8031670" y="688178"/>
                    <a:pt x="8047196" y="689416"/>
                  </a:cubicBezTo>
                  <a:lnTo>
                    <a:pt x="8097965" y="693893"/>
                  </a:lnTo>
                  <a:cubicBezTo>
                    <a:pt x="8116539" y="695417"/>
                    <a:pt x="8134731" y="696846"/>
                    <a:pt x="8152733" y="697894"/>
                  </a:cubicBezTo>
                  <a:cubicBezTo>
                    <a:pt x="8224647" y="701989"/>
                    <a:pt x="8294465" y="704085"/>
                    <a:pt x="8363903" y="705133"/>
                  </a:cubicBezTo>
                  <a:cubicBezTo>
                    <a:pt x="8502777" y="706657"/>
                    <a:pt x="8640223" y="704180"/>
                    <a:pt x="8777764" y="698084"/>
                  </a:cubicBezTo>
                  <a:cubicBezTo>
                    <a:pt x="8912352" y="692083"/>
                    <a:pt x="9046845" y="682749"/>
                    <a:pt x="9182005" y="668366"/>
                  </a:cubicBezTo>
                  <a:lnTo>
                    <a:pt x="9182005" y="351088"/>
                  </a:lnTo>
                  <a:close/>
                </a:path>
              </a:pathLst>
            </a:custGeom>
            <a:solidFill>
              <a:schemeClr val="bg1">
                <a:alpha val="30000"/>
              </a:schemeClr>
            </a:solidFill>
            <a:ln w="9525" cap="flat">
              <a:noFill/>
              <a:prstDash val="solid"/>
              <a:miter/>
            </a:ln>
          </p:spPr>
          <p:txBody>
            <a:bodyPr rtlCol="0" anchor="ctr"/>
            <a:lstStyle/>
            <a:p>
              <a:endParaRPr lang="en-US"/>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0"/>
            <a:ext cx="9144000" cy="1143000"/>
          </a:xfrm>
        </p:spPr>
        <p:txBody>
          <a:bodyPr/>
          <a:lstStyle/>
          <a:p>
            <a:r>
              <a:rPr lang="en-US" sz="4000" dirty="0">
                <a:latin typeface="Calibri" charset="0"/>
                <a:ea typeface="ＭＳ Ｐゴシック" charset="0"/>
                <a:cs typeface="ＭＳ Ｐゴシック" charset="0"/>
              </a:rPr>
              <a:t>Long Run Aggregate Supply</a:t>
            </a:r>
          </a:p>
        </p:txBody>
      </p:sp>
      <p:sp>
        <p:nvSpPr>
          <p:cNvPr id="27651" name="Rechteck 22"/>
          <p:cNvSpPr>
            <a:spLocks noChangeArrowheads="1"/>
          </p:cNvSpPr>
          <p:nvPr/>
        </p:nvSpPr>
        <p:spPr bwMode="auto">
          <a:xfrm>
            <a:off x="5161548" y="1936416"/>
            <a:ext cx="3719681" cy="39533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0228" tIns="90682" rIns="90682" bIns="90682">
            <a:spAutoFit/>
          </a:bodyPr>
          <a:lstStyle/>
          <a:p>
            <a:pPr algn="ctr">
              <a:spcBef>
                <a:spcPts val="1513"/>
              </a:spcBef>
            </a:pPr>
            <a:r>
              <a:rPr lang="en-US" sz="2000" b="1" dirty="0">
                <a:latin typeface="+mn-lt"/>
              </a:rPr>
              <a:t>LRAS </a:t>
            </a:r>
            <a:r>
              <a:rPr lang="en-US" sz="2000" dirty="0">
                <a:latin typeface="+mn-lt"/>
              </a:rPr>
              <a:t>is determined by the available inputs and technology. It is our steady state depending on TFP, capital labor, human capital, and natural resources.</a:t>
            </a:r>
          </a:p>
          <a:p>
            <a:pPr algn="ctr">
              <a:spcBef>
                <a:spcPts val="1513"/>
              </a:spcBef>
            </a:pPr>
            <a:r>
              <a:rPr lang="en-US" sz="2000" dirty="0">
                <a:latin typeface="+mn-lt"/>
              </a:rPr>
              <a:t>It is vertical because it does not depend on prices!</a:t>
            </a:r>
          </a:p>
          <a:p>
            <a:pPr marL="192087" lvl="1" algn="ctr" eaLnBrk="0" hangingPunct="0">
              <a:spcBef>
                <a:spcPts val="1513"/>
              </a:spcBef>
            </a:pPr>
            <a:r>
              <a:rPr lang="en-US" sz="2000" dirty="0">
                <a:latin typeface="+mn-lt"/>
              </a:rPr>
              <a:t>The LRAS shifts to the right over time with economic growth, represented by the trend line from our business cycle graph.</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7EB8C057-2C68-CF0E-001C-44AE5D16A31F}"/>
                  </a:ext>
                </a:extLst>
              </p:cNvPr>
              <p:cNvSpPr/>
              <p:nvPr/>
            </p:nvSpPr>
            <p:spPr>
              <a:xfrm>
                <a:off x="592053" y="1347781"/>
                <a:ext cx="4545431" cy="52322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sz="2800" i="1" smtClean="0">
                          <a:solidFill>
                            <a:schemeClr val="tx1"/>
                          </a:solidFill>
                          <a:latin typeface="Cambria Math" panose="02040503050406030204" pitchFamily="18" charset="0"/>
                        </a:rPr>
                        <m:t>𝐿𝑅𝐴𝑆</m:t>
                      </m:r>
                      <m:r>
                        <a:rPr lang="en-US" sz="2800" i="0">
                          <a:solidFill>
                            <a:schemeClr val="tx1"/>
                          </a:solidFill>
                          <a:latin typeface="Cambria Math" panose="02040503050406030204" pitchFamily="18" charset="0"/>
                        </a:rPr>
                        <m:t>=</m:t>
                      </m:r>
                      <m:sSup>
                        <m:sSupPr>
                          <m:ctrlPr>
                            <a:rPr lang="en-US" sz="2800" i="1">
                              <a:solidFill>
                                <a:schemeClr val="tx1"/>
                              </a:solidFill>
                              <a:latin typeface="Cambria Math" panose="02040503050406030204" pitchFamily="18" charset="0"/>
                            </a:rPr>
                          </m:ctrlPr>
                        </m:sSupPr>
                        <m:e>
                          <m:r>
                            <a:rPr lang="en-US" sz="2800" i="1">
                              <a:solidFill>
                                <a:schemeClr val="tx1"/>
                              </a:solidFill>
                              <a:latin typeface="Cambria Math" panose="02040503050406030204" pitchFamily="18" charset="0"/>
                            </a:rPr>
                            <m:t>𝑌</m:t>
                          </m:r>
                        </m:e>
                        <m:sup>
                          <m:r>
                            <a:rPr lang="en-US" sz="2800" i="0">
                              <a:solidFill>
                                <a:schemeClr val="tx1"/>
                              </a:solidFill>
                              <a:latin typeface="Cambria Math" panose="02040503050406030204" pitchFamily="18" charset="0"/>
                            </a:rPr>
                            <m:t>∗</m:t>
                          </m:r>
                        </m:sup>
                      </m:sSup>
                      <m:r>
                        <a:rPr lang="en-US" sz="2800" i="0">
                          <a:solidFill>
                            <a:schemeClr val="tx1"/>
                          </a:solidFill>
                          <a:latin typeface="Cambria Math" panose="02040503050406030204" pitchFamily="18" charset="0"/>
                        </a:rPr>
                        <m:t>=</m:t>
                      </m:r>
                      <m:r>
                        <a:rPr lang="en-US" sz="2800" i="1">
                          <a:solidFill>
                            <a:schemeClr val="tx1"/>
                          </a:solidFill>
                          <a:latin typeface="Cambria Math" panose="02040503050406030204" pitchFamily="18" charset="0"/>
                        </a:rPr>
                        <m:t>𝐴𝑓</m:t>
                      </m:r>
                      <m:r>
                        <a:rPr lang="en-US" sz="2800" b="0" i="1" smtClean="0">
                          <a:solidFill>
                            <a:schemeClr val="tx1"/>
                          </a:solidFill>
                          <a:latin typeface="Cambria Math" panose="02040503050406030204" pitchFamily="18" charset="0"/>
                        </a:rPr>
                        <m:t>(</m:t>
                      </m:r>
                      <m:r>
                        <a:rPr lang="en-US" sz="2800" b="0" i="1" smtClean="0">
                          <a:solidFill>
                            <a:schemeClr val="tx1"/>
                          </a:solidFill>
                          <a:latin typeface="Cambria Math" panose="02040503050406030204" pitchFamily="18" charset="0"/>
                        </a:rPr>
                        <m:t>𝐾</m:t>
                      </m:r>
                      <m:r>
                        <a:rPr lang="en-US" sz="2800" b="0" i="1" smtClean="0">
                          <a:solidFill>
                            <a:schemeClr val="tx1"/>
                          </a:solidFill>
                          <a:latin typeface="Cambria Math" panose="02040503050406030204" pitchFamily="18" charset="0"/>
                        </a:rPr>
                        <m:t>,</m:t>
                      </m:r>
                      <m:r>
                        <a:rPr lang="en-US" sz="2800" b="0" i="1" smtClean="0">
                          <a:solidFill>
                            <a:schemeClr val="tx1"/>
                          </a:solidFill>
                          <a:latin typeface="Cambria Math" panose="02040503050406030204" pitchFamily="18" charset="0"/>
                        </a:rPr>
                        <m:t>𝐿</m:t>
                      </m:r>
                      <m:r>
                        <a:rPr lang="en-US" sz="2800" b="0" i="1" smtClean="0">
                          <a:solidFill>
                            <a:schemeClr val="tx1"/>
                          </a:solidFill>
                          <a:latin typeface="Cambria Math" panose="02040503050406030204" pitchFamily="18" charset="0"/>
                        </a:rPr>
                        <m:t>,</m:t>
                      </m:r>
                      <m:r>
                        <a:rPr lang="en-US" sz="2800" b="0" i="1" smtClean="0">
                          <a:solidFill>
                            <a:schemeClr val="tx1"/>
                          </a:solidFill>
                          <a:latin typeface="Cambria Math" panose="02040503050406030204" pitchFamily="18" charset="0"/>
                        </a:rPr>
                        <m:t>𝐻</m:t>
                      </m:r>
                      <m:r>
                        <a:rPr lang="en-US" sz="2800" b="0" i="1" smtClean="0">
                          <a:solidFill>
                            <a:schemeClr val="tx1"/>
                          </a:solidFill>
                          <a:latin typeface="Cambria Math" panose="02040503050406030204" pitchFamily="18" charset="0"/>
                        </a:rPr>
                        <m:t>,</m:t>
                      </m:r>
                      <m:r>
                        <a:rPr lang="en-US" sz="2800" b="0" i="1" smtClean="0">
                          <a:solidFill>
                            <a:schemeClr val="tx1"/>
                          </a:solidFill>
                          <a:latin typeface="Cambria Math" panose="02040503050406030204" pitchFamily="18" charset="0"/>
                        </a:rPr>
                        <m:t>𝑅</m:t>
                      </m:r>
                      <m:r>
                        <a:rPr lang="en-US" sz="2800" b="0" i="1" smtClean="0">
                          <a:solidFill>
                            <a:schemeClr val="tx1"/>
                          </a:solidFill>
                          <a:latin typeface="Cambria Math" panose="02040503050406030204" pitchFamily="18" charset="0"/>
                        </a:rPr>
                        <m:t>)</m:t>
                      </m:r>
                    </m:oMath>
                  </m:oMathPara>
                </a14:m>
                <a:endParaRPr lang="en-US" sz="2800" dirty="0">
                  <a:solidFill>
                    <a:schemeClr val="tx1"/>
                  </a:solidFill>
                </a:endParaRPr>
              </a:p>
            </p:txBody>
          </p:sp>
        </mc:Choice>
        <mc:Fallback xmlns="">
          <p:sp>
            <p:nvSpPr>
              <p:cNvPr id="5" name="Rectangle 4">
                <a:extLst>
                  <a:ext uri="{FF2B5EF4-FFF2-40B4-BE49-F238E27FC236}">
                    <a16:creationId xmlns:a16="http://schemas.microsoft.com/office/drawing/2014/main" id="{7EB8C057-2C68-CF0E-001C-44AE5D16A31F}"/>
                  </a:ext>
                </a:extLst>
              </p:cNvPr>
              <p:cNvSpPr>
                <a:spLocks noRot="1" noChangeAspect="1" noMove="1" noResize="1" noEditPoints="1" noAdjustHandles="1" noChangeArrowheads="1" noChangeShapeType="1" noTextEdit="1"/>
              </p:cNvSpPr>
              <p:nvPr/>
            </p:nvSpPr>
            <p:spPr>
              <a:xfrm>
                <a:off x="592053" y="1347781"/>
                <a:ext cx="4545431" cy="523220"/>
              </a:xfrm>
              <a:prstGeom prst="rect">
                <a:avLst/>
              </a:prstGeom>
              <a:blipFill>
                <a:blip r:embed="rId3"/>
                <a:stretch>
                  <a:fillRect b="-19048"/>
                </a:stretch>
              </a:blipFill>
            </p:spPr>
            <p:txBody>
              <a:bodyPr/>
              <a:lstStyle/>
              <a:p>
                <a:r>
                  <a:rPr lang="en-US">
                    <a:noFill/>
                  </a:rPr>
                  <a:t> </a:t>
                </a:r>
              </a:p>
            </p:txBody>
          </p:sp>
        </mc:Fallback>
      </mc:AlternateContent>
      <p:cxnSp>
        <p:nvCxnSpPr>
          <p:cNvPr id="6" name="Straight Connector 5">
            <a:extLst>
              <a:ext uri="{FF2B5EF4-FFF2-40B4-BE49-F238E27FC236}">
                <a16:creationId xmlns:a16="http://schemas.microsoft.com/office/drawing/2014/main" id="{E7A8E4A0-BAF7-E685-697F-64F9A0409DDA}"/>
              </a:ext>
            </a:extLst>
          </p:cNvPr>
          <p:cNvCxnSpPr/>
          <p:nvPr/>
        </p:nvCxnSpPr>
        <p:spPr>
          <a:xfrm rot="5400000">
            <a:off x="-1423196" y="4263983"/>
            <a:ext cx="4143375"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ADC7F274-250F-714A-271C-3DA56619CF85}"/>
              </a:ext>
            </a:extLst>
          </p:cNvPr>
          <p:cNvCxnSpPr>
            <a:cxnSpLocks/>
          </p:cNvCxnSpPr>
          <p:nvPr/>
        </p:nvCxnSpPr>
        <p:spPr>
          <a:xfrm>
            <a:off x="1323472" y="2995863"/>
            <a:ext cx="2958181" cy="266432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75D7DA90-079B-103D-853F-DC3E2A08CEC7}"/>
              </a:ext>
            </a:extLst>
          </p:cNvPr>
          <p:cNvCxnSpPr>
            <a:cxnSpLocks/>
          </p:cNvCxnSpPr>
          <p:nvPr/>
        </p:nvCxnSpPr>
        <p:spPr>
          <a:xfrm flipV="1">
            <a:off x="1179093" y="2959768"/>
            <a:ext cx="2815389" cy="255069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3BDB0213-E5D3-556B-7FAD-A804F15F7038}"/>
              </a:ext>
            </a:extLst>
          </p:cNvPr>
          <p:cNvCxnSpPr/>
          <p:nvPr/>
        </p:nvCxnSpPr>
        <p:spPr>
          <a:xfrm rot="16200000" flipH="1">
            <a:off x="695491" y="4404476"/>
            <a:ext cx="3854450" cy="952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1F751A8D-FEE2-2C1A-3E28-E71C6CD187B3}"/>
              </a:ext>
            </a:extLst>
          </p:cNvPr>
          <p:cNvCxnSpPr>
            <a:cxnSpLocks/>
          </p:cNvCxnSpPr>
          <p:nvPr/>
        </p:nvCxnSpPr>
        <p:spPr>
          <a:xfrm flipV="1">
            <a:off x="1660356" y="3494171"/>
            <a:ext cx="2645360" cy="2389271"/>
          </a:xfrm>
          <a:prstGeom prst="line">
            <a:avLst/>
          </a:prstGeom>
          <a:ln>
            <a:solidFill>
              <a:srgbClr val="008000"/>
            </a:solidFill>
            <a:prstDash val="dash"/>
          </a:ln>
        </p:spPr>
        <p:style>
          <a:lnRef idx="2">
            <a:schemeClr val="accent1"/>
          </a:lnRef>
          <a:fillRef idx="0">
            <a:schemeClr val="accent1"/>
          </a:fillRef>
          <a:effectRef idx="1">
            <a:schemeClr val="accent1"/>
          </a:effectRef>
          <a:fontRef idx="minor">
            <a:schemeClr val="tx1"/>
          </a:fontRef>
        </p:style>
      </p:cxnSp>
      <p:sp>
        <p:nvSpPr>
          <p:cNvPr id="11" name="TextBox 17">
            <a:extLst>
              <a:ext uri="{FF2B5EF4-FFF2-40B4-BE49-F238E27FC236}">
                <a16:creationId xmlns:a16="http://schemas.microsoft.com/office/drawing/2014/main" id="{960C161F-8A6B-957A-CAE0-5BDB978C0239}"/>
              </a:ext>
            </a:extLst>
          </p:cNvPr>
          <p:cNvSpPr txBox="1">
            <a:spLocks noChangeArrowheads="1"/>
          </p:cNvSpPr>
          <p:nvPr/>
        </p:nvSpPr>
        <p:spPr bwMode="auto">
          <a:xfrm>
            <a:off x="2189411" y="3978192"/>
            <a:ext cx="41116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latin typeface="+mn-lt"/>
              </a:rPr>
              <a:t>A</a:t>
            </a:r>
          </a:p>
        </p:txBody>
      </p:sp>
      <p:sp>
        <p:nvSpPr>
          <p:cNvPr id="12" name="TextBox 25">
            <a:extLst>
              <a:ext uri="{FF2B5EF4-FFF2-40B4-BE49-F238E27FC236}">
                <a16:creationId xmlns:a16="http://schemas.microsoft.com/office/drawing/2014/main" id="{C2BDD0FA-9A7F-CC10-5CF1-B6E1E5EF4F71}"/>
              </a:ext>
            </a:extLst>
          </p:cNvPr>
          <p:cNvSpPr txBox="1">
            <a:spLocks noChangeArrowheads="1"/>
          </p:cNvSpPr>
          <p:nvPr/>
        </p:nvSpPr>
        <p:spPr bwMode="auto">
          <a:xfrm>
            <a:off x="3147220" y="4386349"/>
            <a:ext cx="396456"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solidFill>
                  <a:srgbClr val="008000"/>
                </a:solidFill>
                <a:latin typeface="+mn-lt"/>
              </a:rPr>
              <a:t>B</a:t>
            </a:r>
          </a:p>
        </p:txBody>
      </p:sp>
      <p:sp>
        <p:nvSpPr>
          <p:cNvPr id="13" name="TextBox 22">
            <a:extLst>
              <a:ext uri="{FF2B5EF4-FFF2-40B4-BE49-F238E27FC236}">
                <a16:creationId xmlns:a16="http://schemas.microsoft.com/office/drawing/2014/main" id="{C52AFEBE-8EEF-0A78-0C17-5649E4A87CB3}"/>
              </a:ext>
            </a:extLst>
          </p:cNvPr>
          <p:cNvSpPr txBox="1">
            <a:spLocks noChangeArrowheads="1"/>
          </p:cNvSpPr>
          <p:nvPr/>
        </p:nvSpPr>
        <p:spPr bwMode="auto">
          <a:xfrm>
            <a:off x="2244975" y="2170698"/>
            <a:ext cx="726824"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600" dirty="0">
                <a:latin typeface="+mn-lt"/>
              </a:rPr>
              <a:t>LRAS</a:t>
            </a:r>
          </a:p>
        </p:txBody>
      </p:sp>
      <p:sp>
        <p:nvSpPr>
          <p:cNvPr id="14" name="TextBox 20">
            <a:extLst>
              <a:ext uri="{FF2B5EF4-FFF2-40B4-BE49-F238E27FC236}">
                <a16:creationId xmlns:a16="http://schemas.microsoft.com/office/drawing/2014/main" id="{5C3172CB-1E89-6A4A-CC30-BE9689ACF3EE}"/>
              </a:ext>
            </a:extLst>
          </p:cNvPr>
          <p:cNvSpPr txBox="1">
            <a:spLocks noChangeArrowheads="1"/>
          </p:cNvSpPr>
          <p:nvPr/>
        </p:nvSpPr>
        <p:spPr bwMode="auto">
          <a:xfrm>
            <a:off x="3294395" y="2819818"/>
            <a:ext cx="784308"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600">
                <a:latin typeface="+mn-lt"/>
              </a:rPr>
              <a:t>SRAS</a:t>
            </a:r>
          </a:p>
        </p:txBody>
      </p:sp>
      <p:sp>
        <p:nvSpPr>
          <p:cNvPr id="15" name="TextBox 19">
            <a:extLst>
              <a:ext uri="{FF2B5EF4-FFF2-40B4-BE49-F238E27FC236}">
                <a16:creationId xmlns:a16="http://schemas.microsoft.com/office/drawing/2014/main" id="{8BE9303E-382E-E666-1874-F4AA2626731D}"/>
              </a:ext>
            </a:extLst>
          </p:cNvPr>
          <p:cNvSpPr txBox="1">
            <a:spLocks noChangeArrowheads="1"/>
          </p:cNvSpPr>
          <p:nvPr/>
        </p:nvSpPr>
        <p:spPr bwMode="auto">
          <a:xfrm>
            <a:off x="1465595" y="2864434"/>
            <a:ext cx="650875"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600">
                <a:latin typeface="+mn-lt"/>
              </a:rPr>
              <a:t>AD</a:t>
            </a:r>
          </a:p>
        </p:txBody>
      </p:sp>
      <p:sp>
        <p:nvSpPr>
          <p:cNvPr id="16" name="TextBox 17">
            <a:extLst>
              <a:ext uri="{FF2B5EF4-FFF2-40B4-BE49-F238E27FC236}">
                <a16:creationId xmlns:a16="http://schemas.microsoft.com/office/drawing/2014/main" id="{2E0E80CE-D0F2-0C0F-ED77-88AC99A93499}"/>
              </a:ext>
            </a:extLst>
          </p:cNvPr>
          <p:cNvSpPr txBox="1">
            <a:spLocks noChangeArrowheads="1"/>
          </p:cNvSpPr>
          <p:nvPr/>
        </p:nvSpPr>
        <p:spPr bwMode="auto">
          <a:xfrm>
            <a:off x="292684" y="2114299"/>
            <a:ext cx="369887"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mn-lt"/>
              </a:rPr>
              <a:t>P</a:t>
            </a:r>
          </a:p>
        </p:txBody>
      </p:sp>
      <p:cxnSp>
        <p:nvCxnSpPr>
          <p:cNvPr id="17" name="Straight Connector 16">
            <a:extLst>
              <a:ext uri="{FF2B5EF4-FFF2-40B4-BE49-F238E27FC236}">
                <a16:creationId xmlns:a16="http://schemas.microsoft.com/office/drawing/2014/main" id="{59A735EB-6588-AD3D-492F-E8B6EE19A355}"/>
              </a:ext>
            </a:extLst>
          </p:cNvPr>
          <p:cNvCxnSpPr/>
          <p:nvPr/>
        </p:nvCxnSpPr>
        <p:spPr>
          <a:xfrm rot="16200000" flipH="1">
            <a:off x="1171741" y="4402889"/>
            <a:ext cx="3854450" cy="9525"/>
          </a:xfrm>
          <a:prstGeom prst="line">
            <a:avLst/>
          </a:prstGeom>
          <a:ln>
            <a:solidFill>
              <a:srgbClr val="008000"/>
            </a:solidFill>
            <a:prstDash val="dash"/>
          </a:ln>
        </p:spPr>
        <p:style>
          <a:lnRef idx="2">
            <a:schemeClr val="accent1"/>
          </a:lnRef>
          <a:fillRef idx="0">
            <a:schemeClr val="accent1"/>
          </a:fillRef>
          <a:effectRef idx="1">
            <a:schemeClr val="accent1"/>
          </a:effectRef>
          <a:fontRef idx="minor">
            <a:schemeClr val="tx1"/>
          </a:fontRef>
        </p:style>
      </p:cxnSp>
      <p:sp>
        <p:nvSpPr>
          <p:cNvPr id="18" name="Oval 17">
            <a:extLst>
              <a:ext uri="{FF2B5EF4-FFF2-40B4-BE49-F238E27FC236}">
                <a16:creationId xmlns:a16="http://schemas.microsoft.com/office/drawing/2014/main" id="{2ED1F181-3150-5E20-28A5-1E716680F679}"/>
              </a:ext>
            </a:extLst>
          </p:cNvPr>
          <p:cNvSpPr/>
          <p:nvPr/>
        </p:nvSpPr>
        <p:spPr>
          <a:xfrm>
            <a:off x="2528384" y="4081547"/>
            <a:ext cx="182880" cy="182880"/>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19" name="Oval 18">
            <a:extLst>
              <a:ext uri="{FF2B5EF4-FFF2-40B4-BE49-F238E27FC236}">
                <a16:creationId xmlns:a16="http://schemas.microsoft.com/office/drawing/2014/main" id="{06C078C9-1434-5D7B-3EF0-62BFDB8DB145}"/>
              </a:ext>
            </a:extLst>
          </p:cNvPr>
          <p:cNvSpPr/>
          <p:nvPr/>
        </p:nvSpPr>
        <p:spPr>
          <a:xfrm>
            <a:off x="3005637" y="4498642"/>
            <a:ext cx="182880" cy="182880"/>
          </a:xfrm>
          <a:prstGeom prst="ellipse">
            <a:avLst/>
          </a:prstGeom>
          <a:solidFill>
            <a:srgbClr val="107638"/>
          </a:solidFill>
          <a:ln>
            <a:solidFill>
              <a:srgbClr val="107638"/>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cxnSp>
        <p:nvCxnSpPr>
          <p:cNvPr id="20" name="Straight Connector 19">
            <a:extLst>
              <a:ext uri="{FF2B5EF4-FFF2-40B4-BE49-F238E27FC236}">
                <a16:creationId xmlns:a16="http://schemas.microsoft.com/office/drawing/2014/main" id="{3B5B4310-65C2-F51D-062B-35A86D5747CE}"/>
              </a:ext>
            </a:extLst>
          </p:cNvPr>
          <p:cNvCxnSpPr>
            <a:cxnSpLocks/>
          </p:cNvCxnSpPr>
          <p:nvPr/>
        </p:nvCxnSpPr>
        <p:spPr>
          <a:xfrm>
            <a:off x="637671" y="6338052"/>
            <a:ext cx="407870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2" name="TextBox 23">
            <a:extLst>
              <a:ext uri="{FF2B5EF4-FFF2-40B4-BE49-F238E27FC236}">
                <a16:creationId xmlns:a16="http://schemas.microsoft.com/office/drawing/2014/main" id="{E3D9DABB-4ADC-F80F-596C-41924E530583}"/>
              </a:ext>
            </a:extLst>
          </p:cNvPr>
          <p:cNvSpPr txBox="1">
            <a:spLocks noChangeArrowheads="1"/>
          </p:cNvSpPr>
          <p:nvPr/>
        </p:nvSpPr>
        <p:spPr bwMode="auto">
          <a:xfrm>
            <a:off x="2470401" y="6347995"/>
            <a:ext cx="463550" cy="377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mn-lt"/>
              </a:rPr>
              <a:t>Y*</a:t>
            </a:r>
          </a:p>
        </p:txBody>
      </p:sp>
      <p:sp>
        <p:nvSpPr>
          <p:cNvPr id="23" name="TextBox 23">
            <a:extLst>
              <a:ext uri="{FF2B5EF4-FFF2-40B4-BE49-F238E27FC236}">
                <a16:creationId xmlns:a16="http://schemas.microsoft.com/office/drawing/2014/main" id="{F0A69E32-BFA2-B94F-4258-B829C0035FCB}"/>
              </a:ext>
            </a:extLst>
          </p:cNvPr>
          <p:cNvSpPr txBox="1">
            <a:spLocks noChangeArrowheads="1"/>
          </p:cNvSpPr>
          <p:nvPr/>
        </p:nvSpPr>
        <p:spPr bwMode="auto">
          <a:xfrm>
            <a:off x="2947654" y="6356016"/>
            <a:ext cx="463550" cy="377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solidFill>
                  <a:srgbClr val="107638"/>
                </a:solidFill>
                <a:latin typeface="+mn-lt"/>
              </a:rPr>
              <a:t>Y*</a:t>
            </a:r>
          </a:p>
        </p:txBody>
      </p:sp>
      <p:sp>
        <p:nvSpPr>
          <p:cNvPr id="2" name="TextBox 1">
            <a:extLst>
              <a:ext uri="{FF2B5EF4-FFF2-40B4-BE49-F238E27FC236}">
                <a16:creationId xmlns:a16="http://schemas.microsoft.com/office/drawing/2014/main" id="{77D709A5-0C64-3B04-3BF3-BA4886B9CFA5}"/>
              </a:ext>
            </a:extLst>
          </p:cNvPr>
          <p:cNvSpPr txBox="1"/>
          <p:nvPr/>
        </p:nvSpPr>
        <p:spPr>
          <a:xfrm>
            <a:off x="4655127" y="2588821"/>
            <a:ext cx="184731" cy="369332"/>
          </a:xfrm>
          <a:prstGeom prst="rect">
            <a:avLst/>
          </a:prstGeom>
          <a:noFill/>
        </p:spPr>
        <p:txBody>
          <a:bodyPr wrap="none" rtlCol="0">
            <a:spAutoFit/>
          </a:bodyPr>
          <a:lstStyle/>
          <a:p>
            <a:endParaRPr lang="en-US"/>
          </a:p>
        </p:txBody>
      </p:sp>
      <p:sp>
        <p:nvSpPr>
          <p:cNvPr id="3" name="TextBox 2">
            <a:extLst>
              <a:ext uri="{FF2B5EF4-FFF2-40B4-BE49-F238E27FC236}">
                <a16:creationId xmlns:a16="http://schemas.microsoft.com/office/drawing/2014/main" id="{D0DB9457-6BD4-F34E-00AC-3A0553CFD248}"/>
              </a:ext>
            </a:extLst>
          </p:cNvPr>
          <p:cNvSpPr txBox="1"/>
          <p:nvPr/>
        </p:nvSpPr>
        <p:spPr>
          <a:xfrm>
            <a:off x="4572000" y="6460177"/>
            <a:ext cx="184731" cy="369332"/>
          </a:xfrm>
          <a:prstGeom prst="rect">
            <a:avLst/>
          </a:prstGeom>
          <a:noFill/>
        </p:spPr>
        <p:txBody>
          <a:bodyPr wrap="none" rtlCol="0">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0-#ppt_w/2"/>
                                          </p:val>
                                        </p:tav>
                                        <p:tav tm="100000">
                                          <p:val>
                                            <p:strVal val="#ppt_x"/>
                                          </p:val>
                                        </p:tav>
                                      </p:tavLst>
                                    </p:anim>
                                    <p:anim calcmode="lin" valueType="num">
                                      <p:cBhvr additive="base">
                                        <p:cTn id="8" dur="500" fill="hold"/>
                                        <p:tgtEl>
                                          <p:spTgt spid="1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Fly Out"/>
                                        </p:tgtEl>
                                      </p:cMediaNode>
                                    </p:audio>
                                  </p:subTnLst>
                                </p:cTn>
                              </p:par>
                              <p:par>
                                <p:cTn id="9" presetID="2" presetClass="entr" presetSubtype="9"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0-#ppt_h/2"/>
                                          </p:val>
                                        </p:tav>
                                        <p:tav tm="100000">
                                          <p:val>
                                            <p:strVal val="#ppt_y"/>
                                          </p:val>
                                        </p:tav>
                                      </p:tavLst>
                                    </p:anim>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animBg="1"/>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1"/>
          <p:cNvSpPr>
            <a:spLocks noGrp="1"/>
          </p:cNvSpPr>
          <p:nvPr>
            <p:ph type="title"/>
          </p:nvPr>
        </p:nvSpPr>
        <p:spPr>
          <a:xfrm>
            <a:off x="0" y="0"/>
            <a:ext cx="9144000" cy="1143000"/>
          </a:xfrm>
        </p:spPr>
        <p:txBody>
          <a:bodyPr/>
          <a:lstStyle/>
          <a:p>
            <a:r>
              <a:rPr lang="en-US" sz="4000" b="1" dirty="0">
                <a:latin typeface="Calibri" charset="0"/>
                <a:ea typeface="ＭＳ Ｐゴシック" charset="0"/>
                <a:cs typeface="ＭＳ Ｐゴシック" charset="0"/>
              </a:rPr>
              <a:t>SRAS: Shifts</a:t>
            </a:r>
            <a:endParaRPr lang="en-US" sz="4000" dirty="0">
              <a:latin typeface="Calibri" charset="0"/>
              <a:ea typeface="ＭＳ Ｐゴシック" charset="0"/>
              <a:cs typeface="ＭＳ Ｐゴシック" charset="0"/>
            </a:endParaRPr>
          </a:p>
        </p:txBody>
      </p:sp>
      <p:sp>
        <p:nvSpPr>
          <p:cNvPr id="4" name="TextBox 3"/>
          <p:cNvSpPr txBox="1"/>
          <p:nvPr/>
        </p:nvSpPr>
        <p:spPr>
          <a:xfrm>
            <a:off x="1419727" y="2093329"/>
            <a:ext cx="6306469" cy="3865460"/>
          </a:xfrm>
          <a:prstGeom prst="rect">
            <a:avLst/>
          </a:prstGeom>
          <a:noFill/>
        </p:spPr>
        <p:txBody>
          <a:bodyPr wrap="square" lIns="38396" tIns="19198" rIns="38396" bIns="19198">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ts val="1263"/>
              </a:spcBef>
            </a:pPr>
            <a:r>
              <a:rPr lang="en-US" sz="1800" b="1" dirty="0">
                <a:latin typeface="+mn-lt"/>
              </a:rPr>
              <a:t>Factors that shift Aggregate Supply</a:t>
            </a:r>
            <a:endParaRPr lang="en-US" sz="1800" dirty="0">
              <a:latin typeface="+mn-lt"/>
            </a:endParaRPr>
          </a:p>
          <a:p>
            <a:pPr algn="ctr" eaLnBrk="1" hangingPunct="1">
              <a:spcBef>
                <a:spcPts val="1263"/>
              </a:spcBef>
            </a:pPr>
            <a:r>
              <a:rPr lang="en-US" sz="1800" b="1" u="sng" dirty="0">
                <a:latin typeface="+mn-lt"/>
              </a:rPr>
              <a:t>LRAS</a:t>
            </a:r>
          </a:p>
          <a:p>
            <a:pPr algn="ctr" eaLnBrk="1" hangingPunct="1">
              <a:spcBef>
                <a:spcPts val="1263"/>
              </a:spcBef>
              <a:buFont typeface="Calibri" charset="0"/>
              <a:buAutoNum type="arabicPeriod"/>
            </a:pPr>
            <a:r>
              <a:rPr lang="en-US" sz="1800" dirty="0">
                <a:latin typeface="+mn-lt"/>
              </a:rPr>
              <a:t>Labor</a:t>
            </a:r>
          </a:p>
          <a:p>
            <a:pPr algn="ctr" eaLnBrk="1" hangingPunct="1">
              <a:spcBef>
                <a:spcPts val="1263"/>
              </a:spcBef>
              <a:buFont typeface="Calibri" charset="0"/>
              <a:buAutoNum type="arabicPeriod"/>
            </a:pPr>
            <a:r>
              <a:rPr lang="en-US" sz="1800" dirty="0">
                <a:latin typeface="+mn-lt"/>
              </a:rPr>
              <a:t>Capital</a:t>
            </a:r>
          </a:p>
          <a:p>
            <a:pPr algn="ctr" eaLnBrk="1" hangingPunct="1">
              <a:spcBef>
                <a:spcPts val="1263"/>
              </a:spcBef>
              <a:buFont typeface="Calibri" charset="0"/>
              <a:buAutoNum type="arabicPeriod"/>
            </a:pPr>
            <a:r>
              <a:rPr lang="en-US" sz="1800" dirty="0">
                <a:latin typeface="+mn-lt"/>
              </a:rPr>
              <a:t>Human Capital</a:t>
            </a:r>
          </a:p>
          <a:p>
            <a:pPr algn="ctr" eaLnBrk="1" hangingPunct="1">
              <a:spcBef>
                <a:spcPts val="1263"/>
              </a:spcBef>
              <a:buFont typeface="Calibri" charset="0"/>
              <a:buAutoNum type="arabicPeriod"/>
            </a:pPr>
            <a:r>
              <a:rPr lang="en-US" sz="1800" dirty="0">
                <a:latin typeface="+mn-lt"/>
              </a:rPr>
              <a:t>Natural Resources</a:t>
            </a:r>
          </a:p>
          <a:p>
            <a:pPr algn="ctr" eaLnBrk="1" hangingPunct="1">
              <a:spcBef>
                <a:spcPts val="1263"/>
              </a:spcBef>
              <a:buFont typeface="Calibri" charset="0"/>
              <a:buAutoNum type="arabicPeriod"/>
            </a:pPr>
            <a:r>
              <a:rPr lang="en-US" sz="1800" dirty="0">
                <a:latin typeface="+mn-lt"/>
              </a:rPr>
              <a:t>Total Factor Productivity</a:t>
            </a:r>
          </a:p>
          <a:p>
            <a:pPr algn="ctr" eaLnBrk="1" hangingPunct="1">
              <a:spcBef>
                <a:spcPts val="1263"/>
              </a:spcBef>
            </a:pPr>
            <a:r>
              <a:rPr lang="en-US" sz="1800" b="1" u="sng" dirty="0">
                <a:latin typeface="+mn-lt"/>
              </a:rPr>
              <a:t>SRAS</a:t>
            </a:r>
          </a:p>
          <a:p>
            <a:pPr algn="ctr" eaLnBrk="1" hangingPunct="1">
              <a:spcBef>
                <a:spcPts val="1263"/>
              </a:spcBef>
            </a:pPr>
            <a:r>
              <a:rPr lang="en-US" sz="1800" dirty="0">
                <a:latin typeface="+mn-lt"/>
              </a:rPr>
              <a:t>Everything that affects LRAS plus price expectations.</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7D7605D7-E54D-FE05-82D9-46D304C2E0AE}"/>
                  </a:ext>
                </a:extLst>
              </p:cNvPr>
              <p:cNvSpPr/>
              <p:nvPr/>
            </p:nvSpPr>
            <p:spPr>
              <a:xfrm>
                <a:off x="2568488" y="1239078"/>
                <a:ext cx="3940374"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𝑆𝑅𝐴𝑆</m:t>
                      </m:r>
                      <m:r>
                        <a:rPr lang="en-US" sz="2800" b="0" i="0">
                          <a:solidFill>
                            <a:schemeClr val="tx1"/>
                          </a:solidFill>
                          <a:latin typeface="Cambria Math" panose="02040503050406030204" pitchFamily="18" charset="0"/>
                        </a:rPr>
                        <m:t>=</m:t>
                      </m:r>
                      <m:sSup>
                        <m:sSupPr>
                          <m:ctrlPr>
                            <a:rPr lang="en-US" sz="2800" i="1">
                              <a:solidFill>
                                <a:schemeClr val="tx1"/>
                              </a:solidFill>
                              <a:latin typeface="Cambria Math" panose="02040503050406030204" pitchFamily="18" charset="0"/>
                            </a:rPr>
                          </m:ctrlPr>
                        </m:sSupPr>
                        <m:e>
                          <m:r>
                            <a:rPr lang="en-US" sz="2800" b="0" i="1">
                              <a:solidFill>
                                <a:schemeClr val="tx1"/>
                              </a:solidFill>
                              <a:latin typeface="Cambria Math" panose="02040503050406030204" pitchFamily="18" charset="0"/>
                            </a:rPr>
                            <m:t>𝑌</m:t>
                          </m:r>
                        </m:e>
                        <m:sup>
                          <m:r>
                            <a:rPr lang="en-US" sz="2800" b="0" i="0">
                              <a:solidFill>
                                <a:schemeClr val="tx1"/>
                              </a:solidFill>
                              <a:latin typeface="Cambria Math" panose="02040503050406030204" pitchFamily="18" charset="0"/>
                            </a:rPr>
                            <m:t>∗</m:t>
                          </m:r>
                        </m:sup>
                      </m:sSup>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𝑎</m:t>
                      </m:r>
                      <m:d>
                        <m:dPr>
                          <m:ctrlPr>
                            <a:rPr lang="en-US" sz="2800" i="1">
                              <a:solidFill>
                                <a:schemeClr val="tx1"/>
                              </a:solidFill>
                              <a:latin typeface="Cambria Math" panose="02040503050406030204" pitchFamily="18" charset="0"/>
                            </a:rPr>
                          </m:ctrlPr>
                        </m:dPr>
                        <m:e>
                          <m:r>
                            <a:rPr lang="en-US" sz="2800" b="0" i="1">
                              <a:solidFill>
                                <a:schemeClr val="tx1"/>
                              </a:solidFill>
                              <a:latin typeface="Cambria Math" panose="02040503050406030204" pitchFamily="18" charset="0"/>
                            </a:rPr>
                            <m:t>𝑃</m:t>
                          </m:r>
                          <m:r>
                            <a:rPr lang="en-US" sz="2800" b="0" i="0">
                              <a:solidFill>
                                <a:schemeClr val="tx1"/>
                              </a:solidFill>
                              <a:latin typeface="Cambria Math" panose="02040503050406030204" pitchFamily="18" charset="0"/>
                            </a:rPr>
                            <m:t>−</m:t>
                          </m:r>
                          <m:sSub>
                            <m:sSubPr>
                              <m:ctrlPr>
                                <a:rPr lang="en-US" sz="2800" i="1">
                                  <a:solidFill>
                                    <a:schemeClr val="tx1"/>
                                  </a:solidFill>
                                  <a:latin typeface="Cambria Math" panose="02040503050406030204" pitchFamily="18" charset="0"/>
                                </a:rPr>
                              </m:ctrlPr>
                            </m:sSubPr>
                            <m:e>
                              <m:r>
                                <a:rPr lang="en-US" sz="2800" b="0" i="1">
                                  <a:solidFill>
                                    <a:schemeClr val="tx1"/>
                                  </a:solidFill>
                                  <a:latin typeface="Cambria Math" panose="02040503050406030204" pitchFamily="18" charset="0"/>
                                </a:rPr>
                                <m:t>𝑃</m:t>
                              </m:r>
                            </m:e>
                            <m:sub>
                              <m:r>
                                <a:rPr lang="en-US" sz="2800" b="0" i="1">
                                  <a:solidFill>
                                    <a:schemeClr val="tx1"/>
                                  </a:solidFill>
                                  <a:latin typeface="Cambria Math" panose="02040503050406030204" pitchFamily="18" charset="0"/>
                                </a:rPr>
                                <m:t>𝐸</m:t>
                              </m:r>
                            </m:sub>
                          </m:sSub>
                        </m:e>
                      </m:d>
                    </m:oMath>
                  </m:oMathPara>
                </a14:m>
                <a:endParaRPr lang="en-US" sz="2800" dirty="0">
                  <a:solidFill>
                    <a:schemeClr val="tx1"/>
                  </a:solidFill>
                </a:endParaRPr>
              </a:p>
            </p:txBody>
          </p:sp>
        </mc:Choice>
        <mc:Fallback xmlns="">
          <p:sp>
            <p:nvSpPr>
              <p:cNvPr id="5" name="Rectangle 4">
                <a:extLst>
                  <a:ext uri="{FF2B5EF4-FFF2-40B4-BE49-F238E27FC236}">
                    <a16:creationId xmlns:a16="http://schemas.microsoft.com/office/drawing/2014/main" id="{7D7605D7-E54D-FE05-82D9-46D304C2E0AE}"/>
                  </a:ext>
                </a:extLst>
              </p:cNvPr>
              <p:cNvSpPr>
                <a:spLocks noRot="1" noChangeAspect="1" noMove="1" noResize="1" noEditPoints="1" noAdjustHandles="1" noChangeArrowheads="1" noChangeShapeType="1" noTextEdit="1"/>
              </p:cNvSpPr>
              <p:nvPr/>
            </p:nvSpPr>
            <p:spPr>
              <a:xfrm>
                <a:off x="2568488" y="1239078"/>
                <a:ext cx="3940374" cy="523220"/>
              </a:xfrm>
              <a:prstGeom prst="rect">
                <a:avLst/>
              </a:prstGeom>
              <a:blipFill>
                <a:blip r:embed="rId2"/>
                <a:stretch>
                  <a:fillRect b="-4762"/>
                </a:stretch>
              </a:blipFill>
            </p:spPr>
            <p:txBody>
              <a:bodyPr/>
              <a:lstStyle/>
              <a:p>
                <a:r>
                  <a:rPr lang="en-US">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0" y="0"/>
            <a:ext cx="9144000" cy="922338"/>
          </a:xfrm>
        </p:spPr>
        <p:txBody>
          <a:bodyPr/>
          <a:lstStyle/>
          <a:p>
            <a:r>
              <a:rPr lang="en-US" sz="4000" dirty="0">
                <a:latin typeface="Calibri" charset="0"/>
                <a:ea typeface="ＭＳ Ｐゴシック" charset="0"/>
                <a:cs typeface="ＭＳ Ｐゴシック" charset="0"/>
              </a:rPr>
              <a:t>Recovery Through Wages</a:t>
            </a:r>
          </a:p>
        </p:txBody>
      </p:sp>
      <p:cxnSp>
        <p:nvCxnSpPr>
          <p:cNvPr id="4" name="Straight Connector 3"/>
          <p:cNvCxnSpPr/>
          <p:nvPr/>
        </p:nvCxnSpPr>
        <p:spPr>
          <a:xfrm rot="5400000">
            <a:off x="-1423194" y="3734594"/>
            <a:ext cx="4143375"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4"/>
          <p:cNvCxnSpPr>
            <a:cxnSpLocks/>
          </p:cNvCxnSpPr>
          <p:nvPr/>
        </p:nvCxnSpPr>
        <p:spPr>
          <a:xfrm>
            <a:off x="649288" y="5807075"/>
            <a:ext cx="4295691"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a:cxnSpLocks/>
          </p:cNvCxnSpPr>
          <p:nvPr/>
        </p:nvCxnSpPr>
        <p:spPr>
          <a:xfrm>
            <a:off x="1455821" y="2358189"/>
            <a:ext cx="3114592" cy="277261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a:cxnSpLocks/>
          </p:cNvCxnSpPr>
          <p:nvPr/>
        </p:nvCxnSpPr>
        <p:spPr>
          <a:xfrm flipV="1">
            <a:off x="1096963" y="2322513"/>
            <a:ext cx="3325812" cy="29241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16200000" flipH="1">
            <a:off x="984251" y="3875087"/>
            <a:ext cx="3854450" cy="952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a:cxnSpLocks/>
          </p:cNvCxnSpPr>
          <p:nvPr/>
        </p:nvCxnSpPr>
        <p:spPr>
          <a:xfrm>
            <a:off x="1118937" y="2815389"/>
            <a:ext cx="3005388" cy="2685299"/>
          </a:xfrm>
          <a:prstGeom prst="line">
            <a:avLst/>
          </a:prstGeom>
          <a:ln>
            <a:solidFill>
              <a:srgbClr val="FF0000"/>
            </a:solidFill>
            <a:prstDash val="dash"/>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V="1">
            <a:off x="1739650" y="2928687"/>
            <a:ext cx="2806700" cy="2547938"/>
          </a:xfrm>
          <a:prstGeom prst="line">
            <a:avLst/>
          </a:prstGeom>
          <a:ln>
            <a:solidFill>
              <a:srgbClr val="008000"/>
            </a:solidFill>
            <a:prstDash val="dash"/>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2817144" y="3552158"/>
            <a:ext cx="182880" cy="182880"/>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34829" name="TextBox 17"/>
          <p:cNvSpPr txBox="1">
            <a:spLocks noChangeArrowheads="1"/>
          </p:cNvSpPr>
          <p:nvPr/>
        </p:nvSpPr>
        <p:spPr bwMode="auto">
          <a:xfrm>
            <a:off x="2393950" y="3376613"/>
            <a:ext cx="41116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latin typeface="+mn-lt"/>
              </a:rPr>
              <a:t>A</a:t>
            </a:r>
          </a:p>
        </p:txBody>
      </p:sp>
      <p:sp>
        <p:nvSpPr>
          <p:cNvPr id="16" name="TextBox 18"/>
          <p:cNvSpPr txBox="1">
            <a:spLocks noChangeArrowheads="1"/>
          </p:cNvSpPr>
          <p:nvPr/>
        </p:nvSpPr>
        <p:spPr bwMode="auto">
          <a:xfrm>
            <a:off x="2004346" y="3837490"/>
            <a:ext cx="353844"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solidFill>
                  <a:srgbClr val="FF0000"/>
                </a:solidFill>
                <a:latin typeface="+mn-lt"/>
              </a:rPr>
              <a:t>B</a:t>
            </a:r>
          </a:p>
        </p:txBody>
      </p:sp>
      <p:sp>
        <p:nvSpPr>
          <p:cNvPr id="29711" name="TextBox 25"/>
          <p:cNvSpPr txBox="1">
            <a:spLocks noChangeArrowheads="1"/>
          </p:cNvSpPr>
          <p:nvPr/>
        </p:nvSpPr>
        <p:spPr bwMode="auto">
          <a:xfrm>
            <a:off x="2996865" y="4238959"/>
            <a:ext cx="396039"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solidFill>
                  <a:srgbClr val="008000"/>
                </a:solidFill>
                <a:latin typeface="+mn-lt"/>
              </a:rPr>
              <a:t>C</a:t>
            </a:r>
          </a:p>
        </p:txBody>
      </p:sp>
      <p:sp>
        <p:nvSpPr>
          <p:cNvPr id="34832" name="TextBox 22"/>
          <p:cNvSpPr txBox="1">
            <a:spLocks noChangeArrowheads="1"/>
          </p:cNvSpPr>
          <p:nvPr/>
        </p:nvSpPr>
        <p:spPr bwMode="auto">
          <a:xfrm>
            <a:off x="2593893" y="1593182"/>
            <a:ext cx="666666"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latin typeface="+mn-lt"/>
              </a:rPr>
              <a:t>LRAS</a:t>
            </a:r>
          </a:p>
        </p:txBody>
      </p:sp>
      <p:sp>
        <p:nvSpPr>
          <p:cNvPr id="34833" name="TextBox 20"/>
          <p:cNvSpPr txBox="1">
            <a:spLocks noChangeArrowheads="1"/>
          </p:cNvSpPr>
          <p:nvPr/>
        </p:nvSpPr>
        <p:spPr bwMode="auto">
          <a:xfrm>
            <a:off x="3462755" y="2245979"/>
            <a:ext cx="93345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mn-lt"/>
              </a:rPr>
              <a:t>SRAS</a:t>
            </a:r>
          </a:p>
        </p:txBody>
      </p:sp>
      <p:sp>
        <p:nvSpPr>
          <p:cNvPr id="34835" name="TextBox 17"/>
          <p:cNvSpPr txBox="1">
            <a:spLocks noChangeArrowheads="1"/>
          </p:cNvSpPr>
          <p:nvPr/>
        </p:nvSpPr>
        <p:spPr bwMode="auto">
          <a:xfrm>
            <a:off x="342651" y="1607178"/>
            <a:ext cx="330201"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latin typeface="+mn-lt"/>
              </a:rPr>
              <a:t>P</a:t>
            </a:r>
          </a:p>
        </p:txBody>
      </p:sp>
      <p:sp>
        <p:nvSpPr>
          <p:cNvPr id="34836" name="TextBox 18"/>
          <p:cNvSpPr txBox="1">
            <a:spLocks noChangeArrowheads="1"/>
          </p:cNvSpPr>
          <p:nvPr/>
        </p:nvSpPr>
        <p:spPr bwMode="auto">
          <a:xfrm>
            <a:off x="4621541" y="5807075"/>
            <a:ext cx="349915"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latin typeface="+mn-lt"/>
              </a:rPr>
              <a:t>Y</a:t>
            </a:r>
          </a:p>
        </p:txBody>
      </p:sp>
      <p:sp>
        <p:nvSpPr>
          <p:cNvPr id="34837" name="TextBox 23"/>
          <p:cNvSpPr txBox="1">
            <a:spLocks noChangeArrowheads="1"/>
          </p:cNvSpPr>
          <p:nvPr/>
        </p:nvSpPr>
        <p:spPr bwMode="auto">
          <a:xfrm>
            <a:off x="2759159" y="5818605"/>
            <a:ext cx="463550" cy="377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mn-lt"/>
              </a:rPr>
              <a:t>Y*</a:t>
            </a:r>
          </a:p>
        </p:txBody>
      </p:sp>
      <p:sp>
        <p:nvSpPr>
          <p:cNvPr id="34838" name="TextBox 33"/>
          <p:cNvSpPr txBox="1">
            <a:spLocks noChangeArrowheads="1"/>
          </p:cNvSpPr>
          <p:nvPr/>
        </p:nvSpPr>
        <p:spPr bwMode="auto">
          <a:xfrm>
            <a:off x="899445" y="900949"/>
            <a:ext cx="3797300"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800" dirty="0">
                <a:latin typeface="+mn-lt"/>
              </a:rPr>
              <a:t>Example…say we go into demand side recession.</a:t>
            </a:r>
          </a:p>
        </p:txBody>
      </p:sp>
      <p:sp>
        <p:nvSpPr>
          <p:cNvPr id="35" name="TextBox 34"/>
          <p:cNvSpPr txBox="1">
            <a:spLocks noChangeArrowheads="1"/>
          </p:cNvSpPr>
          <p:nvPr/>
        </p:nvSpPr>
        <p:spPr bwMode="auto">
          <a:xfrm>
            <a:off x="5346700" y="1290887"/>
            <a:ext cx="37973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800" b="1" u="sng" dirty="0">
                <a:latin typeface="+mn-lt"/>
              </a:rPr>
              <a:t>A to B: </a:t>
            </a:r>
            <a:r>
              <a:rPr lang="en-US" sz="1800" u="sng" dirty="0">
                <a:latin typeface="+mn-lt"/>
              </a:rPr>
              <a:t>Demand side negative shock</a:t>
            </a:r>
          </a:p>
        </p:txBody>
      </p:sp>
      <p:sp>
        <p:nvSpPr>
          <p:cNvPr id="25" name="TextBox 19">
            <a:extLst>
              <a:ext uri="{FF2B5EF4-FFF2-40B4-BE49-F238E27FC236}">
                <a16:creationId xmlns:a16="http://schemas.microsoft.com/office/drawing/2014/main" id="{7D784CFE-1F3C-8335-BEE4-24A56BF42C57}"/>
              </a:ext>
            </a:extLst>
          </p:cNvPr>
          <p:cNvSpPr txBox="1">
            <a:spLocks noChangeArrowheads="1"/>
          </p:cNvSpPr>
          <p:nvPr/>
        </p:nvSpPr>
        <p:spPr bwMode="auto">
          <a:xfrm>
            <a:off x="1718261" y="2262855"/>
            <a:ext cx="650875"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mn-lt"/>
              </a:rPr>
              <a:t>AD</a:t>
            </a:r>
          </a:p>
        </p:txBody>
      </p:sp>
      <p:sp>
        <p:nvSpPr>
          <p:cNvPr id="28" name="Oval 27">
            <a:extLst>
              <a:ext uri="{FF2B5EF4-FFF2-40B4-BE49-F238E27FC236}">
                <a16:creationId xmlns:a16="http://schemas.microsoft.com/office/drawing/2014/main" id="{4E1A6587-3D03-60C3-EA7A-D72C1ABB08D6}"/>
              </a:ext>
            </a:extLst>
          </p:cNvPr>
          <p:cNvSpPr/>
          <p:nvPr/>
        </p:nvSpPr>
        <p:spPr>
          <a:xfrm>
            <a:off x="2392028" y="3945190"/>
            <a:ext cx="182880" cy="182880"/>
          </a:xfrm>
          <a:prstGeom prst="ellipse">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30" name="Oval 29">
            <a:extLst>
              <a:ext uri="{FF2B5EF4-FFF2-40B4-BE49-F238E27FC236}">
                <a16:creationId xmlns:a16="http://schemas.microsoft.com/office/drawing/2014/main" id="{A573A374-A4DB-AAD5-4D63-ACAC0F390036}"/>
              </a:ext>
            </a:extLst>
          </p:cNvPr>
          <p:cNvSpPr/>
          <p:nvPr/>
        </p:nvSpPr>
        <p:spPr>
          <a:xfrm>
            <a:off x="2821154" y="4314159"/>
            <a:ext cx="182880" cy="182880"/>
          </a:xfrm>
          <a:prstGeom prst="ellipse">
            <a:avLst/>
          </a:prstGeom>
          <a:solidFill>
            <a:srgbClr val="107638"/>
          </a:solidFill>
          <a:ln>
            <a:solidFill>
              <a:srgbClr val="107638"/>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mc:AlternateContent xmlns:mc="http://schemas.openxmlformats.org/markup-compatibility/2006" xmlns:a14="http://schemas.microsoft.com/office/drawing/2010/main">
        <mc:Choice Requires="a14">
          <p:sp>
            <p:nvSpPr>
              <p:cNvPr id="32" name="Rectangle 31">
                <a:extLst>
                  <a:ext uri="{FF2B5EF4-FFF2-40B4-BE49-F238E27FC236}">
                    <a16:creationId xmlns:a16="http://schemas.microsoft.com/office/drawing/2014/main" id="{92A8FCA2-0789-01B3-44C2-18060F575884}"/>
                  </a:ext>
                </a:extLst>
              </p:cNvPr>
              <p:cNvSpPr/>
              <p:nvPr/>
            </p:nvSpPr>
            <p:spPr>
              <a:xfrm>
                <a:off x="5877172" y="1900812"/>
                <a:ext cx="268605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𝑆𝑅𝐴𝑆</m:t>
                      </m:r>
                      <m:r>
                        <a:rPr lang="en-US" b="0" i="0">
                          <a:solidFill>
                            <a:schemeClr val="tx1"/>
                          </a:solidFill>
                          <a:latin typeface="Cambria Math" panose="02040503050406030204" pitchFamily="18" charset="0"/>
                        </a:rPr>
                        <m:t>=</m:t>
                      </m:r>
                      <m:sSup>
                        <m:sSupPr>
                          <m:ctrlPr>
                            <a:rPr lang="en-US" i="1">
                              <a:solidFill>
                                <a:schemeClr val="tx1"/>
                              </a:solidFill>
                              <a:latin typeface="Cambria Math" panose="02040503050406030204" pitchFamily="18" charset="0"/>
                            </a:rPr>
                          </m:ctrlPr>
                        </m:sSupPr>
                        <m:e>
                          <m:r>
                            <a:rPr lang="en-US" b="0" i="1">
                              <a:solidFill>
                                <a:schemeClr val="tx1"/>
                              </a:solidFill>
                              <a:latin typeface="Cambria Math" panose="02040503050406030204" pitchFamily="18" charset="0"/>
                            </a:rPr>
                            <m:t>𝑌</m:t>
                          </m:r>
                        </m:e>
                        <m:sup>
                          <m:r>
                            <a:rPr lang="en-US" b="0" i="0">
                              <a:solidFill>
                                <a:schemeClr val="tx1"/>
                              </a:solidFill>
                              <a:latin typeface="Cambria Math" panose="02040503050406030204" pitchFamily="18" charset="0"/>
                            </a:rPr>
                            <m:t>∗</m:t>
                          </m:r>
                        </m:sup>
                      </m:sSup>
                      <m:r>
                        <a:rPr lang="en-US" b="0" i="0">
                          <a:solidFill>
                            <a:schemeClr val="tx1"/>
                          </a:solidFill>
                          <a:latin typeface="Cambria Math" panose="02040503050406030204" pitchFamily="18" charset="0"/>
                        </a:rPr>
                        <m:t>+</m:t>
                      </m:r>
                      <m:r>
                        <a:rPr lang="en-US" b="0" i="1">
                          <a:solidFill>
                            <a:schemeClr val="tx1"/>
                          </a:solidFill>
                          <a:latin typeface="Cambria Math" panose="02040503050406030204" pitchFamily="18" charset="0"/>
                        </a:rPr>
                        <m:t>𝑎</m:t>
                      </m:r>
                      <m:d>
                        <m:dPr>
                          <m:ctrlPr>
                            <a:rPr lang="en-US" i="1">
                              <a:solidFill>
                                <a:schemeClr val="tx1"/>
                              </a:solidFill>
                              <a:latin typeface="Cambria Math" panose="02040503050406030204" pitchFamily="18" charset="0"/>
                            </a:rPr>
                          </m:ctrlPr>
                        </m:dPr>
                        <m:e>
                          <m:r>
                            <a:rPr lang="en-US" b="0" i="1">
                              <a:solidFill>
                                <a:schemeClr val="tx1"/>
                              </a:solidFill>
                              <a:latin typeface="Cambria Math" panose="02040503050406030204" pitchFamily="18" charset="0"/>
                            </a:rPr>
                            <m:t>𝑃</m:t>
                          </m:r>
                          <m:r>
                            <a:rPr lang="en-US" b="0" i="0">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b="0" i="1">
                                  <a:solidFill>
                                    <a:schemeClr val="tx1"/>
                                  </a:solidFill>
                                  <a:latin typeface="Cambria Math" panose="02040503050406030204" pitchFamily="18" charset="0"/>
                                </a:rPr>
                                <m:t>𝑃</m:t>
                              </m:r>
                            </m:e>
                            <m:sub>
                              <m:r>
                                <a:rPr lang="en-US" b="0" i="1">
                                  <a:solidFill>
                                    <a:schemeClr val="tx1"/>
                                  </a:solidFill>
                                  <a:latin typeface="Cambria Math" panose="02040503050406030204" pitchFamily="18" charset="0"/>
                                </a:rPr>
                                <m:t>𝐸</m:t>
                              </m:r>
                            </m:sub>
                          </m:sSub>
                        </m:e>
                      </m:d>
                    </m:oMath>
                  </m:oMathPara>
                </a14:m>
                <a:endParaRPr lang="en-US" dirty="0">
                  <a:solidFill>
                    <a:schemeClr val="tx1"/>
                  </a:solidFill>
                </a:endParaRPr>
              </a:p>
            </p:txBody>
          </p:sp>
        </mc:Choice>
        <mc:Fallback xmlns="">
          <p:sp>
            <p:nvSpPr>
              <p:cNvPr id="32" name="Rectangle 31">
                <a:extLst>
                  <a:ext uri="{FF2B5EF4-FFF2-40B4-BE49-F238E27FC236}">
                    <a16:creationId xmlns:a16="http://schemas.microsoft.com/office/drawing/2014/main" id="{92A8FCA2-0789-01B3-44C2-18060F575884}"/>
                  </a:ext>
                </a:extLst>
              </p:cNvPr>
              <p:cNvSpPr>
                <a:spLocks noRot="1" noChangeAspect="1" noMove="1" noResize="1" noEditPoints="1" noAdjustHandles="1" noChangeArrowheads="1" noChangeShapeType="1" noTextEdit="1"/>
              </p:cNvSpPr>
              <p:nvPr/>
            </p:nvSpPr>
            <p:spPr>
              <a:xfrm>
                <a:off x="5877172" y="1900812"/>
                <a:ext cx="2686056" cy="369332"/>
              </a:xfrm>
              <a:prstGeom prst="rect">
                <a:avLst/>
              </a:prstGeom>
              <a:blipFill>
                <a:blip r:embed="rId5"/>
                <a:stretch>
                  <a:fillRect b="-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Rectangle 16">
                <a:extLst>
                  <a:ext uri="{FF2B5EF4-FFF2-40B4-BE49-F238E27FC236}">
                    <a16:creationId xmlns:a16="http://schemas.microsoft.com/office/drawing/2014/main" id="{6E69DE48-E5B8-8AD1-120D-654589D2A449}"/>
                  </a:ext>
                </a:extLst>
              </p:cNvPr>
              <p:cNvSpPr/>
              <p:nvPr/>
            </p:nvSpPr>
            <p:spPr>
              <a:xfrm>
                <a:off x="6543469" y="2658657"/>
                <a:ext cx="1587614" cy="61811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b="0" i="1">
                              <a:latin typeface="Cambria Math" panose="02040503050406030204" pitchFamily="18" charset="0"/>
                            </a:rPr>
                            <m:t>𝑊</m:t>
                          </m:r>
                        </m:e>
                        <m:sub>
                          <m:r>
                            <a:rPr lang="en-US" b="0" i="1">
                              <a:latin typeface="Cambria Math" panose="02040503050406030204" pitchFamily="18" charset="0"/>
                            </a:rPr>
                            <m:t>𝑟</m:t>
                          </m:r>
                        </m:sub>
                      </m:sSub>
                      <m:r>
                        <a:rPr lang="en-US" b="0" i="1">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b="0" i="1">
                                  <a:latin typeface="Cambria Math" panose="02040503050406030204" pitchFamily="18" charset="0"/>
                                </a:rPr>
                                <m:t>𝑊</m:t>
                              </m:r>
                            </m:e>
                            <m:sub>
                              <m:r>
                                <a:rPr lang="en-US" b="0" i="1">
                                  <a:latin typeface="Cambria Math" panose="02040503050406030204" pitchFamily="18" charset="0"/>
                                </a:rPr>
                                <m:t>𝑁</m:t>
                              </m:r>
                            </m:sub>
                          </m:sSub>
                          <m:r>
                            <a:rPr lang="en-US" b="0" i="1">
                              <a:latin typeface="Cambria Math" panose="02040503050406030204" pitchFamily="18" charset="0"/>
                            </a:rPr>
                            <m:t>(</m:t>
                          </m:r>
                          <m:sSub>
                            <m:sSubPr>
                              <m:ctrlPr>
                                <a:rPr lang="en-US" i="1">
                                  <a:latin typeface="Cambria Math" panose="02040503050406030204" pitchFamily="18" charset="0"/>
                                </a:rPr>
                              </m:ctrlPr>
                            </m:sSubPr>
                            <m:e>
                              <m:r>
                                <a:rPr lang="en-US" b="0" i="1">
                                  <a:latin typeface="Cambria Math" panose="02040503050406030204" pitchFamily="18" charset="0"/>
                                </a:rPr>
                                <m:t>𝑃</m:t>
                              </m:r>
                            </m:e>
                            <m:sub>
                              <m:r>
                                <a:rPr lang="en-US" b="0" i="1">
                                  <a:latin typeface="Cambria Math" panose="02040503050406030204" pitchFamily="18" charset="0"/>
                                </a:rPr>
                                <m:t>𝐸</m:t>
                              </m:r>
                            </m:sub>
                          </m:sSub>
                          <m:r>
                            <a:rPr lang="en-US" b="0" i="1">
                              <a:latin typeface="Cambria Math" panose="02040503050406030204" pitchFamily="18" charset="0"/>
                            </a:rPr>
                            <m:t>)</m:t>
                          </m:r>
                        </m:num>
                        <m:den>
                          <m:r>
                            <a:rPr lang="en-US" b="0" i="1">
                              <a:latin typeface="Cambria Math" panose="02040503050406030204" pitchFamily="18" charset="0"/>
                            </a:rPr>
                            <m:t>𝑃</m:t>
                          </m:r>
                        </m:den>
                      </m:f>
                    </m:oMath>
                  </m:oMathPara>
                </a14:m>
                <a:endParaRPr lang="en-US" dirty="0"/>
              </a:p>
            </p:txBody>
          </p:sp>
        </mc:Choice>
        <mc:Fallback xmlns="">
          <p:sp>
            <p:nvSpPr>
              <p:cNvPr id="17" name="Rectangle 16">
                <a:extLst>
                  <a:ext uri="{FF2B5EF4-FFF2-40B4-BE49-F238E27FC236}">
                    <a16:creationId xmlns:a16="http://schemas.microsoft.com/office/drawing/2014/main" id="{6E69DE48-E5B8-8AD1-120D-654589D2A449}"/>
                  </a:ext>
                </a:extLst>
              </p:cNvPr>
              <p:cNvSpPr>
                <a:spLocks noRot="1" noChangeAspect="1" noMove="1" noResize="1" noEditPoints="1" noAdjustHandles="1" noChangeArrowheads="1" noChangeShapeType="1" noTextEdit="1"/>
              </p:cNvSpPr>
              <p:nvPr/>
            </p:nvSpPr>
            <p:spPr>
              <a:xfrm>
                <a:off x="6543469" y="2658657"/>
                <a:ext cx="1587614" cy="618118"/>
              </a:xfrm>
              <a:prstGeom prst="rect">
                <a:avLst/>
              </a:prstGeom>
              <a:blipFill>
                <a:blip r:embed="rId6"/>
                <a:stretch>
                  <a:fillRect b="-4000"/>
                </a:stretch>
              </a:blipFill>
            </p:spPr>
            <p:txBody>
              <a:bodyPr/>
              <a:lstStyle/>
              <a:p>
                <a:r>
                  <a:rPr lang="en-US">
                    <a:noFill/>
                  </a:rPr>
                  <a:t> </a:t>
                </a:r>
              </a:p>
            </p:txBody>
          </p:sp>
        </mc:Fallback>
      </mc:AlternateContent>
      <p:sp>
        <p:nvSpPr>
          <p:cNvPr id="18" name="Rectangle 17">
            <a:extLst>
              <a:ext uri="{FF2B5EF4-FFF2-40B4-BE49-F238E27FC236}">
                <a16:creationId xmlns:a16="http://schemas.microsoft.com/office/drawing/2014/main" id="{AF207896-2296-0F6B-B050-6ABD16F4FEC7}"/>
              </a:ext>
            </a:extLst>
          </p:cNvPr>
          <p:cNvSpPr/>
          <p:nvPr/>
        </p:nvSpPr>
        <p:spPr>
          <a:xfrm>
            <a:off x="6404809" y="3509285"/>
            <a:ext cx="1787092" cy="369332"/>
          </a:xfrm>
          <a:prstGeom prst="rect">
            <a:avLst/>
          </a:prstGeom>
        </p:spPr>
        <p:txBody>
          <a:bodyPr wrap="none">
            <a:spAutoFit/>
          </a:bodyPr>
          <a:lstStyle/>
          <a:p>
            <a:pPr algn="ctr"/>
            <a:r>
              <a:rPr lang="en-US" b="1" u="sng" dirty="0">
                <a:latin typeface="+mn-lt"/>
              </a:rPr>
              <a:t>B to C: </a:t>
            </a:r>
            <a:r>
              <a:rPr lang="en-US" u="sng" dirty="0">
                <a:latin typeface="+mn-lt"/>
              </a:rPr>
              <a:t>Recovery</a:t>
            </a:r>
            <a:r>
              <a:rPr lang="en-US" b="1" u="sng" dirty="0">
                <a:latin typeface="+mn-lt"/>
              </a:rPr>
              <a:t> </a:t>
            </a:r>
            <a:endParaRPr lang="en-US" u="sng" dirty="0">
              <a:latin typeface="+mn-lt"/>
            </a:endParaRPr>
          </a:p>
        </p:txBody>
      </p:sp>
      <mc:AlternateContent xmlns:mc="http://schemas.openxmlformats.org/markup-compatibility/2006" xmlns:a14="http://schemas.microsoft.com/office/drawing/2010/main">
        <mc:Choice Requires="a14">
          <p:sp>
            <p:nvSpPr>
              <p:cNvPr id="37" name="Rectangle 36">
                <a:extLst>
                  <a:ext uri="{FF2B5EF4-FFF2-40B4-BE49-F238E27FC236}">
                    <a16:creationId xmlns:a16="http://schemas.microsoft.com/office/drawing/2014/main" id="{1520380A-DE29-A6DD-B781-B1F583E5B98F}"/>
                  </a:ext>
                </a:extLst>
              </p:cNvPr>
              <p:cNvSpPr/>
              <p:nvPr/>
            </p:nvSpPr>
            <p:spPr>
              <a:xfrm>
                <a:off x="5981446" y="4158739"/>
                <a:ext cx="268605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𝑆𝑅𝐴𝑆</m:t>
                      </m:r>
                      <m:r>
                        <a:rPr lang="en-US" b="0" i="0">
                          <a:solidFill>
                            <a:schemeClr val="tx1"/>
                          </a:solidFill>
                          <a:latin typeface="Cambria Math" panose="02040503050406030204" pitchFamily="18" charset="0"/>
                        </a:rPr>
                        <m:t>=</m:t>
                      </m:r>
                      <m:sSup>
                        <m:sSupPr>
                          <m:ctrlPr>
                            <a:rPr lang="en-US" i="1">
                              <a:solidFill>
                                <a:schemeClr val="tx1"/>
                              </a:solidFill>
                              <a:latin typeface="Cambria Math" panose="02040503050406030204" pitchFamily="18" charset="0"/>
                            </a:rPr>
                          </m:ctrlPr>
                        </m:sSupPr>
                        <m:e>
                          <m:r>
                            <a:rPr lang="en-US" b="0" i="1">
                              <a:solidFill>
                                <a:schemeClr val="tx1"/>
                              </a:solidFill>
                              <a:latin typeface="Cambria Math" panose="02040503050406030204" pitchFamily="18" charset="0"/>
                            </a:rPr>
                            <m:t>𝑌</m:t>
                          </m:r>
                        </m:e>
                        <m:sup>
                          <m:r>
                            <a:rPr lang="en-US" b="0" i="0">
                              <a:solidFill>
                                <a:schemeClr val="tx1"/>
                              </a:solidFill>
                              <a:latin typeface="Cambria Math" panose="02040503050406030204" pitchFamily="18" charset="0"/>
                            </a:rPr>
                            <m:t>∗</m:t>
                          </m:r>
                        </m:sup>
                      </m:sSup>
                      <m:r>
                        <a:rPr lang="en-US" b="0" i="0">
                          <a:solidFill>
                            <a:schemeClr val="tx1"/>
                          </a:solidFill>
                          <a:latin typeface="Cambria Math" panose="02040503050406030204" pitchFamily="18" charset="0"/>
                        </a:rPr>
                        <m:t>+</m:t>
                      </m:r>
                      <m:r>
                        <a:rPr lang="en-US" b="0" i="1">
                          <a:solidFill>
                            <a:schemeClr val="tx1"/>
                          </a:solidFill>
                          <a:latin typeface="Cambria Math" panose="02040503050406030204" pitchFamily="18" charset="0"/>
                        </a:rPr>
                        <m:t>𝑎</m:t>
                      </m:r>
                      <m:d>
                        <m:dPr>
                          <m:ctrlPr>
                            <a:rPr lang="en-US" i="1">
                              <a:solidFill>
                                <a:schemeClr val="tx1"/>
                              </a:solidFill>
                              <a:latin typeface="Cambria Math" panose="02040503050406030204" pitchFamily="18" charset="0"/>
                            </a:rPr>
                          </m:ctrlPr>
                        </m:dPr>
                        <m:e>
                          <m:r>
                            <a:rPr lang="en-US" b="0" i="1">
                              <a:solidFill>
                                <a:schemeClr val="tx1"/>
                              </a:solidFill>
                              <a:latin typeface="Cambria Math" panose="02040503050406030204" pitchFamily="18" charset="0"/>
                            </a:rPr>
                            <m:t>𝑃</m:t>
                          </m:r>
                          <m:r>
                            <a:rPr lang="en-US" b="0" i="0">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b="0" i="1">
                                  <a:solidFill>
                                    <a:schemeClr val="tx1"/>
                                  </a:solidFill>
                                  <a:latin typeface="Cambria Math" panose="02040503050406030204" pitchFamily="18" charset="0"/>
                                </a:rPr>
                                <m:t>𝑃</m:t>
                              </m:r>
                            </m:e>
                            <m:sub>
                              <m:r>
                                <a:rPr lang="en-US" b="0" i="1">
                                  <a:solidFill>
                                    <a:schemeClr val="tx1"/>
                                  </a:solidFill>
                                  <a:latin typeface="Cambria Math" panose="02040503050406030204" pitchFamily="18" charset="0"/>
                                </a:rPr>
                                <m:t>𝐸</m:t>
                              </m:r>
                            </m:sub>
                          </m:sSub>
                        </m:e>
                      </m:d>
                    </m:oMath>
                  </m:oMathPara>
                </a14:m>
                <a:endParaRPr lang="en-US" dirty="0">
                  <a:solidFill>
                    <a:schemeClr val="tx1"/>
                  </a:solidFill>
                </a:endParaRPr>
              </a:p>
            </p:txBody>
          </p:sp>
        </mc:Choice>
        <mc:Fallback xmlns="">
          <p:sp>
            <p:nvSpPr>
              <p:cNvPr id="37" name="Rectangle 36">
                <a:extLst>
                  <a:ext uri="{FF2B5EF4-FFF2-40B4-BE49-F238E27FC236}">
                    <a16:creationId xmlns:a16="http://schemas.microsoft.com/office/drawing/2014/main" id="{1520380A-DE29-A6DD-B781-B1F583E5B98F}"/>
                  </a:ext>
                </a:extLst>
              </p:cNvPr>
              <p:cNvSpPr>
                <a:spLocks noRot="1" noChangeAspect="1" noMove="1" noResize="1" noEditPoints="1" noAdjustHandles="1" noChangeArrowheads="1" noChangeShapeType="1" noTextEdit="1"/>
              </p:cNvSpPr>
              <p:nvPr/>
            </p:nvSpPr>
            <p:spPr>
              <a:xfrm>
                <a:off x="5981446" y="4158739"/>
                <a:ext cx="2686056" cy="369332"/>
              </a:xfrm>
              <a:prstGeom prst="rect">
                <a:avLst/>
              </a:prstGeom>
              <a:blipFill>
                <a:blip r:embed="rId7"/>
                <a:stretch>
                  <a:fillRect b="-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Rectangle 37">
                <a:extLst>
                  <a:ext uri="{FF2B5EF4-FFF2-40B4-BE49-F238E27FC236}">
                    <a16:creationId xmlns:a16="http://schemas.microsoft.com/office/drawing/2014/main" id="{F8B5E07B-3810-89C9-C93A-3DB36D77D9C7}"/>
                  </a:ext>
                </a:extLst>
              </p:cNvPr>
              <p:cNvSpPr/>
              <p:nvPr/>
            </p:nvSpPr>
            <p:spPr>
              <a:xfrm>
                <a:off x="6604287" y="5138654"/>
                <a:ext cx="1587614" cy="61811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b="0" i="1">
                              <a:latin typeface="Cambria Math" panose="02040503050406030204" pitchFamily="18" charset="0"/>
                            </a:rPr>
                            <m:t>𝑊</m:t>
                          </m:r>
                        </m:e>
                        <m:sub>
                          <m:r>
                            <a:rPr lang="en-US" b="0" i="1">
                              <a:latin typeface="Cambria Math" panose="02040503050406030204" pitchFamily="18" charset="0"/>
                            </a:rPr>
                            <m:t>𝑟</m:t>
                          </m:r>
                        </m:sub>
                      </m:sSub>
                      <m:r>
                        <a:rPr lang="en-US" b="0" i="1">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b="0" i="1">
                                  <a:latin typeface="Cambria Math" panose="02040503050406030204" pitchFamily="18" charset="0"/>
                                </a:rPr>
                                <m:t>𝑊</m:t>
                              </m:r>
                            </m:e>
                            <m:sub>
                              <m:r>
                                <a:rPr lang="en-US" b="0" i="1">
                                  <a:latin typeface="Cambria Math" panose="02040503050406030204" pitchFamily="18" charset="0"/>
                                </a:rPr>
                                <m:t>𝑁</m:t>
                              </m:r>
                            </m:sub>
                          </m:sSub>
                          <m:r>
                            <a:rPr lang="en-US" b="0" i="1">
                              <a:latin typeface="Cambria Math" panose="02040503050406030204" pitchFamily="18" charset="0"/>
                            </a:rPr>
                            <m:t>(</m:t>
                          </m:r>
                          <m:sSub>
                            <m:sSubPr>
                              <m:ctrlPr>
                                <a:rPr lang="en-US" i="1">
                                  <a:latin typeface="Cambria Math" panose="02040503050406030204" pitchFamily="18" charset="0"/>
                                </a:rPr>
                              </m:ctrlPr>
                            </m:sSubPr>
                            <m:e>
                              <m:r>
                                <a:rPr lang="en-US" b="0" i="1">
                                  <a:latin typeface="Cambria Math" panose="02040503050406030204" pitchFamily="18" charset="0"/>
                                </a:rPr>
                                <m:t>𝑃</m:t>
                              </m:r>
                            </m:e>
                            <m:sub>
                              <m:r>
                                <a:rPr lang="en-US" b="0" i="1">
                                  <a:latin typeface="Cambria Math" panose="02040503050406030204" pitchFamily="18" charset="0"/>
                                </a:rPr>
                                <m:t>𝐸</m:t>
                              </m:r>
                            </m:sub>
                          </m:sSub>
                          <m:r>
                            <a:rPr lang="en-US" b="0" i="1">
                              <a:latin typeface="Cambria Math" panose="02040503050406030204" pitchFamily="18" charset="0"/>
                            </a:rPr>
                            <m:t>)</m:t>
                          </m:r>
                        </m:num>
                        <m:den>
                          <m:r>
                            <a:rPr lang="en-US" b="0" i="1">
                              <a:latin typeface="Cambria Math" panose="02040503050406030204" pitchFamily="18" charset="0"/>
                            </a:rPr>
                            <m:t>𝑃</m:t>
                          </m:r>
                        </m:den>
                      </m:f>
                    </m:oMath>
                  </m:oMathPara>
                </a14:m>
                <a:endParaRPr lang="en-US" dirty="0"/>
              </a:p>
            </p:txBody>
          </p:sp>
        </mc:Choice>
        <mc:Fallback xmlns="">
          <p:sp>
            <p:nvSpPr>
              <p:cNvPr id="38" name="Rectangle 37">
                <a:extLst>
                  <a:ext uri="{FF2B5EF4-FFF2-40B4-BE49-F238E27FC236}">
                    <a16:creationId xmlns:a16="http://schemas.microsoft.com/office/drawing/2014/main" id="{F8B5E07B-3810-89C9-C93A-3DB36D77D9C7}"/>
                  </a:ext>
                </a:extLst>
              </p:cNvPr>
              <p:cNvSpPr>
                <a:spLocks noRot="1" noChangeAspect="1" noMove="1" noResize="1" noEditPoints="1" noAdjustHandles="1" noChangeArrowheads="1" noChangeShapeType="1" noTextEdit="1"/>
              </p:cNvSpPr>
              <p:nvPr/>
            </p:nvSpPr>
            <p:spPr>
              <a:xfrm>
                <a:off x="6604287" y="5138654"/>
                <a:ext cx="1587614" cy="618118"/>
              </a:xfrm>
              <a:prstGeom prst="rect">
                <a:avLst/>
              </a:prstGeom>
              <a:blipFill>
                <a:blip r:embed="rId8"/>
                <a:stretch>
                  <a:fillRect b="-4000"/>
                </a:stretch>
              </a:blipFill>
            </p:spPr>
            <p:txBody>
              <a:bodyPr/>
              <a:lstStyle/>
              <a:p>
                <a:r>
                  <a:rPr lang="en-US">
                    <a:noFill/>
                  </a:rPr>
                  <a:t> </a:t>
                </a:r>
              </a:p>
            </p:txBody>
          </p:sp>
        </mc:Fallback>
      </mc:AlternateContent>
      <p:sp>
        <p:nvSpPr>
          <p:cNvPr id="2" name="Down Arrow 1">
            <a:extLst>
              <a:ext uri="{FF2B5EF4-FFF2-40B4-BE49-F238E27FC236}">
                <a16:creationId xmlns:a16="http://schemas.microsoft.com/office/drawing/2014/main" id="{84B8AAFF-E782-9924-2ED6-7A2A9AD9A3B2}"/>
              </a:ext>
            </a:extLst>
          </p:cNvPr>
          <p:cNvSpPr/>
          <p:nvPr/>
        </p:nvSpPr>
        <p:spPr>
          <a:xfrm rot="10800000">
            <a:off x="6401715" y="2799274"/>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Down Arrow 30">
            <a:extLst>
              <a:ext uri="{FF2B5EF4-FFF2-40B4-BE49-F238E27FC236}">
                <a16:creationId xmlns:a16="http://schemas.microsoft.com/office/drawing/2014/main" id="{A6A90FB1-AEE3-1124-FFC2-456D775E7E4C}"/>
              </a:ext>
            </a:extLst>
          </p:cNvPr>
          <p:cNvSpPr/>
          <p:nvPr/>
        </p:nvSpPr>
        <p:spPr>
          <a:xfrm>
            <a:off x="7745241" y="3071990"/>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Down Arrow 32">
            <a:extLst>
              <a:ext uri="{FF2B5EF4-FFF2-40B4-BE49-F238E27FC236}">
                <a16:creationId xmlns:a16="http://schemas.microsoft.com/office/drawing/2014/main" id="{349506E9-FA5F-BD8B-BCBB-BEA36B2064D4}"/>
              </a:ext>
            </a:extLst>
          </p:cNvPr>
          <p:cNvSpPr/>
          <p:nvPr/>
        </p:nvSpPr>
        <p:spPr>
          <a:xfrm>
            <a:off x="7587912" y="2221830"/>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Down Arrow 33">
            <a:extLst>
              <a:ext uri="{FF2B5EF4-FFF2-40B4-BE49-F238E27FC236}">
                <a16:creationId xmlns:a16="http://schemas.microsoft.com/office/drawing/2014/main" id="{8F449957-8F30-5DB7-2FF4-3331F5236281}"/>
              </a:ext>
            </a:extLst>
          </p:cNvPr>
          <p:cNvSpPr/>
          <p:nvPr/>
        </p:nvSpPr>
        <p:spPr>
          <a:xfrm>
            <a:off x="8197512" y="4527884"/>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Down Arrow 35">
            <a:extLst>
              <a:ext uri="{FF2B5EF4-FFF2-40B4-BE49-F238E27FC236}">
                <a16:creationId xmlns:a16="http://schemas.microsoft.com/office/drawing/2014/main" id="{C6E16AD7-1A96-6B5A-6F8F-EE9A9EC2E4D7}"/>
              </a:ext>
            </a:extLst>
          </p:cNvPr>
          <p:cNvSpPr/>
          <p:nvPr/>
        </p:nvSpPr>
        <p:spPr>
          <a:xfrm>
            <a:off x="8126901" y="5187030"/>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Down Arrow 38">
            <a:extLst>
              <a:ext uri="{FF2B5EF4-FFF2-40B4-BE49-F238E27FC236}">
                <a16:creationId xmlns:a16="http://schemas.microsoft.com/office/drawing/2014/main" id="{479AC3D6-4C1D-02E9-1FAD-7A10B3C343EF}"/>
              </a:ext>
            </a:extLst>
          </p:cNvPr>
          <p:cNvSpPr/>
          <p:nvPr/>
        </p:nvSpPr>
        <p:spPr>
          <a:xfrm>
            <a:off x="6438470" y="5327398"/>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Fly In"/>
                                        </p:tgtEl>
                                      </p:cMediaNode>
                                    </p:audio>
                                  </p:sub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8"/>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35"/>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2"/>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7"/>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3"/>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9" fill="hold" nodeType="clickEffect">
                                  <p:stCondLst>
                                    <p:cond delay="0"/>
                                  </p:stCondLst>
                                  <p:childTnLst>
                                    <p:set>
                                      <p:cBhvr>
                                        <p:cTn id="29" dur="1" fill="hold">
                                          <p:stCondLst>
                                            <p:cond delay="0"/>
                                          </p:stCondLst>
                                        </p:cTn>
                                        <p:tgtEl>
                                          <p:spTgt spid="11"/>
                                        </p:tgtEl>
                                        <p:attrNameLst>
                                          <p:attrName>style.visibility</p:attrName>
                                        </p:attrNameLst>
                                      </p:cBhvr>
                                      <p:to>
                                        <p:strVal val="visible"/>
                                      </p:to>
                                    </p:set>
                                    <p:anim calcmode="lin" valueType="num">
                                      <p:cBhvr additive="base">
                                        <p:cTn id="30" dur="500" fill="hold"/>
                                        <p:tgtEl>
                                          <p:spTgt spid="11"/>
                                        </p:tgtEl>
                                        <p:attrNameLst>
                                          <p:attrName>ppt_x</p:attrName>
                                        </p:attrNameLst>
                                      </p:cBhvr>
                                      <p:tavLst>
                                        <p:tav tm="0">
                                          <p:val>
                                            <p:strVal val="0-#ppt_w/2"/>
                                          </p:val>
                                        </p:tav>
                                        <p:tav tm="100000">
                                          <p:val>
                                            <p:strVal val="#ppt_x"/>
                                          </p:val>
                                        </p:tav>
                                      </p:tavLst>
                                    </p:anim>
                                    <p:anim calcmode="lin" valueType="num">
                                      <p:cBhvr additive="base">
                                        <p:cTn id="31" dur="500" fill="hold"/>
                                        <p:tgtEl>
                                          <p:spTgt spid="11"/>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4" name="Fly Out"/>
                                        </p:tgtEl>
                                      </p:cMediaNode>
                                    </p:audio>
                                  </p:subTnLst>
                                </p:cTn>
                              </p:par>
                            </p:childTnLst>
                          </p:cTn>
                        </p:par>
                        <p:par>
                          <p:cTn id="32" fill="hold">
                            <p:stCondLst>
                              <p:cond delay="500"/>
                            </p:stCondLst>
                            <p:childTnLst>
                              <p:par>
                                <p:cTn id="33" presetID="1" presetClass="entr" presetSubtype="0" fill="hold" grpId="0" nodeType="afterEffect">
                                  <p:stCondLst>
                                    <p:cond delay="0"/>
                                  </p:stCondLst>
                                  <p:childTnLst>
                                    <p:set>
                                      <p:cBhvr>
                                        <p:cTn id="34" dur="1" fill="hold">
                                          <p:stCondLst>
                                            <p:cond delay="0"/>
                                          </p:stCondLst>
                                        </p:cTn>
                                        <p:tgtEl>
                                          <p:spTgt spid="297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9711" grpId="0"/>
      <p:bldP spid="35" grpId="0"/>
      <p:bldP spid="28" grpId="0" animBg="1"/>
      <p:bldP spid="30" grpId="0" animBg="1"/>
      <p:bldP spid="32" grpId="0"/>
      <p:bldP spid="17" grpId="0"/>
      <p:bldP spid="18" grpId="0"/>
      <p:bldP spid="37" grpId="0"/>
      <p:bldP spid="38" grpId="0"/>
      <p:bldP spid="2" grpId="0" animBg="1"/>
      <p:bldP spid="31" grpId="0" animBg="1"/>
      <p:bldP spid="33" grpId="0" animBg="1"/>
      <p:bldP spid="34" grpId="0" animBg="1"/>
      <p:bldP spid="36" grpId="0" animBg="1"/>
      <p:bldP spid="3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ChangeArrowheads="1"/>
          </p:cNvSpPr>
          <p:nvPr/>
        </p:nvSpPr>
        <p:spPr bwMode="auto">
          <a:xfrm>
            <a:off x="276726" y="1470025"/>
            <a:ext cx="8662737" cy="1323975"/>
          </a:xfrm>
          <a:prstGeom prst="rect">
            <a:avLst/>
          </a:prstGeom>
          <a:solidFill>
            <a:schemeClr val="bg1">
              <a:alpha val="83136"/>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r>
              <a:rPr lang="en-US" sz="3200" b="1" dirty="0">
                <a:solidFill>
                  <a:srgbClr val="0D0D0D"/>
                </a:solidFill>
                <a:latin typeface="+mn-lt"/>
              </a:rPr>
              <a:t>Objective: </a:t>
            </a:r>
            <a:r>
              <a:rPr lang="en-US" sz="2400" dirty="0">
                <a:latin typeface="+mn-lt"/>
              </a:rPr>
              <a:t>Explain the interaction between aggregate demand and aggregate supply to determine the price level, real GDP, and employment.</a:t>
            </a:r>
          </a:p>
        </p:txBody>
      </p:sp>
      <p:sp>
        <p:nvSpPr>
          <p:cNvPr id="14340" name="Rectangle 5"/>
          <p:cNvSpPr>
            <a:spLocks noChangeArrowheads="1"/>
          </p:cNvSpPr>
          <p:nvPr/>
        </p:nvSpPr>
        <p:spPr bwMode="auto">
          <a:xfrm>
            <a:off x="0" y="2794000"/>
            <a:ext cx="9144000" cy="2862322"/>
          </a:xfrm>
          <a:prstGeom prst="rect">
            <a:avLst/>
          </a:prstGeom>
          <a:solidFill>
            <a:schemeClr val="bg1">
              <a:alpha val="83136"/>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768350" lvl="1" indent="-311150">
              <a:buFont typeface="Calibri" charset="0"/>
              <a:buAutoNum type="arabicPeriod"/>
            </a:pPr>
            <a:endParaRPr lang="en-US" sz="2000" dirty="0">
              <a:latin typeface="+mn-lt"/>
            </a:endParaRPr>
          </a:p>
          <a:p>
            <a:pPr marL="768350" lvl="1" indent="-311150">
              <a:buFont typeface="Calibri" charset="0"/>
              <a:buAutoNum type="arabicPeriod"/>
            </a:pPr>
            <a:r>
              <a:rPr lang="en-US" sz="2000" dirty="0">
                <a:latin typeface="+mn-lt"/>
              </a:rPr>
              <a:t>What is aggregate supply and demand?</a:t>
            </a:r>
          </a:p>
          <a:p>
            <a:pPr marL="768350" lvl="1" indent="-311150">
              <a:buFont typeface="Calibri" charset="0"/>
              <a:buAutoNum type="arabicPeriod"/>
            </a:pPr>
            <a:r>
              <a:rPr lang="en-US" sz="2000" dirty="0">
                <a:latin typeface="+mn-lt"/>
              </a:rPr>
              <a:t>What is the relationship between prices and aggregate demand?</a:t>
            </a:r>
          </a:p>
          <a:p>
            <a:pPr marL="768350" lvl="1" indent="-311150">
              <a:buFont typeface="Calibri" charset="0"/>
              <a:buAutoNum type="arabicPeriod"/>
            </a:pPr>
            <a:r>
              <a:rPr lang="en-US" sz="2000" dirty="0">
                <a:latin typeface="+mn-lt"/>
              </a:rPr>
              <a:t>What is the relationship between short run aggregate supply and long run aggregate supply with prices?</a:t>
            </a:r>
          </a:p>
          <a:p>
            <a:pPr marL="768350" lvl="1" indent="-311150">
              <a:buFont typeface="Calibri" charset="0"/>
              <a:buAutoNum type="arabicPeriod"/>
            </a:pPr>
            <a:r>
              <a:rPr lang="en-US" sz="2000" dirty="0">
                <a:latin typeface="+mn-lt"/>
              </a:rPr>
              <a:t>How does the market restore long run equilibrium?</a:t>
            </a:r>
          </a:p>
          <a:p>
            <a:pPr lvl="1"/>
            <a:endParaRPr lang="en-US" sz="2000" dirty="0">
              <a:latin typeface="+mn-lt"/>
            </a:endParaRPr>
          </a:p>
          <a:p>
            <a:pPr marL="768350" lvl="1" indent="-311150">
              <a:buFont typeface="Calibri" charset="0"/>
              <a:buAutoNum type="arabicPeriod"/>
            </a:pPr>
            <a:endParaRPr lang="en-US" sz="2000" dirty="0">
              <a:latin typeface="+mn-lt"/>
            </a:endParaRPr>
          </a:p>
          <a:p>
            <a:pPr lvl="1"/>
            <a:endParaRPr lang="en-US" sz="2000" dirty="0">
              <a:latin typeface="+mn-lt"/>
            </a:endParaRPr>
          </a:p>
        </p:txBody>
      </p:sp>
      <p:sp>
        <p:nvSpPr>
          <p:cNvPr id="14341" name="Title 1"/>
          <p:cNvSpPr txBox="1">
            <a:spLocks/>
          </p:cNvSpPr>
          <p:nvPr/>
        </p:nvSpPr>
        <p:spPr bwMode="auto">
          <a:xfrm>
            <a:off x="0" y="0"/>
            <a:ext cx="9144000" cy="1470025"/>
          </a:xfrm>
          <a:prstGeom prst="rect">
            <a:avLst/>
          </a:prstGeom>
          <a:solidFill>
            <a:schemeClr val="bg1">
              <a:alpha val="74901"/>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3600" b="1">
                <a:latin typeface="Calibri" charset="0"/>
              </a:rPr>
              <a:t>Aggregate Supply and Demand</a:t>
            </a:r>
          </a:p>
        </p:txBody>
      </p:sp>
    </p:spTree>
    <p:extLst>
      <p:ext uri="{BB962C8B-B14F-4D97-AF65-F5344CB8AC3E}">
        <p14:creationId xmlns:p14="http://schemas.microsoft.com/office/powerpoint/2010/main" val="548218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itle 1"/>
          <p:cNvSpPr>
            <a:spLocks noGrp="1"/>
          </p:cNvSpPr>
          <p:nvPr>
            <p:ph type="title"/>
          </p:nvPr>
        </p:nvSpPr>
        <p:spPr>
          <a:xfrm>
            <a:off x="0" y="0"/>
            <a:ext cx="9144000" cy="1143000"/>
          </a:xfrm>
        </p:spPr>
        <p:txBody>
          <a:bodyPr/>
          <a:lstStyle/>
          <a:p>
            <a:r>
              <a:rPr lang="en-US" sz="4000" dirty="0">
                <a:latin typeface="Calibri" charset="0"/>
                <a:ea typeface="ＭＳ Ｐゴシック" charset="0"/>
                <a:cs typeface="ＭＳ Ｐゴシック" charset="0"/>
              </a:rPr>
              <a:t>Aggregate Supply and Demand</a:t>
            </a:r>
          </a:p>
        </p:txBody>
      </p:sp>
      <p:cxnSp>
        <p:nvCxnSpPr>
          <p:cNvPr id="5" name="Straight Connector 4"/>
          <p:cNvCxnSpPr>
            <a:cxnSpLocks/>
          </p:cNvCxnSpPr>
          <p:nvPr/>
        </p:nvCxnSpPr>
        <p:spPr>
          <a:xfrm rot="5400000">
            <a:off x="-1050632" y="3642018"/>
            <a:ext cx="4143375" cy="158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a:cxnSpLocks/>
          </p:cNvCxnSpPr>
          <p:nvPr/>
        </p:nvCxnSpPr>
        <p:spPr>
          <a:xfrm>
            <a:off x="1469524" y="1860049"/>
            <a:ext cx="3621088" cy="3294063"/>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a:cxnSpLocks/>
          </p:cNvCxnSpPr>
          <p:nvPr/>
        </p:nvCxnSpPr>
        <p:spPr>
          <a:xfrm flipV="1">
            <a:off x="1469524" y="1860049"/>
            <a:ext cx="3621088" cy="3294063"/>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a:cxnSpLocks/>
          </p:cNvCxnSpPr>
          <p:nvPr/>
        </p:nvCxnSpPr>
        <p:spPr>
          <a:xfrm rot="16200000" flipH="1">
            <a:off x="1356812" y="3782511"/>
            <a:ext cx="3854450" cy="952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9465" name="TextBox 17"/>
          <p:cNvSpPr txBox="1">
            <a:spLocks noChangeArrowheads="1"/>
          </p:cNvSpPr>
          <p:nvPr/>
        </p:nvSpPr>
        <p:spPr bwMode="auto">
          <a:xfrm rot="10800000" flipV="1">
            <a:off x="649706" y="1579062"/>
            <a:ext cx="370556"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mn-lt"/>
              </a:rPr>
              <a:t>P</a:t>
            </a:r>
          </a:p>
        </p:txBody>
      </p:sp>
      <p:sp>
        <p:nvSpPr>
          <p:cNvPr id="19466" name="TextBox 18"/>
          <p:cNvSpPr txBox="1">
            <a:spLocks noChangeArrowheads="1"/>
          </p:cNvSpPr>
          <p:nvPr/>
        </p:nvSpPr>
        <p:spPr bwMode="auto">
          <a:xfrm>
            <a:off x="5018422" y="5753185"/>
            <a:ext cx="3236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latin typeface="+mn-lt"/>
              </a:rPr>
              <a:t>Y</a:t>
            </a:r>
          </a:p>
        </p:txBody>
      </p:sp>
      <p:sp>
        <p:nvSpPr>
          <p:cNvPr id="17419" name="TextBox 19"/>
          <p:cNvSpPr txBox="1">
            <a:spLocks noChangeArrowheads="1"/>
          </p:cNvSpPr>
          <p:nvPr/>
        </p:nvSpPr>
        <p:spPr bwMode="auto">
          <a:xfrm>
            <a:off x="1803399" y="1860048"/>
            <a:ext cx="49701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latin typeface="+mn-lt"/>
              </a:rPr>
              <a:t>AD</a:t>
            </a:r>
          </a:p>
        </p:txBody>
      </p:sp>
      <p:sp>
        <p:nvSpPr>
          <p:cNvPr id="17421" name="TextBox 22"/>
          <p:cNvSpPr txBox="1">
            <a:spLocks noChangeArrowheads="1"/>
          </p:cNvSpPr>
          <p:nvPr/>
        </p:nvSpPr>
        <p:spPr bwMode="auto">
          <a:xfrm>
            <a:off x="2849689" y="1490052"/>
            <a:ext cx="1208338"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latin typeface="+mn-lt"/>
              </a:rPr>
              <a:t>  LRAS</a:t>
            </a:r>
          </a:p>
        </p:txBody>
      </p:sp>
      <p:sp>
        <p:nvSpPr>
          <p:cNvPr id="17422" name="TextBox 23"/>
          <p:cNvSpPr txBox="1">
            <a:spLocks noChangeArrowheads="1"/>
          </p:cNvSpPr>
          <p:nvPr/>
        </p:nvSpPr>
        <p:spPr bwMode="auto">
          <a:xfrm>
            <a:off x="3143752" y="5741153"/>
            <a:ext cx="46355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mn-lt"/>
              </a:rPr>
              <a:t>Y*</a:t>
            </a:r>
          </a:p>
        </p:txBody>
      </p:sp>
      <p:sp>
        <p:nvSpPr>
          <p:cNvPr id="19470" name="TextBox 17"/>
          <p:cNvSpPr txBox="1">
            <a:spLocks noChangeArrowheads="1"/>
          </p:cNvSpPr>
          <p:nvPr/>
        </p:nvSpPr>
        <p:spPr bwMode="auto">
          <a:xfrm rot="10800000" flipV="1">
            <a:off x="5777664" y="1969904"/>
            <a:ext cx="3197894"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800" b="1" dirty="0">
                <a:latin typeface="+mn-lt"/>
              </a:rPr>
              <a:t>P</a:t>
            </a:r>
            <a:r>
              <a:rPr lang="en-US" sz="1800" dirty="0">
                <a:latin typeface="+mn-lt"/>
              </a:rPr>
              <a:t> - price level relative to other periods of time.</a:t>
            </a:r>
          </a:p>
        </p:txBody>
      </p:sp>
      <p:sp>
        <p:nvSpPr>
          <p:cNvPr id="19471" name="TextBox 20"/>
          <p:cNvSpPr txBox="1">
            <a:spLocks noChangeArrowheads="1"/>
          </p:cNvSpPr>
          <p:nvPr/>
        </p:nvSpPr>
        <p:spPr bwMode="auto">
          <a:xfrm>
            <a:off x="4107949" y="1811351"/>
            <a:ext cx="945315" cy="4660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217728" tIns="108864" rIns="217728" bIns="108864">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600" dirty="0">
                <a:latin typeface="+mn-lt"/>
              </a:rPr>
              <a:t>SRAS</a:t>
            </a:r>
            <a:endParaRPr lang="en-US" sz="1600" baseline="30000" dirty="0">
              <a:latin typeface="+mn-lt"/>
            </a:endParaRPr>
          </a:p>
        </p:txBody>
      </p:sp>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D05A6B05-252D-7F9E-4F1B-9CE49C9738BC}"/>
                  </a:ext>
                </a:extLst>
              </p:cNvPr>
              <p:cNvSpPr/>
              <p:nvPr/>
            </p:nvSpPr>
            <p:spPr>
              <a:xfrm>
                <a:off x="6157367" y="4523116"/>
                <a:ext cx="2438488"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𝐴𝐷</m:t>
                      </m:r>
                      <m:r>
                        <a:rPr lang="en-US" b="0" i="0">
                          <a:solidFill>
                            <a:schemeClr val="tx1"/>
                          </a:solidFill>
                          <a:latin typeface="Cambria Math" panose="02040503050406030204" pitchFamily="18" charset="0"/>
                        </a:rPr>
                        <m:t>=</m:t>
                      </m:r>
                      <m:r>
                        <a:rPr lang="en-US" b="0" i="1">
                          <a:solidFill>
                            <a:schemeClr val="tx1"/>
                          </a:solidFill>
                          <a:latin typeface="Cambria Math" panose="02040503050406030204" pitchFamily="18" charset="0"/>
                        </a:rPr>
                        <m:t>𝐶</m:t>
                      </m:r>
                      <m:r>
                        <a:rPr lang="en-US" b="0" i="0">
                          <a:solidFill>
                            <a:schemeClr val="tx1"/>
                          </a:solidFill>
                          <a:latin typeface="Cambria Math" panose="02040503050406030204" pitchFamily="18" charset="0"/>
                        </a:rPr>
                        <m:t>+</m:t>
                      </m:r>
                      <m:r>
                        <a:rPr lang="en-US" b="0" i="1">
                          <a:solidFill>
                            <a:schemeClr val="tx1"/>
                          </a:solidFill>
                          <a:latin typeface="Cambria Math" panose="02040503050406030204" pitchFamily="18" charset="0"/>
                        </a:rPr>
                        <m:t>𝐼</m:t>
                      </m:r>
                      <m:r>
                        <a:rPr lang="en-US" b="0" i="0">
                          <a:solidFill>
                            <a:schemeClr val="tx1"/>
                          </a:solidFill>
                          <a:latin typeface="Cambria Math" panose="02040503050406030204" pitchFamily="18" charset="0"/>
                        </a:rPr>
                        <m:t>+</m:t>
                      </m:r>
                      <m:r>
                        <a:rPr lang="en-US" b="0" i="1">
                          <a:solidFill>
                            <a:schemeClr val="tx1"/>
                          </a:solidFill>
                          <a:latin typeface="Cambria Math" panose="02040503050406030204" pitchFamily="18" charset="0"/>
                        </a:rPr>
                        <m:t>𝐺</m:t>
                      </m:r>
                      <m:r>
                        <a:rPr lang="en-US" b="0" i="0">
                          <a:solidFill>
                            <a:schemeClr val="tx1"/>
                          </a:solidFill>
                          <a:latin typeface="Cambria Math" panose="02040503050406030204" pitchFamily="18" charset="0"/>
                        </a:rPr>
                        <m:t>+</m:t>
                      </m:r>
                      <m:r>
                        <a:rPr lang="en-US" b="0" i="1">
                          <a:solidFill>
                            <a:schemeClr val="tx1"/>
                          </a:solidFill>
                          <a:latin typeface="Cambria Math" panose="02040503050406030204" pitchFamily="18" charset="0"/>
                        </a:rPr>
                        <m:t>𝑁</m:t>
                      </m:r>
                      <m:r>
                        <a:rPr lang="en-US" b="0" i="1" smtClean="0">
                          <a:solidFill>
                            <a:schemeClr val="tx1"/>
                          </a:solidFill>
                          <a:latin typeface="Cambria Math" panose="02040503050406030204" pitchFamily="18" charset="0"/>
                        </a:rPr>
                        <m:t>𝑋</m:t>
                      </m:r>
                    </m:oMath>
                  </m:oMathPara>
                </a14:m>
                <a:endParaRPr lang="en-US" dirty="0">
                  <a:solidFill>
                    <a:schemeClr val="tx1"/>
                  </a:solidFill>
                </a:endParaRPr>
              </a:p>
            </p:txBody>
          </p:sp>
        </mc:Choice>
        <mc:Fallback xmlns="">
          <p:sp>
            <p:nvSpPr>
              <p:cNvPr id="3" name="Rectangle 2">
                <a:extLst>
                  <a:ext uri="{FF2B5EF4-FFF2-40B4-BE49-F238E27FC236}">
                    <a16:creationId xmlns:a16="http://schemas.microsoft.com/office/drawing/2014/main" id="{D05A6B05-252D-7F9E-4F1B-9CE49C9738BC}"/>
                  </a:ext>
                </a:extLst>
              </p:cNvPr>
              <p:cNvSpPr>
                <a:spLocks noRot="1" noChangeAspect="1" noMove="1" noResize="1" noEditPoints="1" noAdjustHandles="1" noChangeArrowheads="1" noChangeShapeType="1" noTextEdit="1"/>
              </p:cNvSpPr>
              <p:nvPr/>
            </p:nvSpPr>
            <p:spPr>
              <a:xfrm>
                <a:off x="6157367" y="4523116"/>
                <a:ext cx="2438488" cy="3693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2F62B45B-5900-9796-AC12-C9228F28BF9B}"/>
                  </a:ext>
                </a:extLst>
              </p:cNvPr>
              <p:cNvSpPr/>
              <p:nvPr/>
            </p:nvSpPr>
            <p:spPr>
              <a:xfrm>
                <a:off x="6033583" y="5125277"/>
                <a:ext cx="268605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solidFill>
                            <a:schemeClr val="tx1"/>
                          </a:solidFill>
                          <a:latin typeface="Cambria Math" panose="02040503050406030204" pitchFamily="18" charset="0"/>
                        </a:rPr>
                        <m:t>𝑆𝑅𝐴𝑆</m:t>
                      </m:r>
                      <m:r>
                        <a:rPr lang="en-US" b="0" i="0">
                          <a:solidFill>
                            <a:schemeClr val="tx1"/>
                          </a:solidFill>
                          <a:latin typeface="Cambria Math" panose="02040503050406030204" pitchFamily="18" charset="0"/>
                        </a:rPr>
                        <m:t>=</m:t>
                      </m:r>
                      <m:sSup>
                        <m:sSupPr>
                          <m:ctrlPr>
                            <a:rPr lang="en-US" i="1">
                              <a:solidFill>
                                <a:schemeClr val="tx1"/>
                              </a:solidFill>
                              <a:latin typeface="Cambria Math" panose="02040503050406030204" pitchFamily="18" charset="0"/>
                            </a:rPr>
                          </m:ctrlPr>
                        </m:sSupPr>
                        <m:e>
                          <m:r>
                            <a:rPr lang="en-US" b="0" i="1">
                              <a:solidFill>
                                <a:schemeClr val="tx1"/>
                              </a:solidFill>
                              <a:latin typeface="Cambria Math" panose="02040503050406030204" pitchFamily="18" charset="0"/>
                            </a:rPr>
                            <m:t>𝑌</m:t>
                          </m:r>
                        </m:e>
                        <m:sup>
                          <m:r>
                            <a:rPr lang="en-US" b="0" i="0">
                              <a:solidFill>
                                <a:schemeClr val="tx1"/>
                              </a:solidFill>
                              <a:latin typeface="Cambria Math" panose="02040503050406030204" pitchFamily="18" charset="0"/>
                            </a:rPr>
                            <m:t>∗</m:t>
                          </m:r>
                        </m:sup>
                      </m:sSup>
                      <m:r>
                        <a:rPr lang="en-US" b="0" i="0">
                          <a:solidFill>
                            <a:schemeClr val="tx1"/>
                          </a:solidFill>
                          <a:latin typeface="Cambria Math" panose="02040503050406030204" pitchFamily="18" charset="0"/>
                        </a:rPr>
                        <m:t>+</m:t>
                      </m:r>
                      <m:r>
                        <a:rPr lang="en-US" b="0" i="1">
                          <a:solidFill>
                            <a:schemeClr val="tx1"/>
                          </a:solidFill>
                          <a:latin typeface="Cambria Math" panose="02040503050406030204" pitchFamily="18" charset="0"/>
                        </a:rPr>
                        <m:t>𝑎</m:t>
                      </m:r>
                      <m:d>
                        <m:dPr>
                          <m:ctrlPr>
                            <a:rPr lang="en-US" i="1">
                              <a:solidFill>
                                <a:schemeClr val="tx1"/>
                              </a:solidFill>
                              <a:latin typeface="Cambria Math" panose="02040503050406030204" pitchFamily="18" charset="0"/>
                            </a:rPr>
                          </m:ctrlPr>
                        </m:dPr>
                        <m:e>
                          <m:r>
                            <a:rPr lang="en-US" b="0" i="1">
                              <a:solidFill>
                                <a:schemeClr val="tx1"/>
                              </a:solidFill>
                              <a:latin typeface="Cambria Math" panose="02040503050406030204" pitchFamily="18" charset="0"/>
                            </a:rPr>
                            <m:t>𝑃</m:t>
                          </m:r>
                          <m:r>
                            <a:rPr lang="en-US" b="0" i="0">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b="0" i="1">
                                  <a:solidFill>
                                    <a:schemeClr val="tx1"/>
                                  </a:solidFill>
                                  <a:latin typeface="Cambria Math" panose="02040503050406030204" pitchFamily="18" charset="0"/>
                                </a:rPr>
                                <m:t>𝑃</m:t>
                              </m:r>
                            </m:e>
                            <m:sub>
                              <m:r>
                                <a:rPr lang="en-US" b="0" i="1">
                                  <a:solidFill>
                                    <a:schemeClr val="tx1"/>
                                  </a:solidFill>
                                  <a:latin typeface="Cambria Math" panose="02040503050406030204" pitchFamily="18" charset="0"/>
                                </a:rPr>
                                <m:t>𝐸</m:t>
                              </m:r>
                            </m:sub>
                          </m:sSub>
                        </m:e>
                      </m:d>
                    </m:oMath>
                  </m:oMathPara>
                </a14:m>
                <a:endParaRPr lang="en-US" dirty="0">
                  <a:solidFill>
                    <a:schemeClr val="tx1"/>
                  </a:solidFill>
                </a:endParaRPr>
              </a:p>
            </p:txBody>
          </p:sp>
        </mc:Choice>
        <mc:Fallback xmlns="">
          <p:sp>
            <p:nvSpPr>
              <p:cNvPr id="4" name="Rectangle 3">
                <a:extLst>
                  <a:ext uri="{FF2B5EF4-FFF2-40B4-BE49-F238E27FC236}">
                    <a16:creationId xmlns:a16="http://schemas.microsoft.com/office/drawing/2014/main" id="{2F62B45B-5900-9796-AC12-C9228F28BF9B}"/>
                  </a:ext>
                </a:extLst>
              </p:cNvPr>
              <p:cNvSpPr>
                <a:spLocks noRot="1" noChangeAspect="1" noMove="1" noResize="1" noEditPoints="1" noAdjustHandles="1" noChangeArrowheads="1" noChangeShapeType="1" noTextEdit="1"/>
              </p:cNvSpPr>
              <p:nvPr/>
            </p:nvSpPr>
            <p:spPr>
              <a:xfrm>
                <a:off x="6033583" y="5125277"/>
                <a:ext cx="2686056" cy="369332"/>
              </a:xfrm>
              <a:prstGeom prst="rect">
                <a:avLst/>
              </a:prstGeom>
              <a:blipFill>
                <a:blip r:embed="rId6"/>
                <a:stretch>
                  <a:fillRect/>
                </a:stretch>
              </a:blipFill>
            </p:spPr>
            <p:txBody>
              <a:bodyPr/>
              <a:lstStyle/>
              <a:p>
                <a:r>
                  <a:rPr lang="en-US">
                    <a:noFill/>
                  </a:rPr>
                  <a:t> </a:t>
                </a:r>
              </a:p>
            </p:txBody>
          </p:sp>
        </mc:Fallback>
      </mc:AlternateContent>
      <p:sp>
        <p:nvSpPr>
          <p:cNvPr id="19" name="TextBox 17">
            <a:extLst>
              <a:ext uri="{FF2B5EF4-FFF2-40B4-BE49-F238E27FC236}">
                <a16:creationId xmlns:a16="http://schemas.microsoft.com/office/drawing/2014/main" id="{0A4498A3-B09D-467C-C15F-8079F29DF96C}"/>
              </a:ext>
            </a:extLst>
          </p:cNvPr>
          <p:cNvSpPr txBox="1">
            <a:spLocks noChangeArrowheads="1"/>
          </p:cNvSpPr>
          <p:nvPr/>
        </p:nvSpPr>
        <p:spPr bwMode="auto">
          <a:xfrm rot="10800000" flipV="1">
            <a:off x="5777664" y="2899449"/>
            <a:ext cx="3197894"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800" b="1" dirty="0">
                <a:latin typeface="+mn-lt"/>
              </a:rPr>
              <a:t>Y</a:t>
            </a:r>
            <a:r>
              <a:rPr lang="en-US" sz="1800" dirty="0">
                <a:latin typeface="+mn-lt"/>
              </a:rPr>
              <a:t> – GDP represents the total aggregate output in the economy.</a:t>
            </a:r>
          </a:p>
        </p:txBody>
      </p:sp>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03B76AEE-AE3A-BB3B-AB13-36093ABE30AD}"/>
                  </a:ext>
                </a:extLst>
              </p:cNvPr>
              <p:cNvSpPr/>
              <p:nvPr/>
            </p:nvSpPr>
            <p:spPr>
              <a:xfrm>
                <a:off x="5789695" y="3946602"/>
                <a:ext cx="3197894"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i="1" smtClean="0">
                          <a:solidFill>
                            <a:schemeClr val="tx1"/>
                          </a:solidFill>
                          <a:latin typeface="Cambria Math" panose="02040503050406030204" pitchFamily="18" charset="0"/>
                        </a:rPr>
                        <m:t>𝐿𝑅𝐴𝑆</m:t>
                      </m:r>
                      <m:r>
                        <a:rPr lang="en-US" i="0">
                          <a:solidFill>
                            <a:schemeClr val="tx1"/>
                          </a:solidFill>
                          <a:latin typeface="Cambria Math" panose="02040503050406030204" pitchFamily="18" charset="0"/>
                        </a:rPr>
                        <m:t>=</m:t>
                      </m:r>
                      <m:sSup>
                        <m:sSupPr>
                          <m:ctrlPr>
                            <a:rPr lang="en-US" i="1">
                              <a:solidFill>
                                <a:schemeClr val="tx1"/>
                              </a:solidFill>
                              <a:latin typeface="Cambria Math" panose="02040503050406030204" pitchFamily="18" charset="0"/>
                            </a:rPr>
                          </m:ctrlPr>
                        </m:sSupPr>
                        <m:e>
                          <m:r>
                            <a:rPr lang="en-US" i="1">
                              <a:solidFill>
                                <a:schemeClr val="tx1"/>
                              </a:solidFill>
                              <a:latin typeface="Cambria Math" panose="02040503050406030204" pitchFamily="18" charset="0"/>
                            </a:rPr>
                            <m:t>𝑌</m:t>
                          </m:r>
                        </m:e>
                        <m:sup>
                          <m:r>
                            <a:rPr lang="en-US" i="0">
                              <a:solidFill>
                                <a:schemeClr val="tx1"/>
                              </a:solidFill>
                              <a:latin typeface="Cambria Math" panose="02040503050406030204" pitchFamily="18" charset="0"/>
                            </a:rPr>
                            <m:t>∗</m:t>
                          </m:r>
                        </m:sup>
                      </m:sSup>
                      <m:r>
                        <a:rPr lang="en-US" i="0">
                          <a:solidFill>
                            <a:schemeClr val="tx1"/>
                          </a:solidFill>
                          <a:latin typeface="Cambria Math" panose="02040503050406030204" pitchFamily="18" charset="0"/>
                        </a:rPr>
                        <m:t>=</m:t>
                      </m:r>
                      <m:r>
                        <a:rPr lang="en-US" i="1">
                          <a:solidFill>
                            <a:schemeClr val="tx1"/>
                          </a:solidFill>
                          <a:latin typeface="Cambria Math" panose="02040503050406030204" pitchFamily="18" charset="0"/>
                        </a:rPr>
                        <m:t>𝐴𝑓</m:t>
                      </m:r>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𝐾</m:t>
                      </m:r>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𝐿</m:t>
                      </m:r>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𝐻</m:t>
                      </m:r>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𝑅</m:t>
                      </m:r>
                      <m:r>
                        <a:rPr lang="en-US" b="0" i="1" smtClean="0">
                          <a:solidFill>
                            <a:schemeClr val="tx1"/>
                          </a:solidFill>
                          <a:latin typeface="Cambria Math" panose="02040503050406030204" pitchFamily="18" charset="0"/>
                        </a:rPr>
                        <m:t>)</m:t>
                      </m:r>
                    </m:oMath>
                  </m:oMathPara>
                </a14:m>
                <a:endParaRPr lang="en-US" dirty="0">
                  <a:solidFill>
                    <a:schemeClr val="tx1"/>
                  </a:solidFill>
                </a:endParaRPr>
              </a:p>
            </p:txBody>
          </p:sp>
        </mc:Choice>
        <mc:Fallback xmlns="">
          <p:sp>
            <p:nvSpPr>
              <p:cNvPr id="6" name="Rectangle 5">
                <a:extLst>
                  <a:ext uri="{FF2B5EF4-FFF2-40B4-BE49-F238E27FC236}">
                    <a16:creationId xmlns:a16="http://schemas.microsoft.com/office/drawing/2014/main" id="{03B76AEE-AE3A-BB3B-AB13-36093ABE30AD}"/>
                  </a:ext>
                </a:extLst>
              </p:cNvPr>
              <p:cNvSpPr>
                <a:spLocks noRot="1" noChangeAspect="1" noMove="1" noResize="1" noEditPoints="1" noAdjustHandles="1" noChangeArrowheads="1" noChangeShapeType="1" noTextEdit="1"/>
              </p:cNvSpPr>
              <p:nvPr/>
            </p:nvSpPr>
            <p:spPr>
              <a:xfrm>
                <a:off x="5789695" y="3946602"/>
                <a:ext cx="3197894" cy="369332"/>
              </a:xfrm>
              <a:prstGeom prst="rect">
                <a:avLst/>
              </a:prstGeom>
              <a:blipFill>
                <a:blip r:embed="rId7"/>
                <a:stretch>
                  <a:fillRect b="-20000"/>
                </a:stretch>
              </a:blipFill>
            </p:spPr>
            <p:txBody>
              <a:bodyPr/>
              <a:lstStyle/>
              <a:p>
                <a:r>
                  <a:rPr lang="en-US">
                    <a:noFill/>
                  </a:rPr>
                  <a:t> </a:t>
                </a:r>
              </a:p>
            </p:txBody>
          </p:sp>
        </mc:Fallback>
      </mc:AlternateContent>
      <p:cxnSp>
        <p:nvCxnSpPr>
          <p:cNvPr id="20" name="Straight Connector 19">
            <a:extLst>
              <a:ext uri="{FF2B5EF4-FFF2-40B4-BE49-F238E27FC236}">
                <a16:creationId xmlns:a16="http://schemas.microsoft.com/office/drawing/2014/main" id="{A724B0B1-A2AD-B8FF-FE98-3A45C748BDD2}"/>
              </a:ext>
            </a:extLst>
          </p:cNvPr>
          <p:cNvCxnSpPr>
            <a:cxnSpLocks/>
          </p:cNvCxnSpPr>
          <p:nvPr/>
        </p:nvCxnSpPr>
        <p:spPr>
          <a:xfrm flipV="1">
            <a:off x="1014534" y="5699869"/>
            <a:ext cx="4300538"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2" name="Picture 1" descr="This is the gold ring in the lord of the rings ">
            <a:extLst>
              <a:ext uri="{FF2B5EF4-FFF2-40B4-BE49-F238E27FC236}">
                <a16:creationId xmlns:a16="http://schemas.microsoft.com/office/drawing/2014/main" id="{1D480757-7344-9BB6-8AA5-79BC44F7527E}"/>
              </a:ext>
            </a:extLst>
          </p:cNvPr>
          <p:cNvPicPr>
            <a:picLocks noChangeAspect="1"/>
          </p:cNvPicPr>
          <p:nvPr/>
        </p:nvPicPr>
        <p:blipFill rotWithShape="1">
          <a:blip r:embed="rId8">
            <a:alphaModFix amt="30000"/>
            <a:extLst>
              <a:ext uri="{28A0092B-C50C-407E-A947-70E740481C1C}">
                <a14:useLocalDpi xmlns:a14="http://schemas.microsoft.com/office/drawing/2010/main" val="0"/>
              </a:ext>
            </a:extLst>
          </a:blip>
          <a:srcRect b="4547"/>
          <a:stretch/>
        </p:blipFill>
        <p:spPr bwMode="auto">
          <a:xfrm>
            <a:off x="1895985" y="2484504"/>
            <a:ext cx="2766577" cy="264077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subTnLst>
                                    <p:audio>
                                      <p:cMediaNode>
                                        <p:cTn display="0" masterRel="sameClick">
                                          <p:stCondLst>
                                            <p:cond evt="begin" delay="0">
                                              <p:tn val="5"/>
                                            </p:cond>
                                          </p:stCondLst>
                                          <p:endCondLst>
                                            <p:cond evt="onStopAudio" delay="0">
                                              <p:tgtEl>
                                                <p:sldTgt/>
                                              </p:tgtEl>
                                            </p:cond>
                                          </p:endCondLst>
                                        </p:cTn>
                                        <p:tgtEl>
                                          <p:sndTgt r:embed="rId3" name="Arrow"/>
                                        </p:tgtEl>
                                      </p:cMediaNode>
                                    </p:audio>
                                  </p:sub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17419"/>
                                        </p:tgtEl>
                                        <p:attrNameLst>
                                          <p:attrName>style.visibility</p:attrName>
                                        </p:attrNameLst>
                                      </p:cBhvr>
                                      <p:to>
                                        <p:strVal val="visible"/>
                                      </p:to>
                                    </p:set>
                                  </p:childTnLst>
                                </p:cTn>
                              </p:par>
                              <p:par>
                                <p:cTn id="11" presetID="5" presetClass="entr" presetSubtype="1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heckerboard(across)">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down)">
                                      <p:cBhvr>
                                        <p:cTn id="18" dur="500"/>
                                        <p:tgtEl>
                                          <p:spTgt spid="14"/>
                                        </p:tgtEl>
                                      </p:cBhvr>
                                    </p:animEffect>
                                  </p:childTnLst>
                                  <p:subTnLst>
                                    <p:audio>
                                      <p:cMediaNode>
                                        <p:cTn display="0" masterRel="sameClick">
                                          <p:stCondLst>
                                            <p:cond evt="begin" delay="0">
                                              <p:tn val="16"/>
                                            </p:cond>
                                          </p:stCondLst>
                                          <p:endCondLst>
                                            <p:cond evt="onStopAudio" delay="0">
                                              <p:tgtEl>
                                                <p:sldTgt/>
                                              </p:tgtEl>
                                            </p:cond>
                                          </p:endCondLst>
                                        </p:cTn>
                                        <p:tgtEl>
                                          <p:sndTgt r:embed="rId3" name="Arrow"/>
                                        </p:tgtEl>
                                      </p:cMediaNode>
                                    </p:audio>
                                  </p:sub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0"/>
                                          </p:stCondLst>
                                        </p:cTn>
                                        <p:tgtEl>
                                          <p:spTgt spid="19471"/>
                                        </p:tgtEl>
                                        <p:attrNameLst>
                                          <p:attrName>style.visibility</p:attrName>
                                        </p:attrNameLst>
                                      </p:cBhvr>
                                      <p:to>
                                        <p:strVal val="visible"/>
                                      </p:to>
                                    </p:set>
                                  </p:childTnLst>
                                </p:cTn>
                              </p:par>
                              <p:par>
                                <p:cTn id="22" presetID="5" presetClass="entr" presetSubtype="10"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checkerboard(across)">
                                      <p:cBhvr>
                                        <p:cTn id="24" dur="5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down)">
                                      <p:cBhvr>
                                        <p:cTn id="29" dur="500"/>
                                        <p:tgtEl>
                                          <p:spTgt spid="16"/>
                                        </p:tgtEl>
                                      </p:cBhvr>
                                    </p:animEffect>
                                  </p:childTnLst>
                                  <p:subTnLst>
                                    <p:audio>
                                      <p:cMediaNode>
                                        <p:cTn display="0" masterRel="sameClick">
                                          <p:stCondLst>
                                            <p:cond evt="begin" delay="0">
                                              <p:tn val="27"/>
                                            </p:cond>
                                          </p:stCondLst>
                                          <p:endCondLst>
                                            <p:cond evt="onStopAudio" delay="0">
                                              <p:tgtEl>
                                                <p:sldTgt/>
                                              </p:tgtEl>
                                            </p:cond>
                                          </p:endCondLst>
                                        </p:cTn>
                                        <p:tgtEl>
                                          <p:sndTgt r:embed="rId4" name="Vibro Up"/>
                                        </p:tgtEl>
                                      </p:cMediaNode>
                                    </p:audio>
                                  </p:sub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0"/>
                                          </p:stCondLst>
                                        </p:cTn>
                                        <p:tgtEl>
                                          <p:spTgt spid="174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422"/>
                                        </p:tgtEl>
                                        <p:attrNameLst>
                                          <p:attrName>style.visibility</p:attrName>
                                        </p:attrNameLst>
                                      </p:cBhvr>
                                      <p:to>
                                        <p:strVal val="visible"/>
                                      </p:to>
                                    </p:set>
                                  </p:childTnLst>
                                </p:cTn>
                              </p:par>
                            </p:childTnLst>
                          </p:cTn>
                        </p:par>
                        <p:par>
                          <p:cTn id="35" fill="hold">
                            <p:stCondLst>
                              <p:cond delay="500"/>
                            </p:stCondLst>
                            <p:childTnLst>
                              <p:par>
                                <p:cTn id="36" presetID="5" presetClass="entr" presetSubtype="10" fill="hold" grpId="0" nodeType="after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checkerboard(across)">
                                      <p:cBhvr>
                                        <p:cTn id="3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9" grpId="0"/>
      <p:bldP spid="17421" grpId="0"/>
      <p:bldP spid="17422" grpId="0"/>
      <p:bldP spid="19471" grpId="0"/>
      <p:bldP spid="3" grpId="0"/>
      <p:bldP spid="4"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0" y="14287"/>
            <a:ext cx="9144000" cy="876300"/>
          </a:xfrm>
        </p:spPr>
        <p:txBody>
          <a:bodyPr/>
          <a:lstStyle/>
          <a:p>
            <a:r>
              <a:rPr lang="en-US" sz="4000" dirty="0">
                <a:latin typeface="Calibri" charset="0"/>
                <a:ea typeface="ＭＳ Ｐゴシック" charset="0"/>
                <a:cs typeface="ＭＳ Ｐゴシック" charset="0"/>
              </a:rPr>
              <a:t>Aggregate Demand: Downward Sloping</a:t>
            </a:r>
          </a:p>
        </p:txBody>
      </p:sp>
      <p:sp>
        <p:nvSpPr>
          <p:cNvPr id="21507" name="Rechteck 22"/>
          <p:cNvSpPr>
            <a:spLocks noChangeArrowheads="1"/>
          </p:cNvSpPr>
          <p:nvPr/>
        </p:nvSpPr>
        <p:spPr bwMode="auto">
          <a:xfrm>
            <a:off x="535781" y="1010061"/>
            <a:ext cx="8072437" cy="10141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30228" tIns="90682" rIns="90682" bIns="90682">
            <a:spAutoFit/>
          </a:bodyPr>
          <a:lstStyle/>
          <a:p>
            <a:r>
              <a:rPr lang="en-US" b="1" dirty="0">
                <a:latin typeface="+mn-lt"/>
              </a:rPr>
              <a:t>AD Curve: </a:t>
            </a:r>
            <a:r>
              <a:rPr lang="en-US" dirty="0">
                <a:latin typeface="+mn-lt"/>
              </a:rPr>
              <a:t>A curve that shows the quantity of goods and services that households, firms and the government demand at each price level. The curve is downward sloping due to the </a:t>
            </a:r>
            <a:r>
              <a:rPr lang="en-US" b="1" dirty="0">
                <a:latin typeface="+mn-lt"/>
              </a:rPr>
              <a:t>wealth effect, interest rate effect and the exchange rate effect</a:t>
            </a:r>
            <a:r>
              <a:rPr lang="en-US" dirty="0">
                <a:latin typeface="+mn-lt"/>
              </a:rPr>
              <a:t>.</a:t>
            </a:r>
          </a:p>
        </p:txBody>
      </p:sp>
      <p:sp>
        <p:nvSpPr>
          <p:cNvPr id="21508" name="TextBox 10"/>
          <p:cNvSpPr txBox="1">
            <a:spLocks noChangeArrowheads="1"/>
          </p:cNvSpPr>
          <p:nvPr/>
        </p:nvSpPr>
        <p:spPr bwMode="auto">
          <a:xfrm>
            <a:off x="4207543" y="3349853"/>
            <a:ext cx="4036217" cy="2254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8396" tIns="19198" rIns="38396" bIns="19198">
            <a:spAutoFit/>
          </a:bodyPr>
          <a:lstStyle>
            <a:lvl1pPr marL="24161750" indent="-24161750" eaLnBrk="0" hangingPunct="0">
              <a:defRPr sz="2400">
                <a:solidFill>
                  <a:schemeClr val="tx1"/>
                </a:solidFill>
                <a:latin typeface="Arial" charset="0"/>
                <a:ea typeface="ＭＳ Ｐゴシック" charset="0"/>
                <a:cs typeface="ＭＳ Ｐゴシック" charset="0"/>
              </a:defRPr>
            </a:lvl1pPr>
            <a:lvl2pPr marL="311150" indent="-311150" eaLnBrk="0" hangingPunct="0">
              <a:defRPr sz="2400">
                <a:solidFill>
                  <a:schemeClr val="tx1"/>
                </a:solidFill>
                <a:latin typeface="Arial" charset="0"/>
                <a:ea typeface="ＭＳ Ｐゴシック" charset="0"/>
              </a:defRPr>
            </a:lvl2pPr>
            <a:lvl3pPr marL="768350" indent="-311150"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marL="0" lvl="1" indent="0" algn="ctr" eaLnBrk="1" hangingPunct="1"/>
            <a:r>
              <a:rPr lang="en-US" sz="1800" b="1" dirty="0">
                <a:latin typeface="+mn-lt"/>
              </a:rPr>
              <a:t>Wealth Effect: </a:t>
            </a:r>
            <a:r>
              <a:rPr lang="en-US" sz="1800" dirty="0">
                <a:latin typeface="+mn-lt"/>
              </a:rPr>
              <a:t>a decrease in price level makes consumers wealthier, which encourages more consumption. If you go to the shoe store and find out the store is having a 50% off sale, you may just buy two pairs of shows instead of one! This is especially true for luxury goods.</a:t>
            </a:r>
          </a:p>
          <a:p>
            <a:pPr marL="0" lvl="1" indent="0" algn="ctr" eaLnBrk="1" hangingPunct="1"/>
            <a:endParaRPr lang="en-US" sz="1800" b="1" dirty="0">
              <a:latin typeface="+mn-lt"/>
            </a:endParaRPr>
          </a:p>
        </p:txBody>
      </p:sp>
      <p:pic>
        <p:nvPicPr>
          <p:cNvPr id="35842" name="Picture 2" descr="Shopping woman carrying some bags outdoors | Freestock photos">
            <a:extLst>
              <a:ext uri="{FF2B5EF4-FFF2-40B4-BE49-F238E27FC236}">
                <a16:creationId xmlns:a16="http://schemas.microsoft.com/office/drawing/2014/main" id="{3A309C10-7EF2-890B-BCA7-00DF90261A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3474" y="2382253"/>
            <a:ext cx="2077159" cy="3115739"/>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8E18F690-3702-42EB-DC9D-1031374176FA}"/>
                  </a:ext>
                </a:extLst>
              </p:cNvPr>
              <p:cNvSpPr/>
              <p:nvPr/>
            </p:nvSpPr>
            <p:spPr>
              <a:xfrm>
                <a:off x="4364663" y="2525874"/>
                <a:ext cx="3642151"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𝐴𝐷</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𝐶</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𝐼</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𝐺</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𝑁</m:t>
                      </m:r>
                      <m:r>
                        <a:rPr lang="en-US" sz="2800" b="0" i="1" smtClean="0">
                          <a:solidFill>
                            <a:schemeClr val="tx1"/>
                          </a:solidFill>
                          <a:latin typeface="Cambria Math" panose="02040503050406030204" pitchFamily="18" charset="0"/>
                        </a:rPr>
                        <m:t>𝑋</m:t>
                      </m:r>
                    </m:oMath>
                  </m:oMathPara>
                </a14:m>
                <a:endParaRPr lang="en-US" sz="2800" dirty="0">
                  <a:solidFill>
                    <a:schemeClr val="tx1"/>
                  </a:solidFill>
                </a:endParaRPr>
              </a:p>
            </p:txBody>
          </p:sp>
        </mc:Choice>
        <mc:Fallback xmlns="">
          <p:sp>
            <p:nvSpPr>
              <p:cNvPr id="6" name="Rectangle 5">
                <a:extLst>
                  <a:ext uri="{FF2B5EF4-FFF2-40B4-BE49-F238E27FC236}">
                    <a16:creationId xmlns:a16="http://schemas.microsoft.com/office/drawing/2014/main" id="{8E18F690-3702-42EB-DC9D-1031374176FA}"/>
                  </a:ext>
                </a:extLst>
              </p:cNvPr>
              <p:cNvSpPr>
                <a:spLocks noRot="1" noChangeAspect="1" noMove="1" noResize="1" noEditPoints="1" noAdjustHandles="1" noChangeArrowheads="1" noChangeShapeType="1" noTextEdit="1"/>
              </p:cNvSpPr>
              <p:nvPr/>
            </p:nvSpPr>
            <p:spPr>
              <a:xfrm>
                <a:off x="4364663" y="2525874"/>
                <a:ext cx="3642151" cy="523220"/>
              </a:xfrm>
              <a:prstGeom prst="rect">
                <a:avLst/>
              </a:prstGeom>
              <a:blipFill>
                <a:blip r:embed="rId4"/>
                <a:stretch>
                  <a:fillRect/>
                </a:stretch>
              </a:blipFill>
            </p:spPr>
            <p:txBody>
              <a:bodyPr/>
              <a:lstStyle/>
              <a:p>
                <a:r>
                  <a:rPr lang="en-US">
                    <a:noFill/>
                  </a:rPr>
                  <a:t> </a:t>
                </a:r>
              </a:p>
            </p:txBody>
          </p:sp>
        </mc:Fallback>
      </mc:AlternateContent>
      <p:sp>
        <p:nvSpPr>
          <p:cNvPr id="7" name="Down Arrow 6">
            <a:extLst>
              <a:ext uri="{FF2B5EF4-FFF2-40B4-BE49-F238E27FC236}">
                <a16:creationId xmlns:a16="http://schemas.microsoft.com/office/drawing/2014/main" id="{E3DB959E-255B-522F-8B2A-54E3B7C0D9F4}"/>
              </a:ext>
            </a:extLst>
          </p:cNvPr>
          <p:cNvSpPr/>
          <p:nvPr/>
        </p:nvSpPr>
        <p:spPr>
          <a:xfrm rot="10800000">
            <a:off x="5474365" y="2285999"/>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 y="18388"/>
            <a:ext cx="9144001" cy="1143000"/>
          </a:xfrm>
        </p:spPr>
        <p:txBody>
          <a:bodyPr/>
          <a:lstStyle/>
          <a:p>
            <a:r>
              <a:rPr lang="en-US" sz="4000" dirty="0">
                <a:latin typeface="Calibri" charset="0"/>
                <a:ea typeface="ＭＳ Ｐゴシック" charset="0"/>
                <a:cs typeface="ＭＳ Ｐゴシック" charset="0"/>
              </a:rPr>
              <a:t>Aggregate Demand: Downward Sloping</a:t>
            </a:r>
          </a:p>
        </p:txBody>
      </p:sp>
      <p:cxnSp>
        <p:nvCxnSpPr>
          <p:cNvPr id="5" name="Straight Connector 4"/>
          <p:cNvCxnSpPr>
            <a:cxnSpLocks/>
          </p:cNvCxnSpPr>
          <p:nvPr/>
        </p:nvCxnSpPr>
        <p:spPr>
          <a:xfrm>
            <a:off x="752660" y="2993158"/>
            <a:ext cx="0" cy="329435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a:cxnSpLocks/>
          </p:cNvCxnSpPr>
          <p:nvPr/>
        </p:nvCxnSpPr>
        <p:spPr>
          <a:xfrm flipH="1">
            <a:off x="744813" y="6283122"/>
            <a:ext cx="355474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a:cxnSpLocks/>
          </p:cNvCxnSpPr>
          <p:nvPr/>
        </p:nvCxnSpPr>
        <p:spPr>
          <a:xfrm flipV="1">
            <a:off x="2528503" y="3261969"/>
            <a:ext cx="0" cy="302534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9943" name="TextBox 13"/>
          <p:cNvSpPr txBox="1">
            <a:spLocks noChangeArrowheads="1"/>
          </p:cNvSpPr>
          <p:nvPr/>
        </p:nvSpPr>
        <p:spPr bwMode="auto">
          <a:xfrm>
            <a:off x="508661" y="2884812"/>
            <a:ext cx="200026" cy="400110"/>
          </a:xfrm>
          <a:prstGeom prst="rect">
            <a:avLst/>
          </a:prstGeom>
          <a:noFill/>
          <a:ln w="9525">
            <a:noFill/>
            <a:miter lim="800000"/>
            <a:headEnd/>
            <a:tailEnd/>
          </a:ln>
        </p:spPr>
        <p:txBody>
          <a:bodyPr wrap="square">
            <a:spAutoFit/>
          </a:bodyPr>
          <a:lstStyle/>
          <a:p>
            <a:pPr>
              <a:defRPr/>
            </a:pPr>
            <a:r>
              <a:rPr lang="en-US" sz="2000" dirty="0" err="1">
                <a:latin typeface="+mn-lt"/>
                <a:ea typeface="华文宋体" pitchFamily="-1" charset="-122"/>
                <a:cs typeface="华文宋体" pitchFamily="-1" charset="-122"/>
              </a:rPr>
              <a:t>i</a:t>
            </a:r>
            <a:endParaRPr lang="en-US" sz="2000" dirty="0">
              <a:latin typeface="+mn-lt"/>
              <a:ea typeface="华文宋体" pitchFamily="-1" charset="-122"/>
              <a:cs typeface="华文宋体" pitchFamily="-1" charset="-122"/>
            </a:endParaRPr>
          </a:p>
        </p:txBody>
      </p:sp>
      <p:cxnSp>
        <p:nvCxnSpPr>
          <p:cNvPr id="16" name="Straight Connector 15"/>
          <p:cNvCxnSpPr>
            <a:cxnSpLocks/>
          </p:cNvCxnSpPr>
          <p:nvPr/>
        </p:nvCxnSpPr>
        <p:spPr>
          <a:xfrm>
            <a:off x="1185301" y="3903524"/>
            <a:ext cx="2199150" cy="2099583"/>
          </a:xfrm>
          <a:prstGeom prst="line">
            <a:avLst/>
          </a:prstGeom>
          <a:ln>
            <a:solidFill>
              <a:srgbClr val="FF0000"/>
            </a:solidFill>
            <a:prstDash val="solid"/>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a:cxnSpLocks/>
          </p:cNvCxnSpPr>
          <p:nvPr/>
        </p:nvCxnSpPr>
        <p:spPr>
          <a:xfrm flipH="1">
            <a:off x="766584" y="4371844"/>
            <a:ext cx="1752188" cy="1"/>
          </a:xfrm>
          <a:prstGeom prst="line">
            <a:avLst/>
          </a:prstGeom>
          <a:ln w="1587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a:cxnSpLocks/>
          </p:cNvCxnSpPr>
          <p:nvPr/>
        </p:nvCxnSpPr>
        <p:spPr>
          <a:xfrm flipH="1">
            <a:off x="761878" y="5196368"/>
            <a:ext cx="1768192" cy="0"/>
          </a:xfrm>
          <a:prstGeom prst="line">
            <a:avLst/>
          </a:prstGeom>
          <a:ln w="15875">
            <a:solidFill>
              <a:srgbClr val="FF0000"/>
            </a:solidFill>
            <a:prstDash val="dash"/>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472375" y="4981800"/>
            <a:ext cx="420131" cy="400110"/>
          </a:xfrm>
          <a:prstGeom prst="rect">
            <a:avLst/>
          </a:prstGeom>
          <a:noFill/>
        </p:spPr>
        <p:txBody>
          <a:bodyPr wrap="square">
            <a:spAutoFit/>
          </a:bodyPr>
          <a:lstStyle/>
          <a:p>
            <a:pPr>
              <a:defRPr/>
            </a:pPr>
            <a:r>
              <a:rPr lang="en-US" sz="2000" dirty="0" err="1">
                <a:solidFill>
                  <a:srgbClr val="FF0000"/>
                </a:solidFill>
                <a:latin typeface="+mn-lt"/>
                <a:ea typeface="华文宋体"/>
                <a:cs typeface="ＭＳ Ｐゴシック" charset="-128"/>
              </a:rPr>
              <a:t>i</a:t>
            </a:r>
            <a:r>
              <a:rPr lang="en-US" sz="2000" dirty="0">
                <a:solidFill>
                  <a:srgbClr val="FF0000"/>
                </a:solidFill>
                <a:latin typeface="+mn-lt"/>
                <a:ea typeface="华文宋体"/>
                <a:cs typeface="ＭＳ Ｐゴシック" charset="-128"/>
              </a:rPr>
              <a:t>’</a:t>
            </a:r>
          </a:p>
        </p:txBody>
      </p:sp>
      <p:sp>
        <p:nvSpPr>
          <p:cNvPr id="20" name="TextBox 19"/>
          <p:cNvSpPr txBox="1"/>
          <p:nvPr/>
        </p:nvSpPr>
        <p:spPr>
          <a:xfrm>
            <a:off x="515918" y="4159431"/>
            <a:ext cx="339723" cy="400110"/>
          </a:xfrm>
          <a:prstGeom prst="rect">
            <a:avLst/>
          </a:prstGeom>
          <a:noFill/>
        </p:spPr>
        <p:txBody>
          <a:bodyPr wrap="square">
            <a:spAutoFit/>
          </a:bodyPr>
          <a:lstStyle/>
          <a:p>
            <a:pPr>
              <a:defRPr/>
            </a:pPr>
            <a:r>
              <a:rPr lang="en-US" sz="2000" dirty="0" err="1">
                <a:latin typeface="+mn-lt"/>
                <a:ea typeface="华文宋体"/>
                <a:cs typeface="ＭＳ Ｐゴシック" charset="-128"/>
              </a:rPr>
              <a:t>i</a:t>
            </a:r>
            <a:endParaRPr lang="en-US" sz="2000" dirty="0">
              <a:latin typeface="+mn-lt"/>
              <a:ea typeface="华文宋体"/>
              <a:cs typeface="ＭＳ Ｐゴシック" charset="-128"/>
            </a:endParaRPr>
          </a:p>
        </p:txBody>
      </p:sp>
      <p:sp>
        <p:nvSpPr>
          <p:cNvPr id="23" name="TextBox 22">
            <a:extLst>
              <a:ext uri="{FF2B5EF4-FFF2-40B4-BE49-F238E27FC236}">
                <a16:creationId xmlns:a16="http://schemas.microsoft.com/office/drawing/2014/main" id="{BFA0A31B-FEED-3560-AF73-BFC8C4AD833C}"/>
              </a:ext>
            </a:extLst>
          </p:cNvPr>
          <p:cNvSpPr txBox="1"/>
          <p:nvPr/>
        </p:nvSpPr>
        <p:spPr>
          <a:xfrm>
            <a:off x="2320793" y="2890152"/>
            <a:ext cx="625382" cy="400110"/>
          </a:xfrm>
          <a:prstGeom prst="rect">
            <a:avLst/>
          </a:prstGeom>
          <a:noFill/>
        </p:spPr>
        <p:txBody>
          <a:bodyPr wrap="square">
            <a:spAutoFit/>
          </a:bodyPr>
          <a:lstStyle/>
          <a:p>
            <a:pPr>
              <a:defRPr/>
            </a:pPr>
            <a:r>
              <a:rPr lang="en-US" sz="2000" dirty="0">
                <a:latin typeface="+mn-lt"/>
                <a:ea typeface="华文宋体"/>
                <a:cs typeface="ＭＳ Ｐゴシック" charset="-128"/>
              </a:rPr>
              <a:t>S</a:t>
            </a:r>
            <a:r>
              <a:rPr lang="en-US" sz="2000" baseline="-25000" dirty="0">
                <a:latin typeface="+mn-lt"/>
                <a:ea typeface="华文宋体"/>
                <a:cs typeface="ＭＳ Ｐゴシック" charset="-128"/>
              </a:rPr>
              <a:t>M</a:t>
            </a:r>
          </a:p>
        </p:txBody>
      </p:sp>
      <p:sp>
        <p:nvSpPr>
          <p:cNvPr id="24" name="TextBox 23">
            <a:extLst>
              <a:ext uri="{FF2B5EF4-FFF2-40B4-BE49-F238E27FC236}">
                <a16:creationId xmlns:a16="http://schemas.microsoft.com/office/drawing/2014/main" id="{A5B64ED2-4EBC-FE2F-898B-236DE4226D5B}"/>
              </a:ext>
            </a:extLst>
          </p:cNvPr>
          <p:cNvSpPr txBox="1"/>
          <p:nvPr/>
        </p:nvSpPr>
        <p:spPr>
          <a:xfrm>
            <a:off x="3562798" y="4988256"/>
            <a:ext cx="542923" cy="400110"/>
          </a:xfrm>
          <a:prstGeom prst="rect">
            <a:avLst/>
          </a:prstGeom>
          <a:noFill/>
        </p:spPr>
        <p:txBody>
          <a:bodyPr wrap="square">
            <a:spAutoFit/>
          </a:bodyPr>
          <a:lstStyle/>
          <a:p>
            <a:pPr>
              <a:defRPr/>
            </a:pPr>
            <a:r>
              <a:rPr lang="en-US" sz="2000" dirty="0">
                <a:latin typeface="+mn-lt"/>
                <a:ea typeface="华文宋体"/>
                <a:cs typeface="ＭＳ Ｐゴシック" charset="-128"/>
              </a:rPr>
              <a:t>D</a:t>
            </a:r>
            <a:r>
              <a:rPr lang="en-US" sz="2000" baseline="-25000" dirty="0">
                <a:latin typeface="+mn-lt"/>
                <a:ea typeface="华文宋体"/>
                <a:cs typeface="ＭＳ Ｐゴシック" charset="-128"/>
              </a:rPr>
              <a:t>M</a:t>
            </a:r>
          </a:p>
        </p:txBody>
      </p:sp>
      <p:sp>
        <p:nvSpPr>
          <p:cNvPr id="25" name="TextBox 24">
            <a:extLst>
              <a:ext uri="{FF2B5EF4-FFF2-40B4-BE49-F238E27FC236}">
                <a16:creationId xmlns:a16="http://schemas.microsoft.com/office/drawing/2014/main" id="{2084432A-DE9F-F8DA-4775-A8E15B3998E8}"/>
              </a:ext>
            </a:extLst>
          </p:cNvPr>
          <p:cNvSpPr txBox="1"/>
          <p:nvPr/>
        </p:nvSpPr>
        <p:spPr>
          <a:xfrm>
            <a:off x="3192970" y="5485986"/>
            <a:ext cx="649173" cy="400110"/>
          </a:xfrm>
          <a:prstGeom prst="rect">
            <a:avLst/>
          </a:prstGeom>
          <a:noFill/>
        </p:spPr>
        <p:txBody>
          <a:bodyPr wrap="square">
            <a:spAutoFit/>
          </a:bodyPr>
          <a:lstStyle/>
          <a:p>
            <a:pPr>
              <a:defRPr/>
            </a:pPr>
            <a:r>
              <a:rPr lang="en-US" sz="2000" dirty="0">
                <a:solidFill>
                  <a:srgbClr val="FF0000"/>
                </a:solidFill>
                <a:latin typeface="+mn-lt"/>
                <a:ea typeface="华文宋体"/>
                <a:cs typeface="ＭＳ Ｐゴシック" charset="-128"/>
              </a:rPr>
              <a:t>D’</a:t>
            </a:r>
            <a:r>
              <a:rPr lang="en-US" sz="2000" baseline="-25000" dirty="0">
                <a:solidFill>
                  <a:srgbClr val="FF0000"/>
                </a:solidFill>
                <a:latin typeface="+mn-lt"/>
                <a:ea typeface="华文宋体"/>
                <a:cs typeface="ＭＳ Ｐゴシック" charset="-128"/>
              </a:rPr>
              <a:t>M</a:t>
            </a:r>
          </a:p>
        </p:txBody>
      </p:sp>
      <p:sp>
        <p:nvSpPr>
          <p:cNvPr id="28" name="TextBox 27">
            <a:extLst>
              <a:ext uri="{FF2B5EF4-FFF2-40B4-BE49-F238E27FC236}">
                <a16:creationId xmlns:a16="http://schemas.microsoft.com/office/drawing/2014/main" id="{8DCE5325-9991-F18A-C5A0-51CAA5B8817A}"/>
              </a:ext>
            </a:extLst>
          </p:cNvPr>
          <p:cNvSpPr txBox="1"/>
          <p:nvPr/>
        </p:nvSpPr>
        <p:spPr>
          <a:xfrm>
            <a:off x="3876884" y="6241155"/>
            <a:ext cx="569914" cy="400110"/>
          </a:xfrm>
          <a:prstGeom prst="rect">
            <a:avLst/>
          </a:prstGeom>
          <a:noFill/>
        </p:spPr>
        <p:txBody>
          <a:bodyPr wrap="square">
            <a:spAutoFit/>
          </a:bodyPr>
          <a:lstStyle/>
          <a:p>
            <a:pPr>
              <a:defRPr/>
            </a:pPr>
            <a:r>
              <a:rPr lang="en-US" sz="2000" dirty="0">
                <a:latin typeface="+mn-lt"/>
                <a:ea typeface="华文宋体"/>
                <a:cs typeface="ＭＳ Ｐゴシック" charset="-128"/>
              </a:rPr>
              <a:t>Q</a:t>
            </a:r>
            <a:r>
              <a:rPr lang="en-US" sz="2000" baseline="-25000" dirty="0">
                <a:latin typeface="+mn-lt"/>
                <a:ea typeface="华文宋体"/>
                <a:cs typeface="ＭＳ Ｐゴシック" charset="-128"/>
              </a:rPr>
              <a:t>M</a:t>
            </a:r>
          </a:p>
        </p:txBody>
      </p:sp>
      <p:sp>
        <p:nvSpPr>
          <p:cNvPr id="29" name="TextBox 28">
            <a:extLst>
              <a:ext uri="{FF2B5EF4-FFF2-40B4-BE49-F238E27FC236}">
                <a16:creationId xmlns:a16="http://schemas.microsoft.com/office/drawing/2014/main" id="{DB039C2F-53E5-6D8A-6561-55D4B7C5BAF7}"/>
              </a:ext>
            </a:extLst>
          </p:cNvPr>
          <p:cNvSpPr txBox="1"/>
          <p:nvPr/>
        </p:nvSpPr>
        <p:spPr>
          <a:xfrm>
            <a:off x="2310156" y="6246525"/>
            <a:ext cx="569914" cy="400110"/>
          </a:xfrm>
          <a:prstGeom prst="rect">
            <a:avLst/>
          </a:prstGeom>
          <a:noFill/>
        </p:spPr>
        <p:txBody>
          <a:bodyPr wrap="square">
            <a:spAutoFit/>
          </a:bodyPr>
          <a:lstStyle/>
          <a:p>
            <a:pPr>
              <a:defRPr/>
            </a:pPr>
            <a:r>
              <a:rPr lang="en-US" sz="2000" dirty="0">
                <a:latin typeface="+mn-lt"/>
                <a:ea typeface="华文宋体"/>
                <a:cs typeface="ＭＳ Ｐゴシック" charset="-128"/>
              </a:rPr>
              <a:t>Q</a:t>
            </a:r>
            <a:r>
              <a:rPr lang="en-US" sz="2000" baseline="-25000" dirty="0">
                <a:latin typeface="+mn-lt"/>
                <a:ea typeface="华文宋体"/>
                <a:cs typeface="ＭＳ Ｐゴシック" charset="-128"/>
              </a:rPr>
              <a:t>M</a:t>
            </a:r>
          </a:p>
        </p:txBody>
      </p:sp>
      <p:cxnSp>
        <p:nvCxnSpPr>
          <p:cNvPr id="19" name="Straight Connector 18">
            <a:extLst>
              <a:ext uri="{FF2B5EF4-FFF2-40B4-BE49-F238E27FC236}">
                <a16:creationId xmlns:a16="http://schemas.microsoft.com/office/drawing/2014/main" id="{FEC42E73-18B7-4735-2C7C-063960747B56}"/>
              </a:ext>
            </a:extLst>
          </p:cNvPr>
          <p:cNvCxnSpPr>
            <a:cxnSpLocks/>
          </p:cNvCxnSpPr>
          <p:nvPr/>
        </p:nvCxnSpPr>
        <p:spPr>
          <a:xfrm>
            <a:off x="5033500" y="2938634"/>
            <a:ext cx="1" cy="337471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A4D7E381-AD74-7E0B-2B7C-6BFB71121E6B}"/>
              </a:ext>
            </a:extLst>
          </p:cNvPr>
          <p:cNvCxnSpPr>
            <a:cxnSpLocks/>
          </p:cNvCxnSpPr>
          <p:nvPr/>
        </p:nvCxnSpPr>
        <p:spPr>
          <a:xfrm>
            <a:off x="5029263" y="6301697"/>
            <a:ext cx="3415634"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1B11D8FF-369D-012D-ABEE-AF4451AA4977}"/>
              </a:ext>
            </a:extLst>
          </p:cNvPr>
          <p:cNvCxnSpPr>
            <a:cxnSpLocks/>
          </p:cNvCxnSpPr>
          <p:nvPr/>
        </p:nvCxnSpPr>
        <p:spPr>
          <a:xfrm flipV="1">
            <a:off x="5373889" y="3410174"/>
            <a:ext cx="2199495" cy="204923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1" name="TextBox 17">
            <a:extLst>
              <a:ext uri="{FF2B5EF4-FFF2-40B4-BE49-F238E27FC236}">
                <a16:creationId xmlns:a16="http://schemas.microsoft.com/office/drawing/2014/main" id="{EAFEA0B4-0B81-9001-D4D0-9E6EF35CC0DE}"/>
              </a:ext>
            </a:extLst>
          </p:cNvPr>
          <p:cNvSpPr txBox="1">
            <a:spLocks noChangeArrowheads="1"/>
          </p:cNvSpPr>
          <p:nvPr/>
        </p:nvSpPr>
        <p:spPr bwMode="auto">
          <a:xfrm>
            <a:off x="4687081" y="2845115"/>
            <a:ext cx="369888" cy="369888"/>
          </a:xfrm>
          <a:prstGeom prst="rect">
            <a:avLst/>
          </a:prstGeom>
          <a:noFill/>
          <a:ln w="9525">
            <a:noFill/>
            <a:miter lim="800000"/>
            <a:headEnd/>
            <a:tailEnd/>
          </a:ln>
        </p:spPr>
        <p:txBody>
          <a:bodyPr>
            <a:prstTxWarp prst="textNoShape">
              <a:avLst/>
            </a:prstTxWarp>
            <a:spAutoFit/>
          </a:bodyPr>
          <a:lstStyle/>
          <a:p>
            <a:r>
              <a:rPr lang="en-US" dirty="0">
                <a:latin typeface="+mn-lt"/>
              </a:rPr>
              <a:t>r</a:t>
            </a:r>
          </a:p>
        </p:txBody>
      </p:sp>
      <p:sp>
        <p:nvSpPr>
          <p:cNvPr id="32" name="TextBox 19">
            <a:extLst>
              <a:ext uri="{FF2B5EF4-FFF2-40B4-BE49-F238E27FC236}">
                <a16:creationId xmlns:a16="http://schemas.microsoft.com/office/drawing/2014/main" id="{D5752938-21AC-5594-E4DD-549C13A158BF}"/>
              </a:ext>
            </a:extLst>
          </p:cNvPr>
          <p:cNvSpPr txBox="1">
            <a:spLocks noChangeArrowheads="1"/>
          </p:cNvSpPr>
          <p:nvPr/>
        </p:nvSpPr>
        <p:spPr bwMode="auto">
          <a:xfrm>
            <a:off x="5527271" y="3364737"/>
            <a:ext cx="568152" cy="369332"/>
          </a:xfrm>
          <a:prstGeom prst="rect">
            <a:avLst/>
          </a:prstGeom>
          <a:noFill/>
          <a:ln w="9525">
            <a:noFill/>
            <a:miter lim="800000"/>
            <a:headEnd/>
            <a:tailEnd/>
          </a:ln>
        </p:spPr>
        <p:txBody>
          <a:bodyPr wrap="square">
            <a:prstTxWarp prst="textNoShape">
              <a:avLst/>
            </a:prstTxWarp>
            <a:spAutoFit/>
          </a:bodyPr>
          <a:lstStyle/>
          <a:p>
            <a:r>
              <a:rPr lang="en-US" altLang="en-US" dirty="0"/>
              <a:t>D</a:t>
            </a:r>
            <a:r>
              <a:rPr lang="en-US" altLang="en-US" baseline="-25000" dirty="0"/>
              <a:t>LF</a:t>
            </a:r>
            <a:endParaRPr lang="en-US" dirty="0">
              <a:solidFill>
                <a:srgbClr val="000000"/>
              </a:solidFill>
              <a:latin typeface="+mn-lt"/>
            </a:endParaRPr>
          </a:p>
        </p:txBody>
      </p:sp>
      <p:sp>
        <p:nvSpPr>
          <p:cNvPr id="33" name="TextBox 20">
            <a:extLst>
              <a:ext uri="{FF2B5EF4-FFF2-40B4-BE49-F238E27FC236}">
                <a16:creationId xmlns:a16="http://schemas.microsoft.com/office/drawing/2014/main" id="{817DCC06-7816-7792-C22F-E55E7FFD6E52}"/>
              </a:ext>
            </a:extLst>
          </p:cNvPr>
          <p:cNvSpPr txBox="1">
            <a:spLocks noChangeArrowheads="1"/>
          </p:cNvSpPr>
          <p:nvPr/>
        </p:nvSpPr>
        <p:spPr bwMode="auto">
          <a:xfrm>
            <a:off x="7330352" y="3616692"/>
            <a:ext cx="680535" cy="369332"/>
          </a:xfrm>
          <a:prstGeom prst="rect">
            <a:avLst/>
          </a:prstGeom>
          <a:noFill/>
          <a:ln w="9525">
            <a:noFill/>
            <a:miter lim="800000"/>
            <a:headEnd/>
            <a:tailEnd/>
          </a:ln>
        </p:spPr>
        <p:txBody>
          <a:bodyPr wrap="square">
            <a:prstTxWarp prst="textNoShape">
              <a:avLst/>
            </a:prstTxWarp>
            <a:spAutoFit/>
          </a:bodyPr>
          <a:lstStyle/>
          <a:p>
            <a:pPr algn="ctr"/>
            <a:r>
              <a:rPr lang="en-US" altLang="en-US" dirty="0">
                <a:solidFill>
                  <a:srgbClr val="06873E"/>
                </a:solidFill>
              </a:rPr>
              <a:t>S’</a:t>
            </a:r>
            <a:r>
              <a:rPr lang="en-US" altLang="en-US" baseline="-25000" dirty="0">
                <a:solidFill>
                  <a:srgbClr val="06873E"/>
                </a:solidFill>
              </a:rPr>
              <a:t>LF</a:t>
            </a:r>
            <a:endParaRPr lang="en-US" dirty="0">
              <a:solidFill>
                <a:srgbClr val="06873E"/>
              </a:solidFill>
              <a:latin typeface="+mn-lt"/>
            </a:endParaRPr>
          </a:p>
        </p:txBody>
      </p:sp>
      <p:cxnSp>
        <p:nvCxnSpPr>
          <p:cNvPr id="34" name="Straight Connector 33">
            <a:extLst>
              <a:ext uri="{FF2B5EF4-FFF2-40B4-BE49-F238E27FC236}">
                <a16:creationId xmlns:a16="http://schemas.microsoft.com/office/drawing/2014/main" id="{C9D2DD27-3A93-94DB-778E-6A8FD05C32DF}"/>
              </a:ext>
            </a:extLst>
          </p:cNvPr>
          <p:cNvCxnSpPr>
            <a:cxnSpLocks/>
          </p:cNvCxnSpPr>
          <p:nvPr/>
        </p:nvCxnSpPr>
        <p:spPr>
          <a:xfrm>
            <a:off x="5386246" y="3531757"/>
            <a:ext cx="2434281" cy="222421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E26F5612-A261-03D6-D5C7-0F5302CF0FC7}"/>
              </a:ext>
            </a:extLst>
          </p:cNvPr>
          <p:cNvCxnSpPr>
            <a:cxnSpLocks/>
          </p:cNvCxnSpPr>
          <p:nvPr/>
        </p:nvCxnSpPr>
        <p:spPr>
          <a:xfrm>
            <a:off x="5052613" y="4478134"/>
            <a:ext cx="1360690" cy="0"/>
          </a:xfrm>
          <a:prstGeom prst="line">
            <a:avLst/>
          </a:prstGeom>
          <a:ln w="127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36" name="TextBox 17">
            <a:extLst>
              <a:ext uri="{FF2B5EF4-FFF2-40B4-BE49-F238E27FC236}">
                <a16:creationId xmlns:a16="http://schemas.microsoft.com/office/drawing/2014/main" id="{3EAE0191-D53E-1ACB-3733-E13DF9E0400A}"/>
              </a:ext>
            </a:extLst>
          </p:cNvPr>
          <p:cNvSpPr txBox="1">
            <a:spLocks noChangeArrowheads="1"/>
          </p:cNvSpPr>
          <p:nvPr/>
        </p:nvSpPr>
        <p:spPr bwMode="auto">
          <a:xfrm>
            <a:off x="4361813" y="4217461"/>
            <a:ext cx="566590" cy="369332"/>
          </a:xfrm>
          <a:prstGeom prst="rect">
            <a:avLst/>
          </a:prstGeom>
          <a:noFill/>
          <a:ln w="9525">
            <a:noFill/>
            <a:miter lim="800000"/>
            <a:headEnd/>
            <a:tailEnd/>
          </a:ln>
        </p:spPr>
        <p:txBody>
          <a:bodyPr wrap="square">
            <a:prstTxWarp prst="textNoShape">
              <a:avLst/>
            </a:prstTxWarp>
            <a:spAutoFit/>
          </a:bodyPr>
          <a:lstStyle/>
          <a:p>
            <a:pPr algn="r"/>
            <a:r>
              <a:rPr lang="en-US" dirty="0">
                <a:solidFill>
                  <a:srgbClr val="000000"/>
                </a:solidFill>
                <a:latin typeface="+mn-lt"/>
              </a:rPr>
              <a:t>r</a:t>
            </a:r>
          </a:p>
        </p:txBody>
      </p:sp>
      <p:cxnSp>
        <p:nvCxnSpPr>
          <p:cNvPr id="37" name="Straight Connector 36">
            <a:extLst>
              <a:ext uri="{FF2B5EF4-FFF2-40B4-BE49-F238E27FC236}">
                <a16:creationId xmlns:a16="http://schemas.microsoft.com/office/drawing/2014/main" id="{496AB10E-31A7-F391-E268-7AD125FA824A}"/>
              </a:ext>
            </a:extLst>
          </p:cNvPr>
          <p:cNvCxnSpPr>
            <a:cxnSpLocks/>
          </p:cNvCxnSpPr>
          <p:nvPr/>
        </p:nvCxnSpPr>
        <p:spPr>
          <a:xfrm flipV="1">
            <a:off x="6427719" y="4502848"/>
            <a:ext cx="0" cy="1784466"/>
          </a:xfrm>
          <a:prstGeom prst="line">
            <a:avLst/>
          </a:prstGeom>
          <a:ln w="127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38" name="TextBox 18">
            <a:extLst>
              <a:ext uri="{FF2B5EF4-FFF2-40B4-BE49-F238E27FC236}">
                <a16:creationId xmlns:a16="http://schemas.microsoft.com/office/drawing/2014/main" id="{CD0F4B86-C2D3-C526-4B1E-4D4B38B97199}"/>
              </a:ext>
            </a:extLst>
          </p:cNvPr>
          <p:cNvSpPr txBox="1">
            <a:spLocks noChangeArrowheads="1"/>
          </p:cNvSpPr>
          <p:nvPr/>
        </p:nvSpPr>
        <p:spPr bwMode="auto">
          <a:xfrm>
            <a:off x="6263932" y="6301697"/>
            <a:ext cx="739984" cy="369332"/>
          </a:xfrm>
          <a:prstGeom prst="rect">
            <a:avLst/>
          </a:prstGeom>
          <a:noFill/>
          <a:ln w="9525">
            <a:noFill/>
            <a:miter lim="800000"/>
            <a:headEnd/>
            <a:tailEnd/>
          </a:ln>
        </p:spPr>
        <p:txBody>
          <a:bodyPr wrap="square">
            <a:prstTxWarp prst="textNoShape">
              <a:avLst/>
            </a:prstTxWarp>
            <a:spAutoFit/>
          </a:bodyPr>
          <a:lstStyle/>
          <a:p>
            <a:r>
              <a:rPr lang="en-US" dirty="0">
                <a:solidFill>
                  <a:srgbClr val="000000"/>
                </a:solidFill>
                <a:latin typeface="+mn-lt"/>
              </a:rPr>
              <a:t>Q</a:t>
            </a:r>
            <a:r>
              <a:rPr lang="en-US" baseline="-25000" dirty="0">
                <a:solidFill>
                  <a:srgbClr val="000000"/>
                </a:solidFill>
                <a:latin typeface="+mn-lt"/>
              </a:rPr>
              <a:t>LF</a:t>
            </a:r>
          </a:p>
        </p:txBody>
      </p:sp>
      <p:cxnSp>
        <p:nvCxnSpPr>
          <p:cNvPr id="39" name="Straight Connector 38">
            <a:extLst>
              <a:ext uri="{FF2B5EF4-FFF2-40B4-BE49-F238E27FC236}">
                <a16:creationId xmlns:a16="http://schemas.microsoft.com/office/drawing/2014/main" id="{E4B0450B-1632-10AF-6B99-93A523982485}"/>
              </a:ext>
            </a:extLst>
          </p:cNvPr>
          <p:cNvCxnSpPr>
            <a:cxnSpLocks/>
          </p:cNvCxnSpPr>
          <p:nvPr/>
        </p:nvCxnSpPr>
        <p:spPr>
          <a:xfrm flipV="1">
            <a:off x="5806376" y="3786692"/>
            <a:ext cx="2251102" cy="2129919"/>
          </a:xfrm>
          <a:prstGeom prst="line">
            <a:avLst/>
          </a:prstGeom>
          <a:ln>
            <a:solidFill>
              <a:srgbClr val="008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DC2DC0F7-7CBB-9732-6FC6-5B4ED3549E86}"/>
              </a:ext>
            </a:extLst>
          </p:cNvPr>
          <p:cNvCxnSpPr>
            <a:cxnSpLocks/>
          </p:cNvCxnSpPr>
          <p:nvPr/>
        </p:nvCxnSpPr>
        <p:spPr>
          <a:xfrm flipV="1">
            <a:off x="6894673" y="4910252"/>
            <a:ext cx="0" cy="1414132"/>
          </a:xfrm>
          <a:prstGeom prst="line">
            <a:avLst/>
          </a:prstGeom>
          <a:ln w="12700">
            <a:solidFill>
              <a:srgbClr val="008000"/>
            </a:solidFill>
            <a:prstDash val="dash"/>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3E806B96-5068-4676-4AB3-3663CE9C1CF9}"/>
              </a:ext>
            </a:extLst>
          </p:cNvPr>
          <p:cNvCxnSpPr>
            <a:cxnSpLocks/>
          </p:cNvCxnSpPr>
          <p:nvPr/>
        </p:nvCxnSpPr>
        <p:spPr>
          <a:xfrm>
            <a:off x="5040257" y="4911840"/>
            <a:ext cx="1852825" cy="0"/>
          </a:xfrm>
          <a:prstGeom prst="line">
            <a:avLst/>
          </a:prstGeom>
          <a:ln w="12700">
            <a:solidFill>
              <a:srgbClr val="008000"/>
            </a:solidFill>
            <a:prstDash val="dash"/>
          </a:ln>
        </p:spPr>
        <p:style>
          <a:lnRef idx="2">
            <a:schemeClr val="accent1"/>
          </a:lnRef>
          <a:fillRef idx="0">
            <a:schemeClr val="accent1"/>
          </a:fillRef>
          <a:effectRef idx="1">
            <a:schemeClr val="accent1"/>
          </a:effectRef>
          <a:fontRef idx="minor">
            <a:schemeClr val="tx1"/>
          </a:fontRef>
        </p:style>
      </p:cxnSp>
      <p:sp>
        <p:nvSpPr>
          <p:cNvPr id="42" name="TextBox 18">
            <a:extLst>
              <a:ext uri="{FF2B5EF4-FFF2-40B4-BE49-F238E27FC236}">
                <a16:creationId xmlns:a16="http://schemas.microsoft.com/office/drawing/2014/main" id="{3CA28D4D-E496-264E-A910-162C2ED5DA05}"/>
              </a:ext>
            </a:extLst>
          </p:cNvPr>
          <p:cNvSpPr txBox="1">
            <a:spLocks noChangeArrowheads="1"/>
          </p:cNvSpPr>
          <p:nvPr/>
        </p:nvSpPr>
        <p:spPr bwMode="auto">
          <a:xfrm>
            <a:off x="6659494" y="6292027"/>
            <a:ext cx="644455" cy="369332"/>
          </a:xfrm>
          <a:prstGeom prst="rect">
            <a:avLst/>
          </a:prstGeom>
          <a:noFill/>
          <a:ln w="9525">
            <a:noFill/>
            <a:miter lim="800000"/>
            <a:headEnd/>
            <a:tailEnd/>
          </a:ln>
        </p:spPr>
        <p:txBody>
          <a:bodyPr wrap="square">
            <a:prstTxWarp prst="textNoShape">
              <a:avLst/>
            </a:prstTxWarp>
            <a:spAutoFit/>
          </a:bodyPr>
          <a:lstStyle/>
          <a:p>
            <a:pPr algn="ctr"/>
            <a:r>
              <a:rPr lang="en-US" dirty="0">
                <a:solidFill>
                  <a:srgbClr val="008000"/>
                </a:solidFill>
                <a:latin typeface="+mn-lt"/>
              </a:rPr>
              <a:t>Q’</a:t>
            </a:r>
            <a:r>
              <a:rPr lang="en-US" baseline="-25000" dirty="0">
                <a:solidFill>
                  <a:srgbClr val="008000"/>
                </a:solidFill>
                <a:latin typeface="+mn-lt"/>
              </a:rPr>
              <a:t>LF</a:t>
            </a:r>
          </a:p>
        </p:txBody>
      </p:sp>
      <p:sp>
        <p:nvSpPr>
          <p:cNvPr id="43" name="TextBox 17">
            <a:extLst>
              <a:ext uri="{FF2B5EF4-FFF2-40B4-BE49-F238E27FC236}">
                <a16:creationId xmlns:a16="http://schemas.microsoft.com/office/drawing/2014/main" id="{35666CE2-2FCB-7176-7886-48FD440FA39A}"/>
              </a:ext>
            </a:extLst>
          </p:cNvPr>
          <p:cNvSpPr txBox="1">
            <a:spLocks noChangeArrowheads="1"/>
          </p:cNvSpPr>
          <p:nvPr/>
        </p:nvSpPr>
        <p:spPr bwMode="auto">
          <a:xfrm>
            <a:off x="4394356" y="4688237"/>
            <a:ext cx="566590" cy="369888"/>
          </a:xfrm>
          <a:prstGeom prst="rect">
            <a:avLst/>
          </a:prstGeom>
          <a:noFill/>
          <a:ln w="9525">
            <a:noFill/>
            <a:miter lim="800000"/>
            <a:headEnd/>
            <a:tailEnd/>
          </a:ln>
        </p:spPr>
        <p:txBody>
          <a:bodyPr wrap="square">
            <a:prstTxWarp prst="textNoShape">
              <a:avLst/>
            </a:prstTxWarp>
            <a:spAutoFit/>
          </a:bodyPr>
          <a:lstStyle/>
          <a:p>
            <a:pPr algn="r"/>
            <a:r>
              <a:rPr lang="en-US" dirty="0">
                <a:solidFill>
                  <a:srgbClr val="008000"/>
                </a:solidFill>
                <a:latin typeface="+mn-lt"/>
              </a:rPr>
              <a:t>r’</a:t>
            </a:r>
          </a:p>
        </p:txBody>
      </p:sp>
      <p:sp>
        <p:nvSpPr>
          <p:cNvPr id="44" name="TextBox 20">
            <a:extLst>
              <a:ext uri="{FF2B5EF4-FFF2-40B4-BE49-F238E27FC236}">
                <a16:creationId xmlns:a16="http://schemas.microsoft.com/office/drawing/2014/main" id="{BF182E70-1CF9-2FBF-24FD-9381909CC90E}"/>
              </a:ext>
            </a:extLst>
          </p:cNvPr>
          <p:cNvSpPr txBox="1">
            <a:spLocks noChangeArrowheads="1"/>
          </p:cNvSpPr>
          <p:nvPr/>
        </p:nvSpPr>
        <p:spPr bwMode="auto">
          <a:xfrm>
            <a:off x="6766568" y="3313166"/>
            <a:ext cx="680535" cy="369332"/>
          </a:xfrm>
          <a:prstGeom prst="rect">
            <a:avLst/>
          </a:prstGeom>
          <a:noFill/>
          <a:ln w="9525">
            <a:noFill/>
            <a:miter lim="800000"/>
            <a:headEnd/>
            <a:tailEnd/>
          </a:ln>
        </p:spPr>
        <p:txBody>
          <a:bodyPr wrap="square">
            <a:prstTxWarp prst="textNoShape">
              <a:avLst/>
            </a:prstTxWarp>
            <a:spAutoFit/>
          </a:bodyPr>
          <a:lstStyle/>
          <a:p>
            <a:pPr algn="ctr"/>
            <a:r>
              <a:rPr lang="en-US" altLang="en-US" dirty="0"/>
              <a:t>S</a:t>
            </a:r>
            <a:r>
              <a:rPr lang="en-US" altLang="en-US" baseline="-25000" dirty="0"/>
              <a:t>LF</a:t>
            </a:r>
            <a:endParaRPr lang="en-US" dirty="0">
              <a:solidFill>
                <a:srgbClr val="000000"/>
              </a:solidFill>
              <a:latin typeface="+mn-lt"/>
            </a:endParaRPr>
          </a:p>
        </p:txBody>
      </p:sp>
      <p:sp>
        <p:nvSpPr>
          <p:cNvPr id="45" name="TextBox 20">
            <a:extLst>
              <a:ext uri="{FF2B5EF4-FFF2-40B4-BE49-F238E27FC236}">
                <a16:creationId xmlns:a16="http://schemas.microsoft.com/office/drawing/2014/main" id="{F31B3CBD-1B34-E711-B0A5-5C5CAE79A894}"/>
              </a:ext>
            </a:extLst>
          </p:cNvPr>
          <p:cNvSpPr txBox="1">
            <a:spLocks noChangeArrowheads="1"/>
          </p:cNvSpPr>
          <p:nvPr/>
        </p:nvSpPr>
        <p:spPr bwMode="auto">
          <a:xfrm>
            <a:off x="7905155" y="6270766"/>
            <a:ext cx="6826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dirty="0">
                <a:latin typeface="+mn-lt"/>
              </a:rPr>
              <a:t>Q</a:t>
            </a:r>
            <a:r>
              <a:rPr lang="en-US" altLang="en-US" sz="1800" baseline="-25000" dirty="0">
                <a:latin typeface="+mn-lt"/>
              </a:rPr>
              <a:t>LF</a:t>
            </a:r>
            <a:endParaRPr lang="en-US" altLang="en-US" sz="1800" b="1" dirty="0">
              <a:latin typeface="+mn-lt"/>
            </a:endParaRPr>
          </a:p>
        </p:txBody>
      </p:sp>
      <p:cxnSp>
        <p:nvCxnSpPr>
          <p:cNvPr id="46" name="Straight Connector 45">
            <a:extLst>
              <a:ext uri="{FF2B5EF4-FFF2-40B4-BE49-F238E27FC236}">
                <a16:creationId xmlns:a16="http://schemas.microsoft.com/office/drawing/2014/main" id="{519872F8-1AB5-C676-8BD3-44486D494FDD}"/>
              </a:ext>
            </a:extLst>
          </p:cNvPr>
          <p:cNvCxnSpPr>
            <a:cxnSpLocks/>
          </p:cNvCxnSpPr>
          <p:nvPr/>
        </p:nvCxnSpPr>
        <p:spPr>
          <a:xfrm>
            <a:off x="1584836" y="3450443"/>
            <a:ext cx="2199150" cy="2099583"/>
          </a:xfrm>
          <a:prstGeom prst="line">
            <a:avLst/>
          </a:prstGeom>
          <a:ln>
            <a:solidFill>
              <a:schemeClr val="tx1"/>
            </a:solidFill>
            <a:prstDash val="solid"/>
          </a:ln>
        </p:spPr>
        <p:style>
          <a:lnRef idx="2">
            <a:schemeClr val="accent1"/>
          </a:lnRef>
          <a:fillRef idx="0">
            <a:schemeClr val="accent1"/>
          </a:fillRef>
          <a:effectRef idx="1">
            <a:schemeClr val="accent1"/>
          </a:effectRef>
          <a:fontRef idx="minor">
            <a:schemeClr val="tx1"/>
          </a:fontRef>
        </p:style>
      </p:cxnSp>
      <p:sp>
        <p:nvSpPr>
          <p:cNvPr id="69" name="TextBox 36">
            <a:extLst>
              <a:ext uri="{FF2B5EF4-FFF2-40B4-BE49-F238E27FC236}">
                <a16:creationId xmlns:a16="http://schemas.microsoft.com/office/drawing/2014/main" id="{2BB28B5E-D7F7-CE36-7C5B-6C7F5E5A40E2}"/>
              </a:ext>
            </a:extLst>
          </p:cNvPr>
          <p:cNvSpPr txBox="1">
            <a:spLocks noChangeArrowheads="1"/>
          </p:cNvSpPr>
          <p:nvPr/>
        </p:nvSpPr>
        <p:spPr bwMode="auto">
          <a:xfrm>
            <a:off x="531814" y="1078069"/>
            <a:ext cx="8062912" cy="8236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38396" tIns="19198" rIns="38396" bIns="19198">
            <a:spAutoFit/>
          </a:bodyPr>
          <a:lstStyle>
            <a:lvl1pPr marL="24161750" indent="-24161750"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marL="0" lvl="1" algn="ctr" eaLnBrk="1" hangingPunct="1"/>
            <a:r>
              <a:rPr lang="en-US" sz="1700" b="1" dirty="0">
                <a:latin typeface="+mn-lt"/>
              </a:rPr>
              <a:t> Interest Rate Effect: </a:t>
            </a:r>
            <a:r>
              <a:rPr lang="en-US" sz="1700" dirty="0">
                <a:latin typeface="+mn-lt"/>
              </a:rPr>
              <a:t>a lower price level reduces the demand for money, which increases savings and the supply of loanable funds, lowers the real interest rate and increase the demand for loanable funds for investment.</a:t>
            </a:r>
          </a:p>
        </p:txBody>
      </p:sp>
      <mc:AlternateContent xmlns:mc="http://schemas.openxmlformats.org/markup-compatibility/2006" xmlns:a14="http://schemas.microsoft.com/office/drawing/2010/main">
        <mc:Choice Requires="a14">
          <p:sp>
            <p:nvSpPr>
              <p:cNvPr id="47" name="Rectangle 46">
                <a:extLst>
                  <a:ext uri="{FF2B5EF4-FFF2-40B4-BE49-F238E27FC236}">
                    <a16:creationId xmlns:a16="http://schemas.microsoft.com/office/drawing/2014/main" id="{5E1D55AA-6230-C44B-C37B-F645A351F72A}"/>
                  </a:ext>
                </a:extLst>
              </p:cNvPr>
              <p:cNvSpPr/>
              <p:nvPr/>
            </p:nvSpPr>
            <p:spPr>
              <a:xfrm>
                <a:off x="2559926" y="2176957"/>
                <a:ext cx="3642151"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𝐴𝐷</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𝐶</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𝐼</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𝐺</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𝑁</m:t>
                      </m:r>
                      <m:r>
                        <a:rPr lang="en-US" sz="2800" b="0" i="1" smtClean="0">
                          <a:solidFill>
                            <a:schemeClr val="tx1"/>
                          </a:solidFill>
                          <a:latin typeface="Cambria Math" panose="02040503050406030204" pitchFamily="18" charset="0"/>
                        </a:rPr>
                        <m:t>𝑋</m:t>
                      </m:r>
                    </m:oMath>
                  </m:oMathPara>
                </a14:m>
                <a:endParaRPr lang="en-US" sz="2800" dirty="0">
                  <a:solidFill>
                    <a:schemeClr val="tx1"/>
                  </a:solidFill>
                </a:endParaRPr>
              </a:p>
            </p:txBody>
          </p:sp>
        </mc:Choice>
        <mc:Fallback xmlns="">
          <p:sp>
            <p:nvSpPr>
              <p:cNvPr id="47" name="Rectangle 46">
                <a:extLst>
                  <a:ext uri="{FF2B5EF4-FFF2-40B4-BE49-F238E27FC236}">
                    <a16:creationId xmlns:a16="http://schemas.microsoft.com/office/drawing/2014/main" id="{5E1D55AA-6230-C44B-C37B-F645A351F72A}"/>
                  </a:ext>
                </a:extLst>
              </p:cNvPr>
              <p:cNvSpPr>
                <a:spLocks noRot="1" noChangeAspect="1" noMove="1" noResize="1" noEditPoints="1" noAdjustHandles="1" noChangeArrowheads="1" noChangeShapeType="1" noTextEdit="1"/>
              </p:cNvSpPr>
              <p:nvPr/>
            </p:nvSpPr>
            <p:spPr>
              <a:xfrm>
                <a:off x="2559926" y="2176957"/>
                <a:ext cx="3642151" cy="523220"/>
              </a:xfrm>
              <a:prstGeom prst="rect">
                <a:avLst/>
              </a:prstGeom>
              <a:blipFill>
                <a:blip r:embed="rId4"/>
                <a:stretch>
                  <a:fillRect/>
                </a:stretch>
              </a:blipFill>
            </p:spPr>
            <p:txBody>
              <a:bodyPr/>
              <a:lstStyle/>
              <a:p>
                <a:r>
                  <a:rPr lang="en-US">
                    <a:noFill/>
                  </a:rPr>
                  <a:t> </a:t>
                </a:r>
              </a:p>
            </p:txBody>
          </p:sp>
        </mc:Fallback>
      </mc:AlternateContent>
      <p:sp>
        <p:nvSpPr>
          <p:cNvPr id="48" name="Down Arrow 47">
            <a:extLst>
              <a:ext uri="{FF2B5EF4-FFF2-40B4-BE49-F238E27FC236}">
                <a16:creationId xmlns:a16="http://schemas.microsoft.com/office/drawing/2014/main" id="{C2B5F6A1-5749-5A66-1B23-B13856778D68}"/>
              </a:ext>
            </a:extLst>
          </p:cNvPr>
          <p:cNvSpPr/>
          <p:nvPr/>
        </p:nvSpPr>
        <p:spPr>
          <a:xfrm rot="10800000">
            <a:off x="4295270" y="1973179"/>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Fly Out"/>
                                        </p:tgtEl>
                                      </p:cMediaNode>
                                    </p:audio>
                                  </p:subTnLst>
                                </p:cTn>
                              </p:par>
                            </p:childTnLst>
                          </p:cTn>
                        </p:par>
                        <p:par>
                          <p:cTn id="9" fill="hold" nodeType="withGroup">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2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6"/>
                                        </p:tgtEl>
                                        <p:attrNameLst>
                                          <p:attrName>style.visibility</p:attrName>
                                        </p:attrNameLst>
                                      </p:cBhvr>
                                      <p:to>
                                        <p:strVal val="visible"/>
                                      </p:to>
                                    </p:set>
                                  </p:childTnLst>
                                  <p:subTnLst>
                                    <p:audio>
                                      <p:cMediaNode>
                                        <p:cTn display="0" masterRel="sameClick">
                                          <p:stCondLst>
                                            <p:cond evt="begin" delay="0">
                                              <p:tn val="14"/>
                                            </p:cond>
                                          </p:stCondLst>
                                          <p:endCondLst>
                                            <p:cond evt="onStopAudio" delay="0">
                                              <p:tgtEl>
                                                <p:sldTgt/>
                                              </p:tgtEl>
                                            </p:cond>
                                          </p:endCondLst>
                                        </p:cTn>
                                        <p:tgtEl>
                                          <p:sndTgt r:embed="rId3" name="Typewriter"/>
                                        </p:tgtEl>
                                      </p:cMediaNode>
                                    </p:audio>
                                  </p:subTnLst>
                                </p:cTn>
                              </p:par>
                            </p:childTnLst>
                          </p:cTn>
                        </p:par>
                        <p:par>
                          <p:cTn id="16" fill="hold">
                            <p:stCondLst>
                              <p:cond delay="0"/>
                            </p:stCondLst>
                            <p:childTnLst>
                              <p:par>
                                <p:cTn id="17" presetID="1" presetClass="entr" presetSubtype="0" fill="hold" nodeType="after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nodeType="clickEffect">
                                  <p:stCondLst>
                                    <p:cond delay="0"/>
                                  </p:stCondLst>
                                  <p:childTnLst>
                                    <p:set>
                                      <p:cBhvr>
                                        <p:cTn id="22" dur="1" fill="hold">
                                          <p:stCondLst>
                                            <p:cond delay="0"/>
                                          </p:stCondLst>
                                        </p:cTn>
                                        <p:tgtEl>
                                          <p:spTgt spid="39"/>
                                        </p:tgtEl>
                                        <p:attrNameLst>
                                          <p:attrName>style.visibility</p:attrName>
                                        </p:attrNameLst>
                                      </p:cBhvr>
                                      <p:to>
                                        <p:strVal val="visible"/>
                                      </p:to>
                                    </p:set>
                                    <p:animEffect transition="in" filter="fade">
                                      <p:cBhvr>
                                        <p:cTn id="23" dur="500"/>
                                        <p:tgtEl>
                                          <p:spTgt spid="39"/>
                                        </p:tgtEl>
                                      </p:cBhvr>
                                    </p:animEffect>
                                    <p:anim calcmode="lin" valueType="num">
                                      <p:cBhvr>
                                        <p:cTn id="24" dur="500" fill="hold"/>
                                        <p:tgtEl>
                                          <p:spTgt spid="39"/>
                                        </p:tgtEl>
                                        <p:attrNameLst>
                                          <p:attrName>ppt_x</p:attrName>
                                        </p:attrNameLst>
                                      </p:cBhvr>
                                      <p:tavLst>
                                        <p:tav tm="0">
                                          <p:val>
                                            <p:strVal val="#ppt_x"/>
                                          </p:val>
                                        </p:tav>
                                        <p:tav tm="100000">
                                          <p:val>
                                            <p:strVal val="#ppt_x"/>
                                          </p:val>
                                        </p:tav>
                                      </p:tavLst>
                                    </p:anim>
                                    <p:anim calcmode="lin" valueType="num">
                                      <p:cBhvr>
                                        <p:cTn id="25" dur="500" fill="hold"/>
                                        <p:tgtEl>
                                          <p:spTgt spid="39"/>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2" name="Fly Out"/>
                                        </p:tgtEl>
                                      </p:cMediaNode>
                                    </p:audio>
                                  </p:subTnLst>
                                </p:cTn>
                              </p:par>
                            </p:childTnLst>
                          </p:cTn>
                        </p:par>
                        <p:par>
                          <p:cTn id="26" fill="hold">
                            <p:stCondLst>
                              <p:cond delay="500"/>
                            </p:stCondLst>
                            <p:childTnLst>
                              <p:par>
                                <p:cTn id="27" presetID="1" presetClass="entr" presetSubtype="0" fill="hold" grpId="0" nodeType="after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2" fill="hold" nodeType="clickEffect">
                                  <p:stCondLst>
                                    <p:cond delay="0"/>
                                  </p:stCondLst>
                                  <p:childTnLst>
                                    <p:set>
                                      <p:cBhvr>
                                        <p:cTn id="32" dur="1" fill="hold">
                                          <p:stCondLst>
                                            <p:cond delay="0"/>
                                          </p:stCondLst>
                                        </p:cTn>
                                        <p:tgtEl>
                                          <p:spTgt spid="41"/>
                                        </p:tgtEl>
                                        <p:attrNameLst>
                                          <p:attrName>style.visibility</p:attrName>
                                        </p:attrNameLst>
                                      </p:cBhvr>
                                      <p:to>
                                        <p:strVal val="visible"/>
                                      </p:to>
                                    </p:set>
                                    <p:animEffect transition="in" filter="wipe(right)">
                                      <p:cBhvr>
                                        <p:cTn id="33" dur="500"/>
                                        <p:tgtEl>
                                          <p:spTgt spid="41"/>
                                        </p:tgtEl>
                                      </p:cBhvr>
                                    </p:animEffect>
                                  </p:childTnLst>
                                  <p:subTnLst>
                                    <p:audio>
                                      <p:cMediaNode>
                                        <p:cTn display="0" masterRel="sameClick">
                                          <p:stCondLst>
                                            <p:cond evt="begin" delay="0">
                                              <p:tn val="31"/>
                                            </p:cond>
                                          </p:stCondLst>
                                          <p:endCondLst>
                                            <p:cond evt="onStopAudio" delay="0">
                                              <p:tgtEl>
                                                <p:sldTgt/>
                                              </p:tgtEl>
                                            </p:cond>
                                          </p:endCondLst>
                                        </p:cTn>
                                        <p:tgtEl>
                                          <p:sndTgt r:embed="rId3" name="Typewriter"/>
                                        </p:tgtEl>
                                      </p:cMediaNode>
                                    </p:audio>
                                  </p:subTnLst>
                                </p:cTn>
                              </p:par>
                              <p:par>
                                <p:cTn id="34" presetID="1" presetClass="entr" presetSubtype="0" fill="hold" grpId="0" nodeType="withEffect">
                                  <p:stCondLst>
                                    <p:cond delay="0"/>
                                  </p:stCondLst>
                                  <p:childTnLst>
                                    <p:set>
                                      <p:cBhvr>
                                        <p:cTn id="35" dur="1" fill="hold">
                                          <p:stCondLst>
                                            <p:cond delay="0"/>
                                          </p:stCondLst>
                                        </p:cTn>
                                        <p:tgtEl>
                                          <p:spTgt spid="43"/>
                                        </p:tgtEl>
                                        <p:attrNameLst>
                                          <p:attrName>style.visibility</p:attrName>
                                        </p:attrNameLst>
                                      </p:cBhvr>
                                      <p:to>
                                        <p:strVal val="visible"/>
                                      </p:to>
                                    </p:set>
                                  </p:childTnLst>
                                </p:cTn>
                              </p:par>
                              <p:par>
                                <p:cTn id="36" presetID="22" presetClass="entr" presetSubtype="1" fill="hold" nodeType="withEffect">
                                  <p:stCondLst>
                                    <p:cond delay="0"/>
                                  </p:stCondLst>
                                  <p:childTnLst>
                                    <p:set>
                                      <p:cBhvr>
                                        <p:cTn id="37" dur="1" fill="hold">
                                          <p:stCondLst>
                                            <p:cond delay="0"/>
                                          </p:stCondLst>
                                        </p:cTn>
                                        <p:tgtEl>
                                          <p:spTgt spid="40"/>
                                        </p:tgtEl>
                                        <p:attrNameLst>
                                          <p:attrName>style.visibility</p:attrName>
                                        </p:attrNameLst>
                                      </p:cBhvr>
                                      <p:to>
                                        <p:strVal val="visible"/>
                                      </p:to>
                                    </p:set>
                                    <p:animEffect transition="in" filter="wipe(up)">
                                      <p:cBhvr>
                                        <p:cTn id="38" dur="500"/>
                                        <p:tgtEl>
                                          <p:spTgt spid="40"/>
                                        </p:tgtEl>
                                      </p:cBhvr>
                                    </p:animEffect>
                                  </p:childTnLst>
                                  <p:subTnLst>
                                    <p:audio>
                                      <p:cMediaNode>
                                        <p:cTn display="0" masterRel="sameClick">
                                          <p:stCondLst>
                                            <p:cond evt="begin" delay="0">
                                              <p:tn val="36"/>
                                            </p:cond>
                                          </p:stCondLst>
                                          <p:endCondLst>
                                            <p:cond evt="onStopAudio" delay="0">
                                              <p:tgtEl>
                                                <p:sldTgt/>
                                              </p:tgtEl>
                                            </p:cond>
                                          </p:endCondLst>
                                        </p:cTn>
                                        <p:tgtEl>
                                          <p:sndTgt r:embed="rId3" name="Typewriter"/>
                                        </p:tgtEl>
                                      </p:cMediaNode>
                                    </p:audio>
                                  </p:subTnLst>
                                </p:cTn>
                              </p:par>
                              <p:par>
                                <p:cTn id="39" presetID="1" presetClass="entr" presetSubtype="0" fill="hold" grpId="0" nodeType="withEffect">
                                  <p:stCondLst>
                                    <p:cond delay="0"/>
                                  </p:stCondLst>
                                  <p:childTnLst>
                                    <p:set>
                                      <p:cBhvr>
                                        <p:cTn id="40"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3" grpId="0"/>
      <p:bldP spid="42" grpId="0"/>
      <p:bldP spid="4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533400" y="0"/>
            <a:ext cx="8229600" cy="1143000"/>
          </a:xfrm>
        </p:spPr>
        <p:txBody>
          <a:bodyPr/>
          <a:lstStyle/>
          <a:p>
            <a:r>
              <a:rPr lang="en-US" sz="3600">
                <a:latin typeface="Calibri" charset="0"/>
                <a:ea typeface="ＭＳ Ｐゴシック" charset="0"/>
                <a:cs typeface="ＭＳ Ｐゴシック" charset="0"/>
              </a:rPr>
              <a:t>Aggregate Demand: Downward Sloping</a:t>
            </a:r>
          </a:p>
        </p:txBody>
      </p:sp>
      <p:sp>
        <p:nvSpPr>
          <p:cNvPr id="2" name="TextBox 19"/>
          <p:cNvSpPr txBox="1">
            <a:spLocks noChangeArrowheads="1"/>
          </p:cNvSpPr>
          <p:nvPr/>
        </p:nvSpPr>
        <p:spPr bwMode="auto">
          <a:xfrm>
            <a:off x="216977" y="1149642"/>
            <a:ext cx="8756542" cy="114676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8396" tIns="19198" rIns="38396" bIns="19198">
            <a:spAutoFit/>
          </a:bodyPr>
          <a:lstStyle>
            <a:lvl1pPr marL="24161750" indent="-24161750"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marL="0" lvl="1" algn="ctr" eaLnBrk="1" hangingPunct="1"/>
            <a:r>
              <a:rPr lang="en-US" sz="1800" b="1" dirty="0">
                <a:latin typeface="+mn-lt"/>
              </a:rPr>
              <a:t>Exchange Rate Effect: </a:t>
            </a:r>
            <a:r>
              <a:rPr lang="en-US" sz="1800" dirty="0">
                <a:latin typeface="+mn-lt"/>
              </a:rPr>
              <a:t>A lower real interest rate means a lower return on domestic assets, which results in an increase in the supply of dollars for NCO, causing a depreciation of the RER making domestic goods and services relatively cheaper compared to foreign goods and services, driving up NX. </a:t>
            </a:r>
          </a:p>
        </p:txBody>
      </p:sp>
      <p:cxnSp>
        <p:nvCxnSpPr>
          <p:cNvPr id="51" name="Straight Connector 50">
            <a:extLst>
              <a:ext uri="{FF2B5EF4-FFF2-40B4-BE49-F238E27FC236}">
                <a16:creationId xmlns:a16="http://schemas.microsoft.com/office/drawing/2014/main" id="{FE1E276B-695E-DB13-EF46-C98F4DF22BE6}"/>
              </a:ext>
            </a:extLst>
          </p:cNvPr>
          <p:cNvCxnSpPr/>
          <p:nvPr/>
        </p:nvCxnSpPr>
        <p:spPr>
          <a:xfrm rot="16200000" flipH="1">
            <a:off x="-247055" y="4338884"/>
            <a:ext cx="3568700" cy="17462"/>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730F2F98-083F-AB60-5A7E-159B3FD6BE0B}"/>
              </a:ext>
            </a:extLst>
          </p:cNvPr>
          <p:cNvCxnSpPr>
            <a:cxnSpLocks/>
          </p:cNvCxnSpPr>
          <p:nvPr/>
        </p:nvCxnSpPr>
        <p:spPr>
          <a:xfrm flipH="1" flipV="1">
            <a:off x="1538882" y="6120058"/>
            <a:ext cx="4046539" cy="635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3" name="Straight Connector 52">
            <a:extLst>
              <a:ext uri="{FF2B5EF4-FFF2-40B4-BE49-F238E27FC236}">
                <a16:creationId xmlns:a16="http://schemas.microsoft.com/office/drawing/2014/main" id="{9EF341CC-B0BF-75F7-D7B4-085BE8EAB341}"/>
              </a:ext>
            </a:extLst>
          </p:cNvPr>
          <p:cNvCxnSpPr/>
          <p:nvPr/>
        </p:nvCxnSpPr>
        <p:spPr>
          <a:xfrm>
            <a:off x="1717476" y="2752177"/>
            <a:ext cx="3167063" cy="3148013"/>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4" name="TextBox 13">
            <a:extLst>
              <a:ext uri="{FF2B5EF4-FFF2-40B4-BE49-F238E27FC236}">
                <a16:creationId xmlns:a16="http://schemas.microsoft.com/office/drawing/2014/main" id="{A36357BF-D8A7-38F0-735C-DD2E32A6C0B7}"/>
              </a:ext>
            </a:extLst>
          </p:cNvPr>
          <p:cNvSpPr txBox="1">
            <a:spLocks noChangeArrowheads="1"/>
          </p:cNvSpPr>
          <p:nvPr/>
        </p:nvSpPr>
        <p:spPr bwMode="auto">
          <a:xfrm>
            <a:off x="943345" y="2552424"/>
            <a:ext cx="6327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800" dirty="0">
                <a:latin typeface="+mn-lt"/>
                <a:ea typeface="华文宋体" charset="0"/>
                <a:cs typeface="华文宋体" charset="0"/>
              </a:rPr>
              <a:t>RER</a:t>
            </a:r>
          </a:p>
        </p:txBody>
      </p:sp>
      <p:sp>
        <p:nvSpPr>
          <p:cNvPr id="55" name="TextBox 54">
            <a:extLst>
              <a:ext uri="{FF2B5EF4-FFF2-40B4-BE49-F238E27FC236}">
                <a16:creationId xmlns:a16="http://schemas.microsoft.com/office/drawing/2014/main" id="{70524672-7A4F-4242-B767-A4ABA93187F3}"/>
              </a:ext>
            </a:extLst>
          </p:cNvPr>
          <p:cNvSpPr txBox="1"/>
          <p:nvPr/>
        </p:nvSpPr>
        <p:spPr>
          <a:xfrm>
            <a:off x="4441132" y="5414284"/>
            <a:ext cx="901170" cy="400110"/>
          </a:xfrm>
          <a:prstGeom prst="rect">
            <a:avLst/>
          </a:prstGeom>
          <a:noFill/>
        </p:spPr>
        <p:txBody>
          <a:bodyPr wrap="square">
            <a:spAutoFit/>
          </a:bodyPr>
          <a:lstStyle/>
          <a:p>
            <a:pPr algn="ctr">
              <a:defRPr/>
            </a:pPr>
            <a:r>
              <a:rPr lang="en-US" sz="2000" dirty="0">
                <a:latin typeface="+mn-lt"/>
                <a:ea typeface="华文宋体"/>
                <a:cs typeface="ＭＳ Ｐゴシック" charset="-128"/>
              </a:rPr>
              <a:t>D</a:t>
            </a:r>
            <a:r>
              <a:rPr lang="en-US" sz="2000" baseline="-25000" dirty="0">
                <a:latin typeface="+mn-lt"/>
                <a:ea typeface="华文宋体"/>
                <a:cs typeface="ＭＳ Ｐゴシック" charset="-128"/>
              </a:rPr>
              <a:t>NX</a:t>
            </a:r>
          </a:p>
        </p:txBody>
      </p:sp>
      <p:cxnSp>
        <p:nvCxnSpPr>
          <p:cNvPr id="56" name="Straight Connector 55">
            <a:extLst>
              <a:ext uri="{FF2B5EF4-FFF2-40B4-BE49-F238E27FC236}">
                <a16:creationId xmlns:a16="http://schemas.microsoft.com/office/drawing/2014/main" id="{A72CE952-85D8-C28A-D249-214A56F06E9E}"/>
              </a:ext>
            </a:extLst>
          </p:cNvPr>
          <p:cNvCxnSpPr/>
          <p:nvPr/>
        </p:nvCxnSpPr>
        <p:spPr>
          <a:xfrm rot="5400000" flipH="1" flipV="1">
            <a:off x="1073423" y="4424812"/>
            <a:ext cx="3381375" cy="158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7" name="TextBox 56">
            <a:extLst>
              <a:ext uri="{FF2B5EF4-FFF2-40B4-BE49-F238E27FC236}">
                <a16:creationId xmlns:a16="http://schemas.microsoft.com/office/drawing/2014/main" id="{BD5F16FA-1911-32D5-3270-4F83BF2A2B80}"/>
              </a:ext>
            </a:extLst>
          </p:cNvPr>
          <p:cNvSpPr txBox="1"/>
          <p:nvPr/>
        </p:nvSpPr>
        <p:spPr>
          <a:xfrm>
            <a:off x="2485024" y="2329354"/>
            <a:ext cx="614892" cy="369332"/>
          </a:xfrm>
          <a:prstGeom prst="rect">
            <a:avLst/>
          </a:prstGeom>
          <a:noFill/>
        </p:spPr>
        <p:txBody>
          <a:bodyPr wrap="square">
            <a:spAutoFit/>
          </a:bodyPr>
          <a:lstStyle/>
          <a:p>
            <a:pPr algn="ctr">
              <a:defRPr/>
            </a:pPr>
            <a:r>
              <a:rPr lang="en-US" dirty="0">
                <a:latin typeface="+mn-lt"/>
                <a:ea typeface="华文宋体"/>
                <a:cs typeface="ＭＳ Ｐゴシック" charset="-128"/>
              </a:rPr>
              <a:t>S</a:t>
            </a:r>
            <a:r>
              <a:rPr lang="en-US" baseline="-25000" dirty="0">
                <a:latin typeface="+mn-lt"/>
                <a:ea typeface="华文宋体"/>
                <a:cs typeface="ＭＳ Ｐゴシック" charset="-128"/>
              </a:rPr>
              <a:t>NCO</a:t>
            </a:r>
          </a:p>
        </p:txBody>
      </p:sp>
      <p:cxnSp>
        <p:nvCxnSpPr>
          <p:cNvPr id="58" name="Straight Connector 57">
            <a:extLst>
              <a:ext uri="{FF2B5EF4-FFF2-40B4-BE49-F238E27FC236}">
                <a16:creationId xmlns:a16="http://schemas.microsoft.com/office/drawing/2014/main" id="{C614105A-8FB8-A7EB-C346-DCC858F56571}"/>
              </a:ext>
            </a:extLst>
          </p:cNvPr>
          <p:cNvCxnSpPr>
            <a:cxnSpLocks/>
          </p:cNvCxnSpPr>
          <p:nvPr/>
        </p:nvCxnSpPr>
        <p:spPr>
          <a:xfrm flipH="1">
            <a:off x="1537294" y="3789269"/>
            <a:ext cx="1242220" cy="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59" name="Straight Connector 58">
            <a:extLst>
              <a:ext uri="{FF2B5EF4-FFF2-40B4-BE49-F238E27FC236}">
                <a16:creationId xmlns:a16="http://schemas.microsoft.com/office/drawing/2014/main" id="{7DC345F8-7C99-C64C-CA8C-8A31CF161B58}"/>
              </a:ext>
            </a:extLst>
          </p:cNvPr>
          <p:cNvCxnSpPr/>
          <p:nvPr/>
        </p:nvCxnSpPr>
        <p:spPr>
          <a:xfrm rot="5400000" flipH="1" flipV="1">
            <a:off x="2120966" y="4442070"/>
            <a:ext cx="3381375" cy="1588"/>
          </a:xfrm>
          <a:prstGeom prst="line">
            <a:avLst/>
          </a:prstGeom>
          <a:ln>
            <a:solidFill>
              <a:srgbClr val="07813B"/>
            </a:solidFill>
            <a:prstDash val="dash"/>
          </a:ln>
        </p:spPr>
        <p:style>
          <a:lnRef idx="2">
            <a:schemeClr val="accent1"/>
          </a:lnRef>
          <a:fillRef idx="0">
            <a:schemeClr val="accent1"/>
          </a:fillRef>
          <a:effectRef idx="1">
            <a:schemeClr val="accent1"/>
          </a:effectRef>
          <a:fontRef idx="minor">
            <a:schemeClr val="tx1"/>
          </a:fontRef>
        </p:style>
      </p:cxnSp>
      <p:cxnSp>
        <p:nvCxnSpPr>
          <p:cNvPr id="60" name="Straight Connector 59">
            <a:extLst>
              <a:ext uri="{FF2B5EF4-FFF2-40B4-BE49-F238E27FC236}">
                <a16:creationId xmlns:a16="http://schemas.microsoft.com/office/drawing/2014/main" id="{D7E6F285-21DE-D6EE-0F2F-5EA9D4B56DF6}"/>
              </a:ext>
            </a:extLst>
          </p:cNvPr>
          <p:cNvCxnSpPr/>
          <p:nvPr/>
        </p:nvCxnSpPr>
        <p:spPr>
          <a:xfrm flipH="1">
            <a:off x="1546026" y="4836565"/>
            <a:ext cx="2264833" cy="1"/>
          </a:xfrm>
          <a:prstGeom prst="line">
            <a:avLst/>
          </a:prstGeom>
          <a:ln>
            <a:solidFill>
              <a:srgbClr val="07813B"/>
            </a:solidFill>
            <a:prstDash val="dash"/>
          </a:ln>
        </p:spPr>
        <p:style>
          <a:lnRef idx="2">
            <a:schemeClr val="accent1"/>
          </a:lnRef>
          <a:fillRef idx="0">
            <a:schemeClr val="accent1"/>
          </a:fillRef>
          <a:effectRef idx="1">
            <a:schemeClr val="accent1"/>
          </a:effectRef>
          <a:fontRef idx="minor">
            <a:schemeClr val="tx1"/>
          </a:fontRef>
        </p:style>
      </p:cxnSp>
      <p:sp>
        <p:nvSpPr>
          <p:cNvPr id="61" name="TextBox 60">
            <a:extLst>
              <a:ext uri="{FF2B5EF4-FFF2-40B4-BE49-F238E27FC236}">
                <a16:creationId xmlns:a16="http://schemas.microsoft.com/office/drawing/2014/main" id="{CFB97D97-1D2F-3991-DEC5-CD116A227C24}"/>
              </a:ext>
            </a:extLst>
          </p:cNvPr>
          <p:cNvSpPr txBox="1"/>
          <p:nvPr/>
        </p:nvSpPr>
        <p:spPr>
          <a:xfrm>
            <a:off x="3474173" y="2334736"/>
            <a:ext cx="787311" cy="369332"/>
          </a:xfrm>
          <a:prstGeom prst="rect">
            <a:avLst/>
          </a:prstGeom>
          <a:noFill/>
        </p:spPr>
        <p:txBody>
          <a:bodyPr wrap="square">
            <a:spAutoFit/>
          </a:bodyPr>
          <a:lstStyle/>
          <a:p>
            <a:pPr algn="ctr">
              <a:defRPr/>
            </a:pPr>
            <a:r>
              <a:rPr lang="en-US" dirty="0">
                <a:solidFill>
                  <a:srgbClr val="07813B"/>
                </a:solidFill>
                <a:latin typeface="+mn-lt"/>
                <a:ea typeface="华文宋体"/>
                <a:cs typeface="ＭＳ Ｐゴシック" charset="-128"/>
              </a:rPr>
              <a:t>S’</a:t>
            </a:r>
            <a:r>
              <a:rPr lang="en-US" baseline="-25000" dirty="0">
                <a:solidFill>
                  <a:srgbClr val="07813B"/>
                </a:solidFill>
                <a:latin typeface="+mn-lt"/>
                <a:ea typeface="华文宋体"/>
                <a:cs typeface="ＭＳ Ｐゴシック" charset="-128"/>
              </a:rPr>
              <a:t>NCO</a:t>
            </a:r>
          </a:p>
        </p:txBody>
      </p:sp>
      <p:sp>
        <p:nvSpPr>
          <p:cNvPr id="62" name="TextBox 61">
            <a:extLst>
              <a:ext uri="{FF2B5EF4-FFF2-40B4-BE49-F238E27FC236}">
                <a16:creationId xmlns:a16="http://schemas.microsoft.com/office/drawing/2014/main" id="{6A499835-37A8-A4AF-4D49-A68542C0D077}"/>
              </a:ext>
            </a:extLst>
          </p:cNvPr>
          <p:cNvSpPr txBox="1"/>
          <p:nvPr/>
        </p:nvSpPr>
        <p:spPr>
          <a:xfrm>
            <a:off x="2836545" y="6105536"/>
            <a:ext cx="2133600" cy="369332"/>
          </a:xfrm>
          <a:prstGeom prst="rect">
            <a:avLst/>
          </a:prstGeom>
          <a:noFill/>
        </p:spPr>
        <p:txBody>
          <a:bodyPr>
            <a:spAutoFit/>
          </a:bodyPr>
          <a:lstStyle/>
          <a:p>
            <a:pPr algn="ctr">
              <a:defRPr/>
            </a:pPr>
            <a:r>
              <a:rPr lang="en-US" dirty="0">
                <a:solidFill>
                  <a:srgbClr val="107638"/>
                </a:solidFill>
                <a:latin typeface="+mn-lt"/>
                <a:ea typeface="华文宋体"/>
                <a:cs typeface="ＭＳ Ｐゴシック" charset="-128"/>
              </a:rPr>
              <a:t>Q’</a:t>
            </a:r>
            <a:r>
              <a:rPr lang="en-US" baseline="-25000" dirty="0">
                <a:solidFill>
                  <a:srgbClr val="107638"/>
                </a:solidFill>
                <a:latin typeface="+mn-lt"/>
                <a:ea typeface="华文宋体"/>
                <a:cs typeface="ＭＳ Ｐゴシック" charset="-128"/>
              </a:rPr>
              <a:t>$,NX,NCO</a:t>
            </a:r>
            <a:endParaRPr lang="en-US" dirty="0">
              <a:solidFill>
                <a:srgbClr val="107638"/>
              </a:solidFill>
              <a:latin typeface="+mn-lt"/>
              <a:ea typeface="华文宋体"/>
              <a:cs typeface="ＭＳ Ｐゴシック" charset="-128"/>
            </a:endParaRPr>
          </a:p>
        </p:txBody>
      </p:sp>
      <p:sp>
        <p:nvSpPr>
          <p:cNvPr id="63" name="TextBox 62">
            <a:extLst>
              <a:ext uri="{FF2B5EF4-FFF2-40B4-BE49-F238E27FC236}">
                <a16:creationId xmlns:a16="http://schemas.microsoft.com/office/drawing/2014/main" id="{99C443EE-AC03-1F34-9122-229919627F3F}"/>
              </a:ext>
            </a:extLst>
          </p:cNvPr>
          <p:cNvSpPr txBox="1"/>
          <p:nvPr/>
        </p:nvSpPr>
        <p:spPr>
          <a:xfrm>
            <a:off x="2305345" y="6108066"/>
            <a:ext cx="1052209" cy="369332"/>
          </a:xfrm>
          <a:prstGeom prst="rect">
            <a:avLst/>
          </a:prstGeom>
          <a:noFill/>
        </p:spPr>
        <p:txBody>
          <a:bodyPr wrap="square">
            <a:spAutoFit/>
          </a:bodyPr>
          <a:lstStyle/>
          <a:p>
            <a:pPr algn="ctr">
              <a:defRPr/>
            </a:pPr>
            <a:r>
              <a:rPr lang="en-US" dirty="0">
                <a:latin typeface="+mn-lt"/>
                <a:ea typeface="华文宋体"/>
                <a:cs typeface="ＭＳ Ｐゴシック" charset="-128"/>
              </a:rPr>
              <a:t>Q</a:t>
            </a:r>
            <a:r>
              <a:rPr lang="en-US" baseline="-25000" dirty="0">
                <a:latin typeface="+mn-lt"/>
                <a:ea typeface="华文宋体"/>
                <a:cs typeface="ＭＳ Ｐゴシック" charset="-128"/>
              </a:rPr>
              <a:t>$,NX,NCO</a:t>
            </a:r>
            <a:endParaRPr lang="en-US" dirty="0">
              <a:latin typeface="+mn-lt"/>
              <a:ea typeface="华文宋体"/>
              <a:cs typeface="ＭＳ Ｐゴシック" charset="-128"/>
            </a:endParaRPr>
          </a:p>
        </p:txBody>
      </p:sp>
      <p:sp>
        <p:nvSpPr>
          <p:cNvPr id="64" name="TextBox 13">
            <a:extLst>
              <a:ext uri="{FF2B5EF4-FFF2-40B4-BE49-F238E27FC236}">
                <a16:creationId xmlns:a16="http://schemas.microsoft.com/office/drawing/2014/main" id="{C42D70BC-2F22-55F1-77F0-9E52C914A5AA}"/>
              </a:ext>
            </a:extLst>
          </p:cNvPr>
          <p:cNvSpPr txBox="1">
            <a:spLocks noChangeArrowheads="1"/>
          </p:cNvSpPr>
          <p:nvPr/>
        </p:nvSpPr>
        <p:spPr bwMode="auto">
          <a:xfrm>
            <a:off x="941800" y="3609705"/>
            <a:ext cx="6152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800" dirty="0">
                <a:latin typeface="+mn-lt"/>
                <a:ea typeface="华文宋体" charset="0"/>
                <a:cs typeface="华文宋体" charset="0"/>
              </a:rPr>
              <a:t>RER</a:t>
            </a:r>
          </a:p>
        </p:txBody>
      </p:sp>
      <p:sp>
        <p:nvSpPr>
          <p:cNvPr id="65" name="TextBox 13">
            <a:extLst>
              <a:ext uri="{FF2B5EF4-FFF2-40B4-BE49-F238E27FC236}">
                <a16:creationId xmlns:a16="http://schemas.microsoft.com/office/drawing/2014/main" id="{69D9EC5E-4B22-C51C-FD55-68C1C87E8595}"/>
              </a:ext>
            </a:extLst>
          </p:cNvPr>
          <p:cNvSpPr txBox="1">
            <a:spLocks noChangeArrowheads="1"/>
          </p:cNvSpPr>
          <p:nvPr/>
        </p:nvSpPr>
        <p:spPr bwMode="auto">
          <a:xfrm>
            <a:off x="869057" y="4593225"/>
            <a:ext cx="760761"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800" dirty="0">
                <a:solidFill>
                  <a:srgbClr val="0B6C32"/>
                </a:solidFill>
                <a:latin typeface="+mn-lt"/>
                <a:ea typeface="华文宋体" charset="0"/>
                <a:cs typeface="华文宋体" charset="0"/>
              </a:rPr>
              <a:t>RER’</a:t>
            </a:r>
          </a:p>
        </p:txBody>
      </p: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63F7D29F-5FA7-E8F2-853B-6B86BAF55296}"/>
                  </a:ext>
                </a:extLst>
              </p:cNvPr>
              <p:cNvSpPr/>
              <p:nvPr/>
            </p:nvSpPr>
            <p:spPr>
              <a:xfrm>
                <a:off x="5055989" y="3855103"/>
                <a:ext cx="3642151"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𝐴𝐷</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𝐶</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𝐼</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𝐺</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𝑁</m:t>
                      </m:r>
                      <m:r>
                        <a:rPr lang="en-US" sz="2800" b="0" i="1" smtClean="0">
                          <a:solidFill>
                            <a:schemeClr val="tx1"/>
                          </a:solidFill>
                          <a:latin typeface="Cambria Math" panose="02040503050406030204" pitchFamily="18" charset="0"/>
                        </a:rPr>
                        <m:t>𝑋</m:t>
                      </m:r>
                    </m:oMath>
                  </m:oMathPara>
                </a14:m>
                <a:endParaRPr lang="en-US" sz="2800" dirty="0">
                  <a:solidFill>
                    <a:schemeClr val="tx1"/>
                  </a:solidFill>
                </a:endParaRPr>
              </a:p>
            </p:txBody>
          </p:sp>
        </mc:Choice>
        <mc:Fallback xmlns="">
          <p:sp>
            <p:nvSpPr>
              <p:cNvPr id="19" name="Rectangle 18">
                <a:extLst>
                  <a:ext uri="{FF2B5EF4-FFF2-40B4-BE49-F238E27FC236}">
                    <a16:creationId xmlns:a16="http://schemas.microsoft.com/office/drawing/2014/main" id="{63F7D29F-5FA7-E8F2-853B-6B86BAF55296}"/>
                  </a:ext>
                </a:extLst>
              </p:cNvPr>
              <p:cNvSpPr>
                <a:spLocks noRot="1" noChangeAspect="1" noMove="1" noResize="1" noEditPoints="1" noAdjustHandles="1" noChangeArrowheads="1" noChangeShapeType="1" noTextEdit="1"/>
              </p:cNvSpPr>
              <p:nvPr/>
            </p:nvSpPr>
            <p:spPr>
              <a:xfrm>
                <a:off x="5055989" y="3855103"/>
                <a:ext cx="3642151" cy="523220"/>
              </a:xfrm>
              <a:prstGeom prst="rect">
                <a:avLst/>
              </a:prstGeom>
              <a:blipFill>
                <a:blip r:embed="rId5"/>
                <a:stretch>
                  <a:fillRect/>
                </a:stretch>
              </a:blipFill>
            </p:spPr>
            <p:txBody>
              <a:bodyPr/>
              <a:lstStyle/>
              <a:p>
                <a:r>
                  <a:rPr lang="en-US">
                    <a:noFill/>
                  </a:rPr>
                  <a:t> </a:t>
                </a:r>
              </a:p>
            </p:txBody>
          </p:sp>
        </mc:Fallback>
      </mc:AlternateContent>
      <p:sp>
        <p:nvSpPr>
          <p:cNvPr id="20" name="Down Arrow 19">
            <a:extLst>
              <a:ext uri="{FF2B5EF4-FFF2-40B4-BE49-F238E27FC236}">
                <a16:creationId xmlns:a16="http://schemas.microsoft.com/office/drawing/2014/main" id="{FF39DEF9-205F-51C6-4340-F8E40755C41B}"/>
              </a:ext>
            </a:extLst>
          </p:cNvPr>
          <p:cNvSpPr/>
          <p:nvPr/>
        </p:nvSpPr>
        <p:spPr>
          <a:xfrm rot="10800000">
            <a:off x="8177512" y="3589893"/>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AEEC347E-8815-F3F3-6D76-7FE2E2BE9B0F}"/>
              </a:ext>
            </a:extLst>
          </p:cNvPr>
          <p:cNvSpPr txBox="1"/>
          <p:nvPr/>
        </p:nvSpPr>
        <p:spPr>
          <a:xfrm>
            <a:off x="4641547" y="6099102"/>
            <a:ext cx="1052209" cy="369332"/>
          </a:xfrm>
          <a:prstGeom prst="rect">
            <a:avLst/>
          </a:prstGeom>
          <a:noFill/>
        </p:spPr>
        <p:txBody>
          <a:bodyPr wrap="square">
            <a:spAutoFit/>
          </a:bodyPr>
          <a:lstStyle/>
          <a:p>
            <a:pPr algn="ctr">
              <a:defRPr/>
            </a:pPr>
            <a:r>
              <a:rPr lang="en-US" dirty="0">
                <a:latin typeface="+mn-lt"/>
                <a:ea typeface="华文宋体"/>
                <a:cs typeface="ＭＳ Ｐゴシック" charset="-128"/>
              </a:rPr>
              <a:t>Q</a:t>
            </a:r>
            <a:r>
              <a:rPr lang="en-US" baseline="-25000" dirty="0">
                <a:latin typeface="+mn-lt"/>
                <a:ea typeface="华文宋体"/>
                <a:cs typeface="ＭＳ Ｐゴシック" charset="-128"/>
              </a:rPr>
              <a:t>$,NX,NCO</a:t>
            </a:r>
            <a:endParaRPr lang="en-US" dirty="0">
              <a:latin typeface="+mn-lt"/>
              <a:ea typeface="华文宋体"/>
              <a:cs typeface="ＭＳ Ｐゴシック" charset="-128"/>
            </a:endParaRPr>
          </a:p>
        </p:txBody>
      </p:sp>
      <p:sp>
        <p:nvSpPr>
          <p:cNvPr id="3" name="TextBox 2">
            <a:extLst>
              <a:ext uri="{FF2B5EF4-FFF2-40B4-BE49-F238E27FC236}">
                <a16:creationId xmlns:a16="http://schemas.microsoft.com/office/drawing/2014/main" id="{1DE57433-7700-9F81-F877-74E3AECEAE85}"/>
              </a:ext>
            </a:extLst>
          </p:cNvPr>
          <p:cNvSpPr txBox="1"/>
          <p:nvPr/>
        </p:nvSpPr>
        <p:spPr>
          <a:xfrm>
            <a:off x="9757611" y="5342021"/>
            <a:ext cx="184731"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additive="base">
                                        <p:cTn id="7" dur="500" fill="hold"/>
                                        <p:tgtEl>
                                          <p:spTgt spid="59"/>
                                        </p:tgtEl>
                                        <p:attrNameLst>
                                          <p:attrName>ppt_x</p:attrName>
                                        </p:attrNameLst>
                                      </p:cBhvr>
                                      <p:tavLst>
                                        <p:tav tm="0">
                                          <p:val>
                                            <p:strVal val="0-#ppt_w/2"/>
                                          </p:val>
                                        </p:tav>
                                        <p:tav tm="100000">
                                          <p:val>
                                            <p:strVal val="#ppt_x"/>
                                          </p:val>
                                        </p:tav>
                                      </p:tavLst>
                                    </p:anim>
                                    <p:anim calcmode="lin" valueType="num">
                                      <p:cBhvr additive="base">
                                        <p:cTn id="8" dur="500" fill="hold"/>
                                        <p:tgtEl>
                                          <p:spTgt spid="5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Fly Out"/>
                                        </p:tgtEl>
                                      </p:cMediaNode>
                                    </p:audio>
                                  </p:sub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61"/>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60"/>
                                        </p:tgtEl>
                                        <p:attrNameLst>
                                          <p:attrName>style.visibility</p:attrName>
                                        </p:attrNameLst>
                                      </p:cBhvr>
                                      <p:to>
                                        <p:strVal val="visible"/>
                                      </p:to>
                                    </p:set>
                                    <p:animEffect transition="in" filter="wipe(right)">
                                      <p:cBhvr>
                                        <p:cTn id="16" dur="500"/>
                                        <p:tgtEl>
                                          <p:spTgt spid="60"/>
                                        </p:tgtEl>
                                      </p:cBhvr>
                                    </p:animEffect>
                                  </p:childTnLst>
                                  <p:subTnLst>
                                    <p:audio>
                                      <p:cMediaNode>
                                        <p:cTn display="0" masterRel="sameClick">
                                          <p:stCondLst>
                                            <p:cond evt="begin" delay="0">
                                              <p:tn val="14"/>
                                            </p:cond>
                                          </p:stCondLst>
                                          <p:endCondLst>
                                            <p:cond evt="onStopAudio" delay="0">
                                              <p:tgtEl>
                                                <p:sldTgt/>
                                              </p:tgtEl>
                                            </p:cond>
                                          </p:endCondLst>
                                        </p:cTn>
                                        <p:tgtEl>
                                          <p:sndTgt r:embed="rId4" name="Typewriter"/>
                                        </p:tgtEl>
                                      </p:cMediaNode>
                                    </p:audio>
                                  </p:sub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0"/>
                                          </p:stCondLst>
                                        </p:cTn>
                                        <p:tgtEl>
                                          <p:spTgt spid="65"/>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P spid="62" grpId="0"/>
      <p:bldP spid="6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0"/>
            <a:ext cx="8229600" cy="1143000"/>
          </a:xfrm>
        </p:spPr>
        <p:txBody>
          <a:bodyPr/>
          <a:lstStyle/>
          <a:p>
            <a:r>
              <a:rPr lang="en-US" sz="4000" dirty="0">
                <a:latin typeface="Calibri" charset="0"/>
                <a:ea typeface="ＭＳ Ｐゴシック" charset="0"/>
                <a:cs typeface="ＭＳ Ｐゴシック" charset="0"/>
              </a:rPr>
              <a:t>Shifts in Aggregate Demand</a:t>
            </a:r>
          </a:p>
        </p:txBody>
      </p:sp>
      <p:sp>
        <p:nvSpPr>
          <p:cNvPr id="4" name="Rechteck 22"/>
          <p:cNvSpPr/>
          <p:nvPr/>
        </p:nvSpPr>
        <p:spPr>
          <a:xfrm>
            <a:off x="564064" y="2470817"/>
            <a:ext cx="8064500" cy="2799236"/>
          </a:xfrm>
          <a:prstGeom prst="rect">
            <a:avLst/>
          </a:prstGeom>
          <a:noFill/>
        </p:spPr>
        <p:txBody>
          <a:bodyPr wrap="square" lIns="30228" tIns="90682" rIns="90682" bIns="90682">
            <a:spAutoFit/>
          </a:bodyPr>
          <a:lstStyle/>
          <a:p>
            <a:pPr algn="ctr">
              <a:spcBef>
                <a:spcPts val="1513"/>
              </a:spcBef>
            </a:pPr>
            <a:r>
              <a:rPr lang="en-US" sz="2000" b="1" dirty="0">
                <a:latin typeface="+mn-lt"/>
              </a:rPr>
              <a:t>Factors that shift the AD curve include:</a:t>
            </a:r>
            <a:endParaRPr lang="en-US" sz="2000" dirty="0">
              <a:latin typeface="+mn-lt"/>
            </a:endParaRPr>
          </a:p>
          <a:p>
            <a:pPr lvl="1" algn="ctr">
              <a:spcBef>
                <a:spcPts val="1513"/>
              </a:spcBef>
            </a:pPr>
            <a:r>
              <a:rPr lang="en-US" sz="2000" b="1" dirty="0">
                <a:latin typeface="+mn-lt"/>
              </a:rPr>
              <a:t>Consumption</a:t>
            </a:r>
            <a:r>
              <a:rPr lang="en-US" sz="2000" dirty="0">
                <a:latin typeface="+mn-lt"/>
              </a:rPr>
              <a:t> - changes in current and future income, taxes, and wealth.</a:t>
            </a:r>
          </a:p>
          <a:p>
            <a:pPr lvl="1" algn="ctr">
              <a:spcBef>
                <a:spcPts val="1513"/>
              </a:spcBef>
            </a:pPr>
            <a:r>
              <a:rPr lang="en-US" sz="2000" b="1" dirty="0">
                <a:latin typeface="+mn-lt"/>
              </a:rPr>
              <a:t>Investment</a:t>
            </a:r>
            <a:r>
              <a:rPr lang="en-US" sz="2000" dirty="0">
                <a:latin typeface="+mn-lt"/>
              </a:rPr>
              <a:t> - changes in the demand for loanable funds from changes to in the MPK, UCC or taxes on capital equipment.</a:t>
            </a:r>
          </a:p>
          <a:p>
            <a:pPr lvl="1" algn="ctr">
              <a:spcBef>
                <a:spcPts val="1513"/>
              </a:spcBef>
            </a:pPr>
            <a:r>
              <a:rPr lang="en-US" sz="2000" b="1" dirty="0">
                <a:latin typeface="+mn-lt"/>
              </a:rPr>
              <a:t>Government Purchases </a:t>
            </a:r>
            <a:r>
              <a:rPr lang="en-US" sz="2000" dirty="0">
                <a:latin typeface="+mn-lt"/>
              </a:rPr>
              <a:t>- Changes in government spending.</a:t>
            </a:r>
          </a:p>
          <a:p>
            <a:pPr lvl="1" algn="ctr">
              <a:spcBef>
                <a:spcPts val="1513"/>
              </a:spcBef>
            </a:pPr>
            <a:r>
              <a:rPr lang="en-US" sz="2000" b="1" dirty="0">
                <a:latin typeface="+mn-lt"/>
              </a:rPr>
              <a:t>Net Exports </a:t>
            </a:r>
            <a:r>
              <a:rPr lang="en-US" sz="2000" dirty="0">
                <a:latin typeface="+mn-lt"/>
              </a:rPr>
              <a:t>- changes in demand for imports or exports.</a:t>
            </a:r>
          </a:p>
        </p:txBody>
      </p:sp>
      <mc:AlternateContent xmlns:mc="http://schemas.openxmlformats.org/markup-compatibility/2006" xmlns:a14="http://schemas.microsoft.com/office/drawing/2010/main">
        <mc:Choice Requires="a14">
          <p:sp>
            <p:nvSpPr>
              <p:cNvPr id="16" name="Rectangle 15">
                <a:extLst>
                  <a:ext uri="{FF2B5EF4-FFF2-40B4-BE49-F238E27FC236}">
                    <a16:creationId xmlns:a16="http://schemas.microsoft.com/office/drawing/2014/main" id="{1A0A2E4D-2BAB-CCAB-2324-5EDEEAB66F85}"/>
                  </a:ext>
                </a:extLst>
              </p:cNvPr>
              <p:cNvSpPr/>
              <p:nvPr/>
            </p:nvSpPr>
            <p:spPr>
              <a:xfrm>
                <a:off x="2740400" y="1455063"/>
                <a:ext cx="3642151"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𝐴𝐷</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𝐶</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𝐼</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𝐺</m:t>
                      </m:r>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𝑁</m:t>
                      </m:r>
                      <m:r>
                        <a:rPr lang="en-US" sz="2800" b="0" i="1" smtClean="0">
                          <a:solidFill>
                            <a:schemeClr val="tx1"/>
                          </a:solidFill>
                          <a:latin typeface="Cambria Math" panose="02040503050406030204" pitchFamily="18" charset="0"/>
                        </a:rPr>
                        <m:t>𝑋</m:t>
                      </m:r>
                    </m:oMath>
                  </m:oMathPara>
                </a14:m>
                <a:endParaRPr lang="en-US" sz="2800" dirty="0">
                  <a:solidFill>
                    <a:schemeClr val="tx1"/>
                  </a:solidFill>
                </a:endParaRPr>
              </a:p>
            </p:txBody>
          </p:sp>
        </mc:Choice>
        <mc:Fallback xmlns="">
          <p:sp>
            <p:nvSpPr>
              <p:cNvPr id="16" name="Rectangle 15">
                <a:extLst>
                  <a:ext uri="{FF2B5EF4-FFF2-40B4-BE49-F238E27FC236}">
                    <a16:creationId xmlns:a16="http://schemas.microsoft.com/office/drawing/2014/main" id="{1A0A2E4D-2BAB-CCAB-2324-5EDEEAB66F85}"/>
                  </a:ext>
                </a:extLst>
              </p:cNvPr>
              <p:cNvSpPr>
                <a:spLocks noRot="1" noChangeAspect="1" noMove="1" noResize="1" noEditPoints="1" noAdjustHandles="1" noChangeArrowheads="1" noChangeShapeType="1" noTextEdit="1"/>
              </p:cNvSpPr>
              <p:nvPr/>
            </p:nvSpPr>
            <p:spPr>
              <a:xfrm>
                <a:off x="2740400" y="1455063"/>
                <a:ext cx="3642151" cy="523220"/>
              </a:xfrm>
              <a:prstGeom prst="rect">
                <a:avLst/>
              </a:prstGeom>
              <a:blipFill>
                <a:blip r:embed="rId2"/>
                <a:stretch>
                  <a:fillRect/>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0"/>
            <a:ext cx="8229600" cy="904875"/>
          </a:xfrm>
        </p:spPr>
        <p:txBody>
          <a:bodyPr/>
          <a:lstStyle/>
          <a:p>
            <a:r>
              <a:rPr lang="en-US" sz="4000" b="1" dirty="0">
                <a:latin typeface="Calibri" charset="0"/>
                <a:ea typeface="ＭＳ Ｐゴシック" charset="0"/>
                <a:cs typeface="ＭＳ Ｐゴシック" charset="0"/>
              </a:rPr>
              <a:t>SRAS: Upward Sloping</a:t>
            </a:r>
          </a:p>
        </p:txBody>
      </p:sp>
      <p:sp>
        <p:nvSpPr>
          <p:cNvPr id="8" name="TextBox 4">
            <a:extLst>
              <a:ext uri="{FF2B5EF4-FFF2-40B4-BE49-F238E27FC236}">
                <a16:creationId xmlns:a16="http://schemas.microsoft.com/office/drawing/2014/main" id="{2B7C8EB4-BD36-E4AD-EF0D-C2AB7177C015}"/>
              </a:ext>
            </a:extLst>
          </p:cNvPr>
          <p:cNvSpPr txBox="1">
            <a:spLocks noChangeArrowheads="1"/>
          </p:cNvSpPr>
          <p:nvPr/>
        </p:nvSpPr>
        <p:spPr bwMode="auto">
          <a:xfrm>
            <a:off x="529387" y="1721519"/>
            <a:ext cx="3963987" cy="23083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defPPr>
              <a:defRPr lang="en-US"/>
            </a:defPPr>
            <a:lvl1pPr eaLnBrk="0" hangingPunct="0">
              <a:defRPr sz="2400"/>
            </a:lvl1pPr>
            <a:lvl2pPr marL="0" lvl="1" algn="ctr" eaLnBrk="1" hangingPunct="1">
              <a:defRPr sz="1800" b="1">
                <a:latin typeface="+mn-lt"/>
              </a:defRPr>
            </a:lvl2pPr>
            <a:lvl3pPr eaLnBrk="0" hangingPunct="0">
              <a:defRPr sz="2400"/>
            </a:lvl3pPr>
            <a:lvl4pPr eaLnBrk="0" hangingPunct="0">
              <a:defRPr sz="2400"/>
            </a:lvl4pPr>
            <a:lvl5pPr eaLnBrk="0" hangingPunct="0">
              <a:defRPr sz="2400"/>
            </a:lvl5pPr>
            <a:lvl6pPr marL="457200" eaLnBrk="0" fontAlgn="base" hangingPunct="0">
              <a:spcBef>
                <a:spcPct val="0"/>
              </a:spcBef>
              <a:spcAft>
                <a:spcPct val="0"/>
              </a:spcAft>
              <a:defRPr sz="2400"/>
            </a:lvl6pPr>
            <a:lvl7pPr marL="914400" eaLnBrk="0" fontAlgn="base" hangingPunct="0">
              <a:spcBef>
                <a:spcPct val="0"/>
              </a:spcBef>
              <a:spcAft>
                <a:spcPct val="0"/>
              </a:spcAft>
              <a:defRPr sz="2400"/>
            </a:lvl7pPr>
            <a:lvl8pPr marL="1371600" eaLnBrk="0" fontAlgn="base" hangingPunct="0">
              <a:spcBef>
                <a:spcPct val="0"/>
              </a:spcBef>
              <a:spcAft>
                <a:spcPct val="0"/>
              </a:spcAft>
              <a:defRPr sz="2400"/>
            </a:lvl8pPr>
            <a:lvl9pPr marL="1828800" eaLnBrk="0" fontAlgn="base" hangingPunct="0">
              <a:spcBef>
                <a:spcPct val="0"/>
              </a:spcBef>
              <a:spcAft>
                <a:spcPct val="0"/>
              </a:spcAft>
              <a:defRPr sz="2400"/>
            </a:lvl9pPr>
          </a:lstStyle>
          <a:p>
            <a:pPr algn="ctr"/>
            <a:r>
              <a:rPr lang="en-US" sz="1600" b="1" dirty="0">
                <a:latin typeface="+mn-lt"/>
              </a:rPr>
              <a:t>Sticky Prices</a:t>
            </a:r>
            <a:r>
              <a:rPr lang="en-US" sz="1600" dirty="0">
                <a:latin typeface="+mn-lt"/>
              </a:rPr>
              <a:t>: Firms face </a:t>
            </a:r>
            <a:r>
              <a:rPr lang="en-US" sz="1600" b="1" dirty="0">
                <a:latin typeface="+mn-lt"/>
              </a:rPr>
              <a:t>menu costs</a:t>
            </a:r>
            <a:r>
              <a:rPr lang="en-US" sz="1600" dirty="0">
                <a:latin typeface="+mn-lt"/>
              </a:rPr>
              <a:t>, which are costs associated with changing prices. These costs can be thought of literally as there is a cost to a restaurant to reprint a menu or to a store to change a price tag when firms adjust prices. There can also be costs to the firm from the effects of price changes, especially increases in prices, on the psychology of consumers. </a:t>
            </a:r>
          </a:p>
        </p:txBody>
      </p:sp>
      <p:pic>
        <p:nvPicPr>
          <p:cNvPr id="1028" name="Picture 4" descr="MyBrownBaby: On the MyBrownBaby Table: Candied Yam Sticky Buns">
            <a:extLst>
              <a:ext uri="{FF2B5EF4-FFF2-40B4-BE49-F238E27FC236}">
                <a16:creationId xmlns:a16="http://schemas.microsoft.com/office/drawing/2014/main" id="{297D3F0D-239B-44F3-C2B5-2E3EC05C16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5349" y="4590094"/>
            <a:ext cx="2552700" cy="1911832"/>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CD6274EF-3EAF-900F-332A-6EC7D9AF7286}"/>
                  </a:ext>
                </a:extLst>
              </p:cNvPr>
              <p:cNvSpPr/>
              <p:nvPr/>
            </p:nvSpPr>
            <p:spPr>
              <a:xfrm>
                <a:off x="2520362" y="1034540"/>
                <a:ext cx="3940374"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𝑆𝑅𝐴𝑆</m:t>
                      </m:r>
                      <m:r>
                        <a:rPr lang="en-US" sz="2800" b="0" i="0">
                          <a:solidFill>
                            <a:schemeClr val="tx1"/>
                          </a:solidFill>
                          <a:latin typeface="Cambria Math" panose="02040503050406030204" pitchFamily="18" charset="0"/>
                        </a:rPr>
                        <m:t>=</m:t>
                      </m:r>
                      <m:sSup>
                        <m:sSupPr>
                          <m:ctrlPr>
                            <a:rPr lang="en-US" sz="2800" i="1">
                              <a:solidFill>
                                <a:schemeClr val="tx1"/>
                              </a:solidFill>
                              <a:latin typeface="Cambria Math" panose="02040503050406030204" pitchFamily="18" charset="0"/>
                            </a:rPr>
                          </m:ctrlPr>
                        </m:sSupPr>
                        <m:e>
                          <m:r>
                            <a:rPr lang="en-US" sz="2800" b="0" i="1">
                              <a:solidFill>
                                <a:schemeClr val="tx1"/>
                              </a:solidFill>
                              <a:latin typeface="Cambria Math" panose="02040503050406030204" pitchFamily="18" charset="0"/>
                            </a:rPr>
                            <m:t>𝑌</m:t>
                          </m:r>
                        </m:e>
                        <m:sup>
                          <m:r>
                            <a:rPr lang="en-US" sz="2800" b="0" i="0">
                              <a:solidFill>
                                <a:schemeClr val="tx1"/>
                              </a:solidFill>
                              <a:latin typeface="Cambria Math" panose="02040503050406030204" pitchFamily="18" charset="0"/>
                            </a:rPr>
                            <m:t>∗</m:t>
                          </m:r>
                        </m:sup>
                      </m:sSup>
                      <m:r>
                        <a:rPr lang="en-US" sz="2800" b="0" i="0">
                          <a:solidFill>
                            <a:schemeClr val="tx1"/>
                          </a:solidFill>
                          <a:latin typeface="Cambria Math" panose="02040503050406030204" pitchFamily="18" charset="0"/>
                        </a:rPr>
                        <m:t>+</m:t>
                      </m:r>
                      <m:r>
                        <a:rPr lang="en-US" sz="2800" b="0" i="1">
                          <a:solidFill>
                            <a:schemeClr val="tx1"/>
                          </a:solidFill>
                          <a:latin typeface="Cambria Math" panose="02040503050406030204" pitchFamily="18" charset="0"/>
                        </a:rPr>
                        <m:t>𝑎</m:t>
                      </m:r>
                      <m:d>
                        <m:dPr>
                          <m:ctrlPr>
                            <a:rPr lang="en-US" sz="2800" i="1">
                              <a:solidFill>
                                <a:schemeClr val="tx1"/>
                              </a:solidFill>
                              <a:latin typeface="Cambria Math" panose="02040503050406030204" pitchFamily="18" charset="0"/>
                            </a:rPr>
                          </m:ctrlPr>
                        </m:dPr>
                        <m:e>
                          <m:r>
                            <a:rPr lang="en-US" sz="2800" b="0" i="1">
                              <a:solidFill>
                                <a:schemeClr val="tx1"/>
                              </a:solidFill>
                              <a:latin typeface="Cambria Math" panose="02040503050406030204" pitchFamily="18" charset="0"/>
                            </a:rPr>
                            <m:t>𝑃</m:t>
                          </m:r>
                          <m:r>
                            <a:rPr lang="en-US" sz="2800" b="0" i="0">
                              <a:solidFill>
                                <a:schemeClr val="tx1"/>
                              </a:solidFill>
                              <a:latin typeface="Cambria Math" panose="02040503050406030204" pitchFamily="18" charset="0"/>
                            </a:rPr>
                            <m:t>−</m:t>
                          </m:r>
                          <m:sSub>
                            <m:sSubPr>
                              <m:ctrlPr>
                                <a:rPr lang="en-US" sz="2800" i="1">
                                  <a:solidFill>
                                    <a:schemeClr val="tx1"/>
                                  </a:solidFill>
                                  <a:latin typeface="Cambria Math" panose="02040503050406030204" pitchFamily="18" charset="0"/>
                                </a:rPr>
                              </m:ctrlPr>
                            </m:sSubPr>
                            <m:e>
                              <m:r>
                                <a:rPr lang="en-US" sz="2800" b="0" i="1">
                                  <a:solidFill>
                                    <a:schemeClr val="tx1"/>
                                  </a:solidFill>
                                  <a:latin typeface="Cambria Math" panose="02040503050406030204" pitchFamily="18" charset="0"/>
                                </a:rPr>
                                <m:t>𝑃</m:t>
                              </m:r>
                            </m:e>
                            <m:sub>
                              <m:r>
                                <a:rPr lang="en-US" sz="2800" b="0" i="1">
                                  <a:solidFill>
                                    <a:schemeClr val="tx1"/>
                                  </a:solidFill>
                                  <a:latin typeface="Cambria Math" panose="02040503050406030204" pitchFamily="18" charset="0"/>
                                </a:rPr>
                                <m:t>𝐸</m:t>
                              </m:r>
                            </m:sub>
                          </m:sSub>
                        </m:e>
                      </m:d>
                    </m:oMath>
                  </m:oMathPara>
                </a14:m>
                <a:endParaRPr lang="en-US" sz="2800" dirty="0">
                  <a:solidFill>
                    <a:schemeClr val="tx1"/>
                  </a:solidFill>
                </a:endParaRPr>
              </a:p>
            </p:txBody>
          </p:sp>
        </mc:Choice>
        <mc:Fallback xmlns="">
          <p:sp>
            <p:nvSpPr>
              <p:cNvPr id="10" name="Rectangle 9">
                <a:extLst>
                  <a:ext uri="{FF2B5EF4-FFF2-40B4-BE49-F238E27FC236}">
                    <a16:creationId xmlns:a16="http://schemas.microsoft.com/office/drawing/2014/main" id="{CD6274EF-3EAF-900F-332A-6EC7D9AF7286}"/>
                  </a:ext>
                </a:extLst>
              </p:cNvPr>
              <p:cNvSpPr>
                <a:spLocks noRot="1" noChangeAspect="1" noMove="1" noResize="1" noEditPoints="1" noAdjustHandles="1" noChangeArrowheads="1" noChangeShapeType="1" noTextEdit="1"/>
              </p:cNvSpPr>
              <p:nvPr/>
            </p:nvSpPr>
            <p:spPr>
              <a:xfrm>
                <a:off x="2520362" y="1034540"/>
                <a:ext cx="3940374" cy="523220"/>
              </a:xfrm>
              <a:prstGeom prst="rect">
                <a:avLst/>
              </a:prstGeom>
              <a:blipFill>
                <a:blip r:embed="rId4"/>
                <a:stretch>
                  <a:fillRect b="-4762"/>
                </a:stretch>
              </a:blipFill>
            </p:spPr>
            <p:txBody>
              <a:bodyPr/>
              <a:lstStyle/>
              <a:p>
                <a:r>
                  <a:rPr lang="en-US">
                    <a:noFill/>
                  </a:rPr>
                  <a:t> </a:t>
                </a:r>
              </a:p>
            </p:txBody>
          </p:sp>
        </mc:Fallback>
      </mc:AlternateContent>
      <p:sp>
        <p:nvSpPr>
          <p:cNvPr id="12" name="TextBox 5">
            <a:extLst>
              <a:ext uri="{FF2B5EF4-FFF2-40B4-BE49-F238E27FC236}">
                <a16:creationId xmlns:a16="http://schemas.microsoft.com/office/drawing/2014/main" id="{AD3BEBA6-B08B-61F6-133B-030D63B4F68B}"/>
              </a:ext>
            </a:extLst>
          </p:cNvPr>
          <p:cNvSpPr txBox="1">
            <a:spLocks noChangeArrowheads="1"/>
          </p:cNvSpPr>
          <p:nvPr/>
        </p:nvSpPr>
        <p:spPr bwMode="auto">
          <a:xfrm>
            <a:off x="4843129" y="1750626"/>
            <a:ext cx="3963987" cy="18158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marL="0" lvl="1" algn="ctr" eaLnBrk="1" hangingPunct="1"/>
            <a:r>
              <a:rPr lang="en-US" sz="1600" b="1" dirty="0">
                <a:latin typeface="+mn-lt"/>
              </a:rPr>
              <a:t>Sticky Wages: W</a:t>
            </a:r>
            <a:r>
              <a:rPr lang="en-US" sz="1600" dirty="0">
                <a:latin typeface="+mn-lt"/>
              </a:rPr>
              <a:t>ages are based on your prices expectations to be competitive in hiring. Wages do not adjust immediately to the price level. A higher price level makes employment and production more profitable, so firms increase the quantity of the goods and services they supply.  </a:t>
            </a:r>
            <a:endParaRPr lang="en-US" sz="1600" b="1" dirty="0">
              <a:latin typeface="+mn-lt"/>
            </a:endParaRPr>
          </a:p>
        </p:txBody>
      </p:sp>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9AAB2745-E452-000F-81F6-99E570064AC8}"/>
                  </a:ext>
                </a:extLst>
              </p:cNvPr>
              <p:cNvSpPr/>
              <p:nvPr/>
            </p:nvSpPr>
            <p:spPr>
              <a:xfrm>
                <a:off x="5736821" y="3744791"/>
                <a:ext cx="2218684" cy="8066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400" b="1" i="1">
                              <a:solidFill>
                                <a:srgbClr val="836967"/>
                              </a:solidFill>
                              <a:latin typeface="Cambria Math" panose="02040503050406030204" pitchFamily="18" charset="0"/>
                            </a:rPr>
                          </m:ctrlPr>
                        </m:sSubPr>
                        <m:e>
                          <m:r>
                            <a:rPr lang="en-US" sz="2400" b="1" i="1">
                              <a:latin typeface="Cambria Math" panose="02040503050406030204" pitchFamily="18" charset="0"/>
                            </a:rPr>
                            <m:t>𝑾</m:t>
                          </m:r>
                        </m:e>
                        <m:sub>
                          <m:r>
                            <a:rPr lang="en-US" sz="2400" b="1" i="1">
                              <a:latin typeface="Cambria Math" panose="02040503050406030204" pitchFamily="18" charset="0"/>
                            </a:rPr>
                            <m:t>𝒓</m:t>
                          </m:r>
                        </m:sub>
                      </m:sSub>
                      <m:r>
                        <a:rPr lang="en-US" sz="2400" b="0" i="0">
                          <a:latin typeface="Cambria Math" panose="02040503050406030204" pitchFamily="18" charset="0"/>
                        </a:rPr>
                        <m:t>=</m:t>
                      </m:r>
                      <m:f>
                        <m:fPr>
                          <m:ctrlPr>
                            <a:rPr lang="en-US" sz="2400" b="0" i="1">
                              <a:solidFill>
                                <a:srgbClr val="836967"/>
                              </a:solidFill>
                              <a:latin typeface="Cambria Math" panose="02040503050406030204" pitchFamily="18" charset="0"/>
                            </a:rPr>
                          </m:ctrlPr>
                        </m:fPr>
                        <m:num>
                          <m:sSub>
                            <m:sSubPr>
                              <m:ctrlPr>
                                <a:rPr lang="en-US" sz="2400" b="0" i="1">
                                  <a:solidFill>
                                    <a:srgbClr val="836967"/>
                                  </a:solidFill>
                                  <a:latin typeface="Cambria Math" panose="02040503050406030204" pitchFamily="18" charset="0"/>
                                </a:rPr>
                              </m:ctrlPr>
                            </m:sSubPr>
                            <m:e>
                              <m:r>
                                <a:rPr lang="en-US" sz="2400" b="1" i="1">
                                  <a:latin typeface="Cambria Math" panose="02040503050406030204" pitchFamily="18" charset="0"/>
                                </a:rPr>
                                <m:t>𝑾</m:t>
                              </m:r>
                            </m:e>
                            <m:sub>
                              <m:r>
                                <a:rPr lang="en-US" sz="2400" b="1" i="1">
                                  <a:latin typeface="Cambria Math" panose="02040503050406030204" pitchFamily="18" charset="0"/>
                                </a:rPr>
                                <m:t>𝑵</m:t>
                              </m:r>
                            </m:sub>
                          </m:sSub>
                          <m:d>
                            <m:dPr>
                              <m:ctrlPr>
                                <a:rPr lang="en-US" sz="2400" b="0" i="1">
                                  <a:latin typeface="Cambria Math" panose="02040503050406030204" pitchFamily="18" charset="0"/>
                                </a:rPr>
                              </m:ctrlPr>
                            </m:dPr>
                            <m:e>
                              <m:sSub>
                                <m:sSubPr>
                                  <m:ctrlPr>
                                    <a:rPr lang="en-US" sz="2400" b="0" i="1">
                                      <a:solidFill>
                                        <a:srgbClr val="836967"/>
                                      </a:solidFill>
                                      <a:latin typeface="Cambria Math" panose="02040503050406030204" pitchFamily="18" charset="0"/>
                                    </a:rPr>
                                  </m:ctrlPr>
                                </m:sSubPr>
                                <m:e>
                                  <m:r>
                                    <a:rPr lang="en-US" sz="2400" b="1" i="1">
                                      <a:latin typeface="Cambria Math" panose="02040503050406030204" pitchFamily="18" charset="0"/>
                                    </a:rPr>
                                    <m:t>𝑷</m:t>
                                  </m:r>
                                </m:e>
                                <m:sub>
                                  <m:r>
                                    <a:rPr lang="en-US" sz="2400" b="1" i="1">
                                      <a:latin typeface="Cambria Math" panose="02040503050406030204" pitchFamily="18" charset="0"/>
                                    </a:rPr>
                                    <m:t>𝑬</m:t>
                                  </m:r>
                                </m:sub>
                              </m:sSub>
                            </m:e>
                          </m:d>
                        </m:num>
                        <m:den>
                          <m:r>
                            <a:rPr lang="en-US" sz="2400" b="1" i="1">
                              <a:latin typeface="Cambria Math" panose="02040503050406030204" pitchFamily="18" charset="0"/>
                            </a:rPr>
                            <m:t>𝑷</m:t>
                          </m:r>
                        </m:den>
                      </m:f>
                    </m:oMath>
                  </m:oMathPara>
                </a14:m>
                <a:endParaRPr lang="en-US" sz="2400" dirty="0"/>
              </a:p>
            </p:txBody>
          </p:sp>
        </mc:Choice>
        <mc:Fallback xmlns="">
          <p:sp>
            <p:nvSpPr>
              <p:cNvPr id="13" name="Rectangle 12">
                <a:extLst>
                  <a:ext uri="{FF2B5EF4-FFF2-40B4-BE49-F238E27FC236}">
                    <a16:creationId xmlns:a16="http://schemas.microsoft.com/office/drawing/2014/main" id="{9AAB2745-E452-000F-81F6-99E570064AC8}"/>
                  </a:ext>
                </a:extLst>
              </p:cNvPr>
              <p:cNvSpPr>
                <a:spLocks noRot="1" noChangeAspect="1" noMove="1" noResize="1" noEditPoints="1" noAdjustHandles="1" noChangeArrowheads="1" noChangeShapeType="1" noTextEdit="1"/>
              </p:cNvSpPr>
              <p:nvPr/>
            </p:nvSpPr>
            <p:spPr>
              <a:xfrm>
                <a:off x="5736821" y="3744791"/>
                <a:ext cx="2218684" cy="806696"/>
              </a:xfrm>
              <a:prstGeom prst="rect">
                <a:avLst/>
              </a:prstGeom>
              <a:blipFill>
                <a:blip r:embed="rId5"/>
                <a:stretch>
                  <a:fillRect b="-6154"/>
                </a:stretch>
              </a:blipFill>
            </p:spPr>
            <p:txBody>
              <a:bodyPr/>
              <a:lstStyle/>
              <a:p>
                <a:r>
                  <a:rPr lang="en-US">
                    <a:noFill/>
                  </a:rPr>
                  <a:t> </a:t>
                </a:r>
              </a:p>
            </p:txBody>
          </p:sp>
        </mc:Fallback>
      </mc:AlternateContent>
      <p:pic>
        <p:nvPicPr>
          <p:cNvPr id="14" name="Picture 2" descr="Sticky Bun Closeup Free Stock Photo - Public Domain Pictures">
            <a:extLst>
              <a:ext uri="{FF2B5EF4-FFF2-40B4-BE49-F238E27FC236}">
                <a16:creationId xmlns:a16="http://schemas.microsoft.com/office/drawing/2014/main" id="{298E587B-0EFE-D8B7-9F65-0A869DD81FE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2074" y="4887097"/>
            <a:ext cx="2877553" cy="1614829"/>
          </a:xfrm>
          <a:prstGeom prst="rect">
            <a:avLst/>
          </a:prstGeom>
          <a:noFill/>
          <a:extLst>
            <a:ext uri="{909E8E84-426E-40DD-AFC4-6F175D3DCCD1}">
              <a14:hiddenFill xmlns:a14="http://schemas.microsoft.com/office/drawing/2010/main">
                <a:solidFill>
                  <a:srgbClr val="FFFFFF"/>
                </a:solidFill>
              </a14:hiddenFill>
            </a:ext>
          </a:extLst>
        </p:spPr>
      </p:pic>
      <p:sp>
        <p:nvSpPr>
          <p:cNvPr id="15" name="Down Arrow 14">
            <a:extLst>
              <a:ext uri="{FF2B5EF4-FFF2-40B4-BE49-F238E27FC236}">
                <a16:creationId xmlns:a16="http://schemas.microsoft.com/office/drawing/2014/main" id="{702A05BC-EF2F-18D7-6B56-AF5DD4F05B85}"/>
              </a:ext>
            </a:extLst>
          </p:cNvPr>
          <p:cNvSpPr/>
          <p:nvPr/>
        </p:nvSpPr>
        <p:spPr>
          <a:xfrm rot="10800000">
            <a:off x="7628017" y="4270325"/>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a:extLst>
              <a:ext uri="{FF2B5EF4-FFF2-40B4-BE49-F238E27FC236}">
                <a16:creationId xmlns:a16="http://schemas.microsoft.com/office/drawing/2014/main" id="{982D8A9D-3F9B-2F4C-5D80-BE10F6DF5A3D}"/>
              </a:ext>
            </a:extLst>
          </p:cNvPr>
          <p:cNvSpPr/>
          <p:nvPr/>
        </p:nvSpPr>
        <p:spPr>
          <a:xfrm>
            <a:off x="5578638" y="4061777"/>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Down Arrow 16">
            <a:extLst>
              <a:ext uri="{FF2B5EF4-FFF2-40B4-BE49-F238E27FC236}">
                <a16:creationId xmlns:a16="http://schemas.microsoft.com/office/drawing/2014/main" id="{9D3E1AB3-AEBC-E641-D040-6FDD3FB61F79}"/>
              </a:ext>
            </a:extLst>
          </p:cNvPr>
          <p:cNvSpPr/>
          <p:nvPr/>
        </p:nvSpPr>
        <p:spPr>
          <a:xfrm rot="10800000">
            <a:off x="5145502" y="838199"/>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9707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38AB5176-7ADC-7844-A926-79F33D6864C1}"/>
              </a:ext>
            </a:extLst>
          </p:cNvPr>
          <p:cNvSpPr>
            <a:spLocks noGrp="1"/>
          </p:cNvSpPr>
          <p:nvPr>
            <p:ph type="title"/>
          </p:nvPr>
        </p:nvSpPr>
        <p:spPr>
          <a:xfrm>
            <a:off x="0" y="0"/>
            <a:ext cx="9144000" cy="1143000"/>
          </a:xfrm>
        </p:spPr>
        <p:txBody>
          <a:bodyPr/>
          <a:lstStyle/>
          <a:p>
            <a:pPr eaLnBrk="1" hangingPunct="1"/>
            <a:r>
              <a:rPr lang="en-US" sz="4000" b="1" dirty="0">
                <a:latin typeface="Calibri" charset="0"/>
                <a:ea typeface="ＭＳ Ｐゴシック" charset="0"/>
                <a:cs typeface="ＭＳ Ｐゴシック" charset="0"/>
              </a:rPr>
              <a:t>SRAS: Upward Sloping</a:t>
            </a:r>
            <a:endParaRPr lang="en-US" altLang="en-US" sz="4000" dirty="0">
              <a:ea typeface="ＭＳ Ｐゴシック" panose="020B0600070205080204" pitchFamily="34" charset="-128"/>
            </a:endParaRPr>
          </a:p>
        </p:txBody>
      </p:sp>
      <p:cxnSp>
        <p:nvCxnSpPr>
          <p:cNvPr id="7" name="Straight Connector 6">
            <a:extLst>
              <a:ext uri="{FF2B5EF4-FFF2-40B4-BE49-F238E27FC236}">
                <a16:creationId xmlns:a16="http://schemas.microsoft.com/office/drawing/2014/main" id="{843DB667-9684-6348-B88C-F7BF70B47F12}"/>
              </a:ext>
            </a:extLst>
          </p:cNvPr>
          <p:cNvCxnSpPr>
            <a:cxnSpLocks noChangeShapeType="1"/>
          </p:cNvCxnSpPr>
          <p:nvPr/>
        </p:nvCxnSpPr>
        <p:spPr bwMode="auto">
          <a:xfrm>
            <a:off x="1649455" y="6316785"/>
            <a:ext cx="6126163" cy="1588"/>
          </a:xfrm>
          <a:prstGeom prst="line">
            <a:avLst/>
          </a:prstGeom>
          <a:noFill/>
          <a:ln w="25400">
            <a:solidFill>
              <a:schemeClr val="tx1"/>
            </a:solidFill>
            <a:round/>
            <a:headEnd/>
            <a:tailEnd/>
          </a:ln>
          <a:effectLst>
            <a:outerShdw blurRad="40000" dist="20000" dir="5400000" rotWithShape="0">
              <a:srgbClr val="808080">
                <a:alpha val="37999"/>
              </a:srgbClr>
            </a:outerShdw>
          </a:effectLst>
        </p:spPr>
      </p:cxnSp>
      <p:sp>
        <p:nvSpPr>
          <p:cNvPr id="34820" name="TextBox 7">
            <a:extLst>
              <a:ext uri="{FF2B5EF4-FFF2-40B4-BE49-F238E27FC236}">
                <a16:creationId xmlns:a16="http://schemas.microsoft.com/office/drawing/2014/main" id="{7736D014-3E41-0A48-AE0A-B5F50864DD20}"/>
              </a:ext>
            </a:extLst>
          </p:cNvPr>
          <p:cNvSpPr txBox="1">
            <a:spLocks noChangeArrowheads="1"/>
          </p:cNvSpPr>
          <p:nvPr/>
        </p:nvSpPr>
        <p:spPr bwMode="auto">
          <a:xfrm>
            <a:off x="554813" y="2220729"/>
            <a:ext cx="11057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800" i="1" dirty="0"/>
              <a:t>MPL,MC</a:t>
            </a:r>
            <a:endParaRPr lang="en-US" altLang="en-US" sz="1800" dirty="0"/>
          </a:p>
        </p:txBody>
      </p:sp>
      <p:sp>
        <p:nvSpPr>
          <p:cNvPr id="30726" name="TextBox 8">
            <a:extLst>
              <a:ext uri="{FF2B5EF4-FFF2-40B4-BE49-F238E27FC236}">
                <a16:creationId xmlns:a16="http://schemas.microsoft.com/office/drawing/2014/main" id="{8F63B4DA-2931-7F4C-A57E-AEE33BDA605E}"/>
              </a:ext>
            </a:extLst>
          </p:cNvPr>
          <p:cNvSpPr txBox="1">
            <a:spLocks noChangeArrowheads="1"/>
          </p:cNvSpPr>
          <p:nvPr/>
        </p:nvSpPr>
        <p:spPr bwMode="auto">
          <a:xfrm>
            <a:off x="5699046" y="6311045"/>
            <a:ext cx="7635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i="1" dirty="0">
                <a:solidFill>
                  <a:srgbClr val="107638"/>
                </a:solidFill>
              </a:rPr>
              <a:t>L’</a:t>
            </a:r>
            <a:endParaRPr lang="en-US" altLang="en-US" sz="1800" dirty="0">
              <a:solidFill>
                <a:srgbClr val="107638"/>
              </a:solidFill>
            </a:endParaRPr>
          </a:p>
        </p:txBody>
      </p:sp>
      <p:cxnSp>
        <p:nvCxnSpPr>
          <p:cNvPr id="17" name="Straight Connector 16">
            <a:extLst>
              <a:ext uri="{FF2B5EF4-FFF2-40B4-BE49-F238E27FC236}">
                <a16:creationId xmlns:a16="http://schemas.microsoft.com/office/drawing/2014/main" id="{030FF6DD-4C02-BD45-9AF8-2D700673C675}"/>
              </a:ext>
            </a:extLst>
          </p:cNvPr>
          <p:cNvCxnSpPr>
            <a:cxnSpLocks noChangeShapeType="1"/>
          </p:cNvCxnSpPr>
          <p:nvPr/>
        </p:nvCxnSpPr>
        <p:spPr bwMode="auto">
          <a:xfrm>
            <a:off x="1674853" y="4936606"/>
            <a:ext cx="5802313" cy="15875"/>
          </a:xfrm>
          <a:prstGeom prst="line">
            <a:avLst/>
          </a:prstGeom>
          <a:noFill/>
          <a:ln w="25400">
            <a:solidFill>
              <a:srgbClr val="107638"/>
            </a:solidFill>
            <a:round/>
            <a:headEnd/>
            <a:tailEnd/>
          </a:ln>
          <a:effectLst>
            <a:outerShdw blurRad="40000" dist="20000" dir="5400000" rotWithShape="0">
              <a:srgbClr val="808080">
                <a:alpha val="37999"/>
              </a:srgbClr>
            </a:outerShdw>
          </a:effectLst>
        </p:spPr>
      </p:cxnSp>
      <p:sp>
        <p:nvSpPr>
          <p:cNvPr id="30730" name="TextBox 20">
            <a:extLst>
              <a:ext uri="{FF2B5EF4-FFF2-40B4-BE49-F238E27FC236}">
                <a16:creationId xmlns:a16="http://schemas.microsoft.com/office/drawing/2014/main" id="{BDECCA57-92E5-FB4E-884D-D026EB3B675F}"/>
              </a:ext>
            </a:extLst>
          </p:cNvPr>
          <p:cNvSpPr txBox="1">
            <a:spLocks noChangeArrowheads="1"/>
          </p:cNvSpPr>
          <p:nvPr/>
        </p:nvSpPr>
        <p:spPr bwMode="auto">
          <a:xfrm>
            <a:off x="6883439" y="4565495"/>
            <a:ext cx="697416" cy="400110"/>
          </a:xfrm>
          <a:prstGeom prst="rect">
            <a:avLst/>
          </a:prstGeom>
          <a:noFill/>
          <a:ln w="9525">
            <a:noFill/>
            <a:miter lim="800000"/>
            <a:headEnd/>
            <a:tailEnd/>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i="1" dirty="0">
                <a:solidFill>
                  <a:srgbClr val="107638"/>
                </a:solidFill>
              </a:rPr>
              <a:t>MC’</a:t>
            </a:r>
          </a:p>
        </p:txBody>
      </p:sp>
      <p:cxnSp>
        <p:nvCxnSpPr>
          <p:cNvPr id="25" name="Straight Connector 24">
            <a:extLst>
              <a:ext uri="{FF2B5EF4-FFF2-40B4-BE49-F238E27FC236}">
                <a16:creationId xmlns:a16="http://schemas.microsoft.com/office/drawing/2014/main" id="{9BCED454-1958-AF4D-A702-21826E9BE081}"/>
              </a:ext>
            </a:extLst>
          </p:cNvPr>
          <p:cNvCxnSpPr>
            <a:cxnSpLocks noChangeShapeType="1"/>
          </p:cNvCxnSpPr>
          <p:nvPr/>
        </p:nvCxnSpPr>
        <p:spPr bwMode="auto">
          <a:xfrm rot="16200000" flipH="1">
            <a:off x="5188096" y="5610165"/>
            <a:ext cx="1384300" cy="17463"/>
          </a:xfrm>
          <a:prstGeom prst="line">
            <a:avLst/>
          </a:prstGeom>
          <a:noFill/>
          <a:ln w="25400">
            <a:solidFill>
              <a:srgbClr val="107638"/>
            </a:solidFill>
            <a:round/>
            <a:headEnd/>
            <a:tailEnd/>
          </a:ln>
          <a:effectLst>
            <a:outerShdw blurRad="40000" dist="20000" dir="5400000" rotWithShape="0">
              <a:srgbClr val="808080">
                <a:alpha val="37999"/>
              </a:srgbClr>
            </a:outerShdw>
          </a:effectLst>
        </p:spPr>
      </p:cxnSp>
      <p:sp>
        <p:nvSpPr>
          <p:cNvPr id="30733" name="TextBox 7">
            <a:extLst>
              <a:ext uri="{FF2B5EF4-FFF2-40B4-BE49-F238E27FC236}">
                <a16:creationId xmlns:a16="http://schemas.microsoft.com/office/drawing/2014/main" id="{29D4AA0B-3436-424A-A07A-2EA7660241E5}"/>
              </a:ext>
            </a:extLst>
          </p:cNvPr>
          <p:cNvSpPr txBox="1">
            <a:spLocks noChangeArrowheads="1"/>
          </p:cNvSpPr>
          <p:nvPr/>
        </p:nvSpPr>
        <p:spPr bwMode="auto">
          <a:xfrm>
            <a:off x="1936587" y="2731233"/>
            <a:ext cx="91091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i="1" dirty="0"/>
              <a:t>MPL</a:t>
            </a:r>
            <a:endParaRPr lang="en-US" altLang="en-US" sz="2000" dirty="0"/>
          </a:p>
        </p:txBody>
      </p:sp>
      <p:sp>
        <p:nvSpPr>
          <p:cNvPr id="34829" name="TextBox 8">
            <a:extLst>
              <a:ext uri="{FF2B5EF4-FFF2-40B4-BE49-F238E27FC236}">
                <a16:creationId xmlns:a16="http://schemas.microsoft.com/office/drawing/2014/main" id="{61FD655B-AD85-7A4F-B03B-2FE958EF069E}"/>
              </a:ext>
            </a:extLst>
          </p:cNvPr>
          <p:cNvSpPr txBox="1">
            <a:spLocks noChangeArrowheads="1"/>
          </p:cNvSpPr>
          <p:nvPr/>
        </p:nvSpPr>
        <p:spPr bwMode="auto">
          <a:xfrm>
            <a:off x="7270526" y="6311045"/>
            <a:ext cx="7635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i="1" dirty="0"/>
              <a:t>   L</a:t>
            </a:r>
            <a:r>
              <a:rPr lang="en-US" altLang="en-US" sz="1800" i="1" baseline="-25000" dirty="0"/>
              <a:t>    </a:t>
            </a:r>
            <a:endParaRPr lang="en-US" altLang="en-US" sz="1800" dirty="0"/>
          </a:p>
        </p:txBody>
      </p:sp>
      <p:cxnSp>
        <p:nvCxnSpPr>
          <p:cNvPr id="16" name="Straight Connector 15">
            <a:extLst>
              <a:ext uri="{FF2B5EF4-FFF2-40B4-BE49-F238E27FC236}">
                <a16:creationId xmlns:a16="http://schemas.microsoft.com/office/drawing/2014/main" id="{BFE3052E-720E-E74D-BAB0-79E8433588F8}"/>
              </a:ext>
            </a:extLst>
          </p:cNvPr>
          <p:cNvCxnSpPr>
            <a:cxnSpLocks/>
          </p:cNvCxnSpPr>
          <p:nvPr/>
        </p:nvCxnSpPr>
        <p:spPr>
          <a:xfrm>
            <a:off x="1674853" y="2961833"/>
            <a:ext cx="5197475" cy="244631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372840C5-E7F1-39B7-9D4B-4243D75B6517}"/>
              </a:ext>
            </a:extLst>
          </p:cNvPr>
          <p:cNvCxnSpPr>
            <a:cxnSpLocks noChangeShapeType="1"/>
          </p:cNvCxnSpPr>
          <p:nvPr/>
        </p:nvCxnSpPr>
        <p:spPr bwMode="auto">
          <a:xfrm rot="5400000">
            <a:off x="-376196" y="4272696"/>
            <a:ext cx="4076700" cy="3175"/>
          </a:xfrm>
          <a:prstGeom prst="line">
            <a:avLst/>
          </a:prstGeom>
          <a:noFill/>
          <a:ln w="25400">
            <a:solidFill>
              <a:schemeClr val="tx1"/>
            </a:solidFill>
            <a:round/>
            <a:headEnd/>
            <a:tailEnd/>
          </a:ln>
          <a:effectLst>
            <a:outerShdw blurRad="40000" dist="20000" dir="5400000" rotWithShape="0">
              <a:srgbClr val="808080">
                <a:alpha val="37999"/>
              </a:srgbClr>
            </a:outerShdw>
          </a:effectLst>
        </p:spPr>
      </p:cxnSp>
      <p:cxnSp>
        <p:nvCxnSpPr>
          <p:cNvPr id="18" name="Straight Connector 17">
            <a:extLst>
              <a:ext uri="{FF2B5EF4-FFF2-40B4-BE49-F238E27FC236}">
                <a16:creationId xmlns:a16="http://schemas.microsoft.com/office/drawing/2014/main" id="{7692BB72-8243-CE20-DFC8-D3A5ADA26EEE}"/>
              </a:ext>
            </a:extLst>
          </p:cNvPr>
          <p:cNvCxnSpPr>
            <a:cxnSpLocks noChangeShapeType="1"/>
          </p:cNvCxnSpPr>
          <p:nvPr/>
        </p:nvCxnSpPr>
        <p:spPr bwMode="auto">
          <a:xfrm>
            <a:off x="1670843" y="3621153"/>
            <a:ext cx="5802313" cy="15875"/>
          </a:xfrm>
          <a:prstGeom prst="line">
            <a:avLst/>
          </a:prstGeom>
          <a:noFill/>
          <a:ln w="25400">
            <a:solidFill>
              <a:schemeClr val="tx1"/>
            </a:solidFill>
            <a:round/>
            <a:headEnd/>
            <a:tailEnd/>
          </a:ln>
          <a:effectLst>
            <a:outerShdw blurRad="40000" dist="20000" dir="5400000" rotWithShape="0">
              <a:srgbClr val="808080">
                <a:alpha val="37999"/>
              </a:srgbClr>
            </a:outerShdw>
          </a:effectLst>
        </p:spPr>
      </p:cxnSp>
      <p:cxnSp>
        <p:nvCxnSpPr>
          <p:cNvPr id="19" name="Straight Connector 18">
            <a:extLst>
              <a:ext uri="{FF2B5EF4-FFF2-40B4-BE49-F238E27FC236}">
                <a16:creationId xmlns:a16="http://schemas.microsoft.com/office/drawing/2014/main" id="{96133CD2-F929-BAFE-426E-88CAE8049BC1}"/>
              </a:ext>
            </a:extLst>
          </p:cNvPr>
          <p:cNvCxnSpPr>
            <a:cxnSpLocks noChangeShapeType="1"/>
          </p:cNvCxnSpPr>
          <p:nvPr/>
        </p:nvCxnSpPr>
        <p:spPr bwMode="auto">
          <a:xfrm>
            <a:off x="3088209" y="3647389"/>
            <a:ext cx="0" cy="2665161"/>
          </a:xfrm>
          <a:prstGeom prst="line">
            <a:avLst/>
          </a:prstGeom>
          <a:noFill/>
          <a:ln w="25400">
            <a:solidFill>
              <a:schemeClr val="tx1"/>
            </a:solidFill>
            <a:round/>
            <a:headEnd/>
            <a:tailEnd/>
          </a:ln>
          <a:effectLst>
            <a:outerShdw blurRad="40000" dist="20000" dir="5400000" rotWithShape="0">
              <a:srgbClr val="808080">
                <a:alpha val="37999"/>
              </a:srgbClr>
            </a:outerShdw>
          </a:effectLst>
        </p:spPr>
      </p:cxnSp>
      <p:sp>
        <p:nvSpPr>
          <p:cNvPr id="21" name="TextBox 8">
            <a:extLst>
              <a:ext uri="{FF2B5EF4-FFF2-40B4-BE49-F238E27FC236}">
                <a16:creationId xmlns:a16="http://schemas.microsoft.com/office/drawing/2014/main" id="{E0F048D4-6CA9-890C-9CC0-76F14AA7DD17}"/>
              </a:ext>
            </a:extLst>
          </p:cNvPr>
          <p:cNvSpPr txBox="1">
            <a:spLocks noChangeArrowheads="1"/>
          </p:cNvSpPr>
          <p:nvPr/>
        </p:nvSpPr>
        <p:spPr bwMode="auto">
          <a:xfrm>
            <a:off x="2915741" y="6282972"/>
            <a:ext cx="7635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i="1" dirty="0"/>
              <a:t>L*</a:t>
            </a:r>
            <a:endParaRPr lang="en-US" altLang="en-US" sz="1800" dirty="0"/>
          </a:p>
        </p:txBody>
      </p:sp>
      <p:sp>
        <p:nvSpPr>
          <p:cNvPr id="22" name="TextBox 20">
            <a:extLst>
              <a:ext uri="{FF2B5EF4-FFF2-40B4-BE49-F238E27FC236}">
                <a16:creationId xmlns:a16="http://schemas.microsoft.com/office/drawing/2014/main" id="{5AD9D47A-5F2C-F810-C382-63BFDAA9F05F}"/>
              </a:ext>
            </a:extLst>
          </p:cNvPr>
          <p:cNvSpPr txBox="1">
            <a:spLocks noChangeArrowheads="1"/>
          </p:cNvSpPr>
          <p:nvPr/>
        </p:nvSpPr>
        <p:spPr bwMode="auto">
          <a:xfrm>
            <a:off x="6783175" y="3225978"/>
            <a:ext cx="58711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i="1" dirty="0"/>
              <a:t>MC</a:t>
            </a:r>
          </a:p>
        </p:txBody>
      </p:sp>
      <mc:AlternateContent xmlns:mc="http://schemas.openxmlformats.org/markup-compatibility/2006" xmlns:a14="http://schemas.microsoft.com/office/drawing/2010/main">
        <mc:Choice Requires="a14">
          <p:sp>
            <p:nvSpPr>
              <p:cNvPr id="23" name="Rectangle 22">
                <a:extLst>
                  <a:ext uri="{FF2B5EF4-FFF2-40B4-BE49-F238E27FC236}">
                    <a16:creationId xmlns:a16="http://schemas.microsoft.com/office/drawing/2014/main" id="{912DEF25-1BDE-BE62-493F-3A059A5BED20}"/>
                  </a:ext>
                </a:extLst>
              </p:cNvPr>
              <p:cNvSpPr/>
              <p:nvPr/>
            </p:nvSpPr>
            <p:spPr>
              <a:xfrm>
                <a:off x="3639838" y="1418469"/>
                <a:ext cx="2218684" cy="8066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400" b="1" i="1">
                              <a:solidFill>
                                <a:srgbClr val="836967"/>
                              </a:solidFill>
                              <a:latin typeface="Cambria Math" panose="02040503050406030204" pitchFamily="18" charset="0"/>
                            </a:rPr>
                          </m:ctrlPr>
                        </m:sSubPr>
                        <m:e>
                          <m:r>
                            <a:rPr lang="en-US" sz="2400" b="1" i="1">
                              <a:latin typeface="Cambria Math" panose="02040503050406030204" pitchFamily="18" charset="0"/>
                            </a:rPr>
                            <m:t>𝑾</m:t>
                          </m:r>
                        </m:e>
                        <m:sub>
                          <m:r>
                            <a:rPr lang="en-US" sz="2400" b="1" i="1">
                              <a:latin typeface="Cambria Math" panose="02040503050406030204" pitchFamily="18" charset="0"/>
                            </a:rPr>
                            <m:t>𝒓</m:t>
                          </m:r>
                        </m:sub>
                      </m:sSub>
                      <m:r>
                        <a:rPr lang="en-US" sz="2400" b="0" i="0">
                          <a:latin typeface="Cambria Math" panose="02040503050406030204" pitchFamily="18" charset="0"/>
                        </a:rPr>
                        <m:t>=</m:t>
                      </m:r>
                      <m:f>
                        <m:fPr>
                          <m:ctrlPr>
                            <a:rPr lang="en-US" sz="2400" b="0" i="1">
                              <a:solidFill>
                                <a:srgbClr val="836967"/>
                              </a:solidFill>
                              <a:latin typeface="Cambria Math" panose="02040503050406030204" pitchFamily="18" charset="0"/>
                            </a:rPr>
                          </m:ctrlPr>
                        </m:fPr>
                        <m:num>
                          <m:sSub>
                            <m:sSubPr>
                              <m:ctrlPr>
                                <a:rPr lang="en-US" sz="2400" b="0" i="1">
                                  <a:solidFill>
                                    <a:srgbClr val="836967"/>
                                  </a:solidFill>
                                  <a:latin typeface="Cambria Math" panose="02040503050406030204" pitchFamily="18" charset="0"/>
                                </a:rPr>
                              </m:ctrlPr>
                            </m:sSubPr>
                            <m:e>
                              <m:r>
                                <a:rPr lang="en-US" sz="2400" b="1" i="1">
                                  <a:latin typeface="Cambria Math" panose="02040503050406030204" pitchFamily="18" charset="0"/>
                                </a:rPr>
                                <m:t>𝑾</m:t>
                              </m:r>
                            </m:e>
                            <m:sub>
                              <m:r>
                                <a:rPr lang="en-US" sz="2400" b="1" i="1">
                                  <a:latin typeface="Cambria Math" panose="02040503050406030204" pitchFamily="18" charset="0"/>
                                </a:rPr>
                                <m:t>𝑵</m:t>
                              </m:r>
                            </m:sub>
                          </m:sSub>
                          <m:d>
                            <m:dPr>
                              <m:ctrlPr>
                                <a:rPr lang="en-US" sz="2400" b="0" i="1">
                                  <a:latin typeface="Cambria Math" panose="02040503050406030204" pitchFamily="18" charset="0"/>
                                </a:rPr>
                              </m:ctrlPr>
                            </m:dPr>
                            <m:e>
                              <m:sSub>
                                <m:sSubPr>
                                  <m:ctrlPr>
                                    <a:rPr lang="en-US" sz="2400" b="0" i="1">
                                      <a:solidFill>
                                        <a:srgbClr val="836967"/>
                                      </a:solidFill>
                                      <a:latin typeface="Cambria Math" panose="02040503050406030204" pitchFamily="18" charset="0"/>
                                    </a:rPr>
                                  </m:ctrlPr>
                                </m:sSubPr>
                                <m:e>
                                  <m:r>
                                    <a:rPr lang="en-US" sz="2400" b="1" i="1">
                                      <a:latin typeface="Cambria Math" panose="02040503050406030204" pitchFamily="18" charset="0"/>
                                    </a:rPr>
                                    <m:t>𝑷</m:t>
                                  </m:r>
                                </m:e>
                                <m:sub>
                                  <m:r>
                                    <a:rPr lang="en-US" sz="2400" b="1" i="1">
                                      <a:latin typeface="Cambria Math" panose="02040503050406030204" pitchFamily="18" charset="0"/>
                                    </a:rPr>
                                    <m:t>𝑬</m:t>
                                  </m:r>
                                </m:sub>
                              </m:sSub>
                            </m:e>
                          </m:d>
                        </m:num>
                        <m:den>
                          <m:r>
                            <a:rPr lang="en-US" sz="2400" b="1" i="1">
                              <a:latin typeface="Cambria Math" panose="02040503050406030204" pitchFamily="18" charset="0"/>
                            </a:rPr>
                            <m:t>𝑷</m:t>
                          </m:r>
                        </m:den>
                      </m:f>
                    </m:oMath>
                  </m:oMathPara>
                </a14:m>
                <a:endParaRPr lang="en-US" sz="2400" dirty="0"/>
              </a:p>
            </p:txBody>
          </p:sp>
        </mc:Choice>
        <mc:Fallback xmlns="">
          <p:sp>
            <p:nvSpPr>
              <p:cNvPr id="23" name="Rectangle 22">
                <a:extLst>
                  <a:ext uri="{FF2B5EF4-FFF2-40B4-BE49-F238E27FC236}">
                    <a16:creationId xmlns:a16="http://schemas.microsoft.com/office/drawing/2014/main" id="{912DEF25-1BDE-BE62-493F-3A059A5BED20}"/>
                  </a:ext>
                </a:extLst>
              </p:cNvPr>
              <p:cNvSpPr>
                <a:spLocks noRot="1" noChangeAspect="1" noMove="1" noResize="1" noEditPoints="1" noAdjustHandles="1" noChangeArrowheads="1" noChangeShapeType="1" noTextEdit="1"/>
              </p:cNvSpPr>
              <p:nvPr/>
            </p:nvSpPr>
            <p:spPr>
              <a:xfrm>
                <a:off x="3639838" y="1418469"/>
                <a:ext cx="2218684" cy="806696"/>
              </a:xfrm>
              <a:prstGeom prst="rect">
                <a:avLst/>
              </a:prstGeom>
              <a:blipFill>
                <a:blip r:embed="rId5"/>
                <a:stretch>
                  <a:fillRect b="-6154"/>
                </a:stretch>
              </a:blipFill>
            </p:spPr>
            <p:txBody>
              <a:bodyPr/>
              <a:lstStyle/>
              <a:p>
                <a:r>
                  <a:rPr lang="en-US">
                    <a:noFill/>
                  </a:rPr>
                  <a:t> </a:t>
                </a:r>
              </a:p>
            </p:txBody>
          </p:sp>
        </mc:Fallback>
      </mc:AlternateContent>
      <p:sp>
        <p:nvSpPr>
          <p:cNvPr id="24" name="Down Arrow 23">
            <a:extLst>
              <a:ext uri="{FF2B5EF4-FFF2-40B4-BE49-F238E27FC236}">
                <a16:creationId xmlns:a16="http://schemas.microsoft.com/office/drawing/2014/main" id="{433D4925-221A-0051-BE66-FC1110943384}"/>
              </a:ext>
            </a:extLst>
          </p:cNvPr>
          <p:cNvSpPr/>
          <p:nvPr/>
        </p:nvSpPr>
        <p:spPr>
          <a:xfrm rot="10800000">
            <a:off x="5531034" y="1944003"/>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Down Arrow 25">
            <a:extLst>
              <a:ext uri="{FF2B5EF4-FFF2-40B4-BE49-F238E27FC236}">
                <a16:creationId xmlns:a16="http://schemas.microsoft.com/office/drawing/2014/main" id="{E0F9CB49-E375-95E7-1450-E44D5EA81E84}"/>
              </a:ext>
            </a:extLst>
          </p:cNvPr>
          <p:cNvSpPr/>
          <p:nvPr/>
        </p:nvSpPr>
        <p:spPr>
          <a:xfrm>
            <a:off x="3481655" y="1735455"/>
            <a:ext cx="216572" cy="276726"/>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D3AC9A2-FB5A-87BD-C244-DB39BCF1DFB8}"/>
              </a:ext>
            </a:extLst>
          </p:cNvPr>
          <p:cNvSpPr/>
          <p:nvPr/>
        </p:nvSpPr>
        <p:spPr>
          <a:xfrm>
            <a:off x="3838126" y="989302"/>
            <a:ext cx="1663661" cy="369332"/>
          </a:xfrm>
          <a:prstGeom prst="rect">
            <a:avLst/>
          </a:prstGeom>
        </p:spPr>
        <p:txBody>
          <a:bodyPr wrap="none">
            <a:spAutoFit/>
          </a:bodyPr>
          <a:lstStyle/>
          <a:p>
            <a:r>
              <a:rPr lang="en-US" b="1" u="sng" dirty="0"/>
              <a:t>Sticky Wages</a:t>
            </a:r>
            <a:endParaRPr lang="en-US"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Fly Out"/>
                                        </p:tgtEl>
                                      </p:cMediaNode>
                                    </p:audio>
                                  </p:sub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073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5"/>
                                        </p:tgtEl>
                                        <p:attrNameLst>
                                          <p:attrName>style.visibility</p:attrName>
                                        </p:attrNameLst>
                                      </p:cBhvr>
                                      <p:to>
                                        <p:strVal val="visible"/>
                                      </p:to>
                                    </p:set>
                                  </p:childTnLst>
                                  <p:subTnLst>
                                    <p:audio>
                                      <p:cMediaNode>
                                        <p:cTn display="0" masterRel="sameClick">
                                          <p:stCondLst>
                                            <p:cond evt="begin" delay="0">
                                              <p:tn val="14"/>
                                            </p:cond>
                                          </p:stCondLst>
                                          <p:endCondLst>
                                            <p:cond evt="onStopAudio" delay="0">
                                              <p:tgtEl>
                                                <p:sldTgt/>
                                              </p:tgtEl>
                                            </p:cond>
                                          </p:endCondLst>
                                        </p:cTn>
                                        <p:tgtEl>
                                          <p:sndTgt r:embed="rId4" name="Typewriter"/>
                                        </p:tgtEl>
                                      </p:cMediaNode>
                                    </p:audio>
                                  </p:subTnLst>
                                </p:cTn>
                              </p:par>
                            </p:childTnLst>
                          </p:cTn>
                        </p:par>
                        <p:par>
                          <p:cTn id="16" fill="hold">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307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6" grpId="0"/>
      <p:bldP spid="3073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19171</TotalTime>
  <Words>1065</Words>
  <Application>Microsoft Macintosh PowerPoint</Application>
  <PresentationFormat>On-screen Show (4:3)</PresentationFormat>
  <Paragraphs>146</Paragraphs>
  <Slides>12</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ＭＳ Ｐゴシック</vt:lpstr>
      <vt:lpstr>Arial</vt:lpstr>
      <vt:lpstr>Calibri</vt:lpstr>
      <vt:lpstr>Cambria Math</vt:lpstr>
      <vt:lpstr>Office Theme</vt:lpstr>
      <vt:lpstr>PowerPoint Presentation</vt:lpstr>
      <vt:lpstr>PowerPoint Presentation</vt:lpstr>
      <vt:lpstr>Aggregate Supply and Demand</vt:lpstr>
      <vt:lpstr>Aggregate Demand: Downward Sloping</vt:lpstr>
      <vt:lpstr>Aggregate Demand: Downward Sloping</vt:lpstr>
      <vt:lpstr>Aggregate Demand: Downward Sloping</vt:lpstr>
      <vt:lpstr>Shifts in Aggregate Demand</vt:lpstr>
      <vt:lpstr>SRAS: Upward Sloping</vt:lpstr>
      <vt:lpstr>SRAS: Upward Sloping</vt:lpstr>
      <vt:lpstr>Long Run Aggregate Supply</vt:lpstr>
      <vt:lpstr>SRAS: Shifts</vt:lpstr>
      <vt:lpstr>Recovery Through Wages</vt:lpstr>
    </vt:vector>
  </TitlesOfParts>
  <Company>Drexel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James DeNicco</dc:creator>
  <cp:lastModifiedBy>James DeNicco</cp:lastModifiedBy>
  <cp:revision>321</cp:revision>
  <cp:lastPrinted>2023-07-23T13:28:26Z</cp:lastPrinted>
  <dcterms:created xsi:type="dcterms:W3CDTF">2015-07-16T19:19:09Z</dcterms:created>
  <dcterms:modified xsi:type="dcterms:W3CDTF">2024-04-15T18:46:59Z</dcterms:modified>
</cp:coreProperties>
</file>