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8" r:id="rId2"/>
    <p:sldId id="277" r:id="rId3"/>
    <p:sldId id="258" r:id="rId4"/>
    <p:sldId id="278" r:id="rId5"/>
    <p:sldId id="262" r:id="rId6"/>
    <p:sldId id="263" r:id="rId7"/>
    <p:sldId id="264" r:id="rId8"/>
    <p:sldId id="260" r:id="rId9"/>
    <p:sldId id="261" r:id="rId10"/>
    <p:sldId id="286" r:id="rId11"/>
    <p:sldId id="280" r:id="rId12"/>
    <p:sldId id="281" r:id="rId13"/>
    <p:sldId id="287" r:id="rId14"/>
    <p:sldId id="292" r:id="rId15"/>
    <p:sldId id="29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73"/>
    <p:restoredTop sz="68256"/>
  </p:normalViewPr>
  <p:slideViewPr>
    <p:cSldViewPr snapToGrid="0" snapToObjects="1">
      <p:cViewPr varScale="1">
        <p:scale>
          <a:sx n="77" d="100"/>
          <a:sy n="77" d="100"/>
        </p:scale>
        <p:origin x="976" y="184"/>
      </p:cViewPr>
      <p:guideLst>
        <p:guide orient="horz" pos="2160"/>
        <p:guide pos="2880"/>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B8146-A3B0-C34D-B16E-7D67A62D23DC}" type="datetimeFigureOut">
              <a:rPr lang="en-US" smtClean="0"/>
              <a:t>10/8/24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36807-D1C0-5F46-8938-CDA56C71D283}" type="slidenum">
              <a:rPr lang="en-US" smtClean="0"/>
              <a:t>‹#›</a:t>
            </a:fld>
            <a:endParaRPr lang="en-US"/>
          </a:p>
        </p:txBody>
      </p:sp>
    </p:spTree>
    <p:extLst>
      <p:ext uri="{BB962C8B-B14F-4D97-AF65-F5344CB8AC3E}">
        <p14:creationId xmlns:p14="http://schemas.microsoft.com/office/powerpoint/2010/main" val="5646486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Princess </a:t>
            </a:r>
            <a:r>
              <a:rPr lang="en-US" dirty="0"/>
              <a:t>Bride</a:t>
            </a:r>
          </a:p>
          <a:p>
            <a:endParaRPr lang="en-US" dirty="0"/>
          </a:p>
          <a:p>
            <a:r>
              <a:rPr lang="en-US" dirty="0"/>
              <a:t>http://</a:t>
            </a:r>
            <a:r>
              <a:rPr lang="en-US" dirty="0" err="1"/>
              <a:t>www.youtube.com</a:t>
            </a:r>
            <a:r>
              <a:rPr lang="en-US" dirty="0"/>
              <a:t>/</a:t>
            </a:r>
            <a:r>
              <a:rPr lang="en-US" dirty="0" err="1"/>
              <a:t>watch?v</a:t>
            </a:r>
            <a:r>
              <a:rPr lang="en-US" dirty="0"/>
              <a:t>=U_eZmEiyTo0</a:t>
            </a:r>
          </a:p>
        </p:txBody>
      </p:sp>
      <p:sp>
        <p:nvSpPr>
          <p:cNvPr id="4" name="Slide Number Placeholder 3"/>
          <p:cNvSpPr>
            <a:spLocks noGrp="1"/>
          </p:cNvSpPr>
          <p:nvPr>
            <p:ph type="sldNum" sz="quarter" idx="5"/>
          </p:nvPr>
        </p:nvSpPr>
        <p:spPr/>
        <p:txBody>
          <a:bodyPr/>
          <a:lstStyle/>
          <a:p>
            <a:fld id="{AE936807-D1C0-5F46-8938-CDA56C71D283}" type="slidenum">
              <a:rPr lang="en-US" smtClean="0"/>
              <a:t>4</a:t>
            </a:fld>
            <a:endParaRPr lang="en-US"/>
          </a:p>
        </p:txBody>
      </p:sp>
    </p:spTree>
    <p:extLst>
      <p:ext uri="{BB962C8B-B14F-4D97-AF65-F5344CB8AC3E}">
        <p14:creationId xmlns:p14="http://schemas.microsoft.com/office/powerpoint/2010/main" val="374341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policy maker, dealing with the inefficiency of a monopoly is difficult enough, but dealing with the inefficiency of monopolistic competition is even more complicated. It is difficult to ascertain the appropriate number of firms in a monopolistically competitive market. While firms in monopolistic competition have slightly differentiated products, there is still room for only so many firms in a market. If the policy maker forces new firms into the market, it may force exiting firms into losses causing exit from the market. It may even have a difficult time enticing new firms into a market they think will be oversaturated. The policy maker could try to regulate prices as is often the case with a natural monopoly, but they run into the same difficulties. The policy maker again needs to determine the “right” price. As far as efficiency is concerned, we know from perfect competition that a price equal to the marginal cost is the most efficient. However, if firms in monopolistic competition are earning zero economic profit in the long run, then the MC is below the ATC, and you will force firms into losses. Even if you set the price above the MC, it is still a problematic situation leaving the firm no incentive to innovate for efficiency’s sake, and in fact can encourage less efficient practices. If the price always changes commensurate with your costs, there is no incentive to be cost efficient. Whether talking about regulation or increasing competition, the policy maker is more likely to end up just picking winners and loser as opposed to making the market more efficient. Sometimes accepting markets may not always be perfect and taking a hands-off approach may the right thing to do. </a:t>
            </a:r>
          </a:p>
        </p:txBody>
      </p:sp>
      <p:sp>
        <p:nvSpPr>
          <p:cNvPr id="4" name="Slide Number Placeholder 3"/>
          <p:cNvSpPr>
            <a:spLocks noGrp="1"/>
          </p:cNvSpPr>
          <p:nvPr>
            <p:ph type="sldNum" sz="quarter" idx="10"/>
          </p:nvPr>
        </p:nvSpPr>
        <p:spPr/>
        <p:txBody>
          <a:bodyPr/>
          <a:lstStyle/>
          <a:p>
            <a:fld id="{AE936807-D1C0-5F46-8938-CDA56C71D283}" type="slidenum">
              <a:rPr lang="en-US" smtClean="0"/>
              <a:t>7</a:t>
            </a:fld>
            <a:endParaRPr lang="en-US"/>
          </a:p>
        </p:txBody>
      </p:sp>
    </p:spTree>
    <p:extLst>
      <p:ext uri="{BB962C8B-B14F-4D97-AF65-F5344CB8AC3E}">
        <p14:creationId xmlns:p14="http://schemas.microsoft.com/office/powerpoint/2010/main" val="276961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www.flickr.com</a:t>
            </a:r>
            <a:r>
              <a:rPr lang="en-US" dirty="0"/>
              <a:t>/photos/</a:t>
            </a:r>
            <a:r>
              <a:rPr lang="en-US" dirty="0" err="1"/>
              <a:t>alex</a:t>
            </a:r>
            <a:r>
              <a:rPr lang="en-US" dirty="0"/>
              <a:t>-photos/6379201779/</a:t>
            </a:r>
          </a:p>
        </p:txBody>
      </p:sp>
      <p:sp>
        <p:nvSpPr>
          <p:cNvPr id="4" name="Slide Number Placeholder 3"/>
          <p:cNvSpPr>
            <a:spLocks noGrp="1"/>
          </p:cNvSpPr>
          <p:nvPr>
            <p:ph type="sldNum" sz="quarter" idx="5"/>
          </p:nvPr>
        </p:nvSpPr>
        <p:spPr/>
        <p:txBody>
          <a:bodyPr/>
          <a:lstStyle/>
          <a:p>
            <a:fld id="{AE936807-D1C0-5F46-8938-CDA56C71D283}" type="slidenum">
              <a:rPr lang="en-US" smtClean="0"/>
              <a:t>8</a:t>
            </a:fld>
            <a:endParaRPr lang="en-US"/>
          </a:p>
        </p:txBody>
      </p:sp>
    </p:spTree>
    <p:extLst>
      <p:ext uri="{BB962C8B-B14F-4D97-AF65-F5344CB8AC3E}">
        <p14:creationId xmlns:p14="http://schemas.microsoft.com/office/powerpoint/2010/main" val="338573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36807-D1C0-5F46-8938-CDA56C71D283}" type="slidenum">
              <a:rPr lang="en-US" smtClean="0"/>
              <a:t>9</a:t>
            </a:fld>
            <a:endParaRPr lang="en-US"/>
          </a:p>
        </p:txBody>
      </p:sp>
    </p:spTree>
    <p:extLst>
      <p:ext uri="{BB962C8B-B14F-4D97-AF65-F5344CB8AC3E}">
        <p14:creationId xmlns:p14="http://schemas.microsoft.com/office/powerpoint/2010/main" val="249329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36807-D1C0-5F46-8938-CDA56C71D283}" type="slidenum">
              <a:rPr lang="en-US" smtClean="0"/>
              <a:t>10</a:t>
            </a:fld>
            <a:endParaRPr lang="en-US"/>
          </a:p>
        </p:txBody>
      </p:sp>
    </p:spTree>
    <p:extLst>
      <p:ext uri="{BB962C8B-B14F-4D97-AF65-F5344CB8AC3E}">
        <p14:creationId xmlns:p14="http://schemas.microsoft.com/office/powerpoint/2010/main" val="240846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www.flickr.com</a:t>
            </a:r>
            <a:r>
              <a:rPr lang="en-US" dirty="0"/>
              <a:t>/photos/</a:t>
            </a:r>
            <a:r>
              <a:rPr lang="en-US" dirty="0" err="1"/>
              <a:t>gforsythe</a:t>
            </a:r>
            <a:r>
              <a:rPr lang="en-US" dirty="0"/>
              <a:t>/8245308748/</a:t>
            </a:r>
          </a:p>
          <a:p>
            <a:endParaRPr lang="en-US" dirty="0"/>
          </a:p>
          <a:p>
            <a:r>
              <a:rPr lang="en-US" dirty="0"/>
              <a:t>Golden Balls</a:t>
            </a:r>
          </a:p>
          <a:p>
            <a:endParaRPr lang="en-US" dirty="0"/>
          </a:p>
          <a:p>
            <a:r>
              <a:rPr lang="en-US" dirty="0"/>
              <a:t>https://</a:t>
            </a:r>
            <a:r>
              <a:rPr lang="en-US" dirty="0" err="1"/>
              <a:t>www.youtube.com</a:t>
            </a:r>
            <a:r>
              <a:rPr lang="en-US" dirty="0"/>
              <a:t>/</a:t>
            </a:r>
            <a:r>
              <a:rPr lang="en-US" dirty="0" err="1"/>
              <a:t>watch?v</a:t>
            </a:r>
            <a:r>
              <a:rPr lang="en-US" dirty="0"/>
              <a:t>=S0qjK3TWZE8</a:t>
            </a:r>
          </a:p>
          <a:p>
            <a:endParaRPr lang="en-US" dirty="0"/>
          </a:p>
        </p:txBody>
      </p:sp>
      <p:sp>
        <p:nvSpPr>
          <p:cNvPr id="4" name="Slide Number Placeholder 3"/>
          <p:cNvSpPr>
            <a:spLocks noGrp="1"/>
          </p:cNvSpPr>
          <p:nvPr>
            <p:ph type="sldNum" sz="quarter" idx="10"/>
          </p:nvPr>
        </p:nvSpPr>
        <p:spPr/>
        <p:txBody>
          <a:bodyPr/>
          <a:lstStyle/>
          <a:p>
            <a:fld id="{4FD1577D-9D63-E948-A8E1-18203DE0C546}" type="slidenum">
              <a:rPr lang="en-US" smtClean="0"/>
              <a:pPr/>
              <a:t>11</a:t>
            </a:fld>
            <a:endParaRPr lang="en-US"/>
          </a:p>
        </p:txBody>
      </p:sp>
    </p:spTree>
    <p:extLst>
      <p:ext uri="{BB962C8B-B14F-4D97-AF65-F5344CB8AC3E}">
        <p14:creationId xmlns:p14="http://schemas.microsoft.com/office/powerpoint/2010/main" val="290973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Also talk about the following</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We have looked at the cost curves for firms in an oligopoly, but we know that when there is collusion and firms act like a cartel, they charge a price and produce a quantity equal to that of a monopoly. When they compete, an oligopoly falls between a monopoly and monopolistic competition in terms of its rank of competitiveness meaning it charges a lower price and produces more than a monopoly but charges a higher price and produces less than monopolistic competition. While we know it is difficult for firms to cooperate, it is possible. When it comes to the market for goods, as with Jack and Diane producing apples, cooperation is a bad thing leading to higher prices and a lower quantity. There are antitrust laws in place to deal with firms coordinating prices and quantities to stop that from occurring. Beyond forcing an oligopoly to compete, the policy maker runs into many of the same issues they face with trying to increase competition or regulate prices with a monopoly or monopolistic competition.</a:t>
            </a:r>
          </a:p>
          <a:p>
            <a:endParaRPr lang="en-US" dirty="0"/>
          </a:p>
        </p:txBody>
      </p:sp>
      <p:sp>
        <p:nvSpPr>
          <p:cNvPr id="4" name="Slide Number Placeholder 3"/>
          <p:cNvSpPr>
            <a:spLocks noGrp="1"/>
          </p:cNvSpPr>
          <p:nvPr>
            <p:ph type="sldNum" sz="quarter" idx="5"/>
          </p:nvPr>
        </p:nvSpPr>
        <p:spPr/>
        <p:txBody>
          <a:bodyPr/>
          <a:lstStyle/>
          <a:p>
            <a:fld id="{AE936807-D1C0-5F46-8938-CDA56C71D283}" type="slidenum">
              <a:rPr lang="en-US" smtClean="0"/>
              <a:t>13</a:t>
            </a:fld>
            <a:endParaRPr lang="en-US"/>
          </a:p>
        </p:txBody>
      </p:sp>
    </p:spTree>
    <p:extLst>
      <p:ext uri="{BB962C8B-B14F-4D97-AF65-F5344CB8AC3E}">
        <p14:creationId xmlns:p14="http://schemas.microsoft.com/office/powerpoint/2010/main" val="373213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Balls</a:t>
            </a:r>
          </a:p>
          <a:p>
            <a:endParaRPr lang="en-US" dirty="0"/>
          </a:p>
          <a:p>
            <a:r>
              <a:rPr lang="en-US" dirty="0"/>
              <a:t>https://</a:t>
            </a:r>
            <a:r>
              <a:rPr lang="en-US" dirty="0" err="1"/>
              <a:t>www.facebook.com</a:t>
            </a:r>
            <a:r>
              <a:rPr lang="en-US" dirty="0"/>
              <a:t>/watch/?v=2294216330611721</a:t>
            </a:r>
          </a:p>
          <a:p>
            <a:endParaRPr lang="en-US" dirty="0"/>
          </a:p>
          <a:p>
            <a:r>
              <a:rPr lang="en-US" dirty="0"/>
              <a:t>https://</a:t>
            </a:r>
            <a:r>
              <a:rPr lang="en-US" dirty="0" err="1"/>
              <a:t>m.youtube.com</a:t>
            </a:r>
            <a:r>
              <a:rPr lang="en-US" dirty="0"/>
              <a:t>/</a:t>
            </a:r>
            <a:r>
              <a:rPr lang="en-US" dirty="0" err="1"/>
              <a:t>watch?v</a:t>
            </a:r>
            <a:r>
              <a:rPr lang="en-US" dirty="0"/>
              <a:t>=mVi7XQP-wDU</a:t>
            </a:r>
          </a:p>
          <a:p>
            <a:endParaRPr lang="en-US" dirty="0"/>
          </a:p>
          <a:p>
            <a:endParaRPr lang="en-US" dirty="0"/>
          </a:p>
          <a:p>
            <a:r>
              <a:rPr lang="en-US" dirty="0"/>
              <a:t>https://</a:t>
            </a:r>
            <a:r>
              <a:rPr lang="en-US" dirty="0" err="1"/>
              <a:t>www.youtube.com</a:t>
            </a:r>
            <a:r>
              <a:rPr lang="en-US" dirty="0"/>
              <a:t>/</a:t>
            </a:r>
            <a:r>
              <a:rPr lang="en-US" dirty="0" err="1"/>
              <a:t>watch?v</a:t>
            </a:r>
            <a:r>
              <a:rPr lang="en-US" dirty="0"/>
              <a:t>=S0qjK3TWZE8</a:t>
            </a:r>
          </a:p>
          <a:p>
            <a:endParaRPr lang="en-US" dirty="0"/>
          </a:p>
        </p:txBody>
      </p:sp>
      <p:sp>
        <p:nvSpPr>
          <p:cNvPr id="4" name="Slide Number Placeholder 3"/>
          <p:cNvSpPr>
            <a:spLocks noGrp="1"/>
          </p:cNvSpPr>
          <p:nvPr>
            <p:ph type="sldNum" sz="quarter" idx="5"/>
          </p:nvPr>
        </p:nvSpPr>
        <p:spPr/>
        <p:txBody>
          <a:bodyPr/>
          <a:lstStyle/>
          <a:p>
            <a:fld id="{AE936807-D1C0-5F46-8938-CDA56C71D283}" type="slidenum">
              <a:rPr lang="en-US" smtClean="0"/>
              <a:t>14</a:t>
            </a:fld>
            <a:endParaRPr lang="en-US"/>
          </a:p>
        </p:txBody>
      </p:sp>
    </p:spTree>
    <p:extLst>
      <p:ext uri="{BB962C8B-B14F-4D97-AF65-F5344CB8AC3E}">
        <p14:creationId xmlns:p14="http://schemas.microsoft.com/office/powerpoint/2010/main" val="369841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A01B16-6BDF-B246-92DB-C92A8FF8533C}"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01B16-6BDF-B246-92DB-C92A8FF8533C}"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01B16-6BDF-B246-92DB-C92A8FF8533C}"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01B16-6BDF-B246-92DB-C92A8FF8533C}"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01B16-6BDF-B246-92DB-C92A8FF8533C}"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A01B16-6BDF-B246-92DB-C92A8FF8533C}" type="datetimeFigureOut">
              <a:rPr lang="en-US" smtClean="0"/>
              <a:pPr/>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A01B16-6BDF-B246-92DB-C92A8FF8533C}" type="datetimeFigureOut">
              <a:rPr lang="en-US" smtClean="0"/>
              <a:pPr/>
              <a:t>10/8/24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01B16-6BDF-B246-92DB-C92A8FF8533C}" type="datetimeFigureOut">
              <a:rPr lang="en-US" smtClean="0"/>
              <a:pPr/>
              <a:t>10/8/24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01B16-6BDF-B246-92DB-C92A8FF8533C}" type="datetimeFigureOut">
              <a:rPr lang="en-US" smtClean="0"/>
              <a:pPr/>
              <a:t>10/8/24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01B16-6BDF-B246-92DB-C92A8FF8533C}" type="datetimeFigureOut">
              <a:rPr lang="en-US" smtClean="0"/>
              <a:pPr/>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01B16-6BDF-B246-92DB-C92A8FF8533C}" type="datetimeFigureOut">
              <a:rPr lang="en-US" smtClean="0"/>
              <a:pPr/>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B0B5-A005-D24D-BD3E-F6EFE92D9D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01B16-6BDF-B246-92DB-C92A8FF8533C}" type="datetimeFigureOut">
              <a:rPr lang="en-US" smtClean="0"/>
              <a:pPr/>
              <a:t>10/8/24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1B0B5-A005-D24D-BD3E-F6EFE92D9D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3.bin"/></Relationships>
</file>

<file path=ppt/slides/_rels/slide6.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pen.spotify.com/track/43btz2xjMKpcmjkuRsvxyg?si=22d5a175ff954e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38F6F8E9-FAE4-CC54-3C7A-CA3C93181CD0}"/>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defTabSz="914400">
              <a:lnSpc>
                <a:spcPct val="90000"/>
              </a:lnSpc>
            </a:pPr>
            <a:r>
              <a:rPr lang="en-US" sz="2700" kern="1200">
                <a:solidFill>
                  <a:srgbClr val="FFFFFF"/>
                </a:solidFill>
                <a:latin typeface="+mj-lt"/>
                <a:ea typeface="+mj-ea"/>
                <a:cs typeface="+mj-cs"/>
              </a:rPr>
              <a:t>Monopolistic Competition and Oligopoly</a:t>
            </a:r>
          </a:p>
        </p:txBody>
      </p:sp>
      <p:pic>
        <p:nvPicPr>
          <p:cNvPr id="2" name="Picture 1">
            <a:extLst>
              <a:ext uri="{FF2B5EF4-FFF2-40B4-BE49-F238E27FC236}">
                <a16:creationId xmlns:a16="http://schemas.microsoft.com/office/drawing/2014/main" id="{2CFF0A7B-4AF1-8792-2913-B986BDB11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81080" y="1150313"/>
            <a:ext cx="5861575" cy="4557374"/>
          </a:xfrm>
          <a:prstGeom prst="rect">
            <a:avLst/>
          </a:prstGeom>
          <a:noFill/>
        </p:spPr>
      </p:pic>
    </p:spTree>
    <p:extLst>
      <p:ext uri="{BB962C8B-B14F-4D97-AF65-F5344CB8AC3E}">
        <p14:creationId xmlns:p14="http://schemas.microsoft.com/office/powerpoint/2010/main" val="336651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6115118"/>
              </p:ext>
            </p:extLst>
          </p:nvPr>
        </p:nvGraphicFramePr>
        <p:xfrm>
          <a:off x="876299" y="1630680"/>
          <a:ext cx="7391402" cy="1798320"/>
        </p:xfrm>
        <a:graphic>
          <a:graphicData uri="http://schemas.openxmlformats.org/drawingml/2006/table">
            <a:tbl>
              <a:tblPr/>
              <a:tblGrid>
                <a:gridCol w="1131337">
                  <a:extLst>
                    <a:ext uri="{9D8B030D-6E8A-4147-A177-3AD203B41FA5}">
                      <a16:colId xmlns:a16="http://schemas.microsoft.com/office/drawing/2014/main" val="20000"/>
                    </a:ext>
                  </a:extLst>
                </a:gridCol>
                <a:gridCol w="1131337">
                  <a:extLst>
                    <a:ext uri="{9D8B030D-6E8A-4147-A177-3AD203B41FA5}">
                      <a16:colId xmlns:a16="http://schemas.microsoft.com/office/drawing/2014/main" val="20001"/>
                    </a:ext>
                  </a:extLst>
                </a:gridCol>
                <a:gridCol w="1282182">
                  <a:extLst>
                    <a:ext uri="{9D8B030D-6E8A-4147-A177-3AD203B41FA5}">
                      <a16:colId xmlns:a16="http://schemas.microsoft.com/office/drawing/2014/main" val="20002"/>
                    </a:ext>
                  </a:extLst>
                </a:gridCol>
                <a:gridCol w="1282182">
                  <a:extLst>
                    <a:ext uri="{9D8B030D-6E8A-4147-A177-3AD203B41FA5}">
                      <a16:colId xmlns:a16="http://schemas.microsoft.com/office/drawing/2014/main" val="433458217"/>
                    </a:ext>
                  </a:extLst>
                </a:gridCol>
                <a:gridCol w="1282182">
                  <a:extLst>
                    <a:ext uri="{9D8B030D-6E8A-4147-A177-3AD203B41FA5}">
                      <a16:colId xmlns:a16="http://schemas.microsoft.com/office/drawing/2014/main" val="507800538"/>
                    </a:ext>
                  </a:extLst>
                </a:gridCol>
                <a:gridCol w="1282182">
                  <a:extLst>
                    <a:ext uri="{9D8B030D-6E8A-4147-A177-3AD203B41FA5}">
                      <a16:colId xmlns:a16="http://schemas.microsoft.com/office/drawing/2014/main" val="3245322382"/>
                    </a:ext>
                  </a:extLst>
                </a:gridCol>
              </a:tblGrid>
              <a:tr h="1151519">
                <a:tc gridSpan="6">
                  <a:txBody>
                    <a:bodyPr/>
                    <a:lstStyle/>
                    <a:p>
                      <a:pPr algn="ctr" fontAlgn="b"/>
                      <a:r>
                        <a:rPr lang="en-US" sz="1800" b="1" i="0" u="none" strike="noStrike" dirty="0">
                          <a:latin typeface="Verdana"/>
                        </a:rPr>
                        <a:t>             Demand Schedule for Apples Producers</a:t>
                      </a:r>
                    </a:p>
                    <a:p>
                      <a:pPr algn="ctr" fontAlgn="b"/>
                      <a:r>
                        <a:rPr lang="en-US" sz="1400" b="1" i="0" u="none" strike="noStrike" dirty="0">
                          <a:latin typeface="Verdana"/>
                        </a:rPr>
                        <a:t>                 (assume</a:t>
                      </a:r>
                      <a:r>
                        <a:rPr lang="en-US" sz="1400" b="1" i="0" u="none" strike="noStrike" baseline="0" dirty="0">
                          <a:latin typeface="Verdana"/>
                        </a:rPr>
                        <a:t> costs equal zero for simplicity)</a:t>
                      </a:r>
                      <a:endParaRPr lang="en-US" sz="1400" b="1" i="0" u="none" strike="noStrike" dirty="0">
                        <a:latin typeface="Verdana"/>
                      </a:endParaRPr>
                    </a:p>
                  </a:txBody>
                  <a:tcPr marL="12700" marR="12700" marT="12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tc hMerge="1">
                  <a:txBody>
                    <a:bodyPr/>
                    <a:lstStyle/>
                    <a:p>
                      <a:pPr algn="ctr" fontAlgn="b"/>
                      <a:endParaRPr lang="en-US" sz="18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b"/>
                      <a:endParaRPr lang="en-US" sz="18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b"/>
                      <a:endParaRPr lang="en-US" sz="14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algn="ctr" fontAlgn="b"/>
                      <a:endParaRPr lang="en-US" sz="14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algn="ctr" fontAlgn="b"/>
                      <a:endParaRPr lang="en-US" sz="14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46801">
                <a:tc>
                  <a:txBody>
                    <a:bodyPr/>
                    <a:lstStyle/>
                    <a:p>
                      <a:pPr algn="ctr" fontAlgn="b"/>
                      <a:r>
                        <a:rPr lang="en-US" sz="1800" b="1" i="0" u="none" strike="noStrike" dirty="0">
                          <a:latin typeface="Verdana"/>
                        </a:rPr>
                        <a:t>Jack</a:t>
                      </a:r>
                    </a:p>
                  </a:txBody>
                  <a:tcPr marL="0" marR="12700" marT="12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1" i="0" u="none" strike="noStrike" dirty="0">
                          <a:latin typeface="Verdana"/>
                        </a:rPr>
                        <a:t>Price</a:t>
                      </a:r>
                    </a:p>
                  </a:txBody>
                  <a:tcPr marL="0" marR="12700" marT="12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1" i="0" u="none" strike="noStrike" dirty="0">
                          <a:latin typeface="Verdana"/>
                        </a:rPr>
                        <a:t>Profits</a:t>
                      </a:r>
                    </a:p>
                  </a:txBody>
                  <a:tcPr marL="0" marR="12700" marT="12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1" i="0" u="none" strike="noStrike" dirty="0">
                          <a:latin typeface="Verdana"/>
                        </a:rPr>
                        <a:t>Diane</a:t>
                      </a:r>
                    </a:p>
                  </a:txBody>
                  <a:tcPr marL="0" marR="12700" marT="12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1" i="0" u="none" strike="noStrike" dirty="0">
                          <a:latin typeface="Verdana"/>
                        </a:rPr>
                        <a:t>Price</a:t>
                      </a:r>
                    </a:p>
                  </a:txBody>
                  <a:tcPr marL="0" marR="12700" marT="12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1" i="0" u="none" strike="noStrike" dirty="0">
                          <a:latin typeface="Verdana"/>
                        </a:rPr>
                        <a:t>Profits</a:t>
                      </a:r>
                    </a:p>
                  </a:txBody>
                  <a:tcPr marL="0" marR="12700" marT="12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pic>
        <p:nvPicPr>
          <p:cNvPr id="6" name="Picture 2" descr="Three Red Apples on Wooden Surface · Free Stock Photo">
            <a:extLst>
              <a:ext uri="{FF2B5EF4-FFF2-40B4-BE49-F238E27FC236}">
                <a16:creationId xmlns:a16="http://schemas.microsoft.com/office/drawing/2014/main" id="{ED416152-40BC-264F-B31A-986F14E7F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4" t="634" r="13689" b="-634"/>
          <a:stretch/>
        </p:blipFill>
        <p:spPr bwMode="auto">
          <a:xfrm>
            <a:off x="876299" y="1630680"/>
            <a:ext cx="1417320" cy="11530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16F4ADF7-7A42-EB46-8D6E-BE3283200B62}"/>
              </a:ext>
            </a:extLst>
          </p:cNvPr>
          <p:cNvGraphicFramePr>
            <a:graphicFrameLocks noGrp="1"/>
          </p:cNvGraphicFramePr>
          <p:nvPr>
            <p:extLst>
              <p:ext uri="{D42A27DB-BD31-4B8C-83A1-F6EECF244321}">
                <p14:modId xmlns:p14="http://schemas.microsoft.com/office/powerpoint/2010/main" val="2560766389"/>
              </p:ext>
            </p:extLst>
          </p:nvPr>
        </p:nvGraphicFramePr>
        <p:xfrm>
          <a:off x="876297" y="4129139"/>
          <a:ext cx="7391400" cy="370840"/>
        </p:xfrm>
        <a:graphic>
          <a:graphicData uri="http://schemas.openxmlformats.org/drawingml/2006/table">
            <a:tbl>
              <a:tblPr firstRow="1" bandRow="1">
                <a:tableStyleId>{5C22544A-7EE6-4342-B048-85BDC9FD1C3A}</a:tableStyleId>
              </a:tblPr>
              <a:tblGrid>
                <a:gridCol w="1128211">
                  <a:extLst>
                    <a:ext uri="{9D8B030D-6E8A-4147-A177-3AD203B41FA5}">
                      <a16:colId xmlns:a16="http://schemas.microsoft.com/office/drawing/2014/main" val="3165265919"/>
                    </a:ext>
                  </a:extLst>
                </a:gridCol>
                <a:gridCol w="1138083">
                  <a:extLst>
                    <a:ext uri="{9D8B030D-6E8A-4147-A177-3AD203B41FA5}">
                      <a16:colId xmlns:a16="http://schemas.microsoft.com/office/drawing/2014/main" val="3197048115"/>
                    </a:ext>
                  </a:extLst>
                </a:gridCol>
                <a:gridCol w="1276402">
                  <a:extLst>
                    <a:ext uri="{9D8B030D-6E8A-4147-A177-3AD203B41FA5}">
                      <a16:colId xmlns:a16="http://schemas.microsoft.com/office/drawing/2014/main" val="4126948488"/>
                    </a:ext>
                  </a:extLst>
                </a:gridCol>
                <a:gridCol w="1288122">
                  <a:extLst>
                    <a:ext uri="{9D8B030D-6E8A-4147-A177-3AD203B41FA5}">
                      <a16:colId xmlns:a16="http://schemas.microsoft.com/office/drawing/2014/main" val="1928947577"/>
                    </a:ext>
                  </a:extLst>
                </a:gridCol>
                <a:gridCol w="1281037">
                  <a:extLst>
                    <a:ext uri="{9D8B030D-6E8A-4147-A177-3AD203B41FA5}">
                      <a16:colId xmlns:a16="http://schemas.microsoft.com/office/drawing/2014/main" val="2790716413"/>
                    </a:ext>
                  </a:extLst>
                </a:gridCol>
                <a:gridCol w="1279545">
                  <a:extLst>
                    <a:ext uri="{9D8B030D-6E8A-4147-A177-3AD203B41FA5}">
                      <a16:colId xmlns:a16="http://schemas.microsoft.com/office/drawing/2014/main" val="1000971114"/>
                    </a:ext>
                  </a:extLst>
                </a:gridCol>
              </a:tblGrid>
              <a:tr h="370840">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105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$315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105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$315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1897293"/>
                  </a:ext>
                </a:extLst>
              </a:tr>
            </a:tbl>
          </a:graphicData>
        </a:graphic>
      </p:graphicFrame>
      <p:graphicFrame>
        <p:nvGraphicFramePr>
          <p:cNvPr id="8" name="Table 6">
            <a:extLst>
              <a:ext uri="{FF2B5EF4-FFF2-40B4-BE49-F238E27FC236}">
                <a16:creationId xmlns:a16="http://schemas.microsoft.com/office/drawing/2014/main" id="{5F772CEF-1A31-154B-A428-88D84FF0B89A}"/>
              </a:ext>
            </a:extLst>
          </p:cNvPr>
          <p:cNvGraphicFramePr>
            <a:graphicFrameLocks noGrp="1"/>
          </p:cNvGraphicFramePr>
          <p:nvPr>
            <p:extLst>
              <p:ext uri="{D42A27DB-BD31-4B8C-83A1-F6EECF244321}">
                <p14:modId xmlns:p14="http://schemas.microsoft.com/office/powerpoint/2010/main" val="4065317535"/>
              </p:ext>
            </p:extLst>
          </p:nvPr>
        </p:nvGraphicFramePr>
        <p:xfrm>
          <a:off x="876297" y="4499979"/>
          <a:ext cx="7391400" cy="370840"/>
        </p:xfrm>
        <a:graphic>
          <a:graphicData uri="http://schemas.openxmlformats.org/drawingml/2006/table">
            <a:tbl>
              <a:tblPr firstRow="1" bandRow="1">
                <a:tableStyleId>{5C22544A-7EE6-4342-B048-85BDC9FD1C3A}</a:tableStyleId>
              </a:tblPr>
              <a:tblGrid>
                <a:gridCol w="1127368">
                  <a:extLst>
                    <a:ext uri="{9D8B030D-6E8A-4147-A177-3AD203B41FA5}">
                      <a16:colId xmlns:a16="http://schemas.microsoft.com/office/drawing/2014/main" val="3165265919"/>
                    </a:ext>
                  </a:extLst>
                </a:gridCol>
                <a:gridCol w="1138928">
                  <a:extLst>
                    <a:ext uri="{9D8B030D-6E8A-4147-A177-3AD203B41FA5}">
                      <a16:colId xmlns:a16="http://schemas.microsoft.com/office/drawing/2014/main" val="3197048115"/>
                    </a:ext>
                  </a:extLst>
                </a:gridCol>
                <a:gridCol w="1271752">
                  <a:extLst>
                    <a:ext uri="{9D8B030D-6E8A-4147-A177-3AD203B41FA5}">
                      <a16:colId xmlns:a16="http://schemas.microsoft.com/office/drawing/2014/main" val="4126948488"/>
                    </a:ext>
                  </a:extLst>
                </a:gridCol>
                <a:gridCol w="1292772">
                  <a:extLst>
                    <a:ext uri="{9D8B030D-6E8A-4147-A177-3AD203B41FA5}">
                      <a16:colId xmlns:a16="http://schemas.microsoft.com/office/drawing/2014/main" val="1928947577"/>
                    </a:ext>
                  </a:extLst>
                </a:gridCol>
                <a:gridCol w="1281035">
                  <a:extLst>
                    <a:ext uri="{9D8B030D-6E8A-4147-A177-3AD203B41FA5}">
                      <a16:colId xmlns:a16="http://schemas.microsoft.com/office/drawing/2014/main" val="2790716413"/>
                    </a:ext>
                  </a:extLst>
                </a:gridCol>
                <a:gridCol w="1279545">
                  <a:extLst>
                    <a:ext uri="{9D8B030D-6E8A-4147-A177-3AD203B41FA5}">
                      <a16:colId xmlns:a16="http://schemas.microsoft.com/office/drawing/2014/main" val="1000971114"/>
                    </a:ext>
                  </a:extLst>
                </a:gridCol>
              </a:tblGrid>
              <a:tr h="370840">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135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$2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$270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105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$2</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$210</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1897293"/>
                  </a:ext>
                </a:extLst>
              </a:tr>
            </a:tbl>
          </a:graphicData>
        </a:graphic>
      </p:graphicFrame>
      <p:graphicFrame>
        <p:nvGraphicFramePr>
          <p:cNvPr id="9" name="Table 6">
            <a:extLst>
              <a:ext uri="{FF2B5EF4-FFF2-40B4-BE49-F238E27FC236}">
                <a16:creationId xmlns:a16="http://schemas.microsoft.com/office/drawing/2014/main" id="{5D128ECD-D38B-8146-9C14-456C4E188524}"/>
              </a:ext>
            </a:extLst>
          </p:cNvPr>
          <p:cNvGraphicFramePr>
            <a:graphicFrameLocks noGrp="1"/>
          </p:cNvGraphicFramePr>
          <p:nvPr>
            <p:extLst>
              <p:ext uri="{D42A27DB-BD31-4B8C-83A1-F6EECF244321}">
                <p14:modId xmlns:p14="http://schemas.microsoft.com/office/powerpoint/2010/main" val="841966234"/>
              </p:ext>
            </p:extLst>
          </p:nvPr>
        </p:nvGraphicFramePr>
        <p:xfrm>
          <a:off x="876297" y="3428607"/>
          <a:ext cx="7391400" cy="370840"/>
        </p:xfrm>
        <a:graphic>
          <a:graphicData uri="http://schemas.openxmlformats.org/drawingml/2006/table">
            <a:tbl>
              <a:tblPr firstRow="1" bandRow="1">
                <a:tableStyleId>{5C22544A-7EE6-4342-B048-85BDC9FD1C3A}</a:tableStyleId>
              </a:tblPr>
              <a:tblGrid>
                <a:gridCol w="1127368">
                  <a:extLst>
                    <a:ext uri="{9D8B030D-6E8A-4147-A177-3AD203B41FA5}">
                      <a16:colId xmlns:a16="http://schemas.microsoft.com/office/drawing/2014/main" val="3165265919"/>
                    </a:ext>
                  </a:extLst>
                </a:gridCol>
                <a:gridCol w="1138928">
                  <a:extLst>
                    <a:ext uri="{9D8B030D-6E8A-4147-A177-3AD203B41FA5}">
                      <a16:colId xmlns:a16="http://schemas.microsoft.com/office/drawing/2014/main" val="3197048115"/>
                    </a:ext>
                  </a:extLst>
                </a:gridCol>
                <a:gridCol w="1280320">
                  <a:extLst>
                    <a:ext uri="{9D8B030D-6E8A-4147-A177-3AD203B41FA5}">
                      <a16:colId xmlns:a16="http://schemas.microsoft.com/office/drawing/2014/main" val="4126948488"/>
                    </a:ext>
                  </a:extLst>
                </a:gridCol>
                <a:gridCol w="1284204">
                  <a:extLst>
                    <a:ext uri="{9D8B030D-6E8A-4147-A177-3AD203B41FA5}">
                      <a16:colId xmlns:a16="http://schemas.microsoft.com/office/drawing/2014/main" val="1928947577"/>
                    </a:ext>
                  </a:extLst>
                </a:gridCol>
                <a:gridCol w="1280629">
                  <a:extLst>
                    <a:ext uri="{9D8B030D-6E8A-4147-A177-3AD203B41FA5}">
                      <a16:colId xmlns:a16="http://schemas.microsoft.com/office/drawing/2014/main" val="2790716413"/>
                    </a:ext>
                  </a:extLst>
                </a:gridCol>
                <a:gridCol w="1279951">
                  <a:extLst>
                    <a:ext uri="{9D8B030D-6E8A-4147-A177-3AD203B41FA5}">
                      <a16:colId xmlns:a16="http://schemas.microsoft.com/office/drawing/2014/main" val="1000971114"/>
                    </a:ext>
                  </a:extLst>
                </a:gridCol>
              </a:tblGrid>
              <a:tr h="370840">
                <a:tc>
                  <a:txBody>
                    <a:bodyPr/>
                    <a:lstStyle/>
                    <a:p>
                      <a:pPr algn="ctr" rtl="0" fontAlgn="b"/>
                      <a:r>
                        <a:rPr lang="en-US" sz="1800" b="0" i="0" u="none" strike="noStrike" dirty="0">
                          <a:solidFill>
                            <a:srgbClr val="000000"/>
                          </a:solidFill>
                          <a:effectLst/>
                          <a:latin typeface="Verdana" panose="020B0604030504040204" pitchFamily="34" charset="0"/>
                        </a:rPr>
                        <a:t>75</a:t>
                      </a:r>
                    </a:p>
                  </a:txBody>
                  <a:tcPr marL="9525" marR="0"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$5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$375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75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$5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$375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1897293"/>
                  </a:ext>
                </a:extLst>
              </a:tr>
            </a:tbl>
          </a:graphicData>
        </a:graphic>
      </p:graphicFrame>
      <p:graphicFrame>
        <p:nvGraphicFramePr>
          <p:cNvPr id="13" name="Table 6">
            <a:extLst>
              <a:ext uri="{FF2B5EF4-FFF2-40B4-BE49-F238E27FC236}">
                <a16:creationId xmlns:a16="http://schemas.microsoft.com/office/drawing/2014/main" id="{C30935A4-C860-C44D-AACE-84BA63F4323B}"/>
              </a:ext>
            </a:extLst>
          </p:cNvPr>
          <p:cNvGraphicFramePr>
            <a:graphicFrameLocks noGrp="1"/>
          </p:cNvGraphicFramePr>
          <p:nvPr>
            <p:extLst>
              <p:ext uri="{D42A27DB-BD31-4B8C-83A1-F6EECF244321}">
                <p14:modId xmlns:p14="http://schemas.microsoft.com/office/powerpoint/2010/main" val="1144364275"/>
              </p:ext>
            </p:extLst>
          </p:nvPr>
        </p:nvGraphicFramePr>
        <p:xfrm>
          <a:off x="876297" y="3799447"/>
          <a:ext cx="7391400" cy="370840"/>
        </p:xfrm>
        <a:graphic>
          <a:graphicData uri="http://schemas.openxmlformats.org/drawingml/2006/table">
            <a:tbl>
              <a:tblPr firstRow="1" bandRow="1">
                <a:tableStyleId>{5C22544A-7EE6-4342-B048-85BDC9FD1C3A}</a:tableStyleId>
              </a:tblPr>
              <a:tblGrid>
                <a:gridCol w="1128211">
                  <a:extLst>
                    <a:ext uri="{9D8B030D-6E8A-4147-A177-3AD203B41FA5}">
                      <a16:colId xmlns:a16="http://schemas.microsoft.com/office/drawing/2014/main" val="3165265919"/>
                    </a:ext>
                  </a:extLst>
                </a:gridCol>
                <a:gridCol w="1138085">
                  <a:extLst>
                    <a:ext uri="{9D8B030D-6E8A-4147-A177-3AD203B41FA5}">
                      <a16:colId xmlns:a16="http://schemas.microsoft.com/office/drawing/2014/main" val="3197048115"/>
                    </a:ext>
                  </a:extLst>
                </a:gridCol>
                <a:gridCol w="1280043">
                  <a:extLst>
                    <a:ext uri="{9D8B030D-6E8A-4147-A177-3AD203B41FA5}">
                      <a16:colId xmlns:a16="http://schemas.microsoft.com/office/drawing/2014/main" val="4126948488"/>
                    </a:ext>
                  </a:extLst>
                </a:gridCol>
                <a:gridCol w="1284481">
                  <a:extLst>
                    <a:ext uri="{9D8B030D-6E8A-4147-A177-3AD203B41FA5}">
                      <a16:colId xmlns:a16="http://schemas.microsoft.com/office/drawing/2014/main" val="1928947577"/>
                    </a:ext>
                  </a:extLst>
                </a:gridCol>
                <a:gridCol w="1280629">
                  <a:extLst>
                    <a:ext uri="{9D8B030D-6E8A-4147-A177-3AD203B41FA5}">
                      <a16:colId xmlns:a16="http://schemas.microsoft.com/office/drawing/2014/main" val="2790716413"/>
                    </a:ext>
                  </a:extLst>
                </a:gridCol>
                <a:gridCol w="1279951">
                  <a:extLst>
                    <a:ext uri="{9D8B030D-6E8A-4147-A177-3AD203B41FA5}">
                      <a16:colId xmlns:a16="http://schemas.microsoft.com/office/drawing/2014/main" val="1000971114"/>
                    </a:ext>
                  </a:extLst>
                </a:gridCol>
              </a:tblGrid>
              <a:tr h="370840">
                <a:tc>
                  <a:txBody>
                    <a:bodyPr/>
                    <a:lstStyle/>
                    <a:p>
                      <a:pPr algn="ctr" rtl="0" fontAlgn="b"/>
                      <a:r>
                        <a:rPr lang="en-US" sz="1800" b="0" i="0" u="none" strike="noStrike" dirty="0">
                          <a:solidFill>
                            <a:srgbClr val="000000"/>
                          </a:solidFill>
                          <a:effectLst/>
                          <a:latin typeface="Verdana" panose="020B0604030504040204" pitchFamily="34" charset="0"/>
                        </a:rPr>
                        <a:t>105</a:t>
                      </a:r>
                    </a:p>
                  </a:txBody>
                  <a:tcPr marL="9525" marR="0"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$4</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$420</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75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$4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800" b="0" i="0" u="none" strike="noStrike" dirty="0">
                          <a:solidFill>
                            <a:srgbClr val="000000"/>
                          </a:solidFill>
                          <a:effectLst/>
                          <a:latin typeface="Verdana" panose="020B0604030504040204" pitchFamily="34" charset="0"/>
                        </a:rPr>
                        <a:t>$300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1897293"/>
                  </a:ext>
                </a:extLst>
              </a:tr>
            </a:tbl>
          </a:graphicData>
        </a:graphic>
      </p:graphicFrame>
      <p:graphicFrame>
        <p:nvGraphicFramePr>
          <p:cNvPr id="14" name="Table 13">
            <a:extLst>
              <a:ext uri="{FF2B5EF4-FFF2-40B4-BE49-F238E27FC236}">
                <a16:creationId xmlns:a16="http://schemas.microsoft.com/office/drawing/2014/main" id="{6DB10455-A5F7-8B48-8325-1CD91DCCF4F9}"/>
              </a:ext>
            </a:extLst>
          </p:cNvPr>
          <p:cNvGraphicFramePr>
            <a:graphicFrameLocks noGrp="1"/>
          </p:cNvGraphicFramePr>
          <p:nvPr>
            <p:extLst>
              <p:ext uri="{D42A27DB-BD31-4B8C-83A1-F6EECF244321}">
                <p14:modId xmlns:p14="http://schemas.microsoft.com/office/powerpoint/2010/main" val="3490813848"/>
              </p:ext>
            </p:extLst>
          </p:nvPr>
        </p:nvGraphicFramePr>
        <p:xfrm>
          <a:off x="876297" y="4169893"/>
          <a:ext cx="7391400" cy="330085"/>
        </p:xfrm>
        <a:graphic>
          <a:graphicData uri="http://schemas.openxmlformats.org/drawingml/2006/table">
            <a:tbl>
              <a:tblPr firstRow="1" bandRow="1">
                <a:tableStyleId>{5C22544A-7EE6-4342-B048-85BDC9FD1C3A}</a:tableStyleId>
              </a:tblPr>
              <a:tblGrid>
                <a:gridCol w="1128211">
                  <a:extLst>
                    <a:ext uri="{9D8B030D-6E8A-4147-A177-3AD203B41FA5}">
                      <a16:colId xmlns:a16="http://schemas.microsoft.com/office/drawing/2014/main" val="3165265919"/>
                    </a:ext>
                  </a:extLst>
                </a:gridCol>
                <a:gridCol w="1138083">
                  <a:extLst>
                    <a:ext uri="{9D8B030D-6E8A-4147-A177-3AD203B41FA5}">
                      <a16:colId xmlns:a16="http://schemas.microsoft.com/office/drawing/2014/main" val="3197048115"/>
                    </a:ext>
                  </a:extLst>
                </a:gridCol>
                <a:gridCol w="1276402">
                  <a:extLst>
                    <a:ext uri="{9D8B030D-6E8A-4147-A177-3AD203B41FA5}">
                      <a16:colId xmlns:a16="http://schemas.microsoft.com/office/drawing/2014/main" val="4126948488"/>
                    </a:ext>
                  </a:extLst>
                </a:gridCol>
                <a:gridCol w="1288122">
                  <a:extLst>
                    <a:ext uri="{9D8B030D-6E8A-4147-A177-3AD203B41FA5}">
                      <a16:colId xmlns:a16="http://schemas.microsoft.com/office/drawing/2014/main" val="1928947577"/>
                    </a:ext>
                  </a:extLst>
                </a:gridCol>
                <a:gridCol w="1281037">
                  <a:extLst>
                    <a:ext uri="{9D8B030D-6E8A-4147-A177-3AD203B41FA5}">
                      <a16:colId xmlns:a16="http://schemas.microsoft.com/office/drawing/2014/main" val="2790716413"/>
                    </a:ext>
                  </a:extLst>
                </a:gridCol>
                <a:gridCol w="1279545">
                  <a:extLst>
                    <a:ext uri="{9D8B030D-6E8A-4147-A177-3AD203B41FA5}">
                      <a16:colId xmlns:a16="http://schemas.microsoft.com/office/drawing/2014/main" val="1000971114"/>
                    </a:ext>
                  </a:extLst>
                </a:gridCol>
              </a:tblGrid>
              <a:tr h="330085">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105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$315 </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105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457200" rtl="0" eaLnBrk="1" fontAlgn="b" latinLnBrk="0" hangingPunct="1"/>
                      <a:r>
                        <a:rPr lang="en-US" sz="1800" b="0" i="0" u="none" strike="noStrike" kern="1200" dirty="0">
                          <a:solidFill>
                            <a:srgbClr val="000000"/>
                          </a:solidFill>
                          <a:effectLst/>
                          <a:latin typeface="Verdana" panose="020B0604030504040204" pitchFamily="34" charset="0"/>
                          <a:ea typeface="+mn-ea"/>
                          <a:cs typeface="+mn-cs"/>
                        </a:rPr>
                        <a:t>$315</a:t>
                      </a: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871897293"/>
                  </a:ext>
                </a:extLst>
              </a:tr>
            </a:tbl>
          </a:graphicData>
        </a:graphic>
      </p:graphicFrame>
      <p:sp>
        <p:nvSpPr>
          <p:cNvPr id="12" name="Title 1">
            <a:extLst>
              <a:ext uri="{FF2B5EF4-FFF2-40B4-BE49-F238E27FC236}">
                <a16:creationId xmlns:a16="http://schemas.microsoft.com/office/drawing/2014/main" id="{654A5F17-B0F2-60C3-E7C5-B524A944AE7E}"/>
              </a:ext>
            </a:extLst>
          </p:cNvPr>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a:t>A Duopoly Example: Jack vs Diane</a:t>
            </a:r>
            <a:endParaRPr lang="en-US" sz="4000" dirty="0"/>
          </a:p>
        </p:txBody>
      </p:sp>
    </p:spTree>
    <p:extLst>
      <p:ext uri="{BB962C8B-B14F-4D97-AF65-F5344CB8AC3E}">
        <p14:creationId xmlns:p14="http://schemas.microsoft.com/office/powerpoint/2010/main" val="8402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Prisoners’ Dilemma</a:t>
            </a:r>
          </a:p>
        </p:txBody>
      </p:sp>
      <p:sp>
        <p:nvSpPr>
          <p:cNvPr id="7" name="TextBox 6"/>
          <p:cNvSpPr txBox="1"/>
          <p:nvPr/>
        </p:nvSpPr>
        <p:spPr>
          <a:xfrm>
            <a:off x="5098032" y="2090172"/>
            <a:ext cx="3812490" cy="3046988"/>
          </a:xfrm>
          <a:prstGeom prst="rect">
            <a:avLst/>
          </a:prstGeom>
          <a:noFill/>
        </p:spPr>
        <p:txBody>
          <a:bodyPr wrap="square" rtlCol="0">
            <a:spAutoFit/>
          </a:bodyPr>
          <a:lstStyle/>
          <a:p>
            <a:pPr algn="ctr"/>
            <a:r>
              <a:rPr lang="en-US" sz="2400" b="1" dirty="0"/>
              <a:t>Prisoners’ Dilemma</a:t>
            </a:r>
            <a:r>
              <a:rPr lang="en-US" sz="2400" dirty="0"/>
              <a:t>: a particular “game” between two captured prisoners that illustrates why cooperation is difficult to maintain even when it is mutually beneficial.</a:t>
            </a:r>
          </a:p>
          <a:p>
            <a:pPr algn="ctr"/>
            <a:endParaRPr lang="en-US" sz="2400" dirty="0"/>
          </a:p>
        </p:txBody>
      </p:sp>
      <p:pic>
        <p:nvPicPr>
          <p:cNvPr id="5122" name="Picture 2" descr="Prisoner's Dilemma | Giulia Forsythe | Flickr">
            <a:extLst>
              <a:ext uri="{FF2B5EF4-FFF2-40B4-BE49-F238E27FC236}">
                <a16:creationId xmlns:a16="http://schemas.microsoft.com/office/drawing/2014/main" id="{5A02C1FA-B80E-3E4C-8AD3-052E00314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78" y="1722977"/>
            <a:ext cx="4558656" cy="3414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4011"/>
          </a:xfrm>
        </p:spPr>
        <p:txBody>
          <a:bodyPr>
            <a:normAutofit/>
          </a:bodyPr>
          <a:lstStyle/>
          <a:p>
            <a:r>
              <a:rPr lang="en-US" sz="4000" dirty="0"/>
              <a:t>Prisoners’ Dilemma: Oligopoly</a:t>
            </a:r>
          </a:p>
        </p:txBody>
      </p:sp>
      <p:sp>
        <p:nvSpPr>
          <p:cNvPr id="6" name="Rectangle 5"/>
          <p:cNvSpPr/>
          <p:nvPr/>
        </p:nvSpPr>
        <p:spPr>
          <a:xfrm>
            <a:off x="2745304"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83650"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5304"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83650"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2745304" y="2984393"/>
            <a:ext cx="2138346" cy="1494168"/>
          </a:xfrm>
          <a:prstGeom prst="rtTriangle">
            <a:avLst/>
          </a:prstGeom>
          <a:solidFill>
            <a:schemeClr val="accent2">
              <a:lumMod val="40000"/>
              <a:lumOff val="60000"/>
              <a:alpha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585700" y="3174846"/>
            <a:ext cx="1297948" cy="523220"/>
          </a:xfrm>
          <a:prstGeom prst="rect">
            <a:avLst/>
          </a:prstGeom>
          <a:noFill/>
        </p:spPr>
        <p:txBody>
          <a:bodyPr wrap="square" rtlCol="0">
            <a:spAutoFit/>
          </a:bodyPr>
          <a:lstStyle/>
          <a:p>
            <a:pPr algn="ctr"/>
            <a:r>
              <a:rPr lang="en-US" sz="1400" dirty="0"/>
              <a:t>Jack gets $315 profit</a:t>
            </a:r>
          </a:p>
        </p:txBody>
      </p:sp>
      <p:sp>
        <p:nvSpPr>
          <p:cNvPr id="21" name="Right Triangle 20"/>
          <p:cNvSpPr/>
          <p:nvPr/>
        </p:nvSpPr>
        <p:spPr>
          <a:xfrm rot="10800000">
            <a:off x="4883650" y="2984393"/>
            <a:ext cx="2138346" cy="1494168"/>
          </a:xfrm>
          <a:prstGeom prst="rtTriangle">
            <a:avLst/>
          </a:prstGeom>
          <a:solidFill>
            <a:schemeClr val="accent2">
              <a:lumMod val="40000"/>
              <a:lumOff val="60000"/>
              <a:alpha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rot="10800000">
            <a:off x="2745303" y="4478561"/>
            <a:ext cx="2138346" cy="1494168"/>
          </a:xfrm>
          <a:prstGeom prst="rtTriangle">
            <a:avLst/>
          </a:prstGeom>
          <a:solidFill>
            <a:schemeClr val="accent2">
              <a:lumMod val="40000"/>
              <a:lumOff val="60000"/>
              <a:alpha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Triangle 22"/>
          <p:cNvSpPr/>
          <p:nvPr/>
        </p:nvSpPr>
        <p:spPr>
          <a:xfrm rot="10800000">
            <a:off x="4883649" y="4478562"/>
            <a:ext cx="2138346" cy="1494168"/>
          </a:xfrm>
          <a:prstGeom prst="rtTriangle">
            <a:avLst/>
          </a:prstGeom>
          <a:solidFill>
            <a:schemeClr val="accent2">
              <a:lumMod val="40000"/>
              <a:lumOff val="60000"/>
              <a:alpha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24047" y="3236402"/>
            <a:ext cx="1297948" cy="523220"/>
          </a:xfrm>
          <a:prstGeom prst="rect">
            <a:avLst/>
          </a:prstGeom>
          <a:noFill/>
        </p:spPr>
        <p:txBody>
          <a:bodyPr wrap="square" rtlCol="0">
            <a:spAutoFit/>
          </a:bodyPr>
          <a:lstStyle/>
          <a:p>
            <a:pPr algn="ctr"/>
            <a:r>
              <a:rPr lang="en-US" sz="1400" dirty="0"/>
              <a:t>Jack gets $300 profit</a:t>
            </a:r>
          </a:p>
        </p:txBody>
      </p:sp>
      <p:sp>
        <p:nvSpPr>
          <p:cNvPr id="25" name="TextBox 24"/>
          <p:cNvSpPr txBox="1"/>
          <p:nvPr/>
        </p:nvSpPr>
        <p:spPr>
          <a:xfrm>
            <a:off x="3585700" y="4562477"/>
            <a:ext cx="1297948" cy="523220"/>
          </a:xfrm>
          <a:prstGeom prst="rect">
            <a:avLst/>
          </a:prstGeom>
          <a:noFill/>
        </p:spPr>
        <p:txBody>
          <a:bodyPr wrap="square" rtlCol="0">
            <a:spAutoFit/>
          </a:bodyPr>
          <a:lstStyle/>
          <a:p>
            <a:pPr algn="ctr"/>
            <a:r>
              <a:rPr lang="en-US" sz="1400" dirty="0"/>
              <a:t>Jack get $420 profit</a:t>
            </a:r>
          </a:p>
        </p:txBody>
      </p:sp>
      <p:sp>
        <p:nvSpPr>
          <p:cNvPr id="26" name="TextBox 25"/>
          <p:cNvSpPr txBox="1"/>
          <p:nvPr/>
        </p:nvSpPr>
        <p:spPr>
          <a:xfrm>
            <a:off x="5724047" y="4562477"/>
            <a:ext cx="1297948" cy="523220"/>
          </a:xfrm>
          <a:prstGeom prst="rect">
            <a:avLst/>
          </a:prstGeom>
          <a:noFill/>
        </p:spPr>
        <p:txBody>
          <a:bodyPr wrap="square" rtlCol="0">
            <a:spAutoFit/>
          </a:bodyPr>
          <a:lstStyle/>
          <a:p>
            <a:pPr algn="ctr"/>
            <a:r>
              <a:rPr lang="en-US" sz="1400" dirty="0"/>
              <a:t>Jack gets $375 profit</a:t>
            </a:r>
          </a:p>
        </p:txBody>
      </p:sp>
      <p:sp>
        <p:nvSpPr>
          <p:cNvPr id="27" name="Right Triangle 26"/>
          <p:cNvSpPr/>
          <p:nvPr/>
        </p:nvSpPr>
        <p:spPr>
          <a:xfrm>
            <a:off x="2745304" y="2984393"/>
            <a:ext cx="2138346" cy="149416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p:cNvSpPr/>
          <p:nvPr/>
        </p:nvSpPr>
        <p:spPr>
          <a:xfrm>
            <a:off x="4883650" y="2984394"/>
            <a:ext cx="2138346" cy="149416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Triangle 28"/>
          <p:cNvSpPr/>
          <p:nvPr/>
        </p:nvSpPr>
        <p:spPr>
          <a:xfrm>
            <a:off x="2745302" y="4478563"/>
            <a:ext cx="2138346" cy="149416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Triangle 29"/>
          <p:cNvSpPr/>
          <p:nvPr/>
        </p:nvSpPr>
        <p:spPr>
          <a:xfrm>
            <a:off x="4883648" y="4478563"/>
            <a:ext cx="2138346" cy="149416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745304" y="3850466"/>
            <a:ext cx="1297948" cy="523220"/>
          </a:xfrm>
          <a:prstGeom prst="rect">
            <a:avLst/>
          </a:prstGeom>
          <a:noFill/>
        </p:spPr>
        <p:txBody>
          <a:bodyPr wrap="square" rtlCol="0">
            <a:spAutoFit/>
          </a:bodyPr>
          <a:lstStyle/>
          <a:p>
            <a:pPr algn="ctr"/>
            <a:r>
              <a:rPr lang="en-US" sz="1400" dirty="0"/>
              <a:t>Diane gets $315 profit</a:t>
            </a:r>
          </a:p>
        </p:txBody>
      </p:sp>
      <p:sp>
        <p:nvSpPr>
          <p:cNvPr id="32" name="TextBox 31"/>
          <p:cNvSpPr txBox="1"/>
          <p:nvPr/>
        </p:nvSpPr>
        <p:spPr>
          <a:xfrm>
            <a:off x="4883650" y="3850466"/>
            <a:ext cx="1297948" cy="523220"/>
          </a:xfrm>
          <a:prstGeom prst="rect">
            <a:avLst/>
          </a:prstGeom>
          <a:noFill/>
        </p:spPr>
        <p:txBody>
          <a:bodyPr wrap="square" rtlCol="0">
            <a:spAutoFit/>
          </a:bodyPr>
          <a:lstStyle/>
          <a:p>
            <a:pPr algn="ctr"/>
            <a:r>
              <a:rPr lang="en-US" sz="1400" dirty="0"/>
              <a:t>Diane gets $420 profit</a:t>
            </a:r>
          </a:p>
        </p:txBody>
      </p:sp>
      <p:sp>
        <p:nvSpPr>
          <p:cNvPr id="33" name="TextBox 32"/>
          <p:cNvSpPr txBox="1"/>
          <p:nvPr/>
        </p:nvSpPr>
        <p:spPr>
          <a:xfrm>
            <a:off x="4883650" y="5328369"/>
            <a:ext cx="1297948" cy="523220"/>
          </a:xfrm>
          <a:prstGeom prst="rect">
            <a:avLst/>
          </a:prstGeom>
          <a:noFill/>
        </p:spPr>
        <p:txBody>
          <a:bodyPr wrap="square" rtlCol="0">
            <a:spAutoFit/>
          </a:bodyPr>
          <a:lstStyle/>
          <a:p>
            <a:pPr algn="ctr"/>
            <a:r>
              <a:rPr lang="en-US" sz="1400" dirty="0"/>
              <a:t>Diane gets $375 profit</a:t>
            </a:r>
          </a:p>
        </p:txBody>
      </p:sp>
      <p:sp>
        <p:nvSpPr>
          <p:cNvPr id="34" name="TextBox 33"/>
          <p:cNvSpPr txBox="1"/>
          <p:nvPr/>
        </p:nvSpPr>
        <p:spPr>
          <a:xfrm>
            <a:off x="2745302" y="5328369"/>
            <a:ext cx="1297948" cy="523220"/>
          </a:xfrm>
          <a:prstGeom prst="rect">
            <a:avLst/>
          </a:prstGeom>
          <a:noFill/>
        </p:spPr>
        <p:txBody>
          <a:bodyPr wrap="square" rtlCol="0">
            <a:spAutoFit/>
          </a:bodyPr>
          <a:lstStyle/>
          <a:p>
            <a:pPr algn="ctr"/>
            <a:r>
              <a:rPr lang="en-US" sz="1400" dirty="0"/>
              <a:t>Diane  gets $300 profit</a:t>
            </a:r>
          </a:p>
        </p:txBody>
      </p:sp>
      <p:sp>
        <p:nvSpPr>
          <p:cNvPr id="35" name="TextBox 34">
            <a:extLst>
              <a:ext uri="{FF2B5EF4-FFF2-40B4-BE49-F238E27FC236}">
                <a16:creationId xmlns:a16="http://schemas.microsoft.com/office/drawing/2014/main" id="{80CBE407-9A2F-FE4A-9DC0-333BDC2CBDFD}"/>
              </a:ext>
            </a:extLst>
          </p:cNvPr>
          <p:cNvSpPr txBox="1"/>
          <p:nvPr/>
        </p:nvSpPr>
        <p:spPr>
          <a:xfrm>
            <a:off x="1409827" y="766967"/>
            <a:ext cx="6893600" cy="923330"/>
          </a:xfrm>
          <a:prstGeom prst="rect">
            <a:avLst/>
          </a:prstGeom>
          <a:noFill/>
        </p:spPr>
        <p:txBody>
          <a:bodyPr wrap="square" rtlCol="0">
            <a:spAutoFit/>
          </a:bodyPr>
          <a:lstStyle/>
          <a:p>
            <a:pPr algn="ctr"/>
            <a:r>
              <a:rPr lang="en-US" b="1" dirty="0"/>
              <a:t>Dominant Strategy</a:t>
            </a:r>
            <a:r>
              <a:rPr lang="en-US" dirty="0"/>
              <a:t>: a strategy that is best for a player in a game regardless of the strategies chosen by the other players.</a:t>
            </a:r>
          </a:p>
          <a:p>
            <a:pPr algn="ctr"/>
            <a:endParaRPr lang="en-US" dirty="0"/>
          </a:p>
        </p:txBody>
      </p:sp>
      <p:sp>
        <p:nvSpPr>
          <p:cNvPr id="36" name="TextBox 35">
            <a:extLst>
              <a:ext uri="{FF2B5EF4-FFF2-40B4-BE49-F238E27FC236}">
                <a16:creationId xmlns:a16="http://schemas.microsoft.com/office/drawing/2014/main" id="{6538987E-1216-6A52-CEDF-020A3FF033E3}"/>
              </a:ext>
            </a:extLst>
          </p:cNvPr>
          <p:cNvSpPr txBox="1"/>
          <p:nvPr/>
        </p:nvSpPr>
        <p:spPr>
          <a:xfrm>
            <a:off x="523396" y="3546810"/>
            <a:ext cx="2138346" cy="369332"/>
          </a:xfrm>
          <a:prstGeom prst="rect">
            <a:avLst/>
          </a:prstGeom>
          <a:noFill/>
          <a:ln>
            <a:solidFill>
              <a:schemeClr val="tx1"/>
            </a:solidFill>
          </a:ln>
        </p:spPr>
        <p:txBody>
          <a:bodyPr wrap="square" rtlCol="0">
            <a:spAutoFit/>
          </a:bodyPr>
          <a:lstStyle/>
          <a:p>
            <a:pPr algn="ctr"/>
            <a:r>
              <a:rPr lang="en-US" dirty="0"/>
              <a:t>105 apples</a:t>
            </a:r>
          </a:p>
        </p:txBody>
      </p:sp>
      <p:sp>
        <p:nvSpPr>
          <p:cNvPr id="37" name="TextBox 36">
            <a:extLst>
              <a:ext uri="{FF2B5EF4-FFF2-40B4-BE49-F238E27FC236}">
                <a16:creationId xmlns:a16="http://schemas.microsoft.com/office/drawing/2014/main" id="{374BF7EE-EA6B-9F42-0412-C6A72116B54D}"/>
              </a:ext>
            </a:extLst>
          </p:cNvPr>
          <p:cNvSpPr txBox="1"/>
          <p:nvPr/>
        </p:nvSpPr>
        <p:spPr>
          <a:xfrm>
            <a:off x="597750" y="5040979"/>
            <a:ext cx="2063993" cy="369332"/>
          </a:xfrm>
          <a:prstGeom prst="rect">
            <a:avLst/>
          </a:prstGeom>
          <a:noFill/>
          <a:ln>
            <a:solidFill>
              <a:schemeClr val="tx1"/>
            </a:solidFill>
          </a:ln>
        </p:spPr>
        <p:txBody>
          <a:bodyPr wrap="square" rtlCol="0">
            <a:spAutoFit/>
          </a:bodyPr>
          <a:lstStyle/>
          <a:p>
            <a:pPr algn="ctr"/>
            <a:r>
              <a:rPr lang="en-US" dirty="0"/>
              <a:t>75 apples</a:t>
            </a:r>
          </a:p>
        </p:txBody>
      </p:sp>
      <p:sp>
        <p:nvSpPr>
          <p:cNvPr id="38" name="TextBox 37">
            <a:extLst>
              <a:ext uri="{FF2B5EF4-FFF2-40B4-BE49-F238E27FC236}">
                <a16:creationId xmlns:a16="http://schemas.microsoft.com/office/drawing/2014/main" id="{508EBA33-939A-E4BB-17DF-5848C13F50DA}"/>
              </a:ext>
            </a:extLst>
          </p:cNvPr>
          <p:cNvSpPr txBox="1"/>
          <p:nvPr/>
        </p:nvSpPr>
        <p:spPr>
          <a:xfrm>
            <a:off x="1082880" y="4115978"/>
            <a:ext cx="1102205" cy="646331"/>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dirty="0"/>
              <a:t>Diane’s</a:t>
            </a:r>
          </a:p>
          <a:p>
            <a:pPr algn="ctr"/>
            <a:r>
              <a:rPr lang="en-US" dirty="0"/>
              <a:t>Decision</a:t>
            </a:r>
          </a:p>
        </p:txBody>
      </p:sp>
      <p:sp>
        <p:nvSpPr>
          <p:cNvPr id="42" name="TextBox 41">
            <a:extLst>
              <a:ext uri="{FF2B5EF4-FFF2-40B4-BE49-F238E27FC236}">
                <a16:creationId xmlns:a16="http://schemas.microsoft.com/office/drawing/2014/main" id="{FB3C4905-0CD8-E722-0589-FE647E10B7E3}"/>
              </a:ext>
            </a:extLst>
          </p:cNvPr>
          <p:cNvSpPr txBox="1"/>
          <p:nvPr/>
        </p:nvSpPr>
        <p:spPr>
          <a:xfrm>
            <a:off x="2747357" y="1940775"/>
            <a:ext cx="4276692" cy="369332"/>
          </a:xfrm>
          <a:prstGeom prst="rect">
            <a:avLst/>
          </a:prstGeom>
          <a:solidFill>
            <a:schemeClr val="accent2">
              <a:lumMod val="40000"/>
              <a:lumOff val="60000"/>
              <a:alpha val="60000"/>
            </a:schemeClr>
          </a:solidFill>
          <a:ln>
            <a:solidFill>
              <a:schemeClr val="tx1"/>
            </a:solidFill>
          </a:ln>
        </p:spPr>
        <p:txBody>
          <a:bodyPr wrap="square" rtlCol="0">
            <a:spAutoFit/>
          </a:bodyPr>
          <a:lstStyle/>
          <a:p>
            <a:pPr algn="ctr"/>
            <a:r>
              <a:rPr lang="en-US" u="sng" dirty="0"/>
              <a:t>Jack’s Decision</a:t>
            </a:r>
          </a:p>
        </p:txBody>
      </p:sp>
      <p:sp>
        <p:nvSpPr>
          <p:cNvPr id="43" name="TextBox 42">
            <a:extLst>
              <a:ext uri="{FF2B5EF4-FFF2-40B4-BE49-F238E27FC236}">
                <a16:creationId xmlns:a16="http://schemas.microsoft.com/office/drawing/2014/main" id="{970D348B-C6A7-D23D-05E9-305AC05C24CE}"/>
              </a:ext>
            </a:extLst>
          </p:cNvPr>
          <p:cNvSpPr txBox="1"/>
          <p:nvPr/>
        </p:nvSpPr>
        <p:spPr>
          <a:xfrm>
            <a:off x="2739277" y="2510185"/>
            <a:ext cx="2138346" cy="369332"/>
          </a:xfrm>
          <a:prstGeom prst="rect">
            <a:avLst/>
          </a:prstGeom>
          <a:noFill/>
          <a:ln>
            <a:solidFill>
              <a:schemeClr val="tx1"/>
            </a:solidFill>
          </a:ln>
        </p:spPr>
        <p:txBody>
          <a:bodyPr wrap="square" rtlCol="0">
            <a:spAutoFit/>
          </a:bodyPr>
          <a:lstStyle/>
          <a:p>
            <a:pPr algn="ctr"/>
            <a:r>
              <a:rPr lang="en-US" dirty="0"/>
              <a:t>105 apples</a:t>
            </a:r>
          </a:p>
        </p:txBody>
      </p:sp>
      <p:sp>
        <p:nvSpPr>
          <p:cNvPr id="44" name="TextBox 43">
            <a:extLst>
              <a:ext uri="{FF2B5EF4-FFF2-40B4-BE49-F238E27FC236}">
                <a16:creationId xmlns:a16="http://schemas.microsoft.com/office/drawing/2014/main" id="{80E915F7-D515-5C33-60C4-072C2F0F3CAA}"/>
              </a:ext>
            </a:extLst>
          </p:cNvPr>
          <p:cNvSpPr txBox="1"/>
          <p:nvPr/>
        </p:nvSpPr>
        <p:spPr>
          <a:xfrm>
            <a:off x="4877623" y="2510182"/>
            <a:ext cx="2138346" cy="369332"/>
          </a:xfrm>
          <a:prstGeom prst="rect">
            <a:avLst/>
          </a:prstGeom>
          <a:noFill/>
          <a:ln>
            <a:solidFill>
              <a:schemeClr val="tx1"/>
            </a:solidFill>
          </a:ln>
        </p:spPr>
        <p:txBody>
          <a:bodyPr wrap="square" rtlCol="0">
            <a:spAutoFit/>
          </a:bodyPr>
          <a:lstStyle/>
          <a:p>
            <a:pPr algn="ctr"/>
            <a:r>
              <a:rPr lang="en-US" dirty="0"/>
              <a:t>75 apples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731"/>
          </a:xfrm>
        </p:spPr>
        <p:txBody>
          <a:bodyPr>
            <a:normAutofit/>
          </a:bodyPr>
          <a:lstStyle/>
          <a:p>
            <a:r>
              <a:rPr lang="en-US" sz="4000" dirty="0"/>
              <a:t>Prisoners’ Dilemma: Oligopoly</a:t>
            </a:r>
          </a:p>
        </p:txBody>
      </p:sp>
      <p:sp>
        <p:nvSpPr>
          <p:cNvPr id="6" name="Rectangle 5"/>
          <p:cNvSpPr/>
          <p:nvPr/>
        </p:nvSpPr>
        <p:spPr>
          <a:xfrm>
            <a:off x="2745304"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83650"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5304"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83650"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47357" y="1940775"/>
            <a:ext cx="4276692" cy="369332"/>
          </a:xfrm>
          <a:prstGeom prst="rect">
            <a:avLst/>
          </a:prstGeom>
          <a:solidFill>
            <a:schemeClr val="accent2">
              <a:lumMod val="40000"/>
              <a:lumOff val="60000"/>
              <a:alpha val="60000"/>
            </a:schemeClr>
          </a:solidFill>
          <a:ln>
            <a:solidFill>
              <a:schemeClr val="tx1"/>
            </a:solidFill>
          </a:ln>
        </p:spPr>
        <p:txBody>
          <a:bodyPr wrap="square" rtlCol="0">
            <a:spAutoFit/>
          </a:bodyPr>
          <a:lstStyle/>
          <a:p>
            <a:pPr algn="ctr"/>
            <a:r>
              <a:rPr lang="en-US" u="sng" dirty="0"/>
              <a:t>Jack’s Decision</a:t>
            </a:r>
          </a:p>
        </p:txBody>
      </p:sp>
      <p:sp>
        <p:nvSpPr>
          <p:cNvPr id="12" name="TextBox 11"/>
          <p:cNvSpPr txBox="1"/>
          <p:nvPr/>
        </p:nvSpPr>
        <p:spPr>
          <a:xfrm>
            <a:off x="2739277" y="2510185"/>
            <a:ext cx="2138346" cy="369332"/>
          </a:xfrm>
          <a:prstGeom prst="rect">
            <a:avLst/>
          </a:prstGeom>
          <a:noFill/>
          <a:ln>
            <a:solidFill>
              <a:schemeClr val="tx1"/>
            </a:solidFill>
          </a:ln>
        </p:spPr>
        <p:txBody>
          <a:bodyPr wrap="square" rtlCol="0">
            <a:spAutoFit/>
          </a:bodyPr>
          <a:lstStyle/>
          <a:p>
            <a:pPr algn="ctr"/>
            <a:r>
              <a:rPr lang="en-US" dirty="0"/>
              <a:t>105 apples</a:t>
            </a:r>
          </a:p>
        </p:txBody>
      </p:sp>
      <p:sp>
        <p:nvSpPr>
          <p:cNvPr id="13" name="TextBox 12"/>
          <p:cNvSpPr txBox="1"/>
          <p:nvPr/>
        </p:nvSpPr>
        <p:spPr>
          <a:xfrm>
            <a:off x="4877623" y="2510182"/>
            <a:ext cx="2138346" cy="369332"/>
          </a:xfrm>
          <a:prstGeom prst="rect">
            <a:avLst/>
          </a:prstGeom>
          <a:noFill/>
          <a:ln>
            <a:solidFill>
              <a:schemeClr val="tx1"/>
            </a:solidFill>
          </a:ln>
        </p:spPr>
        <p:txBody>
          <a:bodyPr wrap="square" rtlCol="0">
            <a:spAutoFit/>
          </a:bodyPr>
          <a:lstStyle/>
          <a:p>
            <a:pPr algn="ctr"/>
            <a:r>
              <a:rPr lang="en-US" dirty="0"/>
              <a:t>75 apples</a:t>
            </a:r>
          </a:p>
        </p:txBody>
      </p:sp>
      <p:sp>
        <p:nvSpPr>
          <p:cNvPr id="21" name="Right Triangle 20"/>
          <p:cNvSpPr/>
          <p:nvPr/>
        </p:nvSpPr>
        <p:spPr>
          <a:xfrm rot="10800000">
            <a:off x="4883650" y="2984393"/>
            <a:ext cx="2138346" cy="1494168"/>
          </a:xfrm>
          <a:prstGeom prst="rtTriangle">
            <a:avLst/>
          </a:prstGeom>
          <a:solidFill>
            <a:schemeClr val="accent2">
              <a:lumMod val="40000"/>
              <a:lumOff val="60000"/>
              <a:alpha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rot="10800000">
            <a:off x="2745303" y="4478561"/>
            <a:ext cx="2138346" cy="1494168"/>
          </a:xfrm>
          <a:prstGeom prst="rtTriangle">
            <a:avLst/>
          </a:prstGeom>
          <a:solidFill>
            <a:schemeClr val="accent2">
              <a:lumMod val="40000"/>
              <a:lumOff val="60000"/>
              <a:alpha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Triangle 22"/>
          <p:cNvSpPr/>
          <p:nvPr/>
        </p:nvSpPr>
        <p:spPr>
          <a:xfrm rot="10800000">
            <a:off x="4883649" y="4478562"/>
            <a:ext cx="2138346" cy="1494168"/>
          </a:xfrm>
          <a:prstGeom prst="rtTriangle">
            <a:avLst/>
          </a:prstGeom>
          <a:solidFill>
            <a:schemeClr val="accent2">
              <a:lumMod val="40000"/>
              <a:lumOff val="60000"/>
              <a:alpha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24047" y="3236402"/>
            <a:ext cx="1297948" cy="523220"/>
          </a:xfrm>
          <a:prstGeom prst="rect">
            <a:avLst/>
          </a:prstGeom>
          <a:noFill/>
        </p:spPr>
        <p:txBody>
          <a:bodyPr wrap="square" rtlCol="0">
            <a:spAutoFit/>
          </a:bodyPr>
          <a:lstStyle/>
          <a:p>
            <a:pPr algn="ctr"/>
            <a:r>
              <a:rPr lang="en-US" sz="1400" dirty="0"/>
              <a:t>Jack gets $300 profit</a:t>
            </a:r>
          </a:p>
        </p:txBody>
      </p:sp>
      <p:sp>
        <p:nvSpPr>
          <p:cNvPr id="25" name="TextBox 24"/>
          <p:cNvSpPr txBox="1"/>
          <p:nvPr/>
        </p:nvSpPr>
        <p:spPr>
          <a:xfrm>
            <a:off x="3585700" y="4562477"/>
            <a:ext cx="1297948" cy="523220"/>
          </a:xfrm>
          <a:prstGeom prst="rect">
            <a:avLst/>
          </a:prstGeom>
          <a:noFill/>
        </p:spPr>
        <p:txBody>
          <a:bodyPr wrap="square" rtlCol="0">
            <a:spAutoFit/>
          </a:bodyPr>
          <a:lstStyle/>
          <a:p>
            <a:pPr algn="ctr"/>
            <a:r>
              <a:rPr lang="en-US" sz="1400" dirty="0"/>
              <a:t>Jack gets $420 profit</a:t>
            </a:r>
          </a:p>
        </p:txBody>
      </p:sp>
      <p:sp>
        <p:nvSpPr>
          <p:cNvPr id="26" name="TextBox 25"/>
          <p:cNvSpPr txBox="1"/>
          <p:nvPr/>
        </p:nvSpPr>
        <p:spPr>
          <a:xfrm>
            <a:off x="5724047" y="4562477"/>
            <a:ext cx="1297948" cy="523220"/>
          </a:xfrm>
          <a:prstGeom prst="rect">
            <a:avLst/>
          </a:prstGeom>
          <a:noFill/>
        </p:spPr>
        <p:txBody>
          <a:bodyPr wrap="square" rtlCol="0">
            <a:spAutoFit/>
          </a:bodyPr>
          <a:lstStyle/>
          <a:p>
            <a:pPr algn="ctr"/>
            <a:r>
              <a:rPr lang="en-US" sz="1400" dirty="0"/>
              <a:t>Jack gets $375 profit</a:t>
            </a:r>
          </a:p>
        </p:txBody>
      </p:sp>
      <p:sp>
        <p:nvSpPr>
          <p:cNvPr id="28" name="Right Triangle 27"/>
          <p:cNvSpPr/>
          <p:nvPr/>
        </p:nvSpPr>
        <p:spPr>
          <a:xfrm>
            <a:off x="4883650" y="2984394"/>
            <a:ext cx="2138346" cy="149416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Triangle 28"/>
          <p:cNvSpPr/>
          <p:nvPr/>
        </p:nvSpPr>
        <p:spPr>
          <a:xfrm>
            <a:off x="2745302" y="4478563"/>
            <a:ext cx="2138346" cy="149416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Triangle 29"/>
          <p:cNvSpPr/>
          <p:nvPr/>
        </p:nvSpPr>
        <p:spPr>
          <a:xfrm>
            <a:off x="4883648" y="4478563"/>
            <a:ext cx="2138346" cy="1494168"/>
          </a:xfrm>
          <a:prstGeom prst="r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883650" y="3850466"/>
            <a:ext cx="1297948" cy="523220"/>
          </a:xfrm>
          <a:prstGeom prst="rect">
            <a:avLst/>
          </a:prstGeom>
          <a:noFill/>
        </p:spPr>
        <p:txBody>
          <a:bodyPr wrap="square" rtlCol="0">
            <a:spAutoFit/>
          </a:bodyPr>
          <a:lstStyle/>
          <a:p>
            <a:pPr algn="ctr"/>
            <a:r>
              <a:rPr lang="en-US" sz="1400" dirty="0"/>
              <a:t>Diane gets $420 profit</a:t>
            </a:r>
          </a:p>
        </p:txBody>
      </p:sp>
      <p:sp>
        <p:nvSpPr>
          <p:cNvPr id="33" name="TextBox 32"/>
          <p:cNvSpPr txBox="1"/>
          <p:nvPr/>
        </p:nvSpPr>
        <p:spPr>
          <a:xfrm>
            <a:off x="4883650" y="5328369"/>
            <a:ext cx="1297948" cy="523220"/>
          </a:xfrm>
          <a:prstGeom prst="rect">
            <a:avLst/>
          </a:prstGeom>
          <a:noFill/>
        </p:spPr>
        <p:txBody>
          <a:bodyPr wrap="square" rtlCol="0">
            <a:spAutoFit/>
          </a:bodyPr>
          <a:lstStyle/>
          <a:p>
            <a:pPr algn="ctr"/>
            <a:r>
              <a:rPr lang="en-US" sz="1400" dirty="0"/>
              <a:t>Diane gets $375 profit</a:t>
            </a:r>
          </a:p>
        </p:txBody>
      </p:sp>
      <p:sp>
        <p:nvSpPr>
          <p:cNvPr id="34" name="TextBox 33"/>
          <p:cNvSpPr txBox="1"/>
          <p:nvPr/>
        </p:nvSpPr>
        <p:spPr>
          <a:xfrm>
            <a:off x="2745302" y="5328369"/>
            <a:ext cx="1297948" cy="523220"/>
          </a:xfrm>
          <a:prstGeom prst="rect">
            <a:avLst/>
          </a:prstGeom>
          <a:noFill/>
        </p:spPr>
        <p:txBody>
          <a:bodyPr wrap="square" rtlCol="0">
            <a:spAutoFit/>
          </a:bodyPr>
          <a:lstStyle/>
          <a:p>
            <a:pPr algn="ctr"/>
            <a:r>
              <a:rPr lang="en-US" sz="1400" dirty="0"/>
              <a:t>Diane gets $300 profit</a:t>
            </a:r>
          </a:p>
        </p:txBody>
      </p:sp>
      <p:sp>
        <p:nvSpPr>
          <p:cNvPr id="35" name="TextBox 34">
            <a:extLst>
              <a:ext uri="{FF2B5EF4-FFF2-40B4-BE49-F238E27FC236}">
                <a16:creationId xmlns:a16="http://schemas.microsoft.com/office/drawing/2014/main" id="{7B291085-0DC5-4F95-68EA-DDBB9E30D56A}"/>
              </a:ext>
            </a:extLst>
          </p:cNvPr>
          <p:cNvSpPr txBox="1"/>
          <p:nvPr/>
        </p:nvSpPr>
        <p:spPr>
          <a:xfrm>
            <a:off x="523396" y="3546810"/>
            <a:ext cx="2138346" cy="369332"/>
          </a:xfrm>
          <a:prstGeom prst="rect">
            <a:avLst/>
          </a:prstGeom>
          <a:noFill/>
          <a:ln>
            <a:solidFill>
              <a:schemeClr val="tx1"/>
            </a:solidFill>
          </a:ln>
        </p:spPr>
        <p:txBody>
          <a:bodyPr wrap="square" rtlCol="0">
            <a:spAutoFit/>
          </a:bodyPr>
          <a:lstStyle/>
          <a:p>
            <a:pPr algn="ctr"/>
            <a:r>
              <a:rPr lang="en-US" dirty="0"/>
              <a:t>105 apples</a:t>
            </a:r>
          </a:p>
        </p:txBody>
      </p:sp>
      <p:sp>
        <p:nvSpPr>
          <p:cNvPr id="36" name="TextBox 35">
            <a:extLst>
              <a:ext uri="{FF2B5EF4-FFF2-40B4-BE49-F238E27FC236}">
                <a16:creationId xmlns:a16="http://schemas.microsoft.com/office/drawing/2014/main" id="{50F309DB-7C97-D920-44C1-4056D4761066}"/>
              </a:ext>
            </a:extLst>
          </p:cNvPr>
          <p:cNvSpPr txBox="1"/>
          <p:nvPr/>
        </p:nvSpPr>
        <p:spPr>
          <a:xfrm>
            <a:off x="597750" y="5040979"/>
            <a:ext cx="2063993" cy="369332"/>
          </a:xfrm>
          <a:prstGeom prst="rect">
            <a:avLst/>
          </a:prstGeom>
          <a:noFill/>
          <a:ln>
            <a:solidFill>
              <a:schemeClr val="tx1"/>
            </a:solidFill>
          </a:ln>
        </p:spPr>
        <p:txBody>
          <a:bodyPr wrap="square" rtlCol="0">
            <a:spAutoFit/>
          </a:bodyPr>
          <a:lstStyle/>
          <a:p>
            <a:pPr algn="ctr"/>
            <a:r>
              <a:rPr lang="en-US" dirty="0"/>
              <a:t>75 apples</a:t>
            </a:r>
          </a:p>
        </p:txBody>
      </p:sp>
      <p:sp>
        <p:nvSpPr>
          <p:cNvPr id="37" name="TextBox 36">
            <a:extLst>
              <a:ext uri="{FF2B5EF4-FFF2-40B4-BE49-F238E27FC236}">
                <a16:creationId xmlns:a16="http://schemas.microsoft.com/office/drawing/2014/main" id="{C87D7C73-28F5-6FBD-4DAD-493B419D406B}"/>
              </a:ext>
            </a:extLst>
          </p:cNvPr>
          <p:cNvSpPr txBox="1"/>
          <p:nvPr/>
        </p:nvSpPr>
        <p:spPr>
          <a:xfrm>
            <a:off x="1082880" y="4115978"/>
            <a:ext cx="1102205" cy="646331"/>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dirty="0"/>
              <a:t>Diane’s</a:t>
            </a:r>
          </a:p>
          <a:p>
            <a:pPr algn="ctr"/>
            <a:r>
              <a:rPr lang="en-US" dirty="0"/>
              <a:t>Decision</a:t>
            </a:r>
          </a:p>
        </p:txBody>
      </p:sp>
      <p:sp>
        <p:nvSpPr>
          <p:cNvPr id="38" name="Right Triangle 37">
            <a:extLst>
              <a:ext uri="{FF2B5EF4-FFF2-40B4-BE49-F238E27FC236}">
                <a16:creationId xmlns:a16="http://schemas.microsoft.com/office/drawing/2014/main" id="{3FD11E79-0D43-38B9-9EE1-3F987ACD5238}"/>
              </a:ext>
            </a:extLst>
          </p:cNvPr>
          <p:cNvSpPr/>
          <p:nvPr/>
        </p:nvSpPr>
        <p:spPr>
          <a:xfrm rot="10800000">
            <a:off x="2745300" y="2965781"/>
            <a:ext cx="2138346" cy="1494168"/>
          </a:xfrm>
          <a:prstGeom prst="rtTriangle">
            <a:avLst/>
          </a:prstGeom>
          <a:solidFill>
            <a:schemeClr val="accent2">
              <a:lumMod val="40000"/>
              <a:lumOff val="60000"/>
              <a:alpha val="60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B25B859E-8455-43CB-E03A-7782E5FCD79F}"/>
              </a:ext>
            </a:extLst>
          </p:cNvPr>
          <p:cNvSpPr/>
          <p:nvPr/>
        </p:nvSpPr>
        <p:spPr>
          <a:xfrm>
            <a:off x="2745301" y="2984392"/>
            <a:ext cx="2138346" cy="1494168"/>
          </a:xfrm>
          <a:prstGeom prst="rtTriangle">
            <a:avLst/>
          </a:prstGeom>
          <a:solidFill>
            <a:schemeClr val="accent2">
              <a:lumMod val="60000"/>
              <a:lumOff val="40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91984CF-718E-ACD0-DBBB-883DEF98B6CC}"/>
              </a:ext>
            </a:extLst>
          </p:cNvPr>
          <p:cNvSpPr txBox="1"/>
          <p:nvPr/>
        </p:nvSpPr>
        <p:spPr>
          <a:xfrm>
            <a:off x="2745304" y="3850466"/>
            <a:ext cx="1297948" cy="523220"/>
          </a:xfrm>
          <a:prstGeom prst="rect">
            <a:avLst/>
          </a:prstGeom>
          <a:noFill/>
        </p:spPr>
        <p:txBody>
          <a:bodyPr wrap="square" rtlCol="0">
            <a:spAutoFit/>
          </a:bodyPr>
          <a:lstStyle/>
          <a:p>
            <a:pPr algn="ctr"/>
            <a:r>
              <a:rPr lang="en-US" sz="1400" dirty="0"/>
              <a:t>Diane gets $315 profit</a:t>
            </a:r>
          </a:p>
        </p:txBody>
      </p:sp>
      <p:sp>
        <p:nvSpPr>
          <p:cNvPr id="41" name="TextBox 40">
            <a:extLst>
              <a:ext uri="{FF2B5EF4-FFF2-40B4-BE49-F238E27FC236}">
                <a16:creationId xmlns:a16="http://schemas.microsoft.com/office/drawing/2014/main" id="{323C7A79-CE81-389F-C002-496536229A5F}"/>
              </a:ext>
            </a:extLst>
          </p:cNvPr>
          <p:cNvSpPr txBox="1"/>
          <p:nvPr/>
        </p:nvSpPr>
        <p:spPr>
          <a:xfrm>
            <a:off x="3585700" y="3174846"/>
            <a:ext cx="1297948" cy="523220"/>
          </a:xfrm>
          <a:prstGeom prst="rect">
            <a:avLst/>
          </a:prstGeom>
          <a:noFill/>
        </p:spPr>
        <p:txBody>
          <a:bodyPr wrap="square" rtlCol="0">
            <a:spAutoFit/>
          </a:bodyPr>
          <a:lstStyle/>
          <a:p>
            <a:pPr algn="ctr"/>
            <a:r>
              <a:rPr lang="en-US" sz="1400" dirty="0"/>
              <a:t>Jack gets $315 profit</a:t>
            </a:r>
          </a:p>
        </p:txBody>
      </p:sp>
    </p:spTree>
    <p:extLst>
      <p:ext uri="{BB962C8B-B14F-4D97-AF65-F5344CB8AC3E}">
        <p14:creationId xmlns:p14="http://schemas.microsoft.com/office/powerpoint/2010/main" val="322153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731"/>
          </a:xfrm>
        </p:spPr>
        <p:txBody>
          <a:bodyPr>
            <a:normAutofit fontScale="90000"/>
          </a:bodyPr>
          <a:lstStyle/>
          <a:p>
            <a:r>
              <a:rPr lang="en-US" dirty="0"/>
              <a:t>Golden Balls: Not Pure Prisoner’s Dilemma</a:t>
            </a:r>
          </a:p>
        </p:txBody>
      </p:sp>
      <p:sp>
        <p:nvSpPr>
          <p:cNvPr id="6" name="Rectangle 5"/>
          <p:cNvSpPr/>
          <p:nvPr/>
        </p:nvSpPr>
        <p:spPr>
          <a:xfrm>
            <a:off x="2745304"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83650"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5304"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83650"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45300" y="1765768"/>
            <a:ext cx="4276692" cy="369332"/>
          </a:xfrm>
          <a:prstGeom prst="rect">
            <a:avLst/>
          </a:prstGeom>
          <a:solidFill>
            <a:srgbClr val="FFFF00">
              <a:alpha val="60000"/>
            </a:srgbClr>
          </a:solidFill>
        </p:spPr>
        <p:txBody>
          <a:bodyPr wrap="square" rtlCol="0">
            <a:spAutoFit/>
          </a:bodyPr>
          <a:lstStyle/>
          <a:p>
            <a:pPr algn="ctr"/>
            <a:r>
              <a:rPr lang="en-US" dirty="0"/>
              <a:t>Player B</a:t>
            </a:r>
          </a:p>
        </p:txBody>
      </p:sp>
      <p:sp>
        <p:nvSpPr>
          <p:cNvPr id="12" name="TextBox 11"/>
          <p:cNvSpPr txBox="1"/>
          <p:nvPr/>
        </p:nvSpPr>
        <p:spPr>
          <a:xfrm>
            <a:off x="2745302" y="2282033"/>
            <a:ext cx="2138346" cy="369332"/>
          </a:xfrm>
          <a:prstGeom prst="rect">
            <a:avLst/>
          </a:prstGeom>
          <a:noFill/>
        </p:spPr>
        <p:txBody>
          <a:bodyPr wrap="square" rtlCol="0">
            <a:spAutoFit/>
          </a:bodyPr>
          <a:lstStyle/>
          <a:p>
            <a:pPr algn="ctr"/>
            <a:r>
              <a:rPr lang="en-US" dirty="0"/>
              <a:t>Steal</a:t>
            </a:r>
          </a:p>
        </p:txBody>
      </p:sp>
      <p:sp>
        <p:nvSpPr>
          <p:cNvPr id="13" name="TextBox 12"/>
          <p:cNvSpPr txBox="1"/>
          <p:nvPr/>
        </p:nvSpPr>
        <p:spPr>
          <a:xfrm>
            <a:off x="4883648" y="2323598"/>
            <a:ext cx="2138346" cy="369332"/>
          </a:xfrm>
          <a:prstGeom prst="rect">
            <a:avLst/>
          </a:prstGeom>
          <a:noFill/>
        </p:spPr>
        <p:txBody>
          <a:bodyPr wrap="square" rtlCol="0">
            <a:spAutoFit/>
          </a:bodyPr>
          <a:lstStyle/>
          <a:p>
            <a:pPr algn="ctr"/>
            <a:r>
              <a:rPr lang="en-US" dirty="0"/>
              <a:t>Split</a:t>
            </a:r>
          </a:p>
        </p:txBody>
      </p:sp>
      <p:sp>
        <p:nvSpPr>
          <p:cNvPr id="14" name="TextBox 13"/>
          <p:cNvSpPr txBox="1"/>
          <p:nvPr/>
        </p:nvSpPr>
        <p:spPr>
          <a:xfrm>
            <a:off x="606956" y="3236402"/>
            <a:ext cx="2138346" cy="369332"/>
          </a:xfrm>
          <a:prstGeom prst="rect">
            <a:avLst/>
          </a:prstGeom>
          <a:noFill/>
        </p:spPr>
        <p:txBody>
          <a:bodyPr wrap="square" rtlCol="0">
            <a:spAutoFit/>
          </a:bodyPr>
          <a:lstStyle/>
          <a:p>
            <a:pPr algn="ctr"/>
            <a:r>
              <a:rPr lang="en-US" dirty="0"/>
              <a:t>Steal</a:t>
            </a:r>
          </a:p>
        </p:txBody>
      </p:sp>
      <p:sp>
        <p:nvSpPr>
          <p:cNvPr id="15" name="TextBox 14"/>
          <p:cNvSpPr txBox="1"/>
          <p:nvPr/>
        </p:nvSpPr>
        <p:spPr>
          <a:xfrm>
            <a:off x="681307" y="5001781"/>
            <a:ext cx="2063993" cy="369332"/>
          </a:xfrm>
          <a:prstGeom prst="rect">
            <a:avLst/>
          </a:prstGeom>
          <a:noFill/>
        </p:spPr>
        <p:txBody>
          <a:bodyPr wrap="square" rtlCol="0">
            <a:spAutoFit/>
          </a:bodyPr>
          <a:lstStyle/>
          <a:p>
            <a:pPr algn="ctr"/>
            <a:r>
              <a:rPr lang="en-US" dirty="0"/>
              <a:t>Split</a:t>
            </a:r>
          </a:p>
        </p:txBody>
      </p:sp>
      <p:sp>
        <p:nvSpPr>
          <p:cNvPr id="18" name="TextBox 17"/>
          <p:cNvSpPr txBox="1"/>
          <p:nvPr/>
        </p:nvSpPr>
        <p:spPr>
          <a:xfrm>
            <a:off x="858725" y="4050520"/>
            <a:ext cx="1102205" cy="369332"/>
          </a:xfrm>
          <a:prstGeom prst="rect">
            <a:avLst/>
          </a:prstGeom>
          <a:solidFill>
            <a:schemeClr val="accent6">
              <a:lumMod val="40000"/>
              <a:lumOff val="60000"/>
            </a:schemeClr>
          </a:solidFill>
        </p:spPr>
        <p:txBody>
          <a:bodyPr wrap="square" rtlCol="0">
            <a:spAutoFit/>
          </a:bodyPr>
          <a:lstStyle/>
          <a:p>
            <a:pPr algn="ctr"/>
            <a:r>
              <a:rPr lang="en-US" dirty="0"/>
              <a:t>Player A</a:t>
            </a:r>
          </a:p>
        </p:txBody>
      </p:sp>
      <p:sp>
        <p:nvSpPr>
          <p:cNvPr id="19" name="Right Triangle 18"/>
          <p:cNvSpPr/>
          <p:nvPr/>
        </p:nvSpPr>
        <p:spPr>
          <a:xfrm rot="10800000">
            <a:off x="2745304" y="2984393"/>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20" name="TextBox 19"/>
          <p:cNvSpPr txBox="1"/>
          <p:nvPr/>
        </p:nvSpPr>
        <p:spPr>
          <a:xfrm>
            <a:off x="3585700" y="3174846"/>
            <a:ext cx="1297948" cy="307777"/>
          </a:xfrm>
          <a:prstGeom prst="rect">
            <a:avLst/>
          </a:prstGeom>
          <a:noFill/>
        </p:spPr>
        <p:txBody>
          <a:bodyPr wrap="square" rtlCol="0">
            <a:spAutoFit/>
          </a:bodyPr>
          <a:lstStyle/>
          <a:p>
            <a:pPr algn="ctr"/>
            <a:r>
              <a:rPr lang="en-US" sz="1400" dirty="0"/>
              <a:t>0%</a:t>
            </a:r>
          </a:p>
        </p:txBody>
      </p:sp>
      <p:sp>
        <p:nvSpPr>
          <p:cNvPr id="21" name="Right Triangle 20"/>
          <p:cNvSpPr/>
          <p:nvPr/>
        </p:nvSpPr>
        <p:spPr>
          <a:xfrm rot="10800000">
            <a:off x="4883650" y="2984393"/>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rot="10800000">
            <a:off x="2745303" y="4478561"/>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Triangle 22"/>
          <p:cNvSpPr/>
          <p:nvPr/>
        </p:nvSpPr>
        <p:spPr>
          <a:xfrm rot="10800000">
            <a:off x="4883649" y="4478562"/>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24047" y="3236402"/>
            <a:ext cx="1297948" cy="307777"/>
          </a:xfrm>
          <a:prstGeom prst="rect">
            <a:avLst/>
          </a:prstGeom>
          <a:noFill/>
        </p:spPr>
        <p:txBody>
          <a:bodyPr wrap="square" rtlCol="0">
            <a:spAutoFit/>
          </a:bodyPr>
          <a:lstStyle/>
          <a:p>
            <a:pPr algn="ctr"/>
            <a:r>
              <a:rPr lang="en-US" sz="1400" dirty="0"/>
              <a:t> 0%</a:t>
            </a:r>
          </a:p>
        </p:txBody>
      </p:sp>
      <p:sp>
        <p:nvSpPr>
          <p:cNvPr id="25" name="TextBox 24"/>
          <p:cNvSpPr txBox="1"/>
          <p:nvPr/>
        </p:nvSpPr>
        <p:spPr>
          <a:xfrm>
            <a:off x="3585700" y="4562477"/>
            <a:ext cx="1297948" cy="307777"/>
          </a:xfrm>
          <a:prstGeom prst="rect">
            <a:avLst/>
          </a:prstGeom>
          <a:noFill/>
        </p:spPr>
        <p:txBody>
          <a:bodyPr wrap="square" rtlCol="0">
            <a:spAutoFit/>
          </a:bodyPr>
          <a:lstStyle/>
          <a:p>
            <a:pPr algn="ctr"/>
            <a:r>
              <a:rPr lang="en-US" sz="1400" dirty="0"/>
              <a:t>100%</a:t>
            </a:r>
          </a:p>
        </p:txBody>
      </p:sp>
      <p:sp>
        <p:nvSpPr>
          <p:cNvPr id="26" name="TextBox 25"/>
          <p:cNvSpPr txBox="1"/>
          <p:nvPr/>
        </p:nvSpPr>
        <p:spPr>
          <a:xfrm>
            <a:off x="5724047" y="4478561"/>
            <a:ext cx="1297948" cy="307777"/>
          </a:xfrm>
          <a:prstGeom prst="rect">
            <a:avLst/>
          </a:prstGeom>
          <a:noFill/>
        </p:spPr>
        <p:txBody>
          <a:bodyPr wrap="square" rtlCol="0">
            <a:spAutoFit/>
          </a:bodyPr>
          <a:lstStyle/>
          <a:p>
            <a:pPr algn="ctr"/>
            <a:r>
              <a:rPr lang="en-US" sz="1400" dirty="0"/>
              <a:t>50%</a:t>
            </a:r>
          </a:p>
        </p:txBody>
      </p:sp>
      <p:sp>
        <p:nvSpPr>
          <p:cNvPr id="27" name="Right Triangle 26"/>
          <p:cNvSpPr/>
          <p:nvPr/>
        </p:nvSpPr>
        <p:spPr>
          <a:xfrm>
            <a:off x="2745304" y="2984393"/>
            <a:ext cx="2138346" cy="1494168"/>
          </a:xfrm>
          <a:prstGeom prst="r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p:cNvSpPr/>
          <p:nvPr/>
        </p:nvSpPr>
        <p:spPr>
          <a:xfrm>
            <a:off x="4883650" y="2984394"/>
            <a:ext cx="2138346" cy="1494168"/>
          </a:xfrm>
          <a:prstGeom prst="rtTriangl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Triangle 28"/>
          <p:cNvSpPr/>
          <p:nvPr/>
        </p:nvSpPr>
        <p:spPr>
          <a:xfrm>
            <a:off x="2745302" y="4478563"/>
            <a:ext cx="2138346" cy="1494168"/>
          </a:xfrm>
          <a:prstGeom prst="rtTriangl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Triangle 29"/>
          <p:cNvSpPr/>
          <p:nvPr/>
        </p:nvSpPr>
        <p:spPr>
          <a:xfrm>
            <a:off x="4883648" y="4478563"/>
            <a:ext cx="2138346" cy="1494168"/>
          </a:xfrm>
          <a:prstGeom prst="rtTriangl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745304" y="3850466"/>
            <a:ext cx="1297948" cy="307777"/>
          </a:xfrm>
          <a:prstGeom prst="rect">
            <a:avLst/>
          </a:prstGeom>
          <a:noFill/>
        </p:spPr>
        <p:txBody>
          <a:bodyPr wrap="square" rtlCol="0">
            <a:spAutoFit/>
          </a:bodyPr>
          <a:lstStyle/>
          <a:p>
            <a:pPr algn="ctr"/>
            <a:r>
              <a:rPr lang="en-US" sz="1400" dirty="0"/>
              <a:t> 0%</a:t>
            </a:r>
          </a:p>
        </p:txBody>
      </p:sp>
      <p:sp>
        <p:nvSpPr>
          <p:cNvPr id="32" name="TextBox 31"/>
          <p:cNvSpPr txBox="1"/>
          <p:nvPr/>
        </p:nvSpPr>
        <p:spPr>
          <a:xfrm>
            <a:off x="4883650" y="3850466"/>
            <a:ext cx="1297948" cy="307777"/>
          </a:xfrm>
          <a:prstGeom prst="rect">
            <a:avLst/>
          </a:prstGeom>
          <a:noFill/>
        </p:spPr>
        <p:txBody>
          <a:bodyPr wrap="square" rtlCol="0">
            <a:spAutoFit/>
          </a:bodyPr>
          <a:lstStyle/>
          <a:p>
            <a:pPr algn="ctr"/>
            <a:r>
              <a:rPr lang="en-US" sz="1400" dirty="0"/>
              <a:t>100%</a:t>
            </a:r>
          </a:p>
        </p:txBody>
      </p:sp>
      <p:sp>
        <p:nvSpPr>
          <p:cNvPr id="33" name="TextBox 32"/>
          <p:cNvSpPr txBox="1"/>
          <p:nvPr/>
        </p:nvSpPr>
        <p:spPr>
          <a:xfrm>
            <a:off x="4883650" y="5328369"/>
            <a:ext cx="1297948" cy="307777"/>
          </a:xfrm>
          <a:prstGeom prst="rect">
            <a:avLst/>
          </a:prstGeom>
          <a:noFill/>
        </p:spPr>
        <p:txBody>
          <a:bodyPr wrap="square" rtlCol="0">
            <a:spAutoFit/>
          </a:bodyPr>
          <a:lstStyle/>
          <a:p>
            <a:pPr algn="ctr"/>
            <a:r>
              <a:rPr lang="en-US" sz="1400" dirty="0"/>
              <a:t>50%</a:t>
            </a:r>
          </a:p>
        </p:txBody>
      </p:sp>
      <p:sp>
        <p:nvSpPr>
          <p:cNvPr id="34" name="TextBox 33"/>
          <p:cNvSpPr txBox="1"/>
          <p:nvPr/>
        </p:nvSpPr>
        <p:spPr>
          <a:xfrm>
            <a:off x="2745302" y="5328369"/>
            <a:ext cx="1297948" cy="307777"/>
          </a:xfrm>
          <a:prstGeom prst="rect">
            <a:avLst/>
          </a:prstGeom>
          <a:noFill/>
        </p:spPr>
        <p:txBody>
          <a:bodyPr wrap="square" rtlCol="0">
            <a:spAutoFit/>
          </a:bodyPr>
          <a:lstStyle/>
          <a:p>
            <a:pPr algn="ctr"/>
            <a:r>
              <a:rPr lang="en-US" sz="1400" dirty="0"/>
              <a:t>0</a:t>
            </a:r>
          </a:p>
        </p:txBody>
      </p:sp>
    </p:spTree>
    <p:extLst>
      <p:ext uri="{BB962C8B-B14F-4D97-AF65-F5344CB8AC3E}">
        <p14:creationId xmlns:p14="http://schemas.microsoft.com/office/powerpoint/2010/main" val="102898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731"/>
          </a:xfrm>
        </p:spPr>
        <p:txBody>
          <a:bodyPr>
            <a:normAutofit/>
          </a:bodyPr>
          <a:lstStyle/>
          <a:p>
            <a:r>
              <a:rPr lang="en-US" sz="4000" dirty="0"/>
              <a:t>Golden Balls: My Thought Process</a:t>
            </a:r>
          </a:p>
        </p:txBody>
      </p:sp>
      <p:sp>
        <p:nvSpPr>
          <p:cNvPr id="6" name="Rectangle 5"/>
          <p:cNvSpPr/>
          <p:nvPr/>
        </p:nvSpPr>
        <p:spPr>
          <a:xfrm>
            <a:off x="2745304"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83650" y="2984393"/>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45304"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83650" y="4478561"/>
            <a:ext cx="2138346" cy="14941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45300" y="1765768"/>
            <a:ext cx="4276692" cy="369332"/>
          </a:xfrm>
          <a:prstGeom prst="rect">
            <a:avLst/>
          </a:prstGeom>
          <a:solidFill>
            <a:srgbClr val="FFFF00">
              <a:alpha val="60000"/>
            </a:srgbClr>
          </a:solidFill>
        </p:spPr>
        <p:txBody>
          <a:bodyPr wrap="square" rtlCol="0">
            <a:spAutoFit/>
          </a:bodyPr>
          <a:lstStyle/>
          <a:p>
            <a:pPr algn="ctr"/>
            <a:r>
              <a:rPr lang="en-US" dirty="0"/>
              <a:t>Player B</a:t>
            </a:r>
          </a:p>
        </p:txBody>
      </p:sp>
      <p:sp>
        <p:nvSpPr>
          <p:cNvPr id="12" name="TextBox 11"/>
          <p:cNvSpPr txBox="1"/>
          <p:nvPr/>
        </p:nvSpPr>
        <p:spPr>
          <a:xfrm>
            <a:off x="2745302" y="2282033"/>
            <a:ext cx="2138346" cy="369332"/>
          </a:xfrm>
          <a:prstGeom prst="rect">
            <a:avLst/>
          </a:prstGeom>
          <a:noFill/>
        </p:spPr>
        <p:txBody>
          <a:bodyPr wrap="square" rtlCol="0">
            <a:spAutoFit/>
          </a:bodyPr>
          <a:lstStyle/>
          <a:p>
            <a:pPr algn="ctr"/>
            <a:r>
              <a:rPr lang="en-US" dirty="0"/>
              <a:t>Steal</a:t>
            </a:r>
          </a:p>
        </p:txBody>
      </p:sp>
      <p:sp>
        <p:nvSpPr>
          <p:cNvPr id="13" name="TextBox 12"/>
          <p:cNvSpPr txBox="1"/>
          <p:nvPr/>
        </p:nvSpPr>
        <p:spPr>
          <a:xfrm>
            <a:off x="4883648" y="2323598"/>
            <a:ext cx="2138346" cy="369332"/>
          </a:xfrm>
          <a:prstGeom prst="rect">
            <a:avLst/>
          </a:prstGeom>
          <a:noFill/>
        </p:spPr>
        <p:txBody>
          <a:bodyPr wrap="square" rtlCol="0">
            <a:spAutoFit/>
          </a:bodyPr>
          <a:lstStyle/>
          <a:p>
            <a:pPr algn="ctr"/>
            <a:r>
              <a:rPr lang="en-US" dirty="0"/>
              <a:t>Split</a:t>
            </a:r>
          </a:p>
        </p:txBody>
      </p:sp>
      <p:sp>
        <p:nvSpPr>
          <p:cNvPr id="14" name="TextBox 13"/>
          <p:cNvSpPr txBox="1"/>
          <p:nvPr/>
        </p:nvSpPr>
        <p:spPr>
          <a:xfrm>
            <a:off x="606956" y="3236402"/>
            <a:ext cx="2138346" cy="369332"/>
          </a:xfrm>
          <a:prstGeom prst="rect">
            <a:avLst/>
          </a:prstGeom>
          <a:noFill/>
        </p:spPr>
        <p:txBody>
          <a:bodyPr wrap="square" rtlCol="0">
            <a:spAutoFit/>
          </a:bodyPr>
          <a:lstStyle/>
          <a:p>
            <a:pPr algn="ctr"/>
            <a:r>
              <a:rPr lang="en-US" dirty="0"/>
              <a:t>Steal</a:t>
            </a:r>
          </a:p>
        </p:txBody>
      </p:sp>
      <p:sp>
        <p:nvSpPr>
          <p:cNvPr id="15" name="TextBox 14"/>
          <p:cNvSpPr txBox="1"/>
          <p:nvPr/>
        </p:nvSpPr>
        <p:spPr>
          <a:xfrm>
            <a:off x="681307" y="5001781"/>
            <a:ext cx="2063993" cy="369332"/>
          </a:xfrm>
          <a:prstGeom prst="rect">
            <a:avLst/>
          </a:prstGeom>
          <a:noFill/>
        </p:spPr>
        <p:txBody>
          <a:bodyPr wrap="square" rtlCol="0">
            <a:spAutoFit/>
          </a:bodyPr>
          <a:lstStyle/>
          <a:p>
            <a:pPr algn="ctr"/>
            <a:r>
              <a:rPr lang="en-US" dirty="0"/>
              <a:t>Split</a:t>
            </a:r>
          </a:p>
        </p:txBody>
      </p:sp>
      <p:sp>
        <p:nvSpPr>
          <p:cNvPr id="18" name="TextBox 17"/>
          <p:cNvSpPr txBox="1"/>
          <p:nvPr/>
        </p:nvSpPr>
        <p:spPr>
          <a:xfrm>
            <a:off x="858725" y="4050520"/>
            <a:ext cx="1102205" cy="369332"/>
          </a:xfrm>
          <a:prstGeom prst="rect">
            <a:avLst/>
          </a:prstGeom>
          <a:solidFill>
            <a:schemeClr val="accent6">
              <a:lumMod val="40000"/>
              <a:lumOff val="60000"/>
            </a:schemeClr>
          </a:solidFill>
        </p:spPr>
        <p:txBody>
          <a:bodyPr wrap="square" rtlCol="0">
            <a:spAutoFit/>
          </a:bodyPr>
          <a:lstStyle/>
          <a:p>
            <a:pPr algn="ctr"/>
            <a:r>
              <a:rPr lang="en-US" dirty="0"/>
              <a:t>Player A</a:t>
            </a:r>
          </a:p>
        </p:txBody>
      </p:sp>
      <p:sp>
        <p:nvSpPr>
          <p:cNvPr id="19" name="Right Triangle 18"/>
          <p:cNvSpPr/>
          <p:nvPr/>
        </p:nvSpPr>
        <p:spPr>
          <a:xfrm rot="10800000">
            <a:off x="2745304" y="2984393"/>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20" name="TextBox 19"/>
          <p:cNvSpPr txBox="1"/>
          <p:nvPr/>
        </p:nvSpPr>
        <p:spPr>
          <a:xfrm>
            <a:off x="3585700" y="3174846"/>
            <a:ext cx="1297948" cy="523220"/>
          </a:xfrm>
          <a:prstGeom prst="rect">
            <a:avLst/>
          </a:prstGeom>
          <a:noFill/>
        </p:spPr>
        <p:txBody>
          <a:bodyPr wrap="square" rtlCol="0">
            <a:spAutoFit/>
          </a:bodyPr>
          <a:lstStyle/>
          <a:p>
            <a:pPr algn="ctr"/>
            <a:r>
              <a:rPr lang="en-US" sz="1400" b="1" dirty="0"/>
              <a:t>0% + </a:t>
            </a:r>
            <a:r>
              <a:rPr lang="en-US" sz="1400" b="1" dirty="0" err="1"/>
              <a:t>schadenfreude</a:t>
            </a:r>
            <a:endParaRPr lang="en-US" sz="1400" b="1" dirty="0"/>
          </a:p>
        </p:txBody>
      </p:sp>
      <p:sp>
        <p:nvSpPr>
          <p:cNvPr id="21" name="Right Triangle 20"/>
          <p:cNvSpPr/>
          <p:nvPr/>
        </p:nvSpPr>
        <p:spPr>
          <a:xfrm rot="10800000">
            <a:off x="4883650" y="2984393"/>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rot="10800000">
            <a:off x="2745303" y="4478561"/>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Triangle 22"/>
          <p:cNvSpPr/>
          <p:nvPr/>
        </p:nvSpPr>
        <p:spPr>
          <a:xfrm rot="10800000">
            <a:off x="4883649" y="4478562"/>
            <a:ext cx="2138346" cy="1494168"/>
          </a:xfrm>
          <a:prstGeom prst="rtTriangle">
            <a:avLst/>
          </a:prstGeom>
          <a:solidFill>
            <a:srgbClr val="FFFF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24047" y="3236402"/>
            <a:ext cx="1297948" cy="523220"/>
          </a:xfrm>
          <a:prstGeom prst="rect">
            <a:avLst/>
          </a:prstGeom>
          <a:noFill/>
        </p:spPr>
        <p:txBody>
          <a:bodyPr wrap="square" rtlCol="0">
            <a:spAutoFit/>
          </a:bodyPr>
          <a:lstStyle/>
          <a:p>
            <a:pPr algn="ctr"/>
            <a:r>
              <a:rPr lang="en-US" sz="1400" dirty="0"/>
              <a:t> 0% and feel dumb</a:t>
            </a:r>
          </a:p>
        </p:txBody>
      </p:sp>
      <p:sp>
        <p:nvSpPr>
          <p:cNvPr id="25" name="TextBox 24"/>
          <p:cNvSpPr txBox="1"/>
          <p:nvPr/>
        </p:nvSpPr>
        <p:spPr>
          <a:xfrm>
            <a:off x="3585700" y="4562477"/>
            <a:ext cx="1297948" cy="307777"/>
          </a:xfrm>
          <a:prstGeom prst="rect">
            <a:avLst/>
          </a:prstGeom>
          <a:noFill/>
        </p:spPr>
        <p:txBody>
          <a:bodyPr wrap="square" rtlCol="0">
            <a:spAutoFit/>
          </a:bodyPr>
          <a:lstStyle/>
          <a:p>
            <a:pPr algn="ctr"/>
            <a:r>
              <a:rPr lang="en-US" sz="1400" dirty="0"/>
              <a:t>100%</a:t>
            </a:r>
          </a:p>
        </p:txBody>
      </p:sp>
      <p:sp>
        <p:nvSpPr>
          <p:cNvPr id="26" name="TextBox 25"/>
          <p:cNvSpPr txBox="1"/>
          <p:nvPr/>
        </p:nvSpPr>
        <p:spPr>
          <a:xfrm>
            <a:off x="5724047" y="4478561"/>
            <a:ext cx="1297948" cy="307777"/>
          </a:xfrm>
          <a:prstGeom prst="rect">
            <a:avLst/>
          </a:prstGeom>
          <a:noFill/>
        </p:spPr>
        <p:txBody>
          <a:bodyPr wrap="square" rtlCol="0">
            <a:spAutoFit/>
          </a:bodyPr>
          <a:lstStyle/>
          <a:p>
            <a:pPr algn="ctr"/>
            <a:r>
              <a:rPr lang="en-US" sz="1400" dirty="0"/>
              <a:t>50%</a:t>
            </a:r>
          </a:p>
        </p:txBody>
      </p:sp>
      <p:sp>
        <p:nvSpPr>
          <p:cNvPr id="27" name="Right Triangle 26"/>
          <p:cNvSpPr/>
          <p:nvPr/>
        </p:nvSpPr>
        <p:spPr>
          <a:xfrm>
            <a:off x="2745304" y="2984393"/>
            <a:ext cx="2138346" cy="1494168"/>
          </a:xfrm>
          <a:prstGeom prst="rtTriangl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p:cNvSpPr/>
          <p:nvPr/>
        </p:nvSpPr>
        <p:spPr>
          <a:xfrm>
            <a:off x="4883650" y="2984394"/>
            <a:ext cx="2138346" cy="1494168"/>
          </a:xfrm>
          <a:prstGeom prst="rtTriangl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Triangle 28"/>
          <p:cNvSpPr/>
          <p:nvPr/>
        </p:nvSpPr>
        <p:spPr>
          <a:xfrm>
            <a:off x="2745302" y="4478563"/>
            <a:ext cx="2138346" cy="1494168"/>
          </a:xfrm>
          <a:prstGeom prst="rtTriangl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Triangle 29"/>
          <p:cNvSpPr/>
          <p:nvPr/>
        </p:nvSpPr>
        <p:spPr>
          <a:xfrm>
            <a:off x="4883648" y="4478563"/>
            <a:ext cx="2138346" cy="1494168"/>
          </a:xfrm>
          <a:prstGeom prst="rtTriangl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745304" y="3850466"/>
            <a:ext cx="1297948" cy="523220"/>
          </a:xfrm>
          <a:prstGeom prst="rect">
            <a:avLst/>
          </a:prstGeom>
          <a:noFill/>
        </p:spPr>
        <p:txBody>
          <a:bodyPr wrap="square" rtlCol="0">
            <a:spAutoFit/>
          </a:bodyPr>
          <a:lstStyle/>
          <a:p>
            <a:pPr algn="ctr"/>
            <a:r>
              <a:rPr lang="en-US" sz="1400" b="1" dirty="0"/>
              <a:t> 0% + </a:t>
            </a:r>
            <a:r>
              <a:rPr lang="en-US" sz="1400" b="1" dirty="0" err="1"/>
              <a:t>schadenfreude</a:t>
            </a:r>
            <a:endParaRPr lang="en-US" sz="1400" b="1" dirty="0"/>
          </a:p>
        </p:txBody>
      </p:sp>
      <p:sp>
        <p:nvSpPr>
          <p:cNvPr id="32" name="TextBox 31"/>
          <p:cNvSpPr txBox="1"/>
          <p:nvPr/>
        </p:nvSpPr>
        <p:spPr>
          <a:xfrm>
            <a:off x="4883650" y="3850466"/>
            <a:ext cx="1297948" cy="307777"/>
          </a:xfrm>
          <a:prstGeom prst="rect">
            <a:avLst/>
          </a:prstGeom>
          <a:noFill/>
        </p:spPr>
        <p:txBody>
          <a:bodyPr wrap="square" rtlCol="0">
            <a:spAutoFit/>
          </a:bodyPr>
          <a:lstStyle/>
          <a:p>
            <a:pPr algn="ctr"/>
            <a:r>
              <a:rPr lang="en-US" sz="1400" dirty="0"/>
              <a:t>100%</a:t>
            </a:r>
          </a:p>
        </p:txBody>
      </p:sp>
      <p:sp>
        <p:nvSpPr>
          <p:cNvPr id="33" name="TextBox 32"/>
          <p:cNvSpPr txBox="1"/>
          <p:nvPr/>
        </p:nvSpPr>
        <p:spPr>
          <a:xfrm>
            <a:off x="4883650" y="5328369"/>
            <a:ext cx="1297948" cy="307777"/>
          </a:xfrm>
          <a:prstGeom prst="rect">
            <a:avLst/>
          </a:prstGeom>
          <a:noFill/>
        </p:spPr>
        <p:txBody>
          <a:bodyPr wrap="square" rtlCol="0">
            <a:spAutoFit/>
          </a:bodyPr>
          <a:lstStyle/>
          <a:p>
            <a:pPr algn="ctr"/>
            <a:r>
              <a:rPr lang="en-US" sz="1400" dirty="0"/>
              <a:t>50%</a:t>
            </a:r>
          </a:p>
        </p:txBody>
      </p:sp>
      <p:sp>
        <p:nvSpPr>
          <p:cNvPr id="34" name="TextBox 33"/>
          <p:cNvSpPr txBox="1"/>
          <p:nvPr/>
        </p:nvSpPr>
        <p:spPr>
          <a:xfrm>
            <a:off x="2745302" y="5328369"/>
            <a:ext cx="1297948" cy="523220"/>
          </a:xfrm>
          <a:prstGeom prst="rect">
            <a:avLst/>
          </a:prstGeom>
          <a:noFill/>
        </p:spPr>
        <p:txBody>
          <a:bodyPr wrap="square" rtlCol="0">
            <a:spAutoFit/>
          </a:bodyPr>
          <a:lstStyle/>
          <a:p>
            <a:pPr algn="ctr"/>
            <a:r>
              <a:rPr lang="en-US" sz="1400" dirty="0"/>
              <a:t>0%, and feel dumb</a:t>
            </a:r>
          </a:p>
        </p:txBody>
      </p:sp>
    </p:spTree>
    <p:extLst>
      <p:ext uri="{BB962C8B-B14F-4D97-AF65-F5344CB8AC3E}">
        <p14:creationId xmlns:p14="http://schemas.microsoft.com/office/powerpoint/2010/main" val="234109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90506"/>
            <a:ext cx="9144000" cy="2062103"/>
          </a:xfrm>
          <a:prstGeom prst="rect">
            <a:avLst/>
          </a:prstGeom>
          <a:solidFill>
            <a:schemeClr val="bg1">
              <a:alpha val="85000"/>
            </a:schemeClr>
          </a:solidFill>
        </p:spPr>
        <p:txBody>
          <a:bodyPr wrap="square">
            <a:spAutoFit/>
          </a:bodyPr>
          <a:lstStyle/>
          <a:p>
            <a:pPr lvl="0"/>
            <a:endParaRPr lang="en-US" sz="3200" b="1" dirty="0"/>
          </a:p>
          <a:p>
            <a:pPr lvl="0"/>
            <a:r>
              <a:rPr lang="en-US" sz="3200" b="1" dirty="0"/>
              <a:t>Objective: </a:t>
            </a:r>
            <a:r>
              <a:rPr lang="en-US" sz="3200" dirty="0"/>
              <a:t>Describe the attributes of monopolistic competition and Oligopoly.</a:t>
            </a:r>
          </a:p>
          <a:p>
            <a:pPr lvl="0"/>
            <a:endParaRPr lang="en-US" sz="3200" dirty="0"/>
          </a:p>
        </p:txBody>
      </p:sp>
      <p:sp>
        <p:nvSpPr>
          <p:cNvPr id="13" name="Rectangle 12"/>
          <p:cNvSpPr/>
          <p:nvPr/>
        </p:nvSpPr>
        <p:spPr>
          <a:xfrm>
            <a:off x="0" y="3252609"/>
            <a:ext cx="9144000" cy="1323439"/>
          </a:xfrm>
          <a:prstGeom prst="rect">
            <a:avLst/>
          </a:prstGeom>
          <a:solidFill>
            <a:schemeClr val="bg1">
              <a:alpha val="85000"/>
            </a:schemeClr>
          </a:solidFill>
        </p:spPr>
        <p:txBody>
          <a:bodyPr wrap="square">
            <a:spAutoFit/>
          </a:bodyPr>
          <a:lstStyle/>
          <a:p>
            <a:pPr marL="769084" lvl="1" indent="-311965">
              <a:buFont typeface="+mj-lt"/>
              <a:buAutoNum type="arabicPeriod"/>
            </a:pPr>
            <a:r>
              <a:rPr lang="en-US" sz="2000" dirty="0"/>
              <a:t>What is monopolistic competition and what is an oligopoly?</a:t>
            </a:r>
          </a:p>
          <a:p>
            <a:pPr marL="769084" lvl="1" indent="-311965">
              <a:buFont typeface="+mj-lt"/>
              <a:buAutoNum type="arabicPeriod"/>
            </a:pPr>
            <a:r>
              <a:rPr lang="en-US" sz="2000" dirty="0"/>
              <a:t>What are the implications of monopolistic competition for profits and economic well-being?</a:t>
            </a:r>
          </a:p>
          <a:p>
            <a:pPr marL="769084" lvl="1" indent="-311965">
              <a:buFont typeface="+mj-lt"/>
              <a:buAutoNum type="arabicPeriod"/>
            </a:pPr>
            <a:r>
              <a:rPr lang="en-US" sz="2000" dirty="0"/>
              <a:t>How is pricing determined in an oligopoly and why is cooperation difficult?</a:t>
            </a:r>
          </a:p>
        </p:txBody>
      </p:sp>
      <p:sp>
        <p:nvSpPr>
          <p:cNvPr id="5" name="Title 1">
            <a:extLst>
              <a:ext uri="{FF2B5EF4-FFF2-40B4-BE49-F238E27FC236}">
                <a16:creationId xmlns:a16="http://schemas.microsoft.com/office/drawing/2014/main" id="{8F0CA0AB-1215-A8E2-BD87-96AF533D76C8}"/>
              </a:ext>
            </a:extLst>
          </p:cNvPr>
          <p:cNvSpPr txBox="1">
            <a:spLocks/>
          </p:cNvSpPr>
          <p:nvPr/>
        </p:nvSpPr>
        <p:spPr>
          <a:xfrm>
            <a:off x="0" y="47506"/>
            <a:ext cx="9143999"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Monopolistic Competition and Oligopoly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Monopolistic Competition</a:t>
            </a:r>
          </a:p>
        </p:txBody>
      </p:sp>
      <p:sp>
        <p:nvSpPr>
          <p:cNvPr id="5" name="TextBox 4"/>
          <p:cNvSpPr txBox="1"/>
          <p:nvPr/>
        </p:nvSpPr>
        <p:spPr>
          <a:xfrm>
            <a:off x="4283242" y="1551354"/>
            <a:ext cx="4559969" cy="4801314"/>
          </a:xfrm>
          <a:prstGeom prst="rect">
            <a:avLst/>
          </a:prstGeom>
          <a:noFill/>
        </p:spPr>
        <p:txBody>
          <a:bodyPr wrap="square" rtlCol="0">
            <a:spAutoFit/>
          </a:bodyPr>
          <a:lstStyle/>
          <a:p>
            <a:pPr algn="ctr"/>
            <a:r>
              <a:rPr lang="en-US" sz="2000" b="1" dirty="0"/>
              <a:t>Monopolistic Competition: </a:t>
            </a:r>
            <a:r>
              <a:rPr lang="en-US" sz="2000" dirty="0"/>
              <a:t>a market structure in which many firms sell products that are similar but not identical.</a:t>
            </a:r>
          </a:p>
          <a:p>
            <a:pPr algn="ctr"/>
            <a:endParaRPr lang="en-US" sz="2400" dirty="0"/>
          </a:p>
          <a:p>
            <a:pPr lvl="1" algn="ctr"/>
            <a:r>
              <a:rPr lang="en-US" b="1" dirty="0"/>
              <a:t>Many Sellers</a:t>
            </a:r>
            <a:r>
              <a:rPr lang="en-US" dirty="0"/>
              <a:t>: Many firms competing for same customers.</a:t>
            </a:r>
          </a:p>
          <a:p>
            <a:pPr lvl="1" algn="ctr"/>
            <a:endParaRPr lang="en-US" dirty="0"/>
          </a:p>
          <a:p>
            <a:pPr lvl="1" algn="ctr"/>
            <a:r>
              <a:rPr lang="en-US" b="1" dirty="0"/>
              <a:t>Product Differentiation</a:t>
            </a:r>
            <a:r>
              <a:rPr lang="en-US" dirty="0"/>
              <a:t>: firms produce slightly different products…rather than being a price taker, they have a downward sloping demand curve.</a:t>
            </a:r>
          </a:p>
          <a:p>
            <a:pPr lvl="1" algn="ctr"/>
            <a:endParaRPr lang="en-US" dirty="0"/>
          </a:p>
          <a:p>
            <a:pPr lvl="1" algn="ctr"/>
            <a:r>
              <a:rPr lang="en-US" b="1" dirty="0"/>
              <a:t>Free Entry and Exit: </a:t>
            </a:r>
            <a:r>
              <a:rPr lang="en-US" dirty="0"/>
              <a:t>the number of firms in the market adjust until economic profits are zero.</a:t>
            </a:r>
          </a:p>
          <a:p>
            <a:pPr algn="ctr"/>
            <a:endParaRPr lang="en-US" sz="2400" dirty="0"/>
          </a:p>
        </p:txBody>
      </p:sp>
      <p:pic>
        <p:nvPicPr>
          <p:cNvPr id="6" name="Picture 5">
            <a:extLst>
              <a:ext uri="{FF2B5EF4-FFF2-40B4-BE49-F238E27FC236}">
                <a16:creationId xmlns:a16="http://schemas.microsoft.com/office/drawing/2014/main" id="{4E6A9B19-7914-7547-BB9B-5EF3862BC301}"/>
              </a:ext>
            </a:extLst>
          </p:cNvPr>
          <p:cNvPicPr>
            <a:picLocks noChangeAspect="1"/>
          </p:cNvPicPr>
          <p:nvPr/>
        </p:nvPicPr>
        <p:blipFill>
          <a:blip r:embed="rId2"/>
          <a:stretch>
            <a:fillRect/>
          </a:stretch>
        </p:blipFill>
        <p:spPr>
          <a:xfrm>
            <a:off x="621693" y="2681722"/>
            <a:ext cx="3387436" cy="25405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5918"/>
          </a:xfrm>
        </p:spPr>
        <p:txBody>
          <a:bodyPr>
            <a:normAutofit/>
          </a:bodyPr>
          <a:lstStyle/>
          <a:p>
            <a:r>
              <a:rPr lang="en-US" sz="4000" dirty="0"/>
              <a:t>Oligopoly</a:t>
            </a:r>
          </a:p>
        </p:txBody>
      </p:sp>
      <p:sp>
        <p:nvSpPr>
          <p:cNvPr id="4" name="TextBox 3"/>
          <p:cNvSpPr txBox="1"/>
          <p:nvPr/>
        </p:nvSpPr>
        <p:spPr>
          <a:xfrm>
            <a:off x="4920844" y="1859340"/>
            <a:ext cx="3765956" cy="1569660"/>
          </a:xfrm>
          <a:prstGeom prst="rect">
            <a:avLst/>
          </a:prstGeom>
          <a:noFill/>
        </p:spPr>
        <p:txBody>
          <a:bodyPr wrap="square" rtlCol="0">
            <a:spAutoFit/>
          </a:bodyPr>
          <a:lstStyle/>
          <a:p>
            <a:pPr algn="ctr"/>
            <a:r>
              <a:rPr lang="en-US" sz="2400" b="1" dirty="0"/>
              <a:t>Oligopoly (Duopoly – 2 firms)</a:t>
            </a:r>
            <a:r>
              <a:rPr lang="en-US" sz="2400" dirty="0"/>
              <a:t>: a market structure in which a few sellers offer similar or identical products.</a:t>
            </a:r>
          </a:p>
        </p:txBody>
      </p:sp>
      <p:sp>
        <p:nvSpPr>
          <p:cNvPr id="7" name="TextBox 6">
            <a:extLst>
              <a:ext uri="{FF2B5EF4-FFF2-40B4-BE49-F238E27FC236}">
                <a16:creationId xmlns:a16="http://schemas.microsoft.com/office/drawing/2014/main" id="{9442CAA3-3CE6-1C40-A030-23382D139F07}"/>
              </a:ext>
            </a:extLst>
          </p:cNvPr>
          <p:cNvSpPr txBox="1"/>
          <p:nvPr/>
        </p:nvSpPr>
        <p:spPr>
          <a:xfrm>
            <a:off x="4920844" y="3734590"/>
            <a:ext cx="3921859" cy="1015663"/>
          </a:xfrm>
          <a:prstGeom prst="rect">
            <a:avLst/>
          </a:prstGeom>
          <a:noFill/>
        </p:spPr>
        <p:txBody>
          <a:bodyPr wrap="square" rtlCol="0">
            <a:spAutoFit/>
          </a:bodyPr>
          <a:lstStyle/>
          <a:p>
            <a:pPr algn="ctr"/>
            <a:r>
              <a:rPr lang="en-US" sz="2000" b="1" dirty="0"/>
              <a:t>Game Theory</a:t>
            </a:r>
            <a:r>
              <a:rPr lang="en-US" sz="2000" dirty="0"/>
              <a:t>: the study of how people behave in strategic situations.</a:t>
            </a:r>
          </a:p>
        </p:txBody>
      </p:sp>
      <p:pic>
        <p:nvPicPr>
          <p:cNvPr id="10" name="Picture 9">
            <a:extLst>
              <a:ext uri="{FF2B5EF4-FFF2-40B4-BE49-F238E27FC236}">
                <a16:creationId xmlns:a16="http://schemas.microsoft.com/office/drawing/2014/main" id="{AE0EC621-2BC0-C245-AFE9-BF9289C0D69E}"/>
              </a:ext>
            </a:extLst>
          </p:cNvPr>
          <p:cNvPicPr>
            <a:picLocks noChangeAspect="1"/>
          </p:cNvPicPr>
          <p:nvPr/>
        </p:nvPicPr>
        <p:blipFill>
          <a:blip r:embed="rId3"/>
          <a:stretch>
            <a:fillRect/>
          </a:stretch>
        </p:blipFill>
        <p:spPr>
          <a:xfrm>
            <a:off x="635864" y="2198957"/>
            <a:ext cx="3936136" cy="24600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Monopolistic Competition: Short Run</a:t>
            </a:r>
          </a:p>
        </p:txBody>
      </p:sp>
      <p:cxnSp>
        <p:nvCxnSpPr>
          <p:cNvPr id="4" name="Straight Connector 3"/>
          <p:cNvCxnSpPr/>
          <p:nvPr/>
        </p:nvCxnSpPr>
        <p:spPr>
          <a:xfrm rot="5400000">
            <a:off x="-804728" y="4615303"/>
            <a:ext cx="330508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849400" y="6277110"/>
            <a:ext cx="3513337" cy="2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4090" y="2911436"/>
            <a:ext cx="486379" cy="338554"/>
          </a:xfrm>
          <a:prstGeom prst="rect">
            <a:avLst/>
          </a:prstGeom>
          <a:noFill/>
        </p:spPr>
        <p:txBody>
          <a:bodyPr wrap="square" rtlCol="0">
            <a:spAutoFit/>
          </a:bodyPr>
          <a:lstStyle/>
          <a:p>
            <a:pPr algn="ctr"/>
            <a:r>
              <a:rPr lang="en-US" sz="1600" dirty="0"/>
              <a:t>P</a:t>
            </a:r>
          </a:p>
        </p:txBody>
      </p:sp>
      <p:cxnSp>
        <p:nvCxnSpPr>
          <p:cNvPr id="7" name="Straight Connector 6"/>
          <p:cNvCxnSpPr/>
          <p:nvPr/>
        </p:nvCxnSpPr>
        <p:spPr>
          <a:xfrm>
            <a:off x="847018" y="3560991"/>
            <a:ext cx="2715332" cy="9758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49400" y="3560991"/>
            <a:ext cx="2147808" cy="189232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flipV="1">
            <a:off x="1422403" y="3326594"/>
            <a:ext cx="1574805" cy="24133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26044" y="5080382"/>
            <a:ext cx="1626159" cy="338554"/>
          </a:xfrm>
          <a:prstGeom prst="rect">
            <a:avLst/>
          </a:prstGeom>
          <a:noFill/>
        </p:spPr>
        <p:txBody>
          <a:bodyPr wrap="square" rtlCol="0">
            <a:spAutoFit/>
          </a:bodyPr>
          <a:lstStyle/>
          <a:p>
            <a:pPr algn="ctr"/>
            <a:r>
              <a:rPr lang="en-US" sz="1600" dirty="0">
                <a:solidFill>
                  <a:srgbClr val="FF0000"/>
                </a:solidFill>
              </a:rPr>
              <a:t>MR</a:t>
            </a:r>
          </a:p>
        </p:txBody>
      </p:sp>
      <p:sp>
        <p:nvSpPr>
          <p:cNvPr id="11" name="TextBox 10"/>
          <p:cNvSpPr txBox="1"/>
          <p:nvPr/>
        </p:nvSpPr>
        <p:spPr>
          <a:xfrm>
            <a:off x="2018846" y="3326594"/>
            <a:ext cx="1139858" cy="338554"/>
          </a:xfrm>
          <a:prstGeom prst="rect">
            <a:avLst/>
          </a:prstGeom>
          <a:noFill/>
        </p:spPr>
        <p:txBody>
          <a:bodyPr wrap="square" rtlCol="0">
            <a:spAutoFit/>
          </a:bodyPr>
          <a:lstStyle/>
          <a:p>
            <a:pPr algn="ctr"/>
            <a:r>
              <a:rPr lang="en-US" sz="1600" dirty="0">
                <a:solidFill>
                  <a:srgbClr val="FF0000"/>
                </a:solidFill>
              </a:rPr>
              <a:t>MC</a:t>
            </a:r>
          </a:p>
        </p:txBody>
      </p:sp>
      <p:sp>
        <p:nvSpPr>
          <p:cNvPr id="12" name="TextBox 11"/>
          <p:cNvSpPr txBox="1"/>
          <p:nvPr/>
        </p:nvSpPr>
        <p:spPr>
          <a:xfrm>
            <a:off x="2746654" y="4163349"/>
            <a:ext cx="1435720" cy="338554"/>
          </a:xfrm>
          <a:prstGeom prst="rect">
            <a:avLst/>
          </a:prstGeom>
          <a:noFill/>
        </p:spPr>
        <p:txBody>
          <a:bodyPr wrap="square" rtlCol="0">
            <a:spAutoFit/>
          </a:bodyPr>
          <a:lstStyle/>
          <a:p>
            <a:pPr algn="ctr"/>
            <a:r>
              <a:rPr lang="en-US" sz="1600" dirty="0"/>
              <a:t>D</a:t>
            </a:r>
          </a:p>
        </p:txBody>
      </p:sp>
      <p:cxnSp>
        <p:nvCxnSpPr>
          <p:cNvPr id="13" name="Straight Connector 12"/>
          <p:cNvCxnSpPr/>
          <p:nvPr/>
        </p:nvCxnSpPr>
        <p:spPr>
          <a:xfrm rot="5400000">
            <a:off x="1321210" y="5471206"/>
            <a:ext cx="1593273"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5767" y="3874976"/>
            <a:ext cx="1055167" cy="307777"/>
          </a:xfrm>
          <a:prstGeom prst="rect">
            <a:avLst/>
          </a:prstGeom>
          <a:noFill/>
        </p:spPr>
        <p:txBody>
          <a:bodyPr wrap="square" rtlCol="0">
            <a:spAutoFit/>
          </a:bodyPr>
          <a:lstStyle/>
          <a:p>
            <a:pPr algn="r"/>
            <a:r>
              <a:rPr lang="en-US" sz="1400" dirty="0"/>
              <a:t>Price</a:t>
            </a:r>
          </a:p>
        </p:txBody>
      </p:sp>
      <p:cxnSp>
        <p:nvCxnSpPr>
          <p:cNvPr id="17" name="Straight Connector 16"/>
          <p:cNvCxnSpPr/>
          <p:nvPr/>
        </p:nvCxnSpPr>
        <p:spPr>
          <a:xfrm rot="10800000">
            <a:off x="848606" y="4039754"/>
            <a:ext cx="1270034" cy="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847018" y="4054966"/>
            <a:ext cx="1270034" cy="340835"/>
          </a:xfrm>
          <a:prstGeom prst="rect">
            <a:avLst/>
          </a:prstGeom>
          <a:solidFill>
            <a:srgbClr val="CCFFCC">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Profit</a:t>
            </a:r>
          </a:p>
        </p:txBody>
      </p:sp>
      <p:sp>
        <p:nvSpPr>
          <p:cNvPr id="84" name="TextBox 83"/>
          <p:cNvSpPr txBox="1"/>
          <p:nvPr/>
        </p:nvSpPr>
        <p:spPr>
          <a:xfrm>
            <a:off x="1199994" y="6294707"/>
            <a:ext cx="1958710" cy="307777"/>
          </a:xfrm>
          <a:prstGeom prst="rect">
            <a:avLst/>
          </a:prstGeom>
          <a:noFill/>
        </p:spPr>
        <p:txBody>
          <a:bodyPr wrap="square" rtlCol="0">
            <a:spAutoFit/>
          </a:bodyPr>
          <a:lstStyle/>
          <a:p>
            <a:pPr algn="ctr"/>
            <a:r>
              <a:rPr lang="en-US" sz="1400" dirty="0" err="1"/>
              <a:t>Q</a:t>
            </a:r>
            <a:r>
              <a:rPr lang="en-US" sz="1400" baseline="-25000" dirty="0" err="1"/>
              <a:t>Max</a:t>
            </a:r>
            <a:endParaRPr lang="en-US" sz="1400" baseline="-25000" dirty="0"/>
          </a:p>
        </p:txBody>
      </p:sp>
      <p:sp>
        <p:nvSpPr>
          <p:cNvPr id="90" name="TextBox 89"/>
          <p:cNvSpPr txBox="1"/>
          <p:nvPr/>
        </p:nvSpPr>
        <p:spPr>
          <a:xfrm>
            <a:off x="983290" y="2568180"/>
            <a:ext cx="3228216" cy="338554"/>
          </a:xfrm>
          <a:prstGeom prst="rect">
            <a:avLst/>
          </a:prstGeom>
          <a:noFill/>
        </p:spPr>
        <p:txBody>
          <a:bodyPr wrap="square" rtlCol="0">
            <a:spAutoFit/>
          </a:bodyPr>
          <a:lstStyle/>
          <a:p>
            <a:pPr algn="ctr"/>
            <a:r>
              <a:rPr lang="en-US" sz="1600" u="sng" dirty="0"/>
              <a:t>Firms with Profits</a:t>
            </a:r>
          </a:p>
        </p:txBody>
      </p:sp>
      <p:sp>
        <p:nvSpPr>
          <p:cNvPr id="91" name="TextBox 90"/>
          <p:cNvSpPr txBox="1"/>
          <p:nvPr/>
        </p:nvSpPr>
        <p:spPr>
          <a:xfrm>
            <a:off x="4922041" y="2570564"/>
            <a:ext cx="3650339" cy="338554"/>
          </a:xfrm>
          <a:prstGeom prst="rect">
            <a:avLst/>
          </a:prstGeom>
          <a:noFill/>
        </p:spPr>
        <p:txBody>
          <a:bodyPr wrap="square" rtlCol="0">
            <a:spAutoFit/>
          </a:bodyPr>
          <a:lstStyle/>
          <a:p>
            <a:pPr algn="ctr"/>
            <a:r>
              <a:rPr lang="en-US" sz="1600" u="sng" dirty="0"/>
              <a:t>Firms with Losses</a:t>
            </a:r>
          </a:p>
        </p:txBody>
      </p:sp>
      <p:sp>
        <p:nvSpPr>
          <p:cNvPr id="92" name="TextBox 91"/>
          <p:cNvSpPr txBox="1"/>
          <p:nvPr/>
        </p:nvSpPr>
        <p:spPr>
          <a:xfrm>
            <a:off x="884965" y="1062354"/>
            <a:ext cx="7374069" cy="923330"/>
          </a:xfrm>
          <a:prstGeom prst="rect">
            <a:avLst/>
          </a:prstGeom>
          <a:noFill/>
        </p:spPr>
        <p:txBody>
          <a:bodyPr wrap="square" rtlCol="0">
            <a:spAutoFit/>
          </a:bodyPr>
          <a:lstStyle/>
          <a:p>
            <a:pPr algn="ctr"/>
            <a:r>
              <a:rPr lang="en-US" dirty="0"/>
              <a:t>Like the monopolist, monopolistic competitors maximize profit where marginal cost equals marginal revenue. If the price is above ATC, the firms make a profit.  If the price is below average total cost, the firms make a loss.</a:t>
            </a:r>
          </a:p>
        </p:txBody>
      </p:sp>
      <p:sp>
        <p:nvSpPr>
          <p:cNvPr id="58" name="TextBox 57"/>
          <p:cNvSpPr txBox="1"/>
          <p:nvPr/>
        </p:nvSpPr>
        <p:spPr>
          <a:xfrm>
            <a:off x="3309383" y="3524426"/>
            <a:ext cx="1017022" cy="369332"/>
          </a:xfrm>
          <a:prstGeom prst="rect">
            <a:avLst/>
          </a:prstGeom>
          <a:noFill/>
        </p:spPr>
        <p:txBody>
          <a:bodyPr wrap="square" rtlCol="0">
            <a:spAutoFit/>
          </a:bodyPr>
          <a:lstStyle/>
          <a:p>
            <a:r>
              <a:rPr lang="en-US" dirty="0">
                <a:solidFill>
                  <a:schemeClr val="accent1"/>
                </a:solidFill>
              </a:rPr>
              <a:t>ATC</a:t>
            </a:r>
          </a:p>
        </p:txBody>
      </p:sp>
      <p:sp>
        <p:nvSpPr>
          <p:cNvPr id="60" name="Freeform 59"/>
          <p:cNvSpPr/>
          <p:nvPr/>
        </p:nvSpPr>
        <p:spPr>
          <a:xfrm>
            <a:off x="1239991" y="3149138"/>
            <a:ext cx="2629501" cy="1296915"/>
          </a:xfrm>
          <a:custGeom>
            <a:avLst/>
            <a:gdLst>
              <a:gd name="connsiteX0" fmla="*/ 0 w 2629501"/>
              <a:gd name="connsiteY0" fmla="*/ 268327 h 1296915"/>
              <a:gd name="connsiteX1" fmla="*/ 1082210 w 2629501"/>
              <a:gd name="connsiteY1" fmla="*/ 1252194 h 1296915"/>
              <a:gd name="connsiteX2" fmla="*/ 2629501 w 2629501"/>
              <a:gd name="connsiteY2" fmla="*/ 0 h 1296915"/>
            </a:gdLst>
            <a:ahLst/>
            <a:cxnLst>
              <a:cxn ang="0">
                <a:pos x="connsiteX0" y="connsiteY0"/>
              </a:cxn>
              <a:cxn ang="0">
                <a:pos x="connsiteX1" y="connsiteY1"/>
              </a:cxn>
              <a:cxn ang="0">
                <a:pos x="connsiteX2" y="connsiteY2"/>
              </a:cxn>
            </a:cxnLst>
            <a:rect l="l" t="t" r="r" b="b"/>
            <a:pathLst>
              <a:path w="2629501" h="1296915">
                <a:moveTo>
                  <a:pt x="0" y="268327"/>
                </a:moveTo>
                <a:cubicBezTo>
                  <a:pt x="321980" y="782621"/>
                  <a:pt x="643960" y="1296915"/>
                  <a:pt x="1082210" y="1252194"/>
                </a:cubicBezTo>
                <a:cubicBezTo>
                  <a:pt x="1520460" y="1207473"/>
                  <a:pt x="2629501" y="0"/>
                  <a:pt x="2629501" y="0"/>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1"/>
              </a:solidFill>
            </a:endParaRPr>
          </a:p>
        </p:txBody>
      </p:sp>
      <p:cxnSp>
        <p:nvCxnSpPr>
          <p:cNvPr id="62" name="Straight Connector 61"/>
          <p:cNvCxnSpPr/>
          <p:nvPr/>
        </p:nvCxnSpPr>
        <p:spPr>
          <a:xfrm rot="5400000">
            <a:off x="3615357" y="4643757"/>
            <a:ext cx="330508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267897" y="6294707"/>
            <a:ext cx="3513337" cy="2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268691" y="3877360"/>
            <a:ext cx="2724457" cy="15264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5268691" y="3903461"/>
            <a:ext cx="1998661" cy="22189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606234" y="3732655"/>
            <a:ext cx="1739279" cy="21167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6516572" y="5644323"/>
            <a:ext cx="1626159" cy="338554"/>
          </a:xfrm>
          <a:prstGeom prst="rect">
            <a:avLst/>
          </a:prstGeom>
          <a:noFill/>
        </p:spPr>
        <p:txBody>
          <a:bodyPr wrap="square" rtlCol="0">
            <a:spAutoFit/>
          </a:bodyPr>
          <a:lstStyle/>
          <a:p>
            <a:pPr algn="ctr"/>
            <a:r>
              <a:rPr lang="en-US" sz="1600" dirty="0">
                <a:solidFill>
                  <a:srgbClr val="FF0000"/>
                </a:solidFill>
              </a:rPr>
              <a:t>MR</a:t>
            </a:r>
          </a:p>
        </p:txBody>
      </p:sp>
      <p:sp>
        <p:nvSpPr>
          <p:cNvPr id="79" name="TextBox 78"/>
          <p:cNvSpPr txBox="1"/>
          <p:nvPr/>
        </p:nvSpPr>
        <p:spPr>
          <a:xfrm>
            <a:off x="6624354" y="3409311"/>
            <a:ext cx="1139858" cy="338554"/>
          </a:xfrm>
          <a:prstGeom prst="rect">
            <a:avLst/>
          </a:prstGeom>
          <a:noFill/>
        </p:spPr>
        <p:txBody>
          <a:bodyPr wrap="square" rtlCol="0">
            <a:spAutoFit/>
          </a:bodyPr>
          <a:lstStyle/>
          <a:p>
            <a:pPr algn="ctr"/>
            <a:r>
              <a:rPr lang="en-US" sz="1600" dirty="0">
                <a:solidFill>
                  <a:srgbClr val="FF0000"/>
                </a:solidFill>
              </a:rPr>
              <a:t>MC</a:t>
            </a:r>
          </a:p>
        </p:txBody>
      </p:sp>
      <p:sp>
        <p:nvSpPr>
          <p:cNvPr id="80" name="TextBox 79"/>
          <p:cNvSpPr txBox="1"/>
          <p:nvPr/>
        </p:nvSpPr>
        <p:spPr>
          <a:xfrm>
            <a:off x="7224382" y="5008170"/>
            <a:ext cx="1435720" cy="338554"/>
          </a:xfrm>
          <a:prstGeom prst="rect">
            <a:avLst/>
          </a:prstGeom>
          <a:noFill/>
        </p:spPr>
        <p:txBody>
          <a:bodyPr wrap="square" rtlCol="0">
            <a:spAutoFit/>
          </a:bodyPr>
          <a:lstStyle/>
          <a:p>
            <a:pPr algn="ctr"/>
            <a:r>
              <a:rPr lang="en-US" sz="1600" dirty="0"/>
              <a:t>D</a:t>
            </a:r>
          </a:p>
        </p:txBody>
      </p:sp>
      <p:cxnSp>
        <p:nvCxnSpPr>
          <p:cNvPr id="85" name="Straight Connector 84"/>
          <p:cNvCxnSpPr/>
          <p:nvPr/>
        </p:nvCxnSpPr>
        <p:spPr>
          <a:xfrm rot="5400000">
            <a:off x="5795191" y="4596603"/>
            <a:ext cx="985614"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4195959" y="4231471"/>
            <a:ext cx="1055167" cy="307777"/>
          </a:xfrm>
          <a:prstGeom prst="rect">
            <a:avLst/>
          </a:prstGeom>
          <a:noFill/>
        </p:spPr>
        <p:txBody>
          <a:bodyPr wrap="square" rtlCol="0">
            <a:spAutoFit/>
          </a:bodyPr>
          <a:lstStyle/>
          <a:p>
            <a:pPr algn="r"/>
            <a:r>
              <a:rPr lang="en-US" sz="1400" dirty="0"/>
              <a:t>Price</a:t>
            </a:r>
          </a:p>
        </p:txBody>
      </p:sp>
      <p:cxnSp>
        <p:nvCxnSpPr>
          <p:cNvPr id="94" name="Straight Connector 93"/>
          <p:cNvCxnSpPr/>
          <p:nvPr/>
        </p:nvCxnSpPr>
        <p:spPr>
          <a:xfrm rot="10800000">
            <a:off x="5251127" y="4449046"/>
            <a:ext cx="1019304" cy="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5267103" y="4106183"/>
            <a:ext cx="1019306" cy="342867"/>
          </a:xfrm>
          <a:prstGeom prst="rect">
            <a:avLst/>
          </a:prstGeom>
          <a:solidFill>
            <a:srgbClr val="FF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Loss</a:t>
            </a:r>
          </a:p>
        </p:txBody>
      </p:sp>
      <p:sp>
        <p:nvSpPr>
          <p:cNvPr id="98" name="TextBox 97"/>
          <p:cNvSpPr txBox="1"/>
          <p:nvPr/>
        </p:nvSpPr>
        <p:spPr>
          <a:xfrm>
            <a:off x="7630692" y="3684015"/>
            <a:ext cx="808168" cy="369332"/>
          </a:xfrm>
          <a:prstGeom prst="rect">
            <a:avLst/>
          </a:prstGeom>
          <a:noFill/>
        </p:spPr>
        <p:txBody>
          <a:bodyPr wrap="square" rtlCol="0">
            <a:spAutoFit/>
          </a:bodyPr>
          <a:lstStyle/>
          <a:p>
            <a:r>
              <a:rPr lang="en-US" dirty="0">
                <a:solidFill>
                  <a:schemeClr val="accent1"/>
                </a:solidFill>
              </a:rPr>
              <a:t>ATC</a:t>
            </a:r>
          </a:p>
        </p:txBody>
      </p:sp>
      <p:sp>
        <p:nvSpPr>
          <p:cNvPr id="99" name="Freeform 98"/>
          <p:cNvSpPr/>
          <p:nvPr/>
        </p:nvSpPr>
        <p:spPr>
          <a:xfrm>
            <a:off x="5776756" y="3111721"/>
            <a:ext cx="2629501" cy="1296915"/>
          </a:xfrm>
          <a:custGeom>
            <a:avLst/>
            <a:gdLst>
              <a:gd name="connsiteX0" fmla="*/ 0 w 2629501"/>
              <a:gd name="connsiteY0" fmla="*/ 268327 h 1296915"/>
              <a:gd name="connsiteX1" fmla="*/ 1082210 w 2629501"/>
              <a:gd name="connsiteY1" fmla="*/ 1252194 h 1296915"/>
              <a:gd name="connsiteX2" fmla="*/ 2629501 w 2629501"/>
              <a:gd name="connsiteY2" fmla="*/ 0 h 1296915"/>
            </a:gdLst>
            <a:ahLst/>
            <a:cxnLst>
              <a:cxn ang="0">
                <a:pos x="connsiteX0" y="connsiteY0"/>
              </a:cxn>
              <a:cxn ang="0">
                <a:pos x="connsiteX1" y="connsiteY1"/>
              </a:cxn>
              <a:cxn ang="0">
                <a:pos x="connsiteX2" y="connsiteY2"/>
              </a:cxn>
            </a:cxnLst>
            <a:rect l="l" t="t" r="r" b="b"/>
            <a:pathLst>
              <a:path w="2629501" h="1296915">
                <a:moveTo>
                  <a:pt x="0" y="268327"/>
                </a:moveTo>
                <a:cubicBezTo>
                  <a:pt x="321980" y="782621"/>
                  <a:pt x="643960" y="1296915"/>
                  <a:pt x="1082210" y="1252194"/>
                </a:cubicBezTo>
                <a:cubicBezTo>
                  <a:pt x="1520460" y="1207473"/>
                  <a:pt x="2629501" y="0"/>
                  <a:pt x="2629501" y="0"/>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1"/>
              </a:solidFill>
            </a:endParaRPr>
          </a:p>
        </p:txBody>
      </p:sp>
      <p:sp>
        <p:nvSpPr>
          <p:cNvPr id="107" name="TextBox 106"/>
          <p:cNvSpPr txBox="1"/>
          <p:nvPr/>
        </p:nvSpPr>
        <p:spPr>
          <a:xfrm>
            <a:off x="5308642" y="6297091"/>
            <a:ext cx="1958710" cy="307777"/>
          </a:xfrm>
          <a:prstGeom prst="rect">
            <a:avLst/>
          </a:prstGeom>
          <a:noFill/>
        </p:spPr>
        <p:txBody>
          <a:bodyPr wrap="square" rtlCol="0">
            <a:spAutoFit/>
          </a:bodyPr>
          <a:lstStyle/>
          <a:p>
            <a:pPr algn="ctr"/>
            <a:r>
              <a:rPr lang="en-US" sz="1400" dirty="0" err="1"/>
              <a:t>Q</a:t>
            </a:r>
            <a:r>
              <a:rPr lang="en-US" sz="1400" baseline="-25000" dirty="0" err="1"/>
              <a:t>Min</a:t>
            </a:r>
            <a:endParaRPr lang="en-US" sz="1400" baseline="-25000" dirty="0"/>
          </a:p>
        </p:txBody>
      </p:sp>
      <p:cxnSp>
        <p:nvCxnSpPr>
          <p:cNvPr id="42" name="Straight Connector 41"/>
          <p:cNvCxnSpPr/>
          <p:nvPr/>
        </p:nvCxnSpPr>
        <p:spPr>
          <a:xfrm rot="10800000">
            <a:off x="847018" y="4398189"/>
            <a:ext cx="1270034" cy="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5251125" y="4103793"/>
            <a:ext cx="1019304" cy="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1802425" y="4357560"/>
            <a:ext cx="635607"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05767" y="4206558"/>
            <a:ext cx="1055167" cy="307777"/>
          </a:xfrm>
          <a:prstGeom prst="rect">
            <a:avLst/>
          </a:prstGeom>
          <a:noFill/>
        </p:spPr>
        <p:txBody>
          <a:bodyPr wrap="square" rtlCol="0">
            <a:spAutoFit/>
          </a:bodyPr>
          <a:lstStyle/>
          <a:p>
            <a:pPr algn="r"/>
            <a:r>
              <a:rPr lang="en-US" sz="1400" dirty="0"/>
              <a:t>ATC</a:t>
            </a:r>
          </a:p>
        </p:txBody>
      </p:sp>
      <p:sp>
        <p:nvSpPr>
          <p:cNvPr id="59" name="TextBox 58"/>
          <p:cNvSpPr txBox="1"/>
          <p:nvPr/>
        </p:nvSpPr>
        <p:spPr>
          <a:xfrm>
            <a:off x="4213524" y="3903461"/>
            <a:ext cx="1055167" cy="307777"/>
          </a:xfrm>
          <a:prstGeom prst="rect">
            <a:avLst/>
          </a:prstGeom>
          <a:noFill/>
        </p:spPr>
        <p:txBody>
          <a:bodyPr wrap="square" rtlCol="0">
            <a:spAutoFit/>
          </a:bodyPr>
          <a:lstStyle/>
          <a:p>
            <a:pPr algn="r"/>
            <a:r>
              <a:rPr lang="en-US" sz="1400" dirty="0"/>
              <a:t>ATC</a:t>
            </a:r>
          </a:p>
        </p:txBody>
      </p:sp>
      <p:cxnSp>
        <p:nvCxnSpPr>
          <p:cNvPr id="61" name="Straight Connector 60"/>
          <p:cNvCxnSpPr/>
          <p:nvPr/>
        </p:nvCxnSpPr>
        <p:spPr>
          <a:xfrm rot="16200000" flipH="1">
            <a:off x="5688683" y="5671705"/>
            <a:ext cx="1198631" cy="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38EF3EC-9D2B-D440-9BB5-909B64D34715}"/>
              </a:ext>
            </a:extLst>
          </p:cNvPr>
          <p:cNvSpPr txBox="1"/>
          <p:nvPr/>
        </p:nvSpPr>
        <p:spPr>
          <a:xfrm>
            <a:off x="4822263" y="2960902"/>
            <a:ext cx="486379" cy="338554"/>
          </a:xfrm>
          <a:prstGeom prst="rect">
            <a:avLst/>
          </a:prstGeom>
          <a:noFill/>
        </p:spPr>
        <p:txBody>
          <a:bodyPr wrap="square" rtlCol="0">
            <a:spAutoFit/>
          </a:bodyPr>
          <a:lstStyle/>
          <a:p>
            <a:pPr algn="ctr"/>
            <a:r>
              <a:rPr lang="en-US" sz="1600" dirty="0"/>
              <a:t>P</a:t>
            </a:r>
          </a:p>
        </p:txBody>
      </p:sp>
      <p:sp>
        <p:nvSpPr>
          <p:cNvPr id="47" name="TextBox 46">
            <a:extLst>
              <a:ext uri="{FF2B5EF4-FFF2-40B4-BE49-F238E27FC236}">
                <a16:creationId xmlns:a16="http://schemas.microsoft.com/office/drawing/2014/main" id="{3ADAF122-A451-054D-B0CB-84392BB466AD}"/>
              </a:ext>
            </a:extLst>
          </p:cNvPr>
          <p:cNvSpPr txBox="1"/>
          <p:nvPr/>
        </p:nvSpPr>
        <p:spPr>
          <a:xfrm>
            <a:off x="4015192" y="6261729"/>
            <a:ext cx="486379" cy="338554"/>
          </a:xfrm>
          <a:prstGeom prst="rect">
            <a:avLst/>
          </a:prstGeom>
          <a:noFill/>
        </p:spPr>
        <p:txBody>
          <a:bodyPr wrap="square" rtlCol="0">
            <a:spAutoFit/>
          </a:bodyPr>
          <a:lstStyle/>
          <a:p>
            <a:pPr algn="ctr"/>
            <a:r>
              <a:rPr lang="en-US" sz="1600" dirty="0"/>
              <a:t>Q</a:t>
            </a:r>
          </a:p>
        </p:txBody>
      </p:sp>
      <p:sp>
        <p:nvSpPr>
          <p:cNvPr id="48" name="TextBox 47">
            <a:extLst>
              <a:ext uri="{FF2B5EF4-FFF2-40B4-BE49-F238E27FC236}">
                <a16:creationId xmlns:a16="http://schemas.microsoft.com/office/drawing/2014/main" id="{0035D1DA-99A0-914C-8570-A52AE7C41DD1}"/>
              </a:ext>
            </a:extLst>
          </p:cNvPr>
          <p:cNvSpPr txBox="1"/>
          <p:nvPr/>
        </p:nvSpPr>
        <p:spPr>
          <a:xfrm>
            <a:off x="8396492" y="6261729"/>
            <a:ext cx="486379" cy="338554"/>
          </a:xfrm>
          <a:prstGeom prst="rect">
            <a:avLst/>
          </a:prstGeom>
          <a:noFill/>
        </p:spPr>
        <p:txBody>
          <a:bodyPr wrap="square" rtlCol="0">
            <a:spAutoFit/>
          </a:bodyPr>
          <a:lstStyle/>
          <a:p>
            <a:pPr algn="ctr"/>
            <a:r>
              <a:rPr lang="en-US" sz="1600" dirty="0"/>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par>
                                <p:cTn id="8" presetID="2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1000"/>
                                        <p:tgtEl>
                                          <p:spTgt spid="50"/>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10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riter"/>
                                        </p:tgtEl>
                                      </p:cMediaNode>
                                    </p:audio>
                                  </p:subTnLst>
                                </p:cTn>
                              </p:par>
                              <p:par>
                                <p:cTn id="19" presetID="22" presetClass="entr" presetSubtype="2"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1000"/>
                                        <p:tgtEl>
                                          <p:spTgt spid="42"/>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1000"/>
                                        <p:tgtEl>
                                          <p:spTgt spid="78"/>
                                        </p:tgtEl>
                                      </p:cBhvr>
                                    </p:animEffect>
                                  </p:childTnLst>
                                  <p:subTnLst>
                                    <p:audio>
                                      <p:cMediaNode>
                                        <p:cTn display="0" masterRel="sameClick">
                                          <p:stCondLst>
                                            <p:cond evt="begin" delay="0">
                                              <p:tn val="29"/>
                                            </p:cond>
                                          </p:stCondLst>
                                          <p:endCondLst>
                                            <p:cond evt="onStopAudio" delay="0">
                                              <p:tgtEl>
                                                <p:sldTgt/>
                                              </p:tgtEl>
                                            </p:cond>
                                          </p:endCondLst>
                                        </p:cTn>
                                        <p:tgtEl>
                                          <p:sndTgt r:embed="rId3" name="Cash Register"/>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subTnLst>
                                    <p:audio>
                                      <p:cMediaNode>
                                        <p:cTn display="0" masterRel="sameClick">
                                          <p:stCondLst>
                                            <p:cond evt="begin" delay="0">
                                              <p:tn val="34"/>
                                            </p:cond>
                                          </p:stCondLst>
                                          <p:endCondLst>
                                            <p:cond evt="onStopAudio" delay="0">
                                              <p:tgtEl>
                                                <p:sldTgt/>
                                              </p:tgtEl>
                                            </p:cond>
                                          </p:endCondLst>
                                        </p:cTn>
                                        <p:tgtEl>
                                          <p:sndTgt r:embed="rId2" name="Typewriter"/>
                                        </p:tgtEl>
                                      </p:cMediaNode>
                                    </p:audio>
                                  </p:subTnLst>
                                </p:cTn>
                              </p:par>
                              <p:par>
                                <p:cTn id="37" presetID="22" presetClass="entr" presetSubtype="4"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wipe(down)">
                                      <p:cBhvr>
                                        <p:cTn id="39" dur="1000"/>
                                        <p:tgtEl>
                                          <p:spTgt spid="85"/>
                                        </p:tgtEl>
                                      </p:cBhvr>
                                    </p:animEffec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right)">
                                      <p:cBhvr>
                                        <p:cTn id="47" dur="1000"/>
                                        <p:tgtEl>
                                          <p:spTgt spid="45"/>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riter"/>
                                        </p:tgtEl>
                                      </p:cMediaNode>
                                    </p:audio>
                                  </p:subTnLst>
                                </p:cTn>
                              </p:par>
                              <p:par>
                                <p:cTn id="48" presetID="22" presetClass="entr" presetSubtype="2" fill="hold"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right)">
                                      <p:cBhvr>
                                        <p:cTn id="50" dur="1000"/>
                                        <p:tgtEl>
                                          <p:spTgt spid="94"/>
                                        </p:tgtEl>
                                      </p:cBhvr>
                                    </p:animEffec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left)">
                                      <p:cBhvr>
                                        <p:cTn id="60" dur="1000"/>
                                        <p:tgtEl>
                                          <p:spTgt spid="95"/>
                                        </p:tgtEl>
                                      </p:cBhvr>
                                    </p:animEffect>
                                  </p:childTnLst>
                                  <p:subTnLst>
                                    <p:audio>
                                      <p:cMediaNode>
                                        <p:cTn display="0" masterRel="sameClick">
                                          <p:stCondLst>
                                            <p:cond evt="begin" delay="0">
                                              <p:tn val="58"/>
                                            </p:cond>
                                          </p:stCondLst>
                                          <p:endCondLst>
                                            <p:cond evt="onStopAudio" delay="0">
                                              <p:tgtEl>
                                                <p:sldTgt/>
                                              </p:tgtEl>
                                            </p:cond>
                                          </p:endCondLst>
                                        </p:cTn>
                                        <p:tgtEl>
                                          <p:sndTgt r:embed="rId4" name="Shave and a Haircut"/>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8" grpId="0" animBg="1"/>
      <p:bldP spid="84" grpId="0"/>
      <p:bldP spid="93" grpId="0"/>
      <p:bldP spid="95" grpId="0" animBg="1"/>
      <p:bldP spid="107" grpId="0"/>
      <p:bldP spid="57"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33"/>
            <a:ext cx="9144000" cy="1143000"/>
          </a:xfrm>
        </p:spPr>
        <p:txBody>
          <a:bodyPr>
            <a:normAutofit/>
          </a:bodyPr>
          <a:lstStyle/>
          <a:p>
            <a:r>
              <a:rPr lang="en-US" sz="4000" dirty="0"/>
              <a:t>Monopolistic Competition: Long Run</a:t>
            </a:r>
          </a:p>
        </p:txBody>
      </p:sp>
      <p:cxnSp>
        <p:nvCxnSpPr>
          <p:cNvPr id="64" name="Straight Connector 63"/>
          <p:cNvCxnSpPr/>
          <p:nvPr/>
        </p:nvCxnSpPr>
        <p:spPr>
          <a:xfrm flipH="1">
            <a:off x="728629" y="1079500"/>
            <a:ext cx="3176" cy="50093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31803" y="6088057"/>
            <a:ext cx="5164854" cy="84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38110" y="993982"/>
            <a:ext cx="393695" cy="338554"/>
          </a:xfrm>
          <a:prstGeom prst="rect">
            <a:avLst/>
          </a:prstGeom>
          <a:noFill/>
        </p:spPr>
        <p:txBody>
          <a:bodyPr wrap="square" rtlCol="0">
            <a:spAutoFit/>
          </a:bodyPr>
          <a:lstStyle/>
          <a:p>
            <a:pPr algn="r"/>
            <a:r>
              <a:rPr lang="en-US" sz="1600" dirty="0"/>
              <a:t>P</a:t>
            </a:r>
          </a:p>
        </p:txBody>
      </p:sp>
      <p:cxnSp>
        <p:nvCxnSpPr>
          <p:cNvPr id="67" name="Straight Connector 66"/>
          <p:cNvCxnSpPr/>
          <p:nvPr/>
        </p:nvCxnSpPr>
        <p:spPr>
          <a:xfrm>
            <a:off x="731805" y="2362200"/>
            <a:ext cx="4046867" cy="31972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31805" y="2362200"/>
            <a:ext cx="1782795" cy="33873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694626" y="3024239"/>
            <a:ext cx="3104622" cy="21835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42972" y="5668320"/>
            <a:ext cx="1626159" cy="338554"/>
          </a:xfrm>
          <a:prstGeom prst="rect">
            <a:avLst/>
          </a:prstGeom>
          <a:noFill/>
        </p:spPr>
        <p:txBody>
          <a:bodyPr wrap="square" rtlCol="0">
            <a:spAutoFit/>
          </a:bodyPr>
          <a:lstStyle/>
          <a:p>
            <a:pPr algn="ctr"/>
            <a:r>
              <a:rPr lang="en-US" sz="1600" dirty="0">
                <a:solidFill>
                  <a:srgbClr val="FF0000"/>
                </a:solidFill>
              </a:rPr>
              <a:t>MR</a:t>
            </a:r>
            <a:r>
              <a:rPr lang="en-US" sz="1600" baseline="-25000" dirty="0">
                <a:solidFill>
                  <a:srgbClr val="FF0000"/>
                </a:solidFill>
              </a:rPr>
              <a:t>2</a:t>
            </a:r>
          </a:p>
        </p:txBody>
      </p:sp>
      <p:sp>
        <p:nvSpPr>
          <p:cNvPr id="71" name="TextBox 70"/>
          <p:cNvSpPr txBox="1"/>
          <p:nvPr/>
        </p:nvSpPr>
        <p:spPr>
          <a:xfrm>
            <a:off x="2449108" y="2453699"/>
            <a:ext cx="1139858" cy="338554"/>
          </a:xfrm>
          <a:prstGeom prst="rect">
            <a:avLst/>
          </a:prstGeom>
          <a:noFill/>
        </p:spPr>
        <p:txBody>
          <a:bodyPr wrap="square" rtlCol="0">
            <a:spAutoFit/>
          </a:bodyPr>
          <a:lstStyle/>
          <a:p>
            <a:pPr algn="ctr"/>
            <a:r>
              <a:rPr lang="en-US" sz="1600" dirty="0">
                <a:solidFill>
                  <a:srgbClr val="FF0000"/>
                </a:solidFill>
              </a:rPr>
              <a:t>MC</a:t>
            </a:r>
          </a:p>
        </p:txBody>
      </p:sp>
      <p:sp>
        <p:nvSpPr>
          <p:cNvPr id="72" name="TextBox 71"/>
          <p:cNvSpPr txBox="1"/>
          <p:nvPr/>
        </p:nvSpPr>
        <p:spPr>
          <a:xfrm>
            <a:off x="4322214" y="4608995"/>
            <a:ext cx="1435720" cy="338554"/>
          </a:xfrm>
          <a:prstGeom prst="rect">
            <a:avLst/>
          </a:prstGeom>
          <a:noFill/>
        </p:spPr>
        <p:txBody>
          <a:bodyPr wrap="square" rtlCol="0">
            <a:spAutoFit/>
          </a:bodyPr>
          <a:lstStyle/>
          <a:p>
            <a:pPr algn="ctr"/>
            <a:r>
              <a:rPr lang="en-US" sz="1600" dirty="0"/>
              <a:t>D</a:t>
            </a:r>
            <a:r>
              <a:rPr lang="en-US" sz="1600" baseline="-25000" dirty="0"/>
              <a:t>1</a:t>
            </a:r>
          </a:p>
        </p:txBody>
      </p:sp>
      <p:cxnSp>
        <p:nvCxnSpPr>
          <p:cNvPr id="73" name="Straight Connector 72"/>
          <p:cNvCxnSpPr/>
          <p:nvPr/>
        </p:nvCxnSpPr>
        <p:spPr>
          <a:xfrm rot="5400000">
            <a:off x="1549058" y="3471217"/>
            <a:ext cx="1357937"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338110" y="2638357"/>
            <a:ext cx="393695" cy="276999"/>
          </a:xfrm>
          <a:prstGeom prst="rect">
            <a:avLst/>
          </a:prstGeom>
          <a:noFill/>
        </p:spPr>
        <p:txBody>
          <a:bodyPr wrap="square" rtlCol="0">
            <a:spAutoFit/>
          </a:bodyPr>
          <a:lstStyle/>
          <a:p>
            <a:pPr algn="r"/>
            <a:r>
              <a:rPr lang="en-US" sz="1200" dirty="0"/>
              <a:t>P</a:t>
            </a:r>
            <a:r>
              <a:rPr lang="en-US" sz="1200" baseline="-25000" dirty="0"/>
              <a:t>1</a:t>
            </a:r>
          </a:p>
        </p:txBody>
      </p:sp>
      <p:cxnSp>
        <p:nvCxnSpPr>
          <p:cNvPr id="75" name="Straight Connector 74"/>
          <p:cNvCxnSpPr/>
          <p:nvPr/>
        </p:nvCxnSpPr>
        <p:spPr>
          <a:xfrm rot="10800000" flipV="1">
            <a:off x="731806" y="2792246"/>
            <a:ext cx="1497017" cy="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093909" y="2607587"/>
            <a:ext cx="945961" cy="369332"/>
          </a:xfrm>
          <a:prstGeom prst="rect">
            <a:avLst/>
          </a:prstGeom>
          <a:noFill/>
        </p:spPr>
        <p:txBody>
          <a:bodyPr wrap="square" rtlCol="0">
            <a:spAutoFit/>
          </a:bodyPr>
          <a:lstStyle/>
          <a:p>
            <a:r>
              <a:rPr lang="en-US" dirty="0">
                <a:solidFill>
                  <a:schemeClr val="accent1"/>
                </a:solidFill>
              </a:rPr>
              <a:t>ATC</a:t>
            </a:r>
          </a:p>
        </p:txBody>
      </p:sp>
      <p:cxnSp>
        <p:nvCxnSpPr>
          <p:cNvPr id="91" name="Straight Connector 90"/>
          <p:cNvCxnSpPr/>
          <p:nvPr/>
        </p:nvCxnSpPr>
        <p:spPr>
          <a:xfrm>
            <a:off x="728626" y="1600200"/>
            <a:ext cx="2282787" cy="3860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1903678" y="3263900"/>
            <a:ext cx="1" cy="133350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flipV="1">
            <a:off x="728627" y="3289003"/>
            <a:ext cx="1175052"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31805" y="1600200"/>
            <a:ext cx="4308065" cy="33703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Freeform 116"/>
          <p:cNvSpPr/>
          <p:nvPr/>
        </p:nvSpPr>
        <p:spPr>
          <a:xfrm>
            <a:off x="869521" y="2111607"/>
            <a:ext cx="3536352" cy="1519628"/>
          </a:xfrm>
          <a:custGeom>
            <a:avLst/>
            <a:gdLst>
              <a:gd name="connsiteX0" fmla="*/ 0 w 3506001"/>
              <a:gd name="connsiteY0" fmla="*/ 0 h 1462385"/>
              <a:gd name="connsiteX1" fmla="*/ 1681450 w 3506001"/>
              <a:gd name="connsiteY1" fmla="*/ 1404247 h 1462385"/>
              <a:gd name="connsiteX2" fmla="*/ 3506001 w 3506001"/>
              <a:gd name="connsiteY2" fmla="*/ 348826 h 1462385"/>
            </a:gdLst>
            <a:ahLst/>
            <a:cxnLst>
              <a:cxn ang="0">
                <a:pos x="connsiteX0" y="connsiteY0"/>
              </a:cxn>
              <a:cxn ang="0">
                <a:pos x="connsiteX1" y="connsiteY1"/>
              </a:cxn>
              <a:cxn ang="0">
                <a:pos x="connsiteX2" y="connsiteY2"/>
              </a:cxn>
            </a:cxnLst>
            <a:rect l="l" t="t" r="r" b="b"/>
            <a:pathLst>
              <a:path w="3506001" h="1462385">
                <a:moveTo>
                  <a:pt x="0" y="0"/>
                </a:moveTo>
                <a:cubicBezTo>
                  <a:pt x="548558" y="673054"/>
                  <a:pt x="1097117" y="1346109"/>
                  <a:pt x="1681450" y="1404247"/>
                </a:cubicBezTo>
                <a:cubicBezTo>
                  <a:pt x="2265783" y="1462385"/>
                  <a:pt x="3506001" y="348826"/>
                  <a:pt x="3506001" y="348826"/>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TextBox 121"/>
          <p:cNvSpPr txBox="1"/>
          <p:nvPr/>
        </p:nvSpPr>
        <p:spPr>
          <a:xfrm>
            <a:off x="-323362" y="3166860"/>
            <a:ext cx="1055167" cy="276999"/>
          </a:xfrm>
          <a:prstGeom prst="rect">
            <a:avLst/>
          </a:prstGeom>
          <a:noFill/>
        </p:spPr>
        <p:txBody>
          <a:bodyPr wrap="square" rtlCol="0">
            <a:spAutoFit/>
          </a:bodyPr>
          <a:lstStyle/>
          <a:p>
            <a:pPr algn="r"/>
            <a:r>
              <a:rPr lang="en-US" sz="1200" dirty="0"/>
              <a:t>P</a:t>
            </a:r>
            <a:r>
              <a:rPr lang="en-US" sz="1200" baseline="-25000" dirty="0"/>
              <a:t>2</a:t>
            </a:r>
            <a:r>
              <a:rPr lang="en-US" sz="1200" dirty="0"/>
              <a:t>=ATC</a:t>
            </a:r>
            <a:r>
              <a:rPr lang="en-US" sz="1200" baseline="-25000" dirty="0"/>
              <a:t>2</a:t>
            </a:r>
            <a:endParaRPr lang="en-US" sz="1200" dirty="0"/>
          </a:p>
        </p:txBody>
      </p:sp>
      <p:sp>
        <p:nvSpPr>
          <p:cNvPr id="123" name="TextBox 122"/>
          <p:cNvSpPr txBox="1"/>
          <p:nvPr/>
        </p:nvSpPr>
        <p:spPr>
          <a:xfrm>
            <a:off x="1504358" y="6097324"/>
            <a:ext cx="667349" cy="307777"/>
          </a:xfrm>
          <a:prstGeom prst="rect">
            <a:avLst/>
          </a:prstGeom>
          <a:noFill/>
        </p:spPr>
        <p:txBody>
          <a:bodyPr wrap="square" rtlCol="0">
            <a:spAutoFit/>
          </a:bodyPr>
          <a:lstStyle/>
          <a:p>
            <a:pPr algn="ctr"/>
            <a:r>
              <a:rPr lang="en-US" sz="1400" dirty="0"/>
              <a:t>Q</a:t>
            </a:r>
            <a:r>
              <a:rPr lang="en-US" sz="1400" baseline="-25000" dirty="0"/>
              <a:t>2</a:t>
            </a:r>
          </a:p>
        </p:txBody>
      </p:sp>
      <p:sp>
        <p:nvSpPr>
          <p:cNvPr id="126" name="TextBox 125"/>
          <p:cNvSpPr txBox="1"/>
          <p:nvPr/>
        </p:nvSpPr>
        <p:spPr>
          <a:xfrm>
            <a:off x="1955062" y="6097325"/>
            <a:ext cx="667349" cy="307777"/>
          </a:xfrm>
          <a:prstGeom prst="rect">
            <a:avLst/>
          </a:prstGeom>
          <a:noFill/>
        </p:spPr>
        <p:txBody>
          <a:bodyPr wrap="square" rtlCol="0">
            <a:spAutoFit/>
          </a:bodyPr>
          <a:lstStyle/>
          <a:p>
            <a:pPr algn="ctr"/>
            <a:r>
              <a:rPr lang="en-US" sz="1400" dirty="0"/>
              <a:t>Q</a:t>
            </a:r>
            <a:r>
              <a:rPr lang="en-US" sz="1400" baseline="-25000" dirty="0"/>
              <a:t>1</a:t>
            </a:r>
          </a:p>
        </p:txBody>
      </p:sp>
      <p:sp>
        <p:nvSpPr>
          <p:cNvPr id="127" name="TextBox 126"/>
          <p:cNvSpPr txBox="1"/>
          <p:nvPr/>
        </p:nvSpPr>
        <p:spPr>
          <a:xfrm>
            <a:off x="5529629" y="6097325"/>
            <a:ext cx="367028" cy="338554"/>
          </a:xfrm>
          <a:prstGeom prst="rect">
            <a:avLst/>
          </a:prstGeom>
          <a:noFill/>
        </p:spPr>
        <p:txBody>
          <a:bodyPr wrap="square" rtlCol="0">
            <a:spAutoFit/>
          </a:bodyPr>
          <a:lstStyle/>
          <a:p>
            <a:pPr algn="r"/>
            <a:r>
              <a:rPr lang="en-US" sz="1600" dirty="0"/>
              <a:t>Q</a:t>
            </a:r>
          </a:p>
        </p:txBody>
      </p:sp>
      <p:sp>
        <p:nvSpPr>
          <p:cNvPr id="128" name="TextBox 127"/>
          <p:cNvSpPr txBox="1"/>
          <p:nvPr/>
        </p:nvSpPr>
        <p:spPr>
          <a:xfrm>
            <a:off x="2484363" y="5387900"/>
            <a:ext cx="1626159" cy="338554"/>
          </a:xfrm>
          <a:prstGeom prst="rect">
            <a:avLst/>
          </a:prstGeom>
          <a:noFill/>
        </p:spPr>
        <p:txBody>
          <a:bodyPr wrap="square" rtlCol="0">
            <a:spAutoFit/>
          </a:bodyPr>
          <a:lstStyle/>
          <a:p>
            <a:pPr algn="ctr"/>
            <a:r>
              <a:rPr lang="en-US" sz="1600" dirty="0">
                <a:solidFill>
                  <a:srgbClr val="FF0000"/>
                </a:solidFill>
              </a:rPr>
              <a:t>MR</a:t>
            </a:r>
            <a:r>
              <a:rPr lang="en-US" sz="1600" baseline="-25000" dirty="0">
                <a:solidFill>
                  <a:srgbClr val="FF0000"/>
                </a:solidFill>
              </a:rPr>
              <a:t>1</a:t>
            </a:r>
          </a:p>
        </p:txBody>
      </p:sp>
      <p:sp>
        <p:nvSpPr>
          <p:cNvPr id="129" name="TextBox 128"/>
          <p:cNvSpPr txBox="1"/>
          <p:nvPr/>
        </p:nvSpPr>
        <p:spPr>
          <a:xfrm>
            <a:off x="4093909" y="5179249"/>
            <a:ext cx="1435720" cy="338554"/>
          </a:xfrm>
          <a:prstGeom prst="rect">
            <a:avLst/>
          </a:prstGeom>
          <a:noFill/>
        </p:spPr>
        <p:txBody>
          <a:bodyPr wrap="square" rtlCol="0">
            <a:spAutoFit/>
          </a:bodyPr>
          <a:lstStyle/>
          <a:p>
            <a:pPr algn="ctr"/>
            <a:r>
              <a:rPr lang="en-US" sz="1600" dirty="0"/>
              <a:t>D</a:t>
            </a:r>
            <a:r>
              <a:rPr lang="en-US" sz="1600" baseline="-25000" dirty="0"/>
              <a:t>2</a:t>
            </a:r>
          </a:p>
        </p:txBody>
      </p:sp>
      <p:sp>
        <p:nvSpPr>
          <p:cNvPr id="130" name="TextBox 129"/>
          <p:cNvSpPr txBox="1"/>
          <p:nvPr/>
        </p:nvSpPr>
        <p:spPr>
          <a:xfrm>
            <a:off x="5931114" y="1212493"/>
            <a:ext cx="3011222" cy="4801314"/>
          </a:xfrm>
          <a:prstGeom prst="rect">
            <a:avLst/>
          </a:prstGeom>
          <a:noFill/>
        </p:spPr>
        <p:txBody>
          <a:bodyPr wrap="square" rtlCol="0">
            <a:spAutoFit/>
          </a:bodyPr>
          <a:lstStyle/>
          <a:p>
            <a:pPr algn="ctr"/>
            <a:r>
              <a:rPr lang="en-US" dirty="0"/>
              <a:t>In the short run, the monopolistic competitor here is making a profit at P1 and Q1…</a:t>
            </a:r>
          </a:p>
          <a:p>
            <a:pPr algn="ctr"/>
            <a:endParaRPr lang="en-US" dirty="0"/>
          </a:p>
          <a:p>
            <a:pPr algn="ctr"/>
            <a:r>
              <a:rPr lang="en-US" dirty="0"/>
              <a:t>…in the long run the profits induce entry and shifts demand and marginal revenue left…</a:t>
            </a:r>
          </a:p>
          <a:p>
            <a:pPr algn="ctr"/>
            <a:endParaRPr lang="en-US" dirty="0"/>
          </a:p>
          <a:p>
            <a:pPr algn="ctr"/>
            <a:r>
              <a:rPr lang="en-US" dirty="0"/>
              <a:t>…leaving P2 equal to average total cost and the profit equal to zero.</a:t>
            </a:r>
          </a:p>
          <a:p>
            <a:pPr algn="ctr"/>
            <a:endParaRPr lang="en-US" dirty="0"/>
          </a:p>
          <a:p>
            <a:pPr algn="ctr"/>
            <a:r>
              <a:rPr lang="en-US" dirty="0"/>
              <a:t>The opposite would take place if firms are making a loss.</a:t>
            </a:r>
          </a:p>
        </p:txBody>
      </p:sp>
      <p:cxnSp>
        <p:nvCxnSpPr>
          <p:cNvPr id="32" name="Straight Connector 31"/>
          <p:cNvCxnSpPr/>
          <p:nvPr/>
        </p:nvCxnSpPr>
        <p:spPr>
          <a:xfrm rot="16200000" flipH="1">
            <a:off x="1259890" y="5119120"/>
            <a:ext cx="1937872" cy="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1167038" y="5351413"/>
            <a:ext cx="1473288" cy="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flipV="1">
            <a:off x="728626" y="3474644"/>
            <a:ext cx="1497017" cy="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09550" y="3336151"/>
            <a:ext cx="522253" cy="276999"/>
          </a:xfrm>
          <a:prstGeom prst="rect">
            <a:avLst/>
          </a:prstGeom>
          <a:noFill/>
        </p:spPr>
        <p:txBody>
          <a:bodyPr wrap="square" rtlCol="0">
            <a:spAutoFit/>
          </a:bodyPr>
          <a:lstStyle/>
          <a:p>
            <a:pPr algn="r"/>
            <a:r>
              <a:rPr lang="en-US" sz="1200" dirty="0"/>
              <a:t>ATC</a:t>
            </a:r>
            <a:r>
              <a:rPr lang="en-US" sz="1200" baseline="-25000" dirty="0"/>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par>
                                <p:cTn id="8" presetID="22" presetClass="entr" presetSubtype="4"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1000"/>
                                        <p:tgtEl>
                                          <p:spTgt spid="73"/>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right)">
                                      <p:cBhvr>
                                        <p:cTn id="18" dur="500"/>
                                        <p:tgtEl>
                                          <p:spTgt spid="75"/>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riter"/>
                                        </p:tgtEl>
                                      </p:cMediaNode>
                                    </p:audio>
                                  </p:subTnLst>
                                </p:cTn>
                              </p:par>
                              <p:par>
                                <p:cTn id="19" presetID="22" presetClass="entr" presetSubtype="2"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1000"/>
                                        <p:tgtEl>
                                          <p:spTgt spid="67"/>
                                        </p:tgtEl>
                                      </p:cBhvr>
                                    </p:animEffect>
                                  </p:childTnLst>
                                  <p:subTnLst>
                                    <p:audio>
                                      <p:cMediaNode>
                                        <p:cTn display="0" masterRel="sameClick">
                                          <p:stCondLst>
                                            <p:cond evt="begin" delay="0">
                                              <p:tn val="29"/>
                                            </p:cond>
                                          </p:stCondLst>
                                          <p:endCondLst>
                                            <p:cond evt="onStopAudio" delay="0">
                                              <p:tgtEl>
                                                <p:sldTgt/>
                                              </p:tgtEl>
                                            </p:cond>
                                          </p:endCondLst>
                                        </p:cTn>
                                        <p:tgtEl>
                                          <p:sndTgt r:embed="rId3" name="Laser"/>
                                        </p:tgtEl>
                                      </p:cMediaNode>
                                    </p:audio>
                                  </p:subTnLst>
                                </p:cTn>
                              </p:par>
                              <p:par>
                                <p:cTn id="32" presetID="22" presetClass="entr" presetSubtype="8"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1000"/>
                                        <p:tgtEl>
                                          <p:spTgt spid="68"/>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2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up)">
                                      <p:cBhvr>
                                        <p:cTn id="44" dur="1000"/>
                                        <p:tgtEl>
                                          <p:spTgt spid="41"/>
                                        </p:tgtEl>
                                      </p:cBhvr>
                                    </p:animEffect>
                                  </p:childTnLst>
                                  <p:subTnLst>
                                    <p:audio>
                                      <p:cMediaNode>
                                        <p:cTn display="0" masterRel="sameClick">
                                          <p:stCondLst>
                                            <p:cond evt="begin" delay="0">
                                              <p:tn val="42"/>
                                            </p:cond>
                                          </p:stCondLst>
                                          <p:endCondLst>
                                            <p:cond evt="onStopAudio" delay="0">
                                              <p:tgtEl>
                                                <p:sldTgt/>
                                              </p:tgtEl>
                                            </p:cond>
                                          </p:endCondLst>
                                        </p:cTn>
                                        <p:tgtEl>
                                          <p:sndTgt r:embed="rId2" name="Typewriter"/>
                                        </p:tgtEl>
                                      </p:cMediaNode>
                                    </p:audio>
                                  </p:subTnLst>
                                </p:cTn>
                              </p:par>
                              <p:par>
                                <p:cTn id="45" presetID="22" presetClass="entr" presetSubtype="4"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down)">
                                      <p:cBhvr>
                                        <p:cTn id="47" dur="1000"/>
                                        <p:tgtEl>
                                          <p:spTgt spid="96"/>
                                        </p:tgtEl>
                                      </p:cBhvr>
                                    </p:animEffec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right)">
                                      <p:cBhvr>
                                        <p:cTn id="55" dur="1000"/>
                                        <p:tgtEl>
                                          <p:spTgt spid="100"/>
                                        </p:tgtEl>
                                      </p:cBhvr>
                                    </p:animEffect>
                                  </p:childTnLst>
                                  <p:subTnLst>
                                    <p:audio>
                                      <p:cMediaNode>
                                        <p:cTn display="0" masterRel="sameClick">
                                          <p:stCondLst>
                                            <p:cond evt="begin" delay="0">
                                              <p:tn val="53"/>
                                            </p:cond>
                                          </p:stCondLst>
                                          <p:endCondLst>
                                            <p:cond evt="onStopAudio" delay="0">
                                              <p:tgtEl>
                                                <p:sldTgt/>
                                              </p:tgtEl>
                                            </p:cond>
                                          </p:endCondLst>
                                        </p:cTn>
                                        <p:tgtEl>
                                          <p:sndTgt r:embed="rId2" name="Typewriter"/>
                                        </p:tgtEl>
                                      </p:cMediaNode>
                                    </p:audio>
                                  </p:sub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P spid="122" grpId="0"/>
      <p:bldP spid="123" grpId="0"/>
      <p:bldP spid="126" grpId="0"/>
      <p:bldP spid="129"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a:t>Monopolistic Competition vs Perfect Competition</a:t>
            </a:r>
          </a:p>
        </p:txBody>
      </p:sp>
      <p:cxnSp>
        <p:nvCxnSpPr>
          <p:cNvPr id="64" name="Straight Connector 63"/>
          <p:cNvCxnSpPr/>
          <p:nvPr/>
        </p:nvCxnSpPr>
        <p:spPr>
          <a:xfrm rot="5400000">
            <a:off x="-969518" y="4534387"/>
            <a:ext cx="338186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cxnSpLocks/>
          </p:cNvCxnSpPr>
          <p:nvPr/>
        </p:nvCxnSpPr>
        <p:spPr>
          <a:xfrm flipV="1">
            <a:off x="709392" y="6206090"/>
            <a:ext cx="3650232" cy="8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32959" y="2844249"/>
            <a:ext cx="1055167" cy="338554"/>
          </a:xfrm>
          <a:prstGeom prst="rect">
            <a:avLst/>
          </a:prstGeom>
          <a:noFill/>
        </p:spPr>
        <p:txBody>
          <a:bodyPr wrap="square" rtlCol="0">
            <a:spAutoFit/>
          </a:bodyPr>
          <a:lstStyle/>
          <a:p>
            <a:pPr algn="r"/>
            <a:r>
              <a:rPr lang="en-US" sz="1600" dirty="0"/>
              <a:t>P</a:t>
            </a:r>
          </a:p>
        </p:txBody>
      </p:sp>
      <p:cxnSp>
        <p:nvCxnSpPr>
          <p:cNvPr id="67" name="Straight Connector 66"/>
          <p:cNvCxnSpPr/>
          <p:nvPr/>
        </p:nvCxnSpPr>
        <p:spPr>
          <a:xfrm>
            <a:off x="722208" y="3111134"/>
            <a:ext cx="2746571" cy="21003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22208" y="3111134"/>
            <a:ext cx="1504754" cy="27671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929953" y="3649203"/>
            <a:ext cx="2826432" cy="19702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625637" y="5559178"/>
            <a:ext cx="1626159" cy="338554"/>
          </a:xfrm>
          <a:prstGeom prst="rect">
            <a:avLst/>
          </a:prstGeom>
          <a:noFill/>
        </p:spPr>
        <p:txBody>
          <a:bodyPr wrap="square" rtlCol="0">
            <a:spAutoFit/>
          </a:bodyPr>
          <a:lstStyle/>
          <a:p>
            <a:pPr algn="ctr"/>
            <a:r>
              <a:rPr lang="en-US" sz="1600" dirty="0">
                <a:solidFill>
                  <a:srgbClr val="FF0000"/>
                </a:solidFill>
              </a:rPr>
              <a:t>MR</a:t>
            </a:r>
          </a:p>
        </p:txBody>
      </p:sp>
      <p:sp>
        <p:nvSpPr>
          <p:cNvPr id="71" name="TextBox 70"/>
          <p:cNvSpPr txBox="1"/>
          <p:nvPr/>
        </p:nvSpPr>
        <p:spPr>
          <a:xfrm>
            <a:off x="2438717" y="3111134"/>
            <a:ext cx="1139858" cy="338554"/>
          </a:xfrm>
          <a:prstGeom prst="rect">
            <a:avLst/>
          </a:prstGeom>
          <a:noFill/>
        </p:spPr>
        <p:txBody>
          <a:bodyPr wrap="square" rtlCol="0">
            <a:spAutoFit/>
          </a:bodyPr>
          <a:lstStyle/>
          <a:p>
            <a:pPr algn="ctr"/>
            <a:r>
              <a:rPr lang="en-US" sz="1600" dirty="0">
                <a:solidFill>
                  <a:srgbClr val="FF0000"/>
                </a:solidFill>
              </a:rPr>
              <a:t>MC</a:t>
            </a:r>
          </a:p>
        </p:txBody>
      </p:sp>
      <p:sp>
        <p:nvSpPr>
          <p:cNvPr id="80" name="TextBox 79"/>
          <p:cNvSpPr txBox="1"/>
          <p:nvPr/>
        </p:nvSpPr>
        <p:spPr>
          <a:xfrm>
            <a:off x="3693835" y="3734243"/>
            <a:ext cx="821487" cy="369332"/>
          </a:xfrm>
          <a:prstGeom prst="rect">
            <a:avLst/>
          </a:prstGeom>
          <a:noFill/>
        </p:spPr>
        <p:txBody>
          <a:bodyPr wrap="square" rtlCol="0">
            <a:spAutoFit/>
          </a:bodyPr>
          <a:lstStyle/>
          <a:p>
            <a:r>
              <a:rPr lang="en-US" dirty="0">
                <a:solidFill>
                  <a:schemeClr val="accent1"/>
                </a:solidFill>
              </a:rPr>
              <a:t>ATC</a:t>
            </a:r>
          </a:p>
        </p:txBody>
      </p:sp>
      <p:cxnSp>
        <p:nvCxnSpPr>
          <p:cNvPr id="96" name="Straight Connector 95"/>
          <p:cNvCxnSpPr/>
          <p:nvPr/>
        </p:nvCxnSpPr>
        <p:spPr>
          <a:xfrm rot="16200000" flipH="1">
            <a:off x="769721" y="5101750"/>
            <a:ext cx="2247133" cy="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flipV="1">
            <a:off x="718236" y="3978188"/>
            <a:ext cx="1175052" cy="1"/>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17" name="Freeform 116"/>
          <p:cNvSpPr/>
          <p:nvPr/>
        </p:nvSpPr>
        <p:spPr>
          <a:xfrm>
            <a:off x="996058" y="3111134"/>
            <a:ext cx="3228216" cy="1194706"/>
          </a:xfrm>
          <a:custGeom>
            <a:avLst/>
            <a:gdLst>
              <a:gd name="connsiteX0" fmla="*/ 0 w 3506001"/>
              <a:gd name="connsiteY0" fmla="*/ 0 h 1462385"/>
              <a:gd name="connsiteX1" fmla="*/ 1681450 w 3506001"/>
              <a:gd name="connsiteY1" fmla="*/ 1404247 h 1462385"/>
              <a:gd name="connsiteX2" fmla="*/ 3506001 w 3506001"/>
              <a:gd name="connsiteY2" fmla="*/ 348826 h 1462385"/>
            </a:gdLst>
            <a:ahLst/>
            <a:cxnLst>
              <a:cxn ang="0">
                <a:pos x="connsiteX0" y="connsiteY0"/>
              </a:cxn>
              <a:cxn ang="0">
                <a:pos x="connsiteX1" y="connsiteY1"/>
              </a:cxn>
              <a:cxn ang="0">
                <a:pos x="connsiteX2" y="connsiteY2"/>
              </a:cxn>
            </a:cxnLst>
            <a:rect l="l" t="t" r="r" b="b"/>
            <a:pathLst>
              <a:path w="3506001" h="1462385">
                <a:moveTo>
                  <a:pt x="0" y="0"/>
                </a:moveTo>
                <a:cubicBezTo>
                  <a:pt x="548558" y="673054"/>
                  <a:pt x="1097117" y="1346109"/>
                  <a:pt x="1681450" y="1404247"/>
                </a:cubicBezTo>
                <a:cubicBezTo>
                  <a:pt x="2265783" y="1462385"/>
                  <a:pt x="3506001" y="348826"/>
                  <a:pt x="3506001" y="348826"/>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TextBox 121"/>
          <p:cNvSpPr txBox="1"/>
          <p:nvPr/>
        </p:nvSpPr>
        <p:spPr>
          <a:xfrm>
            <a:off x="-330371" y="3810636"/>
            <a:ext cx="1055167" cy="307777"/>
          </a:xfrm>
          <a:prstGeom prst="rect">
            <a:avLst/>
          </a:prstGeom>
          <a:noFill/>
        </p:spPr>
        <p:txBody>
          <a:bodyPr wrap="square" rtlCol="0">
            <a:spAutoFit/>
          </a:bodyPr>
          <a:lstStyle/>
          <a:p>
            <a:pPr algn="r"/>
            <a:r>
              <a:rPr lang="en-US" sz="1400" dirty="0"/>
              <a:t>P=ATC</a:t>
            </a:r>
          </a:p>
        </p:txBody>
      </p:sp>
      <p:sp>
        <p:nvSpPr>
          <p:cNvPr id="123" name="TextBox 122"/>
          <p:cNvSpPr txBox="1"/>
          <p:nvPr/>
        </p:nvSpPr>
        <p:spPr>
          <a:xfrm>
            <a:off x="1559613" y="6256890"/>
            <a:ext cx="667349" cy="307777"/>
          </a:xfrm>
          <a:prstGeom prst="rect">
            <a:avLst/>
          </a:prstGeom>
          <a:noFill/>
        </p:spPr>
        <p:txBody>
          <a:bodyPr wrap="square" rtlCol="0">
            <a:spAutoFit/>
          </a:bodyPr>
          <a:lstStyle/>
          <a:p>
            <a:pPr algn="ctr"/>
            <a:r>
              <a:rPr lang="en-US" sz="1400" dirty="0"/>
              <a:t>Q</a:t>
            </a:r>
          </a:p>
        </p:txBody>
      </p:sp>
      <p:sp>
        <p:nvSpPr>
          <p:cNvPr id="127" name="TextBox 126"/>
          <p:cNvSpPr txBox="1"/>
          <p:nvPr/>
        </p:nvSpPr>
        <p:spPr>
          <a:xfrm>
            <a:off x="3954433" y="6214215"/>
            <a:ext cx="410083" cy="338554"/>
          </a:xfrm>
          <a:prstGeom prst="rect">
            <a:avLst/>
          </a:prstGeom>
          <a:noFill/>
        </p:spPr>
        <p:txBody>
          <a:bodyPr wrap="square" rtlCol="0">
            <a:spAutoFit/>
          </a:bodyPr>
          <a:lstStyle/>
          <a:p>
            <a:pPr algn="r"/>
            <a:r>
              <a:rPr lang="en-US" sz="1600" dirty="0"/>
              <a:t>Q</a:t>
            </a:r>
          </a:p>
        </p:txBody>
      </p:sp>
      <p:sp>
        <p:nvSpPr>
          <p:cNvPr id="129" name="TextBox 128"/>
          <p:cNvSpPr txBox="1"/>
          <p:nvPr/>
        </p:nvSpPr>
        <p:spPr>
          <a:xfrm>
            <a:off x="2680180" y="4726684"/>
            <a:ext cx="1435720" cy="338554"/>
          </a:xfrm>
          <a:prstGeom prst="rect">
            <a:avLst/>
          </a:prstGeom>
          <a:noFill/>
        </p:spPr>
        <p:txBody>
          <a:bodyPr wrap="square" rtlCol="0">
            <a:spAutoFit/>
          </a:bodyPr>
          <a:lstStyle/>
          <a:p>
            <a:pPr algn="ctr"/>
            <a:r>
              <a:rPr lang="en-US" sz="1600" dirty="0"/>
              <a:t>D</a:t>
            </a:r>
          </a:p>
        </p:txBody>
      </p:sp>
      <p:cxnSp>
        <p:nvCxnSpPr>
          <p:cNvPr id="40" name="Straight Connector 39"/>
          <p:cNvCxnSpPr/>
          <p:nvPr/>
        </p:nvCxnSpPr>
        <p:spPr>
          <a:xfrm rot="16200000" flipH="1">
            <a:off x="3324459" y="4548548"/>
            <a:ext cx="335353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878550" y="3477221"/>
            <a:ext cx="974045" cy="369332"/>
          </a:xfrm>
          <a:prstGeom prst="rect">
            <a:avLst/>
          </a:prstGeom>
          <a:noFill/>
        </p:spPr>
        <p:txBody>
          <a:bodyPr wrap="square" rtlCol="0">
            <a:spAutoFit/>
          </a:bodyPr>
          <a:lstStyle/>
          <a:p>
            <a:r>
              <a:rPr lang="en-US" dirty="0">
                <a:solidFill>
                  <a:srgbClr val="FF0000"/>
                </a:solidFill>
              </a:rPr>
              <a:t>MC</a:t>
            </a:r>
          </a:p>
        </p:txBody>
      </p:sp>
      <p:cxnSp>
        <p:nvCxnSpPr>
          <p:cNvPr id="44" name="Straight Connector 43"/>
          <p:cNvCxnSpPr/>
          <p:nvPr/>
        </p:nvCxnSpPr>
        <p:spPr>
          <a:xfrm rot="10800000" flipV="1">
            <a:off x="5555070" y="3672741"/>
            <a:ext cx="2323481" cy="15155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5374308" y="3672742"/>
            <a:ext cx="2659060" cy="1032436"/>
          </a:xfrm>
          <a:custGeom>
            <a:avLst/>
            <a:gdLst>
              <a:gd name="connsiteX0" fmla="*/ 0 w 1738001"/>
              <a:gd name="connsiteY0" fmla="*/ 0 h 490156"/>
              <a:gd name="connsiteX1" fmla="*/ 601616 w 1738001"/>
              <a:gd name="connsiteY1" fmla="*/ 456736 h 490156"/>
              <a:gd name="connsiteX2" fmla="*/ 1738001 w 1738001"/>
              <a:gd name="connsiteY2" fmla="*/ 200518 h 490156"/>
            </a:gdLst>
            <a:ahLst/>
            <a:cxnLst>
              <a:cxn ang="0">
                <a:pos x="connsiteX0" y="connsiteY0"/>
              </a:cxn>
              <a:cxn ang="0">
                <a:pos x="connsiteX1" y="connsiteY1"/>
              </a:cxn>
              <a:cxn ang="0">
                <a:pos x="connsiteX2" y="connsiteY2"/>
              </a:cxn>
            </a:cxnLst>
            <a:rect l="l" t="t" r="r" b="b"/>
            <a:pathLst>
              <a:path w="1738001" h="490156">
                <a:moveTo>
                  <a:pt x="0" y="0"/>
                </a:moveTo>
                <a:cubicBezTo>
                  <a:pt x="155974" y="211658"/>
                  <a:pt x="311949" y="423316"/>
                  <a:pt x="601616" y="456736"/>
                </a:cubicBezTo>
                <a:cubicBezTo>
                  <a:pt x="891283" y="490156"/>
                  <a:pt x="1738001" y="200518"/>
                  <a:pt x="1738001" y="200518"/>
                </a:cubicBezTo>
              </a:path>
            </a:pathLst>
          </a:cu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7842102" y="4064976"/>
            <a:ext cx="802154" cy="369332"/>
          </a:xfrm>
          <a:prstGeom prst="rect">
            <a:avLst/>
          </a:prstGeom>
          <a:noFill/>
        </p:spPr>
        <p:txBody>
          <a:bodyPr wrap="square" rtlCol="0">
            <a:spAutoFit/>
          </a:bodyPr>
          <a:lstStyle/>
          <a:p>
            <a:r>
              <a:rPr lang="en-US" dirty="0">
                <a:solidFill>
                  <a:schemeClr val="accent1"/>
                </a:solidFill>
              </a:rPr>
              <a:t>ATC</a:t>
            </a:r>
          </a:p>
        </p:txBody>
      </p:sp>
      <p:sp>
        <p:nvSpPr>
          <p:cNvPr id="47" name="TextBox 46"/>
          <p:cNvSpPr txBox="1"/>
          <p:nvPr/>
        </p:nvSpPr>
        <p:spPr>
          <a:xfrm>
            <a:off x="5555069" y="4076522"/>
            <a:ext cx="1311919" cy="276999"/>
          </a:xfrm>
          <a:prstGeom prst="rect">
            <a:avLst/>
          </a:prstGeom>
          <a:noFill/>
        </p:spPr>
        <p:txBody>
          <a:bodyPr wrap="square" rtlCol="0">
            <a:spAutoFit/>
          </a:bodyPr>
          <a:lstStyle/>
          <a:p>
            <a:pPr algn="ctr"/>
            <a:r>
              <a:rPr lang="en-US" sz="1200" dirty="0">
                <a:solidFill>
                  <a:srgbClr val="FF0000"/>
                </a:solidFill>
              </a:rPr>
              <a:t>   </a:t>
            </a:r>
          </a:p>
        </p:txBody>
      </p:sp>
      <p:cxnSp>
        <p:nvCxnSpPr>
          <p:cNvPr id="48" name="Straight Connector 47"/>
          <p:cNvCxnSpPr/>
          <p:nvPr/>
        </p:nvCxnSpPr>
        <p:spPr>
          <a:xfrm rot="10800000" flipV="1">
            <a:off x="5001226" y="4637964"/>
            <a:ext cx="318307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cxnSpLocks/>
          </p:cNvCxnSpPr>
          <p:nvPr/>
        </p:nvCxnSpPr>
        <p:spPr>
          <a:xfrm>
            <a:off x="4985760" y="6219491"/>
            <a:ext cx="357634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7491570" y="6200492"/>
            <a:ext cx="1055167" cy="338554"/>
          </a:xfrm>
          <a:prstGeom prst="rect">
            <a:avLst/>
          </a:prstGeom>
          <a:noFill/>
        </p:spPr>
        <p:txBody>
          <a:bodyPr wrap="square" rtlCol="0">
            <a:spAutoFit/>
          </a:bodyPr>
          <a:lstStyle/>
          <a:p>
            <a:pPr algn="r"/>
            <a:r>
              <a:rPr lang="en-US" sz="1600" dirty="0"/>
              <a:t>Q</a:t>
            </a:r>
          </a:p>
        </p:txBody>
      </p:sp>
      <p:cxnSp>
        <p:nvCxnSpPr>
          <p:cNvPr id="54" name="Straight Connector 53"/>
          <p:cNvCxnSpPr>
            <a:cxnSpLocks/>
          </p:cNvCxnSpPr>
          <p:nvPr/>
        </p:nvCxnSpPr>
        <p:spPr>
          <a:xfrm flipH="1">
            <a:off x="6359734" y="4666510"/>
            <a:ext cx="545" cy="1554569"/>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710178" y="2871782"/>
            <a:ext cx="291047" cy="338554"/>
          </a:xfrm>
          <a:prstGeom prst="rect">
            <a:avLst/>
          </a:prstGeom>
          <a:noFill/>
        </p:spPr>
        <p:txBody>
          <a:bodyPr wrap="square" rtlCol="0">
            <a:spAutoFit/>
          </a:bodyPr>
          <a:lstStyle/>
          <a:p>
            <a:pPr algn="r"/>
            <a:r>
              <a:rPr lang="en-US" sz="1600" dirty="0"/>
              <a:t>P</a:t>
            </a:r>
          </a:p>
        </p:txBody>
      </p:sp>
      <p:sp>
        <p:nvSpPr>
          <p:cNvPr id="60" name="TextBox 59"/>
          <p:cNvSpPr txBox="1"/>
          <p:nvPr/>
        </p:nvSpPr>
        <p:spPr>
          <a:xfrm>
            <a:off x="3929326" y="4453353"/>
            <a:ext cx="1055167" cy="307777"/>
          </a:xfrm>
          <a:prstGeom prst="rect">
            <a:avLst/>
          </a:prstGeom>
          <a:noFill/>
        </p:spPr>
        <p:txBody>
          <a:bodyPr wrap="square" rtlCol="0">
            <a:spAutoFit/>
          </a:bodyPr>
          <a:lstStyle/>
          <a:p>
            <a:pPr algn="r"/>
            <a:r>
              <a:rPr lang="en-US" sz="1400" dirty="0"/>
              <a:t>P=MC</a:t>
            </a:r>
          </a:p>
        </p:txBody>
      </p:sp>
      <p:sp>
        <p:nvSpPr>
          <p:cNvPr id="61" name="TextBox 60"/>
          <p:cNvSpPr txBox="1"/>
          <p:nvPr/>
        </p:nvSpPr>
        <p:spPr>
          <a:xfrm>
            <a:off x="7288260" y="4382248"/>
            <a:ext cx="1055167" cy="307777"/>
          </a:xfrm>
          <a:prstGeom prst="rect">
            <a:avLst/>
          </a:prstGeom>
          <a:noFill/>
        </p:spPr>
        <p:txBody>
          <a:bodyPr wrap="square" rtlCol="0">
            <a:spAutoFit/>
          </a:bodyPr>
          <a:lstStyle/>
          <a:p>
            <a:pPr algn="ctr"/>
            <a:r>
              <a:rPr lang="en-US" sz="1400" dirty="0">
                <a:solidFill>
                  <a:srgbClr val="FF0000"/>
                </a:solidFill>
              </a:rPr>
              <a:t>AR=D=MR</a:t>
            </a:r>
          </a:p>
        </p:txBody>
      </p:sp>
      <p:sp>
        <p:nvSpPr>
          <p:cNvPr id="62" name="TextBox 61"/>
          <p:cNvSpPr txBox="1"/>
          <p:nvPr/>
        </p:nvSpPr>
        <p:spPr>
          <a:xfrm>
            <a:off x="758567" y="2461468"/>
            <a:ext cx="3368973" cy="584776"/>
          </a:xfrm>
          <a:prstGeom prst="rect">
            <a:avLst/>
          </a:prstGeom>
          <a:noFill/>
        </p:spPr>
        <p:txBody>
          <a:bodyPr wrap="square" rtlCol="0">
            <a:spAutoFit/>
          </a:bodyPr>
          <a:lstStyle/>
          <a:p>
            <a:pPr algn="ctr"/>
            <a:r>
              <a:rPr lang="en-US" sz="1600" u="sng" dirty="0"/>
              <a:t>Monopolistically Competitive Firm: Long Run</a:t>
            </a:r>
          </a:p>
        </p:txBody>
      </p:sp>
      <p:sp>
        <p:nvSpPr>
          <p:cNvPr id="63" name="TextBox 62"/>
          <p:cNvSpPr txBox="1"/>
          <p:nvPr/>
        </p:nvSpPr>
        <p:spPr>
          <a:xfrm>
            <a:off x="5032323" y="2429258"/>
            <a:ext cx="3368973" cy="584775"/>
          </a:xfrm>
          <a:prstGeom prst="rect">
            <a:avLst/>
          </a:prstGeom>
          <a:noFill/>
        </p:spPr>
        <p:txBody>
          <a:bodyPr wrap="square" rtlCol="0">
            <a:spAutoFit/>
          </a:bodyPr>
          <a:lstStyle/>
          <a:p>
            <a:pPr algn="ctr"/>
            <a:r>
              <a:rPr lang="en-US" sz="1600" u="sng" dirty="0"/>
              <a:t>Perfectly Competitive Firm: </a:t>
            </a:r>
          </a:p>
          <a:p>
            <a:pPr algn="ctr"/>
            <a:r>
              <a:rPr lang="en-US" sz="1600" u="sng" dirty="0"/>
              <a:t>Long Run</a:t>
            </a:r>
          </a:p>
        </p:txBody>
      </p:sp>
      <p:sp>
        <p:nvSpPr>
          <p:cNvPr id="77" name="TextBox 76"/>
          <p:cNvSpPr txBox="1"/>
          <p:nvPr/>
        </p:nvSpPr>
        <p:spPr>
          <a:xfrm>
            <a:off x="436174" y="1252194"/>
            <a:ext cx="8346717" cy="1077218"/>
          </a:xfrm>
          <a:prstGeom prst="rect">
            <a:avLst/>
          </a:prstGeom>
          <a:noFill/>
        </p:spPr>
        <p:txBody>
          <a:bodyPr wrap="square" rtlCol="0">
            <a:spAutoFit/>
          </a:bodyPr>
          <a:lstStyle/>
          <a:p>
            <a:pPr marL="342900" indent="-342900">
              <a:buFont typeface="+mj-lt"/>
              <a:buAutoNum type="arabicPeriod"/>
            </a:pPr>
            <a:r>
              <a:rPr lang="en-US" sz="1600" dirty="0"/>
              <a:t>The perfectly competitive firm produces at  the efficient scale, where average total cost is minimized, while the monopolistically competitive firm’s have </a:t>
            </a:r>
            <a:r>
              <a:rPr lang="en-US" sz="1600" b="1" dirty="0"/>
              <a:t>excess capacity</a:t>
            </a:r>
            <a:r>
              <a:rPr lang="en-US" sz="1600" dirty="0"/>
              <a:t>.</a:t>
            </a:r>
          </a:p>
          <a:p>
            <a:pPr marL="342900" indent="-342900">
              <a:buFont typeface="+mj-lt"/>
              <a:buAutoNum type="arabicPeriod"/>
            </a:pPr>
            <a:r>
              <a:rPr lang="en-US" sz="1600" dirty="0"/>
              <a:t>Under perfect competition, price equals marginal cost, while price is above marginal cost for the monopolistically competitive firms leaving a deadweight loss.</a:t>
            </a:r>
          </a:p>
        </p:txBody>
      </p:sp>
      <p:sp>
        <p:nvSpPr>
          <p:cNvPr id="36" name="TextBox 35">
            <a:extLst>
              <a:ext uri="{FF2B5EF4-FFF2-40B4-BE49-F238E27FC236}">
                <a16:creationId xmlns:a16="http://schemas.microsoft.com/office/drawing/2014/main" id="{11005797-FC54-EE98-5B35-85F0DCCE0ED1}"/>
              </a:ext>
            </a:extLst>
          </p:cNvPr>
          <p:cNvSpPr txBox="1"/>
          <p:nvPr/>
        </p:nvSpPr>
        <p:spPr>
          <a:xfrm>
            <a:off x="5465537" y="6214215"/>
            <a:ext cx="1055167" cy="338554"/>
          </a:xfrm>
          <a:prstGeom prst="rect">
            <a:avLst/>
          </a:prstGeom>
          <a:noFill/>
        </p:spPr>
        <p:txBody>
          <a:bodyPr wrap="square" rtlCol="0">
            <a:spAutoFit/>
          </a:bodyPr>
          <a:lstStyle/>
          <a:p>
            <a:pPr algn="r"/>
            <a:r>
              <a:rPr lang="en-US" sz="1600" dirty="0"/>
              <a:t>Q</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5918"/>
          </a:xfrm>
        </p:spPr>
        <p:txBody>
          <a:bodyPr>
            <a:normAutofit/>
          </a:bodyPr>
          <a:lstStyle/>
          <a:p>
            <a:r>
              <a:rPr lang="en-US" sz="4000" dirty="0"/>
              <a:t>Oligopoly Pricing</a:t>
            </a:r>
          </a:p>
        </p:txBody>
      </p:sp>
      <p:sp>
        <p:nvSpPr>
          <p:cNvPr id="13" name="TextBox 12"/>
          <p:cNvSpPr txBox="1"/>
          <p:nvPr/>
        </p:nvSpPr>
        <p:spPr>
          <a:xfrm>
            <a:off x="4764941" y="2053170"/>
            <a:ext cx="3921859" cy="1015663"/>
          </a:xfrm>
          <a:prstGeom prst="rect">
            <a:avLst/>
          </a:prstGeom>
          <a:noFill/>
        </p:spPr>
        <p:txBody>
          <a:bodyPr wrap="square" rtlCol="0">
            <a:spAutoFit/>
          </a:bodyPr>
          <a:lstStyle/>
          <a:p>
            <a:pPr algn="ctr"/>
            <a:r>
              <a:rPr lang="en-US" sz="2000" b="1" dirty="0"/>
              <a:t>Collusion</a:t>
            </a:r>
            <a:r>
              <a:rPr lang="en-US" sz="2000" dirty="0"/>
              <a:t>: agreement among firms in a market about quantities to produce or prices to charge.</a:t>
            </a:r>
          </a:p>
        </p:txBody>
      </p:sp>
      <p:sp>
        <p:nvSpPr>
          <p:cNvPr id="14" name="TextBox 13"/>
          <p:cNvSpPr txBox="1"/>
          <p:nvPr/>
        </p:nvSpPr>
        <p:spPr>
          <a:xfrm>
            <a:off x="4920275" y="3789167"/>
            <a:ext cx="3921859" cy="707886"/>
          </a:xfrm>
          <a:prstGeom prst="rect">
            <a:avLst/>
          </a:prstGeom>
          <a:noFill/>
        </p:spPr>
        <p:txBody>
          <a:bodyPr wrap="square" rtlCol="0">
            <a:spAutoFit/>
          </a:bodyPr>
          <a:lstStyle/>
          <a:p>
            <a:pPr algn="ctr"/>
            <a:r>
              <a:rPr lang="en-US" sz="2000" b="1" dirty="0"/>
              <a:t>Cartel</a:t>
            </a:r>
            <a:r>
              <a:rPr lang="en-US" sz="2000" dirty="0"/>
              <a:t>: a group of firms acting in unison.</a:t>
            </a:r>
          </a:p>
        </p:txBody>
      </p:sp>
      <p:pic>
        <p:nvPicPr>
          <p:cNvPr id="4100" name="Picture 4" descr="The OPEC Headquarter in Vienna | alex.ch | Flickr">
            <a:extLst>
              <a:ext uri="{FF2B5EF4-FFF2-40B4-BE49-F238E27FC236}">
                <a16:creationId xmlns:a16="http://schemas.microsoft.com/office/drawing/2014/main" id="{BF55C98F-A66F-8144-B823-8CFB9FABA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1752"/>
            <a:ext cx="4071326" cy="27234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A Duopoly Example: Jack vs Diane</a:t>
            </a:r>
          </a:p>
        </p:txBody>
      </p:sp>
      <p:graphicFrame>
        <p:nvGraphicFramePr>
          <p:cNvPr id="4" name="Table 3"/>
          <p:cNvGraphicFramePr>
            <a:graphicFrameLocks noGrp="1"/>
          </p:cNvGraphicFramePr>
          <p:nvPr>
            <p:extLst>
              <p:ext uri="{D42A27DB-BD31-4B8C-83A1-F6EECF244321}">
                <p14:modId xmlns:p14="http://schemas.microsoft.com/office/powerpoint/2010/main" val="1682357875"/>
              </p:ext>
            </p:extLst>
          </p:nvPr>
        </p:nvGraphicFramePr>
        <p:xfrm>
          <a:off x="876299" y="1143000"/>
          <a:ext cx="7391402" cy="5144509"/>
        </p:xfrm>
        <a:graphic>
          <a:graphicData uri="http://schemas.openxmlformats.org/drawingml/2006/table">
            <a:tbl>
              <a:tblPr/>
              <a:tblGrid>
                <a:gridCol w="2358958">
                  <a:extLst>
                    <a:ext uri="{9D8B030D-6E8A-4147-A177-3AD203B41FA5}">
                      <a16:colId xmlns:a16="http://schemas.microsoft.com/office/drawing/2014/main" val="20000"/>
                    </a:ext>
                  </a:extLst>
                </a:gridCol>
                <a:gridCol w="2358958">
                  <a:extLst>
                    <a:ext uri="{9D8B030D-6E8A-4147-A177-3AD203B41FA5}">
                      <a16:colId xmlns:a16="http://schemas.microsoft.com/office/drawing/2014/main" val="20001"/>
                    </a:ext>
                  </a:extLst>
                </a:gridCol>
                <a:gridCol w="2673486">
                  <a:extLst>
                    <a:ext uri="{9D8B030D-6E8A-4147-A177-3AD203B41FA5}">
                      <a16:colId xmlns:a16="http://schemas.microsoft.com/office/drawing/2014/main" val="20002"/>
                    </a:ext>
                  </a:extLst>
                </a:gridCol>
              </a:tblGrid>
              <a:tr h="1151519">
                <a:tc gridSpan="3">
                  <a:txBody>
                    <a:bodyPr/>
                    <a:lstStyle/>
                    <a:p>
                      <a:pPr algn="ctr" fontAlgn="b"/>
                      <a:r>
                        <a:rPr lang="en-US" sz="1800" b="1" i="0" u="none" strike="noStrike" dirty="0">
                          <a:latin typeface="Verdana"/>
                        </a:rPr>
                        <a:t>             Demand Schedule for Apples Producers</a:t>
                      </a:r>
                    </a:p>
                    <a:p>
                      <a:pPr algn="ctr" fontAlgn="b"/>
                      <a:r>
                        <a:rPr lang="en-US" sz="1400" b="1" i="0" u="none" strike="noStrike" dirty="0">
                          <a:latin typeface="Verdana"/>
                        </a:rPr>
                        <a:t>                (assume</a:t>
                      </a:r>
                      <a:r>
                        <a:rPr lang="en-US" sz="1400" b="1" i="0" u="none" strike="noStrike" baseline="0" dirty="0">
                          <a:latin typeface="Verdana"/>
                        </a:rPr>
                        <a:t> costs equal zero for simplicity)</a:t>
                      </a:r>
                      <a:endParaRPr lang="en-US" sz="14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algn="ctr" fontAlgn="b"/>
                      <a:endParaRPr lang="en-US" sz="18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b"/>
                      <a:endParaRPr lang="en-US" sz="1800" b="1" i="0" u="none" strike="noStrike" dirty="0">
                        <a:latin typeface="Verdan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46801">
                <a:tc>
                  <a:txBody>
                    <a:bodyPr/>
                    <a:lstStyle/>
                    <a:p>
                      <a:pPr algn="ctr" fontAlgn="b"/>
                      <a:r>
                        <a:rPr lang="en-US" sz="1800" b="1" i="0" u="none" strike="noStrike" dirty="0">
                          <a:latin typeface="Verdana"/>
                        </a:rPr>
                        <a:t>Apples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1" i="0" u="none" strike="noStrike" dirty="0">
                          <a:latin typeface="Verdana"/>
                        </a:rPr>
                        <a:t>Price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1" i="0" u="none" strike="noStrike" dirty="0">
                          <a:latin typeface="Verdana"/>
                        </a:rPr>
                        <a:t>Profits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04199">
                <a:tc>
                  <a:txBody>
                    <a:bodyPr/>
                    <a:lstStyle/>
                    <a:p>
                      <a:pPr algn="ctr" rtl="0" fontAlgn="b"/>
                      <a:r>
                        <a:rPr lang="en-US" sz="1800" b="0" i="0" u="none" strike="noStrike">
                          <a:solidFill>
                            <a:srgbClr val="000000"/>
                          </a:solidFill>
                          <a:effectLst/>
                          <a:latin typeface="Verdana" panose="020B060403050404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Verdana" panose="020B0604030504040204" pitchFamily="34" charset="0"/>
                        </a:rPr>
                        <a:t>$10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Verdana" panose="020B060403050404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199">
                <a:tc>
                  <a:txBody>
                    <a:bodyPr/>
                    <a:lstStyle/>
                    <a:p>
                      <a:pPr algn="ctr" rtl="0" fontAlgn="b"/>
                      <a:r>
                        <a:rPr lang="en-US" sz="1800" b="0" i="0" u="none" strike="noStrike" dirty="0">
                          <a:solidFill>
                            <a:srgbClr val="000000"/>
                          </a:solidFill>
                          <a:effectLst/>
                          <a:latin typeface="Verdana" panose="020B060403050404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$270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199">
                <a:tc>
                  <a:txBody>
                    <a:bodyPr/>
                    <a:lstStyle/>
                    <a:p>
                      <a:pPr algn="ctr" rtl="0" fontAlgn="b"/>
                      <a:r>
                        <a:rPr lang="en-US" sz="1800" b="0" i="0" u="none" strike="noStrike">
                          <a:solidFill>
                            <a:srgbClr val="000000"/>
                          </a:solidFill>
                          <a:effectLst/>
                          <a:latin typeface="Verdana" panose="020B060403050404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Verdana" panose="020B0604030504040204" pitchFamily="34" charset="0"/>
                        </a:rPr>
                        <a:t>$8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$480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199">
                <a:tc>
                  <a:txBody>
                    <a:bodyPr/>
                    <a:lstStyle/>
                    <a:p>
                      <a:pPr algn="ctr" rtl="0" fontAlgn="b"/>
                      <a:r>
                        <a:rPr lang="en-US" sz="1800" b="0" i="0" u="none" strike="noStrike">
                          <a:solidFill>
                            <a:srgbClr val="000000"/>
                          </a:solidFill>
                          <a:effectLst/>
                          <a:latin typeface="Verdana" panose="020B060403050404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$630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199">
                <a:tc>
                  <a:txBody>
                    <a:bodyPr/>
                    <a:lstStyle/>
                    <a:p>
                      <a:pPr algn="ctr" rtl="0" fontAlgn="b"/>
                      <a:r>
                        <a:rPr lang="en-US" sz="1800" b="0" i="0" u="none" strike="noStrike">
                          <a:solidFill>
                            <a:srgbClr val="000000"/>
                          </a:solidFill>
                          <a:effectLst/>
                          <a:latin typeface="Verdana" panose="020B060403050404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$720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199">
                <a:tc>
                  <a:txBody>
                    <a:bodyPr/>
                    <a:lstStyle/>
                    <a:p>
                      <a:pPr algn="ctr" rtl="0" fontAlgn="b"/>
                      <a:r>
                        <a:rPr lang="en-US" sz="1800" b="0" i="0" u="none" strike="noStrike">
                          <a:solidFill>
                            <a:srgbClr val="000000"/>
                          </a:solidFill>
                          <a:effectLst/>
                          <a:latin typeface="Verdana" panose="020B060403050404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199">
                <a:tc>
                  <a:txBody>
                    <a:bodyPr/>
                    <a:lstStyle/>
                    <a:p>
                      <a:pPr algn="ctr" rtl="0" fontAlgn="b"/>
                      <a:r>
                        <a:rPr lang="en-US" sz="1800" b="0" i="0" u="none" strike="noStrike">
                          <a:solidFill>
                            <a:srgbClr val="000000"/>
                          </a:solidFill>
                          <a:effectLst/>
                          <a:latin typeface="Verdana" panose="020B0604030504040204"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$720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4199">
                <a:tc>
                  <a:txBody>
                    <a:bodyPr/>
                    <a:lstStyle/>
                    <a:p>
                      <a:pPr algn="ctr" rtl="0" fontAlgn="b"/>
                      <a:r>
                        <a:rPr lang="en-US" sz="1800" b="0" i="0" u="none" strike="noStrike">
                          <a:solidFill>
                            <a:srgbClr val="000000"/>
                          </a:solidFill>
                          <a:effectLst/>
                          <a:latin typeface="Verdana" panose="020B060403050404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$630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199">
                <a:tc>
                  <a:txBody>
                    <a:bodyPr/>
                    <a:lstStyle/>
                    <a:p>
                      <a:pPr algn="ctr" rtl="0" fontAlgn="b"/>
                      <a:r>
                        <a:rPr lang="en-US" sz="1800" b="0" i="0" u="none" strike="noStrike">
                          <a:solidFill>
                            <a:srgbClr val="000000"/>
                          </a:solidFill>
                          <a:effectLst/>
                          <a:latin typeface="Verdana" panose="020B060403050404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Verdana" panose="020B0604030504040204" pitchFamily="34" charset="0"/>
                        </a:rPr>
                        <a:t>$480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4199">
                <a:tc>
                  <a:txBody>
                    <a:bodyPr/>
                    <a:lstStyle/>
                    <a:p>
                      <a:pPr algn="ctr" rtl="0" fontAlgn="b"/>
                      <a:r>
                        <a:rPr lang="en-US" sz="1800" b="0" i="0" u="none" strike="noStrike">
                          <a:solidFill>
                            <a:srgbClr val="000000"/>
                          </a:solidFill>
                          <a:effectLst/>
                          <a:latin typeface="Verdana" panose="020B0604030504040204" pitchFamily="34" charset="0"/>
                        </a:rPr>
                        <a:t>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$270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4199">
                <a:tc>
                  <a:txBody>
                    <a:bodyPr/>
                    <a:lstStyle/>
                    <a:p>
                      <a:pPr algn="ctr" rtl="0" fontAlgn="b"/>
                      <a:r>
                        <a:rPr lang="en-US" sz="1800" b="0" i="0" u="none" strike="noStrike" dirty="0">
                          <a:solidFill>
                            <a:srgbClr val="000000"/>
                          </a:solidFill>
                          <a:effectLst/>
                          <a:latin typeface="Verdana" panose="020B060403050404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Verdana" panose="020B060403050404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Verdana" panose="020B060403050404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6" name="Picture 2" descr="Three Red Apples on Wooden Surface · Free Stock Photo">
            <a:extLst>
              <a:ext uri="{FF2B5EF4-FFF2-40B4-BE49-F238E27FC236}">
                <a16:creationId xmlns:a16="http://schemas.microsoft.com/office/drawing/2014/main" id="{ED416152-40BC-264F-B31A-986F14E7F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4" t="634" r="13689" b="-634"/>
          <a:stretch/>
        </p:blipFill>
        <p:spPr bwMode="auto">
          <a:xfrm>
            <a:off x="876299" y="1143000"/>
            <a:ext cx="1417320" cy="11530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4" tooltip="Jack and Diane"/>
            <a:extLst>
              <a:ext uri="{FF2B5EF4-FFF2-40B4-BE49-F238E27FC236}">
                <a16:creationId xmlns:a16="http://schemas.microsoft.com/office/drawing/2014/main" id="{683D271F-EF21-C16D-5EFA-9B9E3E0F96E8}"/>
              </a:ext>
            </a:extLst>
          </p:cNvPr>
          <p:cNvSpPr txBox="1"/>
          <p:nvPr/>
        </p:nvSpPr>
        <p:spPr>
          <a:xfrm>
            <a:off x="610291" y="6478702"/>
            <a:ext cx="8366761" cy="369332"/>
          </a:xfrm>
          <a:prstGeom prst="rect">
            <a:avLst/>
          </a:prstGeom>
          <a:solidFill>
            <a:schemeClr val="bg1"/>
          </a:solidFill>
        </p:spPr>
        <p:txBody>
          <a:bodyPr wrap="square">
            <a:spAutoFit/>
          </a:bodyPr>
          <a:lstStyle/>
          <a:p>
            <a:r>
              <a:rPr lang="en-US" dirty="0">
                <a:solidFill>
                  <a:schemeClr val="tx1">
                    <a:alpha val="0"/>
                  </a:schemeClr>
                </a:solidFill>
              </a:rPr>
              <a:t>https://open.spotify.com/track/43btz2xjMKpcmjkuRsvxyg?si=22d5a175ff954e23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3814</TotalTime>
  <Words>1474</Words>
  <Application>Microsoft Macintosh PowerPoint</Application>
  <PresentationFormat>On-screen Show (4:3)</PresentationFormat>
  <Paragraphs>261</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Office Theme</vt:lpstr>
      <vt:lpstr>Monopolistic Competition and Oligopoly</vt:lpstr>
      <vt:lpstr>PowerPoint Presentation</vt:lpstr>
      <vt:lpstr>Monopolistic Competition</vt:lpstr>
      <vt:lpstr>Oligopoly</vt:lpstr>
      <vt:lpstr>Monopolistic Competition: Short Run</vt:lpstr>
      <vt:lpstr>Monopolistic Competition: Long Run</vt:lpstr>
      <vt:lpstr>Monopolistic Competition vs Perfect Competition</vt:lpstr>
      <vt:lpstr>Oligopoly Pricing</vt:lpstr>
      <vt:lpstr>A Duopoly Example: Jack vs Diane</vt:lpstr>
      <vt:lpstr>PowerPoint Presentation</vt:lpstr>
      <vt:lpstr>Prisoners’ Dilemma</vt:lpstr>
      <vt:lpstr>Prisoners’ Dilemma: Oligopoly</vt:lpstr>
      <vt:lpstr>Prisoners’ Dilemma: Oligopoly</vt:lpstr>
      <vt:lpstr>Golden Balls: Not Pure Prisoner’s Dilemma</vt:lpstr>
      <vt:lpstr>Golden Balls: My Thought Process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James DeNicco</dc:creator>
  <cp:lastModifiedBy>James DeNicco</cp:lastModifiedBy>
  <cp:revision>125</cp:revision>
  <cp:lastPrinted>2023-08-01T17:40:06Z</cp:lastPrinted>
  <dcterms:created xsi:type="dcterms:W3CDTF">2015-07-17T16:53:58Z</dcterms:created>
  <dcterms:modified xsi:type="dcterms:W3CDTF">2024-10-08T15:51:24Z</dcterms:modified>
</cp:coreProperties>
</file>