
<file path=[Content_Types].xml><?xml version="1.0" encoding="utf-8"?>
<Types xmlns="http://schemas.openxmlformats.org/package/2006/content-types">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6" r:id="rId2"/>
    <p:sldId id="271" r:id="rId3"/>
    <p:sldId id="257" r:id="rId4"/>
    <p:sldId id="275" r:id="rId5"/>
    <p:sldId id="260" r:id="rId6"/>
    <p:sldId id="261" r:id="rId7"/>
    <p:sldId id="262" r:id="rId8"/>
    <p:sldId id="264" r:id="rId9"/>
    <p:sldId id="265" r:id="rId10"/>
    <p:sldId id="267" r:id="rId11"/>
    <p:sldId id="268" r:id="rId12"/>
    <p:sldId id="270" r:id="rId13"/>
    <p:sldId id="266"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8707" autoAdjust="0"/>
  </p:normalViewPr>
  <p:slideViewPr>
    <p:cSldViewPr snapToGrid="0" snapToObjects="1">
      <p:cViewPr varScale="1">
        <p:scale>
          <a:sx n="104" d="100"/>
          <a:sy n="104" d="100"/>
        </p:scale>
        <p:origin x="216" y="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E2BD5E-F52B-DE4C-8011-F91434D1E49E}" type="datetimeFigureOut">
              <a:rPr lang="en-US" smtClean="0"/>
              <a:pPr/>
              <a:t>8/1/23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350FA8-2B75-154D-85A0-C8A43EA33467}" type="slidenum">
              <a:rPr lang="en-US" smtClean="0"/>
              <a:pPr/>
              <a:t>‹#›</a:t>
            </a:fld>
            <a:endParaRPr lang="en-US"/>
          </a:p>
        </p:txBody>
      </p:sp>
    </p:spTree>
    <p:extLst>
      <p:ext uri="{BB962C8B-B14F-4D97-AF65-F5344CB8AC3E}">
        <p14:creationId xmlns:p14="http://schemas.microsoft.com/office/powerpoint/2010/main" val="11535667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Don’t pass all of it on, because you are in elastic range and will </a:t>
            </a:r>
            <a:r>
              <a:rPr lang="en-US" sz="1800"/>
              <a:t>lose revenue.</a:t>
            </a:r>
            <a:endParaRPr lang="en-US" sz="1800" dirty="0"/>
          </a:p>
        </p:txBody>
      </p:sp>
      <p:sp>
        <p:nvSpPr>
          <p:cNvPr id="4" name="Slide Number Placeholder 3"/>
          <p:cNvSpPr>
            <a:spLocks noGrp="1"/>
          </p:cNvSpPr>
          <p:nvPr>
            <p:ph type="sldNum" sz="quarter" idx="10"/>
          </p:nvPr>
        </p:nvSpPr>
        <p:spPr/>
        <p:txBody>
          <a:bodyPr/>
          <a:lstStyle/>
          <a:p>
            <a:fld id="{D8350FA8-2B75-154D-85A0-C8A43EA33467}"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4F229F-9A27-1D42-BD29-E3A661ADE583}" type="datetimeFigureOut">
              <a:rPr lang="en-US" smtClean="0"/>
              <a:pPr/>
              <a:t>8/1/23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06D2F-60CC-0B48-AD11-571D1CB5FB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F229F-9A27-1D42-BD29-E3A661ADE583}" type="datetimeFigureOut">
              <a:rPr lang="en-US" smtClean="0"/>
              <a:pPr/>
              <a:t>8/1/23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06D2F-60CC-0B48-AD11-571D1CB5FB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F229F-9A27-1D42-BD29-E3A661ADE583}" type="datetimeFigureOut">
              <a:rPr lang="en-US" smtClean="0"/>
              <a:pPr/>
              <a:t>8/1/23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06D2F-60CC-0B48-AD11-571D1CB5FB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F229F-9A27-1D42-BD29-E3A661ADE583}" type="datetimeFigureOut">
              <a:rPr lang="en-US" smtClean="0"/>
              <a:pPr/>
              <a:t>8/1/23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06D2F-60CC-0B48-AD11-571D1CB5FB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4F229F-9A27-1D42-BD29-E3A661ADE583}" type="datetimeFigureOut">
              <a:rPr lang="en-US" smtClean="0"/>
              <a:pPr/>
              <a:t>8/1/23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06D2F-60CC-0B48-AD11-571D1CB5FB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4F229F-9A27-1D42-BD29-E3A661ADE583}" type="datetimeFigureOut">
              <a:rPr lang="en-US" smtClean="0"/>
              <a:pPr/>
              <a:t>8/1/23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06D2F-60CC-0B48-AD11-571D1CB5FB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4F229F-9A27-1D42-BD29-E3A661ADE583}" type="datetimeFigureOut">
              <a:rPr lang="en-US" smtClean="0"/>
              <a:pPr/>
              <a:t>8/1/23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06D2F-60CC-0B48-AD11-571D1CB5FB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4F229F-9A27-1D42-BD29-E3A661ADE583}" type="datetimeFigureOut">
              <a:rPr lang="en-US" smtClean="0"/>
              <a:pPr/>
              <a:t>8/1/23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06D2F-60CC-0B48-AD11-571D1CB5FB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F229F-9A27-1D42-BD29-E3A661ADE583}" type="datetimeFigureOut">
              <a:rPr lang="en-US" smtClean="0"/>
              <a:pPr/>
              <a:t>8/1/23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06D2F-60CC-0B48-AD11-571D1CB5FB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4F229F-9A27-1D42-BD29-E3A661ADE583}" type="datetimeFigureOut">
              <a:rPr lang="en-US" smtClean="0"/>
              <a:pPr/>
              <a:t>8/1/23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06D2F-60CC-0B48-AD11-571D1CB5FB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4F229F-9A27-1D42-BD29-E3A661ADE583}" type="datetimeFigureOut">
              <a:rPr lang="en-US" smtClean="0"/>
              <a:pPr/>
              <a:t>8/1/23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06D2F-60CC-0B48-AD11-571D1CB5FB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F229F-9A27-1D42-BD29-E3A661ADE583}" type="datetimeFigureOut">
              <a:rPr lang="en-US" smtClean="0"/>
              <a:pPr/>
              <a:t>8/1/23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06D2F-60CC-0B48-AD11-571D1CB5FB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audio" Target="../media/audio3.bin"/><Relationship Id="rId1" Type="http://schemas.openxmlformats.org/officeDocument/2006/relationships/slideLayout" Target="../slideLayouts/slideLayout2.xml"/><Relationship Id="rId4" Type="http://schemas.openxmlformats.org/officeDocument/2006/relationships/audio" Target="../media/audio2.bin"/></Relationships>
</file>

<file path=ppt/slides/_rels/slide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5.bin"/><Relationship Id="rId7" Type="http://schemas.openxmlformats.org/officeDocument/2006/relationships/audio" Target="../media/audio9.bin"/><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audio" Target="../media/audio8.bin"/><Relationship Id="rId5" Type="http://schemas.openxmlformats.org/officeDocument/2006/relationships/audio" Target="../media/audio7.bin"/><Relationship Id="rId4" Type="http://schemas.openxmlformats.org/officeDocument/2006/relationships/audio" Target="../media/audio6.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0.bin"/><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audio" Target="../media/audio11.bin"/><Relationship Id="rId4" Type="http://schemas.openxmlformats.org/officeDocument/2006/relationships/audio" Target="../media/audio1.bin"/></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0.bin"/><Relationship Id="rId1" Type="http://schemas.openxmlformats.org/officeDocument/2006/relationships/slideLayout" Target="../slideLayouts/slideLayout2.xml"/><Relationship Id="rId4" Type="http://schemas.openxmlformats.org/officeDocument/2006/relationships/audio" Target="../media/audio11.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0" name="Rectangle 104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40D97EF3-A11E-F9D8-3167-D41CDE95D48F}"/>
              </a:ext>
            </a:extLst>
          </p:cNvPr>
          <p:cNvSpPr txBox="1">
            <a:spLocks/>
          </p:cNvSpPr>
          <p:nvPr/>
        </p:nvSpPr>
        <p:spPr>
          <a:xfrm>
            <a:off x="495031" y="891652"/>
            <a:ext cx="3309016" cy="3030724"/>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defTabSz="914400">
              <a:lnSpc>
                <a:spcPct val="90000"/>
              </a:lnSpc>
              <a:spcAft>
                <a:spcPts val="600"/>
              </a:spcAft>
            </a:pPr>
            <a:r>
              <a:rPr lang="en-US" sz="3500" b="1" kern="1200">
                <a:solidFill>
                  <a:srgbClr val="FFFFFF"/>
                </a:solidFill>
                <a:latin typeface="+mj-lt"/>
                <a:ea typeface="+mj-ea"/>
                <a:cs typeface="+mj-cs"/>
              </a:rPr>
              <a:t>Markets and Government Policies</a:t>
            </a:r>
          </a:p>
        </p:txBody>
      </p:sp>
      <p:pic>
        <p:nvPicPr>
          <p:cNvPr id="1026" name="Picture 2" descr="A person on a throne&#10;&#10;Description automatically generated">
            <a:extLst>
              <a:ext uri="{FF2B5EF4-FFF2-40B4-BE49-F238E27FC236}">
                <a16:creationId xmlns:a16="http://schemas.microsoft.com/office/drawing/2014/main" id="{7F52584C-ECB7-26EF-5C6D-49CFBF68B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738"/>
          <a:stretch/>
        </p:blipFill>
        <p:spPr bwMode="auto">
          <a:xfrm rot="5400000">
            <a:off x="4225104" y="1233579"/>
            <a:ext cx="4933077" cy="439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44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Elasticity and Tax Incidence</a:t>
            </a:r>
          </a:p>
        </p:txBody>
      </p:sp>
      <p:sp>
        <p:nvSpPr>
          <p:cNvPr id="4" name="TextBox 3"/>
          <p:cNvSpPr txBox="1"/>
          <p:nvPr/>
        </p:nvSpPr>
        <p:spPr>
          <a:xfrm>
            <a:off x="5789136" y="1553098"/>
            <a:ext cx="3354864" cy="3785652"/>
          </a:xfrm>
          <a:prstGeom prst="rect">
            <a:avLst/>
          </a:prstGeom>
          <a:noFill/>
        </p:spPr>
        <p:txBody>
          <a:bodyPr wrap="square" rtlCol="0">
            <a:spAutoFit/>
          </a:bodyPr>
          <a:lstStyle/>
          <a:p>
            <a:pPr algn="ctr"/>
            <a:r>
              <a:rPr lang="en-US" sz="2000" dirty="0"/>
              <a:t>With relatively inelastic demand, buyers will bear more of the tax burden.</a:t>
            </a:r>
          </a:p>
          <a:p>
            <a:pPr algn="ctr"/>
            <a:endParaRPr lang="en-US" sz="2000" dirty="0"/>
          </a:p>
          <a:p>
            <a:pPr algn="ctr"/>
            <a:r>
              <a:rPr lang="en-US" sz="2000" dirty="0"/>
              <a:t>The tax affects the buyers more because their behavior changes less as prices change.</a:t>
            </a:r>
          </a:p>
          <a:p>
            <a:pPr algn="ctr"/>
            <a:endParaRPr lang="en-US" sz="2000" dirty="0"/>
          </a:p>
          <a:p>
            <a:pPr algn="ctr"/>
            <a:r>
              <a:rPr lang="en-US" sz="2000" dirty="0"/>
              <a:t>Here you see the same size decrease in quantity with a larger change in price for the buyers.</a:t>
            </a:r>
          </a:p>
        </p:txBody>
      </p:sp>
      <p:cxnSp>
        <p:nvCxnSpPr>
          <p:cNvPr id="5" name="Straight Connector 4"/>
          <p:cNvCxnSpPr/>
          <p:nvPr/>
        </p:nvCxnSpPr>
        <p:spPr>
          <a:xfrm rot="5400000">
            <a:off x="-502419" y="3599575"/>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17"/>
          <p:cNvSpPr txBox="1">
            <a:spLocks noChangeArrowheads="1"/>
          </p:cNvSpPr>
          <p:nvPr/>
        </p:nvSpPr>
        <p:spPr bwMode="auto">
          <a:xfrm>
            <a:off x="1250355" y="1439792"/>
            <a:ext cx="554832" cy="369332"/>
          </a:xfrm>
          <a:prstGeom prst="rect">
            <a:avLst/>
          </a:prstGeom>
          <a:noFill/>
          <a:ln w="9525">
            <a:noFill/>
            <a:miter lim="800000"/>
            <a:headEnd/>
            <a:tailEnd/>
          </a:ln>
        </p:spPr>
        <p:txBody>
          <a:bodyPr wrap="square">
            <a:prstTxWarp prst="textNoShape">
              <a:avLst/>
            </a:prstTxWarp>
            <a:spAutoFit/>
          </a:bodyPr>
          <a:lstStyle/>
          <a:p>
            <a:r>
              <a:rPr lang="en-US" dirty="0"/>
              <a:t>P</a:t>
            </a:r>
          </a:p>
        </p:txBody>
      </p:sp>
      <p:sp>
        <p:nvSpPr>
          <p:cNvPr id="9" name="TextBox 18"/>
          <p:cNvSpPr txBox="1">
            <a:spLocks noChangeArrowheads="1"/>
          </p:cNvSpPr>
          <p:nvPr/>
        </p:nvSpPr>
        <p:spPr bwMode="auto">
          <a:xfrm>
            <a:off x="5350118" y="5672056"/>
            <a:ext cx="401008" cy="369332"/>
          </a:xfrm>
          <a:prstGeom prst="rect">
            <a:avLst/>
          </a:prstGeom>
          <a:noFill/>
          <a:ln w="9525">
            <a:noFill/>
            <a:miter lim="800000"/>
            <a:headEnd/>
            <a:tailEnd/>
          </a:ln>
        </p:spPr>
        <p:txBody>
          <a:bodyPr wrap="square">
            <a:prstTxWarp prst="textNoShape">
              <a:avLst/>
            </a:prstTxWarp>
            <a:spAutoFit/>
          </a:bodyPr>
          <a:lstStyle/>
          <a:p>
            <a:r>
              <a:rPr lang="en-US" dirty="0"/>
              <a:t>Q</a:t>
            </a:r>
          </a:p>
        </p:txBody>
      </p:sp>
      <p:sp>
        <p:nvSpPr>
          <p:cNvPr id="10" name="TextBox 19"/>
          <p:cNvSpPr txBox="1">
            <a:spLocks noChangeArrowheads="1"/>
          </p:cNvSpPr>
          <p:nvPr/>
        </p:nvSpPr>
        <p:spPr bwMode="auto">
          <a:xfrm>
            <a:off x="3334341" y="1675197"/>
            <a:ext cx="447706" cy="369332"/>
          </a:xfrm>
          <a:prstGeom prst="rect">
            <a:avLst/>
          </a:prstGeom>
          <a:noFill/>
          <a:ln w="9525">
            <a:noFill/>
            <a:miter lim="800000"/>
            <a:headEnd/>
            <a:tailEnd/>
          </a:ln>
        </p:spPr>
        <p:txBody>
          <a:bodyPr wrap="square">
            <a:prstTxWarp prst="textNoShape">
              <a:avLst/>
            </a:prstTxWarp>
            <a:spAutoFit/>
          </a:bodyPr>
          <a:lstStyle/>
          <a:p>
            <a:r>
              <a:rPr lang="en-US" dirty="0"/>
              <a:t>D</a:t>
            </a:r>
          </a:p>
        </p:txBody>
      </p:sp>
      <p:cxnSp>
        <p:nvCxnSpPr>
          <p:cNvPr id="12" name="Straight Connector 11"/>
          <p:cNvCxnSpPr>
            <a:cxnSpLocks/>
          </p:cNvCxnSpPr>
          <p:nvPr/>
        </p:nvCxnSpPr>
        <p:spPr>
          <a:xfrm>
            <a:off x="3272808" y="1783943"/>
            <a:ext cx="1355899" cy="3554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570063" y="2598499"/>
            <a:ext cx="2007012" cy="1588"/>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2040299" y="4136864"/>
            <a:ext cx="3073557" cy="2"/>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flipV="1">
            <a:off x="2388456" y="2783165"/>
            <a:ext cx="2923773" cy="21295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20"/>
          <p:cNvSpPr txBox="1">
            <a:spLocks noChangeArrowheads="1"/>
          </p:cNvSpPr>
          <p:nvPr/>
        </p:nvSpPr>
        <p:spPr bwMode="auto">
          <a:xfrm>
            <a:off x="4638243" y="2434569"/>
            <a:ext cx="699210" cy="369332"/>
          </a:xfrm>
          <a:prstGeom prst="rect">
            <a:avLst/>
          </a:prstGeom>
          <a:noFill/>
          <a:ln w="9525">
            <a:noFill/>
            <a:miter lim="800000"/>
            <a:headEnd/>
            <a:tailEnd/>
          </a:ln>
        </p:spPr>
        <p:txBody>
          <a:bodyPr wrap="square">
            <a:prstTxWarp prst="textNoShape">
              <a:avLst/>
            </a:prstTxWarp>
            <a:spAutoFit/>
          </a:bodyPr>
          <a:lstStyle/>
          <a:p>
            <a:pPr algn="ctr"/>
            <a:r>
              <a:rPr lang="en-US" dirty="0"/>
              <a:t>S</a:t>
            </a:r>
          </a:p>
        </p:txBody>
      </p:sp>
      <p:cxnSp>
        <p:nvCxnSpPr>
          <p:cNvPr id="20" name="Straight Connector 19"/>
          <p:cNvCxnSpPr>
            <a:cxnSpLocks/>
          </p:cNvCxnSpPr>
          <p:nvPr/>
        </p:nvCxnSpPr>
        <p:spPr>
          <a:xfrm>
            <a:off x="1570062" y="3719593"/>
            <a:ext cx="2441957"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579466" y="4044016"/>
            <a:ext cx="1978728" cy="1588"/>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060751" y="3534927"/>
            <a:ext cx="507724" cy="369332"/>
          </a:xfrm>
          <a:prstGeom prst="rect">
            <a:avLst/>
          </a:prstGeom>
          <a:noFill/>
        </p:spPr>
        <p:txBody>
          <a:bodyPr wrap="square" rtlCol="0">
            <a:spAutoFit/>
          </a:bodyPr>
          <a:lstStyle/>
          <a:p>
            <a:pPr algn="ctr"/>
            <a:r>
              <a:rPr lang="en-US" dirty="0"/>
              <a:t>P*</a:t>
            </a:r>
          </a:p>
        </p:txBody>
      </p:sp>
      <p:sp>
        <p:nvSpPr>
          <p:cNvPr id="28" name="TextBox 18">
            <a:extLst>
              <a:ext uri="{FF2B5EF4-FFF2-40B4-BE49-F238E27FC236}">
                <a16:creationId xmlns:a16="http://schemas.microsoft.com/office/drawing/2014/main" id="{F3173D81-A077-C043-9A73-871186A80AE8}"/>
              </a:ext>
            </a:extLst>
          </p:cNvPr>
          <p:cNvSpPr txBox="1">
            <a:spLocks noChangeArrowheads="1"/>
          </p:cNvSpPr>
          <p:nvPr/>
        </p:nvSpPr>
        <p:spPr bwMode="auto">
          <a:xfrm flipH="1">
            <a:off x="3834245" y="5666781"/>
            <a:ext cx="505017" cy="369332"/>
          </a:xfrm>
          <a:prstGeom prst="rect">
            <a:avLst/>
          </a:prstGeom>
          <a:noFill/>
          <a:ln w="9525">
            <a:noFill/>
            <a:miter lim="800000"/>
            <a:headEnd/>
            <a:tailEnd/>
          </a:ln>
        </p:spPr>
        <p:txBody>
          <a:bodyPr wrap="square">
            <a:prstTxWarp prst="textNoShape">
              <a:avLst/>
            </a:prstTxWarp>
            <a:spAutoFit/>
          </a:bodyPr>
          <a:lstStyle/>
          <a:p>
            <a:r>
              <a:rPr lang="en-US" dirty="0"/>
              <a:t>Q*</a:t>
            </a:r>
          </a:p>
        </p:txBody>
      </p:sp>
      <p:sp>
        <p:nvSpPr>
          <p:cNvPr id="29" name="TextBox 18">
            <a:extLst>
              <a:ext uri="{FF2B5EF4-FFF2-40B4-BE49-F238E27FC236}">
                <a16:creationId xmlns:a16="http://schemas.microsoft.com/office/drawing/2014/main" id="{523CA375-21E4-0E42-9898-D85878723182}"/>
              </a:ext>
            </a:extLst>
          </p:cNvPr>
          <p:cNvSpPr txBox="1">
            <a:spLocks noChangeArrowheads="1"/>
          </p:cNvSpPr>
          <p:nvPr/>
        </p:nvSpPr>
        <p:spPr bwMode="auto">
          <a:xfrm flipH="1">
            <a:off x="3411845" y="5644418"/>
            <a:ext cx="505017" cy="369332"/>
          </a:xfrm>
          <a:prstGeom prst="rect">
            <a:avLst/>
          </a:prstGeom>
          <a:noFill/>
          <a:ln w="9525">
            <a:noFill/>
            <a:miter lim="800000"/>
            <a:headEnd/>
            <a:tailEnd/>
          </a:ln>
        </p:spPr>
        <p:txBody>
          <a:bodyPr wrap="square">
            <a:prstTxWarp prst="textNoShape">
              <a:avLst/>
            </a:prstTxWarp>
            <a:spAutoFit/>
          </a:bodyPr>
          <a:lstStyle/>
          <a:p>
            <a:r>
              <a:rPr lang="en-US" dirty="0">
                <a:solidFill>
                  <a:srgbClr val="FF0000"/>
                </a:solidFill>
              </a:rPr>
              <a:t>Q</a:t>
            </a:r>
            <a:r>
              <a:rPr lang="en-US" baseline="-25000" dirty="0">
                <a:solidFill>
                  <a:srgbClr val="FF0000"/>
                </a:solidFill>
              </a:rPr>
              <a:t>T</a:t>
            </a:r>
          </a:p>
        </p:txBody>
      </p:sp>
      <p:cxnSp>
        <p:nvCxnSpPr>
          <p:cNvPr id="30" name="Straight Connector 29">
            <a:extLst>
              <a:ext uri="{FF2B5EF4-FFF2-40B4-BE49-F238E27FC236}">
                <a16:creationId xmlns:a16="http://schemas.microsoft.com/office/drawing/2014/main" id="{74F9CD79-57AE-8747-90E4-CC96EA884811}"/>
              </a:ext>
            </a:extLst>
          </p:cNvPr>
          <p:cNvCxnSpPr>
            <a:cxnSpLocks/>
          </p:cNvCxnSpPr>
          <p:nvPr/>
        </p:nvCxnSpPr>
        <p:spPr>
          <a:xfrm flipV="1">
            <a:off x="4009877" y="3734883"/>
            <a:ext cx="0" cy="193189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81C27295-B7B5-D34D-99CD-6CFE32D6BCF2}"/>
              </a:ext>
            </a:extLst>
          </p:cNvPr>
          <p:cNvSpPr txBox="1"/>
          <p:nvPr/>
        </p:nvSpPr>
        <p:spPr>
          <a:xfrm>
            <a:off x="1053879" y="2379884"/>
            <a:ext cx="571389" cy="369268"/>
          </a:xfrm>
          <a:prstGeom prst="rect">
            <a:avLst/>
          </a:prstGeom>
          <a:noFill/>
        </p:spPr>
        <p:txBody>
          <a:bodyPr wrap="square" rtlCol="0">
            <a:spAutoFit/>
          </a:bodyPr>
          <a:lstStyle/>
          <a:p>
            <a:pPr algn="ctr"/>
            <a:r>
              <a:rPr lang="en-US" dirty="0">
                <a:solidFill>
                  <a:srgbClr val="FF0000"/>
                </a:solidFill>
              </a:rPr>
              <a:t>PBP</a:t>
            </a:r>
          </a:p>
        </p:txBody>
      </p:sp>
      <p:sp>
        <p:nvSpPr>
          <p:cNvPr id="34" name="TextBox 33">
            <a:extLst>
              <a:ext uri="{FF2B5EF4-FFF2-40B4-BE49-F238E27FC236}">
                <a16:creationId xmlns:a16="http://schemas.microsoft.com/office/drawing/2014/main" id="{1C43BA9A-10CA-BF40-AD87-76E2EACDEA4E}"/>
              </a:ext>
            </a:extLst>
          </p:cNvPr>
          <p:cNvSpPr txBox="1"/>
          <p:nvPr/>
        </p:nvSpPr>
        <p:spPr>
          <a:xfrm>
            <a:off x="1050035" y="3857207"/>
            <a:ext cx="571389" cy="369332"/>
          </a:xfrm>
          <a:prstGeom prst="rect">
            <a:avLst/>
          </a:prstGeom>
          <a:noFill/>
        </p:spPr>
        <p:txBody>
          <a:bodyPr wrap="square" rtlCol="0">
            <a:spAutoFit/>
          </a:bodyPr>
          <a:lstStyle/>
          <a:p>
            <a:pPr algn="ctr"/>
            <a:r>
              <a:rPr lang="en-US" dirty="0">
                <a:solidFill>
                  <a:srgbClr val="FF0000"/>
                </a:solidFill>
              </a:rPr>
              <a:t>PSR</a:t>
            </a:r>
          </a:p>
        </p:txBody>
      </p:sp>
      <p:cxnSp>
        <p:nvCxnSpPr>
          <p:cNvPr id="22" name="Straight Connector 21">
            <a:extLst>
              <a:ext uri="{FF2B5EF4-FFF2-40B4-BE49-F238E27FC236}">
                <a16:creationId xmlns:a16="http://schemas.microsoft.com/office/drawing/2014/main" id="{F36DF462-8AF2-D6A4-1CBF-C61DFE14247C}"/>
              </a:ext>
            </a:extLst>
          </p:cNvPr>
          <p:cNvCxnSpPr>
            <a:cxnSpLocks/>
          </p:cNvCxnSpPr>
          <p:nvPr/>
        </p:nvCxnSpPr>
        <p:spPr>
          <a:xfrm>
            <a:off x="1570062" y="5657188"/>
            <a:ext cx="40818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Elasticity and Tax Incidence</a:t>
            </a:r>
          </a:p>
        </p:txBody>
      </p:sp>
      <p:sp>
        <p:nvSpPr>
          <p:cNvPr id="4" name="TextBox 3"/>
          <p:cNvSpPr txBox="1"/>
          <p:nvPr/>
        </p:nvSpPr>
        <p:spPr>
          <a:xfrm>
            <a:off x="5789136" y="1575521"/>
            <a:ext cx="3354864" cy="4401205"/>
          </a:xfrm>
          <a:prstGeom prst="rect">
            <a:avLst/>
          </a:prstGeom>
          <a:noFill/>
        </p:spPr>
        <p:txBody>
          <a:bodyPr wrap="square" rtlCol="0">
            <a:spAutoFit/>
          </a:bodyPr>
          <a:lstStyle/>
          <a:p>
            <a:pPr algn="ctr"/>
            <a:r>
              <a:rPr lang="en-US" sz="2000" dirty="0"/>
              <a:t>With relatively inelastic supply, sellers will bear more of the tax burden.</a:t>
            </a:r>
          </a:p>
          <a:p>
            <a:pPr algn="ctr"/>
            <a:endParaRPr lang="en-US" sz="2000" dirty="0"/>
          </a:p>
          <a:p>
            <a:pPr algn="ctr"/>
            <a:r>
              <a:rPr lang="en-US" sz="2000" dirty="0"/>
              <a:t>The tax affects the sellers more because their behavior changes less as prices change.</a:t>
            </a:r>
          </a:p>
          <a:p>
            <a:pPr algn="ctr"/>
            <a:endParaRPr lang="en-US" sz="2000" dirty="0"/>
          </a:p>
          <a:p>
            <a:pPr algn="ctr"/>
            <a:r>
              <a:rPr lang="en-US" sz="2000" dirty="0"/>
              <a:t>Here you see the same size decrease in quantity with a larger change in price for the sellers.</a:t>
            </a:r>
          </a:p>
          <a:p>
            <a:pPr algn="ctr"/>
            <a:endParaRPr lang="en-US" sz="2000" dirty="0"/>
          </a:p>
          <a:p>
            <a:pPr algn="ctr"/>
            <a:endParaRPr lang="en-US" sz="2000" dirty="0"/>
          </a:p>
        </p:txBody>
      </p:sp>
      <p:cxnSp>
        <p:nvCxnSpPr>
          <p:cNvPr id="5" name="Straight Connector 4"/>
          <p:cNvCxnSpPr/>
          <p:nvPr/>
        </p:nvCxnSpPr>
        <p:spPr>
          <a:xfrm rot="5400000">
            <a:off x="-502419" y="3599575"/>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17"/>
          <p:cNvSpPr txBox="1">
            <a:spLocks noChangeArrowheads="1"/>
          </p:cNvSpPr>
          <p:nvPr/>
        </p:nvSpPr>
        <p:spPr bwMode="auto">
          <a:xfrm>
            <a:off x="1264104" y="1449595"/>
            <a:ext cx="554832" cy="369332"/>
          </a:xfrm>
          <a:prstGeom prst="rect">
            <a:avLst/>
          </a:prstGeom>
          <a:noFill/>
          <a:ln w="9525">
            <a:noFill/>
            <a:miter lim="800000"/>
            <a:headEnd/>
            <a:tailEnd/>
          </a:ln>
        </p:spPr>
        <p:txBody>
          <a:bodyPr wrap="square">
            <a:prstTxWarp prst="textNoShape">
              <a:avLst/>
            </a:prstTxWarp>
            <a:spAutoFit/>
          </a:bodyPr>
          <a:lstStyle/>
          <a:p>
            <a:r>
              <a:rPr lang="en-US" dirty="0"/>
              <a:t>P</a:t>
            </a:r>
          </a:p>
        </p:txBody>
      </p:sp>
      <p:sp>
        <p:nvSpPr>
          <p:cNvPr id="9" name="TextBox 18"/>
          <p:cNvSpPr txBox="1">
            <a:spLocks noChangeArrowheads="1"/>
          </p:cNvSpPr>
          <p:nvPr/>
        </p:nvSpPr>
        <p:spPr bwMode="auto">
          <a:xfrm>
            <a:off x="5326977" y="5637449"/>
            <a:ext cx="369727" cy="369303"/>
          </a:xfrm>
          <a:prstGeom prst="rect">
            <a:avLst/>
          </a:prstGeom>
          <a:noFill/>
          <a:ln w="9525">
            <a:noFill/>
            <a:miter lim="800000"/>
            <a:headEnd/>
            <a:tailEnd/>
          </a:ln>
        </p:spPr>
        <p:txBody>
          <a:bodyPr wrap="square">
            <a:prstTxWarp prst="textNoShape">
              <a:avLst/>
            </a:prstTxWarp>
            <a:spAutoFit/>
          </a:bodyPr>
          <a:lstStyle/>
          <a:p>
            <a:r>
              <a:rPr lang="en-US" dirty="0"/>
              <a:t>Q</a:t>
            </a:r>
          </a:p>
        </p:txBody>
      </p:sp>
      <p:sp>
        <p:nvSpPr>
          <p:cNvPr id="10" name="TextBox 19"/>
          <p:cNvSpPr txBox="1">
            <a:spLocks noChangeArrowheads="1"/>
          </p:cNvSpPr>
          <p:nvPr/>
        </p:nvSpPr>
        <p:spPr bwMode="auto">
          <a:xfrm>
            <a:off x="2459471" y="2165836"/>
            <a:ext cx="295768" cy="371616"/>
          </a:xfrm>
          <a:prstGeom prst="rect">
            <a:avLst/>
          </a:prstGeom>
          <a:noFill/>
          <a:ln w="9525">
            <a:noFill/>
            <a:miter lim="800000"/>
            <a:headEnd/>
            <a:tailEnd/>
          </a:ln>
        </p:spPr>
        <p:txBody>
          <a:bodyPr wrap="square">
            <a:prstTxWarp prst="textNoShape">
              <a:avLst/>
            </a:prstTxWarp>
            <a:spAutoFit/>
          </a:bodyPr>
          <a:lstStyle/>
          <a:p>
            <a:r>
              <a:rPr lang="en-US" dirty="0"/>
              <a:t>D</a:t>
            </a:r>
          </a:p>
        </p:txBody>
      </p:sp>
      <p:cxnSp>
        <p:nvCxnSpPr>
          <p:cNvPr id="12" name="Straight Connector 11"/>
          <p:cNvCxnSpPr>
            <a:cxnSpLocks/>
          </p:cNvCxnSpPr>
          <p:nvPr/>
        </p:nvCxnSpPr>
        <p:spPr>
          <a:xfrm>
            <a:off x="2222569" y="2316628"/>
            <a:ext cx="3089660" cy="200392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570063" y="3087825"/>
            <a:ext cx="1809150" cy="1588"/>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p:cNvCxnSpPr>
          <p:nvPr/>
        </p:nvCxnSpPr>
        <p:spPr>
          <a:xfrm rot="16200000" flipV="1">
            <a:off x="2087894" y="4380732"/>
            <a:ext cx="2582644" cy="6"/>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flipV="1">
            <a:off x="2934789" y="1745934"/>
            <a:ext cx="1445270" cy="329632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20"/>
          <p:cNvSpPr txBox="1">
            <a:spLocks noChangeArrowheads="1"/>
          </p:cNvSpPr>
          <p:nvPr/>
        </p:nvSpPr>
        <p:spPr bwMode="auto">
          <a:xfrm>
            <a:off x="3781728" y="1805900"/>
            <a:ext cx="455434" cy="373222"/>
          </a:xfrm>
          <a:prstGeom prst="rect">
            <a:avLst/>
          </a:prstGeom>
          <a:noFill/>
          <a:ln w="9525">
            <a:noFill/>
            <a:miter lim="800000"/>
            <a:headEnd/>
            <a:tailEnd/>
          </a:ln>
        </p:spPr>
        <p:txBody>
          <a:bodyPr wrap="square">
            <a:prstTxWarp prst="textNoShape">
              <a:avLst/>
            </a:prstTxWarp>
            <a:spAutoFit/>
          </a:bodyPr>
          <a:lstStyle/>
          <a:p>
            <a:pPr algn="ctr"/>
            <a:r>
              <a:rPr lang="en-US" dirty="0"/>
              <a:t>S</a:t>
            </a:r>
          </a:p>
        </p:txBody>
      </p:sp>
      <p:cxnSp>
        <p:nvCxnSpPr>
          <p:cNvPr id="20" name="Straight Connector 19"/>
          <p:cNvCxnSpPr>
            <a:cxnSpLocks/>
          </p:cNvCxnSpPr>
          <p:nvPr/>
        </p:nvCxnSpPr>
        <p:spPr>
          <a:xfrm>
            <a:off x="1568475" y="3290253"/>
            <a:ext cx="2138744"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570063" y="4011155"/>
            <a:ext cx="1809153" cy="1588"/>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045915" y="2864739"/>
            <a:ext cx="571389" cy="369268"/>
          </a:xfrm>
          <a:prstGeom prst="rect">
            <a:avLst/>
          </a:prstGeom>
          <a:noFill/>
        </p:spPr>
        <p:txBody>
          <a:bodyPr wrap="square" rtlCol="0">
            <a:spAutoFit/>
          </a:bodyPr>
          <a:lstStyle/>
          <a:p>
            <a:pPr algn="ctr"/>
            <a:r>
              <a:rPr lang="en-US" dirty="0">
                <a:solidFill>
                  <a:srgbClr val="FF0000"/>
                </a:solidFill>
              </a:rPr>
              <a:t>PBP</a:t>
            </a:r>
          </a:p>
        </p:txBody>
      </p:sp>
      <p:sp>
        <p:nvSpPr>
          <p:cNvPr id="42" name="TextBox 41"/>
          <p:cNvSpPr txBox="1"/>
          <p:nvPr/>
        </p:nvSpPr>
        <p:spPr>
          <a:xfrm>
            <a:off x="1045915" y="3791935"/>
            <a:ext cx="571389" cy="369332"/>
          </a:xfrm>
          <a:prstGeom prst="rect">
            <a:avLst/>
          </a:prstGeom>
          <a:noFill/>
        </p:spPr>
        <p:txBody>
          <a:bodyPr wrap="square" rtlCol="0">
            <a:spAutoFit/>
          </a:bodyPr>
          <a:lstStyle/>
          <a:p>
            <a:pPr algn="ctr"/>
            <a:r>
              <a:rPr lang="en-US" dirty="0">
                <a:solidFill>
                  <a:srgbClr val="FF0000"/>
                </a:solidFill>
              </a:rPr>
              <a:t>PSR</a:t>
            </a:r>
          </a:p>
        </p:txBody>
      </p:sp>
      <p:sp>
        <p:nvSpPr>
          <p:cNvPr id="53" name="TextBox 52"/>
          <p:cNvSpPr txBox="1"/>
          <p:nvPr/>
        </p:nvSpPr>
        <p:spPr>
          <a:xfrm>
            <a:off x="1139582" y="3159015"/>
            <a:ext cx="428892" cy="369332"/>
          </a:xfrm>
          <a:prstGeom prst="rect">
            <a:avLst/>
          </a:prstGeom>
          <a:noFill/>
        </p:spPr>
        <p:txBody>
          <a:bodyPr wrap="square" rtlCol="0">
            <a:spAutoFit/>
          </a:bodyPr>
          <a:lstStyle/>
          <a:p>
            <a:pPr algn="ctr"/>
            <a:r>
              <a:rPr lang="en-US" dirty="0"/>
              <a:t>P*</a:t>
            </a:r>
          </a:p>
        </p:txBody>
      </p:sp>
      <p:cxnSp>
        <p:nvCxnSpPr>
          <p:cNvPr id="27" name="Straight Connector 26">
            <a:extLst>
              <a:ext uri="{FF2B5EF4-FFF2-40B4-BE49-F238E27FC236}">
                <a16:creationId xmlns:a16="http://schemas.microsoft.com/office/drawing/2014/main" id="{148CBEE8-B3E4-774E-82DF-3C4B6A8A3D40}"/>
              </a:ext>
            </a:extLst>
          </p:cNvPr>
          <p:cNvCxnSpPr>
            <a:cxnSpLocks/>
          </p:cNvCxnSpPr>
          <p:nvPr/>
        </p:nvCxnSpPr>
        <p:spPr>
          <a:xfrm flipV="1">
            <a:off x="3707219" y="3290253"/>
            <a:ext cx="0" cy="238180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2" name="TextBox 18">
            <a:extLst>
              <a:ext uri="{FF2B5EF4-FFF2-40B4-BE49-F238E27FC236}">
                <a16:creationId xmlns:a16="http://schemas.microsoft.com/office/drawing/2014/main" id="{71CD865C-F6F5-F14B-A09A-0B9139DE374B}"/>
              </a:ext>
            </a:extLst>
          </p:cNvPr>
          <p:cNvSpPr txBox="1">
            <a:spLocks noChangeArrowheads="1"/>
          </p:cNvSpPr>
          <p:nvPr/>
        </p:nvSpPr>
        <p:spPr bwMode="auto">
          <a:xfrm flipH="1">
            <a:off x="3547142" y="5645788"/>
            <a:ext cx="505017" cy="369332"/>
          </a:xfrm>
          <a:prstGeom prst="rect">
            <a:avLst/>
          </a:prstGeom>
          <a:noFill/>
          <a:ln w="9525">
            <a:noFill/>
            <a:miter lim="800000"/>
            <a:headEnd/>
            <a:tailEnd/>
          </a:ln>
        </p:spPr>
        <p:txBody>
          <a:bodyPr wrap="square">
            <a:prstTxWarp prst="textNoShape">
              <a:avLst/>
            </a:prstTxWarp>
            <a:spAutoFit/>
          </a:bodyPr>
          <a:lstStyle/>
          <a:p>
            <a:r>
              <a:rPr lang="en-US" dirty="0"/>
              <a:t>Q*</a:t>
            </a:r>
          </a:p>
        </p:txBody>
      </p:sp>
      <p:sp>
        <p:nvSpPr>
          <p:cNvPr id="33" name="TextBox 18">
            <a:extLst>
              <a:ext uri="{FF2B5EF4-FFF2-40B4-BE49-F238E27FC236}">
                <a16:creationId xmlns:a16="http://schemas.microsoft.com/office/drawing/2014/main" id="{725D41AE-AC6F-AD4B-9F1A-6CB66605C156}"/>
              </a:ext>
            </a:extLst>
          </p:cNvPr>
          <p:cNvSpPr txBox="1">
            <a:spLocks noChangeArrowheads="1"/>
          </p:cNvSpPr>
          <p:nvPr/>
        </p:nvSpPr>
        <p:spPr bwMode="auto">
          <a:xfrm flipH="1">
            <a:off x="3202202" y="5645197"/>
            <a:ext cx="505017" cy="369332"/>
          </a:xfrm>
          <a:prstGeom prst="rect">
            <a:avLst/>
          </a:prstGeom>
          <a:noFill/>
          <a:ln w="9525">
            <a:noFill/>
            <a:miter lim="800000"/>
            <a:headEnd/>
            <a:tailEnd/>
          </a:ln>
        </p:spPr>
        <p:txBody>
          <a:bodyPr wrap="square">
            <a:prstTxWarp prst="textNoShape">
              <a:avLst/>
            </a:prstTxWarp>
            <a:spAutoFit/>
          </a:bodyPr>
          <a:lstStyle/>
          <a:p>
            <a:r>
              <a:rPr lang="en-US" dirty="0">
                <a:solidFill>
                  <a:srgbClr val="FF0000"/>
                </a:solidFill>
              </a:rPr>
              <a:t>Q</a:t>
            </a:r>
            <a:r>
              <a:rPr lang="en-US" baseline="-25000" dirty="0">
                <a:solidFill>
                  <a:srgbClr val="FF0000"/>
                </a:solidFill>
              </a:rPr>
              <a:t>T</a:t>
            </a:r>
          </a:p>
        </p:txBody>
      </p:sp>
      <p:cxnSp>
        <p:nvCxnSpPr>
          <p:cNvPr id="22" name="Straight Connector 21">
            <a:extLst>
              <a:ext uri="{FF2B5EF4-FFF2-40B4-BE49-F238E27FC236}">
                <a16:creationId xmlns:a16="http://schemas.microsoft.com/office/drawing/2014/main" id="{E2B85DBA-B5AC-60B5-DBFD-4337EB2E2F9B}"/>
              </a:ext>
            </a:extLst>
          </p:cNvPr>
          <p:cNvCxnSpPr>
            <a:cxnSpLocks/>
          </p:cNvCxnSpPr>
          <p:nvPr/>
        </p:nvCxnSpPr>
        <p:spPr>
          <a:xfrm>
            <a:off x="1562628" y="5657187"/>
            <a:ext cx="403421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A Payroll Tax</a:t>
            </a:r>
          </a:p>
        </p:txBody>
      </p:sp>
      <p:sp>
        <p:nvSpPr>
          <p:cNvPr id="4" name="TextBox 3"/>
          <p:cNvSpPr txBox="1"/>
          <p:nvPr/>
        </p:nvSpPr>
        <p:spPr>
          <a:xfrm>
            <a:off x="6243567" y="1997839"/>
            <a:ext cx="2707659" cy="2554545"/>
          </a:xfrm>
          <a:prstGeom prst="rect">
            <a:avLst/>
          </a:prstGeom>
          <a:noFill/>
        </p:spPr>
        <p:txBody>
          <a:bodyPr wrap="square" rtlCol="0">
            <a:spAutoFit/>
          </a:bodyPr>
          <a:lstStyle/>
          <a:p>
            <a:pPr algn="ctr"/>
            <a:r>
              <a:rPr lang="en-US" sz="2000" dirty="0"/>
              <a:t>Just like in the goods market, the division of the tax burden between workers and firms does not depend on whether the government levies taxes on the workers or firms.</a:t>
            </a:r>
          </a:p>
        </p:txBody>
      </p:sp>
      <p:cxnSp>
        <p:nvCxnSpPr>
          <p:cNvPr id="5" name="Straight Connector 4"/>
          <p:cNvCxnSpPr/>
          <p:nvPr/>
        </p:nvCxnSpPr>
        <p:spPr>
          <a:xfrm rot="5400000">
            <a:off x="-502419" y="3625333"/>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17"/>
          <p:cNvSpPr txBox="1">
            <a:spLocks noChangeArrowheads="1"/>
          </p:cNvSpPr>
          <p:nvPr/>
        </p:nvSpPr>
        <p:spPr bwMode="auto">
          <a:xfrm>
            <a:off x="1013643" y="1488599"/>
            <a:ext cx="554832" cy="369332"/>
          </a:xfrm>
          <a:prstGeom prst="rect">
            <a:avLst/>
          </a:prstGeom>
          <a:noFill/>
          <a:ln w="9525">
            <a:noFill/>
            <a:miter lim="800000"/>
            <a:headEnd/>
            <a:tailEnd/>
          </a:ln>
        </p:spPr>
        <p:txBody>
          <a:bodyPr wrap="square">
            <a:prstTxWarp prst="textNoShape">
              <a:avLst/>
            </a:prstTxWarp>
            <a:spAutoFit/>
          </a:bodyPr>
          <a:lstStyle/>
          <a:p>
            <a:r>
              <a:rPr lang="en-US" dirty="0" err="1"/>
              <a:t>W</a:t>
            </a:r>
            <a:r>
              <a:rPr lang="en-US" baseline="30000" dirty="0" err="1"/>
              <a:t>r</a:t>
            </a:r>
            <a:endParaRPr lang="en-US" baseline="30000" dirty="0"/>
          </a:p>
        </p:txBody>
      </p:sp>
      <p:sp>
        <p:nvSpPr>
          <p:cNvPr id="9" name="TextBox 18"/>
          <p:cNvSpPr txBox="1">
            <a:spLocks noChangeArrowheads="1"/>
          </p:cNvSpPr>
          <p:nvPr/>
        </p:nvSpPr>
        <p:spPr bwMode="auto">
          <a:xfrm>
            <a:off x="5525020" y="5696227"/>
            <a:ext cx="411934" cy="369332"/>
          </a:xfrm>
          <a:prstGeom prst="rect">
            <a:avLst/>
          </a:prstGeom>
          <a:noFill/>
          <a:ln w="9525">
            <a:noFill/>
            <a:miter lim="800000"/>
            <a:headEnd/>
            <a:tailEnd/>
          </a:ln>
        </p:spPr>
        <p:txBody>
          <a:bodyPr wrap="square">
            <a:prstTxWarp prst="textNoShape">
              <a:avLst/>
            </a:prstTxWarp>
            <a:spAutoFit/>
          </a:bodyPr>
          <a:lstStyle/>
          <a:p>
            <a:r>
              <a:rPr lang="en-US" dirty="0"/>
              <a:t>L</a:t>
            </a:r>
          </a:p>
        </p:txBody>
      </p:sp>
      <p:sp>
        <p:nvSpPr>
          <p:cNvPr id="10" name="TextBox 19"/>
          <p:cNvSpPr txBox="1">
            <a:spLocks noChangeArrowheads="1"/>
          </p:cNvSpPr>
          <p:nvPr/>
        </p:nvSpPr>
        <p:spPr bwMode="auto">
          <a:xfrm>
            <a:off x="2481993" y="1813451"/>
            <a:ext cx="484633" cy="367744"/>
          </a:xfrm>
          <a:prstGeom prst="rect">
            <a:avLst/>
          </a:prstGeom>
          <a:noFill/>
          <a:ln w="9525">
            <a:noFill/>
            <a:miter lim="800000"/>
            <a:headEnd/>
            <a:tailEnd/>
          </a:ln>
        </p:spPr>
        <p:txBody>
          <a:bodyPr wrap="square">
            <a:prstTxWarp prst="textNoShape">
              <a:avLst/>
            </a:prstTxWarp>
            <a:spAutoFit/>
          </a:bodyPr>
          <a:lstStyle/>
          <a:p>
            <a:r>
              <a:rPr lang="en-US" dirty="0"/>
              <a:t>LD</a:t>
            </a:r>
          </a:p>
        </p:txBody>
      </p:sp>
      <p:cxnSp>
        <p:nvCxnSpPr>
          <p:cNvPr id="12" name="Straight Connector 11"/>
          <p:cNvCxnSpPr>
            <a:cxnSpLocks/>
          </p:cNvCxnSpPr>
          <p:nvPr/>
        </p:nvCxnSpPr>
        <p:spPr>
          <a:xfrm>
            <a:off x="2282994" y="1857931"/>
            <a:ext cx="3023448" cy="33211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570063" y="2624257"/>
            <a:ext cx="1427453" cy="1588"/>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1460735" y="4162622"/>
            <a:ext cx="3073557" cy="2"/>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flipV="1">
            <a:off x="2282994" y="1926979"/>
            <a:ext cx="3023448" cy="32908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20"/>
          <p:cNvSpPr txBox="1">
            <a:spLocks noChangeArrowheads="1"/>
          </p:cNvSpPr>
          <p:nvPr/>
        </p:nvSpPr>
        <p:spPr bwMode="auto">
          <a:xfrm>
            <a:off x="4572000" y="1813173"/>
            <a:ext cx="894384" cy="369332"/>
          </a:xfrm>
          <a:prstGeom prst="rect">
            <a:avLst/>
          </a:prstGeom>
          <a:noFill/>
          <a:ln w="9525">
            <a:noFill/>
            <a:miter lim="800000"/>
            <a:headEnd/>
            <a:tailEnd/>
          </a:ln>
        </p:spPr>
        <p:txBody>
          <a:bodyPr wrap="square">
            <a:prstTxWarp prst="textNoShape">
              <a:avLst/>
            </a:prstTxWarp>
            <a:spAutoFit/>
          </a:bodyPr>
          <a:lstStyle/>
          <a:p>
            <a:pPr algn="ctr"/>
            <a:r>
              <a:rPr lang="en-US" dirty="0"/>
              <a:t>LS</a:t>
            </a:r>
          </a:p>
        </p:txBody>
      </p:sp>
      <p:cxnSp>
        <p:nvCxnSpPr>
          <p:cNvPr id="20" name="Straight Connector 19"/>
          <p:cNvCxnSpPr>
            <a:cxnSpLocks/>
          </p:cNvCxnSpPr>
          <p:nvPr/>
        </p:nvCxnSpPr>
        <p:spPr>
          <a:xfrm flipV="1">
            <a:off x="1570063" y="3538044"/>
            <a:ext cx="2267496" cy="234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cxnSpLocks/>
          </p:cNvCxnSpPr>
          <p:nvPr/>
        </p:nvCxnSpPr>
        <p:spPr>
          <a:xfrm>
            <a:off x="1568475" y="4461373"/>
            <a:ext cx="1429039" cy="0"/>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57200" y="3113583"/>
            <a:ext cx="1112863" cy="923330"/>
          </a:xfrm>
          <a:prstGeom prst="rect">
            <a:avLst/>
          </a:prstGeom>
          <a:noFill/>
        </p:spPr>
        <p:txBody>
          <a:bodyPr wrap="square" rtlCol="0">
            <a:spAutoFit/>
          </a:bodyPr>
          <a:lstStyle/>
          <a:p>
            <a:pPr algn="ctr"/>
            <a:r>
              <a:rPr lang="en-US" dirty="0"/>
              <a:t>Wage without tax</a:t>
            </a:r>
          </a:p>
        </p:txBody>
      </p:sp>
      <p:sp>
        <p:nvSpPr>
          <p:cNvPr id="23" name="TextBox 22">
            <a:extLst>
              <a:ext uri="{FF2B5EF4-FFF2-40B4-BE49-F238E27FC236}">
                <a16:creationId xmlns:a16="http://schemas.microsoft.com/office/drawing/2014/main" id="{0A62C07D-76E9-744D-A685-7134F0255663}"/>
              </a:ext>
            </a:extLst>
          </p:cNvPr>
          <p:cNvSpPr txBox="1"/>
          <p:nvPr/>
        </p:nvSpPr>
        <p:spPr>
          <a:xfrm>
            <a:off x="490847" y="2301091"/>
            <a:ext cx="1112863" cy="646331"/>
          </a:xfrm>
          <a:prstGeom prst="rect">
            <a:avLst/>
          </a:prstGeom>
          <a:noFill/>
        </p:spPr>
        <p:txBody>
          <a:bodyPr wrap="square" rtlCol="0">
            <a:spAutoFit/>
          </a:bodyPr>
          <a:lstStyle/>
          <a:p>
            <a:pPr algn="ctr"/>
            <a:r>
              <a:rPr lang="en-US" dirty="0">
                <a:solidFill>
                  <a:srgbClr val="FF0000"/>
                </a:solidFill>
              </a:rPr>
              <a:t>Wage firms Pay</a:t>
            </a:r>
          </a:p>
        </p:txBody>
      </p:sp>
      <p:sp>
        <p:nvSpPr>
          <p:cNvPr id="25" name="TextBox 24">
            <a:extLst>
              <a:ext uri="{FF2B5EF4-FFF2-40B4-BE49-F238E27FC236}">
                <a16:creationId xmlns:a16="http://schemas.microsoft.com/office/drawing/2014/main" id="{12CD781B-AFA3-C143-884B-DA176B113904}"/>
              </a:ext>
            </a:extLst>
          </p:cNvPr>
          <p:cNvSpPr txBox="1"/>
          <p:nvPr/>
        </p:nvSpPr>
        <p:spPr>
          <a:xfrm>
            <a:off x="436359" y="4009483"/>
            <a:ext cx="1154544" cy="923330"/>
          </a:xfrm>
          <a:prstGeom prst="rect">
            <a:avLst/>
          </a:prstGeom>
          <a:noFill/>
        </p:spPr>
        <p:txBody>
          <a:bodyPr wrap="square" rtlCol="0">
            <a:spAutoFit/>
          </a:bodyPr>
          <a:lstStyle/>
          <a:p>
            <a:pPr algn="ctr"/>
            <a:r>
              <a:rPr lang="en-US" dirty="0">
                <a:solidFill>
                  <a:srgbClr val="FF0000"/>
                </a:solidFill>
              </a:rPr>
              <a:t>Wage workers receive</a:t>
            </a:r>
          </a:p>
        </p:txBody>
      </p:sp>
      <p:cxnSp>
        <p:nvCxnSpPr>
          <p:cNvPr id="26" name="Straight Connector 25">
            <a:extLst>
              <a:ext uri="{FF2B5EF4-FFF2-40B4-BE49-F238E27FC236}">
                <a16:creationId xmlns:a16="http://schemas.microsoft.com/office/drawing/2014/main" id="{34FFF1A5-4C86-664D-BF52-F4705847CEB3}"/>
              </a:ext>
            </a:extLst>
          </p:cNvPr>
          <p:cNvCxnSpPr>
            <a:cxnSpLocks/>
          </p:cNvCxnSpPr>
          <p:nvPr/>
        </p:nvCxnSpPr>
        <p:spPr>
          <a:xfrm flipV="1">
            <a:off x="3813587" y="3549788"/>
            <a:ext cx="0" cy="212097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0" name="TextBox 18">
            <a:extLst>
              <a:ext uri="{FF2B5EF4-FFF2-40B4-BE49-F238E27FC236}">
                <a16:creationId xmlns:a16="http://schemas.microsoft.com/office/drawing/2014/main" id="{9A2A17FF-371D-FD44-B5B0-DFE350C8CE3D}"/>
              </a:ext>
            </a:extLst>
          </p:cNvPr>
          <p:cNvSpPr txBox="1">
            <a:spLocks noChangeArrowheads="1"/>
          </p:cNvSpPr>
          <p:nvPr/>
        </p:nvSpPr>
        <p:spPr bwMode="auto">
          <a:xfrm>
            <a:off x="2842393" y="5659080"/>
            <a:ext cx="411934" cy="369332"/>
          </a:xfrm>
          <a:prstGeom prst="rect">
            <a:avLst/>
          </a:prstGeom>
          <a:noFill/>
          <a:ln w="9525">
            <a:noFill/>
            <a:miter lim="800000"/>
            <a:headEnd/>
            <a:tailEnd/>
          </a:ln>
        </p:spPr>
        <p:txBody>
          <a:bodyPr wrap="square">
            <a:prstTxWarp prst="textNoShape">
              <a:avLst/>
            </a:prstTxWarp>
            <a:spAutoFit/>
          </a:bodyPr>
          <a:lstStyle/>
          <a:p>
            <a:r>
              <a:rPr lang="en-US" dirty="0">
                <a:solidFill>
                  <a:srgbClr val="FF0000"/>
                </a:solidFill>
              </a:rPr>
              <a:t>L</a:t>
            </a:r>
            <a:r>
              <a:rPr lang="en-US" baseline="-25000" dirty="0">
                <a:solidFill>
                  <a:srgbClr val="FF0000"/>
                </a:solidFill>
              </a:rPr>
              <a:t>T</a:t>
            </a:r>
          </a:p>
        </p:txBody>
      </p:sp>
      <p:sp>
        <p:nvSpPr>
          <p:cNvPr id="31" name="TextBox 18">
            <a:extLst>
              <a:ext uri="{FF2B5EF4-FFF2-40B4-BE49-F238E27FC236}">
                <a16:creationId xmlns:a16="http://schemas.microsoft.com/office/drawing/2014/main" id="{FFE814FE-EA53-3D4B-AB20-63009C1260C7}"/>
              </a:ext>
            </a:extLst>
          </p:cNvPr>
          <p:cNvSpPr txBox="1">
            <a:spLocks noChangeArrowheads="1"/>
          </p:cNvSpPr>
          <p:nvPr/>
        </p:nvSpPr>
        <p:spPr bwMode="auto">
          <a:xfrm>
            <a:off x="3674622" y="5665917"/>
            <a:ext cx="411934" cy="369332"/>
          </a:xfrm>
          <a:prstGeom prst="rect">
            <a:avLst/>
          </a:prstGeom>
          <a:noFill/>
          <a:ln w="9525">
            <a:noFill/>
            <a:miter lim="800000"/>
            <a:headEnd/>
            <a:tailEnd/>
          </a:ln>
        </p:spPr>
        <p:txBody>
          <a:bodyPr wrap="square">
            <a:prstTxWarp prst="textNoShape">
              <a:avLst/>
            </a:prstTxWarp>
            <a:spAutoFit/>
          </a:bodyPr>
          <a:lstStyle/>
          <a:p>
            <a:r>
              <a:rPr lang="en-US" dirty="0"/>
              <a:t>L*</a:t>
            </a:r>
          </a:p>
        </p:txBody>
      </p:sp>
      <p:cxnSp>
        <p:nvCxnSpPr>
          <p:cNvPr id="22" name="Straight Connector 21">
            <a:extLst>
              <a:ext uri="{FF2B5EF4-FFF2-40B4-BE49-F238E27FC236}">
                <a16:creationId xmlns:a16="http://schemas.microsoft.com/office/drawing/2014/main" id="{3F0EE0EE-EE95-594E-76DE-1DD968F9209F}"/>
              </a:ext>
            </a:extLst>
          </p:cNvPr>
          <p:cNvCxnSpPr/>
          <p:nvPr/>
        </p:nvCxnSpPr>
        <p:spPr>
          <a:xfrm flipV="1">
            <a:off x="1562628" y="5690380"/>
            <a:ext cx="43005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A Payroll Tax on Firms</a:t>
            </a:r>
          </a:p>
        </p:txBody>
      </p:sp>
      <p:cxnSp>
        <p:nvCxnSpPr>
          <p:cNvPr id="5" name="Straight Connector 4"/>
          <p:cNvCxnSpPr>
            <a:cxnSpLocks/>
          </p:cNvCxnSpPr>
          <p:nvPr/>
        </p:nvCxnSpPr>
        <p:spPr>
          <a:xfrm>
            <a:off x="2420144" y="1546616"/>
            <a:ext cx="1" cy="44010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17"/>
          <p:cNvSpPr txBox="1">
            <a:spLocks noChangeArrowheads="1"/>
          </p:cNvSpPr>
          <p:nvPr/>
        </p:nvSpPr>
        <p:spPr bwMode="auto">
          <a:xfrm>
            <a:off x="1849829" y="1559157"/>
            <a:ext cx="554832" cy="369332"/>
          </a:xfrm>
          <a:prstGeom prst="rect">
            <a:avLst/>
          </a:prstGeom>
          <a:noFill/>
          <a:ln w="9525">
            <a:noFill/>
            <a:miter lim="800000"/>
            <a:headEnd/>
            <a:tailEnd/>
          </a:ln>
        </p:spPr>
        <p:txBody>
          <a:bodyPr wrap="square">
            <a:prstTxWarp prst="textNoShape">
              <a:avLst/>
            </a:prstTxWarp>
            <a:spAutoFit/>
          </a:bodyPr>
          <a:lstStyle/>
          <a:p>
            <a:r>
              <a:rPr lang="en-US" dirty="0" err="1"/>
              <a:t>Wr</a:t>
            </a:r>
            <a:endParaRPr lang="en-US" dirty="0"/>
          </a:p>
        </p:txBody>
      </p:sp>
      <p:cxnSp>
        <p:nvCxnSpPr>
          <p:cNvPr id="12" name="Straight Connector 11"/>
          <p:cNvCxnSpPr>
            <a:cxnSpLocks/>
          </p:cNvCxnSpPr>
          <p:nvPr/>
        </p:nvCxnSpPr>
        <p:spPr>
          <a:xfrm>
            <a:off x="3135458" y="2071874"/>
            <a:ext cx="2982895" cy="32936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421732" y="2874104"/>
            <a:ext cx="1427453" cy="1588"/>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p:cNvCxnSpPr>
          <p:nvPr/>
        </p:nvCxnSpPr>
        <p:spPr>
          <a:xfrm flipH="1" flipV="1">
            <a:off x="3867584" y="2858175"/>
            <a:ext cx="6254" cy="3096190"/>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flipV="1">
            <a:off x="2963874" y="2071874"/>
            <a:ext cx="3294841" cy="36713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cxnSpLocks/>
          </p:cNvCxnSpPr>
          <p:nvPr/>
        </p:nvCxnSpPr>
        <p:spPr>
          <a:xfrm>
            <a:off x="2420144" y="3814017"/>
            <a:ext cx="2281885"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cxnSpLocks/>
          </p:cNvCxnSpPr>
          <p:nvPr/>
        </p:nvCxnSpPr>
        <p:spPr>
          <a:xfrm>
            <a:off x="2417554" y="4715600"/>
            <a:ext cx="1431619" cy="0"/>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509128" y="3599070"/>
            <a:ext cx="1112863" cy="369332"/>
          </a:xfrm>
          <a:prstGeom prst="rect">
            <a:avLst/>
          </a:prstGeom>
          <a:noFill/>
        </p:spPr>
        <p:txBody>
          <a:bodyPr wrap="square" rtlCol="0">
            <a:spAutoFit/>
          </a:bodyPr>
          <a:lstStyle/>
          <a:p>
            <a:pPr algn="ctr"/>
            <a:r>
              <a:rPr lang="en-US" dirty="0"/>
              <a:t>W*</a:t>
            </a:r>
          </a:p>
        </p:txBody>
      </p:sp>
      <p:cxnSp>
        <p:nvCxnSpPr>
          <p:cNvPr id="21" name="Straight Connector 20"/>
          <p:cNvCxnSpPr/>
          <p:nvPr/>
        </p:nvCxnSpPr>
        <p:spPr>
          <a:xfrm rot="16200000" flipH="1">
            <a:off x="2703284" y="3645077"/>
            <a:ext cx="2283807" cy="207799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TextBox 18">
            <a:extLst>
              <a:ext uri="{FF2B5EF4-FFF2-40B4-BE49-F238E27FC236}">
                <a16:creationId xmlns:a16="http://schemas.microsoft.com/office/drawing/2014/main" id="{C1FB58ED-E0C2-0342-A7D5-491992F0DF1D}"/>
              </a:ext>
            </a:extLst>
          </p:cNvPr>
          <p:cNvSpPr txBox="1">
            <a:spLocks noChangeArrowheads="1"/>
          </p:cNvSpPr>
          <p:nvPr/>
        </p:nvSpPr>
        <p:spPr bwMode="auto">
          <a:xfrm>
            <a:off x="6400487" y="5945615"/>
            <a:ext cx="411934" cy="369332"/>
          </a:xfrm>
          <a:prstGeom prst="rect">
            <a:avLst/>
          </a:prstGeom>
          <a:noFill/>
          <a:ln w="9525">
            <a:noFill/>
            <a:miter lim="800000"/>
            <a:headEnd/>
            <a:tailEnd/>
          </a:ln>
        </p:spPr>
        <p:txBody>
          <a:bodyPr wrap="square">
            <a:prstTxWarp prst="textNoShape">
              <a:avLst/>
            </a:prstTxWarp>
            <a:spAutoFit/>
          </a:bodyPr>
          <a:lstStyle/>
          <a:p>
            <a:r>
              <a:rPr lang="en-US" dirty="0"/>
              <a:t>L</a:t>
            </a:r>
          </a:p>
        </p:txBody>
      </p:sp>
      <p:sp>
        <p:nvSpPr>
          <p:cNvPr id="23" name="TextBox 19">
            <a:extLst>
              <a:ext uri="{FF2B5EF4-FFF2-40B4-BE49-F238E27FC236}">
                <a16:creationId xmlns:a16="http://schemas.microsoft.com/office/drawing/2014/main" id="{498F640A-CB23-7A49-A8C6-F843C1735CE1}"/>
              </a:ext>
            </a:extLst>
          </p:cNvPr>
          <p:cNvSpPr txBox="1">
            <a:spLocks noChangeArrowheads="1"/>
          </p:cNvSpPr>
          <p:nvPr/>
        </p:nvSpPr>
        <p:spPr bwMode="auto">
          <a:xfrm>
            <a:off x="3192161" y="1888796"/>
            <a:ext cx="484633" cy="367744"/>
          </a:xfrm>
          <a:prstGeom prst="rect">
            <a:avLst/>
          </a:prstGeom>
          <a:noFill/>
          <a:ln w="9525">
            <a:noFill/>
            <a:miter lim="800000"/>
            <a:headEnd/>
            <a:tailEnd/>
          </a:ln>
        </p:spPr>
        <p:txBody>
          <a:bodyPr wrap="square">
            <a:prstTxWarp prst="textNoShape">
              <a:avLst/>
            </a:prstTxWarp>
            <a:spAutoFit/>
          </a:bodyPr>
          <a:lstStyle/>
          <a:p>
            <a:r>
              <a:rPr lang="en-US" dirty="0"/>
              <a:t>LD</a:t>
            </a:r>
          </a:p>
        </p:txBody>
      </p:sp>
      <p:sp>
        <p:nvSpPr>
          <p:cNvPr id="19" name="TextBox 20">
            <a:extLst>
              <a:ext uri="{FF2B5EF4-FFF2-40B4-BE49-F238E27FC236}">
                <a16:creationId xmlns:a16="http://schemas.microsoft.com/office/drawing/2014/main" id="{8889C4BD-4CA7-4841-A7C2-583D6B9DC017}"/>
              </a:ext>
            </a:extLst>
          </p:cNvPr>
          <p:cNvSpPr txBox="1">
            <a:spLocks noChangeArrowheads="1"/>
          </p:cNvSpPr>
          <p:nvPr/>
        </p:nvSpPr>
        <p:spPr bwMode="auto">
          <a:xfrm>
            <a:off x="5377670" y="1989142"/>
            <a:ext cx="894384" cy="369332"/>
          </a:xfrm>
          <a:prstGeom prst="rect">
            <a:avLst/>
          </a:prstGeom>
          <a:noFill/>
          <a:ln w="9525">
            <a:noFill/>
            <a:miter lim="800000"/>
            <a:headEnd/>
            <a:tailEnd/>
          </a:ln>
        </p:spPr>
        <p:txBody>
          <a:bodyPr wrap="square">
            <a:prstTxWarp prst="textNoShape">
              <a:avLst/>
            </a:prstTxWarp>
            <a:spAutoFit/>
          </a:bodyPr>
          <a:lstStyle/>
          <a:p>
            <a:pPr algn="ctr"/>
            <a:r>
              <a:rPr lang="en-US" dirty="0"/>
              <a:t>LS</a:t>
            </a:r>
          </a:p>
        </p:txBody>
      </p:sp>
      <p:sp>
        <p:nvSpPr>
          <p:cNvPr id="25" name="TextBox 24">
            <a:extLst>
              <a:ext uri="{FF2B5EF4-FFF2-40B4-BE49-F238E27FC236}">
                <a16:creationId xmlns:a16="http://schemas.microsoft.com/office/drawing/2014/main" id="{2958EFC8-11CA-D143-B8FC-A5D2E2DD6C9A}"/>
              </a:ext>
            </a:extLst>
          </p:cNvPr>
          <p:cNvSpPr txBox="1"/>
          <p:nvPr/>
        </p:nvSpPr>
        <p:spPr>
          <a:xfrm>
            <a:off x="1464968" y="2673509"/>
            <a:ext cx="1112863" cy="369332"/>
          </a:xfrm>
          <a:prstGeom prst="rect">
            <a:avLst/>
          </a:prstGeom>
          <a:noFill/>
        </p:spPr>
        <p:txBody>
          <a:bodyPr wrap="square" rtlCol="0">
            <a:spAutoFit/>
          </a:bodyPr>
          <a:lstStyle/>
          <a:p>
            <a:pPr algn="ctr"/>
            <a:r>
              <a:rPr lang="en-US" dirty="0">
                <a:solidFill>
                  <a:srgbClr val="FF0000"/>
                </a:solidFill>
              </a:rPr>
              <a:t>WFP</a:t>
            </a:r>
          </a:p>
        </p:txBody>
      </p:sp>
      <p:sp>
        <p:nvSpPr>
          <p:cNvPr id="26" name="TextBox 25">
            <a:extLst>
              <a:ext uri="{FF2B5EF4-FFF2-40B4-BE49-F238E27FC236}">
                <a16:creationId xmlns:a16="http://schemas.microsoft.com/office/drawing/2014/main" id="{B1B082E1-4516-D241-A951-E43D4A18EF3A}"/>
              </a:ext>
            </a:extLst>
          </p:cNvPr>
          <p:cNvSpPr txBox="1"/>
          <p:nvPr/>
        </p:nvSpPr>
        <p:spPr>
          <a:xfrm>
            <a:off x="1439632" y="4500585"/>
            <a:ext cx="1112863" cy="369332"/>
          </a:xfrm>
          <a:prstGeom prst="rect">
            <a:avLst/>
          </a:prstGeom>
          <a:noFill/>
        </p:spPr>
        <p:txBody>
          <a:bodyPr wrap="square" rtlCol="0">
            <a:spAutoFit/>
          </a:bodyPr>
          <a:lstStyle/>
          <a:p>
            <a:pPr algn="ctr"/>
            <a:r>
              <a:rPr lang="en-US" dirty="0">
                <a:solidFill>
                  <a:srgbClr val="FF0000"/>
                </a:solidFill>
              </a:rPr>
              <a:t>WWR</a:t>
            </a:r>
          </a:p>
        </p:txBody>
      </p:sp>
      <p:sp>
        <p:nvSpPr>
          <p:cNvPr id="27" name="TextBox 18">
            <a:extLst>
              <a:ext uri="{FF2B5EF4-FFF2-40B4-BE49-F238E27FC236}">
                <a16:creationId xmlns:a16="http://schemas.microsoft.com/office/drawing/2014/main" id="{D1FAC69D-F96C-CA45-8ED3-FBA8A81A07AB}"/>
              </a:ext>
            </a:extLst>
          </p:cNvPr>
          <p:cNvSpPr txBox="1">
            <a:spLocks noChangeArrowheads="1"/>
          </p:cNvSpPr>
          <p:nvPr/>
        </p:nvSpPr>
        <p:spPr bwMode="auto">
          <a:xfrm>
            <a:off x="3696946" y="5940958"/>
            <a:ext cx="411934" cy="369332"/>
          </a:xfrm>
          <a:prstGeom prst="rect">
            <a:avLst/>
          </a:prstGeom>
          <a:noFill/>
          <a:ln w="9525">
            <a:noFill/>
            <a:miter lim="800000"/>
            <a:headEnd/>
            <a:tailEnd/>
          </a:ln>
        </p:spPr>
        <p:txBody>
          <a:bodyPr wrap="square">
            <a:prstTxWarp prst="textNoShape">
              <a:avLst/>
            </a:prstTxWarp>
            <a:spAutoFit/>
          </a:bodyPr>
          <a:lstStyle/>
          <a:p>
            <a:r>
              <a:rPr lang="en-US" dirty="0">
                <a:solidFill>
                  <a:srgbClr val="FF0000"/>
                </a:solidFill>
              </a:rPr>
              <a:t>L</a:t>
            </a:r>
            <a:r>
              <a:rPr lang="en-US" baseline="-25000" dirty="0">
                <a:solidFill>
                  <a:srgbClr val="FF0000"/>
                </a:solidFill>
              </a:rPr>
              <a:t>T</a:t>
            </a:r>
          </a:p>
        </p:txBody>
      </p:sp>
      <p:sp>
        <p:nvSpPr>
          <p:cNvPr id="28" name="TextBox 18">
            <a:extLst>
              <a:ext uri="{FF2B5EF4-FFF2-40B4-BE49-F238E27FC236}">
                <a16:creationId xmlns:a16="http://schemas.microsoft.com/office/drawing/2014/main" id="{ECC737BA-3ABE-3743-886A-2AC05A69DE52}"/>
              </a:ext>
            </a:extLst>
          </p:cNvPr>
          <p:cNvSpPr txBox="1">
            <a:spLocks noChangeArrowheads="1"/>
          </p:cNvSpPr>
          <p:nvPr/>
        </p:nvSpPr>
        <p:spPr bwMode="auto">
          <a:xfrm>
            <a:off x="4541114" y="5954365"/>
            <a:ext cx="411934" cy="369332"/>
          </a:xfrm>
          <a:prstGeom prst="rect">
            <a:avLst/>
          </a:prstGeom>
          <a:noFill/>
          <a:ln w="9525">
            <a:noFill/>
            <a:miter lim="800000"/>
            <a:headEnd/>
            <a:tailEnd/>
          </a:ln>
        </p:spPr>
        <p:txBody>
          <a:bodyPr wrap="square">
            <a:prstTxWarp prst="textNoShape">
              <a:avLst/>
            </a:prstTxWarp>
            <a:spAutoFit/>
          </a:bodyPr>
          <a:lstStyle/>
          <a:p>
            <a:r>
              <a:rPr lang="en-US" dirty="0"/>
              <a:t>L*</a:t>
            </a:r>
          </a:p>
        </p:txBody>
      </p:sp>
      <p:cxnSp>
        <p:nvCxnSpPr>
          <p:cNvPr id="29" name="Straight Connector 28">
            <a:extLst>
              <a:ext uri="{FF2B5EF4-FFF2-40B4-BE49-F238E27FC236}">
                <a16:creationId xmlns:a16="http://schemas.microsoft.com/office/drawing/2014/main" id="{D4B015D2-0B02-F445-803E-E1E0D2AAE9D4}"/>
              </a:ext>
            </a:extLst>
          </p:cNvPr>
          <p:cNvCxnSpPr>
            <a:cxnSpLocks/>
          </p:cNvCxnSpPr>
          <p:nvPr/>
        </p:nvCxnSpPr>
        <p:spPr>
          <a:xfrm flipV="1">
            <a:off x="4705534" y="3821756"/>
            <a:ext cx="0" cy="209632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0" name="TextBox 19">
            <a:extLst>
              <a:ext uri="{FF2B5EF4-FFF2-40B4-BE49-F238E27FC236}">
                <a16:creationId xmlns:a16="http://schemas.microsoft.com/office/drawing/2014/main" id="{E838A59D-D1CB-494E-A667-F01CA2B0AB5D}"/>
              </a:ext>
            </a:extLst>
          </p:cNvPr>
          <p:cNvSpPr txBox="1">
            <a:spLocks noChangeArrowheads="1"/>
          </p:cNvSpPr>
          <p:nvPr/>
        </p:nvSpPr>
        <p:spPr bwMode="auto">
          <a:xfrm>
            <a:off x="2954448" y="3413698"/>
            <a:ext cx="484633" cy="367744"/>
          </a:xfrm>
          <a:prstGeom prst="rect">
            <a:avLst/>
          </a:prstGeom>
          <a:noFill/>
          <a:ln w="9525">
            <a:noFill/>
            <a:miter lim="800000"/>
            <a:headEnd/>
            <a:tailEnd/>
          </a:ln>
        </p:spPr>
        <p:txBody>
          <a:bodyPr wrap="square">
            <a:prstTxWarp prst="textNoShape">
              <a:avLst/>
            </a:prstTxWarp>
            <a:spAutoFit/>
          </a:bodyPr>
          <a:lstStyle/>
          <a:p>
            <a:r>
              <a:rPr lang="en-US" dirty="0">
                <a:solidFill>
                  <a:srgbClr val="FF0000"/>
                </a:solidFill>
              </a:rPr>
              <a:t>LD’</a:t>
            </a:r>
          </a:p>
        </p:txBody>
      </p:sp>
      <p:cxnSp>
        <p:nvCxnSpPr>
          <p:cNvPr id="31" name="Straight Connector 30">
            <a:extLst>
              <a:ext uri="{FF2B5EF4-FFF2-40B4-BE49-F238E27FC236}">
                <a16:creationId xmlns:a16="http://schemas.microsoft.com/office/drawing/2014/main" id="{E9FBDDB8-8D37-BA43-A701-3F518ECAB226}"/>
              </a:ext>
            </a:extLst>
          </p:cNvPr>
          <p:cNvCxnSpPr/>
          <p:nvPr/>
        </p:nvCxnSpPr>
        <p:spPr>
          <a:xfrm flipV="1">
            <a:off x="2417554" y="5935706"/>
            <a:ext cx="43005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A Payroll Tax on Workers</a:t>
            </a:r>
          </a:p>
        </p:txBody>
      </p:sp>
      <p:cxnSp>
        <p:nvCxnSpPr>
          <p:cNvPr id="5" name="Straight Connector 4"/>
          <p:cNvCxnSpPr>
            <a:cxnSpLocks/>
          </p:cNvCxnSpPr>
          <p:nvPr/>
        </p:nvCxnSpPr>
        <p:spPr>
          <a:xfrm flipH="1">
            <a:off x="2581360" y="1516291"/>
            <a:ext cx="8886" cy="446169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17"/>
          <p:cNvSpPr txBox="1">
            <a:spLocks noChangeArrowheads="1"/>
          </p:cNvSpPr>
          <p:nvPr/>
        </p:nvSpPr>
        <p:spPr bwMode="auto">
          <a:xfrm>
            <a:off x="2054011" y="1448795"/>
            <a:ext cx="554832" cy="369332"/>
          </a:xfrm>
          <a:prstGeom prst="rect">
            <a:avLst/>
          </a:prstGeom>
          <a:noFill/>
          <a:ln w="9525">
            <a:noFill/>
            <a:miter lim="800000"/>
            <a:headEnd/>
            <a:tailEnd/>
          </a:ln>
        </p:spPr>
        <p:txBody>
          <a:bodyPr wrap="square">
            <a:prstTxWarp prst="textNoShape">
              <a:avLst/>
            </a:prstTxWarp>
            <a:spAutoFit/>
          </a:bodyPr>
          <a:lstStyle/>
          <a:p>
            <a:r>
              <a:rPr lang="en-US" dirty="0" err="1"/>
              <a:t>W</a:t>
            </a:r>
            <a:r>
              <a:rPr lang="en-US" baseline="30000" dirty="0" err="1"/>
              <a:t>r</a:t>
            </a:r>
            <a:endParaRPr lang="en-US" baseline="30000" dirty="0"/>
          </a:p>
        </p:txBody>
      </p:sp>
      <p:cxnSp>
        <p:nvCxnSpPr>
          <p:cNvPr id="12" name="Straight Connector 11"/>
          <p:cNvCxnSpPr>
            <a:cxnSpLocks/>
          </p:cNvCxnSpPr>
          <p:nvPr/>
        </p:nvCxnSpPr>
        <p:spPr>
          <a:xfrm>
            <a:off x="3188487" y="1965960"/>
            <a:ext cx="3091079" cy="34932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582947" y="2904429"/>
            <a:ext cx="1427447" cy="1588"/>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2473619" y="4442794"/>
            <a:ext cx="3073557" cy="2"/>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flipV="1">
            <a:off x="3415178" y="2152679"/>
            <a:ext cx="2864390" cy="330657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cxnSpLocks/>
          </p:cNvCxnSpPr>
          <p:nvPr/>
        </p:nvCxnSpPr>
        <p:spPr>
          <a:xfrm flipV="1">
            <a:off x="2617764" y="3826576"/>
            <a:ext cx="2194792" cy="666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582947" y="4777375"/>
            <a:ext cx="1427449" cy="1588"/>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V="1">
            <a:off x="2735761" y="1779277"/>
            <a:ext cx="2302447" cy="2496522"/>
          </a:xfrm>
          <a:prstGeom prst="line">
            <a:avLst/>
          </a:prstGeom>
          <a:ln>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9C19DFDC-EEC9-884C-BE3A-40A188E7C1F5}"/>
              </a:ext>
            </a:extLst>
          </p:cNvPr>
          <p:cNvSpPr txBox="1">
            <a:spLocks noChangeArrowheads="1"/>
          </p:cNvSpPr>
          <p:nvPr/>
        </p:nvSpPr>
        <p:spPr bwMode="auto">
          <a:xfrm>
            <a:off x="6666661" y="5977986"/>
            <a:ext cx="411934" cy="369332"/>
          </a:xfrm>
          <a:prstGeom prst="rect">
            <a:avLst/>
          </a:prstGeom>
          <a:noFill/>
          <a:ln w="9525">
            <a:noFill/>
            <a:miter lim="800000"/>
            <a:headEnd/>
            <a:tailEnd/>
          </a:ln>
        </p:spPr>
        <p:txBody>
          <a:bodyPr wrap="square">
            <a:prstTxWarp prst="textNoShape">
              <a:avLst/>
            </a:prstTxWarp>
            <a:spAutoFit/>
          </a:bodyPr>
          <a:lstStyle/>
          <a:p>
            <a:r>
              <a:rPr lang="en-US" dirty="0"/>
              <a:t>L</a:t>
            </a:r>
          </a:p>
        </p:txBody>
      </p:sp>
      <p:sp>
        <p:nvSpPr>
          <p:cNvPr id="22" name="TextBox 19">
            <a:extLst>
              <a:ext uri="{FF2B5EF4-FFF2-40B4-BE49-F238E27FC236}">
                <a16:creationId xmlns:a16="http://schemas.microsoft.com/office/drawing/2014/main" id="{DA94D3C7-F58E-8B47-9D02-D3187E8A4A96}"/>
              </a:ext>
            </a:extLst>
          </p:cNvPr>
          <p:cNvSpPr txBox="1">
            <a:spLocks noChangeArrowheads="1"/>
          </p:cNvSpPr>
          <p:nvPr/>
        </p:nvSpPr>
        <p:spPr bwMode="auto">
          <a:xfrm>
            <a:off x="3297305" y="1822895"/>
            <a:ext cx="484633" cy="367744"/>
          </a:xfrm>
          <a:prstGeom prst="rect">
            <a:avLst/>
          </a:prstGeom>
          <a:noFill/>
          <a:ln w="9525">
            <a:noFill/>
            <a:miter lim="800000"/>
            <a:headEnd/>
            <a:tailEnd/>
          </a:ln>
        </p:spPr>
        <p:txBody>
          <a:bodyPr wrap="square">
            <a:prstTxWarp prst="textNoShape">
              <a:avLst/>
            </a:prstTxWarp>
            <a:spAutoFit/>
          </a:bodyPr>
          <a:lstStyle/>
          <a:p>
            <a:r>
              <a:rPr lang="en-US" dirty="0"/>
              <a:t>LD</a:t>
            </a:r>
          </a:p>
        </p:txBody>
      </p:sp>
      <p:sp>
        <p:nvSpPr>
          <p:cNvPr id="23" name="TextBox 20">
            <a:extLst>
              <a:ext uri="{FF2B5EF4-FFF2-40B4-BE49-F238E27FC236}">
                <a16:creationId xmlns:a16="http://schemas.microsoft.com/office/drawing/2014/main" id="{BC2F35DD-A9BB-0E40-B8D1-D4A9CCD3AD20}"/>
              </a:ext>
            </a:extLst>
          </p:cNvPr>
          <p:cNvSpPr txBox="1">
            <a:spLocks noChangeArrowheads="1"/>
          </p:cNvSpPr>
          <p:nvPr/>
        </p:nvSpPr>
        <p:spPr bwMode="auto">
          <a:xfrm>
            <a:off x="5401370" y="2057674"/>
            <a:ext cx="894384" cy="369332"/>
          </a:xfrm>
          <a:prstGeom prst="rect">
            <a:avLst/>
          </a:prstGeom>
          <a:noFill/>
          <a:ln w="9525">
            <a:noFill/>
            <a:miter lim="800000"/>
            <a:headEnd/>
            <a:tailEnd/>
          </a:ln>
        </p:spPr>
        <p:txBody>
          <a:bodyPr wrap="square">
            <a:prstTxWarp prst="textNoShape">
              <a:avLst/>
            </a:prstTxWarp>
            <a:spAutoFit/>
          </a:bodyPr>
          <a:lstStyle/>
          <a:p>
            <a:pPr algn="ctr"/>
            <a:r>
              <a:rPr lang="en-US" dirty="0"/>
              <a:t>LS</a:t>
            </a:r>
          </a:p>
        </p:txBody>
      </p:sp>
      <p:sp>
        <p:nvSpPr>
          <p:cNvPr id="25" name="TextBox 24">
            <a:extLst>
              <a:ext uri="{FF2B5EF4-FFF2-40B4-BE49-F238E27FC236}">
                <a16:creationId xmlns:a16="http://schemas.microsoft.com/office/drawing/2014/main" id="{F1C0EB34-26EF-DB4C-8C81-DC25962240D1}"/>
              </a:ext>
            </a:extLst>
          </p:cNvPr>
          <p:cNvSpPr txBox="1"/>
          <p:nvPr/>
        </p:nvSpPr>
        <p:spPr>
          <a:xfrm>
            <a:off x="1801942" y="3658977"/>
            <a:ext cx="1112863" cy="369332"/>
          </a:xfrm>
          <a:prstGeom prst="rect">
            <a:avLst/>
          </a:prstGeom>
          <a:noFill/>
        </p:spPr>
        <p:txBody>
          <a:bodyPr wrap="square" rtlCol="0">
            <a:spAutoFit/>
          </a:bodyPr>
          <a:lstStyle/>
          <a:p>
            <a:pPr algn="ctr"/>
            <a:r>
              <a:rPr lang="en-US" dirty="0"/>
              <a:t>W*</a:t>
            </a:r>
          </a:p>
        </p:txBody>
      </p:sp>
      <p:sp>
        <p:nvSpPr>
          <p:cNvPr id="26" name="TextBox 25">
            <a:extLst>
              <a:ext uri="{FF2B5EF4-FFF2-40B4-BE49-F238E27FC236}">
                <a16:creationId xmlns:a16="http://schemas.microsoft.com/office/drawing/2014/main" id="{EDE0C431-973D-7A4A-9052-3A822F77D3EE}"/>
              </a:ext>
            </a:extLst>
          </p:cNvPr>
          <p:cNvSpPr txBox="1"/>
          <p:nvPr/>
        </p:nvSpPr>
        <p:spPr>
          <a:xfrm>
            <a:off x="1725853" y="2765633"/>
            <a:ext cx="1112863" cy="369332"/>
          </a:xfrm>
          <a:prstGeom prst="rect">
            <a:avLst/>
          </a:prstGeom>
          <a:noFill/>
        </p:spPr>
        <p:txBody>
          <a:bodyPr wrap="square" rtlCol="0">
            <a:spAutoFit/>
          </a:bodyPr>
          <a:lstStyle/>
          <a:p>
            <a:pPr algn="ctr"/>
            <a:r>
              <a:rPr lang="en-US" dirty="0">
                <a:solidFill>
                  <a:srgbClr val="FF0000"/>
                </a:solidFill>
              </a:rPr>
              <a:t>WFP</a:t>
            </a:r>
          </a:p>
        </p:txBody>
      </p:sp>
      <p:sp>
        <p:nvSpPr>
          <p:cNvPr id="27" name="TextBox 26">
            <a:extLst>
              <a:ext uri="{FF2B5EF4-FFF2-40B4-BE49-F238E27FC236}">
                <a16:creationId xmlns:a16="http://schemas.microsoft.com/office/drawing/2014/main" id="{77E84CD2-0F84-7643-A034-2AC9BC94B8C2}"/>
              </a:ext>
            </a:extLst>
          </p:cNvPr>
          <p:cNvSpPr txBox="1"/>
          <p:nvPr/>
        </p:nvSpPr>
        <p:spPr>
          <a:xfrm>
            <a:off x="1700517" y="4592709"/>
            <a:ext cx="1112863" cy="369332"/>
          </a:xfrm>
          <a:prstGeom prst="rect">
            <a:avLst/>
          </a:prstGeom>
          <a:noFill/>
        </p:spPr>
        <p:txBody>
          <a:bodyPr wrap="square" rtlCol="0">
            <a:spAutoFit/>
          </a:bodyPr>
          <a:lstStyle/>
          <a:p>
            <a:pPr algn="ctr"/>
            <a:r>
              <a:rPr lang="en-US" dirty="0">
                <a:solidFill>
                  <a:srgbClr val="FF0000"/>
                </a:solidFill>
              </a:rPr>
              <a:t>WWR</a:t>
            </a:r>
          </a:p>
        </p:txBody>
      </p:sp>
      <p:sp>
        <p:nvSpPr>
          <p:cNvPr id="28" name="TextBox 18">
            <a:extLst>
              <a:ext uri="{FF2B5EF4-FFF2-40B4-BE49-F238E27FC236}">
                <a16:creationId xmlns:a16="http://schemas.microsoft.com/office/drawing/2014/main" id="{5976DF37-5BBF-D44A-BB76-744AE76CC19D}"/>
              </a:ext>
            </a:extLst>
          </p:cNvPr>
          <p:cNvSpPr txBox="1">
            <a:spLocks noChangeArrowheads="1"/>
          </p:cNvSpPr>
          <p:nvPr/>
        </p:nvSpPr>
        <p:spPr bwMode="auto">
          <a:xfrm>
            <a:off x="3858009" y="5926943"/>
            <a:ext cx="411934" cy="369332"/>
          </a:xfrm>
          <a:prstGeom prst="rect">
            <a:avLst/>
          </a:prstGeom>
          <a:noFill/>
          <a:ln w="9525">
            <a:noFill/>
            <a:miter lim="800000"/>
            <a:headEnd/>
            <a:tailEnd/>
          </a:ln>
        </p:spPr>
        <p:txBody>
          <a:bodyPr wrap="square">
            <a:prstTxWarp prst="textNoShape">
              <a:avLst/>
            </a:prstTxWarp>
            <a:spAutoFit/>
          </a:bodyPr>
          <a:lstStyle/>
          <a:p>
            <a:r>
              <a:rPr lang="en-US" dirty="0">
                <a:solidFill>
                  <a:srgbClr val="FF0000"/>
                </a:solidFill>
              </a:rPr>
              <a:t>L</a:t>
            </a:r>
            <a:r>
              <a:rPr lang="en-US" baseline="-25000" dirty="0">
                <a:solidFill>
                  <a:srgbClr val="FF0000"/>
                </a:solidFill>
              </a:rPr>
              <a:t>T</a:t>
            </a:r>
          </a:p>
        </p:txBody>
      </p:sp>
      <p:sp>
        <p:nvSpPr>
          <p:cNvPr id="29" name="TextBox 18">
            <a:extLst>
              <a:ext uri="{FF2B5EF4-FFF2-40B4-BE49-F238E27FC236}">
                <a16:creationId xmlns:a16="http://schemas.microsoft.com/office/drawing/2014/main" id="{5DB807B2-4522-A84E-A121-DCD32847121E}"/>
              </a:ext>
            </a:extLst>
          </p:cNvPr>
          <p:cNvSpPr txBox="1">
            <a:spLocks noChangeArrowheads="1"/>
          </p:cNvSpPr>
          <p:nvPr/>
        </p:nvSpPr>
        <p:spPr bwMode="auto">
          <a:xfrm>
            <a:off x="4679918" y="5918082"/>
            <a:ext cx="411934" cy="369332"/>
          </a:xfrm>
          <a:prstGeom prst="rect">
            <a:avLst/>
          </a:prstGeom>
          <a:noFill/>
          <a:ln w="9525">
            <a:noFill/>
            <a:miter lim="800000"/>
            <a:headEnd/>
            <a:tailEnd/>
          </a:ln>
        </p:spPr>
        <p:txBody>
          <a:bodyPr wrap="square">
            <a:prstTxWarp prst="textNoShape">
              <a:avLst/>
            </a:prstTxWarp>
            <a:spAutoFit/>
          </a:bodyPr>
          <a:lstStyle/>
          <a:p>
            <a:r>
              <a:rPr lang="en-US" dirty="0"/>
              <a:t>L*</a:t>
            </a:r>
          </a:p>
        </p:txBody>
      </p:sp>
      <p:cxnSp>
        <p:nvCxnSpPr>
          <p:cNvPr id="30" name="Straight Connector 29">
            <a:extLst>
              <a:ext uri="{FF2B5EF4-FFF2-40B4-BE49-F238E27FC236}">
                <a16:creationId xmlns:a16="http://schemas.microsoft.com/office/drawing/2014/main" id="{61A7F063-0A9B-8343-A256-8A7A2BFBB2A1}"/>
              </a:ext>
            </a:extLst>
          </p:cNvPr>
          <p:cNvCxnSpPr>
            <a:cxnSpLocks/>
          </p:cNvCxnSpPr>
          <p:nvPr/>
        </p:nvCxnSpPr>
        <p:spPr>
          <a:xfrm flipV="1">
            <a:off x="4825322" y="3833241"/>
            <a:ext cx="0" cy="214474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1" name="TextBox 20">
            <a:extLst>
              <a:ext uri="{FF2B5EF4-FFF2-40B4-BE49-F238E27FC236}">
                <a16:creationId xmlns:a16="http://schemas.microsoft.com/office/drawing/2014/main" id="{8B4C5124-62C8-9B47-9A58-77F229BF1A1F}"/>
              </a:ext>
            </a:extLst>
          </p:cNvPr>
          <p:cNvSpPr txBox="1">
            <a:spLocks noChangeArrowheads="1"/>
          </p:cNvSpPr>
          <p:nvPr/>
        </p:nvSpPr>
        <p:spPr bwMode="auto">
          <a:xfrm>
            <a:off x="4145100" y="1755680"/>
            <a:ext cx="894384"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0000"/>
                </a:solidFill>
              </a:rPr>
              <a:t>LS’</a:t>
            </a:r>
          </a:p>
        </p:txBody>
      </p:sp>
      <p:cxnSp>
        <p:nvCxnSpPr>
          <p:cNvPr id="32" name="Straight Connector 31">
            <a:extLst>
              <a:ext uri="{FF2B5EF4-FFF2-40B4-BE49-F238E27FC236}">
                <a16:creationId xmlns:a16="http://schemas.microsoft.com/office/drawing/2014/main" id="{F70AE2E7-2F88-F506-8162-20EA6360640A}"/>
              </a:ext>
            </a:extLst>
          </p:cNvPr>
          <p:cNvCxnSpPr/>
          <p:nvPr/>
        </p:nvCxnSpPr>
        <p:spPr>
          <a:xfrm flipV="1">
            <a:off x="2576813" y="5965443"/>
            <a:ext cx="43005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0" y="0"/>
            <a:ext cx="9144000" cy="1017431"/>
          </a:xfrm>
          <a:solidFill>
            <a:schemeClr val="bg1">
              <a:alpha val="70000"/>
            </a:schemeClr>
          </a:solidFill>
        </p:spPr>
        <p:txBody>
          <a:bodyPr>
            <a:normAutofit/>
          </a:bodyPr>
          <a:lstStyle/>
          <a:p>
            <a:r>
              <a:rPr lang="en-US" sz="4000" b="1" dirty="0"/>
              <a:t>Markets and Government Policies</a:t>
            </a:r>
          </a:p>
        </p:txBody>
      </p:sp>
      <p:sp>
        <p:nvSpPr>
          <p:cNvPr id="10" name="Rectangle 9"/>
          <p:cNvSpPr/>
          <p:nvPr/>
        </p:nvSpPr>
        <p:spPr>
          <a:xfrm>
            <a:off x="1" y="1354114"/>
            <a:ext cx="9174504" cy="1569660"/>
          </a:xfrm>
          <a:prstGeom prst="rect">
            <a:avLst/>
          </a:prstGeom>
          <a:solidFill>
            <a:schemeClr val="bg1">
              <a:alpha val="70000"/>
            </a:schemeClr>
          </a:solidFill>
        </p:spPr>
        <p:txBody>
          <a:bodyPr wrap="square">
            <a:spAutoFit/>
          </a:bodyPr>
          <a:lstStyle/>
          <a:p>
            <a:pPr lvl="0"/>
            <a:endParaRPr lang="en-US" sz="3200" b="1" dirty="0"/>
          </a:p>
          <a:p>
            <a:pPr lvl="0"/>
            <a:r>
              <a:rPr lang="en-US" sz="3200" b="1" dirty="0"/>
              <a:t>Objective: </a:t>
            </a:r>
            <a:r>
              <a:rPr lang="en-US" sz="3200" dirty="0"/>
              <a:t>Evaluate the effects of government policy on supply and demand.</a:t>
            </a:r>
          </a:p>
        </p:txBody>
      </p:sp>
      <p:sp>
        <p:nvSpPr>
          <p:cNvPr id="11" name="Rectangle 10"/>
          <p:cNvSpPr/>
          <p:nvPr/>
        </p:nvSpPr>
        <p:spPr>
          <a:xfrm>
            <a:off x="1" y="3260457"/>
            <a:ext cx="9174504" cy="1938992"/>
          </a:xfrm>
          <a:prstGeom prst="rect">
            <a:avLst/>
          </a:prstGeom>
          <a:solidFill>
            <a:schemeClr val="bg1">
              <a:alpha val="80000"/>
            </a:schemeClr>
          </a:solidFill>
        </p:spPr>
        <p:txBody>
          <a:bodyPr wrap="square">
            <a:spAutoFit/>
          </a:bodyPr>
          <a:lstStyle/>
          <a:p>
            <a:pPr marL="769084" lvl="1" indent="-311965">
              <a:buFont typeface="+mj-lt"/>
              <a:buAutoNum type="arabicPeriod"/>
            </a:pPr>
            <a:endParaRPr lang="en-US" sz="2000" dirty="0"/>
          </a:p>
          <a:p>
            <a:pPr marL="769084" lvl="1" indent="-311965">
              <a:buFont typeface="+mj-lt"/>
              <a:buAutoNum type="arabicPeriod"/>
            </a:pPr>
            <a:r>
              <a:rPr lang="en-US" sz="2000" dirty="0"/>
              <a:t>What are price ceilings and how do they affect supply and demand?</a:t>
            </a:r>
          </a:p>
          <a:p>
            <a:pPr marL="769084" lvl="1" indent="-311965">
              <a:buFont typeface="+mj-lt"/>
              <a:buAutoNum type="arabicPeriod"/>
            </a:pPr>
            <a:r>
              <a:rPr lang="en-US" sz="2000" dirty="0"/>
              <a:t>What are price floors and how do they affect supply and demand?</a:t>
            </a:r>
          </a:p>
          <a:p>
            <a:pPr marL="769084" lvl="1" indent="-311965">
              <a:buFont typeface="+mj-lt"/>
              <a:buAutoNum type="arabicPeriod"/>
            </a:pPr>
            <a:r>
              <a:rPr lang="en-US" sz="2000" dirty="0"/>
              <a:t>How do taxes affect supply and demand and what determines who pays taxes?</a:t>
            </a:r>
          </a:p>
          <a:p>
            <a:pPr marL="457119" lvl="1"/>
            <a:endParaRPr lang="en-US" sz="2000" dirty="0"/>
          </a:p>
          <a:p>
            <a:pPr marL="769084" lvl="1" indent="-311965">
              <a:buFont typeface="+mj-lt"/>
              <a:buAutoNum type="arabicPeriod"/>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2573"/>
          </a:xfrm>
        </p:spPr>
        <p:txBody>
          <a:bodyPr>
            <a:normAutofit/>
          </a:bodyPr>
          <a:lstStyle/>
          <a:p>
            <a:r>
              <a:rPr lang="en-US" sz="4000" dirty="0"/>
              <a:t>Price Ceiling</a:t>
            </a:r>
          </a:p>
        </p:txBody>
      </p:sp>
      <p:sp>
        <p:nvSpPr>
          <p:cNvPr id="4" name="TextBox 3"/>
          <p:cNvSpPr txBox="1"/>
          <p:nvPr/>
        </p:nvSpPr>
        <p:spPr>
          <a:xfrm>
            <a:off x="614897" y="1192791"/>
            <a:ext cx="7901139" cy="646331"/>
          </a:xfrm>
          <a:prstGeom prst="rect">
            <a:avLst/>
          </a:prstGeom>
          <a:noFill/>
        </p:spPr>
        <p:txBody>
          <a:bodyPr wrap="square" rtlCol="0">
            <a:spAutoFit/>
          </a:bodyPr>
          <a:lstStyle/>
          <a:p>
            <a:pPr algn="ctr"/>
            <a:r>
              <a:rPr lang="en-US" b="1" dirty="0"/>
              <a:t>Price Ceiling: </a:t>
            </a:r>
            <a:r>
              <a:rPr lang="en-US" dirty="0"/>
              <a:t>a legal maximum on the price at which a good can be sold.</a:t>
            </a:r>
          </a:p>
          <a:p>
            <a:pPr algn="ctr"/>
            <a:endParaRPr lang="en-US" dirty="0"/>
          </a:p>
        </p:txBody>
      </p:sp>
      <p:cxnSp>
        <p:nvCxnSpPr>
          <p:cNvPr id="62" name="Straight Connector 61"/>
          <p:cNvCxnSpPr>
            <a:cxnSpLocks/>
          </p:cNvCxnSpPr>
          <p:nvPr/>
        </p:nvCxnSpPr>
        <p:spPr>
          <a:xfrm>
            <a:off x="2859000" y="2256397"/>
            <a:ext cx="1" cy="38097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2487608" y="2256397"/>
            <a:ext cx="371392" cy="400110"/>
          </a:xfrm>
          <a:prstGeom prst="rect">
            <a:avLst/>
          </a:prstGeom>
          <a:noFill/>
        </p:spPr>
        <p:txBody>
          <a:bodyPr wrap="square" rtlCol="0">
            <a:spAutoFit/>
          </a:bodyPr>
          <a:lstStyle/>
          <a:p>
            <a:pPr algn="r"/>
            <a:r>
              <a:rPr lang="en-US" sz="2000" dirty="0"/>
              <a:t>P</a:t>
            </a:r>
          </a:p>
        </p:txBody>
      </p:sp>
      <p:cxnSp>
        <p:nvCxnSpPr>
          <p:cNvPr id="64" name="Straight Connector 63"/>
          <p:cNvCxnSpPr/>
          <p:nvPr/>
        </p:nvCxnSpPr>
        <p:spPr>
          <a:xfrm>
            <a:off x="3244364" y="3084621"/>
            <a:ext cx="3094649" cy="20618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3483791" y="2955356"/>
            <a:ext cx="430986" cy="369332"/>
          </a:xfrm>
          <a:prstGeom prst="rect">
            <a:avLst/>
          </a:prstGeom>
          <a:noFill/>
        </p:spPr>
        <p:txBody>
          <a:bodyPr wrap="square" rtlCol="0">
            <a:spAutoFit/>
          </a:bodyPr>
          <a:lstStyle/>
          <a:p>
            <a:r>
              <a:rPr lang="en-US" dirty="0"/>
              <a:t>D</a:t>
            </a:r>
          </a:p>
        </p:txBody>
      </p:sp>
      <p:cxnSp>
        <p:nvCxnSpPr>
          <p:cNvPr id="66" name="Straight Connector 65"/>
          <p:cNvCxnSpPr/>
          <p:nvPr/>
        </p:nvCxnSpPr>
        <p:spPr>
          <a:xfrm flipV="1">
            <a:off x="3172038" y="3078543"/>
            <a:ext cx="2951481" cy="20205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5614578" y="2942918"/>
            <a:ext cx="430986" cy="369332"/>
          </a:xfrm>
          <a:prstGeom prst="rect">
            <a:avLst/>
          </a:prstGeom>
          <a:noFill/>
        </p:spPr>
        <p:txBody>
          <a:bodyPr wrap="square" rtlCol="0">
            <a:spAutoFit/>
          </a:bodyPr>
          <a:lstStyle/>
          <a:p>
            <a:r>
              <a:rPr lang="en-US" dirty="0"/>
              <a:t>S</a:t>
            </a:r>
          </a:p>
        </p:txBody>
      </p:sp>
      <p:cxnSp>
        <p:nvCxnSpPr>
          <p:cNvPr id="68" name="Straight Connector 67"/>
          <p:cNvCxnSpPr/>
          <p:nvPr/>
        </p:nvCxnSpPr>
        <p:spPr>
          <a:xfrm rot="16200000" flipH="1">
            <a:off x="3736839" y="5063096"/>
            <a:ext cx="1975113" cy="858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0800000">
            <a:off x="2859001" y="4079832"/>
            <a:ext cx="1861107"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6200000" flipH="1">
            <a:off x="4725657" y="5306424"/>
            <a:ext cx="1490549" cy="2574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3194287" y="5304040"/>
            <a:ext cx="1498495" cy="25744"/>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10800000">
            <a:off x="2859006" y="3533312"/>
            <a:ext cx="2599054" cy="317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2859000" y="6051662"/>
            <a:ext cx="362018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10800000">
            <a:off x="2884743" y="4570844"/>
            <a:ext cx="1071663" cy="317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3949110" y="4574020"/>
            <a:ext cx="1501652" cy="318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6" name="Down Arrow 75"/>
          <p:cNvSpPr/>
          <p:nvPr/>
        </p:nvSpPr>
        <p:spPr>
          <a:xfrm rot="10800000">
            <a:off x="4531325" y="4687210"/>
            <a:ext cx="343235" cy="274577"/>
          </a:xfrm>
          <a:prstGeom prst="downArrow">
            <a:avLst>
              <a:gd name="adj1" fmla="val 50000"/>
              <a:gd name="adj2" fmla="val 53190"/>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4071295" y="2709211"/>
            <a:ext cx="1386765" cy="369332"/>
          </a:xfrm>
          <a:prstGeom prst="rect">
            <a:avLst/>
          </a:prstGeom>
          <a:noFill/>
        </p:spPr>
        <p:txBody>
          <a:bodyPr wrap="square" rtlCol="0">
            <a:spAutoFit/>
          </a:bodyPr>
          <a:lstStyle/>
          <a:p>
            <a:pPr algn="ctr"/>
            <a:r>
              <a:rPr lang="en-US" b="1" dirty="0"/>
              <a:t>non-binding</a:t>
            </a:r>
          </a:p>
        </p:txBody>
      </p:sp>
      <p:sp>
        <p:nvSpPr>
          <p:cNvPr id="79" name="TextBox 78"/>
          <p:cNvSpPr txBox="1"/>
          <p:nvPr/>
        </p:nvSpPr>
        <p:spPr>
          <a:xfrm>
            <a:off x="3633066" y="1897782"/>
            <a:ext cx="1931879" cy="369332"/>
          </a:xfrm>
          <a:prstGeom prst="rect">
            <a:avLst/>
          </a:prstGeom>
          <a:noFill/>
        </p:spPr>
        <p:txBody>
          <a:bodyPr wrap="square" rtlCol="0">
            <a:spAutoFit/>
          </a:bodyPr>
          <a:lstStyle/>
          <a:p>
            <a:pPr algn="ctr"/>
            <a:r>
              <a:rPr lang="en-US" b="1" u="sng" dirty="0"/>
              <a:t>Price Ceiling</a:t>
            </a:r>
          </a:p>
        </p:txBody>
      </p:sp>
      <p:sp>
        <p:nvSpPr>
          <p:cNvPr id="81" name="Down Arrow 80"/>
          <p:cNvSpPr/>
          <p:nvPr/>
        </p:nvSpPr>
        <p:spPr>
          <a:xfrm>
            <a:off x="4531325" y="3174962"/>
            <a:ext cx="343235" cy="274577"/>
          </a:xfrm>
          <a:prstGeom prst="downArrow">
            <a:avLst>
              <a:gd name="adj1" fmla="val 50000"/>
              <a:gd name="adj2" fmla="val 53190"/>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6172539" y="6025796"/>
            <a:ext cx="328949" cy="366156"/>
          </a:xfrm>
          <a:prstGeom prst="rect">
            <a:avLst/>
          </a:prstGeom>
          <a:noFill/>
        </p:spPr>
        <p:txBody>
          <a:bodyPr wrap="square" rtlCol="0">
            <a:spAutoFit/>
          </a:bodyPr>
          <a:lstStyle/>
          <a:p>
            <a:r>
              <a:rPr lang="en-US" dirty="0"/>
              <a:t>Q</a:t>
            </a:r>
          </a:p>
        </p:txBody>
      </p:sp>
      <p:sp>
        <p:nvSpPr>
          <p:cNvPr id="24" name="TextBox 23"/>
          <p:cNvSpPr txBox="1"/>
          <p:nvPr/>
        </p:nvSpPr>
        <p:spPr>
          <a:xfrm>
            <a:off x="3712705" y="6067748"/>
            <a:ext cx="430986" cy="369332"/>
          </a:xfrm>
          <a:prstGeom prst="rect">
            <a:avLst/>
          </a:prstGeom>
          <a:noFill/>
        </p:spPr>
        <p:txBody>
          <a:bodyPr wrap="square" rtlCol="0">
            <a:spAutoFit/>
          </a:bodyPr>
          <a:lstStyle/>
          <a:p>
            <a:pPr algn="ctr"/>
            <a:r>
              <a:rPr lang="en-US" dirty="0"/>
              <a:t>S</a:t>
            </a:r>
          </a:p>
        </p:txBody>
      </p:sp>
      <p:sp>
        <p:nvSpPr>
          <p:cNvPr id="25" name="TextBox 24"/>
          <p:cNvSpPr txBox="1"/>
          <p:nvPr/>
        </p:nvSpPr>
        <p:spPr>
          <a:xfrm>
            <a:off x="5268310" y="6067748"/>
            <a:ext cx="430986" cy="369332"/>
          </a:xfrm>
          <a:prstGeom prst="rect">
            <a:avLst/>
          </a:prstGeom>
          <a:noFill/>
        </p:spPr>
        <p:txBody>
          <a:bodyPr wrap="square" rtlCol="0">
            <a:spAutoFit/>
          </a:bodyPr>
          <a:lstStyle/>
          <a:p>
            <a:pPr algn="ctr"/>
            <a:r>
              <a:rPr lang="en-US" dirty="0"/>
              <a:t>D</a:t>
            </a:r>
          </a:p>
        </p:txBody>
      </p:sp>
      <p:sp>
        <p:nvSpPr>
          <p:cNvPr id="26" name="TextBox 25"/>
          <p:cNvSpPr txBox="1"/>
          <p:nvPr/>
        </p:nvSpPr>
        <p:spPr>
          <a:xfrm>
            <a:off x="4417564" y="6067748"/>
            <a:ext cx="605081" cy="369332"/>
          </a:xfrm>
          <a:prstGeom prst="rect">
            <a:avLst/>
          </a:prstGeom>
          <a:noFill/>
        </p:spPr>
        <p:txBody>
          <a:bodyPr wrap="square" rtlCol="0">
            <a:spAutoFit/>
          </a:bodyPr>
          <a:lstStyle/>
          <a:p>
            <a:pPr algn="ctr"/>
            <a:r>
              <a:rPr lang="en-US" dirty="0"/>
              <a:t>Q*</a:t>
            </a:r>
          </a:p>
        </p:txBody>
      </p:sp>
      <p:sp>
        <p:nvSpPr>
          <p:cNvPr id="27" name="TextBox 26"/>
          <p:cNvSpPr txBox="1"/>
          <p:nvPr/>
        </p:nvSpPr>
        <p:spPr>
          <a:xfrm>
            <a:off x="2328393" y="3881366"/>
            <a:ext cx="530613" cy="400110"/>
          </a:xfrm>
          <a:prstGeom prst="rect">
            <a:avLst/>
          </a:prstGeom>
          <a:noFill/>
        </p:spPr>
        <p:txBody>
          <a:bodyPr wrap="square" rtlCol="0">
            <a:spAutoFit/>
          </a:bodyPr>
          <a:lstStyle/>
          <a:p>
            <a:pPr algn="r"/>
            <a:r>
              <a:rPr lang="en-US" sz="2000" dirty="0"/>
              <a:t>P*</a:t>
            </a:r>
          </a:p>
        </p:txBody>
      </p:sp>
      <p:sp>
        <p:nvSpPr>
          <p:cNvPr id="29" name="TextBox 28">
            <a:extLst>
              <a:ext uri="{FF2B5EF4-FFF2-40B4-BE49-F238E27FC236}">
                <a16:creationId xmlns:a16="http://schemas.microsoft.com/office/drawing/2014/main" id="{1DC947C8-D95A-204E-B439-107B87E9E2DD}"/>
              </a:ext>
            </a:extLst>
          </p:cNvPr>
          <p:cNvSpPr txBox="1"/>
          <p:nvPr/>
        </p:nvSpPr>
        <p:spPr>
          <a:xfrm>
            <a:off x="3574926" y="5099076"/>
            <a:ext cx="2307520" cy="369332"/>
          </a:xfrm>
          <a:prstGeom prst="rect">
            <a:avLst/>
          </a:prstGeom>
          <a:noFill/>
        </p:spPr>
        <p:txBody>
          <a:bodyPr wrap="square" rtlCol="0">
            <a:spAutoFit/>
          </a:bodyPr>
          <a:lstStyle/>
          <a:p>
            <a:pPr algn="ctr"/>
            <a:r>
              <a:rPr lang="en-US" b="1" dirty="0">
                <a:solidFill>
                  <a:srgbClr val="FF0000"/>
                </a:solidFill>
              </a:rPr>
              <a:t>shortage - binding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wipe(left)">
                                      <p:cBhvr>
                                        <p:cTn id="18" dur="500"/>
                                        <p:tgtEl>
                                          <p:spTgt spid="74"/>
                                        </p:tgtEl>
                                      </p:cBhvr>
                                    </p:animEffect>
                                  </p:childTnLst>
                                  <p:subTnLst>
                                    <p:audio>
                                      <p:cMediaNode>
                                        <p:cTn display="0" masterRel="sameClick">
                                          <p:stCondLst>
                                            <p:cond evt="begin" delay="0">
                                              <p:tn val="16"/>
                                            </p:cond>
                                          </p:stCondLst>
                                          <p:endCondLst>
                                            <p:cond evt="onStopAudio" delay="0">
                                              <p:tgtEl>
                                                <p:sldTgt/>
                                              </p:tgtEl>
                                            </p:cond>
                                          </p:endCondLst>
                                        </p:cTn>
                                        <p:tgtEl>
                                          <p:sndTgt r:embed="rId2" name="Typewriter"/>
                                        </p:tgtEl>
                                      </p:cMediaNode>
                                    </p:audio>
                                  </p:sub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left)">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up)">
                                      <p:cBhvr>
                                        <p:cTn id="27" dur="500"/>
                                        <p:tgtEl>
                                          <p:spTgt spid="71"/>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riter"/>
                                        </p:tgtEl>
                                      </p:cMediaNode>
                                    </p:audio>
                                  </p:subTnLst>
                                </p:cTn>
                              </p:par>
                              <p:par>
                                <p:cTn id="28" presetID="22" presetClass="entr" presetSubtype="1" fill="hold"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up)">
                                      <p:cBhvr>
                                        <p:cTn id="30" dur="500"/>
                                        <p:tgtEl>
                                          <p:spTgt spid="70"/>
                                        </p:tgtEl>
                                      </p:cBhvr>
                                    </p:animEffect>
                                  </p:childTnLst>
                                  <p:subTnLst>
                                    <p:audio>
                                      <p:cMediaNode>
                                        <p:cTn display="0" masterRel="sameClick">
                                          <p:stCondLst>
                                            <p:cond evt="begin" delay="0">
                                              <p:tn val="28"/>
                                            </p:cond>
                                          </p:stCondLst>
                                          <p:endCondLst>
                                            <p:cond evt="onStopAudio" delay="0">
                                              <p:tgtEl>
                                                <p:sldTgt/>
                                              </p:tgtEl>
                                            </p:cond>
                                          </p:endCondLst>
                                        </p:cTn>
                                        <p:tgtEl>
                                          <p:sndTgt r:embed="rId2" name="Typewriter"/>
                                        </p:tgtEl>
                                      </p:cMediaNode>
                                    </p:audio>
                                  </p:sub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shortage.m4a"/>
                                        </p:tgtEl>
                                      </p:cMediaNode>
                                    </p:audio>
                                  </p:subTnLst>
                                </p:cTn>
                              </p:par>
                              <p:par>
                                <p:cTn id="40" presetID="1"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p:bldP spid="81" grpId="0" animBg="1"/>
      <p:bldP spid="24" grpId="0"/>
      <p:bldP spid="25"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0261"/>
          </a:xfrm>
        </p:spPr>
        <p:txBody>
          <a:bodyPr>
            <a:normAutofit/>
          </a:bodyPr>
          <a:lstStyle/>
          <a:p>
            <a:r>
              <a:rPr lang="en-US" sz="4000" dirty="0"/>
              <a:t>Price Ceiling - Rent Controls</a:t>
            </a:r>
          </a:p>
        </p:txBody>
      </p:sp>
      <p:sp>
        <p:nvSpPr>
          <p:cNvPr id="7" name="TextBox 6"/>
          <p:cNvSpPr txBox="1"/>
          <p:nvPr/>
        </p:nvSpPr>
        <p:spPr>
          <a:xfrm>
            <a:off x="3664499" y="6428325"/>
            <a:ext cx="532015" cy="400110"/>
          </a:xfrm>
          <a:prstGeom prst="rect">
            <a:avLst/>
          </a:prstGeom>
          <a:noFill/>
        </p:spPr>
        <p:txBody>
          <a:bodyPr wrap="square" rtlCol="0">
            <a:spAutoFit/>
          </a:bodyPr>
          <a:lstStyle/>
          <a:p>
            <a:r>
              <a:rPr lang="en-US" sz="2000" dirty="0"/>
              <a:t>Q</a:t>
            </a:r>
          </a:p>
        </p:txBody>
      </p:sp>
      <p:cxnSp>
        <p:nvCxnSpPr>
          <p:cNvPr id="62" name="Straight Connector 61"/>
          <p:cNvCxnSpPr/>
          <p:nvPr/>
        </p:nvCxnSpPr>
        <p:spPr>
          <a:xfrm rot="5400000">
            <a:off x="-927517" y="5052769"/>
            <a:ext cx="285610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179131" y="3519686"/>
            <a:ext cx="371392" cy="400110"/>
          </a:xfrm>
          <a:prstGeom prst="rect">
            <a:avLst/>
          </a:prstGeom>
          <a:noFill/>
        </p:spPr>
        <p:txBody>
          <a:bodyPr wrap="square" rtlCol="0">
            <a:spAutoFit/>
          </a:bodyPr>
          <a:lstStyle/>
          <a:p>
            <a:r>
              <a:rPr lang="en-US" sz="2000" dirty="0"/>
              <a:t>P</a:t>
            </a:r>
          </a:p>
        </p:txBody>
      </p:sp>
      <p:cxnSp>
        <p:nvCxnSpPr>
          <p:cNvPr id="64" name="Straight Connector 63"/>
          <p:cNvCxnSpPr/>
          <p:nvPr/>
        </p:nvCxnSpPr>
        <p:spPr>
          <a:xfrm rot="16200000" flipH="1">
            <a:off x="1155538" y="3638773"/>
            <a:ext cx="2360707" cy="23572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1454366" y="3635962"/>
            <a:ext cx="430986" cy="369332"/>
          </a:xfrm>
          <a:prstGeom prst="rect">
            <a:avLst/>
          </a:prstGeom>
          <a:noFill/>
        </p:spPr>
        <p:txBody>
          <a:bodyPr wrap="square" rtlCol="0">
            <a:spAutoFit/>
          </a:bodyPr>
          <a:lstStyle/>
          <a:p>
            <a:r>
              <a:rPr lang="en-US" dirty="0"/>
              <a:t>D</a:t>
            </a:r>
          </a:p>
        </p:txBody>
      </p:sp>
      <p:cxnSp>
        <p:nvCxnSpPr>
          <p:cNvPr id="66" name="Straight Connector 65"/>
          <p:cNvCxnSpPr/>
          <p:nvPr/>
        </p:nvCxnSpPr>
        <p:spPr>
          <a:xfrm rot="5400000" flipH="1" flipV="1">
            <a:off x="909030" y="5052371"/>
            <a:ext cx="2853721" cy="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2335887" y="3570539"/>
            <a:ext cx="430986" cy="369332"/>
          </a:xfrm>
          <a:prstGeom prst="rect">
            <a:avLst/>
          </a:prstGeom>
          <a:noFill/>
        </p:spPr>
        <p:txBody>
          <a:bodyPr wrap="square" rtlCol="0">
            <a:spAutoFit/>
          </a:bodyPr>
          <a:lstStyle/>
          <a:p>
            <a:r>
              <a:rPr lang="en-US" dirty="0"/>
              <a:t>S</a:t>
            </a:r>
          </a:p>
        </p:txBody>
      </p:sp>
      <p:cxnSp>
        <p:nvCxnSpPr>
          <p:cNvPr id="72" name="Straight Connector 71"/>
          <p:cNvCxnSpPr/>
          <p:nvPr/>
        </p:nvCxnSpPr>
        <p:spPr>
          <a:xfrm rot="10800000">
            <a:off x="499741" y="5385341"/>
            <a:ext cx="1836149" cy="147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95772" y="6470211"/>
            <a:ext cx="362018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1597322" y="1778484"/>
            <a:ext cx="1386765" cy="369332"/>
          </a:xfrm>
          <a:prstGeom prst="rect">
            <a:avLst/>
          </a:prstGeom>
          <a:noFill/>
        </p:spPr>
        <p:txBody>
          <a:bodyPr wrap="square" rtlCol="0">
            <a:spAutoFit/>
          </a:bodyPr>
          <a:lstStyle/>
          <a:p>
            <a:pPr algn="ctr"/>
            <a:r>
              <a:rPr lang="en-US" b="1" u="sng" dirty="0"/>
              <a:t>Short Run</a:t>
            </a:r>
          </a:p>
        </p:txBody>
      </p:sp>
      <p:sp>
        <p:nvSpPr>
          <p:cNvPr id="79" name="TextBox 78"/>
          <p:cNvSpPr txBox="1"/>
          <p:nvPr/>
        </p:nvSpPr>
        <p:spPr>
          <a:xfrm>
            <a:off x="3099587" y="1591258"/>
            <a:ext cx="2689134" cy="369332"/>
          </a:xfrm>
          <a:prstGeom prst="rect">
            <a:avLst/>
          </a:prstGeom>
          <a:noFill/>
        </p:spPr>
        <p:txBody>
          <a:bodyPr wrap="square" rtlCol="0">
            <a:spAutoFit/>
          </a:bodyPr>
          <a:lstStyle/>
          <a:p>
            <a:pPr algn="ctr"/>
            <a:r>
              <a:rPr lang="en-US" b="1" u="sng" dirty="0"/>
              <a:t>Rent Control</a:t>
            </a:r>
          </a:p>
        </p:txBody>
      </p:sp>
      <p:sp>
        <p:nvSpPr>
          <p:cNvPr id="45" name="TextBox 44"/>
          <p:cNvSpPr txBox="1"/>
          <p:nvPr/>
        </p:nvSpPr>
        <p:spPr>
          <a:xfrm>
            <a:off x="371392" y="667928"/>
            <a:ext cx="8465162" cy="923330"/>
          </a:xfrm>
          <a:prstGeom prst="rect">
            <a:avLst/>
          </a:prstGeom>
          <a:noFill/>
          <a:ln>
            <a:solidFill>
              <a:schemeClr val="tx1"/>
            </a:solidFill>
          </a:ln>
        </p:spPr>
        <p:txBody>
          <a:bodyPr wrap="square" rtlCol="0">
            <a:spAutoFit/>
          </a:bodyPr>
          <a:lstStyle/>
          <a:p>
            <a:r>
              <a:rPr lang="en-US" dirty="0"/>
              <a:t>Rent control is a common way many local governments try to help make housing more affordable to the poor.  This is “the best way to destroy a city, other than bombing.”</a:t>
            </a:r>
          </a:p>
          <a:p>
            <a:pPr algn="r"/>
            <a:r>
              <a:rPr lang="en-US" dirty="0"/>
              <a:t> -Assar </a:t>
            </a:r>
            <a:r>
              <a:rPr lang="en-US" dirty="0" err="1"/>
              <a:t>Lindbeck</a:t>
            </a:r>
            <a:r>
              <a:rPr lang="en-US" dirty="0"/>
              <a:t> </a:t>
            </a:r>
          </a:p>
        </p:txBody>
      </p:sp>
      <p:sp>
        <p:nvSpPr>
          <p:cNvPr id="47" name="TextBox 46"/>
          <p:cNvSpPr txBox="1"/>
          <p:nvPr/>
        </p:nvSpPr>
        <p:spPr>
          <a:xfrm>
            <a:off x="512769" y="2071121"/>
            <a:ext cx="3646240" cy="1169551"/>
          </a:xfrm>
          <a:prstGeom prst="rect">
            <a:avLst/>
          </a:prstGeom>
          <a:noFill/>
          <a:ln>
            <a:solidFill>
              <a:schemeClr val="tx1"/>
            </a:solidFill>
          </a:ln>
        </p:spPr>
        <p:txBody>
          <a:bodyPr wrap="square" rtlCol="0">
            <a:spAutoFit/>
          </a:bodyPr>
          <a:lstStyle/>
          <a:p>
            <a:pPr algn="ctr"/>
            <a:r>
              <a:rPr lang="en-US" sz="1400" dirty="0"/>
              <a:t>In the short run supply and demand are relatively inelastic so the shortage is small.  People can’t adjust their living situation quickly and landlords can’t adjust the number of rentals quickly. </a:t>
            </a:r>
          </a:p>
        </p:txBody>
      </p:sp>
      <p:sp>
        <p:nvSpPr>
          <p:cNvPr id="61" name="TextBox 60"/>
          <p:cNvSpPr txBox="1"/>
          <p:nvPr/>
        </p:nvSpPr>
        <p:spPr>
          <a:xfrm>
            <a:off x="5942766" y="1775924"/>
            <a:ext cx="1386765" cy="369332"/>
          </a:xfrm>
          <a:prstGeom prst="rect">
            <a:avLst/>
          </a:prstGeom>
          <a:noFill/>
        </p:spPr>
        <p:txBody>
          <a:bodyPr wrap="square" rtlCol="0">
            <a:spAutoFit/>
          </a:bodyPr>
          <a:lstStyle/>
          <a:p>
            <a:pPr algn="ctr"/>
            <a:r>
              <a:rPr lang="en-US" b="1" u="sng" dirty="0"/>
              <a:t>Long Run</a:t>
            </a:r>
          </a:p>
        </p:txBody>
      </p:sp>
      <p:sp>
        <p:nvSpPr>
          <p:cNvPr id="82" name="TextBox 81"/>
          <p:cNvSpPr txBox="1"/>
          <p:nvPr/>
        </p:nvSpPr>
        <p:spPr>
          <a:xfrm>
            <a:off x="4718236" y="2078998"/>
            <a:ext cx="3948134" cy="1384995"/>
          </a:xfrm>
          <a:prstGeom prst="rect">
            <a:avLst/>
          </a:prstGeom>
          <a:noFill/>
          <a:ln>
            <a:solidFill>
              <a:schemeClr val="tx1"/>
            </a:solidFill>
          </a:ln>
        </p:spPr>
        <p:txBody>
          <a:bodyPr wrap="square" rtlCol="0">
            <a:spAutoFit/>
          </a:bodyPr>
          <a:lstStyle/>
          <a:p>
            <a:pPr algn="ctr"/>
            <a:r>
              <a:rPr lang="en-US" sz="1400" dirty="0"/>
              <a:t>In the long run both become more elastic, and the shortage becomes larger.  People are more likely to look for their own apartments instead of having roommates or living in their parents’ basement. Landlords are less likely to build new rental units or keep up the ones they have.</a:t>
            </a:r>
          </a:p>
        </p:txBody>
      </p:sp>
      <p:cxnSp>
        <p:nvCxnSpPr>
          <p:cNvPr id="103" name="Straight Connector 102"/>
          <p:cNvCxnSpPr/>
          <p:nvPr/>
        </p:nvCxnSpPr>
        <p:spPr>
          <a:xfrm rot="5400000">
            <a:off x="3419327" y="5064309"/>
            <a:ext cx="285610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4481478" y="3569358"/>
            <a:ext cx="371392" cy="400110"/>
          </a:xfrm>
          <a:prstGeom prst="rect">
            <a:avLst/>
          </a:prstGeom>
          <a:noFill/>
        </p:spPr>
        <p:txBody>
          <a:bodyPr wrap="square" rtlCol="0">
            <a:spAutoFit/>
          </a:bodyPr>
          <a:lstStyle/>
          <a:p>
            <a:r>
              <a:rPr lang="en-US" sz="2000" dirty="0"/>
              <a:t>P</a:t>
            </a:r>
          </a:p>
        </p:txBody>
      </p:sp>
      <p:cxnSp>
        <p:nvCxnSpPr>
          <p:cNvPr id="105" name="Straight Connector 104"/>
          <p:cNvCxnSpPr/>
          <p:nvPr/>
        </p:nvCxnSpPr>
        <p:spPr>
          <a:xfrm>
            <a:off x="5160409" y="3973225"/>
            <a:ext cx="2951481" cy="20144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5443308" y="3842867"/>
            <a:ext cx="430986" cy="369332"/>
          </a:xfrm>
          <a:prstGeom prst="rect">
            <a:avLst/>
          </a:prstGeom>
          <a:noFill/>
        </p:spPr>
        <p:txBody>
          <a:bodyPr wrap="square" rtlCol="0">
            <a:spAutoFit/>
          </a:bodyPr>
          <a:lstStyle/>
          <a:p>
            <a:r>
              <a:rPr lang="en-US" dirty="0"/>
              <a:t>D</a:t>
            </a:r>
          </a:p>
        </p:txBody>
      </p:sp>
      <p:cxnSp>
        <p:nvCxnSpPr>
          <p:cNvPr id="107" name="Straight Connector 106"/>
          <p:cNvCxnSpPr/>
          <p:nvPr/>
        </p:nvCxnSpPr>
        <p:spPr>
          <a:xfrm flipV="1">
            <a:off x="5206994" y="3810177"/>
            <a:ext cx="2951482" cy="206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7535290" y="3792674"/>
            <a:ext cx="430986" cy="369332"/>
          </a:xfrm>
          <a:prstGeom prst="rect">
            <a:avLst/>
          </a:prstGeom>
          <a:noFill/>
        </p:spPr>
        <p:txBody>
          <a:bodyPr wrap="square" rtlCol="0">
            <a:spAutoFit/>
          </a:bodyPr>
          <a:lstStyle/>
          <a:p>
            <a:r>
              <a:rPr lang="en-US" dirty="0"/>
              <a:t>S</a:t>
            </a:r>
          </a:p>
        </p:txBody>
      </p:sp>
      <p:cxnSp>
        <p:nvCxnSpPr>
          <p:cNvPr id="111" name="Straight Connector 110"/>
          <p:cNvCxnSpPr>
            <a:cxnSpLocks/>
          </p:cNvCxnSpPr>
          <p:nvPr/>
        </p:nvCxnSpPr>
        <p:spPr>
          <a:xfrm flipH="1">
            <a:off x="4827672" y="5383487"/>
            <a:ext cx="1081186" cy="18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4839150" y="6478287"/>
            <a:ext cx="362018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8111891" y="6433167"/>
            <a:ext cx="532015" cy="400110"/>
          </a:xfrm>
          <a:prstGeom prst="rect">
            <a:avLst/>
          </a:prstGeom>
          <a:noFill/>
        </p:spPr>
        <p:txBody>
          <a:bodyPr wrap="square" rtlCol="0">
            <a:spAutoFit/>
          </a:bodyPr>
          <a:lstStyle/>
          <a:p>
            <a:r>
              <a:rPr lang="en-US" sz="2000" dirty="0"/>
              <a:t>Q</a:t>
            </a:r>
          </a:p>
        </p:txBody>
      </p:sp>
      <p:cxnSp>
        <p:nvCxnSpPr>
          <p:cNvPr id="124" name="Straight Connector 123"/>
          <p:cNvCxnSpPr>
            <a:cxnSpLocks/>
          </p:cNvCxnSpPr>
          <p:nvPr/>
        </p:nvCxnSpPr>
        <p:spPr>
          <a:xfrm flipH="1">
            <a:off x="5908858" y="5376401"/>
            <a:ext cx="132379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a:cxnSpLocks/>
          </p:cNvCxnSpPr>
          <p:nvPr/>
        </p:nvCxnSpPr>
        <p:spPr>
          <a:xfrm flipH="1">
            <a:off x="7241259" y="5376396"/>
            <a:ext cx="10861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8" name="Down Arrow 127"/>
          <p:cNvSpPr/>
          <p:nvPr/>
        </p:nvSpPr>
        <p:spPr>
          <a:xfrm rot="10800000">
            <a:off x="2507509" y="5456428"/>
            <a:ext cx="343235" cy="274577"/>
          </a:xfrm>
          <a:prstGeom prst="downArrow">
            <a:avLst>
              <a:gd name="adj1" fmla="val 50000"/>
              <a:gd name="adj2" fmla="val 53190"/>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TextBox 128"/>
          <p:cNvSpPr txBox="1"/>
          <p:nvPr/>
        </p:nvSpPr>
        <p:spPr>
          <a:xfrm>
            <a:off x="1696984" y="5803014"/>
            <a:ext cx="2307520" cy="369332"/>
          </a:xfrm>
          <a:prstGeom prst="rect">
            <a:avLst/>
          </a:prstGeom>
          <a:noFill/>
        </p:spPr>
        <p:txBody>
          <a:bodyPr wrap="square" rtlCol="0">
            <a:spAutoFit/>
          </a:bodyPr>
          <a:lstStyle/>
          <a:p>
            <a:pPr algn="ctr"/>
            <a:r>
              <a:rPr lang="en-US" b="1" dirty="0"/>
              <a:t>shortage</a:t>
            </a:r>
          </a:p>
        </p:txBody>
      </p:sp>
      <p:cxnSp>
        <p:nvCxnSpPr>
          <p:cNvPr id="39" name="Straight Connector 38"/>
          <p:cNvCxnSpPr>
            <a:cxnSpLocks/>
          </p:cNvCxnSpPr>
          <p:nvPr/>
        </p:nvCxnSpPr>
        <p:spPr>
          <a:xfrm flipH="1" flipV="1">
            <a:off x="2909029" y="5400059"/>
            <a:ext cx="1169430" cy="65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a:off x="2335888" y="5395762"/>
            <a:ext cx="563943"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 name="Down Arrow 52"/>
          <p:cNvSpPr/>
          <p:nvPr/>
        </p:nvSpPr>
        <p:spPr>
          <a:xfrm rot="10800000">
            <a:off x="6438160" y="5482296"/>
            <a:ext cx="343235" cy="274577"/>
          </a:xfrm>
          <a:prstGeom prst="downArrow">
            <a:avLst>
              <a:gd name="adj1" fmla="val 50000"/>
              <a:gd name="adj2" fmla="val 53190"/>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5419085" y="5803014"/>
            <a:ext cx="2307520" cy="369332"/>
          </a:xfrm>
          <a:prstGeom prst="rect">
            <a:avLst/>
          </a:prstGeom>
          <a:noFill/>
        </p:spPr>
        <p:txBody>
          <a:bodyPr wrap="square" rtlCol="0">
            <a:spAutoFit/>
          </a:bodyPr>
          <a:lstStyle/>
          <a:p>
            <a:pPr algn="ctr"/>
            <a:r>
              <a:rPr lang="en-US" b="1" dirty="0"/>
              <a:t>shortage</a:t>
            </a:r>
          </a:p>
        </p:txBody>
      </p:sp>
    </p:spTree>
    <p:extLst>
      <p:ext uri="{BB962C8B-B14F-4D97-AF65-F5344CB8AC3E}">
        <p14:creationId xmlns:p14="http://schemas.microsoft.com/office/powerpoint/2010/main" val="174307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1000"/>
                                        <p:tgtEl>
                                          <p:spTgt spid="72"/>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1000"/>
                                        <p:tgtEl>
                                          <p:spTgt spid="42"/>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1000"/>
                                        <p:tgtEl>
                                          <p:spTgt spid="39"/>
                                        </p:tgtEl>
                                      </p:cBhvr>
                                    </p:animEffect>
                                  </p:childTnLst>
                                  <p:subTnLst>
                                    <p:audio>
                                      <p:cMediaNode>
                                        <p:cTn display="0" masterRel="sameClick">
                                          <p:stCondLst>
                                            <p:cond evt="begin" delay="0">
                                              <p:tn val="15"/>
                                            </p:cond>
                                          </p:stCondLst>
                                          <p:endCondLst>
                                            <p:cond evt="onStopAudio" delay="0">
                                              <p:tgtEl>
                                                <p:sldTgt/>
                                              </p:tgtEl>
                                            </p:cond>
                                          </p:endCondLst>
                                        </p:cTn>
                                        <p:tgtEl>
                                          <p:sndTgt r:embed="rId2" name="Arrow"/>
                                        </p:tgtEl>
                                      </p:cMediaNode>
                                    </p:audio>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shortage.m4a"/>
                                        </p:tgtEl>
                                      </p:cMediaNode>
                                    </p:audio>
                                  </p:subTnLst>
                                </p:cTn>
                              </p:par>
                              <p:par>
                                <p:cTn id="22" presetID="1" presetClass="entr" presetSubtype="0" fill="hold" grpId="0" nodeType="withEffect">
                                  <p:stCondLst>
                                    <p:cond delay="0"/>
                                  </p:stCondLst>
                                  <p:childTnLst>
                                    <p:set>
                                      <p:cBhvr>
                                        <p:cTn id="23" dur="1" fill="hold">
                                          <p:stCondLst>
                                            <p:cond delay="0"/>
                                          </p:stCondLst>
                                        </p:cTn>
                                        <p:tgtEl>
                                          <p:spTgt spid="1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wipe(left)">
                                      <p:cBhvr>
                                        <p:cTn id="30" dur="1000"/>
                                        <p:tgtEl>
                                          <p:spTgt spid="111"/>
                                        </p:tgtEl>
                                      </p:cBhvr>
                                    </p:animEffect>
                                  </p:childTnLst>
                                  <p:subTnLst>
                                    <p:audio>
                                      <p:cMediaNode>
                                        <p:cTn display="0" masterRel="sameClick">
                                          <p:stCondLst>
                                            <p:cond evt="begin" delay="0">
                                              <p:tn val="28"/>
                                            </p:cond>
                                          </p:stCondLst>
                                          <p:endCondLst>
                                            <p:cond evt="onStopAudio" delay="0">
                                              <p:tgtEl>
                                                <p:sldTgt/>
                                              </p:tgtEl>
                                            </p:cond>
                                          </p:endCondLst>
                                        </p:cTn>
                                        <p:tgtEl>
                                          <p:sndTgt r:embed="rId2" name="Arrow"/>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wipe(left)">
                                      <p:cBhvr>
                                        <p:cTn id="35" dur="1000"/>
                                        <p:tgtEl>
                                          <p:spTgt spid="124"/>
                                        </p:tgtEl>
                                      </p:cBhvr>
                                    </p:animEffect>
                                  </p:childTnLst>
                                  <p:subTnLst>
                                    <p:audio>
                                      <p:cMediaNode>
                                        <p:cTn display="0" masterRel="sameClick">
                                          <p:stCondLst>
                                            <p:cond evt="begin" delay="0">
                                              <p:tn val="33"/>
                                            </p:cond>
                                          </p:stCondLst>
                                          <p:endCondLst>
                                            <p:cond evt="onStopAudio" delay="0">
                                              <p:tgtEl>
                                                <p:sldTgt/>
                                              </p:tgtEl>
                                            </p:cond>
                                          </p:endCondLst>
                                        </p:cTn>
                                        <p:tgtEl>
                                          <p:sndTgt r:embed="rId3" name="Laser"/>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wipe(left)">
                                      <p:cBhvr>
                                        <p:cTn id="40" dur="1000"/>
                                        <p:tgtEl>
                                          <p:spTgt spid="126"/>
                                        </p:tgtEl>
                                      </p:cBhvr>
                                    </p:animEffect>
                                  </p:childTnLst>
                                  <p:subTnLst>
                                    <p:audio>
                                      <p:cMediaNode>
                                        <p:cTn display="0" masterRel="sameClick">
                                          <p:stCondLst>
                                            <p:cond evt="begin" delay="0">
                                              <p:tn val="38"/>
                                            </p:cond>
                                          </p:stCondLst>
                                          <p:endCondLst>
                                            <p:cond evt="onStopAudio" delay="0">
                                              <p:tgtEl>
                                                <p:sldTgt/>
                                              </p:tgtEl>
                                            </p:cond>
                                          </p:endCondLst>
                                        </p:cTn>
                                        <p:tgtEl>
                                          <p:sndTgt r:embed="rId2" name="Arrow"/>
                                        </p:tgtEl>
                                      </p:cMediaNode>
                                    </p:audio>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shortage.m4a"/>
                                        </p:tgtEl>
                                      </p:cMediaNode>
                                    </p:audio>
                                  </p:sub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2" grpId="0" animBg="1"/>
      <p:bldP spid="128" grpId="0" animBg="1"/>
      <p:bldP spid="129" grpId="0"/>
      <p:bldP spid="53" grpId="0" animBg="1"/>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457"/>
          </a:xfrm>
        </p:spPr>
        <p:txBody>
          <a:bodyPr>
            <a:normAutofit/>
          </a:bodyPr>
          <a:lstStyle/>
          <a:p>
            <a:r>
              <a:rPr lang="en-US" sz="4000" dirty="0"/>
              <a:t>Price Floor</a:t>
            </a:r>
          </a:p>
        </p:txBody>
      </p:sp>
      <p:sp>
        <p:nvSpPr>
          <p:cNvPr id="4" name="TextBox 3"/>
          <p:cNvSpPr txBox="1"/>
          <p:nvPr/>
        </p:nvSpPr>
        <p:spPr>
          <a:xfrm>
            <a:off x="823913" y="873288"/>
            <a:ext cx="7338016" cy="646331"/>
          </a:xfrm>
          <a:prstGeom prst="rect">
            <a:avLst/>
          </a:prstGeom>
          <a:noFill/>
        </p:spPr>
        <p:txBody>
          <a:bodyPr wrap="square" rtlCol="0">
            <a:spAutoFit/>
          </a:bodyPr>
          <a:lstStyle/>
          <a:p>
            <a:endParaRPr lang="en-US" dirty="0"/>
          </a:p>
          <a:p>
            <a:r>
              <a:rPr lang="en-US" b="1" dirty="0"/>
              <a:t>Price Floor: </a:t>
            </a:r>
            <a:r>
              <a:rPr lang="en-US" dirty="0"/>
              <a:t>a legal minimum on the price at which a good can be sold.</a:t>
            </a:r>
          </a:p>
        </p:txBody>
      </p:sp>
      <p:cxnSp>
        <p:nvCxnSpPr>
          <p:cNvPr id="5" name="Straight Connector 4"/>
          <p:cNvCxnSpPr/>
          <p:nvPr/>
        </p:nvCxnSpPr>
        <p:spPr>
          <a:xfrm rot="5400000">
            <a:off x="671606" y="4093110"/>
            <a:ext cx="380976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222256" y="2143165"/>
            <a:ext cx="371392" cy="369332"/>
          </a:xfrm>
          <a:prstGeom prst="rect">
            <a:avLst/>
          </a:prstGeom>
          <a:noFill/>
        </p:spPr>
        <p:txBody>
          <a:bodyPr wrap="square" rtlCol="0">
            <a:spAutoFit/>
          </a:bodyPr>
          <a:lstStyle/>
          <a:p>
            <a:pPr algn="r"/>
            <a:r>
              <a:rPr lang="en-US" dirty="0"/>
              <a:t>P</a:t>
            </a:r>
          </a:p>
        </p:txBody>
      </p:sp>
      <p:sp>
        <p:nvSpPr>
          <p:cNvPr id="7" name="TextBox 6"/>
          <p:cNvSpPr txBox="1"/>
          <p:nvPr/>
        </p:nvSpPr>
        <p:spPr>
          <a:xfrm>
            <a:off x="5664655" y="5999580"/>
            <a:ext cx="532015" cy="369332"/>
          </a:xfrm>
          <a:prstGeom prst="rect">
            <a:avLst/>
          </a:prstGeom>
          <a:noFill/>
        </p:spPr>
        <p:txBody>
          <a:bodyPr wrap="square" rtlCol="0">
            <a:spAutoFit/>
          </a:bodyPr>
          <a:lstStyle/>
          <a:p>
            <a:pPr algn="r"/>
            <a:r>
              <a:rPr lang="en-US" dirty="0"/>
              <a:t>Q</a:t>
            </a:r>
          </a:p>
        </p:txBody>
      </p:sp>
      <p:cxnSp>
        <p:nvCxnSpPr>
          <p:cNvPr id="8" name="Straight Connector 7"/>
          <p:cNvCxnSpPr/>
          <p:nvPr/>
        </p:nvCxnSpPr>
        <p:spPr>
          <a:xfrm>
            <a:off x="2953270" y="3010375"/>
            <a:ext cx="2951481" cy="20144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112321" y="2848189"/>
            <a:ext cx="430986" cy="369332"/>
          </a:xfrm>
          <a:prstGeom prst="rect">
            <a:avLst/>
          </a:prstGeom>
          <a:noFill/>
        </p:spPr>
        <p:txBody>
          <a:bodyPr wrap="square" rtlCol="0">
            <a:spAutoFit/>
          </a:bodyPr>
          <a:lstStyle/>
          <a:p>
            <a:r>
              <a:rPr lang="en-US" dirty="0"/>
              <a:t>D</a:t>
            </a:r>
          </a:p>
        </p:txBody>
      </p:sp>
      <p:cxnSp>
        <p:nvCxnSpPr>
          <p:cNvPr id="10" name="Straight Connector 9"/>
          <p:cNvCxnSpPr/>
          <p:nvPr/>
        </p:nvCxnSpPr>
        <p:spPr>
          <a:xfrm flipV="1">
            <a:off x="2889525" y="3010375"/>
            <a:ext cx="2951481" cy="206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361733" y="2884467"/>
            <a:ext cx="430986" cy="369332"/>
          </a:xfrm>
          <a:prstGeom prst="rect">
            <a:avLst/>
          </a:prstGeom>
          <a:noFill/>
        </p:spPr>
        <p:txBody>
          <a:bodyPr wrap="square" rtlCol="0">
            <a:spAutoFit/>
          </a:bodyPr>
          <a:lstStyle/>
          <a:p>
            <a:r>
              <a:rPr lang="en-US" dirty="0"/>
              <a:t>S</a:t>
            </a:r>
          </a:p>
        </p:txBody>
      </p:sp>
      <p:cxnSp>
        <p:nvCxnSpPr>
          <p:cNvPr id="12" name="Straight Connector 11"/>
          <p:cNvCxnSpPr/>
          <p:nvPr/>
        </p:nvCxnSpPr>
        <p:spPr>
          <a:xfrm rot="16200000" flipH="1">
            <a:off x="3437165" y="5001382"/>
            <a:ext cx="1975113" cy="858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2593649" y="4016526"/>
            <a:ext cx="1835362"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3922788" y="4717901"/>
            <a:ext cx="2531261" cy="2574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2395391" y="4719490"/>
            <a:ext cx="2531261" cy="2574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1" name="Down Arrow 20"/>
          <p:cNvSpPr/>
          <p:nvPr/>
        </p:nvSpPr>
        <p:spPr>
          <a:xfrm>
            <a:off x="4240230" y="3105885"/>
            <a:ext cx="343235" cy="274577"/>
          </a:xfrm>
          <a:prstGeom prst="downArrow">
            <a:avLst>
              <a:gd name="adj1" fmla="val 50000"/>
              <a:gd name="adj2" fmla="val 53190"/>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10800000">
            <a:off x="2576490" y="3465141"/>
            <a:ext cx="1071663" cy="317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3648151" y="3465141"/>
            <a:ext cx="1527396" cy="317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527412" y="2641043"/>
            <a:ext cx="1786035" cy="369332"/>
          </a:xfrm>
          <a:prstGeom prst="rect">
            <a:avLst/>
          </a:prstGeom>
          <a:noFill/>
        </p:spPr>
        <p:txBody>
          <a:bodyPr wrap="square" rtlCol="0">
            <a:spAutoFit/>
          </a:bodyPr>
          <a:lstStyle/>
          <a:p>
            <a:pPr algn="ctr"/>
            <a:r>
              <a:rPr lang="en-US" b="1" dirty="0">
                <a:solidFill>
                  <a:srgbClr val="FF0000"/>
                </a:solidFill>
              </a:rPr>
              <a:t>surplus - binding</a:t>
            </a:r>
          </a:p>
        </p:txBody>
      </p:sp>
      <p:cxnSp>
        <p:nvCxnSpPr>
          <p:cNvPr id="28" name="Straight Connector 27"/>
          <p:cNvCxnSpPr/>
          <p:nvPr/>
        </p:nvCxnSpPr>
        <p:spPr>
          <a:xfrm>
            <a:off x="2576487" y="5983124"/>
            <a:ext cx="362018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0800000">
            <a:off x="2576489" y="4509033"/>
            <a:ext cx="2573315" cy="63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Down Arrow 54"/>
          <p:cNvSpPr/>
          <p:nvPr/>
        </p:nvSpPr>
        <p:spPr>
          <a:xfrm rot="10800000">
            <a:off x="4240230" y="4750253"/>
            <a:ext cx="343235" cy="274577"/>
          </a:xfrm>
          <a:prstGeom prst="downArrow">
            <a:avLst>
              <a:gd name="adj1" fmla="val 50000"/>
              <a:gd name="adj2" fmla="val 53190"/>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3727047" y="5078285"/>
            <a:ext cx="1386765" cy="369332"/>
          </a:xfrm>
          <a:prstGeom prst="rect">
            <a:avLst/>
          </a:prstGeom>
          <a:noFill/>
        </p:spPr>
        <p:txBody>
          <a:bodyPr wrap="square" rtlCol="0">
            <a:spAutoFit/>
          </a:bodyPr>
          <a:lstStyle/>
          <a:p>
            <a:pPr algn="ctr"/>
            <a:r>
              <a:rPr lang="en-US" b="1" dirty="0"/>
              <a:t>non-binding</a:t>
            </a:r>
          </a:p>
        </p:txBody>
      </p:sp>
      <p:sp>
        <p:nvSpPr>
          <p:cNvPr id="83" name="TextBox 82"/>
          <p:cNvSpPr txBox="1"/>
          <p:nvPr/>
        </p:nvSpPr>
        <p:spPr>
          <a:xfrm>
            <a:off x="3292457" y="1773833"/>
            <a:ext cx="1931879" cy="369332"/>
          </a:xfrm>
          <a:prstGeom prst="rect">
            <a:avLst/>
          </a:prstGeom>
          <a:noFill/>
        </p:spPr>
        <p:txBody>
          <a:bodyPr wrap="square" rtlCol="0">
            <a:spAutoFit/>
          </a:bodyPr>
          <a:lstStyle/>
          <a:p>
            <a:pPr algn="ctr"/>
            <a:r>
              <a:rPr lang="en-US" b="1" u="sng" dirty="0"/>
              <a:t>Price Floor</a:t>
            </a:r>
          </a:p>
        </p:txBody>
      </p:sp>
      <p:sp>
        <p:nvSpPr>
          <p:cNvPr id="25" name="TextBox 24"/>
          <p:cNvSpPr txBox="1"/>
          <p:nvPr/>
        </p:nvSpPr>
        <p:spPr>
          <a:xfrm>
            <a:off x="2075960" y="3818060"/>
            <a:ext cx="530613" cy="369332"/>
          </a:xfrm>
          <a:prstGeom prst="rect">
            <a:avLst/>
          </a:prstGeom>
          <a:noFill/>
        </p:spPr>
        <p:txBody>
          <a:bodyPr wrap="square" rtlCol="0">
            <a:spAutoFit/>
          </a:bodyPr>
          <a:lstStyle/>
          <a:p>
            <a:pPr algn="r"/>
            <a:r>
              <a:rPr lang="en-US" dirty="0"/>
              <a:t>P*</a:t>
            </a:r>
          </a:p>
        </p:txBody>
      </p:sp>
      <p:sp>
        <p:nvSpPr>
          <p:cNvPr id="26" name="TextBox 25"/>
          <p:cNvSpPr txBox="1"/>
          <p:nvPr/>
        </p:nvSpPr>
        <p:spPr>
          <a:xfrm>
            <a:off x="4164623" y="5993229"/>
            <a:ext cx="605081" cy="369332"/>
          </a:xfrm>
          <a:prstGeom prst="rect">
            <a:avLst/>
          </a:prstGeom>
          <a:noFill/>
        </p:spPr>
        <p:txBody>
          <a:bodyPr wrap="square" rtlCol="0">
            <a:spAutoFit/>
          </a:bodyPr>
          <a:lstStyle/>
          <a:p>
            <a:pPr algn="ctr"/>
            <a:r>
              <a:rPr lang="en-US" dirty="0"/>
              <a:t>Q*</a:t>
            </a:r>
          </a:p>
        </p:txBody>
      </p:sp>
      <p:sp>
        <p:nvSpPr>
          <p:cNvPr id="27" name="TextBox 26"/>
          <p:cNvSpPr txBox="1"/>
          <p:nvPr/>
        </p:nvSpPr>
        <p:spPr>
          <a:xfrm>
            <a:off x="4985797" y="5999580"/>
            <a:ext cx="430986" cy="369332"/>
          </a:xfrm>
          <a:prstGeom prst="rect">
            <a:avLst/>
          </a:prstGeom>
          <a:noFill/>
        </p:spPr>
        <p:txBody>
          <a:bodyPr wrap="square" rtlCol="0">
            <a:spAutoFit/>
          </a:bodyPr>
          <a:lstStyle/>
          <a:p>
            <a:pPr algn="ctr"/>
            <a:r>
              <a:rPr lang="en-US" dirty="0"/>
              <a:t>S</a:t>
            </a:r>
          </a:p>
        </p:txBody>
      </p:sp>
      <p:sp>
        <p:nvSpPr>
          <p:cNvPr id="29" name="TextBox 28"/>
          <p:cNvSpPr txBox="1"/>
          <p:nvPr/>
        </p:nvSpPr>
        <p:spPr>
          <a:xfrm>
            <a:off x="3458401" y="5999580"/>
            <a:ext cx="430986" cy="369332"/>
          </a:xfrm>
          <a:prstGeom prst="rect">
            <a:avLst/>
          </a:prstGeom>
          <a:noFill/>
        </p:spPr>
        <p:txBody>
          <a:bodyPr wrap="square" rtlCol="0">
            <a:spAutoFit/>
          </a:bodyPr>
          <a:lstStyle/>
          <a:p>
            <a:pPr algn="ctr"/>
            <a:r>
              <a:rPr lang="en-US" dirty="0"/>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riter"/>
                                        </p:tgtEl>
                                      </p:cMediaNode>
                                    </p:audio>
                                  </p:sub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1000"/>
                                        <p:tgtEl>
                                          <p:spTgt spid="19"/>
                                        </p:tgtEl>
                                      </p:cBhvr>
                                    </p:animEffect>
                                  </p:childTnLst>
                                  <p:subTnLst>
                                    <p:audio>
                                      <p:cMediaNode>
                                        <p:cTn display="0" masterRel="sameClick">
                                          <p:stCondLst>
                                            <p:cond evt="begin" delay="0">
                                              <p:tn val="24"/>
                                            </p:cond>
                                          </p:stCondLst>
                                          <p:endCondLst>
                                            <p:cond evt="onStopAudio" delay="0">
                                              <p:tgtEl>
                                                <p:sldTgt/>
                                              </p:tgtEl>
                                            </p:cond>
                                          </p:endCondLst>
                                        </p:cTn>
                                        <p:tgtEl>
                                          <p:sndTgt r:embed="rId2" name="Typewriter"/>
                                        </p:tgtEl>
                                      </p:cMediaNode>
                                    </p:audio>
                                  </p:subTnLst>
                                </p:cTn>
                              </p:par>
                              <p:par>
                                <p:cTn id="27" presetID="22" presetClass="entr" presetSubtype="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1000"/>
                                        <p:tgtEl>
                                          <p:spTgt spid="16"/>
                                        </p:tgtEl>
                                      </p:cBhvr>
                                    </p:animEffect>
                                  </p:childTnLst>
                                  <p:subTnLst>
                                    <p:audio>
                                      <p:cMediaNode>
                                        <p:cTn display="0" masterRel="sameClick">
                                          <p:stCondLst>
                                            <p:cond evt="begin" delay="0">
                                              <p:tn val="27"/>
                                            </p:cond>
                                          </p:stCondLst>
                                          <p:endCondLst>
                                            <p:cond evt="onStopAudio" delay="0">
                                              <p:tgtEl>
                                                <p:sldTgt/>
                                              </p:tgtEl>
                                            </p:cond>
                                          </p:endCondLst>
                                        </p:cTn>
                                        <p:tgtEl>
                                          <p:sndTgt r:embed="rId2" name="Typewriter"/>
                                        </p:tgtEl>
                                      </p:cMediaNode>
                                    </p:audio>
                                  </p:sub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P spid="55" grpId="0" animBg="1"/>
      <p:bldP spid="56" grpId="0"/>
      <p:bldP spid="27"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97" y="17811"/>
            <a:ext cx="8229600" cy="1143000"/>
          </a:xfrm>
        </p:spPr>
        <p:txBody>
          <a:bodyPr>
            <a:normAutofit/>
          </a:bodyPr>
          <a:lstStyle/>
          <a:p>
            <a:r>
              <a:rPr lang="en-US" sz="4000" dirty="0"/>
              <a:t>Price Floor - Minimum Wage</a:t>
            </a:r>
          </a:p>
        </p:txBody>
      </p:sp>
      <p:cxnSp>
        <p:nvCxnSpPr>
          <p:cNvPr id="15" name="Straight Connector 14"/>
          <p:cNvCxnSpPr/>
          <p:nvPr/>
        </p:nvCxnSpPr>
        <p:spPr>
          <a:xfrm rot="5400000">
            <a:off x="51560" y="3884178"/>
            <a:ext cx="380976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455313" y="1966243"/>
            <a:ext cx="501130" cy="369332"/>
          </a:xfrm>
          <a:prstGeom prst="rect">
            <a:avLst/>
          </a:prstGeom>
          <a:noFill/>
        </p:spPr>
        <p:txBody>
          <a:bodyPr wrap="square" rtlCol="0">
            <a:spAutoFit/>
          </a:bodyPr>
          <a:lstStyle/>
          <a:p>
            <a:pPr algn="r"/>
            <a:r>
              <a:rPr lang="en-US" dirty="0" err="1"/>
              <a:t>W</a:t>
            </a:r>
            <a:r>
              <a:rPr lang="en-US" sz="2400" baseline="-25000" dirty="0" err="1"/>
              <a:t>r</a:t>
            </a:r>
            <a:endParaRPr lang="en-US" sz="2400" baseline="-25000" dirty="0"/>
          </a:p>
        </p:txBody>
      </p:sp>
      <p:sp>
        <p:nvSpPr>
          <p:cNvPr id="21" name="TextBox 20"/>
          <p:cNvSpPr txBox="1"/>
          <p:nvPr/>
        </p:nvSpPr>
        <p:spPr>
          <a:xfrm>
            <a:off x="6614225" y="5793824"/>
            <a:ext cx="379192" cy="369332"/>
          </a:xfrm>
          <a:prstGeom prst="rect">
            <a:avLst/>
          </a:prstGeom>
          <a:noFill/>
        </p:spPr>
        <p:txBody>
          <a:bodyPr wrap="square" rtlCol="0">
            <a:spAutoFit/>
          </a:bodyPr>
          <a:lstStyle/>
          <a:p>
            <a:r>
              <a:rPr lang="en-US" dirty="0"/>
              <a:t>L</a:t>
            </a:r>
          </a:p>
        </p:txBody>
      </p:sp>
      <p:cxnSp>
        <p:nvCxnSpPr>
          <p:cNvPr id="23" name="Straight Connector 22"/>
          <p:cNvCxnSpPr>
            <a:cxnSpLocks/>
          </p:cNvCxnSpPr>
          <p:nvPr/>
        </p:nvCxnSpPr>
        <p:spPr>
          <a:xfrm>
            <a:off x="2580362" y="2378842"/>
            <a:ext cx="4127119" cy="28614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799482" y="2260871"/>
            <a:ext cx="1441588" cy="369332"/>
          </a:xfrm>
          <a:prstGeom prst="rect">
            <a:avLst/>
          </a:prstGeom>
          <a:noFill/>
        </p:spPr>
        <p:txBody>
          <a:bodyPr wrap="square" rtlCol="0">
            <a:spAutoFit/>
          </a:bodyPr>
          <a:lstStyle/>
          <a:p>
            <a:r>
              <a:rPr lang="en-US" dirty="0"/>
              <a:t>LD</a:t>
            </a:r>
          </a:p>
        </p:txBody>
      </p:sp>
      <p:cxnSp>
        <p:nvCxnSpPr>
          <p:cNvPr id="26" name="Straight Connector 25"/>
          <p:cNvCxnSpPr>
            <a:cxnSpLocks/>
          </p:cNvCxnSpPr>
          <p:nvPr/>
        </p:nvCxnSpPr>
        <p:spPr>
          <a:xfrm flipV="1">
            <a:off x="2462713" y="2348629"/>
            <a:ext cx="4244768" cy="30199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085367" y="2235900"/>
            <a:ext cx="1244227" cy="369332"/>
          </a:xfrm>
          <a:prstGeom prst="rect">
            <a:avLst/>
          </a:prstGeom>
          <a:noFill/>
        </p:spPr>
        <p:txBody>
          <a:bodyPr wrap="square" rtlCol="0">
            <a:spAutoFit/>
          </a:bodyPr>
          <a:lstStyle/>
          <a:p>
            <a:r>
              <a:rPr lang="en-US" dirty="0"/>
              <a:t>LS</a:t>
            </a:r>
          </a:p>
        </p:txBody>
      </p:sp>
      <p:cxnSp>
        <p:nvCxnSpPr>
          <p:cNvPr id="30" name="Straight Connector 29"/>
          <p:cNvCxnSpPr/>
          <p:nvPr/>
        </p:nvCxnSpPr>
        <p:spPr>
          <a:xfrm rot="16200000" flipH="1">
            <a:off x="3684734" y="4795624"/>
            <a:ext cx="1975113" cy="858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0800000">
            <a:off x="1965024" y="3813947"/>
            <a:ext cx="2711557" cy="158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462058" y="5792237"/>
            <a:ext cx="566338" cy="369332"/>
          </a:xfrm>
          <a:prstGeom prst="rect">
            <a:avLst/>
          </a:prstGeom>
          <a:noFill/>
        </p:spPr>
        <p:txBody>
          <a:bodyPr wrap="square" rtlCol="0">
            <a:spAutoFit/>
          </a:bodyPr>
          <a:lstStyle/>
          <a:p>
            <a:pPr algn="ctr"/>
            <a:r>
              <a:rPr lang="en-US" dirty="0"/>
              <a:t>L*</a:t>
            </a:r>
          </a:p>
        </p:txBody>
      </p:sp>
      <p:sp>
        <p:nvSpPr>
          <p:cNvPr id="34" name="TextBox 33"/>
          <p:cNvSpPr txBox="1"/>
          <p:nvPr/>
        </p:nvSpPr>
        <p:spPr>
          <a:xfrm>
            <a:off x="1244230" y="3632457"/>
            <a:ext cx="712213" cy="369332"/>
          </a:xfrm>
          <a:prstGeom prst="rect">
            <a:avLst/>
          </a:prstGeom>
          <a:noFill/>
        </p:spPr>
        <p:txBody>
          <a:bodyPr wrap="square" rtlCol="0">
            <a:spAutoFit/>
          </a:bodyPr>
          <a:lstStyle/>
          <a:p>
            <a:pPr algn="r"/>
            <a:r>
              <a:rPr lang="en-US" dirty="0"/>
              <a:t>W*</a:t>
            </a:r>
            <a:r>
              <a:rPr lang="en-US" sz="2400" baseline="-25000" dirty="0"/>
              <a:t>r</a:t>
            </a:r>
            <a:endParaRPr lang="en-US" sz="2400" baseline="30000" dirty="0"/>
          </a:p>
        </p:txBody>
      </p:sp>
      <p:cxnSp>
        <p:nvCxnSpPr>
          <p:cNvPr id="36" name="Straight Connector 35"/>
          <p:cNvCxnSpPr/>
          <p:nvPr/>
        </p:nvCxnSpPr>
        <p:spPr>
          <a:xfrm rot="16200000" flipH="1">
            <a:off x="4187519" y="4510557"/>
            <a:ext cx="2531261" cy="2574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157108" y="5793825"/>
            <a:ext cx="712213" cy="369332"/>
          </a:xfrm>
          <a:prstGeom prst="rect">
            <a:avLst/>
          </a:prstGeom>
          <a:noFill/>
        </p:spPr>
        <p:txBody>
          <a:bodyPr wrap="square" rtlCol="0">
            <a:spAutoFit/>
          </a:bodyPr>
          <a:lstStyle/>
          <a:p>
            <a:pPr algn="ctr"/>
            <a:r>
              <a:rPr lang="en-US" dirty="0"/>
              <a:t>L</a:t>
            </a:r>
            <a:r>
              <a:rPr lang="en-US" baseline="-25000" dirty="0"/>
              <a:t>s</a:t>
            </a:r>
          </a:p>
        </p:txBody>
      </p:sp>
      <p:sp>
        <p:nvSpPr>
          <p:cNvPr id="40" name="TextBox 39"/>
          <p:cNvSpPr txBox="1"/>
          <p:nvPr/>
        </p:nvSpPr>
        <p:spPr>
          <a:xfrm>
            <a:off x="1218485" y="3076310"/>
            <a:ext cx="712213" cy="369332"/>
          </a:xfrm>
          <a:prstGeom prst="rect">
            <a:avLst/>
          </a:prstGeom>
          <a:noFill/>
        </p:spPr>
        <p:txBody>
          <a:bodyPr wrap="square" rtlCol="0">
            <a:spAutoFit/>
          </a:bodyPr>
          <a:lstStyle/>
          <a:p>
            <a:pPr algn="r"/>
            <a:r>
              <a:rPr lang="en-US" dirty="0" err="1"/>
              <a:t>W</a:t>
            </a:r>
            <a:r>
              <a:rPr lang="en-US" sz="2400" baseline="-25000" dirty="0" err="1"/>
              <a:t>rm</a:t>
            </a:r>
            <a:endParaRPr lang="en-US" sz="2400" baseline="-25000" dirty="0"/>
          </a:p>
        </p:txBody>
      </p:sp>
      <p:cxnSp>
        <p:nvCxnSpPr>
          <p:cNvPr id="29" name="Straight Connector 28"/>
          <p:cNvCxnSpPr/>
          <p:nvPr/>
        </p:nvCxnSpPr>
        <p:spPr>
          <a:xfrm rot="16200000" flipH="1">
            <a:off x="2622157" y="4515323"/>
            <a:ext cx="2531261" cy="2574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432353" y="5793825"/>
            <a:ext cx="961058" cy="369332"/>
          </a:xfrm>
          <a:prstGeom prst="rect">
            <a:avLst/>
          </a:prstGeom>
          <a:noFill/>
        </p:spPr>
        <p:txBody>
          <a:bodyPr wrap="square" rtlCol="0">
            <a:spAutoFit/>
          </a:bodyPr>
          <a:lstStyle/>
          <a:p>
            <a:pPr algn="ctr"/>
            <a:r>
              <a:rPr lang="en-US" dirty="0"/>
              <a:t>  L</a:t>
            </a:r>
            <a:r>
              <a:rPr lang="en-US" baseline="-25000" dirty="0"/>
              <a:t>D</a:t>
            </a:r>
          </a:p>
        </p:txBody>
      </p:sp>
      <p:sp>
        <p:nvSpPr>
          <p:cNvPr id="35" name="Down Arrow 34"/>
          <p:cNvSpPr/>
          <p:nvPr/>
        </p:nvSpPr>
        <p:spPr>
          <a:xfrm>
            <a:off x="4504962" y="2803031"/>
            <a:ext cx="343235" cy="274577"/>
          </a:xfrm>
          <a:prstGeom prst="downArrow">
            <a:avLst>
              <a:gd name="adj1" fmla="val 50000"/>
              <a:gd name="adj2" fmla="val 5319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p:nvPr/>
        </p:nvCxnSpPr>
        <p:spPr>
          <a:xfrm flipH="1">
            <a:off x="1956444" y="3257797"/>
            <a:ext cx="1898006" cy="15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854450" y="3257798"/>
            <a:ext cx="1585828" cy="31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912077" y="2348629"/>
            <a:ext cx="1386765" cy="369332"/>
          </a:xfrm>
          <a:prstGeom prst="rect">
            <a:avLst/>
          </a:prstGeom>
          <a:noFill/>
        </p:spPr>
        <p:txBody>
          <a:bodyPr wrap="square" rtlCol="0">
            <a:spAutoFit/>
          </a:bodyPr>
          <a:lstStyle/>
          <a:p>
            <a:r>
              <a:rPr lang="en-US" dirty="0"/>
              <a:t>Unemployed</a:t>
            </a:r>
          </a:p>
        </p:txBody>
      </p:sp>
      <p:cxnSp>
        <p:nvCxnSpPr>
          <p:cNvPr id="58" name="Straight Connector 57"/>
          <p:cNvCxnSpPr/>
          <p:nvPr/>
        </p:nvCxnSpPr>
        <p:spPr>
          <a:xfrm flipV="1">
            <a:off x="1963876" y="5775779"/>
            <a:ext cx="5036975"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2282514" y="5368613"/>
            <a:ext cx="1630367" cy="369332"/>
          </a:xfrm>
          <a:prstGeom prst="rect">
            <a:avLst/>
          </a:prstGeom>
          <a:noFill/>
          <a:ln>
            <a:noFill/>
          </a:ln>
        </p:spPr>
        <p:txBody>
          <a:bodyPr wrap="square" rtlCol="0">
            <a:spAutoFit/>
          </a:bodyPr>
          <a:lstStyle/>
          <a:p>
            <a:r>
              <a:rPr lang="en-US" dirty="0">
                <a:ln>
                  <a:solidFill>
                    <a:srgbClr val="008000"/>
                  </a:solidFill>
                </a:ln>
              </a:rPr>
              <a:t>        Win</a:t>
            </a:r>
          </a:p>
        </p:txBody>
      </p:sp>
      <p:sp>
        <p:nvSpPr>
          <p:cNvPr id="60" name="TextBox 59"/>
          <p:cNvSpPr txBox="1"/>
          <p:nvPr/>
        </p:nvSpPr>
        <p:spPr>
          <a:xfrm>
            <a:off x="4053513" y="5368613"/>
            <a:ext cx="631648" cy="369332"/>
          </a:xfrm>
          <a:prstGeom prst="rect">
            <a:avLst/>
          </a:prstGeom>
          <a:noFill/>
          <a:ln>
            <a:noFill/>
          </a:ln>
        </p:spPr>
        <p:txBody>
          <a:bodyPr wrap="square" rtlCol="0">
            <a:spAutoFit/>
          </a:bodyPr>
          <a:lstStyle/>
          <a:p>
            <a:r>
              <a:rPr lang="en-US" dirty="0">
                <a:ln>
                  <a:solidFill>
                    <a:srgbClr val="FF0000"/>
                  </a:solidFill>
                </a:ln>
                <a:solidFill>
                  <a:srgbClr val="FF0000"/>
                </a:solidFill>
              </a:rPr>
              <a:t>Lose</a:t>
            </a:r>
          </a:p>
        </p:txBody>
      </p:sp>
      <p:sp>
        <p:nvSpPr>
          <p:cNvPr id="61" name="TextBox 60"/>
          <p:cNvSpPr txBox="1"/>
          <p:nvPr/>
        </p:nvSpPr>
        <p:spPr>
          <a:xfrm>
            <a:off x="4504963" y="5368613"/>
            <a:ext cx="1116344" cy="369332"/>
          </a:xfrm>
          <a:prstGeom prst="rect">
            <a:avLst/>
          </a:prstGeom>
          <a:noFill/>
        </p:spPr>
        <p:txBody>
          <a:bodyPr wrap="square" rtlCol="0">
            <a:spAutoFit/>
          </a:bodyPr>
          <a:lstStyle/>
          <a:p>
            <a:r>
              <a:rPr lang="en-US" dirty="0">
                <a:solidFill>
                  <a:srgbClr val="0070C0"/>
                </a:solidFill>
              </a:rPr>
              <a:t>  </a:t>
            </a:r>
            <a:r>
              <a:rPr lang="en-US" dirty="0">
                <a:ln>
                  <a:solidFill>
                    <a:srgbClr val="0070C0"/>
                  </a:solidFill>
                </a:ln>
                <a:solidFill>
                  <a:srgbClr val="0070C0"/>
                </a:solidFill>
              </a:rPr>
              <a:t>Neither</a:t>
            </a:r>
          </a:p>
        </p:txBody>
      </p:sp>
      <p:cxnSp>
        <p:nvCxnSpPr>
          <p:cNvPr id="39" name="Straight Connector 38"/>
          <p:cNvCxnSpPr>
            <a:cxnSpLocks/>
          </p:cNvCxnSpPr>
          <p:nvPr/>
        </p:nvCxnSpPr>
        <p:spPr>
          <a:xfrm>
            <a:off x="1945567" y="5772602"/>
            <a:ext cx="1982184" cy="6355"/>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cxnSpLocks/>
          </p:cNvCxnSpPr>
          <p:nvPr/>
        </p:nvCxnSpPr>
        <p:spPr>
          <a:xfrm flipV="1">
            <a:off x="3912882" y="5775781"/>
            <a:ext cx="772279" cy="317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677727" y="5777369"/>
            <a:ext cx="780860" cy="158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cxnSpLocks/>
          </p:cNvCxnSpPr>
          <p:nvPr/>
        </p:nvCxnSpPr>
        <p:spPr>
          <a:xfrm>
            <a:off x="2282514" y="3076310"/>
            <a:ext cx="4578972" cy="1402849"/>
          </a:xfrm>
          <a:prstGeom prst="line">
            <a:avLst/>
          </a:prstGeom>
          <a:ln>
            <a:solidFill>
              <a:schemeClr val="tx1"/>
            </a:solidFill>
            <a:prstDash val="lgDash"/>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433328" y="2862114"/>
            <a:ext cx="1441588" cy="369332"/>
          </a:xfrm>
          <a:prstGeom prst="rect">
            <a:avLst/>
          </a:prstGeom>
          <a:noFill/>
        </p:spPr>
        <p:txBody>
          <a:bodyPr wrap="square" rtlCol="0">
            <a:spAutoFit/>
          </a:bodyPr>
          <a:lstStyle/>
          <a:p>
            <a:r>
              <a:rPr lang="en-US" dirty="0"/>
              <a:t>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par>
                                <p:cTn id="7" presetID="22" presetClass="entr" presetSubtype="8" fill="hold"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wipe(left)">
                                      <p:cBhvr>
                                        <p:cTn id="9" dur="500"/>
                                        <p:tgtEl>
                                          <p:spTgt spid="45"/>
                                        </p:tgtEl>
                                      </p:cBhvr>
                                    </p:animEffect>
                                  </p:childTnLst>
                                  <p:subTnLst>
                                    <p:audio>
                                      <p:cMediaNode>
                                        <p:cTn display="0" masterRel="sameClick">
                                          <p:stCondLst>
                                            <p:cond evt="begin" delay="0">
                                              <p:tn val="7"/>
                                            </p:cond>
                                          </p:stCondLst>
                                          <p:endCondLst>
                                            <p:cond evt="onStopAudio" delay="0">
                                              <p:tgtEl>
                                                <p:sldTgt/>
                                              </p:tgtEl>
                                            </p:cond>
                                          </p:endCondLst>
                                        </p:cTn>
                                        <p:tgtEl>
                                          <p:sndTgt r:embed="rId2" name="Typewriter"/>
                                        </p:tgtEl>
                                      </p:cMediaNode>
                                    </p:audio>
                                  </p:sub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10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1000"/>
                                        <p:tgtEl>
                                          <p:spTgt spid="29"/>
                                        </p:tgtEl>
                                      </p:cBhvr>
                                    </p:animEffect>
                                  </p:childTnLst>
                                  <p:subTnLst>
                                    <p:audio>
                                      <p:cMediaNode>
                                        <p:cTn display="0" masterRel="sameClick">
                                          <p:stCondLst>
                                            <p:cond evt="begin" delay="0">
                                              <p:tn val="16"/>
                                            </p:cond>
                                          </p:stCondLst>
                                          <p:endCondLst>
                                            <p:cond evt="onStopAudio" delay="0">
                                              <p:tgtEl>
                                                <p:sldTgt/>
                                              </p:tgtEl>
                                            </p:cond>
                                          </p:endCondLst>
                                        </p:cTn>
                                        <p:tgtEl>
                                          <p:sndTgt r:embed="rId2" name="Typewriter"/>
                                        </p:tgtEl>
                                      </p:cMediaNode>
                                    </p:audio>
                                  </p:subTnLst>
                                </p:cTn>
                              </p:par>
                              <p:par>
                                <p:cTn id="19" presetID="22" presetClass="entr" presetSubtype="1"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1000"/>
                                        <p:tgtEl>
                                          <p:spTgt spid="36"/>
                                        </p:tgtEl>
                                      </p:cBhvr>
                                    </p:animEffect>
                                  </p:childTnLst>
                                  <p:subTnLst>
                                    <p:audio>
                                      <p:cMediaNode>
                                        <p:cTn display="0" masterRel="sameClick">
                                          <p:stCondLst>
                                            <p:cond evt="begin" delay="0">
                                              <p:tn val="19"/>
                                            </p:cond>
                                          </p:stCondLst>
                                          <p:endCondLst>
                                            <p:cond evt="onStopAudio" delay="0">
                                              <p:tgtEl>
                                                <p:sldTgt/>
                                              </p:tgtEl>
                                            </p:cond>
                                          </p:endCondLst>
                                        </p:cTn>
                                        <p:tgtEl>
                                          <p:sndTgt r:embed="rId2" name="Typewriter"/>
                                        </p:tgtEl>
                                      </p:cMediaNode>
                                    </p:audio>
                                  </p:sub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aww man.m4a"/>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Applause"/>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5" name="Here It Is"/>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left)">
                                      <p:cBhvr>
                                        <p:cTn id="53" dur="500"/>
                                        <p:tgtEl>
                                          <p:spTgt spid="42"/>
                                        </p:tgtEl>
                                      </p:cBhvr>
                                    </p:animEffec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6" name="Bongo"/>
                                        </p:tgtEl>
                                      </p:cMediaNode>
                                    </p:audio>
                                  </p:sub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iterate type="lt">
                                    <p:tmPct val="5000"/>
                                  </p:iterate>
                                  <p:childTnLst>
                                    <p:set>
                                      <p:cBhvr>
                                        <p:cTn id="60" dur="1" fill="hold">
                                          <p:stCondLst>
                                            <p:cond delay="0"/>
                                          </p:stCondLst>
                                        </p:cTn>
                                        <p:tgtEl>
                                          <p:spTgt spid="38"/>
                                        </p:tgtEl>
                                        <p:attrNameLst>
                                          <p:attrName>style.visibility</p:attrName>
                                        </p:attrNameLst>
                                      </p:cBhvr>
                                      <p:to>
                                        <p:strVal val="visible"/>
                                      </p:to>
                                    </p:set>
                                    <p:anim calcmode="lin" valueType="num">
                                      <p:cBhvr>
                                        <p:cTn id="61" dur="1000" fill="hold"/>
                                        <p:tgtEl>
                                          <p:spTgt spid="38"/>
                                        </p:tgtEl>
                                        <p:attrNameLst>
                                          <p:attrName>ppt_w</p:attrName>
                                        </p:attrNameLst>
                                      </p:cBhvr>
                                      <p:tavLst>
                                        <p:tav tm="0">
                                          <p:val>
                                            <p:fltVal val="0"/>
                                          </p:val>
                                        </p:tav>
                                        <p:tav tm="100000">
                                          <p:val>
                                            <p:strVal val="#ppt_w"/>
                                          </p:val>
                                        </p:tav>
                                      </p:tavLst>
                                    </p:anim>
                                    <p:anim calcmode="lin" valueType="num">
                                      <p:cBhvr>
                                        <p:cTn id="62" dur="1000" fill="hold"/>
                                        <p:tgtEl>
                                          <p:spTgt spid="38"/>
                                        </p:tgtEl>
                                        <p:attrNameLst>
                                          <p:attrName>ppt_h</p:attrName>
                                        </p:attrNameLst>
                                      </p:cBhvr>
                                      <p:tavLst>
                                        <p:tav tm="0">
                                          <p:val>
                                            <p:fltVal val="0"/>
                                          </p:val>
                                        </p:tav>
                                        <p:tav tm="100000">
                                          <p:val>
                                            <p:strVal val="#ppt_h"/>
                                          </p:val>
                                        </p:tav>
                                      </p:tavLst>
                                    </p:anim>
                                    <p:anim calcmode="lin" valueType="num">
                                      <p:cBhvr>
                                        <p:cTn id="63" dur="1000" fill="hold"/>
                                        <p:tgtEl>
                                          <p:spTgt spid="38"/>
                                        </p:tgtEl>
                                        <p:attrNameLst>
                                          <p:attrName>style.rotation</p:attrName>
                                        </p:attrNameLst>
                                      </p:cBhvr>
                                      <p:tavLst>
                                        <p:tav tm="0">
                                          <p:val>
                                            <p:fltVal val="90"/>
                                          </p:val>
                                        </p:tav>
                                        <p:tav tm="100000">
                                          <p:val>
                                            <p:fltVal val="0"/>
                                          </p:val>
                                        </p:tav>
                                      </p:tavLst>
                                    </p:anim>
                                    <p:animEffect transition="in" filter="fade">
                                      <p:cBhvr>
                                        <p:cTn id="64" dur="1000"/>
                                        <p:tgtEl>
                                          <p:spTgt spid="38"/>
                                        </p:tgtEl>
                                      </p:cBhvr>
                                    </p:animEffect>
                                  </p:childTnLst>
                                  <p:subTnLst>
                                    <p:audio>
                                      <p:cMediaNode>
                                        <p:cTn display="0" masterRel="sameClick">
                                          <p:stCondLst>
                                            <p:cond evt="begin" delay="0">
                                              <p:tn val="59"/>
                                            </p:cond>
                                          </p:stCondLst>
                                          <p:endCondLst>
                                            <p:cond evt="onStopAudio" delay="0">
                                              <p:tgtEl>
                                                <p:sldTgt/>
                                              </p:tgtEl>
                                            </p:cond>
                                          </p:endCondLst>
                                        </p:cTn>
                                        <p:tgtEl>
                                          <p:sndTgt r:embed="rId7" name="Warp Down"/>
                                        </p:tgtEl>
                                      </p:cMediaNode>
                                    </p:audio>
                                  </p:subTnLst>
                                </p:cTn>
                              </p:par>
                            </p:childTnLst>
                          </p:cTn>
                        </p:par>
                        <p:par>
                          <p:cTn id="65" fill="hold">
                            <p:stCondLst>
                              <p:cond delay="1000"/>
                            </p:stCondLst>
                            <p:childTnLst>
                              <p:par>
                                <p:cTn id="66" presetID="1"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31" grpId="0"/>
      <p:bldP spid="35" grpId="0" animBg="1"/>
      <p:bldP spid="48" grpId="0"/>
      <p:bldP spid="59" grpId="0"/>
      <p:bldP spid="60" grpId="0"/>
      <p:bldP spid="61"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TAXES</a:t>
            </a:r>
          </a:p>
        </p:txBody>
      </p:sp>
      <p:sp>
        <p:nvSpPr>
          <p:cNvPr id="5" name="TextBox 4"/>
          <p:cNvSpPr txBox="1"/>
          <p:nvPr/>
        </p:nvSpPr>
        <p:spPr>
          <a:xfrm>
            <a:off x="5359794" y="2356221"/>
            <a:ext cx="2835658" cy="1938992"/>
          </a:xfrm>
          <a:prstGeom prst="rect">
            <a:avLst/>
          </a:prstGeom>
          <a:noFill/>
        </p:spPr>
        <p:txBody>
          <a:bodyPr wrap="square" rtlCol="0">
            <a:spAutoFit/>
          </a:bodyPr>
          <a:lstStyle/>
          <a:p>
            <a:pPr algn="ctr"/>
            <a:r>
              <a:rPr lang="en-US" sz="2400" b="1" dirty="0"/>
              <a:t>Tax Incidence: </a:t>
            </a:r>
            <a:r>
              <a:rPr lang="en-US" sz="2400" dirty="0"/>
              <a:t>The manner in which the burden of a tax is shared among participants.</a:t>
            </a:r>
          </a:p>
        </p:txBody>
      </p:sp>
      <p:sp>
        <p:nvSpPr>
          <p:cNvPr id="9" name="Oval 8"/>
          <p:cNvSpPr/>
          <p:nvPr/>
        </p:nvSpPr>
        <p:spPr>
          <a:xfrm>
            <a:off x="1066800" y="2599035"/>
            <a:ext cx="914400" cy="914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009900" y="2599035"/>
            <a:ext cx="914400" cy="9144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nip Same Side Corner Rectangle 10"/>
          <p:cNvSpPr/>
          <p:nvPr/>
        </p:nvSpPr>
        <p:spPr>
          <a:xfrm>
            <a:off x="1054100" y="3513435"/>
            <a:ext cx="914400" cy="914400"/>
          </a:xfrm>
          <a:prstGeom prst="snip2Same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nip Same Side Corner Rectangle 11"/>
          <p:cNvSpPr/>
          <p:nvPr/>
        </p:nvSpPr>
        <p:spPr>
          <a:xfrm>
            <a:off x="3009900" y="3513435"/>
            <a:ext cx="914400" cy="914400"/>
          </a:xfrm>
          <a:prstGeom prst="snip2Same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5400000" flipH="1" flipV="1">
            <a:off x="1363945" y="2886091"/>
            <a:ext cx="1564714" cy="330202"/>
          </a:xfrm>
          <a:prstGeom prst="line">
            <a:avLst/>
          </a:prstGeom>
          <a:ln w="889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3230846" y="2962291"/>
            <a:ext cx="1717113" cy="330202"/>
          </a:xfrm>
          <a:prstGeom prst="line">
            <a:avLst/>
          </a:prstGeom>
          <a:ln w="889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V="1">
            <a:off x="87592" y="2854340"/>
            <a:ext cx="1564714" cy="393704"/>
          </a:xfrm>
          <a:prstGeom prst="line">
            <a:avLst/>
          </a:prstGeom>
          <a:ln w="889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2616200" y="2268835"/>
            <a:ext cx="393700" cy="1701800"/>
          </a:xfrm>
          <a:prstGeom prst="line">
            <a:avLst/>
          </a:prstGeom>
          <a:ln w="889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V="1">
            <a:off x="654047" y="5069184"/>
            <a:ext cx="1282700" cy="1"/>
          </a:xfrm>
          <a:prstGeom prst="line">
            <a:avLst/>
          </a:prstGeom>
          <a:ln w="889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V="1">
            <a:off x="1149351" y="5069184"/>
            <a:ext cx="1282700" cy="1"/>
          </a:xfrm>
          <a:prstGeom prst="line">
            <a:avLst/>
          </a:prstGeom>
          <a:ln w="889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V="1">
            <a:off x="2584447" y="5069186"/>
            <a:ext cx="1282700" cy="1"/>
          </a:xfrm>
          <a:prstGeom prst="line">
            <a:avLst/>
          </a:prstGeom>
          <a:ln w="889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V="1">
            <a:off x="3079751" y="5069186"/>
            <a:ext cx="1282700" cy="1"/>
          </a:xfrm>
          <a:prstGeom prst="line">
            <a:avLst/>
          </a:prstGeom>
          <a:ln w="88900">
            <a:solidFill>
              <a:srgbClr val="008000"/>
            </a:solid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457200" y="1354435"/>
            <a:ext cx="4051300" cy="914400"/>
          </a:xfrm>
          <a:prstGeom prst="rect">
            <a:avLst/>
          </a:prstGeom>
          <a:scene3d>
            <a:camera prst="orthographicFront"/>
            <a:lightRig rig="threePt" dir="t"/>
          </a:scene3d>
          <a:sp3d>
            <a:bevelT prst="angle"/>
            <a:bevelB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82600" y="5710535"/>
            <a:ext cx="2133599" cy="461665"/>
          </a:xfrm>
          <a:prstGeom prst="rect">
            <a:avLst/>
          </a:prstGeom>
          <a:noFill/>
        </p:spPr>
        <p:txBody>
          <a:bodyPr wrap="square" rtlCol="0">
            <a:spAutoFit/>
          </a:bodyPr>
          <a:lstStyle/>
          <a:p>
            <a:pPr algn="ctr"/>
            <a:r>
              <a:rPr lang="en-US" sz="2400" b="1" dirty="0"/>
              <a:t>BUYER</a:t>
            </a:r>
          </a:p>
        </p:txBody>
      </p:sp>
      <p:sp>
        <p:nvSpPr>
          <p:cNvPr id="38" name="TextBox 37"/>
          <p:cNvSpPr txBox="1"/>
          <p:nvPr/>
        </p:nvSpPr>
        <p:spPr>
          <a:xfrm>
            <a:off x="2374901" y="5710535"/>
            <a:ext cx="2133599" cy="461665"/>
          </a:xfrm>
          <a:prstGeom prst="rect">
            <a:avLst/>
          </a:prstGeom>
          <a:noFill/>
        </p:spPr>
        <p:txBody>
          <a:bodyPr wrap="square" rtlCol="0">
            <a:spAutoFit/>
          </a:bodyPr>
          <a:lstStyle/>
          <a:p>
            <a:pPr algn="ctr"/>
            <a:r>
              <a:rPr lang="en-US" sz="2400" b="1" dirty="0"/>
              <a:t>SELLER</a:t>
            </a:r>
          </a:p>
        </p:txBody>
      </p:sp>
      <p:sp>
        <p:nvSpPr>
          <p:cNvPr id="39" name="TextBox 38"/>
          <p:cNvSpPr txBox="1"/>
          <p:nvPr/>
        </p:nvSpPr>
        <p:spPr>
          <a:xfrm>
            <a:off x="457200" y="1417638"/>
            <a:ext cx="4025900" cy="584776"/>
          </a:xfrm>
          <a:prstGeom prst="rect">
            <a:avLst/>
          </a:prstGeom>
          <a:noFill/>
        </p:spPr>
        <p:txBody>
          <a:bodyPr wrap="square" rtlCol="0">
            <a:spAutoFit/>
          </a:bodyPr>
          <a:lstStyle/>
          <a:p>
            <a:pPr algn="ctr"/>
            <a:r>
              <a:rPr lang="en-US" sz="3200" b="1" dirty="0"/>
              <a:t>TAXES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18"/>
                                        </p:tgtEl>
                                        <p:attrNameLst>
                                          <p:attrName>r</p:attrName>
                                        </p:attrNameLst>
                                      </p:cBhvr>
                                    </p:animRot>
                                    <p:animRot by="-240000">
                                      <p:cBhvr>
                                        <p:cTn id="7" dur="200" fill="hold">
                                          <p:stCondLst>
                                            <p:cond delay="200"/>
                                          </p:stCondLst>
                                        </p:cTn>
                                        <p:tgtEl>
                                          <p:spTgt spid="18"/>
                                        </p:tgtEl>
                                        <p:attrNameLst>
                                          <p:attrName>r</p:attrName>
                                        </p:attrNameLst>
                                      </p:cBhvr>
                                    </p:animRot>
                                    <p:animRot by="240000">
                                      <p:cBhvr>
                                        <p:cTn id="8" dur="200" fill="hold">
                                          <p:stCondLst>
                                            <p:cond delay="400"/>
                                          </p:stCondLst>
                                        </p:cTn>
                                        <p:tgtEl>
                                          <p:spTgt spid="18"/>
                                        </p:tgtEl>
                                        <p:attrNameLst>
                                          <p:attrName>r</p:attrName>
                                        </p:attrNameLst>
                                      </p:cBhvr>
                                    </p:animRot>
                                    <p:animRot by="-240000">
                                      <p:cBhvr>
                                        <p:cTn id="9" dur="200" fill="hold">
                                          <p:stCondLst>
                                            <p:cond delay="600"/>
                                          </p:stCondLst>
                                        </p:cTn>
                                        <p:tgtEl>
                                          <p:spTgt spid="18"/>
                                        </p:tgtEl>
                                        <p:attrNameLst>
                                          <p:attrName>r</p:attrName>
                                        </p:attrNameLst>
                                      </p:cBhvr>
                                    </p:animRot>
                                    <p:animRot by="120000">
                                      <p:cBhvr>
                                        <p:cTn id="10" dur="200" fill="hold">
                                          <p:stCondLst>
                                            <p:cond delay="800"/>
                                          </p:stCondLst>
                                        </p:cTn>
                                        <p:tgtEl>
                                          <p:spTgt spid="18"/>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15"/>
                                        </p:tgtEl>
                                        <p:attrNameLst>
                                          <p:attrName>r</p:attrName>
                                        </p:attrNameLst>
                                      </p:cBhvr>
                                    </p:animRot>
                                    <p:animRot by="-240000">
                                      <p:cBhvr>
                                        <p:cTn id="13" dur="200" fill="hold">
                                          <p:stCondLst>
                                            <p:cond delay="200"/>
                                          </p:stCondLst>
                                        </p:cTn>
                                        <p:tgtEl>
                                          <p:spTgt spid="15"/>
                                        </p:tgtEl>
                                        <p:attrNameLst>
                                          <p:attrName>r</p:attrName>
                                        </p:attrNameLst>
                                      </p:cBhvr>
                                    </p:animRot>
                                    <p:animRot by="240000">
                                      <p:cBhvr>
                                        <p:cTn id="14" dur="200" fill="hold">
                                          <p:stCondLst>
                                            <p:cond delay="400"/>
                                          </p:stCondLst>
                                        </p:cTn>
                                        <p:tgtEl>
                                          <p:spTgt spid="15"/>
                                        </p:tgtEl>
                                        <p:attrNameLst>
                                          <p:attrName>r</p:attrName>
                                        </p:attrNameLst>
                                      </p:cBhvr>
                                    </p:animRot>
                                    <p:animRot by="-240000">
                                      <p:cBhvr>
                                        <p:cTn id="15" dur="200" fill="hold">
                                          <p:stCondLst>
                                            <p:cond delay="600"/>
                                          </p:stCondLst>
                                        </p:cTn>
                                        <p:tgtEl>
                                          <p:spTgt spid="15"/>
                                        </p:tgtEl>
                                        <p:attrNameLst>
                                          <p:attrName>r</p:attrName>
                                        </p:attrNameLst>
                                      </p:cBhvr>
                                    </p:animRot>
                                    <p:animRot by="120000">
                                      <p:cBhvr>
                                        <p:cTn id="16" dur="200" fill="hold">
                                          <p:stCondLst>
                                            <p:cond delay="800"/>
                                          </p:stCondLst>
                                        </p:cTn>
                                        <p:tgtEl>
                                          <p:spTgt spid="15"/>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100" fill="hold">
                                          <p:stCondLst>
                                            <p:cond delay="0"/>
                                          </p:stCondLst>
                                        </p:cTn>
                                        <p:tgtEl>
                                          <p:spTgt spid="23"/>
                                        </p:tgtEl>
                                        <p:attrNameLst>
                                          <p:attrName>r</p:attrName>
                                        </p:attrNameLst>
                                      </p:cBhvr>
                                    </p:animRot>
                                    <p:animRot by="-240000">
                                      <p:cBhvr>
                                        <p:cTn id="19" dur="200" fill="hold">
                                          <p:stCondLst>
                                            <p:cond delay="200"/>
                                          </p:stCondLst>
                                        </p:cTn>
                                        <p:tgtEl>
                                          <p:spTgt spid="23"/>
                                        </p:tgtEl>
                                        <p:attrNameLst>
                                          <p:attrName>r</p:attrName>
                                        </p:attrNameLst>
                                      </p:cBhvr>
                                    </p:animRot>
                                    <p:animRot by="240000">
                                      <p:cBhvr>
                                        <p:cTn id="20" dur="200" fill="hold">
                                          <p:stCondLst>
                                            <p:cond delay="400"/>
                                          </p:stCondLst>
                                        </p:cTn>
                                        <p:tgtEl>
                                          <p:spTgt spid="23"/>
                                        </p:tgtEl>
                                        <p:attrNameLst>
                                          <p:attrName>r</p:attrName>
                                        </p:attrNameLst>
                                      </p:cBhvr>
                                    </p:animRot>
                                    <p:animRot by="-240000">
                                      <p:cBhvr>
                                        <p:cTn id="21" dur="200" fill="hold">
                                          <p:stCondLst>
                                            <p:cond delay="600"/>
                                          </p:stCondLst>
                                        </p:cTn>
                                        <p:tgtEl>
                                          <p:spTgt spid="23"/>
                                        </p:tgtEl>
                                        <p:attrNameLst>
                                          <p:attrName>r</p:attrName>
                                        </p:attrNameLst>
                                      </p:cBhvr>
                                    </p:animRot>
                                    <p:animRot by="120000">
                                      <p:cBhvr>
                                        <p:cTn id="22" dur="200" fill="hold">
                                          <p:stCondLst>
                                            <p:cond delay="800"/>
                                          </p:stCondLst>
                                        </p:cTn>
                                        <p:tgtEl>
                                          <p:spTgt spid="23"/>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par>
                                <p:cTn id="29" presetID="32" presetClass="emph" presetSubtype="0" repeatCount="indefinite" fill="hold" grpId="0" nodeType="withEffect">
                                  <p:stCondLst>
                                    <p:cond delay="0"/>
                                  </p:stCondLst>
                                  <p:endCondLst>
                                    <p:cond evt="onNext" delay="0">
                                      <p:tgtEl>
                                        <p:sldTgt/>
                                      </p:tgtEl>
                                    </p:cond>
                                  </p:endCondLst>
                                  <p:childTnLst>
                                    <p:animRot by="120000">
                                      <p:cBhvr>
                                        <p:cTn id="30" dur="100" fill="hold">
                                          <p:stCondLst>
                                            <p:cond delay="0"/>
                                          </p:stCondLst>
                                        </p:cTn>
                                        <p:tgtEl>
                                          <p:spTgt spid="39"/>
                                        </p:tgtEl>
                                        <p:attrNameLst>
                                          <p:attrName>r</p:attrName>
                                        </p:attrNameLst>
                                      </p:cBhvr>
                                    </p:animRot>
                                    <p:animRot by="-240000">
                                      <p:cBhvr>
                                        <p:cTn id="31" dur="200" fill="hold">
                                          <p:stCondLst>
                                            <p:cond delay="200"/>
                                          </p:stCondLst>
                                        </p:cTn>
                                        <p:tgtEl>
                                          <p:spTgt spid="39"/>
                                        </p:tgtEl>
                                        <p:attrNameLst>
                                          <p:attrName>r</p:attrName>
                                        </p:attrNameLst>
                                      </p:cBhvr>
                                    </p:animRot>
                                    <p:animRot by="240000">
                                      <p:cBhvr>
                                        <p:cTn id="32" dur="200" fill="hold">
                                          <p:stCondLst>
                                            <p:cond delay="400"/>
                                          </p:stCondLst>
                                        </p:cTn>
                                        <p:tgtEl>
                                          <p:spTgt spid="39"/>
                                        </p:tgtEl>
                                        <p:attrNameLst>
                                          <p:attrName>r</p:attrName>
                                        </p:attrNameLst>
                                      </p:cBhvr>
                                    </p:animRot>
                                    <p:animRot by="-240000">
                                      <p:cBhvr>
                                        <p:cTn id="33" dur="200" fill="hold">
                                          <p:stCondLst>
                                            <p:cond delay="600"/>
                                          </p:stCondLst>
                                        </p:cTn>
                                        <p:tgtEl>
                                          <p:spTgt spid="39"/>
                                        </p:tgtEl>
                                        <p:attrNameLst>
                                          <p:attrName>r</p:attrName>
                                        </p:attrNameLst>
                                      </p:cBhvr>
                                    </p:animRot>
                                    <p:animRot by="120000">
                                      <p:cBhvr>
                                        <p:cTn id="34" dur="200" fill="hold">
                                          <p:stCondLst>
                                            <p:cond delay="800"/>
                                          </p:stCondLst>
                                        </p:cTn>
                                        <p:tgtEl>
                                          <p:spTgt spid="39"/>
                                        </p:tgtEl>
                                        <p:attrNameLst>
                                          <p:attrName>r</p:attrName>
                                        </p:attrNameLst>
                                      </p:cBhvr>
                                    </p:animRot>
                                  </p:childTnLst>
                                </p:cTn>
                              </p:par>
                              <p:par>
                                <p:cTn id="35" presetID="32" presetClass="emph" presetSubtype="0" repeatCount="indefinite" fill="hold" grpId="0" nodeType="withEffect">
                                  <p:stCondLst>
                                    <p:cond delay="0"/>
                                  </p:stCondLst>
                                  <p:endCondLst>
                                    <p:cond evt="onNext" delay="0">
                                      <p:tgtEl>
                                        <p:sldTgt/>
                                      </p:tgtEl>
                                    </p:cond>
                                  </p:endCondLst>
                                  <p:childTnLst>
                                    <p:animRot by="120000">
                                      <p:cBhvr>
                                        <p:cTn id="36" dur="100" fill="hold">
                                          <p:stCondLst>
                                            <p:cond delay="0"/>
                                          </p:stCondLst>
                                        </p:cTn>
                                        <p:tgtEl>
                                          <p:spTgt spid="36"/>
                                        </p:tgtEl>
                                        <p:attrNameLst>
                                          <p:attrName>r</p:attrName>
                                        </p:attrNameLst>
                                      </p:cBhvr>
                                    </p:animRot>
                                    <p:animRot by="-240000">
                                      <p:cBhvr>
                                        <p:cTn id="37" dur="200" fill="hold">
                                          <p:stCondLst>
                                            <p:cond delay="200"/>
                                          </p:stCondLst>
                                        </p:cTn>
                                        <p:tgtEl>
                                          <p:spTgt spid="36"/>
                                        </p:tgtEl>
                                        <p:attrNameLst>
                                          <p:attrName>r</p:attrName>
                                        </p:attrNameLst>
                                      </p:cBhvr>
                                    </p:animRot>
                                    <p:animRot by="240000">
                                      <p:cBhvr>
                                        <p:cTn id="38" dur="200" fill="hold">
                                          <p:stCondLst>
                                            <p:cond delay="400"/>
                                          </p:stCondLst>
                                        </p:cTn>
                                        <p:tgtEl>
                                          <p:spTgt spid="36"/>
                                        </p:tgtEl>
                                        <p:attrNameLst>
                                          <p:attrName>r</p:attrName>
                                        </p:attrNameLst>
                                      </p:cBhvr>
                                    </p:animRot>
                                    <p:animRot by="-240000">
                                      <p:cBhvr>
                                        <p:cTn id="39" dur="200" fill="hold">
                                          <p:stCondLst>
                                            <p:cond delay="600"/>
                                          </p:stCondLst>
                                        </p:cTn>
                                        <p:tgtEl>
                                          <p:spTgt spid="36"/>
                                        </p:tgtEl>
                                        <p:attrNameLst>
                                          <p:attrName>r</p:attrName>
                                        </p:attrNameLst>
                                      </p:cBhvr>
                                    </p:animRot>
                                    <p:animRot by="120000">
                                      <p:cBhvr>
                                        <p:cTn id="40" dur="200" fill="hold">
                                          <p:stCondLst>
                                            <p:cond delay="800"/>
                                          </p:stCondLst>
                                        </p:cTn>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230" y="19503"/>
            <a:ext cx="8229600" cy="1143000"/>
          </a:xfrm>
        </p:spPr>
        <p:txBody>
          <a:bodyPr>
            <a:normAutofit/>
          </a:bodyPr>
          <a:lstStyle/>
          <a:p>
            <a:r>
              <a:rPr lang="en-US" sz="4000" dirty="0"/>
              <a:t>TAX ON Sellers</a:t>
            </a:r>
          </a:p>
        </p:txBody>
      </p:sp>
      <p:sp>
        <p:nvSpPr>
          <p:cNvPr id="4" name="TextBox 3"/>
          <p:cNvSpPr txBox="1"/>
          <p:nvPr/>
        </p:nvSpPr>
        <p:spPr>
          <a:xfrm>
            <a:off x="5575669" y="1854646"/>
            <a:ext cx="3354864" cy="3970318"/>
          </a:xfrm>
          <a:prstGeom prst="rect">
            <a:avLst/>
          </a:prstGeom>
          <a:noFill/>
        </p:spPr>
        <p:txBody>
          <a:bodyPr wrap="square" rtlCol="0">
            <a:spAutoFit/>
          </a:bodyPr>
          <a:lstStyle/>
          <a:p>
            <a:pPr algn="ctr"/>
            <a:r>
              <a:rPr lang="en-US" dirty="0"/>
              <a:t>Suppose a local government imposes a $1.00 tax a seller per unit sold.</a:t>
            </a:r>
          </a:p>
          <a:p>
            <a:pPr algn="ctr"/>
            <a:endParaRPr lang="en-US" dirty="0"/>
          </a:p>
          <a:p>
            <a:pPr algn="ctr"/>
            <a:r>
              <a:rPr lang="en-US" dirty="0"/>
              <a:t>Buyers and Sellers will share the burden, with some of the tax being passed on.</a:t>
            </a:r>
          </a:p>
          <a:p>
            <a:pPr algn="ctr"/>
            <a:endParaRPr lang="en-US" dirty="0"/>
          </a:p>
          <a:p>
            <a:pPr algn="ctr"/>
            <a:r>
              <a:rPr lang="en-US" dirty="0"/>
              <a:t>A $1.00 shift in supply increases the equilibrium price by $0.60 and results in a price of $5.60. Buyers pay $5.60 and sellers receive $4.60.</a:t>
            </a:r>
          </a:p>
          <a:p>
            <a:pPr algn="ctr"/>
            <a:endParaRPr lang="en-US" dirty="0"/>
          </a:p>
        </p:txBody>
      </p:sp>
      <p:cxnSp>
        <p:nvCxnSpPr>
          <p:cNvPr id="5" name="Straight Connector 4"/>
          <p:cNvCxnSpPr/>
          <p:nvPr/>
        </p:nvCxnSpPr>
        <p:spPr>
          <a:xfrm rot="5400000">
            <a:off x="-927075" y="3599575"/>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912793" y="2130323"/>
            <a:ext cx="2645642" cy="24412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17"/>
          <p:cNvSpPr txBox="1">
            <a:spLocks noChangeArrowheads="1"/>
          </p:cNvSpPr>
          <p:nvPr/>
        </p:nvSpPr>
        <p:spPr bwMode="auto">
          <a:xfrm>
            <a:off x="775519" y="1528680"/>
            <a:ext cx="369888" cy="369888"/>
          </a:xfrm>
          <a:prstGeom prst="rect">
            <a:avLst/>
          </a:prstGeom>
          <a:noFill/>
          <a:ln w="9525">
            <a:noFill/>
            <a:miter lim="800000"/>
            <a:headEnd/>
            <a:tailEnd/>
          </a:ln>
        </p:spPr>
        <p:txBody>
          <a:bodyPr>
            <a:prstTxWarp prst="textNoShape">
              <a:avLst/>
            </a:prstTxWarp>
            <a:spAutoFit/>
          </a:bodyPr>
          <a:lstStyle/>
          <a:p>
            <a:r>
              <a:rPr lang="en-US" dirty="0"/>
              <a:t>P</a:t>
            </a:r>
          </a:p>
        </p:txBody>
      </p:sp>
      <p:sp>
        <p:nvSpPr>
          <p:cNvPr id="9" name="TextBox 18"/>
          <p:cNvSpPr txBox="1">
            <a:spLocks noChangeArrowheads="1"/>
          </p:cNvSpPr>
          <p:nvPr/>
        </p:nvSpPr>
        <p:spPr bwMode="auto">
          <a:xfrm>
            <a:off x="5223694" y="5672056"/>
            <a:ext cx="463550" cy="377825"/>
          </a:xfrm>
          <a:prstGeom prst="rect">
            <a:avLst/>
          </a:prstGeom>
          <a:noFill/>
          <a:ln w="9525">
            <a:noFill/>
            <a:miter lim="800000"/>
            <a:headEnd/>
            <a:tailEnd/>
          </a:ln>
        </p:spPr>
        <p:txBody>
          <a:bodyPr>
            <a:prstTxWarp prst="textNoShape">
              <a:avLst/>
            </a:prstTxWarp>
            <a:spAutoFit/>
          </a:bodyPr>
          <a:lstStyle/>
          <a:p>
            <a:r>
              <a:rPr lang="en-US" dirty="0"/>
              <a:t>Q</a:t>
            </a:r>
          </a:p>
        </p:txBody>
      </p:sp>
      <p:sp>
        <p:nvSpPr>
          <p:cNvPr id="10" name="TextBox 19"/>
          <p:cNvSpPr txBox="1">
            <a:spLocks noChangeArrowheads="1"/>
          </p:cNvSpPr>
          <p:nvPr/>
        </p:nvSpPr>
        <p:spPr bwMode="auto">
          <a:xfrm>
            <a:off x="2464443" y="1987101"/>
            <a:ext cx="337344" cy="369332"/>
          </a:xfrm>
          <a:prstGeom prst="rect">
            <a:avLst/>
          </a:prstGeom>
          <a:noFill/>
          <a:ln w="9525">
            <a:noFill/>
            <a:miter lim="800000"/>
            <a:headEnd/>
            <a:tailEnd/>
          </a:ln>
        </p:spPr>
        <p:txBody>
          <a:bodyPr wrap="square">
            <a:prstTxWarp prst="textNoShape">
              <a:avLst/>
            </a:prstTxWarp>
            <a:spAutoFit/>
          </a:bodyPr>
          <a:lstStyle/>
          <a:p>
            <a:r>
              <a:rPr lang="en-US" dirty="0"/>
              <a:t>D</a:t>
            </a:r>
          </a:p>
        </p:txBody>
      </p:sp>
      <p:sp>
        <p:nvSpPr>
          <p:cNvPr id="11" name="TextBox 20"/>
          <p:cNvSpPr txBox="1">
            <a:spLocks noChangeArrowheads="1"/>
          </p:cNvSpPr>
          <p:nvPr/>
        </p:nvSpPr>
        <p:spPr bwMode="auto">
          <a:xfrm>
            <a:off x="3989615" y="1968960"/>
            <a:ext cx="680535" cy="369888"/>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0000"/>
                </a:solidFill>
              </a:rPr>
              <a:t>S’</a:t>
            </a:r>
          </a:p>
        </p:txBody>
      </p:sp>
      <p:cxnSp>
        <p:nvCxnSpPr>
          <p:cNvPr id="12" name="Straight Connector 11"/>
          <p:cNvCxnSpPr/>
          <p:nvPr/>
        </p:nvCxnSpPr>
        <p:spPr>
          <a:xfrm>
            <a:off x="2333234" y="2072144"/>
            <a:ext cx="2759537" cy="29500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p:nvCxnSpPr>
        <p:spPr>
          <a:xfrm>
            <a:off x="1176362" y="3206180"/>
            <a:ext cx="2223768" cy="0"/>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4" name="TextBox 17"/>
          <p:cNvSpPr txBox="1">
            <a:spLocks noChangeArrowheads="1"/>
          </p:cNvSpPr>
          <p:nvPr/>
        </p:nvSpPr>
        <p:spPr bwMode="auto">
          <a:xfrm>
            <a:off x="575454" y="3067679"/>
            <a:ext cx="566590" cy="276999"/>
          </a:xfrm>
          <a:prstGeom prst="rect">
            <a:avLst/>
          </a:prstGeom>
          <a:noFill/>
          <a:ln w="9525">
            <a:noFill/>
            <a:miter lim="800000"/>
            <a:headEnd/>
            <a:tailEnd/>
          </a:ln>
        </p:spPr>
        <p:txBody>
          <a:bodyPr wrap="square">
            <a:prstTxWarp prst="textNoShape">
              <a:avLst/>
            </a:prstTxWarp>
            <a:spAutoFit/>
          </a:bodyPr>
          <a:lstStyle/>
          <a:p>
            <a:pPr algn="ctr"/>
            <a:r>
              <a:rPr lang="en-US" sz="1200" dirty="0">
                <a:solidFill>
                  <a:srgbClr val="FF0000"/>
                </a:solidFill>
              </a:rPr>
              <a:t>$5.60</a:t>
            </a:r>
          </a:p>
        </p:txBody>
      </p:sp>
      <p:cxnSp>
        <p:nvCxnSpPr>
          <p:cNvPr id="15" name="Straight Connector 14"/>
          <p:cNvCxnSpPr>
            <a:cxnSpLocks/>
          </p:cNvCxnSpPr>
          <p:nvPr/>
        </p:nvCxnSpPr>
        <p:spPr>
          <a:xfrm flipV="1">
            <a:off x="3400130" y="3206180"/>
            <a:ext cx="0" cy="2445536"/>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462959" y="2752672"/>
            <a:ext cx="2645642" cy="24412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20"/>
          <p:cNvSpPr txBox="1">
            <a:spLocks noChangeArrowheads="1"/>
          </p:cNvSpPr>
          <p:nvPr/>
        </p:nvSpPr>
        <p:spPr bwMode="auto">
          <a:xfrm>
            <a:off x="4536030" y="2557732"/>
            <a:ext cx="680535" cy="369888"/>
          </a:xfrm>
          <a:prstGeom prst="rect">
            <a:avLst/>
          </a:prstGeom>
          <a:noFill/>
          <a:ln w="9525">
            <a:noFill/>
            <a:miter lim="800000"/>
            <a:headEnd/>
            <a:tailEnd/>
          </a:ln>
        </p:spPr>
        <p:txBody>
          <a:bodyPr wrap="square">
            <a:prstTxWarp prst="textNoShape">
              <a:avLst/>
            </a:prstTxWarp>
            <a:spAutoFit/>
          </a:bodyPr>
          <a:lstStyle/>
          <a:p>
            <a:pPr algn="ctr"/>
            <a:r>
              <a:rPr lang="en-US" dirty="0"/>
              <a:t>S</a:t>
            </a:r>
          </a:p>
        </p:txBody>
      </p:sp>
      <p:cxnSp>
        <p:nvCxnSpPr>
          <p:cNvPr id="19" name="Straight Connector 18"/>
          <p:cNvCxnSpPr/>
          <p:nvPr/>
        </p:nvCxnSpPr>
        <p:spPr>
          <a:xfrm rot="5400000" flipH="1" flipV="1">
            <a:off x="3050066" y="4727806"/>
            <a:ext cx="1818671"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cxnSpLocks/>
            <a:stCxn id="22" idx="3"/>
          </p:cNvCxnSpPr>
          <p:nvPr/>
        </p:nvCxnSpPr>
        <p:spPr>
          <a:xfrm flipV="1">
            <a:off x="1112863" y="3817778"/>
            <a:ext cx="2799839" cy="3640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1" name="TextBox 18"/>
          <p:cNvSpPr txBox="1">
            <a:spLocks noChangeArrowheads="1"/>
          </p:cNvSpPr>
          <p:nvPr/>
        </p:nvSpPr>
        <p:spPr bwMode="auto">
          <a:xfrm>
            <a:off x="3581628" y="5651716"/>
            <a:ext cx="644455" cy="369332"/>
          </a:xfrm>
          <a:prstGeom prst="rect">
            <a:avLst/>
          </a:prstGeom>
          <a:noFill/>
          <a:ln w="9525">
            <a:noFill/>
            <a:miter lim="800000"/>
            <a:headEnd/>
            <a:tailEnd/>
          </a:ln>
        </p:spPr>
        <p:txBody>
          <a:bodyPr wrap="square">
            <a:prstTxWarp prst="textNoShape">
              <a:avLst/>
            </a:prstTxWarp>
            <a:spAutoFit/>
          </a:bodyPr>
          <a:lstStyle/>
          <a:p>
            <a:pPr algn="ctr"/>
            <a:r>
              <a:rPr lang="en-US" dirty="0"/>
              <a:t>10K</a:t>
            </a:r>
          </a:p>
        </p:txBody>
      </p:sp>
      <p:sp>
        <p:nvSpPr>
          <p:cNvPr id="22" name="TextBox 17"/>
          <p:cNvSpPr txBox="1">
            <a:spLocks noChangeArrowheads="1"/>
          </p:cNvSpPr>
          <p:nvPr/>
        </p:nvSpPr>
        <p:spPr bwMode="auto">
          <a:xfrm>
            <a:off x="546273" y="3715679"/>
            <a:ext cx="566590" cy="276999"/>
          </a:xfrm>
          <a:prstGeom prst="rect">
            <a:avLst/>
          </a:prstGeom>
          <a:noFill/>
          <a:ln w="9525">
            <a:noFill/>
            <a:miter lim="800000"/>
            <a:headEnd/>
            <a:tailEnd/>
          </a:ln>
        </p:spPr>
        <p:txBody>
          <a:bodyPr wrap="square">
            <a:prstTxWarp prst="textNoShape">
              <a:avLst/>
            </a:prstTxWarp>
            <a:spAutoFit/>
          </a:bodyPr>
          <a:lstStyle/>
          <a:p>
            <a:pPr algn="ctr"/>
            <a:r>
              <a:rPr lang="en-US" sz="1200" dirty="0"/>
              <a:t>$5.00</a:t>
            </a:r>
          </a:p>
        </p:txBody>
      </p:sp>
      <p:cxnSp>
        <p:nvCxnSpPr>
          <p:cNvPr id="24" name="Straight Connector 23"/>
          <p:cNvCxnSpPr>
            <a:cxnSpLocks/>
          </p:cNvCxnSpPr>
          <p:nvPr/>
        </p:nvCxnSpPr>
        <p:spPr>
          <a:xfrm>
            <a:off x="1176362" y="4338630"/>
            <a:ext cx="2209650" cy="0"/>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7" name="TextBox 17"/>
          <p:cNvSpPr txBox="1">
            <a:spLocks noChangeArrowheads="1"/>
          </p:cNvSpPr>
          <p:nvPr/>
        </p:nvSpPr>
        <p:spPr bwMode="auto">
          <a:xfrm>
            <a:off x="485165" y="4190234"/>
            <a:ext cx="651595" cy="276999"/>
          </a:xfrm>
          <a:prstGeom prst="rect">
            <a:avLst/>
          </a:prstGeom>
          <a:noFill/>
          <a:ln w="9525">
            <a:noFill/>
            <a:miter lim="800000"/>
            <a:headEnd/>
            <a:tailEnd/>
          </a:ln>
        </p:spPr>
        <p:txBody>
          <a:bodyPr wrap="square">
            <a:prstTxWarp prst="textNoShape">
              <a:avLst/>
            </a:prstTxWarp>
            <a:spAutoFit/>
          </a:bodyPr>
          <a:lstStyle/>
          <a:p>
            <a:pPr algn="ctr"/>
            <a:r>
              <a:rPr lang="en-US" sz="1200" dirty="0">
                <a:solidFill>
                  <a:srgbClr val="FF0000"/>
                </a:solidFill>
              </a:rPr>
              <a:t> $4.60</a:t>
            </a:r>
          </a:p>
        </p:txBody>
      </p:sp>
      <p:sp>
        <p:nvSpPr>
          <p:cNvPr id="29" name="Rectangular Callout 28"/>
          <p:cNvSpPr/>
          <p:nvPr/>
        </p:nvSpPr>
        <p:spPr>
          <a:xfrm>
            <a:off x="198463" y="4972879"/>
            <a:ext cx="914400" cy="612648"/>
          </a:xfrm>
          <a:prstGeom prst="wedgeRectCallout">
            <a:avLst>
              <a:gd name="adj1" fmla="val -2487"/>
              <a:gd name="adj2" fmla="val -138272"/>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sellers receive</a:t>
            </a:r>
          </a:p>
        </p:txBody>
      </p:sp>
      <p:sp>
        <p:nvSpPr>
          <p:cNvPr id="30" name="Rectangular Callout 29"/>
          <p:cNvSpPr/>
          <p:nvPr/>
        </p:nvSpPr>
        <p:spPr>
          <a:xfrm>
            <a:off x="198463" y="2084030"/>
            <a:ext cx="914400" cy="612648"/>
          </a:xfrm>
          <a:prstGeom prst="wedgeRectCallout">
            <a:avLst>
              <a:gd name="adj1" fmla="val -2487"/>
              <a:gd name="adj2" fmla="val 126383"/>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buyers pay</a:t>
            </a:r>
          </a:p>
        </p:txBody>
      </p:sp>
      <p:sp>
        <p:nvSpPr>
          <p:cNvPr id="32" name="Right Brace 31"/>
          <p:cNvSpPr/>
          <p:nvPr/>
        </p:nvSpPr>
        <p:spPr>
          <a:xfrm>
            <a:off x="1150878" y="3206179"/>
            <a:ext cx="415304" cy="1126894"/>
          </a:xfrm>
          <a:prstGeom prst="rightBrace">
            <a:avLst>
              <a:gd name="adj1" fmla="val 8333"/>
              <a:gd name="adj2" fmla="val 57561"/>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1464728" y="3619354"/>
            <a:ext cx="1351301" cy="369332"/>
          </a:xfrm>
          <a:prstGeom prst="rect">
            <a:avLst/>
          </a:prstGeom>
          <a:noFill/>
          <a:ln>
            <a:noFill/>
          </a:ln>
        </p:spPr>
        <p:txBody>
          <a:bodyPr wrap="square" rtlCol="0">
            <a:spAutoFit/>
          </a:bodyPr>
          <a:lstStyle/>
          <a:p>
            <a:r>
              <a:rPr lang="en-US" dirty="0">
                <a:solidFill>
                  <a:srgbClr val="FF0000"/>
                </a:solidFill>
              </a:rPr>
              <a:t>TAX Wedge</a:t>
            </a:r>
          </a:p>
        </p:txBody>
      </p:sp>
      <p:sp>
        <p:nvSpPr>
          <p:cNvPr id="34" name="TextBox 33"/>
          <p:cNvSpPr txBox="1"/>
          <p:nvPr/>
        </p:nvSpPr>
        <p:spPr>
          <a:xfrm>
            <a:off x="3711259" y="2885089"/>
            <a:ext cx="1023563" cy="523220"/>
          </a:xfrm>
          <a:prstGeom prst="rect">
            <a:avLst/>
          </a:prstGeom>
          <a:noFill/>
        </p:spPr>
        <p:txBody>
          <a:bodyPr wrap="square" rtlCol="0">
            <a:spAutoFit/>
          </a:bodyPr>
          <a:lstStyle/>
          <a:p>
            <a:r>
              <a:rPr lang="en-US" sz="1400" dirty="0">
                <a:solidFill>
                  <a:srgbClr val="FF0000"/>
                </a:solidFill>
              </a:rPr>
              <a:t>shift of $1.00</a:t>
            </a:r>
          </a:p>
        </p:txBody>
      </p:sp>
      <p:sp>
        <p:nvSpPr>
          <p:cNvPr id="35" name="TextBox 18">
            <a:extLst>
              <a:ext uri="{FF2B5EF4-FFF2-40B4-BE49-F238E27FC236}">
                <a16:creationId xmlns:a16="http://schemas.microsoft.com/office/drawing/2014/main" id="{62E58F88-3ACA-7947-8664-BF9FDAA4A8BE}"/>
              </a:ext>
            </a:extLst>
          </p:cNvPr>
          <p:cNvSpPr txBox="1">
            <a:spLocks noChangeArrowheads="1"/>
          </p:cNvSpPr>
          <p:nvPr/>
        </p:nvSpPr>
        <p:spPr bwMode="auto">
          <a:xfrm>
            <a:off x="3108451" y="5644497"/>
            <a:ext cx="644455"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0000"/>
                </a:solidFill>
              </a:rPr>
              <a:t>8.5K</a:t>
            </a:r>
          </a:p>
        </p:txBody>
      </p:sp>
      <p:cxnSp>
        <p:nvCxnSpPr>
          <p:cNvPr id="31" name="Straight Connector 30">
            <a:extLst>
              <a:ext uri="{FF2B5EF4-FFF2-40B4-BE49-F238E27FC236}">
                <a16:creationId xmlns:a16="http://schemas.microsoft.com/office/drawing/2014/main" id="{8F680EE7-2155-BFA5-2240-408AE5AAB697}"/>
              </a:ext>
            </a:extLst>
          </p:cNvPr>
          <p:cNvCxnSpPr/>
          <p:nvPr/>
        </p:nvCxnSpPr>
        <p:spPr>
          <a:xfrm flipV="1">
            <a:off x="1137972" y="5657188"/>
            <a:ext cx="43005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 Register"/>
                                        </p:tgtEl>
                                      </p:cMediaNode>
                                    </p:audio>
                                  </p:sub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4" name="Typewriter"/>
                                        </p:tgtEl>
                                      </p:cMediaNode>
                                    </p:audio>
                                  </p:sub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subTnLst>
                                    <p:audio>
                                      <p:cMediaNode>
                                        <p:cTn display="0" masterRel="sameClick">
                                          <p:stCondLst>
                                            <p:cond evt="begin" delay="0">
                                              <p:tn val="27"/>
                                            </p:cond>
                                          </p:stCondLst>
                                          <p:endCondLst>
                                            <p:cond evt="onStopAudio" delay="0">
                                              <p:tgtEl>
                                                <p:sldTgt/>
                                              </p:tgtEl>
                                            </p:cond>
                                          </p:endCondLst>
                                        </p:cTn>
                                        <p:tgtEl>
                                          <p:sndTgt r:embed="rId4" name="Typewriter"/>
                                        </p:tgtEl>
                                      </p:cMediaNode>
                                    </p:audio>
                                  </p:sub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right)">
                                      <p:cBhvr>
                                        <p:cTn id="37" dur="500"/>
                                        <p:tgtEl>
                                          <p:spTgt spid="24"/>
                                        </p:tgtEl>
                                      </p:cBhvr>
                                    </p:animEffect>
                                  </p:childTnLst>
                                  <p:subTnLst>
                                    <p:audio>
                                      <p:cMediaNode>
                                        <p:cTn display="0" masterRel="sameClick">
                                          <p:stCondLst>
                                            <p:cond evt="begin" delay="0">
                                              <p:tn val="35"/>
                                            </p:cond>
                                          </p:stCondLst>
                                          <p:endCondLst>
                                            <p:cond evt="onStopAudio" delay="0">
                                              <p:tgtEl>
                                                <p:sldTgt/>
                                              </p:tgtEl>
                                            </p:cond>
                                          </p:endCondLst>
                                        </p:cTn>
                                        <p:tgtEl>
                                          <p:sndTgt r:embed="rId4" name="Typewriter"/>
                                        </p:tgtEl>
                                      </p:cMediaNode>
                                    </p:audio>
                                  </p:sub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5" name="taxes.m4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7" grpId="0"/>
      <p:bldP spid="29" grpId="0" animBg="1"/>
      <p:bldP spid="30" grpId="0" animBg="1"/>
      <p:bldP spid="32" grpId="0" animBg="1"/>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 y="35627"/>
            <a:ext cx="9142413" cy="1143000"/>
          </a:xfrm>
        </p:spPr>
        <p:txBody>
          <a:bodyPr>
            <a:normAutofit/>
          </a:bodyPr>
          <a:lstStyle/>
          <a:p>
            <a:r>
              <a:rPr lang="en-US" sz="4000" dirty="0"/>
              <a:t>TAX ON Buyers</a:t>
            </a:r>
          </a:p>
        </p:txBody>
      </p:sp>
      <p:sp>
        <p:nvSpPr>
          <p:cNvPr id="4" name="TextBox 3"/>
          <p:cNvSpPr txBox="1"/>
          <p:nvPr/>
        </p:nvSpPr>
        <p:spPr>
          <a:xfrm>
            <a:off x="5727171" y="1506283"/>
            <a:ext cx="3354864" cy="4093428"/>
          </a:xfrm>
          <a:prstGeom prst="rect">
            <a:avLst/>
          </a:prstGeom>
          <a:noFill/>
        </p:spPr>
        <p:txBody>
          <a:bodyPr wrap="square" rtlCol="0">
            <a:spAutoFit/>
          </a:bodyPr>
          <a:lstStyle/>
          <a:p>
            <a:pPr algn="ctr"/>
            <a:r>
              <a:rPr lang="en-US" sz="2000" dirty="0"/>
              <a:t>Suppose a local government imposes a $1.00 tax on the buyer per unit purchases.</a:t>
            </a:r>
          </a:p>
          <a:p>
            <a:pPr algn="ctr"/>
            <a:endParaRPr lang="en-US" sz="2000" dirty="0"/>
          </a:p>
          <a:p>
            <a:pPr algn="ctr"/>
            <a:r>
              <a:rPr lang="en-US" sz="2000" dirty="0"/>
              <a:t>Buyers and Sellers will share the burden of the tax.</a:t>
            </a:r>
          </a:p>
          <a:p>
            <a:pPr algn="ctr"/>
            <a:endParaRPr lang="en-US" sz="2000" dirty="0"/>
          </a:p>
          <a:p>
            <a:pPr algn="ctr"/>
            <a:r>
              <a:rPr lang="en-US" sz="2000" dirty="0"/>
              <a:t>A $1.00 shift in demand decreases the equilibrium price by $0.40 and results in a price of $4.60, buyers pay$5.60 and sellers receive $4.60.</a:t>
            </a:r>
          </a:p>
        </p:txBody>
      </p:sp>
      <p:cxnSp>
        <p:nvCxnSpPr>
          <p:cNvPr id="86" name="Straight Connector 85">
            <a:extLst>
              <a:ext uri="{FF2B5EF4-FFF2-40B4-BE49-F238E27FC236}">
                <a16:creationId xmlns:a16="http://schemas.microsoft.com/office/drawing/2014/main" id="{826C120F-4244-C149-85B5-925630101A31}"/>
              </a:ext>
            </a:extLst>
          </p:cNvPr>
          <p:cNvCxnSpPr/>
          <p:nvPr/>
        </p:nvCxnSpPr>
        <p:spPr>
          <a:xfrm rot="5400000">
            <a:off x="-898957" y="3338318"/>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9" name="TextBox 17">
            <a:extLst>
              <a:ext uri="{FF2B5EF4-FFF2-40B4-BE49-F238E27FC236}">
                <a16:creationId xmlns:a16="http://schemas.microsoft.com/office/drawing/2014/main" id="{938281A7-0838-0B40-990A-BD917ADEBAA6}"/>
              </a:ext>
            </a:extLst>
          </p:cNvPr>
          <p:cNvSpPr txBox="1">
            <a:spLocks noChangeArrowheads="1"/>
          </p:cNvSpPr>
          <p:nvPr/>
        </p:nvSpPr>
        <p:spPr bwMode="auto">
          <a:xfrm>
            <a:off x="803637" y="1267423"/>
            <a:ext cx="369888" cy="369888"/>
          </a:xfrm>
          <a:prstGeom prst="rect">
            <a:avLst/>
          </a:prstGeom>
          <a:noFill/>
          <a:ln w="9525">
            <a:noFill/>
            <a:miter lim="800000"/>
            <a:headEnd/>
            <a:tailEnd/>
          </a:ln>
        </p:spPr>
        <p:txBody>
          <a:bodyPr>
            <a:prstTxWarp prst="textNoShape">
              <a:avLst/>
            </a:prstTxWarp>
            <a:spAutoFit/>
          </a:bodyPr>
          <a:lstStyle/>
          <a:p>
            <a:r>
              <a:rPr lang="en-US" dirty="0"/>
              <a:t>P</a:t>
            </a:r>
          </a:p>
        </p:txBody>
      </p:sp>
      <p:sp>
        <p:nvSpPr>
          <p:cNvPr id="90" name="TextBox 18">
            <a:extLst>
              <a:ext uri="{FF2B5EF4-FFF2-40B4-BE49-F238E27FC236}">
                <a16:creationId xmlns:a16="http://schemas.microsoft.com/office/drawing/2014/main" id="{243249ED-2C05-6748-972B-355F47ABD66B}"/>
              </a:ext>
            </a:extLst>
          </p:cNvPr>
          <p:cNvSpPr txBox="1">
            <a:spLocks noChangeArrowheads="1"/>
          </p:cNvSpPr>
          <p:nvPr/>
        </p:nvSpPr>
        <p:spPr bwMode="auto">
          <a:xfrm>
            <a:off x="5251812" y="5410799"/>
            <a:ext cx="463550" cy="377825"/>
          </a:xfrm>
          <a:prstGeom prst="rect">
            <a:avLst/>
          </a:prstGeom>
          <a:noFill/>
          <a:ln w="9525">
            <a:noFill/>
            <a:miter lim="800000"/>
            <a:headEnd/>
            <a:tailEnd/>
          </a:ln>
        </p:spPr>
        <p:txBody>
          <a:bodyPr>
            <a:prstTxWarp prst="textNoShape">
              <a:avLst/>
            </a:prstTxWarp>
            <a:spAutoFit/>
          </a:bodyPr>
          <a:lstStyle/>
          <a:p>
            <a:r>
              <a:rPr lang="en-US" dirty="0"/>
              <a:t>Q</a:t>
            </a:r>
          </a:p>
        </p:txBody>
      </p:sp>
      <p:sp>
        <p:nvSpPr>
          <p:cNvPr id="91" name="TextBox 19">
            <a:extLst>
              <a:ext uri="{FF2B5EF4-FFF2-40B4-BE49-F238E27FC236}">
                <a16:creationId xmlns:a16="http://schemas.microsoft.com/office/drawing/2014/main" id="{02F74815-16D5-6041-B2C7-30A550F7E25B}"/>
              </a:ext>
            </a:extLst>
          </p:cNvPr>
          <p:cNvSpPr txBox="1">
            <a:spLocks noChangeArrowheads="1"/>
          </p:cNvSpPr>
          <p:nvPr/>
        </p:nvSpPr>
        <p:spPr bwMode="auto">
          <a:xfrm>
            <a:off x="2492561" y="1725844"/>
            <a:ext cx="337344" cy="369332"/>
          </a:xfrm>
          <a:prstGeom prst="rect">
            <a:avLst/>
          </a:prstGeom>
          <a:noFill/>
          <a:ln w="9525">
            <a:noFill/>
            <a:miter lim="800000"/>
            <a:headEnd/>
            <a:tailEnd/>
          </a:ln>
        </p:spPr>
        <p:txBody>
          <a:bodyPr wrap="square">
            <a:prstTxWarp prst="textNoShape">
              <a:avLst/>
            </a:prstTxWarp>
            <a:spAutoFit/>
          </a:bodyPr>
          <a:lstStyle/>
          <a:p>
            <a:r>
              <a:rPr lang="en-US" dirty="0"/>
              <a:t>D</a:t>
            </a:r>
          </a:p>
        </p:txBody>
      </p:sp>
      <p:cxnSp>
        <p:nvCxnSpPr>
          <p:cNvPr id="93" name="Straight Connector 92">
            <a:extLst>
              <a:ext uri="{FF2B5EF4-FFF2-40B4-BE49-F238E27FC236}">
                <a16:creationId xmlns:a16="http://schemas.microsoft.com/office/drawing/2014/main" id="{8B21B083-2A87-5349-BDFC-37764C40A423}"/>
              </a:ext>
            </a:extLst>
          </p:cNvPr>
          <p:cNvCxnSpPr/>
          <p:nvPr/>
        </p:nvCxnSpPr>
        <p:spPr>
          <a:xfrm>
            <a:off x="2361352" y="1810887"/>
            <a:ext cx="2759537" cy="29500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6D751DC-4032-C645-B7B2-1EB6718AE727}"/>
              </a:ext>
            </a:extLst>
          </p:cNvPr>
          <p:cNvCxnSpPr>
            <a:cxnSpLocks/>
          </p:cNvCxnSpPr>
          <p:nvPr/>
        </p:nvCxnSpPr>
        <p:spPr>
          <a:xfrm>
            <a:off x="1204480" y="2944923"/>
            <a:ext cx="2223768" cy="0"/>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95" name="TextBox 17">
            <a:extLst>
              <a:ext uri="{FF2B5EF4-FFF2-40B4-BE49-F238E27FC236}">
                <a16:creationId xmlns:a16="http://schemas.microsoft.com/office/drawing/2014/main" id="{AC6F2251-1068-B54C-AAC3-52159662B1FE}"/>
              </a:ext>
            </a:extLst>
          </p:cNvPr>
          <p:cNvSpPr txBox="1">
            <a:spLocks noChangeArrowheads="1"/>
          </p:cNvSpPr>
          <p:nvPr/>
        </p:nvSpPr>
        <p:spPr bwMode="auto">
          <a:xfrm>
            <a:off x="603572" y="2806422"/>
            <a:ext cx="566590" cy="276999"/>
          </a:xfrm>
          <a:prstGeom prst="rect">
            <a:avLst/>
          </a:prstGeom>
          <a:noFill/>
          <a:ln w="9525">
            <a:noFill/>
            <a:miter lim="800000"/>
            <a:headEnd/>
            <a:tailEnd/>
          </a:ln>
        </p:spPr>
        <p:txBody>
          <a:bodyPr wrap="square">
            <a:prstTxWarp prst="textNoShape">
              <a:avLst/>
            </a:prstTxWarp>
            <a:spAutoFit/>
          </a:bodyPr>
          <a:lstStyle/>
          <a:p>
            <a:pPr algn="ctr"/>
            <a:r>
              <a:rPr lang="en-US" sz="1200" dirty="0">
                <a:solidFill>
                  <a:srgbClr val="FF0000"/>
                </a:solidFill>
              </a:rPr>
              <a:t>$5.60</a:t>
            </a:r>
          </a:p>
        </p:txBody>
      </p:sp>
      <p:cxnSp>
        <p:nvCxnSpPr>
          <p:cNvPr id="96" name="Straight Connector 95">
            <a:extLst>
              <a:ext uri="{FF2B5EF4-FFF2-40B4-BE49-F238E27FC236}">
                <a16:creationId xmlns:a16="http://schemas.microsoft.com/office/drawing/2014/main" id="{B108DAD1-E3B5-D547-A93C-4E175B67B537}"/>
              </a:ext>
            </a:extLst>
          </p:cNvPr>
          <p:cNvCxnSpPr>
            <a:cxnSpLocks/>
          </p:cNvCxnSpPr>
          <p:nvPr/>
        </p:nvCxnSpPr>
        <p:spPr>
          <a:xfrm flipV="1">
            <a:off x="3428248" y="2944923"/>
            <a:ext cx="0" cy="2445536"/>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1C29506-645C-5446-AF00-B0240BA05CC9}"/>
              </a:ext>
            </a:extLst>
          </p:cNvPr>
          <p:cNvCxnSpPr/>
          <p:nvPr/>
        </p:nvCxnSpPr>
        <p:spPr>
          <a:xfrm flipV="1">
            <a:off x="2491077" y="2491415"/>
            <a:ext cx="2645642" cy="24412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8" name="TextBox 20">
            <a:extLst>
              <a:ext uri="{FF2B5EF4-FFF2-40B4-BE49-F238E27FC236}">
                <a16:creationId xmlns:a16="http://schemas.microsoft.com/office/drawing/2014/main" id="{93237D1F-3A10-4247-A965-7F2096036545}"/>
              </a:ext>
            </a:extLst>
          </p:cNvPr>
          <p:cNvSpPr txBox="1">
            <a:spLocks noChangeArrowheads="1"/>
          </p:cNvSpPr>
          <p:nvPr/>
        </p:nvSpPr>
        <p:spPr bwMode="auto">
          <a:xfrm>
            <a:off x="4564148" y="2296475"/>
            <a:ext cx="680535" cy="369888"/>
          </a:xfrm>
          <a:prstGeom prst="rect">
            <a:avLst/>
          </a:prstGeom>
          <a:noFill/>
          <a:ln w="9525">
            <a:noFill/>
            <a:miter lim="800000"/>
            <a:headEnd/>
            <a:tailEnd/>
          </a:ln>
        </p:spPr>
        <p:txBody>
          <a:bodyPr wrap="square">
            <a:prstTxWarp prst="textNoShape">
              <a:avLst/>
            </a:prstTxWarp>
            <a:spAutoFit/>
          </a:bodyPr>
          <a:lstStyle/>
          <a:p>
            <a:pPr algn="ctr"/>
            <a:r>
              <a:rPr lang="en-US" dirty="0"/>
              <a:t>S</a:t>
            </a:r>
          </a:p>
        </p:txBody>
      </p:sp>
      <p:cxnSp>
        <p:nvCxnSpPr>
          <p:cNvPr id="99" name="Straight Connector 98">
            <a:extLst>
              <a:ext uri="{FF2B5EF4-FFF2-40B4-BE49-F238E27FC236}">
                <a16:creationId xmlns:a16="http://schemas.microsoft.com/office/drawing/2014/main" id="{6D52E692-5C81-864E-8976-53B09D4DB695}"/>
              </a:ext>
            </a:extLst>
          </p:cNvPr>
          <p:cNvCxnSpPr/>
          <p:nvPr/>
        </p:nvCxnSpPr>
        <p:spPr>
          <a:xfrm rot="5400000" flipH="1" flipV="1">
            <a:off x="3078184" y="4466549"/>
            <a:ext cx="1818671"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9E60D0CD-5D22-C145-B6B3-A573675F31E5}"/>
              </a:ext>
            </a:extLst>
          </p:cNvPr>
          <p:cNvCxnSpPr/>
          <p:nvPr/>
        </p:nvCxnSpPr>
        <p:spPr>
          <a:xfrm>
            <a:off x="1243250" y="3554933"/>
            <a:ext cx="2697570"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01" name="TextBox 18">
            <a:extLst>
              <a:ext uri="{FF2B5EF4-FFF2-40B4-BE49-F238E27FC236}">
                <a16:creationId xmlns:a16="http://schemas.microsoft.com/office/drawing/2014/main" id="{24F40386-DF61-BE4B-BE58-18EBDB4F11F3}"/>
              </a:ext>
            </a:extLst>
          </p:cNvPr>
          <p:cNvSpPr txBox="1">
            <a:spLocks noChangeArrowheads="1"/>
          </p:cNvSpPr>
          <p:nvPr/>
        </p:nvSpPr>
        <p:spPr bwMode="auto">
          <a:xfrm>
            <a:off x="3609746" y="5390459"/>
            <a:ext cx="644455" cy="369332"/>
          </a:xfrm>
          <a:prstGeom prst="rect">
            <a:avLst/>
          </a:prstGeom>
          <a:noFill/>
          <a:ln w="9525">
            <a:noFill/>
            <a:miter lim="800000"/>
            <a:headEnd/>
            <a:tailEnd/>
          </a:ln>
        </p:spPr>
        <p:txBody>
          <a:bodyPr wrap="square">
            <a:prstTxWarp prst="textNoShape">
              <a:avLst/>
            </a:prstTxWarp>
            <a:spAutoFit/>
          </a:bodyPr>
          <a:lstStyle/>
          <a:p>
            <a:pPr algn="ctr"/>
            <a:r>
              <a:rPr lang="en-US" dirty="0"/>
              <a:t>10K</a:t>
            </a:r>
          </a:p>
        </p:txBody>
      </p:sp>
      <p:sp>
        <p:nvSpPr>
          <p:cNvPr id="102" name="TextBox 17">
            <a:extLst>
              <a:ext uri="{FF2B5EF4-FFF2-40B4-BE49-F238E27FC236}">
                <a16:creationId xmlns:a16="http://schemas.microsoft.com/office/drawing/2014/main" id="{1C4F6737-5CCF-0245-922C-6E7FF507D004}"/>
              </a:ext>
            </a:extLst>
          </p:cNvPr>
          <p:cNvSpPr txBox="1">
            <a:spLocks noChangeArrowheads="1"/>
          </p:cNvSpPr>
          <p:nvPr/>
        </p:nvSpPr>
        <p:spPr bwMode="auto">
          <a:xfrm>
            <a:off x="574391" y="3454422"/>
            <a:ext cx="566590" cy="276999"/>
          </a:xfrm>
          <a:prstGeom prst="rect">
            <a:avLst/>
          </a:prstGeom>
          <a:noFill/>
          <a:ln w="9525">
            <a:noFill/>
            <a:miter lim="800000"/>
            <a:headEnd/>
            <a:tailEnd/>
          </a:ln>
        </p:spPr>
        <p:txBody>
          <a:bodyPr wrap="square">
            <a:prstTxWarp prst="textNoShape">
              <a:avLst/>
            </a:prstTxWarp>
            <a:spAutoFit/>
          </a:bodyPr>
          <a:lstStyle/>
          <a:p>
            <a:pPr algn="ctr"/>
            <a:r>
              <a:rPr lang="en-US" sz="1200" dirty="0"/>
              <a:t>$5.00</a:t>
            </a:r>
          </a:p>
        </p:txBody>
      </p:sp>
      <p:cxnSp>
        <p:nvCxnSpPr>
          <p:cNvPr id="103" name="Straight Connector 102">
            <a:extLst>
              <a:ext uri="{FF2B5EF4-FFF2-40B4-BE49-F238E27FC236}">
                <a16:creationId xmlns:a16="http://schemas.microsoft.com/office/drawing/2014/main" id="{2B688C91-39C1-4C42-985E-4228A3CFC98A}"/>
              </a:ext>
            </a:extLst>
          </p:cNvPr>
          <p:cNvCxnSpPr>
            <a:cxnSpLocks/>
          </p:cNvCxnSpPr>
          <p:nvPr/>
        </p:nvCxnSpPr>
        <p:spPr>
          <a:xfrm>
            <a:off x="1204480" y="4077373"/>
            <a:ext cx="2209650" cy="0"/>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04" name="TextBox 17">
            <a:extLst>
              <a:ext uri="{FF2B5EF4-FFF2-40B4-BE49-F238E27FC236}">
                <a16:creationId xmlns:a16="http://schemas.microsoft.com/office/drawing/2014/main" id="{12084C00-E212-734D-AB01-D0188ED3E8A5}"/>
              </a:ext>
            </a:extLst>
          </p:cNvPr>
          <p:cNvSpPr txBox="1">
            <a:spLocks noChangeArrowheads="1"/>
          </p:cNvSpPr>
          <p:nvPr/>
        </p:nvSpPr>
        <p:spPr bwMode="auto">
          <a:xfrm>
            <a:off x="513283" y="3928977"/>
            <a:ext cx="651595" cy="276999"/>
          </a:xfrm>
          <a:prstGeom prst="rect">
            <a:avLst/>
          </a:prstGeom>
          <a:noFill/>
          <a:ln w="9525">
            <a:noFill/>
            <a:miter lim="800000"/>
            <a:headEnd/>
            <a:tailEnd/>
          </a:ln>
        </p:spPr>
        <p:txBody>
          <a:bodyPr wrap="square">
            <a:prstTxWarp prst="textNoShape">
              <a:avLst/>
            </a:prstTxWarp>
            <a:spAutoFit/>
          </a:bodyPr>
          <a:lstStyle/>
          <a:p>
            <a:pPr algn="ctr"/>
            <a:r>
              <a:rPr lang="en-US" sz="1200" dirty="0">
                <a:solidFill>
                  <a:srgbClr val="FF0000"/>
                </a:solidFill>
              </a:rPr>
              <a:t> $4.60</a:t>
            </a:r>
          </a:p>
        </p:txBody>
      </p:sp>
      <p:sp>
        <p:nvSpPr>
          <p:cNvPr id="105" name="Rectangular Callout 104">
            <a:extLst>
              <a:ext uri="{FF2B5EF4-FFF2-40B4-BE49-F238E27FC236}">
                <a16:creationId xmlns:a16="http://schemas.microsoft.com/office/drawing/2014/main" id="{6657C2D2-7DF0-D14A-9137-6C1D0649AB87}"/>
              </a:ext>
            </a:extLst>
          </p:cNvPr>
          <p:cNvSpPr/>
          <p:nvPr/>
        </p:nvSpPr>
        <p:spPr>
          <a:xfrm>
            <a:off x="226581" y="4711622"/>
            <a:ext cx="914400" cy="612648"/>
          </a:xfrm>
          <a:prstGeom prst="wedgeRectCallout">
            <a:avLst>
              <a:gd name="adj1" fmla="val -2487"/>
              <a:gd name="adj2" fmla="val -138272"/>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sellers receive</a:t>
            </a:r>
          </a:p>
        </p:txBody>
      </p:sp>
      <p:sp>
        <p:nvSpPr>
          <p:cNvPr id="106" name="Rectangular Callout 105">
            <a:extLst>
              <a:ext uri="{FF2B5EF4-FFF2-40B4-BE49-F238E27FC236}">
                <a16:creationId xmlns:a16="http://schemas.microsoft.com/office/drawing/2014/main" id="{FA13EFF7-3613-5248-80C0-9898B242AAD8}"/>
              </a:ext>
            </a:extLst>
          </p:cNvPr>
          <p:cNvSpPr/>
          <p:nvPr/>
        </p:nvSpPr>
        <p:spPr>
          <a:xfrm>
            <a:off x="226581" y="1822773"/>
            <a:ext cx="914400" cy="612648"/>
          </a:xfrm>
          <a:prstGeom prst="wedgeRectCallout">
            <a:avLst>
              <a:gd name="adj1" fmla="val -2487"/>
              <a:gd name="adj2" fmla="val 126383"/>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buyers pay</a:t>
            </a:r>
          </a:p>
        </p:txBody>
      </p:sp>
      <p:sp>
        <p:nvSpPr>
          <p:cNvPr id="107" name="Right Brace 106">
            <a:extLst>
              <a:ext uri="{FF2B5EF4-FFF2-40B4-BE49-F238E27FC236}">
                <a16:creationId xmlns:a16="http://schemas.microsoft.com/office/drawing/2014/main" id="{F080493E-EB96-794A-8DD4-22AE71631568}"/>
              </a:ext>
            </a:extLst>
          </p:cNvPr>
          <p:cNvSpPr/>
          <p:nvPr/>
        </p:nvSpPr>
        <p:spPr>
          <a:xfrm>
            <a:off x="1178996" y="2944922"/>
            <a:ext cx="415304" cy="1126894"/>
          </a:xfrm>
          <a:prstGeom prst="rightBrace">
            <a:avLst>
              <a:gd name="adj1" fmla="val 8333"/>
              <a:gd name="adj2" fmla="val 5441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TextBox 108">
            <a:extLst>
              <a:ext uri="{FF2B5EF4-FFF2-40B4-BE49-F238E27FC236}">
                <a16:creationId xmlns:a16="http://schemas.microsoft.com/office/drawing/2014/main" id="{B5D21A8E-8411-054B-BE6F-DEA905101D4C}"/>
              </a:ext>
            </a:extLst>
          </p:cNvPr>
          <p:cNvSpPr txBox="1"/>
          <p:nvPr/>
        </p:nvSpPr>
        <p:spPr>
          <a:xfrm>
            <a:off x="2243860" y="2350524"/>
            <a:ext cx="1023563" cy="523220"/>
          </a:xfrm>
          <a:prstGeom prst="rect">
            <a:avLst/>
          </a:prstGeom>
          <a:noFill/>
        </p:spPr>
        <p:txBody>
          <a:bodyPr wrap="square" rtlCol="0">
            <a:spAutoFit/>
          </a:bodyPr>
          <a:lstStyle/>
          <a:p>
            <a:r>
              <a:rPr lang="en-US" sz="1400" dirty="0">
                <a:solidFill>
                  <a:srgbClr val="FF0000"/>
                </a:solidFill>
              </a:rPr>
              <a:t>shift of $1.00</a:t>
            </a:r>
          </a:p>
        </p:txBody>
      </p:sp>
      <p:sp>
        <p:nvSpPr>
          <p:cNvPr id="110" name="TextBox 18">
            <a:extLst>
              <a:ext uri="{FF2B5EF4-FFF2-40B4-BE49-F238E27FC236}">
                <a16:creationId xmlns:a16="http://schemas.microsoft.com/office/drawing/2014/main" id="{809A74C2-735A-524F-9ACD-439FA30A13FA}"/>
              </a:ext>
            </a:extLst>
          </p:cNvPr>
          <p:cNvSpPr txBox="1">
            <a:spLocks noChangeArrowheads="1"/>
          </p:cNvSpPr>
          <p:nvPr/>
        </p:nvSpPr>
        <p:spPr bwMode="auto">
          <a:xfrm>
            <a:off x="3136569" y="5383240"/>
            <a:ext cx="644455"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0000"/>
                </a:solidFill>
              </a:rPr>
              <a:t>8.5K</a:t>
            </a:r>
          </a:p>
        </p:txBody>
      </p:sp>
      <p:cxnSp>
        <p:nvCxnSpPr>
          <p:cNvPr id="111" name="Straight Connector 110">
            <a:extLst>
              <a:ext uri="{FF2B5EF4-FFF2-40B4-BE49-F238E27FC236}">
                <a16:creationId xmlns:a16="http://schemas.microsoft.com/office/drawing/2014/main" id="{3DB9D08F-1097-3747-9605-1BFE91385917}"/>
              </a:ext>
            </a:extLst>
          </p:cNvPr>
          <p:cNvCxnSpPr/>
          <p:nvPr/>
        </p:nvCxnSpPr>
        <p:spPr>
          <a:xfrm>
            <a:off x="1788781" y="2344347"/>
            <a:ext cx="2759537" cy="295004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2" name="TextBox 19">
            <a:extLst>
              <a:ext uri="{FF2B5EF4-FFF2-40B4-BE49-F238E27FC236}">
                <a16:creationId xmlns:a16="http://schemas.microsoft.com/office/drawing/2014/main" id="{37D77F89-EC14-214C-B5E3-0B283E0F3D4B}"/>
              </a:ext>
            </a:extLst>
          </p:cNvPr>
          <p:cNvSpPr txBox="1">
            <a:spLocks noChangeArrowheads="1"/>
          </p:cNvSpPr>
          <p:nvPr/>
        </p:nvSpPr>
        <p:spPr bwMode="auto">
          <a:xfrm>
            <a:off x="1821516" y="2105451"/>
            <a:ext cx="422344" cy="369332"/>
          </a:xfrm>
          <a:prstGeom prst="rect">
            <a:avLst/>
          </a:prstGeom>
          <a:noFill/>
          <a:ln w="9525">
            <a:noFill/>
            <a:miter lim="800000"/>
            <a:headEnd/>
            <a:tailEnd/>
          </a:ln>
        </p:spPr>
        <p:txBody>
          <a:bodyPr wrap="square">
            <a:prstTxWarp prst="textNoShape">
              <a:avLst/>
            </a:prstTxWarp>
            <a:spAutoFit/>
          </a:bodyPr>
          <a:lstStyle/>
          <a:p>
            <a:r>
              <a:rPr lang="en-US" dirty="0">
                <a:solidFill>
                  <a:srgbClr val="FF0000"/>
                </a:solidFill>
              </a:rPr>
              <a:t>D’</a:t>
            </a:r>
          </a:p>
        </p:txBody>
      </p:sp>
      <p:sp>
        <p:nvSpPr>
          <p:cNvPr id="113" name="TextBox 112">
            <a:extLst>
              <a:ext uri="{FF2B5EF4-FFF2-40B4-BE49-F238E27FC236}">
                <a16:creationId xmlns:a16="http://schemas.microsoft.com/office/drawing/2014/main" id="{1B815F82-FDFC-9149-BF65-083C93B3D7CC}"/>
              </a:ext>
            </a:extLst>
          </p:cNvPr>
          <p:cNvSpPr txBox="1"/>
          <p:nvPr/>
        </p:nvSpPr>
        <p:spPr>
          <a:xfrm>
            <a:off x="1553089" y="3366269"/>
            <a:ext cx="1351301" cy="369332"/>
          </a:xfrm>
          <a:prstGeom prst="rect">
            <a:avLst/>
          </a:prstGeom>
          <a:noFill/>
          <a:ln>
            <a:noFill/>
          </a:ln>
        </p:spPr>
        <p:txBody>
          <a:bodyPr wrap="square" rtlCol="0">
            <a:spAutoFit/>
          </a:bodyPr>
          <a:lstStyle/>
          <a:p>
            <a:r>
              <a:rPr lang="en-US" dirty="0">
                <a:solidFill>
                  <a:srgbClr val="FF0000"/>
                </a:solidFill>
              </a:rPr>
              <a:t>TAX Wedge</a:t>
            </a:r>
          </a:p>
        </p:txBody>
      </p:sp>
      <p:cxnSp>
        <p:nvCxnSpPr>
          <p:cNvPr id="29" name="Straight Connector 28">
            <a:extLst>
              <a:ext uri="{FF2B5EF4-FFF2-40B4-BE49-F238E27FC236}">
                <a16:creationId xmlns:a16="http://schemas.microsoft.com/office/drawing/2014/main" id="{3CC5CABF-86AE-14DD-601B-BDBD1E6D1E25}"/>
              </a:ext>
            </a:extLst>
          </p:cNvPr>
          <p:cNvCxnSpPr/>
          <p:nvPr/>
        </p:nvCxnSpPr>
        <p:spPr>
          <a:xfrm flipV="1">
            <a:off x="1160274" y="5404427"/>
            <a:ext cx="43005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anim calcmode="lin" valueType="num">
                                      <p:cBhvr>
                                        <p:cTn id="8" dur="500" fill="hold"/>
                                        <p:tgtEl>
                                          <p:spTgt spid="111"/>
                                        </p:tgtEl>
                                        <p:attrNameLst>
                                          <p:attrName>ppt_x</p:attrName>
                                        </p:attrNameLst>
                                      </p:cBhvr>
                                      <p:tavLst>
                                        <p:tav tm="0">
                                          <p:val>
                                            <p:strVal val="#ppt_x"/>
                                          </p:val>
                                        </p:tav>
                                        <p:tav tm="100000">
                                          <p:val>
                                            <p:strVal val="#ppt_x"/>
                                          </p:val>
                                        </p:tav>
                                      </p:tavLst>
                                    </p:anim>
                                    <p:anim calcmode="lin" valueType="num">
                                      <p:cBhvr>
                                        <p:cTn id="9" dur="5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 Register"/>
                                        </p:tgtEl>
                                      </p:cMediaNode>
                                    </p:audio>
                                  </p:sub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right)">
                                      <p:cBhvr>
                                        <p:cTn id="19" dur="500"/>
                                        <p:tgtEl>
                                          <p:spTgt spid="103"/>
                                        </p:tgtEl>
                                      </p:cBhvr>
                                    </p:animEffect>
                                  </p:childTnLst>
                                  <p:subTnLst>
                                    <p:audio>
                                      <p:cMediaNode>
                                        <p:cTn display="0" masterRel="sameClick">
                                          <p:stCondLst>
                                            <p:cond evt="begin" delay="0">
                                              <p:tn val="17"/>
                                            </p:cond>
                                          </p:stCondLst>
                                          <p:endCondLst>
                                            <p:cond evt="onStopAudio" delay="0">
                                              <p:tgtEl>
                                                <p:sldTgt/>
                                              </p:tgtEl>
                                            </p:cond>
                                          </p:endCondLst>
                                        </p:cTn>
                                        <p:tgtEl>
                                          <p:sndTgt r:embed="rId3" name="Typewriter"/>
                                        </p:tgtEl>
                                      </p:cMediaNode>
                                    </p:audio>
                                  </p:sub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wipe(up)">
                                      <p:cBhvr>
                                        <p:cTn id="30" dur="500"/>
                                        <p:tgtEl>
                                          <p:spTgt spid="96"/>
                                        </p:tgtEl>
                                      </p:cBhvr>
                                    </p:animEffect>
                                  </p:childTnLst>
                                  <p:subTnLst>
                                    <p:audio>
                                      <p:cMediaNode>
                                        <p:cTn display="0" masterRel="sameClick">
                                          <p:stCondLst>
                                            <p:cond evt="begin" delay="0">
                                              <p:tn val="28"/>
                                            </p:cond>
                                          </p:stCondLst>
                                          <p:endCondLst>
                                            <p:cond evt="onStopAudio" delay="0">
                                              <p:tgtEl>
                                                <p:sldTgt/>
                                              </p:tgtEl>
                                            </p:cond>
                                          </p:endCondLst>
                                        </p:cTn>
                                        <p:tgtEl>
                                          <p:sndTgt r:embed="rId3" name="Typewriter"/>
                                        </p:tgtEl>
                                      </p:cMediaNode>
                                    </p:audio>
                                  </p:sub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1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wipe(right)">
                                      <p:cBhvr>
                                        <p:cTn id="38" dur="500"/>
                                        <p:tgtEl>
                                          <p:spTgt spid="94"/>
                                        </p:tgtEl>
                                      </p:cBhvr>
                                    </p:animEffect>
                                  </p:childTnLst>
                                  <p:subTnLst>
                                    <p:audio>
                                      <p:cMediaNode>
                                        <p:cTn display="0" masterRel="sameClick">
                                          <p:stCondLst>
                                            <p:cond evt="begin" delay="0">
                                              <p:tn val="36"/>
                                            </p:cond>
                                          </p:stCondLst>
                                          <p:endCondLst>
                                            <p:cond evt="onStopAudio" delay="0">
                                              <p:tgtEl>
                                                <p:sldTgt/>
                                              </p:tgtEl>
                                            </p:cond>
                                          </p:endCondLst>
                                        </p:cTn>
                                        <p:tgtEl>
                                          <p:sndTgt r:embed="rId3" name="Typewriter"/>
                                        </p:tgtEl>
                                      </p:cMediaNode>
                                    </p:audio>
                                  </p:sub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taxes.m4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4" grpId="0"/>
      <p:bldP spid="105" grpId="0" animBg="1"/>
      <p:bldP spid="106" grpId="0" animBg="1"/>
      <p:bldP spid="107" grpId="0" animBg="1"/>
      <p:bldP spid="109" grpId="0"/>
      <p:bldP spid="110" grpId="0"/>
      <p:bldP spid="112" grpId="0"/>
      <p:bldP spid="1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14148</TotalTime>
  <Words>736</Words>
  <Application>Microsoft Macintosh PowerPoint</Application>
  <PresentationFormat>On-screen Show (4:3)</PresentationFormat>
  <Paragraphs>178</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Markets and Government Policies</vt:lpstr>
      <vt:lpstr>Price Ceiling</vt:lpstr>
      <vt:lpstr>Price Ceiling - Rent Controls</vt:lpstr>
      <vt:lpstr>Price Floor</vt:lpstr>
      <vt:lpstr>Price Floor - Minimum Wage</vt:lpstr>
      <vt:lpstr>TAXES</vt:lpstr>
      <vt:lpstr>TAX ON Sellers</vt:lpstr>
      <vt:lpstr>TAX ON Buyers</vt:lpstr>
      <vt:lpstr>Elasticity and Tax Incidence</vt:lpstr>
      <vt:lpstr>Elasticity and Tax Incidence</vt:lpstr>
      <vt:lpstr>A Payroll Tax</vt:lpstr>
      <vt:lpstr>A Payroll Tax on Firms</vt:lpstr>
      <vt:lpstr>A Payroll Tax on Workers</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creator>James DeNicco</dc:creator>
  <cp:lastModifiedBy>James DeNicco</cp:lastModifiedBy>
  <cp:revision>259</cp:revision>
  <cp:lastPrinted>2022-05-24T14:33:13Z</cp:lastPrinted>
  <dcterms:created xsi:type="dcterms:W3CDTF">2015-08-10T20:08:34Z</dcterms:created>
  <dcterms:modified xsi:type="dcterms:W3CDTF">2023-08-01T20:18:53Z</dcterms:modified>
</cp:coreProperties>
</file>