
<file path=[Content_Types].xml><?xml version="1.0" encoding="utf-8"?>
<Types xmlns="http://schemas.openxmlformats.org/package/2006/content-types">
  <Default Extension="bin" ContentType="audio/unknown"/>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48" r:id="rId2"/>
    <p:sldId id="349" r:id="rId3"/>
    <p:sldId id="258" r:id="rId4"/>
    <p:sldId id="265" r:id="rId5"/>
    <p:sldId id="266" r:id="rId6"/>
    <p:sldId id="268" r:id="rId7"/>
    <p:sldId id="274" r:id="rId8"/>
    <p:sldId id="287" r:id="rId9"/>
    <p:sldId id="340" r:id="rId10"/>
    <p:sldId id="322" r:id="rId11"/>
    <p:sldId id="305" r:id="rId12"/>
    <p:sldId id="329" r:id="rId13"/>
    <p:sldId id="338" r:id="rId14"/>
    <p:sldId id="324" r:id="rId15"/>
    <p:sldId id="321" r:id="rId16"/>
    <p:sldId id="341" r:id="rId17"/>
    <p:sldId id="342" r:id="rId18"/>
    <p:sldId id="339" r:id="rId19"/>
    <p:sldId id="310" r:id="rId20"/>
    <p:sldId id="315" r:id="rId21"/>
    <p:sldId id="350" r:id="rId22"/>
    <p:sldId id="318" r:id="rId23"/>
    <p:sldId id="351" r:id="rId24"/>
    <p:sldId id="320" r:id="rId25"/>
    <p:sldId id="32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C713A"/>
    <a:srgbClr val="079548"/>
    <a:srgbClr val="06873E"/>
    <a:srgbClr val="0988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23" autoAdjust="0"/>
    <p:restoredTop sz="83011" autoAdjust="0"/>
  </p:normalViewPr>
  <p:slideViewPr>
    <p:cSldViewPr snapToGrid="0" snapToObjects="1">
      <p:cViewPr varScale="1">
        <p:scale>
          <a:sx n="87" d="100"/>
          <a:sy n="87" d="100"/>
        </p:scale>
        <p:origin x="888" y="200"/>
      </p:cViewPr>
      <p:guideLst>
        <p:guide orient="horz" pos="2160"/>
        <p:guide pos="2880"/>
      </p:guideLst>
    </p:cSldViewPr>
  </p:slideViewPr>
  <p:outlineViewPr>
    <p:cViewPr>
      <p:scale>
        <a:sx n="33" d="100"/>
        <a:sy n="33" d="100"/>
      </p:scale>
      <p:origin x="0" y="7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729A6F-89C0-B64E-9729-9F379612413D}" type="datetimeFigureOut">
              <a:rPr lang="en-US" smtClean="0"/>
              <a:pPr/>
              <a:t>3/24/25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7F24E7-D0F3-AC41-B13B-37D550B8F072}" type="slidenum">
              <a:rPr lang="en-US" smtClean="0"/>
              <a:pPr/>
              <a:t>‹#›</a:t>
            </a:fld>
            <a:endParaRPr lang="en-US"/>
          </a:p>
        </p:txBody>
      </p:sp>
    </p:spTree>
    <p:extLst>
      <p:ext uri="{BB962C8B-B14F-4D97-AF65-F5344CB8AC3E}">
        <p14:creationId xmlns:p14="http://schemas.microsoft.com/office/powerpoint/2010/main" val="4257940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7F24E7-D0F3-AC41-B13B-37D550B8F072}" type="slidenum">
              <a:rPr lang="en-US" smtClean="0"/>
              <a:pPr/>
              <a:t>1</a:t>
            </a:fld>
            <a:endParaRPr lang="en-US"/>
          </a:p>
        </p:txBody>
      </p:sp>
    </p:spTree>
    <p:extLst>
      <p:ext uri="{BB962C8B-B14F-4D97-AF65-F5344CB8AC3E}">
        <p14:creationId xmlns:p14="http://schemas.microsoft.com/office/powerpoint/2010/main" val="4019768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26 and Figure 25</a:t>
            </a:r>
          </a:p>
          <a:p>
            <a:endParaRPr lang="en-US" dirty="0"/>
          </a:p>
          <a:p>
            <a:r>
              <a:rPr lang="en-US" dirty="0"/>
              <a:t>https://</a:t>
            </a:r>
            <a:r>
              <a:rPr lang="en-US" dirty="0" err="1"/>
              <a:t>web.stanford.edu</a:t>
            </a:r>
            <a:r>
              <a:rPr lang="en-US" dirty="0"/>
              <a:t>/~</a:t>
            </a:r>
            <a:r>
              <a:rPr lang="en-US" dirty="0" err="1"/>
              <a:t>chadj</a:t>
            </a:r>
            <a:r>
              <a:rPr lang="en-US" dirty="0"/>
              <a:t>/</a:t>
            </a:r>
            <a:r>
              <a:rPr lang="en-US" dirty="0" err="1"/>
              <a:t>facts.pdf</a:t>
            </a:r>
            <a:endParaRPr lang="en-US" dirty="0"/>
          </a:p>
        </p:txBody>
      </p:sp>
      <p:sp>
        <p:nvSpPr>
          <p:cNvPr id="4" name="Slide Number Placeholder 3"/>
          <p:cNvSpPr>
            <a:spLocks noGrp="1"/>
          </p:cNvSpPr>
          <p:nvPr>
            <p:ph type="sldNum" sz="quarter" idx="5"/>
          </p:nvPr>
        </p:nvSpPr>
        <p:spPr/>
        <p:txBody>
          <a:bodyPr/>
          <a:lstStyle/>
          <a:p>
            <a:fld id="{3D7F24E7-D0F3-AC41-B13B-37D550B8F072}" type="slidenum">
              <a:rPr lang="en-US" smtClean="0"/>
              <a:pPr/>
              <a:t>19</a:t>
            </a:fld>
            <a:endParaRPr lang="en-US"/>
          </a:p>
        </p:txBody>
      </p:sp>
    </p:spTree>
    <p:extLst>
      <p:ext uri="{BB962C8B-B14F-4D97-AF65-F5344CB8AC3E}">
        <p14:creationId xmlns:p14="http://schemas.microsoft.com/office/powerpoint/2010/main" val="953242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www.columbia.edu</a:t>
            </a:r>
            <a:r>
              <a:rPr lang="en-US" dirty="0"/>
              <a:t>/~xs23/</a:t>
            </a:r>
            <a:r>
              <a:rPr lang="en-US" dirty="0" err="1"/>
              <a:t>columbia</a:t>
            </a:r>
            <a:r>
              <a:rPr lang="en-US" dirty="0"/>
              <a:t>/ec3213/convergence/</a:t>
            </a:r>
            <a:r>
              <a:rPr lang="en-US" dirty="0" err="1"/>
              <a:t>convergence.htm</a:t>
            </a:r>
            <a:endParaRPr lang="en-US" dirty="0"/>
          </a:p>
        </p:txBody>
      </p:sp>
      <p:sp>
        <p:nvSpPr>
          <p:cNvPr id="4" name="Slide Number Placeholder 3"/>
          <p:cNvSpPr>
            <a:spLocks noGrp="1"/>
          </p:cNvSpPr>
          <p:nvPr>
            <p:ph type="sldNum" sz="quarter" idx="5"/>
          </p:nvPr>
        </p:nvSpPr>
        <p:spPr/>
        <p:txBody>
          <a:bodyPr/>
          <a:lstStyle/>
          <a:p>
            <a:fld id="{3D7F24E7-D0F3-AC41-B13B-37D550B8F072}" type="slidenum">
              <a:rPr lang="en-US" smtClean="0"/>
              <a:pPr/>
              <a:t>20</a:t>
            </a:fld>
            <a:endParaRPr lang="en-US"/>
          </a:p>
        </p:txBody>
      </p:sp>
    </p:spTree>
    <p:extLst>
      <p:ext uri="{BB962C8B-B14F-4D97-AF65-F5344CB8AC3E}">
        <p14:creationId xmlns:p14="http://schemas.microsoft.com/office/powerpoint/2010/main" val="1404687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100*.2= 20 / 80</a:t>
            </a:r>
          </a:p>
          <a:p>
            <a:r>
              <a:rPr lang="en-US" dirty="0"/>
              <a:t>150*.3=45</a:t>
            </a:r>
            <a:r>
              <a:rPr lang="en-US" baseline="0" dirty="0"/>
              <a:t> / 105</a:t>
            </a:r>
          </a:p>
          <a:p>
            <a:r>
              <a:rPr lang="en-US" baseline="0" dirty="0"/>
              <a:t>110*.3=33 / 77</a:t>
            </a:r>
          </a:p>
          <a:p>
            <a:endParaRPr lang="en-US" baseline="0" dirty="0"/>
          </a:p>
          <a:p>
            <a:r>
              <a:rPr lang="en-US" baseline="0" dirty="0"/>
              <a:t>Go from a 1/4 of a small pizza pie to an 1/8 of a large pizza pie. The 1/8 could </a:t>
            </a:r>
            <a:r>
              <a:rPr lang="en-US" baseline="0"/>
              <a:t>be smaller.</a:t>
            </a:r>
            <a:endParaRPr lang="en-US" dirty="0"/>
          </a:p>
          <a:p>
            <a:endParaRPr lang="en-US" dirty="0"/>
          </a:p>
        </p:txBody>
      </p:sp>
      <p:sp>
        <p:nvSpPr>
          <p:cNvPr id="4" name="Slide Number Placeholder 3"/>
          <p:cNvSpPr>
            <a:spLocks noGrp="1"/>
          </p:cNvSpPr>
          <p:nvPr>
            <p:ph type="sldNum" sz="quarter" idx="10"/>
          </p:nvPr>
        </p:nvSpPr>
        <p:spPr/>
        <p:txBody>
          <a:bodyPr/>
          <a:lstStyle/>
          <a:p>
            <a:fld id="{3D7F24E7-D0F3-AC41-B13B-37D550B8F072}" type="slidenum">
              <a:rPr lang="en-US" smtClean="0"/>
              <a:pPr/>
              <a:t>22</a:t>
            </a:fld>
            <a:endParaRPr lang="en-US"/>
          </a:p>
        </p:txBody>
      </p:sp>
    </p:spTree>
    <p:extLst>
      <p:ext uri="{BB962C8B-B14F-4D97-AF65-F5344CB8AC3E}">
        <p14:creationId xmlns:p14="http://schemas.microsoft.com/office/powerpoint/2010/main" val="151582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F24E7-D0F3-AC41-B13B-37D550B8F072}" type="slidenum">
              <a:rPr lang="en-US" smtClean="0"/>
              <a:pPr/>
              <a:t>24</a:t>
            </a:fld>
            <a:endParaRPr lang="en-US"/>
          </a:p>
        </p:txBody>
      </p:sp>
    </p:spTree>
    <p:extLst>
      <p:ext uri="{BB962C8B-B14F-4D97-AF65-F5344CB8AC3E}">
        <p14:creationId xmlns:p14="http://schemas.microsoft.com/office/powerpoint/2010/main" val="360863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https://www.123rf.com/photo_7785456_poverty-poor-housing-in-a-village.html</a:t>
            </a:r>
          </a:p>
          <a:p>
            <a:endParaRPr lang="en-US" baseline="0" dirty="0"/>
          </a:p>
          <a:p>
            <a:r>
              <a:rPr lang="en-US" dirty="0"/>
              <a:t>https://</a:t>
            </a:r>
            <a:r>
              <a:rPr lang="en-US" dirty="0" err="1"/>
              <a:t>geekychap.com</a:t>
            </a:r>
            <a:r>
              <a:rPr lang="en-US" dirty="0"/>
              <a:t>/the-village-where-everybody-is-a-millionaire/</a:t>
            </a:r>
          </a:p>
          <a:p>
            <a:endParaRPr lang="en-US" dirty="0"/>
          </a:p>
          <a:p>
            <a:endParaRPr lang="en-US" dirty="0"/>
          </a:p>
        </p:txBody>
      </p:sp>
      <p:sp>
        <p:nvSpPr>
          <p:cNvPr id="4" name="Slide Number Placeholder 3"/>
          <p:cNvSpPr>
            <a:spLocks noGrp="1"/>
          </p:cNvSpPr>
          <p:nvPr>
            <p:ph type="sldNum" sz="quarter" idx="5"/>
          </p:nvPr>
        </p:nvSpPr>
        <p:spPr/>
        <p:txBody>
          <a:bodyPr/>
          <a:lstStyle/>
          <a:p>
            <a:fld id="{3D7F24E7-D0F3-AC41-B13B-37D550B8F072}" type="slidenum">
              <a:rPr lang="en-US" smtClean="0"/>
              <a:pPr/>
              <a:t>3</a:t>
            </a:fld>
            <a:endParaRPr lang="en-US"/>
          </a:p>
        </p:txBody>
      </p:sp>
    </p:spTree>
    <p:extLst>
      <p:ext uri="{BB962C8B-B14F-4D97-AF65-F5344CB8AC3E}">
        <p14:creationId xmlns:p14="http://schemas.microsoft.com/office/powerpoint/2010/main" val="343045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pixabay.com</a:t>
            </a:r>
            <a:r>
              <a:rPr lang="en-US" dirty="0"/>
              <a:t>/vectors/laptop-black-computer-screen-35124/</a:t>
            </a:r>
          </a:p>
          <a:p>
            <a:endParaRPr lang="en-US" dirty="0"/>
          </a:p>
          <a:p>
            <a:r>
              <a:rPr lang="en-US" dirty="0"/>
              <a:t>https://</a:t>
            </a:r>
            <a:r>
              <a:rPr lang="en-US" dirty="0" err="1"/>
              <a:t>pixabay.com</a:t>
            </a:r>
            <a:r>
              <a:rPr lang="en-US" dirty="0"/>
              <a:t>/vectors/factory-building-chimney-victorian-33004/</a:t>
            </a:r>
          </a:p>
          <a:p>
            <a:endParaRPr lang="en-US" dirty="0"/>
          </a:p>
          <a:p>
            <a:r>
              <a:rPr lang="en-US" dirty="0"/>
              <a:t>https://</a:t>
            </a:r>
            <a:r>
              <a:rPr lang="en-US" dirty="0" err="1"/>
              <a:t>pixabay.com</a:t>
            </a:r>
            <a:r>
              <a:rPr lang="en-US" dirty="0"/>
              <a:t>/vectors/machine-crankshaft-working-man-35105/</a:t>
            </a:r>
          </a:p>
          <a:p>
            <a:endParaRPr lang="en-US" dirty="0"/>
          </a:p>
        </p:txBody>
      </p:sp>
      <p:sp>
        <p:nvSpPr>
          <p:cNvPr id="4" name="Slide Number Placeholder 3"/>
          <p:cNvSpPr>
            <a:spLocks noGrp="1"/>
          </p:cNvSpPr>
          <p:nvPr>
            <p:ph type="sldNum" sz="quarter" idx="5"/>
          </p:nvPr>
        </p:nvSpPr>
        <p:spPr/>
        <p:txBody>
          <a:bodyPr/>
          <a:lstStyle/>
          <a:p>
            <a:fld id="{3D7F24E7-D0F3-AC41-B13B-37D550B8F072}" type="slidenum">
              <a:rPr lang="en-US" smtClean="0"/>
              <a:pPr/>
              <a:t>4</a:t>
            </a:fld>
            <a:endParaRPr lang="en-US"/>
          </a:p>
        </p:txBody>
      </p:sp>
    </p:spTree>
    <p:extLst>
      <p:ext uri="{BB962C8B-B14F-4D97-AF65-F5344CB8AC3E}">
        <p14:creationId xmlns:p14="http://schemas.microsoft.com/office/powerpoint/2010/main" val="1080201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www.maxpixel.net</a:t>
            </a:r>
            <a:r>
              <a:rPr lang="en-US" dirty="0"/>
              <a:t>/Success-Learn-Coaching-Skills-Training-Team-Hands-4864038</a:t>
            </a:r>
          </a:p>
          <a:p>
            <a:endParaRPr lang="en-US" dirty="0"/>
          </a:p>
          <a:p>
            <a:r>
              <a:rPr lang="en-US" dirty="0"/>
              <a:t>https://</a:t>
            </a:r>
            <a:r>
              <a:rPr lang="en-US" dirty="0" err="1"/>
              <a:t>pixabay.com</a:t>
            </a:r>
            <a:r>
              <a:rPr lang="en-US" dirty="0"/>
              <a:t>/illustrations/universal-health-care-3d-transparent-1095124/</a:t>
            </a:r>
          </a:p>
        </p:txBody>
      </p:sp>
      <p:sp>
        <p:nvSpPr>
          <p:cNvPr id="4" name="Slide Number Placeholder 3"/>
          <p:cNvSpPr>
            <a:spLocks noGrp="1"/>
          </p:cNvSpPr>
          <p:nvPr>
            <p:ph type="sldNum" sz="quarter" idx="5"/>
          </p:nvPr>
        </p:nvSpPr>
        <p:spPr/>
        <p:txBody>
          <a:bodyPr/>
          <a:lstStyle/>
          <a:p>
            <a:fld id="{3D7F24E7-D0F3-AC41-B13B-37D550B8F072}" type="slidenum">
              <a:rPr lang="en-US" smtClean="0"/>
              <a:pPr/>
              <a:t>5</a:t>
            </a:fld>
            <a:endParaRPr lang="en-US"/>
          </a:p>
        </p:txBody>
      </p:sp>
    </p:spTree>
    <p:extLst>
      <p:ext uri="{BB962C8B-B14F-4D97-AF65-F5344CB8AC3E}">
        <p14:creationId xmlns:p14="http://schemas.microsoft.com/office/powerpoint/2010/main" val="87062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www.pexels.com</a:t>
            </a:r>
            <a:r>
              <a:rPr lang="en-US" dirty="0"/>
              <a:t>/photo/nuclear-power-plant-3044473/</a:t>
            </a:r>
          </a:p>
          <a:p>
            <a:endParaRPr lang="en-US" dirty="0"/>
          </a:p>
          <a:p>
            <a:r>
              <a:rPr lang="en-US" dirty="0"/>
              <a:t>https://</a:t>
            </a:r>
            <a:r>
              <a:rPr lang="en-US" dirty="0" err="1"/>
              <a:t>www.pexels.com</a:t>
            </a:r>
            <a:r>
              <a:rPr lang="en-US" dirty="0"/>
              <a:t>/photo/natural-gas-dehydration-natural-gas-processing-284218/</a:t>
            </a:r>
          </a:p>
          <a:p>
            <a:endParaRPr lang="en-US" dirty="0"/>
          </a:p>
          <a:p>
            <a:r>
              <a:rPr lang="en-US" dirty="0"/>
              <a:t>https://</a:t>
            </a:r>
            <a:r>
              <a:rPr lang="en-US" dirty="0" err="1"/>
              <a:t>www.hippopx.com</a:t>
            </a:r>
            <a:r>
              <a:rPr lang="en-US" dirty="0"/>
              <a:t>/</a:t>
            </a:r>
            <a:r>
              <a:rPr lang="en-US" dirty="0" err="1"/>
              <a:t>en</a:t>
            </a:r>
            <a:r>
              <a:rPr lang="en-US" dirty="0"/>
              <a:t>/coal-briquette-black-169312</a:t>
            </a:r>
          </a:p>
          <a:p>
            <a:endParaRPr lang="en-US" dirty="0"/>
          </a:p>
          <a:p>
            <a:r>
              <a:rPr lang="en-US" dirty="0"/>
              <a:t>https://</a:t>
            </a:r>
            <a:r>
              <a:rPr lang="en-US" dirty="0" err="1"/>
              <a:t>www.pxfuel.com</a:t>
            </a:r>
            <a:r>
              <a:rPr lang="en-US" dirty="0"/>
              <a:t>/</a:t>
            </a:r>
            <a:r>
              <a:rPr lang="en-US" dirty="0" err="1"/>
              <a:t>en</a:t>
            </a:r>
            <a:r>
              <a:rPr lang="en-US" dirty="0"/>
              <a:t>/free-photo-</a:t>
            </a:r>
            <a:r>
              <a:rPr lang="en-US" dirty="0" err="1"/>
              <a:t>ovdie</a:t>
            </a:r>
            <a:endParaRPr lang="en-US" dirty="0"/>
          </a:p>
          <a:p>
            <a:endParaRPr lang="en-US" dirty="0"/>
          </a:p>
          <a:p>
            <a:r>
              <a:rPr lang="en-US" dirty="0"/>
              <a:t>https://</a:t>
            </a:r>
            <a:r>
              <a:rPr lang="en-US" dirty="0" err="1"/>
              <a:t>www.wrongkindofgreen.org</a:t>
            </a:r>
            <a:r>
              <a:rPr lang="en-US" dirty="0"/>
              <a:t>/2016/08/16/from-stable-to-star-the-making-of-north-</a:t>
            </a:r>
            <a:r>
              <a:rPr lang="en-US" dirty="0" err="1"/>
              <a:t>american</a:t>
            </a:r>
            <a:r>
              <a:rPr lang="en-US" dirty="0"/>
              <a:t>-climate-heroes/</a:t>
            </a:r>
          </a:p>
          <a:p>
            <a:endParaRPr lang="en-US" dirty="0"/>
          </a:p>
          <a:p>
            <a:r>
              <a:rPr lang="en-US" dirty="0"/>
              <a:t>https://</a:t>
            </a:r>
            <a:r>
              <a:rPr lang="en-US" dirty="0" err="1"/>
              <a:t>www.publicdomainpictures.net</a:t>
            </a:r>
            <a:r>
              <a:rPr lang="en-US" dirty="0"/>
              <a:t>/</a:t>
            </a:r>
            <a:r>
              <a:rPr lang="en-US" dirty="0" err="1"/>
              <a:t>en</a:t>
            </a:r>
            <a:r>
              <a:rPr lang="en-US" dirty="0"/>
              <a:t>/</a:t>
            </a:r>
            <a:r>
              <a:rPr lang="en-US" dirty="0" err="1"/>
              <a:t>view-image.php?image</a:t>
            </a:r>
            <a:r>
              <a:rPr lang="en-US" dirty="0"/>
              <a:t>=131041&amp;picture=wind-turbine</a:t>
            </a:r>
          </a:p>
          <a:p>
            <a:endParaRPr lang="en-US" dirty="0"/>
          </a:p>
          <a:p>
            <a:r>
              <a:rPr lang="en-US" dirty="0"/>
              <a:t>https://</a:t>
            </a:r>
            <a:r>
              <a:rPr lang="en-US" dirty="0" err="1"/>
              <a:t>www.pickpik.com</a:t>
            </a:r>
            <a:r>
              <a:rPr lang="en-US" dirty="0"/>
              <a:t>/energy-landscape-desert-mountains-photovoltaic-generation-72621</a:t>
            </a:r>
          </a:p>
          <a:p>
            <a:endParaRPr lang="en-US" dirty="0"/>
          </a:p>
          <a:p>
            <a:r>
              <a:rPr lang="en-US" dirty="0"/>
              <a:t>https://</a:t>
            </a:r>
            <a:r>
              <a:rPr lang="en-US" dirty="0" err="1"/>
              <a:t>www.process-worldwide.com</a:t>
            </a:r>
            <a:r>
              <a:rPr lang="en-US" dirty="0"/>
              <a:t>/aemetis-increases-capacity-of-indian-biodiesel-plant-to-165000-metric-tonnes-a-789625/</a:t>
            </a:r>
          </a:p>
        </p:txBody>
      </p:sp>
      <p:sp>
        <p:nvSpPr>
          <p:cNvPr id="4" name="Slide Number Placeholder 3"/>
          <p:cNvSpPr>
            <a:spLocks noGrp="1"/>
          </p:cNvSpPr>
          <p:nvPr>
            <p:ph type="sldNum" sz="quarter" idx="5"/>
          </p:nvPr>
        </p:nvSpPr>
        <p:spPr/>
        <p:txBody>
          <a:bodyPr/>
          <a:lstStyle/>
          <a:p>
            <a:fld id="{3D7F24E7-D0F3-AC41-B13B-37D550B8F072}" type="slidenum">
              <a:rPr lang="en-US" smtClean="0"/>
              <a:pPr/>
              <a:t>6</a:t>
            </a:fld>
            <a:endParaRPr lang="en-US"/>
          </a:p>
        </p:txBody>
      </p:sp>
    </p:spTree>
    <p:extLst>
      <p:ext uri="{BB962C8B-B14F-4D97-AF65-F5344CB8AC3E}">
        <p14:creationId xmlns:p14="http://schemas.microsoft.com/office/powerpoint/2010/main" val="2185961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a:t>
            </a:r>
            <a:r>
              <a:rPr lang="en-US" dirty="0" err="1"/>
              <a:t>mirror.uncyc.org</a:t>
            </a:r>
            <a:r>
              <a:rPr lang="en-US" dirty="0"/>
              <a:t>/wiki/</a:t>
            </a:r>
            <a:r>
              <a:rPr lang="en-US" dirty="0" err="1"/>
              <a:t>Bill_Gates</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a:t>
            </a:r>
            <a:r>
              <a:rPr lang="en-US" dirty="0" err="1"/>
              <a:t>www.pexels.com</a:t>
            </a:r>
            <a:r>
              <a:rPr lang="en-US" dirty="0"/>
              <a:t>/photo/building-capital-capitol-federal-government-129115/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a:t>
            </a:r>
            <a:r>
              <a:rPr lang="en-US" dirty="0" err="1"/>
              <a:t>www.publicdomainpictures.net</a:t>
            </a:r>
            <a:r>
              <a:rPr lang="en-US" dirty="0"/>
              <a:t>/</a:t>
            </a:r>
            <a:r>
              <a:rPr lang="en-US" dirty="0" err="1"/>
              <a:t>en</a:t>
            </a:r>
            <a:r>
              <a:rPr lang="en-US" dirty="0"/>
              <a:t>/</a:t>
            </a:r>
            <a:r>
              <a:rPr lang="en-US" dirty="0" err="1"/>
              <a:t>view-image.php?image</a:t>
            </a:r>
            <a:r>
              <a:rPr lang="en-US" dirty="0"/>
              <a:t>=320337&amp;picture=technology-2020</a:t>
            </a:r>
          </a:p>
          <a:p>
            <a:endParaRPr lang="en-US" dirty="0"/>
          </a:p>
        </p:txBody>
      </p:sp>
      <p:sp>
        <p:nvSpPr>
          <p:cNvPr id="4" name="Slide Number Placeholder 3"/>
          <p:cNvSpPr>
            <a:spLocks noGrp="1"/>
          </p:cNvSpPr>
          <p:nvPr>
            <p:ph type="sldNum" sz="quarter" idx="5"/>
          </p:nvPr>
        </p:nvSpPr>
        <p:spPr/>
        <p:txBody>
          <a:bodyPr/>
          <a:lstStyle/>
          <a:p>
            <a:fld id="{3D7F24E7-D0F3-AC41-B13B-37D550B8F072}" type="slidenum">
              <a:rPr lang="en-US" smtClean="0"/>
              <a:pPr/>
              <a:t>7</a:t>
            </a:fld>
            <a:endParaRPr lang="en-US"/>
          </a:p>
        </p:txBody>
      </p:sp>
    </p:spTree>
    <p:extLst>
      <p:ext uri="{BB962C8B-B14F-4D97-AF65-F5344CB8AC3E}">
        <p14:creationId xmlns:p14="http://schemas.microsoft.com/office/powerpoint/2010/main" val="286932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cobb Douglass constant returns</a:t>
            </a:r>
          </a:p>
        </p:txBody>
      </p:sp>
      <p:sp>
        <p:nvSpPr>
          <p:cNvPr id="4" name="Slide Number Placeholder 3"/>
          <p:cNvSpPr>
            <a:spLocks noGrp="1"/>
          </p:cNvSpPr>
          <p:nvPr>
            <p:ph type="sldNum" sz="quarter" idx="10"/>
          </p:nvPr>
        </p:nvSpPr>
        <p:spPr/>
        <p:txBody>
          <a:bodyPr/>
          <a:lstStyle/>
          <a:p>
            <a:fld id="{3D7F24E7-D0F3-AC41-B13B-37D550B8F072}" type="slidenum">
              <a:rPr lang="en-US" smtClean="0"/>
              <a:pPr/>
              <a:t>10</a:t>
            </a:fld>
            <a:endParaRPr lang="en-US"/>
          </a:p>
        </p:txBody>
      </p:sp>
    </p:spTree>
    <p:extLst>
      <p:ext uri="{BB962C8B-B14F-4D97-AF65-F5344CB8AC3E}">
        <p14:creationId xmlns:p14="http://schemas.microsoft.com/office/powerpoint/2010/main" val="135899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 on the left always stands for all three, income, expenditures and production, but on thew right we see the different sides to GDP.</a:t>
            </a:r>
          </a:p>
          <a:p>
            <a:endParaRPr lang="en-US" dirty="0"/>
          </a:p>
          <a:p>
            <a:r>
              <a:rPr lang="en-US" dirty="0"/>
              <a:t>https://</a:t>
            </a:r>
            <a:r>
              <a:rPr lang="en-US" dirty="0" err="1"/>
              <a:t>www.wallpaperflare.com</a:t>
            </a:r>
            <a:r>
              <a:rPr lang="en-US" dirty="0"/>
              <a:t>/</a:t>
            </a:r>
            <a:r>
              <a:rPr lang="en-US" dirty="0" err="1"/>
              <a:t>search?wallpaper</a:t>
            </a:r>
            <a:r>
              <a:rPr lang="en-US" dirty="0"/>
              <a:t>=</a:t>
            </a:r>
            <a:r>
              <a:rPr lang="en-US" dirty="0" err="1"/>
              <a:t>hydra&amp;page</a:t>
            </a:r>
            <a:r>
              <a:rPr lang="en-US" dirty="0"/>
              <a:t>=3</a:t>
            </a:r>
          </a:p>
        </p:txBody>
      </p:sp>
      <p:sp>
        <p:nvSpPr>
          <p:cNvPr id="4" name="Slide Number Placeholder 3"/>
          <p:cNvSpPr>
            <a:spLocks noGrp="1"/>
          </p:cNvSpPr>
          <p:nvPr>
            <p:ph type="sldNum" sz="quarter" idx="10"/>
          </p:nvPr>
        </p:nvSpPr>
        <p:spPr/>
        <p:txBody>
          <a:bodyPr/>
          <a:lstStyle/>
          <a:p>
            <a:fld id="{3D7F24E7-D0F3-AC41-B13B-37D550B8F072}" type="slidenum">
              <a:rPr lang="en-US" smtClean="0"/>
              <a:pPr/>
              <a:t>13</a:t>
            </a:fld>
            <a:endParaRPr lang="en-US"/>
          </a:p>
        </p:txBody>
      </p:sp>
    </p:spTree>
    <p:extLst>
      <p:ext uri="{BB962C8B-B14F-4D97-AF65-F5344CB8AC3E}">
        <p14:creationId xmlns:p14="http://schemas.microsoft.com/office/powerpoint/2010/main" val="258519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Marginal increase and</a:t>
            </a:r>
            <a:r>
              <a:rPr lang="en-US" baseline="0" dirty="0"/>
              <a:t> marginal decrease in the capital </a:t>
            </a:r>
            <a:r>
              <a:rPr lang="en-US" baseline="0"/>
              <a:t>to labor </a:t>
            </a:r>
            <a:r>
              <a:rPr lang="en-US" baseline="0" dirty="0"/>
              <a:t>ratio</a:t>
            </a:r>
            <a:endParaRPr lang="en-US" dirty="0"/>
          </a:p>
        </p:txBody>
      </p:sp>
      <p:sp>
        <p:nvSpPr>
          <p:cNvPr id="4" name="Slide Number Placeholder 3"/>
          <p:cNvSpPr>
            <a:spLocks noGrp="1"/>
          </p:cNvSpPr>
          <p:nvPr>
            <p:ph type="sldNum" sz="quarter" idx="10"/>
          </p:nvPr>
        </p:nvSpPr>
        <p:spPr/>
        <p:txBody>
          <a:bodyPr/>
          <a:lstStyle/>
          <a:p>
            <a:fld id="{3D7F24E7-D0F3-AC41-B13B-37D550B8F072}" type="slidenum">
              <a:rPr lang="en-US" smtClean="0"/>
              <a:pPr/>
              <a:t>17</a:t>
            </a:fld>
            <a:endParaRPr lang="en-US"/>
          </a:p>
        </p:txBody>
      </p:sp>
    </p:spTree>
    <p:extLst>
      <p:ext uri="{BB962C8B-B14F-4D97-AF65-F5344CB8AC3E}">
        <p14:creationId xmlns:p14="http://schemas.microsoft.com/office/powerpoint/2010/main" val="320691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5DF5B-A65A-1E4D-BACE-47CAE4C390E2}" type="datetimeFigureOut">
              <a:rPr lang="en-US" smtClean="0"/>
              <a:pPr/>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5DF5B-A65A-1E4D-BACE-47CAE4C390E2}" type="datetimeFigureOut">
              <a:rPr lang="en-US" smtClean="0"/>
              <a:pPr/>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5DF5B-A65A-1E4D-BACE-47CAE4C390E2}" type="datetimeFigureOut">
              <a:rPr lang="en-US" smtClean="0"/>
              <a:pPr/>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5DF5B-A65A-1E4D-BACE-47CAE4C390E2}" type="datetimeFigureOut">
              <a:rPr lang="en-US" smtClean="0"/>
              <a:pPr/>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5DF5B-A65A-1E4D-BACE-47CAE4C390E2}" type="datetimeFigureOut">
              <a:rPr lang="en-US" smtClean="0"/>
              <a:pPr/>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5DF5B-A65A-1E4D-BACE-47CAE4C390E2}" type="datetimeFigureOut">
              <a:rPr lang="en-US" smtClean="0"/>
              <a:pPr/>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5DF5B-A65A-1E4D-BACE-47CAE4C390E2}" type="datetimeFigureOut">
              <a:rPr lang="en-US" smtClean="0"/>
              <a:pPr/>
              <a:t>3/24/25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5DF5B-A65A-1E4D-BACE-47CAE4C390E2}" type="datetimeFigureOut">
              <a:rPr lang="en-US" smtClean="0"/>
              <a:pPr/>
              <a:t>3/24/25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5DF5B-A65A-1E4D-BACE-47CAE4C390E2}" type="datetimeFigureOut">
              <a:rPr lang="en-US" smtClean="0"/>
              <a:pPr/>
              <a:t>3/24/25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5DF5B-A65A-1E4D-BACE-47CAE4C390E2}" type="datetimeFigureOut">
              <a:rPr lang="en-US" smtClean="0"/>
              <a:pPr/>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5DF5B-A65A-1E4D-BACE-47CAE4C390E2}" type="datetimeFigureOut">
              <a:rPr lang="en-US" smtClean="0"/>
              <a:pPr/>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7B1C2-C6C8-494E-9B88-44966DF66A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5DF5B-A65A-1E4D-BACE-47CAE4C390E2}" type="datetimeFigureOut">
              <a:rPr lang="en-US" smtClean="0"/>
              <a:pPr/>
              <a:t>3/24/25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7B1C2-C6C8-494E-9B88-44966DF66A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bin"/><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audio" Target="../media/audio2.wav"/><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7.jpe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48.png"/><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audio" Target="../media/audio3.bin"/><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audio" Target="../media/audio1.bin"/></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audio" Target="../media/audio2.wav"/><Relationship Id="rId7" Type="http://schemas.openxmlformats.org/officeDocument/2006/relationships/image" Target="../media/image40.png"/><Relationship Id="rId12" Type="http://schemas.openxmlformats.org/officeDocument/2006/relationships/image" Target="../media/image47.pn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31.png"/><Relationship Id="rId10" Type="http://schemas.openxmlformats.org/officeDocument/2006/relationships/image" Target="../media/image55.png"/><Relationship Id="rId4" Type="http://schemas.openxmlformats.org/officeDocument/2006/relationships/image" Target="../media/image30.pn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media/audio1.bin"/><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audio" Target="../media/audio6.bin"/><Relationship Id="rId11" Type="http://schemas.openxmlformats.org/officeDocument/2006/relationships/image" Target="../media/image57.png"/><Relationship Id="rId5" Type="http://schemas.openxmlformats.org/officeDocument/2006/relationships/audio" Target="../media/audio5.bin"/><Relationship Id="rId10" Type="http://schemas.openxmlformats.org/officeDocument/2006/relationships/image" Target="../media/image53.png"/><Relationship Id="rId4" Type="http://schemas.openxmlformats.org/officeDocument/2006/relationships/audio" Target="../media/audio4.bin"/><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6.bin"/><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audio" Target="../media/audio1.bin"/></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6.bin"/><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audio" Target="../media/audio1.bin"/></Relationships>
</file>

<file path=ppt/slides/_rels/slide2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0.png"/></Relationships>
</file>

<file path=ppt/slides/_rels/slide3.xml.rels><?xml version="1.0" encoding="UTF-8" standalone="yes"?>
<Relationships xmlns="http://schemas.openxmlformats.org/package/2006/relationships"><Relationship Id="rId3" Type="http://schemas.openxmlformats.org/officeDocument/2006/relationships/hyperlink" Target="https://video.search.yahoo.com/video/play;_ylt=A0LEV7ysJu5USkEAGv0nnIlQ;_ylu=X3oDMTB0ZjNuMHJ1BHNlYwNzYwRjb2xvA2JmMQR2dGlkA1lIUzAwM18x?p=africa+rising+documentary&amp;tnr=21&amp;vid=E1CAACFBA160BA4EA4C0E1CAACFBA160BA4EA4C0&amp;l=3301&amp;turl=http://ts3.mm.bing.net/th?id=UN.608041853472803086&amp;pid=15.1&amp;sigi=11rnm6uf4&amp;rurl=https://www.youtube.com/watch?v=KHdYtb8t3pM&amp;sigr=11b2n2jtf&amp;tt=b&amp;tit=Africa+Rising+Documentary&amp;sigt=10p6j13ka&amp;back=https://search.yahoo.com/yhs/search?p=africa+rising+documentary&amp;ei=UTF-8&amp;hsimp=yhs-001&amp;hspart=mozilla&amp;sigb=1357j40sm&amp;hspart=mozilla&amp;hsimp=yhs-00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video.search.yahoo.com/video/play;_ylt=A0LEVjhx9O1UMaQAgjgnnIlQ;_ylu=X3oDMTB0ZjNuMHJ1BHNlYwNzYwRjb2xvA2JmMQR2dGlkA1lIUzAwM18x?p=africa+rising+documentary&amp;tnr=21&amp;vid=E1CAACFBA160BA4EA4C0E1CAACFBA160BA4EA4C0&amp;l=3301&amp;turl=http://ts3.mm.bing.net/th?id=UN.608041853472803086&amp;pid=15.1&amp;sigi=11rnm6uf4&amp;rurl=https://www.youtube.com/watch?v=KHdYtb8t3pM&amp;sigr=11b2n2jtf&amp;tt=b&amp;tit=Africa+Rising+Documentary&amp;sigt=10p6j13ka&amp;back=https://search.yahoo.com/yhs/search?p=africa+rising+documentary&amp;ei=UTF-8&amp;hsimp=yhs-001&amp;hspart=mozilla&amp;sigb=1357j40sm&amp;hspart=mozilla&amp;hsimp=yhs-00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oleObject" Target="../embeddings/oleObject2.bin"/><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text, screenshot, graphic design, cartoon&#10;&#10;Description automatically generated">
            <a:extLst>
              <a:ext uri="{FF2B5EF4-FFF2-40B4-BE49-F238E27FC236}">
                <a16:creationId xmlns:a16="http://schemas.microsoft.com/office/drawing/2014/main" id="{F5885176-9B00-2D06-5ED2-5EC2D523BA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03" r="-1" b="15490"/>
          <a:stretch/>
        </p:blipFill>
        <p:spPr>
          <a:xfrm>
            <a:off x="3028949" y="10"/>
            <a:ext cx="6120019" cy="6875809"/>
          </a:xfrm>
          <a:prstGeom prst="rect">
            <a:avLst/>
          </a:prstGeom>
        </p:spPr>
      </p:pic>
      <p:sp>
        <p:nvSpPr>
          <p:cNvPr id="17" name="Freeform: Shape 1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1"/>
          <p:cNvSpPr txBox="1">
            <a:spLocks/>
          </p:cNvSpPr>
          <p:nvPr/>
        </p:nvSpPr>
        <p:spPr>
          <a:xfrm>
            <a:off x="400854" y="2950387"/>
            <a:ext cx="2289220" cy="3531403"/>
          </a:xfrm>
          <a:prstGeom prst="rect">
            <a:avLst/>
          </a:prstGeom>
        </p:spPr>
        <p:txBody>
          <a:bodyPr vert="horz" lIns="91440" tIns="45720" rIns="91440" bIns="45720" rtlCol="0" anchor="t">
            <a:normAutofit/>
          </a:bodyPr>
          <a:lstStyle/>
          <a:p>
            <a:pPr marL="0" marR="0" lvl="0" indent="0" algn="r" defTabSz="914400" fontAlgn="auto">
              <a:lnSpc>
                <a:spcPct val="90000"/>
              </a:lnSpc>
              <a:spcBef>
                <a:spcPct val="0"/>
              </a:spcBef>
              <a:spcAft>
                <a:spcPts val="600"/>
              </a:spcAft>
              <a:buClrTx/>
              <a:buSzTx/>
              <a:tabLst/>
              <a:defRPr/>
            </a:pPr>
            <a:r>
              <a:rPr kumimoji="0" lang="en-US" sz="3500" b="1" i="0" u="none" strike="noStrike" cap="none" spc="0" normalizeH="0" baseline="0" noProof="0">
                <a:ln>
                  <a:noFill/>
                </a:ln>
                <a:solidFill>
                  <a:srgbClr val="FFFFFF"/>
                </a:solidFill>
                <a:effectLst/>
                <a:uLnTx/>
                <a:uFillTx/>
                <a:latin typeface="+mj-lt"/>
                <a:ea typeface="+mj-ea"/>
                <a:cs typeface="+mj-cs"/>
              </a:rPr>
              <a:t>Economic Growth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itle 1"/>
          <p:cNvSpPr>
            <a:spLocks noGrp="1"/>
          </p:cNvSpPr>
          <p:nvPr>
            <p:ph type="title"/>
          </p:nvPr>
        </p:nvSpPr>
        <p:spPr>
          <a:xfrm>
            <a:off x="457200" y="0"/>
            <a:ext cx="8229600" cy="974616"/>
          </a:xfrm>
        </p:spPr>
        <p:txBody>
          <a:bodyPr/>
          <a:lstStyle/>
          <a:p>
            <a:pPr eaLnBrk="1" hangingPunct="1"/>
            <a:r>
              <a:rPr lang="en-US" dirty="0">
                <a:ea typeface="ＭＳ Ｐゴシック" pitchFamily="-84" charset="-128"/>
                <a:cs typeface="ＭＳ Ｐゴシック" pitchFamily="-84" charset="-128"/>
              </a:rPr>
              <a:t>Cobb-Douglas Production Function</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078C1B9-4A95-6980-D845-E2F949F3E207}"/>
                  </a:ext>
                </a:extLst>
              </p:cNvPr>
              <p:cNvSpPr/>
              <p:nvPr/>
            </p:nvSpPr>
            <p:spPr>
              <a:xfrm>
                <a:off x="3278128" y="1951073"/>
                <a:ext cx="204639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𝑌</m:t>
                      </m:r>
                      <m:r>
                        <a:rPr lang="en-US" sz="2400" i="0">
                          <a:latin typeface="Cambria Math" panose="02040503050406030204" pitchFamily="18" charset="0"/>
                        </a:rPr>
                        <m:t>=</m:t>
                      </m:r>
                      <m:r>
                        <a:rPr lang="en-US" sz="2400" i="1">
                          <a:latin typeface="Cambria Math" panose="02040503050406030204" pitchFamily="18" charset="0"/>
                        </a:rPr>
                        <m:t>𝐴</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𝐾</m:t>
                          </m:r>
                        </m:e>
                        <m:sup>
                          <m:r>
                            <a:rPr lang="en-US" sz="2400" i="1">
                              <a:latin typeface="Cambria Math" panose="02040503050406030204" pitchFamily="18" charset="0"/>
                            </a:rPr>
                            <m:t>𝛼</m:t>
                          </m:r>
                        </m:sup>
                      </m:sSup>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𝐿</m:t>
                          </m:r>
                        </m:e>
                        <m:sup>
                          <m:r>
                            <a:rPr lang="en-US" sz="2400" i="0">
                              <a:latin typeface="Cambria Math" panose="02040503050406030204" pitchFamily="18" charset="0"/>
                            </a:rPr>
                            <m:t>1−</m:t>
                          </m:r>
                          <m:r>
                            <a:rPr lang="en-US" sz="2400" i="1">
                              <a:latin typeface="Cambria Math" panose="02040503050406030204" pitchFamily="18" charset="0"/>
                            </a:rPr>
                            <m:t>𝛼</m:t>
                          </m:r>
                        </m:sup>
                      </m:sSup>
                    </m:oMath>
                  </m:oMathPara>
                </a14:m>
                <a:endParaRPr lang="en-US" sz="2400" dirty="0"/>
              </a:p>
            </p:txBody>
          </p:sp>
        </mc:Choice>
        <mc:Fallback xmlns="">
          <p:sp>
            <p:nvSpPr>
              <p:cNvPr id="5" name="Rectangle 4">
                <a:extLst>
                  <a:ext uri="{FF2B5EF4-FFF2-40B4-BE49-F238E27FC236}">
                    <a16:creationId xmlns:a16="http://schemas.microsoft.com/office/drawing/2014/main" id="{E078C1B9-4A95-6980-D845-E2F949F3E207}"/>
                  </a:ext>
                </a:extLst>
              </p:cNvPr>
              <p:cNvSpPr>
                <a:spLocks noRot="1" noChangeAspect="1" noMove="1" noResize="1" noEditPoints="1" noAdjustHandles="1" noChangeArrowheads="1" noChangeShapeType="1" noTextEdit="1"/>
              </p:cNvSpPr>
              <p:nvPr/>
            </p:nvSpPr>
            <p:spPr>
              <a:xfrm>
                <a:off x="3278128" y="1951073"/>
                <a:ext cx="2046394" cy="461665"/>
              </a:xfrm>
              <a:prstGeom prst="rect">
                <a:avLst/>
              </a:prstGeom>
              <a:blipFill>
                <a:blip r:embed="rId5"/>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26D1FB19-1EDB-2987-5DB6-F07122B68CBE}"/>
              </a:ext>
            </a:extLst>
          </p:cNvPr>
          <p:cNvSpPr/>
          <p:nvPr/>
        </p:nvSpPr>
        <p:spPr>
          <a:xfrm>
            <a:off x="457201" y="974616"/>
            <a:ext cx="7998030" cy="1200329"/>
          </a:xfrm>
          <a:prstGeom prst="rect">
            <a:avLst/>
          </a:prstGeom>
        </p:spPr>
        <p:txBody>
          <a:bodyPr wrap="square">
            <a:spAutoFit/>
          </a:bodyPr>
          <a:lstStyle/>
          <a:p>
            <a:r>
              <a:rPr lang="en-US" dirty="0">
                <a:solidFill>
                  <a:srgbClr val="000000"/>
                </a:solidFill>
                <a:latin typeface="-webkit-standard"/>
                <a:ea typeface="Times New Roman" panose="02020603050405020304" pitchFamily="18" charset="0"/>
                <a:cs typeface="Times New Roman" panose="02020603050405020304" pitchFamily="18" charset="0"/>
              </a:rPr>
              <a:t>Here we express production as a function of TFP, physical capital raised to the alpha and labor raised to the one minus alpha, where alpha is between zero and one. TFP and </a:t>
            </a:r>
            <a:r>
              <a:rPr lang="en-US" dirty="0" err="1">
                <a:solidFill>
                  <a:srgbClr val="000000"/>
                </a:solidFill>
                <a:latin typeface="-webkit-standard"/>
                <a:ea typeface="Times New Roman" panose="02020603050405020304" pitchFamily="18" charset="0"/>
                <a:cs typeface="Times New Roman" panose="02020603050405020304" pitchFamily="18" charset="0"/>
              </a:rPr>
              <a:t>aplha</a:t>
            </a:r>
            <a:r>
              <a:rPr lang="en-US" dirty="0">
                <a:solidFill>
                  <a:srgbClr val="000000"/>
                </a:solidFill>
                <a:latin typeface="-webkit-standard"/>
                <a:ea typeface="Times New Roman" panose="02020603050405020304" pitchFamily="18" charset="0"/>
                <a:cs typeface="Times New Roman" panose="02020603050405020304" pitchFamily="18" charset="0"/>
              </a:rPr>
              <a:t> are exogenous variables in this model, which means we assign them values.</a:t>
            </a:r>
            <a:endParaRPr lang="en-US" dirty="0"/>
          </a:p>
        </p:txBody>
      </p:sp>
      <p:sp>
        <p:nvSpPr>
          <p:cNvPr id="7" name="Rectangle 6">
            <a:extLst>
              <a:ext uri="{FF2B5EF4-FFF2-40B4-BE49-F238E27FC236}">
                <a16:creationId xmlns:a16="http://schemas.microsoft.com/office/drawing/2014/main" id="{55A6C8AC-47ED-6AD3-33B9-A582FFEB0E09}"/>
              </a:ext>
            </a:extLst>
          </p:cNvPr>
          <p:cNvSpPr/>
          <p:nvPr/>
        </p:nvSpPr>
        <p:spPr>
          <a:xfrm>
            <a:off x="457200" y="2503230"/>
            <a:ext cx="7998030" cy="369332"/>
          </a:xfrm>
          <a:prstGeom prst="rect">
            <a:avLst/>
          </a:prstGeom>
        </p:spPr>
        <p:txBody>
          <a:bodyPr wrap="square">
            <a:spAutoFit/>
          </a:bodyPr>
          <a:lstStyle/>
          <a:p>
            <a:r>
              <a:rPr lang="en-US" dirty="0">
                <a:solidFill>
                  <a:srgbClr val="000000"/>
                </a:solidFill>
                <a:latin typeface="-webkit-standard"/>
                <a:ea typeface="Times New Roman" panose="02020603050405020304" pitchFamily="18" charset="0"/>
                <a:cs typeface="Times New Roman" panose="02020603050405020304" pitchFamily="18" charset="0"/>
              </a:rPr>
              <a:t>The next step is to convert the production function into per capita terms. </a:t>
            </a:r>
            <a:endParaRPr lang="en-US" dirty="0"/>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F355AC3-EC05-8D18-E934-4932F9DBF3D2}"/>
                  </a:ext>
                </a:extLst>
              </p:cNvPr>
              <p:cNvSpPr/>
              <p:nvPr/>
            </p:nvSpPr>
            <p:spPr>
              <a:xfrm>
                <a:off x="2234879" y="3095694"/>
                <a:ext cx="1584601" cy="645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𝑌</m:t>
                          </m:r>
                        </m:num>
                        <m:den>
                          <m:r>
                            <a:rPr lang="en-US" i="1">
                              <a:latin typeface="Cambria Math" panose="02040503050406030204" pitchFamily="18" charset="0"/>
                            </a:rPr>
                            <m:t>𝐿</m:t>
                          </m:r>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𝐴</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𝛼</m:t>
                              </m:r>
                            </m:sup>
                          </m:sSup>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𝐿</m:t>
                              </m:r>
                            </m:e>
                            <m:sup>
                              <m:r>
                                <a:rPr lang="en-US" i="0">
                                  <a:latin typeface="Cambria Math" panose="02040503050406030204" pitchFamily="18" charset="0"/>
                                </a:rPr>
                                <m:t>1−</m:t>
                              </m:r>
                              <m:r>
                                <a:rPr lang="en-US" i="1">
                                  <a:latin typeface="Cambria Math" panose="02040503050406030204" pitchFamily="18" charset="0"/>
                                </a:rPr>
                                <m:t>𝛼</m:t>
                              </m:r>
                            </m:sup>
                          </m:sSup>
                        </m:num>
                        <m:den>
                          <m:r>
                            <a:rPr lang="en-US" i="1">
                              <a:latin typeface="Cambria Math" panose="02040503050406030204" pitchFamily="18" charset="0"/>
                            </a:rPr>
                            <m:t>𝐿</m:t>
                          </m:r>
                        </m:den>
                      </m:f>
                    </m:oMath>
                  </m:oMathPara>
                </a14:m>
                <a:endParaRPr lang="en-US" dirty="0"/>
              </a:p>
            </p:txBody>
          </p:sp>
        </mc:Choice>
        <mc:Fallback xmlns="">
          <p:sp>
            <p:nvSpPr>
              <p:cNvPr id="10" name="Rectangle 9">
                <a:extLst>
                  <a:ext uri="{FF2B5EF4-FFF2-40B4-BE49-F238E27FC236}">
                    <a16:creationId xmlns:a16="http://schemas.microsoft.com/office/drawing/2014/main" id="{5F355AC3-EC05-8D18-E934-4932F9DBF3D2}"/>
                  </a:ext>
                </a:extLst>
              </p:cNvPr>
              <p:cNvSpPr>
                <a:spLocks noRot="1" noChangeAspect="1" noMove="1" noResize="1" noEditPoints="1" noAdjustHandles="1" noChangeArrowheads="1" noChangeShapeType="1" noTextEdit="1"/>
              </p:cNvSpPr>
              <p:nvPr/>
            </p:nvSpPr>
            <p:spPr>
              <a:xfrm>
                <a:off x="2234879" y="3095694"/>
                <a:ext cx="1584601" cy="645754"/>
              </a:xfrm>
              <a:prstGeom prst="rect">
                <a:avLst/>
              </a:prstGeom>
              <a:blipFill>
                <a:blip r:embed="rId6"/>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BB7B6AC-EF68-2E3B-420B-86CB5FF33E56}"/>
                  </a:ext>
                </a:extLst>
              </p:cNvPr>
              <p:cNvSpPr/>
              <p:nvPr/>
            </p:nvSpPr>
            <p:spPr>
              <a:xfrm>
                <a:off x="2237115" y="3757658"/>
                <a:ext cx="19126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𝑦</m:t>
                      </m:r>
                      <m:r>
                        <a:rPr lang="en-US" i="0">
                          <a:latin typeface="Cambria Math" panose="02040503050406030204" pitchFamily="18" charset="0"/>
                        </a:rPr>
                        <m:t>=</m:t>
                      </m:r>
                      <m:r>
                        <a:rPr lang="en-US" i="1">
                          <a:latin typeface="Cambria Math" panose="02040503050406030204" pitchFamily="18" charset="0"/>
                        </a:rPr>
                        <m:t>𝐴</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𝛼</m:t>
                          </m:r>
                        </m:sup>
                      </m:sSup>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𝐿</m:t>
                          </m:r>
                        </m:e>
                        <m:sup>
                          <m:r>
                            <a:rPr lang="en-US" i="0">
                              <a:latin typeface="Cambria Math" panose="02040503050406030204" pitchFamily="18" charset="0"/>
                            </a:rPr>
                            <m:t>1−</m:t>
                          </m:r>
                          <m:r>
                            <a:rPr lang="en-US" i="1">
                              <a:latin typeface="Cambria Math" panose="02040503050406030204" pitchFamily="18" charset="0"/>
                            </a:rPr>
                            <m:t>𝛼</m:t>
                          </m:r>
                        </m:sup>
                      </m:sSup>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𝐿</m:t>
                          </m:r>
                        </m:e>
                        <m:sup>
                          <m:r>
                            <a:rPr lang="en-US" i="0">
                              <a:latin typeface="Cambria Math" panose="02040503050406030204" pitchFamily="18" charset="0"/>
                            </a:rPr>
                            <m:t>−1</m:t>
                          </m:r>
                        </m:sup>
                      </m:sSup>
                    </m:oMath>
                  </m:oMathPara>
                </a14:m>
                <a:endParaRPr lang="en-US" dirty="0"/>
              </a:p>
            </p:txBody>
          </p:sp>
        </mc:Choice>
        <mc:Fallback xmlns="">
          <p:sp>
            <p:nvSpPr>
              <p:cNvPr id="12" name="Rectangle 11">
                <a:extLst>
                  <a:ext uri="{FF2B5EF4-FFF2-40B4-BE49-F238E27FC236}">
                    <a16:creationId xmlns:a16="http://schemas.microsoft.com/office/drawing/2014/main" id="{EBB7B6AC-EF68-2E3B-420B-86CB5FF33E56}"/>
                  </a:ext>
                </a:extLst>
              </p:cNvPr>
              <p:cNvSpPr>
                <a:spLocks noRot="1" noChangeAspect="1" noMove="1" noResize="1" noEditPoints="1" noAdjustHandles="1" noChangeArrowheads="1" noChangeShapeType="1" noTextEdit="1"/>
              </p:cNvSpPr>
              <p:nvPr/>
            </p:nvSpPr>
            <p:spPr>
              <a:xfrm>
                <a:off x="2237115" y="3757658"/>
                <a:ext cx="1912639" cy="369332"/>
              </a:xfrm>
              <a:prstGeom prst="rect">
                <a:avLst/>
              </a:prstGeom>
              <a:blipFill>
                <a:blip r:embed="rId7"/>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FB2DC38B-5D09-36EB-8B75-3BB2E2256F59}"/>
                  </a:ext>
                </a:extLst>
              </p:cNvPr>
              <p:cNvSpPr/>
              <p:nvPr/>
            </p:nvSpPr>
            <p:spPr>
              <a:xfrm>
                <a:off x="2234879" y="4143200"/>
                <a:ext cx="14804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𝑦</m:t>
                      </m:r>
                      <m:r>
                        <a:rPr lang="en-US" i="0">
                          <a:latin typeface="Cambria Math" panose="02040503050406030204" pitchFamily="18" charset="0"/>
                        </a:rPr>
                        <m:t>=</m:t>
                      </m:r>
                      <m:r>
                        <a:rPr lang="en-US" i="1">
                          <a:latin typeface="Cambria Math" panose="02040503050406030204" pitchFamily="18" charset="0"/>
                        </a:rPr>
                        <m:t>𝐴</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𝛼</m:t>
                          </m:r>
                        </m:sup>
                      </m:sSup>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𝐿</m:t>
                          </m:r>
                        </m:e>
                        <m:sup>
                          <m:r>
                            <a:rPr lang="en-US" i="0">
                              <a:latin typeface="Cambria Math" panose="02040503050406030204" pitchFamily="18" charset="0"/>
                            </a:rPr>
                            <m:t>−</m:t>
                          </m:r>
                          <m:r>
                            <a:rPr lang="en-US" i="1">
                              <a:latin typeface="Cambria Math" panose="02040503050406030204" pitchFamily="18" charset="0"/>
                            </a:rPr>
                            <m:t>𝛼</m:t>
                          </m:r>
                        </m:sup>
                      </m:sSup>
                    </m:oMath>
                  </m:oMathPara>
                </a14:m>
                <a:endParaRPr lang="en-US" dirty="0"/>
              </a:p>
            </p:txBody>
          </p:sp>
        </mc:Choice>
        <mc:Fallback xmlns="">
          <p:sp>
            <p:nvSpPr>
              <p:cNvPr id="13" name="Rectangle 12">
                <a:extLst>
                  <a:ext uri="{FF2B5EF4-FFF2-40B4-BE49-F238E27FC236}">
                    <a16:creationId xmlns:a16="http://schemas.microsoft.com/office/drawing/2014/main" id="{FB2DC38B-5D09-36EB-8B75-3BB2E2256F59}"/>
                  </a:ext>
                </a:extLst>
              </p:cNvPr>
              <p:cNvSpPr>
                <a:spLocks noRot="1" noChangeAspect="1" noMove="1" noResize="1" noEditPoints="1" noAdjustHandles="1" noChangeArrowheads="1" noChangeShapeType="1" noTextEdit="1"/>
              </p:cNvSpPr>
              <p:nvPr/>
            </p:nvSpPr>
            <p:spPr>
              <a:xfrm>
                <a:off x="2234879" y="4143200"/>
                <a:ext cx="1480470" cy="369332"/>
              </a:xfrm>
              <a:prstGeom prst="rect">
                <a:avLst/>
              </a:prstGeom>
              <a:blipFill>
                <a:blip r:embed="rId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D2AD1C6-8EE7-AC93-6133-17CA4655B745}"/>
                  </a:ext>
                </a:extLst>
              </p:cNvPr>
              <p:cNvSpPr/>
              <p:nvPr/>
            </p:nvSpPr>
            <p:spPr>
              <a:xfrm>
                <a:off x="2234879" y="4474174"/>
                <a:ext cx="1160126" cy="6237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𝑦</m:t>
                      </m:r>
                      <m:r>
                        <a:rPr lang="en-US" i="0">
                          <a:latin typeface="Cambria Math" panose="02040503050406030204" pitchFamily="18" charset="0"/>
                        </a:rPr>
                        <m:t>=</m:t>
                      </m:r>
                      <m:r>
                        <a:rPr lang="en-US" i="1">
                          <a:latin typeface="Cambria Math" panose="02040503050406030204" pitchFamily="18" charset="0"/>
                        </a:rPr>
                        <m:t>𝐴</m:t>
                      </m:r>
                      <m:f>
                        <m:fPr>
                          <m:ctrlPr>
                            <a:rPr lang="en-US" i="1">
                              <a:solidFill>
                                <a:srgbClr val="836967"/>
                              </a:solidFill>
                              <a:latin typeface="Cambria Math" panose="02040503050406030204" pitchFamily="18" charset="0"/>
                            </a:rPr>
                          </m:ctrlPr>
                        </m:fPr>
                        <m:num>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𝛼</m:t>
                              </m:r>
                            </m:sup>
                          </m:sSup>
                        </m:num>
                        <m:den>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𝛼</m:t>
                              </m:r>
                            </m:sup>
                          </m:sSup>
                        </m:den>
                      </m:f>
                    </m:oMath>
                  </m:oMathPara>
                </a14:m>
                <a:endParaRPr lang="en-US" dirty="0"/>
              </a:p>
            </p:txBody>
          </p:sp>
        </mc:Choice>
        <mc:Fallback xmlns="">
          <p:sp>
            <p:nvSpPr>
              <p:cNvPr id="14" name="Rectangle 13">
                <a:extLst>
                  <a:ext uri="{FF2B5EF4-FFF2-40B4-BE49-F238E27FC236}">
                    <a16:creationId xmlns:a16="http://schemas.microsoft.com/office/drawing/2014/main" id="{9D2AD1C6-8EE7-AC93-6133-17CA4655B745}"/>
                  </a:ext>
                </a:extLst>
              </p:cNvPr>
              <p:cNvSpPr>
                <a:spLocks noRot="1" noChangeAspect="1" noMove="1" noResize="1" noEditPoints="1" noAdjustHandles="1" noChangeArrowheads="1" noChangeShapeType="1" noTextEdit="1"/>
              </p:cNvSpPr>
              <p:nvPr/>
            </p:nvSpPr>
            <p:spPr>
              <a:xfrm>
                <a:off x="2234879" y="4474174"/>
                <a:ext cx="1160126" cy="623761"/>
              </a:xfrm>
              <a:prstGeom prst="rect">
                <a:avLst/>
              </a:prstGeom>
              <a:blipFill>
                <a:blip r:embed="rId9"/>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C333A03-ED2B-1394-2264-BCB5C048484D}"/>
                  </a:ext>
                </a:extLst>
              </p:cNvPr>
              <p:cNvSpPr/>
              <p:nvPr/>
            </p:nvSpPr>
            <p:spPr>
              <a:xfrm>
                <a:off x="2222093" y="5097935"/>
                <a:ext cx="1383199" cy="6488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𝑦</m:t>
                      </m:r>
                      <m:r>
                        <a:rPr lang="en-US" i="0">
                          <a:latin typeface="Cambria Math" panose="02040503050406030204" pitchFamily="18" charset="0"/>
                        </a:rPr>
                        <m:t>=</m:t>
                      </m:r>
                      <m:r>
                        <a:rPr lang="en-US" i="1">
                          <a:latin typeface="Cambria Math" panose="02040503050406030204" pitchFamily="18" charset="0"/>
                        </a:rPr>
                        <m:t>𝐴</m:t>
                      </m:r>
                      <m:sSup>
                        <m:sSupPr>
                          <m:ctrlPr>
                            <a:rPr lang="en-US" i="1">
                              <a:solidFill>
                                <a:srgbClr val="836967"/>
                              </a:solidFill>
                              <a:latin typeface="Cambria Math" panose="02040503050406030204" pitchFamily="18" charset="0"/>
                            </a:rPr>
                          </m:ctrlPr>
                        </m:sSupPr>
                        <m:e>
                          <m:d>
                            <m:dPr>
                              <m:ctrlPr>
                                <a:rPr lang="en-US" i="1">
                                  <a:solidFill>
                                    <a:srgbClr val="836967"/>
                                  </a:solidFill>
                                  <a:latin typeface="Cambria Math" panose="02040503050406030204" pitchFamily="18" charset="0"/>
                                </a:rPr>
                              </m:ctrlPr>
                            </m:dPr>
                            <m:e>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𝐾</m:t>
                                  </m:r>
                                </m:num>
                                <m:den>
                                  <m:r>
                                    <a:rPr lang="en-US" i="1">
                                      <a:latin typeface="Cambria Math" panose="02040503050406030204" pitchFamily="18" charset="0"/>
                                    </a:rPr>
                                    <m:t>𝐿</m:t>
                                  </m:r>
                                </m:den>
                              </m:f>
                            </m:e>
                          </m:d>
                        </m:e>
                        <m:sup>
                          <m:r>
                            <a:rPr lang="en-US" i="1">
                              <a:latin typeface="Cambria Math" panose="02040503050406030204" pitchFamily="18" charset="0"/>
                            </a:rPr>
                            <m:t>𝛼</m:t>
                          </m:r>
                        </m:sup>
                      </m:sSup>
                    </m:oMath>
                  </m:oMathPara>
                </a14:m>
                <a:endParaRPr lang="en-US" dirty="0"/>
              </a:p>
            </p:txBody>
          </p:sp>
        </mc:Choice>
        <mc:Fallback xmlns="">
          <p:sp>
            <p:nvSpPr>
              <p:cNvPr id="15" name="Rectangle 14">
                <a:extLst>
                  <a:ext uri="{FF2B5EF4-FFF2-40B4-BE49-F238E27FC236}">
                    <a16:creationId xmlns:a16="http://schemas.microsoft.com/office/drawing/2014/main" id="{5C333A03-ED2B-1394-2264-BCB5C048484D}"/>
                  </a:ext>
                </a:extLst>
              </p:cNvPr>
              <p:cNvSpPr>
                <a:spLocks noRot="1" noChangeAspect="1" noMove="1" noResize="1" noEditPoints="1" noAdjustHandles="1" noChangeArrowheads="1" noChangeShapeType="1" noTextEdit="1"/>
              </p:cNvSpPr>
              <p:nvPr/>
            </p:nvSpPr>
            <p:spPr>
              <a:xfrm>
                <a:off x="2222093" y="5097935"/>
                <a:ext cx="1383199" cy="648896"/>
              </a:xfrm>
              <a:prstGeom prst="rect">
                <a:avLst/>
              </a:prstGeom>
              <a:blipFill>
                <a:blip r:embed="rId10"/>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68EF4365-AA45-ACE0-9723-206DE2264613}"/>
                  </a:ext>
                </a:extLst>
              </p:cNvPr>
              <p:cNvSpPr/>
              <p:nvPr/>
            </p:nvSpPr>
            <p:spPr>
              <a:xfrm>
                <a:off x="2234879" y="5838047"/>
                <a:ext cx="13926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𝒚</m:t>
                      </m:r>
                      <m:r>
                        <a:rPr lang="en-US" sz="2400" b="0" i="0">
                          <a:latin typeface="Cambria Math" panose="02040503050406030204" pitchFamily="18" charset="0"/>
                        </a:rPr>
                        <m:t>=</m:t>
                      </m:r>
                      <m:r>
                        <a:rPr lang="en-US" sz="2400" b="1" i="1">
                          <a:latin typeface="Cambria Math" panose="02040503050406030204" pitchFamily="18" charset="0"/>
                        </a:rPr>
                        <m:t>𝑨</m:t>
                      </m:r>
                      <m:sSup>
                        <m:sSupPr>
                          <m:ctrlPr>
                            <a:rPr lang="en-US" sz="2400" b="1" i="1">
                              <a:solidFill>
                                <a:srgbClr val="836967"/>
                              </a:solidFill>
                              <a:latin typeface="Cambria Math" panose="02040503050406030204" pitchFamily="18" charset="0"/>
                            </a:rPr>
                          </m:ctrlPr>
                        </m:sSupPr>
                        <m:e>
                          <m:r>
                            <a:rPr lang="en-US" sz="2400" b="1" i="1">
                              <a:latin typeface="Cambria Math" panose="02040503050406030204" pitchFamily="18" charset="0"/>
                            </a:rPr>
                            <m:t>𝒌</m:t>
                          </m:r>
                        </m:e>
                        <m:sup>
                          <m:r>
                            <a:rPr lang="en-US" sz="2400" b="1" i="1">
                              <a:latin typeface="Cambria Math" panose="02040503050406030204" pitchFamily="18" charset="0"/>
                            </a:rPr>
                            <m:t>𝜶</m:t>
                          </m:r>
                        </m:sup>
                      </m:sSup>
                    </m:oMath>
                  </m:oMathPara>
                </a14:m>
                <a:endParaRPr lang="en-US" sz="2400" dirty="0"/>
              </a:p>
            </p:txBody>
          </p:sp>
        </mc:Choice>
        <mc:Fallback xmlns="">
          <p:sp>
            <p:nvSpPr>
              <p:cNvPr id="16" name="Rectangle 15">
                <a:extLst>
                  <a:ext uri="{FF2B5EF4-FFF2-40B4-BE49-F238E27FC236}">
                    <a16:creationId xmlns:a16="http://schemas.microsoft.com/office/drawing/2014/main" id="{68EF4365-AA45-ACE0-9723-206DE2264613}"/>
                  </a:ext>
                </a:extLst>
              </p:cNvPr>
              <p:cNvSpPr>
                <a:spLocks noRot="1" noChangeAspect="1" noMove="1" noResize="1" noEditPoints="1" noAdjustHandles="1" noChangeArrowheads="1" noChangeShapeType="1" noTextEdit="1"/>
              </p:cNvSpPr>
              <p:nvPr/>
            </p:nvSpPr>
            <p:spPr>
              <a:xfrm>
                <a:off x="2234879" y="5838047"/>
                <a:ext cx="1392689" cy="461665"/>
              </a:xfrm>
              <a:prstGeom prst="rect">
                <a:avLst/>
              </a:prstGeom>
              <a:blipFill>
                <a:blip r:embed="rId11"/>
                <a:stretch>
                  <a:fillRect b="-13514"/>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1D2DA288-B83B-F156-6E00-BC2ABA70EEA5}"/>
              </a:ext>
            </a:extLst>
          </p:cNvPr>
          <p:cNvSpPr txBox="1"/>
          <p:nvPr/>
        </p:nvSpPr>
        <p:spPr>
          <a:xfrm>
            <a:off x="5324522" y="3328839"/>
            <a:ext cx="2588912" cy="2554545"/>
          </a:xfrm>
          <a:prstGeom prst="rect">
            <a:avLst/>
          </a:prstGeom>
          <a:noFill/>
        </p:spPr>
        <p:txBody>
          <a:bodyPr wrap="square" rtlCol="0">
            <a:spAutoFit/>
          </a:bodyPr>
          <a:lstStyle/>
          <a:p>
            <a:pPr algn="ctr"/>
            <a:r>
              <a:rPr lang="en-US" sz="2000" dirty="0"/>
              <a:t>Our per capita production function states that average labor productivity depends on TFP and the Capital to Labor Ratio (CLR) raised to alpha.</a:t>
            </a:r>
          </a:p>
        </p:txBody>
      </p:sp>
      <p:sp>
        <p:nvSpPr>
          <p:cNvPr id="18" name="TextBox 17">
            <a:extLst>
              <a:ext uri="{FF2B5EF4-FFF2-40B4-BE49-F238E27FC236}">
                <a16:creationId xmlns:a16="http://schemas.microsoft.com/office/drawing/2014/main" id="{1791CBF8-0662-8CB1-36DA-ACE95657864F}"/>
              </a:ext>
            </a:extLst>
          </p:cNvPr>
          <p:cNvSpPr txBox="1"/>
          <p:nvPr/>
        </p:nvSpPr>
        <p:spPr>
          <a:xfrm>
            <a:off x="4002157" y="3180522"/>
            <a:ext cx="184731" cy="369332"/>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riter"/>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riter"/>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riter"/>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riter"/>
                                        </p:tgtEl>
                                      </p:cMediaNode>
                                    </p:audio>
                                  </p:sub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subTnLst>
                                    <p:audio>
                                      <p:cMediaNode>
                                        <p:cTn display="0" masterRel="sameClick">
                                          <p:stCondLst>
                                            <p:cond evt="begin" delay="0">
                                              <p:tn val="25"/>
                                            </p:cond>
                                          </p:stCondLst>
                                          <p:endCondLst>
                                            <p:cond evt="onStopAudio" delay="0">
                                              <p:tgtEl>
                                                <p:sldTgt/>
                                              </p:tgtEl>
                                            </p:cond>
                                          </p:endCondLst>
                                        </p:cTn>
                                        <p:tgtEl>
                                          <p:sndTgt r:embed="rId3" name="Typewriter"/>
                                        </p:tgtEl>
                                      </p:cMediaNode>
                                    </p:audio>
                                  </p:sub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heckerboard(across)">
                                      <p:cBhvr>
                                        <p:cTn id="32" dur="500"/>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4" name="chimes.wav"/>
                                        </p:tgtEl>
                                      </p:cMediaNode>
                                    </p:audio>
                                  </p:subTnLst>
                                </p:cTn>
                              </p:par>
                              <p:par>
                                <p:cTn id="33" presetID="5" presetClass="entr" presetSubtype="1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heckerboard(across)">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8229600" cy="1290637"/>
          </a:xfrm>
        </p:spPr>
        <p:txBody>
          <a:bodyPr rtlCol="0">
            <a:normAutofit fontScale="90000"/>
          </a:bodyPr>
          <a:lstStyle/>
          <a:p>
            <a:pPr>
              <a:defRPr/>
            </a:pPr>
            <a:r>
              <a:rPr lang="en-US" dirty="0"/>
              <a:t>Capital and Growth: Diminishing Marginal Returns</a:t>
            </a:r>
            <a:endParaRPr lang="en-US" dirty="0">
              <a:ea typeface="+mj-ea"/>
              <a:cs typeface="+mj-cs"/>
            </a:endParaRPr>
          </a:p>
        </p:txBody>
      </p:sp>
      <p:cxnSp>
        <p:nvCxnSpPr>
          <p:cNvPr id="5" name="Straight Connector 4"/>
          <p:cNvCxnSpPr>
            <a:cxnSpLocks/>
          </p:cNvCxnSpPr>
          <p:nvPr/>
        </p:nvCxnSpPr>
        <p:spPr>
          <a:xfrm>
            <a:off x="457198" y="1771842"/>
            <a:ext cx="2" cy="39368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57199" y="5708651"/>
            <a:ext cx="41703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458788" y="2346326"/>
            <a:ext cx="3827463" cy="3363913"/>
          </a:xfrm>
          <a:custGeom>
            <a:avLst/>
            <a:gdLst>
              <a:gd name="connsiteX0" fmla="*/ 0 w 3827072"/>
              <a:gd name="connsiteY0" fmla="*/ 3363574 h 3363574"/>
              <a:gd name="connsiteX1" fmla="*/ 1175580 w 3827072"/>
              <a:gd name="connsiteY1" fmla="*/ 763669 h 3363574"/>
              <a:gd name="connsiteX2" fmla="*/ 3827072 w 3827072"/>
              <a:gd name="connsiteY2" fmla="*/ 0 h 3363574"/>
            </a:gdLst>
            <a:ahLst/>
            <a:cxnLst>
              <a:cxn ang="0">
                <a:pos x="connsiteX0" y="connsiteY0"/>
              </a:cxn>
              <a:cxn ang="0">
                <a:pos x="connsiteX1" y="connsiteY1"/>
              </a:cxn>
              <a:cxn ang="0">
                <a:pos x="connsiteX2" y="connsiteY2"/>
              </a:cxn>
            </a:cxnLst>
            <a:rect l="l" t="t" r="r" b="b"/>
            <a:pathLst>
              <a:path w="3827072" h="3363574">
                <a:moveTo>
                  <a:pt x="0" y="3363574"/>
                </a:moveTo>
                <a:cubicBezTo>
                  <a:pt x="268867" y="2343919"/>
                  <a:pt x="537735" y="1324265"/>
                  <a:pt x="1175580" y="763669"/>
                </a:cubicBezTo>
                <a:cubicBezTo>
                  <a:pt x="1813425" y="203073"/>
                  <a:pt x="3827072" y="0"/>
                  <a:pt x="3827072"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dirty="0"/>
          </a:p>
        </p:txBody>
      </p:sp>
      <p:sp>
        <p:nvSpPr>
          <p:cNvPr id="22537" name="TextBox 14"/>
          <p:cNvSpPr txBox="1">
            <a:spLocks noChangeArrowheads="1"/>
          </p:cNvSpPr>
          <p:nvPr/>
        </p:nvSpPr>
        <p:spPr bwMode="auto">
          <a:xfrm>
            <a:off x="83349" y="1682720"/>
            <a:ext cx="373849" cy="400110"/>
          </a:xfrm>
          <a:prstGeom prst="rect">
            <a:avLst/>
          </a:prstGeom>
          <a:noFill/>
          <a:ln w="9525">
            <a:noFill/>
            <a:miter lim="800000"/>
            <a:headEnd/>
            <a:tailEnd/>
          </a:ln>
        </p:spPr>
        <p:txBody>
          <a:bodyPr wrap="square">
            <a:prstTxWarp prst="textNoShape">
              <a:avLst/>
            </a:prstTxWarp>
            <a:spAutoFit/>
          </a:bodyPr>
          <a:lstStyle/>
          <a:p>
            <a:r>
              <a:rPr lang="en-US" sz="2000" i="1" dirty="0">
                <a:latin typeface="Cambria" panose="02040503050406030204" pitchFamily="18" charset="0"/>
              </a:rPr>
              <a:t>y </a:t>
            </a:r>
          </a:p>
        </p:txBody>
      </p:sp>
      <p:sp>
        <p:nvSpPr>
          <p:cNvPr id="22542" name="TextBox 21"/>
          <p:cNvSpPr txBox="1">
            <a:spLocks noChangeArrowheads="1"/>
          </p:cNvSpPr>
          <p:nvPr/>
        </p:nvSpPr>
        <p:spPr bwMode="auto">
          <a:xfrm>
            <a:off x="4286251" y="5710239"/>
            <a:ext cx="338133" cy="400110"/>
          </a:xfrm>
          <a:prstGeom prst="rect">
            <a:avLst/>
          </a:prstGeom>
          <a:noFill/>
          <a:ln w="9525">
            <a:noFill/>
            <a:miter lim="800000"/>
            <a:headEnd/>
            <a:tailEnd/>
          </a:ln>
        </p:spPr>
        <p:txBody>
          <a:bodyPr wrap="square">
            <a:prstTxWarp prst="textNoShape">
              <a:avLst/>
            </a:prstTxWarp>
            <a:spAutoFit/>
          </a:bodyPr>
          <a:lstStyle/>
          <a:p>
            <a:r>
              <a:rPr lang="en-US" sz="2000" i="1" dirty="0">
                <a:latin typeface="Cambria" panose="02040503050406030204" pitchFamily="18" charset="0"/>
              </a:rPr>
              <a:t>k</a:t>
            </a:r>
            <a:endParaRPr lang="en-US" sz="2000" dirty="0">
              <a:latin typeface="Cambria" panose="02040503050406030204" pitchFamily="18" charset="0"/>
            </a:endParaRPr>
          </a:p>
        </p:txBody>
      </p:sp>
      <p:sp>
        <p:nvSpPr>
          <p:cNvPr id="22546" name="TextBox 34"/>
          <p:cNvSpPr txBox="1">
            <a:spLocks noChangeArrowheads="1"/>
          </p:cNvSpPr>
          <p:nvPr/>
        </p:nvSpPr>
        <p:spPr bwMode="auto">
          <a:xfrm>
            <a:off x="5502611" y="3012619"/>
            <a:ext cx="3391794" cy="2031325"/>
          </a:xfrm>
          <a:prstGeom prst="rect">
            <a:avLst/>
          </a:prstGeom>
          <a:noFill/>
          <a:ln w="9525">
            <a:noFill/>
            <a:miter lim="800000"/>
            <a:headEnd/>
            <a:tailEnd/>
          </a:ln>
        </p:spPr>
        <p:txBody>
          <a:bodyPr wrap="square">
            <a:prstTxWarp prst="textNoShape">
              <a:avLst/>
            </a:prstTxWarp>
            <a:spAutoFit/>
          </a:bodyPr>
          <a:lstStyle/>
          <a:p>
            <a:pPr algn="ctr"/>
            <a:r>
              <a:rPr lang="en-US" dirty="0">
                <a:latin typeface="Calibri" pitchFamily="-84" charset="0"/>
              </a:rPr>
              <a:t>We set the model up so that we see diminishing returns for y, with increases in k. As k increases, y increases but at a diminishing rate. This is governed by the parameter </a:t>
            </a:r>
            <a:r>
              <a:rPr lang="en-US" b="1" dirty="0">
                <a:latin typeface="Calibri" pitchFamily="-84" charset="0"/>
              </a:rPr>
              <a:t>α</a:t>
            </a:r>
            <a:r>
              <a:rPr lang="en-US" dirty="0">
                <a:latin typeface="Calibri" pitchFamily="-84" charset="0"/>
              </a:rPr>
              <a:t> and the fact that 0&lt;α&lt;1.</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54EFBD3-B403-7B3B-BC3A-0E4C281E3F4F}"/>
                  </a:ext>
                </a:extLst>
              </p:cNvPr>
              <p:cNvSpPr/>
              <p:nvPr/>
            </p:nvSpPr>
            <p:spPr>
              <a:xfrm>
                <a:off x="4286251" y="2106296"/>
                <a:ext cx="13926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𝑦</m:t>
                      </m:r>
                      <m:r>
                        <a:rPr lang="en-US" sz="2400" b="0" i="0">
                          <a:latin typeface="Cambria Math" panose="02040503050406030204" pitchFamily="18" charset="0"/>
                        </a:rPr>
                        <m:t>=</m:t>
                      </m:r>
                      <m:r>
                        <a:rPr lang="en-US" sz="2400" b="0" i="1">
                          <a:latin typeface="Cambria Math" panose="02040503050406030204" pitchFamily="18" charset="0"/>
                        </a:rPr>
                        <m:t>𝐴</m:t>
                      </m:r>
                      <m:sSup>
                        <m:sSupPr>
                          <m:ctrlPr>
                            <a:rPr lang="en-US" sz="2400" i="1">
                              <a:solidFill>
                                <a:srgbClr val="836967"/>
                              </a:solidFill>
                              <a:latin typeface="Cambria Math" panose="02040503050406030204" pitchFamily="18" charset="0"/>
                            </a:rPr>
                          </m:ctrlPr>
                        </m:sSupPr>
                        <m:e>
                          <m:r>
                            <a:rPr lang="en-US" sz="2400" b="0" i="1">
                              <a:latin typeface="Cambria Math" panose="02040503050406030204" pitchFamily="18" charset="0"/>
                            </a:rPr>
                            <m:t>𝑘</m:t>
                          </m:r>
                        </m:e>
                        <m:sup>
                          <m:r>
                            <a:rPr lang="en-US" sz="2400" b="0" i="1">
                              <a:latin typeface="Cambria Math" panose="02040503050406030204" pitchFamily="18" charset="0"/>
                            </a:rPr>
                            <m:t>𝛼</m:t>
                          </m:r>
                        </m:sup>
                      </m:sSup>
                    </m:oMath>
                  </m:oMathPara>
                </a14:m>
                <a:endParaRPr lang="en-US" sz="2400" dirty="0"/>
              </a:p>
            </p:txBody>
          </p:sp>
        </mc:Choice>
        <mc:Fallback xmlns="">
          <p:sp>
            <p:nvSpPr>
              <p:cNvPr id="10" name="Rectangle 9">
                <a:extLst>
                  <a:ext uri="{FF2B5EF4-FFF2-40B4-BE49-F238E27FC236}">
                    <a16:creationId xmlns:a16="http://schemas.microsoft.com/office/drawing/2014/main" id="{754EFBD3-B403-7B3B-BC3A-0E4C281E3F4F}"/>
                  </a:ext>
                </a:extLst>
              </p:cNvPr>
              <p:cNvSpPr>
                <a:spLocks noRot="1" noChangeAspect="1" noMove="1" noResize="1" noEditPoints="1" noAdjustHandles="1" noChangeArrowheads="1" noChangeShapeType="1" noTextEdit="1"/>
              </p:cNvSpPr>
              <p:nvPr/>
            </p:nvSpPr>
            <p:spPr>
              <a:xfrm>
                <a:off x="4286251" y="2106296"/>
                <a:ext cx="1392689" cy="461665"/>
              </a:xfrm>
              <a:prstGeom prst="rect">
                <a:avLst/>
              </a:prstGeom>
              <a:blipFill>
                <a:blip r:embed="rId3"/>
                <a:stretch>
                  <a:fillRect b="-810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D8C7A8DB-4EFD-3AC9-3944-65BF57F8F73F}"/>
              </a:ext>
            </a:extLst>
          </p:cNvPr>
          <p:cNvSpPr txBox="1"/>
          <p:nvPr/>
        </p:nvSpPr>
        <p:spPr>
          <a:xfrm>
            <a:off x="5900928" y="2157984"/>
            <a:ext cx="184731" cy="369332"/>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3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Warp Up"/>
                                        </p:tgtEl>
                                      </p:cMediaNode>
                                    </p:audio>
                                  </p:sub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p:txBody>
          <a:bodyPr/>
          <a:lstStyle/>
          <a:p>
            <a:r>
              <a:rPr lang="en-US" dirty="0"/>
              <a:t>Marginal Product of Capital (MPK)</a:t>
            </a:r>
            <a:endParaRPr lang="en-US" dirty="0">
              <a:ea typeface="ＭＳ Ｐゴシック" pitchFamily="-84" charset="-128"/>
              <a:cs typeface="ＭＳ Ｐゴシック" pitchFamily="-84" charset="-128"/>
            </a:endParaRPr>
          </a:p>
        </p:txBody>
      </p:sp>
      <p:cxnSp>
        <p:nvCxnSpPr>
          <p:cNvPr id="5" name="Straight Connector 4"/>
          <p:cNvCxnSpPr>
            <a:cxnSpLocks/>
          </p:cNvCxnSpPr>
          <p:nvPr/>
        </p:nvCxnSpPr>
        <p:spPr>
          <a:xfrm>
            <a:off x="1696703" y="1927412"/>
            <a:ext cx="8733" cy="37116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608" name="TextBox 7"/>
          <p:cNvSpPr txBox="1">
            <a:spLocks noChangeArrowheads="1"/>
          </p:cNvSpPr>
          <p:nvPr/>
        </p:nvSpPr>
        <p:spPr bwMode="auto">
          <a:xfrm>
            <a:off x="836965" y="1896970"/>
            <a:ext cx="868469" cy="400110"/>
          </a:xfrm>
          <a:prstGeom prst="rect">
            <a:avLst/>
          </a:prstGeom>
          <a:noFill/>
          <a:ln w="9525">
            <a:noFill/>
            <a:miter lim="800000"/>
            <a:headEnd/>
            <a:tailEnd/>
          </a:ln>
        </p:spPr>
        <p:txBody>
          <a:bodyPr wrap="square">
            <a:prstTxWarp prst="textNoShape">
              <a:avLst/>
            </a:prstTxWarp>
            <a:spAutoFit/>
          </a:bodyPr>
          <a:lstStyle/>
          <a:p>
            <a:r>
              <a:rPr lang="en-US" sz="2000" i="1" dirty="0">
                <a:latin typeface="Cambria" panose="02040503050406030204" pitchFamily="18" charset="0"/>
              </a:rPr>
              <a:t>   MPK</a:t>
            </a:r>
            <a:r>
              <a:rPr lang="en-US" sz="2000" i="1" baseline="-25000" dirty="0">
                <a:latin typeface="Cambria" panose="02040503050406030204" pitchFamily="18" charset="0"/>
              </a:rPr>
              <a:t>    </a:t>
            </a:r>
            <a:endParaRPr lang="en-US" sz="2000" dirty="0">
              <a:latin typeface="Cambria" panose="02040503050406030204" pitchFamily="18" charset="0"/>
            </a:endParaRPr>
          </a:p>
        </p:txBody>
      </p:sp>
      <p:sp>
        <p:nvSpPr>
          <p:cNvPr id="25609" name="TextBox 8"/>
          <p:cNvSpPr txBox="1">
            <a:spLocks noChangeArrowheads="1"/>
          </p:cNvSpPr>
          <p:nvPr/>
        </p:nvSpPr>
        <p:spPr bwMode="auto">
          <a:xfrm>
            <a:off x="5549629" y="5703839"/>
            <a:ext cx="763587" cy="400050"/>
          </a:xfrm>
          <a:prstGeom prst="rect">
            <a:avLst/>
          </a:prstGeom>
          <a:noFill/>
          <a:ln w="9525">
            <a:noFill/>
            <a:miter lim="800000"/>
            <a:headEnd/>
            <a:tailEnd/>
          </a:ln>
        </p:spPr>
        <p:txBody>
          <a:bodyPr>
            <a:prstTxWarp prst="textNoShape">
              <a:avLst/>
            </a:prstTxWarp>
            <a:spAutoFit/>
          </a:bodyPr>
          <a:lstStyle/>
          <a:p>
            <a:r>
              <a:rPr lang="en-US" sz="2000" i="1" dirty="0">
                <a:latin typeface="Cambria" panose="02040503050406030204" pitchFamily="18" charset="0"/>
              </a:rPr>
              <a:t>   </a:t>
            </a:r>
            <a:r>
              <a:rPr lang="en-US" sz="2000" i="1" dirty="0" err="1">
                <a:latin typeface="Cambria" panose="02040503050406030204" pitchFamily="18" charset="0"/>
              </a:rPr>
              <a:t>k</a:t>
            </a:r>
            <a:r>
              <a:rPr lang="en-US" sz="2000" i="1" baseline="-25000" dirty="0">
                <a:latin typeface="Cambria" panose="02040503050406030204" pitchFamily="18" charset="0"/>
              </a:rPr>
              <a:t>    </a:t>
            </a:r>
            <a:endParaRPr lang="en-US" sz="2000" dirty="0">
              <a:latin typeface="Cambria" panose="02040503050406030204" pitchFamily="18" charset="0"/>
            </a:endParaRPr>
          </a:p>
        </p:txBody>
      </p:sp>
      <p:sp>
        <p:nvSpPr>
          <p:cNvPr id="24" name="TextBox 23"/>
          <p:cNvSpPr txBox="1"/>
          <p:nvPr/>
        </p:nvSpPr>
        <p:spPr>
          <a:xfrm>
            <a:off x="2476355" y="4199778"/>
            <a:ext cx="914400" cy="914400"/>
          </a:xfrm>
          <a:prstGeom prst="rect">
            <a:avLst/>
          </a:prstGeom>
          <a:noFill/>
        </p:spPr>
        <p:txBody>
          <a:bodyPr wrap="none" rtlCol="0">
            <a:spAutoFit/>
          </a:bodyPr>
          <a:lstStyle/>
          <a:p>
            <a:endParaRPr lang="en-US" dirty="0"/>
          </a:p>
        </p:txBody>
      </p:sp>
      <p:cxnSp>
        <p:nvCxnSpPr>
          <p:cNvPr id="27" name="Straight Connector 26"/>
          <p:cNvCxnSpPr>
            <a:cxnSpLocks/>
          </p:cNvCxnSpPr>
          <p:nvPr/>
        </p:nvCxnSpPr>
        <p:spPr>
          <a:xfrm flipH="1" flipV="1">
            <a:off x="1705436" y="5639042"/>
            <a:ext cx="4436057" cy="304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1705434" y="2297079"/>
            <a:ext cx="4295763" cy="3148377"/>
          </a:xfrm>
          <a:custGeom>
            <a:avLst/>
            <a:gdLst>
              <a:gd name="connsiteX0" fmla="*/ 0 w 4303059"/>
              <a:gd name="connsiteY0" fmla="*/ 0 h 2674471"/>
              <a:gd name="connsiteX1" fmla="*/ 597647 w 4303059"/>
              <a:gd name="connsiteY1" fmla="*/ 1314824 h 2674471"/>
              <a:gd name="connsiteX2" fmla="*/ 1703294 w 4303059"/>
              <a:gd name="connsiteY2" fmla="*/ 2121647 h 2674471"/>
              <a:gd name="connsiteX3" fmla="*/ 4303059 w 4303059"/>
              <a:gd name="connsiteY3" fmla="*/ 2674471 h 2674471"/>
            </a:gdLst>
            <a:ahLst/>
            <a:cxnLst>
              <a:cxn ang="0">
                <a:pos x="connsiteX0" y="connsiteY0"/>
              </a:cxn>
              <a:cxn ang="0">
                <a:pos x="connsiteX1" y="connsiteY1"/>
              </a:cxn>
              <a:cxn ang="0">
                <a:pos x="connsiteX2" y="connsiteY2"/>
              </a:cxn>
              <a:cxn ang="0">
                <a:pos x="connsiteX3" y="connsiteY3"/>
              </a:cxn>
            </a:cxnLst>
            <a:rect l="l" t="t" r="r" b="b"/>
            <a:pathLst>
              <a:path w="4303059" h="2674471">
                <a:moveTo>
                  <a:pt x="0" y="0"/>
                </a:moveTo>
                <a:cubicBezTo>
                  <a:pt x="156882" y="480608"/>
                  <a:pt x="313765" y="961216"/>
                  <a:pt x="597647" y="1314824"/>
                </a:cubicBezTo>
                <a:cubicBezTo>
                  <a:pt x="881529" y="1668432"/>
                  <a:pt x="1085725" y="1895039"/>
                  <a:pt x="1703294" y="2121647"/>
                </a:cubicBezTo>
                <a:cubicBezTo>
                  <a:pt x="2320863" y="2348255"/>
                  <a:pt x="4303059" y="2674471"/>
                  <a:pt x="4303059" y="2674471"/>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ectangle 6">
            <a:extLst>
              <a:ext uri="{FF2B5EF4-FFF2-40B4-BE49-F238E27FC236}">
                <a16:creationId xmlns:a16="http://schemas.microsoft.com/office/drawing/2014/main" id="{68D6315E-C749-D676-B71C-27903FDEC17E}"/>
              </a:ext>
            </a:extLst>
          </p:cNvPr>
          <p:cNvSpPr/>
          <p:nvPr/>
        </p:nvSpPr>
        <p:spPr>
          <a:xfrm>
            <a:off x="5252065" y="1896970"/>
            <a:ext cx="3434735" cy="2585323"/>
          </a:xfrm>
          <a:prstGeom prst="rect">
            <a:avLst/>
          </a:prstGeom>
        </p:spPr>
        <p:txBody>
          <a:bodyPr wrap="square">
            <a:spAutoFit/>
          </a:bodyPr>
          <a:lstStyle/>
          <a:p>
            <a:pPr algn="ctr"/>
            <a:r>
              <a:rPr lang="en-US" dirty="0"/>
              <a:t>We always assume that as we add to the CLR that production will be positive, but that the size of the increase is smaller and smaller. This fact can be seen by the decreasing but always positive MPK. The MPK graph is a graph of the slopes of the production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30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Warp Dow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455"/>
            <a:ext cx="8229600" cy="959321"/>
          </a:xfrm>
        </p:spPr>
        <p:txBody>
          <a:bodyPr/>
          <a:lstStyle/>
          <a:p>
            <a:r>
              <a:rPr lang="en-US" dirty="0"/>
              <a:t>Consumption and Investment</a:t>
            </a:r>
          </a:p>
        </p:txBody>
      </p:sp>
      <p:pic>
        <p:nvPicPr>
          <p:cNvPr id="8" name="Picture 7" descr="Page 3 | hydra 1080P, 2K, 4K, 5K HD wallpapers free ...">
            <a:extLst>
              <a:ext uri="{FF2B5EF4-FFF2-40B4-BE49-F238E27FC236}">
                <a16:creationId xmlns:a16="http://schemas.microsoft.com/office/drawing/2014/main" id="{87084CC4-4928-4FE5-B9FA-848A9977E6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01916"/>
            <a:ext cx="3438373" cy="1925570"/>
          </a:xfrm>
          <a:prstGeom prst="rect">
            <a:avLst/>
          </a:prstGeom>
          <a:noFill/>
          <a:ln>
            <a:noFill/>
          </a:ln>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C5B41BD-CFD3-E9D2-4CA4-A3C1A0B53364}"/>
                  </a:ext>
                </a:extLst>
              </p:cNvPr>
              <p:cNvSpPr/>
              <p:nvPr/>
            </p:nvSpPr>
            <p:spPr>
              <a:xfrm>
                <a:off x="5645544" y="3206142"/>
                <a:ext cx="145495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r>
                        <a:rPr lang="en-US" sz="2400" i="0">
                          <a:latin typeface="Cambria Math" panose="02040503050406030204" pitchFamily="18" charset="0"/>
                        </a:rPr>
                        <m:t>=</m:t>
                      </m:r>
                      <m:r>
                        <a:rPr lang="en-US" sz="2400" i="1">
                          <a:latin typeface="Cambria Math" panose="02040503050406030204" pitchFamily="18" charset="0"/>
                        </a:rPr>
                        <m:t>𝑐</m:t>
                      </m:r>
                      <m:r>
                        <a:rPr lang="en-US" sz="2400" i="0">
                          <a:latin typeface="Cambria Math" panose="02040503050406030204" pitchFamily="18" charset="0"/>
                        </a:rPr>
                        <m:t>+</m:t>
                      </m:r>
                      <m:r>
                        <a:rPr lang="en-US" sz="2400" i="1">
                          <a:latin typeface="Cambria Math" panose="02040503050406030204" pitchFamily="18" charset="0"/>
                        </a:rPr>
                        <m:t>𝑖</m:t>
                      </m:r>
                    </m:oMath>
                  </m:oMathPara>
                </a14:m>
                <a:endParaRPr lang="en-US" sz="2400" dirty="0"/>
              </a:p>
            </p:txBody>
          </p:sp>
        </mc:Choice>
        <mc:Fallback xmlns="">
          <p:sp>
            <p:nvSpPr>
              <p:cNvPr id="3" name="Rectangle 2">
                <a:extLst>
                  <a:ext uri="{FF2B5EF4-FFF2-40B4-BE49-F238E27FC236}">
                    <a16:creationId xmlns:a16="http://schemas.microsoft.com/office/drawing/2014/main" id="{7C5B41BD-CFD3-E9D2-4CA4-A3C1A0B53364}"/>
                  </a:ext>
                </a:extLst>
              </p:cNvPr>
              <p:cNvSpPr>
                <a:spLocks noRot="1" noChangeAspect="1" noMove="1" noResize="1" noEditPoints="1" noAdjustHandles="1" noChangeArrowheads="1" noChangeShapeType="1" noTextEdit="1"/>
              </p:cNvSpPr>
              <p:nvPr/>
            </p:nvSpPr>
            <p:spPr>
              <a:xfrm>
                <a:off x="5645544" y="3206142"/>
                <a:ext cx="1454950" cy="461665"/>
              </a:xfrm>
              <a:prstGeom prst="rect">
                <a:avLst/>
              </a:prstGeom>
              <a:blipFill>
                <a:blip r:embed="rId4"/>
                <a:stretch>
                  <a:fillRect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1DA5E0D-1860-B38C-F58A-8F1D2B9A5948}"/>
                  </a:ext>
                </a:extLst>
              </p:cNvPr>
              <p:cNvSpPr/>
              <p:nvPr/>
            </p:nvSpPr>
            <p:spPr>
              <a:xfrm>
                <a:off x="4672545" y="3774421"/>
                <a:ext cx="108074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𝑖</m:t>
                      </m:r>
                      <m:r>
                        <a:rPr lang="en-US" sz="2400" i="0">
                          <a:latin typeface="Cambria Math" panose="02040503050406030204" pitchFamily="18" charset="0"/>
                        </a:rPr>
                        <m:t>=</m:t>
                      </m:r>
                      <m:r>
                        <a:rPr lang="en-US" sz="2400" i="1">
                          <a:latin typeface="Cambria Math" panose="02040503050406030204" pitchFamily="18" charset="0"/>
                        </a:rPr>
                        <m:t>𝑠𝑦</m:t>
                      </m:r>
                    </m:oMath>
                  </m:oMathPara>
                </a14:m>
                <a:endParaRPr lang="en-US" sz="2400" dirty="0"/>
              </a:p>
            </p:txBody>
          </p:sp>
        </mc:Choice>
        <mc:Fallback xmlns="">
          <p:sp>
            <p:nvSpPr>
              <p:cNvPr id="5" name="Rectangle 4">
                <a:extLst>
                  <a:ext uri="{FF2B5EF4-FFF2-40B4-BE49-F238E27FC236}">
                    <a16:creationId xmlns:a16="http://schemas.microsoft.com/office/drawing/2014/main" id="{01DA5E0D-1860-B38C-F58A-8F1D2B9A5948}"/>
                  </a:ext>
                </a:extLst>
              </p:cNvPr>
              <p:cNvSpPr>
                <a:spLocks noRot="1" noChangeAspect="1" noMove="1" noResize="1" noEditPoints="1" noAdjustHandles="1" noChangeArrowheads="1" noChangeShapeType="1" noTextEdit="1"/>
              </p:cNvSpPr>
              <p:nvPr/>
            </p:nvSpPr>
            <p:spPr>
              <a:xfrm>
                <a:off x="4672545" y="3774421"/>
                <a:ext cx="1080745" cy="461665"/>
              </a:xfrm>
              <a:prstGeom prst="rect">
                <a:avLst/>
              </a:prstGeom>
              <a:blipFill>
                <a:blip r:embed="rId5"/>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D10AFE0-7021-6D5C-8FCF-0B4A4EC9C004}"/>
                  </a:ext>
                </a:extLst>
              </p:cNvPr>
              <p:cNvSpPr/>
              <p:nvPr/>
            </p:nvSpPr>
            <p:spPr>
              <a:xfrm>
                <a:off x="4672545" y="4475084"/>
                <a:ext cx="145943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𝑖</m:t>
                      </m:r>
                      <m:r>
                        <a:rPr lang="en-US" sz="2400" i="0">
                          <a:latin typeface="Cambria Math" panose="02040503050406030204" pitchFamily="18" charset="0"/>
                        </a:rPr>
                        <m:t>=</m:t>
                      </m:r>
                      <m:r>
                        <a:rPr lang="en-US" sz="2400" i="1">
                          <a:latin typeface="Cambria Math" panose="02040503050406030204" pitchFamily="18" charset="0"/>
                        </a:rPr>
                        <m:t>𝑠</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𝐴𝑘</m:t>
                          </m:r>
                        </m:e>
                        <m:sup>
                          <m:r>
                            <a:rPr lang="en-US" sz="2400" i="1">
                              <a:latin typeface="Cambria Math" panose="02040503050406030204" pitchFamily="18" charset="0"/>
                            </a:rPr>
                            <m:t>𝛼</m:t>
                          </m:r>
                        </m:sup>
                      </m:sSup>
                    </m:oMath>
                  </m:oMathPara>
                </a14:m>
                <a:endParaRPr lang="en-US" sz="2400" dirty="0"/>
              </a:p>
            </p:txBody>
          </p:sp>
        </mc:Choice>
        <mc:Fallback xmlns="">
          <p:sp>
            <p:nvSpPr>
              <p:cNvPr id="6" name="Rectangle 5">
                <a:extLst>
                  <a:ext uri="{FF2B5EF4-FFF2-40B4-BE49-F238E27FC236}">
                    <a16:creationId xmlns:a16="http://schemas.microsoft.com/office/drawing/2014/main" id="{7D10AFE0-7021-6D5C-8FCF-0B4A4EC9C004}"/>
                  </a:ext>
                </a:extLst>
              </p:cNvPr>
              <p:cNvSpPr>
                <a:spLocks noRot="1" noChangeAspect="1" noMove="1" noResize="1" noEditPoints="1" noAdjustHandles="1" noChangeArrowheads="1" noChangeShapeType="1" noTextEdit="1"/>
              </p:cNvSpPr>
              <p:nvPr/>
            </p:nvSpPr>
            <p:spPr>
              <a:xfrm>
                <a:off x="4672545" y="4475084"/>
                <a:ext cx="1459438"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458C291-25F7-F30F-58D7-6D82C48206A2}"/>
                  </a:ext>
                </a:extLst>
              </p:cNvPr>
              <p:cNvSpPr/>
              <p:nvPr/>
            </p:nvSpPr>
            <p:spPr>
              <a:xfrm>
                <a:off x="6530262" y="3750181"/>
                <a:ext cx="192174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𝑐</m:t>
                      </m:r>
                      <m:r>
                        <a:rPr lang="en-US" sz="2400" i="0">
                          <a:latin typeface="Cambria Math" panose="02040503050406030204" pitchFamily="18" charset="0"/>
                        </a:rPr>
                        <m:t>=</m:t>
                      </m:r>
                      <m:d>
                        <m:dPr>
                          <m:ctrlPr>
                            <a:rPr lang="en-US" sz="2400" i="1">
                              <a:solidFill>
                                <a:srgbClr val="836967"/>
                              </a:solidFill>
                              <a:latin typeface="Cambria Math" panose="02040503050406030204" pitchFamily="18" charset="0"/>
                            </a:rPr>
                          </m:ctrlPr>
                        </m:dPr>
                        <m:e>
                          <m:r>
                            <a:rPr lang="en-US" sz="2400" i="0">
                              <a:latin typeface="Cambria Math" panose="02040503050406030204" pitchFamily="18" charset="0"/>
                            </a:rPr>
                            <m:t>1−</m:t>
                          </m:r>
                          <m:r>
                            <a:rPr lang="en-US" sz="2400" i="1">
                              <a:latin typeface="Cambria Math" panose="02040503050406030204" pitchFamily="18" charset="0"/>
                            </a:rPr>
                            <m:t>𝑠</m:t>
                          </m:r>
                        </m:e>
                      </m:d>
                      <m:r>
                        <a:rPr lang="en-US" sz="2400" i="1">
                          <a:latin typeface="Cambria Math" panose="02040503050406030204" pitchFamily="18" charset="0"/>
                        </a:rPr>
                        <m:t>𝑦</m:t>
                      </m:r>
                    </m:oMath>
                  </m:oMathPara>
                </a14:m>
                <a:endParaRPr lang="en-US" sz="2400" dirty="0"/>
              </a:p>
            </p:txBody>
          </p:sp>
        </mc:Choice>
        <mc:Fallback xmlns="">
          <p:sp>
            <p:nvSpPr>
              <p:cNvPr id="7" name="Rectangle 6">
                <a:extLst>
                  <a:ext uri="{FF2B5EF4-FFF2-40B4-BE49-F238E27FC236}">
                    <a16:creationId xmlns:a16="http://schemas.microsoft.com/office/drawing/2014/main" id="{C458C291-25F7-F30F-58D7-6D82C48206A2}"/>
                  </a:ext>
                </a:extLst>
              </p:cNvPr>
              <p:cNvSpPr>
                <a:spLocks noRot="1" noChangeAspect="1" noMove="1" noResize="1" noEditPoints="1" noAdjustHandles="1" noChangeArrowheads="1" noChangeShapeType="1" noTextEdit="1"/>
              </p:cNvSpPr>
              <p:nvPr/>
            </p:nvSpPr>
            <p:spPr>
              <a:xfrm>
                <a:off x="6530262" y="3750181"/>
                <a:ext cx="1921745" cy="461665"/>
              </a:xfrm>
              <a:prstGeom prst="rect">
                <a:avLst/>
              </a:prstGeom>
              <a:blipFill>
                <a:blip r:embed="rId7"/>
                <a:stretch>
                  <a:fillRect b="-10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30570D5-BF95-2A08-0F14-BA801F66D725}"/>
                  </a:ext>
                </a:extLst>
              </p:cNvPr>
              <p:cNvSpPr/>
              <p:nvPr/>
            </p:nvSpPr>
            <p:spPr>
              <a:xfrm>
                <a:off x="6541501" y="4425074"/>
                <a:ext cx="229415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𝑐</m:t>
                      </m:r>
                      <m:r>
                        <a:rPr lang="en-US" sz="2400" i="0">
                          <a:latin typeface="Cambria Math" panose="02040503050406030204" pitchFamily="18" charset="0"/>
                        </a:rPr>
                        <m:t>=</m:t>
                      </m:r>
                      <m:d>
                        <m:dPr>
                          <m:ctrlPr>
                            <a:rPr lang="en-US" sz="2400" i="1">
                              <a:solidFill>
                                <a:srgbClr val="836967"/>
                              </a:solidFill>
                              <a:latin typeface="Cambria Math" panose="02040503050406030204" pitchFamily="18" charset="0"/>
                            </a:rPr>
                          </m:ctrlPr>
                        </m:dPr>
                        <m:e>
                          <m:r>
                            <a:rPr lang="en-US" sz="2400" i="0">
                              <a:latin typeface="Cambria Math" panose="02040503050406030204" pitchFamily="18" charset="0"/>
                            </a:rPr>
                            <m:t>1−</m:t>
                          </m:r>
                          <m:r>
                            <a:rPr lang="en-US" sz="2400" i="1">
                              <a:latin typeface="Cambria Math" panose="02040503050406030204" pitchFamily="18" charset="0"/>
                            </a:rPr>
                            <m:t>𝑠</m:t>
                          </m:r>
                        </m:e>
                      </m:d>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𝐴𝑘</m:t>
                          </m:r>
                        </m:e>
                        <m:sup>
                          <m:r>
                            <a:rPr lang="en-US" sz="2400" i="1">
                              <a:latin typeface="Cambria Math" panose="02040503050406030204" pitchFamily="18" charset="0"/>
                            </a:rPr>
                            <m:t>𝛼</m:t>
                          </m:r>
                        </m:sup>
                      </m:sSup>
                    </m:oMath>
                  </m:oMathPara>
                </a14:m>
                <a:endParaRPr lang="en-US" sz="2400" dirty="0"/>
              </a:p>
            </p:txBody>
          </p:sp>
        </mc:Choice>
        <mc:Fallback xmlns="">
          <p:sp>
            <p:nvSpPr>
              <p:cNvPr id="9" name="Rectangle 8">
                <a:extLst>
                  <a:ext uri="{FF2B5EF4-FFF2-40B4-BE49-F238E27FC236}">
                    <a16:creationId xmlns:a16="http://schemas.microsoft.com/office/drawing/2014/main" id="{D30570D5-BF95-2A08-0F14-BA801F66D725}"/>
                  </a:ext>
                </a:extLst>
              </p:cNvPr>
              <p:cNvSpPr>
                <a:spLocks noRot="1" noChangeAspect="1" noMove="1" noResize="1" noEditPoints="1" noAdjustHandles="1" noChangeArrowheads="1" noChangeShapeType="1" noTextEdit="1"/>
              </p:cNvSpPr>
              <p:nvPr/>
            </p:nvSpPr>
            <p:spPr>
              <a:xfrm>
                <a:off x="6541501" y="4425074"/>
                <a:ext cx="2294154" cy="461665"/>
              </a:xfrm>
              <a:prstGeom prst="rect">
                <a:avLst/>
              </a:prstGeom>
              <a:blipFill>
                <a:blip r:embed="rId8"/>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A4557F2D-621F-4C2D-DBE9-888FBBC130EC}"/>
              </a:ext>
            </a:extLst>
          </p:cNvPr>
          <p:cNvSpPr txBox="1"/>
          <p:nvPr/>
        </p:nvSpPr>
        <p:spPr>
          <a:xfrm>
            <a:off x="5110756" y="5561633"/>
            <a:ext cx="2861489" cy="369332"/>
          </a:xfrm>
          <a:prstGeom prst="rect">
            <a:avLst/>
          </a:prstGeom>
          <a:noFill/>
        </p:spPr>
        <p:txBody>
          <a:bodyPr wrap="none" rtlCol="0">
            <a:spAutoFit/>
          </a:bodyPr>
          <a:lstStyle/>
          <a:p>
            <a:r>
              <a:rPr lang="en-US" dirty="0"/>
              <a:t>Where, </a:t>
            </a:r>
            <a:r>
              <a:rPr lang="en-US" dirty="0">
                <a:latin typeface="Cambria" panose="02040503050406030204" pitchFamily="18" charset="0"/>
              </a:rPr>
              <a:t>s</a:t>
            </a:r>
            <a:r>
              <a:rPr lang="en-US" dirty="0"/>
              <a:t>, is the savings rate.</a:t>
            </a:r>
          </a:p>
        </p:txBody>
      </p:sp>
      <p:sp>
        <p:nvSpPr>
          <p:cNvPr id="11" name="TextBox 10">
            <a:extLst>
              <a:ext uri="{FF2B5EF4-FFF2-40B4-BE49-F238E27FC236}">
                <a16:creationId xmlns:a16="http://schemas.microsoft.com/office/drawing/2014/main" id="{43F59287-F704-FD19-673E-BF8DA3BE19F9}"/>
              </a:ext>
            </a:extLst>
          </p:cNvPr>
          <p:cNvSpPr txBox="1"/>
          <p:nvPr/>
        </p:nvSpPr>
        <p:spPr>
          <a:xfrm>
            <a:off x="827975" y="1357032"/>
            <a:ext cx="7689140" cy="1569660"/>
          </a:xfrm>
          <a:prstGeom prst="rect">
            <a:avLst/>
          </a:prstGeom>
          <a:noFill/>
        </p:spPr>
        <p:txBody>
          <a:bodyPr wrap="square" rtlCol="0">
            <a:spAutoFit/>
          </a:bodyPr>
          <a:lstStyle/>
          <a:p>
            <a:pPr algn="ctr"/>
            <a:r>
              <a:rPr lang="en-US" sz="2400" dirty="0"/>
              <a:t>The next step is show where we physical capital comes from and solve for the rest of our endogenous variables in terms of the CLR. The endogenous variables, which are the ones we use math to solve for, in this model are </a:t>
            </a:r>
            <a:r>
              <a:rPr lang="en-US" sz="2400" i="1" dirty="0">
                <a:latin typeface="Cambria" panose="02040503050406030204" pitchFamily="18" charset="0"/>
              </a:rPr>
              <a:t>y, </a:t>
            </a:r>
            <a:r>
              <a:rPr lang="en-US" sz="2400" i="1" dirty="0" err="1">
                <a:latin typeface="Cambria" panose="02040503050406030204" pitchFamily="18" charset="0"/>
              </a:rPr>
              <a:t>i</a:t>
            </a:r>
            <a:r>
              <a:rPr lang="en-US" sz="2400" i="1" dirty="0">
                <a:latin typeface="Cambria" panose="02040503050406030204" pitchFamily="18" charset="0"/>
              </a:rPr>
              <a:t>, c, </a:t>
            </a:r>
            <a:r>
              <a:rPr lang="en-US" sz="2400" dirty="0"/>
              <a:t>and </a:t>
            </a:r>
            <a:r>
              <a:rPr lang="en-US" sz="2400" i="1" dirty="0">
                <a:latin typeface="Cambria" panose="02040503050406030204" pitchFamily="18" charset="0"/>
              </a:rPr>
              <a:t>k</a:t>
            </a:r>
            <a:r>
              <a:rPr lang="en-US" sz="24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a:ea typeface="ＭＳ Ｐゴシック" pitchFamily="-84" charset="-128"/>
                <a:cs typeface="ＭＳ Ｐゴシック" pitchFamily="-84" charset="-128"/>
              </a:rPr>
              <a:t>Net Investment</a:t>
            </a:r>
          </a:p>
        </p:txBody>
      </p:sp>
      <p:graphicFrame>
        <p:nvGraphicFramePr>
          <p:cNvPr id="74759" name="Object 7"/>
          <p:cNvGraphicFramePr>
            <a:graphicFrameLocks noChangeAspect="1"/>
          </p:cNvGraphicFramePr>
          <p:nvPr>
            <p:extLst>
              <p:ext uri="{D42A27DB-BD31-4B8C-83A1-F6EECF244321}">
                <p14:modId xmlns:p14="http://schemas.microsoft.com/office/powerpoint/2010/main" val="4186017944"/>
              </p:ext>
            </p:extLst>
          </p:nvPr>
        </p:nvGraphicFramePr>
        <p:xfrm>
          <a:off x="2424887" y="4784013"/>
          <a:ext cx="4294223" cy="831311"/>
        </p:xfrm>
        <a:graphic>
          <a:graphicData uri="http://schemas.openxmlformats.org/presentationml/2006/ole">
            <mc:AlternateContent xmlns:mc="http://schemas.openxmlformats.org/markup-compatibility/2006">
              <mc:Choice xmlns:v="urn:schemas-microsoft-com:vml" Requires="v">
                <p:oleObj name="Equation" r:id="rId2" imgW="1816100" imgH="355600" progId="Equation.3">
                  <p:embed/>
                </p:oleObj>
              </mc:Choice>
              <mc:Fallback>
                <p:oleObj name="Equation" r:id="rId2" imgW="1816100" imgH="355600" progId="Equation.3">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887" y="4784013"/>
                        <a:ext cx="4294223" cy="83131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4762" name="Object 10"/>
          <p:cNvGraphicFramePr>
            <a:graphicFrameLocks noChangeAspect="1"/>
          </p:cNvGraphicFramePr>
          <p:nvPr>
            <p:extLst>
              <p:ext uri="{D42A27DB-BD31-4B8C-83A1-F6EECF244321}">
                <p14:modId xmlns:p14="http://schemas.microsoft.com/office/powerpoint/2010/main" val="174470270"/>
              </p:ext>
            </p:extLst>
          </p:nvPr>
        </p:nvGraphicFramePr>
        <p:xfrm>
          <a:off x="3174849" y="2283318"/>
          <a:ext cx="4897957" cy="1925224"/>
        </p:xfrm>
        <a:graphic>
          <a:graphicData uri="http://schemas.openxmlformats.org/presentationml/2006/ole">
            <mc:AlternateContent xmlns:mc="http://schemas.openxmlformats.org/markup-compatibility/2006">
              <mc:Choice xmlns:v="urn:schemas-microsoft-com:vml" Requires="v">
                <p:oleObj name="Equation" r:id="rId4" imgW="2844800" imgH="1117600" progId="Equation.3">
                  <p:embed/>
                </p:oleObj>
              </mc:Choice>
              <mc:Fallback>
                <p:oleObj name="Equation" r:id="rId4" imgW="2844800" imgH="1117600" progId="Equation.3">
                  <p:embed/>
                  <p:pic>
                    <p:nvPicPr>
                      <p:cNvPr id="0" name="Picture 10"/>
                      <p:cNvPicPr>
                        <a:picLocks noChangeAspect="1" noChangeArrowheads="1"/>
                      </p:cNvPicPr>
                      <p:nvPr/>
                    </p:nvPicPr>
                    <p:blipFill>
                      <a:blip r:embed="rId5"/>
                      <a:srcRect/>
                      <a:stretch>
                        <a:fillRect/>
                      </a:stretch>
                    </p:blipFill>
                    <p:spPr bwMode="auto">
                      <a:xfrm>
                        <a:off x="3174849" y="2283318"/>
                        <a:ext cx="4897957" cy="192522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5DBCF9EE-D7E2-5173-251F-C37BA74A6C5A}"/>
                  </a:ext>
                </a:extLst>
              </p:cNvPr>
              <p:cNvSpPr/>
              <p:nvPr/>
            </p:nvSpPr>
            <p:spPr>
              <a:xfrm>
                <a:off x="3048185" y="1550768"/>
                <a:ext cx="304762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a:latin typeface="Cambria Math" panose="02040503050406030204" pitchFamily="18" charset="0"/>
                        </a:rPr>
                        <m:t>∆</m:t>
                      </m:r>
                      <m:r>
                        <a:rPr lang="en-US" sz="2800" i="1">
                          <a:latin typeface="Cambria Math" panose="02040503050406030204" pitchFamily="18" charset="0"/>
                        </a:rPr>
                        <m:t>𝑘</m:t>
                      </m:r>
                      <m:r>
                        <a:rPr lang="en-US" sz="2800" i="0">
                          <a:latin typeface="Cambria Math" panose="02040503050406030204" pitchFamily="18" charset="0"/>
                        </a:rPr>
                        <m:t>=</m:t>
                      </m:r>
                      <m:r>
                        <a:rPr lang="en-US" sz="2800" i="1">
                          <a:latin typeface="Cambria Math" panose="02040503050406030204" pitchFamily="18" charset="0"/>
                        </a:rPr>
                        <m:t>𝑖</m:t>
                      </m:r>
                      <m:r>
                        <a:rPr lang="en-US" sz="2800" i="0">
                          <a:latin typeface="Cambria Math" panose="02040503050406030204" pitchFamily="18" charset="0"/>
                        </a:rPr>
                        <m:t>−</m:t>
                      </m:r>
                      <m:d>
                        <m:dPr>
                          <m:ctrlPr>
                            <a:rPr lang="en-US" sz="2800" i="1">
                              <a:solidFill>
                                <a:srgbClr val="836967"/>
                              </a:solidFill>
                              <a:latin typeface="Cambria Math" panose="02040503050406030204" pitchFamily="18" charset="0"/>
                            </a:rPr>
                          </m:ctrlPr>
                        </m:dPr>
                        <m:e>
                          <m:r>
                            <a:rPr lang="en-US" sz="2800" i="1">
                              <a:latin typeface="Cambria Math" panose="02040503050406030204" pitchFamily="18" charset="0"/>
                            </a:rPr>
                            <m:t>𝜂</m:t>
                          </m:r>
                          <m:r>
                            <a:rPr lang="en-US" sz="2800" i="0">
                              <a:latin typeface="Cambria Math" panose="02040503050406030204" pitchFamily="18" charset="0"/>
                            </a:rPr>
                            <m:t>+</m:t>
                          </m:r>
                          <m:r>
                            <a:rPr lang="en-US" sz="2800" i="1">
                              <a:latin typeface="Cambria Math" panose="02040503050406030204" pitchFamily="18" charset="0"/>
                            </a:rPr>
                            <m:t>𝛿</m:t>
                          </m:r>
                        </m:e>
                      </m:d>
                      <m:r>
                        <a:rPr lang="en-US" sz="2800" i="1">
                          <a:latin typeface="Cambria Math" panose="02040503050406030204" pitchFamily="18" charset="0"/>
                        </a:rPr>
                        <m:t>𝑘</m:t>
                      </m:r>
                    </m:oMath>
                  </m:oMathPara>
                </a14:m>
                <a:endParaRPr lang="en-US" sz="2800" dirty="0"/>
              </a:p>
            </p:txBody>
          </p:sp>
        </mc:Choice>
        <mc:Fallback xmlns="">
          <p:sp>
            <p:nvSpPr>
              <p:cNvPr id="2" name="Rectangle 1">
                <a:extLst>
                  <a:ext uri="{FF2B5EF4-FFF2-40B4-BE49-F238E27FC236}">
                    <a16:creationId xmlns:a16="http://schemas.microsoft.com/office/drawing/2014/main" id="{5DBCF9EE-D7E2-5173-251F-C37BA74A6C5A}"/>
                  </a:ext>
                </a:extLst>
              </p:cNvPr>
              <p:cNvSpPr>
                <a:spLocks noRot="1" noChangeAspect="1" noMove="1" noResize="1" noEditPoints="1" noAdjustHandles="1" noChangeArrowheads="1" noChangeShapeType="1" noTextEdit="1"/>
              </p:cNvSpPr>
              <p:nvPr/>
            </p:nvSpPr>
            <p:spPr>
              <a:xfrm>
                <a:off x="3048185" y="1550768"/>
                <a:ext cx="3047629" cy="523220"/>
              </a:xfrm>
              <a:prstGeom prst="rect">
                <a:avLst/>
              </a:prstGeom>
              <a:blipFill>
                <a:blip r:embed="rId7"/>
                <a:stretch>
                  <a:fillRect b="-9302"/>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8229600" cy="1290637"/>
          </a:xfrm>
        </p:spPr>
        <p:txBody>
          <a:bodyPr rtlCol="0">
            <a:normAutofit fontScale="90000"/>
          </a:bodyPr>
          <a:lstStyle/>
          <a:p>
            <a:pPr eaLnBrk="1" fontAlgn="auto" hangingPunct="1">
              <a:spcAft>
                <a:spcPts val="0"/>
              </a:spcAft>
              <a:defRPr/>
            </a:pPr>
            <a:r>
              <a:rPr lang="en-US" dirty="0">
                <a:ea typeface="+mj-ea"/>
                <a:cs typeface="+mj-cs"/>
              </a:rPr>
              <a:t>The Neo-Classical / Solow Growth Model</a:t>
            </a:r>
          </a:p>
        </p:txBody>
      </p:sp>
      <p:sp>
        <p:nvSpPr>
          <p:cNvPr id="11" name="Freeform 10"/>
          <p:cNvSpPr/>
          <p:nvPr/>
        </p:nvSpPr>
        <p:spPr>
          <a:xfrm>
            <a:off x="1700815" y="2310030"/>
            <a:ext cx="3827463" cy="3363913"/>
          </a:xfrm>
          <a:custGeom>
            <a:avLst/>
            <a:gdLst>
              <a:gd name="connsiteX0" fmla="*/ 0 w 3827072"/>
              <a:gd name="connsiteY0" fmla="*/ 3363574 h 3363574"/>
              <a:gd name="connsiteX1" fmla="*/ 1175580 w 3827072"/>
              <a:gd name="connsiteY1" fmla="*/ 763669 h 3363574"/>
              <a:gd name="connsiteX2" fmla="*/ 3827072 w 3827072"/>
              <a:gd name="connsiteY2" fmla="*/ 0 h 3363574"/>
            </a:gdLst>
            <a:ahLst/>
            <a:cxnLst>
              <a:cxn ang="0">
                <a:pos x="connsiteX0" y="connsiteY0"/>
              </a:cxn>
              <a:cxn ang="0">
                <a:pos x="connsiteX1" y="connsiteY1"/>
              </a:cxn>
              <a:cxn ang="0">
                <a:pos x="connsiteX2" y="connsiteY2"/>
              </a:cxn>
            </a:cxnLst>
            <a:rect l="l" t="t" r="r" b="b"/>
            <a:pathLst>
              <a:path w="3827072" h="3363574">
                <a:moveTo>
                  <a:pt x="0" y="3363574"/>
                </a:moveTo>
                <a:cubicBezTo>
                  <a:pt x="268867" y="2343919"/>
                  <a:pt x="537735" y="1324265"/>
                  <a:pt x="1175580" y="763669"/>
                </a:cubicBezTo>
                <a:cubicBezTo>
                  <a:pt x="1813425" y="203073"/>
                  <a:pt x="3827072" y="0"/>
                  <a:pt x="3827072"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i="1" dirty="0">
              <a:solidFill>
                <a:srgbClr val="0000FF"/>
              </a:solidFill>
              <a:latin typeface="Cambria" panose="02040503050406030204" pitchFamily="18" charset="0"/>
            </a:endParaRPr>
          </a:p>
        </p:txBody>
      </p:sp>
      <p:sp>
        <p:nvSpPr>
          <p:cNvPr id="12" name="Freeform 11"/>
          <p:cNvSpPr/>
          <p:nvPr/>
        </p:nvSpPr>
        <p:spPr>
          <a:xfrm>
            <a:off x="1713515" y="3303805"/>
            <a:ext cx="3852863" cy="2368550"/>
          </a:xfrm>
          <a:custGeom>
            <a:avLst/>
            <a:gdLst>
              <a:gd name="connsiteX0" fmla="*/ 0 w 3852815"/>
              <a:gd name="connsiteY0" fmla="*/ 2368230 h 2368230"/>
              <a:gd name="connsiteX1" fmla="*/ 1064029 w 3852815"/>
              <a:gd name="connsiteY1" fmla="*/ 840893 h 2368230"/>
              <a:gd name="connsiteX2" fmla="*/ 3852815 w 3852815"/>
              <a:gd name="connsiteY2" fmla="*/ 0 h 2368230"/>
            </a:gdLst>
            <a:ahLst/>
            <a:cxnLst>
              <a:cxn ang="0">
                <a:pos x="connsiteX0" y="connsiteY0"/>
              </a:cxn>
              <a:cxn ang="0">
                <a:pos x="connsiteX1" y="connsiteY1"/>
              </a:cxn>
              <a:cxn ang="0">
                <a:pos x="connsiteX2" y="connsiteY2"/>
              </a:cxn>
            </a:cxnLst>
            <a:rect l="l" t="t" r="r" b="b"/>
            <a:pathLst>
              <a:path w="3852815" h="2368230">
                <a:moveTo>
                  <a:pt x="0" y="2368230"/>
                </a:moveTo>
                <a:cubicBezTo>
                  <a:pt x="210946" y="1801914"/>
                  <a:pt x="421893" y="1235598"/>
                  <a:pt x="1064029" y="840893"/>
                </a:cubicBezTo>
                <a:cubicBezTo>
                  <a:pt x="1706165" y="446188"/>
                  <a:pt x="3852815" y="0"/>
                  <a:pt x="3852815"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i="1">
              <a:latin typeface="Cambria" panose="02040503050406030204" pitchFamily="18" charset="0"/>
            </a:endParaRPr>
          </a:p>
        </p:txBody>
      </p:sp>
      <p:cxnSp>
        <p:nvCxnSpPr>
          <p:cNvPr id="14" name="Straight Connector 13"/>
          <p:cNvCxnSpPr>
            <a:cxnSpLocks/>
          </p:cNvCxnSpPr>
          <p:nvPr/>
        </p:nvCxnSpPr>
        <p:spPr>
          <a:xfrm flipV="1">
            <a:off x="1700815" y="2663250"/>
            <a:ext cx="3903663" cy="30106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537" name="TextBox 14"/>
          <p:cNvSpPr txBox="1">
            <a:spLocks noChangeArrowheads="1"/>
          </p:cNvSpPr>
          <p:nvPr/>
        </p:nvSpPr>
        <p:spPr bwMode="auto">
          <a:xfrm>
            <a:off x="1100344" y="1577853"/>
            <a:ext cx="571905" cy="369332"/>
          </a:xfrm>
          <a:prstGeom prst="rect">
            <a:avLst/>
          </a:prstGeom>
          <a:noFill/>
          <a:ln w="9525">
            <a:noFill/>
            <a:miter lim="800000"/>
            <a:headEnd/>
            <a:tailEnd/>
          </a:ln>
        </p:spPr>
        <p:txBody>
          <a:bodyPr wrap="square">
            <a:prstTxWarp prst="textNoShape">
              <a:avLst/>
            </a:prstTxWarp>
            <a:spAutoFit/>
          </a:bodyPr>
          <a:lstStyle/>
          <a:p>
            <a:r>
              <a:rPr lang="en-US" i="1" dirty="0" err="1">
                <a:latin typeface="Cambria" panose="02040503050406030204" pitchFamily="18" charset="0"/>
              </a:rPr>
              <a:t>y,i,c</a:t>
            </a:r>
            <a:r>
              <a:rPr lang="en-US" i="1" dirty="0">
                <a:latin typeface="Cambria" panose="02040503050406030204" pitchFamily="18" charset="0"/>
              </a:rPr>
              <a:t> </a:t>
            </a:r>
          </a:p>
        </p:txBody>
      </p:sp>
      <p:sp>
        <p:nvSpPr>
          <p:cNvPr id="22538" name="TextBox 15"/>
          <p:cNvSpPr txBox="1">
            <a:spLocks noChangeArrowheads="1"/>
          </p:cNvSpPr>
          <p:nvPr/>
        </p:nvSpPr>
        <p:spPr bwMode="auto">
          <a:xfrm>
            <a:off x="5541897" y="2084644"/>
            <a:ext cx="1073150" cy="368300"/>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y</a:t>
            </a:r>
            <a:r>
              <a:rPr lang="en-US" i="1" dirty="0">
                <a:latin typeface="Cambria" panose="02040503050406030204" pitchFamily="18" charset="0"/>
              </a:rPr>
              <a:t> = </a:t>
            </a:r>
            <a:r>
              <a:rPr lang="en-US" i="1" dirty="0" err="1">
                <a:latin typeface="Cambria" panose="02040503050406030204" pitchFamily="18" charset="0"/>
              </a:rPr>
              <a:t>Ak</a:t>
            </a:r>
            <a:r>
              <a:rPr lang="en-US" i="1" baseline="30000" dirty="0" err="1">
                <a:latin typeface="Cambria" panose="02040503050406030204" pitchFamily="18" charset="0"/>
              </a:rPr>
              <a:t>α</a:t>
            </a:r>
            <a:r>
              <a:rPr lang="en-US" i="1" baseline="30000" dirty="0">
                <a:latin typeface="Cambria" panose="02040503050406030204" pitchFamily="18" charset="0"/>
              </a:rPr>
              <a:t> </a:t>
            </a:r>
            <a:endParaRPr lang="en-US" i="1" dirty="0">
              <a:latin typeface="Cambria" panose="02040503050406030204" pitchFamily="18" charset="0"/>
            </a:endParaRPr>
          </a:p>
        </p:txBody>
      </p:sp>
      <p:sp>
        <p:nvSpPr>
          <p:cNvPr id="22540" name="TextBox 17"/>
          <p:cNvSpPr txBox="1">
            <a:spLocks noChangeArrowheads="1"/>
          </p:cNvSpPr>
          <p:nvPr/>
        </p:nvSpPr>
        <p:spPr bwMode="auto">
          <a:xfrm>
            <a:off x="5604478" y="3118109"/>
            <a:ext cx="1071563" cy="369887"/>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i</a:t>
            </a:r>
            <a:r>
              <a:rPr lang="en-US" i="1" dirty="0">
                <a:latin typeface="Cambria" panose="02040503050406030204" pitchFamily="18" charset="0"/>
              </a:rPr>
              <a:t> = </a:t>
            </a:r>
            <a:r>
              <a:rPr lang="en-US" i="1" dirty="0" err="1">
                <a:latin typeface="Cambria" panose="02040503050406030204" pitchFamily="18" charset="0"/>
              </a:rPr>
              <a:t>sAk</a:t>
            </a:r>
            <a:r>
              <a:rPr lang="en-US" i="1" baseline="30000" dirty="0" err="1">
                <a:latin typeface="Cambria" panose="02040503050406030204" pitchFamily="18" charset="0"/>
              </a:rPr>
              <a:t>α</a:t>
            </a:r>
            <a:r>
              <a:rPr lang="en-US" i="1" baseline="30000" dirty="0">
                <a:latin typeface="Cambria" panose="02040503050406030204" pitchFamily="18" charset="0"/>
              </a:rPr>
              <a:t> </a:t>
            </a:r>
            <a:endParaRPr lang="en-US" i="1" dirty="0">
              <a:latin typeface="Cambria" panose="02040503050406030204" pitchFamily="18" charset="0"/>
            </a:endParaRPr>
          </a:p>
        </p:txBody>
      </p:sp>
      <p:cxnSp>
        <p:nvCxnSpPr>
          <p:cNvPr id="20" name="Straight Connector 19"/>
          <p:cNvCxnSpPr>
            <a:cxnSpLocks/>
          </p:cNvCxnSpPr>
          <p:nvPr/>
        </p:nvCxnSpPr>
        <p:spPr>
          <a:xfrm>
            <a:off x="4412266" y="2488857"/>
            <a:ext cx="1" cy="316921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2542" name="TextBox 21"/>
          <p:cNvSpPr txBox="1">
            <a:spLocks noChangeArrowheads="1"/>
          </p:cNvSpPr>
          <p:nvPr/>
        </p:nvSpPr>
        <p:spPr bwMode="auto">
          <a:xfrm>
            <a:off x="5553678" y="5675531"/>
            <a:ext cx="317500" cy="369887"/>
          </a:xfrm>
          <a:prstGeom prst="rect">
            <a:avLst/>
          </a:prstGeom>
          <a:noFill/>
          <a:ln w="9525">
            <a:noFill/>
            <a:miter lim="800000"/>
            <a:headEnd/>
            <a:tailEnd/>
          </a:ln>
        </p:spPr>
        <p:txBody>
          <a:bodyPr wrap="square">
            <a:prstTxWarp prst="textNoShape">
              <a:avLst/>
            </a:prstTxWarp>
            <a:spAutoFit/>
          </a:bodyPr>
          <a:lstStyle/>
          <a:p>
            <a:r>
              <a:rPr lang="en-US" i="1" dirty="0">
                <a:latin typeface="Cambria" panose="02040503050406030204" pitchFamily="18" charset="0"/>
              </a:rPr>
              <a:t>k</a:t>
            </a:r>
          </a:p>
        </p:txBody>
      </p:sp>
      <p:sp>
        <p:nvSpPr>
          <p:cNvPr id="22543" name="TextBox 22"/>
          <p:cNvSpPr txBox="1">
            <a:spLocks noChangeArrowheads="1"/>
          </p:cNvSpPr>
          <p:nvPr/>
        </p:nvSpPr>
        <p:spPr bwMode="auto">
          <a:xfrm>
            <a:off x="4238435" y="5671838"/>
            <a:ext cx="536575" cy="369332"/>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k</a:t>
            </a:r>
            <a:r>
              <a:rPr lang="en-US" i="1" baseline="-25000" dirty="0" err="1">
                <a:latin typeface="Cambria" panose="02040503050406030204" pitchFamily="18" charset="0"/>
              </a:rPr>
              <a:t>ss</a:t>
            </a:r>
            <a:endParaRPr lang="en-US" i="1" dirty="0">
              <a:latin typeface="Cambria" panose="02040503050406030204" pitchFamily="18" charset="0"/>
            </a:endParaRPr>
          </a:p>
        </p:txBody>
      </p:sp>
      <p:cxnSp>
        <p:nvCxnSpPr>
          <p:cNvPr id="26" name="Straight Connector 25"/>
          <p:cNvCxnSpPr/>
          <p:nvPr/>
        </p:nvCxnSpPr>
        <p:spPr>
          <a:xfrm rot="10800000" flipV="1">
            <a:off x="1699228" y="2488857"/>
            <a:ext cx="2703512"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cxnSpLocks/>
          </p:cNvCxnSpPr>
          <p:nvPr/>
        </p:nvCxnSpPr>
        <p:spPr>
          <a:xfrm flipH="1">
            <a:off x="1706372" y="3597492"/>
            <a:ext cx="2696368"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2546" name="TextBox 34"/>
          <p:cNvSpPr txBox="1">
            <a:spLocks noChangeArrowheads="1"/>
          </p:cNvSpPr>
          <p:nvPr/>
        </p:nvSpPr>
        <p:spPr bwMode="auto">
          <a:xfrm>
            <a:off x="6621273" y="1661008"/>
            <a:ext cx="2408238" cy="4031873"/>
          </a:xfrm>
          <a:prstGeom prst="rect">
            <a:avLst/>
          </a:prstGeom>
          <a:noFill/>
          <a:ln w="9525">
            <a:noFill/>
            <a:miter lim="800000"/>
            <a:headEnd/>
            <a:tailEnd/>
          </a:ln>
        </p:spPr>
        <p:txBody>
          <a:bodyPr wrap="square">
            <a:prstTxWarp prst="textNoShape">
              <a:avLst/>
            </a:prstTxWarp>
            <a:spAutoFit/>
          </a:bodyPr>
          <a:lstStyle/>
          <a:p>
            <a:pPr algn="ctr"/>
            <a:r>
              <a:rPr lang="en-US" sz="1600" dirty="0">
                <a:latin typeface="Calibri" pitchFamily="-84" charset="0"/>
              </a:rPr>
              <a:t>There is a natural tendency to move to the steady state.  </a:t>
            </a:r>
          </a:p>
          <a:p>
            <a:pPr algn="ctr"/>
            <a:endParaRPr lang="en-US" sz="1600" dirty="0">
              <a:latin typeface="Calibri" pitchFamily="-84" charset="0"/>
            </a:endParaRPr>
          </a:p>
          <a:p>
            <a:pPr algn="ctr"/>
            <a:r>
              <a:rPr lang="en-US" sz="1600" dirty="0">
                <a:latin typeface="Calibri" pitchFamily="-84" charset="0"/>
              </a:rPr>
              <a:t>If there is too much capital, we can’t keep up with it all and it the extra will depreciate away.</a:t>
            </a:r>
          </a:p>
          <a:p>
            <a:pPr algn="ctr"/>
            <a:endParaRPr lang="en-US" sz="1600" dirty="0">
              <a:latin typeface="Calibri" pitchFamily="-84" charset="0"/>
            </a:endParaRPr>
          </a:p>
          <a:p>
            <a:pPr algn="ctr"/>
            <a:r>
              <a:rPr lang="en-US" sz="1600" dirty="0">
                <a:latin typeface="Calibri" pitchFamily="-84" charset="0"/>
              </a:rPr>
              <a:t>If there is not enough capital, we will keep growing.</a:t>
            </a:r>
          </a:p>
          <a:p>
            <a:pPr algn="ctr"/>
            <a:endParaRPr lang="en-US" sz="1600" dirty="0">
              <a:latin typeface="Calibri" pitchFamily="-84" charset="0"/>
            </a:endParaRPr>
          </a:p>
          <a:p>
            <a:pPr algn="ctr"/>
            <a:r>
              <a:rPr lang="en-US" sz="1600" b="1" dirty="0">
                <a:latin typeface="Calibri" pitchFamily="-84" charset="0"/>
              </a:rPr>
              <a:t>We make just enough money to keep up with our stuff!</a:t>
            </a:r>
          </a:p>
        </p:txBody>
      </p:sp>
      <p:sp>
        <p:nvSpPr>
          <p:cNvPr id="22547" name="TextBox 55"/>
          <p:cNvSpPr txBox="1">
            <a:spLocks noChangeArrowheads="1"/>
          </p:cNvSpPr>
          <p:nvPr/>
        </p:nvSpPr>
        <p:spPr bwMode="auto">
          <a:xfrm>
            <a:off x="1359503" y="2253278"/>
            <a:ext cx="435173" cy="369888"/>
          </a:xfrm>
          <a:prstGeom prst="rect">
            <a:avLst/>
          </a:prstGeom>
          <a:noFill/>
          <a:ln w="9525">
            <a:noFill/>
            <a:miter lim="800000"/>
            <a:headEnd/>
            <a:tailEnd/>
          </a:ln>
        </p:spPr>
        <p:txBody>
          <a:bodyPr wrap="square">
            <a:prstTxWarp prst="textNoShape">
              <a:avLst/>
            </a:prstTxWarp>
            <a:spAutoFit/>
          </a:bodyPr>
          <a:lstStyle/>
          <a:p>
            <a:r>
              <a:rPr lang="en-US" i="1" dirty="0" err="1">
                <a:latin typeface="Cambria" panose="02040503050406030204" pitchFamily="18" charset="0"/>
              </a:rPr>
              <a:t>y</a:t>
            </a:r>
            <a:r>
              <a:rPr lang="en-US" i="1" baseline="-25000" dirty="0" err="1">
                <a:latin typeface="Cambria" panose="02040503050406030204" pitchFamily="18" charset="0"/>
              </a:rPr>
              <a:t>ss</a:t>
            </a:r>
            <a:endParaRPr lang="en-US" i="1" dirty="0">
              <a:latin typeface="Cambria" panose="02040503050406030204" pitchFamily="18" charset="0"/>
            </a:endParaRPr>
          </a:p>
        </p:txBody>
      </p:sp>
      <p:sp>
        <p:nvSpPr>
          <p:cNvPr id="22548" name="TextBox 56"/>
          <p:cNvSpPr txBox="1">
            <a:spLocks noChangeArrowheads="1"/>
          </p:cNvSpPr>
          <p:nvPr/>
        </p:nvSpPr>
        <p:spPr bwMode="auto">
          <a:xfrm>
            <a:off x="1386296" y="3379663"/>
            <a:ext cx="435172" cy="369332"/>
          </a:xfrm>
          <a:prstGeom prst="rect">
            <a:avLst/>
          </a:prstGeom>
          <a:noFill/>
          <a:ln w="9525">
            <a:noFill/>
            <a:miter lim="800000"/>
            <a:headEnd/>
            <a:tailEnd/>
          </a:ln>
        </p:spPr>
        <p:txBody>
          <a:bodyPr wrap="square">
            <a:prstTxWarp prst="textNoShape">
              <a:avLst/>
            </a:prstTxWarp>
            <a:spAutoFit/>
          </a:bodyPr>
          <a:lstStyle/>
          <a:p>
            <a:r>
              <a:rPr lang="en-US" i="1" dirty="0" err="1">
                <a:latin typeface="Cambria" panose="02040503050406030204" pitchFamily="18" charset="0"/>
              </a:rPr>
              <a:t>i</a:t>
            </a:r>
            <a:r>
              <a:rPr lang="en-US" i="1" baseline="-25000" dirty="0" err="1">
                <a:latin typeface="Cambria" panose="02040503050406030204" pitchFamily="18" charset="0"/>
              </a:rPr>
              <a:t>ss</a:t>
            </a:r>
            <a:endParaRPr lang="en-US" i="1" dirty="0">
              <a:latin typeface="Cambria" panose="02040503050406030204" pitchFamily="18" charset="0"/>
            </a:endParaRPr>
          </a:p>
        </p:txBody>
      </p:sp>
      <p:sp>
        <p:nvSpPr>
          <p:cNvPr id="59" name="Left Brace 58"/>
          <p:cNvSpPr/>
          <p:nvPr/>
        </p:nvSpPr>
        <p:spPr>
          <a:xfrm>
            <a:off x="1100344" y="2504634"/>
            <a:ext cx="336946" cy="1092858"/>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i="1">
              <a:latin typeface="Cambria" panose="02040503050406030204" pitchFamily="18" charset="0"/>
            </a:endParaRPr>
          </a:p>
        </p:txBody>
      </p:sp>
      <p:sp>
        <p:nvSpPr>
          <p:cNvPr id="22550" name="TextBox 59"/>
          <p:cNvSpPr txBox="1">
            <a:spLocks noChangeArrowheads="1"/>
          </p:cNvSpPr>
          <p:nvPr/>
        </p:nvSpPr>
        <p:spPr bwMode="auto">
          <a:xfrm>
            <a:off x="-15669" y="2769334"/>
            <a:ext cx="1195388" cy="369332"/>
          </a:xfrm>
          <a:prstGeom prst="rect">
            <a:avLst/>
          </a:prstGeom>
          <a:noFill/>
          <a:ln w="9525">
            <a:noFill/>
            <a:miter lim="800000"/>
            <a:headEnd/>
            <a:tailEnd/>
          </a:ln>
        </p:spPr>
        <p:txBody>
          <a:bodyPr wrap="square">
            <a:prstTxWarp prst="textNoShape">
              <a:avLst/>
            </a:prstTxWarp>
            <a:spAutoFit/>
          </a:bodyPr>
          <a:lstStyle/>
          <a:p>
            <a:r>
              <a:rPr lang="en-US" dirty="0" err="1">
                <a:latin typeface="Cambria" panose="02040503050406030204" pitchFamily="18" charset="0"/>
              </a:rPr>
              <a:t>y</a:t>
            </a:r>
            <a:r>
              <a:rPr lang="en-US" i="1" baseline="-25000" dirty="0" err="1">
                <a:latin typeface="Cambria" panose="02040503050406030204" pitchFamily="18" charset="0"/>
              </a:rPr>
              <a:t>ss</a:t>
            </a:r>
            <a:r>
              <a:rPr lang="en-US" i="1" baseline="-25000" dirty="0">
                <a:latin typeface="Cambria" panose="02040503050406030204" pitchFamily="18" charset="0"/>
              </a:rPr>
              <a:t> </a:t>
            </a:r>
            <a:r>
              <a:rPr lang="en-US" dirty="0">
                <a:latin typeface="Cambria" panose="02040503050406030204" pitchFamily="18" charset="0"/>
              </a:rPr>
              <a:t>- </a:t>
            </a:r>
            <a:r>
              <a:rPr lang="en-US" dirty="0" err="1">
                <a:latin typeface="Cambria" panose="02040503050406030204" pitchFamily="18" charset="0"/>
              </a:rPr>
              <a:t>i</a:t>
            </a:r>
            <a:r>
              <a:rPr lang="en-US" i="1" baseline="-25000" dirty="0" err="1">
                <a:latin typeface="Cambria" panose="02040503050406030204" pitchFamily="18" charset="0"/>
              </a:rPr>
              <a:t>ss</a:t>
            </a:r>
            <a:r>
              <a:rPr lang="en-US" i="1" baseline="-25000" dirty="0">
                <a:latin typeface="Cambria" panose="02040503050406030204" pitchFamily="18" charset="0"/>
              </a:rPr>
              <a:t> </a:t>
            </a:r>
            <a:r>
              <a:rPr lang="en-US" dirty="0">
                <a:latin typeface="Cambria" panose="02040503050406030204" pitchFamily="18" charset="0"/>
              </a:rPr>
              <a:t>=</a:t>
            </a:r>
            <a:r>
              <a:rPr lang="en-US" dirty="0" err="1">
                <a:latin typeface="Cambria" panose="02040503050406030204" pitchFamily="18" charset="0"/>
              </a:rPr>
              <a:t>c</a:t>
            </a:r>
            <a:r>
              <a:rPr lang="en-US" i="1" baseline="-25000" dirty="0" err="1">
                <a:latin typeface="Cambria" panose="02040503050406030204" pitchFamily="18" charset="0"/>
              </a:rPr>
              <a:t>ss</a:t>
            </a:r>
            <a:r>
              <a:rPr lang="en-US" dirty="0">
                <a:latin typeface="Cambria" panose="02040503050406030204" pitchFamily="18" charset="0"/>
              </a:rPr>
              <a:t> </a:t>
            </a:r>
          </a:p>
        </p:txBody>
      </p:sp>
      <p:cxnSp>
        <p:nvCxnSpPr>
          <p:cNvPr id="24" name="Straight Connector 23">
            <a:extLst>
              <a:ext uri="{FF2B5EF4-FFF2-40B4-BE49-F238E27FC236}">
                <a16:creationId xmlns:a16="http://schemas.microsoft.com/office/drawing/2014/main" id="{9D096420-3BE3-A6BD-4B4E-A15CBAA62167}"/>
              </a:ext>
            </a:extLst>
          </p:cNvPr>
          <p:cNvCxnSpPr>
            <a:cxnSpLocks/>
          </p:cNvCxnSpPr>
          <p:nvPr/>
        </p:nvCxnSpPr>
        <p:spPr>
          <a:xfrm flipH="1">
            <a:off x="1697962" y="1650154"/>
            <a:ext cx="2379" cy="40161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66F19F4-B1F7-98D0-8BC4-04E112F98155}"/>
              </a:ext>
            </a:extLst>
          </p:cNvPr>
          <p:cNvCxnSpPr/>
          <p:nvPr/>
        </p:nvCxnSpPr>
        <p:spPr>
          <a:xfrm>
            <a:off x="1697640" y="5666264"/>
            <a:ext cx="41703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3706F5D-ABA0-5E6F-0547-98939AF9DA06}"/>
                  </a:ext>
                </a:extLst>
              </p:cNvPr>
              <p:cNvSpPr/>
              <p:nvPr/>
            </p:nvSpPr>
            <p:spPr>
              <a:xfrm>
                <a:off x="5538422" y="2489538"/>
                <a:ext cx="10992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𝜂</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𝛿</m:t>
                          </m:r>
                        </m:e>
                      </m:d>
                      <m:r>
                        <a:rPr lang="en-US" i="1">
                          <a:solidFill>
                            <a:schemeClr val="tx1"/>
                          </a:solidFill>
                          <a:latin typeface="Cambria Math" panose="02040503050406030204" pitchFamily="18" charset="0"/>
                        </a:rPr>
                        <m:t>𝑘</m:t>
                      </m:r>
                    </m:oMath>
                  </m:oMathPara>
                </a14:m>
                <a:endParaRPr lang="en-US" i="1" dirty="0">
                  <a:solidFill>
                    <a:schemeClr val="tx1"/>
                  </a:solidFill>
                </a:endParaRPr>
              </a:p>
            </p:txBody>
          </p:sp>
        </mc:Choice>
        <mc:Fallback xmlns="">
          <p:sp>
            <p:nvSpPr>
              <p:cNvPr id="3" name="Rectangle 2">
                <a:extLst>
                  <a:ext uri="{FF2B5EF4-FFF2-40B4-BE49-F238E27FC236}">
                    <a16:creationId xmlns:a16="http://schemas.microsoft.com/office/drawing/2014/main" id="{B3706F5D-ABA0-5E6F-0547-98939AF9DA06}"/>
                  </a:ext>
                </a:extLst>
              </p:cNvPr>
              <p:cNvSpPr>
                <a:spLocks noRot="1" noChangeAspect="1" noMove="1" noResize="1" noEditPoints="1" noAdjustHandles="1" noChangeArrowheads="1" noChangeShapeType="1" noTextEdit="1"/>
              </p:cNvSpPr>
              <p:nvPr/>
            </p:nvSpPr>
            <p:spPr>
              <a:xfrm>
                <a:off x="5538422" y="2489538"/>
                <a:ext cx="1099275" cy="369332"/>
              </a:xfrm>
              <a:prstGeom prst="rect">
                <a:avLst/>
              </a:prstGeom>
              <a:blipFill>
                <a:blip r:embed="rId5"/>
                <a:stretch>
                  <a:fillRect b="-645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Warp Up"/>
                                        </p:tgtEl>
                                      </p:cMediaNode>
                                    </p:audio>
                                  </p:sub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225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2000"/>
                                        <p:tgtEl>
                                          <p:spTgt spid="12"/>
                                        </p:tgtEl>
                                      </p:cBhvr>
                                    </p:animEffect>
                                  </p:childTnLst>
                                  <p:subTnLst>
                                    <p:audio>
                                      <p:cMediaNode>
                                        <p:cTn display="0" masterRel="sameClick">
                                          <p:stCondLst>
                                            <p:cond evt="begin" delay="0">
                                              <p:tn val="13"/>
                                            </p:cond>
                                          </p:stCondLst>
                                          <p:endCondLst>
                                            <p:cond evt="onStopAudio" delay="0">
                                              <p:tgtEl>
                                                <p:sldTgt/>
                                              </p:tgtEl>
                                            </p:cond>
                                          </p:endCondLst>
                                        </p:cTn>
                                        <p:tgtEl>
                                          <p:sndTgt r:embed="rId2" name="Warp Up"/>
                                        </p:tgtEl>
                                      </p:cMediaNode>
                                    </p:audio>
                                  </p:sub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225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2000"/>
                                        <p:tgtEl>
                                          <p:spTgt spid="14"/>
                                        </p:tgtEl>
                                      </p:cBhvr>
                                    </p:animEffect>
                                  </p:childTnLst>
                                  <p:subTnLst>
                                    <p:audio>
                                      <p:cMediaNode>
                                        <p:cTn display="0" masterRel="sameClick">
                                          <p:stCondLst>
                                            <p:cond evt="begin" delay="0">
                                              <p:tn val="21"/>
                                            </p:cond>
                                          </p:stCondLst>
                                          <p:endCondLst>
                                            <p:cond evt="onStopAudio" delay="0">
                                              <p:tgtEl>
                                                <p:sldTgt/>
                                              </p:tgtEl>
                                            </p:cond>
                                          </p:endCondLst>
                                        </p:cTn>
                                        <p:tgtEl>
                                          <p:sndTgt r:embed="rId3" name="Arrow"/>
                                        </p:tgtEl>
                                      </p:cMediaNode>
                                    </p:audio>
                                  </p:sub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Typewriter"/>
                                        </p:tgtEl>
                                      </p:cMediaNode>
                                    </p:audio>
                                  </p:sub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254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Typewriter"/>
                                        </p:tgtEl>
                                      </p:cMediaNode>
                                    </p:audio>
                                  </p:subTnLst>
                                </p:cTn>
                              </p:par>
                              <p:par>
                                <p:cTn id="38" presetID="1" presetClass="entr" presetSubtype="0" fill="hold" grpId="0" nodeType="withEffect">
                                  <p:stCondLst>
                                    <p:cond delay="0"/>
                                  </p:stCondLst>
                                  <p:childTnLst>
                                    <p:set>
                                      <p:cBhvr>
                                        <p:cTn id="39" dur="1" fill="hold">
                                          <p:stCondLst>
                                            <p:cond delay="0"/>
                                          </p:stCondLst>
                                        </p:cTn>
                                        <p:tgtEl>
                                          <p:spTgt spid="2254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Typewriter"/>
                                        </p:tgtEl>
                                      </p:cMediaNode>
                                    </p:audio>
                                  </p:sub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225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Typewriter"/>
                                        </p:tgtEl>
                                      </p:cMediaNode>
                                    </p:audio>
                                  </p:sub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2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2538" grpId="0"/>
      <p:bldP spid="22540" grpId="0"/>
      <p:bldP spid="22543" grpId="0"/>
      <p:bldP spid="22547" grpId="0"/>
      <p:bldP spid="22548" grpId="0"/>
      <p:bldP spid="59" grpId="0" animBg="1"/>
      <p:bldP spid="22550"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itle 1"/>
          <p:cNvSpPr>
            <a:spLocks noGrp="1"/>
          </p:cNvSpPr>
          <p:nvPr>
            <p:ph type="title"/>
          </p:nvPr>
        </p:nvSpPr>
        <p:spPr>
          <a:xfrm>
            <a:off x="457200" y="0"/>
            <a:ext cx="8229600" cy="984461"/>
          </a:xfrm>
        </p:spPr>
        <p:txBody>
          <a:bodyPr/>
          <a:lstStyle/>
          <a:p>
            <a:pPr eaLnBrk="1" hangingPunct="1"/>
            <a:r>
              <a:rPr lang="en-US" dirty="0">
                <a:ea typeface="ＭＳ Ｐゴシック" pitchFamily="-84" charset="-128"/>
                <a:cs typeface="ＭＳ Ｐゴシック" pitchFamily="-84" charset="-128"/>
              </a:rPr>
              <a:t>Solve for Steady State</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BD8DAC2-C125-B31F-AA42-D6B434D64741}"/>
                  </a:ext>
                </a:extLst>
              </p:cNvPr>
              <p:cNvSpPr/>
              <p:nvPr/>
            </p:nvSpPr>
            <p:spPr>
              <a:xfrm>
                <a:off x="782315" y="2362016"/>
                <a:ext cx="256474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smtClean="0">
                          <a:solidFill>
                            <a:schemeClr val="tx1"/>
                          </a:solidFill>
                          <a:latin typeface="Cambria Math" panose="02040503050406030204" pitchFamily="18" charset="0"/>
                        </a:rPr>
                        <m:t>0</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𝑠</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𝐴𝑘</m:t>
                          </m:r>
                        </m:e>
                        <m:sup>
                          <m:r>
                            <a:rPr lang="en-US" sz="2000" i="1">
                              <a:solidFill>
                                <a:schemeClr val="tx1"/>
                              </a:solidFill>
                              <a:latin typeface="Cambria Math" panose="02040503050406030204" pitchFamily="18" charset="0"/>
                            </a:rPr>
                            <m:t>𝛼</m:t>
                          </m:r>
                        </m:sup>
                      </m:sSup>
                      <m:r>
                        <a:rPr lang="en-US" sz="2000" i="0">
                          <a:solidFill>
                            <a:schemeClr val="tx1"/>
                          </a:solidFill>
                          <a:latin typeface="Cambria Math" panose="02040503050406030204" pitchFamily="18" charset="0"/>
                        </a:rPr>
                        <m:t>−</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𝜂</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𝛿</m:t>
                          </m:r>
                        </m:e>
                      </m:d>
                      <m:r>
                        <a:rPr lang="en-US" sz="2000" i="1">
                          <a:solidFill>
                            <a:schemeClr val="tx1"/>
                          </a:solidFill>
                          <a:latin typeface="Cambria Math" panose="02040503050406030204" pitchFamily="18" charset="0"/>
                        </a:rPr>
                        <m:t>𝑘</m:t>
                      </m:r>
                    </m:oMath>
                  </m:oMathPara>
                </a14:m>
                <a:endParaRPr lang="en-US" sz="2000" dirty="0">
                  <a:solidFill>
                    <a:schemeClr val="tx1"/>
                  </a:solidFill>
                </a:endParaRPr>
              </a:p>
            </p:txBody>
          </p:sp>
        </mc:Choice>
        <mc:Fallback xmlns="">
          <p:sp>
            <p:nvSpPr>
              <p:cNvPr id="3" name="Rectangle 2">
                <a:extLst>
                  <a:ext uri="{FF2B5EF4-FFF2-40B4-BE49-F238E27FC236}">
                    <a16:creationId xmlns:a16="http://schemas.microsoft.com/office/drawing/2014/main" id="{5BD8DAC2-C125-B31F-AA42-D6B434D64741}"/>
                  </a:ext>
                </a:extLst>
              </p:cNvPr>
              <p:cNvSpPr>
                <a:spLocks noRot="1" noChangeAspect="1" noMove="1" noResize="1" noEditPoints="1" noAdjustHandles="1" noChangeArrowheads="1" noChangeShapeType="1" noTextEdit="1"/>
              </p:cNvSpPr>
              <p:nvPr/>
            </p:nvSpPr>
            <p:spPr>
              <a:xfrm>
                <a:off x="782315" y="2362016"/>
                <a:ext cx="2564741" cy="400110"/>
              </a:xfrm>
              <a:prstGeom prst="rect">
                <a:avLst/>
              </a:prstGeom>
              <a:blipFill>
                <a:blip r:embed="rId4"/>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6F7964E-E5FB-91B8-6181-F428BCE17FC0}"/>
                  </a:ext>
                </a:extLst>
              </p:cNvPr>
              <p:cNvSpPr/>
              <p:nvPr/>
            </p:nvSpPr>
            <p:spPr>
              <a:xfrm>
                <a:off x="782315" y="2915908"/>
                <a:ext cx="211570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000" i="1" smtClean="0">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𝜂</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𝛿</m:t>
                          </m:r>
                        </m:e>
                      </m:d>
                      <m:r>
                        <a:rPr lang="en-US" sz="2000" i="1">
                          <a:solidFill>
                            <a:schemeClr val="tx1"/>
                          </a:solidFill>
                          <a:latin typeface="Cambria Math" panose="02040503050406030204" pitchFamily="18" charset="0"/>
                        </a:rPr>
                        <m:t>𝑘</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𝑠</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𝐴𝑘</m:t>
                          </m:r>
                        </m:e>
                        <m:sup>
                          <m:r>
                            <a:rPr lang="en-US" sz="2000" i="1">
                              <a:solidFill>
                                <a:schemeClr val="tx1"/>
                              </a:solidFill>
                              <a:latin typeface="Cambria Math" panose="02040503050406030204" pitchFamily="18" charset="0"/>
                            </a:rPr>
                            <m:t>𝛼</m:t>
                          </m:r>
                        </m:sup>
                      </m:sSup>
                    </m:oMath>
                  </m:oMathPara>
                </a14:m>
                <a:endParaRPr lang="en-US" sz="2000" dirty="0">
                  <a:solidFill>
                    <a:schemeClr val="tx1"/>
                  </a:solidFill>
                </a:endParaRPr>
              </a:p>
            </p:txBody>
          </p:sp>
        </mc:Choice>
        <mc:Fallback xmlns="">
          <p:sp>
            <p:nvSpPr>
              <p:cNvPr id="4" name="Rectangle 3">
                <a:extLst>
                  <a:ext uri="{FF2B5EF4-FFF2-40B4-BE49-F238E27FC236}">
                    <a16:creationId xmlns:a16="http://schemas.microsoft.com/office/drawing/2014/main" id="{96F7964E-E5FB-91B8-6181-F428BCE17FC0}"/>
                  </a:ext>
                </a:extLst>
              </p:cNvPr>
              <p:cNvSpPr>
                <a:spLocks noRot="1" noChangeAspect="1" noMove="1" noResize="1" noEditPoints="1" noAdjustHandles="1" noChangeArrowheads="1" noChangeShapeType="1" noTextEdit="1"/>
              </p:cNvSpPr>
              <p:nvPr/>
            </p:nvSpPr>
            <p:spPr>
              <a:xfrm>
                <a:off x="782315" y="2915908"/>
                <a:ext cx="2115707" cy="400110"/>
              </a:xfrm>
              <a:prstGeom prst="rect">
                <a:avLst/>
              </a:prstGeom>
              <a:blipFill>
                <a:blip r:embed="rId5"/>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A943239-AE36-7361-6A25-756655476758}"/>
                  </a:ext>
                </a:extLst>
              </p:cNvPr>
              <p:cNvSpPr/>
              <p:nvPr/>
            </p:nvSpPr>
            <p:spPr>
              <a:xfrm>
                <a:off x="38081" y="1006281"/>
                <a:ext cx="4242371" cy="1300869"/>
              </a:xfrm>
              <a:prstGeom prst="rect">
                <a:avLst/>
              </a:prstGeom>
            </p:spPr>
            <p:txBody>
              <a:bodyPr wrap="square">
                <a:spAutoFit/>
              </a:bodyPr>
              <a:lstStyle/>
              <a:p>
                <a:pPr algn="ctr"/>
                <a14:m>
                  <m:oMath xmlns:m="http://schemas.openxmlformats.org/officeDocument/2006/math">
                    <m:r>
                      <m:rPr>
                        <m:nor/>
                      </m:rPr>
                      <a:rPr lang="en-US" sz="1600"/>
                      <m:t>We</m:t>
                    </m:r>
                    <m:r>
                      <m:rPr>
                        <m:nor/>
                      </m:rPr>
                      <a:rPr lang="en-US" sz="1600"/>
                      <m:t> </m:t>
                    </m:r>
                    <m:r>
                      <m:rPr>
                        <m:nor/>
                      </m:rPr>
                      <a:rPr lang="en-US" sz="1600"/>
                      <m:t>can</m:t>
                    </m:r>
                    <m:r>
                      <m:rPr>
                        <m:nor/>
                      </m:rPr>
                      <a:rPr lang="en-US" sz="1600"/>
                      <m:t> </m:t>
                    </m:r>
                    <m:r>
                      <m:rPr>
                        <m:nor/>
                      </m:rPr>
                      <a:rPr lang="en-US" sz="1600"/>
                      <m:t>solve</m:t>
                    </m:r>
                    <m:r>
                      <m:rPr>
                        <m:nor/>
                      </m:rPr>
                      <a:rPr lang="en-US" sz="1600"/>
                      <m:t> </m:t>
                    </m:r>
                    <m:r>
                      <m:rPr>
                        <m:nor/>
                      </m:rPr>
                      <a:rPr lang="en-US" sz="1600"/>
                      <m:t>for</m:t>
                    </m:r>
                    <m:r>
                      <m:rPr>
                        <m:nor/>
                      </m:rPr>
                      <a:rPr lang="en-US" sz="1600"/>
                      <m:t> </m:t>
                    </m:r>
                    <m:r>
                      <m:rPr>
                        <m:nor/>
                      </m:rPr>
                      <a:rPr lang="en-US" sz="1600" b="0" i="0" smtClean="0"/>
                      <m:t>the</m:t>
                    </m:r>
                    <m:r>
                      <m:rPr>
                        <m:nor/>
                      </m:rPr>
                      <a:rPr lang="en-US" sz="1600" b="0" i="0" smtClean="0"/>
                      <m:t> </m:t>
                    </m:r>
                    <m:r>
                      <m:rPr>
                        <m:nor/>
                      </m:rPr>
                      <a:rPr lang="en-US" sz="1600"/>
                      <m:t>endogenous</m:t>
                    </m:r>
                    <m:r>
                      <m:rPr>
                        <m:nor/>
                      </m:rPr>
                      <a:rPr lang="en-US" sz="1600"/>
                      <m:t> </m:t>
                    </m:r>
                    <m:r>
                      <m:rPr>
                        <m:nor/>
                      </m:rPr>
                      <a:rPr lang="en-US" sz="1600"/>
                      <m:t>variables</m:t>
                    </m:r>
                    <m:r>
                      <m:rPr>
                        <m:nor/>
                      </m:rPr>
                      <a:rPr lang="en-US" sz="1600" b="0" i="0" smtClean="0"/>
                      <m:t> </m:t>
                    </m:r>
                    <m:r>
                      <m:rPr>
                        <m:nor/>
                      </m:rPr>
                      <a:rPr lang="en-US" sz="1600" b="0" i="0" smtClean="0"/>
                      <m:t>in</m:t>
                    </m:r>
                    <m:r>
                      <m:rPr>
                        <m:nor/>
                      </m:rPr>
                      <a:rPr lang="en-US" sz="1600" b="0" i="0" smtClean="0"/>
                      <m:t> </m:t>
                    </m:r>
                    <m:r>
                      <m:rPr>
                        <m:nor/>
                      </m:rPr>
                      <a:rPr lang="en-US" sz="1600" b="0" i="0" smtClean="0"/>
                      <m:t>terms</m:t>
                    </m:r>
                    <m:r>
                      <m:rPr>
                        <m:nor/>
                      </m:rPr>
                      <a:rPr lang="en-US" sz="1600" b="0" i="0" smtClean="0"/>
                      <m:t> </m:t>
                    </m:r>
                    <m:r>
                      <m:rPr>
                        <m:nor/>
                      </m:rPr>
                      <a:rPr lang="en-US" sz="1600" b="0" i="0" smtClean="0"/>
                      <m:t>of</m:t>
                    </m:r>
                    <m:r>
                      <m:rPr>
                        <m:nor/>
                      </m:rPr>
                      <a:rPr lang="en-US" sz="1600" b="0" i="0" smtClean="0"/>
                      <m:t> </m:t>
                    </m:r>
                    <m:r>
                      <m:rPr>
                        <m:nor/>
                      </m:rPr>
                      <a:rPr lang="en-US" sz="1600" b="0" i="0" smtClean="0"/>
                      <m:t>exogenous</m:t>
                    </m:r>
                    <m:r>
                      <m:rPr>
                        <m:nor/>
                      </m:rPr>
                      <a:rPr lang="en-US" sz="1600" b="0" i="0" smtClean="0"/>
                      <m:t> </m:t>
                    </m:r>
                    <m:r>
                      <m:rPr>
                        <m:nor/>
                      </m:rPr>
                      <a:rPr lang="en-US" sz="1600" b="0" i="0" smtClean="0"/>
                      <m:t>variables</m:t>
                    </m:r>
                    <m:r>
                      <m:rPr>
                        <m:nor/>
                      </m:rPr>
                      <a:rPr lang="en-US" sz="1600" b="0" i="0" smtClean="0"/>
                      <m:t> </m:t>
                    </m:r>
                    <m:r>
                      <m:rPr>
                        <m:nor/>
                      </m:rPr>
                      <a:rPr lang="en-US" sz="1600" b="0" i="0" smtClean="0"/>
                      <m:t>we</m:t>
                    </m:r>
                    <m:r>
                      <m:rPr>
                        <m:nor/>
                      </m:rPr>
                      <a:rPr lang="en-US" sz="1600" b="0" i="0" smtClean="0"/>
                      <m:t> </m:t>
                    </m:r>
                    <m:r>
                      <m:rPr>
                        <m:nor/>
                      </m:rPr>
                      <a:rPr lang="en-US" sz="1600" b="0" i="0" smtClean="0"/>
                      <m:t>assign</m:t>
                    </m:r>
                    <m:r>
                      <m:rPr>
                        <m:nor/>
                      </m:rPr>
                      <a:rPr lang="en-US" sz="1600" b="0" i="0" smtClean="0"/>
                      <m:t> </m:t>
                    </m:r>
                    <m:r>
                      <m:rPr>
                        <m:nor/>
                      </m:rPr>
                      <a:rPr lang="en-US" sz="1600" b="0" i="0" smtClean="0"/>
                      <m:t>values</m:t>
                    </m:r>
                    <m:r>
                      <m:rPr>
                        <m:nor/>
                      </m:rPr>
                      <a:rPr lang="en-US" sz="1600" b="0" i="0" smtClean="0"/>
                      <m:t> </m:t>
                    </m:r>
                    <m:r>
                      <m:rPr>
                        <m:nor/>
                      </m:rPr>
                      <a:rPr lang="en-US" sz="1600" b="0" i="0" smtClean="0"/>
                      <m:t>to</m:t>
                    </m:r>
                    <m:r>
                      <m:rPr>
                        <m:nor/>
                      </m:rPr>
                      <a:rPr lang="en-US" sz="1600"/>
                      <m:t> </m:t>
                    </m:r>
                    <m:r>
                      <m:rPr>
                        <m:nor/>
                      </m:rPr>
                      <a:rPr lang="en-US" sz="1600"/>
                      <m:t>using</m:t>
                    </m:r>
                    <m:r>
                      <m:rPr>
                        <m:nor/>
                      </m:rPr>
                      <a:rPr lang="en-US" sz="1600"/>
                      <m:t> </m:t>
                    </m:r>
                    <m:r>
                      <m:rPr>
                        <m:nor/>
                      </m:rPr>
                      <a:rPr lang="en-US" sz="1600"/>
                      <m:t>the</m:t>
                    </m:r>
                    <m:r>
                      <m:rPr>
                        <m:nor/>
                      </m:rPr>
                      <a:rPr lang="en-US" sz="1600"/>
                      <m:t> </m:t>
                    </m:r>
                    <m:r>
                      <m:rPr>
                        <m:nor/>
                      </m:rPr>
                      <a:rPr lang="en-US" sz="1600"/>
                      <m:t>net</m:t>
                    </m:r>
                    <m:r>
                      <m:rPr>
                        <m:nor/>
                      </m:rPr>
                      <a:rPr lang="en-US" sz="1600"/>
                      <m:t> </m:t>
                    </m:r>
                    <m:r>
                      <m:rPr>
                        <m:nor/>
                      </m:rPr>
                      <a:rPr lang="en-US" sz="1600"/>
                      <m:t>investment</m:t>
                    </m:r>
                    <m:r>
                      <m:rPr>
                        <m:nor/>
                      </m:rPr>
                      <a:rPr lang="en-US" sz="1600"/>
                      <m:t> </m:t>
                    </m:r>
                    <m:r>
                      <m:rPr>
                        <m:nor/>
                      </m:rPr>
                      <a:rPr lang="en-US" sz="1600"/>
                      <m:t>equation</m:t>
                    </m:r>
                    <m:r>
                      <m:rPr>
                        <m:nor/>
                      </m:rPr>
                      <a:rPr lang="en-US" sz="1600"/>
                      <m:t> </m:t>
                    </m:r>
                    <m:r>
                      <m:rPr>
                        <m:nor/>
                      </m:rPr>
                      <a:rPr lang="en-US" sz="1600"/>
                      <m:t>and</m:t>
                    </m:r>
                    <m:r>
                      <m:rPr>
                        <m:nor/>
                      </m:rPr>
                      <a:rPr lang="en-US" sz="1600"/>
                      <m:t> </m:t>
                    </m:r>
                    <m:r>
                      <m:rPr>
                        <m:nor/>
                      </m:rPr>
                      <a:rPr lang="en-US" sz="1600"/>
                      <m:t>the</m:t>
                    </m:r>
                    <m:r>
                      <m:rPr>
                        <m:nor/>
                      </m:rPr>
                      <a:rPr lang="en-US" sz="1600"/>
                      <m:t> </m:t>
                    </m:r>
                    <m:r>
                      <m:rPr>
                        <m:nor/>
                      </m:rPr>
                      <a:rPr lang="en-US" sz="1600"/>
                      <m:t>fact</m:t>
                    </m:r>
                    <m:r>
                      <m:rPr>
                        <m:nor/>
                      </m:rPr>
                      <a:rPr lang="en-US" sz="1600"/>
                      <m:t> </m:t>
                    </m:r>
                    <m:r>
                      <m:rPr>
                        <m:nor/>
                      </m:rPr>
                      <a:rPr lang="en-US" sz="1600"/>
                      <m:t>that</m:t>
                    </m:r>
                    <m:r>
                      <m:rPr>
                        <m:nor/>
                      </m:rPr>
                      <a:rPr lang="en-US" sz="1600"/>
                      <m:t> </m:t>
                    </m:r>
                    <m:r>
                      <m:rPr>
                        <m:nor/>
                      </m:rPr>
                      <a:rPr lang="en-US" sz="1600"/>
                      <m:t>the</m:t>
                    </m:r>
                    <m:r>
                      <m:rPr>
                        <m:nor/>
                      </m:rPr>
                      <a:rPr lang="en-US" sz="1600"/>
                      <m:t> </m:t>
                    </m:r>
                    <m:r>
                      <m:rPr>
                        <m:nor/>
                      </m:rPr>
                      <a:rPr lang="en-US" sz="1600"/>
                      <m:t>change</m:t>
                    </m:r>
                    <m:r>
                      <m:rPr>
                        <m:nor/>
                      </m:rPr>
                      <a:rPr lang="en-US" sz="1600"/>
                      <m:t> </m:t>
                    </m:r>
                    <m:r>
                      <m:rPr>
                        <m:nor/>
                      </m:rPr>
                      <a:rPr lang="en-US" sz="1600"/>
                      <m:t>in</m:t>
                    </m:r>
                    <m:r>
                      <m:rPr>
                        <m:nor/>
                      </m:rPr>
                      <a:rPr lang="en-US" sz="1600"/>
                      <m:t> </m:t>
                    </m:r>
                    <m:r>
                      <m:rPr>
                        <m:nor/>
                      </m:rPr>
                      <a:rPr lang="en-US" sz="1600"/>
                      <m:t>the</m:t>
                    </m:r>
                    <m:r>
                      <m:rPr>
                        <m:nor/>
                      </m:rPr>
                      <a:rPr lang="en-US" sz="1600"/>
                      <m:t> </m:t>
                    </m:r>
                    <m:r>
                      <m:rPr>
                        <m:nor/>
                      </m:rPr>
                      <a:rPr lang="en-US" sz="1600"/>
                      <m:t>CLR</m:t>
                    </m:r>
                    <m:r>
                      <m:rPr>
                        <m:nor/>
                      </m:rPr>
                      <a:rPr lang="en-US" sz="1600"/>
                      <m:t> </m:t>
                    </m:r>
                    <m:r>
                      <m:rPr>
                        <m:nor/>
                      </m:rPr>
                      <a:rPr lang="en-US" sz="1600"/>
                      <m:t>at</m:t>
                    </m:r>
                    <m:r>
                      <m:rPr>
                        <m:nor/>
                      </m:rPr>
                      <a:rPr lang="en-US" sz="1600"/>
                      <m:t> </m:t>
                    </m:r>
                    <m:r>
                      <m:rPr>
                        <m:nor/>
                      </m:rPr>
                      <a:rPr lang="en-US" sz="1600"/>
                      <m:t>steady</m:t>
                    </m:r>
                    <m:r>
                      <m:rPr>
                        <m:nor/>
                      </m:rPr>
                      <a:rPr lang="en-US" sz="1600"/>
                      <m:t> </m:t>
                    </m:r>
                    <m:r>
                      <m:rPr>
                        <m:nor/>
                      </m:rPr>
                      <a:rPr lang="en-US" sz="1600"/>
                      <m:t>state</m:t>
                    </m:r>
                    <m:r>
                      <m:rPr>
                        <m:nor/>
                      </m:rPr>
                      <a:rPr lang="en-US" sz="1600"/>
                      <m:t> </m:t>
                    </m:r>
                    <m:r>
                      <m:rPr>
                        <m:nor/>
                      </m:rPr>
                      <a:rPr lang="en-US" sz="1600"/>
                      <m:t>is</m:t>
                    </m:r>
                    <m:r>
                      <m:rPr>
                        <m:nor/>
                      </m:rPr>
                      <a:rPr lang="en-US" sz="1600"/>
                      <m:t> </m:t>
                    </m:r>
                    <m:r>
                      <m:rPr>
                        <m:nor/>
                      </m:rPr>
                      <a:rPr lang="en-US" sz="1600"/>
                      <m:t>equal</m:t>
                    </m:r>
                    <m:r>
                      <m:rPr>
                        <m:nor/>
                      </m:rPr>
                      <a:rPr lang="en-US" sz="1600"/>
                      <m:t> </m:t>
                    </m:r>
                    <m:r>
                      <m:rPr>
                        <m:nor/>
                      </m:rPr>
                      <a:rPr lang="en-US" sz="1600"/>
                      <m:t>to</m:t>
                    </m:r>
                    <m:r>
                      <m:rPr>
                        <m:nor/>
                      </m:rPr>
                      <a:rPr lang="en-US" sz="1600"/>
                      <m:t> </m:t>
                    </m:r>
                    <m:r>
                      <m:rPr>
                        <m:nor/>
                      </m:rPr>
                      <a:rPr lang="en-US" sz="1600"/>
                      <m:t>zero</m:t>
                    </m:r>
                    <m:r>
                      <m:rPr>
                        <m:nor/>
                      </m:rPr>
                      <a:rPr lang="en-US" sz="1600"/>
                      <m:t> </m:t>
                    </m:r>
                    <m:r>
                      <m:rPr>
                        <m:nor/>
                      </m:rPr>
                      <a:rPr lang="en-US" sz="1600"/>
                      <m:t>and</m:t>
                    </m:r>
                    <m:r>
                      <m:rPr>
                        <m:nor/>
                      </m:rPr>
                      <a:rPr lang="en-US" sz="1600"/>
                      <m:t> </m:t>
                    </m:r>
                    <m:r>
                      <m:rPr>
                        <m:nor/>
                      </m:rPr>
                      <a:rPr lang="en-US" sz="1600"/>
                      <m:t>substituting</m:t>
                    </m:r>
                    <m:r>
                      <m:rPr>
                        <m:nor/>
                      </m:rPr>
                      <a:rPr lang="en-US" sz="1600"/>
                      <m:t> </m:t>
                    </m:r>
                    <m:r>
                      <m:rPr>
                        <m:nor/>
                      </m:rPr>
                      <a:rPr lang="en-US" sz="1600"/>
                      <m:t>for</m:t>
                    </m:r>
                    <m:r>
                      <m:rPr>
                        <m:nor/>
                      </m:rPr>
                      <a:rPr lang="en-US" sz="1600"/>
                      <m:t> </m:t>
                    </m:r>
                    <m:r>
                      <m:rPr>
                        <m:nor/>
                      </m:rPr>
                      <a:rPr lang="en-US" sz="1600"/>
                      <m:t>investment</m:t>
                    </m:r>
                    <m:r>
                      <m:rPr>
                        <m:nor/>
                      </m:rPr>
                      <a:rPr lang="en-US" sz="1600"/>
                      <m:t>.</m:t>
                    </m:r>
                  </m:oMath>
                </a14:m>
                <a:r>
                  <a:rPr lang="en-US" sz="1600" dirty="0"/>
                  <a:t> </a:t>
                </a:r>
              </a:p>
            </p:txBody>
          </p:sp>
        </mc:Choice>
        <mc:Fallback xmlns="">
          <p:sp>
            <p:nvSpPr>
              <p:cNvPr id="5" name="Rectangle 4">
                <a:extLst>
                  <a:ext uri="{FF2B5EF4-FFF2-40B4-BE49-F238E27FC236}">
                    <a16:creationId xmlns:a16="http://schemas.microsoft.com/office/drawing/2014/main" id="{EA943239-AE36-7361-6A25-756655476758}"/>
                  </a:ext>
                </a:extLst>
              </p:cNvPr>
              <p:cNvSpPr>
                <a:spLocks noRot="1" noChangeAspect="1" noMove="1" noResize="1" noEditPoints="1" noAdjustHandles="1" noChangeArrowheads="1" noChangeShapeType="1" noTextEdit="1"/>
              </p:cNvSpPr>
              <p:nvPr/>
            </p:nvSpPr>
            <p:spPr>
              <a:xfrm>
                <a:off x="38081" y="1006281"/>
                <a:ext cx="4242371" cy="1300869"/>
              </a:xfrm>
              <a:prstGeom prst="rect">
                <a:avLst/>
              </a:prstGeom>
              <a:blipFill>
                <a:blip r:embed="rId6"/>
                <a:stretch>
                  <a:fillRect t="-971" b="-38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B8F2173-DEF5-2EDE-1F96-FDF4752274FA}"/>
                  </a:ext>
                </a:extLst>
              </p:cNvPr>
              <p:cNvSpPr/>
              <p:nvPr/>
            </p:nvSpPr>
            <p:spPr>
              <a:xfrm>
                <a:off x="782315" y="3450551"/>
                <a:ext cx="1681358" cy="7287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𝑘</m:t>
                          </m:r>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𝑘</m:t>
                              </m:r>
                            </m:e>
                            <m:sup>
                              <m:r>
                                <a:rPr lang="en-US" sz="2000" i="1">
                                  <a:solidFill>
                                    <a:schemeClr val="tx1"/>
                                  </a:solidFill>
                                  <a:latin typeface="Cambria Math" panose="02040503050406030204" pitchFamily="18" charset="0"/>
                                </a:rPr>
                                <m:t>𝛼</m:t>
                              </m:r>
                            </m:sup>
                          </m:sSup>
                        </m:den>
                      </m:f>
                      <m:r>
                        <a:rPr lang="en-US" sz="2000" i="0">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𝑠𝐴</m:t>
                          </m:r>
                        </m:num>
                        <m:den>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𝜂</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𝛿</m:t>
                              </m:r>
                            </m:e>
                          </m:d>
                        </m:den>
                      </m:f>
                    </m:oMath>
                  </m:oMathPara>
                </a14:m>
                <a:endParaRPr lang="en-US" sz="2000" dirty="0">
                  <a:solidFill>
                    <a:schemeClr val="tx1"/>
                  </a:solidFill>
                </a:endParaRPr>
              </a:p>
            </p:txBody>
          </p:sp>
        </mc:Choice>
        <mc:Fallback xmlns="">
          <p:sp>
            <p:nvSpPr>
              <p:cNvPr id="6" name="Rectangle 5">
                <a:extLst>
                  <a:ext uri="{FF2B5EF4-FFF2-40B4-BE49-F238E27FC236}">
                    <a16:creationId xmlns:a16="http://schemas.microsoft.com/office/drawing/2014/main" id="{EB8F2173-DEF5-2EDE-1F96-FDF4752274FA}"/>
                  </a:ext>
                </a:extLst>
              </p:cNvPr>
              <p:cNvSpPr>
                <a:spLocks noRot="1" noChangeAspect="1" noMove="1" noResize="1" noEditPoints="1" noAdjustHandles="1" noChangeArrowheads="1" noChangeShapeType="1" noTextEdit="1"/>
              </p:cNvSpPr>
              <p:nvPr/>
            </p:nvSpPr>
            <p:spPr>
              <a:xfrm>
                <a:off x="782315" y="3450551"/>
                <a:ext cx="1681358" cy="728789"/>
              </a:xfrm>
              <a:prstGeom prst="rect">
                <a:avLst/>
              </a:prstGeom>
              <a:blipFill>
                <a:blip r:embed="rId7"/>
                <a:stretch>
                  <a:fillRect b="-3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E0851D3-6439-0266-ECAF-77F571340107}"/>
                  </a:ext>
                </a:extLst>
              </p:cNvPr>
              <p:cNvSpPr/>
              <p:nvPr/>
            </p:nvSpPr>
            <p:spPr>
              <a:xfrm>
                <a:off x="782315" y="4385971"/>
                <a:ext cx="1921103" cy="722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i="1" smtClean="0">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𝑘</m:t>
                          </m:r>
                        </m:e>
                        <m:sup>
                          <m:r>
                            <a:rPr lang="en-US" sz="2000" i="0">
                              <a:solidFill>
                                <a:schemeClr val="tx1"/>
                              </a:solidFill>
                              <a:latin typeface="Cambria Math" panose="02040503050406030204" pitchFamily="18" charset="0"/>
                            </a:rPr>
                            <m:t>1−</m:t>
                          </m:r>
                          <m:r>
                            <a:rPr lang="en-US" sz="2000" i="1">
                              <a:solidFill>
                                <a:schemeClr val="tx1"/>
                              </a:solidFill>
                              <a:latin typeface="Cambria Math" panose="02040503050406030204" pitchFamily="18" charset="0"/>
                            </a:rPr>
                            <m:t>𝛼</m:t>
                          </m:r>
                        </m:sup>
                      </m:sSup>
                      <m:r>
                        <a:rPr lang="en-US" sz="2000" i="0">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𝑠𝐴</m:t>
                          </m:r>
                        </m:num>
                        <m:den>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𝜂</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𝛿</m:t>
                              </m:r>
                            </m:e>
                          </m:d>
                        </m:den>
                      </m:f>
                    </m:oMath>
                  </m:oMathPara>
                </a14:m>
                <a:endParaRPr lang="en-US" sz="2000" dirty="0">
                  <a:solidFill>
                    <a:schemeClr val="tx1"/>
                  </a:solidFill>
                </a:endParaRPr>
              </a:p>
            </p:txBody>
          </p:sp>
        </mc:Choice>
        <mc:Fallback xmlns="">
          <p:sp>
            <p:nvSpPr>
              <p:cNvPr id="7" name="Rectangle 6">
                <a:extLst>
                  <a:ext uri="{FF2B5EF4-FFF2-40B4-BE49-F238E27FC236}">
                    <a16:creationId xmlns:a16="http://schemas.microsoft.com/office/drawing/2014/main" id="{8E0851D3-6439-0266-ECAF-77F571340107}"/>
                  </a:ext>
                </a:extLst>
              </p:cNvPr>
              <p:cNvSpPr>
                <a:spLocks noRot="1" noChangeAspect="1" noMove="1" noResize="1" noEditPoints="1" noAdjustHandles="1" noChangeArrowheads="1" noChangeShapeType="1" noTextEdit="1"/>
              </p:cNvSpPr>
              <p:nvPr/>
            </p:nvSpPr>
            <p:spPr>
              <a:xfrm>
                <a:off x="782315" y="4385971"/>
                <a:ext cx="1921103" cy="722634"/>
              </a:xfrm>
              <a:prstGeom prst="rect">
                <a:avLst/>
              </a:prstGeom>
              <a:blipFill>
                <a:blip r:embed="rId8"/>
                <a:stretch>
                  <a:fillRect b="-51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9477F0E-C87B-A1F0-F5B1-C6B97610DC28}"/>
                  </a:ext>
                </a:extLst>
              </p:cNvPr>
              <p:cNvSpPr/>
              <p:nvPr/>
            </p:nvSpPr>
            <p:spPr>
              <a:xfrm>
                <a:off x="782315" y="5249293"/>
                <a:ext cx="2393989" cy="899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a:solidFill>
                                <a:srgbClr val="836967"/>
                              </a:solidFill>
                              <a:latin typeface="Cambria Math" panose="02040503050406030204" pitchFamily="18" charset="0"/>
                            </a:rPr>
                          </m:ctrlPr>
                        </m:sSubPr>
                        <m:e>
                          <m:r>
                            <a:rPr lang="en-US" sz="2000" b="1" i="1">
                              <a:latin typeface="Cambria Math" panose="02040503050406030204" pitchFamily="18" charset="0"/>
                            </a:rPr>
                            <m:t>𝒌</m:t>
                          </m:r>
                        </m:e>
                        <m:sub>
                          <m:r>
                            <a:rPr lang="en-US" sz="2000" b="1" i="1">
                              <a:latin typeface="Cambria Math" panose="02040503050406030204" pitchFamily="18" charset="0"/>
                            </a:rPr>
                            <m:t>𝒔𝒔</m:t>
                          </m:r>
                        </m:sub>
                      </m:sSub>
                      <m:r>
                        <a:rPr lang="en-US" sz="2000" b="1" i="0">
                          <a:latin typeface="Cambria Math" panose="02040503050406030204" pitchFamily="18" charset="0"/>
                        </a:rPr>
                        <m:t>=</m:t>
                      </m:r>
                      <m:sSup>
                        <m:sSupPr>
                          <m:ctrlPr>
                            <a:rPr lang="en-US" sz="2000" b="1" i="1">
                              <a:solidFill>
                                <a:srgbClr val="836967"/>
                              </a:solidFill>
                              <a:latin typeface="Cambria Math" panose="02040503050406030204" pitchFamily="18" charset="0"/>
                            </a:rPr>
                          </m:ctrlPr>
                        </m:sSupPr>
                        <m:e>
                          <m:d>
                            <m:dPr>
                              <m:ctrlPr>
                                <a:rPr lang="en-US" sz="2000" b="1" i="1">
                                  <a:solidFill>
                                    <a:srgbClr val="836967"/>
                                  </a:solidFill>
                                  <a:latin typeface="Cambria Math" panose="02040503050406030204" pitchFamily="18" charset="0"/>
                                </a:rPr>
                              </m:ctrlPr>
                            </m:dPr>
                            <m:e>
                              <m:f>
                                <m:fPr>
                                  <m:ctrlPr>
                                    <a:rPr lang="en-US" sz="2000" b="1" i="1">
                                      <a:solidFill>
                                        <a:srgbClr val="836967"/>
                                      </a:solidFill>
                                      <a:latin typeface="Cambria Math" panose="02040503050406030204" pitchFamily="18" charset="0"/>
                                    </a:rPr>
                                  </m:ctrlPr>
                                </m:fPr>
                                <m:num>
                                  <m:r>
                                    <a:rPr lang="en-US" sz="2000" b="1" i="1">
                                      <a:latin typeface="Cambria Math" panose="02040503050406030204" pitchFamily="18" charset="0"/>
                                    </a:rPr>
                                    <m:t>𝒔𝑨</m:t>
                                  </m:r>
                                </m:num>
                                <m:den>
                                  <m:d>
                                    <m:dPr>
                                      <m:ctrlPr>
                                        <a:rPr lang="en-US" sz="2000" b="1" i="1">
                                          <a:solidFill>
                                            <a:srgbClr val="836967"/>
                                          </a:solidFill>
                                          <a:latin typeface="Cambria Math" panose="02040503050406030204" pitchFamily="18" charset="0"/>
                                        </a:rPr>
                                      </m:ctrlPr>
                                    </m:dPr>
                                    <m:e>
                                      <m:r>
                                        <a:rPr lang="en-US" sz="2000" b="1" i="1">
                                          <a:latin typeface="Cambria Math" panose="02040503050406030204" pitchFamily="18" charset="0"/>
                                        </a:rPr>
                                        <m:t>𝜼</m:t>
                                      </m:r>
                                      <m:r>
                                        <a:rPr lang="en-US" sz="2000" b="1" i="0">
                                          <a:latin typeface="Cambria Math" panose="02040503050406030204" pitchFamily="18" charset="0"/>
                                        </a:rPr>
                                        <m:t>+</m:t>
                                      </m:r>
                                      <m:r>
                                        <a:rPr lang="en-US" sz="2000" b="1" i="1">
                                          <a:latin typeface="Cambria Math" panose="02040503050406030204" pitchFamily="18" charset="0"/>
                                        </a:rPr>
                                        <m:t>𝜹</m:t>
                                      </m:r>
                                    </m:e>
                                  </m:d>
                                </m:den>
                              </m:f>
                            </m:e>
                          </m:d>
                        </m:e>
                        <m:sup>
                          <m:f>
                            <m:fPr>
                              <m:ctrlPr>
                                <a:rPr lang="en-US" sz="2000" b="1" i="1">
                                  <a:solidFill>
                                    <a:srgbClr val="836967"/>
                                  </a:solidFill>
                                  <a:latin typeface="Cambria Math" panose="02040503050406030204" pitchFamily="18" charset="0"/>
                                </a:rPr>
                              </m:ctrlPr>
                            </m:fPr>
                            <m:num>
                              <m:r>
                                <a:rPr lang="en-US" sz="2000" b="1" i="0">
                                  <a:latin typeface="Cambria Math" panose="02040503050406030204" pitchFamily="18" charset="0"/>
                                </a:rPr>
                                <m:t>𝟏</m:t>
                              </m:r>
                            </m:num>
                            <m:den>
                              <m:r>
                                <a:rPr lang="en-US" sz="2000" b="1" i="0">
                                  <a:latin typeface="Cambria Math" panose="02040503050406030204" pitchFamily="18" charset="0"/>
                                </a:rPr>
                                <m:t>𝟏</m:t>
                              </m:r>
                              <m:r>
                                <a:rPr lang="en-US" sz="2000" b="1" i="0">
                                  <a:latin typeface="Cambria Math" panose="02040503050406030204" pitchFamily="18" charset="0"/>
                                </a:rPr>
                                <m:t>−</m:t>
                              </m:r>
                              <m:r>
                                <a:rPr lang="en-US" sz="2000" b="1" i="1">
                                  <a:latin typeface="Cambria Math" panose="02040503050406030204" pitchFamily="18" charset="0"/>
                                </a:rPr>
                                <m:t>𝜶</m:t>
                              </m:r>
                            </m:den>
                          </m:f>
                        </m:sup>
                      </m:sSup>
                    </m:oMath>
                  </m:oMathPara>
                </a14:m>
                <a:endParaRPr lang="en-US" sz="2000" b="1" dirty="0"/>
              </a:p>
            </p:txBody>
          </p:sp>
        </mc:Choice>
        <mc:Fallback xmlns="">
          <p:sp>
            <p:nvSpPr>
              <p:cNvPr id="8" name="Rectangle 7">
                <a:extLst>
                  <a:ext uri="{FF2B5EF4-FFF2-40B4-BE49-F238E27FC236}">
                    <a16:creationId xmlns:a16="http://schemas.microsoft.com/office/drawing/2014/main" id="{99477F0E-C87B-A1F0-F5B1-C6B97610DC28}"/>
                  </a:ext>
                </a:extLst>
              </p:cNvPr>
              <p:cNvSpPr>
                <a:spLocks noRot="1" noChangeAspect="1" noMove="1" noResize="1" noEditPoints="1" noAdjustHandles="1" noChangeArrowheads="1" noChangeShapeType="1" noTextEdit="1"/>
              </p:cNvSpPr>
              <p:nvPr/>
            </p:nvSpPr>
            <p:spPr>
              <a:xfrm>
                <a:off x="782315" y="5249293"/>
                <a:ext cx="2393989" cy="899926"/>
              </a:xfrm>
              <a:prstGeom prst="rect">
                <a:avLst/>
              </a:prstGeom>
              <a:blipFill>
                <a:blip r:embed="rId9"/>
                <a:stretch>
                  <a:fillRect b="-2778"/>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7F4EB316-6E1E-E45A-AD73-1B4B6D14BE8F}"/>
              </a:ext>
            </a:extLst>
          </p:cNvPr>
          <p:cNvSpPr/>
          <p:nvPr/>
        </p:nvSpPr>
        <p:spPr>
          <a:xfrm>
            <a:off x="4572000" y="1066958"/>
            <a:ext cx="4003832" cy="1323439"/>
          </a:xfrm>
          <a:prstGeom prst="rect">
            <a:avLst/>
          </a:prstGeom>
        </p:spPr>
        <p:txBody>
          <a:bodyPr wrap="square">
            <a:spAutoFit/>
          </a:bodyPr>
          <a:lstStyle/>
          <a:p>
            <a:pPr algn="ctr"/>
            <a:r>
              <a:rPr lang="en-US" sz="1600" dirty="0"/>
              <a:t>Once we have solved for the CLR at steady state, solving the rest of our endogenous is elementary, my dear Watson! You just plug the value you find for the CLR at steady state into the following equations. </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FA98135-FE93-E845-A85B-3FFAFAAF4849}"/>
                  </a:ext>
                </a:extLst>
              </p:cNvPr>
              <p:cNvSpPr/>
              <p:nvPr/>
            </p:nvSpPr>
            <p:spPr>
              <a:xfrm>
                <a:off x="5835156" y="2829227"/>
                <a:ext cx="139884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𝑠𝑠</m:t>
                          </m:r>
                        </m:sub>
                      </m:sSub>
                      <m:r>
                        <a:rPr lang="en-US" sz="2000" i="0">
                          <a:latin typeface="Cambria Math" panose="02040503050406030204" pitchFamily="18" charset="0"/>
                        </a:rPr>
                        <m:t>=</m:t>
                      </m:r>
                      <m:r>
                        <a:rPr lang="en-US" sz="2000" i="1">
                          <a:latin typeface="Cambria Math" panose="02040503050406030204" pitchFamily="18" charset="0"/>
                        </a:rPr>
                        <m:t>𝐴</m:t>
                      </m:r>
                      <m:sSubSup>
                        <m:sSubSupPr>
                          <m:ctrlPr>
                            <a:rPr lang="en-US" sz="2000" i="1">
                              <a:solidFill>
                                <a:srgbClr val="836967"/>
                              </a:solidFill>
                              <a:latin typeface="Cambria Math" panose="02040503050406030204" pitchFamily="18" charset="0"/>
                            </a:rPr>
                          </m:ctrlPr>
                        </m:sSubSupPr>
                        <m:e>
                          <m:r>
                            <a:rPr lang="en-US" sz="2000" i="1">
                              <a:latin typeface="Cambria Math" panose="02040503050406030204" pitchFamily="18" charset="0"/>
                            </a:rPr>
                            <m:t>𝑘</m:t>
                          </m:r>
                        </m:e>
                        <m:sub>
                          <m:r>
                            <a:rPr lang="en-US" sz="2000" i="1">
                              <a:latin typeface="Cambria Math" panose="02040503050406030204" pitchFamily="18" charset="0"/>
                            </a:rPr>
                            <m:t>𝑠𝑠</m:t>
                          </m:r>
                        </m:sub>
                        <m:sup>
                          <m:r>
                            <a:rPr lang="en-US" sz="2000" i="1">
                              <a:latin typeface="Cambria Math" panose="02040503050406030204" pitchFamily="18" charset="0"/>
                            </a:rPr>
                            <m:t>𝛼</m:t>
                          </m:r>
                        </m:sup>
                      </m:sSubSup>
                    </m:oMath>
                  </m:oMathPara>
                </a14:m>
                <a:endParaRPr lang="en-US" sz="2000" dirty="0"/>
              </a:p>
            </p:txBody>
          </p:sp>
        </mc:Choice>
        <mc:Fallback xmlns="">
          <p:sp>
            <p:nvSpPr>
              <p:cNvPr id="10" name="Rectangle 9">
                <a:extLst>
                  <a:ext uri="{FF2B5EF4-FFF2-40B4-BE49-F238E27FC236}">
                    <a16:creationId xmlns:a16="http://schemas.microsoft.com/office/drawing/2014/main" id="{8FA98135-FE93-E845-A85B-3FFAFAAF4849}"/>
                  </a:ext>
                </a:extLst>
              </p:cNvPr>
              <p:cNvSpPr>
                <a:spLocks noRot="1" noChangeAspect="1" noMove="1" noResize="1" noEditPoints="1" noAdjustHandles="1" noChangeArrowheads="1" noChangeShapeType="1" noTextEdit="1"/>
              </p:cNvSpPr>
              <p:nvPr/>
            </p:nvSpPr>
            <p:spPr>
              <a:xfrm>
                <a:off x="5835156" y="2829227"/>
                <a:ext cx="1398844" cy="400110"/>
              </a:xfrm>
              <a:prstGeom prst="rect">
                <a:avLst/>
              </a:prstGeom>
              <a:blipFill>
                <a:blip r:embed="rId10"/>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C36DECB-D3F4-A62E-C6E3-3E5148450C0D}"/>
                  </a:ext>
                </a:extLst>
              </p:cNvPr>
              <p:cNvSpPr/>
              <p:nvPr/>
            </p:nvSpPr>
            <p:spPr>
              <a:xfrm>
                <a:off x="5835156" y="3429000"/>
                <a:ext cx="147752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𝑠𝑠</m:t>
                          </m:r>
                        </m:sub>
                      </m:sSub>
                      <m:r>
                        <a:rPr lang="en-US" sz="2000" i="0">
                          <a:latin typeface="Cambria Math" panose="02040503050406030204" pitchFamily="18" charset="0"/>
                        </a:rPr>
                        <m:t>=</m:t>
                      </m:r>
                      <m:r>
                        <a:rPr lang="en-US" sz="2000" i="1">
                          <a:latin typeface="Cambria Math" panose="02040503050406030204" pitchFamily="18" charset="0"/>
                        </a:rPr>
                        <m:t>𝑠𝐴</m:t>
                      </m:r>
                      <m:sSubSup>
                        <m:sSubSupPr>
                          <m:ctrlPr>
                            <a:rPr lang="en-US" sz="2000" i="1">
                              <a:solidFill>
                                <a:srgbClr val="836967"/>
                              </a:solidFill>
                              <a:latin typeface="Cambria Math" panose="02040503050406030204" pitchFamily="18" charset="0"/>
                            </a:rPr>
                          </m:ctrlPr>
                        </m:sSubSupPr>
                        <m:e>
                          <m:r>
                            <a:rPr lang="en-US" sz="2000" i="1">
                              <a:latin typeface="Cambria Math" panose="02040503050406030204" pitchFamily="18" charset="0"/>
                            </a:rPr>
                            <m:t>𝑘</m:t>
                          </m:r>
                        </m:e>
                        <m:sub>
                          <m:r>
                            <a:rPr lang="en-US" sz="2000" i="1">
                              <a:latin typeface="Cambria Math" panose="02040503050406030204" pitchFamily="18" charset="0"/>
                            </a:rPr>
                            <m:t>𝑠𝑠</m:t>
                          </m:r>
                        </m:sub>
                        <m:sup>
                          <m:r>
                            <a:rPr lang="en-US" sz="2000" i="1">
                              <a:latin typeface="Cambria Math" panose="02040503050406030204" pitchFamily="18" charset="0"/>
                            </a:rPr>
                            <m:t>𝛼</m:t>
                          </m:r>
                        </m:sup>
                      </m:sSubSup>
                    </m:oMath>
                  </m:oMathPara>
                </a14:m>
                <a:endParaRPr lang="en-US" sz="2000" dirty="0"/>
              </a:p>
            </p:txBody>
          </p:sp>
        </mc:Choice>
        <mc:Fallback xmlns="">
          <p:sp>
            <p:nvSpPr>
              <p:cNvPr id="11" name="Rectangle 10">
                <a:extLst>
                  <a:ext uri="{FF2B5EF4-FFF2-40B4-BE49-F238E27FC236}">
                    <a16:creationId xmlns:a16="http://schemas.microsoft.com/office/drawing/2014/main" id="{1C36DECB-D3F4-A62E-C6E3-3E5148450C0D}"/>
                  </a:ext>
                </a:extLst>
              </p:cNvPr>
              <p:cNvSpPr>
                <a:spLocks noRot="1" noChangeAspect="1" noMove="1" noResize="1" noEditPoints="1" noAdjustHandles="1" noChangeArrowheads="1" noChangeShapeType="1" noTextEdit="1"/>
              </p:cNvSpPr>
              <p:nvPr/>
            </p:nvSpPr>
            <p:spPr>
              <a:xfrm>
                <a:off x="5835156" y="3429000"/>
                <a:ext cx="1477520" cy="40011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8560A2F-DEA8-2018-000E-17FF730FF4B3}"/>
                  </a:ext>
                </a:extLst>
              </p:cNvPr>
              <p:cNvSpPr/>
              <p:nvPr/>
            </p:nvSpPr>
            <p:spPr>
              <a:xfrm>
                <a:off x="5835156" y="4068278"/>
                <a:ext cx="217527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𝑐</m:t>
                          </m:r>
                        </m:e>
                        <m:sub>
                          <m:r>
                            <a:rPr lang="en-US" sz="2000" i="1">
                              <a:solidFill>
                                <a:schemeClr val="tx1"/>
                              </a:solidFill>
                              <a:latin typeface="Cambria Math" panose="02040503050406030204" pitchFamily="18" charset="0"/>
                            </a:rPr>
                            <m:t>𝑠𝑠</m:t>
                          </m:r>
                        </m:sub>
                      </m:sSub>
                      <m:r>
                        <a:rPr lang="en-US" sz="2000" i="0">
                          <a:solidFill>
                            <a:schemeClr val="tx1"/>
                          </a:solidFill>
                          <a:latin typeface="Cambria Math" panose="02040503050406030204" pitchFamily="18" charset="0"/>
                        </a:rPr>
                        <m:t>=</m:t>
                      </m:r>
                      <m:d>
                        <m:dPr>
                          <m:ctrlPr>
                            <a:rPr lang="en-US" sz="2000" i="1">
                              <a:solidFill>
                                <a:schemeClr val="tx1"/>
                              </a:solidFill>
                              <a:latin typeface="Cambria Math" panose="02040503050406030204" pitchFamily="18" charset="0"/>
                            </a:rPr>
                          </m:ctrlPr>
                        </m:dPr>
                        <m:e>
                          <m:r>
                            <a:rPr lang="en-US" sz="2000" i="0">
                              <a:solidFill>
                                <a:schemeClr val="tx1"/>
                              </a:solidFill>
                              <a:latin typeface="Cambria Math" panose="02040503050406030204" pitchFamily="18" charset="0"/>
                            </a:rPr>
                            <m:t>1−</m:t>
                          </m:r>
                          <m:r>
                            <a:rPr lang="en-US" sz="2000" i="1">
                              <a:solidFill>
                                <a:schemeClr val="tx1"/>
                              </a:solidFill>
                              <a:latin typeface="Cambria Math" panose="02040503050406030204" pitchFamily="18" charset="0"/>
                            </a:rPr>
                            <m:t>𝑠</m:t>
                          </m:r>
                        </m:e>
                      </m:d>
                      <m:r>
                        <a:rPr lang="en-US" sz="2000" i="1">
                          <a:solidFill>
                            <a:schemeClr val="tx1"/>
                          </a:solidFill>
                          <a:latin typeface="Cambria Math" panose="02040503050406030204" pitchFamily="18" charset="0"/>
                        </a:rPr>
                        <m:t>𝐴</m:t>
                      </m:r>
                      <m:sSubSup>
                        <m:sSubSupPr>
                          <m:ctrlPr>
                            <a:rPr lang="en-US" sz="2000" i="1">
                              <a:solidFill>
                                <a:schemeClr val="tx1"/>
                              </a:solidFill>
                              <a:latin typeface="Cambria Math" panose="02040503050406030204" pitchFamily="18" charset="0"/>
                            </a:rPr>
                          </m:ctrlPr>
                        </m:sSubSupPr>
                        <m:e>
                          <m:r>
                            <a:rPr lang="en-US" sz="2000" i="1">
                              <a:solidFill>
                                <a:schemeClr val="tx1"/>
                              </a:solidFill>
                              <a:latin typeface="Cambria Math" panose="02040503050406030204" pitchFamily="18" charset="0"/>
                            </a:rPr>
                            <m:t>𝑘</m:t>
                          </m:r>
                        </m:e>
                        <m:sub>
                          <m:r>
                            <a:rPr lang="en-US" sz="2000" i="1">
                              <a:solidFill>
                                <a:schemeClr val="tx1"/>
                              </a:solidFill>
                              <a:latin typeface="Cambria Math" panose="02040503050406030204" pitchFamily="18" charset="0"/>
                            </a:rPr>
                            <m:t>𝑠𝑠</m:t>
                          </m:r>
                        </m:sub>
                        <m:sup>
                          <m:r>
                            <a:rPr lang="en-US" sz="2000" i="1">
                              <a:solidFill>
                                <a:schemeClr val="tx1"/>
                              </a:solidFill>
                              <a:latin typeface="Cambria Math" panose="02040503050406030204" pitchFamily="18" charset="0"/>
                            </a:rPr>
                            <m:t>𝛼</m:t>
                          </m:r>
                        </m:sup>
                      </m:sSubSup>
                    </m:oMath>
                  </m:oMathPara>
                </a14:m>
                <a:endParaRPr lang="en-US" sz="2000" dirty="0">
                  <a:solidFill>
                    <a:schemeClr val="tx1"/>
                  </a:solidFill>
                </a:endParaRPr>
              </a:p>
            </p:txBody>
          </p:sp>
        </mc:Choice>
        <mc:Fallback xmlns="">
          <p:sp>
            <p:nvSpPr>
              <p:cNvPr id="12" name="Rectangle 11">
                <a:extLst>
                  <a:ext uri="{FF2B5EF4-FFF2-40B4-BE49-F238E27FC236}">
                    <a16:creationId xmlns:a16="http://schemas.microsoft.com/office/drawing/2014/main" id="{88560A2F-DEA8-2018-000E-17FF730FF4B3}"/>
                  </a:ext>
                </a:extLst>
              </p:cNvPr>
              <p:cNvSpPr>
                <a:spLocks noRot="1" noChangeAspect="1" noMove="1" noResize="1" noEditPoints="1" noAdjustHandles="1" noChangeArrowheads="1" noChangeShapeType="1" noTextEdit="1"/>
              </p:cNvSpPr>
              <p:nvPr/>
            </p:nvSpPr>
            <p:spPr>
              <a:xfrm>
                <a:off x="5835156" y="4068278"/>
                <a:ext cx="2175275" cy="400110"/>
              </a:xfrm>
              <a:prstGeom prst="rect">
                <a:avLst/>
              </a:prstGeom>
              <a:blipFill>
                <a:blip r:embed="rId12"/>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riter"/>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riter"/>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riter"/>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Typewriter"/>
                                        </p:tgtEl>
                                      </p:cMediaNode>
                                    </p:audio>
                                  </p:sub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1"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subTnLst>
                                    <p:audio>
                                      <p:cMediaNode>
                                        <p:cTn display="0" masterRel="sameClick">
                                          <p:stCondLst>
                                            <p:cond evt="begin" delay="0">
                                              <p:tn val="30"/>
                                            </p:cond>
                                          </p:stCondLst>
                                          <p:endCondLst>
                                            <p:cond evt="onStopAudio" delay="0">
                                              <p:tgtEl>
                                                <p:sldTgt/>
                                              </p:tgtEl>
                                            </p:cond>
                                          </p:endCondLst>
                                        </p:cTn>
                                        <p:tgtEl>
                                          <p:sndTgt r:embed="rId2" name="Typewriter"/>
                                        </p:tgtEl>
                                      </p:cMediaNode>
                                    </p:audio>
                                  </p:sub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par>
                                <p:cTn id="38" presetID="5"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heckerboard(across)">
                                      <p:cBhvr>
                                        <p:cTn id="40" dur="500"/>
                                        <p:tgtEl>
                                          <p:spTgt spid="11"/>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par>
                                <p:cTn id="41" presetID="5" presetClass="entr" presetSubtype="1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heckerboard(across)">
                                      <p:cBhvr>
                                        <p:cTn id="43" dur="500"/>
                                        <p:tgtEl>
                                          <p:spTgt spid="12"/>
                                        </p:tgtEl>
                                      </p:cBhvr>
                                    </p:animEffec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4" grpId="1"/>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a:xfrm>
            <a:off x="457200" y="37803"/>
            <a:ext cx="8229600" cy="1143000"/>
          </a:xfrm>
        </p:spPr>
        <p:txBody>
          <a:bodyPr/>
          <a:lstStyle/>
          <a:p>
            <a:pPr eaLnBrk="1" hangingPunct="1"/>
            <a:r>
              <a:rPr lang="en-US" dirty="0">
                <a:ea typeface="ＭＳ Ｐゴシック" pitchFamily="-84" charset="-128"/>
                <a:cs typeface="ＭＳ Ｐゴシック" pitchFamily="-84" charset="-128"/>
              </a:rPr>
              <a:t>Growth Rate of Capital</a:t>
            </a:r>
          </a:p>
        </p:txBody>
      </p:sp>
      <p:sp>
        <p:nvSpPr>
          <p:cNvPr id="25605" name="Content Placeholder 2"/>
          <p:cNvSpPr>
            <a:spLocks noGrp="1"/>
          </p:cNvSpPr>
          <p:nvPr>
            <p:ph idx="1"/>
          </p:nvPr>
        </p:nvSpPr>
        <p:spPr>
          <a:xfrm>
            <a:off x="457200" y="1552575"/>
            <a:ext cx="8229600" cy="2031325"/>
          </a:xfrm>
          <a:noFill/>
          <a:ln w="9525">
            <a:noFill/>
            <a:miter lim="800000"/>
            <a:headEnd/>
            <a:tailEnd/>
          </a:ln>
        </p:spPr>
        <p:txBody>
          <a:bodyPr>
            <a:prstTxWarp prst="textNoShape">
              <a:avLst/>
            </a:prstTxWarp>
            <a:spAutoFit/>
          </a:bodyPr>
          <a:lstStyle/>
          <a:p>
            <a:pPr marL="0" lvl="1">
              <a:buFont typeface="Arial" pitchFamily="-84" charset="0"/>
              <a:buNone/>
            </a:pPr>
            <a:endParaRPr lang="en-US" sz="1800" dirty="0">
              <a:latin typeface="Calibri" pitchFamily="-84" charset="0"/>
            </a:endParaRPr>
          </a:p>
          <a:p>
            <a:pPr marL="0" lvl="1"/>
            <a:endParaRPr lang="en-US" sz="1800" dirty="0">
              <a:latin typeface="Calibri" pitchFamily="-84" charset="0"/>
            </a:endParaRPr>
          </a:p>
          <a:p>
            <a:pPr marL="0" lvl="1"/>
            <a:endParaRPr lang="en-US" sz="1800" dirty="0">
              <a:latin typeface="Calibri" pitchFamily="-84" charset="0"/>
            </a:endParaRPr>
          </a:p>
          <a:p>
            <a:pPr marL="0" lvl="1">
              <a:buFont typeface="Arial" pitchFamily="-84" charset="0"/>
              <a:buNone/>
            </a:pPr>
            <a:endParaRPr lang="en-US" sz="1800" dirty="0">
              <a:latin typeface="Calibri" pitchFamily="-84" charset="0"/>
            </a:endParaRPr>
          </a:p>
          <a:p>
            <a:pPr marL="0"/>
            <a:endParaRPr lang="en-US" sz="1800" dirty="0">
              <a:latin typeface="Calibri" pitchFamily="-84" charset="0"/>
            </a:endParaRPr>
          </a:p>
          <a:p>
            <a:pPr marL="0"/>
            <a:endParaRPr lang="en-US" sz="1800" dirty="0">
              <a:latin typeface="Calibri" pitchFamily="-84" charset="0"/>
            </a:endParaRPr>
          </a:p>
        </p:txBody>
      </p:sp>
      <p:cxnSp>
        <p:nvCxnSpPr>
          <p:cNvPr id="5" name="Straight Connector 4"/>
          <p:cNvCxnSpPr/>
          <p:nvPr/>
        </p:nvCxnSpPr>
        <p:spPr>
          <a:xfrm rot="16200000" flipH="1">
            <a:off x="-92075" y="4722626"/>
            <a:ext cx="2643187" cy="174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38250" y="6052950"/>
            <a:ext cx="372427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608" name="TextBox 7"/>
              <p:cNvSpPr txBox="1">
                <a:spLocks noChangeArrowheads="1"/>
              </p:cNvSpPr>
              <p:nvPr/>
            </p:nvSpPr>
            <p:spPr bwMode="auto">
              <a:xfrm>
                <a:off x="457200" y="3409763"/>
                <a:ext cx="763588" cy="626069"/>
              </a:xfrm>
              <a:prstGeom prst="rect">
                <a:avLst/>
              </a:prstGeom>
              <a:noFill/>
              <a:ln w="9525">
                <a:noFill/>
                <a:miter lim="800000"/>
                <a:headEnd/>
                <a:tailEnd/>
              </a:ln>
            </p:spPr>
            <p:txBody>
              <a:bodyPr>
                <a:prstTxWarp prst="textNoShape">
                  <a:avLst/>
                </a:prstTxWarp>
                <a:spAutoFit/>
              </a:bodyPr>
              <a:lstStyle/>
              <a:p>
                <a:r>
                  <a:rPr lang="en-US" sz="2400" i="1" dirty="0">
                    <a:latin typeface="Cambria" panose="02040503050406030204" pitchFamily="18" charset="0"/>
                  </a:rPr>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𝑘</m:t>
                        </m:r>
                      </m:num>
                      <m:den>
                        <m:r>
                          <a:rPr lang="en-US" sz="2400" i="1">
                            <a:latin typeface="Cambria Math" panose="02040503050406030204" pitchFamily="18" charset="0"/>
                          </a:rPr>
                          <m:t>𝑘</m:t>
                        </m:r>
                      </m:den>
                    </m:f>
                  </m:oMath>
                </a14:m>
                <a:r>
                  <a:rPr lang="en-US" sz="2400" dirty="0">
                    <a:effectLst/>
                  </a:rPr>
                  <a:t> </a:t>
                </a:r>
                <a:r>
                  <a:rPr lang="en-US" sz="2400" i="1" baseline="-25000" dirty="0">
                    <a:latin typeface="Cambria" panose="02040503050406030204" pitchFamily="18" charset="0"/>
                  </a:rPr>
                  <a:t>   </a:t>
                </a:r>
                <a:endParaRPr lang="en-US" sz="2400" dirty="0">
                  <a:latin typeface="Cambria" panose="02040503050406030204" pitchFamily="18" charset="0"/>
                </a:endParaRPr>
              </a:p>
            </p:txBody>
          </p:sp>
        </mc:Choice>
        <mc:Fallback xmlns="">
          <p:sp>
            <p:nvSpPr>
              <p:cNvPr id="25608" name="TextBox 7"/>
              <p:cNvSpPr txBox="1">
                <a:spLocks noRot="1" noChangeAspect="1" noMove="1" noResize="1" noEditPoints="1" noAdjustHandles="1" noChangeArrowheads="1" noChangeShapeType="1" noTextEdit="1"/>
              </p:cNvSpPr>
              <p:nvPr/>
            </p:nvSpPr>
            <p:spPr bwMode="auto">
              <a:xfrm>
                <a:off x="457200" y="3409763"/>
                <a:ext cx="763588" cy="626069"/>
              </a:xfrm>
              <a:prstGeom prst="rect">
                <a:avLst/>
              </a:prstGeom>
              <a:blipFill>
                <a:blip r:embed="rId7"/>
                <a:stretch>
                  <a:fillRect b="-4000"/>
                </a:stretch>
              </a:blipFill>
              <a:ln w="9525">
                <a:noFill/>
                <a:miter lim="800000"/>
                <a:headEnd/>
                <a:tailEnd/>
              </a:ln>
            </p:spPr>
            <p:txBody>
              <a:bodyPr/>
              <a:lstStyle/>
              <a:p>
                <a:r>
                  <a:rPr lang="en-US">
                    <a:noFill/>
                  </a:rPr>
                  <a:t> </a:t>
                </a:r>
              </a:p>
            </p:txBody>
          </p:sp>
        </mc:Fallback>
      </mc:AlternateContent>
      <p:sp>
        <p:nvSpPr>
          <p:cNvPr id="25609" name="TextBox 8"/>
          <p:cNvSpPr txBox="1">
            <a:spLocks noChangeArrowheads="1"/>
          </p:cNvSpPr>
          <p:nvPr/>
        </p:nvSpPr>
        <p:spPr bwMode="auto">
          <a:xfrm>
            <a:off x="4502944" y="6056608"/>
            <a:ext cx="763587" cy="400050"/>
          </a:xfrm>
          <a:prstGeom prst="rect">
            <a:avLst/>
          </a:prstGeom>
          <a:noFill/>
          <a:ln w="9525">
            <a:noFill/>
            <a:miter lim="800000"/>
            <a:headEnd/>
            <a:tailEnd/>
          </a:ln>
        </p:spPr>
        <p:txBody>
          <a:bodyPr>
            <a:prstTxWarp prst="textNoShape">
              <a:avLst/>
            </a:prstTxWarp>
            <a:spAutoFit/>
          </a:bodyPr>
          <a:lstStyle/>
          <a:p>
            <a:r>
              <a:rPr lang="en-US" sz="2000" i="1" dirty="0">
                <a:latin typeface="Cambria" panose="02040503050406030204" pitchFamily="18" charset="0"/>
              </a:rPr>
              <a:t>   </a:t>
            </a:r>
            <a:r>
              <a:rPr lang="en-US" sz="2000" i="1" dirty="0" err="1">
                <a:latin typeface="Cambria" panose="02040503050406030204" pitchFamily="18" charset="0"/>
              </a:rPr>
              <a:t>k</a:t>
            </a:r>
            <a:r>
              <a:rPr lang="en-US" sz="2000" i="1" baseline="-25000" dirty="0">
                <a:latin typeface="Cambria" panose="02040503050406030204" pitchFamily="18" charset="0"/>
              </a:rPr>
              <a:t>    </a:t>
            </a:r>
            <a:endParaRPr lang="en-US" sz="2000" dirty="0">
              <a:latin typeface="Cambria" panose="02040503050406030204" pitchFamily="18" charset="0"/>
            </a:endParaRPr>
          </a:p>
        </p:txBody>
      </p:sp>
      <p:sp>
        <p:nvSpPr>
          <p:cNvPr id="15" name="Freeform 14"/>
          <p:cNvSpPr/>
          <p:nvPr/>
        </p:nvSpPr>
        <p:spPr>
          <a:xfrm>
            <a:off x="1238250" y="3692338"/>
            <a:ext cx="3646488" cy="1785937"/>
          </a:xfrm>
          <a:custGeom>
            <a:avLst/>
            <a:gdLst>
              <a:gd name="connsiteX0" fmla="*/ 0 w 3646873"/>
              <a:gd name="connsiteY0" fmla="*/ 0 h 1784754"/>
              <a:gd name="connsiteX1" fmla="*/ 737955 w 3646873"/>
              <a:gd name="connsiteY1" fmla="*/ 883796 h 1784754"/>
              <a:gd name="connsiteX2" fmla="*/ 3646873 w 3646873"/>
              <a:gd name="connsiteY2" fmla="*/ 1784754 h 1784754"/>
            </a:gdLst>
            <a:ahLst/>
            <a:cxnLst>
              <a:cxn ang="0">
                <a:pos x="connsiteX0" y="connsiteY0"/>
              </a:cxn>
              <a:cxn ang="0">
                <a:pos x="connsiteX1" y="connsiteY1"/>
              </a:cxn>
              <a:cxn ang="0">
                <a:pos x="connsiteX2" y="connsiteY2"/>
              </a:cxn>
            </a:cxnLst>
            <a:rect l="l" t="t" r="r" b="b"/>
            <a:pathLst>
              <a:path w="3646873" h="1784754">
                <a:moveTo>
                  <a:pt x="0" y="0"/>
                </a:moveTo>
                <a:cubicBezTo>
                  <a:pt x="65071" y="293168"/>
                  <a:pt x="130143" y="586337"/>
                  <a:pt x="737955" y="883796"/>
                </a:cubicBezTo>
                <a:cubicBezTo>
                  <a:pt x="1345767" y="1181255"/>
                  <a:pt x="3646873" y="1784754"/>
                  <a:pt x="3646873" y="1784754"/>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latin typeface="Cambria" panose="02040503050406030204" pitchFamily="18" charset="0"/>
            </a:endParaRPr>
          </a:p>
        </p:txBody>
      </p:sp>
      <p:cxnSp>
        <p:nvCxnSpPr>
          <p:cNvPr id="17" name="Straight Connector 16"/>
          <p:cNvCxnSpPr/>
          <p:nvPr/>
        </p:nvCxnSpPr>
        <p:spPr>
          <a:xfrm>
            <a:off x="1238250" y="4929000"/>
            <a:ext cx="3646488"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Up-Down Arrow 17"/>
          <p:cNvSpPr/>
          <p:nvPr/>
        </p:nvSpPr>
        <p:spPr>
          <a:xfrm>
            <a:off x="1427163" y="4286063"/>
            <a:ext cx="192087" cy="644525"/>
          </a:xfrm>
          <a:prstGeom prst="up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mbria" panose="02040503050406030204" pitchFamily="18" charset="0"/>
            </a:endParaRPr>
          </a:p>
        </p:txBody>
      </p:sp>
      <p:sp>
        <p:nvSpPr>
          <p:cNvPr id="25613" name="TextBox 19"/>
          <p:cNvSpPr txBox="1">
            <a:spLocks noChangeArrowheads="1"/>
          </p:cNvSpPr>
          <p:nvPr/>
        </p:nvSpPr>
        <p:spPr bwMode="auto">
          <a:xfrm>
            <a:off x="4135956" y="5453236"/>
            <a:ext cx="1030287" cy="369887"/>
          </a:xfrm>
          <a:prstGeom prst="rect">
            <a:avLst/>
          </a:prstGeom>
          <a:noFill/>
          <a:ln w="9525">
            <a:noFill/>
            <a:miter lim="800000"/>
            <a:headEnd/>
            <a:tailEnd/>
          </a:ln>
        </p:spPr>
        <p:txBody>
          <a:bodyPr>
            <a:prstTxWarp prst="textNoShape">
              <a:avLst/>
            </a:prstTxWarp>
            <a:spAutoFit/>
          </a:bodyPr>
          <a:lstStyle/>
          <a:p>
            <a:r>
              <a:rPr lang="en-US" dirty="0">
                <a:latin typeface="Cambria" panose="02040503050406030204" pitchFamily="18" charset="0"/>
              </a:rPr>
              <a:t>s</a:t>
            </a:r>
            <a:r>
              <a:rPr lang="en-US" i="1" dirty="0">
                <a:latin typeface="Cambria" panose="02040503050406030204" pitchFamily="18" charset="0"/>
              </a:rPr>
              <a:t>Ak</a:t>
            </a:r>
            <a:r>
              <a:rPr lang="en-US" i="1" baseline="30000" dirty="0">
                <a:latin typeface="Cambria" panose="02040503050406030204" pitchFamily="18" charset="0"/>
              </a:rPr>
              <a:t>α-1</a:t>
            </a:r>
            <a:endParaRPr lang="en-US" dirty="0">
              <a:latin typeface="Cambria" panose="02040503050406030204" pitchFamily="18" charset="0"/>
            </a:endParaRPr>
          </a:p>
        </p:txBody>
      </p:sp>
      <p:sp>
        <p:nvSpPr>
          <p:cNvPr id="25615" name="TextBox 24"/>
          <p:cNvSpPr txBox="1">
            <a:spLocks noChangeArrowheads="1"/>
          </p:cNvSpPr>
          <p:nvPr/>
        </p:nvSpPr>
        <p:spPr bwMode="auto">
          <a:xfrm>
            <a:off x="1619250" y="3692338"/>
            <a:ext cx="2116138" cy="646112"/>
          </a:xfrm>
          <a:prstGeom prst="rect">
            <a:avLst/>
          </a:prstGeom>
          <a:noFill/>
          <a:ln w="9525">
            <a:noFill/>
            <a:miter lim="800000"/>
            <a:headEnd/>
            <a:tailEnd/>
          </a:ln>
        </p:spPr>
        <p:txBody>
          <a:bodyPr>
            <a:prstTxWarp prst="textNoShape">
              <a:avLst/>
            </a:prstTxWarp>
            <a:spAutoFit/>
          </a:bodyPr>
          <a:lstStyle/>
          <a:p>
            <a:pPr algn="ctr"/>
            <a:r>
              <a:rPr lang="en-US" dirty="0">
                <a:solidFill>
                  <a:srgbClr val="0000FF"/>
                </a:solidFill>
              </a:rPr>
              <a:t>The difference is the growth rate.</a:t>
            </a:r>
          </a:p>
        </p:txBody>
      </p:sp>
      <mc:AlternateContent xmlns:mc="http://schemas.openxmlformats.org/markup-compatibility/2006" xmlns:a14="http://schemas.microsoft.com/office/drawing/2010/main">
        <mc:Choice Requires="a14">
          <p:sp>
            <p:nvSpPr>
              <p:cNvPr id="25616" name="TextBox 25"/>
              <p:cNvSpPr txBox="1">
                <a:spLocks noChangeArrowheads="1"/>
              </p:cNvSpPr>
              <p:nvPr/>
            </p:nvSpPr>
            <p:spPr bwMode="auto">
              <a:xfrm>
                <a:off x="5580063" y="4041690"/>
                <a:ext cx="3681412" cy="1539396"/>
              </a:xfrm>
              <a:prstGeom prst="rect">
                <a:avLst/>
              </a:prstGeom>
              <a:noFill/>
              <a:ln w="9525">
                <a:noFill/>
                <a:miter lim="800000"/>
                <a:headEnd/>
                <a:tailEnd/>
              </a:ln>
            </p:spPr>
            <p:txBody>
              <a:bodyPr>
                <a:prstTxWarp prst="textNoShape">
                  <a:avLst/>
                </a:prstTxWarp>
                <a:spAutoFit/>
              </a:bodyPr>
              <a:lstStyle/>
              <a:p>
                <a:endParaRPr lang="en-US" sz="2400" dirty="0">
                  <a:latin typeface="Cambria" panose="02040503050406030204" pitchFamily="18" charset="0"/>
                </a:endParaRPr>
              </a:p>
              <a:p>
                <a:r>
                  <a:rPr lang="en-US" sz="2400" i="1" dirty="0">
                    <a:latin typeface="Cambria" panose="02040503050406030204" pitchFamily="18" charset="0"/>
                  </a:rPr>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𝑘</m:t>
                        </m:r>
                      </m:num>
                      <m:den>
                        <m:r>
                          <a:rPr lang="en-US" sz="2400" i="1">
                            <a:latin typeface="Cambria Math" panose="02040503050406030204" pitchFamily="18" charset="0"/>
                          </a:rPr>
                          <m:t>𝑘</m:t>
                        </m:r>
                      </m:den>
                    </m:f>
                  </m:oMath>
                </a14:m>
                <a:r>
                  <a:rPr lang="en-US" sz="2400" dirty="0">
                    <a:effectLst/>
                    <a:latin typeface="Cambria" panose="02040503050406030204" pitchFamily="18" charset="0"/>
                  </a:rPr>
                  <a:t> </a:t>
                </a:r>
                <a:r>
                  <a:rPr lang="en-US" sz="2400" i="1" baseline="-25000" dirty="0">
                    <a:latin typeface="Cambria" panose="02040503050406030204" pitchFamily="18" charset="0"/>
                  </a:rPr>
                  <a:t> </a:t>
                </a:r>
                <a:r>
                  <a:rPr lang="en-US" sz="2400" i="1" dirty="0">
                    <a:latin typeface="Cambria" panose="02040503050406030204" pitchFamily="18" charset="0"/>
                  </a:rPr>
                  <a:t>&gt;0 when k&lt;</a:t>
                </a:r>
                <a:r>
                  <a:rPr lang="en-US" sz="2400" i="1" dirty="0" err="1">
                    <a:latin typeface="Cambria" panose="02040503050406030204" pitchFamily="18" charset="0"/>
                  </a:rPr>
                  <a:t>k</a:t>
                </a:r>
                <a:r>
                  <a:rPr lang="en-US" sz="2400" i="1" baseline="-25000" dirty="0" err="1">
                    <a:latin typeface="Cambria" panose="02040503050406030204" pitchFamily="18" charset="0"/>
                  </a:rPr>
                  <a:t>ss</a:t>
                </a:r>
                <a:endParaRPr lang="en-US" sz="2400" i="1" baseline="-25000" dirty="0">
                  <a:latin typeface="Cambria" panose="02040503050406030204" pitchFamily="18" charset="0"/>
                </a:endParaRPr>
              </a:p>
              <a:p>
                <a:r>
                  <a:rPr lang="en-US" sz="24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𝑘</m:t>
                        </m:r>
                      </m:num>
                      <m:den>
                        <m:r>
                          <a:rPr lang="en-US" sz="2400" i="1">
                            <a:latin typeface="Cambria Math" panose="02040503050406030204" pitchFamily="18" charset="0"/>
                          </a:rPr>
                          <m:t>𝑘</m:t>
                        </m:r>
                      </m:den>
                    </m:f>
                  </m:oMath>
                </a14:m>
                <a:r>
                  <a:rPr lang="en-US" sz="2400" dirty="0">
                    <a:effectLst/>
                    <a:latin typeface="Cambria" panose="02040503050406030204" pitchFamily="18" charset="0"/>
                  </a:rPr>
                  <a:t> </a:t>
                </a:r>
                <a:r>
                  <a:rPr lang="en-US" sz="2400" i="1" dirty="0">
                    <a:latin typeface="Cambria" panose="02040503050406030204" pitchFamily="18" charset="0"/>
                  </a:rPr>
                  <a:t>&lt;0 when k&gt;</a:t>
                </a:r>
                <a:r>
                  <a:rPr lang="en-US" sz="2400" i="1" dirty="0" err="1">
                    <a:latin typeface="Cambria" panose="02040503050406030204" pitchFamily="18" charset="0"/>
                  </a:rPr>
                  <a:t>k</a:t>
                </a:r>
                <a:r>
                  <a:rPr lang="en-US" sz="2400" i="1" baseline="-25000" dirty="0" err="1">
                    <a:latin typeface="Cambria" panose="02040503050406030204" pitchFamily="18" charset="0"/>
                  </a:rPr>
                  <a:t>ss</a:t>
                </a:r>
                <a:endParaRPr lang="en-US" sz="2400" dirty="0">
                  <a:latin typeface="Cambria" panose="02040503050406030204" pitchFamily="18" charset="0"/>
                </a:endParaRPr>
              </a:p>
            </p:txBody>
          </p:sp>
        </mc:Choice>
        <mc:Fallback xmlns="">
          <p:sp>
            <p:nvSpPr>
              <p:cNvPr id="25616" name="TextBox 25"/>
              <p:cNvSpPr txBox="1">
                <a:spLocks noRot="1" noChangeAspect="1" noMove="1" noResize="1" noEditPoints="1" noAdjustHandles="1" noChangeArrowheads="1" noChangeShapeType="1" noTextEdit="1"/>
              </p:cNvSpPr>
              <p:nvPr/>
            </p:nvSpPr>
            <p:spPr bwMode="auto">
              <a:xfrm>
                <a:off x="5580063" y="4041690"/>
                <a:ext cx="3681412" cy="1539396"/>
              </a:xfrm>
              <a:prstGeom prst="rect">
                <a:avLst/>
              </a:prstGeom>
              <a:blipFill>
                <a:blip r:embed="rId8"/>
                <a:stretch>
                  <a:fillRect b="-1639"/>
                </a:stretch>
              </a:blipFill>
              <a:ln w="9525">
                <a:noFill/>
                <a:miter lim="800000"/>
                <a:headEnd/>
                <a:tailEnd/>
              </a:ln>
            </p:spPr>
            <p:txBody>
              <a:bodyPr/>
              <a:lstStyle/>
              <a:p>
                <a:r>
                  <a:rPr lang="en-US">
                    <a:noFill/>
                  </a:rPr>
                  <a:t> </a:t>
                </a:r>
              </a:p>
            </p:txBody>
          </p:sp>
        </mc:Fallback>
      </mc:AlternateContent>
      <p:cxnSp>
        <p:nvCxnSpPr>
          <p:cNvPr id="28" name="Straight Connector 27"/>
          <p:cNvCxnSpPr/>
          <p:nvPr/>
        </p:nvCxnSpPr>
        <p:spPr>
          <a:xfrm rot="16200000" flipH="1">
            <a:off x="2405857" y="5487006"/>
            <a:ext cx="1122362" cy="95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618" name="TextBox 28"/>
          <p:cNvSpPr txBox="1">
            <a:spLocks noChangeArrowheads="1"/>
          </p:cNvSpPr>
          <p:nvPr/>
        </p:nvSpPr>
        <p:spPr bwMode="auto">
          <a:xfrm>
            <a:off x="2634594" y="6034936"/>
            <a:ext cx="763588" cy="400050"/>
          </a:xfrm>
          <a:prstGeom prst="rect">
            <a:avLst/>
          </a:prstGeom>
          <a:noFill/>
          <a:ln w="9525">
            <a:noFill/>
            <a:miter lim="800000"/>
            <a:headEnd/>
            <a:tailEnd/>
          </a:ln>
        </p:spPr>
        <p:txBody>
          <a:bodyPr>
            <a:prstTxWarp prst="textNoShape">
              <a:avLst/>
            </a:prstTxWarp>
            <a:spAutoFit/>
          </a:bodyPr>
          <a:lstStyle/>
          <a:p>
            <a:r>
              <a:rPr lang="en-US" sz="2000" i="1" dirty="0">
                <a:latin typeface="Cambria" panose="02040503050406030204" pitchFamily="18" charset="0"/>
              </a:rPr>
              <a:t>   </a:t>
            </a:r>
            <a:r>
              <a:rPr lang="en-US" sz="2000" i="1" dirty="0" err="1">
                <a:latin typeface="Cambria" panose="02040503050406030204" pitchFamily="18" charset="0"/>
              </a:rPr>
              <a:t>k</a:t>
            </a:r>
            <a:r>
              <a:rPr lang="en-US" sz="2000" i="1" baseline="-25000" dirty="0" err="1">
                <a:latin typeface="Cambria" panose="02040503050406030204" pitchFamily="18" charset="0"/>
              </a:rPr>
              <a:t>ss</a:t>
            </a:r>
            <a:r>
              <a:rPr lang="en-US" sz="2000" i="1" baseline="-25000" dirty="0">
                <a:latin typeface="Cambria" panose="02040503050406030204" pitchFamily="18" charset="0"/>
              </a:rPr>
              <a:t>    </a:t>
            </a:r>
            <a:endParaRPr lang="en-US" sz="20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0B9733B-7F9B-A95C-6656-16CB1541C34E}"/>
                  </a:ext>
                </a:extLst>
              </p:cNvPr>
              <p:cNvSpPr/>
              <p:nvPr/>
            </p:nvSpPr>
            <p:spPr>
              <a:xfrm>
                <a:off x="2955722" y="1234421"/>
                <a:ext cx="3228256" cy="8090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solidFill>
                                <a:srgbClr val="836967"/>
                              </a:solidFill>
                              <a:latin typeface="Cambria Math" panose="02040503050406030204" pitchFamily="18" charset="0"/>
                            </a:rPr>
                          </m:ctrlPr>
                        </m:fPr>
                        <m:num>
                          <m:r>
                            <a:rPr lang="en-US" sz="2400">
                              <a:latin typeface="Cambria Math" panose="02040503050406030204" pitchFamily="18" charset="0"/>
                            </a:rPr>
                            <m:t>∆</m:t>
                          </m:r>
                          <m:r>
                            <a:rPr lang="en-US" sz="2400" i="1">
                              <a:latin typeface="Cambria Math" panose="02040503050406030204" pitchFamily="18" charset="0"/>
                            </a:rPr>
                            <m:t>𝑘</m:t>
                          </m:r>
                        </m:num>
                        <m:den>
                          <m:r>
                            <a:rPr lang="en-US" sz="2400" i="1">
                              <a:latin typeface="Cambria Math" panose="02040503050406030204" pitchFamily="18" charset="0"/>
                            </a:rPr>
                            <m:t>𝑘</m:t>
                          </m:r>
                        </m:den>
                      </m:f>
                      <m:r>
                        <a:rPr lang="en-US" sz="2400" i="0">
                          <a:latin typeface="Cambria Math" panose="02040503050406030204" pitchFamily="18" charset="0"/>
                        </a:rPr>
                        <m:t>=</m:t>
                      </m:r>
                      <m:f>
                        <m:fPr>
                          <m:ctrlPr>
                            <a:rPr lang="en-US" sz="2400" i="1" smtClean="0">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𝑠</m:t>
                          </m:r>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𝐴𝑘</m:t>
                              </m:r>
                            </m:e>
                            <m:sup>
                              <m:r>
                                <a:rPr lang="en-US" sz="2400" i="1">
                                  <a:solidFill>
                                    <a:schemeClr val="tx1"/>
                                  </a:solidFill>
                                  <a:latin typeface="Cambria Math" panose="02040503050406030204" pitchFamily="18" charset="0"/>
                                </a:rPr>
                                <m:t>𝛼</m:t>
                              </m:r>
                            </m:sup>
                          </m:sSup>
                          <m:r>
                            <a:rPr lang="en-US" sz="2400" i="0">
                              <a:solidFill>
                                <a:schemeClr val="tx1"/>
                              </a:solidFill>
                              <a:latin typeface="Cambria Math" panose="02040503050406030204" pitchFamily="18" charset="0"/>
                            </a:rPr>
                            <m:t>−</m:t>
                          </m:r>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𝜂</m:t>
                              </m:r>
                              <m:r>
                                <a:rPr lang="en-US" sz="2400" i="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𝛿</m:t>
                              </m:r>
                            </m:e>
                          </m:d>
                          <m:r>
                            <a:rPr lang="en-US" sz="2400" i="1">
                              <a:solidFill>
                                <a:schemeClr val="tx1"/>
                              </a:solidFill>
                              <a:latin typeface="Cambria Math" panose="02040503050406030204" pitchFamily="18" charset="0"/>
                            </a:rPr>
                            <m:t>𝑘</m:t>
                          </m:r>
                        </m:num>
                        <m:den>
                          <m:r>
                            <a:rPr lang="en-US" sz="2400" i="1">
                              <a:solidFill>
                                <a:schemeClr val="tx1"/>
                              </a:solidFill>
                              <a:latin typeface="Cambria Math" panose="02040503050406030204" pitchFamily="18" charset="0"/>
                            </a:rPr>
                            <m:t>𝑘</m:t>
                          </m:r>
                        </m:den>
                      </m:f>
                    </m:oMath>
                  </m:oMathPara>
                </a14:m>
                <a:endParaRPr lang="en-US" sz="2400" dirty="0"/>
              </a:p>
            </p:txBody>
          </p:sp>
        </mc:Choice>
        <mc:Fallback xmlns="">
          <p:sp>
            <p:nvSpPr>
              <p:cNvPr id="3" name="Rectangle 2">
                <a:extLst>
                  <a:ext uri="{FF2B5EF4-FFF2-40B4-BE49-F238E27FC236}">
                    <a16:creationId xmlns:a16="http://schemas.microsoft.com/office/drawing/2014/main" id="{C0B9733B-7F9B-A95C-6656-16CB1541C34E}"/>
                  </a:ext>
                </a:extLst>
              </p:cNvPr>
              <p:cNvSpPr>
                <a:spLocks noRot="1" noChangeAspect="1" noMove="1" noResize="1" noEditPoints="1" noAdjustHandles="1" noChangeArrowheads="1" noChangeShapeType="1" noTextEdit="1"/>
              </p:cNvSpPr>
              <p:nvPr/>
            </p:nvSpPr>
            <p:spPr>
              <a:xfrm>
                <a:off x="2955722" y="1234421"/>
                <a:ext cx="3228256" cy="809068"/>
              </a:xfrm>
              <a:prstGeom prst="rect">
                <a:avLst/>
              </a:prstGeom>
              <a:blipFill>
                <a:blip r:embed="rId9"/>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C72A8F3-0699-40D9-EE28-89E743793C08}"/>
                  </a:ext>
                </a:extLst>
              </p:cNvPr>
              <p:cNvSpPr/>
              <p:nvPr/>
            </p:nvSpPr>
            <p:spPr>
              <a:xfrm>
                <a:off x="3936295" y="4536407"/>
                <a:ext cx="9659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𝜂</m:t>
                          </m:r>
                          <m:r>
                            <a:rPr lang="en-US">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𝛿</m:t>
                          </m:r>
                        </m:e>
                      </m:d>
                    </m:oMath>
                  </m:oMathPara>
                </a14:m>
                <a:endParaRPr lang="en-US" dirty="0">
                  <a:solidFill>
                    <a:srgbClr val="FF0000"/>
                  </a:solidFill>
                </a:endParaRPr>
              </a:p>
            </p:txBody>
          </p:sp>
        </mc:Choice>
        <mc:Fallback xmlns="">
          <p:sp>
            <p:nvSpPr>
              <p:cNvPr id="4" name="Rectangle 3">
                <a:extLst>
                  <a:ext uri="{FF2B5EF4-FFF2-40B4-BE49-F238E27FC236}">
                    <a16:creationId xmlns:a16="http://schemas.microsoft.com/office/drawing/2014/main" id="{FC72A8F3-0699-40D9-EE28-89E743793C08}"/>
                  </a:ext>
                </a:extLst>
              </p:cNvPr>
              <p:cNvSpPr>
                <a:spLocks noRot="1" noChangeAspect="1" noMove="1" noResize="1" noEditPoints="1" noAdjustHandles="1" noChangeArrowheads="1" noChangeShapeType="1" noTextEdit="1"/>
              </p:cNvSpPr>
              <p:nvPr/>
            </p:nvSpPr>
            <p:spPr>
              <a:xfrm>
                <a:off x="3936295" y="4536407"/>
                <a:ext cx="965905" cy="369332"/>
              </a:xfrm>
              <a:prstGeom prst="rect">
                <a:avLst/>
              </a:prstGeom>
              <a:blipFill>
                <a:blip r:embed="rId10"/>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EF57D16-7D85-988A-E645-94CB5AAAEC9D}"/>
                  </a:ext>
                </a:extLst>
              </p:cNvPr>
              <p:cNvSpPr/>
              <p:nvPr/>
            </p:nvSpPr>
            <p:spPr>
              <a:xfrm>
                <a:off x="2898527" y="2194210"/>
                <a:ext cx="3342646" cy="7935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solidFill>
                                <a:srgbClr val="836967"/>
                              </a:solidFill>
                              <a:latin typeface="Cambria Math" panose="02040503050406030204" pitchFamily="18" charset="0"/>
                            </a:rPr>
                          </m:ctrlPr>
                        </m:fPr>
                        <m:num>
                          <m:r>
                            <a:rPr lang="en-US" sz="2400">
                              <a:latin typeface="Cambria Math" panose="02040503050406030204" pitchFamily="18" charset="0"/>
                            </a:rPr>
                            <m:t>∆</m:t>
                          </m:r>
                          <m:r>
                            <a:rPr lang="en-US" sz="2400" i="1">
                              <a:latin typeface="Cambria Math" panose="02040503050406030204" pitchFamily="18" charset="0"/>
                            </a:rPr>
                            <m:t>𝑘</m:t>
                          </m:r>
                        </m:num>
                        <m:den>
                          <m:r>
                            <a:rPr lang="en-US" sz="2400" i="1">
                              <a:latin typeface="Cambria Math" panose="02040503050406030204" pitchFamily="18" charset="0"/>
                            </a:rPr>
                            <m:t>𝑘</m:t>
                          </m:r>
                        </m:den>
                      </m:f>
                      <m:r>
                        <a:rPr lang="en-US" sz="2400" i="0">
                          <a:latin typeface="Cambria Math" panose="02040503050406030204" pitchFamily="18" charset="0"/>
                        </a:rPr>
                        <m:t>=</m:t>
                      </m:r>
                      <m:r>
                        <a:rPr lang="en-US" sz="2400" i="1">
                          <a:latin typeface="Cambria Math" panose="02040503050406030204" pitchFamily="18" charset="0"/>
                        </a:rPr>
                        <m:t>𝑠</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𝐴𝑘</m:t>
                          </m:r>
                        </m:e>
                        <m:sup>
                          <m:r>
                            <a:rPr lang="en-US" sz="2400" i="1">
                              <a:latin typeface="Cambria Math" panose="02040503050406030204" pitchFamily="18" charset="0"/>
                            </a:rPr>
                            <m:t>𝛼</m:t>
                          </m:r>
                          <m:r>
                            <a:rPr lang="en-US" sz="2400" i="0">
                              <a:latin typeface="Cambria Math" panose="02040503050406030204" pitchFamily="18" charset="0"/>
                            </a:rPr>
                            <m:t>−1</m:t>
                          </m:r>
                        </m:sup>
                      </m:sSup>
                      <m:r>
                        <a:rPr lang="en-US" sz="2400" i="0">
                          <a:latin typeface="Cambria Math" panose="02040503050406030204" pitchFamily="18" charset="0"/>
                        </a:rPr>
                        <m:t>−</m:t>
                      </m:r>
                      <m:d>
                        <m:dPr>
                          <m:ctrlPr>
                            <a:rPr lang="en-US" sz="2400" i="1" smtClean="0">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𝜂</m:t>
                          </m:r>
                          <m:r>
                            <a:rPr lang="en-US" sz="2400" i="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𝛿</m:t>
                          </m:r>
                        </m:e>
                      </m:d>
                    </m:oMath>
                  </m:oMathPara>
                </a14:m>
                <a:endParaRPr lang="en-US" sz="2400" dirty="0"/>
              </a:p>
            </p:txBody>
          </p:sp>
        </mc:Choice>
        <mc:Fallback xmlns="">
          <p:sp>
            <p:nvSpPr>
              <p:cNvPr id="6" name="Rectangle 5">
                <a:extLst>
                  <a:ext uri="{FF2B5EF4-FFF2-40B4-BE49-F238E27FC236}">
                    <a16:creationId xmlns:a16="http://schemas.microsoft.com/office/drawing/2014/main" id="{9EF57D16-7D85-988A-E645-94CB5AAAEC9D}"/>
                  </a:ext>
                </a:extLst>
              </p:cNvPr>
              <p:cNvSpPr>
                <a:spLocks noRot="1" noChangeAspect="1" noMove="1" noResize="1" noEditPoints="1" noAdjustHandles="1" noChangeArrowheads="1" noChangeShapeType="1" noTextEdit="1"/>
              </p:cNvSpPr>
              <p:nvPr/>
            </p:nvSpPr>
            <p:spPr>
              <a:xfrm>
                <a:off x="2898527" y="2194210"/>
                <a:ext cx="3342646" cy="793551"/>
              </a:xfrm>
              <a:prstGeom prst="rect">
                <a:avLst/>
              </a:prstGeom>
              <a:blipFill>
                <a:blip r:embed="rId11"/>
                <a:stretch>
                  <a:fillRect b="-625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riter"/>
                                        </p:tgtEl>
                                      </p:cMediaNode>
                                    </p:audio>
                                  </p:sub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560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560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2000"/>
                                        <p:tgtEl>
                                          <p:spTgt spid="15"/>
                                        </p:tgtEl>
                                      </p:cBhvr>
                                    </p:animEffect>
                                  </p:childTnLst>
                                  <p:subTnLst>
                                    <p:audio>
                                      <p:cMediaNode>
                                        <p:cTn display="0" masterRel="sameClick">
                                          <p:stCondLst>
                                            <p:cond evt="begin" delay="0">
                                              <p:tn val="16"/>
                                            </p:cond>
                                          </p:stCondLst>
                                          <p:endCondLst>
                                            <p:cond evt="onStopAudio" delay="0">
                                              <p:tgtEl>
                                                <p:sldTgt/>
                                              </p:tgtEl>
                                            </p:cond>
                                          </p:endCondLst>
                                        </p:cTn>
                                        <p:tgtEl>
                                          <p:sndTgt r:embed="rId4" name="Warp Down"/>
                                        </p:tgtEl>
                                      </p:cMediaNode>
                                    </p:audio>
                                  </p:sub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256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2000"/>
                                        <p:tgtEl>
                                          <p:spTgt spid="17"/>
                                        </p:tgtEl>
                                      </p:cBhvr>
                                    </p:animEffect>
                                  </p:childTnLst>
                                  <p:subTnLst>
                                    <p:audio>
                                      <p:cMediaNode>
                                        <p:cTn display="0" masterRel="sameClick">
                                          <p:stCondLst>
                                            <p:cond evt="begin" delay="0">
                                              <p:tn val="24"/>
                                            </p:cond>
                                          </p:stCondLst>
                                          <p:endCondLst>
                                            <p:cond evt="onStopAudio" delay="0">
                                              <p:tgtEl>
                                                <p:sldTgt/>
                                              </p:tgtEl>
                                            </p:cond>
                                          </p:endCondLst>
                                        </p:cTn>
                                        <p:tgtEl>
                                          <p:sndTgt r:embed="rId5" name="Arrow"/>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Typewriter"/>
                                        </p:tgtEl>
                                      </p:cMediaNode>
                                    </p:audio>
                                  </p:sub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56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subTnLst>
                                    <p:audio>
                                      <p:cMediaNode>
                                        <p:cTn display="0" masterRel="sameClick">
                                          <p:stCondLst>
                                            <p:cond evt="begin" delay="0">
                                              <p:tn val="40"/>
                                            </p:cond>
                                          </p:stCondLst>
                                          <p:endCondLst>
                                            <p:cond evt="onStopAudio" delay="0">
                                              <p:tgtEl>
                                                <p:sldTgt/>
                                              </p:tgtEl>
                                            </p:cond>
                                          </p:endCondLst>
                                        </p:cTn>
                                        <p:tgtEl>
                                          <p:sndTgt r:embed="rId6" name="Opening"/>
                                        </p:tgtEl>
                                      </p:cMediaNode>
                                    </p:audio>
                                  </p:subTnLst>
                                </p:cTn>
                              </p:par>
                              <p:par>
                                <p:cTn id="43" presetID="3" presetClass="entr" presetSubtype="10" fill="hold" grpId="0" nodeType="withEffect">
                                  <p:stCondLst>
                                    <p:cond delay="0"/>
                                  </p:stCondLst>
                                  <p:childTnLst>
                                    <p:set>
                                      <p:cBhvr>
                                        <p:cTn id="44" dur="1" fill="hold">
                                          <p:stCondLst>
                                            <p:cond delay="0"/>
                                          </p:stCondLst>
                                        </p:cTn>
                                        <p:tgtEl>
                                          <p:spTgt spid="25615"/>
                                        </p:tgtEl>
                                        <p:attrNameLst>
                                          <p:attrName>style.visibility</p:attrName>
                                        </p:attrNameLst>
                                      </p:cBhvr>
                                      <p:to>
                                        <p:strVal val="visible"/>
                                      </p:to>
                                    </p:set>
                                    <p:animEffect transition="in" filter="blinds(horizontal)">
                                      <p:cBhvr>
                                        <p:cTn id="45" dur="500"/>
                                        <p:tgtEl>
                                          <p:spTgt spid="25615"/>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25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P spid="25609" grpId="0"/>
      <p:bldP spid="15" grpId="0" animBg="1"/>
      <p:bldP spid="18" grpId="0" animBg="1"/>
      <p:bldP spid="25613" grpId="0"/>
      <p:bldP spid="25615" grpId="0"/>
      <p:bldP spid="25616" grpId="0"/>
      <p:bldP spid="25618"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87756"/>
            <a:ext cx="8229600" cy="934935"/>
          </a:xfrm>
        </p:spPr>
        <p:txBody>
          <a:bodyPr/>
          <a:lstStyle/>
          <a:p>
            <a:pPr eaLnBrk="1" hangingPunct="1"/>
            <a:r>
              <a:rPr lang="en-US" dirty="0">
                <a:ea typeface="ＭＳ Ｐゴシック" pitchFamily="-84" charset="-128"/>
                <a:cs typeface="ＭＳ Ｐゴシック" pitchFamily="-84" charset="-128"/>
              </a:rPr>
              <a:t>Convergence: </a:t>
            </a:r>
          </a:p>
        </p:txBody>
      </p:sp>
      <p:sp>
        <p:nvSpPr>
          <p:cNvPr id="27664" name="TextBox 34"/>
          <p:cNvSpPr txBox="1">
            <a:spLocks noChangeArrowheads="1"/>
          </p:cNvSpPr>
          <p:nvPr/>
        </p:nvSpPr>
        <p:spPr bwMode="auto">
          <a:xfrm>
            <a:off x="205750" y="851682"/>
            <a:ext cx="3902226" cy="1323439"/>
          </a:xfrm>
          <a:prstGeom prst="rect">
            <a:avLst/>
          </a:prstGeom>
          <a:noFill/>
          <a:ln w="9525">
            <a:noFill/>
            <a:miter lim="800000"/>
            <a:headEnd/>
            <a:tailEnd/>
          </a:ln>
        </p:spPr>
        <p:txBody>
          <a:bodyPr wrap="square">
            <a:prstTxWarp prst="textNoShape">
              <a:avLst/>
            </a:prstTxWarp>
            <a:spAutoFit/>
          </a:bodyPr>
          <a:lstStyle/>
          <a:p>
            <a:pPr algn="ctr"/>
            <a:r>
              <a:rPr lang="en-US" sz="1600" b="1" dirty="0">
                <a:latin typeface="Calibri" pitchFamily="-84" charset="0"/>
              </a:rPr>
              <a:t>Unconditional Convergence: </a:t>
            </a:r>
            <a:r>
              <a:rPr lang="en-US" sz="1600" dirty="0">
                <a:latin typeface="Calibri" pitchFamily="-84" charset="0"/>
              </a:rPr>
              <a:t>which is the  tendency of real GDP per capita in poorer countries to grow faster than in richer countries, so that their economies will catch up over time.</a:t>
            </a:r>
            <a:endParaRPr lang="en-US" sz="1600" b="1" dirty="0">
              <a:latin typeface="Calibri" pitchFamily="-84" charset="0"/>
            </a:endParaRPr>
          </a:p>
        </p:txBody>
      </p:sp>
      <p:sp>
        <p:nvSpPr>
          <p:cNvPr id="21" name="Content Placeholder 2"/>
          <p:cNvSpPr>
            <a:spLocks noGrp="1"/>
          </p:cNvSpPr>
          <p:nvPr>
            <p:ph idx="1"/>
          </p:nvPr>
        </p:nvSpPr>
        <p:spPr>
          <a:xfrm>
            <a:off x="4210899" y="835671"/>
            <a:ext cx="4694830" cy="1809005"/>
          </a:xfrm>
        </p:spPr>
        <p:txBody>
          <a:bodyPr>
            <a:normAutofit/>
          </a:bodyPr>
          <a:lstStyle/>
          <a:p>
            <a:pPr algn="ctr">
              <a:buNone/>
            </a:pPr>
            <a:r>
              <a:rPr lang="en-US" sz="1600" b="1" dirty="0">
                <a:ea typeface="ＭＳ Ｐゴシック" pitchFamily="-84" charset="-128"/>
                <a:cs typeface="ＭＳ Ｐゴシック" pitchFamily="-84" charset="-128"/>
              </a:rPr>
              <a:t>	Conditional Convergence:</a:t>
            </a:r>
            <a:r>
              <a:rPr lang="en-US" sz="1600" dirty="0">
                <a:ea typeface="ＭＳ Ｐゴシック" pitchFamily="-84" charset="-128"/>
                <a:cs typeface="ＭＳ Ｐゴシック" pitchFamily="-84" charset="-128"/>
              </a:rPr>
              <a:t> </a:t>
            </a:r>
            <a:r>
              <a:rPr lang="en-US" sz="1600" dirty="0">
                <a:latin typeface="Calibri" pitchFamily="-84" charset="0"/>
              </a:rPr>
              <a:t>which is the tendency of real GDP per capita in poorer countries to grow faster than in richer countries</a:t>
            </a:r>
            <a:r>
              <a:rPr lang="en-US" sz="1600" i="1" dirty="0">
                <a:ea typeface="ＭＳ Ｐゴシック" pitchFamily="-84" charset="-128"/>
                <a:cs typeface="ＭＳ Ｐゴシック" pitchFamily="-84" charset="-128"/>
              </a:rPr>
              <a:t> </a:t>
            </a:r>
            <a:r>
              <a:rPr lang="en-US" sz="1600" b="1" i="1" dirty="0">
                <a:ea typeface="ＭＳ Ｐゴシック" pitchFamily="-84" charset="-128"/>
                <a:cs typeface="ＭＳ Ｐゴシック" pitchFamily="-84" charset="-128"/>
              </a:rPr>
              <a:t>if they share similar characteristics</a:t>
            </a:r>
            <a:r>
              <a:rPr lang="en-US" sz="1600" b="1" dirty="0">
                <a:ea typeface="ＭＳ Ｐゴシック" pitchFamily="-84" charset="-128"/>
                <a:cs typeface="ＭＳ Ｐゴシック" pitchFamily="-84" charset="-128"/>
              </a:rPr>
              <a:t> </a:t>
            </a:r>
            <a:r>
              <a:rPr lang="en-US" sz="1600" dirty="0">
                <a:ea typeface="ＭＳ Ｐゴシック" pitchFamily="-84" charset="-128"/>
                <a:cs typeface="ＭＳ Ｐゴシック" pitchFamily="-84" charset="-128"/>
              </a:rPr>
              <a:t>(i.e. steady states) </a:t>
            </a:r>
            <a:r>
              <a:rPr lang="en-US" sz="1600" dirty="0">
                <a:latin typeface="Calibri" pitchFamily="-84" charset="0"/>
              </a:rPr>
              <a:t>so their economies will catch up over time.</a:t>
            </a:r>
            <a:endParaRPr lang="en-US" sz="1600" b="1" dirty="0">
              <a:ea typeface="ＭＳ Ｐゴシック" pitchFamily="-84" charset="-128"/>
              <a:cs typeface="ＭＳ Ｐゴシック" pitchFamily="-84" charset="-128"/>
            </a:endParaRPr>
          </a:p>
        </p:txBody>
      </p:sp>
      <p:sp>
        <p:nvSpPr>
          <p:cNvPr id="5" name="TextBox 4">
            <a:extLst>
              <a:ext uri="{FF2B5EF4-FFF2-40B4-BE49-F238E27FC236}">
                <a16:creationId xmlns:a16="http://schemas.microsoft.com/office/drawing/2014/main" id="{C7FABE2A-10BF-6B81-B848-B10F91492896}"/>
              </a:ext>
            </a:extLst>
          </p:cNvPr>
          <p:cNvSpPr txBox="1"/>
          <p:nvPr/>
        </p:nvSpPr>
        <p:spPr>
          <a:xfrm>
            <a:off x="6263721" y="2798853"/>
            <a:ext cx="2055858" cy="923330"/>
          </a:xfrm>
          <a:prstGeom prst="rect">
            <a:avLst/>
          </a:prstGeom>
          <a:noFill/>
        </p:spPr>
        <p:txBody>
          <a:bodyPr wrap="square" rtlCol="0">
            <a:spAutoFit/>
          </a:bodyPr>
          <a:lstStyle/>
          <a:p>
            <a:pPr algn="ctr"/>
            <a:r>
              <a:rPr lang="en-US" dirty="0"/>
              <a:t>So, will poor countries catch up to rich countries?</a:t>
            </a:r>
          </a:p>
        </p:txBody>
      </p:sp>
      <p:sp>
        <p:nvSpPr>
          <p:cNvPr id="6" name="Freeform 5">
            <a:extLst>
              <a:ext uri="{FF2B5EF4-FFF2-40B4-BE49-F238E27FC236}">
                <a16:creationId xmlns:a16="http://schemas.microsoft.com/office/drawing/2014/main" id="{7DCA9745-FB1A-C683-8B05-EC15B0C6DC76}"/>
              </a:ext>
            </a:extLst>
          </p:cNvPr>
          <p:cNvSpPr/>
          <p:nvPr/>
        </p:nvSpPr>
        <p:spPr>
          <a:xfrm>
            <a:off x="793022" y="2875550"/>
            <a:ext cx="3814763" cy="3395661"/>
          </a:xfrm>
          <a:custGeom>
            <a:avLst/>
            <a:gdLst>
              <a:gd name="connsiteX0" fmla="*/ 0 w 3827072"/>
              <a:gd name="connsiteY0" fmla="*/ 3363574 h 3363574"/>
              <a:gd name="connsiteX1" fmla="*/ 1175580 w 3827072"/>
              <a:gd name="connsiteY1" fmla="*/ 763669 h 3363574"/>
              <a:gd name="connsiteX2" fmla="*/ 3827072 w 3827072"/>
              <a:gd name="connsiteY2" fmla="*/ 0 h 3363574"/>
            </a:gdLst>
            <a:ahLst/>
            <a:cxnLst>
              <a:cxn ang="0">
                <a:pos x="connsiteX0" y="connsiteY0"/>
              </a:cxn>
              <a:cxn ang="0">
                <a:pos x="connsiteX1" y="connsiteY1"/>
              </a:cxn>
              <a:cxn ang="0">
                <a:pos x="connsiteX2" y="connsiteY2"/>
              </a:cxn>
            </a:cxnLst>
            <a:rect l="l" t="t" r="r" b="b"/>
            <a:pathLst>
              <a:path w="3827072" h="3363574">
                <a:moveTo>
                  <a:pt x="0" y="3363574"/>
                </a:moveTo>
                <a:cubicBezTo>
                  <a:pt x="268867" y="2343919"/>
                  <a:pt x="537735" y="1324265"/>
                  <a:pt x="1175580" y="763669"/>
                </a:cubicBezTo>
                <a:cubicBezTo>
                  <a:pt x="1813425" y="203073"/>
                  <a:pt x="3827072" y="0"/>
                  <a:pt x="3827072"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r>
              <a:rPr lang="en-US" i="1" dirty="0">
                <a:solidFill>
                  <a:srgbClr val="0000FF"/>
                </a:solidFill>
                <a:latin typeface="Cambria" panose="02040503050406030204" pitchFamily="18" charset="0"/>
              </a:rPr>
              <a:t>           </a:t>
            </a:r>
          </a:p>
        </p:txBody>
      </p:sp>
      <p:sp>
        <p:nvSpPr>
          <p:cNvPr id="7" name="Freeform 6">
            <a:extLst>
              <a:ext uri="{FF2B5EF4-FFF2-40B4-BE49-F238E27FC236}">
                <a16:creationId xmlns:a16="http://schemas.microsoft.com/office/drawing/2014/main" id="{BB301B8B-A513-BC5C-1EE7-855899034DE7}"/>
              </a:ext>
            </a:extLst>
          </p:cNvPr>
          <p:cNvSpPr/>
          <p:nvPr/>
        </p:nvSpPr>
        <p:spPr>
          <a:xfrm>
            <a:off x="805722" y="3901073"/>
            <a:ext cx="3852863" cy="2368550"/>
          </a:xfrm>
          <a:custGeom>
            <a:avLst/>
            <a:gdLst>
              <a:gd name="connsiteX0" fmla="*/ 0 w 3852815"/>
              <a:gd name="connsiteY0" fmla="*/ 2368230 h 2368230"/>
              <a:gd name="connsiteX1" fmla="*/ 1064029 w 3852815"/>
              <a:gd name="connsiteY1" fmla="*/ 840893 h 2368230"/>
              <a:gd name="connsiteX2" fmla="*/ 3852815 w 3852815"/>
              <a:gd name="connsiteY2" fmla="*/ 0 h 2368230"/>
            </a:gdLst>
            <a:ahLst/>
            <a:cxnLst>
              <a:cxn ang="0">
                <a:pos x="connsiteX0" y="connsiteY0"/>
              </a:cxn>
              <a:cxn ang="0">
                <a:pos x="connsiteX1" y="connsiteY1"/>
              </a:cxn>
              <a:cxn ang="0">
                <a:pos x="connsiteX2" y="connsiteY2"/>
              </a:cxn>
            </a:cxnLst>
            <a:rect l="l" t="t" r="r" b="b"/>
            <a:pathLst>
              <a:path w="3852815" h="2368230">
                <a:moveTo>
                  <a:pt x="0" y="2368230"/>
                </a:moveTo>
                <a:cubicBezTo>
                  <a:pt x="210946" y="1801914"/>
                  <a:pt x="421893" y="1235598"/>
                  <a:pt x="1064029" y="840893"/>
                </a:cubicBezTo>
                <a:cubicBezTo>
                  <a:pt x="1706165" y="446188"/>
                  <a:pt x="3852815" y="0"/>
                  <a:pt x="3852815"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r>
              <a:rPr lang="en-US" i="1" dirty="0">
                <a:latin typeface="Cambria" panose="02040503050406030204" pitchFamily="18" charset="0"/>
              </a:rPr>
              <a:t>         </a:t>
            </a:r>
          </a:p>
        </p:txBody>
      </p:sp>
      <p:cxnSp>
        <p:nvCxnSpPr>
          <p:cNvPr id="8" name="Straight Connector 7">
            <a:extLst>
              <a:ext uri="{FF2B5EF4-FFF2-40B4-BE49-F238E27FC236}">
                <a16:creationId xmlns:a16="http://schemas.microsoft.com/office/drawing/2014/main" id="{D078C670-7C4A-8ADF-15D7-48AEEAC16295}"/>
              </a:ext>
            </a:extLst>
          </p:cNvPr>
          <p:cNvCxnSpPr>
            <a:cxnSpLocks/>
          </p:cNvCxnSpPr>
          <p:nvPr/>
        </p:nvCxnSpPr>
        <p:spPr>
          <a:xfrm flipV="1">
            <a:off x="793022" y="3260518"/>
            <a:ext cx="3903663" cy="30106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14">
            <a:extLst>
              <a:ext uri="{FF2B5EF4-FFF2-40B4-BE49-F238E27FC236}">
                <a16:creationId xmlns:a16="http://schemas.microsoft.com/office/drawing/2014/main" id="{8E794EEC-A2BF-D076-B926-872F82BCFA2A}"/>
              </a:ext>
            </a:extLst>
          </p:cNvPr>
          <p:cNvSpPr txBox="1">
            <a:spLocks noChangeArrowheads="1"/>
          </p:cNvSpPr>
          <p:nvPr/>
        </p:nvSpPr>
        <p:spPr bwMode="auto">
          <a:xfrm>
            <a:off x="192551" y="2175121"/>
            <a:ext cx="571905" cy="369332"/>
          </a:xfrm>
          <a:prstGeom prst="rect">
            <a:avLst/>
          </a:prstGeom>
          <a:noFill/>
          <a:ln w="9525">
            <a:noFill/>
            <a:miter lim="800000"/>
            <a:headEnd/>
            <a:tailEnd/>
          </a:ln>
        </p:spPr>
        <p:txBody>
          <a:bodyPr wrap="square">
            <a:prstTxWarp prst="textNoShape">
              <a:avLst/>
            </a:prstTxWarp>
            <a:spAutoFit/>
          </a:bodyPr>
          <a:lstStyle/>
          <a:p>
            <a:r>
              <a:rPr lang="en-US" i="1" dirty="0" err="1">
                <a:latin typeface="Cambria" panose="02040503050406030204" pitchFamily="18" charset="0"/>
              </a:rPr>
              <a:t>y,i,c</a:t>
            </a:r>
            <a:r>
              <a:rPr lang="en-US" i="1" dirty="0">
                <a:latin typeface="Cambria" panose="02040503050406030204" pitchFamily="18" charset="0"/>
              </a:rPr>
              <a:t> </a:t>
            </a:r>
          </a:p>
        </p:txBody>
      </p:sp>
      <p:sp>
        <p:nvSpPr>
          <p:cNvPr id="10" name="TextBox 15">
            <a:extLst>
              <a:ext uri="{FF2B5EF4-FFF2-40B4-BE49-F238E27FC236}">
                <a16:creationId xmlns:a16="http://schemas.microsoft.com/office/drawing/2014/main" id="{D8CF81C6-4DF9-5C29-D620-37735BCE7F2D}"/>
              </a:ext>
            </a:extLst>
          </p:cNvPr>
          <p:cNvSpPr txBox="1">
            <a:spLocks noChangeArrowheads="1"/>
          </p:cNvSpPr>
          <p:nvPr/>
        </p:nvSpPr>
        <p:spPr bwMode="auto">
          <a:xfrm>
            <a:off x="4658585" y="2624328"/>
            <a:ext cx="1073150" cy="368300"/>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y</a:t>
            </a:r>
            <a:r>
              <a:rPr lang="en-US" i="1" dirty="0">
                <a:latin typeface="Cambria" panose="02040503050406030204" pitchFamily="18" charset="0"/>
              </a:rPr>
              <a:t> = </a:t>
            </a:r>
            <a:r>
              <a:rPr lang="en-US" i="1" dirty="0" err="1">
                <a:latin typeface="Cambria" panose="02040503050406030204" pitchFamily="18" charset="0"/>
              </a:rPr>
              <a:t>Ak</a:t>
            </a:r>
            <a:r>
              <a:rPr lang="en-US" i="1" baseline="30000" dirty="0" err="1">
                <a:latin typeface="Cambria" panose="02040503050406030204" pitchFamily="18" charset="0"/>
              </a:rPr>
              <a:t>α</a:t>
            </a:r>
            <a:r>
              <a:rPr lang="en-US" i="1" baseline="30000" dirty="0">
                <a:latin typeface="Cambria" panose="02040503050406030204" pitchFamily="18" charset="0"/>
              </a:rPr>
              <a:t> </a:t>
            </a:r>
            <a:endParaRPr lang="en-US" i="1" dirty="0">
              <a:latin typeface="Cambria" panose="02040503050406030204" pitchFamily="18" charset="0"/>
            </a:endParaRPr>
          </a:p>
        </p:txBody>
      </p:sp>
      <p:sp>
        <p:nvSpPr>
          <p:cNvPr id="12" name="TextBox 17">
            <a:extLst>
              <a:ext uri="{FF2B5EF4-FFF2-40B4-BE49-F238E27FC236}">
                <a16:creationId xmlns:a16="http://schemas.microsoft.com/office/drawing/2014/main" id="{BE3A7BC8-179E-BCDF-7CC7-D3D2E92671E3}"/>
              </a:ext>
            </a:extLst>
          </p:cNvPr>
          <p:cNvSpPr txBox="1">
            <a:spLocks noChangeArrowheads="1"/>
          </p:cNvSpPr>
          <p:nvPr/>
        </p:nvSpPr>
        <p:spPr bwMode="auto">
          <a:xfrm>
            <a:off x="4665728" y="3694141"/>
            <a:ext cx="1071563" cy="369887"/>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i</a:t>
            </a:r>
            <a:r>
              <a:rPr lang="en-US" i="1" dirty="0">
                <a:latin typeface="Cambria" panose="02040503050406030204" pitchFamily="18" charset="0"/>
              </a:rPr>
              <a:t> = </a:t>
            </a:r>
            <a:r>
              <a:rPr lang="en-US" i="1" dirty="0" err="1">
                <a:latin typeface="Cambria" panose="02040503050406030204" pitchFamily="18" charset="0"/>
              </a:rPr>
              <a:t>sAk</a:t>
            </a:r>
            <a:r>
              <a:rPr lang="en-US" i="1" baseline="30000" dirty="0" err="1">
                <a:latin typeface="Cambria" panose="02040503050406030204" pitchFamily="18" charset="0"/>
              </a:rPr>
              <a:t>α</a:t>
            </a:r>
            <a:r>
              <a:rPr lang="en-US" i="1" baseline="30000" dirty="0">
                <a:latin typeface="Cambria" panose="02040503050406030204" pitchFamily="18" charset="0"/>
              </a:rPr>
              <a:t> </a:t>
            </a:r>
            <a:endParaRPr lang="en-US" i="1" dirty="0">
              <a:latin typeface="Cambria" panose="02040503050406030204" pitchFamily="18" charset="0"/>
            </a:endParaRPr>
          </a:p>
        </p:txBody>
      </p:sp>
      <p:sp>
        <p:nvSpPr>
          <p:cNvPr id="14" name="TextBox 21">
            <a:extLst>
              <a:ext uri="{FF2B5EF4-FFF2-40B4-BE49-F238E27FC236}">
                <a16:creationId xmlns:a16="http://schemas.microsoft.com/office/drawing/2014/main" id="{441E4ADA-8882-C699-C96D-2D9B03F27A39}"/>
              </a:ext>
            </a:extLst>
          </p:cNvPr>
          <p:cNvSpPr txBox="1">
            <a:spLocks noChangeArrowheads="1"/>
          </p:cNvSpPr>
          <p:nvPr/>
        </p:nvSpPr>
        <p:spPr bwMode="auto">
          <a:xfrm>
            <a:off x="4645885" y="6272799"/>
            <a:ext cx="317500" cy="369887"/>
          </a:xfrm>
          <a:prstGeom prst="rect">
            <a:avLst/>
          </a:prstGeom>
          <a:noFill/>
          <a:ln w="9525">
            <a:noFill/>
            <a:miter lim="800000"/>
            <a:headEnd/>
            <a:tailEnd/>
          </a:ln>
        </p:spPr>
        <p:txBody>
          <a:bodyPr wrap="square">
            <a:prstTxWarp prst="textNoShape">
              <a:avLst/>
            </a:prstTxWarp>
            <a:spAutoFit/>
          </a:bodyPr>
          <a:lstStyle/>
          <a:p>
            <a:r>
              <a:rPr lang="en-US" i="1" dirty="0">
                <a:latin typeface="Cambria" panose="02040503050406030204" pitchFamily="18" charset="0"/>
              </a:rPr>
              <a:t>k</a:t>
            </a:r>
          </a:p>
        </p:txBody>
      </p:sp>
      <p:sp>
        <p:nvSpPr>
          <p:cNvPr id="15" name="TextBox 22">
            <a:extLst>
              <a:ext uri="{FF2B5EF4-FFF2-40B4-BE49-F238E27FC236}">
                <a16:creationId xmlns:a16="http://schemas.microsoft.com/office/drawing/2014/main" id="{07B19E18-E591-C364-76C3-890D381A8513}"/>
              </a:ext>
            </a:extLst>
          </p:cNvPr>
          <p:cNvSpPr txBox="1">
            <a:spLocks noChangeArrowheads="1"/>
          </p:cNvSpPr>
          <p:nvPr/>
        </p:nvSpPr>
        <p:spPr bwMode="auto">
          <a:xfrm>
            <a:off x="3356835" y="6263532"/>
            <a:ext cx="536575" cy="369332"/>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k</a:t>
            </a:r>
            <a:r>
              <a:rPr lang="en-US" i="1" baseline="-25000" dirty="0" err="1">
                <a:latin typeface="Cambria" panose="02040503050406030204" pitchFamily="18" charset="0"/>
              </a:rPr>
              <a:t>ss</a:t>
            </a:r>
            <a:endParaRPr lang="en-US" i="1" dirty="0">
              <a:latin typeface="Cambria" panose="02040503050406030204" pitchFamily="18" charset="0"/>
            </a:endParaRPr>
          </a:p>
        </p:txBody>
      </p:sp>
      <p:cxnSp>
        <p:nvCxnSpPr>
          <p:cNvPr id="24" name="Straight Connector 23">
            <a:extLst>
              <a:ext uri="{FF2B5EF4-FFF2-40B4-BE49-F238E27FC236}">
                <a16:creationId xmlns:a16="http://schemas.microsoft.com/office/drawing/2014/main" id="{CBAF8120-C510-00C9-A902-0465EE8A8F9E}"/>
              </a:ext>
            </a:extLst>
          </p:cNvPr>
          <p:cNvCxnSpPr>
            <a:cxnSpLocks/>
          </p:cNvCxnSpPr>
          <p:nvPr/>
        </p:nvCxnSpPr>
        <p:spPr>
          <a:xfrm flipH="1">
            <a:off x="790169" y="2247422"/>
            <a:ext cx="2379" cy="40161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8EBA4B3-1DFC-40AE-B0EA-30C4BF2A9B8D}"/>
              </a:ext>
            </a:extLst>
          </p:cNvPr>
          <p:cNvCxnSpPr/>
          <p:nvPr/>
        </p:nvCxnSpPr>
        <p:spPr>
          <a:xfrm>
            <a:off x="789847" y="6263532"/>
            <a:ext cx="41703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FA07B1C-B835-3A8F-6795-B43CEE397C01}"/>
              </a:ext>
            </a:extLst>
          </p:cNvPr>
          <p:cNvCxnSpPr>
            <a:cxnSpLocks/>
          </p:cNvCxnSpPr>
          <p:nvPr/>
        </p:nvCxnSpPr>
        <p:spPr>
          <a:xfrm>
            <a:off x="2483711" y="3365292"/>
            <a:ext cx="0" cy="290591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490B06A-7C17-CBD6-8E59-A139B887B5A5}"/>
              </a:ext>
            </a:extLst>
          </p:cNvPr>
          <p:cNvCxnSpPr>
            <a:cxnSpLocks/>
          </p:cNvCxnSpPr>
          <p:nvPr/>
        </p:nvCxnSpPr>
        <p:spPr>
          <a:xfrm>
            <a:off x="1690123" y="3976931"/>
            <a:ext cx="0" cy="228660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8" name="TextBox 29">
            <a:extLst>
              <a:ext uri="{FF2B5EF4-FFF2-40B4-BE49-F238E27FC236}">
                <a16:creationId xmlns:a16="http://schemas.microsoft.com/office/drawing/2014/main" id="{AEAE49E0-019F-A0FB-9678-E04E1824FAE3}"/>
              </a:ext>
            </a:extLst>
          </p:cNvPr>
          <p:cNvSpPr txBox="1">
            <a:spLocks noChangeArrowheads="1"/>
          </p:cNvSpPr>
          <p:nvPr/>
        </p:nvSpPr>
        <p:spPr bwMode="auto">
          <a:xfrm>
            <a:off x="2274955" y="6277819"/>
            <a:ext cx="695325" cy="368300"/>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k</a:t>
            </a:r>
            <a:r>
              <a:rPr lang="en-US" i="1" baseline="-25000" dirty="0" err="1">
                <a:latin typeface="Cambria" panose="02040503050406030204" pitchFamily="18" charset="0"/>
              </a:rPr>
              <a:t>UK</a:t>
            </a:r>
            <a:endParaRPr lang="en-US" baseline="-25000" dirty="0">
              <a:latin typeface="Cambria" panose="02040503050406030204" pitchFamily="18" charset="0"/>
            </a:endParaRPr>
          </a:p>
        </p:txBody>
      </p:sp>
      <p:sp>
        <p:nvSpPr>
          <p:cNvPr id="29" name="TextBox 30">
            <a:extLst>
              <a:ext uri="{FF2B5EF4-FFF2-40B4-BE49-F238E27FC236}">
                <a16:creationId xmlns:a16="http://schemas.microsoft.com/office/drawing/2014/main" id="{A98D7644-FF87-3DB7-F19F-BD6C84F34BB4}"/>
              </a:ext>
            </a:extLst>
          </p:cNvPr>
          <p:cNvSpPr txBox="1">
            <a:spLocks noChangeArrowheads="1"/>
          </p:cNvSpPr>
          <p:nvPr/>
        </p:nvSpPr>
        <p:spPr bwMode="auto">
          <a:xfrm>
            <a:off x="1383573" y="6248966"/>
            <a:ext cx="728663" cy="368300"/>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k</a:t>
            </a:r>
            <a:r>
              <a:rPr lang="en-US" i="1" baseline="-25000" dirty="0" err="1">
                <a:latin typeface="Cambria" panose="02040503050406030204" pitchFamily="18" charset="0"/>
              </a:rPr>
              <a:t>Brazil</a:t>
            </a:r>
            <a:endParaRPr lang="en-US" baseline="-250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F7411278-20A8-B48D-9CD7-2CD6BC6D7DB5}"/>
                  </a:ext>
                </a:extLst>
              </p:cNvPr>
              <p:cNvSpPr/>
              <p:nvPr/>
            </p:nvSpPr>
            <p:spPr>
              <a:xfrm>
                <a:off x="6386526" y="4560987"/>
                <a:ext cx="1951752" cy="7381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𝒌</m:t>
                          </m:r>
                        </m:e>
                        <m:sub>
                          <m:r>
                            <a:rPr lang="en-US" sz="1600" b="1" i="1">
                              <a:solidFill>
                                <a:schemeClr val="tx1"/>
                              </a:solidFill>
                              <a:latin typeface="Cambria Math" panose="02040503050406030204" pitchFamily="18" charset="0"/>
                            </a:rPr>
                            <m:t>𝒔𝒔</m:t>
                          </m:r>
                        </m:sub>
                      </m:sSub>
                      <m:r>
                        <a:rPr lang="en-US" sz="1600" b="1" i="0">
                          <a:solidFill>
                            <a:schemeClr val="tx1"/>
                          </a:solidFill>
                          <a:latin typeface="Cambria Math" panose="02040503050406030204" pitchFamily="18" charset="0"/>
                        </a:rPr>
                        <m:t>=</m:t>
                      </m:r>
                      <m:sSup>
                        <m:sSupPr>
                          <m:ctrlPr>
                            <a:rPr lang="en-US" sz="1600" b="1" i="1">
                              <a:solidFill>
                                <a:schemeClr val="tx1"/>
                              </a:solidFill>
                              <a:latin typeface="Cambria Math" panose="02040503050406030204" pitchFamily="18" charset="0"/>
                            </a:rPr>
                          </m:ctrlPr>
                        </m:sSupPr>
                        <m:e>
                          <m:d>
                            <m:dPr>
                              <m:ctrlPr>
                                <a:rPr lang="en-US" sz="1600" b="1" i="1">
                                  <a:solidFill>
                                    <a:schemeClr val="tx1"/>
                                  </a:solidFill>
                                  <a:latin typeface="Cambria Math" panose="02040503050406030204" pitchFamily="18" charset="0"/>
                                </a:rPr>
                              </m:ctrlPr>
                            </m:dPr>
                            <m:e>
                              <m:f>
                                <m:fPr>
                                  <m:ctrlPr>
                                    <a:rPr lang="en-US" sz="1600" b="1" i="1">
                                      <a:solidFill>
                                        <a:schemeClr val="tx1"/>
                                      </a:solidFill>
                                      <a:latin typeface="Cambria Math" panose="02040503050406030204" pitchFamily="18" charset="0"/>
                                    </a:rPr>
                                  </m:ctrlPr>
                                </m:fPr>
                                <m:num>
                                  <m:r>
                                    <a:rPr lang="en-US" sz="1600" b="1" i="1">
                                      <a:solidFill>
                                        <a:schemeClr val="tx1"/>
                                      </a:solidFill>
                                      <a:latin typeface="Cambria Math" panose="02040503050406030204" pitchFamily="18" charset="0"/>
                                    </a:rPr>
                                    <m:t>𝒔𝑨</m:t>
                                  </m:r>
                                </m:num>
                                <m:den>
                                  <m:d>
                                    <m:dPr>
                                      <m:ctrlPr>
                                        <a:rPr lang="en-US" sz="1600" b="1" i="1">
                                          <a:solidFill>
                                            <a:schemeClr val="tx1"/>
                                          </a:solidFill>
                                          <a:latin typeface="Cambria Math" panose="02040503050406030204" pitchFamily="18" charset="0"/>
                                        </a:rPr>
                                      </m:ctrlPr>
                                    </m:dPr>
                                    <m:e>
                                      <m:r>
                                        <a:rPr lang="en-US" sz="1600" b="1" i="1">
                                          <a:solidFill>
                                            <a:schemeClr val="tx1"/>
                                          </a:solidFill>
                                          <a:latin typeface="Cambria Math" panose="02040503050406030204" pitchFamily="18" charset="0"/>
                                        </a:rPr>
                                        <m:t>𝜼</m:t>
                                      </m:r>
                                      <m:r>
                                        <a:rPr lang="en-US" sz="1600" b="1" i="0">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𝜹</m:t>
                                      </m:r>
                                    </m:e>
                                  </m:d>
                                </m:den>
                              </m:f>
                            </m:e>
                          </m:d>
                        </m:e>
                        <m:sup>
                          <m:f>
                            <m:fPr>
                              <m:ctrlPr>
                                <a:rPr lang="en-US" sz="1600" b="1" i="1">
                                  <a:solidFill>
                                    <a:schemeClr val="tx1"/>
                                  </a:solidFill>
                                  <a:latin typeface="Cambria Math" panose="02040503050406030204" pitchFamily="18" charset="0"/>
                                </a:rPr>
                              </m:ctrlPr>
                            </m:fPr>
                            <m:num>
                              <m:r>
                                <a:rPr lang="en-US" sz="1600" b="1" i="0">
                                  <a:solidFill>
                                    <a:schemeClr val="tx1"/>
                                  </a:solidFill>
                                  <a:latin typeface="Cambria Math" panose="02040503050406030204" pitchFamily="18" charset="0"/>
                                </a:rPr>
                                <m:t>𝟏</m:t>
                              </m:r>
                            </m:num>
                            <m:den>
                              <m:r>
                                <a:rPr lang="en-US" sz="1600" b="1" i="0">
                                  <a:solidFill>
                                    <a:schemeClr val="tx1"/>
                                  </a:solidFill>
                                  <a:latin typeface="Cambria Math" panose="02040503050406030204" pitchFamily="18" charset="0"/>
                                </a:rPr>
                                <m:t>𝟏</m:t>
                              </m:r>
                              <m:r>
                                <a:rPr lang="en-US" sz="1600" b="1" i="0">
                                  <a:solidFill>
                                    <a:schemeClr val="tx1"/>
                                  </a:solidFill>
                                  <a:latin typeface="Cambria Math" panose="02040503050406030204" pitchFamily="18" charset="0"/>
                                </a:rPr>
                                <m:t>−</m:t>
                              </m:r>
                              <m:r>
                                <a:rPr lang="en-US" sz="1600" b="1" i="1">
                                  <a:solidFill>
                                    <a:schemeClr val="tx1"/>
                                  </a:solidFill>
                                  <a:latin typeface="Cambria Math" panose="02040503050406030204" pitchFamily="18" charset="0"/>
                                </a:rPr>
                                <m:t>𝜶</m:t>
                              </m:r>
                            </m:den>
                          </m:f>
                        </m:sup>
                      </m:sSup>
                    </m:oMath>
                  </m:oMathPara>
                </a14:m>
                <a:endParaRPr lang="en-US" sz="1600" b="1" dirty="0">
                  <a:solidFill>
                    <a:schemeClr val="tx1"/>
                  </a:solidFill>
                </a:endParaRPr>
              </a:p>
            </p:txBody>
          </p:sp>
        </mc:Choice>
        <mc:Fallback xmlns="">
          <p:sp>
            <p:nvSpPr>
              <p:cNvPr id="31" name="Rectangle 30">
                <a:extLst>
                  <a:ext uri="{FF2B5EF4-FFF2-40B4-BE49-F238E27FC236}">
                    <a16:creationId xmlns:a16="http://schemas.microsoft.com/office/drawing/2014/main" id="{F7411278-20A8-B48D-9CD7-2CD6BC6D7DB5}"/>
                  </a:ext>
                </a:extLst>
              </p:cNvPr>
              <p:cNvSpPr>
                <a:spLocks noRot="1" noChangeAspect="1" noMove="1" noResize="1" noEditPoints="1" noAdjustHandles="1" noChangeArrowheads="1" noChangeShapeType="1" noTextEdit="1"/>
              </p:cNvSpPr>
              <p:nvPr/>
            </p:nvSpPr>
            <p:spPr>
              <a:xfrm>
                <a:off x="6386526" y="4560987"/>
                <a:ext cx="1951752" cy="738151"/>
              </a:xfrm>
              <a:prstGeom prst="rect">
                <a:avLst/>
              </a:prstGeom>
              <a:blipFill>
                <a:blip r:embed="rId3"/>
                <a:stretch>
                  <a:fillRect b="-3390"/>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829E1341-EA91-17F8-1B52-3CF78E419C5B}"/>
              </a:ext>
            </a:extLst>
          </p:cNvPr>
          <p:cNvSpPr txBox="1"/>
          <p:nvPr/>
        </p:nvSpPr>
        <p:spPr>
          <a:xfrm>
            <a:off x="6701088" y="3956919"/>
            <a:ext cx="1242648" cy="369332"/>
          </a:xfrm>
          <a:prstGeom prst="rect">
            <a:avLst/>
          </a:prstGeom>
          <a:noFill/>
        </p:spPr>
        <p:txBody>
          <a:bodyPr wrap="none" rtlCol="0">
            <a:spAutoFit/>
          </a:bodyPr>
          <a:lstStyle/>
          <a:p>
            <a:r>
              <a:rPr lang="en-US" dirty="0"/>
              <a:t>It depends:</a:t>
            </a:r>
          </a:p>
        </p:txBody>
      </p:sp>
      <p:cxnSp>
        <p:nvCxnSpPr>
          <p:cNvPr id="48" name="Straight Connector 47">
            <a:extLst>
              <a:ext uri="{FF2B5EF4-FFF2-40B4-BE49-F238E27FC236}">
                <a16:creationId xmlns:a16="http://schemas.microsoft.com/office/drawing/2014/main" id="{8B7C1013-EE81-BD0D-04A6-E6F472D69E0A}"/>
              </a:ext>
            </a:extLst>
          </p:cNvPr>
          <p:cNvCxnSpPr>
            <a:cxnSpLocks/>
          </p:cNvCxnSpPr>
          <p:nvPr/>
        </p:nvCxnSpPr>
        <p:spPr>
          <a:xfrm>
            <a:off x="3531397" y="3058111"/>
            <a:ext cx="0" cy="321970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A697451E-A90F-0D7C-CE8C-2B7682108BC7}"/>
                  </a:ext>
                </a:extLst>
              </p:cNvPr>
              <p:cNvSpPr/>
              <p:nvPr/>
            </p:nvSpPr>
            <p:spPr>
              <a:xfrm>
                <a:off x="4607785" y="3069244"/>
                <a:ext cx="11200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chemeClr val="tx1"/>
                              </a:solidFill>
                              <a:latin typeface="Cambria Math" panose="02040503050406030204" pitchFamily="18" charset="0"/>
                            </a:rPr>
                          </m:ctrlPr>
                        </m:dPr>
                        <m:e>
                          <m:r>
                            <a:rPr lang="en-US" b="0" i="1">
                              <a:solidFill>
                                <a:schemeClr val="tx1"/>
                              </a:solidFill>
                              <a:latin typeface="Cambria Math" panose="02040503050406030204" pitchFamily="18" charset="0"/>
                            </a:rPr>
                            <m:t>𝜂</m:t>
                          </m:r>
                          <m:r>
                            <a:rPr lang="en-US" b="0" i="1">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𝛿</m:t>
                          </m:r>
                        </m:e>
                      </m:d>
                      <m:r>
                        <a:rPr lang="en-US" b="0" i="1">
                          <a:solidFill>
                            <a:schemeClr val="tx1"/>
                          </a:solidFill>
                          <a:latin typeface="Cambria Math" panose="02040503050406030204" pitchFamily="18" charset="0"/>
                        </a:rPr>
                        <m:t>𝑘</m:t>
                      </m:r>
                    </m:oMath>
                  </m:oMathPara>
                </a14:m>
                <a:endParaRPr lang="en-US" i="1" dirty="0">
                  <a:solidFill>
                    <a:schemeClr val="tx1"/>
                  </a:solidFill>
                </a:endParaRPr>
              </a:p>
            </p:txBody>
          </p:sp>
        </mc:Choice>
        <mc:Fallback xmlns="">
          <p:sp>
            <p:nvSpPr>
              <p:cNvPr id="30" name="Rectangle 29">
                <a:extLst>
                  <a:ext uri="{FF2B5EF4-FFF2-40B4-BE49-F238E27FC236}">
                    <a16:creationId xmlns:a16="http://schemas.microsoft.com/office/drawing/2014/main" id="{A697451E-A90F-0D7C-CE8C-2B7682108BC7}"/>
                  </a:ext>
                </a:extLst>
              </p:cNvPr>
              <p:cNvSpPr>
                <a:spLocks noRot="1" noChangeAspect="1" noMove="1" noResize="1" noEditPoints="1" noAdjustHandles="1" noChangeArrowheads="1" noChangeShapeType="1" noTextEdit="1"/>
              </p:cNvSpPr>
              <p:nvPr/>
            </p:nvSpPr>
            <p:spPr>
              <a:xfrm>
                <a:off x="4607785" y="3069244"/>
                <a:ext cx="1120050" cy="369332"/>
              </a:xfrm>
              <a:prstGeom prst="rect">
                <a:avLst/>
              </a:prstGeom>
              <a:blipFill>
                <a:blip r:embed="rId4"/>
                <a:stretch>
                  <a:fillRect b="-1000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riter"/>
                                        </p:tgtEl>
                                      </p:cMediaNode>
                                    </p:audio>
                                  </p:subTnLst>
                                </p:cTn>
                              </p:par>
                              <p:par>
                                <p:cTn id="8" presetID="5"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checkerboard(across)">
                                      <p:cBhvr>
                                        <p:cTn id="10" dur="500"/>
                                        <p:tgtEl>
                                          <p:spTgt spid="34"/>
                                        </p:tgtEl>
                                      </p:cBhvr>
                                    </p:animEffect>
                                  </p:childTnLst>
                                  <p:subTnLst>
                                    <p:audio>
                                      <p:cMediaNode>
                                        <p:cTn display="0" masterRel="sameClick">
                                          <p:stCondLst>
                                            <p:cond evt="begin" delay="0">
                                              <p:tn val="8"/>
                                            </p:cond>
                                          </p:stCondLst>
                                          <p:endCondLst>
                                            <p:cond evt="onStopAudio" delay="0">
                                              <p:tgtEl>
                                                <p:sldTgt/>
                                              </p:tgtEl>
                                            </p:cond>
                                          </p:endCondLst>
                                        </p:cTn>
                                        <p:tgtEl>
                                          <p:sndTgt r:embed="rId2" name="Typewri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Conditional Versus Unconditional</a:t>
            </a:r>
            <a:endParaRPr lang="en-US" dirty="0">
              <a:ea typeface="+mj-ea"/>
              <a:cs typeface="+mj-cs"/>
            </a:endParaRPr>
          </a:p>
        </p:txBody>
      </p:sp>
      <p:pic>
        <p:nvPicPr>
          <p:cNvPr id="5" name="Picture 4">
            <a:extLst>
              <a:ext uri="{FF2B5EF4-FFF2-40B4-BE49-F238E27FC236}">
                <a16:creationId xmlns:a16="http://schemas.microsoft.com/office/drawing/2014/main" id="{B5EB7B6D-4167-A888-41D3-47BFC27EA05C}"/>
              </a:ext>
            </a:extLst>
          </p:cNvPr>
          <p:cNvPicPr>
            <a:picLocks noChangeAspect="1"/>
          </p:cNvPicPr>
          <p:nvPr/>
        </p:nvPicPr>
        <p:blipFill>
          <a:blip r:embed="rId3"/>
          <a:stretch>
            <a:fillRect/>
          </a:stretch>
        </p:blipFill>
        <p:spPr>
          <a:xfrm>
            <a:off x="152604" y="2389402"/>
            <a:ext cx="4364503" cy="2796748"/>
          </a:xfrm>
          <a:prstGeom prst="rect">
            <a:avLst/>
          </a:prstGeom>
        </p:spPr>
      </p:pic>
      <p:sp>
        <p:nvSpPr>
          <p:cNvPr id="6" name="TextBox 5">
            <a:extLst>
              <a:ext uri="{FF2B5EF4-FFF2-40B4-BE49-F238E27FC236}">
                <a16:creationId xmlns:a16="http://schemas.microsoft.com/office/drawing/2014/main" id="{54CA17DE-99A1-2166-C77F-03D93EA8410F}"/>
              </a:ext>
            </a:extLst>
          </p:cNvPr>
          <p:cNvSpPr txBox="1"/>
          <p:nvPr/>
        </p:nvSpPr>
        <p:spPr>
          <a:xfrm>
            <a:off x="1568235" y="1911582"/>
            <a:ext cx="1533240" cy="369332"/>
          </a:xfrm>
          <a:prstGeom prst="rect">
            <a:avLst/>
          </a:prstGeom>
          <a:noFill/>
        </p:spPr>
        <p:txBody>
          <a:bodyPr wrap="none" rtlCol="0">
            <a:spAutoFit/>
          </a:bodyPr>
          <a:lstStyle/>
          <a:p>
            <a:r>
              <a:rPr lang="en-US" b="1" u="sng" dirty="0"/>
              <a:t>Unconditional</a:t>
            </a:r>
          </a:p>
        </p:txBody>
      </p:sp>
      <p:pic>
        <p:nvPicPr>
          <p:cNvPr id="8" name="Picture 7">
            <a:extLst>
              <a:ext uri="{FF2B5EF4-FFF2-40B4-BE49-F238E27FC236}">
                <a16:creationId xmlns:a16="http://schemas.microsoft.com/office/drawing/2014/main" id="{6F628E73-52D3-BF35-77FB-3847534A604D}"/>
              </a:ext>
            </a:extLst>
          </p:cNvPr>
          <p:cNvPicPr>
            <a:picLocks noChangeAspect="1"/>
          </p:cNvPicPr>
          <p:nvPr/>
        </p:nvPicPr>
        <p:blipFill>
          <a:blip r:embed="rId4"/>
          <a:stretch>
            <a:fillRect/>
          </a:stretch>
        </p:blipFill>
        <p:spPr>
          <a:xfrm>
            <a:off x="4626895" y="2355605"/>
            <a:ext cx="4361688" cy="2830545"/>
          </a:xfrm>
          <a:prstGeom prst="rect">
            <a:avLst/>
          </a:prstGeom>
        </p:spPr>
      </p:pic>
      <p:sp>
        <p:nvSpPr>
          <p:cNvPr id="33" name="TextBox 32">
            <a:extLst>
              <a:ext uri="{FF2B5EF4-FFF2-40B4-BE49-F238E27FC236}">
                <a16:creationId xmlns:a16="http://schemas.microsoft.com/office/drawing/2014/main" id="{948AD098-C583-3D7E-47B4-AE37E181DB60}"/>
              </a:ext>
            </a:extLst>
          </p:cNvPr>
          <p:cNvSpPr txBox="1"/>
          <p:nvPr/>
        </p:nvSpPr>
        <p:spPr>
          <a:xfrm>
            <a:off x="6278321" y="1874354"/>
            <a:ext cx="1285929" cy="369332"/>
          </a:xfrm>
          <a:prstGeom prst="rect">
            <a:avLst/>
          </a:prstGeom>
          <a:noFill/>
        </p:spPr>
        <p:txBody>
          <a:bodyPr wrap="none" rtlCol="0">
            <a:spAutoFit/>
          </a:bodyPr>
          <a:lstStyle/>
          <a:p>
            <a:r>
              <a:rPr lang="en-US" b="1" u="sng" dirty="0"/>
              <a:t>Conditional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70026"/>
            <a:ext cx="9144000" cy="1938992"/>
          </a:xfrm>
          <a:prstGeom prst="rect">
            <a:avLst/>
          </a:prstGeom>
          <a:solidFill>
            <a:schemeClr val="bg1">
              <a:alpha val="80000"/>
            </a:schemeClr>
          </a:solidFill>
        </p:spPr>
        <p:txBody>
          <a:bodyPr wrap="square">
            <a:spAutoFit/>
          </a:bodyPr>
          <a:lstStyle/>
          <a:p>
            <a:r>
              <a:rPr lang="en-US" sz="3200" b="1" dirty="0">
                <a:solidFill>
                  <a:srgbClr val="0D0D0D"/>
                </a:solidFill>
              </a:rPr>
              <a:t>Objective: </a:t>
            </a:r>
            <a:r>
              <a:rPr lang="en-US" sz="2800" dirty="0"/>
              <a:t>Identify the primary sources of economic growth and explain the observed cross-country differences in income per capita.</a:t>
            </a:r>
          </a:p>
          <a:p>
            <a:pPr lvl="0"/>
            <a:endParaRPr lang="en-US" sz="3200" dirty="0"/>
          </a:p>
        </p:txBody>
      </p:sp>
      <p:sp>
        <p:nvSpPr>
          <p:cNvPr id="6" name="Title 1"/>
          <p:cNvSpPr txBox="1">
            <a:spLocks/>
          </p:cNvSpPr>
          <p:nvPr/>
        </p:nvSpPr>
        <p:spPr>
          <a:xfrm>
            <a:off x="0" y="0"/>
            <a:ext cx="9144000" cy="1470025"/>
          </a:xfrm>
          <a:prstGeom prst="rect">
            <a:avLst/>
          </a:prstGeom>
          <a:solidFill>
            <a:schemeClr val="bg1">
              <a:alpha val="80000"/>
            </a:schemeClr>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Economic Growth</a:t>
            </a:r>
          </a:p>
        </p:txBody>
      </p:sp>
      <p:sp>
        <p:nvSpPr>
          <p:cNvPr id="7" name="Rectangle 6"/>
          <p:cNvSpPr/>
          <p:nvPr/>
        </p:nvSpPr>
        <p:spPr>
          <a:xfrm>
            <a:off x="0" y="3271524"/>
            <a:ext cx="9144000" cy="2677656"/>
          </a:xfrm>
          <a:prstGeom prst="rect">
            <a:avLst/>
          </a:prstGeom>
          <a:solidFill>
            <a:schemeClr val="bg1">
              <a:alpha val="80000"/>
            </a:schemeClr>
          </a:solidFill>
        </p:spPr>
        <p:txBody>
          <a:bodyPr wrap="square">
            <a:spAutoFit/>
          </a:bodyPr>
          <a:lstStyle/>
          <a:p>
            <a:pPr marL="769084" lvl="1" indent="-311965">
              <a:buFont typeface="+mj-lt"/>
              <a:buAutoNum type="arabicPeriod"/>
            </a:pPr>
            <a:r>
              <a:rPr lang="en-US" sz="2400" dirty="0"/>
              <a:t>What is economic growth?</a:t>
            </a:r>
          </a:p>
          <a:p>
            <a:pPr marL="769084" lvl="1" indent="-311965">
              <a:buFont typeface="+mj-lt"/>
              <a:buAutoNum type="arabicPeriod"/>
            </a:pPr>
            <a:r>
              <a:rPr lang="en-US" sz="2400" dirty="0"/>
              <a:t>How can we model economic growth?</a:t>
            </a:r>
          </a:p>
          <a:p>
            <a:pPr marL="769084" lvl="1" indent="-311965">
              <a:buFont typeface="+mj-lt"/>
              <a:buAutoNum type="arabicPeriod"/>
            </a:pPr>
            <a:r>
              <a:rPr lang="en-US" sz="2400" dirty="0"/>
              <a:t>Do poor countries catch up to rich countries in terms of standards of living?</a:t>
            </a:r>
          </a:p>
          <a:p>
            <a:pPr marL="769084" lvl="1" indent="-311965">
              <a:buFont typeface="+mj-lt"/>
              <a:buAutoNum type="arabicPeriod"/>
            </a:pPr>
            <a:r>
              <a:rPr lang="en-US" sz="2400" dirty="0"/>
              <a:t>What is the relationship between a nation’s standard of living and effective depreciation, the savings rate and total factor productivity?</a:t>
            </a:r>
          </a:p>
        </p:txBody>
      </p:sp>
    </p:spTree>
    <p:extLst>
      <p:ext uri="{BB962C8B-B14F-4D97-AF65-F5344CB8AC3E}">
        <p14:creationId xmlns:p14="http://schemas.microsoft.com/office/powerpoint/2010/main" val="3657538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pPr eaLnBrk="1" hangingPunct="1"/>
            <a:r>
              <a:rPr lang="en-US" dirty="0">
                <a:ea typeface="ＭＳ Ｐゴシック" pitchFamily="-84" charset="-128"/>
                <a:cs typeface="ＭＳ Ｐゴシック" pitchFamily="-84" charset="-128"/>
              </a:rPr>
              <a:t>Conditional Convergence: US States</a:t>
            </a:r>
          </a:p>
        </p:txBody>
      </p:sp>
      <p:pic>
        <p:nvPicPr>
          <p:cNvPr id="5" name="Picture 4">
            <a:extLst>
              <a:ext uri="{FF2B5EF4-FFF2-40B4-BE49-F238E27FC236}">
                <a16:creationId xmlns:a16="http://schemas.microsoft.com/office/drawing/2014/main" id="{101E9A19-756B-43A6-A811-7029B7A671F3}"/>
              </a:ext>
            </a:extLst>
          </p:cNvPr>
          <p:cNvPicPr>
            <a:picLocks noChangeAspect="1"/>
          </p:cNvPicPr>
          <p:nvPr/>
        </p:nvPicPr>
        <p:blipFill>
          <a:blip r:embed="rId3"/>
          <a:stretch>
            <a:fillRect/>
          </a:stretch>
        </p:blipFill>
        <p:spPr>
          <a:xfrm>
            <a:off x="1111156" y="1530824"/>
            <a:ext cx="6520064" cy="492855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28588"/>
            <a:ext cx="8229600" cy="1290637"/>
          </a:xfrm>
        </p:spPr>
        <p:txBody>
          <a:bodyPr/>
          <a:lstStyle/>
          <a:p>
            <a:pPr eaLnBrk="1" hangingPunct="1"/>
            <a:r>
              <a:rPr lang="en-US">
                <a:ea typeface="ＭＳ Ｐゴシック" pitchFamily="-84" charset="-128"/>
                <a:cs typeface="ＭＳ Ｐゴシック" pitchFamily="-84" charset="-128"/>
              </a:rPr>
              <a:t>Historical Example : Post WWII</a:t>
            </a:r>
          </a:p>
        </p:txBody>
      </p:sp>
      <p:sp>
        <p:nvSpPr>
          <p:cNvPr id="21520" name="TextBox 34"/>
          <p:cNvSpPr txBox="1">
            <a:spLocks noChangeArrowheads="1"/>
          </p:cNvSpPr>
          <p:nvPr/>
        </p:nvSpPr>
        <p:spPr bwMode="auto">
          <a:xfrm>
            <a:off x="6157552" y="2421619"/>
            <a:ext cx="2382548" cy="1384995"/>
          </a:xfrm>
          <a:prstGeom prst="rect">
            <a:avLst/>
          </a:prstGeom>
          <a:noFill/>
          <a:ln w="9525">
            <a:noFill/>
            <a:miter lim="800000"/>
            <a:headEnd/>
            <a:tailEnd/>
          </a:ln>
        </p:spPr>
        <p:txBody>
          <a:bodyPr wrap="square">
            <a:prstTxWarp prst="textNoShape">
              <a:avLst/>
            </a:prstTxWarp>
            <a:spAutoFit/>
          </a:bodyPr>
          <a:lstStyle/>
          <a:p>
            <a:r>
              <a:rPr lang="en-US" b="1" dirty="0">
                <a:latin typeface="Calibri" pitchFamily="-84" charset="0"/>
              </a:rPr>
              <a:t>From 1945 to 1965:</a:t>
            </a:r>
          </a:p>
          <a:p>
            <a:r>
              <a:rPr lang="en-US" dirty="0" err="1">
                <a:latin typeface="Calibri" pitchFamily="-84" charset="0"/>
              </a:rPr>
              <a:t>g</a:t>
            </a:r>
            <a:r>
              <a:rPr lang="en-US" baseline="-25000" dirty="0" err="1">
                <a:latin typeface="Calibri" pitchFamily="-84" charset="0"/>
              </a:rPr>
              <a:t>US</a:t>
            </a:r>
            <a:r>
              <a:rPr lang="en-US" baseline="-25000" dirty="0">
                <a:latin typeface="Calibri" pitchFamily="-84" charset="0"/>
              </a:rPr>
              <a:t> </a:t>
            </a:r>
            <a:r>
              <a:rPr lang="en-US" dirty="0">
                <a:latin typeface="Calibri" pitchFamily="-84" charset="0"/>
              </a:rPr>
              <a:t> 		≈ 2%</a:t>
            </a:r>
          </a:p>
          <a:p>
            <a:r>
              <a:rPr lang="en-US" dirty="0" err="1">
                <a:latin typeface="Calibri" pitchFamily="-84" charset="0"/>
              </a:rPr>
              <a:t>g</a:t>
            </a:r>
            <a:r>
              <a:rPr lang="en-US" baseline="-25000" dirty="0" err="1">
                <a:latin typeface="Calibri" pitchFamily="-84" charset="0"/>
              </a:rPr>
              <a:t>EU</a:t>
            </a:r>
            <a:r>
              <a:rPr lang="en-US" baseline="-25000" dirty="0">
                <a:latin typeface="Calibri" pitchFamily="-84" charset="0"/>
              </a:rPr>
              <a:t> </a:t>
            </a:r>
            <a:r>
              <a:rPr lang="en-US" dirty="0">
                <a:latin typeface="Calibri" pitchFamily="-84" charset="0"/>
              </a:rPr>
              <a:t> 		≈ 4 - 5%</a:t>
            </a:r>
            <a:endParaRPr lang="en-US" baseline="-25000" dirty="0">
              <a:latin typeface="Calibri" pitchFamily="-84" charset="0"/>
            </a:endParaRPr>
          </a:p>
          <a:p>
            <a:r>
              <a:rPr lang="en-US" dirty="0" err="1">
                <a:latin typeface="Calibri" pitchFamily="-84" charset="0"/>
              </a:rPr>
              <a:t>g</a:t>
            </a:r>
            <a:r>
              <a:rPr lang="en-US" baseline="-25000" dirty="0" err="1">
                <a:latin typeface="Calibri" pitchFamily="-84" charset="0"/>
              </a:rPr>
              <a:t>SU</a:t>
            </a:r>
            <a:r>
              <a:rPr lang="en-US" baseline="-25000" dirty="0">
                <a:latin typeface="Calibri" pitchFamily="-84" charset="0"/>
              </a:rPr>
              <a:t> </a:t>
            </a:r>
            <a:r>
              <a:rPr lang="en-US" dirty="0">
                <a:latin typeface="Calibri" pitchFamily="-84" charset="0"/>
              </a:rPr>
              <a:t> 	         ≈ 7 - 8%</a:t>
            </a:r>
          </a:p>
          <a:p>
            <a:endParaRPr lang="en-US" baseline="-25000" dirty="0">
              <a:latin typeface="Calibri" pitchFamily="-84" charset="0"/>
            </a:endParaRPr>
          </a:p>
        </p:txBody>
      </p:sp>
      <p:sp>
        <p:nvSpPr>
          <p:cNvPr id="22" name="TextBox 34">
            <a:extLst>
              <a:ext uri="{FF2B5EF4-FFF2-40B4-BE49-F238E27FC236}">
                <a16:creationId xmlns:a16="http://schemas.microsoft.com/office/drawing/2014/main" id="{CD9D85F5-CD1F-3DD6-EE76-4D096BED848F}"/>
              </a:ext>
            </a:extLst>
          </p:cNvPr>
          <p:cNvSpPr txBox="1">
            <a:spLocks noChangeArrowheads="1"/>
          </p:cNvSpPr>
          <p:nvPr/>
        </p:nvSpPr>
        <p:spPr bwMode="auto">
          <a:xfrm>
            <a:off x="6181364" y="3675453"/>
            <a:ext cx="2334924" cy="1661993"/>
          </a:xfrm>
          <a:prstGeom prst="rect">
            <a:avLst/>
          </a:prstGeom>
          <a:noFill/>
          <a:ln w="9525">
            <a:noFill/>
            <a:miter lim="800000"/>
            <a:headEnd/>
            <a:tailEnd/>
          </a:ln>
        </p:spPr>
        <p:txBody>
          <a:bodyPr wrap="square">
            <a:prstTxWarp prst="textNoShape">
              <a:avLst/>
            </a:prstTxWarp>
            <a:spAutoFit/>
          </a:bodyPr>
          <a:lstStyle/>
          <a:p>
            <a:endParaRPr lang="en-US" baseline="-25000" dirty="0">
              <a:latin typeface="Calibri" pitchFamily="-84" charset="0"/>
            </a:endParaRPr>
          </a:p>
          <a:p>
            <a:r>
              <a:rPr lang="en-US" b="1" dirty="0">
                <a:latin typeface="Calibri" pitchFamily="-84" charset="0"/>
              </a:rPr>
              <a:t>From 1965 to 1991:</a:t>
            </a:r>
          </a:p>
          <a:p>
            <a:r>
              <a:rPr lang="en-US" dirty="0" err="1">
                <a:latin typeface="Calibri" pitchFamily="-84" charset="0"/>
              </a:rPr>
              <a:t>g</a:t>
            </a:r>
            <a:r>
              <a:rPr lang="en-US" baseline="-25000" dirty="0" err="1">
                <a:latin typeface="Calibri" pitchFamily="-84" charset="0"/>
              </a:rPr>
              <a:t>US</a:t>
            </a:r>
            <a:r>
              <a:rPr lang="en-US" baseline="-25000" dirty="0">
                <a:latin typeface="Calibri" pitchFamily="-84" charset="0"/>
              </a:rPr>
              <a:t> </a:t>
            </a:r>
            <a:r>
              <a:rPr lang="en-US" dirty="0">
                <a:latin typeface="Calibri" pitchFamily="-84" charset="0"/>
              </a:rPr>
              <a:t> 		≈ 2%</a:t>
            </a:r>
          </a:p>
          <a:p>
            <a:r>
              <a:rPr lang="en-US" dirty="0" err="1">
                <a:latin typeface="Calibri" pitchFamily="-84" charset="0"/>
              </a:rPr>
              <a:t>g</a:t>
            </a:r>
            <a:r>
              <a:rPr lang="en-US" baseline="-25000" dirty="0" err="1">
                <a:latin typeface="Calibri" pitchFamily="-84" charset="0"/>
              </a:rPr>
              <a:t>EU</a:t>
            </a:r>
            <a:r>
              <a:rPr lang="en-US" baseline="-25000" dirty="0">
                <a:latin typeface="Calibri" pitchFamily="-84" charset="0"/>
              </a:rPr>
              <a:t> </a:t>
            </a:r>
            <a:r>
              <a:rPr lang="en-US" dirty="0">
                <a:latin typeface="Calibri" pitchFamily="-84" charset="0"/>
              </a:rPr>
              <a:t> 		≈ 2%</a:t>
            </a:r>
            <a:endParaRPr lang="en-US" baseline="-25000" dirty="0">
              <a:latin typeface="Calibri" pitchFamily="-84" charset="0"/>
            </a:endParaRPr>
          </a:p>
          <a:p>
            <a:r>
              <a:rPr lang="en-US" dirty="0" err="1">
                <a:latin typeface="Calibri" pitchFamily="-84" charset="0"/>
              </a:rPr>
              <a:t>g</a:t>
            </a:r>
            <a:r>
              <a:rPr lang="en-US" baseline="-25000" dirty="0" err="1">
                <a:latin typeface="Calibri" pitchFamily="-84" charset="0"/>
              </a:rPr>
              <a:t>SU</a:t>
            </a:r>
            <a:r>
              <a:rPr lang="en-US" baseline="-25000" dirty="0">
                <a:latin typeface="Calibri" pitchFamily="-84" charset="0"/>
              </a:rPr>
              <a:t> </a:t>
            </a:r>
            <a:r>
              <a:rPr lang="en-US" dirty="0">
                <a:latin typeface="Calibri" pitchFamily="-84" charset="0"/>
              </a:rPr>
              <a:t>   	≈ 0 – 0.5%</a:t>
            </a:r>
          </a:p>
          <a:p>
            <a:endParaRPr lang="en-US" b="1" dirty="0">
              <a:latin typeface="Calibri" pitchFamily="-84" charset="0"/>
            </a:endParaRPr>
          </a:p>
        </p:txBody>
      </p:sp>
      <p:sp>
        <p:nvSpPr>
          <p:cNvPr id="23" name="Freeform 22">
            <a:extLst>
              <a:ext uri="{FF2B5EF4-FFF2-40B4-BE49-F238E27FC236}">
                <a16:creationId xmlns:a16="http://schemas.microsoft.com/office/drawing/2014/main" id="{4174CAA6-4617-8F95-94CB-0713A35DDE6E}"/>
              </a:ext>
            </a:extLst>
          </p:cNvPr>
          <p:cNvSpPr/>
          <p:nvPr/>
        </p:nvSpPr>
        <p:spPr>
          <a:xfrm>
            <a:off x="876805" y="2295526"/>
            <a:ext cx="3814763" cy="3395661"/>
          </a:xfrm>
          <a:custGeom>
            <a:avLst/>
            <a:gdLst>
              <a:gd name="connsiteX0" fmla="*/ 0 w 3827072"/>
              <a:gd name="connsiteY0" fmla="*/ 3363574 h 3363574"/>
              <a:gd name="connsiteX1" fmla="*/ 1175580 w 3827072"/>
              <a:gd name="connsiteY1" fmla="*/ 763669 h 3363574"/>
              <a:gd name="connsiteX2" fmla="*/ 3827072 w 3827072"/>
              <a:gd name="connsiteY2" fmla="*/ 0 h 3363574"/>
            </a:gdLst>
            <a:ahLst/>
            <a:cxnLst>
              <a:cxn ang="0">
                <a:pos x="connsiteX0" y="connsiteY0"/>
              </a:cxn>
              <a:cxn ang="0">
                <a:pos x="connsiteX1" y="connsiteY1"/>
              </a:cxn>
              <a:cxn ang="0">
                <a:pos x="connsiteX2" y="connsiteY2"/>
              </a:cxn>
            </a:cxnLst>
            <a:rect l="l" t="t" r="r" b="b"/>
            <a:pathLst>
              <a:path w="3827072" h="3363574">
                <a:moveTo>
                  <a:pt x="0" y="3363574"/>
                </a:moveTo>
                <a:cubicBezTo>
                  <a:pt x="268867" y="2343919"/>
                  <a:pt x="537735" y="1324265"/>
                  <a:pt x="1175580" y="763669"/>
                </a:cubicBezTo>
                <a:cubicBezTo>
                  <a:pt x="1813425" y="203073"/>
                  <a:pt x="3827072" y="0"/>
                  <a:pt x="3827072"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i="1" dirty="0">
              <a:solidFill>
                <a:srgbClr val="0000FF"/>
              </a:solidFill>
              <a:latin typeface="Cambria" panose="02040503050406030204" pitchFamily="18" charset="0"/>
            </a:endParaRPr>
          </a:p>
        </p:txBody>
      </p:sp>
      <p:sp>
        <p:nvSpPr>
          <p:cNvPr id="24" name="Freeform 23">
            <a:extLst>
              <a:ext uri="{FF2B5EF4-FFF2-40B4-BE49-F238E27FC236}">
                <a16:creationId xmlns:a16="http://schemas.microsoft.com/office/drawing/2014/main" id="{59763466-9187-3476-822B-98B2C51BAE79}"/>
              </a:ext>
            </a:extLst>
          </p:cNvPr>
          <p:cNvSpPr/>
          <p:nvPr/>
        </p:nvSpPr>
        <p:spPr>
          <a:xfrm>
            <a:off x="889505" y="3321049"/>
            <a:ext cx="3852863" cy="2368550"/>
          </a:xfrm>
          <a:custGeom>
            <a:avLst/>
            <a:gdLst>
              <a:gd name="connsiteX0" fmla="*/ 0 w 3852815"/>
              <a:gd name="connsiteY0" fmla="*/ 2368230 h 2368230"/>
              <a:gd name="connsiteX1" fmla="*/ 1064029 w 3852815"/>
              <a:gd name="connsiteY1" fmla="*/ 840893 h 2368230"/>
              <a:gd name="connsiteX2" fmla="*/ 3852815 w 3852815"/>
              <a:gd name="connsiteY2" fmla="*/ 0 h 2368230"/>
            </a:gdLst>
            <a:ahLst/>
            <a:cxnLst>
              <a:cxn ang="0">
                <a:pos x="connsiteX0" y="connsiteY0"/>
              </a:cxn>
              <a:cxn ang="0">
                <a:pos x="connsiteX1" y="connsiteY1"/>
              </a:cxn>
              <a:cxn ang="0">
                <a:pos x="connsiteX2" y="connsiteY2"/>
              </a:cxn>
            </a:cxnLst>
            <a:rect l="l" t="t" r="r" b="b"/>
            <a:pathLst>
              <a:path w="3852815" h="2368230">
                <a:moveTo>
                  <a:pt x="0" y="2368230"/>
                </a:moveTo>
                <a:cubicBezTo>
                  <a:pt x="210946" y="1801914"/>
                  <a:pt x="421893" y="1235598"/>
                  <a:pt x="1064029" y="840893"/>
                </a:cubicBezTo>
                <a:cubicBezTo>
                  <a:pt x="1706165" y="446188"/>
                  <a:pt x="3852815" y="0"/>
                  <a:pt x="3852815"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i="1">
              <a:latin typeface="Cambria" panose="02040503050406030204" pitchFamily="18" charset="0"/>
            </a:endParaRPr>
          </a:p>
        </p:txBody>
      </p:sp>
      <p:cxnSp>
        <p:nvCxnSpPr>
          <p:cNvPr id="26" name="Straight Connector 25">
            <a:extLst>
              <a:ext uri="{FF2B5EF4-FFF2-40B4-BE49-F238E27FC236}">
                <a16:creationId xmlns:a16="http://schemas.microsoft.com/office/drawing/2014/main" id="{502CD526-1581-1BBB-4554-B8828D10836E}"/>
              </a:ext>
            </a:extLst>
          </p:cNvPr>
          <p:cNvCxnSpPr>
            <a:cxnSpLocks/>
          </p:cNvCxnSpPr>
          <p:nvPr/>
        </p:nvCxnSpPr>
        <p:spPr>
          <a:xfrm flipV="1">
            <a:off x="876805" y="2680494"/>
            <a:ext cx="3903663" cy="30106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extBox 14">
            <a:extLst>
              <a:ext uri="{FF2B5EF4-FFF2-40B4-BE49-F238E27FC236}">
                <a16:creationId xmlns:a16="http://schemas.microsoft.com/office/drawing/2014/main" id="{C3B7347C-B72D-772B-8E4A-EA71A451BDA1}"/>
              </a:ext>
            </a:extLst>
          </p:cNvPr>
          <p:cNvSpPr txBox="1">
            <a:spLocks noChangeArrowheads="1"/>
          </p:cNvSpPr>
          <p:nvPr/>
        </p:nvSpPr>
        <p:spPr bwMode="auto">
          <a:xfrm>
            <a:off x="276334" y="1595097"/>
            <a:ext cx="571905" cy="369332"/>
          </a:xfrm>
          <a:prstGeom prst="rect">
            <a:avLst/>
          </a:prstGeom>
          <a:noFill/>
          <a:ln w="9525">
            <a:noFill/>
            <a:miter lim="800000"/>
            <a:headEnd/>
            <a:tailEnd/>
          </a:ln>
        </p:spPr>
        <p:txBody>
          <a:bodyPr wrap="square">
            <a:prstTxWarp prst="textNoShape">
              <a:avLst/>
            </a:prstTxWarp>
            <a:spAutoFit/>
          </a:bodyPr>
          <a:lstStyle/>
          <a:p>
            <a:r>
              <a:rPr lang="en-US" i="1" dirty="0" err="1">
                <a:latin typeface="Cambria" panose="02040503050406030204" pitchFamily="18" charset="0"/>
              </a:rPr>
              <a:t>y,i,c</a:t>
            </a:r>
            <a:r>
              <a:rPr lang="en-US" i="1" dirty="0">
                <a:latin typeface="Cambria" panose="02040503050406030204" pitchFamily="18" charset="0"/>
              </a:rPr>
              <a:t> </a:t>
            </a:r>
          </a:p>
        </p:txBody>
      </p:sp>
      <p:sp>
        <p:nvSpPr>
          <p:cNvPr id="29" name="TextBox 15">
            <a:extLst>
              <a:ext uri="{FF2B5EF4-FFF2-40B4-BE49-F238E27FC236}">
                <a16:creationId xmlns:a16="http://schemas.microsoft.com/office/drawing/2014/main" id="{C055E00E-F6EB-171E-3A93-EB0DA4878E93}"/>
              </a:ext>
            </a:extLst>
          </p:cNvPr>
          <p:cNvSpPr txBox="1">
            <a:spLocks noChangeArrowheads="1"/>
          </p:cNvSpPr>
          <p:nvPr/>
        </p:nvSpPr>
        <p:spPr bwMode="auto">
          <a:xfrm>
            <a:off x="4780468" y="2109787"/>
            <a:ext cx="1073150" cy="368300"/>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y</a:t>
            </a:r>
            <a:r>
              <a:rPr lang="en-US" i="1" dirty="0">
                <a:latin typeface="Cambria" panose="02040503050406030204" pitchFamily="18" charset="0"/>
              </a:rPr>
              <a:t> = </a:t>
            </a:r>
            <a:r>
              <a:rPr lang="en-US" i="1" dirty="0" err="1">
                <a:latin typeface="Cambria" panose="02040503050406030204" pitchFamily="18" charset="0"/>
              </a:rPr>
              <a:t>Ak</a:t>
            </a:r>
            <a:r>
              <a:rPr lang="en-US" i="1" baseline="30000" dirty="0" err="1">
                <a:latin typeface="Cambria" panose="02040503050406030204" pitchFamily="18" charset="0"/>
              </a:rPr>
              <a:t>α</a:t>
            </a:r>
            <a:r>
              <a:rPr lang="en-US" i="1" baseline="30000" dirty="0">
                <a:latin typeface="Cambria" panose="02040503050406030204" pitchFamily="18" charset="0"/>
              </a:rPr>
              <a:t> </a:t>
            </a:r>
            <a:endParaRPr lang="en-US" i="1" dirty="0">
              <a:latin typeface="Cambria" panose="02040503050406030204" pitchFamily="18" charset="0"/>
            </a:endParaRPr>
          </a:p>
        </p:txBody>
      </p:sp>
      <p:sp>
        <p:nvSpPr>
          <p:cNvPr id="31" name="TextBox 17">
            <a:extLst>
              <a:ext uri="{FF2B5EF4-FFF2-40B4-BE49-F238E27FC236}">
                <a16:creationId xmlns:a16="http://schemas.microsoft.com/office/drawing/2014/main" id="{01E2FBD7-ABEB-94C8-6BE2-96EFA4AE15E9}"/>
              </a:ext>
            </a:extLst>
          </p:cNvPr>
          <p:cNvSpPr txBox="1">
            <a:spLocks noChangeArrowheads="1"/>
          </p:cNvSpPr>
          <p:nvPr/>
        </p:nvSpPr>
        <p:spPr bwMode="auto">
          <a:xfrm>
            <a:off x="4749511" y="3114117"/>
            <a:ext cx="1071563" cy="369887"/>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i</a:t>
            </a:r>
            <a:r>
              <a:rPr lang="en-US" i="1" dirty="0">
                <a:latin typeface="Cambria" panose="02040503050406030204" pitchFamily="18" charset="0"/>
              </a:rPr>
              <a:t> = </a:t>
            </a:r>
            <a:r>
              <a:rPr lang="en-US" i="1" dirty="0" err="1">
                <a:latin typeface="Cambria" panose="02040503050406030204" pitchFamily="18" charset="0"/>
              </a:rPr>
              <a:t>sAk</a:t>
            </a:r>
            <a:r>
              <a:rPr lang="en-US" i="1" baseline="30000" dirty="0" err="1">
                <a:latin typeface="Cambria" panose="02040503050406030204" pitchFamily="18" charset="0"/>
              </a:rPr>
              <a:t>α</a:t>
            </a:r>
            <a:r>
              <a:rPr lang="en-US" i="1" baseline="30000" dirty="0">
                <a:latin typeface="Cambria" panose="02040503050406030204" pitchFamily="18" charset="0"/>
              </a:rPr>
              <a:t> </a:t>
            </a:r>
            <a:endParaRPr lang="en-US" i="1" dirty="0">
              <a:latin typeface="Cambria" panose="02040503050406030204" pitchFamily="18" charset="0"/>
            </a:endParaRPr>
          </a:p>
        </p:txBody>
      </p:sp>
      <p:sp>
        <p:nvSpPr>
          <p:cNvPr id="32" name="TextBox 21">
            <a:extLst>
              <a:ext uri="{FF2B5EF4-FFF2-40B4-BE49-F238E27FC236}">
                <a16:creationId xmlns:a16="http://schemas.microsoft.com/office/drawing/2014/main" id="{C2459928-CF4C-D188-D50A-6A5D3EAC7EC3}"/>
              </a:ext>
            </a:extLst>
          </p:cNvPr>
          <p:cNvSpPr txBox="1">
            <a:spLocks noChangeArrowheads="1"/>
          </p:cNvSpPr>
          <p:nvPr/>
        </p:nvSpPr>
        <p:spPr bwMode="auto">
          <a:xfrm>
            <a:off x="4729668" y="5692775"/>
            <a:ext cx="317500" cy="369887"/>
          </a:xfrm>
          <a:prstGeom prst="rect">
            <a:avLst/>
          </a:prstGeom>
          <a:noFill/>
          <a:ln w="9525">
            <a:noFill/>
            <a:miter lim="800000"/>
            <a:headEnd/>
            <a:tailEnd/>
          </a:ln>
        </p:spPr>
        <p:txBody>
          <a:bodyPr wrap="square">
            <a:prstTxWarp prst="textNoShape">
              <a:avLst/>
            </a:prstTxWarp>
            <a:spAutoFit/>
          </a:bodyPr>
          <a:lstStyle/>
          <a:p>
            <a:r>
              <a:rPr lang="en-US" i="1" dirty="0">
                <a:latin typeface="Cambria" panose="02040503050406030204" pitchFamily="18" charset="0"/>
              </a:rPr>
              <a:t>k</a:t>
            </a:r>
          </a:p>
        </p:txBody>
      </p:sp>
      <p:sp>
        <p:nvSpPr>
          <p:cNvPr id="33" name="TextBox 22">
            <a:extLst>
              <a:ext uri="{FF2B5EF4-FFF2-40B4-BE49-F238E27FC236}">
                <a16:creationId xmlns:a16="http://schemas.microsoft.com/office/drawing/2014/main" id="{D7862631-26FE-EBEE-3AEA-C43A86A3E985}"/>
              </a:ext>
            </a:extLst>
          </p:cNvPr>
          <p:cNvSpPr txBox="1">
            <a:spLocks noChangeArrowheads="1"/>
          </p:cNvSpPr>
          <p:nvPr/>
        </p:nvSpPr>
        <p:spPr bwMode="auto">
          <a:xfrm>
            <a:off x="3440618" y="5683508"/>
            <a:ext cx="536575" cy="369332"/>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k</a:t>
            </a:r>
            <a:r>
              <a:rPr lang="en-US" i="1" baseline="-25000" dirty="0" err="1">
                <a:latin typeface="Cambria" panose="02040503050406030204" pitchFamily="18" charset="0"/>
              </a:rPr>
              <a:t>ss</a:t>
            </a:r>
            <a:endParaRPr lang="en-US" i="1" dirty="0">
              <a:latin typeface="Cambria" panose="02040503050406030204" pitchFamily="18" charset="0"/>
            </a:endParaRPr>
          </a:p>
        </p:txBody>
      </p:sp>
      <p:cxnSp>
        <p:nvCxnSpPr>
          <p:cNvPr id="34" name="Straight Connector 33">
            <a:extLst>
              <a:ext uri="{FF2B5EF4-FFF2-40B4-BE49-F238E27FC236}">
                <a16:creationId xmlns:a16="http://schemas.microsoft.com/office/drawing/2014/main" id="{9BB848A1-6A2C-C7E5-27CC-D6C7CD64D0B6}"/>
              </a:ext>
            </a:extLst>
          </p:cNvPr>
          <p:cNvCxnSpPr>
            <a:cxnSpLocks/>
          </p:cNvCxnSpPr>
          <p:nvPr/>
        </p:nvCxnSpPr>
        <p:spPr>
          <a:xfrm flipH="1">
            <a:off x="873952" y="1667398"/>
            <a:ext cx="2379" cy="40161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4271CB9-ECF8-4870-81BB-A77CBB61343F}"/>
              </a:ext>
            </a:extLst>
          </p:cNvPr>
          <p:cNvCxnSpPr/>
          <p:nvPr/>
        </p:nvCxnSpPr>
        <p:spPr>
          <a:xfrm>
            <a:off x="873630" y="5683508"/>
            <a:ext cx="41703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B5178DF-9C38-D587-7A1C-9F9CECA3F237}"/>
              </a:ext>
            </a:extLst>
          </p:cNvPr>
          <p:cNvCxnSpPr>
            <a:cxnSpLocks/>
          </p:cNvCxnSpPr>
          <p:nvPr/>
        </p:nvCxnSpPr>
        <p:spPr>
          <a:xfrm>
            <a:off x="2567494" y="2785268"/>
            <a:ext cx="0" cy="290591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D2D8743C-8581-92B5-C705-4A150A16976B}"/>
              </a:ext>
            </a:extLst>
          </p:cNvPr>
          <p:cNvCxnSpPr>
            <a:cxnSpLocks/>
          </p:cNvCxnSpPr>
          <p:nvPr/>
        </p:nvCxnSpPr>
        <p:spPr>
          <a:xfrm>
            <a:off x="1773906" y="3396907"/>
            <a:ext cx="0" cy="228660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8" name="TextBox 29">
            <a:extLst>
              <a:ext uri="{FF2B5EF4-FFF2-40B4-BE49-F238E27FC236}">
                <a16:creationId xmlns:a16="http://schemas.microsoft.com/office/drawing/2014/main" id="{5924C134-9682-75A1-FA7B-9AC6BA5278D9}"/>
              </a:ext>
            </a:extLst>
          </p:cNvPr>
          <p:cNvSpPr txBox="1">
            <a:spLocks noChangeArrowheads="1"/>
          </p:cNvSpPr>
          <p:nvPr/>
        </p:nvSpPr>
        <p:spPr bwMode="auto">
          <a:xfrm>
            <a:off x="2351758" y="5657849"/>
            <a:ext cx="695325" cy="368300"/>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k</a:t>
            </a:r>
            <a:r>
              <a:rPr lang="en-US" i="1" baseline="-25000" dirty="0" err="1">
                <a:latin typeface="Cambria" panose="02040503050406030204" pitchFamily="18" charset="0"/>
              </a:rPr>
              <a:t>UE</a:t>
            </a:r>
            <a:endParaRPr lang="en-US" baseline="-25000" dirty="0">
              <a:latin typeface="Cambria" panose="02040503050406030204" pitchFamily="18" charset="0"/>
            </a:endParaRPr>
          </a:p>
        </p:txBody>
      </p:sp>
      <p:sp>
        <p:nvSpPr>
          <p:cNvPr id="39" name="TextBox 30">
            <a:extLst>
              <a:ext uri="{FF2B5EF4-FFF2-40B4-BE49-F238E27FC236}">
                <a16:creationId xmlns:a16="http://schemas.microsoft.com/office/drawing/2014/main" id="{A5BAAA35-1FCD-A17D-D877-796DA44D5094}"/>
              </a:ext>
            </a:extLst>
          </p:cNvPr>
          <p:cNvSpPr txBox="1">
            <a:spLocks noChangeArrowheads="1"/>
          </p:cNvSpPr>
          <p:nvPr/>
        </p:nvSpPr>
        <p:spPr bwMode="auto">
          <a:xfrm>
            <a:off x="1562951" y="5657849"/>
            <a:ext cx="728663" cy="368300"/>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k</a:t>
            </a:r>
            <a:r>
              <a:rPr lang="en-US" i="1" baseline="-25000" dirty="0" err="1">
                <a:latin typeface="Cambria" panose="02040503050406030204" pitchFamily="18" charset="0"/>
              </a:rPr>
              <a:t>SU</a:t>
            </a:r>
            <a:endParaRPr lang="en-US" baseline="-25000" dirty="0">
              <a:latin typeface="Cambria" panose="02040503050406030204" pitchFamily="18" charset="0"/>
            </a:endParaRPr>
          </a:p>
        </p:txBody>
      </p:sp>
      <p:cxnSp>
        <p:nvCxnSpPr>
          <p:cNvPr id="40" name="Straight Connector 39">
            <a:extLst>
              <a:ext uri="{FF2B5EF4-FFF2-40B4-BE49-F238E27FC236}">
                <a16:creationId xmlns:a16="http://schemas.microsoft.com/office/drawing/2014/main" id="{B19CDE55-0F6E-99E8-9B8C-A728BFA39C30}"/>
              </a:ext>
            </a:extLst>
          </p:cNvPr>
          <p:cNvCxnSpPr>
            <a:cxnSpLocks/>
          </p:cNvCxnSpPr>
          <p:nvPr/>
        </p:nvCxnSpPr>
        <p:spPr>
          <a:xfrm>
            <a:off x="3615180" y="2478087"/>
            <a:ext cx="0" cy="321970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DCF77EE-3BCB-E3E8-6D7D-6918D8332D16}"/>
              </a:ext>
            </a:extLst>
          </p:cNvPr>
          <p:cNvCxnSpPr>
            <a:cxnSpLocks/>
          </p:cNvCxnSpPr>
          <p:nvPr/>
        </p:nvCxnSpPr>
        <p:spPr>
          <a:xfrm>
            <a:off x="3164737" y="2600325"/>
            <a:ext cx="0" cy="308318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2" name="TextBox 29">
            <a:extLst>
              <a:ext uri="{FF2B5EF4-FFF2-40B4-BE49-F238E27FC236}">
                <a16:creationId xmlns:a16="http://schemas.microsoft.com/office/drawing/2014/main" id="{C54C5DDD-0261-AD62-5A20-5EF8DE72B94A}"/>
              </a:ext>
            </a:extLst>
          </p:cNvPr>
          <p:cNvSpPr txBox="1">
            <a:spLocks noChangeArrowheads="1"/>
          </p:cNvSpPr>
          <p:nvPr/>
        </p:nvSpPr>
        <p:spPr bwMode="auto">
          <a:xfrm>
            <a:off x="2919381" y="5663922"/>
            <a:ext cx="695325" cy="368300"/>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k</a:t>
            </a:r>
            <a:r>
              <a:rPr lang="en-US" i="1" baseline="-25000" dirty="0" err="1">
                <a:latin typeface="Cambria" panose="02040503050406030204" pitchFamily="18" charset="0"/>
              </a:rPr>
              <a:t>US</a:t>
            </a:r>
            <a:endParaRPr lang="en-US" baseline="-250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08CA202A-99E8-E1F0-88E8-552FC97E35C6}"/>
                  </a:ext>
                </a:extLst>
              </p:cNvPr>
              <p:cNvSpPr/>
              <p:nvPr/>
            </p:nvSpPr>
            <p:spPr>
              <a:xfrm>
                <a:off x="4780468" y="2495828"/>
                <a:ext cx="10992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𝜂</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𝛿</m:t>
                          </m:r>
                        </m:e>
                      </m:d>
                      <m:r>
                        <a:rPr lang="en-US" i="1">
                          <a:solidFill>
                            <a:schemeClr val="tx1"/>
                          </a:solidFill>
                          <a:latin typeface="Cambria Math" panose="02040503050406030204" pitchFamily="18" charset="0"/>
                        </a:rPr>
                        <m:t>𝑘</m:t>
                      </m:r>
                    </m:oMath>
                  </m:oMathPara>
                </a14:m>
                <a:endParaRPr lang="en-US" dirty="0"/>
              </a:p>
            </p:txBody>
          </p:sp>
        </mc:Choice>
        <mc:Fallback xmlns="">
          <p:sp>
            <p:nvSpPr>
              <p:cNvPr id="25" name="Rectangle 24">
                <a:extLst>
                  <a:ext uri="{FF2B5EF4-FFF2-40B4-BE49-F238E27FC236}">
                    <a16:creationId xmlns:a16="http://schemas.microsoft.com/office/drawing/2014/main" id="{08CA202A-99E8-E1F0-88E8-552FC97E35C6}"/>
                  </a:ext>
                </a:extLst>
              </p:cNvPr>
              <p:cNvSpPr>
                <a:spLocks noRot="1" noChangeAspect="1" noMove="1" noResize="1" noEditPoints="1" noAdjustHandles="1" noChangeArrowheads="1" noChangeShapeType="1" noTextEdit="1"/>
              </p:cNvSpPr>
              <p:nvPr/>
            </p:nvSpPr>
            <p:spPr>
              <a:xfrm>
                <a:off x="4780468" y="2495828"/>
                <a:ext cx="1099275" cy="369332"/>
              </a:xfrm>
              <a:prstGeom prst="rect">
                <a:avLst/>
              </a:prstGeom>
              <a:blipFill>
                <a:blip r:embed="rId2"/>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30820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40481" y="57630"/>
            <a:ext cx="8229600" cy="669925"/>
          </a:xfrm>
        </p:spPr>
        <p:txBody>
          <a:bodyPr>
            <a:normAutofit fontScale="90000"/>
          </a:bodyPr>
          <a:lstStyle/>
          <a:p>
            <a:pPr eaLnBrk="1" hangingPunct="1"/>
            <a:r>
              <a:rPr lang="en-US" dirty="0">
                <a:ea typeface="ＭＳ Ｐゴシック" pitchFamily="-84" charset="-128"/>
                <a:cs typeface="ＭＳ Ｐゴシック" pitchFamily="-84" charset="-128"/>
              </a:rPr>
              <a:t>Savings Rate</a:t>
            </a:r>
          </a:p>
        </p:txBody>
      </p:sp>
      <p:cxnSp>
        <p:nvCxnSpPr>
          <p:cNvPr id="7" name="Straight Connector 6"/>
          <p:cNvCxnSpPr/>
          <p:nvPr/>
        </p:nvCxnSpPr>
        <p:spPr>
          <a:xfrm>
            <a:off x="1357744" y="5696465"/>
            <a:ext cx="41703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1383144" y="2299215"/>
            <a:ext cx="3827463" cy="3363913"/>
          </a:xfrm>
          <a:custGeom>
            <a:avLst/>
            <a:gdLst>
              <a:gd name="connsiteX0" fmla="*/ 0 w 3827072"/>
              <a:gd name="connsiteY0" fmla="*/ 3363574 h 3363574"/>
              <a:gd name="connsiteX1" fmla="*/ 1175580 w 3827072"/>
              <a:gd name="connsiteY1" fmla="*/ 763669 h 3363574"/>
              <a:gd name="connsiteX2" fmla="*/ 3827072 w 3827072"/>
              <a:gd name="connsiteY2" fmla="*/ 0 h 3363574"/>
            </a:gdLst>
            <a:ahLst/>
            <a:cxnLst>
              <a:cxn ang="0">
                <a:pos x="connsiteX0" y="connsiteY0"/>
              </a:cxn>
              <a:cxn ang="0">
                <a:pos x="connsiteX1" y="connsiteY1"/>
              </a:cxn>
              <a:cxn ang="0">
                <a:pos x="connsiteX2" y="connsiteY2"/>
              </a:cxn>
            </a:cxnLst>
            <a:rect l="l" t="t" r="r" b="b"/>
            <a:pathLst>
              <a:path w="3827072" h="3363574">
                <a:moveTo>
                  <a:pt x="0" y="3363574"/>
                </a:moveTo>
                <a:cubicBezTo>
                  <a:pt x="268867" y="2343919"/>
                  <a:pt x="537735" y="1324265"/>
                  <a:pt x="1175580" y="763669"/>
                </a:cubicBezTo>
                <a:cubicBezTo>
                  <a:pt x="1813425" y="203073"/>
                  <a:pt x="3827072" y="0"/>
                  <a:pt x="3827072"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solidFill>
                <a:srgbClr val="3366FF"/>
              </a:solidFill>
              <a:latin typeface="Cambria" panose="02040503050406030204" pitchFamily="18" charset="0"/>
            </a:endParaRPr>
          </a:p>
        </p:txBody>
      </p:sp>
      <p:sp>
        <p:nvSpPr>
          <p:cNvPr id="12" name="Freeform 11"/>
          <p:cNvSpPr/>
          <p:nvPr/>
        </p:nvSpPr>
        <p:spPr>
          <a:xfrm>
            <a:off x="1362263" y="3341042"/>
            <a:ext cx="3852863" cy="2368550"/>
          </a:xfrm>
          <a:custGeom>
            <a:avLst/>
            <a:gdLst>
              <a:gd name="connsiteX0" fmla="*/ 0 w 3852815"/>
              <a:gd name="connsiteY0" fmla="*/ 2368230 h 2368230"/>
              <a:gd name="connsiteX1" fmla="*/ 1064029 w 3852815"/>
              <a:gd name="connsiteY1" fmla="*/ 840893 h 2368230"/>
              <a:gd name="connsiteX2" fmla="*/ 3852815 w 3852815"/>
              <a:gd name="connsiteY2" fmla="*/ 0 h 2368230"/>
            </a:gdLst>
            <a:ahLst/>
            <a:cxnLst>
              <a:cxn ang="0">
                <a:pos x="connsiteX0" y="connsiteY0"/>
              </a:cxn>
              <a:cxn ang="0">
                <a:pos x="connsiteX1" y="connsiteY1"/>
              </a:cxn>
              <a:cxn ang="0">
                <a:pos x="connsiteX2" y="connsiteY2"/>
              </a:cxn>
            </a:cxnLst>
            <a:rect l="l" t="t" r="r" b="b"/>
            <a:pathLst>
              <a:path w="3852815" h="2368230">
                <a:moveTo>
                  <a:pt x="0" y="2368230"/>
                </a:moveTo>
                <a:cubicBezTo>
                  <a:pt x="210946" y="1801914"/>
                  <a:pt x="421893" y="1235598"/>
                  <a:pt x="1064029" y="840893"/>
                </a:cubicBezTo>
                <a:cubicBezTo>
                  <a:pt x="1706165" y="446188"/>
                  <a:pt x="3852815" y="0"/>
                  <a:pt x="3852815"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latin typeface="Cambria" panose="02040503050406030204" pitchFamily="18" charset="0"/>
            </a:endParaRPr>
          </a:p>
        </p:txBody>
      </p:sp>
      <p:sp>
        <p:nvSpPr>
          <p:cNvPr id="36873" name="TextBox 14"/>
          <p:cNvSpPr txBox="1">
            <a:spLocks noChangeArrowheads="1"/>
          </p:cNvSpPr>
          <p:nvPr/>
        </p:nvSpPr>
        <p:spPr bwMode="auto">
          <a:xfrm>
            <a:off x="819582" y="1364984"/>
            <a:ext cx="760412" cy="368300"/>
          </a:xfrm>
          <a:prstGeom prst="rect">
            <a:avLst/>
          </a:prstGeom>
          <a:noFill/>
          <a:ln w="9525">
            <a:noFill/>
            <a:miter lim="800000"/>
            <a:headEnd/>
            <a:tailEnd/>
          </a:ln>
        </p:spPr>
        <p:txBody>
          <a:bodyPr>
            <a:prstTxWarp prst="textNoShape">
              <a:avLst/>
            </a:prstTxWarp>
            <a:spAutoFit/>
          </a:bodyPr>
          <a:lstStyle/>
          <a:p>
            <a:r>
              <a:rPr lang="en-US">
                <a:latin typeface="Cambria" panose="02040503050406030204" pitchFamily="18" charset="0"/>
              </a:rPr>
              <a:t>y,i,c </a:t>
            </a:r>
          </a:p>
        </p:txBody>
      </p:sp>
      <p:sp>
        <p:nvSpPr>
          <p:cNvPr id="36874" name="TextBox 15"/>
          <p:cNvSpPr txBox="1">
            <a:spLocks noChangeArrowheads="1"/>
          </p:cNvSpPr>
          <p:nvPr/>
        </p:nvSpPr>
        <p:spPr bwMode="auto">
          <a:xfrm>
            <a:off x="5193360" y="2032451"/>
            <a:ext cx="916116" cy="368300"/>
          </a:xfrm>
          <a:prstGeom prst="rect">
            <a:avLst/>
          </a:prstGeom>
          <a:noFill/>
          <a:ln w="9525">
            <a:noFill/>
            <a:miter lim="800000"/>
            <a:headEnd/>
            <a:tailEnd/>
          </a:ln>
        </p:spPr>
        <p:txBody>
          <a:bodyPr wrap="square">
            <a:prstTxWarp prst="textNoShape">
              <a:avLst/>
            </a:prstTxWarp>
            <a:spAutoFit/>
          </a:bodyPr>
          <a:lstStyle/>
          <a:p>
            <a:r>
              <a:rPr lang="en-US" i="1" dirty="0" err="1">
                <a:latin typeface="Cambria" panose="02040503050406030204" pitchFamily="18" charset="0"/>
              </a:rPr>
              <a:t>y</a:t>
            </a:r>
            <a:r>
              <a:rPr lang="en-US" i="1" dirty="0">
                <a:latin typeface="Cambria" panose="02040503050406030204" pitchFamily="18" charset="0"/>
              </a:rPr>
              <a:t> = </a:t>
            </a:r>
            <a:r>
              <a:rPr lang="en-US" i="1" dirty="0" err="1">
                <a:latin typeface="Cambria" panose="02040503050406030204" pitchFamily="18" charset="0"/>
              </a:rPr>
              <a:t>Ak</a:t>
            </a:r>
            <a:r>
              <a:rPr lang="en-US" i="1" baseline="30000" dirty="0" err="1">
                <a:latin typeface="Cambria" panose="02040503050406030204" pitchFamily="18" charset="0"/>
              </a:rPr>
              <a:t>α</a:t>
            </a:r>
            <a:r>
              <a:rPr lang="en-US" i="1" baseline="30000" dirty="0">
                <a:latin typeface="Cambria" panose="02040503050406030204" pitchFamily="18" charset="0"/>
              </a:rPr>
              <a:t> </a:t>
            </a:r>
            <a:endParaRPr lang="en-US" dirty="0">
              <a:latin typeface="Cambria" panose="02040503050406030204" pitchFamily="18" charset="0"/>
            </a:endParaRPr>
          </a:p>
        </p:txBody>
      </p:sp>
      <p:sp>
        <p:nvSpPr>
          <p:cNvPr id="36876" name="TextBox 17"/>
          <p:cNvSpPr txBox="1">
            <a:spLocks noChangeArrowheads="1"/>
          </p:cNvSpPr>
          <p:nvPr/>
        </p:nvSpPr>
        <p:spPr bwMode="auto">
          <a:xfrm>
            <a:off x="5193360" y="3116501"/>
            <a:ext cx="1071563" cy="369887"/>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i</a:t>
            </a:r>
            <a:r>
              <a:rPr lang="en-US" i="1" dirty="0">
                <a:latin typeface="Cambria" panose="02040503050406030204" pitchFamily="18" charset="0"/>
              </a:rPr>
              <a:t> = s</a:t>
            </a:r>
            <a:r>
              <a:rPr lang="en-US" i="1" baseline="-25000" dirty="0">
                <a:latin typeface="Cambria" panose="02040503050406030204" pitchFamily="18" charset="0"/>
              </a:rPr>
              <a:t>1</a:t>
            </a:r>
            <a:r>
              <a:rPr lang="en-US" i="1" dirty="0">
                <a:latin typeface="Cambria" panose="02040503050406030204" pitchFamily="18" charset="0"/>
              </a:rPr>
              <a:t>Ak</a:t>
            </a:r>
            <a:r>
              <a:rPr lang="en-US" i="1" baseline="30000" dirty="0">
                <a:latin typeface="Cambria" panose="02040503050406030204" pitchFamily="18" charset="0"/>
              </a:rPr>
              <a:t>α </a:t>
            </a:r>
            <a:endParaRPr lang="en-US" dirty="0">
              <a:latin typeface="Cambria" panose="02040503050406030204" pitchFamily="18" charset="0"/>
            </a:endParaRPr>
          </a:p>
        </p:txBody>
      </p:sp>
      <p:cxnSp>
        <p:nvCxnSpPr>
          <p:cNvPr id="20" name="Straight Connector 19"/>
          <p:cNvCxnSpPr/>
          <p:nvPr/>
        </p:nvCxnSpPr>
        <p:spPr>
          <a:xfrm rot="16200000" flipH="1">
            <a:off x="2465819" y="4077215"/>
            <a:ext cx="3197225" cy="952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6878" name="TextBox 21"/>
          <p:cNvSpPr txBox="1">
            <a:spLocks noChangeArrowheads="1"/>
          </p:cNvSpPr>
          <p:nvPr/>
        </p:nvSpPr>
        <p:spPr bwMode="auto">
          <a:xfrm>
            <a:off x="5266069" y="5686941"/>
            <a:ext cx="317500" cy="369887"/>
          </a:xfrm>
          <a:prstGeom prst="rect">
            <a:avLst/>
          </a:prstGeom>
          <a:noFill/>
          <a:ln w="9525">
            <a:noFill/>
            <a:miter lim="800000"/>
            <a:headEnd/>
            <a:tailEnd/>
          </a:ln>
        </p:spPr>
        <p:txBody>
          <a:bodyPr wrap="square">
            <a:prstTxWarp prst="textNoShape">
              <a:avLst/>
            </a:prstTxWarp>
            <a:spAutoFit/>
          </a:bodyPr>
          <a:lstStyle/>
          <a:p>
            <a:r>
              <a:rPr lang="en-US" i="1" dirty="0">
                <a:latin typeface="Cambria" panose="02040503050406030204" pitchFamily="18" charset="0"/>
              </a:rPr>
              <a:t>k</a:t>
            </a:r>
            <a:endParaRPr lang="en-US" dirty="0">
              <a:latin typeface="Cambria" panose="02040503050406030204" pitchFamily="18" charset="0"/>
            </a:endParaRPr>
          </a:p>
        </p:txBody>
      </p:sp>
      <p:sp>
        <p:nvSpPr>
          <p:cNvPr id="36879" name="TextBox 22"/>
          <p:cNvSpPr txBox="1">
            <a:spLocks noChangeArrowheads="1"/>
          </p:cNvSpPr>
          <p:nvPr/>
        </p:nvSpPr>
        <p:spPr bwMode="auto">
          <a:xfrm>
            <a:off x="3915929" y="5667977"/>
            <a:ext cx="669925" cy="369332"/>
          </a:xfrm>
          <a:prstGeom prst="rect">
            <a:avLst/>
          </a:prstGeom>
          <a:noFill/>
          <a:ln w="9525">
            <a:noFill/>
            <a:miter lim="800000"/>
            <a:headEnd/>
            <a:tailEnd/>
          </a:ln>
        </p:spPr>
        <p:txBody>
          <a:bodyPr>
            <a:prstTxWarp prst="textNoShape">
              <a:avLst/>
            </a:prstTxWarp>
            <a:spAutoFit/>
          </a:bodyPr>
          <a:lstStyle/>
          <a:p>
            <a:r>
              <a:rPr lang="en-US" i="1" dirty="0">
                <a:latin typeface="Cambria" panose="02040503050406030204" pitchFamily="18" charset="0"/>
              </a:rPr>
              <a:t>k</a:t>
            </a:r>
            <a:r>
              <a:rPr lang="en-US" i="1" baseline="-25000" dirty="0">
                <a:latin typeface="Cambria" panose="02040503050406030204" pitchFamily="18" charset="0"/>
              </a:rPr>
              <a:t>1</a:t>
            </a:r>
            <a:endParaRPr lang="en-US" dirty="0">
              <a:latin typeface="Cambria" panose="02040503050406030204" pitchFamily="18" charset="0"/>
            </a:endParaRPr>
          </a:p>
        </p:txBody>
      </p:sp>
      <p:sp>
        <p:nvSpPr>
          <p:cNvPr id="36880" name="TextBox 20"/>
          <p:cNvSpPr txBox="1">
            <a:spLocks noChangeArrowheads="1"/>
          </p:cNvSpPr>
          <p:nvPr/>
        </p:nvSpPr>
        <p:spPr bwMode="auto">
          <a:xfrm>
            <a:off x="6631556" y="2076796"/>
            <a:ext cx="2230437" cy="3416320"/>
          </a:xfrm>
          <a:prstGeom prst="rect">
            <a:avLst/>
          </a:prstGeom>
          <a:noFill/>
          <a:ln w="9525">
            <a:noFill/>
            <a:miter lim="800000"/>
            <a:headEnd/>
            <a:tailEnd/>
          </a:ln>
        </p:spPr>
        <p:txBody>
          <a:bodyPr>
            <a:prstTxWarp prst="textNoShape">
              <a:avLst/>
            </a:prstTxWarp>
            <a:spAutoFit/>
          </a:bodyPr>
          <a:lstStyle/>
          <a:p>
            <a:pPr algn="ctr"/>
            <a:r>
              <a:rPr lang="en-US" dirty="0"/>
              <a:t>The effect of an increase in the savings rate with s</a:t>
            </a:r>
            <a:r>
              <a:rPr lang="en-US" baseline="-25000" dirty="0"/>
              <a:t>2</a:t>
            </a:r>
            <a:r>
              <a:rPr lang="en-US" dirty="0"/>
              <a:t>&gt;s</a:t>
            </a:r>
            <a:r>
              <a:rPr lang="en-US" baseline="-25000" dirty="0"/>
              <a:t>1</a:t>
            </a:r>
            <a:r>
              <a:rPr lang="en-US" dirty="0"/>
              <a:t>.</a:t>
            </a:r>
          </a:p>
          <a:p>
            <a:pPr algn="ctr"/>
            <a:endParaRPr lang="en-US" dirty="0"/>
          </a:p>
          <a:p>
            <a:pPr algn="ctr"/>
            <a:r>
              <a:rPr lang="en-US" dirty="0"/>
              <a:t>What are the short and long run effects on the growth rate???</a:t>
            </a:r>
          </a:p>
          <a:p>
            <a:pPr algn="ctr"/>
            <a:endParaRPr lang="en-US" dirty="0"/>
          </a:p>
          <a:p>
            <a:pPr algn="ctr"/>
            <a:r>
              <a:rPr lang="en-US" dirty="0"/>
              <a:t>What is the effect on consumption???</a:t>
            </a:r>
          </a:p>
        </p:txBody>
      </p:sp>
      <p:sp>
        <p:nvSpPr>
          <p:cNvPr id="22" name="Freeform 21"/>
          <p:cNvSpPr/>
          <p:nvPr/>
        </p:nvSpPr>
        <p:spPr>
          <a:xfrm>
            <a:off x="1363850" y="2946122"/>
            <a:ext cx="3881438" cy="2741612"/>
          </a:xfrm>
          <a:custGeom>
            <a:avLst/>
            <a:gdLst>
              <a:gd name="connsiteX0" fmla="*/ 0 w 3852815"/>
              <a:gd name="connsiteY0" fmla="*/ 2368230 h 2368230"/>
              <a:gd name="connsiteX1" fmla="*/ 1064029 w 3852815"/>
              <a:gd name="connsiteY1" fmla="*/ 840893 h 2368230"/>
              <a:gd name="connsiteX2" fmla="*/ 3852815 w 3852815"/>
              <a:gd name="connsiteY2" fmla="*/ 0 h 2368230"/>
            </a:gdLst>
            <a:ahLst/>
            <a:cxnLst>
              <a:cxn ang="0">
                <a:pos x="connsiteX0" y="connsiteY0"/>
              </a:cxn>
              <a:cxn ang="0">
                <a:pos x="connsiteX1" y="connsiteY1"/>
              </a:cxn>
              <a:cxn ang="0">
                <a:pos x="connsiteX2" y="connsiteY2"/>
              </a:cxn>
            </a:cxnLst>
            <a:rect l="l" t="t" r="r" b="b"/>
            <a:pathLst>
              <a:path w="3852815" h="2368230">
                <a:moveTo>
                  <a:pt x="0" y="2368230"/>
                </a:moveTo>
                <a:cubicBezTo>
                  <a:pt x="210946" y="1801914"/>
                  <a:pt x="421893" y="1235598"/>
                  <a:pt x="1064029" y="840893"/>
                </a:cubicBezTo>
                <a:cubicBezTo>
                  <a:pt x="1706165" y="446188"/>
                  <a:pt x="3852815" y="0"/>
                  <a:pt x="3852815" y="0"/>
                </a:cubicBezTo>
              </a:path>
            </a:pathLst>
          </a:custGeom>
          <a:ln>
            <a:solidFill>
              <a:srgbClr val="0C713A"/>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latin typeface="Cambria" panose="02040503050406030204" pitchFamily="18" charset="0"/>
            </a:endParaRPr>
          </a:p>
        </p:txBody>
      </p:sp>
      <p:sp>
        <p:nvSpPr>
          <p:cNvPr id="36882" name="TextBox 17"/>
          <p:cNvSpPr txBox="1">
            <a:spLocks noChangeArrowheads="1"/>
          </p:cNvSpPr>
          <p:nvPr/>
        </p:nvSpPr>
        <p:spPr bwMode="auto">
          <a:xfrm>
            <a:off x="5210607" y="2723619"/>
            <a:ext cx="1071563" cy="369887"/>
          </a:xfrm>
          <a:prstGeom prst="rect">
            <a:avLst/>
          </a:prstGeom>
          <a:noFill/>
          <a:ln w="9525">
            <a:noFill/>
            <a:miter lim="800000"/>
            <a:headEnd/>
            <a:tailEnd/>
          </a:ln>
        </p:spPr>
        <p:txBody>
          <a:bodyPr>
            <a:prstTxWarp prst="textNoShape">
              <a:avLst/>
            </a:prstTxWarp>
            <a:spAutoFit/>
          </a:bodyPr>
          <a:lstStyle/>
          <a:p>
            <a:r>
              <a:rPr lang="en-US" i="1" dirty="0" err="1">
                <a:solidFill>
                  <a:srgbClr val="0C713A"/>
                </a:solidFill>
                <a:latin typeface="Cambria" panose="02040503050406030204" pitchFamily="18" charset="0"/>
              </a:rPr>
              <a:t>i</a:t>
            </a:r>
            <a:r>
              <a:rPr lang="en-US" i="1" dirty="0">
                <a:solidFill>
                  <a:srgbClr val="0C713A"/>
                </a:solidFill>
                <a:latin typeface="Cambria" panose="02040503050406030204" pitchFamily="18" charset="0"/>
              </a:rPr>
              <a:t>’ = s</a:t>
            </a:r>
            <a:r>
              <a:rPr lang="en-US" i="1" baseline="-25000" dirty="0">
                <a:solidFill>
                  <a:srgbClr val="0C713A"/>
                </a:solidFill>
                <a:latin typeface="Cambria" panose="02040503050406030204" pitchFamily="18" charset="0"/>
              </a:rPr>
              <a:t>2</a:t>
            </a:r>
            <a:r>
              <a:rPr lang="en-US" i="1" dirty="0">
                <a:solidFill>
                  <a:srgbClr val="0C713A"/>
                </a:solidFill>
                <a:latin typeface="Cambria" panose="02040503050406030204" pitchFamily="18" charset="0"/>
              </a:rPr>
              <a:t>Ak</a:t>
            </a:r>
            <a:r>
              <a:rPr lang="en-US" i="1" baseline="30000" dirty="0">
                <a:solidFill>
                  <a:srgbClr val="0C713A"/>
                </a:solidFill>
                <a:latin typeface="Cambria" panose="02040503050406030204" pitchFamily="18" charset="0"/>
              </a:rPr>
              <a:t>α </a:t>
            </a:r>
            <a:endParaRPr lang="en-US" dirty="0">
              <a:solidFill>
                <a:srgbClr val="0C713A"/>
              </a:solidFill>
              <a:latin typeface="Cambria" panose="02040503050406030204" pitchFamily="18" charset="0"/>
            </a:endParaRPr>
          </a:p>
        </p:txBody>
      </p:sp>
      <p:sp>
        <p:nvSpPr>
          <p:cNvPr id="36883" name="TextBox 22"/>
          <p:cNvSpPr txBox="1">
            <a:spLocks noChangeArrowheads="1"/>
          </p:cNvSpPr>
          <p:nvPr/>
        </p:nvSpPr>
        <p:spPr bwMode="auto">
          <a:xfrm>
            <a:off x="4569135" y="5663128"/>
            <a:ext cx="446088" cy="369332"/>
          </a:xfrm>
          <a:prstGeom prst="rect">
            <a:avLst/>
          </a:prstGeom>
          <a:noFill/>
          <a:ln w="9525">
            <a:noFill/>
            <a:miter lim="800000"/>
            <a:headEnd/>
            <a:tailEnd/>
          </a:ln>
        </p:spPr>
        <p:txBody>
          <a:bodyPr wrap="square">
            <a:prstTxWarp prst="textNoShape">
              <a:avLst/>
            </a:prstTxWarp>
            <a:spAutoFit/>
          </a:bodyPr>
          <a:lstStyle/>
          <a:p>
            <a:r>
              <a:rPr lang="en-US" i="1" dirty="0">
                <a:solidFill>
                  <a:srgbClr val="0C713A"/>
                </a:solidFill>
                <a:latin typeface="Cambria" panose="02040503050406030204" pitchFamily="18" charset="0"/>
              </a:rPr>
              <a:t>k</a:t>
            </a:r>
            <a:r>
              <a:rPr lang="en-US" i="1" baseline="-25000" dirty="0">
                <a:solidFill>
                  <a:srgbClr val="0C713A"/>
                </a:solidFill>
                <a:latin typeface="Cambria" panose="02040503050406030204" pitchFamily="18" charset="0"/>
              </a:rPr>
              <a:t>2</a:t>
            </a:r>
            <a:endParaRPr lang="en-US" dirty="0">
              <a:solidFill>
                <a:srgbClr val="0C713A"/>
              </a:solidFill>
              <a:latin typeface="Cambria" panose="02040503050406030204" pitchFamily="18" charset="0"/>
            </a:endParaRPr>
          </a:p>
        </p:txBody>
      </p:sp>
      <p:cxnSp>
        <p:nvCxnSpPr>
          <p:cNvPr id="26" name="Straight Connector 25"/>
          <p:cNvCxnSpPr/>
          <p:nvPr/>
        </p:nvCxnSpPr>
        <p:spPr>
          <a:xfrm rot="16200000" flipH="1">
            <a:off x="3107169" y="4039115"/>
            <a:ext cx="3305175" cy="9525"/>
          </a:xfrm>
          <a:prstGeom prst="line">
            <a:avLst/>
          </a:prstGeom>
          <a:ln>
            <a:solidFill>
              <a:srgbClr val="0C713A"/>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0800000" flipV="1">
            <a:off x="1354569" y="2483365"/>
            <a:ext cx="2714625" cy="3333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0800000">
            <a:off x="1354569" y="2357953"/>
            <a:ext cx="3409950" cy="0"/>
          </a:xfrm>
          <a:prstGeom prst="line">
            <a:avLst/>
          </a:prstGeom>
          <a:ln>
            <a:solidFill>
              <a:srgbClr val="0C713A"/>
            </a:solidFill>
            <a:prstDash val="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0800000" flipV="1">
            <a:off x="1357744" y="3612078"/>
            <a:ext cx="2714625" cy="3333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6888" name="TextBox 14"/>
          <p:cNvSpPr txBox="1">
            <a:spLocks noChangeArrowheads="1"/>
          </p:cNvSpPr>
          <p:nvPr/>
        </p:nvSpPr>
        <p:spPr bwMode="auto">
          <a:xfrm>
            <a:off x="1027507" y="3423858"/>
            <a:ext cx="422896" cy="369332"/>
          </a:xfrm>
          <a:prstGeom prst="rect">
            <a:avLst/>
          </a:prstGeom>
          <a:noFill/>
          <a:ln w="9525">
            <a:noFill/>
            <a:miter lim="800000"/>
            <a:headEnd/>
            <a:tailEnd/>
          </a:ln>
        </p:spPr>
        <p:txBody>
          <a:bodyPr wrap="square">
            <a:prstTxWarp prst="textNoShape">
              <a:avLst/>
            </a:prstTxWarp>
            <a:spAutoFit/>
          </a:bodyPr>
          <a:lstStyle/>
          <a:p>
            <a:r>
              <a:rPr lang="en-US" dirty="0">
                <a:latin typeface="Cambria" panose="02040503050406030204" pitchFamily="18" charset="0"/>
              </a:rPr>
              <a:t>i</a:t>
            </a:r>
            <a:r>
              <a:rPr lang="en-US" baseline="-25000" dirty="0">
                <a:latin typeface="Cambria" panose="02040503050406030204" pitchFamily="18" charset="0"/>
              </a:rPr>
              <a:t>1</a:t>
            </a:r>
          </a:p>
        </p:txBody>
      </p:sp>
      <p:sp>
        <p:nvSpPr>
          <p:cNvPr id="36889" name="TextBox 14"/>
          <p:cNvSpPr txBox="1">
            <a:spLocks noChangeArrowheads="1"/>
          </p:cNvSpPr>
          <p:nvPr/>
        </p:nvSpPr>
        <p:spPr bwMode="auto">
          <a:xfrm>
            <a:off x="979204" y="2310857"/>
            <a:ext cx="436375" cy="369332"/>
          </a:xfrm>
          <a:prstGeom prst="rect">
            <a:avLst/>
          </a:prstGeom>
          <a:noFill/>
          <a:ln w="9525">
            <a:noFill/>
            <a:miter lim="800000"/>
            <a:headEnd/>
            <a:tailEnd/>
          </a:ln>
        </p:spPr>
        <p:txBody>
          <a:bodyPr wrap="square">
            <a:prstTxWarp prst="textNoShape">
              <a:avLst/>
            </a:prstTxWarp>
            <a:spAutoFit/>
          </a:bodyPr>
          <a:lstStyle/>
          <a:p>
            <a:r>
              <a:rPr lang="en-US" dirty="0">
                <a:latin typeface="Cambria" panose="02040503050406030204" pitchFamily="18" charset="0"/>
              </a:rPr>
              <a:t>y</a:t>
            </a:r>
            <a:r>
              <a:rPr lang="en-US" baseline="-25000" dirty="0">
                <a:latin typeface="Cambria" panose="02040503050406030204" pitchFamily="18" charset="0"/>
              </a:rPr>
              <a:t>1</a:t>
            </a:r>
          </a:p>
        </p:txBody>
      </p:sp>
      <p:sp>
        <p:nvSpPr>
          <p:cNvPr id="36890" name="TextBox 14"/>
          <p:cNvSpPr txBox="1">
            <a:spLocks noChangeArrowheads="1"/>
          </p:cNvSpPr>
          <p:nvPr/>
        </p:nvSpPr>
        <p:spPr bwMode="auto">
          <a:xfrm>
            <a:off x="1016095" y="2829358"/>
            <a:ext cx="349493" cy="368300"/>
          </a:xfrm>
          <a:prstGeom prst="rect">
            <a:avLst/>
          </a:prstGeom>
          <a:noFill/>
          <a:ln w="9525">
            <a:noFill/>
            <a:miter lim="800000"/>
            <a:headEnd/>
            <a:tailEnd/>
          </a:ln>
        </p:spPr>
        <p:txBody>
          <a:bodyPr wrap="square">
            <a:prstTxWarp prst="textNoShape">
              <a:avLst/>
            </a:prstTxWarp>
            <a:spAutoFit/>
          </a:bodyPr>
          <a:lstStyle/>
          <a:p>
            <a:r>
              <a:rPr lang="en-US" dirty="0">
                <a:solidFill>
                  <a:srgbClr val="0C713A"/>
                </a:solidFill>
                <a:latin typeface="Cambria" panose="02040503050406030204" pitchFamily="18" charset="0"/>
              </a:rPr>
              <a:t>i</a:t>
            </a:r>
            <a:r>
              <a:rPr lang="en-US" baseline="-25000" dirty="0">
                <a:solidFill>
                  <a:srgbClr val="0C713A"/>
                </a:solidFill>
                <a:latin typeface="Cambria" panose="02040503050406030204" pitchFamily="18" charset="0"/>
              </a:rPr>
              <a:t>2</a:t>
            </a:r>
          </a:p>
        </p:txBody>
      </p:sp>
      <p:cxnSp>
        <p:nvCxnSpPr>
          <p:cNvPr id="54" name="Straight Connector 53"/>
          <p:cNvCxnSpPr/>
          <p:nvPr/>
        </p:nvCxnSpPr>
        <p:spPr>
          <a:xfrm rot="10800000">
            <a:off x="1354569" y="3069153"/>
            <a:ext cx="3409950" cy="1587"/>
          </a:xfrm>
          <a:prstGeom prst="line">
            <a:avLst/>
          </a:prstGeom>
          <a:ln>
            <a:solidFill>
              <a:srgbClr val="0C713A"/>
            </a:solidFill>
            <a:prstDash val="dash"/>
          </a:ln>
        </p:spPr>
        <p:style>
          <a:lnRef idx="2">
            <a:schemeClr val="accent1"/>
          </a:lnRef>
          <a:fillRef idx="0">
            <a:schemeClr val="accent1"/>
          </a:fillRef>
          <a:effectRef idx="1">
            <a:schemeClr val="accent1"/>
          </a:effectRef>
          <a:fontRef idx="minor">
            <a:schemeClr val="tx1"/>
          </a:fontRef>
        </p:style>
      </p:cxnSp>
      <p:sp>
        <p:nvSpPr>
          <p:cNvPr id="36892" name="TextBox 14"/>
          <p:cNvSpPr txBox="1">
            <a:spLocks noChangeArrowheads="1"/>
          </p:cNvSpPr>
          <p:nvPr/>
        </p:nvSpPr>
        <p:spPr bwMode="auto">
          <a:xfrm>
            <a:off x="970688" y="2076796"/>
            <a:ext cx="436376" cy="369888"/>
          </a:xfrm>
          <a:prstGeom prst="rect">
            <a:avLst/>
          </a:prstGeom>
          <a:noFill/>
          <a:ln w="9525">
            <a:noFill/>
            <a:miter lim="800000"/>
            <a:headEnd/>
            <a:tailEnd/>
          </a:ln>
        </p:spPr>
        <p:txBody>
          <a:bodyPr wrap="square">
            <a:prstTxWarp prst="textNoShape">
              <a:avLst/>
            </a:prstTxWarp>
            <a:spAutoFit/>
          </a:bodyPr>
          <a:lstStyle/>
          <a:p>
            <a:r>
              <a:rPr lang="en-US" dirty="0">
                <a:solidFill>
                  <a:srgbClr val="0C713A"/>
                </a:solidFill>
                <a:latin typeface="Cambria" panose="02040503050406030204" pitchFamily="18" charset="0"/>
              </a:rPr>
              <a:t>y</a:t>
            </a:r>
            <a:r>
              <a:rPr lang="en-US" baseline="-25000" dirty="0">
                <a:solidFill>
                  <a:srgbClr val="0C713A"/>
                </a:solidFill>
                <a:latin typeface="Cambria" panose="02040503050406030204" pitchFamily="18" charset="0"/>
              </a:rPr>
              <a:t>2</a:t>
            </a: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62317F3A-C026-3CAB-DE49-9DE8EE6AE0F9}"/>
                  </a:ext>
                </a:extLst>
              </p:cNvPr>
              <p:cNvSpPr/>
              <p:nvPr/>
            </p:nvSpPr>
            <p:spPr>
              <a:xfrm>
                <a:off x="5148400" y="2386806"/>
                <a:ext cx="10992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𝜂</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𝛿</m:t>
                          </m:r>
                        </m:e>
                      </m:d>
                      <m:r>
                        <a:rPr lang="en-US" i="1">
                          <a:latin typeface="Cambria Math" panose="02040503050406030204" pitchFamily="18" charset="0"/>
                        </a:rPr>
                        <m:t>𝑘</m:t>
                      </m:r>
                    </m:oMath>
                  </m:oMathPara>
                </a14:m>
                <a:endParaRPr lang="en-US" dirty="0"/>
              </a:p>
            </p:txBody>
          </p:sp>
        </mc:Choice>
        <mc:Fallback xmlns="">
          <p:sp>
            <p:nvSpPr>
              <p:cNvPr id="28" name="Rectangle 27">
                <a:extLst>
                  <a:ext uri="{FF2B5EF4-FFF2-40B4-BE49-F238E27FC236}">
                    <a16:creationId xmlns:a16="http://schemas.microsoft.com/office/drawing/2014/main" id="{62317F3A-C026-3CAB-DE49-9DE8EE6AE0F9}"/>
                  </a:ext>
                </a:extLst>
              </p:cNvPr>
              <p:cNvSpPr>
                <a:spLocks noRot="1" noChangeAspect="1" noMove="1" noResize="1" noEditPoints="1" noAdjustHandles="1" noChangeArrowheads="1" noChangeShapeType="1" noTextEdit="1"/>
              </p:cNvSpPr>
              <p:nvPr/>
            </p:nvSpPr>
            <p:spPr>
              <a:xfrm>
                <a:off x="5148400" y="2386806"/>
                <a:ext cx="1099275" cy="369332"/>
              </a:xfrm>
              <a:prstGeom prst="rect">
                <a:avLst/>
              </a:prstGeom>
              <a:blipFill>
                <a:blip r:embed="rId5"/>
                <a:stretch>
                  <a:fillRect b="-10345"/>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84170421-CE60-F317-D50A-3C8DD81F332B}"/>
              </a:ext>
            </a:extLst>
          </p:cNvPr>
          <p:cNvCxnSpPr/>
          <p:nvPr/>
        </p:nvCxnSpPr>
        <p:spPr>
          <a:xfrm flipV="1">
            <a:off x="1357744" y="2659578"/>
            <a:ext cx="3903663" cy="30368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4465A0D-9838-4E93-1CAF-A7B4A2E34290}"/>
              </a:ext>
            </a:extLst>
          </p:cNvPr>
          <p:cNvCxnSpPr/>
          <p:nvPr/>
        </p:nvCxnSpPr>
        <p:spPr>
          <a:xfrm rot="5400000">
            <a:off x="-789350" y="3554134"/>
            <a:ext cx="428942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3" name="Opening"/>
                                        </p:tgtEl>
                                      </p:cMediaNode>
                                    </p:audio>
                                  </p:sub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68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Typewriter"/>
                                        </p:tgtEl>
                                      </p:cMediaNode>
                                    </p:audio>
                                  </p:sub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688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Typewriter"/>
                                        </p:tgtEl>
                                      </p:cMediaNode>
                                    </p:audio>
                                  </p:sub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689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Typewriter"/>
                                        </p:tgtEl>
                                      </p:cMediaNode>
                                    </p:audio>
                                  </p:sub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36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6882" grpId="0"/>
      <p:bldP spid="36883" grpId="0"/>
      <p:bldP spid="36890" grpId="0"/>
      <p:bldP spid="3689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4E0C2-38D6-4CF4-65A7-EDB301A9B12A}"/>
              </a:ext>
            </a:extLst>
          </p:cNvPr>
          <p:cNvSpPr>
            <a:spLocks noGrp="1"/>
          </p:cNvSpPr>
          <p:nvPr>
            <p:ph type="title"/>
          </p:nvPr>
        </p:nvSpPr>
        <p:spPr/>
        <p:txBody>
          <a:bodyPr/>
          <a:lstStyle/>
          <a:p>
            <a:r>
              <a:rPr lang="en-US" dirty="0"/>
              <a:t>Savings Rate and Consumption</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D6645DE-C6DA-87B7-1CF0-221703B95EED}"/>
                  </a:ext>
                </a:extLst>
              </p:cNvPr>
              <p:cNvSpPr/>
              <p:nvPr/>
            </p:nvSpPr>
            <p:spPr>
              <a:xfrm>
                <a:off x="571250" y="3065118"/>
                <a:ext cx="4156331"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𝑐</m:t>
                          </m:r>
                        </m:e>
                        <m:sub>
                          <m:r>
                            <a:rPr lang="en-US" sz="4000" i="1">
                              <a:solidFill>
                                <a:schemeClr val="tx1"/>
                              </a:solidFill>
                              <a:latin typeface="Cambria Math" panose="02040503050406030204" pitchFamily="18" charset="0"/>
                            </a:rPr>
                            <m:t>𝑠𝑠</m:t>
                          </m:r>
                        </m:sub>
                      </m:sSub>
                      <m:r>
                        <a:rPr lang="en-US" sz="4000" i="0">
                          <a:solidFill>
                            <a:schemeClr val="tx1"/>
                          </a:solidFill>
                          <a:latin typeface="Cambria Math" panose="02040503050406030204" pitchFamily="18" charset="0"/>
                        </a:rPr>
                        <m:t>=</m:t>
                      </m:r>
                      <m:d>
                        <m:dPr>
                          <m:ctrlPr>
                            <a:rPr lang="en-US" sz="4000" i="1">
                              <a:solidFill>
                                <a:schemeClr val="tx1"/>
                              </a:solidFill>
                              <a:latin typeface="Cambria Math" panose="02040503050406030204" pitchFamily="18" charset="0"/>
                            </a:rPr>
                          </m:ctrlPr>
                        </m:dPr>
                        <m:e>
                          <m:r>
                            <a:rPr lang="en-US" sz="4000" i="0">
                              <a:solidFill>
                                <a:schemeClr val="tx1"/>
                              </a:solidFill>
                              <a:latin typeface="Cambria Math" panose="02040503050406030204" pitchFamily="18" charset="0"/>
                            </a:rPr>
                            <m:t>1−</m:t>
                          </m:r>
                          <m:r>
                            <a:rPr lang="en-US" sz="4000" i="1">
                              <a:solidFill>
                                <a:schemeClr val="tx1"/>
                              </a:solidFill>
                              <a:latin typeface="Cambria Math" panose="02040503050406030204" pitchFamily="18" charset="0"/>
                            </a:rPr>
                            <m:t>𝑠</m:t>
                          </m:r>
                        </m:e>
                      </m:d>
                      <m:r>
                        <a:rPr lang="en-US" sz="4000" i="1">
                          <a:solidFill>
                            <a:schemeClr val="tx1"/>
                          </a:solidFill>
                          <a:latin typeface="Cambria Math" panose="02040503050406030204" pitchFamily="18" charset="0"/>
                        </a:rPr>
                        <m:t>𝐴</m:t>
                      </m:r>
                      <m:sSubSup>
                        <m:sSubSupPr>
                          <m:ctrlPr>
                            <a:rPr lang="en-US" sz="4000" i="1">
                              <a:solidFill>
                                <a:schemeClr val="tx1"/>
                              </a:solidFill>
                              <a:latin typeface="Cambria Math" panose="02040503050406030204" pitchFamily="18" charset="0"/>
                            </a:rPr>
                          </m:ctrlPr>
                        </m:sSubSupPr>
                        <m:e>
                          <m:r>
                            <a:rPr lang="en-US" sz="4000" i="1">
                              <a:solidFill>
                                <a:schemeClr val="tx1"/>
                              </a:solidFill>
                              <a:latin typeface="Cambria Math" panose="02040503050406030204" pitchFamily="18" charset="0"/>
                            </a:rPr>
                            <m:t>𝑘</m:t>
                          </m:r>
                        </m:e>
                        <m:sub>
                          <m:r>
                            <a:rPr lang="en-US" sz="4000" i="1">
                              <a:solidFill>
                                <a:schemeClr val="tx1"/>
                              </a:solidFill>
                              <a:latin typeface="Cambria Math" panose="02040503050406030204" pitchFamily="18" charset="0"/>
                            </a:rPr>
                            <m:t>𝑠𝑠</m:t>
                          </m:r>
                        </m:sub>
                        <m:sup>
                          <m:r>
                            <a:rPr lang="en-US" sz="4000" i="1">
                              <a:solidFill>
                                <a:schemeClr val="tx1"/>
                              </a:solidFill>
                              <a:latin typeface="Cambria Math" panose="02040503050406030204" pitchFamily="18" charset="0"/>
                            </a:rPr>
                            <m:t>𝛼</m:t>
                          </m:r>
                        </m:sup>
                      </m:sSubSup>
                    </m:oMath>
                  </m:oMathPara>
                </a14:m>
                <a:endParaRPr lang="en-US" sz="4000" dirty="0">
                  <a:solidFill>
                    <a:schemeClr val="tx1"/>
                  </a:solidFill>
                </a:endParaRPr>
              </a:p>
            </p:txBody>
          </p:sp>
        </mc:Choice>
        <mc:Fallback xmlns="">
          <p:sp>
            <p:nvSpPr>
              <p:cNvPr id="5" name="Rectangle 4">
                <a:extLst>
                  <a:ext uri="{FF2B5EF4-FFF2-40B4-BE49-F238E27FC236}">
                    <a16:creationId xmlns:a16="http://schemas.microsoft.com/office/drawing/2014/main" id="{6D6645DE-C6DA-87B7-1CF0-221703B95EED}"/>
                  </a:ext>
                </a:extLst>
              </p:cNvPr>
              <p:cNvSpPr>
                <a:spLocks noRot="1" noChangeAspect="1" noMove="1" noResize="1" noEditPoints="1" noAdjustHandles="1" noChangeArrowheads="1" noChangeShapeType="1" noTextEdit="1"/>
              </p:cNvSpPr>
              <p:nvPr/>
            </p:nvSpPr>
            <p:spPr>
              <a:xfrm>
                <a:off x="571250" y="3065118"/>
                <a:ext cx="4156331" cy="707886"/>
              </a:xfrm>
              <a:prstGeom prst="rect">
                <a:avLst/>
              </a:prstGeom>
              <a:blipFill>
                <a:blip r:embed="rId3"/>
                <a:stretch>
                  <a:fillRect b="-350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FA939AB5-0714-4228-B26B-24A2D48D7418}"/>
              </a:ext>
            </a:extLst>
          </p:cNvPr>
          <p:cNvSpPr txBox="1"/>
          <p:nvPr/>
        </p:nvSpPr>
        <p:spPr>
          <a:xfrm>
            <a:off x="5100971" y="2390188"/>
            <a:ext cx="4026690" cy="1477328"/>
          </a:xfrm>
          <a:prstGeom prst="rect">
            <a:avLst/>
          </a:prstGeom>
          <a:noFill/>
        </p:spPr>
        <p:txBody>
          <a:bodyPr wrap="square" rtlCol="0">
            <a:spAutoFit/>
          </a:bodyPr>
          <a:lstStyle/>
          <a:p>
            <a:pPr algn="ctr"/>
            <a:r>
              <a:rPr lang="en-US" dirty="0"/>
              <a:t>The effect of a higher savings rate on consumption is ambiguous.</a:t>
            </a:r>
          </a:p>
          <a:p>
            <a:pPr algn="ctr"/>
            <a:endParaRPr lang="en-US" dirty="0"/>
          </a:p>
          <a:p>
            <a:pPr algn="ctr"/>
            <a:r>
              <a:rPr lang="en-US" dirty="0"/>
              <a:t>It is like going from having a quarter of a small pie to and eight of a large pie.</a:t>
            </a:r>
          </a:p>
        </p:txBody>
      </p:sp>
      <p:sp>
        <p:nvSpPr>
          <p:cNvPr id="7" name="Up Arrow 6">
            <a:extLst>
              <a:ext uri="{FF2B5EF4-FFF2-40B4-BE49-F238E27FC236}">
                <a16:creationId xmlns:a16="http://schemas.microsoft.com/office/drawing/2014/main" id="{1D200EEE-8184-8CBE-29DC-7FD5DFF3F3BC}"/>
              </a:ext>
            </a:extLst>
          </p:cNvPr>
          <p:cNvSpPr/>
          <p:nvPr/>
        </p:nvSpPr>
        <p:spPr>
          <a:xfrm rot="10800000">
            <a:off x="2649415" y="4217548"/>
            <a:ext cx="286870" cy="622518"/>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8" name="Up Arrow 7">
            <a:extLst>
              <a:ext uri="{FF2B5EF4-FFF2-40B4-BE49-F238E27FC236}">
                <a16:creationId xmlns:a16="http://schemas.microsoft.com/office/drawing/2014/main" id="{1BD3906D-E991-9FB6-FCF0-19C2D88AD9D0}"/>
              </a:ext>
            </a:extLst>
          </p:cNvPr>
          <p:cNvSpPr/>
          <p:nvPr/>
        </p:nvSpPr>
        <p:spPr>
          <a:xfrm>
            <a:off x="3091772" y="2857015"/>
            <a:ext cx="286869" cy="395256"/>
          </a:xfrm>
          <a:prstGeom prst="upArrow">
            <a:avLst/>
          </a:prstGeom>
          <a:solidFill>
            <a:srgbClr val="0C713A"/>
          </a:solidFill>
          <a:ln>
            <a:solidFill>
              <a:srgbClr val="0C71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Brace 8">
            <a:extLst>
              <a:ext uri="{FF2B5EF4-FFF2-40B4-BE49-F238E27FC236}">
                <a16:creationId xmlns:a16="http://schemas.microsoft.com/office/drawing/2014/main" id="{1EA42D70-832E-6A23-FF3C-2003113AD6DC}"/>
              </a:ext>
            </a:extLst>
          </p:cNvPr>
          <p:cNvSpPr/>
          <p:nvPr/>
        </p:nvSpPr>
        <p:spPr>
          <a:xfrm rot="5400000">
            <a:off x="2597052" y="3307870"/>
            <a:ext cx="410134" cy="1232146"/>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Up Arrow 14">
            <a:extLst>
              <a:ext uri="{FF2B5EF4-FFF2-40B4-BE49-F238E27FC236}">
                <a16:creationId xmlns:a16="http://schemas.microsoft.com/office/drawing/2014/main" id="{5DA19E0E-D395-8272-7C71-13585C77D56A}"/>
              </a:ext>
            </a:extLst>
          </p:cNvPr>
          <p:cNvSpPr/>
          <p:nvPr/>
        </p:nvSpPr>
        <p:spPr>
          <a:xfrm>
            <a:off x="3887777" y="2538414"/>
            <a:ext cx="286870" cy="622518"/>
          </a:xfrm>
          <a:prstGeom prst="upArrow">
            <a:avLst/>
          </a:prstGeom>
          <a:solidFill>
            <a:srgbClr val="0C713A"/>
          </a:solidFill>
          <a:ln>
            <a:solidFill>
              <a:srgbClr val="0C71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32" name="Oval 31">
            <a:extLst>
              <a:ext uri="{FF2B5EF4-FFF2-40B4-BE49-F238E27FC236}">
                <a16:creationId xmlns:a16="http://schemas.microsoft.com/office/drawing/2014/main" id="{BF199E93-F5A1-6A05-8978-75A334F0DD4F}"/>
              </a:ext>
            </a:extLst>
          </p:cNvPr>
          <p:cNvSpPr/>
          <p:nvPr/>
        </p:nvSpPr>
        <p:spPr>
          <a:xfrm>
            <a:off x="5790913" y="4382866"/>
            <a:ext cx="914400" cy="914400"/>
          </a:xfrm>
          <a:prstGeom prst="ellipse">
            <a:avLst/>
          </a:prstGeom>
          <a:solidFill>
            <a:schemeClr val="accent3">
              <a:lumMod val="20000"/>
              <a:lumOff val="8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78144E9-1267-85F5-28D9-1622019628E6}"/>
              </a:ext>
            </a:extLst>
          </p:cNvPr>
          <p:cNvSpPr/>
          <p:nvPr/>
        </p:nvSpPr>
        <p:spPr>
          <a:xfrm>
            <a:off x="7315200" y="4154266"/>
            <a:ext cx="1371600" cy="1371600"/>
          </a:xfrm>
          <a:prstGeom prst="ellipse">
            <a:avLst/>
          </a:prstGeom>
          <a:solidFill>
            <a:schemeClr val="accent3">
              <a:lumMod val="20000"/>
              <a:lumOff val="8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3FB43528-4CFA-1879-136C-BB63D71542FC}"/>
              </a:ext>
            </a:extLst>
          </p:cNvPr>
          <p:cNvCxnSpPr>
            <a:cxnSpLocks/>
            <a:stCxn id="32" idx="0"/>
            <a:endCxn id="32" idx="4"/>
          </p:cNvCxnSpPr>
          <p:nvPr/>
        </p:nvCxnSpPr>
        <p:spPr>
          <a:xfrm>
            <a:off x="6248113" y="4382866"/>
            <a:ext cx="0" cy="91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A942F6A-E122-187F-DE48-B88005A065AE}"/>
              </a:ext>
            </a:extLst>
          </p:cNvPr>
          <p:cNvCxnSpPr>
            <a:cxnSpLocks/>
            <a:stCxn id="32" idx="6"/>
            <a:endCxn id="32" idx="2"/>
          </p:cNvCxnSpPr>
          <p:nvPr/>
        </p:nvCxnSpPr>
        <p:spPr>
          <a:xfrm flipH="1">
            <a:off x="5790913" y="4840066"/>
            <a:ext cx="914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F9D6AE6-C5DD-4947-A8CC-40EE0C6C7536}"/>
              </a:ext>
            </a:extLst>
          </p:cNvPr>
          <p:cNvCxnSpPr>
            <a:cxnSpLocks/>
            <a:stCxn id="34" idx="6"/>
          </p:cNvCxnSpPr>
          <p:nvPr/>
        </p:nvCxnSpPr>
        <p:spPr>
          <a:xfrm flipH="1">
            <a:off x="7315200" y="4840066"/>
            <a:ext cx="137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769488C-CABA-7D54-614D-DA3899709FD5}"/>
              </a:ext>
            </a:extLst>
          </p:cNvPr>
          <p:cNvCxnSpPr>
            <a:cxnSpLocks/>
            <a:endCxn id="34" idx="4"/>
          </p:cNvCxnSpPr>
          <p:nvPr/>
        </p:nvCxnSpPr>
        <p:spPr>
          <a:xfrm>
            <a:off x="8001000" y="4154266"/>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2A0467DD-EC68-540B-1BC7-56D653FC40A2}"/>
              </a:ext>
            </a:extLst>
          </p:cNvPr>
          <p:cNvCxnSpPr>
            <a:cxnSpLocks/>
            <a:stCxn id="34" idx="1"/>
            <a:endCxn id="34" idx="5"/>
          </p:cNvCxnSpPr>
          <p:nvPr/>
        </p:nvCxnSpPr>
        <p:spPr>
          <a:xfrm>
            <a:off x="7516066" y="4355132"/>
            <a:ext cx="969868" cy="9698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7E2D0CE-8BAA-51E0-B3CE-8563C5A29EBD}"/>
              </a:ext>
            </a:extLst>
          </p:cNvPr>
          <p:cNvCxnSpPr>
            <a:cxnSpLocks/>
            <a:stCxn id="34" idx="3"/>
            <a:endCxn id="34" idx="7"/>
          </p:cNvCxnSpPr>
          <p:nvPr/>
        </p:nvCxnSpPr>
        <p:spPr>
          <a:xfrm flipV="1">
            <a:off x="7516066" y="4355132"/>
            <a:ext cx="969868" cy="9698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5997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516207"/>
            <a:ext cx="8229600" cy="1013387"/>
          </a:xfrm>
        </p:spPr>
        <p:txBody>
          <a:bodyPr>
            <a:normAutofit fontScale="90000"/>
          </a:bodyPr>
          <a:lstStyle/>
          <a:p>
            <a:pPr eaLnBrk="1" hangingPunct="1"/>
            <a:r>
              <a:rPr lang="en-US" dirty="0">
                <a:ea typeface="ＭＳ Ｐゴシック" pitchFamily="-84" charset="-128"/>
                <a:cs typeface="ＭＳ Ｐゴシック" pitchFamily="-84" charset="-128"/>
              </a:rPr>
              <a:t>A: TFP – Technology, Trade, </a:t>
            </a:r>
            <a:r>
              <a:rPr lang="en-US" sz="2700" dirty="0" err="1">
                <a:ea typeface="ＭＳ Ｐゴシック" pitchFamily="-84" charset="-128"/>
                <a:cs typeface="ＭＳ Ｐゴシック" pitchFamily="-84" charset="-128"/>
              </a:rPr>
              <a:t>Ect</a:t>
            </a:r>
            <a:r>
              <a:rPr lang="en-US" sz="2700" dirty="0">
                <a:ea typeface="ＭＳ Ｐゴシック" pitchFamily="-84" charset="-128"/>
                <a:cs typeface="ＭＳ Ｐゴシック" pitchFamily="-84" charset="-128"/>
              </a:rPr>
              <a:t>…whatever makes you more productive.</a:t>
            </a:r>
          </a:p>
        </p:txBody>
      </p:sp>
      <p:cxnSp>
        <p:nvCxnSpPr>
          <p:cNvPr id="7" name="Straight Connector 6"/>
          <p:cNvCxnSpPr/>
          <p:nvPr/>
        </p:nvCxnSpPr>
        <p:spPr>
          <a:xfrm>
            <a:off x="1149926" y="6123564"/>
            <a:ext cx="41703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1175326" y="2726314"/>
            <a:ext cx="3827463" cy="3363913"/>
          </a:xfrm>
          <a:custGeom>
            <a:avLst/>
            <a:gdLst>
              <a:gd name="connsiteX0" fmla="*/ 0 w 3827072"/>
              <a:gd name="connsiteY0" fmla="*/ 3363574 h 3363574"/>
              <a:gd name="connsiteX1" fmla="*/ 1175580 w 3827072"/>
              <a:gd name="connsiteY1" fmla="*/ 763669 h 3363574"/>
              <a:gd name="connsiteX2" fmla="*/ 3827072 w 3827072"/>
              <a:gd name="connsiteY2" fmla="*/ 0 h 3363574"/>
            </a:gdLst>
            <a:ahLst/>
            <a:cxnLst>
              <a:cxn ang="0">
                <a:pos x="connsiteX0" y="connsiteY0"/>
              </a:cxn>
              <a:cxn ang="0">
                <a:pos x="connsiteX1" y="connsiteY1"/>
              </a:cxn>
              <a:cxn ang="0">
                <a:pos x="connsiteX2" y="connsiteY2"/>
              </a:cxn>
            </a:cxnLst>
            <a:rect l="l" t="t" r="r" b="b"/>
            <a:pathLst>
              <a:path w="3827072" h="3363574">
                <a:moveTo>
                  <a:pt x="0" y="3363574"/>
                </a:moveTo>
                <a:cubicBezTo>
                  <a:pt x="268867" y="2343919"/>
                  <a:pt x="537735" y="1324265"/>
                  <a:pt x="1175580" y="763669"/>
                </a:cubicBezTo>
                <a:cubicBezTo>
                  <a:pt x="1813425" y="203073"/>
                  <a:pt x="3827072" y="0"/>
                  <a:pt x="3827072"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i="1" dirty="0">
              <a:solidFill>
                <a:srgbClr val="0000FF"/>
              </a:solidFill>
              <a:latin typeface="Cambria" panose="02040503050406030204" pitchFamily="18" charset="0"/>
            </a:endParaRPr>
          </a:p>
        </p:txBody>
      </p:sp>
      <p:sp>
        <p:nvSpPr>
          <p:cNvPr id="12" name="Freeform 11"/>
          <p:cNvSpPr/>
          <p:nvPr/>
        </p:nvSpPr>
        <p:spPr>
          <a:xfrm>
            <a:off x="1146751" y="3759777"/>
            <a:ext cx="3852863" cy="2368550"/>
          </a:xfrm>
          <a:custGeom>
            <a:avLst/>
            <a:gdLst>
              <a:gd name="connsiteX0" fmla="*/ 0 w 3852815"/>
              <a:gd name="connsiteY0" fmla="*/ 2368230 h 2368230"/>
              <a:gd name="connsiteX1" fmla="*/ 1064029 w 3852815"/>
              <a:gd name="connsiteY1" fmla="*/ 840893 h 2368230"/>
              <a:gd name="connsiteX2" fmla="*/ 3852815 w 3852815"/>
              <a:gd name="connsiteY2" fmla="*/ 0 h 2368230"/>
            </a:gdLst>
            <a:ahLst/>
            <a:cxnLst>
              <a:cxn ang="0">
                <a:pos x="connsiteX0" y="connsiteY0"/>
              </a:cxn>
              <a:cxn ang="0">
                <a:pos x="connsiteX1" y="connsiteY1"/>
              </a:cxn>
              <a:cxn ang="0">
                <a:pos x="connsiteX2" y="connsiteY2"/>
              </a:cxn>
            </a:cxnLst>
            <a:rect l="l" t="t" r="r" b="b"/>
            <a:pathLst>
              <a:path w="3852815" h="2368230">
                <a:moveTo>
                  <a:pt x="0" y="2368230"/>
                </a:moveTo>
                <a:cubicBezTo>
                  <a:pt x="210946" y="1801914"/>
                  <a:pt x="421893" y="1235598"/>
                  <a:pt x="1064029" y="840893"/>
                </a:cubicBezTo>
                <a:cubicBezTo>
                  <a:pt x="1706165" y="446188"/>
                  <a:pt x="3852815" y="0"/>
                  <a:pt x="3852815"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i="1">
              <a:solidFill>
                <a:srgbClr val="0000FF"/>
              </a:solidFill>
              <a:latin typeface="Cambria" panose="02040503050406030204" pitchFamily="18" charset="0"/>
            </a:endParaRPr>
          </a:p>
        </p:txBody>
      </p:sp>
      <p:sp>
        <p:nvSpPr>
          <p:cNvPr id="38921" name="TextBox 14"/>
          <p:cNvSpPr txBox="1">
            <a:spLocks noChangeArrowheads="1"/>
          </p:cNvSpPr>
          <p:nvPr/>
        </p:nvSpPr>
        <p:spPr bwMode="auto">
          <a:xfrm>
            <a:off x="603452" y="1751106"/>
            <a:ext cx="760412" cy="368300"/>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y,i,c</a:t>
            </a:r>
            <a:r>
              <a:rPr lang="en-US" i="1" dirty="0">
                <a:latin typeface="Cambria" panose="02040503050406030204" pitchFamily="18" charset="0"/>
              </a:rPr>
              <a:t> </a:t>
            </a:r>
          </a:p>
        </p:txBody>
      </p:sp>
      <p:sp>
        <p:nvSpPr>
          <p:cNvPr id="38922" name="TextBox 15"/>
          <p:cNvSpPr txBox="1">
            <a:spLocks noChangeArrowheads="1"/>
          </p:cNvSpPr>
          <p:nvPr/>
        </p:nvSpPr>
        <p:spPr bwMode="auto">
          <a:xfrm>
            <a:off x="4986201" y="2499303"/>
            <a:ext cx="1073150" cy="368300"/>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y</a:t>
            </a:r>
            <a:r>
              <a:rPr lang="en-US" i="1" dirty="0">
                <a:latin typeface="Cambria" panose="02040503050406030204" pitchFamily="18" charset="0"/>
              </a:rPr>
              <a:t> = A</a:t>
            </a:r>
            <a:r>
              <a:rPr lang="en-US" i="1" baseline="-25000" dirty="0">
                <a:latin typeface="Cambria" panose="02040503050406030204" pitchFamily="18" charset="0"/>
              </a:rPr>
              <a:t>1</a:t>
            </a:r>
            <a:r>
              <a:rPr lang="en-US" i="1" dirty="0">
                <a:latin typeface="Cambria" panose="02040503050406030204" pitchFamily="18" charset="0"/>
              </a:rPr>
              <a:t>k</a:t>
            </a:r>
            <a:r>
              <a:rPr lang="en-US" i="1" baseline="30000" dirty="0">
                <a:latin typeface="Cambria" panose="02040503050406030204" pitchFamily="18" charset="0"/>
              </a:rPr>
              <a:t>α </a:t>
            </a:r>
            <a:endParaRPr lang="en-US" i="1" dirty="0">
              <a:latin typeface="Cambria" panose="02040503050406030204" pitchFamily="18" charset="0"/>
            </a:endParaRPr>
          </a:p>
        </p:txBody>
      </p:sp>
      <p:sp>
        <p:nvSpPr>
          <p:cNvPr id="38924" name="TextBox 17"/>
          <p:cNvSpPr txBox="1">
            <a:spLocks noChangeArrowheads="1"/>
          </p:cNvSpPr>
          <p:nvPr/>
        </p:nvSpPr>
        <p:spPr bwMode="auto">
          <a:xfrm>
            <a:off x="4999614" y="3574833"/>
            <a:ext cx="1071563" cy="369887"/>
          </a:xfrm>
          <a:prstGeom prst="rect">
            <a:avLst/>
          </a:prstGeom>
          <a:noFill/>
          <a:ln w="9525">
            <a:noFill/>
            <a:miter lim="800000"/>
            <a:headEnd/>
            <a:tailEnd/>
          </a:ln>
        </p:spPr>
        <p:txBody>
          <a:bodyPr>
            <a:prstTxWarp prst="textNoShape">
              <a:avLst/>
            </a:prstTxWarp>
            <a:spAutoFit/>
          </a:bodyPr>
          <a:lstStyle/>
          <a:p>
            <a:r>
              <a:rPr lang="en-US" i="1" dirty="0" err="1">
                <a:latin typeface="Cambria" panose="02040503050406030204" pitchFamily="18" charset="0"/>
              </a:rPr>
              <a:t>i</a:t>
            </a:r>
            <a:r>
              <a:rPr lang="en-US" i="1" dirty="0">
                <a:latin typeface="Cambria" panose="02040503050406030204" pitchFamily="18" charset="0"/>
              </a:rPr>
              <a:t> = sA</a:t>
            </a:r>
            <a:r>
              <a:rPr lang="en-US" i="1" baseline="-25000" dirty="0">
                <a:latin typeface="Cambria" panose="02040503050406030204" pitchFamily="18" charset="0"/>
              </a:rPr>
              <a:t>1</a:t>
            </a:r>
            <a:r>
              <a:rPr lang="en-US" i="1" dirty="0">
                <a:latin typeface="Cambria" panose="02040503050406030204" pitchFamily="18" charset="0"/>
              </a:rPr>
              <a:t>k</a:t>
            </a:r>
            <a:r>
              <a:rPr lang="en-US" i="1" baseline="30000" dirty="0">
                <a:latin typeface="Cambria" panose="02040503050406030204" pitchFamily="18" charset="0"/>
              </a:rPr>
              <a:t>α </a:t>
            </a:r>
            <a:endParaRPr lang="en-US" i="1" dirty="0">
              <a:latin typeface="Cambria" panose="02040503050406030204" pitchFamily="18" charset="0"/>
            </a:endParaRPr>
          </a:p>
        </p:txBody>
      </p:sp>
      <p:cxnSp>
        <p:nvCxnSpPr>
          <p:cNvPr id="20" name="Straight Connector 19"/>
          <p:cNvCxnSpPr/>
          <p:nvPr/>
        </p:nvCxnSpPr>
        <p:spPr>
          <a:xfrm rot="16200000" flipH="1">
            <a:off x="2258001" y="4504314"/>
            <a:ext cx="3197225" cy="952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8926" name="TextBox 21"/>
          <p:cNvSpPr txBox="1">
            <a:spLocks noChangeArrowheads="1"/>
          </p:cNvSpPr>
          <p:nvPr/>
        </p:nvSpPr>
        <p:spPr bwMode="auto">
          <a:xfrm>
            <a:off x="5002789" y="6125152"/>
            <a:ext cx="1071562" cy="369887"/>
          </a:xfrm>
          <a:prstGeom prst="rect">
            <a:avLst/>
          </a:prstGeom>
          <a:noFill/>
          <a:ln w="9525">
            <a:noFill/>
            <a:miter lim="800000"/>
            <a:headEnd/>
            <a:tailEnd/>
          </a:ln>
        </p:spPr>
        <p:txBody>
          <a:bodyPr>
            <a:prstTxWarp prst="textNoShape">
              <a:avLst/>
            </a:prstTxWarp>
            <a:spAutoFit/>
          </a:bodyPr>
          <a:lstStyle/>
          <a:p>
            <a:r>
              <a:rPr lang="en-US" i="1">
                <a:latin typeface="Cambria" panose="02040503050406030204" pitchFamily="18" charset="0"/>
              </a:rPr>
              <a:t>k</a:t>
            </a:r>
          </a:p>
        </p:txBody>
      </p:sp>
      <p:sp>
        <p:nvSpPr>
          <p:cNvPr id="38927" name="TextBox 22"/>
          <p:cNvSpPr txBox="1">
            <a:spLocks noChangeArrowheads="1"/>
          </p:cNvSpPr>
          <p:nvPr/>
        </p:nvSpPr>
        <p:spPr bwMode="auto">
          <a:xfrm>
            <a:off x="3720956" y="6105657"/>
            <a:ext cx="669925" cy="369332"/>
          </a:xfrm>
          <a:prstGeom prst="rect">
            <a:avLst/>
          </a:prstGeom>
          <a:noFill/>
          <a:ln w="9525">
            <a:noFill/>
            <a:miter lim="800000"/>
            <a:headEnd/>
            <a:tailEnd/>
          </a:ln>
        </p:spPr>
        <p:txBody>
          <a:bodyPr>
            <a:prstTxWarp prst="textNoShape">
              <a:avLst/>
            </a:prstTxWarp>
            <a:spAutoFit/>
          </a:bodyPr>
          <a:lstStyle/>
          <a:p>
            <a:r>
              <a:rPr lang="en-US" i="1" dirty="0">
                <a:latin typeface="Cambria" panose="02040503050406030204" pitchFamily="18" charset="0"/>
              </a:rPr>
              <a:t>k</a:t>
            </a:r>
            <a:r>
              <a:rPr lang="en-US" i="1" baseline="-25000" dirty="0">
                <a:latin typeface="Cambria" panose="02040503050406030204" pitchFamily="18" charset="0"/>
              </a:rPr>
              <a:t>1</a:t>
            </a:r>
            <a:endParaRPr lang="en-US" i="1" dirty="0">
              <a:latin typeface="Cambria" panose="02040503050406030204" pitchFamily="18" charset="0"/>
            </a:endParaRPr>
          </a:p>
        </p:txBody>
      </p:sp>
      <p:sp>
        <p:nvSpPr>
          <p:cNvPr id="22" name="Freeform 21"/>
          <p:cNvSpPr/>
          <p:nvPr/>
        </p:nvSpPr>
        <p:spPr>
          <a:xfrm>
            <a:off x="1146751" y="3366077"/>
            <a:ext cx="3881438" cy="2741612"/>
          </a:xfrm>
          <a:custGeom>
            <a:avLst/>
            <a:gdLst>
              <a:gd name="connsiteX0" fmla="*/ 0 w 3852815"/>
              <a:gd name="connsiteY0" fmla="*/ 2368230 h 2368230"/>
              <a:gd name="connsiteX1" fmla="*/ 1064029 w 3852815"/>
              <a:gd name="connsiteY1" fmla="*/ 840893 h 2368230"/>
              <a:gd name="connsiteX2" fmla="*/ 3852815 w 3852815"/>
              <a:gd name="connsiteY2" fmla="*/ 0 h 2368230"/>
            </a:gdLst>
            <a:ahLst/>
            <a:cxnLst>
              <a:cxn ang="0">
                <a:pos x="connsiteX0" y="connsiteY0"/>
              </a:cxn>
              <a:cxn ang="0">
                <a:pos x="connsiteX1" y="connsiteY1"/>
              </a:cxn>
              <a:cxn ang="0">
                <a:pos x="connsiteX2" y="connsiteY2"/>
              </a:cxn>
            </a:cxnLst>
            <a:rect l="l" t="t" r="r" b="b"/>
            <a:pathLst>
              <a:path w="3852815" h="2368230">
                <a:moveTo>
                  <a:pt x="0" y="2368230"/>
                </a:moveTo>
                <a:cubicBezTo>
                  <a:pt x="210946" y="1801914"/>
                  <a:pt x="421893" y="1235598"/>
                  <a:pt x="1064029" y="840893"/>
                </a:cubicBezTo>
                <a:cubicBezTo>
                  <a:pt x="1706165" y="446188"/>
                  <a:pt x="3852815" y="0"/>
                  <a:pt x="3852815" y="0"/>
                </a:cubicBezTo>
              </a:path>
            </a:pathLst>
          </a:custGeom>
          <a:ln>
            <a:solidFill>
              <a:srgbClr val="0C713A"/>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i="1">
              <a:solidFill>
                <a:srgbClr val="0000FF"/>
              </a:solidFill>
              <a:latin typeface="Cambria" panose="02040503050406030204" pitchFamily="18" charset="0"/>
            </a:endParaRPr>
          </a:p>
        </p:txBody>
      </p:sp>
      <p:sp>
        <p:nvSpPr>
          <p:cNvPr id="38929" name="TextBox 17"/>
          <p:cNvSpPr txBox="1">
            <a:spLocks noChangeArrowheads="1"/>
          </p:cNvSpPr>
          <p:nvPr/>
        </p:nvSpPr>
        <p:spPr bwMode="auto">
          <a:xfrm>
            <a:off x="4999614" y="3143203"/>
            <a:ext cx="1071563" cy="369887"/>
          </a:xfrm>
          <a:prstGeom prst="rect">
            <a:avLst/>
          </a:prstGeom>
          <a:noFill/>
          <a:ln w="9525">
            <a:noFill/>
            <a:miter lim="800000"/>
            <a:headEnd/>
            <a:tailEnd/>
          </a:ln>
        </p:spPr>
        <p:txBody>
          <a:bodyPr>
            <a:prstTxWarp prst="textNoShape">
              <a:avLst/>
            </a:prstTxWarp>
            <a:spAutoFit/>
          </a:bodyPr>
          <a:lstStyle/>
          <a:p>
            <a:r>
              <a:rPr lang="en-US" i="1" dirty="0" err="1">
                <a:solidFill>
                  <a:srgbClr val="0C713A"/>
                </a:solidFill>
                <a:latin typeface="Cambria" panose="02040503050406030204" pitchFamily="18" charset="0"/>
              </a:rPr>
              <a:t>i</a:t>
            </a:r>
            <a:r>
              <a:rPr lang="en-US" i="1" dirty="0">
                <a:solidFill>
                  <a:srgbClr val="0C713A"/>
                </a:solidFill>
                <a:latin typeface="Cambria" panose="02040503050406030204" pitchFamily="18" charset="0"/>
              </a:rPr>
              <a:t>’ = sA</a:t>
            </a:r>
            <a:r>
              <a:rPr lang="en-US" i="1" baseline="-25000" dirty="0">
                <a:solidFill>
                  <a:srgbClr val="0C713A"/>
                </a:solidFill>
                <a:latin typeface="Cambria" panose="02040503050406030204" pitchFamily="18" charset="0"/>
              </a:rPr>
              <a:t>2</a:t>
            </a:r>
            <a:r>
              <a:rPr lang="en-US" i="1" dirty="0">
                <a:solidFill>
                  <a:srgbClr val="0C713A"/>
                </a:solidFill>
                <a:latin typeface="Cambria" panose="02040503050406030204" pitchFamily="18" charset="0"/>
              </a:rPr>
              <a:t>k</a:t>
            </a:r>
            <a:r>
              <a:rPr lang="en-US" i="1" baseline="30000" dirty="0">
                <a:solidFill>
                  <a:srgbClr val="0C713A"/>
                </a:solidFill>
                <a:latin typeface="Cambria" panose="02040503050406030204" pitchFamily="18" charset="0"/>
              </a:rPr>
              <a:t>α </a:t>
            </a:r>
            <a:endParaRPr lang="en-US" i="1" dirty="0">
              <a:solidFill>
                <a:srgbClr val="0C713A"/>
              </a:solidFill>
              <a:latin typeface="Cambria" panose="02040503050406030204" pitchFamily="18" charset="0"/>
            </a:endParaRPr>
          </a:p>
        </p:txBody>
      </p:sp>
      <p:sp>
        <p:nvSpPr>
          <p:cNvPr id="38930" name="TextBox 22"/>
          <p:cNvSpPr txBox="1">
            <a:spLocks noChangeArrowheads="1"/>
          </p:cNvSpPr>
          <p:nvPr/>
        </p:nvSpPr>
        <p:spPr bwMode="auto">
          <a:xfrm>
            <a:off x="4393257" y="6125707"/>
            <a:ext cx="671513" cy="369332"/>
          </a:xfrm>
          <a:prstGeom prst="rect">
            <a:avLst/>
          </a:prstGeom>
          <a:noFill/>
          <a:ln w="9525">
            <a:noFill/>
            <a:miter lim="800000"/>
            <a:headEnd/>
            <a:tailEnd/>
          </a:ln>
        </p:spPr>
        <p:txBody>
          <a:bodyPr>
            <a:prstTxWarp prst="textNoShape">
              <a:avLst/>
            </a:prstTxWarp>
            <a:spAutoFit/>
          </a:bodyPr>
          <a:lstStyle/>
          <a:p>
            <a:r>
              <a:rPr lang="en-US" i="1" dirty="0">
                <a:solidFill>
                  <a:srgbClr val="0C713A"/>
                </a:solidFill>
                <a:latin typeface="Cambria" panose="02040503050406030204" pitchFamily="18" charset="0"/>
              </a:rPr>
              <a:t>k</a:t>
            </a:r>
            <a:r>
              <a:rPr lang="en-US" i="1" baseline="-25000" dirty="0">
                <a:solidFill>
                  <a:srgbClr val="0C713A"/>
                </a:solidFill>
                <a:latin typeface="Cambria" panose="02040503050406030204" pitchFamily="18" charset="0"/>
              </a:rPr>
              <a:t>2</a:t>
            </a:r>
            <a:endParaRPr lang="en-US" i="1" dirty="0">
              <a:solidFill>
                <a:srgbClr val="0C713A"/>
              </a:solidFill>
              <a:latin typeface="Cambria" panose="02040503050406030204" pitchFamily="18" charset="0"/>
            </a:endParaRPr>
          </a:p>
        </p:txBody>
      </p:sp>
      <p:cxnSp>
        <p:nvCxnSpPr>
          <p:cNvPr id="29" name="Straight Connector 28"/>
          <p:cNvCxnSpPr/>
          <p:nvPr/>
        </p:nvCxnSpPr>
        <p:spPr>
          <a:xfrm rot="10800000" flipV="1">
            <a:off x="1146751" y="2910464"/>
            <a:ext cx="2714625" cy="3333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0800000" flipV="1">
            <a:off x="1149926" y="4039177"/>
            <a:ext cx="2714625" cy="3333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8933" name="TextBox 14"/>
          <p:cNvSpPr txBox="1">
            <a:spLocks noChangeArrowheads="1"/>
          </p:cNvSpPr>
          <p:nvPr/>
        </p:nvSpPr>
        <p:spPr bwMode="auto">
          <a:xfrm>
            <a:off x="793577" y="3862964"/>
            <a:ext cx="342988" cy="368300"/>
          </a:xfrm>
          <a:prstGeom prst="rect">
            <a:avLst/>
          </a:prstGeom>
          <a:noFill/>
          <a:ln w="9525">
            <a:noFill/>
            <a:miter lim="800000"/>
            <a:headEnd/>
            <a:tailEnd/>
          </a:ln>
        </p:spPr>
        <p:txBody>
          <a:bodyPr wrap="square">
            <a:prstTxWarp prst="textNoShape">
              <a:avLst/>
            </a:prstTxWarp>
            <a:spAutoFit/>
          </a:bodyPr>
          <a:lstStyle/>
          <a:p>
            <a:r>
              <a:rPr lang="en-US" i="1" dirty="0">
                <a:latin typeface="Cambria" panose="02040503050406030204" pitchFamily="18" charset="0"/>
              </a:rPr>
              <a:t>i</a:t>
            </a:r>
            <a:r>
              <a:rPr lang="en-US" i="1" baseline="-25000" dirty="0">
                <a:latin typeface="Cambria" panose="02040503050406030204" pitchFamily="18" charset="0"/>
              </a:rPr>
              <a:t>1</a:t>
            </a:r>
          </a:p>
        </p:txBody>
      </p:sp>
      <p:sp>
        <p:nvSpPr>
          <p:cNvPr id="38934" name="TextBox 14"/>
          <p:cNvSpPr txBox="1">
            <a:spLocks noChangeArrowheads="1"/>
          </p:cNvSpPr>
          <p:nvPr/>
        </p:nvSpPr>
        <p:spPr bwMode="auto">
          <a:xfrm>
            <a:off x="793576" y="2726314"/>
            <a:ext cx="380164" cy="369332"/>
          </a:xfrm>
          <a:prstGeom prst="rect">
            <a:avLst/>
          </a:prstGeom>
          <a:noFill/>
          <a:ln w="9525">
            <a:noFill/>
            <a:miter lim="800000"/>
            <a:headEnd/>
            <a:tailEnd/>
          </a:ln>
        </p:spPr>
        <p:txBody>
          <a:bodyPr wrap="square">
            <a:prstTxWarp prst="textNoShape">
              <a:avLst/>
            </a:prstTxWarp>
            <a:spAutoFit/>
          </a:bodyPr>
          <a:lstStyle/>
          <a:p>
            <a:r>
              <a:rPr lang="en-US" i="1" dirty="0">
                <a:latin typeface="Cambria" panose="02040503050406030204" pitchFamily="18" charset="0"/>
              </a:rPr>
              <a:t>y</a:t>
            </a:r>
            <a:r>
              <a:rPr lang="en-US" i="1" baseline="-25000" dirty="0">
                <a:latin typeface="Cambria" panose="02040503050406030204" pitchFamily="18" charset="0"/>
              </a:rPr>
              <a:t>1</a:t>
            </a:r>
          </a:p>
        </p:txBody>
      </p:sp>
      <p:sp>
        <p:nvSpPr>
          <p:cNvPr id="38935" name="TextBox 14"/>
          <p:cNvSpPr txBox="1">
            <a:spLocks noChangeArrowheads="1"/>
          </p:cNvSpPr>
          <p:nvPr/>
        </p:nvSpPr>
        <p:spPr bwMode="auto">
          <a:xfrm>
            <a:off x="767056" y="3281939"/>
            <a:ext cx="398084" cy="368300"/>
          </a:xfrm>
          <a:prstGeom prst="rect">
            <a:avLst/>
          </a:prstGeom>
          <a:noFill/>
          <a:ln w="9525">
            <a:noFill/>
            <a:miter lim="800000"/>
            <a:headEnd/>
            <a:tailEnd/>
          </a:ln>
        </p:spPr>
        <p:txBody>
          <a:bodyPr wrap="square">
            <a:prstTxWarp prst="textNoShape">
              <a:avLst/>
            </a:prstTxWarp>
            <a:spAutoFit/>
          </a:bodyPr>
          <a:lstStyle/>
          <a:p>
            <a:r>
              <a:rPr lang="en-US" i="1" dirty="0">
                <a:solidFill>
                  <a:srgbClr val="0C713A"/>
                </a:solidFill>
                <a:latin typeface="Cambria" panose="02040503050406030204" pitchFamily="18" charset="0"/>
              </a:rPr>
              <a:t>i</a:t>
            </a:r>
            <a:r>
              <a:rPr lang="en-US" i="1" baseline="-25000" dirty="0">
                <a:solidFill>
                  <a:srgbClr val="0C713A"/>
                </a:solidFill>
                <a:latin typeface="Cambria" panose="02040503050406030204" pitchFamily="18" charset="0"/>
              </a:rPr>
              <a:t>2</a:t>
            </a:r>
          </a:p>
        </p:txBody>
      </p:sp>
      <p:sp>
        <p:nvSpPr>
          <p:cNvPr id="38936" name="TextBox 14"/>
          <p:cNvSpPr txBox="1">
            <a:spLocks noChangeArrowheads="1"/>
          </p:cNvSpPr>
          <p:nvPr/>
        </p:nvSpPr>
        <p:spPr bwMode="auto">
          <a:xfrm>
            <a:off x="767055" y="2139239"/>
            <a:ext cx="375577" cy="369888"/>
          </a:xfrm>
          <a:prstGeom prst="rect">
            <a:avLst/>
          </a:prstGeom>
          <a:noFill/>
          <a:ln w="9525">
            <a:noFill/>
            <a:miter lim="800000"/>
            <a:headEnd/>
            <a:tailEnd/>
          </a:ln>
        </p:spPr>
        <p:txBody>
          <a:bodyPr wrap="square">
            <a:prstTxWarp prst="textNoShape">
              <a:avLst/>
            </a:prstTxWarp>
            <a:spAutoFit/>
          </a:bodyPr>
          <a:lstStyle/>
          <a:p>
            <a:r>
              <a:rPr lang="en-US" i="1" dirty="0">
                <a:solidFill>
                  <a:srgbClr val="0C713A"/>
                </a:solidFill>
                <a:latin typeface="Cambria" panose="02040503050406030204" pitchFamily="18" charset="0"/>
              </a:rPr>
              <a:t>y</a:t>
            </a:r>
            <a:r>
              <a:rPr lang="en-US" i="1" baseline="-25000" dirty="0">
                <a:solidFill>
                  <a:srgbClr val="0C713A"/>
                </a:solidFill>
                <a:latin typeface="Cambria" panose="02040503050406030204" pitchFamily="18" charset="0"/>
              </a:rPr>
              <a:t>2</a:t>
            </a:r>
          </a:p>
        </p:txBody>
      </p:sp>
      <p:sp>
        <p:nvSpPr>
          <p:cNvPr id="30" name="Freeform 29"/>
          <p:cNvSpPr/>
          <p:nvPr/>
        </p:nvSpPr>
        <p:spPr>
          <a:xfrm>
            <a:off x="1165140" y="2311976"/>
            <a:ext cx="3827463" cy="3795713"/>
          </a:xfrm>
          <a:custGeom>
            <a:avLst/>
            <a:gdLst>
              <a:gd name="connsiteX0" fmla="*/ 0 w 3827072"/>
              <a:gd name="connsiteY0" fmla="*/ 3363574 h 3363574"/>
              <a:gd name="connsiteX1" fmla="*/ 1175580 w 3827072"/>
              <a:gd name="connsiteY1" fmla="*/ 763669 h 3363574"/>
              <a:gd name="connsiteX2" fmla="*/ 3827072 w 3827072"/>
              <a:gd name="connsiteY2" fmla="*/ 0 h 3363574"/>
            </a:gdLst>
            <a:ahLst/>
            <a:cxnLst>
              <a:cxn ang="0">
                <a:pos x="connsiteX0" y="connsiteY0"/>
              </a:cxn>
              <a:cxn ang="0">
                <a:pos x="connsiteX1" y="connsiteY1"/>
              </a:cxn>
              <a:cxn ang="0">
                <a:pos x="connsiteX2" y="connsiteY2"/>
              </a:cxn>
            </a:cxnLst>
            <a:rect l="l" t="t" r="r" b="b"/>
            <a:pathLst>
              <a:path w="3827072" h="3363574">
                <a:moveTo>
                  <a:pt x="0" y="3363574"/>
                </a:moveTo>
                <a:cubicBezTo>
                  <a:pt x="268867" y="2343919"/>
                  <a:pt x="537735" y="1324265"/>
                  <a:pt x="1175580" y="763669"/>
                </a:cubicBezTo>
                <a:cubicBezTo>
                  <a:pt x="1813425" y="203073"/>
                  <a:pt x="3827072" y="0"/>
                  <a:pt x="3827072" y="0"/>
                </a:cubicBezTo>
              </a:path>
            </a:pathLst>
          </a:custGeom>
          <a:ln>
            <a:solidFill>
              <a:srgbClr val="0C713A"/>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i="1" dirty="0">
              <a:solidFill>
                <a:srgbClr val="0000FF"/>
              </a:solidFill>
              <a:latin typeface="Cambria" panose="02040503050406030204" pitchFamily="18" charset="0"/>
            </a:endParaRPr>
          </a:p>
        </p:txBody>
      </p:sp>
      <p:sp>
        <p:nvSpPr>
          <p:cNvPr id="38938" name="TextBox 15"/>
          <p:cNvSpPr txBox="1">
            <a:spLocks noChangeArrowheads="1"/>
          </p:cNvSpPr>
          <p:nvPr/>
        </p:nvSpPr>
        <p:spPr bwMode="auto">
          <a:xfrm>
            <a:off x="5013039" y="2088934"/>
            <a:ext cx="1073150" cy="368300"/>
          </a:xfrm>
          <a:prstGeom prst="rect">
            <a:avLst/>
          </a:prstGeom>
          <a:noFill/>
          <a:ln w="9525">
            <a:noFill/>
            <a:miter lim="800000"/>
            <a:headEnd/>
            <a:tailEnd/>
          </a:ln>
        </p:spPr>
        <p:txBody>
          <a:bodyPr>
            <a:prstTxWarp prst="textNoShape">
              <a:avLst/>
            </a:prstTxWarp>
            <a:spAutoFit/>
          </a:bodyPr>
          <a:lstStyle/>
          <a:p>
            <a:r>
              <a:rPr lang="en-US" i="1" dirty="0">
                <a:solidFill>
                  <a:srgbClr val="0C713A"/>
                </a:solidFill>
                <a:latin typeface="Cambria" panose="02040503050406030204" pitchFamily="18" charset="0"/>
              </a:rPr>
              <a:t>y’= A</a:t>
            </a:r>
            <a:r>
              <a:rPr lang="en-US" i="1" baseline="-25000" dirty="0">
                <a:solidFill>
                  <a:srgbClr val="0C713A"/>
                </a:solidFill>
                <a:latin typeface="Cambria" panose="02040503050406030204" pitchFamily="18" charset="0"/>
              </a:rPr>
              <a:t>2</a:t>
            </a:r>
            <a:r>
              <a:rPr lang="en-US" i="1" dirty="0">
                <a:solidFill>
                  <a:srgbClr val="0C713A"/>
                </a:solidFill>
                <a:latin typeface="Cambria" panose="02040503050406030204" pitchFamily="18" charset="0"/>
              </a:rPr>
              <a:t>k</a:t>
            </a:r>
            <a:r>
              <a:rPr lang="en-US" i="1" baseline="30000" dirty="0">
                <a:solidFill>
                  <a:srgbClr val="0C713A"/>
                </a:solidFill>
                <a:latin typeface="Cambria" panose="02040503050406030204" pitchFamily="18" charset="0"/>
              </a:rPr>
              <a:t>α </a:t>
            </a:r>
            <a:endParaRPr lang="en-US" i="1" dirty="0">
              <a:solidFill>
                <a:srgbClr val="0C713A"/>
              </a:solidFill>
              <a:latin typeface="Cambria" panose="02040503050406030204" pitchFamily="18" charset="0"/>
            </a:endParaRPr>
          </a:p>
        </p:txBody>
      </p:sp>
      <p:cxnSp>
        <p:nvCxnSpPr>
          <p:cNvPr id="34" name="Straight Connector 33"/>
          <p:cNvCxnSpPr/>
          <p:nvPr/>
        </p:nvCxnSpPr>
        <p:spPr>
          <a:xfrm rot="5400000">
            <a:off x="2696152" y="4247139"/>
            <a:ext cx="3719512" cy="1587"/>
          </a:xfrm>
          <a:prstGeom prst="line">
            <a:avLst/>
          </a:prstGeom>
          <a:ln>
            <a:solidFill>
              <a:srgbClr val="0C713A"/>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0800000" flipV="1">
            <a:off x="1146751" y="3466089"/>
            <a:ext cx="3408363" cy="0"/>
          </a:xfrm>
          <a:prstGeom prst="line">
            <a:avLst/>
          </a:prstGeom>
          <a:ln>
            <a:solidFill>
              <a:srgbClr val="0C713A"/>
            </a:solidFill>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flipV="1">
            <a:off x="1175326" y="2386589"/>
            <a:ext cx="3405188" cy="1588"/>
          </a:xfrm>
          <a:prstGeom prst="line">
            <a:avLst/>
          </a:prstGeom>
          <a:ln>
            <a:solidFill>
              <a:srgbClr val="0C713A"/>
            </a:solidFill>
            <a:prstDash val="dash"/>
          </a:ln>
        </p:spPr>
        <p:style>
          <a:lnRef idx="2">
            <a:schemeClr val="accent1"/>
          </a:lnRef>
          <a:fillRef idx="0">
            <a:schemeClr val="accent1"/>
          </a:fillRef>
          <a:effectRef idx="1">
            <a:schemeClr val="accent1"/>
          </a:effectRef>
          <a:fontRef idx="minor">
            <a:schemeClr val="tx1"/>
          </a:fontRef>
        </p:style>
      </p:cxnSp>
      <p:sp>
        <p:nvSpPr>
          <p:cNvPr id="38942" name="TextBox 50"/>
          <p:cNvSpPr txBox="1">
            <a:spLocks noChangeArrowheads="1"/>
          </p:cNvSpPr>
          <p:nvPr/>
        </p:nvSpPr>
        <p:spPr bwMode="auto">
          <a:xfrm>
            <a:off x="6291402" y="2205615"/>
            <a:ext cx="2232025" cy="3416320"/>
          </a:xfrm>
          <a:prstGeom prst="rect">
            <a:avLst/>
          </a:prstGeom>
          <a:noFill/>
          <a:ln w="9525">
            <a:noFill/>
            <a:miter lim="800000"/>
            <a:headEnd/>
            <a:tailEnd/>
          </a:ln>
        </p:spPr>
        <p:txBody>
          <a:bodyPr>
            <a:prstTxWarp prst="textNoShape">
              <a:avLst/>
            </a:prstTxWarp>
            <a:spAutoFit/>
          </a:bodyPr>
          <a:lstStyle/>
          <a:p>
            <a:pPr algn="ctr"/>
            <a:r>
              <a:rPr lang="en-US" dirty="0"/>
              <a:t>The effect of an increase in the Technology with A</a:t>
            </a:r>
            <a:r>
              <a:rPr lang="en-US" baseline="-25000" dirty="0"/>
              <a:t>2</a:t>
            </a:r>
            <a:r>
              <a:rPr lang="en-US" dirty="0"/>
              <a:t>&gt;A</a:t>
            </a:r>
            <a:r>
              <a:rPr lang="en-US" baseline="-25000" dirty="0"/>
              <a:t>1</a:t>
            </a:r>
            <a:r>
              <a:rPr lang="en-US" dirty="0"/>
              <a:t>.</a:t>
            </a:r>
          </a:p>
          <a:p>
            <a:pPr algn="ctr"/>
            <a:endParaRPr lang="en-US" dirty="0"/>
          </a:p>
          <a:p>
            <a:pPr algn="ctr"/>
            <a:r>
              <a:rPr lang="en-US" dirty="0"/>
              <a:t>What are the short and long run effects on the growth rate???</a:t>
            </a:r>
          </a:p>
          <a:p>
            <a:pPr algn="ctr"/>
            <a:endParaRPr lang="en-US" dirty="0"/>
          </a:p>
          <a:p>
            <a:pPr algn="ctr"/>
            <a:r>
              <a:rPr lang="en-US" dirty="0"/>
              <a:t>What is the effect on consumption???</a:t>
            </a: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F7B0C905-C7C8-F608-AABE-3F4C1FD526F3}"/>
                  </a:ext>
                </a:extLst>
              </p:cNvPr>
              <p:cNvSpPr/>
              <p:nvPr/>
            </p:nvSpPr>
            <p:spPr>
              <a:xfrm>
                <a:off x="4986914" y="2855180"/>
                <a:ext cx="10992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𝜂</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𝛿</m:t>
                          </m:r>
                        </m:e>
                      </m:d>
                      <m:r>
                        <a:rPr lang="en-US" i="1">
                          <a:solidFill>
                            <a:schemeClr val="tx1"/>
                          </a:solidFill>
                          <a:latin typeface="Cambria Math" panose="02040503050406030204" pitchFamily="18" charset="0"/>
                        </a:rPr>
                        <m:t>𝑘</m:t>
                      </m:r>
                    </m:oMath>
                  </m:oMathPara>
                </a14:m>
                <a:endParaRPr lang="en-US" dirty="0"/>
              </a:p>
            </p:txBody>
          </p:sp>
        </mc:Choice>
        <mc:Fallback xmlns="">
          <p:sp>
            <p:nvSpPr>
              <p:cNvPr id="31" name="Rectangle 30">
                <a:extLst>
                  <a:ext uri="{FF2B5EF4-FFF2-40B4-BE49-F238E27FC236}">
                    <a16:creationId xmlns:a16="http://schemas.microsoft.com/office/drawing/2014/main" id="{F7B0C905-C7C8-F608-AABE-3F4C1FD526F3}"/>
                  </a:ext>
                </a:extLst>
              </p:cNvPr>
              <p:cNvSpPr>
                <a:spLocks noRot="1" noChangeAspect="1" noMove="1" noResize="1" noEditPoints="1" noAdjustHandles="1" noChangeArrowheads="1" noChangeShapeType="1" noTextEdit="1"/>
              </p:cNvSpPr>
              <p:nvPr/>
            </p:nvSpPr>
            <p:spPr>
              <a:xfrm>
                <a:off x="4986914" y="2855180"/>
                <a:ext cx="1099275" cy="369332"/>
              </a:xfrm>
              <a:prstGeom prst="rect">
                <a:avLst/>
              </a:prstGeom>
              <a:blipFill>
                <a:blip r:embed="rId5"/>
                <a:stretch>
                  <a:fillRect b="-10000"/>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FC68B98A-BD7C-6579-B13F-8C15A9BBA711}"/>
              </a:ext>
            </a:extLst>
          </p:cNvPr>
          <p:cNvCxnSpPr/>
          <p:nvPr/>
        </p:nvCxnSpPr>
        <p:spPr>
          <a:xfrm flipV="1">
            <a:off x="1149926" y="3086677"/>
            <a:ext cx="3903663" cy="30368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86B4058-91BE-BAA5-6B5B-1D95472864B6}"/>
              </a:ext>
            </a:extLst>
          </p:cNvPr>
          <p:cNvCxnSpPr/>
          <p:nvPr/>
        </p:nvCxnSpPr>
        <p:spPr>
          <a:xfrm rot="5400000">
            <a:off x="-997168" y="3981233"/>
            <a:ext cx="428942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subTnLst>
                                    <p:audio>
                                      <p:cMediaNode>
                                        <p:cTn display="0" masterRel="sameClick">
                                          <p:stCondLst>
                                            <p:cond evt="begin" delay="0">
                                              <p:tn val="5"/>
                                            </p:cond>
                                          </p:stCondLst>
                                          <p:endCondLst>
                                            <p:cond evt="onStopAudio" delay="0">
                                              <p:tgtEl>
                                                <p:sldTgt/>
                                              </p:tgtEl>
                                            </p:cond>
                                          </p:endCondLst>
                                        </p:cTn>
                                        <p:tgtEl>
                                          <p:sndTgt r:embed="rId3" name="Opening"/>
                                        </p:tgtEl>
                                      </p:cMediaNode>
                                    </p:audio>
                                  </p:sub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893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89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Typewriter"/>
                                        </p:tgtEl>
                                      </p:cMediaNode>
                                    </p:audio>
                                  </p:sub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389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Typewriter"/>
                                        </p:tgtEl>
                                      </p:cMediaNode>
                                    </p:audio>
                                  </p:sub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3893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Typewriter"/>
                                        </p:tgtEl>
                                      </p:cMediaNode>
                                    </p:audio>
                                  </p:sub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89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8929" grpId="0"/>
      <p:bldP spid="38930" grpId="0"/>
      <p:bldP spid="38935" grpId="0"/>
      <p:bldP spid="38936" grpId="0"/>
      <p:bldP spid="30" grpId="0" animBg="1"/>
      <p:bldP spid="389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28588"/>
            <a:ext cx="8229600" cy="1290637"/>
          </a:xfrm>
        </p:spPr>
        <p:txBody>
          <a:bodyPr/>
          <a:lstStyle/>
          <a:p>
            <a:pPr eaLnBrk="1" hangingPunct="1"/>
            <a:r>
              <a:rPr lang="en-US" dirty="0">
                <a:ea typeface="ＭＳ Ｐゴシック" pitchFamily="-84" charset="-128"/>
                <a:cs typeface="ＭＳ Ｐゴシック" pitchFamily="-84" charset="-128"/>
              </a:rPr>
              <a:t>Effective Depreciation</a:t>
            </a:r>
          </a:p>
        </p:txBody>
      </p:sp>
      <p:cxnSp>
        <p:nvCxnSpPr>
          <p:cNvPr id="5" name="Straight Connector 4"/>
          <p:cNvCxnSpPr/>
          <p:nvPr/>
        </p:nvCxnSpPr>
        <p:spPr>
          <a:xfrm rot="5400000">
            <a:off x="-1376998" y="3653597"/>
            <a:ext cx="428942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70096" y="5795928"/>
            <a:ext cx="41703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795496" y="2398678"/>
            <a:ext cx="3827463" cy="3363913"/>
          </a:xfrm>
          <a:custGeom>
            <a:avLst/>
            <a:gdLst>
              <a:gd name="connsiteX0" fmla="*/ 0 w 3827072"/>
              <a:gd name="connsiteY0" fmla="*/ 3363574 h 3363574"/>
              <a:gd name="connsiteX1" fmla="*/ 1175580 w 3827072"/>
              <a:gd name="connsiteY1" fmla="*/ 763669 h 3363574"/>
              <a:gd name="connsiteX2" fmla="*/ 3827072 w 3827072"/>
              <a:gd name="connsiteY2" fmla="*/ 0 h 3363574"/>
            </a:gdLst>
            <a:ahLst/>
            <a:cxnLst>
              <a:cxn ang="0">
                <a:pos x="connsiteX0" y="connsiteY0"/>
              </a:cxn>
              <a:cxn ang="0">
                <a:pos x="connsiteX1" y="connsiteY1"/>
              </a:cxn>
              <a:cxn ang="0">
                <a:pos x="connsiteX2" y="connsiteY2"/>
              </a:cxn>
            </a:cxnLst>
            <a:rect l="l" t="t" r="r" b="b"/>
            <a:pathLst>
              <a:path w="3827072" h="3363574">
                <a:moveTo>
                  <a:pt x="0" y="3363574"/>
                </a:moveTo>
                <a:cubicBezTo>
                  <a:pt x="268867" y="2343919"/>
                  <a:pt x="537735" y="1324265"/>
                  <a:pt x="1175580" y="763669"/>
                </a:cubicBezTo>
                <a:cubicBezTo>
                  <a:pt x="1813425" y="203073"/>
                  <a:pt x="3827072" y="0"/>
                  <a:pt x="3827072"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solidFill>
                <a:srgbClr val="0000FF"/>
              </a:solidFill>
              <a:latin typeface="Cambria" panose="02040503050406030204" pitchFamily="18" charset="0"/>
            </a:endParaRPr>
          </a:p>
        </p:txBody>
      </p:sp>
      <p:sp>
        <p:nvSpPr>
          <p:cNvPr id="12" name="Freeform 11"/>
          <p:cNvSpPr/>
          <p:nvPr/>
        </p:nvSpPr>
        <p:spPr>
          <a:xfrm>
            <a:off x="757396" y="3429000"/>
            <a:ext cx="3865563" cy="2373169"/>
          </a:xfrm>
          <a:custGeom>
            <a:avLst/>
            <a:gdLst>
              <a:gd name="connsiteX0" fmla="*/ 0 w 3852815"/>
              <a:gd name="connsiteY0" fmla="*/ 2368230 h 2368230"/>
              <a:gd name="connsiteX1" fmla="*/ 1064029 w 3852815"/>
              <a:gd name="connsiteY1" fmla="*/ 840893 h 2368230"/>
              <a:gd name="connsiteX2" fmla="*/ 3852815 w 3852815"/>
              <a:gd name="connsiteY2" fmla="*/ 0 h 2368230"/>
            </a:gdLst>
            <a:ahLst/>
            <a:cxnLst>
              <a:cxn ang="0">
                <a:pos x="connsiteX0" y="connsiteY0"/>
              </a:cxn>
              <a:cxn ang="0">
                <a:pos x="connsiteX1" y="connsiteY1"/>
              </a:cxn>
              <a:cxn ang="0">
                <a:pos x="connsiteX2" y="connsiteY2"/>
              </a:cxn>
            </a:cxnLst>
            <a:rect l="l" t="t" r="r" b="b"/>
            <a:pathLst>
              <a:path w="3852815" h="2368230">
                <a:moveTo>
                  <a:pt x="0" y="2368230"/>
                </a:moveTo>
                <a:cubicBezTo>
                  <a:pt x="210946" y="1801914"/>
                  <a:pt x="421893" y="1235598"/>
                  <a:pt x="1064029" y="840893"/>
                </a:cubicBezTo>
                <a:cubicBezTo>
                  <a:pt x="1706165" y="446188"/>
                  <a:pt x="3852815" y="0"/>
                  <a:pt x="3852815"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latin typeface="Cambria" panose="02040503050406030204" pitchFamily="18" charset="0"/>
            </a:endParaRPr>
          </a:p>
        </p:txBody>
      </p:sp>
      <p:cxnSp>
        <p:nvCxnSpPr>
          <p:cNvPr id="14" name="Straight Connector 13"/>
          <p:cNvCxnSpPr>
            <a:cxnSpLocks/>
          </p:cNvCxnSpPr>
          <p:nvPr/>
        </p:nvCxnSpPr>
        <p:spPr>
          <a:xfrm flipV="1">
            <a:off x="770096" y="2708641"/>
            <a:ext cx="3530417" cy="30872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4585" name="TextBox 14"/>
          <p:cNvSpPr txBox="1">
            <a:spLocks noChangeArrowheads="1"/>
          </p:cNvSpPr>
          <p:nvPr/>
        </p:nvSpPr>
        <p:spPr bwMode="auto">
          <a:xfrm>
            <a:off x="230539" y="1445738"/>
            <a:ext cx="760412" cy="368300"/>
          </a:xfrm>
          <a:prstGeom prst="rect">
            <a:avLst/>
          </a:prstGeom>
          <a:noFill/>
          <a:ln w="9525">
            <a:noFill/>
            <a:miter lim="800000"/>
            <a:headEnd/>
            <a:tailEnd/>
          </a:ln>
        </p:spPr>
        <p:txBody>
          <a:bodyPr>
            <a:prstTxWarp prst="textNoShape">
              <a:avLst/>
            </a:prstTxWarp>
            <a:spAutoFit/>
          </a:bodyPr>
          <a:lstStyle/>
          <a:p>
            <a:r>
              <a:rPr lang="en-US" dirty="0" err="1">
                <a:latin typeface="Cambria" panose="02040503050406030204" pitchFamily="18" charset="0"/>
              </a:rPr>
              <a:t>y,i,c</a:t>
            </a:r>
            <a:r>
              <a:rPr lang="en-US" dirty="0">
                <a:latin typeface="Cambria" panose="02040503050406030204" pitchFamily="18" charset="0"/>
              </a:rPr>
              <a:t> </a:t>
            </a:r>
          </a:p>
        </p:txBody>
      </p:sp>
      <p:sp>
        <p:nvSpPr>
          <p:cNvPr id="24586" name="TextBox 15"/>
          <p:cNvSpPr txBox="1">
            <a:spLocks noChangeArrowheads="1"/>
          </p:cNvSpPr>
          <p:nvPr/>
        </p:nvSpPr>
        <p:spPr bwMode="auto">
          <a:xfrm>
            <a:off x="4587159" y="2155662"/>
            <a:ext cx="1073150" cy="368300"/>
          </a:xfrm>
          <a:prstGeom prst="rect">
            <a:avLst/>
          </a:prstGeom>
          <a:noFill/>
          <a:ln w="9525">
            <a:noFill/>
            <a:miter lim="800000"/>
            <a:headEnd/>
            <a:tailEnd/>
          </a:ln>
        </p:spPr>
        <p:txBody>
          <a:bodyPr>
            <a:prstTxWarp prst="textNoShape">
              <a:avLst/>
            </a:prstTxWarp>
            <a:spAutoFit/>
          </a:bodyPr>
          <a:lstStyle/>
          <a:p>
            <a:r>
              <a:rPr lang="en-US" i="1" dirty="0">
                <a:latin typeface="Cambria" panose="02040503050406030204" pitchFamily="18" charset="0"/>
              </a:rPr>
              <a:t>y = Ak</a:t>
            </a:r>
            <a:r>
              <a:rPr lang="en-US" i="1" baseline="30000" dirty="0">
                <a:latin typeface="Cambria" panose="02040503050406030204" pitchFamily="18" charset="0"/>
              </a:rPr>
              <a:t>α </a:t>
            </a:r>
            <a:endParaRPr lang="en-US" dirty="0">
              <a:latin typeface="Cambria" panose="02040503050406030204" pitchFamily="18" charset="0"/>
            </a:endParaRPr>
          </a:p>
        </p:txBody>
      </p:sp>
      <p:sp>
        <p:nvSpPr>
          <p:cNvPr id="24588" name="TextBox 17"/>
          <p:cNvSpPr txBox="1">
            <a:spLocks noChangeArrowheads="1"/>
          </p:cNvSpPr>
          <p:nvPr/>
        </p:nvSpPr>
        <p:spPr bwMode="auto">
          <a:xfrm>
            <a:off x="4572158" y="3255329"/>
            <a:ext cx="1071563" cy="369887"/>
          </a:xfrm>
          <a:prstGeom prst="rect">
            <a:avLst/>
          </a:prstGeom>
          <a:noFill/>
          <a:ln w="9525">
            <a:noFill/>
            <a:miter lim="800000"/>
            <a:headEnd/>
            <a:tailEnd/>
          </a:ln>
        </p:spPr>
        <p:txBody>
          <a:bodyPr>
            <a:prstTxWarp prst="textNoShape">
              <a:avLst/>
            </a:prstTxWarp>
            <a:spAutoFit/>
          </a:bodyPr>
          <a:lstStyle/>
          <a:p>
            <a:r>
              <a:rPr lang="en-US" i="1">
                <a:latin typeface="Cambria" panose="02040503050406030204" pitchFamily="18" charset="0"/>
              </a:rPr>
              <a:t>i = sAk</a:t>
            </a:r>
            <a:r>
              <a:rPr lang="en-US" i="1" baseline="30000">
                <a:latin typeface="Cambria" panose="02040503050406030204" pitchFamily="18" charset="0"/>
              </a:rPr>
              <a:t>α </a:t>
            </a:r>
            <a:endParaRPr lang="en-US">
              <a:latin typeface="Cambria" panose="02040503050406030204" pitchFamily="18" charset="0"/>
            </a:endParaRPr>
          </a:p>
        </p:txBody>
      </p:sp>
      <p:cxnSp>
        <p:nvCxnSpPr>
          <p:cNvPr id="20" name="Straight Connector 19"/>
          <p:cNvCxnSpPr>
            <a:cxnSpLocks/>
          </p:cNvCxnSpPr>
          <p:nvPr/>
        </p:nvCxnSpPr>
        <p:spPr>
          <a:xfrm>
            <a:off x="3043396" y="2708641"/>
            <a:ext cx="9059" cy="3096592"/>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4590" name="TextBox 21"/>
          <p:cNvSpPr txBox="1">
            <a:spLocks noChangeArrowheads="1"/>
          </p:cNvSpPr>
          <p:nvPr/>
        </p:nvSpPr>
        <p:spPr bwMode="auto">
          <a:xfrm>
            <a:off x="4622959" y="5797516"/>
            <a:ext cx="1071562" cy="369887"/>
          </a:xfrm>
          <a:prstGeom prst="rect">
            <a:avLst/>
          </a:prstGeom>
          <a:noFill/>
          <a:ln w="9525">
            <a:noFill/>
            <a:miter lim="800000"/>
            <a:headEnd/>
            <a:tailEnd/>
          </a:ln>
        </p:spPr>
        <p:txBody>
          <a:bodyPr>
            <a:prstTxWarp prst="textNoShape">
              <a:avLst/>
            </a:prstTxWarp>
            <a:spAutoFit/>
          </a:bodyPr>
          <a:lstStyle/>
          <a:p>
            <a:r>
              <a:rPr lang="en-US" i="1">
                <a:latin typeface="Cambria" panose="02040503050406030204" pitchFamily="18" charset="0"/>
              </a:rPr>
              <a:t>k</a:t>
            </a:r>
            <a:endParaRPr lang="en-US">
              <a:latin typeface="Cambria" panose="02040503050406030204" pitchFamily="18" charset="0"/>
            </a:endParaRPr>
          </a:p>
        </p:txBody>
      </p:sp>
      <p:sp>
        <p:nvSpPr>
          <p:cNvPr id="24591" name="TextBox 22"/>
          <p:cNvSpPr txBox="1">
            <a:spLocks noChangeArrowheads="1"/>
          </p:cNvSpPr>
          <p:nvPr/>
        </p:nvSpPr>
        <p:spPr bwMode="auto">
          <a:xfrm>
            <a:off x="2899332" y="5795928"/>
            <a:ext cx="443703" cy="369332"/>
          </a:xfrm>
          <a:prstGeom prst="rect">
            <a:avLst/>
          </a:prstGeom>
          <a:noFill/>
          <a:ln w="9525">
            <a:noFill/>
            <a:miter lim="800000"/>
            <a:headEnd/>
            <a:tailEnd/>
          </a:ln>
        </p:spPr>
        <p:txBody>
          <a:bodyPr wrap="square">
            <a:prstTxWarp prst="textNoShape">
              <a:avLst/>
            </a:prstTxWarp>
            <a:spAutoFit/>
          </a:bodyPr>
          <a:lstStyle/>
          <a:p>
            <a:r>
              <a:rPr lang="en-US" i="1" dirty="0">
                <a:solidFill>
                  <a:srgbClr val="FF0000"/>
                </a:solidFill>
                <a:latin typeface="Cambria" panose="02040503050406030204" pitchFamily="18" charset="0"/>
              </a:rPr>
              <a:t>k</a:t>
            </a:r>
            <a:r>
              <a:rPr lang="en-US" i="1" baseline="-25000" dirty="0">
                <a:solidFill>
                  <a:srgbClr val="FF0000"/>
                </a:solidFill>
                <a:latin typeface="Cambria" panose="02040503050406030204" pitchFamily="18" charset="0"/>
              </a:rPr>
              <a:t>2</a:t>
            </a:r>
            <a:endParaRPr lang="en-US" dirty="0">
              <a:solidFill>
                <a:srgbClr val="FF0000"/>
              </a:solidFill>
              <a:latin typeface="Cambria" panose="02040503050406030204" pitchFamily="18" charset="0"/>
            </a:endParaRPr>
          </a:p>
        </p:txBody>
      </p:sp>
      <p:sp>
        <p:nvSpPr>
          <p:cNvPr id="24595" name="TextBox 22"/>
          <p:cNvSpPr txBox="1">
            <a:spLocks noChangeArrowheads="1"/>
          </p:cNvSpPr>
          <p:nvPr/>
        </p:nvSpPr>
        <p:spPr bwMode="auto">
          <a:xfrm>
            <a:off x="4007009" y="5806821"/>
            <a:ext cx="409576" cy="369332"/>
          </a:xfrm>
          <a:prstGeom prst="rect">
            <a:avLst/>
          </a:prstGeom>
          <a:noFill/>
          <a:ln w="9525">
            <a:noFill/>
            <a:miter lim="800000"/>
            <a:headEnd/>
            <a:tailEnd/>
          </a:ln>
        </p:spPr>
        <p:txBody>
          <a:bodyPr wrap="square">
            <a:prstTxWarp prst="textNoShape">
              <a:avLst/>
            </a:prstTxWarp>
            <a:spAutoFit/>
          </a:bodyPr>
          <a:lstStyle/>
          <a:p>
            <a:r>
              <a:rPr lang="en-US" i="1" dirty="0">
                <a:latin typeface="Cambria" panose="02040503050406030204" pitchFamily="18" charset="0"/>
              </a:rPr>
              <a:t>k</a:t>
            </a:r>
            <a:r>
              <a:rPr lang="en-US" i="1" baseline="-25000" dirty="0">
                <a:latin typeface="Cambria" panose="02040503050406030204" pitchFamily="18" charset="0"/>
              </a:rPr>
              <a:t>1</a:t>
            </a:r>
            <a:endParaRPr lang="en-US" dirty="0">
              <a:latin typeface="Cambria" panose="02040503050406030204" pitchFamily="18" charset="0"/>
            </a:endParaRPr>
          </a:p>
        </p:txBody>
      </p:sp>
      <p:cxnSp>
        <p:nvCxnSpPr>
          <p:cNvPr id="30" name="Straight Connector 29"/>
          <p:cNvCxnSpPr/>
          <p:nvPr/>
        </p:nvCxnSpPr>
        <p:spPr>
          <a:xfrm rot="16200000" flipH="1">
            <a:off x="2464753" y="4160009"/>
            <a:ext cx="3363912" cy="952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0650FA2E-600D-AEEC-AE50-A28148AC001E}"/>
                  </a:ext>
                </a:extLst>
              </p:cNvPr>
              <p:cNvSpPr/>
              <p:nvPr/>
            </p:nvSpPr>
            <p:spPr>
              <a:xfrm>
                <a:off x="4202242" y="2520896"/>
                <a:ext cx="1158587" cy="36933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𝜂</m:t>
                          </m:r>
                          <m:r>
                            <a:rPr lang="en-US" i="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𝛿</m:t>
                          </m:r>
                        </m:e>
                      </m:d>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𝑘</m:t>
                      </m:r>
                    </m:oMath>
                  </m:oMathPara>
                </a14:m>
                <a:endParaRPr lang="en-US" dirty="0">
                  <a:solidFill>
                    <a:srgbClr val="FF0000"/>
                  </a:solidFill>
                </a:endParaRPr>
              </a:p>
            </p:txBody>
          </p:sp>
        </mc:Choice>
        <mc:Fallback xmlns="">
          <p:sp>
            <p:nvSpPr>
              <p:cNvPr id="21" name="Rectangle 20">
                <a:extLst>
                  <a:ext uri="{FF2B5EF4-FFF2-40B4-BE49-F238E27FC236}">
                    <a16:creationId xmlns:a16="http://schemas.microsoft.com/office/drawing/2014/main" id="{0650FA2E-600D-AEEC-AE50-A28148AC001E}"/>
                  </a:ext>
                </a:extLst>
              </p:cNvPr>
              <p:cNvSpPr>
                <a:spLocks noRot="1" noChangeAspect="1" noMove="1" noResize="1" noEditPoints="1" noAdjustHandles="1" noChangeArrowheads="1" noChangeShapeType="1" noTextEdit="1"/>
              </p:cNvSpPr>
              <p:nvPr/>
            </p:nvSpPr>
            <p:spPr>
              <a:xfrm>
                <a:off x="4202242" y="2520896"/>
                <a:ext cx="1158587" cy="369332"/>
              </a:xfrm>
              <a:prstGeom prst="rect">
                <a:avLst/>
              </a:prstGeom>
              <a:blipFill>
                <a:blip r:embed="rId4"/>
                <a:stretch>
                  <a:fillRect b="-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250CE7BB-EE88-C6BC-76B4-E0B004C87734}"/>
                  </a:ext>
                </a:extLst>
              </p:cNvPr>
              <p:cNvSpPr/>
              <p:nvPr/>
            </p:nvSpPr>
            <p:spPr>
              <a:xfrm>
                <a:off x="4444577" y="2980801"/>
                <a:ext cx="10992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𝜂</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𝛿</m:t>
                          </m:r>
                        </m:e>
                      </m:d>
                      <m:r>
                        <a:rPr lang="en-US" i="1">
                          <a:solidFill>
                            <a:schemeClr val="tx1"/>
                          </a:solidFill>
                          <a:latin typeface="Cambria Math" panose="02040503050406030204" pitchFamily="18" charset="0"/>
                        </a:rPr>
                        <m:t>𝑘</m:t>
                      </m:r>
                    </m:oMath>
                  </m:oMathPara>
                </a14:m>
                <a:endParaRPr lang="en-US" dirty="0"/>
              </a:p>
            </p:txBody>
          </p:sp>
        </mc:Choice>
        <mc:Fallback xmlns="">
          <p:sp>
            <p:nvSpPr>
              <p:cNvPr id="22" name="Rectangle 21">
                <a:extLst>
                  <a:ext uri="{FF2B5EF4-FFF2-40B4-BE49-F238E27FC236}">
                    <a16:creationId xmlns:a16="http://schemas.microsoft.com/office/drawing/2014/main" id="{250CE7BB-EE88-C6BC-76B4-E0B004C87734}"/>
                  </a:ext>
                </a:extLst>
              </p:cNvPr>
              <p:cNvSpPr>
                <a:spLocks noRot="1" noChangeAspect="1" noMove="1" noResize="1" noEditPoints="1" noAdjustHandles="1" noChangeArrowheads="1" noChangeShapeType="1" noTextEdit="1"/>
              </p:cNvSpPr>
              <p:nvPr/>
            </p:nvSpPr>
            <p:spPr>
              <a:xfrm>
                <a:off x="4444577" y="2980801"/>
                <a:ext cx="1099275" cy="369332"/>
              </a:xfrm>
              <a:prstGeom prst="rect">
                <a:avLst/>
              </a:prstGeom>
              <a:blipFill>
                <a:blip r:embed="rId5"/>
                <a:stretch>
                  <a:fillRect b="-6667"/>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0ED88654-5E4F-BF84-BB48-3FDA906DBF73}"/>
              </a:ext>
            </a:extLst>
          </p:cNvPr>
          <p:cNvCxnSpPr>
            <a:cxnSpLocks/>
          </p:cNvCxnSpPr>
          <p:nvPr/>
        </p:nvCxnSpPr>
        <p:spPr>
          <a:xfrm flipH="1">
            <a:off x="793909" y="2462904"/>
            <a:ext cx="3360899"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2B1EA70-66ED-1F25-4B2E-172B6384D639}"/>
              </a:ext>
            </a:extLst>
          </p:cNvPr>
          <p:cNvCxnSpPr>
            <a:cxnSpLocks/>
          </p:cNvCxnSpPr>
          <p:nvPr/>
        </p:nvCxnSpPr>
        <p:spPr>
          <a:xfrm flipH="1">
            <a:off x="778695" y="3519452"/>
            <a:ext cx="3383096"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6" name="TextBox 14">
            <a:extLst>
              <a:ext uri="{FF2B5EF4-FFF2-40B4-BE49-F238E27FC236}">
                <a16:creationId xmlns:a16="http://schemas.microsoft.com/office/drawing/2014/main" id="{4E7CB22F-DE3E-C59E-8636-5CEB351A8BA5}"/>
              </a:ext>
            </a:extLst>
          </p:cNvPr>
          <p:cNvSpPr txBox="1">
            <a:spLocks noChangeArrowheads="1"/>
          </p:cNvSpPr>
          <p:nvPr/>
        </p:nvSpPr>
        <p:spPr bwMode="auto">
          <a:xfrm>
            <a:off x="466002" y="3310935"/>
            <a:ext cx="342988" cy="368300"/>
          </a:xfrm>
          <a:prstGeom prst="rect">
            <a:avLst/>
          </a:prstGeom>
          <a:noFill/>
          <a:ln w="9525">
            <a:noFill/>
            <a:miter lim="800000"/>
            <a:headEnd/>
            <a:tailEnd/>
          </a:ln>
        </p:spPr>
        <p:txBody>
          <a:bodyPr wrap="square">
            <a:prstTxWarp prst="textNoShape">
              <a:avLst/>
            </a:prstTxWarp>
            <a:spAutoFit/>
          </a:bodyPr>
          <a:lstStyle/>
          <a:p>
            <a:r>
              <a:rPr lang="en-US" i="1" dirty="0">
                <a:latin typeface="Cambria" panose="02040503050406030204" pitchFamily="18" charset="0"/>
              </a:rPr>
              <a:t>i</a:t>
            </a:r>
            <a:r>
              <a:rPr lang="en-US" i="1" baseline="-25000" dirty="0">
                <a:latin typeface="Cambria" panose="02040503050406030204" pitchFamily="18" charset="0"/>
              </a:rPr>
              <a:t>1</a:t>
            </a:r>
          </a:p>
        </p:txBody>
      </p:sp>
      <p:sp>
        <p:nvSpPr>
          <p:cNvPr id="27" name="TextBox 14">
            <a:extLst>
              <a:ext uri="{FF2B5EF4-FFF2-40B4-BE49-F238E27FC236}">
                <a16:creationId xmlns:a16="http://schemas.microsoft.com/office/drawing/2014/main" id="{183EA604-3A0E-FB03-F599-B2C81B494685}"/>
              </a:ext>
            </a:extLst>
          </p:cNvPr>
          <p:cNvSpPr txBox="1">
            <a:spLocks noChangeArrowheads="1"/>
          </p:cNvSpPr>
          <p:nvPr/>
        </p:nvSpPr>
        <p:spPr bwMode="auto">
          <a:xfrm>
            <a:off x="426152" y="2191737"/>
            <a:ext cx="380164" cy="369332"/>
          </a:xfrm>
          <a:prstGeom prst="rect">
            <a:avLst/>
          </a:prstGeom>
          <a:noFill/>
          <a:ln w="9525">
            <a:noFill/>
            <a:miter lim="800000"/>
            <a:headEnd/>
            <a:tailEnd/>
          </a:ln>
        </p:spPr>
        <p:txBody>
          <a:bodyPr wrap="square">
            <a:prstTxWarp prst="textNoShape">
              <a:avLst/>
            </a:prstTxWarp>
            <a:spAutoFit/>
          </a:bodyPr>
          <a:lstStyle/>
          <a:p>
            <a:r>
              <a:rPr lang="en-US" i="1" dirty="0">
                <a:latin typeface="Cambria" panose="02040503050406030204" pitchFamily="18" charset="0"/>
              </a:rPr>
              <a:t>y</a:t>
            </a:r>
            <a:r>
              <a:rPr lang="en-US" i="1" baseline="-25000" dirty="0">
                <a:latin typeface="Cambria" panose="02040503050406030204" pitchFamily="18" charset="0"/>
              </a:rPr>
              <a:t>1</a:t>
            </a:r>
          </a:p>
        </p:txBody>
      </p:sp>
      <p:cxnSp>
        <p:nvCxnSpPr>
          <p:cNvPr id="33" name="Straight Connector 32">
            <a:extLst>
              <a:ext uri="{FF2B5EF4-FFF2-40B4-BE49-F238E27FC236}">
                <a16:creationId xmlns:a16="http://schemas.microsoft.com/office/drawing/2014/main" id="{36D4B972-8921-4E64-ECB5-65839A3458BE}"/>
              </a:ext>
            </a:extLst>
          </p:cNvPr>
          <p:cNvCxnSpPr>
            <a:cxnSpLocks/>
          </p:cNvCxnSpPr>
          <p:nvPr/>
        </p:nvCxnSpPr>
        <p:spPr>
          <a:xfrm flipH="1">
            <a:off x="766920" y="2708641"/>
            <a:ext cx="2285535"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4" name="TextBox 14">
            <a:extLst>
              <a:ext uri="{FF2B5EF4-FFF2-40B4-BE49-F238E27FC236}">
                <a16:creationId xmlns:a16="http://schemas.microsoft.com/office/drawing/2014/main" id="{8FB9B791-3040-2DC2-2DAE-125C1D4D7CDE}"/>
              </a:ext>
            </a:extLst>
          </p:cNvPr>
          <p:cNvSpPr txBox="1">
            <a:spLocks noChangeArrowheads="1"/>
          </p:cNvSpPr>
          <p:nvPr/>
        </p:nvSpPr>
        <p:spPr bwMode="auto">
          <a:xfrm>
            <a:off x="420663" y="2457375"/>
            <a:ext cx="380164" cy="369332"/>
          </a:xfrm>
          <a:prstGeom prst="rect">
            <a:avLst/>
          </a:prstGeom>
          <a:noFill/>
          <a:ln w="9525">
            <a:noFill/>
            <a:miter lim="800000"/>
            <a:headEnd/>
            <a:tailEnd/>
          </a:ln>
        </p:spPr>
        <p:txBody>
          <a:bodyPr wrap="square">
            <a:prstTxWarp prst="textNoShape">
              <a:avLst/>
            </a:prstTxWarp>
            <a:spAutoFit/>
          </a:bodyPr>
          <a:lstStyle/>
          <a:p>
            <a:r>
              <a:rPr lang="en-US" i="1" dirty="0">
                <a:solidFill>
                  <a:srgbClr val="FF0000"/>
                </a:solidFill>
                <a:latin typeface="Cambria" panose="02040503050406030204" pitchFamily="18" charset="0"/>
              </a:rPr>
              <a:t>y</a:t>
            </a:r>
            <a:r>
              <a:rPr lang="en-US" i="1" baseline="-25000" dirty="0">
                <a:solidFill>
                  <a:srgbClr val="FF0000"/>
                </a:solidFill>
                <a:latin typeface="Cambria" panose="02040503050406030204" pitchFamily="18" charset="0"/>
              </a:rPr>
              <a:t>2</a:t>
            </a:r>
          </a:p>
        </p:txBody>
      </p:sp>
      <p:cxnSp>
        <p:nvCxnSpPr>
          <p:cNvPr id="35" name="Straight Connector 34">
            <a:extLst>
              <a:ext uri="{FF2B5EF4-FFF2-40B4-BE49-F238E27FC236}">
                <a16:creationId xmlns:a16="http://schemas.microsoft.com/office/drawing/2014/main" id="{A624269C-173D-4356-8E89-C20CF3D7E33E}"/>
              </a:ext>
            </a:extLst>
          </p:cNvPr>
          <p:cNvCxnSpPr>
            <a:cxnSpLocks/>
          </p:cNvCxnSpPr>
          <p:nvPr/>
        </p:nvCxnSpPr>
        <p:spPr>
          <a:xfrm flipH="1">
            <a:off x="808990" y="3846989"/>
            <a:ext cx="2253435"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8" name="TextBox 14">
            <a:extLst>
              <a:ext uri="{FF2B5EF4-FFF2-40B4-BE49-F238E27FC236}">
                <a16:creationId xmlns:a16="http://schemas.microsoft.com/office/drawing/2014/main" id="{D8C59945-9490-DA42-13D1-3ADE015F674E}"/>
              </a:ext>
            </a:extLst>
          </p:cNvPr>
          <p:cNvSpPr txBox="1">
            <a:spLocks noChangeArrowheads="1"/>
          </p:cNvSpPr>
          <p:nvPr/>
        </p:nvSpPr>
        <p:spPr bwMode="auto">
          <a:xfrm>
            <a:off x="432737" y="3635287"/>
            <a:ext cx="342988" cy="368300"/>
          </a:xfrm>
          <a:prstGeom prst="rect">
            <a:avLst/>
          </a:prstGeom>
          <a:noFill/>
          <a:ln w="9525">
            <a:noFill/>
            <a:miter lim="800000"/>
            <a:headEnd/>
            <a:tailEnd/>
          </a:ln>
        </p:spPr>
        <p:txBody>
          <a:bodyPr wrap="square">
            <a:prstTxWarp prst="textNoShape">
              <a:avLst/>
            </a:prstTxWarp>
            <a:spAutoFit/>
          </a:bodyPr>
          <a:lstStyle/>
          <a:p>
            <a:r>
              <a:rPr lang="en-US" i="1" dirty="0">
                <a:solidFill>
                  <a:srgbClr val="FF0000"/>
                </a:solidFill>
                <a:latin typeface="Cambria" panose="02040503050406030204" pitchFamily="18" charset="0"/>
              </a:rPr>
              <a:t>i</a:t>
            </a:r>
            <a:r>
              <a:rPr lang="en-US" i="1" baseline="-25000" dirty="0">
                <a:solidFill>
                  <a:srgbClr val="FF0000"/>
                </a:solidFill>
                <a:latin typeface="Cambria" panose="02040503050406030204" pitchFamily="18" charset="0"/>
              </a:rPr>
              <a:t>2</a:t>
            </a:r>
          </a:p>
        </p:txBody>
      </p:sp>
      <p:cxnSp>
        <p:nvCxnSpPr>
          <p:cNvPr id="40" name="Straight Connector 39">
            <a:extLst>
              <a:ext uri="{FF2B5EF4-FFF2-40B4-BE49-F238E27FC236}">
                <a16:creationId xmlns:a16="http://schemas.microsoft.com/office/drawing/2014/main" id="{CC464608-0162-8DF9-5F99-64364292AFA8}"/>
              </a:ext>
            </a:extLst>
          </p:cNvPr>
          <p:cNvCxnSpPr>
            <a:cxnSpLocks/>
          </p:cNvCxnSpPr>
          <p:nvPr/>
        </p:nvCxnSpPr>
        <p:spPr>
          <a:xfrm flipV="1">
            <a:off x="766920" y="3263292"/>
            <a:ext cx="3803651" cy="25279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EBD399C9-1C71-C9FB-E9BC-419AF898977C}"/>
              </a:ext>
            </a:extLst>
          </p:cNvPr>
          <p:cNvSpPr/>
          <p:nvPr/>
        </p:nvSpPr>
        <p:spPr>
          <a:xfrm>
            <a:off x="5726839" y="1616842"/>
            <a:ext cx="2959961" cy="3970318"/>
          </a:xfrm>
          <a:prstGeom prst="rect">
            <a:avLst/>
          </a:prstGeom>
        </p:spPr>
        <p:txBody>
          <a:bodyPr wrap="square">
            <a:spAutoFit/>
          </a:bodyPr>
          <a:lstStyle/>
          <a:p>
            <a:pPr algn="ctr"/>
            <a:r>
              <a:rPr lang="en-US" dirty="0">
                <a:solidFill>
                  <a:srgbClr val="000000"/>
                </a:solidFill>
                <a:latin typeface="-webkit-standard"/>
                <a:ea typeface="Times New Roman" panose="02020603050405020304" pitchFamily="18" charset="0"/>
                <a:cs typeface="Times New Roman" panose="02020603050405020304" pitchFamily="18" charset="0"/>
              </a:rPr>
              <a:t>An increase in the depreciation rate and holding all else constant, an increase in the population growth rate result in a decrease in the steady state. </a:t>
            </a:r>
          </a:p>
          <a:p>
            <a:pPr algn="ctr"/>
            <a:endParaRPr lang="en-US" dirty="0">
              <a:solidFill>
                <a:srgbClr val="000000"/>
              </a:solidFill>
              <a:latin typeface="-webkit-standard"/>
              <a:ea typeface="Times New Roman" panose="02020603050405020304" pitchFamily="18" charset="0"/>
              <a:cs typeface="Times New Roman" panose="02020603050405020304" pitchFamily="18" charset="0"/>
            </a:endParaRPr>
          </a:p>
          <a:p>
            <a:pPr algn="ctr"/>
            <a:r>
              <a:rPr lang="en-US" dirty="0">
                <a:solidFill>
                  <a:srgbClr val="000000"/>
                </a:solidFill>
                <a:latin typeface="-webkit-standard"/>
                <a:ea typeface="Times New Roman" panose="02020603050405020304" pitchFamily="18" charset="0"/>
                <a:cs typeface="Times New Roman" panose="02020603050405020304" pitchFamily="18" charset="0"/>
              </a:rPr>
              <a:t>More people mean more innovators and more workers. More innovation results in higher levels of TFP and more workers could encourage more investment to complement their labor.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subTnLst>
                                    <p:audio>
                                      <p:cMediaNode>
                                        <p:cTn display="0" masterRel="sameClick">
                                          <p:stCondLst>
                                            <p:cond evt="begin" delay="0">
                                              <p:tn val="13"/>
                                            </p:cond>
                                          </p:stCondLst>
                                          <p:endCondLst>
                                            <p:cond evt="onStopAudio" delay="0">
                                              <p:tgtEl>
                                                <p:sldTgt/>
                                              </p:tgtEl>
                                            </p:cond>
                                          </p:endCondLst>
                                        </p:cTn>
                                        <p:tgtEl>
                                          <p:sndTgt r:embed="rId3" name="Typewriter"/>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right)">
                                      <p:cBhvr>
                                        <p:cTn id="20" dur="500"/>
                                        <p:tgtEl>
                                          <p:spTgt spid="35"/>
                                        </p:tgtEl>
                                      </p:cBhvr>
                                    </p:animEffect>
                                  </p:childTnLst>
                                  <p:subTnLst>
                                    <p:audio>
                                      <p:cMediaNode>
                                        <p:cTn display="0" masterRel="sameClick">
                                          <p:stCondLst>
                                            <p:cond evt="begin" delay="0">
                                              <p:tn val="18"/>
                                            </p:cond>
                                          </p:stCondLst>
                                          <p:endCondLst>
                                            <p:cond evt="onStopAudio" delay="0">
                                              <p:tgtEl>
                                                <p:sldTgt/>
                                              </p:tgtEl>
                                            </p:cond>
                                          </p:endCondLst>
                                        </p:cTn>
                                        <p:tgtEl>
                                          <p:sndTgt r:embed="rId3" name="Typewriter"/>
                                        </p:tgtEl>
                                      </p:cMediaNode>
                                    </p:audio>
                                  </p:subTnLst>
                                </p:cTn>
                              </p:par>
                              <p:par>
                                <p:cTn id="21" presetID="22" presetClass="entr" presetSubtype="2"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right)">
                                      <p:cBhvr>
                                        <p:cTn id="23" dur="500"/>
                                        <p:tgtEl>
                                          <p:spTgt spid="33"/>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245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1" grpId="0"/>
      <p:bldP spid="21" grpId="0"/>
      <p:bldP spid="34"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459"/>
            <a:ext cx="8229600" cy="1143000"/>
          </a:xfrm>
        </p:spPr>
        <p:txBody>
          <a:bodyPr>
            <a:normAutofit/>
          </a:bodyPr>
          <a:lstStyle/>
          <a:p>
            <a:r>
              <a:rPr lang="en-US" dirty="0"/>
              <a:t>Economic Growth</a:t>
            </a:r>
          </a:p>
        </p:txBody>
      </p:sp>
      <p:sp>
        <p:nvSpPr>
          <p:cNvPr id="4" name="TextBox 3">
            <a:hlinkClick r:id="rId3"/>
          </p:cNvPr>
          <p:cNvSpPr txBox="1"/>
          <p:nvPr/>
        </p:nvSpPr>
        <p:spPr>
          <a:xfrm>
            <a:off x="457200" y="6211669"/>
            <a:ext cx="3615559" cy="369332"/>
          </a:xfrm>
          <a:prstGeom prst="rect">
            <a:avLst/>
          </a:prstGeom>
          <a:noFill/>
        </p:spPr>
        <p:txBody>
          <a:bodyPr wrap="square" rtlCol="0">
            <a:spAutoFit/>
          </a:bodyPr>
          <a:lstStyle/>
          <a:p>
            <a:r>
              <a:rPr lang="en-US" dirty="0">
                <a:hlinkClick r:id="rId4"/>
              </a:rPr>
              <a:t>Africa Rising</a:t>
            </a:r>
            <a:endParaRPr lang="en-US" dirty="0"/>
          </a:p>
        </p:txBody>
      </p:sp>
      <p:sp>
        <p:nvSpPr>
          <p:cNvPr id="6" name="Rechteck 22"/>
          <p:cNvSpPr/>
          <p:nvPr/>
        </p:nvSpPr>
        <p:spPr>
          <a:xfrm>
            <a:off x="290462" y="1097104"/>
            <a:ext cx="8563075" cy="2762931"/>
          </a:xfrm>
          <a:prstGeom prst="rect">
            <a:avLst/>
          </a:prstGeom>
          <a:noFill/>
        </p:spPr>
        <p:txBody>
          <a:bodyPr wrap="square" lIns="71988" tIns="215961" rIns="215961" bIns="215961">
            <a:spAutoFit/>
          </a:bodyPr>
          <a:lstStyle/>
          <a:p>
            <a:pPr marL="742820" lvl="1" indent="-285699" algn="ctr">
              <a:spcBef>
                <a:spcPct val="20000"/>
              </a:spcBef>
            </a:pPr>
            <a:r>
              <a:rPr lang="en-US" b="1" dirty="0"/>
              <a:t>Economic growth</a:t>
            </a:r>
            <a:r>
              <a:rPr lang="en-US" dirty="0"/>
              <a:t> refers to an increase in aggregate production and the market value of goods and services in an economy over time. </a:t>
            </a:r>
          </a:p>
          <a:p>
            <a:pPr marL="742820" lvl="1" indent="-285699" algn="ctr">
              <a:spcBef>
                <a:spcPct val="20000"/>
              </a:spcBef>
            </a:pPr>
            <a:r>
              <a:rPr lang="en-US" dirty="0"/>
              <a:t>The study of economic growth is concerned with ways to increases a nation’s long run standards of living, meaning it is more relevant to examine per capita production or productivity. </a:t>
            </a:r>
          </a:p>
          <a:p>
            <a:pPr marL="742820" lvl="1" indent="-285699" algn="ctr">
              <a:spcBef>
                <a:spcPct val="20000"/>
              </a:spcBef>
            </a:pPr>
            <a:r>
              <a:rPr lang="en-US" dirty="0"/>
              <a:t>Increases in productivity lead to higher average incomes and higher average expenditures on goods and services. In essence economic growth examines the ways in which we can improve the quality of life for people. </a:t>
            </a:r>
          </a:p>
        </p:txBody>
      </p:sp>
      <p:sp>
        <p:nvSpPr>
          <p:cNvPr id="13" name="Right Arrow 12"/>
          <p:cNvSpPr/>
          <p:nvPr/>
        </p:nvSpPr>
        <p:spPr>
          <a:xfrm>
            <a:off x="3966391" y="4860663"/>
            <a:ext cx="1657242" cy="342860"/>
          </a:xfrm>
          <a:prstGeom prst="rightArrow">
            <a:avLst/>
          </a:prstGeom>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pic>
        <p:nvPicPr>
          <p:cNvPr id="8" name="Picture 8" descr="Poverty - Poor Housing In A Village Stock Photo, Picture And Royalty Free  Image. Image 7785456.">
            <a:extLst>
              <a:ext uri="{FF2B5EF4-FFF2-40B4-BE49-F238E27FC236}">
                <a16:creationId xmlns:a16="http://schemas.microsoft.com/office/drawing/2014/main" id="{29486E76-12ED-EC4E-947E-3C910A8596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068" y="3907644"/>
            <a:ext cx="3154129" cy="20389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he Village Where Everybody is a Millionaire - Geekychap">
            <a:extLst>
              <a:ext uri="{FF2B5EF4-FFF2-40B4-BE49-F238E27FC236}">
                <a16:creationId xmlns:a16="http://schemas.microsoft.com/office/drawing/2014/main" id="{E706EF20-8F09-D043-AC44-F122D58E0C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4827" y="3845380"/>
            <a:ext cx="2864021" cy="21563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Factors of Growth: Physical Capital</a:t>
            </a:r>
          </a:p>
        </p:txBody>
      </p:sp>
      <p:sp>
        <p:nvSpPr>
          <p:cNvPr id="14" name="TextBox 13">
            <a:extLst>
              <a:ext uri="{FF2B5EF4-FFF2-40B4-BE49-F238E27FC236}">
                <a16:creationId xmlns:a16="http://schemas.microsoft.com/office/drawing/2014/main" id="{2D8F3425-5772-EFEB-9900-70768D4BC8D5}"/>
              </a:ext>
            </a:extLst>
          </p:cNvPr>
          <p:cNvSpPr txBox="1"/>
          <p:nvPr/>
        </p:nvSpPr>
        <p:spPr>
          <a:xfrm>
            <a:off x="660361" y="2738648"/>
            <a:ext cx="950831" cy="369332"/>
          </a:xfrm>
          <a:prstGeom prst="rect">
            <a:avLst/>
          </a:prstGeom>
          <a:noFill/>
        </p:spPr>
        <p:txBody>
          <a:bodyPr wrap="square" rtlCol="0">
            <a:spAutoFit/>
          </a:bodyPr>
          <a:lstStyle/>
          <a:p>
            <a:pPr algn="ctr"/>
            <a:r>
              <a:rPr lang="en-US" b="1" u="sng" dirty="0"/>
              <a:t>Tools</a:t>
            </a:r>
          </a:p>
        </p:txBody>
      </p:sp>
      <p:sp>
        <p:nvSpPr>
          <p:cNvPr id="15" name="TextBox 14">
            <a:extLst>
              <a:ext uri="{FF2B5EF4-FFF2-40B4-BE49-F238E27FC236}">
                <a16:creationId xmlns:a16="http://schemas.microsoft.com/office/drawing/2014/main" id="{55DC5877-E125-2EBF-584D-22146BCC7DC6}"/>
              </a:ext>
            </a:extLst>
          </p:cNvPr>
          <p:cNvSpPr txBox="1"/>
          <p:nvPr/>
        </p:nvSpPr>
        <p:spPr>
          <a:xfrm>
            <a:off x="2360173" y="2738648"/>
            <a:ext cx="1257902" cy="369332"/>
          </a:xfrm>
          <a:prstGeom prst="rect">
            <a:avLst/>
          </a:prstGeom>
          <a:noFill/>
        </p:spPr>
        <p:txBody>
          <a:bodyPr wrap="square" rtlCol="0">
            <a:spAutoFit/>
          </a:bodyPr>
          <a:lstStyle/>
          <a:p>
            <a:pPr algn="ctr"/>
            <a:r>
              <a:rPr lang="en-US" b="1" u="sng" dirty="0"/>
              <a:t>Factories</a:t>
            </a:r>
          </a:p>
        </p:txBody>
      </p:sp>
      <p:sp>
        <p:nvSpPr>
          <p:cNvPr id="16" name="TextBox 15">
            <a:extLst>
              <a:ext uri="{FF2B5EF4-FFF2-40B4-BE49-F238E27FC236}">
                <a16:creationId xmlns:a16="http://schemas.microsoft.com/office/drawing/2014/main" id="{1F1D0AAA-1474-508B-09D5-C0FE2A6465A3}"/>
              </a:ext>
            </a:extLst>
          </p:cNvPr>
          <p:cNvSpPr txBox="1"/>
          <p:nvPr/>
        </p:nvSpPr>
        <p:spPr>
          <a:xfrm>
            <a:off x="6945341" y="2738648"/>
            <a:ext cx="1330068" cy="369332"/>
          </a:xfrm>
          <a:prstGeom prst="rect">
            <a:avLst/>
          </a:prstGeom>
          <a:noFill/>
        </p:spPr>
        <p:txBody>
          <a:bodyPr wrap="square" rtlCol="0">
            <a:spAutoFit/>
          </a:bodyPr>
          <a:lstStyle/>
          <a:p>
            <a:pPr algn="ctr"/>
            <a:r>
              <a:rPr lang="en-US" b="1" u="sng" dirty="0"/>
              <a:t>Machinery</a:t>
            </a:r>
          </a:p>
        </p:txBody>
      </p:sp>
      <p:pic>
        <p:nvPicPr>
          <p:cNvPr id="17" name="Picture 4" descr="Machine Crankshaft Working · Free vector graphic on Pixabay">
            <a:extLst>
              <a:ext uri="{FF2B5EF4-FFF2-40B4-BE49-F238E27FC236}">
                <a16:creationId xmlns:a16="http://schemas.microsoft.com/office/drawing/2014/main" id="{F04EB288-1975-BD05-1EA0-59EF41178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341" y="3260024"/>
            <a:ext cx="1452887" cy="13977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Factory Building Chimney · Free vector graphic on Pixabay">
            <a:extLst>
              <a:ext uri="{FF2B5EF4-FFF2-40B4-BE49-F238E27FC236}">
                <a16:creationId xmlns:a16="http://schemas.microsoft.com/office/drawing/2014/main" id="{327119BE-85DD-5825-6D3F-3307427060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257" y="3373079"/>
            <a:ext cx="1873626" cy="12846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Vector image of hammer with black rubber handle | Free SVG">
            <a:extLst>
              <a:ext uri="{FF2B5EF4-FFF2-40B4-BE49-F238E27FC236}">
                <a16:creationId xmlns:a16="http://schemas.microsoft.com/office/drawing/2014/main" id="{4AA51C63-8790-C621-EC7E-28EC692DD9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771314">
            <a:off x="735739" y="3418432"/>
            <a:ext cx="1345894" cy="13458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E498BE3-CFFF-BE31-0E49-829382D67B06}"/>
              </a:ext>
            </a:extLst>
          </p:cNvPr>
          <p:cNvSpPr txBox="1"/>
          <p:nvPr/>
        </p:nvSpPr>
        <p:spPr>
          <a:xfrm>
            <a:off x="4842471" y="2743950"/>
            <a:ext cx="1330068" cy="369332"/>
          </a:xfrm>
          <a:prstGeom prst="rect">
            <a:avLst/>
          </a:prstGeom>
          <a:noFill/>
        </p:spPr>
        <p:txBody>
          <a:bodyPr wrap="square" rtlCol="0">
            <a:spAutoFit/>
          </a:bodyPr>
          <a:lstStyle/>
          <a:p>
            <a:pPr algn="ctr"/>
            <a:r>
              <a:rPr lang="en-US" b="1" u="sng" dirty="0"/>
              <a:t>Equipment</a:t>
            </a:r>
          </a:p>
        </p:txBody>
      </p:sp>
      <p:pic>
        <p:nvPicPr>
          <p:cNvPr id="113668" name="Picture 4" descr="Laptop Black Computer · Free vector graphic on Pixabay">
            <a:extLst>
              <a:ext uri="{FF2B5EF4-FFF2-40B4-BE49-F238E27FC236}">
                <a16:creationId xmlns:a16="http://schemas.microsoft.com/office/drawing/2014/main" id="{C32B2559-D3AF-2184-8998-FF204A6220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8810" y="3555792"/>
            <a:ext cx="1617390" cy="1296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of Growth: Human Capital</a:t>
            </a:r>
          </a:p>
        </p:txBody>
      </p:sp>
      <p:sp>
        <p:nvSpPr>
          <p:cNvPr id="5" name="Rectangle 4"/>
          <p:cNvSpPr/>
          <p:nvPr/>
        </p:nvSpPr>
        <p:spPr>
          <a:xfrm>
            <a:off x="1686706" y="2259494"/>
            <a:ext cx="1984389" cy="369332"/>
          </a:xfrm>
          <a:prstGeom prst="rect">
            <a:avLst/>
          </a:prstGeom>
        </p:spPr>
        <p:txBody>
          <a:bodyPr wrap="none">
            <a:spAutoFit/>
          </a:bodyPr>
          <a:lstStyle/>
          <a:p>
            <a:r>
              <a:rPr lang="en-US" b="1" u="sng" dirty="0"/>
              <a:t>Skill and Education</a:t>
            </a:r>
          </a:p>
        </p:txBody>
      </p:sp>
      <p:sp>
        <p:nvSpPr>
          <p:cNvPr id="8" name="Rectangle 7"/>
          <p:cNvSpPr/>
          <p:nvPr/>
        </p:nvSpPr>
        <p:spPr>
          <a:xfrm>
            <a:off x="5881380" y="2259494"/>
            <a:ext cx="819455" cy="369332"/>
          </a:xfrm>
          <a:prstGeom prst="rect">
            <a:avLst/>
          </a:prstGeom>
        </p:spPr>
        <p:txBody>
          <a:bodyPr wrap="none">
            <a:spAutoFit/>
          </a:bodyPr>
          <a:lstStyle/>
          <a:p>
            <a:r>
              <a:rPr lang="en-US" b="1" u="sng" dirty="0"/>
              <a:t>Health</a:t>
            </a:r>
          </a:p>
        </p:txBody>
      </p:sp>
      <p:pic>
        <p:nvPicPr>
          <p:cNvPr id="114690" name="Picture 2" descr="Free photo Success Learn Coaching Skills Training Team ...">
            <a:extLst>
              <a:ext uri="{FF2B5EF4-FFF2-40B4-BE49-F238E27FC236}">
                <a16:creationId xmlns:a16="http://schemas.microsoft.com/office/drawing/2014/main" id="{0E7B24DA-9C60-223A-8AA2-43277388F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053" y="3060839"/>
            <a:ext cx="2843645" cy="1877766"/>
          </a:xfrm>
          <a:prstGeom prst="rect">
            <a:avLst/>
          </a:prstGeom>
          <a:noFill/>
          <a:extLst>
            <a:ext uri="{909E8E84-426E-40DD-AFC4-6F175D3DCCD1}">
              <a14:hiddenFill xmlns:a14="http://schemas.microsoft.com/office/drawing/2010/main">
                <a:solidFill>
                  <a:srgbClr val="FFFFFF"/>
                </a:solidFill>
              </a14:hiddenFill>
            </a:ext>
          </a:extLst>
        </p:spPr>
      </p:pic>
      <p:pic>
        <p:nvPicPr>
          <p:cNvPr id="114692" name="Picture 4" descr="Universal Health Care 3D - Free image on Pixabay">
            <a:extLst>
              <a:ext uri="{FF2B5EF4-FFF2-40B4-BE49-F238E27FC236}">
                <a16:creationId xmlns:a16="http://schemas.microsoft.com/office/drawing/2014/main" id="{9AD51FCE-9199-3AD7-DCC8-AF1D8F8D69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5276" y="2650083"/>
            <a:ext cx="2251662" cy="27847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riter"/>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Typewri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of Growth: Natural Resources and Energy</a:t>
            </a:r>
          </a:p>
        </p:txBody>
      </p:sp>
      <p:pic>
        <p:nvPicPr>
          <p:cNvPr id="113666" name="Picture 2" descr="oil, platform, mar, sea, oil industry, offshore platform ...">
            <a:extLst>
              <a:ext uri="{FF2B5EF4-FFF2-40B4-BE49-F238E27FC236}">
                <a16:creationId xmlns:a16="http://schemas.microsoft.com/office/drawing/2014/main" id="{886E2F10-696F-65E8-8233-C55F8B12B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730" y="1951496"/>
            <a:ext cx="1371600" cy="2063130"/>
          </a:xfrm>
          <a:prstGeom prst="rect">
            <a:avLst/>
          </a:prstGeom>
          <a:noFill/>
          <a:extLst>
            <a:ext uri="{909E8E84-426E-40DD-AFC4-6F175D3DCCD1}">
              <a14:hiddenFill xmlns:a14="http://schemas.microsoft.com/office/drawing/2010/main">
                <a:solidFill>
                  <a:srgbClr val="FFFFFF"/>
                </a:solidFill>
              </a14:hiddenFill>
            </a:ext>
          </a:extLst>
        </p:spPr>
      </p:pic>
      <p:pic>
        <p:nvPicPr>
          <p:cNvPr id="113672" name="Picture 8" descr="Free stock photo of Natural gas dehydration, Natural gas ...">
            <a:extLst>
              <a:ext uri="{FF2B5EF4-FFF2-40B4-BE49-F238E27FC236}">
                <a16:creationId xmlns:a16="http://schemas.microsoft.com/office/drawing/2014/main" id="{B9544645-6E72-EEE3-E749-6F57815F12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827" r="14161"/>
          <a:stretch/>
        </p:blipFill>
        <p:spPr bwMode="auto">
          <a:xfrm>
            <a:off x="2495820" y="1939780"/>
            <a:ext cx="1371600" cy="2074845"/>
          </a:xfrm>
          <a:prstGeom prst="rect">
            <a:avLst/>
          </a:prstGeom>
          <a:noFill/>
          <a:extLst>
            <a:ext uri="{909E8E84-426E-40DD-AFC4-6F175D3DCCD1}">
              <a14:hiddenFill xmlns:a14="http://schemas.microsoft.com/office/drawing/2010/main">
                <a:solidFill>
                  <a:srgbClr val="FFFFFF"/>
                </a:solidFill>
              </a14:hiddenFill>
            </a:ext>
          </a:extLst>
        </p:spPr>
      </p:pic>
      <p:pic>
        <p:nvPicPr>
          <p:cNvPr id="113674" name="Picture 10" descr="Nuclear Power Plant · Free Stock Photo">
            <a:extLst>
              <a:ext uri="{FF2B5EF4-FFF2-40B4-BE49-F238E27FC236}">
                <a16:creationId xmlns:a16="http://schemas.microsoft.com/office/drawing/2014/main" id="{B9A45F24-1B5C-DAB6-DB62-E6FFB43EE8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3110" y="1928266"/>
            <a:ext cx="1371600" cy="2096551"/>
          </a:xfrm>
          <a:prstGeom prst="rect">
            <a:avLst/>
          </a:prstGeom>
          <a:noFill/>
          <a:extLst>
            <a:ext uri="{909E8E84-426E-40DD-AFC4-6F175D3DCCD1}">
              <a14:hiddenFill xmlns:a14="http://schemas.microsoft.com/office/drawing/2010/main">
                <a:solidFill>
                  <a:srgbClr val="FFFFFF"/>
                </a:solidFill>
              </a14:hiddenFill>
            </a:ext>
          </a:extLst>
        </p:spPr>
      </p:pic>
      <p:pic>
        <p:nvPicPr>
          <p:cNvPr id="113676" name="Picture 12" descr="Lithium Mine Australia">
            <a:extLst>
              <a:ext uri="{FF2B5EF4-FFF2-40B4-BE49-F238E27FC236}">
                <a16:creationId xmlns:a16="http://schemas.microsoft.com/office/drawing/2014/main" id="{7F896A2C-4C75-DBCF-57BB-870730513F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834" r="43559"/>
          <a:stretch/>
        </p:blipFill>
        <p:spPr bwMode="auto">
          <a:xfrm>
            <a:off x="5231510" y="1928408"/>
            <a:ext cx="1371600" cy="2096551"/>
          </a:xfrm>
          <a:prstGeom prst="rect">
            <a:avLst/>
          </a:prstGeom>
          <a:noFill/>
          <a:extLst>
            <a:ext uri="{909E8E84-426E-40DD-AFC4-6F175D3DCCD1}">
              <a14:hiddenFill xmlns:a14="http://schemas.microsoft.com/office/drawing/2010/main">
                <a:solidFill>
                  <a:srgbClr val="FFFFFF"/>
                </a:solidFill>
              </a14:hiddenFill>
            </a:ext>
          </a:extLst>
        </p:spPr>
      </p:pic>
      <p:pic>
        <p:nvPicPr>
          <p:cNvPr id="113678" name="Picture 14" descr="Royalty-Free photo: Solar panel lot on brown field during ...">
            <a:extLst>
              <a:ext uri="{FF2B5EF4-FFF2-40B4-BE49-F238E27FC236}">
                <a16:creationId xmlns:a16="http://schemas.microsoft.com/office/drawing/2014/main" id="{4CE1D05B-B844-5072-6994-BEAA4C24C57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0000"/>
          <a:stretch/>
        </p:blipFill>
        <p:spPr bwMode="auto">
          <a:xfrm>
            <a:off x="1139268" y="4014625"/>
            <a:ext cx="1371600" cy="2054508"/>
          </a:xfrm>
          <a:prstGeom prst="rect">
            <a:avLst/>
          </a:prstGeom>
          <a:noFill/>
          <a:extLst>
            <a:ext uri="{909E8E84-426E-40DD-AFC4-6F175D3DCCD1}">
              <a14:hiddenFill xmlns:a14="http://schemas.microsoft.com/office/drawing/2010/main">
                <a:solidFill>
                  <a:srgbClr val="FFFFFF"/>
                </a:solidFill>
              </a14:hiddenFill>
            </a:ext>
          </a:extLst>
        </p:spPr>
      </p:pic>
      <p:pic>
        <p:nvPicPr>
          <p:cNvPr id="113680" name="Picture 16" descr="Wind Turbine Free Stock Photo - Public Domain Pictures">
            <a:extLst>
              <a:ext uri="{FF2B5EF4-FFF2-40B4-BE49-F238E27FC236}">
                <a16:creationId xmlns:a16="http://schemas.microsoft.com/office/drawing/2014/main" id="{162ECEC1-C77E-7D38-B917-21EEC5BE95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7638" y="4011734"/>
            <a:ext cx="13716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13682" name="Picture 18" descr="Dam Overflow Water · Free photo on Pixabay">
            <a:extLst>
              <a:ext uri="{FF2B5EF4-FFF2-40B4-BE49-F238E27FC236}">
                <a16:creationId xmlns:a16="http://schemas.microsoft.com/office/drawing/2014/main" id="{A4F5CE23-D770-B9A5-844A-575D9848137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444" r="24512"/>
          <a:stretch/>
        </p:blipFill>
        <p:spPr bwMode="auto">
          <a:xfrm>
            <a:off x="3876008" y="4011734"/>
            <a:ext cx="13716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13684" name="Picture 20" descr="power plant, geothermal, geothermal energy, geo thermal ...">
            <a:extLst>
              <a:ext uri="{FF2B5EF4-FFF2-40B4-BE49-F238E27FC236}">
                <a16:creationId xmlns:a16="http://schemas.microsoft.com/office/drawing/2014/main" id="{23588E45-A356-EA2C-5C9C-5BAC69B44FE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299" r="43523"/>
          <a:stretch/>
        </p:blipFill>
        <p:spPr bwMode="auto">
          <a:xfrm>
            <a:off x="5247608" y="4025892"/>
            <a:ext cx="1371600" cy="2038107"/>
          </a:xfrm>
          <a:prstGeom prst="rect">
            <a:avLst/>
          </a:prstGeom>
          <a:noFill/>
          <a:extLst>
            <a:ext uri="{909E8E84-426E-40DD-AFC4-6F175D3DCCD1}">
              <a14:hiddenFill xmlns:a14="http://schemas.microsoft.com/office/drawing/2010/main">
                <a:solidFill>
                  <a:srgbClr val="FFFFFF"/>
                </a:solidFill>
              </a14:hiddenFill>
            </a:ext>
          </a:extLst>
        </p:spPr>
      </p:pic>
      <p:pic>
        <p:nvPicPr>
          <p:cNvPr id="113686" name="Picture 22" descr="Aemetis Increases Capacity of Indian Biodiesel Plant to ...">
            <a:extLst>
              <a:ext uri="{FF2B5EF4-FFF2-40B4-BE49-F238E27FC236}">
                <a16:creationId xmlns:a16="http://schemas.microsoft.com/office/drawing/2014/main" id="{28E9E3E1-AD0B-F72B-F0A1-94F3C3A7A72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60155"/>
          <a:stretch/>
        </p:blipFill>
        <p:spPr bwMode="auto">
          <a:xfrm>
            <a:off x="6611698" y="4024818"/>
            <a:ext cx="1371600" cy="20381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5C0D55B-ABF6-B246-0EC3-A2E634C6932B}"/>
              </a:ext>
            </a:extLst>
          </p:cNvPr>
          <p:cNvSpPr txBox="1"/>
          <p:nvPr/>
        </p:nvSpPr>
        <p:spPr>
          <a:xfrm>
            <a:off x="1659360" y="1556184"/>
            <a:ext cx="420308" cy="369332"/>
          </a:xfrm>
          <a:prstGeom prst="rect">
            <a:avLst/>
          </a:prstGeom>
          <a:noFill/>
        </p:spPr>
        <p:txBody>
          <a:bodyPr wrap="none" rtlCol="0">
            <a:spAutoFit/>
          </a:bodyPr>
          <a:lstStyle/>
          <a:p>
            <a:r>
              <a:rPr lang="en-US" b="1" u="sng" dirty="0"/>
              <a:t>oil</a:t>
            </a:r>
          </a:p>
        </p:txBody>
      </p:sp>
      <p:sp>
        <p:nvSpPr>
          <p:cNvPr id="21" name="TextBox 20">
            <a:extLst>
              <a:ext uri="{FF2B5EF4-FFF2-40B4-BE49-F238E27FC236}">
                <a16:creationId xmlns:a16="http://schemas.microsoft.com/office/drawing/2014/main" id="{C8201CAC-1F64-96F2-DF33-41D74551204F}"/>
              </a:ext>
            </a:extLst>
          </p:cNvPr>
          <p:cNvSpPr txBox="1"/>
          <p:nvPr/>
        </p:nvSpPr>
        <p:spPr>
          <a:xfrm>
            <a:off x="4438529" y="1556184"/>
            <a:ext cx="494879" cy="369332"/>
          </a:xfrm>
          <a:prstGeom prst="rect">
            <a:avLst/>
          </a:prstGeom>
          <a:noFill/>
        </p:spPr>
        <p:txBody>
          <a:bodyPr wrap="none" rtlCol="0">
            <a:spAutoFit/>
          </a:bodyPr>
          <a:lstStyle/>
          <a:p>
            <a:r>
              <a:rPr lang="en-US" b="1" u="sng" dirty="0"/>
              <a:t>gas</a:t>
            </a:r>
          </a:p>
        </p:txBody>
      </p:sp>
      <p:sp>
        <p:nvSpPr>
          <p:cNvPr id="10" name="TextBox 9">
            <a:extLst>
              <a:ext uri="{FF2B5EF4-FFF2-40B4-BE49-F238E27FC236}">
                <a16:creationId xmlns:a16="http://schemas.microsoft.com/office/drawing/2014/main" id="{65D3949E-21C8-1895-4B0A-3C41980540E9}"/>
              </a:ext>
            </a:extLst>
          </p:cNvPr>
          <p:cNvSpPr txBox="1"/>
          <p:nvPr/>
        </p:nvSpPr>
        <p:spPr>
          <a:xfrm>
            <a:off x="6838318" y="1570447"/>
            <a:ext cx="894797" cy="369332"/>
          </a:xfrm>
          <a:prstGeom prst="rect">
            <a:avLst/>
          </a:prstGeom>
          <a:noFill/>
        </p:spPr>
        <p:txBody>
          <a:bodyPr wrap="none" rtlCol="0">
            <a:spAutoFit/>
          </a:bodyPr>
          <a:lstStyle/>
          <a:p>
            <a:r>
              <a:rPr lang="en-US" b="1" u="sng" dirty="0"/>
              <a:t>nuclear</a:t>
            </a:r>
          </a:p>
        </p:txBody>
      </p:sp>
      <p:sp>
        <p:nvSpPr>
          <p:cNvPr id="23" name="TextBox 22">
            <a:extLst>
              <a:ext uri="{FF2B5EF4-FFF2-40B4-BE49-F238E27FC236}">
                <a16:creationId xmlns:a16="http://schemas.microsoft.com/office/drawing/2014/main" id="{F38AA207-DC07-054C-162D-AD7904142BBF}"/>
              </a:ext>
            </a:extLst>
          </p:cNvPr>
          <p:cNvSpPr txBox="1"/>
          <p:nvPr/>
        </p:nvSpPr>
        <p:spPr>
          <a:xfrm>
            <a:off x="5411833" y="1556184"/>
            <a:ext cx="913776" cy="369332"/>
          </a:xfrm>
          <a:prstGeom prst="rect">
            <a:avLst/>
          </a:prstGeom>
          <a:noFill/>
        </p:spPr>
        <p:txBody>
          <a:bodyPr wrap="none" rtlCol="0">
            <a:spAutoFit/>
          </a:bodyPr>
          <a:lstStyle/>
          <a:p>
            <a:r>
              <a:rPr lang="en-US" b="1" u="sng" dirty="0"/>
              <a:t>mineral</a:t>
            </a:r>
          </a:p>
        </p:txBody>
      </p:sp>
      <p:sp>
        <p:nvSpPr>
          <p:cNvPr id="24" name="TextBox 23">
            <a:extLst>
              <a:ext uri="{FF2B5EF4-FFF2-40B4-BE49-F238E27FC236}">
                <a16:creationId xmlns:a16="http://schemas.microsoft.com/office/drawing/2014/main" id="{BB0FFF80-03A6-7E27-7729-A753491250F7}"/>
              </a:ext>
            </a:extLst>
          </p:cNvPr>
          <p:cNvSpPr txBox="1"/>
          <p:nvPr/>
        </p:nvSpPr>
        <p:spPr>
          <a:xfrm>
            <a:off x="1491960" y="6063999"/>
            <a:ext cx="651140" cy="369332"/>
          </a:xfrm>
          <a:prstGeom prst="rect">
            <a:avLst/>
          </a:prstGeom>
          <a:noFill/>
        </p:spPr>
        <p:txBody>
          <a:bodyPr wrap="none" rtlCol="0">
            <a:spAutoFit/>
          </a:bodyPr>
          <a:lstStyle/>
          <a:p>
            <a:r>
              <a:rPr lang="en-US" b="1" u="sng" dirty="0"/>
              <a:t>solar</a:t>
            </a:r>
          </a:p>
        </p:txBody>
      </p:sp>
      <p:sp>
        <p:nvSpPr>
          <p:cNvPr id="11" name="TextBox 10">
            <a:extLst>
              <a:ext uri="{FF2B5EF4-FFF2-40B4-BE49-F238E27FC236}">
                <a16:creationId xmlns:a16="http://schemas.microsoft.com/office/drawing/2014/main" id="{838EF751-FBC5-33A6-3CC2-D647009B1688}"/>
              </a:ext>
            </a:extLst>
          </p:cNvPr>
          <p:cNvSpPr txBox="1"/>
          <p:nvPr/>
        </p:nvSpPr>
        <p:spPr>
          <a:xfrm>
            <a:off x="2852042" y="6074863"/>
            <a:ext cx="659155" cy="369332"/>
          </a:xfrm>
          <a:prstGeom prst="rect">
            <a:avLst/>
          </a:prstGeom>
          <a:noFill/>
        </p:spPr>
        <p:txBody>
          <a:bodyPr wrap="none" rtlCol="0">
            <a:spAutoFit/>
          </a:bodyPr>
          <a:lstStyle/>
          <a:p>
            <a:r>
              <a:rPr lang="en-US" b="1" u="sng" dirty="0"/>
              <a:t>wind</a:t>
            </a:r>
          </a:p>
        </p:txBody>
      </p:sp>
      <p:sp>
        <p:nvSpPr>
          <p:cNvPr id="12" name="TextBox 11">
            <a:extLst>
              <a:ext uri="{FF2B5EF4-FFF2-40B4-BE49-F238E27FC236}">
                <a16:creationId xmlns:a16="http://schemas.microsoft.com/office/drawing/2014/main" id="{075FA671-51AB-EA0E-E134-56047E944D3C}"/>
              </a:ext>
            </a:extLst>
          </p:cNvPr>
          <p:cNvSpPr txBox="1"/>
          <p:nvPr/>
        </p:nvSpPr>
        <p:spPr>
          <a:xfrm>
            <a:off x="4231627" y="6069133"/>
            <a:ext cx="736164" cy="369332"/>
          </a:xfrm>
          <a:prstGeom prst="rect">
            <a:avLst/>
          </a:prstGeom>
          <a:noFill/>
        </p:spPr>
        <p:txBody>
          <a:bodyPr wrap="none" rtlCol="0">
            <a:spAutoFit/>
          </a:bodyPr>
          <a:lstStyle/>
          <a:p>
            <a:r>
              <a:rPr lang="en-US" b="1" u="sng" dirty="0"/>
              <a:t>hydro</a:t>
            </a:r>
          </a:p>
        </p:txBody>
      </p:sp>
      <p:sp>
        <p:nvSpPr>
          <p:cNvPr id="27" name="TextBox 26">
            <a:extLst>
              <a:ext uri="{FF2B5EF4-FFF2-40B4-BE49-F238E27FC236}">
                <a16:creationId xmlns:a16="http://schemas.microsoft.com/office/drawing/2014/main" id="{A4C9C5CE-B122-0166-A501-9064D505366D}"/>
              </a:ext>
            </a:extLst>
          </p:cNvPr>
          <p:cNvSpPr txBox="1"/>
          <p:nvPr/>
        </p:nvSpPr>
        <p:spPr>
          <a:xfrm>
            <a:off x="5461964" y="6062926"/>
            <a:ext cx="942887" cy="369332"/>
          </a:xfrm>
          <a:prstGeom prst="rect">
            <a:avLst/>
          </a:prstGeom>
          <a:noFill/>
        </p:spPr>
        <p:txBody>
          <a:bodyPr wrap="none" rtlCol="0">
            <a:spAutoFit/>
          </a:bodyPr>
          <a:lstStyle/>
          <a:p>
            <a:pPr algn="ctr"/>
            <a:r>
              <a:rPr lang="en-US" b="1" u="sng" dirty="0"/>
              <a:t>thermal</a:t>
            </a:r>
          </a:p>
        </p:txBody>
      </p:sp>
      <p:sp>
        <p:nvSpPr>
          <p:cNvPr id="28" name="TextBox 27">
            <a:extLst>
              <a:ext uri="{FF2B5EF4-FFF2-40B4-BE49-F238E27FC236}">
                <a16:creationId xmlns:a16="http://schemas.microsoft.com/office/drawing/2014/main" id="{5B48D854-D9E0-0BBA-2F35-5E33C8359F74}"/>
              </a:ext>
            </a:extLst>
          </p:cNvPr>
          <p:cNvSpPr txBox="1"/>
          <p:nvPr/>
        </p:nvSpPr>
        <p:spPr>
          <a:xfrm>
            <a:off x="7053681" y="6063999"/>
            <a:ext cx="487634" cy="369332"/>
          </a:xfrm>
          <a:prstGeom prst="rect">
            <a:avLst/>
          </a:prstGeom>
          <a:noFill/>
        </p:spPr>
        <p:txBody>
          <a:bodyPr wrap="none" rtlCol="0">
            <a:spAutoFit/>
          </a:bodyPr>
          <a:lstStyle/>
          <a:p>
            <a:pPr algn="ctr"/>
            <a:r>
              <a:rPr lang="en-US" b="1" u="sng" dirty="0"/>
              <a:t>bio</a:t>
            </a:r>
          </a:p>
        </p:txBody>
      </p:sp>
      <p:pic>
        <p:nvPicPr>
          <p:cNvPr id="3" name="Picture 2" descr="Free photo: coal, briquette, black | Hippopx">
            <a:extLst>
              <a:ext uri="{FF2B5EF4-FFF2-40B4-BE49-F238E27FC236}">
                <a16:creationId xmlns:a16="http://schemas.microsoft.com/office/drawing/2014/main" id="{D689CA30-E657-43CA-957D-DADC1E1D510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67420" y="1939779"/>
            <a:ext cx="1371600" cy="208518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C1B6850D-7C63-7B3F-CBAE-D085A3E834F2}"/>
              </a:ext>
            </a:extLst>
          </p:cNvPr>
          <p:cNvSpPr txBox="1"/>
          <p:nvPr/>
        </p:nvSpPr>
        <p:spPr>
          <a:xfrm>
            <a:off x="2975622" y="1556184"/>
            <a:ext cx="573042" cy="369332"/>
          </a:xfrm>
          <a:prstGeom prst="rect">
            <a:avLst/>
          </a:prstGeom>
          <a:noFill/>
        </p:spPr>
        <p:txBody>
          <a:bodyPr wrap="none" rtlCol="0">
            <a:spAutoFit/>
          </a:bodyPr>
          <a:lstStyle/>
          <a:p>
            <a:r>
              <a:rPr lang="en-US" b="1" u="sng" dirty="0"/>
              <a:t>coal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Factors of Growth</a:t>
            </a:r>
          </a:p>
        </p:txBody>
      </p:sp>
      <p:pic>
        <p:nvPicPr>
          <p:cNvPr id="4" name="Content Placeholder 3" descr="Arrest.jpg"/>
          <p:cNvPicPr>
            <a:picLocks noGrp="1" noChangeAspect="1"/>
          </p:cNvPicPr>
          <p:nvPr>
            <p:ph idx="1"/>
          </p:nvPr>
        </p:nvPicPr>
        <p:blipFill rotWithShape="1">
          <a:blip r:embed="rId4"/>
          <a:srcRect l="-957" r="875"/>
          <a:stretch/>
        </p:blipFill>
        <p:spPr>
          <a:xfrm>
            <a:off x="314743" y="1767642"/>
            <a:ext cx="2836759" cy="1905359"/>
          </a:xfrm>
        </p:spPr>
      </p:pic>
      <p:sp>
        <p:nvSpPr>
          <p:cNvPr id="5" name="Rectangle 4"/>
          <p:cNvSpPr/>
          <p:nvPr/>
        </p:nvSpPr>
        <p:spPr>
          <a:xfrm>
            <a:off x="806163" y="1350851"/>
            <a:ext cx="1853918" cy="369332"/>
          </a:xfrm>
          <a:prstGeom prst="rect">
            <a:avLst/>
          </a:prstGeom>
        </p:spPr>
        <p:txBody>
          <a:bodyPr wrap="none">
            <a:spAutoFit/>
          </a:bodyPr>
          <a:lstStyle/>
          <a:p>
            <a:r>
              <a:rPr lang="en-US" b="1" u="sng" dirty="0"/>
              <a:t>Entrepreneurship</a:t>
            </a:r>
          </a:p>
        </p:txBody>
      </p:sp>
      <p:sp>
        <p:nvSpPr>
          <p:cNvPr id="7" name="Rectangle 6"/>
          <p:cNvSpPr/>
          <p:nvPr/>
        </p:nvSpPr>
        <p:spPr>
          <a:xfrm>
            <a:off x="3153619" y="3879564"/>
            <a:ext cx="2836759" cy="369332"/>
          </a:xfrm>
          <a:prstGeom prst="rect">
            <a:avLst/>
          </a:prstGeom>
        </p:spPr>
        <p:txBody>
          <a:bodyPr wrap="none">
            <a:spAutoFit/>
          </a:bodyPr>
          <a:lstStyle/>
          <a:p>
            <a:r>
              <a:rPr lang="en-US" b="1" u="sng" dirty="0"/>
              <a:t>Social and Legal Framework</a:t>
            </a:r>
          </a:p>
        </p:txBody>
      </p:sp>
      <p:sp>
        <p:nvSpPr>
          <p:cNvPr id="9" name="Rectangle 8"/>
          <p:cNvSpPr/>
          <p:nvPr/>
        </p:nvSpPr>
        <p:spPr>
          <a:xfrm>
            <a:off x="6661700" y="1350851"/>
            <a:ext cx="1373389" cy="369332"/>
          </a:xfrm>
          <a:prstGeom prst="rect">
            <a:avLst/>
          </a:prstGeom>
        </p:spPr>
        <p:txBody>
          <a:bodyPr wrap="none">
            <a:spAutoFit/>
          </a:bodyPr>
          <a:lstStyle/>
          <a:p>
            <a:r>
              <a:rPr lang="en-US" b="1" u="sng" dirty="0"/>
              <a:t>Technology*</a:t>
            </a:r>
          </a:p>
        </p:txBody>
      </p:sp>
      <p:pic>
        <p:nvPicPr>
          <p:cNvPr id="10" name="Picture 4" descr="Free stock photo of building, capital, Capitol">
            <a:extLst>
              <a:ext uri="{FF2B5EF4-FFF2-40B4-BE49-F238E27FC236}">
                <a16:creationId xmlns:a16="http://schemas.microsoft.com/office/drawing/2014/main" id="{08DC18F1-4C3B-C4DB-29EE-C0E9740DBC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3619" y="4297644"/>
            <a:ext cx="2836759" cy="2124577"/>
          </a:xfrm>
          <a:prstGeom prst="rect">
            <a:avLst/>
          </a:prstGeom>
          <a:noFill/>
          <a:extLst>
            <a:ext uri="{909E8E84-426E-40DD-AFC4-6F175D3DCCD1}">
              <a14:hiddenFill xmlns:a14="http://schemas.microsoft.com/office/drawing/2010/main">
                <a:solidFill>
                  <a:srgbClr val="FFFFFF"/>
                </a:solidFill>
              </a14:hiddenFill>
            </a:ext>
          </a:extLst>
        </p:spPr>
      </p:pic>
      <p:pic>
        <p:nvPicPr>
          <p:cNvPr id="114690" name="Picture 2" descr="Technology 2020 Free Stock Photo - Public Domain Pictures">
            <a:extLst>
              <a:ext uri="{FF2B5EF4-FFF2-40B4-BE49-F238E27FC236}">
                <a16:creationId xmlns:a16="http://schemas.microsoft.com/office/drawing/2014/main" id="{0009BB17-0248-6CCF-FC60-54535A0EAF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2499" y="1718894"/>
            <a:ext cx="2711793" cy="19541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riter"/>
                                        </p:tgtEl>
                                      </p:cMediaNode>
                                    </p:audio>
                                  </p:sub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Typewriter"/>
                                        </p:tgtEl>
                                      </p:cMediaNode>
                                    </p:audio>
                                  </p:sub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Typewriter"/>
                                        </p:tgtEl>
                                      </p:cMediaNode>
                                    </p:audio>
                                  </p:subTnLst>
                                </p:cTn>
                              </p:par>
                              <p:par>
                                <p:cTn id="19" presetID="1" presetClass="entr" presetSubtype="0" fill="hold" nodeType="withEffect">
                                  <p:stCondLst>
                                    <p:cond delay="0"/>
                                  </p:stCondLst>
                                  <p:childTnLst>
                                    <p:set>
                                      <p:cBhvr>
                                        <p:cTn id="20" dur="1" fill="hold">
                                          <p:stCondLst>
                                            <p:cond delay="0"/>
                                          </p:stCondLst>
                                        </p:cTn>
                                        <p:tgtEl>
                                          <p:spTgt spid="114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83"/>
            <a:ext cx="8229600" cy="1102596"/>
          </a:xfrm>
        </p:spPr>
        <p:txBody>
          <a:bodyPr>
            <a:normAutofit fontScale="90000"/>
          </a:bodyPr>
          <a:lstStyle/>
          <a:p>
            <a:r>
              <a:rPr lang="en-US" dirty="0"/>
              <a:t>Neo Classical / Solow Growth Model</a:t>
            </a:r>
          </a:p>
        </p:txBody>
      </p:sp>
      <p:sp>
        <p:nvSpPr>
          <p:cNvPr id="3" name="Content Placeholder 2"/>
          <p:cNvSpPr>
            <a:spLocks noGrp="1"/>
          </p:cNvSpPr>
          <p:nvPr>
            <p:ph idx="1"/>
          </p:nvPr>
        </p:nvSpPr>
        <p:spPr/>
        <p:txBody>
          <a:bodyPr/>
          <a:lstStyle/>
          <a:p>
            <a:pPr>
              <a:buNone/>
            </a:pPr>
            <a:endParaRPr lang="en-US" dirty="0"/>
          </a:p>
          <a:p>
            <a:endParaRPr lang="en-US" dirty="0"/>
          </a:p>
        </p:txBody>
      </p:sp>
      <p:sp>
        <p:nvSpPr>
          <p:cNvPr id="13" name="TextBox 12"/>
          <p:cNvSpPr txBox="1"/>
          <p:nvPr/>
        </p:nvSpPr>
        <p:spPr>
          <a:xfrm>
            <a:off x="803564" y="1227234"/>
            <a:ext cx="6842616" cy="646331"/>
          </a:xfrm>
          <a:prstGeom prst="rect">
            <a:avLst/>
          </a:prstGeom>
          <a:noFill/>
        </p:spPr>
        <p:txBody>
          <a:bodyPr wrap="square" rtlCol="0">
            <a:spAutoFit/>
          </a:bodyPr>
          <a:lstStyle/>
          <a:p>
            <a:r>
              <a:rPr lang="en-US" sz="3600" dirty="0"/>
              <a:t>GDP Production Function:</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326C2C8-2021-82E1-30FD-1BABD81540A0}"/>
                  </a:ext>
                </a:extLst>
              </p:cNvPr>
              <p:cNvSpPr/>
              <p:nvPr/>
            </p:nvSpPr>
            <p:spPr>
              <a:xfrm>
                <a:off x="2776859" y="2281286"/>
                <a:ext cx="3887603"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𝑌</m:t>
                      </m:r>
                      <m:r>
                        <a:rPr lang="en-US" sz="3600" i="0">
                          <a:latin typeface="Cambria Math" panose="02040503050406030204" pitchFamily="18" charset="0"/>
                        </a:rPr>
                        <m:t>=</m:t>
                      </m:r>
                      <m:r>
                        <a:rPr lang="en-US" sz="3600" i="1">
                          <a:latin typeface="Cambria Math" panose="02040503050406030204" pitchFamily="18" charset="0"/>
                        </a:rPr>
                        <m:t>𝐴𝑓</m:t>
                      </m:r>
                      <m:r>
                        <a:rPr lang="en-US" sz="3600" b="0" i="1" smtClean="0">
                          <a:latin typeface="Cambria Math" panose="02040503050406030204" pitchFamily="18" charset="0"/>
                        </a:rPr>
                        <m:t>(</m:t>
                      </m:r>
                      <m:r>
                        <a:rPr lang="en-US" sz="3600" b="0" i="1" smtClean="0">
                          <a:latin typeface="Cambria Math" panose="02040503050406030204" pitchFamily="18" charset="0"/>
                        </a:rPr>
                        <m:t>𝐾</m:t>
                      </m:r>
                      <m:r>
                        <a:rPr lang="en-US" sz="3600" b="0" i="1" smtClean="0">
                          <a:latin typeface="Cambria Math" panose="02040503050406030204" pitchFamily="18" charset="0"/>
                        </a:rPr>
                        <m:t>,</m:t>
                      </m:r>
                      <m:r>
                        <a:rPr lang="en-US" sz="3600" b="0" i="1" smtClean="0">
                          <a:latin typeface="Cambria Math" panose="02040503050406030204" pitchFamily="18" charset="0"/>
                        </a:rPr>
                        <m:t>𝐿</m:t>
                      </m:r>
                      <m:r>
                        <a:rPr lang="en-US" sz="3600" b="0" i="1" smtClean="0">
                          <a:latin typeface="Cambria Math" panose="02040503050406030204" pitchFamily="18" charset="0"/>
                        </a:rPr>
                        <m:t>,</m:t>
                      </m:r>
                      <m:r>
                        <a:rPr lang="en-US" sz="3600" b="0" i="1" smtClean="0">
                          <a:latin typeface="Cambria Math" panose="02040503050406030204" pitchFamily="18" charset="0"/>
                        </a:rPr>
                        <m:t>𝐻</m:t>
                      </m:r>
                      <m:r>
                        <a:rPr lang="en-US" sz="3600" b="0" i="1" smtClean="0">
                          <a:latin typeface="Cambria Math" panose="02040503050406030204" pitchFamily="18" charset="0"/>
                        </a:rPr>
                        <m:t>,</m:t>
                      </m:r>
                      <m:r>
                        <a:rPr lang="en-US" sz="3600" b="0" i="1" smtClean="0">
                          <a:latin typeface="Cambria Math" panose="02040503050406030204" pitchFamily="18" charset="0"/>
                        </a:rPr>
                        <m:t>𝑅</m:t>
                      </m:r>
                      <m:r>
                        <a:rPr lang="en-US" sz="3600" b="0" i="1" smtClean="0">
                          <a:latin typeface="Cambria Math" panose="02040503050406030204" pitchFamily="18" charset="0"/>
                        </a:rPr>
                        <m:t>)</m:t>
                      </m:r>
                    </m:oMath>
                  </m:oMathPara>
                </a14:m>
                <a:endParaRPr lang="en-US" sz="3600" dirty="0"/>
              </a:p>
            </p:txBody>
          </p:sp>
        </mc:Choice>
        <mc:Fallback xmlns="">
          <p:sp>
            <p:nvSpPr>
              <p:cNvPr id="8" name="Rectangle 7">
                <a:extLst>
                  <a:ext uri="{FF2B5EF4-FFF2-40B4-BE49-F238E27FC236}">
                    <a16:creationId xmlns:a16="http://schemas.microsoft.com/office/drawing/2014/main" id="{5326C2C8-2021-82E1-30FD-1BABD81540A0}"/>
                  </a:ext>
                </a:extLst>
              </p:cNvPr>
              <p:cNvSpPr>
                <a:spLocks noRot="1" noChangeAspect="1" noMove="1" noResize="1" noEditPoints="1" noAdjustHandles="1" noChangeArrowheads="1" noChangeShapeType="1" noTextEdit="1"/>
              </p:cNvSpPr>
              <p:nvPr/>
            </p:nvSpPr>
            <p:spPr>
              <a:xfrm>
                <a:off x="2776859" y="2281286"/>
                <a:ext cx="3887603" cy="646331"/>
              </a:xfrm>
              <a:prstGeom prst="rect">
                <a:avLst/>
              </a:prstGeom>
              <a:blipFill>
                <a:blip r:embed="rId2"/>
                <a:stretch>
                  <a:fillRect r="-1303" b="-21154"/>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D0E10AC7-9BA5-4872-DEEF-AF8D2C690775}"/>
              </a:ext>
            </a:extLst>
          </p:cNvPr>
          <p:cNvSpPr/>
          <p:nvPr/>
        </p:nvSpPr>
        <p:spPr>
          <a:xfrm>
            <a:off x="803564" y="3079467"/>
            <a:ext cx="7536872" cy="2862322"/>
          </a:xfrm>
          <a:prstGeom prst="rect">
            <a:avLst/>
          </a:prstGeom>
        </p:spPr>
        <p:txBody>
          <a:bodyPr wrap="square">
            <a:spAutoFit/>
          </a:bodyPr>
          <a:lstStyle/>
          <a:p>
            <a:r>
              <a:rPr lang="en-US" dirty="0">
                <a:solidFill>
                  <a:srgbClr val="000000"/>
                </a:solidFill>
                <a:ea typeface="Times New Roman" panose="02020603050405020304" pitchFamily="18" charset="0"/>
              </a:rPr>
              <a:t>Where:</a:t>
            </a:r>
            <a:endParaRPr lang="en-US" dirty="0">
              <a:ea typeface="Times New Roman" panose="02020603050405020304" pitchFamily="18" charset="0"/>
            </a:endParaRPr>
          </a:p>
          <a:p>
            <a:pPr marL="342900" marR="0" lvl="0" indent="-342900">
              <a:spcBef>
                <a:spcPts val="0"/>
              </a:spcBef>
              <a:spcAft>
                <a:spcPts val="0"/>
              </a:spcAft>
              <a:buFont typeface="Symbol" pitchFamily="2" charset="2"/>
              <a:buChar char=""/>
            </a:pPr>
            <a:r>
              <a:rPr lang="en-US" dirty="0">
                <a:solidFill>
                  <a:srgbClr val="000000"/>
                </a:solidFill>
                <a:ea typeface="Times New Roman" panose="02020603050405020304" pitchFamily="18" charset="0"/>
              </a:rPr>
              <a:t>Y is GDP</a:t>
            </a:r>
            <a:endParaRPr lang="en-US" dirty="0">
              <a:ea typeface="Times New Roman" panose="02020603050405020304" pitchFamily="18" charset="0"/>
            </a:endParaRPr>
          </a:p>
          <a:p>
            <a:pPr marL="342900" marR="0" lvl="0" indent="-342900">
              <a:spcBef>
                <a:spcPts val="0"/>
              </a:spcBef>
              <a:spcAft>
                <a:spcPts val="0"/>
              </a:spcAft>
              <a:buFont typeface="Symbol" pitchFamily="2" charset="2"/>
              <a:buChar char=""/>
            </a:pPr>
            <a:r>
              <a:rPr lang="en-US" dirty="0">
                <a:solidFill>
                  <a:srgbClr val="000000"/>
                </a:solidFill>
                <a:ea typeface="Times New Roman" panose="02020603050405020304" pitchFamily="18" charset="0"/>
              </a:rPr>
              <a:t>K is physical capital</a:t>
            </a:r>
            <a:endParaRPr lang="en-US" dirty="0">
              <a:ea typeface="Times New Roman" panose="02020603050405020304" pitchFamily="18" charset="0"/>
            </a:endParaRPr>
          </a:p>
          <a:p>
            <a:pPr marL="342900" marR="0" lvl="0" indent="-342900">
              <a:spcBef>
                <a:spcPts val="0"/>
              </a:spcBef>
              <a:spcAft>
                <a:spcPts val="0"/>
              </a:spcAft>
              <a:buFont typeface="Symbol" pitchFamily="2" charset="2"/>
              <a:buChar char=""/>
            </a:pPr>
            <a:r>
              <a:rPr lang="en-US" dirty="0">
                <a:solidFill>
                  <a:srgbClr val="000000"/>
                </a:solidFill>
                <a:ea typeface="Times New Roman" panose="02020603050405020304" pitchFamily="18" charset="0"/>
              </a:rPr>
              <a:t>L is labor</a:t>
            </a:r>
            <a:endParaRPr lang="en-US" dirty="0">
              <a:ea typeface="Times New Roman" panose="02020603050405020304" pitchFamily="18" charset="0"/>
            </a:endParaRPr>
          </a:p>
          <a:p>
            <a:pPr marL="342900" marR="0" lvl="0" indent="-342900">
              <a:spcBef>
                <a:spcPts val="0"/>
              </a:spcBef>
              <a:spcAft>
                <a:spcPts val="0"/>
              </a:spcAft>
              <a:buFont typeface="Symbol" pitchFamily="2" charset="2"/>
              <a:buChar char=""/>
            </a:pPr>
            <a:r>
              <a:rPr lang="en-US" dirty="0">
                <a:solidFill>
                  <a:srgbClr val="000000"/>
                </a:solidFill>
                <a:ea typeface="Times New Roman" panose="02020603050405020304" pitchFamily="18" charset="0"/>
              </a:rPr>
              <a:t>H is human capital</a:t>
            </a:r>
            <a:endParaRPr lang="en-US" dirty="0">
              <a:ea typeface="Times New Roman" panose="02020603050405020304" pitchFamily="18" charset="0"/>
            </a:endParaRPr>
          </a:p>
          <a:p>
            <a:pPr marL="342900" marR="0" lvl="0" indent="-342900">
              <a:spcBef>
                <a:spcPts val="0"/>
              </a:spcBef>
              <a:spcAft>
                <a:spcPts val="0"/>
              </a:spcAft>
              <a:buFont typeface="Symbol" pitchFamily="2" charset="2"/>
              <a:buChar char=""/>
            </a:pPr>
            <a:r>
              <a:rPr lang="en-US" dirty="0">
                <a:solidFill>
                  <a:srgbClr val="000000"/>
                </a:solidFill>
                <a:ea typeface="Times New Roman" panose="02020603050405020304" pitchFamily="18" charset="0"/>
              </a:rPr>
              <a:t>R is natural resources</a:t>
            </a:r>
            <a:endParaRPr lang="en-US" dirty="0">
              <a:ea typeface="Times New Roman" panose="02020603050405020304" pitchFamily="18" charset="0"/>
            </a:endParaRPr>
          </a:p>
          <a:p>
            <a:pPr marL="342900" marR="0" lvl="0" indent="-342900">
              <a:spcBef>
                <a:spcPts val="0"/>
              </a:spcBef>
              <a:spcAft>
                <a:spcPts val="0"/>
              </a:spcAft>
              <a:buFont typeface="Symbol" pitchFamily="2" charset="2"/>
              <a:buChar char=""/>
            </a:pPr>
            <a:r>
              <a:rPr lang="en-US" dirty="0">
                <a:solidFill>
                  <a:srgbClr val="000000"/>
                </a:solidFill>
                <a:ea typeface="Times New Roman" panose="02020603050405020304" pitchFamily="18" charset="0"/>
              </a:rPr>
              <a:t>A is total factor productivity (TFP), which represents everything that is not in the function. Using our factors of growth as our guide, here it represents the social and legal framework, entrepreneurship, and most importantly </a:t>
            </a:r>
            <a:r>
              <a:rPr lang="en-US" b="1" i="1" dirty="0">
                <a:solidFill>
                  <a:srgbClr val="000000"/>
                </a:solidFill>
                <a:ea typeface="Times New Roman" panose="02020603050405020304" pitchFamily="18" charset="0"/>
              </a:rPr>
              <a:t>technology</a:t>
            </a:r>
            <a:r>
              <a:rPr lang="en-US" dirty="0">
                <a:solidFill>
                  <a:srgbClr val="000000"/>
                </a:solidFill>
                <a:ea typeface="Times New Roman" panose="02020603050405020304" pitchFamily="18" charset="0"/>
              </a:rPr>
              <a:t>.</a:t>
            </a:r>
            <a:endParaRPr lang="en-US" dirty="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0576"/>
          </a:xfrm>
        </p:spPr>
        <p:txBody>
          <a:bodyPr>
            <a:normAutofit fontScale="90000"/>
          </a:bodyPr>
          <a:lstStyle/>
          <a:p>
            <a:r>
              <a:rPr lang="en-US" dirty="0"/>
              <a:t>Neo Classical / Solow Growth Model</a:t>
            </a:r>
          </a:p>
        </p:txBody>
      </p:sp>
      <p:sp>
        <p:nvSpPr>
          <p:cNvPr id="3" name="Content Placeholder 2"/>
          <p:cNvSpPr>
            <a:spLocks noGrp="1"/>
          </p:cNvSpPr>
          <p:nvPr>
            <p:ph idx="1"/>
          </p:nvPr>
        </p:nvSpPr>
        <p:spPr/>
        <p:txBody>
          <a:bodyPr/>
          <a:lstStyle/>
          <a:p>
            <a:pPr>
              <a:buNone/>
            </a:pPr>
            <a:endParaRPr lang="en-US" dirty="0"/>
          </a:p>
          <a:p>
            <a:endParaRPr lang="en-US" dirty="0"/>
          </a:p>
        </p:txBody>
      </p:sp>
      <p:graphicFrame>
        <p:nvGraphicFramePr>
          <p:cNvPr id="7" name="Object 6"/>
          <p:cNvGraphicFramePr>
            <a:graphicFrameLocks noChangeAspect="1"/>
          </p:cNvGraphicFramePr>
          <p:nvPr/>
        </p:nvGraphicFramePr>
        <p:xfrm>
          <a:off x="1234140" y="3738694"/>
          <a:ext cx="7035800" cy="2971800"/>
        </p:xfrm>
        <a:graphic>
          <a:graphicData uri="http://schemas.openxmlformats.org/presentationml/2006/ole">
            <mc:AlternateContent xmlns:mc="http://schemas.openxmlformats.org/markup-compatibility/2006">
              <mc:Choice xmlns:v="urn:schemas-microsoft-com:vml" Requires="v">
                <p:oleObj name="Equation" r:id="rId3" imgW="2616200" imgH="1104900" progId="Equation.3">
                  <p:embed/>
                </p:oleObj>
              </mc:Choice>
              <mc:Fallback>
                <p:oleObj name="Equation" r:id="rId3" imgW="2616200" imgH="1104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140" y="3738694"/>
                        <a:ext cx="7035800" cy="2971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1073158" y="1000035"/>
            <a:ext cx="7403809" cy="1200329"/>
          </a:xfrm>
          <a:prstGeom prst="rect">
            <a:avLst/>
          </a:prstGeom>
          <a:noFill/>
        </p:spPr>
        <p:txBody>
          <a:bodyPr wrap="square" rtlCol="0">
            <a:spAutoFit/>
          </a:bodyPr>
          <a:lstStyle/>
          <a:p>
            <a:r>
              <a:rPr lang="en-US" sz="3600" dirty="0"/>
              <a:t>Per Capita GDP: what we care most about…the slices of the pie.</a:t>
            </a:r>
          </a:p>
        </p:txBody>
      </p:sp>
      <p:graphicFrame>
        <p:nvGraphicFramePr>
          <p:cNvPr id="54281" name="Object 9"/>
          <p:cNvGraphicFramePr>
            <a:graphicFrameLocks noChangeAspect="1"/>
          </p:cNvGraphicFramePr>
          <p:nvPr/>
        </p:nvGraphicFramePr>
        <p:xfrm>
          <a:off x="5343841" y="2360613"/>
          <a:ext cx="2322513" cy="1195387"/>
        </p:xfrm>
        <a:graphic>
          <a:graphicData uri="http://schemas.openxmlformats.org/presentationml/2006/ole">
            <mc:AlternateContent xmlns:mc="http://schemas.openxmlformats.org/markup-compatibility/2006">
              <mc:Choice xmlns:v="urn:schemas-microsoft-com:vml" Requires="v">
                <p:oleObj name="Equation" r:id="rId5" imgW="863600" imgH="444500" progId="Equation.3">
                  <p:embed/>
                </p:oleObj>
              </mc:Choice>
              <mc:Fallback>
                <p:oleObj name="Equation" r:id="rId5" imgW="863600" imgH="4445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3841" y="2360613"/>
                        <a:ext cx="2322513" cy="1195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4282" name="Object 10"/>
          <p:cNvGraphicFramePr>
            <a:graphicFrameLocks noChangeAspect="1"/>
          </p:cNvGraphicFramePr>
          <p:nvPr/>
        </p:nvGraphicFramePr>
        <p:xfrm>
          <a:off x="1533028" y="2497137"/>
          <a:ext cx="1400175" cy="1058863"/>
        </p:xfrm>
        <a:graphic>
          <a:graphicData uri="http://schemas.openxmlformats.org/presentationml/2006/ole">
            <mc:AlternateContent xmlns:mc="http://schemas.openxmlformats.org/markup-compatibility/2006">
              <mc:Choice xmlns:v="urn:schemas-microsoft-com:vml" Requires="v">
                <p:oleObj name="Equation" r:id="rId7" imgW="520700" imgH="393700" progId="Equation.3">
                  <p:embed/>
                </p:oleObj>
              </mc:Choice>
              <mc:Fallback>
                <p:oleObj name="Equation" r:id="rId7" imgW="520700" imgH="3937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3028" y="2497137"/>
                        <a:ext cx="1400175" cy="10588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4283" name="Object 11"/>
          <p:cNvGraphicFramePr>
            <a:graphicFrameLocks noChangeAspect="1"/>
          </p:cNvGraphicFramePr>
          <p:nvPr/>
        </p:nvGraphicFramePr>
        <p:xfrm>
          <a:off x="2933203" y="2360613"/>
          <a:ext cx="2322513" cy="1195387"/>
        </p:xfrm>
        <a:graphic>
          <a:graphicData uri="http://schemas.openxmlformats.org/presentationml/2006/ole">
            <mc:AlternateContent xmlns:mc="http://schemas.openxmlformats.org/markup-compatibility/2006">
              <mc:Choice xmlns:v="urn:schemas-microsoft-com:vml" Requires="v">
                <p:oleObj name="Equation" r:id="rId9" imgW="863600" imgH="444500" progId="Equation.3">
                  <p:embed/>
                </p:oleObj>
              </mc:Choice>
              <mc:Fallback>
                <p:oleObj name="Equation" r:id="rId9" imgW="863600" imgH="4445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3203" y="2360613"/>
                        <a:ext cx="2322513" cy="1195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8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riter"/>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8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riter"/>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81"/>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riter"/>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ri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22762</TotalTime>
  <Words>1748</Words>
  <Application>Microsoft Macintosh PowerPoint</Application>
  <PresentationFormat>On-screen Show (4:3)</PresentationFormat>
  <Paragraphs>276</Paragraphs>
  <Slides>25</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ＭＳ Ｐゴシック</vt:lpstr>
      <vt:lpstr>-webkit-standard</vt:lpstr>
      <vt:lpstr>Arial</vt:lpstr>
      <vt:lpstr>Calibri</vt:lpstr>
      <vt:lpstr>Cambria</vt:lpstr>
      <vt:lpstr>Cambria Math</vt:lpstr>
      <vt:lpstr>Symbol</vt:lpstr>
      <vt:lpstr>Times New Roman</vt:lpstr>
      <vt:lpstr>Office Theme</vt:lpstr>
      <vt:lpstr>Equation</vt:lpstr>
      <vt:lpstr>PowerPoint Presentation</vt:lpstr>
      <vt:lpstr>PowerPoint Presentation</vt:lpstr>
      <vt:lpstr>Economic Growth</vt:lpstr>
      <vt:lpstr>Factors of Growth: Physical Capital</vt:lpstr>
      <vt:lpstr>Factors of Growth: Human Capital</vt:lpstr>
      <vt:lpstr>Factors of Growth: Natural Resources and Energy</vt:lpstr>
      <vt:lpstr>Factors of Growth</vt:lpstr>
      <vt:lpstr>Neo Classical / Solow Growth Model</vt:lpstr>
      <vt:lpstr>Neo Classical / Solow Growth Model</vt:lpstr>
      <vt:lpstr>Cobb-Douglas Production Function</vt:lpstr>
      <vt:lpstr>Capital and Growth: Diminishing Marginal Returns</vt:lpstr>
      <vt:lpstr>Marginal Product of Capital (MPK)</vt:lpstr>
      <vt:lpstr>Consumption and Investment</vt:lpstr>
      <vt:lpstr>Net Investment</vt:lpstr>
      <vt:lpstr>The Neo-Classical / Solow Growth Model</vt:lpstr>
      <vt:lpstr>Solve for Steady State</vt:lpstr>
      <vt:lpstr>Growth Rate of Capital</vt:lpstr>
      <vt:lpstr>Convergence: </vt:lpstr>
      <vt:lpstr>Conditional Versus Unconditional</vt:lpstr>
      <vt:lpstr>Conditional Convergence: US States</vt:lpstr>
      <vt:lpstr>Historical Example : Post WWII</vt:lpstr>
      <vt:lpstr>Savings Rate</vt:lpstr>
      <vt:lpstr>Savings Rate and Consumption</vt:lpstr>
      <vt:lpstr>A: TFP – Technology, Trade, Ect…whatever makes you more productive.</vt:lpstr>
      <vt:lpstr>Effective Depreciation</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DeNicco</dc:creator>
  <cp:lastModifiedBy>James DeNicco</cp:lastModifiedBy>
  <cp:revision>342</cp:revision>
  <cp:lastPrinted>2022-05-03T19:40:33Z</cp:lastPrinted>
  <dcterms:created xsi:type="dcterms:W3CDTF">2015-07-21T20:03:36Z</dcterms:created>
  <dcterms:modified xsi:type="dcterms:W3CDTF">2025-03-24T22:03:02Z</dcterms:modified>
</cp:coreProperties>
</file>