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85" r:id="rId3"/>
    <p:sldId id="257" r:id="rId4"/>
    <p:sldId id="259" r:id="rId5"/>
    <p:sldId id="260" r:id="rId6"/>
    <p:sldId id="263" r:id="rId7"/>
    <p:sldId id="289" r:id="rId8"/>
    <p:sldId id="288" r:id="rId9"/>
    <p:sldId id="266" r:id="rId10"/>
    <p:sldId id="267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6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290"/>
    <p:restoredTop sz="82712"/>
  </p:normalViewPr>
  <p:slideViewPr>
    <p:cSldViewPr snapToGrid="0" snapToObjects="1">
      <p:cViewPr varScale="1">
        <p:scale>
          <a:sx n="95" d="100"/>
          <a:sy n="95" d="100"/>
        </p:scale>
        <p:origin x="5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BD902-1219-EB47-BBA1-A9458B506D2B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0B11E-D8EA-5E46-BEE3-82C823F37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9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theculturetrip.com</a:t>
            </a:r>
            <a:r>
              <a:rPr lang="en-US" dirty="0"/>
              <a:t>/</a:t>
            </a:r>
            <a:r>
              <a:rPr lang="en-US" dirty="0" err="1"/>
              <a:t>europe</a:t>
            </a:r>
            <a:r>
              <a:rPr lang="en-US" dirty="0"/>
              <a:t>/</a:t>
            </a:r>
            <a:r>
              <a:rPr lang="en-US" dirty="0" err="1"/>
              <a:t>spain</a:t>
            </a:r>
            <a:r>
              <a:rPr lang="en-US" dirty="0"/>
              <a:t>/articles/the-best-markets-to-visit-in-</a:t>
            </a:r>
            <a:r>
              <a:rPr lang="en-US" dirty="0" err="1"/>
              <a:t>valencia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8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9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1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1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0B11E-D8EA-5E46-BEE3-82C823F3704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8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C80C0-5786-FF44-AFA5-774C8491C66E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F39E-52BD-6E4B-9076-53E8934F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wav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localhost/Users/jamesdenicco/Documents/Economics_100_Fall_2015/Shopping%20Mall,%20snack.mp3" TargetMode="External"/><Relationship Id="rId1" Type="http://schemas.microsoft.com/office/2007/relationships/media" Target="file://localhost/Users/jamesdenicco/Documents/Economics_100_Fall_2015/Shopping%20Mall,%20snack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localhost/Users/jamesdenicco/Documents/Economics_100_Fall_2015/Ahhh%20Pleasantly%20Surprised-SoundBible.com-1217310053.mp3" TargetMode="External"/><Relationship Id="rId1" Type="http://schemas.microsoft.com/office/2007/relationships/media" Target="file://localhost/Users/jamesdenicco/Documents/Economics_100_Fall_2015/Ahhh%20Pleasantly%20Surprised-SoundBible.com-1217310053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031" y="891652"/>
            <a:ext cx="3309016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Markets</a:t>
            </a:r>
          </a:p>
        </p:txBody>
      </p:sp>
      <p:pic>
        <p:nvPicPr>
          <p:cNvPr id="2" name="Picture 1" descr="A person in a helmet flexing his muscles&#10;&#10;Description automatically generated">
            <a:extLst>
              <a:ext uri="{FF2B5EF4-FFF2-40B4-BE49-F238E27FC236}">
                <a16:creationId xmlns:a16="http://schemas.microsoft.com/office/drawing/2014/main" id="{0A07DC28-CEBB-67E4-CAEA-4D0A9ECFA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4"/>
          <a:stretch/>
        </p:blipFill>
        <p:spPr>
          <a:xfrm>
            <a:off x="4572000" y="897578"/>
            <a:ext cx="4206240" cy="501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2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Demand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8770"/>
            <a:ext cx="8229600" cy="2050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A Change in the Number of Buyers: </a:t>
            </a:r>
            <a:r>
              <a:rPr lang="en-US" sz="2800" dirty="0"/>
              <a:t>An increase in the number of people who desire a product will increase the products demand.</a:t>
            </a:r>
          </a:p>
        </p:txBody>
      </p:sp>
      <p:pic>
        <p:nvPicPr>
          <p:cNvPr id="2050" name="Picture 2" descr="Easy Text: Major Cities in the USA - English (Vocational) - NDLA">
            <a:extLst>
              <a:ext uri="{FF2B5EF4-FFF2-40B4-BE49-F238E27FC236}">
                <a16:creationId xmlns:a16="http://schemas.microsoft.com/office/drawing/2014/main" id="{BA11106F-CA95-A64E-B25E-17C05DE4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8363"/>
            <a:ext cx="3076331" cy="21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outdoor, street, night, light&#10;&#10;Description automatically generated">
            <a:extLst>
              <a:ext uri="{FF2B5EF4-FFF2-40B4-BE49-F238E27FC236}">
                <a16:creationId xmlns:a16="http://schemas.microsoft.com/office/drawing/2014/main" id="{E6CD0BA8-85A0-7D44-A7BE-3F31FD76F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69" y="3378363"/>
            <a:ext cx="2851437" cy="213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ity Noise" descr="City Noise">
            <a:hlinkClick r:id="" action="ppaction://media"/>
            <a:extLst>
              <a:ext uri="{FF2B5EF4-FFF2-40B4-BE49-F238E27FC236}">
                <a16:creationId xmlns:a16="http://schemas.microsoft.com/office/drawing/2014/main" id="{E74D6B26-E19E-D648-6D9B-124FE333D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Market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8201" y="1472131"/>
            <a:ext cx="3124626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Quantity Supplied: </a:t>
            </a:r>
            <a:r>
              <a:rPr lang="en-US" dirty="0"/>
              <a:t>the amount of a good that sellers are willing and able to sell.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Law of Supply: </a:t>
            </a:r>
            <a:r>
              <a:rPr lang="en-US" dirty="0"/>
              <a:t>the claim that, other things equal, the quantity supplied of a good rises when the price of the good rises.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E2FD83-8371-8D41-9CA7-1852D51B4E46}"/>
              </a:ext>
            </a:extLst>
          </p:cNvPr>
          <p:cNvCxnSpPr/>
          <p:nvPr/>
        </p:nvCxnSpPr>
        <p:spPr>
          <a:xfrm rot="16200000" flipH="1">
            <a:off x="-1420839" y="3776449"/>
            <a:ext cx="4443281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F5ACBD-2719-A24D-B4C4-B8705A41CB25}"/>
              </a:ext>
            </a:extLst>
          </p:cNvPr>
          <p:cNvCxnSpPr/>
          <p:nvPr/>
        </p:nvCxnSpPr>
        <p:spPr>
          <a:xfrm>
            <a:off x="810775" y="5989705"/>
            <a:ext cx="490682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FBB05-3C23-0743-9906-57747B6978B0}"/>
              </a:ext>
            </a:extLst>
          </p:cNvPr>
          <p:cNvCxnSpPr>
            <a:cxnSpLocks/>
          </p:cNvCxnSpPr>
          <p:nvPr/>
        </p:nvCxnSpPr>
        <p:spPr>
          <a:xfrm flipH="1">
            <a:off x="1354633" y="2098515"/>
            <a:ext cx="3442104" cy="3281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7">
            <a:extLst>
              <a:ext uri="{FF2B5EF4-FFF2-40B4-BE49-F238E27FC236}">
                <a16:creationId xmlns:a16="http://schemas.microsoft.com/office/drawing/2014/main" id="{4063401A-3415-A548-A5C6-1A5DC9469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" y="1554811"/>
            <a:ext cx="7714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Price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7F6BE48D-06BB-7C4D-9115-D921B5F4E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491" y="5999682"/>
            <a:ext cx="1306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Quantity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5825"/>
          </a:xfrm>
        </p:spPr>
        <p:txBody>
          <a:bodyPr>
            <a:normAutofit/>
          </a:bodyPr>
          <a:lstStyle/>
          <a:p>
            <a:r>
              <a:rPr lang="en-US" sz="4000" dirty="0"/>
              <a:t>Shifts in Supply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16200000" flipH="1">
            <a:off x="-1099311" y="3767991"/>
            <a:ext cx="4443281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1123914" y="5980451"/>
            <a:ext cx="4374361" cy="7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2123512" y="2594498"/>
            <a:ext cx="2448488" cy="2359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350919" y="1546353"/>
            <a:ext cx="7714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Price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4191553" y="6133784"/>
            <a:ext cx="1306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Quantity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21016" y="1869485"/>
            <a:ext cx="287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Anything that increases the quantity supplied at a given price shifts the supply curve right.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1016" y="3433424"/>
            <a:ext cx="287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Anything that decreases the quantity supplied at a given price shifts the supply curve left.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2733473" y="3111335"/>
            <a:ext cx="2329150" cy="236066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>
            <a:off x="1612955" y="1946463"/>
            <a:ext cx="2448488" cy="2345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y O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632" y="2703656"/>
            <a:ext cx="3580296" cy="15254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Input Prices - </a:t>
            </a:r>
            <a:r>
              <a:rPr lang="en-US" sz="2400" dirty="0"/>
              <a:t>When the price/cost of one or more inputs increases supply shifts left. </a:t>
            </a:r>
          </a:p>
        </p:txBody>
      </p:sp>
      <p:pic>
        <p:nvPicPr>
          <p:cNvPr id="1026" name="Picture 2" descr="Salsiccia">
            <a:extLst>
              <a:ext uri="{FF2B5EF4-FFF2-40B4-BE49-F238E27FC236}">
                <a16:creationId xmlns:a16="http://schemas.microsoft.com/office/drawing/2014/main" id="{C0DCA489-BCB3-C04C-9429-A1ECF414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2" y="2703656"/>
            <a:ext cx="4499621" cy="16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zzling" descr="sizzling">
            <a:hlinkClick r:id="" action="ppaction://media"/>
            <a:extLst>
              <a:ext uri="{FF2B5EF4-FFF2-40B4-BE49-F238E27FC236}">
                <a16:creationId xmlns:a16="http://schemas.microsoft.com/office/drawing/2014/main" id="{12316341-BA8B-A38D-120A-D122F8E25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  <p:pic>
        <p:nvPicPr>
          <p:cNvPr id="4" name="432151__pooky1__sausage-in-oily-frying-pan-sizzling.wav">
            <a:hlinkClick r:id="" action="ppaction://media"/>
            <a:extLst>
              <a:ext uri="{FF2B5EF4-FFF2-40B4-BE49-F238E27FC236}">
                <a16:creationId xmlns:a16="http://schemas.microsoft.com/office/drawing/2014/main" id="{1245B971-7740-7D36-6FBB-658E4F63C1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081" y="2552242"/>
            <a:ext cx="3275496" cy="19840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Technology - </a:t>
            </a:r>
            <a:r>
              <a:rPr lang="en-US" sz="2400" dirty="0"/>
              <a:t>The technology used to turn inputs into products can also shift the supply curve.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75" y="2321729"/>
            <a:ext cx="2214542" cy="2214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DB7BD-7DD8-754E-8F14-833330963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23" y="2516265"/>
            <a:ext cx="2808417" cy="182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hoo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651650"/>
            <a:ext cx="4114800" cy="1900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Expectations - </a:t>
            </a:r>
            <a:r>
              <a:rPr lang="en-US" sz="2400" dirty="0"/>
              <a:t>If a firm expects higher prices, they will hoard their supply today and the curve will shift left.</a:t>
            </a:r>
          </a:p>
        </p:txBody>
      </p:sp>
      <p:pic>
        <p:nvPicPr>
          <p:cNvPr id="1026" name="Picture 2" descr="Roses free images, public domain images">
            <a:extLst>
              <a:ext uri="{FF2B5EF4-FFF2-40B4-BE49-F238E27FC236}">
                <a16:creationId xmlns:a16="http://schemas.microsoft.com/office/drawing/2014/main" id="{960BF7FA-9E6C-1145-8315-F74B72EC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10" y="1795318"/>
            <a:ext cx="2403187" cy="361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304" y="2559096"/>
            <a:ext cx="3275496" cy="2184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Number of Sellers </a:t>
            </a:r>
            <a:r>
              <a:rPr lang="en-US" sz="2400" dirty="0"/>
              <a:t>-As the number of producers increase the supply curve will shift right.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BF819-441E-17F0-6725-DB6E318EB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31" y="2101896"/>
            <a:ext cx="5141773" cy="3058845"/>
          </a:xfrm>
          <a:prstGeom prst="rect">
            <a:avLst/>
          </a:prstGeom>
        </p:spPr>
      </p:pic>
      <p:pic>
        <p:nvPicPr>
          <p:cNvPr id="7" name="164753__theblockofsound235__the-entertainer-classic-ice-cream-truck-song.wav">
            <a:hlinkClick r:id="" action="ppaction://media"/>
            <a:extLst>
              <a:ext uri="{FF2B5EF4-FFF2-40B4-BE49-F238E27FC236}">
                <a16:creationId xmlns:a16="http://schemas.microsoft.com/office/drawing/2014/main" id="{C9FBF27A-91E5-D259-6D05-58656C40B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ea typeface="ＭＳ Ｐゴシック" pitchFamily="-1" charset="-128"/>
                <a:cs typeface="ＭＳ Ｐゴシック" pitchFamily="-1" charset="-128"/>
              </a:rPr>
              <a:t>Market Equilibrium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401096" y="3585191"/>
            <a:ext cx="41433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662996" y="5649283"/>
            <a:ext cx="45418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55518" y="1803222"/>
            <a:ext cx="3621088" cy="329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301498" y="1514296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5836554" y="5657672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2423036" y="1790833"/>
            <a:ext cx="1157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Demand</a:t>
            </a:r>
          </a:p>
        </p:txBody>
      </p:sp>
      <p:sp>
        <p:nvSpPr>
          <p:cNvPr id="50188" name="TextBox 20"/>
          <p:cNvSpPr txBox="1">
            <a:spLocks noChangeArrowheads="1"/>
          </p:cNvSpPr>
          <p:nvPr/>
        </p:nvSpPr>
        <p:spPr bwMode="auto">
          <a:xfrm>
            <a:off x="4734006" y="1803221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Supply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236535" y="1884184"/>
            <a:ext cx="3621088" cy="329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69795" y="3448582"/>
            <a:ext cx="2296264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20427" y="3109739"/>
            <a:ext cx="13493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P*</a:t>
            </a:r>
          </a:p>
          <a:p>
            <a:pPr algn="ctr"/>
            <a:r>
              <a:rPr lang="en-US" dirty="0"/>
              <a:t>equilibrium price</a:t>
            </a:r>
          </a:p>
        </p:txBody>
      </p:sp>
      <p:cxnSp>
        <p:nvCxnSpPr>
          <p:cNvPr id="23" name="Straight Connector 22"/>
          <p:cNvCxnSpPr>
            <a:stCxn id="27" idx="0"/>
          </p:cNvCxnSpPr>
          <p:nvPr/>
        </p:nvCxnSpPr>
        <p:spPr>
          <a:xfrm rot="16200000" flipV="1">
            <a:off x="2862311" y="4553921"/>
            <a:ext cx="2207501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3001680" y="5657672"/>
            <a:ext cx="19287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Q*</a:t>
            </a:r>
          </a:p>
          <a:p>
            <a:pPr algn="ctr"/>
            <a:r>
              <a:rPr lang="en-US" dirty="0"/>
              <a:t>equilibrium quantity</a:t>
            </a:r>
          </a:p>
          <a:p>
            <a:pPr algn="ctr"/>
            <a:endParaRPr lang="en-US" dirty="0"/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E1F73A88-D2CE-8A21-FDC6-37F6C1597C66}"/>
              </a:ext>
            </a:extLst>
          </p:cNvPr>
          <p:cNvSpPr/>
          <p:nvPr/>
        </p:nvSpPr>
        <p:spPr>
          <a:xfrm>
            <a:off x="5938640" y="2469132"/>
            <a:ext cx="2298699" cy="1938898"/>
          </a:xfrm>
          <a:prstGeom prst="borderCallout1">
            <a:avLst>
              <a:gd name="adj1" fmla="val 50272"/>
              <a:gd name="adj2" fmla="val -1119"/>
              <a:gd name="adj3" fmla="val 50635"/>
              <a:gd name="adj4" fmla="val -856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Equilibrium: a situation in which the market price has reached the level at which the quantity supplied equals the quantity demanded.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rat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7" grpId="0"/>
      <p:bldP spid="50188" grpId="0"/>
      <p:bldP spid="22" grpId="0"/>
      <p:bldP spid="27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4658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ea typeface="ＭＳ Ｐゴシック" pitchFamily="-1" charset="-128"/>
                <a:cs typeface="ＭＳ Ｐゴシック" pitchFamily="-1" charset="-128"/>
              </a:rPr>
              <a:t>Market Surpluses and Shortages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40494" y="3918744"/>
            <a:ext cx="41433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12975" y="5982836"/>
            <a:ext cx="43005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20908" y="2136691"/>
            <a:ext cx="3621088" cy="329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843088" y="1847849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6217671" y="5991225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2787912" y="2057467"/>
            <a:ext cx="1157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50188" name="TextBox 20"/>
          <p:cNvSpPr txBox="1">
            <a:spLocks noChangeArrowheads="1"/>
          </p:cNvSpPr>
          <p:nvPr/>
        </p:nvSpPr>
        <p:spPr bwMode="auto">
          <a:xfrm>
            <a:off x="5758611" y="2057467"/>
            <a:ext cx="443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620908" y="2136691"/>
            <a:ext cx="3621088" cy="329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1388" y="3783724"/>
            <a:ext cx="2220062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812518" y="3597809"/>
            <a:ext cx="431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P*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327700" y="4887473"/>
            <a:ext cx="2207501" cy="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275876" y="5991225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Q*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212976" y="2937017"/>
            <a:ext cx="3170905" cy="1588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1646386" y="2752351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</a:t>
            </a:r>
            <a:r>
              <a:rPr lang="en-US" baseline="30000" dirty="0" err="1"/>
              <a:t>high</a:t>
            </a:r>
            <a:endParaRPr lang="en-US" baseline="30000" dirty="0"/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1613842" y="4418755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  <a:r>
              <a:rPr lang="en-US" baseline="30000" dirty="0"/>
              <a:t>low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12976" y="4609807"/>
            <a:ext cx="3146941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 rot="5400000">
            <a:off x="4030534" y="1608389"/>
            <a:ext cx="801827" cy="1856932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502980" y="1793357"/>
            <a:ext cx="18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Surplus</a:t>
            </a:r>
          </a:p>
        </p:txBody>
      </p:sp>
      <p:sp>
        <p:nvSpPr>
          <p:cNvPr id="26" name="Left Brace 25"/>
          <p:cNvSpPr/>
          <p:nvPr/>
        </p:nvSpPr>
        <p:spPr>
          <a:xfrm rot="16200000">
            <a:off x="4042519" y="4113440"/>
            <a:ext cx="801829" cy="1832971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14966" y="5398537"/>
            <a:ext cx="18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Shortage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19358" y="2752351"/>
            <a:ext cx="183348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firms initially set prices too high or too low, market forces will bring them toward the  equilibrium.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age.m4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 animBg="1"/>
      <p:bldP spid="25" grpId="0"/>
      <p:bldP spid="26" grpId="0" animBg="1"/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85194" y="0"/>
            <a:ext cx="879675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Market Equilibrium: Increase in Demand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74610" y="3703638"/>
            <a:ext cx="45735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60650" y="2136775"/>
            <a:ext cx="3621088" cy="3294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810544" y="1417638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6638278" y="5992813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2974404" y="2231657"/>
            <a:ext cx="347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50188" name="TextBox 20"/>
          <p:cNvSpPr txBox="1">
            <a:spLocks noChangeArrowheads="1"/>
          </p:cNvSpPr>
          <p:nvPr/>
        </p:nvSpPr>
        <p:spPr bwMode="auto">
          <a:xfrm>
            <a:off x="5620713" y="2231101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767914" y="2298357"/>
            <a:ext cx="3350498" cy="3002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1388" y="3783724"/>
            <a:ext cx="2220062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613842" y="3598780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328495" y="4888268"/>
            <a:ext cx="2205912" cy="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275876" y="5991225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641124" y="1556951"/>
            <a:ext cx="3189982" cy="29209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3824510" y="4524448"/>
            <a:ext cx="2933552" cy="2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12976" y="3056085"/>
            <a:ext cx="3078308" cy="1588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4965605" y="5991225"/>
            <a:ext cx="8151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Q’</a:t>
            </a:r>
          </a:p>
        </p:txBody>
      </p:sp>
      <p:sp>
        <p:nvSpPr>
          <p:cNvPr id="32" name="TextBox 17"/>
          <p:cNvSpPr txBox="1">
            <a:spLocks noChangeArrowheads="1"/>
          </p:cNvSpPr>
          <p:nvPr/>
        </p:nvSpPr>
        <p:spPr bwMode="auto">
          <a:xfrm>
            <a:off x="1646388" y="2873007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8000"/>
                </a:solidFill>
              </a:rPr>
              <a:t>P’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9C9603A3-C82E-1347-9350-730FB3CA0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130" y="1491238"/>
            <a:ext cx="46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D’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B4BBE9-DE96-8899-01D8-CAC663BD7582}"/>
              </a:ext>
            </a:extLst>
          </p:cNvPr>
          <p:cNvCxnSpPr/>
          <p:nvPr/>
        </p:nvCxnSpPr>
        <p:spPr>
          <a:xfrm>
            <a:off x="2212975" y="5982836"/>
            <a:ext cx="488885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y O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732" y="1793598"/>
            <a:ext cx="9144000" cy="108267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Objective: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the relationship between prices, market demand and market supply.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-1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732" y="0"/>
            <a:ext cx="9144000" cy="139065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Markets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F3601-7771-D2B6-6522-B13217CD1CF8}"/>
              </a:ext>
            </a:extLst>
          </p:cNvPr>
          <p:cNvSpPr txBox="1"/>
          <p:nvPr/>
        </p:nvSpPr>
        <p:spPr>
          <a:xfrm>
            <a:off x="0" y="3584021"/>
            <a:ext cx="9136536" cy="16004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marL="769084" lvl="1" indent="-311965">
              <a:buFont typeface="+mj-lt"/>
              <a:buAutoNum type="arabicPeriod"/>
              <a:defRPr sz="2000"/>
            </a:lvl2pPr>
          </a:lstStyle>
          <a:p>
            <a:pPr lvl="1"/>
            <a:r>
              <a:rPr lang="en-US"/>
              <a:t>What is a market?</a:t>
            </a:r>
          </a:p>
          <a:p>
            <a:pPr lvl="1"/>
            <a:r>
              <a:rPr lang="en-US"/>
              <a:t>What is market demand and how is it related to prices?</a:t>
            </a:r>
          </a:p>
          <a:p>
            <a:pPr lvl="1"/>
            <a:r>
              <a:rPr lang="en-US"/>
              <a:t>What is market supply and how is it related to prices?</a:t>
            </a:r>
          </a:p>
          <a:p>
            <a:pPr lvl="1"/>
            <a:r>
              <a:rPr lang="en-US"/>
              <a:t>How do we determine market equilibrium?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85195" y="0"/>
            <a:ext cx="873061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Market Equilibrium: Decrease in Demand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74610" y="3703638"/>
            <a:ext cx="45735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36900" y="2138280"/>
            <a:ext cx="3225800" cy="2758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810544" y="1417638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6870053" y="5982732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3971860" y="1582859"/>
            <a:ext cx="453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50188" name="TextBox 20"/>
          <p:cNvSpPr txBox="1">
            <a:spLocks noChangeArrowheads="1"/>
          </p:cNvSpPr>
          <p:nvPr/>
        </p:nvSpPr>
        <p:spPr bwMode="auto">
          <a:xfrm>
            <a:off x="5839358" y="2001002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862263" y="2330965"/>
            <a:ext cx="3242702" cy="30362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1388" y="3785312"/>
            <a:ext cx="2220062" cy="158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613842" y="3598780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P’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347006" y="4877225"/>
            <a:ext cx="2205119" cy="1811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087517" y="5991225"/>
            <a:ext cx="87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Q’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738282" y="1667435"/>
            <a:ext cx="3131771" cy="2857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3824510" y="4524448"/>
            <a:ext cx="2933552" cy="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12976" y="3056085"/>
            <a:ext cx="307830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4965605" y="5991225"/>
            <a:ext cx="8151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32" name="TextBox 17"/>
          <p:cNvSpPr txBox="1">
            <a:spLocks noChangeArrowheads="1"/>
          </p:cNvSpPr>
          <p:nvPr/>
        </p:nvSpPr>
        <p:spPr bwMode="auto">
          <a:xfrm>
            <a:off x="1563978" y="2888022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45B6E411-51F7-F546-99EF-10BFDCC5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798" y="2239870"/>
            <a:ext cx="1157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D’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D08589-4EE6-078E-AA87-94288FBFF46D}"/>
              </a:ext>
            </a:extLst>
          </p:cNvPr>
          <p:cNvCxnSpPr/>
          <p:nvPr/>
        </p:nvCxnSpPr>
        <p:spPr>
          <a:xfrm>
            <a:off x="2212975" y="5982836"/>
            <a:ext cx="488885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7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Market Equilibrium: Increase in Supply 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40494" y="3918744"/>
            <a:ext cx="41433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84832" y="2563082"/>
            <a:ext cx="2645642" cy="2441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843088" y="1847849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6165849" y="5991225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3424322" y="2536863"/>
            <a:ext cx="337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50188" name="TextBox 20"/>
          <p:cNvSpPr txBox="1">
            <a:spLocks noChangeArrowheads="1"/>
          </p:cNvSpPr>
          <p:nvPr/>
        </p:nvSpPr>
        <p:spPr bwMode="auto">
          <a:xfrm>
            <a:off x="5643931" y="2860292"/>
            <a:ext cx="68053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B6C32"/>
                </a:solidFill>
              </a:rPr>
              <a:t>S’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224631" y="2638280"/>
            <a:ext cx="2860345" cy="26076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1388" y="3783724"/>
            <a:ext cx="2220062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613842" y="3598780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P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404696" y="4888268"/>
            <a:ext cx="2205912" cy="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275876" y="5991225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651783" y="3033858"/>
            <a:ext cx="2645642" cy="244128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4105049" y="5122465"/>
            <a:ext cx="1737520" cy="1590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12976" y="4254500"/>
            <a:ext cx="2760037" cy="1588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4739425" y="5992020"/>
            <a:ext cx="644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Q’</a:t>
            </a:r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1646385" y="4069556"/>
            <a:ext cx="56659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8000"/>
                </a:solidFill>
              </a:rPr>
              <a:t>P’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AA39AA8-3C59-0244-B9CF-A9E15619E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229" y="2464714"/>
            <a:ext cx="68053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4277B8-8C22-4005-4DB0-215BF3AAA8A8}"/>
              </a:ext>
            </a:extLst>
          </p:cNvPr>
          <p:cNvCxnSpPr/>
          <p:nvPr/>
        </p:nvCxnSpPr>
        <p:spPr>
          <a:xfrm flipV="1">
            <a:off x="2204586" y="5982836"/>
            <a:ext cx="43005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y O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86060" y="48381"/>
            <a:ext cx="857188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Market Equilibrium: Decrease in Supply 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40494" y="3918744"/>
            <a:ext cx="41433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84832" y="2563082"/>
            <a:ext cx="2645642" cy="2441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1843088" y="1847849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6246917" y="5999718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50187" name="TextBox 19"/>
          <p:cNvSpPr txBox="1">
            <a:spLocks noChangeArrowheads="1"/>
          </p:cNvSpPr>
          <p:nvPr/>
        </p:nvSpPr>
        <p:spPr bwMode="auto">
          <a:xfrm>
            <a:off x="3339115" y="2410444"/>
            <a:ext cx="337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184832" y="2563082"/>
            <a:ext cx="2900144" cy="2682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1388" y="3783724"/>
            <a:ext cx="2220062" cy="158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613842" y="3598780"/>
            <a:ext cx="566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P’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404696" y="4888268"/>
            <a:ext cx="2205912" cy="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113973" y="5991225"/>
            <a:ext cx="625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Q’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650194" y="3033857"/>
            <a:ext cx="2645642" cy="2441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5648742" y="2869545"/>
            <a:ext cx="68053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6200000" flipV="1">
            <a:off x="4103460" y="5122465"/>
            <a:ext cx="1737520" cy="158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12978" y="4252911"/>
            <a:ext cx="2760037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4652374" y="5999718"/>
            <a:ext cx="644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1559793" y="4067967"/>
            <a:ext cx="56659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DB6FB63-A690-E542-BDF4-CAAF4070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771" y="2405927"/>
            <a:ext cx="68053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S’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6D4B24-276A-246D-3ECE-36E516E58F89}"/>
              </a:ext>
            </a:extLst>
          </p:cNvPr>
          <p:cNvCxnSpPr/>
          <p:nvPr/>
        </p:nvCxnSpPr>
        <p:spPr>
          <a:xfrm flipV="1">
            <a:off x="2204586" y="5982836"/>
            <a:ext cx="43005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70" y="4554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ea typeface="ＭＳ Ｐゴシック" pitchFamily="-1" charset="-128"/>
                <a:cs typeface="ＭＳ Ｐゴシック" pitchFamily="-1" charset="-128"/>
              </a:rPr>
              <a:t>Market Equilibrium: Shifts in Both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-964160" y="4186050"/>
            <a:ext cx="3467360" cy="21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1977" y="5922083"/>
            <a:ext cx="348871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630533" y="3360790"/>
            <a:ext cx="2013411" cy="1871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388890" y="2383549"/>
            <a:ext cx="36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785533" y="5965101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1408157" y="3663504"/>
            <a:ext cx="6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238850" y="3185179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199996" y="3705829"/>
            <a:ext cx="2044970" cy="19148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0263" y="4664852"/>
            <a:ext cx="144221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323063" y="4480186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1589671" y="5297662"/>
            <a:ext cx="1265620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355849" y="5965101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Q’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987795" y="2899804"/>
            <a:ext cx="6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B6C32"/>
                </a:solidFill>
              </a:rPr>
              <a:t>D’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90577" y="2888869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S’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80263" y="3705829"/>
            <a:ext cx="1805773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323063" y="3521163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P’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1474509" y="4818946"/>
            <a:ext cx="2224643" cy="15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273404" y="3041720"/>
            <a:ext cx="2013411" cy="1871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00780" y="2998169"/>
            <a:ext cx="2044970" cy="191486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18"/>
          <p:cNvSpPr txBox="1">
            <a:spLocks noChangeArrowheads="1"/>
          </p:cNvSpPr>
          <p:nvPr/>
        </p:nvSpPr>
        <p:spPr bwMode="auto">
          <a:xfrm>
            <a:off x="1944946" y="5965101"/>
            <a:ext cx="553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Q</a:t>
            </a:r>
          </a:p>
        </p:txBody>
      </p:sp>
      <p:cxnSp>
        <p:nvCxnSpPr>
          <p:cNvPr id="65" name="Straight Connector 64"/>
          <p:cNvCxnSpPr/>
          <p:nvPr/>
        </p:nvCxnSpPr>
        <p:spPr>
          <a:xfrm rot="5400000">
            <a:off x="3481946" y="4177557"/>
            <a:ext cx="3467360" cy="21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198083" y="5913590"/>
            <a:ext cx="348871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076639" y="3404341"/>
            <a:ext cx="2013411" cy="1871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17"/>
          <p:cNvSpPr txBox="1">
            <a:spLocks noChangeArrowheads="1"/>
          </p:cNvSpPr>
          <p:nvPr/>
        </p:nvSpPr>
        <p:spPr bwMode="auto">
          <a:xfrm>
            <a:off x="4834996" y="2375056"/>
            <a:ext cx="36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8231639" y="5956608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70" name="TextBox 19"/>
          <p:cNvSpPr txBox="1">
            <a:spLocks noChangeArrowheads="1"/>
          </p:cNvSpPr>
          <p:nvPr/>
        </p:nvSpPr>
        <p:spPr bwMode="auto">
          <a:xfrm>
            <a:off x="5857225" y="3236465"/>
            <a:ext cx="6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71" name="TextBox 20"/>
          <p:cNvSpPr txBox="1">
            <a:spLocks noChangeArrowheads="1"/>
          </p:cNvSpPr>
          <p:nvPr/>
        </p:nvSpPr>
        <p:spPr bwMode="auto">
          <a:xfrm>
            <a:off x="7689513" y="3207056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779470" y="3360790"/>
            <a:ext cx="2044970" cy="19148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226368" y="4471693"/>
            <a:ext cx="1718165" cy="849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17"/>
          <p:cNvSpPr txBox="1">
            <a:spLocks noChangeArrowheads="1"/>
          </p:cNvSpPr>
          <p:nvPr/>
        </p:nvSpPr>
        <p:spPr bwMode="auto">
          <a:xfrm>
            <a:off x="4769168" y="4347379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</a:t>
            </a:r>
          </a:p>
        </p:txBody>
      </p:sp>
      <p:cxnSp>
        <p:nvCxnSpPr>
          <p:cNvPr id="75" name="Straight Connector 74"/>
          <p:cNvCxnSpPr/>
          <p:nvPr/>
        </p:nvCxnSpPr>
        <p:spPr>
          <a:xfrm rot="5400000" flipH="1" flipV="1">
            <a:off x="6249169" y="5226615"/>
            <a:ext cx="139072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18"/>
          <p:cNvSpPr txBox="1">
            <a:spLocks noChangeArrowheads="1"/>
          </p:cNvSpPr>
          <p:nvPr/>
        </p:nvSpPr>
        <p:spPr bwMode="auto">
          <a:xfrm>
            <a:off x="6801955" y="5956608"/>
            <a:ext cx="46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77" name="TextBox 19"/>
          <p:cNvSpPr txBox="1">
            <a:spLocks noChangeArrowheads="1"/>
          </p:cNvSpPr>
          <p:nvPr/>
        </p:nvSpPr>
        <p:spPr bwMode="auto">
          <a:xfrm>
            <a:off x="6135374" y="2985641"/>
            <a:ext cx="6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B6C32"/>
                </a:solidFill>
              </a:rPr>
              <a:t>D’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7131429" y="2627773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S’</a:t>
            </a:r>
          </a:p>
        </p:txBody>
      </p:sp>
      <p:cxnSp>
        <p:nvCxnSpPr>
          <p:cNvPr id="79" name="Straight Connector 78"/>
          <p:cNvCxnSpPr>
            <a:stCxn id="80" idx="3"/>
          </p:cNvCxnSpPr>
          <p:nvPr/>
        </p:nvCxnSpPr>
        <p:spPr>
          <a:xfrm>
            <a:off x="5226369" y="3697336"/>
            <a:ext cx="1346465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17"/>
          <p:cNvSpPr txBox="1">
            <a:spLocks noChangeArrowheads="1"/>
          </p:cNvSpPr>
          <p:nvPr/>
        </p:nvSpPr>
        <p:spPr bwMode="auto">
          <a:xfrm>
            <a:off x="4769169" y="351267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P’</a:t>
            </a:r>
          </a:p>
        </p:txBody>
      </p:sp>
      <p:cxnSp>
        <p:nvCxnSpPr>
          <p:cNvPr id="81" name="Straight Connector 80"/>
          <p:cNvCxnSpPr/>
          <p:nvPr/>
        </p:nvCxnSpPr>
        <p:spPr>
          <a:xfrm rot="5400000" flipH="1" flipV="1">
            <a:off x="5461306" y="4808864"/>
            <a:ext cx="2224643" cy="15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5567716" y="2760089"/>
            <a:ext cx="2013411" cy="1871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009657" y="3122769"/>
            <a:ext cx="2044970" cy="191486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18"/>
          <p:cNvSpPr txBox="1">
            <a:spLocks noChangeArrowheads="1"/>
          </p:cNvSpPr>
          <p:nvPr/>
        </p:nvSpPr>
        <p:spPr bwMode="auto">
          <a:xfrm>
            <a:off x="6391052" y="5956608"/>
            <a:ext cx="553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Q’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8141" y="1941383"/>
            <a:ext cx="3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Quantity Could Go Up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051274" y="1941383"/>
            <a:ext cx="3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Quantity Could Go Down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1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Cheat Sheet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182353"/>
              </p:ext>
            </p:extLst>
          </p:nvPr>
        </p:nvGraphicFramePr>
        <p:xfrm>
          <a:off x="606132" y="1664809"/>
          <a:ext cx="7825453" cy="38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5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Cheat Sheet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</a:t>
                      </a:r>
                      <a:r>
                        <a:rPr lang="en-US" baseline="0" dirty="0"/>
                        <a:t> in Supply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 Increase in Supply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Decrease in Supply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 in Demand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</a:t>
                      </a:r>
                      <a:r>
                        <a:rPr lang="en-US" baseline="0" dirty="0"/>
                        <a:t> Same</a:t>
                      </a:r>
                    </a:p>
                    <a:p>
                      <a:pPr algn="l"/>
                      <a:r>
                        <a:rPr lang="en-US" baseline="0" dirty="0"/>
                        <a:t>Q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Same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</a:t>
                      </a:r>
                      <a:r>
                        <a:rPr lang="en-US" baseline="0" dirty="0"/>
                        <a:t> down</a:t>
                      </a:r>
                    </a:p>
                    <a:p>
                      <a:pPr algn="l"/>
                      <a:r>
                        <a:rPr lang="en-US" baseline="0" dirty="0"/>
                        <a:t>Q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up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</a:t>
                      </a:r>
                      <a:r>
                        <a:rPr lang="en-US" baseline="0" dirty="0"/>
                        <a:t> up</a:t>
                      </a:r>
                    </a:p>
                    <a:p>
                      <a:pPr algn="l"/>
                      <a:r>
                        <a:rPr lang="en-US" baseline="0" dirty="0"/>
                        <a:t>Q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down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 Increase in Demand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up</a:t>
                      </a:r>
                    </a:p>
                    <a:p>
                      <a:pPr algn="l"/>
                      <a:r>
                        <a:rPr lang="en-US" dirty="0"/>
                        <a:t>Q –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ambiguous</a:t>
                      </a:r>
                    </a:p>
                    <a:p>
                      <a:pPr algn="l"/>
                      <a:r>
                        <a:rPr lang="en-US" dirty="0"/>
                        <a:t>Q –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up</a:t>
                      </a:r>
                    </a:p>
                    <a:p>
                      <a:pPr algn="l"/>
                      <a:r>
                        <a:rPr lang="en-US" dirty="0"/>
                        <a:t>Q – ambiguous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Decrease in Demand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down</a:t>
                      </a:r>
                    </a:p>
                    <a:p>
                      <a:pPr algn="l"/>
                      <a:r>
                        <a:rPr lang="en-US" dirty="0"/>
                        <a:t>Q – down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down</a:t>
                      </a:r>
                    </a:p>
                    <a:p>
                      <a:pPr algn="l"/>
                      <a:r>
                        <a:rPr lang="en-US" dirty="0"/>
                        <a:t>Q – ambiguous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 –  ambiguous</a:t>
                      </a:r>
                    </a:p>
                    <a:p>
                      <a:pPr algn="l"/>
                      <a:r>
                        <a:rPr lang="en-US" dirty="0"/>
                        <a:t>Q – down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331"/>
            <a:ext cx="8229600" cy="72408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49" y="958450"/>
            <a:ext cx="8717577" cy="17022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A market is a group of buyers and sellers of a particular good or service. </a:t>
            </a:r>
          </a:p>
          <a:p>
            <a:pPr marL="0" indent="0" algn="ctr">
              <a:buNone/>
            </a:pPr>
            <a:r>
              <a:rPr lang="en-US" sz="2400" dirty="0"/>
              <a:t>The buyers as a group determine the demand for the product, and the sellers as a group determine the supply of the product.</a:t>
            </a:r>
          </a:p>
        </p:txBody>
      </p:sp>
      <p:pic>
        <p:nvPicPr>
          <p:cNvPr id="8" name="Shopping Mall, snack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478338" y="3335338"/>
            <a:ext cx="185737" cy="185737"/>
          </a:xfrm>
          <a:prstGeom prst="rect">
            <a:avLst/>
          </a:prstGeom>
        </p:spPr>
      </p:pic>
      <p:pic>
        <p:nvPicPr>
          <p:cNvPr id="1026" name="Picture 2" descr="Las Ramblas">
            <a:extLst>
              <a:ext uri="{FF2B5EF4-FFF2-40B4-BE49-F238E27FC236}">
                <a16:creationId xmlns:a16="http://schemas.microsoft.com/office/drawing/2014/main" id="{C38A1805-F471-944D-A015-1DB69886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29" y="2807095"/>
            <a:ext cx="5237018" cy="37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81"/>
            <a:ext cx="8229600" cy="1143000"/>
          </a:xfrm>
        </p:spPr>
        <p:txBody>
          <a:bodyPr/>
          <a:lstStyle/>
          <a:p>
            <a:r>
              <a:rPr lang="en-US" dirty="0"/>
              <a:t>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332"/>
            <a:ext cx="8229600" cy="17728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/>
              <a:t>We assume </a:t>
            </a:r>
            <a:r>
              <a:rPr lang="en-US" sz="2800" dirty="0"/>
              <a:t>that markets are </a:t>
            </a:r>
            <a:r>
              <a:rPr lang="en-US" sz="2800" b="1" dirty="0"/>
              <a:t>perfectly competitive</a:t>
            </a:r>
            <a:r>
              <a:rPr lang="en-US" sz="2800" dirty="0"/>
              <a:t>, which is a market with many buyers and sellers, identical products, free entry and exit into the market, and homogenous firms facing the same costs of production.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602370"/>
            <a:ext cx="7995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algn="ctr"/>
            <a:r>
              <a:rPr lang="en-US" sz="2400" dirty="0"/>
              <a:t>Buyers and sellers are </a:t>
            </a:r>
            <a:r>
              <a:rPr lang="en-US" sz="2400" b="1" dirty="0"/>
              <a:t>price takers</a:t>
            </a:r>
            <a:r>
              <a:rPr lang="en-US" sz="2400" i="1" dirty="0"/>
              <a:t>…</a:t>
            </a:r>
            <a:r>
              <a:rPr lang="en-US" sz="2400" dirty="0"/>
              <a:t>they</a:t>
            </a:r>
            <a:r>
              <a:rPr lang="en-US" sz="2400" i="1" dirty="0"/>
              <a:t> </a:t>
            </a:r>
            <a:r>
              <a:rPr lang="en-US" sz="2400" dirty="0"/>
              <a:t>must accept the price the market determines. </a:t>
            </a:r>
          </a:p>
          <a:p>
            <a:pPr marL="457200" lvl="2" algn="ctr"/>
            <a:endParaRPr lang="en-US" sz="2400" dirty="0"/>
          </a:p>
          <a:p>
            <a:pPr marL="914400" lvl="3" algn="ctr"/>
            <a:r>
              <a:rPr lang="en-US" sz="2400" dirty="0"/>
              <a:t>At the market price, buyers can buy all they want, and sellers can sell all they want.</a:t>
            </a:r>
          </a:p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DAE26-863D-475D-C815-8148724A0D24}"/>
              </a:ext>
            </a:extLst>
          </p:cNvPr>
          <p:cNvSpPr txBox="1"/>
          <p:nvPr/>
        </p:nvSpPr>
        <p:spPr>
          <a:xfrm>
            <a:off x="155761" y="5827339"/>
            <a:ext cx="8988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In this chapter we discuss the goods market, but a market for services displays the same characteristics regarding prices.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Market Demand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8566" y="1626057"/>
            <a:ext cx="3020268" cy="413836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Quantity Demanded: </a:t>
            </a:r>
            <a:r>
              <a:rPr lang="en-US" dirty="0"/>
              <a:t>the amount of a good buyers are willing and able to purchase.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Law of Demand: </a:t>
            </a:r>
            <a:r>
              <a:rPr lang="en-US" dirty="0"/>
              <a:t>the claim that, all other things being held equal, the quantity demanded of a good falls when the price of the good rises.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53A5D8-E299-8942-B5D3-5F7EF554EB3D}"/>
              </a:ext>
            </a:extLst>
          </p:cNvPr>
          <p:cNvCxnSpPr/>
          <p:nvPr/>
        </p:nvCxnSpPr>
        <p:spPr>
          <a:xfrm rot="16200000" flipH="1">
            <a:off x="-1431206" y="3779868"/>
            <a:ext cx="444328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FDE9A0-2655-1746-BCC1-C5E800512BF9}"/>
              </a:ext>
            </a:extLst>
          </p:cNvPr>
          <p:cNvCxnSpPr/>
          <p:nvPr/>
        </p:nvCxnSpPr>
        <p:spPr>
          <a:xfrm>
            <a:off x="779388" y="5995243"/>
            <a:ext cx="490682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EBE20-7A1E-984D-9E2E-CAED8A22B12F}"/>
              </a:ext>
            </a:extLst>
          </p:cNvPr>
          <p:cNvCxnSpPr>
            <a:cxnSpLocks/>
          </p:cNvCxnSpPr>
          <p:nvPr/>
        </p:nvCxnSpPr>
        <p:spPr>
          <a:xfrm>
            <a:off x="1358408" y="2169401"/>
            <a:ext cx="3972187" cy="3051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7">
            <a:extLst>
              <a:ext uri="{FF2B5EF4-FFF2-40B4-BE49-F238E27FC236}">
                <a16:creationId xmlns:a16="http://schemas.microsoft.com/office/drawing/2014/main" id="{50679748-0F84-644F-8545-EDED201FF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2" y="1558228"/>
            <a:ext cx="715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Price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126B948C-295C-BC49-B41B-884CC545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125" y="6003099"/>
            <a:ext cx="1306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Quantity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5825"/>
          </a:xfrm>
        </p:spPr>
        <p:txBody>
          <a:bodyPr>
            <a:normAutofit/>
          </a:bodyPr>
          <a:lstStyle/>
          <a:p>
            <a:r>
              <a:rPr lang="en-US" sz="4000" dirty="0"/>
              <a:t>Shifts in Demand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16200000" flipH="1">
            <a:off x="-1099312" y="3767993"/>
            <a:ext cx="444328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23914" y="5981247"/>
            <a:ext cx="490682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71431" y="2499340"/>
            <a:ext cx="2924670" cy="26749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406946" y="1546353"/>
            <a:ext cx="715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Price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4724019" y="5991224"/>
            <a:ext cx="1306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Quantity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600112" y="2090034"/>
            <a:ext cx="2924670" cy="267495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68563" y="3066914"/>
            <a:ext cx="2924670" cy="26749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30741" y="1866585"/>
            <a:ext cx="287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Anything that increases the quantity demanded at a given price shifts the demand curve right.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30740" y="3427510"/>
            <a:ext cx="287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Anything that decreases the quantity demanded at a given price shifts the demand curve left.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y O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036"/>
          </a:xfrm>
        </p:spPr>
        <p:txBody>
          <a:bodyPr/>
          <a:lstStyle/>
          <a:p>
            <a:r>
              <a:rPr lang="en-US" sz="4400" dirty="0"/>
              <a:t>Shifts in Demand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112" y="4052931"/>
            <a:ext cx="2803705" cy="1933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9112" y="3235914"/>
            <a:ext cx="23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Normal good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615074" y="3294943"/>
            <a:ext cx="23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Inferior good</a:t>
            </a:r>
            <a:endParaRPr lang="en-US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099" y="3963895"/>
            <a:ext cx="1847222" cy="202247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15B9A8-6B20-25AD-2B25-FB455C13A2B9}"/>
              </a:ext>
            </a:extLst>
          </p:cNvPr>
          <p:cNvSpPr txBox="1">
            <a:spLocks/>
          </p:cNvSpPr>
          <p:nvPr/>
        </p:nvSpPr>
        <p:spPr>
          <a:xfrm>
            <a:off x="457200" y="1086780"/>
            <a:ext cx="8229600" cy="1990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/>
              <a:t>Changes in income: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1"/>
              <a:t>Normal goods: </a:t>
            </a:r>
            <a:r>
              <a:rPr lang="en-US" sz="2400"/>
              <a:t>all things equal, as income rises, demand rises.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1"/>
              <a:t>Inferior Goods: </a:t>
            </a:r>
            <a:r>
              <a:rPr lang="en-US" sz="2400"/>
              <a:t>all things equal, as income rises, demand falls.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ve and a Hairc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036"/>
          </a:xfrm>
        </p:spPr>
        <p:txBody>
          <a:bodyPr/>
          <a:lstStyle/>
          <a:p>
            <a:r>
              <a:rPr lang="en-US" sz="4400" dirty="0"/>
              <a:t>Shifts in Demand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6869" y="3675509"/>
            <a:ext cx="218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Substitutes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5666375" y="3675509"/>
            <a:ext cx="218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Complements</a:t>
            </a:r>
            <a:endParaRPr lang="en-US" u="sng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375" y="4217333"/>
            <a:ext cx="2515586" cy="23881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rcRect l="21600" r="21600"/>
          <a:stretch>
            <a:fillRect/>
          </a:stretch>
        </p:blipFill>
        <p:spPr>
          <a:xfrm>
            <a:off x="604265" y="4244678"/>
            <a:ext cx="1345609" cy="23690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16C6-EAA3-FE7B-B276-222A7B97EF58}"/>
              </a:ext>
            </a:extLst>
          </p:cNvPr>
          <p:cNvSpPr txBox="1">
            <a:spLocks/>
          </p:cNvSpPr>
          <p:nvPr/>
        </p:nvSpPr>
        <p:spPr>
          <a:xfrm>
            <a:off x="457200" y="1060324"/>
            <a:ext cx="8229600" cy="24788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Prices of Related Goods: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Substitutes: </a:t>
            </a:r>
            <a:r>
              <a:rPr lang="en-US" sz="2400" dirty="0"/>
              <a:t>two goods for which an increase in the price of one, leads to an increase in the demand for the other.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Complements: </a:t>
            </a:r>
            <a:r>
              <a:rPr lang="en-US" sz="2400" dirty="0"/>
              <a:t>two goods for which an increase in the price of one, leads to a decrease in the demand for the other.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175025__makofox__open-can.wav">
            <a:hlinkClick r:id="" action="ppaction://media"/>
            <a:extLst>
              <a:ext uri="{FF2B5EF4-FFF2-40B4-BE49-F238E27FC236}">
                <a16:creationId xmlns:a16="http://schemas.microsoft.com/office/drawing/2014/main" id="{B8B16E9A-03F4-77F3-0178-1684DA467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2524726" y="5059363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F2BD4-A7AA-F7EE-B763-A834345CB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2551" y="4244677"/>
            <a:ext cx="1277411" cy="2369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Shifts in Demand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15218" y="4317697"/>
            <a:ext cx="3923982" cy="1634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Change in Expectations: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expect a future recession, your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demand will go down now to prepare for possible lost income.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67944" y="1683508"/>
            <a:ext cx="4071256" cy="1491712"/>
          </a:xfrm>
          <a:prstGeom prst="rect">
            <a:avLst/>
          </a:prstGeom>
        </p:spPr>
        <p:txBody>
          <a:bodyPr vert="horz" lIns="182901" tIns="91451" rIns="182901" bIns="91451" rtlCol="0">
            <a:normAutofit lnSpcReduction="10000"/>
          </a:bodyPr>
          <a:lstStyle/>
          <a:p>
            <a:pPr algn="ctr">
              <a:spcBef>
                <a:spcPts val="2400"/>
              </a:spcBef>
            </a:pPr>
            <a:r>
              <a:rPr lang="en-US" sz="2200" b="1" dirty="0"/>
              <a:t>A Change in Preferences : </a:t>
            </a:r>
            <a:r>
              <a:rPr lang="en-US" sz="2200" dirty="0"/>
              <a:t>This is the whole point of advertising, to get folks to buy your goods and build up brand loyalty.</a:t>
            </a:r>
          </a:p>
        </p:txBody>
      </p:sp>
      <p:pic>
        <p:nvPicPr>
          <p:cNvPr id="15" name="Ahhh Pleasantly Surprised-SoundBible.com-1217310053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2189163" y="5353050"/>
            <a:ext cx="185737" cy="185737"/>
          </a:xfrm>
          <a:prstGeom prst="rect">
            <a:avLst/>
          </a:prstGeom>
        </p:spPr>
      </p:pic>
      <p:pic>
        <p:nvPicPr>
          <p:cNvPr id="1026" name="Picture 2" descr="Free Images : metropolitan area, banner, billboard, display advertising,  pedestrian, metropolis, street, city, crowd 6000x4000 - - 1512191 - Free  stock photos - PxHere">
            <a:extLst>
              <a:ext uri="{FF2B5EF4-FFF2-40B4-BE49-F238E27FC236}">
                <a16:creationId xmlns:a16="http://schemas.microsoft.com/office/drawing/2014/main" id="{9ECE0F25-4A25-7141-86E4-7E5859569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4" y="1390650"/>
            <a:ext cx="3121818" cy="207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5B841D-FF88-8F4C-81F7-5C354FB2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5" y="3676650"/>
            <a:ext cx="2489596" cy="28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5700</TotalTime>
  <Words>922</Words>
  <Application>Microsoft Macintosh PowerPoint</Application>
  <PresentationFormat>On-screen Show (4:3)</PresentationFormat>
  <Paragraphs>183</Paragraphs>
  <Slides>24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Markets</vt:lpstr>
      <vt:lpstr>Markets</vt:lpstr>
      <vt:lpstr>Market Demand</vt:lpstr>
      <vt:lpstr>Shifts in Demand</vt:lpstr>
      <vt:lpstr>Shifts in Demand</vt:lpstr>
      <vt:lpstr>Shifts in Demand</vt:lpstr>
      <vt:lpstr>Shifts in Demand</vt:lpstr>
      <vt:lpstr>Shifts in Demand</vt:lpstr>
      <vt:lpstr>Market Supply</vt:lpstr>
      <vt:lpstr>Shifts in Supply</vt:lpstr>
      <vt:lpstr>Shifts in Supply</vt:lpstr>
      <vt:lpstr>Shifts in Supply</vt:lpstr>
      <vt:lpstr>Shifts in Supply</vt:lpstr>
      <vt:lpstr>Shifts in Supply</vt:lpstr>
      <vt:lpstr>Market Equilibrium</vt:lpstr>
      <vt:lpstr>Market Surpluses and Shortages</vt:lpstr>
      <vt:lpstr>Market Equilibrium: Increase in Demand</vt:lpstr>
      <vt:lpstr>Market Equilibrium: Decrease in Demand</vt:lpstr>
      <vt:lpstr>Market Equilibrium: Increase in Supply </vt:lpstr>
      <vt:lpstr>Market Equilibrium: Decrease in Supply </vt:lpstr>
      <vt:lpstr>Market Equilibrium: Shifts in Both</vt:lpstr>
      <vt:lpstr>Cheat Sheet</vt:lpstr>
    </vt:vector>
  </TitlesOfParts>
  <Company>Drexel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Macroeconomics: The Market Forces of Supply and Demand</dc:title>
  <dc:creator>James DeNicco</dc:creator>
  <cp:lastModifiedBy>James DeNicco</cp:lastModifiedBy>
  <cp:revision>251</cp:revision>
  <cp:lastPrinted>2023-08-01T20:17:48Z</cp:lastPrinted>
  <dcterms:created xsi:type="dcterms:W3CDTF">2015-08-04T15:38:43Z</dcterms:created>
  <dcterms:modified xsi:type="dcterms:W3CDTF">2025-02-14T21:15:07Z</dcterms:modified>
</cp:coreProperties>
</file>