
<file path=[Content_Types].xml><?xml version="1.0" encoding="utf-8"?>
<Types xmlns="http://schemas.openxmlformats.org/package/2006/content-types">
  <Default Extension="bin" ContentType="audio/unknown"/>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10" r:id="rId2"/>
    <p:sldId id="314" r:id="rId3"/>
    <p:sldId id="264" r:id="rId4"/>
    <p:sldId id="313" r:id="rId5"/>
    <p:sldId id="311" r:id="rId6"/>
    <p:sldId id="278" r:id="rId7"/>
    <p:sldId id="312" r:id="rId8"/>
    <p:sldId id="317" r:id="rId9"/>
    <p:sldId id="307" r:id="rId10"/>
    <p:sldId id="309" r:id="rId11"/>
    <p:sldId id="269" r:id="rId12"/>
    <p:sldId id="315" r:id="rId13"/>
    <p:sldId id="316" r:id="rId14"/>
    <p:sldId id="293" r:id="rId15"/>
    <p:sldId id="318" r:id="rId16"/>
    <p:sldId id="301" r:id="rId17"/>
    <p:sldId id="297" r:id="rId18"/>
    <p:sldId id="296" r:id="rId19"/>
    <p:sldId id="298" r:id="rId20"/>
    <p:sldId id="302" r:id="rId21"/>
    <p:sldId id="303" r:id="rId22"/>
    <p:sldId id="304" r:id="rId23"/>
    <p:sldId id="31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DeNicco"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79548"/>
    <a:srgbClr val="0C773C"/>
    <a:srgbClr val="00B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62"/>
  </p:normalViewPr>
  <p:slideViewPr>
    <p:cSldViewPr snapToGrid="0" snapToObjects="1">
      <p:cViewPr varScale="1">
        <p:scale>
          <a:sx n="121" d="100"/>
          <a:sy n="121" d="100"/>
        </p:scale>
        <p:origin x="6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9E95C5-9407-E54A-9B56-8870BAAB730B}" type="datetimeFigureOut">
              <a:rPr lang="en-US" smtClean="0"/>
              <a:pPr/>
              <a:t>3/31/25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69859F-39BC-D74F-84B0-C552A6E6C613}" type="slidenum">
              <a:rPr lang="en-US" smtClean="0"/>
              <a:pPr/>
              <a:t>‹#›</a:t>
            </a:fld>
            <a:endParaRPr lang="en-US"/>
          </a:p>
        </p:txBody>
      </p:sp>
    </p:spTree>
    <p:extLst>
      <p:ext uri="{BB962C8B-B14F-4D97-AF65-F5344CB8AC3E}">
        <p14:creationId xmlns:p14="http://schemas.microsoft.com/office/powerpoint/2010/main" val="35633907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www.freestock.com</a:t>
            </a:r>
            <a:r>
              <a:rPr lang="en-US"/>
              <a:t>/free-photos/3d-happy-business-team-pyramid-isolated-74198149</a:t>
            </a:r>
          </a:p>
          <a:p>
            <a:endParaRPr lang="en-US" dirty="0"/>
          </a:p>
          <a:p>
            <a:r>
              <a:rPr lang="en-US" dirty="0"/>
              <a:t>https://</a:t>
            </a:r>
            <a:r>
              <a:rPr lang="en-US" dirty="0" err="1"/>
              <a:t>pixabay.com</a:t>
            </a:r>
            <a:r>
              <a:rPr lang="en-US" dirty="0"/>
              <a:t>/illustrations/currency-market-stock-exchange-1019996/</a:t>
            </a:r>
          </a:p>
          <a:p>
            <a:endParaRPr lang="en-US" dirty="0"/>
          </a:p>
          <a:p>
            <a:r>
              <a:rPr lang="en-US" dirty="0"/>
              <a:t>https://</a:t>
            </a:r>
            <a:r>
              <a:rPr lang="en-US" dirty="0" err="1"/>
              <a:t>pixabay.com</a:t>
            </a:r>
            <a:r>
              <a:rPr lang="en-US" dirty="0"/>
              <a:t>/illustrations/competition-run-sports-championship-1019774/</a:t>
            </a:r>
          </a:p>
        </p:txBody>
      </p:sp>
      <p:sp>
        <p:nvSpPr>
          <p:cNvPr id="4" name="Slide Number Placeholder 3"/>
          <p:cNvSpPr>
            <a:spLocks noGrp="1"/>
          </p:cNvSpPr>
          <p:nvPr>
            <p:ph type="sldNum" sz="quarter" idx="5"/>
          </p:nvPr>
        </p:nvSpPr>
        <p:spPr/>
        <p:txBody>
          <a:bodyPr/>
          <a:lstStyle/>
          <a:p>
            <a:fld id="{D469859F-39BC-D74F-84B0-C552A6E6C613}" type="slidenum">
              <a:rPr lang="en-US" smtClean="0"/>
              <a:pPr/>
              <a:t>4</a:t>
            </a:fld>
            <a:endParaRPr lang="en-US"/>
          </a:p>
        </p:txBody>
      </p:sp>
    </p:spTree>
    <p:extLst>
      <p:ext uri="{BB962C8B-B14F-4D97-AF65-F5344CB8AC3E}">
        <p14:creationId xmlns:p14="http://schemas.microsoft.com/office/powerpoint/2010/main" val="402312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with change</a:t>
            </a:r>
            <a:r>
              <a:rPr lang="en-US" baseline="0" dirty="0"/>
              <a:t> in </a:t>
            </a:r>
            <a:r>
              <a:rPr lang="en-US" baseline="0"/>
              <a:t>separation rate.</a:t>
            </a:r>
            <a:endParaRPr lang="en-US"/>
          </a:p>
        </p:txBody>
      </p:sp>
      <p:sp>
        <p:nvSpPr>
          <p:cNvPr id="4" name="Slide Number Placeholder 3"/>
          <p:cNvSpPr>
            <a:spLocks noGrp="1"/>
          </p:cNvSpPr>
          <p:nvPr>
            <p:ph type="sldNum" sz="quarter" idx="10"/>
          </p:nvPr>
        </p:nvSpPr>
        <p:spPr/>
        <p:txBody>
          <a:bodyPr/>
          <a:lstStyle/>
          <a:p>
            <a:fld id="{D469859F-39BC-D74F-84B0-C552A6E6C613}" type="slidenum">
              <a:rPr lang="en-US" smtClean="0"/>
              <a:pPr/>
              <a:t>22</a:t>
            </a:fld>
            <a:endParaRPr lang="en-US"/>
          </a:p>
        </p:txBody>
      </p:sp>
    </p:spTree>
    <p:extLst>
      <p:ext uri="{BB962C8B-B14F-4D97-AF65-F5344CB8AC3E}">
        <p14:creationId xmlns:p14="http://schemas.microsoft.com/office/powerpoint/2010/main" val="427588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job offers are accepted.</a:t>
            </a:r>
            <a:endParaRPr lang="en-US" dirty="0"/>
          </a:p>
        </p:txBody>
      </p:sp>
      <p:sp>
        <p:nvSpPr>
          <p:cNvPr id="4" name="Slide Number Placeholder 3"/>
          <p:cNvSpPr>
            <a:spLocks noGrp="1"/>
          </p:cNvSpPr>
          <p:nvPr>
            <p:ph type="sldNum" sz="quarter" idx="10"/>
          </p:nvPr>
        </p:nvSpPr>
        <p:spPr/>
        <p:txBody>
          <a:bodyPr/>
          <a:lstStyle/>
          <a:p>
            <a:fld id="{D469859F-39BC-D74F-84B0-C552A6E6C613}" type="slidenum">
              <a:rPr lang="en-US" smtClean="0"/>
              <a:pPr/>
              <a:t>23</a:t>
            </a:fld>
            <a:endParaRPr lang="en-US"/>
          </a:p>
        </p:txBody>
      </p:sp>
    </p:spTree>
    <p:extLst>
      <p:ext uri="{BB962C8B-B14F-4D97-AF65-F5344CB8AC3E}">
        <p14:creationId xmlns:p14="http://schemas.microsoft.com/office/powerpoint/2010/main" val="257730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assume the substitution </a:t>
            </a:r>
            <a:r>
              <a:rPr lang="en-US"/>
              <a:t>effect dominates. </a:t>
            </a:r>
            <a:endParaRPr lang="en-US" dirty="0"/>
          </a:p>
        </p:txBody>
      </p:sp>
      <p:sp>
        <p:nvSpPr>
          <p:cNvPr id="4" name="Slide Number Placeholder 3"/>
          <p:cNvSpPr>
            <a:spLocks noGrp="1"/>
          </p:cNvSpPr>
          <p:nvPr>
            <p:ph type="sldNum" sz="quarter" idx="10"/>
          </p:nvPr>
        </p:nvSpPr>
        <p:spPr/>
        <p:txBody>
          <a:bodyPr/>
          <a:lstStyle/>
          <a:p>
            <a:fld id="{D469859F-39BC-D74F-84B0-C552A6E6C613}"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minimum wage,</a:t>
            </a:r>
            <a:r>
              <a:rPr lang="en-US" baseline="0" dirty="0"/>
              <a:t> efficiency wage and insider-outsider model.</a:t>
            </a:r>
          </a:p>
          <a:p>
            <a:r>
              <a:rPr lang="en-US" baseline="0" dirty="0"/>
              <a:t>The number doesn’t matter, it just changes the scale. so 1 </a:t>
            </a:r>
            <a:r>
              <a:rPr lang="en-US" baseline="0"/>
              <a:t>is fine.</a:t>
            </a:r>
            <a:endParaRPr lang="en-US" dirty="0"/>
          </a:p>
        </p:txBody>
      </p:sp>
      <p:sp>
        <p:nvSpPr>
          <p:cNvPr id="4" name="Slide Number Placeholder 3"/>
          <p:cNvSpPr>
            <a:spLocks noGrp="1"/>
          </p:cNvSpPr>
          <p:nvPr>
            <p:ph type="sldNum" sz="quarter" idx="10"/>
          </p:nvPr>
        </p:nvSpPr>
        <p:spPr/>
        <p:txBody>
          <a:bodyPr/>
          <a:lstStyle/>
          <a:p>
            <a:fld id="{D469859F-39BC-D74F-84B0-C552A6E6C613}" type="slidenum">
              <a:rPr lang="en-US" smtClean="0"/>
              <a:pPr/>
              <a:t>14</a:t>
            </a:fld>
            <a:endParaRPr lang="en-US"/>
          </a:p>
        </p:txBody>
      </p:sp>
    </p:spTree>
    <p:extLst>
      <p:ext uri="{BB962C8B-B14F-4D97-AF65-F5344CB8AC3E}">
        <p14:creationId xmlns:p14="http://schemas.microsoft.com/office/powerpoint/2010/main" val="425644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minimum wage,</a:t>
            </a:r>
            <a:r>
              <a:rPr lang="en-US" baseline="0" dirty="0"/>
              <a:t> efficiency wage and insider-outsider model.</a:t>
            </a:r>
          </a:p>
          <a:p>
            <a:r>
              <a:rPr lang="en-US" baseline="0" dirty="0"/>
              <a:t>The number doesn’t matter, it just changes the scale. so 1 </a:t>
            </a:r>
            <a:r>
              <a:rPr lang="en-US" baseline="0"/>
              <a:t>is fine.</a:t>
            </a:r>
            <a:endParaRPr lang="en-US" dirty="0"/>
          </a:p>
        </p:txBody>
      </p:sp>
      <p:sp>
        <p:nvSpPr>
          <p:cNvPr id="4" name="Slide Number Placeholder 3"/>
          <p:cNvSpPr>
            <a:spLocks noGrp="1"/>
          </p:cNvSpPr>
          <p:nvPr>
            <p:ph type="sldNum" sz="quarter" idx="10"/>
          </p:nvPr>
        </p:nvSpPr>
        <p:spPr/>
        <p:txBody>
          <a:bodyPr/>
          <a:lstStyle/>
          <a:p>
            <a:fld id="{D469859F-39BC-D74F-84B0-C552A6E6C613}" type="slidenum">
              <a:rPr lang="en-US" smtClean="0"/>
              <a:pPr/>
              <a:t>15</a:t>
            </a:fld>
            <a:endParaRPr lang="en-US"/>
          </a:p>
        </p:txBody>
      </p:sp>
    </p:spTree>
    <p:extLst>
      <p:ext uri="{BB962C8B-B14F-4D97-AF65-F5344CB8AC3E}">
        <p14:creationId xmlns:p14="http://schemas.microsoft.com/office/powerpoint/2010/main" val="387156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were to the left of equilibrium, more people would be losing jobs than getting jobs, pulling us back to wards equilibrium. This would be like transition dynamics.</a:t>
            </a:r>
          </a:p>
        </p:txBody>
      </p:sp>
      <p:sp>
        <p:nvSpPr>
          <p:cNvPr id="4" name="Slide Number Placeholder 3"/>
          <p:cNvSpPr>
            <a:spLocks noGrp="1"/>
          </p:cNvSpPr>
          <p:nvPr>
            <p:ph type="sldNum" sz="quarter" idx="10"/>
          </p:nvPr>
        </p:nvSpPr>
        <p:spPr/>
        <p:txBody>
          <a:bodyPr/>
          <a:lstStyle/>
          <a:p>
            <a:fld id="{D469859F-39BC-D74F-84B0-C552A6E6C613}" type="slidenum">
              <a:rPr lang="en-US" smtClean="0"/>
              <a:pPr/>
              <a:t>16</a:t>
            </a:fld>
            <a:endParaRPr lang="en-US"/>
          </a:p>
        </p:txBody>
      </p:sp>
    </p:spTree>
    <p:extLst>
      <p:ext uri="{BB962C8B-B14F-4D97-AF65-F5344CB8AC3E}">
        <p14:creationId xmlns:p14="http://schemas.microsoft.com/office/powerpoint/2010/main" val="68208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of unemployment…first we value our leisure time. From there, things can make us better or worse off when we are unemployed.</a:t>
            </a:r>
          </a:p>
        </p:txBody>
      </p:sp>
      <p:sp>
        <p:nvSpPr>
          <p:cNvPr id="4" name="Slide Number Placeholder 3"/>
          <p:cNvSpPr>
            <a:spLocks noGrp="1"/>
          </p:cNvSpPr>
          <p:nvPr>
            <p:ph type="sldNum" sz="quarter" idx="10"/>
          </p:nvPr>
        </p:nvSpPr>
        <p:spPr/>
        <p:txBody>
          <a:bodyPr/>
          <a:lstStyle/>
          <a:p>
            <a:fld id="{D469859F-39BC-D74F-84B0-C552A6E6C613}" type="slidenum">
              <a:rPr lang="en-US" smtClean="0"/>
              <a:pPr/>
              <a:t>17</a:t>
            </a:fld>
            <a:endParaRPr lang="en-US"/>
          </a:p>
        </p:txBody>
      </p:sp>
    </p:spTree>
    <p:extLst>
      <p:ext uri="{BB962C8B-B14F-4D97-AF65-F5344CB8AC3E}">
        <p14:creationId xmlns:p14="http://schemas.microsoft.com/office/powerpoint/2010/main" val="312233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separation rate as an indicator of the stability of a job. (compare</a:t>
            </a:r>
            <a:r>
              <a:rPr lang="en-US" baseline="0" dirty="0"/>
              <a:t> to jobs at same wage – one more stable than another.) You need more money to accept a less stable job. Jobs that re project driven have less likelihood of continuing so they usually pay more.</a:t>
            </a:r>
            <a:endParaRPr lang="en-US" dirty="0"/>
          </a:p>
        </p:txBody>
      </p:sp>
      <p:sp>
        <p:nvSpPr>
          <p:cNvPr id="4" name="Slide Number Placeholder 3"/>
          <p:cNvSpPr>
            <a:spLocks noGrp="1"/>
          </p:cNvSpPr>
          <p:nvPr>
            <p:ph type="sldNum" sz="quarter" idx="10"/>
          </p:nvPr>
        </p:nvSpPr>
        <p:spPr/>
        <p:txBody>
          <a:bodyPr/>
          <a:lstStyle/>
          <a:p>
            <a:fld id="{D469859F-39BC-D74F-84B0-C552A6E6C613}" type="slidenum">
              <a:rPr lang="en-US" smtClean="0"/>
              <a:pPr/>
              <a:t>18</a:t>
            </a:fld>
            <a:endParaRPr lang="en-US"/>
          </a:p>
        </p:txBody>
      </p:sp>
    </p:spTree>
    <p:extLst>
      <p:ext uri="{BB962C8B-B14F-4D97-AF65-F5344CB8AC3E}">
        <p14:creationId xmlns:p14="http://schemas.microsoft.com/office/powerpoint/2010/main" val="243837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Frequency of job offers – you are in a better position when</a:t>
            </a:r>
            <a:r>
              <a:rPr lang="en-US" baseline="0" dirty="0"/>
              <a:t> you are unemployed if there are a lot of job offers. You don’t necessarily have to take the first job that comes along, because something better for you may come down the line. You would have to pay me more to accept a job </a:t>
            </a:r>
            <a:r>
              <a:rPr lang="en-US" baseline="0"/>
              <a:t>offer now.</a:t>
            </a:r>
            <a:endParaRPr lang="en-US" dirty="0"/>
          </a:p>
        </p:txBody>
      </p:sp>
      <p:sp>
        <p:nvSpPr>
          <p:cNvPr id="4" name="Slide Number Placeholder 3"/>
          <p:cNvSpPr>
            <a:spLocks noGrp="1"/>
          </p:cNvSpPr>
          <p:nvPr>
            <p:ph type="sldNum" sz="quarter" idx="10"/>
          </p:nvPr>
        </p:nvSpPr>
        <p:spPr/>
        <p:txBody>
          <a:bodyPr/>
          <a:lstStyle/>
          <a:p>
            <a:fld id="{D469859F-39BC-D74F-84B0-C552A6E6C613}" type="slidenum">
              <a:rPr lang="en-US" smtClean="0"/>
              <a:pPr/>
              <a:t>19</a:t>
            </a:fld>
            <a:endParaRPr lang="en-US"/>
          </a:p>
        </p:txBody>
      </p:sp>
    </p:spTree>
    <p:extLst>
      <p:ext uri="{BB962C8B-B14F-4D97-AF65-F5344CB8AC3E}">
        <p14:creationId xmlns:p14="http://schemas.microsoft.com/office/powerpoint/2010/main" val="371754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job offers are accepted.</a:t>
            </a:r>
            <a:endParaRPr lang="en-US" dirty="0"/>
          </a:p>
        </p:txBody>
      </p:sp>
      <p:sp>
        <p:nvSpPr>
          <p:cNvPr id="4" name="Slide Number Placeholder 3"/>
          <p:cNvSpPr>
            <a:spLocks noGrp="1"/>
          </p:cNvSpPr>
          <p:nvPr>
            <p:ph type="sldNum" sz="quarter" idx="10"/>
          </p:nvPr>
        </p:nvSpPr>
        <p:spPr/>
        <p:txBody>
          <a:bodyPr/>
          <a:lstStyle/>
          <a:p>
            <a:fld id="{D469859F-39BC-D74F-84B0-C552A6E6C613}" type="slidenum">
              <a:rPr lang="en-US" smtClean="0"/>
              <a:pPr/>
              <a:t>20</a:t>
            </a:fld>
            <a:endParaRPr lang="en-US"/>
          </a:p>
        </p:txBody>
      </p:sp>
    </p:spTree>
    <p:extLst>
      <p:ext uri="{BB962C8B-B14F-4D97-AF65-F5344CB8AC3E}">
        <p14:creationId xmlns:p14="http://schemas.microsoft.com/office/powerpoint/2010/main" val="147534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5DF5B-A65A-1E4D-BACE-47CAE4C390E2}" type="datetimeFigureOut">
              <a:rPr lang="en-US" smtClean="0"/>
              <a:pPr/>
              <a:t>3/31/25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5DF5B-A65A-1E4D-BACE-47CAE4C390E2}" type="datetimeFigureOut">
              <a:rPr lang="en-US" smtClean="0"/>
              <a:pPr/>
              <a:t>3/31/25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5DF5B-A65A-1E4D-BACE-47CAE4C390E2}" type="datetimeFigureOut">
              <a:rPr lang="en-US" smtClean="0"/>
              <a:pPr/>
              <a:t>3/31/25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5DF5B-A65A-1E4D-BACE-47CAE4C390E2}" type="datetimeFigureOut">
              <a:rPr lang="en-US" smtClean="0"/>
              <a:pPr/>
              <a:t>3/31/25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5DF5B-A65A-1E4D-BACE-47CAE4C390E2}" type="datetimeFigureOut">
              <a:rPr lang="en-US" smtClean="0"/>
              <a:pPr/>
              <a:t>3/31/25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5DF5B-A65A-1E4D-BACE-47CAE4C390E2}" type="datetimeFigureOut">
              <a:rPr lang="en-US" smtClean="0"/>
              <a:pPr/>
              <a:t>3/31/25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5DF5B-A65A-1E4D-BACE-47CAE4C390E2}" type="datetimeFigureOut">
              <a:rPr lang="en-US" smtClean="0"/>
              <a:pPr/>
              <a:t>3/31/25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5DF5B-A65A-1E4D-BACE-47CAE4C390E2}" type="datetimeFigureOut">
              <a:rPr lang="en-US" smtClean="0"/>
              <a:pPr/>
              <a:t>3/31/25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5DF5B-A65A-1E4D-BACE-47CAE4C390E2}" type="datetimeFigureOut">
              <a:rPr lang="en-US" smtClean="0"/>
              <a:pPr/>
              <a:t>3/31/25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5DF5B-A65A-1E4D-BACE-47CAE4C390E2}" type="datetimeFigureOut">
              <a:rPr lang="en-US" smtClean="0"/>
              <a:pPr/>
              <a:t>3/31/25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5DF5B-A65A-1E4D-BACE-47CAE4C390E2}" type="datetimeFigureOut">
              <a:rPr lang="en-US" smtClean="0"/>
              <a:pPr/>
              <a:t>3/31/25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5DF5B-A65A-1E4D-BACE-47CAE4C390E2}" type="datetimeFigureOut">
              <a:rPr lang="en-US" smtClean="0"/>
              <a:pPr/>
              <a:t>3/31/25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7B1C2-C6C8-494E-9B88-44966DF66A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3.bin"/></Relationships>
</file>

<file path=ppt/slides/_rels/slide11.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5.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5.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4.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495031" y="891652"/>
            <a:ext cx="3309016" cy="3030724"/>
          </a:xfrm>
          <a:prstGeom prst="rect">
            <a:avLst/>
          </a:prstGeom>
        </p:spPr>
        <p:txBody>
          <a:bodyPr vert="horz" lIns="91440" tIns="45720" rIns="91440" bIns="45720" rtlCol="0" anchor="b">
            <a:normAutofit/>
          </a:bodyPr>
          <a:lstStyle/>
          <a:p>
            <a:pPr marL="0" marR="0" lvl="0" indent="0" algn="r" defTabSz="914400" fontAlgn="auto">
              <a:lnSpc>
                <a:spcPct val="90000"/>
              </a:lnSpc>
              <a:spcBef>
                <a:spcPct val="0"/>
              </a:spcBef>
              <a:spcAft>
                <a:spcPts val="600"/>
              </a:spcAft>
              <a:buClrTx/>
              <a:buSzTx/>
              <a:tabLst/>
              <a:defRPr/>
            </a:pPr>
            <a:r>
              <a:rPr kumimoji="0" lang="en-US" sz="3500" b="1" i="0" u="none" strike="noStrike" kern="1200" cap="none" spc="0" normalizeH="0" baseline="0" noProof="0" dirty="0">
                <a:ln>
                  <a:noFill/>
                </a:ln>
                <a:solidFill>
                  <a:srgbClr val="FFFFFF"/>
                </a:solidFill>
                <a:effectLst/>
                <a:uLnTx/>
                <a:uFillTx/>
                <a:latin typeface="+mj-lt"/>
                <a:ea typeface="+mj-ea"/>
                <a:cs typeface="+mj-cs"/>
              </a:rPr>
              <a:t>Labor Markets</a:t>
            </a:r>
          </a:p>
        </p:txBody>
      </p:sp>
      <p:pic>
        <p:nvPicPr>
          <p:cNvPr id="2" name="Picture 1" descr="A person wearing a hard hat and safety vest&#10;&#10;Description automatically generated with medium confidence">
            <a:extLst>
              <a:ext uri="{FF2B5EF4-FFF2-40B4-BE49-F238E27FC236}">
                <a16:creationId xmlns:a16="http://schemas.microsoft.com/office/drawing/2014/main" id="{5B5B8A4B-F26E-53BD-240F-16236206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0" y="602616"/>
            <a:ext cx="4206240" cy="56083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5"/>
            <a:ext cx="8229600" cy="1143000"/>
          </a:xfrm>
        </p:spPr>
        <p:txBody>
          <a:bodyPr>
            <a:normAutofit/>
          </a:bodyPr>
          <a:lstStyle/>
          <a:p>
            <a:r>
              <a:rPr lang="en-US" sz="3200" dirty="0"/>
              <a:t>Aggregate Labor Supply and Demand</a:t>
            </a:r>
          </a:p>
        </p:txBody>
      </p:sp>
      <p:cxnSp>
        <p:nvCxnSpPr>
          <p:cNvPr id="15" name="Straight Connector 14"/>
          <p:cNvCxnSpPr>
            <a:cxnSpLocks/>
          </p:cNvCxnSpPr>
          <p:nvPr/>
        </p:nvCxnSpPr>
        <p:spPr>
          <a:xfrm rot="5400000">
            <a:off x="-884771" y="3695487"/>
            <a:ext cx="380976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a:off x="1020110" y="5600369"/>
            <a:ext cx="556899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16507" y="1790607"/>
            <a:ext cx="503603" cy="369332"/>
          </a:xfrm>
          <a:prstGeom prst="rect">
            <a:avLst/>
          </a:prstGeom>
          <a:noFill/>
        </p:spPr>
        <p:txBody>
          <a:bodyPr wrap="square" rtlCol="0">
            <a:spAutoFit/>
          </a:bodyPr>
          <a:lstStyle/>
          <a:p>
            <a:pPr algn="r"/>
            <a:r>
              <a:rPr lang="en-US" dirty="0" err="1"/>
              <a:t>W</a:t>
            </a:r>
            <a:r>
              <a:rPr lang="en-US" baseline="-25000" dirty="0" err="1"/>
              <a:t>r</a:t>
            </a:r>
            <a:endParaRPr lang="en-US" baseline="-25000" dirty="0"/>
          </a:p>
        </p:txBody>
      </p:sp>
      <p:sp>
        <p:nvSpPr>
          <p:cNvPr id="21" name="TextBox 20"/>
          <p:cNvSpPr txBox="1"/>
          <p:nvPr/>
        </p:nvSpPr>
        <p:spPr>
          <a:xfrm>
            <a:off x="3589040" y="5578740"/>
            <a:ext cx="431130" cy="369332"/>
          </a:xfrm>
          <a:prstGeom prst="rect">
            <a:avLst/>
          </a:prstGeom>
          <a:noFill/>
        </p:spPr>
        <p:txBody>
          <a:bodyPr wrap="square" rtlCol="0">
            <a:spAutoFit/>
          </a:bodyPr>
          <a:lstStyle/>
          <a:p>
            <a:r>
              <a:rPr lang="en-US" dirty="0"/>
              <a:t>L*</a:t>
            </a:r>
          </a:p>
        </p:txBody>
      </p:sp>
      <p:cxnSp>
        <p:nvCxnSpPr>
          <p:cNvPr id="23" name="Straight Connector 22"/>
          <p:cNvCxnSpPr>
            <a:cxnSpLocks/>
          </p:cNvCxnSpPr>
          <p:nvPr/>
        </p:nvCxnSpPr>
        <p:spPr>
          <a:xfrm>
            <a:off x="1346183" y="1962218"/>
            <a:ext cx="4710902" cy="32177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p:cNvCxnSpPr>
          <p:nvPr/>
        </p:nvCxnSpPr>
        <p:spPr>
          <a:xfrm flipV="1">
            <a:off x="1526382" y="1962218"/>
            <a:ext cx="4530703" cy="32177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859858" y="3827327"/>
            <a:ext cx="1900168" cy="2031325"/>
          </a:xfrm>
          <a:prstGeom prst="rect">
            <a:avLst/>
          </a:prstGeom>
          <a:noFill/>
        </p:spPr>
        <p:txBody>
          <a:bodyPr wrap="square" rtlCol="0">
            <a:spAutoFit/>
          </a:bodyPr>
          <a:lstStyle/>
          <a:p>
            <a:pPr algn="ctr"/>
            <a:r>
              <a:rPr lang="en-US" dirty="0"/>
              <a:t>Labor Supply is upward sloping. The higher the wage, the more workers are willing and able to work.</a:t>
            </a:r>
          </a:p>
        </p:txBody>
      </p:sp>
      <p:cxnSp>
        <p:nvCxnSpPr>
          <p:cNvPr id="14" name="Straight Connector 13"/>
          <p:cNvCxnSpPr>
            <a:cxnSpLocks/>
          </p:cNvCxnSpPr>
          <p:nvPr/>
        </p:nvCxnSpPr>
        <p:spPr>
          <a:xfrm rot="10800000" flipV="1">
            <a:off x="1020110" y="3598991"/>
            <a:ext cx="2726623" cy="17888"/>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rot="5400000" flipH="1" flipV="1">
            <a:off x="2745163" y="4598798"/>
            <a:ext cx="2003143" cy="1"/>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323094" y="5608188"/>
            <a:ext cx="266008" cy="369332"/>
          </a:xfrm>
          <a:prstGeom prst="rect">
            <a:avLst/>
          </a:prstGeom>
          <a:noFill/>
        </p:spPr>
        <p:txBody>
          <a:bodyPr wrap="square" rtlCol="0">
            <a:spAutoFit/>
          </a:bodyPr>
          <a:lstStyle/>
          <a:p>
            <a:r>
              <a:rPr lang="en-US" dirty="0"/>
              <a:t>L</a:t>
            </a:r>
          </a:p>
        </p:txBody>
      </p:sp>
      <p:sp>
        <p:nvSpPr>
          <p:cNvPr id="30" name="TextBox 29">
            <a:extLst>
              <a:ext uri="{FF2B5EF4-FFF2-40B4-BE49-F238E27FC236}">
                <a16:creationId xmlns:a16="http://schemas.microsoft.com/office/drawing/2014/main" id="{4E45A515-9F80-205D-E882-9EC2A6251A18}"/>
              </a:ext>
            </a:extLst>
          </p:cNvPr>
          <p:cNvSpPr txBox="1"/>
          <p:nvPr/>
        </p:nvSpPr>
        <p:spPr>
          <a:xfrm>
            <a:off x="6589102" y="1702418"/>
            <a:ext cx="2441680" cy="1754326"/>
          </a:xfrm>
          <a:prstGeom prst="rect">
            <a:avLst/>
          </a:prstGeom>
          <a:noFill/>
        </p:spPr>
        <p:txBody>
          <a:bodyPr wrap="square" rtlCol="0">
            <a:spAutoFit/>
          </a:bodyPr>
          <a:lstStyle/>
          <a:p>
            <a:pPr algn="ctr"/>
            <a:r>
              <a:rPr lang="en-US" dirty="0"/>
              <a:t>Labor Demand is downward sloping. As the marginal cost of labor decreases, firms hire more workers to maximize profits.</a:t>
            </a:r>
          </a:p>
        </p:txBody>
      </p:sp>
      <p:sp>
        <p:nvSpPr>
          <p:cNvPr id="5" name="TextBox 4">
            <a:extLst>
              <a:ext uri="{FF2B5EF4-FFF2-40B4-BE49-F238E27FC236}">
                <a16:creationId xmlns:a16="http://schemas.microsoft.com/office/drawing/2014/main" id="{3607CC2E-EAF4-9549-3634-92374FA654A9}"/>
              </a:ext>
            </a:extLst>
          </p:cNvPr>
          <p:cNvSpPr txBox="1"/>
          <p:nvPr/>
        </p:nvSpPr>
        <p:spPr>
          <a:xfrm>
            <a:off x="1529427" y="1785548"/>
            <a:ext cx="327334" cy="369332"/>
          </a:xfrm>
          <a:prstGeom prst="rect">
            <a:avLst/>
          </a:prstGeom>
          <a:noFill/>
        </p:spPr>
        <p:txBody>
          <a:bodyPr wrap="square" rtlCol="0">
            <a:spAutoFit/>
          </a:bodyPr>
          <a:lstStyle/>
          <a:p>
            <a:r>
              <a:rPr lang="en-US" dirty="0"/>
              <a:t>D</a:t>
            </a:r>
          </a:p>
        </p:txBody>
      </p:sp>
      <p:sp>
        <p:nvSpPr>
          <p:cNvPr id="31" name="TextBox 30">
            <a:extLst>
              <a:ext uri="{FF2B5EF4-FFF2-40B4-BE49-F238E27FC236}">
                <a16:creationId xmlns:a16="http://schemas.microsoft.com/office/drawing/2014/main" id="{96D9E5E1-044F-5B9A-4DDF-60D45B24985F}"/>
              </a:ext>
            </a:extLst>
          </p:cNvPr>
          <p:cNvSpPr txBox="1"/>
          <p:nvPr/>
        </p:nvSpPr>
        <p:spPr>
          <a:xfrm>
            <a:off x="5608698" y="1769870"/>
            <a:ext cx="327334" cy="369332"/>
          </a:xfrm>
          <a:prstGeom prst="rect">
            <a:avLst/>
          </a:prstGeom>
          <a:noFill/>
        </p:spPr>
        <p:txBody>
          <a:bodyPr wrap="square" rtlCol="0">
            <a:spAutoFit/>
          </a:bodyPr>
          <a:lstStyle/>
          <a:p>
            <a:r>
              <a:rPr lang="en-US" dirty="0"/>
              <a:t>S</a:t>
            </a:r>
          </a:p>
        </p:txBody>
      </p:sp>
      <p:sp>
        <p:nvSpPr>
          <p:cNvPr id="33" name="TextBox 32">
            <a:extLst>
              <a:ext uri="{FF2B5EF4-FFF2-40B4-BE49-F238E27FC236}">
                <a16:creationId xmlns:a16="http://schemas.microsoft.com/office/drawing/2014/main" id="{6C63ED3F-60D6-59BE-3C77-F7BA7E400FF0}"/>
              </a:ext>
            </a:extLst>
          </p:cNvPr>
          <p:cNvSpPr txBox="1"/>
          <p:nvPr/>
        </p:nvSpPr>
        <p:spPr>
          <a:xfrm>
            <a:off x="516508" y="3323308"/>
            <a:ext cx="557072" cy="369332"/>
          </a:xfrm>
          <a:prstGeom prst="rect">
            <a:avLst/>
          </a:prstGeom>
          <a:noFill/>
        </p:spPr>
        <p:txBody>
          <a:bodyPr wrap="square" rtlCol="0">
            <a:spAutoFit/>
          </a:bodyPr>
          <a:lstStyle/>
          <a:p>
            <a:pPr algn="r"/>
            <a:r>
              <a:rPr lang="en-US" dirty="0"/>
              <a:t>W*</a:t>
            </a:r>
            <a:r>
              <a:rPr lang="en-US" baseline="-25000" dirty="0"/>
              <a: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10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1000"/>
                                        <p:tgtEl>
                                          <p:spTgt spid="26"/>
                                        </p:tgtEl>
                                      </p:cBhvr>
                                    </p:animEffect>
                                  </p:childTnLst>
                                  <p:subTnLst>
                                    <p:audio>
                                      <p:cMediaNode>
                                        <p:cTn display="0" masterRel="sameClick">
                                          <p:stCondLst>
                                            <p:cond evt="begin" delay="0">
                                              <p:tn val="13"/>
                                            </p:cond>
                                          </p:stCondLst>
                                          <p:endCondLst>
                                            <p:cond evt="onStopAudio" delay="0">
                                              <p:tgtEl>
                                                <p:sldTgt/>
                                              </p:tgtEl>
                                            </p:cond>
                                          </p:endCondLst>
                                        </p:cTn>
                                        <p:tgtEl>
                                          <p:sndTgt r:embed="rId3" name="laser.wav"/>
                                        </p:tgtEl>
                                      </p:cMediaNode>
                                    </p:audio>
                                  </p:sub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4" name="Typewriter"/>
                                        </p:tgtEl>
                                      </p:cMediaNode>
                                    </p:audio>
                                  </p:sub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subTnLst>
                                    <p:audio>
                                      <p:cMediaNode>
                                        <p:cTn display="0" masterRel="sameClick">
                                          <p:stCondLst>
                                            <p:cond evt="begin" delay="0">
                                              <p:tn val="29"/>
                                            </p:cond>
                                          </p:stCondLst>
                                          <p:endCondLst>
                                            <p:cond evt="onStopAudio" delay="0">
                                              <p:tgtEl>
                                                <p:sldTgt/>
                                              </p:tgtEl>
                                            </p:cond>
                                          </p:endCondLst>
                                        </p:cTn>
                                        <p:tgtEl>
                                          <p:sndTgt r:embed="rId4" name="Typewriter"/>
                                        </p:tgtEl>
                                      </p:cMediaNode>
                                    </p:audio>
                                  </p:sub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71" y="41731"/>
            <a:ext cx="9027729" cy="1126975"/>
          </a:xfrm>
        </p:spPr>
        <p:txBody>
          <a:bodyPr>
            <a:normAutofit/>
          </a:bodyPr>
          <a:lstStyle/>
          <a:p>
            <a:r>
              <a:rPr lang="en-US" dirty="0"/>
              <a:t>Increases in the MPL</a:t>
            </a:r>
            <a:endParaRPr lang="en-US" sz="2667" dirty="0"/>
          </a:p>
        </p:txBody>
      </p:sp>
      <p:cxnSp>
        <p:nvCxnSpPr>
          <p:cNvPr id="15" name="Straight Connector 14"/>
          <p:cNvCxnSpPr>
            <a:cxnSpLocks/>
          </p:cNvCxnSpPr>
          <p:nvPr/>
        </p:nvCxnSpPr>
        <p:spPr>
          <a:xfrm>
            <a:off x="1107280" y="1306286"/>
            <a:ext cx="0" cy="44963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a:off x="1107279" y="5802598"/>
            <a:ext cx="556899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418082" y="5792760"/>
            <a:ext cx="390360" cy="369332"/>
          </a:xfrm>
          <a:prstGeom prst="rect">
            <a:avLst/>
          </a:prstGeom>
          <a:noFill/>
        </p:spPr>
        <p:txBody>
          <a:bodyPr wrap="square" rtlCol="0">
            <a:spAutoFit/>
          </a:bodyPr>
          <a:lstStyle/>
          <a:p>
            <a:r>
              <a:rPr lang="en-US" dirty="0"/>
              <a:t>L</a:t>
            </a:r>
          </a:p>
        </p:txBody>
      </p:sp>
      <p:cxnSp>
        <p:nvCxnSpPr>
          <p:cNvPr id="23" name="Straight Connector 22"/>
          <p:cNvCxnSpPr/>
          <p:nvPr/>
        </p:nvCxnSpPr>
        <p:spPr>
          <a:xfrm>
            <a:off x="1433352" y="2164447"/>
            <a:ext cx="4710902" cy="32177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708953" y="2021959"/>
            <a:ext cx="214522" cy="369332"/>
          </a:xfrm>
          <a:prstGeom prst="rect">
            <a:avLst/>
          </a:prstGeom>
          <a:noFill/>
        </p:spPr>
        <p:txBody>
          <a:bodyPr wrap="square" rtlCol="0">
            <a:spAutoFit/>
          </a:bodyPr>
          <a:lstStyle/>
          <a:p>
            <a:r>
              <a:rPr lang="en-US" dirty="0"/>
              <a:t>D</a:t>
            </a:r>
          </a:p>
        </p:txBody>
      </p:sp>
      <p:cxnSp>
        <p:nvCxnSpPr>
          <p:cNvPr id="26" name="Straight Connector 25"/>
          <p:cNvCxnSpPr/>
          <p:nvPr/>
        </p:nvCxnSpPr>
        <p:spPr>
          <a:xfrm flipV="1">
            <a:off x="1613551" y="2164447"/>
            <a:ext cx="4530703" cy="32177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522140" y="2021959"/>
            <a:ext cx="377559" cy="369332"/>
          </a:xfrm>
          <a:prstGeom prst="rect">
            <a:avLst/>
          </a:prstGeom>
          <a:noFill/>
        </p:spPr>
        <p:txBody>
          <a:bodyPr wrap="square" rtlCol="0">
            <a:spAutoFit/>
          </a:bodyPr>
          <a:lstStyle/>
          <a:p>
            <a:r>
              <a:rPr lang="en-US" dirty="0"/>
              <a:t>S</a:t>
            </a:r>
          </a:p>
        </p:txBody>
      </p:sp>
      <p:cxnSp>
        <p:nvCxnSpPr>
          <p:cNvPr id="16" name="Straight Connector 15"/>
          <p:cNvCxnSpPr/>
          <p:nvPr/>
        </p:nvCxnSpPr>
        <p:spPr>
          <a:xfrm>
            <a:off x="2226768" y="1629501"/>
            <a:ext cx="4341925" cy="2994611"/>
          </a:xfrm>
          <a:prstGeom prst="line">
            <a:avLst/>
          </a:prstGeom>
          <a:ln>
            <a:solidFill>
              <a:srgbClr val="008000"/>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2857024" y="4800913"/>
            <a:ext cx="1975113" cy="858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cxnSpLocks/>
          </p:cNvCxnSpPr>
          <p:nvPr/>
        </p:nvCxnSpPr>
        <p:spPr>
          <a:xfrm flipH="1">
            <a:off x="1107279" y="3804496"/>
            <a:ext cx="2723134" cy="331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739938" y="5770988"/>
            <a:ext cx="566338" cy="369332"/>
          </a:xfrm>
          <a:prstGeom prst="rect">
            <a:avLst/>
          </a:prstGeom>
          <a:noFill/>
        </p:spPr>
        <p:txBody>
          <a:bodyPr wrap="square" rtlCol="0">
            <a:spAutoFit/>
          </a:bodyPr>
          <a:lstStyle/>
          <a:p>
            <a:r>
              <a:rPr lang="en-US" dirty="0"/>
              <a:t>L</a:t>
            </a:r>
          </a:p>
        </p:txBody>
      </p:sp>
      <p:cxnSp>
        <p:nvCxnSpPr>
          <p:cNvPr id="36" name="Straight Connector 35"/>
          <p:cNvCxnSpPr/>
          <p:nvPr/>
        </p:nvCxnSpPr>
        <p:spPr>
          <a:xfrm rot="16200000" flipH="1">
            <a:off x="3338357" y="4524095"/>
            <a:ext cx="2531261" cy="25743"/>
          </a:xfrm>
          <a:prstGeom prst="line">
            <a:avLst/>
          </a:prstGeom>
          <a:ln w="15875">
            <a:solidFill>
              <a:srgbClr val="008000"/>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505306" y="5755221"/>
            <a:ext cx="712213" cy="369332"/>
          </a:xfrm>
          <a:prstGeom prst="rect">
            <a:avLst/>
          </a:prstGeom>
          <a:noFill/>
        </p:spPr>
        <p:txBody>
          <a:bodyPr wrap="square" rtlCol="0">
            <a:spAutoFit/>
          </a:bodyPr>
          <a:lstStyle/>
          <a:p>
            <a:r>
              <a:rPr lang="en-US" dirty="0">
                <a:solidFill>
                  <a:srgbClr val="008000"/>
                </a:solidFill>
              </a:rPr>
              <a:t>L’</a:t>
            </a:r>
          </a:p>
        </p:txBody>
      </p:sp>
      <p:cxnSp>
        <p:nvCxnSpPr>
          <p:cNvPr id="39" name="Straight Connector 38"/>
          <p:cNvCxnSpPr/>
          <p:nvPr/>
        </p:nvCxnSpPr>
        <p:spPr>
          <a:xfrm rot="10800000">
            <a:off x="1107280" y="3271335"/>
            <a:ext cx="3483836" cy="1588"/>
          </a:xfrm>
          <a:prstGeom prst="line">
            <a:avLst/>
          </a:prstGeom>
          <a:ln w="15875">
            <a:solidFill>
              <a:srgbClr val="008000"/>
            </a:solidFill>
            <a:prstDash val="dash"/>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1183D79-46E4-6EB7-A742-F2613E4AADFD}"/>
              </a:ext>
            </a:extLst>
          </p:cNvPr>
          <p:cNvSpPr txBox="1"/>
          <p:nvPr/>
        </p:nvSpPr>
        <p:spPr>
          <a:xfrm>
            <a:off x="541284" y="3588633"/>
            <a:ext cx="557072" cy="369332"/>
          </a:xfrm>
          <a:prstGeom prst="rect">
            <a:avLst/>
          </a:prstGeom>
          <a:noFill/>
        </p:spPr>
        <p:txBody>
          <a:bodyPr wrap="square" rtlCol="0">
            <a:spAutoFit/>
          </a:bodyPr>
          <a:lstStyle/>
          <a:p>
            <a:pPr algn="r"/>
            <a:r>
              <a:rPr lang="en-US" dirty="0" err="1"/>
              <a:t>W</a:t>
            </a:r>
            <a:r>
              <a:rPr lang="en-US" baseline="-25000" dirty="0" err="1"/>
              <a:t>r</a:t>
            </a:r>
            <a:endParaRPr lang="en-US" baseline="-25000" dirty="0"/>
          </a:p>
        </p:txBody>
      </p:sp>
      <p:sp>
        <p:nvSpPr>
          <p:cNvPr id="31" name="TextBox 30">
            <a:extLst>
              <a:ext uri="{FF2B5EF4-FFF2-40B4-BE49-F238E27FC236}">
                <a16:creationId xmlns:a16="http://schemas.microsoft.com/office/drawing/2014/main" id="{D8EF0F3C-1418-AB47-97B5-D1DF82F61631}"/>
              </a:ext>
            </a:extLst>
          </p:cNvPr>
          <p:cNvSpPr txBox="1"/>
          <p:nvPr/>
        </p:nvSpPr>
        <p:spPr>
          <a:xfrm>
            <a:off x="581610" y="3071555"/>
            <a:ext cx="557072" cy="369332"/>
          </a:xfrm>
          <a:prstGeom prst="rect">
            <a:avLst/>
          </a:prstGeom>
          <a:noFill/>
        </p:spPr>
        <p:txBody>
          <a:bodyPr wrap="square" rtlCol="0">
            <a:spAutoFit/>
          </a:bodyPr>
          <a:lstStyle/>
          <a:p>
            <a:pPr algn="r"/>
            <a:r>
              <a:rPr lang="en-US" dirty="0" err="1">
                <a:solidFill>
                  <a:srgbClr val="0C773C"/>
                </a:solidFill>
              </a:rPr>
              <a:t>W’</a:t>
            </a:r>
            <a:r>
              <a:rPr lang="en-US" baseline="-25000" dirty="0" err="1">
                <a:solidFill>
                  <a:srgbClr val="0C773C"/>
                </a:solidFill>
              </a:rPr>
              <a:t>r</a:t>
            </a:r>
            <a:endParaRPr lang="en-US" baseline="-25000" dirty="0">
              <a:solidFill>
                <a:srgbClr val="0C773C"/>
              </a:solidFill>
            </a:endParaRPr>
          </a:p>
        </p:txBody>
      </p:sp>
      <p:sp>
        <p:nvSpPr>
          <p:cNvPr id="35" name="TextBox 34">
            <a:extLst>
              <a:ext uri="{FF2B5EF4-FFF2-40B4-BE49-F238E27FC236}">
                <a16:creationId xmlns:a16="http://schemas.microsoft.com/office/drawing/2014/main" id="{8BB6D548-F99B-EFBC-D70D-32E142B3F5F2}"/>
              </a:ext>
            </a:extLst>
          </p:cNvPr>
          <p:cNvSpPr txBox="1"/>
          <p:nvPr/>
        </p:nvSpPr>
        <p:spPr>
          <a:xfrm>
            <a:off x="2468845" y="1462735"/>
            <a:ext cx="451055" cy="369332"/>
          </a:xfrm>
          <a:prstGeom prst="rect">
            <a:avLst/>
          </a:prstGeom>
          <a:noFill/>
        </p:spPr>
        <p:txBody>
          <a:bodyPr wrap="square" rtlCol="0">
            <a:spAutoFit/>
          </a:bodyPr>
          <a:lstStyle/>
          <a:p>
            <a:r>
              <a:rPr lang="en-US" dirty="0">
                <a:solidFill>
                  <a:srgbClr val="0C773C"/>
                </a:solidFill>
              </a:rPr>
              <a:t>D’</a:t>
            </a:r>
          </a:p>
        </p:txBody>
      </p:sp>
      <p:sp>
        <p:nvSpPr>
          <p:cNvPr id="6" name="TextBox 5">
            <a:extLst>
              <a:ext uri="{FF2B5EF4-FFF2-40B4-BE49-F238E27FC236}">
                <a16:creationId xmlns:a16="http://schemas.microsoft.com/office/drawing/2014/main" id="{207DBE25-4344-7379-8FBF-E2E733042CF5}"/>
              </a:ext>
            </a:extLst>
          </p:cNvPr>
          <p:cNvSpPr txBox="1"/>
          <p:nvPr/>
        </p:nvSpPr>
        <p:spPr>
          <a:xfrm>
            <a:off x="6540813" y="2339698"/>
            <a:ext cx="2603187" cy="2031325"/>
          </a:xfrm>
          <a:prstGeom prst="rect">
            <a:avLst/>
          </a:prstGeom>
          <a:noFill/>
        </p:spPr>
        <p:txBody>
          <a:bodyPr wrap="square" rtlCol="0">
            <a:spAutoFit/>
          </a:bodyPr>
          <a:lstStyle/>
          <a:p>
            <a:pPr algn="ctr"/>
            <a:r>
              <a:rPr lang="en-US" dirty="0"/>
              <a:t>An increased MPL from things like improvements in technology or human capital or increases in physical capital will increase the demand for labor at a given wage.</a:t>
            </a:r>
          </a:p>
        </p:txBody>
      </p:sp>
      <p:sp>
        <p:nvSpPr>
          <p:cNvPr id="25" name="TextBox 24">
            <a:extLst>
              <a:ext uri="{FF2B5EF4-FFF2-40B4-BE49-F238E27FC236}">
                <a16:creationId xmlns:a16="http://schemas.microsoft.com/office/drawing/2014/main" id="{2BC40A3B-7086-3361-7F59-012957521595}"/>
              </a:ext>
            </a:extLst>
          </p:cNvPr>
          <p:cNvSpPr txBox="1"/>
          <p:nvPr/>
        </p:nvSpPr>
        <p:spPr>
          <a:xfrm>
            <a:off x="541285" y="1269975"/>
            <a:ext cx="557072" cy="369332"/>
          </a:xfrm>
          <a:prstGeom prst="rect">
            <a:avLst/>
          </a:prstGeom>
          <a:noFill/>
        </p:spPr>
        <p:txBody>
          <a:bodyPr wrap="square" rtlCol="0">
            <a:spAutoFit/>
          </a:bodyPr>
          <a:lstStyle/>
          <a:p>
            <a:pPr algn="r"/>
            <a:r>
              <a:rPr lang="en-US" dirty="0" err="1"/>
              <a:t>W</a:t>
            </a:r>
            <a:r>
              <a:rPr lang="en-US" baseline="-25000" dirty="0" err="1"/>
              <a:t>r</a:t>
            </a:r>
            <a:endParaRPr lang="en-US"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Typewriter"/>
                                        </p:tgtEl>
                                      </p:cMediaNode>
                                    </p:audio>
                                  </p:sub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1"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B70A-E60D-EB6B-DDCF-E37F48B57876}"/>
              </a:ext>
            </a:extLst>
          </p:cNvPr>
          <p:cNvSpPr>
            <a:spLocks noGrp="1"/>
          </p:cNvSpPr>
          <p:nvPr>
            <p:ph type="title"/>
          </p:nvPr>
        </p:nvSpPr>
        <p:spPr>
          <a:xfrm>
            <a:off x="457200" y="153545"/>
            <a:ext cx="8229600" cy="1143000"/>
          </a:xfrm>
        </p:spPr>
        <p:txBody>
          <a:bodyPr>
            <a:normAutofit/>
          </a:bodyPr>
          <a:lstStyle/>
          <a:p>
            <a:r>
              <a:rPr lang="en-US" dirty="0"/>
              <a:t>Decreases in Number of Workers</a:t>
            </a:r>
          </a:p>
        </p:txBody>
      </p:sp>
      <p:cxnSp>
        <p:nvCxnSpPr>
          <p:cNvPr id="4" name="Straight Connector 3">
            <a:extLst>
              <a:ext uri="{FF2B5EF4-FFF2-40B4-BE49-F238E27FC236}">
                <a16:creationId xmlns:a16="http://schemas.microsoft.com/office/drawing/2014/main" id="{8E9A15BE-7926-AADC-7A1C-40397AAA1082}"/>
              </a:ext>
            </a:extLst>
          </p:cNvPr>
          <p:cNvCxnSpPr>
            <a:cxnSpLocks/>
          </p:cNvCxnSpPr>
          <p:nvPr/>
        </p:nvCxnSpPr>
        <p:spPr>
          <a:xfrm>
            <a:off x="1075012" y="1468136"/>
            <a:ext cx="32268" cy="4334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95A1D40C-222F-A9D2-626A-422FF1F19C1F}"/>
              </a:ext>
            </a:extLst>
          </p:cNvPr>
          <p:cNvCxnSpPr/>
          <p:nvPr/>
        </p:nvCxnSpPr>
        <p:spPr>
          <a:xfrm>
            <a:off x="1107279" y="5802598"/>
            <a:ext cx="556899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4164861-D3A3-57F9-C825-ABF74580AC98}"/>
              </a:ext>
            </a:extLst>
          </p:cNvPr>
          <p:cNvSpPr txBox="1"/>
          <p:nvPr/>
        </p:nvSpPr>
        <p:spPr>
          <a:xfrm>
            <a:off x="6418082" y="5792760"/>
            <a:ext cx="390360" cy="369332"/>
          </a:xfrm>
          <a:prstGeom prst="rect">
            <a:avLst/>
          </a:prstGeom>
          <a:noFill/>
        </p:spPr>
        <p:txBody>
          <a:bodyPr wrap="square" rtlCol="0">
            <a:spAutoFit/>
          </a:bodyPr>
          <a:lstStyle/>
          <a:p>
            <a:r>
              <a:rPr lang="en-US" dirty="0"/>
              <a:t>L</a:t>
            </a:r>
          </a:p>
        </p:txBody>
      </p:sp>
      <p:cxnSp>
        <p:nvCxnSpPr>
          <p:cNvPr id="8" name="Straight Connector 7">
            <a:extLst>
              <a:ext uri="{FF2B5EF4-FFF2-40B4-BE49-F238E27FC236}">
                <a16:creationId xmlns:a16="http://schemas.microsoft.com/office/drawing/2014/main" id="{622E1ACF-0951-5138-148C-CB22590A4BBC}"/>
              </a:ext>
            </a:extLst>
          </p:cNvPr>
          <p:cNvCxnSpPr/>
          <p:nvPr/>
        </p:nvCxnSpPr>
        <p:spPr>
          <a:xfrm>
            <a:off x="1433352" y="2164447"/>
            <a:ext cx="4710902" cy="32177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3F43D70-726C-645D-0F2C-AD5FDEB3D812}"/>
              </a:ext>
            </a:extLst>
          </p:cNvPr>
          <p:cNvSpPr txBox="1"/>
          <p:nvPr/>
        </p:nvSpPr>
        <p:spPr>
          <a:xfrm>
            <a:off x="1762592" y="2089273"/>
            <a:ext cx="214522" cy="369332"/>
          </a:xfrm>
          <a:prstGeom prst="rect">
            <a:avLst/>
          </a:prstGeom>
          <a:noFill/>
        </p:spPr>
        <p:txBody>
          <a:bodyPr wrap="square" rtlCol="0">
            <a:spAutoFit/>
          </a:bodyPr>
          <a:lstStyle/>
          <a:p>
            <a:r>
              <a:rPr lang="en-US" dirty="0"/>
              <a:t>D</a:t>
            </a:r>
          </a:p>
        </p:txBody>
      </p:sp>
      <p:cxnSp>
        <p:nvCxnSpPr>
          <p:cNvPr id="10" name="Straight Connector 9">
            <a:extLst>
              <a:ext uri="{FF2B5EF4-FFF2-40B4-BE49-F238E27FC236}">
                <a16:creationId xmlns:a16="http://schemas.microsoft.com/office/drawing/2014/main" id="{CBCB1E86-8884-56CB-0E97-87F7327CEDD7}"/>
              </a:ext>
            </a:extLst>
          </p:cNvPr>
          <p:cNvCxnSpPr>
            <a:cxnSpLocks/>
          </p:cNvCxnSpPr>
          <p:nvPr/>
        </p:nvCxnSpPr>
        <p:spPr>
          <a:xfrm flipV="1">
            <a:off x="1613551" y="2164447"/>
            <a:ext cx="4530703" cy="32177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1DA4F01-EB61-9163-D46C-E50F69F2AAB5}"/>
              </a:ext>
            </a:extLst>
          </p:cNvPr>
          <p:cNvSpPr txBox="1"/>
          <p:nvPr/>
        </p:nvSpPr>
        <p:spPr>
          <a:xfrm>
            <a:off x="5544961" y="1999384"/>
            <a:ext cx="377559" cy="369332"/>
          </a:xfrm>
          <a:prstGeom prst="rect">
            <a:avLst/>
          </a:prstGeom>
          <a:noFill/>
        </p:spPr>
        <p:txBody>
          <a:bodyPr wrap="square" rtlCol="0">
            <a:spAutoFit/>
          </a:bodyPr>
          <a:lstStyle/>
          <a:p>
            <a:r>
              <a:rPr lang="en-US" dirty="0"/>
              <a:t>S</a:t>
            </a:r>
          </a:p>
        </p:txBody>
      </p:sp>
      <p:cxnSp>
        <p:nvCxnSpPr>
          <p:cNvPr id="12" name="Straight Connector 11">
            <a:extLst>
              <a:ext uri="{FF2B5EF4-FFF2-40B4-BE49-F238E27FC236}">
                <a16:creationId xmlns:a16="http://schemas.microsoft.com/office/drawing/2014/main" id="{F0290B53-9B2F-1F19-61D8-53FECD82D59A}"/>
              </a:ext>
            </a:extLst>
          </p:cNvPr>
          <p:cNvCxnSpPr>
            <a:cxnSpLocks/>
          </p:cNvCxnSpPr>
          <p:nvPr/>
        </p:nvCxnSpPr>
        <p:spPr>
          <a:xfrm flipV="1">
            <a:off x="1318881" y="1602304"/>
            <a:ext cx="4203259" cy="2902679"/>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80A766E-B9A3-C6CE-2C2D-A8018ED0520B}"/>
              </a:ext>
            </a:extLst>
          </p:cNvPr>
          <p:cNvCxnSpPr/>
          <p:nvPr/>
        </p:nvCxnSpPr>
        <p:spPr>
          <a:xfrm rot="16200000" flipH="1">
            <a:off x="2857024" y="4800913"/>
            <a:ext cx="1975113" cy="858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4AE0096-AF77-BA79-A2D3-9C382171336C}"/>
              </a:ext>
            </a:extLst>
          </p:cNvPr>
          <p:cNvCxnSpPr>
            <a:cxnSpLocks/>
          </p:cNvCxnSpPr>
          <p:nvPr/>
        </p:nvCxnSpPr>
        <p:spPr>
          <a:xfrm flipH="1">
            <a:off x="1107279" y="3804496"/>
            <a:ext cx="2723134" cy="331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D6B5C52-8F48-4168-83C9-ECCC427C55CD}"/>
              </a:ext>
            </a:extLst>
          </p:cNvPr>
          <p:cNvSpPr txBox="1"/>
          <p:nvPr/>
        </p:nvSpPr>
        <p:spPr>
          <a:xfrm>
            <a:off x="3674624" y="5792760"/>
            <a:ext cx="566338" cy="369332"/>
          </a:xfrm>
          <a:prstGeom prst="rect">
            <a:avLst/>
          </a:prstGeom>
          <a:noFill/>
        </p:spPr>
        <p:txBody>
          <a:bodyPr wrap="square" rtlCol="0">
            <a:spAutoFit/>
          </a:bodyPr>
          <a:lstStyle/>
          <a:p>
            <a:r>
              <a:rPr lang="en-US" dirty="0"/>
              <a:t>L</a:t>
            </a:r>
          </a:p>
        </p:txBody>
      </p:sp>
      <p:cxnSp>
        <p:nvCxnSpPr>
          <p:cNvPr id="16" name="Straight Connector 15">
            <a:extLst>
              <a:ext uri="{FF2B5EF4-FFF2-40B4-BE49-F238E27FC236}">
                <a16:creationId xmlns:a16="http://schemas.microsoft.com/office/drawing/2014/main" id="{D27992BA-C4CE-2A93-7AEF-6817C6EE5F4D}"/>
              </a:ext>
            </a:extLst>
          </p:cNvPr>
          <p:cNvCxnSpPr/>
          <p:nvPr/>
        </p:nvCxnSpPr>
        <p:spPr>
          <a:xfrm rot="16200000" flipH="1">
            <a:off x="1808712" y="4549076"/>
            <a:ext cx="2531261" cy="25743"/>
          </a:xfrm>
          <a:prstGeom prst="line">
            <a:avLst/>
          </a:prstGeom>
          <a:ln w="15875">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74A8040-AABE-F450-33F3-A6924C1B0BAD}"/>
              </a:ext>
            </a:extLst>
          </p:cNvPr>
          <p:cNvSpPr txBox="1"/>
          <p:nvPr/>
        </p:nvSpPr>
        <p:spPr>
          <a:xfrm>
            <a:off x="2959083" y="5770988"/>
            <a:ext cx="356107" cy="369332"/>
          </a:xfrm>
          <a:prstGeom prst="rect">
            <a:avLst/>
          </a:prstGeom>
          <a:noFill/>
        </p:spPr>
        <p:txBody>
          <a:bodyPr wrap="square" rtlCol="0">
            <a:spAutoFit/>
          </a:bodyPr>
          <a:lstStyle/>
          <a:p>
            <a:r>
              <a:rPr lang="en-US" dirty="0">
                <a:solidFill>
                  <a:srgbClr val="FF0000"/>
                </a:solidFill>
              </a:rPr>
              <a:t>L’</a:t>
            </a:r>
          </a:p>
        </p:txBody>
      </p:sp>
      <p:cxnSp>
        <p:nvCxnSpPr>
          <p:cNvPr id="18" name="Straight Connector 17">
            <a:extLst>
              <a:ext uri="{FF2B5EF4-FFF2-40B4-BE49-F238E27FC236}">
                <a16:creationId xmlns:a16="http://schemas.microsoft.com/office/drawing/2014/main" id="{101B407C-6E41-3DB2-D23D-BCBF8323C48A}"/>
              </a:ext>
            </a:extLst>
          </p:cNvPr>
          <p:cNvCxnSpPr>
            <a:cxnSpLocks/>
          </p:cNvCxnSpPr>
          <p:nvPr/>
        </p:nvCxnSpPr>
        <p:spPr>
          <a:xfrm flipH="1" flipV="1">
            <a:off x="1107280" y="3271335"/>
            <a:ext cx="1956441" cy="16115"/>
          </a:xfrm>
          <a:prstGeom prst="line">
            <a:avLst/>
          </a:prstGeom>
          <a:ln w="15875">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2B79851-8298-BE7B-585F-6C1D06969577}"/>
              </a:ext>
            </a:extLst>
          </p:cNvPr>
          <p:cNvSpPr txBox="1"/>
          <p:nvPr/>
        </p:nvSpPr>
        <p:spPr>
          <a:xfrm>
            <a:off x="541284" y="3588633"/>
            <a:ext cx="557072" cy="369332"/>
          </a:xfrm>
          <a:prstGeom prst="rect">
            <a:avLst/>
          </a:prstGeom>
          <a:noFill/>
        </p:spPr>
        <p:txBody>
          <a:bodyPr wrap="square" rtlCol="0">
            <a:spAutoFit/>
          </a:bodyPr>
          <a:lstStyle/>
          <a:p>
            <a:pPr algn="r"/>
            <a:r>
              <a:rPr lang="en-US" dirty="0" err="1"/>
              <a:t>W</a:t>
            </a:r>
            <a:r>
              <a:rPr lang="en-US" baseline="-25000" dirty="0" err="1"/>
              <a:t>r</a:t>
            </a:r>
            <a:endParaRPr lang="en-US" baseline="-25000" dirty="0"/>
          </a:p>
        </p:txBody>
      </p:sp>
      <p:sp>
        <p:nvSpPr>
          <p:cNvPr id="20" name="TextBox 19">
            <a:extLst>
              <a:ext uri="{FF2B5EF4-FFF2-40B4-BE49-F238E27FC236}">
                <a16:creationId xmlns:a16="http://schemas.microsoft.com/office/drawing/2014/main" id="{9B64BA3E-EF6E-234E-919A-18B024512D31}"/>
              </a:ext>
            </a:extLst>
          </p:cNvPr>
          <p:cNvSpPr txBox="1"/>
          <p:nvPr/>
        </p:nvSpPr>
        <p:spPr>
          <a:xfrm>
            <a:off x="581610" y="3071555"/>
            <a:ext cx="557072" cy="369332"/>
          </a:xfrm>
          <a:prstGeom prst="rect">
            <a:avLst/>
          </a:prstGeom>
          <a:noFill/>
        </p:spPr>
        <p:txBody>
          <a:bodyPr wrap="square" rtlCol="0">
            <a:spAutoFit/>
          </a:bodyPr>
          <a:lstStyle/>
          <a:p>
            <a:pPr algn="r"/>
            <a:r>
              <a:rPr lang="en-US" dirty="0" err="1">
                <a:solidFill>
                  <a:srgbClr val="FF0000"/>
                </a:solidFill>
              </a:rPr>
              <a:t>W’</a:t>
            </a:r>
            <a:r>
              <a:rPr lang="en-US" baseline="-25000" dirty="0" err="1">
                <a:solidFill>
                  <a:srgbClr val="FF0000"/>
                </a:solidFill>
              </a:rPr>
              <a:t>r</a:t>
            </a:r>
            <a:endParaRPr lang="en-US" baseline="-25000" dirty="0">
              <a:solidFill>
                <a:srgbClr val="FF0000"/>
              </a:solidFill>
            </a:endParaRPr>
          </a:p>
        </p:txBody>
      </p:sp>
      <p:sp>
        <p:nvSpPr>
          <p:cNvPr id="21" name="TextBox 20">
            <a:extLst>
              <a:ext uri="{FF2B5EF4-FFF2-40B4-BE49-F238E27FC236}">
                <a16:creationId xmlns:a16="http://schemas.microsoft.com/office/drawing/2014/main" id="{2E169150-0297-FA69-746E-7CA85DA2AE10}"/>
              </a:ext>
            </a:extLst>
          </p:cNvPr>
          <p:cNvSpPr txBox="1"/>
          <p:nvPr/>
        </p:nvSpPr>
        <p:spPr>
          <a:xfrm>
            <a:off x="4869328" y="1545830"/>
            <a:ext cx="451055" cy="369332"/>
          </a:xfrm>
          <a:prstGeom prst="rect">
            <a:avLst/>
          </a:prstGeom>
          <a:noFill/>
        </p:spPr>
        <p:txBody>
          <a:bodyPr wrap="square" rtlCol="0">
            <a:spAutoFit/>
          </a:bodyPr>
          <a:lstStyle/>
          <a:p>
            <a:r>
              <a:rPr lang="en-US" dirty="0">
                <a:solidFill>
                  <a:srgbClr val="FF0000"/>
                </a:solidFill>
              </a:rPr>
              <a:t>S’</a:t>
            </a:r>
          </a:p>
        </p:txBody>
      </p:sp>
      <p:sp>
        <p:nvSpPr>
          <p:cNvPr id="30" name="TextBox 29">
            <a:extLst>
              <a:ext uri="{FF2B5EF4-FFF2-40B4-BE49-F238E27FC236}">
                <a16:creationId xmlns:a16="http://schemas.microsoft.com/office/drawing/2014/main" id="{1123785B-6205-DEC4-9C49-C2AED889C3B7}"/>
              </a:ext>
            </a:extLst>
          </p:cNvPr>
          <p:cNvSpPr txBox="1"/>
          <p:nvPr/>
        </p:nvSpPr>
        <p:spPr>
          <a:xfrm>
            <a:off x="6456666" y="2415898"/>
            <a:ext cx="2603187" cy="2308324"/>
          </a:xfrm>
          <a:prstGeom prst="rect">
            <a:avLst/>
          </a:prstGeom>
          <a:noFill/>
        </p:spPr>
        <p:txBody>
          <a:bodyPr wrap="square" rtlCol="0">
            <a:spAutoFit/>
          </a:bodyPr>
          <a:lstStyle/>
          <a:p>
            <a:pPr algn="ctr"/>
            <a:r>
              <a:rPr lang="en-US" dirty="0"/>
              <a:t>Anything that decreases the supply of labor like brain drain out of your country or an aging population with larger percentages of the workforce retiring than entering.</a:t>
            </a:r>
          </a:p>
        </p:txBody>
      </p:sp>
      <p:sp>
        <p:nvSpPr>
          <p:cNvPr id="22" name="TextBox 21">
            <a:extLst>
              <a:ext uri="{FF2B5EF4-FFF2-40B4-BE49-F238E27FC236}">
                <a16:creationId xmlns:a16="http://schemas.microsoft.com/office/drawing/2014/main" id="{81D69057-784E-061C-11A1-7D706A514E48}"/>
              </a:ext>
            </a:extLst>
          </p:cNvPr>
          <p:cNvSpPr txBox="1"/>
          <p:nvPr/>
        </p:nvSpPr>
        <p:spPr>
          <a:xfrm>
            <a:off x="530399" y="1422375"/>
            <a:ext cx="557072" cy="369332"/>
          </a:xfrm>
          <a:prstGeom prst="rect">
            <a:avLst/>
          </a:prstGeom>
          <a:noFill/>
        </p:spPr>
        <p:txBody>
          <a:bodyPr wrap="square" rtlCol="0">
            <a:spAutoFit/>
          </a:bodyPr>
          <a:lstStyle/>
          <a:p>
            <a:pPr algn="r"/>
            <a:r>
              <a:rPr lang="en-US" dirty="0" err="1"/>
              <a:t>W</a:t>
            </a:r>
            <a:r>
              <a:rPr lang="en-US" baseline="-25000" dirty="0" err="1"/>
              <a:t>r</a:t>
            </a:r>
            <a:endParaRPr lang="en-US" baseline="-25000" dirty="0"/>
          </a:p>
        </p:txBody>
      </p:sp>
    </p:spTree>
    <p:extLst>
      <p:ext uri="{BB962C8B-B14F-4D97-AF65-F5344CB8AC3E}">
        <p14:creationId xmlns:p14="http://schemas.microsoft.com/office/powerpoint/2010/main" val="176974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Typewriter"/>
                                        </p:tgtEl>
                                      </p:cMediaNode>
                                    </p:audio>
                                  </p:sub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cxnSpLocks/>
          </p:cNvCxnSpPr>
          <p:nvPr/>
        </p:nvCxnSpPr>
        <p:spPr>
          <a:xfrm>
            <a:off x="1075012" y="1468136"/>
            <a:ext cx="32268" cy="4334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107279" y="5802598"/>
            <a:ext cx="556899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418082" y="5792760"/>
            <a:ext cx="390360" cy="369332"/>
          </a:xfrm>
          <a:prstGeom prst="rect">
            <a:avLst/>
          </a:prstGeom>
          <a:noFill/>
        </p:spPr>
        <p:txBody>
          <a:bodyPr wrap="square" rtlCol="0">
            <a:spAutoFit/>
          </a:bodyPr>
          <a:lstStyle/>
          <a:p>
            <a:r>
              <a:rPr lang="en-US" dirty="0"/>
              <a:t>L</a:t>
            </a:r>
          </a:p>
        </p:txBody>
      </p:sp>
      <p:cxnSp>
        <p:nvCxnSpPr>
          <p:cNvPr id="23" name="Straight Connector 22"/>
          <p:cNvCxnSpPr/>
          <p:nvPr/>
        </p:nvCxnSpPr>
        <p:spPr>
          <a:xfrm>
            <a:off x="1433352" y="2164447"/>
            <a:ext cx="4710902" cy="32177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708953" y="2021959"/>
            <a:ext cx="214522" cy="369332"/>
          </a:xfrm>
          <a:prstGeom prst="rect">
            <a:avLst/>
          </a:prstGeom>
          <a:noFill/>
        </p:spPr>
        <p:txBody>
          <a:bodyPr wrap="square" rtlCol="0">
            <a:spAutoFit/>
          </a:bodyPr>
          <a:lstStyle/>
          <a:p>
            <a:r>
              <a:rPr lang="en-US" dirty="0"/>
              <a:t>D</a:t>
            </a:r>
          </a:p>
        </p:txBody>
      </p:sp>
      <p:cxnSp>
        <p:nvCxnSpPr>
          <p:cNvPr id="26" name="Straight Connector 25"/>
          <p:cNvCxnSpPr>
            <a:cxnSpLocks/>
          </p:cNvCxnSpPr>
          <p:nvPr/>
        </p:nvCxnSpPr>
        <p:spPr>
          <a:xfrm flipV="1">
            <a:off x="1361224" y="2072426"/>
            <a:ext cx="4082843" cy="29199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895874" y="1979781"/>
            <a:ext cx="377559" cy="369332"/>
          </a:xfrm>
          <a:prstGeom prst="rect">
            <a:avLst/>
          </a:prstGeom>
          <a:noFill/>
        </p:spPr>
        <p:txBody>
          <a:bodyPr wrap="square" rtlCol="0">
            <a:spAutoFit/>
          </a:bodyPr>
          <a:lstStyle/>
          <a:p>
            <a:r>
              <a:rPr lang="en-US" dirty="0"/>
              <a:t>S</a:t>
            </a:r>
          </a:p>
        </p:txBody>
      </p:sp>
      <p:cxnSp>
        <p:nvCxnSpPr>
          <p:cNvPr id="16" name="Straight Connector 15"/>
          <p:cNvCxnSpPr>
            <a:cxnSpLocks/>
          </p:cNvCxnSpPr>
          <p:nvPr/>
        </p:nvCxnSpPr>
        <p:spPr>
          <a:xfrm flipV="1">
            <a:off x="2070688" y="2642316"/>
            <a:ext cx="3887660" cy="2858187"/>
          </a:xfrm>
          <a:prstGeom prst="line">
            <a:avLst/>
          </a:prstGeom>
          <a:ln>
            <a:solidFill>
              <a:srgbClr val="008000"/>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cxnSpLocks/>
          </p:cNvCxnSpPr>
          <p:nvPr/>
        </p:nvCxnSpPr>
        <p:spPr>
          <a:xfrm>
            <a:off x="3422276" y="3518912"/>
            <a:ext cx="0" cy="2283685"/>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cxnSpLocks/>
          </p:cNvCxnSpPr>
          <p:nvPr/>
        </p:nvCxnSpPr>
        <p:spPr>
          <a:xfrm flipH="1">
            <a:off x="1075012" y="3521418"/>
            <a:ext cx="2347264"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304743" y="5759035"/>
            <a:ext cx="566338" cy="369332"/>
          </a:xfrm>
          <a:prstGeom prst="rect">
            <a:avLst/>
          </a:prstGeom>
          <a:noFill/>
        </p:spPr>
        <p:txBody>
          <a:bodyPr wrap="square" rtlCol="0">
            <a:spAutoFit/>
          </a:bodyPr>
          <a:lstStyle/>
          <a:p>
            <a:r>
              <a:rPr lang="en-US" dirty="0"/>
              <a:t>L</a:t>
            </a:r>
          </a:p>
        </p:txBody>
      </p:sp>
      <p:cxnSp>
        <p:nvCxnSpPr>
          <p:cNvPr id="36" name="Straight Connector 35"/>
          <p:cNvCxnSpPr>
            <a:cxnSpLocks/>
          </p:cNvCxnSpPr>
          <p:nvPr/>
        </p:nvCxnSpPr>
        <p:spPr>
          <a:xfrm>
            <a:off x="4120879" y="4019921"/>
            <a:ext cx="1" cy="1782676"/>
          </a:xfrm>
          <a:prstGeom prst="line">
            <a:avLst/>
          </a:prstGeom>
          <a:ln w="15875">
            <a:solidFill>
              <a:srgbClr val="008000"/>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979107" y="5759035"/>
            <a:ext cx="390361" cy="369332"/>
          </a:xfrm>
          <a:prstGeom prst="rect">
            <a:avLst/>
          </a:prstGeom>
          <a:noFill/>
        </p:spPr>
        <p:txBody>
          <a:bodyPr wrap="square" rtlCol="0">
            <a:spAutoFit/>
          </a:bodyPr>
          <a:lstStyle/>
          <a:p>
            <a:r>
              <a:rPr lang="en-US" dirty="0">
                <a:solidFill>
                  <a:srgbClr val="008000"/>
                </a:solidFill>
              </a:rPr>
              <a:t>L’</a:t>
            </a:r>
          </a:p>
        </p:txBody>
      </p:sp>
      <p:cxnSp>
        <p:nvCxnSpPr>
          <p:cNvPr id="39" name="Straight Connector 38"/>
          <p:cNvCxnSpPr>
            <a:cxnSpLocks/>
          </p:cNvCxnSpPr>
          <p:nvPr/>
        </p:nvCxnSpPr>
        <p:spPr>
          <a:xfrm flipH="1">
            <a:off x="1091146" y="3980912"/>
            <a:ext cx="3028262" cy="18376"/>
          </a:xfrm>
          <a:prstGeom prst="line">
            <a:avLst/>
          </a:prstGeom>
          <a:ln w="15875">
            <a:solidFill>
              <a:srgbClr val="008000"/>
            </a:solidFill>
            <a:prstDash val="dash"/>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1183D79-46E4-6EB7-A742-F2613E4AADFD}"/>
              </a:ext>
            </a:extLst>
          </p:cNvPr>
          <p:cNvSpPr txBox="1"/>
          <p:nvPr/>
        </p:nvSpPr>
        <p:spPr>
          <a:xfrm>
            <a:off x="576056" y="3267211"/>
            <a:ext cx="557072" cy="369332"/>
          </a:xfrm>
          <a:prstGeom prst="rect">
            <a:avLst/>
          </a:prstGeom>
          <a:noFill/>
        </p:spPr>
        <p:txBody>
          <a:bodyPr wrap="square" rtlCol="0">
            <a:spAutoFit/>
          </a:bodyPr>
          <a:lstStyle/>
          <a:p>
            <a:pPr algn="r"/>
            <a:r>
              <a:rPr lang="en-US" dirty="0" err="1"/>
              <a:t>W</a:t>
            </a:r>
            <a:r>
              <a:rPr lang="en-US" baseline="-25000" dirty="0" err="1"/>
              <a:t>r</a:t>
            </a:r>
            <a:endParaRPr lang="en-US" baseline="-25000" dirty="0"/>
          </a:p>
        </p:txBody>
      </p:sp>
      <p:sp>
        <p:nvSpPr>
          <p:cNvPr id="31" name="TextBox 30">
            <a:extLst>
              <a:ext uri="{FF2B5EF4-FFF2-40B4-BE49-F238E27FC236}">
                <a16:creationId xmlns:a16="http://schemas.microsoft.com/office/drawing/2014/main" id="{D8EF0F3C-1418-AB47-97B5-D1DF82F61631}"/>
              </a:ext>
            </a:extLst>
          </p:cNvPr>
          <p:cNvSpPr txBox="1"/>
          <p:nvPr/>
        </p:nvSpPr>
        <p:spPr>
          <a:xfrm>
            <a:off x="589677" y="3715102"/>
            <a:ext cx="557072" cy="369332"/>
          </a:xfrm>
          <a:prstGeom prst="rect">
            <a:avLst/>
          </a:prstGeom>
          <a:noFill/>
        </p:spPr>
        <p:txBody>
          <a:bodyPr wrap="square" rtlCol="0">
            <a:spAutoFit/>
          </a:bodyPr>
          <a:lstStyle/>
          <a:p>
            <a:pPr algn="r"/>
            <a:r>
              <a:rPr lang="en-US" dirty="0" err="1">
                <a:solidFill>
                  <a:srgbClr val="0C773C"/>
                </a:solidFill>
              </a:rPr>
              <a:t>W’</a:t>
            </a:r>
            <a:r>
              <a:rPr lang="en-US" baseline="-25000" dirty="0" err="1">
                <a:solidFill>
                  <a:srgbClr val="0C773C"/>
                </a:solidFill>
              </a:rPr>
              <a:t>r</a:t>
            </a:r>
            <a:endParaRPr lang="en-US" baseline="-25000" dirty="0">
              <a:solidFill>
                <a:srgbClr val="0C773C"/>
              </a:solidFill>
            </a:endParaRPr>
          </a:p>
        </p:txBody>
      </p:sp>
      <p:sp>
        <p:nvSpPr>
          <p:cNvPr id="35" name="TextBox 34">
            <a:extLst>
              <a:ext uri="{FF2B5EF4-FFF2-40B4-BE49-F238E27FC236}">
                <a16:creationId xmlns:a16="http://schemas.microsoft.com/office/drawing/2014/main" id="{8BB6D548-F99B-EFBC-D70D-32E142B3F5F2}"/>
              </a:ext>
            </a:extLst>
          </p:cNvPr>
          <p:cNvSpPr txBox="1"/>
          <p:nvPr/>
        </p:nvSpPr>
        <p:spPr>
          <a:xfrm>
            <a:off x="5446635" y="2422169"/>
            <a:ext cx="451055" cy="369332"/>
          </a:xfrm>
          <a:prstGeom prst="rect">
            <a:avLst/>
          </a:prstGeom>
          <a:noFill/>
        </p:spPr>
        <p:txBody>
          <a:bodyPr wrap="square" rtlCol="0">
            <a:spAutoFit/>
          </a:bodyPr>
          <a:lstStyle/>
          <a:p>
            <a:r>
              <a:rPr lang="en-US" dirty="0">
                <a:solidFill>
                  <a:srgbClr val="0C773C"/>
                </a:solidFill>
              </a:rPr>
              <a:t>S’</a:t>
            </a:r>
          </a:p>
        </p:txBody>
      </p:sp>
      <p:sp>
        <p:nvSpPr>
          <p:cNvPr id="6" name="TextBox 5">
            <a:extLst>
              <a:ext uri="{FF2B5EF4-FFF2-40B4-BE49-F238E27FC236}">
                <a16:creationId xmlns:a16="http://schemas.microsoft.com/office/drawing/2014/main" id="{207DBE25-4344-7379-8FBF-E2E733042CF5}"/>
              </a:ext>
            </a:extLst>
          </p:cNvPr>
          <p:cNvSpPr txBox="1"/>
          <p:nvPr/>
        </p:nvSpPr>
        <p:spPr>
          <a:xfrm>
            <a:off x="6408640" y="2413337"/>
            <a:ext cx="2603187" cy="2585323"/>
          </a:xfrm>
          <a:prstGeom prst="rect">
            <a:avLst/>
          </a:prstGeom>
          <a:noFill/>
        </p:spPr>
        <p:txBody>
          <a:bodyPr wrap="square" rtlCol="0">
            <a:spAutoFit/>
          </a:bodyPr>
          <a:lstStyle/>
          <a:p>
            <a:pPr algn="ctr"/>
            <a:r>
              <a:rPr lang="en-US" dirty="0"/>
              <a:t>With a negative wealth effect, workers enter the labor force. If something like a financial crisis destroys retirements funds, retired workers need to reenter the workforce to maintain their standards of living. </a:t>
            </a:r>
          </a:p>
        </p:txBody>
      </p:sp>
      <p:sp>
        <p:nvSpPr>
          <p:cNvPr id="22" name="Title 1">
            <a:extLst>
              <a:ext uri="{FF2B5EF4-FFF2-40B4-BE49-F238E27FC236}">
                <a16:creationId xmlns:a16="http://schemas.microsoft.com/office/drawing/2014/main" id="{158C73CD-3F10-B4F7-2153-C216B873CE4F}"/>
              </a:ext>
            </a:extLst>
          </p:cNvPr>
          <p:cNvSpPr txBox="1">
            <a:spLocks/>
          </p:cNvSpPr>
          <p:nvPr/>
        </p:nvSpPr>
        <p:spPr>
          <a:xfrm>
            <a:off x="303490" y="95401"/>
            <a:ext cx="8403631" cy="112697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a:ea typeface="Wingdings"/>
                <a:cs typeface="Wingdings"/>
              </a:rPr>
              <a:t>A Negative Wealth Effect:</a:t>
            </a:r>
            <a:br>
              <a:rPr lang="en-US" sz="4000">
                <a:ea typeface="Wingdings"/>
                <a:cs typeface="Wingdings"/>
              </a:rPr>
            </a:br>
            <a:r>
              <a:rPr lang="en-US" sz="4000">
                <a:ea typeface="Wingdings"/>
                <a:cs typeface="Wingdings"/>
              </a:rPr>
              <a:t> </a:t>
            </a:r>
            <a:r>
              <a:rPr lang="en-US" sz="3600">
                <a:ea typeface="Wingdings"/>
                <a:cs typeface="Wingdings"/>
              </a:rPr>
              <a:t>Financial Crisis Destroying 401K’s</a:t>
            </a:r>
            <a:endParaRPr lang="en-US" sz="3600" dirty="0"/>
          </a:p>
        </p:txBody>
      </p:sp>
      <p:sp>
        <p:nvSpPr>
          <p:cNvPr id="25" name="TextBox 24">
            <a:extLst>
              <a:ext uri="{FF2B5EF4-FFF2-40B4-BE49-F238E27FC236}">
                <a16:creationId xmlns:a16="http://schemas.microsoft.com/office/drawing/2014/main" id="{44FD3799-6841-C804-EA44-4297EF5978B7}"/>
              </a:ext>
            </a:extLst>
          </p:cNvPr>
          <p:cNvSpPr txBox="1"/>
          <p:nvPr/>
        </p:nvSpPr>
        <p:spPr>
          <a:xfrm>
            <a:off x="541285" y="1411490"/>
            <a:ext cx="557072" cy="369332"/>
          </a:xfrm>
          <a:prstGeom prst="rect">
            <a:avLst/>
          </a:prstGeom>
          <a:noFill/>
        </p:spPr>
        <p:txBody>
          <a:bodyPr wrap="square" rtlCol="0">
            <a:spAutoFit/>
          </a:bodyPr>
          <a:lstStyle/>
          <a:p>
            <a:pPr algn="r"/>
            <a:r>
              <a:rPr lang="en-US" dirty="0" err="1"/>
              <a:t>W</a:t>
            </a:r>
            <a:r>
              <a:rPr lang="en-US" baseline="-25000" dirty="0" err="1"/>
              <a:t>r</a:t>
            </a:r>
            <a:endParaRPr lang="en-US" baseline="-25000" dirty="0"/>
          </a:p>
        </p:txBody>
      </p:sp>
    </p:spTree>
    <p:extLst>
      <p:ext uri="{BB962C8B-B14F-4D97-AF65-F5344CB8AC3E}">
        <p14:creationId xmlns:p14="http://schemas.microsoft.com/office/powerpoint/2010/main" val="425340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Typewriter"/>
                                        </p:tgtEl>
                                      </p:cMediaNode>
                                    </p:audio>
                                  </p:sub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1"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6038"/>
          </a:xfrm>
        </p:spPr>
        <p:txBody>
          <a:bodyPr/>
          <a:lstStyle/>
          <a:p>
            <a:r>
              <a:rPr lang="en-US" dirty="0"/>
              <a:t>Unemployment: Search Theory</a:t>
            </a:r>
          </a:p>
        </p:txBody>
      </p:sp>
      <p:sp>
        <p:nvSpPr>
          <p:cNvPr id="3" name="Content Placeholder 2"/>
          <p:cNvSpPr>
            <a:spLocks noGrp="1"/>
          </p:cNvSpPr>
          <p:nvPr>
            <p:ph idx="1"/>
          </p:nvPr>
        </p:nvSpPr>
        <p:spPr>
          <a:xfrm>
            <a:off x="4497803" y="1421159"/>
            <a:ext cx="4188996" cy="3632103"/>
          </a:xfrm>
        </p:spPr>
        <p:txBody>
          <a:bodyPr>
            <a:noAutofit/>
          </a:bodyPr>
          <a:lstStyle/>
          <a:p>
            <a:pPr marL="0" indent="0" algn="ctr">
              <a:buNone/>
            </a:pPr>
            <a:r>
              <a:rPr lang="en-US" sz="1800" dirty="0"/>
              <a:t>Unemployment is a result of workers and jobs being heterogeneous causing frictions for both employees and employers finding a suitable match.</a:t>
            </a:r>
          </a:p>
          <a:p>
            <a:pPr marL="0" indent="0" algn="ctr">
              <a:buNone/>
            </a:pPr>
            <a:endParaRPr lang="en-US" sz="1800" dirty="0"/>
          </a:p>
          <a:p>
            <a:pPr marL="0" indent="0" algn="ctr">
              <a:buNone/>
            </a:pPr>
            <a:r>
              <a:rPr lang="en-US" sz="1800" dirty="0"/>
              <a:t>Difficulties in making a match can come from noise in the job search process or skills mismatches. </a:t>
            </a:r>
          </a:p>
          <a:p>
            <a:pPr marL="0" indent="0" algn="ctr">
              <a:buNone/>
            </a:pPr>
            <a:endParaRPr lang="en-US" sz="1800" dirty="0"/>
          </a:p>
          <a:p>
            <a:pPr marL="0" indent="0" algn="ctr">
              <a:buNone/>
            </a:pPr>
            <a:r>
              <a:rPr lang="en-US" sz="1800" dirty="0"/>
              <a:t>We are going to model a long run equilibrium Unemployment rate akin to the natural rate of unemployment.</a:t>
            </a:r>
          </a:p>
          <a:p>
            <a:pPr marL="0" indent="0" algn="ctr">
              <a:buNone/>
            </a:pPr>
            <a:endParaRPr lang="en-US" sz="1800" dirty="0"/>
          </a:p>
        </p:txBody>
      </p:sp>
      <p:pic>
        <p:nvPicPr>
          <p:cNvPr id="67752" name="Picture 168" descr="Job Search Images | Free Photos, PNG Stickers, Wallpapers &amp; Backgrounds ...">
            <a:extLst>
              <a:ext uri="{FF2B5EF4-FFF2-40B4-BE49-F238E27FC236}">
                <a16:creationId xmlns:a16="http://schemas.microsoft.com/office/drawing/2014/main" id="{C4C1D56D-03E0-74BF-3D80-4BA66CC04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866329"/>
            <a:ext cx="3416458" cy="24650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6038"/>
          </a:xfrm>
        </p:spPr>
        <p:txBody>
          <a:bodyPr/>
          <a:lstStyle/>
          <a:p>
            <a:r>
              <a:rPr lang="en-US" dirty="0"/>
              <a:t>Unemployment: Search Theory</a:t>
            </a:r>
          </a:p>
        </p:txBody>
      </p:sp>
      <p:sp>
        <p:nvSpPr>
          <p:cNvPr id="3" name="Content Placeholder 2"/>
          <p:cNvSpPr>
            <a:spLocks noGrp="1"/>
          </p:cNvSpPr>
          <p:nvPr>
            <p:ph idx="1"/>
          </p:nvPr>
        </p:nvSpPr>
        <p:spPr>
          <a:xfrm>
            <a:off x="457200" y="923495"/>
            <a:ext cx="8229600" cy="1001558"/>
          </a:xfrm>
        </p:spPr>
        <p:txBody>
          <a:bodyPr>
            <a:noAutofit/>
          </a:bodyPr>
          <a:lstStyle/>
          <a:p>
            <a:pPr marL="0" indent="0" algn="ctr">
              <a:buNone/>
            </a:pPr>
            <a:r>
              <a:rPr lang="en-US" sz="1800" dirty="0"/>
              <a:t>First, we fixed and normalize labor force, making the unemployment rate equal to the number of unemployed. The Scale should not matter in these models, so we can make this simplifying assumption.</a:t>
            </a:r>
            <a:endParaRPr lang="en-US" sz="1600" dirty="0">
              <a:effectLst/>
            </a:endParaRPr>
          </a:p>
          <a:p>
            <a:pPr marL="0" indent="0" algn="ctr">
              <a:buNone/>
            </a:pPr>
            <a:endParaRPr lang="en-US" sz="1600" dirty="0"/>
          </a:p>
        </p:txBody>
      </p:sp>
      <p:sp>
        <p:nvSpPr>
          <p:cNvPr id="5" name="Rectangle 4">
            <a:extLst>
              <a:ext uri="{FF2B5EF4-FFF2-40B4-BE49-F238E27FC236}">
                <a16:creationId xmlns:a16="http://schemas.microsoft.com/office/drawing/2014/main" id="{95D08F4D-9D90-36AA-67AE-F70060F32981}"/>
              </a:ext>
            </a:extLst>
          </p:cNvPr>
          <p:cNvSpPr/>
          <p:nvPr/>
        </p:nvSpPr>
        <p:spPr>
          <a:xfrm>
            <a:off x="185056" y="2473197"/>
            <a:ext cx="8958943" cy="646331"/>
          </a:xfrm>
          <a:prstGeom prst="rect">
            <a:avLst/>
          </a:prstGeom>
        </p:spPr>
        <p:txBody>
          <a:bodyPr wrap="square">
            <a:spAutoFit/>
          </a:bodyPr>
          <a:lstStyle/>
          <a:p>
            <a:pPr algn="ctr"/>
            <a:r>
              <a:rPr lang="en-US" dirty="0">
                <a:cs typeface="Bell MT"/>
              </a:rPr>
              <a:t>In a long run equilibrium, the flow of workers from unemployment to employment on the right must equal the flow of workers from employment to unemployment on the left.</a:t>
            </a:r>
          </a:p>
        </p:txBody>
      </p:sp>
      <p:sp>
        <p:nvSpPr>
          <p:cNvPr id="11" name="Content Placeholder 2">
            <a:extLst>
              <a:ext uri="{FF2B5EF4-FFF2-40B4-BE49-F238E27FC236}">
                <a16:creationId xmlns:a16="http://schemas.microsoft.com/office/drawing/2014/main" id="{989B3985-4DA6-B60A-306E-8887A23A16BB}"/>
              </a:ext>
            </a:extLst>
          </p:cNvPr>
          <p:cNvSpPr txBox="1">
            <a:spLocks/>
          </p:cNvSpPr>
          <p:nvPr/>
        </p:nvSpPr>
        <p:spPr>
          <a:xfrm>
            <a:off x="566057" y="4892587"/>
            <a:ext cx="7347857" cy="1187623"/>
          </a:xfrm>
          <a:prstGeom prst="rect">
            <a:avLst/>
          </a:prstGeom>
        </p:spPr>
        <p:txBody>
          <a:bodyPr vert="horz" lIns="91440" tIns="45720" rIns="91440" bIns="45720" rtlCol="0">
            <a:normAutofit/>
          </a:bodyPr>
          <a:lstStyle/>
          <a:p>
            <a:pPr marR="0" lvl="0" defTabSz="457200" rtl="0" eaLnBrk="1" fontAlgn="auto" latinLnBrk="0" hangingPunct="1">
              <a:lnSpc>
                <a:spcPct val="100000"/>
              </a:lnSpc>
              <a:spcBef>
                <a:spcPct val="20000"/>
              </a:spcBef>
              <a:spcAft>
                <a:spcPts val="0"/>
              </a:spcAft>
              <a:buClrTx/>
              <a:buSzTx/>
              <a:tabLst/>
              <a:defRPr/>
            </a:pPr>
            <a:r>
              <a:rPr kumimoji="0" lang="en-US" sz="1600" b="0" i="1" u="none" strike="noStrike" kern="1200" cap="none" spc="0" normalizeH="0" baseline="0" noProof="0" dirty="0">
                <a:ln>
                  <a:noFill/>
                </a:ln>
                <a:solidFill>
                  <a:schemeClr val="tx1"/>
                </a:solidFill>
                <a:effectLst/>
                <a:uLnTx/>
                <a:uFillTx/>
                <a:latin typeface="Cambria" panose="02040503050406030204" pitchFamily="18" charset="0"/>
              </a:rPr>
              <a:t>s</a:t>
            </a:r>
            <a:r>
              <a:rPr kumimoji="0" lang="en-US" sz="1600" b="0" i="1" u="none" strike="noStrike" kern="1200" cap="none" spc="0" normalizeH="0" baseline="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rPr>
              <a:t>= separation</a:t>
            </a:r>
            <a:r>
              <a:rPr kumimoji="0" lang="en-US" sz="1600" b="0" i="0" u="none" strike="noStrike" kern="1200" cap="none" spc="0" normalizeH="0" noProof="0" dirty="0">
                <a:ln>
                  <a:noFill/>
                </a:ln>
                <a:solidFill>
                  <a:schemeClr val="tx1"/>
                </a:solidFill>
                <a:effectLst/>
                <a:uLnTx/>
                <a:uFillTx/>
                <a:latin typeface="+mn-lt"/>
                <a:ea typeface="+mn-ea"/>
                <a:cs typeface="+mn-cs"/>
              </a:rPr>
              <a:t> rate</a:t>
            </a:r>
            <a:r>
              <a:rPr lang="en-US" sz="1600" dirty="0"/>
              <a:t>.</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R="0" lvl="0" defTabSz="457200" rtl="0" eaLnBrk="1" fontAlgn="auto" latinLnBrk="0" hangingPunct="1">
              <a:lnSpc>
                <a:spcPct val="100000"/>
              </a:lnSpc>
              <a:spcBef>
                <a:spcPct val="20000"/>
              </a:spcBef>
              <a:spcAft>
                <a:spcPts val="0"/>
              </a:spcAft>
              <a:buClrTx/>
              <a:buSzTx/>
              <a:tabLst/>
              <a:defRPr/>
            </a:pPr>
            <a:r>
              <a:rPr kumimoji="0" lang="en-US" sz="1600" b="0" i="1" u="none" strike="noStrike" kern="1200" cap="none" spc="0" normalizeH="0" baseline="0" noProof="0" dirty="0">
                <a:ln>
                  <a:noFill/>
                </a:ln>
                <a:solidFill>
                  <a:schemeClr val="tx1"/>
                </a:solidFill>
                <a:effectLst/>
                <a:uLnTx/>
                <a:uFillTx/>
                <a:latin typeface="Cambria" panose="02040503050406030204" pitchFamily="18" charset="0"/>
              </a:rPr>
              <a:t>H(w*) </a:t>
            </a:r>
            <a:r>
              <a:rPr kumimoji="0" lang="en-US" sz="1600" b="0" i="1" u="none" strike="noStrike" kern="1200" cap="none" spc="0" normalizeH="0" baseline="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rPr>
              <a:t>fraction</a:t>
            </a:r>
            <a:r>
              <a:rPr kumimoji="0" lang="en-US" sz="1600" b="0" i="1" u="none" strike="noStrike" kern="1200" cap="none" spc="0" normalizeH="0" baseline="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rPr>
              <a:t>of job offers with a wage greater than the reservation wage </a:t>
            </a: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rPr>
              <a:t>w*</a:t>
            </a:r>
            <a:r>
              <a:rPr kumimoji="0" lang="en-US" sz="1600" b="0" i="0" u="none" strike="noStrike" kern="1200" cap="none" spc="0" normalizeH="0" baseline="0" noProof="0" dirty="0">
                <a:ln>
                  <a:noFill/>
                </a:ln>
                <a:solidFill>
                  <a:schemeClr val="tx1"/>
                </a:solidFill>
                <a:effectLst/>
                <a:uLnTx/>
                <a:uFillTx/>
                <a:latin typeface="+mn-lt"/>
                <a:ea typeface="+mn-ea"/>
                <a:cs typeface="+mn-cs"/>
              </a:rPr>
              <a:t>.</a:t>
            </a:r>
          </a:p>
          <a:p>
            <a:pPr marR="0" lvl="0" defTabSz="457200" rtl="0" eaLnBrk="1" fontAlgn="auto" latinLnBrk="0" hangingPunct="1">
              <a:lnSpc>
                <a:spcPct val="100000"/>
              </a:lnSpc>
              <a:spcBef>
                <a:spcPct val="20000"/>
              </a:spcBef>
              <a:spcAft>
                <a:spcPts val="0"/>
              </a:spcAft>
              <a:buClrTx/>
              <a:buSzTx/>
              <a:tabLst/>
              <a:defRPr/>
            </a:pPr>
            <a:r>
              <a:rPr kumimoji="0" lang="en-US" sz="1600" b="0" i="1" u="none" strike="noStrike" kern="1200" cap="none" spc="0" normalizeH="0" baseline="0" noProof="0" dirty="0">
                <a:ln>
                  <a:noFill/>
                </a:ln>
                <a:solidFill>
                  <a:schemeClr val="tx1"/>
                </a:solidFill>
                <a:effectLst/>
                <a:uLnTx/>
                <a:uFillTx/>
                <a:latin typeface="+mn-lt"/>
                <a:ea typeface="+mn-ea"/>
                <a:cs typeface="+mn-cs"/>
              </a:rPr>
              <a:t>p </a:t>
            </a:r>
            <a:r>
              <a:rPr kumimoji="0" lang="en-US" sz="1600" b="0" u="none" strike="noStrike" kern="1200" cap="none" spc="0" normalizeH="0" baseline="0" noProof="0" dirty="0">
                <a:ln>
                  <a:noFill/>
                </a:ln>
                <a:solidFill>
                  <a:schemeClr val="tx1"/>
                </a:solidFill>
                <a:effectLst/>
                <a:uLnTx/>
                <a:uFillTx/>
                <a:latin typeface="+mn-lt"/>
                <a:ea typeface="+mn-ea"/>
                <a:cs typeface="+mn-cs"/>
              </a:rPr>
              <a:t>is the frequency of job offers or the percentage of the unemployed offered a </a:t>
            </a:r>
            <a:r>
              <a:rPr lang="en-US" sz="1600" dirty="0"/>
              <a:t>job.</a:t>
            </a:r>
            <a:endParaRPr kumimoji="0" lang="en-US" sz="1600" b="0"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22AD67C-FBAC-3FF6-93CF-64775D7C4759}"/>
                  </a:ext>
                </a:extLst>
              </p:cNvPr>
              <p:cNvSpPr/>
              <p:nvPr/>
            </p:nvSpPr>
            <p:spPr>
              <a:xfrm>
                <a:off x="2965525" y="3261522"/>
                <a:ext cx="30519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𝑠</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𝑈</m:t>
                          </m:r>
                        </m:e>
                      </m:d>
                      <m:r>
                        <a:rPr lang="en-US" sz="2400" i="1">
                          <a:latin typeface="Cambria Math" panose="02040503050406030204" pitchFamily="18" charset="0"/>
                        </a:rPr>
                        <m:t>=</m:t>
                      </m:r>
                      <m:r>
                        <a:rPr lang="en-US" sz="2400" i="1">
                          <a:latin typeface="Cambria Math" panose="02040503050406030204" pitchFamily="18" charset="0"/>
                        </a:rPr>
                        <m:t>𝑈𝑝𝐻</m:t>
                      </m:r>
                      <m:d>
                        <m:dPr>
                          <m:ctrlPr>
                            <a:rPr lang="en-US" sz="2400" i="1">
                              <a:solidFill>
                                <a:srgbClr val="836967"/>
                              </a:solidFill>
                              <a:latin typeface="Cambria Math" panose="02040503050406030204" pitchFamily="18" charset="0"/>
                            </a:rPr>
                          </m:ctrlPr>
                        </m:dPr>
                        <m:e>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m:t>
                              </m:r>
                            </m:sup>
                          </m:sSup>
                        </m:e>
                      </m:d>
                    </m:oMath>
                  </m:oMathPara>
                </a14:m>
                <a:endParaRPr lang="en-US" sz="2400" i="1" dirty="0"/>
              </a:p>
            </p:txBody>
          </p:sp>
        </mc:Choice>
        <mc:Fallback xmlns="">
          <p:sp>
            <p:nvSpPr>
              <p:cNvPr id="6" name="Rectangle 5">
                <a:extLst>
                  <a:ext uri="{FF2B5EF4-FFF2-40B4-BE49-F238E27FC236}">
                    <a16:creationId xmlns:a16="http://schemas.microsoft.com/office/drawing/2014/main" id="{F22AD67C-FBAC-3FF6-93CF-64775D7C4759}"/>
                  </a:ext>
                </a:extLst>
              </p:cNvPr>
              <p:cNvSpPr>
                <a:spLocks noRot="1" noChangeAspect="1" noMove="1" noResize="1" noEditPoints="1" noAdjustHandles="1" noChangeArrowheads="1" noChangeShapeType="1" noTextEdit="1"/>
              </p:cNvSpPr>
              <p:nvPr/>
            </p:nvSpPr>
            <p:spPr>
              <a:xfrm>
                <a:off x="2965525" y="3261522"/>
                <a:ext cx="3051989" cy="461665"/>
              </a:xfrm>
              <a:prstGeom prst="rect">
                <a:avLst/>
              </a:prstGeom>
              <a:blipFill>
                <a:blip r:embed="rId3"/>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F4E701A-BD84-7639-DFEF-180AB882AE74}"/>
                  </a:ext>
                </a:extLst>
              </p:cNvPr>
              <p:cNvSpPr/>
              <p:nvPr/>
            </p:nvSpPr>
            <p:spPr>
              <a:xfrm>
                <a:off x="3446847" y="3910613"/>
                <a:ext cx="2415020" cy="7869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𝑈</m:t>
                      </m:r>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1">
                              <a:latin typeface="Cambria Math" panose="02040503050406030204" pitchFamily="18" charset="0"/>
                            </a:rPr>
                            <m:t>𝑠</m:t>
                          </m:r>
                        </m:num>
                        <m:den>
                          <m:r>
                            <a:rPr lang="en-US" sz="2400" i="1">
                              <a:latin typeface="Cambria Math" panose="02040503050406030204" pitchFamily="18" charset="0"/>
                            </a:rPr>
                            <m:t>𝑝𝐻</m:t>
                          </m:r>
                          <m:d>
                            <m:dPr>
                              <m:ctrlPr>
                                <a:rPr lang="en-US" sz="2400" i="1">
                                  <a:solidFill>
                                    <a:srgbClr val="836967"/>
                                  </a:solidFill>
                                  <a:latin typeface="Cambria Math" panose="02040503050406030204" pitchFamily="18" charset="0"/>
                                </a:rPr>
                              </m:ctrlPr>
                            </m:dPr>
                            <m:e>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𝑤</m:t>
                                  </m:r>
                                </m:e>
                                <m:sup>
                                  <m:r>
                                    <a:rPr lang="en-US" sz="2400" i="0">
                                      <a:latin typeface="Cambria Math" panose="02040503050406030204" pitchFamily="18" charset="0"/>
                                    </a:rPr>
                                    <m:t>∗</m:t>
                                  </m:r>
                                </m:sup>
                              </m:sSup>
                            </m:e>
                          </m:d>
                          <m:r>
                            <a:rPr lang="en-US" sz="2400" b="0" i="1" smtClean="0">
                              <a:latin typeface="Cambria Math" panose="02040503050406030204" pitchFamily="18" charset="0"/>
                            </a:rPr>
                            <m:t>+</m:t>
                          </m:r>
                          <m:r>
                            <a:rPr lang="en-US" sz="2400" b="0" i="1" smtClean="0">
                              <a:latin typeface="Cambria Math" panose="02040503050406030204" pitchFamily="18" charset="0"/>
                            </a:rPr>
                            <m:t>𝑠</m:t>
                          </m:r>
                        </m:den>
                      </m:f>
                    </m:oMath>
                  </m:oMathPara>
                </a14:m>
                <a:endParaRPr lang="en-US" sz="2400" dirty="0"/>
              </a:p>
            </p:txBody>
          </p:sp>
        </mc:Choice>
        <mc:Fallback xmlns="">
          <p:sp>
            <p:nvSpPr>
              <p:cNvPr id="7" name="Rectangle 6">
                <a:extLst>
                  <a:ext uri="{FF2B5EF4-FFF2-40B4-BE49-F238E27FC236}">
                    <a16:creationId xmlns:a16="http://schemas.microsoft.com/office/drawing/2014/main" id="{FF4E701A-BD84-7639-DFEF-180AB882AE74}"/>
                  </a:ext>
                </a:extLst>
              </p:cNvPr>
              <p:cNvSpPr>
                <a:spLocks noRot="1" noChangeAspect="1" noMove="1" noResize="1" noEditPoints="1" noAdjustHandles="1" noChangeArrowheads="1" noChangeShapeType="1" noTextEdit="1"/>
              </p:cNvSpPr>
              <p:nvPr/>
            </p:nvSpPr>
            <p:spPr>
              <a:xfrm>
                <a:off x="3446847" y="3910613"/>
                <a:ext cx="2415020" cy="786947"/>
              </a:xfrm>
              <a:prstGeom prst="rect">
                <a:avLst/>
              </a:prstGeom>
              <a:blipFill>
                <a:blip r:embed="rId4"/>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C465B76-D430-9FEC-7753-38D280BAC00E}"/>
                  </a:ext>
                </a:extLst>
              </p:cNvPr>
              <p:cNvSpPr/>
              <p:nvPr/>
            </p:nvSpPr>
            <p:spPr>
              <a:xfrm>
                <a:off x="3621726" y="1924153"/>
                <a:ext cx="161178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𝐸</m:t>
                      </m:r>
                      <m:r>
                        <a:rPr lang="en-US" sz="2400" i="1">
                          <a:latin typeface="Cambria Math" panose="02040503050406030204" pitchFamily="18" charset="0"/>
                        </a:rPr>
                        <m:t>=1−</m:t>
                      </m:r>
                      <m:r>
                        <a:rPr lang="en-US" sz="2400" i="1">
                          <a:latin typeface="Cambria Math" panose="02040503050406030204" pitchFamily="18" charset="0"/>
                        </a:rPr>
                        <m:t>𝑈</m:t>
                      </m:r>
                    </m:oMath>
                  </m:oMathPara>
                </a14:m>
                <a:endParaRPr lang="en-US" sz="2400" i="1" dirty="0"/>
              </a:p>
            </p:txBody>
          </p:sp>
        </mc:Choice>
        <mc:Fallback xmlns="">
          <p:sp>
            <p:nvSpPr>
              <p:cNvPr id="9" name="Rectangle 8">
                <a:extLst>
                  <a:ext uri="{FF2B5EF4-FFF2-40B4-BE49-F238E27FC236}">
                    <a16:creationId xmlns:a16="http://schemas.microsoft.com/office/drawing/2014/main" id="{DC465B76-D430-9FEC-7753-38D280BAC00E}"/>
                  </a:ext>
                </a:extLst>
              </p:cNvPr>
              <p:cNvSpPr>
                <a:spLocks noRot="1" noChangeAspect="1" noMove="1" noResize="1" noEditPoints="1" noAdjustHandles="1" noChangeArrowheads="1" noChangeShapeType="1" noTextEdit="1"/>
              </p:cNvSpPr>
              <p:nvPr/>
            </p:nvSpPr>
            <p:spPr>
              <a:xfrm>
                <a:off x="3621726" y="1924153"/>
                <a:ext cx="1611788" cy="461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302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Determination of the Unemployment Rate</a:t>
            </a:r>
          </a:p>
        </p:txBody>
      </p:sp>
      <p:cxnSp>
        <p:nvCxnSpPr>
          <p:cNvPr id="7" name="Straight Connector 6"/>
          <p:cNvCxnSpPr/>
          <p:nvPr/>
        </p:nvCxnSpPr>
        <p:spPr>
          <a:xfrm rot="16200000" flipH="1">
            <a:off x="640428" y="3572079"/>
            <a:ext cx="352403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402444" y="5326955"/>
            <a:ext cx="46597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p:cNvCxnSpPr>
          <p:nvPr/>
        </p:nvCxnSpPr>
        <p:spPr>
          <a:xfrm>
            <a:off x="2402446" y="3403942"/>
            <a:ext cx="4045335" cy="19105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2402444" y="3376863"/>
            <a:ext cx="4001794" cy="19500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658732" y="5354202"/>
            <a:ext cx="589234" cy="369332"/>
          </a:xfrm>
          <a:prstGeom prst="rect">
            <a:avLst/>
          </a:prstGeom>
          <a:noFill/>
        </p:spPr>
        <p:txBody>
          <a:bodyPr wrap="square" rtlCol="0">
            <a:spAutoFit/>
          </a:bodyPr>
          <a:lstStyle/>
          <a:p>
            <a:r>
              <a:rPr lang="en-US" i="1" dirty="0">
                <a:latin typeface="Cambria" panose="02040503050406030204" pitchFamily="18" charset="0"/>
              </a:rPr>
              <a:t>   U</a:t>
            </a:r>
          </a:p>
        </p:txBody>
      </p:sp>
      <p:sp>
        <p:nvSpPr>
          <p:cNvPr id="16" name="TextBox 15"/>
          <p:cNvSpPr txBox="1"/>
          <p:nvPr/>
        </p:nvSpPr>
        <p:spPr>
          <a:xfrm>
            <a:off x="6148702" y="5310659"/>
            <a:ext cx="589234" cy="369332"/>
          </a:xfrm>
          <a:prstGeom prst="rect">
            <a:avLst/>
          </a:prstGeom>
          <a:noFill/>
        </p:spPr>
        <p:txBody>
          <a:bodyPr wrap="square" rtlCol="0">
            <a:spAutoFit/>
          </a:bodyPr>
          <a:lstStyle/>
          <a:p>
            <a:r>
              <a:rPr lang="en-US" i="1" dirty="0">
                <a:latin typeface="Cambria" panose="02040503050406030204" pitchFamily="18" charset="0"/>
              </a:rPr>
              <a:t>   1</a:t>
            </a:r>
          </a:p>
        </p:txBody>
      </p:sp>
      <p:sp>
        <p:nvSpPr>
          <p:cNvPr id="17" name="TextBox 16"/>
          <p:cNvSpPr txBox="1"/>
          <p:nvPr/>
        </p:nvSpPr>
        <p:spPr>
          <a:xfrm>
            <a:off x="2050104" y="5078171"/>
            <a:ext cx="777588" cy="646331"/>
          </a:xfrm>
          <a:prstGeom prst="rect">
            <a:avLst/>
          </a:prstGeom>
          <a:noFill/>
        </p:spPr>
        <p:txBody>
          <a:bodyPr wrap="square" rtlCol="0">
            <a:spAutoFit/>
          </a:bodyPr>
          <a:lstStyle/>
          <a:p>
            <a:r>
              <a:rPr lang="en-US" i="1" dirty="0">
                <a:latin typeface="Cambria" panose="02040503050406030204" pitchFamily="18" charset="0"/>
              </a:rPr>
              <a:t>   (0,0)</a:t>
            </a:r>
          </a:p>
        </p:txBody>
      </p:sp>
      <p:sp>
        <p:nvSpPr>
          <p:cNvPr id="18" name="TextBox 17"/>
          <p:cNvSpPr txBox="1"/>
          <p:nvPr/>
        </p:nvSpPr>
        <p:spPr>
          <a:xfrm>
            <a:off x="2555548" y="3204836"/>
            <a:ext cx="1163234" cy="369332"/>
          </a:xfrm>
          <a:prstGeom prst="rect">
            <a:avLst/>
          </a:prstGeom>
          <a:noFill/>
        </p:spPr>
        <p:txBody>
          <a:bodyPr wrap="square" rtlCol="0">
            <a:spAutoFit/>
          </a:bodyPr>
          <a:lstStyle/>
          <a:p>
            <a:r>
              <a:rPr lang="en-US" i="1" dirty="0">
                <a:latin typeface="Cambria" panose="02040503050406030204" pitchFamily="18" charset="0"/>
              </a:rPr>
              <a:t>   s(1-U)</a:t>
            </a:r>
          </a:p>
        </p:txBody>
      </p:sp>
      <p:sp>
        <p:nvSpPr>
          <p:cNvPr id="19" name="TextBox 18"/>
          <p:cNvSpPr txBox="1"/>
          <p:nvPr/>
        </p:nvSpPr>
        <p:spPr>
          <a:xfrm>
            <a:off x="4912344" y="3151581"/>
            <a:ext cx="1163234" cy="369332"/>
          </a:xfrm>
          <a:prstGeom prst="rect">
            <a:avLst/>
          </a:prstGeom>
          <a:noFill/>
        </p:spPr>
        <p:txBody>
          <a:bodyPr wrap="square" rtlCol="0">
            <a:spAutoFit/>
          </a:bodyPr>
          <a:lstStyle/>
          <a:p>
            <a:r>
              <a:rPr lang="en-US" i="1" dirty="0" err="1">
                <a:latin typeface="Cambria" panose="02040503050406030204" pitchFamily="18" charset="0"/>
              </a:rPr>
              <a:t>UpH(w</a:t>
            </a:r>
            <a:r>
              <a:rPr lang="en-US" i="1" dirty="0">
                <a:latin typeface="Cambria" panose="02040503050406030204" pitchFamily="18" charset="0"/>
              </a:rPr>
              <a:t>*)</a:t>
            </a:r>
          </a:p>
        </p:txBody>
      </p:sp>
      <p:cxnSp>
        <p:nvCxnSpPr>
          <p:cNvPr id="21" name="Straight Connector 20"/>
          <p:cNvCxnSpPr>
            <a:cxnSpLocks/>
          </p:cNvCxnSpPr>
          <p:nvPr/>
        </p:nvCxnSpPr>
        <p:spPr>
          <a:xfrm>
            <a:off x="4433414" y="4344682"/>
            <a:ext cx="3" cy="10024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043767" y="5354202"/>
            <a:ext cx="751286" cy="369332"/>
          </a:xfrm>
          <a:prstGeom prst="rect">
            <a:avLst/>
          </a:prstGeom>
          <a:noFill/>
        </p:spPr>
        <p:txBody>
          <a:bodyPr wrap="square" rtlCol="0">
            <a:spAutoFit/>
          </a:bodyPr>
          <a:lstStyle/>
          <a:p>
            <a:r>
              <a:rPr lang="en-US" i="1" dirty="0">
                <a:latin typeface="Cambria" panose="02040503050406030204" pitchFamily="18" charset="0"/>
              </a:rPr>
              <a:t>    U*</a:t>
            </a:r>
          </a:p>
        </p:txBody>
      </p:sp>
      <p:sp>
        <p:nvSpPr>
          <p:cNvPr id="20" name="TextBox 19"/>
          <p:cNvSpPr txBox="1"/>
          <p:nvPr/>
        </p:nvSpPr>
        <p:spPr>
          <a:xfrm>
            <a:off x="568949" y="1802920"/>
            <a:ext cx="1833497" cy="923330"/>
          </a:xfrm>
          <a:prstGeom prst="rect">
            <a:avLst/>
          </a:prstGeom>
          <a:noFill/>
        </p:spPr>
        <p:txBody>
          <a:bodyPr wrap="square" rtlCol="0">
            <a:spAutoFit/>
          </a:bodyPr>
          <a:lstStyle/>
          <a:p>
            <a:pPr algn="r"/>
            <a:r>
              <a:rPr lang="en-US" i="1" dirty="0">
                <a:latin typeface="Cambria" panose="02040503050406030204" pitchFamily="18" charset="0"/>
              </a:rPr>
              <a:t>   s(1-U), </a:t>
            </a:r>
          </a:p>
          <a:p>
            <a:pPr algn="r"/>
            <a:r>
              <a:rPr lang="en-US" i="1" dirty="0" err="1">
                <a:latin typeface="Cambria" panose="02040503050406030204" pitchFamily="18" charset="0"/>
              </a:rPr>
              <a:t>UpH(w</a:t>
            </a:r>
            <a:r>
              <a:rPr lang="en-US" i="1" dirty="0">
                <a:latin typeface="Cambria" panose="02040503050406030204" pitchFamily="18" charset="0"/>
              </a:rPr>
              <a:t>*)</a:t>
            </a:r>
          </a:p>
          <a:p>
            <a:pPr algn="r"/>
            <a:r>
              <a:rPr lang="en-US" i="1" dirty="0">
                <a:latin typeface="Cambria" panose="02040503050406030204"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18"/>
            <a:ext cx="8229600" cy="769205"/>
          </a:xfrm>
        </p:spPr>
        <p:txBody>
          <a:bodyPr>
            <a:normAutofit/>
          </a:bodyPr>
          <a:lstStyle/>
          <a:p>
            <a:r>
              <a:rPr lang="en-US" dirty="0"/>
              <a:t>Reservation Wage</a:t>
            </a:r>
          </a:p>
        </p:txBody>
      </p:sp>
      <p:cxnSp>
        <p:nvCxnSpPr>
          <p:cNvPr id="5" name="Straight Connector 4"/>
          <p:cNvCxnSpPr>
            <a:cxnSpLocks/>
          </p:cNvCxnSpPr>
          <p:nvPr/>
        </p:nvCxnSpPr>
        <p:spPr>
          <a:xfrm rot="16200000" flipH="1">
            <a:off x="-671513" y="3909195"/>
            <a:ext cx="3971245" cy="89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a:cxnSpLocks/>
          </p:cNvCxnSpPr>
          <p:nvPr/>
        </p:nvCxnSpPr>
        <p:spPr>
          <a:xfrm>
            <a:off x="1310612" y="5892146"/>
            <a:ext cx="45899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564761" y="5834723"/>
            <a:ext cx="876500" cy="369332"/>
          </a:xfrm>
          <a:prstGeom prst="rect">
            <a:avLst/>
          </a:prstGeom>
          <a:noFill/>
        </p:spPr>
        <p:txBody>
          <a:bodyPr wrap="square" rtlCol="0">
            <a:spAutoFit/>
          </a:bodyPr>
          <a:lstStyle/>
          <a:p>
            <a:r>
              <a:rPr lang="en-US" i="1" dirty="0" err="1">
                <a:latin typeface="Cambria" panose="02040503050406030204" pitchFamily="18" charset="0"/>
              </a:rPr>
              <a:t>w</a:t>
            </a:r>
            <a:endParaRPr lang="en-US" i="1" dirty="0">
              <a:latin typeface="Cambria" panose="02040503050406030204" pitchFamily="18" charset="0"/>
            </a:endParaRPr>
          </a:p>
        </p:txBody>
      </p:sp>
      <p:sp>
        <p:nvSpPr>
          <p:cNvPr id="21" name="TextBox 20"/>
          <p:cNvSpPr txBox="1"/>
          <p:nvPr/>
        </p:nvSpPr>
        <p:spPr>
          <a:xfrm>
            <a:off x="5942939" y="2482822"/>
            <a:ext cx="661847" cy="369332"/>
          </a:xfrm>
          <a:prstGeom prst="rect">
            <a:avLst/>
          </a:prstGeom>
          <a:noFill/>
        </p:spPr>
        <p:txBody>
          <a:bodyPr wrap="square" rtlCol="0">
            <a:spAutoFit/>
          </a:bodyPr>
          <a:lstStyle/>
          <a:p>
            <a:endParaRPr lang="en-US" dirty="0"/>
          </a:p>
        </p:txBody>
      </p:sp>
      <p:sp>
        <p:nvSpPr>
          <p:cNvPr id="22" name="TextBox 21"/>
          <p:cNvSpPr txBox="1"/>
          <p:nvPr/>
        </p:nvSpPr>
        <p:spPr>
          <a:xfrm>
            <a:off x="5143700" y="2066713"/>
            <a:ext cx="876500" cy="369332"/>
          </a:xfrm>
          <a:prstGeom prst="rect">
            <a:avLst/>
          </a:prstGeom>
          <a:noFill/>
        </p:spPr>
        <p:txBody>
          <a:bodyPr wrap="square" rtlCol="0">
            <a:spAutoFit/>
          </a:bodyPr>
          <a:lstStyle/>
          <a:p>
            <a:r>
              <a:rPr lang="en-US" i="1" dirty="0" err="1">
                <a:latin typeface="Cambria" panose="02040503050406030204" pitchFamily="18" charset="0"/>
              </a:rPr>
              <a:t>V</a:t>
            </a:r>
            <a:r>
              <a:rPr lang="en-US" i="1" baseline="-25000" dirty="0" err="1">
                <a:latin typeface="Cambria" panose="02040503050406030204" pitchFamily="18" charset="0"/>
              </a:rPr>
              <a:t>e</a:t>
            </a:r>
            <a:r>
              <a:rPr lang="en-US" i="1" dirty="0" err="1">
                <a:latin typeface="Cambria" panose="02040503050406030204" pitchFamily="18" charset="0"/>
              </a:rPr>
              <a:t>(w</a:t>
            </a:r>
            <a:r>
              <a:rPr lang="en-US" i="1" dirty="0">
                <a:latin typeface="Cambria" panose="02040503050406030204" pitchFamily="18" charset="0"/>
              </a:rPr>
              <a:t>)</a:t>
            </a:r>
          </a:p>
        </p:txBody>
      </p:sp>
      <p:sp>
        <p:nvSpPr>
          <p:cNvPr id="23" name="Freeform 22"/>
          <p:cNvSpPr/>
          <p:nvPr/>
        </p:nvSpPr>
        <p:spPr>
          <a:xfrm>
            <a:off x="1331897" y="2535996"/>
            <a:ext cx="4466536" cy="3356149"/>
          </a:xfrm>
          <a:custGeom>
            <a:avLst/>
            <a:gdLst>
              <a:gd name="connsiteX0" fmla="*/ 0 w 3827072"/>
              <a:gd name="connsiteY0" fmla="*/ 3363574 h 3363574"/>
              <a:gd name="connsiteX1" fmla="*/ 1175580 w 3827072"/>
              <a:gd name="connsiteY1" fmla="*/ 763669 h 3363574"/>
              <a:gd name="connsiteX2" fmla="*/ 3827072 w 3827072"/>
              <a:gd name="connsiteY2" fmla="*/ 0 h 3363574"/>
            </a:gdLst>
            <a:ahLst/>
            <a:cxnLst>
              <a:cxn ang="0">
                <a:pos x="connsiteX0" y="connsiteY0"/>
              </a:cxn>
              <a:cxn ang="0">
                <a:pos x="connsiteX1" y="connsiteY1"/>
              </a:cxn>
              <a:cxn ang="0">
                <a:pos x="connsiteX2" y="connsiteY2"/>
              </a:cxn>
            </a:cxnLst>
            <a:rect l="l" t="t" r="r" b="b"/>
            <a:pathLst>
              <a:path w="3827072" h="3363574">
                <a:moveTo>
                  <a:pt x="0" y="3363574"/>
                </a:moveTo>
                <a:cubicBezTo>
                  <a:pt x="268867" y="2343919"/>
                  <a:pt x="537735" y="1324265"/>
                  <a:pt x="1175580" y="763669"/>
                </a:cubicBezTo>
                <a:cubicBezTo>
                  <a:pt x="1813425" y="203073"/>
                  <a:pt x="3827072" y="0"/>
                  <a:pt x="3827072"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i="1" dirty="0">
              <a:solidFill>
                <a:srgbClr val="0000FF"/>
              </a:solidFill>
              <a:latin typeface="Cambria" panose="02040503050406030204" pitchFamily="18" charset="0"/>
            </a:endParaRPr>
          </a:p>
        </p:txBody>
      </p:sp>
      <p:cxnSp>
        <p:nvCxnSpPr>
          <p:cNvPr id="12" name="Straight Connector 11"/>
          <p:cNvCxnSpPr>
            <a:cxnSpLocks/>
          </p:cNvCxnSpPr>
          <p:nvPr/>
        </p:nvCxnSpPr>
        <p:spPr>
          <a:xfrm>
            <a:off x="1325726" y="3808137"/>
            <a:ext cx="451774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992984" y="3425388"/>
            <a:ext cx="886586" cy="369332"/>
          </a:xfrm>
          <a:prstGeom prst="rect">
            <a:avLst/>
          </a:prstGeom>
          <a:noFill/>
        </p:spPr>
        <p:txBody>
          <a:bodyPr wrap="square" rtlCol="0">
            <a:spAutoFit/>
          </a:bodyPr>
          <a:lstStyle/>
          <a:p>
            <a:r>
              <a:rPr lang="en-US" i="1" dirty="0">
                <a:latin typeface="Cambria" panose="02040503050406030204" pitchFamily="18" charset="0"/>
              </a:rPr>
              <a:t>       V</a:t>
            </a:r>
            <a:r>
              <a:rPr lang="en-US" i="1" baseline="-25000" dirty="0">
                <a:latin typeface="Cambria" panose="02040503050406030204" pitchFamily="18" charset="0"/>
              </a:rPr>
              <a:t>U</a:t>
            </a:r>
            <a:endParaRPr lang="en-US" i="1" dirty="0">
              <a:latin typeface="Cambria" panose="02040503050406030204" pitchFamily="18" charset="0"/>
            </a:endParaRPr>
          </a:p>
        </p:txBody>
      </p:sp>
      <p:cxnSp>
        <p:nvCxnSpPr>
          <p:cNvPr id="17" name="Straight Connector 16"/>
          <p:cNvCxnSpPr>
            <a:cxnSpLocks/>
          </p:cNvCxnSpPr>
          <p:nvPr/>
        </p:nvCxnSpPr>
        <p:spPr>
          <a:xfrm rot="5400000">
            <a:off x="1180712" y="4858493"/>
            <a:ext cx="208559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032292" y="5846402"/>
            <a:ext cx="876500" cy="369332"/>
          </a:xfrm>
          <a:prstGeom prst="rect">
            <a:avLst/>
          </a:prstGeom>
          <a:noFill/>
        </p:spPr>
        <p:txBody>
          <a:bodyPr wrap="square" rtlCol="0">
            <a:spAutoFit/>
          </a:bodyPr>
          <a:lstStyle/>
          <a:p>
            <a:r>
              <a:rPr lang="en-US" i="1" dirty="0" err="1">
                <a:latin typeface="Cambria" panose="02040503050406030204" pitchFamily="18" charset="0"/>
              </a:rPr>
              <a:t>w</a:t>
            </a:r>
            <a:r>
              <a:rPr lang="en-US" i="1" dirty="0">
                <a:latin typeface="Cambria" panose="02040503050406030204" pitchFamily="18" charset="0"/>
              </a:rPr>
              <a:t>*</a:t>
            </a:r>
          </a:p>
        </p:txBody>
      </p:sp>
      <p:sp>
        <p:nvSpPr>
          <p:cNvPr id="19" name="TextBox 18"/>
          <p:cNvSpPr txBox="1"/>
          <p:nvPr/>
        </p:nvSpPr>
        <p:spPr>
          <a:xfrm>
            <a:off x="6287548" y="2630048"/>
            <a:ext cx="2856452" cy="2308324"/>
          </a:xfrm>
          <a:prstGeom prst="rect">
            <a:avLst/>
          </a:prstGeom>
          <a:noFill/>
        </p:spPr>
        <p:txBody>
          <a:bodyPr wrap="square" rtlCol="0">
            <a:spAutoFit/>
          </a:bodyPr>
          <a:lstStyle/>
          <a:p>
            <a:pPr algn="ctr"/>
            <a:r>
              <a:rPr lang="en-US" i="1" dirty="0" err="1">
                <a:latin typeface="Cambria" panose="02040503050406030204" pitchFamily="18" charset="0"/>
              </a:rPr>
              <a:t>w</a:t>
            </a:r>
            <a:r>
              <a:rPr lang="en-US" i="1" dirty="0">
                <a:latin typeface="Cambria" panose="02040503050406030204" pitchFamily="18" charset="0"/>
              </a:rPr>
              <a:t>* </a:t>
            </a:r>
            <a:r>
              <a:rPr lang="en-US" dirty="0"/>
              <a:t>is the reservation wage or the wage that is sufficiently high for the unemployed worker to accept a job offer.</a:t>
            </a:r>
          </a:p>
          <a:p>
            <a:pPr algn="ctr"/>
            <a:endParaRPr lang="en-US" dirty="0"/>
          </a:p>
          <a:p>
            <a:pPr algn="ctr"/>
            <a:r>
              <a:rPr lang="en-US" i="1" dirty="0" err="1">
                <a:latin typeface="Cambria" panose="02040503050406030204" pitchFamily="18" charset="0"/>
              </a:rPr>
              <a:t>w</a:t>
            </a:r>
            <a:r>
              <a:rPr lang="en-US" i="1" dirty="0">
                <a:latin typeface="Cambria" panose="02040503050406030204" pitchFamily="18" charset="0"/>
              </a:rPr>
              <a:t>* </a:t>
            </a:r>
            <a:r>
              <a:rPr lang="en-US" dirty="0"/>
              <a:t>is the wage that sets</a:t>
            </a:r>
          </a:p>
          <a:p>
            <a:pPr algn="ctr"/>
            <a:r>
              <a:rPr lang="en-US" dirty="0"/>
              <a:t> </a:t>
            </a:r>
            <a:r>
              <a:rPr lang="en-US" i="1" dirty="0" err="1">
                <a:latin typeface="Cambria" panose="02040503050406030204" pitchFamily="18" charset="0"/>
              </a:rPr>
              <a:t>V</a:t>
            </a:r>
            <a:r>
              <a:rPr lang="en-US" i="1" baseline="-25000" dirty="0" err="1">
                <a:latin typeface="Cambria" panose="02040503050406030204" pitchFamily="18" charset="0"/>
              </a:rPr>
              <a:t>e</a:t>
            </a:r>
            <a:r>
              <a:rPr lang="en-US" i="1" dirty="0" err="1">
                <a:latin typeface="Cambria" panose="02040503050406030204" pitchFamily="18" charset="0"/>
              </a:rPr>
              <a:t>(w</a:t>
            </a:r>
            <a:r>
              <a:rPr lang="en-US" i="1" dirty="0">
                <a:latin typeface="Cambria" panose="02040503050406030204" pitchFamily="18" charset="0"/>
              </a:rPr>
              <a:t>) ≥ V</a:t>
            </a:r>
            <a:r>
              <a:rPr lang="en-US" i="1" baseline="-25000" dirty="0">
                <a:latin typeface="Cambria" panose="02040503050406030204" pitchFamily="18" charset="0"/>
              </a:rPr>
              <a:t>u.</a:t>
            </a:r>
            <a:r>
              <a:rPr lang="en-US" i="1" dirty="0">
                <a:latin typeface="Cambria" panose="02040503050406030204" pitchFamily="18" charset="0"/>
              </a:rPr>
              <a:t> </a:t>
            </a:r>
          </a:p>
        </p:txBody>
      </p:sp>
      <p:sp>
        <p:nvSpPr>
          <p:cNvPr id="3" name="TextBox 2">
            <a:extLst>
              <a:ext uri="{FF2B5EF4-FFF2-40B4-BE49-F238E27FC236}">
                <a16:creationId xmlns:a16="http://schemas.microsoft.com/office/drawing/2014/main" id="{B355E86C-9227-0E00-B282-0BABCA07FB7E}"/>
              </a:ext>
            </a:extLst>
          </p:cNvPr>
          <p:cNvSpPr txBox="1"/>
          <p:nvPr/>
        </p:nvSpPr>
        <p:spPr>
          <a:xfrm>
            <a:off x="171381" y="1770152"/>
            <a:ext cx="1053660" cy="369332"/>
          </a:xfrm>
          <a:prstGeom prst="rect">
            <a:avLst/>
          </a:prstGeom>
          <a:noFill/>
        </p:spPr>
        <p:txBody>
          <a:bodyPr wrap="square" rtlCol="0">
            <a:spAutoFit/>
          </a:bodyPr>
          <a:lstStyle/>
          <a:p>
            <a:r>
              <a:rPr lang="en-US" i="1" dirty="0" err="1">
                <a:latin typeface="Cambria" panose="02040503050406030204" pitchFamily="18" charset="0"/>
              </a:rPr>
              <a:t>V</a:t>
            </a:r>
            <a:r>
              <a:rPr lang="en-US" i="1" baseline="-25000" dirty="0" err="1">
                <a:latin typeface="Cambria" panose="02040503050406030204" pitchFamily="18" charset="0"/>
              </a:rPr>
              <a:t>e</a:t>
            </a:r>
            <a:r>
              <a:rPr lang="en-US" i="1" dirty="0">
                <a:latin typeface="Cambria" panose="02040503050406030204" pitchFamily="18" charset="0"/>
              </a:rPr>
              <a:t>(w), V</a:t>
            </a:r>
            <a:r>
              <a:rPr lang="en-US" i="1" baseline="-25000" dirty="0">
                <a:latin typeface="Cambria" panose="02040503050406030204" pitchFamily="18" charset="0"/>
              </a:rPr>
              <a:t>U</a:t>
            </a:r>
            <a:endParaRPr lang="en-US" i="1" dirty="0">
              <a:latin typeface="Cambria" panose="020405030504060302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71210"/>
          </a:xfrm>
        </p:spPr>
        <p:txBody>
          <a:bodyPr>
            <a:normAutofit/>
          </a:bodyPr>
          <a:lstStyle/>
          <a:p>
            <a:r>
              <a:rPr lang="en-US" dirty="0"/>
              <a:t>The Value of Employment</a:t>
            </a:r>
          </a:p>
        </p:txBody>
      </p:sp>
      <p:cxnSp>
        <p:nvCxnSpPr>
          <p:cNvPr id="5" name="Straight Connector 4"/>
          <p:cNvCxnSpPr/>
          <p:nvPr/>
        </p:nvCxnSpPr>
        <p:spPr>
          <a:xfrm rot="16200000" flipH="1">
            <a:off x="450948" y="3641656"/>
            <a:ext cx="3971245" cy="89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a:cxnSpLocks/>
          </p:cNvCxnSpPr>
          <p:nvPr/>
        </p:nvCxnSpPr>
        <p:spPr>
          <a:xfrm>
            <a:off x="2449921" y="5613996"/>
            <a:ext cx="455591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665457" y="5514467"/>
            <a:ext cx="429306" cy="400110"/>
          </a:xfrm>
          <a:prstGeom prst="rect">
            <a:avLst/>
          </a:prstGeom>
          <a:noFill/>
        </p:spPr>
        <p:txBody>
          <a:bodyPr wrap="square" rtlCol="0">
            <a:spAutoFit/>
          </a:bodyPr>
          <a:lstStyle/>
          <a:p>
            <a:r>
              <a:rPr lang="en-US" sz="2000" i="1" dirty="0">
                <a:latin typeface="Cambria" panose="02040503050406030204" pitchFamily="18" charset="0"/>
              </a:rPr>
              <a:t>w</a:t>
            </a:r>
          </a:p>
        </p:txBody>
      </p:sp>
      <p:sp>
        <p:nvSpPr>
          <p:cNvPr id="21" name="TextBox 20"/>
          <p:cNvSpPr txBox="1"/>
          <p:nvPr/>
        </p:nvSpPr>
        <p:spPr>
          <a:xfrm>
            <a:off x="7235299" y="2204673"/>
            <a:ext cx="661847" cy="369332"/>
          </a:xfrm>
          <a:prstGeom prst="rect">
            <a:avLst/>
          </a:prstGeom>
          <a:noFill/>
        </p:spPr>
        <p:txBody>
          <a:bodyPr wrap="square" rtlCol="0">
            <a:spAutoFit/>
          </a:bodyPr>
          <a:lstStyle/>
          <a:p>
            <a:endParaRPr lang="en-US" i="1" dirty="0"/>
          </a:p>
        </p:txBody>
      </p:sp>
      <p:sp>
        <p:nvSpPr>
          <p:cNvPr id="22" name="TextBox 21"/>
          <p:cNvSpPr txBox="1"/>
          <p:nvPr/>
        </p:nvSpPr>
        <p:spPr>
          <a:xfrm>
            <a:off x="6213268" y="1936302"/>
            <a:ext cx="876500" cy="369332"/>
          </a:xfrm>
          <a:prstGeom prst="rect">
            <a:avLst/>
          </a:prstGeom>
          <a:noFill/>
        </p:spPr>
        <p:txBody>
          <a:bodyPr wrap="square" rtlCol="0">
            <a:spAutoFit/>
          </a:bodyPr>
          <a:lstStyle/>
          <a:p>
            <a:r>
              <a:rPr lang="en-US" i="1" dirty="0" err="1">
                <a:latin typeface="Cambria" panose="02040503050406030204" pitchFamily="18" charset="0"/>
              </a:rPr>
              <a:t>V</a:t>
            </a:r>
            <a:r>
              <a:rPr lang="en-US" i="1" baseline="-25000" dirty="0" err="1">
                <a:latin typeface="Cambria" panose="02040503050406030204" pitchFamily="18" charset="0"/>
              </a:rPr>
              <a:t>e</a:t>
            </a:r>
            <a:r>
              <a:rPr lang="en-US" i="1" dirty="0" err="1">
                <a:latin typeface="Cambria" panose="02040503050406030204" pitchFamily="18" charset="0"/>
              </a:rPr>
              <a:t>(w</a:t>
            </a:r>
            <a:r>
              <a:rPr lang="en-US" i="1" dirty="0">
                <a:latin typeface="Cambria" panose="02040503050406030204" pitchFamily="18" charset="0"/>
              </a:rPr>
              <a:t>)</a:t>
            </a:r>
          </a:p>
        </p:txBody>
      </p:sp>
      <p:sp>
        <p:nvSpPr>
          <p:cNvPr id="23" name="Freeform 22"/>
          <p:cNvSpPr/>
          <p:nvPr/>
        </p:nvSpPr>
        <p:spPr>
          <a:xfrm>
            <a:off x="2440977" y="2371788"/>
            <a:ext cx="4425632" cy="3242208"/>
          </a:xfrm>
          <a:custGeom>
            <a:avLst/>
            <a:gdLst>
              <a:gd name="connsiteX0" fmla="*/ 0 w 3827072"/>
              <a:gd name="connsiteY0" fmla="*/ 3363574 h 3363574"/>
              <a:gd name="connsiteX1" fmla="*/ 1175580 w 3827072"/>
              <a:gd name="connsiteY1" fmla="*/ 763669 h 3363574"/>
              <a:gd name="connsiteX2" fmla="*/ 3827072 w 3827072"/>
              <a:gd name="connsiteY2" fmla="*/ 0 h 3363574"/>
            </a:gdLst>
            <a:ahLst/>
            <a:cxnLst>
              <a:cxn ang="0">
                <a:pos x="connsiteX0" y="connsiteY0"/>
              </a:cxn>
              <a:cxn ang="0">
                <a:pos x="connsiteX1" y="connsiteY1"/>
              </a:cxn>
              <a:cxn ang="0">
                <a:pos x="connsiteX2" y="connsiteY2"/>
              </a:cxn>
            </a:cxnLst>
            <a:rect l="l" t="t" r="r" b="b"/>
            <a:pathLst>
              <a:path w="3827072" h="3363574">
                <a:moveTo>
                  <a:pt x="0" y="3363574"/>
                </a:moveTo>
                <a:cubicBezTo>
                  <a:pt x="268867" y="2343919"/>
                  <a:pt x="537735" y="1324265"/>
                  <a:pt x="1175580" y="763669"/>
                </a:cubicBezTo>
                <a:cubicBezTo>
                  <a:pt x="1813425" y="203073"/>
                  <a:pt x="3827072" y="0"/>
                  <a:pt x="3827072"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i="1" dirty="0">
              <a:solidFill>
                <a:srgbClr val="0000FF"/>
              </a:solidFill>
            </a:endParaRPr>
          </a:p>
        </p:txBody>
      </p:sp>
      <p:sp>
        <p:nvSpPr>
          <p:cNvPr id="10" name="Freeform 9"/>
          <p:cNvSpPr/>
          <p:nvPr/>
        </p:nvSpPr>
        <p:spPr>
          <a:xfrm>
            <a:off x="2449921" y="3018447"/>
            <a:ext cx="4418276" cy="2595549"/>
          </a:xfrm>
          <a:custGeom>
            <a:avLst/>
            <a:gdLst>
              <a:gd name="connsiteX0" fmla="*/ 0 w 3827072"/>
              <a:gd name="connsiteY0" fmla="*/ 3363574 h 3363574"/>
              <a:gd name="connsiteX1" fmla="*/ 1175580 w 3827072"/>
              <a:gd name="connsiteY1" fmla="*/ 763669 h 3363574"/>
              <a:gd name="connsiteX2" fmla="*/ 3827072 w 3827072"/>
              <a:gd name="connsiteY2" fmla="*/ 0 h 3363574"/>
            </a:gdLst>
            <a:ahLst/>
            <a:cxnLst>
              <a:cxn ang="0">
                <a:pos x="connsiteX0" y="connsiteY0"/>
              </a:cxn>
              <a:cxn ang="0">
                <a:pos x="connsiteX1" y="connsiteY1"/>
              </a:cxn>
              <a:cxn ang="0">
                <a:pos x="connsiteX2" y="connsiteY2"/>
              </a:cxn>
            </a:cxnLst>
            <a:rect l="l" t="t" r="r" b="b"/>
            <a:pathLst>
              <a:path w="3827072" h="3363574">
                <a:moveTo>
                  <a:pt x="0" y="3363574"/>
                </a:moveTo>
                <a:cubicBezTo>
                  <a:pt x="268867" y="2343919"/>
                  <a:pt x="537735" y="1324265"/>
                  <a:pt x="1175580" y="763669"/>
                </a:cubicBezTo>
                <a:cubicBezTo>
                  <a:pt x="1813425" y="203073"/>
                  <a:pt x="3827072" y="0"/>
                  <a:pt x="3827072" y="0"/>
                </a:cubicBezTo>
              </a:path>
            </a:pathLst>
          </a:custGeom>
          <a:ln>
            <a:solidFill>
              <a:schemeClr val="tx1"/>
            </a:solidFill>
            <a:prstDash val="dash"/>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i="1" dirty="0">
              <a:solidFill>
                <a:srgbClr val="0000FF"/>
              </a:solidFill>
            </a:endParaRPr>
          </a:p>
        </p:txBody>
      </p:sp>
      <p:sp>
        <p:nvSpPr>
          <p:cNvPr id="11" name="TextBox 10"/>
          <p:cNvSpPr txBox="1"/>
          <p:nvPr/>
        </p:nvSpPr>
        <p:spPr>
          <a:xfrm>
            <a:off x="6213268" y="2583114"/>
            <a:ext cx="876500" cy="369332"/>
          </a:xfrm>
          <a:prstGeom prst="rect">
            <a:avLst/>
          </a:prstGeom>
          <a:noFill/>
        </p:spPr>
        <p:txBody>
          <a:bodyPr wrap="square" rtlCol="0">
            <a:spAutoFit/>
          </a:bodyPr>
          <a:lstStyle/>
          <a:p>
            <a:r>
              <a:rPr lang="en-US" i="1" dirty="0" err="1">
                <a:latin typeface="Cambria" panose="02040503050406030204" pitchFamily="18" charset="0"/>
              </a:rPr>
              <a:t>V’</a:t>
            </a:r>
            <a:r>
              <a:rPr lang="en-US" i="1" baseline="-25000" dirty="0" err="1">
                <a:latin typeface="Cambria" panose="02040503050406030204" pitchFamily="18" charset="0"/>
              </a:rPr>
              <a:t>e</a:t>
            </a:r>
            <a:r>
              <a:rPr lang="en-US" i="1" dirty="0" err="1">
                <a:latin typeface="Cambria" panose="02040503050406030204" pitchFamily="18" charset="0"/>
              </a:rPr>
              <a:t>(w</a:t>
            </a:r>
            <a:r>
              <a:rPr lang="en-US" i="1" dirty="0">
                <a:latin typeface="Cambria" panose="02040503050406030204" pitchFamily="18" charset="0"/>
              </a:rPr>
              <a:t>)</a:t>
            </a:r>
          </a:p>
        </p:txBody>
      </p:sp>
      <p:sp>
        <p:nvSpPr>
          <p:cNvPr id="12" name="Down Arrow 11"/>
          <p:cNvSpPr/>
          <p:nvPr/>
        </p:nvSpPr>
        <p:spPr>
          <a:xfrm flipH="1">
            <a:off x="5747246" y="2565056"/>
            <a:ext cx="115271" cy="491934"/>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3" name="Title 1"/>
          <p:cNvSpPr txBox="1">
            <a:spLocks/>
          </p:cNvSpPr>
          <p:nvPr/>
        </p:nvSpPr>
        <p:spPr>
          <a:xfrm>
            <a:off x="4488557" y="3892546"/>
            <a:ext cx="2766661" cy="1788849"/>
          </a:xfrm>
          <a:prstGeom prst="rect">
            <a:avLst/>
          </a:prstGeom>
        </p:spPr>
        <p:txBody>
          <a:bodyPr vert="horz" lIns="91440" tIns="45720" rIns="91440" bIns="45720" rtlCol="0" anchor="ctr">
            <a:normAutofit fontScale="97500"/>
          </a:bodyPr>
          <a:lstStyle/>
          <a:p>
            <a:pPr lvl="0" algn="ctr">
              <a:spcBef>
                <a:spcPct val="0"/>
              </a:spcBef>
            </a:pPr>
            <a:r>
              <a:rPr kumimoji="0" lang="en-US" b="0" u="none" strike="noStrike" kern="1200" cap="none" spc="0" normalizeH="0" baseline="0" noProof="0" dirty="0">
                <a:ln>
                  <a:noFill/>
                </a:ln>
                <a:solidFill>
                  <a:schemeClr val="tx1"/>
                </a:solidFill>
                <a:effectLst/>
                <a:uLnTx/>
                <a:uFillTx/>
                <a:latin typeface="+mj-lt"/>
                <a:ea typeface="+mj-ea"/>
                <a:cs typeface="+mj-cs"/>
              </a:rPr>
              <a:t>An increase in the Separation Rate</a:t>
            </a:r>
            <a:r>
              <a:rPr kumimoji="0" lang="en-US" b="0" i="1" u="none" strike="noStrike" kern="1200" cap="none" spc="0" normalizeH="0" baseline="0" noProof="0" dirty="0">
                <a:ln>
                  <a:noFill/>
                </a:ln>
                <a:solidFill>
                  <a:schemeClr val="tx1"/>
                </a:solidFill>
                <a:effectLst/>
                <a:uLnTx/>
                <a:uFillTx/>
                <a:latin typeface="Cambria" panose="02040503050406030204" pitchFamily="18" charset="0"/>
                <a:ea typeface="+mj-ea"/>
                <a:cs typeface="+mj-cs"/>
              </a:rPr>
              <a:t> (</a:t>
            </a:r>
            <a:r>
              <a:rPr kumimoji="0" lang="en-US" b="0" i="1" u="none" strike="noStrike" kern="1200" cap="none" spc="0" normalizeH="0" baseline="0" noProof="0" dirty="0" err="1">
                <a:ln>
                  <a:noFill/>
                </a:ln>
                <a:solidFill>
                  <a:schemeClr val="tx1"/>
                </a:solidFill>
                <a:effectLst/>
                <a:uLnTx/>
                <a:uFillTx/>
                <a:latin typeface="Cambria" panose="02040503050406030204" pitchFamily="18" charset="0"/>
                <a:ea typeface="+mj-ea"/>
                <a:cs typeface="+mj-cs"/>
              </a:rPr>
              <a:t>s</a:t>
            </a:r>
            <a:r>
              <a:rPr kumimoji="0" lang="en-US" b="0" i="1" u="none" strike="noStrike" kern="1200" cap="none" spc="0" normalizeH="0" baseline="0" noProof="0" dirty="0">
                <a:ln>
                  <a:noFill/>
                </a:ln>
                <a:solidFill>
                  <a:schemeClr val="tx1"/>
                </a:solidFill>
                <a:effectLst/>
                <a:uLnTx/>
                <a:uFillTx/>
                <a:latin typeface="Cambria" panose="02040503050406030204" pitchFamily="18" charset="0"/>
                <a:ea typeface="+mj-ea"/>
                <a:cs typeface="+mj-cs"/>
              </a:rPr>
              <a:t>) </a:t>
            </a:r>
            <a:r>
              <a:rPr kumimoji="0" lang="en-US" b="0" u="none" strike="noStrike" kern="1200" cap="none" spc="0" normalizeH="0" baseline="0" noProof="0" dirty="0">
                <a:ln>
                  <a:noFill/>
                </a:ln>
                <a:solidFill>
                  <a:schemeClr val="tx1"/>
                </a:solidFill>
                <a:effectLst/>
                <a:uLnTx/>
                <a:uFillTx/>
                <a:latin typeface="+mj-lt"/>
                <a:ea typeface="+mj-ea"/>
                <a:cs typeface="+mj-cs"/>
              </a:rPr>
              <a:t>or the Wage Tax </a:t>
            </a:r>
            <a:r>
              <a:rPr lang="en-US" i="1" dirty="0">
                <a:latin typeface="Cambria" panose="02040503050406030204" pitchFamily="18" charset="0"/>
              </a:rPr>
              <a:t>(</a:t>
            </a:r>
            <a:r>
              <a:rPr lang="en-US" i="1" dirty="0" err="1">
                <a:latin typeface="Cambria" panose="02040503050406030204" pitchFamily="18" charset="0"/>
              </a:rPr>
              <a:t>τ</a:t>
            </a:r>
            <a:r>
              <a:rPr lang="en-US" i="1" baseline="-25000" dirty="0" err="1">
                <a:latin typeface="Cambria" panose="02040503050406030204" pitchFamily="18" charset="0"/>
              </a:rPr>
              <a:t>w</a:t>
            </a:r>
            <a:r>
              <a:rPr lang="en-US" i="1" dirty="0">
                <a:latin typeface="Cambria" panose="02040503050406030204" pitchFamily="18" charset="0"/>
              </a:rPr>
              <a:t>) </a:t>
            </a:r>
            <a:r>
              <a:rPr lang="en-US" dirty="0"/>
              <a:t>leads to a decrease in the value of employment</a:t>
            </a:r>
            <a:r>
              <a:rPr kumimoji="0" lang="en-US" b="0" u="none" strike="noStrike" kern="1200" cap="none" spc="0" normalizeH="0" baseline="0" noProof="0" dirty="0">
                <a:ln>
                  <a:noFill/>
                </a:ln>
                <a:solidFill>
                  <a:schemeClr val="tx1"/>
                </a:solidFill>
                <a:effectLst/>
                <a:uLnTx/>
                <a:uFillTx/>
                <a:latin typeface="+mj-lt"/>
                <a:ea typeface="+mj-ea"/>
                <a:cs typeface="+mj-cs"/>
              </a:rPr>
              <a:t>.</a:t>
            </a:r>
          </a:p>
        </p:txBody>
      </p:sp>
      <p:cxnSp>
        <p:nvCxnSpPr>
          <p:cNvPr id="14" name="Straight Connector 13"/>
          <p:cNvCxnSpPr/>
          <p:nvPr/>
        </p:nvCxnSpPr>
        <p:spPr>
          <a:xfrm flipV="1">
            <a:off x="2428490" y="3619949"/>
            <a:ext cx="4418276" cy="268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287339" y="3645987"/>
            <a:ext cx="1589" cy="19688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3746925" y="3645987"/>
            <a:ext cx="1589" cy="19688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445725" y="3230791"/>
            <a:ext cx="433358" cy="369332"/>
          </a:xfrm>
          <a:prstGeom prst="rect">
            <a:avLst/>
          </a:prstGeom>
          <a:noFill/>
        </p:spPr>
        <p:txBody>
          <a:bodyPr wrap="square" rtlCol="0">
            <a:spAutoFit/>
          </a:bodyPr>
          <a:lstStyle/>
          <a:p>
            <a:r>
              <a:rPr lang="en-US" i="1" dirty="0">
                <a:latin typeface="Cambria" panose="02040503050406030204" pitchFamily="18" charset="0"/>
              </a:rPr>
              <a:t>V</a:t>
            </a:r>
            <a:r>
              <a:rPr lang="en-US" i="1" baseline="-25000" dirty="0">
                <a:latin typeface="Cambria" panose="02040503050406030204" pitchFamily="18" charset="0"/>
              </a:rPr>
              <a:t>U</a:t>
            </a:r>
            <a:endParaRPr lang="en-US" i="1" dirty="0">
              <a:latin typeface="Cambria" panose="02040503050406030204" pitchFamily="18" charset="0"/>
            </a:endParaRPr>
          </a:p>
        </p:txBody>
      </p:sp>
      <p:sp>
        <p:nvSpPr>
          <p:cNvPr id="24" name="TextBox 23">
            <a:extLst>
              <a:ext uri="{FF2B5EF4-FFF2-40B4-BE49-F238E27FC236}">
                <a16:creationId xmlns:a16="http://schemas.microsoft.com/office/drawing/2014/main" id="{3671C79D-C353-B5A2-9A7D-F77283CC754E}"/>
              </a:ext>
            </a:extLst>
          </p:cNvPr>
          <p:cNvSpPr txBox="1"/>
          <p:nvPr/>
        </p:nvSpPr>
        <p:spPr>
          <a:xfrm>
            <a:off x="3010641" y="5589545"/>
            <a:ext cx="741632" cy="369332"/>
          </a:xfrm>
          <a:prstGeom prst="rect">
            <a:avLst/>
          </a:prstGeom>
          <a:noFill/>
        </p:spPr>
        <p:txBody>
          <a:bodyPr wrap="square" rtlCol="0">
            <a:spAutoFit/>
          </a:bodyPr>
          <a:lstStyle/>
          <a:p>
            <a:r>
              <a:rPr lang="en-US" i="1" dirty="0">
                <a:latin typeface="Cambria" panose="02040503050406030204" pitchFamily="18" charset="0"/>
              </a:rPr>
              <a:t>w*</a:t>
            </a:r>
            <a:r>
              <a:rPr lang="en-US" i="1" baseline="-25000" dirty="0">
                <a:latin typeface="Cambria" panose="02040503050406030204" pitchFamily="18" charset="0"/>
              </a:rPr>
              <a:t>1</a:t>
            </a:r>
          </a:p>
        </p:txBody>
      </p:sp>
      <p:sp>
        <p:nvSpPr>
          <p:cNvPr id="25" name="TextBox 24">
            <a:extLst>
              <a:ext uri="{FF2B5EF4-FFF2-40B4-BE49-F238E27FC236}">
                <a16:creationId xmlns:a16="http://schemas.microsoft.com/office/drawing/2014/main" id="{C55E0E7C-7D45-30A9-C6B3-3130544429D2}"/>
              </a:ext>
            </a:extLst>
          </p:cNvPr>
          <p:cNvSpPr txBox="1"/>
          <p:nvPr/>
        </p:nvSpPr>
        <p:spPr>
          <a:xfrm>
            <a:off x="3537888" y="5613996"/>
            <a:ext cx="741632" cy="369332"/>
          </a:xfrm>
          <a:prstGeom prst="rect">
            <a:avLst/>
          </a:prstGeom>
          <a:noFill/>
        </p:spPr>
        <p:txBody>
          <a:bodyPr wrap="square" rtlCol="0">
            <a:spAutoFit/>
          </a:bodyPr>
          <a:lstStyle/>
          <a:p>
            <a:r>
              <a:rPr lang="en-US" i="1" dirty="0">
                <a:latin typeface="Cambria" panose="02040503050406030204" pitchFamily="18" charset="0"/>
              </a:rPr>
              <a:t>w*</a:t>
            </a:r>
            <a:r>
              <a:rPr lang="en-US" i="1" baseline="-25000" dirty="0">
                <a:latin typeface="Cambria" panose="02040503050406030204" pitchFamily="18" charset="0"/>
              </a:rPr>
              <a:t>2</a:t>
            </a:r>
          </a:p>
        </p:txBody>
      </p:sp>
      <p:sp>
        <p:nvSpPr>
          <p:cNvPr id="3" name="TextBox 2">
            <a:extLst>
              <a:ext uri="{FF2B5EF4-FFF2-40B4-BE49-F238E27FC236}">
                <a16:creationId xmlns:a16="http://schemas.microsoft.com/office/drawing/2014/main" id="{10FD13B0-DAE2-4816-A1FA-CF9A8F898951}"/>
              </a:ext>
            </a:extLst>
          </p:cNvPr>
          <p:cNvSpPr txBox="1"/>
          <p:nvPr/>
        </p:nvSpPr>
        <p:spPr>
          <a:xfrm>
            <a:off x="1369560" y="1623007"/>
            <a:ext cx="1053660" cy="369332"/>
          </a:xfrm>
          <a:prstGeom prst="rect">
            <a:avLst/>
          </a:prstGeom>
          <a:noFill/>
        </p:spPr>
        <p:txBody>
          <a:bodyPr wrap="square" rtlCol="0">
            <a:spAutoFit/>
          </a:bodyPr>
          <a:lstStyle/>
          <a:p>
            <a:r>
              <a:rPr lang="en-US" i="1" dirty="0" err="1">
                <a:latin typeface="Cambria" panose="02040503050406030204" pitchFamily="18" charset="0"/>
              </a:rPr>
              <a:t>V</a:t>
            </a:r>
            <a:r>
              <a:rPr lang="en-US" i="1" baseline="-25000" dirty="0" err="1">
                <a:latin typeface="Cambria" panose="02040503050406030204" pitchFamily="18" charset="0"/>
              </a:rPr>
              <a:t>e</a:t>
            </a:r>
            <a:r>
              <a:rPr lang="en-US" i="1" dirty="0">
                <a:latin typeface="Cambria" panose="02040503050406030204" pitchFamily="18" charset="0"/>
              </a:rPr>
              <a:t>(w), V</a:t>
            </a:r>
            <a:r>
              <a:rPr lang="en-US" i="1" baseline="-25000" dirty="0">
                <a:latin typeface="Cambria" panose="02040503050406030204" pitchFamily="18" charset="0"/>
              </a:rPr>
              <a:t>U</a:t>
            </a:r>
            <a:endParaRPr lang="en-US" i="1" dirty="0">
              <a:latin typeface="Cambria" panose="020405030504060302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18"/>
            <a:ext cx="8229600" cy="1279027"/>
          </a:xfrm>
        </p:spPr>
        <p:txBody>
          <a:bodyPr>
            <a:normAutofit/>
          </a:bodyPr>
          <a:lstStyle/>
          <a:p>
            <a:r>
              <a:rPr lang="en-US" dirty="0"/>
              <a:t>The Value of Unemployment</a:t>
            </a:r>
          </a:p>
        </p:txBody>
      </p:sp>
      <p:cxnSp>
        <p:nvCxnSpPr>
          <p:cNvPr id="5" name="Straight Connector 4"/>
          <p:cNvCxnSpPr/>
          <p:nvPr/>
        </p:nvCxnSpPr>
        <p:spPr>
          <a:xfrm rot="16200000" flipH="1">
            <a:off x="146869" y="3831350"/>
            <a:ext cx="3971245" cy="89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a:cxnSpLocks/>
          </p:cNvCxnSpPr>
          <p:nvPr/>
        </p:nvCxnSpPr>
        <p:spPr>
          <a:xfrm>
            <a:off x="2144108" y="5807158"/>
            <a:ext cx="452415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90448" y="1741851"/>
            <a:ext cx="1053660" cy="369332"/>
          </a:xfrm>
          <a:prstGeom prst="rect">
            <a:avLst/>
          </a:prstGeom>
          <a:noFill/>
        </p:spPr>
        <p:txBody>
          <a:bodyPr wrap="square" rtlCol="0">
            <a:spAutoFit/>
          </a:bodyPr>
          <a:lstStyle/>
          <a:p>
            <a:r>
              <a:rPr lang="en-US" i="1" dirty="0" err="1">
                <a:latin typeface="Cambria" panose="02040503050406030204" pitchFamily="18" charset="0"/>
              </a:rPr>
              <a:t>V</a:t>
            </a:r>
            <a:r>
              <a:rPr lang="en-US" i="1" baseline="-25000" dirty="0" err="1">
                <a:latin typeface="Cambria" panose="02040503050406030204" pitchFamily="18" charset="0"/>
              </a:rPr>
              <a:t>e</a:t>
            </a:r>
            <a:r>
              <a:rPr lang="en-US" i="1" dirty="0">
                <a:latin typeface="Cambria" panose="02040503050406030204" pitchFamily="18" charset="0"/>
              </a:rPr>
              <a:t>(w), V</a:t>
            </a:r>
            <a:r>
              <a:rPr lang="en-US" i="1" baseline="-25000" dirty="0">
                <a:latin typeface="Cambria" panose="02040503050406030204" pitchFamily="18" charset="0"/>
              </a:rPr>
              <a:t>U</a:t>
            </a:r>
            <a:endParaRPr lang="en-US" i="1" dirty="0">
              <a:latin typeface="Cambria" panose="02040503050406030204" pitchFamily="18" charset="0"/>
            </a:endParaRPr>
          </a:p>
        </p:txBody>
      </p:sp>
      <p:sp>
        <p:nvSpPr>
          <p:cNvPr id="9" name="TextBox 8"/>
          <p:cNvSpPr txBox="1"/>
          <p:nvPr/>
        </p:nvSpPr>
        <p:spPr>
          <a:xfrm>
            <a:off x="6363663" y="5741139"/>
            <a:ext cx="474184" cy="369332"/>
          </a:xfrm>
          <a:prstGeom prst="rect">
            <a:avLst/>
          </a:prstGeom>
          <a:noFill/>
        </p:spPr>
        <p:txBody>
          <a:bodyPr wrap="square" rtlCol="0">
            <a:spAutoFit/>
          </a:bodyPr>
          <a:lstStyle/>
          <a:p>
            <a:r>
              <a:rPr lang="en-US" i="1" dirty="0">
                <a:latin typeface="Cambria" panose="02040503050406030204" pitchFamily="18" charset="0"/>
              </a:rPr>
              <a:t>w</a:t>
            </a:r>
          </a:p>
        </p:txBody>
      </p:sp>
      <p:sp>
        <p:nvSpPr>
          <p:cNvPr id="21" name="TextBox 20"/>
          <p:cNvSpPr txBox="1"/>
          <p:nvPr/>
        </p:nvSpPr>
        <p:spPr>
          <a:xfrm>
            <a:off x="7654700" y="2431930"/>
            <a:ext cx="661847" cy="369332"/>
          </a:xfrm>
          <a:prstGeom prst="rect">
            <a:avLst/>
          </a:prstGeom>
          <a:noFill/>
        </p:spPr>
        <p:txBody>
          <a:bodyPr wrap="square" rtlCol="0">
            <a:spAutoFit/>
          </a:bodyPr>
          <a:lstStyle/>
          <a:p>
            <a:endParaRPr lang="en-US" i="1" dirty="0"/>
          </a:p>
        </p:txBody>
      </p:sp>
      <p:sp>
        <p:nvSpPr>
          <p:cNvPr id="22" name="TextBox 21"/>
          <p:cNvSpPr txBox="1"/>
          <p:nvPr/>
        </p:nvSpPr>
        <p:spPr>
          <a:xfrm>
            <a:off x="5853558" y="1980712"/>
            <a:ext cx="876500" cy="369332"/>
          </a:xfrm>
          <a:prstGeom prst="rect">
            <a:avLst/>
          </a:prstGeom>
          <a:noFill/>
        </p:spPr>
        <p:txBody>
          <a:bodyPr wrap="square" rtlCol="0">
            <a:spAutoFit/>
          </a:bodyPr>
          <a:lstStyle/>
          <a:p>
            <a:r>
              <a:rPr lang="en-US" i="1" dirty="0" err="1">
                <a:latin typeface="Cambria" panose="02040503050406030204" pitchFamily="18" charset="0"/>
              </a:rPr>
              <a:t>V</a:t>
            </a:r>
            <a:r>
              <a:rPr lang="en-US" i="1" baseline="-25000" dirty="0" err="1">
                <a:latin typeface="Cambria" panose="02040503050406030204" pitchFamily="18" charset="0"/>
              </a:rPr>
              <a:t>e</a:t>
            </a:r>
            <a:r>
              <a:rPr lang="en-US" i="1" dirty="0" err="1">
                <a:latin typeface="Cambria" panose="02040503050406030204" pitchFamily="18" charset="0"/>
              </a:rPr>
              <a:t>(w</a:t>
            </a:r>
            <a:r>
              <a:rPr lang="en-US" i="1" dirty="0">
                <a:latin typeface="Cambria" panose="02040503050406030204" pitchFamily="18" charset="0"/>
              </a:rPr>
              <a:t>)</a:t>
            </a:r>
          </a:p>
        </p:txBody>
      </p:sp>
      <p:sp>
        <p:nvSpPr>
          <p:cNvPr id="23" name="Freeform 22"/>
          <p:cNvSpPr/>
          <p:nvPr/>
        </p:nvSpPr>
        <p:spPr>
          <a:xfrm>
            <a:off x="2135164" y="2431930"/>
            <a:ext cx="4391444" cy="3375228"/>
          </a:xfrm>
          <a:custGeom>
            <a:avLst/>
            <a:gdLst>
              <a:gd name="connsiteX0" fmla="*/ 0 w 3827072"/>
              <a:gd name="connsiteY0" fmla="*/ 3363574 h 3363574"/>
              <a:gd name="connsiteX1" fmla="*/ 1175580 w 3827072"/>
              <a:gd name="connsiteY1" fmla="*/ 763669 h 3363574"/>
              <a:gd name="connsiteX2" fmla="*/ 3827072 w 3827072"/>
              <a:gd name="connsiteY2" fmla="*/ 0 h 3363574"/>
            </a:gdLst>
            <a:ahLst/>
            <a:cxnLst>
              <a:cxn ang="0">
                <a:pos x="connsiteX0" y="connsiteY0"/>
              </a:cxn>
              <a:cxn ang="0">
                <a:pos x="connsiteX1" y="connsiteY1"/>
              </a:cxn>
              <a:cxn ang="0">
                <a:pos x="connsiteX2" y="connsiteY2"/>
              </a:cxn>
            </a:cxnLst>
            <a:rect l="l" t="t" r="r" b="b"/>
            <a:pathLst>
              <a:path w="3827072" h="3363574">
                <a:moveTo>
                  <a:pt x="0" y="3363574"/>
                </a:moveTo>
                <a:cubicBezTo>
                  <a:pt x="268867" y="2343919"/>
                  <a:pt x="537735" y="1324265"/>
                  <a:pt x="1175580" y="763669"/>
                </a:cubicBezTo>
                <a:cubicBezTo>
                  <a:pt x="1813425" y="203073"/>
                  <a:pt x="3827072" y="0"/>
                  <a:pt x="3827072"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i="1" dirty="0">
              <a:solidFill>
                <a:srgbClr val="0000FF"/>
              </a:solidFill>
            </a:endParaRPr>
          </a:p>
        </p:txBody>
      </p:sp>
      <p:cxnSp>
        <p:nvCxnSpPr>
          <p:cNvPr id="12" name="Straight Connector 11"/>
          <p:cNvCxnSpPr/>
          <p:nvPr/>
        </p:nvCxnSpPr>
        <p:spPr>
          <a:xfrm flipV="1">
            <a:off x="2144108" y="3696316"/>
            <a:ext cx="4418276" cy="268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791761" y="3288895"/>
            <a:ext cx="876500" cy="369332"/>
          </a:xfrm>
          <a:prstGeom prst="rect">
            <a:avLst/>
          </a:prstGeom>
          <a:noFill/>
        </p:spPr>
        <p:txBody>
          <a:bodyPr wrap="square" rtlCol="0">
            <a:spAutoFit/>
          </a:bodyPr>
          <a:lstStyle/>
          <a:p>
            <a:r>
              <a:rPr lang="en-US" i="1" dirty="0">
                <a:latin typeface="Cambria" panose="02040503050406030204" pitchFamily="18" charset="0"/>
              </a:rPr>
              <a:t>       V</a:t>
            </a:r>
            <a:r>
              <a:rPr lang="en-US" i="1" baseline="-25000" dirty="0">
                <a:latin typeface="Cambria" panose="02040503050406030204" pitchFamily="18" charset="0"/>
              </a:rPr>
              <a:t>U</a:t>
            </a:r>
            <a:endParaRPr lang="en-US" i="1" dirty="0">
              <a:latin typeface="Cambria" panose="02040503050406030204" pitchFamily="18" charset="0"/>
            </a:endParaRPr>
          </a:p>
        </p:txBody>
      </p:sp>
      <p:cxnSp>
        <p:nvCxnSpPr>
          <p:cNvPr id="17" name="Straight Connector 16"/>
          <p:cNvCxnSpPr/>
          <p:nvPr/>
        </p:nvCxnSpPr>
        <p:spPr>
          <a:xfrm rot="5400000">
            <a:off x="1958053" y="4740873"/>
            <a:ext cx="208559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52823" y="5777944"/>
            <a:ext cx="741632" cy="369332"/>
          </a:xfrm>
          <a:prstGeom prst="rect">
            <a:avLst/>
          </a:prstGeom>
          <a:noFill/>
        </p:spPr>
        <p:txBody>
          <a:bodyPr wrap="square" rtlCol="0">
            <a:spAutoFit/>
          </a:bodyPr>
          <a:lstStyle/>
          <a:p>
            <a:r>
              <a:rPr lang="en-US" i="1" dirty="0">
                <a:latin typeface="Cambria" panose="02040503050406030204" pitchFamily="18" charset="0"/>
              </a:rPr>
              <a:t>w*</a:t>
            </a:r>
            <a:r>
              <a:rPr lang="en-US" i="1" baseline="-25000" dirty="0">
                <a:latin typeface="Cambria" panose="02040503050406030204" pitchFamily="18" charset="0"/>
              </a:rPr>
              <a:t>1</a:t>
            </a:r>
          </a:p>
        </p:txBody>
      </p:sp>
      <p:cxnSp>
        <p:nvCxnSpPr>
          <p:cNvPr id="16" name="Straight Connector 15"/>
          <p:cNvCxnSpPr/>
          <p:nvPr/>
        </p:nvCxnSpPr>
        <p:spPr>
          <a:xfrm flipV="1">
            <a:off x="2135163" y="3141773"/>
            <a:ext cx="4418276" cy="2683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716376" y="2701888"/>
            <a:ext cx="876500" cy="369332"/>
          </a:xfrm>
          <a:prstGeom prst="rect">
            <a:avLst/>
          </a:prstGeom>
          <a:noFill/>
        </p:spPr>
        <p:txBody>
          <a:bodyPr wrap="square" rtlCol="0">
            <a:spAutoFit/>
          </a:bodyPr>
          <a:lstStyle/>
          <a:p>
            <a:r>
              <a:rPr lang="en-US" i="1" dirty="0">
                <a:latin typeface="Cambria" panose="02040503050406030204" pitchFamily="18" charset="0"/>
              </a:rPr>
              <a:t>       V’</a:t>
            </a:r>
            <a:r>
              <a:rPr lang="en-US" i="1" baseline="-25000" dirty="0">
                <a:latin typeface="Cambria" panose="02040503050406030204" pitchFamily="18" charset="0"/>
              </a:rPr>
              <a:t>U</a:t>
            </a:r>
            <a:endParaRPr lang="en-US" i="1" dirty="0">
              <a:latin typeface="Cambria" panose="02040503050406030204" pitchFamily="18" charset="0"/>
            </a:endParaRPr>
          </a:p>
        </p:txBody>
      </p:sp>
      <p:cxnSp>
        <p:nvCxnSpPr>
          <p:cNvPr id="25" name="Straight Connector 24"/>
          <p:cNvCxnSpPr>
            <a:cxnSpLocks/>
          </p:cNvCxnSpPr>
          <p:nvPr/>
        </p:nvCxnSpPr>
        <p:spPr>
          <a:xfrm>
            <a:off x="3570215" y="3140979"/>
            <a:ext cx="0" cy="267338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791414" y="4081380"/>
            <a:ext cx="2890813" cy="1477328"/>
          </a:xfrm>
          <a:prstGeom prst="rect">
            <a:avLst/>
          </a:prstGeom>
        </p:spPr>
        <p:txBody>
          <a:bodyPr wrap="square">
            <a:spAutoFit/>
          </a:bodyPr>
          <a:lstStyle/>
          <a:p>
            <a:pPr lvl="1" algn="ctr">
              <a:buNone/>
            </a:pPr>
            <a:r>
              <a:rPr lang="en-US" dirty="0"/>
              <a:t>Increases in unemployment benefits </a:t>
            </a:r>
            <a:r>
              <a:rPr lang="en-US" i="1" dirty="0"/>
              <a:t>(b) </a:t>
            </a:r>
            <a:r>
              <a:rPr lang="en-US" dirty="0"/>
              <a:t>or the frequency of job offers (p) leads to an increase in </a:t>
            </a:r>
            <a:r>
              <a:rPr lang="en-US" i="1" dirty="0"/>
              <a:t>(V</a:t>
            </a:r>
            <a:r>
              <a:rPr lang="en-US" i="1" baseline="-25000" dirty="0"/>
              <a:t>u</a:t>
            </a:r>
            <a:r>
              <a:rPr lang="en-US" i="1" dirty="0"/>
              <a:t>).</a:t>
            </a:r>
          </a:p>
        </p:txBody>
      </p:sp>
      <p:sp>
        <p:nvSpPr>
          <p:cNvPr id="24" name="TextBox 23">
            <a:extLst>
              <a:ext uri="{FF2B5EF4-FFF2-40B4-BE49-F238E27FC236}">
                <a16:creationId xmlns:a16="http://schemas.microsoft.com/office/drawing/2014/main" id="{45988A9E-12EF-5667-A0B8-57571A9D03F1}"/>
              </a:ext>
            </a:extLst>
          </p:cNvPr>
          <p:cNvSpPr txBox="1"/>
          <p:nvPr/>
        </p:nvSpPr>
        <p:spPr>
          <a:xfrm>
            <a:off x="3357889" y="5780955"/>
            <a:ext cx="741632" cy="369332"/>
          </a:xfrm>
          <a:prstGeom prst="rect">
            <a:avLst/>
          </a:prstGeom>
          <a:noFill/>
        </p:spPr>
        <p:txBody>
          <a:bodyPr wrap="square" rtlCol="0">
            <a:spAutoFit/>
          </a:bodyPr>
          <a:lstStyle/>
          <a:p>
            <a:r>
              <a:rPr lang="en-US" i="1" dirty="0">
                <a:latin typeface="Cambria" panose="02040503050406030204" pitchFamily="18" charset="0"/>
              </a:rPr>
              <a:t>w*</a:t>
            </a:r>
            <a:r>
              <a:rPr lang="en-US" i="1" baseline="-25000" dirty="0">
                <a:latin typeface="Cambria" panose="02040503050406030204" pitchFamily="18" charset="0"/>
              </a:rPr>
              <a:t>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70025"/>
          </a:xfrm>
          <a:prstGeom prst="rect">
            <a:avLst/>
          </a:prstGeom>
          <a:solidFill>
            <a:schemeClr val="bg1">
              <a:alpha val="68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Labor Markets</a:t>
            </a:r>
          </a:p>
        </p:txBody>
      </p:sp>
      <p:sp>
        <p:nvSpPr>
          <p:cNvPr id="6" name="Subtitle 2"/>
          <p:cNvSpPr txBox="1">
            <a:spLocks/>
          </p:cNvSpPr>
          <p:nvPr/>
        </p:nvSpPr>
        <p:spPr>
          <a:xfrm>
            <a:off x="0" y="1423987"/>
            <a:ext cx="9144000" cy="1582737"/>
          </a:xfrm>
          <a:prstGeom prst="rect">
            <a:avLst/>
          </a:prstGeom>
          <a:solidFill>
            <a:schemeClr val="bg1">
              <a:alpha val="65000"/>
            </a:schemeClr>
          </a:solidFill>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srgbClr val="000000"/>
                </a:solidFill>
                <a:effectLst/>
                <a:uLnTx/>
                <a:uFillTx/>
                <a:latin typeface="+mn-lt"/>
                <a:ea typeface="ＭＳ Ｐゴシック" pitchFamily="-83" charset="-128"/>
                <a:cs typeface="ＭＳ Ｐゴシック" pitchFamily="-83" charset="-128"/>
              </a:rPr>
              <a:t>Objective: </a:t>
            </a:r>
            <a:r>
              <a:rPr kumimoji="0" lang="en-US" sz="2800" b="0" i="0" u="none" strike="noStrike" kern="1200" cap="none" spc="0" normalizeH="0" baseline="0" noProof="0" dirty="0">
                <a:ln>
                  <a:noFill/>
                </a:ln>
                <a:solidFill>
                  <a:srgbClr val="000000"/>
                </a:solidFill>
                <a:effectLst/>
                <a:uLnTx/>
                <a:uFillTx/>
                <a:latin typeface="+mn-lt"/>
                <a:ea typeface="ＭＳ Ｐゴシック" pitchFamily="-83" charset="-128"/>
                <a:cs typeface="ＭＳ Ｐゴシック" pitchFamily="-83" charset="-128"/>
              </a:rPr>
              <a:t>Describe the relationship between real wages, the supply of labor and the demand for for labor, and explain the reasons unemployment exists.</a:t>
            </a:r>
          </a:p>
        </p:txBody>
      </p:sp>
      <p:sp>
        <p:nvSpPr>
          <p:cNvPr id="7" name="Rectangle 6"/>
          <p:cNvSpPr/>
          <p:nvPr/>
        </p:nvSpPr>
        <p:spPr>
          <a:xfrm>
            <a:off x="0" y="3349624"/>
            <a:ext cx="9144000" cy="3046988"/>
          </a:xfrm>
          <a:prstGeom prst="rect">
            <a:avLst/>
          </a:prstGeom>
          <a:solidFill>
            <a:schemeClr val="bg1">
              <a:alpha val="70000"/>
            </a:schemeClr>
          </a:solidFill>
        </p:spPr>
        <p:txBody>
          <a:bodyPr wrap="square">
            <a:spAutoFit/>
          </a:bodyPr>
          <a:lstStyle/>
          <a:p>
            <a:pPr marL="769084" lvl="1" indent="-311965">
              <a:buFont typeface="+mj-lt"/>
              <a:buAutoNum type="arabicPeriod"/>
            </a:pPr>
            <a:r>
              <a:rPr lang="en-US" sz="2400" dirty="0"/>
              <a:t>What is the relationship between labor and production?</a:t>
            </a:r>
          </a:p>
          <a:p>
            <a:pPr marL="769084" lvl="1" indent="-311965">
              <a:buFont typeface="+mj-lt"/>
              <a:buAutoNum type="arabicPeriod"/>
              <a:defRPr/>
            </a:pPr>
            <a:r>
              <a:rPr lang="en-US" sz="2400" dirty="0"/>
              <a:t>Why is the relationship between the real wage with labor supply and labor demand?</a:t>
            </a:r>
          </a:p>
          <a:p>
            <a:pPr marL="769084" lvl="1" indent="-311965">
              <a:buFont typeface="+mj-lt"/>
              <a:buAutoNum type="arabicPeriod"/>
            </a:pPr>
            <a:r>
              <a:rPr lang="en-US" sz="2400" dirty="0"/>
              <a:t>How do we explain unemployment through the search and matching model of labor?</a:t>
            </a:r>
          </a:p>
          <a:p>
            <a:pPr marL="769084" lvl="1" indent="-311965">
              <a:buFont typeface="+mj-lt"/>
              <a:buAutoNum type="arabicPeriod"/>
            </a:pPr>
            <a:r>
              <a:rPr lang="en-US" sz="2400" dirty="0"/>
              <a:t>How does the reservation wage affect unemployment in the search and matching model of labor?</a:t>
            </a:r>
          </a:p>
          <a:p>
            <a:pPr marL="457119" lvl="1"/>
            <a:endParaRPr lang="en-US" sz="2400" dirty="0"/>
          </a:p>
        </p:txBody>
      </p:sp>
    </p:spTree>
    <p:extLst>
      <p:ext uri="{BB962C8B-B14F-4D97-AF65-F5344CB8AC3E}">
        <p14:creationId xmlns:p14="http://schemas.microsoft.com/office/powerpoint/2010/main" val="69592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504"/>
          </a:xfrm>
        </p:spPr>
        <p:txBody>
          <a:bodyPr>
            <a:normAutofit fontScale="90000"/>
          </a:bodyPr>
          <a:lstStyle/>
          <a:p>
            <a:r>
              <a:rPr lang="en-US" dirty="0"/>
              <a:t>An Increase in Unemployment Benefits</a:t>
            </a:r>
          </a:p>
        </p:txBody>
      </p:sp>
      <p:cxnSp>
        <p:nvCxnSpPr>
          <p:cNvPr id="7" name="Straight Connector 6"/>
          <p:cNvCxnSpPr/>
          <p:nvPr/>
        </p:nvCxnSpPr>
        <p:spPr>
          <a:xfrm rot="16200000" flipH="1">
            <a:off x="-343766" y="3413648"/>
            <a:ext cx="352403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418250" y="5161379"/>
            <a:ext cx="46597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p:cNvCxnSpPr>
          <p:nvPr/>
        </p:nvCxnSpPr>
        <p:spPr>
          <a:xfrm>
            <a:off x="1418252" y="3238366"/>
            <a:ext cx="4283693" cy="19230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1418250" y="2967445"/>
            <a:ext cx="4218917" cy="21939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685424" y="5155970"/>
            <a:ext cx="589234" cy="369332"/>
          </a:xfrm>
          <a:prstGeom prst="rect">
            <a:avLst/>
          </a:prstGeom>
          <a:noFill/>
        </p:spPr>
        <p:txBody>
          <a:bodyPr wrap="square" rtlCol="0">
            <a:spAutoFit/>
          </a:bodyPr>
          <a:lstStyle/>
          <a:p>
            <a:r>
              <a:rPr lang="en-US" i="1" dirty="0">
                <a:latin typeface="Cambria" panose="02040503050406030204" pitchFamily="18" charset="0"/>
              </a:rPr>
              <a:t>   U</a:t>
            </a:r>
          </a:p>
        </p:txBody>
      </p:sp>
      <p:sp>
        <p:nvSpPr>
          <p:cNvPr id="16" name="TextBox 15"/>
          <p:cNvSpPr txBox="1"/>
          <p:nvPr/>
        </p:nvSpPr>
        <p:spPr>
          <a:xfrm>
            <a:off x="5407328" y="5141020"/>
            <a:ext cx="589234" cy="369332"/>
          </a:xfrm>
          <a:prstGeom prst="rect">
            <a:avLst/>
          </a:prstGeom>
          <a:noFill/>
        </p:spPr>
        <p:txBody>
          <a:bodyPr wrap="square" rtlCol="0">
            <a:spAutoFit/>
          </a:bodyPr>
          <a:lstStyle/>
          <a:p>
            <a:r>
              <a:rPr lang="en-US" i="1" dirty="0">
                <a:latin typeface="Cambria" panose="02040503050406030204" pitchFamily="18" charset="0"/>
              </a:rPr>
              <a:t>   1</a:t>
            </a:r>
          </a:p>
        </p:txBody>
      </p:sp>
      <p:sp>
        <p:nvSpPr>
          <p:cNvPr id="17" name="TextBox 16"/>
          <p:cNvSpPr txBox="1"/>
          <p:nvPr/>
        </p:nvSpPr>
        <p:spPr>
          <a:xfrm>
            <a:off x="957053" y="4901710"/>
            <a:ext cx="777588" cy="646331"/>
          </a:xfrm>
          <a:prstGeom prst="rect">
            <a:avLst/>
          </a:prstGeom>
          <a:noFill/>
        </p:spPr>
        <p:txBody>
          <a:bodyPr wrap="square" rtlCol="0">
            <a:spAutoFit/>
          </a:bodyPr>
          <a:lstStyle/>
          <a:p>
            <a:r>
              <a:rPr lang="en-US" i="1" dirty="0">
                <a:latin typeface="Cambria" panose="02040503050406030204" pitchFamily="18" charset="0"/>
              </a:rPr>
              <a:t>   (0,0)</a:t>
            </a:r>
          </a:p>
        </p:txBody>
      </p:sp>
      <p:sp>
        <p:nvSpPr>
          <p:cNvPr id="18" name="TextBox 17"/>
          <p:cNvSpPr txBox="1"/>
          <p:nvPr/>
        </p:nvSpPr>
        <p:spPr>
          <a:xfrm>
            <a:off x="1461409" y="2926593"/>
            <a:ext cx="1163234" cy="369332"/>
          </a:xfrm>
          <a:prstGeom prst="rect">
            <a:avLst/>
          </a:prstGeom>
          <a:noFill/>
        </p:spPr>
        <p:txBody>
          <a:bodyPr wrap="square" rtlCol="0">
            <a:spAutoFit/>
          </a:bodyPr>
          <a:lstStyle/>
          <a:p>
            <a:r>
              <a:rPr lang="en-US" i="1" dirty="0">
                <a:latin typeface="Cambria" panose="02040503050406030204" pitchFamily="18" charset="0"/>
              </a:rPr>
              <a:t>   s(1-U)</a:t>
            </a:r>
          </a:p>
        </p:txBody>
      </p:sp>
      <p:sp>
        <p:nvSpPr>
          <p:cNvPr id="19" name="TextBox 18"/>
          <p:cNvSpPr txBox="1"/>
          <p:nvPr/>
        </p:nvSpPr>
        <p:spPr>
          <a:xfrm>
            <a:off x="4011631" y="2913218"/>
            <a:ext cx="1163234" cy="369332"/>
          </a:xfrm>
          <a:prstGeom prst="rect">
            <a:avLst/>
          </a:prstGeom>
          <a:noFill/>
        </p:spPr>
        <p:txBody>
          <a:bodyPr wrap="square" rtlCol="0">
            <a:spAutoFit/>
          </a:bodyPr>
          <a:lstStyle/>
          <a:p>
            <a:r>
              <a:rPr lang="en-US" i="1" dirty="0">
                <a:latin typeface="Cambria" panose="02040503050406030204" pitchFamily="18" charset="0"/>
              </a:rPr>
              <a:t>UpH(w</a:t>
            </a:r>
            <a:r>
              <a:rPr lang="en-US" i="1" baseline="-25000" dirty="0">
                <a:latin typeface="Cambria" panose="02040503050406030204" pitchFamily="18" charset="0"/>
              </a:rPr>
              <a:t>1</a:t>
            </a:r>
            <a:r>
              <a:rPr lang="en-US" i="1" dirty="0">
                <a:latin typeface="Cambria" panose="02040503050406030204" pitchFamily="18" charset="0"/>
              </a:rPr>
              <a:t>*)</a:t>
            </a:r>
          </a:p>
        </p:txBody>
      </p:sp>
      <p:cxnSp>
        <p:nvCxnSpPr>
          <p:cNvPr id="21" name="Straight Connector 20"/>
          <p:cNvCxnSpPr>
            <a:cxnSpLocks/>
          </p:cNvCxnSpPr>
          <p:nvPr/>
        </p:nvCxnSpPr>
        <p:spPr>
          <a:xfrm>
            <a:off x="3395269" y="4128476"/>
            <a:ext cx="3" cy="1044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127563" y="5140872"/>
            <a:ext cx="751286" cy="369332"/>
          </a:xfrm>
          <a:prstGeom prst="rect">
            <a:avLst/>
          </a:prstGeom>
          <a:noFill/>
        </p:spPr>
        <p:txBody>
          <a:bodyPr wrap="square" rtlCol="0">
            <a:spAutoFit/>
          </a:bodyPr>
          <a:lstStyle/>
          <a:p>
            <a:r>
              <a:rPr lang="en-US" i="1" dirty="0">
                <a:latin typeface="Cambria" panose="02040503050406030204" pitchFamily="18" charset="0"/>
              </a:rPr>
              <a:t>  U</a:t>
            </a:r>
            <a:r>
              <a:rPr lang="en-US" i="1" baseline="-25000" dirty="0">
                <a:latin typeface="Cambria" panose="02040503050406030204" pitchFamily="18" charset="0"/>
              </a:rPr>
              <a:t>1</a:t>
            </a:r>
          </a:p>
        </p:txBody>
      </p:sp>
      <p:cxnSp>
        <p:nvCxnSpPr>
          <p:cNvPr id="20" name="Straight Connector 19"/>
          <p:cNvCxnSpPr/>
          <p:nvPr/>
        </p:nvCxnSpPr>
        <p:spPr>
          <a:xfrm flipV="1">
            <a:off x="1418252" y="3789201"/>
            <a:ext cx="4365143" cy="137217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722219" y="3512526"/>
            <a:ext cx="1163234" cy="369332"/>
          </a:xfrm>
          <a:prstGeom prst="rect">
            <a:avLst/>
          </a:prstGeom>
          <a:noFill/>
        </p:spPr>
        <p:txBody>
          <a:bodyPr wrap="square" rtlCol="0">
            <a:spAutoFit/>
          </a:bodyPr>
          <a:lstStyle/>
          <a:p>
            <a:r>
              <a:rPr lang="en-US" i="1" dirty="0">
                <a:latin typeface="Cambria" panose="02040503050406030204" pitchFamily="18" charset="0"/>
              </a:rPr>
              <a:t>UpH(w</a:t>
            </a:r>
            <a:r>
              <a:rPr lang="en-US" i="1" baseline="-25000" dirty="0">
                <a:latin typeface="Cambria" panose="02040503050406030204" pitchFamily="18" charset="0"/>
              </a:rPr>
              <a:t>2</a:t>
            </a:r>
            <a:r>
              <a:rPr lang="en-US" i="1" dirty="0">
                <a:latin typeface="Cambria" panose="02040503050406030204" pitchFamily="18" charset="0"/>
              </a:rPr>
              <a:t>*)</a:t>
            </a:r>
          </a:p>
        </p:txBody>
      </p:sp>
      <p:cxnSp>
        <p:nvCxnSpPr>
          <p:cNvPr id="32" name="Straight Connector 31"/>
          <p:cNvCxnSpPr>
            <a:cxnSpLocks/>
          </p:cNvCxnSpPr>
          <p:nvPr/>
        </p:nvCxnSpPr>
        <p:spPr>
          <a:xfrm>
            <a:off x="3942176" y="4372419"/>
            <a:ext cx="0" cy="77815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643981" y="5153824"/>
            <a:ext cx="751286" cy="369332"/>
          </a:xfrm>
          <a:prstGeom prst="rect">
            <a:avLst/>
          </a:prstGeom>
          <a:noFill/>
        </p:spPr>
        <p:txBody>
          <a:bodyPr wrap="square" rtlCol="0">
            <a:spAutoFit/>
          </a:bodyPr>
          <a:lstStyle/>
          <a:p>
            <a:r>
              <a:rPr lang="en-US" i="1" dirty="0">
                <a:latin typeface="Cambria" panose="02040503050406030204" pitchFamily="18" charset="0"/>
              </a:rPr>
              <a:t>  U</a:t>
            </a:r>
            <a:r>
              <a:rPr lang="en-US" i="1" baseline="-25000" dirty="0">
                <a:latin typeface="Cambria" panose="02040503050406030204" pitchFamily="18" charset="0"/>
              </a:rPr>
              <a:t>2</a:t>
            </a:r>
          </a:p>
        </p:txBody>
      </p:sp>
      <p:sp>
        <p:nvSpPr>
          <p:cNvPr id="28" name="TextBox 27"/>
          <p:cNvSpPr txBox="1"/>
          <p:nvPr/>
        </p:nvSpPr>
        <p:spPr>
          <a:xfrm>
            <a:off x="228598" y="1593802"/>
            <a:ext cx="1191943" cy="923330"/>
          </a:xfrm>
          <a:prstGeom prst="rect">
            <a:avLst/>
          </a:prstGeom>
          <a:noFill/>
        </p:spPr>
        <p:txBody>
          <a:bodyPr wrap="square" rtlCol="0">
            <a:spAutoFit/>
          </a:bodyPr>
          <a:lstStyle/>
          <a:p>
            <a:pPr algn="r"/>
            <a:r>
              <a:rPr lang="en-US" i="1" dirty="0">
                <a:latin typeface="Cambria" panose="02040503050406030204" pitchFamily="18" charset="0"/>
              </a:rPr>
              <a:t>   s(1-U), </a:t>
            </a:r>
          </a:p>
          <a:p>
            <a:pPr algn="r"/>
            <a:r>
              <a:rPr lang="en-US" i="1" dirty="0" err="1">
                <a:latin typeface="Cambria" panose="02040503050406030204" pitchFamily="18" charset="0"/>
              </a:rPr>
              <a:t>UpH(w</a:t>
            </a:r>
            <a:r>
              <a:rPr lang="en-US" i="1" dirty="0">
                <a:latin typeface="Cambria" panose="02040503050406030204" pitchFamily="18" charset="0"/>
              </a:rPr>
              <a:t>*)</a:t>
            </a:r>
          </a:p>
          <a:p>
            <a:pPr algn="r"/>
            <a:r>
              <a:rPr lang="en-US" i="1" dirty="0">
                <a:latin typeface="Cambria" panose="02040503050406030204" pitchFamily="18" charset="0"/>
              </a:rPr>
              <a:t> </a:t>
            </a:r>
          </a:p>
        </p:txBody>
      </p:sp>
      <p:sp>
        <p:nvSpPr>
          <p:cNvPr id="24" name="TextBox 23">
            <a:extLst>
              <a:ext uri="{FF2B5EF4-FFF2-40B4-BE49-F238E27FC236}">
                <a16:creationId xmlns:a16="http://schemas.microsoft.com/office/drawing/2014/main" id="{966414F0-5CB1-97D4-6E31-50A0969D63E0}"/>
              </a:ext>
            </a:extLst>
          </p:cNvPr>
          <p:cNvSpPr txBox="1"/>
          <p:nvPr/>
        </p:nvSpPr>
        <p:spPr>
          <a:xfrm>
            <a:off x="6498771" y="1709057"/>
            <a:ext cx="2405744" cy="3139321"/>
          </a:xfrm>
          <a:prstGeom prst="rect">
            <a:avLst/>
          </a:prstGeom>
          <a:noFill/>
        </p:spPr>
        <p:txBody>
          <a:bodyPr wrap="square" rtlCol="0">
            <a:spAutoFit/>
          </a:bodyPr>
          <a:lstStyle/>
          <a:p>
            <a:pPr algn="ctr"/>
            <a:r>
              <a:rPr lang="en-US" dirty="0"/>
              <a:t>An increase in unemployment benefits increases the value to being unemployed, increases reservation wages, decreases the fraction of job offers accepted and puts upwards pressure on unemployment.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504"/>
          </a:xfrm>
        </p:spPr>
        <p:txBody>
          <a:bodyPr>
            <a:normAutofit/>
          </a:bodyPr>
          <a:lstStyle/>
          <a:p>
            <a:r>
              <a:rPr lang="en-US" dirty="0"/>
              <a:t>A Decrease in Wage Taxes</a:t>
            </a:r>
          </a:p>
        </p:txBody>
      </p:sp>
      <p:cxnSp>
        <p:nvCxnSpPr>
          <p:cNvPr id="7" name="Straight Connector 6"/>
          <p:cNvCxnSpPr/>
          <p:nvPr/>
        </p:nvCxnSpPr>
        <p:spPr>
          <a:xfrm rot="16200000" flipH="1">
            <a:off x="-365537" y="3555163"/>
            <a:ext cx="352403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396479" y="5302894"/>
            <a:ext cx="46597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p:cNvCxnSpPr>
          <p:nvPr/>
        </p:nvCxnSpPr>
        <p:spPr>
          <a:xfrm>
            <a:off x="1396481" y="3379881"/>
            <a:ext cx="4310355" cy="19236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396479" y="3192052"/>
            <a:ext cx="4203624" cy="211084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647672" y="5287758"/>
            <a:ext cx="589234" cy="369332"/>
          </a:xfrm>
          <a:prstGeom prst="rect">
            <a:avLst/>
          </a:prstGeom>
          <a:noFill/>
        </p:spPr>
        <p:txBody>
          <a:bodyPr wrap="square" rtlCol="0">
            <a:spAutoFit/>
          </a:bodyPr>
          <a:lstStyle/>
          <a:p>
            <a:r>
              <a:rPr lang="en-US" i="1" dirty="0">
                <a:latin typeface="Cambria" panose="02040503050406030204" pitchFamily="18" charset="0"/>
              </a:rPr>
              <a:t>   U</a:t>
            </a:r>
          </a:p>
        </p:txBody>
      </p:sp>
      <p:sp>
        <p:nvSpPr>
          <p:cNvPr id="16" name="TextBox 15"/>
          <p:cNvSpPr txBox="1"/>
          <p:nvPr/>
        </p:nvSpPr>
        <p:spPr>
          <a:xfrm>
            <a:off x="5419778" y="5293675"/>
            <a:ext cx="589234" cy="369332"/>
          </a:xfrm>
          <a:prstGeom prst="rect">
            <a:avLst/>
          </a:prstGeom>
          <a:noFill/>
        </p:spPr>
        <p:txBody>
          <a:bodyPr wrap="square" rtlCol="0">
            <a:spAutoFit/>
          </a:bodyPr>
          <a:lstStyle/>
          <a:p>
            <a:r>
              <a:rPr lang="en-US" i="1" dirty="0">
                <a:latin typeface="Cambria" panose="02040503050406030204" pitchFamily="18" charset="0"/>
              </a:rPr>
              <a:t>   1</a:t>
            </a:r>
          </a:p>
        </p:txBody>
      </p:sp>
      <p:sp>
        <p:nvSpPr>
          <p:cNvPr id="17" name="TextBox 16"/>
          <p:cNvSpPr txBox="1"/>
          <p:nvPr/>
        </p:nvSpPr>
        <p:spPr>
          <a:xfrm>
            <a:off x="967939" y="5043225"/>
            <a:ext cx="777588" cy="646331"/>
          </a:xfrm>
          <a:prstGeom prst="rect">
            <a:avLst/>
          </a:prstGeom>
          <a:noFill/>
        </p:spPr>
        <p:txBody>
          <a:bodyPr wrap="square" rtlCol="0">
            <a:spAutoFit/>
          </a:bodyPr>
          <a:lstStyle/>
          <a:p>
            <a:r>
              <a:rPr lang="en-US" i="1" dirty="0">
                <a:latin typeface="Cambria" panose="02040503050406030204" pitchFamily="18" charset="0"/>
              </a:rPr>
              <a:t>   (0,0)</a:t>
            </a:r>
          </a:p>
        </p:txBody>
      </p:sp>
      <p:sp>
        <p:nvSpPr>
          <p:cNvPr id="18" name="TextBox 17"/>
          <p:cNvSpPr txBox="1"/>
          <p:nvPr/>
        </p:nvSpPr>
        <p:spPr>
          <a:xfrm>
            <a:off x="1410187" y="3105044"/>
            <a:ext cx="1163234" cy="369332"/>
          </a:xfrm>
          <a:prstGeom prst="rect">
            <a:avLst/>
          </a:prstGeom>
          <a:noFill/>
        </p:spPr>
        <p:txBody>
          <a:bodyPr wrap="square" rtlCol="0">
            <a:spAutoFit/>
          </a:bodyPr>
          <a:lstStyle/>
          <a:p>
            <a:r>
              <a:rPr lang="en-US" i="1" dirty="0">
                <a:latin typeface="Cambria" panose="02040503050406030204" pitchFamily="18" charset="0"/>
              </a:rPr>
              <a:t>   s(1-U)</a:t>
            </a:r>
          </a:p>
        </p:txBody>
      </p:sp>
      <p:sp>
        <p:nvSpPr>
          <p:cNvPr id="19" name="TextBox 18"/>
          <p:cNvSpPr txBox="1"/>
          <p:nvPr/>
        </p:nvSpPr>
        <p:spPr>
          <a:xfrm>
            <a:off x="4226687" y="3005798"/>
            <a:ext cx="1163234" cy="369332"/>
          </a:xfrm>
          <a:prstGeom prst="rect">
            <a:avLst/>
          </a:prstGeom>
          <a:noFill/>
        </p:spPr>
        <p:txBody>
          <a:bodyPr wrap="square" rtlCol="0">
            <a:spAutoFit/>
          </a:bodyPr>
          <a:lstStyle/>
          <a:p>
            <a:r>
              <a:rPr lang="en-US" i="1" dirty="0">
                <a:latin typeface="Cambria" panose="02040503050406030204" pitchFamily="18" charset="0"/>
              </a:rPr>
              <a:t>UpH(w</a:t>
            </a:r>
            <a:r>
              <a:rPr lang="en-US" i="1" baseline="-25000" dirty="0">
                <a:latin typeface="Cambria" panose="02040503050406030204" pitchFamily="18" charset="0"/>
              </a:rPr>
              <a:t>2</a:t>
            </a:r>
            <a:r>
              <a:rPr lang="en-US" i="1" dirty="0">
                <a:latin typeface="Cambria" panose="02040503050406030204" pitchFamily="18" charset="0"/>
              </a:rPr>
              <a:t>*)</a:t>
            </a:r>
          </a:p>
        </p:txBody>
      </p:sp>
      <p:cxnSp>
        <p:nvCxnSpPr>
          <p:cNvPr id="21" name="Straight Connector 20"/>
          <p:cNvCxnSpPr>
            <a:cxnSpLocks/>
          </p:cNvCxnSpPr>
          <p:nvPr/>
        </p:nvCxnSpPr>
        <p:spPr>
          <a:xfrm>
            <a:off x="3431259" y="4279255"/>
            <a:ext cx="3" cy="102426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168430" y="5290953"/>
            <a:ext cx="751286" cy="369332"/>
          </a:xfrm>
          <a:prstGeom prst="rect">
            <a:avLst/>
          </a:prstGeom>
          <a:noFill/>
        </p:spPr>
        <p:txBody>
          <a:bodyPr wrap="square" rtlCol="0">
            <a:spAutoFit/>
          </a:bodyPr>
          <a:lstStyle/>
          <a:p>
            <a:r>
              <a:rPr lang="en-US" i="1" dirty="0">
                <a:latin typeface="Cambria" panose="02040503050406030204" pitchFamily="18" charset="0"/>
              </a:rPr>
              <a:t>  U</a:t>
            </a:r>
            <a:r>
              <a:rPr lang="en-US" i="1" baseline="-25000" dirty="0">
                <a:latin typeface="Cambria" panose="02040503050406030204" pitchFamily="18" charset="0"/>
              </a:rPr>
              <a:t>2</a:t>
            </a:r>
          </a:p>
        </p:txBody>
      </p:sp>
      <p:cxnSp>
        <p:nvCxnSpPr>
          <p:cNvPr id="20" name="Straight Connector 19"/>
          <p:cNvCxnSpPr/>
          <p:nvPr/>
        </p:nvCxnSpPr>
        <p:spPr>
          <a:xfrm flipV="1">
            <a:off x="1396481" y="3930716"/>
            <a:ext cx="4365143" cy="1372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745699" y="3561384"/>
            <a:ext cx="1163234" cy="369332"/>
          </a:xfrm>
          <a:prstGeom prst="rect">
            <a:avLst/>
          </a:prstGeom>
          <a:noFill/>
        </p:spPr>
        <p:txBody>
          <a:bodyPr wrap="square" rtlCol="0">
            <a:spAutoFit/>
          </a:bodyPr>
          <a:lstStyle/>
          <a:p>
            <a:r>
              <a:rPr lang="en-US" i="1" dirty="0">
                <a:latin typeface="Cambria" panose="02040503050406030204" pitchFamily="18" charset="0"/>
              </a:rPr>
              <a:t>UpH(w</a:t>
            </a:r>
            <a:r>
              <a:rPr lang="en-US" i="1" baseline="-25000" dirty="0">
                <a:latin typeface="Cambria" panose="02040503050406030204" pitchFamily="18" charset="0"/>
              </a:rPr>
              <a:t>1</a:t>
            </a:r>
            <a:r>
              <a:rPr lang="en-US" i="1" dirty="0">
                <a:latin typeface="Cambria" panose="02040503050406030204" pitchFamily="18" charset="0"/>
              </a:rPr>
              <a:t>*)</a:t>
            </a:r>
          </a:p>
        </p:txBody>
      </p:sp>
      <p:sp>
        <p:nvSpPr>
          <p:cNvPr id="38" name="TextBox 37"/>
          <p:cNvSpPr txBox="1"/>
          <p:nvPr/>
        </p:nvSpPr>
        <p:spPr>
          <a:xfrm>
            <a:off x="3685043" y="5279523"/>
            <a:ext cx="751286" cy="369332"/>
          </a:xfrm>
          <a:prstGeom prst="rect">
            <a:avLst/>
          </a:prstGeom>
          <a:noFill/>
        </p:spPr>
        <p:txBody>
          <a:bodyPr wrap="square" rtlCol="0">
            <a:spAutoFit/>
          </a:bodyPr>
          <a:lstStyle/>
          <a:p>
            <a:r>
              <a:rPr lang="en-US" i="1" dirty="0">
                <a:latin typeface="Cambria" panose="02040503050406030204" pitchFamily="18" charset="0"/>
              </a:rPr>
              <a:t>  U</a:t>
            </a:r>
            <a:r>
              <a:rPr lang="en-US" i="1" baseline="-25000" dirty="0">
                <a:latin typeface="Cambria" panose="02040503050406030204" pitchFamily="18" charset="0"/>
              </a:rPr>
              <a:t>1</a:t>
            </a:r>
          </a:p>
        </p:txBody>
      </p:sp>
      <p:cxnSp>
        <p:nvCxnSpPr>
          <p:cNvPr id="23" name="Straight Connector 22"/>
          <p:cNvCxnSpPr>
            <a:cxnSpLocks/>
          </p:cNvCxnSpPr>
          <p:nvPr/>
        </p:nvCxnSpPr>
        <p:spPr>
          <a:xfrm>
            <a:off x="3933529" y="4528770"/>
            <a:ext cx="0" cy="78618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95943" y="1724430"/>
            <a:ext cx="1200538" cy="923330"/>
          </a:xfrm>
          <a:prstGeom prst="rect">
            <a:avLst/>
          </a:prstGeom>
          <a:noFill/>
        </p:spPr>
        <p:txBody>
          <a:bodyPr wrap="square" rtlCol="0">
            <a:spAutoFit/>
          </a:bodyPr>
          <a:lstStyle/>
          <a:p>
            <a:pPr algn="r"/>
            <a:r>
              <a:rPr lang="en-US" i="1" dirty="0">
                <a:latin typeface="Cambria" panose="02040503050406030204" pitchFamily="18" charset="0"/>
              </a:rPr>
              <a:t>   s(1-U), </a:t>
            </a:r>
          </a:p>
          <a:p>
            <a:pPr algn="r"/>
            <a:r>
              <a:rPr lang="en-US" i="1" dirty="0" err="1">
                <a:latin typeface="Cambria" panose="02040503050406030204" pitchFamily="18" charset="0"/>
              </a:rPr>
              <a:t>UpH(w</a:t>
            </a:r>
            <a:r>
              <a:rPr lang="en-US" i="1" dirty="0">
                <a:latin typeface="Cambria" panose="02040503050406030204" pitchFamily="18" charset="0"/>
              </a:rPr>
              <a:t>*)</a:t>
            </a:r>
          </a:p>
          <a:p>
            <a:pPr algn="r"/>
            <a:r>
              <a:rPr lang="en-US" i="1" dirty="0">
                <a:latin typeface="Cambria" panose="02040503050406030204" pitchFamily="18" charset="0"/>
              </a:rPr>
              <a:t> </a:t>
            </a:r>
          </a:p>
        </p:txBody>
      </p:sp>
      <p:sp>
        <p:nvSpPr>
          <p:cNvPr id="26" name="TextBox 25">
            <a:extLst>
              <a:ext uri="{FF2B5EF4-FFF2-40B4-BE49-F238E27FC236}">
                <a16:creationId xmlns:a16="http://schemas.microsoft.com/office/drawing/2014/main" id="{443B3017-F885-0901-E1FA-6F066DB61B2E}"/>
              </a:ext>
            </a:extLst>
          </p:cNvPr>
          <p:cNvSpPr txBox="1"/>
          <p:nvPr/>
        </p:nvSpPr>
        <p:spPr>
          <a:xfrm>
            <a:off x="6520542" y="2177143"/>
            <a:ext cx="2405744" cy="2585323"/>
          </a:xfrm>
          <a:prstGeom prst="rect">
            <a:avLst/>
          </a:prstGeom>
          <a:noFill/>
        </p:spPr>
        <p:txBody>
          <a:bodyPr wrap="square" rtlCol="0">
            <a:spAutoFit/>
          </a:bodyPr>
          <a:lstStyle/>
          <a:p>
            <a:pPr algn="ctr"/>
            <a:r>
              <a:rPr lang="en-US" dirty="0"/>
              <a:t>A decrease in the wage tax increases the value to being employed, decreases reservation wages, increases the fraction of job offers accepted and puts downward pressure on unemployment.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An Increase in the Job Offer Rate</a:t>
            </a:r>
          </a:p>
        </p:txBody>
      </p:sp>
      <p:cxnSp>
        <p:nvCxnSpPr>
          <p:cNvPr id="23" name="Straight Connector 22"/>
          <p:cNvCxnSpPr/>
          <p:nvPr/>
        </p:nvCxnSpPr>
        <p:spPr>
          <a:xfrm rot="16200000" flipH="1">
            <a:off x="-601178" y="3933944"/>
            <a:ext cx="352403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149952" y="5689160"/>
            <a:ext cx="46597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p:cNvCxnSpPr>
          <p:nvPr/>
        </p:nvCxnSpPr>
        <p:spPr>
          <a:xfrm>
            <a:off x="1160840" y="3744375"/>
            <a:ext cx="4166117" cy="193156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cxnSpLocks/>
          </p:cNvCxnSpPr>
          <p:nvPr/>
        </p:nvCxnSpPr>
        <p:spPr>
          <a:xfrm flipV="1">
            <a:off x="1160838" y="3640312"/>
            <a:ext cx="4133462" cy="202707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406240" y="5694635"/>
            <a:ext cx="589234" cy="369332"/>
          </a:xfrm>
          <a:prstGeom prst="rect">
            <a:avLst/>
          </a:prstGeom>
          <a:noFill/>
        </p:spPr>
        <p:txBody>
          <a:bodyPr wrap="square" rtlCol="0">
            <a:spAutoFit/>
          </a:bodyPr>
          <a:lstStyle/>
          <a:p>
            <a:r>
              <a:rPr lang="en-US" i="1" dirty="0">
                <a:latin typeface="Cambria" panose="02040503050406030204" pitchFamily="18" charset="0"/>
              </a:rPr>
              <a:t>   U</a:t>
            </a:r>
          </a:p>
        </p:txBody>
      </p:sp>
      <p:sp>
        <p:nvSpPr>
          <p:cNvPr id="31" name="TextBox 30"/>
          <p:cNvSpPr txBox="1"/>
          <p:nvPr/>
        </p:nvSpPr>
        <p:spPr>
          <a:xfrm>
            <a:off x="5026839" y="5716408"/>
            <a:ext cx="589234" cy="369332"/>
          </a:xfrm>
          <a:prstGeom prst="rect">
            <a:avLst/>
          </a:prstGeom>
          <a:noFill/>
        </p:spPr>
        <p:txBody>
          <a:bodyPr wrap="square" rtlCol="0">
            <a:spAutoFit/>
          </a:bodyPr>
          <a:lstStyle/>
          <a:p>
            <a:r>
              <a:rPr lang="en-US" i="1" dirty="0">
                <a:latin typeface="Cambria" panose="02040503050406030204" pitchFamily="18" charset="0"/>
              </a:rPr>
              <a:t>   1</a:t>
            </a:r>
          </a:p>
        </p:txBody>
      </p:sp>
      <p:sp>
        <p:nvSpPr>
          <p:cNvPr id="32" name="TextBox 31"/>
          <p:cNvSpPr txBox="1"/>
          <p:nvPr/>
        </p:nvSpPr>
        <p:spPr>
          <a:xfrm>
            <a:off x="743183" y="5440376"/>
            <a:ext cx="777588" cy="646331"/>
          </a:xfrm>
          <a:prstGeom prst="rect">
            <a:avLst/>
          </a:prstGeom>
          <a:noFill/>
        </p:spPr>
        <p:txBody>
          <a:bodyPr wrap="square" rtlCol="0">
            <a:spAutoFit/>
          </a:bodyPr>
          <a:lstStyle/>
          <a:p>
            <a:r>
              <a:rPr lang="en-US" i="1" dirty="0">
                <a:latin typeface="Cambria" panose="02040503050406030204" pitchFamily="18" charset="0"/>
              </a:rPr>
              <a:t>   (0,0)</a:t>
            </a:r>
          </a:p>
        </p:txBody>
      </p:sp>
      <p:sp>
        <p:nvSpPr>
          <p:cNvPr id="33" name="TextBox 32"/>
          <p:cNvSpPr txBox="1"/>
          <p:nvPr/>
        </p:nvSpPr>
        <p:spPr>
          <a:xfrm>
            <a:off x="1236155" y="3490115"/>
            <a:ext cx="1163234" cy="369332"/>
          </a:xfrm>
          <a:prstGeom prst="rect">
            <a:avLst/>
          </a:prstGeom>
          <a:noFill/>
        </p:spPr>
        <p:txBody>
          <a:bodyPr wrap="square" rtlCol="0">
            <a:spAutoFit/>
          </a:bodyPr>
          <a:lstStyle/>
          <a:p>
            <a:r>
              <a:rPr lang="en-US" i="1" dirty="0">
                <a:latin typeface="Cambria" panose="02040503050406030204" pitchFamily="18" charset="0"/>
              </a:rPr>
              <a:t>   s(1-U)</a:t>
            </a:r>
          </a:p>
        </p:txBody>
      </p:sp>
      <p:sp>
        <p:nvSpPr>
          <p:cNvPr id="34" name="TextBox 33"/>
          <p:cNvSpPr txBox="1"/>
          <p:nvPr/>
        </p:nvSpPr>
        <p:spPr>
          <a:xfrm>
            <a:off x="3607014" y="3397473"/>
            <a:ext cx="1486627" cy="369332"/>
          </a:xfrm>
          <a:prstGeom prst="rect">
            <a:avLst/>
          </a:prstGeom>
          <a:noFill/>
        </p:spPr>
        <p:txBody>
          <a:bodyPr wrap="square" rtlCol="0">
            <a:spAutoFit/>
          </a:bodyPr>
          <a:lstStyle/>
          <a:p>
            <a:r>
              <a:rPr lang="en-US" i="1" dirty="0">
                <a:latin typeface="Cambria" panose="02040503050406030204" pitchFamily="18" charset="0"/>
              </a:rPr>
              <a:t>Up</a:t>
            </a:r>
            <a:r>
              <a:rPr lang="en-US" i="1" baseline="-25000" dirty="0">
                <a:latin typeface="Cambria" panose="02040503050406030204" pitchFamily="18" charset="0"/>
              </a:rPr>
              <a:t>2a</a:t>
            </a:r>
            <a:r>
              <a:rPr lang="en-US" i="1" dirty="0">
                <a:latin typeface="Cambria" panose="02040503050406030204" pitchFamily="18" charset="0"/>
              </a:rPr>
              <a:t>H</a:t>
            </a:r>
            <a:r>
              <a:rPr lang="en-US" i="1" baseline="-25000" dirty="0">
                <a:latin typeface="Cambria" panose="02040503050406030204" pitchFamily="18" charset="0"/>
              </a:rPr>
              <a:t>2a </a:t>
            </a:r>
            <a:r>
              <a:rPr lang="en-US" i="1" dirty="0">
                <a:latin typeface="Cambria" panose="02040503050406030204" pitchFamily="18" charset="0"/>
              </a:rPr>
              <a:t>(w*)</a:t>
            </a:r>
          </a:p>
        </p:txBody>
      </p:sp>
      <p:cxnSp>
        <p:nvCxnSpPr>
          <p:cNvPr id="35" name="Straight Connector 34"/>
          <p:cNvCxnSpPr>
            <a:cxnSpLocks/>
          </p:cNvCxnSpPr>
          <p:nvPr/>
        </p:nvCxnSpPr>
        <p:spPr>
          <a:xfrm>
            <a:off x="3159150" y="4696000"/>
            <a:ext cx="3" cy="96905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889246" y="5661979"/>
            <a:ext cx="751286" cy="369332"/>
          </a:xfrm>
          <a:prstGeom prst="rect">
            <a:avLst/>
          </a:prstGeom>
          <a:noFill/>
        </p:spPr>
        <p:txBody>
          <a:bodyPr wrap="square" rtlCol="0">
            <a:spAutoFit/>
          </a:bodyPr>
          <a:lstStyle/>
          <a:p>
            <a:r>
              <a:rPr lang="en-US" i="1" dirty="0">
                <a:latin typeface="Cambria" panose="02040503050406030204" pitchFamily="18" charset="0"/>
              </a:rPr>
              <a:t>  U</a:t>
            </a:r>
            <a:r>
              <a:rPr lang="en-US" i="1" baseline="-25000" dirty="0">
                <a:latin typeface="Cambria" panose="02040503050406030204" pitchFamily="18" charset="0"/>
              </a:rPr>
              <a:t>2a</a:t>
            </a:r>
          </a:p>
        </p:txBody>
      </p:sp>
      <p:cxnSp>
        <p:nvCxnSpPr>
          <p:cNvPr id="37" name="Straight Connector 36"/>
          <p:cNvCxnSpPr>
            <a:cxnSpLocks/>
          </p:cNvCxnSpPr>
          <p:nvPr/>
        </p:nvCxnSpPr>
        <p:spPr>
          <a:xfrm flipV="1">
            <a:off x="1160840" y="4391426"/>
            <a:ext cx="4209660" cy="1275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405120" y="4056933"/>
            <a:ext cx="1163234" cy="369332"/>
          </a:xfrm>
          <a:prstGeom prst="rect">
            <a:avLst/>
          </a:prstGeom>
          <a:noFill/>
        </p:spPr>
        <p:txBody>
          <a:bodyPr wrap="square" rtlCol="0">
            <a:spAutoFit/>
          </a:bodyPr>
          <a:lstStyle/>
          <a:p>
            <a:r>
              <a:rPr lang="en-US" i="1" dirty="0">
                <a:latin typeface="Cambria" panose="02040503050406030204" pitchFamily="18" charset="0"/>
              </a:rPr>
              <a:t>Up</a:t>
            </a:r>
            <a:r>
              <a:rPr lang="en-US" i="1" baseline="-25000" dirty="0">
                <a:latin typeface="Cambria" panose="02040503050406030204" pitchFamily="18" charset="0"/>
              </a:rPr>
              <a:t>1</a:t>
            </a:r>
            <a:r>
              <a:rPr lang="en-US" i="1" dirty="0">
                <a:latin typeface="Cambria" panose="02040503050406030204" pitchFamily="18" charset="0"/>
              </a:rPr>
              <a:t>H(w*)</a:t>
            </a:r>
          </a:p>
        </p:txBody>
      </p:sp>
      <p:sp>
        <p:nvSpPr>
          <p:cNvPr id="40" name="TextBox 39"/>
          <p:cNvSpPr txBox="1"/>
          <p:nvPr/>
        </p:nvSpPr>
        <p:spPr>
          <a:xfrm>
            <a:off x="3395517" y="5672864"/>
            <a:ext cx="751286" cy="369332"/>
          </a:xfrm>
          <a:prstGeom prst="rect">
            <a:avLst/>
          </a:prstGeom>
          <a:noFill/>
        </p:spPr>
        <p:txBody>
          <a:bodyPr wrap="square" rtlCol="0">
            <a:spAutoFit/>
          </a:bodyPr>
          <a:lstStyle/>
          <a:p>
            <a:r>
              <a:rPr lang="en-US" i="1" dirty="0">
                <a:latin typeface="Cambria" panose="02040503050406030204" pitchFamily="18" charset="0"/>
              </a:rPr>
              <a:t>  U</a:t>
            </a:r>
            <a:r>
              <a:rPr lang="en-US" i="1" baseline="-25000" dirty="0">
                <a:latin typeface="Cambria" panose="02040503050406030204" pitchFamily="18" charset="0"/>
              </a:rPr>
              <a:t>1</a:t>
            </a:r>
          </a:p>
        </p:txBody>
      </p:sp>
      <p:cxnSp>
        <p:nvCxnSpPr>
          <p:cNvPr id="41" name="Straight Connector 40"/>
          <p:cNvCxnSpPr>
            <a:cxnSpLocks/>
          </p:cNvCxnSpPr>
          <p:nvPr/>
        </p:nvCxnSpPr>
        <p:spPr>
          <a:xfrm>
            <a:off x="3644502" y="4920773"/>
            <a:ext cx="0" cy="74428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94129" y="2110697"/>
            <a:ext cx="1189654" cy="923330"/>
          </a:xfrm>
          <a:prstGeom prst="rect">
            <a:avLst/>
          </a:prstGeom>
          <a:noFill/>
        </p:spPr>
        <p:txBody>
          <a:bodyPr wrap="square" rtlCol="0">
            <a:spAutoFit/>
          </a:bodyPr>
          <a:lstStyle/>
          <a:p>
            <a:pPr algn="r"/>
            <a:r>
              <a:rPr lang="en-US" i="1" dirty="0">
                <a:latin typeface="Cambria" panose="02040503050406030204" pitchFamily="18" charset="0"/>
              </a:rPr>
              <a:t>   s(1-U), </a:t>
            </a:r>
          </a:p>
          <a:p>
            <a:pPr algn="r"/>
            <a:r>
              <a:rPr lang="en-US" i="1" dirty="0" err="1">
                <a:latin typeface="Cambria" panose="02040503050406030204" pitchFamily="18" charset="0"/>
              </a:rPr>
              <a:t>UpH(w</a:t>
            </a:r>
            <a:r>
              <a:rPr lang="en-US" i="1" dirty="0">
                <a:latin typeface="Cambria" panose="02040503050406030204" pitchFamily="18" charset="0"/>
              </a:rPr>
              <a:t>*)</a:t>
            </a:r>
          </a:p>
          <a:p>
            <a:pPr algn="r"/>
            <a:r>
              <a:rPr lang="en-US" i="1" dirty="0">
                <a:latin typeface="Cambria" panose="02040503050406030204" pitchFamily="18" charset="0"/>
              </a:rPr>
              <a:t> </a:t>
            </a:r>
          </a:p>
        </p:txBody>
      </p:sp>
      <p:cxnSp>
        <p:nvCxnSpPr>
          <p:cNvPr id="19" name="Straight Connector 18"/>
          <p:cNvCxnSpPr>
            <a:cxnSpLocks/>
          </p:cNvCxnSpPr>
          <p:nvPr/>
        </p:nvCxnSpPr>
        <p:spPr>
          <a:xfrm flipV="1">
            <a:off x="1160840" y="4870397"/>
            <a:ext cx="4166117" cy="79698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cxnSpLocks/>
          </p:cNvCxnSpPr>
          <p:nvPr/>
        </p:nvCxnSpPr>
        <p:spPr>
          <a:xfrm>
            <a:off x="4111652" y="5130647"/>
            <a:ext cx="0" cy="54529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857313" y="5663563"/>
            <a:ext cx="751286" cy="369332"/>
          </a:xfrm>
          <a:prstGeom prst="rect">
            <a:avLst/>
          </a:prstGeom>
          <a:noFill/>
        </p:spPr>
        <p:txBody>
          <a:bodyPr wrap="square" rtlCol="0">
            <a:spAutoFit/>
          </a:bodyPr>
          <a:lstStyle/>
          <a:p>
            <a:r>
              <a:rPr lang="en-US" i="1" dirty="0">
                <a:latin typeface="Cambria" panose="02040503050406030204" pitchFamily="18" charset="0"/>
              </a:rPr>
              <a:t>  U</a:t>
            </a:r>
            <a:r>
              <a:rPr lang="en-US" i="1" baseline="-25000" dirty="0">
                <a:latin typeface="Cambria" panose="02040503050406030204" pitchFamily="18" charset="0"/>
              </a:rPr>
              <a:t>2b</a:t>
            </a:r>
          </a:p>
        </p:txBody>
      </p:sp>
      <p:sp>
        <p:nvSpPr>
          <p:cNvPr id="27" name="TextBox 26"/>
          <p:cNvSpPr txBox="1"/>
          <p:nvPr/>
        </p:nvSpPr>
        <p:spPr>
          <a:xfrm>
            <a:off x="4448650" y="5000409"/>
            <a:ext cx="1441576" cy="369332"/>
          </a:xfrm>
          <a:prstGeom prst="rect">
            <a:avLst/>
          </a:prstGeom>
          <a:noFill/>
        </p:spPr>
        <p:txBody>
          <a:bodyPr wrap="square" rtlCol="0">
            <a:spAutoFit/>
          </a:bodyPr>
          <a:lstStyle/>
          <a:p>
            <a:r>
              <a:rPr lang="en-US" i="1" dirty="0">
                <a:latin typeface="Cambria" panose="02040503050406030204" pitchFamily="18" charset="0"/>
              </a:rPr>
              <a:t>Up</a:t>
            </a:r>
            <a:r>
              <a:rPr lang="en-US" i="1" baseline="-25000" dirty="0">
                <a:latin typeface="Cambria" panose="02040503050406030204" pitchFamily="18" charset="0"/>
              </a:rPr>
              <a:t>2b</a:t>
            </a:r>
            <a:r>
              <a:rPr lang="en-US" i="1" dirty="0">
                <a:latin typeface="Cambria" panose="02040503050406030204" pitchFamily="18" charset="0"/>
              </a:rPr>
              <a:t>H</a:t>
            </a:r>
            <a:r>
              <a:rPr lang="en-US" i="1" baseline="-25000" dirty="0">
                <a:latin typeface="Cambria" panose="02040503050406030204" pitchFamily="18" charset="0"/>
              </a:rPr>
              <a:t>2b </a:t>
            </a:r>
            <a:r>
              <a:rPr lang="en-US" i="1" dirty="0">
                <a:latin typeface="Cambria" panose="02040503050406030204" pitchFamily="18" charset="0"/>
              </a:rPr>
              <a:t>(w*)</a:t>
            </a:r>
          </a:p>
        </p:txBody>
      </p:sp>
      <p:sp>
        <p:nvSpPr>
          <p:cNvPr id="43" name="TextBox 42">
            <a:extLst>
              <a:ext uri="{FF2B5EF4-FFF2-40B4-BE49-F238E27FC236}">
                <a16:creationId xmlns:a16="http://schemas.microsoft.com/office/drawing/2014/main" id="{039D763F-B392-0AF8-0C6A-122F6E76C8FB}"/>
              </a:ext>
            </a:extLst>
          </p:cNvPr>
          <p:cNvSpPr txBox="1"/>
          <p:nvPr/>
        </p:nvSpPr>
        <p:spPr>
          <a:xfrm>
            <a:off x="5961529" y="2227088"/>
            <a:ext cx="3048000" cy="3693319"/>
          </a:xfrm>
          <a:prstGeom prst="rect">
            <a:avLst/>
          </a:prstGeom>
          <a:noFill/>
        </p:spPr>
        <p:txBody>
          <a:bodyPr wrap="square" rtlCol="0">
            <a:spAutoFit/>
          </a:bodyPr>
          <a:lstStyle/>
          <a:p>
            <a:pPr algn="ctr"/>
            <a:endParaRPr lang="en-US" dirty="0"/>
          </a:p>
          <a:p>
            <a:pPr algn="ctr"/>
            <a:r>
              <a:rPr lang="en-US" dirty="0"/>
              <a:t>An increase in the job offer rate directly puts downward pressure on the unemployment rate. </a:t>
            </a:r>
          </a:p>
          <a:p>
            <a:pPr algn="ctr"/>
            <a:endParaRPr lang="en-US" dirty="0"/>
          </a:p>
          <a:p>
            <a:pPr lvl="0" algn="ctr"/>
            <a:r>
              <a:rPr lang="en-US" dirty="0"/>
              <a:t>However, it also increases the value to being unemployed, increasing reservation wages, decreasing the fraction of job offers accepted and putting upwards pressure on unemployment.</a:t>
            </a:r>
          </a:p>
        </p:txBody>
      </p:sp>
      <p:sp>
        <p:nvSpPr>
          <p:cNvPr id="44" name="TextBox 43">
            <a:extLst>
              <a:ext uri="{FF2B5EF4-FFF2-40B4-BE49-F238E27FC236}">
                <a16:creationId xmlns:a16="http://schemas.microsoft.com/office/drawing/2014/main" id="{E02032D5-8FC1-CC74-8F2F-A7E886CD68FB}"/>
              </a:ext>
            </a:extLst>
          </p:cNvPr>
          <p:cNvSpPr txBox="1"/>
          <p:nvPr/>
        </p:nvSpPr>
        <p:spPr>
          <a:xfrm>
            <a:off x="6602507" y="1358002"/>
            <a:ext cx="2193558" cy="584775"/>
          </a:xfrm>
          <a:prstGeom prst="rect">
            <a:avLst/>
          </a:prstGeom>
          <a:noFill/>
        </p:spPr>
        <p:txBody>
          <a:bodyPr wrap="square" rtlCol="0">
            <a:spAutoFit/>
          </a:bodyPr>
          <a:lstStyle/>
          <a:p>
            <a:r>
              <a:rPr lang="en-US" sz="3200" dirty="0" err="1">
                <a:latin typeface="Cambria" panose="02040503050406030204" pitchFamily="18" charset="0"/>
              </a:rPr>
              <a:t>UpH</a:t>
            </a:r>
            <a:r>
              <a:rPr lang="en-US" sz="3200" baseline="-25000" dirty="0">
                <a:latin typeface="Cambria" panose="02040503050406030204" pitchFamily="18" charset="0"/>
              </a:rPr>
              <a:t> </a:t>
            </a:r>
            <a:r>
              <a:rPr lang="en-US" sz="3200" dirty="0">
                <a:latin typeface="Cambria" panose="02040503050406030204" pitchFamily="18" charset="0"/>
              </a:rPr>
              <a:t>(w*)</a:t>
            </a:r>
          </a:p>
        </p:txBody>
      </p:sp>
      <p:sp>
        <p:nvSpPr>
          <p:cNvPr id="13" name="Up Arrow 12">
            <a:extLst>
              <a:ext uri="{FF2B5EF4-FFF2-40B4-BE49-F238E27FC236}">
                <a16:creationId xmlns:a16="http://schemas.microsoft.com/office/drawing/2014/main" id="{3028B7DB-5FD6-4D84-F5F3-3F4990543B9D}"/>
              </a:ext>
            </a:extLst>
          </p:cNvPr>
          <p:cNvSpPr/>
          <p:nvPr/>
        </p:nvSpPr>
        <p:spPr>
          <a:xfrm>
            <a:off x="6965576" y="1035423"/>
            <a:ext cx="174812" cy="510988"/>
          </a:xfrm>
          <a:prstGeom prst="upArrow">
            <a:avLst/>
          </a:prstGeom>
          <a:solidFill>
            <a:srgbClr val="079548"/>
          </a:solidFill>
          <a:ln>
            <a:solidFill>
              <a:srgbClr val="0C77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Up Arrow 45">
            <a:extLst>
              <a:ext uri="{FF2B5EF4-FFF2-40B4-BE49-F238E27FC236}">
                <a16:creationId xmlns:a16="http://schemas.microsoft.com/office/drawing/2014/main" id="{9B46D3BE-DE5C-F4DF-3581-35638F8D6E44}"/>
              </a:ext>
            </a:extLst>
          </p:cNvPr>
          <p:cNvSpPr/>
          <p:nvPr/>
        </p:nvSpPr>
        <p:spPr>
          <a:xfrm rot="10800000">
            <a:off x="7265894" y="1900517"/>
            <a:ext cx="174812" cy="51098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504"/>
          </a:xfrm>
        </p:spPr>
        <p:txBody>
          <a:bodyPr>
            <a:normAutofit/>
          </a:bodyPr>
          <a:lstStyle/>
          <a:p>
            <a:r>
              <a:rPr lang="en-US" dirty="0"/>
              <a:t>An Increases in the Separation Rate</a:t>
            </a:r>
          </a:p>
        </p:txBody>
      </p:sp>
      <p:cxnSp>
        <p:nvCxnSpPr>
          <p:cNvPr id="7" name="Straight Connector 6"/>
          <p:cNvCxnSpPr/>
          <p:nvPr/>
        </p:nvCxnSpPr>
        <p:spPr>
          <a:xfrm rot="16200000" flipH="1">
            <a:off x="-509073" y="3453888"/>
            <a:ext cx="352403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a:endCxn id="16" idx="0"/>
          </p:cNvCxnSpPr>
          <p:nvPr/>
        </p:nvCxnSpPr>
        <p:spPr>
          <a:xfrm>
            <a:off x="1259009" y="3741701"/>
            <a:ext cx="4109444" cy="14779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1260087" y="3197710"/>
            <a:ext cx="4070327" cy="20110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502065" y="5185867"/>
            <a:ext cx="589234" cy="369332"/>
          </a:xfrm>
          <a:prstGeom prst="rect">
            <a:avLst/>
          </a:prstGeom>
          <a:noFill/>
        </p:spPr>
        <p:txBody>
          <a:bodyPr wrap="square" rtlCol="0">
            <a:spAutoFit/>
          </a:bodyPr>
          <a:lstStyle/>
          <a:p>
            <a:r>
              <a:rPr lang="en-US" i="1" dirty="0">
                <a:latin typeface="Cambria" panose="02040503050406030204" pitchFamily="18" charset="0"/>
              </a:rPr>
              <a:t>   U</a:t>
            </a:r>
          </a:p>
        </p:txBody>
      </p:sp>
      <p:sp>
        <p:nvSpPr>
          <p:cNvPr id="16" name="TextBox 15"/>
          <p:cNvSpPr txBox="1"/>
          <p:nvPr/>
        </p:nvSpPr>
        <p:spPr>
          <a:xfrm>
            <a:off x="5073836" y="5219683"/>
            <a:ext cx="589234" cy="369332"/>
          </a:xfrm>
          <a:prstGeom prst="rect">
            <a:avLst/>
          </a:prstGeom>
          <a:noFill/>
        </p:spPr>
        <p:txBody>
          <a:bodyPr wrap="square" rtlCol="0">
            <a:spAutoFit/>
          </a:bodyPr>
          <a:lstStyle/>
          <a:p>
            <a:r>
              <a:rPr lang="en-US" i="1" dirty="0">
                <a:latin typeface="Cambria" panose="02040503050406030204" pitchFamily="18" charset="0"/>
              </a:rPr>
              <a:t>   1</a:t>
            </a:r>
          </a:p>
        </p:txBody>
      </p:sp>
      <p:sp>
        <p:nvSpPr>
          <p:cNvPr id="17" name="TextBox 16"/>
          <p:cNvSpPr txBox="1"/>
          <p:nvPr/>
        </p:nvSpPr>
        <p:spPr>
          <a:xfrm>
            <a:off x="777118" y="4970866"/>
            <a:ext cx="777588" cy="646331"/>
          </a:xfrm>
          <a:prstGeom prst="rect">
            <a:avLst/>
          </a:prstGeom>
          <a:noFill/>
        </p:spPr>
        <p:txBody>
          <a:bodyPr wrap="square" rtlCol="0">
            <a:spAutoFit/>
          </a:bodyPr>
          <a:lstStyle/>
          <a:p>
            <a:r>
              <a:rPr lang="en-US" i="1" dirty="0">
                <a:latin typeface="Cambria" panose="02040503050406030204" pitchFamily="18" charset="0"/>
              </a:rPr>
              <a:t>   (0,0)</a:t>
            </a:r>
          </a:p>
        </p:txBody>
      </p:sp>
      <p:sp>
        <p:nvSpPr>
          <p:cNvPr id="18" name="TextBox 17"/>
          <p:cNvSpPr txBox="1"/>
          <p:nvPr/>
        </p:nvSpPr>
        <p:spPr>
          <a:xfrm>
            <a:off x="1140605" y="3347092"/>
            <a:ext cx="1163234" cy="369332"/>
          </a:xfrm>
          <a:prstGeom prst="rect">
            <a:avLst/>
          </a:prstGeom>
          <a:noFill/>
        </p:spPr>
        <p:txBody>
          <a:bodyPr wrap="square" rtlCol="0">
            <a:spAutoFit/>
          </a:bodyPr>
          <a:lstStyle/>
          <a:p>
            <a:r>
              <a:rPr lang="en-US" i="1" dirty="0">
                <a:latin typeface="Cambria" panose="02040503050406030204" pitchFamily="18" charset="0"/>
              </a:rPr>
              <a:t>   s(1-U)</a:t>
            </a:r>
          </a:p>
        </p:txBody>
      </p:sp>
      <p:sp>
        <p:nvSpPr>
          <p:cNvPr id="19" name="TextBox 18"/>
          <p:cNvSpPr txBox="1"/>
          <p:nvPr/>
        </p:nvSpPr>
        <p:spPr>
          <a:xfrm>
            <a:off x="4380548" y="2760658"/>
            <a:ext cx="1163234" cy="369332"/>
          </a:xfrm>
          <a:prstGeom prst="rect">
            <a:avLst/>
          </a:prstGeom>
          <a:noFill/>
        </p:spPr>
        <p:txBody>
          <a:bodyPr wrap="square" rtlCol="0">
            <a:spAutoFit/>
          </a:bodyPr>
          <a:lstStyle/>
          <a:p>
            <a:r>
              <a:rPr lang="en-US" i="1" dirty="0">
                <a:latin typeface="Cambria" panose="02040503050406030204" pitchFamily="18" charset="0"/>
              </a:rPr>
              <a:t>UpH(w</a:t>
            </a:r>
            <a:r>
              <a:rPr lang="en-US" i="1" baseline="-25000" dirty="0">
                <a:latin typeface="Cambria" panose="02040503050406030204" pitchFamily="18" charset="0"/>
              </a:rPr>
              <a:t>1</a:t>
            </a:r>
            <a:r>
              <a:rPr lang="en-US" i="1" dirty="0">
                <a:latin typeface="Cambria" panose="02040503050406030204" pitchFamily="18" charset="0"/>
              </a:rPr>
              <a:t>*)</a:t>
            </a:r>
          </a:p>
        </p:txBody>
      </p:sp>
      <p:cxnSp>
        <p:nvCxnSpPr>
          <p:cNvPr id="21" name="Straight Connector 20"/>
          <p:cNvCxnSpPr>
            <a:cxnSpLocks/>
          </p:cNvCxnSpPr>
          <p:nvPr/>
        </p:nvCxnSpPr>
        <p:spPr>
          <a:xfrm>
            <a:off x="2981609" y="4368743"/>
            <a:ext cx="0" cy="8607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721402" y="5188671"/>
            <a:ext cx="751286" cy="369332"/>
          </a:xfrm>
          <a:prstGeom prst="rect">
            <a:avLst/>
          </a:prstGeom>
          <a:noFill/>
        </p:spPr>
        <p:txBody>
          <a:bodyPr wrap="square" rtlCol="0">
            <a:spAutoFit/>
          </a:bodyPr>
          <a:lstStyle/>
          <a:p>
            <a:r>
              <a:rPr lang="en-US" i="1" dirty="0">
                <a:latin typeface="Cambria" panose="02040503050406030204" pitchFamily="18" charset="0"/>
              </a:rPr>
              <a:t>  U</a:t>
            </a:r>
            <a:r>
              <a:rPr lang="en-US" i="1" baseline="-25000" dirty="0">
                <a:latin typeface="Cambria" panose="02040503050406030204" pitchFamily="18" charset="0"/>
              </a:rPr>
              <a:t>1</a:t>
            </a:r>
          </a:p>
        </p:txBody>
      </p:sp>
      <p:cxnSp>
        <p:nvCxnSpPr>
          <p:cNvPr id="20" name="Straight Connector 19"/>
          <p:cNvCxnSpPr>
            <a:cxnSpLocks/>
          </p:cNvCxnSpPr>
          <p:nvPr/>
        </p:nvCxnSpPr>
        <p:spPr>
          <a:xfrm flipV="1">
            <a:off x="1260089" y="3906370"/>
            <a:ext cx="4093185" cy="130239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449756" y="3571341"/>
            <a:ext cx="1163234" cy="369332"/>
          </a:xfrm>
          <a:prstGeom prst="rect">
            <a:avLst/>
          </a:prstGeom>
          <a:noFill/>
        </p:spPr>
        <p:txBody>
          <a:bodyPr wrap="square" rtlCol="0">
            <a:spAutoFit/>
          </a:bodyPr>
          <a:lstStyle/>
          <a:p>
            <a:r>
              <a:rPr lang="en-US" i="1" dirty="0">
                <a:latin typeface="Cambria" panose="02040503050406030204" pitchFamily="18" charset="0"/>
              </a:rPr>
              <a:t>UpH(w</a:t>
            </a:r>
            <a:r>
              <a:rPr lang="en-US" i="1" baseline="-25000" dirty="0">
                <a:latin typeface="Cambria" panose="02040503050406030204" pitchFamily="18" charset="0"/>
              </a:rPr>
              <a:t>2</a:t>
            </a:r>
            <a:r>
              <a:rPr lang="en-US" i="1" dirty="0">
                <a:latin typeface="Cambria" panose="02040503050406030204" pitchFamily="18" charset="0"/>
              </a:rPr>
              <a:t>*)</a:t>
            </a:r>
          </a:p>
        </p:txBody>
      </p:sp>
      <p:sp>
        <p:nvSpPr>
          <p:cNvPr id="38" name="TextBox 37"/>
          <p:cNvSpPr txBox="1"/>
          <p:nvPr/>
        </p:nvSpPr>
        <p:spPr>
          <a:xfrm>
            <a:off x="3668299" y="5188701"/>
            <a:ext cx="751286" cy="369332"/>
          </a:xfrm>
          <a:prstGeom prst="rect">
            <a:avLst/>
          </a:prstGeom>
          <a:noFill/>
        </p:spPr>
        <p:txBody>
          <a:bodyPr wrap="square" rtlCol="0">
            <a:spAutoFit/>
          </a:bodyPr>
          <a:lstStyle/>
          <a:p>
            <a:r>
              <a:rPr lang="en-US" i="1" dirty="0">
                <a:latin typeface="Cambria" panose="02040503050406030204" pitchFamily="18" charset="0"/>
              </a:rPr>
              <a:t>  U</a:t>
            </a:r>
            <a:r>
              <a:rPr lang="en-US" i="1" baseline="-25000" dirty="0">
                <a:latin typeface="Cambria" panose="02040503050406030204" pitchFamily="18" charset="0"/>
              </a:rPr>
              <a:t>2</a:t>
            </a:r>
          </a:p>
        </p:txBody>
      </p:sp>
      <p:sp>
        <p:nvSpPr>
          <p:cNvPr id="28" name="TextBox 27"/>
          <p:cNvSpPr txBox="1"/>
          <p:nvPr/>
        </p:nvSpPr>
        <p:spPr>
          <a:xfrm>
            <a:off x="174812" y="1652072"/>
            <a:ext cx="1131109" cy="923330"/>
          </a:xfrm>
          <a:prstGeom prst="rect">
            <a:avLst/>
          </a:prstGeom>
          <a:noFill/>
        </p:spPr>
        <p:txBody>
          <a:bodyPr wrap="square" rtlCol="0">
            <a:spAutoFit/>
          </a:bodyPr>
          <a:lstStyle/>
          <a:p>
            <a:pPr algn="r"/>
            <a:r>
              <a:rPr lang="en-US" i="1" dirty="0">
                <a:latin typeface="Cambria" panose="02040503050406030204" pitchFamily="18" charset="0"/>
              </a:rPr>
              <a:t>   s(1-U), </a:t>
            </a:r>
          </a:p>
          <a:p>
            <a:pPr algn="r"/>
            <a:r>
              <a:rPr lang="en-US" i="1" dirty="0" err="1">
                <a:latin typeface="Cambria" panose="02040503050406030204" pitchFamily="18" charset="0"/>
              </a:rPr>
              <a:t>UpH(w</a:t>
            </a:r>
            <a:r>
              <a:rPr lang="en-US" i="1" dirty="0">
                <a:latin typeface="Cambria" panose="02040503050406030204" pitchFamily="18" charset="0"/>
              </a:rPr>
              <a:t>*)</a:t>
            </a:r>
          </a:p>
          <a:p>
            <a:pPr algn="r"/>
            <a:r>
              <a:rPr lang="en-US" i="1" dirty="0">
                <a:latin typeface="Cambria" panose="02040503050406030204" pitchFamily="18" charset="0"/>
              </a:rPr>
              <a:t> </a:t>
            </a:r>
          </a:p>
        </p:txBody>
      </p:sp>
      <p:cxnSp>
        <p:nvCxnSpPr>
          <p:cNvPr id="23" name="Straight Connector 22">
            <a:extLst>
              <a:ext uri="{FF2B5EF4-FFF2-40B4-BE49-F238E27FC236}">
                <a16:creationId xmlns:a16="http://schemas.microsoft.com/office/drawing/2014/main" id="{14894628-880F-AAC7-2C68-62F944A4F1BF}"/>
              </a:ext>
            </a:extLst>
          </p:cNvPr>
          <p:cNvCxnSpPr>
            <a:cxnSpLocks/>
            <a:endCxn id="16" idx="0"/>
          </p:cNvCxnSpPr>
          <p:nvPr/>
        </p:nvCxnSpPr>
        <p:spPr>
          <a:xfrm>
            <a:off x="1266758" y="2780806"/>
            <a:ext cx="4101695" cy="243887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33D12B6-24B4-9473-5E6F-5B6E1C11D7C0}"/>
              </a:ext>
            </a:extLst>
          </p:cNvPr>
          <p:cNvSpPr txBox="1"/>
          <p:nvPr/>
        </p:nvSpPr>
        <p:spPr>
          <a:xfrm>
            <a:off x="1230124" y="2447413"/>
            <a:ext cx="1163234" cy="369332"/>
          </a:xfrm>
          <a:prstGeom prst="rect">
            <a:avLst/>
          </a:prstGeom>
          <a:noFill/>
        </p:spPr>
        <p:txBody>
          <a:bodyPr wrap="square" rtlCol="0">
            <a:spAutoFit/>
          </a:bodyPr>
          <a:lstStyle/>
          <a:p>
            <a:r>
              <a:rPr lang="en-US" i="1" dirty="0">
                <a:latin typeface="Cambria" panose="02040503050406030204" pitchFamily="18" charset="0"/>
              </a:rPr>
              <a:t>   s’(1-U)</a:t>
            </a:r>
          </a:p>
        </p:txBody>
      </p:sp>
      <p:cxnSp>
        <p:nvCxnSpPr>
          <p:cNvPr id="43" name="Straight Connector 42">
            <a:extLst>
              <a:ext uri="{FF2B5EF4-FFF2-40B4-BE49-F238E27FC236}">
                <a16:creationId xmlns:a16="http://schemas.microsoft.com/office/drawing/2014/main" id="{427ED191-9455-338E-8C55-861FF8AACC7B}"/>
              </a:ext>
            </a:extLst>
          </p:cNvPr>
          <p:cNvCxnSpPr/>
          <p:nvPr/>
        </p:nvCxnSpPr>
        <p:spPr>
          <a:xfrm>
            <a:off x="1244589" y="5216513"/>
            <a:ext cx="46597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58983C9-DFC2-C9B9-D34E-B3BFB7D26445}"/>
              </a:ext>
            </a:extLst>
          </p:cNvPr>
          <p:cNvCxnSpPr>
            <a:cxnSpLocks/>
          </p:cNvCxnSpPr>
          <p:nvPr/>
        </p:nvCxnSpPr>
        <p:spPr>
          <a:xfrm>
            <a:off x="3937974" y="4364475"/>
            <a:ext cx="0" cy="86506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86919AC2-0D3D-AB5B-57C4-3DA9C69BCD35}"/>
              </a:ext>
            </a:extLst>
          </p:cNvPr>
          <p:cNvSpPr txBox="1"/>
          <p:nvPr/>
        </p:nvSpPr>
        <p:spPr>
          <a:xfrm>
            <a:off x="5974976" y="1662311"/>
            <a:ext cx="3048000" cy="3416320"/>
          </a:xfrm>
          <a:prstGeom prst="rect">
            <a:avLst/>
          </a:prstGeom>
          <a:noFill/>
        </p:spPr>
        <p:txBody>
          <a:bodyPr wrap="square" rtlCol="0">
            <a:spAutoFit/>
          </a:bodyPr>
          <a:lstStyle/>
          <a:p>
            <a:pPr algn="ctr"/>
            <a:endParaRPr lang="en-US" dirty="0"/>
          </a:p>
          <a:p>
            <a:pPr algn="ctr"/>
            <a:r>
              <a:rPr lang="en-US" dirty="0"/>
              <a:t>An increase in the separation rate directly puts upward pressure on the unemployment rate. </a:t>
            </a:r>
          </a:p>
          <a:p>
            <a:pPr algn="ctr"/>
            <a:endParaRPr lang="en-US" dirty="0"/>
          </a:p>
          <a:p>
            <a:pPr algn="ctr"/>
            <a:r>
              <a:rPr lang="en-US" dirty="0"/>
              <a:t>It also decreases the value to being employed, increasing reservation wages, decreasing the fraction of job offers accepted and putting upwards pressure on unemployment.</a:t>
            </a:r>
          </a:p>
        </p:txBody>
      </p:sp>
    </p:spTree>
    <p:extLst>
      <p:ext uri="{BB962C8B-B14F-4D97-AF65-F5344CB8AC3E}">
        <p14:creationId xmlns:p14="http://schemas.microsoft.com/office/powerpoint/2010/main" val="235678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ectangle 1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500"/>
            <a:ext cx="9143999"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6" y="-1500"/>
            <a:ext cx="6089949"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54" y="-3000"/>
            <a:ext cx="9150948"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902" y="0"/>
            <a:ext cx="8788573"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6979" y="561203"/>
            <a:ext cx="7449518" cy="1165996"/>
          </a:xfrm>
        </p:spPr>
        <p:txBody>
          <a:bodyPr vert="horz" lIns="91440" tIns="45720" rIns="91440" bIns="45720" rtlCol="0" anchor="b">
            <a:normAutofit/>
          </a:bodyPr>
          <a:lstStyle/>
          <a:p>
            <a:pPr defTabSz="914400">
              <a:lnSpc>
                <a:spcPct val="90000"/>
              </a:lnSpc>
            </a:pPr>
            <a:r>
              <a:rPr lang="en-US" sz="4200">
                <a:solidFill>
                  <a:srgbClr val="FFFFFF"/>
                </a:solidFill>
              </a:rPr>
              <a:t>Jimmy D’s Smoked Jerky Shack</a:t>
            </a:r>
          </a:p>
        </p:txBody>
      </p:sp>
      <p:sp>
        <p:nvSpPr>
          <p:cNvPr id="26" name="Rectangle 2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888341"/>
            <a:ext cx="9152864"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BAFF7F6-3CE7-A875-A72B-57BAE1BE6A50}"/>
              </a:ext>
            </a:extLst>
          </p:cNvPr>
          <p:cNvPicPr>
            <a:picLocks noChangeAspect="1"/>
          </p:cNvPicPr>
          <p:nvPr/>
        </p:nvPicPr>
        <p:blipFill>
          <a:blip r:embed="rId2"/>
          <a:stretch>
            <a:fillRect/>
          </a:stretch>
        </p:blipFill>
        <p:spPr>
          <a:xfrm>
            <a:off x="1036451" y="2365027"/>
            <a:ext cx="3361399" cy="2773154"/>
          </a:xfrm>
          <a:prstGeom prst="rect">
            <a:avLst/>
          </a:prstGeom>
        </p:spPr>
      </p:pic>
      <p:pic>
        <p:nvPicPr>
          <p:cNvPr id="3" name="Picture 2">
            <a:extLst>
              <a:ext uri="{FF2B5EF4-FFF2-40B4-BE49-F238E27FC236}">
                <a16:creationId xmlns:a16="http://schemas.microsoft.com/office/drawing/2014/main" id="{CEF14545-A5B7-2E86-96F8-116DB3BBC240}"/>
              </a:ext>
            </a:extLst>
          </p:cNvPr>
          <p:cNvPicPr>
            <a:picLocks noChangeAspect="1"/>
          </p:cNvPicPr>
          <p:nvPr/>
        </p:nvPicPr>
        <p:blipFill>
          <a:blip r:embed="rId3"/>
          <a:stretch>
            <a:fillRect/>
          </a:stretch>
        </p:blipFill>
        <p:spPr>
          <a:xfrm>
            <a:off x="4763043" y="2489777"/>
            <a:ext cx="3364661" cy="25234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CC74-C80D-8549-FF34-64709BE951E7}"/>
              </a:ext>
            </a:extLst>
          </p:cNvPr>
          <p:cNvSpPr>
            <a:spLocks noGrp="1"/>
          </p:cNvSpPr>
          <p:nvPr>
            <p:ph type="title"/>
          </p:nvPr>
        </p:nvSpPr>
        <p:spPr>
          <a:xfrm>
            <a:off x="457200" y="67948"/>
            <a:ext cx="8229600" cy="1143000"/>
          </a:xfrm>
        </p:spPr>
        <p:txBody>
          <a:bodyPr/>
          <a:lstStyle/>
          <a:p>
            <a:r>
              <a:rPr lang="en-US" dirty="0"/>
              <a:t>Assumptions…for Now</a:t>
            </a:r>
          </a:p>
        </p:txBody>
      </p:sp>
      <p:sp>
        <p:nvSpPr>
          <p:cNvPr id="4" name="Rectangle 3">
            <a:extLst>
              <a:ext uri="{FF2B5EF4-FFF2-40B4-BE49-F238E27FC236}">
                <a16:creationId xmlns:a16="http://schemas.microsoft.com/office/drawing/2014/main" id="{57961C94-362C-76F7-24F7-9CEC13E21C31}"/>
              </a:ext>
            </a:extLst>
          </p:cNvPr>
          <p:cNvSpPr/>
          <p:nvPr/>
        </p:nvSpPr>
        <p:spPr>
          <a:xfrm>
            <a:off x="4652359" y="1192770"/>
            <a:ext cx="2413033" cy="369332"/>
          </a:xfrm>
          <a:prstGeom prst="rect">
            <a:avLst/>
          </a:prstGeom>
        </p:spPr>
        <p:txBody>
          <a:bodyPr wrap="none">
            <a:spAutoFit/>
          </a:bodyPr>
          <a:lstStyle/>
          <a:p>
            <a:r>
              <a:rPr lang="en-US" b="1" u="sng" dirty="0"/>
              <a:t>Homogeneous Workers</a:t>
            </a:r>
          </a:p>
        </p:txBody>
      </p:sp>
      <p:pic>
        <p:nvPicPr>
          <p:cNvPr id="6" name="Picture 4" descr="Machine Crankshaft Working · Free vector graphic on Pixabay">
            <a:extLst>
              <a:ext uri="{FF2B5EF4-FFF2-40B4-BE49-F238E27FC236}">
                <a16:creationId xmlns:a16="http://schemas.microsoft.com/office/drawing/2014/main" id="{E39E7C4F-1687-CBAE-9339-5EAAA11AE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424" y="2584905"/>
            <a:ext cx="1119054" cy="1076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actory Building Chimney · Free vector graphic on Pixabay">
            <a:extLst>
              <a:ext uri="{FF2B5EF4-FFF2-40B4-BE49-F238E27FC236}">
                <a16:creationId xmlns:a16="http://schemas.microsoft.com/office/drawing/2014/main" id="{9E2B101C-6802-2BE9-14B4-4DA032F53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568" y="1710647"/>
            <a:ext cx="1245749" cy="854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Vector image of hammer with black rubber handle | Free SVG">
            <a:extLst>
              <a:ext uri="{FF2B5EF4-FFF2-40B4-BE49-F238E27FC236}">
                <a16:creationId xmlns:a16="http://schemas.microsoft.com/office/drawing/2014/main" id="{8AE06C52-A655-D0B9-20F7-213C4FD092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502" b="17818"/>
          <a:stretch/>
        </p:blipFill>
        <p:spPr bwMode="auto">
          <a:xfrm rot="2771314">
            <a:off x="1842603" y="1937680"/>
            <a:ext cx="1068171" cy="701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aptop Black Computer · Free vector graphic on Pixabay">
            <a:extLst>
              <a:ext uri="{FF2B5EF4-FFF2-40B4-BE49-F238E27FC236}">
                <a16:creationId xmlns:a16="http://schemas.microsoft.com/office/drawing/2014/main" id="{FEE76DAB-DFBD-BC17-AEB1-F0F549C0A6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8558" y="2743840"/>
            <a:ext cx="1178656" cy="9449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3808DCF-023E-A701-CC89-A53F273BA0C4}"/>
              </a:ext>
            </a:extLst>
          </p:cNvPr>
          <p:cNvSpPr/>
          <p:nvPr/>
        </p:nvSpPr>
        <p:spPr>
          <a:xfrm>
            <a:off x="2236234" y="1210948"/>
            <a:ext cx="1401602" cy="369332"/>
          </a:xfrm>
          <a:prstGeom prst="rect">
            <a:avLst/>
          </a:prstGeom>
        </p:spPr>
        <p:txBody>
          <a:bodyPr wrap="none">
            <a:spAutoFit/>
          </a:bodyPr>
          <a:lstStyle/>
          <a:p>
            <a:r>
              <a:rPr lang="en-US" b="1" u="sng" dirty="0"/>
              <a:t>Fixed Capital</a:t>
            </a:r>
          </a:p>
        </p:txBody>
      </p:sp>
      <p:pic>
        <p:nvPicPr>
          <p:cNvPr id="75780" name="Picture 4" descr="Currency Market Stock Exchange · Free image on Pixabay">
            <a:extLst>
              <a:ext uri="{FF2B5EF4-FFF2-40B4-BE49-F238E27FC236}">
                <a16:creationId xmlns:a16="http://schemas.microsoft.com/office/drawing/2014/main" id="{8ACA08CA-D853-73F6-0393-3522A476E7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4771" y="4290502"/>
            <a:ext cx="2082546" cy="2082546"/>
          </a:xfrm>
          <a:prstGeom prst="rect">
            <a:avLst/>
          </a:prstGeom>
          <a:noFill/>
          <a:extLst>
            <a:ext uri="{909E8E84-426E-40DD-AFC4-6F175D3DCCD1}">
              <a14:hiddenFill xmlns:a14="http://schemas.microsoft.com/office/drawing/2010/main">
                <a:solidFill>
                  <a:srgbClr val="FFFFFF"/>
                </a:solidFill>
              </a14:hiddenFill>
            </a:ext>
          </a:extLst>
        </p:spPr>
      </p:pic>
      <p:pic>
        <p:nvPicPr>
          <p:cNvPr id="75782" name="Picture 6" descr="Free illustration: Competition, Race, Sport, Run - Free ...">
            <a:extLst>
              <a:ext uri="{FF2B5EF4-FFF2-40B4-BE49-F238E27FC236}">
                <a16:creationId xmlns:a16="http://schemas.microsoft.com/office/drawing/2014/main" id="{11A93260-F757-984F-19E8-E8276E0021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9300" y="4312252"/>
            <a:ext cx="2082545" cy="20825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52C410C-31B9-4E8D-B1AC-333623919A86}"/>
              </a:ext>
            </a:extLst>
          </p:cNvPr>
          <p:cNvSpPr/>
          <p:nvPr/>
        </p:nvSpPr>
        <p:spPr>
          <a:xfrm>
            <a:off x="2078608" y="3893879"/>
            <a:ext cx="2075825" cy="369332"/>
          </a:xfrm>
          <a:prstGeom prst="rect">
            <a:avLst/>
          </a:prstGeom>
        </p:spPr>
        <p:txBody>
          <a:bodyPr wrap="none">
            <a:spAutoFit/>
          </a:bodyPr>
          <a:lstStyle/>
          <a:p>
            <a:r>
              <a:rPr lang="en-US" b="1" u="sng" dirty="0"/>
              <a:t>Profit Maximization</a:t>
            </a:r>
          </a:p>
        </p:txBody>
      </p:sp>
      <p:sp>
        <p:nvSpPr>
          <p:cNvPr id="11" name="Rectangle 10">
            <a:extLst>
              <a:ext uri="{FF2B5EF4-FFF2-40B4-BE49-F238E27FC236}">
                <a16:creationId xmlns:a16="http://schemas.microsoft.com/office/drawing/2014/main" id="{4C307F68-3EF0-7042-F2C5-476434FCC762}"/>
              </a:ext>
            </a:extLst>
          </p:cNvPr>
          <p:cNvSpPr/>
          <p:nvPr/>
        </p:nvSpPr>
        <p:spPr>
          <a:xfrm>
            <a:off x="4875754" y="3893879"/>
            <a:ext cx="2189638" cy="369332"/>
          </a:xfrm>
          <a:prstGeom prst="rect">
            <a:avLst/>
          </a:prstGeom>
        </p:spPr>
        <p:txBody>
          <a:bodyPr wrap="none">
            <a:spAutoFit/>
          </a:bodyPr>
          <a:lstStyle/>
          <a:p>
            <a:r>
              <a:rPr lang="en-US" b="1" u="sng" dirty="0"/>
              <a:t>Competitive Markets</a:t>
            </a:r>
          </a:p>
        </p:txBody>
      </p:sp>
      <p:pic>
        <p:nvPicPr>
          <p:cNvPr id="75784" name="Picture 8" descr="3D Happy business team in a pyramid - isolated over a ...">
            <a:extLst>
              <a:ext uri="{FF2B5EF4-FFF2-40B4-BE49-F238E27FC236}">
                <a16:creationId xmlns:a16="http://schemas.microsoft.com/office/drawing/2014/main" id="{FBD62825-6817-28C5-7B61-9BA5A8EC9A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3413" y="1889702"/>
            <a:ext cx="1539298" cy="153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67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par>
                                <p:cTn id="25" presetID="5" presetClass="entr" presetSubtype="10" fill="hold" nodeType="withEffect">
                                  <p:stCondLst>
                                    <p:cond delay="0"/>
                                  </p:stCondLst>
                                  <p:childTnLst>
                                    <p:set>
                                      <p:cBhvr>
                                        <p:cTn id="26" dur="1" fill="hold">
                                          <p:stCondLst>
                                            <p:cond delay="0"/>
                                          </p:stCondLst>
                                        </p:cTn>
                                        <p:tgtEl>
                                          <p:spTgt spid="75784"/>
                                        </p:tgtEl>
                                        <p:attrNameLst>
                                          <p:attrName>style.visibility</p:attrName>
                                        </p:attrNameLst>
                                      </p:cBhvr>
                                      <p:to>
                                        <p:strVal val="visible"/>
                                      </p:to>
                                    </p:set>
                                    <p:animEffect transition="in" filter="checkerboard(across)">
                                      <p:cBhvr>
                                        <p:cTn id="27" dur="500"/>
                                        <p:tgtEl>
                                          <p:spTgt spid="75784"/>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5780"/>
                                        </p:tgtEl>
                                        <p:attrNameLst>
                                          <p:attrName>style.visibility</p:attrName>
                                        </p:attrNameLst>
                                      </p:cBhvr>
                                      <p:to>
                                        <p:strVal val="visible"/>
                                      </p:to>
                                    </p:set>
                                    <p:animEffect transition="in" filter="checkerboard(across)">
                                      <p:cBhvr>
                                        <p:cTn id="32" dur="500"/>
                                        <p:tgtEl>
                                          <p:spTgt spid="75780"/>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par>
                                <p:cTn id="33" presetID="5" presetClass="entr" presetSubtype="1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75782"/>
                                        </p:tgtEl>
                                        <p:attrNameLst>
                                          <p:attrName>style.visibility</p:attrName>
                                        </p:attrNameLst>
                                      </p:cBhvr>
                                      <p:to>
                                        <p:strVal val="visible"/>
                                      </p:to>
                                    </p:set>
                                    <p:animEffect transition="in" filter="checkerboard(across)">
                                      <p:cBhvr>
                                        <p:cTn id="40" dur="500"/>
                                        <p:tgtEl>
                                          <p:spTgt spid="75782"/>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par>
                                <p:cTn id="41" presetID="5" presetClass="entr" presetSubtype="1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heckerboard(across)">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5"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Many Workers Do We Hire?</a:t>
            </a:r>
            <a:endParaRPr lang="en-US" sz="3100" dirty="0"/>
          </a:p>
        </p:txBody>
      </p:sp>
      <p:graphicFrame>
        <p:nvGraphicFramePr>
          <p:cNvPr id="5" name="Table 4"/>
          <p:cNvGraphicFramePr>
            <a:graphicFrameLocks noGrp="1"/>
          </p:cNvGraphicFramePr>
          <p:nvPr>
            <p:extLst>
              <p:ext uri="{D42A27DB-BD31-4B8C-83A1-F6EECF244321}">
                <p14:modId xmlns:p14="http://schemas.microsoft.com/office/powerpoint/2010/main" val="538457193"/>
              </p:ext>
            </p:extLst>
          </p:nvPr>
        </p:nvGraphicFramePr>
        <p:xfrm>
          <a:off x="204538" y="1870339"/>
          <a:ext cx="8746956" cy="3639525"/>
        </p:xfrm>
        <a:graphic>
          <a:graphicData uri="http://schemas.openxmlformats.org/drawingml/2006/table">
            <a:tbl>
              <a:tblPr/>
              <a:tblGrid>
                <a:gridCol w="1185734">
                  <a:extLst>
                    <a:ext uri="{9D8B030D-6E8A-4147-A177-3AD203B41FA5}">
                      <a16:colId xmlns:a16="http://schemas.microsoft.com/office/drawing/2014/main" val="20000"/>
                    </a:ext>
                  </a:extLst>
                </a:gridCol>
                <a:gridCol w="1185734">
                  <a:extLst>
                    <a:ext uri="{9D8B030D-6E8A-4147-A177-3AD203B41FA5}">
                      <a16:colId xmlns:a16="http://schemas.microsoft.com/office/drawing/2014/main" val="20001"/>
                    </a:ext>
                  </a:extLst>
                </a:gridCol>
                <a:gridCol w="1231956">
                  <a:extLst>
                    <a:ext uri="{9D8B030D-6E8A-4147-A177-3AD203B41FA5}">
                      <a16:colId xmlns:a16="http://schemas.microsoft.com/office/drawing/2014/main" val="20002"/>
                    </a:ext>
                  </a:extLst>
                </a:gridCol>
                <a:gridCol w="1264394">
                  <a:extLst>
                    <a:ext uri="{9D8B030D-6E8A-4147-A177-3AD203B41FA5}">
                      <a16:colId xmlns:a16="http://schemas.microsoft.com/office/drawing/2014/main" val="20003"/>
                    </a:ext>
                  </a:extLst>
                </a:gridCol>
                <a:gridCol w="1272310">
                  <a:extLst>
                    <a:ext uri="{9D8B030D-6E8A-4147-A177-3AD203B41FA5}">
                      <a16:colId xmlns:a16="http://schemas.microsoft.com/office/drawing/2014/main" val="20004"/>
                    </a:ext>
                  </a:extLst>
                </a:gridCol>
                <a:gridCol w="1303414">
                  <a:extLst>
                    <a:ext uri="{9D8B030D-6E8A-4147-A177-3AD203B41FA5}">
                      <a16:colId xmlns:a16="http://schemas.microsoft.com/office/drawing/2014/main" val="20006"/>
                    </a:ext>
                  </a:extLst>
                </a:gridCol>
                <a:gridCol w="1303414">
                  <a:extLst>
                    <a:ext uri="{9D8B030D-6E8A-4147-A177-3AD203B41FA5}">
                      <a16:colId xmlns:a16="http://schemas.microsoft.com/office/drawing/2014/main" val="4112780877"/>
                    </a:ext>
                  </a:extLst>
                </a:gridCol>
              </a:tblGrid>
              <a:tr h="577060">
                <a:tc gridSpan="7">
                  <a:txBody>
                    <a:bodyPr/>
                    <a:lstStyle/>
                    <a:p>
                      <a:pPr algn="ctr" fontAlgn="b"/>
                      <a:r>
                        <a:rPr lang="en-US" sz="1600" b="1" i="0" u="none" strike="noStrike" dirty="0">
                          <a:latin typeface="Verdana"/>
                        </a:rPr>
                        <a:t>Jimmy D’s Smoked Jerky Shack: Bag of Jerky=$10 ; Wages=$100 per day</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ctr" fontAlgn="b"/>
                      <a:endParaRPr lang="en-US" sz="1600" b="1" i="0" u="none" strike="noStrike" dirty="0">
                        <a:latin typeface="Verdana"/>
                      </a:endParaRP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0"/>
                  </a:ext>
                </a:extLst>
              </a:tr>
              <a:tr h="437495">
                <a:tc>
                  <a:txBody>
                    <a:bodyPr/>
                    <a:lstStyle/>
                    <a:p>
                      <a:pPr algn="ctr" fontAlgn="b"/>
                      <a:r>
                        <a:rPr lang="en-US" sz="1200" b="0" i="0" u="none" strike="noStrike" dirty="0">
                          <a:latin typeface="Verdana"/>
                        </a:rPr>
                        <a:t>#Workers</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Bags</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MPL</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Total Revenue</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MRPL</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a:solidFill>
                            <a:schemeClr val="tx1"/>
                          </a:solidFill>
                          <a:latin typeface="Verdana"/>
                          <a:ea typeface="+mn-ea"/>
                          <a:cs typeface="+mn-cs"/>
                        </a:rPr>
                        <a:t>$ MCL</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a:solidFill>
                            <a:schemeClr val="tx1"/>
                          </a:solidFill>
                          <a:latin typeface="Verdana"/>
                          <a:ea typeface="+mn-ea"/>
                          <a:cs typeface="+mn-cs"/>
                        </a:rPr>
                        <a:t>#MCL</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7495">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endParaRPr lang="en-US" sz="1200" b="0" i="0" u="none" strike="noStrike" kern="1200" dirty="0">
                        <a:solidFill>
                          <a:schemeClr val="tx1"/>
                        </a:solidFill>
                        <a:latin typeface="Verdan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endParaRPr lang="en-US" sz="1200" b="0" i="0" u="none" strike="noStrike" kern="1200" dirty="0">
                        <a:solidFill>
                          <a:schemeClr val="tx1"/>
                        </a:solidFill>
                        <a:latin typeface="Verdan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7495">
                <a:tc>
                  <a:txBody>
                    <a:bodyPr/>
                    <a:lstStyle/>
                    <a:p>
                      <a:pPr algn="ctr" rtl="0" fontAlgn="ctr"/>
                      <a:r>
                        <a:rPr lang="en-US" sz="2000" b="0" i="0" u="none" strike="noStrike">
                          <a:solidFill>
                            <a:srgbClr val="000000"/>
                          </a:solidFill>
                          <a:effectLst/>
                          <a:latin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endParaRPr lang="en-US" sz="1200" b="0" i="0" u="none" strike="noStrike" kern="1200" dirty="0">
                        <a:solidFill>
                          <a:schemeClr val="tx1"/>
                        </a:solidFill>
                        <a:latin typeface="Verdan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endParaRPr lang="en-US" sz="1200" b="0" i="0" u="none" strike="noStrike" kern="1200" dirty="0">
                        <a:solidFill>
                          <a:schemeClr val="tx1"/>
                        </a:solidFill>
                        <a:latin typeface="Verdan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7495">
                <a:tc>
                  <a:txBody>
                    <a:bodyPr/>
                    <a:lstStyle/>
                    <a:p>
                      <a:pPr algn="ctr" rtl="0" fontAlgn="ctr"/>
                      <a:r>
                        <a:rPr lang="en-US" sz="2000" b="0" i="0" u="none" strike="noStrike">
                          <a:solidFill>
                            <a:srgbClr val="000000"/>
                          </a:solidFill>
                          <a:effectLst/>
                          <a:latin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endParaRPr lang="en-US" sz="1200" b="0" i="0" u="none" strike="noStrike" kern="1200" dirty="0">
                        <a:solidFill>
                          <a:schemeClr val="tx1"/>
                        </a:solidFill>
                        <a:latin typeface="Verdan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endParaRPr lang="en-US" sz="1200" b="0" i="0" u="none" strike="noStrike" kern="1200" dirty="0">
                        <a:solidFill>
                          <a:schemeClr val="tx1"/>
                        </a:solidFill>
                        <a:latin typeface="Verdan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7495">
                <a:tc>
                  <a:txBody>
                    <a:bodyPr/>
                    <a:lstStyle/>
                    <a:p>
                      <a:pPr algn="ctr" rtl="0" fontAlgn="ctr"/>
                      <a:r>
                        <a:rPr lang="en-US" sz="2000" b="0" i="0" u="none" strike="noStrike">
                          <a:solidFill>
                            <a:srgbClr val="000000"/>
                          </a:solidFill>
                          <a:effectLst/>
                          <a:latin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endParaRPr lang="en-US" sz="1200" b="0" i="0" u="none" strike="noStrike" kern="1200" dirty="0">
                        <a:solidFill>
                          <a:schemeClr val="tx1"/>
                        </a:solidFill>
                        <a:latin typeface="Verdan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endParaRPr lang="en-US" sz="1200" b="0" i="0" u="none" strike="noStrike" kern="1200" dirty="0">
                        <a:solidFill>
                          <a:schemeClr val="tx1"/>
                        </a:solidFill>
                        <a:latin typeface="Verdan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7495">
                <a:tc>
                  <a:txBody>
                    <a:bodyPr/>
                    <a:lstStyle/>
                    <a:p>
                      <a:pPr algn="ctr" rtl="0" fontAlgn="ctr"/>
                      <a:r>
                        <a:rPr lang="en-US" sz="2000" b="0" i="0" u="none" strike="noStrike">
                          <a:solidFill>
                            <a:srgbClr val="000000"/>
                          </a:solidFill>
                          <a:effectLst/>
                          <a:latin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endParaRPr lang="en-US" sz="1200" b="0" i="0" u="none" strike="noStrike" kern="1200" dirty="0">
                        <a:solidFill>
                          <a:schemeClr val="tx1"/>
                        </a:solidFill>
                        <a:latin typeface="Verdan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endParaRPr lang="en-US" sz="1200" b="0" i="0" u="none" strike="noStrike" kern="1200" dirty="0">
                        <a:solidFill>
                          <a:schemeClr val="tx1"/>
                        </a:solidFill>
                        <a:latin typeface="Verdan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7495">
                <a:tc>
                  <a:txBody>
                    <a:bodyPr/>
                    <a:lstStyle/>
                    <a:p>
                      <a:pPr algn="ctr" rtl="0" fontAlgn="ctr"/>
                      <a:r>
                        <a:rPr lang="en-US" sz="2000" b="0" i="0" u="none" strike="noStrike">
                          <a:solidFill>
                            <a:srgbClr val="000000"/>
                          </a:solidFill>
                          <a:effectLst/>
                          <a:latin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Verdana" panose="020B060403050404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2000" b="0"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endParaRPr lang="en-US" sz="1200" b="0" i="0" u="none" strike="noStrike" kern="1200" dirty="0">
                        <a:solidFill>
                          <a:schemeClr val="tx1"/>
                        </a:solidFill>
                        <a:latin typeface="Verdan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endParaRPr lang="en-US" sz="1200" b="0" i="0" u="none" strike="noStrike" kern="1200" dirty="0">
                        <a:solidFill>
                          <a:schemeClr val="tx1"/>
                        </a:solidFill>
                        <a:latin typeface="Verdan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2709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Many Workers Do We Hire?</a:t>
            </a:r>
          </a:p>
        </p:txBody>
      </p:sp>
      <p:graphicFrame>
        <p:nvGraphicFramePr>
          <p:cNvPr id="5" name="Table 4"/>
          <p:cNvGraphicFramePr>
            <a:graphicFrameLocks noGrp="1"/>
          </p:cNvGraphicFramePr>
          <p:nvPr>
            <p:extLst>
              <p:ext uri="{D42A27DB-BD31-4B8C-83A1-F6EECF244321}">
                <p14:modId xmlns:p14="http://schemas.microsoft.com/office/powerpoint/2010/main" val="1676674158"/>
              </p:ext>
            </p:extLst>
          </p:nvPr>
        </p:nvGraphicFramePr>
        <p:xfrm>
          <a:off x="228599" y="1898915"/>
          <a:ext cx="8783052" cy="3639525"/>
        </p:xfrm>
        <a:graphic>
          <a:graphicData uri="http://schemas.openxmlformats.org/drawingml/2006/table">
            <a:tbl>
              <a:tblPr/>
              <a:tblGrid>
                <a:gridCol w="1170959">
                  <a:extLst>
                    <a:ext uri="{9D8B030D-6E8A-4147-A177-3AD203B41FA5}">
                      <a16:colId xmlns:a16="http://schemas.microsoft.com/office/drawing/2014/main" val="20000"/>
                    </a:ext>
                  </a:extLst>
                </a:gridCol>
                <a:gridCol w="1170959">
                  <a:extLst>
                    <a:ext uri="{9D8B030D-6E8A-4147-A177-3AD203B41FA5}">
                      <a16:colId xmlns:a16="http://schemas.microsoft.com/office/drawing/2014/main" val="20001"/>
                    </a:ext>
                  </a:extLst>
                </a:gridCol>
                <a:gridCol w="1170959">
                  <a:extLst>
                    <a:ext uri="{9D8B030D-6E8A-4147-A177-3AD203B41FA5}">
                      <a16:colId xmlns:a16="http://schemas.microsoft.com/office/drawing/2014/main" val="20002"/>
                    </a:ext>
                  </a:extLst>
                </a:gridCol>
                <a:gridCol w="1343163">
                  <a:extLst>
                    <a:ext uri="{9D8B030D-6E8A-4147-A177-3AD203B41FA5}">
                      <a16:colId xmlns:a16="http://schemas.microsoft.com/office/drawing/2014/main" val="20003"/>
                    </a:ext>
                  </a:extLst>
                </a:gridCol>
                <a:gridCol w="1160254">
                  <a:extLst>
                    <a:ext uri="{9D8B030D-6E8A-4147-A177-3AD203B41FA5}">
                      <a16:colId xmlns:a16="http://schemas.microsoft.com/office/drawing/2014/main" val="20004"/>
                    </a:ext>
                  </a:extLst>
                </a:gridCol>
                <a:gridCol w="1383379">
                  <a:extLst>
                    <a:ext uri="{9D8B030D-6E8A-4147-A177-3AD203B41FA5}">
                      <a16:colId xmlns:a16="http://schemas.microsoft.com/office/drawing/2014/main" val="20006"/>
                    </a:ext>
                  </a:extLst>
                </a:gridCol>
                <a:gridCol w="1383379">
                  <a:extLst>
                    <a:ext uri="{9D8B030D-6E8A-4147-A177-3AD203B41FA5}">
                      <a16:colId xmlns:a16="http://schemas.microsoft.com/office/drawing/2014/main" val="1919111662"/>
                    </a:ext>
                  </a:extLst>
                </a:gridCol>
              </a:tblGrid>
              <a:tr h="577060">
                <a:tc gridSpan="7">
                  <a:txBody>
                    <a:bodyPr/>
                    <a:lstStyle/>
                    <a:p>
                      <a:pPr algn="ctr" fontAlgn="b"/>
                      <a:r>
                        <a:rPr lang="en-US" sz="1600" b="1" i="0" u="none" strike="noStrike" dirty="0">
                          <a:latin typeface="Verdana"/>
                        </a:rPr>
                        <a:t>Jimmy D’s  Smoked Jerky Shack: Bag of Jerky=$10 ; Wages=$100 per day</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ctr" fontAlgn="b"/>
                      <a:endParaRPr lang="en-US" sz="1600" b="1" i="0" u="none" strike="noStrike" dirty="0">
                        <a:latin typeface="Verdana"/>
                      </a:endParaRP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0"/>
                  </a:ext>
                </a:extLst>
              </a:tr>
              <a:tr h="437495">
                <a:tc>
                  <a:txBody>
                    <a:bodyPr/>
                    <a:lstStyle/>
                    <a:p>
                      <a:pPr algn="ctr" fontAlgn="b"/>
                      <a:r>
                        <a:rPr lang="en-US" sz="1200" b="0" i="0" u="none" strike="noStrike" dirty="0">
                          <a:latin typeface="Verdana"/>
                        </a:rPr>
                        <a:t>#Workers</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Bags</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MPL</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Total Revenue</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Verdana"/>
                        </a:rPr>
                        <a:t>$ MRPL</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MCL</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MCL</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7495">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7495">
                <a:tc>
                  <a:txBody>
                    <a:bodyPr/>
                    <a:lstStyle/>
                    <a:p>
                      <a:pPr algn="ctr" rtl="0" fontAlgn="ctr"/>
                      <a:r>
                        <a:rPr lang="en-US" sz="2000" b="0" i="0" u="none" strike="noStrike">
                          <a:solidFill>
                            <a:srgbClr val="000000"/>
                          </a:solidFill>
                          <a:effectLst/>
                          <a:latin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7495">
                <a:tc>
                  <a:txBody>
                    <a:bodyPr/>
                    <a:lstStyle/>
                    <a:p>
                      <a:pPr algn="ctr" rtl="0" fontAlgn="ctr"/>
                      <a:r>
                        <a:rPr lang="en-US" sz="2000" b="0" i="0" u="none" strike="noStrike">
                          <a:solidFill>
                            <a:srgbClr val="000000"/>
                          </a:solidFill>
                          <a:effectLst/>
                          <a:latin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7495">
                <a:tc>
                  <a:txBody>
                    <a:bodyPr/>
                    <a:lstStyle/>
                    <a:p>
                      <a:pPr algn="ctr" rtl="0" fontAlgn="ctr"/>
                      <a:r>
                        <a:rPr lang="en-US" sz="2000" b="0" i="0" u="none" strike="noStrike">
                          <a:solidFill>
                            <a:srgbClr val="000000"/>
                          </a:solidFill>
                          <a:effectLst/>
                          <a:latin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7495">
                <a:tc>
                  <a:txBody>
                    <a:bodyPr/>
                    <a:lstStyle/>
                    <a:p>
                      <a:pPr algn="ctr" rtl="0" fontAlgn="ctr"/>
                      <a:r>
                        <a:rPr lang="en-US" sz="2000" b="0" i="0" u="none" strike="noStrike">
                          <a:solidFill>
                            <a:srgbClr val="000000"/>
                          </a:solidFill>
                          <a:effectLst/>
                          <a:latin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7495">
                <a:tc>
                  <a:txBody>
                    <a:bodyPr/>
                    <a:lstStyle/>
                    <a:p>
                      <a:pPr algn="ctr" rtl="0" fontAlgn="ctr"/>
                      <a:r>
                        <a:rPr lang="en-US" sz="2000" b="0" i="0" u="none" strike="noStrike">
                          <a:solidFill>
                            <a:srgbClr val="000000"/>
                          </a:solidFill>
                          <a:effectLst/>
                          <a:latin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Many Workers Do We Hire?</a:t>
            </a:r>
          </a:p>
        </p:txBody>
      </p:sp>
      <p:graphicFrame>
        <p:nvGraphicFramePr>
          <p:cNvPr id="5" name="Table 4"/>
          <p:cNvGraphicFramePr>
            <a:graphicFrameLocks noGrp="1"/>
          </p:cNvGraphicFramePr>
          <p:nvPr>
            <p:extLst>
              <p:ext uri="{D42A27DB-BD31-4B8C-83A1-F6EECF244321}">
                <p14:modId xmlns:p14="http://schemas.microsoft.com/office/powerpoint/2010/main" val="1706227410"/>
              </p:ext>
            </p:extLst>
          </p:nvPr>
        </p:nvGraphicFramePr>
        <p:xfrm>
          <a:off x="144378" y="1884627"/>
          <a:ext cx="8891338" cy="3639525"/>
        </p:xfrm>
        <a:graphic>
          <a:graphicData uri="http://schemas.openxmlformats.org/drawingml/2006/table">
            <a:tbl>
              <a:tblPr/>
              <a:tblGrid>
                <a:gridCol w="1185396">
                  <a:extLst>
                    <a:ext uri="{9D8B030D-6E8A-4147-A177-3AD203B41FA5}">
                      <a16:colId xmlns:a16="http://schemas.microsoft.com/office/drawing/2014/main" val="20000"/>
                    </a:ext>
                  </a:extLst>
                </a:gridCol>
                <a:gridCol w="1185396">
                  <a:extLst>
                    <a:ext uri="{9D8B030D-6E8A-4147-A177-3AD203B41FA5}">
                      <a16:colId xmlns:a16="http://schemas.microsoft.com/office/drawing/2014/main" val="20001"/>
                    </a:ext>
                  </a:extLst>
                </a:gridCol>
                <a:gridCol w="1185396">
                  <a:extLst>
                    <a:ext uri="{9D8B030D-6E8A-4147-A177-3AD203B41FA5}">
                      <a16:colId xmlns:a16="http://schemas.microsoft.com/office/drawing/2014/main" val="20002"/>
                    </a:ext>
                  </a:extLst>
                </a:gridCol>
                <a:gridCol w="1359722">
                  <a:extLst>
                    <a:ext uri="{9D8B030D-6E8A-4147-A177-3AD203B41FA5}">
                      <a16:colId xmlns:a16="http://schemas.microsoft.com/office/drawing/2014/main" val="20003"/>
                    </a:ext>
                  </a:extLst>
                </a:gridCol>
                <a:gridCol w="1174558">
                  <a:extLst>
                    <a:ext uri="{9D8B030D-6E8A-4147-A177-3AD203B41FA5}">
                      <a16:colId xmlns:a16="http://schemas.microsoft.com/office/drawing/2014/main" val="20004"/>
                    </a:ext>
                  </a:extLst>
                </a:gridCol>
                <a:gridCol w="1400435">
                  <a:extLst>
                    <a:ext uri="{9D8B030D-6E8A-4147-A177-3AD203B41FA5}">
                      <a16:colId xmlns:a16="http://schemas.microsoft.com/office/drawing/2014/main" val="20006"/>
                    </a:ext>
                  </a:extLst>
                </a:gridCol>
                <a:gridCol w="1400435">
                  <a:extLst>
                    <a:ext uri="{9D8B030D-6E8A-4147-A177-3AD203B41FA5}">
                      <a16:colId xmlns:a16="http://schemas.microsoft.com/office/drawing/2014/main" val="3714086452"/>
                    </a:ext>
                  </a:extLst>
                </a:gridCol>
              </a:tblGrid>
              <a:tr h="577060">
                <a:tc gridSpan="7">
                  <a:txBody>
                    <a:bodyPr/>
                    <a:lstStyle/>
                    <a:p>
                      <a:pPr algn="ctr" fontAlgn="b"/>
                      <a:r>
                        <a:rPr lang="en-US" sz="1600" b="1" i="0" u="none" strike="noStrike" dirty="0">
                          <a:latin typeface="Verdana"/>
                        </a:rPr>
                        <a:t>Jimmy D’s  Smoked Jerky Shack: Bag of Jerky=$10 ; Wages=$100 per day</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ctr" fontAlgn="b"/>
                      <a:endParaRPr lang="en-US" sz="1600" b="1" i="0" u="none" strike="noStrike" dirty="0">
                        <a:latin typeface="Verdana"/>
                      </a:endParaRP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0"/>
                  </a:ext>
                </a:extLst>
              </a:tr>
              <a:tr h="437495">
                <a:tc>
                  <a:txBody>
                    <a:bodyPr/>
                    <a:lstStyle/>
                    <a:p>
                      <a:pPr algn="ctr" fontAlgn="b"/>
                      <a:r>
                        <a:rPr lang="en-US" sz="1200" b="0" i="0" u="none" strike="noStrike" dirty="0">
                          <a:latin typeface="Verdana"/>
                        </a:rPr>
                        <a:t>#Workers</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Bags</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MPL</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Total Revenue</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Verdana"/>
                        </a:rPr>
                        <a:t>$ MRPL</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MCL</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Verdana"/>
                        </a:rPr>
                        <a:t># MCL</a:t>
                      </a:r>
                    </a:p>
                  </a:txBody>
                  <a:tcPr marL="6158" marR="6158" marT="6158"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7495">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7495">
                <a:tc>
                  <a:txBody>
                    <a:bodyPr/>
                    <a:lstStyle/>
                    <a:p>
                      <a:pPr algn="ctr" rtl="0" fontAlgn="ctr"/>
                      <a:r>
                        <a:rPr lang="en-US" sz="2000" b="0" i="0" u="none" strike="noStrike">
                          <a:solidFill>
                            <a:srgbClr val="000000"/>
                          </a:solidFill>
                          <a:effectLst/>
                          <a:latin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7495">
                <a:tc>
                  <a:txBody>
                    <a:bodyPr/>
                    <a:lstStyle/>
                    <a:p>
                      <a:pPr algn="ctr" rtl="0" fontAlgn="ctr"/>
                      <a:r>
                        <a:rPr lang="en-US" sz="2000" b="0" i="0" u="none" strike="noStrike">
                          <a:solidFill>
                            <a:srgbClr val="000000"/>
                          </a:solidFill>
                          <a:effectLst/>
                          <a:latin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79548"/>
                    </a:solidFill>
                  </a:tcPr>
                </a:tc>
                <a:tc>
                  <a:txBody>
                    <a:bodyPr/>
                    <a:lstStyle/>
                    <a:p>
                      <a:pPr algn="ctr" rtl="0" fontAlgn="ctr"/>
                      <a:r>
                        <a:rPr lang="en-US" sz="2000" b="0" i="0" u="none" strike="noStrike">
                          <a:solidFill>
                            <a:srgbClr val="000000"/>
                          </a:solidFill>
                          <a:effectLst/>
                          <a:latin typeface="Verdana" panose="020B060403050404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79548"/>
                    </a:solidFill>
                  </a:tcPr>
                </a:tc>
                <a:tc>
                  <a:txBody>
                    <a:bodyPr/>
                    <a:lstStyle/>
                    <a:p>
                      <a:pPr algn="ctr" rtl="0" fontAlgn="ctr"/>
                      <a:r>
                        <a:rPr lang="en-US" sz="2000" b="0" i="0" u="none" strike="noStrike">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79548"/>
                    </a:solidFill>
                  </a:tcPr>
                </a:tc>
                <a:tc>
                  <a:txBody>
                    <a:bodyPr/>
                    <a:lstStyle/>
                    <a:p>
                      <a:pPr algn="ctr" rtl="0" fontAlgn="ctr"/>
                      <a:r>
                        <a:rPr lang="en-US" sz="2000" b="0" i="0" u="none" strike="noStrike">
                          <a:solidFill>
                            <a:srgbClr val="000000"/>
                          </a:solidFill>
                          <a:effectLst/>
                          <a:latin typeface="Verdana" panose="020B0604030504040204" pitchFamily="34" charset="0"/>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79548"/>
                    </a:solidFill>
                  </a:tcPr>
                </a:tc>
                <a:tc>
                  <a:txBody>
                    <a:bodyPr/>
                    <a:lstStyle/>
                    <a:p>
                      <a:pPr algn="ctr" rtl="0" fontAlgn="ctr"/>
                      <a:r>
                        <a:rPr lang="en-US" sz="2000" b="0" i="0" u="none" strike="noStrike">
                          <a:solidFill>
                            <a:srgbClr val="000000"/>
                          </a:solidFill>
                          <a:effectLst/>
                          <a:latin typeface="Verdan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79548"/>
                    </a:solidFill>
                  </a:tcPr>
                </a:tc>
                <a:tc>
                  <a:txBody>
                    <a:bodyPr/>
                    <a:lstStyle/>
                    <a:p>
                      <a:pPr algn="ctr" rtl="0" fontAlgn="ctr"/>
                      <a:r>
                        <a:rPr lang="en-US" sz="2000" b="0" i="0" u="none" strike="noStrike">
                          <a:solidFill>
                            <a:srgbClr val="000000"/>
                          </a:solidFill>
                          <a:effectLst/>
                          <a:latin typeface="Verdan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79548"/>
                    </a:solidFill>
                  </a:tcPr>
                </a:tc>
                <a:tc>
                  <a:txBody>
                    <a:bodyPr/>
                    <a:lstStyle/>
                    <a:p>
                      <a:pPr algn="ctr" rtl="0" fontAlgn="ctr"/>
                      <a:r>
                        <a:rPr lang="en-US" sz="2000" b="0" i="0" u="none" strike="noStrike" dirty="0">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79548"/>
                    </a:solidFill>
                  </a:tcPr>
                </a:tc>
                <a:extLst>
                  <a:ext uri="{0D108BD9-81ED-4DB2-BD59-A6C34878D82A}">
                    <a16:rowId xmlns:a16="http://schemas.microsoft.com/office/drawing/2014/main" val="10004"/>
                  </a:ext>
                </a:extLst>
              </a:tr>
              <a:tr h="437495">
                <a:tc>
                  <a:txBody>
                    <a:bodyPr/>
                    <a:lstStyle/>
                    <a:p>
                      <a:pPr algn="ctr" rtl="0" fontAlgn="ctr"/>
                      <a:r>
                        <a:rPr lang="en-US" sz="2000" b="0" i="0" u="none" strike="noStrike">
                          <a:solidFill>
                            <a:srgbClr val="000000"/>
                          </a:solidFill>
                          <a:effectLst/>
                          <a:latin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7495">
                <a:tc>
                  <a:txBody>
                    <a:bodyPr/>
                    <a:lstStyle/>
                    <a:p>
                      <a:pPr algn="ctr" rtl="0" fontAlgn="ctr"/>
                      <a:r>
                        <a:rPr lang="en-US" sz="2000" b="0" i="0" u="none" strike="noStrike">
                          <a:solidFill>
                            <a:srgbClr val="000000"/>
                          </a:solidFill>
                          <a:effectLst/>
                          <a:latin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7495">
                <a:tc>
                  <a:txBody>
                    <a:bodyPr/>
                    <a:lstStyle/>
                    <a:p>
                      <a:pPr algn="ctr" rtl="0" fontAlgn="ctr"/>
                      <a:r>
                        <a:rPr lang="en-US" sz="2000" b="0" i="0" u="none" strike="noStrike">
                          <a:solidFill>
                            <a:srgbClr val="000000"/>
                          </a:solidFill>
                          <a:effectLst/>
                          <a:latin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Verdan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6903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89E6-F098-509E-E52D-FE3A9EAFFFFD}"/>
              </a:ext>
            </a:extLst>
          </p:cNvPr>
          <p:cNvSpPr>
            <a:spLocks noGrp="1"/>
          </p:cNvSpPr>
          <p:nvPr>
            <p:ph type="title"/>
          </p:nvPr>
        </p:nvSpPr>
        <p:spPr>
          <a:xfrm>
            <a:off x="457200" y="0"/>
            <a:ext cx="8229600" cy="1143000"/>
          </a:xfrm>
        </p:spPr>
        <p:txBody>
          <a:bodyPr/>
          <a:lstStyle/>
          <a:p>
            <a:r>
              <a:rPr lang="en-US"/>
              <a:t>Nominal </a:t>
            </a:r>
            <a:r>
              <a:rPr lang="en-US" dirty="0"/>
              <a:t>Marginal Profit</a:t>
            </a:r>
          </a:p>
        </p:txBody>
      </p:sp>
      <p:pic>
        <p:nvPicPr>
          <p:cNvPr id="5" name="Picture 4">
            <a:extLst>
              <a:ext uri="{FF2B5EF4-FFF2-40B4-BE49-F238E27FC236}">
                <a16:creationId xmlns:a16="http://schemas.microsoft.com/office/drawing/2014/main" id="{D5D1EAE0-227A-6D38-5345-CD1FBA84FA03}"/>
              </a:ext>
            </a:extLst>
          </p:cNvPr>
          <p:cNvPicPr>
            <a:picLocks noChangeAspect="1"/>
          </p:cNvPicPr>
          <p:nvPr/>
        </p:nvPicPr>
        <p:blipFill>
          <a:blip r:embed="rId2"/>
          <a:stretch>
            <a:fillRect/>
          </a:stretch>
        </p:blipFill>
        <p:spPr>
          <a:xfrm>
            <a:off x="1479549" y="1143000"/>
            <a:ext cx="6389103" cy="5265287"/>
          </a:xfrm>
          <a:prstGeom prst="rect">
            <a:avLst/>
          </a:prstGeom>
        </p:spPr>
      </p:pic>
    </p:spTree>
    <p:extLst>
      <p:ext uri="{BB962C8B-B14F-4D97-AF65-F5344CB8AC3E}">
        <p14:creationId xmlns:p14="http://schemas.microsoft.com/office/powerpoint/2010/main" val="75345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38AB5176-7ADC-7844-A926-79F33D6864C1}"/>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MPL and MCL</a:t>
            </a:r>
          </a:p>
        </p:txBody>
      </p:sp>
      <p:cxnSp>
        <p:nvCxnSpPr>
          <p:cNvPr id="7" name="Straight Connector 6">
            <a:extLst>
              <a:ext uri="{FF2B5EF4-FFF2-40B4-BE49-F238E27FC236}">
                <a16:creationId xmlns:a16="http://schemas.microsoft.com/office/drawing/2014/main" id="{843DB667-9684-6348-B88C-F7BF70B47F12}"/>
              </a:ext>
            </a:extLst>
          </p:cNvPr>
          <p:cNvCxnSpPr>
            <a:cxnSpLocks noChangeShapeType="1"/>
          </p:cNvCxnSpPr>
          <p:nvPr/>
        </p:nvCxnSpPr>
        <p:spPr bwMode="auto">
          <a:xfrm>
            <a:off x="1660527" y="5635014"/>
            <a:ext cx="6126163" cy="1588"/>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34820" name="TextBox 7">
            <a:extLst>
              <a:ext uri="{FF2B5EF4-FFF2-40B4-BE49-F238E27FC236}">
                <a16:creationId xmlns:a16="http://schemas.microsoft.com/office/drawing/2014/main" id="{7736D014-3E41-0A48-AE0A-B5F50864DD20}"/>
              </a:ext>
            </a:extLst>
          </p:cNvPr>
          <p:cNvSpPr txBox="1">
            <a:spLocks noChangeArrowheads="1"/>
          </p:cNvSpPr>
          <p:nvPr/>
        </p:nvSpPr>
        <p:spPr bwMode="auto">
          <a:xfrm>
            <a:off x="565885" y="1538958"/>
            <a:ext cx="11057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i="1" dirty="0"/>
              <a:t>MPL,MCL</a:t>
            </a:r>
            <a:endParaRPr lang="en-US" altLang="en-US" sz="1800" dirty="0"/>
          </a:p>
        </p:txBody>
      </p:sp>
      <p:sp>
        <p:nvSpPr>
          <p:cNvPr id="30726" name="TextBox 8">
            <a:extLst>
              <a:ext uri="{FF2B5EF4-FFF2-40B4-BE49-F238E27FC236}">
                <a16:creationId xmlns:a16="http://schemas.microsoft.com/office/drawing/2014/main" id="{8F63B4DA-2931-7F4C-A57E-AEE33BDA605E}"/>
              </a:ext>
            </a:extLst>
          </p:cNvPr>
          <p:cNvSpPr txBox="1">
            <a:spLocks noChangeArrowheads="1"/>
          </p:cNvSpPr>
          <p:nvPr/>
        </p:nvSpPr>
        <p:spPr bwMode="auto">
          <a:xfrm>
            <a:off x="5710118" y="5629274"/>
            <a:ext cx="763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i="1" dirty="0"/>
              <a:t>L*</a:t>
            </a:r>
            <a:endParaRPr lang="en-US" altLang="en-US" sz="1800" dirty="0"/>
          </a:p>
        </p:txBody>
      </p:sp>
      <p:cxnSp>
        <p:nvCxnSpPr>
          <p:cNvPr id="17" name="Straight Connector 16">
            <a:extLst>
              <a:ext uri="{FF2B5EF4-FFF2-40B4-BE49-F238E27FC236}">
                <a16:creationId xmlns:a16="http://schemas.microsoft.com/office/drawing/2014/main" id="{030FF6DD-4C02-BD45-9AF8-2D700673C675}"/>
              </a:ext>
            </a:extLst>
          </p:cNvPr>
          <p:cNvCxnSpPr>
            <a:cxnSpLocks noChangeShapeType="1"/>
          </p:cNvCxnSpPr>
          <p:nvPr/>
        </p:nvCxnSpPr>
        <p:spPr bwMode="auto">
          <a:xfrm>
            <a:off x="1685925" y="4254835"/>
            <a:ext cx="5802313" cy="15875"/>
          </a:xfrm>
          <a:prstGeom prst="line">
            <a:avLst/>
          </a:prstGeom>
          <a:noFill/>
          <a:ln w="25400">
            <a:solidFill>
              <a:srgbClr val="FF0000"/>
            </a:solidFill>
            <a:round/>
            <a:headEnd/>
            <a:tailEnd/>
          </a:ln>
          <a:effectLst>
            <a:outerShdw blurRad="40000" dist="20000" dir="5400000" rotWithShape="0">
              <a:srgbClr val="808080">
                <a:alpha val="37999"/>
              </a:srgbClr>
            </a:outerShdw>
          </a:effectLst>
        </p:spPr>
      </p:cxnSp>
      <p:sp>
        <p:nvSpPr>
          <p:cNvPr id="30730" name="TextBox 20">
            <a:extLst>
              <a:ext uri="{FF2B5EF4-FFF2-40B4-BE49-F238E27FC236}">
                <a16:creationId xmlns:a16="http://schemas.microsoft.com/office/drawing/2014/main" id="{BDECCA57-92E5-FB4E-884D-D026EB3B675F}"/>
              </a:ext>
            </a:extLst>
          </p:cNvPr>
          <p:cNvSpPr txBox="1">
            <a:spLocks noChangeArrowheads="1"/>
          </p:cNvSpPr>
          <p:nvPr/>
        </p:nvSpPr>
        <p:spPr bwMode="auto">
          <a:xfrm>
            <a:off x="6800193" y="3883724"/>
            <a:ext cx="6814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i="1" dirty="0">
                <a:solidFill>
                  <a:srgbClr val="FF0000"/>
                </a:solidFill>
              </a:rPr>
              <a:t>MCL</a:t>
            </a:r>
          </a:p>
        </p:txBody>
      </p:sp>
      <p:sp>
        <p:nvSpPr>
          <p:cNvPr id="30731" name="TextBox 24">
            <a:extLst>
              <a:ext uri="{FF2B5EF4-FFF2-40B4-BE49-F238E27FC236}">
                <a16:creationId xmlns:a16="http://schemas.microsoft.com/office/drawing/2014/main" id="{AA740ECB-5D1C-AC40-88EF-9EAD098704D8}"/>
              </a:ext>
            </a:extLst>
          </p:cNvPr>
          <p:cNvSpPr txBox="1">
            <a:spLocks noChangeArrowheads="1"/>
          </p:cNvSpPr>
          <p:nvPr/>
        </p:nvSpPr>
        <p:spPr bwMode="auto">
          <a:xfrm>
            <a:off x="1804344" y="3723245"/>
            <a:ext cx="3224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dirty="0"/>
              <a:t>MPL-MCL = real marginal profit.</a:t>
            </a:r>
          </a:p>
        </p:txBody>
      </p:sp>
      <p:cxnSp>
        <p:nvCxnSpPr>
          <p:cNvPr id="25" name="Straight Connector 24">
            <a:extLst>
              <a:ext uri="{FF2B5EF4-FFF2-40B4-BE49-F238E27FC236}">
                <a16:creationId xmlns:a16="http://schemas.microsoft.com/office/drawing/2014/main" id="{9BCED454-1958-AF4D-A702-21826E9BE081}"/>
              </a:ext>
            </a:extLst>
          </p:cNvPr>
          <p:cNvCxnSpPr>
            <a:cxnSpLocks noChangeShapeType="1"/>
          </p:cNvCxnSpPr>
          <p:nvPr/>
        </p:nvCxnSpPr>
        <p:spPr bwMode="auto">
          <a:xfrm rot="16200000" flipH="1">
            <a:off x="5199168" y="4928394"/>
            <a:ext cx="1384300" cy="17463"/>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30733" name="TextBox 7">
            <a:extLst>
              <a:ext uri="{FF2B5EF4-FFF2-40B4-BE49-F238E27FC236}">
                <a16:creationId xmlns:a16="http://schemas.microsoft.com/office/drawing/2014/main" id="{29D4AA0B-3436-424A-A07A-2EA7660241E5}"/>
              </a:ext>
            </a:extLst>
          </p:cNvPr>
          <p:cNvSpPr txBox="1">
            <a:spLocks noChangeArrowheads="1"/>
          </p:cNvSpPr>
          <p:nvPr/>
        </p:nvSpPr>
        <p:spPr bwMode="auto">
          <a:xfrm>
            <a:off x="4305849" y="3192462"/>
            <a:ext cx="910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i="1" dirty="0"/>
              <a:t>MPL</a:t>
            </a:r>
            <a:endParaRPr lang="en-US" altLang="en-US" sz="2000" dirty="0"/>
          </a:p>
        </p:txBody>
      </p:sp>
      <p:sp>
        <p:nvSpPr>
          <p:cNvPr id="34829" name="TextBox 8">
            <a:extLst>
              <a:ext uri="{FF2B5EF4-FFF2-40B4-BE49-F238E27FC236}">
                <a16:creationId xmlns:a16="http://schemas.microsoft.com/office/drawing/2014/main" id="{61FD655B-AD85-7A4F-B03B-2FE958EF069E}"/>
              </a:ext>
            </a:extLst>
          </p:cNvPr>
          <p:cNvSpPr txBox="1">
            <a:spLocks noChangeArrowheads="1"/>
          </p:cNvSpPr>
          <p:nvPr/>
        </p:nvSpPr>
        <p:spPr bwMode="auto">
          <a:xfrm>
            <a:off x="7281598" y="5629274"/>
            <a:ext cx="763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i="1" dirty="0"/>
              <a:t>   L</a:t>
            </a:r>
            <a:r>
              <a:rPr lang="en-US" altLang="en-US" sz="1800" i="1" baseline="-25000" dirty="0"/>
              <a:t>    </a:t>
            </a:r>
            <a:endParaRPr lang="en-US" altLang="en-US" sz="1800" dirty="0"/>
          </a:p>
        </p:txBody>
      </p:sp>
      <p:cxnSp>
        <p:nvCxnSpPr>
          <p:cNvPr id="16" name="Straight Connector 15">
            <a:extLst>
              <a:ext uri="{FF2B5EF4-FFF2-40B4-BE49-F238E27FC236}">
                <a16:creationId xmlns:a16="http://schemas.microsoft.com/office/drawing/2014/main" id="{BFE3052E-720E-E74D-BAB0-79E8433588F8}"/>
              </a:ext>
            </a:extLst>
          </p:cNvPr>
          <p:cNvCxnSpPr>
            <a:cxnSpLocks/>
          </p:cNvCxnSpPr>
          <p:nvPr/>
        </p:nvCxnSpPr>
        <p:spPr>
          <a:xfrm>
            <a:off x="1685925" y="2280062"/>
            <a:ext cx="5197475" cy="24463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C015E294-8C66-9022-8A13-85B684252CB6}"/>
              </a:ext>
            </a:extLst>
          </p:cNvPr>
          <p:cNvSpPr/>
          <p:nvPr/>
        </p:nvSpPr>
        <p:spPr>
          <a:xfrm>
            <a:off x="1685925" y="2283332"/>
            <a:ext cx="4173115" cy="1964345"/>
          </a:xfrm>
          <a:prstGeom prst="rtTriangle">
            <a:avLst/>
          </a:prstGeom>
          <a:solidFill>
            <a:srgbClr val="079548">
              <a:alpha val="41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372840C5-E7F1-39B7-9D4B-4243D75B6517}"/>
              </a:ext>
            </a:extLst>
          </p:cNvPr>
          <p:cNvCxnSpPr>
            <a:cxnSpLocks noChangeShapeType="1"/>
          </p:cNvCxnSpPr>
          <p:nvPr/>
        </p:nvCxnSpPr>
        <p:spPr bwMode="auto">
          <a:xfrm rot="5400000">
            <a:off x="-365124" y="3590925"/>
            <a:ext cx="4076700" cy="3175"/>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307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07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Typewriter"/>
                                        </p:tgtEl>
                                      </p:cMediaNode>
                                    </p:audio>
                                  </p:sub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0726"/>
                                        </p:tgtEl>
                                        <p:attrNameLst>
                                          <p:attrName>style.visibility</p:attrName>
                                        </p:attrNameLst>
                                      </p:cBhvr>
                                      <p:to>
                                        <p:strVal val="visible"/>
                                      </p:to>
                                    </p:set>
                                  </p:childTnLst>
                                </p:cTn>
                              </p:par>
                            </p:childTnLst>
                          </p:cTn>
                        </p:par>
                      </p:childTnLst>
                    </p:cTn>
                  </p:par>
                  <p:par>
                    <p:cTn id="26" fill="hold">
                      <p:stCondLst>
                        <p:cond delay="indefinite"/>
                      </p:stCondLst>
                      <p:childTnLst>
                        <p:par>
                          <p:cTn id="27" fill="hold" nodeType="after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10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4" name="Opening"/>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0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30" grpId="0"/>
      <p:bldP spid="30731" grpId="0"/>
      <p:bldP spid="30733"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11577</TotalTime>
  <Words>1540</Words>
  <Application>Microsoft Macintosh PowerPoint</Application>
  <PresentationFormat>On-screen Show (4:3)</PresentationFormat>
  <Paragraphs>329</Paragraphs>
  <Slides>23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Ｐゴシック</vt:lpstr>
      <vt:lpstr>Arial</vt:lpstr>
      <vt:lpstr>Bell MT</vt:lpstr>
      <vt:lpstr>Calibri</vt:lpstr>
      <vt:lpstr>Cambria</vt:lpstr>
      <vt:lpstr>Cambria Math</vt:lpstr>
      <vt:lpstr>Verdana</vt:lpstr>
      <vt:lpstr>Wingdings</vt:lpstr>
      <vt:lpstr>Office Theme</vt:lpstr>
      <vt:lpstr>PowerPoint Presentation</vt:lpstr>
      <vt:lpstr>PowerPoint Presentation</vt:lpstr>
      <vt:lpstr>Jimmy D’s Smoked Jerky Shack</vt:lpstr>
      <vt:lpstr>Assumptions…for Now</vt:lpstr>
      <vt:lpstr>How Many Workers Do We Hire?</vt:lpstr>
      <vt:lpstr>How Many Workers Do We Hire?</vt:lpstr>
      <vt:lpstr>How Many Workers Do We Hire?</vt:lpstr>
      <vt:lpstr>Nominal Marginal Profit</vt:lpstr>
      <vt:lpstr>MPL and MCL</vt:lpstr>
      <vt:lpstr>Aggregate Labor Supply and Demand</vt:lpstr>
      <vt:lpstr>Increases in the MPL</vt:lpstr>
      <vt:lpstr>Decreases in Number of Workers</vt:lpstr>
      <vt:lpstr>PowerPoint Presentation</vt:lpstr>
      <vt:lpstr>Unemployment: Search Theory</vt:lpstr>
      <vt:lpstr>Unemployment: Search Theory</vt:lpstr>
      <vt:lpstr>Determination of the Unemployment Rate</vt:lpstr>
      <vt:lpstr>Reservation Wage</vt:lpstr>
      <vt:lpstr>The Value of Employment</vt:lpstr>
      <vt:lpstr>The Value of Unemployment</vt:lpstr>
      <vt:lpstr>An Increase in Unemployment Benefits</vt:lpstr>
      <vt:lpstr>A Decrease in Wage Taxes</vt:lpstr>
      <vt:lpstr>An Increase in the Job Offer Rate</vt:lpstr>
      <vt:lpstr>An Increases in the Separation Rate</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DeNicco</dc:creator>
  <cp:lastModifiedBy>James DeNicco</cp:lastModifiedBy>
  <cp:revision>221</cp:revision>
  <cp:lastPrinted>2023-08-01T21:10:16Z</cp:lastPrinted>
  <dcterms:created xsi:type="dcterms:W3CDTF">2015-07-28T17:06:46Z</dcterms:created>
  <dcterms:modified xsi:type="dcterms:W3CDTF">2025-03-31T20:04:06Z</dcterms:modified>
</cp:coreProperties>
</file>