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90" r:id="rId2"/>
    <p:sldId id="256" r:id="rId3"/>
    <p:sldId id="257" r:id="rId4"/>
    <p:sldId id="258" r:id="rId5"/>
    <p:sldId id="259" r:id="rId6"/>
    <p:sldId id="262" r:id="rId7"/>
    <p:sldId id="263" r:id="rId8"/>
    <p:sldId id="264" r:id="rId9"/>
    <p:sldId id="261" r:id="rId10"/>
    <p:sldId id="272" r:id="rId11"/>
    <p:sldId id="266" r:id="rId12"/>
    <p:sldId id="268" r:id="rId13"/>
    <p:sldId id="275" r:id="rId14"/>
    <p:sldId id="276" r:id="rId15"/>
    <p:sldId id="278" r:id="rId16"/>
    <p:sldId id="279" r:id="rId17"/>
    <p:sldId id="280" r:id="rId18"/>
    <p:sldId id="281" r:id="rId19"/>
    <p:sldId id="282" r:id="rId20"/>
    <p:sldId id="283" r:id="rId21"/>
    <p:sldId id="284" r:id="rId22"/>
    <p:sldId id="285" r:id="rId23"/>
    <p:sldId id="28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3061" autoAdjust="0"/>
  </p:normalViewPr>
  <p:slideViewPr>
    <p:cSldViewPr snapToGrid="0" snapToObjects="1">
      <p:cViewPr varScale="1">
        <p:scale>
          <a:sx n="92" d="100"/>
          <a:sy n="92" d="100"/>
        </p:scale>
        <p:origin x="173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FF908-8298-BC4A-8336-D6CF0A7A3DFE}" type="datetimeFigureOut">
              <a:rPr lang="en-US" smtClean="0"/>
              <a:pPr/>
              <a:t>8/4/23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59A35-9200-E549-A25D-3CD7A2C5906D}" type="slidenum">
              <a:rPr lang="en-US" smtClean="0"/>
              <a:pPr/>
              <a:t>‹#›</a:t>
            </a:fld>
            <a:endParaRPr lang="en-US"/>
          </a:p>
        </p:txBody>
      </p:sp>
    </p:spTree>
    <p:extLst>
      <p:ext uri="{BB962C8B-B14F-4D97-AF65-F5344CB8AC3E}">
        <p14:creationId xmlns:p14="http://schemas.microsoft.com/office/powerpoint/2010/main" val="22367302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59A35-9200-E549-A25D-3CD7A2C5906D}" type="slidenum">
              <a:rPr lang="en-US" smtClean="0"/>
              <a:pPr/>
              <a:t>1</a:t>
            </a:fld>
            <a:endParaRPr lang="en-US"/>
          </a:p>
        </p:txBody>
      </p:sp>
    </p:spTree>
    <p:extLst>
      <p:ext uri="{BB962C8B-B14F-4D97-AF65-F5344CB8AC3E}">
        <p14:creationId xmlns:p14="http://schemas.microsoft.com/office/powerpoint/2010/main" val="102705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Maximize total surplus in a perfectly competitive </a:t>
            </a:r>
          </a:p>
        </p:txBody>
      </p:sp>
      <p:sp>
        <p:nvSpPr>
          <p:cNvPr id="4" name="Slide Number Placeholder 3"/>
          <p:cNvSpPr>
            <a:spLocks noGrp="1"/>
          </p:cNvSpPr>
          <p:nvPr>
            <p:ph type="sldNum" sz="quarter" idx="5"/>
          </p:nvPr>
        </p:nvSpPr>
        <p:spPr/>
        <p:txBody>
          <a:bodyPr/>
          <a:lstStyle/>
          <a:p>
            <a:fld id="{1CC59A35-9200-E549-A25D-3CD7A2C5906D}" type="slidenum">
              <a:rPr lang="en-US" smtClean="0"/>
              <a:pPr/>
              <a:t>10</a:t>
            </a:fld>
            <a:endParaRPr lang="en-US"/>
          </a:p>
        </p:txBody>
      </p:sp>
    </p:spTree>
    <p:extLst>
      <p:ext uri="{BB962C8B-B14F-4D97-AF65-F5344CB8AC3E}">
        <p14:creationId xmlns:p14="http://schemas.microsoft.com/office/powerpoint/2010/main" val="188110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www.fanpop.com</a:t>
            </a:r>
            <a:r>
              <a:rPr lang="en-US" dirty="0"/>
              <a:t>/clubs/</a:t>
            </a:r>
            <a:r>
              <a:rPr lang="en-US" dirty="0" err="1"/>
              <a:t>disney</a:t>
            </a:r>
            <a:r>
              <a:rPr lang="en-US" dirty="0"/>
              <a:t>/images/9415987/title/king-goofy-fanart</a:t>
            </a:r>
          </a:p>
        </p:txBody>
      </p:sp>
      <p:sp>
        <p:nvSpPr>
          <p:cNvPr id="4" name="Slide Number Placeholder 3"/>
          <p:cNvSpPr>
            <a:spLocks noGrp="1"/>
          </p:cNvSpPr>
          <p:nvPr>
            <p:ph type="sldNum" sz="quarter" idx="5"/>
          </p:nvPr>
        </p:nvSpPr>
        <p:spPr/>
        <p:txBody>
          <a:bodyPr/>
          <a:lstStyle/>
          <a:p>
            <a:fld id="{1CC59A35-9200-E549-A25D-3CD7A2C5906D}" type="slidenum">
              <a:rPr lang="en-US" smtClean="0"/>
              <a:pPr/>
              <a:t>11</a:t>
            </a:fld>
            <a:endParaRPr lang="en-US"/>
          </a:p>
        </p:txBody>
      </p:sp>
    </p:spTree>
    <p:extLst>
      <p:ext uri="{BB962C8B-B14F-4D97-AF65-F5344CB8AC3E}">
        <p14:creationId xmlns:p14="http://schemas.microsoft.com/office/powerpoint/2010/main" val="222824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photos.com</a:t>
            </a:r>
            <a:r>
              <a:rPr lang="en-US" dirty="0"/>
              <a:t>/featured/assorted-pie-slices-</a:t>
            </a:r>
            <a:r>
              <a:rPr lang="en-US" dirty="0" err="1"/>
              <a:t>laura</a:t>
            </a:r>
            <a:r>
              <a:rPr lang="en-US" dirty="0"/>
              <a:t>-</a:t>
            </a:r>
            <a:r>
              <a:rPr lang="en-US" dirty="0" err="1"/>
              <a:t>johansen.html</a:t>
            </a:r>
            <a:endParaRPr lang="en-US" dirty="0"/>
          </a:p>
        </p:txBody>
      </p:sp>
      <p:sp>
        <p:nvSpPr>
          <p:cNvPr id="4" name="Slide Number Placeholder 3"/>
          <p:cNvSpPr>
            <a:spLocks noGrp="1"/>
          </p:cNvSpPr>
          <p:nvPr>
            <p:ph type="sldNum" sz="quarter" idx="5"/>
          </p:nvPr>
        </p:nvSpPr>
        <p:spPr/>
        <p:txBody>
          <a:bodyPr/>
          <a:lstStyle/>
          <a:p>
            <a:fld id="{1CC59A35-9200-E549-A25D-3CD7A2C5906D}" type="slidenum">
              <a:rPr lang="en-US" smtClean="0"/>
              <a:pPr/>
              <a:t>12</a:t>
            </a:fld>
            <a:endParaRPr lang="en-US"/>
          </a:p>
        </p:txBody>
      </p:sp>
    </p:spTree>
    <p:extLst>
      <p:ext uri="{BB962C8B-B14F-4D97-AF65-F5344CB8AC3E}">
        <p14:creationId xmlns:p14="http://schemas.microsoft.com/office/powerpoint/2010/main" val="54562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59A35-9200-E549-A25D-3CD7A2C5906D}" type="slidenum">
              <a:rPr lang="en-US" smtClean="0"/>
              <a:pPr/>
              <a:t>14</a:t>
            </a:fld>
            <a:endParaRPr lang="en-US"/>
          </a:p>
        </p:txBody>
      </p:sp>
    </p:spTree>
    <p:extLst>
      <p:ext uri="{BB962C8B-B14F-4D97-AF65-F5344CB8AC3E}">
        <p14:creationId xmlns:p14="http://schemas.microsoft.com/office/powerpoint/2010/main" val="275913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SAME EQUILIBRIUM….same size tax means it has to shift left.</a:t>
            </a:r>
          </a:p>
        </p:txBody>
      </p:sp>
      <p:sp>
        <p:nvSpPr>
          <p:cNvPr id="4" name="Slide Number Placeholder 3"/>
          <p:cNvSpPr>
            <a:spLocks noGrp="1"/>
          </p:cNvSpPr>
          <p:nvPr>
            <p:ph type="sldNum" sz="quarter" idx="10"/>
          </p:nvPr>
        </p:nvSpPr>
        <p:spPr/>
        <p:txBody>
          <a:bodyPr/>
          <a:lstStyle/>
          <a:p>
            <a:fld id="{EA84A3A6-1894-9149-A23F-FD51AF33223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SAME EQUILIBRIUM….same size tax means it has to shift left.</a:t>
            </a:r>
          </a:p>
          <a:p>
            <a:endParaRPr lang="en-US" dirty="0"/>
          </a:p>
        </p:txBody>
      </p:sp>
      <p:sp>
        <p:nvSpPr>
          <p:cNvPr id="4" name="Slide Number Placeholder 3"/>
          <p:cNvSpPr>
            <a:spLocks noGrp="1"/>
          </p:cNvSpPr>
          <p:nvPr>
            <p:ph type="sldNum" sz="quarter" idx="10"/>
          </p:nvPr>
        </p:nvSpPr>
        <p:spPr/>
        <p:txBody>
          <a:bodyPr/>
          <a:lstStyle/>
          <a:p>
            <a:fld id="{EA84A3A6-1894-9149-A23F-FD51AF33223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Now consumers and producers face a higher </a:t>
            </a:r>
            <a:r>
              <a:rPr lang="en-US" b="1" dirty="0"/>
              <a:t>world price</a:t>
            </a:r>
            <a:r>
              <a:rPr lang="en-US" dirty="0"/>
              <a:t> (that is why the export), which is the price of a good that prevails in the world.</a:t>
            </a:r>
          </a:p>
          <a:p>
            <a:pPr algn="ctr"/>
            <a:endParaRPr lang="en-US" dirty="0"/>
          </a:p>
          <a:p>
            <a:pPr algn="ctr"/>
            <a:r>
              <a:rPr lang="en-US" dirty="0"/>
              <a:t>Here consumers are worse off and producers are better off, but total surplus increases by </a:t>
            </a:r>
            <a:r>
              <a:rPr lang="en-US" b="1" dirty="0"/>
              <a:t>D. </a:t>
            </a:r>
          </a:p>
          <a:p>
            <a:endParaRPr lang="en-US" dirty="0"/>
          </a:p>
        </p:txBody>
      </p:sp>
      <p:sp>
        <p:nvSpPr>
          <p:cNvPr id="4" name="Slide Number Placeholder 3"/>
          <p:cNvSpPr>
            <a:spLocks noGrp="1"/>
          </p:cNvSpPr>
          <p:nvPr>
            <p:ph type="sldNum" sz="quarter" idx="5"/>
          </p:nvPr>
        </p:nvSpPr>
        <p:spPr/>
        <p:txBody>
          <a:bodyPr/>
          <a:lstStyle/>
          <a:p>
            <a:fld id="{1CC59A35-9200-E549-A25D-3CD7A2C5906D}" type="slidenum">
              <a:rPr lang="en-US" smtClean="0"/>
              <a:pPr/>
              <a:t>18</a:t>
            </a:fld>
            <a:endParaRPr lang="en-US"/>
          </a:p>
        </p:txBody>
      </p:sp>
    </p:spTree>
    <p:extLst>
      <p:ext uri="{BB962C8B-B14F-4D97-AF65-F5344CB8AC3E}">
        <p14:creationId xmlns:p14="http://schemas.microsoft.com/office/powerpoint/2010/main" val="3946953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Now consumers and producers face a lower </a:t>
            </a:r>
            <a:r>
              <a:rPr lang="en-US" b="1" dirty="0"/>
              <a:t>world price </a:t>
            </a:r>
            <a:r>
              <a:rPr lang="en-US" dirty="0"/>
              <a:t>(that is why the import), which is the price of a good that prevails in the world.</a:t>
            </a:r>
          </a:p>
          <a:p>
            <a:pPr algn="ctr"/>
            <a:endParaRPr lang="en-US" dirty="0"/>
          </a:p>
          <a:p>
            <a:pPr algn="ctr"/>
            <a:r>
              <a:rPr lang="en-US" dirty="0"/>
              <a:t>Here producers are worse off and consumers are better off, but total surplus increases by </a:t>
            </a:r>
            <a:r>
              <a:rPr lang="en-US" b="1" dirty="0"/>
              <a:t>D. </a:t>
            </a:r>
          </a:p>
          <a:p>
            <a:endParaRPr lang="en-US" dirty="0"/>
          </a:p>
        </p:txBody>
      </p:sp>
      <p:sp>
        <p:nvSpPr>
          <p:cNvPr id="4" name="Slide Number Placeholder 3"/>
          <p:cNvSpPr>
            <a:spLocks noGrp="1"/>
          </p:cNvSpPr>
          <p:nvPr>
            <p:ph type="sldNum" sz="quarter" idx="5"/>
          </p:nvPr>
        </p:nvSpPr>
        <p:spPr/>
        <p:txBody>
          <a:bodyPr/>
          <a:lstStyle/>
          <a:p>
            <a:fld id="{1CC59A35-9200-E549-A25D-3CD7A2C5906D}" type="slidenum">
              <a:rPr lang="en-US" smtClean="0"/>
              <a:pPr/>
              <a:t>19</a:t>
            </a:fld>
            <a:endParaRPr lang="en-US"/>
          </a:p>
        </p:txBody>
      </p:sp>
    </p:spTree>
    <p:extLst>
      <p:ext uri="{BB962C8B-B14F-4D97-AF65-F5344CB8AC3E}">
        <p14:creationId xmlns:p14="http://schemas.microsoft.com/office/powerpoint/2010/main" val="349169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www.columbiadailyherald.com</a:t>
            </a:r>
            <a:r>
              <a:rPr lang="en-US" dirty="0"/>
              <a:t>/story/opinion/2018/03/19/commentary-trump-8217-s-tariffs/12950393007/</a:t>
            </a:r>
          </a:p>
        </p:txBody>
      </p:sp>
      <p:sp>
        <p:nvSpPr>
          <p:cNvPr id="4" name="Slide Number Placeholder 3"/>
          <p:cNvSpPr>
            <a:spLocks noGrp="1"/>
          </p:cNvSpPr>
          <p:nvPr>
            <p:ph type="sldNum" sz="quarter" idx="5"/>
          </p:nvPr>
        </p:nvSpPr>
        <p:spPr/>
        <p:txBody>
          <a:bodyPr/>
          <a:lstStyle/>
          <a:p>
            <a:fld id="{1CC59A35-9200-E549-A25D-3CD7A2C5906D}" type="slidenum">
              <a:rPr lang="en-US" smtClean="0"/>
              <a:pPr/>
              <a:t>20</a:t>
            </a:fld>
            <a:endParaRPr lang="en-US"/>
          </a:p>
        </p:txBody>
      </p:sp>
    </p:spTree>
    <p:extLst>
      <p:ext uri="{BB962C8B-B14F-4D97-AF65-F5344CB8AC3E}">
        <p14:creationId xmlns:p14="http://schemas.microsoft.com/office/powerpoint/2010/main" val="3634823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dirty="0"/>
              <a:t>A tariff reduces the quantity of imports and moves a market closer to the equilibrium without trade.</a:t>
            </a:r>
          </a:p>
          <a:p>
            <a:pPr algn="ctr"/>
            <a:endParaRPr lang="en-US" sz="1200" dirty="0"/>
          </a:p>
          <a:p>
            <a:pPr algn="ctr"/>
            <a:r>
              <a:rPr lang="en-US" sz="1200" dirty="0"/>
              <a:t>Producers are better off and consumers are worse off.</a:t>
            </a:r>
          </a:p>
          <a:p>
            <a:pPr algn="ctr"/>
            <a:endParaRPr lang="en-US" sz="1200" dirty="0"/>
          </a:p>
          <a:p>
            <a:pPr algn="ctr"/>
            <a:r>
              <a:rPr lang="en-US" sz="1200" dirty="0"/>
              <a:t>The deadweight loss from the tax is D+F.</a:t>
            </a:r>
          </a:p>
          <a:p>
            <a:endParaRPr lang="en-US" dirty="0"/>
          </a:p>
        </p:txBody>
      </p:sp>
      <p:sp>
        <p:nvSpPr>
          <p:cNvPr id="4" name="Slide Number Placeholder 3"/>
          <p:cNvSpPr>
            <a:spLocks noGrp="1"/>
          </p:cNvSpPr>
          <p:nvPr>
            <p:ph type="sldNum" sz="quarter" idx="10"/>
          </p:nvPr>
        </p:nvSpPr>
        <p:spPr/>
        <p:txBody>
          <a:bodyPr/>
          <a:lstStyle/>
          <a:p>
            <a:fld id="{B65A564C-D83B-3C41-B7EA-5EA6E53D1F4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59A35-9200-E549-A25D-3CD7A2C5906D}" type="slidenum">
              <a:rPr lang="en-US" smtClean="0"/>
              <a:pPr/>
              <a:t>2</a:t>
            </a:fld>
            <a:endParaRPr lang="en-US"/>
          </a:p>
        </p:txBody>
      </p:sp>
    </p:spTree>
    <p:extLst>
      <p:ext uri="{BB962C8B-B14F-4D97-AF65-F5344CB8AC3E}">
        <p14:creationId xmlns:p14="http://schemas.microsoft.com/office/powerpoint/2010/main" val="4075166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athomebrewer.com</a:t>
            </a:r>
            <a:r>
              <a:rPr lang="en-US" dirty="0"/>
              <a:t>/best-</a:t>
            </a:r>
            <a:r>
              <a:rPr lang="en-US" dirty="0" err="1"/>
              <a:t>german</a:t>
            </a:r>
            <a:r>
              <a:rPr lang="en-US" dirty="0"/>
              <a:t>-beer/</a:t>
            </a:r>
          </a:p>
          <a:p>
            <a:r>
              <a:rPr lang="en-US" dirty="0"/>
              <a:t>https://</a:t>
            </a:r>
            <a:r>
              <a:rPr lang="en-US" dirty="0" err="1"/>
              <a:t>datalanguage.com</a:t>
            </a:r>
            <a:r>
              <a:rPr lang="en-US" dirty="0"/>
              <a:t>/news/scaling-up</a:t>
            </a:r>
          </a:p>
          <a:p>
            <a:r>
              <a:rPr lang="en-US" dirty="0"/>
              <a:t>https://</a:t>
            </a:r>
            <a:r>
              <a:rPr lang="en-US" dirty="0" err="1"/>
              <a:t>www.piqsels.com</a:t>
            </a:r>
            <a:r>
              <a:rPr lang="en-US" dirty="0"/>
              <a:t>/</a:t>
            </a:r>
            <a:r>
              <a:rPr lang="en-US" dirty="0" err="1"/>
              <a:t>en</a:t>
            </a:r>
            <a:r>
              <a:rPr lang="en-US" dirty="0"/>
              <a:t>/public-domain-photo-</a:t>
            </a:r>
            <a:r>
              <a:rPr lang="en-US" dirty="0" err="1"/>
              <a:t>foujg</a:t>
            </a:r>
            <a:endParaRPr lang="en-US" dirty="0"/>
          </a:p>
          <a:p>
            <a:r>
              <a:rPr lang="en-US" dirty="0"/>
              <a:t>https://</a:t>
            </a:r>
            <a:r>
              <a:rPr lang="en-US" dirty="0" err="1"/>
              <a:t>www.publictechnology.net</a:t>
            </a:r>
            <a:r>
              <a:rPr lang="en-US" dirty="0"/>
              <a:t>/articles/news/innovative-ideas-invited-£25000-whitehall-prize</a:t>
            </a:r>
          </a:p>
          <a:p>
            <a:endParaRPr lang="en-US" dirty="0"/>
          </a:p>
        </p:txBody>
      </p:sp>
      <p:sp>
        <p:nvSpPr>
          <p:cNvPr id="4" name="Slide Number Placeholder 3"/>
          <p:cNvSpPr>
            <a:spLocks noGrp="1"/>
          </p:cNvSpPr>
          <p:nvPr>
            <p:ph type="sldNum" sz="quarter" idx="5"/>
          </p:nvPr>
        </p:nvSpPr>
        <p:spPr/>
        <p:txBody>
          <a:bodyPr/>
          <a:lstStyle/>
          <a:p>
            <a:fld id="{1CC59A35-9200-E549-A25D-3CD7A2C5906D}" type="slidenum">
              <a:rPr lang="en-US" smtClean="0"/>
              <a:pPr/>
              <a:t>22</a:t>
            </a:fld>
            <a:endParaRPr lang="en-US"/>
          </a:p>
        </p:txBody>
      </p:sp>
    </p:spTree>
    <p:extLst>
      <p:ext uri="{BB962C8B-B14F-4D97-AF65-F5344CB8AC3E}">
        <p14:creationId xmlns:p14="http://schemas.microsoft.com/office/powerpoint/2010/main" val="3195274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www.npr.org</a:t>
            </a:r>
            <a:r>
              <a:rPr lang="en-US" dirty="0"/>
              <a:t>/sections/</a:t>
            </a:r>
            <a:r>
              <a:rPr lang="en-US" dirty="0" err="1"/>
              <a:t>thetwo</a:t>
            </a:r>
            <a:r>
              <a:rPr lang="en-US" dirty="0"/>
              <a:t>-way/2016/11/11/501732648/after-22-years-is-nafta-headed-back-to-the-drawing-board</a:t>
            </a:r>
          </a:p>
          <a:p>
            <a:r>
              <a:rPr lang="en-US" dirty="0"/>
              <a:t>https://</a:t>
            </a:r>
            <a:r>
              <a:rPr lang="en-US" dirty="0" err="1"/>
              <a:t>www.istockphoto.com</a:t>
            </a:r>
            <a:r>
              <a:rPr lang="en-US" dirty="0"/>
              <a:t>/photos/hot-rolled-steel</a:t>
            </a:r>
          </a:p>
          <a:p>
            <a:endParaRPr lang="en-US" dirty="0"/>
          </a:p>
          <a:p>
            <a:r>
              <a:rPr lang="en-US" dirty="0"/>
              <a:t>https://</a:t>
            </a:r>
            <a:r>
              <a:rPr lang="en-US" dirty="0" err="1"/>
              <a:t>www.legalteamusa.net</a:t>
            </a:r>
            <a:r>
              <a:rPr lang="en-US" dirty="0"/>
              <a:t>/unfair-competition-how-does-it-relate-to-trademark-infringement/</a:t>
            </a:r>
          </a:p>
          <a:p>
            <a:endParaRPr lang="en-US" dirty="0"/>
          </a:p>
          <a:p>
            <a:r>
              <a:rPr lang="en-US" dirty="0"/>
              <a:t>https://</a:t>
            </a:r>
            <a:r>
              <a:rPr lang="en-US" dirty="0" err="1"/>
              <a:t>dariusforoux.com</a:t>
            </a:r>
            <a:r>
              <a:rPr lang="en-US"/>
              <a:t>/self-reliance/</a:t>
            </a:r>
            <a:endParaRPr lang="en-US" dirty="0"/>
          </a:p>
        </p:txBody>
      </p:sp>
      <p:sp>
        <p:nvSpPr>
          <p:cNvPr id="4" name="Slide Number Placeholder 3"/>
          <p:cNvSpPr>
            <a:spLocks noGrp="1"/>
          </p:cNvSpPr>
          <p:nvPr>
            <p:ph type="sldNum" sz="quarter" idx="5"/>
          </p:nvPr>
        </p:nvSpPr>
        <p:spPr/>
        <p:txBody>
          <a:bodyPr/>
          <a:lstStyle/>
          <a:p>
            <a:fld id="{1CC59A35-9200-E549-A25D-3CD7A2C5906D}" type="slidenum">
              <a:rPr lang="en-US" smtClean="0"/>
              <a:pPr/>
              <a:t>23</a:t>
            </a:fld>
            <a:endParaRPr lang="en-US"/>
          </a:p>
        </p:txBody>
      </p:sp>
    </p:spTree>
    <p:extLst>
      <p:ext uri="{BB962C8B-B14F-4D97-AF65-F5344CB8AC3E}">
        <p14:creationId xmlns:p14="http://schemas.microsoft.com/office/powerpoint/2010/main" val="159989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thoughtleadershipzen.blogspot.com</a:t>
            </a:r>
            <a:r>
              <a:rPr lang="en-US" dirty="0"/>
              <a:t>/2017/01/how-to-fight-price-</a:t>
            </a:r>
            <a:r>
              <a:rPr lang="en-US"/>
              <a:t>war.html</a:t>
            </a:r>
          </a:p>
        </p:txBody>
      </p:sp>
      <p:sp>
        <p:nvSpPr>
          <p:cNvPr id="4" name="Slide Number Placeholder 3"/>
          <p:cNvSpPr>
            <a:spLocks noGrp="1"/>
          </p:cNvSpPr>
          <p:nvPr>
            <p:ph type="sldNum" sz="quarter" idx="5"/>
          </p:nvPr>
        </p:nvSpPr>
        <p:spPr/>
        <p:txBody>
          <a:bodyPr/>
          <a:lstStyle/>
          <a:p>
            <a:fld id="{1CC59A35-9200-E549-A25D-3CD7A2C5906D}" type="slidenum">
              <a:rPr lang="en-US" smtClean="0"/>
              <a:pPr/>
              <a:t>3</a:t>
            </a:fld>
            <a:endParaRPr lang="en-US"/>
          </a:p>
        </p:txBody>
      </p:sp>
    </p:spTree>
    <p:extLst>
      <p:ext uri="{BB962C8B-B14F-4D97-AF65-F5344CB8AC3E}">
        <p14:creationId xmlns:p14="http://schemas.microsoft.com/office/powerpoint/2010/main" val="359232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blog.sellercloud.com</a:t>
            </a:r>
            <a:r>
              <a:rPr lang="en-US" dirty="0"/>
              <a:t>/becoming-a-10-million-dollar-seller-on-an-auction-marketplace/</a:t>
            </a:r>
          </a:p>
          <a:p>
            <a:endParaRPr lang="en-US" dirty="0"/>
          </a:p>
          <a:p>
            <a:r>
              <a:rPr lang="en-US" dirty="0"/>
              <a:t>https://</a:t>
            </a:r>
            <a:r>
              <a:rPr lang="en-US" dirty="0" err="1"/>
              <a:t>usready.org</a:t>
            </a:r>
            <a:r>
              <a:rPr lang="en-US" dirty="0"/>
              <a:t>/5-things-consider-choosing-apartment/exchange-money/</a:t>
            </a:r>
          </a:p>
        </p:txBody>
      </p:sp>
      <p:sp>
        <p:nvSpPr>
          <p:cNvPr id="4" name="Slide Number Placeholder 3"/>
          <p:cNvSpPr>
            <a:spLocks noGrp="1"/>
          </p:cNvSpPr>
          <p:nvPr>
            <p:ph type="sldNum" sz="quarter" idx="5"/>
          </p:nvPr>
        </p:nvSpPr>
        <p:spPr/>
        <p:txBody>
          <a:bodyPr/>
          <a:lstStyle/>
          <a:p>
            <a:fld id="{1CC59A35-9200-E549-A25D-3CD7A2C5906D}" type="slidenum">
              <a:rPr lang="en-US" smtClean="0"/>
              <a:pPr/>
              <a:t>4</a:t>
            </a:fld>
            <a:endParaRPr lang="en-US"/>
          </a:p>
        </p:txBody>
      </p:sp>
    </p:spTree>
    <p:extLst>
      <p:ext uri="{BB962C8B-B14F-4D97-AF65-F5344CB8AC3E}">
        <p14:creationId xmlns:p14="http://schemas.microsoft.com/office/powerpoint/2010/main" val="255188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 demand put in animation</a:t>
            </a:r>
          </a:p>
        </p:txBody>
      </p:sp>
      <p:sp>
        <p:nvSpPr>
          <p:cNvPr id="4" name="Slide Number Placeholder 3"/>
          <p:cNvSpPr>
            <a:spLocks noGrp="1"/>
          </p:cNvSpPr>
          <p:nvPr>
            <p:ph type="sldNum" sz="quarter" idx="10"/>
          </p:nvPr>
        </p:nvSpPr>
        <p:spPr/>
        <p:txBody>
          <a:bodyPr/>
          <a:lstStyle/>
          <a:p>
            <a:fld id="{1CC59A35-9200-E549-A25D-3CD7A2C5906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all of course is a description of surplus using extensive increases in demand, meaning that as prices go down, you will entice more consumers to come in the market. You could also describe surplus as occurring intensively, meaning that as prices go down, consumers already in the market will be willing and able to purchase more of the good. </a:t>
            </a:r>
          </a:p>
        </p:txBody>
      </p:sp>
      <p:sp>
        <p:nvSpPr>
          <p:cNvPr id="4" name="Slide Number Placeholder 3"/>
          <p:cNvSpPr>
            <a:spLocks noGrp="1"/>
          </p:cNvSpPr>
          <p:nvPr>
            <p:ph type="sldNum" sz="quarter" idx="10"/>
          </p:nvPr>
        </p:nvSpPr>
        <p:spPr/>
        <p:txBody>
          <a:bodyPr/>
          <a:lstStyle/>
          <a:p>
            <a:fld id="{1CC59A35-9200-E549-A25D-3CD7A2C5906D}" type="slidenum">
              <a:rPr lang="en-US" smtClean="0"/>
              <a:pPr/>
              <a:t>6</a:t>
            </a:fld>
            <a:endParaRPr lang="en-US"/>
          </a:p>
        </p:txBody>
      </p:sp>
    </p:spTree>
    <p:extLst>
      <p:ext uri="{BB962C8B-B14F-4D97-AF65-F5344CB8AC3E}">
        <p14:creationId xmlns:p14="http://schemas.microsoft.com/office/powerpoint/2010/main" val="338265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www.allbusiness.com</a:t>
            </a:r>
            <a:r>
              <a:rPr lang="en-US" dirty="0"/>
              <a:t>/indirect-loss-costs-are-big-cost-drivers-15698139-1.html</a:t>
            </a:r>
          </a:p>
          <a:p>
            <a:endParaRPr lang="en-US" dirty="0"/>
          </a:p>
          <a:p>
            <a:r>
              <a:rPr lang="en-US" dirty="0"/>
              <a:t>https://</a:t>
            </a:r>
            <a:r>
              <a:rPr lang="en-US" dirty="0" err="1"/>
              <a:t>www.investopedia.com</a:t>
            </a:r>
            <a:r>
              <a:rPr lang="en-US" dirty="0"/>
              <a:t>/terms/p/</a:t>
            </a:r>
            <a:r>
              <a:rPr lang="en-US" dirty="0" err="1"/>
              <a:t>profit.asp</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C59A35-9200-E549-A25D-3CD7A2C5906D}" type="slidenum">
              <a:rPr lang="en-US" smtClean="0"/>
              <a:pPr/>
              <a:t>7</a:t>
            </a:fld>
            <a:endParaRPr lang="en-US"/>
          </a:p>
        </p:txBody>
      </p:sp>
    </p:spTree>
    <p:extLst>
      <p:ext uri="{BB962C8B-B14F-4D97-AF65-F5344CB8AC3E}">
        <p14:creationId xmlns:p14="http://schemas.microsoft.com/office/powerpoint/2010/main" val="56962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put in animation</a:t>
            </a:r>
          </a:p>
        </p:txBody>
      </p:sp>
      <p:sp>
        <p:nvSpPr>
          <p:cNvPr id="4" name="Slide Number Placeholder 3"/>
          <p:cNvSpPr>
            <a:spLocks noGrp="1"/>
          </p:cNvSpPr>
          <p:nvPr>
            <p:ph type="sldNum" sz="quarter" idx="10"/>
          </p:nvPr>
        </p:nvSpPr>
        <p:spPr/>
        <p:txBody>
          <a:bodyPr/>
          <a:lstStyle/>
          <a:p>
            <a:fld id="{1CC59A35-9200-E549-A25D-3CD7A2C5906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this is an explanation of surplus increasing extensively meaning that as prices go up, you will entice more producers to come in the market. </a:t>
            </a:r>
            <a:r>
              <a:rPr lang="en-US" sz="1200" kern="1200">
                <a:solidFill>
                  <a:schemeClr val="tx1"/>
                </a:solidFill>
                <a:effectLst/>
                <a:latin typeface="+mn-lt"/>
                <a:ea typeface="+mn-ea"/>
                <a:cs typeface="+mn-cs"/>
              </a:rPr>
              <a:t>Surplus could also increase intensively, meaning that as prices go up, producers already in the market will be willing and able to sell more of the good.</a:t>
            </a:r>
          </a:p>
          <a:p>
            <a:endParaRPr lang="en-US"/>
          </a:p>
        </p:txBody>
      </p:sp>
      <p:sp>
        <p:nvSpPr>
          <p:cNvPr id="4" name="Slide Number Placeholder 3"/>
          <p:cNvSpPr>
            <a:spLocks noGrp="1"/>
          </p:cNvSpPr>
          <p:nvPr>
            <p:ph type="sldNum" sz="quarter" idx="5"/>
          </p:nvPr>
        </p:nvSpPr>
        <p:spPr/>
        <p:txBody>
          <a:bodyPr/>
          <a:lstStyle/>
          <a:p>
            <a:fld id="{1CC59A35-9200-E549-A25D-3CD7A2C5906D}" type="slidenum">
              <a:rPr lang="en-US" smtClean="0"/>
              <a:pPr/>
              <a:t>9</a:t>
            </a:fld>
            <a:endParaRPr lang="en-US"/>
          </a:p>
        </p:txBody>
      </p:sp>
    </p:spTree>
    <p:extLst>
      <p:ext uri="{BB962C8B-B14F-4D97-AF65-F5344CB8AC3E}">
        <p14:creationId xmlns:p14="http://schemas.microsoft.com/office/powerpoint/2010/main" val="47981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C9C2BD-3522-7E40-BB9D-5B604F9C5EEF}"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9C2BD-3522-7E40-BB9D-5B604F9C5EEF}"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9C2BD-3522-7E40-BB9D-5B604F9C5EEF}"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9C2BD-3522-7E40-BB9D-5B604F9C5EEF}"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C9C2BD-3522-7E40-BB9D-5B604F9C5EEF}"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C9C2BD-3522-7E40-BB9D-5B604F9C5EEF}"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C9C2BD-3522-7E40-BB9D-5B604F9C5EEF}" type="datetimeFigureOut">
              <a:rPr lang="en-US" smtClean="0"/>
              <a:pPr/>
              <a:t>8/4/23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C9C2BD-3522-7E40-BB9D-5B604F9C5EEF}" type="datetimeFigureOut">
              <a:rPr lang="en-US" smtClean="0"/>
              <a:pPr/>
              <a:t>8/4/23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9C2BD-3522-7E40-BB9D-5B604F9C5EEF}" type="datetimeFigureOut">
              <a:rPr lang="en-US" smtClean="0"/>
              <a:pPr/>
              <a:t>8/4/23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C9C2BD-3522-7E40-BB9D-5B604F9C5EEF}"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C9C2BD-3522-7E40-BB9D-5B604F9C5EEF}"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E4157-23B7-F342-9010-37880F9124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9C2BD-3522-7E40-BB9D-5B604F9C5EEF}" type="datetimeFigureOut">
              <a:rPr lang="en-US" smtClean="0"/>
              <a:pPr/>
              <a:t>8/4/23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E4157-23B7-F342-9010-37880F9124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6.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audio" Target="../media/audio5.bin"/><Relationship Id="rId4" Type="http://schemas.openxmlformats.org/officeDocument/2006/relationships/audio" Target="../media/audio4.bin"/></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9.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audio" Target="../media/audio5.bin"/><Relationship Id="rId4" Type="http://schemas.openxmlformats.org/officeDocument/2006/relationships/audio" Target="../media/audio4.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F745561-7194-61F9-B29B-E720B81CF4B3}"/>
              </a:ext>
            </a:extLst>
          </p:cNvPr>
          <p:cNvPicPr>
            <a:picLocks noChangeAspect="1"/>
          </p:cNvPicPr>
          <p:nvPr/>
        </p:nvPicPr>
        <p:blipFill rotWithShape="1">
          <a:blip r:embed="rId3">
            <a:extLst>
              <a:ext uri="{28A0092B-C50C-407E-A947-70E740481C1C}">
                <a14:useLocalDpi xmlns:a14="http://schemas.microsoft.com/office/drawing/2010/main" val="0"/>
              </a:ext>
            </a:extLst>
          </a:blip>
          <a:srcRect t="4744" b="10994"/>
          <a:stretch/>
        </p:blipFill>
        <p:spPr>
          <a:xfrm>
            <a:off x="3028949" y="10"/>
            <a:ext cx="6120019"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1FD2C3-EBB2-E7C0-36A5-8F3AD98D3D9C}"/>
              </a:ext>
            </a:extLst>
          </p:cNvPr>
          <p:cNvSpPr txBox="1">
            <a:spLocks/>
          </p:cNvSpPr>
          <p:nvPr/>
        </p:nvSpPr>
        <p:spPr>
          <a:xfrm>
            <a:off x="400854" y="2950387"/>
            <a:ext cx="2289220" cy="3531403"/>
          </a:xfrm>
          <a:prstGeom prst="rect">
            <a:avLst/>
          </a:prstGeom>
        </p:spPr>
        <p:txBody>
          <a:bodyPr vert="horz" lIns="91440" tIns="45720" rIns="91440" bIns="45720" rtlCol="0" anchor="t">
            <a:normAutofit/>
          </a:bodyPr>
          <a:lstStyle/>
          <a:p>
            <a:pPr marL="0" marR="0" lvl="0" indent="0" algn="r" defTabSz="914400" fontAlgn="auto">
              <a:lnSpc>
                <a:spcPct val="90000"/>
              </a:lnSpc>
              <a:spcBef>
                <a:spcPct val="0"/>
              </a:spcBef>
              <a:spcAft>
                <a:spcPts val="600"/>
              </a:spcAft>
              <a:buClrTx/>
              <a:buSzTx/>
              <a:tabLst/>
              <a:defRPr/>
            </a:pPr>
            <a:r>
              <a:rPr kumimoji="0" lang="en-US" sz="3500" b="1" i="0" u="none" strike="noStrike" cap="none" spc="0" normalizeH="0" baseline="0" noProof="0">
                <a:ln>
                  <a:noFill/>
                </a:ln>
                <a:solidFill>
                  <a:srgbClr val="FFFFFF"/>
                </a:solidFill>
                <a:effectLst/>
                <a:uLnTx/>
                <a:uFillTx/>
                <a:latin typeface="+mj-lt"/>
                <a:ea typeface="+mj-ea"/>
                <a:cs typeface="+mj-cs"/>
              </a:rPr>
              <a:t>The Welfare of Markets</a:t>
            </a:r>
          </a:p>
        </p:txBody>
      </p:sp>
    </p:spTree>
    <p:extLst>
      <p:ext uri="{BB962C8B-B14F-4D97-AF65-F5344CB8AC3E}">
        <p14:creationId xmlns:p14="http://schemas.microsoft.com/office/powerpoint/2010/main" val="251604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143000"/>
          </a:xfrm>
        </p:spPr>
        <p:txBody>
          <a:bodyPr>
            <a:normAutofit/>
          </a:bodyPr>
          <a:lstStyle/>
          <a:p>
            <a:r>
              <a:rPr lang="en-US" sz="4000" dirty="0">
                <a:ea typeface="ＭＳ Ｐゴシック" pitchFamily="-1" charset="-128"/>
                <a:cs typeface="ＭＳ Ｐゴシック" pitchFamily="-1" charset="-128"/>
              </a:rPr>
              <a:t>Total Surplus</a:t>
            </a:r>
          </a:p>
        </p:txBody>
      </p:sp>
      <p:cxnSp>
        <p:nvCxnSpPr>
          <p:cNvPr id="5" name="Straight Connector 4"/>
          <p:cNvCxnSpPr/>
          <p:nvPr/>
        </p:nvCxnSpPr>
        <p:spPr>
          <a:xfrm rot="16200000" flipH="1">
            <a:off x="-1463773" y="3617481"/>
            <a:ext cx="487989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978554" y="6056633"/>
            <a:ext cx="547687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978554" y="1528179"/>
            <a:ext cx="4685658" cy="4272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185" name="TextBox 17"/>
          <p:cNvSpPr txBox="1">
            <a:spLocks noChangeArrowheads="1"/>
          </p:cNvSpPr>
          <p:nvPr/>
        </p:nvSpPr>
        <p:spPr bwMode="auto">
          <a:xfrm>
            <a:off x="576123" y="1211827"/>
            <a:ext cx="369888" cy="369332"/>
          </a:xfrm>
          <a:prstGeom prst="rect">
            <a:avLst/>
          </a:prstGeom>
          <a:noFill/>
          <a:ln w="9525">
            <a:noFill/>
            <a:miter lim="800000"/>
            <a:headEnd/>
            <a:tailEnd/>
          </a:ln>
        </p:spPr>
        <p:txBody>
          <a:bodyPr wrap="square">
            <a:prstTxWarp prst="textNoShape">
              <a:avLst/>
            </a:prstTxWarp>
            <a:spAutoFit/>
          </a:bodyPr>
          <a:lstStyle/>
          <a:p>
            <a:r>
              <a:rPr lang="en-US" dirty="0"/>
              <a:t>P</a:t>
            </a:r>
          </a:p>
        </p:txBody>
      </p:sp>
      <p:sp>
        <p:nvSpPr>
          <p:cNvPr id="50186" name="TextBox 18"/>
          <p:cNvSpPr txBox="1">
            <a:spLocks noChangeArrowheads="1"/>
          </p:cNvSpPr>
          <p:nvPr/>
        </p:nvSpPr>
        <p:spPr bwMode="auto">
          <a:xfrm>
            <a:off x="5056842" y="6058221"/>
            <a:ext cx="463550" cy="377825"/>
          </a:xfrm>
          <a:prstGeom prst="rect">
            <a:avLst/>
          </a:prstGeom>
          <a:noFill/>
          <a:ln w="9525">
            <a:noFill/>
            <a:miter lim="800000"/>
            <a:headEnd/>
            <a:tailEnd/>
          </a:ln>
        </p:spPr>
        <p:txBody>
          <a:bodyPr>
            <a:prstTxWarp prst="textNoShape">
              <a:avLst/>
            </a:prstTxWarp>
            <a:spAutoFit/>
          </a:bodyPr>
          <a:lstStyle/>
          <a:p>
            <a:r>
              <a:rPr lang="en-US" dirty="0"/>
              <a:t>Q</a:t>
            </a:r>
          </a:p>
        </p:txBody>
      </p:sp>
      <p:sp>
        <p:nvSpPr>
          <p:cNvPr id="50187" name="TextBox 19"/>
          <p:cNvSpPr txBox="1">
            <a:spLocks noChangeArrowheads="1"/>
          </p:cNvSpPr>
          <p:nvPr/>
        </p:nvSpPr>
        <p:spPr bwMode="auto">
          <a:xfrm>
            <a:off x="1508587" y="1618361"/>
            <a:ext cx="411006" cy="369332"/>
          </a:xfrm>
          <a:prstGeom prst="rect">
            <a:avLst/>
          </a:prstGeom>
          <a:noFill/>
          <a:ln w="9525">
            <a:noFill/>
            <a:miter lim="800000"/>
            <a:headEnd/>
            <a:tailEnd/>
          </a:ln>
        </p:spPr>
        <p:txBody>
          <a:bodyPr wrap="square">
            <a:prstTxWarp prst="textNoShape">
              <a:avLst/>
            </a:prstTxWarp>
            <a:spAutoFit/>
          </a:bodyPr>
          <a:lstStyle/>
          <a:p>
            <a:r>
              <a:rPr lang="en-US" dirty="0"/>
              <a:t>D</a:t>
            </a:r>
          </a:p>
        </p:txBody>
      </p:sp>
      <p:sp>
        <p:nvSpPr>
          <p:cNvPr id="50188" name="TextBox 20"/>
          <p:cNvSpPr txBox="1">
            <a:spLocks noChangeArrowheads="1"/>
          </p:cNvSpPr>
          <p:nvPr/>
        </p:nvSpPr>
        <p:spPr bwMode="auto">
          <a:xfrm>
            <a:off x="4946701" y="1628902"/>
            <a:ext cx="397835" cy="383324"/>
          </a:xfrm>
          <a:prstGeom prst="rect">
            <a:avLst/>
          </a:prstGeom>
          <a:noFill/>
          <a:ln w="9525">
            <a:noFill/>
            <a:miter lim="800000"/>
            <a:headEnd/>
            <a:tailEnd/>
          </a:ln>
        </p:spPr>
        <p:txBody>
          <a:bodyPr wrap="square">
            <a:prstTxWarp prst="textNoShape">
              <a:avLst/>
            </a:prstTxWarp>
            <a:spAutoFit/>
          </a:bodyPr>
          <a:lstStyle/>
          <a:p>
            <a:r>
              <a:rPr lang="en-US" dirty="0"/>
              <a:t>S</a:t>
            </a:r>
          </a:p>
        </p:txBody>
      </p:sp>
      <p:cxnSp>
        <p:nvCxnSpPr>
          <p:cNvPr id="15" name="Straight Connector 14"/>
          <p:cNvCxnSpPr/>
          <p:nvPr/>
        </p:nvCxnSpPr>
        <p:spPr>
          <a:xfrm>
            <a:off x="978553" y="1410208"/>
            <a:ext cx="4541841" cy="44692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53175" y="3664188"/>
            <a:ext cx="2220062"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2" name="TextBox 17"/>
          <p:cNvSpPr txBox="1">
            <a:spLocks noChangeArrowheads="1"/>
          </p:cNvSpPr>
          <p:nvPr/>
        </p:nvSpPr>
        <p:spPr bwMode="auto">
          <a:xfrm>
            <a:off x="379421" y="3296444"/>
            <a:ext cx="566590" cy="369332"/>
          </a:xfrm>
          <a:prstGeom prst="rect">
            <a:avLst/>
          </a:prstGeom>
          <a:noFill/>
          <a:ln w="9525">
            <a:noFill/>
            <a:miter lim="800000"/>
            <a:headEnd/>
            <a:tailEnd/>
          </a:ln>
        </p:spPr>
        <p:txBody>
          <a:bodyPr wrap="square">
            <a:prstTxWarp prst="textNoShape">
              <a:avLst/>
            </a:prstTxWarp>
            <a:spAutoFit/>
          </a:bodyPr>
          <a:lstStyle/>
          <a:p>
            <a:r>
              <a:rPr lang="en-US" dirty="0"/>
              <a:t>P*</a:t>
            </a:r>
          </a:p>
        </p:txBody>
      </p:sp>
      <p:cxnSp>
        <p:nvCxnSpPr>
          <p:cNvPr id="23" name="Straight Connector 22"/>
          <p:cNvCxnSpPr/>
          <p:nvPr/>
        </p:nvCxnSpPr>
        <p:spPr>
          <a:xfrm rot="5400000" flipH="1" flipV="1">
            <a:off x="2077005" y="4860407"/>
            <a:ext cx="2392445" cy="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7" name="TextBox 18"/>
          <p:cNvSpPr txBox="1">
            <a:spLocks noChangeArrowheads="1"/>
          </p:cNvSpPr>
          <p:nvPr/>
        </p:nvSpPr>
        <p:spPr bwMode="auto">
          <a:xfrm>
            <a:off x="3041455" y="6058221"/>
            <a:ext cx="463550" cy="377825"/>
          </a:xfrm>
          <a:prstGeom prst="rect">
            <a:avLst/>
          </a:prstGeom>
          <a:noFill/>
          <a:ln w="9525">
            <a:noFill/>
            <a:miter lim="800000"/>
            <a:headEnd/>
            <a:tailEnd/>
          </a:ln>
        </p:spPr>
        <p:txBody>
          <a:bodyPr>
            <a:prstTxWarp prst="textNoShape">
              <a:avLst/>
            </a:prstTxWarp>
            <a:spAutoFit/>
          </a:bodyPr>
          <a:lstStyle/>
          <a:p>
            <a:r>
              <a:rPr lang="en-US" dirty="0"/>
              <a:t>Q*</a:t>
            </a:r>
          </a:p>
        </p:txBody>
      </p:sp>
      <p:sp>
        <p:nvSpPr>
          <p:cNvPr id="29" name="Right Triangle 28"/>
          <p:cNvSpPr/>
          <p:nvPr/>
        </p:nvSpPr>
        <p:spPr>
          <a:xfrm rot="5400000">
            <a:off x="1066293" y="3578451"/>
            <a:ext cx="2114433" cy="2297843"/>
          </a:xfrm>
          <a:prstGeom prst="rtTriangle">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1053175" y="3901248"/>
            <a:ext cx="1169846" cy="646331"/>
          </a:xfrm>
          <a:prstGeom prst="rect">
            <a:avLst/>
          </a:prstGeom>
          <a:noFill/>
        </p:spPr>
        <p:txBody>
          <a:bodyPr wrap="square" rtlCol="0">
            <a:spAutoFit/>
          </a:bodyPr>
          <a:lstStyle/>
          <a:p>
            <a:pPr algn="ctr"/>
            <a:r>
              <a:rPr lang="en-US" dirty="0"/>
              <a:t>producer surplus</a:t>
            </a:r>
          </a:p>
        </p:txBody>
      </p:sp>
      <p:sp>
        <p:nvSpPr>
          <p:cNvPr id="31" name="Right Triangle 30"/>
          <p:cNvSpPr/>
          <p:nvPr/>
        </p:nvSpPr>
        <p:spPr>
          <a:xfrm>
            <a:off x="999278" y="1411798"/>
            <a:ext cx="2294666" cy="2253978"/>
          </a:xfrm>
          <a:prstGeom prst="rtTriangl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consumer surplus</a:t>
            </a:r>
          </a:p>
        </p:txBody>
      </p:sp>
      <p:cxnSp>
        <p:nvCxnSpPr>
          <p:cNvPr id="34" name="Straight Connector 33"/>
          <p:cNvCxnSpPr>
            <a:cxnSpLocks/>
            <a:stCxn id="29" idx="4"/>
            <a:endCxn id="29" idx="0"/>
          </p:cNvCxnSpPr>
          <p:nvPr/>
        </p:nvCxnSpPr>
        <p:spPr>
          <a:xfrm flipV="1">
            <a:off x="974588" y="3670156"/>
            <a:ext cx="2297843" cy="21144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31" idx="0"/>
          </p:cNvCxnSpPr>
          <p:nvPr/>
        </p:nvCxnSpPr>
        <p:spPr>
          <a:xfrm rot="16200000" flipH="1">
            <a:off x="1019630" y="1391446"/>
            <a:ext cx="2253978" cy="22946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1" idx="0"/>
            <a:endCxn id="29" idx="4"/>
          </p:cNvCxnSpPr>
          <p:nvPr/>
        </p:nvCxnSpPr>
        <p:spPr>
          <a:xfrm flipH="1">
            <a:off x="974588" y="1411798"/>
            <a:ext cx="24690" cy="43727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Smiley Face 23"/>
          <p:cNvSpPr/>
          <p:nvPr/>
        </p:nvSpPr>
        <p:spPr>
          <a:xfrm>
            <a:off x="848312" y="1324731"/>
            <a:ext cx="195398" cy="170952"/>
          </a:xfrm>
          <a:prstGeom prst="smileyFac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miley Face 24"/>
          <p:cNvSpPr/>
          <p:nvPr/>
        </p:nvSpPr>
        <p:spPr>
          <a:xfrm>
            <a:off x="903013" y="5708481"/>
            <a:ext cx="195398" cy="170952"/>
          </a:xfrm>
          <a:prstGeom prst="smileyFac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miley Face 25"/>
          <p:cNvSpPr/>
          <p:nvPr/>
        </p:nvSpPr>
        <p:spPr>
          <a:xfrm>
            <a:off x="5566513" y="1442703"/>
            <a:ext cx="195398" cy="170952"/>
          </a:xfrm>
          <a:prstGeom prst="smileyFac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miley Face 27"/>
          <p:cNvSpPr/>
          <p:nvPr/>
        </p:nvSpPr>
        <p:spPr>
          <a:xfrm>
            <a:off x="5422695" y="5714720"/>
            <a:ext cx="195398" cy="170952"/>
          </a:xfrm>
          <a:prstGeom prst="smileyFac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miley Face 31"/>
          <p:cNvSpPr/>
          <p:nvPr/>
        </p:nvSpPr>
        <p:spPr>
          <a:xfrm>
            <a:off x="3175520" y="3600287"/>
            <a:ext cx="195398" cy="170952"/>
          </a:xfrm>
          <a:prstGeom prst="smileyFac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069103" y="1228716"/>
            <a:ext cx="380211" cy="369332"/>
          </a:xfrm>
          <a:prstGeom prst="rect">
            <a:avLst/>
          </a:prstGeom>
          <a:noFill/>
        </p:spPr>
        <p:txBody>
          <a:bodyPr wrap="square" rtlCol="0">
            <a:spAutoFit/>
          </a:bodyPr>
          <a:lstStyle/>
          <a:p>
            <a:r>
              <a:rPr lang="en-US" dirty="0"/>
              <a:t>A</a:t>
            </a:r>
          </a:p>
        </p:txBody>
      </p:sp>
      <p:sp>
        <p:nvSpPr>
          <p:cNvPr id="35" name="TextBox 34"/>
          <p:cNvSpPr txBox="1"/>
          <p:nvPr/>
        </p:nvSpPr>
        <p:spPr>
          <a:xfrm>
            <a:off x="5031807" y="5597148"/>
            <a:ext cx="380211" cy="369332"/>
          </a:xfrm>
          <a:prstGeom prst="rect">
            <a:avLst/>
          </a:prstGeom>
          <a:noFill/>
        </p:spPr>
        <p:txBody>
          <a:bodyPr wrap="square" rtlCol="0">
            <a:spAutoFit/>
          </a:bodyPr>
          <a:lstStyle/>
          <a:p>
            <a:r>
              <a:rPr lang="en-US" dirty="0"/>
              <a:t>B</a:t>
            </a:r>
          </a:p>
        </p:txBody>
      </p:sp>
      <p:sp>
        <p:nvSpPr>
          <p:cNvPr id="36" name="TextBox 35"/>
          <p:cNvSpPr txBox="1"/>
          <p:nvPr/>
        </p:nvSpPr>
        <p:spPr>
          <a:xfrm>
            <a:off x="1098411" y="5615529"/>
            <a:ext cx="380211" cy="369332"/>
          </a:xfrm>
          <a:prstGeom prst="rect">
            <a:avLst/>
          </a:prstGeom>
          <a:noFill/>
        </p:spPr>
        <p:txBody>
          <a:bodyPr wrap="square" rtlCol="0">
            <a:spAutoFit/>
          </a:bodyPr>
          <a:lstStyle/>
          <a:p>
            <a:r>
              <a:rPr lang="en-US" dirty="0"/>
              <a:t>C</a:t>
            </a:r>
          </a:p>
        </p:txBody>
      </p:sp>
      <p:sp>
        <p:nvSpPr>
          <p:cNvPr id="37" name="TextBox 36"/>
          <p:cNvSpPr txBox="1"/>
          <p:nvPr/>
        </p:nvSpPr>
        <p:spPr>
          <a:xfrm>
            <a:off x="5203280" y="1319793"/>
            <a:ext cx="380211" cy="369332"/>
          </a:xfrm>
          <a:prstGeom prst="rect">
            <a:avLst/>
          </a:prstGeom>
          <a:noFill/>
        </p:spPr>
        <p:txBody>
          <a:bodyPr wrap="square" rtlCol="0">
            <a:spAutoFit/>
          </a:bodyPr>
          <a:lstStyle/>
          <a:p>
            <a:r>
              <a:rPr lang="en-US" dirty="0"/>
              <a:t>D</a:t>
            </a:r>
          </a:p>
        </p:txBody>
      </p:sp>
      <p:sp>
        <p:nvSpPr>
          <p:cNvPr id="39" name="TextBox 38"/>
          <p:cNvSpPr txBox="1"/>
          <p:nvPr/>
        </p:nvSpPr>
        <p:spPr>
          <a:xfrm>
            <a:off x="3505005" y="3531916"/>
            <a:ext cx="380211" cy="369332"/>
          </a:xfrm>
          <a:prstGeom prst="rect">
            <a:avLst/>
          </a:prstGeom>
          <a:noFill/>
        </p:spPr>
        <p:txBody>
          <a:bodyPr wrap="square" rtlCol="0">
            <a:spAutoFit/>
          </a:bodyPr>
          <a:lstStyle/>
          <a:p>
            <a:r>
              <a:rPr lang="en-US" dirty="0"/>
              <a:t>E</a:t>
            </a:r>
          </a:p>
        </p:txBody>
      </p:sp>
      <p:sp>
        <p:nvSpPr>
          <p:cNvPr id="40" name="TextBox 39"/>
          <p:cNvSpPr txBox="1"/>
          <p:nvPr/>
        </p:nvSpPr>
        <p:spPr>
          <a:xfrm>
            <a:off x="6455429" y="1552878"/>
            <a:ext cx="2340385" cy="4247317"/>
          </a:xfrm>
          <a:prstGeom prst="rect">
            <a:avLst/>
          </a:prstGeom>
          <a:noFill/>
        </p:spPr>
        <p:txBody>
          <a:bodyPr wrap="square" rtlCol="0">
            <a:spAutoFit/>
          </a:bodyPr>
          <a:lstStyle/>
          <a:p>
            <a:pPr algn="ctr"/>
            <a:r>
              <a:rPr lang="en-US" dirty="0"/>
              <a:t>AE value the good more than the price and buy the good.</a:t>
            </a:r>
          </a:p>
          <a:p>
            <a:pPr algn="ctr"/>
            <a:endParaRPr lang="en-US" dirty="0"/>
          </a:p>
          <a:p>
            <a:pPr algn="ctr"/>
            <a:r>
              <a:rPr lang="en-US" dirty="0"/>
              <a:t>EB value the good less than the price and do not buy the good.</a:t>
            </a:r>
          </a:p>
          <a:p>
            <a:pPr algn="ctr"/>
            <a:endParaRPr lang="en-US" dirty="0"/>
          </a:p>
          <a:p>
            <a:pPr algn="ctr"/>
            <a:r>
              <a:rPr lang="en-US" dirty="0"/>
              <a:t>CE have cost less than the price and sell the good.</a:t>
            </a:r>
          </a:p>
          <a:p>
            <a:pPr algn="ctr"/>
            <a:endParaRPr lang="en-US" dirty="0"/>
          </a:p>
          <a:p>
            <a:pPr algn="ctr"/>
            <a:r>
              <a:rPr lang="en-US" dirty="0"/>
              <a:t>ED have cost greater than the price and do not sell the good.</a:t>
            </a:r>
          </a:p>
        </p:txBody>
      </p:sp>
      <p:sp>
        <p:nvSpPr>
          <p:cNvPr id="42" name="TextBox 41"/>
          <p:cNvSpPr txBox="1"/>
          <p:nvPr/>
        </p:nvSpPr>
        <p:spPr>
          <a:xfrm>
            <a:off x="4130693" y="3296444"/>
            <a:ext cx="2324736" cy="646331"/>
          </a:xfrm>
          <a:prstGeom prst="rect">
            <a:avLst/>
          </a:prstGeom>
          <a:noFill/>
        </p:spPr>
        <p:txBody>
          <a:bodyPr wrap="square" rtlCol="0">
            <a:spAutoFit/>
          </a:bodyPr>
          <a:lstStyle/>
          <a:p>
            <a:pPr algn="ctr"/>
            <a:r>
              <a:rPr lang="en-US" dirty="0"/>
              <a:t>represents total surplus.</a:t>
            </a:r>
          </a:p>
        </p:txBody>
      </p:sp>
      <p:sp>
        <p:nvSpPr>
          <p:cNvPr id="43" name="Isosceles Triangle 42"/>
          <p:cNvSpPr/>
          <p:nvPr/>
        </p:nvSpPr>
        <p:spPr>
          <a:xfrm rot="5400000">
            <a:off x="3877271" y="3343971"/>
            <a:ext cx="506845" cy="462122"/>
          </a:xfrm>
          <a:prstGeom prst="triangle">
            <a:avLst/>
          </a:prstGeom>
          <a:noFill/>
          <a:ln w="476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19088" y="1309255"/>
            <a:ext cx="3590432" cy="1015663"/>
          </a:xfrm>
          <a:prstGeom prst="rect">
            <a:avLst/>
          </a:prstGeom>
          <a:noFill/>
        </p:spPr>
        <p:txBody>
          <a:bodyPr wrap="square" rtlCol="0">
            <a:spAutoFit/>
          </a:bodyPr>
          <a:lstStyle/>
          <a:p>
            <a:pPr algn="ctr"/>
            <a:r>
              <a:rPr lang="en-US" sz="2000" b="1" dirty="0"/>
              <a:t>Benevolent Social Planner: </a:t>
            </a:r>
            <a:r>
              <a:rPr lang="en-US" sz="2000" dirty="0"/>
              <a:t>an all-knowing, well-intentioned dictator.</a:t>
            </a:r>
          </a:p>
        </p:txBody>
      </p:sp>
      <p:sp>
        <p:nvSpPr>
          <p:cNvPr id="5" name="TextBox 4"/>
          <p:cNvSpPr txBox="1"/>
          <p:nvPr/>
        </p:nvSpPr>
        <p:spPr>
          <a:xfrm>
            <a:off x="5235714" y="2502131"/>
            <a:ext cx="3590432" cy="4093428"/>
          </a:xfrm>
          <a:prstGeom prst="rect">
            <a:avLst/>
          </a:prstGeom>
          <a:noFill/>
        </p:spPr>
        <p:txBody>
          <a:bodyPr wrap="square" rtlCol="0">
            <a:spAutoFit/>
          </a:bodyPr>
          <a:lstStyle/>
          <a:p>
            <a:pPr algn="ctr"/>
            <a:r>
              <a:rPr lang="en-US" sz="2000" b="1" dirty="0"/>
              <a:t>Efficiency: </a:t>
            </a:r>
            <a:r>
              <a:rPr lang="en-US" sz="2000" dirty="0"/>
              <a:t>the property of a resource allocation of maximizing the total surplus received by all members of society.</a:t>
            </a:r>
          </a:p>
          <a:p>
            <a:pPr algn="ctr"/>
            <a:endParaRPr lang="en-US" sz="2000" dirty="0"/>
          </a:p>
          <a:p>
            <a:pPr algn="ctr"/>
            <a:r>
              <a:rPr lang="en-US" sz="2000" dirty="0"/>
              <a:t>Surplus is maximized in a perfectly competitive market with no externalities.</a:t>
            </a:r>
          </a:p>
          <a:p>
            <a:pPr algn="ctr"/>
            <a:endParaRPr lang="en-US" sz="2000" dirty="0"/>
          </a:p>
          <a:p>
            <a:pPr algn="ctr"/>
            <a:r>
              <a:rPr lang="en-US" sz="2000" dirty="0"/>
              <a:t>Inefficiencies leave a role for the social planners.</a:t>
            </a:r>
          </a:p>
          <a:p>
            <a:r>
              <a:rPr lang="en-US" sz="2000" dirty="0"/>
              <a:t> </a:t>
            </a:r>
          </a:p>
        </p:txBody>
      </p:sp>
      <p:pic>
        <p:nvPicPr>
          <p:cNvPr id="6" name="Picture 5"/>
          <p:cNvPicPr>
            <a:picLocks noChangeAspect="1"/>
          </p:cNvPicPr>
          <p:nvPr/>
        </p:nvPicPr>
        <p:blipFill>
          <a:blip r:embed="rId3"/>
          <a:stretch>
            <a:fillRect/>
          </a:stretch>
        </p:blipFill>
        <p:spPr>
          <a:xfrm>
            <a:off x="726612" y="1597203"/>
            <a:ext cx="3710226" cy="4056152"/>
          </a:xfrm>
          <a:prstGeom prst="rect">
            <a:avLst/>
          </a:prstGeom>
        </p:spPr>
      </p:pic>
      <p:sp>
        <p:nvSpPr>
          <p:cNvPr id="8" name="Title 1">
            <a:extLst>
              <a:ext uri="{FF2B5EF4-FFF2-40B4-BE49-F238E27FC236}">
                <a16:creationId xmlns:a16="http://schemas.microsoft.com/office/drawing/2014/main" id="{AF508F01-9DC7-A950-836E-92AA48EB69ED}"/>
              </a:ext>
            </a:extLst>
          </p:cNvPr>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a:t>Role of Government in Welfare Economics</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2463" y="1501952"/>
            <a:ext cx="3590432" cy="1938992"/>
          </a:xfrm>
          <a:prstGeom prst="rect">
            <a:avLst/>
          </a:prstGeom>
          <a:noFill/>
        </p:spPr>
        <p:txBody>
          <a:bodyPr wrap="square" rtlCol="0">
            <a:spAutoFit/>
          </a:bodyPr>
          <a:lstStyle/>
          <a:p>
            <a:pPr algn="ctr"/>
            <a:r>
              <a:rPr lang="en-US" sz="2400" b="1" dirty="0"/>
              <a:t>Equality: </a:t>
            </a:r>
            <a:r>
              <a:rPr lang="en-US" sz="2400" dirty="0"/>
              <a:t>the property of distributing economic prosperity uniformly among the members of society.</a:t>
            </a:r>
          </a:p>
        </p:txBody>
      </p:sp>
      <p:sp>
        <p:nvSpPr>
          <p:cNvPr id="5" name="TextBox 4"/>
          <p:cNvSpPr txBox="1"/>
          <p:nvPr/>
        </p:nvSpPr>
        <p:spPr>
          <a:xfrm>
            <a:off x="5354863" y="3663298"/>
            <a:ext cx="3590432" cy="1938992"/>
          </a:xfrm>
          <a:prstGeom prst="rect">
            <a:avLst/>
          </a:prstGeom>
          <a:noFill/>
        </p:spPr>
        <p:txBody>
          <a:bodyPr wrap="square" rtlCol="0">
            <a:spAutoFit/>
          </a:bodyPr>
          <a:lstStyle/>
          <a:p>
            <a:pPr algn="ctr"/>
            <a:r>
              <a:rPr lang="en-US" sz="2400" dirty="0"/>
              <a:t>Social planners may care about both the size of the pie (efficiency) and how the pie is distributed or sliced up (equality).</a:t>
            </a:r>
          </a:p>
        </p:txBody>
      </p:sp>
      <p:pic>
        <p:nvPicPr>
          <p:cNvPr id="8" name="Picture 7"/>
          <p:cNvPicPr>
            <a:picLocks noChangeAspect="1"/>
          </p:cNvPicPr>
          <p:nvPr/>
        </p:nvPicPr>
        <p:blipFill>
          <a:blip r:embed="rId3"/>
          <a:stretch>
            <a:fillRect/>
          </a:stretch>
        </p:blipFill>
        <p:spPr>
          <a:xfrm>
            <a:off x="379197" y="1143000"/>
            <a:ext cx="4823265" cy="5535425"/>
          </a:xfrm>
          <a:prstGeom prst="rect">
            <a:avLst/>
          </a:prstGeom>
        </p:spPr>
      </p:pic>
      <p:sp>
        <p:nvSpPr>
          <p:cNvPr id="9" name="Title 1">
            <a:extLst>
              <a:ext uri="{FF2B5EF4-FFF2-40B4-BE49-F238E27FC236}">
                <a16:creationId xmlns:a16="http://schemas.microsoft.com/office/drawing/2014/main" id="{67C1153C-9174-0E8E-456F-2A7F299F7E7D}"/>
              </a:ext>
            </a:extLst>
          </p:cNvPr>
          <p:cNvSpPr>
            <a:spLocks noGrp="1"/>
          </p:cNvSpPr>
          <p:nvPr>
            <p:ph type="title"/>
          </p:nvPr>
        </p:nvSpPr>
        <p:spPr>
          <a:xfrm>
            <a:off x="0" y="0"/>
            <a:ext cx="9144000" cy="1143000"/>
          </a:xfrm>
        </p:spPr>
        <p:txBody>
          <a:bodyPr>
            <a:normAutofit/>
          </a:bodyPr>
          <a:lstStyle/>
          <a:p>
            <a:r>
              <a:rPr lang="en-US" sz="4000" dirty="0"/>
              <a:t>Role of Government in Welfare Economics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23322"/>
            <a:ext cx="9144000" cy="1143000"/>
          </a:xfrm>
        </p:spPr>
        <p:txBody>
          <a:bodyPr>
            <a:normAutofit/>
          </a:bodyPr>
          <a:lstStyle/>
          <a:p>
            <a:r>
              <a:rPr lang="en-US" sz="4000" dirty="0"/>
              <a:t>Taxes and Welfare</a:t>
            </a:r>
            <a:endParaRPr lang="en-US" sz="4000" dirty="0">
              <a:ea typeface="ＭＳ Ｐゴシック" pitchFamily="-1" charset="-128"/>
              <a:cs typeface="ＭＳ Ｐゴシック" pitchFamily="-1" charset="-128"/>
            </a:endParaRPr>
          </a:p>
        </p:txBody>
      </p:sp>
      <p:cxnSp>
        <p:nvCxnSpPr>
          <p:cNvPr id="5" name="Straight Connector 4"/>
          <p:cNvCxnSpPr>
            <a:cxnSpLocks/>
          </p:cNvCxnSpPr>
          <p:nvPr/>
        </p:nvCxnSpPr>
        <p:spPr>
          <a:xfrm>
            <a:off x="1240277" y="1023966"/>
            <a:ext cx="0" cy="50206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flipV="1">
            <a:off x="1241864" y="6024755"/>
            <a:ext cx="5180372" cy="19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241864" y="1514560"/>
            <a:ext cx="4685658" cy="4272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185" name="TextBox 17"/>
          <p:cNvSpPr txBox="1">
            <a:spLocks noChangeArrowheads="1"/>
          </p:cNvSpPr>
          <p:nvPr/>
        </p:nvSpPr>
        <p:spPr bwMode="auto">
          <a:xfrm>
            <a:off x="839433" y="1198208"/>
            <a:ext cx="369888" cy="369332"/>
          </a:xfrm>
          <a:prstGeom prst="rect">
            <a:avLst/>
          </a:prstGeom>
          <a:noFill/>
          <a:ln w="9525">
            <a:noFill/>
            <a:miter lim="800000"/>
            <a:headEnd/>
            <a:tailEnd/>
          </a:ln>
        </p:spPr>
        <p:txBody>
          <a:bodyPr wrap="square">
            <a:prstTxWarp prst="textNoShape">
              <a:avLst/>
            </a:prstTxWarp>
            <a:spAutoFit/>
          </a:bodyPr>
          <a:lstStyle/>
          <a:p>
            <a:r>
              <a:rPr lang="en-US" dirty="0"/>
              <a:t>P</a:t>
            </a:r>
          </a:p>
        </p:txBody>
      </p:sp>
      <p:sp>
        <p:nvSpPr>
          <p:cNvPr id="50186" name="TextBox 18"/>
          <p:cNvSpPr txBox="1">
            <a:spLocks noChangeArrowheads="1"/>
          </p:cNvSpPr>
          <p:nvPr/>
        </p:nvSpPr>
        <p:spPr bwMode="auto">
          <a:xfrm>
            <a:off x="5985454" y="6043014"/>
            <a:ext cx="463550" cy="369332"/>
          </a:xfrm>
          <a:prstGeom prst="rect">
            <a:avLst/>
          </a:prstGeom>
          <a:noFill/>
          <a:ln w="9525">
            <a:noFill/>
            <a:miter lim="800000"/>
            <a:headEnd/>
            <a:tailEnd/>
          </a:ln>
        </p:spPr>
        <p:txBody>
          <a:bodyPr>
            <a:prstTxWarp prst="textNoShape">
              <a:avLst/>
            </a:prstTxWarp>
            <a:spAutoFit/>
          </a:bodyPr>
          <a:lstStyle/>
          <a:p>
            <a:r>
              <a:rPr lang="en-US" dirty="0"/>
              <a:t>Q</a:t>
            </a:r>
          </a:p>
        </p:txBody>
      </p:sp>
      <p:sp>
        <p:nvSpPr>
          <p:cNvPr id="50187" name="TextBox 19"/>
          <p:cNvSpPr txBox="1">
            <a:spLocks noChangeArrowheads="1"/>
          </p:cNvSpPr>
          <p:nvPr/>
        </p:nvSpPr>
        <p:spPr bwMode="auto">
          <a:xfrm>
            <a:off x="1729216" y="1573804"/>
            <a:ext cx="1157287" cy="369332"/>
          </a:xfrm>
          <a:prstGeom prst="rect">
            <a:avLst/>
          </a:prstGeom>
          <a:noFill/>
          <a:ln w="9525">
            <a:noFill/>
            <a:miter lim="800000"/>
            <a:headEnd/>
            <a:tailEnd/>
          </a:ln>
        </p:spPr>
        <p:txBody>
          <a:bodyPr wrap="square">
            <a:prstTxWarp prst="textNoShape">
              <a:avLst/>
            </a:prstTxWarp>
            <a:spAutoFit/>
          </a:bodyPr>
          <a:lstStyle/>
          <a:p>
            <a:r>
              <a:rPr lang="en-US" dirty="0"/>
              <a:t>D</a:t>
            </a:r>
          </a:p>
        </p:txBody>
      </p:sp>
      <p:sp>
        <p:nvSpPr>
          <p:cNvPr id="50188" name="TextBox 20"/>
          <p:cNvSpPr txBox="1">
            <a:spLocks noChangeArrowheads="1"/>
          </p:cNvSpPr>
          <p:nvPr/>
        </p:nvSpPr>
        <p:spPr bwMode="auto">
          <a:xfrm>
            <a:off x="5395805" y="1476971"/>
            <a:ext cx="662948" cy="369331"/>
          </a:xfrm>
          <a:prstGeom prst="rect">
            <a:avLst/>
          </a:prstGeom>
          <a:noFill/>
          <a:ln w="9525">
            <a:noFill/>
            <a:miter lim="800000"/>
            <a:headEnd/>
            <a:tailEnd/>
          </a:ln>
        </p:spPr>
        <p:txBody>
          <a:bodyPr wrap="square">
            <a:prstTxWarp prst="textNoShape">
              <a:avLst/>
            </a:prstTxWarp>
            <a:spAutoFit/>
          </a:bodyPr>
          <a:lstStyle/>
          <a:p>
            <a:r>
              <a:rPr lang="en-US" dirty="0"/>
              <a:t>S</a:t>
            </a:r>
          </a:p>
        </p:txBody>
      </p:sp>
      <p:cxnSp>
        <p:nvCxnSpPr>
          <p:cNvPr id="15" name="Straight Connector 14"/>
          <p:cNvCxnSpPr/>
          <p:nvPr/>
        </p:nvCxnSpPr>
        <p:spPr>
          <a:xfrm>
            <a:off x="1241863" y="1396589"/>
            <a:ext cx="4541841" cy="44692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2340315" y="4846788"/>
            <a:ext cx="2392445" cy="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355526" y="3890900"/>
            <a:ext cx="2800359" cy="1754326"/>
          </a:xfrm>
          <a:prstGeom prst="rect">
            <a:avLst/>
          </a:prstGeom>
          <a:noFill/>
        </p:spPr>
        <p:txBody>
          <a:bodyPr wrap="square" rtlCol="0">
            <a:spAutoFit/>
          </a:bodyPr>
          <a:lstStyle/>
          <a:p>
            <a:pPr algn="ctr"/>
            <a:r>
              <a:rPr lang="en-US" dirty="0"/>
              <a:t>The tax revenue that the government receives is the size of the tax (T), which is equal to the tax wedge, times the quantity of the good sold with the (Q</a:t>
            </a:r>
            <a:r>
              <a:rPr lang="en-US" baseline="-25000" dirty="0"/>
              <a:t>T</a:t>
            </a:r>
            <a:r>
              <a:rPr lang="en-US" dirty="0"/>
              <a:t>). </a:t>
            </a:r>
          </a:p>
        </p:txBody>
      </p:sp>
      <p:cxnSp>
        <p:nvCxnSpPr>
          <p:cNvPr id="28" name="Straight Connector 27"/>
          <p:cNvCxnSpPr/>
          <p:nvPr/>
        </p:nvCxnSpPr>
        <p:spPr>
          <a:xfrm rot="16200000" flipV="1">
            <a:off x="459228" y="4237587"/>
            <a:ext cx="3610852" cy="1"/>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1" name="Left Brace 30"/>
          <p:cNvSpPr/>
          <p:nvPr/>
        </p:nvSpPr>
        <p:spPr>
          <a:xfrm rot="10800000">
            <a:off x="2264653" y="2432158"/>
            <a:ext cx="1527937" cy="2388115"/>
          </a:xfrm>
          <a:prstGeom prst="leftBrace">
            <a:avLst>
              <a:gd name="adj1" fmla="val 8333"/>
              <a:gd name="adj2" fmla="val 4727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51" name="TextBox 50"/>
          <p:cNvSpPr txBox="1"/>
          <p:nvPr/>
        </p:nvSpPr>
        <p:spPr>
          <a:xfrm>
            <a:off x="3823432" y="3493459"/>
            <a:ext cx="1558816" cy="369332"/>
          </a:xfrm>
          <a:prstGeom prst="rect">
            <a:avLst/>
          </a:prstGeom>
          <a:noFill/>
        </p:spPr>
        <p:txBody>
          <a:bodyPr wrap="square" rtlCol="0">
            <a:spAutoFit/>
          </a:bodyPr>
          <a:lstStyle/>
          <a:p>
            <a:r>
              <a:rPr lang="en-US" dirty="0">
                <a:solidFill>
                  <a:srgbClr val="FF0000"/>
                </a:solidFill>
              </a:rPr>
              <a:t>TAX Wedge</a:t>
            </a:r>
          </a:p>
        </p:txBody>
      </p:sp>
      <p:cxnSp>
        <p:nvCxnSpPr>
          <p:cNvPr id="53" name="Straight Connector 52"/>
          <p:cNvCxnSpPr/>
          <p:nvPr/>
        </p:nvCxnSpPr>
        <p:spPr>
          <a:xfrm>
            <a:off x="1241864" y="2432160"/>
            <a:ext cx="1025022" cy="1589"/>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241864" y="4820275"/>
            <a:ext cx="992479" cy="1589"/>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11208" y="4635887"/>
            <a:ext cx="1112863" cy="369332"/>
          </a:xfrm>
          <a:prstGeom prst="rect">
            <a:avLst/>
          </a:prstGeom>
          <a:noFill/>
        </p:spPr>
        <p:txBody>
          <a:bodyPr wrap="square" rtlCol="0">
            <a:spAutoFit/>
          </a:bodyPr>
          <a:lstStyle/>
          <a:p>
            <a:pPr algn="ctr"/>
            <a:r>
              <a:rPr lang="en-US" dirty="0">
                <a:solidFill>
                  <a:srgbClr val="FF0000"/>
                </a:solidFill>
              </a:rPr>
              <a:t>PSR</a:t>
            </a:r>
          </a:p>
        </p:txBody>
      </p:sp>
      <p:sp>
        <p:nvSpPr>
          <p:cNvPr id="29" name="Rectangle 28"/>
          <p:cNvSpPr/>
          <p:nvPr/>
        </p:nvSpPr>
        <p:spPr>
          <a:xfrm>
            <a:off x="1229421" y="2441493"/>
            <a:ext cx="1025022" cy="238652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Tax Revenue = </a:t>
            </a:r>
          </a:p>
          <a:p>
            <a:pPr algn="ctr"/>
            <a:r>
              <a:rPr lang="en-US" dirty="0">
                <a:solidFill>
                  <a:schemeClr val="tx1"/>
                </a:solidFill>
              </a:rPr>
              <a:t>(T </a:t>
            </a:r>
            <a:r>
              <a:rPr lang="en-US" i="1" dirty="0">
                <a:solidFill>
                  <a:schemeClr val="tx1"/>
                </a:solidFill>
              </a:rPr>
              <a:t>X </a:t>
            </a:r>
            <a:r>
              <a:rPr lang="en-US" dirty="0">
                <a:solidFill>
                  <a:schemeClr val="tx1"/>
                </a:solidFill>
              </a:rPr>
              <a:t>Q</a:t>
            </a:r>
            <a:r>
              <a:rPr lang="en-US" baseline="-25000" dirty="0">
                <a:solidFill>
                  <a:schemeClr val="tx1"/>
                </a:solidFill>
              </a:rPr>
              <a:t>T</a:t>
            </a:r>
            <a:r>
              <a:rPr lang="en-US" dirty="0">
                <a:solidFill>
                  <a:schemeClr val="tx1"/>
                </a:solidFill>
              </a:rPr>
              <a:t>)</a:t>
            </a:r>
          </a:p>
        </p:txBody>
      </p:sp>
      <p:sp>
        <p:nvSpPr>
          <p:cNvPr id="24" name="TextBox 23">
            <a:extLst>
              <a:ext uri="{FF2B5EF4-FFF2-40B4-BE49-F238E27FC236}">
                <a16:creationId xmlns:a16="http://schemas.microsoft.com/office/drawing/2014/main" id="{E967C08B-FA43-5844-82C6-3E6441EF34FA}"/>
              </a:ext>
            </a:extLst>
          </p:cNvPr>
          <p:cNvSpPr txBox="1"/>
          <p:nvPr/>
        </p:nvSpPr>
        <p:spPr>
          <a:xfrm>
            <a:off x="316650" y="2246700"/>
            <a:ext cx="1112863" cy="369332"/>
          </a:xfrm>
          <a:prstGeom prst="rect">
            <a:avLst/>
          </a:prstGeom>
          <a:noFill/>
        </p:spPr>
        <p:txBody>
          <a:bodyPr wrap="square" rtlCol="0">
            <a:spAutoFit/>
          </a:bodyPr>
          <a:lstStyle/>
          <a:p>
            <a:pPr algn="ctr"/>
            <a:r>
              <a:rPr lang="en-US" dirty="0">
                <a:solidFill>
                  <a:srgbClr val="FF0000"/>
                </a:solidFill>
              </a:rPr>
              <a:t>PBP</a:t>
            </a:r>
          </a:p>
        </p:txBody>
      </p:sp>
      <p:cxnSp>
        <p:nvCxnSpPr>
          <p:cNvPr id="26" name="Straight Connector 25">
            <a:extLst>
              <a:ext uri="{FF2B5EF4-FFF2-40B4-BE49-F238E27FC236}">
                <a16:creationId xmlns:a16="http://schemas.microsoft.com/office/drawing/2014/main" id="{DE95A3FF-95C0-EA4A-A5D4-5F4730C979AB}"/>
              </a:ext>
            </a:extLst>
          </p:cNvPr>
          <p:cNvCxnSpPr>
            <a:cxnSpLocks/>
          </p:cNvCxnSpPr>
          <p:nvPr/>
        </p:nvCxnSpPr>
        <p:spPr>
          <a:xfrm>
            <a:off x="1224550" y="3678125"/>
            <a:ext cx="2334958"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TextBox 17">
            <a:extLst>
              <a:ext uri="{FF2B5EF4-FFF2-40B4-BE49-F238E27FC236}">
                <a16:creationId xmlns:a16="http://schemas.microsoft.com/office/drawing/2014/main" id="{4E07ACE3-E3B2-A548-90BD-DC5BA3438796}"/>
              </a:ext>
            </a:extLst>
          </p:cNvPr>
          <p:cNvSpPr txBox="1">
            <a:spLocks noChangeArrowheads="1"/>
          </p:cNvSpPr>
          <p:nvPr/>
        </p:nvSpPr>
        <p:spPr bwMode="auto">
          <a:xfrm>
            <a:off x="545259" y="3452181"/>
            <a:ext cx="778029" cy="369332"/>
          </a:xfrm>
          <a:prstGeom prst="rect">
            <a:avLst/>
          </a:prstGeom>
          <a:noFill/>
          <a:ln w="9525">
            <a:noFill/>
            <a:miter lim="800000"/>
            <a:headEnd/>
            <a:tailEnd/>
          </a:ln>
        </p:spPr>
        <p:txBody>
          <a:bodyPr wrap="square">
            <a:prstTxWarp prst="textNoShape">
              <a:avLst/>
            </a:prstTxWarp>
            <a:spAutoFit/>
          </a:bodyPr>
          <a:lstStyle/>
          <a:p>
            <a:pPr algn="ctr"/>
            <a:r>
              <a:rPr lang="en-US" dirty="0"/>
              <a:t>P*</a:t>
            </a:r>
          </a:p>
        </p:txBody>
      </p:sp>
      <p:sp>
        <p:nvSpPr>
          <p:cNvPr id="33" name="TextBox 32">
            <a:extLst>
              <a:ext uri="{FF2B5EF4-FFF2-40B4-BE49-F238E27FC236}">
                <a16:creationId xmlns:a16="http://schemas.microsoft.com/office/drawing/2014/main" id="{BD5DC587-9987-064A-9AB9-FCFDB1AA4DDB}"/>
              </a:ext>
            </a:extLst>
          </p:cNvPr>
          <p:cNvSpPr txBox="1"/>
          <p:nvPr/>
        </p:nvSpPr>
        <p:spPr>
          <a:xfrm>
            <a:off x="6114239" y="1846302"/>
            <a:ext cx="3043646" cy="1754326"/>
          </a:xfrm>
          <a:prstGeom prst="rect">
            <a:avLst/>
          </a:prstGeom>
          <a:noFill/>
        </p:spPr>
        <p:txBody>
          <a:bodyPr wrap="square" rtlCol="0">
            <a:spAutoFit/>
          </a:bodyPr>
          <a:lstStyle/>
          <a:p>
            <a:pPr algn="ctr"/>
            <a:r>
              <a:rPr lang="en-US" dirty="0"/>
              <a:t>A tax on a good places a wedge between the price that buyers pay and the price that sellers receive and causes the quantity of the good produced and purchased to fall.</a:t>
            </a:r>
          </a:p>
        </p:txBody>
      </p:sp>
      <p:sp>
        <p:nvSpPr>
          <p:cNvPr id="35" name="TextBox 18">
            <a:extLst>
              <a:ext uri="{FF2B5EF4-FFF2-40B4-BE49-F238E27FC236}">
                <a16:creationId xmlns:a16="http://schemas.microsoft.com/office/drawing/2014/main" id="{80CB3D9F-634F-9F47-A355-0924761809F8}"/>
              </a:ext>
            </a:extLst>
          </p:cNvPr>
          <p:cNvSpPr txBox="1">
            <a:spLocks noChangeArrowheads="1"/>
          </p:cNvSpPr>
          <p:nvPr/>
        </p:nvSpPr>
        <p:spPr bwMode="auto">
          <a:xfrm>
            <a:off x="3304758" y="6046190"/>
            <a:ext cx="1355407" cy="369332"/>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36" name="TextBox 18">
            <a:extLst>
              <a:ext uri="{FF2B5EF4-FFF2-40B4-BE49-F238E27FC236}">
                <a16:creationId xmlns:a16="http://schemas.microsoft.com/office/drawing/2014/main" id="{91148378-B2DE-454C-BD25-DEA907968EF3}"/>
              </a:ext>
            </a:extLst>
          </p:cNvPr>
          <p:cNvSpPr txBox="1">
            <a:spLocks noChangeArrowheads="1"/>
          </p:cNvSpPr>
          <p:nvPr/>
        </p:nvSpPr>
        <p:spPr bwMode="auto">
          <a:xfrm>
            <a:off x="2077936" y="6027137"/>
            <a:ext cx="522720"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Q</a:t>
            </a:r>
            <a:r>
              <a:rPr lang="en-US" baseline="-25000" dirty="0">
                <a:solidFill>
                  <a:srgbClr val="FF0000"/>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2"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16200000" flipH="1">
            <a:off x="-1153968" y="3851835"/>
            <a:ext cx="487989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88359" y="6292575"/>
            <a:ext cx="454184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1288359" y="1731085"/>
            <a:ext cx="4668282" cy="43034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185" name="TextBox 17"/>
          <p:cNvSpPr txBox="1">
            <a:spLocks noChangeArrowheads="1"/>
          </p:cNvSpPr>
          <p:nvPr/>
        </p:nvSpPr>
        <p:spPr bwMode="auto">
          <a:xfrm>
            <a:off x="885928" y="1446181"/>
            <a:ext cx="369888" cy="369332"/>
          </a:xfrm>
          <a:prstGeom prst="rect">
            <a:avLst/>
          </a:prstGeom>
          <a:noFill/>
          <a:ln w="9525">
            <a:noFill/>
            <a:miter lim="800000"/>
            <a:headEnd/>
            <a:tailEnd/>
          </a:ln>
        </p:spPr>
        <p:txBody>
          <a:bodyPr wrap="square">
            <a:prstTxWarp prst="textNoShape">
              <a:avLst/>
            </a:prstTxWarp>
            <a:spAutoFit/>
          </a:bodyPr>
          <a:lstStyle/>
          <a:p>
            <a:r>
              <a:rPr lang="en-US" dirty="0"/>
              <a:t>P</a:t>
            </a:r>
          </a:p>
        </p:txBody>
      </p:sp>
      <p:sp>
        <p:nvSpPr>
          <p:cNvPr id="50186" name="TextBox 18"/>
          <p:cNvSpPr txBox="1">
            <a:spLocks noChangeArrowheads="1"/>
          </p:cNvSpPr>
          <p:nvPr/>
        </p:nvSpPr>
        <p:spPr bwMode="auto">
          <a:xfrm>
            <a:off x="5641698" y="6290987"/>
            <a:ext cx="463550" cy="369332"/>
          </a:xfrm>
          <a:prstGeom prst="rect">
            <a:avLst/>
          </a:prstGeom>
          <a:noFill/>
          <a:ln w="9525">
            <a:noFill/>
            <a:miter lim="800000"/>
            <a:headEnd/>
            <a:tailEnd/>
          </a:ln>
        </p:spPr>
        <p:txBody>
          <a:bodyPr>
            <a:prstTxWarp prst="textNoShape">
              <a:avLst/>
            </a:prstTxWarp>
            <a:spAutoFit/>
          </a:bodyPr>
          <a:lstStyle/>
          <a:p>
            <a:r>
              <a:rPr lang="en-US" dirty="0"/>
              <a:t>Q</a:t>
            </a:r>
          </a:p>
        </p:txBody>
      </p:sp>
      <p:sp>
        <p:nvSpPr>
          <p:cNvPr id="50187" name="TextBox 19"/>
          <p:cNvSpPr txBox="1">
            <a:spLocks noChangeArrowheads="1"/>
          </p:cNvSpPr>
          <p:nvPr/>
        </p:nvSpPr>
        <p:spPr bwMode="auto">
          <a:xfrm>
            <a:off x="1414411" y="1584680"/>
            <a:ext cx="1157287" cy="276999"/>
          </a:xfrm>
          <a:prstGeom prst="rect">
            <a:avLst/>
          </a:prstGeom>
          <a:noFill/>
          <a:ln w="9525">
            <a:noFill/>
            <a:miter lim="800000"/>
            <a:headEnd/>
            <a:tailEnd/>
          </a:ln>
        </p:spPr>
        <p:txBody>
          <a:bodyPr wrap="square">
            <a:prstTxWarp prst="textNoShape">
              <a:avLst/>
            </a:prstTxWarp>
            <a:spAutoFit/>
          </a:bodyPr>
          <a:lstStyle/>
          <a:p>
            <a:r>
              <a:rPr lang="en-US" sz="1200" dirty="0"/>
              <a:t>Demand</a:t>
            </a:r>
          </a:p>
        </p:txBody>
      </p:sp>
      <p:sp>
        <p:nvSpPr>
          <p:cNvPr id="50188" name="TextBox 20"/>
          <p:cNvSpPr txBox="1">
            <a:spLocks noChangeArrowheads="1"/>
          </p:cNvSpPr>
          <p:nvPr/>
        </p:nvSpPr>
        <p:spPr bwMode="auto">
          <a:xfrm>
            <a:off x="5170211" y="1624033"/>
            <a:ext cx="935037" cy="276999"/>
          </a:xfrm>
          <a:prstGeom prst="rect">
            <a:avLst/>
          </a:prstGeom>
          <a:noFill/>
          <a:ln w="9525">
            <a:noFill/>
            <a:miter lim="800000"/>
            <a:headEnd/>
            <a:tailEnd/>
          </a:ln>
        </p:spPr>
        <p:txBody>
          <a:bodyPr>
            <a:prstTxWarp prst="textNoShape">
              <a:avLst/>
            </a:prstTxWarp>
            <a:spAutoFit/>
          </a:bodyPr>
          <a:lstStyle/>
          <a:p>
            <a:r>
              <a:rPr lang="en-US" sz="1200" dirty="0"/>
              <a:t>Supply</a:t>
            </a:r>
          </a:p>
        </p:txBody>
      </p:sp>
      <p:cxnSp>
        <p:nvCxnSpPr>
          <p:cNvPr id="15" name="Straight Connector 14"/>
          <p:cNvCxnSpPr/>
          <p:nvPr/>
        </p:nvCxnSpPr>
        <p:spPr>
          <a:xfrm>
            <a:off x="1288358" y="1644562"/>
            <a:ext cx="4541841" cy="44692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2386810" y="5094761"/>
            <a:ext cx="2392445" cy="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7" name="TextBox 18"/>
          <p:cNvSpPr txBox="1">
            <a:spLocks noChangeArrowheads="1"/>
          </p:cNvSpPr>
          <p:nvPr/>
        </p:nvSpPr>
        <p:spPr bwMode="auto">
          <a:xfrm>
            <a:off x="3351253" y="6294163"/>
            <a:ext cx="522721" cy="366156"/>
          </a:xfrm>
          <a:prstGeom prst="rect">
            <a:avLst/>
          </a:prstGeom>
          <a:noFill/>
          <a:ln w="9525">
            <a:noFill/>
            <a:miter lim="800000"/>
            <a:headEnd/>
            <a:tailEnd/>
          </a:ln>
        </p:spPr>
        <p:txBody>
          <a:bodyPr wrap="square">
            <a:prstTxWarp prst="textNoShape">
              <a:avLst/>
            </a:prstTxWarp>
            <a:spAutoFit/>
          </a:bodyPr>
          <a:lstStyle/>
          <a:p>
            <a:r>
              <a:rPr lang="en-US" dirty="0"/>
              <a:t>Q*</a:t>
            </a:r>
          </a:p>
        </p:txBody>
      </p:sp>
      <p:cxnSp>
        <p:nvCxnSpPr>
          <p:cNvPr id="28" name="Straight Connector 27"/>
          <p:cNvCxnSpPr/>
          <p:nvPr/>
        </p:nvCxnSpPr>
        <p:spPr>
          <a:xfrm rot="16200000" flipV="1">
            <a:off x="505723" y="4485560"/>
            <a:ext cx="3610852" cy="1"/>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0" name="TextBox 18"/>
          <p:cNvSpPr txBox="1">
            <a:spLocks noChangeArrowheads="1"/>
          </p:cNvSpPr>
          <p:nvPr/>
        </p:nvSpPr>
        <p:spPr bwMode="auto">
          <a:xfrm>
            <a:off x="2124431" y="6275110"/>
            <a:ext cx="522720"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Q</a:t>
            </a:r>
            <a:r>
              <a:rPr lang="en-US" baseline="-25000" dirty="0">
                <a:solidFill>
                  <a:srgbClr val="FF0000"/>
                </a:solidFill>
              </a:rPr>
              <a:t>T</a:t>
            </a:r>
          </a:p>
        </p:txBody>
      </p:sp>
      <p:sp>
        <p:nvSpPr>
          <p:cNvPr id="52" name="TextBox 51"/>
          <p:cNvSpPr txBox="1"/>
          <p:nvPr/>
        </p:nvSpPr>
        <p:spPr>
          <a:xfrm>
            <a:off x="424336" y="2530356"/>
            <a:ext cx="1112863" cy="369332"/>
          </a:xfrm>
          <a:prstGeom prst="rect">
            <a:avLst/>
          </a:prstGeom>
          <a:noFill/>
        </p:spPr>
        <p:txBody>
          <a:bodyPr wrap="square" rtlCol="0">
            <a:spAutoFit/>
          </a:bodyPr>
          <a:lstStyle/>
          <a:p>
            <a:pPr algn="ctr"/>
            <a:r>
              <a:rPr lang="en-US" dirty="0">
                <a:solidFill>
                  <a:srgbClr val="FF0000"/>
                </a:solidFill>
              </a:rPr>
              <a:t>PBP</a:t>
            </a:r>
          </a:p>
        </p:txBody>
      </p:sp>
      <p:cxnSp>
        <p:nvCxnSpPr>
          <p:cNvPr id="53" name="Straight Connector 52"/>
          <p:cNvCxnSpPr/>
          <p:nvPr/>
        </p:nvCxnSpPr>
        <p:spPr>
          <a:xfrm>
            <a:off x="1288359" y="2680133"/>
            <a:ext cx="1025022" cy="1589"/>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288359" y="5068248"/>
            <a:ext cx="992479" cy="1589"/>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24335" y="4856589"/>
            <a:ext cx="1112863" cy="369332"/>
          </a:xfrm>
          <a:prstGeom prst="rect">
            <a:avLst/>
          </a:prstGeom>
          <a:noFill/>
        </p:spPr>
        <p:txBody>
          <a:bodyPr wrap="square" rtlCol="0">
            <a:spAutoFit/>
          </a:bodyPr>
          <a:lstStyle/>
          <a:p>
            <a:pPr algn="ctr"/>
            <a:r>
              <a:rPr lang="en-US" dirty="0">
                <a:solidFill>
                  <a:srgbClr val="FF0000"/>
                </a:solidFill>
              </a:rPr>
              <a:t>PSR</a:t>
            </a:r>
          </a:p>
        </p:txBody>
      </p:sp>
      <p:sp>
        <p:nvSpPr>
          <p:cNvPr id="24" name="TextBox 17"/>
          <p:cNvSpPr txBox="1">
            <a:spLocks noChangeArrowheads="1"/>
          </p:cNvSpPr>
          <p:nvPr/>
        </p:nvSpPr>
        <p:spPr bwMode="auto">
          <a:xfrm>
            <a:off x="591754" y="3700154"/>
            <a:ext cx="778029" cy="369332"/>
          </a:xfrm>
          <a:prstGeom prst="rect">
            <a:avLst/>
          </a:prstGeom>
          <a:noFill/>
          <a:ln w="9525">
            <a:noFill/>
            <a:miter lim="800000"/>
            <a:headEnd/>
            <a:tailEnd/>
          </a:ln>
        </p:spPr>
        <p:txBody>
          <a:bodyPr wrap="square">
            <a:prstTxWarp prst="textNoShape">
              <a:avLst/>
            </a:prstTxWarp>
            <a:spAutoFit/>
          </a:bodyPr>
          <a:lstStyle/>
          <a:p>
            <a:pPr algn="ctr"/>
            <a:r>
              <a:rPr lang="en-US" dirty="0"/>
              <a:t>P*</a:t>
            </a:r>
          </a:p>
        </p:txBody>
      </p:sp>
      <p:cxnSp>
        <p:nvCxnSpPr>
          <p:cNvPr id="26" name="Straight Connector 25"/>
          <p:cNvCxnSpPr/>
          <p:nvPr/>
        </p:nvCxnSpPr>
        <p:spPr>
          <a:xfrm>
            <a:off x="1255818" y="3900130"/>
            <a:ext cx="2327221" cy="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414411" y="2175874"/>
            <a:ext cx="374016" cy="369332"/>
          </a:xfrm>
          <a:prstGeom prst="rect">
            <a:avLst/>
          </a:prstGeom>
          <a:noFill/>
        </p:spPr>
        <p:txBody>
          <a:bodyPr wrap="square" rtlCol="0">
            <a:spAutoFit/>
          </a:bodyPr>
          <a:lstStyle/>
          <a:p>
            <a:r>
              <a:rPr lang="en-US" dirty="0"/>
              <a:t>A</a:t>
            </a:r>
          </a:p>
        </p:txBody>
      </p:sp>
      <p:sp>
        <p:nvSpPr>
          <p:cNvPr id="33" name="TextBox 32"/>
          <p:cNvSpPr txBox="1"/>
          <p:nvPr/>
        </p:nvSpPr>
        <p:spPr>
          <a:xfrm>
            <a:off x="1601419" y="3069134"/>
            <a:ext cx="374016" cy="369332"/>
          </a:xfrm>
          <a:prstGeom prst="rect">
            <a:avLst/>
          </a:prstGeom>
          <a:noFill/>
        </p:spPr>
        <p:txBody>
          <a:bodyPr wrap="square" rtlCol="0">
            <a:spAutoFit/>
          </a:bodyPr>
          <a:lstStyle/>
          <a:p>
            <a:r>
              <a:rPr lang="en-US" dirty="0"/>
              <a:t>B</a:t>
            </a:r>
          </a:p>
        </p:txBody>
      </p:sp>
      <p:sp>
        <p:nvSpPr>
          <p:cNvPr id="34" name="TextBox 33"/>
          <p:cNvSpPr txBox="1"/>
          <p:nvPr/>
        </p:nvSpPr>
        <p:spPr>
          <a:xfrm>
            <a:off x="1601419" y="4361796"/>
            <a:ext cx="374016" cy="369332"/>
          </a:xfrm>
          <a:prstGeom prst="rect">
            <a:avLst/>
          </a:prstGeom>
          <a:noFill/>
        </p:spPr>
        <p:txBody>
          <a:bodyPr wrap="square" rtlCol="0">
            <a:spAutoFit/>
          </a:bodyPr>
          <a:lstStyle/>
          <a:p>
            <a:r>
              <a:rPr lang="en-US" dirty="0"/>
              <a:t>D</a:t>
            </a:r>
          </a:p>
        </p:txBody>
      </p:sp>
      <p:sp>
        <p:nvSpPr>
          <p:cNvPr id="35" name="TextBox 34"/>
          <p:cNvSpPr txBox="1"/>
          <p:nvPr/>
        </p:nvSpPr>
        <p:spPr>
          <a:xfrm>
            <a:off x="1379803" y="5162170"/>
            <a:ext cx="374016" cy="369332"/>
          </a:xfrm>
          <a:prstGeom prst="rect">
            <a:avLst/>
          </a:prstGeom>
          <a:noFill/>
        </p:spPr>
        <p:txBody>
          <a:bodyPr wrap="square" rtlCol="0">
            <a:spAutoFit/>
          </a:bodyPr>
          <a:lstStyle/>
          <a:p>
            <a:r>
              <a:rPr lang="en-US" dirty="0"/>
              <a:t>F</a:t>
            </a:r>
          </a:p>
        </p:txBody>
      </p:sp>
      <p:sp>
        <p:nvSpPr>
          <p:cNvPr id="36" name="Right Triangle 35"/>
          <p:cNvSpPr/>
          <p:nvPr/>
        </p:nvSpPr>
        <p:spPr>
          <a:xfrm>
            <a:off x="2313381" y="2681722"/>
            <a:ext cx="1269648" cy="1216819"/>
          </a:xfrm>
          <a:prstGeom prst="rtTriangle">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2571698" y="3283870"/>
            <a:ext cx="374016" cy="369332"/>
          </a:xfrm>
          <a:prstGeom prst="rect">
            <a:avLst/>
          </a:prstGeom>
          <a:noFill/>
        </p:spPr>
        <p:txBody>
          <a:bodyPr wrap="square" rtlCol="0">
            <a:spAutoFit/>
          </a:bodyPr>
          <a:lstStyle/>
          <a:p>
            <a:r>
              <a:rPr lang="en-US" dirty="0"/>
              <a:t>C</a:t>
            </a:r>
          </a:p>
        </p:txBody>
      </p:sp>
      <p:sp>
        <p:nvSpPr>
          <p:cNvPr id="38" name="Right Triangle 37"/>
          <p:cNvSpPr/>
          <p:nvPr/>
        </p:nvSpPr>
        <p:spPr>
          <a:xfrm rot="5400000">
            <a:off x="2364501" y="3851310"/>
            <a:ext cx="1165173" cy="1271881"/>
          </a:xfrm>
          <a:prstGeom prst="rtTriangle">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571698" y="3992464"/>
            <a:ext cx="374016" cy="369332"/>
          </a:xfrm>
          <a:prstGeom prst="rect">
            <a:avLst/>
          </a:prstGeom>
          <a:noFill/>
        </p:spPr>
        <p:txBody>
          <a:bodyPr wrap="square" rtlCol="0">
            <a:spAutoFit/>
          </a:bodyPr>
          <a:lstStyle/>
          <a:p>
            <a:r>
              <a:rPr lang="en-US" dirty="0"/>
              <a:t>E</a:t>
            </a:r>
          </a:p>
        </p:txBody>
      </p:sp>
      <p:graphicFrame>
        <p:nvGraphicFramePr>
          <p:cNvPr id="40" name="Table 39"/>
          <p:cNvGraphicFramePr>
            <a:graphicFrameLocks noGrp="1"/>
          </p:cNvGraphicFramePr>
          <p:nvPr>
            <p:extLst>
              <p:ext uri="{D42A27DB-BD31-4B8C-83A1-F6EECF244321}">
                <p14:modId xmlns:p14="http://schemas.microsoft.com/office/powerpoint/2010/main" val="4163404302"/>
              </p:ext>
            </p:extLst>
          </p:nvPr>
        </p:nvGraphicFramePr>
        <p:xfrm>
          <a:off x="4503459" y="3001864"/>
          <a:ext cx="4483836" cy="1981200"/>
        </p:xfrm>
        <a:graphic>
          <a:graphicData uri="http://schemas.openxmlformats.org/drawingml/2006/table">
            <a:tbl>
              <a:tblPr firstRow="1" bandRow="1">
                <a:tableStyleId>{D7AC3CCA-C797-4891-BE02-D94E43425B78}</a:tableStyleId>
              </a:tblPr>
              <a:tblGrid>
                <a:gridCol w="1120959">
                  <a:extLst>
                    <a:ext uri="{9D8B030D-6E8A-4147-A177-3AD203B41FA5}">
                      <a16:colId xmlns:a16="http://schemas.microsoft.com/office/drawing/2014/main" val="20000"/>
                    </a:ext>
                  </a:extLst>
                </a:gridCol>
                <a:gridCol w="1120959">
                  <a:extLst>
                    <a:ext uri="{9D8B030D-6E8A-4147-A177-3AD203B41FA5}">
                      <a16:colId xmlns:a16="http://schemas.microsoft.com/office/drawing/2014/main" val="20001"/>
                    </a:ext>
                  </a:extLst>
                </a:gridCol>
                <a:gridCol w="1120959">
                  <a:extLst>
                    <a:ext uri="{9D8B030D-6E8A-4147-A177-3AD203B41FA5}">
                      <a16:colId xmlns:a16="http://schemas.microsoft.com/office/drawing/2014/main" val="20002"/>
                    </a:ext>
                  </a:extLst>
                </a:gridCol>
                <a:gridCol w="1120959">
                  <a:extLst>
                    <a:ext uri="{9D8B030D-6E8A-4147-A177-3AD203B41FA5}">
                      <a16:colId xmlns:a16="http://schemas.microsoft.com/office/drawing/2014/main" val="20003"/>
                    </a:ext>
                  </a:extLst>
                </a:gridCol>
              </a:tblGrid>
              <a:tr h="370840">
                <a:tc>
                  <a:txBody>
                    <a:bodyPr/>
                    <a:lstStyle/>
                    <a:p>
                      <a:pPr algn="ct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without tax</a:t>
                      </a:r>
                    </a:p>
                    <a:p>
                      <a:pPr algn="ctr"/>
                      <a:endParaRPr lang="en-US" sz="1200" dirty="0"/>
                    </a:p>
                  </a:txBody>
                  <a:tcPr/>
                </a:tc>
                <a:tc>
                  <a:txBody>
                    <a:bodyPr/>
                    <a:lstStyle/>
                    <a:p>
                      <a:pPr algn="ctr"/>
                      <a:r>
                        <a:rPr lang="en-US" sz="1200" dirty="0"/>
                        <a:t>with tax</a:t>
                      </a:r>
                    </a:p>
                  </a:txBody>
                  <a:tcPr/>
                </a:tc>
                <a:tc>
                  <a:txBody>
                    <a:bodyPr/>
                    <a:lstStyle/>
                    <a:p>
                      <a:pPr algn="ctr"/>
                      <a:r>
                        <a:rPr lang="en-US" sz="1200" dirty="0"/>
                        <a:t>change</a:t>
                      </a:r>
                    </a:p>
                  </a:txBody>
                  <a:tcPr/>
                </a:tc>
                <a:extLst>
                  <a:ext uri="{0D108BD9-81ED-4DB2-BD59-A6C34878D82A}">
                    <a16:rowId xmlns:a16="http://schemas.microsoft.com/office/drawing/2014/main" val="10000"/>
                  </a:ext>
                </a:extLst>
              </a:tr>
              <a:tr h="370840">
                <a:tc>
                  <a:txBody>
                    <a:bodyPr/>
                    <a:lstStyle/>
                    <a:p>
                      <a:pPr algn="ctr"/>
                      <a:r>
                        <a:rPr lang="en-US" sz="1050" dirty="0"/>
                        <a:t>consumer surplus</a:t>
                      </a:r>
                    </a:p>
                  </a:txBody>
                  <a:tcPr/>
                </a:tc>
                <a:tc>
                  <a:txBody>
                    <a:bodyPr/>
                    <a:lstStyle/>
                    <a:p>
                      <a:pPr algn="ctr"/>
                      <a:r>
                        <a:rPr lang="en-US" sz="1200" dirty="0"/>
                        <a:t>A+B+C</a:t>
                      </a:r>
                    </a:p>
                  </a:txBody>
                  <a:tcPr/>
                </a:tc>
                <a:tc>
                  <a:txBody>
                    <a:bodyPr/>
                    <a:lstStyle/>
                    <a:p>
                      <a:pPr algn="ctr"/>
                      <a:r>
                        <a:rPr lang="en-US" sz="1200" dirty="0"/>
                        <a:t>A</a:t>
                      </a:r>
                    </a:p>
                  </a:txBody>
                  <a:tcPr/>
                </a:tc>
                <a:tc>
                  <a:txBody>
                    <a:bodyPr/>
                    <a:lstStyle/>
                    <a:p>
                      <a:pPr algn="ctr"/>
                      <a:r>
                        <a:rPr lang="en-US" sz="1200" dirty="0"/>
                        <a:t>-(B+C)</a:t>
                      </a:r>
                    </a:p>
                  </a:txBody>
                  <a:tcPr/>
                </a:tc>
                <a:extLst>
                  <a:ext uri="{0D108BD9-81ED-4DB2-BD59-A6C34878D82A}">
                    <a16:rowId xmlns:a16="http://schemas.microsoft.com/office/drawing/2014/main" val="10001"/>
                  </a:ext>
                </a:extLst>
              </a:tr>
              <a:tr h="370840">
                <a:tc>
                  <a:txBody>
                    <a:bodyPr/>
                    <a:lstStyle/>
                    <a:p>
                      <a:pPr algn="ctr"/>
                      <a:r>
                        <a:rPr lang="en-US" sz="1050" dirty="0"/>
                        <a:t>producer surplus</a:t>
                      </a:r>
                    </a:p>
                  </a:txBody>
                  <a:tcPr/>
                </a:tc>
                <a:tc>
                  <a:txBody>
                    <a:bodyPr/>
                    <a:lstStyle/>
                    <a:p>
                      <a:pPr algn="ctr"/>
                      <a:r>
                        <a:rPr lang="en-US" sz="1200" dirty="0"/>
                        <a:t>D+E+F</a:t>
                      </a:r>
                    </a:p>
                  </a:txBody>
                  <a:tcPr/>
                </a:tc>
                <a:tc>
                  <a:txBody>
                    <a:bodyPr/>
                    <a:lstStyle/>
                    <a:p>
                      <a:pPr algn="ctr"/>
                      <a:r>
                        <a:rPr lang="en-US" sz="1200" dirty="0"/>
                        <a:t>F</a:t>
                      </a:r>
                    </a:p>
                  </a:txBody>
                  <a:tcPr/>
                </a:tc>
                <a:tc>
                  <a:txBody>
                    <a:bodyPr/>
                    <a:lstStyle/>
                    <a:p>
                      <a:pPr algn="ctr"/>
                      <a:r>
                        <a:rPr lang="en-US" sz="1200" dirty="0"/>
                        <a:t>-(D+E)</a:t>
                      </a:r>
                    </a:p>
                  </a:txBody>
                  <a:tcPr/>
                </a:tc>
                <a:extLst>
                  <a:ext uri="{0D108BD9-81ED-4DB2-BD59-A6C34878D82A}">
                    <a16:rowId xmlns:a16="http://schemas.microsoft.com/office/drawing/2014/main" val="10002"/>
                  </a:ext>
                </a:extLst>
              </a:tr>
              <a:tr h="370840">
                <a:tc>
                  <a:txBody>
                    <a:bodyPr/>
                    <a:lstStyle/>
                    <a:p>
                      <a:pPr algn="ctr"/>
                      <a:r>
                        <a:rPr lang="en-US" sz="1050" dirty="0"/>
                        <a:t>tax revenue</a:t>
                      </a:r>
                    </a:p>
                  </a:txBody>
                  <a:tcPr/>
                </a:tc>
                <a:tc>
                  <a:txBody>
                    <a:bodyPr/>
                    <a:lstStyle/>
                    <a:p>
                      <a:pPr algn="ctr"/>
                      <a:r>
                        <a:rPr lang="en-US" sz="1200" dirty="0"/>
                        <a:t>None</a:t>
                      </a:r>
                    </a:p>
                  </a:txBody>
                  <a:tcPr/>
                </a:tc>
                <a:tc>
                  <a:txBody>
                    <a:bodyPr/>
                    <a:lstStyle/>
                    <a:p>
                      <a:pPr algn="ctr"/>
                      <a:r>
                        <a:rPr lang="en-US" sz="1200" dirty="0"/>
                        <a:t>B+D</a:t>
                      </a:r>
                    </a:p>
                  </a:txBody>
                  <a:tcPr/>
                </a:tc>
                <a:tc>
                  <a:txBody>
                    <a:bodyPr/>
                    <a:lstStyle/>
                    <a:p>
                      <a:pPr algn="ctr"/>
                      <a:r>
                        <a:rPr lang="en-US" sz="1200" dirty="0"/>
                        <a:t>+(B+D)</a:t>
                      </a:r>
                    </a:p>
                  </a:txBody>
                  <a:tcPr/>
                </a:tc>
                <a:extLst>
                  <a:ext uri="{0D108BD9-81ED-4DB2-BD59-A6C34878D82A}">
                    <a16:rowId xmlns:a16="http://schemas.microsoft.com/office/drawing/2014/main" val="10003"/>
                  </a:ext>
                </a:extLst>
              </a:tr>
              <a:tr h="370840">
                <a:tc>
                  <a:txBody>
                    <a:bodyPr/>
                    <a:lstStyle/>
                    <a:p>
                      <a:pPr algn="ctr"/>
                      <a:r>
                        <a:rPr lang="en-US" sz="1050" dirty="0"/>
                        <a:t>total surplus</a:t>
                      </a:r>
                    </a:p>
                  </a:txBody>
                  <a:tcPr/>
                </a:tc>
                <a:tc>
                  <a:txBody>
                    <a:bodyPr/>
                    <a:lstStyle/>
                    <a:p>
                      <a:pPr algn="ctr"/>
                      <a:r>
                        <a:rPr lang="en-US" sz="1200" dirty="0"/>
                        <a:t>A+B+C+D+E+F</a:t>
                      </a:r>
                    </a:p>
                  </a:txBody>
                  <a:tcPr/>
                </a:tc>
                <a:tc>
                  <a:txBody>
                    <a:bodyPr/>
                    <a:lstStyle/>
                    <a:p>
                      <a:pPr algn="ctr"/>
                      <a:r>
                        <a:rPr lang="en-US" sz="1200" dirty="0"/>
                        <a:t>A+B+D+F</a:t>
                      </a:r>
                    </a:p>
                  </a:txBody>
                  <a:tcPr/>
                </a:tc>
                <a:tc>
                  <a:txBody>
                    <a:bodyPr/>
                    <a:lstStyle/>
                    <a:p>
                      <a:pPr algn="ctr"/>
                      <a:r>
                        <a:rPr lang="en-US" sz="1200" dirty="0"/>
                        <a:t>-(C+E)</a:t>
                      </a:r>
                    </a:p>
                  </a:txBody>
                  <a:tcPr/>
                </a:tc>
                <a:extLst>
                  <a:ext uri="{0D108BD9-81ED-4DB2-BD59-A6C34878D82A}">
                    <a16:rowId xmlns:a16="http://schemas.microsoft.com/office/drawing/2014/main" val="10004"/>
                  </a:ext>
                </a:extLst>
              </a:tr>
            </a:tbl>
          </a:graphicData>
        </a:graphic>
      </p:graphicFrame>
      <p:sp>
        <p:nvSpPr>
          <p:cNvPr id="47" name="Line Callout 1 46"/>
          <p:cNvSpPr/>
          <p:nvPr/>
        </p:nvSpPr>
        <p:spPr>
          <a:xfrm>
            <a:off x="2571698" y="1641271"/>
            <a:ext cx="2134962" cy="1163014"/>
          </a:xfrm>
          <a:prstGeom prst="borderCallout1">
            <a:avLst>
              <a:gd name="adj1" fmla="val 99144"/>
              <a:gd name="adj2" fmla="val 48176"/>
              <a:gd name="adj3" fmla="val 99690"/>
              <a:gd name="adj4" fmla="val 46912"/>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C+E shows the fall in total surplus and is the </a:t>
            </a:r>
            <a:r>
              <a:rPr lang="en-US" sz="1400" b="1" dirty="0">
                <a:solidFill>
                  <a:schemeClr val="tx1"/>
                </a:solidFill>
              </a:rPr>
              <a:t>deadweight loss </a:t>
            </a:r>
            <a:r>
              <a:rPr lang="en-US" sz="1400" dirty="0">
                <a:solidFill>
                  <a:schemeClr val="tx1"/>
                </a:solidFill>
              </a:rPr>
              <a:t>of the tax…not offset by revenue gains.</a:t>
            </a:r>
          </a:p>
        </p:txBody>
      </p:sp>
      <p:sp>
        <p:nvSpPr>
          <p:cNvPr id="41" name="Title 1">
            <a:extLst>
              <a:ext uri="{FF2B5EF4-FFF2-40B4-BE49-F238E27FC236}">
                <a16:creationId xmlns:a16="http://schemas.microsoft.com/office/drawing/2014/main" id="{67FF7292-7700-A5BE-C0FA-15F68E1CF769}"/>
              </a:ext>
            </a:extLst>
          </p:cNvPr>
          <p:cNvSpPr>
            <a:spLocks noGrp="1"/>
          </p:cNvSpPr>
          <p:nvPr>
            <p:ph type="title"/>
          </p:nvPr>
        </p:nvSpPr>
        <p:spPr>
          <a:xfrm>
            <a:off x="1" y="23322"/>
            <a:ext cx="9139230" cy="1143000"/>
          </a:xfrm>
        </p:spPr>
        <p:txBody>
          <a:bodyPr>
            <a:normAutofit/>
          </a:bodyPr>
          <a:lstStyle/>
          <a:p>
            <a:r>
              <a:rPr lang="en-US" sz="4000" dirty="0"/>
              <a:t>Taxes and Welfare</a:t>
            </a:r>
            <a:endParaRPr lang="en-US" sz="4000" dirty="0">
              <a:ea typeface="ＭＳ Ｐゴシック" pitchFamily="-1" charset="-128"/>
              <a:cs typeface="ＭＳ Ｐゴシック" pitchFamily="-1"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982731" y="4244193"/>
            <a:ext cx="3052233" cy="10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0800000" flipV="1">
            <a:off x="548593" y="5775516"/>
            <a:ext cx="3524465"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685800" y="2865486"/>
            <a:ext cx="2639915" cy="18608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flipH="1" flipV="1">
            <a:off x="794482" y="3539431"/>
            <a:ext cx="2702099" cy="15098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77081" y="2680533"/>
            <a:ext cx="261098" cy="646331"/>
          </a:xfrm>
          <a:prstGeom prst="rect">
            <a:avLst/>
          </a:prstGeom>
          <a:noFill/>
        </p:spPr>
        <p:txBody>
          <a:bodyPr wrap="square" rtlCol="0">
            <a:spAutoFit/>
          </a:bodyPr>
          <a:lstStyle/>
          <a:p>
            <a:r>
              <a:rPr lang="en-US" dirty="0"/>
              <a:t>P</a:t>
            </a:r>
          </a:p>
        </p:txBody>
      </p:sp>
      <p:sp>
        <p:nvSpPr>
          <p:cNvPr id="54" name="TextBox 53"/>
          <p:cNvSpPr txBox="1"/>
          <p:nvPr/>
        </p:nvSpPr>
        <p:spPr>
          <a:xfrm>
            <a:off x="3773488" y="5771923"/>
            <a:ext cx="324539" cy="369332"/>
          </a:xfrm>
          <a:prstGeom prst="rect">
            <a:avLst/>
          </a:prstGeom>
          <a:noFill/>
        </p:spPr>
        <p:txBody>
          <a:bodyPr wrap="square" rtlCol="0">
            <a:spAutoFit/>
          </a:bodyPr>
          <a:lstStyle/>
          <a:p>
            <a:r>
              <a:rPr lang="en-US" dirty="0"/>
              <a:t>Q</a:t>
            </a:r>
          </a:p>
        </p:txBody>
      </p:sp>
      <p:sp>
        <p:nvSpPr>
          <p:cNvPr id="65" name="Isosceles Triangle 64"/>
          <p:cNvSpPr/>
          <p:nvPr/>
        </p:nvSpPr>
        <p:spPr>
          <a:xfrm rot="5400000">
            <a:off x="1805528" y="4012006"/>
            <a:ext cx="697780" cy="285602"/>
          </a:xfrm>
          <a:prstGeom prst="triangle">
            <a:avLst>
              <a:gd name="adj" fmla="val 28175"/>
            </a:avLst>
          </a:prstGeom>
          <a:solidFill>
            <a:schemeClr val="accent4">
              <a:lumMod val="60000"/>
              <a:lumOff val="40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1279347" y="2112342"/>
            <a:ext cx="1858209" cy="369332"/>
          </a:xfrm>
          <a:prstGeom prst="rect">
            <a:avLst/>
          </a:prstGeom>
          <a:noFill/>
        </p:spPr>
        <p:txBody>
          <a:bodyPr wrap="square" rtlCol="0">
            <a:spAutoFit/>
          </a:bodyPr>
          <a:lstStyle/>
          <a:p>
            <a:r>
              <a:rPr lang="en-US" u="sng" dirty="0"/>
              <a:t>Inelastic Supply</a:t>
            </a:r>
          </a:p>
        </p:txBody>
      </p:sp>
      <p:sp>
        <p:nvSpPr>
          <p:cNvPr id="68" name="TextBox 67"/>
          <p:cNvSpPr txBox="1"/>
          <p:nvPr/>
        </p:nvSpPr>
        <p:spPr>
          <a:xfrm>
            <a:off x="5883074" y="2072559"/>
            <a:ext cx="1858209" cy="369332"/>
          </a:xfrm>
          <a:prstGeom prst="rect">
            <a:avLst/>
          </a:prstGeom>
          <a:noFill/>
        </p:spPr>
        <p:txBody>
          <a:bodyPr wrap="square" rtlCol="0">
            <a:spAutoFit/>
          </a:bodyPr>
          <a:lstStyle/>
          <a:p>
            <a:r>
              <a:rPr lang="en-US" u="sng" dirty="0"/>
              <a:t>Elastic Supply</a:t>
            </a:r>
          </a:p>
        </p:txBody>
      </p:sp>
      <p:sp>
        <p:nvSpPr>
          <p:cNvPr id="81" name="TextBox 80"/>
          <p:cNvSpPr txBox="1"/>
          <p:nvPr/>
        </p:nvSpPr>
        <p:spPr>
          <a:xfrm>
            <a:off x="141747" y="1082486"/>
            <a:ext cx="8771738" cy="1200329"/>
          </a:xfrm>
          <a:prstGeom prst="rect">
            <a:avLst/>
          </a:prstGeom>
          <a:noFill/>
        </p:spPr>
        <p:txBody>
          <a:bodyPr wrap="square" rtlCol="0">
            <a:spAutoFit/>
          </a:bodyPr>
          <a:lstStyle/>
          <a:p>
            <a:pPr algn="ctr"/>
            <a:r>
              <a:rPr lang="en-US" dirty="0"/>
              <a:t>A tax has a deadweight loss because it induces buyers and sellers to change their behavior. The elasticity of the supply curve measures how much sellers respond to changes in price. The more elastic the supply, the more their behavior changes with price. </a:t>
            </a:r>
          </a:p>
          <a:p>
            <a:pPr algn="ctr"/>
            <a:endParaRPr lang="en-US" dirty="0"/>
          </a:p>
        </p:txBody>
      </p:sp>
      <p:cxnSp>
        <p:nvCxnSpPr>
          <p:cNvPr id="128" name="Straight Connector 127"/>
          <p:cNvCxnSpPr/>
          <p:nvPr/>
        </p:nvCxnSpPr>
        <p:spPr>
          <a:xfrm rot="16200000" flipH="1">
            <a:off x="3021046" y="4260123"/>
            <a:ext cx="3083298" cy="96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10800000" flipV="1">
            <a:off x="4557885" y="5806683"/>
            <a:ext cx="3791370"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a:cxnSpLocks/>
          </p:cNvCxnSpPr>
          <p:nvPr/>
        </p:nvCxnSpPr>
        <p:spPr>
          <a:xfrm>
            <a:off x="4699148" y="2943322"/>
            <a:ext cx="3042135" cy="19547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4699148" y="3628512"/>
            <a:ext cx="2921486" cy="10978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134" idx="4"/>
            <a:endCxn id="134" idx="2"/>
          </p:cNvCxnSpPr>
          <p:nvPr/>
        </p:nvCxnSpPr>
        <p:spPr>
          <a:xfrm rot="10800000">
            <a:off x="5742171" y="3628512"/>
            <a:ext cx="1588" cy="69778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4296787" y="2680533"/>
            <a:ext cx="261098" cy="646331"/>
          </a:xfrm>
          <a:prstGeom prst="rect">
            <a:avLst/>
          </a:prstGeom>
          <a:noFill/>
        </p:spPr>
        <p:txBody>
          <a:bodyPr wrap="square" rtlCol="0">
            <a:spAutoFit/>
          </a:bodyPr>
          <a:lstStyle/>
          <a:p>
            <a:r>
              <a:rPr lang="en-US" dirty="0"/>
              <a:t>P</a:t>
            </a:r>
          </a:p>
        </p:txBody>
      </p:sp>
      <p:sp>
        <p:nvSpPr>
          <p:cNvPr id="134" name="Isosceles Triangle 133"/>
          <p:cNvSpPr/>
          <p:nvPr/>
        </p:nvSpPr>
        <p:spPr>
          <a:xfrm rot="5400000">
            <a:off x="5749518" y="3621164"/>
            <a:ext cx="697781" cy="712475"/>
          </a:xfrm>
          <a:prstGeom prst="triangle">
            <a:avLst>
              <a:gd name="adj" fmla="val 64193"/>
            </a:avLst>
          </a:prstGeom>
          <a:solidFill>
            <a:schemeClr val="accent4">
              <a:lumMod val="60000"/>
              <a:lumOff val="40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p:cNvSpPr txBox="1"/>
          <p:nvPr/>
        </p:nvSpPr>
        <p:spPr>
          <a:xfrm>
            <a:off x="8102272" y="5806582"/>
            <a:ext cx="261098" cy="646331"/>
          </a:xfrm>
          <a:prstGeom prst="rect">
            <a:avLst/>
          </a:prstGeom>
          <a:noFill/>
        </p:spPr>
        <p:txBody>
          <a:bodyPr wrap="square" rtlCol="0">
            <a:spAutoFit/>
          </a:bodyPr>
          <a:lstStyle/>
          <a:p>
            <a:r>
              <a:rPr lang="en-US" dirty="0"/>
              <a:t>Q</a:t>
            </a:r>
          </a:p>
        </p:txBody>
      </p:sp>
      <p:cxnSp>
        <p:nvCxnSpPr>
          <p:cNvPr id="43" name="Straight Connector 42"/>
          <p:cNvCxnSpPr/>
          <p:nvPr/>
        </p:nvCxnSpPr>
        <p:spPr>
          <a:xfrm rot="10800000">
            <a:off x="2009881" y="3805916"/>
            <a:ext cx="1588" cy="69778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DDC21E1C-C42E-044A-9FE6-0C41BBE798D0}"/>
              </a:ext>
            </a:extLst>
          </p:cNvPr>
          <p:cNvSpPr/>
          <p:nvPr/>
        </p:nvSpPr>
        <p:spPr>
          <a:xfrm>
            <a:off x="553086" y="3805915"/>
            <a:ext cx="1452522" cy="697781"/>
          </a:xfrm>
          <a:prstGeom prst="rect">
            <a:avLst/>
          </a:prstGeom>
          <a:solidFill>
            <a:srgbClr val="FF00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0546556F-6BE7-2745-95C0-5667B99745BB}"/>
              </a:ext>
            </a:extLst>
          </p:cNvPr>
          <p:cNvSpPr/>
          <p:nvPr/>
        </p:nvSpPr>
        <p:spPr>
          <a:xfrm>
            <a:off x="4564698" y="3636639"/>
            <a:ext cx="1168502" cy="697781"/>
          </a:xfrm>
          <a:prstGeom prst="rect">
            <a:avLst/>
          </a:prstGeom>
          <a:solidFill>
            <a:srgbClr val="FF00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05D9DD8-3369-7E40-8A69-4D3DFED8DCA9}"/>
              </a:ext>
            </a:extLst>
          </p:cNvPr>
          <p:cNvSpPr/>
          <p:nvPr/>
        </p:nvSpPr>
        <p:spPr>
          <a:xfrm>
            <a:off x="2405699" y="3310661"/>
            <a:ext cx="1592799" cy="1438269"/>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The more inelastic the supply curve, the smaller the deadweight loss and the larger the tax revenue. </a:t>
            </a:r>
          </a:p>
        </p:txBody>
      </p:sp>
      <p:sp>
        <p:nvSpPr>
          <p:cNvPr id="4" name="Rectangle 3">
            <a:extLst>
              <a:ext uri="{FF2B5EF4-FFF2-40B4-BE49-F238E27FC236}">
                <a16:creationId xmlns:a16="http://schemas.microsoft.com/office/drawing/2014/main" id="{BE527B7C-FFD0-7247-9FDC-D8ECDBD8B928}"/>
              </a:ext>
            </a:extLst>
          </p:cNvPr>
          <p:cNvSpPr/>
          <p:nvPr/>
        </p:nvSpPr>
        <p:spPr>
          <a:xfrm>
            <a:off x="6681778" y="3285678"/>
            <a:ext cx="1602890" cy="1440694"/>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The more elastic the supply curve, the larger the deadweight loss and the smaller the tax revenue. </a:t>
            </a:r>
          </a:p>
        </p:txBody>
      </p:sp>
      <p:cxnSp>
        <p:nvCxnSpPr>
          <p:cNvPr id="30" name="Straight Connector 29">
            <a:extLst>
              <a:ext uri="{FF2B5EF4-FFF2-40B4-BE49-F238E27FC236}">
                <a16:creationId xmlns:a16="http://schemas.microsoft.com/office/drawing/2014/main" id="{E1E7777A-411E-8A41-88A3-494C1D7629B9}"/>
              </a:ext>
            </a:extLst>
          </p:cNvPr>
          <p:cNvCxnSpPr>
            <a:cxnSpLocks/>
            <a:endCxn id="65" idx="0"/>
          </p:cNvCxnSpPr>
          <p:nvPr/>
        </p:nvCxnSpPr>
        <p:spPr>
          <a:xfrm flipH="1" flipV="1">
            <a:off x="2297219" y="4002517"/>
            <a:ext cx="8970" cy="175044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F696548-869D-4149-83DD-7404683DDAED}"/>
              </a:ext>
            </a:extLst>
          </p:cNvPr>
          <p:cNvCxnSpPr>
            <a:cxnSpLocks/>
          </p:cNvCxnSpPr>
          <p:nvPr/>
        </p:nvCxnSpPr>
        <p:spPr>
          <a:xfrm flipH="1" flipV="1">
            <a:off x="2004071" y="4530890"/>
            <a:ext cx="1537" cy="1244624"/>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4" name="TextBox 18">
            <a:extLst>
              <a:ext uri="{FF2B5EF4-FFF2-40B4-BE49-F238E27FC236}">
                <a16:creationId xmlns:a16="http://schemas.microsoft.com/office/drawing/2014/main" id="{3001E308-E6D9-144C-88A5-0128D43997CF}"/>
              </a:ext>
            </a:extLst>
          </p:cNvPr>
          <p:cNvSpPr txBox="1">
            <a:spLocks noChangeArrowheads="1"/>
          </p:cNvSpPr>
          <p:nvPr/>
        </p:nvSpPr>
        <p:spPr bwMode="auto">
          <a:xfrm>
            <a:off x="2144338" y="5732403"/>
            <a:ext cx="522721" cy="366156"/>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35" name="TextBox 18">
            <a:extLst>
              <a:ext uri="{FF2B5EF4-FFF2-40B4-BE49-F238E27FC236}">
                <a16:creationId xmlns:a16="http://schemas.microsoft.com/office/drawing/2014/main" id="{6A959D5D-14F9-CE4A-8EF8-54AE778AFB45}"/>
              </a:ext>
            </a:extLst>
          </p:cNvPr>
          <p:cNvSpPr txBox="1">
            <a:spLocks noChangeArrowheads="1"/>
          </p:cNvSpPr>
          <p:nvPr/>
        </p:nvSpPr>
        <p:spPr bwMode="auto">
          <a:xfrm>
            <a:off x="1839126" y="5734761"/>
            <a:ext cx="522720"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Q</a:t>
            </a:r>
            <a:r>
              <a:rPr lang="en-US" baseline="-25000" dirty="0">
                <a:solidFill>
                  <a:srgbClr val="FF0000"/>
                </a:solidFill>
              </a:rPr>
              <a:t>T</a:t>
            </a:r>
          </a:p>
        </p:txBody>
      </p:sp>
      <p:cxnSp>
        <p:nvCxnSpPr>
          <p:cNvPr id="36" name="Straight Connector 35">
            <a:extLst>
              <a:ext uri="{FF2B5EF4-FFF2-40B4-BE49-F238E27FC236}">
                <a16:creationId xmlns:a16="http://schemas.microsoft.com/office/drawing/2014/main" id="{D4DF472B-EE36-7147-88C0-91FB26051DA3}"/>
              </a:ext>
            </a:extLst>
          </p:cNvPr>
          <p:cNvCxnSpPr>
            <a:cxnSpLocks/>
          </p:cNvCxnSpPr>
          <p:nvPr/>
        </p:nvCxnSpPr>
        <p:spPr>
          <a:xfrm flipV="1">
            <a:off x="5740013" y="4334420"/>
            <a:ext cx="0" cy="1441094"/>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8D4F623-E6F7-8846-8C65-420D8644A3CB}"/>
              </a:ext>
            </a:extLst>
          </p:cNvPr>
          <p:cNvCxnSpPr>
            <a:cxnSpLocks/>
          </p:cNvCxnSpPr>
          <p:nvPr/>
        </p:nvCxnSpPr>
        <p:spPr>
          <a:xfrm flipV="1">
            <a:off x="6454646" y="4108676"/>
            <a:ext cx="257" cy="166683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1" name="TextBox 18">
            <a:extLst>
              <a:ext uri="{FF2B5EF4-FFF2-40B4-BE49-F238E27FC236}">
                <a16:creationId xmlns:a16="http://schemas.microsoft.com/office/drawing/2014/main" id="{FA95A87B-8456-B641-8198-37ED68F4B0BC}"/>
              </a:ext>
            </a:extLst>
          </p:cNvPr>
          <p:cNvSpPr txBox="1">
            <a:spLocks noChangeArrowheads="1"/>
          </p:cNvSpPr>
          <p:nvPr/>
        </p:nvSpPr>
        <p:spPr bwMode="auto">
          <a:xfrm>
            <a:off x="6289017" y="5771923"/>
            <a:ext cx="522721" cy="366156"/>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42" name="TextBox 18">
            <a:extLst>
              <a:ext uri="{FF2B5EF4-FFF2-40B4-BE49-F238E27FC236}">
                <a16:creationId xmlns:a16="http://schemas.microsoft.com/office/drawing/2014/main" id="{64366DDD-7138-2849-9022-2A86956D500C}"/>
              </a:ext>
            </a:extLst>
          </p:cNvPr>
          <p:cNvSpPr txBox="1">
            <a:spLocks noChangeArrowheads="1"/>
          </p:cNvSpPr>
          <p:nvPr/>
        </p:nvSpPr>
        <p:spPr bwMode="auto">
          <a:xfrm>
            <a:off x="5586742" y="5746015"/>
            <a:ext cx="522720"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Q</a:t>
            </a:r>
            <a:r>
              <a:rPr lang="en-US" baseline="-25000" dirty="0">
                <a:solidFill>
                  <a:srgbClr val="FF0000"/>
                </a:solidFill>
              </a:rPr>
              <a:t>T</a:t>
            </a:r>
          </a:p>
        </p:txBody>
      </p:sp>
      <p:sp>
        <p:nvSpPr>
          <p:cNvPr id="37" name="Title 1">
            <a:extLst>
              <a:ext uri="{FF2B5EF4-FFF2-40B4-BE49-F238E27FC236}">
                <a16:creationId xmlns:a16="http://schemas.microsoft.com/office/drawing/2014/main" id="{E40433FF-49BE-2EF9-E8D5-6D7414B0914B}"/>
              </a:ext>
            </a:extLst>
          </p:cNvPr>
          <p:cNvSpPr txBox="1">
            <a:spLocks/>
          </p:cNvSpPr>
          <p:nvPr/>
        </p:nvSpPr>
        <p:spPr>
          <a:xfrm>
            <a:off x="0" y="23322"/>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Taxes, Elasticity, and Welfare</a:t>
            </a:r>
            <a:endParaRPr lang="en-US" sz="4000" dirty="0">
              <a:ea typeface="ＭＳ Ｐゴシック" pitchFamily="-1" charset="-128"/>
              <a:cs typeface="ＭＳ Ｐゴシック" pitchFamily="-1"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TextBox 36"/>
          <p:cNvSpPr txBox="1"/>
          <p:nvPr/>
        </p:nvSpPr>
        <p:spPr>
          <a:xfrm>
            <a:off x="1263477" y="2055566"/>
            <a:ext cx="1858209" cy="369332"/>
          </a:xfrm>
          <a:prstGeom prst="rect">
            <a:avLst/>
          </a:prstGeom>
          <a:noFill/>
        </p:spPr>
        <p:txBody>
          <a:bodyPr wrap="square" rtlCol="0">
            <a:spAutoFit/>
          </a:bodyPr>
          <a:lstStyle/>
          <a:p>
            <a:r>
              <a:rPr lang="en-US" u="sng" dirty="0"/>
              <a:t>Inelastic Demand</a:t>
            </a:r>
          </a:p>
        </p:txBody>
      </p:sp>
      <p:sp>
        <p:nvSpPr>
          <p:cNvPr id="73" name="TextBox 72"/>
          <p:cNvSpPr txBox="1"/>
          <p:nvPr/>
        </p:nvSpPr>
        <p:spPr>
          <a:xfrm>
            <a:off x="3834846" y="5794976"/>
            <a:ext cx="261098" cy="646331"/>
          </a:xfrm>
          <a:prstGeom prst="rect">
            <a:avLst/>
          </a:prstGeom>
          <a:noFill/>
        </p:spPr>
        <p:txBody>
          <a:bodyPr wrap="square" rtlCol="0">
            <a:spAutoFit/>
          </a:bodyPr>
          <a:lstStyle/>
          <a:p>
            <a:r>
              <a:rPr lang="en-US" dirty="0"/>
              <a:t>Q</a:t>
            </a:r>
          </a:p>
        </p:txBody>
      </p:sp>
      <p:sp>
        <p:nvSpPr>
          <p:cNvPr id="101" name="TextBox 100"/>
          <p:cNvSpPr txBox="1"/>
          <p:nvPr/>
        </p:nvSpPr>
        <p:spPr>
          <a:xfrm>
            <a:off x="5359382" y="2089734"/>
            <a:ext cx="1858209" cy="369332"/>
          </a:xfrm>
          <a:prstGeom prst="rect">
            <a:avLst/>
          </a:prstGeom>
          <a:noFill/>
        </p:spPr>
        <p:txBody>
          <a:bodyPr wrap="square" rtlCol="0">
            <a:spAutoFit/>
          </a:bodyPr>
          <a:lstStyle/>
          <a:p>
            <a:r>
              <a:rPr lang="en-US" u="sng" dirty="0"/>
              <a:t>Elastic Demand</a:t>
            </a:r>
          </a:p>
        </p:txBody>
      </p:sp>
      <p:sp>
        <p:nvSpPr>
          <p:cNvPr id="77" name="TextBox 76"/>
          <p:cNvSpPr txBox="1"/>
          <p:nvPr/>
        </p:nvSpPr>
        <p:spPr>
          <a:xfrm>
            <a:off x="233444" y="1083272"/>
            <a:ext cx="8771738" cy="923330"/>
          </a:xfrm>
          <a:prstGeom prst="rect">
            <a:avLst/>
          </a:prstGeom>
          <a:noFill/>
        </p:spPr>
        <p:txBody>
          <a:bodyPr wrap="square" rtlCol="0">
            <a:spAutoFit/>
          </a:bodyPr>
          <a:lstStyle/>
          <a:p>
            <a:pPr algn="ctr"/>
            <a:r>
              <a:rPr lang="en-US" dirty="0"/>
              <a:t>A tax has a deadweight loss because it induces buyers and sellers to change their behavior. The elasticity of the demand curve measures how much buyers respond to changes in price. The more elastic the demand, the more their behavior changes with price. </a:t>
            </a:r>
          </a:p>
        </p:txBody>
      </p:sp>
      <p:cxnSp>
        <p:nvCxnSpPr>
          <p:cNvPr id="84" name="Straight Connector 83"/>
          <p:cNvCxnSpPr/>
          <p:nvPr/>
        </p:nvCxnSpPr>
        <p:spPr>
          <a:xfrm rot="5400000">
            <a:off x="-872484" y="4285903"/>
            <a:ext cx="3052233" cy="10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0800000" flipV="1">
            <a:off x="658840" y="5806101"/>
            <a:ext cx="3524465"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cxnSpLocks/>
          </p:cNvCxnSpPr>
          <p:nvPr/>
        </p:nvCxnSpPr>
        <p:spPr>
          <a:xfrm>
            <a:off x="1692664" y="2788383"/>
            <a:ext cx="757150" cy="28077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a:cxnSpLocks/>
          </p:cNvCxnSpPr>
          <p:nvPr/>
        </p:nvCxnSpPr>
        <p:spPr>
          <a:xfrm flipV="1">
            <a:off x="906732" y="3064867"/>
            <a:ext cx="1790536" cy="25312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16200000" flipV="1">
            <a:off x="1380640" y="3792564"/>
            <a:ext cx="920462"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36161" y="2788383"/>
            <a:ext cx="261098" cy="646331"/>
          </a:xfrm>
          <a:prstGeom prst="rect">
            <a:avLst/>
          </a:prstGeom>
          <a:noFill/>
        </p:spPr>
        <p:txBody>
          <a:bodyPr wrap="square" rtlCol="0">
            <a:spAutoFit/>
          </a:bodyPr>
          <a:lstStyle/>
          <a:p>
            <a:r>
              <a:rPr lang="en-US" dirty="0"/>
              <a:t>P</a:t>
            </a:r>
          </a:p>
        </p:txBody>
      </p:sp>
      <p:sp>
        <p:nvSpPr>
          <p:cNvPr id="139" name="Isosceles Triangle 138"/>
          <p:cNvSpPr/>
          <p:nvPr/>
        </p:nvSpPr>
        <p:spPr>
          <a:xfrm rot="5400000">
            <a:off x="1464895" y="3708310"/>
            <a:ext cx="920462" cy="170097"/>
          </a:xfrm>
          <a:prstGeom prst="triangle">
            <a:avLst>
              <a:gd name="adj" fmla="val 73134"/>
            </a:avLst>
          </a:prstGeom>
          <a:solidFill>
            <a:schemeClr val="accent4">
              <a:lumMod val="60000"/>
              <a:lumOff val="40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rot="5400000">
            <a:off x="3191893" y="4274778"/>
            <a:ext cx="3052233" cy="10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10800000" flipV="1">
            <a:off x="4712803" y="5806372"/>
            <a:ext cx="3524465"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a:cxnSpLocks/>
          </p:cNvCxnSpPr>
          <p:nvPr/>
        </p:nvCxnSpPr>
        <p:spPr>
          <a:xfrm>
            <a:off x="4809092" y="3756171"/>
            <a:ext cx="2561068" cy="4961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cxnSpLocks/>
          </p:cNvCxnSpPr>
          <p:nvPr/>
        </p:nvCxnSpPr>
        <p:spPr>
          <a:xfrm flipV="1">
            <a:off x="4960259" y="3053743"/>
            <a:ext cx="2020289" cy="24428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16200000" flipV="1">
            <a:off x="5045367" y="4347594"/>
            <a:ext cx="920462"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8" name="TextBox 147"/>
          <p:cNvSpPr txBox="1"/>
          <p:nvPr/>
        </p:nvSpPr>
        <p:spPr>
          <a:xfrm>
            <a:off x="4400537" y="2766135"/>
            <a:ext cx="261098" cy="646331"/>
          </a:xfrm>
          <a:prstGeom prst="rect">
            <a:avLst/>
          </a:prstGeom>
          <a:noFill/>
        </p:spPr>
        <p:txBody>
          <a:bodyPr wrap="square" rtlCol="0">
            <a:spAutoFit/>
          </a:bodyPr>
          <a:lstStyle/>
          <a:p>
            <a:r>
              <a:rPr lang="en-US" dirty="0"/>
              <a:t>P</a:t>
            </a:r>
          </a:p>
        </p:txBody>
      </p:sp>
      <p:sp>
        <p:nvSpPr>
          <p:cNvPr id="149" name="Isosceles Triangle 148"/>
          <p:cNvSpPr/>
          <p:nvPr/>
        </p:nvSpPr>
        <p:spPr>
          <a:xfrm rot="5400000">
            <a:off x="5389666" y="4004882"/>
            <a:ext cx="925168" cy="691718"/>
          </a:xfrm>
          <a:prstGeom prst="triangle">
            <a:avLst>
              <a:gd name="adj" fmla="val 14242"/>
            </a:avLst>
          </a:prstGeom>
          <a:solidFill>
            <a:schemeClr val="accent4">
              <a:lumMod val="60000"/>
              <a:lumOff val="40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TextBox 168"/>
          <p:cNvSpPr txBox="1"/>
          <p:nvPr/>
        </p:nvSpPr>
        <p:spPr>
          <a:xfrm>
            <a:off x="7885108" y="5756638"/>
            <a:ext cx="532666" cy="369332"/>
          </a:xfrm>
          <a:prstGeom prst="rect">
            <a:avLst/>
          </a:prstGeom>
          <a:noFill/>
        </p:spPr>
        <p:txBody>
          <a:bodyPr wrap="square" rtlCol="0">
            <a:spAutoFit/>
          </a:bodyPr>
          <a:lstStyle/>
          <a:p>
            <a:r>
              <a:rPr lang="en-US" dirty="0"/>
              <a:t>Q</a:t>
            </a:r>
          </a:p>
        </p:txBody>
      </p:sp>
      <p:sp>
        <p:nvSpPr>
          <p:cNvPr id="26" name="Rectangle 25">
            <a:extLst>
              <a:ext uri="{FF2B5EF4-FFF2-40B4-BE49-F238E27FC236}">
                <a16:creationId xmlns:a16="http://schemas.microsoft.com/office/drawing/2014/main" id="{4F7D8A69-C23B-A94A-927D-7BCE6429AAC6}"/>
              </a:ext>
            </a:extLst>
          </p:cNvPr>
          <p:cNvSpPr/>
          <p:nvPr/>
        </p:nvSpPr>
        <p:spPr>
          <a:xfrm>
            <a:off x="647395" y="3342966"/>
            <a:ext cx="1180680" cy="920438"/>
          </a:xfrm>
          <a:prstGeom prst="rect">
            <a:avLst/>
          </a:prstGeom>
          <a:solidFill>
            <a:srgbClr val="FF00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1173BA0-6F59-1E44-80D5-4C5DA6F6AEDC}"/>
              </a:ext>
            </a:extLst>
          </p:cNvPr>
          <p:cNvSpPr/>
          <p:nvPr/>
        </p:nvSpPr>
        <p:spPr>
          <a:xfrm>
            <a:off x="4718458" y="3884622"/>
            <a:ext cx="786345" cy="920412"/>
          </a:xfrm>
          <a:prstGeom prst="rect">
            <a:avLst/>
          </a:prstGeom>
          <a:solidFill>
            <a:srgbClr val="FF00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ECCD591-2C86-824D-98F9-4A406D2D9D71}"/>
              </a:ext>
            </a:extLst>
          </p:cNvPr>
          <p:cNvSpPr/>
          <p:nvPr/>
        </p:nvSpPr>
        <p:spPr>
          <a:xfrm>
            <a:off x="2192582" y="3360312"/>
            <a:ext cx="1592799" cy="1438269"/>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The more inelastic the demand curve, the smaller the deadweight loss and the larger the tax revenue. </a:t>
            </a:r>
          </a:p>
        </p:txBody>
      </p:sp>
      <p:sp>
        <p:nvSpPr>
          <p:cNvPr id="29" name="Rectangle 28">
            <a:extLst>
              <a:ext uri="{FF2B5EF4-FFF2-40B4-BE49-F238E27FC236}">
                <a16:creationId xmlns:a16="http://schemas.microsoft.com/office/drawing/2014/main" id="{0C3A36BC-CFCD-CF44-89F9-7D682A6B88A1}"/>
              </a:ext>
            </a:extLst>
          </p:cNvPr>
          <p:cNvSpPr/>
          <p:nvPr/>
        </p:nvSpPr>
        <p:spPr>
          <a:xfrm>
            <a:off x="6416146" y="3271158"/>
            <a:ext cx="1602890" cy="1440694"/>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The more elastic the demand curve, the larger the deadweight loss and the smaller the tax revenue. </a:t>
            </a:r>
          </a:p>
        </p:txBody>
      </p:sp>
      <p:cxnSp>
        <p:nvCxnSpPr>
          <p:cNvPr id="31" name="Straight Connector 30">
            <a:extLst>
              <a:ext uri="{FF2B5EF4-FFF2-40B4-BE49-F238E27FC236}">
                <a16:creationId xmlns:a16="http://schemas.microsoft.com/office/drawing/2014/main" id="{09777464-C9D5-C642-90AE-F0E9DA79B4ED}"/>
              </a:ext>
            </a:extLst>
          </p:cNvPr>
          <p:cNvCxnSpPr>
            <a:cxnSpLocks/>
          </p:cNvCxnSpPr>
          <p:nvPr/>
        </p:nvCxnSpPr>
        <p:spPr>
          <a:xfrm flipV="1">
            <a:off x="2024063" y="4002630"/>
            <a:ext cx="0" cy="17923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41F0FA6-4D73-404F-9F9E-8C3038D57838}"/>
              </a:ext>
            </a:extLst>
          </p:cNvPr>
          <p:cNvCxnSpPr>
            <a:cxnSpLocks/>
          </p:cNvCxnSpPr>
          <p:nvPr/>
        </p:nvCxnSpPr>
        <p:spPr>
          <a:xfrm flipV="1">
            <a:off x="1816991" y="4253573"/>
            <a:ext cx="0" cy="1541403"/>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3" name="TextBox 18">
            <a:extLst>
              <a:ext uri="{FF2B5EF4-FFF2-40B4-BE49-F238E27FC236}">
                <a16:creationId xmlns:a16="http://schemas.microsoft.com/office/drawing/2014/main" id="{4D2665E3-1F51-E54E-B6E6-4285DA85E055}"/>
              </a:ext>
            </a:extLst>
          </p:cNvPr>
          <p:cNvSpPr txBox="1">
            <a:spLocks noChangeArrowheads="1"/>
          </p:cNvSpPr>
          <p:nvPr/>
        </p:nvSpPr>
        <p:spPr bwMode="auto">
          <a:xfrm>
            <a:off x="1870296" y="5751985"/>
            <a:ext cx="522721" cy="366156"/>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34" name="TextBox 18">
            <a:extLst>
              <a:ext uri="{FF2B5EF4-FFF2-40B4-BE49-F238E27FC236}">
                <a16:creationId xmlns:a16="http://schemas.microsoft.com/office/drawing/2014/main" id="{7EB24F0F-E2F4-BC4A-B046-C6BA890B4949}"/>
              </a:ext>
            </a:extLst>
          </p:cNvPr>
          <p:cNvSpPr txBox="1">
            <a:spLocks noChangeArrowheads="1"/>
          </p:cNvSpPr>
          <p:nvPr/>
        </p:nvSpPr>
        <p:spPr bwMode="auto">
          <a:xfrm>
            <a:off x="1614006" y="5741456"/>
            <a:ext cx="522720"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Q</a:t>
            </a:r>
            <a:r>
              <a:rPr lang="en-US" baseline="-25000" dirty="0">
                <a:solidFill>
                  <a:srgbClr val="FF0000"/>
                </a:solidFill>
              </a:rPr>
              <a:t>T</a:t>
            </a:r>
          </a:p>
        </p:txBody>
      </p:sp>
      <p:cxnSp>
        <p:nvCxnSpPr>
          <p:cNvPr id="38" name="Straight Connector 37">
            <a:extLst>
              <a:ext uri="{FF2B5EF4-FFF2-40B4-BE49-F238E27FC236}">
                <a16:creationId xmlns:a16="http://schemas.microsoft.com/office/drawing/2014/main" id="{44A2F6D0-29A2-6048-B1C5-586807166BCE}"/>
              </a:ext>
            </a:extLst>
          </p:cNvPr>
          <p:cNvCxnSpPr>
            <a:cxnSpLocks/>
          </p:cNvCxnSpPr>
          <p:nvPr/>
        </p:nvCxnSpPr>
        <p:spPr>
          <a:xfrm flipV="1">
            <a:off x="6210336" y="4042349"/>
            <a:ext cx="0" cy="174150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10FCC36-3C69-E14F-9AB3-A271986D602F}"/>
              </a:ext>
            </a:extLst>
          </p:cNvPr>
          <p:cNvCxnSpPr>
            <a:cxnSpLocks/>
          </p:cNvCxnSpPr>
          <p:nvPr/>
        </p:nvCxnSpPr>
        <p:spPr>
          <a:xfrm flipV="1">
            <a:off x="5504803" y="4754270"/>
            <a:ext cx="0" cy="1029581"/>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4" name="TextBox 18">
            <a:extLst>
              <a:ext uri="{FF2B5EF4-FFF2-40B4-BE49-F238E27FC236}">
                <a16:creationId xmlns:a16="http://schemas.microsoft.com/office/drawing/2014/main" id="{0480ADFF-8208-5149-9509-A9FAE2183193}"/>
              </a:ext>
            </a:extLst>
          </p:cNvPr>
          <p:cNvSpPr txBox="1">
            <a:spLocks noChangeArrowheads="1"/>
          </p:cNvSpPr>
          <p:nvPr/>
        </p:nvSpPr>
        <p:spPr bwMode="auto">
          <a:xfrm>
            <a:off x="6020686" y="5756638"/>
            <a:ext cx="522721" cy="366156"/>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45" name="TextBox 18">
            <a:extLst>
              <a:ext uri="{FF2B5EF4-FFF2-40B4-BE49-F238E27FC236}">
                <a16:creationId xmlns:a16="http://schemas.microsoft.com/office/drawing/2014/main" id="{67AC0D59-9F4A-3442-876F-D1144195B310}"/>
              </a:ext>
            </a:extLst>
          </p:cNvPr>
          <p:cNvSpPr txBox="1">
            <a:spLocks noChangeArrowheads="1"/>
          </p:cNvSpPr>
          <p:nvPr/>
        </p:nvSpPr>
        <p:spPr bwMode="auto">
          <a:xfrm>
            <a:off x="5337270" y="5741893"/>
            <a:ext cx="522720"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Q</a:t>
            </a:r>
            <a:r>
              <a:rPr lang="en-US" baseline="-25000" dirty="0">
                <a:solidFill>
                  <a:srgbClr val="FF0000"/>
                </a:solidFill>
              </a:rPr>
              <a:t>T</a:t>
            </a:r>
          </a:p>
        </p:txBody>
      </p:sp>
      <p:sp>
        <p:nvSpPr>
          <p:cNvPr id="36" name="Title 1">
            <a:extLst>
              <a:ext uri="{FF2B5EF4-FFF2-40B4-BE49-F238E27FC236}">
                <a16:creationId xmlns:a16="http://schemas.microsoft.com/office/drawing/2014/main" id="{61F8760F-5ED0-D447-71A9-ED5F658E5B6F}"/>
              </a:ext>
            </a:extLst>
          </p:cNvPr>
          <p:cNvSpPr txBox="1">
            <a:spLocks/>
          </p:cNvSpPr>
          <p:nvPr/>
        </p:nvSpPr>
        <p:spPr>
          <a:xfrm>
            <a:off x="0" y="23322"/>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Taxes, Elasticity, and Welfare</a:t>
            </a:r>
            <a:endParaRPr lang="en-US" sz="4000" dirty="0">
              <a:ea typeface="ＭＳ Ｐゴシック" pitchFamily="-1" charset="-128"/>
              <a:cs typeface="ＭＳ Ｐゴシック" pitchFamily="-1" charset="-128"/>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Tax Size and Welfare</a:t>
            </a:r>
          </a:p>
        </p:txBody>
      </p:sp>
      <p:cxnSp>
        <p:nvCxnSpPr>
          <p:cNvPr id="4" name="Straight Connector 3"/>
          <p:cNvCxnSpPr/>
          <p:nvPr/>
        </p:nvCxnSpPr>
        <p:spPr>
          <a:xfrm rot="5400000">
            <a:off x="-685490" y="2695735"/>
            <a:ext cx="2274968" cy="10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10800000" flipV="1">
            <a:off x="446788" y="3838425"/>
            <a:ext cx="2402746" cy="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p:cNvCxnSpPr>
          <p:nvPr/>
        </p:nvCxnSpPr>
        <p:spPr>
          <a:xfrm>
            <a:off x="605642" y="1876558"/>
            <a:ext cx="1917375" cy="120522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flipV="1">
            <a:off x="605642" y="2207811"/>
            <a:ext cx="1917375" cy="12211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430558" y="2829543"/>
            <a:ext cx="2016177"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96102" y="1316471"/>
            <a:ext cx="261098" cy="646331"/>
          </a:xfrm>
          <a:prstGeom prst="rect">
            <a:avLst/>
          </a:prstGeom>
          <a:noFill/>
        </p:spPr>
        <p:txBody>
          <a:bodyPr wrap="square" rtlCol="0">
            <a:spAutoFit/>
          </a:bodyPr>
          <a:lstStyle/>
          <a:p>
            <a:r>
              <a:rPr lang="en-US" dirty="0"/>
              <a:t>P</a:t>
            </a:r>
          </a:p>
        </p:txBody>
      </p:sp>
      <p:sp>
        <p:nvSpPr>
          <p:cNvPr id="12" name="TextBox 11"/>
          <p:cNvSpPr txBox="1"/>
          <p:nvPr/>
        </p:nvSpPr>
        <p:spPr>
          <a:xfrm>
            <a:off x="777918" y="1143000"/>
            <a:ext cx="1858209" cy="369332"/>
          </a:xfrm>
          <a:prstGeom prst="rect">
            <a:avLst/>
          </a:prstGeom>
          <a:noFill/>
        </p:spPr>
        <p:txBody>
          <a:bodyPr wrap="square" rtlCol="0">
            <a:spAutoFit/>
          </a:bodyPr>
          <a:lstStyle/>
          <a:p>
            <a:pPr algn="ctr"/>
            <a:r>
              <a:rPr lang="en-US" u="sng" dirty="0"/>
              <a:t>Small Tax</a:t>
            </a:r>
          </a:p>
        </p:txBody>
      </p:sp>
      <p:sp>
        <p:nvSpPr>
          <p:cNvPr id="16" name="Isosceles Triangle 15"/>
          <p:cNvSpPr/>
          <p:nvPr/>
        </p:nvSpPr>
        <p:spPr>
          <a:xfrm rot="5400000">
            <a:off x="1406683" y="2443050"/>
            <a:ext cx="469829" cy="404314"/>
          </a:xfrm>
          <a:prstGeom prst="triangle">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2523017" y="3838426"/>
            <a:ext cx="261098" cy="646331"/>
          </a:xfrm>
          <a:prstGeom prst="rect">
            <a:avLst/>
          </a:prstGeom>
          <a:noFill/>
        </p:spPr>
        <p:txBody>
          <a:bodyPr wrap="square" rtlCol="0">
            <a:spAutoFit/>
          </a:bodyPr>
          <a:lstStyle/>
          <a:p>
            <a:r>
              <a:rPr lang="en-US" dirty="0"/>
              <a:t>Q</a:t>
            </a:r>
          </a:p>
        </p:txBody>
      </p:sp>
      <p:cxnSp>
        <p:nvCxnSpPr>
          <p:cNvPr id="41" name="Straight Connector 40"/>
          <p:cNvCxnSpPr/>
          <p:nvPr/>
        </p:nvCxnSpPr>
        <p:spPr>
          <a:xfrm rot="5400000">
            <a:off x="2388916" y="2695744"/>
            <a:ext cx="2274968" cy="10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flipV="1">
            <a:off x="3521194" y="3838434"/>
            <a:ext cx="2402746" cy="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a:off x="3682050" y="1749420"/>
            <a:ext cx="1926152" cy="13939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p:cNvCxnSpPr>
          <p:nvPr/>
        </p:nvCxnSpPr>
        <p:spPr>
          <a:xfrm flipV="1">
            <a:off x="3692462" y="2082683"/>
            <a:ext cx="2018071" cy="14692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flipV="1">
            <a:off x="3249788" y="2789744"/>
            <a:ext cx="2095790" cy="159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270508" y="1316480"/>
            <a:ext cx="261098" cy="646331"/>
          </a:xfrm>
          <a:prstGeom prst="rect">
            <a:avLst/>
          </a:prstGeom>
          <a:noFill/>
          <a:ln>
            <a:noFill/>
          </a:ln>
        </p:spPr>
        <p:txBody>
          <a:bodyPr wrap="square" rtlCol="0">
            <a:spAutoFit/>
          </a:bodyPr>
          <a:lstStyle/>
          <a:p>
            <a:r>
              <a:rPr lang="en-US" dirty="0"/>
              <a:t>P</a:t>
            </a:r>
          </a:p>
        </p:txBody>
      </p:sp>
      <p:sp>
        <p:nvSpPr>
          <p:cNvPr id="47" name="TextBox 46"/>
          <p:cNvSpPr txBox="1"/>
          <p:nvPr/>
        </p:nvSpPr>
        <p:spPr>
          <a:xfrm>
            <a:off x="3852324" y="1143009"/>
            <a:ext cx="1858209" cy="369332"/>
          </a:xfrm>
          <a:prstGeom prst="rect">
            <a:avLst/>
          </a:prstGeom>
          <a:noFill/>
        </p:spPr>
        <p:txBody>
          <a:bodyPr wrap="square" rtlCol="0">
            <a:spAutoFit/>
          </a:bodyPr>
          <a:lstStyle/>
          <a:p>
            <a:pPr algn="ctr"/>
            <a:r>
              <a:rPr lang="en-US" u="sng" dirty="0"/>
              <a:t>Medium Tax</a:t>
            </a:r>
          </a:p>
        </p:txBody>
      </p:sp>
      <p:sp>
        <p:nvSpPr>
          <p:cNvPr id="48" name="Isosceles Triangle 47"/>
          <p:cNvSpPr/>
          <p:nvPr/>
        </p:nvSpPr>
        <p:spPr>
          <a:xfrm rot="5400000">
            <a:off x="4171330" y="2334966"/>
            <a:ext cx="873975" cy="619685"/>
          </a:xfrm>
          <a:prstGeom prst="triangle">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5477653" y="3838419"/>
            <a:ext cx="261098" cy="646331"/>
          </a:xfrm>
          <a:prstGeom prst="rect">
            <a:avLst/>
          </a:prstGeom>
          <a:noFill/>
        </p:spPr>
        <p:txBody>
          <a:bodyPr wrap="square" rtlCol="0">
            <a:spAutoFit/>
          </a:bodyPr>
          <a:lstStyle/>
          <a:p>
            <a:r>
              <a:rPr lang="en-US" dirty="0"/>
              <a:t>Q</a:t>
            </a:r>
          </a:p>
        </p:txBody>
      </p:sp>
      <p:cxnSp>
        <p:nvCxnSpPr>
          <p:cNvPr id="52" name="Straight Connector 51"/>
          <p:cNvCxnSpPr/>
          <p:nvPr/>
        </p:nvCxnSpPr>
        <p:spPr>
          <a:xfrm rot="5400000">
            <a:off x="5451283" y="2695752"/>
            <a:ext cx="2274968" cy="10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flipV="1">
            <a:off x="6583561" y="3838442"/>
            <a:ext cx="2402746" cy="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cxnSpLocks/>
          </p:cNvCxnSpPr>
          <p:nvPr/>
        </p:nvCxnSpPr>
        <p:spPr>
          <a:xfrm>
            <a:off x="6760332" y="1841622"/>
            <a:ext cx="1899458" cy="1240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cxnSpLocks/>
          </p:cNvCxnSpPr>
          <p:nvPr/>
        </p:nvCxnSpPr>
        <p:spPr>
          <a:xfrm flipV="1">
            <a:off x="6760332" y="2207828"/>
            <a:ext cx="1899458" cy="123684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flipH="1" flipV="1">
            <a:off x="5777205" y="2700962"/>
            <a:ext cx="2274975"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6332875" y="1316488"/>
            <a:ext cx="261098" cy="646331"/>
          </a:xfrm>
          <a:prstGeom prst="rect">
            <a:avLst/>
          </a:prstGeom>
          <a:noFill/>
        </p:spPr>
        <p:txBody>
          <a:bodyPr wrap="square" rtlCol="0">
            <a:spAutoFit/>
          </a:bodyPr>
          <a:lstStyle/>
          <a:p>
            <a:r>
              <a:rPr lang="en-US" dirty="0"/>
              <a:t>P</a:t>
            </a:r>
          </a:p>
        </p:txBody>
      </p:sp>
      <p:sp>
        <p:nvSpPr>
          <p:cNvPr id="58" name="TextBox 57"/>
          <p:cNvSpPr txBox="1"/>
          <p:nvPr/>
        </p:nvSpPr>
        <p:spPr>
          <a:xfrm>
            <a:off x="6914691" y="1143017"/>
            <a:ext cx="1858209" cy="369332"/>
          </a:xfrm>
          <a:prstGeom prst="rect">
            <a:avLst/>
          </a:prstGeom>
          <a:noFill/>
        </p:spPr>
        <p:txBody>
          <a:bodyPr wrap="square" rtlCol="0">
            <a:spAutoFit/>
          </a:bodyPr>
          <a:lstStyle/>
          <a:p>
            <a:pPr algn="ctr"/>
            <a:r>
              <a:rPr lang="en-US" u="sng" dirty="0"/>
              <a:t>Large Tax</a:t>
            </a:r>
          </a:p>
        </p:txBody>
      </p:sp>
      <p:sp>
        <p:nvSpPr>
          <p:cNvPr id="59" name="Isosceles Triangle 58"/>
          <p:cNvSpPr/>
          <p:nvPr/>
        </p:nvSpPr>
        <p:spPr>
          <a:xfrm rot="5400000">
            <a:off x="6766147" y="2112949"/>
            <a:ext cx="1364507" cy="1064247"/>
          </a:xfrm>
          <a:prstGeom prst="triangle">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8725209" y="3828312"/>
            <a:ext cx="261098" cy="646331"/>
          </a:xfrm>
          <a:prstGeom prst="rect">
            <a:avLst/>
          </a:prstGeom>
          <a:noFill/>
        </p:spPr>
        <p:txBody>
          <a:bodyPr wrap="square" rtlCol="0">
            <a:spAutoFit/>
          </a:bodyPr>
          <a:lstStyle/>
          <a:p>
            <a:r>
              <a:rPr lang="en-US" dirty="0"/>
              <a:t>Q</a:t>
            </a:r>
          </a:p>
        </p:txBody>
      </p:sp>
      <p:sp>
        <p:nvSpPr>
          <p:cNvPr id="64" name="TextBox 18"/>
          <p:cNvSpPr txBox="1">
            <a:spLocks noChangeArrowheads="1"/>
          </p:cNvSpPr>
          <p:nvPr/>
        </p:nvSpPr>
        <p:spPr bwMode="auto">
          <a:xfrm>
            <a:off x="3501005" y="3874503"/>
            <a:ext cx="1355407" cy="276999"/>
          </a:xfrm>
          <a:prstGeom prst="rect">
            <a:avLst/>
          </a:prstGeom>
          <a:noFill/>
          <a:ln w="9525">
            <a:noFill/>
            <a:miter lim="800000"/>
            <a:headEnd/>
            <a:tailEnd/>
          </a:ln>
        </p:spPr>
        <p:txBody>
          <a:bodyPr wrap="square">
            <a:prstTxWarp prst="textNoShape">
              <a:avLst/>
            </a:prstTxWarp>
            <a:spAutoFit/>
          </a:bodyPr>
          <a:lstStyle/>
          <a:p>
            <a:pPr algn="ctr"/>
            <a:r>
              <a:rPr lang="en-US" sz="1200" dirty="0"/>
              <a:t>Q taxes</a:t>
            </a:r>
          </a:p>
        </p:txBody>
      </p:sp>
      <p:sp>
        <p:nvSpPr>
          <p:cNvPr id="65" name="TextBox 18"/>
          <p:cNvSpPr txBox="1">
            <a:spLocks noChangeArrowheads="1"/>
          </p:cNvSpPr>
          <p:nvPr/>
        </p:nvSpPr>
        <p:spPr bwMode="auto">
          <a:xfrm>
            <a:off x="777918" y="3874479"/>
            <a:ext cx="1355407" cy="276999"/>
          </a:xfrm>
          <a:prstGeom prst="rect">
            <a:avLst/>
          </a:prstGeom>
          <a:noFill/>
          <a:ln w="9525">
            <a:noFill/>
            <a:miter lim="800000"/>
            <a:headEnd/>
            <a:tailEnd/>
          </a:ln>
        </p:spPr>
        <p:txBody>
          <a:bodyPr wrap="square">
            <a:prstTxWarp prst="textNoShape">
              <a:avLst/>
            </a:prstTxWarp>
            <a:spAutoFit/>
          </a:bodyPr>
          <a:lstStyle/>
          <a:p>
            <a:pPr algn="ctr"/>
            <a:r>
              <a:rPr lang="en-US" sz="1200" dirty="0"/>
              <a:t>Q taxes</a:t>
            </a:r>
          </a:p>
        </p:txBody>
      </p:sp>
      <p:sp>
        <p:nvSpPr>
          <p:cNvPr id="66" name="TextBox 18"/>
          <p:cNvSpPr txBox="1">
            <a:spLocks noChangeArrowheads="1"/>
          </p:cNvSpPr>
          <p:nvPr/>
        </p:nvSpPr>
        <p:spPr bwMode="auto">
          <a:xfrm>
            <a:off x="6583561" y="3838450"/>
            <a:ext cx="1355407" cy="276999"/>
          </a:xfrm>
          <a:prstGeom prst="rect">
            <a:avLst/>
          </a:prstGeom>
          <a:noFill/>
          <a:ln w="9525">
            <a:noFill/>
            <a:miter lim="800000"/>
            <a:headEnd/>
            <a:tailEnd/>
          </a:ln>
        </p:spPr>
        <p:txBody>
          <a:bodyPr wrap="square">
            <a:prstTxWarp prst="textNoShape">
              <a:avLst/>
            </a:prstTxWarp>
            <a:spAutoFit/>
          </a:bodyPr>
          <a:lstStyle/>
          <a:p>
            <a:r>
              <a:rPr lang="en-US" sz="1200" dirty="0"/>
              <a:t>Q taxes</a:t>
            </a:r>
          </a:p>
        </p:txBody>
      </p:sp>
      <p:sp>
        <p:nvSpPr>
          <p:cNvPr id="68" name="TextBox 18"/>
          <p:cNvSpPr txBox="1">
            <a:spLocks noChangeArrowheads="1"/>
          </p:cNvSpPr>
          <p:nvPr/>
        </p:nvSpPr>
        <p:spPr bwMode="auto">
          <a:xfrm>
            <a:off x="0" y="2273411"/>
            <a:ext cx="457200" cy="276999"/>
          </a:xfrm>
          <a:prstGeom prst="rect">
            <a:avLst/>
          </a:prstGeom>
          <a:noFill/>
          <a:ln w="9525">
            <a:noFill/>
            <a:miter lim="800000"/>
            <a:headEnd/>
            <a:tailEnd/>
          </a:ln>
        </p:spPr>
        <p:txBody>
          <a:bodyPr wrap="square">
            <a:prstTxWarp prst="textNoShape">
              <a:avLst/>
            </a:prstTxWarp>
            <a:spAutoFit/>
          </a:bodyPr>
          <a:lstStyle/>
          <a:p>
            <a:pPr algn="ctr"/>
            <a:r>
              <a:rPr lang="en-US" sz="1200" dirty="0"/>
              <a:t>PB</a:t>
            </a:r>
          </a:p>
        </p:txBody>
      </p:sp>
      <p:sp>
        <p:nvSpPr>
          <p:cNvPr id="69" name="TextBox 18"/>
          <p:cNvSpPr txBox="1">
            <a:spLocks noChangeArrowheads="1"/>
          </p:cNvSpPr>
          <p:nvPr/>
        </p:nvSpPr>
        <p:spPr bwMode="auto">
          <a:xfrm>
            <a:off x="3084818" y="2069335"/>
            <a:ext cx="457200" cy="276999"/>
          </a:xfrm>
          <a:prstGeom prst="rect">
            <a:avLst/>
          </a:prstGeom>
          <a:noFill/>
          <a:ln w="9525">
            <a:noFill/>
            <a:miter lim="800000"/>
            <a:headEnd/>
            <a:tailEnd/>
          </a:ln>
        </p:spPr>
        <p:txBody>
          <a:bodyPr wrap="square">
            <a:prstTxWarp prst="textNoShape">
              <a:avLst/>
            </a:prstTxWarp>
            <a:spAutoFit/>
          </a:bodyPr>
          <a:lstStyle/>
          <a:p>
            <a:pPr algn="ctr"/>
            <a:r>
              <a:rPr lang="en-US" sz="1200" dirty="0"/>
              <a:t>PB</a:t>
            </a:r>
          </a:p>
        </p:txBody>
      </p:sp>
      <p:sp>
        <p:nvSpPr>
          <p:cNvPr id="70" name="TextBox 18"/>
          <p:cNvSpPr txBox="1">
            <a:spLocks noChangeArrowheads="1"/>
          </p:cNvSpPr>
          <p:nvPr/>
        </p:nvSpPr>
        <p:spPr bwMode="auto">
          <a:xfrm>
            <a:off x="6104275" y="1822257"/>
            <a:ext cx="457200" cy="276999"/>
          </a:xfrm>
          <a:prstGeom prst="rect">
            <a:avLst/>
          </a:prstGeom>
          <a:noFill/>
          <a:ln w="9525">
            <a:noFill/>
            <a:miter lim="800000"/>
            <a:headEnd/>
            <a:tailEnd/>
          </a:ln>
        </p:spPr>
        <p:txBody>
          <a:bodyPr wrap="square">
            <a:prstTxWarp prst="textNoShape">
              <a:avLst/>
            </a:prstTxWarp>
            <a:spAutoFit/>
          </a:bodyPr>
          <a:lstStyle/>
          <a:p>
            <a:pPr algn="ctr"/>
            <a:r>
              <a:rPr lang="en-US" sz="1200" dirty="0"/>
              <a:t>PB</a:t>
            </a:r>
          </a:p>
        </p:txBody>
      </p:sp>
      <p:sp>
        <p:nvSpPr>
          <p:cNvPr id="71" name="TextBox 18"/>
          <p:cNvSpPr txBox="1">
            <a:spLocks noChangeArrowheads="1"/>
          </p:cNvSpPr>
          <p:nvPr/>
        </p:nvSpPr>
        <p:spPr bwMode="auto">
          <a:xfrm>
            <a:off x="10412" y="2741619"/>
            <a:ext cx="457200" cy="276999"/>
          </a:xfrm>
          <a:prstGeom prst="rect">
            <a:avLst/>
          </a:prstGeom>
          <a:noFill/>
          <a:ln w="9525">
            <a:noFill/>
            <a:miter lim="800000"/>
            <a:headEnd/>
            <a:tailEnd/>
          </a:ln>
        </p:spPr>
        <p:txBody>
          <a:bodyPr wrap="square">
            <a:prstTxWarp prst="textNoShape">
              <a:avLst/>
            </a:prstTxWarp>
            <a:spAutoFit/>
          </a:bodyPr>
          <a:lstStyle/>
          <a:p>
            <a:pPr algn="ctr"/>
            <a:r>
              <a:rPr lang="en-US" sz="1200" dirty="0"/>
              <a:t>PS</a:t>
            </a:r>
          </a:p>
        </p:txBody>
      </p:sp>
      <p:sp>
        <p:nvSpPr>
          <p:cNvPr id="72" name="TextBox 18"/>
          <p:cNvSpPr txBox="1">
            <a:spLocks noChangeArrowheads="1"/>
          </p:cNvSpPr>
          <p:nvPr/>
        </p:nvSpPr>
        <p:spPr bwMode="auto">
          <a:xfrm>
            <a:off x="3084818" y="2894035"/>
            <a:ext cx="457200" cy="276999"/>
          </a:xfrm>
          <a:prstGeom prst="rect">
            <a:avLst/>
          </a:prstGeom>
          <a:noFill/>
          <a:ln w="9525">
            <a:noFill/>
            <a:miter lim="800000"/>
            <a:headEnd/>
            <a:tailEnd/>
          </a:ln>
        </p:spPr>
        <p:txBody>
          <a:bodyPr wrap="square">
            <a:prstTxWarp prst="textNoShape">
              <a:avLst/>
            </a:prstTxWarp>
            <a:spAutoFit/>
          </a:bodyPr>
          <a:lstStyle/>
          <a:p>
            <a:pPr algn="ctr"/>
            <a:r>
              <a:rPr lang="en-US" sz="1200" dirty="0"/>
              <a:t>PS</a:t>
            </a:r>
          </a:p>
        </p:txBody>
      </p:sp>
      <p:sp>
        <p:nvSpPr>
          <p:cNvPr id="73" name="TextBox 18"/>
          <p:cNvSpPr txBox="1">
            <a:spLocks noChangeArrowheads="1"/>
          </p:cNvSpPr>
          <p:nvPr/>
        </p:nvSpPr>
        <p:spPr bwMode="auto">
          <a:xfrm>
            <a:off x="6147185" y="3171027"/>
            <a:ext cx="457200" cy="276999"/>
          </a:xfrm>
          <a:prstGeom prst="rect">
            <a:avLst/>
          </a:prstGeom>
          <a:noFill/>
          <a:ln w="9525">
            <a:noFill/>
            <a:miter lim="800000"/>
            <a:headEnd/>
            <a:tailEnd/>
          </a:ln>
        </p:spPr>
        <p:txBody>
          <a:bodyPr wrap="square">
            <a:prstTxWarp prst="textNoShape">
              <a:avLst/>
            </a:prstTxWarp>
            <a:spAutoFit/>
          </a:bodyPr>
          <a:lstStyle/>
          <a:p>
            <a:pPr algn="ctr"/>
            <a:r>
              <a:rPr lang="en-US" sz="1200" dirty="0"/>
              <a:t>PS</a:t>
            </a:r>
          </a:p>
        </p:txBody>
      </p:sp>
      <p:cxnSp>
        <p:nvCxnSpPr>
          <p:cNvPr id="74" name="Straight Connector 73"/>
          <p:cNvCxnSpPr/>
          <p:nvPr/>
        </p:nvCxnSpPr>
        <p:spPr>
          <a:xfrm rot="5400000">
            <a:off x="295162" y="5402264"/>
            <a:ext cx="2274968" cy="10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0800000" flipV="1">
            <a:off x="1427440" y="6544954"/>
            <a:ext cx="2402746" cy="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1" name="TextBox 18"/>
          <p:cNvSpPr txBox="1">
            <a:spLocks noChangeArrowheads="1"/>
          </p:cNvSpPr>
          <p:nvPr/>
        </p:nvSpPr>
        <p:spPr bwMode="auto">
          <a:xfrm>
            <a:off x="3183015" y="6536469"/>
            <a:ext cx="745368" cy="276999"/>
          </a:xfrm>
          <a:prstGeom prst="rect">
            <a:avLst/>
          </a:prstGeom>
          <a:noFill/>
          <a:ln w="9525">
            <a:noFill/>
            <a:miter lim="800000"/>
            <a:headEnd/>
            <a:tailEnd/>
          </a:ln>
        </p:spPr>
        <p:txBody>
          <a:bodyPr wrap="square">
            <a:prstTxWarp prst="textNoShape">
              <a:avLst/>
            </a:prstTxWarp>
            <a:spAutoFit/>
          </a:bodyPr>
          <a:lstStyle/>
          <a:p>
            <a:pPr algn="ctr"/>
            <a:r>
              <a:rPr lang="en-US" sz="1200" dirty="0"/>
              <a:t>tax size</a:t>
            </a:r>
          </a:p>
        </p:txBody>
      </p:sp>
      <p:sp>
        <p:nvSpPr>
          <p:cNvPr id="83" name="TextBox 18"/>
          <p:cNvSpPr txBox="1">
            <a:spLocks noChangeArrowheads="1"/>
          </p:cNvSpPr>
          <p:nvPr/>
        </p:nvSpPr>
        <p:spPr bwMode="auto">
          <a:xfrm>
            <a:off x="467612" y="4269986"/>
            <a:ext cx="959828" cy="461665"/>
          </a:xfrm>
          <a:prstGeom prst="rect">
            <a:avLst/>
          </a:prstGeom>
          <a:noFill/>
          <a:ln w="9525">
            <a:noFill/>
            <a:miter lim="800000"/>
            <a:headEnd/>
            <a:tailEnd/>
          </a:ln>
        </p:spPr>
        <p:txBody>
          <a:bodyPr wrap="square">
            <a:prstTxWarp prst="textNoShape">
              <a:avLst/>
            </a:prstTxWarp>
            <a:spAutoFit/>
          </a:bodyPr>
          <a:lstStyle/>
          <a:p>
            <a:pPr algn="ctr"/>
            <a:r>
              <a:rPr lang="en-US" sz="1200" dirty="0"/>
              <a:t>Deadweight loss</a:t>
            </a:r>
          </a:p>
        </p:txBody>
      </p:sp>
      <p:sp>
        <p:nvSpPr>
          <p:cNvPr id="86" name="Freeform 85"/>
          <p:cNvSpPr/>
          <p:nvPr/>
        </p:nvSpPr>
        <p:spPr>
          <a:xfrm>
            <a:off x="1442161" y="4498461"/>
            <a:ext cx="2260103" cy="2033993"/>
          </a:xfrm>
          <a:custGeom>
            <a:avLst/>
            <a:gdLst>
              <a:gd name="connsiteX0" fmla="*/ 0 w 2260103"/>
              <a:gd name="connsiteY0" fmla="*/ 2033993 h 2033993"/>
              <a:gd name="connsiteX1" fmla="*/ 1463686 w 2260103"/>
              <a:gd name="connsiteY1" fmla="*/ 1549708 h 2033993"/>
              <a:gd name="connsiteX2" fmla="*/ 2260103 w 2260103"/>
              <a:gd name="connsiteY2" fmla="*/ 0 h 2033993"/>
            </a:gdLst>
            <a:ahLst/>
            <a:cxnLst>
              <a:cxn ang="0">
                <a:pos x="connsiteX0" y="connsiteY0"/>
              </a:cxn>
              <a:cxn ang="0">
                <a:pos x="connsiteX1" y="connsiteY1"/>
              </a:cxn>
              <a:cxn ang="0">
                <a:pos x="connsiteX2" y="connsiteY2"/>
              </a:cxn>
            </a:cxnLst>
            <a:rect l="l" t="t" r="r" b="b"/>
            <a:pathLst>
              <a:path w="2260103" h="2033993">
                <a:moveTo>
                  <a:pt x="0" y="2033993"/>
                </a:moveTo>
                <a:cubicBezTo>
                  <a:pt x="543501" y="1961350"/>
                  <a:pt x="1087002" y="1888707"/>
                  <a:pt x="1463686" y="1549708"/>
                </a:cubicBezTo>
                <a:cubicBezTo>
                  <a:pt x="1840370" y="1210709"/>
                  <a:pt x="2260103" y="0"/>
                  <a:pt x="2260103"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Line Callout 1 86"/>
          <p:cNvSpPr/>
          <p:nvPr/>
        </p:nvSpPr>
        <p:spPr>
          <a:xfrm>
            <a:off x="1721727" y="4269986"/>
            <a:ext cx="914400" cy="1573707"/>
          </a:xfrm>
          <a:prstGeom prst="borderCallout1">
            <a:avLst>
              <a:gd name="adj1" fmla="val 55639"/>
              <a:gd name="adj2" fmla="val 101127"/>
              <a:gd name="adj3" fmla="val 100363"/>
              <a:gd name="adj4" fmla="val 151834"/>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From small to medium to large tax, deadweight loss continually increases</a:t>
            </a:r>
          </a:p>
        </p:txBody>
      </p:sp>
      <p:cxnSp>
        <p:nvCxnSpPr>
          <p:cNvPr id="88" name="Straight Connector 87"/>
          <p:cNvCxnSpPr/>
          <p:nvPr/>
        </p:nvCxnSpPr>
        <p:spPr>
          <a:xfrm rot="5400000">
            <a:off x="4138569" y="5440874"/>
            <a:ext cx="2274968" cy="10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0800000" flipV="1">
            <a:off x="5270847" y="6583564"/>
            <a:ext cx="2402746" cy="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TextBox 18"/>
          <p:cNvSpPr txBox="1">
            <a:spLocks noChangeArrowheads="1"/>
          </p:cNvSpPr>
          <p:nvPr/>
        </p:nvSpPr>
        <p:spPr bwMode="auto">
          <a:xfrm>
            <a:off x="7075716" y="6550984"/>
            <a:ext cx="745368" cy="276999"/>
          </a:xfrm>
          <a:prstGeom prst="rect">
            <a:avLst/>
          </a:prstGeom>
          <a:noFill/>
          <a:ln w="9525">
            <a:noFill/>
            <a:miter lim="800000"/>
            <a:headEnd/>
            <a:tailEnd/>
          </a:ln>
        </p:spPr>
        <p:txBody>
          <a:bodyPr wrap="square">
            <a:prstTxWarp prst="textNoShape">
              <a:avLst/>
            </a:prstTxWarp>
            <a:spAutoFit/>
          </a:bodyPr>
          <a:lstStyle/>
          <a:p>
            <a:pPr algn="ctr"/>
            <a:r>
              <a:rPr lang="en-US" sz="1200" dirty="0"/>
              <a:t>tax size</a:t>
            </a:r>
          </a:p>
        </p:txBody>
      </p:sp>
      <p:sp>
        <p:nvSpPr>
          <p:cNvPr id="91" name="TextBox 18"/>
          <p:cNvSpPr txBox="1">
            <a:spLocks noChangeArrowheads="1"/>
          </p:cNvSpPr>
          <p:nvPr/>
        </p:nvSpPr>
        <p:spPr bwMode="auto">
          <a:xfrm>
            <a:off x="4469033" y="4308596"/>
            <a:ext cx="801813" cy="461665"/>
          </a:xfrm>
          <a:prstGeom prst="rect">
            <a:avLst/>
          </a:prstGeom>
          <a:noFill/>
          <a:ln w="9525">
            <a:noFill/>
            <a:miter lim="800000"/>
            <a:headEnd/>
            <a:tailEnd/>
          </a:ln>
        </p:spPr>
        <p:txBody>
          <a:bodyPr wrap="square">
            <a:prstTxWarp prst="textNoShape">
              <a:avLst/>
            </a:prstTxWarp>
            <a:spAutoFit/>
          </a:bodyPr>
          <a:lstStyle/>
          <a:p>
            <a:pPr algn="ctr"/>
            <a:r>
              <a:rPr lang="en-US" sz="1200" dirty="0"/>
              <a:t>Tax  Revenue</a:t>
            </a:r>
          </a:p>
        </p:txBody>
      </p:sp>
      <p:sp>
        <p:nvSpPr>
          <p:cNvPr id="93" name="Line Callout 1 92"/>
          <p:cNvSpPr/>
          <p:nvPr/>
        </p:nvSpPr>
        <p:spPr>
          <a:xfrm>
            <a:off x="7418887" y="4537071"/>
            <a:ext cx="914400" cy="1573707"/>
          </a:xfrm>
          <a:prstGeom prst="borderCallout1">
            <a:avLst>
              <a:gd name="adj1" fmla="val 50303"/>
              <a:gd name="adj2" fmla="val -1025"/>
              <a:gd name="adj3" fmla="val 39668"/>
              <a:gd name="adj4" fmla="val -62801"/>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From small to medium to large tax, tax revenue increases and then decreases</a:t>
            </a:r>
          </a:p>
        </p:txBody>
      </p:sp>
      <p:sp>
        <p:nvSpPr>
          <p:cNvPr id="94" name="Freeform 93"/>
          <p:cNvSpPr/>
          <p:nvPr/>
        </p:nvSpPr>
        <p:spPr>
          <a:xfrm>
            <a:off x="5287665" y="4815878"/>
            <a:ext cx="2319453" cy="1765123"/>
          </a:xfrm>
          <a:custGeom>
            <a:avLst/>
            <a:gdLst>
              <a:gd name="connsiteX0" fmla="*/ 0 w 2319453"/>
              <a:gd name="connsiteY0" fmla="*/ 1765123 h 1765123"/>
              <a:gd name="connsiteX1" fmla="*/ 1112498 w 2319453"/>
              <a:gd name="connsiteY1" fmla="*/ 1749 h 1765123"/>
              <a:gd name="connsiteX2" fmla="*/ 2319453 w 2319453"/>
              <a:gd name="connsiteY2" fmla="*/ 1754626 h 1765123"/>
            </a:gdLst>
            <a:ahLst/>
            <a:cxnLst>
              <a:cxn ang="0">
                <a:pos x="connsiteX0" y="connsiteY0"/>
              </a:cxn>
              <a:cxn ang="0">
                <a:pos x="connsiteX1" y="connsiteY1"/>
              </a:cxn>
              <a:cxn ang="0">
                <a:pos x="connsiteX2" y="connsiteY2"/>
              </a:cxn>
            </a:cxnLst>
            <a:rect l="l" t="t" r="r" b="b"/>
            <a:pathLst>
              <a:path w="2319453" h="1765123">
                <a:moveTo>
                  <a:pt x="0" y="1765123"/>
                </a:moveTo>
                <a:cubicBezTo>
                  <a:pt x="362961" y="884311"/>
                  <a:pt x="725923" y="3499"/>
                  <a:pt x="1112498" y="1749"/>
                </a:cubicBezTo>
                <a:cubicBezTo>
                  <a:pt x="1499074" y="0"/>
                  <a:pt x="2156776" y="1430991"/>
                  <a:pt x="2319453" y="1754626"/>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964827E6-F25A-4A40-B3F0-D0E614AB6987}"/>
              </a:ext>
            </a:extLst>
          </p:cNvPr>
          <p:cNvSpPr/>
          <p:nvPr/>
        </p:nvSpPr>
        <p:spPr>
          <a:xfrm>
            <a:off x="465610" y="2386618"/>
            <a:ext cx="958654" cy="507369"/>
          </a:xfrm>
          <a:prstGeom prst="rect">
            <a:avLst/>
          </a:prstGeom>
          <a:solidFill>
            <a:srgbClr val="FF00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9A53E9CF-1597-F246-B39F-65E6AE7FDFA6}"/>
              </a:ext>
            </a:extLst>
          </p:cNvPr>
          <p:cNvSpPr/>
          <p:nvPr/>
        </p:nvSpPr>
        <p:spPr>
          <a:xfrm>
            <a:off x="3542017" y="2210146"/>
            <a:ext cx="753283" cy="907680"/>
          </a:xfrm>
          <a:prstGeom prst="rect">
            <a:avLst/>
          </a:prstGeom>
          <a:solidFill>
            <a:srgbClr val="FF00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9A2E9385-F785-8347-880E-0D27673364F6}"/>
              </a:ext>
            </a:extLst>
          </p:cNvPr>
          <p:cNvSpPr/>
          <p:nvPr/>
        </p:nvSpPr>
        <p:spPr>
          <a:xfrm>
            <a:off x="6604385" y="1952682"/>
            <a:ext cx="306690" cy="1372969"/>
          </a:xfrm>
          <a:prstGeom prst="rect">
            <a:avLst/>
          </a:prstGeom>
          <a:solidFill>
            <a:srgbClr val="FF00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01"/>
            <a:ext cx="9144000" cy="1143000"/>
          </a:xfrm>
        </p:spPr>
        <p:txBody>
          <a:bodyPr>
            <a:normAutofit/>
          </a:bodyPr>
          <a:lstStyle/>
          <a:p>
            <a:r>
              <a:rPr lang="en-US" sz="4000" dirty="0"/>
              <a:t>Trade and Welfare: Exporter</a:t>
            </a:r>
          </a:p>
        </p:txBody>
      </p:sp>
      <p:cxnSp>
        <p:nvCxnSpPr>
          <p:cNvPr id="4" name="Straight Connector 3"/>
          <p:cNvCxnSpPr/>
          <p:nvPr/>
        </p:nvCxnSpPr>
        <p:spPr>
          <a:xfrm rot="16200000" flipH="1">
            <a:off x="-1223403" y="3765496"/>
            <a:ext cx="487989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218924" y="6206236"/>
            <a:ext cx="454184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218924" y="1676194"/>
            <a:ext cx="4541840" cy="4272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17"/>
          <p:cNvSpPr txBox="1">
            <a:spLocks noChangeArrowheads="1"/>
          </p:cNvSpPr>
          <p:nvPr/>
        </p:nvSpPr>
        <p:spPr bwMode="auto">
          <a:xfrm>
            <a:off x="910742" y="1265960"/>
            <a:ext cx="369888" cy="369332"/>
          </a:xfrm>
          <a:prstGeom prst="rect">
            <a:avLst/>
          </a:prstGeom>
          <a:noFill/>
          <a:ln w="9525">
            <a:noFill/>
            <a:miter lim="800000"/>
            <a:headEnd/>
            <a:tailEnd/>
          </a:ln>
        </p:spPr>
        <p:txBody>
          <a:bodyPr wrap="square">
            <a:prstTxWarp prst="textNoShape">
              <a:avLst/>
            </a:prstTxWarp>
            <a:spAutoFit/>
          </a:bodyPr>
          <a:lstStyle/>
          <a:p>
            <a:r>
              <a:rPr lang="en-US" dirty="0"/>
              <a:t>P</a:t>
            </a:r>
          </a:p>
        </p:txBody>
      </p:sp>
      <p:sp>
        <p:nvSpPr>
          <p:cNvPr id="8" name="TextBox 18"/>
          <p:cNvSpPr txBox="1">
            <a:spLocks noChangeArrowheads="1"/>
          </p:cNvSpPr>
          <p:nvPr/>
        </p:nvSpPr>
        <p:spPr bwMode="auto">
          <a:xfrm>
            <a:off x="5458710" y="6149018"/>
            <a:ext cx="463550" cy="369332"/>
          </a:xfrm>
          <a:prstGeom prst="rect">
            <a:avLst/>
          </a:prstGeom>
          <a:noFill/>
          <a:ln w="9525">
            <a:noFill/>
            <a:miter lim="800000"/>
            <a:headEnd/>
            <a:tailEnd/>
          </a:ln>
        </p:spPr>
        <p:txBody>
          <a:bodyPr>
            <a:prstTxWarp prst="textNoShape">
              <a:avLst/>
            </a:prstTxWarp>
            <a:spAutoFit/>
          </a:bodyPr>
          <a:lstStyle/>
          <a:p>
            <a:r>
              <a:rPr lang="en-US" dirty="0"/>
              <a:t>Q</a:t>
            </a:r>
          </a:p>
        </p:txBody>
      </p:sp>
      <p:sp>
        <p:nvSpPr>
          <p:cNvPr id="9" name="TextBox 19"/>
          <p:cNvSpPr txBox="1">
            <a:spLocks noChangeArrowheads="1"/>
          </p:cNvSpPr>
          <p:nvPr/>
        </p:nvSpPr>
        <p:spPr bwMode="auto">
          <a:xfrm>
            <a:off x="1378260" y="1458374"/>
            <a:ext cx="1157287" cy="369332"/>
          </a:xfrm>
          <a:prstGeom prst="rect">
            <a:avLst/>
          </a:prstGeom>
          <a:noFill/>
          <a:ln w="9525">
            <a:noFill/>
            <a:miter lim="800000"/>
            <a:headEnd/>
            <a:tailEnd/>
          </a:ln>
        </p:spPr>
        <p:txBody>
          <a:bodyPr wrap="square">
            <a:prstTxWarp prst="textNoShape">
              <a:avLst/>
            </a:prstTxWarp>
            <a:spAutoFit/>
          </a:bodyPr>
          <a:lstStyle/>
          <a:p>
            <a:r>
              <a:rPr lang="en-US" dirty="0"/>
              <a:t>D</a:t>
            </a:r>
          </a:p>
        </p:txBody>
      </p:sp>
      <p:sp>
        <p:nvSpPr>
          <p:cNvPr id="10" name="TextBox 20"/>
          <p:cNvSpPr txBox="1">
            <a:spLocks noChangeArrowheads="1"/>
          </p:cNvSpPr>
          <p:nvPr/>
        </p:nvSpPr>
        <p:spPr bwMode="auto">
          <a:xfrm>
            <a:off x="5293245" y="1596956"/>
            <a:ext cx="935037" cy="369332"/>
          </a:xfrm>
          <a:prstGeom prst="rect">
            <a:avLst/>
          </a:prstGeom>
          <a:noFill/>
          <a:ln w="9525">
            <a:noFill/>
            <a:miter lim="800000"/>
            <a:headEnd/>
            <a:tailEnd/>
          </a:ln>
        </p:spPr>
        <p:txBody>
          <a:bodyPr>
            <a:prstTxWarp prst="textNoShape">
              <a:avLst/>
            </a:prstTxWarp>
            <a:spAutoFit/>
          </a:bodyPr>
          <a:lstStyle/>
          <a:p>
            <a:r>
              <a:rPr lang="en-US" dirty="0"/>
              <a:t>S</a:t>
            </a:r>
          </a:p>
        </p:txBody>
      </p:sp>
      <p:cxnSp>
        <p:nvCxnSpPr>
          <p:cNvPr id="11" name="Straight Connector 10"/>
          <p:cNvCxnSpPr/>
          <p:nvPr/>
        </p:nvCxnSpPr>
        <p:spPr>
          <a:xfrm>
            <a:off x="1218923" y="1558223"/>
            <a:ext cx="4541841" cy="44692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69149" y="2674311"/>
            <a:ext cx="1112863" cy="523220"/>
          </a:xfrm>
          <a:prstGeom prst="rect">
            <a:avLst/>
          </a:prstGeom>
          <a:noFill/>
        </p:spPr>
        <p:txBody>
          <a:bodyPr wrap="square" rtlCol="0">
            <a:spAutoFit/>
          </a:bodyPr>
          <a:lstStyle/>
          <a:p>
            <a:pPr algn="ctr"/>
            <a:r>
              <a:rPr lang="en-US" sz="1400" dirty="0">
                <a:solidFill>
                  <a:srgbClr val="FF0000"/>
                </a:solidFill>
              </a:rPr>
              <a:t>Price After Trade</a:t>
            </a:r>
          </a:p>
        </p:txBody>
      </p:sp>
      <p:cxnSp>
        <p:nvCxnSpPr>
          <p:cNvPr id="17" name="Straight Connector 16"/>
          <p:cNvCxnSpPr>
            <a:cxnSpLocks/>
          </p:cNvCxnSpPr>
          <p:nvPr/>
        </p:nvCxnSpPr>
        <p:spPr>
          <a:xfrm>
            <a:off x="1227184" y="2974634"/>
            <a:ext cx="3173268" cy="6054"/>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1" name="TextBox 17"/>
          <p:cNvSpPr txBox="1">
            <a:spLocks noChangeArrowheads="1"/>
          </p:cNvSpPr>
          <p:nvPr/>
        </p:nvSpPr>
        <p:spPr bwMode="auto">
          <a:xfrm>
            <a:off x="196608" y="3566863"/>
            <a:ext cx="1080320" cy="523220"/>
          </a:xfrm>
          <a:prstGeom prst="rect">
            <a:avLst/>
          </a:prstGeom>
          <a:noFill/>
          <a:ln w="9525">
            <a:noFill/>
            <a:miter lim="800000"/>
            <a:headEnd/>
            <a:tailEnd/>
          </a:ln>
        </p:spPr>
        <p:txBody>
          <a:bodyPr wrap="square">
            <a:prstTxWarp prst="textNoShape">
              <a:avLst/>
            </a:prstTxWarp>
            <a:spAutoFit/>
          </a:bodyPr>
          <a:lstStyle/>
          <a:p>
            <a:pPr algn="ctr"/>
            <a:r>
              <a:rPr lang="en-US" sz="1400" dirty="0"/>
              <a:t>Price Before Trade</a:t>
            </a:r>
          </a:p>
        </p:txBody>
      </p:sp>
      <p:cxnSp>
        <p:nvCxnSpPr>
          <p:cNvPr id="22" name="Straight Connector 21"/>
          <p:cNvCxnSpPr>
            <a:cxnSpLocks/>
          </p:cNvCxnSpPr>
          <p:nvPr/>
        </p:nvCxnSpPr>
        <p:spPr>
          <a:xfrm rot="5400000" flipH="1" flipV="1">
            <a:off x="2381536" y="2681726"/>
            <a:ext cx="1" cy="226413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531984" y="2375505"/>
            <a:ext cx="374016" cy="369332"/>
          </a:xfrm>
          <a:prstGeom prst="rect">
            <a:avLst/>
          </a:prstGeom>
          <a:noFill/>
        </p:spPr>
        <p:txBody>
          <a:bodyPr wrap="square" rtlCol="0">
            <a:spAutoFit/>
          </a:bodyPr>
          <a:lstStyle/>
          <a:p>
            <a:r>
              <a:rPr lang="en-US" dirty="0"/>
              <a:t>A</a:t>
            </a:r>
          </a:p>
        </p:txBody>
      </p:sp>
      <p:sp>
        <p:nvSpPr>
          <p:cNvPr id="24" name="TextBox 23"/>
          <p:cNvSpPr txBox="1"/>
          <p:nvPr/>
        </p:nvSpPr>
        <p:spPr>
          <a:xfrm>
            <a:off x="1718992" y="3197531"/>
            <a:ext cx="374016" cy="369332"/>
          </a:xfrm>
          <a:prstGeom prst="rect">
            <a:avLst/>
          </a:prstGeom>
          <a:noFill/>
        </p:spPr>
        <p:txBody>
          <a:bodyPr wrap="square" rtlCol="0">
            <a:spAutoFit/>
          </a:bodyPr>
          <a:lstStyle/>
          <a:p>
            <a:r>
              <a:rPr lang="en-US" dirty="0"/>
              <a:t>B</a:t>
            </a:r>
          </a:p>
        </p:txBody>
      </p:sp>
      <p:sp>
        <p:nvSpPr>
          <p:cNvPr id="28" name="TextBox 27"/>
          <p:cNvSpPr txBox="1"/>
          <p:nvPr/>
        </p:nvSpPr>
        <p:spPr>
          <a:xfrm>
            <a:off x="1718992" y="4438559"/>
            <a:ext cx="374016" cy="369332"/>
          </a:xfrm>
          <a:prstGeom prst="rect">
            <a:avLst/>
          </a:prstGeom>
          <a:noFill/>
        </p:spPr>
        <p:txBody>
          <a:bodyPr wrap="square" rtlCol="0">
            <a:spAutoFit/>
          </a:bodyPr>
          <a:lstStyle/>
          <a:p>
            <a:r>
              <a:rPr lang="en-US" dirty="0"/>
              <a:t>C</a:t>
            </a:r>
          </a:p>
        </p:txBody>
      </p:sp>
      <p:graphicFrame>
        <p:nvGraphicFramePr>
          <p:cNvPr id="31" name="Table 30"/>
          <p:cNvGraphicFramePr>
            <a:graphicFrameLocks noGrp="1"/>
          </p:cNvGraphicFramePr>
          <p:nvPr>
            <p:extLst>
              <p:ext uri="{D42A27DB-BD31-4B8C-83A1-F6EECF244321}">
                <p14:modId xmlns:p14="http://schemas.microsoft.com/office/powerpoint/2010/main" val="445540346"/>
              </p:ext>
            </p:extLst>
          </p:nvPr>
        </p:nvGraphicFramePr>
        <p:xfrm>
          <a:off x="4491015" y="2948093"/>
          <a:ext cx="4483836" cy="1610360"/>
        </p:xfrm>
        <a:graphic>
          <a:graphicData uri="http://schemas.openxmlformats.org/drawingml/2006/table">
            <a:tbl>
              <a:tblPr firstRow="1" bandRow="1">
                <a:tableStyleId>{D7AC3CCA-C797-4891-BE02-D94E43425B78}</a:tableStyleId>
              </a:tblPr>
              <a:tblGrid>
                <a:gridCol w="1120959">
                  <a:extLst>
                    <a:ext uri="{9D8B030D-6E8A-4147-A177-3AD203B41FA5}">
                      <a16:colId xmlns:a16="http://schemas.microsoft.com/office/drawing/2014/main" val="20000"/>
                    </a:ext>
                  </a:extLst>
                </a:gridCol>
                <a:gridCol w="1120959">
                  <a:extLst>
                    <a:ext uri="{9D8B030D-6E8A-4147-A177-3AD203B41FA5}">
                      <a16:colId xmlns:a16="http://schemas.microsoft.com/office/drawing/2014/main" val="20001"/>
                    </a:ext>
                  </a:extLst>
                </a:gridCol>
                <a:gridCol w="1120959">
                  <a:extLst>
                    <a:ext uri="{9D8B030D-6E8A-4147-A177-3AD203B41FA5}">
                      <a16:colId xmlns:a16="http://schemas.microsoft.com/office/drawing/2014/main" val="20002"/>
                    </a:ext>
                  </a:extLst>
                </a:gridCol>
                <a:gridCol w="1120959">
                  <a:extLst>
                    <a:ext uri="{9D8B030D-6E8A-4147-A177-3AD203B41FA5}">
                      <a16:colId xmlns:a16="http://schemas.microsoft.com/office/drawing/2014/main" val="20003"/>
                    </a:ext>
                  </a:extLst>
                </a:gridCol>
              </a:tblGrid>
              <a:tr h="370840">
                <a:tc>
                  <a:txBody>
                    <a:bodyPr/>
                    <a:lstStyle/>
                    <a:p>
                      <a:pPr algn="ct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Before Trade</a:t>
                      </a:r>
                    </a:p>
                    <a:p>
                      <a:pPr algn="ctr"/>
                      <a:endParaRPr lang="en-US" sz="1200" dirty="0"/>
                    </a:p>
                  </a:txBody>
                  <a:tcPr/>
                </a:tc>
                <a:tc>
                  <a:txBody>
                    <a:bodyPr/>
                    <a:lstStyle/>
                    <a:p>
                      <a:pPr algn="ctr"/>
                      <a:r>
                        <a:rPr lang="en-US" sz="1200" dirty="0"/>
                        <a:t>After Trade</a:t>
                      </a:r>
                    </a:p>
                  </a:txBody>
                  <a:tcPr/>
                </a:tc>
                <a:tc>
                  <a:txBody>
                    <a:bodyPr/>
                    <a:lstStyle/>
                    <a:p>
                      <a:pPr algn="ctr"/>
                      <a:r>
                        <a:rPr lang="en-US" sz="1200" dirty="0"/>
                        <a:t>Change</a:t>
                      </a:r>
                    </a:p>
                  </a:txBody>
                  <a:tcPr/>
                </a:tc>
                <a:extLst>
                  <a:ext uri="{0D108BD9-81ED-4DB2-BD59-A6C34878D82A}">
                    <a16:rowId xmlns:a16="http://schemas.microsoft.com/office/drawing/2014/main" val="10000"/>
                  </a:ext>
                </a:extLst>
              </a:tr>
              <a:tr h="370840">
                <a:tc>
                  <a:txBody>
                    <a:bodyPr/>
                    <a:lstStyle/>
                    <a:p>
                      <a:pPr algn="ctr"/>
                      <a:r>
                        <a:rPr lang="en-US" sz="1050" dirty="0"/>
                        <a:t>consumer surplus</a:t>
                      </a:r>
                    </a:p>
                  </a:txBody>
                  <a:tcPr/>
                </a:tc>
                <a:tc>
                  <a:txBody>
                    <a:bodyPr/>
                    <a:lstStyle/>
                    <a:p>
                      <a:pPr algn="ctr"/>
                      <a:r>
                        <a:rPr lang="en-US" sz="1200" dirty="0"/>
                        <a:t>A+B</a:t>
                      </a:r>
                    </a:p>
                  </a:txBody>
                  <a:tcPr/>
                </a:tc>
                <a:tc>
                  <a:txBody>
                    <a:bodyPr/>
                    <a:lstStyle/>
                    <a:p>
                      <a:pPr algn="ctr"/>
                      <a:r>
                        <a:rPr lang="en-US" sz="1200" dirty="0"/>
                        <a:t>A</a:t>
                      </a:r>
                    </a:p>
                  </a:txBody>
                  <a:tcPr/>
                </a:tc>
                <a:tc>
                  <a:txBody>
                    <a:bodyPr/>
                    <a:lstStyle/>
                    <a:p>
                      <a:pPr algn="ctr"/>
                      <a:r>
                        <a:rPr lang="en-US" sz="1200" dirty="0"/>
                        <a:t>-B</a:t>
                      </a:r>
                    </a:p>
                  </a:txBody>
                  <a:tcPr/>
                </a:tc>
                <a:extLst>
                  <a:ext uri="{0D108BD9-81ED-4DB2-BD59-A6C34878D82A}">
                    <a16:rowId xmlns:a16="http://schemas.microsoft.com/office/drawing/2014/main" val="10001"/>
                  </a:ext>
                </a:extLst>
              </a:tr>
              <a:tr h="370840">
                <a:tc>
                  <a:txBody>
                    <a:bodyPr/>
                    <a:lstStyle/>
                    <a:p>
                      <a:pPr algn="ctr"/>
                      <a:r>
                        <a:rPr lang="en-US" sz="1050" dirty="0"/>
                        <a:t>producer surplus</a:t>
                      </a:r>
                    </a:p>
                  </a:txBody>
                  <a:tcPr/>
                </a:tc>
                <a:tc>
                  <a:txBody>
                    <a:bodyPr/>
                    <a:lstStyle/>
                    <a:p>
                      <a:pPr algn="ctr"/>
                      <a:r>
                        <a:rPr lang="en-US" sz="1200" dirty="0"/>
                        <a:t>C</a:t>
                      </a:r>
                    </a:p>
                  </a:txBody>
                  <a:tcPr/>
                </a:tc>
                <a:tc>
                  <a:txBody>
                    <a:bodyPr/>
                    <a:lstStyle/>
                    <a:p>
                      <a:pPr algn="ctr"/>
                      <a:r>
                        <a:rPr lang="en-US" sz="1200" dirty="0"/>
                        <a:t>B+C+D</a:t>
                      </a:r>
                    </a:p>
                  </a:txBody>
                  <a:tcPr/>
                </a:tc>
                <a:tc>
                  <a:txBody>
                    <a:bodyPr/>
                    <a:lstStyle/>
                    <a:p>
                      <a:pPr algn="ctr"/>
                      <a:r>
                        <a:rPr lang="en-US" sz="1200" dirty="0"/>
                        <a:t>(B+D)</a:t>
                      </a:r>
                    </a:p>
                  </a:txBody>
                  <a:tcPr/>
                </a:tc>
                <a:extLst>
                  <a:ext uri="{0D108BD9-81ED-4DB2-BD59-A6C34878D82A}">
                    <a16:rowId xmlns:a16="http://schemas.microsoft.com/office/drawing/2014/main" val="10002"/>
                  </a:ext>
                </a:extLst>
              </a:tr>
              <a:tr h="370840">
                <a:tc>
                  <a:txBody>
                    <a:bodyPr/>
                    <a:lstStyle/>
                    <a:p>
                      <a:pPr algn="ctr"/>
                      <a:r>
                        <a:rPr lang="en-US" sz="1050" dirty="0"/>
                        <a:t>total surplus</a:t>
                      </a:r>
                    </a:p>
                  </a:txBody>
                  <a:tcPr/>
                </a:tc>
                <a:tc>
                  <a:txBody>
                    <a:bodyPr/>
                    <a:lstStyle/>
                    <a:p>
                      <a:pPr algn="ctr"/>
                      <a:r>
                        <a:rPr lang="en-US" sz="1200" dirty="0"/>
                        <a:t>A+B+C</a:t>
                      </a:r>
                    </a:p>
                  </a:txBody>
                  <a:tcPr/>
                </a:tc>
                <a:tc>
                  <a:txBody>
                    <a:bodyPr/>
                    <a:lstStyle/>
                    <a:p>
                      <a:pPr algn="ctr"/>
                      <a:r>
                        <a:rPr lang="en-US" sz="1200" dirty="0"/>
                        <a:t>A+B+C+D</a:t>
                      </a:r>
                    </a:p>
                  </a:txBody>
                  <a:tcPr/>
                </a:tc>
                <a:tc>
                  <a:txBody>
                    <a:bodyPr/>
                    <a:lstStyle/>
                    <a:p>
                      <a:pPr algn="ctr"/>
                      <a:r>
                        <a:rPr lang="en-US" sz="1200" dirty="0"/>
                        <a:t>+D</a:t>
                      </a:r>
                    </a:p>
                  </a:txBody>
                  <a:tcPr/>
                </a:tc>
                <a:extLst>
                  <a:ext uri="{0D108BD9-81ED-4DB2-BD59-A6C34878D82A}">
                    <a16:rowId xmlns:a16="http://schemas.microsoft.com/office/drawing/2014/main" val="10003"/>
                  </a:ext>
                </a:extLst>
              </a:tr>
            </a:tbl>
          </a:graphicData>
        </a:graphic>
      </p:graphicFrame>
      <p:sp>
        <p:nvSpPr>
          <p:cNvPr id="47" name="TextBox 46"/>
          <p:cNvSpPr txBox="1"/>
          <p:nvPr/>
        </p:nvSpPr>
        <p:spPr>
          <a:xfrm>
            <a:off x="1631895" y="6208618"/>
            <a:ext cx="1970184" cy="307777"/>
          </a:xfrm>
          <a:prstGeom prst="rect">
            <a:avLst/>
          </a:prstGeom>
          <a:noFill/>
          <a:ln>
            <a:noFill/>
          </a:ln>
        </p:spPr>
        <p:txBody>
          <a:bodyPr wrap="square" rtlCol="0">
            <a:spAutoFit/>
          </a:bodyPr>
          <a:lstStyle/>
          <a:p>
            <a:r>
              <a:rPr lang="en-US" sz="1400" dirty="0"/>
              <a:t>domestic Q demanded</a:t>
            </a:r>
          </a:p>
        </p:txBody>
      </p:sp>
      <p:sp>
        <p:nvSpPr>
          <p:cNvPr id="48" name="TextBox 47"/>
          <p:cNvSpPr txBox="1"/>
          <p:nvPr/>
        </p:nvSpPr>
        <p:spPr>
          <a:xfrm>
            <a:off x="3602079" y="6208618"/>
            <a:ext cx="1970184" cy="307777"/>
          </a:xfrm>
          <a:prstGeom prst="rect">
            <a:avLst/>
          </a:prstGeom>
          <a:noFill/>
        </p:spPr>
        <p:txBody>
          <a:bodyPr wrap="square" rtlCol="0">
            <a:spAutoFit/>
          </a:bodyPr>
          <a:lstStyle/>
          <a:p>
            <a:r>
              <a:rPr lang="en-US" sz="1400" dirty="0"/>
              <a:t>domestic Q supplied</a:t>
            </a:r>
          </a:p>
        </p:txBody>
      </p:sp>
      <p:sp>
        <p:nvSpPr>
          <p:cNvPr id="49" name="Right Brace 48"/>
          <p:cNvSpPr/>
          <p:nvPr/>
        </p:nvSpPr>
        <p:spPr>
          <a:xfrm rot="16200000">
            <a:off x="3278905" y="5099696"/>
            <a:ext cx="520046" cy="1699385"/>
          </a:xfrm>
          <a:prstGeom prst="rightBrace">
            <a:avLst>
              <a:gd name="adj1" fmla="val 8333"/>
              <a:gd name="adj2" fmla="val 5118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3064659" y="5381589"/>
            <a:ext cx="875017" cy="307777"/>
          </a:xfrm>
          <a:prstGeom prst="rect">
            <a:avLst/>
          </a:prstGeom>
          <a:noFill/>
        </p:spPr>
        <p:txBody>
          <a:bodyPr wrap="square" rtlCol="0">
            <a:spAutoFit/>
          </a:bodyPr>
          <a:lstStyle/>
          <a:p>
            <a:r>
              <a:rPr lang="en-US" sz="1400" dirty="0"/>
              <a:t>EXPORTS</a:t>
            </a:r>
          </a:p>
        </p:txBody>
      </p:sp>
      <p:sp>
        <p:nvSpPr>
          <p:cNvPr id="33" name="Right Brace 32"/>
          <p:cNvSpPr/>
          <p:nvPr/>
        </p:nvSpPr>
        <p:spPr>
          <a:xfrm rot="16200000">
            <a:off x="3285665" y="1877730"/>
            <a:ext cx="494693" cy="1711217"/>
          </a:xfrm>
          <a:prstGeom prst="rightBrace">
            <a:avLst>
              <a:gd name="adj1" fmla="val 8333"/>
              <a:gd name="adj2" fmla="val 5118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3064659" y="2178216"/>
            <a:ext cx="875017" cy="307777"/>
          </a:xfrm>
          <a:prstGeom prst="rect">
            <a:avLst/>
          </a:prstGeom>
          <a:noFill/>
        </p:spPr>
        <p:txBody>
          <a:bodyPr wrap="square" rtlCol="0">
            <a:spAutoFit/>
          </a:bodyPr>
          <a:lstStyle/>
          <a:p>
            <a:r>
              <a:rPr lang="en-US" sz="1400" dirty="0"/>
              <a:t>EXPORTS</a:t>
            </a:r>
          </a:p>
        </p:txBody>
      </p:sp>
      <p:sp>
        <p:nvSpPr>
          <p:cNvPr id="35" name="Isosceles Triangle 58">
            <a:extLst>
              <a:ext uri="{FF2B5EF4-FFF2-40B4-BE49-F238E27FC236}">
                <a16:creationId xmlns:a16="http://schemas.microsoft.com/office/drawing/2014/main" id="{F036BA5B-A699-3A43-AC91-34EB5020E7AA}"/>
              </a:ext>
            </a:extLst>
          </p:cNvPr>
          <p:cNvSpPr/>
          <p:nvPr/>
        </p:nvSpPr>
        <p:spPr>
          <a:xfrm rot="10800000">
            <a:off x="2652474" y="2973840"/>
            <a:ext cx="1699385" cy="839159"/>
          </a:xfrm>
          <a:prstGeom prst="triangle">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41FF930-06BD-2340-8890-15CC221292CA}"/>
              </a:ext>
            </a:extLst>
          </p:cNvPr>
          <p:cNvSpPr txBox="1"/>
          <p:nvPr/>
        </p:nvSpPr>
        <p:spPr>
          <a:xfrm>
            <a:off x="3379436" y="3134638"/>
            <a:ext cx="374016" cy="369332"/>
          </a:xfrm>
          <a:prstGeom prst="rect">
            <a:avLst/>
          </a:prstGeom>
          <a:noFill/>
          <a:ln>
            <a:noFill/>
          </a:ln>
        </p:spPr>
        <p:txBody>
          <a:bodyPr wrap="square" rtlCol="0">
            <a:spAutoFit/>
          </a:bodyPr>
          <a:lstStyle/>
          <a:p>
            <a:r>
              <a:rPr lang="en-US" dirty="0"/>
              <a:t>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16200000" flipH="1">
            <a:off x="-1475512" y="3620353"/>
            <a:ext cx="487989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66815" y="6061093"/>
            <a:ext cx="454184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966815" y="1531051"/>
            <a:ext cx="4541840" cy="4272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17"/>
          <p:cNvSpPr txBox="1">
            <a:spLocks noChangeArrowheads="1"/>
          </p:cNvSpPr>
          <p:nvPr/>
        </p:nvSpPr>
        <p:spPr bwMode="auto">
          <a:xfrm>
            <a:off x="643743" y="1110913"/>
            <a:ext cx="369888" cy="369332"/>
          </a:xfrm>
          <a:prstGeom prst="rect">
            <a:avLst/>
          </a:prstGeom>
          <a:noFill/>
          <a:ln w="9525">
            <a:noFill/>
            <a:miter lim="800000"/>
            <a:headEnd/>
            <a:tailEnd/>
          </a:ln>
        </p:spPr>
        <p:txBody>
          <a:bodyPr wrap="square">
            <a:prstTxWarp prst="textNoShape">
              <a:avLst/>
            </a:prstTxWarp>
            <a:spAutoFit/>
          </a:bodyPr>
          <a:lstStyle/>
          <a:p>
            <a:r>
              <a:rPr lang="en-US" dirty="0"/>
              <a:t>P</a:t>
            </a:r>
          </a:p>
        </p:txBody>
      </p:sp>
      <p:sp>
        <p:nvSpPr>
          <p:cNvPr id="8" name="TextBox 18"/>
          <p:cNvSpPr txBox="1">
            <a:spLocks noChangeArrowheads="1"/>
          </p:cNvSpPr>
          <p:nvPr/>
        </p:nvSpPr>
        <p:spPr bwMode="auto">
          <a:xfrm>
            <a:off x="5229058" y="6001920"/>
            <a:ext cx="463550" cy="369332"/>
          </a:xfrm>
          <a:prstGeom prst="rect">
            <a:avLst/>
          </a:prstGeom>
          <a:noFill/>
          <a:ln w="9525">
            <a:noFill/>
            <a:miter lim="800000"/>
            <a:headEnd/>
            <a:tailEnd/>
          </a:ln>
        </p:spPr>
        <p:txBody>
          <a:bodyPr>
            <a:prstTxWarp prst="textNoShape">
              <a:avLst/>
            </a:prstTxWarp>
            <a:spAutoFit/>
          </a:bodyPr>
          <a:lstStyle/>
          <a:p>
            <a:r>
              <a:rPr lang="en-US" dirty="0"/>
              <a:t>Q</a:t>
            </a:r>
          </a:p>
        </p:txBody>
      </p:sp>
      <p:sp>
        <p:nvSpPr>
          <p:cNvPr id="9" name="TextBox 19"/>
          <p:cNvSpPr txBox="1">
            <a:spLocks noChangeArrowheads="1"/>
          </p:cNvSpPr>
          <p:nvPr/>
        </p:nvSpPr>
        <p:spPr bwMode="auto">
          <a:xfrm>
            <a:off x="1272576" y="1454247"/>
            <a:ext cx="1157287" cy="369332"/>
          </a:xfrm>
          <a:prstGeom prst="rect">
            <a:avLst/>
          </a:prstGeom>
          <a:noFill/>
          <a:ln w="9525">
            <a:noFill/>
            <a:miter lim="800000"/>
            <a:headEnd/>
            <a:tailEnd/>
          </a:ln>
        </p:spPr>
        <p:txBody>
          <a:bodyPr wrap="square">
            <a:prstTxWarp prst="textNoShape">
              <a:avLst/>
            </a:prstTxWarp>
            <a:spAutoFit/>
          </a:bodyPr>
          <a:lstStyle/>
          <a:p>
            <a:r>
              <a:rPr lang="en-US" dirty="0"/>
              <a:t>D</a:t>
            </a:r>
          </a:p>
        </p:txBody>
      </p:sp>
      <p:sp>
        <p:nvSpPr>
          <p:cNvPr id="10" name="TextBox 20"/>
          <p:cNvSpPr txBox="1">
            <a:spLocks noChangeArrowheads="1"/>
          </p:cNvSpPr>
          <p:nvPr/>
        </p:nvSpPr>
        <p:spPr bwMode="auto">
          <a:xfrm>
            <a:off x="5025750" y="1441045"/>
            <a:ext cx="591977" cy="369332"/>
          </a:xfrm>
          <a:prstGeom prst="rect">
            <a:avLst/>
          </a:prstGeom>
          <a:noFill/>
          <a:ln w="9525">
            <a:noFill/>
            <a:miter lim="800000"/>
            <a:headEnd/>
            <a:tailEnd/>
          </a:ln>
        </p:spPr>
        <p:txBody>
          <a:bodyPr wrap="square">
            <a:prstTxWarp prst="textNoShape">
              <a:avLst/>
            </a:prstTxWarp>
            <a:spAutoFit/>
          </a:bodyPr>
          <a:lstStyle/>
          <a:p>
            <a:r>
              <a:rPr lang="en-US" dirty="0"/>
              <a:t>S</a:t>
            </a:r>
          </a:p>
        </p:txBody>
      </p:sp>
      <p:cxnSp>
        <p:nvCxnSpPr>
          <p:cNvPr id="11" name="Straight Connector 10"/>
          <p:cNvCxnSpPr/>
          <p:nvPr/>
        </p:nvCxnSpPr>
        <p:spPr>
          <a:xfrm>
            <a:off x="966814" y="1413080"/>
            <a:ext cx="4541841" cy="44692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9232" y="4299592"/>
            <a:ext cx="1112863" cy="523220"/>
          </a:xfrm>
          <a:prstGeom prst="rect">
            <a:avLst/>
          </a:prstGeom>
          <a:noFill/>
        </p:spPr>
        <p:txBody>
          <a:bodyPr wrap="square" rtlCol="0">
            <a:spAutoFit/>
          </a:bodyPr>
          <a:lstStyle/>
          <a:p>
            <a:pPr algn="ctr"/>
            <a:r>
              <a:rPr lang="en-US" sz="1400" dirty="0">
                <a:solidFill>
                  <a:srgbClr val="FF0000"/>
                </a:solidFill>
              </a:rPr>
              <a:t>Price After Trade</a:t>
            </a:r>
          </a:p>
        </p:txBody>
      </p:sp>
      <p:cxnSp>
        <p:nvCxnSpPr>
          <p:cNvPr id="17" name="Straight Connector 16"/>
          <p:cNvCxnSpPr/>
          <p:nvPr/>
        </p:nvCxnSpPr>
        <p:spPr>
          <a:xfrm>
            <a:off x="934272" y="4518194"/>
            <a:ext cx="3173268" cy="6054"/>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1" name="TextBox 17"/>
          <p:cNvSpPr txBox="1">
            <a:spLocks noChangeArrowheads="1"/>
          </p:cNvSpPr>
          <p:nvPr/>
        </p:nvSpPr>
        <p:spPr bwMode="auto">
          <a:xfrm>
            <a:off x="-82960" y="3407040"/>
            <a:ext cx="1080320" cy="523220"/>
          </a:xfrm>
          <a:prstGeom prst="rect">
            <a:avLst/>
          </a:prstGeom>
          <a:noFill/>
          <a:ln w="9525">
            <a:noFill/>
            <a:miter lim="800000"/>
            <a:headEnd/>
            <a:tailEnd/>
          </a:ln>
        </p:spPr>
        <p:txBody>
          <a:bodyPr wrap="square">
            <a:prstTxWarp prst="textNoShape">
              <a:avLst/>
            </a:prstTxWarp>
            <a:spAutoFit/>
          </a:bodyPr>
          <a:lstStyle/>
          <a:p>
            <a:pPr algn="ctr"/>
            <a:r>
              <a:rPr lang="en-US" sz="1400" dirty="0"/>
              <a:t>Price Before Trade</a:t>
            </a:r>
          </a:p>
        </p:txBody>
      </p:sp>
      <p:cxnSp>
        <p:nvCxnSpPr>
          <p:cNvPr id="22" name="Straight Connector 21"/>
          <p:cNvCxnSpPr/>
          <p:nvPr/>
        </p:nvCxnSpPr>
        <p:spPr>
          <a:xfrm>
            <a:off x="934274" y="3668648"/>
            <a:ext cx="2327221" cy="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379786" y="2599694"/>
            <a:ext cx="374016" cy="369332"/>
          </a:xfrm>
          <a:prstGeom prst="rect">
            <a:avLst/>
          </a:prstGeom>
          <a:noFill/>
        </p:spPr>
        <p:txBody>
          <a:bodyPr wrap="square" rtlCol="0">
            <a:spAutoFit/>
          </a:bodyPr>
          <a:lstStyle/>
          <a:p>
            <a:r>
              <a:rPr lang="en-US" dirty="0"/>
              <a:t>A</a:t>
            </a:r>
          </a:p>
        </p:txBody>
      </p:sp>
      <p:sp>
        <p:nvSpPr>
          <p:cNvPr id="24" name="TextBox 23"/>
          <p:cNvSpPr txBox="1"/>
          <p:nvPr/>
        </p:nvSpPr>
        <p:spPr>
          <a:xfrm>
            <a:off x="1279875" y="3930260"/>
            <a:ext cx="374016" cy="369332"/>
          </a:xfrm>
          <a:prstGeom prst="rect">
            <a:avLst/>
          </a:prstGeom>
          <a:noFill/>
        </p:spPr>
        <p:txBody>
          <a:bodyPr wrap="square" rtlCol="0">
            <a:spAutoFit/>
          </a:bodyPr>
          <a:lstStyle/>
          <a:p>
            <a:r>
              <a:rPr lang="en-US" dirty="0"/>
              <a:t>B</a:t>
            </a:r>
          </a:p>
        </p:txBody>
      </p:sp>
      <p:sp>
        <p:nvSpPr>
          <p:cNvPr id="28" name="TextBox 27"/>
          <p:cNvSpPr txBox="1"/>
          <p:nvPr/>
        </p:nvSpPr>
        <p:spPr>
          <a:xfrm>
            <a:off x="1279875" y="4702860"/>
            <a:ext cx="374016" cy="369332"/>
          </a:xfrm>
          <a:prstGeom prst="rect">
            <a:avLst/>
          </a:prstGeom>
          <a:noFill/>
        </p:spPr>
        <p:txBody>
          <a:bodyPr wrap="square" rtlCol="0">
            <a:spAutoFit/>
          </a:bodyPr>
          <a:lstStyle/>
          <a:p>
            <a:r>
              <a:rPr lang="en-US" dirty="0"/>
              <a:t>C</a:t>
            </a:r>
          </a:p>
        </p:txBody>
      </p:sp>
      <p:graphicFrame>
        <p:nvGraphicFramePr>
          <p:cNvPr id="31" name="Table 30"/>
          <p:cNvGraphicFramePr>
            <a:graphicFrameLocks noGrp="1"/>
          </p:cNvGraphicFramePr>
          <p:nvPr>
            <p:extLst>
              <p:ext uri="{D42A27DB-BD31-4B8C-83A1-F6EECF244321}">
                <p14:modId xmlns:p14="http://schemas.microsoft.com/office/powerpoint/2010/main" val="3705638380"/>
              </p:ext>
            </p:extLst>
          </p:nvPr>
        </p:nvGraphicFramePr>
        <p:xfrm>
          <a:off x="4459538" y="2810831"/>
          <a:ext cx="4483836" cy="1610360"/>
        </p:xfrm>
        <a:graphic>
          <a:graphicData uri="http://schemas.openxmlformats.org/drawingml/2006/table">
            <a:tbl>
              <a:tblPr firstRow="1" bandRow="1">
                <a:tableStyleId>{D7AC3CCA-C797-4891-BE02-D94E43425B78}</a:tableStyleId>
              </a:tblPr>
              <a:tblGrid>
                <a:gridCol w="1120959">
                  <a:extLst>
                    <a:ext uri="{9D8B030D-6E8A-4147-A177-3AD203B41FA5}">
                      <a16:colId xmlns:a16="http://schemas.microsoft.com/office/drawing/2014/main" val="20000"/>
                    </a:ext>
                  </a:extLst>
                </a:gridCol>
                <a:gridCol w="1120959">
                  <a:extLst>
                    <a:ext uri="{9D8B030D-6E8A-4147-A177-3AD203B41FA5}">
                      <a16:colId xmlns:a16="http://schemas.microsoft.com/office/drawing/2014/main" val="20001"/>
                    </a:ext>
                  </a:extLst>
                </a:gridCol>
                <a:gridCol w="1120959">
                  <a:extLst>
                    <a:ext uri="{9D8B030D-6E8A-4147-A177-3AD203B41FA5}">
                      <a16:colId xmlns:a16="http://schemas.microsoft.com/office/drawing/2014/main" val="20002"/>
                    </a:ext>
                  </a:extLst>
                </a:gridCol>
                <a:gridCol w="1120959">
                  <a:extLst>
                    <a:ext uri="{9D8B030D-6E8A-4147-A177-3AD203B41FA5}">
                      <a16:colId xmlns:a16="http://schemas.microsoft.com/office/drawing/2014/main" val="20003"/>
                    </a:ext>
                  </a:extLst>
                </a:gridCol>
              </a:tblGrid>
              <a:tr h="370840">
                <a:tc>
                  <a:txBody>
                    <a:bodyPr/>
                    <a:lstStyle/>
                    <a:p>
                      <a:pPr algn="ct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Before Trade</a:t>
                      </a:r>
                    </a:p>
                    <a:p>
                      <a:pPr algn="ctr"/>
                      <a:endParaRPr lang="en-US" sz="1200" dirty="0"/>
                    </a:p>
                  </a:txBody>
                  <a:tcPr/>
                </a:tc>
                <a:tc>
                  <a:txBody>
                    <a:bodyPr/>
                    <a:lstStyle/>
                    <a:p>
                      <a:pPr algn="ctr"/>
                      <a:r>
                        <a:rPr lang="en-US" sz="1200" dirty="0"/>
                        <a:t>After Trade</a:t>
                      </a:r>
                    </a:p>
                  </a:txBody>
                  <a:tcPr/>
                </a:tc>
                <a:tc>
                  <a:txBody>
                    <a:bodyPr/>
                    <a:lstStyle/>
                    <a:p>
                      <a:pPr algn="ctr"/>
                      <a:r>
                        <a:rPr lang="en-US" sz="1200" dirty="0"/>
                        <a:t>Change</a:t>
                      </a:r>
                    </a:p>
                  </a:txBody>
                  <a:tcPr/>
                </a:tc>
                <a:extLst>
                  <a:ext uri="{0D108BD9-81ED-4DB2-BD59-A6C34878D82A}">
                    <a16:rowId xmlns:a16="http://schemas.microsoft.com/office/drawing/2014/main" val="10000"/>
                  </a:ext>
                </a:extLst>
              </a:tr>
              <a:tr h="370840">
                <a:tc>
                  <a:txBody>
                    <a:bodyPr/>
                    <a:lstStyle/>
                    <a:p>
                      <a:pPr algn="ctr"/>
                      <a:r>
                        <a:rPr lang="en-US" sz="1050" dirty="0"/>
                        <a:t>consumer surplus</a:t>
                      </a:r>
                    </a:p>
                  </a:txBody>
                  <a:tcPr/>
                </a:tc>
                <a:tc>
                  <a:txBody>
                    <a:bodyPr/>
                    <a:lstStyle/>
                    <a:p>
                      <a:pPr algn="ctr"/>
                      <a:r>
                        <a:rPr lang="en-US" sz="1200" dirty="0"/>
                        <a:t>A</a:t>
                      </a:r>
                    </a:p>
                  </a:txBody>
                  <a:tcPr/>
                </a:tc>
                <a:tc>
                  <a:txBody>
                    <a:bodyPr/>
                    <a:lstStyle/>
                    <a:p>
                      <a:pPr algn="ctr"/>
                      <a:r>
                        <a:rPr lang="en-US" sz="1200" dirty="0"/>
                        <a:t>A+B+D</a:t>
                      </a:r>
                    </a:p>
                  </a:txBody>
                  <a:tcPr/>
                </a:tc>
                <a:tc>
                  <a:txBody>
                    <a:bodyPr/>
                    <a:lstStyle/>
                    <a:p>
                      <a:pPr algn="ctr"/>
                      <a:r>
                        <a:rPr lang="en-US" sz="1200" dirty="0"/>
                        <a:t>+(B+D)</a:t>
                      </a:r>
                    </a:p>
                  </a:txBody>
                  <a:tcPr/>
                </a:tc>
                <a:extLst>
                  <a:ext uri="{0D108BD9-81ED-4DB2-BD59-A6C34878D82A}">
                    <a16:rowId xmlns:a16="http://schemas.microsoft.com/office/drawing/2014/main" val="10001"/>
                  </a:ext>
                </a:extLst>
              </a:tr>
              <a:tr h="370840">
                <a:tc>
                  <a:txBody>
                    <a:bodyPr/>
                    <a:lstStyle/>
                    <a:p>
                      <a:pPr algn="ctr"/>
                      <a:r>
                        <a:rPr lang="en-US" sz="1050" dirty="0"/>
                        <a:t>producer surplus</a:t>
                      </a:r>
                    </a:p>
                  </a:txBody>
                  <a:tcPr/>
                </a:tc>
                <a:tc>
                  <a:txBody>
                    <a:bodyPr/>
                    <a:lstStyle/>
                    <a:p>
                      <a:pPr algn="ctr"/>
                      <a:r>
                        <a:rPr lang="en-US" sz="1200" dirty="0"/>
                        <a:t>B+C</a:t>
                      </a:r>
                    </a:p>
                  </a:txBody>
                  <a:tcPr/>
                </a:tc>
                <a:tc>
                  <a:txBody>
                    <a:bodyPr/>
                    <a:lstStyle/>
                    <a:p>
                      <a:pPr algn="ctr"/>
                      <a:r>
                        <a:rPr lang="en-US" sz="1200" dirty="0"/>
                        <a:t>C</a:t>
                      </a:r>
                    </a:p>
                  </a:txBody>
                  <a:tcPr/>
                </a:tc>
                <a:tc>
                  <a:txBody>
                    <a:bodyPr/>
                    <a:lstStyle/>
                    <a:p>
                      <a:pPr algn="ctr"/>
                      <a:r>
                        <a:rPr lang="en-US" sz="1200" dirty="0"/>
                        <a:t>-B</a:t>
                      </a:r>
                    </a:p>
                  </a:txBody>
                  <a:tcPr/>
                </a:tc>
                <a:extLst>
                  <a:ext uri="{0D108BD9-81ED-4DB2-BD59-A6C34878D82A}">
                    <a16:rowId xmlns:a16="http://schemas.microsoft.com/office/drawing/2014/main" val="10002"/>
                  </a:ext>
                </a:extLst>
              </a:tr>
              <a:tr h="370840">
                <a:tc>
                  <a:txBody>
                    <a:bodyPr/>
                    <a:lstStyle/>
                    <a:p>
                      <a:pPr algn="ctr"/>
                      <a:r>
                        <a:rPr lang="en-US" sz="1050" dirty="0"/>
                        <a:t>total surplus</a:t>
                      </a:r>
                    </a:p>
                  </a:txBody>
                  <a:tcPr/>
                </a:tc>
                <a:tc>
                  <a:txBody>
                    <a:bodyPr/>
                    <a:lstStyle/>
                    <a:p>
                      <a:pPr algn="ctr"/>
                      <a:r>
                        <a:rPr lang="en-US" sz="1200" dirty="0"/>
                        <a:t>A+B+C</a:t>
                      </a:r>
                    </a:p>
                  </a:txBody>
                  <a:tcPr/>
                </a:tc>
                <a:tc>
                  <a:txBody>
                    <a:bodyPr/>
                    <a:lstStyle/>
                    <a:p>
                      <a:pPr algn="ctr"/>
                      <a:r>
                        <a:rPr lang="en-US" sz="1200" dirty="0"/>
                        <a:t>A+B+C+D</a:t>
                      </a:r>
                    </a:p>
                  </a:txBody>
                  <a:tcPr/>
                </a:tc>
                <a:tc>
                  <a:txBody>
                    <a:bodyPr/>
                    <a:lstStyle/>
                    <a:p>
                      <a:pPr algn="ctr"/>
                      <a:r>
                        <a:rPr lang="en-US" sz="1200" dirty="0"/>
                        <a:t>+D</a:t>
                      </a:r>
                    </a:p>
                  </a:txBody>
                  <a:tcPr/>
                </a:tc>
                <a:extLst>
                  <a:ext uri="{0D108BD9-81ED-4DB2-BD59-A6C34878D82A}">
                    <a16:rowId xmlns:a16="http://schemas.microsoft.com/office/drawing/2014/main" val="10003"/>
                  </a:ext>
                </a:extLst>
              </a:tr>
            </a:tbl>
          </a:graphicData>
        </a:graphic>
      </p:graphicFrame>
      <p:sp>
        <p:nvSpPr>
          <p:cNvPr id="47" name="TextBox 46"/>
          <p:cNvSpPr txBox="1"/>
          <p:nvPr/>
        </p:nvSpPr>
        <p:spPr>
          <a:xfrm>
            <a:off x="1379786" y="6063475"/>
            <a:ext cx="1970184" cy="307777"/>
          </a:xfrm>
          <a:prstGeom prst="rect">
            <a:avLst/>
          </a:prstGeom>
          <a:noFill/>
          <a:ln>
            <a:noFill/>
          </a:ln>
        </p:spPr>
        <p:txBody>
          <a:bodyPr wrap="square" rtlCol="0">
            <a:spAutoFit/>
          </a:bodyPr>
          <a:lstStyle/>
          <a:p>
            <a:r>
              <a:rPr lang="en-US" sz="1400" dirty="0"/>
              <a:t>domestic Q supplied</a:t>
            </a:r>
          </a:p>
        </p:txBody>
      </p:sp>
      <p:sp>
        <p:nvSpPr>
          <p:cNvPr id="48" name="TextBox 47"/>
          <p:cNvSpPr txBox="1"/>
          <p:nvPr/>
        </p:nvSpPr>
        <p:spPr>
          <a:xfrm>
            <a:off x="3349970" y="6063475"/>
            <a:ext cx="1970184" cy="307777"/>
          </a:xfrm>
          <a:prstGeom prst="rect">
            <a:avLst/>
          </a:prstGeom>
          <a:noFill/>
          <a:ln>
            <a:noFill/>
          </a:ln>
        </p:spPr>
        <p:txBody>
          <a:bodyPr wrap="square" rtlCol="0">
            <a:spAutoFit/>
          </a:bodyPr>
          <a:lstStyle/>
          <a:p>
            <a:r>
              <a:rPr lang="en-US" sz="1400" dirty="0"/>
              <a:t>domestic Q demanded</a:t>
            </a:r>
          </a:p>
        </p:txBody>
      </p:sp>
      <p:sp>
        <p:nvSpPr>
          <p:cNvPr id="49" name="Right Brace 48"/>
          <p:cNvSpPr/>
          <p:nvPr/>
        </p:nvSpPr>
        <p:spPr>
          <a:xfrm rot="16200000">
            <a:off x="2877764" y="4914208"/>
            <a:ext cx="517687" cy="1772906"/>
          </a:xfrm>
          <a:prstGeom prst="rightBrace">
            <a:avLst>
              <a:gd name="adj1" fmla="val 8333"/>
              <a:gd name="adj2" fmla="val 5118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2760910" y="5234040"/>
            <a:ext cx="875017" cy="307777"/>
          </a:xfrm>
          <a:prstGeom prst="rect">
            <a:avLst/>
          </a:prstGeom>
          <a:noFill/>
        </p:spPr>
        <p:txBody>
          <a:bodyPr wrap="square" rtlCol="0">
            <a:spAutoFit/>
          </a:bodyPr>
          <a:lstStyle/>
          <a:p>
            <a:r>
              <a:rPr lang="en-US" sz="1400" dirty="0"/>
              <a:t>Imports</a:t>
            </a:r>
          </a:p>
        </p:txBody>
      </p:sp>
      <p:sp>
        <p:nvSpPr>
          <p:cNvPr id="30" name="Right Brace 29"/>
          <p:cNvSpPr/>
          <p:nvPr/>
        </p:nvSpPr>
        <p:spPr>
          <a:xfrm rot="5400000">
            <a:off x="2939575" y="3936359"/>
            <a:ext cx="517687" cy="1772906"/>
          </a:xfrm>
          <a:prstGeom prst="rightBrace">
            <a:avLst>
              <a:gd name="adj1" fmla="val 8333"/>
              <a:gd name="adj2" fmla="val 5118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Isosceles Triangle 58">
            <a:extLst>
              <a:ext uri="{FF2B5EF4-FFF2-40B4-BE49-F238E27FC236}">
                <a16:creationId xmlns:a16="http://schemas.microsoft.com/office/drawing/2014/main" id="{26244E53-A867-6043-8318-D6A3D8D0B3CF}"/>
              </a:ext>
            </a:extLst>
          </p:cNvPr>
          <p:cNvSpPr/>
          <p:nvPr/>
        </p:nvSpPr>
        <p:spPr>
          <a:xfrm>
            <a:off x="2349129" y="3673487"/>
            <a:ext cx="1758412" cy="844706"/>
          </a:xfrm>
          <a:prstGeom prst="triangle">
            <a:avLst>
              <a:gd name="adj" fmla="val 51486"/>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FA942A1-C232-8748-A94F-2435BFBA34E2}"/>
              </a:ext>
            </a:extLst>
          </p:cNvPr>
          <p:cNvSpPr txBox="1"/>
          <p:nvPr/>
        </p:nvSpPr>
        <p:spPr>
          <a:xfrm>
            <a:off x="3050726" y="3976426"/>
            <a:ext cx="374016" cy="369332"/>
          </a:xfrm>
          <a:prstGeom prst="rect">
            <a:avLst/>
          </a:prstGeom>
          <a:noFill/>
        </p:spPr>
        <p:txBody>
          <a:bodyPr wrap="square" rtlCol="0">
            <a:spAutoFit/>
          </a:bodyPr>
          <a:lstStyle/>
          <a:p>
            <a:r>
              <a:rPr lang="en-US" dirty="0"/>
              <a:t>D</a:t>
            </a:r>
          </a:p>
        </p:txBody>
      </p:sp>
      <p:sp>
        <p:nvSpPr>
          <p:cNvPr id="33" name="Title 1">
            <a:extLst>
              <a:ext uri="{FF2B5EF4-FFF2-40B4-BE49-F238E27FC236}">
                <a16:creationId xmlns:a16="http://schemas.microsoft.com/office/drawing/2014/main" id="{16D257F7-BFC9-08F6-42E4-F22FA8C6ECF4}"/>
              </a:ext>
            </a:extLst>
          </p:cNvPr>
          <p:cNvSpPr>
            <a:spLocks noGrp="1"/>
          </p:cNvSpPr>
          <p:nvPr>
            <p:ph type="title"/>
          </p:nvPr>
        </p:nvSpPr>
        <p:spPr>
          <a:xfrm>
            <a:off x="0" y="38201"/>
            <a:ext cx="9144000" cy="1143000"/>
          </a:xfrm>
        </p:spPr>
        <p:txBody>
          <a:bodyPr>
            <a:normAutofit/>
          </a:bodyPr>
          <a:lstStyle/>
          <a:p>
            <a:r>
              <a:rPr lang="en-US" sz="4000" dirty="0"/>
              <a:t>Trade and Welfare: Importer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78639"/>
            <a:ext cx="9152464" cy="1569660"/>
          </a:xfrm>
          <a:prstGeom prst="rect">
            <a:avLst/>
          </a:prstGeom>
          <a:solidFill>
            <a:schemeClr val="bg1"/>
          </a:solidFill>
        </p:spPr>
        <p:txBody>
          <a:bodyPr wrap="square">
            <a:spAutoFit/>
          </a:bodyPr>
          <a:lstStyle/>
          <a:p>
            <a:pPr lvl="0"/>
            <a:endParaRPr lang="en-US" sz="3200" b="1" dirty="0"/>
          </a:p>
          <a:p>
            <a:pPr lvl="0"/>
            <a:r>
              <a:rPr lang="en-US" sz="3200" b="1" dirty="0"/>
              <a:t>Objective: </a:t>
            </a:r>
            <a:r>
              <a:rPr lang="en-US" sz="3200" dirty="0"/>
              <a:t>Calculate and interpret the meaning of market efficiency.</a:t>
            </a:r>
          </a:p>
        </p:txBody>
      </p:sp>
      <p:sp>
        <p:nvSpPr>
          <p:cNvPr id="13" name="Title 1"/>
          <p:cNvSpPr txBox="1">
            <a:spLocks/>
          </p:cNvSpPr>
          <p:nvPr/>
        </p:nvSpPr>
        <p:spPr>
          <a:xfrm>
            <a:off x="0" y="0"/>
            <a:ext cx="9143998" cy="1435099"/>
          </a:xfrm>
          <a:prstGeom prst="rect">
            <a:avLst/>
          </a:prstGeom>
          <a:solidFill>
            <a:schemeClr val="bg1">
              <a:alpha val="73000"/>
            </a:schemeClr>
          </a:solidFill>
        </p:spPr>
        <p:txBody>
          <a:bodyPr vert="horz" lIns="91440" tIns="45720" rIns="91440" bIns="45720" rtlCol="0" anchor="ctr">
            <a:normAutofit fontScale="97500"/>
          </a:bodyPr>
          <a:lstStyle/>
          <a:p>
            <a:pPr lvl="0" algn="ctr">
              <a:spcBef>
                <a:spcPct val="0"/>
              </a:spcBef>
              <a:defRPr/>
            </a:pPr>
            <a:r>
              <a:rPr lang="en-US" sz="4000" b="1" dirty="0"/>
              <a:t>The Welfare of Markets</a:t>
            </a:r>
          </a:p>
        </p:txBody>
      </p:sp>
      <p:sp>
        <p:nvSpPr>
          <p:cNvPr id="15" name="Rectangle 14"/>
          <p:cNvSpPr/>
          <p:nvPr/>
        </p:nvSpPr>
        <p:spPr>
          <a:xfrm>
            <a:off x="0" y="3052576"/>
            <a:ext cx="9143998" cy="2246769"/>
          </a:xfrm>
          <a:prstGeom prst="rect">
            <a:avLst/>
          </a:prstGeom>
          <a:solidFill>
            <a:schemeClr val="bg1">
              <a:alpha val="70000"/>
            </a:schemeClr>
          </a:solidFill>
        </p:spPr>
        <p:txBody>
          <a:bodyPr wrap="square">
            <a:spAutoFit/>
          </a:bodyPr>
          <a:lstStyle/>
          <a:p>
            <a:pPr marL="769084" lvl="1" indent="-311965">
              <a:buFont typeface="+mj-lt"/>
              <a:buAutoNum type="arabicPeriod"/>
            </a:pPr>
            <a:endParaRPr lang="en-US" sz="2000" dirty="0"/>
          </a:p>
          <a:p>
            <a:pPr marL="769084" lvl="1" indent="-311965">
              <a:buFont typeface="+mj-lt"/>
              <a:buAutoNum type="arabicPeriod"/>
            </a:pPr>
            <a:r>
              <a:rPr lang="en-US" sz="2000" dirty="0"/>
              <a:t>What is welfare economics?</a:t>
            </a:r>
          </a:p>
          <a:p>
            <a:pPr marL="769084" lvl="1" indent="-311965">
              <a:buFont typeface="+mj-lt"/>
              <a:buAutoNum type="arabicPeriod"/>
            </a:pPr>
            <a:r>
              <a:rPr lang="en-US" sz="2000" dirty="0"/>
              <a:t>Where is welfare maximized?</a:t>
            </a:r>
          </a:p>
          <a:p>
            <a:pPr marL="769084" lvl="1" indent="-311965">
              <a:buFont typeface="+mj-lt"/>
              <a:buAutoNum type="arabicPeriod"/>
            </a:pPr>
            <a:r>
              <a:rPr lang="en-US" sz="2000" dirty="0"/>
              <a:t>How do taxes affect the welfare of a market and how does the outcome depend on elasticity and the size of the tax?</a:t>
            </a:r>
          </a:p>
          <a:p>
            <a:pPr marL="769084" lvl="1" indent="-311965">
              <a:buFont typeface="+mj-lt"/>
              <a:buAutoNum type="arabicPeriod"/>
            </a:pPr>
            <a:r>
              <a:rPr lang="en-US" sz="2000" dirty="0"/>
              <a:t>How do trade and tariffs affect the welfare of a market?</a:t>
            </a:r>
          </a:p>
          <a:p>
            <a:pPr marL="769084" lvl="1" indent="-311965">
              <a:buFont typeface="+mj-lt"/>
              <a:buAutoNum type="arabicPeriod"/>
            </a:pPr>
            <a:r>
              <a:rPr lang="en-US" sz="2000" dirty="0"/>
              <a:t>What are the arguments for trade and for restricting trade?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Trade, Tariffs, and Welfare</a:t>
            </a:r>
          </a:p>
        </p:txBody>
      </p:sp>
      <p:sp>
        <p:nvSpPr>
          <p:cNvPr id="6" name="TextBox 5"/>
          <p:cNvSpPr txBox="1"/>
          <p:nvPr/>
        </p:nvSpPr>
        <p:spPr>
          <a:xfrm>
            <a:off x="6200242" y="2882787"/>
            <a:ext cx="2486558" cy="1569660"/>
          </a:xfrm>
          <a:prstGeom prst="rect">
            <a:avLst/>
          </a:prstGeom>
          <a:noFill/>
        </p:spPr>
        <p:txBody>
          <a:bodyPr wrap="square" rtlCol="0">
            <a:spAutoFit/>
          </a:bodyPr>
          <a:lstStyle/>
          <a:p>
            <a:pPr algn="ctr"/>
            <a:r>
              <a:rPr lang="en-US" sz="2400" b="1" dirty="0"/>
              <a:t>Tariff: </a:t>
            </a:r>
            <a:r>
              <a:rPr lang="en-US" sz="2400" dirty="0"/>
              <a:t>a tax on goods produced abroad and sold domestically.</a:t>
            </a:r>
          </a:p>
        </p:txBody>
      </p:sp>
      <p:pic>
        <p:nvPicPr>
          <p:cNvPr id="7" name="Picture 6"/>
          <p:cNvPicPr>
            <a:picLocks noChangeAspect="1"/>
          </p:cNvPicPr>
          <p:nvPr/>
        </p:nvPicPr>
        <p:blipFill>
          <a:blip r:embed="rId3"/>
          <a:stretch>
            <a:fillRect/>
          </a:stretch>
        </p:blipFill>
        <p:spPr>
          <a:xfrm>
            <a:off x="826874" y="2011680"/>
            <a:ext cx="5195601" cy="33374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16200000" flipH="1">
            <a:off x="-1475512" y="3620353"/>
            <a:ext cx="487989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a:cxnSpLocks/>
          </p:cNvCxnSpPr>
          <p:nvPr/>
        </p:nvCxnSpPr>
        <p:spPr>
          <a:xfrm>
            <a:off x="966815" y="6061093"/>
            <a:ext cx="48168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966815" y="1531051"/>
            <a:ext cx="4541840" cy="4272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17"/>
          <p:cNvSpPr txBox="1">
            <a:spLocks noChangeArrowheads="1"/>
          </p:cNvSpPr>
          <p:nvPr/>
        </p:nvSpPr>
        <p:spPr bwMode="auto">
          <a:xfrm>
            <a:off x="564384" y="1214699"/>
            <a:ext cx="369888" cy="369332"/>
          </a:xfrm>
          <a:prstGeom prst="rect">
            <a:avLst/>
          </a:prstGeom>
          <a:noFill/>
          <a:ln w="9525">
            <a:noFill/>
            <a:miter lim="800000"/>
            <a:headEnd/>
            <a:tailEnd/>
          </a:ln>
        </p:spPr>
        <p:txBody>
          <a:bodyPr wrap="square">
            <a:prstTxWarp prst="textNoShape">
              <a:avLst/>
            </a:prstTxWarp>
            <a:spAutoFit/>
          </a:bodyPr>
          <a:lstStyle/>
          <a:p>
            <a:r>
              <a:rPr lang="en-US" dirty="0"/>
              <a:t>P</a:t>
            </a:r>
          </a:p>
        </p:txBody>
      </p:sp>
      <p:sp>
        <p:nvSpPr>
          <p:cNvPr id="8" name="TextBox 18"/>
          <p:cNvSpPr txBox="1">
            <a:spLocks noChangeArrowheads="1"/>
          </p:cNvSpPr>
          <p:nvPr/>
        </p:nvSpPr>
        <p:spPr bwMode="auto">
          <a:xfrm>
            <a:off x="5320154" y="6059505"/>
            <a:ext cx="463550" cy="369332"/>
          </a:xfrm>
          <a:prstGeom prst="rect">
            <a:avLst/>
          </a:prstGeom>
          <a:noFill/>
          <a:ln w="9525">
            <a:noFill/>
            <a:miter lim="800000"/>
            <a:headEnd/>
            <a:tailEnd/>
          </a:ln>
        </p:spPr>
        <p:txBody>
          <a:bodyPr>
            <a:prstTxWarp prst="textNoShape">
              <a:avLst/>
            </a:prstTxWarp>
            <a:spAutoFit/>
          </a:bodyPr>
          <a:lstStyle/>
          <a:p>
            <a:r>
              <a:rPr lang="en-US" dirty="0"/>
              <a:t>Q</a:t>
            </a:r>
          </a:p>
        </p:txBody>
      </p:sp>
      <p:sp>
        <p:nvSpPr>
          <p:cNvPr id="9" name="TextBox 19"/>
          <p:cNvSpPr txBox="1">
            <a:spLocks noChangeArrowheads="1"/>
          </p:cNvSpPr>
          <p:nvPr/>
        </p:nvSpPr>
        <p:spPr bwMode="auto">
          <a:xfrm>
            <a:off x="1139971" y="1369996"/>
            <a:ext cx="1157287" cy="369332"/>
          </a:xfrm>
          <a:prstGeom prst="rect">
            <a:avLst/>
          </a:prstGeom>
          <a:noFill/>
          <a:ln w="9525">
            <a:noFill/>
            <a:miter lim="800000"/>
            <a:headEnd/>
            <a:tailEnd/>
          </a:ln>
        </p:spPr>
        <p:txBody>
          <a:bodyPr wrap="square">
            <a:prstTxWarp prst="textNoShape">
              <a:avLst/>
            </a:prstTxWarp>
            <a:spAutoFit/>
          </a:bodyPr>
          <a:lstStyle/>
          <a:p>
            <a:r>
              <a:rPr lang="en-US" dirty="0"/>
              <a:t>D</a:t>
            </a:r>
          </a:p>
        </p:txBody>
      </p:sp>
      <p:sp>
        <p:nvSpPr>
          <p:cNvPr id="10" name="TextBox 20"/>
          <p:cNvSpPr txBox="1">
            <a:spLocks noChangeArrowheads="1"/>
          </p:cNvSpPr>
          <p:nvPr/>
        </p:nvSpPr>
        <p:spPr bwMode="auto">
          <a:xfrm>
            <a:off x="5041136" y="1484358"/>
            <a:ext cx="935037" cy="369332"/>
          </a:xfrm>
          <a:prstGeom prst="rect">
            <a:avLst/>
          </a:prstGeom>
          <a:noFill/>
          <a:ln w="9525">
            <a:noFill/>
            <a:miter lim="800000"/>
            <a:headEnd/>
            <a:tailEnd/>
          </a:ln>
        </p:spPr>
        <p:txBody>
          <a:bodyPr>
            <a:prstTxWarp prst="textNoShape">
              <a:avLst/>
            </a:prstTxWarp>
            <a:spAutoFit/>
          </a:bodyPr>
          <a:lstStyle/>
          <a:p>
            <a:r>
              <a:rPr lang="en-US" dirty="0"/>
              <a:t>S</a:t>
            </a:r>
          </a:p>
        </p:txBody>
      </p:sp>
      <p:cxnSp>
        <p:nvCxnSpPr>
          <p:cNvPr id="11" name="Straight Connector 10"/>
          <p:cNvCxnSpPr/>
          <p:nvPr/>
        </p:nvCxnSpPr>
        <p:spPr>
          <a:xfrm>
            <a:off x="966814" y="1413080"/>
            <a:ext cx="4541841" cy="44692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9232" y="3918030"/>
            <a:ext cx="1112863" cy="523220"/>
          </a:xfrm>
          <a:prstGeom prst="rect">
            <a:avLst/>
          </a:prstGeom>
          <a:noFill/>
        </p:spPr>
        <p:txBody>
          <a:bodyPr wrap="square" rtlCol="0">
            <a:spAutoFit/>
          </a:bodyPr>
          <a:lstStyle/>
          <a:p>
            <a:pPr algn="ctr"/>
            <a:r>
              <a:rPr lang="en-US" sz="1400" dirty="0">
                <a:solidFill>
                  <a:srgbClr val="FF0000"/>
                </a:solidFill>
              </a:rPr>
              <a:t>Price After Tariff</a:t>
            </a:r>
          </a:p>
        </p:txBody>
      </p:sp>
      <p:cxnSp>
        <p:nvCxnSpPr>
          <p:cNvPr id="17" name="Straight Connector 16"/>
          <p:cNvCxnSpPr/>
          <p:nvPr/>
        </p:nvCxnSpPr>
        <p:spPr>
          <a:xfrm>
            <a:off x="963244" y="4702862"/>
            <a:ext cx="3843588" cy="605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1" name="TextBox 17"/>
          <p:cNvSpPr txBox="1">
            <a:spLocks noChangeArrowheads="1"/>
          </p:cNvSpPr>
          <p:nvPr/>
        </p:nvSpPr>
        <p:spPr bwMode="auto">
          <a:xfrm>
            <a:off x="-66689" y="4441249"/>
            <a:ext cx="1080320" cy="523220"/>
          </a:xfrm>
          <a:prstGeom prst="rect">
            <a:avLst/>
          </a:prstGeom>
          <a:noFill/>
          <a:ln w="9525">
            <a:noFill/>
            <a:miter lim="800000"/>
            <a:headEnd/>
            <a:tailEnd/>
          </a:ln>
        </p:spPr>
        <p:txBody>
          <a:bodyPr wrap="square">
            <a:prstTxWarp prst="textNoShape">
              <a:avLst/>
            </a:prstTxWarp>
            <a:spAutoFit/>
          </a:bodyPr>
          <a:lstStyle/>
          <a:p>
            <a:pPr algn="ctr"/>
            <a:r>
              <a:rPr lang="en-US" sz="1400" dirty="0"/>
              <a:t>Price Before Tariff</a:t>
            </a:r>
          </a:p>
        </p:txBody>
      </p:sp>
      <p:sp>
        <p:nvSpPr>
          <p:cNvPr id="23" name="TextBox 22"/>
          <p:cNvSpPr txBox="1"/>
          <p:nvPr/>
        </p:nvSpPr>
        <p:spPr>
          <a:xfrm>
            <a:off x="1379786" y="2599694"/>
            <a:ext cx="374016" cy="369332"/>
          </a:xfrm>
          <a:prstGeom prst="rect">
            <a:avLst/>
          </a:prstGeom>
          <a:noFill/>
        </p:spPr>
        <p:txBody>
          <a:bodyPr wrap="square" rtlCol="0">
            <a:spAutoFit/>
          </a:bodyPr>
          <a:lstStyle/>
          <a:p>
            <a:r>
              <a:rPr lang="en-US" dirty="0"/>
              <a:t>A</a:t>
            </a:r>
          </a:p>
        </p:txBody>
      </p:sp>
      <p:sp>
        <p:nvSpPr>
          <p:cNvPr id="24" name="TextBox 23"/>
          <p:cNvSpPr txBox="1"/>
          <p:nvPr/>
        </p:nvSpPr>
        <p:spPr>
          <a:xfrm>
            <a:off x="3075317" y="3810308"/>
            <a:ext cx="374016" cy="369332"/>
          </a:xfrm>
          <a:prstGeom prst="rect">
            <a:avLst/>
          </a:prstGeom>
          <a:noFill/>
        </p:spPr>
        <p:txBody>
          <a:bodyPr wrap="square" rtlCol="0">
            <a:spAutoFit/>
          </a:bodyPr>
          <a:lstStyle/>
          <a:p>
            <a:r>
              <a:rPr lang="en-US" dirty="0"/>
              <a:t>B</a:t>
            </a:r>
          </a:p>
        </p:txBody>
      </p:sp>
      <p:sp>
        <p:nvSpPr>
          <p:cNvPr id="28" name="TextBox 27"/>
          <p:cNvSpPr txBox="1"/>
          <p:nvPr/>
        </p:nvSpPr>
        <p:spPr>
          <a:xfrm>
            <a:off x="1279875" y="4299592"/>
            <a:ext cx="374016" cy="369332"/>
          </a:xfrm>
          <a:prstGeom prst="rect">
            <a:avLst/>
          </a:prstGeom>
          <a:noFill/>
        </p:spPr>
        <p:txBody>
          <a:bodyPr wrap="square" rtlCol="0">
            <a:spAutoFit/>
          </a:bodyPr>
          <a:lstStyle/>
          <a:p>
            <a:r>
              <a:rPr lang="en-US" dirty="0"/>
              <a:t>C</a:t>
            </a:r>
          </a:p>
        </p:txBody>
      </p:sp>
      <p:graphicFrame>
        <p:nvGraphicFramePr>
          <p:cNvPr id="31" name="Table 30"/>
          <p:cNvGraphicFramePr>
            <a:graphicFrameLocks noGrp="1"/>
          </p:cNvGraphicFramePr>
          <p:nvPr>
            <p:extLst>
              <p:ext uri="{D42A27DB-BD31-4B8C-83A1-F6EECF244321}">
                <p14:modId xmlns:p14="http://schemas.microsoft.com/office/powerpoint/2010/main" val="2738008159"/>
              </p:ext>
            </p:extLst>
          </p:nvPr>
        </p:nvGraphicFramePr>
        <p:xfrm>
          <a:off x="4648223" y="2127750"/>
          <a:ext cx="4325225" cy="1979076"/>
        </p:xfrm>
        <a:graphic>
          <a:graphicData uri="http://schemas.openxmlformats.org/drawingml/2006/table">
            <a:tbl>
              <a:tblPr firstRow="1" bandRow="1">
                <a:tableStyleId>{D7AC3CCA-C797-4891-BE02-D94E43425B78}</a:tableStyleId>
              </a:tblPr>
              <a:tblGrid>
                <a:gridCol w="1033786">
                  <a:extLst>
                    <a:ext uri="{9D8B030D-6E8A-4147-A177-3AD203B41FA5}">
                      <a16:colId xmlns:a16="http://schemas.microsoft.com/office/drawing/2014/main" val="20000"/>
                    </a:ext>
                  </a:extLst>
                </a:gridCol>
                <a:gridCol w="1356617">
                  <a:extLst>
                    <a:ext uri="{9D8B030D-6E8A-4147-A177-3AD203B41FA5}">
                      <a16:colId xmlns:a16="http://schemas.microsoft.com/office/drawing/2014/main" val="20001"/>
                    </a:ext>
                  </a:extLst>
                </a:gridCol>
                <a:gridCol w="1022526">
                  <a:extLst>
                    <a:ext uri="{9D8B030D-6E8A-4147-A177-3AD203B41FA5}">
                      <a16:colId xmlns:a16="http://schemas.microsoft.com/office/drawing/2014/main" val="20002"/>
                    </a:ext>
                  </a:extLst>
                </a:gridCol>
                <a:gridCol w="912296">
                  <a:extLst>
                    <a:ext uri="{9D8B030D-6E8A-4147-A177-3AD203B41FA5}">
                      <a16:colId xmlns:a16="http://schemas.microsoft.com/office/drawing/2014/main" val="20003"/>
                    </a:ext>
                  </a:extLst>
                </a:gridCol>
              </a:tblGrid>
              <a:tr h="429267">
                <a:tc>
                  <a:txBody>
                    <a:bodyPr/>
                    <a:lstStyle/>
                    <a:p>
                      <a:pPr algn="ct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Before Tariff</a:t>
                      </a:r>
                    </a:p>
                    <a:p>
                      <a:pPr algn="ctr"/>
                      <a:endParaRPr lang="en-US" sz="1200" dirty="0"/>
                    </a:p>
                  </a:txBody>
                  <a:tcPr/>
                </a:tc>
                <a:tc>
                  <a:txBody>
                    <a:bodyPr/>
                    <a:lstStyle/>
                    <a:p>
                      <a:pPr algn="ctr"/>
                      <a:r>
                        <a:rPr lang="en-US" sz="1200" dirty="0"/>
                        <a:t>After Tariff</a:t>
                      </a:r>
                    </a:p>
                  </a:txBody>
                  <a:tcPr/>
                </a:tc>
                <a:tc>
                  <a:txBody>
                    <a:bodyPr/>
                    <a:lstStyle/>
                    <a:p>
                      <a:pPr algn="ctr"/>
                      <a:r>
                        <a:rPr lang="en-US" sz="1200" dirty="0"/>
                        <a:t>Change</a:t>
                      </a:r>
                    </a:p>
                  </a:txBody>
                  <a:tcPr/>
                </a:tc>
                <a:extLst>
                  <a:ext uri="{0D108BD9-81ED-4DB2-BD59-A6C34878D82A}">
                    <a16:rowId xmlns:a16="http://schemas.microsoft.com/office/drawing/2014/main" val="10000"/>
                  </a:ext>
                </a:extLst>
              </a:tr>
              <a:tr h="386340">
                <a:tc>
                  <a:txBody>
                    <a:bodyPr/>
                    <a:lstStyle/>
                    <a:p>
                      <a:pPr algn="ctr"/>
                      <a:r>
                        <a:rPr lang="en-US" sz="1050" dirty="0"/>
                        <a:t>consumer surplus</a:t>
                      </a:r>
                    </a:p>
                  </a:txBody>
                  <a:tcPr/>
                </a:tc>
                <a:tc>
                  <a:txBody>
                    <a:bodyPr/>
                    <a:lstStyle/>
                    <a:p>
                      <a:pPr algn="ctr"/>
                      <a:r>
                        <a:rPr lang="en-US" sz="1200" dirty="0"/>
                        <a:t>A+B+C+D+E+F</a:t>
                      </a:r>
                    </a:p>
                  </a:txBody>
                  <a:tcPr/>
                </a:tc>
                <a:tc>
                  <a:txBody>
                    <a:bodyPr/>
                    <a:lstStyle/>
                    <a:p>
                      <a:pPr algn="ctr"/>
                      <a:r>
                        <a:rPr lang="en-US" sz="1200" dirty="0"/>
                        <a:t>A+B</a:t>
                      </a:r>
                    </a:p>
                  </a:txBody>
                  <a:tcPr/>
                </a:tc>
                <a:tc>
                  <a:txBody>
                    <a:bodyPr/>
                    <a:lstStyle/>
                    <a:p>
                      <a:pPr algn="ctr"/>
                      <a:r>
                        <a:rPr lang="en-US" sz="1200" dirty="0"/>
                        <a:t>-(C+D+E+F)</a:t>
                      </a:r>
                    </a:p>
                  </a:txBody>
                  <a:tcPr/>
                </a:tc>
                <a:extLst>
                  <a:ext uri="{0D108BD9-81ED-4DB2-BD59-A6C34878D82A}">
                    <a16:rowId xmlns:a16="http://schemas.microsoft.com/office/drawing/2014/main" val="10001"/>
                  </a:ext>
                </a:extLst>
              </a:tr>
              <a:tr h="386340">
                <a:tc>
                  <a:txBody>
                    <a:bodyPr/>
                    <a:lstStyle/>
                    <a:p>
                      <a:pPr algn="ctr"/>
                      <a:r>
                        <a:rPr lang="en-US" sz="1050" dirty="0"/>
                        <a:t>producer surplus</a:t>
                      </a:r>
                    </a:p>
                  </a:txBody>
                  <a:tcPr/>
                </a:tc>
                <a:tc>
                  <a:txBody>
                    <a:bodyPr/>
                    <a:lstStyle/>
                    <a:p>
                      <a:pPr algn="ctr"/>
                      <a:r>
                        <a:rPr lang="en-US" sz="1200" dirty="0"/>
                        <a:t>G</a:t>
                      </a:r>
                    </a:p>
                  </a:txBody>
                  <a:tcPr/>
                </a:tc>
                <a:tc>
                  <a:txBody>
                    <a:bodyPr/>
                    <a:lstStyle/>
                    <a:p>
                      <a:pPr algn="ctr"/>
                      <a:r>
                        <a:rPr lang="en-US" sz="1200" dirty="0"/>
                        <a:t>C+G</a:t>
                      </a:r>
                    </a:p>
                  </a:txBody>
                  <a:tcPr/>
                </a:tc>
                <a:tc>
                  <a:txBody>
                    <a:bodyPr/>
                    <a:lstStyle/>
                    <a:p>
                      <a:pPr algn="ctr"/>
                      <a:r>
                        <a:rPr lang="en-US" sz="1200" dirty="0"/>
                        <a:t>+C</a:t>
                      </a:r>
                    </a:p>
                  </a:txBody>
                  <a:tcPr/>
                </a:tc>
                <a:extLst>
                  <a:ext uri="{0D108BD9-81ED-4DB2-BD59-A6C34878D82A}">
                    <a16:rowId xmlns:a16="http://schemas.microsoft.com/office/drawing/2014/main" val="10002"/>
                  </a:ext>
                </a:extLst>
              </a:tr>
              <a:tr h="386340">
                <a:tc>
                  <a:txBody>
                    <a:bodyPr/>
                    <a:lstStyle/>
                    <a:p>
                      <a:pPr algn="ctr"/>
                      <a:r>
                        <a:rPr lang="en-US" sz="1050" dirty="0"/>
                        <a:t>government revenue</a:t>
                      </a:r>
                    </a:p>
                  </a:txBody>
                  <a:tcPr/>
                </a:tc>
                <a:tc>
                  <a:txBody>
                    <a:bodyPr/>
                    <a:lstStyle/>
                    <a:p>
                      <a:pPr algn="ctr"/>
                      <a:r>
                        <a:rPr lang="en-US" sz="1200" dirty="0"/>
                        <a:t>None</a:t>
                      </a:r>
                    </a:p>
                  </a:txBody>
                  <a:tcPr/>
                </a:tc>
                <a:tc>
                  <a:txBody>
                    <a:bodyPr/>
                    <a:lstStyle/>
                    <a:p>
                      <a:pPr algn="ctr"/>
                      <a:r>
                        <a:rPr lang="en-US" sz="1200" dirty="0"/>
                        <a:t>E</a:t>
                      </a:r>
                    </a:p>
                  </a:txBody>
                  <a:tcPr/>
                </a:tc>
                <a:tc>
                  <a:txBody>
                    <a:bodyPr/>
                    <a:lstStyle/>
                    <a:p>
                      <a:pPr algn="ctr"/>
                      <a:r>
                        <a:rPr lang="en-US" sz="1200" dirty="0"/>
                        <a:t>+E</a:t>
                      </a:r>
                    </a:p>
                  </a:txBody>
                  <a:tcPr/>
                </a:tc>
                <a:extLst>
                  <a:ext uri="{0D108BD9-81ED-4DB2-BD59-A6C34878D82A}">
                    <a16:rowId xmlns:a16="http://schemas.microsoft.com/office/drawing/2014/main" val="10003"/>
                  </a:ext>
                </a:extLst>
              </a:tr>
              <a:tr h="287436">
                <a:tc>
                  <a:txBody>
                    <a:bodyPr/>
                    <a:lstStyle/>
                    <a:p>
                      <a:pPr algn="ctr"/>
                      <a:r>
                        <a:rPr lang="en-US" sz="1050" dirty="0"/>
                        <a:t>total surplus</a:t>
                      </a:r>
                    </a:p>
                  </a:txBody>
                  <a:tcPr/>
                </a:tc>
                <a:tc>
                  <a:txBody>
                    <a:bodyPr/>
                    <a:lstStyle/>
                    <a:p>
                      <a:pPr algn="ctr"/>
                      <a:r>
                        <a:rPr lang="en-US" sz="1200" dirty="0"/>
                        <a:t>A+B+C+D+E+F+G</a:t>
                      </a:r>
                    </a:p>
                  </a:txBody>
                  <a:tcPr/>
                </a:tc>
                <a:tc>
                  <a:txBody>
                    <a:bodyPr/>
                    <a:lstStyle/>
                    <a:p>
                      <a:pPr algn="ctr"/>
                      <a:r>
                        <a:rPr lang="en-US" sz="1200" dirty="0"/>
                        <a:t>A+B+C+E+G</a:t>
                      </a:r>
                    </a:p>
                  </a:txBody>
                  <a:tcPr/>
                </a:tc>
                <a:tc>
                  <a:txBody>
                    <a:bodyPr/>
                    <a:lstStyle/>
                    <a:p>
                      <a:pPr algn="ctr"/>
                      <a:r>
                        <a:rPr lang="en-US" sz="1200" dirty="0"/>
                        <a:t>-(D+F)</a:t>
                      </a:r>
                    </a:p>
                  </a:txBody>
                  <a:tcPr/>
                </a:tc>
                <a:extLst>
                  <a:ext uri="{0D108BD9-81ED-4DB2-BD59-A6C34878D82A}">
                    <a16:rowId xmlns:a16="http://schemas.microsoft.com/office/drawing/2014/main" val="10004"/>
                  </a:ext>
                </a:extLst>
              </a:tr>
            </a:tbl>
          </a:graphicData>
        </a:graphic>
      </p:graphicFrame>
      <p:cxnSp>
        <p:nvCxnSpPr>
          <p:cNvPr id="41" name="Straight Connector 40"/>
          <p:cNvCxnSpPr/>
          <p:nvPr/>
        </p:nvCxnSpPr>
        <p:spPr>
          <a:xfrm rot="16200000" flipH="1">
            <a:off x="1426161" y="5371311"/>
            <a:ext cx="1355356" cy="3056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3638651" y="5367063"/>
            <a:ext cx="1360615" cy="3220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853944" y="6059505"/>
            <a:ext cx="530352" cy="369332"/>
          </a:xfrm>
          <a:prstGeom prst="rect">
            <a:avLst/>
          </a:prstGeom>
          <a:noFill/>
          <a:ln>
            <a:noFill/>
          </a:ln>
        </p:spPr>
        <p:txBody>
          <a:bodyPr wrap="square" rtlCol="0">
            <a:spAutoFit/>
          </a:bodyPr>
          <a:lstStyle/>
          <a:p>
            <a:pPr algn="ctr"/>
            <a:r>
              <a:rPr lang="en-US" dirty="0"/>
              <a:t>Q</a:t>
            </a:r>
            <a:r>
              <a:rPr lang="en-US" baseline="-25000" dirty="0"/>
              <a:t>1</a:t>
            </a:r>
            <a:r>
              <a:rPr lang="en-US" baseline="46000" dirty="0"/>
              <a:t>s</a:t>
            </a:r>
          </a:p>
        </p:txBody>
      </p:sp>
      <p:sp>
        <p:nvSpPr>
          <p:cNvPr id="49" name="Right Brace 48"/>
          <p:cNvSpPr/>
          <p:nvPr/>
        </p:nvSpPr>
        <p:spPr>
          <a:xfrm rot="16200000">
            <a:off x="2958762" y="5144719"/>
            <a:ext cx="515282" cy="1314290"/>
          </a:xfrm>
          <a:prstGeom prst="rightBrace">
            <a:avLst>
              <a:gd name="adj1" fmla="val 8333"/>
              <a:gd name="adj2" fmla="val 51184"/>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2562434" y="5021002"/>
            <a:ext cx="1311114" cy="523220"/>
          </a:xfrm>
          <a:prstGeom prst="rect">
            <a:avLst/>
          </a:prstGeom>
          <a:noFill/>
        </p:spPr>
        <p:txBody>
          <a:bodyPr wrap="square" rtlCol="0">
            <a:spAutoFit/>
          </a:bodyPr>
          <a:lstStyle/>
          <a:p>
            <a:pPr algn="ctr"/>
            <a:r>
              <a:rPr lang="en-US" sz="1400" dirty="0">
                <a:solidFill>
                  <a:srgbClr val="FF0000"/>
                </a:solidFill>
              </a:rPr>
              <a:t>Imports with tariff</a:t>
            </a:r>
          </a:p>
        </p:txBody>
      </p:sp>
      <p:cxnSp>
        <p:nvCxnSpPr>
          <p:cNvPr id="39" name="Straight Connector 38"/>
          <p:cNvCxnSpPr/>
          <p:nvPr/>
        </p:nvCxnSpPr>
        <p:spPr>
          <a:xfrm flipV="1">
            <a:off x="966815" y="4295621"/>
            <a:ext cx="3840017" cy="10025"/>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92867" y="4867114"/>
            <a:ext cx="374016" cy="369332"/>
          </a:xfrm>
          <a:prstGeom prst="rect">
            <a:avLst/>
          </a:prstGeom>
          <a:noFill/>
        </p:spPr>
        <p:txBody>
          <a:bodyPr wrap="square" rtlCol="0">
            <a:spAutoFit/>
          </a:bodyPr>
          <a:lstStyle/>
          <a:p>
            <a:r>
              <a:rPr lang="en-US" dirty="0"/>
              <a:t>G</a:t>
            </a:r>
          </a:p>
        </p:txBody>
      </p:sp>
      <p:cxnSp>
        <p:nvCxnSpPr>
          <p:cNvPr id="52" name="Straight Connector 51"/>
          <p:cNvCxnSpPr>
            <a:cxnSpLocks/>
          </p:cNvCxnSpPr>
          <p:nvPr/>
        </p:nvCxnSpPr>
        <p:spPr>
          <a:xfrm rot="5400000" flipH="1" flipV="1">
            <a:off x="2990812" y="5181534"/>
            <a:ext cx="1763883"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flipH="1" flipV="1">
            <a:off x="1678109" y="5176769"/>
            <a:ext cx="1763883"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297258" y="6064270"/>
            <a:ext cx="530352" cy="369332"/>
          </a:xfrm>
          <a:prstGeom prst="rect">
            <a:avLst/>
          </a:prstGeom>
          <a:noFill/>
          <a:ln>
            <a:noFill/>
          </a:ln>
        </p:spPr>
        <p:txBody>
          <a:bodyPr wrap="square" rtlCol="0">
            <a:spAutoFit/>
          </a:bodyPr>
          <a:lstStyle/>
          <a:p>
            <a:pPr algn="ctr"/>
            <a:r>
              <a:rPr lang="en-US" dirty="0">
                <a:solidFill>
                  <a:srgbClr val="FF0000"/>
                </a:solidFill>
              </a:rPr>
              <a:t>Q</a:t>
            </a:r>
            <a:r>
              <a:rPr lang="en-US" baseline="-25000" dirty="0">
                <a:solidFill>
                  <a:srgbClr val="FF0000"/>
                </a:solidFill>
              </a:rPr>
              <a:t>2</a:t>
            </a:r>
            <a:r>
              <a:rPr lang="en-US" baseline="46000" dirty="0">
                <a:solidFill>
                  <a:srgbClr val="FF0000"/>
                </a:solidFill>
              </a:rPr>
              <a:t>s</a:t>
            </a:r>
          </a:p>
        </p:txBody>
      </p:sp>
      <p:sp>
        <p:nvSpPr>
          <p:cNvPr id="59" name="TextBox 58"/>
          <p:cNvSpPr txBox="1"/>
          <p:nvPr/>
        </p:nvSpPr>
        <p:spPr>
          <a:xfrm>
            <a:off x="3608372" y="6064270"/>
            <a:ext cx="530352" cy="369332"/>
          </a:xfrm>
          <a:prstGeom prst="rect">
            <a:avLst/>
          </a:prstGeom>
          <a:noFill/>
          <a:ln>
            <a:noFill/>
          </a:ln>
        </p:spPr>
        <p:txBody>
          <a:bodyPr wrap="square" rtlCol="0">
            <a:spAutoFit/>
          </a:bodyPr>
          <a:lstStyle/>
          <a:p>
            <a:pPr algn="ctr"/>
            <a:r>
              <a:rPr lang="en-US" dirty="0">
                <a:solidFill>
                  <a:srgbClr val="FF0000"/>
                </a:solidFill>
              </a:rPr>
              <a:t>Q</a:t>
            </a:r>
            <a:r>
              <a:rPr lang="en-US" baseline="-25000" dirty="0">
                <a:solidFill>
                  <a:srgbClr val="FF0000"/>
                </a:solidFill>
              </a:rPr>
              <a:t>2</a:t>
            </a:r>
            <a:r>
              <a:rPr lang="en-US" baseline="46000" dirty="0">
                <a:solidFill>
                  <a:srgbClr val="FF0000"/>
                </a:solidFill>
              </a:rPr>
              <a:t>D</a:t>
            </a:r>
          </a:p>
        </p:txBody>
      </p:sp>
      <p:sp>
        <p:nvSpPr>
          <p:cNvPr id="60" name="TextBox 59"/>
          <p:cNvSpPr txBox="1"/>
          <p:nvPr/>
        </p:nvSpPr>
        <p:spPr>
          <a:xfrm>
            <a:off x="4117871" y="6064270"/>
            <a:ext cx="530352" cy="369332"/>
          </a:xfrm>
          <a:prstGeom prst="rect">
            <a:avLst/>
          </a:prstGeom>
          <a:noFill/>
          <a:ln>
            <a:noFill/>
          </a:ln>
        </p:spPr>
        <p:txBody>
          <a:bodyPr wrap="square" rtlCol="0">
            <a:spAutoFit/>
          </a:bodyPr>
          <a:lstStyle/>
          <a:p>
            <a:pPr algn="ctr"/>
            <a:r>
              <a:rPr lang="en-US" dirty="0"/>
              <a:t>Q</a:t>
            </a:r>
            <a:r>
              <a:rPr lang="en-US" baseline="-25000" dirty="0"/>
              <a:t>1</a:t>
            </a:r>
            <a:r>
              <a:rPr lang="en-US" baseline="46000" dirty="0"/>
              <a:t>D</a:t>
            </a:r>
          </a:p>
        </p:txBody>
      </p:sp>
      <p:sp>
        <p:nvSpPr>
          <p:cNvPr id="61" name="Right Triangle 60"/>
          <p:cNvSpPr/>
          <p:nvPr/>
        </p:nvSpPr>
        <p:spPr>
          <a:xfrm rot="16200000">
            <a:off x="2162848" y="4295255"/>
            <a:ext cx="384431" cy="408385"/>
          </a:xfrm>
          <a:prstGeom prst="rtTriangle">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p:cNvSpPr txBox="1"/>
          <p:nvPr/>
        </p:nvSpPr>
        <p:spPr>
          <a:xfrm>
            <a:off x="2233144" y="4379385"/>
            <a:ext cx="512883" cy="369332"/>
          </a:xfrm>
          <a:prstGeom prst="rect">
            <a:avLst/>
          </a:prstGeom>
          <a:noFill/>
          <a:ln>
            <a:noFill/>
          </a:ln>
        </p:spPr>
        <p:txBody>
          <a:bodyPr wrap="square" rtlCol="0">
            <a:spAutoFit/>
          </a:bodyPr>
          <a:lstStyle/>
          <a:p>
            <a:r>
              <a:rPr lang="en-US" dirty="0"/>
              <a:t> D</a:t>
            </a:r>
          </a:p>
        </p:txBody>
      </p:sp>
      <p:sp>
        <p:nvSpPr>
          <p:cNvPr id="64" name="Right Triangle 63"/>
          <p:cNvSpPr/>
          <p:nvPr/>
        </p:nvSpPr>
        <p:spPr>
          <a:xfrm>
            <a:off x="3885834" y="4287743"/>
            <a:ext cx="422851" cy="407237"/>
          </a:xfrm>
          <a:prstGeom prst="rtTriangle">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Up Arrow 70"/>
          <p:cNvSpPr/>
          <p:nvPr/>
        </p:nvSpPr>
        <p:spPr>
          <a:xfrm>
            <a:off x="4335063" y="4316846"/>
            <a:ext cx="177901" cy="35207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4512964" y="4339582"/>
            <a:ext cx="671931" cy="307777"/>
          </a:xfrm>
          <a:prstGeom prst="rect">
            <a:avLst/>
          </a:prstGeom>
          <a:noFill/>
        </p:spPr>
        <p:txBody>
          <a:bodyPr wrap="square" rtlCol="0">
            <a:spAutoFit/>
          </a:bodyPr>
          <a:lstStyle/>
          <a:p>
            <a:r>
              <a:rPr lang="en-US" sz="1400" dirty="0">
                <a:solidFill>
                  <a:srgbClr val="FF0000"/>
                </a:solidFill>
              </a:rPr>
              <a:t>tariff</a:t>
            </a:r>
          </a:p>
        </p:txBody>
      </p:sp>
      <p:sp>
        <p:nvSpPr>
          <p:cNvPr id="42" name="TextBox 41">
            <a:extLst>
              <a:ext uri="{FF2B5EF4-FFF2-40B4-BE49-F238E27FC236}">
                <a16:creationId xmlns:a16="http://schemas.microsoft.com/office/drawing/2014/main" id="{F6DE378C-5746-924E-8692-38B9C60EB251}"/>
              </a:ext>
            </a:extLst>
          </p:cNvPr>
          <p:cNvSpPr txBox="1"/>
          <p:nvPr/>
        </p:nvSpPr>
        <p:spPr>
          <a:xfrm>
            <a:off x="3816833" y="4350780"/>
            <a:ext cx="512883" cy="369332"/>
          </a:xfrm>
          <a:prstGeom prst="rect">
            <a:avLst/>
          </a:prstGeom>
          <a:noFill/>
        </p:spPr>
        <p:txBody>
          <a:bodyPr wrap="square" rtlCol="0">
            <a:spAutoFit/>
          </a:bodyPr>
          <a:lstStyle/>
          <a:p>
            <a:r>
              <a:rPr lang="en-US" dirty="0"/>
              <a:t> F</a:t>
            </a:r>
          </a:p>
        </p:txBody>
      </p:sp>
      <p:sp>
        <p:nvSpPr>
          <p:cNvPr id="48" name="Rectangle 47">
            <a:extLst>
              <a:ext uri="{FF2B5EF4-FFF2-40B4-BE49-F238E27FC236}">
                <a16:creationId xmlns:a16="http://schemas.microsoft.com/office/drawing/2014/main" id="{CCDDCCFA-4704-5642-B85A-7F3538F88D0F}"/>
              </a:ext>
            </a:extLst>
          </p:cNvPr>
          <p:cNvSpPr/>
          <p:nvPr/>
        </p:nvSpPr>
        <p:spPr>
          <a:xfrm>
            <a:off x="2571542" y="4295621"/>
            <a:ext cx="1308945" cy="417604"/>
          </a:xfrm>
          <a:prstGeom prst="rect">
            <a:avLst/>
          </a:prstGeom>
          <a:solidFill>
            <a:srgbClr val="FF00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a:t>
            </a:r>
          </a:p>
        </p:txBody>
      </p:sp>
      <p:sp>
        <p:nvSpPr>
          <p:cNvPr id="40" name="Title 1">
            <a:extLst>
              <a:ext uri="{FF2B5EF4-FFF2-40B4-BE49-F238E27FC236}">
                <a16:creationId xmlns:a16="http://schemas.microsoft.com/office/drawing/2014/main" id="{5D009BCA-5198-DBA4-F1A5-91C722686AE3}"/>
              </a:ext>
            </a:extLst>
          </p:cNvPr>
          <p:cNvSpPr>
            <a:spLocks noGrp="1"/>
          </p:cNvSpPr>
          <p:nvPr>
            <p:ph type="title"/>
          </p:nvPr>
        </p:nvSpPr>
        <p:spPr>
          <a:xfrm>
            <a:off x="0" y="0"/>
            <a:ext cx="9144000" cy="1143000"/>
          </a:xfrm>
        </p:spPr>
        <p:txBody>
          <a:bodyPr>
            <a:normAutofit/>
          </a:bodyPr>
          <a:lstStyle/>
          <a:p>
            <a:r>
              <a:rPr lang="en-US" sz="4000" dirty="0"/>
              <a:t>Trade, Tariffs, and Welfare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1881"/>
            <a:ext cx="8229600" cy="1143000"/>
          </a:xfrm>
        </p:spPr>
        <p:txBody>
          <a:bodyPr>
            <a:normAutofit/>
          </a:bodyPr>
          <a:lstStyle/>
          <a:p>
            <a:r>
              <a:rPr lang="en-US" sz="4000" dirty="0"/>
              <a:t>Arguments for Trade</a:t>
            </a:r>
          </a:p>
        </p:txBody>
      </p:sp>
      <p:sp>
        <p:nvSpPr>
          <p:cNvPr id="3" name="TextBox 2">
            <a:extLst>
              <a:ext uri="{FF2B5EF4-FFF2-40B4-BE49-F238E27FC236}">
                <a16:creationId xmlns:a16="http://schemas.microsoft.com/office/drawing/2014/main" id="{BA09E217-5ABA-8145-A21E-6A2974D430E3}"/>
              </a:ext>
            </a:extLst>
          </p:cNvPr>
          <p:cNvSpPr txBox="1"/>
          <p:nvPr/>
        </p:nvSpPr>
        <p:spPr>
          <a:xfrm>
            <a:off x="913300" y="1161583"/>
            <a:ext cx="2829728" cy="369332"/>
          </a:xfrm>
          <a:prstGeom prst="rect">
            <a:avLst/>
          </a:prstGeom>
          <a:noFill/>
        </p:spPr>
        <p:txBody>
          <a:bodyPr wrap="square" rtlCol="0">
            <a:spAutoFit/>
          </a:bodyPr>
          <a:lstStyle/>
          <a:p>
            <a:r>
              <a:rPr lang="en-US" b="1" u="sng" dirty="0"/>
              <a:t>Increased Variety of Goods</a:t>
            </a:r>
            <a:endParaRPr lang="en-US" u="sng" dirty="0"/>
          </a:p>
        </p:txBody>
      </p:sp>
      <p:sp>
        <p:nvSpPr>
          <p:cNvPr id="8" name="Rectangle 7">
            <a:extLst>
              <a:ext uri="{FF2B5EF4-FFF2-40B4-BE49-F238E27FC236}">
                <a16:creationId xmlns:a16="http://schemas.microsoft.com/office/drawing/2014/main" id="{44310039-DF46-1F47-A0FB-AA596EB2BAF5}"/>
              </a:ext>
            </a:extLst>
          </p:cNvPr>
          <p:cNvSpPr/>
          <p:nvPr/>
        </p:nvSpPr>
        <p:spPr>
          <a:xfrm>
            <a:off x="1206654" y="3785329"/>
            <a:ext cx="2001958" cy="369332"/>
          </a:xfrm>
          <a:prstGeom prst="rect">
            <a:avLst/>
          </a:prstGeom>
        </p:spPr>
        <p:txBody>
          <a:bodyPr wrap="none">
            <a:spAutoFit/>
          </a:bodyPr>
          <a:lstStyle/>
          <a:p>
            <a:r>
              <a:rPr lang="en-US" b="1" u="sng" dirty="0"/>
              <a:t>Economies of Scale</a:t>
            </a:r>
            <a:endParaRPr lang="en-US" u="sng" dirty="0"/>
          </a:p>
        </p:txBody>
      </p:sp>
      <p:pic>
        <p:nvPicPr>
          <p:cNvPr id="33796" name="Picture 4" descr="six, women, running, field, daytime, relay race, competition, stadium |  Piqsels">
            <a:extLst>
              <a:ext uri="{FF2B5EF4-FFF2-40B4-BE49-F238E27FC236}">
                <a16:creationId xmlns:a16="http://schemas.microsoft.com/office/drawing/2014/main" id="{4E6F07AF-CD4F-644C-BBCA-3BA50A6A4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270" y="1640808"/>
            <a:ext cx="2899297" cy="19338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375FB5B-5F9F-3C4B-B8C4-5C28AC6F4EDE}"/>
              </a:ext>
            </a:extLst>
          </p:cNvPr>
          <p:cNvSpPr/>
          <p:nvPr/>
        </p:nvSpPr>
        <p:spPr>
          <a:xfrm>
            <a:off x="5166839" y="1122107"/>
            <a:ext cx="2346155" cy="369332"/>
          </a:xfrm>
          <a:prstGeom prst="rect">
            <a:avLst/>
          </a:prstGeom>
        </p:spPr>
        <p:txBody>
          <a:bodyPr wrap="none">
            <a:spAutoFit/>
          </a:bodyPr>
          <a:lstStyle/>
          <a:p>
            <a:r>
              <a:rPr lang="en-US" b="1" u="sng" dirty="0"/>
              <a:t>Increased Competition</a:t>
            </a:r>
            <a:endParaRPr lang="en-US" u="sng" dirty="0"/>
          </a:p>
        </p:txBody>
      </p:sp>
      <p:pic>
        <p:nvPicPr>
          <p:cNvPr id="33798" name="Picture 6" descr="Scaling Up">
            <a:extLst>
              <a:ext uri="{FF2B5EF4-FFF2-40B4-BE49-F238E27FC236}">
                <a16:creationId xmlns:a16="http://schemas.microsoft.com/office/drawing/2014/main" id="{1333F6C3-F647-8C4B-84C7-E6966A718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10" y="4230600"/>
            <a:ext cx="3032109" cy="2274082"/>
          </a:xfrm>
          <a:prstGeom prst="rect">
            <a:avLst/>
          </a:prstGeom>
          <a:noFill/>
          <a:extLst>
            <a:ext uri="{909E8E84-426E-40DD-AFC4-6F175D3DCCD1}">
              <a14:hiddenFill xmlns:a14="http://schemas.microsoft.com/office/drawing/2010/main">
                <a:solidFill>
                  <a:srgbClr val="FFFFFF"/>
                </a:solidFill>
              </a14:hiddenFill>
            </a:ext>
          </a:extLst>
        </p:spPr>
      </p:pic>
      <p:pic>
        <p:nvPicPr>
          <p:cNvPr id="33804" name="Picture 12" descr="Innovative ideas invited for £25,000 Whitehall prize | PublicTechnology.net">
            <a:extLst>
              <a:ext uri="{FF2B5EF4-FFF2-40B4-BE49-F238E27FC236}">
                <a16:creationId xmlns:a16="http://schemas.microsoft.com/office/drawing/2014/main" id="{8A0BFBAB-CF49-9F4C-88F4-F6C94393E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365310"/>
            <a:ext cx="3631815" cy="20428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1785B4B-BA1B-DD4D-B707-E09670F993AC}"/>
              </a:ext>
            </a:extLst>
          </p:cNvPr>
          <p:cNvSpPr/>
          <p:nvPr/>
        </p:nvSpPr>
        <p:spPr>
          <a:xfrm>
            <a:off x="5123302" y="3785329"/>
            <a:ext cx="2433230" cy="369332"/>
          </a:xfrm>
          <a:prstGeom prst="rect">
            <a:avLst/>
          </a:prstGeom>
        </p:spPr>
        <p:txBody>
          <a:bodyPr wrap="none">
            <a:spAutoFit/>
          </a:bodyPr>
          <a:lstStyle/>
          <a:p>
            <a:r>
              <a:rPr lang="en-US" b="1" u="sng" dirty="0"/>
              <a:t>Enhanced Flow of Ideas</a:t>
            </a:r>
            <a:endParaRPr lang="en-US" u="sng" dirty="0"/>
          </a:p>
        </p:txBody>
      </p:sp>
      <p:pic>
        <p:nvPicPr>
          <p:cNvPr id="1026" name="Picture 2" descr="HD wallpaper: variety of spices, Pepper, food, spoons ...">
            <a:extLst>
              <a:ext uri="{FF2B5EF4-FFF2-40B4-BE49-F238E27FC236}">
                <a16:creationId xmlns:a16="http://schemas.microsoft.com/office/drawing/2014/main" id="{34BE12CC-2C47-590B-C932-222814919F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109" y="1640809"/>
            <a:ext cx="3032109" cy="1933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Arguments for Restricting Free Trade</a:t>
            </a:r>
          </a:p>
        </p:txBody>
      </p:sp>
      <p:sp>
        <p:nvSpPr>
          <p:cNvPr id="4" name="TextBox 3"/>
          <p:cNvSpPr txBox="1"/>
          <p:nvPr/>
        </p:nvSpPr>
        <p:spPr>
          <a:xfrm>
            <a:off x="1142379" y="1209413"/>
            <a:ext cx="3135086" cy="369332"/>
          </a:xfrm>
          <a:prstGeom prst="rect">
            <a:avLst/>
          </a:prstGeom>
          <a:noFill/>
        </p:spPr>
        <p:txBody>
          <a:bodyPr wrap="square" rtlCol="0">
            <a:spAutoFit/>
          </a:bodyPr>
          <a:lstStyle/>
          <a:p>
            <a:pPr algn="ctr"/>
            <a:r>
              <a:rPr lang="en-US" b="1" u="sng" dirty="0"/>
              <a:t>Jobs Argument</a:t>
            </a:r>
            <a:endParaRPr lang="en-US" u="sng" dirty="0"/>
          </a:p>
        </p:txBody>
      </p:sp>
      <p:pic>
        <p:nvPicPr>
          <p:cNvPr id="34818" name="Picture 2" descr="NAFTA Leaders Say They're Open To Talks : The Two-Way : NPR">
            <a:extLst>
              <a:ext uri="{FF2B5EF4-FFF2-40B4-BE49-F238E27FC236}">
                <a16:creationId xmlns:a16="http://schemas.microsoft.com/office/drawing/2014/main" id="{B3217667-FEF8-9F4E-BD69-93AC3213D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934" y="1765637"/>
            <a:ext cx="2416629" cy="1353312"/>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570 Hot Rolled Steel Stock Photos, Pictures &amp; Royalty-Free Images - iStock">
            <a:extLst>
              <a:ext uri="{FF2B5EF4-FFF2-40B4-BE49-F238E27FC236}">
                <a16:creationId xmlns:a16="http://schemas.microsoft.com/office/drawing/2014/main" id="{31BE1205-EA7B-3B47-B149-07EB15CA6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746" y="1734406"/>
            <a:ext cx="2833917" cy="13845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111744-EC65-0C45-BB37-8C9922A36615}"/>
              </a:ext>
            </a:extLst>
          </p:cNvPr>
          <p:cNvSpPr/>
          <p:nvPr/>
        </p:nvSpPr>
        <p:spPr>
          <a:xfrm>
            <a:off x="4818745" y="1187001"/>
            <a:ext cx="2833917" cy="369332"/>
          </a:xfrm>
          <a:prstGeom prst="rect">
            <a:avLst/>
          </a:prstGeom>
        </p:spPr>
        <p:txBody>
          <a:bodyPr wrap="none">
            <a:spAutoFit/>
          </a:bodyPr>
          <a:lstStyle/>
          <a:p>
            <a:r>
              <a:rPr lang="en-US" b="1" u="sng" dirty="0"/>
              <a:t>National Security Argument</a:t>
            </a:r>
            <a:endParaRPr lang="en-US" u="sng" dirty="0"/>
          </a:p>
        </p:txBody>
      </p:sp>
      <p:pic>
        <p:nvPicPr>
          <p:cNvPr id="8" name="Picture 7">
            <a:extLst>
              <a:ext uri="{FF2B5EF4-FFF2-40B4-BE49-F238E27FC236}">
                <a16:creationId xmlns:a16="http://schemas.microsoft.com/office/drawing/2014/main" id="{C0DAA5A6-8DE9-6749-BB03-1081E46A197D}"/>
              </a:ext>
            </a:extLst>
          </p:cNvPr>
          <p:cNvPicPr>
            <a:picLocks noChangeAspect="1"/>
          </p:cNvPicPr>
          <p:nvPr/>
        </p:nvPicPr>
        <p:blipFill>
          <a:blip r:embed="rId5"/>
          <a:stretch>
            <a:fillRect/>
          </a:stretch>
        </p:blipFill>
        <p:spPr>
          <a:xfrm>
            <a:off x="557596" y="4173719"/>
            <a:ext cx="2152326" cy="1897634"/>
          </a:xfrm>
          <a:prstGeom prst="rect">
            <a:avLst/>
          </a:prstGeom>
        </p:spPr>
      </p:pic>
      <p:sp>
        <p:nvSpPr>
          <p:cNvPr id="6" name="Rectangle 5">
            <a:extLst>
              <a:ext uri="{FF2B5EF4-FFF2-40B4-BE49-F238E27FC236}">
                <a16:creationId xmlns:a16="http://schemas.microsoft.com/office/drawing/2014/main" id="{8BC5D9CD-4264-3045-B275-0DA2EA6732E3}"/>
              </a:ext>
            </a:extLst>
          </p:cNvPr>
          <p:cNvSpPr/>
          <p:nvPr/>
        </p:nvSpPr>
        <p:spPr>
          <a:xfrm>
            <a:off x="330646" y="3608942"/>
            <a:ext cx="2606226" cy="369332"/>
          </a:xfrm>
          <a:prstGeom prst="rect">
            <a:avLst/>
          </a:prstGeom>
        </p:spPr>
        <p:txBody>
          <a:bodyPr wrap="none">
            <a:spAutoFit/>
          </a:bodyPr>
          <a:lstStyle/>
          <a:p>
            <a:r>
              <a:rPr lang="en-US" b="1" u="sng" dirty="0"/>
              <a:t>Infant Industry Argument</a:t>
            </a:r>
            <a:endParaRPr lang="en-US" u="sng" dirty="0"/>
          </a:p>
        </p:txBody>
      </p:sp>
      <p:sp>
        <p:nvSpPr>
          <p:cNvPr id="7" name="Rectangle 6">
            <a:extLst>
              <a:ext uri="{FF2B5EF4-FFF2-40B4-BE49-F238E27FC236}">
                <a16:creationId xmlns:a16="http://schemas.microsoft.com/office/drawing/2014/main" id="{0461D619-D40B-8047-858F-8C001982423D}"/>
              </a:ext>
            </a:extLst>
          </p:cNvPr>
          <p:cNvSpPr/>
          <p:nvPr/>
        </p:nvSpPr>
        <p:spPr>
          <a:xfrm>
            <a:off x="3163210" y="3580494"/>
            <a:ext cx="3043920" cy="369332"/>
          </a:xfrm>
          <a:prstGeom prst="rect">
            <a:avLst/>
          </a:prstGeom>
        </p:spPr>
        <p:txBody>
          <a:bodyPr wrap="square">
            <a:spAutoFit/>
          </a:bodyPr>
          <a:lstStyle/>
          <a:p>
            <a:r>
              <a:rPr lang="en-US" b="1" u="sng" dirty="0"/>
              <a:t>Unfair Competition Argument</a:t>
            </a:r>
            <a:endParaRPr lang="en-US" u="sng" dirty="0"/>
          </a:p>
        </p:txBody>
      </p:sp>
      <p:pic>
        <p:nvPicPr>
          <p:cNvPr id="11" name="Picture 10">
            <a:extLst>
              <a:ext uri="{FF2B5EF4-FFF2-40B4-BE49-F238E27FC236}">
                <a16:creationId xmlns:a16="http://schemas.microsoft.com/office/drawing/2014/main" id="{36052012-1568-9943-AAB5-4ED7EB26CDD4}"/>
              </a:ext>
            </a:extLst>
          </p:cNvPr>
          <p:cNvPicPr>
            <a:picLocks noChangeAspect="1"/>
          </p:cNvPicPr>
          <p:nvPr/>
        </p:nvPicPr>
        <p:blipFill>
          <a:blip r:embed="rId6"/>
          <a:stretch>
            <a:fillRect/>
          </a:stretch>
        </p:blipFill>
        <p:spPr>
          <a:xfrm>
            <a:off x="3272059" y="4116823"/>
            <a:ext cx="2810559" cy="1878232"/>
          </a:xfrm>
          <a:prstGeom prst="rect">
            <a:avLst/>
          </a:prstGeom>
        </p:spPr>
      </p:pic>
      <p:pic>
        <p:nvPicPr>
          <p:cNvPr id="1026" name="Picture 2" descr="Self-Reliance Is The Secret Sauce To Consistent Happiness - Darius Foroux">
            <a:extLst>
              <a:ext uri="{FF2B5EF4-FFF2-40B4-BE49-F238E27FC236}">
                <a16:creationId xmlns:a16="http://schemas.microsoft.com/office/drawing/2014/main" id="{929D8361-1894-0E48-A4CE-E0717A41C8C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793" r="19525"/>
          <a:stretch/>
        </p:blipFill>
        <p:spPr bwMode="auto">
          <a:xfrm>
            <a:off x="6418415" y="4116823"/>
            <a:ext cx="2468496" cy="19351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1D2BC4-B0FB-D34B-ABE3-29130C7956D4}"/>
              </a:ext>
            </a:extLst>
          </p:cNvPr>
          <p:cNvSpPr/>
          <p:nvPr/>
        </p:nvSpPr>
        <p:spPr>
          <a:xfrm>
            <a:off x="6418415" y="3554386"/>
            <a:ext cx="2468496" cy="369332"/>
          </a:xfrm>
          <a:prstGeom prst="rect">
            <a:avLst/>
          </a:prstGeom>
        </p:spPr>
        <p:txBody>
          <a:bodyPr wrap="square">
            <a:spAutoFit/>
          </a:bodyPr>
          <a:lstStyle/>
          <a:p>
            <a:r>
              <a:rPr lang="en-US" b="1" u="sng" dirty="0"/>
              <a:t>Self-Reliance Argument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lvl="0">
              <a:defRPr/>
            </a:pPr>
            <a:r>
              <a:rPr lang="en-US" sz="4000" b="1" dirty="0"/>
              <a:t>The Welfare of Markets</a:t>
            </a:r>
          </a:p>
        </p:txBody>
      </p:sp>
      <p:sp>
        <p:nvSpPr>
          <p:cNvPr id="5" name="TextBox 4"/>
          <p:cNvSpPr txBox="1"/>
          <p:nvPr/>
        </p:nvSpPr>
        <p:spPr>
          <a:xfrm>
            <a:off x="5232171" y="2423890"/>
            <a:ext cx="3729598" cy="2554545"/>
          </a:xfrm>
          <a:prstGeom prst="rect">
            <a:avLst/>
          </a:prstGeom>
          <a:noFill/>
        </p:spPr>
        <p:txBody>
          <a:bodyPr wrap="square" rtlCol="0">
            <a:spAutoFit/>
          </a:bodyPr>
          <a:lstStyle/>
          <a:p>
            <a:pPr algn="ctr"/>
            <a:r>
              <a:rPr lang="en-US" sz="3200" b="1" dirty="0"/>
              <a:t>Welfare Economics: </a:t>
            </a:r>
            <a:r>
              <a:rPr lang="en-US" sz="3200" dirty="0"/>
              <a:t>the study of how the allocation of resources affects economic well-being.</a:t>
            </a:r>
          </a:p>
        </p:txBody>
      </p:sp>
      <p:pic>
        <p:nvPicPr>
          <p:cNvPr id="31746" name="Picture 2" descr="How to fight a Price War">
            <a:extLst>
              <a:ext uri="{FF2B5EF4-FFF2-40B4-BE49-F238E27FC236}">
                <a16:creationId xmlns:a16="http://schemas.microsoft.com/office/drawing/2014/main" id="{2C0E5F34-569A-714F-844B-3820BFDFC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2348612"/>
            <a:ext cx="4064000" cy="270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Consumer Surplus</a:t>
            </a:r>
          </a:p>
        </p:txBody>
      </p:sp>
      <p:sp>
        <p:nvSpPr>
          <p:cNvPr id="5" name="TextBox 4"/>
          <p:cNvSpPr txBox="1"/>
          <p:nvPr/>
        </p:nvSpPr>
        <p:spPr>
          <a:xfrm>
            <a:off x="6135856" y="1417638"/>
            <a:ext cx="2629501" cy="1938992"/>
          </a:xfrm>
          <a:prstGeom prst="rect">
            <a:avLst/>
          </a:prstGeom>
          <a:noFill/>
        </p:spPr>
        <p:txBody>
          <a:bodyPr wrap="square" rtlCol="0">
            <a:spAutoFit/>
          </a:bodyPr>
          <a:lstStyle/>
          <a:p>
            <a:pPr algn="ctr"/>
            <a:r>
              <a:rPr lang="en-US" sz="2400" b="1" dirty="0"/>
              <a:t>Willingness to Pay: </a:t>
            </a:r>
            <a:r>
              <a:rPr lang="en-US" sz="2400" dirty="0"/>
              <a:t>the maximum amount that a buyer will pay for a good.</a:t>
            </a:r>
          </a:p>
        </p:txBody>
      </p:sp>
      <p:sp>
        <p:nvSpPr>
          <p:cNvPr id="6" name="TextBox 5"/>
          <p:cNvSpPr txBox="1"/>
          <p:nvPr/>
        </p:nvSpPr>
        <p:spPr>
          <a:xfrm>
            <a:off x="6135856" y="3729750"/>
            <a:ext cx="2629501" cy="2677656"/>
          </a:xfrm>
          <a:prstGeom prst="rect">
            <a:avLst/>
          </a:prstGeom>
          <a:noFill/>
        </p:spPr>
        <p:txBody>
          <a:bodyPr wrap="square" rtlCol="0">
            <a:spAutoFit/>
          </a:bodyPr>
          <a:lstStyle/>
          <a:p>
            <a:pPr algn="ctr"/>
            <a:r>
              <a:rPr lang="en-US" sz="2400" b="1" dirty="0"/>
              <a:t>Consumer Surplus: </a:t>
            </a:r>
            <a:r>
              <a:rPr lang="en-US" sz="2400" dirty="0"/>
              <a:t>the amount a buyer is willing to pay for a good minus the amount the buyer actually pays for it.</a:t>
            </a:r>
          </a:p>
        </p:txBody>
      </p:sp>
      <p:pic>
        <p:nvPicPr>
          <p:cNvPr id="31746" name="Picture 2" descr="Becoming A 10 Million Dollar Seller On An Auction Marketplace | Sellercloud  Official Blog">
            <a:extLst>
              <a:ext uri="{FF2B5EF4-FFF2-40B4-BE49-F238E27FC236}">
                <a16:creationId xmlns:a16="http://schemas.microsoft.com/office/drawing/2014/main" id="{A49132A8-CAFB-5B4F-A18B-A789B4F58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93849"/>
            <a:ext cx="3529012" cy="1938991"/>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exchange-money - USready-盖恩斯维尔租房|佛罗里达租房">
            <a:extLst>
              <a:ext uri="{FF2B5EF4-FFF2-40B4-BE49-F238E27FC236}">
                <a16:creationId xmlns:a16="http://schemas.microsoft.com/office/drawing/2014/main" id="{C659569F-0FC7-8B40-8999-4D6B41C1F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653051"/>
            <a:ext cx="3529012" cy="2353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Consumer Surplus</a:t>
            </a:r>
          </a:p>
        </p:txBody>
      </p:sp>
      <p:cxnSp>
        <p:nvCxnSpPr>
          <p:cNvPr id="5" name="Straight Connector 4"/>
          <p:cNvCxnSpPr/>
          <p:nvPr/>
        </p:nvCxnSpPr>
        <p:spPr>
          <a:xfrm rot="5400000">
            <a:off x="593238" y="4130358"/>
            <a:ext cx="4263232"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725648" y="6262766"/>
            <a:ext cx="384348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414187" y="2311793"/>
            <a:ext cx="62451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28826" y="2624844"/>
            <a:ext cx="72783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143613" y="2936307"/>
            <a:ext cx="62451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456664" y="3247770"/>
            <a:ext cx="72783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3950869" y="3481405"/>
            <a:ext cx="485268" cy="1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202503" y="3731449"/>
            <a:ext cx="72783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4596111" y="4042912"/>
            <a:ext cx="62451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07573" y="4352787"/>
            <a:ext cx="72783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4685392" y="5314336"/>
            <a:ext cx="1898448" cy="15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044931" y="2422129"/>
            <a:ext cx="679128" cy="307777"/>
          </a:xfrm>
          <a:prstGeom prst="rect">
            <a:avLst/>
          </a:prstGeom>
          <a:noFill/>
        </p:spPr>
        <p:txBody>
          <a:bodyPr wrap="square" rtlCol="0">
            <a:spAutoFit/>
          </a:bodyPr>
          <a:lstStyle/>
          <a:p>
            <a:pPr algn="r"/>
            <a:r>
              <a:rPr lang="en-US" sz="1400" dirty="0"/>
              <a:t>$200</a:t>
            </a:r>
          </a:p>
        </p:txBody>
      </p:sp>
      <p:sp>
        <p:nvSpPr>
          <p:cNvPr id="33" name="TextBox 32"/>
          <p:cNvSpPr txBox="1"/>
          <p:nvPr/>
        </p:nvSpPr>
        <p:spPr>
          <a:xfrm>
            <a:off x="2044931" y="3093881"/>
            <a:ext cx="679128" cy="307777"/>
          </a:xfrm>
          <a:prstGeom prst="rect">
            <a:avLst/>
          </a:prstGeom>
          <a:noFill/>
        </p:spPr>
        <p:txBody>
          <a:bodyPr wrap="square" rtlCol="0">
            <a:spAutoFit/>
          </a:bodyPr>
          <a:lstStyle/>
          <a:p>
            <a:pPr algn="r"/>
            <a:r>
              <a:rPr lang="en-US" sz="1400" dirty="0"/>
              <a:t>$160</a:t>
            </a:r>
          </a:p>
        </p:txBody>
      </p:sp>
      <p:sp>
        <p:nvSpPr>
          <p:cNvPr id="34" name="TextBox 33"/>
          <p:cNvSpPr txBox="1"/>
          <p:nvPr/>
        </p:nvSpPr>
        <p:spPr>
          <a:xfrm>
            <a:off x="2044931" y="3599036"/>
            <a:ext cx="679128" cy="307777"/>
          </a:xfrm>
          <a:prstGeom prst="rect">
            <a:avLst/>
          </a:prstGeom>
          <a:noFill/>
        </p:spPr>
        <p:txBody>
          <a:bodyPr wrap="square" rtlCol="0">
            <a:spAutoFit/>
          </a:bodyPr>
          <a:lstStyle/>
          <a:p>
            <a:pPr algn="r"/>
            <a:r>
              <a:rPr lang="en-US" sz="1400" dirty="0"/>
              <a:t>$140</a:t>
            </a:r>
          </a:p>
        </p:txBody>
      </p:sp>
      <p:sp>
        <p:nvSpPr>
          <p:cNvPr id="37" name="TextBox 36"/>
          <p:cNvSpPr txBox="1"/>
          <p:nvPr/>
        </p:nvSpPr>
        <p:spPr>
          <a:xfrm>
            <a:off x="2049698" y="4198898"/>
            <a:ext cx="679128" cy="307777"/>
          </a:xfrm>
          <a:prstGeom prst="rect">
            <a:avLst/>
          </a:prstGeom>
          <a:noFill/>
        </p:spPr>
        <p:txBody>
          <a:bodyPr wrap="square" rtlCol="0">
            <a:spAutoFit/>
          </a:bodyPr>
          <a:lstStyle/>
          <a:p>
            <a:pPr algn="r"/>
            <a:r>
              <a:rPr lang="en-US" sz="1400" dirty="0"/>
              <a:t>$100</a:t>
            </a:r>
          </a:p>
        </p:txBody>
      </p:sp>
      <p:sp>
        <p:nvSpPr>
          <p:cNvPr id="38" name="Line Callout 1 37"/>
          <p:cNvSpPr/>
          <p:nvPr/>
        </p:nvSpPr>
        <p:spPr>
          <a:xfrm>
            <a:off x="4971199" y="1814010"/>
            <a:ext cx="1799210" cy="481978"/>
          </a:xfrm>
          <a:prstGeom prst="borderCallout1">
            <a:avLst>
              <a:gd name="adj1" fmla="val 56893"/>
              <a:gd name="adj2" fmla="val -2777"/>
              <a:gd name="adj3" fmla="val 161926"/>
              <a:gd name="adj4" fmla="val -81201"/>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solidFill>
              </a:rPr>
              <a:t>Eddard’s</a:t>
            </a:r>
            <a:r>
              <a:rPr lang="en-US" sz="1600" dirty="0">
                <a:solidFill>
                  <a:schemeClr val="tx1"/>
                </a:solidFill>
              </a:rPr>
              <a:t> willingness to pay</a:t>
            </a:r>
          </a:p>
        </p:txBody>
      </p:sp>
      <p:sp>
        <p:nvSpPr>
          <p:cNvPr id="39" name="Line Callout 1 38"/>
          <p:cNvSpPr/>
          <p:nvPr/>
        </p:nvSpPr>
        <p:spPr>
          <a:xfrm>
            <a:off x="5371907" y="2528836"/>
            <a:ext cx="1715387" cy="579837"/>
          </a:xfrm>
          <a:prstGeom prst="borderCallout1">
            <a:avLst>
              <a:gd name="adj1" fmla="val 56893"/>
              <a:gd name="adj2" fmla="val -2777"/>
              <a:gd name="adj3" fmla="val 121972"/>
              <a:gd name="adj4" fmla="val -65273"/>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Robb’s willingness to pay</a:t>
            </a:r>
          </a:p>
        </p:txBody>
      </p:sp>
      <p:sp>
        <p:nvSpPr>
          <p:cNvPr id="40" name="Line Callout 1 39"/>
          <p:cNvSpPr/>
          <p:nvPr/>
        </p:nvSpPr>
        <p:spPr>
          <a:xfrm>
            <a:off x="5846199" y="3314165"/>
            <a:ext cx="1848420" cy="505154"/>
          </a:xfrm>
          <a:prstGeom prst="borderCallout1">
            <a:avLst>
              <a:gd name="adj1" fmla="val 56893"/>
              <a:gd name="adj2" fmla="val -2777"/>
              <a:gd name="adj3" fmla="val 80180"/>
              <a:gd name="adj4" fmla="val -47629"/>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Jon’s willingness to pay</a:t>
            </a:r>
          </a:p>
        </p:txBody>
      </p:sp>
      <p:sp>
        <p:nvSpPr>
          <p:cNvPr id="41" name="Line Callout 1 40"/>
          <p:cNvSpPr/>
          <p:nvPr/>
        </p:nvSpPr>
        <p:spPr>
          <a:xfrm>
            <a:off x="6172894" y="3937149"/>
            <a:ext cx="1828800" cy="700517"/>
          </a:xfrm>
          <a:prstGeom prst="borderCallout1">
            <a:avLst>
              <a:gd name="adj1" fmla="val 56893"/>
              <a:gd name="adj2" fmla="val -2777"/>
              <a:gd name="adj3" fmla="val 58031"/>
              <a:gd name="adj4" fmla="val -26068"/>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Bran’s willingness to pay</a:t>
            </a:r>
          </a:p>
        </p:txBody>
      </p:sp>
      <p:sp>
        <p:nvSpPr>
          <p:cNvPr id="49" name="TextBox 48"/>
          <p:cNvSpPr txBox="1"/>
          <p:nvPr/>
        </p:nvSpPr>
        <p:spPr>
          <a:xfrm>
            <a:off x="3241742" y="6264355"/>
            <a:ext cx="415220" cy="369332"/>
          </a:xfrm>
          <a:prstGeom prst="rect">
            <a:avLst/>
          </a:prstGeom>
          <a:noFill/>
        </p:spPr>
        <p:txBody>
          <a:bodyPr wrap="square" rtlCol="0">
            <a:spAutoFit/>
          </a:bodyPr>
          <a:lstStyle/>
          <a:p>
            <a:pPr algn="ctr"/>
            <a:r>
              <a:rPr lang="en-US" dirty="0"/>
              <a:t>1</a:t>
            </a:r>
          </a:p>
        </p:txBody>
      </p:sp>
      <p:sp>
        <p:nvSpPr>
          <p:cNvPr id="50" name="TextBox 49"/>
          <p:cNvSpPr txBox="1"/>
          <p:nvPr/>
        </p:nvSpPr>
        <p:spPr>
          <a:xfrm>
            <a:off x="3976893" y="6264355"/>
            <a:ext cx="415220" cy="369332"/>
          </a:xfrm>
          <a:prstGeom prst="rect">
            <a:avLst/>
          </a:prstGeom>
          <a:noFill/>
        </p:spPr>
        <p:txBody>
          <a:bodyPr wrap="square" rtlCol="0">
            <a:spAutoFit/>
          </a:bodyPr>
          <a:lstStyle/>
          <a:p>
            <a:pPr algn="ctr"/>
            <a:r>
              <a:rPr lang="en-US" dirty="0"/>
              <a:t>2</a:t>
            </a:r>
          </a:p>
        </p:txBody>
      </p:sp>
      <p:sp>
        <p:nvSpPr>
          <p:cNvPr id="51" name="TextBox 50"/>
          <p:cNvSpPr txBox="1"/>
          <p:nvPr/>
        </p:nvSpPr>
        <p:spPr>
          <a:xfrm>
            <a:off x="4703141" y="6264355"/>
            <a:ext cx="415220" cy="369332"/>
          </a:xfrm>
          <a:prstGeom prst="rect">
            <a:avLst/>
          </a:prstGeom>
          <a:noFill/>
        </p:spPr>
        <p:txBody>
          <a:bodyPr wrap="square" rtlCol="0">
            <a:spAutoFit/>
          </a:bodyPr>
          <a:lstStyle/>
          <a:p>
            <a:pPr algn="ctr"/>
            <a:r>
              <a:rPr lang="en-US" dirty="0"/>
              <a:t>3</a:t>
            </a:r>
          </a:p>
        </p:txBody>
      </p:sp>
      <p:sp>
        <p:nvSpPr>
          <p:cNvPr id="52" name="TextBox 51"/>
          <p:cNvSpPr txBox="1"/>
          <p:nvPr/>
        </p:nvSpPr>
        <p:spPr>
          <a:xfrm>
            <a:off x="5430979" y="6264355"/>
            <a:ext cx="415220" cy="369332"/>
          </a:xfrm>
          <a:prstGeom prst="rect">
            <a:avLst/>
          </a:prstGeom>
          <a:noFill/>
        </p:spPr>
        <p:txBody>
          <a:bodyPr wrap="square" rtlCol="0">
            <a:spAutoFit/>
          </a:bodyPr>
          <a:lstStyle/>
          <a:p>
            <a:pPr algn="ctr"/>
            <a:r>
              <a:rPr lang="en-US" dirty="0"/>
              <a:t>4</a:t>
            </a:r>
          </a:p>
        </p:txBody>
      </p:sp>
      <p:cxnSp>
        <p:nvCxnSpPr>
          <p:cNvPr id="29" name="Straight Connector 28"/>
          <p:cNvCxnSpPr/>
          <p:nvPr/>
        </p:nvCxnSpPr>
        <p:spPr>
          <a:xfrm flipV="1">
            <a:off x="2728826" y="4352787"/>
            <a:ext cx="2183515" cy="1312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2728826" y="3726479"/>
            <a:ext cx="1455677" cy="1312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24059" y="3249358"/>
            <a:ext cx="727839"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endCxn id="49" idx="0"/>
          </p:cNvCxnSpPr>
          <p:nvPr/>
        </p:nvCxnSpPr>
        <p:spPr>
          <a:xfrm rot="5400000">
            <a:off x="1946304" y="4753995"/>
            <a:ext cx="3013409" cy="731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50" idx="0"/>
          </p:cNvCxnSpPr>
          <p:nvPr/>
        </p:nvCxnSpPr>
        <p:spPr>
          <a:xfrm rot="5400000">
            <a:off x="2862465" y="4942316"/>
            <a:ext cx="2644077"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1" idx="0"/>
          </p:cNvCxnSpPr>
          <p:nvPr/>
        </p:nvCxnSpPr>
        <p:spPr>
          <a:xfrm rot="5400000">
            <a:off x="3965556" y="5297982"/>
            <a:ext cx="1911568" cy="2117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2F5370CC-9AF9-6F49-800F-C1CE3EA32B2E}"/>
              </a:ext>
            </a:extLst>
          </p:cNvPr>
          <p:cNvSpPr txBox="1"/>
          <p:nvPr/>
        </p:nvSpPr>
        <p:spPr>
          <a:xfrm>
            <a:off x="2933258" y="1163411"/>
            <a:ext cx="2698973" cy="461665"/>
          </a:xfrm>
          <a:prstGeom prst="rect">
            <a:avLst/>
          </a:prstGeom>
          <a:noFill/>
        </p:spPr>
        <p:txBody>
          <a:bodyPr wrap="square" rtlCol="0">
            <a:spAutoFit/>
          </a:bodyPr>
          <a:lstStyle/>
          <a:p>
            <a:pPr algn="ctr"/>
            <a:r>
              <a:rPr lang="en-US" sz="2400" u="sng" dirty="0"/>
              <a:t>At  a price of $140</a:t>
            </a:r>
          </a:p>
        </p:txBody>
      </p:sp>
      <p:sp>
        <p:nvSpPr>
          <p:cNvPr id="3" name="Rectangle 2">
            <a:extLst>
              <a:ext uri="{FF2B5EF4-FFF2-40B4-BE49-F238E27FC236}">
                <a16:creationId xmlns:a16="http://schemas.microsoft.com/office/drawing/2014/main" id="{6C843451-7404-3340-918A-D117D3C08E56}"/>
              </a:ext>
            </a:extLst>
          </p:cNvPr>
          <p:cNvSpPr/>
          <p:nvPr/>
        </p:nvSpPr>
        <p:spPr>
          <a:xfrm>
            <a:off x="2730875" y="2637877"/>
            <a:ext cx="709577" cy="1093572"/>
          </a:xfrm>
          <a:prstGeom prst="rect">
            <a:avLst/>
          </a:prstGeom>
          <a:gradFill>
            <a:gsLst>
              <a:gs pos="0">
                <a:schemeClr val="accent1">
                  <a:tint val="100000"/>
                  <a:shade val="100000"/>
                  <a:satMod val="130000"/>
                  <a:alpha val="25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$60</a:t>
            </a:r>
          </a:p>
        </p:txBody>
      </p:sp>
      <p:sp>
        <p:nvSpPr>
          <p:cNvPr id="42" name="Rectangle 41">
            <a:extLst>
              <a:ext uri="{FF2B5EF4-FFF2-40B4-BE49-F238E27FC236}">
                <a16:creationId xmlns:a16="http://schemas.microsoft.com/office/drawing/2014/main" id="{5325E0EE-1569-BA4F-8D55-519C86A078C7}"/>
              </a:ext>
            </a:extLst>
          </p:cNvPr>
          <p:cNvSpPr/>
          <p:nvPr/>
        </p:nvSpPr>
        <p:spPr>
          <a:xfrm>
            <a:off x="3455076" y="3272337"/>
            <a:ext cx="719104" cy="467262"/>
          </a:xfrm>
          <a:prstGeom prst="rect">
            <a:avLst/>
          </a:prstGeom>
          <a:gradFill>
            <a:gsLst>
              <a:gs pos="0">
                <a:schemeClr val="accent1">
                  <a:tint val="100000"/>
                  <a:shade val="100000"/>
                  <a:satMod val="130000"/>
                  <a:alpha val="25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$20</a:t>
            </a:r>
          </a:p>
        </p:txBody>
      </p:sp>
      <p:sp>
        <p:nvSpPr>
          <p:cNvPr id="44" name="Rectangle 43">
            <a:extLst>
              <a:ext uri="{FF2B5EF4-FFF2-40B4-BE49-F238E27FC236}">
                <a16:creationId xmlns:a16="http://schemas.microsoft.com/office/drawing/2014/main" id="{2D243300-474A-B841-B49B-A573F74AE77E}"/>
              </a:ext>
            </a:extLst>
          </p:cNvPr>
          <p:cNvSpPr/>
          <p:nvPr/>
        </p:nvSpPr>
        <p:spPr>
          <a:xfrm>
            <a:off x="3228959" y="5059517"/>
            <a:ext cx="1865789" cy="53813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Total Surplus=$80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16200000" flipH="1">
            <a:off x="-1689247" y="4156854"/>
            <a:ext cx="4573587"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flipV="1">
            <a:off x="597545" y="6449262"/>
            <a:ext cx="3693741" cy="15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17"/>
          <p:cNvSpPr txBox="1">
            <a:spLocks noChangeArrowheads="1"/>
          </p:cNvSpPr>
          <p:nvPr/>
        </p:nvSpPr>
        <p:spPr bwMode="auto">
          <a:xfrm>
            <a:off x="220425" y="1952597"/>
            <a:ext cx="369888" cy="369888"/>
          </a:xfrm>
          <a:prstGeom prst="rect">
            <a:avLst/>
          </a:prstGeom>
          <a:noFill/>
          <a:ln w="9525">
            <a:noFill/>
            <a:miter lim="800000"/>
            <a:headEnd/>
            <a:tailEnd/>
          </a:ln>
        </p:spPr>
        <p:txBody>
          <a:bodyPr>
            <a:prstTxWarp prst="textNoShape">
              <a:avLst/>
            </a:prstTxWarp>
            <a:spAutoFit/>
          </a:bodyPr>
          <a:lstStyle/>
          <a:p>
            <a:r>
              <a:rPr lang="en-US" dirty="0"/>
              <a:t>P</a:t>
            </a:r>
          </a:p>
        </p:txBody>
      </p:sp>
      <p:cxnSp>
        <p:nvCxnSpPr>
          <p:cNvPr id="10" name="Straight Connector 9"/>
          <p:cNvCxnSpPr>
            <a:cxnSpLocks/>
          </p:cNvCxnSpPr>
          <p:nvPr/>
        </p:nvCxnSpPr>
        <p:spPr>
          <a:xfrm>
            <a:off x="599134" y="2137541"/>
            <a:ext cx="3424410" cy="32606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7546" y="4236148"/>
            <a:ext cx="2220062"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 name="TextBox 17"/>
          <p:cNvSpPr txBox="1">
            <a:spLocks noChangeArrowheads="1"/>
          </p:cNvSpPr>
          <p:nvPr/>
        </p:nvSpPr>
        <p:spPr bwMode="auto">
          <a:xfrm>
            <a:off x="150423" y="4064460"/>
            <a:ext cx="566590" cy="369332"/>
          </a:xfrm>
          <a:prstGeom prst="rect">
            <a:avLst/>
          </a:prstGeom>
          <a:noFill/>
          <a:ln w="9525">
            <a:noFill/>
            <a:miter lim="800000"/>
            <a:headEnd/>
            <a:tailEnd/>
          </a:ln>
        </p:spPr>
        <p:txBody>
          <a:bodyPr wrap="square">
            <a:prstTxWarp prst="textNoShape">
              <a:avLst/>
            </a:prstTxWarp>
            <a:spAutoFit/>
          </a:bodyPr>
          <a:lstStyle/>
          <a:p>
            <a:r>
              <a:rPr lang="en-US" dirty="0"/>
              <a:t>P</a:t>
            </a:r>
            <a:r>
              <a:rPr lang="en-US" baseline="-25000" dirty="0"/>
              <a:t>1</a:t>
            </a:r>
            <a:r>
              <a:rPr lang="en-US" dirty="0"/>
              <a:t>*</a:t>
            </a:r>
          </a:p>
        </p:txBody>
      </p:sp>
      <p:cxnSp>
        <p:nvCxnSpPr>
          <p:cNvPr id="13" name="Straight Connector 12"/>
          <p:cNvCxnSpPr/>
          <p:nvPr/>
        </p:nvCxnSpPr>
        <p:spPr>
          <a:xfrm rot="16200000" flipV="1">
            <a:off x="1714651" y="5340692"/>
            <a:ext cx="2205912" cy="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79780" y="1953153"/>
            <a:ext cx="427432" cy="369332"/>
          </a:xfrm>
          <a:prstGeom prst="rect">
            <a:avLst/>
          </a:prstGeom>
          <a:noFill/>
        </p:spPr>
        <p:txBody>
          <a:bodyPr wrap="square" rtlCol="0">
            <a:spAutoFit/>
          </a:bodyPr>
          <a:lstStyle/>
          <a:p>
            <a:r>
              <a:rPr lang="en-US" dirty="0"/>
              <a:t>D</a:t>
            </a:r>
          </a:p>
        </p:txBody>
      </p:sp>
      <p:sp>
        <p:nvSpPr>
          <p:cNvPr id="19" name="Right Triangle 18"/>
          <p:cNvSpPr/>
          <p:nvPr/>
        </p:nvSpPr>
        <p:spPr>
          <a:xfrm>
            <a:off x="617130" y="2134709"/>
            <a:ext cx="2218474" cy="2098607"/>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consumer surplus</a:t>
            </a:r>
          </a:p>
        </p:txBody>
      </p:sp>
      <p:cxnSp>
        <p:nvCxnSpPr>
          <p:cNvPr id="21" name="Straight Connector 20"/>
          <p:cNvCxnSpPr/>
          <p:nvPr/>
        </p:nvCxnSpPr>
        <p:spPr>
          <a:xfrm rot="16200000" flipH="1">
            <a:off x="2485574" y="4168244"/>
            <a:ext cx="4573587"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p:cNvCxnSpPr>
          <p:nvPr/>
        </p:nvCxnSpPr>
        <p:spPr>
          <a:xfrm flipV="1">
            <a:off x="4773954" y="6450778"/>
            <a:ext cx="3987661" cy="42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17"/>
          <p:cNvSpPr txBox="1">
            <a:spLocks noChangeArrowheads="1"/>
          </p:cNvSpPr>
          <p:nvPr/>
        </p:nvSpPr>
        <p:spPr bwMode="auto">
          <a:xfrm>
            <a:off x="4371523" y="1963987"/>
            <a:ext cx="369888" cy="369888"/>
          </a:xfrm>
          <a:prstGeom prst="rect">
            <a:avLst/>
          </a:prstGeom>
          <a:noFill/>
          <a:ln w="9525">
            <a:noFill/>
            <a:miter lim="800000"/>
            <a:headEnd/>
            <a:tailEnd/>
          </a:ln>
        </p:spPr>
        <p:txBody>
          <a:bodyPr>
            <a:prstTxWarp prst="textNoShape">
              <a:avLst/>
            </a:prstTxWarp>
            <a:spAutoFit/>
          </a:bodyPr>
          <a:lstStyle/>
          <a:p>
            <a:r>
              <a:rPr lang="en-US" dirty="0"/>
              <a:t>P</a:t>
            </a:r>
          </a:p>
        </p:txBody>
      </p:sp>
      <p:cxnSp>
        <p:nvCxnSpPr>
          <p:cNvPr id="24" name="Straight Connector 23"/>
          <p:cNvCxnSpPr/>
          <p:nvPr/>
        </p:nvCxnSpPr>
        <p:spPr>
          <a:xfrm>
            <a:off x="4773958" y="2238650"/>
            <a:ext cx="3554215" cy="3352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46" idx="0"/>
          </p:cNvCxnSpPr>
          <p:nvPr/>
        </p:nvCxnSpPr>
        <p:spPr>
          <a:xfrm>
            <a:off x="4784786" y="4367279"/>
            <a:ext cx="2216882" cy="610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46" idx="0"/>
          </p:cNvCxnSpPr>
          <p:nvPr/>
        </p:nvCxnSpPr>
        <p:spPr>
          <a:xfrm rot="16200000" flipV="1">
            <a:off x="5945606" y="5429442"/>
            <a:ext cx="2113714" cy="15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954601" y="1964543"/>
            <a:ext cx="427432" cy="369332"/>
          </a:xfrm>
          <a:prstGeom prst="rect">
            <a:avLst/>
          </a:prstGeom>
          <a:noFill/>
        </p:spPr>
        <p:txBody>
          <a:bodyPr wrap="square" rtlCol="0">
            <a:spAutoFit/>
          </a:bodyPr>
          <a:lstStyle/>
          <a:p>
            <a:r>
              <a:rPr lang="en-US" dirty="0"/>
              <a:t>D</a:t>
            </a:r>
          </a:p>
        </p:txBody>
      </p:sp>
      <p:sp>
        <p:nvSpPr>
          <p:cNvPr id="29" name="TextBox 28"/>
          <p:cNvSpPr txBox="1"/>
          <p:nvPr/>
        </p:nvSpPr>
        <p:spPr>
          <a:xfrm>
            <a:off x="8278682" y="6427110"/>
            <a:ext cx="647255" cy="369332"/>
          </a:xfrm>
          <a:prstGeom prst="rect">
            <a:avLst/>
          </a:prstGeom>
          <a:noFill/>
        </p:spPr>
        <p:txBody>
          <a:bodyPr wrap="square" rtlCol="0">
            <a:spAutoFit/>
          </a:bodyPr>
          <a:lstStyle/>
          <a:p>
            <a:pPr algn="ctr"/>
            <a:r>
              <a:rPr lang="en-US" dirty="0"/>
              <a:t>Q</a:t>
            </a:r>
          </a:p>
        </p:txBody>
      </p:sp>
      <p:sp>
        <p:nvSpPr>
          <p:cNvPr id="33" name="TextBox 17"/>
          <p:cNvSpPr txBox="1">
            <a:spLocks noChangeArrowheads="1"/>
          </p:cNvSpPr>
          <p:nvPr/>
        </p:nvSpPr>
        <p:spPr bwMode="auto">
          <a:xfrm>
            <a:off x="4305253" y="4064324"/>
            <a:ext cx="566590" cy="369332"/>
          </a:xfrm>
          <a:prstGeom prst="rect">
            <a:avLst/>
          </a:prstGeom>
          <a:noFill/>
          <a:ln w="9525">
            <a:noFill/>
            <a:miter lim="800000"/>
            <a:headEnd/>
            <a:tailEnd/>
          </a:ln>
        </p:spPr>
        <p:txBody>
          <a:bodyPr wrap="square">
            <a:prstTxWarp prst="textNoShape">
              <a:avLst/>
            </a:prstTxWarp>
            <a:spAutoFit/>
          </a:bodyPr>
          <a:lstStyle/>
          <a:p>
            <a:r>
              <a:rPr lang="en-US" dirty="0"/>
              <a:t>P</a:t>
            </a:r>
            <a:r>
              <a:rPr lang="en-US" baseline="-25000" dirty="0"/>
              <a:t>1</a:t>
            </a:r>
            <a:r>
              <a:rPr lang="en-US" dirty="0"/>
              <a:t>*</a:t>
            </a:r>
          </a:p>
        </p:txBody>
      </p:sp>
      <p:sp>
        <p:nvSpPr>
          <p:cNvPr id="34" name="TextBox 17"/>
          <p:cNvSpPr txBox="1">
            <a:spLocks noChangeArrowheads="1"/>
          </p:cNvSpPr>
          <p:nvPr/>
        </p:nvSpPr>
        <p:spPr bwMode="auto">
          <a:xfrm>
            <a:off x="4291286" y="4923772"/>
            <a:ext cx="566590" cy="369332"/>
          </a:xfrm>
          <a:prstGeom prst="rect">
            <a:avLst/>
          </a:prstGeom>
          <a:noFill/>
          <a:ln w="9525">
            <a:noFill/>
            <a:miter lim="800000"/>
            <a:headEnd/>
            <a:tailEnd/>
          </a:ln>
        </p:spPr>
        <p:txBody>
          <a:bodyPr wrap="square">
            <a:prstTxWarp prst="textNoShape">
              <a:avLst/>
            </a:prstTxWarp>
            <a:spAutoFit/>
          </a:bodyPr>
          <a:lstStyle/>
          <a:p>
            <a:r>
              <a:rPr lang="en-US" dirty="0"/>
              <a:t>P</a:t>
            </a:r>
            <a:r>
              <a:rPr lang="en-US" baseline="-25000" dirty="0"/>
              <a:t>2</a:t>
            </a:r>
            <a:r>
              <a:rPr lang="en-US" dirty="0"/>
              <a:t>*</a:t>
            </a:r>
          </a:p>
        </p:txBody>
      </p:sp>
      <p:cxnSp>
        <p:nvCxnSpPr>
          <p:cNvPr id="35" name="Straight Connector 34"/>
          <p:cNvCxnSpPr>
            <a:cxnSpLocks/>
          </p:cNvCxnSpPr>
          <p:nvPr/>
        </p:nvCxnSpPr>
        <p:spPr>
          <a:xfrm rot="10800000">
            <a:off x="4771574" y="5135947"/>
            <a:ext cx="3052159"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TextBox 17"/>
          <p:cNvSpPr txBox="1">
            <a:spLocks noChangeArrowheads="1"/>
          </p:cNvSpPr>
          <p:nvPr/>
        </p:nvSpPr>
        <p:spPr bwMode="auto">
          <a:xfrm>
            <a:off x="2532724" y="6446481"/>
            <a:ext cx="566590" cy="369332"/>
          </a:xfrm>
          <a:prstGeom prst="rect">
            <a:avLst/>
          </a:prstGeom>
          <a:noFill/>
          <a:ln w="9525">
            <a:noFill/>
            <a:miter lim="800000"/>
            <a:headEnd/>
            <a:tailEnd/>
          </a:ln>
        </p:spPr>
        <p:txBody>
          <a:bodyPr wrap="square">
            <a:prstTxWarp prst="textNoShape">
              <a:avLst/>
            </a:prstTxWarp>
            <a:spAutoFit/>
          </a:bodyPr>
          <a:lstStyle/>
          <a:p>
            <a:r>
              <a:rPr lang="en-US" dirty="0"/>
              <a:t>Q</a:t>
            </a:r>
            <a:r>
              <a:rPr lang="en-US" baseline="-25000" dirty="0"/>
              <a:t>1</a:t>
            </a:r>
            <a:r>
              <a:rPr lang="en-US" dirty="0"/>
              <a:t>*</a:t>
            </a:r>
          </a:p>
        </p:txBody>
      </p:sp>
      <p:sp>
        <p:nvSpPr>
          <p:cNvPr id="39" name="TextBox 17"/>
          <p:cNvSpPr txBox="1">
            <a:spLocks noChangeArrowheads="1"/>
          </p:cNvSpPr>
          <p:nvPr/>
        </p:nvSpPr>
        <p:spPr bwMode="auto">
          <a:xfrm>
            <a:off x="6709131" y="6427110"/>
            <a:ext cx="566590" cy="369332"/>
          </a:xfrm>
          <a:prstGeom prst="rect">
            <a:avLst/>
          </a:prstGeom>
          <a:noFill/>
          <a:ln w="9525">
            <a:noFill/>
            <a:miter lim="800000"/>
            <a:headEnd/>
            <a:tailEnd/>
          </a:ln>
        </p:spPr>
        <p:txBody>
          <a:bodyPr wrap="square">
            <a:prstTxWarp prst="textNoShape">
              <a:avLst/>
            </a:prstTxWarp>
            <a:spAutoFit/>
          </a:bodyPr>
          <a:lstStyle/>
          <a:p>
            <a:r>
              <a:rPr lang="en-US" dirty="0"/>
              <a:t>Q</a:t>
            </a:r>
            <a:r>
              <a:rPr lang="en-US" baseline="-25000" dirty="0"/>
              <a:t>1</a:t>
            </a:r>
            <a:r>
              <a:rPr lang="en-US" dirty="0"/>
              <a:t>*</a:t>
            </a:r>
          </a:p>
        </p:txBody>
      </p:sp>
      <p:sp>
        <p:nvSpPr>
          <p:cNvPr id="40" name="TextBox 17"/>
          <p:cNvSpPr txBox="1">
            <a:spLocks noChangeArrowheads="1"/>
          </p:cNvSpPr>
          <p:nvPr/>
        </p:nvSpPr>
        <p:spPr bwMode="auto">
          <a:xfrm>
            <a:off x="7606580" y="6427110"/>
            <a:ext cx="566590" cy="369332"/>
          </a:xfrm>
          <a:prstGeom prst="rect">
            <a:avLst/>
          </a:prstGeom>
          <a:noFill/>
          <a:ln w="9525">
            <a:noFill/>
            <a:miter lim="800000"/>
            <a:headEnd/>
            <a:tailEnd/>
          </a:ln>
        </p:spPr>
        <p:txBody>
          <a:bodyPr wrap="square">
            <a:prstTxWarp prst="textNoShape">
              <a:avLst/>
            </a:prstTxWarp>
            <a:spAutoFit/>
          </a:bodyPr>
          <a:lstStyle/>
          <a:p>
            <a:r>
              <a:rPr lang="en-US" dirty="0"/>
              <a:t>Q</a:t>
            </a:r>
            <a:r>
              <a:rPr lang="en-US" baseline="-25000" dirty="0"/>
              <a:t>2</a:t>
            </a:r>
            <a:r>
              <a:rPr lang="en-US" dirty="0"/>
              <a:t>*</a:t>
            </a:r>
          </a:p>
        </p:txBody>
      </p:sp>
      <p:cxnSp>
        <p:nvCxnSpPr>
          <p:cNvPr id="41" name="Straight Connector 40"/>
          <p:cNvCxnSpPr>
            <a:cxnSpLocks/>
          </p:cNvCxnSpPr>
          <p:nvPr/>
        </p:nvCxnSpPr>
        <p:spPr>
          <a:xfrm rot="5400000" flipH="1" flipV="1">
            <a:off x="7169049" y="5780737"/>
            <a:ext cx="1338493"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4790201" y="4348769"/>
            <a:ext cx="2216881" cy="787178"/>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Additional consumer surplus to initial consumers</a:t>
            </a:r>
          </a:p>
        </p:txBody>
      </p:sp>
      <p:sp>
        <p:nvSpPr>
          <p:cNvPr id="46" name="Right Triangle 45"/>
          <p:cNvSpPr/>
          <p:nvPr/>
        </p:nvSpPr>
        <p:spPr>
          <a:xfrm>
            <a:off x="7001668" y="4373380"/>
            <a:ext cx="832893" cy="786384"/>
          </a:xfrm>
          <a:prstGeom prst="rtTriangle">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Line Callout 2 47"/>
          <p:cNvSpPr/>
          <p:nvPr/>
        </p:nvSpPr>
        <p:spPr>
          <a:xfrm>
            <a:off x="7238066" y="3547440"/>
            <a:ext cx="1303619" cy="866947"/>
          </a:xfrm>
          <a:prstGeom prst="borderCallout2">
            <a:avLst>
              <a:gd name="adj1" fmla="val 96483"/>
              <a:gd name="adj2" fmla="val -2991"/>
              <a:gd name="adj3" fmla="val 96483"/>
              <a:gd name="adj4" fmla="val -1976"/>
              <a:gd name="adj5" fmla="val 115984"/>
              <a:gd name="adj6" fmla="val -3832"/>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Consumer surplus to new consumers</a:t>
            </a:r>
          </a:p>
        </p:txBody>
      </p:sp>
      <p:sp>
        <p:nvSpPr>
          <p:cNvPr id="49" name="TextBox 48"/>
          <p:cNvSpPr txBox="1"/>
          <p:nvPr/>
        </p:nvSpPr>
        <p:spPr>
          <a:xfrm>
            <a:off x="597545" y="920944"/>
            <a:ext cx="3238084" cy="369332"/>
          </a:xfrm>
          <a:prstGeom prst="rect">
            <a:avLst/>
          </a:prstGeom>
          <a:noFill/>
          <a:ln>
            <a:noFill/>
          </a:ln>
        </p:spPr>
        <p:txBody>
          <a:bodyPr wrap="square" rtlCol="0">
            <a:spAutoFit/>
          </a:bodyPr>
          <a:lstStyle/>
          <a:p>
            <a:pPr algn="ctr"/>
            <a:r>
              <a:rPr lang="en-US" b="1" dirty="0"/>
              <a:t>Consumer Surplus at P</a:t>
            </a:r>
            <a:r>
              <a:rPr lang="en-US" b="1" baseline="-25000" dirty="0"/>
              <a:t>1</a:t>
            </a:r>
            <a:r>
              <a:rPr lang="en-US" b="1" dirty="0"/>
              <a:t>* </a:t>
            </a:r>
          </a:p>
        </p:txBody>
      </p:sp>
      <p:sp>
        <p:nvSpPr>
          <p:cNvPr id="50" name="TextBox 49"/>
          <p:cNvSpPr txBox="1"/>
          <p:nvPr/>
        </p:nvSpPr>
        <p:spPr>
          <a:xfrm>
            <a:off x="5099547" y="1064233"/>
            <a:ext cx="3238084" cy="369332"/>
          </a:xfrm>
          <a:prstGeom prst="rect">
            <a:avLst/>
          </a:prstGeom>
          <a:noFill/>
          <a:ln>
            <a:noFill/>
          </a:ln>
        </p:spPr>
        <p:txBody>
          <a:bodyPr wrap="square" rtlCol="0">
            <a:spAutoFit/>
          </a:bodyPr>
          <a:lstStyle/>
          <a:p>
            <a:pPr algn="ctr"/>
            <a:r>
              <a:rPr lang="en-US" b="1" dirty="0"/>
              <a:t>Consumer Surplus at P</a:t>
            </a:r>
            <a:r>
              <a:rPr lang="en-US" b="1" baseline="-25000" dirty="0"/>
              <a:t>2</a:t>
            </a:r>
            <a:r>
              <a:rPr lang="en-US" b="1" dirty="0"/>
              <a:t>* </a:t>
            </a:r>
          </a:p>
        </p:txBody>
      </p:sp>
      <p:sp>
        <p:nvSpPr>
          <p:cNvPr id="69" name="Right Triangle 68"/>
          <p:cNvSpPr/>
          <p:nvPr/>
        </p:nvSpPr>
        <p:spPr>
          <a:xfrm>
            <a:off x="4773957" y="2232104"/>
            <a:ext cx="2216881" cy="2109220"/>
          </a:xfrm>
          <a:prstGeom prst="rtTriangl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initial consumer surplus</a:t>
            </a:r>
          </a:p>
        </p:txBody>
      </p:sp>
      <p:sp>
        <p:nvSpPr>
          <p:cNvPr id="36" name="TextBox 35">
            <a:extLst>
              <a:ext uri="{FF2B5EF4-FFF2-40B4-BE49-F238E27FC236}">
                <a16:creationId xmlns:a16="http://schemas.microsoft.com/office/drawing/2014/main" id="{71D3AF27-CDE9-A841-96F7-311CA81DEFC5}"/>
              </a:ext>
            </a:extLst>
          </p:cNvPr>
          <p:cNvSpPr txBox="1"/>
          <p:nvPr/>
        </p:nvSpPr>
        <p:spPr>
          <a:xfrm>
            <a:off x="3718534" y="6453448"/>
            <a:ext cx="647255" cy="369332"/>
          </a:xfrm>
          <a:prstGeom prst="rect">
            <a:avLst/>
          </a:prstGeom>
          <a:noFill/>
        </p:spPr>
        <p:txBody>
          <a:bodyPr wrap="square" rtlCol="0">
            <a:spAutoFit/>
          </a:bodyPr>
          <a:lstStyle/>
          <a:p>
            <a:pPr algn="ctr"/>
            <a:r>
              <a:rPr lang="en-US" dirty="0"/>
              <a:t>Q</a:t>
            </a:r>
          </a:p>
        </p:txBody>
      </p:sp>
      <p:sp>
        <p:nvSpPr>
          <p:cNvPr id="37" name="Title 1">
            <a:extLst>
              <a:ext uri="{FF2B5EF4-FFF2-40B4-BE49-F238E27FC236}">
                <a16:creationId xmlns:a16="http://schemas.microsoft.com/office/drawing/2014/main" id="{142BB852-0128-0243-E6B7-7E0AC6F37AB3}"/>
              </a:ext>
            </a:extLst>
          </p:cNvPr>
          <p:cNvSpPr>
            <a:spLocks noGrp="1"/>
          </p:cNvSpPr>
          <p:nvPr>
            <p:ph type="title"/>
          </p:nvPr>
        </p:nvSpPr>
        <p:spPr>
          <a:xfrm>
            <a:off x="0" y="0"/>
            <a:ext cx="9144000" cy="1143000"/>
          </a:xfrm>
        </p:spPr>
        <p:txBody>
          <a:bodyPr>
            <a:normAutofit/>
          </a:bodyPr>
          <a:lstStyle/>
          <a:p>
            <a:r>
              <a:rPr lang="en-US" sz="4000" dirty="0"/>
              <a:t>Consumer Surplus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3" name="Typewriter"/>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3" name="Typewriter"/>
                                        </p:tgtEl>
                                      </p:cMediaNode>
                                    </p:audio>
                                  </p:sub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2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4" name="Fly In"/>
                                        </p:tgtEl>
                                      </p:cMediaNode>
                                    </p:audio>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Typewriter"/>
                                        </p:tgtEl>
                                      </p:cMediaNode>
                                    </p:audio>
                                  </p:sub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1000"/>
                                        <p:tgtEl>
                                          <p:spTgt spid="35"/>
                                        </p:tgtEl>
                                      </p:cBhvr>
                                    </p:animEffect>
                                  </p:childTnLst>
                                  <p:subTnLst>
                                    <p:audio>
                                      <p:cMediaNode>
                                        <p:cTn display="0" masterRel="sameClick">
                                          <p:stCondLst>
                                            <p:cond evt="begin" delay="0">
                                              <p:tn val="38"/>
                                            </p:cond>
                                          </p:stCondLst>
                                          <p:endCondLst>
                                            <p:cond evt="onStopAudio" delay="0">
                                              <p:tgtEl>
                                                <p:sldTgt/>
                                              </p:tgtEl>
                                            </p:cond>
                                          </p:endCondLst>
                                        </p:cTn>
                                        <p:tgtEl>
                                          <p:sndTgt r:embed="rId3" name="Typewriter"/>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1000"/>
                                        <p:tgtEl>
                                          <p:spTgt spid="41"/>
                                        </p:tgtEl>
                                      </p:cBhvr>
                                    </p:animEffect>
                                  </p:childTnLst>
                                  <p:subTnLst>
                                    <p:audio>
                                      <p:cMediaNode>
                                        <p:cTn display="0" masterRel="sameClick">
                                          <p:stCondLst>
                                            <p:cond evt="begin" delay="0">
                                              <p:tn val="46"/>
                                            </p:cond>
                                          </p:stCondLst>
                                          <p:endCondLst>
                                            <p:cond evt="onStopAudio" delay="0">
                                              <p:tgtEl>
                                                <p:sldTgt/>
                                              </p:tgtEl>
                                            </p:cond>
                                          </p:endCondLst>
                                        </p:cTn>
                                        <p:tgtEl>
                                          <p:sndTgt r:embed="rId3" name="Typewriter"/>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up)">
                                      <p:cBhvr>
                                        <p:cTn id="56" dur="1000"/>
                                        <p:tgtEl>
                                          <p:spTgt spid="45"/>
                                        </p:tgtEl>
                                      </p:cBhvr>
                                    </p:animEffect>
                                  </p:childTnLst>
                                  <p:subTnLst>
                                    <p:audio>
                                      <p:cMediaNode>
                                        <p:cTn display="0" masterRel="sameClick">
                                          <p:stCondLst>
                                            <p:cond evt="begin" delay="0">
                                              <p:tn val="54"/>
                                            </p:cond>
                                          </p:stCondLst>
                                          <p:endCondLst>
                                            <p:cond evt="onStopAudio" delay="0">
                                              <p:tgtEl>
                                                <p:sldTgt/>
                                              </p:tgtEl>
                                            </p:cond>
                                          </p:endCondLst>
                                        </p:cTn>
                                        <p:tgtEl>
                                          <p:sndTgt r:embed="rId5" name="Fly Out"/>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2000"/>
                                        <p:tgtEl>
                                          <p:spTgt spid="46"/>
                                        </p:tgtEl>
                                      </p:cBhvr>
                                    </p:animEffect>
                                  </p:childTnLst>
                                  <p:subTnLst>
                                    <p:audio>
                                      <p:cMediaNode>
                                        <p:cTn display="0" masterRel="sameClick">
                                          <p:stCondLst>
                                            <p:cond evt="begin" delay="0">
                                              <p:tn val="59"/>
                                            </p:cond>
                                          </p:stCondLst>
                                          <p:endCondLst>
                                            <p:cond evt="onStopAudio" delay="0">
                                              <p:tgtEl>
                                                <p:sldTgt/>
                                              </p:tgtEl>
                                            </p:cond>
                                          </p:endCondLst>
                                        </p:cTn>
                                        <p:tgtEl>
                                          <p:sndTgt r:embed="rId4" name="Fly In"/>
                                        </p:tgtEl>
                                      </p:cMediaNode>
                                    </p:audio>
                                  </p:subTnLst>
                                </p:cTn>
                              </p:par>
                            </p:childTnLst>
                          </p:cTn>
                        </p:par>
                        <p:par>
                          <p:cTn id="62" fill="hold">
                            <p:stCondLst>
                              <p:cond delay="2000"/>
                            </p:stCondLst>
                            <p:childTnLst>
                              <p:par>
                                <p:cTn id="63" presetID="1" presetClass="entr" presetSubtype="0"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33" grpId="0"/>
      <p:bldP spid="34" grpId="0"/>
      <p:bldP spid="38" grpId="0"/>
      <p:bldP spid="39" grpId="0"/>
      <p:bldP spid="40" grpId="0"/>
      <p:bldP spid="45" grpId="0" animBg="1"/>
      <p:bldP spid="46" grpId="0" animBg="1"/>
      <p:bldP spid="48" grpId="0" animBg="1"/>
      <p:bldP spid="69" grpId="0" animBg="1"/>
      <p:bldP spid="6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Producer Surplus</a:t>
            </a:r>
          </a:p>
        </p:txBody>
      </p:sp>
      <p:sp>
        <p:nvSpPr>
          <p:cNvPr id="5" name="TextBox 4"/>
          <p:cNvSpPr txBox="1"/>
          <p:nvPr/>
        </p:nvSpPr>
        <p:spPr>
          <a:xfrm>
            <a:off x="5617025" y="1556991"/>
            <a:ext cx="2629501" cy="1569660"/>
          </a:xfrm>
          <a:prstGeom prst="rect">
            <a:avLst/>
          </a:prstGeom>
          <a:noFill/>
        </p:spPr>
        <p:txBody>
          <a:bodyPr wrap="square" rtlCol="0">
            <a:spAutoFit/>
          </a:bodyPr>
          <a:lstStyle/>
          <a:p>
            <a:pPr algn="ctr"/>
            <a:r>
              <a:rPr lang="en-US" sz="2400" b="1" dirty="0"/>
              <a:t>Cost: </a:t>
            </a:r>
            <a:r>
              <a:rPr lang="en-US" sz="2400" dirty="0"/>
              <a:t>the value of everything a seller must give up to produce a good.</a:t>
            </a:r>
          </a:p>
        </p:txBody>
      </p:sp>
      <p:sp>
        <p:nvSpPr>
          <p:cNvPr id="6" name="TextBox 5"/>
          <p:cNvSpPr txBox="1"/>
          <p:nvPr/>
        </p:nvSpPr>
        <p:spPr>
          <a:xfrm>
            <a:off x="5629670" y="3903254"/>
            <a:ext cx="2629501" cy="1938992"/>
          </a:xfrm>
          <a:prstGeom prst="rect">
            <a:avLst/>
          </a:prstGeom>
          <a:noFill/>
        </p:spPr>
        <p:txBody>
          <a:bodyPr wrap="square" rtlCol="0">
            <a:spAutoFit/>
          </a:bodyPr>
          <a:lstStyle/>
          <a:p>
            <a:pPr algn="ctr"/>
            <a:r>
              <a:rPr lang="en-US" sz="2400" b="1" dirty="0"/>
              <a:t>Producer Surplus: </a:t>
            </a:r>
            <a:r>
              <a:rPr lang="en-US" sz="2400" dirty="0"/>
              <a:t>the amount a seller is paid for a good minus the seller’s cost of providing it.</a:t>
            </a:r>
          </a:p>
        </p:txBody>
      </p:sp>
      <p:pic>
        <p:nvPicPr>
          <p:cNvPr id="32770" name="Picture 2" descr="Indirect Loss Costs Are Big Cost Drivers - AllBusiness.com">
            <a:extLst>
              <a:ext uri="{FF2B5EF4-FFF2-40B4-BE49-F238E27FC236}">
                <a16:creationId xmlns:a16="http://schemas.microsoft.com/office/drawing/2014/main" id="{1D3B20A9-97C1-794C-B89E-6A4BAA1D3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584" y="953893"/>
            <a:ext cx="2775857" cy="2775857"/>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Profit Definition">
            <a:extLst>
              <a:ext uri="{FF2B5EF4-FFF2-40B4-BE49-F238E27FC236}">
                <a16:creationId xmlns:a16="http://schemas.microsoft.com/office/drawing/2014/main" id="{0EE8EBF7-CAB0-C840-B863-CC5F1E56D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012" y="3729750"/>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flipH="1">
            <a:off x="2602663" y="2027679"/>
            <a:ext cx="6353" cy="4213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604250" y="6241568"/>
            <a:ext cx="384348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5515603" y="2200210"/>
            <a:ext cx="0" cy="6607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787765" y="2856705"/>
            <a:ext cx="727838"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61515" y="3223396"/>
            <a:ext cx="72783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3675903" y="3611390"/>
            <a:ext cx="7680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333677" y="3994620"/>
            <a:ext cx="72783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3159573" y="4170316"/>
            <a:ext cx="35615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609018" y="4344709"/>
            <a:ext cx="72783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1658999" y="5280018"/>
            <a:ext cx="1898448" cy="15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923533" y="2707063"/>
            <a:ext cx="679128" cy="307777"/>
          </a:xfrm>
          <a:prstGeom prst="rect">
            <a:avLst/>
          </a:prstGeom>
          <a:noFill/>
          <a:ln>
            <a:noFill/>
          </a:ln>
        </p:spPr>
        <p:txBody>
          <a:bodyPr wrap="square" rtlCol="0">
            <a:spAutoFit/>
          </a:bodyPr>
          <a:lstStyle/>
          <a:p>
            <a:pPr algn="ctr"/>
            <a:r>
              <a:rPr lang="en-US" sz="1400" dirty="0"/>
              <a:t>$450</a:t>
            </a:r>
          </a:p>
        </p:txBody>
      </p:sp>
      <p:sp>
        <p:nvSpPr>
          <p:cNvPr id="33" name="TextBox 32"/>
          <p:cNvSpPr txBox="1"/>
          <p:nvPr/>
        </p:nvSpPr>
        <p:spPr>
          <a:xfrm>
            <a:off x="1923533" y="3074271"/>
            <a:ext cx="679128" cy="307777"/>
          </a:xfrm>
          <a:prstGeom prst="rect">
            <a:avLst/>
          </a:prstGeom>
          <a:noFill/>
          <a:ln>
            <a:noFill/>
          </a:ln>
        </p:spPr>
        <p:txBody>
          <a:bodyPr wrap="square" rtlCol="0">
            <a:spAutoFit/>
          </a:bodyPr>
          <a:lstStyle/>
          <a:p>
            <a:pPr algn="ctr"/>
            <a:r>
              <a:rPr lang="en-US" sz="1400" dirty="0"/>
              <a:t>$400</a:t>
            </a:r>
          </a:p>
        </p:txBody>
      </p:sp>
      <p:sp>
        <p:nvSpPr>
          <p:cNvPr id="34" name="TextBox 33"/>
          <p:cNvSpPr txBox="1"/>
          <p:nvPr/>
        </p:nvSpPr>
        <p:spPr>
          <a:xfrm>
            <a:off x="1923533" y="3839143"/>
            <a:ext cx="679128" cy="307777"/>
          </a:xfrm>
          <a:prstGeom prst="rect">
            <a:avLst/>
          </a:prstGeom>
          <a:noFill/>
          <a:ln>
            <a:noFill/>
          </a:ln>
        </p:spPr>
        <p:txBody>
          <a:bodyPr wrap="square" rtlCol="0">
            <a:spAutoFit/>
          </a:bodyPr>
          <a:lstStyle/>
          <a:p>
            <a:pPr algn="ctr"/>
            <a:r>
              <a:rPr lang="en-US" sz="1400" dirty="0"/>
              <a:t>$300</a:t>
            </a:r>
          </a:p>
        </p:txBody>
      </p:sp>
      <p:sp>
        <p:nvSpPr>
          <p:cNvPr id="37" name="TextBox 36"/>
          <p:cNvSpPr txBox="1"/>
          <p:nvPr/>
        </p:nvSpPr>
        <p:spPr>
          <a:xfrm>
            <a:off x="1929890" y="4177700"/>
            <a:ext cx="679128" cy="307777"/>
          </a:xfrm>
          <a:prstGeom prst="rect">
            <a:avLst/>
          </a:prstGeom>
          <a:noFill/>
          <a:ln>
            <a:noFill/>
          </a:ln>
        </p:spPr>
        <p:txBody>
          <a:bodyPr wrap="square" rtlCol="0">
            <a:spAutoFit/>
          </a:bodyPr>
          <a:lstStyle/>
          <a:p>
            <a:pPr algn="ctr"/>
            <a:r>
              <a:rPr lang="en-US" sz="1400" dirty="0"/>
              <a:t>$250</a:t>
            </a:r>
          </a:p>
        </p:txBody>
      </p:sp>
      <p:sp>
        <p:nvSpPr>
          <p:cNvPr id="38" name="Line Callout 1 37"/>
          <p:cNvSpPr/>
          <p:nvPr/>
        </p:nvSpPr>
        <p:spPr>
          <a:xfrm>
            <a:off x="5886408" y="2701651"/>
            <a:ext cx="1799210" cy="310108"/>
          </a:xfrm>
          <a:prstGeom prst="borderCallout1">
            <a:avLst>
              <a:gd name="adj1" fmla="val 56893"/>
              <a:gd name="adj2" fmla="val -2777"/>
              <a:gd name="adj3" fmla="val 50947"/>
              <a:gd name="adj4" fmla="val -2108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Cat’s Cost</a:t>
            </a:r>
          </a:p>
        </p:txBody>
      </p:sp>
      <p:sp>
        <p:nvSpPr>
          <p:cNvPr id="40" name="Line Callout 1 39"/>
          <p:cNvSpPr/>
          <p:nvPr/>
        </p:nvSpPr>
        <p:spPr>
          <a:xfrm>
            <a:off x="5744473" y="3839143"/>
            <a:ext cx="1848420" cy="354442"/>
          </a:xfrm>
          <a:prstGeom prst="borderCallout1">
            <a:avLst>
              <a:gd name="adj1" fmla="val 56893"/>
              <a:gd name="adj2" fmla="val -2777"/>
              <a:gd name="adj3" fmla="val 47847"/>
              <a:gd name="adj4" fmla="val -90518"/>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solidFill>
              </a:rPr>
              <a:t>Arya’s</a:t>
            </a:r>
            <a:r>
              <a:rPr lang="en-US" sz="1600" dirty="0">
                <a:solidFill>
                  <a:schemeClr val="tx1"/>
                </a:solidFill>
              </a:rPr>
              <a:t> Cost</a:t>
            </a:r>
          </a:p>
        </p:txBody>
      </p:sp>
      <p:sp>
        <p:nvSpPr>
          <p:cNvPr id="41" name="Line Callout 1 40"/>
          <p:cNvSpPr/>
          <p:nvPr/>
        </p:nvSpPr>
        <p:spPr>
          <a:xfrm>
            <a:off x="5744473" y="4344709"/>
            <a:ext cx="1848420" cy="548575"/>
          </a:xfrm>
          <a:prstGeom prst="borderCallout1">
            <a:avLst>
              <a:gd name="adj1" fmla="val 52263"/>
              <a:gd name="adj2" fmla="val 869"/>
              <a:gd name="adj3" fmla="val -70"/>
              <a:gd name="adj4" fmla="val -130239"/>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solidFill>
              </a:rPr>
              <a:t>Rickon’s</a:t>
            </a:r>
            <a:r>
              <a:rPr lang="en-US" sz="1600" dirty="0">
                <a:solidFill>
                  <a:schemeClr val="tx1"/>
                </a:solidFill>
              </a:rPr>
              <a:t> Cost</a:t>
            </a:r>
          </a:p>
        </p:txBody>
      </p:sp>
      <p:sp>
        <p:nvSpPr>
          <p:cNvPr id="49" name="TextBox 48"/>
          <p:cNvSpPr txBox="1"/>
          <p:nvPr/>
        </p:nvSpPr>
        <p:spPr>
          <a:xfrm>
            <a:off x="3120344" y="6243157"/>
            <a:ext cx="415220" cy="369332"/>
          </a:xfrm>
          <a:prstGeom prst="rect">
            <a:avLst/>
          </a:prstGeom>
          <a:noFill/>
        </p:spPr>
        <p:txBody>
          <a:bodyPr wrap="square" rtlCol="0">
            <a:spAutoFit/>
          </a:bodyPr>
          <a:lstStyle/>
          <a:p>
            <a:pPr algn="ctr"/>
            <a:r>
              <a:rPr lang="en-US" dirty="0"/>
              <a:t>1</a:t>
            </a:r>
          </a:p>
        </p:txBody>
      </p:sp>
      <p:sp>
        <p:nvSpPr>
          <p:cNvPr id="50" name="TextBox 49"/>
          <p:cNvSpPr txBox="1"/>
          <p:nvPr/>
        </p:nvSpPr>
        <p:spPr>
          <a:xfrm>
            <a:off x="3855495" y="6243157"/>
            <a:ext cx="415220" cy="369332"/>
          </a:xfrm>
          <a:prstGeom prst="rect">
            <a:avLst/>
          </a:prstGeom>
          <a:noFill/>
        </p:spPr>
        <p:txBody>
          <a:bodyPr wrap="square" rtlCol="0">
            <a:spAutoFit/>
          </a:bodyPr>
          <a:lstStyle/>
          <a:p>
            <a:pPr algn="ctr"/>
            <a:r>
              <a:rPr lang="en-US" dirty="0"/>
              <a:t>2</a:t>
            </a:r>
          </a:p>
        </p:txBody>
      </p:sp>
      <p:sp>
        <p:nvSpPr>
          <p:cNvPr id="51" name="TextBox 50"/>
          <p:cNvSpPr txBox="1"/>
          <p:nvPr/>
        </p:nvSpPr>
        <p:spPr>
          <a:xfrm>
            <a:off x="4581743" y="6243157"/>
            <a:ext cx="415220" cy="369332"/>
          </a:xfrm>
          <a:prstGeom prst="rect">
            <a:avLst/>
          </a:prstGeom>
          <a:noFill/>
        </p:spPr>
        <p:txBody>
          <a:bodyPr wrap="square" rtlCol="0">
            <a:spAutoFit/>
          </a:bodyPr>
          <a:lstStyle/>
          <a:p>
            <a:pPr algn="ctr"/>
            <a:r>
              <a:rPr lang="en-US" dirty="0"/>
              <a:t>3</a:t>
            </a:r>
          </a:p>
        </p:txBody>
      </p:sp>
      <p:sp>
        <p:nvSpPr>
          <p:cNvPr id="52" name="TextBox 51"/>
          <p:cNvSpPr txBox="1"/>
          <p:nvPr/>
        </p:nvSpPr>
        <p:spPr>
          <a:xfrm>
            <a:off x="5309581" y="6243157"/>
            <a:ext cx="415220" cy="369332"/>
          </a:xfrm>
          <a:prstGeom prst="rect">
            <a:avLst/>
          </a:prstGeom>
          <a:noFill/>
        </p:spPr>
        <p:txBody>
          <a:bodyPr wrap="square" rtlCol="0">
            <a:spAutoFit/>
          </a:bodyPr>
          <a:lstStyle/>
          <a:p>
            <a:pPr algn="ctr"/>
            <a:r>
              <a:rPr lang="en-US" dirty="0"/>
              <a:t>4</a:t>
            </a:r>
          </a:p>
        </p:txBody>
      </p:sp>
      <p:sp>
        <p:nvSpPr>
          <p:cNvPr id="42" name="TextBox 41"/>
          <p:cNvSpPr txBox="1"/>
          <p:nvPr/>
        </p:nvSpPr>
        <p:spPr>
          <a:xfrm>
            <a:off x="5504636" y="2000023"/>
            <a:ext cx="1219594" cy="369332"/>
          </a:xfrm>
          <a:prstGeom prst="rect">
            <a:avLst/>
          </a:prstGeom>
          <a:noFill/>
        </p:spPr>
        <p:txBody>
          <a:bodyPr wrap="square" rtlCol="0">
            <a:spAutoFit/>
          </a:bodyPr>
          <a:lstStyle/>
          <a:p>
            <a:r>
              <a:rPr lang="en-US" dirty="0"/>
              <a:t>supply</a:t>
            </a:r>
          </a:p>
        </p:txBody>
      </p:sp>
      <p:cxnSp>
        <p:nvCxnSpPr>
          <p:cNvPr id="44" name="Straight Connector 43"/>
          <p:cNvCxnSpPr/>
          <p:nvPr/>
        </p:nvCxnSpPr>
        <p:spPr>
          <a:xfrm rot="5400000">
            <a:off x="4612069" y="3035577"/>
            <a:ext cx="35615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52" idx="0"/>
          </p:cNvCxnSpPr>
          <p:nvPr/>
        </p:nvCxnSpPr>
        <p:spPr>
          <a:xfrm rot="16200000" flipH="1">
            <a:off x="3819811" y="4545776"/>
            <a:ext cx="3382205" cy="1255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 name="Line Callout 1 35"/>
          <p:cNvSpPr/>
          <p:nvPr/>
        </p:nvSpPr>
        <p:spPr>
          <a:xfrm>
            <a:off x="5877506" y="3228163"/>
            <a:ext cx="1715387" cy="327663"/>
          </a:xfrm>
          <a:prstGeom prst="borderCallout1">
            <a:avLst>
              <a:gd name="adj1" fmla="val 56893"/>
              <a:gd name="adj2" fmla="val -2777"/>
              <a:gd name="adj3" fmla="val 2495"/>
              <a:gd name="adj4" fmla="val -6333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solidFill>
              </a:rPr>
              <a:t>Sansa’s</a:t>
            </a:r>
            <a:r>
              <a:rPr lang="en-US" sz="1600" dirty="0">
                <a:solidFill>
                  <a:schemeClr val="tx1"/>
                </a:solidFill>
              </a:rPr>
              <a:t> Cost</a:t>
            </a:r>
          </a:p>
        </p:txBody>
      </p:sp>
      <p:cxnSp>
        <p:nvCxnSpPr>
          <p:cNvPr id="43" name="Straight Connector 42"/>
          <p:cNvCxnSpPr>
            <a:endCxn id="51" idx="0"/>
          </p:cNvCxnSpPr>
          <p:nvPr/>
        </p:nvCxnSpPr>
        <p:spPr>
          <a:xfrm rot="5400000">
            <a:off x="3268670" y="4720885"/>
            <a:ext cx="3042955"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50" idx="0"/>
          </p:cNvCxnSpPr>
          <p:nvPr/>
        </p:nvCxnSpPr>
        <p:spPr>
          <a:xfrm rot="16200000" flipH="1">
            <a:off x="2938042" y="5118093"/>
            <a:ext cx="2250125" cy="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endCxn id="32" idx="3"/>
          </p:cNvCxnSpPr>
          <p:nvPr/>
        </p:nvCxnSpPr>
        <p:spPr>
          <a:xfrm rot="10800000" flipV="1">
            <a:off x="2602661" y="2860950"/>
            <a:ext cx="2185106" cy="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33" idx="3"/>
          </p:cNvCxnSpPr>
          <p:nvPr/>
        </p:nvCxnSpPr>
        <p:spPr>
          <a:xfrm rot="10800000">
            <a:off x="2602662" y="3228160"/>
            <a:ext cx="1460447" cy="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2593125" y="3989855"/>
            <a:ext cx="740552"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49" idx="0"/>
          </p:cNvCxnSpPr>
          <p:nvPr/>
        </p:nvCxnSpPr>
        <p:spPr>
          <a:xfrm rot="5400000">
            <a:off x="2392804" y="5297514"/>
            <a:ext cx="1880793" cy="1049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2C5F7CC1-2A2C-F44C-89F4-A747558AD721}"/>
              </a:ext>
            </a:extLst>
          </p:cNvPr>
          <p:cNvSpPr txBox="1"/>
          <p:nvPr/>
        </p:nvSpPr>
        <p:spPr>
          <a:xfrm>
            <a:off x="2816630" y="1316461"/>
            <a:ext cx="2698973" cy="461665"/>
          </a:xfrm>
          <a:prstGeom prst="rect">
            <a:avLst/>
          </a:prstGeom>
          <a:noFill/>
        </p:spPr>
        <p:txBody>
          <a:bodyPr wrap="square" rtlCol="0">
            <a:spAutoFit/>
          </a:bodyPr>
          <a:lstStyle/>
          <a:p>
            <a:pPr algn="ctr"/>
            <a:r>
              <a:rPr lang="en-US" sz="2400" u="sng" dirty="0"/>
              <a:t>At  a price of $400</a:t>
            </a:r>
          </a:p>
        </p:txBody>
      </p:sp>
      <p:sp>
        <p:nvSpPr>
          <p:cNvPr id="6" name="Rectangle 5">
            <a:extLst>
              <a:ext uri="{FF2B5EF4-FFF2-40B4-BE49-F238E27FC236}">
                <a16:creationId xmlns:a16="http://schemas.microsoft.com/office/drawing/2014/main" id="{70712731-904F-4449-9EE5-2EB0D86C7829}"/>
              </a:ext>
            </a:extLst>
          </p:cNvPr>
          <p:cNvSpPr/>
          <p:nvPr/>
        </p:nvSpPr>
        <p:spPr>
          <a:xfrm>
            <a:off x="2612194" y="3231339"/>
            <a:ext cx="707579" cy="1114959"/>
          </a:xfrm>
          <a:prstGeom prst="rect">
            <a:avLst/>
          </a:prstGeom>
          <a:gradFill flip="none" rotWithShape="1">
            <a:gsLst>
              <a:gs pos="0">
                <a:schemeClr val="accent2">
                  <a:lumMod val="5000"/>
                  <a:lumOff val="95000"/>
                  <a:alpha val="2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$150</a:t>
            </a:r>
          </a:p>
        </p:txBody>
      </p:sp>
      <p:sp>
        <p:nvSpPr>
          <p:cNvPr id="47" name="Rectangle 46">
            <a:extLst>
              <a:ext uri="{FF2B5EF4-FFF2-40B4-BE49-F238E27FC236}">
                <a16:creationId xmlns:a16="http://schemas.microsoft.com/office/drawing/2014/main" id="{2B56F126-B86F-8949-90F9-1907C5E258F1}"/>
              </a:ext>
            </a:extLst>
          </p:cNvPr>
          <p:cNvSpPr/>
          <p:nvPr/>
        </p:nvSpPr>
        <p:spPr>
          <a:xfrm>
            <a:off x="3322154" y="3228160"/>
            <a:ext cx="721088" cy="768049"/>
          </a:xfrm>
          <a:prstGeom prst="rect">
            <a:avLst/>
          </a:prstGeom>
          <a:gradFill flip="none" rotWithShape="1">
            <a:gsLst>
              <a:gs pos="0">
                <a:schemeClr val="accent2">
                  <a:lumMod val="5000"/>
                  <a:lumOff val="95000"/>
                  <a:alpha val="2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$100</a:t>
            </a:r>
          </a:p>
        </p:txBody>
      </p:sp>
      <p:sp>
        <p:nvSpPr>
          <p:cNvPr id="53" name="Rectangle 52">
            <a:extLst>
              <a:ext uri="{FF2B5EF4-FFF2-40B4-BE49-F238E27FC236}">
                <a16:creationId xmlns:a16="http://schemas.microsoft.com/office/drawing/2014/main" id="{E310FCE3-A9B8-AA4F-AAF0-FC52B27E112B}"/>
              </a:ext>
            </a:extLst>
          </p:cNvPr>
          <p:cNvSpPr/>
          <p:nvPr/>
        </p:nvSpPr>
        <p:spPr>
          <a:xfrm>
            <a:off x="3245584" y="5076142"/>
            <a:ext cx="1865789" cy="53813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Total Surplus=$250</a:t>
            </a:r>
          </a:p>
        </p:txBody>
      </p:sp>
      <p:sp>
        <p:nvSpPr>
          <p:cNvPr id="54" name="Title 1">
            <a:extLst>
              <a:ext uri="{FF2B5EF4-FFF2-40B4-BE49-F238E27FC236}">
                <a16:creationId xmlns:a16="http://schemas.microsoft.com/office/drawing/2014/main" id="{D8A0322C-891B-B8C0-E034-13DA2E946247}"/>
              </a:ext>
            </a:extLst>
          </p:cNvPr>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Producer Surplus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1216408" y="3652973"/>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56073" y="5725454"/>
            <a:ext cx="352296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856074" y="2587228"/>
            <a:ext cx="3290925" cy="28495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17"/>
          <p:cNvSpPr txBox="1">
            <a:spLocks noChangeArrowheads="1"/>
          </p:cNvSpPr>
          <p:nvPr/>
        </p:nvSpPr>
        <p:spPr bwMode="auto">
          <a:xfrm>
            <a:off x="486186" y="1582078"/>
            <a:ext cx="369888" cy="369888"/>
          </a:xfrm>
          <a:prstGeom prst="rect">
            <a:avLst/>
          </a:prstGeom>
          <a:noFill/>
          <a:ln w="9525">
            <a:noFill/>
            <a:miter lim="800000"/>
            <a:headEnd/>
            <a:tailEnd/>
          </a:ln>
        </p:spPr>
        <p:txBody>
          <a:bodyPr>
            <a:prstTxWarp prst="textNoShape">
              <a:avLst/>
            </a:prstTxWarp>
            <a:spAutoFit/>
          </a:bodyPr>
          <a:lstStyle/>
          <a:p>
            <a:r>
              <a:rPr lang="en-US" dirty="0"/>
              <a:t>P</a:t>
            </a:r>
          </a:p>
        </p:txBody>
      </p:sp>
      <p:cxnSp>
        <p:nvCxnSpPr>
          <p:cNvPr id="11" name="Straight Connector 10"/>
          <p:cNvCxnSpPr/>
          <p:nvPr/>
        </p:nvCxnSpPr>
        <p:spPr>
          <a:xfrm>
            <a:off x="854486" y="3517953"/>
            <a:ext cx="2220062"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1971591" y="4622497"/>
            <a:ext cx="2205912" cy="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59522" y="2408764"/>
            <a:ext cx="427432" cy="369332"/>
          </a:xfrm>
          <a:prstGeom prst="rect">
            <a:avLst/>
          </a:prstGeom>
          <a:noFill/>
        </p:spPr>
        <p:txBody>
          <a:bodyPr wrap="square" rtlCol="0">
            <a:spAutoFit/>
          </a:bodyPr>
          <a:lstStyle/>
          <a:p>
            <a:r>
              <a:rPr lang="en-US" dirty="0"/>
              <a:t>S</a:t>
            </a:r>
          </a:p>
        </p:txBody>
      </p:sp>
      <p:sp>
        <p:nvSpPr>
          <p:cNvPr id="16" name="TextBox 15"/>
          <p:cNvSpPr txBox="1"/>
          <p:nvPr/>
        </p:nvSpPr>
        <p:spPr>
          <a:xfrm>
            <a:off x="2856360" y="5740537"/>
            <a:ext cx="647255" cy="369332"/>
          </a:xfrm>
          <a:prstGeom prst="rect">
            <a:avLst/>
          </a:prstGeom>
          <a:noFill/>
        </p:spPr>
        <p:txBody>
          <a:bodyPr wrap="square" rtlCol="0">
            <a:spAutoFit/>
          </a:bodyPr>
          <a:lstStyle/>
          <a:p>
            <a:pPr algn="ctr"/>
            <a:r>
              <a:rPr lang="en-US" dirty="0"/>
              <a:t>Q</a:t>
            </a:r>
            <a:r>
              <a:rPr lang="en-US" baseline="-25000" dirty="0"/>
              <a:t>1</a:t>
            </a:r>
            <a:r>
              <a:rPr lang="en-US" dirty="0"/>
              <a:t>*</a:t>
            </a:r>
          </a:p>
        </p:txBody>
      </p:sp>
      <p:sp>
        <p:nvSpPr>
          <p:cNvPr id="18" name="Right Triangle 17"/>
          <p:cNvSpPr/>
          <p:nvPr/>
        </p:nvSpPr>
        <p:spPr>
          <a:xfrm rot="5400000">
            <a:off x="1006697" y="3374872"/>
            <a:ext cx="1917223" cy="2220059"/>
          </a:xfrm>
          <a:prstGeom prst="rtTriangle">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063684" y="3702341"/>
            <a:ext cx="1169846" cy="646331"/>
          </a:xfrm>
          <a:prstGeom prst="rect">
            <a:avLst/>
          </a:prstGeom>
          <a:noFill/>
        </p:spPr>
        <p:txBody>
          <a:bodyPr wrap="square" rtlCol="0">
            <a:spAutoFit/>
          </a:bodyPr>
          <a:lstStyle/>
          <a:p>
            <a:pPr algn="ctr"/>
            <a:r>
              <a:rPr lang="en-US" dirty="0"/>
              <a:t>producer surplus</a:t>
            </a:r>
          </a:p>
        </p:txBody>
      </p:sp>
      <p:sp>
        <p:nvSpPr>
          <p:cNvPr id="21" name="TextBox 17"/>
          <p:cNvSpPr txBox="1">
            <a:spLocks noChangeArrowheads="1"/>
          </p:cNvSpPr>
          <p:nvPr/>
        </p:nvSpPr>
        <p:spPr bwMode="auto">
          <a:xfrm>
            <a:off x="366736" y="3333009"/>
            <a:ext cx="592349" cy="369332"/>
          </a:xfrm>
          <a:prstGeom prst="rect">
            <a:avLst/>
          </a:prstGeom>
          <a:noFill/>
          <a:ln w="9525">
            <a:noFill/>
            <a:miter lim="800000"/>
            <a:headEnd/>
            <a:tailEnd/>
          </a:ln>
        </p:spPr>
        <p:txBody>
          <a:bodyPr wrap="square">
            <a:prstTxWarp prst="textNoShape">
              <a:avLst/>
            </a:prstTxWarp>
            <a:spAutoFit/>
          </a:bodyPr>
          <a:lstStyle/>
          <a:p>
            <a:r>
              <a:rPr lang="en-US" dirty="0"/>
              <a:t>P</a:t>
            </a:r>
            <a:r>
              <a:rPr lang="en-US" baseline="-25000" dirty="0"/>
              <a:t>1</a:t>
            </a:r>
            <a:r>
              <a:rPr lang="en-US" dirty="0"/>
              <a:t>*</a:t>
            </a:r>
          </a:p>
        </p:txBody>
      </p:sp>
      <p:cxnSp>
        <p:nvCxnSpPr>
          <p:cNvPr id="24" name="Straight Connector 23"/>
          <p:cNvCxnSpPr/>
          <p:nvPr/>
        </p:nvCxnSpPr>
        <p:spPr>
          <a:xfrm rot="5400000">
            <a:off x="3010183" y="3652975"/>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p:cNvCxnSpPr>
          <p:nvPr/>
        </p:nvCxnSpPr>
        <p:spPr>
          <a:xfrm flipV="1">
            <a:off x="5090539" y="5702537"/>
            <a:ext cx="3657914" cy="134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5082665" y="2587230"/>
            <a:ext cx="3342065" cy="28495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17"/>
          <p:cNvSpPr txBox="1">
            <a:spLocks noChangeArrowheads="1"/>
          </p:cNvSpPr>
          <p:nvPr/>
        </p:nvSpPr>
        <p:spPr bwMode="auto">
          <a:xfrm>
            <a:off x="4712777" y="1582080"/>
            <a:ext cx="369888" cy="369888"/>
          </a:xfrm>
          <a:prstGeom prst="rect">
            <a:avLst/>
          </a:prstGeom>
          <a:noFill/>
          <a:ln w="9525">
            <a:noFill/>
            <a:miter lim="800000"/>
            <a:headEnd/>
            <a:tailEnd/>
          </a:ln>
        </p:spPr>
        <p:txBody>
          <a:bodyPr>
            <a:prstTxWarp prst="textNoShape">
              <a:avLst/>
            </a:prstTxWarp>
            <a:spAutoFit/>
          </a:bodyPr>
          <a:lstStyle/>
          <a:p>
            <a:r>
              <a:rPr lang="en-US" dirty="0"/>
              <a:t>P</a:t>
            </a:r>
          </a:p>
        </p:txBody>
      </p:sp>
      <p:cxnSp>
        <p:nvCxnSpPr>
          <p:cNvPr id="28" name="Straight Connector 27"/>
          <p:cNvCxnSpPr/>
          <p:nvPr/>
        </p:nvCxnSpPr>
        <p:spPr>
          <a:xfrm>
            <a:off x="5081077" y="3517955"/>
            <a:ext cx="2220062"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V="1">
            <a:off x="6198182" y="4622499"/>
            <a:ext cx="2205912" cy="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997298" y="2138433"/>
            <a:ext cx="427432" cy="369332"/>
          </a:xfrm>
          <a:prstGeom prst="rect">
            <a:avLst/>
          </a:prstGeom>
          <a:noFill/>
        </p:spPr>
        <p:txBody>
          <a:bodyPr wrap="square" rtlCol="0">
            <a:spAutoFit/>
          </a:bodyPr>
          <a:lstStyle/>
          <a:p>
            <a:r>
              <a:rPr lang="en-US" dirty="0"/>
              <a:t>S</a:t>
            </a:r>
          </a:p>
        </p:txBody>
      </p:sp>
      <p:sp>
        <p:nvSpPr>
          <p:cNvPr id="32" name="Right Triangle 31"/>
          <p:cNvSpPr/>
          <p:nvPr/>
        </p:nvSpPr>
        <p:spPr>
          <a:xfrm rot="5400000">
            <a:off x="5232494" y="3368123"/>
            <a:ext cx="1917223" cy="2220059"/>
          </a:xfrm>
          <a:prstGeom prst="rtTriangle">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5290275" y="3519544"/>
            <a:ext cx="1169846" cy="923330"/>
          </a:xfrm>
          <a:prstGeom prst="rect">
            <a:avLst/>
          </a:prstGeom>
          <a:noFill/>
        </p:spPr>
        <p:txBody>
          <a:bodyPr wrap="square" rtlCol="0">
            <a:spAutoFit/>
          </a:bodyPr>
          <a:lstStyle/>
          <a:p>
            <a:pPr algn="ctr"/>
            <a:r>
              <a:rPr lang="en-US" dirty="0"/>
              <a:t>initial producer surplus</a:t>
            </a:r>
          </a:p>
        </p:txBody>
      </p:sp>
      <p:sp>
        <p:nvSpPr>
          <p:cNvPr id="34" name="TextBox 17"/>
          <p:cNvSpPr txBox="1">
            <a:spLocks noChangeArrowheads="1"/>
          </p:cNvSpPr>
          <p:nvPr/>
        </p:nvSpPr>
        <p:spPr bwMode="auto">
          <a:xfrm>
            <a:off x="4595670" y="3321769"/>
            <a:ext cx="566590" cy="369332"/>
          </a:xfrm>
          <a:prstGeom prst="rect">
            <a:avLst/>
          </a:prstGeom>
          <a:noFill/>
          <a:ln w="9525">
            <a:noFill/>
            <a:miter lim="800000"/>
            <a:headEnd/>
            <a:tailEnd/>
          </a:ln>
        </p:spPr>
        <p:txBody>
          <a:bodyPr wrap="square">
            <a:prstTxWarp prst="textNoShape">
              <a:avLst/>
            </a:prstTxWarp>
            <a:spAutoFit/>
          </a:bodyPr>
          <a:lstStyle/>
          <a:p>
            <a:r>
              <a:rPr lang="en-US" dirty="0"/>
              <a:t>P</a:t>
            </a:r>
            <a:r>
              <a:rPr lang="en-US" baseline="-25000" dirty="0"/>
              <a:t>1</a:t>
            </a:r>
            <a:r>
              <a:rPr lang="en-US" dirty="0"/>
              <a:t>*</a:t>
            </a:r>
          </a:p>
        </p:txBody>
      </p:sp>
      <p:cxnSp>
        <p:nvCxnSpPr>
          <p:cNvPr id="35" name="Straight Connector 34"/>
          <p:cNvCxnSpPr/>
          <p:nvPr/>
        </p:nvCxnSpPr>
        <p:spPr>
          <a:xfrm>
            <a:off x="5081076" y="2869585"/>
            <a:ext cx="3020026"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081868" y="2856034"/>
            <a:ext cx="2218474" cy="646782"/>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additional producer surplus to initial producers</a:t>
            </a:r>
          </a:p>
        </p:txBody>
      </p:sp>
      <p:sp>
        <p:nvSpPr>
          <p:cNvPr id="46" name="Right Triangle 45"/>
          <p:cNvSpPr/>
          <p:nvPr/>
        </p:nvSpPr>
        <p:spPr>
          <a:xfrm rot="5400000">
            <a:off x="7376589" y="2782049"/>
            <a:ext cx="667208" cy="821278"/>
          </a:xfrm>
          <a:prstGeom prst="rtTriangl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17"/>
          <p:cNvSpPr txBox="1">
            <a:spLocks noChangeArrowheads="1"/>
          </p:cNvSpPr>
          <p:nvPr/>
        </p:nvSpPr>
        <p:spPr bwMode="auto">
          <a:xfrm>
            <a:off x="4614426" y="2691149"/>
            <a:ext cx="566590" cy="369332"/>
          </a:xfrm>
          <a:prstGeom prst="rect">
            <a:avLst/>
          </a:prstGeom>
          <a:noFill/>
          <a:ln w="9525">
            <a:noFill/>
            <a:miter lim="800000"/>
            <a:headEnd/>
            <a:tailEnd/>
          </a:ln>
        </p:spPr>
        <p:txBody>
          <a:bodyPr wrap="square">
            <a:prstTxWarp prst="textNoShape">
              <a:avLst/>
            </a:prstTxWarp>
            <a:spAutoFit/>
          </a:bodyPr>
          <a:lstStyle/>
          <a:p>
            <a:r>
              <a:rPr lang="en-US" dirty="0"/>
              <a:t>P</a:t>
            </a:r>
            <a:r>
              <a:rPr lang="en-US" baseline="-25000" dirty="0"/>
              <a:t>2</a:t>
            </a:r>
            <a:r>
              <a:rPr lang="en-US" dirty="0"/>
              <a:t>*</a:t>
            </a:r>
          </a:p>
        </p:txBody>
      </p:sp>
      <p:sp>
        <p:nvSpPr>
          <p:cNvPr id="49" name="Line Callout 1 48"/>
          <p:cNvSpPr/>
          <p:nvPr/>
        </p:nvSpPr>
        <p:spPr>
          <a:xfrm>
            <a:off x="6169686" y="1895117"/>
            <a:ext cx="1691465" cy="612648"/>
          </a:xfrm>
          <a:prstGeom prst="borderCallout1">
            <a:avLst>
              <a:gd name="adj1" fmla="val 108442"/>
              <a:gd name="adj2" fmla="val 51556"/>
              <a:gd name="adj3" fmla="val 180917"/>
              <a:gd name="adj4" fmla="val 82297"/>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producer surplus to new producers</a:t>
            </a:r>
          </a:p>
        </p:txBody>
      </p:sp>
      <p:sp>
        <p:nvSpPr>
          <p:cNvPr id="51" name="TextBox 50"/>
          <p:cNvSpPr txBox="1"/>
          <p:nvPr/>
        </p:nvSpPr>
        <p:spPr>
          <a:xfrm>
            <a:off x="1321470" y="1126616"/>
            <a:ext cx="2592166" cy="646331"/>
          </a:xfrm>
          <a:prstGeom prst="rect">
            <a:avLst/>
          </a:prstGeom>
          <a:noFill/>
        </p:spPr>
        <p:txBody>
          <a:bodyPr wrap="square" rtlCol="0">
            <a:spAutoFit/>
          </a:bodyPr>
          <a:lstStyle/>
          <a:p>
            <a:r>
              <a:rPr lang="en-US" b="1" dirty="0"/>
              <a:t>Producer Surplus at P</a:t>
            </a:r>
            <a:r>
              <a:rPr lang="en-US" b="1" baseline="-25000" dirty="0"/>
              <a:t>1</a:t>
            </a:r>
            <a:r>
              <a:rPr lang="en-US" b="1" dirty="0"/>
              <a:t>*</a:t>
            </a:r>
          </a:p>
          <a:p>
            <a:endParaRPr lang="en-US" b="1" dirty="0"/>
          </a:p>
        </p:txBody>
      </p:sp>
      <p:sp>
        <p:nvSpPr>
          <p:cNvPr id="52" name="TextBox 51"/>
          <p:cNvSpPr txBox="1"/>
          <p:nvPr/>
        </p:nvSpPr>
        <p:spPr>
          <a:xfrm>
            <a:off x="5725677" y="1110763"/>
            <a:ext cx="2503667" cy="646331"/>
          </a:xfrm>
          <a:prstGeom prst="rect">
            <a:avLst/>
          </a:prstGeom>
          <a:noFill/>
        </p:spPr>
        <p:txBody>
          <a:bodyPr wrap="square" rtlCol="0">
            <a:spAutoFit/>
          </a:bodyPr>
          <a:lstStyle/>
          <a:p>
            <a:r>
              <a:rPr lang="en-US" b="1" dirty="0"/>
              <a:t>Producer Surplus at P</a:t>
            </a:r>
            <a:r>
              <a:rPr lang="en-US" b="1" baseline="-25000" dirty="0"/>
              <a:t>2</a:t>
            </a:r>
            <a:r>
              <a:rPr lang="en-US" b="1" dirty="0"/>
              <a:t>*</a:t>
            </a:r>
          </a:p>
          <a:p>
            <a:endParaRPr lang="en-US" b="1" dirty="0"/>
          </a:p>
        </p:txBody>
      </p:sp>
      <p:sp>
        <p:nvSpPr>
          <p:cNvPr id="53" name="TextBox 52"/>
          <p:cNvSpPr txBox="1"/>
          <p:nvPr/>
        </p:nvSpPr>
        <p:spPr>
          <a:xfrm>
            <a:off x="6977511" y="5727044"/>
            <a:ext cx="647255" cy="369332"/>
          </a:xfrm>
          <a:prstGeom prst="rect">
            <a:avLst/>
          </a:prstGeom>
          <a:noFill/>
        </p:spPr>
        <p:txBody>
          <a:bodyPr wrap="square" rtlCol="0">
            <a:spAutoFit/>
          </a:bodyPr>
          <a:lstStyle/>
          <a:p>
            <a:pPr algn="ctr"/>
            <a:r>
              <a:rPr lang="en-US" dirty="0"/>
              <a:t>Q</a:t>
            </a:r>
            <a:r>
              <a:rPr lang="en-US" baseline="-25000" dirty="0"/>
              <a:t>1</a:t>
            </a:r>
            <a:r>
              <a:rPr lang="en-US" dirty="0"/>
              <a:t>*</a:t>
            </a:r>
          </a:p>
        </p:txBody>
      </p:sp>
      <p:cxnSp>
        <p:nvCxnSpPr>
          <p:cNvPr id="54" name="Straight Connector 53"/>
          <p:cNvCxnSpPr/>
          <p:nvPr/>
        </p:nvCxnSpPr>
        <p:spPr>
          <a:xfrm rot="16200000" flipV="1">
            <a:off x="6684624" y="4286059"/>
            <a:ext cx="2832952" cy="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7777475" y="5727044"/>
            <a:ext cx="647255" cy="369332"/>
          </a:xfrm>
          <a:prstGeom prst="rect">
            <a:avLst/>
          </a:prstGeom>
          <a:noFill/>
        </p:spPr>
        <p:txBody>
          <a:bodyPr wrap="square" rtlCol="0">
            <a:spAutoFit/>
          </a:bodyPr>
          <a:lstStyle/>
          <a:p>
            <a:pPr algn="ctr"/>
            <a:r>
              <a:rPr lang="en-US" dirty="0"/>
              <a:t>Q</a:t>
            </a:r>
            <a:r>
              <a:rPr lang="en-US" baseline="-25000" dirty="0"/>
              <a:t>2</a:t>
            </a:r>
            <a:r>
              <a:rPr lang="en-US" dirty="0"/>
              <a:t>*</a:t>
            </a:r>
          </a:p>
        </p:txBody>
      </p:sp>
      <p:sp>
        <p:nvSpPr>
          <p:cNvPr id="36" name="TextBox 35">
            <a:extLst>
              <a:ext uri="{FF2B5EF4-FFF2-40B4-BE49-F238E27FC236}">
                <a16:creationId xmlns:a16="http://schemas.microsoft.com/office/drawing/2014/main" id="{A0D94FA3-7112-494C-A4C8-529CB4CAAAA1}"/>
              </a:ext>
            </a:extLst>
          </p:cNvPr>
          <p:cNvSpPr txBox="1"/>
          <p:nvPr/>
        </p:nvSpPr>
        <p:spPr>
          <a:xfrm>
            <a:off x="3873238" y="5759064"/>
            <a:ext cx="647255" cy="369332"/>
          </a:xfrm>
          <a:prstGeom prst="rect">
            <a:avLst/>
          </a:prstGeom>
          <a:noFill/>
        </p:spPr>
        <p:txBody>
          <a:bodyPr wrap="square" rtlCol="0">
            <a:spAutoFit/>
          </a:bodyPr>
          <a:lstStyle/>
          <a:p>
            <a:pPr algn="ctr"/>
            <a:r>
              <a:rPr lang="en-US" dirty="0"/>
              <a:t>Q</a:t>
            </a:r>
          </a:p>
        </p:txBody>
      </p:sp>
      <p:sp>
        <p:nvSpPr>
          <p:cNvPr id="37" name="TextBox 36">
            <a:extLst>
              <a:ext uri="{FF2B5EF4-FFF2-40B4-BE49-F238E27FC236}">
                <a16:creationId xmlns:a16="http://schemas.microsoft.com/office/drawing/2014/main" id="{08A814AA-C54B-304B-8F39-FEE6E9FD79B8}"/>
              </a:ext>
            </a:extLst>
          </p:cNvPr>
          <p:cNvSpPr txBox="1"/>
          <p:nvPr/>
        </p:nvSpPr>
        <p:spPr>
          <a:xfrm>
            <a:off x="8287927" y="5725454"/>
            <a:ext cx="647255" cy="369332"/>
          </a:xfrm>
          <a:prstGeom prst="rect">
            <a:avLst/>
          </a:prstGeom>
          <a:noFill/>
        </p:spPr>
        <p:txBody>
          <a:bodyPr wrap="square" rtlCol="0">
            <a:spAutoFit/>
          </a:bodyPr>
          <a:lstStyle/>
          <a:p>
            <a:pPr algn="ctr"/>
            <a:r>
              <a:rPr lang="en-US" dirty="0"/>
              <a:t>Q</a:t>
            </a:r>
          </a:p>
        </p:txBody>
      </p:sp>
      <p:sp>
        <p:nvSpPr>
          <p:cNvPr id="38" name="Title 1">
            <a:extLst>
              <a:ext uri="{FF2B5EF4-FFF2-40B4-BE49-F238E27FC236}">
                <a16:creationId xmlns:a16="http://schemas.microsoft.com/office/drawing/2014/main" id="{028DE813-ACFA-7296-5AC0-AEBB5D1066AE}"/>
              </a:ext>
            </a:extLst>
          </p:cNvPr>
          <p:cNvSpPr>
            <a:spLocks noGrp="1"/>
          </p:cNvSpPr>
          <p:nvPr>
            <p:ph type="title"/>
          </p:nvPr>
        </p:nvSpPr>
        <p:spPr>
          <a:xfrm>
            <a:off x="0" y="0"/>
            <a:ext cx="9144000" cy="1143000"/>
          </a:xfrm>
        </p:spPr>
        <p:txBody>
          <a:bodyPr>
            <a:normAutofit/>
          </a:bodyPr>
          <a:lstStyle/>
          <a:p>
            <a:r>
              <a:rPr lang="en-US" sz="4000" dirty="0"/>
              <a:t>Producer Surplus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par>
                                <p:cTn id="7" presetID="22" presetClass="entr" presetSubtype="8"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1000"/>
                                        <p:tgtEl>
                                          <p:spTgt spid="13"/>
                                        </p:tgtEl>
                                      </p:cBhvr>
                                    </p:animEffect>
                                  </p:childTnLst>
                                  <p:subTnLst>
                                    <p:audio>
                                      <p:cMediaNode>
                                        <p:cTn display="0" masterRel="sameClick">
                                          <p:stCondLst>
                                            <p:cond evt="begin" delay="0">
                                              <p:tn val="12"/>
                                            </p:cond>
                                          </p:stCondLst>
                                          <p:endCondLst>
                                            <p:cond evt="onStopAudio" delay="0">
                                              <p:tgtEl>
                                                <p:sldTgt/>
                                              </p:tgtEl>
                                            </p:cond>
                                          </p:endCondLst>
                                        </p:cTn>
                                        <p:tgtEl>
                                          <p:sndTgt r:embed="rId3" name="Typewriter"/>
                                        </p:tgtEl>
                                      </p:cMediaNode>
                                    </p:audio>
                                  </p:sub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2000"/>
                                        <p:tgtEl>
                                          <p:spTgt spid="18"/>
                                        </p:tgtEl>
                                      </p:cBhvr>
                                    </p:animEffect>
                                  </p:childTnLst>
                                  <p:subTnLst>
                                    <p:audio>
                                      <p:cMediaNode>
                                        <p:cTn display="0" masterRel="sameClick">
                                          <p:stCondLst>
                                            <p:cond evt="begin" delay="0">
                                              <p:tn val="20"/>
                                            </p:cond>
                                          </p:stCondLst>
                                          <p:endCondLst>
                                            <p:cond evt="onStopAudio" delay="0">
                                              <p:tgtEl>
                                                <p:sldTgt/>
                                              </p:tgtEl>
                                            </p:cond>
                                          </p:endCondLst>
                                        </p:cTn>
                                        <p:tgtEl>
                                          <p:sndTgt r:embed="rId4" name="Fly In"/>
                                        </p:tgtEl>
                                      </p:cMediaNode>
                                    </p:audio>
                                  </p:sub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Typewriter"/>
                                        </p:tgtEl>
                                      </p:cMediaNode>
                                    </p:audio>
                                  </p:sub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Typewriter"/>
                                        </p:tgtEl>
                                      </p:cMediaNode>
                                    </p:audio>
                                  </p:subTnLst>
                                </p:cTn>
                              </p:par>
                            </p:childTnLst>
                          </p:cTn>
                        </p:par>
                        <p:par>
                          <p:cTn id="44" fill="hold">
                            <p:stCondLst>
                              <p:cond delay="0"/>
                            </p:stCondLst>
                            <p:childTnLst>
                              <p:par>
                                <p:cTn id="45" presetID="22" presetClass="entr" presetSubtype="8"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1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up)">
                                      <p:cBhvr>
                                        <p:cTn id="52" dur="1000"/>
                                        <p:tgtEl>
                                          <p:spTgt spid="54"/>
                                        </p:tgtEl>
                                      </p:cBhvr>
                                    </p:animEffect>
                                  </p:childTnLst>
                                  <p:subTnLst>
                                    <p:audio>
                                      <p:cMediaNode>
                                        <p:cTn display="0" masterRel="sameClick">
                                          <p:stCondLst>
                                            <p:cond evt="begin" delay="0">
                                              <p:tn val="50"/>
                                            </p:cond>
                                          </p:stCondLst>
                                          <p:endCondLst>
                                            <p:cond evt="onStopAudio" delay="0">
                                              <p:tgtEl>
                                                <p:sldTgt/>
                                              </p:tgtEl>
                                            </p:cond>
                                          </p:endCondLst>
                                        </p:cTn>
                                        <p:tgtEl>
                                          <p:sndTgt r:embed="rId3" name="Typewriter"/>
                                        </p:tgtEl>
                                      </p:cMediaNode>
                                    </p:audio>
                                  </p:sub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2000"/>
                                        <p:tgtEl>
                                          <p:spTgt spid="45"/>
                                        </p:tgtEl>
                                      </p:cBhvr>
                                    </p:animEffect>
                                  </p:childTnLst>
                                  <p:subTnLst>
                                    <p:audio>
                                      <p:cMediaNode>
                                        <p:cTn display="0" masterRel="sameClick">
                                          <p:stCondLst>
                                            <p:cond evt="begin" delay="0">
                                              <p:tn val="58"/>
                                            </p:cond>
                                          </p:stCondLst>
                                          <p:endCondLst>
                                            <p:cond evt="onStopAudio" delay="0">
                                              <p:tgtEl>
                                                <p:sldTgt/>
                                              </p:tgtEl>
                                            </p:cond>
                                          </p:endCondLst>
                                        </p:cTn>
                                        <p:tgtEl>
                                          <p:sndTgt r:embed="rId5" name="Fly Out"/>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left)">
                                      <p:cBhvr>
                                        <p:cTn id="65" dur="2000"/>
                                        <p:tgtEl>
                                          <p:spTgt spid="46"/>
                                        </p:tgtEl>
                                      </p:cBhvr>
                                    </p:animEffect>
                                  </p:childTnLst>
                                  <p:subTnLst>
                                    <p:audio>
                                      <p:cMediaNode>
                                        <p:cTn display="0" masterRel="sameClick">
                                          <p:stCondLst>
                                            <p:cond evt="begin" delay="0">
                                              <p:tn val="63"/>
                                            </p:cond>
                                          </p:stCondLst>
                                          <p:endCondLst>
                                            <p:cond evt="onStopAudio" delay="0">
                                              <p:tgtEl>
                                                <p:sldTgt/>
                                              </p:tgtEl>
                                            </p:cond>
                                          </p:endCondLst>
                                        </p:cTn>
                                        <p:tgtEl>
                                          <p:sndTgt r:embed="rId4" name="Fly In"/>
                                        </p:tgtEl>
                                      </p:cMediaNode>
                                    </p:audio>
                                  </p:subTnLst>
                                </p:cTn>
                              </p:par>
                            </p:childTnLst>
                          </p:cTn>
                        </p:par>
                        <p:par>
                          <p:cTn id="66" fill="hold">
                            <p:stCondLst>
                              <p:cond delay="2000"/>
                            </p:stCondLst>
                            <p:childTnLst>
                              <p:par>
                                <p:cTn id="67" presetID="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0" grpId="0"/>
      <p:bldP spid="21" grpId="0"/>
      <p:bldP spid="32" grpId="0" animBg="1"/>
      <p:bldP spid="33" grpId="0"/>
      <p:bldP spid="34" grpId="0"/>
      <p:bldP spid="45" grpId="0" animBg="1"/>
      <p:bldP spid="46" grpId="0" animBg="1"/>
      <p:bldP spid="47" grpId="0"/>
      <p:bldP spid="49" grpId="0" animBg="1"/>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12291</TotalTime>
  <Words>1814</Words>
  <Application>Microsoft Macintosh PowerPoint</Application>
  <PresentationFormat>On-screen Show (4:3)</PresentationFormat>
  <Paragraphs>398</Paragraphs>
  <Slides>23</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The Welfare of Markets</vt:lpstr>
      <vt:lpstr>Consumer Surplus</vt:lpstr>
      <vt:lpstr>Consumer Surplus</vt:lpstr>
      <vt:lpstr>Consumer Surplus</vt:lpstr>
      <vt:lpstr>Producer Surplus</vt:lpstr>
      <vt:lpstr>PowerPoint Presentation</vt:lpstr>
      <vt:lpstr>Producer Surplus</vt:lpstr>
      <vt:lpstr>Total Surplus</vt:lpstr>
      <vt:lpstr>PowerPoint Presentation</vt:lpstr>
      <vt:lpstr>Role of Government in Welfare Economics</vt:lpstr>
      <vt:lpstr>Taxes and Welfare</vt:lpstr>
      <vt:lpstr>Taxes and Welfare</vt:lpstr>
      <vt:lpstr>PowerPoint Presentation</vt:lpstr>
      <vt:lpstr>PowerPoint Presentation</vt:lpstr>
      <vt:lpstr>Tax Size and Welfare</vt:lpstr>
      <vt:lpstr>Trade and Welfare: Exporter</vt:lpstr>
      <vt:lpstr>Trade and Welfare: Importer</vt:lpstr>
      <vt:lpstr>Trade, Tariffs, and Welfare</vt:lpstr>
      <vt:lpstr>Trade, Tariffs, and Welfare</vt:lpstr>
      <vt:lpstr>Arguments for Trade</vt:lpstr>
      <vt:lpstr>Arguments for Restricting Free Trade</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creator>James DeNicco</dc:creator>
  <cp:lastModifiedBy>James DeNicco</cp:lastModifiedBy>
  <cp:revision>268</cp:revision>
  <cp:lastPrinted>2023-08-04T16:21:33Z</cp:lastPrinted>
  <dcterms:created xsi:type="dcterms:W3CDTF">2015-08-06T17:29:37Z</dcterms:created>
  <dcterms:modified xsi:type="dcterms:W3CDTF">2023-08-04T16:31:15Z</dcterms:modified>
</cp:coreProperties>
</file>