
<file path=[Content_Types].xml><?xml version="1.0" encoding="utf-8"?>
<Types xmlns="http://schemas.openxmlformats.org/package/2006/content-types">
  <Default Extension="bin" ContentType="audio/unknown"/>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09" r:id="rId2"/>
    <p:sldId id="353" r:id="rId3"/>
    <p:sldId id="258" r:id="rId4"/>
    <p:sldId id="354" r:id="rId5"/>
    <p:sldId id="307" r:id="rId6"/>
    <p:sldId id="264" r:id="rId7"/>
    <p:sldId id="356" r:id="rId8"/>
    <p:sldId id="266" r:id="rId9"/>
    <p:sldId id="268" r:id="rId10"/>
    <p:sldId id="276" r:id="rId11"/>
    <p:sldId id="280" r:id="rId12"/>
    <p:sldId id="304" r:id="rId13"/>
    <p:sldId id="277" r:id="rId14"/>
    <p:sldId id="278" r:id="rId15"/>
    <p:sldId id="357" r:id="rId16"/>
    <p:sldId id="286" r:id="rId17"/>
    <p:sldId id="320" r:id="rId18"/>
    <p:sldId id="284" r:id="rId19"/>
    <p:sldId id="294" r:id="rId20"/>
    <p:sldId id="298" r:id="rId21"/>
    <p:sldId id="352" r:id="rId22"/>
    <p:sldId id="315" r:id="rId23"/>
    <p:sldId id="308" r:id="rId24"/>
    <p:sldId id="305" r:id="rId25"/>
    <p:sldId id="299" r:id="rId26"/>
    <p:sldId id="300" r:id="rId27"/>
    <p:sldId id="359" r:id="rId28"/>
    <p:sldId id="301"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B6C32"/>
    <a:srgbClr val="0781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8912"/>
  </p:normalViewPr>
  <p:slideViewPr>
    <p:cSldViewPr snapToGrid="0" snapToObjects="1">
      <p:cViewPr varScale="1">
        <p:scale>
          <a:sx n="113" d="100"/>
          <a:sy n="113" d="100"/>
        </p:scale>
        <p:origin x="1136" y="176"/>
      </p:cViewPr>
      <p:guideLst>
        <p:guide orient="horz" pos="2160"/>
        <p:guide pos="2880"/>
      </p:guideLst>
    </p:cSldViewPr>
  </p:slideViewPr>
  <p:notesTextViewPr>
    <p:cViewPr>
      <p:scale>
        <a:sx n="105" d="100"/>
        <a:sy n="105" d="100"/>
      </p:scale>
      <p:origin x="0" y="-127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232FBB1-0317-E040-ADEC-BE058206BC44}" type="datetime1">
              <a:rPr lang="en-US"/>
              <a:pPr/>
              <a:t>12/9/24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0711963-ACED-DA4C-9652-F2F586B5F225}" type="slidenum">
              <a:rPr lang="en-US"/>
              <a:pPr/>
              <a:t>‹#›</a:t>
            </a:fld>
            <a:endParaRPr lang="en-US"/>
          </a:p>
        </p:txBody>
      </p:sp>
    </p:spTree>
    <p:extLst>
      <p:ext uri="{BB962C8B-B14F-4D97-AF65-F5344CB8AC3E}">
        <p14:creationId xmlns:p14="http://schemas.microsoft.com/office/powerpoint/2010/main" val="2882244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5EA73DF-C2F3-4549-BFFA-27D4F3350761}" type="datetime1">
              <a:rPr lang="en-US"/>
              <a:pPr/>
              <a:t>12/9/24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F39F54A-C755-9246-B65D-46834230C732}" type="slidenum">
              <a:rPr lang="en-US"/>
              <a:pPr/>
              <a:t>‹#›</a:t>
            </a:fld>
            <a:endParaRPr lang="en-US"/>
          </a:p>
        </p:txBody>
      </p:sp>
    </p:spTree>
    <p:extLst>
      <p:ext uri="{BB962C8B-B14F-4D97-AF65-F5344CB8AC3E}">
        <p14:creationId xmlns:p14="http://schemas.microsoft.com/office/powerpoint/2010/main" val="41496997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39F54A-C755-9246-B65D-46834230C732}" type="slidenum">
              <a:rPr lang="en-US" smtClean="0"/>
              <a:pPr/>
              <a:t>1</a:t>
            </a:fld>
            <a:endParaRPr lang="en-US"/>
          </a:p>
        </p:txBody>
      </p:sp>
    </p:spTree>
    <p:extLst>
      <p:ext uri="{BB962C8B-B14F-4D97-AF65-F5344CB8AC3E}">
        <p14:creationId xmlns:p14="http://schemas.microsoft.com/office/powerpoint/2010/main" val="2778807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pixabay.com</a:t>
            </a:r>
            <a:r>
              <a:rPr lang="en-US" dirty="0"/>
              <a:t>/</a:t>
            </a:r>
            <a:r>
              <a:rPr lang="en-US" dirty="0" err="1"/>
              <a:t>en</a:t>
            </a:r>
            <a:r>
              <a:rPr lang="en-US" dirty="0"/>
              <a:t>/</a:t>
            </a:r>
            <a:r>
              <a:rPr lang="en-US"/>
              <a:t>offer-sale-deal-discount-promotion-706849/</a:t>
            </a:r>
            <a:endParaRPr lang="en-US" dirty="0"/>
          </a:p>
        </p:txBody>
      </p:sp>
      <p:sp>
        <p:nvSpPr>
          <p:cNvPr id="4" name="Slide Number Placeholder 3"/>
          <p:cNvSpPr>
            <a:spLocks noGrp="1"/>
          </p:cNvSpPr>
          <p:nvPr>
            <p:ph type="sldNum" sz="quarter" idx="5"/>
          </p:nvPr>
        </p:nvSpPr>
        <p:spPr/>
        <p:txBody>
          <a:bodyPr/>
          <a:lstStyle/>
          <a:p>
            <a:fld id="{FF39F54A-C755-9246-B65D-46834230C732}" type="slidenum">
              <a:rPr lang="en-US" smtClean="0"/>
              <a:pPr/>
              <a:t>14</a:t>
            </a:fld>
            <a:endParaRPr lang="en-US"/>
          </a:p>
        </p:txBody>
      </p:sp>
    </p:spTree>
    <p:extLst>
      <p:ext uri="{BB962C8B-B14F-4D97-AF65-F5344CB8AC3E}">
        <p14:creationId xmlns:p14="http://schemas.microsoft.com/office/powerpoint/2010/main" val="587042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monetary policy to increase</a:t>
            </a:r>
            <a:r>
              <a:rPr lang="en-US" baseline="0" dirty="0"/>
              <a:t> employment/decrease unemployment. If firms get higher prices then they though, they can hire more workers. If firms get lower prices than they thought, they have to let workers go.</a:t>
            </a:r>
            <a:endParaRPr lang="en-US" dirty="0"/>
          </a:p>
        </p:txBody>
      </p:sp>
      <p:sp>
        <p:nvSpPr>
          <p:cNvPr id="4" name="Slide Number Placeholder 3"/>
          <p:cNvSpPr>
            <a:spLocks noGrp="1"/>
          </p:cNvSpPr>
          <p:nvPr>
            <p:ph type="sldNum" sz="quarter" idx="10"/>
          </p:nvPr>
        </p:nvSpPr>
        <p:spPr/>
        <p:txBody>
          <a:bodyPr/>
          <a:lstStyle/>
          <a:p>
            <a:fld id="{B655AB16-E172-3041-A39B-A10F154BE30B}" type="slidenum">
              <a:rPr lang="en-US" smtClean="0"/>
              <a:pPr/>
              <a:t>15</a:t>
            </a:fld>
            <a:endParaRPr lang="en-US"/>
          </a:p>
        </p:txBody>
      </p:sp>
    </p:spTree>
    <p:extLst>
      <p:ext uri="{BB962C8B-B14F-4D97-AF65-F5344CB8AC3E}">
        <p14:creationId xmlns:p14="http://schemas.microsoft.com/office/powerpoint/2010/main" val="321955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Talk about firms anticipating what the fed will do. They raise nominal wages to </a:t>
            </a:r>
            <a:r>
              <a:rPr lang="en-US"/>
              <a:t>be competitive </a:t>
            </a:r>
            <a:r>
              <a:rPr lang="en-US" dirty="0"/>
              <a:t>so other companies won’t steal their workers.</a:t>
            </a:r>
          </a:p>
        </p:txBody>
      </p:sp>
      <p:sp>
        <p:nvSpPr>
          <p:cNvPr id="4" name="Slide Number Placeholder 3"/>
          <p:cNvSpPr>
            <a:spLocks noGrp="1"/>
          </p:cNvSpPr>
          <p:nvPr>
            <p:ph type="sldNum" sz="quarter" idx="10"/>
          </p:nvPr>
        </p:nvSpPr>
        <p:spPr/>
        <p:txBody>
          <a:bodyPr/>
          <a:lstStyle/>
          <a:p>
            <a:fld id="{B655AB16-E172-3041-A39B-A10F154BE30B}"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https://</a:t>
            </a:r>
            <a:r>
              <a:rPr lang="en-US" dirty="0" err="1">
                <a:latin typeface="Calibri" charset="0"/>
                <a:ea typeface="ＭＳ Ｐゴシック" charset="0"/>
                <a:cs typeface="ＭＳ Ｐゴシック" charset="0"/>
              </a:rPr>
              <a:t>pixabay.com</a:t>
            </a:r>
            <a:r>
              <a:rPr lang="en-US" dirty="0">
                <a:latin typeface="Calibri" charset="0"/>
                <a:ea typeface="ＭＳ Ｐゴシック" charset="0"/>
                <a:cs typeface="ＭＳ Ｐゴシック" charset="0"/>
              </a:rPr>
              <a:t>/illustrations/dollar-rate-world-economy-boom-1881265/</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F5ED5A-CA68-0A48-BBAF-1417FD74CA4E}" type="slidenum">
              <a:rPr lang="en-US" sz="1200">
                <a:latin typeface="Calibri" charset="0"/>
              </a:rPr>
              <a:pPr eaLnBrk="1" hangingPunct="1"/>
              <a:t>19</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in terms of </a:t>
            </a:r>
            <a:r>
              <a:rPr lang="en-US" dirty="0" err="1"/>
              <a:t>lb</a:t>
            </a:r>
            <a:r>
              <a:rPr lang="en-US" dirty="0"/>
              <a:t> of American cheese and 1 </a:t>
            </a:r>
            <a:r>
              <a:rPr lang="en-US" dirty="0" err="1"/>
              <a:t>lb</a:t>
            </a:r>
            <a:r>
              <a:rPr lang="en-US" dirty="0"/>
              <a:t> of Canadian </a:t>
            </a:r>
            <a:r>
              <a:rPr lang="en-US" dirty="0" err="1"/>
              <a:t>Americamn</a:t>
            </a:r>
            <a:r>
              <a:rPr lang="en-US" dirty="0"/>
              <a:t> Cheese,</a:t>
            </a:r>
            <a:r>
              <a:rPr lang="en-US" baseline="0" dirty="0"/>
              <a:t> same price one day. (real exchange rate is 1).    Next day you can buy same amount of American cheese, but 2 </a:t>
            </a:r>
            <a:r>
              <a:rPr lang="en-US" baseline="0" dirty="0" err="1"/>
              <a:t>lb</a:t>
            </a:r>
            <a:r>
              <a:rPr lang="en-US" baseline="0" dirty="0"/>
              <a:t> Mexican cheese. Real exchange rate is 2 now and dollar appreciated in real terms. We export less and import more, because our stuff become more expensive relative to their stuff.</a:t>
            </a:r>
          </a:p>
          <a:p>
            <a:endParaRPr lang="en-US" baseline="0" dirty="0"/>
          </a:p>
          <a:p>
            <a:r>
              <a:rPr lang="en-US" baseline="0" dirty="0"/>
              <a:t>https://</a:t>
            </a:r>
            <a:r>
              <a:rPr lang="en-US" baseline="0" dirty="0" err="1"/>
              <a:t>www.flickr.com</a:t>
            </a:r>
            <a:r>
              <a:rPr lang="en-US" baseline="0" dirty="0"/>
              <a:t>/photos/</a:t>
            </a:r>
            <a:r>
              <a:rPr lang="en-US" baseline="0" dirty="0" err="1"/>
              <a:t>peachyogurt</a:t>
            </a:r>
            <a:r>
              <a:rPr lang="en-US" baseline="0" dirty="0"/>
              <a:t>/6348377385/</a:t>
            </a:r>
          </a:p>
          <a:p>
            <a:r>
              <a:rPr lang="en-US" baseline="0" dirty="0"/>
              <a:t>https://</a:t>
            </a:r>
            <a:r>
              <a:rPr lang="en-US" baseline="0" dirty="0" err="1"/>
              <a:t>commons.wikimedia.org</a:t>
            </a:r>
            <a:r>
              <a:rPr lang="en-US" baseline="0" dirty="0"/>
              <a:t>/wiki/</a:t>
            </a:r>
            <a:r>
              <a:rPr lang="en-US" baseline="0" dirty="0" err="1"/>
              <a:t>Category:American_cheese</a:t>
            </a:r>
            <a:endParaRPr lang="en-US" baseline="0" dirty="0"/>
          </a:p>
          <a:p>
            <a:endParaRPr lang="en-US" baseline="0" dirty="0"/>
          </a:p>
          <a:p>
            <a:r>
              <a:rPr lang="en-US" baseline="0" dirty="0"/>
              <a:t>You take the nominal exchange rate and adjust it by the ratio of prices to find out how much stuff you can buy!</a:t>
            </a:r>
            <a:endParaRPr lang="en-US" dirty="0"/>
          </a:p>
        </p:txBody>
      </p:sp>
      <p:sp>
        <p:nvSpPr>
          <p:cNvPr id="4" name="Slide Number Placeholder 3"/>
          <p:cNvSpPr>
            <a:spLocks noGrp="1"/>
          </p:cNvSpPr>
          <p:nvPr>
            <p:ph type="sldNum" sz="quarter" idx="10"/>
          </p:nvPr>
        </p:nvSpPr>
        <p:spPr/>
        <p:txBody>
          <a:bodyPr/>
          <a:lstStyle/>
          <a:p>
            <a:fld id="{FF39F54A-C755-9246-B65D-46834230C732}" type="slidenum">
              <a:rPr lang="en-US" smtClean="0"/>
              <a:pPr/>
              <a:t>20</a:t>
            </a:fld>
            <a:endParaRPr lang="en-US"/>
          </a:p>
        </p:txBody>
      </p:sp>
    </p:spTree>
    <p:extLst>
      <p:ext uri="{BB962C8B-B14F-4D97-AF65-F5344CB8AC3E}">
        <p14:creationId xmlns:p14="http://schemas.microsoft.com/office/powerpoint/2010/main" val="3722453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dirty="0">
                <a:latin typeface="Calibri" charset="0"/>
                <a:ea typeface="ＭＳ Ｐゴシック" charset="0"/>
                <a:cs typeface="ＭＳ Ｐゴシック" charset="0"/>
              </a:rPr>
              <a:t>Supply does not depend on the RER it depends on the real interest rate. Yes the RER affects the price of assets, but to get return on the asset back into your currency the exchange rate benefit would be wiped out. </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If Americans demand more foreign goods and services, yes we would haver to supply dollars to do that but it shows up as a decrease in the demand for to purchase American goods and services, because supply here </a:t>
            </a:r>
            <a:r>
              <a:rPr lang="en-US">
                <a:latin typeface="Calibri" charset="0"/>
                <a:ea typeface="ＭＳ Ｐゴシック" charset="0"/>
                <a:cs typeface="ＭＳ Ｐゴシック" charset="0"/>
              </a:rPr>
              <a:t>is strictly for assets.</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RER=(e*Pd)/Pf   talk in terms of this</a:t>
            </a:r>
          </a:p>
          <a:p>
            <a:r>
              <a:rPr lang="en-US" dirty="0">
                <a:latin typeface="Calibri" charset="0"/>
                <a:ea typeface="ＭＳ Ｐゴシック" charset="0"/>
                <a:cs typeface="ＭＳ Ｐゴシック" charset="0"/>
              </a:rPr>
              <a:t>Supply : lower</a:t>
            </a:r>
            <a:r>
              <a:rPr lang="en-US" baseline="0" dirty="0">
                <a:latin typeface="Calibri" charset="0"/>
                <a:ea typeface="ＭＳ Ｐゴシック" charset="0"/>
                <a:cs typeface="ＭＳ Ｐゴシック" charset="0"/>
              </a:rPr>
              <a:t> domestic r leads to </a:t>
            </a:r>
            <a:r>
              <a:rPr lang="en-US" dirty="0">
                <a:latin typeface="Calibri" charset="0"/>
                <a:ea typeface="ＭＳ Ｐゴシック" charset="0"/>
                <a:cs typeface="ＭＳ Ｐゴシック" charset="0"/>
              </a:rPr>
              <a:t>+NCO with dollars chasing (buying) foreign assets</a:t>
            </a:r>
            <a:r>
              <a:rPr lang="en-US" baseline="0" dirty="0">
                <a:latin typeface="Calibri" charset="0"/>
                <a:ea typeface="ＭＳ Ｐゴシック" charset="0"/>
                <a:cs typeface="ＭＳ Ｐゴシック" charset="0"/>
              </a:rPr>
              <a:t>.  We exchange dollars for foreign currency and buy foreign assets. Yes, then foreigner have our dollars, but the exchange rate depreciates with the increased supply of dollars and we export more, which means foreigners relinquish their ownership of our assets to buy our goods and services.</a:t>
            </a:r>
          </a:p>
          <a:p>
            <a:endParaRPr lang="en-US" baseline="0" dirty="0">
              <a:latin typeface="Calibri" charset="0"/>
              <a:ea typeface="ＭＳ Ｐゴシック" charset="0"/>
              <a:cs typeface="ＭＳ Ｐゴシック" charset="0"/>
            </a:endParaRPr>
          </a:p>
          <a:p>
            <a:r>
              <a:rPr lang="en-US" baseline="0" dirty="0">
                <a:latin typeface="Calibri" charset="0"/>
                <a:ea typeface="ＭＳ Ｐゴシック" charset="0"/>
                <a:cs typeface="ＭＳ Ｐゴシック" charset="0"/>
              </a:rPr>
              <a:t>Demand for dollars is to buy American goods. As real exchange rate decreases, the us demands more of our dollars and foreign countries demand more of our dollars to buy American goods and services. As real </a:t>
            </a:r>
            <a:r>
              <a:rPr lang="en-US" baseline="0" dirty="0" err="1">
                <a:latin typeface="Calibri" charset="0"/>
                <a:ea typeface="ＭＳ Ｐゴシック" charset="0"/>
                <a:cs typeface="ＭＳ Ｐゴシック" charset="0"/>
              </a:rPr>
              <a:t>exhcnage</a:t>
            </a:r>
            <a:r>
              <a:rPr lang="en-US" baseline="0" dirty="0">
                <a:latin typeface="Calibri" charset="0"/>
                <a:ea typeface="ＭＳ Ｐゴシック" charset="0"/>
                <a:cs typeface="ＭＳ Ｐゴシック" charset="0"/>
              </a:rPr>
              <a:t> rate rise, US goods become more expensive and we and other countries demand less dollars to buy American goods and services.</a:t>
            </a:r>
          </a:p>
          <a:p>
            <a:endParaRPr lang="en-US" baseline="0" dirty="0">
              <a:latin typeface="Calibri" charset="0"/>
              <a:ea typeface="ＭＳ Ｐゴシック" charset="0"/>
              <a:cs typeface="ＭＳ Ｐゴシック" charset="0"/>
            </a:endParaRPr>
          </a:p>
          <a:p>
            <a:r>
              <a:rPr lang="en-US" baseline="0" dirty="0">
                <a:latin typeface="Calibri" charset="0"/>
                <a:ea typeface="ＭＳ Ｐゴシック" charset="0"/>
                <a:cs typeface="ＭＳ Ｐゴシック" charset="0"/>
              </a:rPr>
              <a:t>As foreign interest rates go up there is an increase in the supply of dollars in the world market exchanged for foreign currency to by foreign assets from us and the other countries.</a:t>
            </a:r>
          </a:p>
          <a:p>
            <a:endParaRPr lang="en-US" baseline="0" dirty="0">
              <a:latin typeface="Calibri" charset="0"/>
              <a:ea typeface="ＭＳ Ｐゴシック" charset="0"/>
              <a:cs typeface="ＭＳ Ｐゴシック" charset="0"/>
            </a:endParaRPr>
          </a:p>
          <a:p>
            <a:endParaRPr lang="en-US" baseline="0" dirty="0">
              <a:latin typeface="Calibri" charset="0"/>
              <a:ea typeface="ＭＳ Ｐゴシック" charset="0"/>
              <a:cs typeface="ＭＳ Ｐゴシック" charset="0"/>
            </a:endParaRPr>
          </a:p>
          <a:p>
            <a:endParaRPr lang="en-US" baseline="0" dirty="0">
              <a:latin typeface="Calibri" charset="0"/>
              <a:ea typeface="ＭＳ Ｐゴシック" charset="0"/>
              <a:cs typeface="ＭＳ Ｐゴシック" charset="0"/>
            </a:endParaRPr>
          </a:p>
          <a:p>
            <a:endParaRPr lang="en-US" baseline="0" dirty="0">
              <a:latin typeface="Calibri" charset="0"/>
              <a:ea typeface="ＭＳ Ｐゴシック" charset="0"/>
              <a:cs typeface="ＭＳ Ｐゴシック" charset="0"/>
            </a:endParaRPr>
          </a:p>
          <a:p>
            <a:r>
              <a:rPr lang="en-US" baseline="0" dirty="0">
                <a:latin typeface="Calibri" charset="0"/>
                <a:ea typeface="ＭＳ Ｐゴシック" charset="0"/>
                <a:cs typeface="ＭＳ Ｐゴシック" charset="0"/>
              </a:rPr>
              <a:t>http://</a:t>
            </a:r>
            <a:r>
              <a:rPr lang="en-US" baseline="0" dirty="0" err="1">
                <a:latin typeface="Calibri" charset="0"/>
                <a:ea typeface="ＭＳ Ｐゴシック" charset="0"/>
                <a:cs typeface="ＭＳ Ｐゴシック" charset="0"/>
              </a:rPr>
              <a:t>www.policonomics.com</a:t>
            </a:r>
            <a:r>
              <a:rPr lang="en-US" baseline="0" dirty="0">
                <a:latin typeface="Calibri" charset="0"/>
                <a:ea typeface="ＭＳ Ｐゴシック" charset="0"/>
                <a:cs typeface="ＭＳ Ｐゴシック" charset="0"/>
              </a:rPr>
              <a:t>/loanable-funds/</a:t>
            </a:r>
          </a:p>
          <a:p>
            <a:r>
              <a:rPr lang="en-US" baseline="0" dirty="0">
                <a:latin typeface="Calibri" charset="0"/>
                <a:ea typeface="ＭＳ Ｐゴシック" charset="0"/>
                <a:cs typeface="ＭＳ Ｐゴシック" charset="0"/>
              </a:rPr>
              <a:t> </a:t>
            </a:r>
            <a:endParaRPr lang="en-US" dirty="0">
              <a:latin typeface="Calibri" charset="0"/>
              <a:ea typeface="ＭＳ Ｐゴシック" charset="0"/>
              <a:cs typeface="ＭＳ Ｐゴシック" charset="0"/>
            </a:endParaRP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CFBCB9-5031-BF42-A2C2-4CBAF8292E64}" type="slidenum">
              <a:rPr lang="en-US" sz="1200">
                <a:latin typeface="Calibri" charset="0"/>
              </a:rPr>
              <a:pPr eaLnBrk="1" hangingPunct="1"/>
              <a:t>21</a:t>
            </a:fld>
            <a:endParaRPr lang="en-US" sz="1200">
              <a:latin typeface="Calibri" charset="0"/>
            </a:endParaRPr>
          </a:p>
        </p:txBody>
      </p:sp>
    </p:spTree>
    <p:extLst>
      <p:ext uri="{BB962C8B-B14F-4D97-AF65-F5344CB8AC3E}">
        <p14:creationId xmlns:p14="http://schemas.microsoft.com/office/powerpoint/2010/main" val="1307129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REX=(e*</a:t>
            </a:r>
            <a:r>
              <a:rPr lang="en-US" dirty="0" err="1">
                <a:latin typeface="Calibri" charset="0"/>
                <a:ea typeface="ＭＳ Ｐゴシック" charset="0"/>
                <a:cs typeface="ＭＳ Ｐゴシック" charset="0"/>
              </a:rPr>
              <a:t>Pd</a:t>
            </a:r>
            <a:r>
              <a:rPr lang="en-US" dirty="0">
                <a:latin typeface="Calibri" charset="0"/>
                <a:ea typeface="ＭＳ Ｐゴシック" charset="0"/>
                <a:cs typeface="ＭＳ Ｐゴシック" charset="0"/>
              </a:rPr>
              <a:t>)/Pf   talk in terms of this</a:t>
            </a:r>
          </a:p>
          <a:p>
            <a:r>
              <a:rPr lang="en-US" dirty="0">
                <a:latin typeface="Calibri" charset="0"/>
                <a:ea typeface="ＭＳ Ｐゴシック" charset="0"/>
                <a:cs typeface="ＭＳ Ｐゴシック" charset="0"/>
              </a:rPr>
              <a:t>Supply : lower</a:t>
            </a:r>
            <a:r>
              <a:rPr lang="en-US" baseline="0" dirty="0">
                <a:latin typeface="Calibri" charset="0"/>
                <a:ea typeface="ＭＳ Ｐゴシック" charset="0"/>
                <a:cs typeface="ＭＳ Ｐゴシック" charset="0"/>
              </a:rPr>
              <a:t> domestic r leads to </a:t>
            </a:r>
            <a:r>
              <a:rPr lang="en-US" dirty="0">
                <a:latin typeface="Calibri" charset="0"/>
                <a:ea typeface="ＭＳ Ｐゴシック" charset="0"/>
                <a:cs typeface="ＭＳ Ｐゴシック" charset="0"/>
              </a:rPr>
              <a:t>+NCO with dollars chasing (buying) foreign assets</a:t>
            </a:r>
            <a:r>
              <a:rPr lang="en-US" baseline="0" dirty="0">
                <a:latin typeface="Calibri" charset="0"/>
                <a:ea typeface="ＭＳ Ｐゴシック" charset="0"/>
                <a:cs typeface="ＭＳ Ｐゴシック" charset="0"/>
              </a:rPr>
              <a:t>.  We exchange dollars for foreign currency and buy foreign assets. Yes, then foreigner have our dollars, but the exchange rate depreciates with the increased supply of dollars and we export more, which means foreigners relinquish their ownership of our assets to buy our goods and services.</a:t>
            </a:r>
          </a:p>
          <a:p>
            <a:endParaRPr lang="en-US" baseline="0" dirty="0">
              <a:latin typeface="Calibri" charset="0"/>
              <a:ea typeface="ＭＳ Ｐゴシック" charset="0"/>
              <a:cs typeface="ＭＳ Ｐゴシック" charset="0"/>
            </a:endParaRPr>
          </a:p>
          <a:p>
            <a:r>
              <a:rPr lang="en-US" baseline="0" dirty="0">
                <a:latin typeface="Calibri" charset="0"/>
                <a:ea typeface="ＭＳ Ｐゴシック" charset="0"/>
                <a:cs typeface="ＭＳ Ｐゴシック" charset="0"/>
              </a:rPr>
              <a:t>If Demand for us dollars increases for net exports, the real exchange rate goes up to offset the change in net exports so that net exports still equals NCO. NCO don’t change with a shift in demand because there was no change in the real interest rate.</a:t>
            </a:r>
          </a:p>
          <a:p>
            <a:endParaRPr lang="en-US" baseline="0" dirty="0">
              <a:latin typeface="Calibri" charset="0"/>
              <a:ea typeface="ＭＳ Ｐゴシック" charset="0"/>
              <a:cs typeface="ＭＳ Ｐゴシック" charset="0"/>
            </a:endParaRPr>
          </a:p>
          <a:p>
            <a:endParaRPr lang="en-US" baseline="0" dirty="0">
              <a:latin typeface="Calibri" charset="0"/>
              <a:ea typeface="ＭＳ Ｐゴシック" charset="0"/>
              <a:cs typeface="ＭＳ Ｐゴシック" charset="0"/>
            </a:endParaRPr>
          </a:p>
          <a:p>
            <a:r>
              <a:rPr lang="en-US" baseline="0" dirty="0">
                <a:latin typeface="Calibri" charset="0"/>
                <a:ea typeface="ＭＳ Ｐゴシック" charset="0"/>
                <a:cs typeface="ＭＳ Ｐゴシック" charset="0"/>
              </a:rPr>
              <a:t> </a:t>
            </a:r>
            <a:endParaRPr lang="en-US" dirty="0">
              <a:latin typeface="Calibri" charset="0"/>
              <a:ea typeface="ＭＳ Ｐゴシック" charset="0"/>
              <a:cs typeface="ＭＳ Ｐゴシック"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CFBCB9-5031-BF42-A2C2-4CBAF8292E64}" type="slidenum">
              <a:rPr lang="en-US" sz="1200">
                <a:latin typeface="Calibri" charset="0"/>
              </a:rPr>
              <a:pPr eaLnBrk="1" hangingPunct="1"/>
              <a:t>22</a:t>
            </a:fld>
            <a:endParaRPr lang="en-US"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r=</a:t>
            </a:r>
            <a:r>
              <a:rPr lang="en-US" dirty="0" err="1">
                <a:latin typeface="Calibri" charset="0"/>
                <a:ea typeface="ＭＳ Ｐゴシック" charset="0"/>
                <a:cs typeface="ＭＳ Ｐゴシック" charset="0"/>
              </a:rPr>
              <a:t>i</a:t>
            </a:r>
            <a:r>
              <a:rPr lang="en-US" dirty="0">
                <a:latin typeface="Calibri" charset="0"/>
                <a:ea typeface="ＭＳ Ｐゴシック" charset="0"/>
                <a:cs typeface="ＭＳ Ｐゴシック" charset="0"/>
              </a:rPr>
              <a:t>-pie, holding</a:t>
            </a:r>
            <a:r>
              <a:rPr lang="en-US" baseline="0" dirty="0">
                <a:latin typeface="Calibri" charset="0"/>
                <a:ea typeface="ＭＳ Ｐゴシック" charset="0"/>
                <a:cs typeface="ＭＳ Ｐゴシック" charset="0"/>
              </a:rPr>
              <a:t> prices constant, increase </a:t>
            </a:r>
            <a:r>
              <a:rPr lang="en-US" baseline="0" dirty="0" err="1">
                <a:latin typeface="Calibri" charset="0"/>
                <a:ea typeface="ＭＳ Ｐゴシック" charset="0"/>
                <a:cs typeface="ＭＳ Ｐゴシック" charset="0"/>
              </a:rPr>
              <a:t>i</a:t>
            </a:r>
            <a:r>
              <a:rPr lang="en-US" baseline="0" dirty="0">
                <a:latin typeface="Calibri" charset="0"/>
                <a:ea typeface="ＭＳ Ｐゴシック" charset="0"/>
                <a:cs typeface="ＭＳ Ｐゴシック" charset="0"/>
              </a:rPr>
              <a:t> will certainly increase r. As long as inflation increases less than the nominal interest rate changes, r will still change. In the short run, we consider prices sticky so inflation doesn’t change.</a:t>
            </a:r>
          </a:p>
          <a:p>
            <a:endParaRPr lang="en-US" baseline="0" dirty="0">
              <a:latin typeface="Calibri" charset="0"/>
              <a:ea typeface="ＭＳ Ｐゴシック" charset="0"/>
              <a:cs typeface="ＭＳ Ｐゴシック" charset="0"/>
            </a:endParaRPr>
          </a:p>
          <a:p>
            <a:r>
              <a:rPr lang="en-US" baseline="0" dirty="0">
                <a:latin typeface="Calibri" charset="0"/>
                <a:ea typeface="ＭＳ Ｐゴシック" charset="0"/>
                <a:cs typeface="ＭＳ Ｐゴシック" charset="0"/>
              </a:rPr>
              <a:t>Now if the price decrease is enough to off set it, then there would be no change in r. That would occur if the higher interest rate results in more people saving to offset the decrease in savings from lower money supply.</a:t>
            </a:r>
          </a:p>
          <a:p>
            <a:endParaRPr lang="en-US" baseline="0" dirty="0">
              <a:latin typeface="Calibri" charset="0"/>
              <a:ea typeface="ＭＳ Ｐゴシック" charset="0"/>
              <a:cs typeface="ＭＳ Ｐゴシック" charset="0"/>
            </a:endParaRPr>
          </a:p>
          <a:p>
            <a:r>
              <a:rPr lang="en-US" baseline="0" dirty="0">
                <a:latin typeface="Calibri" charset="0"/>
                <a:ea typeface="ＭＳ Ｐゴシック" charset="0"/>
                <a:cs typeface="ＭＳ Ｐゴシック" charset="0"/>
              </a:rPr>
              <a:t>Open market sale, decreases supply of loanable funds, decreases investment and Y decreases so savings decreases with investment.</a:t>
            </a:r>
            <a:endParaRPr lang="en-US" dirty="0">
              <a:latin typeface="Calibri" charset="0"/>
              <a:ea typeface="ＭＳ Ｐゴシック" charset="0"/>
              <a:cs typeface="ＭＳ Ｐゴシック"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E0204-622A-4E45-BE79-E1369511B149}" type="slidenum">
              <a:rPr lang="en-US" sz="1200">
                <a:latin typeface="Calibri" charset="0"/>
              </a:rPr>
              <a:pPr eaLnBrk="1" hangingPunct="1"/>
              <a:t>23</a:t>
            </a:fld>
            <a:endParaRPr lang="en-US"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Lower Talk in terms of more expensive, but actually it takes more of my goods and services to get more of your goods and services. Talk about higher domestic interest rates makes people want to have dollars in the US to take advantage of.  Dollars come home.</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141CA5-ECB6-C949-86FC-4DDD74024615}" type="slidenum">
              <a:rPr lang="en-US" sz="1200">
                <a:latin typeface="Calibri" charset="0"/>
              </a:rPr>
              <a:pPr eaLnBrk="1" hangingPunct="1"/>
              <a:t>24</a:t>
            </a:fld>
            <a:endParaRPr lang="en-US"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www.pinterest.com</a:t>
            </a:r>
            <a:r>
              <a:rPr lang="en-US" dirty="0"/>
              <a:t>/pin/340936634269471714/</a:t>
            </a:r>
          </a:p>
        </p:txBody>
      </p:sp>
      <p:sp>
        <p:nvSpPr>
          <p:cNvPr id="4" name="Slide Number Placeholder 3"/>
          <p:cNvSpPr>
            <a:spLocks noGrp="1"/>
          </p:cNvSpPr>
          <p:nvPr>
            <p:ph type="sldNum" sz="quarter" idx="5"/>
          </p:nvPr>
        </p:nvSpPr>
        <p:spPr/>
        <p:txBody>
          <a:bodyPr/>
          <a:lstStyle/>
          <a:p>
            <a:fld id="{FF39F54A-C755-9246-B65D-46834230C732}" type="slidenum">
              <a:rPr lang="en-US" smtClean="0"/>
              <a:pPr/>
              <a:t>25</a:t>
            </a:fld>
            <a:endParaRPr lang="en-US"/>
          </a:p>
        </p:txBody>
      </p:sp>
    </p:spTree>
    <p:extLst>
      <p:ext uri="{BB962C8B-B14F-4D97-AF65-F5344CB8AC3E}">
        <p14:creationId xmlns:p14="http://schemas.microsoft.com/office/powerpoint/2010/main" val="267101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www.wallpaperflare.com</a:t>
            </a:r>
            <a:r>
              <a:rPr lang="en-US" dirty="0"/>
              <a:t>/life-cycle-illustration-productive-life-goes-on-illustration-wallpaper-u/download/1366x768</a:t>
            </a:r>
          </a:p>
        </p:txBody>
      </p:sp>
      <p:sp>
        <p:nvSpPr>
          <p:cNvPr id="4" name="Slide Number Placeholder 3"/>
          <p:cNvSpPr>
            <a:spLocks noGrp="1"/>
          </p:cNvSpPr>
          <p:nvPr>
            <p:ph type="sldNum" sz="quarter" idx="5"/>
          </p:nvPr>
        </p:nvSpPr>
        <p:spPr/>
        <p:txBody>
          <a:bodyPr/>
          <a:lstStyle/>
          <a:p>
            <a:fld id="{FF39F54A-C755-9246-B65D-46834230C732}" type="slidenum">
              <a:rPr lang="en-US" smtClean="0"/>
              <a:pPr/>
              <a:t>3</a:t>
            </a:fld>
            <a:endParaRPr lang="en-US"/>
          </a:p>
        </p:txBody>
      </p:sp>
    </p:spTree>
    <p:extLst>
      <p:ext uri="{BB962C8B-B14F-4D97-AF65-F5344CB8AC3E}">
        <p14:creationId xmlns:p14="http://schemas.microsoft.com/office/powerpoint/2010/main" val="1865211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Example of two McDonalds on campus.  Or example of arbitrage between two countries. Country selling at a lower price could raise prices so the other country can’t import and make profit off of them. They might</a:t>
            </a:r>
            <a:r>
              <a:rPr lang="en-US" baseline="0" dirty="0">
                <a:latin typeface="Calibri" charset="0"/>
                <a:ea typeface="ＭＳ Ｐゴシック" charset="0"/>
                <a:cs typeface="ＭＳ Ｐゴシック" charset="0"/>
              </a:rPr>
              <a:t> as well get the profits at the </a:t>
            </a:r>
            <a:r>
              <a:rPr lang="en-US" baseline="0">
                <a:latin typeface="Calibri" charset="0"/>
                <a:ea typeface="ＭＳ Ｐゴシック" charset="0"/>
                <a:cs typeface="ＭＳ Ｐゴシック" charset="0"/>
              </a:rPr>
              <a:t>higher price.</a:t>
            </a:r>
            <a:endParaRPr lang="en-US">
              <a:latin typeface="Calibri" charset="0"/>
              <a:ea typeface="ＭＳ Ｐゴシック" charset="0"/>
              <a:cs typeface="ＭＳ Ｐゴシック"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870E88-4D8B-7245-9FCC-54C31137DB56}" type="slidenum">
              <a:rPr lang="en-US" sz="1200">
                <a:latin typeface="Calibri" charset="0"/>
              </a:rPr>
              <a:pPr eaLnBrk="1" hangingPunct="1"/>
              <a:t>26</a:t>
            </a:fld>
            <a:endParaRPr lang="en-US"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pixabay.com</a:t>
            </a:r>
            <a:r>
              <a:rPr lang="en-US" dirty="0"/>
              <a:t>/illustrations/cost-dollar-finance-money-business-1174932/</a:t>
            </a:r>
          </a:p>
        </p:txBody>
      </p:sp>
      <p:sp>
        <p:nvSpPr>
          <p:cNvPr id="4" name="Slide Number Placeholder 3"/>
          <p:cNvSpPr>
            <a:spLocks noGrp="1"/>
          </p:cNvSpPr>
          <p:nvPr>
            <p:ph type="sldNum" sz="quarter" idx="5"/>
          </p:nvPr>
        </p:nvSpPr>
        <p:spPr/>
        <p:txBody>
          <a:bodyPr/>
          <a:lstStyle/>
          <a:p>
            <a:fld id="{FF39F54A-C755-9246-B65D-46834230C732}" type="slidenum">
              <a:rPr lang="en-US" smtClean="0"/>
              <a:pPr/>
              <a:t>27</a:t>
            </a:fld>
            <a:endParaRPr lang="en-US"/>
          </a:p>
        </p:txBody>
      </p:sp>
    </p:spTree>
    <p:extLst>
      <p:ext uri="{BB962C8B-B14F-4D97-AF65-F5344CB8AC3E}">
        <p14:creationId xmlns:p14="http://schemas.microsoft.com/office/powerpoint/2010/main" val="2626424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compsci.ca</a:t>
            </a:r>
            <a:r>
              <a:rPr lang="en-US" dirty="0"/>
              <a:t>/blog/24-money-saving-ideas-for-university-students/</a:t>
            </a:r>
          </a:p>
        </p:txBody>
      </p:sp>
      <p:sp>
        <p:nvSpPr>
          <p:cNvPr id="4" name="Slide Number Placeholder 3"/>
          <p:cNvSpPr>
            <a:spLocks noGrp="1"/>
          </p:cNvSpPr>
          <p:nvPr>
            <p:ph type="sldNum" sz="quarter" idx="5"/>
          </p:nvPr>
        </p:nvSpPr>
        <p:spPr/>
        <p:txBody>
          <a:bodyPr/>
          <a:lstStyle/>
          <a:p>
            <a:fld id="{FF39F54A-C755-9246-B65D-46834230C732}" type="slidenum">
              <a:rPr lang="en-US" smtClean="0"/>
              <a:pPr/>
              <a:t>28</a:t>
            </a:fld>
            <a:endParaRPr lang="en-US"/>
          </a:p>
        </p:txBody>
      </p:sp>
    </p:spTree>
    <p:extLst>
      <p:ext uri="{BB962C8B-B14F-4D97-AF65-F5344CB8AC3E}">
        <p14:creationId xmlns:p14="http://schemas.microsoft.com/office/powerpoint/2010/main" val="106207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www.pexels.com</a:t>
            </a:r>
            <a:r>
              <a:rPr lang="en-US" dirty="0"/>
              <a:t>/photo/bread-sourdough-loaf-543276/</a:t>
            </a:r>
          </a:p>
          <a:p>
            <a:endParaRPr lang="en-US" dirty="0"/>
          </a:p>
          <a:p>
            <a:r>
              <a:rPr lang="en-US" dirty="0"/>
              <a:t>https://</a:t>
            </a:r>
            <a:r>
              <a:rPr lang="en-US" dirty="0" err="1"/>
              <a:t>www.reddit.com</a:t>
            </a:r>
            <a:r>
              <a:rPr lang="en-US" dirty="0"/>
              <a:t>/r/steak/comments/9okuq4/</a:t>
            </a:r>
            <a:r>
              <a:rPr lang="en-US" dirty="0" err="1"/>
              <a:t>prime_saratoga_ribeye_take_the_cap_and_the_eye</a:t>
            </a:r>
            <a:r>
              <a:rPr lang="en-US" dirty="0"/>
              <a:t>/</a:t>
            </a:r>
          </a:p>
          <a:p>
            <a:endParaRPr lang="en-US" dirty="0"/>
          </a:p>
          <a:p>
            <a:endParaRPr lang="en-US" dirty="0"/>
          </a:p>
          <a:p>
            <a:r>
              <a:rPr lang="en-US" dirty="0"/>
              <a:t>https://</a:t>
            </a:r>
            <a:r>
              <a:rPr lang="en-US" dirty="0" err="1"/>
              <a:t>thatsonetoughcookie.com</a:t>
            </a:r>
            <a:r>
              <a:rPr lang="en-US" dirty="0"/>
              <a:t>/2009/03/05/snickerdoodles/</a:t>
            </a:r>
          </a:p>
          <a:p>
            <a:r>
              <a:rPr lang="en-US" dirty="0"/>
              <a:t>https://</a:t>
            </a:r>
            <a:r>
              <a:rPr lang="en-US" dirty="0" err="1"/>
              <a:t>www.pexels.com</a:t>
            </a:r>
            <a:r>
              <a:rPr lang="en-US" dirty="0"/>
              <a:t>/photo/flower-designed-latte-159090/</a:t>
            </a:r>
          </a:p>
          <a:p>
            <a:endParaRPr lang="en-US" dirty="0"/>
          </a:p>
          <a:p>
            <a:r>
              <a:rPr lang="en-US" dirty="0"/>
              <a:t>https://</a:t>
            </a:r>
            <a:r>
              <a:rPr lang="en-US" dirty="0" err="1"/>
              <a:t>www.pexels.com</a:t>
            </a:r>
            <a:r>
              <a:rPr lang="en-US" dirty="0"/>
              <a:t>/photo/aroma-aromatic-art-artistic-434213/</a:t>
            </a:r>
          </a:p>
          <a:p>
            <a:endParaRPr lang="en-US" dirty="0"/>
          </a:p>
          <a:p>
            <a:r>
              <a:rPr lang="en-US" dirty="0"/>
              <a:t>https://</a:t>
            </a:r>
            <a:r>
              <a:rPr lang="en-US" dirty="0" err="1"/>
              <a:t>actmedia.eu</a:t>
            </a:r>
            <a:r>
              <a:rPr lang="en-US" dirty="0"/>
              <a:t>/financial-and-banking/cash-money-in-romania-doubled-in-5-years-suggesting-money-under-the-mattress-phenomenon/82492</a:t>
            </a:r>
          </a:p>
        </p:txBody>
      </p:sp>
      <p:sp>
        <p:nvSpPr>
          <p:cNvPr id="4" name="Slide Number Placeholder 3"/>
          <p:cNvSpPr>
            <a:spLocks noGrp="1"/>
          </p:cNvSpPr>
          <p:nvPr>
            <p:ph type="sldNum" sz="quarter" idx="5"/>
          </p:nvPr>
        </p:nvSpPr>
        <p:spPr/>
        <p:txBody>
          <a:bodyPr/>
          <a:lstStyle/>
          <a:p>
            <a:fld id="{FF39F54A-C755-9246-B65D-46834230C732}" type="slidenum">
              <a:rPr lang="en-US" smtClean="0"/>
              <a:pPr/>
              <a:t>4</a:t>
            </a:fld>
            <a:endParaRPr lang="en-US"/>
          </a:p>
        </p:txBody>
      </p:sp>
    </p:spTree>
    <p:extLst>
      <p:ext uri="{BB962C8B-B14F-4D97-AF65-F5344CB8AC3E}">
        <p14:creationId xmlns:p14="http://schemas.microsoft.com/office/powerpoint/2010/main" val="302038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a:t>
            </a:r>
            <a:r>
              <a:rPr lang="en-US" dirty="0" err="1"/>
              <a:t>aboutthefed.htm</a:t>
            </a:r>
            <a:endParaRPr lang="en-US" dirty="0"/>
          </a:p>
        </p:txBody>
      </p:sp>
      <p:sp>
        <p:nvSpPr>
          <p:cNvPr id="4" name="Slide Number Placeholder 3"/>
          <p:cNvSpPr>
            <a:spLocks noGrp="1"/>
          </p:cNvSpPr>
          <p:nvPr>
            <p:ph type="sldNum" sz="quarter" idx="5"/>
          </p:nvPr>
        </p:nvSpPr>
        <p:spPr/>
        <p:txBody>
          <a:bodyPr/>
          <a:lstStyle/>
          <a:p>
            <a:fld id="{FF39F54A-C755-9246-B65D-46834230C732}" type="slidenum">
              <a:rPr lang="en-US" smtClean="0"/>
              <a:pPr/>
              <a:t>5</a:t>
            </a:fld>
            <a:endParaRPr lang="en-US"/>
          </a:p>
        </p:txBody>
      </p:sp>
    </p:spTree>
    <p:extLst>
      <p:ext uri="{BB962C8B-B14F-4D97-AF65-F5344CB8AC3E}">
        <p14:creationId xmlns:p14="http://schemas.microsoft.com/office/powerpoint/2010/main" val="386653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Old reserves, the 100,000 plus the 900,000 we got back.</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B85453-2336-6F41-8085-D0BD155786D6}" type="slidenum">
              <a:rPr lang="en-US" sz="1200">
                <a:latin typeface="Calibri" charset="0"/>
              </a:rPr>
              <a:pPr eaLnBrk="1" hangingPunct="1"/>
              <a:t>7</a:t>
            </a:fld>
            <a:endParaRPr lang="en-US" sz="1200">
              <a:latin typeface="Calibri" charset="0"/>
            </a:endParaRPr>
          </a:p>
        </p:txBody>
      </p:sp>
    </p:spTree>
    <p:extLst>
      <p:ext uri="{BB962C8B-B14F-4D97-AF65-F5344CB8AC3E}">
        <p14:creationId xmlns:p14="http://schemas.microsoft.com/office/powerpoint/2010/main" val="354080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increase and decreasing money supply in terms of expansionary and </a:t>
            </a:r>
            <a:r>
              <a:rPr lang="en-US" dirty="0" err="1"/>
              <a:t>contractionary</a:t>
            </a:r>
            <a:r>
              <a:rPr lang="en-US" dirty="0"/>
              <a:t> monetary policy and what they are trying</a:t>
            </a:r>
            <a:r>
              <a:rPr lang="en-US" baseline="0" dirty="0"/>
              <a:t> to do with consumption and investment (investment through real interest rates). Talk about </a:t>
            </a:r>
            <a:r>
              <a:rPr lang="en-US" baseline="0" dirty="0" err="1"/>
              <a:t>Contractionary</a:t>
            </a:r>
            <a:r>
              <a:rPr lang="en-US" baseline="0" dirty="0"/>
              <a:t> is to </a:t>
            </a:r>
            <a:r>
              <a:rPr lang="en-US" baseline="0"/>
              <a:t>battle inflation.</a:t>
            </a:r>
            <a:endParaRPr lang="en-US" dirty="0"/>
          </a:p>
        </p:txBody>
      </p:sp>
      <p:sp>
        <p:nvSpPr>
          <p:cNvPr id="4" name="Slide Number Placeholder 3"/>
          <p:cNvSpPr>
            <a:spLocks noGrp="1"/>
          </p:cNvSpPr>
          <p:nvPr>
            <p:ph type="sldNum" sz="quarter" idx="10"/>
          </p:nvPr>
        </p:nvSpPr>
        <p:spPr/>
        <p:txBody>
          <a:bodyPr/>
          <a:lstStyle/>
          <a:p>
            <a:fld id="{FF39F54A-C755-9246-B65D-46834230C732}" type="slidenum">
              <a:rPr lang="en-US" smtClean="0"/>
              <a:pPr/>
              <a:t>9</a:t>
            </a:fld>
            <a:endParaRPr lang="en-US"/>
          </a:p>
        </p:txBody>
      </p:sp>
    </p:spTree>
    <p:extLst>
      <p:ext uri="{BB962C8B-B14F-4D97-AF65-F5344CB8AC3E}">
        <p14:creationId xmlns:p14="http://schemas.microsoft.com/office/powerpoint/2010/main" val="286592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https://</a:t>
            </a:r>
            <a:r>
              <a:rPr lang="en-US" dirty="0" err="1"/>
              <a:t>invezz.com</a:t>
            </a:r>
            <a:r>
              <a:rPr lang="en-US" dirty="0"/>
              <a:t>/news/2020/02/28/looking-at-us-treasury-bonds-in-2020/</a:t>
            </a:r>
          </a:p>
          <a:p>
            <a:endParaRPr lang="en-US" dirty="0"/>
          </a:p>
          <a:p>
            <a:r>
              <a:rPr lang="en-US" dirty="0"/>
              <a:t>Tell them bonds are actually</a:t>
            </a:r>
            <a:r>
              <a:rPr lang="en-US" baseline="0" dirty="0"/>
              <a:t> from the treasury. Fed buys IOUs, not </a:t>
            </a:r>
            <a:r>
              <a:rPr lang="en-US" baseline="0" dirty="0" err="1"/>
              <a:t>govt</a:t>
            </a:r>
            <a:r>
              <a:rPr lang="en-US" baseline="0" dirty="0"/>
              <a:t> owes Fed.</a:t>
            </a:r>
          </a:p>
          <a:p>
            <a:endParaRPr lang="en-US" baseline="0" dirty="0"/>
          </a:p>
          <a:p>
            <a:r>
              <a:rPr lang="en-US" baseline="0" dirty="0"/>
              <a:t>From Fed website:</a:t>
            </a:r>
          </a:p>
          <a:p>
            <a:endParaRPr lang="en-US" baseline="0" dirty="0"/>
          </a:p>
          <a:p>
            <a:r>
              <a:rPr lang="en-US" sz="1200" kern="1200" dirty="0">
                <a:solidFill>
                  <a:schemeClr val="tx1"/>
                </a:solidFill>
                <a:latin typeface="+mn-lt"/>
                <a:ea typeface="ＭＳ Ｐゴシック" charset="-128"/>
                <a:cs typeface="ＭＳ Ｐゴシック" charset="-128"/>
              </a:rPr>
              <a:t>The monetary policy decisions of the Federal Reserve are made independently of the borrowing decisions of the federal government and are intended solely to fulfill the mandate set out for the Federal Reserve by law--maximum employment, stable prices, and moderate long-term interest rates.</a:t>
            </a:r>
          </a:p>
          <a:p>
            <a:r>
              <a:rPr lang="en-US" sz="1200" kern="1200" dirty="0">
                <a:solidFill>
                  <a:schemeClr val="tx1"/>
                </a:solidFill>
                <a:latin typeface="+mn-lt"/>
                <a:ea typeface="ＭＳ Ｐゴシック" charset="-128"/>
                <a:cs typeface="ＭＳ Ｐゴシック" charset="-128"/>
              </a:rPr>
              <a:t>The Federal Reserve purchases Treasury securities held by the public through a competitive bidding process. The Federal Reserve does not purchase new Treasury securities directly from the U.S. Treasury, and Federal Reserve purchases of Treasury securities from the public are not a means of financing the federal deficit.</a:t>
            </a:r>
          </a:p>
          <a:p>
            <a:r>
              <a:rPr lang="en-US" sz="1200" kern="1200" dirty="0">
                <a:solidFill>
                  <a:schemeClr val="tx1"/>
                </a:solidFill>
                <a:latin typeface="+mn-lt"/>
                <a:ea typeface="ＭＳ Ｐゴシック" charset="-128"/>
                <a:cs typeface="ＭＳ Ｐゴシック" charset="-128"/>
              </a:rPr>
              <a:t>In financing the federal deficit, the federal government borrows from the public by issuing Treasury securities which are sold at auction according to a schedule that is published quarterly. The Treasury determines the types and amounts of Treasury securities sold at auction with the goal of achieving the lowest financing costs for the federal government over time. The Federal Reserve does not participate in competitive bidding at Treasury auctions, and the Treasury's debt management decisions are not influenced by the Federal Reserve's purchases of Treasury securities in secondary markets.</a:t>
            </a:r>
          </a:p>
          <a:p>
            <a:endParaRPr lang="en-US" sz="1200" kern="1200" dirty="0">
              <a:solidFill>
                <a:schemeClr val="tx1"/>
              </a:solidFill>
              <a:latin typeface="+mn-lt"/>
              <a:ea typeface="ＭＳ Ｐゴシック" charset="-128"/>
              <a:cs typeface="ＭＳ Ｐゴシック" charset="-128"/>
            </a:endParaRPr>
          </a:p>
          <a:p>
            <a:endParaRPr lang="en-US" sz="1200" kern="1200" dirty="0">
              <a:solidFill>
                <a:schemeClr val="tx1"/>
              </a:solidFill>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FF39F54A-C755-9246-B65D-46834230C732}" type="slidenum">
              <a:rPr lang="en-US" smtClean="0"/>
              <a:pPr/>
              <a:t>10</a:t>
            </a:fld>
            <a:endParaRPr lang="en-US"/>
          </a:p>
        </p:txBody>
      </p:sp>
    </p:spTree>
    <p:extLst>
      <p:ext uri="{BB962C8B-B14F-4D97-AF65-F5344CB8AC3E}">
        <p14:creationId xmlns:p14="http://schemas.microsoft.com/office/powerpoint/2010/main" val="184777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39F54A-C755-9246-B65D-46834230C732}" type="slidenum">
              <a:rPr lang="en-US" smtClean="0"/>
              <a:pPr/>
              <a:t>12</a:t>
            </a:fld>
            <a:endParaRPr lang="en-US"/>
          </a:p>
        </p:txBody>
      </p:sp>
    </p:spTree>
    <p:extLst>
      <p:ext uri="{BB962C8B-B14F-4D97-AF65-F5344CB8AC3E}">
        <p14:creationId xmlns:p14="http://schemas.microsoft.com/office/powerpoint/2010/main" val="171322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www.wallpaperflare.com</a:t>
            </a:r>
            <a:r>
              <a:rPr lang="en-US" dirty="0"/>
              <a:t>/safe-deposit-box-bank-safety-vault-illustration-artistic-3d-wallpaper-chrqe</a:t>
            </a:r>
          </a:p>
        </p:txBody>
      </p:sp>
      <p:sp>
        <p:nvSpPr>
          <p:cNvPr id="4" name="Slide Number Placeholder 3"/>
          <p:cNvSpPr>
            <a:spLocks noGrp="1"/>
          </p:cNvSpPr>
          <p:nvPr>
            <p:ph type="sldNum" sz="quarter" idx="5"/>
          </p:nvPr>
        </p:nvSpPr>
        <p:spPr/>
        <p:txBody>
          <a:bodyPr/>
          <a:lstStyle/>
          <a:p>
            <a:fld id="{FF39F54A-C755-9246-B65D-46834230C732}" type="slidenum">
              <a:rPr lang="en-US" smtClean="0"/>
              <a:pPr/>
              <a:t>13</a:t>
            </a:fld>
            <a:endParaRPr lang="en-US"/>
          </a:p>
        </p:txBody>
      </p:sp>
    </p:spTree>
    <p:extLst>
      <p:ext uri="{BB962C8B-B14F-4D97-AF65-F5344CB8AC3E}">
        <p14:creationId xmlns:p14="http://schemas.microsoft.com/office/powerpoint/2010/main" val="310501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D998834-5AEF-9449-9779-1E40F09CC131}" type="datetime1">
              <a:rPr lang="en-US"/>
              <a:pPr/>
              <a:t>12/9/24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962B88-4E37-5844-B324-EF5B97D63A2C}" type="slidenum">
              <a:rPr lang="en-US"/>
              <a:pPr/>
              <a:t>‹#›</a:t>
            </a:fld>
            <a:endParaRPr lang="en-US"/>
          </a:p>
        </p:txBody>
      </p:sp>
    </p:spTree>
    <p:extLst>
      <p:ext uri="{BB962C8B-B14F-4D97-AF65-F5344CB8AC3E}">
        <p14:creationId xmlns:p14="http://schemas.microsoft.com/office/powerpoint/2010/main" val="407248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7B985DC-7B60-0A46-8D56-72CF5871B1B8}" type="datetime1">
              <a:rPr lang="en-US"/>
              <a:pPr/>
              <a:t>12/9/24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A7534E-F426-FC49-9E94-7B6232F1E3F3}" type="slidenum">
              <a:rPr lang="en-US"/>
              <a:pPr/>
              <a:t>‹#›</a:t>
            </a:fld>
            <a:endParaRPr lang="en-US"/>
          </a:p>
        </p:txBody>
      </p:sp>
    </p:spTree>
    <p:extLst>
      <p:ext uri="{BB962C8B-B14F-4D97-AF65-F5344CB8AC3E}">
        <p14:creationId xmlns:p14="http://schemas.microsoft.com/office/powerpoint/2010/main" val="267111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E6BE0ED-EB07-3840-A85E-8607EA9613D0}" type="datetime1">
              <a:rPr lang="en-US"/>
              <a:pPr/>
              <a:t>12/9/24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F24EDC-87F8-3944-BA39-69033B6E2916}" type="slidenum">
              <a:rPr lang="en-US"/>
              <a:pPr/>
              <a:t>‹#›</a:t>
            </a:fld>
            <a:endParaRPr lang="en-US"/>
          </a:p>
        </p:txBody>
      </p:sp>
    </p:spTree>
    <p:extLst>
      <p:ext uri="{BB962C8B-B14F-4D97-AF65-F5344CB8AC3E}">
        <p14:creationId xmlns:p14="http://schemas.microsoft.com/office/powerpoint/2010/main" val="393039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EA495EF-E6AB-0F43-ABFE-8792EAA60869}" type="datetime1">
              <a:rPr lang="en-US"/>
              <a:pPr/>
              <a:t>12/9/24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C89CA3-3CD9-BD44-9913-241FE2FDA481}" type="slidenum">
              <a:rPr lang="en-US"/>
              <a:pPr/>
              <a:t>‹#›</a:t>
            </a:fld>
            <a:endParaRPr lang="en-US"/>
          </a:p>
        </p:txBody>
      </p:sp>
    </p:spTree>
    <p:extLst>
      <p:ext uri="{BB962C8B-B14F-4D97-AF65-F5344CB8AC3E}">
        <p14:creationId xmlns:p14="http://schemas.microsoft.com/office/powerpoint/2010/main" val="41720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B7B9458-F5F1-7240-AF3B-2352910263EF}" type="datetime1">
              <a:rPr lang="en-US"/>
              <a:pPr/>
              <a:t>12/9/24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3D0D6E-0AAB-3E4D-8CB0-89E4A74367A6}" type="slidenum">
              <a:rPr lang="en-US"/>
              <a:pPr/>
              <a:t>‹#›</a:t>
            </a:fld>
            <a:endParaRPr lang="en-US"/>
          </a:p>
        </p:txBody>
      </p:sp>
    </p:spTree>
    <p:extLst>
      <p:ext uri="{BB962C8B-B14F-4D97-AF65-F5344CB8AC3E}">
        <p14:creationId xmlns:p14="http://schemas.microsoft.com/office/powerpoint/2010/main" val="260517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BC5B663-55AC-8740-9AB3-575A0D7AF776}" type="datetime1">
              <a:rPr lang="en-US"/>
              <a:pPr/>
              <a:t>12/9/24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99C13B-5D86-E54E-834E-A288F1229A8D}" type="slidenum">
              <a:rPr lang="en-US"/>
              <a:pPr/>
              <a:t>‹#›</a:t>
            </a:fld>
            <a:endParaRPr lang="en-US"/>
          </a:p>
        </p:txBody>
      </p:sp>
    </p:spTree>
    <p:extLst>
      <p:ext uri="{BB962C8B-B14F-4D97-AF65-F5344CB8AC3E}">
        <p14:creationId xmlns:p14="http://schemas.microsoft.com/office/powerpoint/2010/main" val="405958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A7059AFE-F160-FE4B-B627-16196C4F72E7}" type="datetime1">
              <a:rPr lang="en-US"/>
              <a:pPr/>
              <a:t>12/9/24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EE12808-5502-0940-A616-ED2575345B11}" type="slidenum">
              <a:rPr lang="en-US"/>
              <a:pPr/>
              <a:t>‹#›</a:t>
            </a:fld>
            <a:endParaRPr lang="en-US"/>
          </a:p>
        </p:txBody>
      </p:sp>
    </p:spTree>
    <p:extLst>
      <p:ext uri="{BB962C8B-B14F-4D97-AF65-F5344CB8AC3E}">
        <p14:creationId xmlns:p14="http://schemas.microsoft.com/office/powerpoint/2010/main" val="74504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ED68BCBC-B66D-5940-ADEA-186EDF84A894}" type="datetime1">
              <a:rPr lang="en-US"/>
              <a:pPr/>
              <a:t>12/9/24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05C227C-CEE8-B642-818C-219481112DC9}" type="slidenum">
              <a:rPr lang="en-US"/>
              <a:pPr/>
              <a:t>‹#›</a:t>
            </a:fld>
            <a:endParaRPr lang="en-US"/>
          </a:p>
        </p:txBody>
      </p:sp>
    </p:spTree>
    <p:extLst>
      <p:ext uri="{BB962C8B-B14F-4D97-AF65-F5344CB8AC3E}">
        <p14:creationId xmlns:p14="http://schemas.microsoft.com/office/powerpoint/2010/main" val="411828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17A002C-2006-3C4F-9835-AD1FA96EE664}" type="datetime1">
              <a:rPr lang="en-US"/>
              <a:pPr/>
              <a:t>12/9/24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8BA72CB-EEE8-A04A-862E-219920ED0876}" type="slidenum">
              <a:rPr lang="en-US"/>
              <a:pPr/>
              <a:t>‹#›</a:t>
            </a:fld>
            <a:endParaRPr lang="en-US"/>
          </a:p>
        </p:txBody>
      </p:sp>
    </p:spTree>
    <p:extLst>
      <p:ext uri="{BB962C8B-B14F-4D97-AF65-F5344CB8AC3E}">
        <p14:creationId xmlns:p14="http://schemas.microsoft.com/office/powerpoint/2010/main" val="404411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C255D08-F3F1-7341-959A-CBEB577B9BD9}" type="datetime1">
              <a:rPr lang="en-US"/>
              <a:pPr/>
              <a:t>12/9/24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A2544E0-4A52-2A42-9A4C-FDB1F02D72E1}" type="slidenum">
              <a:rPr lang="en-US"/>
              <a:pPr/>
              <a:t>‹#›</a:t>
            </a:fld>
            <a:endParaRPr lang="en-US"/>
          </a:p>
        </p:txBody>
      </p:sp>
    </p:spTree>
    <p:extLst>
      <p:ext uri="{BB962C8B-B14F-4D97-AF65-F5344CB8AC3E}">
        <p14:creationId xmlns:p14="http://schemas.microsoft.com/office/powerpoint/2010/main" val="108898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AD6EA69-8B32-D04B-A70B-2DD1F7D5CE37}" type="datetime1">
              <a:rPr lang="en-US"/>
              <a:pPr/>
              <a:t>12/9/24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DAD09E5-43CF-C241-B8BF-00CBD8856E4B}" type="slidenum">
              <a:rPr lang="en-US"/>
              <a:pPr/>
              <a:t>‹#›</a:t>
            </a:fld>
            <a:endParaRPr lang="en-US"/>
          </a:p>
        </p:txBody>
      </p:sp>
    </p:spTree>
    <p:extLst>
      <p:ext uri="{BB962C8B-B14F-4D97-AF65-F5344CB8AC3E}">
        <p14:creationId xmlns:p14="http://schemas.microsoft.com/office/powerpoint/2010/main" val="11943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753CDFEB-CA58-474C-A9A4-DA965F2DE9A5}" type="datetime1">
              <a:rPr lang="en-US"/>
              <a:pPr/>
              <a:t>12/9/24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23BCA8F-3999-4B42-90AA-BB141B40627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audio" Target="../media/audio2.bin"/></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audio" Target="../media/audio2.bin"/></Relationships>
</file>

<file path=ppt/slides/_rels/slide22.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audio" Target="../media/audio2.bin"/></Relationships>
</file>

<file path=ppt/slides/_rels/slide23.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audio" Target="../media/audio2.bin"/></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audio" Target="../media/audio4.bin"/><Relationship Id="rId4" Type="http://schemas.openxmlformats.org/officeDocument/2006/relationships/audio" Target="../media/audio2.bin"/></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audio" Target="../media/audio2.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5370" name="Rectangle 15369">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5" name="Title 1"/>
          <p:cNvSpPr txBox="1">
            <a:spLocks/>
          </p:cNvSpPr>
          <p:nvPr/>
        </p:nvSpPr>
        <p:spPr bwMode="auto">
          <a:xfrm>
            <a:off x="485058" y="640080"/>
            <a:ext cx="3130428" cy="5577818"/>
          </a:xfrm>
          <a:prstGeom prst="rect">
            <a:avLst/>
          </a:prstGeom>
          <a:extLs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lnSpc>
                <a:spcPct val="90000"/>
              </a:lnSpc>
              <a:spcAft>
                <a:spcPts val="600"/>
              </a:spcAft>
            </a:pPr>
            <a:r>
              <a:rPr lang="en-US" sz="4700" b="1" kern="1200">
                <a:solidFill>
                  <a:srgbClr val="FFFFFF"/>
                </a:solidFill>
                <a:latin typeface="+mj-lt"/>
                <a:ea typeface="+mj-ea"/>
                <a:cs typeface="+mj-cs"/>
              </a:rPr>
              <a:t>Money and Monetary Policy</a:t>
            </a:r>
          </a:p>
        </p:txBody>
      </p:sp>
      <p:cxnSp>
        <p:nvCxnSpPr>
          <p:cNvPr id="15372" name="Straight Connector 15371">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0481"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close-up of a coin&#10;&#10;Description automatically generated with medium confidence">
            <a:extLst>
              <a:ext uri="{FF2B5EF4-FFF2-40B4-BE49-F238E27FC236}">
                <a16:creationId xmlns:a16="http://schemas.microsoft.com/office/drawing/2014/main" id="{26114B0F-9F7E-8BB6-1E02-F9B73D4B5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00544" y="1199660"/>
            <a:ext cx="5043455" cy="50182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
            <a:ext cx="9144000" cy="1323440"/>
          </a:xfrm>
        </p:spPr>
        <p:txBody>
          <a:bodyPr/>
          <a:lstStyle/>
          <a:p>
            <a:r>
              <a:rPr lang="en-US" sz="4000" dirty="0">
                <a:latin typeface="Calibri" charset="0"/>
                <a:ea typeface="ＭＳ Ｐゴシック" charset="0"/>
                <a:cs typeface="ＭＳ Ｐゴシック" charset="0"/>
              </a:rPr>
              <a:t>Monetary Policy: Open Market Operations</a:t>
            </a:r>
          </a:p>
        </p:txBody>
      </p:sp>
      <p:sp>
        <p:nvSpPr>
          <p:cNvPr id="28676" name="TextBox 3"/>
          <p:cNvSpPr txBox="1">
            <a:spLocks noChangeArrowheads="1"/>
          </p:cNvSpPr>
          <p:nvPr/>
        </p:nvSpPr>
        <p:spPr bwMode="auto">
          <a:xfrm>
            <a:off x="4884738" y="2749550"/>
            <a:ext cx="3976687"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latin typeface="+mn-lt"/>
              </a:rPr>
              <a:t>Open MKT Operations: </a:t>
            </a:r>
            <a:r>
              <a:rPr lang="en-US" sz="2000" dirty="0">
                <a:latin typeface="+mn-lt"/>
              </a:rPr>
              <a:t>consists of both open market purchases and open market sales of government bonds.</a:t>
            </a:r>
          </a:p>
        </p:txBody>
      </p:sp>
      <p:pic>
        <p:nvPicPr>
          <p:cNvPr id="56322" name="Picture 2" descr="Why You Should Be Looking at US Treasury Bonds in 2020 | Invezz">
            <a:extLst>
              <a:ext uri="{FF2B5EF4-FFF2-40B4-BE49-F238E27FC236}">
                <a16:creationId xmlns:a16="http://schemas.microsoft.com/office/drawing/2014/main" id="{1F1F31E5-BB70-C5F5-A998-B9568943F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33" y="2168082"/>
            <a:ext cx="3611330" cy="2521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8530"/>
            <a:ext cx="8229600" cy="1143000"/>
          </a:xfrm>
        </p:spPr>
        <p:txBody>
          <a:bodyPr/>
          <a:lstStyle/>
          <a:p>
            <a:r>
              <a:rPr lang="en-US" dirty="0">
                <a:latin typeface="Calibri" charset="0"/>
                <a:ea typeface="ＭＳ Ｐゴシック" charset="0"/>
                <a:cs typeface="ＭＳ Ｐゴシック" charset="0"/>
              </a:rPr>
              <a:t>Open Market Purchases</a:t>
            </a:r>
          </a:p>
        </p:txBody>
      </p:sp>
      <p:cxnSp>
        <p:nvCxnSpPr>
          <p:cNvPr id="5" name="Straight Connector 4"/>
          <p:cNvCxnSpPr/>
          <p:nvPr/>
        </p:nvCxnSpPr>
        <p:spPr>
          <a:xfrm rot="16200000" flipH="1">
            <a:off x="-648721" y="3420269"/>
            <a:ext cx="3568700" cy="17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315810" y="1833562"/>
            <a:ext cx="3167063" cy="31480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flipV="1">
            <a:off x="3022372" y="1985569"/>
            <a:ext cx="6313" cy="32309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703" name="TextBox 13"/>
          <p:cNvSpPr txBox="1">
            <a:spLocks noChangeArrowheads="1"/>
          </p:cNvSpPr>
          <p:nvPr/>
        </p:nvSpPr>
        <p:spPr bwMode="auto">
          <a:xfrm>
            <a:off x="622299" y="1585459"/>
            <a:ext cx="5365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latin typeface="+mn-lt"/>
                <a:ea typeface="华文宋体" charset="0"/>
                <a:cs typeface="华文宋体" charset="0"/>
              </a:rPr>
              <a:t>i</a:t>
            </a:r>
          </a:p>
        </p:txBody>
      </p:sp>
      <p:cxnSp>
        <p:nvCxnSpPr>
          <p:cNvPr id="16" name="Straight Connector 15"/>
          <p:cNvCxnSpPr>
            <a:cxnSpLocks/>
          </p:cNvCxnSpPr>
          <p:nvPr/>
        </p:nvCxnSpPr>
        <p:spPr>
          <a:xfrm flipV="1">
            <a:off x="4024840" y="1985569"/>
            <a:ext cx="1" cy="3221500"/>
          </a:xfrm>
          <a:prstGeom prst="line">
            <a:avLst/>
          </a:prstGeom>
          <a:ln>
            <a:solidFill>
              <a:srgbClr val="008000"/>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flipV="1">
            <a:off x="1126898" y="3522662"/>
            <a:ext cx="1895475" cy="9525"/>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flipV="1">
            <a:off x="1144360" y="4581525"/>
            <a:ext cx="2892425" cy="0"/>
          </a:xfrm>
          <a:prstGeom prst="line">
            <a:avLst/>
          </a:prstGeom>
          <a:ln w="15875">
            <a:solidFill>
              <a:srgbClr val="008000"/>
            </a:solidFill>
            <a:prstDash val="dash"/>
          </a:ln>
        </p:spPr>
        <p:style>
          <a:lnRef idx="2">
            <a:schemeClr val="accent1"/>
          </a:lnRef>
          <a:fillRef idx="0">
            <a:schemeClr val="accent1"/>
          </a:fillRef>
          <a:effectRef idx="1">
            <a:schemeClr val="accent1"/>
          </a:effectRef>
          <a:fontRef idx="minor">
            <a:schemeClr val="tx1"/>
          </a:fontRef>
        </p:style>
      </p:cxnSp>
      <p:sp>
        <p:nvSpPr>
          <p:cNvPr id="36879" name="TextBox 23"/>
          <p:cNvSpPr txBox="1">
            <a:spLocks noChangeArrowheads="1"/>
          </p:cNvSpPr>
          <p:nvPr/>
        </p:nvSpPr>
        <p:spPr bwMode="auto">
          <a:xfrm>
            <a:off x="632115" y="3301517"/>
            <a:ext cx="481013" cy="400110"/>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err="1">
                <a:latin typeface="+mn-lt"/>
                <a:ea typeface="华文宋体" charset="0"/>
                <a:cs typeface="华文宋体" charset="0"/>
              </a:rPr>
              <a:t>i</a:t>
            </a:r>
            <a:endParaRPr lang="en-US" sz="2000" dirty="0">
              <a:latin typeface="+mn-lt"/>
              <a:ea typeface="华文宋体" charset="0"/>
              <a:cs typeface="华文宋体" charset="0"/>
            </a:endParaRPr>
          </a:p>
        </p:txBody>
      </p:sp>
      <p:sp>
        <p:nvSpPr>
          <p:cNvPr id="29711" name="TextBox 21"/>
          <p:cNvSpPr txBox="1">
            <a:spLocks noChangeArrowheads="1"/>
          </p:cNvSpPr>
          <p:nvPr/>
        </p:nvSpPr>
        <p:spPr bwMode="auto">
          <a:xfrm>
            <a:off x="5211472" y="2070512"/>
            <a:ext cx="330041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latin typeface="+mn-lt"/>
              </a:rPr>
              <a:t>Open Market Purchases: </a:t>
            </a:r>
            <a:r>
              <a:rPr lang="en-US" sz="2000" dirty="0">
                <a:latin typeface="+mn-lt"/>
              </a:rPr>
              <a:t>purchases of government bonds for the purpose of increasing the supply of money and lowering the nominal interest rates</a:t>
            </a:r>
          </a:p>
        </p:txBody>
      </p:sp>
      <p:sp>
        <p:nvSpPr>
          <p:cNvPr id="19" name="TextBox 23"/>
          <p:cNvSpPr txBox="1">
            <a:spLocks noChangeArrowheads="1"/>
          </p:cNvSpPr>
          <p:nvPr/>
        </p:nvSpPr>
        <p:spPr bwMode="auto">
          <a:xfrm>
            <a:off x="457200" y="4347482"/>
            <a:ext cx="701675" cy="400110"/>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err="1">
                <a:solidFill>
                  <a:srgbClr val="008000"/>
                </a:solidFill>
                <a:latin typeface="+mn-lt"/>
                <a:ea typeface="华文宋体" charset="0"/>
                <a:cs typeface="华文宋体" charset="0"/>
              </a:rPr>
              <a:t>i</a:t>
            </a:r>
            <a:r>
              <a:rPr lang="ja-JP" altLang="en-US" sz="2000">
                <a:solidFill>
                  <a:srgbClr val="008000"/>
                </a:solidFill>
                <a:latin typeface="+mn-lt"/>
                <a:ea typeface="华文宋体" charset="0"/>
                <a:cs typeface="华文宋体" charset="0"/>
              </a:rPr>
              <a:t>’</a:t>
            </a:r>
            <a:endParaRPr lang="en-US" sz="2000" dirty="0">
              <a:solidFill>
                <a:srgbClr val="008000"/>
              </a:solidFill>
              <a:latin typeface="+mn-lt"/>
              <a:ea typeface="华文宋体" charset="0"/>
              <a:cs typeface="华文宋体" charset="0"/>
            </a:endParaRPr>
          </a:p>
        </p:txBody>
      </p:sp>
      <p:sp>
        <p:nvSpPr>
          <p:cNvPr id="20" name="TextBox 19"/>
          <p:cNvSpPr txBox="1"/>
          <p:nvPr/>
        </p:nvSpPr>
        <p:spPr>
          <a:xfrm>
            <a:off x="3831941" y="5233963"/>
            <a:ext cx="698500" cy="400110"/>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000" dirty="0">
                <a:solidFill>
                  <a:srgbClr val="0B6C32"/>
                </a:solidFill>
                <a:latin typeface="+mn-lt"/>
                <a:ea typeface="华文宋体"/>
                <a:cs typeface="ＭＳ Ｐゴシック" charset="-128"/>
              </a:rPr>
              <a:t>Q’</a:t>
            </a:r>
            <a:r>
              <a:rPr lang="en-US" sz="2000" baseline="-25000" dirty="0">
                <a:solidFill>
                  <a:srgbClr val="0B6C32"/>
                </a:solidFill>
                <a:latin typeface="+mn-lt"/>
                <a:ea typeface="华文宋体"/>
                <a:cs typeface="ＭＳ Ｐゴシック" charset="-128"/>
              </a:rPr>
              <a:t>M</a:t>
            </a:r>
          </a:p>
        </p:txBody>
      </p:sp>
      <p:sp>
        <p:nvSpPr>
          <p:cNvPr id="24" name="TextBox 23">
            <a:extLst>
              <a:ext uri="{FF2B5EF4-FFF2-40B4-BE49-F238E27FC236}">
                <a16:creationId xmlns:a16="http://schemas.microsoft.com/office/drawing/2014/main" id="{4ACC5F5E-669E-9046-ADDB-5C801057424C}"/>
              </a:ext>
            </a:extLst>
          </p:cNvPr>
          <p:cNvSpPr txBox="1"/>
          <p:nvPr/>
        </p:nvSpPr>
        <p:spPr>
          <a:xfrm>
            <a:off x="3780078" y="1555623"/>
            <a:ext cx="557442" cy="707886"/>
          </a:xfrm>
          <a:prstGeom prst="rect">
            <a:avLst/>
          </a:prstGeom>
          <a:noFill/>
        </p:spPr>
        <p:txBody>
          <a:bodyPr wrap="square">
            <a:spAutoFit/>
          </a:bodyPr>
          <a:lstStyle/>
          <a:p>
            <a:pPr>
              <a:defRPr/>
            </a:pPr>
            <a:r>
              <a:rPr lang="en-US" sz="2000" dirty="0">
                <a:solidFill>
                  <a:srgbClr val="0B6C32"/>
                </a:solidFill>
                <a:latin typeface="+mn-lt"/>
                <a:ea typeface="华文宋体"/>
                <a:cs typeface="ＭＳ Ｐゴシック" charset="-128"/>
              </a:rPr>
              <a:t>S</a:t>
            </a:r>
            <a:r>
              <a:rPr lang="en-US" sz="2000" baseline="-25000" dirty="0">
                <a:solidFill>
                  <a:srgbClr val="0B6C32"/>
                </a:solidFill>
                <a:latin typeface="+mn-lt"/>
                <a:ea typeface="华文宋体"/>
                <a:cs typeface="ＭＳ Ｐゴシック" charset="-128"/>
              </a:rPr>
              <a:t>M</a:t>
            </a:r>
          </a:p>
          <a:p>
            <a:pPr>
              <a:defRPr/>
            </a:pPr>
            <a:endParaRPr lang="en-US" sz="2000" dirty="0">
              <a:solidFill>
                <a:srgbClr val="0B6C32"/>
              </a:solidFill>
              <a:latin typeface="+mn-lt"/>
              <a:ea typeface="华文宋体"/>
              <a:cs typeface="ＭＳ Ｐゴシック" charset="-128"/>
            </a:endParaRPr>
          </a:p>
        </p:txBody>
      </p:sp>
      <p:sp>
        <p:nvSpPr>
          <p:cNvPr id="25" name="TextBox 24">
            <a:extLst>
              <a:ext uri="{FF2B5EF4-FFF2-40B4-BE49-F238E27FC236}">
                <a16:creationId xmlns:a16="http://schemas.microsoft.com/office/drawing/2014/main" id="{CF3109FE-619B-7F30-67D7-8B3BCBFD82D0}"/>
              </a:ext>
            </a:extLst>
          </p:cNvPr>
          <p:cNvSpPr txBox="1"/>
          <p:nvPr/>
        </p:nvSpPr>
        <p:spPr>
          <a:xfrm>
            <a:off x="4831668" y="5195826"/>
            <a:ext cx="569914"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sp>
        <p:nvSpPr>
          <p:cNvPr id="26" name="TextBox 25">
            <a:extLst>
              <a:ext uri="{FF2B5EF4-FFF2-40B4-BE49-F238E27FC236}">
                <a16:creationId xmlns:a16="http://schemas.microsoft.com/office/drawing/2014/main" id="{8A523209-B17E-5C91-4E36-2057E5BB8D2C}"/>
              </a:ext>
            </a:extLst>
          </p:cNvPr>
          <p:cNvSpPr txBox="1"/>
          <p:nvPr/>
        </p:nvSpPr>
        <p:spPr>
          <a:xfrm>
            <a:off x="4277179" y="4486215"/>
            <a:ext cx="542923" cy="400110"/>
          </a:xfrm>
          <a:prstGeom prst="rect">
            <a:avLst/>
          </a:prstGeom>
          <a:noFill/>
        </p:spPr>
        <p:txBody>
          <a:bodyPr wrap="square">
            <a:spAutoFit/>
          </a:bodyPr>
          <a:lstStyle/>
          <a:p>
            <a:pPr>
              <a:defRPr/>
            </a:pPr>
            <a:r>
              <a:rPr lang="en-US" sz="2000" dirty="0">
                <a:latin typeface="+mn-lt"/>
                <a:ea typeface="华文宋体"/>
                <a:cs typeface="ＭＳ Ｐゴシック" charset="-128"/>
              </a:rPr>
              <a:t>D</a:t>
            </a:r>
            <a:r>
              <a:rPr lang="en-US" sz="2000" baseline="-25000" dirty="0">
                <a:latin typeface="+mn-lt"/>
                <a:ea typeface="华文宋体"/>
                <a:cs typeface="ＭＳ Ｐゴシック" charset="-128"/>
              </a:rPr>
              <a:t>M</a:t>
            </a:r>
          </a:p>
        </p:txBody>
      </p:sp>
      <p:sp>
        <p:nvSpPr>
          <p:cNvPr id="27" name="TextBox 26">
            <a:extLst>
              <a:ext uri="{FF2B5EF4-FFF2-40B4-BE49-F238E27FC236}">
                <a16:creationId xmlns:a16="http://schemas.microsoft.com/office/drawing/2014/main" id="{6C150C2B-E86E-C5B8-68A5-5785BB5544D9}"/>
              </a:ext>
            </a:extLst>
          </p:cNvPr>
          <p:cNvSpPr txBox="1"/>
          <p:nvPr/>
        </p:nvSpPr>
        <p:spPr>
          <a:xfrm>
            <a:off x="2810647" y="1564466"/>
            <a:ext cx="625382" cy="400110"/>
          </a:xfrm>
          <a:prstGeom prst="rect">
            <a:avLst/>
          </a:prstGeom>
          <a:noFill/>
        </p:spPr>
        <p:txBody>
          <a:bodyPr wrap="square">
            <a:spAutoFit/>
          </a:bodyPr>
          <a:lstStyle/>
          <a:p>
            <a:pPr>
              <a:defRPr/>
            </a:pPr>
            <a:r>
              <a:rPr lang="en-US" sz="2000" dirty="0">
                <a:latin typeface="+mn-lt"/>
                <a:ea typeface="华文宋体"/>
                <a:cs typeface="ＭＳ Ｐゴシック" charset="-128"/>
              </a:rPr>
              <a:t>S</a:t>
            </a:r>
            <a:r>
              <a:rPr lang="en-US" sz="2000" baseline="-25000" dirty="0">
                <a:latin typeface="+mn-lt"/>
                <a:ea typeface="华文宋体"/>
                <a:cs typeface="ＭＳ Ｐゴシック" charset="-128"/>
              </a:rPr>
              <a:t>M</a:t>
            </a:r>
          </a:p>
        </p:txBody>
      </p:sp>
      <p:sp>
        <p:nvSpPr>
          <p:cNvPr id="28" name="TextBox 27">
            <a:extLst>
              <a:ext uri="{FF2B5EF4-FFF2-40B4-BE49-F238E27FC236}">
                <a16:creationId xmlns:a16="http://schemas.microsoft.com/office/drawing/2014/main" id="{696FCDE8-A418-F60D-BEE9-E656E2E959B5}"/>
              </a:ext>
            </a:extLst>
          </p:cNvPr>
          <p:cNvSpPr txBox="1"/>
          <p:nvPr/>
        </p:nvSpPr>
        <p:spPr>
          <a:xfrm>
            <a:off x="2836597" y="5217246"/>
            <a:ext cx="829205"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cxnSp>
        <p:nvCxnSpPr>
          <p:cNvPr id="29" name="Straight Connector 28">
            <a:extLst>
              <a:ext uri="{FF2B5EF4-FFF2-40B4-BE49-F238E27FC236}">
                <a16:creationId xmlns:a16="http://schemas.microsoft.com/office/drawing/2014/main" id="{E5635C05-1929-32D6-DEF9-47837E053A21}"/>
              </a:ext>
            </a:extLst>
          </p:cNvPr>
          <p:cNvCxnSpPr>
            <a:cxnSpLocks/>
          </p:cNvCxnSpPr>
          <p:nvPr/>
        </p:nvCxnSpPr>
        <p:spPr>
          <a:xfrm flipH="1">
            <a:off x="1133209" y="5210408"/>
            <a:ext cx="41246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Fly Out"/>
                                        </p:tgtEl>
                                      </p:cMediaNode>
                                    </p:audio>
                                  </p:sub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Typewriter"/>
                                        </p:tgtEl>
                                      </p:cMediaNode>
                                    </p:audio>
                                  </p:sub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289"/>
            <a:ext cx="8229600" cy="1143000"/>
          </a:xfrm>
        </p:spPr>
        <p:txBody>
          <a:bodyPr/>
          <a:lstStyle/>
          <a:p>
            <a:r>
              <a:rPr lang="en-US" dirty="0">
                <a:latin typeface="Calibri" charset="0"/>
                <a:ea typeface="ＭＳ Ｐゴシック" charset="0"/>
                <a:cs typeface="ＭＳ Ｐゴシック" charset="0"/>
              </a:rPr>
              <a:t>Open Market Sales</a:t>
            </a:r>
          </a:p>
        </p:txBody>
      </p:sp>
      <p:cxnSp>
        <p:nvCxnSpPr>
          <p:cNvPr id="5" name="Straight Connector 4"/>
          <p:cNvCxnSpPr/>
          <p:nvPr/>
        </p:nvCxnSpPr>
        <p:spPr>
          <a:xfrm rot="16200000" flipH="1">
            <a:off x="-502445" y="3401219"/>
            <a:ext cx="3568700" cy="17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462086" y="1814512"/>
            <a:ext cx="3248025" cy="32416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1477961" y="3505200"/>
            <a:ext cx="3382963" cy="158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0727" name="TextBox 13"/>
          <p:cNvSpPr txBox="1">
            <a:spLocks noChangeArrowheads="1"/>
          </p:cNvSpPr>
          <p:nvPr/>
        </p:nvSpPr>
        <p:spPr bwMode="auto">
          <a:xfrm>
            <a:off x="754061" y="1595437"/>
            <a:ext cx="5365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latin typeface="+mn-lt"/>
                <a:ea typeface="华文宋体" charset="0"/>
                <a:cs typeface="华文宋体" charset="0"/>
              </a:rPr>
              <a:t>i</a:t>
            </a:r>
          </a:p>
        </p:txBody>
      </p:sp>
      <p:cxnSp>
        <p:nvCxnSpPr>
          <p:cNvPr id="16" name="Straight Connector 15"/>
          <p:cNvCxnSpPr/>
          <p:nvPr/>
        </p:nvCxnSpPr>
        <p:spPr>
          <a:xfrm rot="5400000" flipH="1" flipV="1">
            <a:off x="2521742" y="3512344"/>
            <a:ext cx="338137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1273174" y="3513137"/>
            <a:ext cx="1895475" cy="0"/>
          </a:xfrm>
          <a:prstGeom prst="line">
            <a:avLst/>
          </a:prstGeom>
          <a:ln w="1587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1290636" y="4573587"/>
            <a:ext cx="2922588" cy="1588"/>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0734" name="TextBox 23"/>
          <p:cNvSpPr txBox="1">
            <a:spLocks noChangeArrowheads="1"/>
          </p:cNvSpPr>
          <p:nvPr/>
        </p:nvSpPr>
        <p:spPr bwMode="auto">
          <a:xfrm>
            <a:off x="296861" y="3211512"/>
            <a:ext cx="9382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0000"/>
                </a:solidFill>
                <a:latin typeface="+mn-lt"/>
                <a:ea typeface="华文宋体" charset="0"/>
                <a:cs typeface="华文宋体" charset="0"/>
              </a:rPr>
              <a:t>i</a:t>
            </a:r>
            <a:r>
              <a:rPr lang="ja-JP" altLang="en-US" sz="2000">
                <a:solidFill>
                  <a:srgbClr val="FF0000"/>
                </a:solidFill>
                <a:latin typeface="+mn-lt"/>
                <a:ea typeface="华文宋体" charset="0"/>
                <a:cs typeface="华文宋体" charset="0"/>
              </a:rPr>
              <a:t>’</a:t>
            </a:r>
            <a:endParaRPr lang="en-US" sz="2000">
              <a:solidFill>
                <a:srgbClr val="FF0000"/>
              </a:solidFill>
              <a:latin typeface="+mn-lt"/>
              <a:ea typeface="华文宋体" charset="0"/>
              <a:cs typeface="华文宋体" charset="0"/>
            </a:endParaRPr>
          </a:p>
        </p:txBody>
      </p:sp>
      <p:sp>
        <p:nvSpPr>
          <p:cNvPr id="20" name="TextBox 23"/>
          <p:cNvSpPr txBox="1">
            <a:spLocks noChangeArrowheads="1"/>
          </p:cNvSpPr>
          <p:nvPr/>
        </p:nvSpPr>
        <p:spPr bwMode="auto">
          <a:xfrm>
            <a:off x="694749" y="4271962"/>
            <a:ext cx="481013" cy="400110"/>
          </a:xfrm>
          <a:prstGeom prst="rect">
            <a:avLst/>
          </a:prstGeom>
          <a:noFill/>
          <a:ln w="9525">
            <a:noFill/>
            <a:miter lim="800000"/>
            <a:headEnd/>
            <a:tailEnd/>
          </a:ln>
        </p:spPr>
        <p:txBody>
          <a:bodyPr>
            <a:spAutoFit/>
          </a:bodyPr>
          <a:lstStyle/>
          <a:p>
            <a:pPr algn="r">
              <a:defRPr/>
            </a:pPr>
            <a:r>
              <a:rPr lang="en-US" sz="2000" dirty="0" err="1">
                <a:latin typeface="+mn-lt"/>
                <a:ea typeface="华文宋体" pitchFamily="-1" charset="-122"/>
                <a:cs typeface="华文宋体" pitchFamily="-1" charset="-122"/>
              </a:rPr>
              <a:t>i</a:t>
            </a:r>
            <a:endParaRPr lang="en-US" sz="2000" dirty="0">
              <a:latin typeface="+mn-lt"/>
              <a:ea typeface="华文宋体" pitchFamily="-1" charset="-122"/>
              <a:cs typeface="华文宋体" pitchFamily="-1" charset="-122"/>
            </a:endParaRPr>
          </a:p>
        </p:txBody>
      </p:sp>
      <p:sp>
        <p:nvSpPr>
          <p:cNvPr id="30736" name="TextBox 21"/>
          <p:cNvSpPr txBox="1">
            <a:spLocks noChangeArrowheads="1"/>
          </p:cNvSpPr>
          <p:nvPr/>
        </p:nvSpPr>
        <p:spPr bwMode="auto">
          <a:xfrm>
            <a:off x="5379947" y="2179975"/>
            <a:ext cx="3046414"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latin typeface="+mn-lt"/>
              </a:rPr>
              <a:t>Open Market Sales: </a:t>
            </a:r>
            <a:r>
              <a:rPr lang="en-US" sz="2000" dirty="0">
                <a:latin typeface="+mn-lt"/>
              </a:rPr>
              <a:t>sales of government bonds for the purpose of decreasing the supply of money and raising the nominal interest rates</a:t>
            </a:r>
          </a:p>
        </p:txBody>
      </p:sp>
      <p:sp>
        <p:nvSpPr>
          <p:cNvPr id="25" name="TextBox 24">
            <a:extLst>
              <a:ext uri="{FF2B5EF4-FFF2-40B4-BE49-F238E27FC236}">
                <a16:creationId xmlns:a16="http://schemas.microsoft.com/office/drawing/2014/main" id="{C071483E-CA1F-B7BD-9961-D46857447100}"/>
              </a:ext>
            </a:extLst>
          </p:cNvPr>
          <p:cNvSpPr txBox="1"/>
          <p:nvPr/>
        </p:nvSpPr>
        <p:spPr>
          <a:xfrm>
            <a:off x="2942519" y="5180700"/>
            <a:ext cx="698500" cy="400110"/>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000" dirty="0">
                <a:solidFill>
                  <a:srgbClr val="FF0000"/>
                </a:solidFill>
                <a:latin typeface="+mn-lt"/>
                <a:ea typeface="华文宋体"/>
                <a:cs typeface="ＭＳ Ｐゴシック" charset="-128"/>
              </a:rPr>
              <a:t>Q’</a:t>
            </a:r>
            <a:r>
              <a:rPr lang="en-US" sz="2000" baseline="-25000" dirty="0">
                <a:solidFill>
                  <a:srgbClr val="FF0000"/>
                </a:solidFill>
                <a:latin typeface="+mn-lt"/>
                <a:ea typeface="华文宋体"/>
                <a:cs typeface="ＭＳ Ｐゴシック" charset="-128"/>
              </a:rPr>
              <a:t>M</a:t>
            </a:r>
          </a:p>
        </p:txBody>
      </p:sp>
      <p:sp>
        <p:nvSpPr>
          <p:cNvPr id="26" name="TextBox 25">
            <a:extLst>
              <a:ext uri="{FF2B5EF4-FFF2-40B4-BE49-F238E27FC236}">
                <a16:creationId xmlns:a16="http://schemas.microsoft.com/office/drawing/2014/main" id="{1FD3174C-CD7F-74D7-9281-0F17CF54CC39}"/>
              </a:ext>
            </a:extLst>
          </p:cNvPr>
          <p:cNvSpPr txBox="1"/>
          <p:nvPr/>
        </p:nvSpPr>
        <p:spPr>
          <a:xfrm>
            <a:off x="4694660" y="5154653"/>
            <a:ext cx="569914"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sp>
        <p:nvSpPr>
          <p:cNvPr id="27" name="TextBox 26">
            <a:extLst>
              <a:ext uri="{FF2B5EF4-FFF2-40B4-BE49-F238E27FC236}">
                <a16:creationId xmlns:a16="http://schemas.microsoft.com/office/drawing/2014/main" id="{4B51C665-7E68-B101-D950-B4940CC08160}"/>
              </a:ext>
            </a:extLst>
          </p:cNvPr>
          <p:cNvSpPr txBox="1"/>
          <p:nvPr/>
        </p:nvSpPr>
        <p:spPr>
          <a:xfrm>
            <a:off x="4009241" y="5154653"/>
            <a:ext cx="829205"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cxnSp>
        <p:nvCxnSpPr>
          <p:cNvPr id="28" name="Straight Connector 27">
            <a:extLst>
              <a:ext uri="{FF2B5EF4-FFF2-40B4-BE49-F238E27FC236}">
                <a16:creationId xmlns:a16="http://schemas.microsoft.com/office/drawing/2014/main" id="{78BC87BA-1AE2-BC8B-E740-C0F7DA2AAB4D}"/>
              </a:ext>
            </a:extLst>
          </p:cNvPr>
          <p:cNvCxnSpPr>
            <a:cxnSpLocks/>
          </p:cNvCxnSpPr>
          <p:nvPr/>
        </p:nvCxnSpPr>
        <p:spPr>
          <a:xfrm flipH="1">
            <a:off x="1281306" y="5189537"/>
            <a:ext cx="38394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266E1C6-B1CD-BE1C-BA5C-B048E74F93F3}"/>
              </a:ext>
            </a:extLst>
          </p:cNvPr>
          <p:cNvSpPr txBox="1"/>
          <p:nvPr/>
        </p:nvSpPr>
        <p:spPr>
          <a:xfrm>
            <a:off x="2984357" y="1441549"/>
            <a:ext cx="557442" cy="707886"/>
          </a:xfrm>
          <a:prstGeom prst="rect">
            <a:avLst/>
          </a:prstGeom>
          <a:noFill/>
        </p:spPr>
        <p:txBody>
          <a:bodyPr wrap="square">
            <a:spAutoFit/>
          </a:bodyPr>
          <a:lstStyle/>
          <a:p>
            <a:pPr>
              <a:defRPr/>
            </a:pPr>
            <a:r>
              <a:rPr lang="en-US" sz="2000" dirty="0">
                <a:solidFill>
                  <a:srgbClr val="FF0000"/>
                </a:solidFill>
                <a:latin typeface="+mn-lt"/>
                <a:ea typeface="华文宋体"/>
                <a:cs typeface="ＭＳ Ｐゴシック" charset="-128"/>
              </a:rPr>
              <a:t>S</a:t>
            </a:r>
            <a:r>
              <a:rPr lang="en-US" sz="2000" baseline="-25000" dirty="0">
                <a:solidFill>
                  <a:srgbClr val="FF0000"/>
                </a:solidFill>
                <a:latin typeface="+mn-lt"/>
                <a:ea typeface="华文宋体"/>
                <a:cs typeface="ＭＳ Ｐゴシック" charset="-128"/>
              </a:rPr>
              <a:t>M</a:t>
            </a:r>
          </a:p>
          <a:p>
            <a:pPr>
              <a:defRPr/>
            </a:pPr>
            <a:endParaRPr lang="en-US" sz="2000" dirty="0">
              <a:solidFill>
                <a:srgbClr val="FF0000"/>
              </a:solidFill>
              <a:latin typeface="+mn-lt"/>
              <a:ea typeface="华文宋体"/>
              <a:cs typeface="ＭＳ Ｐゴシック" charset="-128"/>
            </a:endParaRPr>
          </a:p>
        </p:txBody>
      </p:sp>
      <p:sp>
        <p:nvSpPr>
          <p:cNvPr id="30" name="TextBox 29">
            <a:extLst>
              <a:ext uri="{FF2B5EF4-FFF2-40B4-BE49-F238E27FC236}">
                <a16:creationId xmlns:a16="http://schemas.microsoft.com/office/drawing/2014/main" id="{84A08DF3-C90D-394F-BF76-975B4F336F34}"/>
              </a:ext>
            </a:extLst>
          </p:cNvPr>
          <p:cNvSpPr txBox="1"/>
          <p:nvPr/>
        </p:nvSpPr>
        <p:spPr>
          <a:xfrm>
            <a:off x="4423455" y="4467165"/>
            <a:ext cx="542923" cy="400110"/>
          </a:xfrm>
          <a:prstGeom prst="rect">
            <a:avLst/>
          </a:prstGeom>
          <a:noFill/>
        </p:spPr>
        <p:txBody>
          <a:bodyPr wrap="square">
            <a:spAutoFit/>
          </a:bodyPr>
          <a:lstStyle/>
          <a:p>
            <a:pPr>
              <a:defRPr/>
            </a:pPr>
            <a:r>
              <a:rPr lang="en-US" sz="2000" dirty="0">
                <a:latin typeface="+mn-lt"/>
                <a:ea typeface="华文宋体"/>
                <a:cs typeface="ＭＳ Ｐゴシック" charset="-128"/>
              </a:rPr>
              <a:t>D</a:t>
            </a:r>
            <a:r>
              <a:rPr lang="en-US" sz="2000" baseline="-25000" dirty="0">
                <a:latin typeface="+mn-lt"/>
                <a:ea typeface="华文宋体"/>
                <a:cs typeface="ＭＳ Ｐゴシック" charset="-128"/>
              </a:rPr>
              <a:t>M</a:t>
            </a:r>
          </a:p>
        </p:txBody>
      </p:sp>
      <p:sp>
        <p:nvSpPr>
          <p:cNvPr id="31" name="TextBox 30">
            <a:extLst>
              <a:ext uri="{FF2B5EF4-FFF2-40B4-BE49-F238E27FC236}">
                <a16:creationId xmlns:a16="http://schemas.microsoft.com/office/drawing/2014/main" id="{45CDB0D0-FB58-9C9C-95F9-9EA2CC04A179}"/>
              </a:ext>
            </a:extLst>
          </p:cNvPr>
          <p:cNvSpPr txBox="1"/>
          <p:nvPr/>
        </p:nvSpPr>
        <p:spPr>
          <a:xfrm>
            <a:off x="3964216" y="1417947"/>
            <a:ext cx="625382" cy="400110"/>
          </a:xfrm>
          <a:prstGeom prst="rect">
            <a:avLst/>
          </a:prstGeom>
          <a:noFill/>
        </p:spPr>
        <p:txBody>
          <a:bodyPr wrap="square">
            <a:spAutoFit/>
          </a:bodyPr>
          <a:lstStyle/>
          <a:p>
            <a:pPr>
              <a:defRPr/>
            </a:pPr>
            <a:r>
              <a:rPr lang="en-US" sz="2000" dirty="0">
                <a:latin typeface="+mn-lt"/>
                <a:ea typeface="华文宋体"/>
                <a:cs typeface="ＭＳ Ｐゴシック" charset="-128"/>
              </a:rPr>
              <a:t>S</a:t>
            </a:r>
            <a:r>
              <a:rPr lang="en-US" sz="2000" baseline="-25000" dirty="0">
                <a:latin typeface="+mn-lt"/>
                <a:ea typeface="华文宋体"/>
                <a:cs typeface="ＭＳ Ｐゴシック" charset="-128"/>
              </a:rPr>
              <a: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 In"/>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Typewriter"/>
                                        </p:tgtEl>
                                      </p:cMediaNode>
                                    </p:audio>
                                  </p:sub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0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4" grpId="0"/>
      <p:bldP spid="2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200" dirty="0">
                <a:latin typeface="Calibri" charset="0"/>
                <a:ea typeface="ＭＳ Ｐゴシック" charset="0"/>
                <a:cs typeface="ＭＳ Ｐゴシック" charset="0"/>
              </a:rPr>
              <a:t>Monetary Policy: The Reserve Requirement</a:t>
            </a:r>
          </a:p>
        </p:txBody>
      </p:sp>
      <p:sp>
        <p:nvSpPr>
          <p:cNvPr id="34820" name="TextBox 3"/>
          <p:cNvSpPr txBox="1">
            <a:spLocks noChangeArrowheads="1"/>
          </p:cNvSpPr>
          <p:nvPr/>
        </p:nvSpPr>
        <p:spPr bwMode="auto">
          <a:xfrm>
            <a:off x="5094288" y="2465388"/>
            <a:ext cx="4049712"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latin typeface="+mn-lt"/>
              </a:rPr>
              <a:t>Reserve requirement </a:t>
            </a:r>
            <a:r>
              <a:rPr lang="en-US" sz="2000" dirty="0">
                <a:latin typeface="+mn-lt"/>
              </a:rPr>
              <a:t>is the minimum level of the ratio of reserves to deposits that commercial banks must hold.</a:t>
            </a:r>
          </a:p>
          <a:p>
            <a:pPr algn="ctr" eaLnBrk="1" hangingPunct="1"/>
            <a:endParaRPr lang="en-US" sz="2000" dirty="0">
              <a:latin typeface="+mn-lt"/>
            </a:endParaRPr>
          </a:p>
          <a:p>
            <a:pPr algn="ctr" eaLnBrk="1" hangingPunct="1"/>
            <a:r>
              <a:rPr lang="en-US" sz="2000" dirty="0">
                <a:latin typeface="+mn-lt"/>
              </a:rPr>
              <a:t>Lower reserve requirements allow banks to loan out more money. </a:t>
            </a:r>
          </a:p>
        </p:txBody>
      </p:sp>
      <p:pic>
        <p:nvPicPr>
          <p:cNvPr id="57348" name="Picture 4" descr="HD wallpaper: Safe Deposit Box, bank safety vault illustration ...">
            <a:extLst>
              <a:ext uri="{FF2B5EF4-FFF2-40B4-BE49-F238E27FC236}">
                <a16:creationId xmlns:a16="http://schemas.microsoft.com/office/drawing/2014/main" id="{9ADBE57A-16B7-39DF-FA63-76B9E3E3C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8473"/>
            <a:ext cx="4604784" cy="3060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4511"/>
            <a:ext cx="9144000" cy="1143000"/>
          </a:xfrm>
        </p:spPr>
        <p:txBody>
          <a:bodyPr/>
          <a:lstStyle/>
          <a:p>
            <a:r>
              <a:rPr lang="en-US" sz="4000" dirty="0">
                <a:latin typeface="Calibri" charset="0"/>
                <a:ea typeface="ＭＳ Ｐゴシック" charset="0"/>
                <a:cs typeface="ＭＳ Ｐゴシック" charset="0"/>
              </a:rPr>
              <a:t>Monetary Policy: The Discount Rate</a:t>
            </a:r>
          </a:p>
        </p:txBody>
      </p:sp>
      <p:sp>
        <p:nvSpPr>
          <p:cNvPr id="35844" name="TextBox 3"/>
          <p:cNvSpPr txBox="1">
            <a:spLocks noChangeArrowheads="1"/>
          </p:cNvSpPr>
          <p:nvPr/>
        </p:nvSpPr>
        <p:spPr bwMode="auto">
          <a:xfrm>
            <a:off x="3767138" y="2125761"/>
            <a:ext cx="5151437"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latin typeface="+mn-lt"/>
              </a:rPr>
              <a:t>Discount Window Lending:</a:t>
            </a:r>
            <a:r>
              <a:rPr lang="en-US" sz="2000" dirty="0">
                <a:latin typeface="+mn-lt"/>
              </a:rPr>
              <a:t> the lending of reserves by the Fed Commercial Bank (lender of last resort).</a:t>
            </a:r>
          </a:p>
          <a:p>
            <a:pPr algn="ctr" eaLnBrk="1" hangingPunct="1"/>
            <a:endParaRPr lang="en-US" sz="2000" b="1" dirty="0">
              <a:latin typeface="+mn-lt"/>
            </a:endParaRPr>
          </a:p>
          <a:p>
            <a:pPr algn="ctr" eaLnBrk="1" hangingPunct="1"/>
            <a:r>
              <a:rPr lang="en-US" sz="2000" b="1" dirty="0">
                <a:latin typeface="+mn-lt"/>
              </a:rPr>
              <a:t>Discount Rate:</a:t>
            </a:r>
            <a:r>
              <a:rPr lang="en-US" sz="2000" dirty="0">
                <a:latin typeface="+mn-lt"/>
              </a:rPr>
              <a:t> the interest the Fed charges commercial banks to borrow reserves.  Banks are more willing to borrow from the Fed.</a:t>
            </a:r>
          </a:p>
          <a:p>
            <a:pPr algn="ctr" eaLnBrk="1" hangingPunct="1"/>
            <a:endParaRPr lang="en-US" sz="2000" b="1" dirty="0">
              <a:latin typeface="+mn-lt"/>
            </a:endParaRPr>
          </a:p>
          <a:p>
            <a:pPr algn="ctr" eaLnBrk="1" hangingPunct="1"/>
            <a:r>
              <a:rPr lang="en-US" sz="2000" b="1" dirty="0">
                <a:latin typeface="+mn-lt"/>
              </a:rPr>
              <a:t>	* Federal Funds: </a:t>
            </a:r>
            <a:r>
              <a:rPr lang="en-US" sz="2000" dirty="0">
                <a:latin typeface="+mn-lt"/>
              </a:rPr>
              <a:t>Rate is the rate at which commercial banks charge one another for loans.</a:t>
            </a:r>
          </a:p>
        </p:txBody>
      </p:sp>
      <p:pic>
        <p:nvPicPr>
          <p:cNvPr id="58372" name="Picture 4" descr="Free illustration: Offer, Sale, Deal, Discount - Free Image on Pixabay ...">
            <a:extLst>
              <a:ext uri="{FF2B5EF4-FFF2-40B4-BE49-F238E27FC236}">
                <a16:creationId xmlns:a16="http://schemas.microsoft.com/office/drawing/2014/main" id="{35576BE4-67CB-51E2-924E-61C02BEDD1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36" r="5855"/>
          <a:stretch/>
        </p:blipFill>
        <p:spPr bwMode="auto">
          <a:xfrm>
            <a:off x="225425" y="2471470"/>
            <a:ext cx="3384367" cy="2478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71188"/>
            <a:ext cx="8229600" cy="1143000"/>
          </a:xfrm>
        </p:spPr>
        <p:txBody>
          <a:bodyPr/>
          <a:lstStyle/>
          <a:p>
            <a:r>
              <a:rPr lang="en-US" dirty="0">
                <a:ea typeface="ＭＳ Ｐゴシック" pitchFamily="-1" charset="-128"/>
                <a:cs typeface="ＭＳ Ｐゴシック" pitchFamily="-1" charset="-128"/>
              </a:rPr>
              <a:t>Phillips Curve</a:t>
            </a:r>
            <a:endParaRPr lang="en-US" i="1" dirty="0">
              <a:latin typeface="Cambria" panose="02040503050406030204" pitchFamily="18" charset="0"/>
              <a:ea typeface="ＭＳ Ｐゴシック" pitchFamily="-1" charset="-128"/>
              <a:cs typeface="ＭＳ Ｐゴシック" pitchFamily="-1" charset="-128"/>
            </a:endParaRPr>
          </a:p>
        </p:txBody>
      </p:sp>
      <p:cxnSp>
        <p:nvCxnSpPr>
          <p:cNvPr id="5" name="Straight Connector 4"/>
          <p:cNvCxnSpPr/>
          <p:nvPr/>
        </p:nvCxnSpPr>
        <p:spPr>
          <a:xfrm rot="5400000">
            <a:off x="-928382" y="3827407"/>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136955" y="5892744"/>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591774" y="2045438"/>
            <a:ext cx="3621088" cy="32940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5303" name="TextBox 17"/>
          <p:cNvSpPr txBox="1">
            <a:spLocks noChangeArrowheads="1"/>
          </p:cNvSpPr>
          <p:nvPr/>
        </p:nvSpPr>
        <p:spPr bwMode="auto">
          <a:xfrm>
            <a:off x="658667" y="1644255"/>
            <a:ext cx="369888" cy="369888"/>
          </a:xfrm>
          <a:prstGeom prst="rect">
            <a:avLst/>
          </a:prstGeom>
          <a:noFill/>
          <a:ln w="9525">
            <a:noFill/>
            <a:miter lim="800000"/>
            <a:headEnd/>
            <a:tailEnd/>
          </a:ln>
        </p:spPr>
        <p:txBody>
          <a:bodyPr>
            <a:prstTxWarp prst="textNoShape">
              <a:avLst/>
            </a:prstTxWarp>
            <a:spAutoFit/>
          </a:bodyPr>
          <a:lstStyle/>
          <a:p>
            <a:r>
              <a:rPr lang="en-US">
                <a:latin typeface="+mn-lt"/>
              </a:rPr>
              <a:t>π</a:t>
            </a:r>
          </a:p>
        </p:txBody>
      </p:sp>
      <p:sp>
        <p:nvSpPr>
          <p:cNvPr id="55304" name="TextBox 18"/>
          <p:cNvSpPr txBox="1">
            <a:spLocks noChangeArrowheads="1"/>
          </p:cNvSpPr>
          <p:nvPr/>
        </p:nvSpPr>
        <p:spPr bwMode="auto">
          <a:xfrm>
            <a:off x="5212862" y="5903063"/>
            <a:ext cx="463550" cy="377825"/>
          </a:xfrm>
          <a:prstGeom prst="rect">
            <a:avLst/>
          </a:prstGeom>
          <a:noFill/>
          <a:ln w="9525">
            <a:noFill/>
            <a:miter lim="800000"/>
            <a:headEnd/>
            <a:tailEnd/>
          </a:ln>
        </p:spPr>
        <p:txBody>
          <a:bodyPr>
            <a:prstTxWarp prst="textNoShape">
              <a:avLst/>
            </a:prstTxWarp>
            <a:spAutoFit/>
          </a:bodyPr>
          <a:lstStyle/>
          <a:p>
            <a:r>
              <a:rPr lang="en-US" dirty="0">
                <a:latin typeface="+mn-lt"/>
              </a:rPr>
              <a:t>U</a:t>
            </a:r>
          </a:p>
        </p:txBody>
      </p:sp>
      <p:sp>
        <p:nvSpPr>
          <p:cNvPr id="55305" name="TextBox 20"/>
          <p:cNvSpPr txBox="1">
            <a:spLocks noChangeArrowheads="1"/>
          </p:cNvSpPr>
          <p:nvPr/>
        </p:nvSpPr>
        <p:spPr bwMode="auto">
          <a:xfrm>
            <a:off x="5444637" y="2045438"/>
            <a:ext cx="935037" cy="369888"/>
          </a:xfrm>
          <a:prstGeom prst="rect">
            <a:avLst/>
          </a:prstGeom>
          <a:noFill/>
          <a:ln w="9525">
            <a:noFill/>
            <a:miter lim="800000"/>
            <a:headEnd/>
            <a:tailEnd/>
          </a:ln>
        </p:spPr>
        <p:txBody>
          <a:bodyPr>
            <a:prstTxWarp prst="textNoShape">
              <a:avLst/>
            </a:prstTxWarp>
            <a:spAutoFit/>
          </a:bodyPr>
          <a:lstStyle/>
          <a:p>
            <a:endParaRPr lang="en-US">
              <a:latin typeface="+mn-lt"/>
            </a:endParaRPr>
          </a:p>
        </p:txBody>
      </p:sp>
      <p:sp>
        <p:nvSpPr>
          <p:cNvPr id="55306" name="TextBox 22"/>
          <p:cNvSpPr txBox="1">
            <a:spLocks noChangeArrowheads="1"/>
          </p:cNvSpPr>
          <p:nvPr/>
        </p:nvSpPr>
        <p:spPr bwMode="auto">
          <a:xfrm>
            <a:off x="3411049" y="2045438"/>
            <a:ext cx="942975" cy="369888"/>
          </a:xfrm>
          <a:prstGeom prst="rect">
            <a:avLst/>
          </a:prstGeom>
          <a:noFill/>
          <a:ln w="9525">
            <a:noFill/>
            <a:miter lim="800000"/>
            <a:headEnd/>
            <a:tailEnd/>
          </a:ln>
        </p:spPr>
        <p:txBody>
          <a:bodyPr>
            <a:prstTxWarp prst="textNoShape">
              <a:avLst/>
            </a:prstTxWarp>
            <a:spAutoFit/>
          </a:bodyPr>
          <a:lstStyle/>
          <a:p>
            <a:endParaRPr lang="en-US">
              <a:latin typeface="+mn-lt"/>
            </a:endParaRPr>
          </a:p>
        </p:txBody>
      </p:sp>
      <p:sp>
        <p:nvSpPr>
          <p:cNvPr id="55307" name="TextBox 23"/>
          <p:cNvSpPr txBox="1">
            <a:spLocks noChangeArrowheads="1"/>
          </p:cNvSpPr>
          <p:nvPr/>
        </p:nvSpPr>
        <p:spPr bwMode="auto">
          <a:xfrm>
            <a:off x="3177687" y="5903063"/>
            <a:ext cx="463550" cy="377825"/>
          </a:xfrm>
          <a:prstGeom prst="rect">
            <a:avLst/>
          </a:prstGeom>
          <a:noFill/>
          <a:ln w="9525">
            <a:noFill/>
            <a:miter lim="800000"/>
            <a:headEnd/>
            <a:tailEnd/>
          </a:ln>
        </p:spPr>
        <p:txBody>
          <a:bodyPr>
            <a:prstTxWarp prst="textNoShape">
              <a:avLst/>
            </a:prstTxWarp>
            <a:spAutoFit/>
          </a:bodyPr>
          <a:lstStyle/>
          <a:p>
            <a:r>
              <a:rPr lang="en-US" i="1">
                <a:latin typeface="Cambria" panose="02040503050406030204" pitchFamily="18" charset="0"/>
              </a:rPr>
              <a:t> Ū</a:t>
            </a:r>
          </a:p>
        </p:txBody>
      </p:sp>
      <p:cxnSp>
        <p:nvCxnSpPr>
          <p:cNvPr id="22" name="Straight Connector 21"/>
          <p:cNvCxnSpPr/>
          <p:nvPr/>
        </p:nvCxnSpPr>
        <p:spPr>
          <a:xfrm>
            <a:off x="1142512" y="2929676"/>
            <a:ext cx="1409700" cy="15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1064724" y="4415576"/>
            <a:ext cx="2973387"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144099" y="3683738"/>
            <a:ext cx="2266950" cy="95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2307736" y="4796576"/>
            <a:ext cx="2208213"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a:off x="1144099" y="4571151"/>
            <a:ext cx="3209925" cy="15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3689656" y="5235519"/>
            <a:ext cx="1328738" cy="317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3" name="TextBox 18"/>
          <p:cNvSpPr txBox="1">
            <a:spLocks noChangeArrowheads="1"/>
          </p:cNvSpPr>
          <p:nvPr/>
        </p:nvSpPr>
        <p:spPr bwMode="auto">
          <a:xfrm>
            <a:off x="2150921" y="5903064"/>
            <a:ext cx="796005" cy="369332"/>
          </a:xfrm>
          <a:prstGeom prst="rect">
            <a:avLst/>
          </a:prstGeom>
          <a:noFill/>
          <a:ln w="9525">
            <a:noFill/>
            <a:miter lim="800000"/>
            <a:headEnd/>
            <a:tailEnd/>
          </a:ln>
        </p:spPr>
        <p:txBody>
          <a:bodyPr wrap="square">
            <a:prstTxWarp prst="textNoShape">
              <a:avLst/>
            </a:prstTxWarp>
            <a:spAutoFit/>
          </a:bodyPr>
          <a:lstStyle/>
          <a:p>
            <a:pPr algn="ctr"/>
            <a:r>
              <a:rPr lang="en-US" i="1" dirty="0" err="1">
                <a:latin typeface="Cambria" panose="02040503050406030204" pitchFamily="18" charset="0"/>
              </a:rPr>
              <a:t>U</a:t>
            </a:r>
            <a:r>
              <a:rPr lang="en-US" i="1" baseline="-25000" dirty="0" err="1">
                <a:latin typeface="Cambria" panose="02040503050406030204" pitchFamily="18" charset="0"/>
              </a:rPr>
              <a:t>low</a:t>
            </a:r>
            <a:endParaRPr lang="en-US" i="1" baseline="-25000" dirty="0">
              <a:latin typeface="Cambria" panose="02040503050406030204" pitchFamily="18" charset="0"/>
            </a:endParaRPr>
          </a:p>
        </p:txBody>
      </p:sp>
      <p:sp>
        <p:nvSpPr>
          <p:cNvPr id="25" name="TextBox 18"/>
          <p:cNvSpPr txBox="1">
            <a:spLocks noChangeArrowheads="1"/>
          </p:cNvSpPr>
          <p:nvPr/>
        </p:nvSpPr>
        <p:spPr bwMode="auto">
          <a:xfrm>
            <a:off x="3954434" y="5903064"/>
            <a:ext cx="796005" cy="369332"/>
          </a:xfrm>
          <a:prstGeom prst="rect">
            <a:avLst/>
          </a:prstGeom>
          <a:noFill/>
          <a:ln w="9525">
            <a:noFill/>
            <a:miter lim="800000"/>
            <a:headEnd/>
            <a:tailEnd/>
          </a:ln>
        </p:spPr>
        <p:txBody>
          <a:bodyPr wrap="square">
            <a:prstTxWarp prst="textNoShape">
              <a:avLst/>
            </a:prstTxWarp>
            <a:spAutoFit/>
          </a:bodyPr>
          <a:lstStyle/>
          <a:p>
            <a:pPr algn="ctr"/>
            <a:r>
              <a:rPr lang="en-US" i="1" dirty="0" err="1">
                <a:latin typeface="Cambria" panose="02040503050406030204" pitchFamily="18" charset="0"/>
              </a:rPr>
              <a:t>U</a:t>
            </a:r>
            <a:r>
              <a:rPr lang="en-US" i="1" baseline="-25000" dirty="0" err="1">
                <a:latin typeface="Cambria" panose="02040503050406030204" pitchFamily="18" charset="0"/>
              </a:rPr>
              <a:t>high</a:t>
            </a:r>
            <a:endParaRPr lang="en-US" i="1" baseline="-25000" dirty="0">
              <a:latin typeface="Cambria" panose="02040503050406030204" pitchFamily="18" charset="0"/>
            </a:endParaRPr>
          </a:p>
        </p:txBody>
      </p:sp>
      <p:sp>
        <p:nvSpPr>
          <p:cNvPr id="2" name="TextBox 1"/>
          <p:cNvSpPr txBox="1"/>
          <p:nvPr/>
        </p:nvSpPr>
        <p:spPr>
          <a:xfrm>
            <a:off x="5497340" y="1716447"/>
            <a:ext cx="3556000" cy="2031325"/>
          </a:xfrm>
          <a:prstGeom prst="rect">
            <a:avLst/>
          </a:prstGeom>
          <a:noFill/>
        </p:spPr>
        <p:txBody>
          <a:bodyPr wrap="square" rtlCol="0">
            <a:spAutoFit/>
          </a:bodyPr>
          <a:lstStyle/>
          <a:p>
            <a:pPr algn="ctr"/>
            <a:r>
              <a:rPr lang="en-US" dirty="0">
                <a:latin typeface="+mn-lt"/>
              </a:rPr>
              <a:t>In the short run firms can charge higher prices and pay their workers the same so they can hire more workers and produce more. If firms get lower prices than they thought, they have to let workers go and produce less.</a:t>
            </a:r>
          </a:p>
        </p:txBody>
      </p:sp>
      <p:sp>
        <p:nvSpPr>
          <p:cNvPr id="3" name="Rectangle 2">
            <a:extLst>
              <a:ext uri="{FF2B5EF4-FFF2-40B4-BE49-F238E27FC236}">
                <a16:creationId xmlns:a16="http://schemas.microsoft.com/office/drawing/2014/main" id="{61161C54-17F8-EE85-EB84-03568903F719}"/>
              </a:ext>
            </a:extLst>
          </p:cNvPr>
          <p:cNvSpPr/>
          <p:nvPr/>
        </p:nvSpPr>
        <p:spPr>
          <a:xfrm>
            <a:off x="5604448" y="4877836"/>
            <a:ext cx="3539552" cy="923330"/>
          </a:xfrm>
          <a:prstGeom prst="rect">
            <a:avLst/>
          </a:prstGeom>
        </p:spPr>
        <p:txBody>
          <a:bodyPr wrap="square">
            <a:spAutoFit/>
          </a:bodyPr>
          <a:lstStyle/>
          <a:p>
            <a:pPr algn="ctr"/>
            <a:r>
              <a:rPr lang="en-US" dirty="0">
                <a:latin typeface="Calibri" charset="0"/>
              </a:rPr>
              <a:t> Price expectations come from both sides, the consumer and the producer.</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66B4C98-C766-4F18-4DFD-CCEFF3723085}"/>
                  </a:ext>
                </a:extLst>
              </p:cNvPr>
              <p:cNvSpPr/>
              <p:nvPr/>
            </p:nvSpPr>
            <p:spPr>
              <a:xfrm>
                <a:off x="6071698" y="3909616"/>
                <a:ext cx="2218684" cy="806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rgbClr val="836967"/>
                              </a:solidFill>
                              <a:latin typeface="Cambria Math" panose="02040503050406030204" pitchFamily="18" charset="0"/>
                            </a:rPr>
                          </m:ctrlPr>
                        </m:sSubPr>
                        <m:e>
                          <m:r>
                            <a:rPr lang="en-US" sz="2400" b="1" i="1">
                              <a:latin typeface="Cambria Math" panose="02040503050406030204" pitchFamily="18" charset="0"/>
                            </a:rPr>
                            <m:t>𝑾</m:t>
                          </m:r>
                        </m:e>
                        <m:sub>
                          <m:r>
                            <a:rPr lang="en-US" sz="2400" b="1" i="1">
                              <a:latin typeface="Cambria Math" panose="02040503050406030204" pitchFamily="18" charset="0"/>
                            </a:rPr>
                            <m:t>𝒓</m:t>
                          </m:r>
                        </m:sub>
                      </m:sSub>
                      <m:r>
                        <a:rPr lang="en-US" sz="2400" b="0" i="1">
                          <a:latin typeface="Cambria Math" panose="02040503050406030204" pitchFamily="18" charset="0"/>
                        </a:rPr>
                        <m:t>=</m:t>
                      </m:r>
                      <m:f>
                        <m:fPr>
                          <m:ctrlPr>
                            <a:rPr lang="en-US" sz="2400" b="0" i="1">
                              <a:solidFill>
                                <a:srgbClr val="836967"/>
                              </a:solidFill>
                              <a:latin typeface="Cambria Math" panose="02040503050406030204" pitchFamily="18" charset="0"/>
                            </a:rPr>
                          </m:ctrlPr>
                        </m:fPr>
                        <m:num>
                          <m:sSub>
                            <m:sSubPr>
                              <m:ctrlPr>
                                <a:rPr lang="en-US" sz="2400" b="0" i="1">
                                  <a:solidFill>
                                    <a:srgbClr val="836967"/>
                                  </a:solidFill>
                                  <a:latin typeface="Cambria Math" panose="02040503050406030204" pitchFamily="18" charset="0"/>
                                </a:rPr>
                              </m:ctrlPr>
                            </m:sSubPr>
                            <m:e>
                              <m:r>
                                <a:rPr lang="en-US" sz="2400" b="1" i="1">
                                  <a:latin typeface="Cambria Math" panose="02040503050406030204" pitchFamily="18" charset="0"/>
                                </a:rPr>
                                <m:t>𝑾</m:t>
                              </m:r>
                            </m:e>
                            <m:sub>
                              <m:r>
                                <a:rPr lang="en-US" sz="2400" b="1" i="1">
                                  <a:latin typeface="Cambria Math" panose="02040503050406030204" pitchFamily="18" charset="0"/>
                                </a:rPr>
                                <m:t>𝑵</m:t>
                              </m:r>
                            </m:sub>
                          </m:sSub>
                          <m:d>
                            <m:dPr>
                              <m:ctrlPr>
                                <a:rPr lang="en-US" sz="2400" b="0" i="1">
                                  <a:latin typeface="Cambria Math" panose="02040503050406030204" pitchFamily="18" charset="0"/>
                                </a:rPr>
                              </m:ctrlPr>
                            </m:dPr>
                            <m:e>
                              <m:sSub>
                                <m:sSubPr>
                                  <m:ctrlPr>
                                    <a:rPr lang="en-US" sz="2400" b="0" i="1">
                                      <a:solidFill>
                                        <a:srgbClr val="836967"/>
                                      </a:solidFill>
                                      <a:latin typeface="Cambria Math" panose="02040503050406030204" pitchFamily="18" charset="0"/>
                                    </a:rPr>
                                  </m:ctrlPr>
                                </m:sSubPr>
                                <m:e>
                                  <m:r>
                                    <a:rPr lang="en-US" sz="2400" b="1" i="1">
                                      <a:latin typeface="Cambria Math" panose="02040503050406030204" pitchFamily="18" charset="0"/>
                                    </a:rPr>
                                    <m:t>𝑷</m:t>
                                  </m:r>
                                </m:e>
                                <m:sub>
                                  <m:r>
                                    <a:rPr lang="en-US" sz="2400" b="1" i="1">
                                      <a:latin typeface="Cambria Math" panose="02040503050406030204" pitchFamily="18" charset="0"/>
                                    </a:rPr>
                                    <m:t>𝑬</m:t>
                                  </m:r>
                                </m:sub>
                              </m:sSub>
                            </m:e>
                          </m:d>
                        </m:num>
                        <m:den>
                          <m:r>
                            <a:rPr lang="en-US" sz="2400" b="1" i="1">
                              <a:latin typeface="Cambria Math" panose="02040503050406030204" pitchFamily="18" charset="0"/>
                            </a:rPr>
                            <m:t>𝑷</m:t>
                          </m:r>
                        </m:den>
                      </m:f>
                    </m:oMath>
                  </m:oMathPara>
                </a14:m>
                <a:endParaRPr lang="en-US" sz="2400" i="1" dirty="0"/>
              </a:p>
            </p:txBody>
          </p:sp>
        </mc:Choice>
        <mc:Fallback xmlns="">
          <p:sp>
            <p:nvSpPr>
              <p:cNvPr id="4" name="Rectangle 3">
                <a:extLst>
                  <a:ext uri="{FF2B5EF4-FFF2-40B4-BE49-F238E27FC236}">
                    <a16:creationId xmlns:a16="http://schemas.microsoft.com/office/drawing/2014/main" id="{366B4C98-C766-4F18-4DFD-CCEFF3723085}"/>
                  </a:ext>
                </a:extLst>
              </p:cNvPr>
              <p:cNvSpPr>
                <a:spLocks noRot="1" noChangeAspect="1" noMove="1" noResize="1" noEditPoints="1" noAdjustHandles="1" noChangeArrowheads="1" noChangeShapeType="1" noTextEdit="1"/>
              </p:cNvSpPr>
              <p:nvPr/>
            </p:nvSpPr>
            <p:spPr>
              <a:xfrm>
                <a:off x="6071698" y="3909616"/>
                <a:ext cx="2218684" cy="806696"/>
              </a:xfrm>
              <a:prstGeom prst="rect">
                <a:avLst/>
              </a:prstGeom>
              <a:blipFill>
                <a:blip r:embed="rId3"/>
                <a:stretch>
                  <a:fillRect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D6C73DA-EE54-2B29-8FC0-88F37641BA9B}"/>
                  </a:ext>
                </a:extLst>
              </p:cNvPr>
              <p:cNvSpPr/>
              <p:nvPr/>
            </p:nvSpPr>
            <p:spPr>
              <a:xfrm>
                <a:off x="6071698" y="1092938"/>
                <a:ext cx="280955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𝑈</m:t>
                      </m:r>
                      <m:r>
                        <a:rPr lang="en-US" sz="2400" i="0">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𝑈</m:t>
                          </m:r>
                        </m:e>
                      </m:acc>
                      <m:r>
                        <a:rPr lang="en-US" sz="2400" i="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𝑎</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𝜋</m:t>
                          </m:r>
                          <m:r>
                            <a:rPr lang="en-US" sz="2400" i="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𝜋</m:t>
                              </m:r>
                            </m:e>
                            <m:sub>
                              <m:r>
                                <a:rPr lang="en-US" sz="2400" i="1">
                                  <a:solidFill>
                                    <a:schemeClr val="tx1"/>
                                  </a:solidFill>
                                  <a:latin typeface="Cambria Math" panose="02040503050406030204" pitchFamily="18" charset="0"/>
                                </a:rPr>
                                <m:t>𝐸</m:t>
                              </m:r>
                            </m:sub>
                          </m:sSub>
                        </m:e>
                      </m:d>
                    </m:oMath>
                  </m:oMathPara>
                </a14:m>
                <a:endParaRPr lang="en-US" sz="2400" dirty="0">
                  <a:solidFill>
                    <a:schemeClr val="tx1"/>
                  </a:solidFill>
                </a:endParaRPr>
              </a:p>
            </p:txBody>
          </p:sp>
        </mc:Choice>
        <mc:Fallback xmlns="">
          <p:sp>
            <p:nvSpPr>
              <p:cNvPr id="6" name="Rectangle 5">
                <a:extLst>
                  <a:ext uri="{FF2B5EF4-FFF2-40B4-BE49-F238E27FC236}">
                    <a16:creationId xmlns:a16="http://schemas.microsoft.com/office/drawing/2014/main" id="{CD6C73DA-EE54-2B29-8FC0-88F37641BA9B}"/>
                  </a:ext>
                </a:extLst>
              </p:cNvPr>
              <p:cNvSpPr>
                <a:spLocks noRot="1" noChangeAspect="1" noMove="1" noResize="1" noEditPoints="1" noAdjustHandles="1" noChangeArrowheads="1" noChangeShapeType="1" noTextEdit="1"/>
              </p:cNvSpPr>
              <p:nvPr/>
            </p:nvSpPr>
            <p:spPr>
              <a:xfrm>
                <a:off x="6071698" y="1092938"/>
                <a:ext cx="2809552" cy="461665"/>
              </a:xfrm>
              <a:prstGeom prst="rect">
                <a:avLst/>
              </a:prstGeom>
              <a:blipFill>
                <a:blip r:embed="rId4"/>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4629523-3EAA-3BE8-0149-8F7887335A9C}"/>
                  </a:ext>
                </a:extLst>
              </p:cNvPr>
              <p:cNvSpPr/>
              <p:nvPr/>
            </p:nvSpPr>
            <p:spPr>
              <a:xfrm>
                <a:off x="252737" y="2690796"/>
                <a:ext cx="9510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r>
                        <a:rPr lang="en-US" i="0">
                          <a:latin typeface="Cambria Math" panose="02040503050406030204" pitchFamily="18" charset="0"/>
                        </a:rPr>
                        <m:t>&gt;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𝐸</m:t>
                          </m:r>
                        </m:sub>
                      </m:sSub>
                    </m:oMath>
                  </m:oMathPara>
                </a14:m>
                <a:endParaRPr lang="en-US" dirty="0"/>
              </a:p>
            </p:txBody>
          </p:sp>
        </mc:Choice>
        <mc:Fallback xmlns="">
          <p:sp>
            <p:nvSpPr>
              <p:cNvPr id="8" name="Rectangle 7">
                <a:extLst>
                  <a:ext uri="{FF2B5EF4-FFF2-40B4-BE49-F238E27FC236}">
                    <a16:creationId xmlns:a16="http://schemas.microsoft.com/office/drawing/2014/main" id="{24629523-3EAA-3BE8-0149-8F7887335A9C}"/>
                  </a:ext>
                </a:extLst>
              </p:cNvPr>
              <p:cNvSpPr>
                <a:spLocks noRot="1" noChangeAspect="1" noMove="1" noResize="1" noEditPoints="1" noAdjustHandles="1" noChangeArrowheads="1" noChangeShapeType="1" noTextEdit="1"/>
              </p:cNvSpPr>
              <p:nvPr/>
            </p:nvSpPr>
            <p:spPr>
              <a:xfrm>
                <a:off x="252737" y="2690796"/>
                <a:ext cx="951093" cy="369332"/>
              </a:xfrm>
              <a:prstGeom prst="rect">
                <a:avLst/>
              </a:prstGeom>
              <a:blipFill>
                <a:blip r:embed="rId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93EBD67-8F5F-28E9-DA79-ADFF9C6EC522}"/>
                  </a:ext>
                </a:extLst>
              </p:cNvPr>
              <p:cNvSpPr/>
              <p:nvPr/>
            </p:nvSpPr>
            <p:spPr>
              <a:xfrm>
                <a:off x="252737" y="3452418"/>
                <a:ext cx="9510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𝐸</m:t>
                          </m:r>
                        </m:sub>
                      </m:sSub>
                    </m:oMath>
                  </m:oMathPara>
                </a14:m>
                <a:endParaRPr lang="en-US" dirty="0"/>
              </a:p>
            </p:txBody>
          </p:sp>
        </mc:Choice>
        <mc:Fallback xmlns="">
          <p:sp>
            <p:nvSpPr>
              <p:cNvPr id="9" name="Rectangle 8">
                <a:extLst>
                  <a:ext uri="{FF2B5EF4-FFF2-40B4-BE49-F238E27FC236}">
                    <a16:creationId xmlns:a16="http://schemas.microsoft.com/office/drawing/2014/main" id="{B93EBD67-8F5F-28E9-DA79-ADFF9C6EC522}"/>
                  </a:ext>
                </a:extLst>
              </p:cNvPr>
              <p:cNvSpPr>
                <a:spLocks noRot="1" noChangeAspect="1" noMove="1" noResize="1" noEditPoints="1" noAdjustHandles="1" noChangeArrowheads="1" noChangeShapeType="1" noTextEdit="1"/>
              </p:cNvSpPr>
              <p:nvPr/>
            </p:nvSpPr>
            <p:spPr>
              <a:xfrm>
                <a:off x="252737" y="3452418"/>
                <a:ext cx="951093" cy="369332"/>
              </a:xfrm>
              <a:prstGeom prst="rect">
                <a:avLst/>
              </a:prstGeom>
              <a:blipFill>
                <a:blip r:embed="rId6"/>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408F1A8-E7E1-CE7E-4FA3-54F3A6ADE9A0}"/>
                  </a:ext>
                </a:extLst>
              </p:cNvPr>
              <p:cNvSpPr/>
              <p:nvPr/>
            </p:nvSpPr>
            <p:spPr>
              <a:xfrm>
                <a:off x="252737" y="4329418"/>
                <a:ext cx="9510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𝜋</m:t>
                      </m:r>
                      <m:r>
                        <a:rPr lang="en-US" i="0">
                          <a:latin typeface="Cambria Math" panose="02040503050406030204" pitchFamily="18" charset="0"/>
                        </a:rPr>
                        <m:t>&lt;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𝐸</m:t>
                          </m:r>
                        </m:sub>
                      </m:sSub>
                    </m:oMath>
                  </m:oMathPara>
                </a14:m>
                <a:endParaRPr lang="en-US" dirty="0"/>
              </a:p>
            </p:txBody>
          </p:sp>
        </mc:Choice>
        <mc:Fallback xmlns="">
          <p:sp>
            <p:nvSpPr>
              <p:cNvPr id="10" name="Rectangle 9">
                <a:extLst>
                  <a:ext uri="{FF2B5EF4-FFF2-40B4-BE49-F238E27FC236}">
                    <a16:creationId xmlns:a16="http://schemas.microsoft.com/office/drawing/2014/main" id="{1408F1A8-E7E1-CE7E-4FA3-54F3A6ADE9A0}"/>
                  </a:ext>
                </a:extLst>
              </p:cNvPr>
              <p:cNvSpPr>
                <a:spLocks noRot="1" noChangeAspect="1" noMove="1" noResize="1" noEditPoints="1" noAdjustHandles="1" noChangeArrowheads="1" noChangeShapeType="1" noTextEdit="1"/>
              </p:cNvSpPr>
              <p:nvPr/>
            </p:nvSpPr>
            <p:spPr>
              <a:xfrm>
                <a:off x="252737" y="4329418"/>
                <a:ext cx="951093"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104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a:bodyPr>
          <a:lstStyle/>
          <a:p>
            <a:r>
              <a:rPr lang="en-US" dirty="0">
                <a:ea typeface="ＭＳ Ｐゴシック" pitchFamily="-1" charset="-128"/>
                <a:cs typeface="ＭＳ Ｐゴシック" pitchFamily="-1" charset="-128"/>
              </a:rPr>
              <a:t>Phillips Curve</a:t>
            </a:r>
          </a:p>
        </p:txBody>
      </p:sp>
      <p:pic>
        <p:nvPicPr>
          <p:cNvPr id="5" name="Picture 4">
            <a:extLst>
              <a:ext uri="{FF2B5EF4-FFF2-40B4-BE49-F238E27FC236}">
                <a16:creationId xmlns:a16="http://schemas.microsoft.com/office/drawing/2014/main" id="{83DD6ABD-6F43-18AD-7403-384D0E110F36}"/>
              </a:ext>
            </a:extLst>
          </p:cNvPr>
          <p:cNvPicPr>
            <a:picLocks noChangeAspect="1"/>
          </p:cNvPicPr>
          <p:nvPr/>
        </p:nvPicPr>
        <p:blipFill>
          <a:blip r:embed="rId2"/>
          <a:stretch>
            <a:fillRect/>
          </a:stretch>
        </p:blipFill>
        <p:spPr>
          <a:xfrm>
            <a:off x="151402" y="1552330"/>
            <a:ext cx="4245040" cy="4256799"/>
          </a:xfrm>
          <a:prstGeom prst="rect">
            <a:avLst/>
          </a:prstGeom>
        </p:spPr>
      </p:pic>
      <p:pic>
        <p:nvPicPr>
          <p:cNvPr id="7" name="Picture 6">
            <a:extLst>
              <a:ext uri="{FF2B5EF4-FFF2-40B4-BE49-F238E27FC236}">
                <a16:creationId xmlns:a16="http://schemas.microsoft.com/office/drawing/2014/main" id="{0D04A7F6-3209-DE64-276A-0058BD7B883D}"/>
              </a:ext>
            </a:extLst>
          </p:cNvPr>
          <p:cNvPicPr>
            <a:picLocks noChangeAspect="1"/>
          </p:cNvPicPr>
          <p:nvPr/>
        </p:nvPicPr>
        <p:blipFill>
          <a:blip r:embed="rId3"/>
          <a:stretch>
            <a:fillRect/>
          </a:stretch>
        </p:blipFill>
        <p:spPr>
          <a:xfrm>
            <a:off x="4747558" y="1552330"/>
            <a:ext cx="4245040" cy="42567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107156"/>
            <a:ext cx="9144000" cy="1143000"/>
          </a:xfrm>
        </p:spPr>
        <p:txBody>
          <a:bodyPr>
            <a:normAutofit/>
          </a:bodyPr>
          <a:lstStyle/>
          <a:p>
            <a:r>
              <a:rPr lang="en-US" dirty="0">
                <a:ea typeface="ＭＳ Ｐゴシック" pitchFamily="-1" charset="-128"/>
                <a:cs typeface="ＭＳ Ｐゴシック" pitchFamily="-1" charset="-128"/>
              </a:rPr>
              <a:t>Expectations-Augmented Phillips Curve</a:t>
            </a:r>
          </a:p>
        </p:txBody>
      </p:sp>
      <p:cxnSp>
        <p:nvCxnSpPr>
          <p:cNvPr id="5" name="Straight Connector 4"/>
          <p:cNvCxnSpPr>
            <a:cxnSpLocks/>
          </p:cNvCxnSpPr>
          <p:nvPr/>
        </p:nvCxnSpPr>
        <p:spPr>
          <a:xfrm>
            <a:off x="1151869" y="1637771"/>
            <a:ext cx="1588" cy="4573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a:cxnSpLocks/>
          </p:cNvCxnSpPr>
          <p:nvPr/>
        </p:nvCxnSpPr>
        <p:spPr>
          <a:xfrm>
            <a:off x="1140755" y="6204215"/>
            <a:ext cx="490735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02718" y="2356908"/>
            <a:ext cx="3621088" cy="32940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399" name="TextBox 17"/>
          <p:cNvSpPr txBox="1">
            <a:spLocks noChangeArrowheads="1"/>
          </p:cNvSpPr>
          <p:nvPr/>
        </p:nvSpPr>
        <p:spPr bwMode="auto">
          <a:xfrm>
            <a:off x="781981" y="1543363"/>
            <a:ext cx="369888" cy="369888"/>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π</a:t>
            </a:r>
            <a:endParaRPr lang="en-US" i="1" dirty="0">
              <a:latin typeface="Cambria" panose="02040503050406030204" pitchFamily="18" charset="0"/>
            </a:endParaRPr>
          </a:p>
        </p:txBody>
      </p:sp>
      <p:sp>
        <p:nvSpPr>
          <p:cNvPr id="59400" name="TextBox 18"/>
          <p:cNvSpPr txBox="1">
            <a:spLocks noChangeArrowheads="1"/>
          </p:cNvSpPr>
          <p:nvPr/>
        </p:nvSpPr>
        <p:spPr bwMode="auto">
          <a:xfrm>
            <a:off x="5628541" y="6211358"/>
            <a:ext cx="463550" cy="377825"/>
          </a:xfrm>
          <a:prstGeom prst="rect">
            <a:avLst/>
          </a:prstGeom>
          <a:noFill/>
          <a:ln w="9525">
            <a:noFill/>
            <a:miter lim="800000"/>
            <a:headEnd/>
            <a:tailEnd/>
          </a:ln>
        </p:spPr>
        <p:txBody>
          <a:bodyPr>
            <a:prstTxWarp prst="textNoShape">
              <a:avLst/>
            </a:prstTxWarp>
            <a:spAutoFit/>
          </a:bodyPr>
          <a:lstStyle/>
          <a:p>
            <a:r>
              <a:rPr lang="en-US" i="1">
                <a:latin typeface="Cambria" panose="02040503050406030204" pitchFamily="18" charset="0"/>
              </a:rPr>
              <a:t>U</a:t>
            </a:r>
          </a:p>
        </p:txBody>
      </p:sp>
      <p:sp>
        <p:nvSpPr>
          <p:cNvPr id="59401" name="TextBox 20"/>
          <p:cNvSpPr txBox="1">
            <a:spLocks noChangeArrowheads="1"/>
          </p:cNvSpPr>
          <p:nvPr/>
        </p:nvSpPr>
        <p:spPr bwMode="auto">
          <a:xfrm>
            <a:off x="5455581" y="2356908"/>
            <a:ext cx="935037" cy="369888"/>
          </a:xfrm>
          <a:prstGeom prst="rect">
            <a:avLst/>
          </a:prstGeom>
          <a:noFill/>
          <a:ln w="9525">
            <a:noFill/>
            <a:miter lim="800000"/>
            <a:headEnd/>
            <a:tailEnd/>
          </a:ln>
        </p:spPr>
        <p:txBody>
          <a:bodyPr>
            <a:prstTxWarp prst="textNoShape">
              <a:avLst/>
            </a:prstTxWarp>
            <a:spAutoFit/>
          </a:bodyPr>
          <a:lstStyle/>
          <a:p>
            <a:endParaRPr lang="en-US" i="1">
              <a:latin typeface="Cambria" panose="02040503050406030204" pitchFamily="18" charset="0"/>
            </a:endParaRPr>
          </a:p>
        </p:txBody>
      </p:sp>
      <p:sp>
        <p:nvSpPr>
          <p:cNvPr id="59402" name="TextBox 22"/>
          <p:cNvSpPr txBox="1">
            <a:spLocks noChangeArrowheads="1"/>
          </p:cNvSpPr>
          <p:nvPr/>
        </p:nvSpPr>
        <p:spPr bwMode="auto">
          <a:xfrm>
            <a:off x="3421993" y="2356908"/>
            <a:ext cx="942975" cy="369888"/>
          </a:xfrm>
          <a:prstGeom prst="rect">
            <a:avLst/>
          </a:prstGeom>
          <a:noFill/>
          <a:ln w="9525">
            <a:noFill/>
            <a:miter lim="800000"/>
            <a:headEnd/>
            <a:tailEnd/>
          </a:ln>
        </p:spPr>
        <p:txBody>
          <a:bodyPr>
            <a:prstTxWarp prst="textNoShape">
              <a:avLst/>
            </a:prstTxWarp>
            <a:spAutoFit/>
          </a:bodyPr>
          <a:lstStyle/>
          <a:p>
            <a:endParaRPr lang="en-US" i="1">
              <a:latin typeface="Cambria" panose="02040503050406030204" pitchFamily="18" charset="0"/>
            </a:endParaRPr>
          </a:p>
        </p:txBody>
      </p:sp>
      <p:sp>
        <p:nvSpPr>
          <p:cNvPr id="59403" name="TextBox 23"/>
          <p:cNvSpPr txBox="1">
            <a:spLocks noChangeArrowheads="1"/>
          </p:cNvSpPr>
          <p:nvPr/>
        </p:nvSpPr>
        <p:spPr bwMode="auto">
          <a:xfrm>
            <a:off x="3188631" y="6214533"/>
            <a:ext cx="463550" cy="377825"/>
          </a:xfrm>
          <a:prstGeom prst="rect">
            <a:avLst/>
          </a:prstGeom>
          <a:noFill/>
          <a:ln w="9525">
            <a:noFill/>
            <a:miter lim="800000"/>
            <a:headEnd/>
            <a:tailEnd/>
          </a:ln>
        </p:spPr>
        <p:txBody>
          <a:bodyPr>
            <a:prstTxWarp prst="textNoShape">
              <a:avLst/>
            </a:prstTxWarp>
            <a:spAutoFit/>
          </a:bodyPr>
          <a:lstStyle/>
          <a:p>
            <a:r>
              <a:rPr lang="en-US" i="1">
                <a:latin typeface="Cambria" panose="02040503050406030204" pitchFamily="18" charset="0"/>
              </a:rPr>
              <a:t> Ū</a:t>
            </a:r>
          </a:p>
        </p:txBody>
      </p:sp>
      <p:cxnSp>
        <p:nvCxnSpPr>
          <p:cNvPr id="26" name="Straight Connector 25"/>
          <p:cNvCxnSpPr/>
          <p:nvPr/>
        </p:nvCxnSpPr>
        <p:spPr>
          <a:xfrm>
            <a:off x="1155043" y="3995208"/>
            <a:ext cx="2266950" cy="95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1825762" y="4618302"/>
            <a:ext cx="318928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117067" y="1796521"/>
            <a:ext cx="3502025" cy="3219450"/>
          </a:xfrm>
          <a:prstGeom prst="line">
            <a:avLst/>
          </a:prstGeom>
          <a:ln>
            <a:solidFill>
              <a:srgbClr val="07813B"/>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153456" y="3015721"/>
            <a:ext cx="2266950" cy="7937"/>
          </a:xfrm>
          <a:prstGeom prst="line">
            <a:avLst/>
          </a:prstGeom>
          <a:ln>
            <a:solidFill>
              <a:srgbClr val="07813B"/>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04B4D85-9BB4-7946-6965-026180900CDA}"/>
                  </a:ext>
                </a:extLst>
              </p:cNvPr>
              <p:cNvSpPr/>
              <p:nvPr/>
            </p:nvSpPr>
            <p:spPr>
              <a:xfrm>
                <a:off x="175549" y="3764733"/>
                <a:ext cx="9510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rPr>
                        <m:t>𝜋</m:t>
                      </m:r>
                      <m:r>
                        <a:rPr lang="en-US" b="0" i="1">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b="0" i="1">
                              <a:latin typeface="Cambria Math" panose="02040503050406030204" pitchFamily="18" charset="0"/>
                            </a:rPr>
                            <m:t>𝜋</m:t>
                          </m:r>
                        </m:e>
                        <m:sub>
                          <m:r>
                            <a:rPr lang="en-US" b="0" i="1">
                              <a:latin typeface="Cambria Math" panose="02040503050406030204" pitchFamily="18" charset="0"/>
                            </a:rPr>
                            <m:t>𝐸</m:t>
                          </m:r>
                        </m:sub>
                      </m:sSub>
                    </m:oMath>
                  </m:oMathPara>
                </a14:m>
                <a:endParaRPr lang="en-US" i="1" dirty="0">
                  <a:latin typeface="Cambria" panose="02040503050406030204" pitchFamily="18" charset="0"/>
                </a:endParaRPr>
              </a:p>
            </p:txBody>
          </p:sp>
        </mc:Choice>
        <mc:Fallback xmlns="">
          <p:sp>
            <p:nvSpPr>
              <p:cNvPr id="18" name="Rectangle 17">
                <a:extLst>
                  <a:ext uri="{FF2B5EF4-FFF2-40B4-BE49-F238E27FC236}">
                    <a16:creationId xmlns:a16="http://schemas.microsoft.com/office/drawing/2014/main" id="{204B4D85-9BB4-7946-6965-026180900CDA}"/>
                  </a:ext>
                </a:extLst>
              </p:cNvPr>
              <p:cNvSpPr>
                <a:spLocks noRot="1" noChangeAspect="1" noMove="1" noResize="1" noEditPoints="1" noAdjustHandles="1" noChangeArrowheads="1" noChangeShapeType="1" noTextEdit="1"/>
              </p:cNvSpPr>
              <p:nvPr/>
            </p:nvSpPr>
            <p:spPr>
              <a:xfrm>
                <a:off x="175549" y="3764733"/>
                <a:ext cx="95109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DE21844-3B5D-23FB-D4B9-4CDCC2A7D650}"/>
                  </a:ext>
                </a:extLst>
              </p:cNvPr>
              <p:cNvSpPr/>
              <p:nvPr/>
            </p:nvSpPr>
            <p:spPr>
              <a:xfrm>
                <a:off x="200776" y="2769563"/>
                <a:ext cx="9510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0B6C32"/>
                          </a:solidFill>
                          <a:latin typeface="Cambria Math" panose="02040503050406030204" pitchFamily="18" charset="0"/>
                        </a:rPr>
                        <m:t>𝜋</m:t>
                      </m:r>
                      <m:r>
                        <a:rPr lang="en-US" b="0" i="1">
                          <a:solidFill>
                            <a:srgbClr val="0B6C32"/>
                          </a:solidFill>
                          <a:latin typeface="Cambria Math" panose="02040503050406030204" pitchFamily="18" charset="0"/>
                        </a:rPr>
                        <m:t>=</m:t>
                      </m:r>
                      <m:sSub>
                        <m:sSubPr>
                          <m:ctrlPr>
                            <a:rPr lang="en-US" i="1">
                              <a:solidFill>
                                <a:srgbClr val="0B6C32"/>
                              </a:solidFill>
                              <a:latin typeface="Cambria Math" panose="02040503050406030204" pitchFamily="18" charset="0"/>
                            </a:rPr>
                          </m:ctrlPr>
                        </m:sSubPr>
                        <m:e>
                          <m:r>
                            <a:rPr lang="en-US" b="0" i="1">
                              <a:solidFill>
                                <a:srgbClr val="0B6C32"/>
                              </a:solidFill>
                              <a:latin typeface="Cambria Math" panose="02040503050406030204" pitchFamily="18" charset="0"/>
                            </a:rPr>
                            <m:t>𝜋</m:t>
                          </m:r>
                        </m:e>
                        <m:sub>
                          <m:r>
                            <a:rPr lang="en-US" b="0" i="1">
                              <a:solidFill>
                                <a:srgbClr val="0B6C32"/>
                              </a:solidFill>
                              <a:latin typeface="Cambria Math" panose="02040503050406030204" pitchFamily="18" charset="0"/>
                            </a:rPr>
                            <m:t>𝐸</m:t>
                          </m:r>
                        </m:sub>
                      </m:sSub>
                    </m:oMath>
                  </m:oMathPara>
                </a14:m>
                <a:endParaRPr lang="en-US" i="1" dirty="0">
                  <a:solidFill>
                    <a:srgbClr val="0B6C32"/>
                  </a:solidFill>
                  <a:latin typeface="Cambria" panose="02040503050406030204" pitchFamily="18" charset="0"/>
                </a:endParaRPr>
              </a:p>
            </p:txBody>
          </p:sp>
        </mc:Choice>
        <mc:Fallback xmlns="">
          <p:sp>
            <p:nvSpPr>
              <p:cNvPr id="20" name="Rectangle 19">
                <a:extLst>
                  <a:ext uri="{FF2B5EF4-FFF2-40B4-BE49-F238E27FC236}">
                    <a16:creationId xmlns:a16="http://schemas.microsoft.com/office/drawing/2014/main" id="{7DE21844-3B5D-23FB-D4B9-4CDCC2A7D650}"/>
                  </a:ext>
                </a:extLst>
              </p:cNvPr>
              <p:cNvSpPr>
                <a:spLocks noRot="1" noChangeAspect="1" noMove="1" noResize="1" noEditPoints="1" noAdjustHandles="1" noChangeArrowheads="1" noChangeShapeType="1" noTextEdit="1"/>
              </p:cNvSpPr>
              <p:nvPr/>
            </p:nvSpPr>
            <p:spPr>
              <a:xfrm>
                <a:off x="200776" y="2769563"/>
                <a:ext cx="951093" cy="369332"/>
              </a:xfrm>
              <a:prstGeom prst="rect">
                <a:avLst/>
              </a:prstGeom>
              <a:blipFill>
                <a:blip r:embed="rId4"/>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C53984F0-E9C8-9FDF-5728-8B707290EC25}"/>
              </a:ext>
            </a:extLst>
          </p:cNvPr>
          <p:cNvSpPr/>
          <p:nvPr/>
        </p:nvSpPr>
        <p:spPr>
          <a:xfrm>
            <a:off x="5518690" y="1888105"/>
            <a:ext cx="3502025" cy="3416320"/>
          </a:xfrm>
          <a:prstGeom prst="rect">
            <a:avLst/>
          </a:prstGeom>
        </p:spPr>
        <p:txBody>
          <a:bodyPr wrap="square">
            <a:spAutoFit/>
          </a:bodyPr>
          <a:lstStyle/>
          <a:p>
            <a:pPr algn="ctr"/>
            <a:r>
              <a:rPr lang="en-US" dirty="0">
                <a:solidFill>
                  <a:srgbClr val="202124"/>
                </a:solidFill>
                <a:latin typeface="+mn-lt"/>
              </a:rPr>
              <a:t>The Expectations-Augmented Phillips curve </a:t>
            </a:r>
            <a:r>
              <a:rPr lang="en-US" dirty="0">
                <a:latin typeface="+mn-lt"/>
              </a:rPr>
              <a:t> allows that if actual inflation rises, expected inflation and nominal wages can also increase, keeping the real wage the same and shifting the Phillips Curve upward.</a:t>
            </a:r>
          </a:p>
          <a:p>
            <a:pPr algn="ctr"/>
            <a:endParaRPr lang="en-US" dirty="0">
              <a:latin typeface="+mn-lt"/>
            </a:endParaRPr>
          </a:p>
          <a:p>
            <a:pPr algn="ctr"/>
            <a:r>
              <a:rPr lang="en-US" dirty="0">
                <a:latin typeface="+mn-lt"/>
              </a:rPr>
              <a:t>This can lead to stagflation, which is a situation with high rates of inflation and high rates of unemployment.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 y="18388"/>
            <a:ext cx="9144001" cy="1143000"/>
          </a:xfrm>
        </p:spPr>
        <p:txBody>
          <a:bodyPr/>
          <a:lstStyle/>
          <a:p>
            <a:r>
              <a:rPr lang="en-US" sz="4000" dirty="0">
                <a:latin typeface="Calibri" charset="0"/>
                <a:ea typeface="ＭＳ Ｐゴシック" charset="0"/>
                <a:cs typeface="ＭＳ Ｐゴシック" charset="0"/>
              </a:rPr>
              <a:t>Money Demand: Income and Price Level</a:t>
            </a:r>
          </a:p>
        </p:txBody>
      </p:sp>
      <p:cxnSp>
        <p:nvCxnSpPr>
          <p:cNvPr id="5" name="Straight Connector 4"/>
          <p:cNvCxnSpPr>
            <a:cxnSpLocks/>
          </p:cNvCxnSpPr>
          <p:nvPr/>
        </p:nvCxnSpPr>
        <p:spPr>
          <a:xfrm>
            <a:off x="810469" y="1615362"/>
            <a:ext cx="17463" cy="41687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a:cxnSpLocks/>
          </p:cNvCxnSpPr>
          <p:nvPr/>
        </p:nvCxnSpPr>
        <p:spPr>
          <a:xfrm flipH="1">
            <a:off x="820788" y="5776993"/>
            <a:ext cx="45194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99382" y="2404350"/>
            <a:ext cx="3167063" cy="31480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1015258" y="4095037"/>
            <a:ext cx="3382962"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943" name="TextBox 13"/>
          <p:cNvSpPr txBox="1">
            <a:spLocks noChangeArrowheads="1"/>
          </p:cNvSpPr>
          <p:nvPr/>
        </p:nvSpPr>
        <p:spPr bwMode="auto">
          <a:xfrm>
            <a:off x="552609" y="1533918"/>
            <a:ext cx="200026" cy="400110"/>
          </a:xfrm>
          <a:prstGeom prst="rect">
            <a:avLst/>
          </a:prstGeom>
          <a:noFill/>
          <a:ln w="9525">
            <a:noFill/>
            <a:miter lim="800000"/>
            <a:headEnd/>
            <a:tailEnd/>
          </a:ln>
        </p:spPr>
        <p:txBody>
          <a:bodyPr wrap="square">
            <a:spAutoFit/>
          </a:bodyPr>
          <a:lstStyle/>
          <a:p>
            <a:pPr>
              <a:defRPr/>
            </a:pPr>
            <a:r>
              <a:rPr lang="en-US" sz="2000" dirty="0" err="1">
                <a:latin typeface="+mn-lt"/>
                <a:ea typeface="华文宋体" pitchFamily="-1" charset="-122"/>
                <a:cs typeface="华文宋体" pitchFamily="-1" charset="-122"/>
              </a:rPr>
              <a:t>i</a:t>
            </a:r>
            <a:endParaRPr lang="en-US" sz="2000" dirty="0">
              <a:latin typeface="+mn-lt"/>
              <a:ea typeface="华文宋体" pitchFamily="-1" charset="-122"/>
              <a:cs typeface="华文宋体" pitchFamily="-1" charset="-122"/>
            </a:endParaRPr>
          </a:p>
        </p:txBody>
      </p:sp>
      <p:cxnSp>
        <p:nvCxnSpPr>
          <p:cNvPr id="16" name="Straight Connector 15"/>
          <p:cNvCxnSpPr/>
          <p:nvPr/>
        </p:nvCxnSpPr>
        <p:spPr>
          <a:xfrm>
            <a:off x="1564532" y="2020175"/>
            <a:ext cx="3167063" cy="3148012"/>
          </a:xfrm>
          <a:prstGeom prst="line">
            <a:avLst/>
          </a:prstGeom>
          <a:ln>
            <a:solidFill>
              <a:srgbClr val="008000"/>
            </a:solidFill>
            <a:prstDash val="soli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flipV="1">
            <a:off x="810470" y="4120437"/>
            <a:ext cx="1895475" cy="15875"/>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a:off x="827932" y="3137775"/>
            <a:ext cx="1878013" cy="1587"/>
          </a:xfrm>
          <a:prstGeom prst="line">
            <a:avLst/>
          </a:prstGeom>
          <a:ln w="15875">
            <a:solidFill>
              <a:srgbClr val="008000"/>
            </a:solidFill>
            <a:prstDash val="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11361" y="2879708"/>
            <a:ext cx="363868" cy="400110"/>
          </a:xfrm>
          <a:prstGeom prst="rect">
            <a:avLst/>
          </a:prstGeom>
          <a:noFill/>
        </p:spPr>
        <p:txBody>
          <a:bodyPr wrap="square">
            <a:spAutoFit/>
          </a:bodyPr>
          <a:lstStyle/>
          <a:p>
            <a:pPr>
              <a:defRPr/>
            </a:pPr>
            <a:r>
              <a:rPr lang="en-US" sz="2000" dirty="0" err="1">
                <a:solidFill>
                  <a:srgbClr val="008000"/>
                </a:solidFill>
                <a:latin typeface="+mn-lt"/>
                <a:ea typeface="华文宋体"/>
                <a:cs typeface="ＭＳ Ｐゴシック" charset="-128"/>
              </a:rPr>
              <a:t>i</a:t>
            </a:r>
            <a:r>
              <a:rPr lang="en-US" sz="2000" dirty="0">
                <a:solidFill>
                  <a:srgbClr val="008000"/>
                </a:solidFill>
                <a:latin typeface="+mn-lt"/>
                <a:ea typeface="华文宋体"/>
                <a:cs typeface="ＭＳ Ｐゴシック" charset="-128"/>
              </a:rPr>
              <a:t>’</a:t>
            </a:r>
          </a:p>
        </p:txBody>
      </p:sp>
      <p:sp>
        <p:nvSpPr>
          <p:cNvPr id="20" name="TextBox 19"/>
          <p:cNvSpPr txBox="1"/>
          <p:nvPr/>
        </p:nvSpPr>
        <p:spPr>
          <a:xfrm>
            <a:off x="563475" y="3888675"/>
            <a:ext cx="339723" cy="400110"/>
          </a:xfrm>
          <a:prstGeom prst="rect">
            <a:avLst/>
          </a:prstGeom>
          <a:noFill/>
        </p:spPr>
        <p:txBody>
          <a:bodyPr wrap="square">
            <a:spAutoFit/>
          </a:bodyPr>
          <a:lstStyle/>
          <a:p>
            <a:pPr>
              <a:defRPr/>
            </a:pPr>
            <a:r>
              <a:rPr lang="en-US" sz="2000" dirty="0" err="1">
                <a:latin typeface="+mn-lt"/>
                <a:ea typeface="华文宋体"/>
                <a:cs typeface="ＭＳ Ｐゴシック" charset="-128"/>
              </a:rPr>
              <a:t>i</a:t>
            </a:r>
            <a:endParaRPr lang="en-US" sz="2000" dirty="0">
              <a:latin typeface="+mn-lt"/>
              <a:ea typeface="华文宋体"/>
              <a:cs typeface="ＭＳ Ｐゴシック" charset="-128"/>
            </a:endParaRPr>
          </a:p>
        </p:txBody>
      </p:sp>
      <p:sp>
        <p:nvSpPr>
          <p:cNvPr id="2" name="TextBox 1">
            <a:extLst>
              <a:ext uri="{FF2B5EF4-FFF2-40B4-BE49-F238E27FC236}">
                <a16:creationId xmlns:a16="http://schemas.microsoft.com/office/drawing/2014/main" id="{19D2112E-4105-AEBF-5009-7CEC72CECE8F}"/>
              </a:ext>
            </a:extLst>
          </p:cNvPr>
          <p:cNvSpPr txBox="1"/>
          <p:nvPr/>
        </p:nvSpPr>
        <p:spPr>
          <a:xfrm>
            <a:off x="5359791" y="2592914"/>
            <a:ext cx="3784209" cy="1200329"/>
          </a:xfrm>
          <a:prstGeom prst="rect">
            <a:avLst/>
          </a:prstGeom>
          <a:noFill/>
        </p:spPr>
        <p:txBody>
          <a:bodyPr wrap="square" rtlCol="0">
            <a:spAutoFit/>
          </a:bodyPr>
          <a:lstStyle/>
          <a:p>
            <a:pPr algn="ctr"/>
            <a:r>
              <a:rPr lang="en-US" dirty="0">
                <a:latin typeface="+mn-lt"/>
              </a:rPr>
              <a:t>An increase in either income or prices increase the demand for money and shifts the demand curve to the right, driving up the nominal interest rate. </a:t>
            </a:r>
          </a:p>
        </p:txBody>
      </p:sp>
      <p:sp>
        <p:nvSpPr>
          <p:cNvPr id="23" name="TextBox 22">
            <a:extLst>
              <a:ext uri="{FF2B5EF4-FFF2-40B4-BE49-F238E27FC236}">
                <a16:creationId xmlns:a16="http://schemas.microsoft.com/office/drawing/2014/main" id="{BFA0A31B-FEED-3560-AF73-BFC8C4AD833C}"/>
              </a:ext>
            </a:extLst>
          </p:cNvPr>
          <p:cNvSpPr txBox="1"/>
          <p:nvPr/>
        </p:nvSpPr>
        <p:spPr>
          <a:xfrm>
            <a:off x="2450395" y="1885248"/>
            <a:ext cx="625382" cy="400110"/>
          </a:xfrm>
          <a:prstGeom prst="rect">
            <a:avLst/>
          </a:prstGeom>
          <a:noFill/>
        </p:spPr>
        <p:txBody>
          <a:bodyPr wrap="square">
            <a:spAutoFit/>
          </a:bodyPr>
          <a:lstStyle/>
          <a:p>
            <a:pPr>
              <a:defRPr/>
            </a:pPr>
            <a:r>
              <a:rPr lang="en-US" sz="2000" dirty="0">
                <a:latin typeface="+mn-lt"/>
                <a:ea typeface="华文宋体"/>
                <a:cs typeface="ＭＳ Ｐゴシック" charset="-128"/>
              </a:rPr>
              <a:t>S</a:t>
            </a:r>
            <a:r>
              <a:rPr lang="en-US" sz="2000" baseline="-25000" dirty="0">
                <a:latin typeface="+mn-lt"/>
                <a:ea typeface="华文宋体"/>
                <a:cs typeface="ＭＳ Ｐゴシック" charset="-128"/>
              </a:rPr>
              <a:t>M</a:t>
            </a:r>
          </a:p>
        </p:txBody>
      </p:sp>
      <p:sp>
        <p:nvSpPr>
          <p:cNvPr id="24" name="TextBox 23">
            <a:extLst>
              <a:ext uri="{FF2B5EF4-FFF2-40B4-BE49-F238E27FC236}">
                <a16:creationId xmlns:a16="http://schemas.microsoft.com/office/drawing/2014/main" id="{A5B64ED2-4EBC-FE2F-898B-236DE4226D5B}"/>
              </a:ext>
            </a:extLst>
          </p:cNvPr>
          <p:cNvSpPr txBox="1"/>
          <p:nvPr/>
        </p:nvSpPr>
        <p:spPr>
          <a:xfrm>
            <a:off x="3975924" y="5103059"/>
            <a:ext cx="542923" cy="400110"/>
          </a:xfrm>
          <a:prstGeom prst="rect">
            <a:avLst/>
          </a:prstGeom>
          <a:noFill/>
        </p:spPr>
        <p:txBody>
          <a:bodyPr wrap="square">
            <a:spAutoFit/>
          </a:bodyPr>
          <a:lstStyle/>
          <a:p>
            <a:pPr>
              <a:defRPr/>
            </a:pPr>
            <a:r>
              <a:rPr lang="en-US" sz="2000" dirty="0">
                <a:latin typeface="+mn-lt"/>
                <a:ea typeface="华文宋体"/>
                <a:cs typeface="ＭＳ Ｐゴシック" charset="-128"/>
              </a:rPr>
              <a:t>D</a:t>
            </a:r>
            <a:r>
              <a:rPr lang="en-US" sz="2000" baseline="-25000" dirty="0">
                <a:latin typeface="+mn-lt"/>
                <a:ea typeface="华文宋体"/>
                <a:cs typeface="ＭＳ Ｐゴシック" charset="-128"/>
              </a:rPr>
              <a:t>M</a:t>
            </a:r>
          </a:p>
        </p:txBody>
      </p:sp>
      <p:sp>
        <p:nvSpPr>
          <p:cNvPr id="25" name="TextBox 24">
            <a:extLst>
              <a:ext uri="{FF2B5EF4-FFF2-40B4-BE49-F238E27FC236}">
                <a16:creationId xmlns:a16="http://schemas.microsoft.com/office/drawing/2014/main" id="{2084432A-DE9F-F8DA-4775-A8E15B3998E8}"/>
              </a:ext>
            </a:extLst>
          </p:cNvPr>
          <p:cNvSpPr txBox="1"/>
          <p:nvPr/>
        </p:nvSpPr>
        <p:spPr>
          <a:xfrm>
            <a:off x="4595377" y="4702949"/>
            <a:ext cx="649173" cy="400110"/>
          </a:xfrm>
          <a:prstGeom prst="rect">
            <a:avLst/>
          </a:prstGeom>
          <a:noFill/>
        </p:spPr>
        <p:txBody>
          <a:bodyPr wrap="square">
            <a:spAutoFit/>
          </a:bodyPr>
          <a:lstStyle/>
          <a:p>
            <a:pPr>
              <a:defRPr/>
            </a:pPr>
            <a:r>
              <a:rPr lang="en-US" sz="2000" dirty="0">
                <a:solidFill>
                  <a:srgbClr val="0B6C32"/>
                </a:solidFill>
                <a:latin typeface="+mn-lt"/>
                <a:ea typeface="华文宋体"/>
                <a:cs typeface="ＭＳ Ｐゴシック" charset="-128"/>
              </a:rPr>
              <a:t>D’</a:t>
            </a:r>
            <a:r>
              <a:rPr lang="en-US" sz="2000" baseline="-25000" dirty="0">
                <a:solidFill>
                  <a:srgbClr val="0B6C32"/>
                </a:solidFill>
                <a:latin typeface="+mn-lt"/>
                <a:ea typeface="华文宋体"/>
                <a:cs typeface="ＭＳ Ｐゴシック" charset="-128"/>
              </a:rPr>
              <a:t>M</a:t>
            </a:r>
          </a:p>
        </p:txBody>
      </p:sp>
      <p:sp>
        <p:nvSpPr>
          <p:cNvPr id="28" name="TextBox 27">
            <a:extLst>
              <a:ext uri="{FF2B5EF4-FFF2-40B4-BE49-F238E27FC236}">
                <a16:creationId xmlns:a16="http://schemas.microsoft.com/office/drawing/2014/main" id="{8DCE5325-9991-F18A-C5A0-51CAA5B8817A}"/>
              </a:ext>
            </a:extLst>
          </p:cNvPr>
          <p:cNvSpPr txBox="1"/>
          <p:nvPr/>
        </p:nvSpPr>
        <p:spPr>
          <a:xfrm>
            <a:off x="4817193" y="5780963"/>
            <a:ext cx="569914"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sp>
        <p:nvSpPr>
          <p:cNvPr id="29" name="TextBox 28">
            <a:extLst>
              <a:ext uri="{FF2B5EF4-FFF2-40B4-BE49-F238E27FC236}">
                <a16:creationId xmlns:a16="http://schemas.microsoft.com/office/drawing/2014/main" id="{DB039C2F-53E5-6D8A-6561-55D4B7C5BAF7}"/>
              </a:ext>
            </a:extLst>
          </p:cNvPr>
          <p:cNvSpPr txBox="1"/>
          <p:nvPr/>
        </p:nvSpPr>
        <p:spPr>
          <a:xfrm>
            <a:off x="2478129" y="5770990"/>
            <a:ext cx="569914"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Fly Out"/>
                                        </p:tgtEl>
                                      </p:cMediaNode>
                                    </p:audio>
                                  </p:subTnLst>
                                </p:cTn>
                              </p:par>
                            </p:childTnLst>
                          </p:cTn>
                        </p:par>
                        <p:par>
                          <p:cTn id="9" fill="hold" nodeType="with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heckerboard(across)">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Typewriter"/>
                                        </p:tgtEl>
                                      </p:cMediaNode>
                                    </p:audio>
                                  </p:sub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912813"/>
          </a:xfrm>
        </p:spPr>
        <p:txBody>
          <a:bodyPr/>
          <a:lstStyle/>
          <a:p>
            <a:r>
              <a:rPr lang="en-US" dirty="0">
                <a:latin typeface="Calibri" charset="0"/>
                <a:ea typeface="ＭＳ Ｐゴシック" charset="0"/>
                <a:cs typeface="ＭＳ Ｐゴシック" charset="0"/>
              </a:rPr>
              <a:t>Open Economy: Exchange Rates</a:t>
            </a:r>
          </a:p>
        </p:txBody>
      </p:sp>
      <p:sp>
        <p:nvSpPr>
          <p:cNvPr id="43011" name="Content Placeholder 2"/>
          <p:cNvSpPr>
            <a:spLocks noGrp="1"/>
          </p:cNvSpPr>
          <p:nvPr>
            <p:ph idx="1"/>
          </p:nvPr>
        </p:nvSpPr>
        <p:spPr>
          <a:xfrm>
            <a:off x="3990446" y="1378490"/>
            <a:ext cx="4886325" cy="5008241"/>
          </a:xfrm>
        </p:spPr>
        <p:txBody>
          <a:bodyPr/>
          <a:lstStyle/>
          <a:p>
            <a:pPr marL="0" indent="0" algn="ctr">
              <a:buNone/>
            </a:pPr>
            <a:r>
              <a:rPr lang="en-US" sz="2000" b="1" dirty="0">
                <a:latin typeface="Calibri" charset="0"/>
                <a:ea typeface="ＭＳ Ｐゴシック" charset="0"/>
                <a:cs typeface="ＭＳ Ｐゴシック" charset="0"/>
              </a:rPr>
              <a:t>Nominal Exchange Rate (NER)</a:t>
            </a:r>
            <a:r>
              <a:rPr lang="en-US" sz="2000" dirty="0">
                <a:latin typeface="Calibri" charset="0"/>
                <a:ea typeface="ＭＳ Ｐゴシック" charset="0"/>
                <a:cs typeface="ＭＳ Ｐゴシック" charset="0"/>
              </a:rPr>
              <a:t>: the rate at which a person can trade the currency of one country for the currency of another.</a:t>
            </a:r>
          </a:p>
          <a:p>
            <a:pPr marL="0" indent="0" algn="ctr">
              <a:buNone/>
            </a:pPr>
            <a:endParaRPr lang="en-US" sz="2000" dirty="0">
              <a:latin typeface="Calibri" charset="0"/>
              <a:ea typeface="ＭＳ Ｐゴシック" charset="0"/>
              <a:cs typeface="ＭＳ Ｐゴシック" charset="0"/>
            </a:endParaRPr>
          </a:p>
          <a:p>
            <a:pPr marL="0" indent="0" algn="ctr">
              <a:buNone/>
            </a:pPr>
            <a:r>
              <a:rPr lang="en-US" sz="2000" dirty="0">
                <a:latin typeface="Calibri" charset="0"/>
                <a:ea typeface="ＭＳ Ｐゴシック" charset="0"/>
                <a:cs typeface="ＭＳ Ｐゴシック" charset="0"/>
              </a:rPr>
              <a:t>U.S. exchange Rate with Euro: How many Euros can I buy with one dollar. </a:t>
            </a:r>
          </a:p>
          <a:p>
            <a:pPr marL="0" indent="0" algn="ctr">
              <a:buNone/>
            </a:pPr>
            <a:endParaRPr lang="en-US" sz="2000" dirty="0">
              <a:latin typeface="Calibri" charset="0"/>
              <a:ea typeface="ＭＳ Ｐゴシック" charset="0"/>
              <a:cs typeface="ＭＳ Ｐゴシック" charset="0"/>
            </a:endParaRPr>
          </a:p>
          <a:p>
            <a:pPr marL="0" indent="0" algn="ctr">
              <a:buNone/>
            </a:pPr>
            <a:r>
              <a:rPr lang="en-US" sz="2000" b="1" dirty="0"/>
              <a:t>Appreciation: </a:t>
            </a:r>
            <a:r>
              <a:rPr lang="en-US" sz="2000" dirty="0"/>
              <a:t>an increase in the value of a currency as measured by the amount of foreign currency it can buy.</a:t>
            </a:r>
          </a:p>
          <a:p>
            <a:pPr marL="0" indent="0" algn="ctr">
              <a:buNone/>
            </a:pPr>
            <a:endParaRPr lang="en-US" sz="2000" dirty="0"/>
          </a:p>
          <a:p>
            <a:pPr marL="0" indent="0" algn="ctr">
              <a:buNone/>
            </a:pPr>
            <a:r>
              <a:rPr lang="en-US" sz="2000" b="1" dirty="0">
                <a:latin typeface="Calibri" charset="0"/>
              </a:rPr>
              <a:t>Depreciation: </a:t>
            </a:r>
            <a:r>
              <a:rPr lang="en-US" sz="2000" dirty="0">
                <a:latin typeface="Calibri" charset="0"/>
              </a:rPr>
              <a:t>a decrease in the value of a currency as measured by the amount of foreign currency it can buy.</a:t>
            </a:r>
          </a:p>
          <a:p>
            <a:pPr marL="0" indent="0" algn="ctr">
              <a:buNone/>
            </a:pPr>
            <a:endParaRPr lang="en-US" sz="2000" dirty="0"/>
          </a:p>
          <a:p>
            <a:pPr marL="0" indent="0" algn="ctr">
              <a:buNone/>
            </a:pPr>
            <a:endParaRPr lang="en-US" sz="2000" dirty="0">
              <a:latin typeface="Calibri" charset="0"/>
              <a:ea typeface="ＭＳ Ｐゴシック" charset="0"/>
              <a:cs typeface="ＭＳ Ｐゴシック" charset="0"/>
            </a:endParaRPr>
          </a:p>
        </p:txBody>
      </p:sp>
      <p:pic>
        <p:nvPicPr>
          <p:cNvPr id="56322" name="Picture 2" descr="Free illustration: Dollar Exchange Rate, World Economy - Free Image on ...">
            <a:extLst>
              <a:ext uri="{FF2B5EF4-FFF2-40B4-BE49-F238E27FC236}">
                <a16:creationId xmlns:a16="http://schemas.microsoft.com/office/drawing/2014/main" id="{AE2AFAD9-327B-905C-D427-232BF2337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56654"/>
            <a:ext cx="3496409" cy="2330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0" y="1204546"/>
            <a:ext cx="9144000" cy="1692275"/>
          </a:xfrm>
          <a:prstGeom prst="rect">
            <a:avLst/>
          </a:prstGeom>
          <a:solidFill>
            <a:schemeClr val="bg1">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b="1" dirty="0">
                <a:solidFill>
                  <a:srgbClr val="0D0D0D"/>
                </a:solidFill>
                <a:latin typeface="+mn-lt"/>
              </a:rPr>
              <a:t>Objective: </a:t>
            </a:r>
            <a:r>
              <a:rPr lang="en-US" sz="2400" dirty="0">
                <a:latin typeface="+mn-lt"/>
              </a:rPr>
              <a:t>Identify the function of the federal reserve, describe the relationship between nominal interest rates, money demand and money supply, and describe the relationship between exchange rates and Net Exports.</a:t>
            </a:r>
          </a:p>
        </p:txBody>
      </p:sp>
      <p:sp>
        <p:nvSpPr>
          <p:cNvPr id="15364" name="Rectangle 5"/>
          <p:cNvSpPr>
            <a:spLocks noChangeArrowheads="1"/>
          </p:cNvSpPr>
          <p:nvPr/>
        </p:nvSpPr>
        <p:spPr bwMode="auto">
          <a:xfrm>
            <a:off x="0" y="2808898"/>
            <a:ext cx="9144000" cy="3785652"/>
          </a:xfrm>
          <a:prstGeom prst="rect">
            <a:avLst/>
          </a:prstGeom>
          <a:solidFill>
            <a:schemeClr val="bg1">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68350" lvl="1" indent="-311150">
              <a:buFont typeface="Calibri" charset="0"/>
              <a:buAutoNum type="arabicPeriod"/>
            </a:pPr>
            <a:endParaRPr lang="en-US" sz="2000" dirty="0">
              <a:latin typeface="+mn-lt"/>
            </a:endParaRPr>
          </a:p>
          <a:p>
            <a:pPr marL="768350" lvl="1" indent="-311150">
              <a:buFont typeface="Calibri" charset="0"/>
              <a:buAutoNum type="arabicPeriod"/>
            </a:pPr>
            <a:r>
              <a:rPr lang="en-US" sz="2000" dirty="0">
                <a:latin typeface="+mn-lt"/>
              </a:rPr>
              <a:t>What is money?</a:t>
            </a:r>
          </a:p>
          <a:p>
            <a:pPr marL="768350" lvl="1" indent="-311150">
              <a:buFont typeface="Calibri" charset="0"/>
              <a:buAutoNum type="arabicPeriod"/>
            </a:pPr>
            <a:r>
              <a:rPr lang="en-US" sz="2000" dirty="0">
                <a:latin typeface="+mn-lt"/>
              </a:rPr>
              <a:t>Who controls the money supply and how much money is there?</a:t>
            </a:r>
          </a:p>
          <a:p>
            <a:pPr marL="768350" lvl="1" indent="-311150">
              <a:buFont typeface="Calibri" charset="0"/>
              <a:buAutoNum type="arabicPeriod"/>
            </a:pPr>
            <a:r>
              <a:rPr lang="en-US" sz="2000" dirty="0">
                <a:latin typeface="+mn-lt"/>
              </a:rPr>
              <a:t>How does the Fed conduct monetary policy?</a:t>
            </a:r>
          </a:p>
          <a:p>
            <a:pPr marL="768350" lvl="1" indent="-311150">
              <a:buFont typeface="Calibri" charset="0"/>
              <a:buAutoNum type="arabicPeriod"/>
            </a:pPr>
            <a:r>
              <a:rPr lang="en-US" sz="2000">
                <a:latin typeface="+mn-lt"/>
              </a:rPr>
              <a:t>How </a:t>
            </a:r>
            <a:r>
              <a:rPr lang="en-US" sz="2000" dirty="0">
                <a:latin typeface="+mn-lt"/>
              </a:rPr>
              <a:t>can monetary policy help achieve full employment?</a:t>
            </a:r>
          </a:p>
          <a:p>
            <a:pPr marL="768350" lvl="1" indent="-311150">
              <a:buFont typeface="Calibri" charset="0"/>
              <a:buAutoNum type="arabicPeriod"/>
            </a:pPr>
            <a:r>
              <a:rPr lang="en-US" sz="2000" dirty="0">
                <a:latin typeface="+mn-lt"/>
              </a:rPr>
              <a:t>How do income and prices affect money demand?</a:t>
            </a:r>
          </a:p>
          <a:p>
            <a:pPr marL="768350" lvl="1" indent="-311150">
              <a:buFont typeface="Calibri" charset="0"/>
              <a:buAutoNum type="arabicPeriod"/>
            </a:pPr>
            <a:r>
              <a:rPr lang="en-US" sz="2000" dirty="0">
                <a:latin typeface="+mn-lt"/>
              </a:rPr>
              <a:t>What are exchange rates and what is their relationship with net exports and net capital outflows?</a:t>
            </a:r>
          </a:p>
          <a:p>
            <a:pPr marL="768350" lvl="1" indent="-311150">
              <a:buFont typeface="Calibri" charset="0"/>
              <a:buAutoNum type="arabicPeriod"/>
            </a:pPr>
            <a:r>
              <a:rPr lang="en-US" sz="2000" dirty="0">
                <a:latin typeface="+mn-lt"/>
              </a:rPr>
              <a:t>How does monetary policy affect exchange rates, net exports, and net capital outflow?</a:t>
            </a:r>
          </a:p>
          <a:p>
            <a:pPr marL="768350" lvl="1" indent="-311150">
              <a:buFont typeface="Calibri" charset="0"/>
              <a:buAutoNum type="arabicPeriod"/>
            </a:pPr>
            <a:r>
              <a:rPr lang="en-US" sz="2000" dirty="0">
                <a:latin typeface="+mn-lt"/>
              </a:rPr>
              <a:t>What is the purchasing power parity theory?</a:t>
            </a:r>
          </a:p>
          <a:p>
            <a:pPr marL="768350" lvl="1" indent="-311150">
              <a:buFont typeface="Calibri" charset="0"/>
              <a:buAutoNum type="arabicPeriod"/>
            </a:pPr>
            <a:endParaRPr lang="en-US" sz="2000" dirty="0">
              <a:latin typeface="+mn-lt"/>
            </a:endParaRPr>
          </a:p>
        </p:txBody>
      </p:sp>
      <p:sp>
        <p:nvSpPr>
          <p:cNvPr id="15365" name="Title 1"/>
          <p:cNvSpPr txBox="1">
            <a:spLocks/>
          </p:cNvSpPr>
          <p:nvPr/>
        </p:nvSpPr>
        <p:spPr bwMode="auto">
          <a:xfrm>
            <a:off x="0" y="0"/>
            <a:ext cx="9144000" cy="1204546"/>
          </a:xfrm>
          <a:prstGeom prst="rect">
            <a:avLst/>
          </a:prstGeom>
          <a:solidFill>
            <a:schemeClr val="bg1">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a:latin typeface="Calibri" charset="0"/>
              </a:rPr>
              <a:t>Money and Monetary Policy</a:t>
            </a:r>
          </a:p>
        </p:txBody>
      </p:sp>
    </p:spTree>
    <p:extLst>
      <p:ext uri="{BB962C8B-B14F-4D97-AF65-F5344CB8AC3E}">
        <p14:creationId xmlns:p14="http://schemas.microsoft.com/office/powerpoint/2010/main" val="46385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a:xfrm>
            <a:off x="0" y="0"/>
            <a:ext cx="9144000" cy="912813"/>
          </a:xfrm>
        </p:spPr>
        <p:txBody>
          <a:bodyPr/>
          <a:lstStyle/>
          <a:p>
            <a:r>
              <a:rPr lang="en-US" dirty="0">
                <a:latin typeface="Calibri" charset="0"/>
                <a:ea typeface="ＭＳ Ｐゴシック" charset="0"/>
                <a:cs typeface="ＭＳ Ｐゴシック" charset="0"/>
              </a:rPr>
              <a:t>Open Economy: Exchange Rates</a:t>
            </a:r>
          </a:p>
        </p:txBody>
      </p:sp>
      <p:sp>
        <p:nvSpPr>
          <p:cNvPr id="46084" name="Content Placeholder 2"/>
          <p:cNvSpPr>
            <a:spLocks noGrp="1"/>
          </p:cNvSpPr>
          <p:nvPr>
            <p:ph idx="1"/>
          </p:nvPr>
        </p:nvSpPr>
        <p:spPr>
          <a:xfrm>
            <a:off x="457200" y="1330133"/>
            <a:ext cx="8229600" cy="1910543"/>
          </a:xfrm>
        </p:spPr>
        <p:txBody>
          <a:bodyPr/>
          <a:lstStyle/>
          <a:p>
            <a:pPr marL="0" indent="0" algn="ctr">
              <a:buNone/>
            </a:pPr>
            <a:r>
              <a:rPr lang="en-US" sz="2000" b="1" dirty="0">
                <a:latin typeface="Calibri" charset="0"/>
                <a:ea typeface="ＭＳ Ｐゴシック" charset="0"/>
                <a:cs typeface="ＭＳ Ｐゴシック" charset="0"/>
              </a:rPr>
              <a:t>Real Exchange Rate(RER): </a:t>
            </a:r>
            <a:r>
              <a:rPr lang="en-US" sz="2000" dirty="0">
                <a:latin typeface="Calibri" charset="0"/>
                <a:ea typeface="ＭＳ Ｐゴシック" charset="0"/>
                <a:cs typeface="ＭＳ Ｐゴシック" charset="0"/>
              </a:rPr>
              <a:t>the rate at which a person can trade the goods and services of one country for the goods and services of another.</a:t>
            </a:r>
          </a:p>
          <a:p>
            <a:pPr marL="0" indent="0" algn="ctr">
              <a:buNone/>
            </a:pPr>
            <a:endParaRPr lang="en-US" sz="2000" dirty="0">
              <a:latin typeface="Calibri" charset="0"/>
              <a:ea typeface="ＭＳ Ｐゴシック" charset="0"/>
              <a:cs typeface="ＭＳ Ｐゴシック" charset="0"/>
            </a:endParaRPr>
          </a:p>
          <a:p>
            <a:pPr marL="0" indent="0" algn="ctr">
              <a:buNone/>
            </a:pPr>
            <a:r>
              <a:rPr lang="en-US" sz="2000" dirty="0">
                <a:latin typeface="Calibri" charset="0"/>
                <a:ea typeface="ＭＳ Ｐゴシック" charset="0"/>
                <a:cs typeface="ＭＳ Ｐゴシック" charset="0"/>
              </a:rPr>
              <a:t>The RER equals the nominal exchange rate adjusted by the ratio of domestic to foreign prices. </a:t>
            </a:r>
          </a:p>
          <a:p>
            <a:pPr marL="0" indent="0" algn="ctr">
              <a:buNone/>
            </a:pPr>
            <a:endParaRPr lang="en-US" sz="2000" dirty="0">
              <a:latin typeface="Calibri"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90941AB-C942-B63E-2116-6E96FD597219}"/>
                  </a:ext>
                </a:extLst>
              </p:cNvPr>
              <p:cNvSpPr/>
              <p:nvPr/>
            </p:nvSpPr>
            <p:spPr>
              <a:xfrm>
                <a:off x="3234965" y="3170696"/>
                <a:ext cx="2674065" cy="8932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𝑹𝑬𝑹</m:t>
                      </m:r>
                      <m:r>
                        <a:rPr lang="en-US" sz="2400" b="0" i="0">
                          <a:latin typeface="Cambria Math" panose="02040503050406030204" pitchFamily="18" charset="0"/>
                        </a:rPr>
                        <m:t>= </m:t>
                      </m:r>
                      <m:r>
                        <a:rPr lang="en-US" sz="2400" b="1" i="1">
                          <a:latin typeface="Cambria Math" panose="02040503050406030204" pitchFamily="18" charset="0"/>
                        </a:rPr>
                        <m:t>𝑵𝑬𝑹</m:t>
                      </m:r>
                      <m:r>
                        <a:rPr lang="en-US" sz="2400" b="0" i="0">
                          <a:latin typeface="Cambria Math" panose="02040503050406030204" pitchFamily="18" charset="0"/>
                        </a:rPr>
                        <m:t>∗</m:t>
                      </m:r>
                      <m:f>
                        <m:fPr>
                          <m:ctrlPr>
                            <a:rPr lang="en-US" sz="2400" b="0" i="1">
                              <a:solidFill>
                                <a:srgbClr val="836967"/>
                              </a:solidFill>
                              <a:latin typeface="Cambria Math" panose="02040503050406030204" pitchFamily="18" charset="0"/>
                            </a:rPr>
                          </m:ctrlPr>
                        </m:fPr>
                        <m:num>
                          <m:sSub>
                            <m:sSubPr>
                              <m:ctrlPr>
                                <a:rPr lang="en-US" sz="2400" b="0" i="1">
                                  <a:solidFill>
                                    <a:srgbClr val="836967"/>
                                  </a:solidFill>
                                  <a:latin typeface="Cambria Math" panose="02040503050406030204" pitchFamily="18" charset="0"/>
                                </a:rPr>
                              </m:ctrlPr>
                            </m:sSubPr>
                            <m:e>
                              <m:r>
                                <a:rPr lang="en-US" sz="2400" b="1" i="1">
                                  <a:latin typeface="Cambria Math" panose="02040503050406030204" pitchFamily="18" charset="0"/>
                                </a:rPr>
                                <m:t>𝑷</m:t>
                              </m:r>
                            </m:e>
                            <m:sub>
                              <m:r>
                                <a:rPr lang="en-US" sz="2400" b="1" i="1">
                                  <a:latin typeface="Cambria Math" panose="02040503050406030204" pitchFamily="18" charset="0"/>
                                </a:rPr>
                                <m:t>𝒅</m:t>
                              </m:r>
                            </m:sub>
                          </m:sSub>
                        </m:num>
                        <m:den>
                          <m:sSub>
                            <m:sSubPr>
                              <m:ctrlPr>
                                <a:rPr lang="en-US" sz="2400" b="0" i="1">
                                  <a:solidFill>
                                    <a:srgbClr val="836967"/>
                                  </a:solidFill>
                                  <a:latin typeface="Cambria Math" panose="02040503050406030204" pitchFamily="18" charset="0"/>
                                </a:rPr>
                              </m:ctrlPr>
                            </m:sSubPr>
                            <m:e>
                              <m:r>
                                <a:rPr lang="en-US" sz="2400" b="1" i="1">
                                  <a:latin typeface="Cambria Math" panose="02040503050406030204" pitchFamily="18" charset="0"/>
                                </a:rPr>
                                <m:t>𝑷</m:t>
                              </m:r>
                            </m:e>
                            <m:sub>
                              <m:r>
                                <a:rPr lang="en-US" sz="2400" b="1" i="1">
                                  <a:latin typeface="Cambria Math" panose="02040503050406030204" pitchFamily="18" charset="0"/>
                                </a:rPr>
                                <m:t>𝒇</m:t>
                              </m:r>
                            </m:sub>
                          </m:sSub>
                        </m:den>
                      </m:f>
                    </m:oMath>
                  </m:oMathPara>
                </a14:m>
                <a:endParaRPr lang="en-US" sz="2400" dirty="0"/>
              </a:p>
            </p:txBody>
          </p:sp>
        </mc:Choice>
        <mc:Fallback xmlns="">
          <p:sp>
            <p:nvSpPr>
              <p:cNvPr id="3" name="Rectangle 2">
                <a:extLst>
                  <a:ext uri="{FF2B5EF4-FFF2-40B4-BE49-F238E27FC236}">
                    <a16:creationId xmlns:a16="http://schemas.microsoft.com/office/drawing/2014/main" id="{D90941AB-C942-B63E-2116-6E96FD597219}"/>
                  </a:ext>
                </a:extLst>
              </p:cNvPr>
              <p:cNvSpPr>
                <a:spLocks noRot="1" noChangeAspect="1" noMove="1" noResize="1" noEditPoints="1" noAdjustHandles="1" noChangeArrowheads="1" noChangeShapeType="1" noTextEdit="1"/>
              </p:cNvSpPr>
              <p:nvPr/>
            </p:nvSpPr>
            <p:spPr>
              <a:xfrm>
                <a:off x="3234965" y="3170696"/>
                <a:ext cx="2674065" cy="893258"/>
              </a:xfrm>
              <a:prstGeom prst="rect">
                <a:avLst/>
              </a:prstGeom>
              <a:blipFill>
                <a:blip r:embed="rId3"/>
                <a:stretch>
                  <a:fillRect b="-555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5E28E514-284C-6F59-F8C8-741824E3D9B6}"/>
              </a:ext>
            </a:extLst>
          </p:cNvPr>
          <p:cNvSpPr/>
          <p:nvPr/>
        </p:nvSpPr>
        <p:spPr>
          <a:xfrm>
            <a:off x="457200" y="4063954"/>
            <a:ext cx="8433582" cy="923330"/>
          </a:xfrm>
          <a:prstGeom prst="rect">
            <a:avLst/>
          </a:prstGeom>
        </p:spPr>
        <p:txBody>
          <a:bodyPr wrap="square">
            <a:spAutoFit/>
          </a:bodyPr>
          <a:lstStyle/>
          <a:p>
            <a:pPr algn="ctr"/>
            <a:r>
              <a:rPr lang="en-US" dirty="0">
                <a:latin typeface="Calibri" charset="0"/>
              </a:rPr>
              <a:t>Real exchange rates are a key determinant of net exports. </a:t>
            </a:r>
            <a:r>
              <a:rPr lang="en-US" i="1" u="sng" dirty="0">
                <a:latin typeface="Calibri" charset="0"/>
              </a:rPr>
              <a:t>Appreciation</a:t>
            </a:r>
            <a:r>
              <a:rPr lang="en-US" dirty="0">
                <a:latin typeface="Calibri" charset="0"/>
              </a:rPr>
              <a:t> means that domestic goods have become relatively more expensive than foreign goods. This  discourages exports and encourages imports, </a:t>
            </a:r>
            <a:r>
              <a:rPr lang="en-US" i="1" u="sng" dirty="0">
                <a:latin typeface="Calibri" charset="0"/>
              </a:rPr>
              <a:t>drives down net exports</a:t>
            </a:r>
            <a:r>
              <a:rPr lang="en-US" dirty="0">
                <a:latin typeface="Calibri" charset="0"/>
              </a:rPr>
              <a:t>.</a:t>
            </a:r>
          </a:p>
        </p:txBody>
      </p:sp>
      <p:pic>
        <p:nvPicPr>
          <p:cNvPr id="46320" name="Picture 240" descr="Category:American cheese - Wikimedia Commons">
            <a:extLst>
              <a:ext uri="{FF2B5EF4-FFF2-40B4-BE49-F238E27FC236}">
                <a16:creationId xmlns:a16="http://schemas.microsoft.com/office/drawing/2014/main" id="{0D98719B-CCC4-3FC5-287F-47E7C66BA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551" y="5118933"/>
            <a:ext cx="2094891" cy="15711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189A715-CCA5-7F8C-4185-1AA0719F8D1B}"/>
              </a:ext>
            </a:extLst>
          </p:cNvPr>
          <p:cNvSpPr txBox="1"/>
          <p:nvPr/>
        </p:nvSpPr>
        <p:spPr>
          <a:xfrm>
            <a:off x="1489378" y="5487396"/>
            <a:ext cx="1923604" cy="646331"/>
          </a:xfrm>
          <a:prstGeom prst="rect">
            <a:avLst/>
          </a:prstGeom>
          <a:noFill/>
        </p:spPr>
        <p:txBody>
          <a:bodyPr wrap="none" rtlCol="0">
            <a:spAutoFit/>
          </a:bodyPr>
          <a:lstStyle/>
          <a:p>
            <a:pPr algn="ctr"/>
            <a:r>
              <a:rPr lang="en-US" dirty="0">
                <a:latin typeface="+mn-lt"/>
              </a:rPr>
              <a:t>American Cheese, </a:t>
            </a:r>
          </a:p>
          <a:p>
            <a:pPr algn="ctr"/>
            <a:r>
              <a:rPr lang="en-US" dirty="0">
                <a:latin typeface="+mn-lt"/>
              </a:rPr>
              <a:t>made in America</a:t>
            </a:r>
          </a:p>
        </p:txBody>
      </p:sp>
      <p:sp>
        <p:nvSpPr>
          <p:cNvPr id="13" name="TextBox 12">
            <a:extLst>
              <a:ext uri="{FF2B5EF4-FFF2-40B4-BE49-F238E27FC236}">
                <a16:creationId xmlns:a16="http://schemas.microsoft.com/office/drawing/2014/main" id="{71DF6E98-7B7E-6A6C-4CFB-BE117CA0531E}"/>
              </a:ext>
            </a:extLst>
          </p:cNvPr>
          <p:cNvSpPr txBox="1"/>
          <p:nvPr/>
        </p:nvSpPr>
        <p:spPr>
          <a:xfrm>
            <a:off x="5731011" y="5527867"/>
            <a:ext cx="1923604" cy="646331"/>
          </a:xfrm>
          <a:prstGeom prst="rect">
            <a:avLst/>
          </a:prstGeom>
          <a:noFill/>
        </p:spPr>
        <p:txBody>
          <a:bodyPr wrap="none" rtlCol="0">
            <a:spAutoFit/>
          </a:bodyPr>
          <a:lstStyle/>
          <a:p>
            <a:pPr algn="ctr"/>
            <a:r>
              <a:rPr lang="en-US" dirty="0">
                <a:latin typeface="+mn-lt"/>
              </a:rPr>
              <a:t>American Cheese, </a:t>
            </a:r>
          </a:p>
          <a:p>
            <a:pPr algn="ctr"/>
            <a:r>
              <a:rPr lang="en-US" dirty="0">
                <a:latin typeface="+mn-lt"/>
              </a:rPr>
              <a:t>made in Canada</a:t>
            </a:r>
          </a:p>
        </p:txBody>
      </p:sp>
      <p:sp>
        <p:nvSpPr>
          <p:cNvPr id="9" name="TextBox 8">
            <a:extLst>
              <a:ext uri="{FF2B5EF4-FFF2-40B4-BE49-F238E27FC236}">
                <a16:creationId xmlns:a16="http://schemas.microsoft.com/office/drawing/2014/main" id="{B5364E52-7153-5ABC-9F98-2FF538FE2F74}"/>
              </a:ext>
            </a:extLst>
          </p:cNvPr>
          <p:cNvSpPr txBox="1"/>
          <p:nvPr/>
        </p:nvSpPr>
        <p:spPr>
          <a:xfrm>
            <a:off x="4316573" y="5579728"/>
            <a:ext cx="510845" cy="461665"/>
          </a:xfrm>
          <a:prstGeom prst="rect">
            <a:avLst/>
          </a:prstGeom>
          <a:noFill/>
        </p:spPr>
        <p:txBody>
          <a:bodyPr wrap="none" rtlCol="0">
            <a:spAutoFit/>
          </a:bodyPr>
          <a:lstStyle/>
          <a:p>
            <a:r>
              <a:rPr lang="en-US" sz="2400" b="1" dirty="0">
                <a:latin typeface="+mn-lt"/>
              </a:rPr>
              <a:t>VS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16200000" flipH="1">
            <a:off x="-1057897" y="3607534"/>
            <a:ext cx="3568700" cy="17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a:cxnSpLocks/>
          </p:cNvCxnSpPr>
          <p:nvPr/>
        </p:nvCxnSpPr>
        <p:spPr>
          <a:xfrm flipH="1">
            <a:off x="743670" y="5388197"/>
            <a:ext cx="4248150" cy="5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906634" y="2020827"/>
            <a:ext cx="3167063" cy="31480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8134" name="TextBox 13"/>
          <p:cNvSpPr txBox="1">
            <a:spLocks noChangeArrowheads="1"/>
          </p:cNvSpPr>
          <p:nvPr/>
        </p:nvSpPr>
        <p:spPr bwMode="auto">
          <a:xfrm>
            <a:off x="-36341" y="1790062"/>
            <a:ext cx="8794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ea typeface="华文宋体" charset="0"/>
                <a:cs typeface="华文宋体" charset="0"/>
              </a:rPr>
              <a:t>RER</a:t>
            </a:r>
          </a:p>
        </p:txBody>
      </p:sp>
      <p:sp>
        <p:nvSpPr>
          <p:cNvPr id="10" name="TextBox 9"/>
          <p:cNvSpPr txBox="1"/>
          <p:nvPr/>
        </p:nvSpPr>
        <p:spPr>
          <a:xfrm>
            <a:off x="3204540" y="4025268"/>
            <a:ext cx="2446338" cy="707886"/>
          </a:xfrm>
          <a:prstGeom prst="rect">
            <a:avLst/>
          </a:prstGeom>
          <a:noFill/>
        </p:spPr>
        <p:txBody>
          <a:bodyPr>
            <a:spAutoFit/>
          </a:bodyPr>
          <a:lstStyle/>
          <a:p>
            <a:pPr algn="ctr">
              <a:defRPr/>
            </a:pPr>
            <a:r>
              <a:rPr lang="en-US" sz="2000" dirty="0">
                <a:latin typeface="+mn-lt"/>
                <a:ea typeface="华文宋体"/>
                <a:cs typeface="ＭＳ Ｐゴシック" charset="-128"/>
              </a:rPr>
              <a:t>Demand for Dollars for Net Exports</a:t>
            </a:r>
          </a:p>
        </p:txBody>
      </p:sp>
      <p:cxnSp>
        <p:nvCxnSpPr>
          <p:cNvPr id="12" name="Straight Connector 11"/>
          <p:cNvCxnSpPr/>
          <p:nvPr/>
        </p:nvCxnSpPr>
        <p:spPr>
          <a:xfrm rot="5400000" flipH="1" flipV="1">
            <a:off x="785190" y="3704371"/>
            <a:ext cx="338137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24122" y="1312802"/>
            <a:ext cx="3121025" cy="708025"/>
          </a:xfrm>
          <a:prstGeom prst="rect">
            <a:avLst/>
          </a:prstGeom>
          <a:noFill/>
        </p:spPr>
        <p:txBody>
          <a:bodyPr>
            <a:spAutoFit/>
          </a:bodyPr>
          <a:lstStyle/>
          <a:p>
            <a:pPr algn="ctr">
              <a:defRPr/>
            </a:pPr>
            <a:r>
              <a:rPr lang="en-US" sz="2000" dirty="0">
                <a:latin typeface="+mn-lt"/>
                <a:ea typeface="华文宋体"/>
                <a:cs typeface="ＭＳ Ｐゴシック" charset="-128"/>
              </a:rPr>
              <a:t>Supply of Dollars for Net Capital Outflows</a:t>
            </a:r>
          </a:p>
        </p:txBody>
      </p:sp>
      <p:cxnSp>
        <p:nvCxnSpPr>
          <p:cNvPr id="15" name="Straight Connector 14"/>
          <p:cNvCxnSpPr/>
          <p:nvPr/>
        </p:nvCxnSpPr>
        <p:spPr>
          <a:xfrm rot="10800000" flipV="1">
            <a:off x="717722" y="3597215"/>
            <a:ext cx="1758950" cy="0"/>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5" name="TextBox 24"/>
          <p:cNvSpPr txBox="1">
            <a:spLocks noChangeArrowheads="1"/>
          </p:cNvSpPr>
          <p:nvPr/>
        </p:nvSpPr>
        <p:spPr bwMode="auto">
          <a:xfrm>
            <a:off x="5667863" y="1608958"/>
            <a:ext cx="3282950"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mn-lt"/>
              </a:rPr>
              <a:t>Supply of dollars from NCO is vertical because it does not depend on real exchange rates, it depends on real interest rates.</a:t>
            </a:r>
          </a:p>
          <a:p>
            <a:pPr algn="ctr" eaLnBrk="1" hangingPunct="1"/>
            <a:endParaRPr lang="en-US" sz="1800" dirty="0">
              <a:latin typeface="+mn-lt"/>
            </a:endParaRPr>
          </a:p>
          <a:p>
            <a:pPr algn="ctr" eaLnBrk="1" hangingPunct="1"/>
            <a:r>
              <a:rPr lang="en-US" sz="1800" dirty="0">
                <a:latin typeface="+mn-lt"/>
              </a:rPr>
              <a:t>Demand for dollars for NX is downward sloping because as the real exchange rate depreciates and US goods and services become relatively cheaper.</a:t>
            </a:r>
          </a:p>
          <a:p>
            <a:pPr algn="ctr" eaLnBrk="1" hangingPunct="1"/>
            <a:endParaRPr lang="en-US" sz="1800" dirty="0">
              <a:latin typeface="+mn-lt"/>
            </a:endParaRPr>
          </a:p>
          <a:p>
            <a:pPr algn="ctr" eaLnBrk="1" hangingPunct="1"/>
            <a:r>
              <a:rPr lang="en-US" sz="1800" dirty="0">
                <a:latin typeface="+mn-lt"/>
              </a:rPr>
              <a:t>Foreign countries need to exchange their currency for U.S. dollars in order to buy U.S. goods and vice versa.</a:t>
            </a:r>
          </a:p>
        </p:txBody>
      </p:sp>
      <p:sp>
        <p:nvSpPr>
          <p:cNvPr id="26" name="TextBox 13"/>
          <p:cNvSpPr txBox="1">
            <a:spLocks noChangeArrowheads="1"/>
          </p:cNvSpPr>
          <p:nvPr/>
        </p:nvSpPr>
        <p:spPr bwMode="auto">
          <a:xfrm>
            <a:off x="-90317" y="3410167"/>
            <a:ext cx="9874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ea typeface="华文宋体" charset="0"/>
                <a:cs typeface="华文宋体" charset="0"/>
              </a:rPr>
              <a:t>RER*</a:t>
            </a:r>
          </a:p>
        </p:txBody>
      </p:sp>
      <p:sp>
        <p:nvSpPr>
          <p:cNvPr id="17" name="TextBox 16">
            <a:extLst>
              <a:ext uri="{FF2B5EF4-FFF2-40B4-BE49-F238E27FC236}">
                <a16:creationId xmlns:a16="http://schemas.microsoft.com/office/drawing/2014/main" id="{5A02F944-361B-D4C0-F408-9FDD6F06078D}"/>
              </a:ext>
            </a:extLst>
          </p:cNvPr>
          <p:cNvSpPr txBox="1"/>
          <p:nvPr/>
        </p:nvSpPr>
        <p:spPr>
          <a:xfrm>
            <a:off x="2703100" y="5457874"/>
            <a:ext cx="2836932" cy="1200329"/>
          </a:xfrm>
          <a:prstGeom prst="rect">
            <a:avLst/>
          </a:prstGeom>
          <a:noFill/>
        </p:spPr>
        <p:txBody>
          <a:bodyPr wrap="square">
            <a:spAutoFit/>
          </a:bodyPr>
          <a:lstStyle/>
          <a:p>
            <a:pPr algn="ctr">
              <a:defRPr/>
            </a:pPr>
            <a:r>
              <a:rPr lang="en-US" dirty="0">
                <a:latin typeface="+mn-lt"/>
                <a:ea typeface="华文宋体"/>
                <a:cs typeface="ＭＳ Ｐゴシック" charset="-128"/>
              </a:rPr>
              <a:t>Quantity of Dollars Exchanged into Foreign Currency for Net Exports and Net Capital Outflows</a:t>
            </a:r>
          </a:p>
        </p:txBody>
      </p:sp>
      <p:sp>
        <p:nvSpPr>
          <p:cNvPr id="16" name="TextBox 15">
            <a:extLst>
              <a:ext uri="{FF2B5EF4-FFF2-40B4-BE49-F238E27FC236}">
                <a16:creationId xmlns:a16="http://schemas.microsoft.com/office/drawing/2014/main" id="{935308B9-BDF7-0499-0740-723BCDFB3F70}"/>
              </a:ext>
            </a:extLst>
          </p:cNvPr>
          <p:cNvSpPr txBox="1"/>
          <p:nvPr/>
        </p:nvSpPr>
        <p:spPr>
          <a:xfrm>
            <a:off x="1470370" y="5402203"/>
            <a:ext cx="2133600" cy="369332"/>
          </a:xfrm>
          <a:prstGeom prst="rect">
            <a:avLst/>
          </a:prstGeom>
          <a:noFill/>
        </p:spPr>
        <p:txBody>
          <a:bodyPr>
            <a:spAutoFit/>
          </a:bodyPr>
          <a:lstStyle/>
          <a:p>
            <a:pPr algn="ctr">
              <a:defRPr/>
            </a:pPr>
            <a:r>
              <a:rPr lang="en-US" dirty="0">
                <a:latin typeface="+mn-lt"/>
                <a:ea typeface="华文宋体"/>
                <a:cs typeface="ＭＳ Ｐゴシック" charset="-128"/>
              </a:rPr>
              <a:t>Q*</a:t>
            </a:r>
            <a:r>
              <a:rPr lang="en-US" baseline="-25000" dirty="0">
                <a:latin typeface="+mn-lt"/>
                <a:ea typeface="华文宋体"/>
                <a:cs typeface="ＭＳ Ｐゴシック" charset="-128"/>
              </a:rPr>
              <a:t>$,NX, NCO</a:t>
            </a:r>
            <a:endParaRPr lang="en-US" dirty="0">
              <a:latin typeface="+mn-lt"/>
              <a:ea typeface="华文宋体"/>
              <a:cs typeface="ＭＳ Ｐゴシック" charset="-128"/>
            </a:endParaRPr>
          </a:p>
        </p:txBody>
      </p:sp>
      <p:sp>
        <p:nvSpPr>
          <p:cNvPr id="18" name="Title 1">
            <a:extLst>
              <a:ext uri="{FF2B5EF4-FFF2-40B4-BE49-F238E27FC236}">
                <a16:creationId xmlns:a16="http://schemas.microsoft.com/office/drawing/2014/main" id="{C69C1BFD-5619-4D51-97AE-E001FCB69626}"/>
              </a:ext>
            </a:extLst>
          </p:cNvPr>
          <p:cNvSpPr>
            <a:spLocks noGrp="1"/>
          </p:cNvSpPr>
          <p:nvPr>
            <p:ph type="title"/>
          </p:nvPr>
        </p:nvSpPr>
        <p:spPr>
          <a:xfrm>
            <a:off x="0" y="0"/>
            <a:ext cx="9144000" cy="912813"/>
          </a:xfrm>
        </p:spPr>
        <p:txBody>
          <a:bodyPr/>
          <a:lstStyle/>
          <a:p>
            <a:r>
              <a:rPr lang="en-US" dirty="0">
                <a:latin typeface="Calibri" charset="0"/>
                <a:ea typeface="ＭＳ Ｐゴシック" charset="0"/>
                <a:cs typeface="ＭＳ Ｐゴシック" charset="0"/>
              </a:rPr>
              <a:t>Open Economy: Exchange Rates</a:t>
            </a:r>
          </a:p>
        </p:txBody>
      </p:sp>
    </p:spTree>
    <p:extLst>
      <p:ext uri="{BB962C8B-B14F-4D97-AF65-F5344CB8AC3E}">
        <p14:creationId xmlns:p14="http://schemas.microsoft.com/office/powerpoint/2010/main" val="424879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subTnLst>
                                    <p:audio>
                                      <p:cMediaNode>
                                        <p:cTn display="0" masterRel="sameClick">
                                          <p:stCondLst>
                                            <p:cond evt="begin" delay="0">
                                              <p:tn val="12"/>
                                            </p:cond>
                                          </p:stCondLst>
                                          <p:endCondLst>
                                            <p:cond evt="onStopAudio" delay="0">
                                              <p:tgtEl>
                                                <p:sldTgt/>
                                              </p:tgtEl>
                                            </p:cond>
                                          </p:endCondLst>
                                        </p:cTn>
                                        <p:tgtEl>
                                          <p:sndTgt r:embed="rId3" name="Arrow"/>
                                        </p:tgtEl>
                                      </p:cMediaNode>
                                    </p:audio>
                                  </p:sub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subTnLst>
                                    <p:audio>
                                      <p:cMediaNode>
                                        <p:cTn display="0" masterRel="sameClick">
                                          <p:stCondLst>
                                            <p:cond evt="begin" delay="0">
                                              <p:tn val="19"/>
                                            </p:cond>
                                          </p:stCondLst>
                                          <p:endCondLst>
                                            <p:cond evt="onStopAudio" delay="0">
                                              <p:tgtEl>
                                                <p:sldTgt/>
                                              </p:tgtEl>
                                            </p:cond>
                                          </p:endCondLst>
                                        </p:cTn>
                                        <p:tgtEl>
                                          <p:sndTgt r:embed="rId4" name="Typewriter"/>
                                        </p:tgtEl>
                                      </p:cMediaNode>
                                    </p:audio>
                                  </p:sub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16200000" flipH="1">
            <a:off x="-913606" y="3669507"/>
            <a:ext cx="3568700" cy="17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a:cxnSpLocks/>
          </p:cNvCxnSpPr>
          <p:nvPr/>
        </p:nvCxnSpPr>
        <p:spPr>
          <a:xfrm flipH="1" flipV="1">
            <a:off x="872331" y="5450681"/>
            <a:ext cx="4046539" cy="63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050925" y="2082800"/>
            <a:ext cx="3167063" cy="31480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8134" name="TextBox 13"/>
          <p:cNvSpPr txBox="1">
            <a:spLocks noChangeArrowheads="1"/>
          </p:cNvSpPr>
          <p:nvPr/>
        </p:nvSpPr>
        <p:spPr bwMode="auto">
          <a:xfrm>
            <a:off x="99207" y="1829256"/>
            <a:ext cx="7607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ea typeface="华文宋体" charset="0"/>
                <a:cs typeface="华文宋体" charset="0"/>
              </a:rPr>
              <a:t>RER</a:t>
            </a:r>
          </a:p>
        </p:txBody>
      </p:sp>
      <p:sp>
        <p:nvSpPr>
          <p:cNvPr id="10" name="TextBox 9"/>
          <p:cNvSpPr txBox="1"/>
          <p:nvPr/>
        </p:nvSpPr>
        <p:spPr>
          <a:xfrm>
            <a:off x="3774581" y="4744907"/>
            <a:ext cx="901170" cy="400110"/>
          </a:xfrm>
          <a:prstGeom prst="rect">
            <a:avLst/>
          </a:prstGeom>
          <a:noFill/>
        </p:spPr>
        <p:txBody>
          <a:bodyPr wrap="square">
            <a:spAutoFit/>
          </a:bodyPr>
          <a:lstStyle/>
          <a:p>
            <a:pPr algn="ctr">
              <a:defRPr/>
            </a:pPr>
            <a:r>
              <a:rPr lang="en-US" sz="2000" dirty="0">
                <a:latin typeface="+mn-lt"/>
                <a:ea typeface="华文宋体"/>
                <a:cs typeface="ＭＳ Ｐゴシック" charset="-128"/>
              </a:rPr>
              <a:t>D</a:t>
            </a:r>
            <a:r>
              <a:rPr lang="en-US" sz="2000" baseline="-25000" dirty="0">
                <a:latin typeface="+mn-lt"/>
                <a:ea typeface="华文宋体"/>
                <a:cs typeface="ＭＳ Ｐゴシック" charset="-128"/>
              </a:rPr>
              <a:t>NX</a:t>
            </a:r>
          </a:p>
        </p:txBody>
      </p:sp>
      <p:cxnSp>
        <p:nvCxnSpPr>
          <p:cNvPr id="12" name="Straight Connector 11"/>
          <p:cNvCxnSpPr/>
          <p:nvPr/>
        </p:nvCxnSpPr>
        <p:spPr>
          <a:xfrm rot="5400000" flipH="1" flipV="1">
            <a:off x="406872" y="3755435"/>
            <a:ext cx="338137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18473" y="1659977"/>
            <a:ext cx="614892" cy="400110"/>
          </a:xfrm>
          <a:prstGeom prst="rect">
            <a:avLst/>
          </a:prstGeom>
          <a:noFill/>
        </p:spPr>
        <p:txBody>
          <a:bodyPr wrap="square">
            <a:spAutoFit/>
          </a:bodyPr>
          <a:lstStyle/>
          <a:p>
            <a:pPr algn="ctr">
              <a:defRPr/>
            </a:pPr>
            <a:r>
              <a:rPr lang="en-US" sz="2000" dirty="0">
                <a:latin typeface="+mn-lt"/>
                <a:ea typeface="华文宋体"/>
                <a:cs typeface="ＭＳ Ｐゴシック" charset="-128"/>
              </a:rPr>
              <a:t>S</a:t>
            </a:r>
            <a:r>
              <a:rPr lang="en-US" sz="2000" baseline="-25000" dirty="0">
                <a:latin typeface="+mn-lt"/>
                <a:ea typeface="华文宋体"/>
                <a:cs typeface="ＭＳ Ｐゴシック" charset="-128"/>
              </a:rPr>
              <a:t>NCO</a:t>
            </a:r>
          </a:p>
        </p:txBody>
      </p:sp>
      <p:cxnSp>
        <p:nvCxnSpPr>
          <p:cNvPr id="15" name="Straight Connector 14"/>
          <p:cNvCxnSpPr>
            <a:cxnSpLocks/>
          </p:cNvCxnSpPr>
          <p:nvPr/>
        </p:nvCxnSpPr>
        <p:spPr>
          <a:xfrm flipH="1">
            <a:off x="870743" y="3119892"/>
            <a:ext cx="124222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1454415" y="3772693"/>
            <a:ext cx="3381375" cy="1588"/>
          </a:xfrm>
          <a:prstGeom prst="line">
            <a:avLst/>
          </a:prstGeom>
          <a:ln>
            <a:solidFill>
              <a:srgbClr val="07813B"/>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879475" y="4167188"/>
            <a:ext cx="2264833" cy="1"/>
          </a:xfrm>
          <a:prstGeom prst="line">
            <a:avLst/>
          </a:prstGeom>
          <a:ln>
            <a:solidFill>
              <a:srgbClr val="07813B"/>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p:cNvSpPr txBox="1">
            <a:spLocks noChangeArrowheads="1"/>
          </p:cNvSpPr>
          <p:nvPr/>
        </p:nvSpPr>
        <p:spPr bwMode="auto">
          <a:xfrm>
            <a:off x="5093551" y="1166842"/>
            <a:ext cx="3907367" cy="4278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mn-lt"/>
              </a:rPr>
              <a:t>Supply of dollars</a:t>
            </a:r>
          </a:p>
          <a:p>
            <a:pPr algn="ctr" eaLnBrk="1" hangingPunct="1"/>
            <a:endParaRPr lang="en-US" sz="1600" b="1" dirty="0">
              <a:latin typeface="+mn-lt"/>
            </a:endParaRPr>
          </a:p>
          <a:p>
            <a:pPr algn="ctr" eaLnBrk="1" hangingPunct="1"/>
            <a:r>
              <a:rPr lang="en-US" sz="1600" b="1" dirty="0">
                <a:latin typeface="+mn-lt"/>
              </a:rPr>
              <a:t>A decrease in domestic real interest rates or an increase in foreign real interest rates</a:t>
            </a:r>
            <a:r>
              <a:rPr lang="en-US" sz="1600" dirty="0">
                <a:latin typeface="+mn-lt"/>
              </a:rPr>
              <a:t>, results in an increase in the supply of dollars exchanged into foreign currency searching out a higher return on assets. </a:t>
            </a:r>
          </a:p>
          <a:p>
            <a:pPr algn="ctr" eaLnBrk="1" hangingPunct="1"/>
            <a:endParaRPr lang="en-US" sz="1600" dirty="0">
              <a:latin typeface="+mn-lt"/>
            </a:endParaRPr>
          </a:p>
          <a:p>
            <a:pPr algn="ctr" eaLnBrk="1" hangingPunct="1"/>
            <a:r>
              <a:rPr lang="en-US" sz="1600" dirty="0">
                <a:latin typeface="+mn-lt"/>
              </a:rPr>
              <a:t>With an increased supply of dollars in foreign markets, there is depreciation of the RER making domestic goods and services relatively cheaper compared to foreign goods and services, driving up NX. </a:t>
            </a:r>
          </a:p>
          <a:p>
            <a:pPr algn="ctr" eaLnBrk="1" hangingPunct="1"/>
            <a:endParaRPr lang="en-US" sz="1600" dirty="0">
              <a:latin typeface="+mn-lt"/>
            </a:endParaRPr>
          </a:p>
          <a:p>
            <a:pPr algn="ctr" eaLnBrk="1" hangingPunct="1"/>
            <a:r>
              <a:rPr lang="en-US" sz="1600" dirty="0">
                <a:latin typeface="+mn-lt"/>
              </a:rPr>
              <a:t>This means foreigners relinquish their ownership of our assets to buy our goods and services. This drives up NCO!</a:t>
            </a:r>
          </a:p>
        </p:txBody>
      </p:sp>
      <p:sp>
        <p:nvSpPr>
          <p:cNvPr id="22" name="TextBox 21">
            <a:extLst>
              <a:ext uri="{FF2B5EF4-FFF2-40B4-BE49-F238E27FC236}">
                <a16:creationId xmlns:a16="http://schemas.microsoft.com/office/drawing/2014/main" id="{F053F3B3-1F81-9A49-A1F0-CB472C02E98E}"/>
              </a:ext>
            </a:extLst>
          </p:cNvPr>
          <p:cNvSpPr txBox="1"/>
          <p:nvPr/>
        </p:nvSpPr>
        <p:spPr>
          <a:xfrm>
            <a:off x="2807622" y="1665359"/>
            <a:ext cx="787311" cy="400110"/>
          </a:xfrm>
          <a:prstGeom prst="rect">
            <a:avLst/>
          </a:prstGeom>
          <a:noFill/>
        </p:spPr>
        <p:txBody>
          <a:bodyPr wrap="square">
            <a:spAutoFit/>
          </a:bodyPr>
          <a:lstStyle/>
          <a:p>
            <a:pPr algn="ctr">
              <a:defRPr/>
            </a:pPr>
            <a:r>
              <a:rPr lang="en-US" sz="2000" dirty="0">
                <a:solidFill>
                  <a:srgbClr val="07813B"/>
                </a:solidFill>
                <a:latin typeface="+mn-lt"/>
                <a:ea typeface="华文宋体"/>
                <a:cs typeface="ＭＳ Ｐゴシック" charset="-128"/>
              </a:rPr>
              <a:t>S’</a:t>
            </a:r>
            <a:r>
              <a:rPr lang="en-US" sz="2000" baseline="-25000" dirty="0">
                <a:solidFill>
                  <a:srgbClr val="07813B"/>
                </a:solidFill>
                <a:latin typeface="+mn-lt"/>
                <a:ea typeface="华文宋体"/>
                <a:cs typeface="ＭＳ Ｐゴシック" charset="-128"/>
              </a:rPr>
              <a:t>NCO</a:t>
            </a:r>
          </a:p>
        </p:txBody>
      </p:sp>
      <p:sp>
        <p:nvSpPr>
          <p:cNvPr id="23" name="TextBox 22">
            <a:extLst>
              <a:ext uri="{FF2B5EF4-FFF2-40B4-BE49-F238E27FC236}">
                <a16:creationId xmlns:a16="http://schemas.microsoft.com/office/drawing/2014/main" id="{68D607A4-4067-AA5B-AD79-AF2E63D3B4DB}"/>
              </a:ext>
            </a:extLst>
          </p:cNvPr>
          <p:cNvSpPr txBox="1"/>
          <p:nvPr/>
        </p:nvSpPr>
        <p:spPr>
          <a:xfrm>
            <a:off x="3467100" y="5453240"/>
            <a:ext cx="2133600" cy="369332"/>
          </a:xfrm>
          <a:prstGeom prst="rect">
            <a:avLst/>
          </a:prstGeom>
          <a:noFill/>
        </p:spPr>
        <p:txBody>
          <a:bodyPr>
            <a:spAutoFit/>
          </a:bodyPr>
          <a:lstStyle/>
          <a:p>
            <a:pPr algn="ctr">
              <a:defRPr/>
            </a:pPr>
            <a:r>
              <a:rPr lang="en-US" dirty="0">
                <a:latin typeface="+mn-lt"/>
                <a:ea typeface="华文宋体"/>
                <a:cs typeface="ＭＳ Ｐゴシック" charset="-128"/>
              </a:rPr>
              <a:t>Q</a:t>
            </a:r>
            <a:r>
              <a:rPr lang="en-US" baseline="-25000" dirty="0">
                <a:latin typeface="+mn-lt"/>
                <a:ea typeface="华文宋体"/>
                <a:cs typeface="ＭＳ Ｐゴシック" charset="-128"/>
              </a:rPr>
              <a:t>$,NX,NCO</a:t>
            </a:r>
            <a:endParaRPr lang="en-US" dirty="0">
              <a:latin typeface="+mn-lt"/>
              <a:ea typeface="华文宋体"/>
              <a:cs typeface="ＭＳ Ｐゴシック" charset="-128"/>
            </a:endParaRPr>
          </a:p>
        </p:txBody>
      </p:sp>
      <p:sp>
        <p:nvSpPr>
          <p:cNvPr id="20" name="TextBox 19">
            <a:extLst>
              <a:ext uri="{FF2B5EF4-FFF2-40B4-BE49-F238E27FC236}">
                <a16:creationId xmlns:a16="http://schemas.microsoft.com/office/drawing/2014/main" id="{006DE94B-EB7D-93B8-C00D-3761E53216CD}"/>
              </a:ext>
            </a:extLst>
          </p:cNvPr>
          <p:cNvSpPr txBox="1"/>
          <p:nvPr/>
        </p:nvSpPr>
        <p:spPr>
          <a:xfrm>
            <a:off x="2169994" y="5446917"/>
            <a:ext cx="2133600" cy="369332"/>
          </a:xfrm>
          <a:prstGeom prst="rect">
            <a:avLst/>
          </a:prstGeom>
          <a:noFill/>
        </p:spPr>
        <p:txBody>
          <a:bodyPr>
            <a:spAutoFit/>
          </a:bodyPr>
          <a:lstStyle/>
          <a:p>
            <a:pPr algn="ctr">
              <a:defRPr/>
            </a:pPr>
            <a:r>
              <a:rPr lang="en-US" dirty="0">
                <a:solidFill>
                  <a:srgbClr val="107638"/>
                </a:solidFill>
                <a:latin typeface="+mn-lt"/>
                <a:ea typeface="华文宋体"/>
                <a:cs typeface="ＭＳ Ｐゴシック" charset="-128"/>
              </a:rPr>
              <a:t>Q’</a:t>
            </a:r>
            <a:r>
              <a:rPr lang="en-US" baseline="-25000" dirty="0">
                <a:solidFill>
                  <a:srgbClr val="107638"/>
                </a:solidFill>
                <a:latin typeface="+mn-lt"/>
                <a:ea typeface="华文宋体"/>
                <a:cs typeface="ＭＳ Ｐゴシック" charset="-128"/>
              </a:rPr>
              <a:t>$,NX,NCO</a:t>
            </a:r>
            <a:endParaRPr lang="en-US" dirty="0">
              <a:solidFill>
                <a:srgbClr val="107638"/>
              </a:solidFill>
              <a:latin typeface="+mn-lt"/>
              <a:ea typeface="华文宋体"/>
              <a:cs typeface="ＭＳ Ｐゴシック" charset="-128"/>
            </a:endParaRPr>
          </a:p>
        </p:txBody>
      </p:sp>
      <p:sp>
        <p:nvSpPr>
          <p:cNvPr id="24" name="TextBox 23">
            <a:extLst>
              <a:ext uri="{FF2B5EF4-FFF2-40B4-BE49-F238E27FC236}">
                <a16:creationId xmlns:a16="http://schemas.microsoft.com/office/drawing/2014/main" id="{A14D0CE3-0DDF-F209-73CD-C320666424C7}"/>
              </a:ext>
            </a:extLst>
          </p:cNvPr>
          <p:cNvSpPr txBox="1"/>
          <p:nvPr/>
        </p:nvSpPr>
        <p:spPr>
          <a:xfrm>
            <a:off x="1638794" y="5449447"/>
            <a:ext cx="1052209" cy="369332"/>
          </a:xfrm>
          <a:prstGeom prst="rect">
            <a:avLst/>
          </a:prstGeom>
          <a:noFill/>
        </p:spPr>
        <p:txBody>
          <a:bodyPr wrap="square">
            <a:spAutoFit/>
          </a:bodyPr>
          <a:lstStyle/>
          <a:p>
            <a:pPr algn="ctr">
              <a:defRPr/>
            </a:pPr>
            <a:r>
              <a:rPr lang="en-US" dirty="0">
                <a:latin typeface="+mn-lt"/>
                <a:ea typeface="华文宋体"/>
                <a:cs typeface="ＭＳ Ｐゴシック" charset="-128"/>
              </a:rPr>
              <a:t>Q</a:t>
            </a:r>
            <a:r>
              <a:rPr lang="en-US" baseline="-25000" dirty="0">
                <a:latin typeface="+mn-lt"/>
                <a:ea typeface="华文宋体"/>
                <a:cs typeface="ＭＳ Ｐゴシック" charset="-128"/>
              </a:rPr>
              <a:t>$,NX,NCO</a:t>
            </a:r>
            <a:endParaRPr lang="en-US" dirty="0">
              <a:latin typeface="+mn-lt"/>
              <a:ea typeface="华文宋体"/>
              <a:cs typeface="ＭＳ Ｐゴシック" charset="-128"/>
            </a:endParaRPr>
          </a:p>
        </p:txBody>
      </p:sp>
      <p:sp>
        <p:nvSpPr>
          <p:cNvPr id="25" name="Title 1">
            <a:extLst>
              <a:ext uri="{FF2B5EF4-FFF2-40B4-BE49-F238E27FC236}">
                <a16:creationId xmlns:a16="http://schemas.microsoft.com/office/drawing/2014/main" id="{67C5E1BA-6696-E2A1-96A7-2A2D718A3329}"/>
              </a:ext>
            </a:extLst>
          </p:cNvPr>
          <p:cNvSpPr>
            <a:spLocks noGrp="1"/>
          </p:cNvSpPr>
          <p:nvPr>
            <p:ph type="title"/>
          </p:nvPr>
        </p:nvSpPr>
        <p:spPr>
          <a:xfrm>
            <a:off x="0" y="0"/>
            <a:ext cx="9144000" cy="912813"/>
          </a:xfrm>
        </p:spPr>
        <p:txBody>
          <a:bodyPr/>
          <a:lstStyle/>
          <a:p>
            <a:r>
              <a:rPr lang="en-US" dirty="0">
                <a:latin typeface="Calibri" charset="0"/>
                <a:ea typeface="ＭＳ Ｐゴシック" charset="0"/>
                <a:cs typeface="ＭＳ Ｐゴシック" charset="0"/>
              </a:rPr>
              <a:t>Open Economy: Exchange Rates</a:t>
            </a:r>
          </a:p>
        </p:txBody>
      </p:sp>
      <p:sp>
        <p:nvSpPr>
          <p:cNvPr id="27" name="TextBox 13">
            <a:extLst>
              <a:ext uri="{FF2B5EF4-FFF2-40B4-BE49-F238E27FC236}">
                <a16:creationId xmlns:a16="http://schemas.microsoft.com/office/drawing/2014/main" id="{64CB84C8-C274-DEAE-73D8-94DA410BFD87}"/>
              </a:ext>
            </a:extLst>
          </p:cNvPr>
          <p:cNvSpPr txBox="1">
            <a:spLocks noChangeArrowheads="1"/>
          </p:cNvSpPr>
          <p:nvPr/>
        </p:nvSpPr>
        <p:spPr bwMode="auto">
          <a:xfrm>
            <a:off x="105616" y="2876552"/>
            <a:ext cx="7607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ea typeface="华文宋体" charset="0"/>
                <a:cs typeface="华文宋体" charset="0"/>
              </a:rPr>
              <a:t>RER</a:t>
            </a:r>
          </a:p>
        </p:txBody>
      </p:sp>
      <p:sp>
        <p:nvSpPr>
          <p:cNvPr id="28" name="TextBox 13">
            <a:extLst>
              <a:ext uri="{FF2B5EF4-FFF2-40B4-BE49-F238E27FC236}">
                <a16:creationId xmlns:a16="http://schemas.microsoft.com/office/drawing/2014/main" id="{B97E95DB-D817-AAAF-7735-3A2D999ACC73}"/>
              </a:ext>
            </a:extLst>
          </p:cNvPr>
          <p:cNvSpPr txBox="1">
            <a:spLocks noChangeArrowheads="1"/>
          </p:cNvSpPr>
          <p:nvPr/>
        </p:nvSpPr>
        <p:spPr bwMode="auto">
          <a:xfrm>
            <a:off x="73414" y="3923848"/>
            <a:ext cx="7607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0B6C32"/>
                </a:solidFill>
                <a:ea typeface="华文宋体" charset="0"/>
                <a:cs typeface="华文宋体" charset="0"/>
              </a:rPr>
              <a:t>RER’</a:t>
            </a:r>
          </a:p>
        </p:txBody>
      </p:sp>
    </p:spTree>
    <p:extLst>
      <p:ext uri="{BB962C8B-B14F-4D97-AF65-F5344CB8AC3E}">
        <p14:creationId xmlns:p14="http://schemas.microsoft.com/office/powerpoint/2010/main" val="389726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 Out"/>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subTnLst>
                                    <p:audio>
                                      <p:cMediaNode>
                                        <p:cTn display="0" masterRel="sameClick">
                                          <p:stCondLst>
                                            <p:cond evt="begin" delay="0">
                                              <p:tn val="14"/>
                                            </p:cond>
                                          </p:stCondLst>
                                          <p:endCondLst>
                                            <p:cond evt="onStopAudio" delay="0">
                                              <p:tgtEl>
                                                <p:sldTgt/>
                                              </p:tgtEl>
                                            </p:cond>
                                          </p:endCondLst>
                                        </p:cTn>
                                        <p:tgtEl>
                                          <p:sndTgt r:embed="rId4" name="Typewriter"/>
                                        </p:tgtEl>
                                      </p:cMediaNode>
                                    </p:audio>
                                  </p:sub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88" y="0"/>
            <a:ext cx="9144001" cy="1143000"/>
          </a:xfrm>
        </p:spPr>
        <p:txBody>
          <a:bodyPr/>
          <a:lstStyle/>
          <a:p>
            <a:r>
              <a:rPr lang="en-US" sz="4000" dirty="0">
                <a:latin typeface="Calibri" charset="0"/>
                <a:ea typeface="ＭＳ Ｐゴシック" charset="0"/>
                <a:cs typeface="ＭＳ Ｐゴシック" charset="0"/>
              </a:rPr>
              <a:t>Monetary Policy and Exchange Rates: Open Market Sale</a:t>
            </a:r>
          </a:p>
        </p:txBody>
      </p:sp>
      <p:cxnSp>
        <p:nvCxnSpPr>
          <p:cNvPr id="34" name="Straight Connector 33"/>
          <p:cNvCxnSpPr/>
          <p:nvPr/>
        </p:nvCxnSpPr>
        <p:spPr>
          <a:xfrm rot="16200000" flipH="1">
            <a:off x="3071464" y="4056214"/>
            <a:ext cx="35210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821490" y="5814082"/>
            <a:ext cx="396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cxnSpLocks/>
          </p:cNvCxnSpPr>
          <p:nvPr/>
        </p:nvCxnSpPr>
        <p:spPr>
          <a:xfrm flipH="1">
            <a:off x="4858634" y="3914170"/>
            <a:ext cx="1836310" cy="0"/>
          </a:xfrm>
          <a:prstGeom prst="line">
            <a:avLst/>
          </a:prstGeom>
          <a:ln w="1587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6496496" y="5171433"/>
            <a:ext cx="1290637" cy="0"/>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4865340" y="4522939"/>
            <a:ext cx="2276475" cy="1587"/>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0201" name="TextBox 19"/>
          <p:cNvSpPr txBox="1">
            <a:spLocks noChangeArrowheads="1"/>
          </p:cNvSpPr>
          <p:nvPr/>
        </p:nvSpPr>
        <p:spPr bwMode="auto">
          <a:xfrm>
            <a:off x="4377977" y="2295676"/>
            <a:ext cx="454025" cy="369888"/>
          </a:xfrm>
          <a:prstGeom prst="rect">
            <a:avLst/>
          </a:prstGeom>
          <a:noFill/>
          <a:ln w="9525">
            <a:noFill/>
            <a:miter lim="800000"/>
            <a:headEnd/>
            <a:tailEnd/>
          </a:ln>
        </p:spPr>
        <p:txBody>
          <a:bodyPr>
            <a:spAutoFit/>
          </a:bodyPr>
          <a:lstStyle/>
          <a:p>
            <a:pPr algn="r">
              <a:defRPr/>
            </a:pPr>
            <a:r>
              <a:rPr lang="en-US" dirty="0" err="1">
                <a:latin typeface="+mn-lt"/>
                <a:ea typeface="ＭＳ Ｐゴシック" pitchFamily="-1" charset="-128"/>
                <a:cs typeface="ＭＳ Ｐゴシック" pitchFamily="-1" charset="-128"/>
              </a:rPr>
              <a:t>r</a:t>
            </a:r>
            <a:endParaRPr lang="en-US" dirty="0">
              <a:latin typeface="+mn-lt"/>
              <a:ea typeface="ＭＳ Ｐゴシック" pitchFamily="-1" charset="-128"/>
              <a:cs typeface="ＭＳ Ｐゴシック" pitchFamily="-1" charset="-128"/>
            </a:endParaRPr>
          </a:p>
        </p:txBody>
      </p:sp>
      <p:sp>
        <p:nvSpPr>
          <p:cNvPr id="52250" name="TextBox 40"/>
          <p:cNvSpPr txBox="1">
            <a:spLocks noChangeArrowheads="1"/>
          </p:cNvSpPr>
          <p:nvPr/>
        </p:nvSpPr>
        <p:spPr bwMode="auto">
          <a:xfrm>
            <a:off x="4465468" y="3718617"/>
            <a:ext cx="452761" cy="368300"/>
          </a:xfrm>
          <a:prstGeom prst="rect">
            <a:avLst/>
          </a:prstGeom>
          <a:noFill/>
          <a:ln w="9525">
            <a:no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a:solidFill>
                  <a:srgbClr val="FF0000"/>
                </a:solidFill>
                <a:latin typeface="Calibri" charset="0"/>
              </a:rPr>
              <a:t> r</a:t>
            </a:r>
            <a:r>
              <a:rPr lang="ja-JP" altLang="en-US" sz="1800">
                <a:solidFill>
                  <a:srgbClr val="FF0000"/>
                </a:solidFill>
                <a:latin typeface="Calibri" charset="0"/>
              </a:rPr>
              <a:t>’</a:t>
            </a:r>
            <a:endParaRPr lang="en-US" sz="1800" dirty="0">
              <a:solidFill>
                <a:srgbClr val="FF0000"/>
              </a:solidFill>
              <a:latin typeface="Calibri" charset="0"/>
            </a:endParaRPr>
          </a:p>
        </p:txBody>
      </p:sp>
      <p:sp>
        <p:nvSpPr>
          <p:cNvPr id="50203" name="TextBox 40"/>
          <p:cNvSpPr txBox="1">
            <a:spLocks noChangeArrowheads="1"/>
          </p:cNvSpPr>
          <p:nvPr/>
        </p:nvSpPr>
        <p:spPr bwMode="auto">
          <a:xfrm>
            <a:off x="4486806" y="4319628"/>
            <a:ext cx="351524" cy="369888"/>
          </a:xfrm>
          <a:prstGeom prst="rect">
            <a:avLst/>
          </a:prstGeom>
          <a:noFill/>
          <a:ln w="9525">
            <a:noFill/>
            <a:miter lim="800000"/>
            <a:headEnd/>
            <a:tailEnd/>
          </a:ln>
        </p:spPr>
        <p:txBody>
          <a:bodyPr wrap="square">
            <a:spAutoFit/>
          </a:bodyPr>
          <a:lstStyle/>
          <a:p>
            <a:pPr>
              <a:defRPr/>
            </a:pPr>
            <a:r>
              <a:rPr lang="en-US" dirty="0">
                <a:latin typeface="+mn-lt"/>
                <a:ea typeface="ＭＳ Ｐゴシック" pitchFamily="-1" charset="-128"/>
                <a:cs typeface="ＭＳ Ｐゴシック" pitchFamily="-1" charset="-128"/>
              </a:rPr>
              <a:t> r</a:t>
            </a:r>
          </a:p>
        </p:txBody>
      </p:sp>
      <p:sp>
        <p:nvSpPr>
          <p:cNvPr id="2" name="TextBox 31"/>
          <p:cNvSpPr txBox="1">
            <a:spLocks noChangeArrowheads="1"/>
          </p:cNvSpPr>
          <p:nvPr/>
        </p:nvSpPr>
        <p:spPr bwMode="auto">
          <a:xfrm>
            <a:off x="6931937" y="2265671"/>
            <a:ext cx="6318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latin typeface="Calibri" charset="0"/>
              </a:rPr>
              <a:t> </a:t>
            </a:r>
          </a:p>
          <a:p>
            <a:pPr eaLnBrk="1" hangingPunct="1"/>
            <a:r>
              <a:rPr lang="en-US" altLang="en-US" sz="1800" dirty="0">
                <a:solidFill>
                  <a:srgbClr val="FF0000"/>
                </a:solidFill>
              </a:rPr>
              <a:t>S’</a:t>
            </a:r>
            <a:r>
              <a:rPr lang="en-US" altLang="en-US" sz="1800" baseline="-25000" dirty="0">
                <a:solidFill>
                  <a:srgbClr val="FF0000"/>
                </a:solidFill>
              </a:rPr>
              <a:t>LF</a:t>
            </a:r>
            <a:endParaRPr lang="en-US" sz="1800" dirty="0">
              <a:solidFill>
                <a:srgbClr val="FF0000"/>
              </a:solidFill>
              <a:latin typeface="Calibri" charset="0"/>
              <a:cs typeface="Bell MT" charset="0"/>
            </a:endParaRPr>
          </a:p>
        </p:txBody>
      </p:sp>
      <p:cxnSp>
        <p:nvCxnSpPr>
          <p:cNvPr id="55" name="Straight Connector 54"/>
          <p:cNvCxnSpPr>
            <a:cxnSpLocks/>
          </p:cNvCxnSpPr>
          <p:nvPr/>
        </p:nvCxnSpPr>
        <p:spPr>
          <a:xfrm flipH="1">
            <a:off x="6679585" y="3923047"/>
            <a:ext cx="23721" cy="1871647"/>
          </a:xfrm>
          <a:prstGeom prst="line">
            <a:avLst/>
          </a:prstGeom>
          <a:ln w="1587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F68C22B6-83E2-D34A-885A-591D693E1D72}"/>
              </a:ext>
            </a:extLst>
          </p:cNvPr>
          <p:cNvCxnSpPr>
            <a:cxnSpLocks/>
          </p:cNvCxnSpPr>
          <p:nvPr/>
        </p:nvCxnSpPr>
        <p:spPr>
          <a:xfrm flipH="1">
            <a:off x="6447414" y="2992907"/>
            <a:ext cx="1765963" cy="26009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5CCD56E-C5ED-1944-9FA9-8AD6753F6E6A}"/>
              </a:ext>
            </a:extLst>
          </p:cNvPr>
          <p:cNvCxnSpPr>
            <a:cxnSpLocks/>
          </p:cNvCxnSpPr>
          <p:nvPr/>
        </p:nvCxnSpPr>
        <p:spPr>
          <a:xfrm flipH="1">
            <a:off x="5805482" y="2647747"/>
            <a:ext cx="1765963" cy="26009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1" name="TextBox 31">
            <a:extLst>
              <a:ext uri="{FF2B5EF4-FFF2-40B4-BE49-F238E27FC236}">
                <a16:creationId xmlns:a16="http://schemas.microsoft.com/office/drawing/2014/main" id="{AC862DF6-A4DC-2A40-93C8-16FF6C75614B}"/>
              </a:ext>
            </a:extLst>
          </p:cNvPr>
          <p:cNvSpPr txBox="1">
            <a:spLocks noChangeArrowheads="1"/>
          </p:cNvSpPr>
          <p:nvPr/>
        </p:nvSpPr>
        <p:spPr bwMode="auto">
          <a:xfrm>
            <a:off x="7655955" y="2816376"/>
            <a:ext cx="77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dirty="0">
                <a:latin typeface="+mn-lt"/>
              </a:rPr>
              <a:t> S</a:t>
            </a:r>
            <a:r>
              <a:rPr lang="en-US" altLang="en-US" sz="2000" baseline="-25000" dirty="0">
                <a:latin typeface="+mn-lt"/>
              </a:rPr>
              <a:t>LF</a:t>
            </a:r>
            <a:endParaRPr lang="en-US" altLang="en-US" sz="2000" dirty="0">
              <a:latin typeface="+mn-lt"/>
            </a:endParaRPr>
          </a:p>
        </p:txBody>
      </p:sp>
      <p:cxnSp>
        <p:nvCxnSpPr>
          <p:cNvPr id="12" name="Straight Connector 11">
            <a:extLst>
              <a:ext uri="{FF2B5EF4-FFF2-40B4-BE49-F238E27FC236}">
                <a16:creationId xmlns:a16="http://schemas.microsoft.com/office/drawing/2014/main" id="{9612F19A-9D5A-4142-A924-7582748637B7}"/>
              </a:ext>
            </a:extLst>
          </p:cNvPr>
          <p:cNvCxnSpPr>
            <a:cxnSpLocks/>
          </p:cNvCxnSpPr>
          <p:nvPr/>
        </p:nvCxnSpPr>
        <p:spPr>
          <a:xfrm>
            <a:off x="5814665" y="2695726"/>
            <a:ext cx="2090578" cy="28688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9" name="TextBox 31">
            <a:extLst>
              <a:ext uri="{FF2B5EF4-FFF2-40B4-BE49-F238E27FC236}">
                <a16:creationId xmlns:a16="http://schemas.microsoft.com/office/drawing/2014/main" id="{9DDA27E1-70DF-B44D-8AB4-E00A34357A42}"/>
              </a:ext>
            </a:extLst>
          </p:cNvPr>
          <p:cNvSpPr txBox="1">
            <a:spLocks noChangeArrowheads="1"/>
          </p:cNvSpPr>
          <p:nvPr/>
        </p:nvSpPr>
        <p:spPr bwMode="auto">
          <a:xfrm>
            <a:off x="5918026" y="2578530"/>
            <a:ext cx="77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dirty="0">
                <a:latin typeface="+mn-lt"/>
              </a:rPr>
              <a:t> D</a:t>
            </a:r>
            <a:r>
              <a:rPr lang="en-US" altLang="en-US" sz="2000" baseline="-25000" dirty="0">
                <a:latin typeface="+mn-lt"/>
              </a:rPr>
              <a:t>LF</a:t>
            </a:r>
            <a:endParaRPr lang="en-US" altLang="en-US" sz="2000" dirty="0">
              <a:latin typeface="+mn-lt"/>
            </a:endParaRPr>
          </a:p>
        </p:txBody>
      </p:sp>
      <p:sp>
        <p:nvSpPr>
          <p:cNvPr id="37" name="TextBox 20">
            <a:extLst>
              <a:ext uri="{FF2B5EF4-FFF2-40B4-BE49-F238E27FC236}">
                <a16:creationId xmlns:a16="http://schemas.microsoft.com/office/drawing/2014/main" id="{875D29BF-A8C6-88A9-2B6E-9A5949F6C8AE}"/>
              </a:ext>
            </a:extLst>
          </p:cNvPr>
          <p:cNvSpPr txBox="1">
            <a:spLocks noChangeArrowheads="1"/>
          </p:cNvSpPr>
          <p:nvPr/>
        </p:nvSpPr>
        <p:spPr bwMode="auto">
          <a:xfrm>
            <a:off x="8252274" y="5760156"/>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Q</a:t>
            </a:r>
            <a:r>
              <a:rPr lang="en-US" altLang="en-US" sz="1800" baseline="-25000" dirty="0">
                <a:latin typeface="+mn-lt"/>
              </a:rPr>
              <a:t>LF</a:t>
            </a:r>
            <a:endParaRPr lang="en-US" altLang="en-US" sz="1800" b="1" dirty="0">
              <a:latin typeface="+mn-lt"/>
            </a:endParaRPr>
          </a:p>
        </p:txBody>
      </p:sp>
      <p:sp>
        <p:nvSpPr>
          <p:cNvPr id="38" name="TextBox 20">
            <a:extLst>
              <a:ext uri="{FF2B5EF4-FFF2-40B4-BE49-F238E27FC236}">
                <a16:creationId xmlns:a16="http://schemas.microsoft.com/office/drawing/2014/main" id="{4683B21F-BDD9-7CE8-602E-5082FC1150D1}"/>
              </a:ext>
            </a:extLst>
          </p:cNvPr>
          <p:cNvSpPr txBox="1">
            <a:spLocks noChangeArrowheads="1"/>
          </p:cNvSpPr>
          <p:nvPr/>
        </p:nvSpPr>
        <p:spPr bwMode="auto">
          <a:xfrm>
            <a:off x="6898488" y="5782262"/>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Q</a:t>
            </a:r>
            <a:r>
              <a:rPr lang="en-US" altLang="en-US" sz="1800" baseline="-25000" dirty="0">
                <a:latin typeface="+mn-lt"/>
              </a:rPr>
              <a:t>LF</a:t>
            </a:r>
            <a:endParaRPr lang="en-US" altLang="en-US" sz="1800" b="1" dirty="0">
              <a:latin typeface="+mn-lt"/>
            </a:endParaRPr>
          </a:p>
        </p:txBody>
      </p:sp>
      <p:sp>
        <p:nvSpPr>
          <p:cNvPr id="39" name="TextBox 20">
            <a:extLst>
              <a:ext uri="{FF2B5EF4-FFF2-40B4-BE49-F238E27FC236}">
                <a16:creationId xmlns:a16="http://schemas.microsoft.com/office/drawing/2014/main" id="{BDED2799-0EB8-AEBD-4BCF-81B5FDA74EB2}"/>
              </a:ext>
            </a:extLst>
          </p:cNvPr>
          <p:cNvSpPr txBox="1">
            <a:spLocks noChangeArrowheads="1"/>
          </p:cNvSpPr>
          <p:nvPr/>
        </p:nvSpPr>
        <p:spPr bwMode="auto">
          <a:xfrm>
            <a:off x="6414805" y="5777336"/>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solidFill>
                  <a:srgbClr val="FF0000"/>
                </a:solidFill>
                <a:latin typeface="+mn-lt"/>
              </a:rPr>
              <a:t>Q’</a:t>
            </a:r>
            <a:r>
              <a:rPr lang="en-US" altLang="en-US" sz="1800" baseline="-25000" dirty="0">
                <a:solidFill>
                  <a:srgbClr val="FF0000"/>
                </a:solidFill>
                <a:latin typeface="+mn-lt"/>
              </a:rPr>
              <a:t>LF</a:t>
            </a:r>
            <a:endParaRPr lang="en-US" altLang="en-US" sz="1800" b="1" dirty="0">
              <a:solidFill>
                <a:srgbClr val="FF0000"/>
              </a:solidFill>
              <a:latin typeface="+mn-lt"/>
            </a:endParaRPr>
          </a:p>
        </p:txBody>
      </p:sp>
      <p:cxnSp>
        <p:nvCxnSpPr>
          <p:cNvPr id="46" name="Straight Connector 45">
            <a:extLst>
              <a:ext uri="{FF2B5EF4-FFF2-40B4-BE49-F238E27FC236}">
                <a16:creationId xmlns:a16="http://schemas.microsoft.com/office/drawing/2014/main" id="{76F7B0B8-1DD3-3A19-A3F9-116EDF6960F4}"/>
              </a:ext>
            </a:extLst>
          </p:cNvPr>
          <p:cNvCxnSpPr/>
          <p:nvPr/>
        </p:nvCxnSpPr>
        <p:spPr>
          <a:xfrm rot="16200000" flipH="1">
            <a:off x="-1077359" y="4040585"/>
            <a:ext cx="3568700" cy="17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86D82FD-D3F4-2E2A-1A2A-635E51A8561B}"/>
              </a:ext>
            </a:extLst>
          </p:cNvPr>
          <p:cNvCxnSpPr/>
          <p:nvPr/>
        </p:nvCxnSpPr>
        <p:spPr>
          <a:xfrm>
            <a:off x="887172" y="2453878"/>
            <a:ext cx="3248025" cy="32416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C519EC9-02D9-2061-E7D4-E3631EC912EA}"/>
              </a:ext>
            </a:extLst>
          </p:cNvPr>
          <p:cNvCxnSpPr/>
          <p:nvPr/>
        </p:nvCxnSpPr>
        <p:spPr>
          <a:xfrm rot="5400000" flipH="1" flipV="1">
            <a:off x="903047" y="4144566"/>
            <a:ext cx="3382963" cy="158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52" name="TextBox 13">
            <a:extLst>
              <a:ext uri="{FF2B5EF4-FFF2-40B4-BE49-F238E27FC236}">
                <a16:creationId xmlns:a16="http://schemas.microsoft.com/office/drawing/2014/main" id="{8EDB078A-94EE-1768-3DB3-1801D68515E4}"/>
              </a:ext>
            </a:extLst>
          </p:cNvPr>
          <p:cNvSpPr txBox="1">
            <a:spLocks noChangeArrowheads="1"/>
          </p:cNvSpPr>
          <p:nvPr/>
        </p:nvSpPr>
        <p:spPr bwMode="auto">
          <a:xfrm>
            <a:off x="179147" y="2234803"/>
            <a:ext cx="5365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latin typeface="+mn-lt"/>
                <a:ea typeface="华文宋体" charset="0"/>
                <a:cs typeface="华文宋体" charset="0"/>
              </a:rPr>
              <a:t>i</a:t>
            </a:r>
          </a:p>
        </p:txBody>
      </p:sp>
      <p:cxnSp>
        <p:nvCxnSpPr>
          <p:cNvPr id="53" name="Straight Connector 52">
            <a:extLst>
              <a:ext uri="{FF2B5EF4-FFF2-40B4-BE49-F238E27FC236}">
                <a16:creationId xmlns:a16="http://schemas.microsoft.com/office/drawing/2014/main" id="{CE4EB65C-2CD4-D040-7E6C-DA716C225C00}"/>
              </a:ext>
            </a:extLst>
          </p:cNvPr>
          <p:cNvCxnSpPr/>
          <p:nvPr/>
        </p:nvCxnSpPr>
        <p:spPr>
          <a:xfrm rot="5400000" flipH="1" flipV="1">
            <a:off x="1946829" y="4125584"/>
            <a:ext cx="338137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3A1E766-D9DE-F023-1DFB-DCEDD9D25FE2}"/>
              </a:ext>
            </a:extLst>
          </p:cNvPr>
          <p:cNvCxnSpPr/>
          <p:nvPr/>
        </p:nvCxnSpPr>
        <p:spPr>
          <a:xfrm rot="10800000">
            <a:off x="698260" y="4152503"/>
            <a:ext cx="1895475" cy="0"/>
          </a:xfrm>
          <a:prstGeom prst="line">
            <a:avLst/>
          </a:prstGeom>
          <a:ln w="1587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3DC3CAA-13A9-1B34-62A3-5D693B411F48}"/>
              </a:ext>
            </a:extLst>
          </p:cNvPr>
          <p:cNvCxnSpPr/>
          <p:nvPr/>
        </p:nvCxnSpPr>
        <p:spPr>
          <a:xfrm rot="10800000">
            <a:off x="715722" y="5212953"/>
            <a:ext cx="2922588" cy="1588"/>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7" name="TextBox 23">
            <a:extLst>
              <a:ext uri="{FF2B5EF4-FFF2-40B4-BE49-F238E27FC236}">
                <a16:creationId xmlns:a16="http://schemas.microsoft.com/office/drawing/2014/main" id="{B60D6389-EEF3-2F39-A487-01D63E1D50EC}"/>
              </a:ext>
            </a:extLst>
          </p:cNvPr>
          <p:cNvSpPr txBox="1">
            <a:spLocks noChangeArrowheads="1"/>
          </p:cNvSpPr>
          <p:nvPr/>
        </p:nvSpPr>
        <p:spPr bwMode="auto">
          <a:xfrm>
            <a:off x="274320" y="3863941"/>
            <a:ext cx="45115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0000"/>
                </a:solidFill>
                <a:latin typeface="+mn-lt"/>
                <a:ea typeface="华文宋体" charset="0"/>
                <a:cs typeface="华文宋体" charset="0"/>
              </a:rPr>
              <a:t>i</a:t>
            </a:r>
            <a:r>
              <a:rPr lang="ja-JP" altLang="en-US" sz="2000">
                <a:solidFill>
                  <a:srgbClr val="FF0000"/>
                </a:solidFill>
                <a:latin typeface="+mn-lt"/>
                <a:ea typeface="华文宋体" charset="0"/>
                <a:cs typeface="华文宋体" charset="0"/>
              </a:rPr>
              <a:t>’</a:t>
            </a:r>
            <a:endParaRPr lang="en-US" sz="2000">
              <a:solidFill>
                <a:srgbClr val="FF0000"/>
              </a:solidFill>
              <a:latin typeface="+mn-lt"/>
              <a:ea typeface="华文宋体" charset="0"/>
              <a:cs typeface="华文宋体" charset="0"/>
            </a:endParaRPr>
          </a:p>
        </p:txBody>
      </p:sp>
      <p:sp>
        <p:nvSpPr>
          <p:cNvPr id="58" name="TextBox 23">
            <a:extLst>
              <a:ext uri="{FF2B5EF4-FFF2-40B4-BE49-F238E27FC236}">
                <a16:creationId xmlns:a16="http://schemas.microsoft.com/office/drawing/2014/main" id="{8C220812-043A-9CC4-8CFA-66E5E7CB2713}"/>
              </a:ext>
            </a:extLst>
          </p:cNvPr>
          <p:cNvSpPr txBox="1">
            <a:spLocks noChangeArrowheads="1"/>
          </p:cNvSpPr>
          <p:nvPr/>
        </p:nvSpPr>
        <p:spPr bwMode="auto">
          <a:xfrm>
            <a:off x="185149" y="4950517"/>
            <a:ext cx="481013" cy="400110"/>
          </a:xfrm>
          <a:prstGeom prst="rect">
            <a:avLst/>
          </a:prstGeom>
          <a:noFill/>
          <a:ln w="9525">
            <a:noFill/>
            <a:miter lim="800000"/>
            <a:headEnd/>
            <a:tailEnd/>
          </a:ln>
        </p:spPr>
        <p:txBody>
          <a:bodyPr>
            <a:spAutoFit/>
          </a:bodyPr>
          <a:lstStyle/>
          <a:p>
            <a:pPr algn="r">
              <a:defRPr/>
            </a:pPr>
            <a:r>
              <a:rPr lang="en-US" sz="2000" dirty="0" err="1">
                <a:latin typeface="+mn-lt"/>
                <a:ea typeface="华文宋体" pitchFamily="-1" charset="-122"/>
                <a:cs typeface="华文宋体" pitchFamily="-1" charset="-122"/>
              </a:rPr>
              <a:t>i</a:t>
            </a:r>
            <a:endParaRPr lang="en-US" sz="2000" dirty="0">
              <a:latin typeface="+mn-lt"/>
              <a:ea typeface="华文宋体" pitchFamily="-1" charset="-122"/>
              <a:cs typeface="华文宋体" pitchFamily="-1" charset="-122"/>
            </a:endParaRPr>
          </a:p>
        </p:txBody>
      </p:sp>
      <p:sp>
        <p:nvSpPr>
          <p:cNvPr id="59" name="TextBox 58">
            <a:extLst>
              <a:ext uri="{FF2B5EF4-FFF2-40B4-BE49-F238E27FC236}">
                <a16:creationId xmlns:a16="http://schemas.microsoft.com/office/drawing/2014/main" id="{859C1B59-4081-45BB-BC09-C925453CA789}"/>
              </a:ext>
            </a:extLst>
          </p:cNvPr>
          <p:cNvSpPr txBox="1"/>
          <p:nvPr/>
        </p:nvSpPr>
        <p:spPr>
          <a:xfrm>
            <a:off x="2380668" y="5793940"/>
            <a:ext cx="698500" cy="400110"/>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000" dirty="0">
                <a:solidFill>
                  <a:srgbClr val="FF0000"/>
                </a:solidFill>
                <a:latin typeface="+mn-lt"/>
                <a:ea typeface="华文宋体"/>
                <a:cs typeface="ＭＳ Ｐゴシック" charset="-128"/>
              </a:rPr>
              <a:t>Q’</a:t>
            </a:r>
            <a:r>
              <a:rPr lang="en-US" sz="2000" baseline="-25000" dirty="0">
                <a:solidFill>
                  <a:srgbClr val="FF0000"/>
                </a:solidFill>
                <a:latin typeface="+mn-lt"/>
                <a:ea typeface="华文宋体"/>
                <a:cs typeface="ＭＳ Ｐゴシック" charset="-128"/>
              </a:rPr>
              <a:t>M</a:t>
            </a:r>
          </a:p>
        </p:txBody>
      </p:sp>
      <p:sp>
        <p:nvSpPr>
          <p:cNvPr id="60" name="TextBox 59">
            <a:extLst>
              <a:ext uri="{FF2B5EF4-FFF2-40B4-BE49-F238E27FC236}">
                <a16:creationId xmlns:a16="http://schemas.microsoft.com/office/drawing/2014/main" id="{28A8A1D9-A860-AF4D-7529-2B629F90329C}"/>
              </a:ext>
            </a:extLst>
          </p:cNvPr>
          <p:cNvSpPr txBox="1"/>
          <p:nvPr/>
        </p:nvSpPr>
        <p:spPr>
          <a:xfrm>
            <a:off x="4123526" y="5767000"/>
            <a:ext cx="569914"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sp>
        <p:nvSpPr>
          <p:cNvPr id="61" name="TextBox 60">
            <a:extLst>
              <a:ext uri="{FF2B5EF4-FFF2-40B4-BE49-F238E27FC236}">
                <a16:creationId xmlns:a16="http://schemas.microsoft.com/office/drawing/2014/main" id="{7ECB5AC7-B072-7409-0D4E-F37E950388C7}"/>
              </a:ext>
            </a:extLst>
          </p:cNvPr>
          <p:cNvSpPr txBox="1"/>
          <p:nvPr/>
        </p:nvSpPr>
        <p:spPr>
          <a:xfrm>
            <a:off x="3434327" y="5767893"/>
            <a:ext cx="829205"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cxnSp>
        <p:nvCxnSpPr>
          <p:cNvPr id="62" name="Straight Connector 61">
            <a:extLst>
              <a:ext uri="{FF2B5EF4-FFF2-40B4-BE49-F238E27FC236}">
                <a16:creationId xmlns:a16="http://schemas.microsoft.com/office/drawing/2014/main" id="{51653B68-8F44-9C6B-FF1B-DC31AE5ADFB0}"/>
              </a:ext>
            </a:extLst>
          </p:cNvPr>
          <p:cNvCxnSpPr>
            <a:cxnSpLocks/>
          </p:cNvCxnSpPr>
          <p:nvPr/>
        </p:nvCxnSpPr>
        <p:spPr>
          <a:xfrm flipH="1">
            <a:off x="716902" y="5828903"/>
            <a:ext cx="38394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472B5CA6-85D5-B250-B511-45EAEEA3B9F5}"/>
              </a:ext>
            </a:extLst>
          </p:cNvPr>
          <p:cNvSpPr txBox="1"/>
          <p:nvPr/>
        </p:nvSpPr>
        <p:spPr>
          <a:xfrm>
            <a:off x="2409443" y="2080915"/>
            <a:ext cx="557442" cy="707886"/>
          </a:xfrm>
          <a:prstGeom prst="rect">
            <a:avLst/>
          </a:prstGeom>
          <a:noFill/>
        </p:spPr>
        <p:txBody>
          <a:bodyPr wrap="square">
            <a:spAutoFit/>
          </a:bodyPr>
          <a:lstStyle/>
          <a:p>
            <a:pPr>
              <a:defRPr/>
            </a:pPr>
            <a:r>
              <a:rPr lang="en-US" sz="2000" dirty="0">
                <a:solidFill>
                  <a:srgbClr val="FF0000"/>
                </a:solidFill>
                <a:latin typeface="+mn-lt"/>
                <a:ea typeface="华文宋体"/>
                <a:cs typeface="ＭＳ Ｐゴシック" charset="-128"/>
              </a:rPr>
              <a:t>S’</a:t>
            </a:r>
            <a:r>
              <a:rPr lang="en-US" sz="2000" baseline="-25000" dirty="0">
                <a:solidFill>
                  <a:srgbClr val="FF0000"/>
                </a:solidFill>
                <a:latin typeface="+mn-lt"/>
                <a:ea typeface="华文宋体"/>
                <a:cs typeface="ＭＳ Ｐゴシック" charset="-128"/>
              </a:rPr>
              <a:t>M</a:t>
            </a:r>
          </a:p>
          <a:p>
            <a:pPr>
              <a:defRPr/>
            </a:pPr>
            <a:endParaRPr lang="en-US" sz="2000" dirty="0">
              <a:solidFill>
                <a:srgbClr val="FF0000"/>
              </a:solidFill>
              <a:latin typeface="+mn-lt"/>
              <a:ea typeface="华文宋体"/>
              <a:cs typeface="ＭＳ Ｐゴシック" charset="-128"/>
            </a:endParaRPr>
          </a:p>
        </p:txBody>
      </p:sp>
      <p:sp>
        <p:nvSpPr>
          <p:cNvPr id="64" name="TextBox 63">
            <a:extLst>
              <a:ext uri="{FF2B5EF4-FFF2-40B4-BE49-F238E27FC236}">
                <a16:creationId xmlns:a16="http://schemas.microsoft.com/office/drawing/2014/main" id="{9BF9EA8D-4954-3C46-221B-6198853959FF}"/>
              </a:ext>
            </a:extLst>
          </p:cNvPr>
          <p:cNvSpPr txBox="1"/>
          <p:nvPr/>
        </p:nvSpPr>
        <p:spPr>
          <a:xfrm>
            <a:off x="3848541" y="5106531"/>
            <a:ext cx="542923" cy="400110"/>
          </a:xfrm>
          <a:prstGeom prst="rect">
            <a:avLst/>
          </a:prstGeom>
          <a:noFill/>
        </p:spPr>
        <p:txBody>
          <a:bodyPr wrap="square">
            <a:spAutoFit/>
          </a:bodyPr>
          <a:lstStyle/>
          <a:p>
            <a:pPr>
              <a:defRPr/>
            </a:pPr>
            <a:r>
              <a:rPr lang="en-US" sz="2000" dirty="0">
                <a:latin typeface="+mn-lt"/>
                <a:ea typeface="华文宋体"/>
                <a:cs typeface="ＭＳ Ｐゴシック" charset="-128"/>
              </a:rPr>
              <a:t>D</a:t>
            </a:r>
            <a:r>
              <a:rPr lang="en-US" sz="2000" baseline="-25000" dirty="0">
                <a:latin typeface="+mn-lt"/>
                <a:ea typeface="华文宋体"/>
                <a:cs typeface="ＭＳ Ｐゴシック" charset="-128"/>
              </a:rPr>
              <a:t>M</a:t>
            </a:r>
          </a:p>
        </p:txBody>
      </p:sp>
      <p:sp>
        <p:nvSpPr>
          <p:cNvPr id="65" name="TextBox 64">
            <a:extLst>
              <a:ext uri="{FF2B5EF4-FFF2-40B4-BE49-F238E27FC236}">
                <a16:creationId xmlns:a16="http://schemas.microsoft.com/office/drawing/2014/main" id="{4BDA26AF-0509-4BA7-ED92-DA85072F554B}"/>
              </a:ext>
            </a:extLst>
          </p:cNvPr>
          <p:cNvSpPr txBox="1"/>
          <p:nvPr/>
        </p:nvSpPr>
        <p:spPr>
          <a:xfrm>
            <a:off x="3389302" y="2057313"/>
            <a:ext cx="625382" cy="400110"/>
          </a:xfrm>
          <a:prstGeom prst="rect">
            <a:avLst/>
          </a:prstGeom>
          <a:noFill/>
        </p:spPr>
        <p:txBody>
          <a:bodyPr wrap="square">
            <a:spAutoFit/>
          </a:bodyPr>
          <a:lstStyle/>
          <a:p>
            <a:pPr>
              <a:defRPr/>
            </a:pPr>
            <a:r>
              <a:rPr lang="en-US" sz="2000" dirty="0">
                <a:latin typeface="+mn-lt"/>
                <a:ea typeface="华文宋体"/>
                <a:cs typeface="ＭＳ Ｐゴシック" charset="-128"/>
              </a:rPr>
              <a:t>S</a:t>
            </a:r>
            <a:r>
              <a:rPr lang="en-US" sz="2000" baseline="-25000" dirty="0">
                <a:latin typeface="+mn-lt"/>
                <a:ea typeface="华文宋体"/>
                <a:cs typeface="ＭＳ Ｐゴシック" charset="-128"/>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 In"/>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Typewriter"/>
                                        </p:tgtEl>
                                      </p:cMediaNode>
                                    </p:audio>
                                  </p:subTnLst>
                                </p:cTn>
                              </p:par>
                              <p:par>
                                <p:cTn id="18" presetID="1"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anim calcmode="lin" valueType="num">
                                      <p:cBhvr>
                                        <p:cTn id="25" dur="500" fill="hold"/>
                                        <p:tgtEl>
                                          <p:spTgt spid="40"/>
                                        </p:tgtEl>
                                        <p:attrNameLst>
                                          <p:attrName>ppt_x</p:attrName>
                                        </p:attrNameLst>
                                      </p:cBhvr>
                                      <p:tavLst>
                                        <p:tav tm="0">
                                          <p:val>
                                            <p:strVal val="#ppt_x"/>
                                          </p:val>
                                        </p:tav>
                                        <p:tav tm="100000">
                                          <p:val>
                                            <p:strVal val="#ppt_x"/>
                                          </p:val>
                                        </p:tav>
                                      </p:tavLst>
                                    </p:anim>
                                    <p:anim calcmode="lin" valueType="num">
                                      <p:cBhvr>
                                        <p:cTn id="26" dur="500" fill="hold"/>
                                        <p:tgtEl>
                                          <p:spTgt spid="4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Arrow"/>
                                        </p:tgtEl>
                                      </p:cMediaNode>
                                    </p:audio>
                                  </p:sub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up)">
                                      <p:cBhvr>
                                        <p:cTn id="34" dur="500"/>
                                        <p:tgtEl>
                                          <p:spTgt spid="55"/>
                                        </p:tgtEl>
                                      </p:cBhvr>
                                    </p:animEffect>
                                  </p:childTnLst>
                                  <p:subTnLst>
                                    <p:audio>
                                      <p:cMediaNode>
                                        <p:cTn display="0" masterRel="sameClick">
                                          <p:stCondLst>
                                            <p:cond evt="begin" delay="0">
                                              <p:tn val="32"/>
                                            </p:cond>
                                          </p:stCondLst>
                                          <p:endCondLst>
                                            <p:cond evt="onStopAudio" delay="0">
                                              <p:tgtEl>
                                                <p:sldTgt/>
                                              </p:tgtEl>
                                            </p:cond>
                                          </p:endCondLst>
                                        </p:cTn>
                                        <p:tgtEl>
                                          <p:sndTgt r:embed="rId4" name="Typewriter"/>
                                        </p:tgtEl>
                                      </p:cMediaNode>
                                    </p:audio>
                                  </p:subTnLst>
                                </p:cTn>
                              </p:par>
                              <p:par>
                                <p:cTn id="35" presetID="22" presetClass="entr" presetSubtype="2"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subTnLst>
                                    <p:audio>
                                      <p:cMediaNode>
                                        <p:cTn display="0" masterRel="sameClick">
                                          <p:stCondLst>
                                            <p:cond evt="begin" delay="0">
                                              <p:tn val="35"/>
                                            </p:cond>
                                          </p:stCondLst>
                                          <p:endCondLst>
                                            <p:cond evt="onStopAudio" delay="0">
                                              <p:tgtEl>
                                                <p:sldTgt/>
                                              </p:tgtEl>
                                            </p:cond>
                                          </p:endCondLst>
                                        </p:cTn>
                                        <p:tgtEl>
                                          <p:sndTgt r:embed="rId4" name="Typewriter"/>
                                        </p:tgtEl>
                                      </p:cMediaNode>
                                    </p:audio>
                                  </p:subTnLst>
                                </p:cTn>
                              </p:par>
                              <p:par>
                                <p:cTn id="38" presetID="1"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2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0" grpId="0"/>
      <p:bldP spid="2" grpId="0"/>
      <p:bldP spid="39" grpId="0"/>
      <p:bldP spid="57" grpId="0"/>
      <p:bldP spid="59" grpId="0"/>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88" y="0"/>
            <a:ext cx="9144001" cy="1143000"/>
          </a:xfrm>
        </p:spPr>
        <p:txBody>
          <a:bodyPr/>
          <a:lstStyle/>
          <a:p>
            <a:r>
              <a:rPr lang="en-US" sz="3200">
                <a:latin typeface="Calibri" charset="0"/>
                <a:ea typeface="ＭＳ Ｐゴシック" charset="0"/>
                <a:cs typeface="ＭＳ Ｐゴシック" charset="0"/>
              </a:rPr>
              <a:t>Effect of Monetary Policy on Exchange Rates: Open Market sale</a:t>
            </a:r>
          </a:p>
        </p:txBody>
      </p:sp>
      <p:cxnSp>
        <p:nvCxnSpPr>
          <p:cNvPr id="24" name="Straight Connector 23"/>
          <p:cNvCxnSpPr/>
          <p:nvPr/>
        </p:nvCxnSpPr>
        <p:spPr>
          <a:xfrm rot="16200000" flipH="1">
            <a:off x="-645318" y="3612356"/>
            <a:ext cx="3568700" cy="174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368425" y="2438400"/>
            <a:ext cx="2744788" cy="2720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2230" name="TextBox 13"/>
          <p:cNvSpPr txBox="1">
            <a:spLocks noChangeArrowheads="1"/>
          </p:cNvSpPr>
          <p:nvPr/>
        </p:nvSpPr>
        <p:spPr bwMode="auto">
          <a:xfrm>
            <a:off x="468732" y="1747674"/>
            <a:ext cx="7557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mn-lt"/>
                <a:ea typeface="华文宋体" charset="0"/>
                <a:cs typeface="华文宋体" charset="0"/>
              </a:rPr>
              <a:t>RER</a:t>
            </a:r>
          </a:p>
        </p:txBody>
      </p:sp>
      <p:cxnSp>
        <p:nvCxnSpPr>
          <p:cNvPr id="30" name="Straight Connector 29"/>
          <p:cNvCxnSpPr/>
          <p:nvPr/>
        </p:nvCxnSpPr>
        <p:spPr>
          <a:xfrm rot="5400000" flipH="1" flipV="1">
            <a:off x="1355666" y="3695823"/>
            <a:ext cx="338137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cxnSpLocks/>
          </p:cNvCxnSpPr>
          <p:nvPr/>
        </p:nvCxnSpPr>
        <p:spPr>
          <a:xfrm flipH="1">
            <a:off x="1154378" y="4115241"/>
            <a:ext cx="1847655" cy="0"/>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flipH="1" flipV="1">
            <a:off x="64294" y="3696494"/>
            <a:ext cx="3381375" cy="158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a:off x="1130300" y="2835275"/>
            <a:ext cx="625475" cy="1588"/>
          </a:xfrm>
          <a:prstGeom prst="line">
            <a:avLst/>
          </a:prstGeom>
          <a:ln w="15875">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40" name="TextBox 39"/>
          <p:cNvSpPr txBox="1">
            <a:spLocks noChangeArrowheads="1"/>
          </p:cNvSpPr>
          <p:nvPr/>
        </p:nvSpPr>
        <p:spPr bwMode="auto">
          <a:xfrm>
            <a:off x="556053" y="3930575"/>
            <a:ext cx="741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RER</a:t>
            </a:r>
          </a:p>
        </p:txBody>
      </p:sp>
      <p:sp>
        <p:nvSpPr>
          <p:cNvPr id="41" name="TextBox 40"/>
          <p:cNvSpPr txBox="1">
            <a:spLocks noChangeArrowheads="1"/>
          </p:cNvSpPr>
          <p:nvPr/>
        </p:nvSpPr>
        <p:spPr bwMode="auto">
          <a:xfrm>
            <a:off x="292366" y="2625691"/>
            <a:ext cx="8620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a:solidFill>
                  <a:srgbClr val="FF0000"/>
                </a:solidFill>
                <a:latin typeface="+mn-lt"/>
              </a:rPr>
              <a:t>RER’</a:t>
            </a:r>
          </a:p>
        </p:txBody>
      </p:sp>
      <p:sp>
        <p:nvSpPr>
          <p:cNvPr id="52242" name="TextBox 43"/>
          <p:cNvSpPr txBox="1">
            <a:spLocks noChangeArrowheads="1"/>
          </p:cNvSpPr>
          <p:nvPr/>
        </p:nvSpPr>
        <p:spPr bwMode="auto">
          <a:xfrm>
            <a:off x="5438374" y="1750086"/>
            <a:ext cx="3208338"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latin typeface="+mn-lt"/>
              </a:rPr>
              <a:t>Contractionary Monetary Policy; higher nominal interest rates; higher real interest rates; increased demand for the U.S. assets; decrease in the Supply of dollars from Net Capital Outflows; appreciation of exchange rate; decrease in Net Exports</a:t>
            </a:r>
          </a:p>
        </p:txBody>
      </p:sp>
      <p:sp>
        <p:nvSpPr>
          <p:cNvPr id="19" name="TextBox 18">
            <a:extLst>
              <a:ext uri="{FF2B5EF4-FFF2-40B4-BE49-F238E27FC236}">
                <a16:creationId xmlns:a16="http://schemas.microsoft.com/office/drawing/2014/main" id="{02374EBC-119F-A348-9C75-C5FA080B3BA4}"/>
              </a:ext>
            </a:extLst>
          </p:cNvPr>
          <p:cNvSpPr txBox="1"/>
          <p:nvPr/>
        </p:nvSpPr>
        <p:spPr>
          <a:xfrm>
            <a:off x="3820585" y="4651346"/>
            <a:ext cx="901170" cy="400110"/>
          </a:xfrm>
          <a:prstGeom prst="rect">
            <a:avLst/>
          </a:prstGeom>
          <a:noFill/>
        </p:spPr>
        <p:txBody>
          <a:bodyPr wrap="square">
            <a:spAutoFit/>
          </a:bodyPr>
          <a:lstStyle/>
          <a:p>
            <a:pPr algn="ctr">
              <a:defRPr/>
            </a:pPr>
            <a:r>
              <a:rPr lang="en-US" sz="2000" dirty="0">
                <a:latin typeface="+mn-lt"/>
                <a:ea typeface="华文宋体"/>
                <a:cs typeface="ＭＳ Ｐゴシック" charset="-128"/>
              </a:rPr>
              <a:t>D</a:t>
            </a:r>
            <a:r>
              <a:rPr lang="en-US" sz="2000" baseline="-25000" dirty="0">
                <a:latin typeface="+mn-lt"/>
                <a:ea typeface="华文宋体"/>
                <a:cs typeface="ＭＳ Ｐゴシック" charset="-128"/>
              </a:rPr>
              <a:t>NX</a:t>
            </a:r>
          </a:p>
        </p:txBody>
      </p:sp>
      <p:sp>
        <p:nvSpPr>
          <p:cNvPr id="20" name="TextBox 19">
            <a:extLst>
              <a:ext uri="{FF2B5EF4-FFF2-40B4-BE49-F238E27FC236}">
                <a16:creationId xmlns:a16="http://schemas.microsoft.com/office/drawing/2014/main" id="{D1EFB400-A549-FC4A-8C39-EE8C9B261441}"/>
              </a:ext>
            </a:extLst>
          </p:cNvPr>
          <p:cNvSpPr txBox="1"/>
          <p:nvPr/>
        </p:nvSpPr>
        <p:spPr>
          <a:xfrm>
            <a:off x="2740819" y="1562222"/>
            <a:ext cx="614892" cy="400110"/>
          </a:xfrm>
          <a:prstGeom prst="rect">
            <a:avLst/>
          </a:prstGeom>
          <a:noFill/>
        </p:spPr>
        <p:txBody>
          <a:bodyPr wrap="square">
            <a:spAutoFit/>
          </a:bodyPr>
          <a:lstStyle/>
          <a:p>
            <a:pPr algn="ctr">
              <a:defRPr/>
            </a:pPr>
            <a:r>
              <a:rPr lang="en-US" sz="2000" dirty="0">
                <a:latin typeface="+mn-lt"/>
                <a:ea typeface="华文宋体"/>
                <a:cs typeface="ＭＳ Ｐゴシック" charset="-128"/>
              </a:rPr>
              <a:t>S</a:t>
            </a:r>
            <a:r>
              <a:rPr lang="en-US" sz="2000" baseline="-25000" dirty="0">
                <a:latin typeface="+mn-lt"/>
                <a:ea typeface="华文宋体"/>
                <a:cs typeface="ＭＳ Ｐゴシック" charset="-128"/>
              </a:rPr>
              <a:t>NCO</a:t>
            </a:r>
          </a:p>
        </p:txBody>
      </p:sp>
      <p:sp>
        <p:nvSpPr>
          <p:cNvPr id="21" name="TextBox 20">
            <a:extLst>
              <a:ext uri="{FF2B5EF4-FFF2-40B4-BE49-F238E27FC236}">
                <a16:creationId xmlns:a16="http://schemas.microsoft.com/office/drawing/2014/main" id="{39A14BED-6F7E-9647-828B-25CF2EB37FDB}"/>
              </a:ext>
            </a:extLst>
          </p:cNvPr>
          <p:cNvSpPr txBox="1"/>
          <p:nvPr/>
        </p:nvSpPr>
        <p:spPr>
          <a:xfrm>
            <a:off x="1368425" y="1577945"/>
            <a:ext cx="787311" cy="400110"/>
          </a:xfrm>
          <a:prstGeom prst="rect">
            <a:avLst/>
          </a:prstGeom>
          <a:noFill/>
        </p:spPr>
        <p:txBody>
          <a:bodyPr wrap="square">
            <a:spAutoFit/>
          </a:bodyPr>
          <a:lstStyle/>
          <a:p>
            <a:pPr algn="ctr">
              <a:defRPr/>
            </a:pPr>
            <a:r>
              <a:rPr lang="en-US" sz="2000" dirty="0">
                <a:solidFill>
                  <a:srgbClr val="FF0000"/>
                </a:solidFill>
                <a:latin typeface="+mn-lt"/>
                <a:ea typeface="华文宋体"/>
                <a:cs typeface="ＭＳ Ｐゴシック" charset="-128"/>
              </a:rPr>
              <a:t>S’</a:t>
            </a:r>
            <a:r>
              <a:rPr lang="en-US" sz="2000" baseline="-25000" dirty="0">
                <a:solidFill>
                  <a:srgbClr val="FF0000"/>
                </a:solidFill>
                <a:latin typeface="+mn-lt"/>
                <a:ea typeface="华文宋体"/>
                <a:cs typeface="ＭＳ Ｐゴシック" charset="-128"/>
              </a:rPr>
              <a:t>NCO</a:t>
            </a:r>
          </a:p>
        </p:txBody>
      </p:sp>
      <p:sp>
        <p:nvSpPr>
          <p:cNvPr id="22" name="TextBox 21">
            <a:extLst>
              <a:ext uri="{FF2B5EF4-FFF2-40B4-BE49-F238E27FC236}">
                <a16:creationId xmlns:a16="http://schemas.microsoft.com/office/drawing/2014/main" id="{165ABB7A-3DE3-3F7E-FDC4-208DEF2D5AD7}"/>
              </a:ext>
            </a:extLst>
          </p:cNvPr>
          <p:cNvSpPr txBox="1"/>
          <p:nvPr/>
        </p:nvSpPr>
        <p:spPr>
          <a:xfrm>
            <a:off x="3839109" y="5386859"/>
            <a:ext cx="1427729" cy="369332"/>
          </a:xfrm>
          <a:prstGeom prst="rect">
            <a:avLst/>
          </a:prstGeom>
          <a:noFill/>
        </p:spPr>
        <p:txBody>
          <a:bodyPr wrap="square">
            <a:spAutoFit/>
          </a:bodyPr>
          <a:lstStyle/>
          <a:p>
            <a:pPr algn="ctr">
              <a:defRPr/>
            </a:pPr>
            <a:r>
              <a:rPr lang="en-US" dirty="0">
                <a:latin typeface="+mn-lt"/>
                <a:ea typeface="华文宋体"/>
                <a:cs typeface="ＭＳ Ｐゴシック" charset="-128"/>
              </a:rPr>
              <a:t>Q</a:t>
            </a:r>
            <a:r>
              <a:rPr lang="en-US" baseline="-25000" dirty="0">
                <a:latin typeface="+mn-lt"/>
                <a:ea typeface="华文宋体"/>
                <a:cs typeface="ＭＳ Ｐゴシック" charset="-128"/>
              </a:rPr>
              <a:t>$,NX,NCO</a:t>
            </a:r>
            <a:endParaRPr lang="en-US" dirty="0">
              <a:latin typeface="+mn-lt"/>
              <a:ea typeface="华文宋体"/>
              <a:cs typeface="ＭＳ Ｐゴシック" charset="-128"/>
            </a:endParaRPr>
          </a:p>
        </p:txBody>
      </p:sp>
      <p:sp>
        <p:nvSpPr>
          <p:cNvPr id="23" name="TextBox 22">
            <a:extLst>
              <a:ext uri="{FF2B5EF4-FFF2-40B4-BE49-F238E27FC236}">
                <a16:creationId xmlns:a16="http://schemas.microsoft.com/office/drawing/2014/main" id="{AF95E37B-39AD-0056-ECB1-BA7C933B39C7}"/>
              </a:ext>
            </a:extLst>
          </p:cNvPr>
          <p:cNvSpPr txBox="1"/>
          <p:nvPr/>
        </p:nvSpPr>
        <p:spPr>
          <a:xfrm>
            <a:off x="2421414" y="5371064"/>
            <a:ext cx="1450430" cy="369332"/>
          </a:xfrm>
          <a:prstGeom prst="rect">
            <a:avLst/>
          </a:prstGeom>
          <a:noFill/>
        </p:spPr>
        <p:txBody>
          <a:bodyPr wrap="square">
            <a:spAutoFit/>
          </a:bodyPr>
          <a:lstStyle/>
          <a:p>
            <a:pPr algn="ctr">
              <a:defRPr/>
            </a:pPr>
            <a:r>
              <a:rPr lang="en-US" dirty="0">
                <a:latin typeface="+mn-lt"/>
                <a:ea typeface="华文宋体"/>
                <a:cs typeface="ＭＳ Ｐゴシック" charset="-128"/>
              </a:rPr>
              <a:t>Q</a:t>
            </a:r>
            <a:r>
              <a:rPr lang="en-US" baseline="-25000" dirty="0">
                <a:latin typeface="+mn-lt"/>
                <a:ea typeface="华文宋体"/>
                <a:cs typeface="ＭＳ Ｐゴシック" charset="-128"/>
              </a:rPr>
              <a:t>$,NX,NCO</a:t>
            </a:r>
            <a:endParaRPr lang="en-US" dirty="0">
              <a:latin typeface="+mn-lt"/>
              <a:ea typeface="华文宋体"/>
              <a:cs typeface="ＭＳ Ｐゴシック" charset="-128"/>
            </a:endParaRPr>
          </a:p>
        </p:txBody>
      </p:sp>
      <p:sp>
        <p:nvSpPr>
          <p:cNvPr id="27" name="TextBox 26">
            <a:extLst>
              <a:ext uri="{FF2B5EF4-FFF2-40B4-BE49-F238E27FC236}">
                <a16:creationId xmlns:a16="http://schemas.microsoft.com/office/drawing/2014/main" id="{91728884-8E97-60D5-5CC4-0A15275EF4DC}"/>
              </a:ext>
            </a:extLst>
          </p:cNvPr>
          <p:cNvSpPr txBox="1"/>
          <p:nvPr/>
        </p:nvSpPr>
        <p:spPr>
          <a:xfrm>
            <a:off x="1210574" y="5378107"/>
            <a:ext cx="1347331" cy="369332"/>
          </a:xfrm>
          <a:prstGeom prst="rect">
            <a:avLst/>
          </a:prstGeom>
          <a:noFill/>
        </p:spPr>
        <p:txBody>
          <a:bodyPr wrap="square">
            <a:spAutoFit/>
          </a:bodyPr>
          <a:lstStyle/>
          <a:p>
            <a:pPr algn="ctr">
              <a:defRPr/>
            </a:pPr>
            <a:r>
              <a:rPr lang="en-US" dirty="0">
                <a:solidFill>
                  <a:srgbClr val="FF0000"/>
                </a:solidFill>
                <a:latin typeface="+mn-lt"/>
                <a:ea typeface="华文宋体"/>
                <a:cs typeface="ＭＳ Ｐゴシック" charset="-128"/>
              </a:rPr>
              <a:t>Q’</a:t>
            </a:r>
            <a:r>
              <a:rPr lang="en-US" baseline="-25000" dirty="0">
                <a:solidFill>
                  <a:srgbClr val="FF0000"/>
                </a:solidFill>
                <a:latin typeface="+mn-lt"/>
                <a:ea typeface="华文宋体"/>
                <a:cs typeface="ＭＳ Ｐゴシック" charset="-128"/>
              </a:rPr>
              <a:t>$,NX,NCO</a:t>
            </a:r>
            <a:endParaRPr lang="en-US" dirty="0">
              <a:solidFill>
                <a:srgbClr val="FF0000"/>
              </a:solidFill>
              <a:latin typeface="+mn-lt"/>
              <a:ea typeface="华文宋体"/>
              <a:cs typeface="ＭＳ Ｐゴシック" charset="-128"/>
            </a:endParaRPr>
          </a:p>
        </p:txBody>
      </p:sp>
      <p:cxnSp>
        <p:nvCxnSpPr>
          <p:cNvPr id="28" name="Straight Connector 27">
            <a:extLst>
              <a:ext uri="{FF2B5EF4-FFF2-40B4-BE49-F238E27FC236}">
                <a16:creationId xmlns:a16="http://schemas.microsoft.com/office/drawing/2014/main" id="{31ED4993-0C77-79D5-454C-444B33E8F8D0}"/>
              </a:ext>
            </a:extLst>
          </p:cNvPr>
          <p:cNvCxnSpPr>
            <a:cxnSpLocks/>
          </p:cNvCxnSpPr>
          <p:nvPr/>
        </p:nvCxnSpPr>
        <p:spPr>
          <a:xfrm flipH="1">
            <a:off x="1140620" y="5399250"/>
            <a:ext cx="3797298" cy="24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subTnLst>
                                    <p:audio>
                                      <p:cMediaNode>
                                        <p:cTn display="0" masterRel="sameClick">
                                          <p:stCondLst>
                                            <p:cond evt="begin" delay="0">
                                              <p:tn val="13"/>
                                            </p:cond>
                                          </p:stCondLst>
                                          <p:endCondLst>
                                            <p:cond evt="onStopAudio" delay="0">
                                              <p:tgtEl>
                                                <p:sldTgt/>
                                              </p:tgtEl>
                                            </p:cond>
                                          </p:endCondLst>
                                        </p:cTn>
                                        <p:tgtEl>
                                          <p:sndTgt r:embed="rId3"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right)">
                                      <p:cBhvr>
                                        <p:cTn id="25" dur="500"/>
                                        <p:tgtEl>
                                          <p:spTgt spid="32"/>
                                        </p:tgtEl>
                                      </p:cBhvr>
                                    </p:animEffect>
                                  </p:childTnLst>
                                  <p:subTnLst>
                                    <p:audio>
                                      <p:cMediaNode>
                                        <p:cTn display="0" masterRel="sameClick">
                                          <p:stCondLst>
                                            <p:cond evt="begin" delay="0">
                                              <p:tn val="23"/>
                                            </p:cond>
                                          </p:stCondLst>
                                          <p:endCondLst>
                                            <p:cond evt="onStopAudio" delay="0">
                                              <p:tgtEl>
                                                <p:sldTgt/>
                                              </p:tgtEl>
                                            </p:cond>
                                          </p:endCondLst>
                                        </p:cTn>
                                        <p:tgtEl>
                                          <p:sndTgt r:embed="rId4" name="Typewriter"/>
                                        </p:tgtEl>
                                      </p:cMediaNode>
                                    </p:audio>
                                  </p:sub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1+#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Fly In"/>
                                        </p:tgtEl>
                                      </p:cMediaNode>
                                    </p:audio>
                                  </p:sub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subTnLst>
                                    <p:audio>
                                      <p:cMediaNode>
                                        <p:cTn display="0" masterRel="sameClick">
                                          <p:stCondLst>
                                            <p:cond evt="begin" delay="0">
                                              <p:tn val="42"/>
                                            </p:cond>
                                          </p:stCondLst>
                                          <p:endCondLst>
                                            <p:cond evt="onStopAudio" delay="0">
                                              <p:tgtEl>
                                                <p:sldTgt/>
                                              </p:tgtEl>
                                            </p:cond>
                                          </p:endCondLst>
                                        </p:cTn>
                                        <p:tgtEl>
                                          <p:sndTgt r:embed="rId4" name="Typewriter"/>
                                        </p:tgtEl>
                                      </p:cMediaNode>
                                    </p:audio>
                                  </p:sub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19" grpId="0"/>
      <p:bldP spid="20" grpId="0"/>
      <p:bldP spid="21" grpId="0"/>
      <p:bldP spid="23"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0"/>
            <a:ext cx="8229600" cy="1143000"/>
          </a:xfrm>
        </p:spPr>
        <p:txBody>
          <a:bodyPr/>
          <a:lstStyle/>
          <a:p>
            <a:r>
              <a:rPr lang="en-US" sz="4000" dirty="0">
                <a:latin typeface="Calibri" charset="0"/>
                <a:ea typeface="ＭＳ Ｐゴシック" charset="0"/>
                <a:cs typeface="ＭＳ Ｐゴシック" charset="0"/>
              </a:rPr>
              <a:t>Purchasing Power Parity Theory</a:t>
            </a:r>
          </a:p>
        </p:txBody>
      </p:sp>
      <p:sp>
        <p:nvSpPr>
          <p:cNvPr id="54275" name="Content Placeholder 2"/>
          <p:cNvSpPr>
            <a:spLocks noGrp="1"/>
          </p:cNvSpPr>
          <p:nvPr>
            <p:ph idx="1"/>
          </p:nvPr>
        </p:nvSpPr>
        <p:spPr>
          <a:xfrm>
            <a:off x="5156200" y="2668587"/>
            <a:ext cx="3530600" cy="2206625"/>
          </a:xfrm>
        </p:spPr>
        <p:txBody>
          <a:bodyPr/>
          <a:lstStyle/>
          <a:p>
            <a:pPr marL="0" indent="0" algn="ctr">
              <a:buNone/>
            </a:pPr>
            <a:r>
              <a:rPr lang="en-US" sz="2000" b="1" dirty="0">
                <a:latin typeface="Calibri" charset="0"/>
                <a:ea typeface="ＭＳ Ｐゴシック" charset="0"/>
                <a:cs typeface="ＭＳ Ｐゴシック" charset="0"/>
              </a:rPr>
              <a:t>Purchasing Power Parity: </a:t>
            </a:r>
            <a:r>
              <a:rPr lang="en-US" sz="2000" dirty="0">
                <a:latin typeface="Calibri" charset="0"/>
                <a:ea typeface="ＭＳ Ｐゴシック" charset="0"/>
                <a:cs typeface="ＭＳ Ｐゴシック" charset="0"/>
              </a:rPr>
              <a:t>a theory of exchange rates whereby a unit of any given currency should be able to buy the same quantity of goods in all countries.</a:t>
            </a:r>
          </a:p>
        </p:txBody>
      </p:sp>
      <p:pic>
        <p:nvPicPr>
          <p:cNvPr id="57350" name="Picture 6" descr="The Big Mac index | Purchasing power parity, Big mac, Purchasing power">
            <a:extLst>
              <a:ext uri="{FF2B5EF4-FFF2-40B4-BE49-F238E27FC236}">
                <a16:creationId xmlns:a16="http://schemas.microsoft.com/office/drawing/2014/main" id="{58CC90FF-E6D1-434F-060D-B56B2C0DC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22" y="1315995"/>
            <a:ext cx="4084100" cy="4911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Content Placeholder 2"/>
          <p:cNvSpPr>
            <a:spLocks noGrp="1"/>
          </p:cNvSpPr>
          <p:nvPr>
            <p:ph idx="1"/>
          </p:nvPr>
        </p:nvSpPr>
        <p:spPr>
          <a:xfrm>
            <a:off x="0" y="1166018"/>
            <a:ext cx="9144000" cy="5691982"/>
          </a:xfrm>
        </p:spPr>
        <p:txBody>
          <a:bodyPr/>
          <a:lstStyle/>
          <a:p>
            <a:pPr marL="0" indent="0" algn="ctr">
              <a:buNone/>
            </a:pPr>
            <a:r>
              <a:rPr lang="en-US" sz="2400" dirty="0">
                <a:latin typeface="Calibri" charset="0"/>
                <a:ea typeface="ＭＳ Ｐゴシック" charset="0"/>
                <a:cs typeface="ＭＳ Ｐゴシック" charset="0"/>
              </a:rPr>
              <a:t>The </a:t>
            </a:r>
            <a:r>
              <a:rPr lang="ja-JP" altLang="en-US" sz="240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Law of One Price</a:t>
            </a:r>
            <a:r>
              <a:rPr lang="ja-JP" altLang="en-US" sz="240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 – a good must sell for the same price in all locations otherwise there would be </a:t>
            </a:r>
            <a:r>
              <a:rPr lang="en-US" sz="1800" b="1" dirty="0"/>
              <a:t>arbitrage situation</a:t>
            </a:r>
            <a:r>
              <a:rPr lang="en-US" sz="1800" dirty="0"/>
              <a:t>, which a situation where a trader can profit from the imbalance of asset prices in different markets. </a:t>
            </a:r>
            <a:endParaRPr lang="en-US" sz="1800" dirty="0">
              <a:latin typeface="Calibri" charset="0"/>
              <a:ea typeface="ＭＳ Ｐゴシック" charset="0"/>
              <a:cs typeface="ＭＳ Ｐゴシック" charset="0"/>
            </a:endParaRPr>
          </a:p>
          <a:p>
            <a:pPr algn="ctr"/>
            <a:endParaRPr lang="en-US" sz="2400" dirty="0">
              <a:latin typeface="Calibri" charset="0"/>
              <a:ea typeface="ＭＳ Ｐゴシック" charset="0"/>
              <a:cs typeface="ＭＳ Ｐゴシック" charset="0"/>
            </a:endParaRPr>
          </a:p>
          <a:p>
            <a:pPr algn="ctr"/>
            <a:endParaRPr lang="en-US" sz="2400" dirty="0">
              <a:latin typeface="Calibri" charset="0"/>
              <a:ea typeface="ＭＳ Ｐゴシック" charset="0"/>
              <a:cs typeface="ＭＳ Ｐゴシック" charset="0"/>
            </a:endParaRPr>
          </a:p>
          <a:p>
            <a:pPr marL="0" indent="0" algn="ctr">
              <a:buNone/>
            </a:pPr>
            <a:endParaRPr lang="en-US" sz="2400" dirty="0">
              <a:latin typeface="Calibri" charset="0"/>
              <a:ea typeface="ＭＳ Ｐゴシック" charset="0"/>
              <a:cs typeface="ＭＳ Ｐゴシック" charset="0"/>
            </a:endParaRPr>
          </a:p>
          <a:p>
            <a:pPr marL="0" indent="0" algn="ctr">
              <a:buNone/>
            </a:pPr>
            <a:r>
              <a:rPr lang="en-US" sz="2400" dirty="0">
                <a:latin typeface="Calibri" charset="0"/>
                <a:ea typeface="ＭＳ Ｐゴシック" charset="0"/>
                <a:cs typeface="ＭＳ Ｐゴシック" charset="0"/>
              </a:rPr>
              <a:t>The theory is that in the long run, this guides exchange rates. Under purchasing power parity, the nominal exchange rate between currencies of two currencies must reflect the price levels in those countries.</a:t>
            </a:r>
          </a:p>
          <a:p>
            <a:pPr algn="ctr"/>
            <a:endParaRPr lang="en-US" sz="2400" dirty="0">
              <a:latin typeface="Calibri" charset="0"/>
              <a:ea typeface="ＭＳ Ｐゴシック" charset="0"/>
              <a:cs typeface="ＭＳ Ｐゴシック" charset="0"/>
            </a:endParaRPr>
          </a:p>
          <a:p>
            <a:pPr algn="ctr">
              <a:buFont typeface="Arial" charset="0"/>
              <a:buNone/>
            </a:pPr>
            <a:r>
              <a:rPr lang="en-US" sz="2400" dirty="0">
                <a:latin typeface="Calibri" charset="0"/>
                <a:ea typeface="ＭＳ Ｐゴシック" charset="0"/>
                <a:cs typeface="ＭＳ Ｐゴシック" charset="0"/>
              </a:rPr>
              <a:t> </a:t>
            </a:r>
          </a:p>
        </p:txBody>
      </p:sp>
      <p:sp>
        <p:nvSpPr>
          <p:cNvPr id="8" name="Title 1">
            <a:extLst>
              <a:ext uri="{FF2B5EF4-FFF2-40B4-BE49-F238E27FC236}">
                <a16:creationId xmlns:a16="http://schemas.microsoft.com/office/drawing/2014/main" id="{568DBAC0-BF8C-10BF-D6B0-32917AB4E304}"/>
              </a:ext>
            </a:extLst>
          </p:cNvPr>
          <p:cNvSpPr>
            <a:spLocks noGrp="1"/>
          </p:cNvSpPr>
          <p:nvPr>
            <p:ph type="title"/>
          </p:nvPr>
        </p:nvSpPr>
        <p:spPr>
          <a:xfrm>
            <a:off x="457200" y="0"/>
            <a:ext cx="8229600" cy="1143000"/>
          </a:xfrm>
        </p:spPr>
        <p:txBody>
          <a:bodyPr/>
          <a:lstStyle/>
          <a:p>
            <a:r>
              <a:rPr lang="en-US" sz="4000" dirty="0">
                <a:latin typeface="Calibri" charset="0"/>
                <a:ea typeface="ＭＳ Ｐゴシック" charset="0"/>
                <a:cs typeface="ＭＳ Ｐゴシック" charset="0"/>
              </a:rPr>
              <a:t>Purchasing Power Parity Theory</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8C558C0-0388-8E83-C8BC-CB885D5781CE}"/>
                  </a:ext>
                </a:extLst>
              </p:cNvPr>
              <p:cNvSpPr/>
              <p:nvPr/>
            </p:nvSpPr>
            <p:spPr>
              <a:xfrm>
                <a:off x="3502142" y="2434134"/>
                <a:ext cx="2565574" cy="10266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𝟏</m:t>
                      </m:r>
                      <m:r>
                        <a:rPr lang="en-US" sz="2800" b="1" i="0">
                          <a:latin typeface="Cambria Math" panose="02040503050406030204" pitchFamily="18" charset="0"/>
                        </a:rPr>
                        <m:t>= </m:t>
                      </m:r>
                      <m:r>
                        <a:rPr lang="en-US" sz="2800" b="1" i="1">
                          <a:latin typeface="Cambria Math" panose="02040503050406030204" pitchFamily="18" charset="0"/>
                        </a:rPr>
                        <m:t>𝑵𝑬𝑹</m:t>
                      </m:r>
                      <m:r>
                        <a:rPr lang="en-US" sz="2800" b="1" i="0">
                          <a:latin typeface="Cambria Math" panose="02040503050406030204" pitchFamily="18" charset="0"/>
                        </a:rPr>
                        <m:t>∗</m:t>
                      </m:r>
                      <m:f>
                        <m:fPr>
                          <m:ctrlPr>
                            <a:rPr lang="en-US" sz="2800" b="1" i="1">
                              <a:solidFill>
                                <a:srgbClr val="836967"/>
                              </a:solidFill>
                              <a:latin typeface="Cambria Math" panose="02040503050406030204" pitchFamily="18" charset="0"/>
                            </a:rPr>
                          </m:ctrlPr>
                        </m:fPr>
                        <m:num>
                          <m:sSub>
                            <m:sSubPr>
                              <m:ctrlPr>
                                <a:rPr lang="en-US" sz="2800" b="1" i="1">
                                  <a:solidFill>
                                    <a:srgbClr val="836967"/>
                                  </a:solidFill>
                                  <a:latin typeface="Cambria Math" panose="02040503050406030204" pitchFamily="18" charset="0"/>
                                </a:rPr>
                              </m:ctrlPr>
                            </m:sSubPr>
                            <m:e>
                              <m:r>
                                <a:rPr lang="en-US" sz="2800" b="1" i="1">
                                  <a:latin typeface="Cambria Math" panose="02040503050406030204" pitchFamily="18" charset="0"/>
                                </a:rPr>
                                <m:t>𝑷</m:t>
                              </m:r>
                            </m:e>
                            <m:sub>
                              <m:r>
                                <a:rPr lang="en-US" sz="2800" b="1" i="1">
                                  <a:latin typeface="Cambria Math" panose="02040503050406030204" pitchFamily="18" charset="0"/>
                                </a:rPr>
                                <m:t>𝒅</m:t>
                              </m:r>
                            </m:sub>
                          </m:sSub>
                        </m:num>
                        <m:den>
                          <m:sSub>
                            <m:sSubPr>
                              <m:ctrlPr>
                                <a:rPr lang="en-US" sz="2800" b="1" i="1">
                                  <a:solidFill>
                                    <a:srgbClr val="836967"/>
                                  </a:solidFill>
                                  <a:latin typeface="Cambria Math" panose="02040503050406030204" pitchFamily="18" charset="0"/>
                                </a:rPr>
                              </m:ctrlPr>
                            </m:sSubPr>
                            <m:e>
                              <m:r>
                                <a:rPr lang="en-US" sz="2800" b="1" i="1">
                                  <a:latin typeface="Cambria Math" panose="02040503050406030204" pitchFamily="18" charset="0"/>
                                </a:rPr>
                                <m:t>𝑷</m:t>
                              </m:r>
                            </m:e>
                            <m:sub>
                              <m:r>
                                <a:rPr lang="en-US" sz="2800" b="1" i="1">
                                  <a:latin typeface="Cambria Math" panose="02040503050406030204" pitchFamily="18" charset="0"/>
                                </a:rPr>
                                <m:t>𝒇</m:t>
                              </m:r>
                            </m:sub>
                          </m:sSub>
                        </m:den>
                      </m:f>
                    </m:oMath>
                  </m:oMathPara>
                </a14:m>
                <a:endParaRPr lang="en-US" sz="2800" b="1" dirty="0"/>
              </a:p>
            </p:txBody>
          </p:sp>
        </mc:Choice>
        <mc:Fallback xmlns="">
          <p:sp>
            <p:nvSpPr>
              <p:cNvPr id="2" name="Rectangle 1">
                <a:extLst>
                  <a:ext uri="{FF2B5EF4-FFF2-40B4-BE49-F238E27FC236}">
                    <a16:creationId xmlns:a16="http://schemas.microsoft.com/office/drawing/2014/main" id="{F8C558C0-0388-8E83-C8BC-CB885D5781CE}"/>
                  </a:ext>
                </a:extLst>
              </p:cNvPr>
              <p:cNvSpPr>
                <a:spLocks noRot="1" noChangeAspect="1" noMove="1" noResize="1" noEditPoints="1" noAdjustHandles="1" noChangeArrowheads="1" noChangeShapeType="1" noTextEdit="1"/>
              </p:cNvSpPr>
              <p:nvPr/>
            </p:nvSpPr>
            <p:spPr>
              <a:xfrm>
                <a:off x="3502142" y="2434134"/>
                <a:ext cx="2565574" cy="1026691"/>
              </a:xfrm>
              <a:prstGeom prst="rect">
                <a:avLst/>
              </a:prstGeom>
              <a:blipFill>
                <a:blip r:embed="rId3"/>
                <a:stretch>
                  <a:fillRect b="-6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4036D99-07C7-1E3C-A4C8-5FB242711E2D}"/>
                  </a:ext>
                </a:extLst>
              </p:cNvPr>
              <p:cNvSpPr/>
              <p:nvPr/>
            </p:nvSpPr>
            <p:spPr>
              <a:xfrm>
                <a:off x="3666060" y="5022878"/>
                <a:ext cx="1939570" cy="990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𝑵𝑬𝑹</m:t>
                      </m:r>
                      <m:r>
                        <a:rPr lang="en-US" sz="2800" b="0" i="0">
                          <a:latin typeface="Cambria Math" panose="02040503050406030204" pitchFamily="18" charset="0"/>
                        </a:rPr>
                        <m:t>=</m:t>
                      </m:r>
                      <m:f>
                        <m:fPr>
                          <m:ctrlPr>
                            <a:rPr lang="en-US" sz="2800" b="0" i="1">
                              <a:solidFill>
                                <a:srgbClr val="836967"/>
                              </a:solidFill>
                              <a:latin typeface="Cambria Math" panose="02040503050406030204" pitchFamily="18" charset="0"/>
                            </a:rPr>
                          </m:ctrlPr>
                        </m:fPr>
                        <m:num>
                          <m:sSub>
                            <m:sSubPr>
                              <m:ctrlPr>
                                <a:rPr lang="en-US" sz="2800" b="0" i="1">
                                  <a:solidFill>
                                    <a:srgbClr val="836967"/>
                                  </a:solidFill>
                                  <a:latin typeface="Cambria Math" panose="02040503050406030204" pitchFamily="18" charset="0"/>
                                </a:rPr>
                              </m:ctrlPr>
                            </m:sSubPr>
                            <m:e>
                              <m:r>
                                <a:rPr lang="en-US" sz="2800" b="1" i="1">
                                  <a:latin typeface="Cambria Math" panose="02040503050406030204" pitchFamily="18" charset="0"/>
                                </a:rPr>
                                <m:t>𝑷</m:t>
                              </m:r>
                            </m:e>
                            <m:sub>
                              <m:r>
                                <a:rPr lang="en-US" sz="2800" b="1" i="1">
                                  <a:latin typeface="Cambria Math" panose="02040503050406030204" pitchFamily="18" charset="0"/>
                                </a:rPr>
                                <m:t>𝒇</m:t>
                              </m:r>
                            </m:sub>
                          </m:sSub>
                        </m:num>
                        <m:den>
                          <m:sSub>
                            <m:sSubPr>
                              <m:ctrlPr>
                                <a:rPr lang="en-US" sz="2800" b="0" i="1">
                                  <a:solidFill>
                                    <a:srgbClr val="836967"/>
                                  </a:solidFill>
                                  <a:latin typeface="Cambria Math" panose="02040503050406030204" pitchFamily="18" charset="0"/>
                                </a:rPr>
                              </m:ctrlPr>
                            </m:sSubPr>
                            <m:e>
                              <m:r>
                                <a:rPr lang="en-US" sz="2800" b="1" i="1">
                                  <a:latin typeface="Cambria Math" panose="02040503050406030204" pitchFamily="18" charset="0"/>
                                </a:rPr>
                                <m:t>𝑷</m:t>
                              </m:r>
                            </m:e>
                            <m:sub>
                              <m:r>
                                <a:rPr lang="en-US" sz="2800" b="1" i="1">
                                  <a:latin typeface="Cambria Math" panose="02040503050406030204" pitchFamily="18" charset="0"/>
                                </a:rPr>
                                <m:t>𝒅</m:t>
                              </m:r>
                            </m:sub>
                          </m:sSub>
                        </m:den>
                      </m:f>
                    </m:oMath>
                  </m:oMathPara>
                </a14:m>
                <a:endParaRPr lang="en-US" sz="2800" dirty="0"/>
              </a:p>
            </p:txBody>
          </p:sp>
        </mc:Choice>
        <mc:Fallback xmlns="">
          <p:sp>
            <p:nvSpPr>
              <p:cNvPr id="3" name="Rectangle 2">
                <a:extLst>
                  <a:ext uri="{FF2B5EF4-FFF2-40B4-BE49-F238E27FC236}">
                    <a16:creationId xmlns:a16="http://schemas.microsoft.com/office/drawing/2014/main" id="{84036D99-07C7-1E3C-A4C8-5FB242711E2D}"/>
                  </a:ext>
                </a:extLst>
              </p:cNvPr>
              <p:cNvSpPr>
                <a:spLocks noRot="1" noChangeAspect="1" noMove="1" noResize="1" noEditPoints="1" noAdjustHandles="1" noChangeArrowheads="1" noChangeShapeType="1" noTextEdit="1"/>
              </p:cNvSpPr>
              <p:nvPr/>
            </p:nvSpPr>
            <p:spPr>
              <a:xfrm>
                <a:off x="3666060" y="5022878"/>
                <a:ext cx="1939570" cy="990143"/>
              </a:xfrm>
              <a:prstGeom prst="rect">
                <a:avLst/>
              </a:prstGeom>
              <a:blipFill>
                <a:blip r:embed="rId4"/>
                <a:stretch>
                  <a:fillRect b="-379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latin typeface="Calibri" charset="0"/>
                <a:ea typeface="ＭＳ Ｐゴシック" charset="0"/>
                <a:cs typeface="ＭＳ Ｐゴシック" charset="0"/>
              </a:rPr>
              <a:t>Purchasing Power Parity Theory</a:t>
            </a:r>
          </a:p>
        </p:txBody>
      </p:sp>
      <p:sp>
        <p:nvSpPr>
          <p:cNvPr id="57347" name="Content Placeholder 2"/>
          <p:cNvSpPr>
            <a:spLocks noGrp="1"/>
          </p:cNvSpPr>
          <p:nvPr>
            <p:ph idx="1"/>
          </p:nvPr>
        </p:nvSpPr>
        <p:spPr>
          <a:xfrm>
            <a:off x="432263" y="1616828"/>
            <a:ext cx="8196348" cy="1492132"/>
          </a:xfrm>
        </p:spPr>
        <p:txBody>
          <a:bodyPr/>
          <a:lstStyle/>
          <a:p>
            <a:pPr marL="0" indent="0" algn="ctr">
              <a:buNone/>
            </a:pPr>
            <a:r>
              <a:rPr lang="en-US" sz="2400" dirty="0"/>
              <a:t>The PPP does not hold perfectly, however, because goods are not able to be traded without cost, and goods are usually not perfect substitutes, which can result in quality differences and preferences.</a:t>
            </a:r>
          </a:p>
          <a:p>
            <a:pPr marL="0" indent="0" algn="ctr">
              <a:buNone/>
            </a:pPr>
            <a:endParaRPr lang="en-US" sz="2400" dirty="0">
              <a:ea typeface="ＭＳ Ｐゴシック" charset="0"/>
              <a:cs typeface="ＭＳ Ｐゴシック" charset="0"/>
            </a:endParaRPr>
          </a:p>
          <a:p>
            <a:pPr marL="514350" indent="-514350" algn="ctr"/>
            <a:endParaRPr lang="en-US" sz="2400" dirty="0">
              <a:latin typeface="Calibri" charset="0"/>
              <a:ea typeface="ＭＳ Ｐゴシック" charset="0"/>
              <a:cs typeface="ＭＳ Ｐゴシック" charset="0"/>
            </a:endParaRPr>
          </a:p>
        </p:txBody>
      </p:sp>
      <p:pic>
        <p:nvPicPr>
          <p:cNvPr id="1026" name="Picture 2" descr="Cost Dollar Finance · Free image on Pixabay">
            <a:extLst>
              <a:ext uri="{FF2B5EF4-FFF2-40B4-BE49-F238E27FC236}">
                <a16:creationId xmlns:a16="http://schemas.microsoft.com/office/drawing/2014/main" id="{114F6270-F15B-27D8-91F4-AB74495BDF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33" r="12137"/>
          <a:stretch/>
        </p:blipFill>
        <p:spPr bwMode="auto">
          <a:xfrm>
            <a:off x="1778924" y="3424844"/>
            <a:ext cx="2528123" cy="23774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gh Quality grunge seal | Freestock vectors">
            <a:extLst>
              <a:ext uri="{FF2B5EF4-FFF2-40B4-BE49-F238E27FC236}">
                <a16:creationId xmlns:a16="http://schemas.microsoft.com/office/drawing/2014/main" id="{9C280C9B-D327-181C-1CE4-A862FC6F2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369" y="3424845"/>
            <a:ext cx="2523744" cy="237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596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latin typeface="Calibri" charset="0"/>
                <a:ea typeface="ＭＳ Ｐゴシック" charset="0"/>
                <a:cs typeface="ＭＳ Ｐゴシック" charset="0"/>
              </a:rPr>
              <a:t>Purchasing Power Parity Theory</a:t>
            </a:r>
          </a:p>
        </p:txBody>
      </p:sp>
      <p:sp>
        <p:nvSpPr>
          <p:cNvPr id="57347" name="Content Placeholder 2"/>
          <p:cNvSpPr>
            <a:spLocks noGrp="1"/>
          </p:cNvSpPr>
          <p:nvPr>
            <p:ph idx="1"/>
          </p:nvPr>
        </p:nvSpPr>
        <p:spPr>
          <a:xfrm>
            <a:off x="4422371" y="1616827"/>
            <a:ext cx="4206239" cy="4534591"/>
          </a:xfrm>
        </p:spPr>
        <p:txBody>
          <a:bodyPr/>
          <a:lstStyle/>
          <a:p>
            <a:pPr marL="0" indent="0" algn="ctr">
              <a:buNone/>
            </a:pPr>
            <a:endParaRPr lang="en-US" sz="1800" dirty="0">
              <a:ea typeface="ＭＳ Ｐゴシック" charset="0"/>
              <a:cs typeface="ＭＳ Ｐゴシック" charset="0"/>
            </a:endParaRPr>
          </a:p>
          <a:p>
            <a:pPr marL="0" indent="0" algn="ctr">
              <a:buNone/>
            </a:pPr>
            <a:r>
              <a:rPr lang="en-US" sz="1800" dirty="0">
                <a:ea typeface="ＭＳ Ｐゴシック" charset="0"/>
                <a:cs typeface="ＭＳ Ｐゴシック" charset="0"/>
              </a:rPr>
              <a:t>While the PPP and Law of One Price may not hold perfectly, the theories are still useful to help us understand changes in nominal exchange rates. </a:t>
            </a:r>
            <a:endParaRPr lang="en-US" sz="1800" dirty="0">
              <a:ea typeface="ＭＳ Ｐゴシック" charset="0"/>
            </a:endParaRPr>
          </a:p>
          <a:p>
            <a:pPr marL="0" indent="0" algn="ctr">
              <a:buNone/>
            </a:pPr>
            <a:r>
              <a:rPr lang="en-US" sz="1800" dirty="0"/>
              <a:t>The costs of trade and the differences in products allow the RER to deviate from one, but only to a point. If the RER moves too far away from one, an arbitrage situation will be created. </a:t>
            </a:r>
            <a:endParaRPr lang="en-US" sz="1800" dirty="0">
              <a:ea typeface="ＭＳ Ｐゴシック" charset="0"/>
            </a:endParaRPr>
          </a:p>
          <a:p>
            <a:pPr marL="0" indent="0" algn="ctr">
              <a:buNone/>
            </a:pPr>
            <a:r>
              <a:rPr lang="en-US" sz="1800" dirty="0"/>
              <a:t>The PPP theory captures the fact that changes in nominal exchange rates over time often just reflect changes in the prices of goods and services between countries. </a:t>
            </a:r>
            <a:endParaRPr lang="en-US" sz="1800" dirty="0">
              <a:ea typeface="ＭＳ Ｐゴシック" charset="0"/>
              <a:cs typeface="ＭＳ Ｐゴシック" charset="0"/>
            </a:endParaRPr>
          </a:p>
          <a:p>
            <a:pPr marL="514350" indent="-514350" algn="ctr"/>
            <a:endParaRPr lang="en-US" sz="1800" dirty="0">
              <a:ea typeface="ＭＳ Ｐゴシック" charset="0"/>
              <a:cs typeface="ＭＳ Ｐゴシック" charset="0"/>
            </a:endParaRPr>
          </a:p>
        </p:txBody>
      </p:sp>
      <p:pic>
        <p:nvPicPr>
          <p:cNvPr id="2050" name="Picture 2" descr="24 Money saving ideas for University students | CompSci.ca/blog">
            <a:extLst>
              <a:ext uri="{FF2B5EF4-FFF2-40B4-BE49-F238E27FC236}">
                <a16:creationId xmlns:a16="http://schemas.microsoft.com/office/drawing/2014/main" id="{CE16F894-51B6-D5E4-A665-2D5570B04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12" y="2350077"/>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atin typeface="Calibri" charset="0"/>
                <a:ea typeface="ＭＳ Ｐゴシック" charset="0"/>
                <a:cs typeface="ＭＳ Ｐゴシック" charset="0"/>
              </a:rPr>
              <a:t>Money</a:t>
            </a:r>
          </a:p>
        </p:txBody>
      </p:sp>
      <p:sp>
        <p:nvSpPr>
          <p:cNvPr id="16388" name="TextBox 3"/>
          <p:cNvSpPr txBox="1">
            <a:spLocks noChangeArrowheads="1"/>
          </p:cNvSpPr>
          <p:nvPr/>
        </p:nvSpPr>
        <p:spPr bwMode="auto">
          <a:xfrm>
            <a:off x="4713318" y="1728512"/>
            <a:ext cx="418941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latin typeface="+mn-lt"/>
              </a:rPr>
              <a:t>Money - </a:t>
            </a:r>
            <a:r>
              <a:rPr lang="en-US" sz="2000" dirty="0">
                <a:latin typeface="+mn-lt"/>
              </a:rPr>
              <a:t>any asset that can be used in conducting transactions.</a:t>
            </a:r>
          </a:p>
        </p:txBody>
      </p:sp>
      <p:pic>
        <p:nvPicPr>
          <p:cNvPr id="63498" name="Picture 10" descr="tree, money, currency, HD wallpaper">
            <a:extLst>
              <a:ext uri="{FF2B5EF4-FFF2-40B4-BE49-F238E27FC236}">
                <a16:creationId xmlns:a16="http://schemas.microsoft.com/office/drawing/2014/main" id="{667308E8-0221-4372-C4DA-66E0CA0337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233"/>
          <a:stretch/>
        </p:blipFill>
        <p:spPr bwMode="auto">
          <a:xfrm>
            <a:off x="463122" y="1669271"/>
            <a:ext cx="4108878" cy="4391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07D442-1D60-99E2-5D64-9C21B1EC0024}"/>
              </a:ext>
            </a:extLst>
          </p:cNvPr>
          <p:cNvSpPr txBox="1"/>
          <p:nvPr/>
        </p:nvSpPr>
        <p:spPr>
          <a:xfrm>
            <a:off x="4785675" y="2782669"/>
            <a:ext cx="4117055" cy="1200329"/>
          </a:xfrm>
          <a:prstGeom prst="rect">
            <a:avLst/>
          </a:prstGeom>
          <a:noFill/>
        </p:spPr>
        <p:txBody>
          <a:bodyPr wrap="square" rtlCol="0">
            <a:spAutoFit/>
          </a:bodyPr>
          <a:lstStyle/>
          <a:p>
            <a:pPr algn="ctr"/>
            <a:r>
              <a:rPr lang="en-US" b="1" dirty="0"/>
              <a:t>Liquidity</a:t>
            </a:r>
            <a:r>
              <a:rPr lang="en-US" dirty="0"/>
              <a:t> -  how quickly and easily can an asset can be used to conduct transactions.</a:t>
            </a:r>
          </a:p>
          <a:p>
            <a:pPr algn="ctr"/>
            <a:endParaRPr lang="en-US" dirty="0"/>
          </a:p>
        </p:txBody>
      </p:sp>
      <p:sp>
        <p:nvSpPr>
          <p:cNvPr id="12" name="Content Placeholder 2">
            <a:extLst>
              <a:ext uri="{FF2B5EF4-FFF2-40B4-BE49-F238E27FC236}">
                <a16:creationId xmlns:a16="http://schemas.microsoft.com/office/drawing/2014/main" id="{C7ED55C8-3A9A-D076-8657-4DDF040E17FA}"/>
              </a:ext>
            </a:extLst>
          </p:cNvPr>
          <p:cNvSpPr txBox="1">
            <a:spLocks/>
          </p:cNvSpPr>
          <p:nvPr/>
        </p:nvSpPr>
        <p:spPr bwMode="auto">
          <a:xfrm>
            <a:off x="4785675" y="3982998"/>
            <a:ext cx="411705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a:t>Commodity Money - </a:t>
            </a:r>
            <a:r>
              <a:rPr lang="en-US" sz="1800" dirty="0"/>
              <a:t>Money that takes the form of a commodity with intrinsic value.</a:t>
            </a:r>
          </a:p>
        </p:txBody>
      </p:sp>
      <p:sp>
        <p:nvSpPr>
          <p:cNvPr id="13" name="Content Placeholder 2">
            <a:extLst>
              <a:ext uri="{FF2B5EF4-FFF2-40B4-BE49-F238E27FC236}">
                <a16:creationId xmlns:a16="http://schemas.microsoft.com/office/drawing/2014/main" id="{F37C7D85-CCCA-F1E9-5743-851117914264}"/>
              </a:ext>
            </a:extLst>
          </p:cNvPr>
          <p:cNvSpPr>
            <a:spLocks noGrp="1"/>
          </p:cNvSpPr>
          <p:nvPr>
            <p:ph idx="1"/>
          </p:nvPr>
        </p:nvSpPr>
        <p:spPr>
          <a:xfrm>
            <a:off x="4785675" y="4969959"/>
            <a:ext cx="4117055" cy="1200329"/>
          </a:xfrm>
        </p:spPr>
        <p:txBody>
          <a:bodyPr/>
          <a:lstStyle/>
          <a:p>
            <a:pPr marL="0" indent="0" algn="ctr">
              <a:buNone/>
            </a:pPr>
            <a:r>
              <a:rPr lang="en-US" sz="1800" b="1" dirty="0"/>
              <a:t>Fiat Money: </a:t>
            </a:r>
            <a:r>
              <a:rPr lang="en-US" sz="1800" dirty="0"/>
              <a:t>Money without intrinsic value that is used as money because of government decree.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a:latin typeface="Calibri" charset="0"/>
                <a:ea typeface="ＭＳ Ｐゴシック" charset="0"/>
                <a:cs typeface="ＭＳ Ｐゴシック" charset="0"/>
              </a:rPr>
              <a:t>Three Roles of Money:</a:t>
            </a:r>
            <a:br>
              <a:rPr lang="en-US">
                <a:latin typeface="Calibri" charset="0"/>
                <a:ea typeface="ＭＳ Ｐゴシック" charset="0"/>
                <a:cs typeface="ＭＳ Ｐゴシック" charset="0"/>
              </a:rPr>
            </a:br>
            <a:endParaRPr lang="en-US" sz="3200">
              <a:latin typeface="Calibri" charset="0"/>
              <a:ea typeface="ＭＳ Ｐゴシック" charset="0"/>
              <a:cs typeface="ＭＳ Ｐゴシック" charset="0"/>
            </a:endParaRPr>
          </a:p>
        </p:txBody>
      </p:sp>
      <p:sp>
        <p:nvSpPr>
          <p:cNvPr id="17413" name="TextBox 3"/>
          <p:cNvSpPr txBox="1">
            <a:spLocks noChangeArrowheads="1"/>
          </p:cNvSpPr>
          <p:nvPr/>
        </p:nvSpPr>
        <p:spPr bwMode="auto">
          <a:xfrm>
            <a:off x="457200" y="1226307"/>
            <a:ext cx="414125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algn="ctr" eaLnBrk="1" hangingPunct="1"/>
            <a:r>
              <a:rPr lang="en-US" sz="1800" b="1" dirty="0">
                <a:latin typeface="+mn-lt"/>
              </a:rPr>
              <a:t>Medium of Exchange:</a:t>
            </a:r>
            <a:r>
              <a:rPr lang="en-US" sz="1800" dirty="0">
                <a:latin typeface="+mn-lt"/>
              </a:rPr>
              <a:t> an asset used in providing goods and services.</a:t>
            </a:r>
          </a:p>
        </p:txBody>
      </p:sp>
      <p:sp>
        <p:nvSpPr>
          <p:cNvPr id="17414" name="TextBox 3"/>
          <p:cNvSpPr txBox="1">
            <a:spLocks noChangeArrowheads="1"/>
          </p:cNvSpPr>
          <p:nvPr/>
        </p:nvSpPr>
        <p:spPr bwMode="auto">
          <a:xfrm>
            <a:off x="4733734" y="1226525"/>
            <a:ext cx="3761929"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latin typeface="+mn-lt"/>
              </a:rPr>
              <a:t>Unit of Account: </a:t>
            </a:r>
            <a:r>
              <a:rPr lang="en-US" sz="1800" dirty="0">
                <a:latin typeface="+mn-lt"/>
              </a:rPr>
              <a:t>a basic measure of economic value.</a:t>
            </a:r>
          </a:p>
        </p:txBody>
      </p:sp>
      <p:sp>
        <p:nvSpPr>
          <p:cNvPr id="17416" name="TextBox 4"/>
          <p:cNvSpPr txBox="1">
            <a:spLocks noChangeArrowheads="1"/>
          </p:cNvSpPr>
          <p:nvPr/>
        </p:nvSpPr>
        <p:spPr bwMode="auto">
          <a:xfrm>
            <a:off x="503959" y="3690457"/>
            <a:ext cx="813608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latin typeface="+mn-lt"/>
              </a:rPr>
              <a:t>Store of Value: </a:t>
            </a:r>
            <a:r>
              <a:rPr lang="en-US" sz="1800" dirty="0">
                <a:latin typeface="+mn-lt"/>
              </a:rPr>
              <a:t>An asset that serves as a means of holding wealth.</a:t>
            </a:r>
            <a:r>
              <a:rPr lang="en-US" sz="1800" dirty="0"/>
              <a:t> </a:t>
            </a:r>
            <a:r>
              <a:rPr lang="en-US" sz="1800" dirty="0">
                <a:latin typeface="+mn-lt"/>
              </a:rPr>
              <a:t>It is not a great one though unless you earn some interest that at least keeps up with inflation. The money under your mattress earns zero interest!</a:t>
            </a:r>
          </a:p>
        </p:txBody>
      </p:sp>
      <p:pic>
        <p:nvPicPr>
          <p:cNvPr id="17604" name="Picture 196" descr="Snickerdoodles | Cookies and Candids">
            <a:extLst>
              <a:ext uri="{FF2B5EF4-FFF2-40B4-BE49-F238E27FC236}">
                <a16:creationId xmlns:a16="http://schemas.microsoft.com/office/drawing/2014/main" id="{601A2571-9D1B-98BF-1282-78A3F01D0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451" y="2150231"/>
            <a:ext cx="1857981" cy="1269298"/>
          </a:xfrm>
          <a:prstGeom prst="rect">
            <a:avLst/>
          </a:prstGeom>
          <a:noFill/>
          <a:extLst>
            <a:ext uri="{909E8E84-426E-40DD-AFC4-6F175D3DCCD1}">
              <a14:hiddenFill xmlns:a14="http://schemas.microsoft.com/office/drawing/2010/main">
                <a:solidFill>
                  <a:srgbClr val="FFFFFF"/>
                </a:solidFill>
              </a14:hiddenFill>
            </a:ext>
          </a:extLst>
        </p:spPr>
      </p:pic>
      <p:pic>
        <p:nvPicPr>
          <p:cNvPr id="17608" name="Picture 200" descr="Free stock photo of bread, sourdough loaf">
            <a:extLst>
              <a:ext uri="{FF2B5EF4-FFF2-40B4-BE49-F238E27FC236}">
                <a16:creationId xmlns:a16="http://schemas.microsoft.com/office/drawing/2014/main" id="{B7406F47-5685-9948-2CDF-7FF225DAD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1" y="2150233"/>
            <a:ext cx="1692397" cy="1269298"/>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descr="Prime Saratoga ribeye. Take the cap and the eye and tie it back ...">
            <a:extLst>
              <a:ext uri="{FF2B5EF4-FFF2-40B4-BE49-F238E27FC236}">
                <a16:creationId xmlns:a16="http://schemas.microsoft.com/office/drawing/2014/main" id="{DD750107-024C-0EB0-A293-EAD71AFE99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659" b="18962"/>
          <a:stretch/>
        </p:blipFill>
        <p:spPr bwMode="auto">
          <a:xfrm>
            <a:off x="2473448" y="2150232"/>
            <a:ext cx="1412875" cy="1269298"/>
          </a:xfrm>
          <a:prstGeom prst="rect">
            <a:avLst/>
          </a:prstGeom>
          <a:noFill/>
          <a:extLst>
            <a:ext uri="{909E8E84-426E-40DD-AFC4-6F175D3DCCD1}">
              <a14:hiddenFill xmlns:a14="http://schemas.microsoft.com/office/drawing/2010/main">
                <a:solidFill>
                  <a:srgbClr val="FFFFFF"/>
                </a:solidFill>
              </a14:hiddenFill>
            </a:ext>
          </a:extLst>
        </p:spPr>
      </p:pic>
      <p:pic>
        <p:nvPicPr>
          <p:cNvPr id="64526" name="Picture 14" descr="money under mattress clipart 20 free Cliparts | Download images on ...">
            <a:extLst>
              <a:ext uri="{FF2B5EF4-FFF2-40B4-BE49-F238E27FC236}">
                <a16:creationId xmlns:a16="http://schemas.microsoft.com/office/drawing/2014/main" id="{BAF28782-0DEB-DA22-D9EA-DB983045B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1648" y="4613787"/>
            <a:ext cx="2440703" cy="1827953"/>
          </a:xfrm>
          <a:prstGeom prst="rect">
            <a:avLst/>
          </a:prstGeom>
          <a:noFill/>
          <a:extLst>
            <a:ext uri="{909E8E84-426E-40DD-AFC4-6F175D3DCCD1}">
              <a14:hiddenFill xmlns:a14="http://schemas.microsoft.com/office/drawing/2010/main">
                <a:solidFill>
                  <a:srgbClr val="FFFFFF"/>
                </a:solidFill>
              </a14:hiddenFill>
            </a:ext>
          </a:extLst>
        </p:spPr>
      </p:pic>
      <p:pic>
        <p:nvPicPr>
          <p:cNvPr id="56322" name="Picture 2" descr="Flower Designed Latte · Free Stock Photo">
            <a:extLst>
              <a:ext uri="{FF2B5EF4-FFF2-40B4-BE49-F238E27FC236}">
                <a16:creationId xmlns:a16="http://schemas.microsoft.com/office/drawing/2014/main" id="{5125CB79-6F44-D60E-E0A4-CE2D8A85C0F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789" t="18136"/>
          <a:stretch/>
        </p:blipFill>
        <p:spPr bwMode="auto">
          <a:xfrm>
            <a:off x="6456432" y="2150231"/>
            <a:ext cx="1857981" cy="1280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2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199" y="121991"/>
            <a:ext cx="8229600" cy="1143000"/>
          </a:xfrm>
        </p:spPr>
        <p:txBody>
          <a:bodyPr/>
          <a:lstStyle/>
          <a:p>
            <a:r>
              <a:rPr lang="en-US" dirty="0">
                <a:latin typeface="Calibri" charset="0"/>
                <a:ea typeface="ＭＳ Ｐゴシック" charset="0"/>
                <a:cs typeface="ＭＳ Ｐゴシック" charset="0"/>
              </a:rPr>
              <a:t>Federal Reserve: </a:t>
            </a:r>
            <a:endParaRPr lang="en-US" sz="3200" dirty="0">
              <a:latin typeface="Calibri" charset="0"/>
              <a:ea typeface="ＭＳ Ｐゴシック" charset="0"/>
              <a:cs typeface="ＭＳ Ｐゴシック" charset="0"/>
            </a:endParaRPr>
          </a:p>
        </p:txBody>
      </p:sp>
      <p:pic>
        <p:nvPicPr>
          <p:cNvPr id="24579" name="Content Placeholder 5" descr="600px-US-FederalReserveSystem-Seal.png"/>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258763" y="72115"/>
            <a:ext cx="2612262" cy="1436646"/>
          </a:xfrm>
        </p:spPr>
      </p:pic>
      <p:sp>
        <p:nvSpPr>
          <p:cNvPr id="4" name="Rectangle 3">
            <a:extLst>
              <a:ext uri="{FF2B5EF4-FFF2-40B4-BE49-F238E27FC236}">
                <a16:creationId xmlns:a16="http://schemas.microsoft.com/office/drawing/2014/main" id="{067C7346-B00F-CAAD-2E9A-6BA0BFF9F916}"/>
              </a:ext>
            </a:extLst>
          </p:cNvPr>
          <p:cNvSpPr/>
          <p:nvPr/>
        </p:nvSpPr>
        <p:spPr>
          <a:xfrm>
            <a:off x="258763" y="1657696"/>
            <a:ext cx="8626473" cy="4801314"/>
          </a:xfrm>
          <a:prstGeom prst="rect">
            <a:avLst/>
          </a:prstGeom>
        </p:spPr>
        <p:txBody>
          <a:bodyPr wrap="square">
            <a:spAutoFit/>
          </a:bodyPr>
          <a:lstStyle/>
          <a:p>
            <a:r>
              <a:rPr lang="en-US" dirty="0">
                <a:latin typeface="+mn-lt"/>
              </a:rPr>
              <a:t>The Federal Reserve System is the central bank of the United States. It performs five general functions to promote the effective operation of the U.S. economy and, more generally, the public interest. The Federal Reserve:</a:t>
            </a:r>
          </a:p>
          <a:p>
            <a:endParaRPr lang="en-US" dirty="0">
              <a:latin typeface="+mn-lt"/>
            </a:endParaRPr>
          </a:p>
          <a:p>
            <a:pPr marL="342900" indent="-342900">
              <a:buFont typeface="+mj-lt"/>
              <a:buAutoNum type="arabicPeriod"/>
            </a:pPr>
            <a:r>
              <a:rPr lang="en-US" b="1" dirty="0">
                <a:latin typeface="+mn-lt"/>
              </a:rPr>
              <a:t>conducts the nation’s monetary policy to promote maximum employment, stable prices, and moderate long-term interest rates in the U.S. economy;</a:t>
            </a:r>
          </a:p>
          <a:p>
            <a:pPr marL="342900" indent="-342900">
              <a:buFont typeface="+mj-lt"/>
              <a:buAutoNum type="arabicPeriod"/>
            </a:pPr>
            <a:r>
              <a:rPr lang="en-US" dirty="0">
                <a:latin typeface="+mn-lt"/>
              </a:rPr>
              <a:t>promotes the stability of the financial system and seeks to minimize and contain systemic risks through active monitoring and engagement in the U.S. and abroad;</a:t>
            </a:r>
          </a:p>
          <a:p>
            <a:pPr marL="342900" indent="-342900">
              <a:buFont typeface="+mj-lt"/>
              <a:buAutoNum type="arabicPeriod"/>
            </a:pPr>
            <a:r>
              <a:rPr lang="en-US" dirty="0">
                <a:latin typeface="+mn-lt"/>
              </a:rPr>
              <a:t>promotes the safety and soundness of individual financial institutions and monitors their impact on the financial system as a whole;</a:t>
            </a:r>
          </a:p>
          <a:p>
            <a:pPr marL="342900" indent="-342900">
              <a:buFont typeface="+mj-lt"/>
              <a:buAutoNum type="arabicPeriod"/>
            </a:pPr>
            <a:r>
              <a:rPr lang="en-US" dirty="0">
                <a:latin typeface="+mn-lt"/>
              </a:rPr>
              <a:t>fosters payment and settlement system safety and efficiency through services to the banking industry and the U.S. government that facilitate U.S.-dollar transactions and payments; and</a:t>
            </a:r>
          </a:p>
          <a:p>
            <a:pPr marL="342900" indent="-342900">
              <a:buFont typeface="+mj-lt"/>
              <a:buAutoNum type="arabicPeriod"/>
            </a:pPr>
            <a:r>
              <a:rPr lang="en-US" dirty="0">
                <a:latin typeface="+mn-lt"/>
              </a:rPr>
              <a:t>promotes consumer protection and community development through consumer-focused supervision and examination, research and analysis of emerging consumer issues and trends, community economic development activities, and the administration of consumer laws and regulations.</a:t>
            </a:r>
            <a:endParaRPr lang="en-US" dirty="0">
              <a:effectLst/>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457200" y="46038"/>
            <a:ext cx="8229600" cy="1143000"/>
          </a:xfrm>
        </p:spPr>
        <p:txBody>
          <a:bodyPr/>
          <a:lstStyle/>
          <a:p>
            <a:r>
              <a:rPr lang="en-US" dirty="0">
                <a:latin typeface="Calibri" charset="0"/>
                <a:ea typeface="ＭＳ Ｐゴシック" charset="0"/>
                <a:cs typeface="ＭＳ Ｐゴシック" charset="0"/>
              </a:rPr>
              <a:t>Money Supply: </a:t>
            </a:r>
            <a:r>
              <a:rPr lang="en-US" dirty="0" err="1">
                <a:latin typeface="Calibri" charset="0"/>
                <a:ea typeface="ＭＳ Ｐゴシック" charset="0"/>
                <a:cs typeface="ＭＳ Ｐゴシック" charset="0"/>
              </a:rPr>
              <a:t>DeNiccoville</a:t>
            </a:r>
            <a:endParaRPr lang="en-US" dirty="0">
              <a:latin typeface="Calibri" charset="0"/>
              <a:ea typeface="ＭＳ Ｐゴシック" charset="0"/>
              <a:cs typeface="ＭＳ Ｐゴシック" charset="0"/>
            </a:endParaRPr>
          </a:p>
        </p:txBody>
      </p:sp>
      <p:sp>
        <p:nvSpPr>
          <p:cNvPr id="21508" name="TextBox 3"/>
          <p:cNvSpPr txBox="1">
            <a:spLocks noChangeArrowheads="1"/>
          </p:cNvSpPr>
          <p:nvPr/>
        </p:nvSpPr>
        <p:spPr bwMode="auto">
          <a:xfrm>
            <a:off x="2191702" y="2878863"/>
            <a:ext cx="47644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u="sng" dirty="0">
                <a:latin typeface="+mn-lt"/>
              </a:rPr>
              <a:t>With a 10% Reserve to Deposit Ratio</a:t>
            </a:r>
          </a:p>
        </p:txBody>
      </p:sp>
      <p:sp>
        <p:nvSpPr>
          <p:cNvPr id="21509" name="TextBox 5"/>
          <p:cNvSpPr txBox="1">
            <a:spLocks noChangeArrowheads="1"/>
          </p:cNvSpPr>
          <p:nvPr/>
        </p:nvSpPr>
        <p:spPr bwMode="auto">
          <a:xfrm>
            <a:off x="6249114" y="3505053"/>
            <a:ext cx="16129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u="sng" dirty="0">
                <a:latin typeface="+mn-lt"/>
              </a:rPr>
              <a:t>Liabilities</a:t>
            </a:r>
          </a:p>
        </p:txBody>
      </p:sp>
      <p:sp>
        <p:nvSpPr>
          <p:cNvPr id="21510" name="TextBox 6"/>
          <p:cNvSpPr txBox="1">
            <a:spLocks noChangeArrowheads="1"/>
          </p:cNvSpPr>
          <p:nvPr/>
        </p:nvSpPr>
        <p:spPr bwMode="auto">
          <a:xfrm>
            <a:off x="2088436" y="3517473"/>
            <a:ext cx="15525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u="sng">
                <a:latin typeface="+mn-lt"/>
              </a:rPr>
              <a:t>Assets</a:t>
            </a:r>
          </a:p>
        </p:txBody>
      </p:sp>
      <p:sp>
        <p:nvSpPr>
          <p:cNvPr id="21511" name="TextBox 7"/>
          <p:cNvSpPr txBox="1">
            <a:spLocks noChangeArrowheads="1"/>
          </p:cNvSpPr>
          <p:nvPr/>
        </p:nvSpPr>
        <p:spPr bwMode="auto">
          <a:xfrm>
            <a:off x="977266" y="3955850"/>
            <a:ext cx="24288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rPr>
              <a:t>Reserves = ?</a:t>
            </a:r>
          </a:p>
        </p:txBody>
      </p:sp>
      <p:sp>
        <p:nvSpPr>
          <p:cNvPr id="21512" name="TextBox 8"/>
          <p:cNvSpPr txBox="1">
            <a:spLocks noChangeArrowheads="1"/>
          </p:cNvSpPr>
          <p:nvPr/>
        </p:nvSpPr>
        <p:spPr bwMode="auto">
          <a:xfrm>
            <a:off x="5428456" y="3949441"/>
            <a:ext cx="24272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rPr>
              <a:t>Deposits = ?</a:t>
            </a:r>
          </a:p>
        </p:txBody>
      </p:sp>
      <p:sp>
        <p:nvSpPr>
          <p:cNvPr id="21513" name="TextBox 10"/>
          <p:cNvSpPr txBox="1">
            <a:spLocks noChangeArrowheads="1"/>
          </p:cNvSpPr>
          <p:nvPr/>
        </p:nvSpPr>
        <p:spPr bwMode="auto">
          <a:xfrm>
            <a:off x="977265" y="4328076"/>
            <a:ext cx="24288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rPr>
              <a:t>Loans       = ?</a:t>
            </a:r>
          </a:p>
        </p:txBody>
      </p:sp>
      <p:sp>
        <p:nvSpPr>
          <p:cNvPr id="10" name="Content Placeholder 2"/>
          <p:cNvSpPr txBox="1">
            <a:spLocks/>
          </p:cNvSpPr>
          <p:nvPr/>
        </p:nvSpPr>
        <p:spPr bwMode="auto">
          <a:xfrm>
            <a:off x="121920" y="1100140"/>
            <a:ext cx="8900160" cy="152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algn="ctr">
              <a:spcBef>
                <a:spcPct val="20000"/>
              </a:spcBef>
            </a:pPr>
            <a:r>
              <a:rPr lang="en-US" sz="2200" dirty="0">
                <a:latin typeface="+mn-lt"/>
              </a:rPr>
              <a:t>A new currency called </a:t>
            </a:r>
            <a:r>
              <a:rPr lang="en-US" sz="2200" dirty="0" err="1">
                <a:latin typeface="+mn-lt"/>
              </a:rPr>
              <a:t>DeNickles</a:t>
            </a:r>
            <a:r>
              <a:rPr lang="en-US" sz="2200" dirty="0">
                <a:latin typeface="+mn-lt"/>
              </a:rPr>
              <a:t> (</a:t>
            </a:r>
            <a:r>
              <a:rPr lang="en-US" strike="dblStrike" dirty="0">
                <a:latin typeface="Apple Chancery" panose="03020702040506060504" pitchFamily="66" charset="-79"/>
                <a:cs typeface="Apple Chancery" panose="03020702040506060504" pitchFamily="66" charset="-79"/>
              </a:rPr>
              <a:t>D</a:t>
            </a:r>
            <a:r>
              <a:rPr lang="en-US" strike="dblStrike" baseline="-25000" dirty="0">
                <a:latin typeface="Apple Chancery" panose="03020702040506060504" pitchFamily="66" charset="-79"/>
                <a:cs typeface="Apple Chancery" panose="03020702040506060504" pitchFamily="66" charset="-79"/>
              </a:rPr>
              <a:t>$</a:t>
            </a:r>
            <a:r>
              <a:rPr lang="en-US" dirty="0"/>
              <a:t>) </a:t>
            </a:r>
            <a:r>
              <a:rPr lang="en-US" sz="2200" dirty="0">
                <a:latin typeface="+mn-lt"/>
                <a:cs typeface="Apple Chancery" panose="03020702040506060504" pitchFamily="66" charset="-79"/>
              </a:rPr>
              <a:t>is</a:t>
            </a:r>
            <a:r>
              <a:rPr lang="en-US" sz="2200" dirty="0">
                <a:latin typeface="+mn-lt"/>
              </a:rPr>
              <a:t> created and </a:t>
            </a:r>
            <a:r>
              <a:rPr lang="en-US" strike="dblStrike" dirty="0">
                <a:latin typeface="Apple Chancery" panose="03020702040506060504" pitchFamily="66" charset="-79"/>
                <a:cs typeface="Apple Chancery" panose="03020702040506060504" pitchFamily="66" charset="-79"/>
              </a:rPr>
              <a:t>D</a:t>
            </a:r>
            <a:r>
              <a:rPr lang="en-US" strike="dblStrike" baseline="-25000" dirty="0">
                <a:latin typeface="Apple Chancery" panose="03020702040506060504" pitchFamily="66" charset="-79"/>
                <a:cs typeface="Apple Chancery" panose="03020702040506060504" pitchFamily="66" charset="-79"/>
              </a:rPr>
              <a:t>$</a:t>
            </a:r>
            <a:r>
              <a:rPr lang="en-US" sz="2200" dirty="0"/>
              <a:t>1,500,000</a:t>
            </a:r>
            <a:r>
              <a:rPr lang="en-US" sz="2200" dirty="0">
                <a:latin typeface="+mn-lt"/>
              </a:rPr>
              <a:t> are introduced into </a:t>
            </a:r>
            <a:r>
              <a:rPr lang="en-US" sz="2200" dirty="0" err="1">
                <a:latin typeface="+mn-lt"/>
              </a:rPr>
              <a:t>DeNiccoville</a:t>
            </a:r>
            <a:r>
              <a:rPr lang="en-US" sz="2200" dirty="0">
                <a:latin typeface="+mn-lt"/>
              </a:rPr>
              <a:t>. Required reserves are 5% and excess reserves are 5%. Assume the currency held by the public is </a:t>
            </a:r>
            <a:r>
              <a:rPr lang="en-US" strike="dblStrike" dirty="0">
                <a:latin typeface="Apple Chancery" panose="03020702040506060504" pitchFamily="66" charset="-79"/>
                <a:cs typeface="Apple Chancery" panose="03020702040506060504" pitchFamily="66" charset="-79"/>
              </a:rPr>
              <a:t>D</a:t>
            </a:r>
            <a:r>
              <a:rPr lang="en-US" strike="dblStrike" baseline="-25000">
                <a:latin typeface="Apple Chancery" panose="03020702040506060504" pitchFamily="66" charset="-79"/>
                <a:cs typeface="Apple Chancery" panose="03020702040506060504" pitchFamily="66" charset="-79"/>
              </a:rPr>
              <a:t>$</a:t>
            </a:r>
            <a:r>
              <a:rPr lang="en-US">
                <a:latin typeface="Apple Chancery" panose="03020702040506060504" pitchFamily="66" charset="-79"/>
                <a:cs typeface="Apple Chancery" panose="03020702040506060504" pitchFamily="66" charset="-79"/>
              </a:rPr>
              <a:t> </a:t>
            </a:r>
            <a:r>
              <a:rPr lang="en-US" sz="2200">
                <a:latin typeface="+mn-lt"/>
              </a:rPr>
              <a:t>500,000.</a:t>
            </a:r>
            <a:endParaRPr lang="en-US" sz="2200" dirty="0">
              <a:latin typeface="+mn-lt"/>
            </a:endParaRPr>
          </a:p>
        </p:txBody>
      </p:sp>
      <p:sp>
        <p:nvSpPr>
          <p:cNvPr id="11" name="TextBox 8">
            <a:extLst>
              <a:ext uri="{FF2B5EF4-FFF2-40B4-BE49-F238E27FC236}">
                <a16:creationId xmlns:a16="http://schemas.microsoft.com/office/drawing/2014/main" id="{0B3EBBB9-6568-AB02-FABC-5B4D624FFD7A}"/>
              </a:ext>
            </a:extLst>
          </p:cNvPr>
          <p:cNvSpPr txBox="1">
            <a:spLocks noChangeArrowheads="1"/>
          </p:cNvSpPr>
          <p:nvPr/>
        </p:nvSpPr>
        <p:spPr bwMode="auto">
          <a:xfrm>
            <a:off x="1063228" y="5126741"/>
            <a:ext cx="7017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rPr>
              <a:t>Money Supply = currency held by the public + deposits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P spid="21510" grpId="0"/>
      <p:bldP spid="21511" grpId="0"/>
      <p:bldP spid="21512" grpId="0"/>
      <p:bldP spid="21513"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04813" y="0"/>
            <a:ext cx="8229600" cy="920750"/>
          </a:xfrm>
        </p:spPr>
        <p:txBody>
          <a:bodyPr/>
          <a:lstStyle/>
          <a:p>
            <a:r>
              <a:rPr lang="en-US">
                <a:latin typeface="Calibri" charset="0"/>
                <a:ea typeface="ＭＳ Ｐゴシック" charset="0"/>
                <a:cs typeface="ＭＳ Ｐゴシック" charset="0"/>
              </a:rPr>
              <a:t>Money Supply</a:t>
            </a:r>
          </a:p>
        </p:txBody>
      </p:sp>
      <p:sp>
        <p:nvSpPr>
          <p:cNvPr id="19459" name="TextBox 3"/>
          <p:cNvSpPr txBox="1">
            <a:spLocks noChangeArrowheads="1"/>
          </p:cNvSpPr>
          <p:nvPr/>
        </p:nvSpPr>
        <p:spPr bwMode="auto">
          <a:xfrm>
            <a:off x="2400300" y="920750"/>
            <a:ext cx="42386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latin typeface="+mn-lt"/>
              </a:rPr>
              <a:t>With a 10% Reserve to Deposit Ratio</a:t>
            </a:r>
          </a:p>
        </p:txBody>
      </p:sp>
      <p:sp>
        <p:nvSpPr>
          <p:cNvPr id="19460" name="TextBox 5"/>
          <p:cNvSpPr txBox="1">
            <a:spLocks noChangeArrowheads="1"/>
          </p:cNvSpPr>
          <p:nvPr/>
        </p:nvSpPr>
        <p:spPr bwMode="auto">
          <a:xfrm>
            <a:off x="5792788" y="1441450"/>
            <a:ext cx="16144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latin typeface="+mn-lt"/>
              </a:rPr>
              <a:t>Liabilities</a:t>
            </a:r>
          </a:p>
        </p:txBody>
      </p:sp>
      <p:sp>
        <p:nvSpPr>
          <p:cNvPr id="19461" name="TextBox 6"/>
          <p:cNvSpPr txBox="1">
            <a:spLocks noChangeArrowheads="1"/>
          </p:cNvSpPr>
          <p:nvPr/>
        </p:nvSpPr>
        <p:spPr bwMode="auto">
          <a:xfrm>
            <a:off x="2300288" y="1416050"/>
            <a:ext cx="15541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latin typeface="+mn-lt"/>
              </a:rPr>
              <a:t>Assets</a:t>
            </a:r>
          </a:p>
        </p:txBody>
      </p:sp>
      <p:sp>
        <p:nvSpPr>
          <p:cNvPr id="22535" name="TextBox 7"/>
          <p:cNvSpPr txBox="1">
            <a:spLocks noChangeArrowheads="1"/>
          </p:cNvSpPr>
          <p:nvPr/>
        </p:nvSpPr>
        <p:spPr bwMode="auto">
          <a:xfrm>
            <a:off x="1663700" y="1811338"/>
            <a:ext cx="24272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mn-lt"/>
              </a:rPr>
              <a:t>Reserves = 100,000</a:t>
            </a:r>
          </a:p>
        </p:txBody>
      </p:sp>
      <p:sp>
        <p:nvSpPr>
          <p:cNvPr id="22536" name="TextBox 8"/>
          <p:cNvSpPr txBox="1">
            <a:spLocks noChangeArrowheads="1"/>
          </p:cNvSpPr>
          <p:nvPr/>
        </p:nvSpPr>
        <p:spPr bwMode="auto">
          <a:xfrm>
            <a:off x="4801552" y="1826896"/>
            <a:ext cx="2678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Deposits           = 1,000,000</a:t>
            </a:r>
          </a:p>
        </p:txBody>
      </p:sp>
      <p:sp>
        <p:nvSpPr>
          <p:cNvPr id="22537" name="TextBox 10"/>
          <p:cNvSpPr txBox="1">
            <a:spLocks noChangeArrowheads="1"/>
          </p:cNvSpPr>
          <p:nvPr/>
        </p:nvSpPr>
        <p:spPr bwMode="auto">
          <a:xfrm>
            <a:off x="1663700" y="2182813"/>
            <a:ext cx="24272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mn-lt"/>
              </a:rPr>
              <a:t>Loans       = 900,000</a:t>
            </a:r>
          </a:p>
        </p:txBody>
      </p:sp>
      <p:sp>
        <p:nvSpPr>
          <p:cNvPr id="19465" name="TextBox 9"/>
          <p:cNvSpPr txBox="1">
            <a:spLocks noChangeArrowheads="1"/>
          </p:cNvSpPr>
          <p:nvPr/>
        </p:nvSpPr>
        <p:spPr bwMode="auto">
          <a:xfrm>
            <a:off x="552449" y="1430498"/>
            <a:ext cx="6111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mn-lt"/>
              </a:rPr>
              <a:t>A.</a:t>
            </a:r>
          </a:p>
        </p:txBody>
      </p:sp>
      <p:sp>
        <p:nvSpPr>
          <p:cNvPr id="19466" name="TextBox 11"/>
          <p:cNvSpPr txBox="1">
            <a:spLocks noChangeArrowheads="1"/>
          </p:cNvSpPr>
          <p:nvPr/>
        </p:nvSpPr>
        <p:spPr bwMode="auto">
          <a:xfrm>
            <a:off x="457200" y="2735263"/>
            <a:ext cx="8229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_______________________________________________________________</a:t>
            </a:r>
          </a:p>
        </p:txBody>
      </p:sp>
      <p:sp>
        <p:nvSpPr>
          <p:cNvPr id="22540" name="TextBox 12"/>
          <p:cNvSpPr txBox="1">
            <a:spLocks noChangeArrowheads="1"/>
          </p:cNvSpPr>
          <p:nvPr/>
        </p:nvSpPr>
        <p:spPr bwMode="auto">
          <a:xfrm>
            <a:off x="4801553" y="2144357"/>
            <a:ext cx="305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dirty="0">
                <a:latin typeface="+mn-lt"/>
              </a:rPr>
              <a:t>New Deposits  =    900,000</a:t>
            </a:r>
          </a:p>
        </p:txBody>
      </p:sp>
      <p:sp>
        <p:nvSpPr>
          <p:cNvPr id="22541" name="TextBox 13"/>
          <p:cNvSpPr txBox="1">
            <a:spLocks noChangeArrowheads="1"/>
          </p:cNvSpPr>
          <p:nvPr/>
        </p:nvSpPr>
        <p:spPr bwMode="auto">
          <a:xfrm>
            <a:off x="4593589" y="2522578"/>
            <a:ext cx="32464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 </a:t>
            </a:r>
            <a:r>
              <a:rPr lang="en-US" sz="1800" b="1" dirty="0">
                <a:solidFill>
                  <a:srgbClr val="0B6C32"/>
                </a:solidFill>
                <a:latin typeface="+mn-lt"/>
              </a:rPr>
              <a:t>Total Deposits    = </a:t>
            </a:r>
            <a:r>
              <a:rPr lang="en-US" sz="1800" dirty="0">
                <a:latin typeface="+mn-lt"/>
              </a:rPr>
              <a:t>1,900,000</a:t>
            </a:r>
          </a:p>
        </p:txBody>
      </p:sp>
      <p:sp>
        <p:nvSpPr>
          <p:cNvPr id="19469" name="TextBox 14"/>
          <p:cNvSpPr txBox="1">
            <a:spLocks noChangeArrowheads="1"/>
          </p:cNvSpPr>
          <p:nvPr/>
        </p:nvSpPr>
        <p:spPr bwMode="auto">
          <a:xfrm>
            <a:off x="551656" y="3294063"/>
            <a:ext cx="6127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mn-lt"/>
              </a:rPr>
              <a:t>B.</a:t>
            </a:r>
          </a:p>
        </p:txBody>
      </p:sp>
      <p:sp>
        <p:nvSpPr>
          <p:cNvPr id="19470" name="TextBox 15"/>
          <p:cNvSpPr txBox="1">
            <a:spLocks noChangeArrowheads="1"/>
          </p:cNvSpPr>
          <p:nvPr/>
        </p:nvSpPr>
        <p:spPr bwMode="auto">
          <a:xfrm>
            <a:off x="2300288" y="3294063"/>
            <a:ext cx="15541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latin typeface="+mn-lt"/>
              </a:rPr>
              <a:t>Assets</a:t>
            </a:r>
          </a:p>
        </p:txBody>
      </p:sp>
      <p:sp>
        <p:nvSpPr>
          <p:cNvPr id="22544" name="TextBox 16"/>
          <p:cNvSpPr txBox="1">
            <a:spLocks noChangeArrowheads="1"/>
          </p:cNvSpPr>
          <p:nvPr/>
        </p:nvSpPr>
        <p:spPr bwMode="auto">
          <a:xfrm>
            <a:off x="1160463" y="3853817"/>
            <a:ext cx="3176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Old Reserves    =   100,000</a:t>
            </a:r>
          </a:p>
        </p:txBody>
      </p:sp>
      <p:sp>
        <p:nvSpPr>
          <p:cNvPr id="22545" name="TextBox 17"/>
          <p:cNvSpPr txBox="1">
            <a:spLocks noChangeArrowheads="1"/>
          </p:cNvSpPr>
          <p:nvPr/>
        </p:nvSpPr>
        <p:spPr bwMode="auto">
          <a:xfrm>
            <a:off x="1160463" y="4197034"/>
            <a:ext cx="44037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dirty="0">
                <a:latin typeface="+mn-lt"/>
              </a:rPr>
              <a:t>New Reserves  =    900,000 x 10%     </a:t>
            </a:r>
          </a:p>
        </p:txBody>
      </p:sp>
      <p:sp>
        <p:nvSpPr>
          <p:cNvPr id="22547" name="TextBox 19"/>
          <p:cNvSpPr txBox="1">
            <a:spLocks noChangeArrowheads="1"/>
          </p:cNvSpPr>
          <p:nvPr/>
        </p:nvSpPr>
        <p:spPr bwMode="auto">
          <a:xfrm>
            <a:off x="466725" y="4584700"/>
            <a:ext cx="42227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6C32"/>
                </a:solidFill>
                <a:latin typeface="+mn-lt"/>
              </a:rPr>
              <a:t>     </a:t>
            </a:r>
            <a:r>
              <a:rPr lang="en-US" sz="1800" b="1" dirty="0">
                <a:solidFill>
                  <a:srgbClr val="0B6C32"/>
                </a:solidFill>
                <a:latin typeface="+mn-lt"/>
              </a:rPr>
              <a:t>        Total Reserves  =     190,000</a:t>
            </a:r>
          </a:p>
        </p:txBody>
      </p:sp>
      <p:sp>
        <p:nvSpPr>
          <p:cNvPr id="22548" name="TextBox 20"/>
          <p:cNvSpPr txBox="1">
            <a:spLocks noChangeArrowheads="1"/>
          </p:cNvSpPr>
          <p:nvPr/>
        </p:nvSpPr>
        <p:spPr bwMode="auto">
          <a:xfrm>
            <a:off x="1160462" y="5152709"/>
            <a:ext cx="35941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New Loans             =     810,000          </a:t>
            </a:r>
          </a:p>
        </p:txBody>
      </p:sp>
      <p:sp>
        <p:nvSpPr>
          <p:cNvPr id="22549" name="TextBox 21"/>
          <p:cNvSpPr txBox="1">
            <a:spLocks noChangeArrowheads="1"/>
          </p:cNvSpPr>
          <p:nvPr/>
        </p:nvSpPr>
        <p:spPr bwMode="auto">
          <a:xfrm>
            <a:off x="1160463" y="5502275"/>
            <a:ext cx="35941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dirty="0">
                <a:latin typeface="+mn-lt"/>
              </a:rPr>
              <a:t>Old Loans               =     900,000          </a:t>
            </a:r>
          </a:p>
        </p:txBody>
      </p:sp>
      <p:sp>
        <p:nvSpPr>
          <p:cNvPr id="22550" name="TextBox 22"/>
          <p:cNvSpPr txBox="1">
            <a:spLocks noChangeArrowheads="1"/>
          </p:cNvSpPr>
          <p:nvPr/>
        </p:nvSpPr>
        <p:spPr bwMode="auto">
          <a:xfrm>
            <a:off x="5036503" y="3808413"/>
            <a:ext cx="2908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Old Deposits   = 1,900,000</a:t>
            </a:r>
          </a:p>
        </p:txBody>
      </p:sp>
      <p:sp>
        <p:nvSpPr>
          <p:cNvPr id="22551" name="TextBox 23"/>
          <p:cNvSpPr txBox="1">
            <a:spLocks noChangeArrowheads="1"/>
          </p:cNvSpPr>
          <p:nvPr/>
        </p:nvSpPr>
        <p:spPr bwMode="auto">
          <a:xfrm>
            <a:off x="5036503" y="4181476"/>
            <a:ext cx="31067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dirty="0">
                <a:latin typeface="+mn-lt"/>
              </a:rPr>
              <a:t>New Deposits  =   810,000</a:t>
            </a:r>
          </a:p>
        </p:txBody>
      </p:sp>
      <p:sp>
        <p:nvSpPr>
          <p:cNvPr id="22552" name="TextBox 24"/>
          <p:cNvSpPr txBox="1">
            <a:spLocks noChangeArrowheads="1"/>
          </p:cNvSpPr>
          <p:nvPr/>
        </p:nvSpPr>
        <p:spPr bwMode="auto">
          <a:xfrm>
            <a:off x="1129506" y="5923441"/>
            <a:ext cx="38957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0B6C32"/>
                </a:solidFill>
                <a:latin typeface="+mn-lt"/>
              </a:rPr>
              <a:t> Total Loans            =  1,710,000</a:t>
            </a:r>
          </a:p>
        </p:txBody>
      </p:sp>
      <p:sp>
        <p:nvSpPr>
          <p:cNvPr id="22553" name="TextBox 25"/>
          <p:cNvSpPr txBox="1">
            <a:spLocks noChangeArrowheads="1"/>
          </p:cNvSpPr>
          <p:nvPr/>
        </p:nvSpPr>
        <p:spPr bwMode="auto">
          <a:xfrm>
            <a:off x="5025231" y="4583907"/>
            <a:ext cx="35956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0B6C32"/>
                </a:solidFill>
                <a:latin typeface="+mn-lt"/>
              </a:rPr>
              <a:t>Total Deposits  =  2,710,000</a:t>
            </a:r>
          </a:p>
        </p:txBody>
      </p:sp>
      <p:sp>
        <p:nvSpPr>
          <p:cNvPr id="19480" name="TextBox 26"/>
          <p:cNvSpPr txBox="1">
            <a:spLocks noChangeArrowheads="1"/>
          </p:cNvSpPr>
          <p:nvPr/>
        </p:nvSpPr>
        <p:spPr bwMode="auto">
          <a:xfrm>
            <a:off x="5836603" y="3260726"/>
            <a:ext cx="1612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latin typeface="+mn-lt"/>
              </a:rPr>
              <a:t>Liabilities</a:t>
            </a:r>
          </a:p>
        </p:txBody>
      </p:sp>
    </p:spTree>
    <p:extLst>
      <p:ext uri="{BB962C8B-B14F-4D97-AF65-F5344CB8AC3E}">
        <p14:creationId xmlns:p14="http://schemas.microsoft.com/office/powerpoint/2010/main" val="3520077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4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4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54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55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55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P spid="22537" grpId="0"/>
      <p:bldP spid="22540" grpId="0"/>
      <p:bldP spid="22541" grpId="0"/>
      <p:bldP spid="22544" grpId="0"/>
      <p:bldP spid="22545" grpId="0"/>
      <p:bldP spid="22547" grpId="0"/>
      <p:bldP spid="22548" grpId="0"/>
      <p:bldP spid="22549" grpId="0"/>
      <p:bldP spid="22550" grpId="0"/>
      <p:bldP spid="22551" grpId="0"/>
      <p:bldP spid="22552" grpId="0"/>
      <p:bldP spid="225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p:nvPr>
        </p:nvSpPr>
        <p:spPr/>
        <p:txBody>
          <a:bodyPr/>
          <a:lstStyle/>
          <a:p>
            <a:r>
              <a:rPr lang="en-US">
                <a:latin typeface="Calibri" charset="0"/>
                <a:ea typeface="ＭＳ Ｐゴシック" charset="0"/>
                <a:cs typeface="ＭＳ Ｐゴシック" charset="0"/>
              </a:rPr>
              <a:t>Money Supply</a:t>
            </a:r>
          </a:p>
        </p:txBody>
      </p:sp>
      <p:sp>
        <p:nvSpPr>
          <p:cNvPr id="21509" name="Content Placeholder 2"/>
          <p:cNvSpPr>
            <a:spLocks noGrp="1"/>
          </p:cNvSpPr>
          <p:nvPr>
            <p:ph idx="1"/>
          </p:nvPr>
        </p:nvSpPr>
        <p:spPr>
          <a:xfrm>
            <a:off x="294100" y="1728841"/>
            <a:ext cx="8229600" cy="581025"/>
          </a:xfrm>
        </p:spPr>
        <p:txBody>
          <a:bodyPr/>
          <a:lstStyle/>
          <a:p>
            <a:pPr marL="0" indent="0">
              <a:buNone/>
            </a:pPr>
            <a:r>
              <a:rPr lang="en-US" sz="2400" dirty="0">
                <a:ea typeface="ＭＳ Ｐゴシック" charset="0"/>
                <a:cs typeface="ＭＳ Ｐゴシック" charset="0"/>
              </a:rPr>
              <a:t>Eventually….</a:t>
            </a:r>
          </a:p>
        </p:txBody>
      </p:sp>
      <p:sp>
        <p:nvSpPr>
          <p:cNvPr id="21510" name="TextBox 3"/>
          <p:cNvSpPr txBox="1">
            <a:spLocks noChangeArrowheads="1"/>
          </p:cNvSpPr>
          <p:nvPr/>
        </p:nvSpPr>
        <p:spPr bwMode="auto">
          <a:xfrm>
            <a:off x="2754313" y="2175405"/>
            <a:ext cx="42386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latin typeface="+mn-lt"/>
              </a:rPr>
              <a:t>With a 10% Reserve to Deposit Ratio</a:t>
            </a:r>
          </a:p>
        </p:txBody>
      </p:sp>
      <p:sp>
        <p:nvSpPr>
          <p:cNvPr id="2" name="TextBox 5"/>
          <p:cNvSpPr txBox="1">
            <a:spLocks noChangeArrowheads="1"/>
          </p:cNvSpPr>
          <p:nvPr/>
        </p:nvSpPr>
        <p:spPr bwMode="auto">
          <a:xfrm>
            <a:off x="5808663" y="2616730"/>
            <a:ext cx="1612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latin typeface="+mn-lt"/>
              </a:rPr>
              <a:t>Liabilities</a:t>
            </a:r>
          </a:p>
        </p:txBody>
      </p:sp>
      <p:sp>
        <p:nvSpPr>
          <p:cNvPr id="3" name="TextBox 6"/>
          <p:cNvSpPr txBox="1">
            <a:spLocks noChangeArrowheads="1"/>
          </p:cNvSpPr>
          <p:nvPr/>
        </p:nvSpPr>
        <p:spPr bwMode="auto">
          <a:xfrm>
            <a:off x="2032000" y="2616730"/>
            <a:ext cx="15525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latin typeface="+mn-lt"/>
              </a:rPr>
              <a:t>Assets</a:t>
            </a:r>
          </a:p>
        </p:txBody>
      </p:sp>
      <p:sp>
        <p:nvSpPr>
          <p:cNvPr id="23559" name="TextBox 7"/>
          <p:cNvSpPr txBox="1">
            <a:spLocks noChangeArrowheads="1"/>
          </p:cNvSpPr>
          <p:nvPr/>
        </p:nvSpPr>
        <p:spPr bwMode="auto">
          <a:xfrm>
            <a:off x="1260475" y="2986617"/>
            <a:ext cx="2428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6C32"/>
                </a:solidFill>
                <a:latin typeface="+mn-lt"/>
              </a:rPr>
              <a:t>Reserves = 1,000,000</a:t>
            </a:r>
          </a:p>
        </p:txBody>
      </p:sp>
      <p:sp>
        <p:nvSpPr>
          <p:cNvPr id="23560" name="TextBox 8"/>
          <p:cNvSpPr txBox="1">
            <a:spLocks noChangeArrowheads="1"/>
          </p:cNvSpPr>
          <p:nvPr/>
        </p:nvSpPr>
        <p:spPr bwMode="auto">
          <a:xfrm>
            <a:off x="5057775" y="2986617"/>
            <a:ext cx="26304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B6C32"/>
                </a:solidFill>
                <a:latin typeface="+mn-lt"/>
              </a:rPr>
              <a:t>Deposits = 10,000,000</a:t>
            </a:r>
          </a:p>
        </p:txBody>
      </p:sp>
      <p:sp>
        <p:nvSpPr>
          <p:cNvPr id="23561" name="TextBox 10"/>
          <p:cNvSpPr txBox="1">
            <a:spLocks noChangeArrowheads="1"/>
          </p:cNvSpPr>
          <p:nvPr/>
        </p:nvSpPr>
        <p:spPr bwMode="auto">
          <a:xfrm>
            <a:off x="1260475" y="3356505"/>
            <a:ext cx="2598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B6C32"/>
                </a:solidFill>
                <a:latin typeface="+mn-lt"/>
              </a:rPr>
              <a:t>Loans       = 9,000,000</a:t>
            </a:r>
          </a:p>
        </p:txBody>
      </p:sp>
      <p:sp>
        <p:nvSpPr>
          <p:cNvPr id="15" name="TextBox 8">
            <a:extLst>
              <a:ext uri="{FF2B5EF4-FFF2-40B4-BE49-F238E27FC236}">
                <a16:creationId xmlns:a16="http://schemas.microsoft.com/office/drawing/2014/main" id="{3C4C040B-0CB0-4B46-0122-21A427941313}"/>
              </a:ext>
            </a:extLst>
          </p:cNvPr>
          <p:cNvSpPr txBox="1">
            <a:spLocks noChangeArrowheads="1"/>
          </p:cNvSpPr>
          <p:nvPr/>
        </p:nvSpPr>
        <p:spPr bwMode="auto">
          <a:xfrm>
            <a:off x="1260475" y="4865404"/>
            <a:ext cx="70175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B6C32"/>
                </a:solidFill>
                <a:latin typeface="+mn-lt"/>
              </a:rPr>
              <a:t>Money Supply = 500,000 + 10,000,000 = 10,500,000</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BB48FEA-3722-9B60-3FC5-234711A32626}"/>
                  </a:ext>
                </a:extLst>
              </p:cNvPr>
              <p:cNvSpPr/>
              <p:nvPr/>
            </p:nvSpPr>
            <p:spPr>
              <a:xfrm>
                <a:off x="1538302" y="3874416"/>
                <a:ext cx="5741195" cy="6706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𝑀𝑜𝑛𝑒𝑦</m:t>
                      </m:r>
                      <m:r>
                        <a:rPr lang="en-US" sz="2000" i="0">
                          <a:latin typeface="Cambria Math" panose="02040503050406030204" pitchFamily="18" charset="0"/>
                        </a:rPr>
                        <m:t> </m:t>
                      </m:r>
                      <m:r>
                        <a:rPr lang="en-US" sz="2000" i="1">
                          <a:latin typeface="Cambria Math" panose="02040503050406030204" pitchFamily="18" charset="0"/>
                        </a:rPr>
                        <m:t>𝑀𝑢𝑙𝑡𝑖𝑝𝑙𝑖𝑒𝑟</m:t>
                      </m:r>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1">
                              <a:latin typeface="Cambria Math" panose="02040503050406030204" pitchFamily="18" charset="0"/>
                            </a:rPr>
                            <m:t>𝑅𝑒𝑠𝑒𝑟𝑣𝑒</m:t>
                          </m:r>
                          <m:r>
                            <a:rPr lang="en-US" sz="2000" i="0">
                              <a:latin typeface="Cambria Math" panose="02040503050406030204" pitchFamily="18" charset="0"/>
                            </a:rPr>
                            <m:t> </m:t>
                          </m:r>
                          <m:r>
                            <a:rPr lang="en-US" sz="2000" i="1">
                              <a:latin typeface="Cambria Math" panose="02040503050406030204" pitchFamily="18" charset="0"/>
                            </a:rPr>
                            <m:t>𝑅𝑎𝑡𝑖𝑜</m:t>
                          </m:r>
                        </m:den>
                      </m:f>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.10</m:t>
                          </m:r>
                        </m:den>
                      </m:f>
                      <m:r>
                        <a:rPr lang="en-US" sz="2000" i="0">
                          <a:latin typeface="Cambria Math" panose="02040503050406030204" pitchFamily="18" charset="0"/>
                        </a:rPr>
                        <m:t>=10</m:t>
                      </m:r>
                    </m:oMath>
                  </m:oMathPara>
                </a14:m>
                <a:endParaRPr lang="en-US" sz="2000" dirty="0"/>
              </a:p>
            </p:txBody>
          </p:sp>
        </mc:Choice>
        <mc:Fallback xmlns="">
          <p:sp>
            <p:nvSpPr>
              <p:cNvPr id="6" name="Rectangle 5">
                <a:extLst>
                  <a:ext uri="{FF2B5EF4-FFF2-40B4-BE49-F238E27FC236}">
                    <a16:creationId xmlns:a16="http://schemas.microsoft.com/office/drawing/2014/main" id="{BBB48FEA-3722-9B60-3FC5-234711A32626}"/>
                  </a:ext>
                </a:extLst>
              </p:cNvPr>
              <p:cNvSpPr>
                <a:spLocks noRot="1" noChangeAspect="1" noMove="1" noResize="1" noEditPoints="1" noAdjustHandles="1" noChangeArrowheads="1" noChangeShapeType="1" noTextEdit="1"/>
              </p:cNvSpPr>
              <p:nvPr/>
            </p:nvSpPr>
            <p:spPr>
              <a:xfrm>
                <a:off x="1538302" y="3874416"/>
                <a:ext cx="5741195" cy="670696"/>
              </a:xfrm>
              <a:prstGeom prst="rect">
                <a:avLst/>
              </a:prstGeom>
              <a:blipFill>
                <a:blip r:embed="rId2"/>
                <a:stretch>
                  <a:fillRect b="-1851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3559" grpId="0"/>
      <p:bldP spid="23560" grpId="0"/>
      <p:bldP spid="2356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48263"/>
            <a:ext cx="8229600" cy="1143000"/>
          </a:xfrm>
        </p:spPr>
        <p:txBody>
          <a:bodyPr/>
          <a:lstStyle/>
          <a:p>
            <a:r>
              <a:rPr lang="en-US" dirty="0">
                <a:latin typeface="Calibri" charset="0"/>
                <a:ea typeface="ＭＳ Ｐゴシック" charset="0"/>
                <a:cs typeface="ＭＳ Ｐゴシック" charset="0"/>
              </a:rPr>
              <a:t>Money Market</a:t>
            </a:r>
          </a:p>
        </p:txBody>
      </p:sp>
      <p:cxnSp>
        <p:nvCxnSpPr>
          <p:cNvPr id="5" name="Straight Connector 4"/>
          <p:cNvCxnSpPr/>
          <p:nvPr/>
        </p:nvCxnSpPr>
        <p:spPr>
          <a:xfrm rot="16200000" flipH="1">
            <a:off x="-98689" y="3894898"/>
            <a:ext cx="3568700" cy="17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a:cxnSpLocks/>
          </p:cNvCxnSpPr>
          <p:nvPr/>
        </p:nvCxnSpPr>
        <p:spPr>
          <a:xfrm flipH="1" flipV="1">
            <a:off x="1689341" y="5680133"/>
            <a:ext cx="4150212" cy="171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65842" y="2308191"/>
            <a:ext cx="3167063" cy="31480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1881717" y="3998879"/>
            <a:ext cx="3382963"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608" name="TextBox 13"/>
          <p:cNvSpPr txBox="1">
            <a:spLocks noChangeArrowheads="1"/>
          </p:cNvSpPr>
          <p:nvPr/>
        </p:nvSpPr>
        <p:spPr bwMode="auto">
          <a:xfrm>
            <a:off x="1420968" y="2048874"/>
            <a:ext cx="279246" cy="400110"/>
          </a:xfrm>
          <a:prstGeom prst="rect">
            <a:avLst/>
          </a:prstGeom>
          <a:noFill/>
          <a:ln w="9525">
            <a:noFill/>
            <a:miter lim="800000"/>
            <a:headEnd/>
            <a:tailEnd/>
          </a:ln>
        </p:spPr>
        <p:txBody>
          <a:bodyPr wrap="square">
            <a:spAutoFit/>
          </a:bodyPr>
          <a:lstStyle/>
          <a:p>
            <a:pPr>
              <a:defRPr/>
            </a:pPr>
            <a:r>
              <a:rPr lang="en-US" sz="2000" dirty="0" err="1">
                <a:latin typeface="+mn-lt"/>
                <a:ea typeface="华文宋体"/>
                <a:cs typeface="ＭＳ Ｐゴシック" charset="-128"/>
              </a:rPr>
              <a:t>i</a:t>
            </a:r>
            <a:endParaRPr lang="en-US" sz="2000" dirty="0">
              <a:latin typeface="+mn-lt"/>
              <a:ea typeface="华文宋体"/>
              <a:cs typeface="ＭＳ Ｐゴシック" charset="-128"/>
            </a:endParaRPr>
          </a:p>
        </p:txBody>
      </p:sp>
      <p:sp>
        <p:nvSpPr>
          <p:cNvPr id="15" name="TextBox 14"/>
          <p:cNvSpPr txBox="1"/>
          <p:nvPr/>
        </p:nvSpPr>
        <p:spPr>
          <a:xfrm>
            <a:off x="5386917" y="5653714"/>
            <a:ext cx="569914"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sp>
        <p:nvSpPr>
          <p:cNvPr id="17" name="TextBox 16"/>
          <p:cNvSpPr txBox="1"/>
          <p:nvPr/>
        </p:nvSpPr>
        <p:spPr>
          <a:xfrm>
            <a:off x="4839605" y="4871899"/>
            <a:ext cx="542923" cy="400110"/>
          </a:xfrm>
          <a:prstGeom prst="rect">
            <a:avLst/>
          </a:prstGeom>
          <a:noFill/>
        </p:spPr>
        <p:txBody>
          <a:bodyPr wrap="square">
            <a:spAutoFit/>
          </a:bodyPr>
          <a:lstStyle/>
          <a:p>
            <a:pPr>
              <a:defRPr/>
            </a:pPr>
            <a:r>
              <a:rPr lang="en-US" sz="2000" dirty="0">
                <a:latin typeface="+mn-lt"/>
                <a:ea typeface="华文宋体"/>
                <a:cs typeface="ＭＳ Ｐゴシック" charset="-128"/>
              </a:rPr>
              <a:t>D</a:t>
            </a:r>
            <a:r>
              <a:rPr lang="en-US" sz="2000" baseline="-25000" dirty="0">
                <a:latin typeface="+mn-lt"/>
                <a:ea typeface="华文宋体"/>
                <a:cs typeface="ＭＳ Ｐゴシック" charset="-128"/>
              </a:rPr>
              <a:t>M</a:t>
            </a:r>
          </a:p>
        </p:txBody>
      </p:sp>
      <p:sp>
        <p:nvSpPr>
          <p:cNvPr id="18" name="TextBox 17"/>
          <p:cNvSpPr txBox="1"/>
          <p:nvPr/>
        </p:nvSpPr>
        <p:spPr>
          <a:xfrm>
            <a:off x="3416081" y="1924016"/>
            <a:ext cx="625382" cy="400110"/>
          </a:xfrm>
          <a:prstGeom prst="rect">
            <a:avLst/>
          </a:prstGeom>
          <a:noFill/>
        </p:spPr>
        <p:txBody>
          <a:bodyPr wrap="square">
            <a:spAutoFit/>
          </a:bodyPr>
          <a:lstStyle/>
          <a:p>
            <a:pPr>
              <a:defRPr/>
            </a:pPr>
            <a:r>
              <a:rPr lang="en-US" sz="2000" dirty="0">
                <a:latin typeface="+mn-lt"/>
                <a:ea typeface="华文宋体"/>
                <a:cs typeface="ＭＳ Ｐゴシック" charset="-128"/>
              </a:rPr>
              <a:t>S</a:t>
            </a:r>
            <a:r>
              <a:rPr lang="en-US" sz="2000" baseline="-25000" dirty="0">
                <a:latin typeface="+mn-lt"/>
                <a:ea typeface="华文宋体"/>
                <a:cs typeface="ＭＳ Ｐゴシック" charset="-128"/>
              </a:rPr>
              <a:t>M</a:t>
            </a:r>
          </a:p>
        </p:txBody>
      </p:sp>
      <p:sp>
        <p:nvSpPr>
          <p:cNvPr id="16" name="TextBox 15"/>
          <p:cNvSpPr txBox="1">
            <a:spLocks noChangeArrowheads="1"/>
          </p:cNvSpPr>
          <p:nvPr/>
        </p:nvSpPr>
        <p:spPr bwMode="auto">
          <a:xfrm>
            <a:off x="5892800" y="2766482"/>
            <a:ext cx="32512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err="1">
                <a:latin typeface="+mn-lt"/>
              </a:rPr>
              <a:t>i</a:t>
            </a:r>
            <a:r>
              <a:rPr lang="en-US" sz="2000" dirty="0">
                <a:latin typeface="+mn-lt"/>
              </a:rPr>
              <a:t>, the nominal interest rate, is the opportunity cost of holding money.</a:t>
            </a:r>
          </a:p>
        </p:txBody>
      </p:sp>
      <p:cxnSp>
        <p:nvCxnSpPr>
          <p:cNvPr id="12" name="Straight Connector 11">
            <a:extLst>
              <a:ext uri="{FF2B5EF4-FFF2-40B4-BE49-F238E27FC236}">
                <a16:creationId xmlns:a16="http://schemas.microsoft.com/office/drawing/2014/main" id="{B70CFCDD-F4CE-E64F-8275-2F8D64DC7C17}"/>
              </a:ext>
            </a:extLst>
          </p:cNvPr>
          <p:cNvCxnSpPr>
            <a:cxnSpLocks/>
          </p:cNvCxnSpPr>
          <p:nvPr/>
        </p:nvCxnSpPr>
        <p:spPr>
          <a:xfrm flipH="1" flipV="1">
            <a:off x="1694391" y="4040901"/>
            <a:ext cx="1878015"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56B009A-3FEE-5740-AA8D-704A16398CCB}"/>
              </a:ext>
            </a:extLst>
          </p:cNvPr>
          <p:cNvSpPr txBox="1">
            <a:spLocks noChangeArrowheads="1"/>
          </p:cNvSpPr>
          <p:nvPr/>
        </p:nvSpPr>
        <p:spPr bwMode="auto">
          <a:xfrm>
            <a:off x="1345748" y="3799617"/>
            <a:ext cx="481013" cy="400110"/>
          </a:xfrm>
          <a:prstGeom prst="rect">
            <a:avLst/>
          </a:prstGeom>
          <a:noFill/>
          <a:ln w="9525">
            <a:noFill/>
            <a:miter lim="800000"/>
            <a:headEnd/>
            <a:tailEnd/>
          </a:ln>
        </p:spPr>
        <p:txBody>
          <a:bodyPr>
            <a:spAutoFit/>
          </a:bodyPr>
          <a:lstStyle/>
          <a:p>
            <a:pPr>
              <a:defRPr/>
            </a:pPr>
            <a:r>
              <a:rPr lang="en-US" sz="2000" dirty="0" err="1">
                <a:latin typeface="+mn-lt"/>
                <a:ea typeface="华文宋体"/>
                <a:cs typeface="ＭＳ Ｐゴシック" charset="-128"/>
              </a:rPr>
              <a:t>i</a:t>
            </a:r>
            <a:r>
              <a:rPr lang="en-US" sz="2000" dirty="0">
                <a:latin typeface="+mn-lt"/>
                <a:ea typeface="华文宋体"/>
                <a:cs typeface="ＭＳ Ｐゴシック" charset="-128"/>
              </a:rPr>
              <a:t>*</a:t>
            </a:r>
          </a:p>
        </p:txBody>
      </p:sp>
      <p:sp>
        <p:nvSpPr>
          <p:cNvPr id="20" name="TextBox 19">
            <a:extLst>
              <a:ext uri="{FF2B5EF4-FFF2-40B4-BE49-F238E27FC236}">
                <a16:creationId xmlns:a16="http://schemas.microsoft.com/office/drawing/2014/main" id="{EA977B21-65A5-C01B-3258-D0D6322BAF60}"/>
              </a:ext>
            </a:extLst>
          </p:cNvPr>
          <p:cNvSpPr txBox="1"/>
          <p:nvPr/>
        </p:nvSpPr>
        <p:spPr>
          <a:xfrm>
            <a:off x="3357033" y="5639822"/>
            <a:ext cx="829205"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subTnLst>
                                    <p:audio>
                                      <p:cMediaNode>
                                        <p:cTn display="0" masterRel="sameClick">
                                          <p:stCondLst>
                                            <p:cond evt="begin" delay="0">
                                              <p:tn val="13"/>
                                            </p:cond>
                                          </p:stCondLst>
                                          <p:endCondLst>
                                            <p:cond evt="onStopAudio" delay="0">
                                              <p:tgtEl>
                                                <p:sldTgt/>
                                              </p:tgtEl>
                                            </p:cond>
                                          </p:endCondLst>
                                        </p:cTn>
                                        <p:tgtEl>
                                          <p:sndTgt r:embed="rId3" name="Arrow"/>
                                        </p:tgtEl>
                                      </p:cMediaNode>
                                    </p:audio>
                                  </p:sub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Typewriter"/>
                                        </p:tgtEl>
                                      </p:cMediaNode>
                                    </p:audio>
                                  </p:sub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4"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17119</TotalTime>
  <Words>3182</Words>
  <Application>Microsoft Macintosh PowerPoint</Application>
  <PresentationFormat>On-screen Show (4:3)</PresentationFormat>
  <Paragraphs>335</Paragraphs>
  <Slides>28</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华文宋体</vt:lpstr>
      <vt:lpstr>Apple Chancery</vt:lpstr>
      <vt:lpstr>Arial</vt:lpstr>
      <vt:lpstr>Calibri</vt:lpstr>
      <vt:lpstr>Cambria</vt:lpstr>
      <vt:lpstr>Cambria Math</vt:lpstr>
      <vt:lpstr>Office Theme</vt:lpstr>
      <vt:lpstr>PowerPoint Presentation</vt:lpstr>
      <vt:lpstr>PowerPoint Presentation</vt:lpstr>
      <vt:lpstr>Money</vt:lpstr>
      <vt:lpstr>Three Roles of Money: </vt:lpstr>
      <vt:lpstr>Federal Reserve: </vt:lpstr>
      <vt:lpstr>Money Supply: DeNiccoville</vt:lpstr>
      <vt:lpstr>Money Supply</vt:lpstr>
      <vt:lpstr>Money Supply</vt:lpstr>
      <vt:lpstr>Money Market</vt:lpstr>
      <vt:lpstr>Monetary Policy: Open Market Operations</vt:lpstr>
      <vt:lpstr>Open Market Purchases</vt:lpstr>
      <vt:lpstr>Open Market Sales</vt:lpstr>
      <vt:lpstr>Monetary Policy: The Reserve Requirement</vt:lpstr>
      <vt:lpstr>Monetary Policy: The Discount Rate</vt:lpstr>
      <vt:lpstr>Phillips Curve</vt:lpstr>
      <vt:lpstr>Phillips Curve</vt:lpstr>
      <vt:lpstr>Expectations-Augmented Phillips Curve</vt:lpstr>
      <vt:lpstr>Money Demand: Income and Price Level</vt:lpstr>
      <vt:lpstr>Open Economy: Exchange Rates</vt:lpstr>
      <vt:lpstr>Open Economy: Exchange Rates</vt:lpstr>
      <vt:lpstr>Open Economy: Exchange Rates</vt:lpstr>
      <vt:lpstr>Open Economy: Exchange Rates</vt:lpstr>
      <vt:lpstr>Monetary Policy and Exchange Rates: Open Market Sale</vt:lpstr>
      <vt:lpstr>Effect of Monetary Policy on Exchange Rates: Open Market sale</vt:lpstr>
      <vt:lpstr>Purchasing Power Parity Theory</vt:lpstr>
      <vt:lpstr>Purchasing Power Parity Theory</vt:lpstr>
      <vt:lpstr>Purchasing Power Parity Theory</vt:lpstr>
      <vt:lpstr>Purchasing Power Parity Theory</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DeNicco</dc:creator>
  <cp:lastModifiedBy>James DeNicco</cp:lastModifiedBy>
  <cp:revision>457</cp:revision>
  <cp:lastPrinted>2023-08-01T21:21:11Z</cp:lastPrinted>
  <dcterms:created xsi:type="dcterms:W3CDTF">2015-07-28T19:37:25Z</dcterms:created>
  <dcterms:modified xsi:type="dcterms:W3CDTF">2024-12-09T20:05:19Z</dcterms:modified>
</cp:coreProperties>
</file>