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24" r:id="rId2"/>
    <p:sldId id="299" r:id="rId3"/>
    <p:sldId id="257" r:id="rId4"/>
    <p:sldId id="274" r:id="rId5"/>
    <p:sldId id="301" r:id="rId6"/>
    <p:sldId id="302" r:id="rId7"/>
    <p:sldId id="276" r:id="rId8"/>
    <p:sldId id="275" r:id="rId9"/>
    <p:sldId id="278" r:id="rId10"/>
    <p:sldId id="289" r:id="rId11"/>
    <p:sldId id="290" r:id="rId12"/>
    <p:sldId id="282" r:id="rId13"/>
    <p:sldId id="294" r:id="rId14"/>
    <p:sldId id="295" r:id="rId15"/>
    <p:sldId id="279" r:id="rId16"/>
    <p:sldId id="296" r:id="rId17"/>
    <p:sldId id="298" r:id="rId18"/>
    <p:sldId id="297" r:id="rId19"/>
    <p:sldId id="284" r:id="rId20"/>
    <p:sldId id="28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6873E"/>
    <a:srgbClr val="0F9046"/>
    <a:srgbClr val="009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0"/>
    <p:restoredTop sz="94150"/>
  </p:normalViewPr>
  <p:slideViewPr>
    <p:cSldViewPr snapToGrid="0" snapToObjects="1">
      <p:cViewPr varScale="1">
        <p:scale>
          <a:sx n="120" d="100"/>
          <a:sy n="120" d="100"/>
        </p:scale>
        <p:origin x="43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A6D0B-019D-8042-9B2C-5A1B62B2B8A2}" type="datetimeFigureOut">
              <a:rPr lang="en-US" smtClean="0"/>
              <a:pPr/>
              <a:t>5/14/25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5AD53-B926-BE4D-9B0C-93C38BE2BE45}" type="slidenum">
              <a:rPr lang="en-US" smtClean="0"/>
              <a:pPr/>
              <a:t>‹#›</a:t>
            </a:fld>
            <a:endParaRPr lang="en-US"/>
          </a:p>
        </p:txBody>
      </p:sp>
    </p:spTree>
    <p:extLst>
      <p:ext uri="{BB962C8B-B14F-4D97-AF65-F5344CB8AC3E}">
        <p14:creationId xmlns:p14="http://schemas.microsoft.com/office/powerpoint/2010/main" val="1000925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326C-74E1-E341-86B9-9EEA4FF64A36}" type="slidenum">
              <a:rPr lang="en-US" smtClean="0"/>
              <a:pPr/>
              <a:t>1</a:t>
            </a:fld>
            <a:endParaRPr lang="en-US"/>
          </a:p>
        </p:txBody>
      </p:sp>
    </p:spTree>
    <p:extLst>
      <p:ext uri="{BB962C8B-B14F-4D97-AF65-F5344CB8AC3E}">
        <p14:creationId xmlns:p14="http://schemas.microsoft.com/office/powerpoint/2010/main" val="90455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www.wallpaperflare.com</a:t>
            </a:r>
            <a:r>
              <a:rPr lang="en-US" dirty="0"/>
              <a:t>/men-warrior-long-hair-wavy-hair-beard-armor-battle-axe-wallpaper-grpzi</a:t>
            </a:r>
          </a:p>
        </p:txBody>
      </p:sp>
      <p:sp>
        <p:nvSpPr>
          <p:cNvPr id="4" name="Slide Number Placeholder 3"/>
          <p:cNvSpPr>
            <a:spLocks noGrp="1"/>
          </p:cNvSpPr>
          <p:nvPr>
            <p:ph type="sldNum" sz="quarter" idx="5"/>
          </p:nvPr>
        </p:nvSpPr>
        <p:spPr/>
        <p:txBody>
          <a:bodyPr/>
          <a:lstStyle/>
          <a:p>
            <a:fld id="{6A85AD53-B926-BE4D-9B0C-93C38BE2BE45}" type="slidenum">
              <a:rPr lang="en-US" smtClean="0"/>
              <a:pPr/>
              <a:t>5</a:t>
            </a:fld>
            <a:endParaRPr lang="en-US"/>
          </a:p>
        </p:txBody>
      </p:sp>
    </p:spTree>
    <p:extLst>
      <p:ext uri="{BB962C8B-B14F-4D97-AF65-F5344CB8AC3E}">
        <p14:creationId xmlns:p14="http://schemas.microsoft.com/office/powerpoint/2010/main" val="287728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/photos/gems-jewelry-rubies-jewel-3418293/</a:t>
            </a:r>
          </a:p>
          <a:p>
            <a:endParaRPr lang="en-US" dirty="0"/>
          </a:p>
          <a:p>
            <a:r>
              <a:rPr lang="en-US" dirty="0"/>
              <a:t>https://</a:t>
            </a:r>
            <a:r>
              <a:rPr lang="en-US" dirty="0" err="1"/>
              <a:t>www.deviantart.com</a:t>
            </a:r>
            <a:r>
              <a:rPr lang="en-US" dirty="0"/>
              <a:t>/</a:t>
            </a:r>
            <a:r>
              <a:rPr lang="en-US" dirty="0" err="1"/>
              <a:t>kooshmeister</a:t>
            </a:r>
            <a:r>
              <a:rPr lang="en-US" dirty="0"/>
              <a:t>/art/The-Dreaming-God-152885130</a:t>
            </a:r>
          </a:p>
          <a:p>
            <a:endParaRPr lang="en-US" dirty="0"/>
          </a:p>
        </p:txBody>
      </p:sp>
      <p:sp>
        <p:nvSpPr>
          <p:cNvPr id="4" name="Slide Number Placeholder 3"/>
          <p:cNvSpPr>
            <a:spLocks noGrp="1"/>
          </p:cNvSpPr>
          <p:nvPr>
            <p:ph type="sldNum" sz="quarter" idx="5"/>
          </p:nvPr>
        </p:nvSpPr>
        <p:spPr/>
        <p:txBody>
          <a:bodyPr/>
          <a:lstStyle/>
          <a:p>
            <a:fld id="{6A85AD53-B926-BE4D-9B0C-93C38BE2BE45}" type="slidenum">
              <a:rPr lang="en-US" smtClean="0"/>
              <a:pPr/>
              <a:t>7</a:t>
            </a:fld>
            <a:endParaRPr lang="en-US"/>
          </a:p>
        </p:txBody>
      </p:sp>
    </p:spTree>
    <p:extLst>
      <p:ext uri="{BB962C8B-B14F-4D97-AF65-F5344CB8AC3E}">
        <p14:creationId xmlns:p14="http://schemas.microsoft.com/office/powerpoint/2010/main" val="417831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example of doctor opening restaurant.   100K as doctor</a:t>
            </a:r>
            <a:r>
              <a:rPr lang="en-US" baseline="0" dirty="0"/>
              <a:t> ; 600K revenue from restaurant – 500 explicit costs….accounting profit but 0 </a:t>
            </a:r>
            <a:r>
              <a:rPr lang="en-US" baseline="0" dirty="0" err="1"/>
              <a:t>ecnomic</a:t>
            </a:r>
            <a:r>
              <a:rPr lang="en-US" baseline="0"/>
              <a:t>.</a:t>
            </a:r>
            <a:endParaRPr lang="en-US"/>
          </a:p>
        </p:txBody>
      </p:sp>
      <p:sp>
        <p:nvSpPr>
          <p:cNvPr id="4" name="Slide Number Placeholder 3"/>
          <p:cNvSpPr>
            <a:spLocks noGrp="1"/>
          </p:cNvSpPr>
          <p:nvPr>
            <p:ph type="sldNum" sz="quarter" idx="10"/>
          </p:nvPr>
        </p:nvSpPr>
        <p:spPr/>
        <p:txBody>
          <a:bodyPr/>
          <a:lstStyle/>
          <a:p>
            <a:fld id="{6A85AD53-B926-BE4D-9B0C-93C38BE2BE45}" type="slidenum">
              <a:rPr lang="en-US" smtClean="0"/>
              <a:pPr/>
              <a:t>8</a:t>
            </a:fld>
            <a:endParaRPr lang="en-US"/>
          </a:p>
        </p:txBody>
      </p:sp>
    </p:spTree>
    <p:extLst>
      <p:ext uri="{BB962C8B-B14F-4D97-AF65-F5344CB8AC3E}">
        <p14:creationId xmlns:p14="http://schemas.microsoft.com/office/powerpoint/2010/main" val="128911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picture showing first making</a:t>
            </a:r>
            <a:r>
              <a:rPr lang="en-US" baseline="0" dirty="0"/>
              <a:t> 50 units, second 30 and third 20 for costs going up when </a:t>
            </a:r>
            <a:r>
              <a:rPr lang="en-US" baseline="0"/>
              <a:t>each paid $10.</a:t>
            </a:r>
            <a:endParaRPr lang="en-US"/>
          </a:p>
        </p:txBody>
      </p:sp>
      <p:sp>
        <p:nvSpPr>
          <p:cNvPr id="4" name="Slide Number Placeholder 3"/>
          <p:cNvSpPr>
            <a:spLocks noGrp="1"/>
          </p:cNvSpPr>
          <p:nvPr>
            <p:ph type="sldNum" sz="quarter" idx="10"/>
          </p:nvPr>
        </p:nvSpPr>
        <p:spPr/>
        <p:txBody>
          <a:bodyPr/>
          <a:lstStyle/>
          <a:p>
            <a:fld id="{6A85AD53-B926-BE4D-9B0C-93C38BE2BE45}" type="slidenum">
              <a:rPr lang="en-US" smtClean="0"/>
              <a:pPr/>
              <a:t>11</a:t>
            </a:fld>
            <a:endParaRPr lang="en-US"/>
          </a:p>
        </p:txBody>
      </p:sp>
    </p:spTree>
    <p:extLst>
      <p:ext uri="{BB962C8B-B14F-4D97-AF65-F5344CB8AC3E}">
        <p14:creationId xmlns:p14="http://schemas.microsoft.com/office/powerpoint/2010/main" val="232078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85AD53-B926-BE4D-9B0C-93C38BE2BE45}" type="slidenum">
              <a:rPr lang="en-US" smtClean="0"/>
              <a:pPr/>
              <a:t>17</a:t>
            </a:fld>
            <a:endParaRPr lang="en-US"/>
          </a:p>
        </p:txBody>
      </p:sp>
    </p:spTree>
    <p:extLst>
      <p:ext uri="{BB962C8B-B14F-4D97-AF65-F5344CB8AC3E}">
        <p14:creationId xmlns:p14="http://schemas.microsoft.com/office/powerpoint/2010/main" val="277147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Economies of scale – share resources, materials, management knowledge….constant – at some point getting larger requires hiring people to watch people, payroll, quality control, scheduling, human resources,</a:t>
            </a:r>
            <a:r>
              <a:rPr lang="en-US" baseline="0" dirty="0"/>
              <a:t> all things that don’t go toward producing, logistical constraints cancel out efficiency gains…diseconomies – big </a:t>
            </a:r>
            <a:r>
              <a:rPr lang="en-US" sz="1200" kern="1200" dirty="0">
                <a:solidFill>
                  <a:schemeClr val="tx1"/>
                </a:solidFill>
                <a:latin typeface="+mn-lt"/>
                <a:ea typeface="+mn-ea"/>
                <a:cs typeface="+mn-cs"/>
              </a:rPr>
              <a:t>bureaucracy</a:t>
            </a:r>
            <a:r>
              <a:rPr lang="en-US" baseline="0" dirty="0"/>
              <a:t> with logistical constraints overwhelming efficiency gains. So talk about not only the average fixed costs resetting but the AVC slowing down from sharing resources, management and such.</a:t>
            </a:r>
            <a:endParaRPr lang="en-US" dirty="0"/>
          </a:p>
        </p:txBody>
      </p:sp>
      <p:sp>
        <p:nvSpPr>
          <p:cNvPr id="4" name="Slide Number Placeholder 3"/>
          <p:cNvSpPr>
            <a:spLocks noGrp="1"/>
          </p:cNvSpPr>
          <p:nvPr>
            <p:ph type="sldNum" sz="quarter" idx="10"/>
          </p:nvPr>
        </p:nvSpPr>
        <p:spPr/>
        <p:txBody>
          <a:bodyPr/>
          <a:lstStyle/>
          <a:p>
            <a:fld id="{6A85AD53-B926-BE4D-9B0C-93C38BE2BE45}" type="slidenum">
              <a:rPr lang="en-US" smtClean="0"/>
              <a:pPr/>
              <a:t>20</a:t>
            </a:fld>
            <a:endParaRPr lang="en-US"/>
          </a:p>
        </p:txBody>
      </p:sp>
    </p:spTree>
    <p:extLst>
      <p:ext uri="{BB962C8B-B14F-4D97-AF65-F5344CB8AC3E}">
        <p14:creationId xmlns:p14="http://schemas.microsoft.com/office/powerpoint/2010/main" val="130848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B41E1B-0BA0-DF4C-9F4F-932C4E45A6C4}"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41E1B-0BA0-DF4C-9F4F-932C4E45A6C4}"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41E1B-0BA0-DF4C-9F4F-932C4E45A6C4}"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41E1B-0BA0-DF4C-9F4F-932C4E45A6C4}"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41E1B-0BA0-DF4C-9F4F-932C4E45A6C4}" type="datetimeFigureOut">
              <a:rPr lang="en-US" smtClean="0"/>
              <a:pPr/>
              <a:t>5/14/25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B41E1B-0BA0-DF4C-9F4F-932C4E45A6C4}"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B41E1B-0BA0-DF4C-9F4F-932C4E45A6C4}" type="datetimeFigureOut">
              <a:rPr lang="en-US" smtClean="0"/>
              <a:pPr/>
              <a:t>5/14/25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B41E1B-0BA0-DF4C-9F4F-932C4E45A6C4}" type="datetimeFigureOut">
              <a:rPr lang="en-US" smtClean="0"/>
              <a:pPr/>
              <a:t>5/14/25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41E1B-0BA0-DF4C-9F4F-932C4E45A6C4}" type="datetimeFigureOut">
              <a:rPr lang="en-US" smtClean="0"/>
              <a:pPr/>
              <a:t>5/14/25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41E1B-0BA0-DF4C-9F4F-932C4E45A6C4}"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41E1B-0BA0-DF4C-9F4F-932C4E45A6C4}" type="datetimeFigureOut">
              <a:rPr lang="en-US" smtClean="0"/>
              <a:pPr/>
              <a:t>5/14/25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48200-2E82-DB48-8125-A7D4C9F8F1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41E1B-0BA0-DF4C-9F4F-932C4E45A6C4}" type="datetimeFigureOut">
              <a:rPr lang="en-US" smtClean="0"/>
              <a:pPr/>
              <a:t>5/14/25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48200-2E82-DB48-8125-A7D4C9F8F1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3.bin"/></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5" descr="Desk with productivity items">
            <a:extLst>
              <a:ext uri="{FF2B5EF4-FFF2-40B4-BE49-F238E27FC236}">
                <a16:creationId xmlns:a16="http://schemas.microsoft.com/office/drawing/2014/main" id="{38D5988D-65C1-7021-CE1E-52ED51B44D1A}"/>
              </a:ext>
            </a:extLst>
          </p:cNvPr>
          <p:cNvPicPr>
            <a:picLocks noChangeAspect="1"/>
          </p:cNvPicPr>
          <p:nvPr/>
        </p:nvPicPr>
        <p:blipFill rotWithShape="1">
          <a:blip r:embed="rId3">
            <a:alphaModFix amt="60000"/>
          </a:blip>
          <a:srcRect l="11000" r="-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20997C97-216F-CB6B-CC9C-6DC221E8ADDA}"/>
              </a:ext>
            </a:extLst>
          </p:cNvPr>
          <p:cNvSpPr>
            <a:spLocks noGrp="1"/>
          </p:cNvSpPr>
          <p:nvPr>
            <p:ph type="title"/>
          </p:nvPr>
        </p:nvSpPr>
        <p:spPr>
          <a:xfrm>
            <a:off x="898635" y="728906"/>
            <a:ext cx="7344354" cy="2057037"/>
          </a:xfrm>
        </p:spPr>
        <p:txBody>
          <a:bodyPr vert="horz" lIns="91440" tIns="45720" rIns="91440" bIns="45720" rtlCol="0" anchor="ctr">
            <a:normAutofit/>
          </a:bodyPr>
          <a:lstStyle/>
          <a:p>
            <a:pPr defTabSz="914400">
              <a:lnSpc>
                <a:spcPct val="90000"/>
              </a:lnSpc>
              <a:spcAft>
                <a:spcPts val="225"/>
              </a:spcAft>
            </a:pPr>
            <a:r>
              <a:rPr lang="en-US" b="1" dirty="0">
                <a:solidFill>
                  <a:srgbClr val="FFFFFF"/>
                </a:solidFill>
                <a:latin typeface="APPLE CHANCERY" panose="03020702040506060504" pitchFamily="66" charset="-79"/>
                <a:cs typeface="APPLE CHANCERY" panose="03020702040506060504" pitchFamily="66" charset="-79"/>
              </a:rPr>
              <a:t>A Story of Economics: A Principles Tale</a:t>
            </a:r>
            <a:endParaRPr lang="en-US" dirty="0">
              <a:solidFill>
                <a:srgbClr val="FFFFFF"/>
              </a:solidFill>
              <a:latin typeface="Apple Chancery" panose="03020702040506060504" pitchFamily="66" charset="-79"/>
              <a:cs typeface="Apple Chancery" panose="03020702040506060504" pitchFamily="66" charset="-79"/>
            </a:endParaRPr>
          </a:p>
        </p:txBody>
      </p:sp>
      <p:sp>
        <p:nvSpPr>
          <p:cNvPr id="3" name="TextBox 2">
            <a:extLst>
              <a:ext uri="{FF2B5EF4-FFF2-40B4-BE49-F238E27FC236}">
                <a16:creationId xmlns:a16="http://schemas.microsoft.com/office/drawing/2014/main" id="{44B67A6E-3F5F-69A1-0068-4D2C53C2DCF6}"/>
              </a:ext>
            </a:extLst>
          </p:cNvPr>
          <p:cNvSpPr txBox="1"/>
          <p:nvPr/>
        </p:nvSpPr>
        <p:spPr>
          <a:xfrm>
            <a:off x="898635" y="2957665"/>
            <a:ext cx="7344354" cy="3171423"/>
          </a:xfrm>
          <a:prstGeom prst="rect">
            <a:avLst/>
          </a:prstGeom>
        </p:spPr>
        <p:txBody>
          <a:bodyPr vert="horz" lIns="91440" tIns="45720" rIns="91440" bIns="45720" rtlCol="0">
            <a:normAutofit/>
          </a:bodyPr>
          <a:lstStyle/>
          <a:p>
            <a:pPr algn="ctr" defTabSz="914400">
              <a:lnSpc>
                <a:spcPct val="90000"/>
              </a:lnSpc>
              <a:spcAft>
                <a:spcPts val="600"/>
              </a:spcAft>
            </a:pPr>
            <a:r>
              <a:rPr lang="en-US" sz="2800" dirty="0">
                <a:solidFill>
                  <a:srgbClr val="FFFFFF"/>
                </a:solidFill>
                <a:latin typeface="Apple Chancery" panose="03020702040506060504" pitchFamily="66" charset="-79"/>
                <a:cs typeface="Apple Chancery" panose="03020702040506060504" pitchFamily="66" charset="-79"/>
              </a:rPr>
              <a:t>ACT II: Getting Down to Business</a:t>
            </a:r>
            <a:r>
              <a:rPr lang="en-US" sz="2800" dirty="0">
                <a:solidFill>
                  <a:srgbClr val="FFFFFF"/>
                </a:solidFill>
              </a:rPr>
              <a:t> </a:t>
            </a:r>
            <a:endParaRPr lang="en-US" sz="2000" dirty="0">
              <a:solidFill>
                <a:srgbClr val="FFFFFF"/>
              </a:solidFill>
            </a:endParaRPr>
          </a:p>
          <a:p>
            <a:pPr algn="ctr" defTabSz="914400">
              <a:lnSpc>
                <a:spcPct val="90000"/>
              </a:lnSpc>
              <a:spcAft>
                <a:spcPts val="600"/>
              </a:spcAft>
            </a:pPr>
            <a:endParaRPr lang="en-US" sz="2000" dirty="0">
              <a:solidFill>
                <a:srgbClr val="FFFFFF"/>
              </a:solidFill>
            </a:endParaRPr>
          </a:p>
          <a:p>
            <a:pPr lvl="0" defTabSz="914400">
              <a:lnSpc>
                <a:spcPct val="90000"/>
              </a:lnSpc>
              <a:spcAft>
                <a:spcPts val="600"/>
              </a:spcAft>
            </a:pPr>
            <a:r>
              <a:rPr lang="en-US" sz="2000" dirty="0">
                <a:solidFill>
                  <a:srgbClr val="FFFFFF"/>
                </a:solidFill>
              </a:rPr>
              <a:t>7.    The Costs of Production</a:t>
            </a:r>
          </a:p>
          <a:p>
            <a:pPr lvl="0" defTabSz="914400">
              <a:lnSpc>
                <a:spcPct val="90000"/>
              </a:lnSpc>
              <a:spcAft>
                <a:spcPts val="600"/>
              </a:spcAft>
            </a:pPr>
            <a:r>
              <a:rPr lang="en-US" sz="2000" dirty="0">
                <a:solidFill>
                  <a:srgbClr val="FFFFFF"/>
                </a:solidFill>
              </a:rPr>
              <a:t>8.    Perfect Competition</a:t>
            </a:r>
          </a:p>
          <a:p>
            <a:pPr lvl="0" defTabSz="914400">
              <a:lnSpc>
                <a:spcPct val="90000"/>
              </a:lnSpc>
              <a:spcAft>
                <a:spcPts val="600"/>
              </a:spcAft>
            </a:pPr>
            <a:r>
              <a:rPr lang="en-US" sz="2000" dirty="0">
                <a:solidFill>
                  <a:srgbClr val="FFFFFF"/>
                </a:solidFill>
              </a:rPr>
              <a:t>9.    Monopoly</a:t>
            </a:r>
          </a:p>
          <a:p>
            <a:pPr lvl="0" defTabSz="914400">
              <a:lnSpc>
                <a:spcPct val="90000"/>
              </a:lnSpc>
              <a:spcAft>
                <a:spcPts val="600"/>
              </a:spcAft>
            </a:pPr>
            <a:r>
              <a:rPr lang="en-US" sz="2000" dirty="0">
                <a:solidFill>
                  <a:srgbClr val="FFFFFF"/>
                </a:solidFill>
              </a:rPr>
              <a:t>10.  Monopolistic Competition and Oligopoly</a:t>
            </a:r>
          </a:p>
          <a:p>
            <a:pPr lvl="0" defTabSz="914400">
              <a:lnSpc>
                <a:spcPct val="90000"/>
              </a:lnSpc>
              <a:spcAft>
                <a:spcPts val="600"/>
              </a:spcAft>
            </a:pPr>
            <a:r>
              <a:rPr lang="en-US" sz="2000" dirty="0">
                <a:solidFill>
                  <a:srgbClr val="FFFFFF"/>
                </a:solidFill>
              </a:rPr>
              <a:t>11.  Household Choices </a:t>
            </a:r>
          </a:p>
          <a:p>
            <a:pPr indent="-228600" defTabSz="914400">
              <a:lnSpc>
                <a:spcPct val="90000"/>
              </a:lnSpc>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257200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9889"/>
          </a:xfrm>
        </p:spPr>
        <p:txBody>
          <a:bodyPr>
            <a:normAutofit fontScale="90000"/>
          </a:bodyPr>
          <a:lstStyle/>
          <a:p>
            <a:r>
              <a:rPr lang="en-US"/>
              <a:t>Production Function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85717535"/>
              </p:ext>
            </p:extLst>
          </p:nvPr>
        </p:nvGraphicFramePr>
        <p:xfrm>
          <a:off x="214770" y="2857597"/>
          <a:ext cx="8740140" cy="3749378"/>
        </p:xfrm>
        <a:graphic>
          <a:graphicData uri="http://schemas.openxmlformats.org/drawingml/2006/table">
            <a:tbl>
              <a:tblPr/>
              <a:tblGrid>
                <a:gridCol w="1456690">
                  <a:extLst>
                    <a:ext uri="{9D8B030D-6E8A-4147-A177-3AD203B41FA5}">
                      <a16:colId xmlns:a16="http://schemas.microsoft.com/office/drawing/2014/main" val="20000"/>
                    </a:ext>
                  </a:extLst>
                </a:gridCol>
                <a:gridCol w="1456690">
                  <a:extLst>
                    <a:ext uri="{9D8B030D-6E8A-4147-A177-3AD203B41FA5}">
                      <a16:colId xmlns:a16="http://schemas.microsoft.com/office/drawing/2014/main" val="20001"/>
                    </a:ext>
                  </a:extLst>
                </a:gridCol>
                <a:gridCol w="1456690">
                  <a:extLst>
                    <a:ext uri="{9D8B030D-6E8A-4147-A177-3AD203B41FA5}">
                      <a16:colId xmlns:a16="http://schemas.microsoft.com/office/drawing/2014/main" val="20002"/>
                    </a:ext>
                  </a:extLst>
                </a:gridCol>
                <a:gridCol w="1456690">
                  <a:extLst>
                    <a:ext uri="{9D8B030D-6E8A-4147-A177-3AD203B41FA5}">
                      <a16:colId xmlns:a16="http://schemas.microsoft.com/office/drawing/2014/main" val="20003"/>
                    </a:ext>
                  </a:extLst>
                </a:gridCol>
                <a:gridCol w="1456690">
                  <a:extLst>
                    <a:ext uri="{9D8B030D-6E8A-4147-A177-3AD203B41FA5}">
                      <a16:colId xmlns:a16="http://schemas.microsoft.com/office/drawing/2014/main" val="20004"/>
                    </a:ext>
                  </a:extLst>
                </a:gridCol>
                <a:gridCol w="1456690">
                  <a:extLst>
                    <a:ext uri="{9D8B030D-6E8A-4147-A177-3AD203B41FA5}">
                      <a16:colId xmlns:a16="http://schemas.microsoft.com/office/drawing/2014/main" val="20005"/>
                    </a:ext>
                  </a:extLst>
                </a:gridCol>
              </a:tblGrid>
              <a:tr h="976853">
                <a:tc>
                  <a:txBody>
                    <a:bodyPr/>
                    <a:lstStyle/>
                    <a:p>
                      <a:pPr algn="ctr" fontAlgn="b"/>
                      <a:r>
                        <a:rPr lang="en-US" sz="1400" b="1" i="0" u="none" strike="noStrike" dirty="0">
                          <a:latin typeface="Verdana"/>
                        </a:rPr>
                        <a:t>Number of Workers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Output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Marginal Product of Labor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Fixed Cost of Capital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Variable Cost of Workers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Total Costs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96075">
                <a:tc>
                  <a:txBody>
                    <a:bodyPr/>
                    <a:lstStyle/>
                    <a:p>
                      <a:pPr algn="ctr" fontAlgn="b"/>
                      <a:r>
                        <a:rPr lang="en-US" sz="1600" b="0" i="0" u="none" strike="noStrike" dirty="0">
                          <a:latin typeface="Verdana"/>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75">
                <a:tc>
                  <a:txBody>
                    <a:bodyPr/>
                    <a:lstStyle/>
                    <a:p>
                      <a:pPr algn="ctr" fontAlgn="b"/>
                      <a:r>
                        <a:rPr lang="en-US" sz="1600" b="0" i="0" u="none" strike="noStrike" dirty="0">
                          <a:latin typeface="Verdan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075">
                <a:tc>
                  <a:txBody>
                    <a:bodyPr/>
                    <a:lstStyle/>
                    <a:p>
                      <a:pPr algn="ctr" fontAlgn="b"/>
                      <a:r>
                        <a:rPr lang="en-US" sz="1600" b="0" i="0" u="none" strike="noStrike" dirty="0">
                          <a:latin typeface="Verdana"/>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200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075">
                <a:tc>
                  <a:txBody>
                    <a:bodyPr/>
                    <a:lstStyle/>
                    <a:p>
                      <a:pPr algn="ctr" fontAlgn="b"/>
                      <a:r>
                        <a:rPr lang="en-US" sz="1600" b="0" i="0" u="none" strike="noStrike" dirty="0">
                          <a:latin typeface="Verdana"/>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250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075">
                <a:tc>
                  <a:txBody>
                    <a:bodyPr/>
                    <a:lstStyle/>
                    <a:p>
                      <a:pPr algn="ctr" fontAlgn="b"/>
                      <a:r>
                        <a:rPr lang="en-US" sz="1600" b="0" i="0" u="none" strike="noStrike" dirty="0">
                          <a:latin typeface="Verdana"/>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280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200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075">
                <a:tc>
                  <a:txBody>
                    <a:bodyPr/>
                    <a:lstStyle/>
                    <a:p>
                      <a:pPr algn="ctr" fontAlgn="b"/>
                      <a:r>
                        <a:rPr lang="en-US" sz="1600" b="0" i="0" u="none" strike="noStrike" dirty="0">
                          <a:latin typeface="Verdana"/>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250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6075">
                <a:tc>
                  <a:txBody>
                    <a:bodyPr/>
                    <a:lstStyle/>
                    <a:p>
                      <a:pPr algn="ctr" fontAlgn="b"/>
                      <a:r>
                        <a:rPr lang="en-US" sz="1600" b="0" i="0" u="none" strike="noStrike" dirty="0">
                          <a:latin typeface="Verdana"/>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400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TextBox 5"/>
          <p:cNvSpPr txBox="1"/>
          <p:nvPr/>
        </p:nvSpPr>
        <p:spPr>
          <a:xfrm>
            <a:off x="457200" y="689889"/>
            <a:ext cx="8229600" cy="2031325"/>
          </a:xfrm>
          <a:prstGeom prst="rect">
            <a:avLst/>
          </a:prstGeom>
          <a:noFill/>
        </p:spPr>
        <p:txBody>
          <a:bodyPr wrap="square" rtlCol="0">
            <a:spAutoFit/>
          </a:bodyPr>
          <a:lstStyle/>
          <a:p>
            <a:pPr algn="ctr"/>
            <a:r>
              <a:rPr lang="en-US" b="1" dirty="0">
                <a:solidFill>
                  <a:srgbClr val="000000"/>
                </a:solidFill>
              </a:rPr>
              <a:t>Production Function: </a:t>
            </a:r>
            <a:r>
              <a:rPr lang="en-US" dirty="0"/>
              <a:t>relationship between quantity of inputs used to make a good and the quantity of output of that good.</a:t>
            </a:r>
          </a:p>
          <a:p>
            <a:pPr algn="ctr"/>
            <a:endParaRPr lang="en-US" dirty="0"/>
          </a:p>
          <a:p>
            <a:pPr algn="ctr"/>
            <a:r>
              <a:rPr lang="en-US" b="1" dirty="0"/>
              <a:t>Marginal Product : </a:t>
            </a:r>
            <a:r>
              <a:rPr lang="en-US" dirty="0"/>
              <a:t>increase in output from and additional unit of input.</a:t>
            </a:r>
          </a:p>
          <a:p>
            <a:pPr algn="ctr"/>
            <a:endParaRPr lang="en-US" dirty="0"/>
          </a:p>
          <a:p>
            <a:pPr algn="ctr"/>
            <a:r>
              <a:rPr lang="en-US" b="1" dirty="0"/>
              <a:t>Diminishing Marginal Product: </a:t>
            </a:r>
            <a:r>
              <a:rPr lang="en-US" dirty="0"/>
              <a:t>the property whereby the marginal product of an input declines as the quantity of the input increases.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40" y="128589"/>
            <a:ext cx="9197692" cy="674528"/>
          </a:xfrm>
        </p:spPr>
        <p:txBody>
          <a:bodyPr rtlCol="0">
            <a:normAutofit fontScale="90000"/>
          </a:bodyPr>
          <a:lstStyle/>
          <a:p>
            <a:pPr>
              <a:defRPr/>
            </a:pPr>
            <a:r>
              <a:rPr lang="en-US" dirty="0"/>
              <a:t>Production Function and Total Cost Curve</a:t>
            </a:r>
            <a:endParaRPr lang="en-US" dirty="0">
              <a:ea typeface="+mj-ea"/>
              <a:cs typeface="+mj-cs"/>
            </a:endParaRPr>
          </a:p>
        </p:txBody>
      </p:sp>
      <p:pic>
        <p:nvPicPr>
          <p:cNvPr id="5" name="Picture 4">
            <a:extLst>
              <a:ext uri="{FF2B5EF4-FFF2-40B4-BE49-F238E27FC236}">
                <a16:creationId xmlns:a16="http://schemas.microsoft.com/office/drawing/2014/main" id="{70C40A25-6A8B-454A-AC7B-102DB11CFF9B}"/>
              </a:ext>
            </a:extLst>
          </p:cNvPr>
          <p:cNvPicPr>
            <a:picLocks noChangeAspect="1"/>
          </p:cNvPicPr>
          <p:nvPr/>
        </p:nvPicPr>
        <p:blipFill>
          <a:blip r:embed="rId3"/>
          <a:stretch>
            <a:fillRect/>
          </a:stretch>
        </p:blipFill>
        <p:spPr>
          <a:xfrm>
            <a:off x="0" y="1258634"/>
            <a:ext cx="9144000" cy="43407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t>Rising Marginal Cost</a:t>
            </a:r>
            <a:endParaRPr lang="en-US" dirty="0"/>
          </a:p>
        </p:txBody>
      </p:sp>
      <p:sp>
        <p:nvSpPr>
          <p:cNvPr id="3" name="TextBox 2">
            <a:extLst>
              <a:ext uri="{FF2B5EF4-FFF2-40B4-BE49-F238E27FC236}">
                <a16:creationId xmlns:a16="http://schemas.microsoft.com/office/drawing/2014/main" id="{3BECEAC3-D78F-974C-9344-684496859C3C}"/>
              </a:ext>
            </a:extLst>
          </p:cNvPr>
          <p:cNvSpPr txBox="1"/>
          <p:nvPr/>
        </p:nvSpPr>
        <p:spPr>
          <a:xfrm>
            <a:off x="457200" y="1306576"/>
            <a:ext cx="4663440" cy="5078313"/>
          </a:xfrm>
          <a:prstGeom prst="rect">
            <a:avLst/>
          </a:prstGeom>
          <a:noFill/>
        </p:spPr>
        <p:txBody>
          <a:bodyPr wrap="square" rtlCol="0">
            <a:spAutoFit/>
          </a:bodyPr>
          <a:lstStyle/>
          <a:p>
            <a:r>
              <a:rPr lang="en-US"/>
              <a:t>When you fix capital and increase labor, production will increase at a decreasing rate.</a:t>
            </a:r>
          </a:p>
          <a:p>
            <a:endParaRPr lang="en-US"/>
          </a:p>
          <a:p>
            <a:r>
              <a:rPr lang="en-US"/>
              <a:t>Production increases because the capital will be used more often as we add more workers. There will be less idle time for the capital.</a:t>
            </a:r>
          </a:p>
          <a:p>
            <a:endParaRPr lang="en-US"/>
          </a:p>
          <a:p>
            <a:r>
              <a:rPr lang="en-US"/>
              <a:t>However, the size of the increase in production gets smaller and smaller as we add workers. If the capital doesn’t increase as well, workers need to share creating logistical and coordination issues resulting in more idle time for workers.</a:t>
            </a:r>
          </a:p>
          <a:p>
            <a:endParaRPr lang="en-US"/>
          </a:p>
          <a:p>
            <a:r>
              <a:rPr lang="en-US"/>
              <a:t>At low levels of production, it is easier and less costly to produce one more unit. At high levels of production, it is more difficult and more costly to produce one more unit.</a:t>
            </a:r>
            <a:endParaRPr lang="en-US" dirty="0"/>
          </a:p>
        </p:txBody>
      </p:sp>
      <p:pic>
        <p:nvPicPr>
          <p:cNvPr id="4" name="Picture 3" descr="A picture containing text&#10;&#10;Description automatically generated">
            <a:extLst>
              <a:ext uri="{FF2B5EF4-FFF2-40B4-BE49-F238E27FC236}">
                <a16:creationId xmlns:a16="http://schemas.microsoft.com/office/drawing/2014/main" id="{848848CE-87D5-0DB4-D0BA-FF2E3CC3AB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3151" y="2382202"/>
            <a:ext cx="2787650" cy="20935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9889"/>
          </a:xfrm>
        </p:spPr>
        <p:txBody>
          <a:bodyPr>
            <a:normAutofit fontScale="90000"/>
          </a:bodyPr>
          <a:lstStyle/>
          <a:p>
            <a:r>
              <a:rPr lang="en-US" dirty="0"/>
              <a:t>Teamwork Effect</a:t>
            </a:r>
          </a:p>
        </p:txBody>
      </p:sp>
      <p:graphicFrame>
        <p:nvGraphicFramePr>
          <p:cNvPr id="4" name="Table 3"/>
          <p:cNvGraphicFramePr>
            <a:graphicFrameLocks noGrp="1"/>
          </p:cNvGraphicFramePr>
          <p:nvPr>
            <p:extLst>
              <p:ext uri="{D42A27DB-BD31-4B8C-83A1-F6EECF244321}">
                <p14:modId xmlns:p14="http://schemas.microsoft.com/office/powerpoint/2010/main" val="2850367357"/>
              </p:ext>
            </p:extLst>
          </p:nvPr>
        </p:nvGraphicFramePr>
        <p:xfrm>
          <a:off x="201930" y="1113019"/>
          <a:ext cx="8740140" cy="4541528"/>
        </p:xfrm>
        <a:graphic>
          <a:graphicData uri="http://schemas.openxmlformats.org/drawingml/2006/table">
            <a:tbl>
              <a:tblPr/>
              <a:tblGrid>
                <a:gridCol w="1456690">
                  <a:extLst>
                    <a:ext uri="{9D8B030D-6E8A-4147-A177-3AD203B41FA5}">
                      <a16:colId xmlns:a16="http://schemas.microsoft.com/office/drawing/2014/main" val="20000"/>
                    </a:ext>
                  </a:extLst>
                </a:gridCol>
                <a:gridCol w="1456690">
                  <a:extLst>
                    <a:ext uri="{9D8B030D-6E8A-4147-A177-3AD203B41FA5}">
                      <a16:colId xmlns:a16="http://schemas.microsoft.com/office/drawing/2014/main" val="20001"/>
                    </a:ext>
                  </a:extLst>
                </a:gridCol>
                <a:gridCol w="1456690">
                  <a:extLst>
                    <a:ext uri="{9D8B030D-6E8A-4147-A177-3AD203B41FA5}">
                      <a16:colId xmlns:a16="http://schemas.microsoft.com/office/drawing/2014/main" val="20002"/>
                    </a:ext>
                  </a:extLst>
                </a:gridCol>
                <a:gridCol w="1456690">
                  <a:extLst>
                    <a:ext uri="{9D8B030D-6E8A-4147-A177-3AD203B41FA5}">
                      <a16:colId xmlns:a16="http://schemas.microsoft.com/office/drawing/2014/main" val="20003"/>
                    </a:ext>
                  </a:extLst>
                </a:gridCol>
                <a:gridCol w="1456690">
                  <a:extLst>
                    <a:ext uri="{9D8B030D-6E8A-4147-A177-3AD203B41FA5}">
                      <a16:colId xmlns:a16="http://schemas.microsoft.com/office/drawing/2014/main" val="20004"/>
                    </a:ext>
                  </a:extLst>
                </a:gridCol>
                <a:gridCol w="1456690">
                  <a:extLst>
                    <a:ext uri="{9D8B030D-6E8A-4147-A177-3AD203B41FA5}">
                      <a16:colId xmlns:a16="http://schemas.microsoft.com/office/drawing/2014/main" val="20005"/>
                    </a:ext>
                  </a:extLst>
                </a:gridCol>
              </a:tblGrid>
              <a:tr h="976853">
                <a:tc>
                  <a:txBody>
                    <a:bodyPr/>
                    <a:lstStyle/>
                    <a:p>
                      <a:pPr algn="ctr" fontAlgn="b"/>
                      <a:r>
                        <a:rPr lang="en-US" sz="1400" b="1" i="0" u="none" strike="noStrike" dirty="0">
                          <a:latin typeface="Verdana"/>
                        </a:rPr>
                        <a:t>Number of Workers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Output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Marginal Product of Labor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Cost of Capital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Cost of Workers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400" b="1" i="0" u="none" strike="noStrike" dirty="0">
                          <a:latin typeface="Verdana"/>
                        </a:rPr>
                        <a:t>Total Costs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96075">
                <a:tc>
                  <a:txBody>
                    <a:bodyPr/>
                    <a:lstStyle/>
                    <a:p>
                      <a:pPr algn="ctr" rtl="0" fontAlgn="b"/>
                      <a:r>
                        <a:rPr lang="en-US" sz="1600" b="0" i="0" u="none" strike="noStrike" dirty="0">
                          <a:solidFill>
                            <a:srgbClr val="000000"/>
                          </a:solidFill>
                          <a:effectLst/>
                          <a:latin typeface="Verdana" panose="020B060403050404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75">
                <a:tc>
                  <a:txBody>
                    <a:bodyPr/>
                    <a:lstStyle/>
                    <a:p>
                      <a:pPr algn="ctr" rtl="0" fontAlgn="b"/>
                      <a:r>
                        <a:rPr lang="en-US" sz="1600" b="0" i="0" u="none" strike="noStrike" dirty="0">
                          <a:solidFill>
                            <a:srgbClr val="000000"/>
                          </a:solidFill>
                          <a:effectLst/>
                          <a:latin typeface="Verdana" panose="020B060403050404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075">
                <a:tc>
                  <a:txBody>
                    <a:bodyPr/>
                    <a:lstStyle/>
                    <a:p>
                      <a:pPr algn="ctr" rtl="0" fontAlgn="b"/>
                      <a:r>
                        <a:rPr lang="en-US" sz="1600" b="0" i="0" u="none" strike="noStrike">
                          <a:solidFill>
                            <a:srgbClr val="000000"/>
                          </a:solidFill>
                          <a:effectLst/>
                          <a:latin typeface="Verdan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075">
                <a:tc>
                  <a:txBody>
                    <a:bodyPr/>
                    <a:lstStyle/>
                    <a:p>
                      <a:pPr algn="ctr" rtl="0" fontAlgn="b"/>
                      <a:r>
                        <a:rPr lang="en-US" sz="1600" b="0" i="0" u="none" strike="noStrike">
                          <a:solidFill>
                            <a:srgbClr val="000000"/>
                          </a:solidFill>
                          <a:effectLst/>
                          <a:latin typeface="Verdana" panose="020B060403050404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075">
                <a:tc>
                  <a:txBody>
                    <a:bodyPr/>
                    <a:lstStyle/>
                    <a:p>
                      <a:pPr algn="ctr" rtl="0" fontAlgn="b"/>
                      <a:r>
                        <a:rPr lang="en-US" sz="1600" b="0" i="0" u="none" strike="noStrike">
                          <a:solidFill>
                            <a:srgbClr val="000000"/>
                          </a:solidFill>
                          <a:effectLst/>
                          <a:latin typeface="Verdana" panose="020B060403050404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075">
                <a:tc>
                  <a:txBody>
                    <a:bodyPr/>
                    <a:lstStyle/>
                    <a:p>
                      <a:pPr algn="ctr" rtl="0" fontAlgn="b"/>
                      <a:r>
                        <a:rPr lang="en-US" sz="1600" b="0" i="0" u="none" strike="noStrike">
                          <a:solidFill>
                            <a:srgbClr val="000000"/>
                          </a:solidFill>
                          <a:effectLst/>
                          <a:latin typeface="Verdana" panose="020B060403050404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6075">
                <a:tc>
                  <a:txBody>
                    <a:bodyPr/>
                    <a:lstStyle/>
                    <a:p>
                      <a:pPr algn="ctr" rtl="0" fontAlgn="b"/>
                      <a:r>
                        <a:rPr lang="en-US" sz="1600" b="0" i="0" u="none" strike="noStrike">
                          <a:solidFill>
                            <a:srgbClr val="000000"/>
                          </a:solidFill>
                          <a:effectLst/>
                          <a:latin typeface="Verdana" panose="020B060403050404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6075">
                <a:tc>
                  <a:txBody>
                    <a:bodyPr/>
                    <a:lstStyle/>
                    <a:p>
                      <a:pPr algn="ctr" rtl="0" fontAlgn="b"/>
                      <a:r>
                        <a:rPr lang="en-US" sz="1600" b="0" i="0" u="none" strike="noStrike">
                          <a:solidFill>
                            <a:srgbClr val="000000"/>
                          </a:solidFill>
                          <a:effectLst/>
                          <a:latin typeface="Verdan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55305"/>
                  </a:ext>
                </a:extLst>
              </a:tr>
              <a:tr h="396075">
                <a:tc>
                  <a:txBody>
                    <a:bodyPr/>
                    <a:lstStyle/>
                    <a:p>
                      <a:pPr algn="ctr" rtl="0" fontAlgn="b"/>
                      <a:r>
                        <a:rPr lang="en-US" sz="1600" b="0" i="0" u="none" strike="noStrike">
                          <a:solidFill>
                            <a:srgbClr val="000000"/>
                          </a:solidFill>
                          <a:effectLst/>
                          <a:latin typeface="Verdana" panose="020B060403050404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339812"/>
                  </a:ext>
                </a:extLst>
              </a:tr>
            </a:tbl>
          </a:graphicData>
        </a:graphic>
      </p:graphicFrame>
    </p:spTree>
    <p:extLst>
      <p:ext uri="{BB962C8B-B14F-4D97-AF65-F5344CB8AC3E}">
        <p14:creationId xmlns:p14="http://schemas.microsoft.com/office/powerpoint/2010/main" val="74290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6BA93C-8734-3C40-89EE-CEF0591CD072}"/>
              </a:ext>
            </a:extLst>
          </p:cNvPr>
          <p:cNvSpPr>
            <a:spLocks noGrp="1"/>
          </p:cNvSpPr>
          <p:nvPr>
            <p:ph type="title"/>
          </p:nvPr>
        </p:nvSpPr>
        <p:spPr>
          <a:xfrm>
            <a:off x="457200" y="63922"/>
            <a:ext cx="8229600" cy="689889"/>
          </a:xfrm>
        </p:spPr>
        <p:txBody>
          <a:bodyPr>
            <a:normAutofit fontScale="90000"/>
          </a:bodyPr>
          <a:lstStyle/>
          <a:p>
            <a:r>
              <a:rPr lang="en-US" dirty="0"/>
              <a:t>Teamwork Effect</a:t>
            </a:r>
          </a:p>
        </p:txBody>
      </p:sp>
      <p:pic>
        <p:nvPicPr>
          <p:cNvPr id="3" name="Picture 2">
            <a:extLst>
              <a:ext uri="{FF2B5EF4-FFF2-40B4-BE49-F238E27FC236}">
                <a16:creationId xmlns:a16="http://schemas.microsoft.com/office/drawing/2014/main" id="{E90D06EF-F658-A879-92BA-101BE0D8C4B1}"/>
              </a:ext>
            </a:extLst>
          </p:cNvPr>
          <p:cNvPicPr>
            <a:picLocks noChangeAspect="1"/>
          </p:cNvPicPr>
          <p:nvPr/>
        </p:nvPicPr>
        <p:blipFill>
          <a:blip r:embed="rId2"/>
          <a:stretch>
            <a:fillRect/>
          </a:stretch>
        </p:blipFill>
        <p:spPr>
          <a:xfrm>
            <a:off x="228600" y="1170431"/>
            <a:ext cx="8686800" cy="4933925"/>
          </a:xfrm>
          <a:prstGeom prst="rect">
            <a:avLst/>
          </a:prstGeom>
        </p:spPr>
      </p:pic>
    </p:spTree>
    <p:extLst>
      <p:ext uri="{BB962C8B-B14F-4D97-AF65-F5344CB8AC3E}">
        <p14:creationId xmlns:p14="http://schemas.microsoft.com/office/powerpoint/2010/main" val="51882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Average and Marginal Cost</a:t>
            </a:r>
          </a:p>
        </p:txBody>
      </p:sp>
      <p:sp>
        <p:nvSpPr>
          <p:cNvPr id="4" name="TextBox 3"/>
          <p:cNvSpPr txBox="1"/>
          <p:nvPr/>
        </p:nvSpPr>
        <p:spPr>
          <a:xfrm>
            <a:off x="4209735" y="3115412"/>
            <a:ext cx="4477065" cy="646331"/>
          </a:xfrm>
          <a:prstGeom prst="rect">
            <a:avLst/>
          </a:prstGeom>
          <a:noFill/>
        </p:spPr>
        <p:txBody>
          <a:bodyPr wrap="square" rtlCol="0">
            <a:spAutoFit/>
          </a:bodyPr>
          <a:lstStyle/>
          <a:p>
            <a:pPr algn="ctr"/>
            <a:r>
              <a:rPr lang="en-US" b="1" dirty="0"/>
              <a:t>Average Total Cost: </a:t>
            </a:r>
            <a:r>
              <a:rPr lang="en-US" dirty="0"/>
              <a:t>total cost divided by the quantity of output. It is also AFC+AVC.</a:t>
            </a:r>
          </a:p>
        </p:txBody>
      </p:sp>
      <p:sp>
        <p:nvSpPr>
          <p:cNvPr id="5" name="TextBox 4"/>
          <p:cNvSpPr txBox="1"/>
          <p:nvPr/>
        </p:nvSpPr>
        <p:spPr>
          <a:xfrm>
            <a:off x="4109151" y="1271024"/>
            <a:ext cx="4362765" cy="646331"/>
          </a:xfrm>
          <a:prstGeom prst="rect">
            <a:avLst/>
          </a:prstGeom>
          <a:noFill/>
        </p:spPr>
        <p:txBody>
          <a:bodyPr wrap="square" rtlCol="0">
            <a:spAutoFit/>
          </a:bodyPr>
          <a:lstStyle/>
          <a:p>
            <a:pPr algn="ctr"/>
            <a:r>
              <a:rPr lang="en-US" b="1" dirty="0"/>
              <a:t>Average Fixed Cost: </a:t>
            </a:r>
            <a:r>
              <a:rPr lang="en-US" dirty="0"/>
              <a:t>fixed cost divided by the quantity of output.</a:t>
            </a:r>
          </a:p>
        </p:txBody>
      </p:sp>
      <p:sp>
        <p:nvSpPr>
          <p:cNvPr id="6" name="TextBox 5"/>
          <p:cNvSpPr txBox="1"/>
          <p:nvPr/>
        </p:nvSpPr>
        <p:spPr>
          <a:xfrm>
            <a:off x="4209735" y="2170269"/>
            <a:ext cx="4362765" cy="646331"/>
          </a:xfrm>
          <a:prstGeom prst="rect">
            <a:avLst/>
          </a:prstGeom>
          <a:noFill/>
        </p:spPr>
        <p:txBody>
          <a:bodyPr wrap="square" rtlCol="0">
            <a:spAutoFit/>
          </a:bodyPr>
          <a:lstStyle/>
          <a:p>
            <a:pPr algn="ctr"/>
            <a:r>
              <a:rPr lang="en-US" b="1" dirty="0"/>
              <a:t>Average Variable Cost: </a:t>
            </a:r>
            <a:r>
              <a:rPr lang="en-US" dirty="0"/>
              <a:t>variable cost divided by the quantity of output.</a:t>
            </a:r>
          </a:p>
        </p:txBody>
      </p:sp>
      <p:sp>
        <p:nvSpPr>
          <p:cNvPr id="7" name="TextBox 6"/>
          <p:cNvSpPr txBox="1"/>
          <p:nvPr/>
        </p:nvSpPr>
        <p:spPr>
          <a:xfrm>
            <a:off x="4076700" y="4414288"/>
            <a:ext cx="4395216" cy="1477328"/>
          </a:xfrm>
          <a:prstGeom prst="rect">
            <a:avLst/>
          </a:prstGeom>
          <a:noFill/>
        </p:spPr>
        <p:txBody>
          <a:bodyPr wrap="square" rtlCol="0">
            <a:spAutoFit/>
          </a:bodyPr>
          <a:lstStyle/>
          <a:p>
            <a:pPr algn="ctr"/>
            <a:r>
              <a:rPr lang="en-US" b="1" dirty="0"/>
              <a:t>Marginal Cost: </a:t>
            </a:r>
            <a:r>
              <a:rPr lang="en-US" dirty="0"/>
              <a:t>the increase in total cost that arises from and extra unit of production. It is the change in total cost to produce one more unit or the change in variable cost to produce one more unit.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3BEF806-85C4-2A48-BFB2-1091F2A36CBD}"/>
                  </a:ext>
                </a:extLst>
              </p:cNvPr>
              <p:cNvSpPr/>
              <p:nvPr/>
            </p:nvSpPr>
            <p:spPr>
              <a:xfrm>
                <a:off x="1283778" y="1322939"/>
                <a:ext cx="2083263"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𝐴𝐹𝐶</m:t>
                      </m:r>
                      <m:r>
                        <a:rPr lang="en-US" i="1" smtClean="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smtClean="0">
                              <a:latin typeface="Cambria Math" panose="02040503050406030204" pitchFamily="18" charset="0"/>
                            </a:rPr>
                            <m:t>𝐹𝑖𝑥𝑒𝑑</m:t>
                          </m:r>
                          <m:r>
                            <a:rPr lang="en-US" i="1" smtClean="0">
                              <a:latin typeface="Cambria Math" panose="02040503050406030204" pitchFamily="18" charset="0"/>
                            </a:rPr>
                            <m:t> </m:t>
                          </m:r>
                          <m:r>
                            <a:rPr lang="en-US" i="1" smtClean="0">
                              <a:latin typeface="Cambria Math" panose="02040503050406030204" pitchFamily="18" charset="0"/>
                            </a:rPr>
                            <m:t>𝐶𝑜𝑠𝑡</m:t>
                          </m:r>
                        </m:num>
                        <m:den>
                          <m:r>
                            <a:rPr lang="en-US" i="1" smtClean="0">
                              <a:latin typeface="Cambria Math" panose="02040503050406030204" pitchFamily="18" charset="0"/>
                            </a:rPr>
                            <m:t>𝑄</m:t>
                          </m:r>
                        </m:den>
                      </m:f>
                    </m:oMath>
                  </m:oMathPara>
                </a14:m>
                <a:endParaRPr lang="en-US" i="1" dirty="0"/>
              </a:p>
            </p:txBody>
          </p:sp>
        </mc:Choice>
        <mc:Fallback xmlns="">
          <p:sp>
            <p:nvSpPr>
              <p:cNvPr id="3" name="Rectangle 2">
                <a:extLst>
                  <a:ext uri="{FF2B5EF4-FFF2-40B4-BE49-F238E27FC236}">
                    <a16:creationId xmlns:a16="http://schemas.microsoft.com/office/drawing/2014/main" id="{23BEF806-85C4-2A48-BFB2-1091F2A36CBD}"/>
                  </a:ext>
                </a:extLst>
              </p:cNvPr>
              <p:cNvSpPr>
                <a:spLocks noRot="1" noChangeAspect="1" noMove="1" noResize="1" noEditPoints="1" noAdjustHandles="1" noChangeArrowheads="1" noChangeShapeType="1" noTextEdit="1"/>
              </p:cNvSpPr>
              <p:nvPr/>
            </p:nvSpPr>
            <p:spPr>
              <a:xfrm>
                <a:off x="1283778" y="1322939"/>
                <a:ext cx="2083263" cy="659476"/>
              </a:xfrm>
              <a:prstGeom prst="rect">
                <a:avLst/>
              </a:prstGeom>
              <a:blipFill>
                <a:blip r:embed="rId2"/>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32B647C-1C22-5645-B949-184DE899E3A0}"/>
                  </a:ext>
                </a:extLst>
              </p:cNvPr>
              <p:cNvSpPr/>
              <p:nvPr/>
            </p:nvSpPr>
            <p:spPr>
              <a:xfrm>
                <a:off x="1283778" y="3150753"/>
                <a:ext cx="2047997"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𝐴𝑇𝐶</m:t>
                      </m:r>
                      <m:r>
                        <a:rPr lang="en-US" i="1" smtClean="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smtClean="0">
                              <a:latin typeface="Cambria Math" panose="02040503050406030204" pitchFamily="18" charset="0"/>
                            </a:rPr>
                            <m:t>𝑇𝑜𝑡𝑎𝑙</m:t>
                          </m:r>
                          <m:r>
                            <a:rPr lang="en-US" i="1" smtClean="0">
                              <a:latin typeface="Cambria Math" panose="02040503050406030204" pitchFamily="18" charset="0"/>
                            </a:rPr>
                            <m:t> </m:t>
                          </m:r>
                          <m:r>
                            <a:rPr lang="en-US" i="1" smtClean="0">
                              <a:latin typeface="Cambria Math" panose="02040503050406030204" pitchFamily="18" charset="0"/>
                            </a:rPr>
                            <m:t>𝐶𝑜𝑠𝑡</m:t>
                          </m:r>
                        </m:num>
                        <m:den>
                          <m:r>
                            <a:rPr lang="en-US" i="1" smtClean="0">
                              <a:latin typeface="Cambria Math" panose="02040503050406030204" pitchFamily="18" charset="0"/>
                            </a:rPr>
                            <m:t>𝑄</m:t>
                          </m:r>
                        </m:den>
                      </m:f>
                    </m:oMath>
                  </m:oMathPara>
                </a14:m>
                <a:endParaRPr lang="en-US" i="1" dirty="0"/>
              </a:p>
            </p:txBody>
          </p:sp>
        </mc:Choice>
        <mc:Fallback xmlns="">
          <p:sp>
            <p:nvSpPr>
              <p:cNvPr id="8" name="Rectangle 7">
                <a:extLst>
                  <a:ext uri="{FF2B5EF4-FFF2-40B4-BE49-F238E27FC236}">
                    <a16:creationId xmlns:a16="http://schemas.microsoft.com/office/drawing/2014/main" id="{432B647C-1C22-5645-B949-184DE899E3A0}"/>
                  </a:ext>
                </a:extLst>
              </p:cNvPr>
              <p:cNvSpPr>
                <a:spLocks noRot="1" noChangeAspect="1" noMove="1" noResize="1" noEditPoints="1" noAdjustHandles="1" noChangeArrowheads="1" noChangeShapeType="1" noTextEdit="1"/>
              </p:cNvSpPr>
              <p:nvPr/>
            </p:nvSpPr>
            <p:spPr>
              <a:xfrm>
                <a:off x="1283778" y="3150753"/>
                <a:ext cx="2047997" cy="659476"/>
              </a:xfrm>
              <a:prstGeom prst="rect">
                <a:avLst/>
              </a:prstGeom>
              <a:blipFill>
                <a:blip r:embed="rId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B548A68-947F-A940-8C5B-DCA842C0D568}"/>
                  </a:ext>
                </a:extLst>
              </p:cNvPr>
              <p:cNvSpPr/>
              <p:nvPr/>
            </p:nvSpPr>
            <p:spPr>
              <a:xfrm>
                <a:off x="1283778" y="2196816"/>
                <a:ext cx="2395207"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𝐴𝑉𝐶</m:t>
                      </m:r>
                      <m:r>
                        <a:rPr lang="en-US" i="1" smtClean="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smtClean="0">
                              <a:latin typeface="Cambria Math" panose="02040503050406030204" pitchFamily="18" charset="0"/>
                            </a:rPr>
                            <m:t>𝑉𝑎𝑟𝑖𝑎𝑏𝑙𝑒</m:t>
                          </m:r>
                          <m:r>
                            <a:rPr lang="en-US" i="1" smtClean="0">
                              <a:latin typeface="Cambria Math" panose="02040503050406030204" pitchFamily="18" charset="0"/>
                            </a:rPr>
                            <m:t> </m:t>
                          </m:r>
                          <m:r>
                            <a:rPr lang="en-US" i="1" smtClean="0">
                              <a:latin typeface="Cambria Math" panose="02040503050406030204" pitchFamily="18" charset="0"/>
                            </a:rPr>
                            <m:t>𝐶𝑜𝑠𝑡</m:t>
                          </m:r>
                        </m:num>
                        <m:den>
                          <m:r>
                            <a:rPr lang="en-US" i="1" smtClean="0">
                              <a:latin typeface="Cambria Math" panose="02040503050406030204" pitchFamily="18" charset="0"/>
                            </a:rPr>
                            <m:t>𝑄</m:t>
                          </m:r>
                        </m:den>
                      </m:f>
                    </m:oMath>
                  </m:oMathPara>
                </a14:m>
                <a:endParaRPr lang="en-US" i="1" dirty="0"/>
              </a:p>
            </p:txBody>
          </p:sp>
        </mc:Choice>
        <mc:Fallback xmlns="">
          <p:sp>
            <p:nvSpPr>
              <p:cNvPr id="10" name="Rectangle 9">
                <a:extLst>
                  <a:ext uri="{FF2B5EF4-FFF2-40B4-BE49-F238E27FC236}">
                    <a16:creationId xmlns:a16="http://schemas.microsoft.com/office/drawing/2014/main" id="{CB548A68-947F-A940-8C5B-DCA842C0D568}"/>
                  </a:ext>
                </a:extLst>
              </p:cNvPr>
              <p:cNvSpPr>
                <a:spLocks noRot="1" noChangeAspect="1" noMove="1" noResize="1" noEditPoints="1" noAdjustHandles="1" noChangeArrowheads="1" noChangeShapeType="1" noTextEdit="1"/>
              </p:cNvSpPr>
              <p:nvPr/>
            </p:nvSpPr>
            <p:spPr>
              <a:xfrm>
                <a:off x="1283778" y="2196816"/>
                <a:ext cx="2395207" cy="659476"/>
              </a:xfrm>
              <a:prstGeom prst="rect">
                <a:avLst/>
              </a:prstGeom>
              <a:blipFill>
                <a:blip r:embed="rId4"/>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B2EB4A1-E41F-AC43-9E75-35B13319C409}"/>
                  </a:ext>
                </a:extLst>
              </p:cNvPr>
              <p:cNvSpPr/>
              <p:nvPr/>
            </p:nvSpPr>
            <p:spPr>
              <a:xfrm>
                <a:off x="1283778" y="4199015"/>
                <a:ext cx="2207336"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𝑀𝐶</m:t>
                      </m:r>
                      <m:r>
                        <a:rPr lang="en-US" i="1" smtClean="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smtClean="0">
                              <a:latin typeface="Cambria Math" panose="02040503050406030204" pitchFamily="18" charset="0"/>
                            </a:rPr>
                            <m:t>𝛥</m:t>
                          </m:r>
                          <m:r>
                            <a:rPr lang="en-US" i="1" smtClean="0">
                              <a:latin typeface="Cambria Math" panose="02040503050406030204" pitchFamily="18" charset="0"/>
                            </a:rPr>
                            <m:t> </m:t>
                          </m:r>
                          <m:r>
                            <a:rPr lang="en-US" i="1" smtClean="0">
                              <a:latin typeface="Cambria Math" panose="02040503050406030204" pitchFamily="18" charset="0"/>
                            </a:rPr>
                            <m:t>𝑇𝑜𝑡𝑎𝑙</m:t>
                          </m:r>
                          <m:r>
                            <a:rPr lang="en-US" i="1" smtClean="0">
                              <a:latin typeface="Cambria Math" panose="02040503050406030204" pitchFamily="18" charset="0"/>
                            </a:rPr>
                            <m:t> </m:t>
                          </m:r>
                          <m:r>
                            <a:rPr lang="en-US" i="1" smtClean="0">
                              <a:latin typeface="Cambria Math" panose="02040503050406030204" pitchFamily="18" charset="0"/>
                            </a:rPr>
                            <m:t>𝐶𝑜𝑠𝑡</m:t>
                          </m:r>
                          <m:r>
                            <a:rPr lang="en-US" i="1" smtClean="0">
                              <a:latin typeface="Cambria Math" panose="02040503050406030204" pitchFamily="18" charset="0"/>
                            </a:rPr>
                            <m:t> </m:t>
                          </m:r>
                        </m:num>
                        <m:den>
                          <m:r>
                            <a:rPr lang="en-US" i="1" smtClean="0">
                              <a:latin typeface="Cambria Math" panose="02040503050406030204" pitchFamily="18" charset="0"/>
                            </a:rPr>
                            <m:t>𝛥</m:t>
                          </m:r>
                          <m:r>
                            <a:rPr lang="en-US" i="1" smtClean="0">
                              <a:latin typeface="Cambria Math" panose="02040503050406030204" pitchFamily="18" charset="0"/>
                            </a:rPr>
                            <m:t> </m:t>
                          </m:r>
                          <m:r>
                            <a:rPr lang="en-US" i="1" smtClean="0">
                              <a:latin typeface="Cambria Math" panose="02040503050406030204" pitchFamily="18" charset="0"/>
                            </a:rPr>
                            <m:t>𝑄</m:t>
                          </m:r>
                        </m:den>
                      </m:f>
                    </m:oMath>
                  </m:oMathPara>
                </a14:m>
                <a:endParaRPr lang="en-US" i="1" dirty="0"/>
              </a:p>
            </p:txBody>
          </p:sp>
        </mc:Choice>
        <mc:Fallback xmlns="">
          <p:sp>
            <p:nvSpPr>
              <p:cNvPr id="11" name="Rectangle 10">
                <a:extLst>
                  <a:ext uri="{FF2B5EF4-FFF2-40B4-BE49-F238E27FC236}">
                    <a16:creationId xmlns:a16="http://schemas.microsoft.com/office/drawing/2014/main" id="{BB2EB4A1-E41F-AC43-9E75-35B13319C409}"/>
                  </a:ext>
                </a:extLst>
              </p:cNvPr>
              <p:cNvSpPr>
                <a:spLocks noRot="1" noChangeAspect="1" noMove="1" noResize="1" noEditPoints="1" noAdjustHandles="1" noChangeArrowheads="1" noChangeShapeType="1" noTextEdit="1"/>
              </p:cNvSpPr>
              <p:nvPr/>
            </p:nvSpPr>
            <p:spPr>
              <a:xfrm>
                <a:off x="1283778" y="4199015"/>
                <a:ext cx="2207336" cy="659476"/>
              </a:xfrm>
              <a:prstGeom prst="rect">
                <a:avLst/>
              </a:prstGeom>
              <a:blipFill>
                <a:blip r:embed="rId5"/>
                <a:stretch>
                  <a:fillRect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D318CEC-E94B-2A47-81A6-DEE2B58A61AB}"/>
                  </a:ext>
                </a:extLst>
              </p:cNvPr>
              <p:cNvSpPr/>
              <p:nvPr/>
            </p:nvSpPr>
            <p:spPr>
              <a:xfrm>
                <a:off x="1167853" y="5409150"/>
                <a:ext cx="2548133"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𝑀𝐶</m:t>
                      </m:r>
                      <m:r>
                        <a:rPr lang="en-US" i="1" smtClean="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smtClean="0">
                              <a:latin typeface="Cambria Math" panose="02040503050406030204" pitchFamily="18" charset="0"/>
                            </a:rPr>
                            <m:t>𝛥</m:t>
                          </m:r>
                          <m:r>
                            <a:rPr lang="en-US" i="1" smtClean="0">
                              <a:latin typeface="Cambria Math" panose="02040503050406030204" pitchFamily="18" charset="0"/>
                            </a:rPr>
                            <m:t> </m:t>
                          </m:r>
                          <m:r>
                            <a:rPr lang="en-US" i="1" smtClean="0">
                              <a:latin typeface="Cambria Math" panose="02040503050406030204" pitchFamily="18" charset="0"/>
                            </a:rPr>
                            <m:t>𝑉𝑎𝑟𝑖𝑎𝑏𝑙𝑒</m:t>
                          </m:r>
                          <m:r>
                            <a:rPr lang="en-US" i="1" smtClean="0">
                              <a:latin typeface="Cambria Math" panose="02040503050406030204" pitchFamily="18" charset="0"/>
                            </a:rPr>
                            <m:t> </m:t>
                          </m:r>
                          <m:r>
                            <a:rPr lang="en-US" i="1" smtClean="0">
                              <a:latin typeface="Cambria Math" panose="02040503050406030204" pitchFamily="18" charset="0"/>
                            </a:rPr>
                            <m:t>𝐶𝑜𝑠𝑡</m:t>
                          </m:r>
                          <m:r>
                            <a:rPr lang="en-US" i="1" smtClean="0">
                              <a:latin typeface="Cambria Math" panose="02040503050406030204" pitchFamily="18" charset="0"/>
                            </a:rPr>
                            <m:t> </m:t>
                          </m:r>
                        </m:num>
                        <m:den>
                          <m:r>
                            <a:rPr lang="en-US" i="1" smtClean="0">
                              <a:latin typeface="Cambria Math" panose="02040503050406030204" pitchFamily="18" charset="0"/>
                            </a:rPr>
                            <m:t>𝛥</m:t>
                          </m:r>
                          <m:r>
                            <a:rPr lang="en-US" i="1" smtClean="0">
                              <a:latin typeface="Cambria Math" panose="02040503050406030204" pitchFamily="18" charset="0"/>
                            </a:rPr>
                            <m:t> </m:t>
                          </m:r>
                          <m:r>
                            <a:rPr lang="en-US" i="1" smtClean="0">
                              <a:latin typeface="Cambria Math" panose="02040503050406030204" pitchFamily="18" charset="0"/>
                            </a:rPr>
                            <m:t>𝑄</m:t>
                          </m:r>
                        </m:den>
                      </m:f>
                    </m:oMath>
                  </m:oMathPara>
                </a14:m>
                <a:endParaRPr lang="en-US" i="1" dirty="0"/>
              </a:p>
            </p:txBody>
          </p:sp>
        </mc:Choice>
        <mc:Fallback xmlns="">
          <p:sp>
            <p:nvSpPr>
              <p:cNvPr id="13" name="Rectangle 12">
                <a:extLst>
                  <a:ext uri="{FF2B5EF4-FFF2-40B4-BE49-F238E27FC236}">
                    <a16:creationId xmlns:a16="http://schemas.microsoft.com/office/drawing/2014/main" id="{3D318CEC-E94B-2A47-81A6-DEE2B58A61AB}"/>
                  </a:ext>
                </a:extLst>
              </p:cNvPr>
              <p:cNvSpPr>
                <a:spLocks noRot="1" noChangeAspect="1" noMove="1" noResize="1" noEditPoints="1" noAdjustHandles="1" noChangeArrowheads="1" noChangeShapeType="1" noTextEdit="1"/>
              </p:cNvSpPr>
              <p:nvPr/>
            </p:nvSpPr>
            <p:spPr>
              <a:xfrm>
                <a:off x="1167853" y="5409150"/>
                <a:ext cx="2548133" cy="659476"/>
              </a:xfrm>
              <a:prstGeom prst="rect">
                <a:avLst/>
              </a:prstGeom>
              <a:blipFill>
                <a:blip r:embed="rId6"/>
                <a:stretch>
                  <a:fillRect b="-925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4624C78-9275-E848-8860-5C9CEA75206F}"/>
              </a:ext>
            </a:extLst>
          </p:cNvPr>
          <p:cNvSpPr txBox="1"/>
          <p:nvPr/>
        </p:nvSpPr>
        <p:spPr>
          <a:xfrm>
            <a:off x="2403636" y="4917898"/>
            <a:ext cx="386644" cy="369332"/>
          </a:xfrm>
          <a:prstGeom prst="rect">
            <a:avLst/>
          </a:prstGeom>
          <a:noFill/>
        </p:spPr>
        <p:txBody>
          <a:bodyPr wrap="none" rtlCol="0">
            <a:spAutoFit/>
          </a:bodyPr>
          <a:lstStyle/>
          <a:p>
            <a:r>
              <a:rPr lang="en-US" i="1" dirty="0"/>
              <a:t>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5AE6-ACDA-1744-A441-C8A27CB89530}"/>
              </a:ext>
            </a:extLst>
          </p:cNvPr>
          <p:cNvSpPr>
            <a:spLocks noGrp="1"/>
          </p:cNvSpPr>
          <p:nvPr>
            <p:ph type="title"/>
          </p:nvPr>
        </p:nvSpPr>
        <p:spPr>
          <a:xfrm>
            <a:off x="457200" y="0"/>
            <a:ext cx="8229600" cy="1021976"/>
          </a:xfrm>
        </p:spPr>
        <p:txBody>
          <a:bodyPr/>
          <a:lstStyle/>
          <a:p>
            <a:r>
              <a:rPr lang="en-US" dirty="0"/>
              <a:t>Shape of AFC</a:t>
            </a:r>
          </a:p>
        </p:txBody>
      </p:sp>
      <p:sp>
        <p:nvSpPr>
          <p:cNvPr id="3" name="Content Placeholder 2">
            <a:extLst>
              <a:ext uri="{FF2B5EF4-FFF2-40B4-BE49-F238E27FC236}">
                <a16:creationId xmlns:a16="http://schemas.microsoft.com/office/drawing/2014/main" id="{8CE6050A-8C07-B840-B33D-AC88996E3799}"/>
              </a:ext>
            </a:extLst>
          </p:cNvPr>
          <p:cNvSpPr>
            <a:spLocks noGrp="1"/>
          </p:cNvSpPr>
          <p:nvPr>
            <p:ph idx="1"/>
          </p:nvPr>
        </p:nvSpPr>
        <p:spPr>
          <a:xfrm>
            <a:off x="457200" y="860612"/>
            <a:ext cx="8229600" cy="726310"/>
          </a:xfrm>
        </p:spPr>
        <p:txBody>
          <a:bodyPr>
            <a:normAutofit/>
          </a:bodyPr>
          <a:lstStyle/>
          <a:p>
            <a:pPr marL="0" lvl="0" indent="0" algn="ctr">
              <a:buNone/>
            </a:pPr>
            <a:r>
              <a:rPr lang="en-US" sz="2000" dirty="0"/>
              <a:t>AFC decreases at a decreasing rate. That is because you pay this cost once no matter how many units you produce.</a:t>
            </a:r>
          </a:p>
          <a:p>
            <a:pPr algn="ctr"/>
            <a:endParaRPr lang="en-US" sz="2000" dirty="0"/>
          </a:p>
          <a:p>
            <a:pPr algn="ctr"/>
            <a:endParaRPr lang="en-US" sz="2000" dirty="0"/>
          </a:p>
        </p:txBody>
      </p:sp>
      <p:graphicFrame>
        <p:nvGraphicFramePr>
          <p:cNvPr id="4" name="Table 3">
            <a:extLst>
              <a:ext uri="{FF2B5EF4-FFF2-40B4-BE49-F238E27FC236}">
                <a16:creationId xmlns:a16="http://schemas.microsoft.com/office/drawing/2014/main" id="{53599453-DF9E-7C45-AFF8-DBDC00A2EE9E}"/>
              </a:ext>
            </a:extLst>
          </p:cNvPr>
          <p:cNvGraphicFramePr>
            <a:graphicFrameLocks noGrp="1"/>
          </p:cNvGraphicFramePr>
          <p:nvPr>
            <p:extLst>
              <p:ext uri="{D42A27DB-BD31-4B8C-83A1-F6EECF244321}">
                <p14:modId xmlns:p14="http://schemas.microsoft.com/office/powerpoint/2010/main" val="2034553467"/>
              </p:ext>
            </p:extLst>
          </p:nvPr>
        </p:nvGraphicFramePr>
        <p:xfrm>
          <a:off x="3987531" y="1601901"/>
          <a:ext cx="4235823" cy="3693717"/>
        </p:xfrm>
        <a:graphic>
          <a:graphicData uri="http://schemas.openxmlformats.org/drawingml/2006/table">
            <a:tbl>
              <a:tblPr>
                <a:tableStyleId>{5C22544A-7EE6-4342-B048-85BDC9FD1C3A}</a:tableStyleId>
              </a:tblPr>
              <a:tblGrid>
                <a:gridCol w="726142">
                  <a:extLst>
                    <a:ext uri="{9D8B030D-6E8A-4147-A177-3AD203B41FA5}">
                      <a16:colId xmlns:a16="http://schemas.microsoft.com/office/drawing/2014/main" val="921954271"/>
                    </a:ext>
                  </a:extLst>
                </a:gridCol>
                <a:gridCol w="954741">
                  <a:extLst>
                    <a:ext uri="{9D8B030D-6E8A-4147-A177-3AD203B41FA5}">
                      <a16:colId xmlns:a16="http://schemas.microsoft.com/office/drawing/2014/main" val="3202414628"/>
                    </a:ext>
                  </a:extLst>
                </a:gridCol>
                <a:gridCol w="1156447">
                  <a:extLst>
                    <a:ext uri="{9D8B030D-6E8A-4147-A177-3AD203B41FA5}">
                      <a16:colId xmlns:a16="http://schemas.microsoft.com/office/drawing/2014/main" val="3009638329"/>
                    </a:ext>
                  </a:extLst>
                </a:gridCol>
                <a:gridCol w="1398493">
                  <a:extLst>
                    <a:ext uri="{9D8B030D-6E8A-4147-A177-3AD203B41FA5}">
                      <a16:colId xmlns:a16="http://schemas.microsoft.com/office/drawing/2014/main" val="313307967"/>
                    </a:ext>
                  </a:extLst>
                </a:gridCol>
              </a:tblGrid>
              <a:tr h="855267">
                <a:tc>
                  <a:txBody>
                    <a:bodyPr/>
                    <a:lstStyle/>
                    <a:p>
                      <a:pPr algn="ctr" fontAlgn="ctr"/>
                      <a:r>
                        <a:rPr lang="en-US" sz="1800" b="1" u="none" strike="noStrike" dirty="0">
                          <a:effectLst/>
                        </a:rPr>
                        <a:t>Q</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800" b="1" u="none" strike="noStrike" dirty="0">
                          <a:effectLst/>
                        </a:rPr>
                        <a:t>Fixed Cost</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800" b="1" u="none" strike="noStrike" dirty="0">
                          <a:effectLst/>
                        </a:rPr>
                        <a:t>Average Fixed Cost</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800" b="1" u="none" strike="noStrike" dirty="0">
                          <a:effectLst/>
                        </a:rPr>
                        <a:t>Change in Average Fixed Cost</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26955863"/>
                  </a:ext>
                </a:extLst>
              </a:tr>
              <a:tr h="262752">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13787"/>
                  </a:ext>
                </a:extLst>
              </a:tr>
              <a:tr h="262752">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6466320"/>
                  </a:ext>
                </a:extLst>
              </a:tr>
              <a:tr h="262752">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-$16.67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672048"/>
                  </a:ext>
                </a:extLst>
              </a:tr>
              <a:tr h="262752">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9442274"/>
                  </a:ext>
                </a:extLst>
              </a:tr>
              <a:tr h="262752">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5848809"/>
                  </a:ext>
                </a:extLst>
              </a:tr>
              <a:tr h="262752">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-$3.33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852711"/>
                  </a:ext>
                </a:extLst>
              </a:tr>
              <a:tr h="262752">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-$2.38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4019539"/>
                  </a:ext>
                </a:extLst>
              </a:tr>
              <a:tr h="262752">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5408236"/>
                  </a:ext>
                </a:extLst>
              </a:tr>
              <a:tr h="262752">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4736369"/>
                  </a:ext>
                </a:extLst>
              </a:tr>
              <a:tr h="262752">
                <a:tc>
                  <a:txBody>
                    <a:bodyPr/>
                    <a:lstStyle/>
                    <a:p>
                      <a:pPr marL="0" algn="ctr" defTabSz="457200" rtl="0" eaLnBrk="1" fontAlgn="b" latinLnBrk="0" hangingPunct="1"/>
                      <a:r>
                        <a:rPr lang="en-US" sz="1800" u="none" strike="noStrike" kern="1200">
                          <a:solidFill>
                            <a:schemeClr val="tx1"/>
                          </a:solidFill>
                          <a:effectLst/>
                          <a:latin typeface="+mn-lt"/>
                          <a:ea typeface="+mn-ea"/>
                          <a:cs typeface="+mn-cs"/>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800" u="none" strike="noStrike" kern="1200" dirty="0">
                          <a:solidFill>
                            <a:schemeClr val="tx1"/>
                          </a:solidFill>
                          <a:effectLst/>
                          <a:latin typeface="+mn-lt"/>
                          <a:ea typeface="+mn-ea"/>
                          <a:cs typeface="+mn-cs"/>
                        </a:rPr>
                        <a:t>-$1.11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980976"/>
                  </a:ext>
                </a:extLst>
              </a:tr>
            </a:tbl>
          </a:graphicData>
        </a:graphic>
      </p:graphicFrame>
      <p:cxnSp>
        <p:nvCxnSpPr>
          <p:cNvPr id="10" name="Straight Connector 9">
            <a:extLst>
              <a:ext uri="{FF2B5EF4-FFF2-40B4-BE49-F238E27FC236}">
                <a16:creationId xmlns:a16="http://schemas.microsoft.com/office/drawing/2014/main" id="{D3E23E09-291B-FE46-8D1F-5FF7FCC803F2}"/>
              </a:ext>
            </a:extLst>
          </p:cNvPr>
          <p:cNvCxnSpPr/>
          <p:nvPr/>
        </p:nvCxnSpPr>
        <p:spPr>
          <a:xfrm rot="5400000">
            <a:off x="-1137501" y="4018140"/>
            <a:ext cx="41178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9358829-07BC-294A-9A64-D190907F8647}"/>
              </a:ext>
            </a:extLst>
          </p:cNvPr>
          <p:cNvCxnSpPr>
            <a:cxnSpLocks/>
          </p:cNvCxnSpPr>
          <p:nvPr/>
        </p:nvCxnSpPr>
        <p:spPr>
          <a:xfrm>
            <a:off x="922235" y="6076288"/>
            <a:ext cx="68451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D5D303F-8A2B-E748-BE3A-03F2CC717FF8}"/>
              </a:ext>
            </a:extLst>
          </p:cNvPr>
          <p:cNvSpPr txBox="1"/>
          <p:nvPr/>
        </p:nvSpPr>
        <p:spPr>
          <a:xfrm>
            <a:off x="336177" y="1882587"/>
            <a:ext cx="685489" cy="369332"/>
          </a:xfrm>
          <a:prstGeom prst="rect">
            <a:avLst/>
          </a:prstGeom>
          <a:noFill/>
        </p:spPr>
        <p:txBody>
          <a:bodyPr wrap="square" rtlCol="0">
            <a:spAutoFit/>
          </a:bodyPr>
          <a:lstStyle/>
          <a:p>
            <a:r>
              <a:rPr lang="en-US" dirty="0"/>
              <a:t>cost</a:t>
            </a:r>
          </a:p>
        </p:txBody>
      </p:sp>
      <p:sp>
        <p:nvSpPr>
          <p:cNvPr id="15" name="TextBox 14">
            <a:extLst>
              <a:ext uri="{FF2B5EF4-FFF2-40B4-BE49-F238E27FC236}">
                <a16:creationId xmlns:a16="http://schemas.microsoft.com/office/drawing/2014/main" id="{635F4973-768C-E24F-B39D-4BBBABFB89A5}"/>
              </a:ext>
            </a:extLst>
          </p:cNvPr>
          <p:cNvSpPr txBox="1"/>
          <p:nvPr/>
        </p:nvSpPr>
        <p:spPr>
          <a:xfrm>
            <a:off x="7384790" y="6091269"/>
            <a:ext cx="435837" cy="369332"/>
          </a:xfrm>
          <a:prstGeom prst="rect">
            <a:avLst/>
          </a:prstGeom>
          <a:noFill/>
        </p:spPr>
        <p:txBody>
          <a:bodyPr wrap="square" rtlCol="0">
            <a:spAutoFit/>
          </a:bodyPr>
          <a:lstStyle/>
          <a:p>
            <a:r>
              <a:rPr lang="en-US" dirty="0"/>
              <a:t>Q</a:t>
            </a:r>
          </a:p>
        </p:txBody>
      </p:sp>
      <p:sp>
        <p:nvSpPr>
          <p:cNvPr id="16" name="TextBox 15">
            <a:extLst>
              <a:ext uri="{FF2B5EF4-FFF2-40B4-BE49-F238E27FC236}">
                <a16:creationId xmlns:a16="http://schemas.microsoft.com/office/drawing/2014/main" id="{930B5525-419C-B64B-B85F-B23E8B0366FE}"/>
              </a:ext>
            </a:extLst>
          </p:cNvPr>
          <p:cNvSpPr txBox="1"/>
          <p:nvPr/>
        </p:nvSpPr>
        <p:spPr>
          <a:xfrm>
            <a:off x="7191137" y="5691976"/>
            <a:ext cx="653473" cy="369332"/>
          </a:xfrm>
          <a:prstGeom prst="rect">
            <a:avLst/>
          </a:prstGeom>
          <a:noFill/>
        </p:spPr>
        <p:txBody>
          <a:bodyPr wrap="square" rtlCol="0">
            <a:spAutoFit/>
          </a:bodyPr>
          <a:lstStyle/>
          <a:p>
            <a:r>
              <a:rPr lang="en-US" dirty="0"/>
              <a:t>AFC</a:t>
            </a:r>
          </a:p>
        </p:txBody>
      </p:sp>
      <p:sp>
        <p:nvSpPr>
          <p:cNvPr id="17" name="Freeform 16">
            <a:extLst>
              <a:ext uri="{FF2B5EF4-FFF2-40B4-BE49-F238E27FC236}">
                <a16:creationId xmlns:a16="http://schemas.microsoft.com/office/drawing/2014/main" id="{57B8CD09-9AFB-6B4B-936D-0ED662D4CD38}"/>
              </a:ext>
            </a:extLst>
          </p:cNvPr>
          <p:cNvSpPr/>
          <p:nvPr/>
        </p:nvSpPr>
        <p:spPr>
          <a:xfrm>
            <a:off x="1136097" y="3787583"/>
            <a:ext cx="5940708" cy="1904387"/>
          </a:xfrm>
          <a:custGeom>
            <a:avLst/>
            <a:gdLst>
              <a:gd name="connsiteX0" fmla="*/ 0 w 5852160"/>
              <a:gd name="connsiteY0" fmla="*/ 0 h 3813048"/>
              <a:gd name="connsiteX1" fmla="*/ 1956816 w 5852160"/>
              <a:gd name="connsiteY1" fmla="*/ 3072384 h 3813048"/>
              <a:gd name="connsiteX2" fmla="*/ 5852160 w 5852160"/>
              <a:gd name="connsiteY2" fmla="*/ 3813048 h 3813048"/>
            </a:gdLst>
            <a:ahLst/>
            <a:cxnLst>
              <a:cxn ang="0">
                <a:pos x="connsiteX0" y="connsiteY0"/>
              </a:cxn>
              <a:cxn ang="0">
                <a:pos x="connsiteX1" y="connsiteY1"/>
              </a:cxn>
              <a:cxn ang="0">
                <a:pos x="connsiteX2" y="connsiteY2"/>
              </a:cxn>
            </a:cxnLst>
            <a:rect l="l" t="t" r="r" b="b"/>
            <a:pathLst>
              <a:path w="5852160" h="3813048">
                <a:moveTo>
                  <a:pt x="0" y="0"/>
                </a:moveTo>
                <a:cubicBezTo>
                  <a:pt x="490728" y="1218438"/>
                  <a:pt x="981456" y="2436876"/>
                  <a:pt x="1956816" y="3072384"/>
                </a:cubicBezTo>
                <a:cubicBezTo>
                  <a:pt x="2932176" y="3707892"/>
                  <a:pt x="4392168" y="3760470"/>
                  <a:pt x="5852160" y="3813048"/>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9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4802-4F29-904F-BB05-59754F9A4629}"/>
              </a:ext>
            </a:extLst>
          </p:cNvPr>
          <p:cNvSpPr>
            <a:spLocks noGrp="1"/>
          </p:cNvSpPr>
          <p:nvPr>
            <p:ph type="title"/>
          </p:nvPr>
        </p:nvSpPr>
        <p:spPr>
          <a:xfrm>
            <a:off x="457200" y="43973"/>
            <a:ext cx="8229600" cy="1143000"/>
          </a:xfrm>
        </p:spPr>
        <p:txBody>
          <a:bodyPr/>
          <a:lstStyle/>
          <a:p>
            <a:r>
              <a:rPr lang="en-US" dirty="0"/>
              <a:t>Shape of MC</a:t>
            </a:r>
          </a:p>
        </p:txBody>
      </p:sp>
      <p:sp>
        <p:nvSpPr>
          <p:cNvPr id="3" name="Content Placeholder 2">
            <a:extLst>
              <a:ext uri="{FF2B5EF4-FFF2-40B4-BE49-F238E27FC236}">
                <a16:creationId xmlns:a16="http://schemas.microsoft.com/office/drawing/2014/main" id="{095F69AB-EFCA-724D-AB09-1BCD05DACFF0}"/>
              </a:ext>
            </a:extLst>
          </p:cNvPr>
          <p:cNvSpPr>
            <a:spLocks noGrp="1"/>
          </p:cNvSpPr>
          <p:nvPr>
            <p:ph idx="1"/>
          </p:nvPr>
        </p:nvSpPr>
        <p:spPr>
          <a:xfrm>
            <a:off x="656880" y="1053394"/>
            <a:ext cx="8229600" cy="1152702"/>
          </a:xfrm>
        </p:spPr>
        <p:txBody>
          <a:bodyPr>
            <a:noAutofit/>
          </a:bodyPr>
          <a:lstStyle/>
          <a:p>
            <a:pPr marL="0" lvl="0" indent="0" algn="ctr">
              <a:buNone/>
            </a:pPr>
            <a:r>
              <a:rPr lang="en-US" sz="1800" dirty="0"/>
              <a:t>MC - The shape of the MC curve is driven by the production function. With the teamwork effect, the marginal cost falls. With diminishing marginal returns, the marginal cost rises. The MC must cross the AVC and the ATC at their minimum points. The MC is the next cost. If the next cost is below the average, the average falls. If it is above the average, the average rises.</a:t>
            </a:r>
          </a:p>
          <a:p>
            <a:pPr marL="0" indent="0" algn="ctr">
              <a:buNone/>
            </a:pPr>
            <a:endParaRPr lang="en-US" sz="1800" dirty="0"/>
          </a:p>
          <a:p>
            <a:pPr marL="0" indent="0" algn="ctr">
              <a:buNone/>
            </a:pPr>
            <a:endParaRPr lang="en-US" sz="1800" dirty="0"/>
          </a:p>
        </p:txBody>
      </p:sp>
      <p:cxnSp>
        <p:nvCxnSpPr>
          <p:cNvPr id="4" name="Straight Connector 3">
            <a:extLst>
              <a:ext uri="{FF2B5EF4-FFF2-40B4-BE49-F238E27FC236}">
                <a16:creationId xmlns:a16="http://schemas.microsoft.com/office/drawing/2014/main" id="{626523B4-8137-8B24-DEB4-66B08273C2D9}"/>
              </a:ext>
            </a:extLst>
          </p:cNvPr>
          <p:cNvCxnSpPr/>
          <p:nvPr/>
        </p:nvCxnSpPr>
        <p:spPr>
          <a:xfrm rot="5400000">
            <a:off x="-714218" y="4392369"/>
            <a:ext cx="41178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332465A6-EC12-0404-ABE9-57A32848995A}"/>
              </a:ext>
            </a:extLst>
          </p:cNvPr>
          <p:cNvCxnSpPr>
            <a:cxnSpLocks/>
          </p:cNvCxnSpPr>
          <p:nvPr/>
        </p:nvCxnSpPr>
        <p:spPr>
          <a:xfrm>
            <a:off x="1345518" y="6450517"/>
            <a:ext cx="68451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90E22FC-F198-201E-F195-592AECC845CE}"/>
              </a:ext>
            </a:extLst>
          </p:cNvPr>
          <p:cNvSpPr txBox="1"/>
          <p:nvPr/>
        </p:nvSpPr>
        <p:spPr>
          <a:xfrm>
            <a:off x="759460" y="2256816"/>
            <a:ext cx="685489" cy="369332"/>
          </a:xfrm>
          <a:prstGeom prst="rect">
            <a:avLst/>
          </a:prstGeom>
          <a:noFill/>
        </p:spPr>
        <p:txBody>
          <a:bodyPr wrap="square" rtlCol="0">
            <a:spAutoFit/>
          </a:bodyPr>
          <a:lstStyle/>
          <a:p>
            <a:r>
              <a:rPr lang="en-US" dirty="0"/>
              <a:t>cost</a:t>
            </a:r>
          </a:p>
        </p:txBody>
      </p:sp>
      <p:sp>
        <p:nvSpPr>
          <p:cNvPr id="7" name="TextBox 6">
            <a:extLst>
              <a:ext uri="{FF2B5EF4-FFF2-40B4-BE49-F238E27FC236}">
                <a16:creationId xmlns:a16="http://schemas.microsoft.com/office/drawing/2014/main" id="{98F4A085-E5C6-9240-3740-1E2B38268173}"/>
              </a:ext>
            </a:extLst>
          </p:cNvPr>
          <p:cNvSpPr txBox="1"/>
          <p:nvPr/>
        </p:nvSpPr>
        <p:spPr>
          <a:xfrm>
            <a:off x="7808073" y="6465498"/>
            <a:ext cx="435837" cy="369332"/>
          </a:xfrm>
          <a:prstGeom prst="rect">
            <a:avLst/>
          </a:prstGeom>
          <a:noFill/>
        </p:spPr>
        <p:txBody>
          <a:bodyPr wrap="square" rtlCol="0">
            <a:spAutoFit/>
          </a:bodyPr>
          <a:lstStyle/>
          <a:p>
            <a:r>
              <a:rPr lang="en-US" dirty="0"/>
              <a:t>Q</a:t>
            </a:r>
          </a:p>
        </p:txBody>
      </p:sp>
      <p:sp>
        <p:nvSpPr>
          <p:cNvPr id="8" name="Freeform 7">
            <a:extLst>
              <a:ext uri="{FF2B5EF4-FFF2-40B4-BE49-F238E27FC236}">
                <a16:creationId xmlns:a16="http://schemas.microsoft.com/office/drawing/2014/main" id="{2FAADC91-E59E-9580-C08C-CF9C09E70FA4}"/>
              </a:ext>
            </a:extLst>
          </p:cNvPr>
          <p:cNvSpPr/>
          <p:nvPr/>
        </p:nvSpPr>
        <p:spPr>
          <a:xfrm>
            <a:off x="1557700" y="2987688"/>
            <a:ext cx="4953907" cy="2810949"/>
          </a:xfrm>
          <a:custGeom>
            <a:avLst/>
            <a:gdLst>
              <a:gd name="connsiteX0" fmla="*/ 0 w 5449719"/>
              <a:gd name="connsiteY0" fmla="*/ 1738387 h 2792516"/>
              <a:gd name="connsiteX1" fmla="*/ 1368595 w 5449719"/>
              <a:gd name="connsiteY1" fmla="*/ 2502785 h 2792516"/>
              <a:gd name="connsiteX2" fmla="*/ 5449719 w 5449719"/>
              <a:gd name="connsiteY2" fmla="*/ 0 h 2792516"/>
            </a:gdLst>
            <a:ahLst/>
            <a:cxnLst>
              <a:cxn ang="0">
                <a:pos x="connsiteX0" y="connsiteY0"/>
              </a:cxn>
              <a:cxn ang="0">
                <a:pos x="connsiteX1" y="connsiteY1"/>
              </a:cxn>
              <a:cxn ang="0">
                <a:pos x="connsiteX2" y="connsiteY2"/>
              </a:cxn>
            </a:cxnLst>
            <a:rect l="l" t="t" r="r" b="b"/>
            <a:pathLst>
              <a:path w="5449719" h="2792516">
                <a:moveTo>
                  <a:pt x="0" y="1738387"/>
                </a:moveTo>
                <a:cubicBezTo>
                  <a:pt x="230154" y="2265451"/>
                  <a:pt x="460309" y="2792516"/>
                  <a:pt x="1368595" y="2502785"/>
                </a:cubicBezTo>
                <a:cubicBezTo>
                  <a:pt x="2276881" y="2213054"/>
                  <a:pt x="5449719" y="0"/>
                  <a:pt x="5449719"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C9CFF76F-D844-5864-4D46-007D0DAC18F3}"/>
              </a:ext>
            </a:extLst>
          </p:cNvPr>
          <p:cNvSpPr txBox="1"/>
          <p:nvPr/>
        </p:nvSpPr>
        <p:spPr>
          <a:xfrm>
            <a:off x="6531293" y="2635407"/>
            <a:ext cx="974045" cy="369332"/>
          </a:xfrm>
          <a:prstGeom prst="rect">
            <a:avLst/>
          </a:prstGeom>
          <a:noFill/>
        </p:spPr>
        <p:txBody>
          <a:bodyPr wrap="square" rtlCol="0">
            <a:spAutoFit/>
          </a:bodyPr>
          <a:lstStyle/>
          <a:p>
            <a:r>
              <a:rPr lang="en-US" dirty="0">
                <a:solidFill>
                  <a:srgbClr val="FF0000"/>
                </a:solidFill>
              </a:rPr>
              <a:t>MC</a:t>
            </a:r>
          </a:p>
        </p:txBody>
      </p:sp>
      <p:sp>
        <p:nvSpPr>
          <p:cNvPr id="19" name="TextBox 18">
            <a:extLst>
              <a:ext uri="{FF2B5EF4-FFF2-40B4-BE49-F238E27FC236}">
                <a16:creationId xmlns:a16="http://schemas.microsoft.com/office/drawing/2014/main" id="{33B76202-05EA-9C7D-45A6-2F19C75B3BB1}"/>
              </a:ext>
            </a:extLst>
          </p:cNvPr>
          <p:cNvSpPr txBox="1"/>
          <p:nvPr/>
        </p:nvSpPr>
        <p:spPr>
          <a:xfrm>
            <a:off x="7614420" y="6066205"/>
            <a:ext cx="653473" cy="369332"/>
          </a:xfrm>
          <a:prstGeom prst="rect">
            <a:avLst/>
          </a:prstGeom>
          <a:noFill/>
        </p:spPr>
        <p:txBody>
          <a:bodyPr wrap="square" rtlCol="0">
            <a:spAutoFit/>
          </a:bodyPr>
          <a:lstStyle/>
          <a:p>
            <a:r>
              <a:rPr lang="en-US" dirty="0"/>
              <a:t>AFC</a:t>
            </a:r>
          </a:p>
        </p:txBody>
      </p:sp>
      <p:sp>
        <p:nvSpPr>
          <p:cNvPr id="21" name="Freeform 20">
            <a:extLst>
              <a:ext uri="{FF2B5EF4-FFF2-40B4-BE49-F238E27FC236}">
                <a16:creationId xmlns:a16="http://schemas.microsoft.com/office/drawing/2014/main" id="{5C124B54-B0AD-4F4D-D298-9BB8D599273A}"/>
              </a:ext>
            </a:extLst>
          </p:cNvPr>
          <p:cNvSpPr/>
          <p:nvPr/>
        </p:nvSpPr>
        <p:spPr>
          <a:xfrm>
            <a:off x="1559380" y="4161812"/>
            <a:ext cx="5940708" cy="1904387"/>
          </a:xfrm>
          <a:custGeom>
            <a:avLst/>
            <a:gdLst>
              <a:gd name="connsiteX0" fmla="*/ 0 w 5852160"/>
              <a:gd name="connsiteY0" fmla="*/ 0 h 3813048"/>
              <a:gd name="connsiteX1" fmla="*/ 1956816 w 5852160"/>
              <a:gd name="connsiteY1" fmla="*/ 3072384 h 3813048"/>
              <a:gd name="connsiteX2" fmla="*/ 5852160 w 5852160"/>
              <a:gd name="connsiteY2" fmla="*/ 3813048 h 3813048"/>
            </a:gdLst>
            <a:ahLst/>
            <a:cxnLst>
              <a:cxn ang="0">
                <a:pos x="connsiteX0" y="connsiteY0"/>
              </a:cxn>
              <a:cxn ang="0">
                <a:pos x="connsiteX1" y="connsiteY1"/>
              </a:cxn>
              <a:cxn ang="0">
                <a:pos x="connsiteX2" y="connsiteY2"/>
              </a:cxn>
            </a:cxnLst>
            <a:rect l="l" t="t" r="r" b="b"/>
            <a:pathLst>
              <a:path w="5852160" h="3813048">
                <a:moveTo>
                  <a:pt x="0" y="0"/>
                </a:moveTo>
                <a:cubicBezTo>
                  <a:pt x="490728" y="1218438"/>
                  <a:pt x="981456" y="2436876"/>
                  <a:pt x="1956816" y="3072384"/>
                </a:cubicBezTo>
                <a:cubicBezTo>
                  <a:pt x="2932176" y="3707892"/>
                  <a:pt x="4392168" y="3760470"/>
                  <a:pt x="5852160" y="3813048"/>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1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E5397-DAA2-1A4A-9B15-DE4FC5476CC2}"/>
              </a:ext>
            </a:extLst>
          </p:cNvPr>
          <p:cNvSpPr>
            <a:spLocks noGrp="1"/>
          </p:cNvSpPr>
          <p:nvPr>
            <p:ph type="title"/>
          </p:nvPr>
        </p:nvSpPr>
        <p:spPr>
          <a:xfrm>
            <a:off x="457200" y="0"/>
            <a:ext cx="8229600" cy="1143000"/>
          </a:xfrm>
        </p:spPr>
        <p:txBody>
          <a:bodyPr/>
          <a:lstStyle/>
          <a:p>
            <a:r>
              <a:rPr lang="en-US" dirty="0"/>
              <a:t>Shape of AVC</a:t>
            </a:r>
          </a:p>
        </p:txBody>
      </p:sp>
      <p:sp>
        <p:nvSpPr>
          <p:cNvPr id="3" name="Rectangle 2">
            <a:extLst>
              <a:ext uri="{FF2B5EF4-FFF2-40B4-BE49-F238E27FC236}">
                <a16:creationId xmlns:a16="http://schemas.microsoft.com/office/drawing/2014/main" id="{2B9BEC5B-A628-FB4C-94BA-E8A5F0EA2105}"/>
              </a:ext>
            </a:extLst>
          </p:cNvPr>
          <p:cNvSpPr/>
          <p:nvPr/>
        </p:nvSpPr>
        <p:spPr>
          <a:xfrm>
            <a:off x="1172020" y="997175"/>
            <a:ext cx="7872853" cy="1200329"/>
          </a:xfrm>
          <a:prstGeom prst="rect">
            <a:avLst/>
          </a:prstGeom>
        </p:spPr>
        <p:txBody>
          <a:bodyPr wrap="square">
            <a:spAutoFit/>
          </a:bodyPr>
          <a:lstStyle/>
          <a:p>
            <a:pPr algn="ctr"/>
            <a:r>
              <a:rPr lang="en-US" dirty="0"/>
              <a:t>The AVC curve is shaped by the MC curve. The MC is the change in the VC.  With the teamwork effect, the marginal cost decreases causing the AVC to fall. With diminishing marginal returns, the marginal cost begins to rise. Once the marginal cost rises above the AVC, the AVC begins to rise. </a:t>
            </a:r>
          </a:p>
        </p:txBody>
      </p:sp>
      <p:cxnSp>
        <p:nvCxnSpPr>
          <p:cNvPr id="4" name="Straight Connector 3">
            <a:extLst>
              <a:ext uri="{FF2B5EF4-FFF2-40B4-BE49-F238E27FC236}">
                <a16:creationId xmlns:a16="http://schemas.microsoft.com/office/drawing/2014/main" id="{564B1817-4B0B-8122-1DC8-7FB07085DABB}"/>
              </a:ext>
            </a:extLst>
          </p:cNvPr>
          <p:cNvCxnSpPr/>
          <p:nvPr/>
        </p:nvCxnSpPr>
        <p:spPr>
          <a:xfrm rot="5400000">
            <a:off x="-750794" y="4390490"/>
            <a:ext cx="41178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3CDE92F4-86EA-56BE-619A-FE88ED569BBD}"/>
              </a:ext>
            </a:extLst>
          </p:cNvPr>
          <p:cNvCxnSpPr>
            <a:cxnSpLocks/>
          </p:cNvCxnSpPr>
          <p:nvPr/>
        </p:nvCxnSpPr>
        <p:spPr>
          <a:xfrm>
            <a:off x="1308942" y="6448638"/>
            <a:ext cx="68451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48B9F14-9F92-87CF-7E18-C0695E5FF2EB}"/>
              </a:ext>
            </a:extLst>
          </p:cNvPr>
          <p:cNvSpPr txBox="1"/>
          <p:nvPr/>
        </p:nvSpPr>
        <p:spPr>
          <a:xfrm>
            <a:off x="722884" y="2254937"/>
            <a:ext cx="685489" cy="369332"/>
          </a:xfrm>
          <a:prstGeom prst="rect">
            <a:avLst/>
          </a:prstGeom>
          <a:noFill/>
        </p:spPr>
        <p:txBody>
          <a:bodyPr wrap="square" rtlCol="0">
            <a:spAutoFit/>
          </a:bodyPr>
          <a:lstStyle/>
          <a:p>
            <a:r>
              <a:rPr lang="en-US" dirty="0"/>
              <a:t>cost</a:t>
            </a:r>
          </a:p>
        </p:txBody>
      </p:sp>
      <p:sp>
        <p:nvSpPr>
          <p:cNvPr id="13" name="TextBox 12">
            <a:extLst>
              <a:ext uri="{FF2B5EF4-FFF2-40B4-BE49-F238E27FC236}">
                <a16:creationId xmlns:a16="http://schemas.microsoft.com/office/drawing/2014/main" id="{52C79890-C754-4553-A7CD-AFEFFCEAFE73}"/>
              </a:ext>
            </a:extLst>
          </p:cNvPr>
          <p:cNvSpPr txBox="1"/>
          <p:nvPr/>
        </p:nvSpPr>
        <p:spPr>
          <a:xfrm>
            <a:off x="7771497" y="6463619"/>
            <a:ext cx="435837" cy="369332"/>
          </a:xfrm>
          <a:prstGeom prst="rect">
            <a:avLst/>
          </a:prstGeom>
          <a:noFill/>
        </p:spPr>
        <p:txBody>
          <a:bodyPr wrap="square" rtlCol="0">
            <a:spAutoFit/>
          </a:bodyPr>
          <a:lstStyle/>
          <a:p>
            <a:r>
              <a:rPr lang="en-US" dirty="0"/>
              <a:t>Q</a:t>
            </a:r>
          </a:p>
        </p:txBody>
      </p:sp>
      <p:sp>
        <p:nvSpPr>
          <p:cNvPr id="14" name="Freeform 13">
            <a:extLst>
              <a:ext uri="{FF2B5EF4-FFF2-40B4-BE49-F238E27FC236}">
                <a16:creationId xmlns:a16="http://schemas.microsoft.com/office/drawing/2014/main" id="{4DD8344E-B356-8861-48A9-09D2B308036E}"/>
              </a:ext>
            </a:extLst>
          </p:cNvPr>
          <p:cNvSpPr/>
          <p:nvPr/>
        </p:nvSpPr>
        <p:spPr>
          <a:xfrm>
            <a:off x="1521124" y="2985809"/>
            <a:ext cx="4953907" cy="2810949"/>
          </a:xfrm>
          <a:custGeom>
            <a:avLst/>
            <a:gdLst>
              <a:gd name="connsiteX0" fmla="*/ 0 w 5449719"/>
              <a:gd name="connsiteY0" fmla="*/ 1738387 h 2792516"/>
              <a:gd name="connsiteX1" fmla="*/ 1368595 w 5449719"/>
              <a:gd name="connsiteY1" fmla="*/ 2502785 h 2792516"/>
              <a:gd name="connsiteX2" fmla="*/ 5449719 w 5449719"/>
              <a:gd name="connsiteY2" fmla="*/ 0 h 2792516"/>
            </a:gdLst>
            <a:ahLst/>
            <a:cxnLst>
              <a:cxn ang="0">
                <a:pos x="connsiteX0" y="connsiteY0"/>
              </a:cxn>
              <a:cxn ang="0">
                <a:pos x="connsiteX1" y="connsiteY1"/>
              </a:cxn>
              <a:cxn ang="0">
                <a:pos x="connsiteX2" y="connsiteY2"/>
              </a:cxn>
            </a:cxnLst>
            <a:rect l="l" t="t" r="r" b="b"/>
            <a:pathLst>
              <a:path w="5449719" h="2792516">
                <a:moveTo>
                  <a:pt x="0" y="1738387"/>
                </a:moveTo>
                <a:cubicBezTo>
                  <a:pt x="230154" y="2265451"/>
                  <a:pt x="460309" y="2792516"/>
                  <a:pt x="1368595" y="2502785"/>
                </a:cubicBezTo>
                <a:cubicBezTo>
                  <a:pt x="2276881" y="2213054"/>
                  <a:pt x="5449719" y="0"/>
                  <a:pt x="5449719"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AAC31396-2095-44DD-3C09-7C6A79B4E8C7}"/>
              </a:ext>
            </a:extLst>
          </p:cNvPr>
          <p:cNvSpPr txBox="1"/>
          <p:nvPr/>
        </p:nvSpPr>
        <p:spPr>
          <a:xfrm>
            <a:off x="6494717" y="2633528"/>
            <a:ext cx="974045" cy="369332"/>
          </a:xfrm>
          <a:prstGeom prst="rect">
            <a:avLst/>
          </a:prstGeom>
          <a:noFill/>
        </p:spPr>
        <p:txBody>
          <a:bodyPr wrap="square" rtlCol="0">
            <a:spAutoFit/>
          </a:bodyPr>
          <a:lstStyle/>
          <a:p>
            <a:r>
              <a:rPr lang="en-US" dirty="0">
                <a:solidFill>
                  <a:srgbClr val="FF0000"/>
                </a:solidFill>
              </a:rPr>
              <a:t>MC</a:t>
            </a:r>
          </a:p>
        </p:txBody>
      </p:sp>
      <p:sp>
        <p:nvSpPr>
          <p:cNvPr id="18" name="TextBox 17">
            <a:extLst>
              <a:ext uri="{FF2B5EF4-FFF2-40B4-BE49-F238E27FC236}">
                <a16:creationId xmlns:a16="http://schemas.microsoft.com/office/drawing/2014/main" id="{23DAEB40-CF98-5837-457A-79626F9FF382}"/>
              </a:ext>
            </a:extLst>
          </p:cNvPr>
          <p:cNvSpPr txBox="1"/>
          <p:nvPr/>
        </p:nvSpPr>
        <p:spPr>
          <a:xfrm>
            <a:off x="7377282" y="4328520"/>
            <a:ext cx="776770" cy="369332"/>
          </a:xfrm>
          <a:prstGeom prst="rect">
            <a:avLst/>
          </a:prstGeom>
          <a:noFill/>
        </p:spPr>
        <p:txBody>
          <a:bodyPr wrap="square" rtlCol="0">
            <a:spAutoFit/>
          </a:bodyPr>
          <a:lstStyle/>
          <a:p>
            <a:r>
              <a:rPr lang="en-US" dirty="0">
                <a:solidFill>
                  <a:srgbClr val="0F9046"/>
                </a:solidFill>
              </a:rPr>
              <a:t>AVC</a:t>
            </a:r>
          </a:p>
        </p:txBody>
      </p:sp>
      <p:sp>
        <p:nvSpPr>
          <p:cNvPr id="19" name="TextBox 18">
            <a:extLst>
              <a:ext uri="{FF2B5EF4-FFF2-40B4-BE49-F238E27FC236}">
                <a16:creationId xmlns:a16="http://schemas.microsoft.com/office/drawing/2014/main" id="{23917E5C-348D-B572-84F4-AF32C7F5F912}"/>
              </a:ext>
            </a:extLst>
          </p:cNvPr>
          <p:cNvSpPr txBox="1"/>
          <p:nvPr/>
        </p:nvSpPr>
        <p:spPr>
          <a:xfrm>
            <a:off x="7577844" y="6064326"/>
            <a:ext cx="653473" cy="369332"/>
          </a:xfrm>
          <a:prstGeom prst="rect">
            <a:avLst/>
          </a:prstGeom>
          <a:noFill/>
        </p:spPr>
        <p:txBody>
          <a:bodyPr wrap="square" rtlCol="0">
            <a:spAutoFit/>
          </a:bodyPr>
          <a:lstStyle/>
          <a:p>
            <a:r>
              <a:rPr lang="en-US" dirty="0"/>
              <a:t>AFC</a:t>
            </a:r>
          </a:p>
        </p:txBody>
      </p:sp>
      <p:sp>
        <p:nvSpPr>
          <p:cNvPr id="21" name="Freeform 20">
            <a:extLst>
              <a:ext uri="{FF2B5EF4-FFF2-40B4-BE49-F238E27FC236}">
                <a16:creationId xmlns:a16="http://schemas.microsoft.com/office/drawing/2014/main" id="{BCEA88B2-2112-3906-BD0D-98D176184D85}"/>
              </a:ext>
            </a:extLst>
          </p:cNvPr>
          <p:cNvSpPr/>
          <p:nvPr/>
        </p:nvSpPr>
        <p:spPr>
          <a:xfrm>
            <a:off x="1522804" y="4159933"/>
            <a:ext cx="5940708" cy="1904387"/>
          </a:xfrm>
          <a:custGeom>
            <a:avLst/>
            <a:gdLst>
              <a:gd name="connsiteX0" fmla="*/ 0 w 5852160"/>
              <a:gd name="connsiteY0" fmla="*/ 0 h 3813048"/>
              <a:gd name="connsiteX1" fmla="*/ 1956816 w 5852160"/>
              <a:gd name="connsiteY1" fmla="*/ 3072384 h 3813048"/>
              <a:gd name="connsiteX2" fmla="*/ 5852160 w 5852160"/>
              <a:gd name="connsiteY2" fmla="*/ 3813048 h 3813048"/>
            </a:gdLst>
            <a:ahLst/>
            <a:cxnLst>
              <a:cxn ang="0">
                <a:pos x="connsiteX0" y="connsiteY0"/>
              </a:cxn>
              <a:cxn ang="0">
                <a:pos x="connsiteX1" y="connsiteY1"/>
              </a:cxn>
              <a:cxn ang="0">
                <a:pos x="connsiteX2" y="connsiteY2"/>
              </a:cxn>
            </a:cxnLst>
            <a:rect l="l" t="t" r="r" b="b"/>
            <a:pathLst>
              <a:path w="5852160" h="3813048">
                <a:moveTo>
                  <a:pt x="0" y="0"/>
                </a:moveTo>
                <a:cubicBezTo>
                  <a:pt x="490728" y="1218438"/>
                  <a:pt x="981456" y="2436876"/>
                  <a:pt x="1956816" y="3072384"/>
                </a:cubicBezTo>
                <a:cubicBezTo>
                  <a:pt x="2932176" y="3707892"/>
                  <a:pt x="4392168" y="3760470"/>
                  <a:pt x="5852160" y="3813048"/>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6CD8796F-1A8B-AE9E-724B-10D4212350C4}"/>
              </a:ext>
            </a:extLst>
          </p:cNvPr>
          <p:cNvSpPr/>
          <p:nvPr/>
        </p:nvSpPr>
        <p:spPr>
          <a:xfrm>
            <a:off x="1524391" y="4697851"/>
            <a:ext cx="5940708" cy="663533"/>
          </a:xfrm>
          <a:custGeom>
            <a:avLst/>
            <a:gdLst>
              <a:gd name="connsiteX0" fmla="*/ 0 w 5752880"/>
              <a:gd name="connsiteY0" fmla="*/ 19243 h 596583"/>
              <a:gd name="connsiteX1" fmla="*/ 1654675 w 5752880"/>
              <a:gd name="connsiteY1" fmla="*/ 596557 h 596583"/>
              <a:gd name="connsiteX2" fmla="*/ 5752880 w 5752880"/>
              <a:gd name="connsiteY2" fmla="*/ 0 h 596583"/>
            </a:gdLst>
            <a:ahLst/>
            <a:cxnLst>
              <a:cxn ang="0">
                <a:pos x="connsiteX0" y="connsiteY0"/>
              </a:cxn>
              <a:cxn ang="0">
                <a:pos x="connsiteX1" y="connsiteY1"/>
              </a:cxn>
              <a:cxn ang="0">
                <a:pos x="connsiteX2" y="connsiteY2"/>
              </a:cxn>
            </a:cxnLst>
            <a:rect l="l" t="t" r="r" b="b"/>
            <a:pathLst>
              <a:path w="5752880" h="596583">
                <a:moveTo>
                  <a:pt x="0" y="19243"/>
                </a:moveTo>
                <a:cubicBezTo>
                  <a:pt x="347931" y="309503"/>
                  <a:pt x="695862" y="599764"/>
                  <a:pt x="1654675" y="596557"/>
                </a:cubicBezTo>
                <a:cubicBezTo>
                  <a:pt x="2613488" y="593350"/>
                  <a:pt x="5752880" y="0"/>
                  <a:pt x="5752880" y="0"/>
                </a:cubicBezTo>
              </a:path>
            </a:pathLst>
          </a:custGeom>
          <a:ln>
            <a:solidFill>
              <a:srgbClr val="0F9046"/>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252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U-Shaped ATC</a:t>
            </a:r>
          </a:p>
        </p:txBody>
      </p:sp>
      <p:sp>
        <p:nvSpPr>
          <p:cNvPr id="4" name="Textplatzhalter 3"/>
          <p:cNvSpPr txBox="1">
            <a:spLocks/>
          </p:cNvSpPr>
          <p:nvPr/>
        </p:nvSpPr>
        <p:spPr>
          <a:xfrm>
            <a:off x="980127" y="1094495"/>
            <a:ext cx="7899169" cy="2351835"/>
          </a:xfrm>
          <a:prstGeom prst="rect">
            <a:avLst/>
          </a:prstGeom>
        </p:spPr>
        <p:txBody>
          <a:bodyPr vert="horz" lIns="91440" tIns="45720" rIns="91440" bIns="45720" rtlCol="0">
            <a:noAutofit/>
          </a:bodyPr>
          <a:lstStyle/>
          <a:p>
            <a:pPr marR="0" lvl="0" algn="ctr" defTabSz="457200" rtl="0" eaLnBrk="1" fontAlgn="auto" latinLnBrk="0" hangingPunct="1">
              <a:lnSpc>
                <a:spcPct val="100000"/>
              </a:lnSpc>
              <a:spcBef>
                <a:spcPts val="1512"/>
              </a:spcBef>
              <a:spcAft>
                <a:spcPts val="0"/>
              </a:spcAft>
              <a:buClrTx/>
              <a:buSzTx/>
              <a:tabLst/>
              <a:defRPr/>
            </a:pPr>
            <a:r>
              <a:rPr kumimoji="0" lang="en-US" i="0" u="none" strike="noStrike" kern="1200" cap="none" spc="0" normalizeH="0" baseline="0" noProof="0" dirty="0">
                <a:ln>
                  <a:noFill/>
                </a:ln>
                <a:solidFill>
                  <a:srgbClr val="2D2D2D"/>
                </a:solidFill>
                <a:effectLst/>
                <a:uLnTx/>
                <a:uFillTx/>
                <a:latin typeface="+mn-lt"/>
                <a:ea typeface="+mn-ea"/>
                <a:cs typeface="+mn-cs"/>
              </a:rPr>
              <a:t>ATC is the sum of AFC and AVC. At first both the AFC and the AVC fall causing the ATC to fall. Then the AVC begins to rise but more slowly than the AFC falls, leaving the ATC falling. Eventually at efficient scale, the AVC begins rising faster than the AFC falls causing the ATC to rise.</a:t>
            </a:r>
          </a:p>
          <a:p>
            <a:pPr marL="239973" marR="0" lvl="0" indent="-239973" algn="ctr" defTabSz="457200" rtl="0" eaLnBrk="1" fontAlgn="auto" latinLnBrk="0" hangingPunct="1">
              <a:lnSpc>
                <a:spcPct val="100000"/>
              </a:lnSpc>
              <a:spcBef>
                <a:spcPts val="1512"/>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2D2D2D"/>
              </a:solidFill>
              <a:effectLst/>
              <a:uLnTx/>
              <a:uFillTx/>
              <a:latin typeface="+mn-lt"/>
              <a:ea typeface="+mn-ea"/>
              <a:cs typeface="+mn-cs"/>
            </a:endParaRPr>
          </a:p>
          <a:p>
            <a:pPr marL="239973" marR="0" lvl="0" indent="-239973" algn="ctr" defTabSz="457200" rtl="0" eaLnBrk="1" fontAlgn="auto" latinLnBrk="0" hangingPunct="1">
              <a:lnSpc>
                <a:spcPct val="100000"/>
              </a:lnSpc>
              <a:spcBef>
                <a:spcPts val="1512"/>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2D2D2D"/>
              </a:solidFill>
              <a:effectLst/>
              <a:uLnTx/>
              <a:uFillTx/>
              <a:latin typeface="+mn-lt"/>
              <a:ea typeface="+mn-ea"/>
              <a:cs typeface="+mn-cs"/>
            </a:endParaRPr>
          </a:p>
          <a:p>
            <a:pPr marL="239973" marR="0" lvl="0" indent="-239973" algn="ctr" defTabSz="457200" rtl="0" eaLnBrk="1" fontAlgn="auto" latinLnBrk="0" hangingPunct="1">
              <a:lnSpc>
                <a:spcPct val="100000"/>
              </a:lnSpc>
              <a:spcBef>
                <a:spcPts val="1512"/>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2D2D2D"/>
              </a:solidFill>
              <a:effectLst/>
              <a:uLnTx/>
              <a:uFillTx/>
              <a:latin typeface="+mn-lt"/>
              <a:ea typeface="+mn-ea"/>
              <a:cs typeface="+mn-cs"/>
            </a:endParaRPr>
          </a:p>
          <a:p>
            <a:pPr marL="239973" marR="0" lvl="0" indent="-239973" algn="ctr" defTabSz="457200" rtl="0" eaLnBrk="1" fontAlgn="auto" latinLnBrk="0" hangingPunct="1">
              <a:lnSpc>
                <a:spcPct val="100000"/>
              </a:lnSpc>
              <a:spcBef>
                <a:spcPts val="1512"/>
              </a:spcBef>
              <a:spcAft>
                <a:spcPts val="0"/>
              </a:spcAft>
              <a:buClrTx/>
              <a:buSzTx/>
              <a:buFont typeface="Arial" panose="020B0604020202020204" pitchFamily="34" charset="0"/>
              <a:buChar char="•"/>
              <a:tabLst/>
              <a:defRPr/>
            </a:pPr>
            <a:endParaRPr kumimoji="0" lang="de-DE" b="0" i="0" u="none" strike="noStrike" kern="1200" cap="none" spc="0" normalizeH="0" baseline="0" noProof="0" dirty="0">
              <a:ln>
                <a:noFill/>
              </a:ln>
              <a:solidFill>
                <a:srgbClr val="2D2D2D"/>
              </a:solidFill>
              <a:effectLst/>
              <a:uLnTx/>
              <a:uFillTx/>
              <a:latin typeface="+mn-lt"/>
              <a:ea typeface="+mn-ea"/>
              <a:cs typeface="+mn-cs"/>
            </a:endParaRPr>
          </a:p>
        </p:txBody>
      </p:sp>
      <p:cxnSp>
        <p:nvCxnSpPr>
          <p:cNvPr id="3" name="Straight Connector 2">
            <a:extLst>
              <a:ext uri="{FF2B5EF4-FFF2-40B4-BE49-F238E27FC236}">
                <a16:creationId xmlns:a16="http://schemas.microsoft.com/office/drawing/2014/main" id="{24851C9D-4FE0-837C-170C-FE760921C343}"/>
              </a:ext>
            </a:extLst>
          </p:cNvPr>
          <p:cNvCxnSpPr/>
          <p:nvPr/>
        </p:nvCxnSpPr>
        <p:spPr>
          <a:xfrm rot="5400000">
            <a:off x="-641066" y="4339076"/>
            <a:ext cx="41178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2B10560-A30A-2A8F-A54B-4EB1B5F6C509}"/>
              </a:ext>
            </a:extLst>
          </p:cNvPr>
          <p:cNvCxnSpPr>
            <a:cxnSpLocks/>
          </p:cNvCxnSpPr>
          <p:nvPr/>
        </p:nvCxnSpPr>
        <p:spPr>
          <a:xfrm>
            <a:off x="1418670" y="6397224"/>
            <a:ext cx="68451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01B30BD-C2BD-B934-DD3D-AC36092185BE}"/>
              </a:ext>
            </a:extLst>
          </p:cNvPr>
          <p:cNvSpPr txBox="1"/>
          <p:nvPr/>
        </p:nvSpPr>
        <p:spPr>
          <a:xfrm>
            <a:off x="832612" y="2203523"/>
            <a:ext cx="685489" cy="369332"/>
          </a:xfrm>
          <a:prstGeom prst="rect">
            <a:avLst/>
          </a:prstGeom>
          <a:noFill/>
        </p:spPr>
        <p:txBody>
          <a:bodyPr wrap="square" rtlCol="0">
            <a:spAutoFit/>
          </a:bodyPr>
          <a:lstStyle/>
          <a:p>
            <a:r>
              <a:rPr lang="en-US" dirty="0"/>
              <a:t>cost</a:t>
            </a:r>
          </a:p>
        </p:txBody>
      </p:sp>
      <p:sp>
        <p:nvSpPr>
          <p:cNvPr id="7" name="TextBox 6">
            <a:extLst>
              <a:ext uri="{FF2B5EF4-FFF2-40B4-BE49-F238E27FC236}">
                <a16:creationId xmlns:a16="http://schemas.microsoft.com/office/drawing/2014/main" id="{CCB1F317-7C99-F67B-A802-1E8DA0001E8D}"/>
              </a:ext>
            </a:extLst>
          </p:cNvPr>
          <p:cNvSpPr txBox="1"/>
          <p:nvPr/>
        </p:nvSpPr>
        <p:spPr>
          <a:xfrm>
            <a:off x="7881225" y="6412205"/>
            <a:ext cx="435837" cy="369332"/>
          </a:xfrm>
          <a:prstGeom prst="rect">
            <a:avLst/>
          </a:prstGeom>
          <a:noFill/>
        </p:spPr>
        <p:txBody>
          <a:bodyPr wrap="square" rtlCol="0">
            <a:spAutoFit/>
          </a:bodyPr>
          <a:lstStyle/>
          <a:p>
            <a:r>
              <a:rPr lang="en-US" dirty="0"/>
              <a:t>Q</a:t>
            </a:r>
          </a:p>
        </p:txBody>
      </p:sp>
      <p:sp>
        <p:nvSpPr>
          <p:cNvPr id="8" name="Freeform 7">
            <a:extLst>
              <a:ext uri="{FF2B5EF4-FFF2-40B4-BE49-F238E27FC236}">
                <a16:creationId xmlns:a16="http://schemas.microsoft.com/office/drawing/2014/main" id="{3A7B0360-32E7-B071-023D-D3E6CC19A5C2}"/>
              </a:ext>
            </a:extLst>
          </p:cNvPr>
          <p:cNvSpPr/>
          <p:nvPr/>
        </p:nvSpPr>
        <p:spPr>
          <a:xfrm>
            <a:off x="1630852" y="2934395"/>
            <a:ext cx="4953907" cy="2810949"/>
          </a:xfrm>
          <a:custGeom>
            <a:avLst/>
            <a:gdLst>
              <a:gd name="connsiteX0" fmla="*/ 0 w 5449719"/>
              <a:gd name="connsiteY0" fmla="*/ 1738387 h 2792516"/>
              <a:gd name="connsiteX1" fmla="*/ 1368595 w 5449719"/>
              <a:gd name="connsiteY1" fmla="*/ 2502785 h 2792516"/>
              <a:gd name="connsiteX2" fmla="*/ 5449719 w 5449719"/>
              <a:gd name="connsiteY2" fmla="*/ 0 h 2792516"/>
            </a:gdLst>
            <a:ahLst/>
            <a:cxnLst>
              <a:cxn ang="0">
                <a:pos x="connsiteX0" y="connsiteY0"/>
              </a:cxn>
              <a:cxn ang="0">
                <a:pos x="connsiteX1" y="connsiteY1"/>
              </a:cxn>
              <a:cxn ang="0">
                <a:pos x="connsiteX2" y="connsiteY2"/>
              </a:cxn>
            </a:cxnLst>
            <a:rect l="l" t="t" r="r" b="b"/>
            <a:pathLst>
              <a:path w="5449719" h="2792516">
                <a:moveTo>
                  <a:pt x="0" y="1738387"/>
                </a:moveTo>
                <a:cubicBezTo>
                  <a:pt x="230154" y="2265451"/>
                  <a:pt x="460309" y="2792516"/>
                  <a:pt x="1368595" y="2502785"/>
                </a:cubicBezTo>
                <a:cubicBezTo>
                  <a:pt x="2276881" y="2213054"/>
                  <a:pt x="5449719" y="0"/>
                  <a:pt x="5449719"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Freeform 8">
            <a:extLst>
              <a:ext uri="{FF2B5EF4-FFF2-40B4-BE49-F238E27FC236}">
                <a16:creationId xmlns:a16="http://schemas.microsoft.com/office/drawing/2014/main" id="{C5F15397-BC31-E187-2EA0-DE0AFC2F640C}"/>
              </a:ext>
            </a:extLst>
          </p:cNvPr>
          <p:cNvSpPr/>
          <p:nvPr/>
        </p:nvSpPr>
        <p:spPr>
          <a:xfrm>
            <a:off x="1611166" y="2513968"/>
            <a:ext cx="5940707" cy="2246619"/>
          </a:xfrm>
          <a:custGeom>
            <a:avLst/>
            <a:gdLst>
              <a:gd name="connsiteX0" fmla="*/ 0 w 5720973"/>
              <a:gd name="connsiteY0" fmla="*/ 0 h 2171957"/>
              <a:gd name="connsiteX1" fmla="*/ 2071387 w 5720973"/>
              <a:gd name="connsiteY1" fmla="*/ 1947980 h 2171957"/>
              <a:gd name="connsiteX2" fmla="*/ 5720973 w 5720973"/>
              <a:gd name="connsiteY2" fmla="*/ 1343860 h 2171957"/>
            </a:gdLst>
            <a:ahLst/>
            <a:cxnLst>
              <a:cxn ang="0">
                <a:pos x="connsiteX0" y="connsiteY0"/>
              </a:cxn>
              <a:cxn ang="0">
                <a:pos x="connsiteX1" y="connsiteY1"/>
              </a:cxn>
              <a:cxn ang="0">
                <a:pos x="connsiteX2" y="connsiteY2"/>
              </a:cxn>
            </a:cxnLst>
            <a:rect l="l" t="t" r="r" b="b"/>
            <a:pathLst>
              <a:path w="5720973" h="2171957">
                <a:moveTo>
                  <a:pt x="0" y="0"/>
                </a:moveTo>
                <a:cubicBezTo>
                  <a:pt x="558946" y="862001"/>
                  <a:pt x="1117892" y="1724003"/>
                  <a:pt x="2071387" y="1947980"/>
                </a:cubicBezTo>
                <a:cubicBezTo>
                  <a:pt x="3024882" y="2171957"/>
                  <a:pt x="5720973" y="1343860"/>
                  <a:pt x="5720973" y="1343860"/>
                </a:cubicBezTo>
              </a:path>
            </a:pathLst>
          </a:cu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3E6B9B65-F7F6-5D6C-0DC5-7E356F267916}"/>
              </a:ext>
            </a:extLst>
          </p:cNvPr>
          <p:cNvSpPr txBox="1"/>
          <p:nvPr/>
        </p:nvSpPr>
        <p:spPr>
          <a:xfrm>
            <a:off x="6604445" y="2582114"/>
            <a:ext cx="974045" cy="369332"/>
          </a:xfrm>
          <a:prstGeom prst="rect">
            <a:avLst/>
          </a:prstGeom>
          <a:noFill/>
        </p:spPr>
        <p:txBody>
          <a:bodyPr wrap="square" rtlCol="0">
            <a:spAutoFit/>
          </a:bodyPr>
          <a:lstStyle/>
          <a:p>
            <a:r>
              <a:rPr lang="en-US" dirty="0">
                <a:solidFill>
                  <a:srgbClr val="FF0000"/>
                </a:solidFill>
              </a:rPr>
              <a:t>MC</a:t>
            </a:r>
          </a:p>
        </p:txBody>
      </p:sp>
      <p:sp>
        <p:nvSpPr>
          <p:cNvPr id="18" name="TextBox 17">
            <a:extLst>
              <a:ext uri="{FF2B5EF4-FFF2-40B4-BE49-F238E27FC236}">
                <a16:creationId xmlns:a16="http://schemas.microsoft.com/office/drawing/2014/main" id="{9CAE9699-EA41-A038-7596-F61A14FD5953}"/>
              </a:ext>
            </a:extLst>
          </p:cNvPr>
          <p:cNvSpPr txBox="1"/>
          <p:nvPr/>
        </p:nvSpPr>
        <p:spPr>
          <a:xfrm>
            <a:off x="7574827" y="3627409"/>
            <a:ext cx="690462" cy="369332"/>
          </a:xfrm>
          <a:prstGeom prst="rect">
            <a:avLst/>
          </a:prstGeom>
          <a:noFill/>
        </p:spPr>
        <p:txBody>
          <a:bodyPr wrap="square" rtlCol="0">
            <a:spAutoFit/>
          </a:bodyPr>
          <a:lstStyle/>
          <a:p>
            <a:r>
              <a:rPr lang="en-US" dirty="0">
                <a:solidFill>
                  <a:schemeClr val="accent1"/>
                </a:solidFill>
              </a:rPr>
              <a:t>ATC</a:t>
            </a:r>
          </a:p>
        </p:txBody>
      </p:sp>
      <p:sp>
        <p:nvSpPr>
          <p:cNvPr id="19" name="TextBox 18">
            <a:extLst>
              <a:ext uri="{FF2B5EF4-FFF2-40B4-BE49-F238E27FC236}">
                <a16:creationId xmlns:a16="http://schemas.microsoft.com/office/drawing/2014/main" id="{8164A86D-FA46-A554-59BF-03F1E43E8486}"/>
              </a:ext>
            </a:extLst>
          </p:cNvPr>
          <p:cNvSpPr txBox="1"/>
          <p:nvPr/>
        </p:nvSpPr>
        <p:spPr>
          <a:xfrm>
            <a:off x="7487010" y="4277106"/>
            <a:ext cx="776770" cy="369332"/>
          </a:xfrm>
          <a:prstGeom prst="rect">
            <a:avLst/>
          </a:prstGeom>
          <a:noFill/>
        </p:spPr>
        <p:txBody>
          <a:bodyPr wrap="square" rtlCol="0">
            <a:spAutoFit/>
          </a:bodyPr>
          <a:lstStyle/>
          <a:p>
            <a:r>
              <a:rPr lang="en-US" dirty="0">
                <a:solidFill>
                  <a:srgbClr val="0F9046"/>
                </a:solidFill>
              </a:rPr>
              <a:t>AVC</a:t>
            </a:r>
          </a:p>
        </p:txBody>
      </p:sp>
      <p:sp>
        <p:nvSpPr>
          <p:cNvPr id="20" name="TextBox 19">
            <a:extLst>
              <a:ext uri="{FF2B5EF4-FFF2-40B4-BE49-F238E27FC236}">
                <a16:creationId xmlns:a16="http://schemas.microsoft.com/office/drawing/2014/main" id="{B2865A52-6F0D-FB32-B959-58F52650A85D}"/>
              </a:ext>
            </a:extLst>
          </p:cNvPr>
          <p:cNvSpPr txBox="1"/>
          <p:nvPr/>
        </p:nvSpPr>
        <p:spPr>
          <a:xfrm>
            <a:off x="7687572" y="6012912"/>
            <a:ext cx="653473" cy="369332"/>
          </a:xfrm>
          <a:prstGeom prst="rect">
            <a:avLst/>
          </a:prstGeom>
          <a:noFill/>
        </p:spPr>
        <p:txBody>
          <a:bodyPr wrap="square" rtlCol="0">
            <a:spAutoFit/>
          </a:bodyPr>
          <a:lstStyle/>
          <a:p>
            <a:r>
              <a:rPr lang="en-US" dirty="0"/>
              <a:t>AFC</a:t>
            </a:r>
          </a:p>
        </p:txBody>
      </p:sp>
      <p:sp>
        <p:nvSpPr>
          <p:cNvPr id="21" name="Rectangular Callout 20">
            <a:extLst>
              <a:ext uri="{FF2B5EF4-FFF2-40B4-BE49-F238E27FC236}">
                <a16:creationId xmlns:a16="http://schemas.microsoft.com/office/drawing/2014/main" id="{DCCFB54B-50E0-BFA1-6564-16569F655269}"/>
              </a:ext>
            </a:extLst>
          </p:cNvPr>
          <p:cNvSpPr/>
          <p:nvPr/>
        </p:nvSpPr>
        <p:spPr>
          <a:xfrm>
            <a:off x="3196360" y="3024629"/>
            <a:ext cx="1966233" cy="612648"/>
          </a:xfrm>
          <a:prstGeom prst="wedgeRectCallout">
            <a:avLst>
              <a:gd name="adj1" fmla="val 10707"/>
              <a:gd name="adj2" fmla="val 198529"/>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Efficient Scale </a:t>
            </a:r>
          </a:p>
        </p:txBody>
      </p:sp>
      <p:sp>
        <p:nvSpPr>
          <p:cNvPr id="22" name="Freeform 21">
            <a:extLst>
              <a:ext uri="{FF2B5EF4-FFF2-40B4-BE49-F238E27FC236}">
                <a16:creationId xmlns:a16="http://schemas.microsoft.com/office/drawing/2014/main" id="{FB187D02-9223-9330-BF35-47447C5367EA}"/>
              </a:ext>
            </a:extLst>
          </p:cNvPr>
          <p:cNvSpPr/>
          <p:nvPr/>
        </p:nvSpPr>
        <p:spPr>
          <a:xfrm>
            <a:off x="1632532" y="4108519"/>
            <a:ext cx="5940708" cy="1904387"/>
          </a:xfrm>
          <a:custGeom>
            <a:avLst/>
            <a:gdLst>
              <a:gd name="connsiteX0" fmla="*/ 0 w 5852160"/>
              <a:gd name="connsiteY0" fmla="*/ 0 h 3813048"/>
              <a:gd name="connsiteX1" fmla="*/ 1956816 w 5852160"/>
              <a:gd name="connsiteY1" fmla="*/ 3072384 h 3813048"/>
              <a:gd name="connsiteX2" fmla="*/ 5852160 w 5852160"/>
              <a:gd name="connsiteY2" fmla="*/ 3813048 h 3813048"/>
            </a:gdLst>
            <a:ahLst/>
            <a:cxnLst>
              <a:cxn ang="0">
                <a:pos x="connsiteX0" y="connsiteY0"/>
              </a:cxn>
              <a:cxn ang="0">
                <a:pos x="connsiteX1" y="connsiteY1"/>
              </a:cxn>
              <a:cxn ang="0">
                <a:pos x="connsiteX2" y="connsiteY2"/>
              </a:cxn>
            </a:cxnLst>
            <a:rect l="l" t="t" r="r" b="b"/>
            <a:pathLst>
              <a:path w="5852160" h="3813048">
                <a:moveTo>
                  <a:pt x="0" y="0"/>
                </a:moveTo>
                <a:cubicBezTo>
                  <a:pt x="490728" y="1218438"/>
                  <a:pt x="981456" y="2436876"/>
                  <a:pt x="1956816" y="3072384"/>
                </a:cubicBezTo>
                <a:cubicBezTo>
                  <a:pt x="2932176" y="3707892"/>
                  <a:pt x="4392168" y="3760470"/>
                  <a:pt x="5852160" y="3813048"/>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F10D9CF-D46F-D5B3-E749-51B710F6FEB0}"/>
              </a:ext>
            </a:extLst>
          </p:cNvPr>
          <p:cNvSpPr/>
          <p:nvPr/>
        </p:nvSpPr>
        <p:spPr>
          <a:xfrm>
            <a:off x="1634119" y="4646437"/>
            <a:ext cx="5940708" cy="663533"/>
          </a:xfrm>
          <a:custGeom>
            <a:avLst/>
            <a:gdLst>
              <a:gd name="connsiteX0" fmla="*/ 0 w 5752880"/>
              <a:gd name="connsiteY0" fmla="*/ 19243 h 596583"/>
              <a:gd name="connsiteX1" fmla="*/ 1654675 w 5752880"/>
              <a:gd name="connsiteY1" fmla="*/ 596557 h 596583"/>
              <a:gd name="connsiteX2" fmla="*/ 5752880 w 5752880"/>
              <a:gd name="connsiteY2" fmla="*/ 0 h 596583"/>
            </a:gdLst>
            <a:ahLst/>
            <a:cxnLst>
              <a:cxn ang="0">
                <a:pos x="connsiteX0" y="connsiteY0"/>
              </a:cxn>
              <a:cxn ang="0">
                <a:pos x="connsiteX1" y="connsiteY1"/>
              </a:cxn>
              <a:cxn ang="0">
                <a:pos x="connsiteX2" y="connsiteY2"/>
              </a:cxn>
            </a:cxnLst>
            <a:rect l="l" t="t" r="r" b="b"/>
            <a:pathLst>
              <a:path w="5752880" h="596583">
                <a:moveTo>
                  <a:pt x="0" y="19243"/>
                </a:moveTo>
                <a:cubicBezTo>
                  <a:pt x="347931" y="309503"/>
                  <a:pt x="695862" y="599764"/>
                  <a:pt x="1654675" y="596557"/>
                </a:cubicBezTo>
                <a:cubicBezTo>
                  <a:pt x="2613488" y="593350"/>
                  <a:pt x="5752880" y="0"/>
                  <a:pt x="5752880" y="0"/>
                </a:cubicBezTo>
              </a:path>
            </a:pathLst>
          </a:custGeom>
          <a:ln>
            <a:solidFill>
              <a:srgbClr val="0F9046"/>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981106E-8B98-A56C-2493-8F6F37CE0B65}"/>
              </a:ext>
            </a:extLst>
          </p:cNvPr>
          <p:cNvSpPr txBox="1">
            <a:spLocks/>
          </p:cNvSpPr>
          <p:nvPr/>
        </p:nvSpPr>
        <p:spPr>
          <a:xfrm>
            <a:off x="6086475" y="1562669"/>
            <a:ext cx="2542136" cy="2380681"/>
          </a:xfrm>
          <a:prstGeom prst="rect">
            <a:avLst/>
          </a:prstGeom>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r>
              <a:rPr kumimoji="0" lang="en-US" sz="3100" b="1" i="0" u="none" strike="noStrike" cap="none" spc="0" normalizeH="0" baseline="0" noProof="0">
                <a:ln>
                  <a:noFill/>
                </a:ln>
                <a:solidFill>
                  <a:schemeClr val="tx1">
                    <a:lumMod val="85000"/>
                    <a:lumOff val="15000"/>
                  </a:schemeClr>
                </a:solidFill>
                <a:effectLst/>
                <a:uLnTx/>
                <a:uFillTx/>
                <a:latin typeface="+mj-lt"/>
                <a:ea typeface="+mj-ea"/>
                <a:cs typeface="+mj-cs"/>
              </a:rPr>
              <a:t>The Costs of Production</a:t>
            </a:r>
          </a:p>
        </p:txBody>
      </p:sp>
      <p:pic>
        <p:nvPicPr>
          <p:cNvPr id="2" name="Picture 1" descr="A picture containing wall, person, person, indoor&#10;&#10;Description automatically generated">
            <a:extLst>
              <a:ext uri="{FF2B5EF4-FFF2-40B4-BE49-F238E27FC236}">
                <a16:creationId xmlns:a16="http://schemas.microsoft.com/office/drawing/2014/main" id="{BCF5C6D8-72FD-0AF7-7E90-2C9A88324B65}"/>
              </a:ext>
            </a:extLst>
          </p:cNvPr>
          <p:cNvPicPr>
            <a:picLocks noChangeAspect="1"/>
          </p:cNvPicPr>
          <p:nvPr/>
        </p:nvPicPr>
        <p:blipFill rotWithShape="1">
          <a:blip r:embed="rId2">
            <a:extLst>
              <a:ext uri="{28A0092B-C50C-407E-A947-70E740481C1C}">
                <a14:useLocalDpi xmlns:a14="http://schemas.microsoft.com/office/drawing/2010/main" val="0"/>
              </a:ext>
            </a:extLst>
          </a:blip>
          <a:srcRect t="10535"/>
          <a:stretch/>
        </p:blipFill>
        <p:spPr bwMode="auto">
          <a:xfrm>
            <a:off x="20" y="1"/>
            <a:ext cx="5749174"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p:spPr>
      </p:pic>
    </p:spTree>
    <p:extLst>
      <p:ext uri="{BB962C8B-B14F-4D97-AF65-F5344CB8AC3E}">
        <p14:creationId xmlns:p14="http://schemas.microsoft.com/office/powerpoint/2010/main" val="290859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6917"/>
          </a:xfrm>
        </p:spPr>
        <p:txBody>
          <a:bodyPr/>
          <a:lstStyle/>
          <a:p>
            <a:r>
              <a:rPr lang="en-US" dirty="0"/>
              <a:t>Short Versus Long Run ATC</a:t>
            </a:r>
          </a:p>
        </p:txBody>
      </p:sp>
      <p:cxnSp>
        <p:nvCxnSpPr>
          <p:cNvPr id="7" name="Straight Connector 6"/>
          <p:cNvCxnSpPr/>
          <p:nvPr/>
        </p:nvCxnSpPr>
        <p:spPr>
          <a:xfrm rot="5400000">
            <a:off x="-192696" y="5230799"/>
            <a:ext cx="2698820"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a:off x="1155919" y="6581003"/>
            <a:ext cx="7775552"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814" y="3789238"/>
            <a:ext cx="1132695" cy="646331"/>
          </a:xfrm>
          <a:prstGeom prst="rect">
            <a:avLst/>
          </a:prstGeom>
          <a:noFill/>
        </p:spPr>
        <p:txBody>
          <a:bodyPr wrap="square" rtlCol="0">
            <a:spAutoFit/>
          </a:bodyPr>
          <a:lstStyle/>
          <a:p>
            <a:pPr algn="ctr"/>
            <a:r>
              <a:rPr lang="en-US" dirty="0"/>
              <a:t>Average</a:t>
            </a:r>
          </a:p>
          <a:p>
            <a:pPr algn="ctr"/>
            <a:r>
              <a:rPr lang="en-US" dirty="0"/>
              <a:t>Total Cost</a:t>
            </a:r>
          </a:p>
        </p:txBody>
      </p:sp>
      <p:sp>
        <p:nvSpPr>
          <p:cNvPr id="15" name="TextBox 14"/>
          <p:cNvSpPr txBox="1"/>
          <p:nvPr/>
        </p:nvSpPr>
        <p:spPr>
          <a:xfrm>
            <a:off x="8091783" y="6516803"/>
            <a:ext cx="1132695" cy="369332"/>
          </a:xfrm>
          <a:prstGeom prst="rect">
            <a:avLst/>
          </a:prstGeom>
          <a:noFill/>
        </p:spPr>
        <p:txBody>
          <a:bodyPr wrap="square" rtlCol="0">
            <a:spAutoFit/>
          </a:bodyPr>
          <a:lstStyle/>
          <a:p>
            <a:pPr algn="ctr"/>
            <a:r>
              <a:rPr lang="en-US" dirty="0"/>
              <a:t>Q</a:t>
            </a:r>
          </a:p>
        </p:txBody>
      </p:sp>
      <p:cxnSp>
        <p:nvCxnSpPr>
          <p:cNvPr id="42" name="Straight Connector 41"/>
          <p:cNvCxnSpPr/>
          <p:nvPr/>
        </p:nvCxnSpPr>
        <p:spPr>
          <a:xfrm>
            <a:off x="3248503" y="5669573"/>
            <a:ext cx="295419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Freeform 64"/>
          <p:cNvSpPr/>
          <p:nvPr/>
        </p:nvSpPr>
        <p:spPr>
          <a:xfrm>
            <a:off x="1514638" y="4356581"/>
            <a:ext cx="1749391" cy="1311404"/>
          </a:xfrm>
          <a:custGeom>
            <a:avLst/>
            <a:gdLst>
              <a:gd name="connsiteX0" fmla="*/ 0 w 535259"/>
              <a:gd name="connsiteY0" fmla="*/ 0 h 199429"/>
              <a:gd name="connsiteX1" fmla="*/ 220401 w 535259"/>
              <a:gd name="connsiteY1" fmla="*/ 157444 h 199429"/>
              <a:gd name="connsiteX2" fmla="*/ 535259 w 535259"/>
              <a:gd name="connsiteY2" fmla="*/ 199429 h 199429"/>
            </a:gdLst>
            <a:ahLst/>
            <a:cxnLst>
              <a:cxn ang="0">
                <a:pos x="connsiteX0" y="connsiteY0"/>
              </a:cxn>
              <a:cxn ang="0">
                <a:pos x="connsiteX1" y="connsiteY1"/>
              </a:cxn>
              <a:cxn ang="0">
                <a:pos x="connsiteX2" y="connsiteY2"/>
              </a:cxn>
            </a:cxnLst>
            <a:rect l="l" t="t" r="r" b="b"/>
            <a:pathLst>
              <a:path w="535259" h="199429">
                <a:moveTo>
                  <a:pt x="0" y="0"/>
                </a:moveTo>
                <a:cubicBezTo>
                  <a:pt x="65595" y="62103"/>
                  <a:pt x="131191" y="124206"/>
                  <a:pt x="220401" y="157444"/>
                </a:cubicBezTo>
                <a:cubicBezTo>
                  <a:pt x="309611" y="190682"/>
                  <a:pt x="535259" y="199429"/>
                  <a:pt x="535259" y="19942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rot="20975686">
            <a:off x="6086125" y="4497676"/>
            <a:ext cx="1981730" cy="1110492"/>
          </a:xfrm>
          <a:custGeom>
            <a:avLst/>
            <a:gdLst>
              <a:gd name="connsiteX0" fmla="*/ 0 w 545753"/>
              <a:gd name="connsiteY0" fmla="*/ 178436 h 197679"/>
              <a:gd name="connsiteX1" fmla="*/ 335848 w 545753"/>
              <a:gd name="connsiteY1" fmla="*/ 167940 h 197679"/>
              <a:gd name="connsiteX2" fmla="*/ 545753 w 545753"/>
              <a:gd name="connsiteY2" fmla="*/ 0 h 197679"/>
            </a:gdLst>
            <a:ahLst/>
            <a:cxnLst>
              <a:cxn ang="0">
                <a:pos x="connsiteX0" y="connsiteY0"/>
              </a:cxn>
              <a:cxn ang="0">
                <a:pos x="connsiteX1" y="connsiteY1"/>
              </a:cxn>
              <a:cxn ang="0">
                <a:pos x="connsiteX2" y="connsiteY2"/>
              </a:cxn>
            </a:cxnLst>
            <a:rect l="l" t="t" r="r" b="b"/>
            <a:pathLst>
              <a:path w="545753" h="197679">
                <a:moveTo>
                  <a:pt x="0" y="178436"/>
                </a:moveTo>
                <a:cubicBezTo>
                  <a:pt x="122444" y="188057"/>
                  <a:pt x="244889" y="197679"/>
                  <a:pt x="335848" y="167940"/>
                </a:cubicBezTo>
                <a:cubicBezTo>
                  <a:pt x="426807" y="138201"/>
                  <a:pt x="545753" y="0"/>
                  <a:pt x="545753"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Right Brace 73"/>
          <p:cNvSpPr/>
          <p:nvPr/>
        </p:nvSpPr>
        <p:spPr>
          <a:xfrm rot="5400000">
            <a:off x="4579331" y="4202771"/>
            <a:ext cx="401681" cy="3388349"/>
          </a:xfrm>
          <a:prstGeom prst="rightBrace">
            <a:avLst>
              <a:gd name="adj1" fmla="val 8333"/>
              <a:gd name="adj2" fmla="val 44732"/>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TextBox 74"/>
          <p:cNvSpPr txBox="1"/>
          <p:nvPr/>
        </p:nvSpPr>
        <p:spPr>
          <a:xfrm>
            <a:off x="4040474" y="6025683"/>
            <a:ext cx="1847857" cy="523220"/>
          </a:xfrm>
          <a:prstGeom prst="rect">
            <a:avLst/>
          </a:prstGeom>
          <a:noFill/>
        </p:spPr>
        <p:txBody>
          <a:bodyPr wrap="square" rtlCol="0">
            <a:spAutoFit/>
          </a:bodyPr>
          <a:lstStyle/>
          <a:p>
            <a:pPr algn="ctr"/>
            <a:r>
              <a:rPr lang="en-US" sz="1400" dirty="0"/>
              <a:t>constant returns to scale</a:t>
            </a:r>
          </a:p>
        </p:txBody>
      </p:sp>
      <p:sp>
        <p:nvSpPr>
          <p:cNvPr id="76" name="Right Brace 75"/>
          <p:cNvSpPr/>
          <p:nvPr/>
        </p:nvSpPr>
        <p:spPr>
          <a:xfrm rot="7747250">
            <a:off x="1525589" y="4411076"/>
            <a:ext cx="948667" cy="2028288"/>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TextBox 78"/>
          <p:cNvSpPr txBox="1"/>
          <p:nvPr/>
        </p:nvSpPr>
        <p:spPr>
          <a:xfrm rot="2064068">
            <a:off x="956942" y="5675042"/>
            <a:ext cx="1289579" cy="523220"/>
          </a:xfrm>
          <a:prstGeom prst="rect">
            <a:avLst/>
          </a:prstGeom>
          <a:noFill/>
        </p:spPr>
        <p:txBody>
          <a:bodyPr wrap="square" rtlCol="0">
            <a:spAutoFit/>
          </a:bodyPr>
          <a:lstStyle/>
          <a:p>
            <a:pPr algn="ctr"/>
            <a:r>
              <a:rPr lang="en-US" sz="1400" dirty="0"/>
              <a:t>economies of scale</a:t>
            </a:r>
          </a:p>
        </p:txBody>
      </p:sp>
      <p:sp>
        <p:nvSpPr>
          <p:cNvPr id="80" name="Right Brace 79"/>
          <p:cNvSpPr/>
          <p:nvPr/>
        </p:nvSpPr>
        <p:spPr>
          <a:xfrm rot="2807961">
            <a:off x="7072320" y="4338506"/>
            <a:ext cx="908686" cy="1994382"/>
          </a:xfrm>
          <a:prstGeom prst="rightBrace">
            <a:avLst>
              <a:gd name="adj1" fmla="val 8333"/>
              <a:gd name="adj2" fmla="val 4988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TextBox 81"/>
          <p:cNvSpPr txBox="1"/>
          <p:nvPr/>
        </p:nvSpPr>
        <p:spPr>
          <a:xfrm rot="19051247">
            <a:off x="6996958" y="5681988"/>
            <a:ext cx="1754041" cy="523220"/>
          </a:xfrm>
          <a:prstGeom prst="rect">
            <a:avLst/>
          </a:prstGeom>
          <a:noFill/>
        </p:spPr>
        <p:txBody>
          <a:bodyPr wrap="square" rtlCol="0">
            <a:spAutoFit/>
          </a:bodyPr>
          <a:lstStyle/>
          <a:p>
            <a:pPr algn="ctr"/>
            <a:r>
              <a:rPr lang="en-US" sz="1400" dirty="0"/>
              <a:t>diseconomies of scale</a:t>
            </a:r>
          </a:p>
        </p:txBody>
      </p:sp>
      <p:sp>
        <p:nvSpPr>
          <p:cNvPr id="21" name="Freeform 20"/>
          <p:cNvSpPr/>
          <p:nvPr/>
        </p:nvSpPr>
        <p:spPr>
          <a:xfrm>
            <a:off x="2932246" y="4095079"/>
            <a:ext cx="3786219" cy="1559213"/>
          </a:xfrm>
          <a:custGeom>
            <a:avLst/>
            <a:gdLst>
              <a:gd name="connsiteX0" fmla="*/ 0 w 2727884"/>
              <a:gd name="connsiteY0" fmla="*/ 17888 h 1514558"/>
              <a:gd name="connsiteX1" fmla="*/ 1448909 w 2727884"/>
              <a:gd name="connsiteY1" fmla="*/ 1511577 h 1514558"/>
              <a:gd name="connsiteX2" fmla="*/ 2727884 w 2727884"/>
              <a:gd name="connsiteY2" fmla="*/ 0 h 1514558"/>
            </a:gdLst>
            <a:ahLst/>
            <a:cxnLst>
              <a:cxn ang="0">
                <a:pos x="connsiteX0" y="connsiteY0"/>
              </a:cxn>
              <a:cxn ang="0">
                <a:pos x="connsiteX1" y="connsiteY1"/>
              </a:cxn>
              <a:cxn ang="0">
                <a:pos x="connsiteX2" y="connsiteY2"/>
              </a:cxn>
            </a:cxnLst>
            <a:rect l="l" t="t" r="r" b="b"/>
            <a:pathLst>
              <a:path w="2727884" h="1514558">
                <a:moveTo>
                  <a:pt x="0" y="17888"/>
                </a:moveTo>
                <a:cubicBezTo>
                  <a:pt x="497131" y="766223"/>
                  <a:pt x="994262" y="1514558"/>
                  <a:pt x="1448909" y="1511577"/>
                </a:cubicBezTo>
                <a:cubicBezTo>
                  <a:pt x="1903556" y="1508596"/>
                  <a:pt x="2727884" y="0"/>
                  <a:pt x="2727884"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Rectangle 22"/>
          <p:cNvSpPr/>
          <p:nvPr/>
        </p:nvSpPr>
        <p:spPr>
          <a:xfrm>
            <a:off x="611510" y="1699617"/>
            <a:ext cx="8078616" cy="646331"/>
          </a:xfrm>
          <a:prstGeom prst="rect">
            <a:avLst/>
          </a:prstGeom>
        </p:spPr>
        <p:txBody>
          <a:bodyPr wrap="square">
            <a:spAutoFit/>
          </a:bodyPr>
          <a:lstStyle/>
          <a:p>
            <a:pPr lvl="1"/>
            <a:r>
              <a:rPr lang="en-US" b="1" dirty="0"/>
              <a:t>Economies of Scale</a:t>
            </a:r>
            <a:r>
              <a:rPr lang="en-US" dirty="0"/>
              <a:t>: the property whereby the long-run average total cost falls as the quantity of output increases. </a:t>
            </a:r>
          </a:p>
        </p:txBody>
      </p:sp>
      <p:sp>
        <p:nvSpPr>
          <p:cNvPr id="24" name="TextBox 23"/>
          <p:cNvSpPr txBox="1"/>
          <p:nvPr/>
        </p:nvSpPr>
        <p:spPr>
          <a:xfrm>
            <a:off x="608184" y="926917"/>
            <a:ext cx="8229600" cy="646331"/>
          </a:xfrm>
          <a:prstGeom prst="rect">
            <a:avLst/>
          </a:prstGeom>
          <a:noFill/>
        </p:spPr>
        <p:txBody>
          <a:bodyPr wrap="square" rtlCol="0">
            <a:spAutoFit/>
          </a:bodyPr>
          <a:lstStyle/>
          <a:p>
            <a:pPr>
              <a:buFont typeface="Arial"/>
              <a:buChar char="•"/>
            </a:pPr>
            <a:r>
              <a:rPr lang="en-US" dirty="0"/>
              <a:t>Costs that are fixed in the short run can be variable in the long run.</a:t>
            </a:r>
          </a:p>
          <a:p>
            <a:pPr lvl="1">
              <a:buFont typeface="Arial"/>
              <a:buChar char="•"/>
            </a:pPr>
            <a:r>
              <a:rPr lang="en-US" dirty="0"/>
              <a:t>i.e. We can move from a small factory to a larger factory.</a:t>
            </a:r>
          </a:p>
        </p:txBody>
      </p:sp>
      <p:sp>
        <p:nvSpPr>
          <p:cNvPr id="25" name="Rectangle 24"/>
          <p:cNvSpPr/>
          <p:nvPr/>
        </p:nvSpPr>
        <p:spPr>
          <a:xfrm>
            <a:off x="611510" y="2345948"/>
            <a:ext cx="8078616" cy="646331"/>
          </a:xfrm>
          <a:prstGeom prst="rect">
            <a:avLst/>
          </a:prstGeom>
        </p:spPr>
        <p:txBody>
          <a:bodyPr wrap="square">
            <a:spAutoFit/>
          </a:bodyPr>
          <a:lstStyle/>
          <a:p>
            <a:pPr lvl="1"/>
            <a:r>
              <a:rPr lang="en-US" b="1" dirty="0"/>
              <a:t>Constant Returns to Scale</a:t>
            </a:r>
            <a:r>
              <a:rPr lang="en-US" dirty="0"/>
              <a:t>: the property whereby the long-run average total cost stays the same as the quantity of output increases.</a:t>
            </a:r>
          </a:p>
        </p:txBody>
      </p:sp>
      <p:sp>
        <p:nvSpPr>
          <p:cNvPr id="26" name="Rectangle 25"/>
          <p:cNvSpPr/>
          <p:nvPr/>
        </p:nvSpPr>
        <p:spPr>
          <a:xfrm>
            <a:off x="611510" y="2992279"/>
            <a:ext cx="8078616" cy="646331"/>
          </a:xfrm>
          <a:prstGeom prst="rect">
            <a:avLst/>
          </a:prstGeom>
        </p:spPr>
        <p:txBody>
          <a:bodyPr wrap="square">
            <a:spAutoFit/>
          </a:bodyPr>
          <a:lstStyle/>
          <a:p>
            <a:pPr lvl="1"/>
            <a:r>
              <a:rPr lang="en-US" b="1" dirty="0"/>
              <a:t>Diseconomies of Scale</a:t>
            </a:r>
            <a:r>
              <a:rPr lang="en-US" dirty="0"/>
              <a:t>: the property </a:t>
            </a:r>
            <a:r>
              <a:rPr lang="en-US"/>
              <a:t>whereby the long-run </a:t>
            </a:r>
            <a:r>
              <a:rPr lang="en-US" dirty="0"/>
              <a:t>average total cost rises as the quantity of output increases. </a:t>
            </a:r>
          </a:p>
        </p:txBody>
      </p:sp>
      <p:sp>
        <p:nvSpPr>
          <p:cNvPr id="31" name="Freeform 30">
            <a:extLst>
              <a:ext uri="{FF2B5EF4-FFF2-40B4-BE49-F238E27FC236}">
                <a16:creationId xmlns:a16="http://schemas.microsoft.com/office/drawing/2014/main" id="{AD7321FE-58B5-7F4D-8BFB-398D80D55AC4}"/>
              </a:ext>
            </a:extLst>
          </p:cNvPr>
          <p:cNvSpPr/>
          <p:nvPr/>
        </p:nvSpPr>
        <p:spPr>
          <a:xfrm>
            <a:off x="4764115" y="4050853"/>
            <a:ext cx="3111524" cy="1592052"/>
          </a:xfrm>
          <a:custGeom>
            <a:avLst/>
            <a:gdLst>
              <a:gd name="connsiteX0" fmla="*/ 0 w 2727884"/>
              <a:gd name="connsiteY0" fmla="*/ 17888 h 1514558"/>
              <a:gd name="connsiteX1" fmla="*/ 1448909 w 2727884"/>
              <a:gd name="connsiteY1" fmla="*/ 1511577 h 1514558"/>
              <a:gd name="connsiteX2" fmla="*/ 2727884 w 2727884"/>
              <a:gd name="connsiteY2" fmla="*/ 0 h 1514558"/>
            </a:gdLst>
            <a:ahLst/>
            <a:cxnLst>
              <a:cxn ang="0">
                <a:pos x="connsiteX0" y="connsiteY0"/>
              </a:cxn>
              <a:cxn ang="0">
                <a:pos x="connsiteX1" y="connsiteY1"/>
              </a:cxn>
              <a:cxn ang="0">
                <a:pos x="connsiteX2" y="connsiteY2"/>
              </a:cxn>
            </a:cxnLst>
            <a:rect l="l" t="t" r="r" b="b"/>
            <a:pathLst>
              <a:path w="2727884" h="1514558">
                <a:moveTo>
                  <a:pt x="0" y="17888"/>
                </a:moveTo>
                <a:cubicBezTo>
                  <a:pt x="497131" y="766223"/>
                  <a:pt x="994262" y="1514558"/>
                  <a:pt x="1448909" y="1511577"/>
                </a:cubicBezTo>
                <a:cubicBezTo>
                  <a:pt x="1903556" y="1508596"/>
                  <a:pt x="2727884" y="0"/>
                  <a:pt x="2727884"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3" name="Freeform 32">
            <a:extLst>
              <a:ext uri="{FF2B5EF4-FFF2-40B4-BE49-F238E27FC236}">
                <a16:creationId xmlns:a16="http://schemas.microsoft.com/office/drawing/2014/main" id="{B71D1D44-2A06-434D-BB12-4B76B464328A}"/>
              </a:ext>
            </a:extLst>
          </p:cNvPr>
          <p:cNvSpPr/>
          <p:nvPr/>
        </p:nvSpPr>
        <p:spPr>
          <a:xfrm>
            <a:off x="1531907" y="4093491"/>
            <a:ext cx="3040093" cy="1536601"/>
          </a:xfrm>
          <a:custGeom>
            <a:avLst/>
            <a:gdLst>
              <a:gd name="connsiteX0" fmla="*/ 0 w 2727884"/>
              <a:gd name="connsiteY0" fmla="*/ 17888 h 1514558"/>
              <a:gd name="connsiteX1" fmla="*/ 1448909 w 2727884"/>
              <a:gd name="connsiteY1" fmla="*/ 1511577 h 1514558"/>
              <a:gd name="connsiteX2" fmla="*/ 2727884 w 2727884"/>
              <a:gd name="connsiteY2" fmla="*/ 0 h 1514558"/>
            </a:gdLst>
            <a:ahLst/>
            <a:cxnLst>
              <a:cxn ang="0">
                <a:pos x="connsiteX0" y="connsiteY0"/>
              </a:cxn>
              <a:cxn ang="0">
                <a:pos x="connsiteX1" y="connsiteY1"/>
              </a:cxn>
              <a:cxn ang="0">
                <a:pos x="connsiteX2" y="connsiteY2"/>
              </a:cxn>
            </a:cxnLst>
            <a:rect l="l" t="t" r="r" b="b"/>
            <a:pathLst>
              <a:path w="2727884" h="1514558">
                <a:moveTo>
                  <a:pt x="0" y="17888"/>
                </a:moveTo>
                <a:cubicBezTo>
                  <a:pt x="497131" y="766223"/>
                  <a:pt x="994262" y="1514558"/>
                  <a:pt x="1448909" y="1511577"/>
                </a:cubicBezTo>
                <a:cubicBezTo>
                  <a:pt x="1903556" y="1508596"/>
                  <a:pt x="2727884" y="0"/>
                  <a:pt x="2727884"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10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1000"/>
                                        <p:tgtEl>
                                          <p:spTgt spid="31"/>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1000"/>
                                        <p:tgtEl>
                                          <p:spTgt spid="65"/>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1000"/>
                                        <p:tgtEl>
                                          <p:spTgt spid="42"/>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left)">
                                      <p:cBhvr>
                                        <p:cTn id="30" dur="10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Typewriter"/>
                                        </p:tgtEl>
                                      </p:cMediaNode>
                                    </p:audio>
                                  </p:sub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Typewriter"/>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Typewriter"/>
                                        </p:tgtEl>
                                      </p:cMediaNode>
                                    </p:audio>
                                  </p:sub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Typewriter"/>
                                        </p:tgtEl>
                                      </p:cMediaNode>
                                    </p:audio>
                                  </p:sub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4" grpId="0" animBg="1"/>
      <p:bldP spid="75" grpId="0"/>
      <p:bldP spid="76" grpId="0" animBg="1"/>
      <p:bldP spid="79" grpId="0"/>
      <p:bldP spid="80" grpId="0" animBg="1"/>
      <p:bldP spid="82" grpId="0"/>
      <p:bldP spid="21" grpId="0" animBg="1"/>
      <p:bldP spid="23" grpId="0"/>
      <p:bldP spid="25" grpId="0"/>
      <p:bldP spid="26" grpId="0"/>
      <p:bldP spid="31"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00265"/>
            <a:ext cx="9144000" cy="1077218"/>
          </a:xfrm>
          <a:prstGeom prst="rect">
            <a:avLst/>
          </a:prstGeom>
          <a:solidFill>
            <a:schemeClr val="bg1">
              <a:alpha val="75000"/>
            </a:schemeClr>
          </a:solidFill>
        </p:spPr>
        <p:txBody>
          <a:bodyPr wrap="square">
            <a:spAutoFit/>
          </a:bodyPr>
          <a:lstStyle/>
          <a:p>
            <a:pPr lvl="0"/>
            <a:r>
              <a:rPr lang="en-US" sz="3200" b="1" dirty="0"/>
              <a:t>Objective: </a:t>
            </a:r>
            <a:r>
              <a:rPr lang="en-US" sz="3200" dirty="0"/>
              <a:t>Identify the costs of production and interpret their shapes.</a:t>
            </a:r>
          </a:p>
        </p:txBody>
      </p:sp>
      <p:sp>
        <p:nvSpPr>
          <p:cNvPr id="12" name="Title 1"/>
          <p:cNvSpPr txBox="1">
            <a:spLocks/>
          </p:cNvSpPr>
          <p:nvPr/>
        </p:nvSpPr>
        <p:spPr>
          <a:xfrm>
            <a:off x="0" y="1"/>
            <a:ext cx="9144000" cy="1085088"/>
          </a:xfrm>
          <a:prstGeom prst="rect">
            <a:avLst/>
          </a:prstGeom>
          <a:solidFill>
            <a:schemeClr val="bg1">
              <a:alpha val="75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The Costs of Production</a:t>
            </a:r>
          </a:p>
        </p:txBody>
      </p:sp>
      <p:sp>
        <p:nvSpPr>
          <p:cNvPr id="13" name="Rectangle 12"/>
          <p:cNvSpPr/>
          <p:nvPr/>
        </p:nvSpPr>
        <p:spPr>
          <a:xfrm>
            <a:off x="0" y="3330923"/>
            <a:ext cx="9144000" cy="1938992"/>
          </a:xfrm>
          <a:prstGeom prst="rect">
            <a:avLst/>
          </a:prstGeom>
          <a:solidFill>
            <a:schemeClr val="bg1">
              <a:alpha val="70000"/>
            </a:schemeClr>
          </a:solidFill>
        </p:spPr>
        <p:txBody>
          <a:bodyPr wrap="square">
            <a:spAutoFit/>
          </a:bodyPr>
          <a:lstStyle/>
          <a:p>
            <a:pPr marL="769084" lvl="1" indent="-311965">
              <a:buFont typeface="+mj-lt"/>
              <a:buAutoNum type="arabicPeriod"/>
            </a:pPr>
            <a:r>
              <a:rPr lang="en-US" sz="2000" dirty="0"/>
              <a:t>What is the difference between economic profit and accounting profit?</a:t>
            </a:r>
          </a:p>
          <a:p>
            <a:pPr marL="769084" lvl="1" indent="-311965">
              <a:buFont typeface="+mj-lt"/>
              <a:buAutoNum type="arabicPeriod"/>
            </a:pPr>
            <a:r>
              <a:rPr lang="en-US" sz="2000" dirty="0"/>
              <a:t>What costs do firms face in production?</a:t>
            </a:r>
          </a:p>
          <a:p>
            <a:pPr marL="769084" lvl="1" indent="-311965">
              <a:buFont typeface="+mj-lt"/>
              <a:buAutoNum type="arabicPeriod"/>
            </a:pPr>
            <a:r>
              <a:rPr lang="en-US" sz="2000" dirty="0"/>
              <a:t>What are the shapes of the costs curves a typical firm faces in production?</a:t>
            </a:r>
          </a:p>
          <a:p>
            <a:pPr marL="769084" lvl="1" indent="-311965">
              <a:buFont typeface="+mj-lt"/>
              <a:buAutoNum type="arabicPeriod"/>
            </a:pPr>
            <a:r>
              <a:rPr lang="en-US" sz="2000" dirty="0"/>
              <a:t>What are economies of scale in the long run?</a:t>
            </a:r>
          </a:p>
          <a:p>
            <a:pPr marL="769084" lvl="1" indent="-311965">
              <a:buFont typeface="+mj-lt"/>
              <a:buAutoNum type="arabicPeriod"/>
            </a:pPr>
            <a:endParaRPr lang="en-US" sz="2000" dirty="0"/>
          </a:p>
          <a:p>
            <a:pPr marL="769084" lvl="1" indent="-311965">
              <a:buFont typeface="+mj-lt"/>
              <a:buAutoNum type="arabicPeriod"/>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Total Revenue, Total Cost and Profit</a:t>
            </a:r>
          </a:p>
        </p:txBody>
      </p:sp>
      <p:sp>
        <p:nvSpPr>
          <p:cNvPr id="6" name="TextBox 5"/>
          <p:cNvSpPr txBox="1"/>
          <p:nvPr/>
        </p:nvSpPr>
        <p:spPr>
          <a:xfrm>
            <a:off x="521460" y="1348810"/>
            <a:ext cx="7328894" cy="2570233"/>
          </a:xfrm>
          <a:prstGeom prst="rect">
            <a:avLst/>
          </a:prstGeom>
          <a:noFill/>
        </p:spPr>
        <p:txBody>
          <a:bodyPr wrap="square" lIns="38396" tIns="19198" rIns="38396" bIns="19198" rtlCol="0">
            <a:spAutoFit/>
          </a:bodyPr>
          <a:lstStyle/>
          <a:p>
            <a:pPr>
              <a:spcBef>
                <a:spcPts val="1512"/>
              </a:spcBef>
            </a:pPr>
            <a:r>
              <a:rPr lang="en-US" sz="1700" b="1" dirty="0"/>
              <a:t>Total Revenue</a:t>
            </a:r>
          </a:p>
          <a:p>
            <a:pPr marL="239973" indent="-239973">
              <a:spcBef>
                <a:spcPts val="1512"/>
              </a:spcBef>
              <a:buFont typeface="Arial" panose="020B0604020202020204" pitchFamily="34" charset="0"/>
              <a:buChar char="•"/>
            </a:pPr>
            <a:r>
              <a:rPr lang="en-US" sz="1700" dirty="0"/>
              <a:t>The amount a firm receives for the sale of its output.</a:t>
            </a:r>
            <a:endParaRPr lang="en-US" sz="1700" b="1" dirty="0"/>
          </a:p>
          <a:p>
            <a:pPr>
              <a:spcBef>
                <a:spcPts val="1512"/>
              </a:spcBef>
            </a:pPr>
            <a:r>
              <a:rPr lang="en-US" sz="1700" b="1" dirty="0"/>
              <a:t>Total Cost</a:t>
            </a:r>
          </a:p>
          <a:p>
            <a:pPr marL="239973" indent="-239973">
              <a:spcBef>
                <a:spcPts val="1512"/>
              </a:spcBef>
              <a:buFont typeface="Arial" panose="020B0604020202020204" pitchFamily="34" charset="0"/>
              <a:buChar char="•"/>
            </a:pPr>
            <a:r>
              <a:rPr lang="en-US" sz="1700" dirty="0"/>
              <a:t>The market value of the inputs a firm uses in production.</a:t>
            </a:r>
            <a:endParaRPr lang="en-US" sz="1700" b="1" dirty="0"/>
          </a:p>
          <a:p>
            <a:pPr>
              <a:spcBef>
                <a:spcPts val="1512"/>
              </a:spcBef>
            </a:pPr>
            <a:r>
              <a:rPr lang="en-US" sz="1700" b="1" dirty="0"/>
              <a:t>Profit</a:t>
            </a:r>
          </a:p>
          <a:p>
            <a:pPr marL="239973" indent="-239973">
              <a:spcBef>
                <a:spcPts val="1512"/>
              </a:spcBef>
              <a:buFont typeface="Arial" panose="020B0604020202020204" pitchFamily="34" charset="0"/>
              <a:buChar char="•"/>
            </a:pPr>
            <a:r>
              <a:rPr lang="en-US" sz="1700" dirty="0"/>
              <a:t>Total revenue minus total cost.</a:t>
            </a:r>
            <a:endParaRPr lang="en-US" sz="1700" b="1" dirty="0"/>
          </a:p>
        </p:txBody>
      </p:sp>
      <p:sp>
        <p:nvSpPr>
          <p:cNvPr id="7" name="TextBox 6"/>
          <p:cNvSpPr txBox="1"/>
          <p:nvPr/>
        </p:nvSpPr>
        <p:spPr>
          <a:xfrm>
            <a:off x="1571819" y="4495677"/>
            <a:ext cx="6888189" cy="500436"/>
          </a:xfrm>
          <a:prstGeom prst="rect">
            <a:avLst/>
          </a:prstGeom>
          <a:noFill/>
        </p:spPr>
        <p:txBody>
          <a:bodyPr wrap="square" lIns="38396" tIns="19198" rIns="38396" bIns="19198" rtlCol="0">
            <a:spAutoFit/>
          </a:bodyPr>
          <a:lstStyle/>
          <a:p>
            <a:r>
              <a:rPr lang="en-US" sz="3000" dirty="0">
                <a:latin typeface="Arial Black"/>
                <a:cs typeface="Arial Black"/>
              </a:rPr>
              <a:t>PROFIT</a:t>
            </a:r>
            <a:r>
              <a:rPr lang="en-US" sz="3000" dirty="0">
                <a:solidFill>
                  <a:srgbClr val="008000"/>
                </a:solidFill>
                <a:latin typeface="Arial Black"/>
                <a:cs typeface="Arial Black"/>
              </a:rPr>
              <a:t> </a:t>
            </a:r>
            <a:r>
              <a:rPr lang="en-US" sz="3000" dirty="0">
                <a:latin typeface="Arial Black"/>
                <a:cs typeface="Arial Black"/>
              </a:rPr>
              <a:t>= </a:t>
            </a:r>
            <a:r>
              <a:rPr lang="en-US" sz="3000" dirty="0">
                <a:solidFill>
                  <a:srgbClr val="0F9046"/>
                </a:solidFill>
                <a:latin typeface="Arial Black"/>
                <a:cs typeface="Arial Black"/>
              </a:rPr>
              <a:t>REVENUE</a:t>
            </a:r>
            <a:r>
              <a:rPr lang="en-US" sz="3000" dirty="0">
                <a:latin typeface="Arial Black"/>
                <a:cs typeface="Arial Black"/>
              </a:rPr>
              <a:t> - </a:t>
            </a:r>
            <a:r>
              <a:rPr lang="en-US" sz="3000" dirty="0">
                <a:solidFill>
                  <a:srgbClr val="FF0000"/>
                </a:solidFill>
                <a:latin typeface="Arial Black"/>
                <a:cs typeface="Arial Black"/>
              </a:rPr>
              <a:t>COST</a:t>
            </a:r>
          </a:p>
        </p:txBody>
      </p:sp>
      <p:sp>
        <p:nvSpPr>
          <p:cNvPr id="8" name="TextBox 7"/>
          <p:cNvSpPr txBox="1"/>
          <p:nvPr/>
        </p:nvSpPr>
        <p:spPr>
          <a:xfrm>
            <a:off x="1571820" y="5143301"/>
            <a:ext cx="1428657" cy="869768"/>
          </a:xfrm>
          <a:prstGeom prst="rect">
            <a:avLst/>
          </a:prstGeom>
          <a:noFill/>
        </p:spPr>
        <p:txBody>
          <a:bodyPr wrap="square" lIns="38396" tIns="19198" rIns="38396" bIns="19198" rtlCol="0">
            <a:spAutoFit/>
          </a:bodyPr>
          <a:lstStyle/>
          <a:p>
            <a:pPr algn="ctr"/>
            <a:r>
              <a:rPr lang="en-US" dirty="0" err="1">
                <a:solidFill>
                  <a:srgbClr val="262626"/>
                </a:solidFill>
                <a:latin typeface="Wingdings"/>
                <a:ea typeface="Wingdings"/>
                <a:cs typeface="Wingdings"/>
              </a:rPr>
              <a:t></a:t>
            </a:r>
            <a:endParaRPr lang="en-US" dirty="0">
              <a:solidFill>
                <a:srgbClr val="262626"/>
              </a:solidFill>
            </a:endParaRPr>
          </a:p>
          <a:p>
            <a:pPr algn="ctr"/>
            <a:r>
              <a:rPr lang="en-US" dirty="0">
                <a:solidFill>
                  <a:srgbClr val="262626"/>
                </a:solidFill>
              </a:rPr>
              <a:t>To increase this…</a:t>
            </a:r>
          </a:p>
        </p:txBody>
      </p:sp>
      <p:sp>
        <p:nvSpPr>
          <p:cNvPr id="9" name="TextBox 8"/>
          <p:cNvSpPr txBox="1"/>
          <p:nvPr/>
        </p:nvSpPr>
        <p:spPr>
          <a:xfrm>
            <a:off x="3985041" y="5143301"/>
            <a:ext cx="1428657" cy="869768"/>
          </a:xfrm>
          <a:prstGeom prst="rect">
            <a:avLst/>
          </a:prstGeom>
          <a:noFill/>
        </p:spPr>
        <p:txBody>
          <a:bodyPr wrap="square" lIns="38396" tIns="19198" rIns="38396" bIns="19198" rtlCol="0">
            <a:spAutoFit/>
          </a:bodyPr>
          <a:lstStyle/>
          <a:p>
            <a:pPr algn="ctr"/>
            <a:r>
              <a:rPr lang="en-US" dirty="0" err="1">
                <a:solidFill>
                  <a:srgbClr val="0F9046"/>
                </a:solidFill>
                <a:latin typeface="Wingdings"/>
                <a:ea typeface="Wingdings"/>
                <a:cs typeface="Wingdings"/>
              </a:rPr>
              <a:t></a:t>
            </a:r>
            <a:endParaRPr lang="en-US" dirty="0">
              <a:solidFill>
                <a:srgbClr val="0F9046"/>
              </a:solidFill>
            </a:endParaRPr>
          </a:p>
          <a:p>
            <a:pPr algn="ctr"/>
            <a:r>
              <a:rPr lang="en-US" dirty="0">
                <a:solidFill>
                  <a:srgbClr val="0F9046"/>
                </a:solidFill>
              </a:rPr>
              <a:t>you must increase this…</a:t>
            </a:r>
          </a:p>
        </p:txBody>
      </p:sp>
      <p:sp>
        <p:nvSpPr>
          <p:cNvPr id="10" name="TextBox 9"/>
          <p:cNvSpPr txBox="1"/>
          <p:nvPr/>
        </p:nvSpPr>
        <p:spPr>
          <a:xfrm>
            <a:off x="5954348" y="5181397"/>
            <a:ext cx="1428657" cy="869768"/>
          </a:xfrm>
          <a:prstGeom prst="rect">
            <a:avLst/>
          </a:prstGeom>
          <a:noFill/>
        </p:spPr>
        <p:txBody>
          <a:bodyPr wrap="square" lIns="38396" tIns="19198" rIns="38396" bIns="19198" rtlCol="0">
            <a:spAutoFit/>
          </a:bodyPr>
          <a:lstStyle/>
          <a:p>
            <a:pPr algn="ctr"/>
            <a:r>
              <a:rPr lang="en-US" dirty="0" err="1">
                <a:solidFill>
                  <a:srgbClr val="FF0000"/>
                </a:solidFill>
                <a:latin typeface="Wingdings"/>
                <a:ea typeface="Wingdings"/>
                <a:cs typeface="Wingdings"/>
              </a:rPr>
              <a:t></a:t>
            </a:r>
            <a:endParaRPr lang="en-US" dirty="0">
              <a:solidFill>
                <a:srgbClr val="FF0000"/>
              </a:solidFill>
            </a:endParaRPr>
          </a:p>
          <a:p>
            <a:pPr algn="ctr"/>
            <a:r>
              <a:rPr lang="en-US" dirty="0">
                <a:solidFill>
                  <a:srgbClr val="FF0000"/>
                </a:solidFill>
              </a:rPr>
              <a:t>or decrease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ash Regist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Warp Up"/>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Warp Dow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A416-91D7-28CB-91AD-2B3F811E8E47}"/>
              </a:ext>
            </a:extLst>
          </p:cNvPr>
          <p:cNvSpPr>
            <a:spLocks noGrp="1"/>
          </p:cNvSpPr>
          <p:nvPr>
            <p:ph type="title"/>
          </p:nvPr>
        </p:nvSpPr>
        <p:spPr>
          <a:xfrm>
            <a:off x="577676" y="2237976"/>
            <a:ext cx="3689524" cy="2724168"/>
          </a:xfrm>
        </p:spPr>
        <p:txBody>
          <a:bodyPr>
            <a:noAutofit/>
          </a:bodyPr>
          <a:lstStyle/>
          <a:p>
            <a:pPr algn="l">
              <a:lnSpc>
                <a:spcPct val="90000"/>
              </a:lnSpc>
            </a:pPr>
            <a:r>
              <a:rPr lang="en-US" sz="6000" dirty="0">
                <a:solidFill>
                  <a:srgbClr val="FF0000"/>
                </a:solidFill>
              </a:rPr>
              <a:t>C</a:t>
            </a:r>
            <a:r>
              <a:rPr lang="en-US" sz="6000" dirty="0">
                <a:solidFill>
                  <a:srgbClr val="06873E"/>
                </a:solidFill>
              </a:rPr>
              <a:t>o</a:t>
            </a:r>
            <a:r>
              <a:rPr lang="en-US" sz="6000" dirty="0">
                <a:solidFill>
                  <a:srgbClr val="FF0000"/>
                </a:solidFill>
              </a:rPr>
              <a:t>n</a:t>
            </a:r>
            <a:r>
              <a:rPr lang="en-US" sz="6000" dirty="0">
                <a:solidFill>
                  <a:srgbClr val="06873E"/>
                </a:solidFill>
              </a:rPr>
              <a:t>a</a:t>
            </a:r>
            <a:r>
              <a:rPr lang="en-US" sz="6000" dirty="0">
                <a:solidFill>
                  <a:srgbClr val="FF0000"/>
                </a:solidFill>
              </a:rPr>
              <a:t>n</a:t>
            </a:r>
            <a:r>
              <a:rPr lang="en-US" sz="6000" dirty="0">
                <a:solidFill>
                  <a:srgbClr val="06873E"/>
                </a:solidFill>
              </a:rPr>
              <a:t>’</a:t>
            </a:r>
            <a:r>
              <a:rPr lang="en-US" sz="6000" dirty="0">
                <a:solidFill>
                  <a:srgbClr val="FF0000"/>
                </a:solidFill>
              </a:rPr>
              <a:t>s</a:t>
            </a:r>
            <a:r>
              <a:rPr lang="en-US" sz="6000" dirty="0"/>
              <a:t> </a:t>
            </a:r>
            <a:r>
              <a:rPr lang="en-US" sz="6000" dirty="0">
                <a:solidFill>
                  <a:srgbClr val="06873E"/>
                </a:solidFill>
              </a:rPr>
              <a:t>C</a:t>
            </a:r>
            <a:r>
              <a:rPr lang="en-US" sz="6000" dirty="0">
                <a:solidFill>
                  <a:srgbClr val="FF0000"/>
                </a:solidFill>
              </a:rPr>
              <a:t>o</a:t>
            </a:r>
            <a:r>
              <a:rPr lang="en-US" sz="6000" dirty="0">
                <a:solidFill>
                  <a:srgbClr val="06873E"/>
                </a:solidFill>
              </a:rPr>
              <a:t>o</a:t>
            </a:r>
            <a:r>
              <a:rPr lang="en-US" sz="6000" dirty="0">
                <a:solidFill>
                  <a:srgbClr val="FF0000"/>
                </a:solidFill>
              </a:rPr>
              <a:t>k</a:t>
            </a:r>
            <a:r>
              <a:rPr lang="en-US" sz="6000" dirty="0">
                <a:solidFill>
                  <a:srgbClr val="06873E"/>
                </a:solidFill>
              </a:rPr>
              <a:t>i</a:t>
            </a:r>
            <a:r>
              <a:rPr lang="en-US" sz="6000" dirty="0">
                <a:solidFill>
                  <a:srgbClr val="FF0000"/>
                </a:solidFill>
              </a:rPr>
              <a:t>e</a:t>
            </a:r>
            <a:r>
              <a:rPr lang="en-US" sz="6000" dirty="0"/>
              <a:t> </a:t>
            </a:r>
            <a:r>
              <a:rPr lang="en-US" sz="6000" dirty="0">
                <a:solidFill>
                  <a:srgbClr val="06873E"/>
                </a:solidFill>
              </a:rPr>
              <a:t>C</a:t>
            </a:r>
            <a:r>
              <a:rPr lang="en-US" sz="6000" dirty="0">
                <a:solidFill>
                  <a:srgbClr val="FF0000"/>
                </a:solidFill>
              </a:rPr>
              <a:t>a</a:t>
            </a:r>
            <a:r>
              <a:rPr lang="en-US" sz="6000" dirty="0">
                <a:solidFill>
                  <a:srgbClr val="06873E"/>
                </a:solidFill>
              </a:rPr>
              <a:t>k</a:t>
            </a:r>
            <a:r>
              <a:rPr lang="en-US" sz="6000" dirty="0">
                <a:solidFill>
                  <a:srgbClr val="FF0000"/>
                </a:solidFill>
              </a:rPr>
              <a:t>e</a:t>
            </a:r>
            <a:r>
              <a:rPr lang="en-US" sz="6000" dirty="0">
                <a:solidFill>
                  <a:srgbClr val="06873E"/>
                </a:solidFill>
              </a:rPr>
              <a:t>s</a:t>
            </a:r>
          </a:p>
        </p:txBody>
      </p:sp>
      <p:sp>
        <p:nvSpPr>
          <p:cNvPr id="12" name="Freeform: Shape 11">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9982" y="1"/>
            <a:ext cx="4866342"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picture containing food, indoor, plate, fruit&#10;&#10;Description automatically generated">
            <a:extLst>
              <a:ext uri="{FF2B5EF4-FFF2-40B4-BE49-F238E27FC236}">
                <a16:creationId xmlns:a16="http://schemas.microsoft.com/office/drawing/2014/main" id="{84ECE196-6144-4876-6382-0FC85DD082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98" r="-3" b="7758"/>
          <a:stretch/>
        </p:blipFill>
        <p:spPr bwMode="auto">
          <a:xfrm>
            <a:off x="3857208" y="3"/>
            <a:ext cx="4551888"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p:spPr>
      </p:pic>
      <p:sp>
        <p:nvSpPr>
          <p:cNvPr id="14" name="Freeform: Shape 13">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45491" y="2900758"/>
            <a:ext cx="3898509"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HD wallpaper: men, warrior, long hair, wavy hair, beard ...">
            <a:extLst>
              <a:ext uri="{FF2B5EF4-FFF2-40B4-BE49-F238E27FC236}">
                <a16:creationId xmlns:a16="http://schemas.microsoft.com/office/drawing/2014/main" id="{0654419E-71A5-6D51-E848-3A3EF3B36A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25604"/>
          <a:stretch/>
        </p:blipFill>
        <p:spPr bwMode="auto">
          <a:xfrm>
            <a:off x="5392940" y="3124784"/>
            <a:ext cx="3751061"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4770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9F24-A155-AD2C-9410-C7B67A04D180}"/>
              </a:ext>
            </a:extLst>
          </p:cNvPr>
          <p:cNvSpPr>
            <a:spLocks noGrp="1"/>
          </p:cNvSpPr>
          <p:nvPr>
            <p:ph type="title"/>
          </p:nvPr>
        </p:nvSpPr>
        <p:spPr/>
        <p:txBody>
          <a:bodyPr/>
          <a:lstStyle/>
          <a:p>
            <a:r>
              <a:rPr lang="en-US" dirty="0"/>
              <a:t>Cookie Instructions</a:t>
            </a:r>
          </a:p>
        </p:txBody>
      </p:sp>
      <p:sp>
        <p:nvSpPr>
          <p:cNvPr id="4" name="Rectangle 3">
            <a:extLst>
              <a:ext uri="{FF2B5EF4-FFF2-40B4-BE49-F238E27FC236}">
                <a16:creationId xmlns:a16="http://schemas.microsoft.com/office/drawing/2014/main" id="{7C18F8A4-FF10-339F-9B03-19747C62A7E0}"/>
              </a:ext>
            </a:extLst>
          </p:cNvPr>
          <p:cNvSpPr/>
          <p:nvPr/>
        </p:nvSpPr>
        <p:spPr>
          <a:xfrm>
            <a:off x="0" y="1417638"/>
            <a:ext cx="8936736" cy="5355312"/>
          </a:xfrm>
          <a:prstGeom prst="rect">
            <a:avLst/>
          </a:prstGeom>
        </p:spPr>
        <p:txBody>
          <a:bodyPr wrap="square">
            <a:spAutoFit/>
          </a:bodyPr>
          <a:lstStyle/>
          <a:p>
            <a:pPr marL="552450" marR="0" indent="-228600" fontAlgn="base">
              <a:spcBef>
                <a:spcPts val="0"/>
              </a:spcBef>
              <a:spcAft>
                <a:spcPts val="0"/>
              </a:spcAft>
              <a:tabLst>
                <a:tab pos="457200" algn="l"/>
              </a:tabLst>
            </a:pPr>
            <a:r>
              <a:rPr lang="en-US" b="1" dirty="0">
                <a:solidFill>
                  <a:srgbClr val="000000"/>
                </a:solidFill>
                <a:latin typeface="-webkit-standard"/>
                <a:ea typeface="Times New Roman" panose="02020603050405020304" pitchFamily="18" charset="0"/>
              </a:rPr>
              <a:t>Cookie Ingredients:</a:t>
            </a:r>
            <a:r>
              <a:rPr lang="en-US" dirty="0">
                <a:solidFill>
                  <a:srgbClr val="000000"/>
                </a:solidFill>
                <a:latin typeface="-webkit-standard"/>
                <a:ea typeface="Times New Roman" panose="02020603050405020304" pitchFamily="18" charset="0"/>
              </a:rPr>
              <a:t> 5 eggs, 1 cup sugar, ½ cup butter, 2 tsp. vanilla extract, 1 tsp. lemon extract, about 4 cups flour and 4 tsp. of baking powder.</a:t>
            </a:r>
            <a:endParaRPr lang="en-US" dirty="0">
              <a:latin typeface="Times New Roman" panose="02020603050405020304" pitchFamily="18" charset="0"/>
              <a:ea typeface="Times New Roman" panose="02020603050405020304" pitchFamily="18" charset="0"/>
            </a:endParaRPr>
          </a:p>
          <a:p>
            <a:pPr marL="552450" marR="0" indent="-228600" fontAlgn="base">
              <a:spcBef>
                <a:spcPts val="0"/>
              </a:spcBef>
              <a:spcAft>
                <a:spcPts val="0"/>
              </a:spcAft>
              <a:tabLst>
                <a:tab pos="457200" algn="l"/>
              </a:tabLst>
            </a:pPr>
            <a:r>
              <a:rPr lang="en-US" b="1" dirty="0">
                <a:solidFill>
                  <a:srgbClr val="000000"/>
                </a:solidFill>
                <a:latin typeface="-webkit-standard"/>
                <a:ea typeface="Times New Roman" panose="02020603050405020304" pitchFamily="18" charset="0"/>
              </a:rPr>
              <a:t>Icing Ingredients:</a:t>
            </a:r>
            <a:r>
              <a:rPr lang="en-US" dirty="0">
                <a:solidFill>
                  <a:srgbClr val="000000"/>
                </a:solidFill>
                <a:latin typeface="-webkit-standard"/>
                <a:ea typeface="Times New Roman" panose="02020603050405020304" pitchFamily="18" charset="0"/>
              </a:rPr>
              <a:t> About 2 cup confectioner’s sugar, 2 tsp. vanilla, 2 tsp. vanilla extract 1 tsp. lemon extract, and water.</a:t>
            </a:r>
            <a:endParaRPr lang="en-US" dirty="0">
              <a:latin typeface="Times New Roman" panose="02020603050405020304" pitchFamily="18" charset="0"/>
              <a:ea typeface="Times New Roman" panose="02020603050405020304" pitchFamily="18" charset="0"/>
            </a:endParaRPr>
          </a:p>
          <a:p>
            <a:pPr marL="552450" marR="0" indent="-228600" fontAlgn="base">
              <a:spcBef>
                <a:spcPts val="0"/>
              </a:spcBef>
              <a:spcAft>
                <a:spcPts val="0"/>
              </a:spcAft>
              <a:tabLst>
                <a:tab pos="457200" algn="l"/>
              </a:tabLst>
            </a:pPr>
            <a:r>
              <a:rPr lang="en-US" b="1" dirty="0">
                <a:solidFill>
                  <a:srgbClr val="000000"/>
                </a:solidFill>
                <a:latin typeface="-webkit-standard"/>
                <a:ea typeface="Times New Roman" panose="02020603050405020304" pitchFamily="18" charset="0"/>
              </a:rPr>
              <a:t>Cookie Instructions:</a:t>
            </a:r>
            <a:r>
              <a:rPr lang="en-US" dirty="0">
                <a:solidFill>
                  <a:srgbClr val="000000"/>
                </a:solidFill>
                <a:latin typeface="-webkit-standard"/>
                <a:ea typeface="Times New Roman" panose="02020603050405020304" pitchFamily="18" charset="0"/>
              </a:rPr>
              <a:t> Get two big bowls. In one sift the flour and baking powder together. In another cream the butter (leave butter out for an hour or so and it will be perfect) and sugar together and mix in eggs, vanilla extract, and lemon extract. Add in the flour and baking powder mix. Knead the dough until it is firm. It shouldn’t ne sticky. You will probably need to add more flour as you do this. Put it in the refrigerator for an hour or so and then take it out and make the cookies. I like to make mine a little bigger, but you take piece of dough and roll it into a worm shape about 6 inches long about the thickness of just under a quarter. Then you wrap the tube around and up into the shape you see in the picture. Bake at 375 degrees for 8-12 minutes depending on the size. The bottom of it should have a light brown color when it is done. Take them out and let them cool.</a:t>
            </a:r>
            <a:endParaRPr lang="en-US" dirty="0">
              <a:latin typeface="Times New Roman" panose="02020603050405020304" pitchFamily="18" charset="0"/>
              <a:ea typeface="Times New Roman" panose="02020603050405020304" pitchFamily="18" charset="0"/>
            </a:endParaRPr>
          </a:p>
          <a:p>
            <a:pPr marL="552450" marR="0" indent="-228600" fontAlgn="base">
              <a:spcBef>
                <a:spcPts val="0"/>
              </a:spcBef>
              <a:spcAft>
                <a:spcPts val="0"/>
              </a:spcAft>
              <a:tabLst>
                <a:tab pos="457200" algn="l"/>
              </a:tabLst>
            </a:pPr>
            <a:r>
              <a:rPr lang="en-US" b="1" dirty="0">
                <a:solidFill>
                  <a:srgbClr val="000000"/>
                </a:solidFill>
                <a:latin typeface="-webkit-standard"/>
                <a:ea typeface="Times New Roman" panose="02020603050405020304" pitchFamily="18" charset="0"/>
              </a:rPr>
              <a:t>Icing Instructions:</a:t>
            </a:r>
            <a:r>
              <a:rPr lang="en-US" dirty="0">
                <a:solidFill>
                  <a:srgbClr val="000000"/>
                </a:solidFill>
                <a:latin typeface="-webkit-standard"/>
                <a:ea typeface="Times New Roman" panose="02020603050405020304" pitchFamily="18" charset="0"/>
              </a:rPr>
              <a:t> Put the confectioner’s sugar into a bowl and add the vanilla and lemon extract. Add a little bit of water at a time and stir. You don’t want the icing too runny or too thick. You will have to practice getting it just how you want it. Then dip the top of the cookie in the icing, twirl it around a little and let it dry.</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333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Costs as Opportunity Costs</a:t>
            </a:r>
          </a:p>
        </p:txBody>
      </p:sp>
      <p:sp>
        <p:nvSpPr>
          <p:cNvPr id="6" name="Textplatzhalter 5"/>
          <p:cNvSpPr txBox="1">
            <a:spLocks/>
          </p:cNvSpPr>
          <p:nvPr/>
        </p:nvSpPr>
        <p:spPr>
          <a:xfrm>
            <a:off x="2717288" y="1363429"/>
            <a:ext cx="6134907" cy="4896077"/>
          </a:xfrm>
          <a:prstGeom prst="rect">
            <a:avLst/>
          </a:prstGeom>
        </p:spPr>
        <p:txBody>
          <a:bodyPr vert="horz" lIns="91440" tIns="45720" rIns="91440" bIns="45720" rtlCol="0">
            <a:normAutofit lnSpcReduction="10000"/>
          </a:bodyPr>
          <a:lstStyle/>
          <a:p>
            <a:pPr marL="0" marR="0" lvl="0" indent="0" algn="l" defTabSz="457200" rtl="0" eaLnBrk="1" fontAlgn="auto" latinLnBrk="0" hangingPunct="1">
              <a:lnSpc>
                <a:spcPct val="100000"/>
              </a:lnSpc>
              <a:spcBef>
                <a:spcPts val="504"/>
              </a:spcBef>
              <a:spcAft>
                <a:spcPts val="0"/>
              </a:spcAft>
              <a:buClrTx/>
              <a:buSzTx/>
              <a:buFont typeface="Arial"/>
              <a:buNone/>
              <a:tabLst/>
              <a:defRPr/>
            </a:pPr>
            <a:r>
              <a:rPr kumimoji="0" lang="en-US" b="1" i="0" u="none" strike="noStrike" kern="1200" cap="none" spc="0" normalizeH="0" baseline="0" noProof="0" dirty="0">
                <a:ln>
                  <a:noFill/>
                </a:ln>
                <a:solidFill>
                  <a:srgbClr val="2D2D2D"/>
                </a:solidFill>
                <a:effectLst/>
                <a:uLnTx/>
                <a:uFillTx/>
                <a:latin typeface="+mn-lt"/>
                <a:ea typeface="+mn-ea"/>
                <a:cs typeface="+mn-cs"/>
              </a:rPr>
              <a:t>Explicit Costs</a:t>
            </a:r>
          </a:p>
          <a:p>
            <a:pPr marL="239973" marR="0" lvl="0" indent="-239973" algn="l" defTabSz="457200" rtl="0" eaLnBrk="1" fontAlgn="auto" latinLnBrk="0" hangingPunct="1">
              <a:lnSpc>
                <a:spcPct val="100000"/>
              </a:lnSpc>
              <a:spcBef>
                <a:spcPts val="504"/>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D2D2D"/>
                </a:solidFill>
                <a:effectLst/>
                <a:uLnTx/>
                <a:uFillTx/>
                <a:latin typeface="+mn-lt"/>
                <a:ea typeface="+mn-ea"/>
                <a:cs typeface="+mn-cs"/>
              </a:rPr>
              <a:t>Input costs that require an outlay of money by the firm.</a:t>
            </a:r>
          </a:p>
          <a:p>
            <a:pPr marL="982792" marR="0" lvl="1" indent="-239973" algn="l" defTabSz="457200" rtl="0" eaLnBrk="1" fontAlgn="auto" latinLnBrk="0" hangingPunct="1">
              <a:lnSpc>
                <a:spcPct val="100000"/>
              </a:lnSpc>
              <a:spcBef>
                <a:spcPts val="504"/>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Conan spends rubies on flour for his cookie shop. This is an explicit cost, but also an opportunity cost because he could use the rubies elsewhere like paying to have his sword sharpened and polished.</a:t>
            </a:r>
          </a:p>
          <a:p>
            <a:pPr marL="742819" marR="0" lvl="1" algn="l" defTabSz="457200" rtl="0" eaLnBrk="1" fontAlgn="auto" latinLnBrk="0" hangingPunct="1">
              <a:lnSpc>
                <a:spcPct val="100000"/>
              </a:lnSpc>
              <a:spcBef>
                <a:spcPts val="504"/>
              </a:spcBef>
              <a:spcAft>
                <a:spcPts val="0"/>
              </a:spcAft>
              <a:buClrTx/>
              <a:buSzTx/>
              <a:tabLst/>
              <a:defRPr/>
            </a:pPr>
            <a:endParaRPr lang="en-US" noProof="0" dirty="0"/>
          </a:p>
          <a:p>
            <a:pPr marL="742819" marR="0" lvl="1" algn="l" defTabSz="457200" rtl="0" eaLnBrk="1" fontAlgn="auto" latinLnBrk="0" hangingPunct="1">
              <a:lnSpc>
                <a:spcPct val="100000"/>
              </a:lnSpc>
              <a:spcBef>
                <a:spcPts val="504"/>
              </a:spcBef>
              <a:spcAft>
                <a:spcPts val="0"/>
              </a:spcAft>
              <a:buClrTx/>
              <a:buSzTx/>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504"/>
              </a:spcBef>
              <a:spcAft>
                <a:spcPts val="0"/>
              </a:spcAft>
              <a:buClrTx/>
              <a:buSzTx/>
              <a:buFont typeface="Arial"/>
              <a:buNone/>
              <a:tabLst/>
              <a:defRPr/>
            </a:pPr>
            <a:r>
              <a:rPr kumimoji="0" lang="en-US" b="1" i="0" u="none" strike="noStrike" kern="1200" cap="none" spc="0" normalizeH="0" baseline="0" noProof="0" dirty="0">
                <a:ln>
                  <a:noFill/>
                </a:ln>
                <a:solidFill>
                  <a:srgbClr val="2D2D2D"/>
                </a:solidFill>
                <a:effectLst/>
                <a:uLnTx/>
                <a:uFillTx/>
                <a:latin typeface="+mn-lt"/>
                <a:ea typeface="+mn-ea"/>
                <a:cs typeface="+mn-cs"/>
              </a:rPr>
              <a:t>Implicit Costs</a:t>
            </a:r>
          </a:p>
          <a:p>
            <a:pPr marL="239973" marR="0" lvl="0" indent="-239973" algn="l" defTabSz="457200" rtl="0" eaLnBrk="1" fontAlgn="auto" latinLnBrk="0" hangingPunct="1">
              <a:lnSpc>
                <a:spcPct val="100000"/>
              </a:lnSpc>
              <a:spcBef>
                <a:spcPts val="504"/>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D2D2D"/>
                </a:solidFill>
                <a:effectLst/>
                <a:uLnTx/>
                <a:uFillTx/>
                <a:latin typeface="+mn-lt"/>
                <a:ea typeface="+mn-ea"/>
                <a:cs typeface="+mn-cs"/>
              </a:rPr>
              <a:t>Input costs that do not require an outlay of money by the firm.</a:t>
            </a:r>
          </a:p>
          <a:p>
            <a:pPr marL="982792" lvl="1" indent="-239973">
              <a:spcBef>
                <a:spcPts val="504"/>
              </a:spcBef>
              <a:buFont typeface="Arial" panose="020B0604020202020204" pitchFamily="34" charset="0"/>
              <a:buChar char="•"/>
              <a:defRPr/>
            </a:pPr>
            <a:r>
              <a:rPr lang="en-US" dirty="0"/>
              <a:t>Conan spends </a:t>
            </a:r>
            <a:r>
              <a:rPr kumimoji="0" lang="en-US" b="0" i="0" u="none" strike="noStrike" kern="1200" cap="none" spc="0" normalizeH="0" baseline="0" noProof="0" dirty="0">
                <a:ln>
                  <a:noFill/>
                </a:ln>
                <a:solidFill>
                  <a:schemeClr val="tx1"/>
                </a:solidFill>
                <a:effectLst/>
                <a:uLnTx/>
                <a:uFillTx/>
                <a:latin typeface="+mn-lt"/>
                <a:ea typeface="+mn-ea"/>
                <a:cs typeface="+mn-cs"/>
              </a:rPr>
              <a:t>his time setting up his cookie shop. </a:t>
            </a:r>
            <a:r>
              <a:rPr lang="en-US" dirty="0"/>
              <a:t>This is an opportunity cost because he could be doing something else with his time, like fighting the dreaming god </a:t>
            </a:r>
            <a:r>
              <a:rPr lang="en-US" dirty="0" err="1"/>
              <a:t>Dagoth</a:t>
            </a:r>
            <a:r>
              <a:rPr lang="en-US" dirty="0"/>
              <a:t> as a hired sword to earn more rubies or relaxing with a nice skull mug of ale. </a:t>
            </a:r>
            <a:endParaRPr kumimoji="0" lang="en-US" b="0" i="0" u="none" strike="noStrike" kern="1200" cap="none" spc="0" normalizeH="0" baseline="0" noProof="0" dirty="0">
              <a:ln>
                <a:noFill/>
              </a:ln>
              <a:solidFill>
                <a:srgbClr val="2D2D2D"/>
              </a:solidFill>
              <a:effectLst/>
              <a:uLnTx/>
              <a:uFillTx/>
              <a:latin typeface="+mn-lt"/>
              <a:ea typeface="+mn-ea"/>
              <a:cs typeface="+mn-cs"/>
            </a:endParaRPr>
          </a:p>
          <a:p>
            <a:pPr marL="0" marR="0" lvl="0" indent="0" algn="l" defTabSz="457200" rtl="0" eaLnBrk="1" fontAlgn="auto" latinLnBrk="0" hangingPunct="1">
              <a:lnSpc>
                <a:spcPct val="100000"/>
              </a:lnSpc>
              <a:spcBef>
                <a:spcPts val="1512"/>
              </a:spcBef>
              <a:spcAft>
                <a:spcPts val="0"/>
              </a:spcAft>
              <a:buClrTx/>
              <a:buSzTx/>
              <a:buFont typeface="Arial"/>
              <a:buNone/>
              <a:tabLst/>
              <a:defRPr/>
            </a:pPr>
            <a:endParaRPr kumimoji="0" lang="de-DE" b="0" i="0" u="none" strike="noStrike" kern="1200" cap="none" spc="0" normalizeH="0" baseline="0" noProof="0" dirty="0">
              <a:ln>
                <a:noFill/>
              </a:ln>
              <a:solidFill>
                <a:srgbClr val="2D2D2D"/>
              </a:solidFill>
              <a:effectLst/>
              <a:uLnTx/>
              <a:uFillTx/>
              <a:latin typeface="+mn-lt"/>
              <a:ea typeface="+mn-ea"/>
              <a:cs typeface="+mn-cs"/>
            </a:endParaRPr>
          </a:p>
        </p:txBody>
      </p:sp>
      <p:pic>
        <p:nvPicPr>
          <p:cNvPr id="1034" name="Picture 10" descr="The Dreaming God by Kooshmeister on DeviantArt">
            <a:extLst>
              <a:ext uri="{FF2B5EF4-FFF2-40B4-BE49-F238E27FC236}">
                <a16:creationId xmlns:a16="http://schemas.microsoft.com/office/drawing/2014/main" id="{E8BD5E60-BFFA-3F4E-BFE4-63A9B21DD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03" y="3868304"/>
            <a:ext cx="1552121" cy="20595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ems Jewelry Rubies - Free photo on Pixabay">
            <a:extLst>
              <a:ext uri="{FF2B5EF4-FFF2-40B4-BE49-F238E27FC236}">
                <a16:creationId xmlns:a16="http://schemas.microsoft.com/office/drawing/2014/main" id="{7D1BA580-F75F-134B-8D42-145C38E57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97" y="1714500"/>
            <a:ext cx="2366988" cy="1583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Economist Versus Accountant</a:t>
            </a:r>
          </a:p>
        </p:txBody>
      </p:sp>
      <p:sp>
        <p:nvSpPr>
          <p:cNvPr id="6" name="TextBox 5"/>
          <p:cNvSpPr txBox="1"/>
          <p:nvPr/>
        </p:nvSpPr>
        <p:spPr>
          <a:xfrm>
            <a:off x="3395417" y="4414758"/>
            <a:ext cx="1028633" cy="1146767"/>
          </a:xfrm>
          <a:prstGeom prst="rect">
            <a:avLst/>
          </a:prstGeom>
          <a:solidFill>
            <a:schemeClr val="accent5">
              <a:lumMod val="40000"/>
              <a:lumOff val="60000"/>
            </a:schemeClr>
          </a:solidFill>
          <a:ln>
            <a:solidFill>
              <a:schemeClr val="tx1"/>
            </a:solidFill>
          </a:ln>
        </p:spPr>
        <p:txBody>
          <a:bodyPr wrap="square" lIns="38396" tIns="19198" rIns="38396" bIns="19198" rtlCol="0">
            <a:spAutoFit/>
          </a:bodyPr>
          <a:lstStyle/>
          <a:p>
            <a:pPr algn="ctr"/>
            <a:endParaRPr lang="en-US" dirty="0"/>
          </a:p>
          <a:p>
            <a:pPr algn="ctr"/>
            <a:r>
              <a:rPr lang="en-US" dirty="0"/>
              <a:t>Explicit costs</a:t>
            </a:r>
          </a:p>
          <a:p>
            <a:pPr algn="ctr"/>
            <a:endParaRPr lang="en-US" dirty="0"/>
          </a:p>
        </p:txBody>
      </p:sp>
      <p:sp>
        <p:nvSpPr>
          <p:cNvPr id="7" name="TextBox 6"/>
          <p:cNvSpPr txBox="1"/>
          <p:nvPr/>
        </p:nvSpPr>
        <p:spPr>
          <a:xfrm>
            <a:off x="4909793" y="4414758"/>
            <a:ext cx="1028633" cy="1146767"/>
          </a:xfrm>
          <a:prstGeom prst="rect">
            <a:avLst/>
          </a:prstGeom>
          <a:solidFill>
            <a:schemeClr val="accent5">
              <a:lumMod val="40000"/>
              <a:lumOff val="60000"/>
            </a:schemeClr>
          </a:solidFill>
          <a:ln>
            <a:solidFill>
              <a:schemeClr val="tx1"/>
            </a:solidFill>
          </a:ln>
        </p:spPr>
        <p:txBody>
          <a:bodyPr wrap="square" lIns="38396" tIns="19198" rIns="38396" bIns="19198" rtlCol="0">
            <a:spAutoFit/>
          </a:bodyPr>
          <a:lstStyle/>
          <a:p>
            <a:pPr algn="ctr"/>
            <a:endParaRPr lang="en-US" dirty="0"/>
          </a:p>
          <a:p>
            <a:pPr algn="ctr"/>
            <a:r>
              <a:rPr lang="en-US" dirty="0"/>
              <a:t>Explicit costs</a:t>
            </a:r>
          </a:p>
          <a:p>
            <a:pPr algn="ctr"/>
            <a:endParaRPr lang="en-US" dirty="0"/>
          </a:p>
        </p:txBody>
      </p:sp>
      <p:sp>
        <p:nvSpPr>
          <p:cNvPr id="8" name="TextBox 7"/>
          <p:cNvSpPr txBox="1"/>
          <p:nvPr/>
        </p:nvSpPr>
        <p:spPr>
          <a:xfrm>
            <a:off x="3395417" y="3821989"/>
            <a:ext cx="1028633" cy="592769"/>
          </a:xfrm>
          <a:prstGeom prst="rect">
            <a:avLst/>
          </a:prstGeom>
          <a:solidFill>
            <a:schemeClr val="accent6">
              <a:lumMod val="60000"/>
              <a:lumOff val="40000"/>
            </a:schemeClr>
          </a:solidFill>
          <a:ln>
            <a:solidFill>
              <a:schemeClr val="tx1"/>
            </a:solidFill>
          </a:ln>
        </p:spPr>
        <p:txBody>
          <a:bodyPr wrap="square" lIns="38396" tIns="19198" rIns="38396" bIns="19198" rtlCol="0">
            <a:spAutoFit/>
          </a:bodyPr>
          <a:lstStyle/>
          <a:p>
            <a:pPr algn="ctr"/>
            <a:r>
              <a:rPr lang="en-US" dirty="0"/>
              <a:t>Implicit costs</a:t>
            </a:r>
          </a:p>
        </p:txBody>
      </p:sp>
      <p:sp>
        <p:nvSpPr>
          <p:cNvPr id="10" name="TextBox 9"/>
          <p:cNvSpPr txBox="1"/>
          <p:nvPr/>
        </p:nvSpPr>
        <p:spPr>
          <a:xfrm>
            <a:off x="3395417" y="2713993"/>
            <a:ext cx="1028631" cy="1146767"/>
          </a:xfrm>
          <a:prstGeom prst="rect">
            <a:avLst/>
          </a:prstGeom>
          <a:solidFill>
            <a:schemeClr val="accent1">
              <a:lumMod val="40000"/>
              <a:lumOff val="60000"/>
            </a:schemeClr>
          </a:solidFill>
          <a:ln>
            <a:solidFill>
              <a:schemeClr val="tx1"/>
            </a:solidFill>
          </a:ln>
        </p:spPr>
        <p:txBody>
          <a:bodyPr wrap="square" lIns="38396" tIns="19198" rIns="38396" bIns="19198" rtlCol="0">
            <a:spAutoFit/>
          </a:bodyPr>
          <a:lstStyle/>
          <a:p>
            <a:pPr algn="ctr"/>
            <a:endParaRPr lang="en-US" dirty="0"/>
          </a:p>
          <a:p>
            <a:pPr algn="ctr"/>
            <a:r>
              <a:rPr lang="en-US" dirty="0"/>
              <a:t>Economic profit</a:t>
            </a:r>
          </a:p>
          <a:p>
            <a:pPr algn="ctr"/>
            <a:endParaRPr lang="en-US" dirty="0"/>
          </a:p>
        </p:txBody>
      </p:sp>
      <p:sp>
        <p:nvSpPr>
          <p:cNvPr id="11" name="TextBox 10"/>
          <p:cNvSpPr txBox="1"/>
          <p:nvPr/>
        </p:nvSpPr>
        <p:spPr>
          <a:xfrm>
            <a:off x="4909793" y="2713992"/>
            <a:ext cx="1028633" cy="1700784"/>
          </a:xfrm>
          <a:prstGeom prst="rect">
            <a:avLst/>
          </a:prstGeom>
          <a:solidFill>
            <a:schemeClr val="accent1">
              <a:lumMod val="40000"/>
              <a:lumOff val="60000"/>
            </a:schemeClr>
          </a:solidFill>
          <a:ln>
            <a:solidFill>
              <a:schemeClr val="tx1"/>
            </a:solidFill>
          </a:ln>
        </p:spPr>
        <p:txBody>
          <a:bodyPr wrap="square" lIns="38396" tIns="19198" rIns="38396" bIns="19198" rtlCol="0">
            <a:spAutoFit/>
          </a:bodyPr>
          <a:lstStyle/>
          <a:p>
            <a:pPr algn="ctr"/>
            <a:endParaRPr lang="en-US" dirty="0"/>
          </a:p>
          <a:p>
            <a:pPr algn="ctr"/>
            <a:endParaRPr lang="en-US" sz="1600" dirty="0"/>
          </a:p>
          <a:p>
            <a:pPr algn="ctr"/>
            <a:r>
              <a:rPr lang="en-US" sz="1600" dirty="0"/>
              <a:t>Accounting profit</a:t>
            </a:r>
          </a:p>
          <a:p>
            <a:pPr algn="ctr"/>
            <a:endParaRPr lang="en-US" dirty="0"/>
          </a:p>
          <a:p>
            <a:pPr algn="ctr"/>
            <a:endParaRPr lang="en-US" dirty="0"/>
          </a:p>
        </p:txBody>
      </p:sp>
      <p:sp>
        <p:nvSpPr>
          <p:cNvPr id="12" name="Left Brace 11"/>
          <p:cNvSpPr/>
          <p:nvPr/>
        </p:nvSpPr>
        <p:spPr>
          <a:xfrm>
            <a:off x="3109686" y="2713993"/>
            <a:ext cx="285731" cy="2847532"/>
          </a:xfrm>
          <a:prstGeom prst="leftBrace">
            <a:avLst/>
          </a:prstGeom>
        </p:spPr>
        <p:style>
          <a:lnRef idx="2">
            <a:schemeClr val="accent1"/>
          </a:lnRef>
          <a:fillRef idx="0">
            <a:schemeClr val="accent1"/>
          </a:fillRef>
          <a:effectRef idx="1">
            <a:schemeClr val="accent1"/>
          </a:effectRef>
          <a:fontRef idx="minor">
            <a:schemeClr val="tx1"/>
          </a:fontRef>
        </p:style>
        <p:txBody>
          <a:bodyPr lIns="38396" tIns="19198" rIns="38396" bIns="19198" rtlCol="0" anchor="ctr"/>
          <a:lstStyle/>
          <a:p>
            <a:pPr algn="ctr"/>
            <a:endParaRPr lang="en-US"/>
          </a:p>
        </p:txBody>
      </p:sp>
      <p:sp>
        <p:nvSpPr>
          <p:cNvPr id="13" name="TextBox 12"/>
          <p:cNvSpPr txBox="1"/>
          <p:nvPr/>
        </p:nvSpPr>
        <p:spPr>
          <a:xfrm>
            <a:off x="2252491" y="3928138"/>
            <a:ext cx="857194" cy="300381"/>
          </a:xfrm>
          <a:prstGeom prst="rect">
            <a:avLst/>
          </a:prstGeom>
          <a:noFill/>
        </p:spPr>
        <p:txBody>
          <a:bodyPr wrap="square" lIns="38396" tIns="19198" rIns="38396" bIns="19198" rtlCol="0">
            <a:spAutoFit/>
          </a:bodyPr>
          <a:lstStyle/>
          <a:p>
            <a:pPr algn="ctr"/>
            <a:r>
              <a:rPr lang="en-US" sz="1700" dirty="0"/>
              <a:t>revenue</a:t>
            </a:r>
          </a:p>
        </p:txBody>
      </p:sp>
      <p:sp>
        <p:nvSpPr>
          <p:cNvPr id="14" name="Left Brace 13"/>
          <p:cNvSpPr/>
          <p:nvPr/>
        </p:nvSpPr>
        <p:spPr>
          <a:xfrm rot="10800000">
            <a:off x="5938425" y="2713991"/>
            <a:ext cx="285731" cy="2847534"/>
          </a:xfrm>
          <a:prstGeom prst="leftBrace">
            <a:avLst/>
          </a:prstGeom>
        </p:spPr>
        <p:style>
          <a:lnRef idx="2">
            <a:schemeClr val="accent1"/>
          </a:lnRef>
          <a:fillRef idx="0">
            <a:schemeClr val="accent1"/>
          </a:fillRef>
          <a:effectRef idx="1">
            <a:schemeClr val="accent1"/>
          </a:effectRef>
          <a:fontRef idx="minor">
            <a:schemeClr val="tx1"/>
          </a:fontRef>
        </p:style>
        <p:txBody>
          <a:bodyPr lIns="38396" tIns="19198" rIns="38396" bIns="19198" rtlCol="0" anchor="ctr"/>
          <a:lstStyle/>
          <a:p>
            <a:pPr algn="ctr"/>
            <a:endParaRPr lang="en-US"/>
          </a:p>
        </p:txBody>
      </p:sp>
      <p:sp>
        <p:nvSpPr>
          <p:cNvPr id="15" name="TextBox 14"/>
          <p:cNvSpPr txBox="1"/>
          <p:nvPr/>
        </p:nvSpPr>
        <p:spPr>
          <a:xfrm>
            <a:off x="6224158" y="3928138"/>
            <a:ext cx="857194" cy="300381"/>
          </a:xfrm>
          <a:prstGeom prst="rect">
            <a:avLst/>
          </a:prstGeom>
          <a:noFill/>
        </p:spPr>
        <p:txBody>
          <a:bodyPr wrap="square" lIns="38396" tIns="19198" rIns="38396" bIns="19198" rtlCol="0">
            <a:spAutoFit/>
          </a:bodyPr>
          <a:lstStyle/>
          <a:p>
            <a:pPr algn="ctr"/>
            <a:r>
              <a:rPr lang="en-US" sz="1700" dirty="0"/>
              <a:t>revenue</a:t>
            </a:r>
          </a:p>
        </p:txBody>
      </p:sp>
      <p:sp>
        <p:nvSpPr>
          <p:cNvPr id="16" name="TextBox 15"/>
          <p:cNvSpPr txBox="1"/>
          <p:nvPr/>
        </p:nvSpPr>
        <p:spPr>
          <a:xfrm>
            <a:off x="3282946" y="1830689"/>
            <a:ext cx="1141104" cy="561991"/>
          </a:xfrm>
          <a:prstGeom prst="rect">
            <a:avLst/>
          </a:prstGeom>
          <a:noFill/>
        </p:spPr>
        <p:txBody>
          <a:bodyPr wrap="square" lIns="38396" tIns="19198" rIns="38396" bIns="19198" rtlCol="0">
            <a:spAutoFit/>
          </a:bodyPr>
          <a:lstStyle/>
          <a:p>
            <a:pPr algn="ctr"/>
            <a:r>
              <a:rPr lang="en-US" sz="1700" b="1" u="sng" dirty="0"/>
              <a:t>Economic Profit</a:t>
            </a:r>
          </a:p>
        </p:txBody>
      </p:sp>
      <p:sp>
        <p:nvSpPr>
          <p:cNvPr id="17" name="TextBox 16"/>
          <p:cNvSpPr txBox="1"/>
          <p:nvPr/>
        </p:nvSpPr>
        <p:spPr>
          <a:xfrm>
            <a:off x="4852646" y="1830689"/>
            <a:ext cx="1371509" cy="561991"/>
          </a:xfrm>
          <a:prstGeom prst="rect">
            <a:avLst/>
          </a:prstGeom>
          <a:noFill/>
        </p:spPr>
        <p:txBody>
          <a:bodyPr wrap="square" lIns="38396" tIns="19198" rIns="38396" bIns="19198" rtlCol="0">
            <a:spAutoFit/>
          </a:bodyPr>
          <a:lstStyle/>
          <a:p>
            <a:pPr algn="ctr"/>
            <a:r>
              <a:rPr lang="en-US" sz="1700" b="1" u="sng" dirty="0"/>
              <a:t>Accounting Profit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Types of Cost: Two Big Buckets</a:t>
            </a:r>
          </a:p>
        </p:txBody>
      </p:sp>
      <p:sp>
        <p:nvSpPr>
          <p:cNvPr id="4" name="TextBox 3"/>
          <p:cNvSpPr txBox="1"/>
          <p:nvPr/>
        </p:nvSpPr>
        <p:spPr>
          <a:xfrm>
            <a:off x="3523488" y="1470392"/>
            <a:ext cx="5315713" cy="1631216"/>
          </a:xfrm>
          <a:prstGeom prst="rect">
            <a:avLst/>
          </a:prstGeom>
          <a:noFill/>
          <a:ln>
            <a:noFill/>
          </a:ln>
        </p:spPr>
        <p:txBody>
          <a:bodyPr wrap="square" rtlCol="0">
            <a:spAutoFit/>
          </a:bodyPr>
          <a:lstStyle/>
          <a:p>
            <a:pPr algn="ctr"/>
            <a:r>
              <a:rPr lang="en-US" sz="2000" b="1" dirty="0"/>
              <a:t>Fixed Cost: </a:t>
            </a:r>
            <a:r>
              <a:rPr lang="en-US" sz="2000" dirty="0"/>
              <a:t>costs that do not vary with the quantity of output produced.</a:t>
            </a:r>
          </a:p>
          <a:p>
            <a:pPr algn="ctr"/>
            <a:endParaRPr lang="en-US" sz="2000" dirty="0"/>
          </a:p>
          <a:p>
            <a:pPr algn="ctr"/>
            <a:r>
              <a:rPr lang="en-US" sz="2000" dirty="0"/>
              <a:t>Here we will consider the cost of capital to be fixed.</a:t>
            </a:r>
          </a:p>
        </p:txBody>
      </p:sp>
      <p:sp>
        <p:nvSpPr>
          <p:cNvPr id="7" name="TextBox 6"/>
          <p:cNvSpPr txBox="1"/>
          <p:nvPr/>
        </p:nvSpPr>
        <p:spPr>
          <a:xfrm>
            <a:off x="3523489" y="4267791"/>
            <a:ext cx="5315712" cy="1631216"/>
          </a:xfrm>
          <a:prstGeom prst="rect">
            <a:avLst/>
          </a:prstGeom>
          <a:noFill/>
          <a:ln>
            <a:noFill/>
          </a:ln>
        </p:spPr>
        <p:txBody>
          <a:bodyPr wrap="square" rtlCol="0">
            <a:spAutoFit/>
          </a:bodyPr>
          <a:lstStyle/>
          <a:p>
            <a:pPr algn="ctr"/>
            <a:r>
              <a:rPr lang="en-US" sz="2000" b="1" dirty="0"/>
              <a:t>Variable Cost: </a:t>
            </a:r>
            <a:r>
              <a:rPr lang="en-US" sz="2000" dirty="0"/>
              <a:t>costs that vary with the quantity of output produced.</a:t>
            </a:r>
          </a:p>
          <a:p>
            <a:pPr algn="ctr"/>
            <a:endParaRPr lang="en-US" sz="2000" dirty="0"/>
          </a:p>
          <a:p>
            <a:pPr algn="ctr"/>
            <a:r>
              <a:rPr lang="en-US" sz="2000" dirty="0"/>
              <a:t>Here we will consider the cost of labor to be variable.</a:t>
            </a:r>
            <a:endParaRPr lang="en-US" sz="2000" b="1" dirty="0"/>
          </a:p>
        </p:txBody>
      </p:sp>
      <p:pic>
        <p:nvPicPr>
          <p:cNvPr id="8" name="Picture 7"/>
          <p:cNvPicPr>
            <a:picLocks noChangeAspect="1"/>
          </p:cNvPicPr>
          <p:nvPr/>
        </p:nvPicPr>
        <p:blipFill>
          <a:blip r:embed="rId2"/>
          <a:stretch>
            <a:fillRect/>
          </a:stretch>
        </p:blipFill>
        <p:spPr>
          <a:xfrm>
            <a:off x="1146049" y="977448"/>
            <a:ext cx="1822320" cy="2451552"/>
          </a:xfrm>
          <a:prstGeom prst="rect">
            <a:avLst/>
          </a:prstGeom>
        </p:spPr>
      </p:pic>
      <p:pic>
        <p:nvPicPr>
          <p:cNvPr id="9" name="Picture 8"/>
          <p:cNvPicPr>
            <a:picLocks noChangeAspect="1"/>
          </p:cNvPicPr>
          <p:nvPr/>
        </p:nvPicPr>
        <p:blipFill>
          <a:blip r:embed="rId3"/>
          <a:stretch>
            <a:fillRect/>
          </a:stretch>
        </p:blipFill>
        <p:spPr>
          <a:xfrm>
            <a:off x="1221745" y="3719152"/>
            <a:ext cx="1822320" cy="24515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15789</TotalTime>
  <Words>1762</Words>
  <Application>Microsoft Macintosh PowerPoint</Application>
  <PresentationFormat>On-screen Show (4:3)</PresentationFormat>
  <Paragraphs>301</Paragraphs>
  <Slides>20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-webkit-standard</vt:lpstr>
      <vt:lpstr>Apple Chancery</vt:lpstr>
      <vt:lpstr>Apple Chancery</vt:lpstr>
      <vt:lpstr>Arial</vt:lpstr>
      <vt:lpstr>Arial Black</vt:lpstr>
      <vt:lpstr>Calibri</vt:lpstr>
      <vt:lpstr>Cambria Math</vt:lpstr>
      <vt:lpstr>Times New Roman</vt:lpstr>
      <vt:lpstr>Verdana</vt:lpstr>
      <vt:lpstr>Wingdings</vt:lpstr>
      <vt:lpstr>Office Theme</vt:lpstr>
      <vt:lpstr>A Story of Economics: A Principles Tale</vt:lpstr>
      <vt:lpstr>PowerPoint Presentation</vt:lpstr>
      <vt:lpstr>PowerPoint Presentation</vt:lpstr>
      <vt:lpstr>Total Revenue, Total Cost and Profit</vt:lpstr>
      <vt:lpstr>Conan’s Cookie Cakes</vt:lpstr>
      <vt:lpstr>Cookie Instructions</vt:lpstr>
      <vt:lpstr>Costs as Opportunity Costs</vt:lpstr>
      <vt:lpstr>Economist Versus Accountant</vt:lpstr>
      <vt:lpstr>Types of Cost: Two Big Buckets</vt:lpstr>
      <vt:lpstr>Production Function</vt:lpstr>
      <vt:lpstr>Production Function and Total Cost Curve</vt:lpstr>
      <vt:lpstr>Rising Marginal Cost</vt:lpstr>
      <vt:lpstr>Teamwork Effect</vt:lpstr>
      <vt:lpstr>Teamwork Effect</vt:lpstr>
      <vt:lpstr>Average and Marginal Cost</vt:lpstr>
      <vt:lpstr>Shape of AFC</vt:lpstr>
      <vt:lpstr>Shape of MC</vt:lpstr>
      <vt:lpstr>Shape of AVC</vt:lpstr>
      <vt:lpstr>U-Shaped ATC</vt:lpstr>
      <vt:lpstr>Short Versus Long Run ATC</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creator>James DeNicco</dc:creator>
  <cp:lastModifiedBy>James DeNicco</cp:lastModifiedBy>
  <cp:revision>241</cp:revision>
  <cp:lastPrinted>2022-08-03T18:32:22Z</cp:lastPrinted>
  <dcterms:created xsi:type="dcterms:W3CDTF">2015-08-06T17:41:20Z</dcterms:created>
  <dcterms:modified xsi:type="dcterms:W3CDTF">2025-05-14T17:53:19Z</dcterms:modified>
</cp:coreProperties>
</file>