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3" r:id="rId2"/>
    <p:sldId id="279" r:id="rId3"/>
    <p:sldId id="257" r:id="rId4"/>
    <p:sldId id="29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1" r:id="rId13"/>
    <p:sldId id="294" r:id="rId14"/>
    <p:sldId id="269" r:id="rId15"/>
    <p:sldId id="292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62"/>
    <p:restoredTop sz="91364"/>
  </p:normalViewPr>
  <p:slideViewPr>
    <p:cSldViewPr snapToGrid="0" snapToObjects="1">
      <p:cViewPr varScale="1">
        <p:scale>
          <a:sx n="42" d="100"/>
          <a:sy n="42" d="100"/>
        </p:scale>
        <p:origin x="184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E9282-889A-654A-9789-631FB98F197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2CEF-0C1D-7B4F-A25D-423CC8B8C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www.thunderboltkids.co.za</a:t>
            </a:r>
            <a:r>
              <a:rPr lang="en-US" dirty="0"/>
              <a:t>/Grade5/03-energy-and-change/chapter3.html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C2CEF-0C1D-7B4F-A25D-423CC8B8CF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0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dianeduane</a:t>
            </a:r>
            <a:r>
              <a:rPr lang="en-US" dirty="0"/>
              <a:t>/193888611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C2CEF-0C1D-7B4F-A25D-423CC8B8CF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www.piqsels.com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/public-domain-photo-</a:t>
            </a:r>
            <a:r>
              <a:rPr lang="en-US" dirty="0" err="1"/>
              <a:t>otrvf</a:t>
            </a:r>
            <a:r>
              <a:rPr lang="en-US" dirty="0"/>
              <a:t>/download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/photos/pocket-watch-clock-close-up-old-2531472/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C2CEF-0C1D-7B4F-A25D-423CC8B8CF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/da/photos/appetit-broccoli-brocoli-broccolli-1238251/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www.wallpaperflare.com</a:t>
            </a:r>
            <a:r>
              <a:rPr lang="en-US" dirty="0"/>
              <a:t>/assorted-fruits-at-the-market-assorted-vegetable-lot-shop-marketplace-wallpaper-wjcvg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C2CEF-0C1D-7B4F-A25D-423CC8B8CF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flickr.com</a:t>
            </a:r>
            <a:r>
              <a:rPr lang="en-US" dirty="0"/>
              <a:t>/photos/</a:t>
            </a:r>
            <a:r>
              <a:rPr lang="en-US" dirty="0" err="1"/>
              <a:t>orangejack</a:t>
            </a:r>
            <a:r>
              <a:rPr lang="en-US" dirty="0"/>
              <a:t>/1528513146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C2CEF-0C1D-7B4F-A25D-423CC8B8CF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1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C2CEF-0C1D-7B4F-A25D-423CC8B8CF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C2CEF-0C1D-7B4F-A25D-423CC8B8CF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6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C2CEF-0C1D-7B4F-A25D-423CC8B8CF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6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FB032-5B99-734F-8953-F80F61E256F8}" type="datetimeFigureOut">
              <a:rPr lang="en-US" smtClean="0"/>
              <a:pPr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650D-59FC-EA43-BA77-FA3469FB0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lh6.googleusercontent.com/GWDTAZF2-3OcbFnIibVa93_uFAsZ4ot8hy-HC-we8diJ7ym3bozi0XFGH7nkYKXVB6KvYnBy8J1a4xyA4sSvdeQEvz3xXMJ_Scq9TJON3xelLzujavJhROpUQzI7-wovDQTOprdVJxjMajKJF5q2ofU1UwUxHWmtA0oKn8W-zQ5FDo6SPBNZlVqxH8Z_Zuo50JLdw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F5AD8F-C3C6-7033-F451-F77A35123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101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7696" descr="A person leaning on a window&#10;&#10;Description automatically generated with low confidence">
            <a:extLst>
              <a:ext uri="{FF2B5EF4-FFF2-40B4-BE49-F238E27FC236}">
                <a16:creationId xmlns:a16="http://schemas.microsoft.com/office/drawing/2014/main" id="{F99581D2-C2DB-DCD4-6899-203DEA16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60" y="1325879"/>
            <a:ext cx="5640355" cy="553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E95B347-AB6D-86AA-9468-7432A79DA4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258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Elasticity</a:t>
            </a:r>
          </a:p>
        </p:txBody>
      </p:sp>
    </p:spTree>
    <p:extLst>
      <p:ext uri="{BB962C8B-B14F-4D97-AF65-F5344CB8AC3E}">
        <p14:creationId xmlns:p14="http://schemas.microsoft.com/office/powerpoint/2010/main" val="127258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1945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Midpoint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1" cy="4708525"/>
          </a:xfrm>
        </p:spPr>
        <p:txBody>
          <a:bodyPr/>
          <a:lstStyle/>
          <a:p>
            <a:pPr>
              <a:buNone/>
            </a:pPr>
            <a:r>
              <a:rPr lang="en-US" dirty="0"/>
              <a:t>The problem with the first way: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4657AEF-F9EF-5A44-B418-4791DDAB8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79996"/>
              </p:ext>
            </p:extLst>
          </p:nvPr>
        </p:nvGraphicFramePr>
        <p:xfrm>
          <a:off x="797897" y="2117230"/>
          <a:ext cx="7213599" cy="1270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0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Point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Price = 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Quantity = 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Point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Price = $40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Quantity =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8F8BDB-AA40-294E-84D7-7257F57FE2AA}"/>
                  </a:ext>
                </a:extLst>
              </p:cNvPr>
              <p:cNvSpPr/>
              <p:nvPr/>
            </p:nvSpPr>
            <p:spPr>
              <a:xfrm>
                <a:off x="1858600" y="4642876"/>
                <a:ext cx="4969598" cy="66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𝑃𝐸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50−40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40−50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8F8BDB-AA40-294E-84D7-7257F57FE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600" y="4642876"/>
                <a:ext cx="4969598" cy="669094"/>
              </a:xfrm>
              <a:prstGeom prst="rect">
                <a:avLst/>
              </a:prstGeom>
              <a:blipFill>
                <a:blip r:embed="rId3"/>
                <a:stretch>
                  <a:fillRect t="-62963" b="-9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ECF71C-1AD3-7A4F-892D-79727213531B}"/>
                  </a:ext>
                </a:extLst>
              </p:cNvPr>
              <p:cNvSpPr/>
              <p:nvPr/>
            </p:nvSpPr>
            <p:spPr>
              <a:xfrm>
                <a:off x="2405882" y="5455508"/>
                <a:ext cx="3875035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𝑃𝐸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40−50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50−40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ECF71C-1AD3-7A4F-892D-797272135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82" y="5455508"/>
                <a:ext cx="3875035" cy="669094"/>
              </a:xfrm>
              <a:prstGeom prst="rect">
                <a:avLst/>
              </a:prstGeom>
              <a:blipFill>
                <a:blip r:embed="rId4"/>
                <a:stretch>
                  <a:fillRect t="-62963" b="-9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B4A4BB7-2ED4-FF42-8C7B-175A046197C7}"/>
              </a:ext>
            </a:extLst>
          </p:cNvPr>
          <p:cNvSpPr/>
          <p:nvPr/>
        </p:nvSpPr>
        <p:spPr>
          <a:xfrm>
            <a:off x="333631" y="3553388"/>
            <a:ext cx="8686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Using simple percent changes from A to B, the price falls by 20% and the quantity rises by 25%, indicating a price elasticity of demand of 1.25. However, from B to A, the price rises by 25% and the quantity falls by 20% indicating a price elasticity of demand of 0.8.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Midpoint Method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121447"/>
              </p:ext>
            </p:extLst>
          </p:nvPr>
        </p:nvGraphicFramePr>
        <p:xfrm>
          <a:off x="700087" y="1432560"/>
          <a:ext cx="7213599" cy="1905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0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Point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Price = 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Quantity = 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Point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Price = $40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Quantity =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Midpoint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Price = $45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Quantity = 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8A9CD7-312F-2E49-B8AB-CE4450F53DDB}"/>
                  </a:ext>
                </a:extLst>
              </p:cNvPr>
              <p:cNvSpPr/>
              <p:nvPr/>
            </p:nvSpPr>
            <p:spPr>
              <a:xfrm>
                <a:off x="2638811" y="4668467"/>
                <a:ext cx="3866378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𝑃𝐸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50−40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40−50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4.5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4.5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8A9CD7-312F-2E49-B8AB-CE4450F53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11" y="4668467"/>
                <a:ext cx="3866378" cy="669094"/>
              </a:xfrm>
              <a:prstGeom prst="rect">
                <a:avLst/>
              </a:prstGeom>
              <a:blipFill>
                <a:blip r:embed="rId5"/>
                <a:stretch>
                  <a:fillRect t="-62963" b="-9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3AE778-2769-8140-9F41-CAFB79CD0602}"/>
                  </a:ext>
                </a:extLst>
              </p:cNvPr>
              <p:cNvSpPr/>
              <p:nvPr/>
            </p:nvSpPr>
            <p:spPr>
              <a:xfrm>
                <a:off x="2630154" y="5558743"/>
                <a:ext cx="3875035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𝑃𝐸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40−50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50−40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4.5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4.5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3AE778-2769-8140-9F41-CAFB79CD0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54" y="5558743"/>
                <a:ext cx="3875035" cy="669094"/>
              </a:xfrm>
              <a:prstGeom prst="rect">
                <a:avLst/>
              </a:prstGeom>
              <a:blipFill>
                <a:blip r:embed="rId6"/>
                <a:stretch>
                  <a:fillRect t="-62963" b="-9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CBC978B-BDA0-D712-411E-68370E9CE06C}"/>
                  </a:ext>
                </a:extLst>
              </p:cNvPr>
              <p:cNvSpPr/>
              <p:nvPr/>
            </p:nvSpPr>
            <p:spPr>
              <a:xfrm>
                <a:off x="574315" y="3627120"/>
                <a:ext cx="7986712" cy="870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𝑃𝑟𝑖𝑐𝑒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𝐸𝑙𝑎𝑠𝑡𝑖𝑐𝑖𝑡𝑦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𝐷𝑒𝑚𝑎𝑛𝑑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CBC978B-BDA0-D712-411E-68370E9CE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15" y="3627120"/>
                <a:ext cx="7986712" cy="870303"/>
              </a:xfrm>
              <a:prstGeom prst="rect">
                <a:avLst/>
              </a:prstGeom>
              <a:blipFill>
                <a:blip r:embed="rId7"/>
                <a:stretch>
                  <a:fillRect t="-68571" b="-10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4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Family of Demand Curves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529908" y="2340045"/>
            <a:ext cx="1894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8147" y="3288100"/>
            <a:ext cx="18576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03224" y="2331473"/>
            <a:ext cx="1896110" cy="2032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7799" y="901570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Perfectly Inelastic = 0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416559" y="2241620"/>
            <a:ext cx="924561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16558" y="1874272"/>
            <a:ext cx="924561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593" y="2057748"/>
            <a:ext cx="4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319" y="1673399"/>
            <a:ext cx="54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0358" y="3277882"/>
            <a:ext cx="67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389" y="1208912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0081" y="3289688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5798185" y="2407911"/>
            <a:ext cx="1894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46240" y="3355966"/>
            <a:ext cx="18576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11766" y="955249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Inelastic Demand &lt; 1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744652" y="2309486"/>
            <a:ext cx="924561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6744652" y="1942138"/>
            <a:ext cx="6604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28093" y="2124820"/>
            <a:ext cx="50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8093" y="1755488"/>
            <a:ext cx="50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2215" y="3359142"/>
            <a:ext cx="64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80482" y="1276778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38174" y="3357554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2" name="Freeform 31"/>
          <p:cNvSpPr/>
          <p:nvPr/>
        </p:nvSpPr>
        <p:spPr>
          <a:xfrm>
            <a:off x="7267892" y="1555860"/>
            <a:ext cx="802642" cy="1137920"/>
          </a:xfrm>
          <a:custGeom>
            <a:avLst/>
            <a:gdLst>
              <a:gd name="connsiteX0" fmla="*/ 0 w 955040"/>
              <a:gd name="connsiteY0" fmla="*/ 0 h 904240"/>
              <a:gd name="connsiteX1" fmla="*/ 294640 w 955040"/>
              <a:gd name="connsiteY1" fmla="*/ 467360 h 904240"/>
              <a:gd name="connsiteX2" fmla="*/ 955040 w 955040"/>
              <a:gd name="connsiteY2" fmla="*/ 904240 h 90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040" h="904240">
                <a:moveTo>
                  <a:pt x="0" y="0"/>
                </a:moveTo>
                <a:cubicBezTo>
                  <a:pt x="67733" y="158326"/>
                  <a:pt x="135467" y="316653"/>
                  <a:pt x="294640" y="467360"/>
                </a:cubicBezTo>
                <a:cubicBezTo>
                  <a:pt x="453813" y="618067"/>
                  <a:pt x="811107" y="838200"/>
                  <a:pt x="955040" y="90424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7145179" y="2835108"/>
            <a:ext cx="104648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6719247" y="2627943"/>
            <a:ext cx="1370022" cy="15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27544" y="3359142"/>
            <a:ext cx="64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90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41990" y="1893987"/>
            <a:ext cx="76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22% increase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34214" y="3609496"/>
            <a:ext cx="1265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5.4% decrease</a:t>
            </a:r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2584128" y="3460494"/>
            <a:ext cx="1894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532183" y="4408549"/>
            <a:ext cx="18576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089761" y="2038942"/>
            <a:ext cx="269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Unit elastic Demand = 1</a:t>
            </a:r>
          </a:p>
        </p:txBody>
      </p:sp>
      <p:cxnSp>
        <p:nvCxnSpPr>
          <p:cNvPr id="84" name="Straight Connector 83"/>
          <p:cNvCxnSpPr/>
          <p:nvPr/>
        </p:nvCxnSpPr>
        <p:spPr>
          <a:xfrm rot="10800000">
            <a:off x="3530597" y="3362069"/>
            <a:ext cx="1069971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3530595" y="2994721"/>
            <a:ext cx="6604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117367" y="3177403"/>
            <a:ext cx="50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30737" y="2821208"/>
            <a:ext cx="47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441096" y="4412800"/>
            <a:ext cx="64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66425" y="2329361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024117" y="4410137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91" name="Freeform 90"/>
          <p:cNvSpPr/>
          <p:nvPr/>
        </p:nvSpPr>
        <p:spPr>
          <a:xfrm>
            <a:off x="4053835" y="2705528"/>
            <a:ext cx="970282" cy="938292"/>
          </a:xfrm>
          <a:custGeom>
            <a:avLst/>
            <a:gdLst>
              <a:gd name="connsiteX0" fmla="*/ 0 w 955040"/>
              <a:gd name="connsiteY0" fmla="*/ 0 h 904240"/>
              <a:gd name="connsiteX1" fmla="*/ 294640 w 955040"/>
              <a:gd name="connsiteY1" fmla="*/ 467360 h 904240"/>
              <a:gd name="connsiteX2" fmla="*/ 955040 w 955040"/>
              <a:gd name="connsiteY2" fmla="*/ 904240 h 90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040" h="904240">
                <a:moveTo>
                  <a:pt x="0" y="0"/>
                </a:moveTo>
                <a:cubicBezTo>
                  <a:pt x="67733" y="158326"/>
                  <a:pt x="135467" y="316653"/>
                  <a:pt x="294640" y="467360"/>
                </a:cubicBezTo>
                <a:cubicBezTo>
                  <a:pt x="453813" y="618067"/>
                  <a:pt x="811107" y="838200"/>
                  <a:pt x="955040" y="90424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4076533" y="3887691"/>
            <a:ext cx="104648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 flipH="1">
            <a:off x="3505190" y="3680526"/>
            <a:ext cx="1370022" cy="15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813487" y="4411725"/>
            <a:ext cx="64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40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64542" y="2942095"/>
            <a:ext cx="76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22% increase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983367" y="4683991"/>
            <a:ext cx="1158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22% decrease</a:t>
            </a:r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-529908" y="5355691"/>
            <a:ext cx="1894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18147" y="6303746"/>
            <a:ext cx="18576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13997" y="3969605"/>
            <a:ext cx="232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Perfectly Elastic = </a:t>
            </a:r>
            <a:r>
              <a:rPr lang="en-US" sz="2000" b="1" u="sng" dirty="0"/>
              <a:t>∞</a:t>
            </a:r>
          </a:p>
        </p:txBody>
      </p:sp>
      <p:cxnSp>
        <p:nvCxnSpPr>
          <p:cNvPr id="104" name="Straight Connector 103"/>
          <p:cNvCxnSpPr/>
          <p:nvPr/>
        </p:nvCxnSpPr>
        <p:spPr>
          <a:xfrm rot="10800000">
            <a:off x="416561" y="5257266"/>
            <a:ext cx="1962469" cy="158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0" y="5072600"/>
            <a:ext cx="47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2389" y="4224558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910081" y="6305334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14" name="Straight Connector 113"/>
          <p:cNvCxnSpPr/>
          <p:nvPr/>
        </p:nvCxnSpPr>
        <p:spPr>
          <a:xfrm rot="5400000">
            <a:off x="5798186" y="5331918"/>
            <a:ext cx="1894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746241" y="6279973"/>
            <a:ext cx="18576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644644" y="3998707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Elastic Demand &gt; 1</a:t>
            </a:r>
          </a:p>
        </p:txBody>
      </p:sp>
      <p:cxnSp>
        <p:nvCxnSpPr>
          <p:cNvPr id="117" name="Straight Connector 116"/>
          <p:cNvCxnSpPr/>
          <p:nvPr/>
        </p:nvCxnSpPr>
        <p:spPr>
          <a:xfrm rot="10800000">
            <a:off x="6744654" y="5233493"/>
            <a:ext cx="132747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>
            <a:off x="6744653" y="4866145"/>
            <a:ext cx="6604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328093" y="5048827"/>
            <a:ext cx="53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28093" y="4679495"/>
            <a:ext cx="50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807964" y="6279973"/>
            <a:ext cx="5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80483" y="4200785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238175" y="6281561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24" name="Freeform 123"/>
          <p:cNvSpPr/>
          <p:nvPr/>
        </p:nvSpPr>
        <p:spPr>
          <a:xfrm>
            <a:off x="7034214" y="4479867"/>
            <a:ext cx="1203961" cy="778987"/>
          </a:xfrm>
          <a:custGeom>
            <a:avLst/>
            <a:gdLst>
              <a:gd name="connsiteX0" fmla="*/ 0 w 955040"/>
              <a:gd name="connsiteY0" fmla="*/ 0 h 904240"/>
              <a:gd name="connsiteX1" fmla="*/ 294640 w 955040"/>
              <a:gd name="connsiteY1" fmla="*/ 467360 h 904240"/>
              <a:gd name="connsiteX2" fmla="*/ 955040 w 955040"/>
              <a:gd name="connsiteY2" fmla="*/ 904240 h 90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040" h="904240">
                <a:moveTo>
                  <a:pt x="0" y="0"/>
                </a:moveTo>
                <a:cubicBezTo>
                  <a:pt x="67733" y="158326"/>
                  <a:pt x="135467" y="316653"/>
                  <a:pt x="294640" y="467360"/>
                </a:cubicBezTo>
                <a:cubicBezTo>
                  <a:pt x="453813" y="618067"/>
                  <a:pt x="811107" y="838200"/>
                  <a:pt x="955040" y="90424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7526980" y="5734830"/>
            <a:ext cx="1088698" cy="158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16200000" flipH="1">
            <a:off x="6719248" y="5551950"/>
            <a:ext cx="1370021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027545" y="6283149"/>
            <a:ext cx="64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70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741991" y="4817994"/>
            <a:ext cx="76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22% increase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267892" y="6536166"/>
            <a:ext cx="1336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30% decrease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5857" y="4452611"/>
            <a:ext cx="143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any price above $40, quantity demanded is 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5778" y="5587436"/>
            <a:ext cx="1713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any price below $40, quantity demanded is infinite.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1351" y="5064312"/>
            <a:ext cx="187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at exactly $40, consumers will buy any quantity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737"/>
            <a:ext cx="9144000" cy="734348"/>
          </a:xfrm>
        </p:spPr>
        <p:txBody>
          <a:bodyPr>
            <a:normAutofit/>
          </a:bodyPr>
          <a:lstStyle/>
          <a:p>
            <a:r>
              <a:rPr lang="en-US" sz="4000" dirty="0"/>
              <a:t>The PED and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0" y="966883"/>
            <a:ext cx="9144000" cy="6171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The impact of a price change on total revenue depends on the elasticity of demand.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83209" y="4757807"/>
            <a:ext cx="2783257" cy="8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12894" y="6155499"/>
            <a:ext cx="321873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318" y="3370652"/>
            <a:ext cx="70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Price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4890" y="6430907"/>
            <a:ext cx="90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Quantity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894" y="4401172"/>
            <a:ext cx="2020252" cy="17543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8352" y="4275350"/>
            <a:ext cx="495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$50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9054" y="6155500"/>
            <a:ext cx="528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90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33146" y="4755720"/>
            <a:ext cx="270378" cy="139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2893" y="4937224"/>
            <a:ext cx="2433227" cy="1218275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1396" y="4770391"/>
            <a:ext cx="495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$40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97656" y="6175277"/>
            <a:ext cx="753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  95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3848366" y="4757806"/>
            <a:ext cx="2783257" cy="8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44469" y="6155498"/>
            <a:ext cx="321873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27893" y="3426310"/>
            <a:ext cx="70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Price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59868" y="6432499"/>
            <a:ext cx="90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Quantity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44469" y="4401171"/>
            <a:ext cx="1604479" cy="17543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68318" y="4224503"/>
            <a:ext cx="567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$50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79004" y="6155497"/>
            <a:ext cx="528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70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67685" y="4772427"/>
            <a:ext cx="576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$40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17946" y="6138459"/>
            <a:ext cx="753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  95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82209" y="2602112"/>
            <a:ext cx="2066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A: </a:t>
            </a:r>
            <a:r>
              <a:rPr lang="en-US" sz="1600" i="1" dirty="0"/>
              <a:t>TR=$40*95=$3,800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" y="2263558"/>
            <a:ext cx="3274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/>
              <a:t>The Case of Inelastic Demand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12991" y="2643462"/>
            <a:ext cx="2066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A: </a:t>
            </a:r>
            <a:r>
              <a:rPr lang="en-US" sz="1600" i="1" dirty="0"/>
              <a:t>TR=$40*95=$3,800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48151" y="2263558"/>
            <a:ext cx="3274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/>
              <a:t>The Case of Elastic Demand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82209" y="3032097"/>
            <a:ext cx="2052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B: TR=$50*90=$4,500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12991" y="3032097"/>
            <a:ext cx="2021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B: TR=$50*70=$3,500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7ACD13-1CD8-874F-BB98-1BB582D2E46A}"/>
              </a:ext>
            </a:extLst>
          </p:cNvPr>
          <p:cNvCxnSpPr>
            <a:cxnSpLocks/>
          </p:cNvCxnSpPr>
          <p:nvPr/>
        </p:nvCxnSpPr>
        <p:spPr>
          <a:xfrm>
            <a:off x="2452911" y="3925626"/>
            <a:ext cx="1114855" cy="13765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55306E4-E160-934D-B072-5158ABC4C7B0}"/>
              </a:ext>
            </a:extLst>
          </p:cNvPr>
          <p:cNvCxnSpPr>
            <a:cxnSpLocks/>
          </p:cNvCxnSpPr>
          <p:nvPr/>
        </p:nvCxnSpPr>
        <p:spPr>
          <a:xfrm>
            <a:off x="6488437" y="4255890"/>
            <a:ext cx="1877238" cy="816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340255B-FA2E-1347-856F-F0FD2134DCF2}"/>
              </a:ext>
            </a:extLst>
          </p:cNvPr>
          <p:cNvSpPr txBox="1"/>
          <p:nvPr/>
        </p:nvSpPr>
        <p:spPr>
          <a:xfrm>
            <a:off x="5244468" y="4929776"/>
            <a:ext cx="2741292" cy="1218275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8D4E2-DB77-5444-ACFD-862D8048863F}"/>
              </a:ext>
            </a:extLst>
          </p:cNvPr>
          <p:cNvSpPr/>
          <p:nvPr/>
        </p:nvSpPr>
        <p:spPr>
          <a:xfrm>
            <a:off x="2736828" y="1522193"/>
            <a:ext cx="3210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Total Revenue = Price x Quantity</a:t>
            </a:r>
          </a:p>
        </p:txBody>
      </p:sp>
    </p:spTree>
    <p:extLst>
      <p:ext uri="{BB962C8B-B14F-4D97-AF65-F5344CB8AC3E}">
        <p14:creationId xmlns:p14="http://schemas.microsoft.com/office/powerpoint/2010/main" val="25631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m4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/>
      <p:bldP spid="22" grpId="0"/>
      <p:bldP spid="37" grpId="0" animBg="1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86" y="50658"/>
            <a:ext cx="85079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PED Along a Linear Demand Curve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2519" y="1397630"/>
            <a:ext cx="3054492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/>
              <a:t>The slope of a linear demand curve is constant, but the elasticity along the curve is not.</a:t>
            </a:r>
          </a:p>
          <a:p>
            <a:pPr lvl="1">
              <a:buFont typeface="Arial"/>
              <a:buChar char="•"/>
            </a:pPr>
            <a:r>
              <a:rPr lang="en-US" sz="1600" dirty="0"/>
              <a:t>slope is the ratio of changes in the two variables and elasticity is the ratio of percent changes.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At points with a high price and low quantity – </a:t>
            </a:r>
            <a:r>
              <a:rPr lang="en-US" sz="1600" b="1" dirty="0"/>
              <a:t>elastic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At points with a low price and high quantity – </a:t>
            </a:r>
            <a:r>
              <a:rPr lang="en-US" sz="1600" b="1" dirty="0"/>
              <a:t>inelastic </a:t>
            </a:r>
            <a:r>
              <a:rPr lang="en-US" sz="1600" dirty="0"/>
              <a:t>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0F4AD0-4B22-894F-8072-EC0297D99812}"/>
              </a:ext>
            </a:extLst>
          </p:cNvPr>
          <p:cNvCxnSpPr>
            <a:cxnSpLocks/>
          </p:cNvCxnSpPr>
          <p:nvPr/>
        </p:nvCxnSpPr>
        <p:spPr>
          <a:xfrm>
            <a:off x="768042" y="1838190"/>
            <a:ext cx="421" cy="4119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85AE3F-0FCD-734E-945B-0EFF482D08F5}"/>
              </a:ext>
            </a:extLst>
          </p:cNvPr>
          <p:cNvCxnSpPr>
            <a:cxnSpLocks/>
          </p:cNvCxnSpPr>
          <p:nvPr/>
        </p:nvCxnSpPr>
        <p:spPr>
          <a:xfrm>
            <a:off x="753539" y="5957612"/>
            <a:ext cx="4822222" cy="4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A80673-842A-654A-A435-7EAE90FE141D}"/>
              </a:ext>
            </a:extLst>
          </p:cNvPr>
          <p:cNvSpPr txBox="1"/>
          <p:nvPr/>
        </p:nvSpPr>
        <p:spPr>
          <a:xfrm>
            <a:off x="328664" y="1729583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9B476-B242-EE46-9D30-631510384B01}"/>
              </a:ext>
            </a:extLst>
          </p:cNvPr>
          <p:cNvSpPr txBox="1"/>
          <p:nvPr/>
        </p:nvSpPr>
        <p:spPr>
          <a:xfrm>
            <a:off x="5359122" y="6054833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8E4384-4ADD-A147-805B-80D91508F2E7}"/>
              </a:ext>
            </a:extLst>
          </p:cNvPr>
          <p:cNvCxnSpPr>
            <a:cxnSpLocks/>
          </p:cNvCxnSpPr>
          <p:nvPr/>
        </p:nvCxnSpPr>
        <p:spPr>
          <a:xfrm>
            <a:off x="768042" y="2361868"/>
            <a:ext cx="4455665" cy="3294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166978-0E59-6247-8D8E-3891A3FF5BA1}"/>
              </a:ext>
            </a:extLst>
          </p:cNvPr>
          <p:cNvCxnSpPr>
            <a:cxnSpLocks/>
          </p:cNvCxnSpPr>
          <p:nvPr/>
        </p:nvCxnSpPr>
        <p:spPr>
          <a:xfrm>
            <a:off x="744214" y="2642996"/>
            <a:ext cx="3390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129AF6-105D-EE49-A4B2-C7C8706E0192}"/>
              </a:ext>
            </a:extLst>
          </p:cNvPr>
          <p:cNvCxnSpPr>
            <a:cxnSpLocks/>
          </p:cNvCxnSpPr>
          <p:nvPr/>
        </p:nvCxnSpPr>
        <p:spPr>
          <a:xfrm>
            <a:off x="755249" y="2936071"/>
            <a:ext cx="77859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3444D8-DBBE-824A-AA2F-0B47836CB957}"/>
              </a:ext>
            </a:extLst>
          </p:cNvPr>
          <p:cNvCxnSpPr>
            <a:cxnSpLocks/>
          </p:cNvCxnSpPr>
          <p:nvPr/>
        </p:nvCxnSpPr>
        <p:spPr>
          <a:xfrm flipV="1">
            <a:off x="1147731" y="2660796"/>
            <a:ext cx="0" cy="329681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E89D11-89CA-E946-BC01-DC6A217F3904}"/>
              </a:ext>
            </a:extLst>
          </p:cNvPr>
          <p:cNvCxnSpPr>
            <a:cxnSpLocks/>
          </p:cNvCxnSpPr>
          <p:nvPr/>
        </p:nvCxnSpPr>
        <p:spPr>
          <a:xfrm flipV="1">
            <a:off x="1533848" y="2960134"/>
            <a:ext cx="0" cy="299747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B4FA84D-8AE7-AD46-B3AA-D34C06130AAC}"/>
              </a:ext>
            </a:extLst>
          </p:cNvPr>
          <p:cNvSpPr txBox="1"/>
          <p:nvPr/>
        </p:nvSpPr>
        <p:spPr>
          <a:xfrm>
            <a:off x="1330220" y="598326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7D1F374-070E-974D-992F-24189A31C676}"/>
              </a:ext>
            </a:extLst>
          </p:cNvPr>
          <p:cNvCxnSpPr>
            <a:cxnSpLocks/>
          </p:cNvCxnSpPr>
          <p:nvPr/>
        </p:nvCxnSpPr>
        <p:spPr>
          <a:xfrm flipV="1">
            <a:off x="2859066" y="3947018"/>
            <a:ext cx="0" cy="20105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05F9F04-84F1-6A46-A0BB-BA663447C332}"/>
              </a:ext>
            </a:extLst>
          </p:cNvPr>
          <p:cNvCxnSpPr>
            <a:cxnSpLocks/>
          </p:cNvCxnSpPr>
          <p:nvPr/>
        </p:nvCxnSpPr>
        <p:spPr>
          <a:xfrm flipV="1">
            <a:off x="3309640" y="4259694"/>
            <a:ext cx="0" cy="169791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EB85B73-9BCE-E941-A9E1-9EA979EEC86E}"/>
              </a:ext>
            </a:extLst>
          </p:cNvPr>
          <p:cNvCxnSpPr>
            <a:cxnSpLocks/>
          </p:cNvCxnSpPr>
          <p:nvPr/>
        </p:nvCxnSpPr>
        <p:spPr>
          <a:xfrm flipH="1" flipV="1">
            <a:off x="4733667" y="5344606"/>
            <a:ext cx="5534" cy="6075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F2C9212-8363-4941-9E0D-F699B6E93AE2}"/>
              </a:ext>
            </a:extLst>
          </p:cNvPr>
          <p:cNvCxnSpPr>
            <a:cxnSpLocks/>
          </p:cNvCxnSpPr>
          <p:nvPr/>
        </p:nvCxnSpPr>
        <p:spPr>
          <a:xfrm flipV="1">
            <a:off x="5157446" y="5673606"/>
            <a:ext cx="0" cy="27630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1BA0DD24-DFE1-384D-8F9B-74F1A547E8DD}"/>
              </a:ext>
            </a:extLst>
          </p:cNvPr>
          <p:cNvSpPr txBox="1"/>
          <p:nvPr/>
        </p:nvSpPr>
        <p:spPr>
          <a:xfrm>
            <a:off x="2648063" y="5997517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00617FA-6CA2-6146-AD54-3A7BE06A9EAD}"/>
              </a:ext>
            </a:extLst>
          </p:cNvPr>
          <p:cNvSpPr txBox="1"/>
          <p:nvPr/>
        </p:nvSpPr>
        <p:spPr>
          <a:xfrm>
            <a:off x="3105260" y="5997517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9CF12D7-E28B-E64F-90D9-BB5D203C62B8}"/>
              </a:ext>
            </a:extLst>
          </p:cNvPr>
          <p:cNvSpPr txBox="1"/>
          <p:nvPr/>
        </p:nvSpPr>
        <p:spPr>
          <a:xfrm>
            <a:off x="4500009" y="5997517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471FC5-040B-6A4A-8FE2-E3F20C637370}"/>
              </a:ext>
            </a:extLst>
          </p:cNvPr>
          <p:cNvSpPr txBox="1"/>
          <p:nvPr/>
        </p:nvSpPr>
        <p:spPr>
          <a:xfrm>
            <a:off x="4889584" y="6001124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09CDF1A-26EE-094E-9589-B4C41124754B}"/>
              </a:ext>
            </a:extLst>
          </p:cNvPr>
          <p:cNvCxnSpPr>
            <a:cxnSpLocks/>
          </p:cNvCxnSpPr>
          <p:nvPr/>
        </p:nvCxnSpPr>
        <p:spPr>
          <a:xfrm>
            <a:off x="755249" y="3947018"/>
            <a:ext cx="210036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8F9B0CC-2B9F-6644-9E4C-A277E7810B29}"/>
              </a:ext>
            </a:extLst>
          </p:cNvPr>
          <p:cNvCxnSpPr>
            <a:cxnSpLocks/>
          </p:cNvCxnSpPr>
          <p:nvPr/>
        </p:nvCxnSpPr>
        <p:spPr>
          <a:xfrm>
            <a:off x="755249" y="4259694"/>
            <a:ext cx="255439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BD5BC60-98DF-2C4D-BF71-9BF1FC788201}"/>
              </a:ext>
            </a:extLst>
          </p:cNvPr>
          <p:cNvCxnSpPr>
            <a:cxnSpLocks/>
          </p:cNvCxnSpPr>
          <p:nvPr/>
        </p:nvCxnSpPr>
        <p:spPr>
          <a:xfrm>
            <a:off x="755249" y="5331545"/>
            <a:ext cx="401262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CD4A29D-E67F-0049-B9DA-332A429C0EC1}"/>
              </a:ext>
            </a:extLst>
          </p:cNvPr>
          <p:cNvCxnSpPr>
            <a:cxnSpLocks/>
          </p:cNvCxnSpPr>
          <p:nvPr/>
        </p:nvCxnSpPr>
        <p:spPr>
          <a:xfrm>
            <a:off x="783264" y="5648369"/>
            <a:ext cx="437418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0FB5EE41-38E8-CF41-8718-D21881B7A4FB}"/>
              </a:ext>
            </a:extLst>
          </p:cNvPr>
          <p:cNvSpPr txBox="1"/>
          <p:nvPr/>
        </p:nvSpPr>
        <p:spPr>
          <a:xfrm>
            <a:off x="928757" y="5985349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8B58F74-0F68-AF47-AD2C-A3B3555686C5}"/>
              </a:ext>
            </a:extLst>
          </p:cNvPr>
          <p:cNvSpPr txBox="1"/>
          <p:nvPr/>
        </p:nvSpPr>
        <p:spPr>
          <a:xfrm>
            <a:off x="450414" y="5442429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597E52A-28D2-FB4E-A621-74A499A2CC2E}"/>
              </a:ext>
            </a:extLst>
          </p:cNvPr>
          <p:cNvSpPr txBox="1"/>
          <p:nvPr/>
        </p:nvSpPr>
        <p:spPr>
          <a:xfrm>
            <a:off x="355434" y="511826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ABDD13E-09E2-454C-BA47-7039AF3A902A}"/>
              </a:ext>
            </a:extLst>
          </p:cNvPr>
          <p:cNvSpPr txBox="1"/>
          <p:nvPr/>
        </p:nvSpPr>
        <p:spPr>
          <a:xfrm>
            <a:off x="366312" y="407880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10C075C-30A0-7040-B0F8-FB588047E051}"/>
              </a:ext>
            </a:extLst>
          </p:cNvPr>
          <p:cNvSpPr txBox="1"/>
          <p:nvPr/>
        </p:nvSpPr>
        <p:spPr>
          <a:xfrm>
            <a:off x="357943" y="3754631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98F2111-342B-FE4B-B17F-31D58AA446D7}"/>
              </a:ext>
            </a:extLst>
          </p:cNvPr>
          <p:cNvSpPr txBox="1"/>
          <p:nvPr/>
        </p:nvSpPr>
        <p:spPr>
          <a:xfrm>
            <a:off x="355132" y="2780729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5FA0314-C492-B349-884D-3B2B4D2544A1}"/>
              </a:ext>
            </a:extLst>
          </p:cNvPr>
          <p:cNvSpPr txBox="1"/>
          <p:nvPr/>
        </p:nvSpPr>
        <p:spPr>
          <a:xfrm>
            <a:off x="365026" y="2442964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950E31F-3467-3848-AEE2-CA15A4924DAD}"/>
              </a:ext>
            </a:extLst>
          </p:cNvPr>
          <p:cNvSpPr/>
          <p:nvPr/>
        </p:nvSpPr>
        <p:spPr>
          <a:xfrm>
            <a:off x="1035498" y="2550492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F6ADE3F7-4707-7846-9293-B28885AB4087}"/>
              </a:ext>
            </a:extLst>
          </p:cNvPr>
          <p:cNvSpPr/>
          <p:nvPr/>
        </p:nvSpPr>
        <p:spPr>
          <a:xfrm>
            <a:off x="1442408" y="2842184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AD2E7EE-CE4A-DC41-9BFB-75FBE4C90C16}"/>
              </a:ext>
            </a:extLst>
          </p:cNvPr>
          <p:cNvSpPr txBox="1"/>
          <p:nvPr/>
        </p:nvSpPr>
        <p:spPr>
          <a:xfrm>
            <a:off x="998389" y="2244457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0CF4256-3FE5-4C41-980A-0976B27DBE15}"/>
              </a:ext>
            </a:extLst>
          </p:cNvPr>
          <p:cNvSpPr txBox="1"/>
          <p:nvPr/>
        </p:nvSpPr>
        <p:spPr>
          <a:xfrm>
            <a:off x="1391203" y="2554708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8DBE5D2F-D28F-1D4E-B0A1-C7EB702501A6}"/>
              </a:ext>
            </a:extLst>
          </p:cNvPr>
          <p:cNvSpPr/>
          <p:nvPr/>
        </p:nvSpPr>
        <p:spPr>
          <a:xfrm>
            <a:off x="2772225" y="3809744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9048AA4-8EF4-7444-843B-BA5B313D590B}"/>
              </a:ext>
            </a:extLst>
          </p:cNvPr>
          <p:cNvSpPr/>
          <p:nvPr/>
        </p:nvSpPr>
        <p:spPr>
          <a:xfrm>
            <a:off x="3200380" y="4150467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09D1EF2-3304-004A-88A3-6FC529F8ACC9}"/>
              </a:ext>
            </a:extLst>
          </p:cNvPr>
          <p:cNvSpPr/>
          <p:nvPr/>
        </p:nvSpPr>
        <p:spPr>
          <a:xfrm>
            <a:off x="4658847" y="5205958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FEA55FC-64BE-864D-A090-F7CC1F7A9B25}"/>
              </a:ext>
            </a:extLst>
          </p:cNvPr>
          <p:cNvSpPr/>
          <p:nvPr/>
        </p:nvSpPr>
        <p:spPr>
          <a:xfrm>
            <a:off x="5073958" y="5530026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FD920E5-9985-7344-BD3E-9216039443D8}"/>
              </a:ext>
            </a:extLst>
          </p:cNvPr>
          <p:cNvSpPr txBox="1"/>
          <p:nvPr/>
        </p:nvSpPr>
        <p:spPr>
          <a:xfrm>
            <a:off x="2680032" y="3497388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B6395FC-E5EE-C140-8155-8B4466D277BC}"/>
              </a:ext>
            </a:extLst>
          </p:cNvPr>
          <p:cNvSpPr txBox="1"/>
          <p:nvPr/>
        </p:nvSpPr>
        <p:spPr>
          <a:xfrm>
            <a:off x="3142289" y="3807958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45A48B10-2555-2C47-9298-91DD5073903F}"/>
              </a:ext>
            </a:extLst>
          </p:cNvPr>
          <p:cNvSpPr txBox="1"/>
          <p:nvPr/>
        </p:nvSpPr>
        <p:spPr>
          <a:xfrm>
            <a:off x="4602708" y="4848017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58295F4-5D34-2346-9408-76143D2ECB0E}"/>
              </a:ext>
            </a:extLst>
          </p:cNvPr>
          <p:cNvSpPr txBox="1"/>
          <p:nvPr/>
        </p:nvSpPr>
        <p:spPr>
          <a:xfrm>
            <a:off x="5020507" y="5226694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77E60AB2-55C0-1F41-AD07-EC063BF6AD58}"/>
                  </a:ext>
                </a:extLst>
              </p:cNvPr>
              <p:cNvSpPr/>
              <p:nvPr/>
            </p:nvSpPr>
            <p:spPr>
              <a:xfrm>
                <a:off x="263738" y="2156017"/>
                <a:ext cx="4969598" cy="54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𝑷𝑬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</m:sSub>
                      <m:r>
                        <a:rPr lang="en-US" sz="1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𝟓𝟎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𝟒𝟕</m:t>
                              </m:r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den>
                      </m:f>
                      <m:r>
                        <a:rPr lang="en-US" sz="1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77E60AB2-55C0-1F41-AD07-EC063BF6A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38" y="2156017"/>
                <a:ext cx="4969598" cy="540917"/>
              </a:xfrm>
              <a:prstGeom prst="rect">
                <a:avLst/>
              </a:prstGeom>
              <a:blipFill>
                <a:blip r:embed="rId2"/>
                <a:stretch>
                  <a:fillRect t="-59091" b="-9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7E6508D-1829-5E46-A8E5-3E3AA4C53726}"/>
                  </a:ext>
                </a:extLst>
              </p:cNvPr>
              <p:cNvSpPr/>
              <p:nvPr/>
            </p:nvSpPr>
            <p:spPr>
              <a:xfrm>
                <a:off x="1865500" y="3453311"/>
                <a:ext cx="4969598" cy="54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𝑷𝑬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𝑪𝑫</m:t>
                          </m:r>
                        </m:sub>
                      </m:sSub>
                      <m:r>
                        <a:rPr lang="en-US" sz="1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𝟔𝟎</m:t>
                                  </m:r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𝟓𝟎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𝟐𝟓</m:t>
                                  </m:r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den>
                      </m:f>
                      <m:r>
                        <a:rPr lang="en-US" sz="1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7E6508D-1829-5E46-A8E5-3E3AA4C53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500" y="3453311"/>
                <a:ext cx="4969598" cy="540917"/>
              </a:xfrm>
              <a:prstGeom prst="rect">
                <a:avLst/>
              </a:prstGeom>
              <a:blipFill>
                <a:blip r:embed="rId3"/>
                <a:stretch>
                  <a:fillRect t="-59091" b="-9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9A4CB2E8-42C0-364E-9EB3-44F6D72C7592}"/>
                  </a:ext>
                </a:extLst>
              </p:cNvPr>
              <p:cNvSpPr/>
              <p:nvPr/>
            </p:nvSpPr>
            <p:spPr>
              <a:xfrm>
                <a:off x="3871968" y="4853708"/>
                <a:ext cx="4969598" cy="54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𝑷𝑬</m:t>
                      </m:r>
                      <m:sSub>
                        <m:sSubPr>
                          <m:ctrlPr>
                            <a:rPr lang="en-US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𝑬𝑭</m:t>
                          </m:r>
                        </m:sub>
                      </m:sSub>
                      <m:r>
                        <a:rPr lang="en-US" sz="1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𝟗𝟎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den>
                      </m:f>
                      <m:r>
                        <a:rPr lang="en-US" sz="1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9A4CB2E8-42C0-364E-9EB3-44F6D72C7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968" y="4853708"/>
                <a:ext cx="4969598" cy="540917"/>
              </a:xfrm>
              <a:prstGeom prst="rect">
                <a:avLst/>
              </a:prstGeom>
              <a:blipFill>
                <a:blip r:embed="rId4"/>
                <a:stretch>
                  <a:fillRect t="-62791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86" y="52547"/>
            <a:ext cx="85079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PED Along a Linear Demand Curve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4207" y="1242554"/>
            <a:ext cx="4623481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 to B: </a:t>
            </a:r>
            <a:r>
              <a:rPr lang="en-US" sz="1600" dirty="0"/>
              <a:t>When prices are too high, you don’t have enough demand	. Lowering prices causes a larger percent increase in the quantity and total revenue increases.</a:t>
            </a:r>
          </a:p>
          <a:p>
            <a:endParaRPr lang="en-US" sz="1600" dirty="0"/>
          </a:p>
          <a:p>
            <a:r>
              <a:rPr lang="en-US" sz="1600" b="1" dirty="0"/>
              <a:t>C to D: </a:t>
            </a:r>
            <a:r>
              <a:rPr lang="en-US" sz="1600" dirty="0"/>
              <a:t>You have found your sweet spot as far as revenue goes because the percent change in quantity is the same as the percent change in price.</a:t>
            </a:r>
          </a:p>
          <a:p>
            <a:endParaRPr lang="en-US" sz="1600" dirty="0"/>
          </a:p>
          <a:p>
            <a:r>
              <a:rPr lang="en-US" sz="1600" b="1" dirty="0"/>
              <a:t>E to F: </a:t>
            </a:r>
            <a:r>
              <a:rPr lang="en-US" sz="1600" dirty="0"/>
              <a:t>When prices are too low, you don’t have revenue per unit. Raising prices causes a smaller percent decrease in the quantity and total revenue increases.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0F4AD0-4B22-894F-8072-EC0297D99812}"/>
              </a:ext>
            </a:extLst>
          </p:cNvPr>
          <p:cNvCxnSpPr>
            <a:cxnSpLocks/>
          </p:cNvCxnSpPr>
          <p:nvPr/>
        </p:nvCxnSpPr>
        <p:spPr>
          <a:xfrm>
            <a:off x="768042" y="1838190"/>
            <a:ext cx="421" cy="4119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85AE3F-0FCD-734E-945B-0EFF482D08F5}"/>
              </a:ext>
            </a:extLst>
          </p:cNvPr>
          <p:cNvCxnSpPr>
            <a:cxnSpLocks/>
          </p:cNvCxnSpPr>
          <p:nvPr/>
        </p:nvCxnSpPr>
        <p:spPr>
          <a:xfrm>
            <a:off x="753539" y="5957612"/>
            <a:ext cx="4822222" cy="4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A80673-842A-654A-A435-7EAE90FE141D}"/>
              </a:ext>
            </a:extLst>
          </p:cNvPr>
          <p:cNvSpPr txBox="1"/>
          <p:nvPr/>
        </p:nvSpPr>
        <p:spPr>
          <a:xfrm>
            <a:off x="328664" y="1729583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9B476-B242-EE46-9D30-631510384B01}"/>
              </a:ext>
            </a:extLst>
          </p:cNvPr>
          <p:cNvSpPr txBox="1"/>
          <p:nvPr/>
        </p:nvSpPr>
        <p:spPr>
          <a:xfrm>
            <a:off x="5359122" y="6054833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8E4384-4ADD-A147-805B-80D91508F2E7}"/>
              </a:ext>
            </a:extLst>
          </p:cNvPr>
          <p:cNvCxnSpPr>
            <a:cxnSpLocks/>
          </p:cNvCxnSpPr>
          <p:nvPr/>
        </p:nvCxnSpPr>
        <p:spPr>
          <a:xfrm>
            <a:off x="768042" y="2361868"/>
            <a:ext cx="4455665" cy="3294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166978-0E59-6247-8D8E-3891A3FF5BA1}"/>
              </a:ext>
            </a:extLst>
          </p:cNvPr>
          <p:cNvCxnSpPr>
            <a:cxnSpLocks/>
          </p:cNvCxnSpPr>
          <p:nvPr/>
        </p:nvCxnSpPr>
        <p:spPr>
          <a:xfrm>
            <a:off x="744214" y="2642996"/>
            <a:ext cx="33906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129AF6-105D-EE49-A4B2-C7C8706E0192}"/>
              </a:ext>
            </a:extLst>
          </p:cNvPr>
          <p:cNvCxnSpPr>
            <a:cxnSpLocks/>
          </p:cNvCxnSpPr>
          <p:nvPr/>
        </p:nvCxnSpPr>
        <p:spPr>
          <a:xfrm>
            <a:off x="755249" y="2936071"/>
            <a:ext cx="77859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3444D8-DBBE-824A-AA2F-0B47836CB957}"/>
              </a:ext>
            </a:extLst>
          </p:cNvPr>
          <p:cNvCxnSpPr>
            <a:cxnSpLocks/>
          </p:cNvCxnSpPr>
          <p:nvPr/>
        </p:nvCxnSpPr>
        <p:spPr>
          <a:xfrm flipV="1">
            <a:off x="1147731" y="2660796"/>
            <a:ext cx="0" cy="329681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E89D11-89CA-E946-BC01-DC6A217F3904}"/>
              </a:ext>
            </a:extLst>
          </p:cNvPr>
          <p:cNvCxnSpPr>
            <a:cxnSpLocks/>
          </p:cNvCxnSpPr>
          <p:nvPr/>
        </p:nvCxnSpPr>
        <p:spPr>
          <a:xfrm flipV="1">
            <a:off x="1533848" y="2960134"/>
            <a:ext cx="0" cy="299747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B4FA84D-8AE7-AD46-B3AA-D34C06130AAC}"/>
              </a:ext>
            </a:extLst>
          </p:cNvPr>
          <p:cNvSpPr txBox="1"/>
          <p:nvPr/>
        </p:nvSpPr>
        <p:spPr>
          <a:xfrm>
            <a:off x="1330220" y="598326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7D1F374-070E-974D-992F-24189A31C676}"/>
              </a:ext>
            </a:extLst>
          </p:cNvPr>
          <p:cNvCxnSpPr>
            <a:cxnSpLocks/>
          </p:cNvCxnSpPr>
          <p:nvPr/>
        </p:nvCxnSpPr>
        <p:spPr>
          <a:xfrm flipV="1">
            <a:off x="2859066" y="3947018"/>
            <a:ext cx="0" cy="20105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05F9F04-84F1-6A46-A0BB-BA663447C332}"/>
              </a:ext>
            </a:extLst>
          </p:cNvPr>
          <p:cNvCxnSpPr>
            <a:cxnSpLocks/>
          </p:cNvCxnSpPr>
          <p:nvPr/>
        </p:nvCxnSpPr>
        <p:spPr>
          <a:xfrm flipV="1">
            <a:off x="3309640" y="4259694"/>
            <a:ext cx="0" cy="169791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EB85B73-9BCE-E941-A9E1-9EA979EEC86E}"/>
              </a:ext>
            </a:extLst>
          </p:cNvPr>
          <p:cNvCxnSpPr>
            <a:cxnSpLocks/>
          </p:cNvCxnSpPr>
          <p:nvPr/>
        </p:nvCxnSpPr>
        <p:spPr>
          <a:xfrm flipH="1" flipV="1">
            <a:off x="4733667" y="5344606"/>
            <a:ext cx="5534" cy="6075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F2C9212-8363-4941-9E0D-F699B6E93AE2}"/>
              </a:ext>
            </a:extLst>
          </p:cNvPr>
          <p:cNvCxnSpPr>
            <a:cxnSpLocks/>
          </p:cNvCxnSpPr>
          <p:nvPr/>
        </p:nvCxnSpPr>
        <p:spPr>
          <a:xfrm flipV="1">
            <a:off x="5157446" y="5673606"/>
            <a:ext cx="0" cy="27630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1BA0DD24-DFE1-384D-8F9B-74F1A547E8DD}"/>
              </a:ext>
            </a:extLst>
          </p:cNvPr>
          <p:cNvSpPr txBox="1"/>
          <p:nvPr/>
        </p:nvSpPr>
        <p:spPr>
          <a:xfrm>
            <a:off x="2648063" y="5997517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00617FA-6CA2-6146-AD54-3A7BE06A9EAD}"/>
              </a:ext>
            </a:extLst>
          </p:cNvPr>
          <p:cNvSpPr txBox="1"/>
          <p:nvPr/>
        </p:nvSpPr>
        <p:spPr>
          <a:xfrm>
            <a:off x="3105260" y="5997517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9CF12D7-E28B-E64F-90D9-BB5D203C62B8}"/>
              </a:ext>
            </a:extLst>
          </p:cNvPr>
          <p:cNvSpPr txBox="1"/>
          <p:nvPr/>
        </p:nvSpPr>
        <p:spPr>
          <a:xfrm>
            <a:off x="4500009" y="5997517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471FC5-040B-6A4A-8FE2-E3F20C637370}"/>
              </a:ext>
            </a:extLst>
          </p:cNvPr>
          <p:cNvSpPr txBox="1"/>
          <p:nvPr/>
        </p:nvSpPr>
        <p:spPr>
          <a:xfrm>
            <a:off x="4889584" y="6001124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09CDF1A-26EE-094E-9589-B4C41124754B}"/>
              </a:ext>
            </a:extLst>
          </p:cNvPr>
          <p:cNvCxnSpPr>
            <a:cxnSpLocks/>
          </p:cNvCxnSpPr>
          <p:nvPr/>
        </p:nvCxnSpPr>
        <p:spPr>
          <a:xfrm>
            <a:off x="755249" y="3947018"/>
            <a:ext cx="210036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8F9B0CC-2B9F-6644-9E4C-A277E7810B29}"/>
              </a:ext>
            </a:extLst>
          </p:cNvPr>
          <p:cNvCxnSpPr>
            <a:cxnSpLocks/>
          </p:cNvCxnSpPr>
          <p:nvPr/>
        </p:nvCxnSpPr>
        <p:spPr>
          <a:xfrm>
            <a:off x="755249" y="4259694"/>
            <a:ext cx="255439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BD5BC60-98DF-2C4D-BF71-9BF1FC788201}"/>
              </a:ext>
            </a:extLst>
          </p:cNvPr>
          <p:cNvCxnSpPr>
            <a:cxnSpLocks/>
          </p:cNvCxnSpPr>
          <p:nvPr/>
        </p:nvCxnSpPr>
        <p:spPr>
          <a:xfrm>
            <a:off x="755249" y="5331545"/>
            <a:ext cx="401262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CD4A29D-E67F-0049-B9DA-332A429C0EC1}"/>
              </a:ext>
            </a:extLst>
          </p:cNvPr>
          <p:cNvCxnSpPr>
            <a:cxnSpLocks/>
          </p:cNvCxnSpPr>
          <p:nvPr/>
        </p:nvCxnSpPr>
        <p:spPr>
          <a:xfrm>
            <a:off x="783264" y="5648369"/>
            <a:ext cx="437418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0FB5EE41-38E8-CF41-8718-D21881B7A4FB}"/>
              </a:ext>
            </a:extLst>
          </p:cNvPr>
          <p:cNvSpPr txBox="1"/>
          <p:nvPr/>
        </p:nvSpPr>
        <p:spPr>
          <a:xfrm>
            <a:off x="928757" y="5985349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8B58F74-0F68-AF47-AD2C-A3B3555686C5}"/>
              </a:ext>
            </a:extLst>
          </p:cNvPr>
          <p:cNvSpPr txBox="1"/>
          <p:nvPr/>
        </p:nvSpPr>
        <p:spPr>
          <a:xfrm>
            <a:off x="450414" y="5442429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597E52A-28D2-FB4E-A621-74A499A2CC2E}"/>
              </a:ext>
            </a:extLst>
          </p:cNvPr>
          <p:cNvSpPr txBox="1"/>
          <p:nvPr/>
        </p:nvSpPr>
        <p:spPr>
          <a:xfrm>
            <a:off x="355434" y="511826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ABDD13E-09E2-454C-BA47-7039AF3A902A}"/>
              </a:ext>
            </a:extLst>
          </p:cNvPr>
          <p:cNvSpPr txBox="1"/>
          <p:nvPr/>
        </p:nvSpPr>
        <p:spPr>
          <a:xfrm>
            <a:off x="366312" y="4078800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10C075C-30A0-7040-B0F8-FB588047E051}"/>
              </a:ext>
            </a:extLst>
          </p:cNvPr>
          <p:cNvSpPr txBox="1"/>
          <p:nvPr/>
        </p:nvSpPr>
        <p:spPr>
          <a:xfrm>
            <a:off x="357943" y="3754631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98F2111-342B-FE4B-B17F-31D58AA446D7}"/>
              </a:ext>
            </a:extLst>
          </p:cNvPr>
          <p:cNvSpPr txBox="1"/>
          <p:nvPr/>
        </p:nvSpPr>
        <p:spPr>
          <a:xfrm>
            <a:off x="355132" y="2780729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5FA0314-C492-B349-884D-3B2B4D2544A1}"/>
              </a:ext>
            </a:extLst>
          </p:cNvPr>
          <p:cNvSpPr txBox="1"/>
          <p:nvPr/>
        </p:nvSpPr>
        <p:spPr>
          <a:xfrm>
            <a:off x="365026" y="2442964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F950E31F-3467-3848-AEE2-CA15A4924DAD}"/>
              </a:ext>
            </a:extLst>
          </p:cNvPr>
          <p:cNvSpPr/>
          <p:nvPr/>
        </p:nvSpPr>
        <p:spPr>
          <a:xfrm>
            <a:off x="1035498" y="2550492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F6ADE3F7-4707-7846-9293-B28885AB4087}"/>
              </a:ext>
            </a:extLst>
          </p:cNvPr>
          <p:cNvSpPr/>
          <p:nvPr/>
        </p:nvSpPr>
        <p:spPr>
          <a:xfrm>
            <a:off x="1442408" y="2842184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AD2E7EE-CE4A-DC41-9BFB-75FBE4C90C16}"/>
              </a:ext>
            </a:extLst>
          </p:cNvPr>
          <p:cNvSpPr txBox="1"/>
          <p:nvPr/>
        </p:nvSpPr>
        <p:spPr>
          <a:xfrm>
            <a:off x="998389" y="2244457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0CF4256-3FE5-4C41-980A-0976B27DBE15}"/>
              </a:ext>
            </a:extLst>
          </p:cNvPr>
          <p:cNvSpPr txBox="1"/>
          <p:nvPr/>
        </p:nvSpPr>
        <p:spPr>
          <a:xfrm>
            <a:off x="1391203" y="2554708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8DBE5D2F-D28F-1D4E-B0A1-C7EB702501A6}"/>
              </a:ext>
            </a:extLst>
          </p:cNvPr>
          <p:cNvSpPr/>
          <p:nvPr/>
        </p:nvSpPr>
        <p:spPr>
          <a:xfrm>
            <a:off x="2772225" y="3809744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9048AA4-8EF4-7444-843B-BA5B313D590B}"/>
              </a:ext>
            </a:extLst>
          </p:cNvPr>
          <p:cNvSpPr/>
          <p:nvPr/>
        </p:nvSpPr>
        <p:spPr>
          <a:xfrm>
            <a:off x="3200380" y="4150467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09D1EF2-3304-004A-88A3-6FC529F8ACC9}"/>
              </a:ext>
            </a:extLst>
          </p:cNvPr>
          <p:cNvSpPr/>
          <p:nvPr/>
        </p:nvSpPr>
        <p:spPr>
          <a:xfrm>
            <a:off x="4658847" y="5205958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FEA55FC-64BE-864D-A090-F7CC1F7A9B25}"/>
              </a:ext>
            </a:extLst>
          </p:cNvPr>
          <p:cNvSpPr/>
          <p:nvPr/>
        </p:nvSpPr>
        <p:spPr>
          <a:xfrm>
            <a:off x="5073958" y="5530026"/>
            <a:ext cx="182880" cy="1828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FD920E5-9985-7344-BD3E-9216039443D8}"/>
              </a:ext>
            </a:extLst>
          </p:cNvPr>
          <p:cNvSpPr txBox="1"/>
          <p:nvPr/>
        </p:nvSpPr>
        <p:spPr>
          <a:xfrm>
            <a:off x="2680032" y="3497388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B6395FC-E5EE-C140-8155-8B4466D277BC}"/>
              </a:ext>
            </a:extLst>
          </p:cNvPr>
          <p:cNvSpPr txBox="1"/>
          <p:nvPr/>
        </p:nvSpPr>
        <p:spPr>
          <a:xfrm>
            <a:off x="3142289" y="3807958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45A48B10-2555-2C47-9298-91DD5073903F}"/>
              </a:ext>
            </a:extLst>
          </p:cNvPr>
          <p:cNvSpPr txBox="1"/>
          <p:nvPr/>
        </p:nvSpPr>
        <p:spPr>
          <a:xfrm>
            <a:off x="4602708" y="4848017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58295F4-5D34-2346-9408-76143D2ECB0E}"/>
              </a:ext>
            </a:extLst>
          </p:cNvPr>
          <p:cNvSpPr txBox="1"/>
          <p:nvPr/>
        </p:nvSpPr>
        <p:spPr>
          <a:xfrm>
            <a:off x="5020507" y="5226694"/>
            <a:ext cx="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7E60AB2-55C0-1F41-AD07-EC063BF6AD58}"/>
              </a:ext>
            </a:extLst>
          </p:cNvPr>
          <p:cNvSpPr/>
          <p:nvPr/>
        </p:nvSpPr>
        <p:spPr>
          <a:xfrm>
            <a:off x="1335639" y="1918113"/>
            <a:ext cx="1312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Lower your price to raise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7E6508D-1829-5E46-A8E5-3E3AA4C53726}"/>
                  </a:ext>
                </a:extLst>
              </p:cNvPr>
              <p:cNvSpPr/>
              <p:nvPr/>
            </p:nvSpPr>
            <p:spPr>
              <a:xfrm>
                <a:off x="2171597" y="3575097"/>
                <a:ext cx="29023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𝐉𝐮𝐬𝐭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𝐫𝐢𝐠𝐡𝐭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7E6508D-1829-5E46-A8E5-3E3AA4C53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97" y="3575097"/>
                <a:ext cx="2902361" cy="307777"/>
              </a:xfrm>
              <a:prstGeom prst="rect">
                <a:avLst/>
              </a:prstGeom>
              <a:blipFill>
                <a:blip r:embed="rId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9A4CB2E8-42C0-364E-9EB3-44F6D72C7592}"/>
                  </a:ext>
                </a:extLst>
              </p:cNvPr>
              <p:cNvSpPr/>
              <p:nvPr/>
            </p:nvSpPr>
            <p:spPr>
              <a:xfrm>
                <a:off x="4897866" y="4809884"/>
                <a:ext cx="16982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𝐑𝐚𝐢𝐬𝐞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𝐲𝐨𝐮𝐫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𝐩𝐫𝐢𝐜𝐞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𝐭𝐨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𝐫𝐚𝐢𝐬𝐞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1" i="0" smtClean="0">
                          <a:latin typeface="Cambria Math" panose="02040503050406030204" pitchFamily="18" charset="0"/>
                        </a:rPr>
                        <m:t>𝐫𝐞𝐯𝐞𝐧𝐮𝐞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9A4CB2E8-42C0-364E-9EB3-44F6D72C7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66" y="4809884"/>
                <a:ext cx="1698257" cy="52322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05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Income Elasticity of Demand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941" y="1540861"/>
            <a:ext cx="79864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Income Elasticity of Demand: </a:t>
            </a:r>
            <a:r>
              <a:rPr lang="en-US" sz="2400" dirty="0"/>
              <a:t>a measure of how much the quantity demanded of a good responds to a change in consumers income.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7804" y="4398342"/>
            <a:ext cx="424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IED&gt;0: normal good</a:t>
            </a:r>
          </a:p>
          <a:p>
            <a:pPr algn="ctr"/>
            <a:r>
              <a:rPr lang="en-US" sz="2400" i="1" dirty="0"/>
              <a:t>IED&lt;0: Inferior good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8E752-E139-FE48-88F4-3C4B657E78B6}"/>
                  </a:ext>
                </a:extLst>
              </p:cNvPr>
              <p:cNvSpPr/>
              <p:nvPr/>
            </p:nvSpPr>
            <p:spPr>
              <a:xfrm>
                <a:off x="1797045" y="3140513"/>
                <a:ext cx="6193234" cy="858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𝐼𝐸𝐷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𝑞𝑢𝑎𝑛𝑡𝑖𝑡𝑦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𝑑𝑒𝑚𝑎𝑛𝑑𝑒𝑑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𝑖𝑛𝑐𝑜𝑚𝑒</m:t>
                          </m:r>
                        </m:den>
                      </m:f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8E752-E139-FE48-88F4-3C4B657E7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45" y="3140513"/>
                <a:ext cx="6193234" cy="858377"/>
              </a:xfrm>
              <a:prstGeom prst="rect">
                <a:avLst/>
              </a:prstGeom>
              <a:blipFill>
                <a:blip r:embed="rId3"/>
                <a:stretch>
                  <a:fillRect t="-294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6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Cross-Price Elasticity of Demand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1615570"/>
            <a:ext cx="84160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Cross-Price Elasticity of Demand: </a:t>
            </a:r>
            <a:r>
              <a:rPr lang="en-US" sz="2400" dirty="0"/>
              <a:t>a measure of how much the quantity demanded of a good responds to a change in the price of another good.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7593" y="4643494"/>
            <a:ext cx="304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CPED &gt; 0: substitute</a:t>
            </a:r>
          </a:p>
          <a:p>
            <a:r>
              <a:rPr lang="en-US" sz="2400" i="1" dirty="0"/>
              <a:t>CPED &lt; 0: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53E1C7-422F-4349-805C-374FC45490F0}"/>
                  </a:ext>
                </a:extLst>
              </p:cNvPr>
              <p:cNvSpPr/>
              <p:nvPr/>
            </p:nvSpPr>
            <p:spPr>
              <a:xfrm>
                <a:off x="755700" y="3205044"/>
                <a:ext cx="7819002" cy="859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𝐶𝑃𝐸𝐷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𝑞𝑢𝑎𝑛𝑡𝑖𝑡𝑦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𝑑𝑒𝑚𝑎𝑛𝑑𝑒𝑑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𝑔𝑜𝑜𝑑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𝑝𝑟𝑖𝑐𝑒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𝑔𝑜𝑜𝑑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2</m:t>
                          </m:r>
                        </m:den>
                      </m:f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53E1C7-422F-4349-805C-374FC4549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0" y="3205044"/>
                <a:ext cx="7819002" cy="859274"/>
              </a:xfrm>
              <a:prstGeom prst="rect">
                <a:avLst/>
              </a:prstGeom>
              <a:blipFill>
                <a:blip r:embed="rId3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Price Elasticity of Supply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883" y="1774325"/>
            <a:ext cx="70477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Price Elasticity of Supply: </a:t>
            </a:r>
            <a:r>
              <a:rPr lang="en-US" sz="2400" dirty="0"/>
              <a:t>a measure of how much the quantity supplied of a good or </a:t>
            </a:r>
            <a:r>
              <a:rPr lang="en-US" sz="2400" dirty="0" err="1"/>
              <a:t>serivce</a:t>
            </a:r>
            <a:r>
              <a:rPr lang="en-US" sz="2400" dirty="0"/>
              <a:t> responds to a change in its price.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C4C91F-27FF-724A-A8DE-16C0C02FCA62}"/>
                  </a:ext>
                </a:extLst>
              </p:cNvPr>
              <p:cNvSpPr/>
              <p:nvPr/>
            </p:nvSpPr>
            <p:spPr>
              <a:xfrm>
                <a:off x="1577423" y="3454095"/>
                <a:ext cx="5989153" cy="858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𝑃𝐸𝑆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𝑞𝑢𝑎𝑛𝑡𝑖𝑡𝑦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𝑠𝑢𝑝𝑝𝑙𝑖𝑒𝑑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𝑝𝑟𝑖𝑐𝑒</m:t>
                          </m:r>
                        </m:den>
                      </m:f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C4C91F-27FF-724A-A8DE-16C0C02FC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23" y="3454095"/>
                <a:ext cx="5989153" cy="858505"/>
              </a:xfrm>
              <a:prstGeom prst="rect">
                <a:avLst/>
              </a:prstGeom>
              <a:blipFill>
                <a:blip r:embed="rId2"/>
                <a:stretch>
                  <a:fillRect t="-294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01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Family of Supply Curves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529908" y="2340045"/>
            <a:ext cx="1894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8147" y="3288100"/>
            <a:ext cx="18576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03224" y="2331473"/>
            <a:ext cx="1896110" cy="2032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0667" y="903479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Perfectly Inelastic = 0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416559" y="2241620"/>
            <a:ext cx="924561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16558" y="1874272"/>
            <a:ext cx="924561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056954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687622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6959" y="3289688"/>
            <a:ext cx="61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389" y="1208912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0081" y="3289688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5798185" y="2407911"/>
            <a:ext cx="1894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46240" y="3355966"/>
            <a:ext cx="18576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44644" y="925166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Inelastic Supply &lt; 1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744652" y="2309486"/>
            <a:ext cx="924561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6744652" y="1942138"/>
            <a:ext cx="1206458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28093" y="2124820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8093" y="1755488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67892" y="3318134"/>
            <a:ext cx="68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80482" y="1276778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15982" y="3387723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7145179" y="2835108"/>
            <a:ext cx="104648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41990" y="1893987"/>
            <a:ext cx="76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22% increase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7733" y="3605053"/>
            <a:ext cx="1036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10% increase</a:t>
            </a:r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2599368" y="3475733"/>
            <a:ext cx="1894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547423" y="4423788"/>
            <a:ext cx="18576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62279" y="2023007"/>
            <a:ext cx="269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Unit elastic Supply = 1</a:t>
            </a:r>
          </a:p>
        </p:txBody>
      </p:sp>
      <p:cxnSp>
        <p:nvCxnSpPr>
          <p:cNvPr id="84" name="Straight Connector 83"/>
          <p:cNvCxnSpPr/>
          <p:nvPr/>
        </p:nvCxnSpPr>
        <p:spPr>
          <a:xfrm rot="10800000">
            <a:off x="3545838" y="3377308"/>
            <a:ext cx="922970" cy="317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3547426" y="2961812"/>
            <a:ext cx="1324294" cy="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129276" y="3192642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29276" y="2713932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04797" y="4423788"/>
            <a:ext cx="57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81665" y="2344600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35876" y="4423788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946362" y="3899754"/>
            <a:ext cx="104648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4129517" y="3702423"/>
            <a:ext cx="1482815" cy="159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591373" y="2961809"/>
            <a:ext cx="76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22% increase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089396" y="4699230"/>
            <a:ext cx="1036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22% increase</a:t>
            </a:r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-529908" y="5355691"/>
            <a:ext cx="1894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18147" y="6303746"/>
            <a:ext cx="18576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81361" y="3951476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Perfectly Elastic = ∞</a:t>
            </a:r>
          </a:p>
        </p:txBody>
      </p:sp>
      <p:cxnSp>
        <p:nvCxnSpPr>
          <p:cNvPr id="104" name="Straight Connector 103"/>
          <p:cNvCxnSpPr/>
          <p:nvPr/>
        </p:nvCxnSpPr>
        <p:spPr>
          <a:xfrm rot="10800000">
            <a:off x="416561" y="5257266"/>
            <a:ext cx="1962469" cy="158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0" y="5072600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2389" y="4224558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910081" y="6305334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14" name="Straight Connector 113"/>
          <p:cNvCxnSpPr/>
          <p:nvPr/>
        </p:nvCxnSpPr>
        <p:spPr>
          <a:xfrm rot="5400000">
            <a:off x="5798186" y="5331918"/>
            <a:ext cx="189452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746241" y="6279973"/>
            <a:ext cx="18576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786202" y="3982632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Elastic Supply &gt; 1</a:t>
            </a:r>
          </a:p>
        </p:txBody>
      </p:sp>
      <p:cxnSp>
        <p:nvCxnSpPr>
          <p:cNvPr id="117" name="Straight Connector 116"/>
          <p:cNvCxnSpPr/>
          <p:nvPr/>
        </p:nvCxnSpPr>
        <p:spPr>
          <a:xfrm rot="10800000" flipV="1">
            <a:off x="6746250" y="5235085"/>
            <a:ext cx="784498" cy="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>
            <a:off x="6744654" y="4866146"/>
            <a:ext cx="1325881" cy="158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328094" y="5048827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28094" y="4679495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807964" y="6279973"/>
            <a:ext cx="64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80483" y="4200785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296485" y="6268286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25" name="Straight Connector 124"/>
          <p:cNvCxnSpPr/>
          <p:nvPr/>
        </p:nvCxnSpPr>
        <p:spPr>
          <a:xfrm rot="16200000" flipH="1">
            <a:off x="7364416" y="5573855"/>
            <a:ext cx="1412236" cy="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866577" y="6279973"/>
            <a:ext cx="94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100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741991" y="4817994"/>
            <a:ext cx="76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22% increase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267892" y="6536166"/>
            <a:ext cx="1036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67% increase</a:t>
            </a:r>
          </a:p>
        </p:txBody>
      </p:sp>
      <p:cxnSp>
        <p:nvCxnSpPr>
          <p:cNvPr id="75" name="Straight Connector 74"/>
          <p:cNvCxnSpPr>
            <a:cxnSpLocks/>
          </p:cNvCxnSpPr>
          <p:nvPr/>
        </p:nvCxnSpPr>
        <p:spPr>
          <a:xfrm flipV="1">
            <a:off x="6985048" y="1380395"/>
            <a:ext cx="1351235" cy="197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7243244" y="2648100"/>
            <a:ext cx="1414144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775894" y="3318134"/>
            <a:ext cx="68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110</a:t>
            </a:r>
          </a:p>
        </p:txBody>
      </p:sp>
      <p:cxnSp>
        <p:nvCxnSpPr>
          <p:cNvPr id="105" name="Straight Connector 104"/>
          <p:cNvCxnSpPr/>
          <p:nvPr/>
        </p:nvCxnSpPr>
        <p:spPr>
          <a:xfrm rot="5400000" flipH="1" flipV="1">
            <a:off x="3449291" y="2583593"/>
            <a:ext cx="1938330" cy="1742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673609" y="4408446"/>
            <a:ext cx="68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125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93787" y="4487824"/>
            <a:ext cx="19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any price above $4, quantity supplied is infinite.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49453" y="5650096"/>
            <a:ext cx="1598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any price below $4, quantity supplied is 0.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11256" y="5064312"/>
            <a:ext cx="187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at exactly $4, producers will supply any quantity</a:t>
            </a:r>
          </a:p>
        </p:txBody>
      </p:sp>
      <p:cxnSp>
        <p:nvCxnSpPr>
          <p:cNvPr id="146" name="Straight Connector 145"/>
          <p:cNvCxnSpPr>
            <a:cxnSpLocks/>
          </p:cNvCxnSpPr>
          <p:nvPr/>
        </p:nvCxnSpPr>
        <p:spPr>
          <a:xfrm flipV="1">
            <a:off x="6744646" y="4679495"/>
            <a:ext cx="1591637" cy="1090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6995626" y="5770210"/>
            <a:ext cx="1070247" cy="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11887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Elasticity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68946"/>
            <a:ext cx="9144000" cy="25545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769084" lvl="1" indent="-311965">
              <a:buFont typeface="+mj-lt"/>
              <a:buAutoNum type="arabicPeriod"/>
            </a:pPr>
            <a:r>
              <a:rPr lang="en-US" sz="2000" dirty="0"/>
              <a:t>What is the price elasticity of demand? </a:t>
            </a:r>
          </a:p>
          <a:p>
            <a:pPr marL="769084" lvl="1" indent="-311965">
              <a:buFont typeface="+mj-lt"/>
              <a:buAutoNum type="arabicPeriod"/>
            </a:pPr>
            <a:r>
              <a:rPr lang="en-US" sz="2000" dirty="0"/>
              <a:t>How do we calculate the price elasticity of demand?</a:t>
            </a:r>
          </a:p>
          <a:p>
            <a:pPr marL="769084" lvl="1" indent="-311965">
              <a:buFont typeface="+mj-lt"/>
              <a:buAutoNum type="arabicPeriod"/>
            </a:pPr>
            <a:r>
              <a:rPr lang="en-US" sz="2000" dirty="0"/>
              <a:t>What is the relationship between the price elasticity of demand and revenue?</a:t>
            </a:r>
          </a:p>
          <a:p>
            <a:pPr marL="769084" lvl="1" indent="-311965">
              <a:buFont typeface="+mj-lt"/>
              <a:buAutoNum type="arabicPeriod"/>
            </a:pPr>
            <a:r>
              <a:rPr lang="en-US" sz="2000" dirty="0"/>
              <a:t>What is the income elasticity of demand and the cross-price elasticity of demand for a good?</a:t>
            </a:r>
          </a:p>
          <a:p>
            <a:pPr marL="769084" lvl="1" indent="-311965">
              <a:buFont typeface="+mj-lt"/>
              <a:buAutoNum type="arabicPeriod"/>
            </a:pPr>
            <a:r>
              <a:rPr lang="en-US" sz="2000" dirty="0"/>
              <a:t>What is the price elasticity of supply?</a:t>
            </a:r>
          </a:p>
          <a:p>
            <a:pPr marL="457119" lvl="1"/>
            <a:endParaRPr lang="en-US" sz="2000" dirty="0"/>
          </a:p>
          <a:p>
            <a:pPr marL="769084" lvl="1" indent="-311965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1470025"/>
            <a:ext cx="9144000" cy="107721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Objective: </a:t>
            </a:r>
            <a:r>
              <a:rPr lang="en-US" sz="3200" dirty="0"/>
              <a:t>Calculate and interpret the meaning of an elasticity coefficient.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2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Price Elasticity of Supply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290085" y="1505776"/>
            <a:ext cx="26830" cy="4156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0084" y="5661907"/>
            <a:ext cx="35596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665726" y="2030544"/>
            <a:ext cx="2736827" cy="3121542"/>
          </a:xfrm>
          <a:custGeom>
            <a:avLst/>
            <a:gdLst>
              <a:gd name="connsiteX0" fmla="*/ 0 w 2566894"/>
              <a:gd name="connsiteY0" fmla="*/ 2584887 h 2584887"/>
              <a:gd name="connsiteX1" fmla="*/ 1797720 w 2566894"/>
              <a:gd name="connsiteY1" fmla="*/ 1636797 h 2584887"/>
              <a:gd name="connsiteX2" fmla="*/ 2566894 w 2566894"/>
              <a:gd name="connsiteY2" fmla="*/ 0 h 258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6894" h="2584887">
                <a:moveTo>
                  <a:pt x="0" y="2584887"/>
                </a:moveTo>
                <a:cubicBezTo>
                  <a:pt x="684952" y="2326249"/>
                  <a:pt x="1369904" y="2067611"/>
                  <a:pt x="1797720" y="1636797"/>
                </a:cubicBezTo>
                <a:cubicBezTo>
                  <a:pt x="2225536" y="1205983"/>
                  <a:pt x="2566894" y="0"/>
                  <a:pt x="2566894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90084" y="4840625"/>
            <a:ext cx="1126929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16915" y="4570709"/>
            <a:ext cx="1592011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90084" y="3124918"/>
            <a:ext cx="2754715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16915" y="2495644"/>
            <a:ext cx="2942537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3952" y="4686736"/>
            <a:ext cx="46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$3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1834" y="4418408"/>
            <a:ext cx="46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$4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1834" y="2971029"/>
            <a:ext cx="46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$12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1834" y="2341755"/>
            <a:ext cx="46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$15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 flipH="1" flipV="1">
            <a:off x="2004785" y="5252854"/>
            <a:ext cx="821282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2363327" y="5117896"/>
            <a:ext cx="1091199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2776304" y="4395000"/>
            <a:ext cx="2536991" cy="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2674732" y="4079572"/>
            <a:ext cx="3168648" cy="79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41370" y="5661906"/>
            <a:ext cx="60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47965" y="5660417"/>
            <a:ext cx="60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45130" y="5644148"/>
            <a:ext cx="820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500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92326" y="5664292"/>
            <a:ext cx="820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525</a:t>
            </a:r>
          </a:p>
        </p:txBody>
      </p:sp>
      <p:sp>
        <p:nvSpPr>
          <p:cNvPr id="48" name="Left Brace 47"/>
          <p:cNvSpPr/>
          <p:nvPr/>
        </p:nvSpPr>
        <p:spPr>
          <a:xfrm rot="3649555">
            <a:off x="2096216" y="4096049"/>
            <a:ext cx="740763" cy="5663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810419" y="3721006"/>
            <a:ext cx="109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Elasticity&gt;1</a:t>
            </a:r>
          </a:p>
        </p:txBody>
      </p:sp>
      <p:sp>
        <p:nvSpPr>
          <p:cNvPr id="50" name="Left Brace 49"/>
          <p:cNvSpPr/>
          <p:nvPr/>
        </p:nvSpPr>
        <p:spPr>
          <a:xfrm rot="1174445">
            <a:off x="2727507" y="2250460"/>
            <a:ext cx="1478568" cy="66031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795870" y="2033978"/>
            <a:ext cx="109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Elasticity&lt;1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23201" y="2057467"/>
            <a:ext cx="37370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Firms often have capacity constraints, which leads to a changing elasticity over the supply curve.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supply curve is elastic at low levels with a 67% increase in supply for a 29% increase in price.</a:t>
            </a:r>
          </a:p>
          <a:p>
            <a:pPr lvl="1" algn="ctr"/>
            <a:endParaRPr lang="en-US" dirty="0"/>
          </a:p>
          <a:p>
            <a:pPr algn="ctr"/>
            <a:r>
              <a:rPr lang="en-US" dirty="0"/>
              <a:t>The supply curve is inelastic at high levels with a 5% increase in supply for a 22% increase in price.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44797" y="1661212"/>
            <a:ext cx="114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2AA8AD-9DF2-1840-BBC9-36F921421B69}"/>
              </a:ext>
            </a:extLst>
          </p:cNvPr>
          <p:cNvSpPr txBox="1"/>
          <p:nvPr/>
        </p:nvSpPr>
        <p:spPr>
          <a:xfrm>
            <a:off x="999148" y="1417638"/>
            <a:ext cx="317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022365-4DD0-9941-8C5B-AE2A59C64A7A}"/>
              </a:ext>
            </a:extLst>
          </p:cNvPr>
          <p:cNvSpPr txBox="1"/>
          <p:nvPr/>
        </p:nvSpPr>
        <p:spPr>
          <a:xfrm>
            <a:off x="4598921" y="5660416"/>
            <a:ext cx="317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Q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Price Elasticity of Demand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5023" y="1490008"/>
            <a:ext cx="3541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Elasticity: </a:t>
            </a:r>
            <a:r>
              <a:rPr lang="en-US" sz="2000" dirty="0"/>
              <a:t>a measure of the responsiveness of the quantity demanded or quantity supplied to a change in one of its determinants. </a:t>
            </a:r>
          </a:p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42369" y="3763710"/>
            <a:ext cx="32108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Price Elasticity of Demand: </a:t>
            </a:r>
            <a:r>
              <a:rPr lang="en-US" dirty="0"/>
              <a:t>is a measure of how much the quantity demanded for a good or service responds to a change its price, computed as the percentage change in quantity demanded divided by the percentage change in price.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D939F-C1E5-7F28-7FED-130B2F26B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51" y="1927437"/>
            <a:ext cx="3516940" cy="351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763B-5A18-C64A-9EF3-94FD488E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40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Price Elasticity of Demand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64AB1C-C434-6C43-AD55-659595132D37}"/>
              </a:ext>
            </a:extLst>
          </p:cNvPr>
          <p:cNvCxnSpPr>
            <a:cxnSpLocks/>
          </p:cNvCxnSpPr>
          <p:nvPr/>
        </p:nvCxnSpPr>
        <p:spPr>
          <a:xfrm>
            <a:off x="1013257" y="1417638"/>
            <a:ext cx="22069" cy="4585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A21D7C-8E3B-154E-B399-6FABB2D9137D}"/>
              </a:ext>
            </a:extLst>
          </p:cNvPr>
          <p:cNvCxnSpPr>
            <a:cxnSpLocks/>
          </p:cNvCxnSpPr>
          <p:nvPr/>
        </p:nvCxnSpPr>
        <p:spPr>
          <a:xfrm>
            <a:off x="1035326" y="6003591"/>
            <a:ext cx="49714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6CE8D4-C9DB-2940-8D47-B836611B5301}"/>
              </a:ext>
            </a:extLst>
          </p:cNvPr>
          <p:cNvSpPr txBox="1"/>
          <p:nvPr/>
        </p:nvSpPr>
        <p:spPr>
          <a:xfrm>
            <a:off x="616947" y="1441570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01959E-0F76-8D4F-B3A5-08437459B0DD}"/>
              </a:ext>
            </a:extLst>
          </p:cNvPr>
          <p:cNvSpPr txBox="1"/>
          <p:nvPr/>
        </p:nvSpPr>
        <p:spPr>
          <a:xfrm>
            <a:off x="5690937" y="6027655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F1D2B5-D190-3443-BCB0-A19B2CFFD558}"/>
              </a:ext>
            </a:extLst>
          </p:cNvPr>
          <p:cNvCxnSpPr>
            <a:cxnSpLocks/>
          </p:cNvCxnSpPr>
          <p:nvPr/>
        </p:nvCxnSpPr>
        <p:spPr>
          <a:xfrm>
            <a:off x="1725114" y="2335761"/>
            <a:ext cx="3965823" cy="2897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B8F835-5CCB-DB49-9AF3-693BC28ED49C}"/>
              </a:ext>
            </a:extLst>
          </p:cNvPr>
          <p:cNvCxnSpPr>
            <a:cxnSpLocks/>
            <a:stCxn id="64" idx="3"/>
          </p:cNvCxnSpPr>
          <p:nvPr/>
        </p:nvCxnSpPr>
        <p:spPr>
          <a:xfrm>
            <a:off x="2340649" y="1767863"/>
            <a:ext cx="1833651" cy="407451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18CC991-C4CD-C14B-9C3B-7EBD32133BF1}"/>
              </a:ext>
            </a:extLst>
          </p:cNvPr>
          <p:cNvSpPr txBox="1"/>
          <p:nvPr/>
        </p:nvSpPr>
        <p:spPr>
          <a:xfrm>
            <a:off x="552661" y="3082687"/>
            <a:ext cx="49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C17C68-B603-CB4E-8D33-A8259D1774C8}"/>
              </a:ext>
            </a:extLst>
          </p:cNvPr>
          <p:cNvSpPr txBox="1"/>
          <p:nvPr/>
        </p:nvSpPr>
        <p:spPr>
          <a:xfrm>
            <a:off x="562475" y="3772755"/>
            <a:ext cx="49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C6B973-E804-3846-8BB9-D7897F42BCBD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1046991" y="3267353"/>
            <a:ext cx="1983206" cy="1404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D9F250-D471-6E4D-A7F4-6B8AA1B8CE31}"/>
              </a:ext>
            </a:extLst>
          </p:cNvPr>
          <p:cNvCxnSpPr>
            <a:cxnSpLocks/>
          </p:cNvCxnSpPr>
          <p:nvPr/>
        </p:nvCxnSpPr>
        <p:spPr>
          <a:xfrm>
            <a:off x="1006065" y="4077875"/>
            <a:ext cx="309065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DEE283-D11F-164B-9E0D-1B607D2CE63A}"/>
              </a:ext>
            </a:extLst>
          </p:cNvPr>
          <p:cNvCxnSpPr>
            <a:cxnSpLocks/>
          </p:cNvCxnSpPr>
          <p:nvPr/>
        </p:nvCxnSpPr>
        <p:spPr>
          <a:xfrm flipH="1" flipV="1">
            <a:off x="3000955" y="3299365"/>
            <a:ext cx="17251" cy="265319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2118E0-BFDD-FE4E-A07F-9DFE24D6405D}"/>
              </a:ext>
            </a:extLst>
          </p:cNvPr>
          <p:cNvCxnSpPr>
            <a:cxnSpLocks/>
          </p:cNvCxnSpPr>
          <p:nvPr/>
        </p:nvCxnSpPr>
        <p:spPr>
          <a:xfrm flipV="1">
            <a:off x="4107122" y="4077875"/>
            <a:ext cx="0" cy="190165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9B79B35-EE09-E147-90E1-A07B36E247F3}"/>
              </a:ext>
            </a:extLst>
          </p:cNvPr>
          <p:cNvSpPr txBox="1"/>
          <p:nvPr/>
        </p:nvSpPr>
        <p:spPr>
          <a:xfrm>
            <a:off x="2841751" y="5939379"/>
            <a:ext cx="45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1EF4AB-3EBB-B943-B63C-657423FD4B7B}"/>
              </a:ext>
            </a:extLst>
          </p:cNvPr>
          <p:cNvSpPr txBox="1"/>
          <p:nvPr/>
        </p:nvSpPr>
        <p:spPr>
          <a:xfrm>
            <a:off x="3794717" y="5939379"/>
            <a:ext cx="61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2A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2379CC3-78E8-8942-99AD-FE2B22BDC67C}"/>
              </a:ext>
            </a:extLst>
          </p:cNvPr>
          <p:cNvCxnSpPr>
            <a:cxnSpLocks/>
          </p:cNvCxnSpPr>
          <p:nvPr/>
        </p:nvCxnSpPr>
        <p:spPr>
          <a:xfrm flipV="1">
            <a:off x="3361487" y="4084815"/>
            <a:ext cx="0" cy="1894713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5393F4D7-4D10-0E4A-9A0E-C5FF24F3BD1F}"/>
              </a:ext>
            </a:extLst>
          </p:cNvPr>
          <p:cNvSpPr txBox="1"/>
          <p:nvPr/>
        </p:nvSpPr>
        <p:spPr>
          <a:xfrm>
            <a:off x="3134906" y="5961556"/>
            <a:ext cx="61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Q</a:t>
            </a:r>
            <a:r>
              <a:rPr lang="en-US" baseline="-25000" dirty="0">
                <a:solidFill>
                  <a:srgbClr val="0070C0"/>
                </a:solidFill>
              </a:rPr>
              <a:t>2B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2B718A8-B3BC-9443-B637-D96C9395F48C}"/>
              </a:ext>
            </a:extLst>
          </p:cNvPr>
          <p:cNvSpPr txBox="1"/>
          <p:nvPr/>
        </p:nvSpPr>
        <p:spPr>
          <a:xfrm>
            <a:off x="1375171" y="2137613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54DA04-DBE2-5D4A-9EA3-6D529354A462}"/>
              </a:ext>
            </a:extLst>
          </p:cNvPr>
          <p:cNvSpPr txBox="1"/>
          <p:nvPr/>
        </p:nvSpPr>
        <p:spPr>
          <a:xfrm>
            <a:off x="1974891" y="1583197"/>
            <a:ext cx="36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BA4F206-C9B0-EB40-AB46-AC32C2868085}"/>
              </a:ext>
            </a:extLst>
          </p:cNvPr>
          <p:cNvSpPr txBox="1"/>
          <p:nvPr/>
        </p:nvSpPr>
        <p:spPr>
          <a:xfrm>
            <a:off x="4980311" y="1952529"/>
            <a:ext cx="370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Demand curve “A” is more elastic than demand curve “B” at every price. With a flatter slope, there will be a larger percent change in the quantity demanded for a given change in price.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807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Factors of the PED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6757" y="1863823"/>
            <a:ext cx="30700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Availability of Close Substitutes: </a:t>
            </a:r>
            <a:r>
              <a:rPr lang="en-US" sz="2400" dirty="0"/>
              <a:t>goods with close substitutes tend to be more elastic.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If the price of butter goes up, I will just buy more margarine.</a:t>
            </a:r>
          </a:p>
        </p:txBody>
      </p:sp>
      <p:pic>
        <p:nvPicPr>
          <p:cNvPr id="30722" name="Picture 2" descr="Butter and margarine | Almost all local brands -- down in th… | Flickr">
            <a:extLst>
              <a:ext uri="{FF2B5EF4-FFF2-40B4-BE49-F238E27FC236}">
                <a16:creationId xmlns:a16="http://schemas.microsoft.com/office/drawing/2014/main" id="{6D55B0AC-AF78-754F-8C93-00CF45FCC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2034116"/>
            <a:ext cx="3900311" cy="29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1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Factors of the PED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6267" y="1811473"/>
            <a:ext cx="3070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Necessities versus Luxuries: </a:t>
            </a:r>
            <a:r>
              <a:rPr lang="en-US" sz="2400" dirty="0"/>
              <a:t>necessities tend to be less elastic than luxury items.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 need to take my heart medication even if it is expensive, but I might wait for a sale on that new pocket watch.</a:t>
            </a:r>
          </a:p>
        </p:txBody>
      </p:sp>
      <p:pic>
        <p:nvPicPr>
          <p:cNvPr id="22532" name="Picture 4" descr="Pocket Watch Clock Close · Free photo on Pixabay">
            <a:extLst>
              <a:ext uri="{FF2B5EF4-FFF2-40B4-BE49-F238E27FC236}">
                <a16:creationId xmlns:a16="http://schemas.microsoft.com/office/drawing/2014/main" id="{1D8F3DDC-47C3-1F1C-C4AB-8EDD3B74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34" y="3812583"/>
            <a:ext cx="2526833" cy="26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Free download | pill, capsule, medication, antibiotics ...">
            <a:extLst>
              <a:ext uri="{FF2B5EF4-FFF2-40B4-BE49-F238E27FC236}">
                <a16:creationId xmlns:a16="http://schemas.microsoft.com/office/drawing/2014/main" id="{C85A905E-DFE0-DBD8-C51E-D5FB4226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71" y="1565759"/>
            <a:ext cx="2794862" cy="18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Factors of the PED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5529" y="1686566"/>
            <a:ext cx="27522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Broadness of the market: </a:t>
            </a:r>
            <a:r>
              <a:rPr lang="en-US" sz="2400" dirty="0"/>
              <a:t>broader markets tend to be less elastic.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 vegetable market will be less elastic than the broccoli market with more substitutes.</a:t>
            </a:r>
          </a:p>
        </p:txBody>
      </p:sp>
      <p:pic>
        <p:nvPicPr>
          <p:cNvPr id="30722" name="Picture 2" descr="Free photo Appetite Calories Broccoli Brocoli Broccolli - Max Pixel">
            <a:extLst>
              <a:ext uri="{FF2B5EF4-FFF2-40B4-BE49-F238E27FC236}">
                <a16:creationId xmlns:a16="http://schemas.microsoft.com/office/drawing/2014/main" id="{377210A4-0B00-EB40-B503-FD6CA1E1C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2682055"/>
            <a:ext cx="2752217" cy="17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Vegetables Images | Free Photos, PNG Stickers, Wallpapers &amp;amp;amp; Backgrounds -  rawpixel">
            <a:extLst>
              <a:ext uri="{FF2B5EF4-FFF2-40B4-BE49-F238E27FC236}">
                <a16:creationId xmlns:a16="http://schemas.microsoft.com/office/drawing/2014/main" id="{69DCCB7A-EB67-AC49-83D7-2FD6D998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91" y="2622092"/>
            <a:ext cx="2752217" cy="18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Factors of the PED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6757" y="1539501"/>
            <a:ext cx="30700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Time Horizons: </a:t>
            </a:r>
            <a:r>
              <a:rPr lang="en-US" sz="2000" dirty="0"/>
              <a:t>goods tend to have more elastic demand over longer time horizons.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When the price of gasoline goes up, initially we don’t decrease our consumption by much because of our dependence.  Over time, however, we can switch to more fuel-efficient cars, carpool or may ride a skateboard!</a:t>
            </a:r>
          </a:p>
        </p:txBody>
      </p:sp>
      <p:pic>
        <p:nvPicPr>
          <p:cNvPr id="31746" name="Picture 2" descr="Truck Big Foot Vehicle - Free photo on Pixabay">
            <a:extLst>
              <a:ext uri="{FF2B5EF4-FFF2-40B4-BE49-F238E27FC236}">
                <a16:creationId xmlns:a16="http://schemas.microsoft.com/office/drawing/2014/main" id="{21775B0F-A6ED-594C-BCA0-7B7B314F4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1" y="1143001"/>
            <a:ext cx="2534613" cy="24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27CB83EF-D566-935C-5747-18AC9105A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3" y="3874575"/>
            <a:ext cx="3284449" cy="246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Calculating the PED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246" y="2862158"/>
            <a:ext cx="7953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say the price of a good increases by 5% and the quantity demanded decreases by 1%.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246" y="5455990"/>
            <a:ext cx="8259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Notice there is no negative sign on the change in quantity.  We report price elasticity of demand in absolute values. We know prices and quantities are negatively correlated, however.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C9C5742-3F1D-1246-82F6-65AA408C94C7}"/>
                  </a:ext>
                </a:extLst>
              </p:cNvPr>
              <p:cNvSpPr/>
              <p:nvPr/>
            </p:nvSpPr>
            <p:spPr>
              <a:xfrm>
                <a:off x="1867305" y="4077757"/>
                <a:ext cx="5126620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𝑃𝐸𝐷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C9C5742-3F1D-1246-82F6-65AA408C9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305" y="4077757"/>
                <a:ext cx="5126620" cy="901785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688AF2-C526-9142-893A-1877769CEEFC}"/>
                  </a:ext>
                </a:extLst>
              </p:cNvPr>
              <p:cNvSpPr/>
              <p:nvPr/>
            </p:nvSpPr>
            <p:spPr>
              <a:xfrm>
                <a:off x="1304297" y="1527205"/>
                <a:ext cx="6250746" cy="858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𝑃𝐸𝐷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𝑞𝑢𝑎𝑛𝑡𝑖𝑡𝑦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𝑑𝑒𝑚𝑎𝑛𝑑𝑒𝑑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𝑝𝑟𝑖𝑐𝑒</m:t>
                          </m:r>
                        </m:den>
                      </m:f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A688AF2-C526-9142-893A-1877769CE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297" y="1527205"/>
                <a:ext cx="6250746" cy="858505"/>
              </a:xfrm>
              <a:prstGeom prst="rect">
                <a:avLst/>
              </a:prstGeom>
              <a:blipFill>
                <a:blip r:embed="rId6"/>
                <a:stretch>
                  <a:fillRect t="-294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7876</TotalTime>
  <Words>1418</Words>
  <Application>Microsoft Macintosh PowerPoint</Application>
  <PresentationFormat>On-screen Show (4:3)</PresentationFormat>
  <Paragraphs>289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-webkit-standard</vt:lpstr>
      <vt:lpstr>Arial</vt:lpstr>
      <vt:lpstr>Calibri</vt:lpstr>
      <vt:lpstr>Cambria Math</vt:lpstr>
      <vt:lpstr>Office Theme</vt:lpstr>
      <vt:lpstr>PowerPoint Presentation</vt:lpstr>
      <vt:lpstr>PowerPoint Presentation</vt:lpstr>
      <vt:lpstr>Price Elasticity of Demand</vt:lpstr>
      <vt:lpstr>Price Elasticity of Demand</vt:lpstr>
      <vt:lpstr>Factors of the PED</vt:lpstr>
      <vt:lpstr>Factors of the PED</vt:lpstr>
      <vt:lpstr>Factors of the PED</vt:lpstr>
      <vt:lpstr>Factors of the PED</vt:lpstr>
      <vt:lpstr>Calculating the PED</vt:lpstr>
      <vt:lpstr>Midpoint Method</vt:lpstr>
      <vt:lpstr>Midpoint Method</vt:lpstr>
      <vt:lpstr>Family of Demand Curves</vt:lpstr>
      <vt:lpstr>The PED and Revenue</vt:lpstr>
      <vt:lpstr>The PED Along a Linear Demand Curve</vt:lpstr>
      <vt:lpstr>The PED Along a Linear Demand Curve</vt:lpstr>
      <vt:lpstr>Income Elasticity of Demand</vt:lpstr>
      <vt:lpstr>Cross-Price Elasticity of Demand</vt:lpstr>
      <vt:lpstr>Price Elasticity of Supply</vt:lpstr>
      <vt:lpstr>Family of Supply Curves</vt:lpstr>
      <vt:lpstr>Price Elasticity of Supply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Microeconomics</dc:title>
  <dc:creator>James DeNicco</dc:creator>
  <cp:lastModifiedBy>James DeNicco</cp:lastModifiedBy>
  <cp:revision>239</cp:revision>
  <cp:lastPrinted>2022-07-20T14:36:37Z</cp:lastPrinted>
  <dcterms:created xsi:type="dcterms:W3CDTF">2015-08-04T20:39:04Z</dcterms:created>
  <dcterms:modified xsi:type="dcterms:W3CDTF">2025-05-14T12:16:56Z</dcterms:modified>
</cp:coreProperties>
</file>