
<file path=[Content_Types].xml><?xml version="1.0" encoding="utf-8"?>
<Types xmlns="http://schemas.openxmlformats.org/package/2006/content-types">
  <Default Extension="bin" ContentType="audio/unknown"/>
  <Default Extension="gif" ContentType="image/gif"/>
  <Default Extension="jpeg" ContentType="image/jpeg"/>
  <Default Extension="png" ContentType="image/png"/>
  <Default Extension="rels" ContentType="application/vnd.openxmlformats-package.relationships+xml"/>
  <Default Extension="svg" ContentType="image/svg+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ink/ink1.xml" ContentType="application/inkml+xml"/>
  <Override PartName="/ppt/notesSlides/notesSlide18.xml" ContentType="application/vnd.openxmlformats-officedocument.presentationml.notesSlide+xml"/>
  <Override PartName="/ppt/ink/ink2.xml" ContentType="application/inkml+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0"/>
  </p:notesMasterIdLst>
  <p:sldIdLst>
    <p:sldId id="329" r:id="rId2"/>
    <p:sldId id="324" r:id="rId3"/>
    <p:sldId id="328" r:id="rId4"/>
    <p:sldId id="326" r:id="rId5"/>
    <p:sldId id="281" r:id="rId6"/>
    <p:sldId id="271" r:id="rId7"/>
    <p:sldId id="272" r:id="rId8"/>
    <p:sldId id="273" r:id="rId9"/>
    <p:sldId id="274" r:id="rId10"/>
    <p:sldId id="282" r:id="rId11"/>
    <p:sldId id="268" r:id="rId12"/>
    <p:sldId id="322" r:id="rId13"/>
    <p:sldId id="262" r:id="rId14"/>
    <p:sldId id="280" r:id="rId15"/>
    <p:sldId id="267" r:id="rId16"/>
    <p:sldId id="269" r:id="rId17"/>
    <p:sldId id="317" r:id="rId18"/>
    <p:sldId id="321" r:id="rId19"/>
    <p:sldId id="284" r:id="rId20"/>
    <p:sldId id="325" r:id="rId21"/>
    <p:sldId id="285" r:id="rId22"/>
    <p:sldId id="287" r:id="rId23"/>
    <p:sldId id="270" r:id="rId24"/>
    <p:sldId id="288" r:id="rId25"/>
    <p:sldId id="289" r:id="rId26"/>
    <p:sldId id="290" r:id="rId27"/>
    <p:sldId id="300" r:id="rId28"/>
    <p:sldId id="292" r:id="rId29"/>
    <p:sldId id="293" r:id="rId30"/>
    <p:sldId id="294" r:id="rId31"/>
    <p:sldId id="295" r:id="rId32"/>
    <p:sldId id="296" r:id="rId33"/>
    <p:sldId id="298" r:id="rId34"/>
    <p:sldId id="283" r:id="rId35"/>
    <p:sldId id="323" r:id="rId36"/>
    <p:sldId id="279" r:id="rId37"/>
    <p:sldId id="277" r:id="rId38"/>
    <p:sldId id="275" r:id="rId3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9028" autoAdjust="0"/>
    <p:restoredTop sz="80924" autoAdjust="0"/>
  </p:normalViewPr>
  <p:slideViewPr>
    <p:cSldViewPr snapToGrid="0" snapToObjects="1">
      <p:cViewPr varScale="1">
        <p:scale>
          <a:sx n="93" d="100"/>
          <a:sy n="93" d="100"/>
        </p:scale>
        <p:origin x="1368" y="192"/>
      </p:cViewPr>
      <p:guideLst>
        <p:guide orient="horz" pos="2160"/>
        <p:guide pos="2880"/>
      </p:guideLst>
    </p:cSldViewPr>
  </p:slideViewPr>
  <p:outlineViewPr>
    <p:cViewPr>
      <p:scale>
        <a:sx n="33" d="100"/>
        <a:sy n="33" d="100"/>
      </p:scale>
      <p:origin x="0" y="0"/>
    </p:cViewPr>
  </p:outlineViewPr>
  <p:notesTextViewPr>
    <p:cViewPr>
      <p:scale>
        <a:sx n="70" d="100"/>
        <a:sy n="7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9T18:17:15.840"/>
    </inkml:context>
    <inkml:brush xml:id="br0">
      <inkml:brushProperty name="width" value="0.05" units="cm"/>
      <inkml:brushProperty name="height" value="0.05" units="cm"/>
    </inkml:brush>
  </inkml:definitions>
  <inkml:trace contextRef="#ctx0" brushRef="#br0">0 0 24575,'0'0'0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9T18:17:15.840"/>
    </inkml:context>
    <inkml:brush xml:id="br0">
      <inkml:brushProperty name="width" value="0.05" units="cm"/>
      <inkml:brushProperty name="height" value="0.05" units="cm"/>
    </inkml:brush>
  </inkml:definitions>
  <inkml:trace contextRef="#ctx0" brushRef="#br0">0 0 24575,'0'0'0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D767DD-3252-2641-AFAB-499BCABEC94A}" type="datetimeFigureOut">
              <a:rPr lang="en-US" smtClean="0"/>
              <a:pPr/>
              <a:t>9/3/25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043326C-74E1-E341-86B9-9EEA4FF64A36}" type="slidenum">
              <a:rPr lang="en-US" smtClean="0"/>
              <a:pPr/>
              <a:t>‹#›</a:t>
            </a:fld>
            <a:endParaRPr lang="en-US"/>
          </a:p>
        </p:txBody>
      </p:sp>
    </p:spTree>
    <p:extLst>
      <p:ext uri="{BB962C8B-B14F-4D97-AF65-F5344CB8AC3E}">
        <p14:creationId xmlns:p14="http://schemas.microsoft.com/office/powerpoint/2010/main" val="264662607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43326C-74E1-E341-86B9-9EEA4FF64A36}" type="slidenum">
              <a:rPr lang="en-US" smtClean="0"/>
              <a:pPr/>
              <a:t>1</a:t>
            </a:fld>
            <a:endParaRPr lang="en-US"/>
          </a:p>
        </p:txBody>
      </p:sp>
    </p:spTree>
    <p:extLst>
      <p:ext uri="{BB962C8B-B14F-4D97-AF65-F5344CB8AC3E}">
        <p14:creationId xmlns:p14="http://schemas.microsoft.com/office/powerpoint/2010/main" val="7378667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ea typeface="ＭＳ Ｐゴシック" pitchFamily="-84" charset="-128"/>
                <a:cs typeface="ＭＳ Ｐゴシック" pitchFamily="-84" charset="-128"/>
              </a:rPr>
              <a:t>https://</a:t>
            </a:r>
            <a:r>
              <a:rPr lang="en-US" err="1">
                <a:ea typeface="ＭＳ Ｐゴシック" pitchFamily="-84" charset="-128"/>
                <a:cs typeface="ＭＳ Ｐゴシック" pitchFamily="-84" charset="-128"/>
              </a:rPr>
              <a:t>thenounproject.com</a:t>
            </a:r>
            <a:r>
              <a:rPr lang="en-US">
                <a:ea typeface="ＭＳ Ｐゴシック" pitchFamily="-84" charset="-128"/>
                <a:cs typeface="ＭＳ Ｐゴシック" pitchFamily="-84" charset="-128"/>
              </a:rPr>
              <a:t>/icon/household-250948/</a:t>
            </a:r>
          </a:p>
          <a:p>
            <a:pPr eaLnBrk="1" hangingPunct="1">
              <a:spcBef>
                <a:spcPct val="0"/>
              </a:spcBef>
            </a:pPr>
            <a:endParaRPr lang="en-US">
              <a:ea typeface="ＭＳ Ｐゴシック" pitchFamily="-84" charset="-128"/>
              <a:cs typeface="ＭＳ Ｐゴシック" pitchFamily="-84" charset="-128"/>
            </a:endParaRPr>
          </a:p>
          <a:p>
            <a:pPr eaLnBrk="1" hangingPunct="1">
              <a:spcBef>
                <a:spcPct val="0"/>
              </a:spcBef>
            </a:pPr>
            <a:r>
              <a:rPr lang="en-US">
                <a:ea typeface="ＭＳ Ｐゴシック" pitchFamily="-84" charset="-128"/>
                <a:cs typeface="ＭＳ Ｐゴシック" pitchFamily="-84" charset="-128"/>
              </a:rPr>
              <a:t>https://</a:t>
            </a:r>
            <a:r>
              <a:rPr lang="en-US" err="1">
                <a:ea typeface="ＭＳ Ｐゴシック" pitchFamily="-84" charset="-128"/>
                <a:cs typeface="ＭＳ Ｐゴシック" pitchFamily="-84" charset="-128"/>
              </a:rPr>
              <a:t>commons.wikimedia.org</a:t>
            </a:r>
            <a:r>
              <a:rPr lang="en-US">
                <a:ea typeface="ＭＳ Ｐゴシック" pitchFamily="-84" charset="-128"/>
                <a:cs typeface="ＭＳ Ｐゴシック" pitchFamily="-84" charset="-128"/>
              </a:rPr>
              <a:t>/wiki/File:Fundamentals_of_Business_-_Fig._1.3_-_Business_and_its_Environment.jpg</a:t>
            </a:r>
          </a:p>
        </p:txBody>
      </p:sp>
      <p:sp>
        <p:nvSpPr>
          <p:cNvPr id="174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BD032EC-0F74-E64E-B8E0-E54485DF09E3}" type="slidenum">
              <a:rPr lang="en-US" smtClean="0">
                <a:latin typeface="Arial" pitchFamily="-84" charset="0"/>
                <a:ea typeface="ＭＳ Ｐゴシック" pitchFamily="-84" charset="-128"/>
                <a:cs typeface="ＭＳ Ｐゴシック" pitchFamily="-84" charset="-128"/>
              </a:rPr>
              <a:pPr/>
              <a:t>10</a:t>
            </a:fld>
            <a:endParaRPr lang="en-US">
              <a:latin typeface="Arial" pitchFamily="-84" charset="0"/>
              <a:ea typeface="ＭＳ Ｐゴシック" pitchFamily="-84" charset="-128"/>
              <a:cs typeface="ＭＳ Ｐゴシック" pitchFamily="-8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Total cost $500&gt;Total benefit $300</a:t>
            </a:r>
          </a:p>
          <a:p>
            <a:r>
              <a:rPr lang="en-US"/>
              <a:t>but</a:t>
            </a:r>
          </a:p>
          <a:p>
            <a:r>
              <a:rPr lang="en-US"/>
              <a:t>Marginal Cost $0&lt;Marginal Benefit $300</a:t>
            </a:r>
          </a:p>
          <a:p>
            <a:endParaRPr lang="en-US"/>
          </a:p>
        </p:txBody>
      </p:sp>
      <p:sp>
        <p:nvSpPr>
          <p:cNvPr id="4" name="Slide Number Placeholder 3"/>
          <p:cNvSpPr>
            <a:spLocks noGrp="1"/>
          </p:cNvSpPr>
          <p:nvPr>
            <p:ph type="sldNum" sz="quarter" idx="10"/>
          </p:nvPr>
        </p:nvSpPr>
        <p:spPr/>
        <p:txBody>
          <a:bodyPr/>
          <a:lstStyle/>
          <a:p>
            <a:fld id="{F043326C-74E1-E341-86B9-9EEA4FF64A36}" type="slidenum">
              <a:rPr lang="en-US" smtClean="0"/>
              <a:pPr/>
              <a:t>11</a:t>
            </a:fld>
            <a:endParaRPr lang="en-US"/>
          </a:p>
        </p:txBody>
      </p:sp>
    </p:spTree>
    <p:extLst>
      <p:ext uri="{BB962C8B-B14F-4D97-AF65-F5344CB8AC3E}">
        <p14:creationId xmlns:p14="http://schemas.microsoft.com/office/powerpoint/2010/main" val="19857601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Total cost $500&gt;Total benefit $300</a:t>
            </a:r>
          </a:p>
          <a:p>
            <a:r>
              <a:rPr lang="en-US"/>
              <a:t>but</a:t>
            </a:r>
          </a:p>
          <a:p>
            <a:r>
              <a:rPr lang="en-US"/>
              <a:t>Marginal Cost $0&lt;Marginal Benefit $300</a:t>
            </a:r>
          </a:p>
          <a:p>
            <a:endParaRPr lang="en-US"/>
          </a:p>
        </p:txBody>
      </p:sp>
      <p:sp>
        <p:nvSpPr>
          <p:cNvPr id="4" name="Slide Number Placeholder 3"/>
          <p:cNvSpPr>
            <a:spLocks noGrp="1"/>
          </p:cNvSpPr>
          <p:nvPr>
            <p:ph type="sldNum" sz="quarter" idx="10"/>
          </p:nvPr>
        </p:nvSpPr>
        <p:spPr/>
        <p:txBody>
          <a:bodyPr/>
          <a:lstStyle/>
          <a:p>
            <a:fld id="{F043326C-74E1-E341-86B9-9EEA4FF64A36}" type="slidenum">
              <a:rPr lang="en-US" smtClean="0"/>
              <a:pPr/>
              <a:t>12</a:t>
            </a:fld>
            <a:endParaRPr lang="en-US"/>
          </a:p>
        </p:txBody>
      </p:sp>
    </p:spTree>
    <p:extLst>
      <p:ext uri="{BB962C8B-B14F-4D97-AF65-F5344CB8AC3E}">
        <p14:creationId xmlns:p14="http://schemas.microsoft.com/office/powerpoint/2010/main" val="24562950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a:t>
            </a:r>
            <a:r>
              <a:rPr lang="en-US" err="1"/>
              <a:t>northstarmoving.com</a:t>
            </a:r>
            <a:r>
              <a:rPr lang="en-US"/>
              <a:t>/blog/2015/dorms-vs-college-apartments/</a:t>
            </a:r>
          </a:p>
        </p:txBody>
      </p:sp>
      <p:sp>
        <p:nvSpPr>
          <p:cNvPr id="4" name="Slide Number Placeholder 3"/>
          <p:cNvSpPr>
            <a:spLocks noGrp="1"/>
          </p:cNvSpPr>
          <p:nvPr>
            <p:ph type="sldNum" sz="quarter" idx="5"/>
          </p:nvPr>
        </p:nvSpPr>
        <p:spPr/>
        <p:txBody>
          <a:bodyPr/>
          <a:lstStyle/>
          <a:p>
            <a:fld id="{F043326C-74E1-E341-86B9-9EEA4FF64A36}" type="slidenum">
              <a:rPr lang="en-US" smtClean="0"/>
              <a:pPr/>
              <a:t>13</a:t>
            </a:fld>
            <a:endParaRPr lang="en-US"/>
          </a:p>
        </p:txBody>
      </p:sp>
    </p:spTree>
    <p:extLst>
      <p:ext uri="{BB962C8B-B14F-4D97-AF65-F5344CB8AC3E}">
        <p14:creationId xmlns:p14="http://schemas.microsoft.com/office/powerpoint/2010/main" val="19673803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a:t>
            </a:r>
            <a:r>
              <a:rPr lang="en-US" err="1"/>
              <a:t>jobsanger.blogspot.com</a:t>
            </a:r>
            <a:r>
              <a:rPr lang="en-US"/>
              <a:t>/2012/06/deal-on-student-loans-</a:t>
            </a:r>
            <a:r>
              <a:rPr lang="en-US" err="1"/>
              <a:t>maybe.html</a:t>
            </a:r>
            <a:endParaRPr lang="en-US"/>
          </a:p>
          <a:p>
            <a:endParaRPr lang="en-US"/>
          </a:p>
          <a:p>
            <a:r>
              <a:rPr lang="en-US"/>
              <a:t>https://</a:t>
            </a:r>
            <a:r>
              <a:rPr lang="en-US" err="1"/>
              <a:t>pxhere.com</a:t>
            </a:r>
            <a:r>
              <a:rPr lang="en-US"/>
              <a:t>/</a:t>
            </a:r>
            <a:r>
              <a:rPr lang="en-US" err="1"/>
              <a:t>en</a:t>
            </a:r>
            <a:r>
              <a:rPr lang="en-US"/>
              <a:t>/photo/1453161</a:t>
            </a:r>
          </a:p>
        </p:txBody>
      </p:sp>
      <p:sp>
        <p:nvSpPr>
          <p:cNvPr id="4" name="Slide Number Placeholder 3"/>
          <p:cNvSpPr>
            <a:spLocks noGrp="1"/>
          </p:cNvSpPr>
          <p:nvPr>
            <p:ph type="sldNum" sz="quarter" idx="5"/>
          </p:nvPr>
        </p:nvSpPr>
        <p:spPr/>
        <p:txBody>
          <a:bodyPr/>
          <a:lstStyle/>
          <a:p>
            <a:fld id="{F043326C-74E1-E341-86B9-9EEA4FF64A36}" type="slidenum">
              <a:rPr lang="en-US" smtClean="0"/>
              <a:pPr/>
              <a:t>14</a:t>
            </a:fld>
            <a:endParaRPr lang="en-US"/>
          </a:p>
        </p:txBody>
      </p:sp>
    </p:spTree>
    <p:extLst>
      <p:ext uri="{BB962C8B-B14F-4D97-AF65-F5344CB8AC3E}">
        <p14:creationId xmlns:p14="http://schemas.microsoft.com/office/powerpoint/2010/main" val="18929183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My Pictures</a:t>
            </a:r>
          </a:p>
        </p:txBody>
      </p:sp>
      <p:sp>
        <p:nvSpPr>
          <p:cNvPr id="4" name="Slide Number Placeholder 3"/>
          <p:cNvSpPr>
            <a:spLocks noGrp="1"/>
          </p:cNvSpPr>
          <p:nvPr>
            <p:ph type="sldNum" sz="quarter" idx="10"/>
          </p:nvPr>
        </p:nvSpPr>
        <p:spPr/>
        <p:txBody>
          <a:bodyPr/>
          <a:lstStyle/>
          <a:p>
            <a:fld id="{F043326C-74E1-E341-86B9-9EEA4FF64A36}" type="slidenum">
              <a:rPr lang="en-US" smtClean="0"/>
              <a:pPr/>
              <a:t>15</a:t>
            </a:fld>
            <a:endParaRPr lang="en-US"/>
          </a:p>
        </p:txBody>
      </p:sp>
    </p:spTree>
    <p:extLst>
      <p:ext uri="{BB962C8B-B14F-4D97-AF65-F5344CB8AC3E}">
        <p14:creationId xmlns:p14="http://schemas.microsoft.com/office/powerpoint/2010/main" val="25790171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a:t>
            </a:r>
            <a:r>
              <a:rPr lang="en-US" err="1"/>
              <a:t>pixabay.com</a:t>
            </a:r>
            <a:r>
              <a:rPr lang="en-US"/>
              <a:t>/ko/</a:t>
            </a:r>
            <a:r>
              <a:rPr lang="ko-KR" altLang="en-US"/>
              <a:t>공장</a:t>
            </a:r>
            <a:r>
              <a:rPr lang="en-US" altLang="ko-KR"/>
              <a:t>-</a:t>
            </a:r>
            <a:r>
              <a:rPr lang="ko-KR" altLang="en-US"/>
              <a:t>자동차</a:t>
            </a:r>
            <a:r>
              <a:rPr lang="en-US" altLang="ko-KR"/>
              <a:t>-</a:t>
            </a:r>
            <a:r>
              <a:rPr lang="ko-KR" altLang="en-US"/>
              <a:t>엔진</a:t>
            </a:r>
            <a:r>
              <a:rPr lang="en-US" altLang="ko-KR"/>
              <a:t>-</a:t>
            </a:r>
            <a:r>
              <a:rPr lang="ko-KR" altLang="en-US"/>
              <a:t>조립</a:t>
            </a:r>
            <a:r>
              <a:rPr lang="en-US" altLang="ko-KR"/>
              <a:t>-</a:t>
            </a:r>
            <a:r>
              <a:rPr lang="ko-KR" altLang="en-US"/>
              <a:t>생산</a:t>
            </a:r>
            <a:r>
              <a:rPr lang="en-US" altLang="ko-KR"/>
              <a:t>-</a:t>
            </a:r>
            <a:r>
              <a:rPr lang="ko-KR" altLang="en-US"/>
              <a:t>제조업체</a:t>
            </a:r>
            <a:r>
              <a:rPr lang="en-US" altLang="ko-KR"/>
              <a:t>-</a:t>
            </a:r>
            <a:r>
              <a:rPr lang="ko-KR" altLang="en-US"/>
              <a:t>인력</a:t>
            </a:r>
            <a:r>
              <a:rPr lang="en-US" altLang="ko-KR"/>
              <a:t>-</a:t>
            </a:r>
            <a:r>
              <a:rPr lang="ko-KR" altLang="en-US"/>
              <a:t>자동</a:t>
            </a:r>
            <a:r>
              <a:rPr lang="en-US" altLang="ko-KR"/>
              <a:t>-</a:t>
            </a:r>
            <a:r>
              <a:rPr lang="ko-KR" altLang="en-US"/>
              <a:t>선</a:t>
            </a:r>
            <a:r>
              <a:rPr lang="en-US" altLang="ko-KR"/>
              <a:t>-35104/</a:t>
            </a:r>
          </a:p>
          <a:p>
            <a:endParaRPr lang="en-US"/>
          </a:p>
          <a:p>
            <a:r>
              <a:rPr lang="en-US"/>
              <a:t>https://</a:t>
            </a:r>
            <a:r>
              <a:rPr lang="en-US" err="1"/>
              <a:t>pixabay.com</a:t>
            </a:r>
            <a:r>
              <a:rPr lang="en-US"/>
              <a:t>/vectors/factory-building-chimney-victorian-33004/</a:t>
            </a:r>
          </a:p>
          <a:p>
            <a:endParaRPr lang="en-US"/>
          </a:p>
          <a:p>
            <a:r>
              <a:rPr lang="en-US"/>
              <a:t>https://</a:t>
            </a:r>
            <a:r>
              <a:rPr lang="en-US" err="1"/>
              <a:t>pixabay.com</a:t>
            </a:r>
            <a:r>
              <a:rPr lang="en-US"/>
              <a:t>/vectors/machine-crankshaft-working-man-35105/</a:t>
            </a:r>
          </a:p>
        </p:txBody>
      </p:sp>
      <p:sp>
        <p:nvSpPr>
          <p:cNvPr id="4" name="Slide Number Placeholder 3"/>
          <p:cNvSpPr>
            <a:spLocks noGrp="1"/>
          </p:cNvSpPr>
          <p:nvPr>
            <p:ph type="sldNum" sz="quarter" idx="10"/>
          </p:nvPr>
        </p:nvSpPr>
        <p:spPr/>
        <p:txBody>
          <a:bodyPr/>
          <a:lstStyle/>
          <a:p>
            <a:fld id="{F043326C-74E1-E341-86B9-9EEA4FF64A36}" type="slidenum">
              <a:rPr lang="en-US" smtClean="0"/>
              <a:pPr/>
              <a:t>16</a:t>
            </a:fld>
            <a:endParaRPr lang="en-US"/>
          </a:p>
        </p:txBody>
      </p:sp>
    </p:spTree>
    <p:extLst>
      <p:ext uri="{BB962C8B-B14F-4D97-AF65-F5344CB8AC3E}">
        <p14:creationId xmlns:p14="http://schemas.microsoft.com/office/powerpoint/2010/main" val="31249616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043326C-74E1-E341-86B9-9EEA4FF64A36}" type="slidenum">
              <a:rPr lang="en-US" smtClean="0"/>
              <a:pPr/>
              <a:t>19</a:t>
            </a:fld>
            <a:endParaRPr lang="en-US"/>
          </a:p>
        </p:txBody>
      </p:sp>
    </p:spTree>
    <p:extLst>
      <p:ext uri="{BB962C8B-B14F-4D97-AF65-F5344CB8AC3E}">
        <p14:creationId xmlns:p14="http://schemas.microsoft.com/office/powerpoint/2010/main" val="19690398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043326C-74E1-E341-86B9-9EEA4FF64A36}" type="slidenum">
              <a:rPr lang="en-US" smtClean="0"/>
              <a:pPr/>
              <a:t>20</a:t>
            </a:fld>
            <a:endParaRPr lang="en-US"/>
          </a:p>
        </p:txBody>
      </p:sp>
    </p:spTree>
    <p:extLst>
      <p:ext uri="{BB962C8B-B14F-4D97-AF65-F5344CB8AC3E}">
        <p14:creationId xmlns:p14="http://schemas.microsoft.com/office/powerpoint/2010/main" val="41917387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a:t>
            </a:r>
            <a:r>
              <a:rPr lang="en-US" err="1"/>
              <a:t>www.pxfuel.com</a:t>
            </a:r>
            <a:r>
              <a:rPr lang="en-US"/>
              <a:t>/</a:t>
            </a:r>
            <a:r>
              <a:rPr lang="en-US" err="1"/>
              <a:t>en</a:t>
            </a:r>
            <a:r>
              <a:rPr lang="en-US"/>
              <a:t>/free-photo-</a:t>
            </a:r>
            <a:r>
              <a:rPr lang="en-US" err="1"/>
              <a:t>xxeuu</a:t>
            </a:r>
            <a:endParaRPr lang="en-US"/>
          </a:p>
          <a:p>
            <a:endParaRPr lang="en-US"/>
          </a:p>
          <a:p>
            <a:r>
              <a:rPr lang="en-US"/>
              <a:t>I think there are fair criticisms of Trade deals for sure. Not</a:t>
            </a:r>
            <a:r>
              <a:rPr lang="en-US" baseline="0"/>
              <a:t> all free trade is “free.” But this is how countries can be made better off from trade.</a:t>
            </a:r>
            <a:endParaRPr lang="en-US"/>
          </a:p>
        </p:txBody>
      </p:sp>
      <p:sp>
        <p:nvSpPr>
          <p:cNvPr id="4" name="Slide Number Placeholder 3"/>
          <p:cNvSpPr>
            <a:spLocks noGrp="1"/>
          </p:cNvSpPr>
          <p:nvPr>
            <p:ph type="sldNum" sz="quarter" idx="10"/>
          </p:nvPr>
        </p:nvSpPr>
        <p:spPr/>
        <p:txBody>
          <a:bodyPr/>
          <a:lstStyle/>
          <a:p>
            <a:fld id="{F043326C-74E1-E341-86B9-9EEA4FF64A36}" type="slidenum">
              <a:rPr lang="en-US" smtClean="0"/>
              <a:pPr/>
              <a:t>23</a:t>
            </a:fld>
            <a:endParaRPr lang="en-US"/>
          </a:p>
        </p:txBody>
      </p:sp>
    </p:spTree>
    <p:extLst>
      <p:ext uri="{BB962C8B-B14F-4D97-AF65-F5344CB8AC3E}">
        <p14:creationId xmlns:p14="http://schemas.microsoft.com/office/powerpoint/2010/main" val="29275418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43326C-74E1-E341-86B9-9EEA4FF64A36}" type="slidenum">
              <a:rPr lang="en-US" smtClean="0"/>
              <a:pPr/>
              <a:t>2</a:t>
            </a:fld>
            <a:endParaRPr lang="en-US"/>
          </a:p>
        </p:txBody>
      </p:sp>
    </p:spTree>
    <p:extLst>
      <p:ext uri="{BB962C8B-B14F-4D97-AF65-F5344CB8AC3E}">
        <p14:creationId xmlns:p14="http://schemas.microsoft.com/office/powerpoint/2010/main" val="9045531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43326C-74E1-E341-86B9-9EEA4FF64A36}" type="slidenum">
              <a:rPr lang="en-US" smtClean="0"/>
              <a:pPr/>
              <a:t>24</a:t>
            </a:fld>
            <a:endParaRPr lang="en-US"/>
          </a:p>
        </p:txBody>
      </p:sp>
    </p:spTree>
    <p:extLst>
      <p:ext uri="{BB962C8B-B14F-4D97-AF65-F5344CB8AC3E}">
        <p14:creationId xmlns:p14="http://schemas.microsoft.com/office/powerpoint/2010/main" val="9230903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43326C-74E1-E341-86B9-9EEA4FF64A36}" type="slidenum">
              <a:rPr lang="en-US" smtClean="0"/>
              <a:pPr/>
              <a:t>27</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043326C-74E1-E341-86B9-9EEA4FF64A36}" type="slidenum">
              <a:rPr lang="en-US" smtClean="0"/>
              <a:pPr/>
              <a:t>31</a:t>
            </a:fld>
            <a:endParaRPr lang="en-US"/>
          </a:p>
        </p:txBody>
      </p:sp>
    </p:spTree>
    <p:extLst>
      <p:ext uri="{BB962C8B-B14F-4D97-AF65-F5344CB8AC3E}">
        <p14:creationId xmlns:p14="http://schemas.microsoft.com/office/powerpoint/2010/main" val="13938452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43326C-74E1-E341-86B9-9EEA4FF64A36}" type="slidenum">
              <a:rPr lang="en-US" smtClean="0"/>
              <a:pPr/>
              <a:t>33</a:t>
            </a:fld>
            <a:endParaRPr lang="en-US"/>
          </a:p>
        </p:txBody>
      </p:sp>
    </p:spTree>
    <p:extLst>
      <p:ext uri="{BB962C8B-B14F-4D97-AF65-F5344CB8AC3E}">
        <p14:creationId xmlns:p14="http://schemas.microsoft.com/office/powerpoint/2010/main" val="40971738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a:t>
            </a:r>
            <a:r>
              <a:rPr lang="en-US" err="1"/>
              <a:t>pixabay.com</a:t>
            </a:r>
            <a:r>
              <a:rPr lang="en-US"/>
              <a:t>/illustrations/globe-earth-world-globalization-86244/</a:t>
            </a:r>
          </a:p>
        </p:txBody>
      </p:sp>
      <p:sp>
        <p:nvSpPr>
          <p:cNvPr id="4" name="Slide Number Placeholder 3"/>
          <p:cNvSpPr>
            <a:spLocks noGrp="1"/>
          </p:cNvSpPr>
          <p:nvPr>
            <p:ph type="sldNum" sz="quarter" idx="5"/>
          </p:nvPr>
        </p:nvSpPr>
        <p:spPr/>
        <p:txBody>
          <a:bodyPr/>
          <a:lstStyle/>
          <a:p>
            <a:fld id="{F043326C-74E1-E341-86B9-9EEA4FF64A36}" type="slidenum">
              <a:rPr lang="en-US" smtClean="0"/>
              <a:pPr/>
              <a:t>34</a:t>
            </a:fld>
            <a:endParaRPr lang="en-US"/>
          </a:p>
        </p:txBody>
      </p:sp>
    </p:spTree>
    <p:extLst>
      <p:ext uri="{BB962C8B-B14F-4D97-AF65-F5344CB8AC3E}">
        <p14:creationId xmlns:p14="http://schemas.microsoft.com/office/powerpoint/2010/main" val="19711162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a:t>
            </a:r>
            <a:r>
              <a:rPr lang="en-US" err="1"/>
              <a:t>www.pxfuel.com</a:t>
            </a:r>
            <a:r>
              <a:rPr lang="en-US"/>
              <a:t>/</a:t>
            </a:r>
            <a:r>
              <a:rPr lang="en-US" err="1"/>
              <a:t>en</a:t>
            </a:r>
            <a:r>
              <a:rPr lang="en-US"/>
              <a:t>/free-photo-</a:t>
            </a:r>
            <a:r>
              <a:rPr lang="en-US" err="1"/>
              <a:t>exhim</a:t>
            </a:r>
            <a:endParaRPr lang="en-US"/>
          </a:p>
        </p:txBody>
      </p:sp>
      <p:sp>
        <p:nvSpPr>
          <p:cNvPr id="4" name="Slide Number Placeholder 3"/>
          <p:cNvSpPr>
            <a:spLocks noGrp="1"/>
          </p:cNvSpPr>
          <p:nvPr>
            <p:ph type="sldNum" sz="quarter" idx="5"/>
          </p:nvPr>
        </p:nvSpPr>
        <p:spPr/>
        <p:txBody>
          <a:bodyPr/>
          <a:lstStyle/>
          <a:p>
            <a:fld id="{F043326C-74E1-E341-86B9-9EEA4FF64A36}" type="slidenum">
              <a:rPr lang="en-US" smtClean="0"/>
              <a:pPr/>
              <a:t>35</a:t>
            </a:fld>
            <a:endParaRPr lang="en-US"/>
          </a:p>
        </p:txBody>
      </p:sp>
    </p:spTree>
    <p:extLst>
      <p:ext uri="{BB962C8B-B14F-4D97-AF65-F5344CB8AC3E}">
        <p14:creationId xmlns:p14="http://schemas.microsoft.com/office/powerpoint/2010/main" val="17301058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43326C-74E1-E341-86B9-9EEA4FF64A36}" type="slidenum">
              <a:rPr lang="en-US" smtClean="0"/>
              <a:pPr/>
              <a:t>36</a:t>
            </a:fld>
            <a:endParaRPr lang="en-US"/>
          </a:p>
        </p:txBody>
      </p:sp>
    </p:spTree>
    <p:extLst>
      <p:ext uri="{BB962C8B-B14F-4D97-AF65-F5344CB8AC3E}">
        <p14:creationId xmlns:p14="http://schemas.microsoft.com/office/powerpoint/2010/main" val="10234520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a:t>
            </a:r>
            <a:r>
              <a:rPr lang="en-US" err="1"/>
              <a:t>pixabay.com</a:t>
            </a:r>
            <a:r>
              <a:rPr lang="en-US"/>
              <a:t>/es/illustrations/productividad-trabajo-empresario-1995786/</a:t>
            </a:r>
          </a:p>
          <a:p>
            <a:endParaRPr lang="en-US"/>
          </a:p>
          <a:p>
            <a:r>
              <a:rPr lang="en-US"/>
              <a:t>https://</a:t>
            </a:r>
            <a:r>
              <a:rPr lang="en-US" err="1"/>
              <a:t>data.oecd.org</a:t>
            </a:r>
            <a:r>
              <a:rPr lang="en-US"/>
              <a:t>/</a:t>
            </a:r>
            <a:r>
              <a:rPr lang="en-US" err="1"/>
              <a:t>gdp</a:t>
            </a:r>
            <a:r>
              <a:rPr lang="en-US"/>
              <a:t>/gross-domestic-product-</a:t>
            </a:r>
            <a:r>
              <a:rPr lang="en-US" err="1"/>
              <a:t>gdp.htm</a:t>
            </a:r>
            <a:endParaRPr lang="en-US"/>
          </a:p>
        </p:txBody>
      </p:sp>
      <p:sp>
        <p:nvSpPr>
          <p:cNvPr id="4" name="Slide Number Placeholder 3"/>
          <p:cNvSpPr>
            <a:spLocks noGrp="1"/>
          </p:cNvSpPr>
          <p:nvPr>
            <p:ph type="sldNum" sz="quarter" idx="5"/>
          </p:nvPr>
        </p:nvSpPr>
        <p:spPr/>
        <p:txBody>
          <a:bodyPr/>
          <a:lstStyle/>
          <a:p>
            <a:fld id="{F043326C-74E1-E341-86B9-9EEA4FF64A36}" type="slidenum">
              <a:rPr lang="en-US" smtClean="0"/>
              <a:pPr/>
              <a:t>38</a:t>
            </a:fld>
            <a:endParaRPr lang="en-US"/>
          </a:p>
        </p:txBody>
      </p:sp>
    </p:spTree>
    <p:extLst>
      <p:ext uri="{BB962C8B-B14F-4D97-AF65-F5344CB8AC3E}">
        <p14:creationId xmlns:p14="http://schemas.microsoft.com/office/powerpoint/2010/main" val="10687948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43326C-74E1-E341-86B9-9EEA4FF64A36}" type="slidenum">
              <a:rPr lang="en-US" smtClean="0"/>
              <a:pPr/>
              <a:t>3</a:t>
            </a:fld>
            <a:endParaRPr lang="en-US"/>
          </a:p>
        </p:txBody>
      </p:sp>
    </p:spTree>
    <p:extLst>
      <p:ext uri="{BB962C8B-B14F-4D97-AF65-F5344CB8AC3E}">
        <p14:creationId xmlns:p14="http://schemas.microsoft.com/office/powerpoint/2010/main" val="19835642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043326C-74E1-E341-86B9-9EEA4FF64A36}" type="slidenum">
              <a:rPr lang="en-US" smtClean="0"/>
              <a:pPr/>
              <a:t>4</a:t>
            </a:fld>
            <a:endParaRPr lang="en-US"/>
          </a:p>
        </p:txBody>
      </p:sp>
    </p:spTree>
    <p:extLst>
      <p:ext uri="{BB962C8B-B14F-4D97-AF65-F5344CB8AC3E}">
        <p14:creationId xmlns:p14="http://schemas.microsoft.com/office/powerpoint/2010/main" val="15925586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want to lock it all up in my pocket.</a:t>
            </a:r>
          </a:p>
        </p:txBody>
      </p:sp>
      <p:sp>
        <p:nvSpPr>
          <p:cNvPr id="4" name="Slide Number Placeholder 3"/>
          <p:cNvSpPr>
            <a:spLocks noGrp="1"/>
          </p:cNvSpPr>
          <p:nvPr>
            <p:ph type="sldNum" sz="quarter" idx="10"/>
          </p:nvPr>
        </p:nvSpPr>
        <p:spPr/>
        <p:txBody>
          <a:bodyPr/>
          <a:lstStyle/>
          <a:p>
            <a:fld id="{F043326C-74E1-E341-86B9-9EEA4FF64A36}" type="slidenum">
              <a:rPr lang="en-US" smtClean="0"/>
              <a:pPr/>
              <a:t>5</a:t>
            </a:fld>
            <a:endParaRPr lang="en-US" dirty="0"/>
          </a:p>
        </p:txBody>
      </p:sp>
    </p:spTree>
    <p:extLst>
      <p:ext uri="{BB962C8B-B14F-4D97-AF65-F5344CB8AC3E}">
        <p14:creationId xmlns:p14="http://schemas.microsoft.com/office/powerpoint/2010/main" val="31598912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www.rbth.com</a:t>
            </a:r>
            <a:r>
              <a:rPr lang="en-US" dirty="0"/>
              <a:t>/history/334638-we-will-bury-you-Khrushchev</a:t>
            </a:r>
          </a:p>
          <a:p>
            <a:endParaRPr lang="en-US" dirty="0"/>
          </a:p>
          <a:p>
            <a:r>
              <a:rPr lang="en-US" dirty="0"/>
              <a:t>Soviet Central Planning Video</a:t>
            </a:r>
          </a:p>
          <a:p>
            <a:endParaRPr lang="en-US" dirty="0"/>
          </a:p>
          <a:p>
            <a:r>
              <a:rPr lang="en-US" dirty="0"/>
              <a:t>http://</a:t>
            </a:r>
            <a:r>
              <a:rPr lang="en-US" dirty="0" err="1"/>
              <a:t>www.youtube.com</a:t>
            </a:r>
            <a:r>
              <a:rPr lang="en-US" dirty="0"/>
              <a:t>/</a:t>
            </a:r>
            <a:r>
              <a:rPr lang="en-US" dirty="0" err="1"/>
              <a:t>watch?v</a:t>
            </a:r>
            <a:r>
              <a:rPr lang="en-US" dirty="0"/>
              <a:t>=-2BgMu32Yuk&amp;feature=related</a:t>
            </a:r>
          </a:p>
        </p:txBody>
      </p:sp>
      <p:sp>
        <p:nvSpPr>
          <p:cNvPr id="4" name="Slide Number Placeholder 3"/>
          <p:cNvSpPr>
            <a:spLocks noGrp="1"/>
          </p:cNvSpPr>
          <p:nvPr>
            <p:ph type="sldNum" sz="quarter" idx="5"/>
          </p:nvPr>
        </p:nvSpPr>
        <p:spPr/>
        <p:txBody>
          <a:bodyPr/>
          <a:lstStyle/>
          <a:p>
            <a:fld id="{F043326C-74E1-E341-86B9-9EEA4FF64A36}" type="slidenum">
              <a:rPr lang="en-US" smtClean="0"/>
              <a:pPr/>
              <a:t>6</a:t>
            </a:fld>
            <a:endParaRPr lang="en-US"/>
          </a:p>
        </p:txBody>
      </p:sp>
    </p:spTree>
    <p:extLst>
      <p:ext uri="{BB962C8B-B14F-4D97-AF65-F5344CB8AC3E}">
        <p14:creationId xmlns:p14="http://schemas.microsoft.com/office/powerpoint/2010/main" val="10014763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a:t>
            </a:r>
            <a:r>
              <a:rPr lang="en-US" err="1"/>
              <a:t>checksbalances.clio.nl</a:t>
            </a:r>
            <a:r>
              <a:rPr lang="en-US"/>
              <a:t>/2017/03/the-wounded-invisible-hand-regulating-the-world/</a:t>
            </a:r>
          </a:p>
        </p:txBody>
      </p:sp>
      <p:sp>
        <p:nvSpPr>
          <p:cNvPr id="4" name="Slide Number Placeholder 3"/>
          <p:cNvSpPr>
            <a:spLocks noGrp="1"/>
          </p:cNvSpPr>
          <p:nvPr>
            <p:ph type="sldNum" sz="quarter" idx="5"/>
          </p:nvPr>
        </p:nvSpPr>
        <p:spPr/>
        <p:txBody>
          <a:bodyPr/>
          <a:lstStyle/>
          <a:p>
            <a:fld id="{F043326C-74E1-E341-86B9-9EEA4FF64A36}" type="slidenum">
              <a:rPr lang="en-US" smtClean="0"/>
              <a:pPr/>
              <a:t>7</a:t>
            </a:fld>
            <a:endParaRPr lang="en-US"/>
          </a:p>
        </p:txBody>
      </p:sp>
    </p:spTree>
    <p:extLst>
      <p:ext uri="{BB962C8B-B14F-4D97-AF65-F5344CB8AC3E}">
        <p14:creationId xmlns:p14="http://schemas.microsoft.com/office/powerpoint/2010/main" val="38739160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a:t>
            </a:r>
            <a:r>
              <a:rPr lang="en-US" err="1"/>
              <a:t>www.pexels.com</a:t>
            </a:r>
            <a:r>
              <a:rPr lang="en-US"/>
              <a:t>/photo/building-capital-capitol-federal-government-129115/</a:t>
            </a:r>
          </a:p>
        </p:txBody>
      </p:sp>
      <p:sp>
        <p:nvSpPr>
          <p:cNvPr id="4" name="Slide Number Placeholder 3"/>
          <p:cNvSpPr>
            <a:spLocks noGrp="1"/>
          </p:cNvSpPr>
          <p:nvPr>
            <p:ph type="sldNum" sz="quarter" idx="5"/>
          </p:nvPr>
        </p:nvSpPr>
        <p:spPr/>
        <p:txBody>
          <a:bodyPr/>
          <a:lstStyle/>
          <a:p>
            <a:fld id="{F043326C-74E1-E341-86B9-9EEA4FF64A36}" type="slidenum">
              <a:rPr lang="en-US" smtClean="0"/>
              <a:pPr/>
              <a:t>8</a:t>
            </a:fld>
            <a:endParaRPr lang="en-US"/>
          </a:p>
        </p:txBody>
      </p:sp>
    </p:spTree>
    <p:extLst>
      <p:ext uri="{BB962C8B-B14F-4D97-AF65-F5344CB8AC3E}">
        <p14:creationId xmlns:p14="http://schemas.microsoft.com/office/powerpoint/2010/main" val="13014248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a:t>
            </a:r>
            <a:r>
              <a:rPr lang="en-US" err="1"/>
              <a:t>commons.wikimedia.org</a:t>
            </a:r>
            <a:r>
              <a:rPr lang="en-US"/>
              <a:t>/wiki/</a:t>
            </a:r>
            <a:r>
              <a:rPr lang="en-US" err="1"/>
              <a:t>File:Off-Balance-Scale.svg</a:t>
            </a:r>
            <a:endParaRPr lang="en-US"/>
          </a:p>
        </p:txBody>
      </p:sp>
      <p:sp>
        <p:nvSpPr>
          <p:cNvPr id="4" name="Slide Number Placeholder 3"/>
          <p:cNvSpPr>
            <a:spLocks noGrp="1"/>
          </p:cNvSpPr>
          <p:nvPr>
            <p:ph type="sldNum" sz="quarter" idx="5"/>
          </p:nvPr>
        </p:nvSpPr>
        <p:spPr/>
        <p:txBody>
          <a:bodyPr/>
          <a:lstStyle/>
          <a:p>
            <a:fld id="{F043326C-74E1-E341-86B9-9EEA4FF64A36}" type="slidenum">
              <a:rPr lang="en-US" smtClean="0"/>
              <a:pPr/>
              <a:t>9</a:t>
            </a:fld>
            <a:endParaRPr lang="en-US"/>
          </a:p>
        </p:txBody>
      </p:sp>
    </p:spTree>
    <p:extLst>
      <p:ext uri="{BB962C8B-B14F-4D97-AF65-F5344CB8AC3E}">
        <p14:creationId xmlns:p14="http://schemas.microsoft.com/office/powerpoint/2010/main" val="12597672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4E93505-2642-2F44-BE9D-C3E315A138C0}" type="datetimeFigureOut">
              <a:rPr lang="en-US" smtClean="0"/>
              <a:pPr/>
              <a:t>9/3/25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107254-C29B-4D40-B58E-0AA75F21098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4E93505-2642-2F44-BE9D-C3E315A138C0}" type="datetimeFigureOut">
              <a:rPr lang="en-US" smtClean="0"/>
              <a:pPr/>
              <a:t>9/3/25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107254-C29B-4D40-B58E-0AA75F21098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4E93505-2642-2F44-BE9D-C3E315A138C0}" type="datetimeFigureOut">
              <a:rPr lang="en-US" smtClean="0"/>
              <a:pPr/>
              <a:t>9/3/25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107254-C29B-4D40-B58E-0AA75F21098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4E93505-2642-2F44-BE9D-C3E315A138C0}" type="datetimeFigureOut">
              <a:rPr lang="en-US" smtClean="0"/>
              <a:pPr/>
              <a:t>9/3/25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107254-C29B-4D40-B58E-0AA75F21098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4E93505-2642-2F44-BE9D-C3E315A138C0}" type="datetimeFigureOut">
              <a:rPr lang="en-US" smtClean="0"/>
              <a:pPr/>
              <a:t>9/3/25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107254-C29B-4D40-B58E-0AA75F21098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4E93505-2642-2F44-BE9D-C3E315A138C0}" type="datetimeFigureOut">
              <a:rPr lang="en-US" smtClean="0"/>
              <a:pPr/>
              <a:t>9/3/25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107254-C29B-4D40-B58E-0AA75F21098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4E93505-2642-2F44-BE9D-C3E315A138C0}" type="datetimeFigureOut">
              <a:rPr lang="en-US" smtClean="0"/>
              <a:pPr/>
              <a:t>9/3/25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0107254-C29B-4D40-B58E-0AA75F21098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4E93505-2642-2F44-BE9D-C3E315A138C0}" type="datetimeFigureOut">
              <a:rPr lang="en-US" smtClean="0"/>
              <a:pPr/>
              <a:t>9/3/25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0107254-C29B-4D40-B58E-0AA75F21098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E93505-2642-2F44-BE9D-C3E315A138C0}" type="datetimeFigureOut">
              <a:rPr lang="en-US" smtClean="0"/>
              <a:pPr/>
              <a:t>9/3/25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0107254-C29B-4D40-B58E-0AA75F21098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E93505-2642-2F44-BE9D-C3E315A138C0}" type="datetimeFigureOut">
              <a:rPr lang="en-US" smtClean="0"/>
              <a:pPr/>
              <a:t>9/3/25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107254-C29B-4D40-B58E-0AA75F21098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E93505-2642-2F44-BE9D-C3E315A138C0}" type="datetimeFigureOut">
              <a:rPr lang="en-US" smtClean="0"/>
              <a:pPr/>
              <a:t>9/3/25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107254-C29B-4D40-B58E-0AA75F21098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E93505-2642-2F44-BE9D-C3E315A138C0}" type="datetimeFigureOut">
              <a:rPr lang="en-US" smtClean="0"/>
              <a:pPr/>
              <a:t>9/3/25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107254-C29B-4D40-B58E-0AA75F21098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customXml" Target="../ink/ink1.xml"/><Relationship Id="rId7"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svg"/></Relationships>
</file>

<file path=ppt/slides/_rels/slide20.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customXml" Target="../ink/ink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audio" Target="../media/audio4.bin"/><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audio" Target="../media/audio2.bin"/><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0.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2.bin"/><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29.png"/><Relationship Id="rId7" Type="http://schemas.openxmlformats.org/officeDocument/2006/relationships/image" Target="../media/image34.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0.png"/></Relationships>
</file>

<file path=ppt/slides/_rels/slide3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audio" Target="../media/audio10.bin"/><Relationship Id="rId3" Type="http://schemas.openxmlformats.org/officeDocument/2006/relationships/audio" Target="../media/audio5.bin"/><Relationship Id="rId7" Type="http://schemas.openxmlformats.org/officeDocument/2006/relationships/audio" Target="../media/audio9.bin"/><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audio" Target="../media/audio8.bin"/><Relationship Id="rId5" Type="http://schemas.openxmlformats.org/officeDocument/2006/relationships/audio" Target="../media/audio7.bin"/><Relationship Id="rId4" Type="http://schemas.openxmlformats.org/officeDocument/2006/relationships/audio" Target="../media/audio6.bin"/></Relationships>
</file>

<file path=ppt/slides/_rels/slide3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audio" Target="../media/audio2.bin"/></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A4E37431-20F0-4DD6-84A9-ED2B644943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0AE98B72-66C6-4AB4-AF0D-BA830DE863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336136" y="1336710"/>
            <a:ext cx="6858000" cy="418458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407EAFC6-733F-403D-BB4D-05A3A2874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088181" y="1092216"/>
            <a:ext cx="6346209" cy="418206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17A36730-4CB0-4F61-AD11-A44C976583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833933" y="3515977"/>
            <a:ext cx="2501979" cy="418206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C69C79E1-F916-4929-A4F3-DE763D4BFA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176002" y="1496845"/>
            <a:ext cx="6858001" cy="3864309"/>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767334AB-16BD-4EC7-8C6B-4B51716009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277" y="1668285"/>
            <a:ext cx="4318303" cy="3238727"/>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Box 50229">
            <a:extLst>
              <a:ext uri="{FF2B5EF4-FFF2-40B4-BE49-F238E27FC236}">
                <a16:creationId xmlns:a16="http://schemas.microsoft.com/office/drawing/2014/main" id="{4EC4D3CE-4562-EF19-3A49-4C7328529FCD}"/>
              </a:ext>
            </a:extLst>
          </p:cNvPr>
          <p:cNvSpPr txBox="1">
            <a:spLocks noGrp="1"/>
          </p:cNvSpPr>
          <p:nvPr>
            <p:ph type="title"/>
          </p:nvPr>
        </p:nvSpPr>
        <p:spPr>
          <a:xfrm>
            <a:off x="317246" y="218946"/>
            <a:ext cx="3535352" cy="3030724"/>
          </a:xfrm>
          <a:prstGeom prst="rect">
            <a:avLst/>
          </a:prstGeom>
        </p:spPr>
        <p:txBody>
          <a:bodyPr rot="0" spcFirstLastPara="0" vert="horz" lIns="91440" tIns="45720" rIns="91440" bIns="45720" numCol="1" spcCol="0" rtlCol="0" fromWordArt="0" anchor="b" anchorCtr="0" forceAA="0" compatLnSpc="1">
            <a:prstTxWarp prst="textNoShape">
              <a:avLst/>
            </a:prstTxWarp>
            <a:normAutofit fontScale="90000"/>
          </a:bodyPr>
          <a:lstStyle/>
          <a:p>
            <a:pPr marL="0" marR="0" defTabSz="914400">
              <a:lnSpc>
                <a:spcPct val="90000"/>
              </a:lnSpc>
              <a:spcAft>
                <a:spcPts val="225"/>
              </a:spcAft>
            </a:pPr>
            <a:r>
              <a:rPr lang="en-US" sz="3500" b="1" kern="1200" dirty="0">
                <a:solidFill>
                  <a:srgbClr val="FFFFFF"/>
                </a:solidFill>
                <a:effectLst/>
                <a:latin typeface="APPLE CHANCERY" panose="03020702040506060504" pitchFamily="66" charset="-79"/>
                <a:cs typeface="APPLE CHANCERY" panose="03020702040506060504" pitchFamily="66" charset="-79"/>
              </a:rPr>
              <a:t>A Story of Economics: </a:t>
            </a:r>
            <a:br>
              <a:rPr lang="en-US" sz="3500" b="1" kern="1200" dirty="0">
                <a:solidFill>
                  <a:srgbClr val="FFFFFF"/>
                </a:solidFill>
                <a:effectLst/>
                <a:latin typeface="APPLE CHANCERY" panose="03020702040506060504" pitchFamily="66" charset="-79"/>
                <a:cs typeface="APPLE CHANCERY" panose="03020702040506060504" pitchFamily="66" charset="-79"/>
              </a:rPr>
            </a:br>
            <a:endParaRPr lang="en-US" sz="3500" kern="1200" dirty="0">
              <a:solidFill>
                <a:srgbClr val="FFFFFF"/>
              </a:solidFill>
              <a:effectLst/>
              <a:latin typeface="Apple Chancery" panose="03020702040506060504" pitchFamily="66" charset="-79"/>
              <a:cs typeface="Apple Chancery" panose="03020702040506060504" pitchFamily="66" charset="-79"/>
            </a:endParaRPr>
          </a:p>
          <a:p>
            <a:pPr marL="0" marR="0" defTabSz="914400">
              <a:lnSpc>
                <a:spcPct val="90000"/>
              </a:lnSpc>
              <a:spcAft>
                <a:spcPts val="225"/>
              </a:spcAft>
            </a:pPr>
            <a:r>
              <a:rPr lang="en-US" sz="3500" b="1" kern="1200" dirty="0">
                <a:solidFill>
                  <a:srgbClr val="FFFFFF"/>
                </a:solidFill>
                <a:effectLst/>
                <a:latin typeface="APPLE CHANCERY" panose="03020702040506060504" pitchFamily="66" charset="-79"/>
                <a:cs typeface="APPLE CHANCERY" panose="03020702040506060504" pitchFamily="66" charset="-79"/>
              </a:rPr>
              <a:t>A Principles Tale</a:t>
            </a:r>
            <a:endParaRPr lang="en-US" sz="3500" kern="1200" dirty="0">
              <a:solidFill>
                <a:srgbClr val="FFFFFF"/>
              </a:solidFill>
              <a:effectLst/>
              <a:latin typeface="Apple Chancery" panose="03020702040506060504" pitchFamily="66" charset="-79"/>
              <a:cs typeface="Apple Chancery" panose="03020702040506060504" pitchFamily="66" charset="-79"/>
            </a:endParaRPr>
          </a:p>
          <a:p>
            <a:pPr marL="0" marR="0" defTabSz="914400">
              <a:lnSpc>
                <a:spcPct val="90000"/>
              </a:lnSpc>
              <a:spcAft>
                <a:spcPts val="0"/>
              </a:spcAft>
            </a:pPr>
            <a:r>
              <a:rPr lang="en-US" sz="3500" kern="1200" dirty="0">
                <a:solidFill>
                  <a:srgbClr val="FFFFFF"/>
                </a:solidFill>
                <a:effectLst/>
                <a:latin typeface="Apple Chancery" panose="03020702040506060504" pitchFamily="66" charset="-79"/>
                <a:cs typeface="Apple Chancery" panose="03020702040506060504" pitchFamily="66" charset="-79"/>
              </a:rPr>
              <a:t> </a:t>
            </a:r>
          </a:p>
        </p:txBody>
      </p:sp>
      <p:pic>
        <p:nvPicPr>
          <p:cNvPr id="5" name="Picture 2">
            <a:extLst>
              <a:ext uri="{FF2B5EF4-FFF2-40B4-BE49-F238E27FC236}">
                <a16:creationId xmlns:a16="http://schemas.microsoft.com/office/drawing/2014/main" id="{DF2A4865-2983-E449-FFB0-F3969767291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156"/>
          <a:stretch/>
        </p:blipFill>
        <p:spPr bwMode="auto">
          <a:xfrm>
            <a:off x="4185153" y="10141"/>
            <a:ext cx="4958273" cy="6847856"/>
          </a:xfrm>
          <a:prstGeom prst="rect">
            <a:avLst/>
          </a:prstGeom>
          <a:noFill/>
          <a:extLst>
            <a:ext uri="{909E8E84-426E-40DD-AFC4-6F175D3DCCD1}">
              <a14:hiddenFill xmlns:a14="http://schemas.microsoft.com/office/drawing/2010/main">
                <a:solidFill>
                  <a:srgbClr val="FFFFFF"/>
                </a:solidFill>
              </a14:hiddenFill>
            </a:ext>
          </a:extLst>
        </p:spPr>
      </p:pic>
      <p:sp>
        <p:nvSpPr>
          <p:cNvPr id="7" name="Text Box 50230">
            <a:extLst>
              <a:ext uri="{FF2B5EF4-FFF2-40B4-BE49-F238E27FC236}">
                <a16:creationId xmlns:a16="http://schemas.microsoft.com/office/drawing/2014/main" id="{8492FB27-725E-BC4D-15CE-3D448ED6827D}"/>
              </a:ext>
            </a:extLst>
          </p:cNvPr>
          <p:cNvSpPr txBox="1"/>
          <p:nvPr/>
        </p:nvSpPr>
        <p:spPr>
          <a:xfrm>
            <a:off x="585603" y="4966505"/>
            <a:ext cx="3295650" cy="2454300"/>
          </a:xfrm>
          <a:prstGeom prst="rect">
            <a:avLst/>
          </a:prstGeom>
        </p:spPr>
        <p:txBody>
          <a:bodyPr rot="0" spcFirstLastPara="0" vert="horz" lIns="91440" tIns="45720" rIns="91440" bIns="45720" numCol="1" spcCol="0" rtlCol="0" fromWordArt="0" anchorCtr="0" forceAA="0" compatLnSpc="1">
            <a:prstTxWarp prst="textNoShape">
              <a:avLst/>
            </a:prstTxWarp>
            <a:normAutofit/>
          </a:bodyPr>
          <a:lstStyle/>
          <a:p>
            <a:pPr marR="0" algn="ctr" defTabSz="914400">
              <a:lnSpc>
                <a:spcPct val="90000"/>
              </a:lnSpc>
              <a:spcBef>
                <a:spcPts val="0"/>
              </a:spcBef>
              <a:spcAft>
                <a:spcPts val="600"/>
              </a:spcAft>
            </a:pPr>
            <a:r>
              <a:rPr lang="en-US" sz="2100" b="1" dirty="0">
                <a:solidFill>
                  <a:schemeClr val="bg1">
                    <a:alpha val="80000"/>
                  </a:schemeClr>
                </a:solidFill>
                <a:effectLst/>
                <a:latin typeface="APPLE CHANCERY" panose="03020702040506060504" pitchFamily="66" charset="-79"/>
                <a:cs typeface="APPLE CHANCERY" panose="03020702040506060504" pitchFamily="66" charset="-79"/>
              </a:rPr>
              <a:t>By Jimmy </a:t>
            </a:r>
            <a:r>
              <a:rPr lang="en-US" sz="2100" b="1" dirty="0" err="1">
                <a:solidFill>
                  <a:schemeClr val="bg1">
                    <a:alpha val="80000"/>
                  </a:schemeClr>
                </a:solidFill>
                <a:effectLst/>
                <a:latin typeface="APPLE CHANCERY" panose="03020702040506060504" pitchFamily="66" charset="-79"/>
                <a:cs typeface="APPLE CHANCERY" panose="03020702040506060504" pitchFamily="66" charset="-79"/>
              </a:rPr>
              <a:t>DeNicco</a:t>
            </a:r>
            <a:endParaRPr lang="en-US" sz="2100" dirty="0">
              <a:solidFill>
                <a:schemeClr val="bg1">
                  <a:alpha val="80000"/>
                </a:schemeClr>
              </a:solidFill>
              <a:effectLst/>
              <a:latin typeface="Apple Chancery" panose="03020702040506060504" pitchFamily="66" charset="-79"/>
              <a:cs typeface="Apple Chancery" panose="03020702040506060504" pitchFamily="66" charset="-79"/>
            </a:endParaRPr>
          </a:p>
        </p:txBody>
      </p:sp>
    </p:spTree>
    <p:extLst>
      <p:ext uri="{BB962C8B-B14F-4D97-AF65-F5344CB8AC3E}">
        <p14:creationId xmlns:p14="http://schemas.microsoft.com/office/powerpoint/2010/main" val="35300088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0"/>
            <a:ext cx="8229600" cy="1143000"/>
          </a:xfrm>
        </p:spPr>
        <p:txBody>
          <a:bodyPr>
            <a:normAutofit/>
          </a:bodyPr>
          <a:lstStyle/>
          <a:p>
            <a:pPr eaLnBrk="1" hangingPunct="1"/>
            <a:r>
              <a:rPr lang="en-US" sz="4000">
                <a:ea typeface="ＭＳ Ｐゴシック" pitchFamily="-84" charset="-128"/>
                <a:cs typeface="ＭＳ Ｐゴシック" pitchFamily="-84" charset="-128"/>
              </a:rPr>
              <a:t>Microeconomics</a:t>
            </a:r>
          </a:p>
        </p:txBody>
      </p:sp>
      <p:sp>
        <p:nvSpPr>
          <p:cNvPr id="16388" name="TextBox 4"/>
          <p:cNvSpPr txBox="1">
            <a:spLocks noChangeArrowheads="1"/>
          </p:cNvSpPr>
          <p:nvPr/>
        </p:nvSpPr>
        <p:spPr bwMode="auto">
          <a:xfrm>
            <a:off x="173606" y="1417638"/>
            <a:ext cx="8887926" cy="954107"/>
          </a:xfrm>
          <a:prstGeom prst="rect">
            <a:avLst/>
          </a:prstGeom>
          <a:noFill/>
          <a:ln w="9525">
            <a:noFill/>
            <a:miter lim="800000"/>
            <a:headEnd/>
            <a:tailEnd/>
          </a:ln>
        </p:spPr>
        <p:txBody>
          <a:bodyPr wrap="square">
            <a:prstTxWarp prst="textNoShape">
              <a:avLst/>
            </a:prstTxWarp>
            <a:spAutoFit/>
          </a:bodyPr>
          <a:lstStyle/>
          <a:p>
            <a:pPr algn="ctr"/>
            <a:r>
              <a:rPr lang="en-US" sz="2800" b="1"/>
              <a:t>Microeconomics</a:t>
            </a:r>
            <a:r>
              <a:rPr lang="en-US" sz="2800"/>
              <a:t>: the study of how households and firms make decisions and how they interact in markets.</a:t>
            </a:r>
          </a:p>
        </p:txBody>
      </p:sp>
      <p:pic>
        <p:nvPicPr>
          <p:cNvPr id="62468" name="Picture 4" descr="Household Icon - Download Household Icon 250948 | Noun Project">
            <a:extLst>
              <a:ext uri="{FF2B5EF4-FFF2-40B4-BE49-F238E27FC236}">
                <a16:creationId xmlns:a16="http://schemas.microsoft.com/office/drawing/2014/main" id="{18E78946-D72F-9E42-85B0-90E43902B0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755328"/>
            <a:ext cx="3236967" cy="3236967"/>
          </a:xfrm>
          <a:prstGeom prst="rect">
            <a:avLst/>
          </a:prstGeom>
          <a:noFill/>
          <a:extLst>
            <a:ext uri="{909E8E84-426E-40DD-AFC4-6F175D3DCCD1}">
              <a14:hiddenFill xmlns:a14="http://schemas.microsoft.com/office/drawing/2010/main">
                <a:solidFill>
                  <a:srgbClr val="FFFFFF"/>
                </a:solidFill>
              </a14:hiddenFill>
            </a:ext>
          </a:extLst>
        </p:spPr>
      </p:pic>
      <p:pic>
        <p:nvPicPr>
          <p:cNvPr id="62470" name="Picture 6">
            <a:extLst>
              <a:ext uri="{FF2B5EF4-FFF2-40B4-BE49-F238E27FC236}">
                <a16:creationId xmlns:a16="http://schemas.microsoft.com/office/drawing/2014/main" id="{03AB8D01-167A-0C41-99D4-4B54D83326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8216" y="3015795"/>
            <a:ext cx="4568584" cy="271603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3278"/>
            <a:ext cx="9144000" cy="1143000"/>
          </a:xfrm>
        </p:spPr>
        <p:txBody>
          <a:bodyPr>
            <a:normAutofit fontScale="90000"/>
          </a:bodyPr>
          <a:lstStyle/>
          <a:p>
            <a:br>
              <a:rPr lang="en-US" dirty="0"/>
            </a:br>
            <a:r>
              <a:rPr lang="en-US" dirty="0"/>
              <a:t>Marginal Analysis</a:t>
            </a:r>
            <a:br>
              <a:rPr lang="en-US" dirty="0"/>
            </a:br>
            <a:endParaRPr lang="en-US" dirty="0"/>
          </a:p>
        </p:txBody>
      </p:sp>
      <p:sp>
        <p:nvSpPr>
          <p:cNvPr id="3" name="Content Placeholder 2"/>
          <p:cNvSpPr>
            <a:spLocks noGrp="1"/>
          </p:cNvSpPr>
          <p:nvPr>
            <p:ph idx="1"/>
          </p:nvPr>
        </p:nvSpPr>
        <p:spPr>
          <a:xfrm>
            <a:off x="349250" y="1176278"/>
            <a:ext cx="8445500" cy="2104571"/>
          </a:xfrm>
          <a:noFill/>
        </p:spPr>
        <p:txBody>
          <a:bodyPr>
            <a:normAutofit/>
          </a:bodyPr>
          <a:lstStyle/>
          <a:p>
            <a:pPr marL="0" indent="0" algn="ctr">
              <a:buNone/>
            </a:pPr>
            <a:r>
              <a:rPr lang="en-US" sz="2400" b="1" dirty="0"/>
              <a:t>Rational People: </a:t>
            </a:r>
            <a:r>
              <a:rPr lang="en-US" sz="2400" dirty="0"/>
              <a:t>people who systematically and purposefully do the best they can to achieve their objectives.</a:t>
            </a:r>
          </a:p>
          <a:p>
            <a:pPr marL="0" indent="0" algn="ctr">
              <a:buNone/>
            </a:pPr>
            <a:r>
              <a:rPr lang="en-US" sz="2400" b="1" dirty="0"/>
              <a:t>Marginal Analysis: </a:t>
            </a:r>
            <a:r>
              <a:rPr lang="en-US" sz="2400" dirty="0"/>
              <a:t>incremental and constantly evolving cost benefit analysis. When making decisions, people compare the marginal costs to the marginal benefits.</a:t>
            </a:r>
            <a:endParaRPr lang="en-US" sz="2400" b="1" dirty="0"/>
          </a:p>
        </p:txBody>
      </p:sp>
      <p:sp>
        <p:nvSpPr>
          <p:cNvPr id="4" name="Rectangle 3">
            <a:extLst>
              <a:ext uri="{FF2B5EF4-FFF2-40B4-BE49-F238E27FC236}">
                <a16:creationId xmlns:a16="http://schemas.microsoft.com/office/drawing/2014/main" id="{F6AB422A-91DA-9949-8940-7339E1975741}"/>
              </a:ext>
            </a:extLst>
          </p:cNvPr>
          <p:cNvSpPr/>
          <p:nvPr/>
        </p:nvSpPr>
        <p:spPr>
          <a:xfrm>
            <a:off x="355600" y="3429000"/>
            <a:ext cx="8445500" cy="2862322"/>
          </a:xfrm>
          <a:prstGeom prst="rect">
            <a:avLst/>
          </a:prstGeom>
        </p:spPr>
        <p:txBody>
          <a:bodyPr wrap="square">
            <a:spAutoFit/>
          </a:bodyPr>
          <a:lstStyle/>
          <a:p>
            <a:r>
              <a:rPr lang="en-US" i="1" dirty="0"/>
              <a:t>John Jacob </a:t>
            </a:r>
            <a:r>
              <a:rPr lang="en-US" i="1" dirty="0" err="1"/>
              <a:t>Jingleheimer</a:t>
            </a:r>
            <a:r>
              <a:rPr lang="en-US" i="1" dirty="0"/>
              <a:t> Schmidt has already invested $100 million on a business venture he thought would make him $150 million in revenue.  He has a </a:t>
            </a:r>
            <a:r>
              <a:rPr lang="en-US" i="1"/>
              <a:t>really bad day </a:t>
            </a:r>
            <a:r>
              <a:rPr lang="en-US" i="1" dirty="0"/>
              <a:t>and finds out that he needs to invest more money to finish the product and the actual revenue he will earn is only going to be $ 110 million. Which of the following is true? </a:t>
            </a:r>
            <a:endParaRPr lang="en-US" dirty="0"/>
          </a:p>
          <a:p>
            <a:r>
              <a:rPr lang="en-US" dirty="0"/>
              <a:t> </a:t>
            </a:r>
          </a:p>
          <a:p>
            <a:pPr marL="800100" lvl="1" indent="-342900">
              <a:buFont typeface="+mj-lt"/>
              <a:buAutoNum type="alphaLcPeriod"/>
            </a:pPr>
            <a:r>
              <a:rPr lang="en-US" i="1" dirty="0"/>
              <a:t>He should scrap the project no matter what and cut his losses.</a:t>
            </a:r>
            <a:endParaRPr lang="en-US" dirty="0"/>
          </a:p>
          <a:p>
            <a:pPr marL="800100" lvl="1" indent="-342900">
              <a:buFont typeface="+mj-lt"/>
              <a:buAutoNum type="alphaLcPeriod"/>
            </a:pPr>
            <a:r>
              <a:rPr lang="en-US" i="1" dirty="0"/>
              <a:t>He should invest only up to $10 million more.</a:t>
            </a:r>
            <a:endParaRPr lang="en-US" dirty="0"/>
          </a:p>
          <a:p>
            <a:pPr marL="800100" lvl="1" indent="-342900">
              <a:buFont typeface="+mj-lt"/>
              <a:buAutoNum type="alphaLcPeriod"/>
            </a:pPr>
            <a:r>
              <a:rPr lang="en-US" i="1" dirty="0"/>
              <a:t>He should invest only up to $150 million more.</a:t>
            </a:r>
            <a:endParaRPr lang="en-US" dirty="0"/>
          </a:p>
          <a:p>
            <a:pPr marL="800100" lvl="1" indent="-342900">
              <a:buFont typeface="+mj-lt"/>
              <a:buAutoNum type="alphaLcPeriod"/>
            </a:pPr>
            <a:r>
              <a:rPr lang="en-US" i="1" dirty="0"/>
              <a:t>He should invest only up to $110 million more.</a:t>
            </a:r>
            <a:endParaRPr lang="en-US" dirty="0"/>
          </a:p>
          <a:p>
            <a:pPr marL="800100" lvl="1" indent="-342900">
              <a:buFont typeface="+mj-lt"/>
              <a:buAutoNum type="alphaLcPeriod"/>
            </a:pPr>
            <a:r>
              <a:rPr lang="en-US" i="1" dirty="0"/>
              <a:t>He should only invest more money no matter what it costs.</a:t>
            </a:r>
            <a:endParaRPr lang="en-US" dirty="0"/>
          </a:p>
        </p:txBody>
      </p:sp>
    </p:spTree>
    <p:extLst>
      <p:ext uri="{BB962C8B-B14F-4D97-AF65-F5344CB8AC3E}">
        <p14:creationId xmlns:p14="http://schemas.microsoft.com/office/powerpoint/2010/main" val="18805886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3278"/>
            <a:ext cx="9144000" cy="1143000"/>
          </a:xfrm>
        </p:spPr>
        <p:txBody>
          <a:bodyPr>
            <a:normAutofit fontScale="90000"/>
          </a:bodyPr>
          <a:lstStyle/>
          <a:p>
            <a:br>
              <a:rPr lang="en-US" dirty="0"/>
            </a:br>
            <a:r>
              <a:rPr lang="en-US" dirty="0"/>
              <a:t>Marginal Analysis</a:t>
            </a:r>
            <a:br>
              <a:rPr lang="en-US" dirty="0"/>
            </a:br>
            <a:endParaRPr lang="en-US" dirty="0"/>
          </a:p>
        </p:txBody>
      </p:sp>
      <p:sp>
        <p:nvSpPr>
          <p:cNvPr id="3" name="Content Placeholder 2"/>
          <p:cNvSpPr>
            <a:spLocks noGrp="1"/>
          </p:cNvSpPr>
          <p:nvPr>
            <p:ph idx="1"/>
          </p:nvPr>
        </p:nvSpPr>
        <p:spPr>
          <a:xfrm>
            <a:off x="241300" y="1079500"/>
            <a:ext cx="8445500" cy="2349500"/>
          </a:xfrm>
          <a:noFill/>
        </p:spPr>
        <p:txBody>
          <a:bodyPr>
            <a:normAutofit fontScale="92500" lnSpcReduction="10000"/>
          </a:bodyPr>
          <a:lstStyle/>
          <a:p>
            <a:pPr marL="0" indent="0" algn="ctr">
              <a:buNone/>
            </a:pPr>
            <a:r>
              <a:rPr lang="en-US" sz="2400" b="1" dirty="0"/>
              <a:t>Rational People: </a:t>
            </a:r>
            <a:r>
              <a:rPr lang="en-US" sz="2400" dirty="0"/>
              <a:t>people who systematically and purposefully do the best they can to achieve their objectives.</a:t>
            </a:r>
          </a:p>
          <a:p>
            <a:pPr marL="0" indent="0" algn="ctr">
              <a:buNone/>
            </a:pPr>
            <a:r>
              <a:rPr lang="en-US" sz="2400" b="1" dirty="0"/>
              <a:t>Marginal Analysis: </a:t>
            </a:r>
            <a:r>
              <a:rPr lang="en-US" sz="2400" dirty="0"/>
              <a:t>incremental and constantly evolving cost benefit analysis. When making decisions, people compare the marginal costs to the marginal benefits.</a:t>
            </a:r>
            <a:endParaRPr lang="en-US" sz="2400" b="1" dirty="0"/>
          </a:p>
          <a:p>
            <a:pPr marL="457200" lvl="1" indent="0" algn="ctr">
              <a:buNone/>
            </a:pPr>
            <a:r>
              <a:rPr lang="en-US" sz="2400" dirty="0"/>
              <a:t>When making decisions, people compare the marginal costs to the marginal benefits.</a:t>
            </a:r>
            <a:endParaRPr lang="en-US" sz="2400" b="1" dirty="0"/>
          </a:p>
          <a:p>
            <a:pPr algn="ctr"/>
            <a:endParaRPr lang="en-US" sz="2400" b="1" dirty="0"/>
          </a:p>
        </p:txBody>
      </p:sp>
      <p:sp>
        <p:nvSpPr>
          <p:cNvPr id="4" name="Rectangle 3">
            <a:extLst>
              <a:ext uri="{FF2B5EF4-FFF2-40B4-BE49-F238E27FC236}">
                <a16:creationId xmlns:a16="http://schemas.microsoft.com/office/drawing/2014/main" id="{F6AB422A-91DA-9949-8940-7339E1975741}"/>
              </a:ext>
            </a:extLst>
          </p:cNvPr>
          <p:cNvSpPr/>
          <p:nvPr/>
        </p:nvSpPr>
        <p:spPr>
          <a:xfrm>
            <a:off x="355600" y="3429000"/>
            <a:ext cx="8445500" cy="2862322"/>
          </a:xfrm>
          <a:prstGeom prst="rect">
            <a:avLst/>
          </a:prstGeom>
        </p:spPr>
        <p:txBody>
          <a:bodyPr wrap="square">
            <a:spAutoFit/>
          </a:bodyPr>
          <a:lstStyle/>
          <a:p>
            <a:r>
              <a:rPr lang="en-US" i="1"/>
              <a:t>John Jacob </a:t>
            </a:r>
            <a:r>
              <a:rPr lang="en-US" i="1" err="1"/>
              <a:t>Jingleheimer</a:t>
            </a:r>
            <a:r>
              <a:rPr lang="en-US" i="1"/>
              <a:t> Schmidt has already invested $100 million on a business venture he thought would make him $150 million in revenue.  He has a really bad day and finds out that he needs to invest more money to finish the product and the actual revenue he will earn is only going to be $ 110 million. Which of the following is true? </a:t>
            </a:r>
            <a:endParaRPr lang="en-US"/>
          </a:p>
          <a:p>
            <a:r>
              <a:rPr lang="en-US"/>
              <a:t> </a:t>
            </a:r>
          </a:p>
          <a:p>
            <a:pPr marL="800100" lvl="1" indent="-342900">
              <a:buFont typeface="+mj-lt"/>
              <a:buAutoNum type="alphaLcPeriod"/>
            </a:pPr>
            <a:r>
              <a:rPr lang="en-US" i="1"/>
              <a:t>He should scrap the project no matter what and cut his losses.</a:t>
            </a:r>
            <a:endParaRPr lang="en-US"/>
          </a:p>
          <a:p>
            <a:pPr marL="800100" lvl="1" indent="-342900">
              <a:buFont typeface="+mj-lt"/>
              <a:buAutoNum type="alphaLcPeriod"/>
            </a:pPr>
            <a:r>
              <a:rPr lang="en-US" i="1"/>
              <a:t>He should invest only up to $10 million more.</a:t>
            </a:r>
            <a:endParaRPr lang="en-US"/>
          </a:p>
          <a:p>
            <a:pPr marL="800100" lvl="1" indent="-342900">
              <a:buFont typeface="+mj-lt"/>
              <a:buAutoNum type="alphaLcPeriod"/>
            </a:pPr>
            <a:r>
              <a:rPr lang="en-US" i="1"/>
              <a:t>He should invest only up to $150 million more.</a:t>
            </a:r>
            <a:endParaRPr lang="en-US"/>
          </a:p>
          <a:p>
            <a:pPr marL="800100" lvl="1" indent="-342900">
              <a:buFont typeface="+mj-lt"/>
              <a:buAutoNum type="alphaLcPeriod"/>
            </a:pPr>
            <a:r>
              <a:rPr lang="en-US" b="1" i="1"/>
              <a:t>He should invest only up to $110 million more.</a:t>
            </a:r>
            <a:endParaRPr lang="en-US" b="1"/>
          </a:p>
          <a:p>
            <a:pPr marL="800100" lvl="1" indent="-342900">
              <a:buFont typeface="+mj-lt"/>
              <a:buAutoNum type="alphaLcPeriod"/>
            </a:pPr>
            <a:r>
              <a:rPr lang="en-US" i="1"/>
              <a:t>He should only invest more money no matter what it costs.</a:t>
            </a:r>
            <a:endParaRPr lang="en-US"/>
          </a:p>
        </p:txBody>
      </p:sp>
    </p:spTree>
    <p:extLst>
      <p:ext uri="{BB962C8B-B14F-4D97-AF65-F5344CB8AC3E}">
        <p14:creationId xmlns:p14="http://schemas.microsoft.com/office/powerpoint/2010/main" val="38627955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17149"/>
            <a:ext cx="8229600" cy="1305213"/>
          </a:xfrm>
        </p:spPr>
        <p:txBody>
          <a:bodyPr>
            <a:normAutofit fontScale="90000"/>
          </a:bodyPr>
          <a:lstStyle/>
          <a:p>
            <a:r>
              <a:rPr lang="en-US" dirty="0"/>
              <a:t>Opportunity Costs</a:t>
            </a:r>
            <a:br>
              <a:rPr lang="en-US" dirty="0"/>
            </a:br>
            <a:endParaRPr lang="en-US" dirty="0"/>
          </a:p>
        </p:txBody>
      </p:sp>
      <p:sp>
        <p:nvSpPr>
          <p:cNvPr id="4" name="Content Placeholder 2"/>
          <p:cNvSpPr txBox="1">
            <a:spLocks/>
          </p:cNvSpPr>
          <p:nvPr/>
        </p:nvSpPr>
        <p:spPr bwMode="auto">
          <a:xfrm>
            <a:off x="457200" y="1475154"/>
            <a:ext cx="8229600" cy="1951670"/>
          </a:xfrm>
          <a:prstGeom prst="rect">
            <a:avLst/>
          </a:prstGeom>
          <a:noFill/>
          <a:ln w="9525">
            <a:noFill/>
            <a:miter lim="800000"/>
            <a:headEnd/>
            <a:tailEnd/>
          </a:ln>
        </p:spPr>
        <p:txBody>
          <a:bodyPr>
            <a:prstTxWarp prst="textNoShape">
              <a:avLst/>
            </a:prstTxWarp>
          </a:bodyPr>
          <a:lstStyle/>
          <a:p>
            <a:pPr lvl="1" algn="ctr">
              <a:spcBef>
                <a:spcPct val="20000"/>
              </a:spcBef>
              <a:defRPr/>
            </a:pPr>
            <a:r>
              <a:rPr lang="en-US" sz="2800" b="1" dirty="0">
                <a:latin typeface="+mn-lt"/>
                <a:cs typeface="+mn-cs"/>
              </a:rPr>
              <a:t>Opportunity Costs: </a:t>
            </a:r>
            <a:r>
              <a:rPr lang="en-US" sz="2800" dirty="0">
                <a:latin typeface="+mn-lt"/>
                <a:cs typeface="+mn-cs"/>
              </a:rPr>
              <a:t>Whatever must be given up to obtain something (explicit and implicit).</a:t>
            </a:r>
          </a:p>
          <a:p>
            <a:pPr marL="742950" lvl="1" indent="-285750" algn="ctr">
              <a:spcBef>
                <a:spcPct val="20000"/>
              </a:spcBef>
              <a:defRPr/>
            </a:pPr>
            <a:endParaRPr lang="en-US" sz="2800" dirty="0">
              <a:latin typeface="+mn-lt"/>
              <a:cs typeface="+mn-cs"/>
            </a:endParaRPr>
          </a:p>
        </p:txBody>
      </p:sp>
      <p:sp>
        <p:nvSpPr>
          <p:cNvPr id="8" name="Title 1"/>
          <p:cNvSpPr txBox="1">
            <a:spLocks/>
          </p:cNvSpPr>
          <p:nvPr/>
        </p:nvSpPr>
        <p:spPr>
          <a:xfrm>
            <a:off x="1524001" y="2571699"/>
            <a:ext cx="5959230" cy="855125"/>
          </a:xfrm>
          <a:prstGeom prst="rect">
            <a:avLst/>
          </a:prstGeom>
          <a:noFill/>
        </p:spPr>
        <p:txBody>
          <a:bodyPr vert="horz" lIns="91440" tIns="45720" rIns="91440" bIns="45720" rtlCol="0" anchor="ctr">
            <a:normAutofit fontScale="97500"/>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a:ln>
                  <a:noFill/>
                </a:ln>
                <a:solidFill>
                  <a:schemeClr val="tx1"/>
                </a:solidFill>
                <a:effectLst/>
                <a:uLnTx/>
                <a:uFillTx/>
                <a:latin typeface="+mj-lt"/>
                <a:ea typeface="+mj-ea"/>
                <a:cs typeface="+mj-cs"/>
              </a:rPr>
              <a:t>What are the Opportunity Costs of Going to School?</a:t>
            </a:r>
          </a:p>
        </p:txBody>
      </p:sp>
      <p:pic>
        <p:nvPicPr>
          <p:cNvPr id="2050" name="Picture 2" descr="Dorms vs. College Apartments | Moving Happiness Home">
            <a:extLst>
              <a:ext uri="{FF2B5EF4-FFF2-40B4-BE49-F238E27FC236}">
                <a16:creationId xmlns:a16="http://schemas.microsoft.com/office/drawing/2014/main" id="{F6BF3EE6-5764-5190-E21B-1BEE404694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1237" y="3466592"/>
            <a:ext cx="4581525" cy="306401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177392" y="2178587"/>
            <a:ext cx="3683816" cy="855125"/>
          </a:xfrm>
          <a:prstGeom prst="rect">
            <a:avLst/>
          </a:prstGeom>
        </p:spPr>
        <p:txBody>
          <a:bodyPr vert="horz" lIns="91440" tIns="45720" rIns="91440" bIns="45720" rtlCol="0" anchor="ctr">
            <a:normAutofit fontScale="97500"/>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b="1" i="0" u="sng" strike="noStrike" kern="1200" cap="none" spc="0" normalizeH="0" baseline="0" noProof="0">
                <a:ln>
                  <a:noFill/>
                </a:ln>
                <a:solidFill>
                  <a:schemeClr val="tx1"/>
                </a:solidFill>
                <a:effectLst/>
                <a:uLnTx/>
                <a:uFillTx/>
                <a:latin typeface="+mj-lt"/>
                <a:ea typeface="+mj-ea"/>
                <a:cs typeface="+mj-cs"/>
              </a:rPr>
              <a:t>Tuition</a:t>
            </a:r>
          </a:p>
        </p:txBody>
      </p:sp>
      <p:sp>
        <p:nvSpPr>
          <p:cNvPr id="10" name="Title 1"/>
          <p:cNvSpPr txBox="1">
            <a:spLocks/>
          </p:cNvSpPr>
          <p:nvPr/>
        </p:nvSpPr>
        <p:spPr>
          <a:xfrm>
            <a:off x="3313619" y="2034650"/>
            <a:ext cx="3470226" cy="1143000"/>
          </a:xfrm>
          <a:prstGeom prst="rect">
            <a:avLst/>
          </a:prstGeom>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b="1" i="0" u="sng" strike="noStrike" kern="1200" cap="none" spc="0" normalizeH="0" baseline="0" noProof="0">
                <a:ln>
                  <a:noFill/>
                </a:ln>
                <a:solidFill>
                  <a:schemeClr val="tx1"/>
                </a:solidFill>
                <a:effectLst/>
                <a:uLnTx/>
                <a:uFillTx/>
                <a:latin typeface="+mj-lt"/>
                <a:ea typeface="+mj-ea"/>
                <a:cs typeface="+mj-cs"/>
              </a:rPr>
              <a:t>Lost Salary</a:t>
            </a:r>
          </a:p>
        </p:txBody>
      </p:sp>
      <p:pic>
        <p:nvPicPr>
          <p:cNvPr id="12" name="Picture 11"/>
          <p:cNvPicPr>
            <a:picLocks noChangeAspect="1"/>
          </p:cNvPicPr>
          <p:nvPr/>
        </p:nvPicPr>
        <p:blipFill>
          <a:blip r:embed="rId3"/>
          <a:stretch>
            <a:fillRect/>
          </a:stretch>
        </p:blipFill>
        <p:spPr>
          <a:xfrm>
            <a:off x="6516065" y="2962698"/>
            <a:ext cx="2240425" cy="2595051"/>
          </a:xfrm>
          <a:prstGeom prst="rect">
            <a:avLst/>
          </a:prstGeom>
        </p:spPr>
      </p:pic>
      <p:sp>
        <p:nvSpPr>
          <p:cNvPr id="13" name="Title 1"/>
          <p:cNvSpPr txBox="1">
            <a:spLocks/>
          </p:cNvSpPr>
          <p:nvPr/>
        </p:nvSpPr>
        <p:spPr>
          <a:xfrm>
            <a:off x="5901164" y="2340483"/>
            <a:ext cx="3470226" cy="531331"/>
          </a:xfrm>
          <a:prstGeom prst="rect">
            <a:avLst/>
          </a:prstGeom>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b="1" i="0" u="sng" strike="noStrike" kern="1200" cap="none" spc="0" normalizeH="0" baseline="0" noProof="0">
                <a:ln>
                  <a:noFill/>
                </a:ln>
                <a:solidFill>
                  <a:schemeClr val="tx1"/>
                </a:solidFill>
                <a:effectLst/>
                <a:uLnTx/>
                <a:uFillTx/>
                <a:latin typeface="+mj-lt"/>
                <a:ea typeface="+mj-ea"/>
                <a:cs typeface="+mj-cs"/>
              </a:rPr>
              <a:t>Lost Leisure</a:t>
            </a:r>
            <a:r>
              <a:rPr kumimoji="0" lang="en-US" b="1" i="0" u="sng" strike="noStrike" kern="1200" cap="none" spc="0" normalizeH="0" noProof="0">
                <a:ln>
                  <a:noFill/>
                </a:ln>
                <a:solidFill>
                  <a:schemeClr val="tx1"/>
                </a:solidFill>
                <a:effectLst/>
                <a:uLnTx/>
                <a:uFillTx/>
                <a:latin typeface="+mj-lt"/>
                <a:ea typeface="+mj-ea"/>
                <a:cs typeface="+mj-cs"/>
              </a:rPr>
              <a:t> Time</a:t>
            </a:r>
            <a:endParaRPr kumimoji="0" lang="en-US" b="1" i="0" u="sng" strike="noStrike" kern="1200" cap="none" spc="0" normalizeH="0" baseline="0" noProof="0">
              <a:ln>
                <a:noFill/>
              </a:ln>
              <a:solidFill>
                <a:schemeClr val="tx1"/>
              </a:solidFill>
              <a:effectLst/>
              <a:uLnTx/>
              <a:uFillTx/>
              <a:latin typeface="+mj-lt"/>
              <a:ea typeface="+mj-ea"/>
              <a:cs typeface="+mj-cs"/>
            </a:endParaRPr>
          </a:p>
        </p:txBody>
      </p:sp>
      <p:sp>
        <p:nvSpPr>
          <p:cNvPr id="11" name="Title 10"/>
          <p:cNvSpPr>
            <a:spLocks noGrp="1"/>
          </p:cNvSpPr>
          <p:nvPr>
            <p:ph type="title"/>
          </p:nvPr>
        </p:nvSpPr>
        <p:spPr>
          <a:xfrm>
            <a:off x="457200" y="36525"/>
            <a:ext cx="8229600" cy="1143000"/>
          </a:xfrm>
        </p:spPr>
        <p:txBody>
          <a:bodyPr>
            <a:normAutofit fontScale="90000"/>
          </a:bodyPr>
          <a:lstStyle/>
          <a:p>
            <a:r>
              <a:rPr lang="en-US" dirty="0"/>
              <a:t>Opportunity Costs of Going to School</a:t>
            </a:r>
          </a:p>
        </p:txBody>
      </p:sp>
      <p:pic>
        <p:nvPicPr>
          <p:cNvPr id="3074" name="Picture 2">
            <a:extLst>
              <a:ext uri="{FF2B5EF4-FFF2-40B4-BE49-F238E27FC236}">
                <a16:creationId xmlns:a16="http://schemas.microsoft.com/office/drawing/2014/main" id="{322C9E36-EE0A-A2BD-59AA-8888B42B21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3033712"/>
            <a:ext cx="3124200" cy="245302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Free Images : chasing, money, run, trying, catch, hook ...">
            <a:extLst>
              <a:ext uri="{FF2B5EF4-FFF2-40B4-BE49-F238E27FC236}">
                <a16:creationId xmlns:a16="http://schemas.microsoft.com/office/drawing/2014/main" id="{4E14FB61-F3D3-C371-8D6E-CBFBA75EE8E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9531" r="21562"/>
          <a:stretch/>
        </p:blipFill>
        <p:spPr bwMode="auto">
          <a:xfrm>
            <a:off x="3936989" y="2962698"/>
            <a:ext cx="2223487" cy="25950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325" y="0"/>
            <a:ext cx="8515350" cy="1260418"/>
          </a:xfrm>
        </p:spPr>
        <p:txBody>
          <a:bodyPr>
            <a:normAutofit fontScale="90000"/>
          </a:bodyPr>
          <a:lstStyle/>
          <a:p>
            <a:r>
              <a:rPr lang="en-US" dirty="0"/>
              <a:t>Marginal Analysis: A Consumer’s Choice </a:t>
            </a:r>
            <a:br>
              <a:rPr lang="en-US" dirty="0"/>
            </a:br>
            <a:endParaRPr lang="en-US" dirty="0"/>
          </a:p>
        </p:txBody>
      </p:sp>
      <p:sp>
        <p:nvSpPr>
          <p:cNvPr id="10" name="TextBox 9"/>
          <p:cNvSpPr txBox="1"/>
          <p:nvPr/>
        </p:nvSpPr>
        <p:spPr>
          <a:xfrm>
            <a:off x="457200" y="1098303"/>
            <a:ext cx="8229600" cy="1569660"/>
          </a:xfrm>
          <a:prstGeom prst="rect">
            <a:avLst/>
          </a:prstGeom>
          <a:noFill/>
        </p:spPr>
        <p:txBody>
          <a:bodyPr wrap="square" rtlCol="0">
            <a:spAutoFit/>
          </a:bodyPr>
          <a:lstStyle/>
          <a:p>
            <a:pPr algn="ctr"/>
            <a:r>
              <a:rPr lang="en-US" sz="2000" dirty="0"/>
              <a:t>A person’s willingness to pay for a good is based on the marginal benefit that an </a:t>
            </a:r>
            <a:r>
              <a:rPr lang="en-US" sz="2000" b="1" dirty="0"/>
              <a:t>extra</a:t>
            </a:r>
            <a:r>
              <a:rPr lang="en-US" sz="2000" dirty="0"/>
              <a:t> unit of the good would yield.  That marginal benefit depends on how many units the person already has. </a:t>
            </a:r>
            <a:r>
              <a:rPr lang="en-US" sz="2000" b="1" dirty="0"/>
              <a:t>D</a:t>
            </a:r>
            <a:r>
              <a:rPr lang="en-US" b="1" dirty="0"/>
              <a:t>iminishing marginal utility of consumption</a:t>
            </a:r>
            <a:r>
              <a:rPr lang="en-US" dirty="0"/>
              <a:t>, states the more we have of a certain good, the less satisfaction we receive from another unit of that good. </a:t>
            </a:r>
            <a:endParaRPr lang="en-US" sz="2000" dirty="0"/>
          </a:p>
        </p:txBody>
      </p:sp>
      <p:sp>
        <p:nvSpPr>
          <p:cNvPr id="12" name="TextBox 11"/>
          <p:cNvSpPr txBox="1"/>
          <p:nvPr/>
        </p:nvSpPr>
        <p:spPr>
          <a:xfrm>
            <a:off x="8674100" y="4546600"/>
            <a:ext cx="184666" cy="369332"/>
          </a:xfrm>
          <a:prstGeom prst="rect">
            <a:avLst/>
          </a:prstGeom>
          <a:noFill/>
        </p:spPr>
        <p:txBody>
          <a:bodyPr wrap="none" rtlCol="0">
            <a:spAutoFit/>
          </a:bodyPr>
          <a:lstStyle/>
          <a:p>
            <a:endParaRPr lang="en-US"/>
          </a:p>
        </p:txBody>
      </p:sp>
      <p:pic>
        <p:nvPicPr>
          <p:cNvPr id="62472" name="Picture 8">
            <a:extLst>
              <a:ext uri="{FF2B5EF4-FFF2-40B4-BE49-F238E27FC236}">
                <a16:creationId xmlns:a16="http://schemas.microsoft.com/office/drawing/2014/main" id="{233958C1-A553-2743-B0DD-2D2B81F361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357" y="2801187"/>
            <a:ext cx="3396343" cy="3359021"/>
          </a:xfrm>
          <a:prstGeom prst="rect">
            <a:avLst/>
          </a:prstGeom>
          <a:noFill/>
          <a:extLst>
            <a:ext uri="{909E8E84-426E-40DD-AFC4-6F175D3DCCD1}">
              <a14:hiddenFill xmlns:a14="http://schemas.microsoft.com/office/drawing/2010/main">
                <a:solidFill>
                  <a:srgbClr val="FFFFFF"/>
                </a:solidFill>
              </a14:hiddenFill>
            </a:ext>
          </a:extLst>
        </p:spPr>
      </p:pic>
      <p:pic>
        <p:nvPicPr>
          <p:cNvPr id="62476" name="Picture 12">
            <a:extLst>
              <a:ext uri="{FF2B5EF4-FFF2-40B4-BE49-F238E27FC236}">
                <a16:creationId xmlns:a16="http://schemas.microsoft.com/office/drawing/2014/main" id="{1E9C2926-7F5D-4C4C-9ACD-62FDFF2C5C8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22700" y="2840493"/>
            <a:ext cx="5207000" cy="32804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21023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229"/>
            <a:ext cx="8229600" cy="1143000"/>
          </a:xfrm>
        </p:spPr>
        <p:txBody>
          <a:bodyPr>
            <a:normAutofit fontScale="90000"/>
          </a:bodyPr>
          <a:lstStyle/>
          <a:p>
            <a:r>
              <a:rPr lang="en-US" dirty="0"/>
              <a:t>Marginal Analysis: A Producers' Choice</a:t>
            </a:r>
            <a:endParaRPr lang="en-US" sz="3111" dirty="0"/>
          </a:p>
        </p:txBody>
      </p:sp>
      <p:sp>
        <p:nvSpPr>
          <p:cNvPr id="9" name="TextBox 8">
            <a:extLst>
              <a:ext uri="{FF2B5EF4-FFF2-40B4-BE49-F238E27FC236}">
                <a16:creationId xmlns:a16="http://schemas.microsoft.com/office/drawing/2014/main" id="{B60A22D0-F624-C749-A381-081285C4731B}"/>
              </a:ext>
            </a:extLst>
          </p:cNvPr>
          <p:cNvSpPr txBox="1"/>
          <p:nvPr/>
        </p:nvSpPr>
        <p:spPr>
          <a:xfrm>
            <a:off x="5353996" y="4232706"/>
            <a:ext cx="950831" cy="369332"/>
          </a:xfrm>
          <a:prstGeom prst="rect">
            <a:avLst/>
          </a:prstGeom>
          <a:noFill/>
        </p:spPr>
        <p:txBody>
          <a:bodyPr wrap="square" rtlCol="0">
            <a:spAutoFit/>
          </a:bodyPr>
          <a:lstStyle/>
          <a:p>
            <a:pPr algn="ctr"/>
            <a:r>
              <a:rPr lang="en-US" b="1" u="sng"/>
              <a:t>Tools</a:t>
            </a:r>
          </a:p>
        </p:txBody>
      </p:sp>
      <p:sp>
        <p:nvSpPr>
          <p:cNvPr id="10" name="TextBox 9">
            <a:extLst>
              <a:ext uri="{FF2B5EF4-FFF2-40B4-BE49-F238E27FC236}">
                <a16:creationId xmlns:a16="http://schemas.microsoft.com/office/drawing/2014/main" id="{EFB2CE3C-AF79-BE44-AB64-F63FF7B03D75}"/>
              </a:ext>
            </a:extLst>
          </p:cNvPr>
          <p:cNvSpPr txBox="1"/>
          <p:nvPr/>
        </p:nvSpPr>
        <p:spPr>
          <a:xfrm>
            <a:off x="6325327" y="2218522"/>
            <a:ext cx="1257902" cy="369332"/>
          </a:xfrm>
          <a:prstGeom prst="rect">
            <a:avLst/>
          </a:prstGeom>
          <a:noFill/>
        </p:spPr>
        <p:txBody>
          <a:bodyPr wrap="square" rtlCol="0">
            <a:spAutoFit/>
          </a:bodyPr>
          <a:lstStyle/>
          <a:p>
            <a:pPr algn="ctr"/>
            <a:r>
              <a:rPr lang="en-US" b="1" u="sng"/>
              <a:t>Factories</a:t>
            </a:r>
          </a:p>
        </p:txBody>
      </p:sp>
      <p:sp>
        <p:nvSpPr>
          <p:cNvPr id="12" name="TextBox 11">
            <a:extLst>
              <a:ext uri="{FF2B5EF4-FFF2-40B4-BE49-F238E27FC236}">
                <a16:creationId xmlns:a16="http://schemas.microsoft.com/office/drawing/2014/main" id="{65EB6768-DA64-334E-9776-FD0DF7CA3352}"/>
              </a:ext>
            </a:extLst>
          </p:cNvPr>
          <p:cNvSpPr txBox="1"/>
          <p:nvPr/>
        </p:nvSpPr>
        <p:spPr>
          <a:xfrm>
            <a:off x="7562728" y="4213713"/>
            <a:ext cx="1330068" cy="369332"/>
          </a:xfrm>
          <a:prstGeom prst="rect">
            <a:avLst/>
          </a:prstGeom>
          <a:noFill/>
        </p:spPr>
        <p:txBody>
          <a:bodyPr wrap="square" rtlCol="0">
            <a:spAutoFit/>
          </a:bodyPr>
          <a:lstStyle/>
          <a:p>
            <a:pPr algn="ctr"/>
            <a:r>
              <a:rPr lang="en-US" b="1" u="sng"/>
              <a:t>Machinery</a:t>
            </a:r>
          </a:p>
        </p:txBody>
      </p:sp>
      <p:sp>
        <p:nvSpPr>
          <p:cNvPr id="14" name="TextBox 13">
            <a:extLst>
              <a:ext uri="{FF2B5EF4-FFF2-40B4-BE49-F238E27FC236}">
                <a16:creationId xmlns:a16="http://schemas.microsoft.com/office/drawing/2014/main" id="{8D1B6810-BF43-BA47-82DD-D22B7C188A3B}"/>
              </a:ext>
            </a:extLst>
          </p:cNvPr>
          <p:cNvSpPr txBox="1"/>
          <p:nvPr/>
        </p:nvSpPr>
        <p:spPr>
          <a:xfrm>
            <a:off x="1104458" y="1657492"/>
            <a:ext cx="2319364" cy="461665"/>
          </a:xfrm>
          <a:prstGeom prst="rect">
            <a:avLst/>
          </a:prstGeom>
          <a:noFill/>
        </p:spPr>
        <p:txBody>
          <a:bodyPr wrap="square" rtlCol="0">
            <a:spAutoFit/>
          </a:bodyPr>
          <a:lstStyle/>
          <a:p>
            <a:pPr algn="ctr"/>
            <a:r>
              <a:rPr lang="en-US" sz="2400" b="1" u="sng"/>
              <a:t>Labor</a:t>
            </a:r>
          </a:p>
        </p:txBody>
      </p:sp>
      <p:sp>
        <p:nvSpPr>
          <p:cNvPr id="15" name="TextBox 14">
            <a:extLst>
              <a:ext uri="{FF2B5EF4-FFF2-40B4-BE49-F238E27FC236}">
                <a16:creationId xmlns:a16="http://schemas.microsoft.com/office/drawing/2014/main" id="{13ED3AB5-403F-904C-92E4-D323CAF6E241}"/>
              </a:ext>
            </a:extLst>
          </p:cNvPr>
          <p:cNvSpPr txBox="1"/>
          <p:nvPr/>
        </p:nvSpPr>
        <p:spPr>
          <a:xfrm>
            <a:off x="5769093" y="1656833"/>
            <a:ext cx="2319364" cy="461665"/>
          </a:xfrm>
          <a:prstGeom prst="rect">
            <a:avLst/>
          </a:prstGeom>
          <a:noFill/>
        </p:spPr>
        <p:txBody>
          <a:bodyPr wrap="square" rtlCol="0">
            <a:spAutoFit/>
          </a:bodyPr>
          <a:lstStyle/>
          <a:p>
            <a:pPr algn="ctr"/>
            <a:r>
              <a:rPr lang="en-US" sz="2400" b="1" u="sng" dirty="0"/>
              <a:t>Physical Capital</a:t>
            </a:r>
          </a:p>
        </p:txBody>
      </p:sp>
      <p:pic>
        <p:nvPicPr>
          <p:cNvPr id="4098" name="Picture 2" descr="공장 자동차 엔진 · Pixabay의 무료 벡터 그래픽">
            <a:extLst>
              <a:ext uri="{FF2B5EF4-FFF2-40B4-BE49-F238E27FC236}">
                <a16:creationId xmlns:a16="http://schemas.microsoft.com/office/drawing/2014/main" id="{E5E767BE-B893-8C93-CA5C-1F7E75FC41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894" y="3185251"/>
            <a:ext cx="4004493" cy="260709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Machine Crankshaft Working · Free vector graphic on Pixabay">
            <a:extLst>
              <a:ext uri="{FF2B5EF4-FFF2-40B4-BE49-F238E27FC236}">
                <a16:creationId xmlns:a16="http://schemas.microsoft.com/office/drawing/2014/main" id="{1FB00048-255D-30DC-C08D-63FBDEDE3F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5221" y="4668941"/>
            <a:ext cx="1326885" cy="1276497"/>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Factory Building Chimney · Free vector graphic on Pixabay">
            <a:extLst>
              <a:ext uri="{FF2B5EF4-FFF2-40B4-BE49-F238E27FC236}">
                <a16:creationId xmlns:a16="http://schemas.microsoft.com/office/drawing/2014/main" id="{F6D12567-189E-A8BA-FAB6-4D72904D96F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4827" y="2711248"/>
            <a:ext cx="1861722" cy="1276497"/>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Vector image of hammer with black rubber handle | Free SVG">
            <a:extLst>
              <a:ext uri="{FF2B5EF4-FFF2-40B4-BE49-F238E27FC236}">
                <a16:creationId xmlns:a16="http://schemas.microsoft.com/office/drawing/2014/main" id="{FCE7D92E-698D-77ED-560D-FBE5029BCF1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73777" y="4575508"/>
            <a:ext cx="1574697" cy="15746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43547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8643B9E-DE7A-9E45-AA17-60F14B4D2711}"/>
              </a:ext>
            </a:extLst>
          </p:cNvPr>
          <p:cNvSpPr>
            <a:spLocks noGrp="1"/>
          </p:cNvSpPr>
          <p:nvPr>
            <p:ph type="title"/>
          </p:nvPr>
        </p:nvSpPr>
        <p:spPr>
          <a:xfrm>
            <a:off x="485060" y="37115"/>
            <a:ext cx="8229600" cy="1143000"/>
          </a:xfrm>
        </p:spPr>
        <p:txBody>
          <a:bodyPr>
            <a:normAutofit/>
          </a:bodyPr>
          <a:lstStyle/>
          <a:p>
            <a:r>
              <a:rPr lang="en-US" sz="4000" dirty="0"/>
              <a:t>Marginal Analysis: A Producer’s Choice</a:t>
            </a:r>
          </a:p>
        </p:txBody>
      </p:sp>
      <p:sp>
        <p:nvSpPr>
          <p:cNvPr id="8" name="TextBox 7">
            <a:extLst>
              <a:ext uri="{FF2B5EF4-FFF2-40B4-BE49-F238E27FC236}">
                <a16:creationId xmlns:a16="http://schemas.microsoft.com/office/drawing/2014/main" id="{22178D27-9FCE-9049-BBBA-269BFA76BFD4}"/>
              </a:ext>
            </a:extLst>
          </p:cNvPr>
          <p:cNvSpPr txBox="1"/>
          <p:nvPr/>
        </p:nvSpPr>
        <p:spPr>
          <a:xfrm>
            <a:off x="429340" y="1180115"/>
            <a:ext cx="8113363" cy="1754326"/>
          </a:xfrm>
          <a:prstGeom prst="rect">
            <a:avLst/>
          </a:prstGeom>
          <a:noFill/>
        </p:spPr>
        <p:txBody>
          <a:bodyPr wrap="square" rtlCol="0">
            <a:spAutoFit/>
          </a:bodyPr>
          <a:lstStyle/>
          <a:p>
            <a:pPr algn="ctr"/>
            <a:r>
              <a:rPr lang="en-US" dirty="0"/>
              <a:t>After all of Jimmy’s variables and assumptions are put in place, this is the revenue tables that he foresees. In this instance how many people should Jimmy hire with the following production schedule if each worker costs $60,000 annually? </a:t>
            </a:r>
            <a:r>
              <a:rPr lang="en-US" b="1" dirty="0"/>
              <a:t>Diminishing marginal productivity (DMP) </a:t>
            </a:r>
            <a:r>
              <a:rPr lang="en-US" dirty="0"/>
              <a:t>states that production increases at a decreasing rate as we add more of an input while holding other inputs constant. </a:t>
            </a:r>
          </a:p>
          <a:p>
            <a:pPr algn="ctr"/>
            <a:endParaRPr lang="en-US" dirty="0"/>
          </a:p>
        </p:txBody>
      </p:sp>
      <p:graphicFrame>
        <p:nvGraphicFramePr>
          <p:cNvPr id="9" name="Table 8">
            <a:extLst>
              <a:ext uri="{FF2B5EF4-FFF2-40B4-BE49-F238E27FC236}">
                <a16:creationId xmlns:a16="http://schemas.microsoft.com/office/drawing/2014/main" id="{25D6731C-924D-584D-ABC9-C10F97E5B518}"/>
              </a:ext>
            </a:extLst>
          </p:cNvPr>
          <p:cNvGraphicFramePr>
            <a:graphicFrameLocks noGrp="1"/>
          </p:cNvGraphicFramePr>
          <p:nvPr>
            <p:extLst>
              <p:ext uri="{D42A27DB-BD31-4B8C-83A1-F6EECF244321}">
                <p14:modId xmlns:p14="http://schemas.microsoft.com/office/powerpoint/2010/main" val="440601338"/>
              </p:ext>
            </p:extLst>
          </p:nvPr>
        </p:nvGraphicFramePr>
        <p:xfrm>
          <a:off x="2500312" y="2864307"/>
          <a:ext cx="4385641" cy="3648920"/>
        </p:xfrm>
        <a:graphic>
          <a:graphicData uri="http://schemas.openxmlformats.org/drawingml/2006/table">
            <a:tbl>
              <a:tblPr>
                <a:tableStyleId>{5C22544A-7EE6-4342-B048-85BDC9FD1C3A}</a:tableStyleId>
              </a:tblPr>
              <a:tblGrid>
                <a:gridCol w="2101023">
                  <a:extLst>
                    <a:ext uri="{9D8B030D-6E8A-4147-A177-3AD203B41FA5}">
                      <a16:colId xmlns:a16="http://schemas.microsoft.com/office/drawing/2014/main" val="1309778646"/>
                    </a:ext>
                  </a:extLst>
                </a:gridCol>
                <a:gridCol w="2284618">
                  <a:extLst>
                    <a:ext uri="{9D8B030D-6E8A-4147-A177-3AD203B41FA5}">
                      <a16:colId xmlns:a16="http://schemas.microsoft.com/office/drawing/2014/main" val="1670982552"/>
                    </a:ext>
                  </a:extLst>
                </a:gridCol>
              </a:tblGrid>
              <a:tr h="677344">
                <a:tc>
                  <a:txBody>
                    <a:bodyPr/>
                    <a:lstStyle/>
                    <a:p>
                      <a:pPr marL="0" marR="0" algn="ctr">
                        <a:spcBef>
                          <a:spcPts val="0"/>
                        </a:spcBef>
                        <a:spcAft>
                          <a:spcPts val="0"/>
                        </a:spcAft>
                      </a:pPr>
                      <a:r>
                        <a:rPr lang="en-US" sz="1800">
                          <a:effectLst/>
                        </a:rPr>
                        <a:t>Number of Workers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800">
                          <a:effectLst/>
                        </a:rPr>
                        <a:t>Total Revenue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66190017"/>
                  </a:ext>
                </a:extLst>
              </a:tr>
              <a:tr h="371447">
                <a:tc>
                  <a:txBody>
                    <a:bodyPr/>
                    <a:lstStyle/>
                    <a:p>
                      <a:pPr marL="0" marR="0" indent="457200">
                        <a:spcBef>
                          <a:spcPts val="0"/>
                        </a:spcBef>
                        <a:spcAft>
                          <a:spcPts val="0"/>
                        </a:spcAft>
                      </a:pPr>
                      <a:r>
                        <a:rPr lang="en-US" sz="1800">
                          <a:effectLst/>
                        </a:rPr>
                        <a:t>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457200">
                        <a:spcBef>
                          <a:spcPts val="0"/>
                        </a:spcBef>
                        <a:spcAft>
                          <a:spcPts val="0"/>
                        </a:spcAft>
                      </a:pPr>
                      <a:r>
                        <a:rPr lang="en-US" sz="1800" dirty="0">
                          <a:effectLst/>
                        </a:rPr>
                        <a:t>$120,000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24918830"/>
                  </a:ext>
                </a:extLst>
              </a:tr>
              <a:tr h="371447">
                <a:tc>
                  <a:txBody>
                    <a:bodyPr/>
                    <a:lstStyle/>
                    <a:p>
                      <a:pPr marL="0" marR="0" indent="457200">
                        <a:spcBef>
                          <a:spcPts val="0"/>
                        </a:spcBef>
                        <a:spcAft>
                          <a:spcPts val="0"/>
                        </a:spcAft>
                      </a:pPr>
                      <a:r>
                        <a:rPr lang="en-US" sz="1800">
                          <a:effectLst/>
                        </a:rPr>
                        <a:t>2</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457200">
                        <a:spcBef>
                          <a:spcPts val="0"/>
                        </a:spcBef>
                        <a:spcAft>
                          <a:spcPts val="0"/>
                        </a:spcAft>
                      </a:pPr>
                      <a:r>
                        <a:rPr lang="en-US" sz="1800">
                          <a:effectLst/>
                        </a:rPr>
                        <a:t>$230,000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25019276"/>
                  </a:ext>
                </a:extLst>
              </a:tr>
              <a:tr h="371447">
                <a:tc>
                  <a:txBody>
                    <a:bodyPr/>
                    <a:lstStyle/>
                    <a:p>
                      <a:pPr marL="0" marR="0" indent="457200">
                        <a:spcBef>
                          <a:spcPts val="0"/>
                        </a:spcBef>
                        <a:spcAft>
                          <a:spcPts val="0"/>
                        </a:spcAft>
                      </a:pPr>
                      <a:r>
                        <a:rPr lang="en-US" sz="1800">
                          <a:effectLst/>
                        </a:rPr>
                        <a:t>3</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457200">
                        <a:spcBef>
                          <a:spcPts val="0"/>
                        </a:spcBef>
                        <a:spcAft>
                          <a:spcPts val="0"/>
                        </a:spcAft>
                      </a:pPr>
                      <a:r>
                        <a:rPr lang="en-US" sz="1800">
                          <a:effectLst/>
                        </a:rPr>
                        <a:t>$330,000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81278206"/>
                  </a:ext>
                </a:extLst>
              </a:tr>
              <a:tr h="371447">
                <a:tc>
                  <a:txBody>
                    <a:bodyPr/>
                    <a:lstStyle/>
                    <a:p>
                      <a:pPr marL="0" marR="0" indent="457200">
                        <a:spcBef>
                          <a:spcPts val="0"/>
                        </a:spcBef>
                        <a:spcAft>
                          <a:spcPts val="0"/>
                        </a:spcAft>
                      </a:pPr>
                      <a:r>
                        <a:rPr lang="en-US" sz="1800">
                          <a:effectLst/>
                        </a:rPr>
                        <a:t>4</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457200">
                        <a:spcBef>
                          <a:spcPts val="0"/>
                        </a:spcBef>
                        <a:spcAft>
                          <a:spcPts val="0"/>
                        </a:spcAft>
                      </a:pPr>
                      <a:r>
                        <a:rPr lang="en-US" sz="1800">
                          <a:effectLst/>
                        </a:rPr>
                        <a:t>$420,000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1451099"/>
                  </a:ext>
                </a:extLst>
              </a:tr>
              <a:tr h="371447">
                <a:tc>
                  <a:txBody>
                    <a:bodyPr/>
                    <a:lstStyle/>
                    <a:p>
                      <a:pPr marL="0" marR="0" indent="457200">
                        <a:spcBef>
                          <a:spcPts val="0"/>
                        </a:spcBef>
                        <a:spcAft>
                          <a:spcPts val="0"/>
                        </a:spcAft>
                      </a:pPr>
                      <a:r>
                        <a:rPr lang="en-US" sz="1800">
                          <a:effectLst/>
                        </a:rPr>
                        <a:t>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457200">
                        <a:spcBef>
                          <a:spcPts val="0"/>
                        </a:spcBef>
                        <a:spcAft>
                          <a:spcPts val="0"/>
                        </a:spcAft>
                      </a:pPr>
                      <a:r>
                        <a:rPr lang="en-US" sz="1800">
                          <a:effectLst/>
                        </a:rPr>
                        <a:t>$500,000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66279269"/>
                  </a:ext>
                </a:extLst>
              </a:tr>
              <a:tr h="371447">
                <a:tc>
                  <a:txBody>
                    <a:bodyPr/>
                    <a:lstStyle/>
                    <a:p>
                      <a:pPr marL="0" marR="0" indent="457200">
                        <a:spcBef>
                          <a:spcPts val="0"/>
                        </a:spcBef>
                        <a:spcAft>
                          <a:spcPts val="0"/>
                        </a:spcAft>
                      </a:pPr>
                      <a:r>
                        <a:rPr lang="en-US" sz="1800">
                          <a:effectLst/>
                        </a:rPr>
                        <a:t>6</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457200">
                        <a:spcBef>
                          <a:spcPts val="0"/>
                        </a:spcBef>
                        <a:spcAft>
                          <a:spcPts val="0"/>
                        </a:spcAft>
                      </a:pPr>
                      <a:r>
                        <a:rPr lang="en-US" sz="1800">
                          <a:effectLst/>
                        </a:rPr>
                        <a:t>$570,000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57820643"/>
                  </a:ext>
                </a:extLst>
              </a:tr>
              <a:tr h="371447">
                <a:tc>
                  <a:txBody>
                    <a:bodyPr/>
                    <a:lstStyle/>
                    <a:p>
                      <a:pPr marL="0" marR="0" indent="457200">
                        <a:spcBef>
                          <a:spcPts val="0"/>
                        </a:spcBef>
                        <a:spcAft>
                          <a:spcPts val="0"/>
                        </a:spcAft>
                      </a:pPr>
                      <a:r>
                        <a:rPr lang="en-US" sz="1800">
                          <a:effectLst/>
                        </a:rPr>
                        <a:t>7</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457200">
                        <a:spcBef>
                          <a:spcPts val="0"/>
                        </a:spcBef>
                        <a:spcAft>
                          <a:spcPts val="0"/>
                        </a:spcAft>
                      </a:pPr>
                      <a:r>
                        <a:rPr lang="en-US" sz="1800">
                          <a:effectLst/>
                        </a:rPr>
                        <a:t>$630,000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72000872"/>
                  </a:ext>
                </a:extLst>
              </a:tr>
              <a:tr h="371447">
                <a:tc>
                  <a:txBody>
                    <a:bodyPr/>
                    <a:lstStyle/>
                    <a:p>
                      <a:pPr marL="0" marR="0" indent="457200">
                        <a:spcBef>
                          <a:spcPts val="0"/>
                        </a:spcBef>
                        <a:spcAft>
                          <a:spcPts val="0"/>
                        </a:spcAft>
                      </a:pPr>
                      <a:r>
                        <a:rPr lang="en-US" sz="1800">
                          <a:effectLst/>
                        </a:rPr>
                        <a:t>8</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457200">
                        <a:spcBef>
                          <a:spcPts val="0"/>
                        </a:spcBef>
                        <a:spcAft>
                          <a:spcPts val="0"/>
                        </a:spcAft>
                      </a:pPr>
                      <a:r>
                        <a:rPr lang="en-US" sz="1800" dirty="0">
                          <a:effectLst/>
                        </a:rPr>
                        <a:t>$680,000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44903832"/>
                  </a:ext>
                </a:extLst>
              </a:tr>
            </a:tbl>
          </a:graphicData>
        </a:graphic>
      </p:graphicFrame>
    </p:spTree>
    <p:extLst>
      <p:ext uri="{BB962C8B-B14F-4D97-AF65-F5344CB8AC3E}">
        <p14:creationId xmlns:p14="http://schemas.microsoft.com/office/powerpoint/2010/main" val="23132651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8643B9E-DE7A-9E45-AA17-60F14B4D2711}"/>
              </a:ext>
            </a:extLst>
          </p:cNvPr>
          <p:cNvSpPr>
            <a:spLocks noGrp="1"/>
          </p:cNvSpPr>
          <p:nvPr>
            <p:ph type="title"/>
          </p:nvPr>
        </p:nvSpPr>
        <p:spPr>
          <a:xfrm>
            <a:off x="457200" y="37115"/>
            <a:ext cx="8229600" cy="1143000"/>
          </a:xfrm>
        </p:spPr>
        <p:txBody>
          <a:bodyPr>
            <a:normAutofit fontScale="90000"/>
          </a:bodyPr>
          <a:lstStyle/>
          <a:p>
            <a:r>
              <a:rPr lang="en-US" dirty="0"/>
              <a:t>Marginal Analysis: A Producer’s Choice</a:t>
            </a:r>
          </a:p>
        </p:txBody>
      </p:sp>
      <p:sp>
        <p:nvSpPr>
          <p:cNvPr id="8" name="TextBox 7">
            <a:extLst>
              <a:ext uri="{FF2B5EF4-FFF2-40B4-BE49-F238E27FC236}">
                <a16:creationId xmlns:a16="http://schemas.microsoft.com/office/drawing/2014/main" id="{22178D27-9FCE-9049-BBBA-269BFA76BFD4}"/>
              </a:ext>
            </a:extLst>
          </p:cNvPr>
          <p:cNvSpPr txBox="1"/>
          <p:nvPr/>
        </p:nvSpPr>
        <p:spPr>
          <a:xfrm>
            <a:off x="429340" y="1180115"/>
            <a:ext cx="8113363" cy="1600438"/>
          </a:xfrm>
          <a:prstGeom prst="rect">
            <a:avLst/>
          </a:prstGeom>
          <a:noFill/>
        </p:spPr>
        <p:txBody>
          <a:bodyPr wrap="square" rtlCol="0">
            <a:spAutoFit/>
          </a:bodyPr>
          <a:lstStyle/>
          <a:p>
            <a:pPr algn="ctr"/>
            <a:r>
              <a:rPr lang="en-US" sz="2000" dirty="0"/>
              <a:t>After all of Jimmy’s variables and assumptions are put in place, this is the revenue tables that he foresees. In this instance how many people should Jimmy hire with the following production schedule if each worker costs $60,000 annually?</a:t>
            </a:r>
          </a:p>
          <a:p>
            <a:pPr algn="ctr"/>
            <a:endParaRPr lang="en-US" dirty="0"/>
          </a:p>
        </p:txBody>
      </p:sp>
      <p:graphicFrame>
        <p:nvGraphicFramePr>
          <p:cNvPr id="4" name="Table 3">
            <a:extLst>
              <a:ext uri="{FF2B5EF4-FFF2-40B4-BE49-F238E27FC236}">
                <a16:creationId xmlns:a16="http://schemas.microsoft.com/office/drawing/2014/main" id="{BF6DF930-10F3-4841-93B5-60E61F9389F9}"/>
              </a:ext>
            </a:extLst>
          </p:cNvPr>
          <p:cNvGraphicFramePr>
            <a:graphicFrameLocks noGrp="1"/>
          </p:cNvGraphicFramePr>
          <p:nvPr>
            <p:extLst>
              <p:ext uri="{D42A27DB-BD31-4B8C-83A1-F6EECF244321}">
                <p14:modId xmlns:p14="http://schemas.microsoft.com/office/powerpoint/2010/main" val="4080466148"/>
              </p:ext>
            </p:extLst>
          </p:nvPr>
        </p:nvGraphicFramePr>
        <p:xfrm>
          <a:off x="599820" y="2656015"/>
          <a:ext cx="7772402" cy="3806626"/>
        </p:xfrm>
        <a:graphic>
          <a:graphicData uri="http://schemas.openxmlformats.org/drawingml/2006/table">
            <a:tbl>
              <a:tblPr>
                <a:tableStyleId>{5C22544A-7EE6-4342-B048-85BDC9FD1C3A}</a:tableStyleId>
              </a:tblPr>
              <a:tblGrid>
                <a:gridCol w="1674386">
                  <a:extLst>
                    <a:ext uri="{9D8B030D-6E8A-4147-A177-3AD203B41FA5}">
                      <a16:colId xmlns:a16="http://schemas.microsoft.com/office/drawing/2014/main" val="4132865937"/>
                    </a:ext>
                  </a:extLst>
                </a:gridCol>
                <a:gridCol w="2032672">
                  <a:extLst>
                    <a:ext uri="{9D8B030D-6E8A-4147-A177-3AD203B41FA5}">
                      <a16:colId xmlns:a16="http://schemas.microsoft.com/office/drawing/2014/main" val="1414639551"/>
                    </a:ext>
                  </a:extLst>
                </a:gridCol>
                <a:gridCol w="2032672">
                  <a:extLst>
                    <a:ext uri="{9D8B030D-6E8A-4147-A177-3AD203B41FA5}">
                      <a16:colId xmlns:a16="http://schemas.microsoft.com/office/drawing/2014/main" val="3227091520"/>
                    </a:ext>
                  </a:extLst>
                </a:gridCol>
                <a:gridCol w="2032672">
                  <a:extLst>
                    <a:ext uri="{9D8B030D-6E8A-4147-A177-3AD203B41FA5}">
                      <a16:colId xmlns:a16="http://schemas.microsoft.com/office/drawing/2014/main" val="2471112536"/>
                    </a:ext>
                  </a:extLst>
                </a:gridCol>
              </a:tblGrid>
              <a:tr h="880546">
                <a:tc>
                  <a:txBody>
                    <a:bodyPr/>
                    <a:lstStyle/>
                    <a:p>
                      <a:pPr marL="0" marR="0" algn="ctr">
                        <a:spcBef>
                          <a:spcPts val="0"/>
                        </a:spcBef>
                        <a:spcAft>
                          <a:spcPts val="0"/>
                        </a:spcAft>
                      </a:pPr>
                      <a:r>
                        <a:rPr lang="en-US" sz="1800">
                          <a:effectLst/>
                        </a:rPr>
                        <a:t>Number of Workers</a:t>
                      </a:r>
                      <a:endParaRPr lang="en-US" sz="1800">
                        <a:effectLst/>
                        <a:latin typeface="Cambria" panose="02040503050406030204" pitchFamily="18" charset="0"/>
                        <a:ea typeface="Cambria" panose="020405030504060302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800">
                          <a:effectLst/>
                        </a:rPr>
                        <a:t>Total Revenue</a:t>
                      </a:r>
                      <a:endParaRPr lang="en-US" sz="18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800">
                          <a:effectLst/>
                        </a:rPr>
                        <a:t>Marginal Revenue</a:t>
                      </a:r>
                      <a:endParaRPr lang="en-US" sz="18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800">
                          <a:effectLst/>
                        </a:rPr>
                        <a:t>Marginal Cost</a:t>
                      </a:r>
                      <a:endParaRPr lang="en-US" sz="1800">
                        <a:effectLst/>
                        <a:latin typeface="Cambria" panose="02040503050406030204" pitchFamily="18" charset="0"/>
                        <a:ea typeface="Cambria" panose="020405030504060302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28444437"/>
                  </a:ext>
                </a:extLst>
              </a:tr>
              <a:tr h="352218">
                <a:tc>
                  <a:txBody>
                    <a:bodyPr/>
                    <a:lstStyle/>
                    <a:p>
                      <a:pPr marL="0" marR="0" algn="ctr">
                        <a:spcBef>
                          <a:spcPts val="0"/>
                        </a:spcBef>
                        <a:spcAft>
                          <a:spcPts val="0"/>
                        </a:spcAft>
                      </a:pPr>
                      <a:r>
                        <a:rPr lang="en-US" sz="1800">
                          <a:effectLst/>
                        </a:rPr>
                        <a:t>1</a:t>
                      </a:r>
                      <a:endParaRPr lang="en-US" sz="1800">
                        <a:effectLst/>
                        <a:latin typeface="Cambria" panose="02040503050406030204" pitchFamily="18" charset="0"/>
                        <a:ea typeface="Cambria" panose="020405030504060302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800">
                          <a:effectLst/>
                        </a:rPr>
                        <a:t>$120,000 </a:t>
                      </a:r>
                      <a:endParaRPr lang="en-US" sz="18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800">
                          <a:effectLst/>
                        </a:rPr>
                        <a:t>$120,000 </a:t>
                      </a:r>
                      <a:endParaRPr lang="en-US" sz="18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800">
                          <a:effectLst/>
                        </a:rPr>
                        <a:t>$60,000</a:t>
                      </a:r>
                      <a:endParaRPr lang="en-US" sz="1800">
                        <a:effectLst/>
                        <a:latin typeface="Cambria" panose="02040503050406030204" pitchFamily="18" charset="0"/>
                        <a:ea typeface="Cambria" panose="020405030504060302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3617258"/>
                  </a:ext>
                </a:extLst>
              </a:tr>
              <a:tr h="352218">
                <a:tc>
                  <a:txBody>
                    <a:bodyPr/>
                    <a:lstStyle/>
                    <a:p>
                      <a:pPr marL="0" marR="0" algn="ctr">
                        <a:spcBef>
                          <a:spcPts val="0"/>
                        </a:spcBef>
                        <a:spcAft>
                          <a:spcPts val="0"/>
                        </a:spcAft>
                      </a:pPr>
                      <a:r>
                        <a:rPr lang="en-US" sz="1800">
                          <a:effectLst/>
                        </a:rPr>
                        <a:t>2</a:t>
                      </a:r>
                      <a:endParaRPr lang="en-US" sz="1800">
                        <a:effectLst/>
                        <a:latin typeface="Cambria" panose="02040503050406030204" pitchFamily="18" charset="0"/>
                        <a:ea typeface="Cambria" panose="020405030504060302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800">
                          <a:effectLst/>
                        </a:rPr>
                        <a:t>$230,000 </a:t>
                      </a:r>
                      <a:endParaRPr lang="en-US" sz="18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800">
                          <a:effectLst/>
                        </a:rPr>
                        <a:t>$110,000 </a:t>
                      </a:r>
                      <a:endParaRPr lang="en-US" sz="18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800">
                          <a:effectLst/>
                        </a:rPr>
                        <a:t>$60,000</a:t>
                      </a:r>
                      <a:endParaRPr lang="en-US" sz="1800">
                        <a:effectLst/>
                        <a:latin typeface="Cambria" panose="02040503050406030204" pitchFamily="18" charset="0"/>
                        <a:ea typeface="Cambria" panose="020405030504060302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67743550"/>
                  </a:ext>
                </a:extLst>
              </a:tr>
              <a:tr h="352218">
                <a:tc>
                  <a:txBody>
                    <a:bodyPr/>
                    <a:lstStyle/>
                    <a:p>
                      <a:pPr marL="0" marR="0" algn="ctr">
                        <a:spcBef>
                          <a:spcPts val="0"/>
                        </a:spcBef>
                        <a:spcAft>
                          <a:spcPts val="0"/>
                        </a:spcAft>
                      </a:pPr>
                      <a:r>
                        <a:rPr lang="en-US" sz="1800">
                          <a:effectLst/>
                        </a:rPr>
                        <a:t>3</a:t>
                      </a:r>
                      <a:endParaRPr lang="en-US" sz="1800">
                        <a:effectLst/>
                        <a:latin typeface="Cambria" panose="02040503050406030204" pitchFamily="18" charset="0"/>
                        <a:ea typeface="Cambria" panose="020405030504060302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800">
                          <a:effectLst/>
                        </a:rPr>
                        <a:t>$330,000 </a:t>
                      </a:r>
                      <a:endParaRPr lang="en-US" sz="18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800">
                          <a:effectLst/>
                        </a:rPr>
                        <a:t>$100,000 </a:t>
                      </a:r>
                      <a:endParaRPr lang="en-US" sz="18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800">
                          <a:effectLst/>
                        </a:rPr>
                        <a:t>$60,000</a:t>
                      </a:r>
                      <a:endParaRPr lang="en-US" sz="1800">
                        <a:effectLst/>
                        <a:latin typeface="Cambria" panose="02040503050406030204" pitchFamily="18" charset="0"/>
                        <a:ea typeface="Cambria" panose="020405030504060302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866443"/>
                  </a:ext>
                </a:extLst>
              </a:tr>
              <a:tr h="352218">
                <a:tc>
                  <a:txBody>
                    <a:bodyPr/>
                    <a:lstStyle/>
                    <a:p>
                      <a:pPr marL="0" marR="0" algn="ctr">
                        <a:spcBef>
                          <a:spcPts val="0"/>
                        </a:spcBef>
                        <a:spcAft>
                          <a:spcPts val="0"/>
                        </a:spcAft>
                      </a:pPr>
                      <a:r>
                        <a:rPr lang="en-US" sz="1800">
                          <a:effectLst/>
                        </a:rPr>
                        <a:t>4</a:t>
                      </a:r>
                      <a:endParaRPr lang="en-US" sz="1800">
                        <a:effectLst/>
                        <a:latin typeface="Cambria" panose="02040503050406030204" pitchFamily="18" charset="0"/>
                        <a:ea typeface="Cambria" panose="020405030504060302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800">
                          <a:effectLst/>
                        </a:rPr>
                        <a:t>$420,000 </a:t>
                      </a:r>
                      <a:endParaRPr lang="en-US" sz="18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800">
                          <a:effectLst/>
                        </a:rPr>
                        <a:t>$90,000 </a:t>
                      </a:r>
                      <a:endParaRPr lang="en-US" sz="18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800">
                          <a:effectLst/>
                        </a:rPr>
                        <a:t>$60,000</a:t>
                      </a:r>
                      <a:endParaRPr lang="en-US" sz="1800">
                        <a:effectLst/>
                        <a:latin typeface="Cambria" panose="02040503050406030204" pitchFamily="18" charset="0"/>
                        <a:ea typeface="Cambria" panose="020405030504060302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44039650"/>
                  </a:ext>
                </a:extLst>
              </a:tr>
              <a:tr h="352218">
                <a:tc>
                  <a:txBody>
                    <a:bodyPr/>
                    <a:lstStyle/>
                    <a:p>
                      <a:pPr marL="0" marR="0" algn="ctr">
                        <a:spcBef>
                          <a:spcPts val="0"/>
                        </a:spcBef>
                        <a:spcAft>
                          <a:spcPts val="0"/>
                        </a:spcAft>
                      </a:pPr>
                      <a:r>
                        <a:rPr lang="en-US" sz="1800">
                          <a:effectLst/>
                        </a:rPr>
                        <a:t>5</a:t>
                      </a:r>
                      <a:endParaRPr lang="en-US" sz="1800">
                        <a:effectLst/>
                        <a:latin typeface="Cambria" panose="02040503050406030204" pitchFamily="18" charset="0"/>
                        <a:ea typeface="Cambria" panose="020405030504060302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800">
                          <a:effectLst/>
                        </a:rPr>
                        <a:t>$500,000 </a:t>
                      </a:r>
                      <a:endParaRPr lang="en-US" sz="18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800">
                          <a:effectLst/>
                        </a:rPr>
                        <a:t>$80,000 </a:t>
                      </a:r>
                      <a:endParaRPr lang="en-US" sz="18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800">
                          <a:effectLst/>
                        </a:rPr>
                        <a:t>$60,000</a:t>
                      </a:r>
                      <a:endParaRPr lang="en-US" sz="1800">
                        <a:effectLst/>
                        <a:latin typeface="Cambria" panose="02040503050406030204" pitchFamily="18" charset="0"/>
                        <a:ea typeface="Cambria" panose="020405030504060302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95307230"/>
                  </a:ext>
                </a:extLst>
              </a:tr>
              <a:tr h="352218">
                <a:tc>
                  <a:txBody>
                    <a:bodyPr/>
                    <a:lstStyle/>
                    <a:p>
                      <a:pPr marL="0" marR="0" algn="ctr">
                        <a:spcBef>
                          <a:spcPts val="0"/>
                        </a:spcBef>
                        <a:spcAft>
                          <a:spcPts val="0"/>
                        </a:spcAft>
                      </a:pPr>
                      <a:r>
                        <a:rPr lang="en-US" sz="1800">
                          <a:effectLst/>
                        </a:rPr>
                        <a:t>6</a:t>
                      </a:r>
                      <a:endParaRPr lang="en-US" sz="1800">
                        <a:effectLst/>
                        <a:latin typeface="Cambria" panose="02040503050406030204" pitchFamily="18" charset="0"/>
                        <a:ea typeface="Cambria" panose="020405030504060302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800">
                          <a:effectLst/>
                        </a:rPr>
                        <a:t>$570,000</a:t>
                      </a:r>
                      <a:endParaRPr lang="en-US" sz="18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800">
                          <a:effectLst/>
                        </a:rPr>
                        <a:t>$70,000 </a:t>
                      </a:r>
                      <a:endParaRPr lang="en-US" sz="18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800">
                          <a:effectLst/>
                        </a:rPr>
                        <a:t>$60,000</a:t>
                      </a:r>
                      <a:endParaRPr lang="en-US" sz="1800">
                        <a:effectLst/>
                        <a:latin typeface="Cambria" panose="02040503050406030204" pitchFamily="18" charset="0"/>
                        <a:ea typeface="Cambria" panose="020405030504060302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56798285"/>
                  </a:ext>
                </a:extLst>
              </a:tr>
              <a:tr h="352218">
                <a:tc>
                  <a:txBody>
                    <a:bodyPr/>
                    <a:lstStyle/>
                    <a:p>
                      <a:pPr marL="0" marR="0" algn="ctr">
                        <a:spcBef>
                          <a:spcPts val="0"/>
                        </a:spcBef>
                        <a:spcAft>
                          <a:spcPts val="0"/>
                        </a:spcAft>
                      </a:pPr>
                      <a:r>
                        <a:rPr lang="en-US" sz="1800" b="1">
                          <a:effectLst/>
                        </a:rPr>
                        <a:t>7</a:t>
                      </a:r>
                      <a:endParaRPr lang="en-US" sz="1800" b="1">
                        <a:effectLst/>
                        <a:latin typeface="Cambria" panose="02040503050406030204" pitchFamily="18" charset="0"/>
                        <a:ea typeface="Cambria" panose="020405030504060302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800" b="1">
                          <a:effectLst/>
                        </a:rPr>
                        <a:t>$630,000 </a:t>
                      </a:r>
                      <a:endParaRPr lang="en-US" sz="1800" b="1">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800" b="1">
                          <a:effectLst/>
                        </a:rPr>
                        <a:t>$60,000 </a:t>
                      </a:r>
                      <a:endParaRPr lang="en-US" sz="1800" b="1">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800" b="1">
                          <a:effectLst/>
                        </a:rPr>
                        <a:t>$60,000</a:t>
                      </a:r>
                      <a:endParaRPr lang="en-US" sz="1800" b="1">
                        <a:effectLst/>
                        <a:latin typeface="Cambria" panose="02040503050406030204" pitchFamily="18" charset="0"/>
                        <a:ea typeface="Cambria" panose="020405030504060302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91593169"/>
                  </a:ext>
                </a:extLst>
              </a:tr>
              <a:tr h="352218">
                <a:tc>
                  <a:txBody>
                    <a:bodyPr/>
                    <a:lstStyle/>
                    <a:p>
                      <a:pPr marL="0" marR="0" algn="ctr">
                        <a:spcBef>
                          <a:spcPts val="0"/>
                        </a:spcBef>
                        <a:spcAft>
                          <a:spcPts val="0"/>
                        </a:spcAft>
                      </a:pPr>
                      <a:r>
                        <a:rPr lang="en-US" sz="1800">
                          <a:effectLst/>
                        </a:rPr>
                        <a:t>8</a:t>
                      </a:r>
                      <a:endParaRPr lang="en-US" sz="1800">
                        <a:effectLst/>
                        <a:latin typeface="Cambria" panose="02040503050406030204" pitchFamily="18" charset="0"/>
                        <a:ea typeface="Cambria" panose="020405030504060302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800">
                          <a:effectLst/>
                        </a:rPr>
                        <a:t>$680,000</a:t>
                      </a:r>
                      <a:endParaRPr lang="en-US" sz="18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800">
                          <a:effectLst/>
                        </a:rPr>
                        <a:t>$50,000 </a:t>
                      </a:r>
                      <a:endParaRPr lang="en-US" sz="1800">
                        <a:effectLst/>
                        <a:latin typeface="Cambria" panose="02040503050406030204" pitchFamily="18" charset="0"/>
                        <a:ea typeface="Cambria" panose="02040503050406030204" pitchFamily="18" charset="0"/>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800">
                          <a:effectLst/>
                        </a:rPr>
                        <a:t>$60,000</a:t>
                      </a:r>
                      <a:endParaRPr lang="en-US" sz="1800">
                        <a:effectLst/>
                        <a:latin typeface="Cambria" panose="02040503050406030204" pitchFamily="18" charset="0"/>
                        <a:ea typeface="Cambria" panose="020405030504060302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14429569"/>
                  </a:ext>
                </a:extLst>
              </a:tr>
            </a:tbl>
          </a:graphicData>
        </a:graphic>
      </p:graphicFrame>
      <p:sp>
        <p:nvSpPr>
          <p:cNvPr id="6" name="Rectangle 2">
            <a:extLst>
              <a:ext uri="{FF2B5EF4-FFF2-40B4-BE49-F238E27FC236}">
                <a16:creationId xmlns:a16="http://schemas.microsoft.com/office/drawing/2014/main" id="{BB9EA6EE-8A3B-534D-9A16-7E4CA5EFF198}"/>
              </a:ext>
            </a:extLst>
          </p:cNvPr>
          <p:cNvSpPr>
            <a:spLocks noChangeArrowheads="1"/>
          </p:cNvSpPr>
          <p:nvPr/>
        </p:nvSpPr>
        <p:spPr bwMode="auto">
          <a:xfrm>
            <a:off x="2168525" y="25368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6749636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121"/>
            <a:ext cx="8229600" cy="1143000"/>
          </a:xfrm>
        </p:spPr>
        <p:txBody>
          <a:bodyPr>
            <a:normAutofit/>
          </a:bodyPr>
          <a:lstStyle/>
          <a:p>
            <a:r>
              <a:rPr lang="en-US" dirty="0"/>
              <a:t>Tradeoffs in </a:t>
            </a:r>
            <a:r>
              <a:rPr lang="en-US" sz="4000" dirty="0"/>
              <a:t>National</a:t>
            </a:r>
            <a:r>
              <a:rPr lang="en-US" dirty="0"/>
              <a:t> Production</a:t>
            </a:r>
          </a:p>
        </p:txBody>
      </p:sp>
      <p:sp>
        <p:nvSpPr>
          <p:cNvPr id="3" name="Content Placeholder 2"/>
          <p:cNvSpPr>
            <a:spLocks noGrp="1"/>
          </p:cNvSpPr>
          <p:nvPr>
            <p:ph idx="1"/>
          </p:nvPr>
        </p:nvSpPr>
        <p:spPr>
          <a:xfrm>
            <a:off x="0" y="1220927"/>
            <a:ext cx="9144000" cy="764272"/>
          </a:xfrm>
          <a:noFill/>
        </p:spPr>
        <p:txBody>
          <a:bodyPr>
            <a:normAutofit/>
          </a:bodyPr>
          <a:lstStyle/>
          <a:p>
            <a:pPr marL="0" indent="0" algn="ctr">
              <a:buNone/>
            </a:pPr>
            <a:r>
              <a:rPr lang="en-US" sz="2000" dirty="0"/>
              <a:t>Imagine an economy that produces just two things…two of my favorite things, briskets (Br) and pork butts (PB)!</a:t>
            </a:r>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88776CD3-090B-334E-A813-56DFD53B6E34}"/>
                  </a:ext>
                </a:extLst>
              </p14:cNvPr>
              <p14:cNvContentPartPr/>
              <p14:nvPr/>
            </p14:nvContentPartPr>
            <p14:xfrm>
              <a:off x="1281592" y="-572783"/>
              <a:ext cx="360" cy="360"/>
            </p14:xfrm>
          </p:contentPart>
        </mc:Choice>
        <mc:Fallback xmlns="">
          <p:pic>
            <p:nvPicPr>
              <p:cNvPr id="4" name="Ink 3">
                <a:extLst>
                  <a:ext uri="{FF2B5EF4-FFF2-40B4-BE49-F238E27FC236}">
                    <a16:creationId xmlns:a16="http://schemas.microsoft.com/office/drawing/2014/main" id="{88776CD3-090B-334E-A813-56DFD53B6E34}"/>
                  </a:ext>
                </a:extLst>
              </p:cNvPr>
              <p:cNvPicPr/>
              <p:nvPr/>
            </p:nvPicPr>
            <p:blipFill>
              <a:blip r:embed="rId6"/>
              <a:stretch>
                <a:fillRect/>
              </a:stretch>
            </p:blipFill>
            <p:spPr>
              <a:xfrm>
                <a:off x="1272592" y="-581783"/>
                <a:ext cx="18000" cy="18000"/>
              </a:xfrm>
              <a:prstGeom prst="rect">
                <a:avLst/>
              </a:prstGeom>
            </p:spPr>
          </p:pic>
        </mc:Fallback>
      </mc:AlternateContent>
      <p:pic>
        <p:nvPicPr>
          <p:cNvPr id="1030" name="Picture 6">
            <a:extLst>
              <a:ext uri="{FF2B5EF4-FFF2-40B4-BE49-F238E27FC236}">
                <a16:creationId xmlns:a16="http://schemas.microsoft.com/office/drawing/2014/main" id="{884D044F-C83A-016C-6881-ADE088CCE05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6026" y="3759476"/>
            <a:ext cx="3905573" cy="2168388"/>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8F8614CE-B545-33C3-C029-4CE322137DF0}"/>
              </a:ext>
            </a:extLst>
          </p:cNvPr>
          <p:cNvSpPr txBox="1"/>
          <p:nvPr/>
        </p:nvSpPr>
        <p:spPr>
          <a:xfrm>
            <a:off x="296026" y="2044005"/>
            <a:ext cx="3905572" cy="1384995"/>
          </a:xfrm>
          <a:prstGeom prst="rect">
            <a:avLst/>
          </a:prstGeom>
          <a:noFill/>
        </p:spPr>
        <p:txBody>
          <a:bodyPr wrap="square" rtlCol="0">
            <a:spAutoFit/>
          </a:bodyPr>
          <a:lstStyle/>
          <a:p>
            <a:pPr algn="ctr"/>
            <a:r>
              <a:rPr lang="en-US" sz="1400" dirty="0"/>
              <a:t>I rub my brisket down with yellow mustard, then I use Big Mo Cason’s brisket rub. I smoke it at about 225 degrees for however long it takes to get to 195 degrees. Then I pour the juices I have collected in a drip pan on it, wrap it in butcher paper and tinfoil and let it rest in the oven at 170 for about 4 hours. </a:t>
            </a:r>
          </a:p>
        </p:txBody>
      </p:sp>
      <p:pic>
        <p:nvPicPr>
          <p:cNvPr id="1034" name="Picture 10">
            <a:extLst>
              <a:ext uri="{FF2B5EF4-FFF2-40B4-BE49-F238E27FC236}">
                <a16:creationId xmlns:a16="http://schemas.microsoft.com/office/drawing/2014/main" id="{62926809-1CCF-0900-1A94-6C8B749FDF0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01118" y="3759476"/>
            <a:ext cx="3905573" cy="2201405"/>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a:extLst>
              <a:ext uri="{FF2B5EF4-FFF2-40B4-BE49-F238E27FC236}">
                <a16:creationId xmlns:a16="http://schemas.microsoft.com/office/drawing/2014/main" id="{7EF3952C-551B-B331-690A-BB2562E3B589}"/>
              </a:ext>
            </a:extLst>
          </p:cNvPr>
          <p:cNvSpPr/>
          <p:nvPr/>
        </p:nvSpPr>
        <p:spPr>
          <a:xfrm>
            <a:off x="4572000" y="2017696"/>
            <a:ext cx="3934691" cy="1384995"/>
          </a:xfrm>
          <a:prstGeom prst="rect">
            <a:avLst/>
          </a:prstGeom>
        </p:spPr>
        <p:txBody>
          <a:bodyPr wrap="square">
            <a:spAutoFit/>
          </a:bodyPr>
          <a:lstStyle/>
          <a:p>
            <a:r>
              <a:rPr lang="en-US" sz="1400">
                <a:solidFill>
                  <a:srgbClr val="000000"/>
                </a:solidFill>
                <a:latin typeface="-webkit-standard"/>
                <a:ea typeface="Times New Roman" panose="02020603050405020304" pitchFamily="18" charset="0"/>
                <a:cs typeface="Times New Roman" panose="02020603050405020304" pitchFamily="18" charset="0"/>
              </a:rPr>
              <a:t>My Pork Butts get a Dijon mustard and apple cider vinegar rub down and injections. I season it with a red fajita seasoning and brown sugar. I smoke until it reaches 200 degrees, so it just falls apart. I throw it in the crockpot with the juices I once again collect in a drip pan and shred it into pulled pork. </a:t>
            </a:r>
            <a:endParaRPr lang="en-US" sz="14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97C97-216F-CB6B-CC9C-6DC221E8ADDA}"/>
              </a:ext>
            </a:extLst>
          </p:cNvPr>
          <p:cNvSpPr>
            <a:spLocks noGrp="1"/>
          </p:cNvSpPr>
          <p:nvPr>
            <p:ph type="title"/>
          </p:nvPr>
        </p:nvSpPr>
        <p:spPr>
          <a:xfrm>
            <a:off x="840699" y="687480"/>
            <a:ext cx="5605629" cy="994172"/>
          </a:xfrm>
        </p:spPr>
        <p:txBody>
          <a:bodyPr vert="horz" lIns="91440" tIns="45720" rIns="91440" bIns="45720" rtlCol="0" anchor="ctr">
            <a:normAutofit/>
          </a:bodyPr>
          <a:lstStyle/>
          <a:p>
            <a:pPr defTabSz="914400">
              <a:lnSpc>
                <a:spcPct val="90000"/>
              </a:lnSpc>
              <a:spcAft>
                <a:spcPts val="225"/>
              </a:spcAft>
            </a:pPr>
            <a:r>
              <a:rPr lang="en-US" sz="3000" b="1" kern="1200" dirty="0">
                <a:solidFill>
                  <a:schemeClr val="tx1"/>
                </a:solidFill>
                <a:latin typeface="APPLE CHANCERY" panose="03020702040506060504" pitchFamily="66" charset="-79"/>
                <a:cs typeface="APPLE CHANCERY" panose="03020702040506060504" pitchFamily="66" charset="-79"/>
              </a:rPr>
              <a:t>A Story of Economics: A Principles Tale</a:t>
            </a:r>
            <a:endParaRPr lang="en-US" sz="3000" kern="1200" dirty="0">
              <a:solidFill>
                <a:schemeClr val="tx1"/>
              </a:solidFill>
              <a:latin typeface="Apple Chancery" panose="03020702040506060504" pitchFamily="66" charset="-79"/>
              <a:cs typeface="Apple Chancery" panose="03020702040506060504" pitchFamily="66" charset="-79"/>
            </a:endParaRPr>
          </a:p>
        </p:txBody>
      </p:sp>
      <p:sp>
        <p:nvSpPr>
          <p:cNvPr id="4" name="TextBox 3">
            <a:extLst>
              <a:ext uri="{FF2B5EF4-FFF2-40B4-BE49-F238E27FC236}">
                <a16:creationId xmlns:a16="http://schemas.microsoft.com/office/drawing/2014/main" id="{0BBE9E3D-C70B-2F0C-BB41-DDEABEFD78A6}"/>
              </a:ext>
            </a:extLst>
          </p:cNvPr>
          <p:cNvSpPr txBox="1"/>
          <p:nvPr/>
        </p:nvSpPr>
        <p:spPr>
          <a:xfrm>
            <a:off x="852321" y="2227943"/>
            <a:ext cx="5033221" cy="3788227"/>
          </a:xfrm>
          <a:prstGeom prst="rect">
            <a:avLst/>
          </a:prstGeom>
        </p:spPr>
        <p:txBody>
          <a:bodyPr vert="horz" lIns="91440" tIns="45720" rIns="91440" bIns="45720" rtlCol="0" anchor="ctr">
            <a:normAutofit/>
          </a:bodyPr>
          <a:lstStyle/>
          <a:p>
            <a:pPr lvl="0" algn="ctr" defTabSz="914400">
              <a:lnSpc>
                <a:spcPct val="90000"/>
              </a:lnSpc>
              <a:spcAft>
                <a:spcPts val="600"/>
              </a:spcAft>
            </a:pPr>
            <a:r>
              <a:rPr lang="en-US" sz="2000" b="1" dirty="0">
                <a:latin typeface="APPLE CHANCERY" panose="03020702040506060504" pitchFamily="66" charset="-79"/>
                <a:cs typeface="APPLE CHANCERY" panose="03020702040506060504" pitchFamily="66" charset="-79"/>
              </a:rPr>
              <a:t>ACT I: Getting to Know You, Economics:</a:t>
            </a:r>
          </a:p>
          <a:p>
            <a:pPr lvl="0" indent="-228600" defTabSz="914400">
              <a:lnSpc>
                <a:spcPct val="90000"/>
              </a:lnSpc>
              <a:spcAft>
                <a:spcPts val="600"/>
              </a:spcAft>
              <a:buFont typeface="Arial" panose="020B0604020202020204" pitchFamily="34" charset="0"/>
              <a:buChar char="•"/>
            </a:pPr>
            <a:endParaRPr lang="en-US" sz="2000" dirty="0">
              <a:latin typeface="Abadi" panose="020F0502020204030204" pitchFamily="34" charset="0"/>
              <a:cs typeface="Apple Chancery" panose="03020702040506060504" pitchFamily="66" charset="-79"/>
            </a:endParaRPr>
          </a:p>
          <a:p>
            <a:pPr marL="571500" lvl="0" indent="-457200" defTabSz="914400">
              <a:lnSpc>
                <a:spcPct val="90000"/>
              </a:lnSpc>
              <a:spcAft>
                <a:spcPts val="600"/>
              </a:spcAft>
              <a:buFont typeface="+mj-lt"/>
              <a:buAutoNum type="arabicPeriod"/>
            </a:pPr>
            <a:r>
              <a:rPr lang="en-US" sz="2000" dirty="0">
                <a:latin typeface="Abadi" panose="020F0502020204030204" pitchFamily="34" charset="0"/>
                <a:cs typeface="Apple Chancery" panose="03020702040506060504" pitchFamily="66" charset="-79"/>
              </a:rPr>
              <a:t>Introduction</a:t>
            </a:r>
          </a:p>
          <a:p>
            <a:pPr marL="571500" lvl="0" indent="-457200" defTabSz="914400">
              <a:lnSpc>
                <a:spcPct val="90000"/>
              </a:lnSpc>
              <a:spcAft>
                <a:spcPts val="600"/>
              </a:spcAft>
              <a:buFont typeface="+mj-lt"/>
              <a:buAutoNum type="arabicPeriod"/>
            </a:pPr>
            <a:r>
              <a:rPr lang="en-US" sz="2000" dirty="0">
                <a:latin typeface="Abadi" panose="020F0502020204030204" pitchFamily="34" charset="0"/>
                <a:cs typeface="Apple Chancery" panose="03020702040506060504" pitchFamily="66" charset="-79"/>
              </a:rPr>
              <a:t>Markets</a:t>
            </a:r>
          </a:p>
          <a:p>
            <a:pPr marL="571500" lvl="0" indent="-457200" defTabSz="914400">
              <a:lnSpc>
                <a:spcPct val="90000"/>
              </a:lnSpc>
              <a:spcAft>
                <a:spcPts val="600"/>
              </a:spcAft>
              <a:buFont typeface="+mj-lt"/>
              <a:buAutoNum type="arabicPeriod"/>
            </a:pPr>
            <a:r>
              <a:rPr lang="en-US" sz="2000" dirty="0">
                <a:latin typeface="Abadi" panose="020F0502020204030204" pitchFamily="34" charset="0"/>
                <a:cs typeface="Apple Chancery" panose="03020702040506060504" pitchFamily="66" charset="-79"/>
              </a:rPr>
              <a:t>Elasticity</a:t>
            </a:r>
          </a:p>
          <a:p>
            <a:pPr marL="571500" lvl="0" indent="-457200" defTabSz="914400">
              <a:lnSpc>
                <a:spcPct val="90000"/>
              </a:lnSpc>
              <a:spcAft>
                <a:spcPts val="600"/>
              </a:spcAft>
              <a:buFont typeface="+mj-lt"/>
              <a:buAutoNum type="arabicPeriod"/>
            </a:pPr>
            <a:r>
              <a:rPr lang="en-US" sz="2000" dirty="0">
                <a:latin typeface="Abadi" panose="020F0502020204030204" pitchFamily="34" charset="0"/>
                <a:cs typeface="Apple Chancery" panose="03020702040506060504" pitchFamily="66" charset="-79"/>
              </a:rPr>
              <a:t>Markets and Government Policies</a:t>
            </a:r>
          </a:p>
          <a:p>
            <a:pPr marL="571500" lvl="0" indent="-457200" defTabSz="914400">
              <a:lnSpc>
                <a:spcPct val="90000"/>
              </a:lnSpc>
              <a:spcAft>
                <a:spcPts val="600"/>
              </a:spcAft>
              <a:buFont typeface="+mj-lt"/>
              <a:buAutoNum type="arabicPeriod"/>
            </a:pPr>
            <a:r>
              <a:rPr lang="en-US" sz="2000" dirty="0">
                <a:latin typeface="Abadi" panose="020F0502020204030204" pitchFamily="34" charset="0"/>
                <a:cs typeface="Apple Chancery" panose="03020702040506060504" pitchFamily="66" charset="-79"/>
              </a:rPr>
              <a:t>The Welfare of Markets</a:t>
            </a:r>
          </a:p>
          <a:p>
            <a:pPr marL="571500" lvl="0" indent="-457200" defTabSz="914400">
              <a:lnSpc>
                <a:spcPct val="90000"/>
              </a:lnSpc>
              <a:spcAft>
                <a:spcPts val="600"/>
              </a:spcAft>
              <a:buFont typeface="+mj-lt"/>
              <a:buAutoNum type="arabicPeriod"/>
            </a:pPr>
            <a:r>
              <a:rPr lang="en-US" sz="2000" dirty="0">
                <a:latin typeface="Abadi" panose="020F0502020204030204" pitchFamily="34" charset="0"/>
                <a:cs typeface="Apple Chancery" panose="03020702040506060504" pitchFamily="66" charset="-79"/>
              </a:rPr>
              <a:t>Externalities and Types of Goods</a:t>
            </a:r>
          </a:p>
          <a:p>
            <a:pPr indent="-228600" defTabSz="914400">
              <a:lnSpc>
                <a:spcPct val="90000"/>
              </a:lnSpc>
              <a:spcAft>
                <a:spcPts val="600"/>
              </a:spcAft>
              <a:buFont typeface="Arial" panose="020B0604020202020204" pitchFamily="34" charset="0"/>
              <a:buChar char="•"/>
            </a:pPr>
            <a:endParaRPr lang="en-US" sz="2000" dirty="0"/>
          </a:p>
        </p:txBody>
      </p:sp>
      <p:sp>
        <p:nvSpPr>
          <p:cNvPr id="11" name="Rectangle 10">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9435" y="0"/>
            <a:ext cx="1954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Oval 12">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567" y="2369132"/>
            <a:ext cx="2119736" cy="2119736"/>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Graphic 7" descr="Bank">
            <a:extLst>
              <a:ext uri="{FF2B5EF4-FFF2-40B4-BE49-F238E27FC236}">
                <a16:creationId xmlns:a16="http://schemas.microsoft.com/office/drawing/2014/main" id="{EAFB8010-55E8-9C1E-26EB-6073EE2DFAC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24964" y="2865141"/>
            <a:ext cx="1143455" cy="1143455"/>
          </a:xfrm>
          <a:prstGeom prst="rect">
            <a:avLst/>
          </a:prstGeom>
        </p:spPr>
      </p:pic>
    </p:spTree>
    <p:extLst>
      <p:ext uri="{BB962C8B-B14F-4D97-AF65-F5344CB8AC3E}">
        <p14:creationId xmlns:p14="http://schemas.microsoft.com/office/powerpoint/2010/main" val="25720003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160"/>
            <a:ext cx="8229600" cy="1143000"/>
          </a:xfrm>
        </p:spPr>
        <p:txBody>
          <a:bodyPr>
            <a:normAutofit/>
          </a:bodyPr>
          <a:lstStyle/>
          <a:p>
            <a:r>
              <a:rPr lang="en-US" sz="4000" dirty="0"/>
              <a:t>Tradeoffs in National Production</a:t>
            </a:r>
          </a:p>
        </p:txBody>
      </p:sp>
      <p:sp>
        <p:nvSpPr>
          <p:cNvPr id="3" name="Content Placeholder 2"/>
          <p:cNvSpPr>
            <a:spLocks noGrp="1"/>
          </p:cNvSpPr>
          <p:nvPr>
            <p:ph idx="1"/>
          </p:nvPr>
        </p:nvSpPr>
        <p:spPr>
          <a:xfrm>
            <a:off x="113923" y="1250058"/>
            <a:ext cx="8899903" cy="3421185"/>
          </a:xfrm>
          <a:noFill/>
        </p:spPr>
        <p:txBody>
          <a:bodyPr>
            <a:normAutofit/>
          </a:bodyPr>
          <a:lstStyle/>
          <a:p>
            <a:pPr marL="0" indent="0" algn="ctr">
              <a:buNone/>
            </a:pPr>
            <a:r>
              <a:rPr lang="en-US" sz="1800" b="1" dirty="0"/>
              <a:t>The Production Possibilities Frontier: </a:t>
            </a:r>
            <a:r>
              <a:rPr lang="en-US" sz="1800" dirty="0"/>
              <a:t>shows the combination of output that the economy can possibly produce given the available factors of production and the available production technology. </a:t>
            </a:r>
          </a:p>
          <a:p>
            <a:pPr marL="457200" lvl="1" indent="0" algn="ctr">
              <a:buNone/>
            </a:pPr>
            <a:r>
              <a:rPr lang="en-US" sz="1800" dirty="0"/>
              <a:t>We face trade offs and have opportunity costs associated with those trade offs.</a:t>
            </a:r>
          </a:p>
        </p:txBody>
      </p:sp>
      <p:cxnSp>
        <p:nvCxnSpPr>
          <p:cNvPr id="5" name="Straight Connector 4"/>
          <p:cNvCxnSpPr/>
          <p:nvPr/>
        </p:nvCxnSpPr>
        <p:spPr>
          <a:xfrm rot="5400000">
            <a:off x="1144684" y="4442094"/>
            <a:ext cx="3674254"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2973522" y="6270926"/>
            <a:ext cx="3549133"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8" name="Arc 7"/>
          <p:cNvSpPr/>
          <p:nvPr/>
        </p:nvSpPr>
        <p:spPr>
          <a:xfrm>
            <a:off x="827392" y="3574380"/>
            <a:ext cx="4310425" cy="5411269"/>
          </a:xfrm>
          <a:prstGeom prst="arc">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highlight>
                <a:srgbClr val="000000"/>
              </a:highlight>
            </a:endParaRPr>
          </a:p>
        </p:txBody>
      </p:sp>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88776CD3-090B-334E-A813-56DFD53B6E34}"/>
                  </a:ext>
                </a:extLst>
              </p14:cNvPr>
              <p14:cNvContentPartPr/>
              <p14:nvPr/>
            </p14:nvContentPartPr>
            <p14:xfrm>
              <a:off x="1281592" y="-572783"/>
              <a:ext cx="360" cy="360"/>
            </p14:xfrm>
          </p:contentPart>
        </mc:Choice>
        <mc:Fallback xmlns="">
          <p:pic>
            <p:nvPicPr>
              <p:cNvPr id="4" name="Ink 3">
                <a:extLst>
                  <a:ext uri="{FF2B5EF4-FFF2-40B4-BE49-F238E27FC236}">
                    <a16:creationId xmlns:a16="http://schemas.microsoft.com/office/drawing/2014/main" id="{88776CD3-090B-334E-A813-56DFD53B6E34}"/>
                  </a:ext>
                </a:extLst>
              </p:cNvPr>
              <p:cNvPicPr/>
              <p:nvPr/>
            </p:nvPicPr>
            <p:blipFill>
              <a:blip r:embed="rId5"/>
              <a:stretch>
                <a:fillRect/>
              </a:stretch>
            </p:blipFill>
            <p:spPr>
              <a:xfrm>
                <a:off x="1272592" y="-581783"/>
                <a:ext cx="18000" cy="18000"/>
              </a:xfrm>
              <a:prstGeom prst="rect">
                <a:avLst/>
              </a:prstGeom>
            </p:spPr>
          </p:pic>
        </mc:Fallback>
      </mc:AlternateContent>
      <p:sp>
        <p:nvSpPr>
          <p:cNvPr id="10" name="TextBox 9">
            <a:extLst>
              <a:ext uri="{FF2B5EF4-FFF2-40B4-BE49-F238E27FC236}">
                <a16:creationId xmlns:a16="http://schemas.microsoft.com/office/drawing/2014/main" id="{5B5405F8-94E9-67B1-29DA-CA8FB3E73013}"/>
              </a:ext>
            </a:extLst>
          </p:cNvPr>
          <p:cNvSpPr txBox="1"/>
          <p:nvPr/>
        </p:nvSpPr>
        <p:spPr>
          <a:xfrm>
            <a:off x="2576619" y="2548855"/>
            <a:ext cx="389850" cy="369332"/>
          </a:xfrm>
          <a:prstGeom prst="rect">
            <a:avLst/>
          </a:prstGeom>
          <a:noFill/>
        </p:spPr>
        <p:txBody>
          <a:bodyPr wrap="none" rtlCol="0">
            <a:spAutoFit/>
          </a:bodyPr>
          <a:lstStyle/>
          <a:p>
            <a:r>
              <a:rPr lang="en-US"/>
              <a:t>Br</a:t>
            </a:r>
          </a:p>
        </p:txBody>
      </p:sp>
      <p:sp>
        <p:nvSpPr>
          <p:cNvPr id="12" name="TextBox 11">
            <a:extLst>
              <a:ext uri="{FF2B5EF4-FFF2-40B4-BE49-F238E27FC236}">
                <a16:creationId xmlns:a16="http://schemas.microsoft.com/office/drawing/2014/main" id="{370A79E2-03B0-06CA-DA30-5EFC993FEACD}"/>
              </a:ext>
            </a:extLst>
          </p:cNvPr>
          <p:cNvSpPr txBox="1"/>
          <p:nvPr/>
        </p:nvSpPr>
        <p:spPr>
          <a:xfrm>
            <a:off x="6189412" y="6315863"/>
            <a:ext cx="428322" cy="369332"/>
          </a:xfrm>
          <a:prstGeom prst="rect">
            <a:avLst/>
          </a:prstGeom>
          <a:noFill/>
        </p:spPr>
        <p:txBody>
          <a:bodyPr wrap="none" rtlCol="0">
            <a:spAutoFit/>
          </a:bodyPr>
          <a:lstStyle/>
          <a:p>
            <a:r>
              <a:rPr lang="en-US"/>
              <a:t>PB</a:t>
            </a:r>
          </a:p>
        </p:txBody>
      </p:sp>
      <p:sp>
        <p:nvSpPr>
          <p:cNvPr id="14" name="TextBox 13">
            <a:extLst>
              <a:ext uri="{FF2B5EF4-FFF2-40B4-BE49-F238E27FC236}">
                <a16:creationId xmlns:a16="http://schemas.microsoft.com/office/drawing/2014/main" id="{C153AD9A-1E46-C65B-2541-1C94BF7929F4}"/>
              </a:ext>
            </a:extLst>
          </p:cNvPr>
          <p:cNvSpPr txBox="1"/>
          <p:nvPr/>
        </p:nvSpPr>
        <p:spPr>
          <a:xfrm>
            <a:off x="4781194" y="6315863"/>
            <a:ext cx="742341" cy="369332"/>
          </a:xfrm>
          <a:prstGeom prst="rect">
            <a:avLst/>
          </a:prstGeom>
          <a:noFill/>
        </p:spPr>
        <p:txBody>
          <a:bodyPr wrap="square" rtlCol="0">
            <a:spAutoFit/>
          </a:bodyPr>
          <a:lstStyle/>
          <a:p>
            <a:r>
              <a:rPr lang="en-US"/>
              <a:t>   </a:t>
            </a:r>
          </a:p>
        </p:txBody>
      </p:sp>
      <p:sp>
        <p:nvSpPr>
          <p:cNvPr id="11" name="TextBox 10">
            <a:extLst>
              <a:ext uri="{FF2B5EF4-FFF2-40B4-BE49-F238E27FC236}">
                <a16:creationId xmlns:a16="http://schemas.microsoft.com/office/drawing/2014/main" id="{1869877E-1544-051D-115A-005153ACBA3A}"/>
              </a:ext>
            </a:extLst>
          </p:cNvPr>
          <p:cNvSpPr txBox="1"/>
          <p:nvPr/>
        </p:nvSpPr>
        <p:spPr>
          <a:xfrm>
            <a:off x="2400373" y="3373382"/>
            <a:ext cx="742341" cy="369332"/>
          </a:xfrm>
          <a:prstGeom prst="rect">
            <a:avLst/>
          </a:prstGeom>
          <a:noFill/>
        </p:spPr>
        <p:txBody>
          <a:bodyPr wrap="square" rtlCol="0">
            <a:spAutoFit/>
          </a:bodyPr>
          <a:lstStyle/>
          <a:p>
            <a:r>
              <a:rPr lang="en-US"/>
              <a:t>10 K</a:t>
            </a:r>
          </a:p>
        </p:txBody>
      </p:sp>
      <p:sp>
        <p:nvSpPr>
          <p:cNvPr id="13" name="TextBox 12">
            <a:extLst>
              <a:ext uri="{FF2B5EF4-FFF2-40B4-BE49-F238E27FC236}">
                <a16:creationId xmlns:a16="http://schemas.microsoft.com/office/drawing/2014/main" id="{DD10C4C4-E532-290C-E461-AAEABA5A5167}"/>
              </a:ext>
            </a:extLst>
          </p:cNvPr>
          <p:cNvSpPr txBox="1"/>
          <p:nvPr/>
        </p:nvSpPr>
        <p:spPr>
          <a:xfrm>
            <a:off x="4799498" y="6297936"/>
            <a:ext cx="742341" cy="369332"/>
          </a:xfrm>
          <a:prstGeom prst="rect">
            <a:avLst/>
          </a:prstGeom>
          <a:noFill/>
        </p:spPr>
        <p:txBody>
          <a:bodyPr wrap="square" rtlCol="0">
            <a:spAutoFit/>
          </a:bodyPr>
          <a:lstStyle/>
          <a:p>
            <a:r>
              <a:rPr lang="en-US"/>
              <a:t>   5K</a:t>
            </a:r>
          </a:p>
        </p:txBody>
      </p:sp>
    </p:spTree>
    <p:extLst>
      <p:ext uri="{BB962C8B-B14F-4D97-AF65-F5344CB8AC3E}">
        <p14:creationId xmlns:p14="http://schemas.microsoft.com/office/powerpoint/2010/main" val="1931794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1000"/>
                                        <p:tgtEl>
                                          <p:spTgt spid="8"/>
                                        </p:tgtEl>
                                      </p:cBhvr>
                                    </p:animEffect>
                                  </p:childTnLst>
                                  <p:subTnLst>
                                    <p:audio>
                                      <p:cMediaNode>
                                        <p:cTn display="0" masterRel="sameClick">
                                          <p:stCondLst>
                                            <p:cond evt="begin" delay="0">
                                              <p:tn val="5"/>
                                            </p:cond>
                                          </p:stCondLst>
                                          <p:endCondLst>
                                            <p:cond evt="onStopAudio" delay="0">
                                              <p:tgtEl>
                                                <p:sldTgt/>
                                              </p:tgtEl>
                                            </p:cond>
                                          </p:endCondLst>
                                        </p:cTn>
                                        <p:tgtEl>
                                          <p:sndTgt r:embed="rId3" name="laser.wav"/>
                                        </p:tgtEl>
                                      </p:cMediaNode>
                                    </p:audio>
                                  </p:subTnLst>
                                </p:cTn>
                              </p:par>
                            </p:childTnLst>
                          </p:cTn>
                        </p:par>
                        <p:par>
                          <p:cTn id="8" fill="hold">
                            <p:stCondLst>
                              <p:cond delay="1000"/>
                            </p:stCondLst>
                            <p:childTnLst>
                              <p:par>
                                <p:cTn id="9" presetID="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8761" y="0"/>
            <a:ext cx="8229600" cy="1143000"/>
          </a:xfrm>
        </p:spPr>
        <p:txBody>
          <a:bodyPr>
            <a:normAutofit/>
          </a:bodyPr>
          <a:lstStyle/>
          <a:p>
            <a:r>
              <a:rPr lang="en-US" sz="4000" dirty="0"/>
              <a:t>Production Possibilities Frontier</a:t>
            </a:r>
          </a:p>
        </p:txBody>
      </p:sp>
      <p:sp>
        <p:nvSpPr>
          <p:cNvPr id="3" name="Content Placeholder 2"/>
          <p:cNvSpPr>
            <a:spLocks noGrp="1"/>
          </p:cNvSpPr>
          <p:nvPr>
            <p:ph idx="1"/>
          </p:nvPr>
        </p:nvSpPr>
        <p:spPr>
          <a:xfrm>
            <a:off x="4271945" y="1325123"/>
            <a:ext cx="4765789" cy="5083350"/>
          </a:xfrm>
          <a:noFill/>
        </p:spPr>
        <p:txBody>
          <a:bodyPr>
            <a:normAutofit/>
          </a:bodyPr>
          <a:lstStyle/>
          <a:p>
            <a:pPr marL="0" indent="0" algn="ctr">
              <a:buNone/>
            </a:pPr>
            <a:r>
              <a:rPr lang="en-US" sz="1800" b="1"/>
              <a:t>Trade-offs – </a:t>
            </a:r>
            <a:r>
              <a:rPr lang="en-US" sz="1800"/>
              <a:t>can’t produce more cars without giving up more computers.</a:t>
            </a:r>
          </a:p>
          <a:p>
            <a:pPr marL="0" indent="0" algn="ctr">
              <a:buNone/>
            </a:pPr>
            <a:endParaRPr lang="en-US" sz="1800"/>
          </a:p>
          <a:p>
            <a:pPr marL="0" indent="0" algn="ctr">
              <a:buNone/>
            </a:pPr>
            <a:r>
              <a:rPr lang="en-US" sz="1800" b="1"/>
              <a:t>Opportunity costs –</a:t>
            </a:r>
            <a:r>
              <a:rPr lang="en-US" sz="1800"/>
              <a:t> how many briskets do we have to give up to get another pork butt.</a:t>
            </a:r>
          </a:p>
          <a:p>
            <a:pPr marL="0" indent="0" algn="ctr">
              <a:buNone/>
            </a:pPr>
            <a:endParaRPr lang="en-US" sz="1800"/>
          </a:p>
          <a:p>
            <a:pPr marL="0" indent="0" algn="ctr">
              <a:buNone/>
            </a:pPr>
            <a:r>
              <a:rPr lang="en-US" sz="1800"/>
              <a:t>From </a:t>
            </a:r>
            <a:r>
              <a:rPr lang="en-US" sz="1800" b="1"/>
              <a:t>B</a:t>
            </a:r>
            <a:r>
              <a:rPr lang="en-US" sz="1800"/>
              <a:t> to </a:t>
            </a:r>
            <a:r>
              <a:rPr lang="en-US" sz="1800" b="1"/>
              <a:t>C</a:t>
            </a:r>
            <a:r>
              <a:rPr lang="en-US" sz="1800"/>
              <a:t>, the opportunity cost of producing 1000 more pork butts s is 2000 briskets.  </a:t>
            </a:r>
          </a:p>
          <a:p>
            <a:pPr marL="0" indent="0" algn="ctr">
              <a:buNone/>
            </a:pPr>
            <a:r>
              <a:rPr lang="en-US" sz="1800"/>
              <a:t> </a:t>
            </a:r>
          </a:p>
          <a:p>
            <a:pPr marL="0" lvl="0" indent="0" algn="ctr">
              <a:buNone/>
              <a:defRPr/>
            </a:pPr>
            <a:r>
              <a:rPr lang="en-US" sz="1800" b="1"/>
              <a:t>Bowed Shape –</a:t>
            </a:r>
            <a:r>
              <a:rPr lang="en-US" sz="1800"/>
              <a:t> the opportunity costs increase as we move to one extreme or the other.</a:t>
            </a:r>
          </a:p>
          <a:p>
            <a:pPr marL="0" lvl="0" indent="0" algn="ctr">
              <a:buNone/>
              <a:defRPr/>
            </a:pPr>
            <a:endParaRPr lang="en-US" sz="1800"/>
          </a:p>
          <a:p>
            <a:pPr marL="0" lvl="0" indent="0" algn="ctr">
              <a:buNone/>
              <a:defRPr/>
            </a:pPr>
            <a:r>
              <a:rPr lang="en-US" sz="1800"/>
              <a:t>At point </a:t>
            </a:r>
            <a:r>
              <a:rPr lang="en-US" sz="1800" b="1"/>
              <a:t>D</a:t>
            </a:r>
            <a:r>
              <a:rPr lang="en-US" sz="1800"/>
              <a:t>, the resources best suited to brisket production are being used for pork butt production, which is inefficient. (big losses for small gains)    </a:t>
            </a:r>
          </a:p>
          <a:p>
            <a:pPr lvl="1" algn="ctr"/>
            <a:endParaRPr lang="en-US" sz="1800"/>
          </a:p>
        </p:txBody>
      </p:sp>
      <p:cxnSp>
        <p:nvCxnSpPr>
          <p:cNvPr id="5" name="Straight Connector 4"/>
          <p:cNvCxnSpPr/>
          <p:nvPr/>
        </p:nvCxnSpPr>
        <p:spPr>
          <a:xfrm rot="5400000">
            <a:off x="-1199482" y="3434744"/>
            <a:ext cx="3674254"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635737" y="5259989"/>
            <a:ext cx="3549133"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8" name="Arc 7"/>
          <p:cNvSpPr/>
          <p:nvPr/>
        </p:nvSpPr>
        <p:spPr>
          <a:xfrm>
            <a:off x="-1519475" y="2567030"/>
            <a:ext cx="4310425" cy="5411269"/>
          </a:xfrm>
          <a:prstGeom prst="arc">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Oval 8"/>
          <p:cNvSpPr/>
          <p:nvPr/>
        </p:nvSpPr>
        <p:spPr>
          <a:xfrm>
            <a:off x="1084045" y="2568619"/>
            <a:ext cx="125214" cy="154144"/>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2662172" y="2691730"/>
            <a:ext cx="125214" cy="154144"/>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2202030" y="3444420"/>
            <a:ext cx="125214" cy="154144"/>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nvSpPr>
        <p:spPr>
          <a:xfrm>
            <a:off x="1887447" y="3086241"/>
            <a:ext cx="125214" cy="154144"/>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p:nvSpPr>
        <p:spPr>
          <a:xfrm>
            <a:off x="2729455" y="4876234"/>
            <a:ext cx="125214" cy="154144"/>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p:nvPr/>
        </p:nvSpPr>
        <p:spPr>
          <a:xfrm>
            <a:off x="1145528" y="4319852"/>
            <a:ext cx="125214" cy="154144"/>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p:nvPr/>
        </p:nvSpPr>
        <p:spPr>
          <a:xfrm>
            <a:off x="1908259" y="2789426"/>
            <a:ext cx="295148" cy="369332"/>
          </a:xfrm>
          <a:prstGeom prst="rect">
            <a:avLst/>
          </a:prstGeom>
          <a:noFill/>
        </p:spPr>
        <p:txBody>
          <a:bodyPr wrap="square" rtlCol="0">
            <a:spAutoFit/>
          </a:bodyPr>
          <a:lstStyle/>
          <a:p>
            <a:r>
              <a:rPr lang="en-US" dirty="0"/>
              <a:t>B</a:t>
            </a:r>
          </a:p>
        </p:txBody>
      </p:sp>
      <p:sp>
        <p:nvSpPr>
          <p:cNvPr id="16" name="TextBox 15"/>
          <p:cNvSpPr txBox="1"/>
          <p:nvPr/>
        </p:nvSpPr>
        <p:spPr>
          <a:xfrm>
            <a:off x="2282688" y="3257589"/>
            <a:ext cx="295148" cy="369332"/>
          </a:xfrm>
          <a:prstGeom prst="rect">
            <a:avLst/>
          </a:prstGeom>
          <a:noFill/>
        </p:spPr>
        <p:txBody>
          <a:bodyPr wrap="square" rtlCol="0">
            <a:spAutoFit/>
          </a:bodyPr>
          <a:lstStyle/>
          <a:p>
            <a:r>
              <a:rPr lang="en-US" dirty="0"/>
              <a:t>C</a:t>
            </a:r>
          </a:p>
        </p:txBody>
      </p:sp>
      <p:sp>
        <p:nvSpPr>
          <p:cNvPr id="17" name="TextBox 16"/>
          <p:cNvSpPr txBox="1"/>
          <p:nvPr/>
        </p:nvSpPr>
        <p:spPr>
          <a:xfrm>
            <a:off x="2110598" y="2353431"/>
            <a:ext cx="1360704" cy="307777"/>
          </a:xfrm>
          <a:prstGeom prst="rect">
            <a:avLst/>
          </a:prstGeom>
          <a:noFill/>
        </p:spPr>
        <p:txBody>
          <a:bodyPr wrap="square" rtlCol="0">
            <a:spAutoFit/>
          </a:bodyPr>
          <a:lstStyle/>
          <a:p>
            <a:r>
              <a:rPr lang="en-US" sz="1400"/>
              <a:t>F - impossible</a:t>
            </a:r>
          </a:p>
        </p:txBody>
      </p:sp>
      <p:sp>
        <p:nvSpPr>
          <p:cNvPr id="18" name="TextBox 17"/>
          <p:cNvSpPr txBox="1"/>
          <p:nvPr/>
        </p:nvSpPr>
        <p:spPr>
          <a:xfrm>
            <a:off x="1084045" y="2228832"/>
            <a:ext cx="295148" cy="369332"/>
          </a:xfrm>
          <a:prstGeom prst="rect">
            <a:avLst/>
          </a:prstGeom>
          <a:noFill/>
        </p:spPr>
        <p:txBody>
          <a:bodyPr wrap="square" rtlCol="0">
            <a:spAutoFit/>
          </a:bodyPr>
          <a:lstStyle/>
          <a:p>
            <a:r>
              <a:rPr lang="en-US"/>
              <a:t>A</a:t>
            </a:r>
          </a:p>
        </p:txBody>
      </p:sp>
      <p:sp>
        <p:nvSpPr>
          <p:cNvPr id="19" name="TextBox 18"/>
          <p:cNvSpPr txBox="1"/>
          <p:nvPr/>
        </p:nvSpPr>
        <p:spPr>
          <a:xfrm>
            <a:off x="2877293" y="4718501"/>
            <a:ext cx="295148" cy="369332"/>
          </a:xfrm>
          <a:prstGeom prst="rect">
            <a:avLst/>
          </a:prstGeom>
          <a:noFill/>
        </p:spPr>
        <p:txBody>
          <a:bodyPr wrap="square" rtlCol="0">
            <a:spAutoFit/>
          </a:bodyPr>
          <a:lstStyle/>
          <a:p>
            <a:r>
              <a:rPr lang="en-US"/>
              <a:t>D</a:t>
            </a:r>
          </a:p>
        </p:txBody>
      </p:sp>
      <p:sp>
        <p:nvSpPr>
          <p:cNvPr id="20" name="TextBox 19"/>
          <p:cNvSpPr txBox="1"/>
          <p:nvPr/>
        </p:nvSpPr>
        <p:spPr>
          <a:xfrm>
            <a:off x="758705" y="3950520"/>
            <a:ext cx="1309217" cy="369332"/>
          </a:xfrm>
          <a:prstGeom prst="rect">
            <a:avLst/>
          </a:prstGeom>
          <a:noFill/>
        </p:spPr>
        <p:txBody>
          <a:bodyPr wrap="square" rtlCol="0">
            <a:spAutoFit/>
          </a:bodyPr>
          <a:lstStyle/>
          <a:p>
            <a:r>
              <a:rPr lang="en-US"/>
              <a:t>E </a:t>
            </a:r>
            <a:r>
              <a:rPr lang="en-US" sz="1400"/>
              <a:t>- inefficient</a:t>
            </a:r>
            <a:endParaRPr lang="en-US"/>
          </a:p>
        </p:txBody>
      </p:sp>
      <p:sp>
        <p:nvSpPr>
          <p:cNvPr id="21" name="TextBox 20"/>
          <p:cNvSpPr txBox="1"/>
          <p:nvPr/>
        </p:nvSpPr>
        <p:spPr>
          <a:xfrm>
            <a:off x="79562" y="3005951"/>
            <a:ext cx="742341" cy="307777"/>
          </a:xfrm>
          <a:prstGeom prst="rect">
            <a:avLst/>
          </a:prstGeom>
          <a:noFill/>
        </p:spPr>
        <p:txBody>
          <a:bodyPr wrap="square" rtlCol="0">
            <a:spAutoFit/>
          </a:bodyPr>
          <a:lstStyle/>
          <a:p>
            <a:pPr algn="ctr"/>
            <a:r>
              <a:rPr lang="en-US" sz="1400"/>
              <a:t>8K</a:t>
            </a:r>
          </a:p>
        </p:txBody>
      </p:sp>
      <p:sp>
        <p:nvSpPr>
          <p:cNvPr id="22" name="TextBox 21"/>
          <p:cNvSpPr txBox="1"/>
          <p:nvPr/>
        </p:nvSpPr>
        <p:spPr>
          <a:xfrm>
            <a:off x="2420891" y="5274254"/>
            <a:ext cx="742341" cy="369332"/>
          </a:xfrm>
          <a:prstGeom prst="rect">
            <a:avLst/>
          </a:prstGeom>
          <a:noFill/>
        </p:spPr>
        <p:txBody>
          <a:bodyPr wrap="square" rtlCol="0">
            <a:spAutoFit/>
          </a:bodyPr>
          <a:lstStyle/>
          <a:p>
            <a:r>
              <a:rPr lang="en-US"/>
              <a:t>   5K</a:t>
            </a:r>
          </a:p>
        </p:txBody>
      </p:sp>
      <p:cxnSp>
        <p:nvCxnSpPr>
          <p:cNvPr id="26" name="Straight Connector 25"/>
          <p:cNvCxnSpPr/>
          <p:nvPr/>
        </p:nvCxnSpPr>
        <p:spPr>
          <a:xfrm rot="10800000" flipV="1">
            <a:off x="638439" y="3149995"/>
            <a:ext cx="1331050" cy="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8" name="TextBox 27"/>
          <p:cNvSpPr txBox="1"/>
          <p:nvPr/>
        </p:nvSpPr>
        <p:spPr>
          <a:xfrm>
            <a:off x="79561" y="2369485"/>
            <a:ext cx="742341" cy="369332"/>
          </a:xfrm>
          <a:prstGeom prst="rect">
            <a:avLst/>
          </a:prstGeom>
          <a:noFill/>
        </p:spPr>
        <p:txBody>
          <a:bodyPr wrap="square" rtlCol="0">
            <a:spAutoFit/>
          </a:bodyPr>
          <a:lstStyle/>
          <a:p>
            <a:r>
              <a:rPr lang="en-US"/>
              <a:t>10 K</a:t>
            </a:r>
          </a:p>
        </p:txBody>
      </p:sp>
      <p:cxnSp>
        <p:nvCxnSpPr>
          <p:cNvPr id="29" name="Straight Connector 28"/>
          <p:cNvCxnSpPr/>
          <p:nvPr/>
        </p:nvCxnSpPr>
        <p:spPr>
          <a:xfrm rot="10800000" flipV="1">
            <a:off x="638439" y="3521492"/>
            <a:ext cx="1626198" cy="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31" name="TextBox 30"/>
          <p:cNvSpPr txBox="1"/>
          <p:nvPr/>
        </p:nvSpPr>
        <p:spPr>
          <a:xfrm>
            <a:off x="16364" y="3377044"/>
            <a:ext cx="742341" cy="307777"/>
          </a:xfrm>
          <a:prstGeom prst="rect">
            <a:avLst/>
          </a:prstGeom>
          <a:noFill/>
        </p:spPr>
        <p:txBody>
          <a:bodyPr wrap="square" rtlCol="0">
            <a:spAutoFit/>
          </a:bodyPr>
          <a:lstStyle/>
          <a:p>
            <a:pPr algn="ctr"/>
            <a:r>
              <a:rPr lang="en-US" sz="1400"/>
              <a:t>   6K</a:t>
            </a:r>
          </a:p>
        </p:txBody>
      </p:sp>
      <p:cxnSp>
        <p:nvCxnSpPr>
          <p:cNvPr id="32" name="Straight Connector 31"/>
          <p:cNvCxnSpPr>
            <a:cxnSpLocks/>
          </p:cNvCxnSpPr>
          <p:nvPr/>
        </p:nvCxnSpPr>
        <p:spPr>
          <a:xfrm>
            <a:off x="1951436" y="3159839"/>
            <a:ext cx="0" cy="211282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39" name="TextBox 38"/>
          <p:cNvSpPr txBox="1"/>
          <p:nvPr/>
        </p:nvSpPr>
        <p:spPr>
          <a:xfrm>
            <a:off x="1628723" y="5263223"/>
            <a:ext cx="1024074" cy="307777"/>
          </a:xfrm>
          <a:prstGeom prst="rect">
            <a:avLst/>
          </a:prstGeom>
          <a:noFill/>
        </p:spPr>
        <p:txBody>
          <a:bodyPr wrap="square" rtlCol="0">
            <a:spAutoFit/>
          </a:bodyPr>
          <a:lstStyle/>
          <a:p>
            <a:r>
              <a:rPr lang="en-US" sz="1400"/>
              <a:t>   3K    4K</a:t>
            </a:r>
          </a:p>
        </p:txBody>
      </p:sp>
      <p:cxnSp>
        <p:nvCxnSpPr>
          <p:cNvPr id="40" name="Straight Connector 39"/>
          <p:cNvCxnSpPr/>
          <p:nvPr/>
        </p:nvCxnSpPr>
        <p:spPr>
          <a:xfrm rot="5400000">
            <a:off x="1411340" y="4420957"/>
            <a:ext cx="1706593" cy="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34" name="TextBox 33">
            <a:extLst>
              <a:ext uri="{FF2B5EF4-FFF2-40B4-BE49-F238E27FC236}">
                <a16:creationId xmlns:a16="http://schemas.microsoft.com/office/drawing/2014/main" id="{ED86CAB1-9185-9F98-7862-BF3C8C0E97CE}"/>
              </a:ext>
            </a:extLst>
          </p:cNvPr>
          <p:cNvSpPr txBox="1"/>
          <p:nvPr/>
        </p:nvSpPr>
        <p:spPr>
          <a:xfrm>
            <a:off x="230830" y="1526731"/>
            <a:ext cx="389850" cy="369332"/>
          </a:xfrm>
          <a:prstGeom prst="rect">
            <a:avLst/>
          </a:prstGeom>
          <a:noFill/>
        </p:spPr>
        <p:txBody>
          <a:bodyPr wrap="none" rtlCol="0">
            <a:spAutoFit/>
          </a:bodyPr>
          <a:lstStyle/>
          <a:p>
            <a:r>
              <a:rPr lang="en-US"/>
              <a:t>Br</a:t>
            </a:r>
          </a:p>
        </p:txBody>
      </p:sp>
      <p:sp>
        <p:nvSpPr>
          <p:cNvPr id="35" name="TextBox 34">
            <a:extLst>
              <a:ext uri="{FF2B5EF4-FFF2-40B4-BE49-F238E27FC236}">
                <a16:creationId xmlns:a16="http://schemas.microsoft.com/office/drawing/2014/main" id="{8BF01191-2D7E-981D-2EA3-873CAEB60918}"/>
              </a:ext>
            </a:extLst>
          </p:cNvPr>
          <p:cNvSpPr txBox="1"/>
          <p:nvPr/>
        </p:nvSpPr>
        <p:spPr>
          <a:xfrm>
            <a:off x="3843623" y="5293739"/>
            <a:ext cx="428322" cy="369332"/>
          </a:xfrm>
          <a:prstGeom prst="rect">
            <a:avLst/>
          </a:prstGeom>
          <a:noFill/>
        </p:spPr>
        <p:txBody>
          <a:bodyPr wrap="none" rtlCol="0">
            <a:spAutoFit/>
          </a:bodyPr>
          <a:lstStyle/>
          <a:p>
            <a:r>
              <a:rPr lang="en-US"/>
              <a:t>PB</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620" y="13046"/>
            <a:ext cx="8229600" cy="1143000"/>
          </a:xfrm>
        </p:spPr>
        <p:txBody>
          <a:bodyPr>
            <a:normAutofit/>
          </a:bodyPr>
          <a:lstStyle/>
          <a:p>
            <a:r>
              <a:rPr lang="en-US" sz="4000" dirty="0"/>
              <a:t>Technology and the PPF</a:t>
            </a:r>
          </a:p>
        </p:txBody>
      </p:sp>
      <p:cxnSp>
        <p:nvCxnSpPr>
          <p:cNvPr id="5" name="Straight Connector 4"/>
          <p:cNvCxnSpPr/>
          <p:nvPr/>
        </p:nvCxnSpPr>
        <p:spPr>
          <a:xfrm rot="5400000">
            <a:off x="-338359" y="4121189"/>
            <a:ext cx="3025097" cy="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1171961" y="5623683"/>
            <a:ext cx="3049863"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8" name="Arc 7"/>
          <p:cNvSpPr/>
          <p:nvPr/>
        </p:nvSpPr>
        <p:spPr>
          <a:xfrm>
            <a:off x="-983252" y="3602039"/>
            <a:ext cx="4310425" cy="4229944"/>
          </a:xfrm>
          <a:prstGeom prst="arc">
            <a:avLst>
              <a:gd name="adj1" fmla="val 16200000"/>
              <a:gd name="adj2" fmla="val 21413941"/>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 name="Arc 11"/>
          <p:cNvSpPr/>
          <p:nvPr/>
        </p:nvSpPr>
        <p:spPr>
          <a:xfrm>
            <a:off x="-983252" y="3098759"/>
            <a:ext cx="4310425" cy="5063605"/>
          </a:xfrm>
          <a:prstGeom prst="arc">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TextBox 19"/>
          <p:cNvSpPr txBox="1"/>
          <p:nvPr/>
        </p:nvSpPr>
        <p:spPr>
          <a:xfrm>
            <a:off x="1487791" y="1969173"/>
            <a:ext cx="2534474" cy="646331"/>
          </a:xfrm>
          <a:prstGeom prst="rect">
            <a:avLst/>
          </a:prstGeom>
          <a:noFill/>
        </p:spPr>
        <p:txBody>
          <a:bodyPr wrap="square" rtlCol="0">
            <a:spAutoFit/>
          </a:bodyPr>
          <a:lstStyle/>
          <a:p>
            <a:pPr algn="ctr"/>
            <a:r>
              <a:rPr lang="en-US" u="sng"/>
              <a:t>A Technological Advance in the Brisket Industry</a:t>
            </a:r>
          </a:p>
        </p:txBody>
      </p:sp>
      <p:cxnSp>
        <p:nvCxnSpPr>
          <p:cNvPr id="21" name="Straight Connector 20"/>
          <p:cNvCxnSpPr/>
          <p:nvPr/>
        </p:nvCxnSpPr>
        <p:spPr>
          <a:xfrm rot="5400000">
            <a:off x="3359786" y="4124876"/>
            <a:ext cx="3025097" cy="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a:cxnSpLocks/>
          </p:cNvCxnSpPr>
          <p:nvPr/>
        </p:nvCxnSpPr>
        <p:spPr>
          <a:xfrm>
            <a:off x="4870105" y="5627711"/>
            <a:ext cx="3214894"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7" name="Arc 26"/>
          <p:cNvSpPr/>
          <p:nvPr/>
        </p:nvSpPr>
        <p:spPr>
          <a:xfrm>
            <a:off x="2714894" y="3651449"/>
            <a:ext cx="4310424" cy="4229944"/>
          </a:xfrm>
          <a:prstGeom prst="arc">
            <a:avLst>
              <a:gd name="adj1" fmla="val 16200000"/>
              <a:gd name="adj2" fmla="val 21371134"/>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0" name="Arc 29"/>
          <p:cNvSpPr/>
          <p:nvPr/>
        </p:nvSpPr>
        <p:spPr>
          <a:xfrm>
            <a:off x="2287554" y="3651449"/>
            <a:ext cx="5264062" cy="4229944"/>
          </a:xfrm>
          <a:prstGeom prst="arc">
            <a:avLst>
              <a:gd name="adj1" fmla="val 16120618"/>
              <a:gd name="adj2" fmla="val 21413941"/>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1" name="TextBox 30"/>
          <p:cNvSpPr txBox="1"/>
          <p:nvPr/>
        </p:nvSpPr>
        <p:spPr>
          <a:xfrm>
            <a:off x="5322354" y="1969173"/>
            <a:ext cx="2534474" cy="646331"/>
          </a:xfrm>
          <a:prstGeom prst="rect">
            <a:avLst/>
          </a:prstGeom>
          <a:noFill/>
        </p:spPr>
        <p:txBody>
          <a:bodyPr wrap="square" rtlCol="0">
            <a:spAutoFit/>
          </a:bodyPr>
          <a:lstStyle/>
          <a:p>
            <a:pPr algn="ctr"/>
            <a:r>
              <a:rPr lang="en-US" u="sng"/>
              <a:t>A Technological Advance in the Pork Butt Industry</a:t>
            </a:r>
          </a:p>
        </p:txBody>
      </p:sp>
      <p:sp>
        <p:nvSpPr>
          <p:cNvPr id="23" name="TextBox 22">
            <a:extLst>
              <a:ext uri="{FF2B5EF4-FFF2-40B4-BE49-F238E27FC236}">
                <a16:creationId xmlns:a16="http://schemas.microsoft.com/office/drawing/2014/main" id="{963E6BBB-248A-9FDD-A59A-A7D31D0B24D1}"/>
              </a:ext>
            </a:extLst>
          </p:cNvPr>
          <p:cNvSpPr txBox="1"/>
          <p:nvPr/>
        </p:nvSpPr>
        <p:spPr>
          <a:xfrm>
            <a:off x="798705" y="2536853"/>
            <a:ext cx="389850" cy="369332"/>
          </a:xfrm>
          <a:prstGeom prst="rect">
            <a:avLst/>
          </a:prstGeom>
          <a:noFill/>
        </p:spPr>
        <p:txBody>
          <a:bodyPr wrap="none" rtlCol="0">
            <a:spAutoFit/>
          </a:bodyPr>
          <a:lstStyle/>
          <a:p>
            <a:r>
              <a:rPr lang="en-US"/>
              <a:t>Br</a:t>
            </a:r>
          </a:p>
        </p:txBody>
      </p:sp>
      <p:sp>
        <p:nvSpPr>
          <p:cNvPr id="24" name="TextBox 23">
            <a:extLst>
              <a:ext uri="{FF2B5EF4-FFF2-40B4-BE49-F238E27FC236}">
                <a16:creationId xmlns:a16="http://schemas.microsoft.com/office/drawing/2014/main" id="{05591D98-8BBF-ABD7-3F11-1C343EC2680B}"/>
              </a:ext>
            </a:extLst>
          </p:cNvPr>
          <p:cNvSpPr txBox="1"/>
          <p:nvPr/>
        </p:nvSpPr>
        <p:spPr>
          <a:xfrm>
            <a:off x="3842490" y="5619244"/>
            <a:ext cx="428322" cy="369332"/>
          </a:xfrm>
          <a:prstGeom prst="rect">
            <a:avLst/>
          </a:prstGeom>
          <a:noFill/>
        </p:spPr>
        <p:txBody>
          <a:bodyPr wrap="none" rtlCol="0">
            <a:spAutoFit/>
          </a:bodyPr>
          <a:lstStyle/>
          <a:p>
            <a:r>
              <a:rPr lang="en-US"/>
              <a:t>PB</a:t>
            </a:r>
          </a:p>
        </p:txBody>
      </p:sp>
      <p:sp>
        <p:nvSpPr>
          <p:cNvPr id="25" name="TextBox 24">
            <a:extLst>
              <a:ext uri="{FF2B5EF4-FFF2-40B4-BE49-F238E27FC236}">
                <a16:creationId xmlns:a16="http://schemas.microsoft.com/office/drawing/2014/main" id="{F02DB753-3133-794E-6BB2-F64E21CD124D}"/>
              </a:ext>
            </a:extLst>
          </p:cNvPr>
          <p:cNvSpPr txBox="1"/>
          <p:nvPr/>
        </p:nvSpPr>
        <p:spPr>
          <a:xfrm>
            <a:off x="4468495" y="2553446"/>
            <a:ext cx="389850" cy="369332"/>
          </a:xfrm>
          <a:prstGeom prst="rect">
            <a:avLst/>
          </a:prstGeom>
          <a:noFill/>
        </p:spPr>
        <p:txBody>
          <a:bodyPr wrap="none" rtlCol="0">
            <a:spAutoFit/>
          </a:bodyPr>
          <a:lstStyle/>
          <a:p>
            <a:r>
              <a:rPr lang="en-US"/>
              <a:t>Br</a:t>
            </a:r>
          </a:p>
        </p:txBody>
      </p:sp>
      <p:sp>
        <p:nvSpPr>
          <p:cNvPr id="26" name="TextBox 25">
            <a:extLst>
              <a:ext uri="{FF2B5EF4-FFF2-40B4-BE49-F238E27FC236}">
                <a16:creationId xmlns:a16="http://schemas.microsoft.com/office/drawing/2014/main" id="{D5E6797D-EF08-50C7-5AD4-0DE7AC219946}"/>
              </a:ext>
            </a:extLst>
          </p:cNvPr>
          <p:cNvSpPr txBox="1"/>
          <p:nvPr/>
        </p:nvSpPr>
        <p:spPr>
          <a:xfrm>
            <a:off x="7760088" y="5648901"/>
            <a:ext cx="428322" cy="369332"/>
          </a:xfrm>
          <a:prstGeom prst="rect">
            <a:avLst/>
          </a:prstGeom>
          <a:noFill/>
        </p:spPr>
        <p:txBody>
          <a:bodyPr wrap="none" rtlCol="0">
            <a:spAutoFit/>
          </a:bodyPr>
          <a:lstStyle/>
          <a:p>
            <a:r>
              <a:rPr lang="en-US"/>
              <a:t>PB</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1000"/>
                                        <p:tgtEl>
                                          <p:spTgt spid="12"/>
                                        </p:tgtEl>
                                      </p:cBhvr>
                                    </p:animEffect>
                                  </p:childTnLst>
                                  <p:subTnLst>
                                    <p:audio>
                                      <p:cMediaNode>
                                        <p:cTn display="0" masterRel="sameClick">
                                          <p:stCondLst>
                                            <p:cond evt="begin" delay="0">
                                              <p:tn val="5"/>
                                            </p:cond>
                                          </p:stCondLst>
                                          <p:endCondLst>
                                            <p:cond evt="onStopAudio" delay="0">
                                              <p:tgtEl>
                                                <p:sldTgt/>
                                              </p:tgtEl>
                                            </p:cond>
                                          </p:endCondLst>
                                        </p:cTn>
                                        <p:tgtEl>
                                          <p:sndTgt r:embed="rId2" name="Laser"/>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wipe(down)">
                                      <p:cBhvr>
                                        <p:cTn id="12" dur="1000"/>
                                        <p:tgtEl>
                                          <p:spTgt spid="30"/>
                                        </p:tgtEl>
                                      </p:cBhvr>
                                    </p:animEffect>
                                  </p:childTnLst>
                                  <p:subTnLst>
                                    <p:audio>
                                      <p:cMediaNode>
                                        <p:cTn display="0" masterRel="sameClick">
                                          <p:stCondLst>
                                            <p:cond evt="begin" delay="0">
                                              <p:tn val="10"/>
                                            </p:cond>
                                          </p:stCondLst>
                                          <p:endCondLst>
                                            <p:cond evt="onStopAudio" delay="0">
                                              <p:tgtEl>
                                                <p:sldTgt/>
                                              </p:tgtEl>
                                            </p:cond>
                                          </p:endCondLst>
                                        </p:cTn>
                                        <p:tgtEl>
                                          <p:sndTgt r:embed="rId2" name="Laser"/>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3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071"/>
            <a:ext cx="8229600" cy="1143000"/>
          </a:xfrm>
        </p:spPr>
        <p:txBody>
          <a:bodyPr>
            <a:normAutofit/>
          </a:bodyPr>
          <a:lstStyle/>
          <a:p>
            <a:r>
              <a:rPr lang="en-US" sz="4000" dirty="0"/>
              <a:t>International Trade</a:t>
            </a:r>
          </a:p>
        </p:txBody>
      </p:sp>
      <p:sp>
        <p:nvSpPr>
          <p:cNvPr id="3" name="Content Placeholder 2"/>
          <p:cNvSpPr>
            <a:spLocks noGrp="1"/>
          </p:cNvSpPr>
          <p:nvPr>
            <p:ph idx="1"/>
          </p:nvPr>
        </p:nvSpPr>
        <p:spPr>
          <a:xfrm>
            <a:off x="5089770" y="1973385"/>
            <a:ext cx="3868615" cy="3487615"/>
          </a:xfrm>
          <a:noFill/>
        </p:spPr>
        <p:txBody>
          <a:bodyPr>
            <a:noAutofit/>
          </a:bodyPr>
          <a:lstStyle/>
          <a:p>
            <a:pPr marL="0" indent="0" algn="ctr">
              <a:buNone/>
            </a:pPr>
            <a:r>
              <a:rPr lang="en-US" sz="2400"/>
              <a:t>Trade allows countries to specialize and enjoy a great variety of goods and services.</a:t>
            </a:r>
          </a:p>
          <a:p>
            <a:pPr marL="0" indent="0" algn="ctr">
              <a:buNone/>
            </a:pPr>
            <a:endParaRPr lang="en-US" sz="2400"/>
          </a:p>
          <a:p>
            <a:pPr marL="0" indent="0" algn="ctr">
              <a:buNone/>
            </a:pPr>
            <a:r>
              <a:rPr lang="en-US" sz="2400"/>
              <a:t>You can make what you have an advantage making and buy the rest from someone else!</a:t>
            </a:r>
          </a:p>
          <a:p>
            <a:pPr algn="ctr"/>
            <a:endParaRPr lang="en-US" sz="2400"/>
          </a:p>
          <a:p>
            <a:pPr algn="ctr"/>
            <a:endParaRPr lang="en-US" sz="2400"/>
          </a:p>
        </p:txBody>
      </p:sp>
      <p:pic>
        <p:nvPicPr>
          <p:cNvPr id="5122" name="Picture 2" descr="cargo ships, container ships, port, maritime ...">
            <a:extLst>
              <a:ext uri="{FF2B5EF4-FFF2-40B4-BE49-F238E27FC236}">
                <a16:creationId xmlns:a16="http://schemas.microsoft.com/office/drawing/2014/main" id="{94EBBB70-330D-367C-C974-C55C720301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385" y="2139461"/>
            <a:ext cx="3868615" cy="257907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13995"/>
          </a:xfrm>
        </p:spPr>
        <p:txBody>
          <a:bodyPr>
            <a:normAutofit/>
          </a:bodyPr>
          <a:lstStyle/>
          <a:p>
            <a:r>
              <a:rPr lang="en-US" sz="4000" dirty="0"/>
              <a:t>International Trade</a:t>
            </a:r>
          </a:p>
        </p:txBody>
      </p:sp>
      <p:graphicFrame>
        <p:nvGraphicFramePr>
          <p:cNvPr id="8" name="Table 7"/>
          <p:cNvGraphicFramePr>
            <a:graphicFrameLocks noGrp="1"/>
          </p:cNvGraphicFramePr>
          <p:nvPr>
            <p:extLst>
              <p:ext uri="{D42A27DB-BD31-4B8C-83A1-F6EECF244321}">
                <p14:modId xmlns:p14="http://schemas.microsoft.com/office/powerpoint/2010/main" val="122682378"/>
              </p:ext>
            </p:extLst>
          </p:nvPr>
        </p:nvGraphicFramePr>
        <p:xfrm>
          <a:off x="457200" y="1471321"/>
          <a:ext cx="8229600" cy="4757615"/>
        </p:xfrm>
        <a:graphic>
          <a:graphicData uri="http://schemas.openxmlformats.org/drawingml/2006/table">
            <a:tbl>
              <a:tblPr firstRow="1" bandRow="1">
                <a:tableStyleId>{D7AC3CCA-C797-4891-BE02-D94E43425B78}</a:tableStyleId>
              </a:tblPr>
              <a:tblGrid>
                <a:gridCol w="1613877">
                  <a:extLst>
                    <a:ext uri="{9D8B030D-6E8A-4147-A177-3AD203B41FA5}">
                      <a16:colId xmlns:a16="http://schemas.microsoft.com/office/drawing/2014/main" val="20000"/>
                    </a:ext>
                  </a:extLst>
                </a:gridCol>
                <a:gridCol w="3872523">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822863">
                <a:tc rowSpan="2">
                  <a:txBody>
                    <a:bodyPr/>
                    <a:lstStyle/>
                    <a:p>
                      <a:pPr algn="ctr"/>
                      <a:endParaRPr lang="en-US"/>
                    </a:p>
                  </a:txBody>
                  <a:tcPr anchor="ctr"/>
                </a:tc>
                <a:tc gridSpan="2">
                  <a:txBody>
                    <a:bodyPr/>
                    <a:lstStyle/>
                    <a:p>
                      <a:pPr algn="ctr"/>
                      <a:r>
                        <a:rPr lang="en-US" dirty="0"/>
                        <a:t>Amount Produced and Consumed in a Day</a:t>
                      </a:r>
                    </a:p>
                  </a:txBody>
                  <a:tcPr anchor="ctr"/>
                </a:tc>
                <a:tc hMerge="1">
                  <a:txBody>
                    <a:bodyPr/>
                    <a:lstStyle/>
                    <a:p>
                      <a:endParaRPr lang="en-US" dirty="0"/>
                    </a:p>
                  </a:txBody>
                  <a:tcPr/>
                </a:tc>
                <a:extLst>
                  <a:ext uri="{0D108BD9-81ED-4DB2-BD59-A6C34878D82A}">
                    <a16:rowId xmlns:a16="http://schemas.microsoft.com/office/drawing/2014/main" val="10000"/>
                  </a:ext>
                </a:extLst>
              </a:tr>
              <a:tr h="1991542">
                <a:tc vMerge="1">
                  <a:txBody>
                    <a:bodyPr/>
                    <a:lstStyle/>
                    <a:p>
                      <a:pPr algn="ctr"/>
                      <a:endParaRPr lang="en-US" dirty="0"/>
                    </a:p>
                  </a:txBody>
                  <a:tcPr/>
                </a:tc>
                <a:tc>
                  <a:txBody>
                    <a:bodyPr/>
                    <a:lstStyle/>
                    <a:p>
                      <a:pPr algn="ctr"/>
                      <a:r>
                        <a:rPr lang="en-US"/>
                        <a:t>Briskets</a:t>
                      </a:r>
                    </a:p>
                  </a:txBody>
                  <a:tcPr anchor="ctr"/>
                </a:tc>
                <a:tc>
                  <a:txBody>
                    <a:bodyPr/>
                    <a:lstStyle/>
                    <a:p>
                      <a:pPr algn="ctr"/>
                      <a:r>
                        <a:rPr lang="en-US"/>
                        <a:t>Pork Butts</a:t>
                      </a:r>
                    </a:p>
                  </a:txBody>
                  <a:tcPr anchor="ctr"/>
                </a:tc>
                <a:extLst>
                  <a:ext uri="{0D108BD9-81ED-4DB2-BD59-A6C34878D82A}">
                    <a16:rowId xmlns:a16="http://schemas.microsoft.com/office/drawing/2014/main" val="10001"/>
                  </a:ext>
                </a:extLst>
              </a:tr>
              <a:tr h="1120347">
                <a:tc>
                  <a:txBody>
                    <a:bodyPr/>
                    <a:lstStyle/>
                    <a:p>
                      <a:pPr algn="ctr"/>
                      <a:r>
                        <a:rPr lang="en-US"/>
                        <a:t>Lucy D</a:t>
                      </a:r>
                    </a:p>
                  </a:txBody>
                  <a:tcPr anchor="ctr"/>
                </a:tc>
                <a:tc>
                  <a:txBody>
                    <a:bodyPr/>
                    <a:lstStyle/>
                    <a:p>
                      <a:pPr algn="ctr"/>
                      <a:r>
                        <a:rPr lang="en-US"/>
                        <a:t>9</a:t>
                      </a:r>
                    </a:p>
                  </a:txBody>
                  <a:tcPr anchor="ctr"/>
                </a:tc>
                <a:tc>
                  <a:txBody>
                    <a:bodyPr/>
                    <a:lstStyle/>
                    <a:p>
                      <a:pPr algn="ctr"/>
                      <a:r>
                        <a:rPr lang="en-US"/>
                        <a:t>45</a:t>
                      </a:r>
                    </a:p>
                  </a:txBody>
                  <a:tcPr anchor="ctr"/>
                </a:tc>
                <a:extLst>
                  <a:ext uri="{0D108BD9-81ED-4DB2-BD59-A6C34878D82A}">
                    <a16:rowId xmlns:a16="http://schemas.microsoft.com/office/drawing/2014/main" val="10002"/>
                  </a:ext>
                </a:extLst>
              </a:tr>
              <a:tr h="82286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a:t>Jimmy</a:t>
                      </a:r>
                      <a:r>
                        <a:rPr lang="en-US" baseline="0"/>
                        <a:t> D</a:t>
                      </a:r>
                      <a:endParaRPr lang="en-US"/>
                    </a:p>
                    <a:p>
                      <a:pPr algn="ctr"/>
                      <a:endParaRPr lang="en-US"/>
                    </a:p>
                  </a:txBody>
                  <a:tcPr anchor="ctr"/>
                </a:tc>
                <a:tc>
                  <a:txBody>
                    <a:bodyPr/>
                    <a:lstStyle/>
                    <a:p>
                      <a:pPr algn="ctr"/>
                      <a:r>
                        <a:rPr lang="en-US"/>
                        <a:t>30</a:t>
                      </a:r>
                    </a:p>
                  </a:txBody>
                  <a:tcPr anchor="ctr"/>
                </a:tc>
                <a:tc>
                  <a:txBody>
                    <a:bodyPr/>
                    <a:lstStyle/>
                    <a:p>
                      <a:pPr algn="ctr"/>
                      <a:r>
                        <a:rPr lang="en-US" dirty="0"/>
                        <a:t>60</a:t>
                      </a:r>
                    </a:p>
                  </a:txBody>
                  <a:tcPr anchor="ctr"/>
                </a:tc>
                <a:extLst>
                  <a:ext uri="{0D108BD9-81ED-4DB2-BD59-A6C34878D82A}">
                    <a16:rowId xmlns:a16="http://schemas.microsoft.com/office/drawing/2014/main" val="10003"/>
                  </a:ext>
                </a:extLst>
              </a:tr>
            </a:tbl>
          </a:graphicData>
        </a:graphic>
      </p:graphicFrame>
      <p:pic>
        <p:nvPicPr>
          <p:cNvPr id="6" name="Picture 5"/>
          <p:cNvPicPr>
            <a:picLocks noChangeAspect="1"/>
          </p:cNvPicPr>
          <p:nvPr/>
        </p:nvPicPr>
        <p:blipFill>
          <a:blip r:embed="rId4"/>
          <a:stretch>
            <a:fillRect/>
          </a:stretch>
        </p:blipFill>
        <p:spPr>
          <a:xfrm>
            <a:off x="457200" y="1471321"/>
            <a:ext cx="1625987" cy="28313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2961" y="30870"/>
            <a:ext cx="8229600" cy="1143000"/>
          </a:xfrm>
        </p:spPr>
        <p:txBody>
          <a:bodyPr>
            <a:normAutofit/>
          </a:bodyPr>
          <a:lstStyle/>
          <a:p>
            <a:r>
              <a:rPr lang="en-US" sz="4000" dirty="0"/>
              <a:t>International Trade</a:t>
            </a:r>
          </a:p>
        </p:txBody>
      </p:sp>
      <p:cxnSp>
        <p:nvCxnSpPr>
          <p:cNvPr id="11" name="Straight Connector 10"/>
          <p:cNvCxnSpPr/>
          <p:nvPr/>
        </p:nvCxnSpPr>
        <p:spPr>
          <a:xfrm rot="16200000" flipH="1">
            <a:off x="-1069158" y="4166250"/>
            <a:ext cx="3605505" cy="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744266" y="5958337"/>
            <a:ext cx="3595245"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a:off x="3160467" y="4164269"/>
            <a:ext cx="3603126"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a:cxnSpLocks/>
          </p:cNvCxnSpPr>
          <p:nvPr/>
        </p:nvCxnSpPr>
        <p:spPr>
          <a:xfrm flipV="1">
            <a:off x="4972700" y="5950239"/>
            <a:ext cx="3888968" cy="492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736771" y="1594826"/>
            <a:ext cx="3595245" cy="646331"/>
          </a:xfrm>
          <a:prstGeom prst="rect">
            <a:avLst/>
          </a:prstGeom>
          <a:noFill/>
        </p:spPr>
        <p:txBody>
          <a:bodyPr wrap="square" rtlCol="0">
            <a:spAutoFit/>
          </a:bodyPr>
          <a:lstStyle/>
          <a:p>
            <a:pPr algn="ctr"/>
            <a:r>
              <a:rPr lang="en-US" u="sng"/>
              <a:t>Lucy D’s Production Possibilities Frontier</a:t>
            </a:r>
          </a:p>
        </p:txBody>
      </p:sp>
      <p:sp>
        <p:nvSpPr>
          <p:cNvPr id="23" name="TextBox 22"/>
          <p:cNvSpPr txBox="1"/>
          <p:nvPr/>
        </p:nvSpPr>
        <p:spPr>
          <a:xfrm>
            <a:off x="5258928" y="1594826"/>
            <a:ext cx="3595245" cy="646331"/>
          </a:xfrm>
          <a:prstGeom prst="rect">
            <a:avLst/>
          </a:prstGeom>
          <a:noFill/>
        </p:spPr>
        <p:txBody>
          <a:bodyPr wrap="square" rtlCol="0">
            <a:spAutoFit/>
          </a:bodyPr>
          <a:lstStyle/>
          <a:p>
            <a:pPr algn="ctr"/>
            <a:r>
              <a:rPr lang="en-US" u="sng"/>
              <a:t>Jimmy D’s Production Possibilities Frontier</a:t>
            </a:r>
          </a:p>
        </p:txBody>
      </p:sp>
      <p:cxnSp>
        <p:nvCxnSpPr>
          <p:cNvPr id="25" name="Straight Connector 24"/>
          <p:cNvCxnSpPr/>
          <p:nvPr/>
        </p:nvCxnSpPr>
        <p:spPr>
          <a:xfrm>
            <a:off x="736771" y="4331627"/>
            <a:ext cx="2541778" cy="163103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265828" y="4115046"/>
            <a:ext cx="467764" cy="383940"/>
          </a:xfrm>
          <a:prstGeom prst="rect">
            <a:avLst/>
          </a:prstGeom>
          <a:noFill/>
        </p:spPr>
        <p:txBody>
          <a:bodyPr wrap="square" rtlCol="0">
            <a:spAutoFit/>
          </a:bodyPr>
          <a:lstStyle/>
          <a:p>
            <a:r>
              <a:rPr lang="en-US"/>
              <a:t>9</a:t>
            </a:r>
          </a:p>
        </p:txBody>
      </p:sp>
      <p:sp>
        <p:nvSpPr>
          <p:cNvPr id="27" name="TextBox 26"/>
          <p:cNvSpPr txBox="1"/>
          <p:nvPr/>
        </p:nvSpPr>
        <p:spPr>
          <a:xfrm>
            <a:off x="3044667" y="5969005"/>
            <a:ext cx="467764" cy="383940"/>
          </a:xfrm>
          <a:prstGeom prst="rect">
            <a:avLst/>
          </a:prstGeom>
          <a:noFill/>
        </p:spPr>
        <p:txBody>
          <a:bodyPr wrap="square" rtlCol="0">
            <a:spAutoFit/>
          </a:bodyPr>
          <a:lstStyle/>
          <a:p>
            <a:r>
              <a:rPr lang="en-US"/>
              <a:t>45</a:t>
            </a:r>
          </a:p>
        </p:txBody>
      </p:sp>
      <p:sp>
        <p:nvSpPr>
          <p:cNvPr id="28" name="TextBox 27"/>
          <p:cNvSpPr txBox="1"/>
          <p:nvPr/>
        </p:nvSpPr>
        <p:spPr>
          <a:xfrm>
            <a:off x="376404" y="2288673"/>
            <a:ext cx="467764" cy="369332"/>
          </a:xfrm>
          <a:prstGeom prst="rect">
            <a:avLst/>
          </a:prstGeom>
          <a:noFill/>
        </p:spPr>
        <p:txBody>
          <a:bodyPr wrap="square" rtlCol="0">
            <a:spAutoFit/>
          </a:bodyPr>
          <a:lstStyle/>
          <a:p>
            <a:r>
              <a:rPr lang="en-US"/>
              <a:t>Br</a:t>
            </a:r>
          </a:p>
        </p:txBody>
      </p:sp>
      <p:sp>
        <p:nvSpPr>
          <p:cNvPr id="29" name="TextBox 28"/>
          <p:cNvSpPr txBox="1"/>
          <p:nvPr/>
        </p:nvSpPr>
        <p:spPr>
          <a:xfrm>
            <a:off x="3906156" y="5952741"/>
            <a:ext cx="481103" cy="379176"/>
          </a:xfrm>
          <a:prstGeom prst="rect">
            <a:avLst/>
          </a:prstGeom>
          <a:noFill/>
        </p:spPr>
        <p:txBody>
          <a:bodyPr wrap="square" rtlCol="0">
            <a:spAutoFit/>
          </a:bodyPr>
          <a:lstStyle/>
          <a:p>
            <a:r>
              <a:rPr lang="en-US"/>
              <a:t>PB</a:t>
            </a:r>
          </a:p>
        </p:txBody>
      </p:sp>
      <p:cxnSp>
        <p:nvCxnSpPr>
          <p:cNvPr id="31" name="Straight Connector 30"/>
          <p:cNvCxnSpPr/>
          <p:nvPr/>
        </p:nvCxnSpPr>
        <p:spPr>
          <a:xfrm>
            <a:off x="736771" y="5148730"/>
            <a:ext cx="1271709" cy="9845"/>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rot="5400000">
            <a:off x="1606438" y="5560617"/>
            <a:ext cx="804084" cy="1588"/>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34" name="TextBox 33"/>
          <p:cNvSpPr txBox="1"/>
          <p:nvPr/>
        </p:nvSpPr>
        <p:spPr>
          <a:xfrm>
            <a:off x="269007" y="4967399"/>
            <a:ext cx="467764" cy="383940"/>
          </a:xfrm>
          <a:prstGeom prst="rect">
            <a:avLst/>
          </a:prstGeom>
          <a:noFill/>
        </p:spPr>
        <p:txBody>
          <a:bodyPr wrap="square" rtlCol="0">
            <a:spAutoFit/>
          </a:bodyPr>
          <a:lstStyle/>
          <a:p>
            <a:r>
              <a:rPr lang="en-US"/>
              <a:t>5</a:t>
            </a:r>
          </a:p>
        </p:txBody>
      </p:sp>
      <p:sp>
        <p:nvSpPr>
          <p:cNvPr id="35" name="TextBox 34"/>
          <p:cNvSpPr txBox="1"/>
          <p:nvPr/>
        </p:nvSpPr>
        <p:spPr>
          <a:xfrm>
            <a:off x="1773804" y="5969005"/>
            <a:ext cx="467764" cy="383940"/>
          </a:xfrm>
          <a:prstGeom prst="rect">
            <a:avLst/>
          </a:prstGeom>
          <a:noFill/>
        </p:spPr>
        <p:txBody>
          <a:bodyPr wrap="square" rtlCol="0">
            <a:spAutoFit/>
          </a:bodyPr>
          <a:lstStyle/>
          <a:p>
            <a:r>
              <a:rPr lang="en-US"/>
              <a:t>20</a:t>
            </a:r>
          </a:p>
        </p:txBody>
      </p:sp>
      <p:sp>
        <p:nvSpPr>
          <p:cNvPr id="36" name="TextBox 35"/>
          <p:cNvSpPr txBox="1"/>
          <p:nvPr/>
        </p:nvSpPr>
        <p:spPr>
          <a:xfrm>
            <a:off x="4572000" y="2272405"/>
            <a:ext cx="608780" cy="369332"/>
          </a:xfrm>
          <a:prstGeom prst="rect">
            <a:avLst/>
          </a:prstGeom>
          <a:noFill/>
        </p:spPr>
        <p:txBody>
          <a:bodyPr wrap="square" rtlCol="0">
            <a:spAutoFit/>
          </a:bodyPr>
          <a:lstStyle/>
          <a:p>
            <a:r>
              <a:rPr lang="en-US"/>
              <a:t>Br</a:t>
            </a:r>
          </a:p>
        </p:txBody>
      </p:sp>
      <p:sp>
        <p:nvSpPr>
          <p:cNvPr id="37" name="TextBox 36"/>
          <p:cNvSpPr txBox="1"/>
          <p:nvPr/>
        </p:nvSpPr>
        <p:spPr>
          <a:xfrm>
            <a:off x="8430806" y="5937288"/>
            <a:ext cx="523510" cy="382352"/>
          </a:xfrm>
          <a:prstGeom prst="rect">
            <a:avLst/>
          </a:prstGeom>
          <a:noFill/>
        </p:spPr>
        <p:txBody>
          <a:bodyPr wrap="square" rtlCol="0">
            <a:spAutoFit/>
          </a:bodyPr>
          <a:lstStyle/>
          <a:p>
            <a:r>
              <a:rPr lang="en-US"/>
              <a:t>PB</a:t>
            </a:r>
          </a:p>
        </p:txBody>
      </p:sp>
      <p:cxnSp>
        <p:nvCxnSpPr>
          <p:cNvPr id="39" name="Straight Connector 38"/>
          <p:cNvCxnSpPr>
            <a:cxnSpLocks/>
          </p:cNvCxnSpPr>
          <p:nvPr/>
        </p:nvCxnSpPr>
        <p:spPr>
          <a:xfrm>
            <a:off x="4953858" y="2753924"/>
            <a:ext cx="3221954" cy="320760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40" name="TextBox 39"/>
          <p:cNvSpPr txBox="1"/>
          <p:nvPr/>
        </p:nvSpPr>
        <p:spPr>
          <a:xfrm>
            <a:off x="4497441" y="2570919"/>
            <a:ext cx="467764" cy="383940"/>
          </a:xfrm>
          <a:prstGeom prst="rect">
            <a:avLst/>
          </a:prstGeom>
          <a:noFill/>
        </p:spPr>
        <p:txBody>
          <a:bodyPr wrap="square" rtlCol="0">
            <a:spAutoFit/>
          </a:bodyPr>
          <a:lstStyle/>
          <a:p>
            <a:r>
              <a:rPr lang="en-US"/>
              <a:t>30</a:t>
            </a:r>
          </a:p>
        </p:txBody>
      </p:sp>
      <p:sp>
        <p:nvSpPr>
          <p:cNvPr id="41" name="TextBox 40"/>
          <p:cNvSpPr txBox="1"/>
          <p:nvPr/>
        </p:nvSpPr>
        <p:spPr>
          <a:xfrm>
            <a:off x="7933314" y="5947754"/>
            <a:ext cx="467764" cy="383940"/>
          </a:xfrm>
          <a:prstGeom prst="rect">
            <a:avLst/>
          </a:prstGeom>
          <a:noFill/>
        </p:spPr>
        <p:txBody>
          <a:bodyPr wrap="square" rtlCol="0">
            <a:spAutoFit/>
          </a:bodyPr>
          <a:lstStyle/>
          <a:p>
            <a:r>
              <a:rPr lang="en-US"/>
              <a:t>60</a:t>
            </a:r>
          </a:p>
        </p:txBody>
      </p:sp>
      <p:cxnSp>
        <p:nvCxnSpPr>
          <p:cNvPr id="42" name="Straight Connector 41"/>
          <p:cNvCxnSpPr/>
          <p:nvPr/>
        </p:nvCxnSpPr>
        <p:spPr>
          <a:xfrm>
            <a:off x="4965205" y="4331627"/>
            <a:ext cx="1562356" cy="9845"/>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rot="16200000" flipH="1">
            <a:off x="5712047" y="5147142"/>
            <a:ext cx="1631029" cy="1"/>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47" name="TextBox 46"/>
          <p:cNvSpPr txBox="1"/>
          <p:nvPr/>
        </p:nvSpPr>
        <p:spPr>
          <a:xfrm>
            <a:off x="4473032" y="4115046"/>
            <a:ext cx="467764" cy="383940"/>
          </a:xfrm>
          <a:prstGeom prst="rect">
            <a:avLst/>
          </a:prstGeom>
          <a:noFill/>
        </p:spPr>
        <p:txBody>
          <a:bodyPr wrap="square" rtlCol="0">
            <a:spAutoFit/>
          </a:bodyPr>
          <a:lstStyle/>
          <a:p>
            <a:r>
              <a:rPr lang="en-US"/>
              <a:t>15</a:t>
            </a:r>
          </a:p>
        </p:txBody>
      </p:sp>
      <p:sp>
        <p:nvSpPr>
          <p:cNvPr id="48" name="TextBox 47"/>
          <p:cNvSpPr txBox="1"/>
          <p:nvPr/>
        </p:nvSpPr>
        <p:spPr>
          <a:xfrm>
            <a:off x="6293679" y="5969005"/>
            <a:ext cx="467764" cy="383940"/>
          </a:xfrm>
          <a:prstGeom prst="rect">
            <a:avLst/>
          </a:prstGeom>
          <a:noFill/>
        </p:spPr>
        <p:txBody>
          <a:bodyPr wrap="square" rtlCol="0">
            <a:spAutoFit/>
          </a:bodyPr>
          <a:lstStyle/>
          <a:p>
            <a:r>
              <a:rPr lang="en-US"/>
              <a:t>30</a:t>
            </a:r>
          </a:p>
        </p:txBody>
      </p:sp>
      <p:sp>
        <p:nvSpPr>
          <p:cNvPr id="49" name="TextBox 48"/>
          <p:cNvSpPr txBox="1"/>
          <p:nvPr/>
        </p:nvSpPr>
        <p:spPr>
          <a:xfrm>
            <a:off x="2009274" y="3394403"/>
            <a:ext cx="1713962" cy="1477328"/>
          </a:xfrm>
          <a:prstGeom prst="rect">
            <a:avLst/>
          </a:prstGeom>
          <a:noFill/>
          <a:ln>
            <a:solidFill>
              <a:schemeClr val="tx1"/>
            </a:solidFill>
          </a:ln>
        </p:spPr>
        <p:txBody>
          <a:bodyPr wrap="square" rtlCol="0">
            <a:spAutoFit/>
          </a:bodyPr>
          <a:lstStyle/>
          <a:p>
            <a:r>
              <a:rPr lang="en-US"/>
              <a:t>If there is no trade Lucy chooses this production and consumption.</a:t>
            </a:r>
          </a:p>
        </p:txBody>
      </p:sp>
      <p:sp>
        <p:nvSpPr>
          <p:cNvPr id="50" name="TextBox 49"/>
          <p:cNvSpPr txBox="1"/>
          <p:nvPr/>
        </p:nvSpPr>
        <p:spPr>
          <a:xfrm>
            <a:off x="6668448" y="2864144"/>
            <a:ext cx="1713962" cy="1477328"/>
          </a:xfrm>
          <a:prstGeom prst="rect">
            <a:avLst/>
          </a:prstGeom>
          <a:noFill/>
          <a:ln>
            <a:solidFill>
              <a:schemeClr val="tx1"/>
            </a:solidFill>
          </a:ln>
        </p:spPr>
        <p:txBody>
          <a:bodyPr wrap="square" rtlCol="0">
            <a:spAutoFit/>
          </a:bodyPr>
          <a:lstStyle/>
          <a:p>
            <a:r>
              <a:rPr lang="en-US"/>
              <a:t>If there is no trade Jimmy D chooses this production and consumption.</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4000" dirty="0"/>
              <a:t>International Trade</a:t>
            </a:r>
          </a:p>
        </p:txBody>
      </p:sp>
      <p:sp>
        <p:nvSpPr>
          <p:cNvPr id="3" name="Content Placeholder 2"/>
          <p:cNvSpPr>
            <a:spLocks noGrp="1"/>
          </p:cNvSpPr>
          <p:nvPr>
            <p:ph idx="1"/>
          </p:nvPr>
        </p:nvSpPr>
        <p:spPr>
          <a:xfrm>
            <a:off x="457201" y="2018145"/>
            <a:ext cx="8229600" cy="883317"/>
          </a:xfrm>
          <a:noFill/>
        </p:spPr>
        <p:txBody>
          <a:bodyPr>
            <a:noAutofit/>
          </a:bodyPr>
          <a:lstStyle/>
          <a:p>
            <a:pPr>
              <a:buNone/>
            </a:pPr>
            <a:r>
              <a:rPr lang="en-US" sz="2800" b="1" dirty="0"/>
              <a:t>	Absolute Advantage: </a:t>
            </a:r>
            <a:r>
              <a:rPr lang="en-US" sz="2800" dirty="0"/>
              <a:t>the ability to produce a good using fewer inputs than another producer.</a:t>
            </a:r>
          </a:p>
          <a:p>
            <a:pPr>
              <a:buNone/>
            </a:pPr>
            <a:endParaRPr lang="en-US" sz="2800" dirty="0"/>
          </a:p>
          <a:p>
            <a:pPr>
              <a:buNone/>
            </a:pPr>
            <a:r>
              <a:rPr lang="en-US" sz="2800" dirty="0"/>
              <a:t>	</a:t>
            </a:r>
          </a:p>
        </p:txBody>
      </p:sp>
      <p:sp>
        <p:nvSpPr>
          <p:cNvPr id="4" name="Content Placeholder 2"/>
          <p:cNvSpPr txBox="1">
            <a:spLocks/>
          </p:cNvSpPr>
          <p:nvPr/>
        </p:nvSpPr>
        <p:spPr>
          <a:xfrm>
            <a:off x="457200" y="3194538"/>
            <a:ext cx="8229600" cy="928077"/>
          </a:xfrm>
          <a:prstGeom prst="rect">
            <a:avLst/>
          </a:prstGeom>
          <a:noFill/>
        </p:spPr>
        <p:txBody>
          <a:bodyPr vert="horz" lIns="91440" tIns="45720" rIns="91440" bIns="45720" rtlCol="0">
            <a:normAutofit fontScale="92500"/>
          </a:bodyPr>
          <a:lstStyle/>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lang="en-US" sz="2800" dirty="0"/>
              <a:t>	</a:t>
            </a:r>
            <a:r>
              <a:rPr kumimoji="0" lang="en-US" sz="2800" b="1" i="0" u="none" strike="noStrike" kern="1200" cap="none" spc="0" normalizeH="0" baseline="0" noProof="0" dirty="0">
                <a:ln>
                  <a:noFill/>
                </a:ln>
                <a:solidFill>
                  <a:schemeClr val="tx1"/>
                </a:solidFill>
                <a:effectLst/>
                <a:uLnTx/>
                <a:uFillTx/>
                <a:latin typeface="+mn-lt"/>
                <a:ea typeface="+mn-ea"/>
                <a:cs typeface="+mn-cs"/>
              </a:rPr>
              <a:t>Comparative Advantage: </a:t>
            </a:r>
            <a:r>
              <a:rPr kumimoji="0" lang="en-US" sz="2800" b="0" i="0" u="none" strike="noStrike" kern="1200" cap="none" spc="0" normalizeH="0" baseline="0" noProof="0" dirty="0">
                <a:ln>
                  <a:noFill/>
                </a:ln>
                <a:solidFill>
                  <a:schemeClr val="tx1"/>
                </a:solidFill>
                <a:effectLst/>
                <a:uLnTx/>
                <a:uFillTx/>
                <a:latin typeface="+mn-lt"/>
                <a:ea typeface="+mn-ea"/>
                <a:cs typeface="+mn-cs"/>
              </a:rPr>
              <a:t>the ability to produce a good at a lower opportunity cost than another producer.</a:t>
            </a:r>
          </a:p>
        </p:txBody>
      </p:sp>
      <p:sp>
        <p:nvSpPr>
          <p:cNvPr id="6" name="Content Placeholder 2"/>
          <p:cNvSpPr txBox="1">
            <a:spLocks/>
          </p:cNvSpPr>
          <p:nvPr/>
        </p:nvSpPr>
        <p:spPr>
          <a:xfrm>
            <a:off x="457201" y="4386385"/>
            <a:ext cx="8229600" cy="1418437"/>
          </a:xfrm>
          <a:prstGeom prst="rect">
            <a:avLst/>
          </a:prstGeom>
          <a:noFill/>
        </p:spPr>
        <p:txBody>
          <a:bodyPr vert="horz" lIns="91440" tIns="45720" rIns="91440" bIns="45720" rtlCol="0">
            <a:normAutofit/>
          </a:bodyPr>
          <a:lstStyle/>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lang="en-US" sz="2800"/>
              <a:t>	</a:t>
            </a:r>
            <a:r>
              <a:rPr kumimoji="0" lang="en-US" sz="2800" b="1" i="0" u="none" strike="noStrike" kern="1200" cap="none" spc="0" normalizeH="0" baseline="0" noProof="0">
                <a:ln>
                  <a:noFill/>
                </a:ln>
                <a:solidFill>
                  <a:schemeClr val="tx1"/>
                </a:solidFill>
                <a:effectLst/>
                <a:uLnTx/>
                <a:uFillTx/>
                <a:latin typeface="+mn-lt"/>
                <a:ea typeface="+mn-ea"/>
                <a:cs typeface="+mn-cs"/>
              </a:rPr>
              <a:t>The Price of Trade: </a:t>
            </a:r>
            <a:r>
              <a:rPr kumimoji="0" lang="en-US" sz="2800" b="0" i="0" u="none" strike="noStrike" kern="1200" cap="none" spc="0" normalizeH="0" baseline="0" noProof="0">
                <a:ln>
                  <a:noFill/>
                </a:ln>
                <a:solidFill>
                  <a:schemeClr val="tx1"/>
                </a:solidFill>
                <a:effectLst/>
                <a:uLnTx/>
                <a:uFillTx/>
                <a:latin typeface="+mn-lt"/>
                <a:ea typeface="+mn-ea"/>
                <a:cs typeface="+mn-cs"/>
              </a:rPr>
              <a:t>For Both Parties to gain from trade, the price</a:t>
            </a:r>
            <a:r>
              <a:rPr kumimoji="0" lang="en-US" sz="2800" b="0" i="0" u="none" strike="noStrike" kern="1200" cap="none" spc="0" normalizeH="0" noProof="0">
                <a:ln>
                  <a:noFill/>
                </a:ln>
                <a:solidFill>
                  <a:schemeClr val="tx1"/>
                </a:solidFill>
                <a:effectLst/>
                <a:uLnTx/>
                <a:uFillTx/>
                <a:latin typeface="+mn-lt"/>
                <a:ea typeface="+mn-ea"/>
                <a:cs typeface="+mn-cs"/>
              </a:rPr>
              <a:t> at which they trade must lie between the two opportunity costs.</a:t>
            </a:r>
            <a:endParaRPr kumimoji="0" lang="en-US" sz="2800" b="0"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Typewriter"/>
                                        </p:tgtEl>
                                      </p:cMediaNode>
                                    </p:audio>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2" name="Typewriter"/>
                                        </p:tgtEl>
                                      </p:cMediaNode>
                                    </p:audio>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subTnLst>
                                    <p:audio>
                                      <p:cMediaNode>
                                        <p:cTn display="0" masterRel="sameClick">
                                          <p:stCondLst>
                                            <p:cond evt="begin" delay="0">
                                              <p:tn val="13"/>
                                            </p:cond>
                                          </p:stCondLst>
                                          <p:endCondLst>
                                            <p:cond evt="onStopAudio" delay="0">
                                              <p:tgtEl>
                                                <p:sldTgt/>
                                              </p:tgtEl>
                                            </p:cond>
                                          </p:endCondLst>
                                        </p:cTn>
                                        <p:tgtEl>
                                          <p:sndTgt r:embed="rId2" name="Typewriter"/>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37"/>
            <a:ext cx="8229600" cy="1143000"/>
          </a:xfrm>
        </p:spPr>
        <p:txBody>
          <a:bodyPr>
            <a:normAutofit/>
          </a:bodyPr>
          <a:lstStyle/>
          <a:p>
            <a:r>
              <a:rPr lang="en-US" sz="4000" dirty="0"/>
              <a:t>International Trade</a:t>
            </a:r>
          </a:p>
        </p:txBody>
      </p:sp>
      <p:cxnSp>
        <p:nvCxnSpPr>
          <p:cNvPr id="11" name="Straight Connector 10"/>
          <p:cNvCxnSpPr/>
          <p:nvPr/>
        </p:nvCxnSpPr>
        <p:spPr>
          <a:xfrm rot="16200000" flipH="1">
            <a:off x="-1069158" y="4166250"/>
            <a:ext cx="3605505" cy="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729401" y="5958337"/>
            <a:ext cx="3595245"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a:off x="3160467" y="4164269"/>
            <a:ext cx="3603126"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a:cxnSpLocks/>
          </p:cNvCxnSpPr>
          <p:nvPr/>
        </p:nvCxnSpPr>
        <p:spPr>
          <a:xfrm flipV="1">
            <a:off x="4950215" y="5954397"/>
            <a:ext cx="4096245" cy="826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736771" y="1594826"/>
            <a:ext cx="3595245" cy="646331"/>
          </a:xfrm>
          <a:prstGeom prst="rect">
            <a:avLst/>
          </a:prstGeom>
          <a:noFill/>
        </p:spPr>
        <p:txBody>
          <a:bodyPr wrap="square" rtlCol="0">
            <a:spAutoFit/>
          </a:bodyPr>
          <a:lstStyle/>
          <a:p>
            <a:pPr algn="ctr"/>
            <a:r>
              <a:rPr lang="en-US" u="sng"/>
              <a:t>Lucy D’s Production Possibilities Frontier</a:t>
            </a:r>
          </a:p>
        </p:txBody>
      </p:sp>
      <p:sp>
        <p:nvSpPr>
          <p:cNvPr id="23" name="TextBox 22"/>
          <p:cNvSpPr txBox="1"/>
          <p:nvPr/>
        </p:nvSpPr>
        <p:spPr>
          <a:xfrm>
            <a:off x="5258928" y="1594826"/>
            <a:ext cx="3595245" cy="646331"/>
          </a:xfrm>
          <a:prstGeom prst="rect">
            <a:avLst/>
          </a:prstGeom>
          <a:noFill/>
        </p:spPr>
        <p:txBody>
          <a:bodyPr wrap="square" rtlCol="0">
            <a:spAutoFit/>
          </a:bodyPr>
          <a:lstStyle/>
          <a:p>
            <a:pPr algn="ctr"/>
            <a:r>
              <a:rPr lang="en-US" u="sng"/>
              <a:t>Jimmy D’s Production Possibilities Frontier</a:t>
            </a:r>
          </a:p>
        </p:txBody>
      </p:sp>
      <p:cxnSp>
        <p:nvCxnSpPr>
          <p:cNvPr id="25" name="Straight Connector 24"/>
          <p:cNvCxnSpPr/>
          <p:nvPr/>
        </p:nvCxnSpPr>
        <p:spPr>
          <a:xfrm>
            <a:off x="736771" y="4331627"/>
            <a:ext cx="2541778" cy="163103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371198" y="4166115"/>
            <a:ext cx="467764" cy="383940"/>
          </a:xfrm>
          <a:prstGeom prst="rect">
            <a:avLst/>
          </a:prstGeom>
          <a:noFill/>
        </p:spPr>
        <p:txBody>
          <a:bodyPr wrap="square" rtlCol="0">
            <a:spAutoFit/>
          </a:bodyPr>
          <a:lstStyle/>
          <a:p>
            <a:r>
              <a:rPr lang="en-US"/>
              <a:t>9</a:t>
            </a:r>
          </a:p>
        </p:txBody>
      </p:sp>
      <p:sp>
        <p:nvSpPr>
          <p:cNvPr id="27" name="TextBox 26"/>
          <p:cNvSpPr txBox="1"/>
          <p:nvPr/>
        </p:nvSpPr>
        <p:spPr>
          <a:xfrm>
            <a:off x="3044667" y="5969005"/>
            <a:ext cx="467764" cy="383940"/>
          </a:xfrm>
          <a:prstGeom prst="rect">
            <a:avLst/>
          </a:prstGeom>
          <a:noFill/>
        </p:spPr>
        <p:txBody>
          <a:bodyPr wrap="square" rtlCol="0">
            <a:spAutoFit/>
          </a:bodyPr>
          <a:lstStyle/>
          <a:p>
            <a:r>
              <a:rPr lang="en-US"/>
              <a:t>45</a:t>
            </a:r>
          </a:p>
        </p:txBody>
      </p:sp>
      <p:sp>
        <p:nvSpPr>
          <p:cNvPr id="28" name="TextBox 27"/>
          <p:cNvSpPr txBox="1"/>
          <p:nvPr/>
        </p:nvSpPr>
        <p:spPr>
          <a:xfrm>
            <a:off x="371198" y="2268090"/>
            <a:ext cx="467764" cy="369332"/>
          </a:xfrm>
          <a:prstGeom prst="rect">
            <a:avLst/>
          </a:prstGeom>
          <a:noFill/>
        </p:spPr>
        <p:txBody>
          <a:bodyPr wrap="square" rtlCol="0">
            <a:spAutoFit/>
          </a:bodyPr>
          <a:lstStyle/>
          <a:p>
            <a:r>
              <a:rPr lang="en-US"/>
              <a:t>Br</a:t>
            </a:r>
          </a:p>
        </p:txBody>
      </p:sp>
      <p:sp>
        <p:nvSpPr>
          <p:cNvPr id="29" name="TextBox 28"/>
          <p:cNvSpPr txBox="1"/>
          <p:nvPr/>
        </p:nvSpPr>
        <p:spPr>
          <a:xfrm>
            <a:off x="3893840" y="5962659"/>
            <a:ext cx="608780" cy="366156"/>
          </a:xfrm>
          <a:prstGeom prst="rect">
            <a:avLst/>
          </a:prstGeom>
          <a:noFill/>
        </p:spPr>
        <p:txBody>
          <a:bodyPr wrap="square" rtlCol="0">
            <a:spAutoFit/>
          </a:bodyPr>
          <a:lstStyle/>
          <a:p>
            <a:r>
              <a:rPr lang="en-US"/>
              <a:t>PB</a:t>
            </a:r>
          </a:p>
        </p:txBody>
      </p:sp>
      <p:cxnSp>
        <p:nvCxnSpPr>
          <p:cNvPr id="31" name="Straight Connector 30"/>
          <p:cNvCxnSpPr/>
          <p:nvPr/>
        </p:nvCxnSpPr>
        <p:spPr>
          <a:xfrm>
            <a:off x="736771" y="5148730"/>
            <a:ext cx="1271709" cy="9845"/>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rot="5400000">
            <a:off x="1606438" y="5560617"/>
            <a:ext cx="804084" cy="1588"/>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34" name="TextBox 33"/>
          <p:cNvSpPr txBox="1"/>
          <p:nvPr/>
        </p:nvSpPr>
        <p:spPr>
          <a:xfrm>
            <a:off x="371198" y="4966605"/>
            <a:ext cx="467764" cy="383940"/>
          </a:xfrm>
          <a:prstGeom prst="rect">
            <a:avLst/>
          </a:prstGeom>
          <a:noFill/>
        </p:spPr>
        <p:txBody>
          <a:bodyPr wrap="square" rtlCol="0">
            <a:spAutoFit/>
          </a:bodyPr>
          <a:lstStyle/>
          <a:p>
            <a:r>
              <a:rPr lang="en-US"/>
              <a:t>5</a:t>
            </a:r>
          </a:p>
        </p:txBody>
      </p:sp>
      <p:sp>
        <p:nvSpPr>
          <p:cNvPr id="35" name="TextBox 34"/>
          <p:cNvSpPr txBox="1"/>
          <p:nvPr/>
        </p:nvSpPr>
        <p:spPr>
          <a:xfrm>
            <a:off x="1773804" y="5969005"/>
            <a:ext cx="467764" cy="383940"/>
          </a:xfrm>
          <a:prstGeom prst="rect">
            <a:avLst/>
          </a:prstGeom>
          <a:noFill/>
        </p:spPr>
        <p:txBody>
          <a:bodyPr wrap="square" rtlCol="0">
            <a:spAutoFit/>
          </a:bodyPr>
          <a:lstStyle/>
          <a:p>
            <a:r>
              <a:rPr lang="en-US"/>
              <a:t>20</a:t>
            </a:r>
          </a:p>
        </p:txBody>
      </p:sp>
      <p:sp>
        <p:nvSpPr>
          <p:cNvPr id="37" name="TextBox 36"/>
          <p:cNvSpPr txBox="1"/>
          <p:nvPr/>
        </p:nvSpPr>
        <p:spPr>
          <a:xfrm>
            <a:off x="8552502" y="5954397"/>
            <a:ext cx="591498" cy="369332"/>
          </a:xfrm>
          <a:prstGeom prst="rect">
            <a:avLst/>
          </a:prstGeom>
          <a:noFill/>
        </p:spPr>
        <p:txBody>
          <a:bodyPr wrap="square" rtlCol="0">
            <a:spAutoFit/>
          </a:bodyPr>
          <a:lstStyle/>
          <a:p>
            <a:r>
              <a:rPr lang="en-US"/>
              <a:t>PB</a:t>
            </a:r>
          </a:p>
        </p:txBody>
      </p:sp>
      <p:cxnSp>
        <p:nvCxnSpPr>
          <p:cNvPr id="39" name="Straight Connector 38"/>
          <p:cNvCxnSpPr/>
          <p:nvPr/>
        </p:nvCxnSpPr>
        <p:spPr>
          <a:xfrm>
            <a:off x="4962824" y="2762889"/>
            <a:ext cx="3258161" cy="319977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40" name="TextBox 39"/>
          <p:cNvSpPr txBox="1"/>
          <p:nvPr/>
        </p:nvSpPr>
        <p:spPr>
          <a:xfrm>
            <a:off x="4497441" y="2570919"/>
            <a:ext cx="467764" cy="383940"/>
          </a:xfrm>
          <a:prstGeom prst="rect">
            <a:avLst/>
          </a:prstGeom>
          <a:noFill/>
        </p:spPr>
        <p:txBody>
          <a:bodyPr wrap="square" rtlCol="0">
            <a:spAutoFit/>
          </a:bodyPr>
          <a:lstStyle/>
          <a:p>
            <a:r>
              <a:rPr lang="en-US"/>
              <a:t>30</a:t>
            </a:r>
          </a:p>
        </p:txBody>
      </p:sp>
      <p:sp>
        <p:nvSpPr>
          <p:cNvPr id="41" name="TextBox 40"/>
          <p:cNvSpPr txBox="1"/>
          <p:nvPr/>
        </p:nvSpPr>
        <p:spPr>
          <a:xfrm>
            <a:off x="7987103" y="5983613"/>
            <a:ext cx="467764" cy="383940"/>
          </a:xfrm>
          <a:prstGeom prst="rect">
            <a:avLst/>
          </a:prstGeom>
          <a:noFill/>
        </p:spPr>
        <p:txBody>
          <a:bodyPr wrap="square" rtlCol="0">
            <a:spAutoFit/>
          </a:bodyPr>
          <a:lstStyle/>
          <a:p>
            <a:r>
              <a:rPr lang="en-US"/>
              <a:t>60</a:t>
            </a:r>
          </a:p>
        </p:txBody>
      </p:sp>
      <p:cxnSp>
        <p:nvCxnSpPr>
          <p:cNvPr id="42" name="Straight Connector 41"/>
          <p:cNvCxnSpPr/>
          <p:nvPr/>
        </p:nvCxnSpPr>
        <p:spPr>
          <a:xfrm>
            <a:off x="4965205" y="4331627"/>
            <a:ext cx="1562356" cy="9845"/>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rot="16200000" flipH="1">
            <a:off x="5712047" y="5147142"/>
            <a:ext cx="1631029" cy="1"/>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47" name="TextBox 46"/>
          <p:cNvSpPr txBox="1"/>
          <p:nvPr/>
        </p:nvSpPr>
        <p:spPr>
          <a:xfrm>
            <a:off x="4473032" y="4115046"/>
            <a:ext cx="467764" cy="383940"/>
          </a:xfrm>
          <a:prstGeom prst="rect">
            <a:avLst/>
          </a:prstGeom>
          <a:noFill/>
        </p:spPr>
        <p:txBody>
          <a:bodyPr wrap="square" rtlCol="0">
            <a:spAutoFit/>
          </a:bodyPr>
          <a:lstStyle/>
          <a:p>
            <a:r>
              <a:rPr lang="en-US"/>
              <a:t>15</a:t>
            </a:r>
          </a:p>
        </p:txBody>
      </p:sp>
      <p:sp>
        <p:nvSpPr>
          <p:cNvPr id="48" name="TextBox 47"/>
          <p:cNvSpPr txBox="1"/>
          <p:nvPr/>
        </p:nvSpPr>
        <p:spPr>
          <a:xfrm>
            <a:off x="6293679" y="5969005"/>
            <a:ext cx="467764" cy="383940"/>
          </a:xfrm>
          <a:prstGeom prst="rect">
            <a:avLst/>
          </a:prstGeom>
          <a:noFill/>
        </p:spPr>
        <p:txBody>
          <a:bodyPr wrap="square" rtlCol="0">
            <a:spAutoFit/>
          </a:bodyPr>
          <a:lstStyle/>
          <a:p>
            <a:r>
              <a:rPr lang="en-US"/>
              <a:t>30</a:t>
            </a: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0D022681-3E36-EBB2-1FE8-6F031EFAA41A}"/>
                  </a:ext>
                </a:extLst>
              </p:cNvPr>
              <p:cNvSpPr/>
              <p:nvPr/>
            </p:nvSpPr>
            <p:spPr>
              <a:xfrm>
                <a:off x="1593622" y="2971251"/>
                <a:ext cx="1842043" cy="485197"/>
              </a:xfrm>
              <a:prstGeom prst="rect">
                <a:avLst/>
              </a:prstGeom>
            </p:spPr>
            <p:txBody>
              <a:bodyPr wrap="none">
                <a:spAutoFit/>
              </a:bodyPr>
              <a:lstStyle/>
              <a:p>
                <a14:m>
                  <m:oMath xmlns:m="http://schemas.openxmlformats.org/officeDocument/2006/math">
                    <m:sSub>
                      <m:sSubPr>
                        <m:ctrlPr>
                          <a:rPr lang="en-US" i="1" smtClean="0">
                            <a:solidFill>
                              <a:srgbClr val="836967"/>
                            </a:solidFill>
                            <a:latin typeface="Cambria Math" panose="02040503050406030204" pitchFamily="18" charset="0"/>
                          </a:rPr>
                        </m:ctrlPr>
                      </m:sSubPr>
                      <m:e>
                        <m:r>
                          <a:rPr lang="en-US" i="1">
                            <a:latin typeface="Cambria Math" panose="02040503050406030204" pitchFamily="18" charset="0"/>
                          </a:rPr>
                          <m:t>𝑂𝐶</m:t>
                        </m:r>
                      </m:e>
                      <m:sub>
                        <m:r>
                          <a:rPr lang="en-US" b="0" i="1" smtClean="0">
                            <a:latin typeface="Cambria Math" panose="02040503050406030204" pitchFamily="18" charset="0"/>
                          </a:rPr>
                          <m:t>𝑃𝐵</m:t>
                        </m:r>
                      </m:sub>
                    </m:sSub>
                    <m:r>
                      <a:rPr lang="en-US" i="0">
                        <a:latin typeface="Cambria Math" panose="02040503050406030204" pitchFamily="18" charset="0"/>
                      </a:rPr>
                      <m:t>=</m:t>
                    </m:r>
                    <m:f>
                      <m:fPr>
                        <m:ctrlPr>
                          <a:rPr lang="en-US" i="1">
                            <a:solidFill>
                              <a:srgbClr val="836967"/>
                            </a:solidFill>
                            <a:latin typeface="Cambria Math" panose="02040503050406030204" pitchFamily="18" charset="0"/>
                          </a:rPr>
                        </m:ctrlPr>
                      </m:fPr>
                      <m:num>
                        <m:r>
                          <a:rPr lang="en-US" i="0">
                            <a:latin typeface="Cambria Math" panose="02040503050406030204" pitchFamily="18" charset="0"/>
                          </a:rPr>
                          <m:t>1</m:t>
                        </m:r>
                      </m:num>
                      <m:den>
                        <m:r>
                          <a:rPr lang="en-US" i="0">
                            <a:latin typeface="Cambria Math" panose="02040503050406030204" pitchFamily="18" charset="0"/>
                          </a:rPr>
                          <m:t>5</m:t>
                        </m:r>
                      </m:den>
                    </m:f>
                    <m:r>
                      <a:rPr lang="en-US" i="0">
                        <a:latin typeface="Cambria Math" panose="02040503050406030204" pitchFamily="18" charset="0"/>
                      </a:rPr>
                      <m:t> </m:t>
                    </m:r>
                    <m:r>
                      <m:rPr>
                        <m:sty m:val="p"/>
                      </m:rPr>
                      <a:rPr lang="en-US" b="0" i="0" smtClean="0">
                        <a:latin typeface="Cambria Math" panose="02040503050406030204" pitchFamily="18" charset="0"/>
                      </a:rPr>
                      <m:t>B</m:t>
                    </m:r>
                  </m:oMath>
                </a14:m>
                <a:r>
                  <a:rPr lang="en-US"/>
                  <a:t>risket</a:t>
                </a:r>
              </a:p>
            </p:txBody>
          </p:sp>
        </mc:Choice>
        <mc:Fallback xmlns="">
          <p:sp>
            <p:nvSpPr>
              <p:cNvPr id="3" name="Rectangle 2">
                <a:extLst>
                  <a:ext uri="{FF2B5EF4-FFF2-40B4-BE49-F238E27FC236}">
                    <a16:creationId xmlns:a16="http://schemas.microsoft.com/office/drawing/2014/main" id="{0D022681-3E36-EBB2-1FE8-6F031EFAA41A}"/>
                  </a:ext>
                </a:extLst>
              </p:cNvPr>
              <p:cNvSpPr>
                <a:spLocks noRot="1" noChangeAspect="1" noMove="1" noResize="1" noEditPoints="1" noAdjustHandles="1" noChangeArrowheads="1" noChangeShapeType="1" noTextEdit="1"/>
              </p:cNvSpPr>
              <p:nvPr/>
            </p:nvSpPr>
            <p:spPr>
              <a:xfrm>
                <a:off x="1593622" y="2971251"/>
                <a:ext cx="1842043" cy="485197"/>
              </a:xfrm>
              <a:prstGeom prst="rect">
                <a:avLst/>
              </a:prstGeom>
              <a:blipFill>
                <a:blip r:embed="rId3"/>
                <a:stretch>
                  <a:fillRect r="-2055" b="-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884D9CB5-1F28-DCE3-7C0E-C37D1485C41A}"/>
                  </a:ext>
                </a:extLst>
              </p:cNvPr>
              <p:cNvSpPr/>
              <p:nvPr/>
            </p:nvSpPr>
            <p:spPr>
              <a:xfrm>
                <a:off x="6256701" y="2996512"/>
                <a:ext cx="1982146" cy="61093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836967"/>
                              </a:solidFill>
                              <a:latin typeface="Cambria Math" panose="02040503050406030204" pitchFamily="18" charset="0"/>
                            </a:rPr>
                          </m:ctrlPr>
                        </m:sSubPr>
                        <m:e>
                          <m:r>
                            <a:rPr lang="en-US" i="1">
                              <a:latin typeface="Cambria Math" panose="02040503050406030204" pitchFamily="18" charset="0"/>
                            </a:rPr>
                            <m:t>𝑂𝐶</m:t>
                          </m:r>
                        </m:e>
                        <m:sub>
                          <m:r>
                            <a:rPr lang="en-US" b="0" i="1" smtClean="0">
                              <a:latin typeface="Cambria Math" panose="02040503050406030204" pitchFamily="18" charset="0"/>
                            </a:rPr>
                            <m:t>𝑃𝐵</m:t>
                          </m:r>
                        </m:sub>
                      </m:sSub>
                      <m:r>
                        <a:rPr lang="en-US" i="0">
                          <a:latin typeface="Cambria Math" panose="02040503050406030204" pitchFamily="18" charset="0"/>
                        </a:rPr>
                        <m:t>=</m:t>
                      </m:r>
                      <m:f>
                        <m:fPr>
                          <m:ctrlPr>
                            <a:rPr lang="en-US" i="1">
                              <a:solidFill>
                                <a:srgbClr val="836967"/>
                              </a:solidFill>
                              <a:latin typeface="Cambria Math" panose="02040503050406030204" pitchFamily="18" charset="0"/>
                            </a:rPr>
                          </m:ctrlPr>
                        </m:fPr>
                        <m:num>
                          <m:r>
                            <a:rPr lang="en-US" i="0">
                              <a:latin typeface="Cambria Math" panose="02040503050406030204" pitchFamily="18" charset="0"/>
                            </a:rPr>
                            <m:t>1</m:t>
                          </m:r>
                        </m:num>
                        <m:den>
                          <m:r>
                            <a:rPr lang="en-US" i="0">
                              <a:latin typeface="Cambria Math" panose="02040503050406030204" pitchFamily="18" charset="0"/>
                            </a:rPr>
                            <m:t>2</m:t>
                          </m:r>
                        </m:den>
                      </m:f>
                      <m:r>
                        <a:rPr lang="en-US" i="0">
                          <a:latin typeface="Cambria Math" panose="02040503050406030204" pitchFamily="18" charset="0"/>
                        </a:rPr>
                        <m:t> </m:t>
                      </m:r>
                      <m:r>
                        <m:rPr>
                          <m:sty m:val="p"/>
                        </m:rPr>
                        <a:rPr lang="en-US" b="0" i="0" smtClean="0">
                          <a:latin typeface="Cambria Math" panose="02040503050406030204" pitchFamily="18" charset="0"/>
                        </a:rPr>
                        <m:t>Brisket</m:t>
                      </m:r>
                    </m:oMath>
                  </m:oMathPara>
                </a14:m>
                <a:endParaRPr lang="en-US"/>
              </a:p>
            </p:txBody>
          </p:sp>
        </mc:Choice>
        <mc:Fallback xmlns="">
          <p:sp>
            <p:nvSpPr>
              <p:cNvPr id="5" name="Rectangle 4">
                <a:extLst>
                  <a:ext uri="{FF2B5EF4-FFF2-40B4-BE49-F238E27FC236}">
                    <a16:creationId xmlns:a16="http://schemas.microsoft.com/office/drawing/2014/main" id="{884D9CB5-1F28-DCE3-7C0E-C37D1485C41A}"/>
                  </a:ext>
                </a:extLst>
              </p:cNvPr>
              <p:cNvSpPr>
                <a:spLocks noRot="1" noChangeAspect="1" noMove="1" noResize="1" noEditPoints="1" noAdjustHandles="1" noChangeArrowheads="1" noChangeShapeType="1" noTextEdit="1"/>
              </p:cNvSpPr>
              <p:nvPr/>
            </p:nvSpPr>
            <p:spPr>
              <a:xfrm>
                <a:off x="6256701" y="2996512"/>
                <a:ext cx="1982146" cy="610936"/>
              </a:xfrm>
              <a:prstGeom prst="rect">
                <a:avLst/>
              </a:prstGeom>
              <a:blipFill>
                <a:blip r:embed="rId4"/>
                <a:stretch>
                  <a:fillRect b="-20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4C45EC9C-5FD9-DF72-2053-5269255AC3C1}"/>
                  </a:ext>
                </a:extLst>
              </p:cNvPr>
              <p:cNvSpPr/>
              <p:nvPr/>
            </p:nvSpPr>
            <p:spPr>
              <a:xfrm>
                <a:off x="6339444" y="3617925"/>
                <a:ext cx="225709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836967"/>
                              </a:solidFill>
                              <a:latin typeface="Cambria Math" panose="02040503050406030204" pitchFamily="18" charset="0"/>
                            </a:rPr>
                          </m:ctrlPr>
                        </m:sSubPr>
                        <m:e>
                          <m:r>
                            <a:rPr lang="en-US" i="1">
                              <a:latin typeface="Cambria Math" panose="02040503050406030204" pitchFamily="18" charset="0"/>
                            </a:rPr>
                            <m:t>𝑂𝐶</m:t>
                          </m:r>
                        </m:e>
                        <m:sub>
                          <m:r>
                            <a:rPr lang="en-US" b="0" i="1" smtClean="0">
                              <a:latin typeface="Cambria Math" panose="02040503050406030204" pitchFamily="18" charset="0"/>
                            </a:rPr>
                            <m:t>𝐵𝑟</m:t>
                          </m:r>
                        </m:sub>
                      </m:sSub>
                      <m:r>
                        <a:rPr lang="en-US" i="0">
                          <a:latin typeface="Cambria Math" panose="02040503050406030204" pitchFamily="18" charset="0"/>
                        </a:rPr>
                        <m:t>=2 </m:t>
                      </m:r>
                      <m:r>
                        <m:rPr>
                          <m:sty m:val="p"/>
                        </m:rPr>
                        <a:rPr lang="en-US" b="0" i="0" smtClean="0">
                          <a:latin typeface="Cambria Math" panose="02040503050406030204" pitchFamily="18" charset="0"/>
                        </a:rPr>
                        <m:t>Pork</m:t>
                      </m:r>
                      <m:r>
                        <a:rPr lang="en-US" b="0" i="0" smtClean="0">
                          <a:latin typeface="Cambria Math" panose="02040503050406030204" pitchFamily="18" charset="0"/>
                        </a:rPr>
                        <m:t> </m:t>
                      </m:r>
                      <m:r>
                        <m:rPr>
                          <m:sty m:val="p"/>
                        </m:rPr>
                        <a:rPr lang="en-US" b="0" i="0" smtClean="0">
                          <a:latin typeface="Cambria Math" panose="02040503050406030204" pitchFamily="18" charset="0"/>
                        </a:rPr>
                        <m:t>Butts</m:t>
                      </m:r>
                    </m:oMath>
                  </m:oMathPara>
                </a14:m>
                <a:endParaRPr lang="en-US"/>
              </a:p>
            </p:txBody>
          </p:sp>
        </mc:Choice>
        <mc:Fallback xmlns="">
          <p:sp>
            <p:nvSpPr>
              <p:cNvPr id="6" name="Rectangle 5">
                <a:extLst>
                  <a:ext uri="{FF2B5EF4-FFF2-40B4-BE49-F238E27FC236}">
                    <a16:creationId xmlns:a16="http://schemas.microsoft.com/office/drawing/2014/main" id="{4C45EC9C-5FD9-DF72-2053-5269255AC3C1}"/>
                  </a:ext>
                </a:extLst>
              </p:cNvPr>
              <p:cNvSpPr>
                <a:spLocks noRot="1" noChangeAspect="1" noMove="1" noResize="1" noEditPoints="1" noAdjustHandles="1" noChangeArrowheads="1" noChangeShapeType="1" noTextEdit="1"/>
              </p:cNvSpPr>
              <p:nvPr/>
            </p:nvSpPr>
            <p:spPr>
              <a:xfrm>
                <a:off x="6339444" y="3617925"/>
                <a:ext cx="2257093" cy="369332"/>
              </a:xfrm>
              <a:prstGeom prst="rect">
                <a:avLst/>
              </a:prstGeom>
              <a:blipFill>
                <a:blip r:embed="rId5"/>
                <a:stretch>
                  <a:fillRect b="-1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D3FD0A26-2FD7-A4F6-7D26-8E87E39B3A10}"/>
                  </a:ext>
                </a:extLst>
              </p:cNvPr>
              <p:cNvSpPr/>
              <p:nvPr/>
            </p:nvSpPr>
            <p:spPr>
              <a:xfrm>
                <a:off x="1593622" y="3606410"/>
                <a:ext cx="225709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836967"/>
                              </a:solidFill>
                              <a:latin typeface="Cambria Math" panose="02040503050406030204" pitchFamily="18" charset="0"/>
                            </a:rPr>
                          </m:ctrlPr>
                        </m:sSubPr>
                        <m:e>
                          <m:r>
                            <a:rPr lang="en-US" i="1">
                              <a:latin typeface="Cambria Math" panose="02040503050406030204" pitchFamily="18" charset="0"/>
                            </a:rPr>
                            <m:t>𝑂𝐶</m:t>
                          </m:r>
                        </m:e>
                        <m:sub>
                          <m:r>
                            <a:rPr lang="en-US" b="0" i="1" smtClean="0">
                              <a:latin typeface="Cambria Math" panose="02040503050406030204" pitchFamily="18" charset="0"/>
                            </a:rPr>
                            <m:t>𝐵𝑟</m:t>
                          </m:r>
                        </m:sub>
                      </m:sSub>
                      <m:r>
                        <a:rPr lang="en-US" i="0">
                          <a:latin typeface="Cambria Math" panose="02040503050406030204" pitchFamily="18" charset="0"/>
                        </a:rPr>
                        <m:t>=5 </m:t>
                      </m:r>
                      <m:r>
                        <m:rPr>
                          <m:sty m:val="p"/>
                        </m:rPr>
                        <a:rPr lang="en-US" b="0" i="0" smtClean="0">
                          <a:latin typeface="Cambria Math" panose="02040503050406030204" pitchFamily="18" charset="0"/>
                        </a:rPr>
                        <m:t>Pork</m:t>
                      </m:r>
                      <m:r>
                        <a:rPr lang="en-US" b="0" i="0" smtClean="0">
                          <a:latin typeface="Cambria Math" panose="02040503050406030204" pitchFamily="18" charset="0"/>
                        </a:rPr>
                        <m:t> </m:t>
                      </m:r>
                      <m:r>
                        <m:rPr>
                          <m:sty m:val="p"/>
                        </m:rPr>
                        <a:rPr lang="en-US" b="0" i="0" smtClean="0">
                          <a:latin typeface="Cambria Math" panose="02040503050406030204" pitchFamily="18" charset="0"/>
                        </a:rPr>
                        <m:t>Butts</m:t>
                      </m:r>
                    </m:oMath>
                  </m:oMathPara>
                </a14:m>
                <a:endParaRPr lang="en-US"/>
              </a:p>
            </p:txBody>
          </p:sp>
        </mc:Choice>
        <mc:Fallback xmlns="">
          <p:sp>
            <p:nvSpPr>
              <p:cNvPr id="7" name="Rectangle 6">
                <a:extLst>
                  <a:ext uri="{FF2B5EF4-FFF2-40B4-BE49-F238E27FC236}">
                    <a16:creationId xmlns:a16="http://schemas.microsoft.com/office/drawing/2014/main" id="{D3FD0A26-2FD7-A4F6-7D26-8E87E39B3A10}"/>
                  </a:ext>
                </a:extLst>
              </p:cNvPr>
              <p:cNvSpPr>
                <a:spLocks noRot="1" noChangeAspect="1" noMove="1" noResize="1" noEditPoints="1" noAdjustHandles="1" noChangeArrowheads="1" noChangeShapeType="1" noTextEdit="1"/>
              </p:cNvSpPr>
              <p:nvPr/>
            </p:nvSpPr>
            <p:spPr>
              <a:xfrm>
                <a:off x="1593622" y="3606410"/>
                <a:ext cx="2257093" cy="369332"/>
              </a:xfrm>
              <a:prstGeom prst="rect">
                <a:avLst/>
              </a:prstGeom>
              <a:blipFill>
                <a:blip r:embed="rId6"/>
                <a:stretch>
                  <a:fillRect b="-17241"/>
                </a:stretch>
              </a:blipFill>
            </p:spPr>
            <p:txBody>
              <a:bodyPr/>
              <a:lstStyle/>
              <a:p>
                <a:r>
                  <a:rPr lang="en-US">
                    <a:noFill/>
                  </a:rPr>
                  <a:t> </a:t>
                </a:r>
              </a:p>
            </p:txBody>
          </p:sp>
        </mc:Fallback>
      </mc:AlternateContent>
      <p:sp>
        <p:nvSpPr>
          <p:cNvPr id="32" name="TextBox 31">
            <a:extLst>
              <a:ext uri="{FF2B5EF4-FFF2-40B4-BE49-F238E27FC236}">
                <a16:creationId xmlns:a16="http://schemas.microsoft.com/office/drawing/2014/main" id="{ED309E2A-A0D4-CE52-D555-ECD4FD9DF274}"/>
              </a:ext>
            </a:extLst>
          </p:cNvPr>
          <p:cNvSpPr txBox="1"/>
          <p:nvPr/>
        </p:nvSpPr>
        <p:spPr>
          <a:xfrm>
            <a:off x="4565363" y="2282041"/>
            <a:ext cx="467764" cy="369332"/>
          </a:xfrm>
          <a:prstGeom prst="rect">
            <a:avLst/>
          </a:prstGeom>
          <a:noFill/>
        </p:spPr>
        <p:txBody>
          <a:bodyPr wrap="square" rtlCol="0">
            <a:spAutoFit/>
          </a:bodyPr>
          <a:lstStyle/>
          <a:p>
            <a:r>
              <a:rPr lang="en-US"/>
              <a:t>Br</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45082"/>
          </a:xfrm>
        </p:spPr>
        <p:txBody>
          <a:bodyPr/>
          <a:lstStyle/>
          <a:p>
            <a:r>
              <a:rPr lang="en-US" sz="4000" dirty="0"/>
              <a:t>International</a:t>
            </a:r>
            <a:r>
              <a:rPr lang="en-US" dirty="0"/>
              <a:t> Trade</a:t>
            </a:r>
          </a:p>
        </p:txBody>
      </p:sp>
      <p:sp>
        <p:nvSpPr>
          <p:cNvPr id="5" name="Content Placeholder 2"/>
          <p:cNvSpPr txBox="1">
            <a:spLocks/>
          </p:cNvSpPr>
          <p:nvPr/>
        </p:nvSpPr>
        <p:spPr>
          <a:xfrm>
            <a:off x="457200" y="1582615"/>
            <a:ext cx="4820138" cy="2249493"/>
          </a:xfrm>
          <a:prstGeom prst="rect">
            <a:avLst/>
          </a:prstGeom>
          <a:noFill/>
        </p:spPr>
        <p:txBody>
          <a:bodyPr vert="horz" lIns="91440" tIns="45720" rIns="91440" bIns="45720" rtlCol="0">
            <a:normAutofit lnSpcReduction="10000"/>
          </a:bodyPr>
          <a:lstStyle/>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kumimoji="0" lang="en-US" sz="2000" b="1" i="0" u="none" strike="noStrike" kern="1200" cap="none" spc="0" normalizeH="0" baseline="0" noProof="0">
                <a:ln>
                  <a:noFill/>
                </a:ln>
                <a:solidFill>
                  <a:schemeClr val="tx1"/>
                </a:solidFill>
                <a:effectLst/>
                <a:uLnTx/>
                <a:uFillTx/>
                <a:latin typeface="+mn-lt"/>
                <a:ea typeface="+mn-ea"/>
                <a:cs typeface="+mn-cs"/>
              </a:rPr>
              <a:t>Jimmy D: </a:t>
            </a:r>
            <a:r>
              <a:rPr kumimoji="0" lang="en-US" sz="2000" b="0" i="0" u="none" strike="noStrike" kern="1200" cap="none" spc="0" normalizeH="0" baseline="0" noProof="0">
                <a:ln>
                  <a:noFill/>
                </a:ln>
                <a:solidFill>
                  <a:schemeClr val="tx1"/>
                </a:solidFill>
                <a:effectLst/>
                <a:uLnTx/>
                <a:uFillTx/>
                <a:latin typeface="+mn-lt"/>
                <a:ea typeface="+mn-ea"/>
                <a:cs typeface="+mn-cs"/>
              </a:rPr>
              <a:t>	</a:t>
            </a:r>
          </a:p>
          <a:p>
            <a:pPr marR="0" lvl="0" algn="l" defTabSz="457200" rtl="0" eaLnBrk="1" fontAlgn="auto" latinLnBrk="0" hangingPunct="1">
              <a:lnSpc>
                <a:spcPct val="100000"/>
              </a:lnSpc>
              <a:spcBef>
                <a:spcPct val="20000"/>
              </a:spcBef>
              <a:spcAft>
                <a:spcPts val="0"/>
              </a:spcAft>
              <a:buClrTx/>
              <a:buSzTx/>
              <a:tabLst/>
              <a:defRPr/>
            </a:pPr>
            <a:r>
              <a:rPr kumimoji="0" lang="en-US" sz="2000" b="0" i="1" u="none" strike="noStrike" kern="1200" cap="none" spc="0" normalizeH="0" baseline="0" noProof="0">
                <a:ln>
                  <a:noFill/>
                </a:ln>
                <a:solidFill>
                  <a:schemeClr val="tx1"/>
                </a:solidFill>
                <a:effectLst/>
                <a:uLnTx/>
                <a:uFillTx/>
              </a:rPr>
              <a:t>Hey Lucy, I have a great idea that will make us both</a:t>
            </a:r>
            <a:r>
              <a:rPr lang="en-US" sz="2000" i="1"/>
              <a:t> </a:t>
            </a:r>
            <a:r>
              <a:rPr kumimoji="0" lang="en-US" sz="2000" b="0" i="1" u="none" strike="noStrike" kern="1200" cap="none" spc="0" normalizeH="0" baseline="0" noProof="0">
                <a:ln>
                  <a:noFill/>
                </a:ln>
                <a:solidFill>
                  <a:schemeClr val="tx1"/>
                </a:solidFill>
                <a:effectLst/>
                <a:uLnTx/>
                <a:uFillTx/>
              </a:rPr>
              <a:t>fatter and happier. I know your production possibilities</a:t>
            </a:r>
            <a:r>
              <a:rPr kumimoji="0" lang="en-US" sz="2000" b="0" i="1" u="none" strike="noStrike" kern="1200" cap="none" spc="0" normalizeH="0" noProof="0">
                <a:ln>
                  <a:noFill/>
                </a:ln>
                <a:solidFill>
                  <a:schemeClr val="tx1"/>
                </a:solidFill>
                <a:effectLst/>
                <a:uLnTx/>
                <a:uFillTx/>
              </a:rPr>
              <a:t> </a:t>
            </a:r>
            <a:r>
              <a:rPr kumimoji="0" lang="en-US" sz="2000" b="0" i="1" u="none" strike="noStrike" kern="1200" cap="none" spc="0" normalizeH="0" baseline="0" noProof="0">
                <a:ln>
                  <a:noFill/>
                </a:ln>
                <a:solidFill>
                  <a:schemeClr val="tx1"/>
                </a:solidFill>
                <a:effectLst/>
                <a:uLnTx/>
                <a:uFillTx/>
              </a:rPr>
              <a:t>frontier and if you give me </a:t>
            </a:r>
            <a:r>
              <a:rPr lang="en-US" sz="2000" i="1"/>
              <a:t>21</a:t>
            </a:r>
            <a:r>
              <a:rPr kumimoji="0" lang="en-US" sz="2000" b="0" i="1" u="none" strike="noStrike" kern="1200" cap="none" spc="0" normalizeH="0" baseline="0" noProof="0">
                <a:ln>
                  <a:noFill/>
                </a:ln>
                <a:solidFill>
                  <a:schemeClr val="tx1"/>
                </a:solidFill>
                <a:effectLst/>
                <a:uLnTx/>
                <a:uFillTx/>
              </a:rPr>
              <a:t> of the </a:t>
            </a:r>
            <a:r>
              <a:rPr lang="en-US" sz="2000" i="1"/>
              <a:t>45</a:t>
            </a:r>
            <a:r>
              <a:rPr kumimoji="0" lang="en-US" sz="2000" b="0" i="1" u="none" strike="noStrike" kern="1200" cap="none" spc="0" normalizeH="0" baseline="0" noProof="0">
                <a:ln>
                  <a:noFill/>
                </a:ln>
                <a:solidFill>
                  <a:schemeClr val="tx1"/>
                </a:solidFill>
                <a:effectLst/>
                <a:uLnTx/>
                <a:uFillTx/>
              </a:rPr>
              <a:t> </a:t>
            </a:r>
            <a:r>
              <a:rPr lang="en-US" sz="2000" i="1"/>
              <a:t>p</a:t>
            </a:r>
            <a:r>
              <a:rPr kumimoji="0" lang="en-US" sz="2000" b="0" i="1" u="none" strike="noStrike" kern="1200" cap="none" spc="0" normalizeH="0" baseline="0" noProof="0" err="1">
                <a:ln>
                  <a:noFill/>
                </a:ln>
                <a:solidFill>
                  <a:schemeClr val="tx1"/>
                </a:solidFill>
                <a:effectLst/>
                <a:uLnTx/>
                <a:uFillTx/>
              </a:rPr>
              <a:t>ork</a:t>
            </a:r>
            <a:r>
              <a:rPr kumimoji="0" lang="en-US" sz="2000" b="0" i="1" u="none" strike="noStrike" kern="1200" cap="none" spc="0" normalizeH="0" baseline="0" noProof="0">
                <a:ln>
                  <a:noFill/>
                </a:ln>
                <a:solidFill>
                  <a:schemeClr val="tx1"/>
                </a:solidFill>
                <a:effectLst/>
                <a:uLnTx/>
                <a:uFillTx/>
              </a:rPr>
              <a:t> butts you can make, I will give you 7 </a:t>
            </a:r>
            <a:r>
              <a:rPr lang="en-US" sz="2000" i="1"/>
              <a:t>b</a:t>
            </a:r>
            <a:r>
              <a:rPr kumimoji="0" lang="en-US" sz="2000" b="0" i="1" u="none" strike="noStrike" kern="1200" cap="none" spc="0" normalizeH="0" baseline="0" noProof="0" err="1">
                <a:ln>
                  <a:noFill/>
                </a:ln>
                <a:solidFill>
                  <a:schemeClr val="tx1"/>
                </a:solidFill>
                <a:effectLst/>
                <a:uLnTx/>
                <a:uFillTx/>
              </a:rPr>
              <a:t>riskets</a:t>
            </a:r>
            <a:r>
              <a:rPr kumimoji="0" lang="en-US" sz="2000" b="0" i="1" u="none" strike="noStrike" kern="1200" cap="none" spc="0" normalizeH="0" baseline="0" noProof="0">
                <a:ln>
                  <a:noFill/>
                </a:ln>
                <a:solidFill>
                  <a:schemeClr val="tx1"/>
                </a:solidFill>
                <a:effectLst/>
                <a:uLnTx/>
                <a:uFillTx/>
              </a:rPr>
              <a:t>. Now you</a:t>
            </a:r>
            <a:r>
              <a:rPr lang="en-US" sz="2000" i="1"/>
              <a:t> </a:t>
            </a:r>
            <a:r>
              <a:rPr kumimoji="0" lang="en-US" sz="2000" b="0" i="1" u="none" strike="noStrike" kern="1200" cap="none" spc="0" normalizeH="0" baseline="0" noProof="0">
                <a:ln>
                  <a:noFill/>
                </a:ln>
                <a:solidFill>
                  <a:schemeClr val="tx1"/>
                </a:solidFill>
                <a:effectLst/>
                <a:uLnTx/>
                <a:uFillTx/>
              </a:rPr>
              <a:t>will get </a:t>
            </a:r>
            <a:r>
              <a:rPr lang="en-US" sz="2000" i="1"/>
              <a:t>24</a:t>
            </a:r>
            <a:r>
              <a:rPr kumimoji="0" lang="en-US" sz="2000" b="0" i="1" u="none" strike="noStrike" kern="1200" cap="none" spc="0" normalizeH="0" baseline="0" noProof="0">
                <a:ln>
                  <a:noFill/>
                </a:ln>
                <a:solidFill>
                  <a:schemeClr val="tx1"/>
                </a:solidFill>
                <a:effectLst/>
                <a:uLnTx/>
                <a:uFillTx/>
              </a:rPr>
              <a:t> </a:t>
            </a:r>
            <a:r>
              <a:rPr lang="en-US" sz="2000" i="1" noProof="0"/>
              <a:t>p</a:t>
            </a:r>
            <a:r>
              <a:rPr lang="en-US" sz="2000" i="1" err="1"/>
              <a:t>ork</a:t>
            </a:r>
            <a:r>
              <a:rPr lang="en-US" sz="2000" i="1"/>
              <a:t> butts</a:t>
            </a:r>
            <a:r>
              <a:rPr kumimoji="0" lang="en-US" sz="2000" b="0" i="1" u="none" strike="noStrike" kern="1200" cap="none" spc="0" normalizeH="0" baseline="0" noProof="0">
                <a:ln>
                  <a:noFill/>
                </a:ln>
                <a:solidFill>
                  <a:schemeClr val="tx1"/>
                </a:solidFill>
                <a:effectLst/>
                <a:uLnTx/>
                <a:uFillTx/>
              </a:rPr>
              <a:t> and 7 </a:t>
            </a:r>
            <a:r>
              <a:rPr lang="en-US" sz="2000" i="1"/>
              <a:t>b</a:t>
            </a:r>
            <a:r>
              <a:rPr kumimoji="0" lang="en-US" sz="2000" b="0" i="1" u="none" strike="noStrike" kern="1200" cap="none" spc="0" normalizeH="0" baseline="0" noProof="0" err="1">
                <a:ln>
                  <a:noFill/>
                </a:ln>
                <a:solidFill>
                  <a:schemeClr val="tx1"/>
                </a:solidFill>
                <a:effectLst/>
                <a:uLnTx/>
                <a:uFillTx/>
              </a:rPr>
              <a:t>riskets</a:t>
            </a:r>
            <a:r>
              <a:rPr kumimoji="0" lang="en-US" sz="2000" b="0" i="1" u="none" strike="noStrike" kern="1200" cap="none" spc="0" normalizeH="0" baseline="0" noProof="0">
                <a:ln>
                  <a:noFill/>
                </a:ln>
                <a:solidFill>
                  <a:schemeClr val="tx1"/>
                </a:solidFill>
                <a:effectLst/>
                <a:uLnTx/>
                <a:uFillTx/>
              </a:rPr>
              <a:t>!</a:t>
            </a: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endParaRPr kumimoji="0" lang="en-US" sz="2000" b="0" i="0" u="none" strike="noStrike" kern="1200" cap="none" spc="0" normalizeH="0" baseline="0" noProof="0">
              <a:ln>
                <a:noFill/>
              </a:ln>
              <a:solidFill>
                <a:schemeClr val="tx1"/>
              </a:solidFill>
              <a:effectLst/>
              <a:uLnTx/>
              <a:uFillTx/>
              <a:latin typeface="+mn-lt"/>
              <a:ea typeface="+mn-ea"/>
              <a:cs typeface="+mn-cs"/>
            </a:endParaRPr>
          </a:p>
        </p:txBody>
      </p:sp>
      <p:sp>
        <p:nvSpPr>
          <p:cNvPr id="7" name="Content Placeholder 2"/>
          <p:cNvSpPr txBox="1">
            <a:spLocks/>
          </p:cNvSpPr>
          <p:nvPr/>
        </p:nvSpPr>
        <p:spPr>
          <a:xfrm>
            <a:off x="457200" y="4064000"/>
            <a:ext cx="4820138" cy="1640716"/>
          </a:xfrm>
          <a:prstGeom prst="rect">
            <a:avLst/>
          </a:prstGeom>
          <a:noFill/>
        </p:spPr>
        <p:txBody>
          <a:bodyPr vert="horz" lIns="91440" tIns="45720" rIns="91440" bIns="45720" rtlCol="0">
            <a:normAutofit/>
          </a:bodyPr>
          <a:lstStyle/>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kumimoji="0" lang="en-US" sz="2000" b="1" i="0" u="none" strike="noStrike" kern="1200" cap="none" spc="0" normalizeH="0" baseline="0" noProof="0">
                <a:ln>
                  <a:noFill/>
                </a:ln>
                <a:solidFill>
                  <a:schemeClr val="tx1"/>
                </a:solidFill>
                <a:effectLst/>
                <a:uLnTx/>
                <a:uFillTx/>
                <a:latin typeface="+mn-lt"/>
                <a:ea typeface="+mn-ea"/>
                <a:cs typeface="+mn-cs"/>
              </a:rPr>
              <a:t>Lucy D: </a:t>
            </a:r>
            <a:r>
              <a:rPr kumimoji="0" lang="en-US" sz="2000" b="0" i="0" u="none" strike="noStrike" kern="1200" cap="none" spc="0" normalizeH="0" baseline="0" noProof="0">
                <a:ln>
                  <a:noFill/>
                </a:ln>
                <a:solidFill>
                  <a:schemeClr val="tx1"/>
                </a:solidFill>
                <a:effectLst/>
                <a:uLnTx/>
                <a:uFillTx/>
                <a:latin typeface="+mn-lt"/>
                <a:ea typeface="+mn-ea"/>
                <a:cs typeface="+mn-cs"/>
              </a:rPr>
              <a:t>	</a:t>
            </a:r>
          </a:p>
          <a:p>
            <a:pPr marR="0" lvl="0" algn="l" defTabSz="457200" rtl="0" eaLnBrk="1" fontAlgn="auto" latinLnBrk="0" hangingPunct="1">
              <a:lnSpc>
                <a:spcPct val="100000"/>
              </a:lnSpc>
              <a:spcBef>
                <a:spcPct val="20000"/>
              </a:spcBef>
              <a:spcAft>
                <a:spcPts val="0"/>
              </a:spcAft>
              <a:buClrTx/>
              <a:buSzTx/>
              <a:tabLst/>
              <a:defRPr/>
            </a:pPr>
            <a:r>
              <a:rPr kumimoji="0" lang="en-US" sz="2000" b="0" i="1" u="none" strike="noStrike" kern="1200" cap="none" spc="0" normalizeH="0" baseline="0" noProof="0">
                <a:ln>
                  <a:noFill/>
                </a:ln>
                <a:solidFill>
                  <a:schemeClr val="tx1"/>
                </a:solidFill>
                <a:effectLst/>
                <a:uLnTx/>
                <a:uFillTx/>
              </a:rPr>
              <a:t>This</a:t>
            </a:r>
            <a:r>
              <a:rPr kumimoji="0" lang="en-US" sz="2000" b="0" i="1" u="none" strike="noStrike" kern="1200" cap="none" spc="0" normalizeH="0" noProof="0">
                <a:ln>
                  <a:noFill/>
                </a:ln>
                <a:solidFill>
                  <a:schemeClr val="tx1"/>
                </a:solidFill>
                <a:effectLst/>
                <a:uLnTx/>
                <a:uFillTx/>
              </a:rPr>
              <a:t> sounds like a scam. I will hear you out, but if you are scamming me, I am going to bite your face</a:t>
            </a:r>
            <a:r>
              <a:rPr lang="en-US" sz="2000" i="1" noProof="0"/>
              <a:t>!</a:t>
            </a:r>
            <a:endParaRPr kumimoji="0" lang="en-US" sz="2000" b="0" i="1" u="none" strike="noStrike" kern="1200" cap="none" spc="0" normalizeH="0" baseline="0" noProof="0">
              <a:ln>
                <a:noFill/>
              </a:ln>
              <a:solidFill>
                <a:schemeClr val="tx1"/>
              </a:solidFill>
              <a:effectLst/>
              <a:uLnTx/>
              <a:uFillTx/>
            </a:endParaRP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endParaRPr kumimoji="0" lang="en-US" sz="2000" b="0" i="0" u="none" strike="noStrike" kern="1200" cap="none" spc="0" normalizeH="0" baseline="0" noProof="0">
              <a:ln>
                <a:noFill/>
              </a:ln>
              <a:solidFill>
                <a:schemeClr val="tx1"/>
              </a:solidFill>
              <a:effectLst/>
              <a:uLnTx/>
              <a:uFillTx/>
              <a:latin typeface="+mn-lt"/>
              <a:ea typeface="+mn-ea"/>
              <a:cs typeface="+mn-cs"/>
            </a:endParaRPr>
          </a:p>
        </p:txBody>
      </p:sp>
      <p:pic>
        <p:nvPicPr>
          <p:cNvPr id="6" name="Picture 5"/>
          <p:cNvPicPr>
            <a:picLocks noChangeAspect="1"/>
          </p:cNvPicPr>
          <p:nvPr/>
        </p:nvPicPr>
        <p:blipFill>
          <a:blip r:embed="rId4"/>
          <a:stretch>
            <a:fillRect/>
          </a:stretch>
        </p:blipFill>
        <p:spPr>
          <a:xfrm>
            <a:off x="5630746" y="1582615"/>
            <a:ext cx="3214844" cy="412210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Typewriter"/>
                                        </p:tgtEl>
                                      </p:cMediaNode>
                                    </p:audio>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2" name="Typewriter"/>
                                        </p:tgtEl>
                                      </p:cMediaNode>
                                    </p:audio>
                                  </p:sub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heckerboard(across)">
                                      <p:cBhvr>
                                        <p:cTn id="15" dur="500"/>
                                        <p:tgtEl>
                                          <p:spTgt spid="6"/>
                                        </p:tgtEl>
                                      </p:cBhvr>
                                    </p:animEffect>
                                  </p:childTnLst>
                                  <p:subTnLst>
                                    <p:audio>
                                      <p:cMediaNode>
                                        <p:cTn display="0" masterRel="sameClick">
                                          <p:stCondLst>
                                            <p:cond evt="begin" delay="0">
                                              <p:tn val="13"/>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4000" dirty="0"/>
              <a:t>International Trade</a:t>
            </a:r>
          </a:p>
        </p:txBody>
      </p:sp>
      <p:graphicFrame>
        <p:nvGraphicFramePr>
          <p:cNvPr id="5" name="Table 4"/>
          <p:cNvGraphicFramePr>
            <a:graphicFrameLocks noGrp="1"/>
          </p:cNvGraphicFramePr>
          <p:nvPr>
            <p:extLst>
              <p:ext uri="{D42A27DB-BD31-4B8C-83A1-F6EECF244321}">
                <p14:modId xmlns:p14="http://schemas.microsoft.com/office/powerpoint/2010/main" val="746543316"/>
              </p:ext>
            </p:extLst>
          </p:nvPr>
        </p:nvGraphicFramePr>
        <p:xfrm>
          <a:off x="295362" y="1417639"/>
          <a:ext cx="8683728" cy="4961666"/>
        </p:xfrm>
        <a:graphic>
          <a:graphicData uri="http://schemas.openxmlformats.org/drawingml/2006/table">
            <a:tbl>
              <a:tblPr firstRow="1" bandRow="1">
                <a:tableStyleId>{D7AC3CCA-C797-4891-BE02-D94E43425B78}</a:tableStyleId>
              </a:tblPr>
              <a:tblGrid>
                <a:gridCol w="1279917">
                  <a:extLst>
                    <a:ext uri="{9D8B030D-6E8A-4147-A177-3AD203B41FA5}">
                      <a16:colId xmlns:a16="http://schemas.microsoft.com/office/drawing/2014/main" val="20000"/>
                    </a:ext>
                  </a:extLst>
                </a:gridCol>
                <a:gridCol w="2116780">
                  <a:extLst>
                    <a:ext uri="{9D8B030D-6E8A-4147-A177-3AD203B41FA5}">
                      <a16:colId xmlns:a16="http://schemas.microsoft.com/office/drawing/2014/main" val="20001"/>
                    </a:ext>
                  </a:extLst>
                </a:gridCol>
                <a:gridCol w="1338987">
                  <a:extLst>
                    <a:ext uri="{9D8B030D-6E8A-4147-A177-3AD203B41FA5}">
                      <a16:colId xmlns:a16="http://schemas.microsoft.com/office/drawing/2014/main" val="20002"/>
                    </a:ext>
                  </a:extLst>
                </a:gridCol>
                <a:gridCol w="1437442">
                  <a:extLst>
                    <a:ext uri="{9D8B030D-6E8A-4147-A177-3AD203B41FA5}">
                      <a16:colId xmlns:a16="http://schemas.microsoft.com/office/drawing/2014/main" val="20003"/>
                    </a:ext>
                  </a:extLst>
                </a:gridCol>
                <a:gridCol w="1260223">
                  <a:extLst>
                    <a:ext uri="{9D8B030D-6E8A-4147-A177-3AD203B41FA5}">
                      <a16:colId xmlns:a16="http://schemas.microsoft.com/office/drawing/2014/main" val="20004"/>
                    </a:ext>
                  </a:extLst>
                </a:gridCol>
                <a:gridCol w="1250379">
                  <a:extLst>
                    <a:ext uri="{9D8B030D-6E8A-4147-A177-3AD203B41FA5}">
                      <a16:colId xmlns:a16="http://schemas.microsoft.com/office/drawing/2014/main" val="20005"/>
                    </a:ext>
                  </a:extLst>
                </a:gridCol>
              </a:tblGrid>
              <a:tr h="597716">
                <a:tc rowSpan="2" gridSpan="2">
                  <a:txBody>
                    <a:bodyPr/>
                    <a:lstStyle/>
                    <a:p>
                      <a:pPr algn="ctr"/>
                      <a:endParaRPr lang="en-US"/>
                    </a:p>
                  </a:txBody>
                  <a:tcPr anchor="ctr"/>
                </a:tc>
                <a:tc rowSpan="2" hMerge="1">
                  <a:txBody>
                    <a:bodyPr/>
                    <a:lstStyle/>
                    <a:p>
                      <a:pPr algn="ctr"/>
                      <a:endParaRPr lang="en-US" dirty="0"/>
                    </a:p>
                  </a:txBody>
                  <a:tcPr anchor="ctr"/>
                </a:tc>
                <a:tc gridSpan="2">
                  <a:txBody>
                    <a:bodyPr/>
                    <a:lstStyle/>
                    <a:p>
                      <a:pPr algn="ctr"/>
                      <a:r>
                        <a:rPr lang="en-US" sz="1800" b="1" kern="1200">
                          <a:solidFill>
                            <a:schemeClr val="dk1"/>
                          </a:solidFill>
                          <a:latin typeface="+mn-lt"/>
                          <a:ea typeface="+mn-ea"/>
                          <a:cs typeface="+mn-cs"/>
                        </a:rPr>
                        <a:t>Lucy D</a:t>
                      </a:r>
                    </a:p>
                  </a:txBody>
                  <a:tcPr anchor="ctr"/>
                </a:tc>
                <a:tc hMerge="1">
                  <a:txBody>
                    <a:bodyPr/>
                    <a:lstStyle/>
                    <a:p>
                      <a:pPr algn="ctr"/>
                      <a:endParaRPr lang="en-US" dirty="0"/>
                    </a:p>
                  </a:txBody>
                  <a:tcPr/>
                </a:tc>
                <a:tc gridSpan="2">
                  <a:txBody>
                    <a:bodyPr/>
                    <a:lstStyle/>
                    <a:p>
                      <a:pPr algn="ctr"/>
                      <a:r>
                        <a:rPr lang="en-US"/>
                        <a:t>Jimmy D</a:t>
                      </a:r>
                    </a:p>
                  </a:txBody>
                  <a:tcPr anchor="ctr"/>
                </a:tc>
                <a:tc hMerge="1">
                  <a:txBody>
                    <a:bodyPr/>
                    <a:lstStyle/>
                    <a:p>
                      <a:pPr algn="ctr"/>
                      <a:endParaRPr lang="en-US" dirty="0"/>
                    </a:p>
                  </a:txBody>
                  <a:tcPr/>
                </a:tc>
                <a:extLst>
                  <a:ext uri="{0D108BD9-81ED-4DB2-BD59-A6C34878D82A}">
                    <a16:rowId xmlns:a16="http://schemas.microsoft.com/office/drawing/2014/main" val="10000"/>
                  </a:ext>
                </a:extLst>
              </a:tr>
              <a:tr h="597716">
                <a:tc gridSpan="2" vMerge="1">
                  <a:txBody>
                    <a:bodyPr/>
                    <a:lstStyle/>
                    <a:p>
                      <a:pPr algn="ctr"/>
                      <a:endParaRPr lang="en-US"/>
                    </a:p>
                  </a:txBody>
                  <a:tcPr anchor="ctr"/>
                </a:tc>
                <a:tc hMerge="1" vMerge="1">
                  <a:txBody>
                    <a:bodyPr/>
                    <a:lstStyle/>
                    <a:p>
                      <a:pPr algn="ctr"/>
                      <a:endParaRPr lang="en-US" dirty="0"/>
                    </a:p>
                  </a:txBody>
                  <a:tcPr anchor="ctr"/>
                </a:tc>
                <a:tc>
                  <a:txBody>
                    <a:bodyPr/>
                    <a:lstStyle/>
                    <a:p>
                      <a:pPr algn="ctr"/>
                      <a:r>
                        <a:rPr lang="en-US"/>
                        <a:t>Briskets</a:t>
                      </a:r>
                    </a:p>
                  </a:txBody>
                  <a:tcPr anchor="ctr"/>
                </a:tc>
                <a:tc>
                  <a:txBody>
                    <a:bodyPr/>
                    <a:lstStyle/>
                    <a:p>
                      <a:pPr algn="ctr"/>
                      <a:r>
                        <a:rPr lang="en-US"/>
                        <a:t>Pork Butts</a:t>
                      </a:r>
                    </a:p>
                  </a:txBody>
                  <a:tcPr anchor="ctr"/>
                </a:tc>
                <a:tc>
                  <a:txBody>
                    <a:bodyPr/>
                    <a:lstStyle/>
                    <a:p>
                      <a:pPr algn="ctr"/>
                      <a:r>
                        <a:rPr lang="en-US"/>
                        <a:t>Briskets</a:t>
                      </a:r>
                    </a:p>
                  </a:txBody>
                  <a:tcPr anchor="ctr"/>
                </a:tc>
                <a:tc>
                  <a:txBody>
                    <a:bodyPr/>
                    <a:lstStyle/>
                    <a:p>
                      <a:pPr algn="ctr"/>
                      <a:r>
                        <a:rPr lang="en-US"/>
                        <a:t>Pork Butts</a:t>
                      </a:r>
                    </a:p>
                  </a:txBody>
                  <a:tcPr anchor="ctr"/>
                </a:tc>
                <a:extLst>
                  <a:ext uri="{0D108BD9-81ED-4DB2-BD59-A6C34878D82A}">
                    <a16:rowId xmlns:a16="http://schemas.microsoft.com/office/drawing/2014/main" val="10001"/>
                  </a:ext>
                </a:extLst>
              </a:tr>
              <a:tr h="1239996">
                <a:tc>
                  <a:txBody>
                    <a:bodyPr/>
                    <a:lstStyle/>
                    <a:p>
                      <a:pPr algn="ctr"/>
                      <a:r>
                        <a:rPr lang="en-US" b="1"/>
                        <a:t>Without Trade</a:t>
                      </a:r>
                    </a:p>
                  </a:txBody>
                  <a:tcPr anchor="ctr"/>
                </a:tc>
                <a:tc>
                  <a:txBody>
                    <a:bodyPr/>
                    <a:lstStyle/>
                    <a:p>
                      <a:pPr algn="ctr"/>
                      <a:r>
                        <a:rPr lang="en-US"/>
                        <a:t>Production and Consumption</a:t>
                      </a:r>
                    </a:p>
                  </a:txBody>
                  <a:tcPr anchor="ctr"/>
                </a:tc>
                <a:tc>
                  <a:txBody>
                    <a:bodyPr/>
                    <a:lstStyle/>
                    <a:p>
                      <a:pPr algn="ctr"/>
                      <a:r>
                        <a:rPr lang="en-US"/>
                        <a:t>5</a:t>
                      </a:r>
                    </a:p>
                  </a:txBody>
                  <a:tcPr anchor="ctr"/>
                </a:tc>
                <a:tc>
                  <a:txBody>
                    <a:bodyPr/>
                    <a:lstStyle/>
                    <a:p>
                      <a:pPr algn="ctr"/>
                      <a:r>
                        <a:rPr lang="en-US"/>
                        <a:t>20</a:t>
                      </a:r>
                    </a:p>
                  </a:txBody>
                  <a:tcPr anchor="ctr"/>
                </a:tc>
                <a:tc>
                  <a:txBody>
                    <a:bodyPr/>
                    <a:lstStyle/>
                    <a:p>
                      <a:pPr algn="ctr"/>
                      <a:r>
                        <a:rPr lang="en-US"/>
                        <a:t>15</a:t>
                      </a:r>
                    </a:p>
                  </a:txBody>
                  <a:tcPr anchor="ctr"/>
                </a:tc>
                <a:tc>
                  <a:txBody>
                    <a:bodyPr/>
                    <a:lstStyle/>
                    <a:p>
                      <a:pPr algn="ctr"/>
                      <a:r>
                        <a:rPr lang="en-US"/>
                        <a:t>30</a:t>
                      </a:r>
                    </a:p>
                  </a:txBody>
                  <a:tcPr anchor="ctr"/>
                </a:tc>
                <a:extLst>
                  <a:ext uri="{0D108BD9-81ED-4DB2-BD59-A6C34878D82A}">
                    <a16:rowId xmlns:a16="http://schemas.microsoft.com/office/drawing/2014/main" val="10002"/>
                  </a:ext>
                </a:extLst>
              </a:tr>
              <a:tr h="597716">
                <a:tc rowSpan="3">
                  <a:txBody>
                    <a:bodyPr/>
                    <a:lstStyle/>
                    <a:p>
                      <a:pPr algn="ctr"/>
                      <a:r>
                        <a:rPr lang="en-US" b="1"/>
                        <a:t>With Trade</a:t>
                      </a:r>
                    </a:p>
                  </a:txBody>
                  <a:tcPr anchor="ctr"/>
                </a:tc>
                <a:tc>
                  <a:txBody>
                    <a:bodyPr/>
                    <a:lstStyle/>
                    <a:p>
                      <a:pPr algn="ctr"/>
                      <a:r>
                        <a:rPr lang="en-US"/>
                        <a:t>Production</a:t>
                      </a:r>
                    </a:p>
                  </a:txBody>
                  <a:tcPr anchor="ctr"/>
                </a:tc>
                <a:tc>
                  <a:txBody>
                    <a:bodyPr/>
                    <a:lstStyle/>
                    <a:p>
                      <a:endParaRPr lang="en-US"/>
                    </a:p>
                  </a:txBody>
                  <a:tcPr anchor="ctr"/>
                </a:tc>
                <a:tc>
                  <a:txBody>
                    <a:bodyPr/>
                    <a:lstStyle/>
                    <a:p>
                      <a:endParaRPr lang="en-US"/>
                    </a:p>
                  </a:txBody>
                  <a:tcPr anchor="ctr"/>
                </a:tc>
                <a:tc>
                  <a:txBody>
                    <a:bodyPr/>
                    <a:lstStyle/>
                    <a:p>
                      <a:endParaRPr lang="en-US"/>
                    </a:p>
                  </a:txBody>
                  <a:tcPr anchor="ctr"/>
                </a:tc>
                <a:tc>
                  <a:txBody>
                    <a:bodyPr/>
                    <a:lstStyle/>
                    <a:p>
                      <a:endParaRPr lang="en-US"/>
                    </a:p>
                  </a:txBody>
                  <a:tcPr anchor="ctr"/>
                </a:tc>
                <a:extLst>
                  <a:ext uri="{0D108BD9-81ED-4DB2-BD59-A6C34878D82A}">
                    <a16:rowId xmlns:a16="http://schemas.microsoft.com/office/drawing/2014/main" val="10003"/>
                  </a:ext>
                </a:extLst>
              </a:tr>
              <a:tr h="597716">
                <a:tc vMerge="1">
                  <a:txBody>
                    <a:bodyPr/>
                    <a:lstStyle/>
                    <a:p>
                      <a:pPr algn="ctr"/>
                      <a:endParaRPr lang="en-US" dirty="0"/>
                    </a:p>
                  </a:txBody>
                  <a:tcPr anchor="ctr"/>
                </a:tc>
                <a:tc>
                  <a:txBody>
                    <a:bodyPr/>
                    <a:lstStyle/>
                    <a:p>
                      <a:pPr algn="ctr"/>
                      <a:r>
                        <a:rPr lang="en-US"/>
                        <a:t>Trade</a:t>
                      </a:r>
                    </a:p>
                  </a:txBody>
                  <a:tcPr anchor="ctr"/>
                </a:tc>
                <a:tc>
                  <a:txBody>
                    <a:bodyPr/>
                    <a:lstStyle/>
                    <a:p>
                      <a:endParaRPr lang="en-US"/>
                    </a:p>
                  </a:txBody>
                  <a:tcPr anchor="ctr"/>
                </a:tc>
                <a:tc>
                  <a:txBody>
                    <a:bodyPr/>
                    <a:lstStyle/>
                    <a:p>
                      <a:endParaRPr lang="en-US"/>
                    </a:p>
                  </a:txBody>
                  <a:tcPr anchor="ctr"/>
                </a:tc>
                <a:tc>
                  <a:txBody>
                    <a:bodyPr/>
                    <a:lstStyle/>
                    <a:p>
                      <a:endParaRPr lang="en-US"/>
                    </a:p>
                  </a:txBody>
                  <a:tcPr anchor="ctr"/>
                </a:tc>
                <a:tc>
                  <a:txBody>
                    <a:bodyPr/>
                    <a:lstStyle/>
                    <a:p>
                      <a:endParaRPr lang="en-US"/>
                    </a:p>
                  </a:txBody>
                  <a:tcPr anchor="ctr"/>
                </a:tc>
                <a:extLst>
                  <a:ext uri="{0D108BD9-81ED-4DB2-BD59-A6C34878D82A}">
                    <a16:rowId xmlns:a16="http://schemas.microsoft.com/office/drawing/2014/main" val="10004"/>
                  </a:ext>
                </a:extLst>
              </a:tr>
              <a:tr h="597716">
                <a:tc vMerge="1">
                  <a:txBody>
                    <a:bodyPr/>
                    <a:lstStyle/>
                    <a:p>
                      <a:pPr algn="ctr"/>
                      <a:endParaRPr lang="en-US" dirty="0"/>
                    </a:p>
                  </a:txBody>
                  <a:tcPr anchor="ctr"/>
                </a:tc>
                <a:tc>
                  <a:txBody>
                    <a:bodyPr/>
                    <a:lstStyle/>
                    <a:p>
                      <a:pPr algn="ctr"/>
                      <a:r>
                        <a:rPr lang="en-US"/>
                        <a:t>Consumption</a:t>
                      </a:r>
                    </a:p>
                  </a:txBody>
                  <a:tcPr anchor="ctr"/>
                </a:tc>
                <a:tc>
                  <a:txBody>
                    <a:bodyPr/>
                    <a:lstStyle/>
                    <a:p>
                      <a:endParaRPr lang="en-US"/>
                    </a:p>
                  </a:txBody>
                  <a:tcPr anchor="ctr"/>
                </a:tc>
                <a:tc>
                  <a:txBody>
                    <a:bodyPr/>
                    <a:lstStyle/>
                    <a:p>
                      <a:endParaRPr lang="en-US"/>
                    </a:p>
                  </a:txBody>
                  <a:tcPr anchor="ctr"/>
                </a:tc>
                <a:tc>
                  <a:txBody>
                    <a:bodyPr/>
                    <a:lstStyle/>
                    <a:p>
                      <a:endParaRPr lang="en-US"/>
                    </a:p>
                  </a:txBody>
                  <a:tcPr anchor="ctr"/>
                </a:tc>
                <a:tc>
                  <a:txBody>
                    <a:bodyPr/>
                    <a:lstStyle/>
                    <a:p>
                      <a:endParaRPr lang="en-US"/>
                    </a:p>
                  </a:txBody>
                  <a:tcPr anchor="ctr"/>
                </a:tc>
                <a:extLst>
                  <a:ext uri="{0D108BD9-81ED-4DB2-BD59-A6C34878D82A}">
                    <a16:rowId xmlns:a16="http://schemas.microsoft.com/office/drawing/2014/main" val="10005"/>
                  </a:ext>
                </a:extLst>
              </a:tr>
              <a:tr h="733090">
                <a:tc>
                  <a:txBody>
                    <a:bodyPr/>
                    <a:lstStyle/>
                    <a:p>
                      <a:pPr algn="ctr"/>
                      <a:r>
                        <a:rPr lang="en-US" b="1"/>
                        <a:t>Gains From Trade</a:t>
                      </a:r>
                    </a:p>
                  </a:txBody>
                  <a:tcPr anchor="ctr"/>
                </a:tc>
                <a:tc>
                  <a:txBody>
                    <a:bodyPr/>
                    <a:lstStyle/>
                    <a:p>
                      <a:pPr algn="ctr"/>
                      <a:r>
                        <a:rPr lang="en-US"/>
                        <a:t>Increase in Consumption</a:t>
                      </a:r>
                    </a:p>
                  </a:txBody>
                  <a:tcPr anchor="ctr"/>
                </a:tc>
                <a:tc>
                  <a:txBody>
                    <a:bodyPr/>
                    <a:lstStyle/>
                    <a:p>
                      <a:endParaRPr lang="en-US"/>
                    </a:p>
                  </a:txBody>
                  <a:tcPr anchor="ctr"/>
                </a:tc>
                <a:tc>
                  <a:txBody>
                    <a:bodyPr/>
                    <a:lstStyle/>
                    <a:p>
                      <a:endParaRPr lang="en-US"/>
                    </a:p>
                  </a:txBody>
                  <a:tcPr anchor="ctr"/>
                </a:tc>
                <a:tc>
                  <a:txBody>
                    <a:bodyPr/>
                    <a:lstStyle/>
                    <a:p>
                      <a:endParaRPr lang="en-US"/>
                    </a:p>
                  </a:txBody>
                  <a:tcPr anchor="ctr"/>
                </a:tc>
                <a:tc>
                  <a:txBody>
                    <a:bodyPr/>
                    <a:lstStyle/>
                    <a:p>
                      <a:endParaRPr lang="en-US"/>
                    </a:p>
                  </a:txBody>
                  <a:tcPr anchor="ctr"/>
                </a:tc>
                <a:extLst>
                  <a:ext uri="{0D108BD9-81ED-4DB2-BD59-A6C34878D82A}">
                    <a16:rowId xmlns:a16="http://schemas.microsoft.com/office/drawing/2014/main" val="10006"/>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97C97-216F-CB6B-CC9C-6DC221E8ADDA}"/>
              </a:ext>
            </a:extLst>
          </p:cNvPr>
          <p:cNvSpPr>
            <a:spLocks noGrp="1"/>
          </p:cNvSpPr>
          <p:nvPr>
            <p:ph type="title"/>
          </p:nvPr>
        </p:nvSpPr>
        <p:spPr>
          <a:xfrm>
            <a:off x="457199" y="0"/>
            <a:ext cx="8229600" cy="1122746"/>
          </a:xfrm>
        </p:spPr>
        <p:txBody>
          <a:bodyPr>
            <a:noAutofit/>
          </a:bodyPr>
          <a:lstStyle/>
          <a:p>
            <a:r>
              <a:rPr lang="en-US" sz="4000" dirty="0"/>
              <a:t>Introduction</a:t>
            </a:r>
          </a:p>
        </p:txBody>
      </p:sp>
      <p:pic>
        <p:nvPicPr>
          <p:cNvPr id="1026" name="Picture 2">
            <a:extLst>
              <a:ext uri="{FF2B5EF4-FFF2-40B4-BE49-F238E27FC236}">
                <a16:creationId xmlns:a16="http://schemas.microsoft.com/office/drawing/2014/main" id="{AD2E23D7-DA12-2C5C-C3FC-082E84DF5C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756040" y="1134061"/>
            <a:ext cx="7631918" cy="5723939"/>
          </a:xfrm>
          <a:prstGeom prst="rect">
            <a:avLst/>
          </a:prstGeom>
          <a:noFill/>
          <a:extLst>
            <a:ext uri="{909E8E84-426E-40DD-AFC4-6F175D3DCCD1}">
              <a14:hiddenFill xmlns:a14="http://schemas.microsoft.com/office/drawing/2010/main">
                <a:solidFill>
                  <a:srgbClr val="FFFFFF"/>
                </a:solidFill>
              </a14:hiddenFill>
            </a:ext>
          </a:extLst>
        </p:spPr>
      </p:pic>
      <p:sp>
        <p:nvSpPr>
          <p:cNvPr id="3" name="Oval Callout 2">
            <a:extLst>
              <a:ext uri="{FF2B5EF4-FFF2-40B4-BE49-F238E27FC236}">
                <a16:creationId xmlns:a16="http://schemas.microsoft.com/office/drawing/2014/main" id="{2A4163D4-B9F8-BEEC-0EC9-75033E75B62A}"/>
              </a:ext>
            </a:extLst>
          </p:cNvPr>
          <p:cNvSpPr/>
          <p:nvPr/>
        </p:nvSpPr>
        <p:spPr>
          <a:xfrm>
            <a:off x="5616629" y="1530372"/>
            <a:ext cx="2448732" cy="1503335"/>
          </a:xfrm>
          <a:prstGeom prst="wedgeEllipseCallout">
            <a:avLst>
              <a:gd name="adj1" fmla="val -65931"/>
              <a:gd name="adj2" fmla="val 97139"/>
            </a:avLst>
          </a:pr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Hello! I’m Jimmy!</a:t>
            </a:r>
          </a:p>
        </p:txBody>
      </p:sp>
    </p:spTree>
    <p:extLst>
      <p:ext uri="{BB962C8B-B14F-4D97-AF65-F5344CB8AC3E}">
        <p14:creationId xmlns:p14="http://schemas.microsoft.com/office/powerpoint/2010/main" val="23560944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4000" dirty="0"/>
              <a:t>International Trade</a:t>
            </a:r>
          </a:p>
        </p:txBody>
      </p:sp>
      <p:graphicFrame>
        <p:nvGraphicFramePr>
          <p:cNvPr id="5" name="Table 4"/>
          <p:cNvGraphicFramePr>
            <a:graphicFrameLocks noGrp="1"/>
          </p:cNvGraphicFramePr>
          <p:nvPr>
            <p:extLst>
              <p:ext uri="{D42A27DB-BD31-4B8C-83A1-F6EECF244321}">
                <p14:modId xmlns:p14="http://schemas.microsoft.com/office/powerpoint/2010/main" val="2987215432"/>
              </p:ext>
            </p:extLst>
          </p:nvPr>
        </p:nvGraphicFramePr>
        <p:xfrm>
          <a:off x="295362" y="1417639"/>
          <a:ext cx="8683728" cy="4961666"/>
        </p:xfrm>
        <a:graphic>
          <a:graphicData uri="http://schemas.openxmlformats.org/drawingml/2006/table">
            <a:tbl>
              <a:tblPr firstRow="1" bandRow="1">
                <a:tableStyleId>{D7AC3CCA-C797-4891-BE02-D94E43425B78}</a:tableStyleId>
              </a:tblPr>
              <a:tblGrid>
                <a:gridCol w="1279917">
                  <a:extLst>
                    <a:ext uri="{9D8B030D-6E8A-4147-A177-3AD203B41FA5}">
                      <a16:colId xmlns:a16="http://schemas.microsoft.com/office/drawing/2014/main" val="20000"/>
                    </a:ext>
                  </a:extLst>
                </a:gridCol>
                <a:gridCol w="2116780">
                  <a:extLst>
                    <a:ext uri="{9D8B030D-6E8A-4147-A177-3AD203B41FA5}">
                      <a16:colId xmlns:a16="http://schemas.microsoft.com/office/drawing/2014/main" val="20001"/>
                    </a:ext>
                  </a:extLst>
                </a:gridCol>
                <a:gridCol w="1338987">
                  <a:extLst>
                    <a:ext uri="{9D8B030D-6E8A-4147-A177-3AD203B41FA5}">
                      <a16:colId xmlns:a16="http://schemas.microsoft.com/office/drawing/2014/main" val="20002"/>
                    </a:ext>
                  </a:extLst>
                </a:gridCol>
                <a:gridCol w="1437442">
                  <a:extLst>
                    <a:ext uri="{9D8B030D-6E8A-4147-A177-3AD203B41FA5}">
                      <a16:colId xmlns:a16="http://schemas.microsoft.com/office/drawing/2014/main" val="20003"/>
                    </a:ext>
                  </a:extLst>
                </a:gridCol>
                <a:gridCol w="1260223">
                  <a:extLst>
                    <a:ext uri="{9D8B030D-6E8A-4147-A177-3AD203B41FA5}">
                      <a16:colId xmlns:a16="http://schemas.microsoft.com/office/drawing/2014/main" val="20004"/>
                    </a:ext>
                  </a:extLst>
                </a:gridCol>
                <a:gridCol w="1250379">
                  <a:extLst>
                    <a:ext uri="{9D8B030D-6E8A-4147-A177-3AD203B41FA5}">
                      <a16:colId xmlns:a16="http://schemas.microsoft.com/office/drawing/2014/main" val="20005"/>
                    </a:ext>
                  </a:extLst>
                </a:gridCol>
              </a:tblGrid>
              <a:tr h="597716">
                <a:tc rowSpan="2" gridSpan="2">
                  <a:txBody>
                    <a:bodyPr/>
                    <a:lstStyle/>
                    <a:p>
                      <a:pPr algn="ctr"/>
                      <a:endParaRPr lang="en-US"/>
                    </a:p>
                  </a:txBody>
                  <a:tcPr anchor="ctr"/>
                </a:tc>
                <a:tc rowSpan="2" hMerge="1">
                  <a:txBody>
                    <a:bodyPr/>
                    <a:lstStyle/>
                    <a:p>
                      <a:pPr algn="ctr"/>
                      <a:endParaRPr lang="en-US" dirty="0"/>
                    </a:p>
                  </a:txBody>
                  <a:tcPr anchor="ctr"/>
                </a:tc>
                <a:tc gridSpan="2">
                  <a:txBody>
                    <a:bodyPr/>
                    <a:lstStyle/>
                    <a:p>
                      <a:pPr algn="ctr"/>
                      <a:r>
                        <a:rPr lang="en-US" sz="1800" b="1" kern="1200">
                          <a:solidFill>
                            <a:schemeClr val="dk1"/>
                          </a:solidFill>
                          <a:latin typeface="+mn-lt"/>
                          <a:ea typeface="+mn-ea"/>
                          <a:cs typeface="+mn-cs"/>
                        </a:rPr>
                        <a:t>Lucy D</a:t>
                      </a:r>
                    </a:p>
                  </a:txBody>
                  <a:tcPr anchor="ctr"/>
                </a:tc>
                <a:tc hMerge="1">
                  <a:txBody>
                    <a:bodyPr/>
                    <a:lstStyle/>
                    <a:p>
                      <a:pPr algn="ctr"/>
                      <a:endParaRPr lang="en-US" dirty="0"/>
                    </a:p>
                  </a:txBody>
                  <a:tcPr/>
                </a:tc>
                <a:tc gridSpan="2">
                  <a:txBody>
                    <a:bodyPr/>
                    <a:lstStyle/>
                    <a:p>
                      <a:pPr algn="ctr"/>
                      <a:r>
                        <a:rPr lang="en-US"/>
                        <a:t>Jimmy D</a:t>
                      </a:r>
                    </a:p>
                  </a:txBody>
                  <a:tcPr anchor="ctr"/>
                </a:tc>
                <a:tc hMerge="1">
                  <a:txBody>
                    <a:bodyPr/>
                    <a:lstStyle/>
                    <a:p>
                      <a:pPr algn="ctr"/>
                      <a:endParaRPr lang="en-US" dirty="0"/>
                    </a:p>
                  </a:txBody>
                  <a:tcPr/>
                </a:tc>
                <a:extLst>
                  <a:ext uri="{0D108BD9-81ED-4DB2-BD59-A6C34878D82A}">
                    <a16:rowId xmlns:a16="http://schemas.microsoft.com/office/drawing/2014/main" val="10000"/>
                  </a:ext>
                </a:extLst>
              </a:tr>
              <a:tr h="597716">
                <a:tc gridSpan="2" vMerge="1">
                  <a:txBody>
                    <a:bodyPr/>
                    <a:lstStyle/>
                    <a:p>
                      <a:pPr algn="ctr"/>
                      <a:endParaRPr lang="en-US"/>
                    </a:p>
                  </a:txBody>
                  <a:tcPr anchor="ctr"/>
                </a:tc>
                <a:tc hMerge="1" vMerge="1">
                  <a:txBody>
                    <a:bodyPr/>
                    <a:lstStyle/>
                    <a:p>
                      <a:pPr algn="ctr"/>
                      <a:endParaRPr lang="en-US" dirty="0"/>
                    </a:p>
                  </a:txBody>
                  <a:tcPr anchor="ctr"/>
                </a:tc>
                <a:tc>
                  <a:txBody>
                    <a:bodyPr/>
                    <a:lstStyle/>
                    <a:p>
                      <a:pPr algn="ctr"/>
                      <a:r>
                        <a:rPr lang="en-US"/>
                        <a:t>Briskets</a:t>
                      </a:r>
                    </a:p>
                  </a:txBody>
                  <a:tcPr anchor="ctr"/>
                </a:tc>
                <a:tc>
                  <a:txBody>
                    <a:bodyPr/>
                    <a:lstStyle/>
                    <a:p>
                      <a:pPr algn="ctr"/>
                      <a:r>
                        <a:rPr lang="en-US"/>
                        <a:t>Pork Butts</a:t>
                      </a:r>
                    </a:p>
                  </a:txBody>
                  <a:tcPr anchor="ctr"/>
                </a:tc>
                <a:tc>
                  <a:txBody>
                    <a:bodyPr/>
                    <a:lstStyle/>
                    <a:p>
                      <a:pPr algn="ctr"/>
                      <a:r>
                        <a:rPr lang="en-US"/>
                        <a:t>Briskets</a:t>
                      </a:r>
                    </a:p>
                  </a:txBody>
                  <a:tcPr anchor="ctr"/>
                </a:tc>
                <a:tc>
                  <a:txBody>
                    <a:bodyPr/>
                    <a:lstStyle/>
                    <a:p>
                      <a:pPr algn="ctr"/>
                      <a:r>
                        <a:rPr lang="en-US"/>
                        <a:t>Pork Butts</a:t>
                      </a:r>
                    </a:p>
                  </a:txBody>
                  <a:tcPr anchor="ctr"/>
                </a:tc>
                <a:extLst>
                  <a:ext uri="{0D108BD9-81ED-4DB2-BD59-A6C34878D82A}">
                    <a16:rowId xmlns:a16="http://schemas.microsoft.com/office/drawing/2014/main" val="10001"/>
                  </a:ext>
                </a:extLst>
              </a:tr>
              <a:tr h="1239996">
                <a:tc>
                  <a:txBody>
                    <a:bodyPr/>
                    <a:lstStyle/>
                    <a:p>
                      <a:pPr algn="ctr"/>
                      <a:r>
                        <a:rPr lang="en-US" b="1"/>
                        <a:t>Without Trade</a:t>
                      </a:r>
                    </a:p>
                  </a:txBody>
                  <a:tcPr anchor="ctr"/>
                </a:tc>
                <a:tc>
                  <a:txBody>
                    <a:bodyPr/>
                    <a:lstStyle/>
                    <a:p>
                      <a:pPr algn="ctr"/>
                      <a:r>
                        <a:rPr lang="en-US"/>
                        <a:t>Production and Consumption</a:t>
                      </a:r>
                    </a:p>
                  </a:txBody>
                  <a:tcPr anchor="ctr"/>
                </a:tc>
                <a:tc>
                  <a:txBody>
                    <a:bodyPr/>
                    <a:lstStyle/>
                    <a:p>
                      <a:pPr algn="ctr"/>
                      <a:r>
                        <a:rPr lang="en-US"/>
                        <a:t>5</a:t>
                      </a:r>
                    </a:p>
                  </a:txBody>
                  <a:tcPr anchor="ctr"/>
                </a:tc>
                <a:tc>
                  <a:txBody>
                    <a:bodyPr/>
                    <a:lstStyle/>
                    <a:p>
                      <a:pPr algn="ctr"/>
                      <a:r>
                        <a:rPr lang="en-US"/>
                        <a:t>20</a:t>
                      </a:r>
                    </a:p>
                  </a:txBody>
                  <a:tcPr anchor="ctr"/>
                </a:tc>
                <a:tc>
                  <a:txBody>
                    <a:bodyPr/>
                    <a:lstStyle/>
                    <a:p>
                      <a:pPr algn="ctr"/>
                      <a:r>
                        <a:rPr lang="en-US"/>
                        <a:t>15</a:t>
                      </a:r>
                    </a:p>
                  </a:txBody>
                  <a:tcPr anchor="ctr"/>
                </a:tc>
                <a:tc>
                  <a:txBody>
                    <a:bodyPr/>
                    <a:lstStyle/>
                    <a:p>
                      <a:pPr algn="ctr"/>
                      <a:r>
                        <a:rPr lang="en-US"/>
                        <a:t>30</a:t>
                      </a:r>
                    </a:p>
                  </a:txBody>
                  <a:tcPr anchor="ctr"/>
                </a:tc>
                <a:extLst>
                  <a:ext uri="{0D108BD9-81ED-4DB2-BD59-A6C34878D82A}">
                    <a16:rowId xmlns:a16="http://schemas.microsoft.com/office/drawing/2014/main" val="10002"/>
                  </a:ext>
                </a:extLst>
              </a:tr>
              <a:tr h="597716">
                <a:tc rowSpan="3">
                  <a:txBody>
                    <a:bodyPr/>
                    <a:lstStyle/>
                    <a:p>
                      <a:pPr algn="ctr"/>
                      <a:r>
                        <a:rPr lang="en-US" b="1"/>
                        <a:t>With Trade</a:t>
                      </a:r>
                    </a:p>
                  </a:txBody>
                  <a:tcPr anchor="ctr"/>
                </a:tc>
                <a:tc>
                  <a:txBody>
                    <a:bodyPr/>
                    <a:lstStyle/>
                    <a:p>
                      <a:pPr algn="ctr"/>
                      <a:r>
                        <a:rPr lang="en-US"/>
                        <a:t>Production</a:t>
                      </a:r>
                    </a:p>
                  </a:txBody>
                  <a:tcPr anchor="ctr"/>
                </a:tc>
                <a:tc>
                  <a:txBody>
                    <a:bodyPr/>
                    <a:lstStyle/>
                    <a:p>
                      <a:pPr algn="ctr"/>
                      <a:r>
                        <a:rPr lang="en-US"/>
                        <a:t>0</a:t>
                      </a:r>
                    </a:p>
                  </a:txBody>
                  <a:tcPr anchor="ctr"/>
                </a:tc>
                <a:tc>
                  <a:txBody>
                    <a:bodyPr/>
                    <a:lstStyle/>
                    <a:p>
                      <a:pPr algn="ctr"/>
                      <a:r>
                        <a:rPr lang="en-US"/>
                        <a:t>45</a:t>
                      </a:r>
                    </a:p>
                  </a:txBody>
                  <a:tcPr anchor="ctr"/>
                </a:tc>
                <a:tc>
                  <a:txBody>
                    <a:bodyPr/>
                    <a:lstStyle/>
                    <a:p>
                      <a:pPr algn="ctr"/>
                      <a:r>
                        <a:rPr lang="en-US"/>
                        <a:t>24</a:t>
                      </a:r>
                    </a:p>
                  </a:txBody>
                  <a:tcPr anchor="ctr"/>
                </a:tc>
                <a:tc>
                  <a:txBody>
                    <a:bodyPr/>
                    <a:lstStyle/>
                    <a:p>
                      <a:pPr algn="ctr"/>
                      <a:r>
                        <a:rPr lang="en-US"/>
                        <a:t>12</a:t>
                      </a:r>
                    </a:p>
                  </a:txBody>
                  <a:tcPr anchor="ctr"/>
                </a:tc>
                <a:extLst>
                  <a:ext uri="{0D108BD9-81ED-4DB2-BD59-A6C34878D82A}">
                    <a16:rowId xmlns:a16="http://schemas.microsoft.com/office/drawing/2014/main" val="10003"/>
                  </a:ext>
                </a:extLst>
              </a:tr>
              <a:tr h="597716">
                <a:tc vMerge="1">
                  <a:txBody>
                    <a:bodyPr/>
                    <a:lstStyle/>
                    <a:p>
                      <a:pPr algn="ctr"/>
                      <a:endParaRPr lang="en-US" dirty="0"/>
                    </a:p>
                  </a:txBody>
                  <a:tcPr anchor="ctr"/>
                </a:tc>
                <a:tc>
                  <a:txBody>
                    <a:bodyPr/>
                    <a:lstStyle/>
                    <a:p>
                      <a:pPr algn="ctr"/>
                      <a:r>
                        <a:rPr lang="en-US"/>
                        <a:t>Trade</a:t>
                      </a:r>
                    </a:p>
                  </a:txBody>
                  <a:tcPr anchor="ctr"/>
                </a:tc>
                <a:tc>
                  <a:txBody>
                    <a:bodyPr/>
                    <a:lstStyle/>
                    <a:p>
                      <a:pPr algn="ctr"/>
                      <a:r>
                        <a:rPr lang="en-US"/>
                        <a:t>Gets 7</a:t>
                      </a:r>
                    </a:p>
                  </a:txBody>
                  <a:tcPr anchor="ctr"/>
                </a:tc>
                <a:tc>
                  <a:txBody>
                    <a:bodyPr/>
                    <a:lstStyle/>
                    <a:p>
                      <a:pPr algn="ctr"/>
                      <a:r>
                        <a:rPr lang="en-US"/>
                        <a:t>Gives 21</a:t>
                      </a:r>
                    </a:p>
                  </a:txBody>
                  <a:tcPr anchor="ctr"/>
                </a:tc>
                <a:tc>
                  <a:txBody>
                    <a:bodyPr/>
                    <a:lstStyle/>
                    <a:p>
                      <a:pPr algn="ctr"/>
                      <a:r>
                        <a:rPr lang="en-US"/>
                        <a:t>Gives 7</a:t>
                      </a:r>
                    </a:p>
                  </a:txBody>
                  <a:tcPr anchor="ctr"/>
                </a:tc>
                <a:tc>
                  <a:txBody>
                    <a:bodyPr/>
                    <a:lstStyle/>
                    <a:p>
                      <a:pPr algn="ctr"/>
                      <a:r>
                        <a:rPr lang="en-US"/>
                        <a:t>Gets 21</a:t>
                      </a:r>
                    </a:p>
                  </a:txBody>
                  <a:tcPr anchor="ctr"/>
                </a:tc>
                <a:extLst>
                  <a:ext uri="{0D108BD9-81ED-4DB2-BD59-A6C34878D82A}">
                    <a16:rowId xmlns:a16="http://schemas.microsoft.com/office/drawing/2014/main" val="10004"/>
                  </a:ext>
                </a:extLst>
              </a:tr>
              <a:tr h="597716">
                <a:tc vMerge="1">
                  <a:txBody>
                    <a:bodyPr/>
                    <a:lstStyle/>
                    <a:p>
                      <a:pPr algn="ctr"/>
                      <a:endParaRPr lang="en-US" dirty="0"/>
                    </a:p>
                  </a:txBody>
                  <a:tcPr anchor="ctr"/>
                </a:tc>
                <a:tc>
                  <a:txBody>
                    <a:bodyPr/>
                    <a:lstStyle/>
                    <a:p>
                      <a:pPr algn="ctr"/>
                      <a:r>
                        <a:rPr lang="en-US"/>
                        <a:t>Consumption</a:t>
                      </a:r>
                    </a:p>
                  </a:txBody>
                  <a:tcPr anchor="ctr"/>
                </a:tc>
                <a:tc>
                  <a:txBody>
                    <a:bodyPr/>
                    <a:lstStyle/>
                    <a:p>
                      <a:pPr algn="ctr"/>
                      <a:r>
                        <a:rPr lang="en-US"/>
                        <a:t>7</a:t>
                      </a:r>
                    </a:p>
                  </a:txBody>
                  <a:tcPr anchor="ctr"/>
                </a:tc>
                <a:tc>
                  <a:txBody>
                    <a:bodyPr/>
                    <a:lstStyle/>
                    <a:p>
                      <a:pPr algn="ctr"/>
                      <a:r>
                        <a:rPr lang="en-US"/>
                        <a:t>24</a:t>
                      </a:r>
                    </a:p>
                  </a:txBody>
                  <a:tcPr anchor="ctr"/>
                </a:tc>
                <a:tc>
                  <a:txBody>
                    <a:bodyPr/>
                    <a:lstStyle/>
                    <a:p>
                      <a:pPr algn="ctr"/>
                      <a:r>
                        <a:rPr lang="en-US"/>
                        <a:t>17</a:t>
                      </a:r>
                    </a:p>
                  </a:txBody>
                  <a:tcPr anchor="ctr"/>
                </a:tc>
                <a:tc>
                  <a:txBody>
                    <a:bodyPr/>
                    <a:lstStyle/>
                    <a:p>
                      <a:pPr algn="ctr"/>
                      <a:r>
                        <a:rPr lang="en-US"/>
                        <a:t>33</a:t>
                      </a:r>
                    </a:p>
                  </a:txBody>
                  <a:tcPr anchor="ctr"/>
                </a:tc>
                <a:extLst>
                  <a:ext uri="{0D108BD9-81ED-4DB2-BD59-A6C34878D82A}">
                    <a16:rowId xmlns:a16="http://schemas.microsoft.com/office/drawing/2014/main" val="10005"/>
                  </a:ext>
                </a:extLst>
              </a:tr>
              <a:tr h="733090">
                <a:tc>
                  <a:txBody>
                    <a:bodyPr/>
                    <a:lstStyle/>
                    <a:p>
                      <a:pPr algn="ctr"/>
                      <a:r>
                        <a:rPr lang="en-US" b="1"/>
                        <a:t>Gains From Trade</a:t>
                      </a:r>
                    </a:p>
                  </a:txBody>
                  <a:tcPr anchor="ctr"/>
                </a:tc>
                <a:tc>
                  <a:txBody>
                    <a:bodyPr/>
                    <a:lstStyle/>
                    <a:p>
                      <a:pPr algn="ctr"/>
                      <a:r>
                        <a:rPr lang="en-US"/>
                        <a:t>Increase in Consumption</a:t>
                      </a:r>
                    </a:p>
                  </a:txBody>
                  <a:tcPr anchor="ctr"/>
                </a:tc>
                <a:tc>
                  <a:txBody>
                    <a:bodyPr/>
                    <a:lstStyle/>
                    <a:p>
                      <a:endParaRPr lang="en-US"/>
                    </a:p>
                  </a:txBody>
                  <a:tcPr anchor="ctr"/>
                </a:tc>
                <a:tc>
                  <a:txBody>
                    <a:bodyPr/>
                    <a:lstStyle/>
                    <a:p>
                      <a:endParaRPr lang="en-US"/>
                    </a:p>
                  </a:txBody>
                  <a:tcPr anchor="ctr"/>
                </a:tc>
                <a:tc>
                  <a:txBody>
                    <a:bodyPr/>
                    <a:lstStyle/>
                    <a:p>
                      <a:endParaRPr lang="en-US"/>
                    </a:p>
                  </a:txBody>
                  <a:tcPr anchor="ctr"/>
                </a:tc>
                <a:tc>
                  <a:txBody>
                    <a:bodyPr/>
                    <a:lstStyle/>
                    <a:p>
                      <a:endParaRPr lang="en-US"/>
                    </a:p>
                  </a:txBody>
                  <a:tcPr anchor="ctr"/>
                </a:tc>
                <a:extLst>
                  <a:ext uri="{0D108BD9-81ED-4DB2-BD59-A6C34878D82A}">
                    <a16:rowId xmlns:a16="http://schemas.microsoft.com/office/drawing/2014/main" val="10006"/>
                  </a:ext>
                </a:extLst>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4000" dirty="0"/>
              <a:t>International Trade</a:t>
            </a:r>
          </a:p>
        </p:txBody>
      </p:sp>
      <p:graphicFrame>
        <p:nvGraphicFramePr>
          <p:cNvPr id="5" name="Table 4"/>
          <p:cNvGraphicFramePr>
            <a:graphicFrameLocks noGrp="1"/>
          </p:cNvGraphicFramePr>
          <p:nvPr>
            <p:extLst>
              <p:ext uri="{D42A27DB-BD31-4B8C-83A1-F6EECF244321}">
                <p14:modId xmlns:p14="http://schemas.microsoft.com/office/powerpoint/2010/main" val="130800022"/>
              </p:ext>
            </p:extLst>
          </p:nvPr>
        </p:nvGraphicFramePr>
        <p:xfrm>
          <a:off x="295362" y="1417639"/>
          <a:ext cx="8683728" cy="4961666"/>
        </p:xfrm>
        <a:graphic>
          <a:graphicData uri="http://schemas.openxmlformats.org/drawingml/2006/table">
            <a:tbl>
              <a:tblPr firstRow="1" bandRow="1">
                <a:tableStyleId>{D7AC3CCA-C797-4891-BE02-D94E43425B78}</a:tableStyleId>
              </a:tblPr>
              <a:tblGrid>
                <a:gridCol w="1279917">
                  <a:extLst>
                    <a:ext uri="{9D8B030D-6E8A-4147-A177-3AD203B41FA5}">
                      <a16:colId xmlns:a16="http://schemas.microsoft.com/office/drawing/2014/main" val="20000"/>
                    </a:ext>
                  </a:extLst>
                </a:gridCol>
                <a:gridCol w="2116780">
                  <a:extLst>
                    <a:ext uri="{9D8B030D-6E8A-4147-A177-3AD203B41FA5}">
                      <a16:colId xmlns:a16="http://schemas.microsoft.com/office/drawing/2014/main" val="20001"/>
                    </a:ext>
                  </a:extLst>
                </a:gridCol>
                <a:gridCol w="1338987">
                  <a:extLst>
                    <a:ext uri="{9D8B030D-6E8A-4147-A177-3AD203B41FA5}">
                      <a16:colId xmlns:a16="http://schemas.microsoft.com/office/drawing/2014/main" val="20002"/>
                    </a:ext>
                  </a:extLst>
                </a:gridCol>
                <a:gridCol w="1437442">
                  <a:extLst>
                    <a:ext uri="{9D8B030D-6E8A-4147-A177-3AD203B41FA5}">
                      <a16:colId xmlns:a16="http://schemas.microsoft.com/office/drawing/2014/main" val="20003"/>
                    </a:ext>
                  </a:extLst>
                </a:gridCol>
                <a:gridCol w="1260223">
                  <a:extLst>
                    <a:ext uri="{9D8B030D-6E8A-4147-A177-3AD203B41FA5}">
                      <a16:colId xmlns:a16="http://schemas.microsoft.com/office/drawing/2014/main" val="20004"/>
                    </a:ext>
                  </a:extLst>
                </a:gridCol>
                <a:gridCol w="1250379">
                  <a:extLst>
                    <a:ext uri="{9D8B030D-6E8A-4147-A177-3AD203B41FA5}">
                      <a16:colId xmlns:a16="http://schemas.microsoft.com/office/drawing/2014/main" val="20005"/>
                    </a:ext>
                  </a:extLst>
                </a:gridCol>
              </a:tblGrid>
              <a:tr h="597716">
                <a:tc rowSpan="2" gridSpan="2">
                  <a:txBody>
                    <a:bodyPr/>
                    <a:lstStyle/>
                    <a:p>
                      <a:pPr algn="ctr"/>
                      <a:endParaRPr lang="en-US"/>
                    </a:p>
                  </a:txBody>
                  <a:tcPr anchor="ctr"/>
                </a:tc>
                <a:tc rowSpan="2" hMerge="1">
                  <a:txBody>
                    <a:bodyPr/>
                    <a:lstStyle/>
                    <a:p>
                      <a:pPr algn="ctr"/>
                      <a:endParaRPr lang="en-US" dirty="0"/>
                    </a:p>
                  </a:txBody>
                  <a:tcPr anchor="ctr"/>
                </a:tc>
                <a:tc gridSpan="2">
                  <a:txBody>
                    <a:bodyPr/>
                    <a:lstStyle/>
                    <a:p>
                      <a:pPr algn="ctr"/>
                      <a:r>
                        <a:rPr lang="en-US" sz="1800" b="1" kern="1200">
                          <a:solidFill>
                            <a:schemeClr val="dk1"/>
                          </a:solidFill>
                          <a:latin typeface="+mn-lt"/>
                          <a:ea typeface="+mn-ea"/>
                          <a:cs typeface="+mn-cs"/>
                        </a:rPr>
                        <a:t>Lucy D</a:t>
                      </a:r>
                    </a:p>
                  </a:txBody>
                  <a:tcPr anchor="ctr"/>
                </a:tc>
                <a:tc hMerge="1">
                  <a:txBody>
                    <a:bodyPr/>
                    <a:lstStyle/>
                    <a:p>
                      <a:pPr algn="ctr"/>
                      <a:endParaRPr lang="en-US" dirty="0"/>
                    </a:p>
                  </a:txBody>
                  <a:tcPr/>
                </a:tc>
                <a:tc gridSpan="2">
                  <a:txBody>
                    <a:bodyPr/>
                    <a:lstStyle/>
                    <a:p>
                      <a:pPr algn="ctr"/>
                      <a:r>
                        <a:rPr lang="en-US"/>
                        <a:t>Jimmy D</a:t>
                      </a:r>
                    </a:p>
                  </a:txBody>
                  <a:tcPr anchor="ctr"/>
                </a:tc>
                <a:tc hMerge="1">
                  <a:txBody>
                    <a:bodyPr/>
                    <a:lstStyle/>
                    <a:p>
                      <a:pPr algn="ctr"/>
                      <a:endParaRPr lang="en-US" dirty="0"/>
                    </a:p>
                  </a:txBody>
                  <a:tcPr/>
                </a:tc>
                <a:extLst>
                  <a:ext uri="{0D108BD9-81ED-4DB2-BD59-A6C34878D82A}">
                    <a16:rowId xmlns:a16="http://schemas.microsoft.com/office/drawing/2014/main" val="10000"/>
                  </a:ext>
                </a:extLst>
              </a:tr>
              <a:tr h="597716">
                <a:tc gridSpan="2" vMerge="1">
                  <a:txBody>
                    <a:bodyPr/>
                    <a:lstStyle/>
                    <a:p>
                      <a:pPr algn="ctr"/>
                      <a:endParaRPr lang="en-US"/>
                    </a:p>
                  </a:txBody>
                  <a:tcPr anchor="ctr"/>
                </a:tc>
                <a:tc hMerge="1" vMerge="1">
                  <a:txBody>
                    <a:bodyPr/>
                    <a:lstStyle/>
                    <a:p>
                      <a:pPr algn="ctr"/>
                      <a:endParaRPr lang="en-US" dirty="0"/>
                    </a:p>
                  </a:txBody>
                  <a:tcPr anchor="ctr"/>
                </a:tc>
                <a:tc>
                  <a:txBody>
                    <a:bodyPr/>
                    <a:lstStyle/>
                    <a:p>
                      <a:pPr algn="ctr"/>
                      <a:r>
                        <a:rPr lang="en-US"/>
                        <a:t>Briskets</a:t>
                      </a:r>
                    </a:p>
                  </a:txBody>
                  <a:tcPr anchor="ctr"/>
                </a:tc>
                <a:tc>
                  <a:txBody>
                    <a:bodyPr/>
                    <a:lstStyle/>
                    <a:p>
                      <a:pPr algn="ctr"/>
                      <a:r>
                        <a:rPr lang="en-US"/>
                        <a:t>Pork Butts</a:t>
                      </a:r>
                    </a:p>
                  </a:txBody>
                  <a:tcPr anchor="ctr"/>
                </a:tc>
                <a:tc>
                  <a:txBody>
                    <a:bodyPr/>
                    <a:lstStyle/>
                    <a:p>
                      <a:pPr algn="ctr"/>
                      <a:r>
                        <a:rPr lang="en-US"/>
                        <a:t>Briskets</a:t>
                      </a:r>
                    </a:p>
                  </a:txBody>
                  <a:tcPr anchor="ctr"/>
                </a:tc>
                <a:tc>
                  <a:txBody>
                    <a:bodyPr/>
                    <a:lstStyle/>
                    <a:p>
                      <a:pPr algn="ctr"/>
                      <a:r>
                        <a:rPr lang="en-US"/>
                        <a:t>Pork Butts</a:t>
                      </a:r>
                    </a:p>
                  </a:txBody>
                  <a:tcPr anchor="ctr"/>
                </a:tc>
                <a:extLst>
                  <a:ext uri="{0D108BD9-81ED-4DB2-BD59-A6C34878D82A}">
                    <a16:rowId xmlns:a16="http://schemas.microsoft.com/office/drawing/2014/main" val="10001"/>
                  </a:ext>
                </a:extLst>
              </a:tr>
              <a:tr h="1239996">
                <a:tc>
                  <a:txBody>
                    <a:bodyPr/>
                    <a:lstStyle/>
                    <a:p>
                      <a:pPr algn="ctr"/>
                      <a:r>
                        <a:rPr lang="en-US" b="1"/>
                        <a:t>Without Trade</a:t>
                      </a:r>
                    </a:p>
                  </a:txBody>
                  <a:tcPr anchor="ctr"/>
                </a:tc>
                <a:tc>
                  <a:txBody>
                    <a:bodyPr/>
                    <a:lstStyle/>
                    <a:p>
                      <a:pPr algn="ctr"/>
                      <a:r>
                        <a:rPr lang="en-US"/>
                        <a:t>Production and Consumption</a:t>
                      </a:r>
                    </a:p>
                  </a:txBody>
                  <a:tcPr anchor="ctr"/>
                </a:tc>
                <a:tc>
                  <a:txBody>
                    <a:bodyPr/>
                    <a:lstStyle/>
                    <a:p>
                      <a:pPr algn="ctr"/>
                      <a:r>
                        <a:rPr lang="en-US"/>
                        <a:t>5</a:t>
                      </a:r>
                    </a:p>
                  </a:txBody>
                  <a:tcPr anchor="ctr"/>
                </a:tc>
                <a:tc>
                  <a:txBody>
                    <a:bodyPr/>
                    <a:lstStyle/>
                    <a:p>
                      <a:pPr algn="ctr"/>
                      <a:r>
                        <a:rPr lang="en-US"/>
                        <a:t>20</a:t>
                      </a:r>
                    </a:p>
                  </a:txBody>
                  <a:tcPr anchor="ctr"/>
                </a:tc>
                <a:tc>
                  <a:txBody>
                    <a:bodyPr/>
                    <a:lstStyle/>
                    <a:p>
                      <a:pPr algn="ctr"/>
                      <a:r>
                        <a:rPr lang="en-US"/>
                        <a:t>15</a:t>
                      </a:r>
                    </a:p>
                  </a:txBody>
                  <a:tcPr anchor="ctr"/>
                </a:tc>
                <a:tc>
                  <a:txBody>
                    <a:bodyPr/>
                    <a:lstStyle/>
                    <a:p>
                      <a:pPr algn="ctr"/>
                      <a:r>
                        <a:rPr lang="en-US"/>
                        <a:t>30</a:t>
                      </a:r>
                    </a:p>
                  </a:txBody>
                  <a:tcPr anchor="ctr"/>
                </a:tc>
                <a:extLst>
                  <a:ext uri="{0D108BD9-81ED-4DB2-BD59-A6C34878D82A}">
                    <a16:rowId xmlns:a16="http://schemas.microsoft.com/office/drawing/2014/main" val="10002"/>
                  </a:ext>
                </a:extLst>
              </a:tr>
              <a:tr h="597716">
                <a:tc rowSpan="3">
                  <a:txBody>
                    <a:bodyPr/>
                    <a:lstStyle/>
                    <a:p>
                      <a:pPr algn="ctr"/>
                      <a:r>
                        <a:rPr lang="en-US" b="1"/>
                        <a:t>With Trade</a:t>
                      </a:r>
                    </a:p>
                  </a:txBody>
                  <a:tcPr anchor="ctr"/>
                </a:tc>
                <a:tc>
                  <a:txBody>
                    <a:bodyPr/>
                    <a:lstStyle/>
                    <a:p>
                      <a:pPr algn="ctr"/>
                      <a:r>
                        <a:rPr lang="en-US"/>
                        <a:t>Production</a:t>
                      </a:r>
                    </a:p>
                  </a:txBody>
                  <a:tcPr anchor="ctr"/>
                </a:tc>
                <a:tc>
                  <a:txBody>
                    <a:bodyPr/>
                    <a:lstStyle/>
                    <a:p>
                      <a:pPr algn="ctr"/>
                      <a:r>
                        <a:rPr lang="en-US"/>
                        <a:t>0</a:t>
                      </a:r>
                    </a:p>
                  </a:txBody>
                  <a:tcPr anchor="ctr"/>
                </a:tc>
                <a:tc>
                  <a:txBody>
                    <a:bodyPr/>
                    <a:lstStyle/>
                    <a:p>
                      <a:pPr algn="ctr"/>
                      <a:r>
                        <a:rPr lang="en-US"/>
                        <a:t>45</a:t>
                      </a:r>
                    </a:p>
                  </a:txBody>
                  <a:tcPr anchor="ctr"/>
                </a:tc>
                <a:tc>
                  <a:txBody>
                    <a:bodyPr/>
                    <a:lstStyle/>
                    <a:p>
                      <a:pPr algn="ctr"/>
                      <a:r>
                        <a:rPr lang="en-US"/>
                        <a:t>24</a:t>
                      </a:r>
                    </a:p>
                  </a:txBody>
                  <a:tcPr anchor="ctr"/>
                </a:tc>
                <a:tc>
                  <a:txBody>
                    <a:bodyPr/>
                    <a:lstStyle/>
                    <a:p>
                      <a:pPr algn="ctr"/>
                      <a:r>
                        <a:rPr lang="en-US"/>
                        <a:t>12</a:t>
                      </a:r>
                    </a:p>
                  </a:txBody>
                  <a:tcPr anchor="ctr"/>
                </a:tc>
                <a:extLst>
                  <a:ext uri="{0D108BD9-81ED-4DB2-BD59-A6C34878D82A}">
                    <a16:rowId xmlns:a16="http://schemas.microsoft.com/office/drawing/2014/main" val="10003"/>
                  </a:ext>
                </a:extLst>
              </a:tr>
              <a:tr h="597716">
                <a:tc vMerge="1">
                  <a:txBody>
                    <a:bodyPr/>
                    <a:lstStyle/>
                    <a:p>
                      <a:pPr algn="ctr"/>
                      <a:endParaRPr lang="en-US" dirty="0"/>
                    </a:p>
                  </a:txBody>
                  <a:tcPr anchor="ctr"/>
                </a:tc>
                <a:tc>
                  <a:txBody>
                    <a:bodyPr/>
                    <a:lstStyle/>
                    <a:p>
                      <a:pPr algn="ctr"/>
                      <a:r>
                        <a:rPr lang="en-US"/>
                        <a:t>Trade</a:t>
                      </a:r>
                    </a:p>
                  </a:txBody>
                  <a:tcPr anchor="ctr"/>
                </a:tc>
                <a:tc>
                  <a:txBody>
                    <a:bodyPr/>
                    <a:lstStyle/>
                    <a:p>
                      <a:pPr algn="ctr"/>
                      <a:r>
                        <a:rPr lang="en-US"/>
                        <a:t>Gets 7</a:t>
                      </a:r>
                    </a:p>
                  </a:txBody>
                  <a:tcPr anchor="ctr"/>
                </a:tc>
                <a:tc>
                  <a:txBody>
                    <a:bodyPr/>
                    <a:lstStyle/>
                    <a:p>
                      <a:pPr algn="ctr"/>
                      <a:r>
                        <a:rPr lang="en-US"/>
                        <a:t>Gives 21</a:t>
                      </a:r>
                    </a:p>
                  </a:txBody>
                  <a:tcPr anchor="ctr"/>
                </a:tc>
                <a:tc>
                  <a:txBody>
                    <a:bodyPr/>
                    <a:lstStyle/>
                    <a:p>
                      <a:pPr algn="ctr"/>
                      <a:r>
                        <a:rPr lang="en-US"/>
                        <a:t>Gives 7</a:t>
                      </a:r>
                    </a:p>
                  </a:txBody>
                  <a:tcPr anchor="ctr"/>
                </a:tc>
                <a:tc>
                  <a:txBody>
                    <a:bodyPr/>
                    <a:lstStyle/>
                    <a:p>
                      <a:pPr algn="ctr"/>
                      <a:r>
                        <a:rPr lang="en-US"/>
                        <a:t>Gets 21</a:t>
                      </a:r>
                    </a:p>
                  </a:txBody>
                  <a:tcPr anchor="ctr"/>
                </a:tc>
                <a:extLst>
                  <a:ext uri="{0D108BD9-81ED-4DB2-BD59-A6C34878D82A}">
                    <a16:rowId xmlns:a16="http://schemas.microsoft.com/office/drawing/2014/main" val="10004"/>
                  </a:ext>
                </a:extLst>
              </a:tr>
              <a:tr h="597716">
                <a:tc vMerge="1">
                  <a:txBody>
                    <a:bodyPr/>
                    <a:lstStyle/>
                    <a:p>
                      <a:pPr algn="ctr"/>
                      <a:endParaRPr lang="en-US" dirty="0"/>
                    </a:p>
                  </a:txBody>
                  <a:tcPr anchor="ctr"/>
                </a:tc>
                <a:tc>
                  <a:txBody>
                    <a:bodyPr/>
                    <a:lstStyle/>
                    <a:p>
                      <a:pPr algn="ctr"/>
                      <a:r>
                        <a:rPr lang="en-US"/>
                        <a:t>Consumption</a:t>
                      </a:r>
                    </a:p>
                  </a:txBody>
                  <a:tcPr anchor="ctr"/>
                </a:tc>
                <a:tc>
                  <a:txBody>
                    <a:bodyPr/>
                    <a:lstStyle/>
                    <a:p>
                      <a:pPr algn="ctr"/>
                      <a:r>
                        <a:rPr lang="en-US"/>
                        <a:t>7</a:t>
                      </a:r>
                    </a:p>
                  </a:txBody>
                  <a:tcPr anchor="ctr"/>
                </a:tc>
                <a:tc>
                  <a:txBody>
                    <a:bodyPr/>
                    <a:lstStyle/>
                    <a:p>
                      <a:pPr algn="ctr"/>
                      <a:r>
                        <a:rPr lang="en-US"/>
                        <a:t>24</a:t>
                      </a:r>
                    </a:p>
                  </a:txBody>
                  <a:tcPr anchor="ctr"/>
                </a:tc>
                <a:tc>
                  <a:txBody>
                    <a:bodyPr/>
                    <a:lstStyle/>
                    <a:p>
                      <a:pPr algn="ctr"/>
                      <a:r>
                        <a:rPr lang="en-US"/>
                        <a:t>17</a:t>
                      </a:r>
                    </a:p>
                  </a:txBody>
                  <a:tcPr anchor="ctr"/>
                </a:tc>
                <a:tc>
                  <a:txBody>
                    <a:bodyPr/>
                    <a:lstStyle/>
                    <a:p>
                      <a:pPr algn="ctr"/>
                      <a:r>
                        <a:rPr lang="en-US"/>
                        <a:t>33</a:t>
                      </a:r>
                    </a:p>
                  </a:txBody>
                  <a:tcPr anchor="ctr"/>
                </a:tc>
                <a:extLst>
                  <a:ext uri="{0D108BD9-81ED-4DB2-BD59-A6C34878D82A}">
                    <a16:rowId xmlns:a16="http://schemas.microsoft.com/office/drawing/2014/main" val="10005"/>
                  </a:ext>
                </a:extLst>
              </a:tr>
              <a:tr h="733090">
                <a:tc>
                  <a:txBody>
                    <a:bodyPr/>
                    <a:lstStyle/>
                    <a:p>
                      <a:pPr algn="ctr"/>
                      <a:r>
                        <a:rPr lang="en-US" b="1"/>
                        <a:t>Gains From Trade</a:t>
                      </a:r>
                    </a:p>
                  </a:txBody>
                  <a:tcPr anchor="ctr"/>
                </a:tc>
                <a:tc>
                  <a:txBody>
                    <a:bodyPr/>
                    <a:lstStyle/>
                    <a:p>
                      <a:pPr algn="ctr"/>
                      <a:r>
                        <a:rPr lang="en-US"/>
                        <a:t>Increase in Consumption</a:t>
                      </a:r>
                    </a:p>
                  </a:txBody>
                  <a:tcPr anchor="ctr"/>
                </a:tc>
                <a:tc>
                  <a:txBody>
                    <a:bodyPr/>
                    <a:lstStyle/>
                    <a:p>
                      <a:pPr algn="ctr"/>
                      <a:r>
                        <a:rPr lang="en-US"/>
                        <a:t>+2</a:t>
                      </a:r>
                    </a:p>
                  </a:txBody>
                  <a:tcPr anchor="ctr"/>
                </a:tc>
                <a:tc>
                  <a:txBody>
                    <a:bodyPr/>
                    <a:lstStyle/>
                    <a:p>
                      <a:pPr algn="ctr"/>
                      <a:r>
                        <a:rPr lang="en-US"/>
                        <a:t>+4</a:t>
                      </a:r>
                    </a:p>
                  </a:txBody>
                  <a:tcPr anchor="ctr"/>
                </a:tc>
                <a:tc>
                  <a:txBody>
                    <a:bodyPr/>
                    <a:lstStyle/>
                    <a:p>
                      <a:pPr algn="ctr"/>
                      <a:r>
                        <a:rPr lang="en-US"/>
                        <a:t>+2</a:t>
                      </a:r>
                    </a:p>
                  </a:txBody>
                  <a:tcPr anchor="ctr"/>
                </a:tc>
                <a:tc>
                  <a:txBody>
                    <a:bodyPr/>
                    <a:lstStyle/>
                    <a:p>
                      <a:pPr algn="ctr"/>
                      <a:r>
                        <a:rPr lang="en-US"/>
                        <a:t>+3</a:t>
                      </a:r>
                    </a:p>
                  </a:txBody>
                  <a:tcPr anchor="ctr"/>
                </a:tc>
                <a:extLst>
                  <a:ext uri="{0D108BD9-81ED-4DB2-BD59-A6C34878D82A}">
                    <a16:rowId xmlns:a16="http://schemas.microsoft.com/office/drawing/2014/main" val="10006"/>
                  </a:ext>
                </a:extLst>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215"/>
            <a:ext cx="8229600" cy="1143000"/>
          </a:xfrm>
        </p:spPr>
        <p:txBody>
          <a:bodyPr>
            <a:normAutofit/>
          </a:bodyPr>
          <a:lstStyle/>
          <a:p>
            <a:r>
              <a:rPr lang="en-US" sz="4000" dirty="0"/>
              <a:t>International Trade</a:t>
            </a:r>
          </a:p>
        </p:txBody>
      </p:sp>
      <p:cxnSp>
        <p:nvCxnSpPr>
          <p:cNvPr id="11" name="Straight Connector 10"/>
          <p:cNvCxnSpPr/>
          <p:nvPr/>
        </p:nvCxnSpPr>
        <p:spPr>
          <a:xfrm rot="16200000" flipH="1">
            <a:off x="-1101815" y="3888664"/>
            <a:ext cx="3605505" cy="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704114" y="5680751"/>
            <a:ext cx="3595245"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a:off x="3127810" y="3886683"/>
            <a:ext cx="3603126"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a:cxnSpLocks/>
          </p:cNvCxnSpPr>
          <p:nvPr/>
        </p:nvCxnSpPr>
        <p:spPr>
          <a:xfrm flipV="1">
            <a:off x="4925053" y="5677576"/>
            <a:ext cx="3933866" cy="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593255" y="1463218"/>
            <a:ext cx="3595245" cy="646331"/>
          </a:xfrm>
          <a:prstGeom prst="rect">
            <a:avLst/>
          </a:prstGeom>
          <a:noFill/>
        </p:spPr>
        <p:txBody>
          <a:bodyPr wrap="square" rtlCol="0">
            <a:spAutoFit/>
          </a:bodyPr>
          <a:lstStyle/>
          <a:p>
            <a:pPr algn="ctr"/>
            <a:r>
              <a:rPr lang="en-US" u="sng"/>
              <a:t>Lucy D’s Production Possibilities Frontier</a:t>
            </a:r>
          </a:p>
        </p:txBody>
      </p:sp>
      <p:sp>
        <p:nvSpPr>
          <p:cNvPr id="23" name="TextBox 22"/>
          <p:cNvSpPr txBox="1"/>
          <p:nvPr/>
        </p:nvSpPr>
        <p:spPr>
          <a:xfrm>
            <a:off x="5078081" y="1463218"/>
            <a:ext cx="3595245" cy="646331"/>
          </a:xfrm>
          <a:prstGeom prst="rect">
            <a:avLst/>
          </a:prstGeom>
          <a:noFill/>
        </p:spPr>
        <p:txBody>
          <a:bodyPr wrap="square" rtlCol="0">
            <a:spAutoFit/>
          </a:bodyPr>
          <a:lstStyle/>
          <a:p>
            <a:pPr algn="ctr"/>
            <a:r>
              <a:rPr lang="en-US" u="sng"/>
              <a:t>Jimmy D’s Production Possibilities Frontier</a:t>
            </a:r>
          </a:p>
        </p:txBody>
      </p:sp>
      <p:cxnSp>
        <p:nvCxnSpPr>
          <p:cNvPr id="25" name="Straight Connector 24"/>
          <p:cNvCxnSpPr/>
          <p:nvPr/>
        </p:nvCxnSpPr>
        <p:spPr>
          <a:xfrm>
            <a:off x="704114" y="4054041"/>
            <a:ext cx="2541778" cy="163103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422642" y="3837460"/>
            <a:ext cx="353642" cy="383940"/>
          </a:xfrm>
          <a:prstGeom prst="rect">
            <a:avLst/>
          </a:prstGeom>
          <a:noFill/>
        </p:spPr>
        <p:txBody>
          <a:bodyPr wrap="square" rtlCol="0">
            <a:spAutoFit/>
          </a:bodyPr>
          <a:lstStyle/>
          <a:p>
            <a:r>
              <a:rPr lang="en-US"/>
              <a:t>9</a:t>
            </a:r>
          </a:p>
        </p:txBody>
      </p:sp>
      <p:sp>
        <p:nvSpPr>
          <p:cNvPr id="27" name="TextBox 26"/>
          <p:cNvSpPr txBox="1"/>
          <p:nvPr/>
        </p:nvSpPr>
        <p:spPr>
          <a:xfrm>
            <a:off x="3012010" y="5691419"/>
            <a:ext cx="467764" cy="383940"/>
          </a:xfrm>
          <a:prstGeom prst="rect">
            <a:avLst/>
          </a:prstGeom>
          <a:noFill/>
        </p:spPr>
        <p:txBody>
          <a:bodyPr wrap="square" rtlCol="0">
            <a:spAutoFit/>
          </a:bodyPr>
          <a:lstStyle/>
          <a:p>
            <a:r>
              <a:rPr lang="en-US"/>
              <a:t>45</a:t>
            </a:r>
          </a:p>
        </p:txBody>
      </p:sp>
      <p:sp>
        <p:nvSpPr>
          <p:cNvPr id="29" name="TextBox 28"/>
          <p:cNvSpPr txBox="1"/>
          <p:nvPr/>
        </p:nvSpPr>
        <p:spPr>
          <a:xfrm>
            <a:off x="3875111" y="5685073"/>
            <a:ext cx="638467" cy="369332"/>
          </a:xfrm>
          <a:prstGeom prst="rect">
            <a:avLst/>
          </a:prstGeom>
          <a:noFill/>
        </p:spPr>
        <p:txBody>
          <a:bodyPr wrap="square" rtlCol="0">
            <a:spAutoFit/>
          </a:bodyPr>
          <a:lstStyle/>
          <a:p>
            <a:r>
              <a:rPr lang="en-US"/>
              <a:t>PB</a:t>
            </a:r>
          </a:p>
        </p:txBody>
      </p:sp>
      <p:cxnSp>
        <p:nvCxnSpPr>
          <p:cNvPr id="31" name="Straight Connector 30"/>
          <p:cNvCxnSpPr/>
          <p:nvPr/>
        </p:nvCxnSpPr>
        <p:spPr>
          <a:xfrm>
            <a:off x="704114" y="4871144"/>
            <a:ext cx="1271709" cy="9845"/>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rot="5400000">
            <a:off x="1573781" y="5283031"/>
            <a:ext cx="804084" cy="1588"/>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34" name="TextBox 33"/>
          <p:cNvSpPr txBox="1"/>
          <p:nvPr/>
        </p:nvSpPr>
        <p:spPr>
          <a:xfrm>
            <a:off x="420597" y="4316809"/>
            <a:ext cx="304390" cy="369332"/>
          </a:xfrm>
          <a:prstGeom prst="rect">
            <a:avLst/>
          </a:prstGeom>
          <a:noFill/>
        </p:spPr>
        <p:txBody>
          <a:bodyPr wrap="square" rtlCol="0">
            <a:spAutoFit/>
          </a:bodyPr>
          <a:lstStyle/>
          <a:p>
            <a:r>
              <a:rPr lang="en-US"/>
              <a:t>7</a:t>
            </a:r>
          </a:p>
        </p:txBody>
      </p:sp>
      <p:sp>
        <p:nvSpPr>
          <p:cNvPr id="35" name="TextBox 34"/>
          <p:cNvSpPr txBox="1"/>
          <p:nvPr/>
        </p:nvSpPr>
        <p:spPr>
          <a:xfrm>
            <a:off x="1415143" y="5706027"/>
            <a:ext cx="1295400" cy="369332"/>
          </a:xfrm>
          <a:prstGeom prst="rect">
            <a:avLst/>
          </a:prstGeom>
          <a:noFill/>
        </p:spPr>
        <p:txBody>
          <a:bodyPr wrap="square" rtlCol="0">
            <a:spAutoFit/>
          </a:bodyPr>
          <a:lstStyle/>
          <a:p>
            <a:r>
              <a:rPr lang="en-US"/>
              <a:t>      20   24</a:t>
            </a:r>
          </a:p>
        </p:txBody>
      </p:sp>
      <p:sp>
        <p:nvSpPr>
          <p:cNvPr id="37" name="TextBox 36"/>
          <p:cNvSpPr txBox="1"/>
          <p:nvPr/>
        </p:nvSpPr>
        <p:spPr>
          <a:xfrm>
            <a:off x="8422210" y="5706027"/>
            <a:ext cx="565935" cy="369332"/>
          </a:xfrm>
          <a:prstGeom prst="rect">
            <a:avLst/>
          </a:prstGeom>
          <a:noFill/>
        </p:spPr>
        <p:txBody>
          <a:bodyPr wrap="square" rtlCol="0">
            <a:spAutoFit/>
          </a:bodyPr>
          <a:lstStyle/>
          <a:p>
            <a:r>
              <a:rPr lang="en-US"/>
              <a:t>PB</a:t>
            </a:r>
          </a:p>
        </p:txBody>
      </p:sp>
      <p:cxnSp>
        <p:nvCxnSpPr>
          <p:cNvPr id="39" name="Straight Connector 38"/>
          <p:cNvCxnSpPr/>
          <p:nvPr/>
        </p:nvCxnSpPr>
        <p:spPr>
          <a:xfrm>
            <a:off x="4930167" y="2485303"/>
            <a:ext cx="3258161" cy="319977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40" name="TextBox 39"/>
          <p:cNvSpPr txBox="1"/>
          <p:nvPr/>
        </p:nvSpPr>
        <p:spPr>
          <a:xfrm>
            <a:off x="4464784" y="2293333"/>
            <a:ext cx="467764" cy="383940"/>
          </a:xfrm>
          <a:prstGeom prst="rect">
            <a:avLst/>
          </a:prstGeom>
          <a:noFill/>
        </p:spPr>
        <p:txBody>
          <a:bodyPr wrap="square" rtlCol="0">
            <a:spAutoFit/>
          </a:bodyPr>
          <a:lstStyle/>
          <a:p>
            <a:r>
              <a:rPr lang="en-US"/>
              <a:t>30</a:t>
            </a:r>
          </a:p>
        </p:txBody>
      </p:sp>
      <p:sp>
        <p:nvSpPr>
          <p:cNvPr id="41" name="TextBox 40"/>
          <p:cNvSpPr txBox="1"/>
          <p:nvPr/>
        </p:nvSpPr>
        <p:spPr>
          <a:xfrm>
            <a:off x="7954446" y="5706027"/>
            <a:ext cx="467764" cy="383940"/>
          </a:xfrm>
          <a:prstGeom prst="rect">
            <a:avLst/>
          </a:prstGeom>
          <a:noFill/>
        </p:spPr>
        <p:txBody>
          <a:bodyPr wrap="square" rtlCol="0">
            <a:spAutoFit/>
          </a:bodyPr>
          <a:lstStyle/>
          <a:p>
            <a:r>
              <a:rPr lang="en-US"/>
              <a:t>60</a:t>
            </a:r>
          </a:p>
        </p:txBody>
      </p:sp>
      <p:cxnSp>
        <p:nvCxnSpPr>
          <p:cNvPr id="42" name="Straight Connector 41"/>
          <p:cNvCxnSpPr/>
          <p:nvPr/>
        </p:nvCxnSpPr>
        <p:spPr>
          <a:xfrm>
            <a:off x="4932548" y="4054041"/>
            <a:ext cx="1562356" cy="9845"/>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rot="16200000" flipH="1">
            <a:off x="5679390" y="4869556"/>
            <a:ext cx="1631029" cy="1"/>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47" name="TextBox 46"/>
          <p:cNvSpPr txBox="1"/>
          <p:nvPr/>
        </p:nvSpPr>
        <p:spPr>
          <a:xfrm>
            <a:off x="4513578" y="3625556"/>
            <a:ext cx="467764" cy="646331"/>
          </a:xfrm>
          <a:prstGeom prst="rect">
            <a:avLst/>
          </a:prstGeom>
          <a:noFill/>
        </p:spPr>
        <p:txBody>
          <a:bodyPr wrap="square" rtlCol="0">
            <a:spAutoFit/>
          </a:bodyPr>
          <a:lstStyle/>
          <a:p>
            <a:r>
              <a:rPr lang="en-US"/>
              <a:t>1715</a:t>
            </a:r>
          </a:p>
        </p:txBody>
      </p:sp>
      <p:sp>
        <p:nvSpPr>
          <p:cNvPr id="48" name="TextBox 47"/>
          <p:cNvSpPr txBox="1"/>
          <p:nvPr/>
        </p:nvSpPr>
        <p:spPr>
          <a:xfrm>
            <a:off x="6261022" y="5691419"/>
            <a:ext cx="893530" cy="383940"/>
          </a:xfrm>
          <a:prstGeom prst="rect">
            <a:avLst/>
          </a:prstGeom>
          <a:noFill/>
        </p:spPr>
        <p:txBody>
          <a:bodyPr wrap="square" rtlCol="0">
            <a:spAutoFit/>
          </a:bodyPr>
          <a:lstStyle/>
          <a:p>
            <a:r>
              <a:rPr lang="en-US"/>
              <a:t>30    33  </a:t>
            </a:r>
          </a:p>
        </p:txBody>
      </p:sp>
      <p:cxnSp>
        <p:nvCxnSpPr>
          <p:cNvPr id="30" name="Straight Connector 29"/>
          <p:cNvCxnSpPr/>
          <p:nvPr/>
        </p:nvCxnSpPr>
        <p:spPr>
          <a:xfrm>
            <a:off x="728933" y="4512289"/>
            <a:ext cx="1479978" cy="9845"/>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38" name="Straight Connector 37"/>
          <p:cNvCxnSpPr>
            <a:cxnSpLocks/>
          </p:cNvCxnSpPr>
          <p:nvPr/>
        </p:nvCxnSpPr>
        <p:spPr>
          <a:xfrm>
            <a:off x="2208911" y="4517213"/>
            <a:ext cx="1" cy="1158014"/>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45" name="Oval 44"/>
          <p:cNvSpPr/>
          <p:nvPr/>
        </p:nvSpPr>
        <p:spPr>
          <a:xfrm>
            <a:off x="2119509" y="4446377"/>
            <a:ext cx="139439" cy="138499"/>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2" name="Straight Connector 51"/>
          <p:cNvCxnSpPr/>
          <p:nvPr/>
        </p:nvCxnSpPr>
        <p:spPr>
          <a:xfrm>
            <a:off x="4932549" y="3827615"/>
            <a:ext cx="1915998" cy="10639"/>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rot="5400000">
            <a:off x="5930457" y="4756344"/>
            <a:ext cx="1837768" cy="1588"/>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56" name="Oval 55"/>
          <p:cNvSpPr/>
          <p:nvPr/>
        </p:nvSpPr>
        <p:spPr>
          <a:xfrm>
            <a:off x="6780416" y="3769004"/>
            <a:ext cx="139439" cy="138499"/>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7F577985-7A57-519A-B3A1-56684159FCD7}"/>
              </a:ext>
            </a:extLst>
          </p:cNvPr>
          <p:cNvSpPr txBox="1"/>
          <p:nvPr/>
        </p:nvSpPr>
        <p:spPr>
          <a:xfrm>
            <a:off x="338541" y="1990504"/>
            <a:ext cx="467764" cy="369332"/>
          </a:xfrm>
          <a:prstGeom prst="rect">
            <a:avLst/>
          </a:prstGeom>
          <a:noFill/>
        </p:spPr>
        <p:txBody>
          <a:bodyPr wrap="square" rtlCol="0">
            <a:spAutoFit/>
          </a:bodyPr>
          <a:lstStyle/>
          <a:p>
            <a:r>
              <a:rPr lang="en-US"/>
              <a:t>Br</a:t>
            </a:r>
          </a:p>
        </p:txBody>
      </p:sp>
      <p:sp>
        <p:nvSpPr>
          <p:cNvPr id="49" name="TextBox 48">
            <a:extLst>
              <a:ext uri="{FF2B5EF4-FFF2-40B4-BE49-F238E27FC236}">
                <a16:creationId xmlns:a16="http://schemas.microsoft.com/office/drawing/2014/main" id="{D1C5A73A-32F0-5E77-E96D-A2A88DE6D6D6}"/>
              </a:ext>
            </a:extLst>
          </p:cNvPr>
          <p:cNvSpPr txBox="1"/>
          <p:nvPr/>
        </p:nvSpPr>
        <p:spPr>
          <a:xfrm>
            <a:off x="4513578" y="2000774"/>
            <a:ext cx="467764" cy="369332"/>
          </a:xfrm>
          <a:prstGeom prst="rect">
            <a:avLst/>
          </a:prstGeom>
          <a:noFill/>
        </p:spPr>
        <p:txBody>
          <a:bodyPr wrap="square" rtlCol="0">
            <a:spAutoFit/>
          </a:bodyPr>
          <a:lstStyle/>
          <a:p>
            <a:r>
              <a:rPr lang="en-US"/>
              <a:t>Br</a:t>
            </a:r>
          </a:p>
        </p:txBody>
      </p:sp>
      <p:sp>
        <p:nvSpPr>
          <p:cNvPr id="50" name="TextBox 49">
            <a:extLst>
              <a:ext uri="{FF2B5EF4-FFF2-40B4-BE49-F238E27FC236}">
                <a16:creationId xmlns:a16="http://schemas.microsoft.com/office/drawing/2014/main" id="{6F9EFB1D-CEE2-CFAB-98A1-CDAE272D0A77}"/>
              </a:ext>
            </a:extLst>
          </p:cNvPr>
          <p:cNvSpPr txBox="1"/>
          <p:nvPr/>
        </p:nvSpPr>
        <p:spPr>
          <a:xfrm>
            <a:off x="420597" y="4671784"/>
            <a:ext cx="304390" cy="369332"/>
          </a:xfrm>
          <a:prstGeom prst="rect">
            <a:avLst/>
          </a:prstGeom>
          <a:noFill/>
        </p:spPr>
        <p:txBody>
          <a:bodyPr wrap="square" rtlCol="0">
            <a:spAutoFit/>
          </a:bodyPr>
          <a:lstStyle/>
          <a:p>
            <a:r>
              <a:rPr lang="en-US"/>
              <a:t>5</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3464"/>
            <a:ext cx="8229600" cy="1143000"/>
          </a:xfrm>
        </p:spPr>
        <p:txBody>
          <a:bodyPr>
            <a:normAutofit/>
          </a:bodyPr>
          <a:lstStyle/>
          <a:p>
            <a:r>
              <a:rPr lang="en-US" sz="4000" dirty="0"/>
              <a:t>International Trade</a:t>
            </a:r>
          </a:p>
        </p:txBody>
      </p:sp>
      <p:sp>
        <p:nvSpPr>
          <p:cNvPr id="8" name="TextBox 7"/>
          <p:cNvSpPr txBox="1"/>
          <p:nvPr/>
        </p:nvSpPr>
        <p:spPr>
          <a:xfrm>
            <a:off x="641161" y="1592521"/>
            <a:ext cx="2623536" cy="461665"/>
          </a:xfrm>
          <a:prstGeom prst="rect">
            <a:avLst/>
          </a:prstGeom>
          <a:noFill/>
        </p:spPr>
        <p:txBody>
          <a:bodyPr wrap="square" rtlCol="0">
            <a:spAutoFit/>
          </a:bodyPr>
          <a:lstStyle/>
          <a:p>
            <a:pPr algn="ctr"/>
            <a:r>
              <a:rPr lang="en-US" sz="2400" u="sng"/>
              <a:t>Lucy D</a:t>
            </a:r>
          </a:p>
        </p:txBody>
      </p:sp>
      <p:sp>
        <p:nvSpPr>
          <p:cNvPr id="10" name="TextBox 9"/>
          <p:cNvSpPr txBox="1"/>
          <p:nvPr/>
        </p:nvSpPr>
        <p:spPr>
          <a:xfrm>
            <a:off x="5194521" y="1589307"/>
            <a:ext cx="2623536" cy="461665"/>
          </a:xfrm>
          <a:prstGeom prst="rect">
            <a:avLst/>
          </a:prstGeom>
          <a:noFill/>
        </p:spPr>
        <p:txBody>
          <a:bodyPr wrap="square" rtlCol="0">
            <a:spAutoFit/>
          </a:bodyPr>
          <a:lstStyle/>
          <a:p>
            <a:pPr algn="ctr"/>
            <a:r>
              <a:rPr lang="en-US" sz="2400" u="sng"/>
              <a:t>Jimmy D</a:t>
            </a:r>
          </a:p>
        </p:txBody>
      </p:sp>
      <p:sp>
        <p:nvSpPr>
          <p:cNvPr id="5" name="TextBox 4">
            <a:extLst>
              <a:ext uri="{FF2B5EF4-FFF2-40B4-BE49-F238E27FC236}">
                <a16:creationId xmlns:a16="http://schemas.microsoft.com/office/drawing/2014/main" id="{E05DC11F-E749-117F-8A14-34A8BD4AE0C2}"/>
              </a:ext>
            </a:extLst>
          </p:cNvPr>
          <p:cNvSpPr txBox="1"/>
          <p:nvPr/>
        </p:nvSpPr>
        <p:spPr>
          <a:xfrm>
            <a:off x="4192070" y="4828303"/>
            <a:ext cx="453970" cy="461665"/>
          </a:xfrm>
          <a:prstGeom prst="rect">
            <a:avLst/>
          </a:prstGeom>
          <a:noFill/>
        </p:spPr>
        <p:txBody>
          <a:bodyPr wrap="none" rtlCol="0">
            <a:spAutoFit/>
          </a:bodyPr>
          <a:lstStyle/>
          <a:p>
            <a:r>
              <a:rPr lang="en-US" sz="2400" i="1"/>
              <a:t>or</a:t>
            </a:r>
          </a:p>
        </p:txBody>
      </p:sp>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EF7F3160-D768-12D2-39E9-4D98CD22FE7B}"/>
                  </a:ext>
                </a:extLst>
              </p:cNvPr>
              <p:cNvSpPr/>
              <p:nvPr/>
            </p:nvSpPr>
            <p:spPr>
              <a:xfrm>
                <a:off x="2721507" y="4040233"/>
                <a:ext cx="3962559" cy="67685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n-US" sz="2000" smtClean="0">
                          <a:latin typeface="Cambria Math" panose="02040503050406030204" pitchFamily="18" charset="0"/>
                        </a:rPr>
                        <m:t>P</m:t>
                      </m:r>
                      <m:r>
                        <m:rPr>
                          <m:sty m:val="p"/>
                        </m:rPr>
                        <a:rPr lang="en-US" sz="2000" i="0">
                          <a:latin typeface="Cambria Math" panose="02040503050406030204" pitchFamily="18" charset="0"/>
                        </a:rPr>
                        <m:t>rice</m:t>
                      </m:r>
                      <m:r>
                        <a:rPr lang="en-US" sz="2000" i="0">
                          <a:latin typeface="Cambria Math" panose="02040503050406030204" pitchFamily="18" charset="0"/>
                        </a:rPr>
                        <m:t> </m:t>
                      </m:r>
                      <m:r>
                        <m:rPr>
                          <m:sty m:val="p"/>
                        </m:rPr>
                        <a:rPr lang="en-US" sz="2000" i="0">
                          <a:latin typeface="Cambria Math" panose="02040503050406030204" pitchFamily="18" charset="0"/>
                        </a:rPr>
                        <m:t>of</m:t>
                      </m:r>
                      <m:r>
                        <a:rPr lang="en-US" sz="2000" i="0">
                          <a:latin typeface="Cambria Math" panose="02040503050406030204" pitchFamily="18" charset="0"/>
                        </a:rPr>
                        <m:t> </m:t>
                      </m:r>
                      <m:r>
                        <m:rPr>
                          <m:sty m:val="p"/>
                        </m:rPr>
                        <a:rPr lang="en-US" sz="2000" i="0">
                          <a:latin typeface="Cambria Math" panose="02040503050406030204" pitchFamily="18" charset="0"/>
                        </a:rPr>
                        <m:t>Trade</m:t>
                      </m:r>
                      <m:r>
                        <a:rPr lang="en-US" sz="2000" i="0">
                          <a:latin typeface="Cambria Math" panose="02040503050406030204" pitchFamily="18" charset="0"/>
                        </a:rPr>
                        <m:t>=</m:t>
                      </m:r>
                      <m:f>
                        <m:fPr>
                          <m:ctrlPr>
                            <a:rPr lang="en-US" sz="2000" i="1">
                              <a:solidFill>
                                <a:srgbClr val="836967"/>
                              </a:solidFill>
                              <a:latin typeface="Cambria Math" panose="02040503050406030204" pitchFamily="18" charset="0"/>
                            </a:rPr>
                          </m:ctrlPr>
                        </m:fPr>
                        <m:num>
                          <m:r>
                            <a:rPr lang="en-US" sz="2000" i="0">
                              <a:latin typeface="Cambria Math" panose="02040503050406030204" pitchFamily="18" charset="0"/>
                            </a:rPr>
                            <m:t>7 </m:t>
                          </m:r>
                          <m:r>
                            <m:rPr>
                              <m:sty m:val="p"/>
                            </m:rPr>
                            <a:rPr lang="en-US" sz="2000" b="0" i="0" smtClean="0">
                              <a:latin typeface="Cambria Math" panose="02040503050406030204" pitchFamily="18" charset="0"/>
                            </a:rPr>
                            <m:t>Briskets</m:t>
                          </m:r>
                        </m:num>
                        <m:den>
                          <m:r>
                            <a:rPr lang="en-US" sz="2000" i="0">
                              <a:latin typeface="Cambria Math" panose="02040503050406030204" pitchFamily="18" charset="0"/>
                            </a:rPr>
                            <m:t>21 </m:t>
                          </m:r>
                          <m:r>
                            <m:rPr>
                              <m:sty m:val="p"/>
                            </m:rPr>
                            <a:rPr lang="en-US" sz="2000" b="0" i="0" smtClean="0">
                              <a:latin typeface="Cambria Math" panose="02040503050406030204" pitchFamily="18" charset="0"/>
                            </a:rPr>
                            <m:t>Pork</m:t>
                          </m:r>
                          <m:r>
                            <a:rPr lang="en-US" sz="2000" b="0" i="0" smtClean="0">
                              <a:latin typeface="Cambria Math" panose="02040503050406030204" pitchFamily="18" charset="0"/>
                            </a:rPr>
                            <m:t> </m:t>
                          </m:r>
                          <m:r>
                            <m:rPr>
                              <m:sty m:val="p"/>
                            </m:rPr>
                            <a:rPr lang="en-US" sz="2000" b="0" i="0" smtClean="0">
                              <a:latin typeface="Cambria Math" panose="02040503050406030204" pitchFamily="18" charset="0"/>
                            </a:rPr>
                            <m:t>Butt</m:t>
                          </m:r>
                        </m:den>
                      </m:f>
                      <m:r>
                        <a:rPr lang="en-US" sz="2000" i="0">
                          <a:latin typeface="Cambria Math" panose="02040503050406030204" pitchFamily="18" charset="0"/>
                        </a:rPr>
                        <m:t>=</m:t>
                      </m:r>
                      <m:f>
                        <m:fPr>
                          <m:ctrlPr>
                            <a:rPr lang="en-US" sz="2000" i="1">
                              <a:solidFill>
                                <a:srgbClr val="836967"/>
                              </a:solidFill>
                              <a:latin typeface="Cambria Math" panose="02040503050406030204" pitchFamily="18" charset="0"/>
                            </a:rPr>
                          </m:ctrlPr>
                        </m:fPr>
                        <m:num>
                          <m:r>
                            <a:rPr lang="en-US" sz="2000" i="0">
                              <a:latin typeface="Cambria Math" panose="02040503050406030204" pitchFamily="18" charset="0"/>
                            </a:rPr>
                            <m:t>1</m:t>
                          </m:r>
                        </m:num>
                        <m:den>
                          <m:r>
                            <a:rPr lang="en-US" sz="2000" i="0">
                              <a:latin typeface="Cambria Math" panose="02040503050406030204" pitchFamily="18" charset="0"/>
                            </a:rPr>
                            <m:t>3</m:t>
                          </m:r>
                        </m:den>
                      </m:f>
                    </m:oMath>
                  </m:oMathPara>
                </a14:m>
                <a:endParaRPr lang="en-US" sz="2000" dirty="0"/>
              </a:p>
            </p:txBody>
          </p:sp>
        </mc:Choice>
        <mc:Fallback xmlns="">
          <p:sp>
            <p:nvSpPr>
              <p:cNvPr id="6" name="Rectangle 5">
                <a:extLst>
                  <a:ext uri="{FF2B5EF4-FFF2-40B4-BE49-F238E27FC236}">
                    <a16:creationId xmlns:a16="http://schemas.microsoft.com/office/drawing/2014/main" id="{EF7F3160-D768-12D2-39E9-4D98CD22FE7B}"/>
                  </a:ext>
                </a:extLst>
              </p:cNvPr>
              <p:cNvSpPr>
                <a:spLocks noRot="1" noChangeAspect="1" noMove="1" noResize="1" noEditPoints="1" noAdjustHandles="1" noChangeArrowheads="1" noChangeShapeType="1" noTextEdit="1"/>
              </p:cNvSpPr>
              <p:nvPr/>
            </p:nvSpPr>
            <p:spPr>
              <a:xfrm>
                <a:off x="2721507" y="4040233"/>
                <a:ext cx="3962559" cy="676852"/>
              </a:xfrm>
              <a:prstGeom prst="rect">
                <a:avLst/>
              </a:prstGeom>
              <a:blipFill>
                <a:blip r:embed="rId3"/>
                <a:stretch>
                  <a:fillRect t="-1852" b="-1851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a:extLst>
                  <a:ext uri="{FF2B5EF4-FFF2-40B4-BE49-F238E27FC236}">
                    <a16:creationId xmlns:a16="http://schemas.microsoft.com/office/drawing/2014/main" id="{B2E1F83D-A1ED-6D0B-2EFD-08B183D6C0F8}"/>
                  </a:ext>
                </a:extLst>
              </p:cNvPr>
              <p:cNvSpPr/>
              <p:nvPr/>
            </p:nvSpPr>
            <p:spPr>
              <a:xfrm>
                <a:off x="2687844" y="5407471"/>
                <a:ext cx="4039439" cy="67698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n-US" sz="2000" smtClean="0">
                          <a:latin typeface="Cambria Math" panose="02040503050406030204" pitchFamily="18" charset="0"/>
                        </a:rPr>
                        <m:t>P</m:t>
                      </m:r>
                      <m:r>
                        <m:rPr>
                          <m:sty m:val="p"/>
                        </m:rPr>
                        <a:rPr lang="en-US" sz="2000" i="0">
                          <a:latin typeface="Cambria Math" panose="02040503050406030204" pitchFamily="18" charset="0"/>
                        </a:rPr>
                        <m:t>rice</m:t>
                      </m:r>
                      <m:r>
                        <a:rPr lang="en-US" sz="2000" i="0">
                          <a:latin typeface="Cambria Math" panose="02040503050406030204" pitchFamily="18" charset="0"/>
                        </a:rPr>
                        <m:t> </m:t>
                      </m:r>
                      <m:r>
                        <m:rPr>
                          <m:sty m:val="p"/>
                        </m:rPr>
                        <a:rPr lang="en-US" sz="2000" i="0">
                          <a:latin typeface="Cambria Math" panose="02040503050406030204" pitchFamily="18" charset="0"/>
                        </a:rPr>
                        <m:t>of</m:t>
                      </m:r>
                      <m:r>
                        <a:rPr lang="en-US" sz="2000" i="0">
                          <a:latin typeface="Cambria Math" panose="02040503050406030204" pitchFamily="18" charset="0"/>
                        </a:rPr>
                        <m:t> </m:t>
                      </m:r>
                      <m:r>
                        <m:rPr>
                          <m:sty m:val="p"/>
                        </m:rPr>
                        <a:rPr lang="en-US" sz="2000" i="0">
                          <a:latin typeface="Cambria Math" panose="02040503050406030204" pitchFamily="18" charset="0"/>
                        </a:rPr>
                        <m:t>Trade</m:t>
                      </m:r>
                      <m:r>
                        <a:rPr lang="en-US" sz="2000" i="0">
                          <a:latin typeface="Cambria Math" panose="02040503050406030204" pitchFamily="18" charset="0"/>
                        </a:rPr>
                        <m:t>=</m:t>
                      </m:r>
                      <m:f>
                        <m:fPr>
                          <m:ctrlPr>
                            <a:rPr lang="en-US" sz="2000" i="1">
                              <a:solidFill>
                                <a:srgbClr val="836967"/>
                              </a:solidFill>
                              <a:latin typeface="Cambria Math" panose="02040503050406030204" pitchFamily="18" charset="0"/>
                            </a:rPr>
                          </m:ctrlPr>
                        </m:fPr>
                        <m:num>
                          <m:r>
                            <a:rPr lang="en-US" sz="2000" i="0">
                              <a:latin typeface="Cambria Math" panose="02040503050406030204" pitchFamily="18" charset="0"/>
                            </a:rPr>
                            <m:t>21 </m:t>
                          </m:r>
                          <m:r>
                            <m:rPr>
                              <m:sty m:val="p"/>
                            </m:rPr>
                            <a:rPr lang="en-US" sz="2000" b="0" i="0" smtClean="0">
                              <a:latin typeface="Cambria Math" panose="02040503050406030204" pitchFamily="18" charset="0"/>
                            </a:rPr>
                            <m:t>Pork</m:t>
                          </m:r>
                          <m:r>
                            <a:rPr lang="en-US" sz="2000" b="0" i="0" smtClean="0">
                              <a:latin typeface="Cambria Math" panose="02040503050406030204" pitchFamily="18" charset="0"/>
                            </a:rPr>
                            <m:t> </m:t>
                          </m:r>
                          <m:r>
                            <m:rPr>
                              <m:sty m:val="p"/>
                            </m:rPr>
                            <a:rPr lang="en-US" sz="2000" b="0" i="0" smtClean="0">
                              <a:latin typeface="Cambria Math" panose="02040503050406030204" pitchFamily="18" charset="0"/>
                            </a:rPr>
                            <m:t>Butt</m:t>
                          </m:r>
                        </m:num>
                        <m:den>
                          <m:r>
                            <a:rPr lang="en-US" sz="2000" i="0">
                              <a:latin typeface="Cambria Math" panose="02040503050406030204" pitchFamily="18" charset="0"/>
                            </a:rPr>
                            <m:t>7 </m:t>
                          </m:r>
                          <m:r>
                            <m:rPr>
                              <m:sty m:val="p"/>
                            </m:rPr>
                            <a:rPr lang="en-US" sz="2000" b="0" i="0" smtClean="0">
                              <a:latin typeface="Cambria Math" panose="02040503050406030204" pitchFamily="18" charset="0"/>
                            </a:rPr>
                            <m:t>Brisket</m:t>
                          </m:r>
                        </m:den>
                      </m:f>
                      <m:r>
                        <a:rPr lang="en-US" sz="2000" i="0">
                          <a:latin typeface="Cambria Math" panose="02040503050406030204" pitchFamily="18" charset="0"/>
                        </a:rPr>
                        <m:t>=3</m:t>
                      </m:r>
                    </m:oMath>
                  </m:oMathPara>
                </a14:m>
                <a:endParaRPr lang="en-US" sz="2000" dirty="0"/>
              </a:p>
            </p:txBody>
          </p:sp>
        </mc:Choice>
        <mc:Fallback xmlns="">
          <p:sp>
            <p:nvSpPr>
              <p:cNvPr id="15" name="Rectangle 14">
                <a:extLst>
                  <a:ext uri="{FF2B5EF4-FFF2-40B4-BE49-F238E27FC236}">
                    <a16:creationId xmlns:a16="http://schemas.microsoft.com/office/drawing/2014/main" id="{B2E1F83D-A1ED-6D0B-2EFD-08B183D6C0F8}"/>
                  </a:ext>
                </a:extLst>
              </p:cNvPr>
              <p:cNvSpPr>
                <a:spLocks noRot="1" noChangeAspect="1" noMove="1" noResize="1" noEditPoints="1" noAdjustHandles="1" noChangeArrowheads="1" noChangeShapeType="1" noTextEdit="1"/>
              </p:cNvSpPr>
              <p:nvPr/>
            </p:nvSpPr>
            <p:spPr>
              <a:xfrm>
                <a:off x="2687844" y="5407471"/>
                <a:ext cx="4039439" cy="676980"/>
              </a:xfrm>
              <a:prstGeom prst="rect">
                <a:avLst/>
              </a:prstGeom>
              <a:blipFill>
                <a:blip r:embed="rId4"/>
                <a:stretch>
                  <a:fillRect b="-1818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id="{28DCAE91-9FCC-BBC4-B3BF-539F1967EEFA}"/>
                  </a:ext>
                </a:extLst>
              </p:cNvPr>
              <p:cNvSpPr/>
              <p:nvPr/>
            </p:nvSpPr>
            <p:spPr>
              <a:xfrm>
                <a:off x="1115262" y="2435979"/>
                <a:ext cx="2132250" cy="528863"/>
              </a:xfrm>
              <a:prstGeom prst="rect">
                <a:avLst/>
              </a:prstGeom>
            </p:spPr>
            <p:txBody>
              <a:bodyPr wrap="none">
                <a:spAutoFit/>
              </a:bodyPr>
              <a:lstStyle/>
              <a:p>
                <a14:m>
                  <m:oMath xmlns:m="http://schemas.openxmlformats.org/officeDocument/2006/math">
                    <m:sSub>
                      <m:sSubPr>
                        <m:ctrlPr>
                          <a:rPr lang="en-US" sz="2000" i="1" smtClean="0">
                            <a:solidFill>
                              <a:srgbClr val="836967"/>
                            </a:solidFill>
                            <a:latin typeface="Cambria Math" panose="02040503050406030204" pitchFamily="18" charset="0"/>
                          </a:rPr>
                        </m:ctrlPr>
                      </m:sSubPr>
                      <m:e>
                        <m:r>
                          <a:rPr lang="en-US" sz="2000" i="1">
                            <a:latin typeface="Cambria Math" panose="02040503050406030204" pitchFamily="18" charset="0"/>
                          </a:rPr>
                          <m:t>𝑂𝐶</m:t>
                        </m:r>
                      </m:e>
                      <m:sub>
                        <m:r>
                          <a:rPr lang="en-US" sz="2000" b="0" i="1" smtClean="0">
                            <a:latin typeface="Cambria Math" panose="02040503050406030204" pitchFamily="18" charset="0"/>
                          </a:rPr>
                          <m:t>𝑃𝐵</m:t>
                        </m:r>
                      </m:sub>
                    </m:sSub>
                    <m:r>
                      <a:rPr lang="en-US" sz="2000" i="0">
                        <a:latin typeface="Cambria Math" panose="02040503050406030204" pitchFamily="18" charset="0"/>
                      </a:rPr>
                      <m:t>=</m:t>
                    </m:r>
                    <m:f>
                      <m:fPr>
                        <m:ctrlPr>
                          <a:rPr lang="en-US" sz="2000" i="1">
                            <a:solidFill>
                              <a:srgbClr val="836967"/>
                            </a:solidFill>
                            <a:latin typeface="Cambria Math" panose="02040503050406030204" pitchFamily="18" charset="0"/>
                          </a:rPr>
                        </m:ctrlPr>
                      </m:fPr>
                      <m:num>
                        <m:r>
                          <a:rPr lang="en-US" sz="2000" i="0">
                            <a:latin typeface="Cambria Math" panose="02040503050406030204" pitchFamily="18" charset="0"/>
                          </a:rPr>
                          <m:t>1</m:t>
                        </m:r>
                      </m:num>
                      <m:den>
                        <m:r>
                          <a:rPr lang="en-US" sz="2000" i="0">
                            <a:latin typeface="Cambria Math" panose="02040503050406030204" pitchFamily="18" charset="0"/>
                          </a:rPr>
                          <m:t>5</m:t>
                        </m:r>
                      </m:den>
                    </m:f>
                    <m:r>
                      <a:rPr lang="en-US" sz="2000" i="0">
                        <a:latin typeface="Cambria Math" panose="02040503050406030204" pitchFamily="18" charset="0"/>
                      </a:rPr>
                      <m:t> </m:t>
                    </m:r>
                    <m:r>
                      <m:rPr>
                        <m:sty m:val="p"/>
                      </m:rPr>
                      <a:rPr lang="en-US" sz="2000" b="0" i="0" smtClean="0">
                        <a:latin typeface="Cambria Math" panose="02040503050406030204" pitchFamily="18" charset="0"/>
                      </a:rPr>
                      <m:t>B</m:t>
                    </m:r>
                  </m:oMath>
                </a14:m>
                <a:r>
                  <a:rPr lang="en-US" sz="2000"/>
                  <a:t>riskets</a:t>
                </a:r>
              </a:p>
            </p:txBody>
          </p:sp>
        </mc:Choice>
        <mc:Fallback xmlns="">
          <p:sp>
            <p:nvSpPr>
              <p:cNvPr id="16" name="Rectangle 15">
                <a:extLst>
                  <a:ext uri="{FF2B5EF4-FFF2-40B4-BE49-F238E27FC236}">
                    <a16:creationId xmlns:a16="http://schemas.microsoft.com/office/drawing/2014/main" id="{28DCAE91-9FCC-BBC4-B3BF-539F1967EEFA}"/>
                  </a:ext>
                </a:extLst>
              </p:cNvPr>
              <p:cNvSpPr>
                <a:spLocks noRot="1" noChangeAspect="1" noMove="1" noResize="1" noEditPoints="1" noAdjustHandles="1" noChangeArrowheads="1" noChangeShapeType="1" noTextEdit="1"/>
              </p:cNvSpPr>
              <p:nvPr/>
            </p:nvSpPr>
            <p:spPr>
              <a:xfrm>
                <a:off x="1115262" y="2435979"/>
                <a:ext cx="2132250" cy="528863"/>
              </a:xfrm>
              <a:prstGeom prst="rect">
                <a:avLst/>
              </a:prstGeom>
              <a:blipFill>
                <a:blip r:embed="rId5"/>
                <a:stretch>
                  <a:fillRect r="-2367" b="-71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id="{6A5575BF-9798-1C82-A498-7BE0D0872403}"/>
                  </a:ext>
                </a:extLst>
              </p:cNvPr>
              <p:cNvSpPr/>
              <p:nvPr/>
            </p:nvSpPr>
            <p:spPr>
              <a:xfrm>
                <a:off x="1115262" y="3071138"/>
                <a:ext cx="2483180"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000" i="1" smtClean="0">
                              <a:solidFill>
                                <a:srgbClr val="836967"/>
                              </a:solidFill>
                              <a:latin typeface="Cambria Math" panose="02040503050406030204" pitchFamily="18" charset="0"/>
                            </a:rPr>
                          </m:ctrlPr>
                        </m:sSubPr>
                        <m:e>
                          <m:r>
                            <a:rPr lang="en-US" sz="2000" i="1">
                              <a:latin typeface="Cambria Math" panose="02040503050406030204" pitchFamily="18" charset="0"/>
                            </a:rPr>
                            <m:t>𝑂𝐶</m:t>
                          </m:r>
                        </m:e>
                        <m:sub>
                          <m:r>
                            <a:rPr lang="en-US" sz="2000" b="0" i="1" smtClean="0">
                              <a:latin typeface="Cambria Math" panose="02040503050406030204" pitchFamily="18" charset="0"/>
                            </a:rPr>
                            <m:t>𝐵𝑟</m:t>
                          </m:r>
                        </m:sub>
                      </m:sSub>
                      <m:r>
                        <a:rPr lang="en-US" sz="2000" i="0">
                          <a:latin typeface="Cambria Math" panose="02040503050406030204" pitchFamily="18" charset="0"/>
                        </a:rPr>
                        <m:t>=5 </m:t>
                      </m:r>
                      <m:r>
                        <m:rPr>
                          <m:sty m:val="p"/>
                        </m:rPr>
                        <a:rPr lang="en-US" sz="2000" b="0" i="0" smtClean="0">
                          <a:latin typeface="Cambria Math" panose="02040503050406030204" pitchFamily="18" charset="0"/>
                        </a:rPr>
                        <m:t>Pork</m:t>
                      </m:r>
                      <m:r>
                        <a:rPr lang="en-US" sz="2000" b="0" i="0" smtClean="0">
                          <a:latin typeface="Cambria Math" panose="02040503050406030204" pitchFamily="18" charset="0"/>
                        </a:rPr>
                        <m:t> </m:t>
                      </m:r>
                      <m:r>
                        <m:rPr>
                          <m:sty m:val="p"/>
                        </m:rPr>
                        <a:rPr lang="en-US" sz="2000" b="0" i="0" smtClean="0">
                          <a:latin typeface="Cambria Math" panose="02040503050406030204" pitchFamily="18" charset="0"/>
                        </a:rPr>
                        <m:t>Butts</m:t>
                      </m:r>
                    </m:oMath>
                  </m:oMathPara>
                </a14:m>
                <a:endParaRPr lang="en-US" sz="2000"/>
              </a:p>
            </p:txBody>
          </p:sp>
        </mc:Choice>
        <mc:Fallback xmlns="">
          <p:sp>
            <p:nvSpPr>
              <p:cNvPr id="17" name="Rectangle 16">
                <a:extLst>
                  <a:ext uri="{FF2B5EF4-FFF2-40B4-BE49-F238E27FC236}">
                    <a16:creationId xmlns:a16="http://schemas.microsoft.com/office/drawing/2014/main" id="{6A5575BF-9798-1C82-A498-7BE0D0872403}"/>
                  </a:ext>
                </a:extLst>
              </p:cNvPr>
              <p:cNvSpPr>
                <a:spLocks noRot="1" noChangeAspect="1" noMove="1" noResize="1" noEditPoints="1" noAdjustHandles="1" noChangeArrowheads="1" noChangeShapeType="1" noTextEdit="1"/>
              </p:cNvSpPr>
              <p:nvPr/>
            </p:nvSpPr>
            <p:spPr>
              <a:xfrm>
                <a:off x="1115262" y="3071138"/>
                <a:ext cx="2483180" cy="400110"/>
              </a:xfrm>
              <a:prstGeom prst="rect">
                <a:avLst/>
              </a:prstGeom>
              <a:blipFill>
                <a:blip r:embed="rId6"/>
                <a:stretch>
                  <a:fillRect b="-151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17">
                <a:extLst>
                  <a:ext uri="{FF2B5EF4-FFF2-40B4-BE49-F238E27FC236}">
                    <a16:creationId xmlns:a16="http://schemas.microsoft.com/office/drawing/2014/main" id="{1CCDC315-3BA8-0434-DBE6-E236863347B3}"/>
                  </a:ext>
                </a:extLst>
              </p:cNvPr>
              <p:cNvSpPr/>
              <p:nvPr/>
            </p:nvSpPr>
            <p:spPr>
              <a:xfrm>
                <a:off x="5252134" y="2354765"/>
                <a:ext cx="2289345" cy="66851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000" i="1" smtClean="0">
                              <a:solidFill>
                                <a:srgbClr val="836967"/>
                              </a:solidFill>
                              <a:latin typeface="Cambria Math" panose="02040503050406030204" pitchFamily="18" charset="0"/>
                            </a:rPr>
                          </m:ctrlPr>
                        </m:sSubPr>
                        <m:e>
                          <m:r>
                            <a:rPr lang="en-US" sz="2000" i="1">
                              <a:latin typeface="Cambria Math" panose="02040503050406030204" pitchFamily="18" charset="0"/>
                            </a:rPr>
                            <m:t>𝑂𝐶</m:t>
                          </m:r>
                        </m:e>
                        <m:sub>
                          <m:r>
                            <a:rPr lang="en-US" sz="2000" b="0" i="1" smtClean="0">
                              <a:latin typeface="Cambria Math" panose="02040503050406030204" pitchFamily="18" charset="0"/>
                            </a:rPr>
                            <m:t>𝑃𝐵</m:t>
                          </m:r>
                        </m:sub>
                      </m:sSub>
                      <m:r>
                        <a:rPr lang="en-US" sz="2000" i="0">
                          <a:latin typeface="Cambria Math" panose="02040503050406030204" pitchFamily="18" charset="0"/>
                        </a:rPr>
                        <m:t>=</m:t>
                      </m:r>
                      <m:f>
                        <m:fPr>
                          <m:ctrlPr>
                            <a:rPr lang="en-US" sz="2000" i="1">
                              <a:solidFill>
                                <a:srgbClr val="836967"/>
                              </a:solidFill>
                              <a:latin typeface="Cambria Math" panose="02040503050406030204" pitchFamily="18" charset="0"/>
                            </a:rPr>
                          </m:ctrlPr>
                        </m:fPr>
                        <m:num>
                          <m:r>
                            <a:rPr lang="en-US" sz="2000" i="0">
                              <a:latin typeface="Cambria Math" panose="02040503050406030204" pitchFamily="18" charset="0"/>
                            </a:rPr>
                            <m:t>1</m:t>
                          </m:r>
                        </m:num>
                        <m:den>
                          <m:r>
                            <a:rPr lang="en-US" sz="2000" i="0">
                              <a:latin typeface="Cambria Math" panose="02040503050406030204" pitchFamily="18" charset="0"/>
                            </a:rPr>
                            <m:t>2</m:t>
                          </m:r>
                        </m:den>
                      </m:f>
                      <m:r>
                        <a:rPr lang="en-US" sz="2000" i="0">
                          <a:latin typeface="Cambria Math" panose="02040503050406030204" pitchFamily="18" charset="0"/>
                        </a:rPr>
                        <m:t> </m:t>
                      </m:r>
                      <m:r>
                        <m:rPr>
                          <m:sty m:val="p"/>
                        </m:rPr>
                        <a:rPr lang="en-US" sz="2000" b="0" i="0" smtClean="0">
                          <a:latin typeface="Cambria Math" panose="02040503050406030204" pitchFamily="18" charset="0"/>
                        </a:rPr>
                        <m:t>Briskets</m:t>
                      </m:r>
                    </m:oMath>
                  </m:oMathPara>
                </a14:m>
                <a:endParaRPr lang="en-US" sz="2000"/>
              </a:p>
            </p:txBody>
          </p:sp>
        </mc:Choice>
        <mc:Fallback xmlns="">
          <p:sp>
            <p:nvSpPr>
              <p:cNvPr id="18" name="Rectangle 17">
                <a:extLst>
                  <a:ext uri="{FF2B5EF4-FFF2-40B4-BE49-F238E27FC236}">
                    <a16:creationId xmlns:a16="http://schemas.microsoft.com/office/drawing/2014/main" id="{1CCDC315-3BA8-0434-DBE6-E236863347B3}"/>
                  </a:ext>
                </a:extLst>
              </p:cNvPr>
              <p:cNvSpPr>
                <a:spLocks noRot="1" noChangeAspect="1" noMove="1" noResize="1" noEditPoints="1" noAdjustHandles="1" noChangeArrowheads="1" noChangeShapeType="1" noTextEdit="1"/>
              </p:cNvSpPr>
              <p:nvPr/>
            </p:nvSpPr>
            <p:spPr>
              <a:xfrm>
                <a:off x="5252134" y="2354765"/>
                <a:ext cx="2289345" cy="668516"/>
              </a:xfrm>
              <a:prstGeom prst="rect">
                <a:avLst/>
              </a:prstGeom>
              <a:blipFill>
                <a:blip r:embed="rId7"/>
                <a:stretch>
                  <a:fillRect b="-55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8">
                <a:extLst>
                  <a:ext uri="{FF2B5EF4-FFF2-40B4-BE49-F238E27FC236}">
                    <a16:creationId xmlns:a16="http://schemas.microsoft.com/office/drawing/2014/main" id="{99F7887C-FF01-3D6B-2514-C199E2C13D96}"/>
                  </a:ext>
                </a:extLst>
              </p:cNvPr>
              <p:cNvSpPr/>
              <p:nvPr/>
            </p:nvSpPr>
            <p:spPr>
              <a:xfrm>
                <a:off x="5264699" y="3070523"/>
                <a:ext cx="2483180"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000" i="1" smtClean="0">
                              <a:solidFill>
                                <a:srgbClr val="836967"/>
                              </a:solidFill>
                              <a:latin typeface="Cambria Math" panose="02040503050406030204" pitchFamily="18" charset="0"/>
                            </a:rPr>
                          </m:ctrlPr>
                        </m:sSubPr>
                        <m:e>
                          <m:r>
                            <a:rPr lang="en-US" sz="2000" i="1">
                              <a:latin typeface="Cambria Math" panose="02040503050406030204" pitchFamily="18" charset="0"/>
                            </a:rPr>
                            <m:t>𝑂𝐶</m:t>
                          </m:r>
                        </m:e>
                        <m:sub>
                          <m:r>
                            <a:rPr lang="en-US" sz="2000" b="0" i="1" smtClean="0">
                              <a:latin typeface="Cambria Math" panose="02040503050406030204" pitchFamily="18" charset="0"/>
                            </a:rPr>
                            <m:t>𝐵𝑟</m:t>
                          </m:r>
                        </m:sub>
                      </m:sSub>
                      <m:r>
                        <a:rPr lang="en-US" sz="2000" i="0">
                          <a:latin typeface="Cambria Math" panose="02040503050406030204" pitchFamily="18" charset="0"/>
                        </a:rPr>
                        <m:t>=2 </m:t>
                      </m:r>
                      <m:r>
                        <m:rPr>
                          <m:sty m:val="p"/>
                        </m:rPr>
                        <a:rPr lang="en-US" sz="2000" b="0" i="0" smtClean="0">
                          <a:latin typeface="Cambria Math" panose="02040503050406030204" pitchFamily="18" charset="0"/>
                        </a:rPr>
                        <m:t>Pork</m:t>
                      </m:r>
                      <m:r>
                        <a:rPr lang="en-US" sz="2000" b="0" i="0" smtClean="0">
                          <a:latin typeface="Cambria Math" panose="02040503050406030204" pitchFamily="18" charset="0"/>
                        </a:rPr>
                        <m:t> </m:t>
                      </m:r>
                      <m:r>
                        <m:rPr>
                          <m:sty m:val="p"/>
                        </m:rPr>
                        <a:rPr lang="en-US" sz="2000" b="0" i="0" smtClean="0">
                          <a:latin typeface="Cambria Math" panose="02040503050406030204" pitchFamily="18" charset="0"/>
                        </a:rPr>
                        <m:t>Butts</m:t>
                      </m:r>
                    </m:oMath>
                  </m:oMathPara>
                </a14:m>
                <a:endParaRPr lang="en-US" sz="2000"/>
              </a:p>
            </p:txBody>
          </p:sp>
        </mc:Choice>
        <mc:Fallback xmlns="">
          <p:sp>
            <p:nvSpPr>
              <p:cNvPr id="19" name="Rectangle 18">
                <a:extLst>
                  <a:ext uri="{FF2B5EF4-FFF2-40B4-BE49-F238E27FC236}">
                    <a16:creationId xmlns:a16="http://schemas.microsoft.com/office/drawing/2014/main" id="{99F7887C-FF01-3D6B-2514-C199E2C13D96}"/>
                  </a:ext>
                </a:extLst>
              </p:cNvPr>
              <p:cNvSpPr>
                <a:spLocks noRot="1" noChangeAspect="1" noMove="1" noResize="1" noEditPoints="1" noAdjustHandles="1" noChangeArrowheads="1" noChangeShapeType="1" noTextEdit="1"/>
              </p:cNvSpPr>
              <p:nvPr/>
            </p:nvSpPr>
            <p:spPr>
              <a:xfrm>
                <a:off x="5264699" y="3070523"/>
                <a:ext cx="2483180" cy="400110"/>
              </a:xfrm>
              <a:prstGeom prst="rect">
                <a:avLst/>
              </a:prstGeom>
              <a:blipFill>
                <a:blip r:embed="rId8"/>
                <a:stretch>
                  <a:fillRect b="-15152"/>
                </a:stretch>
              </a:blipFill>
            </p:spPr>
            <p:txBody>
              <a:bodyPr/>
              <a:lstStyle/>
              <a:p>
                <a:r>
                  <a:rPr lang="en-US">
                    <a:noFill/>
                  </a:rPr>
                  <a:t> </a:t>
                </a:r>
              </a:p>
            </p:txBody>
          </p:sp>
        </mc:Fallback>
      </mc:AlternateContent>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0"/>
            <a:ext cx="8229600" cy="711200"/>
          </a:xfrm>
        </p:spPr>
        <p:txBody>
          <a:bodyPr>
            <a:normAutofit fontScale="90000"/>
          </a:bodyPr>
          <a:lstStyle/>
          <a:p>
            <a:pPr eaLnBrk="1" hangingPunct="1"/>
            <a:r>
              <a:rPr lang="en-US" dirty="0">
                <a:ea typeface="ＭＳ Ｐゴシック" pitchFamily="-84" charset="-128"/>
                <a:cs typeface="ＭＳ Ｐゴシック" pitchFamily="-84" charset="-128"/>
              </a:rPr>
              <a:t>Macroeconomics</a:t>
            </a:r>
          </a:p>
        </p:txBody>
      </p:sp>
      <p:sp>
        <p:nvSpPr>
          <p:cNvPr id="18436" name="TextBox 3"/>
          <p:cNvSpPr txBox="1">
            <a:spLocks noChangeArrowheads="1"/>
          </p:cNvSpPr>
          <p:nvPr/>
        </p:nvSpPr>
        <p:spPr bwMode="auto">
          <a:xfrm>
            <a:off x="457200" y="1170200"/>
            <a:ext cx="8549288" cy="1384995"/>
          </a:xfrm>
          <a:prstGeom prst="rect">
            <a:avLst/>
          </a:prstGeom>
          <a:noFill/>
          <a:ln w="9525">
            <a:noFill/>
            <a:miter lim="800000"/>
            <a:headEnd/>
            <a:tailEnd/>
          </a:ln>
        </p:spPr>
        <p:txBody>
          <a:bodyPr wrap="square">
            <a:prstTxWarp prst="textNoShape">
              <a:avLst/>
            </a:prstTxWarp>
            <a:spAutoFit/>
          </a:bodyPr>
          <a:lstStyle/>
          <a:p>
            <a:pPr algn="ctr"/>
            <a:r>
              <a:rPr lang="en-US" sz="2800" b="1"/>
              <a:t>Macroeconomics: </a:t>
            </a:r>
            <a:r>
              <a:rPr lang="en-US" sz="2800"/>
              <a:t>the study of economy wide phenomena, including inflation, unemployment and economic growth. </a:t>
            </a:r>
          </a:p>
        </p:txBody>
      </p:sp>
      <p:pic>
        <p:nvPicPr>
          <p:cNvPr id="6146" name="Picture 2" descr="Globe Earth World · Free image on Pixabay">
            <a:extLst>
              <a:ext uri="{FF2B5EF4-FFF2-40B4-BE49-F238E27FC236}">
                <a16:creationId xmlns:a16="http://schemas.microsoft.com/office/drawing/2014/main" id="{B808C369-A966-1044-4233-482A67A487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5345" y="2853773"/>
            <a:ext cx="4952998" cy="344829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37412-7030-B34A-B749-CB0FE7B48E47}"/>
              </a:ext>
            </a:extLst>
          </p:cNvPr>
          <p:cNvSpPr>
            <a:spLocks noGrp="1"/>
          </p:cNvSpPr>
          <p:nvPr>
            <p:ph type="title"/>
          </p:nvPr>
        </p:nvSpPr>
        <p:spPr>
          <a:xfrm>
            <a:off x="457200" y="0"/>
            <a:ext cx="8229600" cy="1143000"/>
          </a:xfrm>
        </p:spPr>
        <p:txBody>
          <a:bodyPr>
            <a:normAutofit/>
          </a:bodyPr>
          <a:lstStyle/>
          <a:p>
            <a:r>
              <a:rPr lang="en-US" sz="4000" dirty="0"/>
              <a:t>The Measures</a:t>
            </a:r>
          </a:p>
        </p:txBody>
      </p:sp>
      <p:sp>
        <p:nvSpPr>
          <p:cNvPr id="3" name="Content Placeholder 2">
            <a:extLst>
              <a:ext uri="{FF2B5EF4-FFF2-40B4-BE49-F238E27FC236}">
                <a16:creationId xmlns:a16="http://schemas.microsoft.com/office/drawing/2014/main" id="{A7A992E5-6FE9-2946-8888-38A2E73F50A4}"/>
              </a:ext>
            </a:extLst>
          </p:cNvPr>
          <p:cNvSpPr>
            <a:spLocks noGrp="1"/>
          </p:cNvSpPr>
          <p:nvPr>
            <p:ph idx="1"/>
          </p:nvPr>
        </p:nvSpPr>
        <p:spPr>
          <a:xfrm>
            <a:off x="3678238" y="1830388"/>
            <a:ext cx="5308600" cy="3197224"/>
          </a:xfrm>
        </p:spPr>
        <p:txBody>
          <a:bodyPr>
            <a:normAutofit/>
          </a:bodyPr>
          <a:lstStyle/>
          <a:p>
            <a:pPr marL="0" indent="0" algn="ctr">
              <a:buNone/>
            </a:pPr>
            <a:r>
              <a:rPr lang="en-US" sz="2400" dirty="0"/>
              <a:t> Production, Expenditures and Income: </a:t>
            </a:r>
            <a:r>
              <a:rPr lang="en-US" sz="2400" b="1" dirty="0"/>
              <a:t>Gross Domestic Product (GDP) </a:t>
            </a:r>
          </a:p>
          <a:p>
            <a:pPr algn="ctr"/>
            <a:endParaRPr lang="en-US" sz="2400" b="1" dirty="0"/>
          </a:p>
          <a:p>
            <a:pPr marL="0" indent="0" algn="ctr">
              <a:buNone/>
            </a:pPr>
            <a:r>
              <a:rPr lang="en-US" sz="2400" dirty="0"/>
              <a:t>Prices and inflation: </a:t>
            </a:r>
            <a:r>
              <a:rPr lang="en-US" sz="2400" b="1" dirty="0"/>
              <a:t>Consumer Price Index (CPI)</a:t>
            </a:r>
          </a:p>
          <a:p>
            <a:pPr marL="0" indent="0" algn="ctr">
              <a:buNone/>
            </a:pPr>
            <a:endParaRPr lang="en-US" sz="2400" b="1" dirty="0"/>
          </a:p>
          <a:p>
            <a:pPr marL="0" indent="0" algn="ctr">
              <a:buNone/>
            </a:pPr>
            <a:r>
              <a:rPr lang="en-US" sz="2400" dirty="0"/>
              <a:t>Labor Market: </a:t>
            </a:r>
            <a:r>
              <a:rPr lang="en-US" sz="2400" b="1" dirty="0"/>
              <a:t>Unemployment Rate (UR)</a:t>
            </a:r>
            <a:endParaRPr lang="en-US" dirty="0"/>
          </a:p>
        </p:txBody>
      </p:sp>
      <p:pic>
        <p:nvPicPr>
          <p:cNvPr id="7170" name="Picture 2" descr="gray steel scoop, Measuring Cup, Bake, Cook, Eat, Baker ...">
            <a:extLst>
              <a:ext uri="{FF2B5EF4-FFF2-40B4-BE49-F238E27FC236}">
                <a16:creationId xmlns:a16="http://schemas.microsoft.com/office/drawing/2014/main" id="{33869B42-8968-737D-A37C-D1FC661C903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9457"/>
          <a:stretch/>
        </p:blipFill>
        <p:spPr bwMode="auto">
          <a:xfrm>
            <a:off x="628650" y="1851705"/>
            <a:ext cx="2643188" cy="29105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8147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457200" y="22903"/>
            <a:ext cx="8229600" cy="1143000"/>
          </a:xfrm>
        </p:spPr>
        <p:txBody>
          <a:bodyPr>
            <a:normAutofit/>
          </a:bodyPr>
          <a:lstStyle/>
          <a:p>
            <a:r>
              <a:rPr lang="en-US" sz="4000" dirty="0"/>
              <a:t>The Short Run - Business Cycles</a:t>
            </a:r>
          </a:p>
        </p:txBody>
      </p:sp>
      <p:cxnSp>
        <p:nvCxnSpPr>
          <p:cNvPr id="5" name="Straight Connector 4"/>
          <p:cNvCxnSpPr/>
          <p:nvPr/>
        </p:nvCxnSpPr>
        <p:spPr>
          <a:xfrm rot="5400000">
            <a:off x="-621532" y="3661767"/>
            <a:ext cx="4579083" cy="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rot="10800000">
            <a:off x="1675503" y="5934733"/>
            <a:ext cx="5775325" cy="158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V="1">
            <a:off x="1668008" y="3162073"/>
            <a:ext cx="5716588" cy="1401762"/>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15" name="Freeform 14"/>
          <p:cNvSpPr/>
          <p:nvPr/>
        </p:nvSpPr>
        <p:spPr>
          <a:xfrm>
            <a:off x="2026783" y="1826985"/>
            <a:ext cx="5357813" cy="3303588"/>
          </a:xfrm>
          <a:custGeom>
            <a:avLst/>
            <a:gdLst>
              <a:gd name="connsiteX0" fmla="*/ 0 w 5357570"/>
              <a:gd name="connsiteY0" fmla="*/ 2649764 h 3304298"/>
              <a:gd name="connsiteX1" fmla="*/ 759110 w 5357570"/>
              <a:gd name="connsiteY1" fmla="*/ 3014746 h 3304298"/>
              <a:gd name="connsiteX2" fmla="*/ 1839383 w 5357570"/>
              <a:gd name="connsiteY2" fmla="*/ 912453 h 3304298"/>
              <a:gd name="connsiteX3" fmla="*/ 3284613 w 5357570"/>
              <a:gd name="connsiteY3" fmla="*/ 2635165 h 3304298"/>
              <a:gd name="connsiteX4" fmla="*/ 4379485 w 5357570"/>
              <a:gd name="connsiteY4" fmla="*/ 343082 h 3304298"/>
              <a:gd name="connsiteX5" fmla="*/ 5357570 w 5357570"/>
              <a:gd name="connsiteY5" fmla="*/ 576670 h 3304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57570" h="3304298">
                <a:moveTo>
                  <a:pt x="0" y="2649764"/>
                </a:moveTo>
                <a:cubicBezTo>
                  <a:pt x="226273" y="2977031"/>
                  <a:pt x="452546" y="3304298"/>
                  <a:pt x="759110" y="3014746"/>
                </a:cubicBezTo>
                <a:cubicBezTo>
                  <a:pt x="1065674" y="2725194"/>
                  <a:pt x="1418466" y="975717"/>
                  <a:pt x="1839383" y="912453"/>
                </a:cubicBezTo>
                <a:cubicBezTo>
                  <a:pt x="2260300" y="849189"/>
                  <a:pt x="2861263" y="2730060"/>
                  <a:pt x="3284613" y="2635165"/>
                </a:cubicBezTo>
                <a:cubicBezTo>
                  <a:pt x="3707963" y="2540270"/>
                  <a:pt x="4033992" y="686164"/>
                  <a:pt x="4379485" y="343082"/>
                </a:cubicBezTo>
                <a:cubicBezTo>
                  <a:pt x="4724978" y="0"/>
                  <a:pt x="5357570" y="576670"/>
                  <a:pt x="5357570" y="576670"/>
                </a:cubicBezTo>
              </a:path>
            </a:pathLst>
          </a:custGeom>
          <a:ln>
            <a:solidFill>
              <a:schemeClr val="tx1"/>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29703" name="TextBox 16"/>
          <p:cNvSpPr txBox="1">
            <a:spLocks noChangeArrowheads="1"/>
          </p:cNvSpPr>
          <p:nvPr/>
        </p:nvSpPr>
        <p:spPr bwMode="auto">
          <a:xfrm>
            <a:off x="1107622" y="1372226"/>
            <a:ext cx="306386" cy="4893647"/>
          </a:xfrm>
          <a:prstGeom prst="rect">
            <a:avLst/>
          </a:prstGeom>
          <a:noFill/>
          <a:ln w="9525">
            <a:noFill/>
            <a:miter lim="800000"/>
            <a:headEnd/>
            <a:tailEnd/>
          </a:ln>
        </p:spPr>
        <p:txBody>
          <a:bodyPr wrap="square">
            <a:prstTxWarp prst="textNoShape">
              <a:avLst/>
            </a:prstTxWarp>
            <a:spAutoFit/>
          </a:bodyPr>
          <a:lstStyle/>
          <a:p>
            <a:pPr algn="ctr"/>
            <a:r>
              <a:rPr lang="en-US" sz="1200" dirty="0"/>
              <a:t>AGGREGATE</a:t>
            </a:r>
          </a:p>
          <a:p>
            <a:pPr algn="ctr"/>
            <a:r>
              <a:rPr lang="en-US" sz="1200" dirty="0"/>
              <a:t> ECONOMI</a:t>
            </a:r>
          </a:p>
          <a:p>
            <a:pPr algn="ctr"/>
            <a:r>
              <a:rPr lang="en-US" sz="1200" dirty="0"/>
              <a:t>C ACT I V I TY</a:t>
            </a:r>
          </a:p>
        </p:txBody>
      </p:sp>
      <p:sp>
        <p:nvSpPr>
          <p:cNvPr id="29704" name="TextBox 19"/>
          <p:cNvSpPr txBox="1">
            <a:spLocks noChangeArrowheads="1"/>
          </p:cNvSpPr>
          <p:nvPr/>
        </p:nvSpPr>
        <p:spPr bwMode="auto">
          <a:xfrm>
            <a:off x="7384596" y="5976710"/>
            <a:ext cx="831850" cy="369888"/>
          </a:xfrm>
          <a:prstGeom prst="rect">
            <a:avLst/>
          </a:prstGeom>
          <a:noFill/>
          <a:ln w="9525">
            <a:noFill/>
            <a:miter lim="800000"/>
            <a:headEnd/>
            <a:tailEnd/>
          </a:ln>
        </p:spPr>
        <p:txBody>
          <a:bodyPr>
            <a:prstTxWarp prst="textNoShape">
              <a:avLst/>
            </a:prstTxWarp>
            <a:spAutoFit/>
          </a:bodyPr>
          <a:lstStyle/>
          <a:p>
            <a:r>
              <a:rPr lang="en-US"/>
              <a:t>TIME</a:t>
            </a:r>
          </a:p>
        </p:txBody>
      </p:sp>
      <p:cxnSp>
        <p:nvCxnSpPr>
          <p:cNvPr id="22" name="Straight Connector 21"/>
          <p:cNvCxnSpPr/>
          <p:nvPr/>
        </p:nvCxnSpPr>
        <p:spPr>
          <a:xfrm rot="5400000">
            <a:off x="2050596" y="5446485"/>
            <a:ext cx="1004888" cy="1587"/>
          </a:xfrm>
          <a:prstGeom prst="line">
            <a:avLst/>
          </a:prstGeom>
          <a:ln w="25400">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a:stCxn id="15" idx="2"/>
          </p:cNvCxnSpPr>
          <p:nvPr/>
        </p:nvCxnSpPr>
        <p:spPr>
          <a:xfrm>
            <a:off x="3866696" y="2738210"/>
            <a:ext cx="15875" cy="3211513"/>
          </a:xfrm>
          <a:prstGeom prst="line">
            <a:avLst/>
          </a:prstGeom>
          <a:ln w="25400">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a:stCxn id="15" idx="3"/>
          </p:cNvCxnSpPr>
          <p:nvPr/>
        </p:nvCxnSpPr>
        <p:spPr>
          <a:xfrm>
            <a:off x="5311321" y="4462235"/>
            <a:ext cx="0" cy="1487488"/>
          </a:xfrm>
          <a:prstGeom prst="line">
            <a:avLst/>
          </a:prstGeom>
          <a:ln w="25400">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rot="5400000">
            <a:off x="4666795" y="3993923"/>
            <a:ext cx="3910013" cy="1588"/>
          </a:xfrm>
          <a:prstGeom prst="line">
            <a:avLst/>
          </a:prstGeom>
          <a:ln w="25400">
            <a:solidFill>
              <a:schemeClr val="tx1"/>
            </a:solidFill>
            <a:prstDash val="sysDash"/>
          </a:ln>
        </p:spPr>
        <p:style>
          <a:lnRef idx="2">
            <a:schemeClr val="accent1"/>
          </a:lnRef>
          <a:fillRef idx="0">
            <a:schemeClr val="accent1"/>
          </a:fillRef>
          <a:effectRef idx="1">
            <a:schemeClr val="accent1"/>
          </a:effectRef>
          <a:fontRef idx="minor">
            <a:schemeClr val="tx1"/>
          </a:fontRef>
        </p:style>
      </p:cxnSp>
      <p:sp>
        <p:nvSpPr>
          <p:cNvPr id="43" name="TextBox 42"/>
          <p:cNvSpPr txBox="1">
            <a:spLocks noChangeArrowheads="1"/>
          </p:cNvSpPr>
          <p:nvPr/>
        </p:nvSpPr>
        <p:spPr bwMode="auto">
          <a:xfrm>
            <a:off x="2137908" y="5949723"/>
            <a:ext cx="831850" cy="368300"/>
          </a:xfrm>
          <a:prstGeom prst="rect">
            <a:avLst/>
          </a:prstGeom>
          <a:noFill/>
          <a:ln w="9525">
            <a:noFill/>
            <a:miter lim="800000"/>
            <a:headEnd/>
            <a:tailEnd/>
          </a:ln>
        </p:spPr>
        <p:txBody>
          <a:bodyPr>
            <a:prstTxWarp prst="textNoShape">
              <a:avLst/>
            </a:prstTxWarp>
            <a:spAutoFit/>
          </a:bodyPr>
          <a:lstStyle/>
          <a:p>
            <a:pPr algn="ctr"/>
            <a:r>
              <a:rPr lang="en-US"/>
              <a:t>trough</a:t>
            </a:r>
          </a:p>
        </p:txBody>
      </p:sp>
      <p:sp>
        <p:nvSpPr>
          <p:cNvPr id="44" name="TextBox 43"/>
          <p:cNvSpPr txBox="1">
            <a:spLocks noChangeArrowheads="1"/>
          </p:cNvSpPr>
          <p:nvPr/>
        </p:nvSpPr>
        <p:spPr bwMode="auto">
          <a:xfrm>
            <a:off x="4895396" y="5951310"/>
            <a:ext cx="831850" cy="368300"/>
          </a:xfrm>
          <a:prstGeom prst="rect">
            <a:avLst/>
          </a:prstGeom>
          <a:noFill/>
          <a:ln w="9525">
            <a:noFill/>
            <a:miter lim="800000"/>
            <a:headEnd/>
            <a:tailEnd/>
          </a:ln>
        </p:spPr>
        <p:txBody>
          <a:bodyPr>
            <a:prstTxWarp prst="textNoShape">
              <a:avLst/>
            </a:prstTxWarp>
            <a:spAutoFit/>
          </a:bodyPr>
          <a:lstStyle/>
          <a:p>
            <a:pPr algn="ctr"/>
            <a:r>
              <a:rPr lang="en-US"/>
              <a:t>trough</a:t>
            </a:r>
          </a:p>
        </p:txBody>
      </p:sp>
      <p:sp>
        <p:nvSpPr>
          <p:cNvPr id="45" name="TextBox 44"/>
          <p:cNvSpPr txBox="1">
            <a:spLocks noChangeArrowheads="1"/>
          </p:cNvSpPr>
          <p:nvPr/>
        </p:nvSpPr>
        <p:spPr bwMode="auto">
          <a:xfrm>
            <a:off x="3449183" y="5962423"/>
            <a:ext cx="833438" cy="369887"/>
          </a:xfrm>
          <a:prstGeom prst="rect">
            <a:avLst/>
          </a:prstGeom>
          <a:noFill/>
          <a:ln w="9525">
            <a:noFill/>
            <a:miter lim="800000"/>
            <a:headEnd/>
            <a:tailEnd/>
          </a:ln>
        </p:spPr>
        <p:txBody>
          <a:bodyPr>
            <a:prstTxWarp prst="textNoShape">
              <a:avLst/>
            </a:prstTxWarp>
            <a:spAutoFit/>
          </a:bodyPr>
          <a:lstStyle/>
          <a:p>
            <a:pPr algn="ctr"/>
            <a:r>
              <a:rPr lang="en-US"/>
              <a:t>peak</a:t>
            </a:r>
          </a:p>
        </p:txBody>
      </p:sp>
      <p:sp>
        <p:nvSpPr>
          <p:cNvPr id="46" name="TextBox 45"/>
          <p:cNvSpPr txBox="1">
            <a:spLocks noChangeArrowheads="1"/>
          </p:cNvSpPr>
          <p:nvPr/>
        </p:nvSpPr>
        <p:spPr bwMode="auto">
          <a:xfrm>
            <a:off x="6193971" y="5976710"/>
            <a:ext cx="831850" cy="369888"/>
          </a:xfrm>
          <a:prstGeom prst="rect">
            <a:avLst/>
          </a:prstGeom>
          <a:noFill/>
          <a:ln w="9525">
            <a:noFill/>
            <a:miter lim="800000"/>
            <a:headEnd/>
            <a:tailEnd/>
          </a:ln>
        </p:spPr>
        <p:txBody>
          <a:bodyPr>
            <a:prstTxWarp prst="textNoShape">
              <a:avLst/>
            </a:prstTxWarp>
            <a:spAutoFit/>
          </a:bodyPr>
          <a:lstStyle/>
          <a:p>
            <a:pPr algn="ctr"/>
            <a:r>
              <a:rPr lang="en-US"/>
              <a:t>peak</a:t>
            </a:r>
          </a:p>
        </p:txBody>
      </p:sp>
      <p:sp>
        <p:nvSpPr>
          <p:cNvPr id="47" name="TextBox 46"/>
          <p:cNvSpPr txBox="1">
            <a:spLocks noChangeArrowheads="1"/>
          </p:cNvSpPr>
          <p:nvPr/>
        </p:nvSpPr>
        <p:spPr bwMode="auto">
          <a:xfrm>
            <a:off x="6929776" y="3147506"/>
            <a:ext cx="1119188" cy="830997"/>
          </a:xfrm>
          <a:prstGeom prst="rect">
            <a:avLst/>
          </a:prstGeom>
          <a:noFill/>
          <a:ln w="9525">
            <a:noFill/>
            <a:miter lim="800000"/>
            <a:headEnd/>
            <a:tailEnd/>
          </a:ln>
        </p:spPr>
        <p:txBody>
          <a:bodyPr wrap="square">
            <a:prstTxWarp prst="textNoShape">
              <a:avLst/>
            </a:prstTxWarp>
            <a:spAutoFit/>
          </a:bodyPr>
          <a:lstStyle/>
          <a:p>
            <a:pPr algn="ctr"/>
            <a:r>
              <a:rPr lang="en-US" sz="1600"/>
              <a:t>normal growth path</a:t>
            </a:r>
          </a:p>
        </p:txBody>
      </p:sp>
      <p:sp>
        <p:nvSpPr>
          <p:cNvPr id="48" name="TextBox 47"/>
          <p:cNvSpPr txBox="1">
            <a:spLocks noChangeArrowheads="1"/>
          </p:cNvSpPr>
          <p:nvPr/>
        </p:nvSpPr>
        <p:spPr bwMode="auto">
          <a:xfrm>
            <a:off x="2688771" y="2154010"/>
            <a:ext cx="2622550" cy="584200"/>
          </a:xfrm>
          <a:prstGeom prst="rect">
            <a:avLst/>
          </a:prstGeom>
          <a:noFill/>
          <a:ln w="9525">
            <a:noFill/>
            <a:miter lim="800000"/>
            <a:headEnd/>
            <a:tailEnd/>
          </a:ln>
        </p:spPr>
        <p:txBody>
          <a:bodyPr>
            <a:prstTxWarp prst="textNoShape">
              <a:avLst/>
            </a:prstTxWarp>
            <a:spAutoFit/>
          </a:bodyPr>
          <a:lstStyle/>
          <a:p>
            <a:pPr algn="ctr"/>
            <a:r>
              <a:rPr lang="en-US" sz="1600"/>
              <a:t>aggregate economic activity</a:t>
            </a:r>
          </a:p>
        </p:txBody>
      </p:sp>
      <p:sp>
        <p:nvSpPr>
          <p:cNvPr id="49" name="Right Arrow 48"/>
          <p:cNvSpPr/>
          <p:nvPr/>
        </p:nvSpPr>
        <p:spPr>
          <a:xfrm>
            <a:off x="2553833" y="5513160"/>
            <a:ext cx="1312863" cy="146050"/>
          </a:xfrm>
          <a:prstGeom prst="rightArrow">
            <a:avLst/>
          </a:prstGeom>
          <a:solidFill>
            <a:srgbClr val="00B050"/>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0" name="TextBox 49"/>
          <p:cNvSpPr txBox="1">
            <a:spLocks noChangeArrowheads="1"/>
          </p:cNvSpPr>
          <p:nvPr/>
        </p:nvSpPr>
        <p:spPr bwMode="auto">
          <a:xfrm>
            <a:off x="2553833" y="5130573"/>
            <a:ext cx="1328738" cy="369887"/>
          </a:xfrm>
          <a:prstGeom prst="rect">
            <a:avLst/>
          </a:prstGeom>
          <a:noFill/>
          <a:ln w="9525">
            <a:noFill/>
            <a:miter lim="800000"/>
            <a:headEnd/>
            <a:tailEnd/>
          </a:ln>
        </p:spPr>
        <p:txBody>
          <a:bodyPr>
            <a:prstTxWarp prst="textNoShape">
              <a:avLst/>
            </a:prstTxWarp>
            <a:spAutoFit/>
          </a:bodyPr>
          <a:lstStyle/>
          <a:p>
            <a:pPr algn="ctr"/>
            <a:r>
              <a:rPr lang="en-US"/>
              <a:t>expansion</a:t>
            </a:r>
          </a:p>
        </p:txBody>
      </p:sp>
      <p:sp>
        <p:nvSpPr>
          <p:cNvPr id="51" name="Right Arrow 50"/>
          <p:cNvSpPr/>
          <p:nvPr/>
        </p:nvSpPr>
        <p:spPr>
          <a:xfrm>
            <a:off x="5311321" y="5513160"/>
            <a:ext cx="1312862" cy="146050"/>
          </a:xfrm>
          <a:prstGeom prst="rightArrow">
            <a:avLst/>
          </a:prstGeom>
          <a:solidFill>
            <a:srgbClr val="00B050"/>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2" name="TextBox 51"/>
          <p:cNvSpPr txBox="1">
            <a:spLocks noChangeArrowheads="1"/>
          </p:cNvSpPr>
          <p:nvPr/>
        </p:nvSpPr>
        <p:spPr bwMode="auto">
          <a:xfrm>
            <a:off x="5311321" y="5143273"/>
            <a:ext cx="1328737" cy="369887"/>
          </a:xfrm>
          <a:prstGeom prst="rect">
            <a:avLst/>
          </a:prstGeom>
          <a:noFill/>
          <a:ln w="9525">
            <a:noFill/>
            <a:miter lim="800000"/>
            <a:headEnd/>
            <a:tailEnd/>
          </a:ln>
        </p:spPr>
        <p:txBody>
          <a:bodyPr>
            <a:prstTxWarp prst="textNoShape">
              <a:avLst/>
            </a:prstTxWarp>
            <a:spAutoFit/>
          </a:bodyPr>
          <a:lstStyle/>
          <a:p>
            <a:pPr algn="ctr"/>
            <a:r>
              <a:rPr lang="en-US"/>
              <a:t>expansion</a:t>
            </a:r>
          </a:p>
        </p:txBody>
      </p:sp>
      <p:sp>
        <p:nvSpPr>
          <p:cNvPr id="53" name="Right Arrow 52"/>
          <p:cNvSpPr/>
          <p:nvPr/>
        </p:nvSpPr>
        <p:spPr>
          <a:xfrm>
            <a:off x="3866696" y="5513160"/>
            <a:ext cx="1444625" cy="146050"/>
          </a:xfrm>
          <a:prstGeom prst="rightArrow">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5" name="TextBox 54"/>
          <p:cNvSpPr txBox="1">
            <a:spLocks noChangeArrowheads="1"/>
          </p:cNvSpPr>
          <p:nvPr/>
        </p:nvSpPr>
        <p:spPr bwMode="auto">
          <a:xfrm>
            <a:off x="3882571" y="5098823"/>
            <a:ext cx="1328737" cy="368300"/>
          </a:xfrm>
          <a:prstGeom prst="rect">
            <a:avLst/>
          </a:prstGeom>
          <a:noFill/>
          <a:ln w="9525">
            <a:noFill/>
            <a:miter lim="800000"/>
            <a:headEnd/>
            <a:tailEnd/>
          </a:ln>
        </p:spPr>
        <p:txBody>
          <a:bodyPr>
            <a:prstTxWarp prst="textNoShape">
              <a:avLst/>
            </a:prstTxWarp>
            <a:spAutoFit/>
          </a:bodyPr>
          <a:lstStyle/>
          <a:p>
            <a:pPr algn="ctr"/>
            <a:r>
              <a:rPr lang="en-US"/>
              <a:t>contraction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1000"/>
                                        <p:tgtEl>
                                          <p:spTgt spid="11"/>
                                        </p:tgtEl>
                                      </p:cBhvr>
                                    </p:animEffect>
                                  </p:childTnLst>
                                  <p:subTnLst>
                                    <p:audio>
                                      <p:cMediaNode>
                                        <p:cTn display="0" masterRel="sameClick">
                                          <p:stCondLst>
                                            <p:cond evt="begin" delay="0">
                                              <p:tn val="5"/>
                                            </p:cond>
                                          </p:stCondLst>
                                          <p:endCondLst>
                                            <p:cond evt="onStopAudio" delay="0">
                                              <p:tgtEl>
                                                <p:sldTgt/>
                                              </p:tgtEl>
                                            </p:cond>
                                          </p:endCondLst>
                                        </p:cTn>
                                        <p:tgtEl>
                                          <p:sndTgt r:embed="rId3" name="Arrow"/>
                                        </p:tgtEl>
                                      </p:cMediaNode>
                                    </p:audio>
                                  </p:subTnLst>
                                </p:cTn>
                              </p:par>
                            </p:childTnLst>
                          </p:cTn>
                        </p:par>
                        <p:par>
                          <p:cTn id="8" fill="hold">
                            <p:stCondLst>
                              <p:cond delay="1000"/>
                            </p:stCondLst>
                            <p:childTnLst>
                              <p:par>
                                <p:cTn id="9" presetID="1" presetClass="entr" presetSubtype="0"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8" presetClass="entr" presetSubtype="3"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strips(upRight)">
                                      <p:cBhvr>
                                        <p:cTn id="15" dur="2000"/>
                                        <p:tgtEl>
                                          <p:spTgt spid="15"/>
                                        </p:tgtEl>
                                      </p:cBhvr>
                                    </p:animEffect>
                                  </p:childTnLst>
                                  <p:subTnLst>
                                    <p:audio>
                                      <p:cMediaNode>
                                        <p:cTn display="0" masterRel="sameClick">
                                          <p:stCondLst>
                                            <p:cond evt="begin" delay="0">
                                              <p:tn val="13"/>
                                            </p:cond>
                                          </p:stCondLst>
                                          <p:endCondLst>
                                            <p:cond evt="onStopAudio" delay="0">
                                              <p:tgtEl>
                                                <p:sldTgt/>
                                              </p:tgtEl>
                                            </p:cond>
                                          </p:endCondLst>
                                        </p:cTn>
                                        <p:tgtEl>
                                          <p:sndTgt r:embed="rId4" name="Fly In"/>
                                        </p:tgtEl>
                                      </p:cMediaNode>
                                    </p:audio>
                                  </p:subTnLst>
                                </p:cTn>
                              </p:par>
                            </p:childTnLst>
                          </p:cTn>
                        </p:par>
                        <p:par>
                          <p:cTn id="16" fill="hold">
                            <p:stCondLst>
                              <p:cond delay="2000"/>
                            </p:stCondLst>
                            <p:childTnLst>
                              <p:par>
                                <p:cTn id="17" presetID="1" presetClass="entr" presetSubtype="0"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5" name="Explosion"/>
                                        </p:tgtEl>
                                      </p:cMediaNode>
                                    </p:audio>
                                  </p:subTnLst>
                                </p:cTn>
                              </p:par>
                              <p:par>
                                <p:cTn id="23" presetID="1"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44"/>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26"/>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6" name="Breaking Glass"/>
                                        </p:tgtEl>
                                      </p:cMediaNode>
                                    </p:audio>
                                  </p:subTnLst>
                                </p:cTn>
                              </p:par>
                              <p:par>
                                <p:cTn id="34" presetID="1" presetClass="entr" presetSubtype="0" fill="hold" nodeType="withEffect">
                                  <p:stCondLst>
                                    <p:cond delay="0"/>
                                  </p:stCondLst>
                                  <p:childTnLst>
                                    <p:set>
                                      <p:cBhvr>
                                        <p:cTn id="35" dur="1" fill="hold">
                                          <p:stCondLst>
                                            <p:cond delay="0"/>
                                          </p:stCondLst>
                                        </p:cTn>
                                        <p:tgtEl>
                                          <p:spTgt spid="35"/>
                                        </p:tgtEl>
                                        <p:attrNameLst>
                                          <p:attrName>style.visibility</p:attrName>
                                        </p:attrNameLst>
                                      </p:cBhvr>
                                      <p:to>
                                        <p:strVal val="visible"/>
                                      </p:to>
                                    </p:set>
                                  </p:childTnLst>
                                </p:cTn>
                              </p:par>
                            </p:childTnLst>
                          </p:cTn>
                        </p:par>
                        <p:par>
                          <p:cTn id="36" fill="hold">
                            <p:stCondLst>
                              <p:cond delay="0"/>
                            </p:stCondLst>
                            <p:childTnLst>
                              <p:par>
                                <p:cTn id="37" presetID="1" presetClass="entr" presetSubtype="0" fill="hold" grpId="0" nodeType="afterEffect">
                                  <p:stCondLst>
                                    <p:cond delay="0"/>
                                  </p:stCondLst>
                                  <p:childTnLst>
                                    <p:set>
                                      <p:cBhvr>
                                        <p:cTn id="38" dur="1" fill="hold">
                                          <p:stCondLst>
                                            <p:cond delay="0"/>
                                          </p:stCondLst>
                                        </p:cTn>
                                        <p:tgtEl>
                                          <p:spTgt spid="4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wipe(left)">
                                      <p:cBhvr>
                                        <p:cTn id="45" dur="2000"/>
                                        <p:tgtEl>
                                          <p:spTgt spid="49"/>
                                        </p:tgtEl>
                                      </p:cBhvr>
                                    </p:animEffect>
                                  </p:childTnLst>
                                  <p:subTnLst>
                                    <p:audio>
                                      <p:cMediaNode>
                                        <p:cTn display="0" masterRel="sameClick">
                                          <p:stCondLst>
                                            <p:cond evt="begin" delay="0">
                                              <p:tn val="43"/>
                                            </p:cond>
                                          </p:stCondLst>
                                          <p:endCondLst>
                                            <p:cond evt="onStopAudio" delay="0">
                                              <p:tgtEl>
                                                <p:sldTgt/>
                                              </p:tgtEl>
                                            </p:cond>
                                          </p:endCondLst>
                                        </p:cTn>
                                        <p:tgtEl>
                                          <p:sndTgt r:embed="rId7" name="Warp Up"/>
                                        </p:tgtEl>
                                      </p:cMediaNode>
                                    </p:audio>
                                  </p:subTnLst>
                                </p:cTn>
                              </p:par>
                              <p:par>
                                <p:cTn id="46" presetID="22" presetClass="entr" presetSubtype="8" fill="hold" grpId="0" nodeType="withEffect">
                                  <p:stCondLst>
                                    <p:cond delay="0"/>
                                  </p:stCondLst>
                                  <p:childTnLst>
                                    <p:set>
                                      <p:cBhvr>
                                        <p:cTn id="47" dur="1" fill="hold">
                                          <p:stCondLst>
                                            <p:cond delay="0"/>
                                          </p:stCondLst>
                                        </p:cTn>
                                        <p:tgtEl>
                                          <p:spTgt spid="51"/>
                                        </p:tgtEl>
                                        <p:attrNameLst>
                                          <p:attrName>style.visibility</p:attrName>
                                        </p:attrNameLst>
                                      </p:cBhvr>
                                      <p:to>
                                        <p:strVal val="visible"/>
                                      </p:to>
                                    </p:set>
                                    <p:animEffect transition="in" filter="wipe(left)">
                                      <p:cBhvr>
                                        <p:cTn id="48" dur="2000"/>
                                        <p:tgtEl>
                                          <p:spTgt spid="51"/>
                                        </p:tgtEl>
                                      </p:cBhvr>
                                    </p:animEffect>
                                  </p:childTnLst>
                                </p:cTn>
                              </p:par>
                            </p:childTnLst>
                          </p:cTn>
                        </p:par>
                        <p:par>
                          <p:cTn id="49" fill="hold">
                            <p:stCondLst>
                              <p:cond delay="2000"/>
                            </p:stCondLst>
                            <p:childTnLst>
                              <p:par>
                                <p:cTn id="50" presetID="1" presetClass="entr" presetSubtype="0" fill="hold" grpId="0" nodeType="afterEffect">
                                  <p:stCondLst>
                                    <p:cond delay="0"/>
                                  </p:stCondLst>
                                  <p:childTnLst>
                                    <p:set>
                                      <p:cBhvr>
                                        <p:cTn id="51" dur="1" fill="hold">
                                          <p:stCondLst>
                                            <p:cond delay="0"/>
                                          </p:stCondLst>
                                        </p:cTn>
                                        <p:tgtEl>
                                          <p:spTgt spid="50"/>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0"/>
                                          </p:stCondLst>
                                        </p:cTn>
                                        <p:tgtEl>
                                          <p:spTgt spid="52"/>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53"/>
                                        </p:tgtEl>
                                        <p:attrNameLst>
                                          <p:attrName>style.visibility</p:attrName>
                                        </p:attrNameLst>
                                      </p:cBhvr>
                                      <p:to>
                                        <p:strVal val="visible"/>
                                      </p:to>
                                    </p:set>
                                    <p:animEffect transition="in" filter="wipe(left)">
                                      <p:cBhvr>
                                        <p:cTn id="58" dur="2000"/>
                                        <p:tgtEl>
                                          <p:spTgt spid="53"/>
                                        </p:tgtEl>
                                      </p:cBhvr>
                                    </p:animEffect>
                                  </p:childTnLst>
                                  <p:subTnLst>
                                    <p:audio>
                                      <p:cMediaNode>
                                        <p:cTn display="0" masterRel="sameClick">
                                          <p:stCondLst>
                                            <p:cond evt="begin" delay="0">
                                              <p:tn val="56"/>
                                            </p:cond>
                                          </p:stCondLst>
                                          <p:endCondLst>
                                            <p:cond evt="onStopAudio" delay="0">
                                              <p:tgtEl>
                                                <p:sldTgt/>
                                              </p:tgtEl>
                                            </p:cond>
                                          </p:endCondLst>
                                        </p:cTn>
                                        <p:tgtEl>
                                          <p:sndTgt r:embed="rId8" name="Screeching Brake"/>
                                        </p:tgtEl>
                                      </p:cMediaNode>
                                    </p:audio>
                                  </p:subTnLst>
                                </p:cTn>
                              </p:par>
                            </p:childTnLst>
                          </p:cTn>
                        </p:par>
                        <p:par>
                          <p:cTn id="59" fill="hold">
                            <p:stCondLst>
                              <p:cond delay="2000"/>
                            </p:stCondLst>
                            <p:childTnLst>
                              <p:par>
                                <p:cTn id="60" presetID="1" presetClass="entr" presetSubtype="0" fill="hold" grpId="0" nodeType="afterEffect">
                                  <p:stCondLst>
                                    <p:cond delay="0"/>
                                  </p:stCondLst>
                                  <p:childTnLst>
                                    <p:set>
                                      <p:cBhvr>
                                        <p:cTn id="61"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3" grpId="0"/>
      <p:bldP spid="44" grpId="0"/>
      <p:bldP spid="45" grpId="0"/>
      <p:bldP spid="46" grpId="0"/>
      <p:bldP spid="47" grpId="0"/>
      <p:bldP spid="48" grpId="0"/>
      <p:bldP spid="49" grpId="0" animBg="1"/>
      <p:bldP spid="50" grpId="0"/>
      <p:bldP spid="51" grpId="0" animBg="1"/>
      <p:bldP spid="52" grpId="0"/>
      <p:bldP spid="53" grpId="0" animBg="1"/>
      <p:bldP spid="5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599" cy="1454516"/>
          </a:xfrm>
        </p:spPr>
        <p:txBody>
          <a:bodyPr>
            <a:normAutofit/>
          </a:bodyPr>
          <a:lstStyle/>
          <a:p>
            <a:r>
              <a:rPr lang="en-US" sz="4000" dirty="0"/>
              <a:t>Sticky Wages and the Phillips Curve</a:t>
            </a:r>
          </a:p>
        </p:txBody>
      </p:sp>
      <p:sp>
        <p:nvSpPr>
          <p:cNvPr id="3" name="Content Placeholder 2"/>
          <p:cNvSpPr>
            <a:spLocks noGrp="1"/>
          </p:cNvSpPr>
          <p:nvPr>
            <p:ph idx="1"/>
          </p:nvPr>
        </p:nvSpPr>
        <p:spPr>
          <a:xfrm>
            <a:off x="457200" y="1769609"/>
            <a:ext cx="8038411" cy="4260972"/>
          </a:xfrm>
          <a:noFill/>
        </p:spPr>
        <p:txBody>
          <a:bodyPr>
            <a:normAutofit/>
          </a:bodyPr>
          <a:lstStyle/>
          <a:p>
            <a:pPr marL="457200" lvl="1" indent="0" algn="ctr">
              <a:buNone/>
            </a:pPr>
            <a:r>
              <a:rPr lang="en-US" sz="2400" dirty="0"/>
              <a:t>The Phillips Curve asserts and inverse relationship between inflation and unemployment in the short run based on the sticky wage theory.</a:t>
            </a:r>
          </a:p>
          <a:p>
            <a:pPr lvl="1" algn="ctr"/>
            <a:endParaRPr lang="en-US" sz="2400" dirty="0"/>
          </a:p>
          <a:p>
            <a:pPr lvl="1" algn="ctr"/>
            <a:endParaRPr lang="en-US" sz="2400" dirty="0"/>
          </a:p>
          <a:p>
            <a:pPr lvl="1" algn="ctr"/>
            <a:endParaRPr lang="en-US" sz="2400" dirty="0"/>
          </a:p>
          <a:p>
            <a:pPr marL="457200" lvl="1" indent="0" algn="ctr">
              <a:buNone/>
            </a:pPr>
            <a:endParaRPr lang="en-US" sz="2400" dirty="0"/>
          </a:p>
          <a:p>
            <a:pPr marL="457200" lvl="1" indent="0" algn="ctr">
              <a:buNone/>
            </a:pPr>
            <a:r>
              <a:rPr lang="en-US" sz="2400" dirty="0"/>
              <a:t>As prices rise, real wages fall, and people will be hired…maybe. It doesn’t always happen that way. The empirical evidence on the Phillips curve is mixed.</a:t>
            </a:r>
          </a:p>
          <a:p>
            <a:pPr algn="ctr"/>
            <a:endParaRPr lang="en-US" sz="2400" dirty="0"/>
          </a:p>
          <a:p>
            <a:pPr lvl="1" algn="ctr"/>
            <a:endParaRPr lang="en-US" sz="2400" dirty="0"/>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CDDA5130-A9BB-BDDA-E262-93726A4F7C61}"/>
                  </a:ext>
                </a:extLst>
              </p:cNvPr>
              <p:cNvSpPr/>
              <p:nvPr/>
            </p:nvSpPr>
            <p:spPr>
              <a:xfrm>
                <a:off x="3456287" y="3452024"/>
                <a:ext cx="1808572" cy="89614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800" b="1" i="1">
                              <a:solidFill>
                                <a:srgbClr val="836967"/>
                              </a:solidFill>
                              <a:latin typeface="Cambria Math" panose="02040503050406030204" pitchFamily="18" charset="0"/>
                            </a:rPr>
                          </m:ctrlPr>
                        </m:sSubPr>
                        <m:e>
                          <m:r>
                            <a:rPr lang="en-US" sz="2800" b="1" i="1">
                              <a:latin typeface="Cambria Math" panose="02040503050406030204" pitchFamily="18" charset="0"/>
                            </a:rPr>
                            <m:t>𝑾</m:t>
                          </m:r>
                        </m:e>
                        <m:sub>
                          <m:r>
                            <a:rPr lang="en-US" sz="2800" b="1" i="1">
                              <a:latin typeface="Cambria Math" panose="02040503050406030204" pitchFamily="18" charset="0"/>
                            </a:rPr>
                            <m:t>𝒓</m:t>
                          </m:r>
                        </m:sub>
                      </m:sSub>
                      <m:r>
                        <a:rPr lang="en-US" sz="2800" b="0" i="0">
                          <a:latin typeface="Cambria Math" panose="02040503050406030204" pitchFamily="18" charset="0"/>
                        </a:rPr>
                        <m:t>=</m:t>
                      </m:r>
                      <m:f>
                        <m:fPr>
                          <m:ctrlPr>
                            <a:rPr lang="en-US" sz="2800" b="0" i="1">
                              <a:solidFill>
                                <a:srgbClr val="836967"/>
                              </a:solidFill>
                              <a:latin typeface="Cambria Math" panose="02040503050406030204" pitchFamily="18" charset="0"/>
                            </a:rPr>
                          </m:ctrlPr>
                        </m:fPr>
                        <m:num>
                          <m:sSub>
                            <m:sSubPr>
                              <m:ctrlPr>
                                <a:rPr lang="en-US" sz="2800" b="0" i="1">
                                  <a:solidFill>
                                    <a:srgbClr val="836967"/>
                                  </a:solidFill>
                                  <a:latin typeface="Cambria Math" panose="02040503050406030204" pitchFamily="18" charset="0"/>
                                </a:rPr>
                              </m:ctrlPr>
                            </m:sSubPr>
                            <m:e>
                              <m:r>
                                <a:rPr lang="en-US" sz="2800" b="1" i="1">
                                  <a:latin typeface="Cambria Math" panose="02040503050406030204" pitchFamily="18" charset="0"/>
                                </a:rPr>
                                <m:t>𝑾</m:t>
                              </m:r>
                            </m:e>
                            <m:sub>
                              <m:r>
                                <a:rPr lang="en-US" sz="2800" b="1" i="1">
                                  <a:latin typeface="Cambria Math" panose="02040503050406030204" pitchFamily="18" charset="0"/>
                                </a:rPr>
                                <m:t>𝑵</m:t>
                              </m:r>
                            </m:sub>
                          </m:sSub>
                        </m:num>
                        <m:den>
                          <m:r>
                            <a:rPr lang="en-US" sz="2800" b="1" i="1">
                              <a:latin typeface="Cambria Math" panose="02040503050406030204" pitchFamily="18" charset="0"/>
                            </a:rPr>
                            <m:t>𝑷</m:t>
                          </m:r>
                        </m:den>
                      </m:f>
                    </m:oMath>
                  </m:oMathPara>
                </a14:m>
                <a:endParaRPr lang="en-US" sz="2800" dirty="0"/>
              </a:p>
            </p:txBody>
          </p:sp>
        </mc:Choice>
        <mc:Fallback xmlns="">
          <p:sp>
            <p:nvSpPr>
              <p:cNvPr id="5" name="Rectangle 4">
                <a:extLst>
                  <a:ext uri="{FF2B5EF4-FFF2-40B4-BE49-F238E27FC236}">
                    <a16:creationId xmlns:a16="http://schemas.microsoft.com/office/drawing/2014/main" id="{CDDA5130-A9BB-BDDA-E262-93726A4F7C61}"/>
                  </a:ext>
                </a:extLst>
              </p:cNvPr>
              <p:cNvSpPr>
                <a:spLocks noRot="1" noChangeAspect="1" noMove="1" noResize="1" noEditPoints="1" noAdjustHandles="1" noChangeArrowheads="1" noChangeShapeType="1" noTextEdit="1"/>
              </p:cNvSpPr>
              <p:nvPr/>
            </p:nvSpPr>
            <p:spPr>
              <a:xfrm>
                <a:off x="3456287" y="3452024"/>
                <a:ext cx="1808572" cy="896143"/>
              </a:xfrm>
              <a:prstGeom prst="rect">
                <a:avLst/>
              </a:prstGeom>
              <a:blipFill>
                <a:blip r:embed="rId2"/>
                <a:stretch>
                  <a:fillRect b="-6944"/>
                </a:stretch>
              </a:blipFill>
            </p:spPr>
            <p:txBody>
              <a:bodyPr/>
              <a:lstStyle/>
              <a:p>
                <a:r>
                  <a:rPr lang="en-US">
                    <a:noFill/>
                  </a:rPr>
                  <a:t> </a:t>
                </a:r>
              </a:p>
            </p:txBody>
          </p:sp>
        </mc:Fallback>
      </mc:AlternateContent>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8850"/>
            <a:ext cx="8229600" cy="984149"/>
          </a:xfrm>
        </p:spPr>
        <p:txBody>
          <a:bodyPr>
            <a:normAutofit fontScale="90000"/>
          </a:bodyPr>
          <a:lstStyle/>
          <a:p>
            <a:r>
              <a:rPr lang="en-US" dirty="0"/>
              <a:t>The Long Run - Economic Growth</a:t>
            </a:r>
            <a:br>
              <a:rPr lang="en-US" dirty="0"/>
            </a:br>
            <a:endParaRPr lang="en-US" sz="3111" dirty="0"/>
          </a:p>
        </p:txBody>
      </p:sp>
      <p:sp>
        <p:nvSpPr>
          <p:cNvPr id="3" name="Content Placeholder 2"/>
          <p:cNvSpPr>
            <a:spLocks noGrp="1"/>
          </p:cNvSpPr>
          <p:nvPr>
            <p:ph idx="1"/>
          </p:nvPr>
        </p:nvSpPr>
        <p:spPr>
          <a:xfrm>
            <a:off x="4537442" y="2702308"/>
            <a:ext cx="4468519" cy="3899877"/>
          </a:xfrm>
          <a:noFill/>
        </p:spPr>
        <p:txBody>
          <a:bodyPr>
            <a:normAutofit/>
          </a:bodyPr>
          <a:lstStyle/>
          <a:p>
            <a:pPr marL="0" indent="0" algn="ctr">
              <a:buNone/>
            </a:pPr>
            <a:r>
              <a:rPr lang="en-US" sz="2000" b="1" dirty="0"/>
              <a:t>Productivity – </a:t>
            </a:r>
            <a:r>
              <a:rPr lang="en-US" sz="2000" dirty="0"/>
              <a:t>the quantity of goods and services produced from each unit of labor</a:t>
            </a:r>
            <a:r>
              <a:rPr lang="en-US" sz="1800" dirty="0"/>
              <a:t>.</a:t>
            </a:r>
          </a:p>
          <a:p>
            <a:pPr marL="0" indent="0" algn="ctr">
              <a:buNone/>
            </a:pPr>
            <a:r>
              <a:rPr lang="en-US" sz="1800" dirty="0"/>
              <a:t>Factors improving productivity include:</a:t>
            </a:r>
          </a:p>
          <a:p>
            <a:pPr marL="971550" lvl="1" indent="-514350">
              <a:buFont typeface="+mj-lt"/>
              <a:buAutoNum type="arabicPeriod"/>
            </a:pPr>
            <a:r>
              <a:rPr lang="en-US" sz="1800" dirty="0"/>
              <a:t>Physical Capital.</a:t>
            </a:r>
          </a:p>
          <a:p>
            <a:pPr marL="971550" lvl="1" indent="-514350">
              <a:buFont typeface="+mj-lt"/>
              <a:buAutoNum type="arabicPeriod"/>
            </a:pPr>
            <a:r>
              <a:rPr lang="en-US" sz="1800" dirty="0"/>
              <a:t>Human Capital.</a:t>
            </a:r>
          </a:p>
          <a:p>
            <a:pPr marL="971550" lvl="1" indent="-514350">
              <a:buFont typeface="+mj-lt"/>
              <a:buAutoNum type="arabicPeriod"/>
            </a:pPr>
            <a:r>
              <a:rPr lang="en-US" sz="1800" dirty="0"/>
              <a:t>Natural Resources.</a:t>
            </a:r>
          </a:p>
          <a:p>
            <a:pPr marL="971550" lvl="1" indent="-514350">
              <a:buFont typeface="+mj-lt"/>
              <a:buAutoNum type="arabicPeriod"/>
            </a:pPr>
            <a:r>
              <a:rPr lang="en-US" sz="1800" dirty="0"/>
              <a:t>Entrepreneurship.</a:t>
            </a:r>
          </a:p>
          <a:p>
            <a:pPr marL="971550" lvl="1" indent="-514350">
              <a:buFont typeface="+mj-lt"/>
              <a:buAutoNum type="arabicPeriod"/>
            </a:pPr>
            <a:r>
              <a:rPr lang="en-US" sz="1800" dirty="0"/>
              <a:t>Social and Legal Framework</a:t>
            </a:r>
          </a:p>
          <a:p>
            <a:pPr marL="971550" lvl="1" indent="-514350">
              <a:buFont typeface="+mj-lt"/>
              <a:buAutoNum type="arabicPeriod"/>
            </a:pPr>
            <a:r>
              <a:rPr lang="en-US" sz="1800" dirty="0"/>
              <a:t>*Technology, </a:t>
            </a:r>
          </a:p>
        </p:txBody>
      </p:sp>
      <p:pic>
        <p:nvPicPr>
          <p:cNvPr id="8196" name="Picture 4" descr="Ilustración gratis: Productividad, Trabajo, Empresario ...">
            <a:extLst>
              <a:ext uri="{FF2B5EF4-FFF2-40B4-BE49-F238E27FC236}">
                <a16:creationId xmlns:a16="http://schemas.microsoft.com/office/drawing/2014/main" id="{DF1B1DAA-0F0F-8824-4249-D55EC83076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459" y="3308608"/>
            <a:ext cx="4094529" cy="238415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93A22C0-ED06-80B3-F0E2-A5F9766EAA03}"/>
              </a:ext>
            </a:extLst>
          </p:cNvPr>
          <p:cNvSpPr txBox="1"/>
          <p:nvPr/>
        </p:nvSpPr>
        <p:spPr>
          <a:xfrm>
            <a:off x="457200" y="1068272"/>
            <a:ext cx="8229600" cy="1015663"/>
          </a:xfrm>
          <a:prstGeom prst="rect">
            <a:avLst/>
          </a:prstGeom>
          <a:noFill/>
        </p:spPr>
        <p:txBody>
          <a:bodyPr wrap="square" rtlCol="0">
            <a:spAutoFit/>
          </a:bodyPr>
          <a:lstStyle/>
          <a:p>
            <a:pPr algn="ctr"/>
            <a:r>
              <a:rPr lang="en-US" sz="2000" b="1" dirty="0"/>
              <a:t>Economic growth</a:t>
            </a:r>
            <a:r>
              <a:rPr lang="en-US" sz="2000" dirty="0"/>
              <a:t> is a </a:t>
            </a:r>
            <a:r>
              <a:rPr lang="en-US" sz="2000" u="sng" dirty="0"/>
              <a:t>long run </a:t>
            </a:r>
            <a:r>
              <a:rPr lang="en-US" sz="2000" dirty="0"/>
              <a:t>phenomenon referring to an increase in aggregate production and the market value of goods and services in an economy over time.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97C97-216F-CB6B-CC9C-6DC221E8ADDA}"/>
              </a:ext>
            </a:extLst>
          </p:cNvPr>
          <p:cNvSpPr>
            <a:spLocks noGrp="1"/>
          </p:cNvSpPr>
          <p:nvPr>
            <p:ph type="title"/>
          </p:nvPr>
        </p:nvSpPr>
        <p:spPr>
          <a:xfrm>
            <a:off x="455334" y="17101"/>
            <a:ext cx="8229600" cy="1143000"/>
          </a:xfrm>
        </p:spPr>
        <p:txBody>
          <a:bodyPr>
            <a:normAutofit/>
          </a:bodyPr>
          <a:lstStyle/>
          <a:p>
            <a:r>
              <a:rPr lang="en-US" sz="4000"/>
              <a:t>Introduction</a:t>
            </a:r>
            <a:endParaRPr lang="en-US" sz="4000" dirty="0"/>
          </a:p>
        </p:txBody>
      </p:sp>
      <p:sp>
        <p:nvSpPr>
          <p:cNvPr id="5" name="Subtitle 2">
            <a:extLst>
              <a:ext uri="{FF2B5EF4-FFF2-40B4-BE49-F238E27FC236}">
                <a16:creationId xmlns:a16="http://schemas.microsoft.com/office/drawing/2014/main" id="{6543F87F-FA27-9EA0-601F-A189DC6F117C}"/>
              </a:ext>
            </a:extLst>
          </p:cNvPr>
          <p:cNvSpPr txBox="1">
            <a:spLocks/>
          </p:cNvSpPr>
          <p:nvPr/>
        </p:nvSpPr>
        <p:spPr>
          <a:xfrm>
            <a:off x="455334" y="1417638"/>
            <a:ext cx="8229600" cy="1082675"/>
          </a:xfrm>
          <a:prstGeom prst="rect">
            <a:avLst/>
          </a:prstGeom>
          <a:solidFill>
            <a:schemeClr val="bg1">
              <a:alpha val="90000"/>
            </a:schemeClr>
          </a:solidFill>
        </p:spPr>
        <p:txBody>
          <a:bodyPr vert="horz" lIns="91440" tIns="45720" rIns="91440" bIns="45720" rtlCol="0">
            <a:normAutofit/>
          </a:bodyPr>
          <a:lstStyle/>
          <a:p>
            <a:pPr marL="0" marR="0" lvl="0" indent="0" algn="ctr" defTabSz="457200" rtl="0" eaLnBrk="1" fontAlgn="auto" latinLnBrk="0" hangingPunct="1">
              <a:lnSpc>
                <a:spcPct val="100000"/>
              </a:lnSpc>
              <a:spcBef>
                <a:spcPct val="20000"/>
              </a:spcBef>
              <a:spcAft>
                <a:spcPts val="0"/>
              </a:spcAft>
              <a:buClrTx/>
              <a:buSzTx/>
              <a:buFont typeface="Arial" pitchFamily="-1" charset="0"/>
              <a:buNone/>
              <a:tabLst/>
              <a:defRPr/>
            </a:pPr>
            <a:r>
              <a:rPr kumimoji="0" lang="en-US" sz="3200" b="1" i="0" u="none" strike="noStrike" kern="1200" cap="none" spc="0" normalizeH="0" baseline="0" noProof="0">
                <a:ln>
                  <a:noFill/>
                </a:ln>
                <a:solidFill>
                  <a:srgbClr val="0D0D0D"/>
                </a:solidFill>
                <a:effectLst/>
                <a:uLnTx/>
                <a:uFillTx/>
                <a:latin typeface="+mn-lt"/>
                <a:ea typeface="+mn-ea"/>
                <a:cs typeface="+mn-cs"/>
              </a:rPr>
              <a:t>Objective: </a:t>
            </a:r>
            <a:r>
              <a:rPr kumimoji="0" lang="en-US" sz="3200" b="0" i="0" u="none" strike="noStrike" kern="1200" cap="none" spc="0" normalizeH="0" baseline="0" noProof="0">
                <a:ln>
                  <a:noFill/>
                </a:ln>
                <a:solidFill>
                  <a:srgbClr val="0D0D0D"/>
                </a:solidFill>
                <a:effectLst/>
                <a:uLnTx/>
                <a:uFillTx/>
                <a:latin typeface="+mn-lt"/>
                <a:ea typeface="+mn-ea"/>
                <a:cs typeface="+mn-cs"/>
              </a:rPr>
              <a:t>Describe the field of economics, including microeconomics and macroeconomics.</a:t>
            </a:r>
          </a:p>
          <a:p>
            <a:pPr marL="0" marR="0" lvl="0" indent="0" algn="ctr" defTabSz="457200" rtl="0" eaLnBrk="1" fontAlgn="auto" latinLnBrk="0" hangingPunct="1">
              <a:lnSpc>
                <a:spcPct val="100000"/>
              </a:lnSpc>
              <a:spcBef>
                <a:spcPct val="20000"/>
              </a:spcBef>
              <a:spcAft>
                <a:spcPts val="0"/>
              </a:spcAft>
              <a:buClrTx/>
              <a:buSzTx/>
              <a:buFont typeface="Arial" pitchFamily="-1" charset="0"/>
              <a:buNone/>
              <a:tabLst/>
              <a:defRPr/>
            </a:pPr>
            <a:endParaRPr kumimoji="0" lang="en-US" sz="3200" b="0" i="0" u="none" strike="noStrike" kern="1200" cap="none" spc="0" normalizeH="0" baseline="0" noProof="0" dirty="0">
              <a:ln>
                <a:noFill/>
              </a:ln>
              <a:solidFill>
                <a:srgbClr val="0D0D0D"/>
              </a:solidFill>
              <a:effectLst/>
              <a:uLnTx/>
              <a:uFillTx/>
              <a:latin typeface="+mn-lt"/>
              <a:ea typeface="+mn-ea"/>
              <a:cs typeface="+mn-cs"/>
            </a:endParaRPr>
          </a:p>
        </p:txBody>
      </p:sp>
      <p:sp>
        <p:nvSpPr>
          <p:cNvPr id="6" name="Rectangle 5">
            <a:extLst>
              <a:ext uri="{FF2B5EF4-FFF2-40B4-BE49-F238E27FC236}">
                <a16:creationId xmlns:a16="http://schemas.microsoft.com/office/drawing/2014/main" id="{68B549DB-9521-C04E-A711-3D6F2ABB1A46}"/>
              </a:ext>
            </a:extLst>
          </p:cNvPr>
          <p:cNvSpPr/>
          <p:nvPr/>
        </p:nvSpPr>
        <p:spPr>
          <a:xfrm>
            <a:off x="-3732" y="2500313"/>
            <a:ext cx="9147732" cy="3785652"/>
          </a:xfrm>
          <a:prstGeom prst="rect">
            <a:avLst/>
          </a:prstGeom>
          <a:solidFill>
            <a:schemeClr val="bg1">
              <a:alpha val="90000"/>
            </a:schemeClr>
          </a:solidFill>
        </p:spPr>
        <p:txBody>
          <a:bodyPr wrap="square">
            <a:spAutoFit/>
          </a:bodyPr>
          <a:lstStyle/>
          <a:p>
            <a:pPr marL="1831589" lvl="1" indent="-742950">
              <a:buFont typeface="+mj-lt"/>
              <a:buAutoNum type="arabicPeriod"/>
            </a:pPr>
            <a:endParaRPr lang="en-US" sz="2000"/>
          </a:p>
          <a:p>
            <a:pPr marL="1831589" lvl="1" indent="-742950">
              <a:buFont typeface="+mj-lt"/>
              <a:buAutoNum type="arabicPeriod"/>
            </a:pPr>
            <a:endParaRPr lang="en-US" sz="2000"/>
          </a:p>
          <a:p>
            <a:pPr marL="1831589" lvl="1" indent="-742950">
              <a:buFont typeface="+mj-lt"/>
              <a:buAutoNum type="arabicPeriod"/>
            </a:pPr>
            <a:r>
              <a:rPr lang="en-US" sz="2000"/>
              <a:t>What is economics?</a:t>
            </a:r>
          </a:p>
          <a:p>
            <a:pPr marL="1831589" lvl="1" indent="-742950">
              <a:buFont typeface="+mj-lt"/>
              <a:buAutoNum type="arabicPeriod"/>
            </a:pPr>
            <a:r>
              <a:rPr lang="en-US" sz="2000"/>
              <a:t>What is microeconomics?</a:t>
            </a:r>
          </a:p>
          <a:p>
            <a:pPr marL="1831589" lvl="1" indent="-742950">
              <a:buFont typeface="+mj-lt"/>
              <a:buAutoNum type="arabicPeriod"/>
            </a:pPr>
            <a:r>
              <a:rPr lang="en-US" sz="2000"/>
              <a:t>How do households and firms make decisions?</a:t>
            </a:r>
          </a:p>
          <a:p>
            <a:pPr marL="1831589" lvl="1" indent="-742950">
              <a:buFont typeface="+mj-lt"/>
              <a:buAutoNum type="arabicPeriod"/>
            </a:pPr>
            <a:r>
              <a:rPr lang="en-US" sz="2000"/>
              <a:t>What tradeoffs do nations face in production?</a:t>
            </a:r>
          </a:p>
          <a:p>
            <a:pPr marL="1831589" lvl="1" indent="-742950">
              <a:buFont typeface="+mj-lt"/>
              <a:buAutoNum type="arabicPeriod"/>
            </a:pPr>
            <a:r>
              <a:rPr lang="en-US" sz="2000"/>
              <a:t>How does trade affect national production?</a:t>
            </a:r>
          </a:p>
          <a:p>
            <a:pPr marL="1831589" lvl="1" indent="-742950">
              <a:buFont typeface="+mj-lt"/>
              <a:buAutoNum type="arabicPeriod"/>
            </a:pPr>
            <a:r>
              <a:rPr lang="en-US" sz="2000"/>
              <a:t>What is macroeconomics?</a:t>
            </a:r>
          </a:p>
          <a:p>
            <a:pPr marL="1831589" lvl="1" indent="-742950">
              <a:buFont typeface="+mj-lt"/>
              <a:buAutoNum type="arabicPeriod"/>
            </a:pPr>
            <a:r>
              <a:rPr lang="en-US" sz="2000"/>
              <a:t>What is the long and short of economic theory? </a:t>
            </a:r>
          </a:p>
          <a:p>
            <a:pPr marL="1831589" lvl="1" indent="-742950">
              <a:buFont typeface="+mj-lt"/>
              <a:buAutoNum type="arabicPeriod"/>
            </a:pPr>
            <a:endParaRPr lang="en-US" sz="2000"/>
          </a:p>
          <a:p>
            <a:pPr marL="1831589" lvl="1" indent="-742950">
              <a:buFont typeface="+mj-lt"/>
              <a:buAutoNum type="arabicPeriod"/>
            </a:pPr>
            <a:endParaRPr lang="en-US" sz="2000"/>
          </a:p>
          <a:p>
            <a:pPr marL="1831589" lvl="1" indent="-742950">
              <a:buFont typeface="+mj-lt"/>
              <a:buAutoNum type="arabicPeriod"/>
            </a:pPr>
            <a:endParaRPr lang="en-US" sz="2000" dirty="0"/>
          </a:p>
        </p:txBody>
      </p:sp>
    </p:spTree>
    <p:extLst>
      <p:ext uri="{BB962C8B-B14F-4D97-AF65-F5344CB8AC3E}">
        <p14:creationId xmlns:p14="http://schemas.microsoft.com/office/powerpoint/2010/main" val="20547811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0"/>
            <a:ext cx="8229600" cy="1143000"/>
          </a:xfrm>
        </p:spPr>
        <p:txBody>
          <a:bodyPr>
            <a:normAutofit/>
          </a:bodyPr>
          <a:lstStyle/>
          <a:p>
            <a:pPr eaLnBrk="1" hangingPunct="1"/>
            <a:r>
              <a:rPr lang="en-US" sz="4000" dirty="0">
                <a:ea typeface="ＭＳ Ｐゴシック" pitchFamily="-84" charset="-128"/>
                <a:cs typeface="ＭＳ Ｐゴシック" pitchFamily="-84" charset="-128"/>
              </a:rPr>
              <a:t>Economics</a:t>
            </a:r>
          </a:p>
        </p:txBody>
      </p:sp>
      <p:sp>
        <p:nvSpPr>
          <p:cNvPr id="3" name="Content Placeholder 2"/>
          <p:cNvSpPr>
            <a:spLocks noGrp="1"/>
          </p:cNvSpPr>
          <p:nvPr>
            <p:ph idx="1"/>
          </p:nvPr>
        </p:nvSpPr>
        <p:spPr>
          <a:xfrm>
            <a:off x="457200" y="1565430"/>
            <a:ext cx="8229600" cy="714375"/>
          </a:xfrm>
        </p:spPr>
        <p:txBody>
          <a:bodyPr>
            <a:normAutofit/>
          </a:bodyPr>
          <a:lstStyle/>
          <a:p>
            <a:pPr marL="457200" lvl="1" indent="0" algn="ctr" eaLnBrk="1" hangingPunct="1">
              <a:buNone/>
            </a:pPr>
            <a:r>
              <a:rPr lang="en-US" sz="2000" dirty="0"/>
              <a:t>A study of choice in a world of scarcity.</a:t>
            </a:r>
          </a:p>
        </p:txBody>
      </p:sp>
      <p:sp>
        <p:nvSpPr>
          <p:cNvPr id="5" name="Content Placeholder 2"/>
          <p:cNvSpPr txBox="1">
            <a:spLocks/>
          </p:cNvSpPr>
          <p:nvPr/>
        </p:nvSpPr>
        <p:spPr bwMode="auto">
          <a:xfrm>
            <a:off x="645189" y="1025545"/>
            <a:ext cx="8229600" cy="606425"/>
          </a:xfrm>
          <a:prstGeom prst="rect">
            <a:avLst/>
          </a:prstGeom>
          <a:noFill/>
          <a:ln w="9525">
            <a:noFill/>
            <a:miter lim="800000"/>
            <a:headEnd/>
            <a:tailEnd/>
          </a:ln>
        </p:spPr>
        <p:txBody>
          <a:bodyPr>
            <a:prstTxWarp prst="textNoShape">
              <a:avLst/>
            </a:prstTxWarp>
          </a:bodyPr>
          <a:lstStyle/>
          <a:p>
            <a:pPr algn="ctr">
              <a:spcBef>
                <a:spcPct val="20000"/>
              </a:spcBef>
              <a:defRPr/>
            </a:pPr>
            <a:r>
              <a:rPr lang="en-US" sz="2400" dirty="0">
                <a:latin typeface="+mn-lt"/>
                <a:ea typeface="ＭＳ Ｐゴシック" pitchFamily="-1" charset="-128"/>
                <a:cs typeface="ＭＳ Ｐゴシック" pitchFamily="-1" charset="-128"/>
              </a:rPr>
              <a:t>What is economics?</a:t>
            </a:r>
            <a:endParaRPr lang="en-US" sz="2400" dirty="0">
              <a:latin typeface="+mn-lt"/>
              <a:ea typeface="ＭＳ Ｐゴシック" pitchFamily="-1" charset="-128"/>
              <a:cs typeface="+mn-cs"/>
            </a:endParaRPr>
          </a:p>
        </p:txBody>
      </p:sp>
      <p:sp>
        <p:nvSpPr>
          <p:cNvPr id="15365" name="TextBox 6"/>
          <p:cNvSpPr txBox="1">
            <a:spLocks noChangeArrowheads="1"/>
          </p:cNvSpPr>
          <p:nvPr/>
        </p:nvSpPr>
        <p:spPr bwMode="auto">
          <a:xfrm>
            <a:off x="742950" y="2389763"/>
            <a:ext cx="1858963" cy="646331"/>
          </a:xfrm>
          <a:prstGeom prst="rect">
            <a:avLst/>
          </a:prstGeom>
          <a:noFill/>
          <a:ln w="9525">
            <a:solidFill>
              <a:schemeClr val="tx1"/>
            </a:solidFill>
            <a:miter lim="800000"/>
            <a:headEnd/>
            <a:tailEnd/>
          </a:ln>
        </p:spPr>
        <p:txBody>
          <a:bodyPr wrap="square">
            <a:prstTxWarp prst="textNoShape">
              <a:avLst/>
            </a:prstTxWarp>
            <a:spAutoFit/>
          </a:bodyPr>
          <a:lstStyle/>
          <a:p>
            <a:pPr algn="ctr"/>
            <a:r>
              <a:rPr lang="en-US" dirty="0"/>
              <a:t>Unlimited Needs and wants</a:t>
            </a:r>
          </a:p>
        </p:txBody>
      </p:sp>
      <p:sp>
        <p:nvSpPr>
          <p:cNvPr id="15366" name="TextBox 7"/>
          <p:cNvSpPr txBox="1">
            <a:spLocks noChangeArrowheads="1"/>
          </p:cNvSpPr>
          <p:nvPr/>
        </p:nvSpPr>
        <p:spPr bwMode="auto">
          <a:xfrm>
            <a:off x="3667125" y="2389763"/>
            <a:ext cx="1449388" cy="646331"/>
          </a:xfrm>
          <a:prstGeom prst="rect">
            <a:avLst/>
          </a:prstGeom>
          <a:noFill/>
          <a:ln w="9525">
            <a:solidFill>
              <a:schemeClr val="tx1"/>
            </a:solidFill>
            <a:miter lim="800000"/>
            <a:headEnd/>
            <a:tailEnd/>
          </a:ln>
        </p:spPr>
        <p:txBody>
          <a:bodyPr anchor="ctr">
            <a:prstTxWarp prst="textNoShape">
              <a:avLst/>
            </a:prstTxWarp>
            <a:spAutoFit/>
          </a:bodyPr>
          <a:lstStyle/>
          <a:p>
            <a:pPr algn="ctr"/>
            <a:r>
              <a:rPr lang="en-US" dirty="0"/>
              <a:t>Problem of Scarcity</a:t>
            </a:r>
          </a:p>
        </p:txBody>
      </p:sp>
      <p:sp>
        <p:nvSpPr>
          <p:cNvPr id="15367" name="TextBox 8"/>
          <p:cNvSpPr txBox="1">
            <a:spLocks noChangeArrowheads="1"/>
          </p:cNvSpPr>
          <p:nvPr/>
        </p:nvSpPr>
        <p:spPr bwMode="auto">
          <a:xfrm>
            <a:off x="6180138" y="2389763"/>
            <a:ext cx="1858963" cy="646331"/>
          </a:xfrm>
          <a:prstGeom prst="rect">
            <a:avLst/>
          </a:prstGeom>
          <a:noFill/>
          <a:ln w="9525">
            <a:solidFill>
              <a:schemeClr val="tx1"/>
            </a:solidFill>
            <a:miter lim="800000"/>
            <a:headEnd/>
            <a:tailEnd/>
          </a:ln>
        </p:spPr>
        <p:txBody>
          <a:bodyPr wrap="square">
            <a:prstTxWarp prst="textNoShape">
              <a:avLst/>
            </a:prstTxWarp>
            <a:spAutoFit/>
          </a:bodyPr>
          <a:lstStyle/>
          <a:p>
            <a:pPr algn="ctr"/>
            <a:r>
              <a:rPr lang="en-US" dirty="0"/>
              <a:t>Limited Resources</a:t>
            </a:r>
          </a:p>
        </p:txBody>
      </p:sp>
      <p:sp>
        <p:nvSpPr>
          <p:cNvPr id="15368" name="TextBox 9"/>
          <p:cNvSpPr txBox="1">
            <a:spLocks noChangeArrowheads="1"/>
          </p:cNvSpPr>
          <p:nvPr/>
        </p:nvSpPr>
        <p:spPr bwMode="auto">
          <a:xfrm>
            <a:off x="2601913" y="3683317"/>
            <a:ext cx="3811587" cy="1385887"/>
          </a:xfrm>
          <a:prstGeom prst="rect">
            <a:avLst/>
          </a:prstGeom>
          <a:noFill/>
          <a:ln w="9525">
            <a:solidFill>
              <a:schemeClr val="tx1"/>
            </a:solidFill>
            <a:miter lim="800000"/>
            <a:headEnd/>
            <a:tailEnd/>
          </a:ln>
        </p:spPr>
        <p:txBody>
          <a:bodyPr>
            <a:prstTxWarp prst="textNoShape">
              <a:avLst/>
            </a:prstTxWarp>
            <a:spAutoFit/>
          </a:bodyPr>
          <a:lstStyle/>
          <a:p>
            <a:pPr algn="ctr"/>
            <a:r>
              <a:rPr lang="en-US" dirty="0"/>
              <a:t>Three Economic Questions</a:t>
            </a:r>
          </a:p>
          <a:p>
            <a:pPr algn="ctr"/>
            <a:endParaRPr lang="en-US" dirty="0"/>
          </a:p>
          <a:p>
            <a:pPr algn="ctr"/>
            <a:r>
              <a:rPr lang="en-US" sz="1600" dirty="0"/>
              <a:t>What to produce?</a:t>
            </a:r>
          </a:p>
          <a:p>
            <a:pPr algn="ctr"/>
            <a:r>
              <a:rPr lang="en-US" sz="1600" dirty="0"/>
              <a:t>How to produce?</a:t>
            </a:r>
          </a:p>
          <a:p>
            <a:pPr algn="ctr"/>
            <a:r>
              <a:rPr lang="en-US" sz="1600" dirty="0"/>
              <a:t>For whom to produce?</a:t>
            </a:r>
          </a:p>
        </p:txBody>
      </p:sp>
      <p:sp>
        <p:nvSpPr>
          <p:cNvPr id="15369" name="TextBox 10"/>
          <p:cNvSpPr txBox="1">
            <a:spLocks noChangeArrowheads="1"/>
          </p:cNvSpPr>
          <p:nvPr/>
        </p:nvSpPr>
        <p:spPr bwMode="auto">
          <a:xfrm>
            <a:off x="1246188" y="5694679"/>
            <a:ext cx="1858963" cy="369332"/>
          </a:xfrm>
          <a:prstGeom prst="rect">
            <a:avLst/>
          </a:prstGeom>
          <a:noFill/>
          <a:ln w="9525">
            <a:solidFill>
              <a:schemeClr val="tx1"/>
            </a:solidFill>
            <a:miter lim="800000"/>
            <a:headEnd/>
            <a:tailEnd/>
          </a:ln>
        </p:spPr>
        <p:txBody>
          <a:bodyPr wrap="square">
            <a:prstTxWarp prst="textNoShape">
              <a:avLst/>
            </a:prstTxWarp>
            <a:spAutoFit/>
          </a:bodyPr>
          <a:lstStyle/>
          <a:p>
            <a:pPr algn="ctr"/>
            <a:r>
              <a:rPr lang="en-US" dirty="0"/>
              <a:t>Centrally Planned</a:t>
            </a:r>
          </a:p>
        </p:txBody>
      </p:sp>
      <p:sp>
        <p:nvSpPr>
          <p:cNvPr id="15370" name="TextBox 11"/>
          <p:cNvSpPr txBox="1">
            <a:spLocks noChangeArrowheads="1"/>
          </p:cNvSpPr>
          <p:nvPr/>
        </p:nvSpPr>
        <p:spPr bwMode="auto">
          <a:xfrm>
            <a:off x="3667125" y="5696267"/>
            <a:ext cx="1449388" cy="369332"/>
          </a:xfrm>
          <a:prstGeom prst="rect">
            <a:avLst/>
          </a:prstGeom>
          <a:noFill/>
          <a:ln w="9525">
            <a:solidFill>
              <a:schemeClr val="tx1"/>
            </a:solidFill>
            <a:miter lim="800000"/>
            <a:headEnd/>
            <a:tailEnd/>
          </a:ln>
        </p:spPr>
        <p:txBody>
          <a:bodyPr>
            <a:prstTxWarp prst="textNoShape">
              <a:avLst/>
            </a:prstTxWarp>
            <a:spAutoFit/>
          </a:bodyPr>
          <a:lstStyle/>
          <a:p>
            <a:pPr algn="ctr"/>
            <a:r>
              <a:rPr lang="en-US" dirty="0"/>
              <a:t>Mixed</a:t>
            </a:r>
          </a:p>
        </p:txBody>
      </p:sp>
      <p:sp>
        <p:nvSpPr>
          <p:cNvPr id="15371" name="TextBox 12"/>
          <p:cNvSpPr txBox="1">
            <a:spLocks noChangeArrowheads="1"/>
          </p:cNvSpPr>
          <p:nvPr/>
        </p:nvSpPr>
        <p:spPr bwMode="auto">
          <a:xfrm>
            <a:off x="5953397" y="5694679"/>
            <a:ext cx="1717674" cy="369332"/>
          </a:xfrm>
          <a:prstGeom prst="rect">
            <a:avLst/>
          </a:prstGeom>
          <a:noFill/>
          <a:ln w="9525">
            <a:solidFill>
              <a:schemeClr val="tx1"/>
            </a:solidFill>
            <a:miter lim="800000"/>
            <a:headEnd/>
            <a:tailEnd/>
          </a:ln>
        </p:spPr>
        <p:txBody>
          <a:bodyPr wrap="square">
            <a:prstTxWarp prst="textNoShape">
              <a:avLst/>
            </a:prstTxWarp>
            <a:spAutoFit/>
          </a:bodyPr>
          <a:lstStyle/>
          <a:p>
            <a:pPr algn="ctr"/>
            <a:r>
              <a:rPr lang="en-US" dirty="0"/>
              <a:t>Free Enterprise</a:t>
            </a:r>
          </a:p>
        </p:txBody>
      </p:sp>
      <p:sp>
        <p:nvSpPr>
          <p:cNvPr id="14" name="Right Arrow 13"/>
          <p:cNvSpPr/>
          <p:nvPr/>
        </p:nvSpPr>
        <p:spPr>
          <a:xfrm>
            <a:off x="2601913" y="2515395"/>
            <a:ext cx="1065212" cy="411162"/>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5" name="Right Arrow 14"/>
          <p:cNvSpPr/>
          <p:nvPr/>
        </p:nvSpPr>
        <p:spPr>
          <a:xfrm flipH="1">
            <a:off x="5116513" y="2515395"/>
            <a:ext cx="1063625" cy="411162"/>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6" name="Right Arrow 15"/>
          <p:cNvSpPr/>
          <p:nvPr/>
        </p:nvSpPr>
        <p:spPr>
          <a:xfrm rot="5400000">
            <a:off x="4079081" y="3154918"/>
            <a:ext cx="625475" cy="409575"/>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7" name="Right Arrow 16"/>
          <p:cNvSpPr/>
          <p:nvPr/>
        </p:nvSpPr>
        <p:spPr>
          <a:xfrm rot="5400000">
            <a:off x="4064794" y="5177948"/>
            <a:ext cx="627063" cy="409575"/>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8" name="Bent Arrow 17"/>
          <p:cNvSpPr/>
          <p:nvPr/>
        </p:nvSpPr>
        <p:spPr>
          <a:xfrm rot="5400000">
            <a:off x="6122986" y="4842194"/>
            <a:ext cx="1143001" cy="561974"/>
          </a:xfrm>
          <a:prstGeom prst="ben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chemeClr val="tx1"/>
              </a:solidFill>
            </a:endParaRPr>
          </a:p>
        </p:txBody>
      </p:sp>
      <p:sp>
        <p:nvSpPr>
          <p:cNvPr id="19" name="Bent Arrow 18"/>
          <p:cNvSpPr/>
          <p:nvPr/>
        </p:nvSpPr>
        <p:spPr>
          <a:xfrm rot="5400000" flipV="1">
            <a:off x="1738313" y="4832666"/>
            <a:ext cx="1144588" cy="582613"/>
          </a:xfrm>
          <a:prstGeom prst="ben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367"/>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4" name="Typewriter"/>
                                        </p:tgtEl>
                                      </p:cMediaNode>
                                    </p:audio>
                                  </p:sub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36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36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4" name="Typewriter"/>
                                        </p:tgtEl>
                                      </p:cMediaNode>
                                    </p:audio>
                                  </p:subTnLst>
                                </p:cTn>
                              </p:par>
                              <p:par>
                                <p:cTn id="23" presetID="1" presetClass="entr" presetSubtype="0" fill="hold" grpId="0" nodeType="withEffect">
                                  <p:stCondLst>
                                    <p:cond delay="0"/>
                                  </p:stCondLst>
                                  <p:childTnLst>
                                    <p:set>
                                      <p:cBhvr>
                                        <p:cTn id="24" dur="1" fill="hold">
                                          <p:stCondLst>
                                            <p:cond delay="0"/>
                                          </p:stCondLst>
                                        </p:cTn>
                                        <p:tgtEl>
                                          <p:spTgt spid="1536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4" name="Typewriter"/>
                                        </p:tgtEl>
                                      </p:cMediaNode>
                                    </p:audio>
                                  </p:subTnLst>
                                </p:cTn>
                              </p:par>
                              <p:par>
                                <p:cTn id="29" presetID="1" presetClass="entr" presetSubtype="0" fill="hold" grpId="0" nodeType="withEffect">
                                  <p:stCondLst>
                                    <p:cond delay="0"/>
                                  </p:stCondLst>
                                  <p:childTnLst>
                                    <p:set>
                                      <p:cBhvr>
                                        <p:cTn id="30" dur="1" fill="hold">
                                          <p:stCondLst>
                                            <p:cond delay="0"/>
                                          </p:stCondLst>
                                        </p:cTn>
                                        <p:tgtEl>
                                          <p:spTgt spid="1537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537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536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5367" grpId="0" animBg="1"/>
      <p:bldP spid="15368" grpId="0" animBg="1"/>
      <p:bldP spid="15369" grpId="0" animBg="1"/>
      <p:bldP spid="15370" grpId="0" animBg="1"/>
      <p:bldP spid="15371" grpId="0" animBg="1"/>
      <p:bldP spid="15" grpId="0" animBg="1"/>
      <p:bldP spid="17" grpId="0" animBg="1"/>
      <p:bldP spid="18" grpId="0" animBg="1"/>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553" y="0"/>
            <a:ext cx="8229600" cy="1325562"/>
          </a:xfrm>
        </p:spPr>
        <p:txBody>
          <a:bodyPr>
            <a:normAutofit/>
          </a:bodyPr>
          <a:lstStyle/>
          <a:p>
            <a:r>
              <a:rPr lang="en-US" sz="4000" dirty="0"/>
              <a:t>Markets</a:t>
            </a:r>
          </a:p>
        </p:txBody>
      </p:sp>
      <p:sp>
        <p:nvSpPr>
          <p:cNvPr id="3" name="Content Placeholder 2"/>
          <p:cNvSpPr>
            <a:spLocks noGrp="1"/>
          </p:cNvSpPr>
          <p:nvPr>
            <p:ph idx="1"/>
          </p:nvPr>
        </p:nvSpPr>
        <p:spPr>
          <a:xfrm>
            <a:off x="457200" y="1705122"/>
            <a:ext cx="8229600" cy="1679221"/>
          </a:xfrm>
          <a:noFill/>
          <a:ln>
            <a:noFill/>
          </a:ln>
        </p:spPr>
        <p:txBody>
          <a:bodyPr>
            <a:normAutofit/>
          </a:bodyPr>
          <a:lstStyle/>
          <a:p>
            <a:pPr marL="0" indent="0" algn="ctr">
              <a:buNone/>
            </a:pPr>
            <a:r>
              <a:rPr lang="en-US" sz="2400" b="1" dirty="0"/>
              <a:t>Market Economy – </a:t>
            </a:r>
            <a:r>
              <a:rPr lang="en-US" sz="2400" dirty="0"/>
              <a:t>an economy that allocates resources through the decentralized decisions of many firms and households as they interact in markets for goods and services…</a:t>
            </a:r>
            <a:r>
              <a:rPr lang="en-US" sz="2400" b="1" dirty="0"/>
              <a:t>The Invisible Hand.</a:t>
            </a:r>
          </a:p>
        </p:txBody>
      </p:sp>
      <p:sp>
        <p:nvSpPr>
          <p:cNvPr id="7" name="TextBox 6"/>
          <p:cNvSpPr txBox="1"/>
          <p:nvPr/>
        </p:nvSpPr>
        <p:spPr>
          <a:xfrm>
            <a:off x="5098815" y="3912944"/>
            <a:ext cx="3587985" cy="1938992"/>
          </a:xfrm>
          <a:prstGeom prst="rect">
            <a:avLst/>
          </a:prstGeom>
          <a:noFill/>
        </p:spPr>
        <p:txBody>
          <a:bodyPr wrap="square" rtlCol="0">
            <a:spAutoFit/>
          </a:bodyPr>
          <a:lstStyle/>
          <a:p>
            <a:pPr algn="ctr"/>
            <a:r>
              <a:rPr lang="en-US" sz="2400" dirty="0"/>
              <a:t>This is as opposed to central economic planning like occurred in the Soviet Union – doesn’t work out so well!</a:t>
            </a:r>
          </a:p>
        </p:txBody>
      </p:sp>
      <p:pic>
        <p:nvPicPr>
          <p:cNvPr id="61442" name="Picture 2" descr="We will bury you': What Nikita Khrushchev actually meant - Russia Beyond">
            <a:extLst>
              <a:ext uri="{FF2B5EF4-FFF2-40B4-BE49-F238E27FC236}">
                <a16:creationId xmlns:a16="http://schemas.microsoft.com/office/drawing/2014/main" id="{AFD764C3-28BF-174F-BCA0-0A663C3A92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3201" y="3710649"/>
            <a:ext cx="4166370" cy="23435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68717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030"/>
            <a:ext cx="8229600" cy="1143000"/>
          </a:xfrm>
        </p:spPr>
        <p:txBody>
          <a:bodyPr>
            <a:normAutofit/>
          </a:bodyPr>
          <a:lstStyle/>
          <a:p>
            <a:r>
              <a:rPr lang="en-US" sz="4000"/>
              <a:t>Roles of Government</a:t>
            </a:r>
          </a:p>
        </p:txBody>
      </p:sp>
      <p:sp>
        <p:nvSpPr>
          <p:cNvPr id="3" name="Content Placeholder 2"/>
          <p:cNvSpPr>
            <a:spLocks noGrp="1"/>
          </p:cNvSpPr>
          <p:nvPr>
            <p:ph idx="1"/>
          </p:nvPr>
        </p:nvSpPr>
        <p:spPr>
          <a:xfrm>
            <a:off x="4797778" y="1774825"/>
            <a:ext cx="4152429" cy="3926145"/>
          </a:xfrm>
          <a:noFill/>
        </p:spPr>
        <p:txBody>
          <a:bodyPr>
            <a:normAutofit/>
          </a:bodyPr>
          <a:lstStyle/>
          <a:p>
            <a:pPr marL="0" indent="0" algn="ctr">
              <a:buNone/>
            </a:pPr>
            <a:r>
              <a:rPr lang="en-US" sz="2400"/>
              <a:t>In order to facilitate </a:t>
            </a:r>
            <a:r>
              <a:rPr lang="en-US" sz="2400" b="1"/>
              <a:t>The Invisible Hand</a:t>
            </a:r>
            <a:r>
              <a:rPr lang="en-US" sz="2400"/>
              <a:t>, the government must enforce rules and maintain institutions that are key to the market economy.</a:t>
            </a:r>
          </a:p>
          <a:p>
            <a:pPr marL="0" indent="0" algn="ctr">
              <a:buNone/>
            </a:pPr>
            <a:endParaRPr lang="en-US" sz="2400" b="1"/>
          </a:p>
          <a:p>
            <a:pPr marL="0" indent="0" algn="ctr">
              <a:buNone/>
            </a:pPr>
            <a:r>
              <a:rPr lang="en-US" sz="2400" b="1"/>
              <a:t>Property Rights – </a:t>
            </a:r>
            <a:r>
              <a:rPr lang="en-US" sz="2400"/>
              <a:t>the ability of an individual to own and exercise control over scarce resources.</a:t>
            </a:r>
            <a:endParaRPr lang="en-US" sz="2400" b="1"/>
          </a:p>
        </p:txBody>
      </p:sp>
      <p:pic>
        <p:nvPicPr>
          <p:cNvPr id="1026" name="Picture 2" descr="The Wounded Invisible Hand Regulating the World – Checks&amp;Balances">
            <a:extLst>
              <a:ext uri="{FF2B5EF4-FFF2-40B4-BE49-F238E27FC236}">
                <a16:creationId xmlns:a16="http://schemas.microsoft.com/office/drawing/2014/main" id="{001B69C0-C1EE-8B43-B260-D2664CD4549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265"/>
          <a:stretch/>
        </p:blipFill>
        <p:spPr bwMode="auto">
          <a:xfrm>
            <a:off x="536224" y="1534331"/>
            <a:ext cx="3810000" cy="4637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96137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284" y="0"/>
            <a:ext cx="8229600" cy="1143000"/>
          </a:xfrm>
        </p:spPr>
        <p:txBody>
          <a:bodyPr>
            <a:normAutofit/>
          </a:bodyPr>
          <a:lstStyle/>
          <a:p>
            <a:r>
              <a:rPr lang="en-US" sz="4000" dirty="0"/>
              <a:t>Roles of Government</a:t>
            </a:r>
          </a:p>
        </p:txBody>
      </p:sp>
      <p:sp>
        <p:nvSpPr>
          <p:cNvPr id="3" name="Content Placeholder 2"/>
          <p:cNvSpPr>
            <a:spLocks noGrp="1"/>
          </p:cNvSpPr>
          <p:nvPr>
            <p:ph idx="1"/>
          </p:nvPr>
        </p:nvSpPr>
        <p:spPr>
          <a:xfrm>
            <a:off x="3846730" y="1224643"/>
            <a:ext cx="5032745" cy="5045528"/>
          </a:xfrm>
          <a:noFill/>
        </p:spPr>
        <p:txBody>
          <a:bodyPr>
            <a:noAutofit/>
          </a:bodyPr>
          <a:lstStyle/>
          <a:p>
            <a:pPr marL="0" indent="0" algn="ctr">
              <a:buNone/>
            </a:pPr>
            <a:r>
              <a:rPr lang="en-US" sz="1800" dirty="0"/>
              <a:t>In order to facilitate efficiency, the government can help improve markets. </a:t>
            </a:r>
          </a:p>
          <a:p>
            <a:pPr marL="0" indent="0" algn="ctr">
              <a:buNone/>
            </a:pPr>
            <a:endParaRPr lang="en-US" sz="1800" b="1" dirty="0"/>
          </a:p>
          <a:p>
            <a:pPr marL="457200" lvl="1" indent="0" algn="ctr">
              <a:buNone/>
            </a:pPr>
            <a:r>
              <a:rPr lang="en-US" sz="1800" b="1" dirty="0"/>
              <a:t>Market Failure: </a:t>
            </a:r>
            <a:r>
              <a:rPr lang="en-US" sz="1800" dirty="0"/>
              <a:t>a situation in which a market left on its own fails to allocate resources efficiently.</a:t>
            </a:r>
          </a:p>
          <a:p>
            <a:pPr marL="457200" lvl="1" indent="0" algn="ctr">
              <a:buNone/>
            </a:pPr>
            <a:endParaRPr lang="en-US" sz="1800" dirty="0"/>
          </a:p>
          <a:p>
            <a:pPr marL="457200" lvl="1" indent="0" algn="ctr">
              <a:buNone/>
            </a:pPr>
            <a:r>
              <a:rPr lang="en-US" sz="1800" b="1" dirty="0"/>
              <a:t>Externality</a:t>
            </a:r>
            <a:r>
              <a:rPr lang="en-US" sz="1800" dirty="0"/>
              <a:t> – which is the uncompensated impact of one person’s actions on the well-being of a bystander.</a:t>
            </a:r>
          </a:p>
          <a:p>
            <a:pPr marL="457200" lvl="1" indent="0" algn="ctr">
              <a:buNone/>
            </a:pPr>
            <a:r>
              <a:rPr lang="en-US" sz="1800" dirty="0"/>
              <a:t>-Tragedy of the Commons</a:t>
            </a:r>
          </a:p>
          <a:p>
            <a:pPr marL="457200" lvl="1" indent="0" algn="ctr">
              <a:buNone/>
            </a:pPr>
            <a:endParaRPr lang="en-US" sz="1800" dirty="0"/>
          </a:p>
          <a:p>
            <a:pPr marL="457200" lvl="1" indent="0" algn="ctr">
              <a:buNone/>
            </a:pPr>
            <a:r>
              <a:rPr lang="en-US" sz="1800" b="1" dirty="0"/>
              <a:t>Market</a:t>
            </a:r>
            <a:r>
              <a:rPr lang="en-US" sz="1800" dirty="0"/>
              <a:t> </a:t>
            </a:r>
            <a:r>
              <a:rPr lang="en-US" sz="1800" b="1" dirty="0"/>
              <a:t>power –</a:t>
            </a:r>
            <a:r>
              <a:rPr lang="en-US" sz="1800" dirty="0"/>
              <a:t> which refers to the ability of a single person or small group to unduly influence market prices. </a:t>
            </a:r>
          </a:p>
          <a:p>
            <a:pPr marL="457200" lvl="1" indent="0" algn="ctr">
              <a:buNone/>
            </a:pPr>
            <a:r>
              <a:rPr lang="en-US" sz="1800" dirty="0"/>
              <a:t>-Monopolies.</a:t>
            </a:r>
          </a:p>
        </p:txBody>
      </p:sp>
      <p:pic>
        <p:nvPicPr>
          <p:cNvPr id="1028" name="Picture 4" descr="Free stock photo of building, capital, Capitol">
            <a:extLst>
              <a:ext uri="{FF2B5EF4-FFF2-40B4-BE49-F238E27FC236}">
                <a16:creationId xmlns:a16="http://schemas.microsoft.com/office/drawing/2014/main" id="{7E9CB843-D7E9-1BF4-7679-F5BC403363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525" y="2177605"/>
            <a:ext cx="3582205" cy="2682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24789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4000" dirty="0"/>
              <a:t>Roles of Government</a:t>
            </a:r>
          </a:p>
        </p:txBody>
      </p:sp>
      <p:sp>
        <p:nvSpPr>
          <p:cNvPr id="3" name="Content Placeholder 2"/>
          <p:cNvSpPr>
            <a:spLocks noGrp="1"/>
          </p:cNvSpPr>
          <p:nvPr>
            <p:ph idx="1"/>
          </p:nvPr>
        </p:nvSpPr>
        <p:spPr>
          <a:xfrm>
            <a:off x="4891852" y="1765567"/>
            <a:ext cx="3794948" cy="4033607"/>
          </a:xfrm>
          <a:noFill/>
        </p:spPr>
        <p:txBody>
          <a:bodyPr>
            <a:normAutofit lnSpcReduction="10000"/>
          </a:bodyPr>
          <a:lstStyle/>
          <a:p>
            <a:pPr marL="0" indent="0" algn="ctr">
              <a:buNone/>
            </a:pPr>
            <a:r>
              <a:rPr lang="en-US" sz="2400" dirty="0"/>
              <a:t>Government can also intervene in the market to facilitate equality</a:t>
            </a:r>
            <a:r>
              <a:rPr lang="en-US" sz="2400" b="1" dirty="0"/>
              <a:t>.</a:t>
            </a:r>
          </a:p>
          <a:p>
            <a:pPr marL="0" indent="0" algn="ctr">
              <a:buNone/>
            </a:pPr>
            <a:endParaRPr lang="en-US" sz="2400" dirty="0"/>
          </a:p>
          <a:p>
            <a:pPr marL="0" indent="0" algn="ctr">
              <a:buNone/>
            </a:pPr>
            <a:r>
              <a:rPr lang="en-US" sz="2400" dirty="0"/>
              <a:t>An economic question but also a question of fairness or social justice.</a:t>
            </a:r>
          </a:p>
          <a:p>
            <a:pPr marL="0" indent="0" algn="ctr">
              <a:buNone/>
            </a:pPr>
            <a:endParaRPr lang="en-US" sz="2400" dirty="0"/>
          </a:p>
          <a:p>
            <a:pPr marL="0" indent="0" algn="ctr">
              <a:buNone/>
            </a:pPr>
            <a:r>
              <a:rPr lang="en-US" sz="2400" dirty="0"/>
              <a:t>Your thoughts on addressing equality are often based on your politics. </a:t>
            </a:r>
          </a:p>
        </p:txBody>
      </p:sp>
      <p:pic>
        <p:nvPicPr>
          <p:cNvPr id="4" name="Picture 2">
            <a:extLst>
              <a:ext uri="{FF2B5EF4-FFF2-40B4-BE49-F238E27FC236}">
                <a16:creationId xmlns:a16="http://schemas.microsoft.com/office/drawing/2014/main" id="{EFBC216E-6E88-0C47-A4BC-EE8A0FCF49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0138" y="2245671"/>
            <a:ext cx="2641600" cy="307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90755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11661</TotalTime>
  <Words>2555</Words>
  <Application>Microsoft Macintosh PowerPoint</Application>
  <PresentationFormat>On-screen Show (4:3)</PresentationFormat>
  <Paragraphs>477</Paragraphs>
  <Slides>38</Slides>
  <Notes>27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38</vt:i4>
      </vt:variant>
    </vt:vector>
  </HeadingPairs>
  <TitlesOfParts>
    <vt:vector size="48" baseType="lpstr">
      <vt:lpstr>ＭＳ Ｐゴシック</vt:lpstr>
      <vt:lpstr>-webkit-standard</vt:lpstr>
      <vt:lpstr>Abadi</vt:lpstr>
      <vt:lpstr>APPLE CHANCERY</vt:lpstr>
      <vt:lpstr>APPLE CHANCERY</vt:lpstr>
      <vt:lpstr>Arial</vt:lpstr>
      <vt:lpstr>Calibri</vt:lpstr>
      <vt:lpstr>Cambria</vt:lpstr>
      <vt:lpstr>Cambria Math</vt:lpstr>
      <vt:lpstr>Office Theme</vt:lpstr>
      <vt:lpstr>A Story of Economics:   A Principles Tale  </vt:lpstr>
      <vt:lpstr>A Story of Economics: A Principles Tale</vt:lpstr>
      <vt:lpstr>Introduction</vt:lpstr>
      <vt:lpstr>Introduction</vt:lpstr>
      <vt:lpstr>Economics</vt:lpstr>
      <vt:lpstr>Markets</vt:lpstr>
      <vt:lpstr>Roles of Government</vt:lpstr>
      <vt:lpstr>Roles of Government</vt:lpstr>
      <vt:lpstr>Roles of Government</vt:lpstr>
      <vt:lpstr>Microeconomics</vt:lpstr>
      <vt:lpstr> Marginal Analysis </vt:lpstr>
      <vt:lpstr> Marginal Analysis </vt:lpstr>
      <vt:lpstr>Opportunity Costs </vt:lpstr>
      <vt:lpstr>Opportunity Costs of Going to School</vt:lpstr>
      <vt:lpstr>Marginal Analysis: A Consumer’s Choice  </vt:lpstr>
      <vt:lpstr>Marginal Analysis: A Producers' Choice</vt:lpstr>
      <vt:lpstr>Marginal Analysis: A Producer’s Choice</vt:lpstr>
      <vt:lpstr>Marginal Analysis: A Producer’s Choice</vt:lpstr>
      <vt:lpstr>Tradeoffs in National Production</vt:lpstr>
      <vt:lpstr>Tradeoffs in National Production</vt:lpstr>
      <vt:lpstr>Production Possibilities Frontier</vt:lpstr>
      <vt:lpstr>Technology and the PPF</vt:lpstr>
      <vt:lpstr>International Trade</vt:lpstr>
      <vt:lpstr>International Trade</vt:lpstr>
      <vt:lpstr>International Trade</vt:lpstr>
      <vt:lpstr>International Trade</vt:lpstr>
      <vt:lpstr>International Trade</vt:lpstr>
      <vt:lpstr>International Trade</vt:lpstr>
      <vt:lpstr>International Trade</vt:lpstr>
      <vt:lpstr>International Trade</vt:lpstr>
      <vt:lpstr>International Trade</vt:lpstr>
      <vt:lpstr>International Trade</vt:lpstr>
      <vt:lpstr>International Trade</vt:lpstr>
      <vt:lpstr>Macroeconomics</vt:lpstr>
      <vt:lpstr>The Measures</vt:lpstr>
      <vt:lpstr>The Short Run - Business Cycles</vt:lpstr>
      <vt:lpstr>Sticky Wages and the Phillips Curve</vt:lpstr>
      <vt:lpstr>The Long Run - Economic Growth </vt:lpstr>
    </vt:vector>
  </TitlesOfParts>
  <Company>Drexel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Principles of Microeconomics: ECO 204</dc:title>
  <dc:creator>James DeNicco</dc:creator>
  <cp:lastModifiedBy>James DeNicco</cp:lastModifiedBy>
  <cp:revision>297</cp:revision>
  <cp:lastPrinted>2023-08-01T20:21:39Z</cp:lastPrinted>
  <dcterms:created xsi:type="dcterms:W3CDTF">2015-08-04T16:35:29Z</dcterms:created>
  <dcterms:modified xsi:type="dcterms:W3CDTF">2025-09-03T14:55:13Z</dcterms:modified>
</cp:coreProperties>
</file>