
<file path=[Content_Types].xml><?xml version="1.0" encoding="utf-8"?>
<Types xmlns="http://schemas.openxmlformats.org/package/2006/content-types">
  <Default Extension="bin" ContentType="audio/unknown"/>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93" r:id="rId2"/>
    <p:sldId id="286" r:id="rId3"/>
    <p:sldId id="257" r:id="rId4"/>
    <p:sldId id="262" r:id="rId5"/>
    <p:sldId id="265" r:id="rId6"/>
    <p:sldId id="290" r:id="rId7"/>
    <p:sldId id="258" r:id="rId8"/>
    <p:sldId id="259" r:id="rId9"/>
    <p:sldId id="260" r:id="rId10"/>
    <p:sldId id="261" r:id="rId11"/>
    <p:sldId id="263" r:id="rId12"/>
    <p:sldId id="268" r:id="rId13"/>
    <p:sldId id="272" r:id="rId14"/>
    <p:sldId id="269" r:id="rId15"/>
    <p:sldId id="274" r:id="rId16"/>
    <p:sldId id="288" r:id="rId17"/>
    <p:sldId id="292" r:id="rId18"/>
    <p:sldId id="291" r:id="rId19"/>
    <p:sldId id="289" r:id="rId20"/>
    <p:sldId id="280" r:id="rId21"/>
    <p:sldId id="281" r:id="rId22"/>
    <p:sldId id="283" r:id="rId23"/>
    <p:sldId id="284"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588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11"/>
    <p:restoredTop sz="74558"/>
  </p:normalViewPr>
  <p:slideViewPr>
    <p:cSldViewPr snapToGrid="0" snapToObjects="1">
      <p:cViewPr varScale="1">
        <p:scale>
          <a:sx n="94" d="100"/>
          <a:sy n="94" d="100"/>
        </p:scale>
        <p:origin x="2200"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D915E7-F911-C643-ADEC-0283CC9B87A6}" type="datetimeFigureOut">
              <a:rPr lang="en-US" smtClean="0"/>
              <a:t>8/4/23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5CE1CD-6D11-984A-ADE7-359D55DB702B}" type="slidenum">
              <a:rPr lang="en-US" smtClean="0"/>
              <a:t>‹#›</a:t>
            </a:fld>
            <a:endParaRPr lang="en-US"/>
          </a:p>
        </p:txBody>
      </p:sp>
    </p:spTree>
    <p:extLst>
      <p:ext uri="{BB962C8B-B14F-4D97-AF65-F5344CB8AC3E}">
        <p14:creationId xmlns:p14="http://schemas.microsoft.com/office/powerpoint/2010/main" val="32634910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5CE1CD-6D11-984A-ADE7-359D55DB702B}" type="slidenum">
              <a:rPr lang="en-US" smtClean="0"/>
              <a:t>1</a:t>
            </a:fld>
            <a:endParaRPr lang="en-US"/>
          </a:p>
        </p:txBody>
      </p:sp>
    </p:spTree>
    <p:extLst>
      <p:ext uri="{BB962C8B-B14F-4D97-AF65-F5344CB8AC3E}">
        <p14:creationId xmlns:p14="http://schemas.microsoft.com/office/powerpoint/2010/main" val="1424863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www.reddit.com</a:t>
            </a:r>
            <a:r>
              <a:rPr lang="en-US" dirty="0"/>
              <a:t>/r/funny/comments/ksy09/</a:t>
            </a:r>
            <a:r>
              <a:rPr lang="en-US" dirty="0" err="1"/>
              <a:t>because_orange_juice_tastes_better</a:t>
            </a:r>
            <a:r>
              <a:rPr lang="en-US" dirty="0"/>
              <a:t>/</a:t>
            </a:r>
          </a:p>
        </p:txBody>
      </p:sp>
      <p:sp>
        <p:nvSpPr>
          <p:cNvPr id="4" name="Slide Number Placeholder 3"/>
          <p:cNvSpPr>
            <a:spLocks noGrp="1"/>
          </p:cNvSpPr>
          <p:nvPr>
            <p:ph type="sldNum" sz="quarter" idx="5"/>
          </p:nvPr>
        </p:nvSpPr>
        <p:spPr/>
        <p:txBody>
          <a:bodyPr/>
          <a:lstStyle/>
          <a:p>
            <a:fld id="{F25CE1CD-6D11-984A-ADE7-359D55DB702B}" type="slidenum">
              <a:rPr lang="en-US" smtClean="0"/>
              <a:t>15</a:t>
            </a:fld>
            <a:endParaRPr lang="en-US"/>
          </a:p>
        </p:txBody>
      </p:sp>
    </p:spTree>
    <p:extLst>
      <p:ext uri="{BB962C8B-B14F-4D97-AF65-F5344CB8AC3E}">
        <p14:creationId xmlns:p14="http://schemas.microsoft.com/office/powerpoint/2010/main" val="2072542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5CE1CD-6D11-984A-ADE7-359D55DB702B}" type="slidenum">
              <a:rPr lang="en-US" smtClean="0"/>
              <a:t>16</a:t>
            </a:fld>
            <a:endParaRPr lang="en-US"/>
          </a:p>
        </p:txBody>
      </p:sp>
    </p:spTree>
    <p:extLst>
      <p:ext uri="{BB962C8B-B14F-4D97-AF65-F5344CB8AC3E}">
        <p14:creationId xmlns:p14="http://schemas.microsoft.com/office/powerpoint/2010/main" val="265956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Financial Aid is another example</a:t>
            </a:r>
          </a:p>
          <a:p>
            <a:endParaRPr lang="en-US" dirty="0"/>
          </a:p>
          <a:p>
            <a:endParaRPr lang="en-US" dirty="0"/>
          </a:p>
          <a:p>
            <a:r>
              <a:rPr lang="en-US" dirty="0"/>
              <a:t>https://</a:t>
            </a:r>
            <a:r>
              <a:rPr lang="en-US" dirty="0" err="1"/>
              <a:t>www.pngall.com</a:t>
            </a:r>
            <a:r>
              <a:rPr lang="en-US" dirty="0"/>
              <a:t>/cinema-</a:t>
            </a:r>
            <a:r>
              <a:rPr lang="en-US" dirty="0" err="1"/>
              <a:t>png</a:t>
            </a:r>
            <a:endParaRPr lang="en-US" dirty="0"/>
          </a:p>
          <a:p>
            <a:endParaRPr lang="en-US" dirty="0"/>
          </a:p>
          <a:p>
            <a:r>
              <a:rPr lang="en-US" dirty="0"/>
              <a:t>https://i1.wp.com/</a:t>
            </a:r>
            <a:r>
              <a:rPr lang="en-US" dirty="0" err="1"/>
              <a:t>bestplacesofinterest.com</a:t>
            </a:r>
            <a:r>
              <a:rPr lang="en-US" dirty="0"/>
              <a:t>/wp-content/uploads/2017/06/airline-ticket-300x198.png?resize=400%2C264</a:t>
            </a:r>
          </a:p>
          <a:p>
            <a:endParaRPr lang="en-US" dirty="0"/>
          </a:p>
          <a:p>
            <a:r>
              <a:rPr lang="en-US" dirty="0"/>
              <a:t>https://</a:t>
            </a:r>
            <a:r>
              <a:rPr lang="en-US" dirty="0" err="1"/>
              <a:t>static.pexels.com</a:t>
            </a:r>
            <a:r>
              <a:rPr lang="en-US" dirty="0"/>
              <a:t>/photos/51202/pexels-photo-51202.jpeg</a:t>
            </a:r>
          </a:p>
          <a:p>
            <a:endParaRPr lang="en-US" dirty="0"/>
          </a:p>
          <a:p>
            <a:endParaRPr lang="en-US" dirty="0"/>
          </a:p>
        </p:txBody>
      </p:sp>
      <p:sp>
        <p:nvSpPr>
          <p:cNvPr id="4" name="Slide Number Placeholder 3"/>
          <p:cNvSpPr>
            <a:spLocks noGrp="1"/>
          </p:cNvSpPr>
          <p:nvPr>
            <p:ph type="sldNum" sz="quarter" idx="5"/>
          </p:nvPr>
        </p:nvSpPr>
        <p:spPr/>
        <p:txBody>
          <a:bodyPr/>
          <a:lstStyle/>
          <a:p>
            <a:fld id="{F25CE1CD-6D11-984A-ADE7-359D55DB702B}" type="slidenum">
              <a:rPr lang="en-US" smtClean="0"/>
              <a:t>19</a:t>
            </a:fld>
            <a:endParaRPr lang="en-US"/>
          </a:p>
        </p:txBody>
      </p:sp>
    </p:spTree>
    <p:extLst>
      <p:ext uri="{BB962C8B-B14F-4D97-AF65-F5344CB8AC3E}">
        <p14:creationId xmlns:p14="http://schemas.microsoft.com/office/powerpoint/2010/main" val="3026738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www.youtube.com</a:t>
            </a:r>
            <a:r>
              <a:rPr lang="en-US" dirty="0"/>
              <a:t>/</a:t>
            </a:r>
            <a:r>
              <a:rPr lang="en-US" dirty="0" err="1"/>
              <a:t>watch?v</a:t>
            </a:r>
            <a:r>
              <a:rPr lang="en-US" dirty="0"/>
              <a:t>=01lKDkYSFDg</a:t>
            </a:r>
          </a:p>
        </p:txBody>
      </p:sp>
      <p:sp>
        <p:nvSpPr>
          <p:cNvPr id="4" name="Slide Number Placeholder 3"/>
          <p:cNvSpPr>
            <a:spLocks noGrp="1"/>
          </p:cNvSpPr>
          <p:nvPr>
            <p:ph type="sldNum" sz="quarter" idx="5"/>
          </p:nvPr>
        </p:nvSpPr>
        <p:spPr/>
        <p:txBody>
          <a:bodyPr/>
          <a:lstStyle/>
          <a:p>
            <a:fld id="{F25CE1CD-6D11-984A-ADE7-359D55DB702B}" type="slidenum">
              <a:rPr lang="en-US" smtClean="0"/>
              <a:t>21</a:t>
            </a:fld>
            <a:endParaRPr lang="en-US"/>
          </a:p>
        </p:txBody>
      </p:sp>
    </p:spTree>
    <p:extLst>
      <p:ext uri="{BB962C8B-B14F-4D97-AF65-F5344CB8AC3E}">
        <p14:creationId xmlns:p14="http://schemas.microsoft.com/office/powerpoint/2010/main" val="2953646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https://</a:t>
            </a:r>
            <a:r>
              <a:rPr lang="en-US" sz="2400" dirty="0" err="1"/>
              <a:t>www.cloudinspectorwd.com</a:t>
            </a:r>
            <a:r>
              <a:rPr lang="en-US" sz="2400" dirty="0"/>
              <a:t>/get-customer-testimonials/</a:t>
            </a:r>
          </a:p>
          <a:p>
            <a:endParaRPr lang="en-US" sz="2400" dirty="0"/>
          </a:p>
          <a:p>
            <a:r>
              <a:rPr lang="en-US" sz="2400" dirty="0"/>
              <a:t>Problems with Marginal Cost Pricing:</a:t>
            </a:r>
          </a:p>
          <a:p>
            <a:endParaRPr lang="en-US" sz="2400" dirty="0"/>
          </a:p>
          <a:p>
            <a:pPr marL="457200" indent="-457200">
              <a:buFont typeface="+mj-lt"/>
              <a:buAutoNum type="arabicPeriod"/>
            </a:pPr>
            <a:r>
              <a:rPr lang="en-US" sz="2400" dirty="0"/>
              <a:t>Picking the marginal cost will maximize total surplus with an efficient allocation of resource…</a:t>
            </a:r>
          </a:p>
          <a:p>
            <a:pPr marL="914400" lvl="1" indent="-457200">
              <a:buFont typeface="Arial"/>
              <a:buChar char="•"/>
            </a:pPr>
            <a:r>
              <a:rPr lang="en-US" sz="2400" dirty="0"/>
              <a:t>…but natural monopolies always have a marginal cost curve below the total average cost curve.</a:t>
            </a:r>
          </a:p>
          <a:p>
            <a:pPr marL="914400" lvl="1" indent="-457200">
              <a:buFont typeface="Arial"/>
              <a:buChar char="•"/>
            </a:pPr>
            <a:r>
              <a:rPr lang="en-US" sz="2400" dirty="0"/>
              <a:t>You could subsidize the losses, but that means taxes!</a:t>
            </a:r>
          </a:p>
          <a:p>
            <a:r>
              <a:rPr lang="en-US" dirty="0"/>
              <a:t>Setting Price equal to any </a:t>
            </a:r>
            <a:r>
              <a:rPr lang="en-US" sz="2400" dirty="0"/>
              <a:t>cost gives the monopolist no incentive to reduce costs.</a:t>
            </a:r>
          </a:p>
          <a:p>
            <a:pPr marL="914400" lvl="1" indent="-457200">
              <a:buFont typeface="Arial"/>
              <a:buChar char="•"/>
            </a:pPr>
            <a:r>
              <a:rPr lang="en-US" sz="2400" dirty="0"/>
              <a:t>Firms reduce costs to increase profits…</a:t>
            </a:r>
          </a:p>
          <a:p>
            <a:pPr marL="914400" lvl="1" indent="-457200">
              <a:buFont typeface="Arial"/>
              <a:buChar char="•"/>
            </a:pPr>
            <a:r>
              <a:rPr lang="en-US" sz="2400" dirty="0"/>
              <a:t>…but if the monopolist knows the price will fall if the cost falls…</a:t>
            </a:r>
          </a:p>
          <a:p>
            <a:pPr marL="914400" lvl="1" indent="-457200">
              <a:buFont typeface="Arial"/>
              <a:buChar char="•"/>
            </a:pPr>
            <a:r>
              <a:rPr lang="en-US" sz="2400" dirty="0"/>
              <a:t>…then know they will not benefit from lowers costs…</a:t>
            </a:r>
          </a:p>
          <a:p>
            <a:pPr marL="914400" lvl="1" indent="-457200">
              <a:buFont typeface="Arial"/>
              <a:buChar char="•"/>
            </a:pPr>
            <a:r>
              <a:rPr lang="en-US" sz="2400" dirty="0"/>
              <a:t>…and will not try to reduce them!</a:t>
            </a:r>
          </a:p>
          <a:p>
            <a:endParaRPr lang="en-US" dirty="0"/>
          </a:p>
        </p:txBody>
      </p:sp>
      <p:sp>
        <p:nvSpPr>
          <p:cNvPr id="4" name="Slide Number Placeholder 3"/>
          <p:cNvSpPr>
            <a:spLocks noGrp="1"/>
          </p:cNvSpPr>
          <p:nvPr>
            <p:ph type="sldNum" sz="quarter" idx="5"/>
          </p:nvPr>
        </p:nvSpPr>
        <p:spPr/>
        <p:txBody>
          <a:bodyPr/>
          <a:lstStyle/>
          <a:p>
            <a:fld id="{F25CE1CD-6D11-984A-ADE7-359D55DB702B}" type="slidenum">
              <a:rPr lang="en-US" smtClean="0"/>
              <a:t>22</a:t>
            </a:fld>
            <a:endParaRPr lang="en-US"/>
          </a:p>
        </p:txBody>
      </p:sp>
    </p:spTree>
    <p:extLst>
      <p:ext uri="{BB962C8B-B14F-4D97-AF65-F5344CB8AC3E}">
        <p14:creationId xmlns:p14="http://schemas.microsoft.com/office/powerpoint/2010/main" val="3873127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pcgamesmacos.blogspot.com</a:t>
            </a:r>
            <a:r>
              <a:rPr lang="en-US" dirty="0"/>
              <a:t>/2015/09/hands-off-30-cracked-for-mac-monitor.html</a:t>
            </a:r>
          </a:p>
          <a:p>
            <a:endParaRPr lang="en-US" dirty="0"/>
          </a:p>
          <a:p>
            <a:r>
              <a:rPr lang="en-US" dirty="0"/>
              <a:t>https://</a:t>
            </a:r>
            <a:r>
              <a:rPr lang="en-US" dirty="0" err="1"/>
              <a:t>fabiusmaximus.com</a:t>
            </a:r>
            <a:r>
              <a:rPr lang="en-US" dirty="0"/>
              <a:t>/2014/12/29/taylor-swift-shake-it-off-america-politics-reform-75244/</a:t>
            </a:r>
          </a:p>
        </p:txBody>
      </p:sp>
      <p:sp>
        <p:nvSpPr>
          <p:cNvPr id="4" name="Slide Number Placeholder 3"/>
          <p:cNvSpPr>
            <a:spLocks noGrp="1"/>
          </p:cNvSpPr>
          <p:nvPr>
            <p:ph type="sldNum" sz="quarter" idx="5"/>
          </p:nvPr>
        </p:nvSpPr>
        <p:spPr/>
        <p:txBody>
          <a:bodyPr/>
          <a:lstStyle/>
          <a:p>
            <a:fld id="{F25CE1CD-6D11-984A-ADE7-359D55DB702B}" type="slidenum">
              <a:rPr lang="en-US" smtClean="0"/>
              <a:t>23</a:t>
            </a:fld>
            <a:endParaRPr lang="en-US"/>
          </a:p>
        </p:txBody>
      </p:sp>
    </p:spTree>
    <p:extLst>
      <p:ext uri="{BB962C8B-B14F-4D97-AF65-F5344CB8AC3E}">
        <p14:creationId xmlns:p14="http://schemas.microsoft.com/office/powerpoint/2010/main" val="229278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medium.com</a:t>
            </a:r>
            <a:r>
              <a:rPr lang="en-US" dirty="0"/>
              <a:t>/the-mission/why-kids-need-heroic-adventures-788fc34bfda0</a:t>
            </a:r>
          </a:p>
        </p:txBody>
      </p:sp>
      <p:sp>
        <p:nvSpPr>
          <p:cNvPr id="4" name="Slide Number Placeholder 3"/>
          <p:cNvSpPr>
            <a:spLocks noGrp="1"/>
          </p:cNvSpPr>
          <p:nvPr>
            <p:ph type="sldNum" sz="quarter" idx="5"/>
          </p:nvPr>
        </p:nvSpPr>
        <p:spPr/>
        <p:txBody>
          <a:bodyPr/>
          <a:lstStyle/>
          <a:p>
            <a:fld id="{F25CE1CD-6D11-984A-ADE7-359D55DB702B}" type="slidenum">
              <a:rPr lang="en-US" smtClean="0"/>
              <a:t>3</a:t>
            </a:fld>
            <a:endParaRPr lang="en-US"/>
          </a:p>
        </p:txBody>
      </p:sp>
    </p:spTree>
    <p:extLst>
      <p:ext uri="{BB962C8B-B14F-4D97-AF65-F5344CB8AC3E}">
        <p14:creationId xmlns:p14="http://schemas.microsoft.com/office/powerpoint/2010/main" val="3336685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www.ibtimes.com</a:t>
            </a:r>
            <a:r>
              <a:rPr lang="en-US" dirty="0"/>
              <a:t>/sites/</a:t>
            </a:r>
            <a:r>
              <a:rPr lang="en-US" dirty="0" err="1"/>
              <a:t>www.ibtimes.com</a:t>
            </a:r>
            <a:r>
              <a:rPr lang="en-US" dirty="0"/>
              <a:t>/files/2016/02/23/gitmo_1.jpg</a:t>
            </a:r>
          </a:p>
        </p:txBody>
      </p:sp>
      <p:sp>
        <p:nvSpPr>
          <p:cNvPr id="4" name="Slide Number Placeholder 3"/>
          <p:cNvSpPr>
            <a:spLocks noGrp="1"/>
          </p:cNvSpPr>
          <p:nvPr>
            <p:ph type="sldNum" sz="quarter" idx="5"/>
          </p:nvPr>
        </p:nvSpPr>
        <p:spPr/>
        <p:txBody>
          <a:bodyPr/>
          <a:lstStyle/>
          <a:p>
            <a:fld id="{F25CE1CD-6D11-984A-ADE7-359D55DB702B}" type="slidenum">
              <a:rPr lang="en-US" smtClean="0"/>
              <a:t>6</a:t>
            </a:fld>
            <a:endParaRPr lang="en-US"/>
          </a:p>
        </p:txBody>
      </p:sp>
    </p:spTree>
    <p:extLst>
      <p:ext uri="{BB962C8B-B14F-4D97-AF65-F5344CB8AC3E}">
        <p14:creationId xmlns:p14="http://schemas.microsoft.com/office/powerpoint/2010/main" val="892391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www.anh-usa.org</a:t>
            </a:r>
            <a:r>
              <a:rPr lang="en-US" dirty="0"/>
              <a:t>/wp-content/uploads/2015/11/pills-money-</a:t>
            </a:r>
            <a:r>
              <a:rPr lang="en-US" dirty="0" err="1"/>
              <a:t>web.jpg</a:t>
            </a:r>
            <a:endParaRPr lang="en-US" dirty="0"/>
          </a:p>
        </p:txBody>
      </p:sp>
      <p:sp>
        <p:nvSpPr>
          <p:cNvPr id="4" name="Slide Number Placeholder 3"/>
          <p:cNvSpPr>
            <a:spLocks noGrp="1"/>
          </p:cNvSpPr>
          <p:nvPr>
            <p:ph type="sldNum" sz="quarter" idx="5"/>
          </p:nvPr>
        </p:nvSpPr>
        <p:spPr/>
        <p:txBody>
          <a:bodyPr/>
          <a:lstStyle/>
          <a:p>
            <a:fld id="{F25CE1CD-6D11-984A-ADE7-359D55DB702B}" type="slidenum">
              <a:rPr lang="en-US" smtClean="0"/>
              <a:t>8</a:t>
            </a:fld>
            <a:endParaRPr lang="en-US"/>
          </a:p>
        </p:txBody>
      </p:sp>
    </p:spTree>
    <p:extLst>
      <p:ext uri="{BB962C8B-B14F-4D97-AF65-F5344CB8AC3E}">
        <p14:creationId xmlns:p14="http://schemas.microsoft.com/office/powerpoint/2010/main" val="3200430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https://s3-us-west-2.amazonaws.com/courses-images/wp-content/uploads/sites/1934/2017/06/13202238/436px-electricalgrid.jpeg</a:t>
            </a:r>
          </a:p>
        </p:txBody>
      </p:sp>
      <p:sp>
        <p:nvSpPr>
          <p:cNvPr id="4" name="Slide Number Placeholder 3"/>
          <p:cNvSpPr>
            <a:spLocks noGrp="1"/>
          </p:cNvSpPr>
          <p:nvPr>
            <p:ph type="sldNum" sz="quarter" idx="5"/>
          </p:nvPr>
        </p:nvSpPr>
        <p:spPr/>
        <p:txBody>
          <a:bodyPr/>
          <a:lstStyle/>
          <a:p>
            <a:fld id="{F25CE1CD-6D11-984A-ADE7-359D55DB702B}" type="slidenum">
              <a:rPr lang="en-US" smtClean="0"/>
              <a:t>10</a:t>
            </a:fld>
            <a:endParaRPr lang="en-US"/>
          </a:p>
        </p:txBody>
      </p:sp>
    </p:spTree>
    <p:extLst>
      <p:ext uri="{BB962C8B-B14F-4D97-AF65-F5344CB8AC3E}">
        <p14:creationId xmlns:p14="http://schemas.microsoft.com/office/powerpoint/2010/main" val="572743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MR</a:t>
            </a:r>
            <a:r>
              <a:rPr lang="en-US" baseline="0" dirty="0"/>
              <a:t> is lower than average revenue because you lower the price to sell more…you lower the price for all units, so average revenue is still just equal to the price.</a:t>
            </a:r>
            <a:endParaRPr lang="en-US" dirty="0"/>
          </a:p>
        </p:txBody>
      </p:sp>
      <p:sp>
        <p:nvSpPr>
          <p:cNvPr id="4" name="Slide Number Placeholder 3"/>
          <p:cNvSpPr>
            <a:spLocks noGrp="1"/>
          </p:cNvSpPr>
          <p:nvPr>
            <p:ph type="sldNum" sz="quarter" idx="10"/>
          </p:nvPr>
        </p:nvSpPr>
        <p:spPr/>
        <p:txBody>
          <a:bodyPr/>
          <a:lstStyle/>
          <a:p>
            <a:fld id="{F25CE1CD-6D11-984A-ADE7-359D55DB702B}" type="slidenum">
              <a:rPr lang="en-US" smtClean="0"/>
              <a:t>11</a:t>
            </a:fld>
            <a:endParaRPr lang="en-US"/>
          </a:p>
        </p:txBody>
      </p:sp>
    </p:spTree>
    <p:extLst>
      <p:ext uri="{BB962C8B-B14F-4D97-AF65-F5344CB8AC3E}">
        <p14:creationId xmlns:p14="http://schemas.microsoft.com/office/powerpoint/2010/main" val="2896904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CE1CD-6D11-984A-ADE7-359D55DB702B}" type="slidenum">
              <a:rPr lang="en-US" smtClean="0"/>
              <a:t>12</a:t>
            </a:fld>
            <a:endParaRPr lang="en-US"/>
          </a:p>
        </p:txBody>
      </p:sp>
    </p:spTree>
    <p:extLst>
      <p:ext uri="{BB962C8B-B14F-4D97-AF65-F5344CB8AC3E}">
        <p14:creationId xmlns:p14="http://schemas.microsoft.com/office/powerpoint/2010/main" val="3810432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Deadwieght</a:t>
            </a:r>
            <a:r>
              <a:rPr lang="en-US" baseline="0" dirty="0"/>
              <a:t> loss due to mark up over marginal cost.</a:t>
            </a:r>
          </a:p>
          <a:p>
            <a:endParaRPr lang="en-US" baseline="0" dirty="0"/>
          </a:p>
          <a:p>
            <a:r>
              <a:rPr lang="en-US" dirty="0"/>
              <a:t>Are monopolies a good way to organize a market?</a:t>
            </a:r>
          </a:p>
          <a:p>
            <a:pPr lvl="1"/>
            <a:r>
              <a:rPr lang="en-US" dirty="0"/>
              <a:t>Firms can earn profits from higher prices…</a:t>
            </a:r>
          </a:p>
          <a:p>
            <a:pPr lvl="1"/>
            <a:r>
              <a:rPr lang="en-US" dirty="0"/>
              <a:t>…but consumers pay higher prices!</a:t>
            </a:r>
          </a:p>
          <a:p>
            <a:pPr lvl="1"/>
            <a:r>
              <a:rPr lang="en-US" dirty="0"/>
              <a:t>Is it possible that the benefits to firms outweigh the costs to consumers?</a:t>
            </a:r>
          </a:p>
          <a:p>
            <a:pPr lvl="3"/>
            <a:r>
              <a:rPr lang="en-US" dirty="0"/>
              <a:t>Because the allocation of resources is different from a competitive market (which we found maximizes economic well being), in some way the monopoly fails to maximize total economic well being.</a:t>
            </a:r>
          </a:p>
          <a:p>
            <a:endParaRPr lang="en-US" baseline="0" dirty="0"/>
          </a:p>
          <a:p>
            <a:endParaRPr lang="en-US" baseline="0" dirty="0"/>
          </a:p>
          <a:p>
            <a:r>
              <a:rPr lang="en-US" sz="2800" dirty="0"/>
              <a:t>The Problem: a monopolized market produces and sells a quantity of output below the level that maximizes total surplus.</a:t>
            </a:r>
          </a:p>
          <a:p>
            <a:pPr lvl="1"/>
            <a:r>
              <a:rPr lang="en-US" sz="2400" dirty="0"/>
              <a:t>The profit is not the problem, but rather the high price discourages some consumers from buying the good.</a:t>
            </a:r>
          </a:p>
          <a:p>
            <a:pPr lvl="2"/>
            <a:r>
              <a:rPr lang="en-US" sz="2000" dirty="0"/>
              <a:t>If the high price did not discourage buying from some consumers (resulting in low output), it would raise producer surplus by the same amount it reduced consumer surplus…</a:t>
            </a:r>
          </a:p>
          <a:p>
            <a:pPr lvl="2"/>
            <a:r>
              <a:rPr lang="en-US" sz="2000" dirty="0"/>
              <a:t>…leaving total surplus the same as the social planner can achieve.</a:t>
            </a:r>
          </a:p>
          <a:p>
            <a:endParaRPr lang="en-US" dirty="0"/>
          </a:p>
        </p:txBody>
      </p:sp>
      <p:sp>
        <p:nvSpPr>
          <p:cNvPr id="4" name="Slide Number Placeholder 3"/>
          <p:cNvSpPr>
            <a:spLocks noGrp="1"/>
          </p:cNvSpPr>
          <p:nvPr>
            <p:ph type="sldNum" sz="quarter" idx="10"/>
          </p:nvPr>
        </p:nvSpPr>
        <p:spPr/>
        <p:txBody>
          <a:bodyPr/>
          <a:lstStyle/>
          <a:p>
            <a:fld id="{F25CE1CD-6D11-984A-ADE7-359D55DB702B}" type="slidenum">
              <a:rPr lang="en-US" smtClean="0"/>
              <a:t>13</a:t>
            </a:fld>
            <a:endParaRPr lang="en-US"/>
          </a:p>
        </p:txBody>
      </p:sp>
    </p:spTree>
    <p:extLst>
      <p:ext uri="{BB962C8B-B14F-4D97-AF65-F5344CB8AC3E}">
        <p14:creationId xmlns:p14="http://schemas.microsoft.com/office/powerpoint/2010/main" val="1252240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5CE1CD-6D11-984A-ADE7-359D55DB702B}" type="slidenum">
              <a:rPr lang="en-US" smtClean="0"/>
              <a:t>14</a:t>
            </a:fld>
            <a:endParaRPr lang="en-US"/>
          </a:p>
        </p:txBody>
      </p:sp>
    </p:spTree>
    <p:extLst>
      <p:ext uri="{BB962C8B-B14F-4D97-AF65-F5344CB8AC3E}">
        <p14:creationId xmlns:p14="http://schemas.microsoft.com/office/powerpoint/2010/main" val="2165092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E07EE61-B780-4C4D-BF2C-A5086D7ED102}" type="datetimeFigureOut">
              <a:rPr lang="en-US" smtClean="0"/>
              <a:pPr/>
              <a:t>8/4/23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F2FB5-63D5-174B-BDE0-0F4CADAB7B5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07EE61-B780-4C4D-BF2C-A5086D7ED102}" type="datetimeFigureOut">
              <a:rPr lang="en-US" smtClean="0"/>
              <a:pPr/>
              <a:t>8/4/23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F2FB5-63D5-174B-BDE0-0F4CADAB7B5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07EE61-B780-4C4D-BF2C-A5086D7ED102}" type="datetimeFigureOut">
              <a:rPr lang="en-US" smtClean="0"/>
              <a:pPr/>
              <a:t>8/4/23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F2FB5-63D5-174B-BDE0-0F4CADAB7B5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07EE61-B780-4C4D-BF2C-A5086D7ED102}" type="datetimeFigureOut">
              <a:rPr lang="en-US" smtClean="0"/>
              <a:pPr/>
              <a:t>8/4/23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F2FB5-63D5-174B-BDE0-0F4CADAB7B5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07EE61-B780-4C4D-BF2C-A5086D7ED102}" type="datetimeFigureOut">
              <a:rPr lang="en-US" smtClean="0"/>
              <a:pPr/>
              <a:t>8/4/23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F2FB5-63D5-174B-BDE0-0F4CADAB7B5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07EE61-B780-4C4D-BF2C-A5086D7ED102}" type="datetimeFigureOut">
              <a:rPr lang="en-US" smtClean="0"/>
              <a:pPr/>
              <a:t>8/4/23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EF2FB5-63D5-174B-BDE0-0F4CADAB7B5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07EE61-B780-4C4D-BF2C-A5086D7ED102}" type="datetimeFigureOut">
              <a:rPr lang="en-US" smtClean="0"/>
              <a:pPr/>
              <a:t>8/4/23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EF2FB5-63D5-174B-BDE0-0F4CADAB7B5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07EE61-B780-4C4D-BF2C-A5086D7ED102}" type="datetimeFigureOut">
              <a:rPr lang="en-US" smtClean="0"/>
              <a:pPr/>
              <a:t>8/4/23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EF2FB5-63D5-174B-BDE0-0F4CADAB7B5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07EE61-B780-4C4D-BF2C-A5086D7ED102}" type="datetimeFigureOut">
              <a:rPr lang="en-US" smtClean="0"/>
              <a:pPr/>
              <a:t>8/4/23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EF2FB5-63D5-174B-BDE0-0F4CADAB7B5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07EE61-B780-4C4D-BF2C-A5086D7ED102}" type="datetimeFigureOut">
              <a:rPr lang="en-US" smtClean="0"/>
              <a:pPr/>
              <a:t>8/4/23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EF2FB5-63D5-174B-BDE0-0F4CADAB7B5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07EE61-B780-4C4D-BF2C-A5086D7ED102}" type="datetimeFigureOut">
              <a:rPr lang="en-US" smtClean="0"/>
              <a:pPr/>
              <a:t>8/4/23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EF2FB5-63D5-174B-BDE0-0F4CADAB7B5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07EE61-B780-4C4D-BF2C-A5086D7ED102}" type="datetimeFigureOut">
              <a:rPr lang="en-US" smtClean="0"/>
              <a:pPr/>
              <a:t>8/4/23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EF2FB5-63D5-174B-BDE0-0F4CADAB7B5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audio" Target="../media/audio5.bin"/><Relationship Id="rId5" Type="http://schemas.openxmlformats.org/officeDocument/2006/relationships/audio" Target="../media/audio4.bin"/><Relationship Id="rId4" Type="http://schemas.openxmlformats.org/officeDocument/2006/relationships/audio" Target="../media/audio3.wav"/></Relationships>
</file>

<file path=ppt/slides/_rels/slide13.xml.rels><?xml version="1.0" encoding="UTF-8" standalone="yes"?>
<Relationships xmlns="http://schemas.openxmlformats.org/package/2006/relationships"><Relationship Id="rId3" Type="http://schemas.openxmlformats.org/officeDocument/2006/relationships/audio" Target="../media/audio6.bin"/><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audio" Target="../media/audio8.bin"/></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4123" y="3164497"/>
            <a:ext cx="4355594" cy="3030557"/>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erson wearing a top hat and a black cylinder&#10;&#10;Description automatically generated with low confidence">
            <a:extLst>
              <a:ext uri="{FF2B5EF4-FFF2-40B4-BE49-F238E27FC236}">
                <a16:creationId xmlns:a16="http://schemas.microsoft.com/office/drawing/2014/main" id="{9FEA3F9C-3DD6-63EA-BF88-9D47712E07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738"/>
          <a:stretch/>
        </p:blipFill>
        <p:spPr bwMode="auto">
          <a:xfrm>
            <a:off x="3028949" y="10"/>
            <a:ext cx="6120019" cy="6875809"/>
          </a:xfrm>
          <a:prstGeom prst="rect">
            <a:avLst/>
          </a:prstGeom>
          <a:noFill/>
        </p:spPr>
      </p:pic>
      <p:sp>
        <p:nvSpPr>
          <p:cNvPr id="16" name="Freeform: Shape 15">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itle 1">
            <a:extLst>
              <a:ext uri="{FF2B5EF4-FFF2-40B4-BE49-F238E27FC236}">
                <a16:creationId xmlns:a16="http://schemas.microsoft.com/office/drawing/2014/main" id="{A1FA6E3D-E0C1-87B3-5E26-EB4B144F32D7}"/>
              </a:ext>
            </a:extLst>
          </p:cNvPr>
          <p:cNvSpPr txBox="1">
            <a:spLocks/>
          </p:cNvSpPr>
          <p:nvPr/>
        </p:nvSpPr>
        <p:spPr>
          <a:xfrm>
            <a:off x="400854" y="2950387"/>
            <a:ext cx="2289220" cy="3531403"/>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defTabSz="914400">
              <a:lnSpc>
                <a:spcPct val="90000"/>
              </a:lnSpc>
              <a:spcAft>
                <a:spcPts val="600"/>
              </a:spcAft>
            </a:pPr>
            <a:r>
              <a:rPr lang="en-US" sz="3500">
                <a:solidFill>
                  <a:srgbClr val="FFFFFF"/>
                </a:solidFill>
              </a:rPr>
              <a:t>Monopoly</a:t>
            </a:r>
          </a:p>
        </p:txBody>
      </p:sp>
    </p:spTree>
    <p:extLst>
      <p:ext uri="{BB962C8B-B14F-4D97-AF65-F5344CB8AC3E}">
        <p14:creationId xmlns:p14="http://schemas.microsoft.com/office/powerpoint/2010/main" val="873185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a:t>Barriers To Entry: Natural Monopoly (Production Process)</a:t>
            </a:r>
          </a:p>
        </p:txBody>
      </p:sp>
      <p:sp>
        <p:nvSpPr>
          <p:cNvPr id="4" name="TextBox 3"/>
          <p:cNvSpPr txBox="1"/>
          <p:nvPr/>
        </p:nvSpPr>
        <p:spPr>
          <a:xfrm>
            <a:off x="4762737" y="2722318"/>
            <a:ext cx="3924063" cy="1754326"/>
          </a:xfrm>
          <a:prstGeom prst="rect">
            <a:avLst/>
          </a:prstGeom>
          <a:noFill/>
        </p:spPr>
        <p:txBody>
          <a:bodyPr wrap="square" rtlCol="0">
            <a:spAutoFit/>
          </a:bodyPr>
          <a:lstStyle/>
          <a:p>
            <a:pPr algn="ctr"/>
            <a:r>
              <a:rPr lang="en-US" dirty="0"/>
              <a:t>In the case of electricity distribution, the fixed cost to set up power lines is very high, but the variable cost of connecting one more customer is relatively very low. It is often inefficient to have more than one provider. </a:t>
            </a:r>
          </a:p>
        </p:txBody>
      </p:sp>
      <p:pic>
        <p:nvPicPr>
          <p:cNvPr id="28674" name="Picture 2" descr="Monopoly Production and Pricing Decisions and Profit ...">
            <a:extLst>
              <a:ext uri="{FF2B5EF4-FFF2-40B4-BE49-F238E27FC236}">
                <a16:creationId xmlns:a16="http://schemas.microsoft.com/office/drawing/2014/main" id="{DE906525-C036-6D47-93A0-C67BDFB587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361" y="1709129"/>
            <a:ext cx="2980567" cy="40954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83275"/>
          </a:xfrm>
        </p:spPr>
        <p:txBody>
          <a:bodyPr>
            <a:noAutofit/>
          </a:bodyPr>
          <a:lstStyle/>
          <a:p>
            <a:r>
              <a:rPr lang="en-US" sz="4000" dirty="0"/>
              <a:t>A Monopoly’s Revenue</a:t>
            </a:r>
          </a:p>
        </p:txBody>
      </p:sp>
      <p:graphicFrame>
        <p:nvGraphicFramePr>
          <p:cNvPr id="5" name="Table 4"/>
          <p:cNvGraphicFramePr>
            <a:graphicFrameLocks noGrp="1"/>
          </p:cNvGraphicFramePr>
          <p:nvPr>
            <p:extLst>
              <p:ext uri="{D42A27DB-BD31-4B8C-83A1-F6EECF244321}">
                <p14:modId xmlns:p14="http://schemas.microsoft.com/office/powerpoint/2010/main" val="2139684972"/>
              </p:ext>
            </p:extLst>
          </p:nvPr>
        </p:nvGraphicFramePr>
        <p:xfrm>
          <a:off x="314434" y="1171113"/>
          <a:ext cx="8515131" cy="5277843"/>
        </p:xfrm>
        <a:graphic>
          <a:graphicData uri="http://schemas.openxmlformats.org/drawingml/2006/table">
            <a:tbl>
              <a:tblPr/>
              <a:tblGrid>
                <a:gridCol w="1881476">
                  <a:extLst>
                    <a:ext uri="{9D8B030D-6E8A-4147-A177-3AD203B41FA5}">
                      <a16:colId xmlns:a16="http://schemas.microsoft.com/office/drawing/2014/main" val="20000"/>
                    </a:ext>
                  </a:extLst>
                </a:gridCol>
                <a:gridCol w="1454749">
                  <a:extLst>
                    <a:ext uri="{9D8B030D-6E8A-4147-A177-3AD203B41FA5}">
                      <a16:colId xmlns:a16="http://schemas.microsoft.com/office/drawing/2014/main" val="20001"/>
                    </a:ext>
                  </a:extLst>
                </a:gridCol>
                <a:gridCol w="1454749">
                  <a:extLst>
                    <a:ext uri="{9D8B030D-6E8A-4147-A177-3AD203B41FA5}">
                      <a16:colId xmlns:a16="http://schemas.microsoft.com/office/drawing/2014/main" val="20002"/>
                    </a:ext>
                  </a:extLst>
                </a:gridCol>
                <a:gridCol w="1842681">
                  <a:extLst>
                    <a:ext uri="{9D8B030D-6E8A-4147-A177-3AD203B41FA5}">
                      <a16:colId xmlns:a16="http://schemas.microsoft.com/office/drawing/2014/main" val="20003"/>
                    </a:ext>
                  </a:extLst>
                </a:gridCol>
                <a:gridCol w="1881476">
                  <a:extLst>
                    <a:ext uri="{9D8B030D-6E8A-4147-A177-3AD203B41FA5}">
                      <a16:colId xmlns:a16="http://schemas.microsoft.com/office/drawing/2014/main" val="20004"/>
                    </a:ext>
                  </a:extLst>
                </a:gridCol>
              </a:tblGrid>
              <a:tr h="861946">
                <a:tc>
                  <a:txBody>
                    <a:bodyPr/>
                    <a:lstStyle/>
                    <a:p>
                      <a:pPr algn="ctr" fontAlgn="b"/>
                      <a:r>
                        <a:rPr lang="en-US" sz="1600" b="1" i="0" u="none" strike="noStrike" dirty="0">
                          <a:solidFill>
                            <a:srgbClr val="000000"/>
                          </a:solidFill>
                          <a:latin typeface="Verdana"/>
                        </a:rPr>
                        <a:t>Quantity</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600" b="1" i="0" u="none" strike="noStrike" dirty="0">
                          <a:solidFill>
                            <a:srgbClr val="000000"/>
                          </a:solidFill>
                          <a:latin typeface="Verdana"/>
                        </a:rPr>
                        <a:t>Price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600" b="1" i="0" u="none" strike="noStrike" dirty="0">
                          <a:solidFill>
                            <a:srgbClr val="000000"/>
                          </a:solidFill>
                          <a:latin typeface="Verdana"/>
                        </a:rPr>
                        <a:t>Total Revenue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600" b="1" i="0" u="none" strike="noStrike" dirty="0">
                          <a:solidFill>
                            <a:srgbClr val="000000"/>
                          </a:solidFill>
                          <a:latin typeface="Verdana"/>
                        </a:rPr>
                        <a:t>Average Revenue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600" b="1" i="0" u="none" strike="noStrike" dirty="0">
                          <a:solidFill>
                            <a:srgbClr val="000000"/>
                          </a:solidFill>
                          <a:latin typeface="Verdana"/>
                        </a:rPr>
                        <a:t>Marginal Revenue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00"/>
                  </a:ext>
                </a:extLst>
              </a:tr>
              <a:tr h="485277">
                <a:tc>
                  <a:txBody>
                    <a:bodyPr/>
                    <a:lstStyle/>
                    <a:p>
                      <a:pPr algn="ctr" rtl="0" fontAlgn="b"/>
                      <a:r>
                        <a:rPr lang="en-US" sz="1600" b="0" i="0" u="none" strike="noStrike" dirty="0">
                          <a:solidFill>
                            <a:srgbClr val="000000"/>
                          </a:solidFill>
                          <a:effectLst/>
                          <a:latin typeface="Verdana" panose="020B060403050404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dirty="0">
                          <a:solidFill>
                            <a:srgbClr val="000000"/>
                          </a:solidFill>
                          <a:effectLst/>
                          <a:latin typeface="Verdana" panose="020B060403050404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dirty="0">
                          <a:solidFill>
                            <a:srgbClr val="000000"/>
                          </a:solidFill>
                          <a:effectLst/>
                          <a:latin typeface="Verdana" panose="020B060403050404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Verdana" panose="020B060403050404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Verdana" panose="020B060403050404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3062">
                <a:tc>
                  <a:txBody>
                    <a:bodyPr/>
                    <a:lstStyle/>
                    <a:p>
                      <a:pPr algn="ctr" rtl="0" fontAlgn="b"/>
                      <a:r>
                        <a:rPr lang="en-US" sz="1600" b="0" i="0" u="none" strike="noStrike">
                          <a:solidFill>
                            <a:srgbClr val="000000"/>
                          </a:solidFill>
                          <a:effectLst/>
                          <a:latin typeface="Verdana" panose="020B060403050404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dirty="0">
                          <a:solidFill>
                            <a:srgbClr val="000000"/>
                          </a:solidFill>
                          <a:effectLst/>
                          <a:latin typeface="Verdana" panose="020B060403050404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3062">
                <a:tc>
                  <a:txBody>
                    <a:bodyPr/>
                    <a:lstStyle/>
                    <a:p>
                      <a:pPr algn="ctr" rtl="0" fontAlgn="b"/>
                      <a:r>
                        <a:rPr lang="en-US" sz="1600" b="0" i="0" u="none" strike="noStrike">
                          <a:solidFill>
                            <a:srgbClr val="000000"/>
                          </a:solidFill>
                          <a:effectLst/>
                          <a:latin typeface="Verdana" panose="020B060403050404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dirty="0">
                          <a:solidFill>
                            <a:srgbClr val="000000"/>
                          </a:solidFill>
                          <a:effectLst/>
                          <a:latin typeface="Verdana" panose="020B0604030504040204" pitchFamily="34" charset="0"/>
                        </a:rPr>
                        <a:t>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dirty="0">
                          <a:solidFill>
                            <a:srgbClr val="000000"/>
                          </a:solidFill>
                          <a:effectLst/>
                          <a:latin typeface="Verdana" panose="020B060403050404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3062">
                <a:tc>
                  <a:txBody>
                    <a:bodyPr/>
                    <a:lstStyle/>
                    <a:p>
                      <a:pPr algn="ctr" rtl="0" fontAlgn="b"/>
                      <a:r>
                        <a:rPr lang="en-US" sz="1600" b="0" i="0" u="none" strike="noStrike">
                          <a:solidFill>
                            <a:srgbClr val="000000"/>
                          </a:solidFill>
                          <a:effectLst/>
                          <a:latin typeface="Verdana" panose="020B060403050404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dirty="0">
                          <a:solidFill>
                            <a:srgbClr val="000000"/>
                          </a:solidFill>
                          <a:effectLst/>
                          <a:latin typeface="Verdana" panose="020B060403050404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3062">
                <a:tc>
                  <a:txBody>
                    <a:bodyPr/>
                    <a:lstStyle/>
                    <a:p>
                      <a:pPr algn="ctr" rtl="0" fontAlgn="b"/>
                      <a:r>
                        <a:rPr lang="en-US" sz="1600" b="0" i="0" u="none" strike="noStrike">
                          <a:solidFill>
                            <a:srgbClr val="000000"/>
                          </a:solidFill>
                          <a:effectLst/>
                          <a:latin typeface="Verdana" panose="020B060403050404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rPr>
                        <a:t>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dirty="0">
                          <a:solidFill>
                            <a:srgbClr val="000000"/>
                          </a:solidFill>
                          <a:effectLst/>
                          <a:latin typeface="Verdana" panose="020B060403050404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93062">
                <a:tc>
                  <a:txBody>
                    <a:bodyPr/>
                    <a:lstStyle/>
                    <a:p>
                      <a:pPr algn="ctr" rtl="0" fontAlgn="b"/>
                      <a:r>
                        <a:rPr lang="en-US" sz="1600" b="0" i="0" u="none" strike="noStrike">
                          <a:solidFill>
                            <a:srgbClr val="000000"/>
                          </a:solidFill>
                          <a:effectLst/>
                          <a:latin typeface="Verdana" panose="020B060403050404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dirty="0">
                          <a:solidFill>
                            <a:srgbClr val="000000"/>
                          </a:solidFill>
                          <a:effectLst/>
                          <a:latin typeface="Verdana" panose="020B060403050404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dirty="0">
                          <a:solidFill>
                            <a:srgbClr val="000000"/>
                          </a:solidFill>
                          <a:effectLst/>
                          <a:latin typeface="Verdana" panose="020B060403050404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93062">
                <a:tc>
                  <a:txBody>
                    <a:bodyPr/>
                    <a:lstStyle/>
                    <a:p>
                      <a:pPr algn="ctr" rtl="0" fontAlgn="b"/>
                      <a:r>
                        <a:rPr lang="en-US" sz="1600" b="0" i="0" u="none" strike="noStrike">
                          <a:solidFill>
                            <a:srgbClr val="000000"/>
                          </a:solidFill>
                          <a:effectLst/>
                          <a:latin typeface="Verdana" panose="020B060403050404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rPr>
                        <a:t>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dirty="0">
                          <a:solidFill>
                            <a:srgbClr val="000000"/>
                          </a:solidFill>
                          <a:effectLst/>
                          <a:latin typeface="Verdana" panose="020B060403050404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93062">
                <a:tc>
                  <a:txBody>
                    <a:bodyPr/>
                    <a:lstStyle/>
                    <a:p>
                      <a:pPr algn="ctr" rtl="0" fontAlgn="b"/>
                      <a:r>
                        <a:rPr lang="en-US" sz="1600" b="0" i="0" u="none" strike="noStrike">
                          <a:solidFill>
                            <a:srgbClr val="000000"/>
                          </a:solidFill>
                          <a:effectLst/>
                          <a:latin typeface="Verdana" panose="020B060403050404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rPr>
                        <a:t>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dirty="0">
                          <a:solidFill>
                            <a:srgbClr val="000000"/>
                          </a:solidFill>
                          <a:effectLst/>
                          <a:latin typeface="Verdana" panose="020B060403050404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dirty="0">
                          <a:solidFill>
                            <a:srgbClr val="000000"/>
                          </a:solidFill>
                          <a:effectLst/>
                          <a:latin typeface="Verdana" panose="020B060403050404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93062">
                <a:tc>
                  <a:txBody>
                    <a:bodyPr/>
                    <a:lstStyle/>
                    <a:p>
                      <a:pPr algn="ctr" rtl="0" fontAlgn="b"/>
                      <a:r>
                        <a:rPr lang="en-US" sz="1600" b="0" i="0" u="none" strike="noStrike">
                          <a:solidFill>
                            <a:srgbClr val="000000"/>
                          </a:solidFill>
                          <a:effectLst/>
                          <a:latin typeface="Verdana" panose="020B060403050404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rPr>
                        <a:t>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dirty="0">
                          <a:solidFill>
                            <a:srgbClr val="000000"/>
                          </a:solidFill>
                          <a:effectLst/>
                          <a:latin typeface="Verdana" panose="020B060403050404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dirty="0">
                          <a:solidFill>
                            <a:srgbClr val="000000"/>
                          </a:solidFill>
                          <a:effectLst/>
                          <a:latin typeface="Verdana" panose="020B060403050404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93062">
                <a:tc>
                  <a:txBody>
                    <a:bodyPr/>
                    <a:lstStyle/>
                    <a:p>
                      <a:pPr algn="ctr" rtl="0" fontAlgn="b"/>
                      <a:r>
                        <a:rPr lang="en-US" sz="1600" b="0" i="0" u="none" strike="noStrike">
                          <a:solidFill>
                            <a:srgbClr val="000000"/>
                          </a:solidFill>
                          <a:effectLst/>
                          <a:latin typeface="Verdana" panose="020B060403050404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rPr>
                        <a:t>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dirty="0">
                          <a:solidFill>
                            <a:srgbClr val="000000"/>
                          </a:solidFill>
                          <a:effectLst/>
                          <a:latin typeface="Verdana" panose="020B060403050404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dirty="0">
                          <a:solidFill>
                            <a:srgbClr val="000000"/>
                          </a:solidFill>
                          <a:effectLst/>
                          <a:latin typeface="Verdana" panose="020B060403050404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93062">
                <a:tc>
                  <a:txBody>
                    <a:bodyPr/>
                    <a:lstStyle/>
                    <a:p>
                      <a:pPr algn="ctr" rtl="0" fontAlgn="b"/>
                      <a:r>
                        <a:rPr lang="en-US" sz="1600" b="0" i="0" u="none" strike="noStrike">
                          <a:solidFill>
                            <a:srgbClr val="000000"/>
                          </a:solidFill>
                          <a:effectLst/>
                          <a:latin typeface="Verdana" panose="020B060403050404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dirty="0">
                          <a:solidFill>
                            <a:srgbClr val="000000"/>
                          </a:solidFill>
                          <a:effectLst/>
                          <a:latin typeface="Verdana" panose="020B060403050404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dirty="0">
                          <a:solidFill>
                            <a:srgbClr val="000000"/>
                          </a:solidFill>
                          <a:effectLst/>
                          <a:latin typeface="Verdana" panose="020B060403050404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593804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2411" cy="896501"/>
          </a:xfrm>
        </p:spPr>
        <p:txBody>
          <a:bodyPr>
            <a:normAutofit/>
          </a:bodyPr>
          <a:lstStyle/>
          <a:p>
            <a:r>
              <a:rPr lang="en-US" sz="4000" dirty="0"/>
              <a:t>A Monopoly’s Profit</a:t>
            </a:r>
          </a:p>
        </p:txBody>
      </p:sp>
      <p:cxnSp>
        <p:nvCxnSpPr>
          <p:cNvPr id="5" name="Straight Connector 4"/>
          <p:cNvCxnSpPr/>
          <p:nvPr/>
        </p:nvCxnSpPr>
        <p:spPr>
          <a:xfrm rot="5400000">
            <a:off x="-1031648" y="3804146"/>
            <a:ext cx="4758711"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348502" y="6184296"/>
            <a:ext cx="5040801"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19283" y="1425584"/>
            <a:ext cx="1229220" cy="646331"/>
          </a:xfrm>
          <a:prstGeom prst="rect">
            <a:avLst/>
          </a:prstGeom>
          <a:noFill/>
        </p:spPr>
        <p:txBody>
          <a:bodyPr wrap="square" rtlCol="0">
            <a:spAutoFit/>
          </a:bodyPr>
          <a:lstStyle/>
          <a:p>
            <a:pPr algn="ctr"/>
            <a:r>
              <a:rPr lang="en-US" dirty="0"/>
              <a:t>Costs and Revenue</a:t>
            </a:r>
          </a:p>
        </p:txBody>
      </p:sp>
      <p:sp>
        <p:nvSpPr>
          <p:cNvPr id="8" name="TextBox 7"/>
          <p:cNvSpPr txBox="1"/>
          <p:nvPr/>
        </p:nvSpPr>
        <p:spPr>
          <a:xfrm>
            <a:off x="5520540" y="6185884"/>
            <a:ext cx="1164625" cy="369332"/>
          </a:xfrm>
          <a:prstGeom prst="rect">
            <a:avLst/>
          </a:prstGeom>
          <a:noFill/>
        </p:spPr>
        <p:txBody>
          <a:bodyPr wrap="square" rtlCol="0">
            <a:spAutoFit/>
          </a:bodyPr>
          <a:lstStyle/>
          <a:p>
            <a:pPr algn="ctr"/>
            <a:r>
              <a:rPr lang="en-US" dirty="0"/>
              <a:t>Q</a:t>
            </a:r>
          </a:p>
        </p:txBody>
      </p:sp>
      <p:cxnSp>
        <p:nvCxnSpPr>
          <p:cNvPr id="9" name="Straight Connector 8"/>
          <p:cNvCxnSpPr>
            <a:cxnSpLocks/>
          </p:cNvCxnSpPr>
          <p:nvPr/>
        </p:nvCxnSpPr>
        <p:spPr>
          <a:xfrm>
            <a:off x="1348502" y="1624562"/>
            <a:ext cx="4912339" cy="29000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348502" y="1624562"/>
            <a:ext cx="4297487" cy="366718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1" name="Freeform 10"/>
          <p:cNvSpPr/>
          <p:nvPr/>
        </p:nvSpPr>
        <p:spPr>
          <a:xfrm>
            <a:off x="1654085" y="3353328"/>
            <a:ext cx="4151596" cy="2030298"/>
          </a:xfrm>
          <a:custGeom>
            <a:avLst/>
            <a:gdLst>
              <a:gd name="connsiteX0" fmla="*/ 0 w 3370931"/>
              <a:gd name="connsiteY0" fmla="*/ 775100 h 1436581"/>
              <a:gd name="connsiteX1" fmla="*/ 887087 w 3370931"/>
              <a:gd name="connsiteY1" fmla="*/ 1307398 h 1436581"/>
              <a:gd name="connsiteX2" fmla="*/ 3370931 w 3370931"/>
              <a:gd name="connsiteY2" fmla="*/ 0 h 1436581"/>
            </a:gdLst>
            <a:ahLst/>
            <a:cxnLst>
              <a:cxn ang="0">
                <a:pos x="connsiteX0" y="connsiteY0"/>
              </a:cxn>
              <a:cxn ang="0">
                <a:pos x="connsiteX1" y="connsiteY1"/>
              </a:cxn>
              <a:cxn ang="0">
                <a:pos x="connsiteX2" y="connsiteY2"/>
              </a:cxn>
            </a:cxnLst>
            <a:rect l="l" t="t" r="r" b="b"/>
            <a:pathLst>
              <a:path w="3370931" h="1436581">
                <a:moveTo>
                  <a:pt x="0" y="775100"/>
                </a:moveTo>
                <a:cubicBezTo>
                  <a:pt x="162632" y="1105840"/>
                  <a:pt x="325265" y="1436581"/>
                  <a:pt x="887087" y="1307398"/>
                </a:cubicBezTo>
                <a:cubicBezTo>
                  <a:pt x="1448909" y="1178215"/>
                  <a:pt x="2956957" y="216343"/>
                  <a:pt x="3370931" y="0"/>
                </a:cubicBezTo>
              </a:path>
            </a:pathLst>
          </a:custGeom>
          <a:ln>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 name="Straight Connector 11"/>
          <p:cNvCxnSpPr>
            <a:cxnSpLocks/>
          </p:cNvCxnSpPr>
          <p:nvPr/>
        </p:nvCxnSpPr>
        <p:spPr>
          <a:xfrm flipV="1">
            <a:off x="1338236" y="2673398"/>
            <a:ext cx="4307753" cy="341901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168613" y="4829855"/>
            <a:ext cx="882846" cy="338554"/>
          </a:xfrm>
          <a:prstGeom prst="rect">
            <a:avLst/>
          </a:prstGeom>
          <a:noFill/>
        </p:spPr>
        <p:txBody>
          <a:bodyPr wrap="square" rtlCol="0">
            <a:spAutoFit/>
          </a:bodyPr>
          <a:lstStyle/>
          <a:p>
            <a:pPr algn="ctr"/>
            <a:r>
              <a:rPr lang="en-US" sz="1600" dirty="0">
                <a:solidFill>
                  <a:srgbClr val="FF0000"/>
                </a:solidFill>
              </a:rPr>
              <a:t>MR</a:t>
            </a:r>
          </a:p>
        </p:txBody>
      </p:sp>
      <p:sp>
        <p:nvSpPr>
          <p:cNvPr id="14" name="TextBox 13"/>
          <p:cNvSpPr txBox="1"/>
          <p:nvPr/>
        </p:nvSpPr>
        <p:spPr>
          <a:xfrm>
            <a:off x="5005049" y="2549115"/>
            <a:ext cx="676386" cy="337988"/>
          </a:xfrm>
          <a:prstGeom prst="rect">
            <a:avLst/>
          </a:prstGeom>
          <a:noFill/>
        </p:spPr>
        <p:txBody>
          <a:bodyPr wrap="square" rtlCol="0">
            <a:spAutoFit/>
          </a:bodyPr>
          <a:lstStyle/>
          <a:p>
            <a:pPr algn="ctr"/>
            <a:r>
              <a:rPr lang="en-US" sz="1600" dirty="0">
                <a:solidFill>
                  <a:srgbClr val="FF0000"/>
                </a:solidFill>
              </a:rPr>
              <a:t>MC</a:t>
            </a:r>
          </a:p>
        </p:txBody>
      </p:sp>
      <p:sp>
        <p:nvSpPr>
          <p:cNvPr id="15" name="TextBox 14"/>
          <p:cNvSpPr txBox="1"/>
          <p:nvPr/>
        </p:nvSpPr>
        <p:spPr>
          <a:xfrm>
            <a:off x="5005049" y="3383858"/>
            <a:ext cx="1749867" cy="338554"/>
          </a:xfrm>
          <a:prstGeom prst="rect">
            <a:avLst/>
          </a:prstGeom>
          <a:noFill/>
        </p:spPr>
        <p:txBody>
          <a:bodyPr wrap="square" rtlCol="0">
            <a:spAutoFit/>
          </a:bodyPr>
          <a:lstStyle/>
          <a:p>
            <a:pPr algn="ctr"/>
            <a:r>
              <a:rPr lang="en-US" sz="1600" dirty="0">
                <a:solidFill>
                  <a:schemeClr val="accent1"/>
                </a:solidFill>
              </a:rPr>
              <a:t>ATC</a:t>
            </a:r>
          </a:p>
        </p:txBody>
      </p:sp>
      <p:sp>
        <p:nvSpPr>
          <p:cNvPr id="16" name="TextBox 15"/>
          <p:cNvSpPr txBox="1"/>
          <p:nvPr/>
        </p:nvSpPr>
        <p:spPr>
          <a:xfrm>
            <a:off x="5357666" y="4091496"/>
            <a:ext cx="1435720" cy="338554"/>
          </a:xfrm>
          <a:prstGeom prst="rect">
            <a:avLst/>
          </a:prstGeom>
          <a:noFill/>
        </p:spPr>
        <p:txBody>
          <a:bodyPr wrap="square" rtlCol="0">
            <a:spAutoFit/>
          </a:bodyPr>
          <a:lstStyle/>
          <a:p>
            <a:pPr algn="ctr"/>
            <a:r>
              <a:rPr lang="en-US" sz="1600" dirty="0"/>
              <a:t>D</a:t>
            </a:r>
          </a:p>
        </p:txBody>
      </p:sp>
      <p:cxnSp>
        <p:nvCxnSpPr>
          <p:cNvPr id="17" name="Straight Connector 16"/>
          <p:cNvCxnSpPr>
            <a:stCxn id="33" idx="3"/>
          </p:cNvCxnSpPr>
          <p:nvPr/>
        </p:nvCxnSpPr>
        <p:spPr>
          <a:xfrm>
            <a:off x="4056490" y="3848217"/>
            <a:ext cx="1588" cy="2324267"/>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3571502" y="6184296"/>
            <a:ext cx="868762" cy="369332"/>
          </a:xfrm>
          <a:prstGeom prst="rect">
            <a:avLst/>
          </a:prstGeom>
          <a:noFill/>
        </p:spPr>
        <p:txBody>
          <a:bodyPr wrap="square" rtlCol="0">
            <a:spAutoFit/>
          </a:bodyPr>
          <a:lstStyle/>
          <a:p>
            <a:pPr algn="ctr"/>
            <a:r>
              <a:rPr lang="en-US" dirty="0"/>
              <a:t>Q </a:t>
            </a:r>
            <a:r>
              <a:rPr lang="en-US" baseline="-25000" dirty="0"/>
              <a:t>max</a:t>
            </a:r>
          </a:p>
        </p:txBody>
      </p:sp>
      <p:sp>
        <p:nvSpPr>
          <p:cNvPr id="19" name="TextBox 18"/>
          <p:cNvSpPr txBox="1"/>
          <p:nvPr/>
        </p:nvSpPr>
        <p:spPr>
          <a:xfrm>
            <a:off x="629377" y="2947278"/>
            <a:ext cx="782265" cy="369332"/>
          </a:xfrm>
          <a:prstGeom prst="rect">
            <a:avLst/>
          </a:prstGeom>
          <a:noFill/>
        </p:spPr>
        <p:txBody>
          <a:bodyPr wrap="square" rtlCol="0">
            <a:spAutoFit/>
          </a:bodyPr>
          <a:lstStyle/>
          <a:p>
            <a:pPr algn="ctr"/>
            <a:r>
              <a:rPr lang="en-US" dirty="0"/>
              <a:t>P </a:t>
            </a:r>
            <a:r>
              <a:rPr lang="en-US" baseline="-25000" dirty="0"/>
              <a:t>Mon</a:t>
            </a:r>
          </a:p>
        </p:txBody>
      </p:sp>
      <p:cxnSp>
        <p:nvCxnSpPr>
          <p:cNvPr id="26" name="Straight Connector 25"/>
          <p:cNvCxnSpPr/>
          <p:nvPr/>
        </p:nvCxnSpPr>
        <p:spPr>
          <a:xfrm rot="10800000">
            <a:off x="1346913" y="3227929"/>
            <a:ext cx="2659132" cy="2"/>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10800000">
            <a:off x="1346748" y="4496884"/>
            <a:ext cx="2659132" cy="2"/>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1338236" y="3213741"/>
            <a:ext cx="2718254" cy="1268952"/>
          </a:xfrm>
          <a:prstGeom prst="rect">
            <a:avLst/>
          </a:prstGeom>
          <a:solidFill>
            <a:srgbClr val="008000">
              <a:alpha val="6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Monopoly Profit</a:t>
            </a:r>
          </a:p>
          <a:p>
            <a:pPr algn="ctr"/>
            <a:r>
              <a:rPr lang="en-US" sz="1400" dirty="0">
                <a:solidFill>
                  <a:schemeClr val="bg1"/>
                </a:solidFill>
              </a:rPr>
              <a:t>(P-ATC) x Q</a:t>
            </a:r>
          </a:p>
        </p:txBody>
      </p:sp>
      <p:cxnSp>
        <p:nvCxnSpPr>
          <p:cNvPr id="34" name="Straight Connector 33"/>
          <p:cNvCxnSpPr>
            <a:endCxn id="33" idx="3"/>
          </p:cNvCxnSpPr>
          <p:nvPr/>
        </p:nvCxnSpPr>
        <p:spPr>
          <a:xfrm rot="5400000">
            <a:off x="3739252" y="3530979"/>
            <a:ext cx="634476"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F4A97552-B272-3242-A9A9-A976AA145F70}"/>
              </a:ext>
            </a:extLst>
          </p:cNvPr>
          <p:cNvSpPr txBox="1"/>
          <p:nvPr/>
        </p:nvSpPr>
        <p:spPr>
          <a:xfrm>
            <a:off x="793252" y="4260773"/>
            <a:ext cx="530594" cy="369332"/>
          </a:xfrm>
          <a:prstGeom prst="rect">
            <a:avLst/>
          </a:prstGeom>
          <a:noFill/>
        </p:spPr>
        <p:txBody>
          <a:bodyPr wrap="none" rtlCol="0">
            <a:spAutoFit/>
          </a:bodyPr>
          <a:lstStyle/>
          <a:p>
            <a:r>
              <a:rPr lang="en-US" dirty="0"/>
              <a:t>ATC</a:t>
            </a:r>
          </a:p>
        </p:txBody>
      </p:sp>
      <p:sp>
        <p:nvSpPr>
          <p:cNvPr id="27" name="Line Callout 1 26">
            <a:extLst>
              <a:ext uri="{FF2B5EF4-FFF2-40B4-BE49-F238E27FC236}">
                <a16:creationId xmlns:a16="http://schemas.microsoft.com/office/drawing/2014/main" id="{0030AD90-47EB-534C-8FD5-0DC91482A965}"/>
              </a:ext>
            </a:extLst>
          </p:cNvPr>
          <p:cNvSpPr/>
          <p:nvPr/>
        </p:nvSpPr>
        <p:spPr>
          <a:xfrm>
            <a:off x="2867958" y="1265297"/>
            <a:ext cx="2408791" cy="1068136"/>
          </a:xfrm>
          <a:prstGeom prst="borderCallout1">
            <a:avLst>
              <a:gd name="adj1" fmla="val 101696"/>
              <a:gd name="adj2" fmla="val 50017"/>
              <a:gd name="adj3" fmla="val 181805"/>
              <a:gd name="adj4" fmla="val 49460"/>
            </a:avLst>
          </a:prstGeom>
          <a:ln w="19050">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2. …and then the demand curve shows the price consistent with this quantity.</a:t>
            </a:r>
          </a:p>
        </p:txBody>
      </p:sp>
      <p:sp>
        <p:nvSpPr>
          <p:cNvPr id="29" name="Line Callout 1 28">
            <a:extLst>
              <a:ext uri="{FF2B5EF4-FFF2-40B4-BE49-F238E27FC236}">
                <a16:creationId xmlns:a16="http://schemas.microsoft.com/office/drawing/2014/main" id="{E8824885-9DEE-E74A-B839-6C080D38C8D4}"/>
              </a:ext>
            </a:extLst>
          </p:cNvPr>
          <p:cNvSpPr/>
          <p:nvPr/>
        </p:nvSpPr>
        <p:spPr>
          <a:xfrm>
            <a:off x="6472833" y="2417542"/>
            <a:ext cx="2408791" cy="1114231"/>
          </a:xfrm>
          <a:prstGeom prst="borderCallout1">
            <a:avLst>
              <a:gd name="adj1" fmla="val 49765"/>
              <a:gd name="adj2" fmla="val -766"/>
              <a:gd name="adj3" fmla="val 136867"/>
              <a:gd name="adj4" fmla="val -100530"/>
            </a:avLst>
          </a:prstGeom>
          <a:ln w="19050">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1. The intersection of the MR and MC curve determines the profit maximizing quantity…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
                                        </p:tgtEl>
                                      </p:cMediaNode>
                                    </p:audio>
                                  </p:sub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subTnLst>
                                    <p:audio>
                                      <p:cMediaNode>
                                        <p:cTn display="0" masterRel="sameClick">
                                          <p:stCondLst>
                                            <p:cond evt="begin" delay="0">
                                              <p:tn val="13"/>
                                            </p:cond>
                                          </p:stCondLst>
                                          <p:endCondLst>
                                            <p:cond evt="onStopAudio" delay="0">
                                              <p:tgtEl>
                                                <p:sldTgt/>
                                              </p:tgtEl>
                                            </p:cond>
                                          </p:endCondLst>
                                        </p:cTn>
                                        <p:tgtEl>
                                          <p:sndTgt r:embed="rId3" name="Laser"/>
                                        </p:tgtEl>
                                      </p:cMediaNode>
                                    </p:audio>
                                  </p:subTnLst>
                                </p:cTn>
                              </p:par>
                            </p:childTnLst>
                          </p:cTn>
                        </p:par>
                        <p:par>
                          <p:cTn id="16" fill="hold">
                            <p:stCondLst>
                              <p:cond delay="500"/>
                            </p:stCondLst>
                            <p:childTnLst>
                              <p:par>
                                <p:cTn id="17" presetID="1" presetClass="entr" presetSubtype="0" fill="hold" grpId="1" nodeType="after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subTnLst>
                                    <p:audio>
                                      <p:cMediaNode>
                                        <p:cTn display="0" masterRel="sameClick">
                                          <p:stCondLst>
                                            <p:cond evt="begin" delay="0">
                                              <p:tn val="21"/>
                                            </p:cond>
                                          </p:stCondLst>
                                          <p:endCondLst>
                                            <p:cond evt="onStopAudio" delay="0">
                                              <p:tgtEl>
                                                <p:sldTgt/>
                                              </p:tgtEl>
                                            </p:cond>
                                          </p:endCondLst>
                                        </p:cTn>
                                        <p:tgtEl>
                                          <p:sndTgt r:embed="rId4" name="whoosh.wav"/>
                                        </p:tgtEl>
                                      </p:cMediaNode>
                                    </p:audio>
                                  </p:sub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subTnLst>
                                    <p:audio>
                                      <p:cMediaNode>
                                        <p:cTn display="0" masterRel="sameClick">
                                          <p:stCondLst>
                                            <p:cond evt="begin" delay="0">
                                              <p:tn val="29"/>
                                            </p:cond>
                                          </p:stCondLst>
                                          <p:endCondLst>
                                            <p:cond evt="onStopAudio" delay="0">
                                              <p:tgtEl>
                                                <p:sldTgt/>
                                              </p:tgtEl>
                                            </p:cond>
                                          </p:endCondLst>
                                        </p:cTn>
                                        <p:tgtEl>
                                          <p:sndTgt r:embed="rId3" name="Laser"/>
                                        </p:tgtEl>
                                      </p:cMediaNode>
                                    </p:audio>
                                  </p:sub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5" name="Typewriter"/>
                                        </p:tgtEl>
                                      </p:cMediaNode>
                                    </p:audio>
                                  </p:sub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down)">
                                      <p:cBhvr>
                                        <p:cTn id="43" dur="1000"/>
                                        <p:tgtEl>
                                          <p:spTgt spid="34"/>
                                        </p:tgtEl>
                                      </p:cBhvr>
                                    </p:animEffect>
                                  </p:childTnLst>
                                  <p:subTnLst>
                                    <p:audio>
                                      <p:cMediaNode>
                                        <p:cTn display="0" masterRel="sameClick">
                                          <p:stCondLst>
                                            <p:cond evt="begin" delay="0">
                                              <p:tn val="41"/>
                                            </p:cond>
                                          </p:stCondLst>
                                          <p:endCondLst>
                                            <p:cond evt="onStopAudio" delay="0">
                                              <p:tgtEl>
                                                <p:sldTgt/>
                                              </p:tgtEl>
                                            </p:cond>
                                          </p:endCondLst>
                                        </p:cTn>
                                        <p:tgtEl>
                                          <p:sndTgt r:embed="rId5" name="Typewriter"/>
                                        </p:tgtEl>
                                      </p:cMediaNode>
                                    </p:audio>
                                  </p:subTnLst>
                                </p:cTn>
                              </p:par>
                              <p:par>
                                <p:cTn id="44" presetID="22" presetClass="entr" presetSubtype="1"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up)">
                                      <p:cBhvr>
                                        <p:cTn id="46" dur="10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right)">
                                      <p:cBhvr>
                                        <p:cTn id="58" dur="1000"/>
                                        <p:tgtEl>
                                          <p:spTgt spid="26"/>
                                        </p:tgtEl>
                                      </p:cBhvr>
                                    </p:animEffect>
                                  </p:childTnLst>
                                  <p:subTnLst>
                                    <p:audio>
                                      <p:cMediaNode>
                                        <p:cTn display="0" masterRel="sameClick">
                                          <p:stCondLst>
                                            <p:cond evt="begin" delay="0">
                                              <p:tn val="56"/>
                                            </p:cond>
                                          </p:stCondLst>
                                          <p:endCondLst>
                                            <p:cond evt="onStopAudio" delay="0">
                                              <p:tgtEl>
                                                <p:sldTgt/>
                                              </p:tgtEl>
                                            </p:cond>
                                          </p:endCondLst>
                                        </p:cTn>
                                        <p:tgtEl>
                                          <p:sndTgt r:embed="rId5" name="Typewriter"/>
                                        </p:tgtEl>
                                      </p:cMediaNode>
                                    </p:audio>
                                  </p:subTnLst>
                                </p:cTn>
                              </p:par>
                              <p:par>
                                <p:cTn id="59" presetID="22" presetClass="entr" presetSubtype="2" fill="hold"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wipe(right)">
                                      <p:cBhvr>
                                        <p:cTn id="61" dur="1000"/>
                                        <p:tgtEl>
                                          <p:spTgt spid="28"/>
                                        </p:tgtEl>
                                      </p:cBhvr>
                                    </p:animEffect>
                                  </p:childTnLst>
                                </p:cTn>
                              </p:par>
                            </p:childTnLst>
                          </p:cTn>
                        </p:par>
                        <p:par>
                          <p:cTn id="62" fill="hold">
                            <p:stCondLst>
                              <p:cond delay="1000"/>
                            </p:stCondLst>
                            <p:childTnLst>
                              <p:par>
                                <p:cTn id="63" presetID="1" presetClass="entr" presetSubtype="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left)">
                                      <p:cBhvr>
                                        <p:cTn id="71" dur="1000"/>
                                        <p:tgtEl>
                                          <p:spTgt spid="33"/>
                                        </p:tgtEl>
                                      </p:cBhvr>
                                    </p:animEffect>
                                  </p:childTnLst>
                                  <p:subTnLst>
                                    <p:audio>
                                      <p:cMediaNode>
                                        <p:cTn display="0" masterRel="sameClick">
                                          <p:stCondLst>
                                            <p:cond evt="begin" delay="0">
                                              <p:tn val="69"/>
                                            </p:cond>
                                          </p:stCondLst>
                                          <p:endCondLst>
                                            <p:cond evt="onStopAudio" delay="0">
                                              <p:tgtEl>
                                                <p:sldTgt/>
                                              </p:tgtEl>
                                            </p:cond>
                                          </p:endCondLst>
                                        </p:cTn>
                                        <p:tgtEl>
                                          <p:sndTgt r:embed="rId6" name="Cash Regist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1"/>
      <p:bldP spid="14" grpId="0"/>
      <p:bldP spid="15" grpId="0"/>
      <p:bldP spid="16" grpId="0"/>
      <p:bldP spid="18" grpId="0"/>
      <p:bldP spid="19" grpId="0"/>
      <p:bldP spid="33" grpId="0" animBg="1"/>
      <p:bldP spid="3" grpId="0"/>
      <p:bldP spid="27"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28407"/>
          </a:xfrm>
        </p:spPr>
        <p:txBody>
          <a:bodyPr>
            <a:normAutofit fontScale="90000"/>
          </a:bodyPr>
          <a:lstStyle/>
          <a:p>
            <a:r>
              <a:rPr lang="en-US" dirty="0"/>
              <a:t>Dead Weight Loss</a:t>
            </a:r>
          </a:p>
        </p:txBody>
      </p:sp>
      <p:cxnSp>
        <p:nvCxnSpPr>
          <p:cNvPr id="5" name="Straight Connector 4"/>
          <p:cNvCxnSpPr/>
          <p:nvPr/>
        </p:nvCxnSpPr>
        <p:spPr>
          <a:xfrm rot="5400000">
            <a:off x="-770953" y="4136120"/>
            <a:ext cx="4758711"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609197" y="6516270"/>
            <a:ext cx="5040801"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54030" y="1757558"/>
            <a:ext cx="1055167" cy="584776"/>
          </a:xfrm>
          <a:prstGeom prst="rect">
            <a:avLst/>
          </a:prstGeom>
          <a:noFill/>
        </p:spPr>
        <p:txBody>
          <a:bodyPr wrap="square" rtlCol="0">
            <a:spAutoFit/>
          </a:bodyPr>
          <a:lstStyle/>
          <a:p>
            <a:pPr algn="ctr"/>
            <a:r>
              <a:rPr lang="en-US" sz="1600" dirty="0"/>
              <a:t>Costs and Revenue</a:t>
            </a:r>
          </a:p>
        </p:txBody>
      </p:sp>
      <p:sp>
        <p:nvSpPr>
          <p:cNvPr id="11" name="TextBox 10"/>
          <p:cNvSpPr txBox="1"/>
          <p:nvPr/>
        </p:nvSpPr>
        <p:spPr>
          <a:xfrm>
            <a:off x="5781235" y="6517858"/>
            <a:ext cx="1164625" cy="338554"/>
          </a:xfrm>
          <a:prstGeom prst="rect">
            <a:avLst/>
          </a:prstGeom>
          <a:noFill/>
        </p:spPr>
        <p:txBody>
          <a:bodyPr wrap="square" rtlCol="0">
            <a:spAutoFit/>
          </a:bodyPr>
          <a:lstStyle/>
          <a:p>
            <a:pPr algn="ctr"/>
            <a:r>
              <a:rPr lang="en-US" sz="1600" dirty="0"/>
              <a:t>Q</a:t>
            </a:r>
          </a:p>
        </p:txBody>
      </p:sp>
      <p:cxnSp>
        <p:nvCxnSpPr>
          <p:cNvPr id="13" name="Straight Connector 12"/>
          <p:cNvCxnSpPr/>
          <p:nvPr/>
        </p:nvCxnSpPr>
        <p:spPr>
          <a:xfrm>
            <a:off x="1609197" y="1956536"/>
            <a:ext cx="5040801" cy="270304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609197" y="1956536"/>
            <a:ext cx="4172038" cy="400573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a:cxnSpLocks/>
          </p:cNvCxnSpPr>
          <p:nvPr/>
        </p:nvCxnSpPr>
        <p:spPr>
          <a:xfrm flipV="1">
            <a:off x="1607608" y="3005372"/>
            <a:ext cx="4299076" cy="339542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5051661" y="5568234"/>
            <a:ext cx="1626159" cy="338554"/>
          </a:xfrm>
          <a:prstGeom prst="rect">
            <a:avLst/>
          </a:prstGeom>
          <a:noFill/>
        </p:spPr>
        <p:txBody>
          <a:bodyPr wrap="square" rtlCol="0">
            <a:spAutoFit/>
          </a:bodyPr>
          <a:lstStyle/>
          <a:p>
            <a:pPr algn="ctr"/>
            <a:r>
              <a:rPr lang="en-US" sz="1600" dirty="0">
                <a:solidFill>
                  <a:srgbClr val="FF0000"/>
                </a:solidFill>
              </a:rPr>
              <a:t>MR</a:t>
            </a:r>
          </a:p>
        </p:txBody>
      </p:sp>
      <p:sp>
        <p:nvSpPr>
          <p:cNvPr id="26" name="TextBox 25"/>
          <p:cNvSpPr txBox="1"/>
          <p:nvPr/>
        </p:nvSpPr>
        <p:spPr>
          <a:xfrm>
            <a:off x="4827536" y="3047209"/>
            <a:ext cx="1139858" cy="338554"/>
          </a:xfrm>
          <a:prstGeom prst="rect">
            <a:avLst/>
          </a:prstGeom>
          <a:noFill/>
        </p:spPr>
        <p:txBody>
          <a:bodyPr wrap="square" rtlCol="0">
            <a:spAutoFit/>
          </a:bodyPr>
          <a:lstStyle/>
          <a:p>
            <a:pPr algn="ctr"/>
            <a:r>
              <a:rPr lang="en-US" sz="1600" dirty="0">
                <a:solidFill>
                  <a:srgbClr val="FF0000"/>
                </a:solidFill>
              </a:rPr>
              <a:t>MC</a:t>
            </a:r>
          </a:p>
        </p:txBody>
      </p:sp>
      <p:sp>
        <p:nvSpPr>
          <p:cNvPr id="30" name="TextBox 29"/>
          <p:cNvSpPr txBox="1"/>
          <p:nvPr/>
        </p:nvSpPr>
        <p:spPr>
          <a:xfrm>
            <a:off x="5853228" y="4238633"/>
            <a:ext cx="1435720" cy="338554"/>
          </a:xfrm>
          <a:prstGeom prst="rect">
            <a:avLst/>
          </a:prstGeom>
          <a:noFill/>
        </p:spPr>
        <p:txBody>
          <a:bodyPr wrap="square" rtlCol="0">
            <a:spAutoFit/>
          </a:bodyPr>
          <a:lstStyle/>
          <a:p>
            <a:pPr algn="ctr"/>
            <a:r>
              <a:rPr lang="en-US" sz="1600" dirty="0"/>
              <a:t>D</a:t>
            </a:r>
          </a:p>
        </p:txBody>
      </p:sp>
      <p:cxnSp>
        <p:nvCxnSpPr>
          <p:cNvPr id="32" name="Straight Connector 31"/>
          <p:cNvCxnSpPr/>
          <p:nvPr/>
        </p:nvCxnSpPr>
        <p:spPr>
          <a:xfrm rot="5400000">
            <a:off x="2548456" y="4917312"/>
            <a:ext cx="3202680" cy="1"/>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3693035" y="6516270"/>
            <a:ext cx="1007924" cy="338554"/>
          </a:xfrm>
          <a:prstGeom prst="rect">
            <a:avLst/>
          </a:prstGeom>
          <a:noFill/>
        </p:spPr>
        <p:txBody>
          <a:bodyPr wrap="square" rtlCol="0">
            <a:spAutoFit/>
          </a:bodyPr>
          <a:lstStyle/>
          <a:p>
            <a:pPr algn="ctr"/>
            <a:r>
              <a:rPr lang="en-US" sz="1600" dirty="0"/>
              <a:t>Q </a:t>
            </a:r>
            <a:r>
              <a:rPr lang="en-US" sz="1600" baseline="-25000" dirty="0"/>
              <a:t>Mon</a:t>
            </a:r>
          </a:p>
        </p:txBody>
      </p:sp>
      <p:sp>
        <p:nvSpPr>
          <p:cNvPr id="44" name="TextBox 43"/>
          <p:cNvSpPr txBox="1"/>
          <p:nvPr/>
        </p:nvSpPr>
        <p:spPr>
          <a:xfrm>
            <a:off x="758367" y="3093661"/>
            <a:ext cx="866926" cy="335339"/>
          </a:xfrm>
          <a:prstGeom prst="rect">
            <a:avLst/>
          </a:prstGeom>
          <a:noFill/>
        </p:spPr>
        <p:txBody>
          <a:bodyPr wrap="square" rtlCol="0">
            <a:spAutoFit/>
          </a:bodyPr>
          <a:lstStyle/>
          <a:p>
            <a:pPr algn="ctr"/>
            <a:r>
              <a:rPr lang="en-US" sz="1600" dirty="0" err="1"/>
              <a:t>P</a:t>
            </a:r>
            <a:r>
              <a:rPr lang="en-US" sz="1600" baseline="-25000" dirty="0" err="1"/>
              <a:t>Mon</a:t>
            </a:r>
            <a:endParaRPr lang="en-US" sz="1600" baseline="-25000" dirty="0"/>
          </a:p>
        </p:txBody>
      </p:sp>
      <p:cxnSp>
        <p:nvCxnSpPr>
          <p:cNvPr id="65" name="Straight Connector 64"/>
          <p:cNvCxnSpPr/>
          <p:nvPr/>
        </p:nvCxnSpPr>
        <p:spPr>
          <a:xfrm rot="10800000">
            <a:off x="1609197" y="3315970"/>
            <a:ext cx="2540598" cy="4"/>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rot="16200000" flipH="1">
            <a:off x="3618045" y="5155055"/>
            <a:ext cx="2727200" cy="1"/>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4700959" y="6519446"/>
            <a:ext cx="1007924" cy="338554"/>
          </a:xfrm>
          <a:prstGeom prst="rect">
            <a:avLst/>
          </a:prstGeom>
          <a:noFill/>
        </p:spPr>
        <p:txBody>
          <a:bodyPr wrap="square" rtlCol="0">
            <a:spAutoFit/>
          </a:bodyPr>
          <a:lstStyle/>
          <a:p>
            <a:pPr algn="ctr"/>
            <a:r>
              <a:rPr lang="en-US" sz="1600" dirty="0"/>
              <a:t>Q </a:t>
            </a:r>
            <a:r>
              <a:rPr lang="en-US" sz="1600" baseline="-25000" dirty="0"/>
              <a:t>efficient</a:t>
            </a:r>
          </a:p>
        </p:txBody>
      </p:sp>
      <p:sp>
        <p:nvSpPr>
          <p:cNvPr id="57" name="Isosceles Triangle 56"/>
          <p:cNvSpPr/>
          <p:nvPr/>
        </p:nvSpPr>
        <p:spPr>
          <a:xfrm rot="5400000">
            <a:off x="4007515" y="3458257"/>
            <a:ext cx="1116410" cy="831846"/>
          </a:xfrm>
          <a:prstGeom prst="triangle">
            <a:avLst>
              <a:gd name="adj" fmla="val 38289"/>
            </a:avLst>
          </a:prstGeom>
          <a:solidFill>
            <a:schemeClr val="accent2">
              <a:alpha val="4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Rectangular Callout 57"/>
          <p:cNvSpPr/>
          <p:nvPr/>
        </p:nvSpPr>
        <p:spPr>
          <a:xfrm>
            <a:off x="5467379" y="1047885"/>
            <a:ext cx="2956962" cy="1830356"/>
          </a:xfrm>
          <a:prstGeom prst="wedgeRectCallout">
            <a:avLst>
              <a:gd name="adj1" fmla="val -91043"/>
              <a:gd name="adj2" fmla="val 85731"/>
            </a:avLst>
          </a:prstGeom>
          <a:solidFill>
            <a:schemeClr val="accent2">
              <a:alpha val="48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u="sng" dirty="0">
                <a:solidFill>
                  <a:srgbClr val="000000"/>
                </a:solidFill>
              </a:rPr>
              <a:t>Dead Weight Loss</a:t>
            </a:r>
          </a:p>
          <a:p>
            <a:pPr algn="ctr"/>
            <a:r>
              <a:rPr lang="en-US" sz="1600" dirty="0">
                <a:solidFill>
                  <a:srgbClr val="000000"/>
                </a:solidFill>
              </a:rPr>
              <a:t>A monopoly charges a price higher than marginal cost, resulting in a a quantity below the efficient level.</a:t>
            </a:r>
          </a:p>
        </p:txBody>
      </p:sp>
      <p:sp>
        <p:nvSpPr>
          <p:cNvPr id="21" name="TextBox 20">
            <a:extLst>
              <a:ext uri="{FF2B5EF4-FFF2-40B4-BE49-F238E27FC236}">
                <a16:creationId xmlns:a16="http://schemas.microsoft.com/office/drawing/2014/main" id="{D96058F4-6190-6B4F-8659-C3C696D55FA1}"/>
              </a:ext>
            </a:extLst>
          </p:cNvPr>
          <p:cNvSpPr txBox="1"/>
          <p:nvPr/>
        </p:nvSpPr>
        <p:spPr>
          <a:xfrm>
            <a:off x="4149795" y="3605999"/>
            <a:ext cx="1007383" cy="369332"/>
          </a:xfrm>
          <a:prstGeom prst="rect">
            <a:avLst/>
          </a:prstGeom>
          <a:noFill/>
        </p:spPr>
        <p:txBody>
          <a:bodyPr wrap="square" rtlCol="0">
            <a:spAutoFit/>
          </a:bodyPr>
          <a:lstStyle/>
          <a:p>
            <a:r>
              <a:rPr lang="en-US" dirty="0">
                <a:solidFill>
                  <a:schemeClr val="bg1"/>
                </a:solidFill>
              </a:rPr>
              <a:t>DWL</a:t>
            </a:r>
            <a:endParaRPr lang="en-US" baseline="-25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subTnLst>
                                    <p:audio>
                                      <p:cMediaNode>
                                        <p:cTn display="0" masterRel="sameClick">
                                          <p:stCondLst>
                                            <p:cond evt="begin" delay="0">
                                              <p:tn val="5"/>
                                            </p:cond>
                                          </p:stCondLst>
                                          <p:endCondLst>
                                            <p:cond evt="onStopAudio" delay="0">
                                              <p:tgtEl>
                                                <p:sldTgt/>
                                              </p:tgtEl>
                                            </p:cond>
                                          </p:endCondLst>
                                        </p:cTn>
                                        <p:tgtEl>
                                          <p:sndTgt r:embed="rId3" name="Karate"/>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2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96501"/>
          </a:xfrm>
        </p:spPr>
        <p:txBody>
          <a:bodyPr>
            <a:normAutofit/>
          </a:bodyPr>
          <a:lstStyle/>
          <a:p>
            <a:r>
              <a:rPr lang="en-US" sz="4000" dirty="0"/>
              <a:t>Monopoly Versus Generic Drugs</a:t>
            </a:r>
          </a:p>
        </p:txBody>
      </p:sp>
      <p:cxnSp>
        <p:nvCxnSpPr>
          <p:cNvPr id="5" name="Straight Connector 4"/>
          <p:cNvCxnSpPr/>
          <p:nvPr/>
        </p:nvCxnSpPr>
        <p:spPr>
          <a:xfrm rot="5400000">
            <a:off x="-1248902" y="3827947"/>
            <a:ext cx="4758711"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131248" y="6208097"/>
            <a:ext cx="620823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76081" y="1449385"/>
            <a:ext cx="1055167" cy="584776"/>
          </a:xfrm>
          <a:prstGeom prst="rect">
            <a:avLst/>
          </a:prstGeom>
          <a:noFill/>
        </p:spPr>
        <p:txBody>
          <a:bodyPr wrap="square" rtlCol="0">
            <a:spAutoFit/>
          </a:bodyPr>
          <a:lstStyle/>
          <a:p>
            <a:pPr algn="ctr"/>
            <a:r>
              <a:rPr lang="en-US" sz="1600" dirty="0"/>
              <a:t>Costs and Revenue</a:t>
            </a:r>
          </a:p>
        </p:txBody>
      </p:sp>
      <p:sp>
        <p:nvSpPr>
          <p:cNvPr id="8" name="TextBox 7"/>
          <p:cNvSpPr txBox="1"/>
          <p:nvPr/>
        </p:nvSpPr>
        <p:spPr>
          <a:xfrm>
            <a:off x="6864454" y="6209685"/>
            <a:ext cx="768082" cy="338554"/>
          </a:xfrm>
          <a:prstGeom prst="rect">
            <a:avLst/>
          </a:prstGeom>
          <a:noFill/>
        </p:spPr>
        <p:txBody>
          <a:bodyPr wrap="square" rtlCol="0">
            <a:spAutoFit/>
          </a:bodyPr>
          <a:lstStyle/>
          <a:p>
            <a:pPr algn="ctr"/>
            <a:r>
              <a:rPr lang="en-US" sz="1600" dirty="0"/>
              <a:t>Q</a:t>
            </a:r>
          </a:p>
        </p:txBody>
      </p:sp>
      <p:cxnSp>
        <p:nvCxnSpPr>
          <p:cNvPr id="9" name="Straight Connector 8"/>
          <p:cNvCxnSpPr/>
          <p:nvPr/>
        </p:nvCxnSpPr>
        <p:spPr>
          <a:xfrm>
            <a:off x="1131248" y="1648363"/>
            <a:ext cx="4820401" cy="287232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a:cxnSpLocks/>
          </p:cNvCxnSpPr>
          <p:nvPr/>
        </p:nvCxnSpPr>
        <p:spPr>
          <a:xfrm>
            <a:off x="1131248" y="1648363"/>
            <a:ext cx="4057411" cy="422118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a:cxnSpLocks/>
          </p:cNvCxnSpPr>
          <p:nvPr/>
        </p:nvCxnSpPr>
        <p:spPr>
          <a:xfrm flipV="1">
            <a:off x="1116401" y="3251730"/>
            <a:ext cx="5052052" cy="261781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376654" y="5389635"/>
            <a:ext cx="2085075" cy="338554"/>
          </a:xfrm>
          <a:prstGeom prst="rect">
            <a:avLst/>
          </a:prstGeom>
          <a:noFill/>
        </p:spPr>
        <p:txBody>
          <a:bodyPr wrap="square" rtlCol="0">
            <a:spAutoFit/>
          </a:bodyPr>
          <a:lstStyle/>
          <a:p>
            <a:pPr algn="ctr"/>
            <a:r>
              <a:rPr lang="en-US" sz="1600" dirty="0">
                <a:solidFill>
                  <a:srgbClr val="FF0000"/>
                </a:solidFill>
              </a:rPr>
              <a:t>MR</a:t>
            </a:r>
          </a:p>
        </p:txBody>
      </p:sp>
      <p:sp>
        <p:nvSpPr>
          <p:cNvPr id="16" name="TextBox 15"/>
          <p:cNvSpPr txBox="1"/>
          <p:nvPr/>
        </p:nvSpPr>
        <p:spPr>
          <a:xfrm>
            <a:off x="5272845" y="4139848"/>
            <a:ext cx="1435720" cy="338554"/>
          </a:xfrm>
          <a:prstGeom prst="rect">
            <a:avLst/>
          </a:prstGeom>
          <a:noFill/>
        </p:spPr>
        <p:txBody>
          <a:bodyPr wrap="square" rtlCol="0">
            <a:spAutoFit/>
          </a:bodyPr>
          <a:lstStyle/>
          <a:p>
            <a:pPr algn="ctr"/>
            <a:r>
              <a:rPr lang="en-US" sz="1600" dirty="0"/>
              <a:t>D=AR</a:t>
            </a:r>
          </a:p>
        </p:txBody>
      </p:sp>
      <p:cxnSp>
        <p:nvCxnSpPr>
          <p:cNvPr id="17" name="Straight Connector 16"/>
          <p:cNvCxnSpPr/>
          <p:nvPr/>
        </p:nvCxnSpPr>
        <p:spPr>
          <a:xfrm rot="16200000" flipH="1">
            <a:off x="2370129" y="4731102"/>
            <a:ext cx="2958744" cy="1"/>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3339420" y="6208097"/>
            <a:ext cx="1020159" cy="338554"/>
          </a:xfrm>
          <a:prstGeom prst="rect">
            <a:avLst/>
          </a:prstGeom>
          <a:noFill/>
        </p:spPr>
        <p:txBody>
          <a:bodyPr wrap="square" rtlCol="0">
            <a:spAutoFit/>
          </a:bodyPr>
          <a:lstStyle/>
          <a:p>
            <a:pPr algn="ctr"/>
            <a:r>
              <a:rPr lang="en-US" sz="1600" dirty="0"/>
              <a:t>Q </a:t>
            </a:r>
            <a:r>
              <a:rPr lang="en-US" sz="1600" baseline="-25000" dirty="0"/>
              <a:t>Mon</a:t>
            </a:r>
          </a:p>
        </p:txBody>
      </p:sp>
      <p:sp>
        <p:nvSpPr>
          <p:cNvPr id="19" name="TextBox 18"/>
          <p:cNvSpPr txBox="1"/>
          <p:nvPr/>
        </p:nvSpPr>
        <p:spPr>
          <a:xfrm>
            <a:off x="191518" y="2964825"/>
            <a:ext cx="1055167" cy="369332"/>
          </a:xfrm>
          <a:prstGeom prst="rect">
            <a:avLst/>
          </a:prstGeom>
          <a:noFill/>
        </p:spPr>
        <p:txBody>
          <a:bodyPr wrap="square" rtlCol="0">
            <a:spAutoFit/>
          </a:bodyPr>
          <a:lstStyle/>
          <a:p>
            <a:pPr algn="ctr"/>
            <a:r>
              <a:rPr lang="en-US" dirty="0" err="1"/>
              <a:t>P</a:t>
            </a:r>
            <a:r>
              <a:rPr lang="en-US" baseline="-25000" dirty="0" err="1"/>
              <a:t>Mon</a:t>
            </a:r>
            <a:endParaRPr lang="en-US" baseline="-25000" dirty="0"/>
          </a:p>
        </p:txBody>
      </p:sp>
      <p:cxnSp>
        <p:nvCxnSpPr>
          <p:cNvPr id="28" name="Straight Connector 27"/>
          <p:cNvCxnSpPr/>
          <p:nvPr/>
        </p:nvCxnSpPr>
        <p:spPr>
          <a:xfrm rot="10800000">
            <a:off x="1129656" y="3251733"/>
            <a:ext cx="2659132" cy="2"/>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a:cxnSpLocks/>
          </p:cNvCxnSpPr>
          <p:nvPr/>
        </p:nvCxnSpPr>
        <p:spPr>
          <a:xfrm>
            <a:off x="4923783" y="3928660"/>
            <a:ext cx="0" cy="2272821"/>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4453848" y="6228287"/>
            <a:ext cx="1311940" cy="338554"/>
          </a:xfrm>
          <a:prstGeom prst="rect">
            <a:avLst/>
          </a:prstGeom>
          <a:noFill/>
        </p:spPr>
        <p:txBody>
          <a:bodyPr wrap="square" rtlCol="0">
            <a:spAutoFit/>
          </a:bodyPr>
          <a:lstStyle/>
          <a:p>
            <a:pPr algn="ctr"/>
            <a:r>
              <a:rPr lang="en-US" sz="1600" dirty="0"/>
              <a:t>Q </a:t>
            </a:r>
            <a:r>
              <a:rPr lang="en-US" sz="1600" baseline="-25000" dirty="0"/>
              <a:t>PC</a:t>
            </a:r>
          </a:p>
        </p:txBody>
      </p:sp>
      <p:sp>
        <p:nvSpPr>
          <p:cNvPr id="49" name="TextBox 48"/>
          <p:cNvSpPr txBox="1"/>
          <p:nvPr/>
        </p:nvSpPr>
        <p:spPr>
          <a:xfrm>
            <a:off x="513687" y="3644075"/>
            <a:ext cx="602714" cy="369332"/>
          </a:xfrm>
          <a:prstGeom prst="rect">
            <a:avLst/>
          </a:prstGeom>
          <a:noFill/>
        </p:spPr>
        <p:txBody>
          <a:bodyPr wrap="square" rtlCol="0">
            <a:spAutoFit/>
          </a:bodyPr>
          <a:lstStyle/>
          <a:p>
            <a:pPr algn="ctr"/>
            <a:r>
              <a:rPr lang="en-US" dirty="0"/>
              <a:t>P</a:t>
            </a:r>
            <a:r>
              <a:rPr lang="en-US" baseline="-25000" dirty="0"/>
              <a:t>PC</a:t>
            </a:r>
          </a:p>
        </p:txBody>
      </p:sp>
      <p:cxnSp>
        <p:nvCxnSpPr>
          <p:cNvPr id="29" name="Straight Connector 28">
            <a:extLst>
              <a:ext uri="{FF2B5EF4-FFF2-40B4-BE49-F238E27FC236}">
                <a16:creationId xmlns:a16="http://schemas.microsoft.com/office/drawing/2014/main" id="{DAAC00EF-8F69-3E49-B96C-9900963D4556}"/>
              </a:ext>
            </a:extLst>
          </p:cNvPr>
          <p:cNvCxnSpPr>
            <a:cxnSpLocks/>
          </p:cNvCxnSpPr>
          <p:nvPr/>
        </p:nvCxnSpPr>
        <p:spPr>
          <a:xfrm>
            <a:off x="1142640" y="3894754"/>
            <a:ext cx="5292296" cy="914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F0F25AD4-E4A5-664C-BCF1-30137B3DC3F5}"/>
              </a:ext>
            </a:extLst>
          </p:cNvPr>
          <p:cNvSpPr txBox="1"/>
          <p:nvPr/>
        </p:nvSpPr>
        <p:spPr>
          <a:xfrm>
            <a:off x="6328479" y="3725477"/>
            <a:ext cx="1334976" cy="338554"/>
          </a:xfrm>
          <a:prstGeom prst="rect">
            <a:avLst/>
          </a:prstGeom>
          <a:noFill/>
        </p:spPr>
        <p:txBody>
          <a:bodyPr wrap="square" rtlCol="0">
            <a:spAutoFit/>
          </a:bodyPr>
          <a:lstStyle/>
          <a:p>
            <a:pPr algn="ctr"/>
            <a:r>
              <a:rPr lang="en-US" sz="1600" dirty="0"/>
              <a:t>D’=AR’=MR’</a:t>
            </a:r>
          </a:p>
        </p:txBody>
      </p:sp>
      <p:sp>
        <p:nvSpPr>
          <p:cNvPr id="41" name="TextBox 40">
            <a:extLst>
              <a:ext uri="{FF2B5EF4-FFF2-40B4-BE49-F238E27FC236}">
                <a16:creationId xmlns:a16="http://schemas.microsoft.com/office/drawing/2014/main" id="{BC803457-D411-C642-986A-F9152450F0F1}"/>
              </a:ext>
            </a:extLst>
          </p:cNvPr>
          <p:cNvSpPr txBox="1"/>
          <p:nvPr/>
        </p:nvSpPr>
        <p:spPr>
          <a:xfrm>
            <a:off x="5419191" y="3018484"/>
            <a:ext cx="2085075" cy="338554"/>
          </a:xfrm>
          <a:prstGeom prst="rect">
            <a:avLst/>
          </a:prstGeom>
          <a:noFill/>
        </p:spPr>
        <p:txBody>
          <a:bodyPr wrap="square" rtlCol="0">
            <a:spAutoFit/>
          </a:bodyPr>
          <a:lstStyle/>
          <a:p>
            <a:pPr algn="ctr"/>
            <a:r>
              <a:rPr lang="en-US" sz="1600" dirty="0">
                <a:solidFill>
                  <a:srgbClr val="FF0000"/>
                </a:solidFill>
              </a:rPr>
              <a:t>MC</a:t>
            </a:r>
          </a:p>
        </p:txBody>
      </p:sp>
      <p:sp>
        <p:nvSpPr>
          <p:cNvPr id="24" name="TextBox 23">
            <a:extLst>
              <a:ext uri="{FF2B5EF4-FFF2-40B4-BE49-F238E27FC236}">
                <a16:creationId xmlns:a16="http://schemas.microsoft.com/office/drawing/2014/main" id="{E9AF5C87-5330-F044-980B-5501BEEBF116}"/>
              </a:ext>
            </a:extLst>
          </p:cNvPr>
          <p:cNvSpPr txBox="1"/>
          <p:nvPr/>
        </p:nvSpPr>
        <p:spPr>
          <a:xfrm>
            <a:off x="3234004" y="945660"/>
            <a:ext cx="5354902" cy="1631216"/>
          </a:xfrm>
          <a:prstGeom prst="rect">
            <a:avLst/>
          </a:prstGeom>
          <a:noFill/>
        </p:spPr>
        <p:txBody>
          <a:bodyPr wrap="square" rtlCol="0">
            <a:spAutoFit/>
          </a:bodyPr>
          <a:lstStyle/>
          <a:p>
            <a:pPr algn="ctr"/>
            <a:r>
              <a:rPr lang="en-US" sz="2000" dirty="0"/>
              <a:t>During the life of the patent, the drug company operates as a monopoly…after the patent expires, firms enter with generic drugs and competition forces prices down to where Price = Marginal Cost.</a:t>
            </a:r>
          </a:p>
        </p:txBody>
      </p:sp>
      <p:sp>
        <p:nvSpPr>
          <p:cNvPr id="30" name="Isosceles Triangle 56">
            <a:extLst>
              <a:ext uri="{FF2B5EF4-FFF2-40B4-BE49-F238E27FC236}">
                <a16:creationId xmlns:a16="http://schemas.microsoft.com/office/drawing/2014/main" id="{81D515C6-8578-0B47-B40A-40A0AB564B24}"/>
              </a:ext>
            </a:extLst>
          </p:cNvPr>
          <p:cNvSpPr/>
          <p:nvPr/>
        </p:nvSpPr>
        <p:spPr>
          <a:xfrm rot="5400000">
            <a:off x="3770573" y="3369899"/>
            <a:ext cx="1198825" cy="1018185"/>
          </a:xfrm>
          <a:prstGeom prst="triangle">
            <a:avLst>
              <a:gd name="adj" fmla="val 52053"/>
            </a:avLst>
          </a:prstGeom>
          <a:solidFill>
            <a:schemeClr val="accent2">
              <a:alpha val="4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643A369A-D2AA-984E-A7F9-00401F012D28}"/>
              </a:ext>
            </a:extLst>
          </p:cNvPr>
          <p:cNvSpPr txBox="1"/>
          <p:nvPr/>
        </p:nvSpPr>
        <p:spPr>
          <a:xfrm>
            <a:off x="3871695" y="3644075"/>
            <a:ext cx="1007383" cy="369332"/>
          </a:xfrm>
          <a:prstGeom prst="rect">
            <a:avLst/>
          </a:prstGeom>
          <a:noFill/>
        </p:spPr>
        <p:txBody>
          <a:bodyPr wrap="square" rtlCol="0">
            <a:spAutoFit/>
          </a:bodyPr>
          <a:lstStyle/>
          <a:p>
            <a:r>
              <a:rPr lang="en-US" dirty="0" err="1">
                <a:solidFill>
                  <a:schemeClr val="bg1"/>
                </a:solidFill>
              </a:rPr>
              <a:t>DWL</a:t>
            </a:r>
            <a:r>
              <a:rPr lang="en-US" baseline="-25000" dirty="0" err="1">
                <a:solidFill>
                  <a:schemeClr val="bg1"/>
                </a:solidFill>
              </a:rPr>
              <a:t>Mon</a:t>
            </a:r>
            <a:endParaRPr lang="en-US" baseline="-25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2000"/>
                                        <p:tgtEl>
                                          <p:spTgt spid="10"/>
                                        </p:tgtEl>
                                      </p:cBhvr>
                                    </p:animEffect>
                                    <p:set>
                                      <p:cBhvr>
                                        <p:cTn id="7" dur="1" fill="hold">
                                          <p:stCondLst>
                                            <p:cond delay="1999"/>
                                          </p:stCondLst>
                                        </p:cTn>
                                        <p:tgtEl>
                                          <p:spTgt spid="1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wind.wav"/>
                                        </p:tgtEl>
                                      </p:cMediaNode>
                                    </p:audio>
                                  </p:subTnLst>
                                </p:cTn>
                              </p:par>
                              <p:par>
                                <p:cTn id="8" presetID="9" presetClass="exit" presetSubtype="0" fill="hold" grpId="0" nodeType="withEffect">
                                  <p:stCondLst>
                                    <p:cond delay="0"/>
                                  </p:stCondLst>
                                  <p:childTnLst>
                                    <p:animEffect transition="out" filter="dissolve">
                                      <p:cBhvr>
                                        <p:cTn id="9" dur="2000"/>
                                        <p:tgtEl>
                                          <p:spTgt spid="16"/>
                                        </p:tgtEl>
                                      </p:cBhvr>
                                    </p:animEffect>
                                    <p:set>
                                      <p:cBhvr>
                                        <p:cTn id="10" dur="1" fill="hold">
                                          <p:stCondLst>
                                            <p:cond delay="1999"/>
                                          </p:stCondLst>
                                        </p:cTn>
                                        <p:tgtEl>
                                          <p:spTgt spid="16"/>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2000"/>
                                        <p:tgtEl>
                                          <p:spTgt spid="9"/>
                                        </p:tgtEl>
                                      </p:cBhvr>
                                    </p:animEffect>
                                    <p:set>
                                      <p:cBhvr>
                                        <p:cTn id="13" dur="1" fill="hold">
                                          <p:stCondLst>
                                            <p:cond delay="1999"/>
                                          </p:stCondLst>
                                        </p:cTn>
                                        <p:tgtEl>
                                          <p:spTgt spid="9"/>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2000"/>
                                        <p:tgtEl>
                                          <p:spTgt spid="13"/>
                                        </p:tgtEl>
                                      </p:cBhvr>
                                    </p:animEffect>
                                    <p:set>
                                      <p:cBhvr>
                                        <p:cTn id="16" dur="1" fill="hold">
                                          <p:stCondLst>
                                            <p:cond delay="1999"/>
                                          </p:stCondLst>
                                        </p:cTn>
                                        <p:tgtEl>
                                          <p:spTgt spid="13"/>
                                        </p:tgtEl>
                                        <p:attrNameLst>
                                          <p:attrName>style.visibility</p:attrName>
                                        </p:attrNameLst>
                                      </p:cBhvr>
                                      <p:to>
                                        <p:strVal val="hidden"/>
                                      </p:to>
                                    </p:set>
                                  </p:childTnLst>
                                </p:cTn>
                              </p:par>
                              <p:par>
                                <p:cTn id="17" presetID="9" presetClass="exit" presetSubtype="0" fill="hold" nodeType="withEffect">
                                  <p:stCondLst>
                                    <p:cond delay="0"/>
                                  </p:stCondLst>
                                  <p:childTnLst>
                                    <p:animEffect transition="out" filter="dissolve">
                                      <p:cBhvr>
                                        <p:cTn id="18" dur="2000"/>
                                        <p:tgtEl>
                                          <p:spTgt spid="17"/>
                                        </p:tgtEl>
                                      </p:cBhvr>
                                    </p:animEffect>
                                    <p:set>
                                      <p:cBhvr>
                                        <p:cTn id="19" dur="1" fill="hold">
                                          <p:stCondLst>
                                            <p:cond delay="1999"/>
                                          </p:stCondLst>
                                        </p:cTn>
                                        <p:tgtEl>
                                          <p:spTgt spid="17"/>
                                        </p:tgtEl>
                                        <p:attrNameLst>
                                          <p:attrName>style.visibility</p:attrName>
                                        </p:attrNameLst>
                                      </p:cBhvr>
                                      <p:to>
                                        <p:strVal val="hidden"/>
                                      </p:to>
                                    </p:set>
                                  </p:childTnLst>
                                </p:cTn>
                              </p:par>
                              <p:par>
                                <p:cTn id="20" presetID="9" presetClass="exit" presetSubtype="0" fill="hold" grpId="0" nodeType="withEffect">
                                  <p:stCondLst>
                                    <p:cond delay="0"/>
                                  </p:stCondLst>
                                  <p:childTnLst>
                                    <p:animEffect transition="out" filter="dissolve">
                                      <p:cBhvr>
                                        <p:cTn id="21" dur="2000"/>
                                        <p:tgtEl>
                                          <p:spTgt spid="18"/>
                                        </p:tgtEl>
                                      </p:cBhvr>
                                    </p:animEffect>
                                    <p:set>
                                      <p:cBhvr>
                                        <p:cTn id="22" dur="1" fill="hold">
                                          <p:stCondLst>
                                            <p:cond delay="1999"/>
                                          </p:stCondLst>
                                        </p:cTn>
                                        <p:tgtEl>
                                          <p:spTgt spid="18"/>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2000"/>
                                        <p:tgtEl>
                                          <p:spTgt spid="19"/>
                                        </p:tgtEl>
                                      </p:cBhvr>
                                    </p:animEffect>
                                    <p:set>
                                      <p:cBhvr>
                                        <p:cTn id="25" dur="1" fill="hold">
                                          <p:stCondLst>
                                            <p:cond delay="1999"/>
                                          </p:stCondLst>
                                        </p:cTn>
                                        <p:tgtEl>
                                          <p:spTgt spid="19"/>
                                        </p:tgtEl>
                                        <p:attrNameLst>
                                          <p:attrName>style.visibility</p:attrName>
                                        </p:attrNameLst>
                                      </p:cBhvr>
                                      <p:to>
                                        <p:strVal val="hidden"/>
                                      </p:to>
                                    </p:set>
                                  </p:childTnLst>
                                </p:cTn>
                              </p:par>
                              <p:par>
                                <p:cTn id="26" presetID="9" presetClass="exit" presetSubtype="0" fill="hold" nodeType="withEffect">
                                  <p:stCondLst>
                                    <p:cond delay="0"/>
                                  </p:stCondLst>
                                  <p:childTnLst>
                                    <p:animEffect transition="out" filter="dissolve">
                                      <p:cBhvr>
                                        <p:cTn id="27" dur="2000"/>
                                        <p:tgtEl>
                                          <p:spTgt spid="28"/>
                                        </p:tgtEl>
                                      </p:cBhvr>
                                    </p:animEffect>
                                    <p:set>
                                      <p:cBhvr>
                                        <p:cTn id="28" dur="1" fill="hold">
                                          <p:stCondLst>
                                            <p:cond delay="1999"/>
                                          </p:stCondLst>
                                        </p:cTn>
                                        <p:tgtEl>
                                          <p:spTgt spid="28"/>
                                        </p:tgtEl>
                                        <p:attrNameLst>
                                          <p:attrName>style.visibility</p:attrName>
                                        </p:attrNameLst>
                                      </p:cBhvr>
                                      <p:to>
                                        <p:strVal val="hidden"/>
                                      </p:to>
                                    </p:set>
                                  </p:childTnLst>
                                </p:cTn>
                              </p:par>
                              <p:par>
                                <p:cTn id="29" presetID="9" presetClass="exit" presetSubtype="0" fill="hold" grpId="1" nodeType="withEffect">
                                  <p:stCondLst>
                                    <p:cond delay="0"/>
                                  </p:stCondLst>
                                  <p:childTnLst>
                                    <p:animEffect transition="out" filter="dissolve">
                                      <p:cBhvr>
                                        <p:cTn id="30" dur="2000"/>
                                        <p:tgtEl>
                                          <p:spTgt spid="30"/>
                                        </p:tgtEl>
                                      </p:cBhvr>
                                    </p:animEffect>
                                    <p:set>
                                      <p:cBhvr>
                                        <p:cTn id="31" dur="1" fill="hold">
                                          <p:stCondLst>
                                            <p:cond delay="1999"/>
                                          </p:stCondLst>
                                        </p:cTn>
                                        <p:tgtEl>
                                          <p:spTgt spid="30"/>
                                        </p:tgtEl>
                                        <p:attrNameLst>
                                          <p:attrName>style.visibility</p:attrName>
                                        </p:attrNameLst>
                                      </p:cBhvr>
                                      <p:to>
                                        <p:strVal val="hidden"/>
                                      </p:to>
                                    </p:set>
                                  </p:childTnLst>
                                </p:cTn>
                              </p:par>
                              <p:par>
                                <p:cTn id="32" presetID="9" presetClass="exit" presetSubtype="0" fill="hold" grpId="0" nodeType="withEffect">
                                  <p:stCondLst>
                                    <p:cond delay="0"/>
                                  </p:stCondLst>
                                  <p:childTnLst>
                                    <p:animEffect transition="out" filter="dissolve">
                                      <p:cBhvr>
                                        <p:cTn id="33" dur="2000"/>
                                        <p:tgtEl>
                                          <p:spTgt spid="14"/>
                                        </p:tgtEl>
                                      </p:cBhvr>
                                    </p:animEffect>
                                    <p:set>
                                      <p:cBhvr>
                                        <p:cTn id="34" dur="1" fill="hold">
                                          <p:stCondLst>
                                            <p:cond delay="1999"/>
                                          </p:stCondLst>
                                        </p:cTn>
                                        <p:tgtEl>
                                          <p:spTgt spid="14"/>
                                        </p:tgtEl>
                                        <p:attrNameLst>
                                          <p:attrName>style.visibility</p:attrName>
                                        </p:attrNameLst>
                                      </p:cBhvr>
                                      <p:to>
                                        <p:strVal val="hidden"/>
                                      </p:to>
                                    </p:set>
                                  </p:childTnLst>
                                </p:cTn>
                              </p:par>
                              <p:par>
                                <p:cTn id="35" presetID="9"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dissolve">
                                      <p:cBhvr>
                                        <p:cTn id="37" dur="2000"/>
                                        <p:tgtEl>
                                          <p:spTgt spid="29"/>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dissolve">
                                      <p:cBhvr>
                                        <p:cTn id="40" dur="2000"/>
                                        <p:tgtEl>
                                          <p:spTgt spid="40"/>
                                        </p:tgtEl>
                                      </p:cBhvr>
                                    </p:animEffect>
                                  </p:childTnLst>
                                </p:cTn>
                              </p:par>
                              <p:par>
                                <p:cTn id="41" presetID="9" presetClass="entr" presetSubtype="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dissolve">
                                      <p:cBhvr>
                                        <p:cTn id="43" dur="2000"/>
                                        <p:tgtEl>
                                          <p:spTgt spid="43"/>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dissolve">
                                      <p:cBhvr>
                                        <p:cTn id="46" dur="2000"/>
                                        <p:tgtEl>
                                          <p:spTgt spid="4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dissolve">
                                      <p:cBhvr>
                                        <p:cTn id="49"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8" grpId="0"/>
      <p:bldP spid="19" grpId="0"/>
      <p:bldP spid="47" grpId="0"/>
      <p:bldP spid="49" grpId="0"/>
      <p:bldP spid="40" grpId="0"/>
      <p:bldP spid="30" grpId="1" animBg="1"/>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4000" dirty="0"/>
              <a:t>Price Discrimination</a:t>
            </a:r>
          </a:p>
        </p:txBody>
      </p:sp>
      <p:pic>
        <p:nvPicPr>
          <p:cNvPr id="4" name="Picture 3"/>
          <p:cNvPicPr>
            <a:picLocks noChangeAspect="1"/>
          </p:cNvPicPr>
          <p:nvPr/>
        </p:nvPicPr>
        <p:blipFill>
          <a:blip r:embed="rId3"/>
          <a:stretch>
            <a:fillRect/>
          </a:stretch>
        </p:blipFill>
        <p:spPr>
          <a:xfrm>
            <a:off x="609678" y="1417638"/>
            <a:ext cx="3445255" cy="4579460"/>
          </a:xfrm>
          <a:prstGeom prst="rect">
            <a:avLst/>
          </a:prstGeom>
        </p:spPr>
      </p:pic>
      <p:sp>
        <p:nvSpPr>
          <p:cNvPr id="5" name="TextBox 4"/>
          <p:cNvSpPr txBox="1"/>
          <p:nvPr/>
        </p:nvSpPr>
        <p:spPr>
          <a:xfrm>
            <a:off x="5089068" y="1417638"/>
            <a:ext cx="3597732" cy="5262979"/>
          </a:xfrm>
          <a:prstGeom prst="rect">
            <a:avLst/>
          </a:prstGeom>
          <a:noFill/>
        </p:spPr>
        <p:txBody>
          <a:bodyPr wrap="square" rtlCol="0">
            <a:spAutoFit/>
          </a:bodyPr>
          <a:lstStyle/>
          <a:p>
            <a:pPr algn="ctr"/>
            <a:r>
              <a:rPr lang="en-US" sz="2400" b="1" dirty="0"/>
              <a:t>Price Discrimination: </a:t>
            </a:r>
            <a:r>
              <a:rPr lang="en-US" sz="2400" dirty="0"/>
              <a:t>the business practice of selling the same good at different prices to different customers.</a:t>
            </a:r>
          </a:p>
          <a:p>
            <a:pPr algn="ctr"/>
            <a:endParaRPr lang="en-US" sz="2400" dirty="0"/>
          </a:p>
          <a:p>
            <a:pPr algn="ctr"/>
            <a:r>
              <a:rPr lang="en-US" sz="2400" dirty="0"/>
              <a:t>If firms can distinguish between consumer’ willingness to pay, they can price discriminate, leading to an increase in profits and a more efficient market. </a:t>
            </a:r>
            <a:endParaRPr lang="en-US" sz="2000" dirty="0"/>
          </a:p>
          <a:p>
            <a:pPr algn="ct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96501"/>
          </a:xfrm>
        </p:spPr>
        <p:txBody>
          <a:bodyPr>
            <a:normAutofit/>
          </a:bodyPr>
          <a:lstStyle/>
          <a:p>
            <a:r>
              <a:rPr lang="en-US" sz="4000" dirty="0"/>
              <a:t>Single Price Monopolist</a:t>
            </a:r>
          </a:p>
        </p:txBody>
      </p:sp>
      <p:cxnSp>
        <p:nvCxnSpPr>
          <p:cNvPr id="34" name="Straight Connector 33">
            <a:extLst>
              <a:ext uri="{FF2B5EF4-FFF2-40B4-BE49-F238E27FC236}">
                <a16:creationId xmlns:a16="http://schemas.microsoft.com/office/drawing/2014/main" id="{7657CE44-0EA9-4D40-8795-01082D2E955E}"/>
              </a:ext>
            </a:extLst>
          </p:cNvPr>
          <p:cNvCxnSpPr>
            <a:cxnSpLocks/>
          </p:cNvCxnSpPr>
          <p:nvPr/>
        </p:nvCxnSpPr>
        <p:spPr>
          <a:xfrm flipH="1">
            <a:off x="1711855" y="1735204"/>
            <a:ext cx="9559" cy="405892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4158A90C-8B0B-1C42-94AC-A685B743FCB1}"/>
              </a:ext>
            </a:extLst>
          </p:cNvPr>
          <p:cNvCxnSpPr/>
          <p:nvPr/>
        </p:nvCxnSpPr>
        <p:spPr>
          <a:xfrm>
            <a:off x="1705483" y="5794128"/>
            <a:ext cx="620823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E093CE8C-EDCC-D341-BC34-5657D6E62FB9}"/>
              </a:ext>
            </a:extLst>
          </p:cNvPr>
          <p:cNvSpPr txBox="1"/>
          <p:nvPr/>
        </p:nvSpPr>
        <p:spPr>
          <a:xfrm>
            <a:off x="666247" y="1735204"/>
            <a:ext cx="1055167" cy="584776"/>
          </a:xfrm>
          <a:prstGeom prst="rect">
            <a:avLst/>
          </a:prstGeom>
          <a:noFill/>
        </p:spPr>
        <p:txBody>
          <a:bodyPr wrap="square" rtlCol="0">
            <a:spAutoFit/>
          </a:bodyPr>
          <a:lstStyle/>
          <a:p>
            <a:pPr algn="ctr"/>
            <a:r>
              <a:rPr lang="en-US" sz="1600" dirty="0"/>
              <a:t>Costs and Revenue</a:t>
            </a:r>
          </a:p>
        </p:txBody>
      </p:sp>
      <p:sp>
        <p:nvSpPr>
          <p:cNvPr id="44" name="TextBox 43">
            <a:extLst>
              <a:ext uri="{FF2B5EF4-FFF2-40B4-BE49-F238E27FC236}">
                <a16:creationId xmlns:a16="http://schemas.microsoft.com/office/drawing/2014/main" id="{E84EB4E1-CB81-4847-A07B-A3579E7B623A}"/>
              </a:ext>
            </a:extLst>
          </p:cNvPr>
          <p:cNvSpPr txBox="1"/>
          <p:nvPr/>
        </p:nvSpPr>
        <p:spPr>
          <a:xfrm>
            <a:off x="7357712" y="5778145"/>
            <a:ext cx="768082" cy="338554"/>
          </a:xfrm>
          <a:prstGeom prst="rect">
            <a:avLst/>
          </a:prstGeom>
          <a:noFill/>
        </p:spPr>
        <p:txBody>
          <a:bodyPr wrap="square" rtlCol="0">
            <a:spAutoFit/>
          </a:bodyPr>
          <a:lstStyle/>
          <a:p>
            <a:pPr algn="ctr"/>
            <a:r>
              <a:rPr lang="en-US" sz="1600" dirty="0"/>
              <a:t>Q</a:t>
            </a:r>
          </a:p>
        </p:txBody>
      </p:sp>
      <p:cxnSp>
        <p:nvCxnSpPr>
          <p:cNvPr id="45" name="Straight Connector 44">
            <a:extLst>
              <a:ext uri="{FF2B5EF4-FFF2-40B4-BE49-F238E27FC236}">
                <a16:creationId xmlns:a16="http://schemas.microsoft.com/office/drawing/2014/main" id="{CF568DA0-A9DB-544C-A333-72AFF0B77A65}"/>
              </a:ext>
            </a:extLst>
          </p:cNvPr>
          <p:cNvCxnSpPr>
            <a:cxnSpLocks/>
          </p:cNvCxnSpPr>
          <p:nvPr/>
        </p:nvCxnSpPr>
        <p:spPr>
          <a:xfrm>
            <a:off x="1721414" y="1934182"/>
            <a:ext cx="5442973" cy="219281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679232D2-5B2A-7D48-9E15-8656444FA681}"/>
              </a:ext>
            </a:extLst>
          </p:cNvPr>
          <p:cNvCxnSpPr>
            <a:cxnSpLocks/>
          </p:cNvCxnSpPr>
          <p:nvPr/>
        </p:nvCxnSpPr>
        <p:spPr>
          <a:xfrm>
            <a:off x="1721413" y="3727700"/>
            <a:ext cx="5733207"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B63CF148-7187-AF40-B138-8D27F76A1706}"/>
              </a:ext>
            </a:extLst>
          </p:cNvPr>
          <p:cNvSpPr txBox="1"/>
          <p:nvPr/>
        </p:nvSpPr>
        <p:spPr>
          <a:xfrm>
            <a:off x="5559412" y="5058830"/>
            <a:ext cx="760104" cy="338554"/>
          </a:xfrm>
          <a:prstGeom prst="rect">
            <a:avLst/>
          </a:prstGeom>
          <a:noFill/>
        </p:spPr>
        <p:txBody>
          <a:bodyPr wrap="square" rtlCol="0">
            <a:spAutoFit/>
          </a:bodyPr>
          <a:lstStyle/>
          <a:p>
            <a:pPr algn="ctr"/>
            <a:r>
              <a:rPr lang="en-US" sz="1600" dirty="0">
                <a:solidFill>
                  <a:srgbClr val="FF0000"/>
                </a:solidFill>
              </a:rPr>
              <a:t>MR</a:t>
            </a:r>
          </a:p>
        </p:txBody>
      </p:sp>
      <p:sp>
        <p:nvSpPr>
          <p:cNvPr id="49" name="TextBox 48">
            <a:extLst>
              <a:ext uri="{FF2B5EF4-FFF2-40B4-BE49-F238E27FC236}">
                <a16:creationId xmlns:a16="http://schemas.microsoft.com/office/drawing/2014/main" id="{F5DF8AF2-7A5C-2C40-B367-7B58F8B3C518}"/>
              </a:ext>
            </a:extLst>
          </p:cNvPr>
          <p:cNvSpPr txBox="1"/>
          <p:nvPr/>
        </p:nvSpPr>
        <p:spPr>
          <a:xfrm>
            <a:off x="6743710" y="3828129"/>
            <a:ext cx="951065" cy="338554"/>
          </a:xfrm>
          <a:prstGeom prst="rect">
            <a:avLst/>
          </a:prstGeom>
          <a:noFill/>
        </p:spPr>
        <p:txBody>
          <a:bodyPr wrap="square" rtlCol="0">
            <a:spAutoFit/>
          </a:bodyPr>
          <a:lstStyle/>
          <a:p>
            <a:pPr algn="ctr"/>
            <a:r>
              <a:rPr lang="en-US" sz="1600" dirty="0"/>
              <a:t>D</a:t>
            </a:r>
          </a:p>
        </p:txBody>
      </p:sp>
      <p:cxnSp>
        <p:nvCxnSpPr>
          <p:cNvPr id="50" name="Straight Connector 49">
            <a:extLst>
              <a:ext uri="{FF2B5EF4-FFF2-40B4-BE49-F238E27FC236}">
                <a16:creationId xmlns:a16="http://schemas.microsoft.com/office/drawing/2014/main" id="{21944C68-B584-B64A-BD51-BFC8C6AA8B10}"/>
              </a:ext>
            </a:extLst>
          </p:cNvPr>
          <p:cNvCxnSpPr>
            <a:cxnSpLocks/>
          </p:cNvCxnSpPr>
          <p:nvPr/>
        </p:nvCxnSpPr>
        <p:spPr>
          <a:xfrm>
            <a:off x="3819875" y="2775371"/>
            <a:ext cx="7170" cy="3018757"/>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BDA97A2F-CE57-C640-8054-890EF1DA3C5D}"/>
              </a:ext>
            </a:extLst>
          </p:cNvPr>
          <p:cNvSpPr txBox="1"/>
          <p:nvPr/>
        </p:nvSpPr>
        <p:spPr>
          <a:xfrm>
            <a:off x="3369556" y="5778145"/>
            <a:ext cx="1020159" cy="369332"/>
          </a:xfrm>
          <a:prstGeom prst="rect">
            <a:avLst/>
          </a:prstGeom>
          <a:noFill/>
        </p:spPr>
        <p:txBody>
          <a:bodyPr wrap="square" rtlCol="0">
            <a:spAutoFit/>
          </a:bodyPr>
          <a:lstStyle/>
          <a:p>
            <a:pPr algn="ctr"/>
            <a:r>
              <a:rPr lang="en-US" dirty="0"/>
              <a:t>Q </a:t>
            </a:r>
            <a:r>
              <a:rPr lang="en-US" baseline="-25000" dirty="0"/>
              <a:t>M</a:t>
            </a:r>
          </a:p>
        </p:txBody>
      </p:sp>
      <p:cxnSp>
        <p:nvCxnSpPr>
          <p:cNvPr id="52" name="Straight Connector 51">
            <a:extLst>
              <a:ext uri="{FF2B5EF4-FFF2-40B4-BE49-F238E27FC236}">
                <a16:creationId xmlns:a16="http://schemas.microsoft.com/office/drawing/2014/main" id="{C5532459-5965-F14E-ADC9-F66A1F5089B9}"/>
              </a:ext>
            </a:extLst>
          </p:cNvPr>
          <p:cNvCxnSpPr>
            <a:cxnSpLocks/>
          </p:cNvCxnSpPr>
          <p:nvPr/>
        </p:nvCxnSpPr>
        <p:spPr>
          <a:xfrm flipH="1">
            <a:off x="1719821" y="2775371"/>
            <a:ext cx="2107224" cy="0"/>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55" name="TextBox 54">
            <a:extLst>
              <a:ext uri="{FF2B5EF4-FFF2-40B4-BE49-F238E27FC236}">
                <a16:creationId xmlns:a16="http://schemas.microsoft.com/office/drawing/2014/main" id="{11EDF0DB-9E71-F642-BEB5-40EDD6024D6A}"/>
              </a:ext>
            </a:extLst>
          </p:cNvPr>
          <p:cNvSpPr txBox="1"/>
          <p:nvPr/>
        </p:nvSpPr>
        <p:spPr>
          <a:xfrm>
            <a:off x="909126" y="2518958"/>
            <a:ext cx="1020159" cy="369332"/>
          </a:xfrm>
          <a:prstGeom prst="rect">
            <a:avLst/>
          </a:prstGeom>
          <a:noFill/>
        </p:spPr>
        <p:txBody>
          <a:bodyPr wrap="square" rtlCol="0">
            <a:spAutoFit/>
          </a:bodyPr>
          <a:lstStyle/>
          <a:p>
            <a:pPr algn="ctr"/>
            <a:r>
              <a:rPr lang="en-US" dirty="0"/>
              <a:t>P </a:t>
            </a:r>
            <a:r>
              <a:rPr lang="en-US" baseline="-25000" dirty="0"/>
              <a:t>M</a:t>
            </a:r>
          </a:p>
        </p:txBody>
      </p:sp>
      <p:sp>
        <p:nvSpPr>
          <p:cNvPr id="57" name="Right Triangle 56">
            <a:extLst>
              <a:ext uri="{FF2B5EF4-FFF2-40B4-BE49-F238E27FC236}">
                <a16:creationId xmlns:a16="http://schemas.microsoft.com/office/drawing/2014/main" id="{B9A295CD-F74B-C046-B694-65CC670EE496}"/>
              </a:ext>
            </a:extLst>
          </p:cNvPr>
          <p:cNvSpPr/>
          <p:nvPr/>
        </p:nvSpPr>
        <p:spPr>
          <a:xfrm>
            <a:off x="1722420" y="1926757"/>
            <a:ext cx="2083925" cy="869103"/>
          </a:xfrm>
          <a:prstGeom prst="rtTriangl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   </a:t>
            </a:r>
            <a:r>
              <a:rPr lang="en-US" dirty="0">
                <a:solidFill>
                  <a:schemeClr val="bg1"/>
                </a:solidFill>
              </a:rPr>
              <a:t>CS</a:t>
            </a:r>
          </a:p>
        </p:txBody>
      </p:sp>
      <p:sp>
        <p:nvSpPr>
          <p:cNvPr id="59" name="Rectangle 58">
            <a:extLst>
              <a:ext uri="{FF2B5EF4-FFF2-40B4-BE49-F238E27FC236}">
                <a16:creationId xmlns:a16="http://schemas.microsoft.com/office/drawing/2014/main" id="{A09C4191-68D2-3E43-85C3-171246B64B51}"/>
              </a:ext>
            </a:extLst>
          </p:cNvPr>
          <p:cNvSpPr/>
          <p:nvPr/>
        </p:nvSpPr>
        <p:spPr>
          <a:xfrm>
            <a:off x="1705483" y="2795860"/>
            <a:ext cx="2107223" cy="940853"/>
          </a:xfrm>
          <a:prstGeom prst="rect">
            <a:avLst/>
          </a:prstGeom>
          <a:solidFill>
            <a:srgbClr val="05883E"/>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Profit</a:t>
            </a:r>
          </a:p>
        </p:txBody>
      </p:sp>
      <p:cxnSp>
        <p:nvCxnSpPr>
          <p:cNvPr id="61" name="Straight Connector 60">
            <a:extLst>
              <a:ext uri="{FF2B5EF4-FFF2-40B4-BE49-F238E27FC236}">
                <a16:creationId xmlns:a16="http://schemas.microsoft.com/office/drawing/2014/main" id="{A97B516C-32A6-1848-98EB-6E86B164D4DB}"/>
              </a:ext>
            </a:extLst>
          </p:cNvPr>
          <p:cNvCxnSpPr>
            <a:cxnSpLocks/>
          </p:cNvCxnSpPr>
          <p:nvPr/>
        </p:nvCxnSpPr>
        <p:spPr>
          <a:xfrm>
            <a:off x="1721414" y="1934182"/>
            <a:ext cx="4297487" cy="366718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63" name="Right Triangle 62">
            <a:extLst>
              <a:ext uri="{FF2B5EF4-FFF2-40B4-BE49-F238E27FC236}">
                <a16:creationId xmlns:a16="http://schemas.microsoft.com/office/drawing/2014/main" id="{9AF4FF92-59E9-454A-8C0F-4756B46CC591}"/>
              </a:ext>
            </a:extLst>
          </p:cNvPr>
          <p:cNvSpPr/>
          <p:nvPr/>
        </p:nvSpPr>
        <p:spPr>
          <a:xfrm>
            <a:off x="3819078" y="2791154"/>
            <a:ext cx="2320378" cy="929122"/>
          </a:xfrm>
          <a:prstGeom prst="rtTriangl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bg1"/>
                </a:solidFill>
              </a:rPr>
              <a:t>DWL</a:t>
            </a:r>
          </a:p>
        </p:txBody>
      </p:sp>
      <p:sp>
        <p:nvSpPr>
          <p:cNvPr id="64" name="TextBox 63">
            <a:extLst>
              <a:ext uri="{FF2B5EF4-FFF2-40B4-BE49-F238E27FC236}">
                <a16:creationId xmlns:a16="http://schemas.microsoft.com/office/drawing/2014/main" id="{98308D72-9789-174E-A1AD-F17559DDF194}"/>
              </a:ext>
            </a:extLst>
          </p:cNvPr>
          <p:cNvSpPr txBox="1"/>
          <p:nvPr/>
        </p:nvSpPr>
        <p:spPr>
          <a:xfrm>
            <a:off x="6573654" y="3398159"/>
            <a:ext cx="1001293" cy="338554"/>
          </a:xfrm>
          <a:prstGeom prst="rect">
            <a:avLst/>
          </a:prstGeom>
          <a:noFill/>
        </p:spPr>
        <p:txBody>
          <a:bodyPr wrap="square" rtlCol="0">
            <a:spAutoFit/>
          </a:bodyPr>
          <a:lstStyle/>
          <a:p>
            <a:pPr algn="ctr"/>
            <a:r>
              <a:rPr lang="en-US" sz="1600" dirty="0">
                <a:solidFill>
                  <a:srgbClr val="FF0000"/>
                </a:solidFill>
              </a:rPr>
              <a:t>MC=ATC</a:t>
            </a:r>
          </a:p>
        </p:txBody>
      </p:sp>
      <p:sp>
        <p:nvSpPr>
          <p:cNvPr id="66" name="TextBox 65">
            <a:extLst>
              <a:ext uri="{FF2B5EF4-FFF2-40B4-BE49-F238E27FC236}">
                <a16:creationId xmlns:a16="http://schemas.microsoft.com/office/drawing/2014/main" id="{5D9B9E31-FB16-0843-B9BF-88FCB4E7E89B}"/>
              </a:ext>
            </a:extLst>
          </p:cNvPr>
          <p:cNvSpPr txBox="1"/>
          <p:nvPr/>
        </p:nvSpPr>
        <p:spPr>
          <a:xfrm>
            <a:off x="952348" y="934268"/>
            <a:ext cx="7374069" cy="646331"/>
          </a:xfrm>
          <a:prstGeom prst="rect">
            <a:avLst/>
          </a:prstGeom>
          <a:noFill/>
        </p:spPr>
        <p:txBody>
          <a:bodyPr wrap="square" rtlCol="0">
            <a:spAutoFit/>
          </a:bodyPr>
          <a:lstStyle/>
          <a:p>
            <a:pPr algn="ctr"/>
            <a:r>
              <a:rPr lang="en-US" dirty="0"/>
              <a:t>*To make the math easier, we will assume a constant MC and no FC, which makes MC=ATC and makes producer surplus equal to profit.</a:t>
            </a:r>
          </a:p>
        </p:txBody>
      </p:sp>
    </p:spTree>
    <p:extLst>
      <p:ext uri="{BB962C8B-B14F-4D97-AF65-F5344CB8AC3E}">
        <p14:creationId xmlns:p14="http://schemas.microsoft.com/office/powerpoint/2010/main" val="2027380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153"/>
            <a:ext cx="9144000" cy="896501"/>
          </a:xfrm>
        </p:spPr>
        <p:txBody>
          <a:bodyPr>
            <a:normAutofit fontScale="90000"/>
          </a:bodyPr>
          <a:lstStyle/>
          <a:p>
            <a:r>
              <a:rPr lang="en-US" dirty="0"/>
              <a:t>Perfect Price Discrimination – 1</a:t>
            </a:r>
            <a:r>
              <a:rPr lang="en-US" baseline="30000" dirty="0"/>
              <a:t>st</a:t>
            </a:r>
            <a:r>
              <a:rPr lang="en-US" dirty="0"/>
              <a:t> Degree </a:t>
            </a:r>
          </a:p>
        </p:txBody>
      </p:sp>
      <p:cxnSp>
        <p:nvCxnSpPr>
          <p:cNvPr id="34" name="Straight Connector 33">
            <a:extLst>
              <a:ext uri="{FF2B5EF4-FFF2-40B4-BE49-F238E27FC236}">
                <a16:creationId xmlns:a16="http://schemas.microsoft.com/office/drawing/2014/main" id="{7657CE44-0EA9-4D40-8795-01082D2E955E}"/>
              </a:ext>
            </a:extLst>
          </p:cNvPr>
          <p:cNvCxnSpPr>
            <a:cxnSpLocks/>
          </p:cNvCxnSpPr>
          <p:nvPr/>
        </p:nvCxnSpPr>
        <p:spPr>
          <a:xfrm flipH="1">
            <a:off x="1677854" y="2346267"/>
            <a:ext cx="9559" cy="405892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4158A90C-8B0B-1C42-94AC-A685B743FCB1}"/>
              </a:ext>
            </a:extLst>
          </p:cNvPr>
          <p:cNvCxnSpPr/>
          <p:nvPr/>
        </p:nvCxnSpPr>
        <p:spPr>
          <a:xfrm>
            <a:off x="1671482" y="6405191"/>
            <a:ext cx="620823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E093CE8C-EDCC-D341-BC34-5657D6E62FB9}"/>
              </a:ext>
            </a:extLst>
          </p:cNvPr>
          <p:cNvSpPr txBox="1"/>
          <p:nvPr/>
        </p:nvSpPr>
        <p:spPr>
          <a:xfrm>
            <a:off x="632246" y="2346267"/>
            <a:ext cx="1055167" cy="584776"/>
          </a:xfrm>
          <a:prstGeom prst="rect">
            <a:avLst/>
          </a:prstGeom>
          <a:noFill/>
        </p:spPr>
        <p:txBody>
          <a:bodyPr wrap="square" rtlCol="0">
            <a:spAutoFit/>
          </a:bodyPr>
          <a:lstStyle/>
          <a:p>
            <a:pPr algn="ctr"/>
            <a:r>
              <a:rPr lang="en-US" sz="1600" dirty="0"/>
              <a:t>Costs and Revenue</a:t>
            </a:r>
          </a:p>
        </p:txBody>
      </p:sp>
      <p:sp>
        <p:nvSpPr>
          <p:cNvPr id="44" name="TextBox 43">
            <a:extLst>
              <a:ext uri="{FF2B5EF4-FFF2-40B4-BE49-F238E27FC236}">
                <a16:creationId xmlns:a16="http://schemas.microsoft.com/office/drawing/2014/main" id="{E84EB4E1-CB81-4847-A07B-A3579E7B623A}"/>
              </a:ext>
            </a:extLst>
          </p:cNvPr>
          <p:cNvSpPr txBox="1"/>
          <p:nvPr/>
        </p:nvSpPr>
        <p:spPr>
          <a:xfrm>
            <a:off x="7323711" y="6389208"/>
            <a:ext cx="768082" cy="338554"/>
          </a:xfrm>
          <a:prstGeom prst="rect">
            <a:avLst/>
          </a:prstGeom>
          <a:noFill/>
        </p:spPr>
        <p:txBody>
          <a:bodyPr wrap="square" rtlCol="0">
            <a:spAutoFit/>
          </a:bodyPr>
          <a:lstStyle/>
          <a:p>
            <a:pPr algn="ctr"/>
            <a:r>
              <a:rPr lang="en-US" sz="1600" dirty="0"/>
              <a:t>Q</a:t>
            </a:r>
          </a:p>
        </p:txBody>
      </p:sp>
      <p:cxnSp>
        <p:nvCxnSpPr>
          <p:cNvPr id="45" name="Straight Connector 44">
            <a:extLst>
              <a:ext uri="{FF2B5EF4-FFF2-40B4-BE49-F238E27FC236}">
                <a16:creationId xmlns:a16="http://schemas.microsoft.com/office/drawing/2014/main" id="{CF568DA0-A9DB-544C-A333-72AFF0B77A65}"/>
              </a:ext>
            </a:extLst>
          </p:cNvPr>
          <p:cNvCxnSpPr>
            <a:cxnSpLocks/>
          </p:cNvCxnSpPr>
          <p:nvPr/>
        </p:nvCxnSpPr>
        <p:spPr>
          <a:xfrm>
            <a:off x="1687413" y="2545245"/>
            <a:ext cx="5442973" cy="219281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679232D2-5B2A-7D48-9E15-8656444FA681}"/>
              </a:ext>
            </a:extLst>
          </p:cNvPr>
          <p:cNvCxnSpPr>
            <a:cxnSpLocks/>
          </p:cNvCxnSpPr>
          <p:nvPr/>
        </p:nvCxnSpPr>
        <p:spPr>
          <a:xfrm>
            <a:off x="1687412" y="4338763"/>
            <a:ext cx="5733207"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F5DF8AF2-7A5C-2C40-B367-7B58F8B3C518}"/>
              </a:ext>
            </a:extLst>
          </p:cNvPr>
          <p:cNvSpPr txBox="1"/>
          <p:nvPr/>
        </p:nvSpPr>
        <p:spPr>
          <a:xfrm>
            <a:off x="6709709" y="4439192"/>
            <a:ext cx="951065" cy="338554"/>
          </a:xfrm>
          <a:prstGeom prst="rect">
            <a:avLst/>
          </a:prstGeom>
          <a:noFill/>
        </p:spPr>
        <p:txBody>
          <a:bodyPr wrap="square" rtlCol="0">
            <a:spAutoFit/>
          </a:bodyPr>
          <a:lstStyle/>
          <a:p>
            <a:pPr algn="ctr"/>
            <a:r>
              <a:rPr lang="en-US" sz="1600" dirty="0"/>
              <a:t>D</a:t>
            </a:r>
          </a:p>
        </p:txBody>
      </p:sp>
      <p:sp>
        <p:nvSpPr>
          <p:cNvPr id="64" name="TextBox 63">
            <a:extLst>
              <a:ext uri="{FF2B5EF4-FFF2-40B4-BE49-F238E27FC236}">
                <a16:creationId xmlns:a16="http://schemas.microsoft.com/office/drawing/2014/main" id="{98308D72-9789-174E-A1AD-F17559DDF194}"/>
              </a:ext>
            </a:extLst>
          </p:cNvPr>
          <p:cNvSpPr txBox="1"/>
          <p:nvPr/>
        </p:nvSpPr>
        <p:spPr>
          <a:xfrm>
            <a:off x="6564442" y="4001797"/>
            <a:ext cx="1001293" cy="338554"/>
          </a:xfrm>
          <a:prstGeom prst="rect">
            <a:avLst/>
          </a:prstGeom>
          <a:noFill/>
        </p:spPr>
        <p:txBody>
          <a:bodyPr wrap="square" rtlCol="0">
            <a:spAutoFit/>
          </a:bodyPr>
          <a:lstStyle/>
          <a:p>
            <a:pPr algn="ctr"/>
            <a:r>
              <a:rPr lang="en-US" sz="1600" dirty="0">
                <a:solidFill>
                  <a:srgbClr val="FF0000"/>
                </a:solidFill>
              </a:rPr>
              <a:t>MC=ATC</a:t>
            </a:r>
          </a:p>
        </p:txBody>
      </p:sp>
      <p:sp>
        <p:nvSpPr>
          <p:cNvPr id="20" name="Right Triangle 19">
            <a:extLst>
              <a:ext uri="{FF2B5EF4-FFF2-40B4-BE49-F238E27FC236}">
                <a16:creationId xmlns:a16="http://schemas.microsoft.com/office/drawing/2014/main" id="{2B1674FC-6982-6C4B-8FEB-4FDAC72F44FA}"/>
              </a:ext>
            </a:extLst>
          </p:cNvPr>
          <p:cNvSpPr/>
          <p:nvPr/>
        </p:nvSpPr>
        <p:spPr>
          <a:xfrm>
            <a:off x="1693785" y="2545244"/>
            <a:ext cx="4435308" cy="1791931"/>
          </a:xfrm>
          <a:prstGeom prst="rtTriangle">
            <a:avLst/>
          </a:prstGeom>
          <a:solidFill>
            <a:srgbClr val="0588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Profit</a:t>
            </a:r>
          </a:p>
        </p:txBody>
      </p:sp>
      <p:sp>
        <p:nvSpPr>
          <p:cNvPr id="22" name="TextBox 21">
            <a:extLst>
              <a:ext uri="{FF2B5EF4-FFF2-40B4-BE49-F238E27FC236}">
                <a16:creationId xmlns:a16="http://schemas.microsoft.com/office/drawing/2014/main" id="{03C8BD5A-4158-6540-8F88-F9F381C6D496}"/>
              </a:ext>
            </a:extLst>
          </p:cNvPr>
          <p:cNvSpPr txBox="1"/>
          <p:nvPr/>
        </p:nvSpPr>
        <p:spPr>
          <a:xfrm>
            <a:off x="884965" y="1145938"/>
            <a:ext cx="7374069" cy="1200329"/>
          </a:xfrm>
          <a:prstGeom prst="rect">
            <a:avLst/>
          </a:prstGeom>
          <a:noFill/>
        </p:spPr>
        <p:txBody>
          <a:bodyPr wrap="square" rtlCol="0">
            <a:spAutoFit/>
          </a:bodyPr>
          <a:lstStyle/>
          <a:p>
            <a:pPr algn="ctr"/>
            <a:r>
              <a:rPr lang="en-US" dirty="0"/>
              <a:t>A Monopolist with perfect price discrimination (or 1</a:t>
            </a:r>
            <a:r>
              <a:rPr lang="en-US" baseline="30000" dirty="0"/>
              <a:t>st</a:t>
            </a:r>
            <a:r>
              <a:rPr lang="en-US" dirty="0"/>
              <a:t> degree price discrimination) reduces consumer surplus to zero, but increases the total surplus, which now equals the profit. (Assume no fixed cost and marginal cost is constant here. This makes MC=ATC=AVC.)</a:t>
            </a:r>
          </a:p>
        </p:txBody>
      </p:sp>
    </p:spTree>
    <p:extLst>
      <p:ext uri="{BB962C8B-B14F-4D97-AF65-F5344CB8AC3E}">
        <p14:creationId xmlns:p14="http://schemas.microsoft.com/office/powerpoint/2010/main" val="112587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28" y="35460"/>
            <a:ext cx="9144000" cy="896501"/>
          </a:xfrm>
        </p:spPr>
        <p:txBody>
          <a:bodyPr>
            <a:normAutofit/>
          </a:bodyPr>
          <a:lstStyle/>
          <a:p>
            <a:r>
              <a:rPr lang="en-US" sz="4000" dirty="0"/>
              <a:t>Happy Medium: 2</a:t>
            </a:r>
            <a:r>
              <a:rPr lang="en-US" sz="4000" baseline="30000" dirty="0"/>
              <a:t>nd</a:t>
            </a:r>
            <a:r>
              <a:rPr lang="en-US" sz="4000" dirty="0"/>
              <a:t> or 3</a:t>
            </a:r>
            <a:r>
              <a:rPr lang="en-US" sz="4000" baseline="30000" dirty="0"/>
              <a:t>rd</a:t>
            </a:r>
            <a:r>
              <a:rPr lang="en-US" sz="4000" dirty="0"/>
              <a:t> Degree</a:t>
            </a:r>
          </a:p>
        </p:txBody>
      </p:sp>
      <p:cxnSp>
        <p:nvCxnSpPr>
          <p:cNvPr id="5" name="Straight Connector 4"/>
          <p:cNvCxnSpPr>
            <a:cxnSpLocks/>
          </p:cNvCxnSpPr>
          <p:nvPr/>
        </p:nvCxnSpPr>
        <p:spPr>
          <a:xfrm flipH="1">
            <a:off x="1880312" y="2175487"/>
            <a:ext cx="9559" cy="405892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873940" y="6234411"/>
            <a:ext cx="620823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834704" y="2175487"/>
            <a:ext cx="1055167" cy="584776"/>
          </a:xfrm>
          <a:prstGeom prst="rect">
            <a:avLst/>
          </a:prstGeom>
          <a:noFill/>
        </p:spPr>
        <p:txBody>
          <a:bodyPr wrap="square" rtlCol="0">
            <a:spAutoFit/>
          </a:bodyPr>
          <a:lstStyle/>
          <a:p>
            <a:pPr algn="ctr"/>
            <a:r>
              <a:rPr lang="en-US" sz="1600" dirty="0"/>
              <a:t>Costs and Revenue</a:t>
            </a:r>
          </a:p>
        </p:txBody>
      </p:sp>
      <p:sp>
        <p:nvSpPr>
          <p:cNvPr id="8" name="TextBox 7"/>
          <p:cNvSpPr txBox="1"/>
          <p:nvPr/>
        </p:nvSpPr>
        <p:spPr>
          <a:xfrm>
            <a:off x="7526169" y="6218428"/>
            <a:ext cx="768082" cy="338554"/>
          </a:xfrm>
          <a:prstGeom prst="rect">
            <a:avLst/>
          </a:prstGeom>
          <a:noFill/>
        </p:spPr>
        <p:txBody>
          <a:bodyPr wrap="square" rtlCol="0">
            <a:spAutoFit/>
          </a:bodyPr>
          <a:lstStyle/>
          <a:p>
            <a:pPr algn="ctr"/>
            <a:r>
              <a:rPr lang="en-US" sz="1600" dirty="0"/>
              <a:t>Q</a:t>
            </a:r>
          </a:p>
        </p:txBody>
      </p:sp>
      <p:cxnSp>
        <p:nvCxnSpPr>
          <p:cNvPr id="9" name="Straight Connector 8"/>
          <p:cNvCxnSpPr>
            <a:cxnSpLocks/>
          </p:cNvCxnSpPr>
          <p:nvPr/>
        </p:nvCxnSpPr>
        <p:spPr>
          <a:xfrm>
            <a:off x="1889871" y="2374465"/>
            <a:ext cx="5442973" cy="219281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a:cxnSpLocks/>
          </p:cNvCxnSpPr>
          <p:nvPr/>
        </p:nvCxnSpPr>
        <p:spPr>
          <a:xfrm>
            <a:off x="1889870" y="4167983"/>
            <a:ext cx="5733207"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727869" y="5499113"/>
            <a:ext cx="760104" cy="338554"/>
          </a:xfrm>
          <a:prstGeom prst="rect">
            <a:avLst/>
          </a:prstGeom>
          <a:noFill/>
        </p:spPr>
        <p:txBody>
          <a:bodyPr wrap="square" rtlCol="0">
            <a:spAutoFit/>
          </a:bodyPr>
          <a:lstStyle/>
          <a:p>
            <a:pPr algn="ctr"/>
            <a:r>
              <a:rPr lang="en-US" sz="1600" dirty="0">
                <a:solidFill>
                  <a:srgbClr val="FF0000"/>
                </a:solidFill>
              </a:rPr>
              <a:t>MR</a:t>
            </a:r>
          </a:p>
        </p:txBody>
      </p:sp>
      <p:sp>
        <p:nvSpPr>
          <p:cNvPr id="16" name="TextBox 15"/>
          <p:cNvSpPr txBox="1"/>
          <p:nvPr/>
        </p:nvSpPr>
        <p:spPr>
          <a:xfrm>
            <a:off x="6912167" y="4268412"/>
            <a:ext cx="951065" cy="338554"/>
          </a:xfrm>
          <a:prstGeom prst="rect">
            <a:avLst/>
          </a:prstGeom>
          <a:noFill/>
        </p:spPr>
        <p:txBody>
          <a:bodyPr wrap="square" rtlCol="0">
            <a:spAutoFit/>
          </a:bodyPr>
          <a:lstStyle/>
          <a:p>
            <a:pPr algn="ctr"/>
            <a:r>
              <a:rPr lang="en-US" sz="1600" dirty="0"/>
              <a:t>D</a:t>
            </a:r>
          </a:p>
        </p:txBody>
      </p:sp>
      <p:cxnSp>
        <p:nvCxnSpPr>
          <p:cNvPr id="17" name="Straight Connector 16"/>
          <p:cNvCxnSpPr>
            <a:cxnSpLocks/>
          </p:cNvCxnSpPr>
          <p:nvPr/>
        </p:nvCxnSpPr>
        <p:spPr>
          <a:xfrm>
            <a:off x="3988332" y="3215654"/>
            <a:ext cx="7170" cy="3018757"/>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3538013" y="6218428"/>
            <a:ext cx="1020159" cy="369332"/>
          </a:xfrm>
          <a:prstGeom prst="rect">
            <a:avLst/>
          </a:prstGeom>
          <a:noFill/>
        </p:spPr>
        <p:txBody>
          <a:bodyPr wrap="square" rtlCol="0">
            <a:spAutoFit/>
          </a:bodyPr>
          <a:lstStyle/>
          <a:p>
            <a:pPr algn="ctr"/>
            <a:r>
              <a:rPr lang="en-US" dirty="0"/>
              <a:t>Q </a:t>
            </a:r>
            <a:r>
              <a:rPr lang="en-US" baseline="-25000" dirty="0"/>
              <a:t>1</a:t>
            </a:r>
          </a:p>
        </p:txBody>
      </p:sp>
      <p:cxnSp>
        <p:nvCxnSpPr>
          <p:cNvPr id="28" name="Straight Connector 27"/>
          <p:cNvCxnSpPr>
            <a:cxnSpLocks/>
          </p:cNvCxnSpPr>
          <p:nvPr/>
        </p:nvCxnSpPr>
        <p:spPr>
          <a:xfrm flipH="1">
            <a:off x="1888278" y="3215654"/>
            <a:ext cx="2107224" cy="0"/>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a:cxnSpLocks/>
          </p:cNvCxnSpPr>
          <p:nvPr/>
        </p:nvCxnSpPr>
        <p:spPr>
          <a:xfrm>
            <a:off x="5187746" y="3735282"/>
            <a:ext cx="7208" cy="2483146"/>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4586142" y="6238591"/>
            <a:ext cx="1311940" cy="338554"/>
          </a:xfrm>
          <a:prstGeom prst="rect">
            <a:avLst/>
          </a:prstGeom>
          <a:noFill/>
        </p:spPr>
        <p:txBody>
          <a:bodyPr wrap="square" rtlCol="0">
            <a:spAutoFit/>
          </a:bodyPr>
          <a:lstStyle/>
          <a:p>
            <a:pPr algn="ctr"/>
            <a:r>
              <a:rPr lang="en-US" sz="1600" dirty="0"/>
              <a:t>Q </a:t>
            </a:r>
            <a:r>
              <a:rPr lang="en-US" sz="1600" baseline="-25000" dirty="0"/>
              <a:t>2</a:t>
            </a:r>
          </a:p>
        </p:txBody>
      </p:sp>
      <p:sp>
        <p:nvSpPr>
          <p:cNvPr id="29" name="TextBox 28">
            <a:extLst>
              <a:ext uri="{FF2B5EF4-FFF2-40B4-BE49-F238E27FC236}">
                <a16:creationId xmlns:a16="http://schemas.microsoft.com/office/drawing/2014/main" id="{0768B620-0A66-9C44-9661-20A4910ECEBF}"/>
              </a:ext>
            </a:extLst>
          </p:cNvPr>
          <p:cNvSpPr txBox="1"/>
          <p:nvPr/>
        </p:nvSpPr>
        <p:spPr>
          <a:xfrm>
            <a:off x="1077583" y="2959241"/>
            <a:ext cx="1020159" cy="369332"/>
          </a:xfrm>
          <a:prstGeom prst="rect">
            <a:avLst/>
          </a:prstGeom>
          <a:noFill/>
        </p:spPr>
        <p:txBody>
          <a:bodyPr wrap="square" rtlCol="0">
            <a:spAutoFit/>
          </a:bodyPr>
          <a:lstStyle/>
          <a:p>
            <a:pPr algn="ctr"/>
            <a:r>
              <a:rPr lang="en-US" dirty="0"/>
              <a:t>P </a:t>
            </a:r>
            <a:r>
              <a:rPr lang="en-US" baseline="-25000" dirty="0"/>
              <a:t>1</a:t>
            </a:r>
          </a:p>
        </p:txBody>
      </p:sp>
      <p:sp>
        <p:nvSpPr>
          <p:cNvPr id="32" name="TextBox 31">
            <a:extLst>
              <a:ext uri="{FF2B5EF4-FFF2-40B4-BE49-F238E27FC236}">
                <a16:creationId xmlns:a16="http://schemas.microsoft.com/office/drawing/2014/main" id="{BD41E51E-CC95-8B49-9D99-3643E610349E}"/>
              </a:ext>
            </a:extLst>
          </p:cNvPr>
          <p:cNvSpPr txBox="1"/>
          <p:nvPr/>
        </p:nvSpPr>
        <p:spPr>
          <a:xfrm>
            <a:off x="1077582" y="3511636"/>
            <a:ext cx="1020159" cy="369332"/>
          </a:xfrm>
          <a:prstGeom prst="rect">
            <a:avLst/>
          </a:prstGeom>
          <a:noFill/>
        </p:spPr>
        <p:txBody>
          <a:bodyPr wrap="square" rtlCol="0">
            <a:spAutoFit/>
          </a:bodyPr>
          <a:lstStyle/>
          <a:p>
            <a:pPr algn="ctr"/>
            <a:r>
              <a:rPr lang="en-US" dirty="0"/>
              <a:t>P </a:t>
            </a:r>
            <a:r>
              <a:rPr lang="en-US" baseline="-25000" dirty="0"/>
              <a:t>2</a:t>
            </a:r>
          </a:p>
        </p:txBody>
      </p:sp>
      <p:sp>
        <p:nvSpPr>
          <p:cNvPr id="33" name="Right Triangle 32">
            <a:extLst>
              <a:ext uri="{FF2B5EF4-FFF2-40B4-BE49-F238E27FC236}">
                <a16:creationId xmlns:a16="http://schemas.microsoft.com/office/drawing/2014/main" id="{82ABDC96-FDF3-2842-83D7-CC6F3C3B4D54}"/>
              </a:ext>
            </a:extLst>
          </p:cNvPr>
          <p:cNvSpPr/>
          <p:nvPr/>
        </p:nvSpPr>
        <p:spPr>
          <a:xfrm>
            <a:off x="1890877" y="2367040"/>
            <a:ext cx="2083925" cy="869103"/>
          </a:xfrm>
          <a:prstGeom prst="rtTriangl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   </a:t>
            </a:r>
            <a:r>
              <a:rPr lang="en-US" dirty="0">
                <a:solidFill>
                  <a:schemeClr val="bg1"/>
                </a:solidFill>
              </a:rPr>
              <a:t>CS</a:t>
            </a:r>
          </a:p>
        </p:txBody>
      </p:sp>
      <p:sp>
        <p:nvSpPr>
          <p:cNvPr id="35" name="Right Triangle 34">
            <a:extLst>
              <a:ext uri="{FF2B5EF4-FFF2-40B4-BE49-F238E27FC236}">
                <a16:creationId xmlns:a16="http://schemas.microsoft.com/office/drawing/2014/main" id="{BD67DB54-4854-C54E-870D-F48289DB3D9E}"/>
              </a:ext>
            </a:extLst>
          </p:cNvPr>
          <p:cNvSpPr/>
          <p:nvPr/>
        </p:nvSpPr>
        <p:spPr>
          <a:xfrm>
            <a:off x="3974802" y="3213805"/>
            <a:ext cx="1222681" cy="510646"/>
          </a:xfrm>
          <a:prstGeom prst="rtTriangl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   </a:t>
            </a:r>
            <a:r>
              <a:rPr lang="en-US" dirty="0">
                <a:solidFill>
                  <a:schemeClr val="bg1"/>
                </a:solidFill>
              </a:rPr>
              <a:t>CS</a:t>
            </a:r>
          </a:p>
        </p:txBody>
      </p:sp>
      <p:sp>
        <p:nvSpPr>
          <p:cNvPr id="37" name="Rectangle 36">
            <a:extLst>
              <a:ext uri="{FF2B5EF4-FFF2-40B4-BE49-F238E27FC236}">
                <a16:creationId xmlns:a16="http://schemas.microsoft.com/office/drawing/2014/main" id="{69C4765C-BB45-BA4C-A0E4-006FFC638B41}"/>
              </a:ext>
            </a:extLst>
          </p:cNvPr>
          <p:cNvSpPr/>
          <p:nvPr/>
        </p:nvSpPr>
        <p:spPr>
          <a:xfrm>
            <a:off x="1888278" y="3236143"/>
            <a:ext cx="2092885" cy="940853"/>
          </a:xfrm>
          <a:prstGeom prst="rect">
            <a:avLst/>
          </a:prstGeom>
          <a:solidFill>
            <a:srgbClr val="05883E"/>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Profit</a:t>
            </a:r>
          </a:p>
        </p:txBody>
      </p:sp>
      <p:cxnSp>
        <p:nvCxnSpPr>
          <p:cNvPr id="38" name="Straight Connector 37">
            <a:extLst>
              <a:ext uri="{FF2B5EF4-FFF2-40B4-BE49-F238E27FC236}">
                <a16:creationId xmlns:a16="http://schemas.microsoft.com/office/drawing/2014/main" id="{51908D8E-68D7-9748-9BF2-CAD01A7AAE06}"/>
              </a:ext>
            </a:extLst>
          </p:cNvPr>
          <p:cNvCxnSpPr>
            <a:cxnSpLocks/>
          </p:cNvCxnSpPr>
          <p:nvPr/>
        </p:nvCxnSpPr>
        <p:spPr>
          <a:xfrm flipH="1">
            <a:off x="1873940" y="3725242"/>
            <a:ext cx="3313808" cy="10040"/>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40" name="Rectangle 39">
            <a:extLst>
              <a:ext uri="{FF2B5EF4-FFF2-40B4-BE49-F238E27FC236}">
                <a16:creationId xmlns:a16="http://schemas.microsoft.com/office/drawing/2014/main" id="{8B09082E-38AD-4A42-9BC0-FC51B25EC7E4}"/>
              </a:ext>
            </a:extLst>
          </p:cNvPr>
          <p:cNvSpPr/>
          <p:nvPr/>
        </p:nvSpPr>
        <p:spPr>
          <a:xfrm>
            <a:off x="3981163" y="3720948"/>
            <a:ext cx="1222681" cy="444443"/>
          </a:xfrm>
          <a:prstGeom prst="rect">
            <a:avLst/>
          </a:prstGeom>
          <a:solidFill>
            <a:srgbClr val="05883E"/>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Profit</a:t>
            </a:r>
          </a:p>
        </p:txBody>
      </p:sp>
      <p:sp>
        <p:nvSpPr>
          <p:cNvPr id="41" name="Right Triangle 40">
            <a:extLst>
              <a:ext uri="{FF2B5EF4-FFF2-40B4-BE49-F238E27FC236}">
                <a16:creationId xmlns:a16="http://schemas.microsoft.com/office/drawing/2014/main" id="{909BA39A-5A20-AF4C-9B26-F72991936651}"/>
              </a:ext>
            </a:extLst>
          </p:cNvPr>
          <p:cNvSpPr/>
          <p:nvPr/>
        </p:nvSpPr>
        <p:spPr>
          <a:xfrm>
            <a:off x="5210205" y="3720948"/>
            <a:ext cx="1097707" cy="438022"/>
          </a:xfrm>
          <a:prstGeom prst="rtTriangl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bg1"/>
                </a:solidFill>
              </a:rPr>
              <a:t>DWL</a:t>
            </a:r>
          </a:p>
        </p:txBody>
      </p:sp>
      <p:sp>
        <p:nvSpPr>
          <p:cNvPr id="31" name="TextBox 30">
            <a:extLst>
              <a:ext uri="{FF2B5EF4-FFF2-40B4-BE49-F238E27FC236}">
                <a16:creationId xmlns:a16="http://schemas.microsoft.com/office/drawing/2014/main" id="{6DDDA710-DD38-0F44-99E2-DE25398DDAEB}"/>
              </a:ext>
            </a:extLst>
          </p:cNvPr>
          <p:cNvSpPr txBox="1"/>
          <p:nvPr/>
        </p:nvSpPr>
        <p:spPr>
          <a:xfrm>
            <a:off x="992104" y="1148312"/>
            <a:ext cx="7374069" cy="923330"/>
          </a:xfrm>
          <a:prstGeom prst="rect">
            <a:avLst/>
          </a:prstGeom>
          <a:noFill/>
        </p:spPr>
        <p:txBody>
          <a:bodyPr wrap="square" rtlCol="0">
            <a:spAutoFit/>
          </a:bodyPr>
          <a:lstStyle/>
          <a:p>
            <a:pPr algn="ctr"/>
            <a:r>
              <a:rPr lang="en-US" dirty="0"/>
              <a:t>Even if we cannot perfectly price discriminate, the the market become more efficient, and the firm increases profits if we can break consumers up into two or more different groups. </a:t>
            </a:r>
          </a:p>
        </p:txBody>
      </p:sp>
      <p:sp>
        <p:nvSpPr>
          <p:cNvPr id="26" name="TextBox 25">
            <a:extLst>
              <a:ext uri="{FF2B5EF4-FFF2-40B4-BE49-F238E27FC236}">
                <a16:creationId xmlns:a16="http://schemas.microsoft.com/office/drawing/2014/main" id="{6CD3630B-3C4C-6E48-9DC9-AE632F1A3911}"/>
              </a:ext>
            </a:extLst>
          </p:cNvPr>
          <p:cNvSpPr txBox="1"/>
          <p:nvPr/>
        </p:nvSpPr>
        <p:spPr>
          <a:xfrm>
            <a:off x="6717259" y="3838442"/>
            <a:ext cx="1001293" cy="338554"/>
          </a:xfrm>
          <a:prstGeom prst="rect">
            <a:avLst/>
          </a:prstGeom>
          <a:noFill/>
        </p:spPr>
        <p:txBody>
          <a:bodyPr wrap="square" rtlCol="0">
            <a:spAutoFit/>
          </a:bodyPr>
          <a:lstStyle/>
          <a:p>
            <a:pPr algn="ctr"/>
            <a:r>
              <a:rPr lang="en-US" sz="1600" dirty="0">
                <a:solidFill>
                  <a:srgbClr val="FF0000"/>
                </a:solidFill>
              </a:rPr>
              <a:t>MC=ATC</a:t>
            </a:r>
          </a:p>
        </p:txBody>
      </p:sp>
      <p:cxnSp>
        <p:nvCxnSpPr>
          <p:cNvPr id="30" name="Straight Connector 29">
            <a:extLst>
              <a:ext uri="{FF2B5EF4-FFF2-40B4-BE49-F238E27FC236}">
                <a16:creationId xmlns:a16="http://schemas.microsoft.com/office/drawing/2014/main" id="{0BB22CF0-DD98-7447-91E0-4B4B9744441B}"/>
              </a:ext>
            </a:extLst>
          </p:cNvPr>
          <p:cNvCxnSpPr>
            <a:cxnSpLocks/>
          </p:cNvCxnSpPr>
          <p:nvPr/>
        </p:nvCxnSpPr>
        <p:spPr>
          <a:xfrm>
            <a:off x="1889871" y="2374465"/>
            <a:ext cx="4297487" cy="366718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817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C570C-F168-0743-B63E-0D52FB329755}"/>
              </a:ext>
            </a:extLst>
          </p:cNvPr>
          <p:cNvSpPr>
            <a:spLocks noGrp="1"/>
          </p:cNvSpPr>
          <p:nvPr>
            <p:ph type="title"/>
          </p:nvPr>
        </p:nvSpPr>
        <p:spPr>
          <a:xfrm>
            <a:off x="56948" y="21971"/>
            <a:ext cx="9087052" cy="1143000"/>
          </a:xfrm>
        </p:spPr>
        <p:txBody>
          <a:bodyPr>
            <a:normAutofit/>
          </a:bodyPr>
          <a:lstStyle/>
          <a:p>
            <a:r>
              <a:rPr lang="en-US" sz="4000" dirty="0"/>
              <a:t>Types of Price Discrimination</a:t>
            </a:r>
          </a:p>
        </p:txBody>
      </p:sp>
      <p:sp>
        <p:nvSpPr>
          <p:cNvPr id="4" name="Rectangle 3">
            <a:extLst>
              <a:ext uri="{FF2B5EF4-FFF2-40B4-BE49-F238E27FC236}">
                <a16:creationId xmlns:a16="http://schemas.microsoft.com/office/drawing/2014/main" id="{AD53DD1C-E6A7-7A42-A8E0-5FD766F3B1F0}"/>
              </a:ext>
            </a:extLst>
          </p:cNvPr>
          <p:cNvSpPr/>
          <p:nvPr/>
        </p:nvSpPr>
        <p:spPr>
          <a:xfrm>
            <a:off x="1473406" y="1166163"/>
            <a:ext cx="1390317" cy="369332"/>
          </a:xfrm>
          <a:prstGeom prst="rect">
            <a:avLst/>
          </a:prstGeom>
        </p:spPr>
        <p:txBody>
          <a:bodyPr wrap="none">
            <a:spAutoFit/>
          </a:bodyPr>
          <a:lstStyle/>
          <a:p>
            <a:r>
              <a:rPr lang="en-US" b="1" u="sng" dirty="0">
                <a:solidFill>
                  <a:srgbClr val="3A3A3A"/>
                </a:solidFill>
                <a:latin typeface="Open Sans" panose="020B0606030504020204" pitchFamily="34" charset="0"/>
              </a:rPr>
              <a:t>1st-degree</a:t>
            </a:r>
            <a:endParaRPr lang="en-US" u="sng" dirty="0"/>
          </a:p>
        </p:txBody>
      </p:sp>
      <p:cxnSp>
        <p:nvCxnSpPr>
          <p:cNvPr id="5" name="Straight Connector 4">
            <a:extLst>
              <a:ext uri="{FF2B5EF4-FFF2-40B4-BE49-F238E27FC236}">
                <a16:creationId xmlns:a16="http://schemas.microsoft.com/office/drawing/2014/main" id="{72C20233-79D8-0346-9902-BB0EA88C053E}"/>
              </a:ext>
            </a:extLst>
          </p:cNvPr>
          <p:cNvCxnSpPr>
            <a:cxnSpLocks/>
            <a:stCxn id="12" idx="0"/>
          </p:cNvCxnSpPr>
          <p:nvPr/>
        </p:nvCxnSpPr>
        <p:spPr>
          <a:xfrm>
            <a:off x="709815" y="1625104"/>
            <a:ext cx="0" cy="209214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4EEFB910-889C-BF4A-8C17-B9257BC1DB09}"/>
              </a:ext>
            </a:extLst>
          </p:cNvPr>
          <p:cNvCxnSpPr>
            <a:cxnSpLocks/>
          </p:cNvCxnSpPr>
          <p:nvPr/>
        </p:nvCxnSpPr>
        <p:spPr>
          <a:xfrm flipV="1">
            <a:off x="709021" y="3706346"/>
            <a:ext cx="3102733" cy="109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6E7136B3-1608-2946-AC75-61D15ED60D26}"/>
              </a:ext>
            </a:extLst>
          </p:cNvPr>
          <p:cNvCxnSpPr/>
          <p:nvPr/>
        </p:nvCxnSpPr>
        <p:spPr>
          <a:xfrm>
            <a:off x="708226" y="1612286"/>
            <a:ext cx="2701053" cy="189107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31C3116C-D133-BB42-8AF1-46A725CFB902}"/>
              </a:ext>
            </a:extLst>
          </p:cNvPr>
          <p:cNvCxnSpPr>
            <a:cxnSpLocks/>
          </p:cNvCxnSpPr>
          <p:nvPr/>
        </p:nvCxnSpPr>
        <p:spPr>
          <a:xfrm>
            <a:off x="706637" y="3111873"/>
            <a:ext cx="3105117" cy="187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A0DE6DDF-4C61-2F4A-9ADD-3EF39405C0CD}"/>
              </a:ext>
            </a:extLst>
          </p:cNvPr>
          <p:cNvSpPr txBox="1"/>
          <p:nvPr/>
        </p:nvSpPr>
        <p:spPr>
          <a:xfrm>
            <a:off x="2671896" y="2792107"/>
            <a:ext cx="1139858" cy="338554"/>
          </a:xfrm>
          <a:prstGeom prst="rect">
            <a:avLst/>
          </a:prstGeom>
          <a:noFill/>
        </p:spPr>
        <p:txBody>
          <a:bodyPr wrap="square" rtlCol="0">
            <a:spAutoFit/>
          </a:bodyPr>
          <a:lstStyle/>
          <a:p>
            <a:pPr algn="ctr"/>
            <a:r>
              <a:rPr lang="en-US" sz="1600" dirty="0">
                <a:solidFill>
                  <a:srgbClr val="FF0000"/>
                </a:solidFill>
              </a:rPr>
              <a:t>MC</a:t>
            </a:r>
          </a:p>
        </p:txBody>
      </p:sp>
      <p:sp>
        <p:nvSpPr>
          <p:cNvPr id="10" name="TextBox 9">
            <a:extLst>
              <a:ext uri="{FF2B5EF4-FFF2-40B4-BE49-F238E27FC236}">
                <a16:creationId xmlns:a16="http://schemas.microsoft.com/office/drawing/2014/main" id="{D4EE8A5A-669A-7A4D-82F7-B01FA8BC3E0B}"/>
              </a:ext>
            </a:extLst>
          </p:cNvPr>
          <p:cNvSpPr txBox="1"/>
          <p:nvPr/>
        </p:nvSpPr>
        <p:spPr>
          <a:xfrm>
            <a:off x="2722221" y="3218894"/>
            <a:ext cx="1435720" cy="338554"/>
          </a:xfrm>
          <a:prstGeom prst="rect">
            <a:avLst/>
          </a:prstGeom>
          <a:noFill/>
        </p:spPr>
        <p:txBody>
          <a:bodyPr wrap="square" rtlCol="0">
            <a:spAutoFit/>
          </a:bodyPr>
          <a:lstStyle/>
          <a:p>
            <a:pPr algn="ctr"/>
            <a:r>
              <a:rPr lang="en-US" sz="1600" dirty="0"/>
              <a:t>D</a:t>
            </a:r>
          </a:p>
        </p:txBody>
      </p:sp>
      <p:cxnSp>
        <p:nvCxnSpPr>
          <p:cNvPr id="11" name="Straight Connector 10">
            <a:extLst>
              <a:ext uri="{FF2B5EF4-FFF2-40B4-BE49-F238E27FC236}">
                <a16:creationId xmlns:a16="http://schemas.microsoft.com/office/drawing/2014/main" id="{3CB1213F-3407-2742-9A3B-E1D57AC2FA0A}"/>
              </a:ext>
            </a:extLst>
          </p:cNvPr>
          <p:cNvCxnSpPr>
            <a:cxnSpLocks/>
          </p:cNvCxnSpPr>
          <p:nvPr/>
        </p:nvCxnSpPr>
        <p:spPr>
          <a:xfrm>
            <a:off x="2865312" y="3110282"/>
            <a:ext cx="0" cy="604412"/>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12" name="Right Triangle 11">
            <a:extLst>
              <a:ext uri="{FF2B5EF4-FFF2-40B4-BE49-F238E27FC236}">
                <a16:creationId xmlns:a16="http://schemas.microsoft.com/office/drawing/2014/main" id="{7067CFA7-6B5F-9D4D-90ED-9E3BC32DB1F2}"/>
              </a:ext>
            </a:extLst>
          </p:cNvPr>
          <p:cNvSpPr/>
          <p:nvPr/>
        </p:nvSpPr>
        <p:spPr>
          <a:xfrm>
            <a:off x="709815" y="1625104"/>
            <a:ext cx="2153908" cy="1484385"/>
          </a:xfrm>
          <a:prstGeom prst="rtTriangle">
            <a:avLst/>
          </a:prstGeom>
          <a:solidFill>
            <a:srgbClr val="0588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Profit</a:t>
            </a:r>
          </a:p>
        </p:txBody>
      </p:sp>
      <p:sp>
        <p:nvSpPr>
          <p:cNvPr id="13" name="TextBox 12">
            <a:extLst>
              <a:ext uri="{FF2B5EF4-FFF2-40B4-BE49-F238E27FC236}">
                <a16:creationId xmlns:a16="http://schemas.microsoft.com/office/drawing/2014/main" id="{63A01CAB-CEB2-4F40-9668-FF14F91150C0}"/>
              </a:ext>
            </a:extLst>
          </p:cNvPr>
          <p:cNvSpPr txBox="1"/>
          <p:nvPr/>
        </p:nvSpPr>
        <p:spPr>
          <a:xfrm>
            <a:off x="3407656" y="3697672"/>
            <a:ext cx="503702" cy="307777"/>
          </a:xfrm>
          <a:prstGeom prst="rect">
            <a:avLst/>
          </a:prstGeom>
          <a:noFill/>
        </p:spPr>
        <p:txBody>
          <a:bodyPr wrap="square" rtlCol="0">
            <a:spAutoFit/>
          </a:bodyPr>
          <a:lstStyle/>
          <a:p>
            <a:pPr algn="ctr"/>
            <a:r>
              <a:rPr lang="en-US" sz="1400" dirty="0"/>
              <a:t>Q</a:t>
            </a:r>
          </a:p>
        </p:txBody>
      </p:sp>
      <p:sp>
        <p:nvSpPr>
          <p:cNvPr id="18" name="Rectangle 17">
            <a:extLst>
              <a:ext uri="{FF2B5EF4-FFF2-40B4-BE49-F238E27FC236}">
                <a16:creationId xmlns:a16="http://schemas.microsoft.com/office/drawing/2014/main" id="{6CC8CBDA-B139-E04B-8836-16C7730E4277}"/>
              </a:ext>
            </a:extLst>
          </p:cNvPr>
          <p:cNvSpPr/>
          <p:nvPr/>
        </p:nvSpPr>
        <p:spPr>
          <a:xfrm>
            <a:off x="5875443" y="1166163"/>
            <a:ext cx="1472070" cy="369332"/>
          </a:xfrm>
          <a:prstGeom prst="rect">
            <a:avLst/>
          </a:prstGeom>
        </p:spPr>
        <p:txBody>
          <a:bodyPr wrap="none">
            <a:spAutoFit/>
          </a:bodyPr>
          <a:lstStyle/>
          <a:p>
            <a:r>
              <a:rPr lang="en-US" b="1" u="sng" dirty="0">
                <a:solidFill>
                  <a:srgbClr val="3A3A3A"/>
                </a:solidFill>
                <a:latin typeface="Open Sans" panose="020B0606030504020204" pitchFamily="34" charset="0"/>
              </a:rPr>
              <a:t>2nd-degree</a:t>
            </a:r>
            <a:endParaRPr lang="en-US" u="sng" dirty="0"/>
          </a:p>
        </p:txBody>
      </p:sp>
      <p:graphicFrame>
        <p:nvGraphicFramePr>
          <p:cNvPr id="19" name="Table 19">
            <a:extLst>
              <a:ext uri="{FF2B5EF4-FFF2-40B4-BE49-F238E27FC236}">
                <a16:creationId xmlns:a16="http://schemas.microsoft.com/office/drawing/2014/main" id="{E48A88E5-E831-8A4B-B525-B80902276E13}"/>
              </a:ext>
            </a:extLst>
          </p:cNvPr>
          <p:cNvGraphicFramePr>
            <a:graphicFrameLocks noGrp="1"/>
          </p:cNvGraphicFramePr>
          <p:nvPr>
            <p:extLst>
              <p:ext uri="{D42A27DB-BD31-4B8C-83A1-F6EECF244321}">
                <p14:modId xmlns:p14="http://schemas.microsoft.com/office/powerpoint/2010/main" val="3187503051"/>
              </p:ext>
            </p:extLst>
          </p:nvPr>
        </p:nvGraphicFramePr>
        <p:xfrm>
          <a:off x="5153710" y="1673323"/>
          <a:ext cx="3280475" cy="1854200"/>
        </p:xfrm>
        <a:graphic>
          <a:graphicData uri="http://schemas.openxmlformats.org/drawingml/2006/table">
            <a:tbl>
              <a:tblPr firstRow="1" bandRow="1">
                <a:tableStyleId>{073A0DAA-6AF3-43AB-8588-CEC1D06C72B9}</a:tableStyleId>
              </a:tblPr>
              <a:tblGrid>
                <a:gridCol w="1642821">
                  <a:extLst>
                    <a:ext uri="{9D8B030D-6E8A-4147-A177-3AD203B41FA5}">
                      <a16:colId xmlns:a16="http://schemas.microsoft.com/office/drawing/2014/main" val="697142076"/>
                    </a:ext>
                  </a:extLst>
                </a:gridCol>
                <a:gridCol w="1637654">
                  <a:extLst>
                    <a:ext uri="{9D8B030D-6E8A-4147-A177-3AD203B41FA5}">
                      <a16:colId xmlns:a16="http://schemas.microsoft.com/office/drawing/2014/main" val="2622393447"/>
                    </a:ext>
                  </a:extLst>
                </a:gridCol>
              </a:tblGrid>
              <a:tr h="370840">
                <a:tc>
                  <a:txBody>
                    <a:bodyPr/>
                    <a:lstStyle/>
                    <a:p>
                      <a:pPr algn="ctr"/>
                      <a:r>
                        <a:rPr lang="en-US" dirty="0"/>
                        <a:t>Quantity</a:t>
                      </a:r>
                    </a:p>
                  </a:txBody>
                  <a:tcPr/>
                </a:tc>
                <a:tc>
                  <a:txBody>
                    <a:bodyPr/>
                    <a:lstStyle/>
                    <a:p>
                      <a:pPr algn="ctr"/>
                      <a:r>
                        <a:rPr lang="en-US" dirty="0"/>
                        <a:t>Discount</a:t>
                      </a:r>
                    </a:p>
                  </a:txBody>
                  <a:tcPr/>
                </a:tc>
                <a:extLst>
                  <a:ext uri="{0D108BD9-81ED-4DB2-BD59-A6C34878D82A}">
                    <a16:rowId xmlns:a16="http://schemas.microsoft.com/office/drawing/2014/main" val="1180041346"/>
                  </a:ext>
                </a:extLst>
              </a:tr>
              <a:tr h="370840">
                <a:tc>
                  <a:txBody>
                    <a:bodyPr/>
                    <a:lstStyle/>
                    <a:p>
                      <a:pPr algn="ctr"/>
                      <a:r>
                        <a:rPr lang="en-US" dirty="0"/>
                        <a:t>10 -20</a:t>
                      </a:r>
                    </a:p>
                  </a:txBody>
                  <a:tcPr/>
                </a:tc>
                <a:tc>
                  <a:txBody>
                    <a:bodyPr/>
                    <a:lstStyle/>
                    <a:p>
                      <a:pPr algn="ctr"/>
                      <a:r>
                        <a:rPr lang="en-US" dirty="0"/>
                        <a:t>%5</a:t>
                      </a:r>
                    </a:p>
                  </a:txBody>
                  <a:tcPr/>
                </a:tc>
                <a:extLst>
                  <a:ext uri="{0D108BD9-81ED-4DB2-BD59-A6C34878D82A}">
                    <a16:rowId xmlns:a16="http://schemas.microsoft.com/office/drawing/2014/main" val="737849680"/>
                  </a:ext>
                </a:extLst>
              </a:tr>
              <a:tr h="370840">
                <a:tc>
                  <a:txBody>
                    <a:bodyPr/>
                    <a:lstStyle/>
                    <a:p>
                      <a:pPr algn="ctr"/>
                      <a:r>
                        <a:rPr lang="en-US" dirty="0"/>
                        <a:t>20-50</a:t>
                      </a:r>
                    </a:p>
                  </a:txBody>
                  <a:tcPr/>
                </a:tc>
                <a:tc>
                  <a:txBody>
                    <a:bodyPr/>
                    <a:lstStyle/>
                    <a:p>
                      <a:pPr algn="ctr"/>
                      <a:r>
                        <a:rPr lang="en-US" dirty="0"/>
                        <a:t>10%</a:t>
                      </a:r>
                    </a:p>
                  </a:txBody>
                  <a:tcPr/>
                </a:tc>
                <a:extLst>
                  <a:ext uri="{0D108BD9-81ED-4DB2-BD59-A6C34878D82A}">
                    <a16:rowId xmlns:a16="http://schemas.microsoft.com/office/drawing/2014/main" val="516488927"/>
                  </a:ext>
                </a:extLst>
              </a:tr>
              <a:tr h="370840">
                <a:tc>
                  <a:txBody>
                    <a:bodyPr/>
                    <a:lstStyle/>
                    <a:p>
                      <a:pPr algn="ctr"/>
                      <a:r>
                        <a:rPr lang="en-US" dirty="0"/>
                        <a:t>40-100</a:t>
                      </a:r>
                    </a:p>
                  </a:txBody>
                  <a:tcPr/>
                </a:tc>
                <a:tc>
                  <a:txBody>
                    <a:bodyPr/>
                    <a:lstStyle/>
                    <a:p>
                      <a:pPr algn="ctr"/>
                      <a:r>
                        <a:rPr lang="en-US" dirty="0"/>
                        <a:t>15%</a:t>
                      </a:r>
                    </a:p>
                  </a:txBody>
                  <a:tcPr/>
                </a:tc>
                <a:extLst>
                  <a:ext uri="{0D108BD9-81ED-4DB2-BD59-A6C34878D82A}">
                    <a16:rowId xmlns:a16="http://schemas.microsoft.com/office/drawing/2014/main" val="3178193549"/>
                  </a:ext>
                </a:extLst>
              </a:tr>
              <a:tr h="370840">
                <a:tc>
                  <a:txBody>
                    <a:bodyPr/>
                    <a:lstStyle/>
                    <a:p>
                      <a:pPr algn="ctr"/>
                      <a:r>
                        <a:rPr lang="en-US" dirty="0"/>
                        <a:t>100 or more</a:t>
                      </a:r>
                    </a:p>
                  </a:txBody>
                  <a:tcPr/>
                </a:tc>
                <a:tc>
                  <a:txBody>
                    <a:bodyPr/>
                    <a:lstStyle/>
                    <a:p>
                      <a:pPr algn="ctr"/>
                      <a:r>
                        <a:rPr lang="en-US" dirty="0"/>
                        <a:t>25%</a:t>
                      </a:r>
                    </a:p>
                  </a:txBody>
                  <a:tcPr/>
                </a:tc>
                <a:extLst>
                  <a:ext uri="{0D108BD9-81ED-4DB2-BD59-A6C34878D82A}">
                    <a16:rowId xmlns:a16="http://schemas.microsoft.com/office/drawing/2014/main" val="2339668580"/>
                  </a:ext>
                </a:extLst>
              </a:tr>
            </a:tbl>
          </a:graphicData>
        </a:graphic>
      </p:graphicFrame>
      <p:sp>
        <p:nvSpPr>
          <p:cNvPr id="20" name="Rectangle 19">
            <a:extLst>
              <a:ext uri="{FF2B5EF4-FFF2-40B4-BE49-F238E27FC236}">
                <a16:creationId xmlns:a16="http://schemas.microsoft.com/office/drawing/2014/main" id="{72071AFF-94BC-1F4D-9914-E1E66C130303}"/>
              </a:ext>
            </a:extLst>
          </p:cNvPr>
          <p:cNvSpPr/>
          <p:nvPr/>
        </p:nvSpPr>
        <p:spPr>
          <a:xfrm>
            <a:off x="3811754" y="4014643"/>
            <a:ext cx="1419363" cy="369332"/>
          </a:xfrm>
          <a:prstGeom prst="rect">
            <a:avLst/>
          </a:prstGeom>
        </p:spPr>
        <p:txBody>
          <a:bodyPr wrap="none">
            <a:spAutoFit/>
          </a:bodyPr>
          <a:lstStyle/>
          <a:p>
            <a:r>
              <a:rPr lang="en-US" b="1" u="sng" dirty="0">
                <a:solidFill>
                  <a:srgbClr val="3A3A3A"/>
                </a:solidFill>
                <a:latin typeface="Open Sans" panose="020B0606030504020204" pitchFamily="34" charset="0"/>
              </a:rPr>
              <a:t>3rd-degree</a:t>
            </a:r>
            <a:endParaRPr lang="en-US" u="sng" dirty="0"/>
          </a:p>
        </p:txBody>
      </p:sp>
      <p:sp>
        <p:nvSpPr>
          <p:cNvPr id="22" name="Rectangle 21">
            <a:extLst>
              <a:ext uri="{FF2B5EF4-FFF2-40B4-BE49-F238E27FC236}">
                <a16:creationId xmlns:a16="http://schemas.microsoft.com/office/drawing/2014/main" id="{E31C9FA0-927F-F24B-9188-4336B17FDCFF}"/>
              </a:ext>
            </a:extLst>
          </p:cNvPr>
          <p:cNvSpPr/>
          <p:nvPr/>
        </p:nvSpPr>
        <p:spPr>
          <a:xfrm>
            <a:off x="1117959" y="4553314"/>
            <a:ext cx="938270" cy="369332"/>
          </a:xfrm>
          <a:prstGeom prst="rect">
            <a:avLst/>
          </a:prstGeom>
        </p:spPr>
        <p:txBody>
          <a:bodyPr wrap="none">
            <a:spAutoFit/>
          </a:bodyPr>
          <a:lstStyle/>
          <a:p>
            <a:r>
              <a:rPr lang="en-US" b="1" u="sng" dirty="0">
                <a:solidFill>
                  <a:srgbClr val="3A3A3A"/>
                </a:solidFill>
                <a:latin typeface="Open Sans" panose="020B0606030504020204" pitchFamily="34" charset="0"/>
              </a:rPr>
              <a:t>Profile</a:t>
            </a:r>
            <a:endParaRPr lang="en-US" u="sng" dirty="0"/>
          </a:p>
        </p:txBody>
      </p:sp>
      <p:pic>
        <p:nvPicPr>
          <p:cNvPr id="1026" name="Picture 2" descr="Cinema PNG Transparent Images | PNG All">
            <a:extLst>
              <a:ext uri="{FF2B5EF4-FFF2-40B4-BE49-F238E27FC236}">
                <a16:creationId xmlns:a16="http://schemas.microsoft.com/office/drawing/2014/main" id="{F6701AF9-F998-584B-BAAC-E5D8BA1ECE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37" y="4927448"/>
            <a:ext cx="1782056" cy="1872287"/>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07B9ED54-58AC-9149-86A0-8C44CF99D978}"/>
              </a:ext>
            </a:extLst>
          </p:cNvPr>
          <p:cNvSpPr/>
          <p:nvPr/>
        </p:nvSpPr>
        <p:spPr>
          <a:xfrm>
            <a:off x="3911358" y="4558116"/>
            <a:ext cx="1236236" cy="369332"/>
          </a:xfrm>
          <a:prstGeom prst="rect">
            <a:avLst/>
          </a:prstGeom>
        </p:spPr>
        <p:txBody>
          <a:bodyPr wrap="none">
            <a:spAutoFit/>
          </a:bodyPr>
          <a:lstStyle/>
          <a:p>
            <a:r>
              <a:rPr lang="en-US" b="1" u="sng" dirty="0">
                <a:solidFill>
                  <a:srgbClr val="3A3A3A"/>
                </a:solidFill>
                <a:latin typeface="Open Sans" panose="020B0606030504020204" pitchFamily="34" charset="0"/>
              </a:rPr>
              <a:t>Time Use</a:t>
            </a:r>
            <a:endParaRPr lang="en-US" u="sng" dirty="0"/>
          </a:p>
        </p:txBody>
      </p:sp>
      <p:pic>
        <p:nvPicPr>
          <p:cNvPr id="1028" name="Picture 4" descr="5 Things You Should Know Before Visiting Malaysia - Best ...">
            <a:extLst>
              <a:ext uri="{FF2B5EF4-FFF2-40B4-BE49-F238E27FC236}">
                <a16:creationId xmlns:a16="http://schemas.microsoft.com/office/drawing/2014/main" id="{FC09BE89-E9DE-F940-BB60-4B17BAF47C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0346" y="4924559"/>
            <a:ext cx="2420516" cy="159754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B7A96416-688B-4843-9BDC-0798246B742F}"/>
              </a:ext>
            </a:extLst>
          </p:cNvPr>
          <p:cNvSpPr/>
          <p:nvPr/>
        </p:nvSpPr>
        <p:spPr>
          <a:xfrm>
            <a:off x="6986642" y="4553314"/>
            <a:ext cx="1037463" cy="369332"/>
          </a:xfrm>
          <a:prstGeom prst="rect">
            <a:avLst/>
          </a:prstGeom>
        </p:spPr>
        <p:txBody>
          <a:bodyPr wrap="none">
            <a:spAutoFit/>
          </a:bodyPr>
          <a:lstStyle/>
          <a:p>
            <a:r>
              <a:rPr lang="en-US" b="1" u="sng" dirty="0">
                <a:solidFill>
                  <a:srgbClr val="3A3A3A"/>
                </a:solidFill>
                <a:latin typeface="Open Sans" panose="020B0606030504020204" pitchFamily="34" charset="0"/>
              </a:rPr>
              <a:t>Income</a:t>
            </a:r>
            <a:endParaRPr lang="en-US" u="sng" dirty="0"/>
          </a:p>
        </p:txBody>
      </p:sp>
      <p:pic>
        <p:nvPicPr>
          <p:cNvPr id="29" name="Picture 8" descr="Free stock photo of coupons">
            <a:extLst>
              <a:ext uri="{FF2B5EF4-FFF2-40B4-BE49-F238E27FC236}">
                <a16:creationId xmlns:a16="http://schemas.microsoft.com/office/drawing/2014/main" id="{1008B2B0-D3F7-B04E-8F2A-EFB7B357D7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7374" y="5040368"/>
            <a:ext cx="2035998" cy="1365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49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animBg="1"/>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731704"/>
            <a:ext cx="9144000" cy="1077218"/>
          </a:xfrm>
          <a:prstGeom prst="rect">
            <a:avLst/>
          </a:prstGeom>
          <a:solidFill>
            <a:schemeClr val="bg1">
              <a:alpha val="80000"/>
            </a:schemeClr>
          </a:solidFill>
        </p:spPr>
        <p:txBody>
          <a:bodyPr wrap="square">
            <a:spAutoFit/>
          </a:bodyPr>
          <a:lstStyle/>
          <a:p>
            <a:pPr lvl="0"/>
            <a:r>
              <a:rPr lang="en-US" sz="3200" b="1" dirty="0"/>
              <a:t>Objective: </a:t>
            </a:r>
            <a:r>
              <a:rPr lang="en-US" sz="3200" dirty="0"/>
              <a:t>Describe the attributes of a monopoly.</a:t>
            </a:r>
          </a:p>
          <a:p>
            <a:pPr lvl="0"/>
            <a:endParaRPr lang="en-US" sz="3200" dirty="0"/>
          </a:p>
        </p:txBody>
      </p:sp>
      <p:sp>
        <p:nvSpPr>
          <p:cNvPr id="9" name="Rechteck 22"/>
          <p:cNvSpPr/>
          <p:nvPr/>
        </p:nvSpPr>
        <p:spPr>
          <a:xfrm>
            <a:off x="0" y="2914743"/>
            <a:ext cx="9144000" cy="1414241"/>
          </a:xfrm>
          <a:prstGeom prst="rect">
            <a:avLst/>
          </a:prstGeom>
          <a:solidFill>
            <a:schemeClr val="bg1">
              <a:alpha val="80000"/>
            </a:schemeClr>
          </a:solidFill>
        </p:spPr>
        <p:txBody>
          <a:bodyPr wrap="square" lIns="30228" tIns="90682" rIns="90682" bIns="90682">
            <a:spAutoFit/>
          </a:bodyPr>
          <a:lstStyle/>
          <a:p>
            <a:pPr marL="769084" lvl="1" indent="-311965">
              <a:buFont typeface="+mj-lt"/>
              <a:buAutoNum type="arabicPeriod"/>
            </a:pPr>
            <a:endParaRPr lang="en-US" sz="2000" dirty="0"/>
          </a:p>
          <a:p>
            <a:pPr marL="769084" lvl="1" indent="-311965">
              <a:buFont typeface="+mj-lt"/>
              <a:buAutoNum type="arabicPeriod"/>
            </a:pPr>
            <a:r>
              <a:rPr lang="en-US" sz="2000" dirty="0"/>
              <a:t>What is a monopoly and how does it come about?</a:t>
            </a:r>
          </a:p>
          <a:p>
            <a:pPr marL="769084" lvl="1" indent="-311965">
              <a:buFont typeface="+mj-lt"/>
              <a:buAutoNum type="arabicPeriod"/>
            </a:pPr>
            <a:r>
              <a:rPr lang="en-US" sz="2000" dirty="0"/>
              <a:t>What are the implications of a monopoly for profits and economic well-being?</a:t>
            </a:r>
          </a:p>
          <a:p>
            <a:pPr marL="769084" lvl="1" indent="-311965">
              <a:buFont typeface="+mj-lt"/>
              <a:buAutoNum type="arabicPeriod"/>
            </a:pPr>
            <a:r>
              <a:rPr lang="en-US" sz="2000" dirty="0"/>
              <a:t>How can markets and  policy makers address the inefficiency of a monopoly?</a:t>
            </a:r>
          </a:p>
        </p:txBody>
      </p:sp>
      <p:sp>
        <p:nvSpPr>
          <p:cNvPr id="10" name="Title 1"/>
          <p:cNvSpPr>
            <a:spLocks noGrp="1"/>
          </p:cNvSpPr>
          <p:nvPr>
            <p:ph type="ctrTitle"/>
          </p:nvPr>
        </p:nvSpPr>
        <p:spPr>
          <a:xfrm>
            <a:off x="0" y="0"/>
            <a:ext cx="9144000" cy="1394847"/>
          </a:xfrm>
          <a:solidFill>
            <a:schemeClr val="bg1">
              <a:alpha val="80000"/>
            </a:schemeClr>
          </a:solidFill>
        </p:spPr>
        <p:txBody>
          <a:bodyPr>
            <a:normAutofit/>
          </a:bodyPr>
          <a:lstStyle/>
          <a:p>
            <a:r>
              <a:rPr lang="en-US" sz="4000" dirty="0"/>
              <a:t>Monopoly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a:t>Public Policy Prescriptions for Monopolies: Antitrust</a:t>
            </a:r>
          </a:p>
        </p:txBody>
      </p:sp>
      <p:sp>
        <p:nvSpPr>
          <p:cNvPr id="4" name="TextBox 3"/>
          <p:cNvSpPr txBox="1"/>
          <p:nvPr/>
        </p:nvSpPr>
        <p:spPr>
          <a:xfrm>
            <a:off x="4367968" y="1663630"/>
            <a:ext cx="4776032" cy="4339650"/>
          </a:xfrm>
          <a:prstGeom prst="rect">
            <a:avLst/>
          </a:prstGeom>
          <a:noFill/>
        </p:spPr>
        <p:txBody>
          <a:bodyPr wrap="square" rtlCol="0">
            <a:spAutoFit/>
          </a:bodyPr>
          <a:lstStyle/>
          <a:p>
            <a:pPr algn="ctr"/>
            <a:r>
              <a:rPr lang="en-US" sz="2400" b="1" dirty="0"/>
              <a:t>Increase Competition With Antitrust Laws: </a:t>
            </a:r>
            <a:r>
              <a:rPr lang="en-US" sz="2400" dirty="0"/>
              <a:t>the government can take various antitrust  measures to increase competition, including preventing mergers, breaking companies up into small companies, and preventing companies from coordinating activities.</a:t>
            </a:r>
          </a:p>
          <a:p>
            <a:pPr algn="ctr"/>
            <a:endParaRPr lang="en-US" sz="2400" dirty="0"/>
          </a:p>
          <a:p>
            <a:pPr algn="ctr"/>
            <a:r>
              <a:rPr lang="en-US" sz="2000" dirty="0"/>
              <a:t>There can be costs to these laws, such as lost efficiency with mergers being prevented.</a:t>
            </a:r>
          </a:p>
        </p:txBody>
      </p:sp>
      <p:pic>
        <p:nvPicPr>
          <p:cNvPr id="5" name="Picture 4"/>
          <p:cNvPicPr>
            <a:picLocks noChangeAspect="1"/>
          </p:cNvPicPr>
          <p:nvPr/>
        </p:nvPicPr>
        <p:blipFill>
          <a:blip r:embed="rId2"/>
          <a:stretch>
            <a:fillRect/>
          </a:stretch>
        </p:blipFill>
        <p:spPr>
          <a:xfrm>
            <a:off x="251491" y="1974854"/>
            <a:ext cx="3987800" cy="28702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4000" dirty="0"/>
              <a:t>Natural Monopolies: Regulation</a:t>
            </a:r>
          </a:p>
        </p:txBody>
      </p:sp>
      <p:sp>
        <p:nvSpPr>
          <p:cNvPr id="4" name="TextBox 3"/>
          <p:cNvSpPr txBox="1"/>
          <p:nvPr/>
        </p:nvSpPr>
        <p:spPr>
          <a:xfrm>
            <a:off x="4416289" y="2353916"/>
            <a:ext cx="4727711" cy="2862322"/>
          </a:xfrm>
          <a:prstGeom prst="rect">
            <a:avLst/>
          </a:prstGeom>
          <a:noFill/>
        </p:spPr>
        <p:txBody>
          <a:bodyPr wrap="square" rtlCol="0">
            <a:spAutoFit/>
          </a:bodyPr>
          <a:lstStyle/>
          <a:p>
            <a:pPr algn="ctr"/>
            <a:r>
              <a:rPr lang="en-US" sz="2400" b="1" dirty="0"/>
              <a:t>Regulation: </a:t>
            </a:r>
            <a:r>
              <a:rPr lang="en-US" sz="2400" dirty="0"/>
              <a:t>the government can regulate the price the monopoly charges (often with natural monopolies).</a:t>
            </a:r>
          </a:p>
          <a:p>
            <a:pPr algn="ctr"/>
            <a:endParaRPr lang="en-US" sz="2400" dirty="0"/>
          </a:p>
          <a:p>
            <a:pPr algn="ctr"/>
            <a:r>
              <a:rPr lang="en-US" sz="2000" dirty="0"/>
              <a:t>There are problems with choosing the right price and the lack of incentives to become more efficient with price setting.</a:t>
            </a:r>
          </a:p>
        </p:txBody>
      </p:sp>
      <p:pic>
        <p:nvPicPr>
          <p:cNvPr id="1030" name="Picture 6" descr="Price Controls, Subsidies, and the Risks of Good Intentions: Crash Course  Economics #20 - YouTube">
            <a:extLst>
              <a:ext uri="{FF2B5EF4-FFF2-40B4-BE49-F238E27FC236}">
                <a16:creationId xmlns:a16="http://schemas.microsoft.com/office/drawing/2014/main" id="{271054AC-8C37-FF42-9523-78CE5E7971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78376"/>
            <a:ext cx="3487118" cy="19615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4000" dirty="0"/>
              <a:t>Natural Monopolies: Regulation</a:t>
            </a:r>
          </a:p>
        </p:txBody>
      </p:sp>
      <p:cxnSp>
        <p:nvCxnSpPr>
          <p:cNvPr id="6" name="Straight Connector 5"/>
          <p:cNvCxnSpPr/>
          <p:nvPr/>
        </p:nvCxnSpPr>
        <p:spPr>
          <a:xfrm rot="5400000">
            <a:off x="-478395" y="3852702"/>
            <a:ext cx="3696479"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369050" y="5700148"/>
            <a:ext cx="320295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82062" y="2005255"/>
            <a:ext cx="885399" cy="369332"/>
          </a:xfrm>
          <a:prstGeom prst="rect">
            <a:avLst/>
          </a:prstGeom>
          <a:noFill/>
        </p:spPr>
        <p:txBody>
          <a:bodyPr wrap="square" rtlCol="0">
            <a:spAutoFit/>
          </a:bodyPr>
          <a:lstStyle/>
          <a:p>
            <a:pPr algn="r"/>
            <a:r>
              <a:rPr lang="en-US" dirty="0"/>
              <a:t>Cost</a:t>
            </a:r>
          </a:p>
        </p:txBody>
      </p:sp>
      <p:sp>
        <p:nvSpPr>
          <p:cNvPr id="10" name="TextBox 9"/>
          <p:cNvSpPr txBox="1"/>
          <p:nvPr/>
        </p:nvSpPr>
        <p:spPr>
          <a:xfrm>
            <a:off x="4239754" y="5710268"/>
            <a:ext cx="413206" cy="369332"/>
          </a:xfrm>
          <a:prstGeom prst="rect">
            <a:avLst/>
          </a:prstGeom>
          <a:noFill/>
        </p:spPr>
        <p:txBody>
          <a:bodyPr wrap="square" rtlCol="0">
            <a:spAutoFit/>
          </a:bodyPr>
          <a:lstStyle/>
          <a:p>
            <a:r>
              <a:rPr lang="en-US" dirty="0"/>
              <a:t>Q</a:t>
            </a:r>
          </a:p>
        </p:txBody>
      </p:sp>
      <p:sp>
        <p:nvSpPr>
          <p:cNvPr id="11" name="TextBox 10"/>
          <p:cNvSpPr txBox="1"/>
          <p:nvPr/>
        </p:nvSpPr>
        <p:spPr>
          <a:xfrm>
            <a:off x="3582198" y="3849677"/>
            <a:ext cx="989802" cy="369332"/>
          </a:xfrm>
          <a:prstGeom prst="rect">
            <a:avLst/>
          </a:prstGeom>
          <a:noFill/>
        </p:spPr>
        <p:txBody>
          <a:bodyPr wrap="square" rtlCol="0">
            <a:spAutoFit/>
          </a:bodyPr>
          <a:lstStyle/>
          <a:p>
            <a:r>
              <a:rPr lang="en-US" dirty="0">
                <a:solidFill>
                  <a:schemeClr val="accent1"/>
                </a:solidFill>
              </a:rPr>
              <a:t>ATC</a:t>
            </a:r>
          </a:p>
        </p:txBody>
      </p:sp>
      <p:cxnSp>
        <p:nvCxnSpPr>
          <p:cNvPr id="14" name="Straight Connector 13"/>
          <p:cNvCxnSpPr/>
          <p:nvPr/>
        </p:nvCxnSpPr>
        <p:spPr>
          <a:xfrm rot="16200000" flipH="1">
            <a:off x="1429491" y="2752496"/>
            <a:ext cx="2810750" cy="205493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786039" y="4917013"/>
            <a:ext cx="989802" cy="369332"/>
          </a:xfrm>
          <a:prstGeom prst="rect">
            <a:avLst/>
          </a:prstGeom>
          <a:noFill/>
        </p:spPr>
        <p:txBody>
          <a:bodyPr wrap="square" rtlCol="0">
            <a:spAutoFit/>
          </a:bodyPr>
          <a:lstStyle/>
          <a:p>
            <a:r>
              <a:rPr lang="en-US" dirty="0"/>
              <a:t>D</a:t>
            </a:r>
          </a:p>
        </p:txBody>
      </p:sp>
      <p:cxnSp>
        <p:nvCxnSpPr>
          <p:cNvPr id="18" name="Straight Connector 17"/>
          <p:cNvCxnSpPr>
            <a:cxnSpLocks/>
          </p:cNvCxnSpPr>
          <p:nvPr/>
        </p:nvCxnSpPr>
        <p:spPr>
          <a:xfrm>
            <a:off x="1370639" y="4504465"/>
            <a:ext cx="1990832" cy="179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0" name="Freeform 19"/>
          <p:cNvSpPr/>
          <p:nvPr/>
        </p:nvSpPr>
        <p:spPr>
          <a:xfrm>
            <a:off x="1549834" y="2322829"/>
            <a:ext cx="2781547" cy="1896180"/>
          </a:xfrm>
          <a:custGeom>
            <a:avLst/>
            <a:gdLst>
              <a:gd name="connsiteX0" fmla="*/ 0 w 2781547"/>
              <a:gd name="connsiteY0" fmla="*/ 0 h 1896180"/>
              <a:gd name="connsiteX1" fmla="*/ 930164 w 2781547"/>
              <a:gd name="connsiteY1" fmla="*/ 1484745 h 1896180"/>
              <a:gd name="connsiteX2" fmla="*/ 2781547 w 2781547"/>
              <a:gd name="connsiteY2" fmla="*/ 1896180 h 1896180"/>
            </a:gdLst>
            <a:ahLst/>
            <a:cxnLst>
              <a:cxn ang="0">
                <a:pos x="connsiteX0" y="connsiteY0"/>
              </a:cxn>
              <a:cxn ang="0">
                <a:pos x="connsiteX1" y="connsiteY1"/>
              </a:cxn>
              <a:cxn ang="0">
                <a:pos x="connsiteX2" y="connsiteY2"/>
              </a:cxn>
            </a:cxnLst>
            <a:rect l="l" t="t" r="r" b="b"/>
            <a:pathLst>
              <a:path w="2781547" h="1896180">
                <a:moveTo>
                  <a:pt x="0" y="0"/>
                </a:moveTo>
                <a:cubicBezTo>
                  <a:pt x="233286" y="584357"/>
                  <a:pt x="466573" y="1168715"/>
                  <a:pt x="930164" y="1484745"/>
                </a:cubicBezTo>
                <a:cubicBezTo>
                  <a:pt x="1393755" y="1800775"/>
                  <a:pt x="2781547" y="1896180"/>
                  <a:pt x="2781547" y="189618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5" name="Straight Connector 24"/>
          <p:cNvCxnSpPr/>
          <p:nvPr/>
        </p:nvCxnSpPr>
        <p:spPr>
          <a:xfrm rot="5400000">
            <a:off x="2562649" y="4900528"/>
            <a:ext cx="160241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10800000">
            <a:off x="1370640" y="4100115"/>
            <a:ext cx="1994011" cy="1588"/>
          </a:xfrm>
          <a:prstGeom prst="line">
            <a:avLst/>
          </a:prstGeom>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1367461" y="4101704"/>
            <a:ext cx="1994010" cy="412214"/>
          </a:xfrm>
          <a:prstGeom prst="rect">
            <a:avLst/>
          </a:prstGeom>
          <a:solidFill>
            <a:srgbClr val="FF0000">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Loss</a:t>
            </a:r>
          </a:p>
        </p:txBody>
      </p:sp>
      <p:sp>
        <p:nvSpPr>
          <p:cNvPr id="39" name="TextBox 38"/>
          <p:cNvSpPr txBox="1"/>
          <p:nvPr/>
        </p:nvSpPr>
        <p:spPr>
          <a:xfrm>
            <a:off x="496562" y="4260474"/>
            <a:ext cx="885399" cy="523220"/>
          </a:xfrm>
          <a:prstGeom prst="rect">
            <a:avLst/>
          </a:prstGeom>
          <a:noFill/>
        </p:spPr>
        <p:txBody>
          <a:bodyPr wrap="square" rtlCol="0">
            <a:spAutoFit/>
          </a:bodyPr>
          <a:lstStyle/>
          <a:p>
            <a:pPr algn="r"/>
            <a:r>
              <a:rPr lang="en-US" sz="1400" dirty="0">
                <a:solidFill>
                  <a:srgbClr val="FF0000"/>
                </a:solidFill>
              </a:rPr>
              <a:t>regulated price</a:t>
            </a:r>
          </a:p>
        </p:txBody>
      </p:sp>
      <p:sp>
        <p:nvSpPr>
          <p:cNvPr id="40" name="TextBox 39"/>
          <p:cNvSpPr txBox="1"/>
          <p:nvPr/>
        </p:nvSpPr>
        <p:spPr>
          <a:xfrm>
            <a:off x="377659" y="3817411"/>
            <a:ext cx="989802" cy="369332"/>
          </a:xfrm>
          <a:prstGeom prst="rect">
            <a:avLst/>
          </a:prstGeom>
          <a:noFill/>
        </p:spPr>
        <p:txBody>
          <a:bodyPr wrap="square" rtlCol="0">
            <a:spAutoFit/>
          </a:bodyPr>
          <a:lstStyle/>
          <a:p>
            <a:pPr algn="r"/>
            <a:r>
              <a:rPr lang="en-US" dirty="0">
                <a:solidFill>
                  <a:schemeClr val="accent1"/>
                </a:solidFill>
              </a:rPr>
              <a:t>ATC</a:t>
            </a:r>
          </a:p>
        </p:txBody>
      </p:sp>
      <p:sp>
        <p:nvSpPr>
          <p:cNvPr id="21" name="Freeform 20">
            <a:extLst>
              <a:ext uri="{FF2B5EF4-FFF2-40B4-BE49-F238E27FC236}">
                <a16:creationId xmlns:a16="http://schemas.microsoft.com/office/drawing/2014/main" id="{17E718C9-2DDC-7243-8E44-CB410128D39A}"/>
              </a:ext>
            </a:extLst>
          </p:cNvPr>
          <p:cNvSpPr/>
          <p:nvPr/>
        </p:nvSpPr>
        <p:spPr>
          <a:xfrm>
            <a:off x="1462921" y="2740557"/>
            <a:ext cx="2781547" cy="1896180"/>
          </a:xfrm>
          <a:custGeom>
            <a:avLst/>
            <a:gdLst>
              <a:gd name="connsiteX0" fmla="*/ 0 w 2781547"/>
              <a:gd name="connsiteY0" fmla="*/ 0 h 1896180"/>
              <a:gd name="connsiteX1" fmla="*/ 930164 w 2781547"/>
              <a:gd name="connsiteY1" fmla="*/ 1484745 h 1896180"/>
              <a:gd name="connsiteX2" fmla="*/ 2781547 w 2781547"/>
              <a:gd name="connsiteY2" fmla="*/ 1896180 h 1896180"/>
            </a:gdLst>
            <a:ahLst/>
            <a:cxnLst>
              <a:cxn ang="0">
                <a:pos x="connsiteX0" y="connsiteY0"/>
              </a:cxn>
              <a:cxn ang="0">
                <a:pos x="connsiteX1" y="connsiteY1"/>
              </a:cxn>
              <a:cxn ang="0">
                <a:pos x="connsiteX2" y="connsiteY2"/>
              </a:cxn>
            </a:cxnLst>
            <a:rect l="l" t="t" r="r" b="b"/>
            <a:pathLst>
              <a:path w="2781547" h="1896180">
                <a:moveTo>
                  <a:pt x="0" y="0"/>
                </a:moveTo>
                <a:cubicBezTo>
                  <a:pt x="233286" y="584357"/>
                  <a:pt x="466573" y="1168715"/>
                  <a:pt x="930164" y="1484745"/>
                </a:cubicBezTo>
                <a:cubicBezTo>
                  <a:pt x="1393755" y="1800775"/>
                  <a:pt x="2781547" y="1896180"/>
                  <a:pt x="2781547" y="189618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2B9034B3-A8DB-6345-AB41-44DB1BE55606}"/>
              </a:ext>
            </a:extLst>
          </p:cNvPr>
          <p:cNvSpPr txBox="1"/>
          <p:nvPr/>
        </p:nvSpPr>
        <p:spPr>
          <a:xfrm>
            <a:off x="4134958" y="4474942"/>
            <a:ext cx="534948" cy="369332"/>
          </a:xfrm>
          <a:prstGeom prst="rect">
            <a:avLst/>
          </a:prstGeom>
          <a:noFill/>
        </p:spPr>
        <p:txBody>
          <a:bodyPr wrap="square" rtlCol="0">
            <a:spAutoFit/>
          </a:bodyPr>
          <a:lstStyle/>
          <a:p>
            <a:r>
              <a:rPr lang="en-US" dirty="0">
                <a:solidFill>
                  <a:srgbClr val="FF0000"/>
                </a:solidFill>
              </a:rPr>
              <a:t>MC</a:t>
            </a:r>
          </a:p>
        </p:txBody>
      </p:sp>
      <p:sp>
        <p:nvSpPr>
          <p:cNvPr id="3" name="TextBox 2">
            <a:extLst>
              <a:ext uri="{FF2B5EF4-FFF2-40B4-BE49-F238E27FC236}">
                <a16:creationId xmlns:a16="http://schemas.microsoft.com/office/drawing/2014/main" id="{B027F2A3-930A-4843-9DB2-552133F9D811}"/>
              </a:ext>
            </a:extLst>
          </p:cNvPr>
          <p:cNvSpPr txBox="1"/>
          <p:nvPr/>
        </p:nvSpPr>
        <p:spPr>
          <a:xfrm>
            <a:off x="1807398" y="1348110"/>
            <a:ext cx="1523174" cy="461665"/>
          </a:xfrm>
          <a:prstGeom prst="rect">
            <a:avLst/>
          </a:prstGeom>
          <a:noFill/>
        </p:spPr>
        <p:txBody>
          <a:bodyPr wrap="none" rtlCol="0">
            <a:spAutoFit/>
          </a:bodyPr>
          <a:lstStyle/>
          <a:p>
            <a:r>
              <a:rPr lang="en-US" sz="2400" u="sng" dirty="0"/>
              <a:t>MC Pricing</a:t>
            </a:r>
          </a:p>
        </p:txBody>
      </p:sp>
      <p:sp>
        <p:nvSpPr>
          <p:cNvPr id="22" name="TextBox 21">
            <a:extLst>
              <a:ext uri="{FF2B5EF4-FFF2-40B4-BE49-F238E27FC236}">
                <a16:creationId xmlns:a16="http://schemas.microsoft.com/office/drawing/2014/main" id="{0E662159-E482-8048-A077-DA4035EE0B9F}"/>
              </a:ext>
            </a:extLst>
          </p:cNvPr>
          <p:cNvSpPr txBox="1"/>
          <p:nvPr/>
        </p:nvSpPr>
        <p:spPr>
          <a:xfrm>
            <a:off x="5709629" y="1410619"/>
            <a:ext cx="2287293" cy="461665"/>
          </a:xfrm>
          <a:prstGeom prst="rect">
            <a:avLst/>
          </a:prstGeom>
          <a:noFill/>
        </p:spPr>
        <p:txBody>
          <a:bodyPr wrap="none" rtlCol="0">
            <a:spAutoFit/>
          </a:bodyPr>
          <a:lstStyle/>
          <a:p>
            <a:r>
              <a:rPr lang="en-US" sz="2400" u="sng" dirty="0"/>
              <a:t>Any Price Setting</a:t>
            </a:r>
          </a:p>
        </p:txBody>
      </p:sp>
      <p:pic>
        <p:nvPicPr>
          <p:cNvPr id="1026" name="Picture 2" descr="Customer Testimonials – Importance of Online Business Reviews">
            <a:extLst>
              <a:ext uri="{FF2B5EF4-FFF2-40B4-BE49-F238E27FC236}">
                <a16:creationId xmlns:a16="http://schemas.microsoft.com/office/drawing/2014/main" id="{9BC981BC-1E42-9843-B19F-E63A3EF88B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4525" y="2852768"/>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1000"/>
                                        <p:tgtEl>
                                          <p:spTgt spid="18"/>
                                        </p:tgtEl>
                                      </p:cBhvr>
                                    </p:animEffect>
                                  </p:childTnLst>
                                  <p:subTnLst>
                                    <p:audio>
                                      <p:cMediaNode>
                                        <p:cTn display="0" masterRel="sameClick">
                                          <p:stCondLst>
                                            <p:cond evt="begin" delay="0">
                                              <p:tn val="8"/>
                                            </p:cond>
                                          </p:stCondLst>
                                          <p:endCondLst>
                                            <p:cond evt="onStopAudio" delay="0">
                                              <p:tgtEl>
                                                <p:sldTgt/>
                                              </p:tgtEl>
                                            </p:cond>
                                          </p:endCondLst>
                                        </p:cTn>
                                        <p:tgtEl>
                                          <p:sndTgt r:embed="rId3" name="Laser"/>
                                        </p:tgtEl>
                                      </p:cMediaNode>
                                    </p:audio>
                                  </p:sub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1000"/>
                                        <p:tgtEl>
                                          <p:spTgt spid="38"/>
                                        </p:tgtEl>
                                      </p:cBhvr>
                                    </p:animEffect>
                                  </p:childTnLst>
                                  <p:subTnLst>
                                    <p:audio>
                                      <p:cMediaNode>
                                        <p:cTn display="0" masterRel="sameClick">
                                          <p:stCondLst>
                                            <p:cond evt="begin" delay="0">
                                              <p:tn val="13"/>
                                            </p:cond>
                                          </p:stCondLst>
                                          <p:endCondLst>
                                            <p:cond evt="onStopAudio" delay="0">
                                              <p:tgtEl>
                                                <p:sldTgt/>
                                              </p:tgtEl>
                                            </p:cond>
                                          </p:endCondLst>
                                        </p:cTn>
                                        <p:tgtEl>
                                          <p:sndTgt r:embed="rId4" name="Shave and a Haircut"/>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36954" cy="1143000"/>
          </a:xfrm>
        </p:spPr>
        <p:txBody>
          <a:bodyPr>
            <a:normAutofit/>
          </a:bodyPr>
          <a:lstStyle/>
          <a:p>
            <a:r>
              <a:rPr lang="en-US" sz="4000" dirty="0"/>
              <a:t>Other Options</a:t>
            </a:r>
          </a:p>
        </p:txBody>
      </p:sp>
      <p:sp>
        <p:nvSpPr>
          <p:cNvPr id="4" name="TextBox 3"/>
          <p:cNvSpPr txBox="1"/>
          <p:nvPr/>
        </p:nvSpPr>
        <p:spPr>
          <a:xfrm>
            <a:off x="4138865" y="1794306"/>
            <a:ext cx="4264156" cy="2246769"/>
          </a:xfrm>
          <a:prstGeom prst="rect">
            <a:avLst/>
          </a:prstGeom>
          <a:noFill/>
        </p:spPr>
        <p:txBody>
          <a:bodyPr wrap="square" rtlCol="0">
            <a:spAutoFit/>
          </a:bodyPr>
          <a:lstStyle/>
          <a:p>
            <a:pPr marL="457200" indent="-457200" algn="ctr"/>
            <a:r>
              <a:rPr lang="en-US" sz="2000" b="1" dirty="0"/>
              <a:t>Public Ownership: </a:t>
            </a:r>
            <a:r>
              <a:rPr lang="en-US" sz="2000" dirty="0"/>
              <a:t>The government takes over the monopoly.</a:t>
            </a:r>
            <a:endParaRPr lang="en-US" sz="2400" dirty="0"/>
          </a:p>
          <a:p>
            <a:pPr marL="457200" indent="-457200" algn="ctr"/>
            <a:r>
              <a:rPr lang="en-US" sz="2000" dirty="0"/>
              <a:t>The issue no now profit motive to keep cost down and encourage efficiency.</a:t>
            </a:r>
          </a:p>
          <a:p>
            <a:pPr marL="457200" indent="-457200" algn="ctr"/>
            <a:r>
              <a:rPr lang="en-US" sz="2000" dirty="0"/>
              <a:t>The losers of a failed public ownership are the tax-payers.</a:t>
            </a:r>
          </a:p>
        </p:txBody>
      </p:sp>
      <p:pic>
        <p:nvPicPr>
          <p:cNvPr id="6" name="Picture 5"/>
          <p:cNvPicPr>
            <a:picLocks noChangeAspect="1"/>
          </p:cNvPicPr>
          <p:nvPr/>
        </p:nvPicPr>
        <p:blipFill>
          <a:blip r:embed="rId3"/>
          <a:stretch>
            <a:fillRect/>
          </a:stretch>
        </p:blipFill>
        <p:spPr>
          <a:xfrm>
            <a:off x="1248927" y="1537506"/>
            <a:ext cx="1584963" cy="2377445"/>
          </a:xfrm>
          <a:prstGeom prst="rect">
            <a:avLst/>
          </a:prstGeom>
        </p:spPr>
      </p:pic>
      <p:sp>
        <p:nvSpPr>
          <p:cNvPr id="3" name="Rectangle 2">
            <a:extLst>
              <a:ext uri="{FF2B5EF4-FFF2-40B4-BE49-F238E27FC236}">
                <a16:creationId xmlns:a16="http://schemas.microsoft.com/office/drawing/2014/main" id="{F09B3DE3-5805-1C4F-A892-8BAD965C5244}"/>
              </a:ext>
            </a:extLst>
          </p:cNvPr>
          <p:cNvSpPr/>
          <p:nvPr/>
        </p:nvSpPr>
        <p:spPr>
          <a:xfrm>
            <a:off x="4138865" y="4920214"/>
            <a:ext cx="4572000" cy="646331"/>
          </a:xfrm>
          <a:prstGeom prst="rect">
            <a:avLst/>
          </a:prstGeom>
        </p:spPr>
        <p:txBody>
          <a:bodyPr>
            <a:spAutoFit/>
          </a:bodyPr>
          <a:lstStyle/>
          <a:p>
            <a:pPr algn="ctr"/>
            <a:r>
              <a:rPr lang="en-US" b="1" dirty="0"/>
              <a:t>Hands Off Approach: </a:t>
            </a:r>
            <a:r>
              <a:rPr lang="en-US" dirty="0"/>
              <a:t>Sometimes the solution can be worse than the problem!</a:t>
            </a:r>
            <a:endParaRPr lang="en-US" b="1" dirty="0"/>
          </a:p>
        </p:txBody>
      </p:sp>
      <p:pic>
        <p:nvPicPr>
          <p:cNvPr id="2050" name="Picture 2" descr="Hands Off! 3.0 cracked for Mac - Monitor and control ...">
            <a:extLst>
              <a:ext uri="{FF2B5EF4-FFF2-40B4-BE49-F238E27FC236}">
                <a16:creationId xmlns:a16="http://schemas.microsoft.com/office/drawing/2014/main" id="{51AD783E-3B4E-B04F-B5D4-931CF3535F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436" y="4355024"/>
            <a:ext cx="2502976" cy="25029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84554"/>
          </a:xfrm>
        </p:spPr>
        <p:txBody>
          <a:bodyPr>
            <a:normAutofit/>
          </a:bodyPr>
          <a:lstStyle/>
          <a:p>
            <a:r>
              <a:rPr lang="en-US" sz="4000" dirty="0"/>
              <a:t>Monopoly</a:t>
            </a:r>
          </a:p>
        </p:txBody>
      </p:sp>
      <p:sp>
        <p:nvSpPr>
          <p:cNvPr id="4" name="TextBox 3"/>
          <p:cNvSpPr txBox="1"/>
          <p:nvPr/>
        </p:nvSpPr>
        <p:spPr>
          <a:xfrm>
            <a:off x="5083445" y="1771581"/>
            <a:ext cx="3843580" cy="3785652"/>
          </a:xfrm>
          <a:prstGeom prst="rect">
            <a:avLst/>
          </a:prstGeom>
          <a:noFill/>
        </p:spPr>
        <p:txBody>
          <a:bodyPr wrap="square" rtlCol="0">
            <a:spAutoFit/>
          </a:bodyPr>
          <a:lstStyle/>
          <a:p>
            <a:pPr algn="ctr"/>
            <a:r>
              <a:rPr lang="en-US" sz="2400" b="1" dirty="0"/>
              <a:t>Monopoly:</a:t>
            </a:r>
            <a:r>
              <a:rPr lang="en-US" sz="2400" dirty="0"/>
              <a:t> a firm that is the sole seller of a product without close substitutes.</a:t>
            </a:r>
          </a:p>
          <a:p>
            <a:pPr algn="ctr"/>
            <a:endParaRPr lang="en-US" sz="2400" dirty="0"/>
          </a:p>
          <a:p>
            <a:pPr algn="ctr"/>
            <a:r>
              <a:rPr lang="en-US" sz="2400" dirty="0"/>
              <a:t>The fact that the firm doesn’t face competition gives them power over the price. They can set prices to maximize profits.</a:t>
            </a:r>
          </a:p>
          <a:p>
            <a:pPr algn="ctr"/>
            <a:endParaRPr lang="en-US" sz="2400" b="1" dirty="0"/>
          </a:p>
        </p:txBody>
      </p:sp>
      <p:pic>
        <p:nvPicPr>
          <p:cNvPr id="2050" name="Picture 2" descr="Why Kids Need Heroic Adventures - The Mission - Medium">
            <a:extLst>
              <a:ext uri="{FF2B5EF4-FFF2-40B4-BE49-F238E27FC236}">
                <a16:creationId xmlns:a16="http://schemas.microsoft.com/office/drawing/2014/main" id="{6FC62406-26AC-8B40-94D5-8C6B59F1B9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57398"/>
            <a:ext cx="4190939" cy="314320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8F8C986-707A-3A40-964F-AC3203D9E228}"/>
              </a:ext>
            </a:extLst>
          </p:cNvPr>
          <p:cNvSpPr txBox="1"/>
          <p:nvPr/>
        </p:nvSpPr>
        <p:spPr>
          <a:xfrm>
            <a:off x="457200" y="5203290"/>
            <a:ext cx="4190939" cy="707886"/>
          </a:xfrm>
          <a:prstGeom prst="rect">
            <a:avLst/>
          </a:prstGeom>
          <a:noFill/>
        </p:spPr>
        <p:txBody>
          <a:bodyPr wrap="square" rtlCol="0">
            <a:spAutoFit/>
          </a:bodyPr>
          <a:lstStyle/>
          <a:p>
            <a:r>
              <a:rPr lang="en-US" sz="4000" dirty="0">
                <a:latin typeface="Bauhaus 93" pitchFamily="82" charset="77"/>
              </a:rPr>
              <a:t>I have the power!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4000" dirty="0"/>
              <a:t>Monopoly Versus Competition</a:t>
            </a:r>
          </a:p>
        </p:txBody>
      </p:sp>
      <p:cxnSp>
        <p:nvCxnSpPr>
          <p:cNvPr id="5" name="Straight Connector 4"/>
          <p:cNvCxnSpPr/>
          <p:nvPr/>
        </p:nvCxnSpPr>
        <p:spPr>
          <a:xfrm rot="5400000">
            <a:off x="-831380" y="4779155"/>
            <a:ext cx="2893368" cy="158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616099" y="6226634"/>
            <a:ext cx="3556095"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01746" y="3291322"/>
            <a:ext cx="261829" cy="369332"/>
          </a:xfrm>
          <a:prstGeom prst="rect">
            <a:avLst/>
          </a:prstGeom>
          <a:noFill/>
        </p:spPr>
        <p:txBody>
          <a:bodyPr wrap="square" rtlCol="0">
            <a:spAutoFit/>
          </a:bodyPr>
          <a:lstStyle/>
          <a:p>
            <a:r>
              <a:rPr lang="en-US" dirty="0"/>
              <a:t>P</a:t>
            </a:r>
          </a:p>
        </p:txBody>
      </p:sp>
      <p:sp>
        <p:nvSpPr>
          <p:cNvPr id="15" name="TextBox 14"/>
          <p:cNvSpPr txBox="1"/>
          <p:nvPr/>
        </p:nvSpPr>
        <p:spPr>
          <a:xfrm>
            <a:off x="3837942" y="6193715"/>
            <a:ext cx="334252" cy="369332"/>
          </a:xfrm>
          <a:prstGeom prst="rect">
            <a:avLst/>
          </a:prstGeom>
          <a:noFill/>
        </p:spPr>
        <p:txBody>
          <a:bodyPr wrap="square" rtlCol="0">
            <a:spAutoFit/>
          </a:bodyPr>
          <a:lstStyle/>
          <a:p>
            <a:r>
              <a:rPr lang="en-US" dirty="0"/>
              <a:t>Q</a:t>
            </a:r>
          </a:p>
        </p:txBody>
      </p:sp>
      <p:cxnSp>
        <p:nvCxnSpPr>
          <p:cNvPr id="17" name="Straight Connector 16"/>
          <p:cNvCxnSpPr/>
          <p:nvPr/>
        </p:nvCxnSpPr>
        <p:spPr>
          <a:xfrm>
            <a:off x="616099" y="4864793"/>
            <a:ext cx="3556095"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3165306" y="4497049"/>
            <a:ext cx="1230994" cy="369332"/>
          </a:xfrm>
          <a:prstGeom prst="rect">
            <a:avLst/>
          </a:prstGeom>
          <a:noFill/>
        </p:spPr>
        <p:txBody>
          <a:bodyPr wrap="square" rtlCol="0">
            <a:spAutoFit/>
          </a:bodyPr>
          <a:lstStyle/>
          <a:p>
            <a:r>
              <a:rPr lang="en-US" dirty="0"/>
              <a:t>Demand</a:t>
            </a:r>
          </a:p>
        </p:txBody>
      </p:sp>
      <p:cxnSp>
        <p:nvCxnSpPr>
          <p:cNvPr id="20" name="Straight Connector 19"/>
          <p:cNvCxnSpPr/>
          <p:nvPr/>
        </p:nvCxnSpPr>
        <p:spPr>
          <a:xfrm rot="5400000">
            <a:off x="3297315" y="4777567"/>
            <a:ext cx="2893368" cy="158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744794" y="6225046"/>
            <a:ext cx="3556095"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4409190" y="3291322"/>
            <a:ext cx="418610" cy="365797"/>
          </a:xfrm>
          <a:prstGeom prst="rect">
            <a:avLst/>
          </a:prstGeom>
          <a:noFill/>
        </p:spPr>
        <p:txBody>
          <a:bodyPr wrap="square" rtlCol="0">
            <a:spAutoFit/>
          </a:bodyPr>
          <a:lstStyle/>
          <a:p>
            <a:r>
              <a:rPr lang="en-US" dirty="0"/>
              <a:t>P</a:t>
            </a:r>
          </a:p>
        </p:txBody>
      </p:sp>
      <p:sp>
        <p:nvSpPr>
          <p:cNvPr id="23" name="TextBox 22"/>
          <p:cNvSpPr txBox="1"/>
          <p:nvPr/>
        </p:nvSpPr>
        <p:spPr>
          <a:xfrm>
            <a:off x="8027068" y="6225046"/>
            <a:ext cx="334252" cy="369332"/>
          </a:xfrm>
          <a:prstGeom prst="rect">
            <a:avLst/>
          </a:prstGeom>
          <a:noFill/>
        </p:spPr>
        <p:txBody>
          <a:bodyPr wrap="square" rtlCol="0">
            <a:spAutoFit/>
          </a:bodyPr>
          <a:lstStyle/>
          <a:p>
            <a:r>
              <a:rPr lang="en-US" dirty="0"/>
              <a:t>Q</a:t>
            </a:r>
          </a:p>
        </p:txBody>
      </p:sp>
      <p:cxnSp>
        <p:nvCxnSpPr>
          <p:cNvPr id="24" name="Straight Connector 23"/>
          <p:cNvCxnSpPr>
            <a:cxnSpLocks/>
          </p:cNvCxnSpPr>
          <p:nvPr/>
        </p:nvCxnSpPr>
        <p:spPr>
          <a:xfrm>
            <a:off x="4743204" y="3583272"/>
            <a:ext cx="3222081" cy="208268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7069895" y="4680127"/>
            <a:ext cx="1230994" cy="369332"/>
          </a:xfrm>
          <a:prstGeom prst="rect">
            <a:avLst/>
          </a:prstGeom>
          <a:noFill/>
        </p:spPr>
        <p:txBody>
          <a:bodyPr wrap="square" rtlCol="0">
            <a:spAutoFit/>
          </a:bodyPr>
          <a:lstStyle/>
          <a:p>
            <a:r>
              <a:rPr lang="en-US" dirty="0"/>
              <a:t>Demand</a:t>
            </a:r>
          </a:p>
        </p:txBody>
      </p:sp>
      <p:sp>
        <p:nvSpPr>
          <p:cNvPr id="28" name="TextBox 27"/>
          <p:cNvSpPr txBox="1"/>
          <p:nvPr/>
        </p:nvSpPr>
        <p:spPr>
          <a:xfrm>
            <a:off x="503695" y="1282485"/>
            <a:ext cx="3780201" cy="369332"/>
          </a:xfrm>
          <a:prstGeom prst="rect">
            <a:avLst/>
          </a:prstGeom>
          <a:noFill/>
        </p:spPr>
        <p:txBody>
          <a:bodyPr wrap="square" rtlCol="0">
            <a:spAutoFit/>
          </a:bodyPr>
          <a:lstStyle/>
          <a:p>
            <a:pPr algn="ctr"/>
            <a:r>
              <a:rPr lang="en-US" u="sng" dirty="0"/>
              <a:t>Competitive Firm’s Demand Curve</a:t>
            </a:r>
          </a:p>
        </p:txBody>
      </p:sp>
      <p:sp>
        <p:nvSpPr>
          <p:cNvPr id="30" name="TextBox 29"/>
          <p:cNvSpPr txBox="1"/>
          <p:nvPr/>
        </p:nvSpPr>
        <p:spPr>
          <a:xfrm>
            <a:off x="4743204" y="1282485"/>
            <a:ext cx="3780201" cy="369332"/>
          </a:xfrm>
          <a:prstGeom prst="rect">
            <a:avLst/>
          </a:prstGeom>
          <a:noFill/>
        </p:spPr>
        <p:txBody>
          <a:bodyPr wrap="square" rtlCol="0">
            <a:spAutoFit/>
          </a:bodyPr>
          <a:lstStyle/>
          <a:p>
            <a:pPr algn="ctr"/>
            <a:r>
              <a:rPr lang="en-US" u="sng" dirty="0"/>
              <a:t>Monopolist’s Demand Curve</a:t>
            </a:r>
          </a:p>
        </p:txBody>
      </p:sp>
      <p:sp>
        <p:nvSpPr>
          <p:cNvPr id="31" name="Rectangular Callout 30"/>
          <p:cNvSpPr/>
          <p:nvPr/>
        </p:nvSpPr>
        <p:spPr>
          <a:xfrm>
            <a:off x="1036298" y="1913810"/>
            <a:ext cx="2689274" cy="1639889"/>
          </a:xfrm>
          <a:prstGeom prst="wedgeRectCallout">
            <a:avLst>
              <a:gd name="adj1" fmla="val -23365"/>
              <a:gd name="adj2" fmla="val 12950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A competitive firm is a price taker…they can sell any amount at that price.</a:t>
            </a:r>
          </a:p>
        </p:txBody>
      </p:sp>
      <p:sp>
        <p:nvSpPr>
          <p:cNvPr id="32" name="Rectangular Callout 31"/>
          <p:cNvSpPr/>
          <p:nvPr/>
        </p:nvSpPr>
        <p:spPr>
          <a:xfrm>
            <a:off x="5949364" y="1913810"/>
            <a:ext cx="2689274" cy="1639889"/>
          </a:xfrm>
          <a:prstGeom prst="wedgeRectCallout">
            <a:avLst>
              <a:gd name="adj1" fmla="val -20934"/>
              <a:gd name="adj2" fmla="val 12950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A monopolist is the sole producer and has power over the price. They can raise or lower prices to maximize profits.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4000" dirty="0"/>
              <a:t>A Monopoly’s Revenue:</a:t>
            </a:r>
          </a:p>
        </p:txBody>
      </p:sp>
      <p:sp>
        <p:nvSpPr>
          <p:cNvPr id="3" name="Content Placeholder 2"/>
          <p:cNvSpPr>
            <a:spLocks noGrp="1"/>
          </p:cNvSpPr>
          <p:nvPr>
            <p:ph idx="1"/>
          </p:nvPr>
        </p:nvSpPr>
        <p:spPr>
          <a:xfrm>
            <a:off x="457200" y="1242811"/>
            <a:ext cx="8229600" cy="2243330"/>
          </a:xfrm>
        </p:spPr>
        <p:txBody>
          <a:bodyPr>
            <a:normAutofit fontScale="92500" lnSpcReduction="10000"/>
          </a:bodyPr>
          <a:lstStyle/>
          <a:p>
            <a:endParaRPr lang="en-US" sz="2800" dirty="0"/>
          </a:p>
          <a:p>
            <a:pPr lvl="1"/>
            <a:r>
              <a:rPr lang="en-US" dirty="0"/>
              <a:t>With an increase in Output Q:</a:t>
            </a:r>
          </a:p>
          <a:p>
            <a:pPr marL="1200150" lvl="2" indent="-342900">
              <a:buFont typeface="+mj-lt"/>
              <a:buAutoNum type="arabicPeriod"/>
            </a:pPr>
            <a:r>
              <a:rPr lang="en-US" b="1" dirty="0"/>
              <a:t>Output effect: </a:t>
            </a:r>
            <a:r>
              <a:rPr lang="en-US" dirty="0"/>
              <a:t>more output sold, so Q is higher, which tends to increase total revenue.</a:t>
            </a:r>
            <a:endParaRPr lang="en-US" b="1" dirty="0"/>
          </a:p>
          <a:p>
            <a:pPr marL="1200150" lvl="2" indent="-342900">
              <a:buFont typeface="+mj-lt"/>
              <a:buAutoNum type="arabicPeriod"/>
            </a:pPr>
            <a:r>
              <a:rPr lang="en-US" b="1" dirty="0"/>
              <a:t>Price effect: </a:t>
            </a:r>
            <a:r>
              <a:rPr lang="en-US" dirty="0"/>
              <a:t>price falls, so P is lower, which tends to decrease total revenue.</a:t>
            </a:r>
            <a:endParaRPr lang="en-US" b="1" dirty="0"/>
          </a:p>
          <a:p>
            <a:endParaRPr lang="en-US" dirty="0"/>
          </a:p>
          <a:p>
            <a:pPr marL="0" indent="0">
              <a:buNone/>
            </a:pPr>
            <a:endParaRPr lang="en-US" dirty="0"/>
          </a:p>
        </p:txBody>
      </p:sp>
      <p:sp>
        <p:nvSpPr>
          <p:cNvPr id="4" name="TextBox 3">
            <a:extLst>
              <a:ext uri="{FF2B5EF4-FFF2-40B4-BE49-F238E27FC236}">
                <a16:creationId xmlns:a16="http://schemas.microsoft.com/office/drawing/2014/main" id="{B41237E9-684C-0C40-9CBE-56C9AFB4DC3E}"/>
              </a:ext>
            </a:extLst>
          </p:cNvPr>
          <p:cNvSpPr txBox="1"/>
          <p:nvPr/>
        </p:nvSpPr>
        <p:spPr>
          <a:xfrm>
            <a:off x="2407290" y="4665332"/>
            <a:ext cx="5242560" cy="707886"/>
          </a:xfrm>
          <a:prstGeom prst="rect">
            <a:avLst/>
          </a:prstGeom>
          <a:noFill/>
        </p:spPr>
        <p:txBody>
          <a:bodyPr wrap="square" rtlCol="0">
            <a:spAutoFit/>
          </a:bodyPr>
          <a:lstStyle/>
          <a:p>
            <a:r>
              <a:rPr lang="en-US" sz="4000" dirty="0"/>
              <a:t>TR= Price x Quantity</a:t>
            </a:r>
          </a:p>
        </p:txBody>
      </p:sp>
      <p:sp>
        <p:nvSpPr>
          <p:cNvPr id="5" name="Down Arrow 4">
            <a:extLst>
              <a:ext uri="{FF2B5EF4-FFF2-40B4-BE49-F238E27FC236}">
                <a16:creationId xmlns:a16="http://schemas.microsoft.com/office/drawing/2014/main" id="{8C41AEBC-5D23-7C45-818D-2CF7B456F20E}"/>
              </a:ext>
            </a:extLst>
          </p:cNvPr>
          <p:cNvSpPr/>
          <p:nvPr/>
        </p:nvSpPr>
        <p:spPr>
          <a:xfrm>
            <a:off x="3676020" y="5318366"/>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Down Arrow 5">
            <a:extLst>
              <a:ext uri="{FF2B5EF4-FFF2-40B4-BE49-F238E27FC236}">
                <a16:creationId xmlns:a16="http://schemas.microsoft.com/office/drawing/2014/main" id="{145FE105-FE19-6640-9883-6E81591D26B4}"/>
              </a:ext>
            </a:extLst>
          </p:cNvPr>
          <p:cNvSpPr/>
          <p:nvPr/>
        </p:nvSpPr>
        <p:spPr>
          <a:xfrm rot="10800000">
            <a:off x="5421762" y="3706724"/>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own Arrow 6">
            <a:extLst>
              <a:ext uri="{FF2B5EF4-FFF2-40B4-BE49-F238E27FC236}">
                <a16:creationId xmlns:a16="http://schemas.microsoft.com/office/drawing/2014/main" id="{97089A0C-62DB-DE4E-99FF-1B56CF6CB57E}"/>
              </a:ext>
            </a:extLst>
          </p:cNvPr>
          <p:cNvSpPr/>
          <p:nvPr/>
        </p:nvSpPr>
        <p:spPr>
          <a:xfrm>
            <a:off x="5429381" y="5335892"/>
            <a:ext cx="484632" cy="978408"/>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 name="Down Arrow 7">
            <a:extLst>
              <a:ext uri="{FF2B5EF4-FFF2-40B4-BE49-F238E27FC236}">
                <a16:creationId xmlns:a16="http://schemas.microsoft.com/office/drawing/2014/main" id="{0458CD49-D0FC-4144-9897-DD3DBF6F29E3}"/>
              </a:ext>
            </a:extLst>
          </p:cNvPr>
          <p:cNvSpPr/>
          <p:nvPr/>
        </p:nvSpPr>
        <p:spPr>
          <a:xfrm rot="10800000">
            <a:off x="3678306" y="3706724"/>
            <a:ext cx="484632" cy="978408"/>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ln>
                <a:solidFill>
                  <a:srgbClr val="FF0000"/>
                </a:solidFill>
              </a:l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Laser"/>
                                        </p:tgtEl>
                                      </p:cMediaNode>
                                    </p:audio>
                                  </p:sub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1000"/>
                                        <p:tgtEl>
                                          <p:spTgt spid="8"/>
                                        </p:tgtEl>
                                      </p:cBhvr>
                                    </p:animEffect>
                                  </p:childTnLst>
                                  <p:subTnLst>
                                    <p:audio>
                                      <p:cMediaNode>
                                        <p:cTn display="0" masterRel="sameClick">
                                          <p:stCondLst>
                                            <p:cond evt="begin" delay="0">
                                              <p:tn val="13"/>
                                            </p:cond>
                                          </p:stCondLst>
                                          <p:endCondLst>
                                            <p:cond evt="onStopAudio" delay="0">
                                              <p:tgtEl>
                                                <p:sldTgt/>
                                              </p:tgtEl>
                                            </p:cond>
                                          </p:endCondLst>
                                        </p:cTn>
                                        <p:tgtEl>
                                          <p:sndTgt r:embed="rId2" name="Laser"/>
                                        </p:tgtEl>
                                      </p:cMediaNode>
                                    </p:audio>
                                  </p:subTnLst>
                                </p:cTn>
                              </p:par>
                              <p:par>
                                <p:cTn id="16" presetID="22" presetClass="entr" presetSubtype="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22" y="0"/>
            <a:ext cx="9114178" cy="1143000"/>
          </a:xfrm>
        </p:spPr>
        <p:txBody>
          <a:bodyPr>
            <a:normAutofit/>
          </a:bodyPr>
          <a:lstStyle/>
          <a:p>
            <a:r>
              <a:rPr lang="en-US" sz="4000" dirty="0"/>
              <a:t>Why Monopolies Arise</a:t>
            </a:r>
          </a:p>
        </p:txBody>
      </p:sp>
      <p:sp>
        <p:nvSpPr>
          <p:cNvPr id="4" name="TextBox 3"/>
          <p:cNvSpPr txBox="1"/>
          <p:nvPr/>
        </p:nvSpPr>
        <p:spPr>
          <a:xfrm>
            <a:off x="5128764" y="2090172"/>
            <a:ext cx="4015236" cy="2677656"/>
          </a:xfrm>
          <a:prstGeom prst="rect">
            <a:avLst/>
          </a:prstGeom>
          <a:noFill/>
        </p:spPr>
        <p:txBody>
          <a:bodyPr wrap="square" rtlCol="0">
            <a:spAutoFit/>
          </a:bodyPr>
          <a:lstStyle/>
          <a:p>
            <a:pPr algn="ctr"/>
            <a:endParaRPr lang="en-US" sz="2400" b="1" dirty="0"/>
          </a:p>
          <a:p>
            <a:pPr algn="ctr"/>
            <a:r>
              <a:rPr lang="en-US" sz="2400" dirty="0"/>
              <a:t>Monopolies Arise due to barriers to entry from three mains sources….</a:t>
            </a:r>
            <a:r>
              <a:rPr lang="en-US" sz="2400" b="1" i="1" dirty="0"/>
              <a:t>Resource Control</a:t>
            </a:r>
            <a:r>
              <a:rPr lang="en-US" sz="2400" dirty="0"/>
              <a:t>, </a:t>
            </a:r>
            <a:r>
              <a:rPr lang="en-US" sz="2400" b="1" i="1" dirty="0"/>
              <a:t>Government  Created Barriers </a:t>
            </a:r>
            <a:r>
              <a:rPr lang="en-US" sz="2400" dirty="0"/>
              <a:t>and the </a:t>
            </a:r>
            <a:r>
              <a:rPr lang="en-US" sz="2400" b="1" dirty="0"/>
              <a:t>Natural</a:t>
            </a:r>
            <a:r>
              <a:rPr lang="en-US" sz="2400" dirty="0"/>
              <a:t> </a:t>
            </a:r>
            <a:r>
              <a:rPr lang="en-US" sz="2400" b="1" i="1" dirty="0"/>
              <a:t>Production Process</a:t>
            </a:r>
            <a:r>
              <a:rPr lang="en-US" sz="2400" dirty="0"/>
              <a:t>.</a:t>
            </a:r>
          </a:p>
        </p:txBody>
      </p:sp>
      <p:pic>
        <p:nvPicPr>
          <p:cNvPr id="5" name="Picture 4"/>
          <p:cNvPicPr>
            <a:picLocks noChangeAspect="1"/>
          </p:cNvPicPr>
          <p:nvPr/>
        </p:nvPicPr>
        <p:blipFill>
          <a:blip r:embed="rId3"/>
          <a:stretch>
            <a:fillRect/>
          </a:stretch>
        </p:blipFill>
        <p:spPr>
          <a:xfrm>
            <a:off x="121410" y="1898871"/>
            <a:ext cx="5007354" cy="3142582"/>
          </a:xfrm>
          <a:prstGeom prst="rect">
            <a:avLst/>
          </a:prstGeom>
        </p:spPr>
      </p:pic>
    </p:spTree>
    <p:extLst>
      <p:ext uri="{BB962C8B-B14F-4D97-AF65-F5344CB8AC3E}">
        <p14:creationId xmlns:p14="http://schemas.microsoft.com/office/powerpoint/2010/main" val="1663562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4000" dirty="0"/>
              <a:t>Barriers To Entry: Resource Control</a:t>
            </a:r>
          </a:p>
        </p:txBody>
      </p:sp>
      <p:sp>
        <p:nvSpPr>
          <p:cNvPr id="4" name="TextBox 3"/>
          <p:cNvSpPr txBox="1"/>
          <p:nvPr/>
        </p:nvSpPr>
        <p:spPr>
          <a:xfrm>
            <a:off x="5219937" y="2428024"/>
            <a:ext cx="3924063" cy="1569660"/>
          </a:xfrm>
          <a:prstGeom prst="rect">
            <a:avLst/>
          </a:prstGeom>
          <a:noFill/>
        </p:spPr>
        <p:txBody>
          <a:bodyPr wrap="square" rtlCol="0">
            <a:spAutoFit/>
          </a:bodyPr>
          <a:lstStyle/>
          <a:p>
            <a:pPr algn="ctr"/>
            <a:r>
              <a:rPr lang="en-US" sz="2400" b="1" dirty="0"/>
              <a:t>Monopoly Resources: </a:t>
            </a:r>
            <a:r>
              <a:rPr lang="en-US" sz="2400" dirty="0"/>
              <a:t>A key resource required for production is owned by a single firm.</a:t>
            </a:r>
            <a:endParaRPr lang="en-US" sz="2400" b="1" dirty="0"/>
          </a:p>
        </p:txBody>
      </p:sp>
      <p:pic>
        <p:nvPicPr>
          <p:cNvPr id="7" name="Picture 6"/>
          <p:cNvPicPr>
            <a:picLocks noChangeAspect="1"/>
          </p:cNvPicPr>
          <p:nvPr/>
        </p:nvPicPr>
        <p:blipFill>
          <a:blip r:embed="rId2"/>
          <a:stretch>
            <a:fillRect/>
          </a:stretch>
        </p:blipFill>
        <p:spPr>
          <a:xfrm>
            <a:off x="214542" y="1827752"/>
            <a:ext cx="5167007" cy="355047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a:t>Barriers To Entry: Government Created Barriers</a:t>
            </a:r>
          </a:p>
        </p:txBody>
      </p:sp>
      <p:sp>
        <p:nvSpPr>
          <p:cNvPr id="4" name="TextBox 3"/>
          <p:cNvSpPr txBox="1"/>
          <p:nvPr/>
        </p:nvSpPr>
        <p:spPr>
          <a:xfrm>
            <a:off x="5219937" y="2194560"/>
            <a:ext cx="3924063" cy="3416320"/>
          </a:xfrm>
          <a:prstGeom prst="rect">
            <a:avLst/>
          </a:prstGeom>
          <a:noFill/>
        </p:spPr>
        <p:txBody>
          <a:bodyPr wrap="square" rtlCol="0">
            <a:spAutoFit/>
          </a:bodyPr>
          <a:lstStyle/>
          <a:p>
            <a:pPr algn="ctr"/>
            <a:r>
              <a:rPr lang="en-US" sz="2400" b="1" dirty="0"/>
              <a:t>Government Created Barriers: </a:t>
            </a:r>
            <a:r>
              <a:rPr lang="en-US" sz="2400" dirty="0"/>
              <a:t>The government gives a single firm the exclusive right to produce some good or service.</a:t>
            </a:r>
          </a:p>
          <a:p>
            <a:pPr algn="ctr"/>
            <a:r>
              <a:rPr lang="en-US" sz="2400" dirty="0"/>
              <a:t>i.e. Patents and Copy Rights</a:t>
            </a:r>
          </a:p>
          <a:p>
            <a:pPr algn="ctr"/>
            <a:endParaRPr lang="en-US" sz="2400" b="1" dirty="0"/>
          </a:p>
          <a:p>
            <a:pPr algn="ctr"/>
            <a:r>
              <a:rPr lang="en-US" sz="2400" b="1" dirty="0"/>
              <a:t>This incentivizes R&amp;D with a profit motive!</a:t>
            </a:r>
          </a:p>
        </p:txBody>
      </p:sp>
      <p:pic>
        <p:nvPicPr>
          <p:cNvPr id="27652" name="Picture 4" descr="Huge drug (pharma) money changes hands in high-level ...">
            <a:extLst>
              <a:ext uri="{FF2B5EF4-FFF2-40B4-BE49-F238E27FC236}">
                <a16:creationId xmlns:a16="http://schemas.microsoft.com/office/drawing/2014/main" id="{8F3F356F-E18E-B54C-9171-D24899AE35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6" y="2759720"/>
            <a:ext cx="4572000"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 y="14667"/>
            <a:ext cx="9142437" cy="1143000"/>
          </a:xfrm>
        </p:spPr>
        <p:txBody>
          <a:bodyPr>
            <a:normAutofit fontScale="90000"/>
          </a:bodyPr>
          <a:lstStyle/>
          <a:p>
            <a:r>
              <a:rPr lang="en-US" dirty="0"/>
              <a:t>Barriers To Entry: Natural Monopoly - Production Process</a:t>
            </a:r>
          </a:p>
        </p:txBody>
      </p:sp>
      <p:sp>
        <p:nvSpPr>
          <p:cNvPr id="4" name="TextBox 3"/>
          <p:cNvSpPr txBox="1"/>
          <p:nvPr/>
        </p:nvSpPr>
        <p:spPr>
          <a:xfrm>
            <a:off x="5219937" y="1849034"/>
            <a:ext cx="3924063" cy="4124206"/>
          </a:xfrm>
          <a:prstGeom prst="rect">
            <a:avLst/>
          </a:prstGeom>
          <a:noFill/>
        </p:spPr>
        <p:txBody>
          <a:bodyPr wrap="square" rtlCol="0">
            <a:spAutoFit/>
          </a:bodyPr>
          <a:lstStyle/>
          <a:p>
            <a:pPr algn="ctr"/>
            <a:r>
              <a:rPr lang="en-US" sz="2400" b="1" dirty="0"/>
              <a:t>Natural Monopoly (Production Process): </a:t>
            </a:r>
            <a:r>
              <a:rPr lang="en-US" sz="2400" dirty="0"/>
              <a:t>a monopoly that arises because a single firm can supply a good or service to an entire market at a smaller cost than could two or more firms.</a:t>
            </a:r>
          </a:p>
          <a:p>
            <a:pPr algn="ctr"/>
            <a:endParaRPr lang="en-US" sz="2400" dirty="0"/>
          </a:p>
          <a:p>
            <a:pPr algn="ctr"/>
            <a:r>
              <a:rPr lang="en-US" dirty="0"/>
              <a:t>For any given amount of output, a larger number of firms leads to less output per firm and a higher Average Total Cost.</a:t>
            </a:r>
          </a:p>
          <a:p>
            <a:pPr algn="ctr"/>
            <a:endParaRPr lang="en-US" sz="1600" dirty="0"/>
          </a:p>
        </p:txBody>
      </p:sp>
      <p:cxnSp>
        <p:nvCxnSpPr>
          <p:cNvPr id="8" name="Straight Connector 7"/>
          <p:cNvCxnSpPr/>
          <p:nvPr/>
        </p:nvCxnSpPr>
        <p:spPr>
          <a:xfrm rot="5400000">
            <a:off x="-719264" y="3922192"/>
            <a:ext cx="3696479"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a:cxnSpLocks/>
          </p:cNvCxnSpPr>
          <p:nvPr/>
        </p:nvCxnSpPr>
        <p:spPr>
          <a:xfrm>
            <a:off x="1128181" y="5769638"/>
            <a:ext cx="373828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Freeform 11"/>
          <p:cNvSpPr/>
          <p:nvPr/>
        </p:nvSpPr>
        <p:spPr>
          <a:xfrm>
            <a:off x="1268347" y="2203898"/>
            <a:ext cx="2848016" cy="3203123"/>
          </a:xfrm>
          <a:custGeom>
            <a:avLst/>
            <a:gdLst>
              <a:gd name="connsiteX0" fmla="*/ 0 w 2848016"/>
              <a:gd name="connsiteY0" fmla="*/ 0 h 1494168"/>
              <a:gd name="connsiteX1" fmla="*/ 588279 w 2848016"/>
              <a:gd name="connsiteY1" fmla="*/ 877824 h 1494168"/>
              <a:gd name="connsiteX2" fmla="*/ 2848016 w 2848016"/>
              <a:gd name="connsiteY2" fmla="*/ 1494168 h 1494168"/>
            </a:gdLst>
            <a:ahLst/>
            <a:cxnLst>
              <a:cxn ang="0">
                <a:pos x="connsiteX0" y="connsiteY0"/>
              </a:cxn>
              <a:cxn ang="0">
                <a:pos x="connsiteX1" y="connsiteY1"/>
              </a:cxn>
              <a:cxn ang="0">
                <a:pos x="connsiteX2" y="connsiteY2"/>
              </a:cxn>
            </a:cxnLst>
            <a:rect l="l" t="t" r="r" b="b"/>
            <a:pathLst>
              <a:path w="2848016" h="1494168">
                <a:moveTo>
                  <a:pt x="0" y="0"/>
                </a:moveTo>
                <a:cubicBezTo>
                  <a:pt x="56805" y="314398"/>
                  <a:pt x="113610" y="628796"/>
                  <a:pt x="588279" y="877824"/>
                </a:cubicBezTo>
                <a:cubicBezTo>
                  <a:pt x="1062948" y="1126852"/>
                  <a:pt x="2848016" y="1494168"/>
                  <a:pt x="2848016" y="149416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4" name="TextBox 13"/>
          <p:cNvSpPr txBox="1"/>
          <p:nvPr/>
        </p:nvSpPr>
        <p:spPr>
          <a:xfrm>
            <a:off x="382948" y="1964163"/>
            <a:ext cx="885399" cy="369332"/>
          </a:xfrm>
          <a:prstGeom prst="rect">
            <a:avLst/>
          </a:prstGeom>
          <a:noFill/>
        </p:spPr>
        <p:txBody>
          <a:bodyPr wrap="square" rtlCol="0">
            <a:spAutoFit/>
          </a:bodyPr>
          <a:lstStyle/>
          <a:p>
            <a:r>
              <a:rPr lang="en-US" dirty="0"/>
              <a:t>Cost</a:t>
            </a:r>
          </a:p>
        </p:txBody>
      </p:sp>
      <p:sp>
        <p:nvSpPr>
          <p:cNvPr id="15" name="TextBox 14"/>
          <p:cNvSpPr txBox="1"/>
          <p:nvPr/>
        </p:nvSpPr>
        <p:spPr>
          <a:xfrm>
            <a:off x="4412225" y="5788574"/>
            <a:ext cx="454243" cy="369332"/>
          </a:xfrm>
          <a:prstGeom prst="rect">
            <a:avLst/>
          </a:prstGeom>
          <a:noFill/>
        </p:spPr>
        <p:txBody>
          <a:bodyPr wrap="square" rtlCol="0">
            <a:spAutoFit/>
          </a:bodyPr>
          <a:lstStyle/>
          <a:p>
            <a:r>
              <a:rPr lang="en-US" dirty="0"/>
              <a:t>Q</a:t>
            </a:r>
          </a:p>
        </p:txBody>
      </p:sp>
      <p:sp>
        <p:nvSpPr>
          <p:cNvPr id="16" name="TextBox 15"/>
          <p:cNvSpPr txBox="1"/>
          <p:nvPr/>
        </p:nvSpPr>
        <p:spPr>
          <a:xfrm>
            <a:off x="4116363" y="5222355"/>
            <a:ext cx="989802" cy="369332"/>
          </a:xfrm>
          <a:prstGeom prst="rect">
            <a:avLst/>
          </a:prstGeom>
          <a:noFill/>
        </p:spPr>
        <p:txBody>
          <a:bodyPr wrap="square" rtlCol="0">
            <a:spAutoFit/>
          </a:bodyPr>
          <a:lstStyle/>
          <a:p>
            <a:r>
              <a:rPr lang="en-US" dirty="0">
                <a:solidFill>
                  <a:schemeClr val="accent1"/>
                </a:solidFill>
              </a:rPr>
              <a:t>ATC</a:t>
            </a:r>
          </a:p>
        </p:txBody>
      </p:sp>
      <p:sp>
        <p:nvSpPr>
          <p:cNvPr id="17" name="Rectangular Callout 16"/>
          <p:cNvSpPr/>
          <p:nvPr/>
        </p:nvSpPr>
        <p:spPr>
          <a:xfrm>
            <a:off x="2362453" y="2074746"/>
            <a:ext cx="2250400" cy="1352503"/>
          </a:xfrm>
          <a:prstGeom prst="wedgeRectCallout">
            <a:avLst>
              <a:gd name="adj1" fmla="val -36004"/>
              <a:gd name="adj2" fmla="val 14338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The Economies of Scale for a natural monopoly show a continually declining  average total cost curve.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2" name="Fly Out"/>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P spid="1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8479</TotalTime>
  <Words>1617</Words>
  <Application>Microsoft Macintosh PowerPoint</Application>
  <PresentationFormat>On-screen Show (4:3)</PresentationFormat>
  <Paragraphs>291</Paragraphs>
  <Slides>23</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Bauhaus 93</vt:lpstr>
      <vt:lpstr>Calibri</vt:lpstr>
      <vt:lpstr>Open Sans</vt:lpstr>
      <vt:lpstr>Verdana</vt:lpstr>
      <vt:lpstr>Office Theme</vt:lpstr>
      <vt:lpstr>PowerPoint Presentation</vt:lpstr>
      <vt:lpstr>Monopoly</vt:lpstr>
      <vt:lpstr>Monopoly</vt:lpstr>
      <vt:lpstr>Monopoly Versus Competition</vt:lpstr>
      <vt:lpstr>A Monopoly’s Revenue:</vt:lpstr>
      <vt:lpstr>Why Monopolies Arise</vt:lpstr>
      <vt:lpstr>Barriers To Entry: Resource Control</vt:lpstr>
      <vt:lpstr>Barriers To Entry: Government Created Barriers</vt:lpstr>
      <vt:lpstr>Barriers To Entry: Natural Monopoly - Production Process</vt:lpstr>
      <vt:lpstr>Barriers To Entry: Natural Monopoly (Production Process)</vt:lpstr>
      <vt:lpstr>A Monopoly’s Revenue</vt:lpstr>
      <vt:lpstr>A Monopoly’s Profit</vt:lpstr>
      <vt:lpstr>Dead Weight Loss</vt:lpstr>
      <vt:lpstr>Monopoly Versus Generic Drugs</vt:lpstr>
      <vt:lpstr>Price Discrimination</vt:lpstr>
      <vt:lpstr>Single Price Monopolist</vt:lpstr>
      <vt:lpstr>Perfect Price Discrimination – 1st Degree </vt:lpstr>
      <vt:lpstr>Happy Medium: 2nd or 3rd Degree</vt:lpstr>
      <vt:lpstr>Types of Price Discrimination</vt:lpstr>
      <vt:lpstr>Public Policy Prescriptions for Monopolies: Antitrust</vt:lpstr>
      <vt:lpstr>Natural Monopolies: Regulation</vt:lpstr>
      <vt:lpstr>Natural Monopolies: Regulation</vt:lpstr>
      <vt:lpstr>Other Options</vt:lpstr>
    </vt:vector>
  </TitlesOfParts>
  <Company>Drexel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Microeconomics</dc:title>
  <dc:creator>James DeNicco</dc:creator>
  <cp:lastModifiedBy>James DeNicco</cp:lastModifiedBy>
  <cp:revision>199</cp:revision>
  <cp:lastPrinted>2023-08-04T17:57:43Z</cp:lastPrinted>
  <dcterms:created xsi:type="dcterms:W3CDTF">2015-07-17T16:50:23Z</dcterms:created>
  <dcterms:modified xsi:type="dcterms:W3CDTF">2023-08-04T17:58:26Z</dcterms:modified>
</cp:coreProperties>
</file>