
<file path=[Content_Types].xml><?xml version="1.0" encoding="utf-8"?>
<Types xmlns="http://schemas.openxmlformats.org/package/2006/content-types">
  <Default Extension="bin" ContentType="audio/unknown"/>
  <Default Extension="emf" ContentType="image/x-em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embeddings/oleObject1.bin" ContentType="application/vnd.openxmlformats-officedocument.oleObject"/>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341" r:id="rId2"/>
    <p:sldId id="358" r:id="rId3"/>
    <p:sldId id="346" r:id="rId4"/>
    <p:sldId id="281" r:id="rId5"/>
    <p:sldId id="359" r:id="rId6"/>
    <p:sldId id="285" r:id="rId7"/>
    <p:sldId id="302" r:id="rId8"/>
    <p:sldId id="303" r:id="rId9"/>
    <p:sldId id="304" r:id="rId10"/>
    <p:sldId id="305" r:id="rId11"/>
    <p:sldId id="360" r:id="rId12"/>
    <p:sldId id="287" r:id="rId13"/>
    <p:sldId id="353" r:id="rId14"/>
    <p:sldId id="323" r:id="rId15"/>
    <p:sldId id="354" r:id="rId16"/>
    <p:sldId id="355" r:id="rId17"/>
    <p:sldId id="307" r:id="rId18"/>
    <p:sldId id="324" r:id="rId19"/>
    <p:sldId id="325" r:id="rId20"/>
    <p:sldId id="357" r:id="rId21"/>
    <p:sldId id="356" r:id="rId22"/>
    <p:sldId id="352" r:id="rId23"/>
    <p:sldId id="327" r:id="rId24"/>
    <p:sldId id="340" r:id="rId25"/>
    <p:sldId id="333" r:id="rId26"/>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6873E"/>
    <a:srgbClr val="0795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86257"/>
  </p:normalViewPr>
  <p:slideViewPr>
    <p:cSldViewPr snapToGrid="0" snapToObjects="1">
      <p:cViewPr varScale="1">
        <p:scale>
          <a:sx n="101" d="100"/>
          <a:sy n="101" d="100"/>
        </p:scale>
        <p:origin x="976" y="2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DA9DC1B-398C-9943-91C2-DE7AA0CA2535}"/>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FC932B43-BFB9-214C-9A35-F8D19892B3FC}"/>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7D33BA3A-9D00-8640-944F-C0DA723812E9}" type="datetime1">
              <a:rPr lang="en-US" altLang="en-US"/>
              <a:pPr>
                <a:defRPr/>
              </a:pPr>
              <a:t>9/2/25</a:t>
            </a:fld>
            <a:endParaRPr lang="en-US" altLang="en-US"/>
          </a:p>
        </p:txBody>
      </p:sp>
      <p:sp>
        <p:nvSpPr>
          <p:cNvPr id="4" name="Slide Image Placeholder 3">
            <a:extLst>
              <a:ext uri="{FF2B5EF4-FFF2-40B4-BE49-F238E27FC236}">
                <a16:creationId xmlns:a16="http://schemas.microsoft.com/office/drawing/2014/main" id="{D643C79A-7724-BB42-9923-4DEEE2BBC85B}"/>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58157105-D254-0244-87DE-69F5C408F75B}"/>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89AB57A9-6BC6-ED47-8A78-58722C84F8D9}"/>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8925906B-9E89-8045-9AF0-EB93A9F2625B}"/>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74A93F26-6A72-D74F-B692-F5D472BA145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4A93F26-6A72-D74F-B692-F5D472BA1458}" type="slidenum">
              <a:rPr lang="en-US" altLang="en-US" smtClean="0"/>
              <a:pPr>
                <a:defRPr/>
              </a:pPr>
              <a:t>1</a:t>
            </a:fld>
            <a:endParaRPr lang="en-US" altLang="en-US"/>
          </a:p>
        </p:txBody>
      </p:sp>
    </p:spTree>
    <p:extLst>
      <p:ext uri="{BB962C8B-B14F-4D97-AF65-F5344CB8AC3E}">
        <p14:creationId xmlns:p14="http://schemas.microsoft.com/office/powerpoint/2010/main" val="4916221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a:extLst>
              <a:ext uri="{FF2B5EF4-FFF2-40B4-BE49-F238E27FC236}">
                <a16:creationId xmlns:a16="http://schemas.microsoft.com/office/drawing/2014/main" id="{92696531-74B4-7B4D-B834-9CA5380622C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Notes Placeholder 2">
            <a:extLst>
              <a:ext uri="{FF2B5EF4-FFF2-40B4-BE49-F238E27FC236}">
                <a16:creationId xmlns:a16="http://schemas.microsoft.com/office/drawing/2014/main" id="{8293A386-5908-2140-B6EC-C9619F43E10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If domestic demand is greater than domestic supply, we must be net importers and NX&lt;0.  (even if imported, that domestic demand is still in C, I, &amp; G because two buckets affects with imports – duh!)</a:t>
            </a:r>
          </a:p>
          <a:p>
            <a:r>
              <a:rPr lang="en-US" altLang="en-US">
                <a:ea typeface="ＭＳ Ｐゴシック" panose="020B0600070205080204" pitchFamily="34" charset="-128"/>
              </a:rPr>
              <a:t>If domestic supply is greater than domestic demand, we must be net exporters and NX&gt;0.</a:t>
            </a:r>
          </a:p>
          <a:p>
            <a:endParaRPr lang="en-US" altLang="en-US">
              <a:ea typeface="ＭＳ Ｐゴシック" panose="020B0600070205080204" pitchFamily="34" charset="-128"/>
            </a:endParaRPr>
          </a:p>
          <a:p>
            <a:endParaRPr lang="en-US" altLang="en-US">
              <a:ea typeface="ＭＳ Ｐゴシック" panose="020B0600070205080204" pitchFamily="34" charset="-128"/>
            </a:endParaRPr>
          </a:p>
        </p:txBody>
      </p:sp>
      <p:sp>
        <p:nvSpPr>
          <p:cNvPr id="40963" name="Slide Number Placeholder 3">
            <a:extLst>
              <a:ext uri="{FF2B5EF4-FFF2-40B4-BE49-F238E27FC236}">
                <a16:creationId xmlns:a16="http://schemas.microsoft.com/office/drawing/2014/main" id="{09414B09-8ED0-DE48-8601-5DBC2D9443E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39F8C8C-B02C-984B-871D-33E595CF5BC7}" type="slidenum">
              <a:rPr lang="en-US" altLang="en-US" smtClean="0"/>
              <a:pPr>
                <a:spcBef>
                  <a:spcPct val="0"/>
                </a:spcBef>
              </a:pPr>
              <a:t>20</a:t>
            </a:fld>
            <a:endParaRPr lang="en-US" altLang="en-US"/>
          </a:p>
        </p:txBody>
      </p:sp>
    </p:spTree>
    <p:extLst>
      <p:ext uri="{BB962C8B-B14F-4D97-AF65-F5344CB8AC3E}">
        <p14:creationId xmlns:p14="http://schemas.microsoft.com/office/powerpoint/2010/main" val="26577097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a:extLst>
              <a:ext uri="{FF2B5EF4-FFF2-40B4-BE49-F238E27FC236}">
                <a16:creationId xmlns:a16="http://schemas.microsoft.com/office/drawing/2014/main" id="{92696531-74B4-7B4D-B834-9CA5380622C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Notes Placeholder 2">
            <a:extLst>
              <a:ext uri="{FF2B5EF4-FFF2-40B4-BE49-F238E27FC236}">
                <a16:creationId xmlns:a16="http://schemas.microsoft.com/office/drawing/2014/main" id="{8293A386-5908-2140-B6EC-C9619F43E10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If domestic demand is greater than domestic supply, we must be net importers and NX&lt;0.  (even if imported, that domestic demand is still in C, I, &amp; G because two buckets affects with imports – duh!)</a:t>
            </a:r>
          </a:p>
          <a:p>
            <a:r>
              <a:rPr lang="en-US" altLang="en-US">
                <a:ea typeface="ＭＳ Ｐゴシック" panose="020B0600070205080204" pitchFamily="34" charset="-128"/>
              </a:rPr>
              <a:t>If domestic supply is greater than domestic demand, we must be net exporters and NX&gt;0.</a:t>
            </a:r>
          </a:p>
          <a:p>
            <a:endParaRPr lang="en-US" altLang="en-US">
              <a:ea typeface="ＭＳ Ｐゴシック" panose="020B0600070205080204" pitchFamily="34" charset="-128"/>
            </a:endParaRPr>
          </a:p>
          <a:p>
            <a:endParaRPr lang="en-US" altLang="en-US">
              <a:ea typeface="ＭＳ Ｐゴシック" panose="020B0600070205080204" pitchFamily="34" charset="-128"/>
            </a:endParaRPr>
          </a:p>
        </p:txBody>
      </p:sp>
      <p:sp>
        <p:nvSpPr>
          <p:cNvPr id="40963" name="Slide Number Placeholder 3">
            <a:extLst>
              <a:ext uri="{FF2B5EF4-FFF2-40B4-BE49-F238E27FC236}">
                <a16:creationId xmlns:a16="http://schemas.microsoft.com/office/drawing/2014/main" id="{09414B09-8ED0-DE48-8601-5DBC2D9443E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39F8C8C-B02C-984B-871D-33E595CF5BC7}" type="slidenum">
              <a:rPr lang="en-US" altLang="en-US" smtClean="0"/>
              <a:pPr>
                <a:spcBef>
                  <a:spcPct val="0"/>
                </a:spcBef>
              </a:pPr>
              <a:t>21</a:t>
            </a:fld>
            <a:endParaRPr lang="en-US" altLang="en-US"/>
          </a:p>
        </p:txBody>
      </p:sp>
    </p:spTree>
    <p:extLst>
      <p:ext uri="{BB962C8B-B14F-4D97-AF65-F5344CB8AC3E}">
        <p14:creationId xmlns:p14="http://schemas.microsoft.com/office/powerpoint/2010/main" val="18526317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a:extLst>
              <a:ext uri="{FF2B5EF4-FFF2-40B4-BE49-F238E27FC236}">
                <a16:creationId xmlns:a16="http://schemas.microsoft.com/office/drawing/2014/main" id="{6B7D1CD8-ED81-DD40-96D1-662BFF46F15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4" name="Notes Placeholder 2">
            <a:extLst>
              <a:ext uri="{FF2B5EF4-FFF2-40B4-BE49-F238E27FC236}">
                <a16:creationId xmlns:a16="http://schemas.microsoft.com/office/drawing/2014/main" id="{93DC92B3-9251-5745-8752-C3197D2B851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Here we are assuming that is is private demand for investment. Talk about investment is to expand operation to make profit. As the cots (opportunity cost here) goes down, we are more likely to turn a revenue higher than the cost and more likely to invest.</a:t>
            </a:r>
          </a:p>
        </p:txBody>
      </p:sp>
      <p:sp>
        <p:nvSpPr>
          <p:cNvPr id="49155" name="Slide Number Placeholder 3">
            <a:extLst>
              <a:ext uri="{FF2B5EF4-FFF2-40B4-BE49-F238E27FC236}">
                <a16:creationId xmlns:a16="http://schemas.microsoft.com/office/drawing/2014/main" id="{29082F4E-4F0E-EF4A-B4F1-F3E6EFDE7CA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ADB5B34-B021-5343-9B46-04BBF200878A}" type="slidenum">
              <a:rPr lang="en-US" altLang="en-US"/>
              <a:pPr>
                <a:spcBef>
                  <a:spcPct val="0"/>
                </a:spcBef>
              </a:pPr>
              <a:t>22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a:extLst>
              <a:ext uri="{FF2B5EF4-FFF2-40B4-BE49-F238E27FC236}">
                <a16:creationId xmlns:a16="http://schemas.microsoft.com/office/drawing/2014/main" id="{40435E7E-799E-694E-9083-AFB8F7A6EE1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0" name="Notes Placeholder 2">
            <a:extLst>
              <a:ext uri="{FF2B5EF4-FFF2-40B4-BE49-F238E27FC236}">
                <a16:creationId xmlns:a16="http://schemas.microsoft.com/office/drawing/2014/main" id="{BE306207-E574-3E4E-8E79-1A0DC8E5A4E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latin typeface="Arial" panose="020B0604020202020204" pitchFamily="34" charset="0"/>
                <a:ea typeface="ＭＳ Ｐゴシック" panose="020B0600070205080204" pitchFamily="34" charset="-128"/>
              </a:rPr>
              <a:t>Savings increases because of higher interest rate making savings more attractive and Investment decreases because it is more expensive to borrow. </a:t>
            </a:r>
          </a:p>
          <a:p>
            <a:endParaRPr lang="en-US" altLang="en-US" dirty="0">
              <a:latin typeface="Arial" panose="020B0604020202020204" pitchFamily="34" charset="0"/>
              <a:ea typeface="ＭＳ Ｐゴシック" panose="020B0600070205080204" pitchFamily="34" charset="-128"/>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sz="1200" dirty="0">
                <a:latin typeface="Arial" panose="020B0604020202020204" pitchFamily="34" charset="0"/>
              </a:rPr>
              <a:t>World interest rate is one competitive weighted average of autarky interest rates. MUST SAY THIS WAY.</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en-US" sz="1200" dirty="0">
              <a:latin typeface="Arial" panose="020B0604020202020204" pitchFamily="34" charset="0"/>
            </a:endParaRPr>
          </a:p>
          <a:p>
            <a:r>
              <a:rPr lang="en-US" b="1" dirty="0"/>
              <a:t>real world interest rate is simplification of the world</a:t>
            </a:r>
          </a:p>
          <a:p>
            <a:r>
              <a:rPr lang="en-US" b="1" dirty="0"/>
              <a:t>for illustrative purposes with a perfectly competitive market for interest rates.</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en-US" sz="1200" dirty="0">
              <a:latin typeface="Arial" panose="020B0604020202020204" pitchFamily="34" charset="0"/>
            </a:endParaRPr>
          </a:p>
          <a:p>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p:txBody>
      </p:sp>
      <p:sp>
        <p:nvSpPr>
          <p:cNvPr id="43011" name="Slide Number Placeholder 3">
            <a:extLst>
              <a:ext uri="{FF2B5EF4-FFF2-40B4-BE49-F238E27FC236}">
                <a16:creationId xmlns:a16="http://schemas.microsoft.com/office/drawing/2014/main" id="{50830ECE-3241-6549-9D80-BDF9AC43FD6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AD41CB7-CEEF-D943-9016-D2B11041DFBD}" type="slidenum">
              <a:rPr lang="en-US" altLang="en-US" smtClean="0">
                <a:latin typeface="Calibri" panose="020F0502020204030204" pitchFamily="34" charset="0"/>
              </a:rPr>
              <a:pPr/>
              <a:t>23</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Stocks</a:t>
            </a:r>
            <a:r>
              <a:rPr lang="en-US" dirty="0"/>
              <a:t> are partial claim in ownership.</a:t>
            </a:r>
          </a:p>
          <a:p>
            <a:r>
              <a:rPr lang="en-US" dirty="0"/>
              <a:t>https://</a:t>
            </a:r>
            <a:r>
              <a:rPr lang="en-US" dirty="0" err="1"/>
              <a:t>freesvg.org</a:t>
            </a:r>
            <a:r>
              <a:rPr lang="en-US" dirty="0"/>
              <a:t>/stock-certificate-vector</a:t>
            </a:r>
          </a:p>
          <a:p>
            <a:endParaRPr lang="en-US" dirty="0"/>
          </a:p>
          <a:p>
            <a:r>
              <a:rPr lang="en-US" b="1" dirty="0"/>
              <a:t>Bonds</a:t>
            </a:r>
            <a:r>
              <a:rPr lang="en-US" dirty="0"/>
              <a:t> are an IOU</a:t>
            </a:r>
          </a:p>
          <a:p>
            <a:r>
              <a:rPr lang="en-US" dirty="0"/>
              <a:t>https://</a:t>
            </a:r>
            <a:r>
              <a:rPr lang="en-US" dirty="0" err="1"/>
              <a:t>freesvg.org</a:t>
            </a:r>
            <a:r>
              <a:rPr lang="en-US" dirty="0"/>
              <a:t>/bond</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74A93F26-6A72-D74F-B692-F5D472BA1458}" type="slidenum">
              <a:rPr lang="en-US" altLang="en-US" smtClean="0"/>
              <a:pPr>
                <a:defRPr/>
              </a:pPr>
              <a:t>3</a:t>
            </a:fld>
            <a:endParaRPr lang="en-US" altLang="en-US"/>
          </a:p>
        </p:txBody>
      </p:sp>
    </p:spTree>
    <p:extLst>
      <p:ext uri="{BB962C8B-B14F-4D97-AF65-F5344CB8AC3E}">
        <p14:creationId xmlns:p14="http://schemas.microsoft.com/office/powerpoint/2010/main" val="2541771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277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ＭＳ Ｐゴシック" charset="0"/>
                <a:cs typeface="ＭＳ Ｐゴシック" charset="0"/>
              </a:rPr>
              <a:t>Use a numeric example with price of 950 for the first one.  950(1.08)=1026.</a:t>
            </a:r>
          </a:p>
          <a:p>
            <a:endParaRPr lang="en-US" dirty="0">
              <a:latin typeface="Calibri" charset="0"/>
              <a:ea typeface="ＭＳ Ｐゴシック" charset="0"/>
              <a:cs typeface="ＭＳ Ｐゴシック" charset="0"/>
            </a:endParaRPr>
          </a:p>
          <a:p>
            <a:r>
              <a:rPr lang="en-US" dirty="0">
                <a:latin typeface="Calibri" charset="0"/>
                <a:ea typeface="ＭＳ Ｐゴシック" charset="0"/>
                <a:cs typeface="ＭＳ Ｐゴシック" charset="0"/>
              </a:rPr>
              <a:t>Talk in terms of two</a:t>
            </a:r>
            <a:r>
              <a:rPr lang="en-US" baseline="0" dirty="0">
                <a:latin typeface="Calibri" charset="0"/>
                <a:ea typeface="ＭＳ Ｐゴシック" charset="0"/>
                <a:cs typeface="ＭＳ Ｐゴシック" charset="0"/>
              </a:rPr>
              <a:t> prices…face value is what you get back for the bond once it matures. The price of the bond is what you pay now. The interest rate doesn’t determine what you get for the bond it determines how much you are willing to pay. The higher the interest rate you can get in the bank, the higher the return you get on your savings. This means you are less willing to pay for bonds and only purchase at a lower price.</a:t>
            </a:r>
            <a:endParaRPr lang="en-US" dirty="0">
              <a:latin typeface="Calibri" charset="0"/>
              <a:ea typeface="ＭＳ Ｐゴシック" charset="0"/>
              <a:cs typeface="ＭＳ Ｐゴシック" charset="0"/>
            </a:endParaRPr>
          </a:p>
        </p:txBody>
      </p:sp>
      <p:sp>
        <p:nvSpPr>
          <p:cNvPr id="3277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FFCA58B-BA78-3849-95C0-1D8E97B29D7D}" type="slidenum">
              <a:rPr lang="en-US" sz="1200">
                <a:latin typeface="Calibri" charset="0"/>
              </a:rPr>
              <a:pPr eaLnBrk="1" hangingPunct="1"/>
              <a:t>4</a:t>
            </a:fld>
            <a:endParaRPr lang="en-US" sz="1200">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sz="1200" b="1" dirty="0"/>
              <a:t>Banks</a:t>
            </a:r>
            <a:r>
              <a:rPr lang="en-US" altLang="en-US" sz="1200" dirty="0"/>
              <a:t> – pay depositors interest on their deposits and charge borrowers higher interest rates on their loans.</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sz="1200" dirty="0"/>
              <a:t>https://</a:t>
            </a:r>
            <a:r>
              <a:rPr lang="en-US" altLang="en-US" sz="1200" dirty="0" err="1"/>
              <a:t>freesvg.org</a:t>
            </a:r>
            <a:r>
              <a:rPr lang="en-US" altLang="en-US" sz="1200" dirty="0"/>
              <a:t>/1550876644</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en-US" sz="1200"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en-US" sz="1200"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sz="1200" b="1" dirty="0"/>
              <a:t>Mutual Fund  </a:t>
            </a:r>
            <a:r>
              <a:rPr lang="en-US" altLang="en-US" sz="1200" dirty="0"/>
              <a:t> –an institution that sells shares to the public and uses the proceeds to buy a portfolio of stocks and bonds.</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sz="1200" dirty="0"/>
              <a:t>https://</a:t>
            </a:r>
            <a:r>
              <a:rPr lang="en-US" altLang="en-US" sz="1200" dirty="0" err="1"/>
              <a:t>wishfin.blogspot.com</a:t>
            </a:r>
            <a:r>
              <a:rPr lang="en-US" altLang="en-US" sz="1200" dirty="0"/>
              <a:t>/2017/01/true-concept-about-how-mutual-funds-</a:t>
            </a:r>
            <a:r>
              <a:rPr lang="en-US" altLang="en-US" sz="1200"/>
              <a:t>work.html</a:t>
            </a:r>
            <a:endParaRPr lang="en-US" altLang="en-US" sz="1200"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en-US" sz="1200"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74A93F26-6A72-D74F-B692-F5D472BA1458}" type="slidenum">
              <a:rPr lang="en-US" altLang="en-US" smtClean="0"/>
              <a:pPr>
                <a:defRPr/>
              </a:pPr>
              <a:t>5</a:t>
            </a:fld>
            <a:endParaRPr lang="en-US" altLang="en-US"/>
          </a:p>
        </p:txBody>
      </p:sp>
    </p:spTree>
    <p:extLst>
      <p:ext uri="{BB962C8B-B14F-4D97-AF65-F5344CB8AC3E}">
        <p14:creationId xmlns:p14="http://schemas.microsoft.com/office/powerpoint/2010/main" val="3996533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a:extLst>
              <a:ext uri="{FF2B5EF4-FFF2-40B4-BE49-F238E27FC236}">
                <a16:creationId xmlns:a16="http://schemas.microsoft.com/office/drawing/2014/main" id="{60A4D8D2-5124-B146-9E9C-9D40C473CB4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a:extLst>
              <a:ext uri="{FF2B5EF4-FFF2-40B4-BE49-F238E27FC236}">
                <a16:creationId xmlns:a16="http://schemas.microsoft.com/office/drawing/2014/main" id="{D124BBA2-9DB5-9E48-A915-E5F27B27D75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Here we are assuming that is is private demand for investment. Talk about investment is to expand operation to make profit. As the cots (opportunity cost here) goes down, we are more likely to turn a revenue higher than the cost and more likely to invest.</a:t>
            </a:r>
          </a:p>
        </p:txBody>
      </p:sp>
      <p:sp>
        <p:nvSpPr>
          <p:cNvPr id="18435" name="Slide Number Placeholder 3">
            <a:extLst>
              <a:ext uri="{FF2B5EF4-FFF2-40B4-BE49-F238E27FC236}">
                <a16:creationId xmlns:a16="http://schemas.microsoft.com/office/drawing/2014/main" id="{E8DF0844-6E82-1C46-845E-6E8E65500CF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D22FBCC-A51C-3646-B88A-13801EB8438B}" type="slidenum">
              <a:rPr lang="en-US" altLang="en-US" smtClean="0"/>
              <a:pPr>
                <a:spcBef>
                  <a:spcPct val="0"/>
                </a:spcBef>
              </a:pPr>
              <a:t>6</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a:extLst>
              <a:ext uri="{FF2B5EF4-FFF2-40B4-BE49-F238E27FC236}">
                <a16:creationId xmlns:a16="http://schemas.microsoft.com/office/drawing/2014/main" id="{B9BC653E-3DBE-AD47-8A97-0EA5CDBD14B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Notes Placeholder 2">
            <a:extLst>
              <a:ext uri="{FF2B5EF4-FFF2-40B4-BE49-F238E27FC236}">
                <a16:creationId xmlns:a16="http://schemas.microsoft.com/office/drawing/2014/main" id="{5A9EB508-60FF-8C4C-BBA1-40B3516F3FD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20483" name="Slide Number Placeholder 3">
            <a:extLst>
              <a:ext uri="{FF2B5EF4-FFF2-40B4-BE49-F238E27FC236}">
                <a16:creationId xmlns:a16="http://schemas.microsoft.com/office/drawing/2014/main" id="{7450834C-ECAD-8D4E-8E0B-65ED3105854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DCEEEDE5-430C-3242-9F34-C7B2D027C583}" type="slidenum">
              <a:rPr lang="en-US" altLang="en-US" smtClean="0"/>
              <a:pPr>
                <a:spcBef>
                  <a:spcPct val="0"/>
                </a:spcBef>
              </a:pPr>
              <a:t>7</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4A93F26-6A72-D74F-B692-F5D472BA1458}" type="slidenum">
              <a:rPr lang="en-US" altLang="en-US" smtClean="0"/>
              <a:pPr>
                <a:defRPr/>
              </a:pPr>
              <a:t>9</a:t>
            </a:fld>
            <a:endParaRPr lang="en-US" altLang="en-US"/>
          </a:p>
        </p:txBody>
      </p:sp>
    </p:spTree>
    <p:extLst>
      <p:ext uri="{BB962C8B-B14F-4D97-AF65-F5344CB8AC3E}">
        <p14:creationId xmlns:p14="http://schemas.microsoft.com/office/powerpoint/2010/main" val="3828399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a:extLst>
              <a:ext uri="{FF2B5EF4-FFF2-40B4-BE49-F238E27FC236}">
                <a16:creationId xmlns:a16="http://schemas.microsoft.com/office/drawing/2014/main" id="{76D8AD67-64B4-2B40-A15A-5A5963C026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8" name="Notes Placeholder 2">
            <a:extLst>
              <a:ext uri="{FF2B5EF4-FFF2-40B4-BE49-F238E27FC236}">
                <a16:creationId xmlns:a16="http://schemas.microsoft.com/office/drawing/2014/main" id="{0E232464-E29C-4A4B-B178-1A39096F198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Here we are assuming that is is private demand for investment. If we considered this demand for loanable funds from private or public, then demand would shift right.</a:t>
            </a:r>
          </a:p>
          <a:p>
            <a:endParaRPr lang="en-US" altLang="en-US">
              <a:ea typeface="ＭＳ Ｐゴシック" panose="020B0600070205080204" pitchFamily="34" charset="-128"/>
            </a:endParaRPr>
          </a:p>
        </p:txBody>
      </p:sp>
      <p:sp>
        <p:nvSpPr>
          <p:cNvPr id="24579" name="Slide Number Placeholder 3">
            <a:extLst>
              <a:ext uri="{FF2B5EF4-FFF2-40B4-BE49-F238E27FC236}">
                <a16:creationId xmlns:a16="http://schemas.microsoft.com/office/drawing/2014/main" id="{7FF6144A-1A64-034E-A3D5-AC39DBA4926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5BB4FC2-EAB4-0844-AB0B-77B99AF23386}" type="slidenum">
              <a:rPr lang="en-US" altLang="en-US" smtClean="0"/>
              <a:pPr>
                <a:spcBef>
                  <a:spcPct val="0"/>
                </a:spcBef>
              </a:pPr>
              <a:t>10</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4A93F26-6A72-D74F-B692-F5D472BA1458}" type="slidenum">
              <a:rPr lang="en-US" altLang="en-US" smtClean="0"/>
              <a:pPr>
                <a:defRPr/>
              </a:pPr>
              <a:t>12</a:t>
            </a:fld>
            <a:endParaRPr lang="en-US" altLang="en-US"/>
          </a:p>
        </p:txBody>
      </p:sp>
    </p:spTree>
    <p:extLst>
      <p:ext uri="{BB962C8B-B14F-4D97-AF65-F5344CB8AC3E}">
        <p14:creationId xmlns:p14="http://schemas.microsoft.com/office/powerpoint/2010/main" val="2800673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6AF4CBF1-8E29-2C49-A2B9-7A351741C12F}"/>
              </a:ext>
            </a:extLst>
          </p:cNvPr>
          <p:cNvSpPr>
            <a:spLocks noGrp="1"/>
          </p:cNvSpPr>
          <p:nvPr>
            <p:ph type="dt" sz="half" idx="10"/>
          </p:nvPr>
        </p:nvSpPr>
        <p:spPr/>
        <p:txBody>
          <a:bodyPr/>
          <a:lstStyle>
            <a:lvl1pPr>
              <a:defRPr/>
            </a:lvl1pPr>
          </a:lstStyle>
          <a:p>
            <a:pPr>
              <a:defRPr/>
            </a:pPr>
            <a:fld id="{D82C5DDA-98CD-3E40-A3CB-043D4AE5A864}" type="datetime1">
              <a:rPr lang="en-US" altLang="en-US"/>
              <a:pPr>
                <a:defRPr/>
              </a:pPr>
              <a:t>9/2/25</a:t>
            </a:fld>
            <a:endParaRPr lang="en-US" altLang="en-US"/>
          </a:p>
        </p:txBody>
      </p:sp>
      <p:sp>
        <p:nvSpPr>
          <p:cNvPr id="5" name="Footer Placeholder 4">
            <a:extLst>
              <a:ext uri="{FF2B5EF4-FFF2-40B4-BE49-F238E27FC236}">
                <a16:creationId xmlns:a16="http://schemas.microsoft.com/office/drawing/2014/main" id="{E90D6D9A-CADB-1A41-90E6-F0F6506719B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DCE14AB-A421-A641-8CD3-8A168B9A47DD}"/>
              </a:ext>
            </a:extLst>
          </p:cNvPr>
          <p:cNvSpPr>
            <a:spLocks noGrp="1"/>
          </p:cNvSpPr>
          <p:nvPr>
            <p:ph type="sldNum" sz="quarter" idx="12"/>
          </p:nvPr>
        </p:nvSpPr>
        <p:spPr/>
        <p:txBody>
          <a:bodyPr/>
          <a:lstStyle>
            <a:lvl1pPr>
              <a:defRPr/>
            </a:lvl1pPr>
          </a:lstStyle>
          <a:p>
            <a:pPr>
              <a:defRPr/>
            </a:pPr>
            <a:fld id="{A454208F-136A-754C-809A-41ABAF894576}" type="slidenum">
              <a:rPr lang="en-US" altLang="en-US"/>
              <a:pPr>
                <a:defRPr/>
              </a:pPr>
              <a:t>‹#›</a:t>
            </a:fld>
            <a:endParaRPr lang="en-US" altLang="en-US"/>
          </a:p>
        </p:txBody>
      </p:sp>
    </p:spTree>
    <p:extLst>
      <p:ext uri="{BB962C8B-B14F-4D97-AF65-F5344CB8AC3E}">
        <p14:creationId xmlns:p14="http://schemas.microsoft.com/office/powerpoint/2010/main" val="3333024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913897-B189-464A-960F-4695F954A828}"/>
              </a:ext>
            </a:extLst>
          </p:cNvPr>
          <p:cNvSpPr>
            <a:spLocks noGrp="1"/>
          </p:cNvSpPr>
          <p:nvPr>
            <p:ph type="dt" sz="half" idx="10"/>
          </p:nvPr>
        </p:nvSpPr>
        <p:spPr/>
        <p:txBody>
          <a:bodyPr/>
          <a:lstStyle>
            <a:lvl1pPr>
              <a:defRPr/>
            </a:lvl1pPr>
          </a:lstStyle>
          <a:p>
            <a:pPr>
              <a:defRPr/>
            </a:pPr>
            <a:fld id="{5D481C12-2281-4F45-809B-834D044D1C00}" type="datetime1">
              <a:rPr lang="en-US" altLang="en-US"/>
              <a:pPr>
                <a:defRPr/>
              </a:pPr>
              <a:t>9/2/25</a:t>
            </a:fld>
            <a:endParaRPr lang="en-US" altLang="en-US"/>
          </a:p>
        </p:txBody>
      </p:sp>
      <p:sp>
        <p:nvSpPr>
          <p:cNvPr id="5" name="Footer Placeholder 4">
            <a:extLst>
              <a:ext uri="{FF2B5EF4-FFF2-40B4-BE49-F238E27FC236}">
                <a16:creationId xmlns:a16="http://schemas.microsoft.com/office/drawing/2014/main" id="{E5324D6D-E28C-5147-8CDC-92E749B7BF0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5F39ACE-A19F-C842-8639-97E1B7730A44}"/>
              </a:ext>
            </a:extLst>
          </p:cNvPr>
          <p:cNvSpPr>
            <a:spLocks noGrp="1"/>
          </p:cNvSpPr>
          <p:nvPr>
            <p:ph type="sldNum" sz="quarter" idx="12"/>
          </p:nvPr>
        </p:nvSpPr>
        <p:spPr/>
        <p:txBody>
          <a:bodyPr/>
          <a:lstStyle>
            <a:lvl1pPr>
              <a:defRPr/>
            </a:lvl1pPr>
          </a:lstStyle>
          <a:p>
            <a:pPr>
              <a:defRPr/>
            </a:pPr>
            <a:fld id="{F0CADA71-AFAE-3440-A298-014DF0A402CD}" type="slidenum">
              <a:rPr lang="en-US" altLang="en-US"/>
              <a:pPr>
                <a:defRPr/>
              </a:pPr>
              <a:t>‹#›</a:t>
            </a:fld>
            <a:endParaRPr lang="en-US" altLang="en-US"/>
          </a:p>
        </p:txBody>
      </p:sp>
    </p:spTree>
    <p:extLst>
      <p:ext uri="{BB962C8B-B14F-4D97-AF65-F5344CB8AC3E}">
        <p14:creationId xmlns:p14="http://schemas.microsoft.com/office/powerpoint/2010/main" val="1618974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74811F-749B-1B45-BF3E-CE361E5F7D92}"/>
              </a:ext>
            </a:extLst>
          </p:cNvPr>
          <p:cNvSpPr>
            <a:spLocks noGrp="1"/>
          </p:cNvSpPr>
          <p:nvPr>
            <p:ph type="dt" sz="half" idx="10"/>
          </p:nvPr>
        </p:nvSpPr>
        <p:spPr/>
        <p:txBody>
          <a:bodyPr/>
          <a:lstStyle>
            <a:lvl1pPr>
              <a:defRPr/>
            </a:lvl1pPr>
          </a:lstStyle>
          <a:p>
            <a:pPr>
              <a:defRPr/>
            </a:pPr>
            <a:fld id="{BED6AF63-049D-F244-975F-0ADC581E43AB}" type="datetime1">
              <a:rPr lang="en-US" altLang="en-US"/>
              <a:pPr>
                <a:defRPr/>
              </a:pPr>
              <a:t>9/2/25</a:t>
            </a:fld>
            <a:endParaRPr lang="en-US" altLang="en-US"/>
          </a:p>
        </p:txBody>
      </p:sp>
      <p:sp>
        <p:nvSpPr>
          <p:cNvPr id="5" name="Footer Placeholder 4">
            <a:extLst>
              <a:ext uri="{FF2B5EF4-FFF2-40B4-BE49-F238E27FC236}">
                <a16:creationId xmlns:a16="http://schemas.microsoft.com/office/drawing/2014/main" id="{1C150FF1-CBC2-1B4C-B535-1C00F1F698B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4494D08-623A-C944-8CB0-5EC47FA9605B}"/>
              </a:ext>
            </a:extLst>
          </p:cNvPr>
          <p:cNvSpPr>
            <a:spLocks noGrp="1"/>
          </p:cNvSpPr>
          <p:nvPr>
            <p:ph type="sldNum" sz="quarter" idx="12"/>
          </p:nvPr>
        </p:nvSpPr>
        <p:spPr/>
        <p:txBody>
          <a:bodyPr/>
          <a:lstStyle>
            <a:lvl1pPr>
              <a:defRPr/>
            </a:lvl1pPr>
          </a:lstStyle>
          <a:p>
            <a:pPr>
              <a:defRPr/>
            </a:pPr>
            <a:fld id="{F3518D52-300C-1D49-ADCB-05001B49A78B}" type="slidenum">
              <a:rPr lang="en-US" altLang="en-US"/>
              <a:pPr>
                <a:defRPr/>
              </a:pPr>
              <a:t>‹#›</a:t>
            </a:fld>
            <a:endParaRPr lang="en-US" altLang="en-US"/>
          </a:p>
        </p:txBody>
      </p:sp>
    </p:spTree>
    <p:extLst>
      <p:ext uri="{BB962C8B-B14F-4D97-AF65-F5344CB8AC3E}">
        <p14:creationId xmlns:p14="http://schemas.microsoft.com/office/powerpoint/2010/main" val="1507568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A55001-FFDD-0547-8D97-29BCD01D50EB}"/>
              </a:ext>
            </a:extLst>
          </p:cNvPr>
          <p:cNvSpPr>
            <a:spLocks noGrp="1"/>
          </p:cNvSpPr>
          <p:nvPr>
            <p:ph type="dt" sz="half" idx="10"/>
          </p:nvPr>
        </p:nvSpPr>
        <p:spPr/>
        <p:txBody>
          <a:bodyPr/>
          <a:lstStyle>
            <a:lvl1pPr>
              <a:defRPr/>
            </a:lvl1pPr>
          </a:lstStyle>
          <a:p>
            <a:pPr>
              <a:defRPr/>
            </a:pPr>
            <a:fld id="{15B74D54-D63B-9248-975F-559CAC148B30}" type="datetime1">
              <a:rPr lang="en-US" altLang="en-US"/>
              <a:pPr>
                <a:defRPr/>
              </a:pPr>
              <a:t>9/2/25</a:t>
            </a:fld>
            <a:endParaRPr lang="en-US" altLang="en-US"/>
          </a:p>
        </p:txBody>
      </p:sp>
      <p:sp>
        <p:nvSpPr>
          <p:cNvPr id="5" name="Footer Placeholder 4">
            <a:extLst>
              <a:ext uri="{FF2B5EF4-FFF2-40B4-BE49-F238E27FC236}">
                <a16:creationId xmlns:a16="http://schemas.microsoft.com/office/drawing/2014/main" id="{3DC23734-E78B-6A49-A5C4-1083970598B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6D49D93-8ACD-C646-9688-CF24F0483DCA}"/>
              </a:ext>
            </a:extLst>
          </p:cNvPr>
          <p:cNvSpPr>
            <a:spLocks noGrp="1"/>
          </p:cNvSpPr>
          <p:nvPr>
            <p:ph type="sldNum" sz="quarter" idx="12"/>
          </p:nvPr>
        </p:nvSpPr>
        <p:spPr/>
        <p:txBody>
          <a:bodyPr/>
          <a:lstStyle>
            <a:lvl1pPr>
              <a:defRPr/>
            </a:lvl1pPr>
          </a:lstStyle>
          <a:p>
            <a:pPr>
              <a:defRPr/>
            </a:pPr>
            <a:fld id="{82779A8C-F533-6640-8E1B-8D3604511492}" type="slidenum">
              <a:rPr lang="en-US" altLang="en-US"/>
              <a:pPr>
                <a:defRPr/>
              </a:pPr>
              <a:t>‹#›</a:t>
            </a:fld>
            <a:endParaRPr lang="en-US" altLang="en-US"/>
          </a:p>
        </p:txBody>
      </p:sp>
    </p:spTree>
    <p:extLst>
      <p:ext uri="{BB962C8B-B14F-4D97-AF65-F5344CB8AC3E}">
        <p14:creationId xmlns:p14="http://schemas.microsoft.com/office/powerpoint/2010/main" val="4137251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0EE236-8061-6145-85E2-E2FA16ED0762}"/>
              </a:ext>
            </a:extLst>
          </p:cNvPr>
          <p:cNvSpPr>
            <a:spLocks noGrp="1"/>
          </p:cNvSpPr>
          <p:nvPr>
            <p:ph type="dt" sz="half" idx="10"/>
          </p:nvPr>
        </p:nvSpPr>
        <p:spPr/>
        <p:txBody>
          <a:bodyPr/>
          <a:lstStyle>
            <a:lvl1pPr>
              <a:defRPr/>
            </a:lvl1pPr>
          </a:lstStyle>
          <a:p>
            <a:pPr>
              <a:defRPr/>
            </a:pPr>
            <a:fld id="{BF7A8A20-542A-CC43-9130-4671E3B3365B}" type="datetime1">
              <a:rPr lang="en-US" altLang="en-US"/>
              <a:pPr>
                <a:defRPr/>
              </a:pPr>
              <a:t>9/2/25</a:t>
            </a:fld>
            <a:endParaRPr lang="en-US" altLang="en-US"/>
          </a:p>
        </p:txBody>
      </p:sp>
      <p:sp>
        <p:nvSpPr>
          <p:cNvPr id="5" name="Footer Placeholder 4">
            <a:extLst>
              <a:ext uri="{FF2B5EF4-FFF2-40B4-BE49-F238E27FC236}">
                <a16:creationId xmlns:a16="http://schemas.microsoft.com/office/drawing/2014/main" id="{7769F23F-30E3-BD45-B50E-84D3DCA3B6E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06F61EA-6EE0-E64D-97DF-0CB70B55B6F3}"/>
              </a:ext>
            </a:extLst>
          </p:cNvPr>
          <p:cNvSpPr>
            <a:spLocks noGrp="1"/>
          </p:cNvSpPr>
          <p:nvPr>
            <p:ph type="sldNum" sz="quarter" idx="12"/>
          </p:nvPr>
        </p:nvSpPr>
        <p:spPr/>
        <p:txBody>
          <a:bodyPr/>
          <a:lstStyle>
            <a:lvl1pPr>
              <a:defRPr/>
            </a:lvl1pPr>
          </a:lstStyle>
          <a:p>
            <a:pPr>
              <a:defRPr/>
            </a:pPr>
            <a:fld id="{EC628DC5-4492-364C-BA4C-838963597D6C}" type="slidenum">
              <a:rPr lang="en-US" altLang="en-US"/>
              <a:pPr>
                <a:defRPr/>
              </a:pPr>
              <a:t>‹#›</a:t>
            </a:fld>
            <a:endParaRPr lang="en-US" altLang="en-US"/>
          </a:p>
        </p:txBody>
      </p:sp>
    </p:spTree>
    <p:extLst>
      <p:ext uri="{BB962C8B-B14F-4D97-AF65-F5344CB8AC3E}">
        <p14:creationId xmlns:p14="http://schemas.microsoft.com/office/powerpoint/2010/main" val="1673346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F97C306E-53BD-3149-B8AA-E9D317E4A7B1}"/>
              </a:ext>
            </a:extLst>
          </p:cNvPr>
          <p:cNvSpPr>
            <a:spLocks noGrp="1"/>
          </p:cNvSpPr>
          <p:nvPr>
            <p:ph type="dt" sz="half" idx="10"/>
          </p:nvPr>
        </p:nvSpPr>
        <p:spPr/>
        <p:txBody>
          <a:bodyPr/>
          <a:lstStyle>
            <a:lvl1pPr>
              <a:defRPr/>
            </a:lvl1pPr>
          </a:lstStyle>
          <a:p>
            <a:pPr>
              <a:defRPr/>
            </a:pPr>
            <a:fld id="{2BC628CD-B9AD-0140-B77F-A30759258041}" type="datetime1">
              <a:rPr lang="en-US" altLang="en-US"/>
              <a:pPr>
                <a:defRPr/>
              </a:pPr>
              <a:t>9/2/25</a:t>
            </a:fld>
            <a:endParaRPr lang="en-US" altLang="en-US"/>
          </a:p>
        </p:txBody>
      </p:sp>
      <p:sp>
        <p:nvSpPr>
          <p:cNvPr id="6" name="Footer Placeholder 4">
            <a:extLst>
              <a:ext uri="{FF2B5EF4-FFF2-40B4-BE49-F238E27FC236}">
                <a16:creationId xmlns:a16="http://schemas.microsoft.com/office/drawing/2014/main" id="{92DBF361-E0B4-9546-88D8-533C1F61C50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A4BDD92-7D68-9047-8015-F0BE4F98425D}"/>
              </a:ext>
            </a:extLst>
          </p:cNvPr>
          <p:cNvSpPr>
            <a:spLocks noGrp="1"/>
          </p:cNvSpPr>
          <p:nvPr>
            <p:ph type="sldNum" sz="quarter" idx="12"/>
          </p:nvPr>
        </p:nvSpPr>
        <p:spPr/>
        <p:txBody>
          <a:bodyPr/>
          <a:lstStyle>
            <a:lvl1pPr>
              <a:defRPr/>
            </a:lvl1pPr>
          </a:lstStyle>
          <a:p>
            <a:pPr>
              <a:defRPr/>
            </a:pPr>
            <a:fld id="{F12CE923-315C-0B45-8F84-8424E3B6DDA4}" type="slidenum">
              <a:rPr lang="en-US" altLang="en-US"/>
              <a:pPr>
                <a:defRPr/>
              </a:pPr>
              <a:t>‹#›</a:t>
            </a:fld>
            <a:endParaRPr lang="en-US" altLang="en-US"/>
          </a:p>
        </p:txBody>
      </p:sp>
    </p:spTree>
    <p:extLst>
      <p:ext uri="{BB962C8B-B14F-4D97-AF65-F5344CB8AC3E}">
        <p14:creationId xmlns:p14="http://schemas.microsoft.com/office/powerpoint/2010/main" val="2015113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F4CB9600-1739-5049-BCA2-C59552C42FB9}"/>
              </a:ext>
            </a:extLst>
          </p:cNvPr>
          <p:cNvSpPr>
            <a:spLocks noGrp="1"/>
          </p:cNvSpPr>
          <p:nvPr>
            <p:ph type="dt" sz="half" idx="10"/>
          </p:nvPr>
        </p:nvSpPr>
        <p:spPr/>
        <p:txBody>
          <a:bodyPr/>
          <a:lstStyle>
            <a:lvl1pPr>
              <a:defRPr/>
            </a:lvl1pPr>
          </a:lstStyle>
          <a:p>
            <a:pPr>
              <a:defRPr/>
            </a:pPr>
            <a:fld id="{D13C91FB-C24E-3F41-AA7E-3C708B820CA5}" type="datetime1">
              <a:rPr lang="en-US" altLang="en-US"/>
              <a:pPr>
                <a:defRPr/>
              </a:pPr>
              <a:t>9/2/25</a:t>
            </a:fld>
            <a:endParaRPr lang="en-US" altLang="en-US"/>
          </a:p>
        </p:txBody>
      </p:sp>
      <p:sp>
        <p:nvSpPr>
          <p:cNvPr id="8" name="Footer Placeholder 4">
            <a:extLst>
              <a:ext uri="{FF2B5EF4-FFF2-40B4-BE49-F238E27FC236}">
                <a16:creationId xmlns:a16="http://schemas.microsoft.com/office/drawing/2014/main" id="{AF7316A5-FB61-7549-B3A0-C104F912526F}"/>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AF6CE430-AB8D-EB4E-8963-5998C9ECCC38}"/>
              </a:ext>
            </a:extLst>
          </p:cNvPr>
          <p:cNvSpPr>
            <a:spLocks noGrp="1"/>
          </p:cNvSpPr>
          <p:nvPr>
            <p:ph type="sldNum" sz="quarter" idx="12"/>
          </p:nvPr>
        </p:nvSpPr>
        <p:spPr/>
        <p:txBody>
          <a:bodyPr/>
          <a:lstStyle>
            <a:lvl1pPr>
              <a:defRPr/>
            </a:lvl1pPr>
          </a:lstStyle>
          <a:p>
            <a:pPr>
              <a:defRPr/>
            </a:pPr>
            <a:fld id="{3B452A89-772D-8740-81B8-87F98777320E}" type="slidenum">
              <a:rPr lang="en-US" altLang="en-US"/>
              <a:pPr>
                <a:defRPr/>
              </a:pPr>
              <a:t>‹#›</a:t>
            </a:fld>
            <a:endParaRPr lang="en-US" altLang="en-US"/>
          </a:p>
        </p:txBody>
      </p:sp>
    </p:spTree>
    <p:extLst>
      <p:ext uri="{BB962C8B-B14F-4D97-AF65-F5344CB8AC3E}">
        <p14:creationId xmlns:p14="http://schemas.microsoft.com/office/powerpoint/2010/main" val="1484491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0F05C9C4-EBE6-104A-92C0-9EC09B757A5B}"/>
              </a:ext>
            </a:extLst>
          </p:cNvPr>
          <p:cNvSpPr>
            <a:spLocks noGrp="1"/>
          </p:cNvSpPr>
          <p:nvPr>
            <p:ph type="dt" sz="half" idx="10"/>
          </p:nvPr>
        </p:nvSpPr>
        <p:spPr/>
        <p:txBody>
          <a:bodyPr/>
          <a:lstStyle>
            <a:lvl1pPr>
              <a:defRPr/>
            </a:lvl1pPr>
          </a:lstStyle>
          <a:p>
            <a:pPr>
              <a:defRPr/>
            </a:pPr>
            <a:fld id="{B1B97057-2F75-5246-89D4-8D5928EA3C32}" type="datetime1">
              <a:rPr lang="en-US" altLang="en-US"/>
              <a:pPr>
                <a:defRPr/>
              </a:pPr>
              <a:t>9/2/25</a:t>
            </a:fld>
            <a:endParaRPr lang="en-US" altLang="en-US"/>
          </a:p>
        </p:txBody>
      </p:sp>
      <p:sp>
        <p:nvSpPr>
          <p:cNvPr id="4" name="Footer Placeholder 4">
            <a:extLst>
              <a:ext uri="{FF2B5EF4-FFF2-40B4-BE49-F238E27FC236}">
                <a16:creationId xmlns:a16="http://schemas.microsoft.com/office/drawing/2014/main" id="{C3A6837A-DC23-C64B-911F-D66D2C35A30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D143701D-BFB4-0242-983D-DB7AC2F10E7F}"/>
              </a:ext>
            </a:extLst>
          </p:cNvPr>
          <p:cNvSpPr>
            <a:spLocks noGrp="1"/>
          </p:cNvSpPr>
          <p:nvPr>
            <p:ph type="sldNum" sz="quarter" idx="12"/>
          </p:nvPr>
        </p:nvSpPr>
        <p:spPr/>
        <p:txBody>
          <a:bodyPr/>
          <a:lstStyle>
            <a:lvl1pPr>
              <a:defRPr/>
            </a:lvl1pPr>
          </a:lstStyle>
          <a:p>
            <a:pPr>
              <a:defRPr/>
            </a:pPr>
            <a:fld id="{AFC7ED92-CBE6-B547-8136-EF8D7E391820}" type="slidenum">
              <a:rPr lang="en-US" altLang="en-US"/>
              <a:pPr>
                <a:defRPr/>
              </a:pPr>
              <a:t>‹#›</a:t>
            </a:fld>
            <a:endParaRPr lang="en-US" altLang="en-US"/>
          </a:p>
        </p:txBody>
      </p:sp>
    </p:spTree>
    <p:extLst>
      <p:ext uri="{BB962C8B-B14F-4D97-AF65-F5344CB8AC3E}">
        <p14:creationId xmlns:p14="http://schemas.microsoft.com/office/powerpoint/2010/main" val="1133433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BAC0EF6-3669-9D4C-933A-52AFBD6814CA}"/>
              </a:ext>
            </a:extLst>
          </p:cNvPr>
          <p:cNvSpPr>
            <a:spLocks noGrp="1"/>
          </p:cNvSpPr>
          <p:nvPr>
            <p:ph type="dt" sz="half" idx="10"/>
          </p:nvPr>
        </p:nvSpPr>
        <p:spPr/>
        <p:txBody>
          <a:bodyPr/>
          <a:lstStyle>
            <a:lvl1pPr>
              <a:defRPr/>
            </a:lvl1pPr>
          </a:lstStyle>
          <a:p>
            <a:pPr>
              <a:defRPr/>
            </a:pPr>
            <a:fld id="{B344AE53-D4F0-BE45-B2B0-A3C4A54B54DA}" type="datetime1">
              <a:rPr lang="en-US" altLang="en-US"/>
              <a:pPr>
                <a:defRPr/>
              </a:pPr>
              <a:t>9/2/25</a:t>
            </a:fld>
            <a:endParaRPr lang="en-US" altLang="en-US"/>
          </a:p>
        </p:txBody>
      </p:sp>
      <p:sp>
        <p:nvSpPr>
          <p:cNvPr id="3" name="Footer Placeholder 4">
            <a:extLst>
              <a:ext uri="{FF2B5EF4-FFF2-40B4-BE49-F238E27FC236}">
                <a16:creationId xmlns:a16="http://schemas.microsoft.com/office/drawing/2014/main" id="{0A0E6A81-E69F-474C-A52C-4AEF3767D0F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76D7F868-401C-F646-B4D7-31D632CA17A7}"/>
              </a:ext>
            </a:extLst>
          </p:cNvPr>
          <p:cNvSpPr>
            <a:spLocks noGrp="1"/>
          </p:cNvSpPr>
          <p:nvPr>
            <p:ph type="sldNum" sz="quarter" idx="12"/>
          </p:nvPr>
        </p:nvSpPr>
        <p:spPr/>
        <p:txBody>
          <a:bodyPr/>
          <a:lstStyle>
            <a:lvl1pPr>
              <a:defRPr/>
            </a:lvl1pPr>
          </a:lstStyle>
          <a:p>
            <a:pPr>
              <a:defRPr/>
            </a:pPr>
            <a:fld id="{FC518C56-62EC-914C-9206-72E8B4EDD50B}" type="slidenum">
              <a:rPr lang="en-US" altLang="en-US"/>
              <a:pPr>
                <a:defRPr/>
              </a:pPr>
              <a:t>‹#›</a:t>
            </a:fld>
            <a:endParaRPr lang="en-US" altLang="en-US"/>
          </a:p>
        </p:txBody>
      </p:sp>
    </p:spTree>
    <p:extLst>
      <p:ext uri="{BB962C8B-B14F-4D97-AF65-F5344CB8AC3E}">
        <p14:creationId xmlns:p14="http://schemas.microsoft.com/office/powerpoint/2010/main" val="1339637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75FB4D0-8A55-6741-BCF6-F0B5441DEADB}"/>
              </a:ext>
            </a:extLst>
          </p:cNvPr>
          <p:cNvSpPr>
            <a:spLocks noGrp="1"/>
          </p:cNvSpPr>
          <p:nvPr>
            <p:ph type="dt" sz="half" idx="10"/>
          </p:nvPr>
        </p:nvSpPr>
        <p:spPr/>
        <p:txBody>
          <a:bodyPr/>
          <a:lstStyle>
            <a:lvl1pPr>
              <a:defRPr/>
            </a:lvl1pPr>
          </a:lstStyle>
          <a:p>
            <a:pPr>
              <a:defRPr/>
            </a:pPr>
            <a:fld id="{0D8E3DBB-ECA0-D049-B8A0-1BC86A235009}" type="datetime1">
              <a:rPr lang="en-US" altLang="en-US"/>
              <a:pPr>
                <a:defRPr/>
              </a:pPr>
              <a:t>9/2/25</a:t>
            </a:fld>
            <a:endParaRPr lang="en-US" altLang="en-US"/>
          </a:p>
        </p:txBody>
      </p:sp>
      <p:sp>
        <p:nvSpPr>
          <p:cNvPr id="6" name="Footer Placeholder 4">
            <a:extLst>
              <a:ext uri="{FF2B5EF4-FFF2-40B4-BE49-F238E27FC236}">
                <a16:creationId xmlns:a16="http://schemas.microsoft.com/office/drawing/2014/main" id="{BDCCD882-E686-EA48-825C-F0B275D3105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6CCD8C9-E7BF-E340-9370-A2C8CBFAE2F1}"/>
              </a:ext>
            </a:extLst>
          </p:cNvPr>
          <p:cNvSpPr>
            <a:spLocks noGrp="1"/>
          </p:cNvSpPr>
          <p:nvPr>
            <p:ph type="sldNum" sz="quarter" idx="12"/>
          </p:nvPr>
        </p:nvSpPr>
        <p:spPr/>
        <p:txBody>
          <a:bodyPr/>
          <a:lstStyle>
            <a:lvl1pPr>
              <a:defRPr/>
            </a:lvl1pPr>
          </a:lstStyle>
          <a:p>
            <a:pPr>
              <a:defRPr/>
            </a:pPr>
            <a:fld id="{0F780E59-EA8E-0A47-A562-D9B109F16907}" type="slidenum">
              <a:rPr lang="en-US" altLang="en-US"/>
              <a:pPr>
                <a:defRPr/>
              </a:pPr>
              <a:t>‹#›</a:t>
            </a:fld>
            <a:endParaRPr lang="en-US" altLang="en-US"/>
          </a:p>
        </p:txBody>
      </p:sp>
    </p:spTree>
    <p:extLst>
      <p:ext uri="{BB962C8B-B14F-4D97-AF65-F5344CB8AC3E}">
        <p14:creationId xmlns:p14="http://schemas.microsoft.com/office/powerpoint/2010/main" val="3128795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7A386CA-F98D-E94B-A7E8-2E1EB7FD9B6D}"/>
              </a:ext>
            </a:extLst>
          </p:cNvPr>
          <p:cNvSpPr>
            <a:spLocks noGrp="1"/>
          </p:cNvSpPr>
          <p:nvPr>
            <p:ph type="dt" sz="half" idx="10"/>
          </p:nvPr>
        </p:nvSpPr>
        <p:spPr/>
        <p:txBody>
          <a:bodyPr/>
          <a:lstStyle>
            <a:lvl1pPr>
              <a:defRPr/>
            </a:lvl1pPr>
          </a:lstStyle>
          <a:p>
            <a:pPr>
              <a:defRPr/>
            </a:pPr>
            <a:fld id="{F246BE93-C8B8-524B-8536-6423D6DFCA8E}" type="datetime1">
              <a:rPr lang="en-US" altLang="en-US"/>
              <a:pPr>
                <a:defRPr/>
              </a:pPr>
              <a:t>9/2/25</a:t>
            </a:fld>
            <a:endParaRPr lang="en-US" altLang="en-US"/>
          </a:p>
        </p:txBody>
      </p:sp>
      <p:sp>
        <p:nvSpPr>
          <p:cNvPr id="6" name="Footer Placeholder 4">
            <a:extLst>
              <a:ext uri="{FF2B5EF4-FFF2-40B4-BE49-F238E27FC236}">
                <a16:creationId xmlns:a16="http://schemas.microsoft.com/office/drawing/2014/main" id="{9E9E197A-44BA-B642-9E52-8CDF3ECD16C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E2BA3CC-B3AB-C944-B68F-0FA06C6B52D6}"/>
              </a:ext>
            </a:extLst>
          </p:cNvPr>
          <p:cNvSpPr>
            <a:spLocks noGrp="1"/>
          </p:cNvSpPr>
          <p:nvPr>
            <p:ph type="sldNum" sz="quarter" idx="12"/>
          </p:nvPr>
        </p:nvSpPr>
        <p:spPr/>
        <p:txBody>
          <a:bodyPr/>
          <a:lstStyle>
            <a:lvl1pPr>
              <a:defRPr/>
            </a:lvl1pPr>
          </a:lstStyle>
          <a:p>
            <a:pPr>
              <a:defRPr/>
            </a:pPr>
            <a:fld id="{1DAA2D33-50EB-CA44-A9D8-09E3C52C64A5}" type="slidenum">
              <a:rPr lang="en-US" altLang="en-US"/>
              <a:pPr>
                <a:defRPr/>
              </a:pPr>
              <a:t>‹#›</a:t>
            </a:fld>
            <a:endParaRPr lang="en-US" altLang="en-US"/>
          </a:p>
        </p:txBody>
      </p:sp>
    </p:spTree>
    <p:extLst>
      <p:ext uri="{BB962C8B-B14F-4D97-AF65-F5344CB8AC3E}">
        <p14:creationId xmlns:p14="http://schemas.microsoft.com/office/powerpoint/2010/main" val="1432008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7692AD5-8951-F644-9F01-09B6C32F16D3}"/>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A1067888-3757-5F45-A534-70A4F6E2855F}"/>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AB25D49-8BE2-F44E-ABD7-FEDDED067140}"/>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defRPr>
            </a:lvl1pPr>
          </a:lstStyle>
          <a:p>
            <a:pPr>
              <a:defRPr/>
            </a:pPr>
            <a:fld id="{6C761842-4E7E-0A43-95FB-76ED0AA3DF10}" type="datetime1">
              <a:rPr lang="en-US" altLang="en-US"/>
              <a:pPr>
                <a:defRPr/>
              </a:pPr>
              <a:t>9/2/25</a:t>
            </a:fld>
            <a:endParaRPr lang="en-US" altLang="en-US"/>
          </a:p>
        </p:txBody>
      </p:sp>
      <p:sp>
        <p:nvSpPr>
          <p:cNvPr id="5" name="Footer Placeholder 4">
            <a:extLst>
              <a:ext uri="{FF2B5EF4-FFF2-40B4-BE49-F238E27FC236}">
                <a16:creationId xmlns:a16="http://schemas.microsoft.com/office/drawing/2014/main" id="{6868B269-7A4B-654E-8568-67A8EF93C7EC}"/>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381E73F4-1E12-DC4A-A591-2DDF58BCCF55}"/>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2B2F500D-65A4-D549-990D-8381D851D7E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audio" Target="../media/audio4.bin"/><Relationship Id="rId4" Type="http://schemas.openxmlformats.org/officeDocument/2006/relationships/audio" Target="../media/audio6.bin"/></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audio" Target="../media/audio4.bin"/><Relationship Id="rId2" Type="http://schemas.openxmlformats.org/officeDocument/2006/relationships/audio" Target="../media/audio8.wav"/><Relationship Id="rId1" Type="http://schemas.openxmlformats.org/officeDocument/2006/relationships/slideLayout" Target="../slideLayouts/slideLayout2.xml"/><Relationship Id="rId4" Type="http://schemas.openxmlformats.org/officeDocument/2006/relationships/audio" Target="../media/audio9.bin"/></Relationships>
</file>

<file path=ppt/slides/_rels/slide18.xml.rels><?xml version="1.0" encoding="UTF-8" standalone="yes"?>
<Relationships xmlns="http://schemas.openxmlformats.org/package/2006/relationships"><Relationship Id="rId3" Type="http://schemas.openxmlformats.org/officeDocument/2006/relationships/audio" Target="../media/audio4.bin"/><Relationship Id="rId2" Type="http://schemas.openxmlformats.org/officeDocument/2006/relationships/audio" Target="../media/audio3.bin"/><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audio" Target="../media/audio4.bin"/><Relationship Id="rId2" Type="http://schemas.openxmlformats.org/officeDocument/2006/relationships/audio" Target="../media/audio2.bin"/><Relationship Id="rId1" Type="http://schemas.openxmlformats.org/officeDocument/2006/relationships/slideLayout" Target="../slideLayouts/slideLayout2.xml"/><Relationship Id="rId4" Type="http://schemas.openxmlformats.org/officeDocument/2006/relationships/audio" Target="../media/audio3.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2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0.png"/><Relationship Id="rId7" Type="http://schemas.openxmlformats.org/officeDocument/2006/relationships/image" Target="../media/image18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0.png"/><Relationship Id="rId4" Type="http://schemas.openxmlformats.org/officeDocument/2006/relationships/image" Target="../media/image150.png"/></Relationships>
</file>

<file path=ppt/slides/_rels/slide22.xml.rels><?xml version="1.0" encoding="UTF-8" standalone="yes"?>
<Relationships xmlns="http://schemas.openxmlformats.org/package/2006/relationships"><Relationship Id="rId3" Type="http://schemas.openxmlformats.org/officeDocument/2006/relationships/audio" Target="../media/audio3.bin"/><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audio" Target="../media/audio4.bin"/></Relationships>
</file>

<file path=ppt/slides/_rels/slide23.xml.rels><?xml version="1.0" encoding="UTF-8" standalone="yes"?>
<Relationships xmlns="http://schemas.openxmlformats.org/package/2006/relationships"><Relationship Id="rId3" Type="http://schemas.openxmlformats.org/officeDocument/2006/relationships/audio" Target="../media/audio4.bin"/><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audio" Target="../media/audio1.bin"/><Relationship Id="rId4" Type="http://schemas.openxmlformats.org/officeDocument/2006/relationships/audio" Target="../media/audio2.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audio" Target="../media/audio4.bin"/><Relationship Id="rId2" Type="http://schemas.openxmlformats.org/officeDocument/2006/relationships/audio" Target="../media/audio5.bin"/><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0.png"/><Relationship Id="rId4" Type="http://schemas.openxmlformats.org/officeDocument/2006/relationships/audio" Target="../media/audio2.bin"/></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audio" Target="../media/audio3.bin"/><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audio" Target="../media/audio4.bin"/></Relationships>
</file>

<file path=ppt/slides/_rels/slide7.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audio" Target="../media/audio4.bin"/><Relationship Id="rId2" Type="http://schemas.openxmlformats.org/officeDocument/2006/relationships/audio" Target="../media/audio5.bin"/><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audio" Target="../media/audio6.bin"/><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audio" Target="../media/audio4.bin"/></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2D188C8-ED83-4F42-8C57-176967DDEB61}"/>
              </a:ext>
            </a:extLst>
          </p:cNvPr>
          <p:cNvSpPr txBox="1">
            <a:spLocks/>
          </p:cNvSpPr>
          <p:nvPr/>
        </p:nvSpPr>
        <p:spPr bwMode="auto">
          <a:xfrm>
            <a:off x="0" y="0"/>
            <a:ext cx="9144000" cy="147002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a:noFill/>
            <a:miter lim="800000"/>
            <a:headEnd/>
            <a:tailEnd/>
          </a:ln>
        </p:spPr>
        <p:txBody>
          <a:bodyPr anchor="ctr"/>
          <a:lstStyle/>
          <a:p>
            <a:pPr algn="ctr" eaLnBrk="1" hangingPunct="1">
              <a:defRPr/>
            </a:pPr>
            <a:r>
              <a:rPr lang="en-US" sz="3600" b="1">
                <a:latin typeface="+mj-lt"/>
                <a:ea typeface="ＭＳ Ｐゴシック" pitchFamily="-83" charset="-128"/>
                <a:cs typeface="ＭＳ Ｐゴシック" pitchFamily="-83" charset="-128"/>
              </a:rPr>
              <a:t>Savings and Investment</a:t>
            </a:r>
            <a:endParaRPr lang="en-US" sz="3600" b="1" dirty="0">
              <a:latin typeface="+mj-lt"/>
              <a:ea typeface="ＭＳ Ｐゴシック" pitchFamily="-83" charset="-128"/>
              <a:cs typeface="ＭＳ Ｐゴシック" pitchFamily="-83" charset="-128"/>
            </a:endParaRPr>
          </a:p>
        </p:txBody>
      </p:sp>
      <p:pic>
        <p:nvPicPr>
          <p:cNvPr id="1026" name="Picture 2">
            <a:extLst>
              <a:ext uri="{FF2B5EF4-FFF2-40B4-BE49-F238E27FC236}">
                <a16:creationId xmlns:a16="http://schemas.microsoft.com/office/drawing/2014/main" id="{EBFD493E-FC68-805D-0555-2F2B658D54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9758" y="1170023"/>
            <a:ext cx="6424484" cy="54037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a:extLst>
              <a:ext uri="{FF2B5EF4-FFF2-40B4-BE49-F238E27FC236}">
                <a16:creationId xmlns:a16="http://schemas.microsoft.com/office/drawing/2014/main" id="{7ECAAA7A-EBD8-CC4B-BA58-030E00A6A8B7}"/>
              </a:ext>
            </a:extLst>
          </p:cNvPr>
          <p:cNvSpPr>
            <a:spLocks noGrp="1"/>
          </p:cNvSpPr>
          <p:nvPr>
            <p:ph type="title"/>
          </p:nvPr>
        </p:nvSpPr>
        <p:spPr>
          <a:xfrm>
            <a:off x="438093" y="109007"/>
            <a:ext cx="8404225" cy="1431422"/>
          </a:xfrm>
        </p:spPr>
        <p:txBody>
          <a:bodyPr/>
          <a:lstStyle/>
          <a:p>
            <a:pPr eaLnBrk="1" hangingPunct="1"/>
            <a:r>
              <a:rPr lang="en-US" altLang="en-US" sz="3200" b="1" u="sng" dirty="0">
                <a:ea typeface="ＭＳ Ｐゴシック" panose="020B0600070205080204" pitchFamily="34" charset="-128"/>
              </a:rPr>
              <a:t>Crowding Out:</a:t>
            </a:r>
            <a:br>
              <a:rPr lang="en-US" altLang="en-US" sz="3200" dirty="0">
                <a:ea typeface="ＭＳ Ｐゴシック" panose="020B0600070205080204" pitchFamily="34" charset="-128"/>
              </a:rPr>
            </a:br>
            <a:r>
              <a:rPr lang="en-US" altLang="en-US" sz="3200" dirty="0">
                <a:ea typeface="ＭＳ Ｐゴシック" panose="020B0600070205080204" pitchFamily="34" charset="-128"/>
              </a:rPr>
              <a:t>Increase in Government Purchases as a Percentage of GDP</a:t>
            </a:r>
          </a:p>
        </p:txBody>
      </p:sp>
      <p:cxnSp>
        <p:nvCxnSpPr>
          <p:cNvPr id="22" name="Straight Connector 21">
            <a:extLst>
              <a:ext uri="{FF2B5EF4-FFF2-40B4-BE49-F238E27FC236}">
                <a16:creationId xmlns:a16="http://schemas.microsoft.com/office/drawing/2014/main" id="{66156100-CF2A-7147-97C4-D60EF805D10A}"/>
              </a:ext>
            </a:extLst>
          </p:cNvPr>
          <p:cNvCxnSpPr/>
          <p:nvPr/>
        </p:nvCxnSpPr>
        <p:spPr>
          <a:xfrm rot="5400000">
            <a:off x="-1094540" y="3893449"/>
            <a:ext cx="4143375" cy="158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85B96D27-49FB-074A-9B5F-C7A5B5A8BF41}"/>
              </a:ext>
            </a:extLst>
          </p:cNvPr>
          <p:cNvCxnSpPr/>
          <p:nvPr/>
        </p:nvCxnSpPr>
        <p:spPr>
          <a:xfrm flipV="1">
            <a:off x="977941" y="5965930"/>
            <a:ext cx="430053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96D9BD54-F6AF-104E-B94C-031E67987D20}"/>
              </a:ext>
            </a:extLst>
          </p:cNvPr>
          <p:cNvCxnSpPr/>
          <p:nvPr/>
        </p:nvCxnSpPr>
        <p:spPr>
          <a:xfrm flipV="1">
            <a:off x="1949798" y="2537787"/>
            <a:ext cx="2645642" cy="244128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7" name="TextBox 17">
            <a:extLst>
              <a:ext uri="{FF2B5EF4-FFF2-40B4-BE49-F238E27FC236}">
                <a16:creationId xmlns:a16="http://schemas.microsoft.com/office/drawing/2014/main" id="{8EDB3980-189C-B743-9EF8-BF6F4AB0EBC2}"/>
              </a:ext>
            </a:extLst>
          </p:cNvPr>
          <p:cNvSpPr txBox="1">
            <a:spLocks noChangeArrowheads="1"/>
          </p:cNvSpPr>
          <p:nvPr/>
        </p:nvSpPr>
        <p:spPr bwMode="auto">
          <a:xfrm>
            <a:off x="563964" y="1757029"/>
            <a:ext cx="369888" cy="369888"/>
          </a:xfrm>
          <a:prstGeom prst="rect">
            <a:avLst/>
          </a:prstGeom>
          <a:noFill/>
          <a:ln w="9525">
            <a:noFill/>
            <a:miter lim="800000"/>
            <a:headEnd/>
            <a:tailEnd/>
          </a:ln>
        </p:spPr>
        <p:txBody>
          <a:bodyPr>
            <a:prstTxWarp prst="textNoShape">
              <a:avLst/>
            </a:prstTxWarp>
            <a:spAutoFit/>
          </a:bodyPr>
          <a:lstStyle/>
          <a:p>
            <a:r>
              <a:rPr lang="en-US" dirty="0">
                <a:latin typeface="+mn-lt"/>
              </a:rPr>
              <a:t>r</a:t>
            </a:r>
          </a:p>
        </p:txBody>
      </p:sp>
      <p:sp>
        <p:nvSpPr>
          <p:cNvPr id="31" name="TextBox 19">
            <a:extLst>
              <a:ext uri="{FF2B5EF4-FFF2-40B4-BE49-F238E27FC236}">
                <a16:creationId xmlns:a16="http://schemas.microsoft.com/office/drawing/2014/main" id="{7945A827-D750-874C-8003-9581D482B094}"/>
              </a:ext>
            </a:extLst>
          </p:cNvPr>
          <p:cNvSpPr txBox="1">
            <a:spLocks noChangeArrowheads="1"/>
          </p:cNvSpPr>
          <p:nvPr/>
        </p:nvSpPr>
        <p:spPr bwMode="auto">
          <a:xfrm>
            <a:off x="2104080" y="2385149"/>
            <a:ext cx="560653" cy="369332"/>
          </a:xfrm>
          <a:prstGeom prst="rect">
            <a:avLst/>
          </a:prstGeom>
          <a:noFill/>
          <a:ln w="9525">
            <a:noFill/>
            <a:miter lim="800000"/>
            <a:headEnd/>
            <a:tailEnd/>
          </a:ln>
        </p:spPr>
        <p:txBody>
          <a:bodyPr wrap="square">
            <a:prstTxWarp prst="textNoShape">
              <a:avLst/>
            </a:prstTxWarp>
            <a:spAutoFit/>
          </a:bodyPr>
          <a:lstStyle/>
          <a:p>
            <a:r>
              <a:rPr lang="en-US" altLang="en-US" dirty="0"/>
              <a:t>D</a:t>
            </a:r>
            <a:r>
              <a:rPr lang="en-US" altLang="en-US" baseline="-25000" dirty="0"/>
              <a:t>LF</a:t>
            </a:r>
            <a:endParaRPr lang="en-US" dirty="0">
              <a:solidFill>
                <a:srgbClr val="000000"/>
              </a:solidFill>
              <a:latin typeface="+mn-lt"/>
            </a:endParaRPr>
          </a:p>
        </p:txBody>
      </p:sp>
      <p:cxnSp>
        <p:nvCxnSpPr>
          <p:cNvPr id="32" name="Straight Connector 31">
            <a:extLst>
              <a:ext uri="{FF2B5EF4-FFF2-40B4-BE49-F238E27FC236}">
                <a16:creationId xmlns:a16="http://schemas.microsoft.com/office/drawing/2014/main" id="{0D46BB13-8100-2046-86B5-BBDC291D581A}"/>
              </a:ext>
            </a:extLst>
          </p:cNvPr>
          <p:cNvCxnSpPr/>
          <p:nvPr/>
        </p:nvCxnSpPr>
        <p:spPr>
          <a:xfrm>
            <a:off x="1949798" y="2537787"/>
            <a:ext cx="2900144" cy="268281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071C1359-34A5-3D4C-8CC4-0B0BA994A120}"/>
              </a:ext>
            </a:extLst>
          </p:cNvPr>
          <p:cNvCxnSpPr/>
          <p:nvPr/>
        </p:nvCxnSpPr>
        <p:spPr>
          <a:xfrm>
            <a:off x="976354" y="3758429"/>
            <a:ext cx="2220062" cy="1588"/>
          </a:xfrm>
          <a:prstGeom prst="line">
            <a:avLst/>
          </a:prstGeom>
          <a:ln w="12700">
            <a:solidFill>
              <a:srgbClr val="FF0000"/>
            </a:solidFill>
            <a:prstDash val="dash"/>
          </a:ln>
        </p:spPr>
        <p:style>
          <a:lnRef idx="2">
            <a:schemeClr val="accent1"/>
          </a:lnRef>
          <a:fillRef idx="0">
            <a:schemeClr val="accent1"/>
          </a:fillRef>
          <a:effectRef idx="1">
            <a:schemeClr val="accent1"/>
          </a:effectRef>
          <a:fontRef idx="minor">
            <a:schemeClr val="tx1"/>
          </a:fontRef>
        </p:style>
      </p:cxnSp>
      <p:sp>
        <p:nvSpPr>
          <p:cNvPr id="34" name="TextBox 17">
            <a:extLst>
              <a:ext uri="{FF2B5EF4-FFF2-40B4-BE49-F238E27FC236}">
                <a16:creationId xmlns:a16="http://schemas.microsoft.com/office/drawing/2014/main" id="{863C2279-9B86-EE44-89A0-4AB08C31DB14}"/>
              </a:ext>
            </a:extLst>
          </p:cNvPr>
          <p:cNvSpPr txBox="1">
            <a:spLocks noChangeArrowheads="1"/>
          </p:cNvSpPr>
          <p:nvPr/>
        </p:nvSpPr>
        <p:spPr bwMode="auto">
          <a:xfrm>
            <a:off x="378808" y="3573485"/>
            <a:ext cx="566590" cy="369332"/>
          </a:xfrm>
          <a:prstGeom prst="rect">
            <a:avLst/>
          </a:prstGeom>
          <a:noFill/>
          <a:ln w="9525">
            <a:noFill/>
            <a:miter lim="800000"/>
            <a:headEnd/>
            <a:tailEnd/>
          </a:ln>
        </p:spPr>
        <p:txBody>
          <a:bodyPr wrap="square">
            <a:prstTxWarp prst="textNoShape">
              <a:avLst/>
            </a:prstTxWarp>
            <a:spAutoFit/>
          </a:bodyPr>
          <a:lstStyle/>
          <a:p>
            <a:pPr algn="r"/>
            <a:r>
              <a:rPr lang="en-US" dirty="0">
                <a:solidFill>
                  <a:srgbClr val="FF0000"/>
                </a:solidFill>
                <a:latin typeface="+mn-lt"/>
              </a:rPr>
              <a:t>r’</a:t>
            </a:r>
          </a:p>
        </p:txBody>
      </p:sp>
      <p:cxnSp>
        <p:nvCxnSpPr>
          <p:cNvPr id="36" name="Straight Connector 35">
            <a:extLst>
              <a:ext uri="{FF2B5EF4-FFF2-40B4-BE49-F238E27FC236}">
                <a16:creationId xmlns:a16="http://schemas.microsoft.com/office/drawing/2014/main" id="{515D1F06-E44F-F84E-88E7-9389B8594FDD}"/>
              </a:ext>
            </a:extLst>
          </p:cNvPr>
          <p:cNvCxnSpPr/>
          <p:nvPr/>
        </p:nvCxnSpPr>
        <p:spPr>
          <a:xfrm rot="16200000" flipV="1">
            <a:off x="2169662" y="4862973"/>
            <a:ext cx="2205912" cy="2"/>
          </a:xfrm>
          <a:prstGeom prst="line">
            <a:avLst/>
          </a:prstGeom>
          <a:ln w="12700">
            <a:solidFill>
              <a:srgbClr val="FF0000"/>
            </a:solidFill>
            <a:prstDash val="dash"/>
          </a:ln>
        </p:spPr>
        <p:style>
          <a:lnRef idx="2">
            <a:schemeClr val="accent1"/>
          </a:lnRef>
          <a:fillRef idx="0">
            <a:schemeClr val="accent1"/>
          </a:fillRef>
          <a:effectRef idx="1">
            <a:schemeClr val="accent1"/>
          </a:effectRef>
          <a:fontRef idx="minor">
            <a:schemeClr val="tx1"/>
          </a:fontRef>
        </p:style>
      </p:cxnSp>
      <p:sp>
        <p:nvSpPr>
          <p:cNvPr id="37" name="TextBox 18">
            <a:extLst>
              <a:ext uri="{FF2B5EF4-FFF2-40B4-BE49-F238E27FC236}">
                <a16:creationId xmlns:a16="http://schemas.microsoft.com/office/drawing/2014/main" id="{C9C5635A-8C8B-0541-88DF-12A1132AA28D}"/>
              </a:ext>
            </a:extLst>
          </p:cNvPr>
          <p:cNvSpPr txBox="1">
            <a:spLocks noChangeArrowheads="1"/>
          </p:cNvSpPr>
          <p:nvPr/>
        </p:nvSpPr>
        <p:spPr bwMode="auto">
          <a:xfrm>
            <a:off x="2878939" y="5965930"/>
            <a:ext cx="625453" cy="369332"/>
          </a:xfrm>
          <a:prstGeom prst="rect">
            <a:avLst/>
          </a:prstGeom>
          <a:noFill/>
          <a:ln w="9525">
            <a:noFill/>
            <a:miter lim="800000"/>
            <a:headEnd/>
            <a:tailEnd/>
          </a:ln>
        </p:spPr>
        <p:txBody>
          <a:bodyPr wrap="square">
            <a:prstTxWarp prst="textNoShape">
              <a:avLst/>
            </a:prstTxWarp>
            <a:spAutoFit/>
          </a:bodyPr>
          <a:lstStyle/>
          <a:p>
            <a:pPr algn="ctr"/>
            <a:r>
              <a:rPr lang="en-US" dirty="0">
                <a:solidFill>
                  <a:srgbClr val="FF0000"/>
                </a:solidFill>
                <a:latin typeface="+mn-lt"/>
              </a:rPr>
              <a:t>Q’</a:t>
            </a:r>
            <a:r>
              <a:rPr lang="en-US" baseline="-25000" dirty="0">
                <a:solidFill>
                  <a:srgbClr val="FF0000"/>
                </a:solidFill>
                <a:latin typeface="+mn-lt"/>
              </a:rPr>
              <a:t>LF</a:t>
            </a:r>
          </a:p>
        </p:txBody>
      </p:sp>
      <p:cxnSp>
        <p:nvCxnSpPr>
          <p:cNvPr id="38" name="Straight Connector 37">
            <a:extLst>
              <a:ext uri="{FF2B5EF4-FFF2-40B4-BE49-F238E27FC236}">
                <a16:creationId xmlns:a16="http://schemas.microsoft.com/office/drawing/2014/main" id="{18E14400-C82C-7C4A-BED2-EAEED08D97E0}"/>
              </a:ext>
            </a:extLst>
          </p:cNvPr>
          <p:cNvCxnSpPr/>
          <p:nvPr/>
        </p:nvCxnSpPr>
        <p:spPr>
          <a:xfrm flipV="1">
            <a:off x="2415160" y="3008562"/>
            <a:ext cx="2645642" cy="244128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9" name="TextBox 20">
            <a:extLst>
              <a:ext uri="{FF2B5EF4-FFF2-40B4-BE49-F238E27FC236}">
                <a16:creationId xmlns:a16="http://schemas.microsoft.com/office/drawing/2014/main" id="{3EFA43AB-EE89-1049-972F-680A851E4D28}"/>
              </a:ext>
            </a:extLst>
          </p:cNvPr>
          <p:cNvSpPr txBox="1">
            <a:spLocks noChangeArrowheads="1"/>
          </p:cNvSpPr>
          <p:nvPr/>
        </p:nvSpPr>
        <p:spPr bwMode="auto">
          <a:xfrm>
            <a:off x="4382424" y="2790656"/>
            <a:ext cx="680535" cy="369888"/>
          </a:xfrm>
          <a:prstGeom prst="rect">
            <a:avLst/>
          </a:prstGeom>
          <a:noFill/>
          <a:ln w="9525">
            <a:noFill/>
            <a:miter lim="800000"/>
            <a:headEnd/>
            <a:tailEnd/>
          </a:ln>
        </p:spPr>
        <p:txBody>
          <a:bodyPr wrap="square">
            <a:prstTxWarp prst="textNoShape">
              <a:avLst/>
            </a:prstTxWarp>
            <a:spAutoFit/>
          </a:bodyPr>
          <a:lstStyle/>
          <a:p>
            <a:pPr algn="ctr"/>
            <a:r>
              <a:rPr lang="en-US" altLang="en-US" dirty="0"/>
              <a:t>S</a:t>
            </a:r>
            <a:r>
              <a:rPr lang="en-US" altLang="en-US" baseline="-25000" dirty="0"/>
              <a:t>LF</a:t>
            </a:r>
            <a:endParaRPr lang="en-US" dirty="0">
              <a:solidFill>
                <a:srgbClr val="000000"/>
              </a:solidFill>
            </a:endParaRPr>
          </a:p>
        </p:txBody>
      </p:sp>
      <p:cxnSp>
        <p:nvCxnSpPr>
          <p:cNvPr id="41" name="Straight Connector 40">
            <a:extLst>
              <a:ext uri="{FF2B5EF4-FFF2-40B4-BE49-F238E27FC236}">
                <a16:creationId xmlns:a16="http://schemas.microsoft.com/office/drawing/2014/main" id="{FDF2D939-040F-0843-90C2-E737C01E3FD5}"/>
              </a:ext>
            </a:extLst>
          </p:cNvPr>
          <p:cNvCxnSpPr/>
          <p:nvPr/>
        </p:nvCxnSpPr>
        <p:spPr>
          <a:xfrm rot="16200000" flipV="1">
            <a:off x="2868426" y="5097170"/>
            <a:ext cx="1737520" cy="1589"/>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D605510D-2B13-DA49-B3AD-ED6698B2DE95}"/>
              </a:ext>
            </a:extLst>
          </p:cNvPr>
          <p:cNvCxnSpPr/>
          <p:nvPr/>
        </p:nvCxnSpPr>
        <p:spPr>
          <a:xfrm>
            <a:off x="977944" y="4227616"/>
            <a:ext cx="2760037" cy="1588"/>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43" name="TextBox 18">
            <a:extLst>
              <a:ext uri="{FF2B5EF4-FFF2-40B4-BE49-F238E27FC236}">
                <a16:creationId xmlns:a16="http://schemas.microsoft.com/office/drawing/2014/main" id="{44DEF3DC-0A20-2741-9A41-4411DA65D2EB}"/>
              </a:ext>
            </a:extLst>
          </p:cNvPr>
          <p:cNvSpPr txBox="1">
            <a:spLocks noChangeArrowheads="1"/>
          </p:cNvSpPr>
          <p:nvPr/>
        </p:nvSpPr>
        <p:spPr bwMode="auto">
          <a:xfrm>
            <a:off x="3417340" y="5974423"/>
            <a:ext cx="644455" cy="369332"/>
          </a:xfrm>
          <a:prstGeom prst="rect">
            <a:avLst/>
          </a:prstGeom>
          <a:noFill/>
          <a:ln w="9525">
            <a:noFill/>
            <a:miter lim="800000"/>
            <a:headEnd/>
            <a:tailEnd/>
          </a:ln>
        </p:spPr>
        <p:txBody>
          <a:bodyPr wrap="square">
            <a:prstTxWarp prst="textNoShape">
              <a:avLst/>
            </a:prstTxWarp>
            <a:spAutoFit/>
          </a:bodyPr>
          <a:lstStyle/>
          <a:p>
            <a:pPr algn="ctr"/>
            <a:r>
              <a:rPr lang="en-US" dirty="0">
                <a:solidFill>
                  <a:srgbClr val="000000"/>
                </a:solidFill>
                <a:latin typeface="+mn-lt"/>
              </a:rPr>
              <a:t>Q</a:t>
            </a:r>
            <a:r>
              <a:rPr lang="en-US" baseline="-25000" dirty="0">
                <a:solidFill>
                  <a:srgbClr val="000000"/>
                </a:solidFill>
                <a:latin typeface="+mn-lt"/>
              </a:rPr>
              <a:t>LF</a:t>
            </a:r>
          </a:p>
        </p:txBody>
      </p:sp>
      <p:sp>
        <p:nvSpPr>
          <p:cNvPr id="44" name="TextBox 17">
            <a:extLst>
              <a:ext uri="{FF2B5EF4-FFF2-40B4-BE49-F238E27FC236}">
                <a16:creationId xmlns:a16="http://schemas.microsoft.com/office/drawing/2014/main" id="{450F6D1C-6113-8A40-8DE5-C94F72063B67}"/>
              </a:ext>
            </a:extLst>
          </p:cNvPr>
          <p:cNvSpPr txBox="1">
            <a:spLocks noChangeArrowheads="1"/>
          </p:cNvSpPr>
          <p:nvPr/>
        </p:nvSpPr>
        <p:spPr bwMode="auto">
          <a:xfrm>
            <a:off x="324759" y="4042672"/>
            <a:ext cx="566590" cy="369888"/>
          </a:xfrm>
          <a:prstGeom prst="rect">
            <a:avLst/>
          </a:prstGeom>
          <a:noFill/>
          <a:ln w="9525">
            <a:noFill/>
            <a:miter lim="800000"/>
            <a:headEnd/>
            <a:tailEnd/>
          </a:ln>
        </p:spPr>
        <p:txBody>
          <a:bodyPr wrap="square">
            <a:prstTxWarp prst="textNoShape">
              <a:avLst/>
            </a:prstTxWarp>
            <a:spAutoFit/>
          </a:bodyPr>
          <a:lstStyle/>
          <a:p>
            <a:pPr algn="r"/>
            <a:r>
              <a:rPr lang="en-US" dirty="0">
                <a:solidFill>
                  <a:srgbClr val="000000"/>
                </a:solidFill>
                <a:latin typeface="+mn-lt"/>
              </a:rPr>
              <a:t>r</a:t>
            </a:r>
          </a:p>
        </p:txBody>
      </p:sp>
      <p:sp>
        <p:nvSpPr>
          <p:cNvPr id="45" name="TextBox 20">
            <a:extLst>
              <a:ext uri="{FF2B5EF4-FFF2-40B4-BE49-F238E27FC236}">
                <a16:creationId xmlns:a16="http://schemas.microsoft.com/office/drawing/2014/main" id="{9A6F9E03-85C8-E54C-8525-950C30AE2264}"/>
              </a:ext>
            </a:extLst>
          </p:cNvPr>
          <p:cNvSpPr txBox="1">
            <a:spLocks noChangeArrowheads="1"/>
          </p:cNvSpPr>
          <p:nvPr/>
        </p:nvSpPr>
        <p:spPr bwMode="auto">
          <a:xfrm>
            <a:off x="3874737" y="2380632"/>
            <a:ext cx="680535" cy="369888"/>
          </a:xfrm>
          <a:prstGeom prst="rect">
            <a:avLst/>
          </a:prstGeom>
          <a:noFill/>
          <a:ln w="9525">
            <a:noFill/>
            <a:miter lim="800000"/>
            <a:headEnd/>
            <a:tailEnd/>
          </a:ln>
        </p:spPr>
        <p:txBody>
          <a:bodyPr wrap="square">
            <a:prstTxWarp prst="textNoShape">
              <a:avLst/>
            </a:prstTxWarp>
            <a:spAutoFit/>
          </a:bodyPr>
          <a:lstStyle/>
          <a:p>
            <a:pPr algn="ctr"/>
            <a:r>
              <a:rPr lang="en-US" altLang="en-US" dirty="0">
                <a:solidFill>
                  <a:srgbClr val="FF0000"/>
                </a:solidFill>
              </a:rPr>
              <a:t>S’</a:t>
            </a:r>
            <a:r>
              <a:rPr lang="en-US" altLang="en-US" baseline="-25000" dirty="0">
                <a:solidFill>
                  <a:srgbClr val="FF0000"/>
                </a:solidFill>
              </a:rPr>
              <a:t>LF</a:t>
            </a:r>
            <a:endParaRPr lang="en-US" dirty="0">
              <a:solidFill>
                <a:srgbClr val="FF0000"/>
              </a:solidFill>
            </a:endParaRPr>
          </a:p>
        </p:txBody>
      </p:sp>
      <p:sp>
        <p:nvSpPr>
          <p:cNvPr id="46" name="TextBox 20">
            <a:extLst>
              <a:ext uri="{FF2B5EF4-FFF2-40B4-BE49-F238E27FC236}">
                <a16:creationId xmlns:a16="http://schemas.microsoft.com/office/drawing/2014/main" id="{61D06D12-B8D3-7149-81F3-E91F7068EA7E}"/>
              </a:ext>
            </a:extLst>
          </p:cNvPr>
          <p:cNvSpPr txBox="1">
            <a:spLocks noChangeArrowheads="1"/>
          </p:cNvSpPr>
          <p:nvPr/>
        </p:nvSpPr>
        <p:spPr bwMode="auto">
          <a:xfrm>
            <a:off x="4719491" y="5974423"/>
            <a:ext cx="6826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800" dirty="0">
                <a:latin typeface="+mn-lt"/>
              </a:rPr>
              <a:t>Q</a:t>
            </a:r>
            <a:r>
              <a:rPr lang="en-US" altLang="en-US" sz="1800" baseline="-25000" dirty="0">
                <a:latin typeface="+mn-lt"/>
              </a:rPr>
              <a:t>LF</a:t>
            </a:r>
            <a:endParaRPr lang="en-US" altLang="en-US" sz="1800" b="1" dirty="0">
              <a:latin typeface="+mn-lt"/>
            </a:endParaRPr>
          </a:p>
        </p:txBody>
      </p:sp>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66920027-1272-28BE-A561-FE391D5A222E}"/>
                  </a:ext>
                </a:extLst>
              </p:cNvPr>
              <p:cNvSpPr/>
              <p:nvPr/>
            </p:nvSpPr>
            <p:spPr>
              <a:xfrm>
                <a:off x="5355223" y="3721179"/>
                <a:ext cx="2810833"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800" i="1" smtClean="0">
                              <a:solidFill>
                                <a:schemeClr val="tx1"/>
                              </a:solidFill>
                              <a:latin typeface="Cambria Math" panose="02040503050406030204" pitchFamily="18" charset="0"/>
                            </a:rPr>
                          </m:ctrlPr>
                        </m:sSupPr>
                        <m:e>
                          <m:r>
                            <a:rPr lang="en-US" sz="2800" i="1">
                              <a:solidFill>
                                <a:schemeClr val="tx1"/>
                              </a:solidFill>
                              <a:latin typeface="Cambria Math" panose="02040503050406030204" pitchFamily="18" charset="0"/>
                            </a:rPr>
                            <m:t>𝑆</m:t>
                          </m:r>
                        </m:e>
                        <m:sup>
                          <m:r>
                            <a:rPr lang="en-US" sz="2800" i="1">
                              <a:solidFill>
                                <a:schemeClr val="tx1"/>
                              </a:solidFill>
                              <a:latin typeface="Cambria Math" panose="02040503050406030204" pitchFamily="18" charset="0"/>
                            </a:rPr>
                            <m:t>𝑁</m:t>
                          </m:r>
                        </m:sup>
                      </m:sSup>
                      <m:r>
                        <a:rPr lang="en-US" sz="2800" i="0">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𝑌</m:t>
                      </m:r>
                      <m:r>
                        <a:rPr lang="en-US" sz="2800" i="0">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𝐶</m:t>
                      </m:r>
                      <m:r>
                        <a:rPr lang="en-US" sz="2800" i="0">
                          <a:solidFill>
                            <a:schemeClr val="tx1"/>
                          </a:solidFill>
                          <a:latin typeface="Cambria Math" panose="02040503050406030204" pitchFamily="18" charset="0"/>
                        </a:rPr>
                        <m:t>−</m:t>
                      </m:r>
                      <m:r>
                        <a:rPr lang="en-US" sz="2800" i="1" smtClean="0">
                          <a:solidFill>
                            <a:schemeClr val="tx1"/>
                          </a:solidFill>
                          <a:latin typeface="Cambria Math" panose="02040503050406030204" pitchFamily="18" charset="0"/>
                        </a:rPr>
                        <m:t>𝐺</m:t>
                      </m:r>
                      <m:r>
                        <a:rPr lang="en-US" sz="2800" i="0" smtClean="0">
                          <a:solidFill>
                            <a:schemeClr val="tx1"/>
                          </a:solidFill>
                          <a:latin typeface="Cambria Math" panose="02040503050406030204" pitchFamily="18" charset="0"/>
                        </a:rPr>
                        <m:t> </m:t>
                      </m:r>
                    </m:oMath>
                  </m:oMathPara>
                </a14:m>
                <a:endParaRPr lang="en-US" sz="2800" dirty="0">
                  <a:solidFill>
                    <a:schemeClr val="tx1"/>
                  </a:solidFill>
                </a:endParaRPr>
              </a:p>
            </p:txBody>
          </p:sp>
        </mc:Choice>
        <mc:Fallback xmlns="">
          <p:sp>
            <p:nvSpPr>
              <p:cNvPr id="21" name="Rectangle 20">
                <a:extLst>
                  <a:ext uri="{FF2B5EF4-FFF2-40B4-BE49-F238E27FC236}">
                    <a16:creationId xmlns:a16="http://schemas.microsoft.com/office/drawing/2014/main" id="{66920027-1272-28BE-A561-FE391D5A222E}"/>
                  </a:ext>
                </a:extLst>
              </p:cNvPr>
              <p:cNvSpPr>
                <a:spLocks noRot="1" noChangeAspect="1" noMove="1" noResize="1" noEditPoints="1" noAdjustHandles="1" noChangeArrowheads="1" noChangeShapeType="1" noTextEdit="1"/>
              </p:cNvSpPr>
              <p:nvPr/>
            </p:nvSpPr>
            <p:spPr>
              <a:xfrm>
                <a:off x="5355223" y="3721179"/>
                <a:ext cx="2810833" cy="523220"/>
              </a:xfrm>
              <a:prstGeom prst="rect">
                <a:avLst/>
              </a:prstGeom>
              <a:blipFill>
                <a:blip r:embed="rId6"/>
                <a:stretch>
                  <a:fillRect r="-897" b="-23256"/>
                </a:stretch>
              </a:blipFill>
            </p:spPr>
            <p:txBody>
              <a:bodyPr/>
              <a:lstStyle/>
              <a:p>
                <a:r>
                  <a:rPr lang="en-US">
                    <a:noFill/>
                  </a:rPr>
                  <a:t> </a:t>
                </a:r>
              </a:p>
            </p:txBody>
          </p:sp>
        </mc:Fallback>
      </mc:AlternateContent>
      <p:sp>
        <p:nvSpPr>
          <p:cNvPr id="23" name="Up Arrow 22">
            <a:extLst>
              <a:ext uri="{FF2B5EF4-FFF2-40B4-BE49-F238E27FC236}">
                <a16:creationId xmlns:a16="http://schemas.microsoft.com/office/drawing/2014/main" id="{DC720EBE-3E15-3D9A-CCD0-BE29005DFBA1}"/>
              </a:ext>
            </a:extLst>
          </p:cNvPr>
          <p:cNvSpPr>
            <a:spLocks noChangeArrowheads="1"/>
          </p:cNvSpPr>
          <p:nvPr/>
        </p:nvSpPr>
        <p:spPr bwMode="auto">
          <a:xfrm>
            <a:off x="7686393" y="3182551"/>
            <a:ext cx="283855" cy="616419"/>
          </a:xfrm>
          <a:prstGeom prst="upArrow">
            <a:avLst>
              <a:gd name="adj1" fmla="val 50000"/>
              <a:gd name="adj2" fmla="val 50001"/>
            </a:avLst>
          </a:prstGeom>
          <a:solidFill>
            <a:srgbClr val="0C7137"/>
          </a:solidFill>
          <a:ln w="9525">
            <a:solidFill>
              <a:srgbClr val="0C7137"/>
            </a:solidFill>
            <a:miter lim="800000"/>
            <a:headEnd/>
            <a:tailEnd/>
          </a:ln>
          <a:effectLst>
            <a:outerShdw blurRad="40000" dist="23000" dir="5400000" rotWithShape="0">
              <a:srgbClr val="808080">
                <a:alpha val="34999"/>
              </a:srgbClr>
            </a:outerShdw>
          </a:effectLst>
        </p:spPr>
        <p:txBody>
          <a:bodyPr anchor="ctr"/>
          <a:lstStyle/>
          <a:p>
            <a:pPr algn="ctr" eaLnBrk="1" hangingPunct="1"/>
            <a:endParaRPr lang="en-US" sz="2400">
              <a:solidFill>
                <a:schemeClr val="lt1"/>
              </a:solidFill>
              <a:latin typeface="+mn-lt"/>
              <a:ea typeface="+mn-ea"/>
            </a:endParaRPr>
          </a:p>
        </p:txBody>
      </p:sp>
      <p:sp>
        <p:nvSpPr>
          <p:cNvPr id="24" name="Up Arrow 23">
            <a:extLst>
              <a:ext uri="{FF2B5EF4-FFF2-40B4-BE49-F238E27FC236}">
                <a16:creationId xmlns:a16="http://schemas.microsoft.com/office/drawing/2014/main" id="{5E6C3D1D-E710-2A8D-DA76-E952AA8207AC}"/>
              </a:ext>
            </a:extLst>
          </p:cNvPr>
          <p:cNvSpPr>
            <a:spLocks noChangeArrowheads="1"/>
          </p:cNvSpPr>
          <p:nvPr/>
        </p:nvSpPr>
        <p:spPr bwMode="auto">
          <a:xfrm rot="10800000">
            <a:off x="5493684" y="4246555"/>
            <a:ext cx="283855" cy="616419"/>
          </a:xfrm>
          <a:prstGeom prst="upArrow">
            <a:avLst>
              <a:gd name="adj1" fmla="val 50000"/>
              <a:gd name="adj2" fmla="val 50001"/>
            </a:avLst>
          </a:prstGeom>
          <a:solidFill>
            <a:srgbClr val="FF0000"/>
          </a:solidFill>
          <a:ln w="9525">
            <a:solidFill>
              <a:srgbClr val="FF0000"/>
            </a:solidFill>
            <a:miter lim="800000"/>
            <a:headEnd/>
            <a:tailEnd/>
          </a:ln>
          <a:effectLst>
            <a:outerShdw blurRad="40000" dist="23000" dir="5400000" rotWithShape="0">
              <a:srgbClr val="808080">
                <a:alpha val="34999"/>
              </a:srgbClr>
            </a:outerShdw>
          </a:effectLst>
        </p:spPr>
        <p:txBody>
          <a:bodyPr anchor="ctr"/>
          <a:lstStyle/>
          <a:p>
            <a:pPr algn="ctr" eaLnBrk="1" hangingPunct="1"/>
            <a:endParaRPr lang="en-US" sz="2400">
              <a:solidFill>
                <a:schemeClr val="lt1"/>
              </a:solidFill>
              <a:latin typeface="+mn-lt"/>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3" name="type.wav"/>
                                        </p:tgtEl>
                                      </p:cMediaNode>
                                    </p:audio>
                                  </p:sub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anim calcmode="lin" valueType="num">
                                      <p:cBhvr>
                                        <p:cTn id="16" dur="500" fill="hold"/>
                                        <p:tgtEl>
                                          <p:spTgt spid="26"/>
                                        </p:tgtEl>
                                        <p:attrNameLst>
                                          <p:attrName>ppt_x</p:attrName>
                                        </p:attrNameLst>
                                      </p:cBhvr>
                                      <p:tavLst>
                                        <p:tav tm="0">
                                          <p:val>
                                            <p:strVal val="#ppt_x"/>
                                          </p:val>
                                        </p:tav>
                                        <p:tav tm="100000">
                                          <p:val>
                                            <p:strVal val="#ppt_x"/>
                                          </p:val>
                                        </p:tav>
                                      </p:tavLst>
                                    </p:anim>
                                    <p:anim calcmode="lin" valueType="num">
                                      <p:cBhvr>
                                        <p:cTn id="17" dur="500" fill="hold"/>
                                        <p:tgtEl>
                                          <p:spTgt spid="2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4" name="Fly In"/>
                                        </p:tgtEl>
                                      </p:cMediaNode>
                                    </p:audio>
                                  </p:subTnLst>
                                </p:cTn>
                              </p:par>
                            </p:childTnLst>
                          </p:cTn>
                        </p:par>
                        <p:par>
                          <p:cTn id="18" fill="hold">
                            <p:stCondLst>
                              <p:cond delay="500"/>
                            </p:stCondLst>
                            <p:childTnLst>
                              <p:par>
                                <p:cTn id="19" presetID="2" presetClass="entr" presetSubtype="4"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additive="base">
                                        <p:cTn id="21" dur="500" fill="hold"/>
                                        <p:tgtEl>
                                          <p:spTgt spid="45"/>
                                        </p:tgtEl>
                                        <p:attrNameLst>
                                          <p:attrName>ppt_x</p:attrName>
                                        </p:attrNameLst>
                                      </p:cBhvr>
                                      <p:tavLst>
                                        <p:tav tm="0">
                                          <p:val>
                                            <p:strVal val="#ppt_x"/>
                                          </p:val>
                                        </p:tav>
                                        <p:tav tm="100000">
                                          <p:val>
                                            <p:strVal val="#ppt_x"/>
                                          </p:val>
                                        </p:tav>
                                      </p:tavLst>
                                    </p:anim>
                                    <p:anim calcmode="lin" valueType="num">
                                      <p:cBhvr additive="base">
                                        <p:cTn id="22"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right)">
                                      <p:cBhvr>
                                        <p:cTn id="27" dur="500"/>
                                        <p:tgtEl>
                                          <p:spTgt spid="33"/>
                                        </p:tgtEl>
                                      </p:cBhvr>
                                    </p:animEffect>
                                  </p:childTnLst>
                                  <p:subTnLst>
                                    <p:audio>
                                      <p:cMediaNode>
                                        <p:cTn display="0" masterRel="sameClick">
                                          <p:stCondLst>
                                            <p:cond evt="begin" delay="0">
                                              <p:tn val="25"/>
                                            </p:cond>
                                          </p:stCondLst>
                                          <p:endCondLst>
                                            <p:cond evt="onStopAudio" delay="0">
                                              <p:tgtEl>
                                                <p:sldTgt/>
                                              </p:tgtEl>
                                            </p:cond>
                                          </p:endCondLst>
                                        </p:cTn>
                                        <p:tgtEl>
                                          <p:sndTgt r:embed="rId5" name="Typewriter"/>
                                        </p:tgtEl>
                                      </p:cMediaNode>
                                    </p:audio>
                                  </p:subTnLst>
                                </p:cTn>
                              </p:par>
                            </p:childTnLst>
                          </p:cTn>
                        </p:par>
                        <p:par>
                          <p:cTn id="28" fill="hold">
                            <p:stCondLst>
                              <p:cond delay="500"/>
                            </p:stCondLst>
                            <p:childTnLst>
                              <p:par>
                                <p:cTn id="29" presetID="1"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wipe(up)">
                                      <p:cBhvr>
                                        <p:cTn id="35" dur="500"/>
                                        <p:tgtEl>
                                          <p:spTgt spid="36"/>
                                        </p:tgtEl>
                                      </p:cBhvr>
                                    </p:animEffect>
                                  </p:childTnLst>
                                  <p:subTnLst>
                                    <p:audio>
                                      <p:cMediaNode>
                                        <p:cTn display="0" masterRel="sameClick">
                                          <p:stCondLst>
                                            <p:cond evt="begin" delay="0">
                                              <p:tn val="33"/>
                                            </p:cond>
                                          </p:stCondLst>
                                          <p:endCondLst>
                                            <p:cond evt="onStopAudio" delay="0">
                                              <p:tgtEl>
                                                <p:sldTgt/>
                                              </p:tgtEl>
                                            </p:cond>
                                          </p:endCondLst>
                                        </p:cTn>
                                        <p:tgtEl>
                                          <p:sndTgt r:embed="rId5" name="Typewriter"/>
                                        </p:tgtEl>
                                      </p:cMediaNode>
                                    </p:audio>
                                  </p:subTnLst>
                                </p:cTn>
                              </p:par>
                            </p:childTnLst>
                          </p:cTn>
                        </p:par>
                        <p:par>
                          <p:cTn id="36" fill="hold">
                            <p:stCondLst>
                              <p:cond delay="500"/>
                            </p:stCondLst>
                            <p:childTnLst>
                              <p:par>
                                <p:cTn id="37" presetID="1"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7" grpId="0"/>
      <p:bldP spid="45" grpId="0"/>
      <p:bldP spid="23" grpId="0" animBg="1"/>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a:extLst>
              <a:ext uri="{FF2B5EF4-FFF2-40B4-BE49-F238E27FC236}">
                <a16:creationId xmlns:a16="http://schemas.microsoft.com/office/drawing/2014/main" id="{CA4E2D76-098F-FC41-9C92-3F6B603CF21D}"/>
              </a:ext>
            </a:extLst>
          </p:cNvPr>
          <p:cNvSpPr>
            <a:spLocks noGrp="1"/>
          </p:cNvSpPr>
          <p:nvPr>
            <p:ph type="title"/>
          </p:nvPr>
        </p:nvSpPr>
        <p:spPr>
          <a:xfrm>
            <a:off x="856413" y="4772484"/>
            <a:ext cx="5037433" cy="992068"/>
          </a:xfrm>
        </p:spPr>
        <p:txBody>
          <a:bodyPr vert="horz" lIns="91440" tIns="45720" rIns="91440" bIns="45720" rtlCol="0" anchor="b">
            <a:normAutofit/>
          </a:bodyPr>
          <a:lstStyle/>
          <a:p>
            <a:pPr algn="l" defTabSz="914400" eaLnBrk="1" hangingPunct="1">
              <a:lnSpc>
                <a:spcPct val="90000"/>
              </a:lnSpc>
            </a:pPr>
            <a:r>
              <a:rPr lang="en-US" altLang="en-US" sz="3100" b="1" kern="1200">
                <a:solidFill>
                  <a:schemeClr val="tx1"/>
                </a:solidFill>
                <a:latin typeface="+mj-lt"/>
                <a:ea typeface="+mj-ea"/>
                <a:cs typeface="+mj-cs"/>
              </a:rPr>
              <a:t>Jbones’ House of Ribs</a:t>
            </a:r>
            <a:endParaRPr lang="en-US" altLang="en-US" sz="3100" kern="1200">
              <a:solidFill>
                <a:schemeClr val="tx1"/>
              </a:solidFill>
              <a:latin typeface="+mj-lt"/>
              <a:ea typeface="+mj-ea"/>
              <a:cs typeface="+mj-cs"/>
            </a:endParaRPr>
          </a:p>
        </p:txBody>
      </p:sp>
      <p:pic>
        <p:nvPicPr>
          <p:cNvPr id="40962" name="Picture 2">
            <a:extLst>
              <a:ext uri="{FF2B5EF4-FFF2-40B4-BE49-F238E27FC236}">
                <a16:creationId xmlns:a16="http://schemas.microsoft.com/office/drawing/2014/main" id="{D3DEFD82-5D2C-0055-33E2-3B4D835BC8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113" r="14118" b="1"/>
          <a:stretch/>
        </p:blipFill>
        <p:spPr bwMode="auto">
          <a:xfrm>
            <a:off x="20" y="10"/>
            <a:ext cx="4571980" cy="4777732"/>
          </a:xfrm>
          <a:custGeom>
            <a:avLst/>
            <a:gdLst/>
            <a:ahLst/>
            <a:cxnLst/>
            <a:rect l="l" t="t" r="r" b="b"/>
            <a:pathLst>
              <a:path w="6096000" h="4777742">
                <a:moveTo>
                  <a:pt x="0" y="0"/>
                </a:moveTo>
                <a:lnTo>
                  <a:pt x="6096000" y="0"/>
                </a:lnTo>
                <a:lnTo>
                  <a:pt x="6096000" y="4777742"/>
                </a:lnTo>
                <a:lnTo>
                  <a:pt x="6067110" y="4773054"/>
                </a:lnTo>
                <a:cubicBezTo>
                  <a:pt x="6055069" y="4772257"/>
                  <a:pt x="6042963" y="4771677"/>
                  <a:pt x="6032848" y="4768862"/>
                </a:cubicBezTo>
                <a:cubicBezTo>
                  <a:pt x="6012619" y="4763231"/>
                  <a:pt x="5991471" y="4755713"/>
                  <a:pt x="5975856" y="4751678"/>
                </a:cubicBezTo>
                <a:cubicBezTo>
                  <a:pt x="5946385" y="4744300"/>
                  <a:pt x="5938143" y="4740617"/>
                  <a:pt x="5920410" y="4737737"/>
                </a:cubicBezTo>
                <a:cubicBezTo>
                  <a:pt x="5902677" y="4734858"/>
                  <a:pt x="5883840" y="4734501"/>
                  <a:pt x="5869459" y="4734403"/>
                </a:cubicBezTo>
                <a:cubicBezTo>
                  <a:pt x="5855079" y="4734305"/>
                  <a:pt x="5852140" y="4739700"/>
                  <a:pt x="5834127" y="4737148"/>
                </a:cubicBezTo>
                <a:cubicBezTo>
                  <a:pt x="5804874" y="4729435"/>
                  <a:pt x="5807796" y="4730400"/>
                  <a:pt x="5771966" y="4726150"/>
                </a:cubicBezTo>
                <a:lnTo>
                  <a:pt x="5680977" y="4726617"/>
                </a:lnTo>
                <a:lnTo>
                  <a:pt x="5650557" y="4723904"/>
                </a:lnTo>
                <a:cubicBezTo>
                  <a:pt x="5639802" y="4725929"/>
                  <a:pt x="5629047" y="4714121"/>
                  <a:pt x="5618294" y="4716145"/>
                </a:cubicBezTo>
                <a:lnTo>
                  <a:pt x="5567600" y="4712292"/>
                </a:lnTo>
                <a:cubicBezTo>
                  <a:pt x="5545229" y="4692374"/>
                  <a:pt x="5541151" y="4712551"/>
                  <a:pt x="5525295" y="4707303"/>
                </a:cubicBezTo>
                <a:cubicBezTo>
                  <a:pt x="5498062" y="4696523"/>
                  <a:pt x="5492452" y="4697563"/>
                  <a:pt x="5464966" y="4687718"/>
                </a:cubicBezTo>
                <a:cubicBezTo>
                  <a:pt x="5451160" y="4689453"/>
                  <a:pt x="5436112" y="4684365"/>
                  <a:pt x="5422637" y="4687843"/>
                </a:cubicBezTo>
                <a:lnTo>
                  <a:pt x="5385596" y="4686184"/>
                </a:lnTo>
                <a:lnTo>
                  <a:pt x="5347417" y="4690023"/>
                </a:lnTo>
                <a:lnTo>
                  <a:pt x="5307450" y="4701204"/>
                </a:lnTo>
                <a:cubicBezTo>
                  <a:pt x="5291923" y="4701949"/>
                  <a:pt x="5275426" y="4700974"/>
                  <a:pt x="5257509" y="4697243"/>
                </a:cubicBezTo>
                <a:cubicBezTo>
                  <a:pt x="5243483" y="4695263"/>
                  <a:pt x="5222121" y="4694006"/>
                  <a:pt x="5205681" y="4681108"/>
                </a:cubicBezTo>
                <a:cubicBezTo>
                  <a:pt x="5189241" y="4668210"/>
                  <a:pt x="5066582" y="4656956"/>
                  <a:pt x="5066665" y="4656732"/>
                </a:cubicBezTo>
                <a:cubicBezTo>
                  <a:pt x="5036013" y="4653433"/>
                  <a:pt x="5037516" y="4666066"/>
                  <a:pt x="5021767" y="4667463"/>
                </a:cubicBezTo>
                <a:cubicBezTo>
                  <a:pt x="5006018" y="4668859"/>
                  <a:pt x="4997883" y="4663456"/>
                  <a:pt x="4972175" y="4665113"/>
                </a:cubicBezTo>
                <a:cubicBezTo>
                  <a:pt x="4946467" y="4666771"/>
                  <a:pt x="4895264" y="4676890"/>
                  <a:pt x="4867522" y="4677409"/>
                </a:cubicBezTo>
                <a:cubicBezTo>
                  <a:pt x="4847198" y="4677652"/>
                  <a:pt x="4846533" y="4665718"/>
                  <a:pt x="4824459" y="4661311"/>
                </a:cubicBezTo>
                <a:cubicBezTo>
                  <a:pt x="4802946" y="4676275"/>
                  <a:pt x="4746723" y="4640980"/>
                  <a:pt x="4748119" y="4662282"/>
                </a:cubicBezTo>
                <a:cubicBezTo>
                  <a:pt x="4696376" y="4649495"/>
                  <a:pt x="4704934" y="4651568"/>
                  <a:pt x="4681435" y="4656529"/>
                </a:cubicBezTo>
                <a:lnTo>
                  <a:pt x="4655641" y="4662947"/>
                </a:lnTo>
                <a:lnTo>
                  <a:pt x="4568774" y="4659157"/>
                </a:lnTo>
                <a:lnTo>
                  <a:pt x="4561567" y="4664296"/>
                </a:lnTo>
                <a:lnTo>
                  <a:pt x="4544039" y="4665425"/>
                </a:lnTo>
                <a:lnTo>
                  <a:pt x="4537547" y="4666124"/>
                </a:lnTo>
                <a:lnTo>
                  <a:pt x="4533521" y="4663656"/>
                </a:lnTo>
                <a:cubicBezTo>
                  <a:pt x="4531131" y="4662547"/>
                  <a:pt x="4529356" y="4662473"/>
                  <a:pt x="4528079" y="4664277"/>
                </a:cubicBezTo>
                <a:cubicBezTo>
                  <a:pt x="4527877" y="4665254"/>
                  <a:pt x="4527677" y="4666231"/>
                  <a:pt x="4527476" y="4667208"/>
                </a:cubicBezTo>
                <a:lnTo>
                  <a:pt x="4493203" y="4670897"/>
                </a:lnTo>
                <a:lnTo>
                  <a:pt x="4246811" y="4676399"/>
                </a:lnTo>
                <a:cubicBezTo>
                  <a:pt x="4137387" y="4710859"/>
                  <a:pt x="4001444" y="4666072"/>
                  <a:pt x="3880688" y="4677902"/>
                </a:cubicBezTo>
                <a:cubicBezTo>
                  <a:pt x="3854349" y="4668373"/>
                  <a:pt x="3867024" y="4694267"/>
                  <a:pt x="3804472" y="4706612"/>
                </a:cubicBezTo>
                <a:cubicBezTo>
                  <a:pt x="3769790" y="4699764"/>
                  <a:pt x="3709689" y="4672031"/>
                  <a:pt x="3671141" y="4669214"/>
                </a:cubicBezTo>
                <a:cubicBezTo>
                  <a:pt x="3634430" y="4661806"/>
                  <a:pt x="3632993" y="4657630"/>
                  <a:pt x="3609792" y="4651280"/>
                </a:cubicBezTo>
                <a:cubicBezTo>
                  <a:pt x="3586591" y="4644931"/>
                  <a:pt x="3596838" y="4646444"/>
                  <a:pt x="3550675" y="4644949"/>
                </a:cubicBezTo>
                <a:cubicBezTo>
                  <a:pt x="3513195" y="4640338"/>
                  <a:pt x="3398385" y="4630109"/>
                  <a:pt x="3362699" y="4629669"/>
                </a:cubicBezTo>
                <a:cubicBezTo>
                  <a:pt x="3327014" y="4629229"/>
                  <a:pt x="3350265" y="4628980"/>
                  <a:pt x="3317820" y="4628473"/>
                </a:cubicBezTo>
                <a:cubicBezTo>
                  <a:pt x="3291761" y="4635373"/>
                  <a:pt x="3220279" y="4625153"/>
                  <a:pt x="3202541" y="4611353"/>
                </a:cubicBezTo>
                <a:cubicBezTo>
                  <a:pt x="3176498" y="4608414"/>
                  <a:pt x="3173034" y="4597692"/>
                  <a:pt x="3165095" y="4593183"/>
                </a:cubicBezTo>
                <a:cubicBezTo>
                  <a:pt x="3157156" y="4588674"/>
                  <a:pt x="3151440" y="4597640"/>
                  <a:pt x="3142614" y="4593521"/>
                </a:cubicBezTo>
                <a:cubicBezTo>
                  <a:pt x="3133788" y="4589402"/>
                  <a:pt x="3119786" y="4585666"/>
                  <a:pt x="3108607" y="4586122"/>
                </a:cubicBezTo>
                <a:cubicBezTo>
                  <a:pt x="3097429" y="4586579"/>
                  <a:pt x="3083057" y="4584832"/>
                  <a:pt x="3060172" y="4583967"/>
                </a:cubicBezTo>
                <a:cubicBezTo>
                  <a:pt x="3037288" y="4583102"/>
                  <a:pt x="3008898" y="4580847"/>
                  <a:pt x="2971297" y="4580934"/>
                </a:cubicBezTo>
                <a:cubicBezTo>
                  <a:pt x="2936460" y="4577753"/>
                  <a:pt x="2952539" y="4581456"/>
                  <a:pt x="2872577" y="4576652"/>
                </a:cubicBezTo>
                <a:cubicBezTo>
                  <a:pt x="2845447" y="4572221"/>
                  <a:pt x="2833971" y="4557733"/>
                  <a:pt x="2814205" y="4559580"/>
                </a:cubicBezTo>
                <a:cubicBezTo>
                  <a:pt x="2790909" y="4543112"/>
                  <a:pt x="2768526" y="4546849"/>
                  <a:pt x="2754311" y="4545459"/>
                </a:cubicBezTo>
                <a:cubicBezTo>
                  <a:pt x="2740096" y="4544070"/>
                  <a:pt x="2737019" y="4543662"/>
                  <a:pt x="2723224" y="4546010"/>
                </a:cubicBezTo>
                <a:cubicBezTo>
                  <a:pt x="2709430" y="4548359"/>
                  <a:pt x="2687410" y="4554101"/>
                  <a:pt x="2672793" y="4554314"/>
                </a:cubicBezTo>
                <a:cubicBezTo>
                  <a:pt x="2658176" y="4554527"/>
                  <a:pt x="2649574" y="4546685"/>
                  <a:pt x="2635521" y="4547286"/>
                </a:cubicBezTo>
                <a:cubicBezTo>
                  <a:pt x="2621467" y="4547887"/>
                  <a:pt x="2621767" y="4560245"/>
                  <a:pt x="2588471" y="4557919"/>
                </a:cubicBezTo>
                <a:lnTo>
                  <a:pt x="2439275" y="4540387"/>
                </a:lnTo>
                <a:cubicBezTo>
                  <a:pt x="2417784" y="4540194"/>
                  <a:pt x="2396292" y="4546221"/>
                  <a:pt x="2374801" y="4546028"/>
                </a:cubicBezTo>
                <a:cubicBezTo>
                  <a:pt x="2331700" y="4546603"/>
                  <a:pt x="2372806" y="4559122"/>
                  <a:pt x="2318618" y="4550990"/>
                </a:cubicBezTo>
                <a:cubicBezTo>
                  <a:pt x="2264430" y="4533528"/>
                  <a:pt x="2150787" y="4518120"/>
                  <a:pt x="2084135" y="4520400"/>
                </a:cubicBezTo>
                <a:lnTo>
                  <a:pt x="2010848" y="4500404"/>
                </a:lnTo>
                <a:lnTo>
                  <a:pt x="1962215" y="4501400"/>
                </a:lnTo>
                <a:lnTo>
                  <a:pt x="1926990" y="4495570"/>
                </a:lnTo>
                <a:cubicBezTo>
                  <a:pt x="1909127" y="4479452"/>
                  <a:pt x="1902510" y="4484082"/>
                  <a:pt x="1884649" y="4474880"/>
                </a:cubicBezTo>
                <a:cubicBezTo>
                  <a:pt x="1864462" y="4463930"/>
                  <a:pt x="1869383" y="4485922"/>
                  <a:pt x="1816219" y="4470938"/>
                </a:cubicBezTo>
                <a:cubicBezTo>
                  <a:pt x="1786214" y="4478916"/>
                  <a:pt x="1794086" y="4458547"/>
                  <a:pt x="1768335" y="4471096"/>
                </a:cubicBezTo>
                <a:cubicBezTo>
                  <a:pt x="1756010" y="4466078"/>
                  <a:pt x="1737157" y="4463295"/>
                  <a:pt x="1725889" y="4456707"/>
                </a:cubicBezTo>
                <a:lnTo>
                  <a:pt x="1704987" y="4453275"/>
                </a:lnTo>
                <a:lnTo>
                  <a:pt x="1678857" y="4447221"/>
                </a:lnTo>
                <a:lnTo>
                  <a:pt x="1674568" y="4435925"/>
                </a:lnTo>
                <a:lnTo>
                  <a:pt x="1634075" y="4429269"/>
                </a:lnTo>
                <a:cubicBezTo>
                  <a:pt x="1619699" y="4424763"/>
                  <a:pt x="1607040" y="4412316"/>
                  <a:pt x="1588492" y="4411465"/>
                </a:cubicBezTo>
                <a:cubicBezTo>
                  <a:pt x="1548666" y="4404488"/>
                  <a:pt x="1441540" y="4396830"/>
                  <a:pt x="1402240" y="4391911"/>
                </a:cubicBezTo>
                <a:cubicBezTo>
                  <a:pt x="1362940" y="4386992"/>
                  <a:pt x="1383536" y="4385271"/>
                  <a:pt x="1352691" y="4381952"/>
                </a:cubicBezTo>
                <a:cubicBezTo>
                  <a:pt x="1322602" y="4385447"/>
                  <a:pt x="1230331" y="4373936"/>
                  <a:pt x="1213419" y="4358161"/>
                </a:cubicBezTo>
                <a:cubicBezTo>
                  <a:pt x="1194291" y="4352958"/>
                  <a:pt x="1171642" y="4355246"/>
                  <a:pt x="1163347" y="4339486"/>
                </a:cubicBezTo>
                <a:cubicBezTo>
                  <a:pt x="1149374" y="4320060"/>
                  <a:pt x="1081104" y="4339702"/>
                  <a:pt x="1091517" y="4319884"/>
                </a:cubicBezTo>
                <a:cubicBezTo>
                  <a:pt x="1067291" y="4326517"/>
                  <a:pt x="1046078" y="4319455"/>
                  <a:pt x="1025956" y="4309010"/>
                </a:cubicBezTo>
                <a:lnTo>
                  <a:pt x="1004286" y="4296626"/>
                </a:lnTo>
                <a:lnTo>
                  <a:pt x="983819" y="4298478"/>
                </a:lnTo>
                <a:cubicBezTo>
                  <a:pt x="974051" y="4282658"/>
                  <a:pt x="953984" y="4293628"/>
                  <a:pt x="939204" y="4282411"/>
                </a:cubicBezTo>
                <a:lnTo>
                  <a:pt x="915836" y="4272323"/>
                </a:lnTo>
                <a:lnTo>
                  <a:pt x="899731" y="4266965"/>
                </a:lnTo>
                <a:lnTo>
                  <a:pt x="893886" y="4264715"/>
                </a:lnTo>
                <a:lnTo>
                  <a:pt x="889021" y="4266066"/>
                </a:lnTo>
                <a:cubicBezTo>
                  <a:pt x="886286" y="4266531"/>
                  <a:pt x="884573" y="4266166"/>
                  <a:pt x="884135" y="4264147"/>
                </a:cubicBezTo>
                <a:lnTo>
                  <a:pt x="884818" y="4261224"/>
                </a:lnTo>
                <a:lnTo>
                  <a:pt x="820228" y="4266638"/>
                </a:lnTo>
                <a:lnTo>
                  <a:pt x="788402" y="4263209"/>
                </a:lnTo>
                <a:cubicBezTo>
                  <a:pt x="756573" y="4279518"/>
                  <a:pt x="718864" y="4245871"/>
                  <a:pt x="687574" y="4276905"/>
                </a:cubicBezTo>
                <a:lnTo>
                  <a:pt x="556383" y="4277125"/>
                </a:lnTo>
                <a:lnTo>
                  <a:pt x="497122" y="4273689"/>
                </a:lnTo>
                <a:cubicBezTo>
                  <a:pt x="484020" y="4279519"/>
                  <a:pt x="445941" y="4269992"/>
                  <a:pt x="454008" y="4273811"/>
                </a:cubicBezTo>
                <a:lnTo>
                  <a:pt x="394229" y="4278215"/>
                </a:lnTo>
                <a:lnTo>
                  <a:pt x="386356" y="4282251"/>
                </a:lnTo>
                <a:lnTo>
                  <a:pt x="383576" y="4284364"/>
                </a:lnTo>
                <a:lnTo>
                  <a:pt x="370039" y="4285533"/>
                </a:lnTo>
                <a:cubicBezTo>
                  <a:pt x="361618" y="4289428"/>
                  <a:pt x="359083" y="4297501"/>
                  <a:pt x="350141" y="4300911"/>
                </a:cubicBezTo>
                <a:cubicBezTo>
                  <a:pt x="345670" y="4302616"/>
                  <a:pt x="339596" y="4303155"/>
                  <a:pt x="330385" y="4301424"/>
                </a:cubicBezTo>
                <a:cubicBezTo>
                  <a:pt x="329804" y="4289693"/>
                  <a:pt x="314374" y="4293109"/>
                  <a:pt x="297835" y="4297065"/>
                </a:cubicBezTo>
                <a:lnTo>
                  <a:pt x="282816" y="4299894"/>
                </a:lnTo>
                <a:lnTo>
                  <a:pt x="281368" y="4300653"/>
                </a:lnTo>
                <a:lnTo>
                  <a:pt x="280684" y="4300295"/>
                </a:lnTo>
                <a:lnTo>
                  <a:pt x="273908" y="4301571"/>
                </a:lnTo>
                <a:cubicBezTo>
                  <a:pt x="266799" y="4301990"/>
                  <a:pt x="261129" y="4300718"/>
                  <a:pt x="258614" y="4295926"/>
                </a:cubicBezTo>
                <a:cubicBezTo>
                  <a:pt x="242516" y="4327823"/>
                  <a:pt x="214979" y="4309338"/>
                  <a:pt x="182068" y="4323284"/>
                </a:cubicBezTo>
                <a:cubicBezTo>
                  <a:pt x="157942" y="4332898"/>
                  <a:pt x="153812" y="4326151"/>
                  <a:pt x="128666" y="4331122"/>
                </a:cubicBezTo>
                <a:cubicBezTo>
                  <a:pt x="77925" y="4373333"/>
                  <a:pt x="87445" y="4341355"/>
                  <a:pt x="21563" y="4371972"/>
                </a:cubicBezTo>
                <a:lnTo>
                  <a:pt x="0" y="4383632"/>
                </a:lnTo>
                <a:close/>
              </a:path>
            </a:pathLst>
          </a:custGeom>
          <a:noFill/>
          <a:extLst>
            <a:ext uri="{909E8E84-426E-40DD-AFC4-6F175D3DCCD1}">
              <a14:hiddenFill xmlns:a14="http://schemas.microsoft.com/office/drawing/2010/main">
                <a:solidFill>
                  <a:srgbClr val="FFFFFF"/>
                </a:solidFill>
              </a14:hiddenFill>
            </a:ext>
          </a:extLst>
        </p:spPr>
      </p:pic>
      <p:pic>
        <p:nvPicPr>
          <p:cNvPr id="2" name="Picture 1" descr="A plate of cooked meat&#10;&#10;Description automatically generated with low confidence">
            <a:extLst>
              <a:ext uri="{FF2B5EF4-FFF2-40B4-BE49-F238E27FC236}">
                <a16:creationId xmlns:a16="http://schemas.microsoft.com/office/drawing/2014/main" id="{9473C88A-BE85-AF3C-B6B1-21B941237A9D}"/>
              </a:ext>
            </a:extLst>
          </p:cNvPr>
          <p:cNvPicPr>
            <a:picLocks noChangeAspect="1"/>
          </p:cNvPicPr>
          <p:nvPr/>
        </p:nvPicPr>
        <p:blipFill rotWithShape="1">
          <a:blip r:embed="rId3"/>
          <a:srcRect l="19934" r="19937" b="1"/>
          <a:stretch/>
        </p:blipFill>
        <p:spPr>
          <a:xfrm>
            <a:off x="4572000" y="15322"/>
            <a:ext cx="4572000" cy="5455552"/>
          </a:xfrm>
          <a:custGeom>
            <a:avLst/>
            <a:gdLst/>
            <a:ahLst/>
            <a:cxnLst/>
            <a:rect l="l" t="t" r="r" b="b"/>
            <a:pathLst>
              <a:path w="6096000" h="5455552">
                <a:moveTo>
                  <a:pt x="0" y="0"/>
                </a:moveTo>
                <a:lnTo>
                  <a:pt x="8632" y="2126"/>
                </a:lnTo>
                <a:cubicBezTo>
                  <a:pt x="71597" y="8644"/>
                  <a:pt x="52747" y="11892"/>
                  <a:pt x="102111" y="11566"/>
                </a:cubicBezTo>
                <a:cubicBezTo>
                  <a:pt x="107032" y="11203"/>
                  <a:pt x="116450" y="20386"/>
                  <a:pt x="135511" y="18109"/>
                </a:cubicBezTo>
                <a:cubicBezTo>
                  <a:pt x="165681" y="22040"/>
                  <a:pt x="149025" y="33094"/>
                  <a:pt x="187668" y="36734"/>
                </a:cubicBezTo>
                <a:cubicBezTo>
                  <a:pt x="184095" y="40156"/>
                  <a:pt x="221954" y="38461"/>
                  <a:pt x="225602" y="50611"/>
                </a:cubicBezTo>
                <a:cubicBezTo>
                  <a:pt x="242020" y="54481"/>
                  <a:pt x="267241" y="57744"/>
                  <a:pt x="286175" y="59952"/>
                </a:cubicBezTo>
                <a:cubicBezTo>
                  <a:pt x="314543" y="65902"/>
                  <a:pt x="328665" y="72319"/>
                  <a:pt x="332857" y="76558"/>
                </a:cubicBezTo>
                <a:cubicBezTo>
                  <a:pt x="361257" y="83289"/>
                  <a:pt x="358186" y="84500"/>
                  <a:pt x="395478" y="98782"/>
                </a:cubicBezTo>
                <a:cubicBezTo>
                  <a:pt x="417363" y="93652"/>
                  <a:pt x="436168" y="104748"/>
                  <a:pt x="445328" y="114882"/>
                </a:cubicBezTo>
                <a:cubicBezTo>
                  <a:pt x="470101" y="124482"/>
                  <a:pt x="523910" y="147405"/>
                  <a:pt x="559300" y="150440"/>
                </a:cubicBezTo>
                <a:cubicBezTo>
                  <a:pt x="613422" y="149710"/>
                  <a:pt x="598278" y="160982"/>
                  <a:pt x="622357" y="169552"/>
                </a:cubicBezTo>
                <a:cubicBezTo>
                  <a:pt x="641101" y="180205"/>
                  <a:pt x="638493" y="171007"/>
                  <a:pt x="658054" y="184474"/>
                </a:cubicBezTo>
                <a:lnTo>
                  <a:pt x="694284" y="200095"/>
                </a:lnTo>
                <a:lnTo>
                  <a:pt x="737979" y="224556"/>
                </a:lnTo>
                <a:lnTo>
                  <a:pt x="747981" y="231280"/>
                </a:lnTo>
                <a:cubicBezTo>
                  <a:pt x="753111" y="231304"/>
                  <a:pt x="756366" y="231723"/>
                  <a:pt x="758445" y="232460"/>
                </a:cubicBezTo>
                <a:cubicBezTo>
                  <a:pt x="758496" y="232559"/>
                  <a:pt x="758549" y="232658"/>
                  <a:pt x="758600" y="232757"/>
                </a:cubicBezTo>
                <a:lnTo>
                  <a:pt x="773364" y="235718"/>
                </a:lnTo>
                <a:cubicBezTo>
                  <a:pt x="790479" y="236082"/>
                  <a:pt x="824818" y="262048"/>
                  <a:pt x="841072" y="261356"/>
                </a:cubicBezTo>
                <a:cubicBezTo>
                  <a:pt x="848247" y="277811"/>
                  <a:pt x="845053" y="250444"/>
                  <a:pt x="872404" y="265382"/>
                </a:cubicBezTo>
                <a:cubicBezTo>
                  <a:pt x="884596" y="267374"/>
                  <a:pt x="889722" y="269394"/>
                  <a:pt x="899938" y="270925"/>
                </a:cubicBezTo>
                <a:cubicBezTo>
                  <a:pt x="900079" y="271345"/>
                  <a:pt x="933560" y="274145"/>
                  <a:pt x="933701" y="274565"/>
                </a:cubicBezTo>
                <a:lnTo>
                  <a:pt x="958104" y="278658"/>
                </a:lnTo>
                <a:lnTo>
                  <a:pt x="963678" y="280729"/>
                </a:lnTo>
                <a:lnTo>
                  <a:pt x="996167" y="277529"/>
                </a:lnTo>
                <a:lnTo>
                  <a:pt x="1012387" y="277350"/>
                </a:lnTo>
                <a:lnTo>
                  <a:pt x="1018139" y="274257"/>
                </a:lnTo>
                <a:cubicBezTo>
                  <a:pt x="1023705" y="272608"/>
                  <a:pt x="1030840" y="272419"/>
                  <a:pt x="1041488" y="275538"/>
                </a:cubicBezTo>
                <a:lnTo>
                  <a:pt x="1043729" y="276831"/>
                </a:lnTo>
                <a:lnTo>
                  <a:pt x="1076532" y="271239"/>
                </a:lnTo>
                <a:cubicBezTo>
                  <a:pt x="1083544" y="269462"/>
                  <a:pt x="1111552" y="278849"/>
                  <a:pt x="1117458" y="275294"/>
                </a:cubicBezTo>
                <a:cubicBezTo>
                  <a:pt x="1173364" y="280135"/>
                  <a:pt x="1207569" y="263603"/>
                  <a:pt x="1275827" y="275029"/>
                </a:cubicBezTo>
                <a:cubicBezTo>
                  <a:pt x="1321519" y="279616"/>
                  <a:pt x="1347196" y="279519"/>
                  <a:pt x="1376683" y="283128"/>
                </a:cubicBezTo>
                <a:cubicBezTo>
                  <a:pt x="1406170" y="286737"/>
                  <a:pt x="1433752" y="293140"/>
                  <a:pt x="1452749" y="296685"/>
                </a:cubicBezTo>
                <a:cubicBezTo>
                  <a:pt x="1471746" y="300230"/>
                  <a:pt x="1466619" y="301895"/>
                  <a:pt x="1490664" y="304401"/>
                </a:cubicBezTo>
                <a:cubicBezTo>
                  <a:pt x="1514709" y="306907"/>
                  <a:pt x="1573675" y="305000"/>
                  <a:pt x="1597021" y="311721"/>
                </a:cubicBezTo>
                <a:cubicBezTo>
                  <a:pt x="1622238" y="311037"/>
                  <a:pt x="1625537" y="322069"/>
                  <a:pt x="1639314" y="320753"/>
                </a:cubicBezTo>
                <a:cubicBezTo>
                  <a:pt x="1710549" y="337224"/>
                  <a:pt x="1769892" y="334296"/>
                  <a:pt x="1856583" y="331628"/>
                </a:cubicBezTo>
                <a:cubicBezTo>
                  <a:pt x="1913730" y="336509"/>
                  <a:pt x="1912698" y="339285"/>
                  <a:pt x="1937745" y="342098"/>
                </a:cubicBezTo>
                <a:cubicBezTo>
                  <a:pt x="1945390" y="344925"/>
                  <a:pt x="1949181" y="335092"/>
                  <a:pt x="1956068" y="338984"/>
                </a:cubicBezTo>
                <a:lnTo>
                  <a:pt x="1991434" y="344183"/>
                </a:lnTo>
                <a:lnTo>
                  <a:pt x="2017399" y="354323"/>
                </a:lnTo>
                <a:lnTo>
                  <a:pt x="2041804" y="360756"/>
                </a:lnTo>
                <a:lnTo>
                  <a:pt x="2071138" y="363487"/>
                </a:lnTo>
                <a:cubicBezTo>
                  <a:pt x="2080124" y="365903"/>
                  <a:pt x="2080713" y="373697"/>
                  <a:pt x="2092557" y="373570"/>
                </a:cubicBezTo>
                <a:cubicBezTo>
                  <a:pt x="2128517" y="378742"/>
                  <a:pt x="2193287" y="383225"/>
                  <a:pt x="2242182" y="388922"/>
                </a:cubicBezTo>
                <a:cubicBezTo>
                  <a:pt x="2266404" y="385527"/>
                  <a:pt x="2301142" y="392029"/>
                  <a:pt x="2311187" y="401718"/>
                </a:cubicBezTo>
                <a:cubicBezTo>
                  <a:pt x="2323182" y="404413"/>
                  <a:pt x="2352098" y="404462"/>
                  <a:pt x="2363765" y="402554"/>
                </a:cubicBezTo>
                <a:cubicBezTo>
                  <a:pt x="2374121" y="402833"/>
                  <a:pt x="2375999" y="406521"/>
                  <a:pt x="2389759" y="407955"/>
                </a:cubicBezTo>
                <a:cubicBezTo>
                  <a:pt x="2404778" y="411334"/>
                  <a:pt x="2437354" y="427346"/>
                  <a:pt x="2451497" y="432353"/>
                </a:cubicBezTo>
                <a:cubicBezTo>
                  <a:pt x="2465640" y="437360"/>
                  <a:pt x="2451256" y="432175"/>
                  <a:pt x="2474615" y="437995"/>
                </a:cubicBezTo>
                <a:cubicBezTo>
                  <a:pt x="2482949" y="439979"/>
                  <a:pt x="2481204" y="447714"/>
                  <a:pt x="2499122" y="451403"/>
                </a:cubicBezTo>
                <a:cubicBezTo>
                  <a:pt x="2517041" y="455093"/>
                  <a:pt x="2557176" y="459358"/>
                  <a:pt x="2582126" y="460132"/>
                </a:cubicBezTo>
                <a:cubicBezTo>
                  <a:pt x="2610000" y="447613"/>
                  <a:pt x="2600233" y="464657"/>
                  <a:pt x="2651203" y="448902"/>
                </a:cubicBezTo>
                <a:cubicBezTo>
                  <a:pt x="2652514" y="450917"/>
                  <a:pt x="2673343" y="450050"/>
                  <a:pt x="2694692" y="451398"/>
                </a:cubicBezTo>
                <a:cubicBezTo>
                  <a:pt x="2716041" y="452746"/>
                  <a:pt x="2761501" y="464041"/>
                  <a:pt x="2779298" y="456988"/>
                </a:cubicBezTo>
                <a:lnTo>
                  <a:pt x="2936306" y="456249"/>
                </a:lnTo>
                <a:lnTo>
                  <a:pt x="3026435" y="468085"/>
                </a:lnTo>
                <a:cubicBezTo>
                  <a:pt x="3057775" y="469980"/>
                  <a:pt x="3063039" y="478620"/>
                  <a:pt x="3083171" y="475230"/>
                </a:cubicBezTo>
                <a:cubicBezTo>
                  <a:pt x="3117108" y="477415"/>
                  <a:pt x="3095622" y="493457"/>
                  <a:pt x="3134778" y="480540"/>
                </a:cubicBezTo>
                <a:cubicBezTo>
                  <a:pt x="3124076" y="494276"/>
                  <a:pt x="3153178" y="476814"/>
                  <a:pt x="3173314" y="487873"/>
                </a:cubicBezTo>
                <a:cubicBezTo>
                  <a:pt x="3201556" y="479719"/>
                  <a:pt x="3230591" y="489990"/>
                  <a:pt x="3247734" y="491186"/>
                </a:cubicBezTo>
                <a:cubicBezTo>
                  <a:pt x="3264877" y="492382"/>
                  <a:pt x="3251612" y="496143"/>
                  <a:pt x="3276172" y="495050"/>
                </a:cubicBezTo>
                <a:lnTo>
                  <a:pt x="3310856" y="500586"/>
                </a:lnTo>
                <a:cubicBezTo>
                  <a:pt x="3309045" y="496015"/>
                  <a:pt x="3314063" y="497362"/>
                  <a:pt x="3327824" y="498077"/>
                </a:cubicBezTo>
                <a:lnTo>
                  <a:pt x="3364782" y="494003"/>
                </a:lnTo>
                <a:lnTo>
                  <a:pt x="3390144" y="498112"/>
                </a:lnTo>
                <a:cubicBezTo>
                  <a:pt x="3393544" y="497973"/>
                  <a:pt x="3417720" y="493499"/>
                  <a:pt x="3417235" y="489988"/>
                </a:cubicBezTo>
                <a:cubicBezTo>
                  <a:pt x="3443685" y="504716"/>
                  <a:pt x="3446332" y="495464"/>
                  <a:pt x="3473455" y="491710"/>
                </a:cubicBezTo>
                <a:cubicBezTo>
                  <a:pt x="3496710" y="493093"/>
                  <a:pt x="3476665" y="493558"/>
                  <a:pt x="3532861" y="495298"/>
                </a:cubicBezTo>
                <a:cubicBezTo>
                  <a:pt x="3554737" y="511467"/>
                  <a:pt x="3539011" y="483579"/>
                  <a:pt x="3581951" y="506221"/>
                </a:cubicBezTo>
                <a:cubicBezTo>
                  <a:pt x="3584053" y="504456"/>
                  <a:pt x="3610563" y="506075"/>
                  <a:pt x="3624438" y="507850"/>
                </a:cubicBezTo>
                <a:cubicBezTo>
                  <a:pt x="3638313" y="509625"/>
                  <a:pt x="3650849" y="507462"/>
                  <a:pt x="3665204" y="516874"/>
                </a:cubicBezTo>
                <a:cubicBezTo>
                  <a:pt x="3675692" y="519769"/>
                  <a:pt x="3656949" y="515532"/>
                  <a:pt x="3689747" y="520459"/>
                </a:cubicBezTo>
                <a:cubicBezTo>
                  <a:pt x="3722545" y="525386"/>
                  <a:pt x="3829449" y="542068"/>
                  <a:pt x="3861993" y="546434"/>
                </a:cubicBezTo>
                <a:cubicBezTo>
                  <a:pt x="3894537" y="550800"/>
                  <a:pt x="3871648" y="553364"/>
                  <a:pt x="3885009" y="553797"/>
                </a:cubicBezTo>
                <a:cubicBezTo>
                  <a:pt x="3898370" y="554230"/>
                  <a:pt x="3927139" y="547164"/>
                  <a:pt x="3942159" y="549034"/>
                </a:cubicBezTo>
                <a:cubicBezTo>
                  <a:pt x="3961015" y="550940"/>
                  <a:pt x="3963811" y="558241"/>
                  <a:pt x="3975129" y="557872"/>
                </a:cubicBezTo>
                <a:cubicBezTo>
                  <a:pt x="3985593" y="547655"/>
                  <a:pt x="3996704" y="547768"/>
                  <a:pt x="4014830" y="553964"/>
                </a:cubicBezTo>
                <a:cubicBezTo>
                  <a:pt x="4048643" y="556748"/>
                  <a:pt x="4048670" y="546238"/>
                  <a:pt x="4081323" y="547753"/>
                </a:cubicBezTo>
                <a:cubicBezTo>
                  <a:pt x="4095652" y="547174"/>
                  <a:pt x="4103318" y="550468"/>
                  <a:pt x="4127224" y="547194"/>
                </a:cubicBezTo>
                <a:cubicBezTo>
                  <a:pt x="4144245" y="547892"/>
                  <a:pt x="4178444" y="549648"/>
                  <a:pt x="4201489" y="539366"/>
                </a:cubicBezTo>
                <a:cubicBezTo>
                  <a:pt x="4226484" y="538057"/>
                  <a:pt x="4208332" y="537593"/>
                  <a:pt x="4235612" y="540183"/>
                </a:cubicBezTo>
                <a:cubicBezTo>
                  <a:pt x="4268938" y="540701"/>
                  <a:pt x="4282810" y="534470"/>
                  <a:pt x="4302068" y="535952"/>
                </a:cubicBezTo>
                <a:cubicBezTo>
                  <a:pt x="4314608" y="531697"/>
                  <a:pt x="4300406" y="536768"/>
                  <a:pt x="4348604" y="531427"/>
                </a:cubicBezTo>
                <a:cubicBezTo>
                  <a:pt x="4367706" y="540886"/>
                  <a:pt x="4384046" y="527950"/>
                  <a:pt x="4400391" y="529988"/>
                </a:cubicBezTo>
                <a:cubicBezTo>
                  <a:pt x="4426313" y="528954"/>
                  <a:pt x="4490025" y="529067"/>
                  <a:pt x="4513659" y="527603"/>
                </a:cubicBezTo>
                <a:cubicBezTo>
                  <a:pt x="4537293" y="526139"/>
                  <a:pt x="4512137" y="523958"/>
                  <a:pt x="4542198" y="521206"/>
                </a:cubicBezTo>
                <a:cubicBezTo>
                  <a:pt x="4597566" y="533455"/>
                  <a:pt x="4628464" y="511410"/>
                  <a:pt x="4684502" y="508712"/>
                </a:cubicBezTo>
                <a:cubicBezTo>
                  <a:pt x="4718519" y="491640"/>
                  <a:pt x="4742626" y="509374"/>
                  <a:pt x="4779821" y="496309"/>
                </a:cubicBezTo>
                <a:cubicBezTo>
                  <a:pt x="4804992" y="492314"/>
                  <a:pt x="4808648" y="496131"/>
                  <a:pt x="4822825" y="494266"/>
                </a:cubicBezTo>
                <a:cubicBezTo>
                  <a:pt x="4837002" y="492401"/>
                  <a:pt x="4852992" y="487905"/>
                  <a:pt x="4864884" y="485118"/>
                </a:cubicBezTo>
                <a:cubicBezTo>
                  <a:pt x="4871249" y="488756"/>
                  <a:pt x="4920720" y="482346"/>
                  <a:pt x="4919578" y="477542"/>
                </a:cubicBezTo>
                <a:cubicBezTo>
                  <a:pt x="4926928" y="479188"/>
                  <a:pt x="4947247" y="485560"/>
                  <a:pt x="4949541" y="477954"/>
                </a:cubicBezTo>
                <a:cubicBezTo>
                  <a:pt x="4987069" y="477873"/>
                  <a:pt x="5008152" y="476806"/>
                  <a:pt x="5040980" y="486944"/>
                </a:cubicBezTo>
                <a:cubicBezTo>
                  <a:pt x="5064311" y="490721"/>
                  <a:pt x="5048016" y="488694"/>
                  <a:pt x="5062537" y="491091"/>
                </a:cubicBezTo>
                <a:cubicBezTo>
                  <a:pt x="5077058" y="493488"/>
                  <a:pt x="5101248" y="489194"/>
                  <a:pt x="5124930" y="488624"/>
                </a:cubicBezTo>
                <a:cubicBezTo>
                  <a:pt x="5148941" y="488756"/>
                  <a:pt x="5176916" y="492838"/>
                  <a:pt x="5194697" y="494266"/>
                </a:cubicBezTo>
                <a:cubicBezTo>
                  <a:pt x="5212478" y="495694"/>
                  <a:pt x="5216720" y="495351"/>
                  <a:pt x="5231615" y="497193"/>
                </a:cubicBezTo>
                <a:cubicBezTo>
                  <a:pt x="5256471" y="493743"/>
                  <a:pt x="5277358" y="495561"/>
                  <a:pt x="5295973" y="502936"/>
                </a:cubicBezTo>
                <a:cubicBezTo>
                  <a:pt x="5310458" y="504829"/>
                  <a:pt x="5303034" y="509138"/>
                  <a:pt x="5313760" y="510935"/>
                </a:cubicBezTo>
                <a:cubicBezTo>
                  <a:pt x="5324486" y="512732"/>
                  <a:pt x="5331325" y="504608"/>
                  <a:pt x="5360330" y="506574"/>
                </a:cubicBezTo>
                <a:cubicBezTo>
                  <a:pt x="5370649" y="506971"/>
                  <a:pt x="5370304" y="514592"/>
                  <a:pt x="5392341" y="515697"/>
                </a:cubicBezTo>
                <a:cubicBezTo>
                  <a:pt x="5414378" y="516802"/>
                  <a:pt x="5502983" y="521559"/>
                  <a:pt x="5535415" y="522731"/>
                </a:cubicBezTo>
                <a:cubicBezTo>
                  <a:pt x="5567847" y="523903"/>
                  <a:pt x="5554717" y="520685"/>
                  <a:pt x="5570264" y="520350"/>
                </a:cubicBezTo>
                <a:cubicBezTo>
                  <a:pt x="5585811" y="520015"/>
                  <a:pt x="5604204" y="511612"/>
                  <a:pt x="5628698" y="520719"/>
                </a:cubicBezTo>
                <a:cubicBezTo>
                  <a:pt x="5647020" y="515874"/>
                  <a:pt x="5647491" y="526993"/>
                  <a:pt x="5667807" y="529861"/>
                </a:cubicBezTo>
                <a:cubicBezTo>
                  <a:pt x="5679016" y="533919"/>
                  <a:pt x="5693046" y="532742"/>
                  <a:pt x="5702300" y="535541"/>
                </a:cubicBezTo>
                <a:cubicBezTo>
                  <a:pt x="5711554" y="538340"/>
                  <a:pt x="5718870" y="538844"/>
                  <a:pt x="5725716" y="541891"/>
                </a:cubicBezTo>
                <a:cubicBezTo>
                  <a:pt x="5732562" y="544938"/>
                  <a:pt x="5734643" y="551045"/>
                  <a:pt x="5743374" y="553823"/>
                </a:cubicBezTo>
                <a:cubicBezTo>
                  <a:pt x="5752105" y="556601"/>
                  <a:pt x="5765759" y="561491"/>
                  <a:pt x="5775722" y="563322"/>
                </a:cubicBezTo>
                <a:cubicBezTo>
                  <a:pt x="5785685" y="565153"/>
                  <a:pt x="5784173" y="562319"/>
                  <a:pt x="5803154" y="564811"/>
                </a:cubicBezTo>
                <a:cubicBezTo>
                  <a:pt x="5834093" y="570132"/>
                  <a:pt x="5861956" y="573987"/>
                  <a:pt x="5896753" y="573511"/>
                </a:cubicBezTo>
                <a:cubicBezTo>
                  <a:pt x="5903276" y="583218"/>
                  <a:pt x="5913663" y="578812"/>
                  <a:pt x="5927554" y="573675"/>
                </a:cubicBezTo>
                <a:cubicBezTo>
                  <a:pt x="5953522" y="580755"/>
                  <a:pt x="5997380" y="586240"/>
                  <a:pt x="6041802" y="602069"/>
                </a:cubicBezTo>
                <a:cubicBezTo>
                  <a:pt x="6060710" y="611771"/>
                  <a:pt x="6064884" y="613437"/>
                  <a:pt x="6078434" y="616108"/>
                </a:cubicBezTo>
                <a:lnTo>
                  <a:pt x="6096000" y="619448"/>
                </a:lnTo>
                <a:lnTo>
                  <a:pt x="6096000" y="5455552"/>
                </a:lnTo>
                <a:lnTo>
                  <a:pt x="6069997" y="5451207"/>
                </a:lnTo>
                <a:cubicBezTo>
                  <a:pt x="6053823" y="5455294"/>
                  <a:pt x="6044686" y="5455132"/>
                  <a:pt x="6037984" y="5444964"/>
                </a:cubicBezTo>
                <a:cubicBezTo>
                  <a:pt x="5998377" y="5442843"/>
                  <a:pt x="5957550" y="5417208"/>
                  <a:pt x="5932185" y="5429303"/>
                </a:cubicBezTo>
                <a:cubicBezTo>
                  <a:pt x="5933795" y="5407890"/>
                  <a:pt x="5919598" y="5415926"/>
                  <a:pt x="5891978" y="5410773"/>
                </a:cubicBezTo>
                <a:cubicBezTo>
                  <a:pt x="5872223" y="5404775"/>
                  <a:pt x="5829555" y="5392164"/>
                  <a:pt x="5813654" y="5386399"/>
                </a:cubicBezTo>
                <a:cubicBezTo>
                  <a:pt x="5797753" y="5380634"/>
                  <a:pt x="5785570" y="5384842"/>
                  <a:pt x="5769613" y="5379294"/>
                </a:cubicBezTo>
                <a:cubicBezTo>
                  <a:pt x="5776777" y="5360980"/>
                  <a:pt x="5681621" y="5373475"/>
                  <a:pt x="5717914" y="5360029"/>
                </a:cubicBezTo>
                <a:cubicBezTo>
                  <a:pt x="5690732" y="5349118"/>
                  <a:pt x="5700727" y="5354575"/>
                  <a:pt x="5686355" y="5359511"/>
                </a:cubicBezTo>
                <a:cubicBezTo>
                  <a:pt x="5652173" y="5354756"/>
                  <a:pt x="5649150" y="5353330"/>
                  <a:pt x="5609707" y="5357833"/>
                </a:cubicBezTo>
                <a:cubicBezTo>
                  <a:pt x="5592195" y="5357127"/>
                  <a:pt x="5585993" y="5354659"/>
                  <a:pt x="5570413" y="5353209"/>
                </a:cubicBezTo>
                <a:cubicBezTo>
                  <a:pt x="5554833" y="5351759"/>
                  <a:pt x="5546238" y="5352814"/>
                  <a:pt x="5516227" y="5349136"/>
                </a:cubicBezTo>
                <a:cubicBezTo>
                  <a:pt x="5492490" y="5344525"/>
                  <a:pt x="5475257" y="5345814"/>
                  <a:pt x="5456088" y="5343158"/>
                </a:cubicBezTo>
                <a:cubicBezTo>
                  <a:pt x="5436918" y="5340503"/>
                  <a:pt x="5425237" y="5336331"/>
                  <a:pt x="5401214" y="5333202"/>
                </a:cubicBezTo>
                <a:cubicBezTo>
                  <a:pt x="5380590" y="5324458"/>
                  <a:pt x="5302803" y="5345416"/>
                  <a:pt x="5287223" y="5319212"/>
                </a:cubicBezTo>
                <a:cubicBezTo>
                  <a:pt x="5230819" y="5324494"/>
                  <a:pt x="5214860" y="5313910"/>
                  <a:pt x="5168498" y="5309267"/>
                </a:cubicBezTo>
                <a:cubicBezTo>
                  <a:pt x="5123665" y="5304413"/>
                  <a:pt x="5118021" y="5307363"/>
                  <a:pt x="5071189" y="5294765"/>
                </a:cubicBezTo>
                <a:cubicBezTo>
                  <a:pt x="5034607" y="5282205"/>
                  <a:pt x="5014978" y="5278240"/>
                  <a:pt x="4972297" y="5275521"/>
                </a:cubicBezTo>
                <a:cubicBezTo>
                  <a:pt x="4969126" y="5282935"/>
                  <a:pt x="4918210" y="5268072"/>
                  <a:pt x="4909975" y="5265882"/>
                </a:cubicBezTo>
                <a:cubicBezTo>
                  <a:pt x="4910918" y="5270758"/>
                  <a:pt x="4884027" y="5272900"/>
                  <a:pt x="4877057" y="5268795"/>
                </a:cubicBezTo>
                <a:cubicBezTo>
                  <a:pt x="4815399" y="5271659"/>
                  <a:pt x="4796579" y="5290311"/>
                  <a:pt x="4750368" y="5280515"/>
                </a:cubicBezTo>
                <a:cubicBezTo>
                  <a:pt x="4714297" y="5280446"/>
                  <a:pt x="4716019" y="5289985"/>
                  <a:pt x="4664197" y="5289876"/>
                </a:cubicBezTo>
                <a:cubicBezTo>
                  <a:pt x="4642396" y="5294034"/>
                  <a:pt x="4648926" y="5285802"/>
                  <a:pt x="4621801" y="5286109"/>
                </a:cubicBezTo>
                <a:cubicBezTo>
                  <a:pt x="4587181" y="5303707"/>
                  <a:pt x="4550367" y="5292240"/>
                  <a:pt x="4501450" y="5291718"/>
                </a:cubicBezTo>
                <a:cubicBezTo>
                  <a:pt x="4441618" y="5290413"/>
                  <a:pt x="4391602" y="5297669"/>
                  <a:pt x="4339538" y="5289896"/>
                </a:cubicBezTo>
                <a:cubicBezTo>
                  <a:pt x="4320399" y="5296143"/>
                  <a:pt x="4294824" y="5304547"/>
                  <a:pt x="4273798" y="5293687"/>
                </a:cubicBezTo>
                <a:cubicBezTo>
                  <a:pt x="4218595" y="5295417"/>
                  <a:pt x="4225039" y="5300366"/>
                  <a:pt x="4204001" y="5294046"/>
                </a:cubicBezTo>
                <a:cubicBezTo>
                  <a:pt x="4162118" y="5296469"/>
                  <a:pt x="4168874" y="5290927"/>
                  <a:pt x="4131013" y="5287923"/>
                </a:cubicBezTo>
                <a:cubicBezTo>
                  <a:pt x="4100184" y="5283304"/>
                  <a:pt x="4115521" y="5283729"/>
                  <a:pt x="4087000" y="5283169"/>
                </a:cubicBezTo>
                <a:cubicBezTo>
                  <a:pt x="4060034" y="5291706"/>
                  <a:pt x="4041568" y="5281154"/>
                  <a:pt x="4034328" y="5278941"/>
                </a:cubicBezTo>
                <a:cubicBezTo>
                  <a:pt x="4008845" y="5280382"/>
                  <a:pt x="3971113" y="5268624"/>
                  <a:pt x="3975385" y="5283804"/>
                </a:cubicBezTo>
                <a:cubicBezTo>
                  <a:pt x="3939593" y="5263231"/>
                  <a:pt x="3940927" y="5284115"/>
                  <a:pt x="3902682" y="5278816"/>
                </a:cubicBezTo>
                <a:cubicBezTo>
                  <a:pt x="3882526" y="5271283"/>
                  <a:pt x="3856417" y="5267233"/>
                  <a:pt x="3843763" y="5276642"/>
                </a:cubicBezTo>
                <a:cubicBezTo>
                  <a:pt x="3766863" y="5264696"/>
                  <a:pt x="3813381" y="5261088"/>
                  <a:pt x="3734981" y="5248544"/>
                </a:cubicBezTo>
                <a:cubicBezTo>
                  <a:pt x="3694311" y="5242227"/>
                  <a:pt x="3633976" y="5239795"/>
                  <a:pt x="3602355" y="5230777"/>
                </a:cubicBezTo>
                <a:cubicBezTo>
                  <a:pt x="3570735" y="5221759"/>
                  <a:pt x="3562983" y="5225833"/>
                  <a:pt x="3538517" y="5219315"/>
                </a:cubicBezTo>
                <a:cubicBezTo>
                  <a:pt x="3514052" y="5212798"/>
                  <a:pt x="3482747" y="5212305"/>
                  <a:pt x="3463058" y="5208965"/>
                </a:cubicBezTo>
                <a:cubicBezTo>
                  <a:pt x="3443369" y="5205624"/>
                  <a:pt x="3422900" y="5197673"/>
                  <a:pt x="3420380" y="5199276"/>
                </a:cubicBezTo>
                <a:cubicBezTo>
                  <a:pt x="3380714" y="5190779"/>
                  <a:pt x="3368868" y="5201274"/>
                  <a:pt x="3345184" y="5183516"/>
                </a:cubicBezTo>
                <a:cubicBezTo>
                  <a:pt x="3324916" y="5181274"/>
                  <a:pt x="3320333" y="5179327"/>
                  <a:pt x="3298771" y="5178904"/>
                </a:cubicBezTo>
                <a:cubicBezTo>
                  <a:pt x="3277209" y="5178481"/>
                  <a:pt x="3245843" y="5181014"/>
                  <a:pt x="3215809" y="5180977"/>
                </a:cubicBezTo>
                <a:cubicBezTo>
                  <a:pt x="3184688" y="5182696"/>
                  <a:pt x="3183910" y="5199151"/>
                  <a:pt x="3154917" y="5182487"/>
                </a:cubicBezTo>
                <a:cubicBezTo>
                  <a:pt x="3155210" y="5186026"/>
                  <a:pt x="3140142" y="5187176"/>
                  <a:pt x="3136265" y="5187060"/>
                </a:cubicBezTo>
                <a:lnTo>
                  <a:pt x="3105563" y="5188768"/>
                </a:lnTo>
                <a:lnTo>
                  <a:pt x="3102974" y="5183180"/>
                </a:lnTo>
                <a:cubicBezTo>
                  <a:pt x="3091506" y="5180875"/>
                  <a:pt x="3071814" y="5186387"/>
                  <a:pt x="3060354" y="5187376"/>
                </a:cubicBezTo>
                <a:lnTo>
                  <a:pt x="3034213" y="5189113"/>
                </a:lnTo>
                <a:lnTo>
                  <a:pt x="3024272" y="5188328"/>
                </a:lnTo>
                <a:lnTo>
                  <a:pt x="3020033" y="5188388"/>
                </a:lnTo>
                <a:lnTo>
                  <a:pt x="3009083" y="5184215"/>
                </a:lnTo>
                <a:cubicBezTo>
                  <a:pt x="2998901" y="5183170"/>
                  <a:pt x="2991286" y="5176456"/>
                  <a:pt x="2985198" y="5175435"/>
                </a:cubicBezTo>
                <a:cubicBezTo>
                  <a:pt x="2979110" y="5174414"/>
                  <a:pt x="2977314" y="5182166"/>
                  <a:pt x="2972552" y="5178092"/>
                </a:cubicBezTo>
                <a:cubicBezTo>
                  <a:pt x="2978585" y="5175121"/>
                  <a:pt x="2969122" y="5172700"/>
                  <a:pt x="2964948" y="5170542"/>
                </a:cubicBezTo>
                <a:lnTo>
                  <a:pt x="2927081" y="5167883"/>
                </a:lnTo>
                <a:cubicBezTo>
                  <a:pt x="2881315" y="5170765"/>
                  <a:pt x="2897505" y="5157632"/>
                  <a:pt x="2883507" y="5165948"/>
                </a:cubicBezTo>
                <a:cubicBezTo>
                  <a:pt x="2848802" y="5172562"/>
                  <a:pt x="2841183" y="5172540"/>
                  <a:pt x="2828808" y="5171024"/>
                </a:cubicBezTo>
                <a:cubicBezTo>
                  <a:pt x="2789723" y="5176358"/>
                  <a:pt x="2783598" y="5178552"/>
                  <a:pt x="2733350" y="5182954"/>
                </a:cubicBezTo>
                <a:cubicBezTo>
                  <a:pt x="2705294" y="5195484"/>
                  <a:pt x="2697276" y="5196299"/>
                  <a:pt x="2676026" y="5201528"/>
                </a:cubicBezTo>
                <a:cubicBezTo>
                  <a:pt x="2649850" y="5209688"/>
                  <a:pt x="2656777" y="5215631"/>
                  <a:pt x="2624966" y="5219503"/>
                </a:cubicBezTo>
                <a:cubicBezTo>
                  <a:pt x="2608822" y="5223802"/>
                  <a:pt x="2596717" y="5233960"/>
                  <a:pt x="2586657" y="5237693"/>
                </a:cubicBezTo>
                <a:cubicBezTo>
                  <a:pt x="2576598" y="5241426"/>
                  <a:pt x="2572560" y="5240215"/>
                  <a:pt x="2555604" y="5242950"/>
                </a:cubicBezTo>
                <a:cubicBezTo>
                  <a:pt x="2544327" y="5242024"/>
                  <a:pt x="2507818" y="5241999"/>
                  <a:pt x="2501014" y="5243732"/>
                </a:cubicBezTo>
                <a:cubicBezTo>
                  <a:pt x="2481627" y="5253849"/>
                  <a:pt x="2464234" y="5242512"/>
                  <a:pt x="2430333" y="5242347"/>
                </a:cubicBezTo>
                <a:lnTo>
                  <a:pt x="2390297" y="5243718"/>
                </a:lnTo>
                <a:cubicBezTo>
                  <a:pt x="2383025" y="5238323"/>
                  <a:pt x="2325738" y="5236407"/>
                  <a:pt x="2321676" y="5229096"/>
                </a:cubicBezTo>
                <a:cubicBezTo>
                  <a:pt x="2300682" y="5221752"/>
                  <a:pt x="2300605" y="5203239"/>
                  <a:pt x="2268081" y="5196194"/>
                </a:cubicBezTo>
                <a:cubicBezTo>
                  <a:pt x="2250549" y="5189151"/>
                  <a:pt x="2260291" y="5206888"/>
                  <a:pt x="2216485" y="5186836"/>
                </a:cubicBezTo>
                <a:cubicBezTo>
                  <a:pt x="2176812" y="5155811"/>
                  <a:pt x="2009284" y="5133290"/>
                  <a:pt x="2001494" y="5079343"/>
                </a:cubicBezTo>
                <a:cubicBezTo>
                  <a:pt x="1930452" y="5061834"/>
                  <a:pt x="1990088" y="5062662"/>
                  <a:pt x="1894629" y="5047832"/>
                </a:cubicBezTo>
                <a:cubicBezTo>
                  <a:pt x="1809963" y="5035276"/>
                  <a:pt x="1557661" y="5013588"/>
                  <a:pt x="1500237" y="4994679"/>
                </a:cubicBezTo>
                <a:cubicBezTo>
                  <a:pt x="1422590" y="4985100"/>
                  <a:pt x="1462550" y="4984560"/>
                  <a:pt x="1428745" y="4990358"/>
                </a:cubicBezTo>
                <a:cubicBezTo>
                  <a:pt x="1371818" y="4998904"/>
                  <a:pt x="1368586" y="4981591"/>
                  <a:pt x="1331117" y="4982813"/>
                </a:cubicBezTo>
                <a:cubicBezTo>
                  <a:pt x="1275392" y="4969813"/>
                  <a:pt x="1167811" y="4963517"/>
                  <a:pt x="1094400" y="4949677"/>
                </a:cubicBezTo>
                <a:cubicBezTo>
                  <a:pt x="1032555" y="4940283"/>
                  <a:pt x="1020613" y="4926459"/>
                  <a:pt x="960420" y="4921601"/>
                </a:cubicBezTo>
                <a:cubicBezTo>
                  <a:pt x="926461" y="4913284"/>
                  <a:pt x="907935" y="4932317"/>
                  <a:pt x="890651" y="4899776"/>
                </a:cubicBezTo>
                <a:cubicBezTo>
                  <a:pt x="868932" y="4886871"/>
                  <a:pt x="828943" y="4886321"/>
                  <a:pt x="792786" y="4879490"/>
                </a:cubicBezTo>
                <a:cubicBezTo>
                  <a:pt x="774601" y="4877972"/>
                  <a:pt x="755410" y="4883422"/>
                  <a:pt x="715957" y="4873155"/>
                </a:cubicBezTo>
                <a:cubicBezTo>
                  <a:pt x="685950" y="4865367"/>
                  <a:pt x="651097" y="4849744"/>
                  <a:pt x="647625" y="4870967"/>
                </a:cubicBezTo>
                <a:cubicBezTo>
                  <a:pt x="617175" y="4843306"/>
                  <a:pt x="628363" y="4862320"/>
                  <a:pt x="588833" y="4861867"/>
                </a:cubicBezTo>
                <a:cubicBezTo>
                  <a:pt x="485840" y="4832827"/>
                  <a:pt x="444489" y="4851587"/>
                  <a:pt x="366769" y="4836563"/>
                </a:cubicBezTo>
                <a:cubicBezTo>
                  <a:pt x="347086" y="4818158"/>
                  <a:pt x="343282" y="4863016"/>
                  <a:pt x="293285" y="4819988"/>
                </a:cubicBezTo>
                <a:cubicBezTo>
                  <a:pt x="289569" y="4822136"/>
                  <a:pt x="267030" y="4799681"/>
                  <a:pt x="251789" y="4793960"/>
                </a:cubicBezTo>
                <a:cubicBezTo>
                  <a:pt x="236548" y="4788239"/>
                  <a:pt x="215411" y="4786648"/>
                  <a:pt x="201835" y="4785664"/>
                </a:cubicBezTo>
                <a:cubicBezTo>
                  <a:pt x="188258" y="4784679"/>
                  <a:pt x="186209" y="4788050"/>
                  <a:pt x="170329" y="4788050"/>
                </a:cubicBezTo>
                <a:cubicBezTo>
                  <a:pt x="154448" y="4788050"/>
                  <a:pt x="132774" y="4775085"/>
                  <a:pt x="103478" y="4797957"/>
                </a:cubicBezTo>
                <a:cubicBezTo>
                  <a:pt x="89551" y="4796239"/>
                  <a:pt x="97852" y="4783571"/>
                  <a:pt x="86767" y="4777747"/>
                </a:cubicBezTo>
                <a:cubicBezTo>
                  <a:pt x="81225" y="4774835"/>
                  <a:pt x="72809" y="4772046"/>
                  <a:pt x="63762" y="4769537"/>
                </a:cubicBezTo>
                <a:lnTo>
                  <a:pt x="37001" y="4763022"/>
                </a:lnTo>
                <a:lnTo>
                  <a:pt x="37482" y="4761597"/>
                </a:lnTo>
                <a:cubicBezTo>
                  <a:pt x="35277" y="4760236"/>
                  <a:pt x="31697" y="4759001"/>
                  <a:pt x="30394" y="4758901"/>
                </a:cubicBezTo>
                <a:cubicBezTo>
                  <a:pt x="29091" y="4758801"/>
                  <a:pt x="30066" y="4759837"/>
                  <a:pt x="36971" y="4763015"/>
                </a:cubicBezTo>
                <a:lnTo>
                  <a:pt x="37001" y="4763022"/>
                </a:lnTo>
                <a:lnTo>
                  <a:pt x="36315" y="4765055"/>
                </a:lnTo>
                <a:cubicBezTo>
                  <a:pt x="32115" y="4765663"/>
                  <a:pt x="22886" y="4765389"/>
                  <a:pt x="4975" y="4763227"/>
                </a:cubicBezTo>
                <a:lnTo>
                  <a:pt x="0" y="4762420"/>
                </a:lnTo>
                <a:close/>
              </a:path>
            </a:pathLst>
          </a:cu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a:extLst>
              <a:ext uri="{FF2B5EF4-FFF2-40B4-BE49-F238E27FC236}">
                <a16:creationId xmlns:a16="http://schemas.microsoft.com/office/drawing/2014/main" id="{4DCCAFD4-556E-4247-8F3B-C3FDD2CA81D1}"/>
              </a:ext>
            </a:extLst>
          </p:cNvPr>
          <p:cNvSpPr>
            <a:spLocks noGrp="1"/>
          </p:cNvSpPr>
          <p:nvPr>
            <p:ph type="title"/>
          </p:nvPr>
        </p:nvSpPr>
        <p:spPr/>
        <p:txBody>
          <a:bodyPr/>
          <a:lstStyle/>
          <a:p>
            <a:pPr eaLnBrk="1" hangingPunct="1"/>
            <a:r>
              <a:rPr lang="en-US" altLang="en-US" dirty="0">
                <a:ea typeface="ＭＳ Ｐゴシック" panose="020B0600070205080204" pitchFamily="34" charset="-128"/>
              </a:rPr>
              <a:t>How Many Units of Capital?</a:t>
            </a:r>
            <a:endParaRPr lang="en-US" altLang="en-US" sz="3200" dirty="0">
              <a:ea typeface="ＭＳ Ｐゴシック" panose="020B0600070205080204" pitchFamily="34" charset="-128"/>
            </a:endParaRPr>
          </a:p>
        </p:txBody>
      </p:sp>
      <p:graphicFrame>
        <p:nvGraphicFramePr>
          <p:cNvPr id="2" name="Table 1">
            <a:extLst>
              <a:ext uri="{FF2B5EF4-FFF2-40B4-BE49-F238E27FC236}">
                <a16:creationId xmlns:a16="http://schemas.microsoft.com/office/drawing/2014/main" id="{5A00C416-3597-D545-39E7-45FB8F707D0D}"/>
              </a:ext>
            </a:extLst>
          </p:cNvPr>
          <p:cNvGraphicFramePr>
            <a:graphicFrameLocks noGrp="1"/>
          </p:cNvGraphicFramePr>
          <p:nvPr>
            <p:extLst>
              <p:ext uri="{D42A27DB-BD31-4B8C-83A1-F6EECF244321}">
                <p14:modId xmlns:p14="http://schemas.microsoft.com/office/powerpoint/2010/main" val="285998177"/>
              </p:ext>
            </p:extLst>
          </p:nvPr>
        </p:nvGraphicFramePr>
        <p:xfrm>
          <a:off x="128335" y="1803734"/>
          <a:ext cx="8887327" cy="4043360"/>
        </p:xfrm>
        <a:graphic>
          <a:graphicData uri="http://schemas.openxmlformats.org/drawingml/2006/table">
            <a:tbl>
              <a:tblPr/>
              <a:tblGrid>
                <a:gridCol w="1213544">
                  <a:extLst>
                    <a:ext uri="{9D8B030D-6E8A-4147-A177-3AD203B41FA5}">
                      <a16:colId xmlns:a16="http://schemas.microsoft.com/office/drawing/2014/main" val="20000"/>
                    </a:ext>
                  </a:extLst>
                </a:gridCol>
                <a:gridCol w="1215259">
                  <a:extLst>
                    <a:ext uri="{9D8B030D-6E8A-4147-A177-3AD203B41FA5}">
                      <a16:colId xmlns:a16="http://schemas.microsoft.com/office/drawing/2014/main" val="20001"/>
                    </a:ext>
                  </a:extLst>
                </a:gridCol>
                <a:gridCol w="1213544">
                  <a:extLst>
                    <a:ext uri="{9D8B030D-6E8A-4147-A177-3AD203B41FA5}">
                      <a16:colId xmlns:a16="http://schemas.microsoft.com/office/drawing/2014/main" val="20002"/>
                    </a:ext>
                  </a:extLst>
                </a:gridCol>
                <a:gridCol w="1600920">
                  <a:extLst>
                    <a:ext uri="{9D8B030D-6E8A-4147-A177-3AD203B41FA5}">
                      <a16:colId xmlns:a16="http://schemas.microsoft.com/office/drawing/2014/main" val="20003"/>
                    </a:ext>
                  </a:extLst>
                </a:gridCol>
                <a:gridCol w="1213544">
                  <a:extLst>
                    <a:ext uri="{9D8B030D-6E8A-4147-A177-3AD203B41FA5}">
                      <a16:colId xmlns:a16="http://schemas.microsoft.com/office/drawing/2014/main" val="20004"/>
                    </a:ext>
                  </a:extLst>
                </a:gridCol>
                <a:gridCol w="1215258">
                  <a:extLst>
                    <a:ext uri="{9D8B030D-6E8A-4147-A177-3AD203B41FA5}">
                      <a16:colId xmlns:a16="http://schemas.microsoft.com/office/drawing/2014/main" val="20005"/>
                    </a:ext>
                  </a:extLst>
                </a:gridCol>
                <a:gridCol w="1215258">
                  <a:extLst>
                    <a:ext uri="{9D8B030D-6E8A-4147-A177-3AD203B41FA5}">
                      <a16:colId xmlns:a16="http://schemas.microsoft.com/office/drawing/2014/main" val="484030379"/>
                    </a:ext>
                  </a:extLst>
                </a:gridCol>
              </a:tblGrid>
              <a:tr h="575054">
                <a:tc gridSpan="7">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800" b="1" i="0" u="none" strike="noStrike" cap="none" normalizeH="0" baseline="0" dirty="0" err="1">
                          <a:ln>
                            <a:noFill/>
                          </a:ln>
                          <a:solidFill>
                            <a:schemeClr val="tx1"/>
                          </a:solidFill>
                          <a:effectLst/>
                          <a:latin typeface="Verdana" panose="020B0604030504040204" pitchFamily="34" charset="0"/>
                          <a:ea typeface="ＭＳ Ｐゴシック" panose="020B0600070205080204" pitchFamily="34" charset="-128"/>
                        </a:rPr>
                        <a:t>Jbones</a:t>
                      </a:r>
                      <a:r>
                        <a:rPr kumimoji="0" lang="en-US" altLang="en-US" sz="1800" b="1" i="0" u="none" strike="noStrike" cap="none" normalizeH="0" baseline="0" dirty="0">
                          <a:ln>
                            <a:noFill/>
                          </a:ln>
                          <a:solidFill>
                            <a:schemeClr val="tx1"/>
                          </a:solidFill>
                          <a:effectLst/>
                          <a:latin typeface="Verdana" panose="020B0604030504040204" pitchFamily="34" charset="0"/>
                          <a:ea typeface="ＭＳ Ｐゴシック" panose="020B0600070205080204" pitchFamily="34" charset="-128"/>
                        </a:rPr>
                        <a:t>’ House of Ribs: Half Rack=$10 ; P</a:t>
                      </a:r>
                      <a:r>
                        <a:rPr kumimoji="0" lang="en-US" altLang="en-US" sz="1800" b="1" i="0" u="none" strike="noStrike" cap="none" normalizeH="0" baseline="-25000" dirty="0">
                          <a:ln>
                            <a:noFill/>
                          </a:ln>
                          <a:solidFill>
                            <a:schemeClr val="tx1"/>
                          </a:solidFill>
                          <a:effectLst/>
                          <a:latin typeface="Verdana" panose="020B0604030504040204" pitchFamily="34" charset="0"/>
                          <a:ea typeface="ＭＳ Ｐゴシック" panose="020B0600070205080204" pitchFamily="34" charset="-128"/>
                        </a:rPr>
                        <a:t>k</a:t>
                      </a:r>
                      <a:r>
                        <a:rPr kumimoji="0" lang="en-US" altLang="en-US" sz="1800" b="1" i="0" u="none" strike="noStrike" cap="none" normalizeH="0" baseline="0" dirty="0">
                          <a:ln>
                            <a:noFill/>
                          </a:ln>
                          <a:solidFill>
                            <a:schemeClr val="tx1"/>
                          </a:solidFill>
                          <a:effectLst/>
                          <a:latin typeface="Verdana" panose="020B0604030504040204" pitchFamily="34" charset="0"/>
                          <a:ea typeface="ＭＳ Ｐゴシック" panose="020B0600070205080204" pitchFamily="34" charset="-128"/>
                        </a:rPr>
                        <a:t>=$5,000; r=.08; </a:t>
                      </a:r>
                      <a:r>
                        <a:rPr kumimoji="0" lang="en-US" altLang="en-US" sz="1800" b="1" i="0" u="none" strike="noStrike" cap="none" normalizeH="0" baseline="0" dirty="0" err="1">
                          <a:ln>
                            <a:noFill/>
                          </a:ln>
                          <a:solidFill>
                            <a:schemeClr val="tx1"/>
                          </a:solidFill>
                          <a:effectLst/>
                          <a:latin typeface="Verdana" panose="020B0604030504040204" pitchFamily="34" charset="0"/>
                          <a:ea typeface="ＭＳ Ｐゴシック" panose="020B0600070205080204" pitchFamily="34" charset="-128"/>
                        </a:rPr>
                        <a:t>δ</a:t>
                      </a:r>
                      <a:r>
                        <a:rPr kumimoji="0" lang="en-US" altLang="en-US" sz="1800" b="1" i="0" u="none" strike="noStrike" cap="none" normalizeH="0" baseline="0" dirty="0">
                          <a:ln>
                            <a:noFill/>
                          </a:ln>
                          <a:solidFill>
                            <a:schemeClr val="tx1"/>
                          </a:solidFill>
                          <a:effectLst/>
                          <a:latin typeface="Verdana" panose="020B0604030504040204" pitchFamily="34" charset="0"/>
                          <a:ea typeface="ＭＳ Ｐゴシック" panose="020B0600070205080204" pitchFamily="34" charset="-128"/>
                        </a:rPr>
                        <a:t>=.02</a:t>
                      </a:r>
                    </a:p>
                  </a:txBody>
                  <a:tcPr marL="6999" marR="6999" marT="70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US" altLang="en-US" sz="1800" b="1" i="0" u="none" strike="noStrike" cap="none" normalizeH="0" baseline="0" dirty="0">
                        <a:ln>
                          <a:noFill/>
                        </a:ln>
                        <a:solidFill>
                          <a:schemeClr val="tx1"/>
                        </a:solidFill>
                        <a:effectLst/>
                        <a:latin typeface="Verdana" panose="020B0604030504040204" pitchFamily="34" charset="0"/>
                        <a:ea typeface="ＭＳ Ｐゴシック" panose="020B0600070205080204" pitchFamily="34" charset="-128"/>
                      </a:endParaRPr>
                    </a:p>
                  </a:txBody>
                  <a:tcPr marL="6999" marR="6999" marT="70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260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Verdana" panose="020B0604030504040204" pitchFamily="34" charset="0"/>
                          <a:ea typeface="ＭＳ Ｐゴシック" panose="020B0600070205080204" pitchFamily="34" charset="-128"/>
                        </a:rPr>
                        <a:t>#Smokers</a:t>
                      </a:r>
                    </a:p>
                  </a:txBody>
                  <a:tcPr marL="6999" marR="6999" marT="70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Verdana" panose="020B0604030504040204" pitchFamily="34" charset="0"/>
                          <a:ea typeface="ＭＳ Ｐゴシック" panose="020B0600070205080204" pitchFamily="34" charset="-128"/>
                        </a:rPr>
                        <a:t># Half Racks</a:t>
                      </a:r>
                    </a:p>
                  </a:txBody>
                  <a:tcPr marL="6999" marR="6999" marT="70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Verdana" panose="020B0604030504040204" pitchFamily="34" charset="0"/>
                          <a:ea typeface="ＭＳ Ｐゴシック" panose="020B0600070205080204" pitchFamily="34" charset="-128"/>
                        </a:rPr>
                        <a:t># MPK</a:t>
                      </a:r>
                    </a:p>
                  </a:txBody>
                  <a:tcPr marL="6999" marR="6999" marT="70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Verdana" panose="020B0604030504040204" pitchFamily="34" charset="0"/>
                          <a:ea typeface="ＭＳ Ｐゴシック" panose="020B0600070205080204" pitchFamily="34" charset="-128"/>
                        </a:rPr>
                        <a:t>$ Total Revenue</a:t>
                      </a:r>
                    </a:p>
                  </a:txBody>
                  <a:tcPr marL="6999" marR="6999" marT="70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Verdana" panose="020B0604030504040204" pitchFamily="34" charset="0"/>
                          <a:ea typeface="ＭＳ Ｐゴシック" panose="020B0600070205080204" pitchFamily="34" charset="-128"/>
                        </a:rPr>
                        <a:t>$ MRPK</a:t>
                      </a:r>
                    </a:p>
                  </a:txBody>
                  <a:tcPr marL="6999" marR="6999" marT="70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Verdana" panose="020B0604030504040204" pitchFamily="34" charset="0"/>
                          <a:ea typeface="ＭＳ Ｐゴシック" panose="020B0600070205080204" pitchFamily="34" charset="-128"/>
                        </a:rPr>
                        <a:t>$ UCC</a:t>
                      </a:r>
                    </a:p>
                  </a:txBody>
                  <a:tcPr marL="6999" marR="6999" marT="70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Verdana" panose="020B0604030504040204" pitchFamily="34" charset="0"/>
                          <a:ea typeface="ＭＳ Ｐゴシック" panose="020B0600070205080204" pitchFamily="34" charset="-128"/>
                        </a:rPr>
                        <a:t>#UCC</a:t>
                      </a:r>
                    </a:p>
                  </a:txBody>
                  <a:tcPr marL="6999" marR="6999" marT="70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2243">
                <a:tc>
                  <a:txBody>
                    <a:bodyPr/>
                    <a:lstStyle/>
                    <a:p>
                      <a:pPr algn="ctr" rtl="0" fontAlgn="ctr"/>
                      <a:r>
                        <a:rPr lang="en-US" sz="1600" b="0" i="0" u="none" strike="noStrike">
                          <a:solidFill>
                            <a:srgbClr val="000000"/>
                          </a:solidFill>
                          <a:effectLst/>
                          <a:latin typeface="Verdana" panose="020B060403050404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en-US" sz="1600" b="0" i="0" u="none" strike="noStrike">
                          <a:solidFill>
                            <a:srgbClr val="000000"/>
                          </a:solidFill>
                          <a:effectLst/>
                          <a:latin typeface="Verdana" panose="020B060403050404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endParaRPr lang="en-US" sz="1800" b="0"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endParaRPr lang="en-US" sz="1800" b="0"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endParaRPr lang="en-US" sz="1800" b="0"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endParaRPr>
                    </a:p>
                  </a:txBody>
                  <a:tcPr marL="6999" marR="6999" marT="70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endParaRPr>
                    </a:p>
                  </a:txBody>
                  <a:tcPr marL="6999" marR="6999" marT="70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2243">
                <a:tc>
                  <a:txBody>
                    <a:bodyPr/>
                    <a:lstStyle/>
                    <a:p>
                      <a:pPr algn="ctr" rtl="0" fontAlgn="ctr"/>
                      <a:r>
                        <a:rPr lang="en-US" sz="1600" b="0" i="0" u="none" strike="noStrike">
                          <a:solidFill>
                            <a:srgbClr val="000000"/>
                          </a:solidFill>
                          <a:effectLst/>
                          <a:latin typeface="Verdana" panose="020B060403050404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en-US" sz="1600" b="0" i="0" u="none" strike="noStrike">
                          <a:solidFill>
                            <a:srgbClr val="000000"/>
                          </a:solidFill>
                          <a:effectLst/>
                          <a:latin typeface="Verdana" panose="020B0604030504040204" pitchFamily="34" charset="0"/>
                        </a:rPr>
                        <a:t>250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endParaRPr lang="en-US" sz="1800" b="0"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endParaRPr lang="en-US" sz="1800" b="0"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endParaRPr lang="en-US" sz="1800" b="0"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endParaRPr>
                    </a:p>
                  </a:txBody>
                  <a:tcPr marL="6999" marR="6999" marT="70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endParaRPr>
                    </a:p>
                  </a:txBody>
                  <a:tcPr marL="6999" marR="6999" marT="70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22243">
                <a:tc>
                  <a:txBody>
                    <a:bodyPr/>
                    <a:lstStyle/>
                    <a:p>
                      <a:pPr algn="ctr" rtl="0" fontAlgn="ctr"/>
                      <a:r>
                        <a:rPr lang="en-US" sz="1600" b="0" i="0" u="none" strike="noStrike">
                          <a:solidFill>
                            <a:srgbClr val="000000"/>
                          </a:solidFill>
                          <a:effectLst/>
                          <a:latin typeface="Verdana" panose="020B060403050404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en-US" sz="1600" b="0" i="0" u="none" strike="noStrike">
                          <a:solidFill>
                            <a:srgbClr val="000000"/>
                          </a:solidFill>
                          <a:effectLst/>
                          <a:latin typeface="Verdana" panose="020B0604030504040204" pitchFamily="34" charset="0"/>
                        </a:rPr>
                        <a:t>440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endParaRPr lang="en-US" sz="1800" b="0"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endParaRPr lang="en-US" sz="1800" b="0"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endParaRPr lang="en-US" sz="1800" b="0"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endParaRPr>
                    </a:p>
                  </a:txBody>
                  <a:tcPr marL="6999" marR="6999" marT="70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endParaRPr>
                    </a:p>
                  </a:txBody>
                  <a:tcPr marL="6999" marR="6999" marT="70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22243">
                <a:tc>
                  <a:txBody>
                    <a:bodyPr/>
                    <a:lstStyle/>
                    <a:p>
                      <a:pPr algn="ctr" rtl="0" fontAlgn="ctr"/>
                      <a:r>
                        <a:rPr lang="en-US" sz="1600" b="0" i="0" u="none" strike="noStrike">
                          <a:solidFill>
                            <a:srgbClr val="000000"/>
                          </a:solidFill>
                          <a:effectLst/>
                          <a:latin typeface="Verdana" panose="020B060403050404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en-US" sz="1600" b="0" i="0" u="none" strike="noStrike">
                          <a:solidFill>
                            <a:srgbClr val="000000"/>
                          </a:solidFill>
                          <a:effectLst/>
                          <a:latin typeface="Verdana" panose="020B0604030504040204" pitchFamily="34" charset="0"/>
                        </a:rPr>
                        <a:t>580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endParaRPr lang="en-US" sz="1800" b="0"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endParaRPr lang="en-US" sz="1800" b="0"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endParaRPr lang="en-US" sz="1800" b="0"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endParaRPr>
                    </a:p>
                  </a:txBody>
                  <a:tcPr marL="6999" marR="6999" marT="70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endParaRPr>
                    </a:p>
                  </a:txBody>
                  <a:tcPr marL="6999" marR="6999" marT="70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22243">
                <a:tc>
                  <a:txBody>
                    <a:bodyPr/>
                    <a:lstStyle/>
                    <a:p>
                      <a:pPr algn="ctr" rtl="0" fontAlgn="ctr"/>
                      <a:r>
                        <a:rPr lang="en-US" sz="1600" b="0" i="0" u="none" strike="noStrike">
                          <a:solidFill>
                            <a:srgbClr val="000000"/>
                          </a:solidFill>
                          <a:effectLst/>
                          <a:latin typeface="Verdana" panose="020B060403050404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en-US" sz="1600" b="0" i="0" u="none" strike="noStrike">
                          <a:solidFill>
                            <a:srgbClr val="000000"/>
                          </a:solidFill>
                          <a:effectLst/>
                          <a:latin typeface="Verdana" panose="020B0604030504040204" pitchFamily="34" charset="0"/>
                        </a:rPr>
                        <a:t>674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endParaRPr lang="en-US" sz="1800" b="0"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endParaRPr lang="en-US" sz="1800" b="0"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endParaRPr lang="en-US" sz="1800" b="0"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endParaRPr>
                    </a:p>
                  </a:txBody>
                  <a:tcPr marL="6999" marR="6999" marT="70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endParaRPr>
                    </a:p>
                  </a:txBody>
                  <a:tcPr marL="6999" marR="6999" marT="70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22243">
                <a:tc>
                  <a:txBody>
                    <a:bodyPr/>
                    <a:lstStyle/>
                    <a:p>
                      <a:pPr algn="ctr" rtl="0" fontAlgn="ctr"/>
                      <a:r>
                        <a:rPr lang="en-US" sz="1600" b="0" i="0" u="none" strike="noStrike">
                          <a:solidFill>
                            <a:srgbClr val="000000"/>
                          </a:solidFill>
                          <a:effectLst/>
                          <a:latin typeface="Verdana" panose="020B060403050404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en-US" sz="1600" b="0" i="0" u="none" strike="noStrike">
                          <a:solidFill>
                            <a:srgbClr val="000000"/>
                          </a:solidFill>
                          <a:effectLst/>
                          <a:latin typeface="Verdana" panose="020B0604030504040204" pitchFamily="34" charset="0"/>
                        </a:rPr>
                        <a:t>724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endParaRPr lang="en-US" sz="1800" b="0"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endParaRPr lang="en-US" sz="1800" b="0"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endParaRPr lang="en-US" sz="1800" b="0"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endParaRPr>
                    </a:p>
                  </a:txBody>
                  <a:tcPr marL="6999" marR="6999" marT="70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endParaRPr>
                    </a:p>
                  </a:txBody>
                  <a:tcPr marL="6999" marR="6999" marT="70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22243">
                <a:tc>
                  <a:txBody>
                    <a:bodyPr/>
                    <a:lstStyle/>
                    <a:p>
                      <a:pPr algn="ctr" rtl="0" fontAlgn="ctr"/>
                      <a:r>
                        <a:rPr lang="en-US" sz="1600" b="0" i="0" u="none" strike="noStrike">
                          <a:solidFill>
                            <a:srgbClr val="000000"/>
                          </a:solidFill>
                          <a:effectLst/>
                          <a:latin typeface="Verdana" panose="020B060403050404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en-US" sz="1600" b="0" i="0" u="none" strike="noStrike">
                          <a:solidFill>
                            <a:srgbClr val="000000"/>
                          </a:solidFill>
                          <a:effectLst/>
                          <a:latin typeface="Verdana" panose="020B0604030504040204" pitchFamily="34" charset="0"/>
                        </a:rPr>
                        <a:t>731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endParaRPr lang="en-US" sz="1800" b="0"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endParaRPr lang="en-US" sz="1800" b="0"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endParaRPr lang="en-US" sz="1800" b="0"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endParaRPr>
                    </a:p>
                  </a:txBody>
                  <a:tcPr marL="6999" marR="6999" marT="70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endParaRPr>
                    </a:p>
                  </a:txBody>
                  <a:tcPr marL="6999" marR="6999" marT="70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a:extLst>
              <a:ext uri="{FF2B5EF4-FFF2-40B4-BE49-F238E27FC236}">
                <a16:creationId xmlns:a16="http://schemas.microsoft.com/office/drawing/2014/main" id="{4DCCAFD4-556E-4247-8F3B-C3FDD2CA81D1}"/>
              </a:ext>
            </a:extLst>
          </p:cNvPr>
          <p:cNvSpPr>
            <a:spLocks noGrp="1"/>
          </p:cNvSpPr>
          <p:nvPr>
            <p:ph type="title"/>
          </p:nvPr>
        </p:nvSpPr>
        <p:spPr/>
        <p:txBody>
          <a:bodyPr/>
          <a:lstStyle/>
          <a:p>
            <a:pPr eaLnBrk="1" hangingPunct="1"/>
            <a:r>
              <a:rPr lang="en-US" altLang="en-US" dirty="0">
                <a:ea typeface="ＭＳ Ｐゴシック" panose="020B0600070205080204" pitchFamily="34" charset="-128"/>
              </a:rPr>
              <a:t>How Many Units of Capital?</a:t>
            </a:r>
            <a:endParaRPr lang="en-US" altLang="en-US" sz="3200" dirty="0">
              <a:ea typeface="ＭＳ Ｐゴシック" panose="020B0600070205080204" pitchFamily="34" charset="-128"/>
            </a:endParaRPr>
          </a:p>
        </p:txBody>
      </p:sp>
      <p:graphicFrame>
        <p:nvGraphicFramePr>
          <p:cNvPr id="5" name="Table 4">
            <a:extLst>
              <a:ext uri="{FF2B5EF4-FFF2-40B4-BE49-F238E27FC236}">
                <a16:creationId xmlns:a16="http://schemas.microsoft.com/office/drawing/2014/main" id="{61F65448-8497-294E-8EE4-1E4B7F719A49}"/>
              </a:ext>
            </a:extLst>
          </p:cNvPr>
          <p:cNvGraphicFramePr>
            <a:graphicFrameLocks noGrp="1"/>
          </p:cNvGraphicFramePr>
          <p:nvPr>
            <p:extLst>
              <p:ext uri="{D42A27DB-BD31-4B8C-83A1-F6EECF244321}">
                <p14:modId xmlns:p14="http://schemas.microsoft.com/office/powerpoint/2010/main" val="472464768"/>
              </p:ext>
            </p:extLst>
          </p:nvPr>
        </p:nvGraphicFramePr>
        <p:xfrm>
          <a:off x="128335" y="1803734"/>
          <a:ext cx="8887327" cy="4043360"/>
        </p:xfrm>
        <a:graphic>
          <a:graphicData uri="http://schemas.openxmlformats.org/drawingml/2006/table">
            <a:tbl>
              <a:tblPr/>
              <a:tblGrid>
                <a:gridCol w="1213544">
                  <a:extLst>
                    <a:ext uri="{9D8B030D-6E8A-4147-A177-3AD203B41FA5}">
                      <a16:colId xmlns:a16="http://schemas.microsoft.com/office/drawing/2014/main" val="20000"/>
                    </a:ext>
                  </a:extLst>
                </a:gridCol>
                <a:gridCol w="1215259">
                  <a:extLst>
                    <a:ext uri="{9D8B030D-6E8A-4147-A177-3AD203B41FA5}">
                      <a16:colId xmlns:a16="http://schemas.microsoft.com/office/drawing/2014/main" val="20001"/>
                    </a:ext>
                  </a:extLst>
                </a:gridCol>
                <a:gridCol w="1213544">
                  <a:extLst>
                    <a:ext uri="{9D8B030D-6E8A-4147-A177-3AD203B41FA5}">
                      <a16:colId xmlns:a16="http://schemas.microsoft.com/office/drawing/2014/main" val="20002"/>
                    </a:ext>
                  </a:extLst>
                </a:gridCol>
                <a:gridCol w="1600920">
                  <a:extLst>
                    <a:ext uri="{9D8B030D-6E8A-4147-A177-3AD203B41FA5}">
                      <a16:colId xmlns:a16="http://schemas.microsoft.com/office/drawing/2014/main" val="20003"/>
                    </a:ext>
                  </a:extLst>
                </a:gridCol>
                <a:gridCol w="1213544">
                  <a:extLst>
                    <a:ext uri="{9D8B030D-6E8A-4147-A177-3AD203B41FA5}">
                      <a16:colId xmlns:a16="http://schemas.microsoft.com/office/drawing/2014/main" val="20004"/>
                    </a:ext>
                  </a:extLst>
                </a:gridCol>
                <a:gridCol w="1215258">
                  <a:extLst>
                    <a:ext uri="{9D8B030D-6E8A-4147-A177-3AD203B41FA5}">
                      <a16:colId xmlns:a16="http://schemas.microsoft.com/office/drawing/2014/main" val="20005"/>
                    </a:ext>
                  </a:extLst>
                </a:gridCol>
                <a:gridCol w="1215258">
                  <a:extLst>
                    <a:ext uri="{9D8B030D-6E8A-4147-A177-3AD203B41FA5}">
                      <a16:colId xmlns:a16="http://schemas.microsoft.com/office/drawing/2014/main" val="484030379"/>
                    </a:ext>
                  </a:extLst>
                </a:gridCol>
              </a:tblGrid>
              <a:tr h="575054">
                <a:tc gridSpan="7">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800" b="1" i="0" u="none" strike="noStrike" cap="none" normalizeH="0" baseline="0" dirty="0" err="1">
                          <a:ln>
                            <a:noFill/>
                          </a:ln>
                          <a:solidFill>
                            <a:schemeClr val="tx1"/>
                          </a:solidFill>
                          <a:effectLst/>
                          <a:latin typeface="Verdana" panose="020B0604030504040204" pitchFamily="34" charset="0"/>
                          <a:ea typeface="ＭＳ Ｐゴシック" panose="020B0600070205080204" pitchFamily="34" charset="-128"/>
                        </a:rPr>
                        <a:t>Jbones</a:t>
                      </a:r>
                      <a:r>
                        <a:rPr kumimoji="0" lang="en-US" altLang="en-US" sz="1800" b="1" i="0" u="none" strike="noStrike" cap="none" normalizeH="0" baseline="0" dirty="0">
                          <a:ln>
                            <a:noFill/>
                          </a:ln>
                          <a:solidFill>
                            <a:schemeClr val="tx1"/>
                          </a:solidFill>
                          <a:effectLst/>
                          <a:latin typeface="Verdana" panose="020B0604030504040204" pitchFamily="34" charset="0"/>
                          <a:ea typeface="ＭＳ Ｐゴシック" panose="020B0600070205080204" pitchFamily="34" charset="-128"/>
                        </a:rPr>
                        <a:t>’ House of Ribs: Half Rack=$10 ; P</a:t>
                      </a:r>
                      <a:r>
                        <a:rPr kumimoji="0" lang="en-US" altLang="en-US" sz="1800" b="1" i="0" u="none" strike="noStrike" cap="none" normalizeH="0" baseline="-25000" dirty="0">
                          <a:ln>
                            <a:noFill/>
                          </a:ln>
                          <a:solidFill>
                            <a:schemeClr val="tx1"/>
                          </a:solidFill>
                          <a:effectLst/>
                          <a:latin typeface="Verdana" panose="020B0604030504040204" pitchFamily="34" charset="0"/>
                          <a:ea typeface="ＭＳ Ｐゴシック" panose="020B0600070205080204" pitchFamily="34" charset="-128"/>
                        </a:rPr>
                        <a:t>k</a:t>
                      </a:r>
                      <a:r>
                        <a:rPr kumimoji="0" lang="en-US" altLang="en-US" sz="1800" b="1" i="0" u="none" strike="noStrike" cap="none" normalizeH="0" baseline="0" dirty="0">
                          <a:ln>
                            <a:noFill/>
                          </a:ln>
                          <a:solidFill>
                            <a:schemeClr val="tx1"/>
                          </a:solidFill>
                          <a:effectLst/>
                          <a:latin typeface="Verdana" panose="020B0604030504040204" pitchFamily="34" charset="0"/>
                          <a:ea typeface="ＭＳ Ｐゴシック" panose="020B0600070205080204" pitchFamily="34" charset="-128"/>
                        </a:rPr>
                        <a:t>=$5,000; r=.08; </a:t>
                      </a:r>
                      <a:r>
                        <a:rPr kumimoji="0" lang="en-US" altLang="en-US" sz="1800" b="1" i="0" u="none" strike="noStrike" cap="none" normalizeH="0" baseline="0" dirty="0" err="1">
                          <a:ln>
                            <a:noFill/>
                          </a:ln>
                          <a:solidFill>
                            <a:schemeClr val="tx1"/>
                          </a:solidFill>
                          <a:effectLst/>
                          <a:latin typeface="Verdana" panose="020B0604030504040204" pitchFamily="34" charset="0"/>
                          <a:ea typeface="ＭＳ Ｐゴシック" panose="020B0600070205080204" pitchFamily="34" charset="-128"/>
                        </a:rPr>
                        <a:t>δ</a:t>
                      </a:r>
                      <a:r>
                        <a:rPr kumimoji="0" lang="en-US" altLang="en-US" sz="1800" b="1" i="0" u="none" strike="noStrike" cap="none" normalizeH="0" baseline="0" dirty="0">
                          <a:ln>
                            <a:noFill/>
                          </a:ln>
                          <a:solidFill>
                            <a:schemeClr val="tx1"/>
                          </a:solidFill>
                          <a:effectLst/>
                          <a:latin typeface="Verdana" panose="020B0604030504040204" pitchFamily="34" charset="0"/>
                          <a:ea typeface="ＭＳ Ｐゴシック" panose="020B0600070205080204" pitchFamily="34" charset="-128"/>
                        </a:rPr>
                        <a:t>=.02</a:t>
                      </a:r>
                    </a:p>
                  </a:txBody>
                  <a:tcPr marL="6999" marR="6999" marT="70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US" altLang="en-US" sz="1800" b="1" i="0" u="none" strike="noStrike" cap="none" normalizeH="0" baseline="0" dirty="0">
                        <a:ln>
                          <a:noFill/>
                        </a:ln>
                        <a:solidFill>
                          <a:schemeClr val="tx1"/>
                        </a:solidFill>
                        <a:effectLst/>
                        <a:latin typeface="Verdana" panose="020B0604030504040204" pitchFamily="34" charset="0"/>
                        <a:ea typeface="ＭＳ Ｐゴシック" panose="020B0600070205080204" pitchFamily="34" charset="-128"/>
                      </a:endParaRPr>
                    </a:p>
                  </a:txBody>
                  <a:tcPr marL="6999" marR="6999" marT="70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260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Verdana" panose="020B0604030504040204" pitchFamily="34" charset="0"/>
                          <a:ea typeface="ＭＳ Ｐゴシック" panose="020B0600070205080204" pitchFamily="34" charset="-128"/>
                        </a:rPr>
                        <a:t>#Smokers</a:t>
                      </a:r>
                    </a:p>
                  </a:txBody>
                  <a:tcPr marL="6999" marR="6999" marT="70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Verdana" panose="020B0604030504040204" pitchFamily="34" charset="0"/>
                          <a:ea typeface="ＭＳ Ｐゴシック" panose="020B0600070205080204" pitchFamily="34" charset="-128"/>
                        </a:rPr>
                        <a:t># Half Racks</a:t>
                      </a:r>
                    </a:p>
                  </a:txBody>
                  <a:tcPr marL="6999" marR="6999" marT="70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Verdana" panose="020B0604030504040204" pitchFamily="34" charset="0"/>
                          <a:ea typeface="ＭＳ Ｐゴシック" panose="020B0600070205080204" pitchFamily="34" charset="-128"/>
                        </a:rPr>
                        <a:t># MPK</a:t>
                      </a:r>
                    </a:p>
                  </a:txBody>
                  <a:tcPr marL="6999" marR="6999" marT="70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Verdana" panose="020B0604030504040204" pitchFamily="34" charset="0"/>
                          <a:ea typeface="ＭＳ Ｐゴシック" panose="020B0600070205080204" pitchFamily="34" charset="-128"/>
                        </a:rPr>
                        <a:t>$ Total Revenue</a:t>
                      </a:r>
                    </a:p>
                  </a:txBody>
                  <a:tcPr marL="6999" marR="6999" marT="70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Verdana" panose="020B0604030504040204" pitchFamily="34" charset="0"/>
                          <a:ea typeface="ＭＳ Ｐゴシック" panose="020B0600070205080204" pitchFamily="34" charset="-128"/>
                        </a:rPr>
                        <a:t>$ MRPK</a:t>
                      </a:r>
                    </a:p>
                  </a:txBody>
                  <a:tcPr marL="6999" marR="6999" marT="70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Verdana" panose="020B0604030504040204" pitchFamily="34" charset="0"/>
                          <a:ea typeface="ＭＳ Ｐゴシック" panose="020B0600070205080204" pitchFamily="34" charset="-128"/>
                        </a:rPr>
                        <a:t>$ UCC</a:t>
                      </a:r>
                    </a:p>
                  </a:txBody>
                  <a:tcPr marL="6999" marR="6999" marT="70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Verdana" panose="020B0604030504040204" pitchFamily="34" charset="0"/>
                          <a:ea typeface="ＭＳ Ｐゴシック" panose="020B0600070205080204" pitchFamily="34" charset="-128"/>
                        </a:rPr>
                        <a:t>#UCC</a:t>
                      </a:r>
                    </a:p>
                  </a:txBody>
                  <a:tcPr marL="6999" marR="6999" marT="70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2243">
                <a:tc>
                  <a:txBody>
                    <a:bodyPr/>
                    <a:lstStyle/>
                    <a:p>
                      <a:pPr algn="ctr" rtl="0" fontAlgn="ctr"/>
                      <a:r>
                        <a:rPr lang="en-US" sz="1600" b="0" i="0" u="none" strike="noStrike">
                          <a:solidFill>
                            <a:srgbClr val="000000"/>
                          </a:solidFill>
                          <a:effectLst/>
                          <a:latin typeface="Verdana" panose="020B060403050404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en-US" sz="1600" b="0" i="0" u="none" strike="noStrike">
                          <a:solidFill>
                            <a:srgbClr val="000000"/>
                          </a:solidFill>
                          <a:effectLst/>
                          <a:latin typeface="Verdana" panose="020B060403050404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800" b="0" i="0" u="none" strike="noStrike">
                          <a:solidFill>
                            <a:srgbClr val="000000"/>
                          </a:solidFill>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800" b="0" i="0" u="none" strike="noStrike">
                          <a:solidFill>
                            <a:srgbClr val="000000"/>
                          </a:solidFill>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800" b="0" i="0" u="none" strike="noStrike">
                          <a:solidFill>
                            <a:srgbClr val="000000"/>
                          </a:solidFill>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endParaRPr>
                    </a:p>
                  </a:txBody>
                  <a:tcPr marL="6999" marR="6999" marT="70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endParaRPr>
                    </a:p>
                  </a:txBody>
                  <a:tcPr marL="6999" marR="6999" marT="70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2243">
                <a:tc>
                  <a:txBody>
                    <a:bodyPr/>
                    <a:lstStyle/>
                    <a:p>
                      <a:pPr algn="ctr" rtl="0" fontAlgn="ctr"/>
                      <a:r>
                        <a:rPr lang="en-US" sz="1600" b="0" i="0" u="none" strike="noStrike">
                          <a:solidFill>
                            <a:srgbClr val="000000"/>
                          </a:solidFill>
                          <a:effectLst/>
                          <a:latin typeface="Verdana" panose="020B060403050404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en-US" sz="1600" b="0" i="0" u="none" strike="noStrike">
                          <a:solidFill>
                            <a:srgbClr val="000000"/>
                          </a:solidFill>
                          <a:effectLst/>
                          <a:latin typeface="Verdana" panose="020B0604030504040204" pitchFamily="34" charset="0"/>
                        </a:rPr>
                        <a:t>250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800" b="0" i="0" u="none" strike="noStrike">
                          <a:solidFill>
                            <a:srgbClr val="000000"/>
                          </a:solidFill>
                          <a:effectLst/>
                          <a:latin typeface="Arial" panose="020B0604020202020204" pitchFamily="34" charset="0"/>
                        </a:rPr>
                        <a:t>250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800" b="0" i="0" u="none" strike="noStrike" dirty="0">
                          <a:solidFill>
                            <a:srgbClr val="000000"/>
                          </a:solidFill>
                          <a:effectLst/>
                          <a:latin typeface="Arial" panose="020B0604020202020204" pitchFamily="34" charset="0"/>
                        </a:rPr>
                        <a:t>2500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800" b="0" i="0" u="none" strike="noStrike">
                          <a:solidFill>
                            <a:srgbClr val="000000"/>
                          </a:solidFill>
                          <a:effectLst/>
                          <a:latin typeface="Arial" panose="020B0604020202020204" pitchFamily="34" charset="0"/>
                        </a:rPr>
                        <a:t>2500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endParaRPr>
                    </a:p>
                  </a:txBody>
                  <a:tcPr marL="6999" marR="6999" marT="70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endParaRPr>
                    </a:p>
                  </a:txBody>
                  <a:tcPr marL="6999" marR="6999" marT="70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22243">
                <a:tc>
                  <a:txBody>
                    <a:bodyPr/>
                    <a:lstStyle/>
                    <a:p>
                      <a:pPr algn="ctr" rtl="0" fontAlgn="ctr"/>
                      <a:r>
                        <a:rPr lang="en-US" sz="1600" b="0" i="0" u="none" strike="noStrike">
                          <a:solidFill>
                            <a:srgbClr val="000000"/>
                          </a:solidFill>
                          <a:effectLst/>
                          <a:latin typeface="Verdana" panose="020B060403050404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en-US" sz="1600" b="0" i="0" u="none" strike="noStrike">
                          <a:solidFill>
                            <a:srgbClr val="000000"/>
                          </a:solidFill>
                          <a:effectLst/>
                          <a:latin typeface="Verdana" panose="020B0604030504040204" pitchFamily="34" charset="0"/>
                        </a:rPr>
                        <a:t>440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800" b="0" i="0" u="none" strike="noStrike">
                          <a:solidFill>
                            <a:srgbClr val="000000"/>
                          </a:solidFill>
                          <a:effectLst/>
                          <a:latin typeface="Arial" panose="020B0604020202020204" pitchFamily="34" charset="0"/>
                        </a:rPr>
                        <a:t>190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800" b="0" i="0" u="none" strike="noStrike">
                          <a:solidFill>
                            <a:srgbClr val="000000"/>
                          </a:solidFill>
                          <a:effectLst/>
                          <a:latin typeface="Arial" panose="020B0604020202020204" pitchFamily="34" charset="0"/>
                        </a:rPr>
                        <a:t>4400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800" b="0" i="0" u="none" strike="noStrike">
                          <a:solidFill>
                            <a:srgbClr val="000000"/>
                          </a:solidFill>
                          <a:effectLst/>
                          <a:latin typeface="Arial" panose="020B0604020202020204" pitchFamily="34" charset="0"/>
                        </a:rPr>
                        <a:t>1900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endParaRPr>
                    </a:p>
                  </a:txBody>
                  <a:tcPr marL="6999" marR="6999" marT="70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endParaRPr>
                    </a:p>
                  </a:txBody>
                  <a:tcPr marL="6999" marR="6999" marT="70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22243">
                <a:tc>
                  <a:txBody>
                    <a:bodyPr/>
                    <a:lstStyle/>
                    <a:p>
                      <a:pPr algn="ctr" rtl="0" fontAlgn="ctr"/>
                      <a:r>
                        <a:rPr lang="en-US" sz="1600" b="0" i="0" u="none" strike="noStrike">
                          <a:solidFill>
                            <a:srgbClr val="000000"/>
                          </a:solidFill>
                          <a:effectLst/>
                          <a:latin typeface="Verdana" panose="020B060403050404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en-US" sz="1600" b="0" i="0" u="none" strike="noStrike">
                          <a:solidFill>
                            <a:srgbClr val="000000"/>
                          </a:solidFill>
                          <a:effectLst/>
                          <a:latin typeface="Verdana" panose="020B0604030504040204" pitchFamily="34" charset="0"/>
                        </a:rPr>
                        <a:t>580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800" b="0" i="0" u="none" strike="noStrike">
                          <a:solidFill>
                            <a:srgbClr val="000000"/>
                          </a:solidFill>
                          <a:effectLst/>
                          <a:latin typeface="Arial" panose="020B0604020202020204" pitchFamily="34" charset="0"/>
                        </a:rPr>
                        <a:t>140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800" b="0" i="0" u="none" strike="noStrike">
                          <a:solidFill>
                            <a:srgbClr val="000000"/>
                          </a:solidFill>
                          <a:effectLst/>
                          <a:latin typeface="Arial" panose="020B0604020202020204" pitchFamily="34" charset="0"/>
                        </a:rPr>
                        <a:t>5800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800" b="0" i="0" u="none" strike="noStrike">
                          <a:solidFill>
                            <a:srgbClr val="000000"/>
                          </a:solidFill>
                          <a:effectLst/>
                          <a:latin typeface="Arial" panose="020B0604020202020204" pitchFamily="34" charset="0"/>
                        </a:rPr>
                        <a:t>1400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endParaRPr>
                    </a:p>
                  </a:txBody>
                  <a:tcPr marL="6999" marR="6999" marT="70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endParaRPr>
                    </a:p>
                  </a:txBody>
                  <a:tcPr marL="6999" marR="6999" marT="70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22243">
                <a:tc>
                  <a:txBody>
                    <a:bodyPr/>
                    <a:lstStyle/>
                    <a:p>
                      <a:pPr algn="ctr" rtl="0" fontAlgn="ctr"/>
                      <a:r>
                        <a:rPr lang="en-US" sz="1600" b="0" i="0" u="none" strike="noStrike">
                          <a:solidFill>
                            <a:srgbClr val="000000"/>
                          </a:solidFill>
                          <a:effectLst/>
                          <a:latin typeface="Verdana" panose="020B060403050404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en-US" sz="1600" b="0" i="0" u="none" strike="noStrike">
                          <a:solidFill>
                            <a:srgbClr val="000000"/>
                          </a:solidFill>
                          <a:effectLst/>
                          <a:latin typeface="Verdana" panose="020B0604030504040204" pitchFamily="34" charset="0"/>
                        </a:rPr>
                        <a:t>674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800" b="0" i="0" u="none" strike="noStrike">
                          <a:solidFill>
                            <a:srgbClr val="000000"/>
                          </a:solidFill>
                          <a:effectLst/>
                          <a:latin typeface="Arial" panose="020B0604020202020204" pitchFamily="34" charset="0"/>
                        </a:rPr>
                        <a:t>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800" b="0" i="0" u="none" strike="noStrike">
                          <a:solidFill>
                            <a:srgbClr val="000000"/>
                          </a:solidFill>
                          <a:effectLst/>
                          <a:latin typeface="Arial" panose="020B0604020202020204" pitchFamily="34" charset="0"/>
                        </a:rPr>
                        <a:t>6740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800" b="0" i="0" u="none" strike="noStrike">
                          <a:solidFill>
                            <a:srgbClr val="000000"/>
                          </a:solidFill>
                          <a:effectLst/>
                          <a:latin typeface="Arial" panose="020B0604020202020204" pitchFamily="34" charset="0"/>
                        </a:rPr>
                        <a:t>940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endParaRPr>
                    </a:p>
                  </a:txBody>
                  <a:tcPr marL="6999" marR="6999" marT="70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endParaRPr>
                    </a:p>
                  </a:txBody>
                  <a:tcPr marL="6999" marR="6999" marT="70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22243">
                <a:tc>
                  <a:txBody>
                    <a:bodyPr/>
                    <a:lstStyle/>
                    <a:p>
                      <a:pPr algn="ctr" rtl="0" fontAlgn="ctr"/>
                      <a:r>
                        <a:rPr lang="en-US" sz="1600" b="0" i="0" u="none" strike="noStrike">
                          <a:solidFill>
                            <a:srgbClr val="000000"/>
                          </a:solidFill>
                          <a:effectLst/>
                          <a:latin typeface="Verdana" panose="020B060403050404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en-US" sz="1600" b="0" i="0" u="none" strike="noStrike">
                          <a:solidFill>
                            <a:srgbClr val="000000"/>
                          </a:solidFill>
                          <a:effectLst/>
                          <a:latin typeface="Verdana" panose="020B0604030504040204" pitchFamily="34" charset="0"/>
                        </a:rPr>
                        <a:t>724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800" b="0" i="0" u="none" strike="noStrike">
                          <a:solidFill>
                            <a:srgbClr val="000000"/>
                          </a:solidFill>
                          <a:effectLst/>
                          <a:latin typeface="Arial" panose="020B0604020202020204" pitchFamily="34" charset="0"/>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800" b="0" i="0" u="none" strike="noStrike">
                          <a:solidFill>
                            <a:srgbClr val="000000"/>
                          </a:solidFill>
                          <a:effectLst/>
                          <a:latin typeface="Arial" panose="020B0604020202020204" pitchFamily="34" charset="0"/>
                        </a:rPr>
                        <a:t>7240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800" b="0" i="0" u="none" strike="noStrike">
                          <a:solidFill>
                            <a:srgbClr val="000000"/>
                          </a:solidFill>
                          <a:effectLst/>
                          <a:latin typeface="Arial" panose="020B0604020202020204" pitchFamily="34" charset="0"/>
                        </a:rPr>
                        <a:t>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endParaRPr>
                    </a:p>
                  </a:txBody>
                  <a:tcPr marL="6999" marR="6999" marT="70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endParaRPr>
                    </a:p>
                  </a:txBody>
                  <a:tcPr marL="6999" marR="6999" marT="70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22243">
                <a:tc>
                  <a:txBody>
                    <a:bodyPr/>
                    <a:lstStyle/>
                    <a:p>
                      <a:pPr algn="ctr" rtl="0" fontAlgn="ctr"/>
                      <a:r>
                        <a:rPr lang="en-US" sz="1600" b="0" i="0" u="none" strike="noStrike">
                          <a:solidFill>
                            <a:srgbClr val="000000"/>
                          </a:solidFill>
                          <a:effectLst/>
                          <a:latin typeface="Verdana" panose="020B060403050404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en-US" sz="1600" b="0" i="0" u="none" strike="noStrike">
                          <a:solidFill>
                            <a:srgbClr val="000000"/>
                          </a:solidFill>
                          <a:effectLst/>
                          <a:latin typeface="Verdana" panose="020B0604030504040204" pitchFamily="34" charset="0"/>
                        </a:rPr>
                        <a:t>731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800" b="0" i="0" u="none" strike="noStrike">
                          <a:solidFill>
                            <a:srgbClr val="000000"/>
                          </a:solidFill>
                          <a:effectLst/>
                          <a:latin typeface="Arial" panose="020B060402020202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800" b="0" i="0" u="none" strike="noStrike">
                          <a:solidFill>
                            <a:srgbClr val="000000"/>
                          </a:solidFill>
                          <a:effectLst/>
                          <a:latin typeface="Arial" panose="020B0604020202020204" pitchFamily="34" charset="0"/>
                        </a:rPr>
                        <a:t>7310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800" b="0" i="0" u="none" strike="noStrike" dirty="0">
                          <a:solidFill>
                            <a:srgbClr val="000000"/>
                          </a:solidFill>
                          <a:effectLst/>
                          <a:latin typeface="Arial" panose="020B0604020202020204" pitchFamily="34" charset="0"/>
                        </a:rPr>
                        <a:t>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endParaRPr>
                    </a:p>
                  </a:txBody>
                  <a:tcPr marL="6999" marR="6999" marT="70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endParaRPr>
                    </a:p>
                  </a:txBody>
                  <a:tcPr marL="6999" marR="6999" marT="70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497650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41D7C610-EAAD-FF42-A65D-F4BEEFB41A50}"/>
              </a:ext>
            </a:extLst>
          </p:cNvPr>
          <p:cNvSpPr>
            <a:spLocks noGrp="1"/>
          </p:cNvSpPr>
          <p:nvPr>
            <p:ph type="title"/>
          </p:nvPr>
        </p:nvSpPr>
        <p:spPr>
          <a:xfrm>
            <a:off x="457200" y="0"/>
            <a:ext cx="8229600" cy="715963"/>
          </a:xfrm>
        </p:spPr>
        <p:txBody>
          <a:bodyPr/>
          <a:lstStyle/>
          <a:p>
            <a:r>
              <a:rPr lang="en-US" altLang="en-US" dirty="0">
                <a:ea typeface="ＭＳ Ｐゴシック" panose="020B0600070205080204" pitchFamily="34" charset="-128"/>
              </a:rPr>
              <a:t>Marginal Cost of Capital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8F1712A-0E15-A141-B0D1-0F73C5B325D0}"/>
                  </a:ext>
                </a:extLst>
              </p:cNvPr>
              <p:cNvSpPr>
                <a:spLocks noGrp="1"/>
              </p:cNvSpPr>
              <p:nvPr>
                <p:ph idx="1"/>
              </p:nvPr>
            </p:nvSpPr>
            <p:spPr>
              <a:xfrm>
                <a:off x="497305" y="2299955"/>
                <a:ext cx="8229600" cy="3491246"/>
              </a:xfrm>
            </p:spPr>
            <p:txBody>
              <a:bodyPr/>
              <a:lstStyle/>
              <a:p>
                <a:pPr marL="0" indent="0" algn="ctr">
                  <a:buNone/>
                </a:pPr>
                <a:r>
                  <a:rPr lang="en-US" altLang="en-US" u="sng" dirty="0">
                    <a:ea typeface="ＭＳ Ｐゴシック" panose="020B0600070205080204" pitchFamily="34" charset="-128"/>
                  </a:rPr>
                  <a:t>U</a:t>
                </a:r>
                <a:r>
                  <a:rPr lang="en-US" altLang="en-US" dirty="0">
                    <a:ea typeface="ＭＳ Ｐゴシック" panose="020B0600070205080204" pitchFamily="34" charset="-128"/>
                  </a:rPr>
                  <a:t>ser </a:t>
                </a:r>
                <a:r>
                  <a:rPr lang="en-US" altLang="en-US" u="sng" dirty="0">
                    <a:ea typeface="ＭＳ Ｐゴシック" panose="020B0600070205080204" pitchFamily="34" charset="-128"/>
                  </a:rPr>
                  <a:t>C</a:t>
                </a:r>
                <a:r>
                  <a:rPr lang="en-US" altLang="en-US" dirty="0">
                    <a:ea typeface="ＭＳ Ｐゴシック" panose="020B0600070205080204" pitchFamily="34" charset="-128"/>
                  </a:rPr>
                  <a:t>ost of </a:t>
                </a:r>
                <a:r>
                  <a:rPr lang="en-US" altLang="en-US" u="sng" dirty="0">
                    <a:ea typeface="ＭＳ Ｐゴシック" panose="020B0600070205080204" pitchFamily="34" charset="-128"/>
                  </a:rPr>
                  <a:t>C</a:t>
                </a:r>
                <a:r>
                  <a:rPr lang="en-US" altLang="en-US" dirty="0">
                    <a:ea typeface="ＭＳ Ｐゴシック" panose="020B0600070205080204" pitchFamily="34" charset="-128"/>
                  </a:rPr>
                  <a:t>apital: the cost of using a piece of equipment per unit time has two components:</a:t>
                </a:r>
              </a:p>
              <a:p>
                <a:pPr marL="1371600" lvl="2" indent="-457200">
                  <a:buFont typeface="Calibri" panose="020F0502020204030204" pitchFamily="34" charset="0"/>
                  <a:buAutoNum type="arabicPeriod"/>
                </a:pPr>
                <a:r>
                  <a:rPr lang="en-US" altLang="en-US" dirty="0">
                    <a:ea typeface="ＭＳ Ｐゴシック" panose="020B0600070205080204" pitchFamily="34" charset="-128"/>
                  </a:rPr>
                  <a:t>the real interest rate, </a:t>
                </a:r>
                <a:r>
                  <a:rPr lang="en-US" altLang="en-US" i="1" dirty="0">
                    <a:latin typeface="Cambria" panose="02040503050406030204" pitchFamily="18" charset="0"/>
                    <a:ea typeface="ＭＳ Ｐゴシック" panose="020B0600070205080204" pitchFamily="34" charset="-128"/>
                  </a:rPr>
                  <a:t>r</a:t>
                </a:r>
                <a:r>
                  <a:rPr lang="en-US" altLang="en-US" dirty="0">
                    <a:ea typeface="ＭＳ Ｐゴシック" panose="020B0600070205080204" pitchFamily="34" charset="-128"/>
                  </a:rPr>
                  <a:t>, multiplied by the price of capital, </a:t>
                </a:r>
                <a14:m>
                  <m:oMath xmlns:m="http://schemas.openxmlformats.org/officeDocument/2006/math">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𝑘</m:t>
                        </m:r>
                      </m:sub>
                    </m:sSub>
                  </m:oMath>
                </a14:m>
                <a:r>
                  <a:rPr lang="en-US" altLang="en-US" dirty="0">
                    <a:ea typeface="ＭＳ Ｐゴシック" panose="020B0600070205080204" pitchFamily="34" charset="-128"/>
                  </a:rPr>
                  <a:t>, represents the opportunity cost of investment.</a:t>
                </a:r>
              </a:p>
              <a:p>
                <a:pPr marL="1371600" lvl="2" indent="-457200">
                  <a:buFont typeface="Calibri" panose="020F0502020204030204" pitchFamily="34" charset="0"/>
                  <a:buAutoNum type="arabicPeriod"/>
                </a:pPr>
                <a:r>
                  <a:rPr lang="en-US" altLang="en-US" dirty="0">
                    <a:ea typeface="ＭＳ Ｐゴシック" panose="020B0600070205080204" pitchFamily="34" charset="-128"/>
                  </a:rPr>
                  <a:t>the depreciation rate, </a:t>
                </a:r>
                <a:r>
                  <a:rPr lang="en-US" altLang="en-US" dirty="0" err="1">
                    <a:ea typeface="ＭＳ Ｐゴシック" panose="020B0600070205080204" pitchFamily="34" charset="-128"/>
                  </a:rPr>
                  <a:t>δ</a:t>
                </a:r>
                <a:r>
                  <a:rPr lang="en-US" altLang="en-US" dirty="0">
                    <a:ea typeface="ＭＳ Ｐゴシック" panose="020B0600070205080204" pitchFamily="34" charset="-128"/>
                  </a:rPr>
                  <a:t>, multiplied by the price of capital, </a:t>
                </a:r>
                <a14:m>
                  <m:oMath xmlns:m="http://schemas.openxmlformats.org/officeDocument/2006/math">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𝑘</m:t>
                        </m:r>
                      </m:sub>
                    </m:sSub>
                  </m:oMath>
                </a14:m>
                <a:r>
                  <a:rPr lang="en-US" altLang="en-US" dirty="0">
                    <a:ea typeface="ＭＳ Ｐゴシック" panose="020B0600070205080204" pitchFamily="34" charset="-128"/>
                  </a:rPr>
                  <a:t>, represents the decrease in the value of the physical capital.</a:t>
                </a:r>
              </a:p>
            </p:txBody>
          </p:sp>
        </mc:Choice>
        <mc:Fallback xmlns="">
          <p:sp>
            <p:nvSpPr>
              <p:cNvPr id="3" name="Content Placeholder 2">
                <a:extLst>
                  <a:ext uri="{FF2B5EF4-FFF2-40B4-BE49-F238E27FC236}">
                    <a16:creationId xmlns:a16="http://schemas.microsoft.com/office/drawing/2014/main" id="{D8F1712A-0E15-A141-B0D1-0F73C5B325D0}"/>
                  </a:ext>
                </a:extLst>
              </p:cNvPr>
              <p:cNvSpPr>
                <a:spLocks noGrp="1" noRot="1" noChangeAspect="1" noMove="1" noResize="1" noEditPoints="1" noAdjustHandles="1" noChangeArrowheads="1" noChangeShapeType="1" noTextEdit="1"/>
              </p:cNvSpPr>
              <p:nvPr>
                <p:ph idx="1"/>
              </p:nvPr>
            </p:nvSpPr>
            <p:spPr>
              <a:xfrm>
                <a:off x="497305" y="2299955"/>
                <a:ext cx="8229600" cy="3491246"/>
              </a:xfrm>
              <a:blipFill>
                <a:blip r:embed="rId2"/>
                <a:stretch>
                  <a:fillRect l="-616" t="-2166" r="-1695" b="-1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65E885D5-8B57-6D3F-0A79-A0A5BC8FD263}"/>
                  </a:ext>
                </a:extLst>
              </p:cNvPr>
              <p:cNvSpPr/>
              <p:nvPr/>
            </p:nvSpPr>
            <p:spPr>
              <a:xfrm>
                <a:off x="1418533" y="1335324"/>
                <a:ext cx="6918689" cy="584775"/>
              </a:xfrm>
              <a:prstGeom prst="rect">
                <a:avLst/>
              </a:prstGeom>
            </p:spPr>
            <p:txBody>
              <a:bodyPr wrap="none">
                <a:spAutoFit/>
              </a:bodyPr>
              <a:lstStyle/>
              <a:p>
                <a14:m>
                  <m:oMath xmlns:m="http://schemas.openxmlformats.org/officeDocument/2006/math">
                    <m:r>
                      <a:rPr lang="en-US" sz="3200" i="1">
                        <a:latin typeface="Cambria Math" panose="02040503050406030204" pitchFamily="18" charset="0"/>
                      </a:rPr>
                      <m:t>𝑈𝐶𝐶</m:t>
                    </m:r>
                    <m:r>
                      <a:rPr lang="en-US" sz="3200" i="0">
                        <a:latin typeface="Cambria Math" panose="02040503050406030204" pitchFamily="18" charset="0"/>
                      </a:rPr>
                      <m:t>=</m:t>
                    </m:r>
                    <m:sSub>
                      <m:sSubPr>
                        <m:ctrlPr>
                          <a:rPr lang="en-US" sz="3200" i="1">
                            <a:solidFill>
                              <a:srgbClr val="836967"/>
                            </a:solidFill>
                            <a:latin typeface="Cambria Math" panose="02040503050406030204" pitchFamily="18" charset="0"/>
                          </a:rPr>
                        </m:ctrlPr>
                      </m:sSubPr>
                      <m:e>
                        <m:r>
                          <a:rPr lang="en-US" sz="3200" i="1">
                            <a:latin typeface="Cambria Math" panose="02040503050406030204" pitchFamily="18" charset="0"/>
                          </a:rPr>
                          <m:t>𝑃</m:t>
                        </m:r>
                      </m:e>
                      <m:sub>
                        <m:r>
                          <a:rPr lang="en-US" sz="3200" i="1">
                            <a:latin typeface="Cambria Math" panose="02040503050406030204" pitchFamily="18" charset="0"/>
                          </a:rPr>
                          <m:t>𝑘</m:t>
                        </m:r>
                      </m:sub>
                    </m:sSub>
                    <m:d>
                      <m:dPr>
                        <m:ctrlPr>
                          <a:rPr lang="en-US" sz="3200" i="1">
                            <a:latin typeface="Cambria Math" panose="02040503050406030204" pitchFamily="18" charset="0"/>
                          </a:rPr>
                        </m:ctrlPr>
                      </m:dPr>
                      <m:e>
                        <m:r>
                          <a:rPr lang="en-US" sz="3200" i="1">
                            <a:latin typeface="Cambria Math" panose="02040503050406030204" pitchFamily="18" charset="0"/>
                          </a:rPr>
                          <m:t>𝑟</m:t>
                        </m:r>
                        <m:r>
                          <a:rPr lang="en-US" sz="3200" i="0">
                            <a:latin typeface="Cambria Math" panose="02040503050406030204" pitchFamily="18" charset="0"/>
                          </a:rPr>
                          <m:t>+</m:t>
                        </m:r>
                        <m:r>
                          <a:rPr lang="en-US" sz="3200" i="1">
                            <a:latin typeface="Cambria Math" panose="02040503050406030204" pitchFamily="18" charset="0"/>
                          </a:rPr>
                          <m:t>𝛿</m:t>
                        </m:r>
                      </m:e>
                    </m:d>
                  </m:oMath>
                </a14:m>
                <a:r>
                  <a:rPr lang="en-US" sz="3200" dirty="0"/>
                  <a:t>,</a:t>
                </a:r>
                <a:r>
                  <a:rPr lang="en-US" sz="2800" dirty="0"/>
                  <a:t> </a:t>
                </a:r>
                <a:r>
                  <a:rPr lang="en-US" sz="2000" dirty="0"/>
                  <a:t>where </a:t>
                </a:r>
                <a14:m>
                  <m:oMath xmlns:m="http://schemas.openxmlformats.org/officeDocument/2006/math">
                    <m:sSub>
                      <m:sSubPr>
                        <m:ctrlPr>
                          <a:rPr lang="en-US" sz="2000" i="1">
                            <a:solidFill>
                              <a:srgbClr val="836967"/>
                            </a:solidFill>
                            <a:latin typeface="Cambria Math" panose="02040503050406030204" pitchFamily="18" charset="0"/>
                          </a:rPr>
                        </m:ctrlPr>
                      </m:sSubPr>
                      <m:e>
                        <m:r>
                          <a:rPr lang="en-US" sz="2000" i="1">
                            <a:latin typeface="Cambria Math" panose="02040503050406030204" pitchFamily="18" charset="0"/>
                          </a:rPr>
                          <m:t>𝑃</m:t>
                        </m:r>
                      </m:e>
                      <m:sub>
                        <m:r>
                          <a:rPr lang="en-US" sz="2000" i="1">
                            <a:latin typeface="Cambria Math" panose="02040503050406030204" pitchFamily="18" charset="0"/>
                          </a:rPr>
                          <m:t>𝑘</m:t>
                        </m:r>
                      </m:sub>
                    </m:sSub>
                  </m:oMath>
                </a14:m>
                <a:r>
                  <a:rPr lang="en-US" sz="2000" dirty="0"/>
                  <a:t> is the price of capital.</a:t>
                </a:r>
              </a:p>
            </p:txBody>
          </p:sp>
        </mc:Choice>
        <mc:Fallback xmlns="">
          <p:sp>
            <p:nvSpPr>
              <p:cNvPr id="2" name="Rectangle 1">
                <a:extLst>
                  <a:ext uri="{FF2B5EF4-FFF2-40B4-BE49-F238E27FC236}">
                    <a16:creationId xmlns:a16="http://schemas.microsoft.com/office/drawing/2014/main" id="{65E885D5-8B57-6D3F-0A79-A0A5BC8FD263}"/>
                  </a:ext>
                </a:extLst>
              </p:cNvPr>
              <p:cNvSpPr>
                <a:spLocks noRot="1" noChangeAspect="1" noMove="1" noResize="1" noEditPoints="1" noAdjustHandles="1" noChangeArrowheads="1" noChangeShapeType="1" noTextEdit="1"/>
              </p:cNvSpPr>
              <p:nvPr/>
            </p:nvSpPr>
            <p:spPr>
              <a:xfrm>
                <a:off x="1418533" y="1335324"/>
                <a:ext cx="6918689" cy="584775"/>
              </a:xfrm>
              <a:prstGeom prst="rect">
                <a:avLst/>
              </a:prstGeom>
              <a:blipFill>
                <a:blip r:embed="rId3"/>
                <a:stretch>
                  <a:fillRect l="-733" t="-14894" b="-31915"/>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a:extLst>
              <a:ext uri="{FF2B5EF4-FFF2-40B4-BE49-F238E27FC236}">
                <a16:creationId xmlns:a16="http://schemas.microsoft.com/office/drawing/2014/main" id="{4DCCAFD4-556E-4247-8F3B-C3FDD2CA81D1}"/>
              </a:ext>
            </a:extLst>
          </p:cNvPr>
          <p:cNvSpPr>
            <a:spLocks noGrp="1"/>
          </p:cNvSpPr>
          <p:nvPr>
            <p:ph type="title"/>
          </p:nvPr>
        </p:nvSpPr>
        <p:spPr/>
        <p:txBody>
          <a:bodyPr/>
          <a:lstStyle/>
          <a:p>
            <a:pPr eaLnBrk="1" hangingPunct="1"/>
            <a:r>
              <a:rPr lang="en-US" altLang="en-US" dirty="0">
                <a:ea typeface="ＭＳ Ｐゴシック" panose="020B0600070205080204" pitchFamily="34" charset="-128"/>
              </a:rPr>
              <a:t>How Many Units of Capital?</a:t>
            </a:r>
            <a:endParaRPr lang="en-US" altLang="en-US" sz="3200" dirty="0">
              <a:ea typeface="ＭＳ Ｐゴシック" panose="020B0600070205080204" pitchFamily="34" charset="-128"/>
            </a:endParaRPr>
          </a:p>
        </p:txBody>
      </p:sp>
      <p:graphicFrame>
        <p:nvGraphicFramePr>
          <p:cNvPr id="5" name="Table 4">
            <a:extLst>
              <a:ext uri="{FF2B5EF4-FFF2-40B4-BE49-F238E27FC236}">
                <a16:creationId xmlns:a16="http://schemas.microsoft.com/office/drawing/2014/main" id="{61F65448-8497-294E-8EE4-1E4B7F719A49}"/>
              </a:ext>
            </a:extLst>
          </p:cNvPr>
          <p:cNvGraphicFramePr>
            <a:graphicFrameLocks noGrp="1"/>
          </p:cNvGraphicFramePr>
          <p:nvPr>
            <p:extLst>
              <p:ext uri="{D42A27DB-BD31-4B8C-83A1-F6EECF244321}">
                <p14:modId xmlns:p14="http://schemas.microsoft.com/office/powerpoint/2010/main" val="2286614478"/>
              </p:ext>
            </p:extLst>
          </p:nvPr>
        </p:nvGraphicFramePr>
        <p:xfrm>
          <a:off x="112296" y="1771650"/>
          <a:ext cx="8887326" cy="4043360"/>
        </p:xfrm>
        <a:graphic>
          <a:graphicData uri="http://schemas.openxmlformats.org/drawingml/2006/table">
            <a:tbl>
              <a:tblPr/>
              <a:tblGrid>
                <a:gridCol w="1213544">
                  <a:extLst>
                    <a:ext uri="{9D8B030D-6E8A-4147-A177-3AD203B41FA5}">
                      <a16:colId xmlns:a16="http://schemas.microsoft.com/office/drawing/2014/main" val="20000"/>
                    </a:ext>
                  </a:extLst>
                </a:gridCol>
                <a:gridCol w="1215259">
                  <a:extLst>
                    <a:ext uri="{9D8B030D-6E8A-4147-A177-3AD203B41FA5}">
                      <a16:colId xmlns:a16="http://schemas.microsoft.com/office/drawing/2014/main" val="20001"/>
                    </a:ext>
                  </a:extLst>
                </a:gridCol>
                <a:gridCol w="1213544">
                  <a:extLst>
                    <a:ext uri="{9D8B030D-6E8A-4147-A177-3AD203B41FA5}">
                      <a16:colId xmlns:a16="http://schemas.microsoft.com/office/drawing/2014/main" val="20002"/>
                    </a:ext>
                  </a:extLst>
                </a:gridCol>
                <a:gridCol w="1600919">
                  <a:extLst>
                    <a:ext uri="{9D8B030D-6E8A-4147-A177-3AD203B41FA5}">
                      <a16:colId xmlns:a16="http://schemas.microsoft.com/office/drawing/2014/main" val="20003"/>
                    </a:ext>
                  </a:extLst>
                </a:gridCol>
                <a:gridCol w="1213544">
                  <a:extLst>
                    <a:ext uri="{9D8B030D-6E8A-4147-A177-3AD203B41FA5}">
                      <a16:colId xmlns:a16="http://schemas.microsoft.com/office/drawing/2014/main" val="20004"/>
                    </a:ext>
                  </a:extLst>
                </a:gridCol>
                <a:gridCol w="1215258">
                  <a:extLst>
                    <a:ext uri="{9D8B030D-6E8A-4147-A177-3AD203B41FA5}">
                      <a16:colId xmlns:a16="http://schemas.microsoft.com/office/drawing/2014/main" val="20005"/>
                    </a:ext>
                  </a:extLst>
                </a:gridCol>
                <a:gridCol w="1215258">
                  <a:extLst>
                    <a:ext uri="{9D8B030D-6E8A-4147-A177-3AD203B41FA5}">
                      <a16:colId xmlns:a16="http://schemas.microsoft.com/office/drawing/2014/main" val="3179610578"/>
                    </a:ext>
                  </a:extLst>
                </a:gridCol>
              </a:tblGrid>
              <a:tr h="575054">
                <a:tc gridSpan="7">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800" b="1" i="0" u="none" strike="noStrike" cap="none" normalizeH="0" baseline="0" dirty="0" err="1">
                          <a:ln>
                            <a:noFill/>
                          </a:ln>
                          <a:solidFill>
                            <a:schemeClr val="tx1"/>
                          </a:solidFill>
                          <a:effectLst/>
                          <a:latin typeface="Verdana" panose="020B0604030504040204" pitchFamily="34" charset="0"/>
                          <a:ea typeface="ＭＳ Ｐゴシック" panose="020B0600070205080204" pitchFamily="34" charset="-128"/>
                        </a:rPr>
                        <a:t>Jbones</a:t>
                      </a:r>
                      <a:r>
                        <a:rPr kumimoji="0" lang="en-US" altLang="en-US" sz="1800" b="1" i="0" u="none" strike="noStrike" cap="none" normalizeH="0" baseline="0" dirty="0">
                          <a:ln>
                            <a:noFill/>
                          </a:ln>
                          <a:solidFill>
                            <a:schemeClr val="tx1"/>
                          </a:solidFill>
                          <a:effectLst/>
                          <a:latin typeface="Verdana" panose="020B0604030504040204" pitchFamily="34" charset="0"/>
                          <a:ea typeface="ＭＳ Ｐゴシック" panose="020B0600070205080204" pitchFamily="34" charset="-128"/>
                        </a:rPr>
                        <a:t>’ House of Ribs: Half Rack=$10 ; P</a:t>
                      </a:r>
                      <a:r>
                        <a:rPr kumimoji="0" lang="en-US" altLang="en-US" sz="1800" b="1" i="0" u="none" strike="noStrike" cap="none" normalizeH="0" baseline="-25000" dirty="0">
                          <a:ln>
                            <a:noFill/>
                          </a:ln>
                          <a:solidFill>
                            <a:schemeClr val="tx1"/>
                          </a:solidFill>
                          <a:effectLst/>
                          <a:latin typeface="Verdana" panose="020B0604030504040204" pitchFamily="34" charset="0"/>
                          <a:ea typeface="ＭＳ Ｐゴシック" panose="020B0600070205080204" pitchFamily="34" charset="-128"/>
                        </a:rPr>
                        <a:t>k</a:t>
                      </a:r>
                      <a:r>
                        <a:rPr kumimoji="0" lang="en-US" altLang="en-US" sz="1800" b="1" i="0" u="none" strike="noStrike" cap="none" normalizeH="0" baseline="0" dirty="0">
                          <a:ln>
                            <a:noFill/>
                          </a:ln>
                          <a:solidFill>
                            <a:schemeClr val="tx1"/>
                          </a:solidFill>
                          <a:effectLst/>
                          <a:latin typeface="Verdana" panose="020B0604030504040204" pitchFamily="34" charset="0"/>
                          <a:ea typeface="ＭＳ Ｐゴシック" panose="020B0600070205080204" pitchFamily="34" charset="-128"/>
                        </a:rPr>
                        <a:t>=$5,000; r=.08; </a:t>
                      </a:r>
                      <a:r>
                        <a:rPr kumimoji="0" lang="en-US" altLang="en-US" sz="1800" b="1" i="0" u="none" strike="noStrike" cap="none" normalizeH="0" baseline="0" dirty="0" err="1">
                          <a:ln>
                            <a:noFill/>
                          </a:ln>
                          <a:solidFill>
                            <a:schemeClr val="tx1"/>
                          </a:solidFill>
                          <a:effectLst/>
                          <a:latin typeface="Verdana" panose="020B0604030504040204" pitchFamily="34" charset="0"/>
                          <a:ea typeface="ＭＳ Ｐゴシック" panose="020B0600070205080204" pitchFamily="34" charset="-128"/>
                        </a:rPr>
                        <a:t>δ</a:t>
                      </a:r>
                      <a:r>
                        <a:rPr kumimoji="0" lang="en-US" altLang="en-US" sz="1800" b="1" i="0" u="none" strike="noStrike" cap="none" normalizeH="0" baseline="0" dirty="0">
                          <a:ln>
                            <a:noFill/>
                          </a:ln>
                          <a:solidFill>
                            <a:schemeClr val="tx1"/>
                          </a:solidFill>
                          <a:effectLst/>
                          <a:latin typeface="Verdana" panose="020B0604030504040204" pitchFamily="34" charset="0"/>
                          <a:ea typeface="ＭＳ Ｐゴシック" panose="020B0600070205080204" pitchFamily="34" charset="-128"/>
                        </a:rPr>
                        <a:t>=.02</a:t>
                      </a:r>
                    </a:p>
                  </a:txBody>
                  <a:tcPr marL="6999" marR="6999" marT="70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US" altLang="en-US" sz="1800" b="1" i="0" u="none" strike="noStrike" cap="none" normalizeH="0" baseline="0" dirty="0">
                        <a:ln>
                          <a:noFill/>
                        </a:ln>
                        <a:solidFill>
                          <a:schemeClr val="tx1"/>
                        </a:solidFill>
                        <a:effectLst/>
                        <a:latin typeface="Verdana" panose="020B0604030504040204" pitchFamily="34" charset="0"/>
                        <a:ea typeface="ＭＳ Ｐゴシック" panose="020B0600070205080204" pitchFamily="34" charset="-128"/>
                      </a:endParaRPr>
                    </a:p>
                  </a:txBody>
                  <a:tcPr marL="6999" marR="6999" marT="70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260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Verdana" panose="020B0604030504040204" pitchFamily="34" charset="0"/>
                          <a:ea typeface="ＭＳ Ｐゴシック" panose="020B0600070205080204" pitchFamily="34" charset="-128"/>
                        </a:rPr>
                        <a:t>#Smokers</a:t>
                      </a:r>
                    </a:p>
                  </a:txBody>
                  <a:tcPr marL="6999" marR="6999" marT="70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Verdana" panose="020B0604030504040204" pitchFamily="34" charset="0"/>
                          <a:ea typeface="ＭＳ Ｐゴシック" panose="020B0600070205080204" pitchFamily="34" charset="-128"/>
                        </a:rPr>
                        <a:t># Half Racks</a:t>
                      </a:r>
                    </a:p>
                  </a:txBody>
                  <a:tcPr marL="6999" marR="6999" marT="70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Verdana" panose="020B0604030504040204" pitchFamily="34" charset="0"/>
                          <a:ea typeface="ＭＳ Ｐゴシック" panose="020B0600070205080204" pitchFamily="34" charset="-128"/>
                        </a:rPr>
                        <a:t># MPK</a:t>
                      </a:r>
                    </a:p>
                  </a:txBody>
                  <a:tcPr marL="6999" marR="6999" marT="70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Verdana" panose="020B0604030504040204" pitchFamily="34" charset="0"/>
                          <a:ea typeface="ＭＳ Ｐゴシック" panose="020B0600070205080204" pitchFamily="34" charset="-128"/>
                        </a:rPr>
                        <a:t>$ Total Revenue</a:t>
                      </a:r>
                    </a:p>
                  </a:txBody>
                  <a:tcPr marL="6999" marR="6999" marT="70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Verdana" panose="020B0604030504040204" pitchFamily="34" charset="0"/>
                          <a:ea typeface="ＭＳ Ｐゴシック" panose="020B0600070205080204" pitchFamily="34" charset="-128"/>
                        </a:rPr>
                        <a:t>$ MRPK</a:t>
                      </a:r>
                    </a:p>
                  </a:txBody>
                  <a:tcPr marL="6999" marR="6999" marT="70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Verdana" panose="020B0604030504040204" pitchFamily="34" charset="0"/>
                          <a:ea typeface="ＭＳ Ｐゴシック" panose="020B0600070205080204" pitchFamily="34" charset="-128"/>
                        </a:rPr>
                        <a:t>$ UCC</a:t>
                      </a:r>
                    </a:p>
                  </a:txBody>
                  <a:tcPr marL="6999" marR="6999" marT="70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Verdana" panose="020B0604030504040204" pitchFamily="34" charset="0"/>
                          <a:ea typeface="ＭＳ Ｐゴシック" panose="020B0600070205080204" pitchFamily="34" charset="-128"/>
                        </a:rPr>
                        <a:t># UCC</a:t>
                      </a:r>
                    </a:p>
                  </a:txBody>
                  <a:tcPr marL="6999" marR="6999" marT="70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2243">
                <a:tc>
                  <a:txBody>
                    <a:bodyPr/>
                    <a:lstStyle/>
                    <a:p>
                      <a:pPr algn="ctr" rtl="0" fontAlgn="ctr"/>
                      <a:r>
                        <a:rPr lang="en-US" sz="1600" b="0" i="0" u="none" strike="noStrike">
                          <a:solidFill>
                            <a:srgbClr val="000000"/>
                          </a:solidFill>
                          <a:effectLst/>
                          <a:latin typeface="Verdana" panose="020B060403050404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en-US" sz="1600" b="0" i="0" u="none" strike="noStrike">
                          <a:solidFill>
                            <a:srgbClr val="000000"/>
                          </a:solidFill>
                          <a:effectLst/>
                          <a:latin typeface="Verdana" panose="020B060403050404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800" b="0" i="0" u="none" strike="noStrike">
                          <a:solidFill>
                            <a:srgbClr val="000000"/>
                          </a:solidFill>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800" b="0" i="0" u="none" strike="noStrike">
                          <a:solidFill>
                            <a:srgbClr val="000000"/>
                          </a:solidFill>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800" b="0" i="0" u="none" strike="noStrike">
                          <a:solidFill>
                            <a:srgbClr val="000000"/>
                          </a:solidFill>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800" b="0" i="0" u="none" strike="noStrike">
                          <a:solidFill>
                            <a:srgbClr val="000000"/>
                          </a:solidFill>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800" b="0" i="0" u="none" strike="noStrike">
                          <a:solidFill>
                            <a:srgbClr val="000000"/>
                          </a:solidFill>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2243">
                <a:tc>
                  <a:txBody>
                    <a:bodyPr/>
                    <a:lstStyle/>
                    <a:p>
                      <a:pPr algn="ctr" rtl="0" fontAlgn="ctr"/>
                      <a:r>
                        <a:rPr lang="en-US" sz="1600" b="0" i="0" u="none" strike="noStrike">
                          <a:solidFill>
                            <a:srgbClr val="000000"/>
                          </a:solidFill>
                          <a:effectLst/>
                          <a:latin typeface="Verdana" panose="020B060403050404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en-US" sz="1600" b="0" i="0" u="none" strike="noStrike">
                          <a:solidFill>
                            <a:srgbClr val="000000"/>
                          </a:solidFill>
                          <a:effectLst/>
                          <a:latin typeface="Verdana" panose="020B0604030504040204" pitchFamily="34" charset="0"/>
                        </a:rPr>
                        <a:t>250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800" b="0" i="0" u="none" strike="noStrike">
                          <a:solidFill>
                            <a:srgbClr val="000000"/>
                          </a:solidFill>
                          <a:effectLst/>
                          <a:latin typeface="Arial" panose="020B0604020202020204" pitchFamily="34" charset="0"/>
                        </a:rPr>
                        <a:t>250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800" b="0" i="0" u="none" strike="noStrike">
                          <a:solidFill>
                            <a:srgbClr val="000000"/>
                          </a:solidFill>
                          <a:effectLst/>
                          <a:latin typeface="Arial" panose="020B0604020202020204" pitchFamily="34" charset="0"/>
                        </a:rPr>
                        <a:t>2500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800" b="0" i="0" u="none" strike="noStrike">
                          <a:solidFill>
                            <a:srgbClr val="000000"/>
                          </a:solidFill>
                          <a:effectLst/>
                          <a:latin typeface="Arial" panose="020B0604020202020204" pitchFamily="34" charset="0"/>
                        </a:rPr>
                        <a:t>2500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800" b="0" i="0" u="none" strike="noStrike">
                          <a:solidFill>
                            <a:srgbClr val="000000"/>
                          </a:solidFill>
                          <a:effectLst/>
                          <a:latin typeface="Arial" panose="020B0604020202020204" pitchFamily="34" charset="0"/>
                        </a:rPr>
                        <a:t>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800" b="0" i="0" u="none" strike="noStrike">
                          <a:solidFill>
                            <a:srgbClr val="000000"/>
                          </a:solidFill>
                          <a:effectLst/>
                          <a:latin typeface="Arial" panose="020B0604020202020204" pitchFamily="34" charset="0"/>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22243">
                <a:tc>
                  <a:txBody>
                    <a:bodyPr/>
                    <a:lstStyle/>
                    <a:p>
                      <a:pPr algn="ctr" rtl="0" fontAlgn="ctr"/>
                      <a:r>
                        <a:rPr lang="en-US" sz="1600" b="0" i="0" u="none" strike="noStrike">
                          <a:solidFill>
                            <a:srgbClr val="000000"/>
                          </a:solidFill>
                          <a:effectLst/>
                          <a:latin typeface="Verdana" panose="020B060403050404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en-US" sz="1600" b="0" i="0" u="none" strike="noStrike">
                          <a:solidFill>
                            <a:srgbClr val="000000"/>
                          </a:solidFill>
                          <a:effectLst/>
                          <a:latin typeface="Verdana" panose="020B0604030504040204" pitchFamily="34" charset="0"/>
                        </a:rPr>
                        <a:t>440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800" b="0" i="0" u="none" strike="noStrike">
                          <a:solidFill>
                            <a:srgbClr val="000000"/>
                          </a:solidFill>
                          <a:effectLst/>
                          <a:latin typeface="Arial" panose="020B0604020202020204" pitchFamily="34" charset="0"/>
                        </a:rPr>
                        <a:t>190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800" b="0" i="0" u="none" strike="noStrike">
                          <a:solidFill>
                            <a:srgbClr val="000000"/>
                          </a:solidFill>
                          <a:effectLst/>
                          <a:latin typeface="Arial" panose="020B0604020202020204" pitchFamily="34" charset="0"/>
                        </a:rPr>
                        <a:t>4400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800" b="0" i="0" u="none" strike="noStrike">
                          <a:solidFill>
                            <a:srgbClr val="000000"/>
                          </a:solidFill>
                          <a:effectLst/>
                          <a:latin typeface="Arial" panose="020B0604020202020204" pitchFamily="34" charset="0"/>
                        </a:rPr>
                        <a:t>1900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800" b="0" i="0" u="none" strike="noStrike">
                          <a:solidFill>
                            <a:srgbClr val="000000"/>
                          </a:solidFill>
                          <a:effectLst/>
                          <a:latin typeface="Arial" panose="020B0604020202020204" pitchFamily="34" charset="0"/>
                        </a:rPr>
                        <a:t>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800" b="0" i="0" u="none" strike="noStrike">
                          <a:solidFill>
                            <a:srgbClr val="000000"/>
                          </a:solidFill>
                          <a:effectLst/>
                          <a:latin typeface="Arial" panose="020B0604020202020204" pitchFamily="34" charset="0"/>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22243">
                <a:tc>
                  <a:txBody>
                    <a:bodyPr/>
                    <a:lstStyle/>
                    <a:p>
                      <a:pPr algn="ctr" rtl="0" fontAlgn="ctr"/>
                      <a:r>
                        <a:rPr lang="en-US" sz="1600" b="0" i="0" u="none" strike="noStrike">
                          <a:solidFill>
                            <a:srgbClr val="000000"/>
                          </a:solidFill>
                          <a:effectLst/>
                          <a:latin typeface="Verdana" panose="020B060403050404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en-US" sz="1600" b="0" i="0" u="none" strike="noStrike">
                          <a:solidFill>
                            <a:srgbClr val="000000"/>
                          </a:solidFill>
                          <a:effectLst/>
                          <a:latin typeface="Verdana" panose="020B0604030504040204" pitchFamily="34" charset="0"/>
                        </a:rPr>
                        <a:t>580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800" b="0" i="0" u="none" strike="noStrike">
                          <a:solidFill>
                            <a:srgbClr val="000000"/>
                          </a:solidFill>
                          <a:effectLst/>
                          <a:latin typeface="Arial" panose="020B0604020202020204" pitchFamily="34" charset="0"/>
                        </a:rPr>
                        <a:t>140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800" b="0" i="0" u="none" strike="noStrike">
                          <a:solidFill>
                            <a:srgbClr val="000000"/>
                          </a:solidFill>
                          <a:effectLst/>
                          <a:latin typeface="Arial" panose="020B0604020202020204" pitchFamily="34" charset="0"/>
                        </a:rPr>
                        <a:t>5800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800" b="0" i="0" u="none" strike="noStrike">
                          <a:solidFill>
                            <a:srgbClr val="000000"/>
                          </a:solidFill>
                          <a:effectLst/>
                          <a:latin typeface="Arial" panose="020B0604020202020204" pitchFamily="34" charset="0"/>
                        </a:rPr>
                        <a:t>1400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800" b="0" i="0" u="none" strike="noStrike">
                          <a:solidFill>
                            <a:srgbClr val="000000"/>
                          </a:solidFill>
                          <a:effectLst/>
                          <a:latin typeface="Arial" panose="020B0604020202020204" pitchFamily="34" charset="0"/>
                        </a:rPr>
                        <a:t>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800" b="0" i="0" u="none" strike="noStrike">
                          <a:solidFill>
                            <a:srgbClr val="000000"/>
                          </a:solidFill>
                          <a:effectLst/>
                          <a:latin typeface="Arial" panose="020B0604020202020204" pitchFamily="34" charset="0"/>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22243">
                <a:tc>
                  <a:txBody>
                    <a:bodyPr/>
                    <a:lstStyle/>
                    <a:p>
                      <a:pPr algn="ctr" rtl="0" fontAlgn="ctr"/>
                      <a:r>
                        <a:rPr lang="en-US" sz="1600" b="0" i="0" u="none" strike="noStrike">
                          <a:solidFill>
                            <a:srgbClr val="000000"/>
                          </a:solidFill>
                          <a:effectLst/>
                          <a:latin typeface="Verdana" panose="020B060403050404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en-US" sz="1600" b="0" i="0" u="none" strike="noStrike">
                          <a:solidFill>
                            <a:srgbClr val="000000"/>
                          </a:solidFill>
                          <a:effectLst/>
                          <a:latin typeface="Verdana" panose="020B0604030504040204" pitchFamily="34" charset="0"/>
                        </a:rPr>
                        <a:t>674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800" b="0" i="0" u="none" strike="noStrike">
                          <a:solidFill>
                            <a:srgbClr val="000000"/>
                          </a:solidFill>
                          <a:effectLst/>
                          <a:latin typeface="Arial" panose="020B0604020202020204" pitchFamily="34" charset="0"/>
                        </a:rPr>
                        <a:t>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800" b="0" i="0" u="none" strike="noStrike">
                          <a:solidFill>
                            <a:srgbClr val="000000"/>
                          </a:solidFill>
                          <a:effectLst/>
                          <a:latin typeface="Arial" panose="020B0604020202020204" pitchFamily="34" charset="0"/>
                        </a:rPr>
                        <a:t>6740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800" b="0" i="0" u="none" strike="noStrike">
                          <a:solidFill>
                            <a:srgbClr val="000000"/>
                          </a:solidFill>
                          <a:effectLst/>
                          <a:latin typeface="Arial" panose="020B0604020202020204" pitchFamily="34" charset="0"/>
                        </a:rPr>
                        <a:t>940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800" b="0" i="0" u="none" strike="noStrike">
                          <a:solidFill>
                            <a:srgbClr val="000000"/>
                          </a:solidFill>
                          <a:effectLst/>
                          <a:latin typeface="Arial" panose="020B0604020202020204" pitchFamily="34" charset="0"/>
                        </a:rPr>
                        <a:t>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800" b="0" i="0" u="none" strike="noStrike">
                          <a:solidFill>
                            <a:srgbClr val="000000"/>
                          </a:solidFill>
                          <a:effectLst/>
                          <a:latin typeface="Arial" panose="020B0604020202020204" pitchFamily="34" charset="0"/>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22243">
                <a:tc>
                  <a:txBody>
                    <a:bodyPr/>
                    <a:lstStyle/>
                    <a:p>
                      <a:pPr algn="ctr" rtl="0" fontAlgn="ctr"/>
                      <a:r>
                        <a:rPr lang="en-US" sz="1600" b="0" i="0" u="none" strike="noStrike">
                          <a:solidFill>
                            <a:srgbClr val="000000"/>
                          </a:solidFill>
                          <a:effectLst/>
                          <a:latin typeface="Verdana" panose="020B060403050404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en-US" sz="1600" b="0" i="0" u="none" strike="noStrike">
                          <a:solidFill>
                            <a:srgbClr val="000000"/>
                          </a:solidFill>
                          <a:effectLst/>
                          <a:latin typeface="Verdana" panose="020B0604030504040204" pitchFamily="34" charset="0"/>
                        </a:rPr>
                        <a:t>724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800" b="0" i="0" u="none" strike="noStrike">
                          <a:solidFill>
                            <a:srgbClr val="000000"/>
                          </a:solidFill>
                          <a:effectLst/>
                          <a:latin typeface="Arial" panose="020B0604020202020204" pitchFamily="34" charset="0"/>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800" b="0" i="0" u="none" strike="noStrike">
                          <a:solidFill>
                            <a:srgbClr val="000000"/>
                          </a:solidFill>
                          <a:effectLst/>
                          <a:latin typeface="Arial" panose="020B0604020202020204" pitchFamily="34" charset="0"/>
                        </a:rPr>
                        <a:t>7240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800" b="0" i="0" u="none" strike="noStrike">
                          <a:solidFill>
                            <a:srgbClr val="000000"/>
                          </a:solidFill>
                          <a:effectLst/>
                          <a:latin typeface="Arial" panose="020B0604020202020204" pitchFamily="34" charset="0"/>
                        </a:rPr>
                        <a:t>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800" b="0" i="0" u="none" strike="noStrike">
                          <a:solidFill>
                            <a:srgbClr val="000000"/>
                          </a:solidFill>
                          <a:effectLst/>
                          <a:latin typeface="Arial" panose="020B0604020202020204" pitchFamily="34" charset="0"/>
                        </a:rPr>
                        <a:t>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800" b="0" i="0" u="none" strike="noStrike">
                          <a:solidFill>
                            <a:srgbClr val="000000"/>
                          </a:solidFill>
                          <a:effectLst/>
                          <a:latin typeface="Arial" panose="020B0604020202020204" pitchFamily="34" charset="0"/>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22243">
                <a:tc>
                  <a:txBody>
                    <a:bodyPr/>
                    <a:lstStyle/>
                    <a:p>
                      <a:pPr algn="ctr" rtl="0" fontAlgn="ctr"/>
                      <a:r>
                        <a:rPr lang="en-US" sz="1600" b="0" i="0" u="none" strike="noStrike">
                          <a:solidFill>
                            <a:srgbClr val="000000"/>
                          </a:solidFill>
                          <a:effectLst/>
                          <a:latin typeface="Verdana" panose="020B060403050404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en-US" sz="1600" b="0" i="0" u="none" strike="noStrike">
                          <a:solidFill>
                            <a:srgbClr val="000000"/>
                          </a:solidFill>
                          <a:effectLst/>
                          <a:latin typeface="Verdana" panose="020B0604030504040204" pitchFamily="34" charset="0"/>
                        </a:rPr>
                        <a:t>731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800" b="0" i="0" u="none" strike="noStrike">
                          <a:solidFill>
                            <a:srgbClr val="000000"/>
                          </a:solidFill>
                          <a:effectLst/>
                          <a:latin typeface="Arial" panose="020B060402020202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800" b="0" i="0" u="none" strike="noStrike">
                          <a:solidFill>
                            <a:srgbClr val="000000"/>
                          </a:solidFill>
                          <a:effectLst/>
                          <a:latin typeface="Arial" panose="020B0604020202020204" pitchFamily="34" charset="0"/>
                        </a:rPr>
                        <a:t>7310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800" b="0" i="0" u="none" strike="noStrike">
                          <a:solidFill>
                            <a:srgbClr val="000000"/>
                          </a:solidFill>
                          <a:effectLst/>
                          <a:latin typeface="Arial" panose="020B0604020202020204" pitchFamily="34" charset="0"/>
                        </a:rPr>
                        <a:t>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800" b="0" i="0" u="none" strike="noStrike">
                          <a:solidFill>
                            <a:srgbClr val="000000"/>
                          </a:solidFill>
                          <a:effectLst/>
                          <a:latin typeface="Arial" panose="020B0604020202020204" pitchFamily="34" charset="0"/>
                        </a:rPr>
                        <a:t>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800" b="0" i="0" u="none" strike="noStrike" dirty="0">
                          <a:solidFill>
                            <a:srgbClr val="000000"/>
                          </a:solidFill>
                          <a:effectLst/>
                          <a:latin typeface="Arial" panose="020B0604020202020204" pitchFamily="34" charset="0"/>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323422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a:extLst>
              <a:ext uri="{FF2B5EF4-FFF2-40B4-BE49-F238E27FC236}">
                <a16:creationId xmlns:a16="http://schemas.microsoft.com/office/drawing/2014/main" id="{4DCCAFD4-556E-4247-8F3B-C3FDD2CA81D1}"/>
              </a:ext>
            </a:extLst>
          </p:cNvPr>
          <p:cNvSpPr>
            <a:spLocks noGrp="1"/>
          </p:cNvSpPr>
          <p:nvPr>
            <p:ph type="title"/>
          </p:nvPr>
        </p:nvSpPr>
        <p:spPr/>
        <p:txBody>
          <a:bodyPr/>
          <a:lstStyle/>
          <a:p>
            <a:pPr eaLnBrk="1" hangingPunct="1"/>
            <a:r>
              <a:rPr lang="en-US" altLang="en-US" dirty="0">
                <a:ea typeface="ＭＳ Ｐゴシック" panose="020B0600070205080204" pitchFamily="34" charset="-128"/>
              </a:rPr>
              <a:t>How Many Units of Capital?</a:t>
            </a:r>
            <a:endParaRPr lang="en-US" altLang="en-US" sz="3200" dirty="0">
              <a:ea typeface="ＭＳ Ｐゴシック" panose="020B0600070205080204" pitchFamily="34" charset="-128"/>
            </a:endParaRPr>
          </a:p>
        </p:txBody>
      </p:sp>
      <p:graphicFrame>
        <p:nvGraphicFramePr>
          <p:cNvPr id="5" name="Table 4">
            <a:extLst>
              <a:ext uri="{FF2B5EF4-FFF2-40B4-BE49-F238E27FC236}">
                <a16:creationId xmlns:a16="http://schemas.microsoft.com/office/drawing/2014/main" id="{61F65448-8497-294E-8EE4-1E4B7F719A49}"/>
              </a:ext>
            </a:extLst>
          </p:cNvPr>
          <p:cNvGraphicFramePr>
            <a:graphicFrameLocks noGrp="1"/>
          </p:cNvGraphicFramePr>
          <p:nvPr>
            <p:extLst>
              <p:ext uri="{D42A27DB-BD31-4B8C-83A1-F6EECF244321}">
                <p14:modId xmlns:p14="http://schemas.microsoft.com/office/powerpoint/2010/main" val="1426871348"/>
              </p:ext>
            </p:extLst>
          </p:nvPr>
        </p:nvGraphicFramePr>
        <p:xfrm>
          <a:off x="224589" y="1771650"/>
          <a:ext cx="8791073" cy="4043360"/>
        </p:xfrm>
        <a:graphic>
          <a:graphicData uri="http://schemas.openxmlformats.org/drawingml/2006/table">
            <a:tbl>
              <a:tblPr/>
              <a:tblGrid>
                <a:gridCol w="1200401">
                  <a:extLst>
                    <a:ext uri="{9D8B030D-6E8A-4147-A177-3AD203B41FA5}">
                      <a16:colId xmlns:a16="http://schemas.microsoft.com/office/drawing/2014/main" val="20000"/>
                    </a:ext>
                  </a:extLst>
                </a:gridCol>
                <a:gridCol w="1202097">
                  <a:extLst>
                    <a:ext uri="{9D8B030D-6E8A-4147-A177-3AD203B41FA5}">
                      <a16:colId xmlns:a16="http://schemas.microsoft.com/office/drawing/2014/main" val="20001"/>
                    </a:ext>
                  </a:extLst>
                </a:gridCol>
                <a:gridCol w="1200401">
                  <a:extLst>
                    <a:ext uri="{9D8B030D-6E8A-4147-A177-3AD203B41FA5}">
                      <a16:colId xmlns:a16="http://schemas.microsoft.com/office/drawing/2014/main" val="20002"/>
                    </a:ext>
                  </a:extLst>
                </a:gridCol>
                <a:gridCol w="1583581">
                  <a:extLst>
                    <a:ext uri="{9D8B030D-6E8A-4147-A177-3AD203B41FA5}">
                      <a16:colId xmlns:a16="http://schemas.microsoft.com/office/drawing/2014/main" val="20003"/>
                    </a:ext>
                  </a:extLst>
                </a:gridCol>
                <a:gridCol w="1200401">
                  <a:extLst>
                    <a:ext uri="{9D8B030D-6E8A-4147-A177-3AD203B41FA5}">
                      <a16:colId xmlns:a16="http://schemas.microsoft.com/office/drawing/2014/main" val="20004"/>
                    </a:ext>
                  </a:extLst>
                </a:gridCol>
                <a:gridCol w="1202096">
                  <a:extLst>
                    <a:ext uri="{9D8B030D-6E8A-4147-A177-3AD203B41FA5}">
                      <a16:colId xmlns:a16="http://schemas.microsoft.com/office/drawing/2014/main" val="20005"/>
                    </a:ext>
                  </a:extLst>
                </a:gridCol>
                <a:gridCol w="1202096">
                  <a:extLst>
                    <a:ext uri="{9D8B030D-6E8A-4147-A177-3AD203B41FA5}">
                      <a16:colId xmlns:a16="http://schemas.microsoft.com/office/drawing/2014/main" val="2180733047"/>
                    </a:ext>
                  </a:extLst>
                </a:gridCol>
              </a:tblGrid>
              <a:tr h="575054">
                <a:tc gridSpan="7">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800" b="1" i="0" u="none" strike="noStrike" cap="none" normalizeH="0" baseline="0" dirty="0" err="1">
                          <a:ln>
                            <a:noFill/>
                          </a:ln>
                          <a:solidFill>
                            <a:schemeClr val="tx1"/>
                          </a:solidFill>
                          <a:effectLst/>
                          <a:latin typeface="Verdana" panose="020B0604030504040204" pitchFamily="34" charset="0"/>
                          <a:ea typeface="ＭＳ Ｐゴシック" panose="020B0600070205080204" pitchFamily="34" charset="-128"/>
                        </a:rPr>
                        <a:t>Jbones</a:t>
                      </a:r>
                      <a:r>
                        <a:rPr kumimoji="0" lang="en-US" altLang="en-US" sz="1800" b="1" i="0" u="none" strike="noStrike" cap="none" normalizeH="0" baseline="0" dirty="0">
                          <a:ln>
                            <a:noFill/>
                          </a:ln>
                          <a:solidFill>
                            <a:schemeClr val="tx1"/>
                          </a:solidFill>
                          <a:effectLst/>
                          <a:latin typeface="Verdana" panose="020B0604030504040204" pitchFamily="34" charset="0"/>
                          <a:ea typeface="ＭＳ Ｐゴシック" panose="020B0600070205080204" pitchFamily="34" charset="-128"/>
                        </a:rPr>
                        <a:t>’ House of Ribs: Half Rack=$10 ; Pk=$5,000; r=.08; </a:t>
                      </a:r>
                      <a:r>
                        <a:rPr kumimoji="0" lang="en-US" altLang="en-US" sz="1800" b="1" i="0" u="none" strike="noStrike" cap="none" normalizeH="0" baseline="0" dirty="0" err="1">
                          <a:ln>
                            <a:noFill/>
                          </a:ln>
                          <a:solidFill>
                            <a:schemeClr val="tx1"/>
                          </a:solidFill>
                          <a:effectLst/>
                          <a:latin typeface="Verdana" panose="020B0604030504040204" pitchFamily="34" charset="0"/>
                          <a:ea typeface="ＭＳ Ｐゴシック" panose="020B0600070205080204" pitchFamily="34" charset="-128"/>
                        </a:rPr>
                        <a:t>δ</a:t>
                      </a:r>
                      <a:r>
                        <a:rPr kumimoji="0" lang="en-US" altLang="en-US" sz="1800" b="1" i="0" u="none" strike="noStrike" cap="none" normalizeH="0" baseline="0" dirty="0">
                          <a:ln>
                            <a:noFill/>
                          </a:ln>
                          <a:solidFill>
                            <a:schemeClr val="tx1"/>
                          </a:solidFill>
                          <a:effectLst/>
                          <a:latin typeface="Verdana" panose="020B0604030504040204" pitchFamily="34" charset="0"/>
                          <a:ea typeface="ＭＳ Ｐゴシック" panose="020B0600070205080204" pitchFamily="34" charset="-128"/>
                        </a:rPr>
                        <a:t>=.02</a:t>
                      </a:r>
                    </a:p>
                  </a:txBody>
                  <a:tcPr marL="6999" marR="6999" marT="70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US" altLang="en-US" sz="1800" b="1" i="0" u="none" strike="noStrike" cap="none" normalizeH="0" baseline="0" dirty="0">
                        <a:ln>
                          <a:noFill/>
                        </a:ln>
                        <a:solidFill>
                          <a:schemeClr val="tx1"/>
                        </a:solidFill>
                        <a:effectLst/>
                        <a:latin typeface="Verdana" panose="020B0604030504040204" pitchFamily="34" charset="0"/>
                        <a:ea typeface="ＭＳ Ｐゴシック" panose="020B0600070205080204" pitchFamily="34" charset="-128"/>
                      </a:endParaRPr>
                    </a:p>
                  </a:txBody>
                  <a:tcPr marL="6999" marR="6999" marT="70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260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Verdana" panose="020B0604030504040204" pitchFamily="34" charset="0"/>
                          <a:ea typeface="ＭＳ Ｐゴシック" panose="020B0600070205080204" pitchFamily="34" charset="-128"/>
                        </a:rPr>
                        <a:t>#Smokers</a:t>
                      </a:r>
                    </a:p>
                  </a:txBody>
                  <a:tcPr marL="6999" marR="6999" marT="70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Verdana" panose="020B0604030504040204" pitchFamily="34" charset="0"/>
                          <a:ea typeface="ＭＳ Ｐゴシック" panose="020B0600070205080204" pitchFamily="34" charset="-128"/>
                        </a:rPr>
                        <a:t># Half Racks</a:t>
                      </a:r>
                    </a:p>
                  </a:txBody>
                  <a:tcPr marL="6999" marR="6999" marT="70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Verdana" panose="020B0604030504040204" pitchFamily="34" charset="0"/>
                          <a:ea typeface="ＭＳ Ｐゴシック" panose="020B0600070205080204" pitchFamily="34" charset="-128"/>
                        </a:rPr>
                        <a:t># MPK</a:t>
                      </a:r>
                    </a:p>
                  </a:txBody>
                  <a:tcPr marL="6999" marR="6999" marT="70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Verdana" panose="020B0604030504040204" pitchFamily="34" charset="0"/>
                          <a:ea typeface="ＭＳ Ｐゴシック" panose="020B0600070205080204" pitchFamily="34" charset="-128"/>
                        </a:rPr>
                        <a:t>$ Total Revenue</a:t>
                      </a:r>
                    </a:p>
                  </a:txBody>
                  <a:tcPr marL="6999" marR="6999" marT="70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Verdana" panose="020B0604030504040204" pitchFamily="34" charset="0"/>
                          <a:ea typeface="ＭＳ Ｐゴシック" panose="020B0600070205080204" pitchFamily="34" charset="-128"/>
                        </a:rPr>
                        <a:t>$ MRPK</a:t>
                      </a:r>
                    </a:p>
                  </a:txBody>
                  <a:tcPr marL="6999" marR="6999" marT="70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Verdana" panose="020B0604030504040204" pitchFamily="34" charset="0"/>
                          <a:ea typeface="ＭＳ Ｐゴシック" panose="020B0600070205080204" pitchFamily="34" charset="-128"/>
                        </a:rPr>
                        <a:t>$ UCC</a:t>
                      </a:r>
                    </a:p>
                  </a:txBody>
                  <a:tcPr marL="6999" marR="6999" marT="70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Verdana" panose="020B0604030504040204" pitchFamily="34" charset="0"/>
                          <a:ea typeface="ＭＳ Ｐゴシック" panose="020B0600070205080204" pitchFamily="34" charset="-128"/>
                        </a:rPr>
                        <a:t>#UCC</a:t>
                      </a:r>
                    </a:p>
                  </a:txBody>
                  <a:tcPr marL="6999" marR="6999" marT="70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2243">
                <a:tc>
                  <a:txBody>
                    <a:bodyPr/>
                    <a:lstStyle/>
                    <a:p>
                      <a:pPr algn="ctr" rtl="0" fontAlgn="ctr"/>
                      <a:r>
                        <a:rPr lang="en-US" sz="1600" b="0" i="0" u="none" strike="noStrike">
                          <a:solidFill>
                            <a:srgbClr val="000000"/>
                          </a:solidFill>
                          <a:effectLst/>
                          <a:latin typeface="Verdana" panose="020B060403050404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en-US" sz="1600" b="0" i="0" u="none" strike="noStrike">
                          <a:solidFill>
                            <a:srgbClr val="000000"/>
                          </a:solidFill>
                          <a:effectLst/>
                          <a:latin typeface="Verdana" panose="020B060403050404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800" b="0" i="0" u="none" strike="noStrike">
                          <a:solidFill>
                            <a:srgbClr val="000000"/>
                          </a:solidFill>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800" b="0" i="0" u="none" strike="noStrike">
                          <a:solidFill>
                            <a:srgbClr val="000000"/>
                          </a:solidFill>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800" b="0" i="0" u="none" strike="noStrike">
                          <a:solidFill>
                            <a:srgbClr val="000000"/>
                          </a:solidFill>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800" b="0" i="0" u="none" strike="noStrike">
                          <a:solidFill>
                            <a:srgbClr val="000000"/>
                          </a:solidFill>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800" b="0" i="0" u="none" strike="noStrike">
                          <a:solidFill>
                            <a:srgbClr val="000000"/>
                          </a:solidFill>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2243">
                <a:tc>
                  <a:txBody>
                    <a:bodyPr/>
                    <a:lstStyle/>
                    <a:p>
                      <a:pPr algn="ctr" rtl="0" fontAlgn="ctr"/>
                      <a:r>
                        <a:rPr lang="en-US" sz="1600" b="0" i="0" u="none" strike="noStrike">
                          <a:solidFill>
                            <a:srgbClr val="000000"/>
                          </a:solidFill>
                          <a:effectLst/>
                          <a:latin typeface="Verdana" panose="020B060403050404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en-US" sz="1600" b="0" i="0" u="none" strike="noStrike">
                          <a:solidFill>
                            <a:srgbClr val="000000"/>
                          </a:solidFill>
                          <a:effectLst/>
                          <a:latin typeface="Verdana" panose="020B0604030504040204" pitchFamily="34" charset="0"/>
                        </a:rPr>
                        <a:t>250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800" b="0" i="0" u="none" strike="noStrike">
                          <a:solidFill>
                            <a:srgbClr val="000000"/>
                          </a:solidFill>
                          <a:effectLst/>
                          <a:latin typeface="Arial" panose="020B0604020202020204" pitchFamily="34" charset="0"/>
                        </a:rPr>
                        <a:t>250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800" b="0" i="0" u="none" strike="noStrike">
                          <a:solidFill>
                            <a:srgbClr val="000000"/>
                          </a:solidFill>
                          <a:effectLst/>
                          <a:latin typeface="Arial" panose="020B0604020202020204" pitchFamily="34" charset="0"/>
                        </a:rPr>
                        <a:t>2500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800" b="0" i="0" u="none" strike="noStrike">
                          <a:solidFill>
                            <a:srgbClr val="000000"/>
                          </a:solidFill>
                          <a:effectLst/>
                          <a:latin typeface="Arial" panose="020B0604020202020204" pitchFamily="34" charset="0"/>
                        </a:rPr>
                        <a:t>2500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800" b="0" i="0" u="none" strike="noStrike">
                          <a:solidFill>
                            <a:srgbClr val="000000"/>
                          </a:solidFill>
                          <a:effectLst/>
                          <a:latin typeface="Arial" panose="020B0604020202020204" pitchFamily="34" charset="0"/>
                        </a:rPr>
                        <a:t>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800" b="0" i="0" u="none" strike="noStrike">
                          <a:solidFill>
                            <a:srgbClr val="000000"/>
                          </a:solidFill>
                          <a:effectLst/>
                          <a:latin typeface="Arial" panose="020B0604020202020204" pitchFamily="34" charset="0"/>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22243">
                <a:tc>
                  <a:txBody>
                    <a:bodyPr/>
                    <a:lstStyle/>
                    <a:p>
                      <a:pPr algn="ctr" rtl="0" fontAlgn="ctr"/>
                      <a:r>
                        <a:rPr lang="en-US" sz="1600" b="0" i="0" u="none" strike="noStrike">
                          <a:solidFill>
                            <a:srgbClr val="000000"/>
                          </a:solidFill>
                          <a:effectLst/>
                          <a:latin typeface="Verdana" panose="020B060403050404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en-US" sz="1600" b="0" i="0" u="none" strike="noStrike">
                          <a:solidFill>
                            <a:srgbClr val="000000"/>
                          </a:solidFill>
                          <a:effectLst/>
                          <a:latin typeface="Verdana" panose="020B0604030504040204" pitchFamily="34" charset="0"/>
                        </a:rPr>
                        <a:t>440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800" b="0" i="0" u="none" strike="noStrike">
                          <a:solidFill>
                            <a:srgbClr val="000000"/>
                          </a:solidFill>
                          <a:effectLst/>
                          <a:latin typeface="Arial" panose="020B0604020202020204" pitchFamily="34" charset="0"/>
                        </a:rPr>
                        <a:t>190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800" b="0" i="0" u="none" strike="noStrike">
                          <a:solidFill>
                            <a:srgbClr val="000000"/>
                          </a:solidFill>
                          <a:effectLst/>
                          <a:latin typeface="Arial" panose="020B0604020202020204" pitchFamily="34" charset="0"/>
                        </a:rPr>
                        <a:t>4400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800" b="0" i="0" u="none" strike="noStrike">
                          <a:solidFill>
                            <a:srgbClr val="000000"/>
                          </a:solidFill>
                          <a:effectLst/>
                          <a:latin typeface="Arial" panose="020B0604020202020204" pitchFamily="34" charset="0"/>
                        </a:rPr>
                        <a:t>1900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800" b="0" i="0" u="none" strike="noStrike">
                          <a:solidFill>
                            <a:srgbClr val="000000"/>
                          </a:solidFill>
                          <a:effectLst/>
                          <a:latin typeface="Arial" panose="020B0604020202020204" pitchFamily="34" charset="0"/>
                        </a:rPr>
                        <a:t>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800" b="0" i="0" u="none" strike="noStrike">
                          <a:solidFill>
                            <a:srgbClr val="000000"/>
                          </a:solidFill>
                          <a:effectLst/>
                          <a:latin typeface="Arial" panose="020B0604020202020204" pitchFamily="34" charset="0"/>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22243">
                <a:tc>
                  <a:txBody>
                    <a:bodyPr/>
                    <a:lstStyle/>
                    <a:p>
                      <a:pPr algn="ctr" rtl="0" fontAlgn="ctr"/>
                      <a:r>
                        <a:rPr lang="en-US" sz="1600" b="0" i="0" u="none" strike="noStrike">
                          <a:solidFill>
                            <a:srgbClr val="000000"/>
                          </a:solidFill>
                          <a:effectLst/>
                          <a:latin typeface="Verdana" panose="020B060403050404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en-US" sz="1600" b="0" i="0" u="none" strike="noStrike">
                          <a:solidFill>
                            <a:srgbClr val="000000"/>
                          </a:solidFill>
                          <a:effectLst/>
                          <a:latin typeface="Verdana" panose="020B0604030504040204" pitchFamily="34" charset="0"/>
                        </a:rPr>
                        <a:t>580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800" b="0" i="0" u="none" strike="noStrike">
                          <a:solidFill>
                            <a:srgbClr val="000000"/>
                          </a:solidFill>
                          <a:effectLst/>
                          <a:latin typeface="Arial" panose="020B0604020202020204" pitchFamily="34" charset="0"/>
                        </a:rPr>
                        <a:t>140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800" b="0" i="0" u="none" strike="noStrike">
                          <a:solidFill>
                            <a:srgbClr val="000000"/>
                          </a:solidFill>
                          <a:effectLst/>
                          <a:latin typeface="Arial" panose="020B0604020202020204" pitchFamily="34" charset="0"/>
                        </a:rPr>
                        <a:t>5800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800" b="0" i="0" u="none" strike="noStrike">
                          <a:solidFill>
                            <a:srgbClr val="000000"/>
                          </a:solidFill>
                          <a:effectLst/>
                          <a:latin typeface="Arial" panose="020B0604020202020204" pitchFamily="34" charset="0"/>
                        </a:rPr>
                        <a:t>1400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800" b="0" i="0" u="none" strike="noStrike">
                          <a:solidFill>
                            <a:srgbClr val="000000"/>
                          </a:solidFill>
                          <a:effectLst/>
                          <a:latin typeface="Arial" panose="020B0604020202020204" pitchFamily="34" charset="0"/>
                        </a:rPr>
                        <a:t>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800" b="0" i="0" u="none" strike="noStrike">
                          <a:solidFill>
                            <a:srgbClr val="000000"/>
                          </a:solidFill>
                          <a:effectLst/>
                          <a:latin typeface="Arial" panose="020B0604020202020204" pitchFamily="34" charset="0"/>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22243">
                <a:tc>
                  <a:txBody>
                    <a:bodyPr/>
                    <a:lstStyle/>
                    <a:p>
                      <a:pPr algn="ctr" rtl="0" fontAlgn="ctr"/>
                      <a:r>
                        <a:rPr lang="en-US" sz="1600" b="0" i="0" u="none" strike="noStrike">
                          <a:solidFill>
                            <a:srgbClr val="000000"/>
                          </a:solidFill>
                          <a:effectLst/>
                          <a:latin typeface="Verdana" panose="020B060403050404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en-US" sz="1600" b="0" i="0" u="none" strike="noStrike">
                          <a:solidFill>
                            <a:srgbClr val="000000"/>
                          </a:solidFill>
                          <a:effectLst/>
                          <a:latin typeface="Verdana" panose="020B0604030504040204" pitchFamily="34" charset="0"/>
                        </a:rPr>
                        <a:t>674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800" b="0" i="0" u="none" strike="noStrike">
                          <a:solidFill>
                            <a:srgbClr val="000000"/>
                          </a:solidFill>
                          <a:effectLst/>
                          <a:latin typeface="Arial" panose="020B0604020202020204" pitchFamily="34" charset="0"/>
                        </a:rPr>
                        <a:t>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800" b="0" i="0" u="none" strike="noStrike">
                          <a:solidFill>
                            <a:srgbClr val="000000"/>
                          </a:solidFill>
                          <a:effectLst/>
                          <a:latin typeface="Arial" panose="020B0604020202020204" pitchFamily="34" charset="0"/>
                        </a:rPr>
                        <a:t>6740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800" b="0" i="0" u="none" strike="noStrike">
                          <a:solidFill>
                            <a:srgbClr val="000000"/>
                          </a:solidFill>
                          <a:effectLst/>
                          <a:latin typeface="Arial" panose="020B0604020202020204" pitchFamily="34" charset="0"/>
                        </a:rPr>
                        <a:t>940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800" b="0" i="0" u="none" strike="noStrike">
                          <a:solidFill>
                            <a:srgbClr val="000000"/>
                          </a:solidFill>
                          <a:effectLst/>
                          <a:latin typeface="Arial" panose="020B0604020202020204" pitchFamily="34" charset="0"/>
                        </a:rPr>
                        <a:t>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800" b="0" i="0" u="none" strike="noStrike">
                          <a:solidFill>
                            <a:srgbClr val="000000"/>
                          </a:solidFill>
                          <a:effectLst/>
                          <a:latin typeface="Arial" panose="020B0604020202020204" pitchFamily="34" charset="0"/>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22243">
                <a:tc>
                  <a:txBody>
                    <a:bodyPr/>
                    <a:lstStyle/>
                    <a:p>
                      <a:pPr algn="ctr" rtl="0" fontAlgn="ctr"/>
                      <a:r>
                        <a:rPr lang="en-US" sz="1600" b="0" i="0" u="none" strike="noStrike">
                          <a:solidFill>
                            <a:srgbClr val="000000"/>
                          </a:solidFill>
                          <a:effectLst/>
                          <a:latin typeface="Verdana" panose="020B060403050404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79548"/>
                    </a:solidFill>
                  </a:tcPr>
                </a:tc>
                <a:tc>
                  <a:txBody>
                    <a:bodyPr/>
                    <a:lstStyle/>
                    <a:p>
                      <a:pPr algn="ctr" rtl="0" fontAlgn="ctr"/>
                      <a:r>
                        <a:rPr lang="en-US" sz="1600" b="0" i="0" u="none" strike="noStrike">
                          <a:solidFill>
                            <a:srgbClr val="000000"/>
                          </a:solidFill>
                          <a:effectLst/>
                          <a:latin typeface="Verdana" panose="020B0604030504040204" pitchFamily="34" charset="0"/>
                        </a:rPr>
                        <a:t>724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79548"/>
                    </a:solidFill>
                  </a:tcPr>
                </a:tc>
                <a:tc>
                  <a:txBody>
                    <a:bodyPr/>
                    <a:lstStyle/>
                    <a:p>
                      <a:pPr algn="ctr" fontAlgn="ctr"/>
                      <a:r>
                        <a:rPr lang="en-US" sz="1800" b="0" i="0" u="none" strike="noStrike">
                          <a:solidFill>
                            <a:srgbClr val="000000"/>
                          </a:solidFill>
                          <a:effectLst/>
                          <a:latin typeface="Arial" panose="020B0604020202020204" pitchFamily="34" charset="0"/>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79548"/>
                    </a:solidFill>
                  </a:tcPr>
                </a:tc>
                <a:tc>
                  <a:txBody>
                    <a:bodyPr/>
                    <a:lstStyle/>
                    <a:p>
                      <a:pPr algn="ctr" fontAlgn="ctr"/>
                      <a:r>
                        <a:rPr lang="en-US" sz="1800" b="0" i="0" u="none" strike="noStrike">
                          <a:solidFill>
                            <a:srgbClr val="000000"/>
                          </a:solidFill>
                          <a:effectLst/>
                          <a:latin typeface="Arial" panose="020B0604020202020204" pitchFamily="34" charset="0"/>
                        </a:rPr>
                        <a:t>7240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79548"/>
                    </a:solidFill>
                  </a:tcPr>
                </a:tc>
                <a:tc>
                  <a:txBody>
                    <a:bodyPr/>
                    <a:lstStyle/>
                    <a:p>
                      <a:pPr algn="ctr" fontAlgn="ctr"/>
                      <a:r>
                        <a:rPr lang="en-US" sz="1800" b="0" i="0" u="none" strike="noStrike">
                          <a:solidFill>
                            <a:srgbClr val="000000"/>
                          </a:solidFill>
                          <a:effectLst/>
                          <a:latin typeface="Arial" panose="020B0604020202020204" pitchFamily="34" charset="0"/>
                        </a:rPr>
                        <a:t>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79548"/>
                    </a:solidFill>
                  </a:tcPr>
                </a:tc>
                <a:tc>
                  <a:txBody>
                    <a:bodyPr/>
                    <a:lstStyle/>
                    <a:p>
                      <a:pPr algn="ctr" fontAlgn="ctr"/>
                      <a:r>
                        <a:rPr lang="en-US" sz="1800" b="0" i="0" u="none" strike="noStrike">
                          <a:solidFill>
                            <a:srgbClr val="000000"/>
                          </a:solidFill>
                          <a:effectLst/>
                          <a:latin typeface="Arial" panose="020B0604020202020204" pitchFamily="34" charset="0"/>
                        </a:rPr>
                        <a:t>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79548"/>
                    </a:solidFill>
                  </a:tcPr>
                </a:tc>
                <a:tc>
                  <a:txBody>
                    <a:bodyPr/>
                    <a:lstStyle/>
                    <a:p>
                      <a:pPr algn="ctr" fontAlgn="ctr"/>
                      <a:r>
                        <a:rPr lang="en-US" sz="1800" b="0" i="0" u="none" strike="noStrike">
                          <a:solidFill>
                            <a:srgbClr val="000000"/>
                          </a:solidFill>
                          <a:effectLst/>
                          <a:latin typeface="Arial" panose="020B0604020202020204" pitchFamily="34" charset="0"/>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79548"/>
                    </a:solidFill>
                  </a:tcPr>
                </a:tc>
                <a:extLst>
                  <a:ext uri="{0D108BD9-81ED-4DB2-BD59-A6C34878D82A}">
                    <a16:rowId xmlns:a16="http://schemas.microsoft.com/office/drawing/2014/main" val="10007"/>
                  </a:ext>
                </a:extLst>
              </a:tr>
              <a:tr h="422243">
                <a:tc>
                  <a:txBody>
                    <a:bodyPr/>
                    <a:lstStyle/>
                    <a:p>
                      <a:pPr algn="ctr" rtl="0" fontAlgn="ctr"/>
                      <a:r>
                        <a:rPr lang="en-US" sz="1600" b="0" i="0" u="none" strike="noStrike">
                          <a:solidFill>
                            <a:srgbClr val="000000"/>
                          </a:solidFill>
                          <a:effectLst/>
                          <a:latin typeface="Verdana" panose="020B060403050404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en-US" sz="1600" b="0" i="0" u="none" strike="noStrike">
                          <a:solidFill>
                            <a:srgbClr val="000000"/>
                          </a:solidFill>
                          <a:effectLst/>
                          <a:latin typeface="Verdana" panose="020B0604030504040204" pitchFamily="34" charset="0"/>
                        </a:rPr>
                        <a:t>731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800" b="0" i="0" u="none" strike="noStrike">
                          <a:solidFill>
                            <a:srgbClr val="000000"/>
                          </a:solidFill>
                          <a:effectLst/>
                          <a:latin typeface="Arial" panose="020B060402020202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800" b="0" i="0" u="none" strike="noStrike">
                          <a:solidFill>
                            <a:srgbClr val="000000"/>
                          </a:solidFill>
                          <a:effectLst/>
                          <a:latin typeface="Arial" panose="020B0604020202020204" pitchFamily="34" charset="0"/>
                        </a:rPr>
                        <a:t>7310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800" b="0" i="0" u="none" strike="noStrike">
                          <a:solidFill>
                            <a:srgbClr val="000000"/>
                          </a:solidFill>
                          <a:effectLst/>
                          <a:latin typeface="Arial" panose="020B0604020202020204" pitchFamily="34" charset="0"/>
                        </a:rPr>
                        <a:t>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800" b="0" i="0" u="none" strike="noStrike">
                          <a:solidFill>
                            <a:srgbClr val="000000"/>
                          </a:solidFill>
                          <a:effectLst/>
                          <a:latin typeface="Arial" panose="020B0604020202020204" pitchFamily="34" charset="0"/>
                        </a:rPr>
                        <a:t>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1800" b="0" i="0" u="none" strike="noStrike" dirty="0">
                          <a:solidFill>
                            <a:srgbClr val="000000"/>
                          </a:solidFill>
                          <a:effectLst/>
                          <a:latin typeface="Arial" panose="020B0604020202020204" pitchFamily="34" charset="0"/>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279616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a:extLst>
              <a:ext uri="{FF2B5EF4-FFF2-40B4-BE49-F238E27FC236}">
                <a16:creationId xmlns:a16="http://schemas.microsoft.com/office/drawing/2014/main" id="{38AB5176-7ADC-7844-A926-79F33D6864C1}"/>
              </a:ext>
            </a:extLst>
          </p:cNvPr>
          <p:cNvSpPr>
            <a:spLocks noGrp="1"/>
          </p:cNvSpPr>
          <p:nvPr>
            <p:ph type="title"/>
          </p:nvPr>
        </p:nvSpPr>
        <p:spPr/>
        <p:txBody>
          <a:bodyPr/>
          <a:lstStyle/>
          <a:p>
            <a:pPr eaLnBrk="1" hangingPunct="1"/>
            <a:r>
              <a:rPr lang="en-US" altLang="en-US" dirty="0">
                <a:ea typeface="ＭＳ Ｐゴシック" panose="020B0600070205080204" pitchFamily="34" charset="-128"/>
              </a:rPr>
              <a:t>MPK and UCC</a:t>
            </a:r>
          </a:p>
        </p:txBody>
      </p:sp>
      <p:cxnSp>
        <p:nvCxnSpPr>
          <p:cNvPr id="19" name="Straight Connector 18">
            <a:extLst>
              <a:ext uri="{FF2B5EF4-FFF2-40B4-BE49-F238E27FC236}">
                <a16:creationId xmlns:a16="http://schemas.microsoft.com/office/drawing/2014/main" id="{1F4ADE7E-7627-3035-60C1-72FB73F3A266}"/>
              </a:ext>
            </a:extLst>
          </p:cNvPr>
          <p:cNvCxnSpPr>
            <a:cxnSpLocks noChangeShapeType="1"/>
          </p:cNvCxnSpPr>
          <p:nvPr/>
        </p:nvCxnSpPr>
        <p:spPr bwMode="auto">
          <a:xfrm>
            <a:off x="1678065" y="5616795"/>
            <a:ext cx="6126163" cy="1588"/>
          </a:xfrm>
          <a:prstGeom prst="line">
            <a:avLst/>
          </a:prstGeom>
          <a:noFill/>
          <a:ln w="25400">
            <a:solidFill>
              <a:schemeClr val="tx1"/>
            </a:solidFill>
            <a:round/>
            <a:headEnd/>
            <a:tailEnd/>
          </a:ln>
          <a:effectLst>
            <a:outerShdw blurRad="40000" dist="20000" dir="5400000" rotWithShape="0">
              <a:srgbClr val="808080">
                <a:alpha val="37999"/>
              </a:srgbClr>
            </a:outerShdw>
          </a:effectLst>
        </p:spPr>
      </p:cxnSp>
      <p:sp>
        <p:nvSpPr>
          <p:cNvPr id="20" name="TextBox 7">
            <a:extLst>
              <a:ext uri="{FF2B5EF4-FFF2-40B4-BE49-F238E27FC236}">
                <a16:creationId xmlns:a16="http://schemas.microsoft.com/office/drawing/2014/main" id="{5134128E-2EA9-F694-2DCE-F1BD37C459BF}"/>
              </a:ext>
            </a:extLst>
          </p:cNvPr>
          <p:cNvSpPr txBox="1">
            <a:spLocks noChangeArrowheads="1"/>
          </p:cNvSpPr>
          <p:nvPr/>
        </p:nvSpPr>
        <p:spPr bwMode="auto">
          <a:xfrm>
            <a:off x="457200" y="1531344"/>
            <a:ext cx="12969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800" i="1" dirty="0"/>
              <a:t>MPK,UCC</a:t>
            </a:r>
            <a:endParaRPr lang="en-US" altLang="en-US" sz="1800" dirty="0"/>
          </a:p>
        </p:txBody>
      </p:sp>
      <p:sp>
        <p:nvSpPr>
          <p:cNvPr id="21" name="TextBox 8">
            <a:extLst>
              <a:ext uri="{FF2B5EF4-FFF2-40B4-BE49-F238E27FC236}">
                <a16:creationId xmlns:a16="http://schemas.microsoft.com/office/drawing/2014/main" id="{8817BA72-34CB-C414-2955-EA893343D0AF}"/>
              </a:ext>
            </a:extLst>
          </p:cNvPr>
          <p:cNvSpPr txBox="1">
            <a:spLocks noChangeArrowheads="1"/>
          </p:cNvSpPr>
          <p:nvPr/>
        </p:nvSpPr>
        <p:spPr bwMode="auto">
          <a:xfrm>
            <a:off x="5710118" y="5629274"/>
            <a:ext cx="7635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i="1" dirty="0"/>
              <a:t>K*</a:t>
            </a:r>
            <a:endParaRPr lang="en-US" altLang="en-US" sz="1800" dirty="0"/>
          </a:p>
        </p:txBody>
      </p:sp>
      <p:cxnSp>
        <p:nvCxnSpPr>
          <p:cNvPr id="22" name="Straight Connector 21">
            <a:extLst>
              <a:ext uri="{FF2B5EF4-FFF2-40B4-BE49-F238E27FC236}">
                <a16:creationId xmlns:a16="http://schemas.microsoft.com/office/drawing/2014/main" id="{A153EEDE-6BF7-0470-1A51-C1B3FF6A75BC}"/>
              </a:ext>
            </a:extLst>
          </p:cNvPr>
          <p:cNvCxnSpPr>
            <a:cxnSpLocks noChangeShapeType="1"/>
          </p:cNvCxnSpPr>
          <p:nvPr/>
        </p:nvCxnSpPr>
        <p:spPr bwMode="auto">
          <a:xfrm>
            <a:off x="1655762" y="4254836"/>
            <a:ext cx="5802313" cy="15875"/>
          </a:xfrm>
          <a:prstGeom prst="line">
            <a:avLst/>
          </a:prstGeom>
          <a:noFill/>
          <a:ln w="25400">
            <a:solidFill>
              <a:srgbClr val="FF0000"/>
            </a:solidFill>
            <a:round/>
            <a:headEnd/>
            <a:tailEnd/>
          </a:ln>
          <a:effectLst>
            <a:outerShdw blurRad="40000" dist="20000" dir="5400000" rotWithShape="0">
              <a:srgbClr val="808080">
                <a:alpha val="37999"/>
              </a:srgbClr>
            </a:outerShdw>
          </a:effectLst>
        </p:spPr>
      </p:cxnSp>
      <p:sp>
        <p:nvSpPr>
          <p:cNvPr id="23" name="TextBox 20">
            <a:extLst>
              <a:ext uri="{FF2B5EF4-FFF2-40B4-BE49-F238E27FC236}">
                <a16:creationId xmlns:a16="http://schemas.microsoft.com/office/drawing/2014/main" id="{F434CE07-915A-E579-F8E8-7250144FA371}"/>
              </a:ext>
            </a:extLst>
          </p:cNvPr>
          <p:cNvSpPr txBox="1">
            <a:spLocks noChangeArrowheads="1"/>
          </p:cNvSpPr>
          <p:nvPr/>
        </p:nvSpPr>
        <p:spPr bwMode="auto">
          <a:xfrm>
            <a:off x="6894511" y="3883724"/>
            <a:ext cx="7635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000" i="1" dirty="0">
                <a:solidFill>
                  <a:srgbClr val="FF0000"/>
                </a:solidFill>
              </a:rPr>
              <a:t>UCC</a:t>
            </a:r>
          </a:p>
        </p:txBody>
      </p:sp>
      <p:sp>
        <p:nvSpPr>
          <p:cNvPr id="24" name="TextBox 24">
            <a:extLst>
              <a:ext uri="{FF2B5EF4-FFF2-40B4-BE49-F238E27FC236}">
                <a16:creationId xmlns:a16="http://schemas.microsoft.com/office/drawing/2014/main" id="{117A6B0D-4B00-45F1-2B81-80C9A216E68A}"/>
              </a:ext>
            </a:extLst>
          </p:cNvPr>
          <p:cNvSpPr txBox="1">
            <a:spLocks noChangeArrowheads="1"/>
          </p:cNvSpPr>
          <p:nvPr/>
        </p:nvSpPr>
        <p:spPr bwMode="auto">
          <a:xfrm>
            <a:off x="1685925" y="3566028"/>
            <a:ext cx="31289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600" b="1" dirty="0"/>
              <a:t>MPK-UCC =  real marginal profit.</a:t>
            </a:r>
          </a:p>
        </p:txBody>
      </p:sp>
      <p:cxnSp>
        <p:nvCxnSpPr>
          <p:cNvPr id="26" name="Straight Connector 25">
            <a:extLst>
              <a:ext uri="{FF2B5EF4-FFF2-40B4-BE49-F238E27FC236}">
                <a16:creationId xmlns:a16="http://schemas.microsoft.com/office/drawing/2014/main" id="{8A1E6028-69DB-9E21-3D35-8DF15AE2ECBA}"/>
              </a:ext>
            </a:extLst>
          </p:cNvPr>
          <p:cNvCxnSpPr>
            <a:cxnSpLocks noChangeShapeType="1"/>
          </p:cNvCxnSpPr>
          <p:nvPr/>
        </p:nvCxnSpPr>
        <p:spPr bwMode="auto">
          <a:xfrm rot="16200000" flipH="1">
            <a:off x="5199168" y="4928394"/>
            <a:ext cx="1384300" cy="17463"/>
          </a:xfrm>
          <a:prstGeom prst="line">
            <a:avLst/>
          </a:prstGeom>
          <a:noFill/>
          <a:ln w="25400">
            <a:solidFill>
              <a:schemeClr val="tx1"/>
            </a:solidFill>
            <a:round/>
            <a:headEnd/>
            <a:tailEnd/>
          </a:ln>
          <a:effectLst>
            <a:outerShdw blurRad="40000" dist="20000" dir="5400000" rotWithShape="0">
              <a:srgbClr val="808080">
                <a:alpha val="37999"/>
              </a:srgbClr>
            </a:outerShdw>
          </a:effectLst>
        </p:spPr>
      </p:cxnSp>
      <p:sp>
        <p:nvSpPr>
          <p:cNvPr id="27" name="TextBox 7">
            <a:extLst>
              <a:ext uri="{FF2B5EF4-FFF2-40B4-BE49-F238E27FC236}">
                <a16:creationId xmlns:a16="http://schemas.microsoft.com/office/drawing/2014/main" id="{CFC8F209-4D59-2CE8-9777-26A7AC13FA0F}"/>
              </a:ext>
            </a:extLst>
          </p:cNvPr>
          <p:cNvSpPr txBox="1">
            <a:spLocks noChangeArrowheads="1"/>
          </p:cNvSpPr>
          <p:nvPr/>
        </p:nvSpPr>
        <p:spPr bwMode="auto">
          <a:xfrm>
            <a:off x="4305848" y="3181976"/>
            <a:ext cx="9109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000" i="1" dirty="0"/>
              <a:t>MPK</a:t>
            </a:r>
            <a:endParaRPr lang="en-US" altLang="en-US" sz="2000" dirty="0"/>
          </a:p>
        </p:txBody>
      </p:sp>
      <p:sp>
        <p:nvSpPr>
          <p:cNvPr id="28" name="TextBox 8">
            <a:extLst>
              <a:ext uri="{FF2B5EF4-FFF2-40B4-BE49-F238E27FC236}">
                <a16:creationId xmlns:a16="http://schemas.microsoft.com/office/drawing/2014/main" id="{38098341-0988-033C-0DE8-9DA7CF6680A8}"/>
              </a:ext>
            </a:extLst>
          </p:cNvPr>
          <p:cNvSpPr txBox="1">
            <a:spLocks noChangeArrowheads="1"/>
          </p:cNvSpPr>
          <p:nvPr/>
        </p:nvSpPr>
        <p:spPr bwMode="auto">
          <a:xfrm>
            <a:off x="7281598" y="5629274"/>
            <a:ext cx="7635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i="1" dirty="0"/>
              <a:t>   K</a:t>
            </a:r>
            <a:r>
              <a:rPr lang="en-US" altLang="en-US" sz="1800" i="1" baseline="-25000" dirty="0"/>
              <a:t>    </a:t>
            </a:r>
            <a:endParaRPr lang="en-US" altLang="en-US" sz="1800" dirty="0"/>
          </a:p>
        </p:txBody>
      </p:sp>
      <p:cxnSp>
        <p:nvCxnSpPr>
          <p:cNvPr id="29" name="Straight Connector 28">
            <a:extLst>
              <a:ext uri="{FF2B5EF4-FFF2-40B4-BE49-F238E27FC236}">
                <a16:creationId xmlns:a16="http://schemas.microsoft.com/office/drawing/2014/main" id="{55E94009-F049-10C8-379E-E8196EA6D826}"/>
              </a:ext>
            </a:extLst>
          </p:cNvPr>
          <p:cNvCxnSpPr>
            <a:cxnSpLocks/>
          </p:cNvCxnSpPr>
          <p:nvPr/>
        </p:nvCxnSpPr>
        <p:spPr>
          <a:xfrm>
            <a:off x="1685925" y="2280062"/>
            <a:ext cx="5197475" cy="244631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0" name="Right Triangle 29">
            <a:extLst>
              <a:ext uri="{FF2B5EF4-FFF2-40B4-BE49-F238E27FC236}">
                <a16:creationId xmlns:a16="http://schemas.microsoft.com/office/drawing/2014/main" id="{B2864A4C-ECE3-0037-CF8B-88816D29276B}"/>
              </a:ext>
            </a:extLst>
          </p:cNvPr>
          <p:cNvSpPr/>
          <p:nvPr/>
        </p:nvSpPr>
        <p:spPr>
          <a:xfrm>
            <a:off x="1685925" y="2306366"/>
            <a:ext cx="4173115" cy="1964345"/>
          </a:xfrm>
          <a:prstGeom prst="rtTriangle">
            <a:avLst/>
          </a:prstGeom>
          <a:solidFill>
            <a:srgbClr val="079548">
              <a:alpha val="41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A0868E05-4B0B-25CD-4C8B-093AD2470AF6}"/>
              </a:ext>
            </a:extLst>
          </p:cNvPr>
          <p:cNvSpPr txBox="1"/>
          <p:nvPr/>
        </p:nvSpPr>
        <p:spPr>
          <a:xfrm>
            <a:off x="4152900" y="3302000"/>
            <a:ext cx="184731" cy="369332"/>
          </a:xfrm>
          <a:prstGeom prst="rect">
            <a:avLst/>
          </a:prstGeom>
          <a:noFill/>
        </p:spPr>
        <p:txBody>
          <a:bodyPr wrap="none" rtlCol="0">
            <a:spAutoFit/>
          </a:bodyPr>
          <a:lstStyle/>
          <a:p>
            <a:endParaRPr lang="en-US"/>
          </a:p>
        </p:txBody>
      </p:sp>
      <p:cxnSp>
        <p:nvCxnSpPr>
          <p:cNvPr id="16" name="Straight Connector 15">
            <a:extLst>
              <a:ext uri="{FF2B5EF4-FFF2-40B4-BE49-F238E27FC236}">
                <a16:creationId xmlns:a16="http://schemas.microsoft.com/office/drawing/2014/main" id="{620A11AA-E0A0-76A3-FA76-F03FD500411C}"/>
              </a:ext>
            </a:extLst>
          </p:cNvPr>
          <p:cNvCxnSpPr>
            <a:cxnSpLocks noChangeShapeType="1"/>
          </p:cNvCxnSpPr>
          <p:nvPr/>
        </p:nvCxnSpPr>
        <p:spPr bwMode="auto">
          <a:xfrm rot="5400000">
            <a:off x="-365124" y="3590925"/>
            <a:ext cx="4076700" cy="3175"/>
          </a:xfrm>
          <a:prstGeom prst="line">
            <a:avLst/>
          </a:prstGeom>
          <a:noFill/>
          <a:ln w="25400">
            <a:solidFill>
              <a:schemeClr val="tx1"/>
            </a:solidFill>
            <a:round/>
            <a:headEnd/>
            <a:tailEnd/>
          </a:ln>
          <a:effectLst>
            <a:outerShdw blurRad="40000" dist="20000" dir="5400000" rotWithShape="0">
              <a:srgbClr val="808080">
                <a:alpha val="37999"/>
              </a:srgbClr>
            </a:outerShdw>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up)">
                                      <p:cBhvr>
                                        <p:cTn id="7" dur="1000"/>
                                        <p:tgtEl>
                                          <p:spTgt spid="29"/>
                                        </p:tgtEl>
                                      </p:cBhvr>
                                    </p:animEffect>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1000"/>
                                        <p:tgtEl>
                                          <p:spTgt spid="22"/>
                                        </p:tgtEl>
                                      </p:cBhvr>
                                    </p:animEffect>
                                  </p:childTnLst>
                                  <p:subTnLst>
                                    <p:audio>
                                      <p:cMediaNode>
                                        <p:cTn display="0" masterRel="sameClick">
                                          <p:stCondLst>
                                            <p:cond evt="begin" delay="0">
                                              <p:tn val="13"/>
                                            </p:cond>
                                          </p:stCondLst>
                                          <p:endCondLst>
                                            <p:cond evt="onStopAudio" delay="0">
                                              <p:tgtEl>
                                                <p:sldTgt/>
                                              </p:tgtEl>
                                            </p:cond>
                                          </p:endCondLst>
                                        </p:cTn>
                                        <p:tgtEl>
                                          <p:sndTgt r:embed="rId2" name="laser.wav"/>
                                        </p:tgtEl>
                                      </p:cMediaNode>
                                    </p:audio>
                                  </p:subTnLst>
                                </p:cTn>
                              </p:par>
                            </p:childTnLst>
                          </p:cTn>
                        </p:par>
                        <p:par>
                          <p:cTn id="16" fill="hold">
                            <p:stCondLst>
                              <p:cond delay="1000"/>
                            </p:stCondLst>
                            <p:childTnLst>
                              <p:par>
                                <p:cTn id="17" presetID="1"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3" name="Typewriter"/>
                                        </p:tgtEl>
                                      </p:cMediaNode>
                                    </p:audio>
                                  </p:subTnLst>
                                </p:cTn>
                              </p:par>
                            </p:childTnLst>
                          </p:cTn>
                        </p:par>
                        <p:par>
                          <p:cTn id="23" fill="hold">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1000"/>
                                        <p:tgtEl>
                                          <p:spTgt spid="30"/>
                                        </p:tgtEl>
                                      </p:cBhvr>
                                    </p:animEffect>
                                  </p:childTnLst>
                                  <p:subTnLst>
                                    <p:audio>
                                      <p:cMediaNode>
                                        <p:cTn display="0" masterRel="sameClick">
                                          <p:stCondLst>
                                            <p:cond evt="begin" delay="0">
                                              <p:tn val="28"/>
                                            </p:cond>
                                          </p:stCondLst>
                                          <p:endCondLst>
                                            <p:cond evt="onStopAudio" delay="0">
                                              <p:tgtEl>
                                                <p:sldTgt/>
                                              </p:tgtEl>
                                            </p:cond>
                                          </p:endCondLst>
                                        </p:cTn>
                                        <p:tgtEl>
                                          <p:sndTgt r:embed="rId4" name="Opening"/>
                                        </p:tgtEl>
                                      </p:cMediaNode>
                                    </p:audio>
                                  </p:subTnLst>
                                </p:cTn>
                              </p:par>
                            </p:childTnLst>
                          </p:cTn>
                        </p:par>
                        <p:par>
                          <p:cTn id="31" fill="hold">
                            <p:stCondLst>
                              <p:cond delay="1000"/>
                            </p:stCondLst>
                            <p:childTnLst>
                              <p:par>
                                <p:cTn id="32" presetID="1"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4" grpId="0"/>
      <p:bldP spid="27" grpId="0"/>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a:extLst>
              <a:ext uri="{FF2B5EF4-FFF2-40B4-BE49-F238E27FC236}">
                <a16:creationId xmlns:a16="http://schemas.microsoft.com/office/drawing/2014/main" id="{989221FE-DEB0-FF42-AD7B-DEB2284B69AB}"/>
              </a:ext>
            </a:extLst>
          </p:cNvPr>
          <p:cNvSpPr>
            <a:spLocks noGrp="1"/>
          </p:cNvSpPr>
          <p:nvPr>
            <p:ph type="title"/>
          </p:nvPr>
        </p:nvSpPr>
        <p:spPr/>
        <p:txBody>
          <a:bodyPr/>
          <a:lstStyle/>
          <a:p>
            <a:pPr eaLnBrk="1" hangingPunct="1"/>
            <a:r>
              <a:rPr lang="en-US" altLang="en-US" dirty="0">
                <a:ea typeface="ＭＳ Ｐゴシック" panose="020B0600070205080204" pitchFamily="34" charset="-128"/>
              </a:rPr>
              <a:t>Increased MPK</a:t>
            </a:r>
          </a:p>
        </p:txBody>
      </p:sp>
      <p:cxnSp>
        <p:nvCxnSpPr>
          <p:cNvPr id="5" name="Straight Connector 4">
            <a:extLst>
              <a:ext uri="{FF2B5EF4-FFF2-40B4-BE49-F238E27FC236}">
                <a16:creationId xmlns:a16="http://schemas.microsoft.com/office/drawing/2014/main" id="{C8DF8DAE-BDE4-124A-B32D-F7E568D7556D}"/>
              </a:ext>
            </a:extLst>
          </p:cNvPr>
          <p:cNvCxnSpPr>
            <a:cxnSpLocks noChangeShapeType="1"/>
          </p:cNvCxnSpPr>
          <p:nvPr/>
        </p:nvCxnSpPr>
        <p:spPr bwMode="auto">
          <a:xfrm rot="5400000">
            <a:off x="-257968" y="3726656"/>
            <a:ext cx="2857500" cy="1587"/>
          </a:xfrm>
          <a:prstGeom prst="line">
            <a:avLst/>
          </a:prstGeom>
          <a:noFill/>
          <a:ln w="25400">
            <a:solidFill>
              <a:schemeClr val="tx1"/>
            </a:solidFill>
            <a:round/>
            <a:headEnd/>
            <a:tailEnd/>
          </a:ln>
          <a:effectLst>
            <a:outerShdw blurRad="40000" dist="20000" dir="5400000" rotWithShape="0">
              <a:srgbClr val="808080">
                <a:alpha val="37999"/>
              </a:srgbClr>
            </a:outerShdw>
          </a:effectLst>
        </p:spPr>
      </p:cxnSp>
      <p:sp>
        <p:nvSpPr>
          <p:cNvPr id="35844" name="TextBox 7">
            <a:extLst>
              <a:ext uri="{FF2B5EF4-FFF2-40B4-BE49-F238E27FC236}">
                <a16:creationId xmlns:a16="http://schemas.microsoft.com/office/drawing/2014/main" id="{371932D5-D63E-024D-980C-0D124F10DE6A}"/>
              </a:ext>
            </a:extLst>
          </p:cNvPr>
          <p:cNvSpPr txBox="1">
            <a:spLocks noChangeArrowheads="1"/>
          </p:cNvSpPr>
          <p:nvPr/>
        </p:nvSpPr>
        <p:spPr bwMode="auto">
          <a:xfrm>
            <a:off x="-157163" y="2298700"/>
            <a:ext cx="1328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en-US" altLang="en-US" sz="1400" i="1" dirty="0"/>
              <a:t>   MPK, UCC</a:t>
            </a:r>
            <a:endParaRPr lang="en-US" altLang="en-US" sz="1400" dirty="0"/>
          </a:p>
        </p:txBody>
      </p:sp>
      <p:sp>
        <p:nvSpPr>
          <p:cNvPr id="35845" name="TextBox 8">
            <a:extLst>
              <a:ext uri="{FF2B5EF4-FFF2-40B4-BE49-F238E27FC236}">
                <a16:creationId xmlns:a16="http://schemas.microsoft.com/office/drawing/2014/main" id="{F2BFEA78-F241-A445-A0CD-C604F216C417}"/>
              </a:ext>
            </a:extLst>
          </p:cNvPr>
          <p:cNvSpPr txBox="1">
            <a:spLocks noChangeArrowheads="1"/>
          </p:cNvSpPr>
          <p:nvPr/>
        </p:nvSpPr>
        <p:spPr bwMode="auto">
          <a:xfrm>
            <a:off x="1366211" y="5122423"/>
            <a:ext cx="7635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000" i="1" dirty="0">
                <a:solidFill>
                  <a:srgbClr val="000000"/>
                </a:solidFill>
              </a:rPr>
              <a:t>   K</a:t>
            </a:r>
            <a:r>
              <a:rPr lang="en-US" altLang="en-US" sz="2000" i="1" baseline="-25000" dirty="0">
                <a:solidFill>
                  <a:srgbClr val="000000"/>
                </a:solidFill>
              </a:rPr>
              <a:t>    </a:t>
            </a:r>
            <a:endParaRPr lang="en-US" altLang="en-US" sz="2000" dirty="0">
              <a:solidFill>
                <a:srgbClr val="000000"/>
              </a:solidFill>
            </a:endParaRPr>
          </a:p>
        </p:txBody>
      </p:sp>
      <p:sp>
        <p:nvSpPr>
          <p:cNvPr id="35847" name="TextBox 20">
            <a:extLst>
              <a:ext uri="{FF2B5EF4-FFF2-40B4-BE49-F238E27FC236}">
                <a16:creationId xmlns:a16="http://schemas.microsoft.com/office/drawing/2014/main" id="{97166566-1B57-1042-BF16-2FE3DB755BEC}"/>
              </a:ext>
            </a:extLst>
          </p:cNvPr>
          <p:cNvSpPr txBox="1">
            <a:spLocks noChangeArrowheads="1"/>
          </p:cNvSpPr>
          <p:nvPr/>
        </p:nvSpPr>
        <p:spPr bwMode="auto">
          <a:xfrm>
            <a:off x="3259138" y="3517900"/>
            <a:ext cx="14382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600" i="1" dirty="0"/>
              <a:t>UCC</a:t>
            </a:r>
          </a:p>
        </p:txBody>
      </p:sp>
      <p:cxnSp>
        <p:nvCxnSpPr>
          <p:cNvPr id="25" name="Straight Connector 24">
            <a:extLst>
              <a:ext uri="{FF2B5EF4-FFF2-40B4-BE49-F238E27FC236}">
                <a16:creationId xmlns:a16="http://schemas.microsoft.com/office/drawing/2014/main" id="{B717CC3A-FB2E-B24C-932B-B8953E70897B}"/>
              </a:ext>
            </a:extLst>
          </p:cNvPr>
          <p:cNvCxnSpPr>
            <a:cxnSpLocks noChangeShapeType="1"/>
          </p:cNvCxnSpPr>
          <p:nvPr/>
        </p:nvCxnSpPr>
        <p:spPr bwMode="auto">
          <a:xfrm rot="16200000" flipH="1">
            <a:off x="1035844" y="4501357"/>
            <a:ext cx="1295400" cy="17462"/>
          </a:xfrm>
          <a:prstGeom prst="line">
            <a:avLst/>
          </a:prstGeom>
          <a:noFill/>
          <a:ln w="15875">
            <a:solidFill>
              <a:schemeClr val="tx1"/>
            </a:solidFill>
            <a:prstDash val="dash"/>
            <a:round/>
            <a:headEnd/>
            <a:tailEnd/>
          </a:ln>
          <a:effectLst>
            <a:outerShdw blurRad="40000" dist="20000" dir="5400000" rotWithShape="0">
              <a:srgbClr val="808080">
                <a:alpha val="37999"/>
              </a:srgbClr>
            </a:outerShdw>
          </a:effectLst>
        </p:spPr>
      </p:cxnSp>
      <p:sp>
        <p:nvSpPr>
          <p:cNvPr id="35849" name="TextBox 7">
            <a:extLst>
              <a:ext uri="{FF2B5EF4-FFF2-40B4-BE49-F238E27FC236}">
                <a16:creationId xmlns:a16="http://schemas.microsoft.com/office/drawing/2014/main" id="{3DA930EE-0E0E-9B47-AECF-81E89BF1BCCA}"/>
              </a:ext>
            </a:extLst>
          </p:cNvPr>
          <p:cNvSpPr txBox="1">
            <a:spLocks noChangeArrowheads="1"/>
          </p:cNvSpPr>
          <p:nvPr/>
        </p:nvSpPr>
        <p:spPr bwMode="auto">
          <a:xfrm>
            <a:off x="3568699" y="4171157"/>
            <a:ext cx="18065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600" i="1" dirty="0">
                <a:solidFill>
                  <a:srgbClr val="06873E"/>
                </a:solidFill>
              </a:rPr>
              <a:t>MPK</a:t>
            </a:r>
            <a:endParaRPr lang="en-US" altLang="en-US" sz="1600" dirty="0">
              <a:solidFill>
                <a:srgbClr val="06873E"/>
              </a:solidFill>
            </a:endParaRPr>
          </a:p>
        </p:txBody>
      </p:sp>
      <p:sp>
        <p:nvSpPr>
          <p:cNvPr id="35850" name="TextBox 8">
            <a:extLst>
              <a:ext uri="{FF2B5EF4-FFF2-40B4-BE49-F238E27FC236}">
                <a16:creationId xmlns:a16="http://schemas.microsoft.com/office/drawing/2014/main" id="{2EA73F64-C27C-1347-B996-ED0375DEC394}"/>
              </a:ext>
            </a:extLst>
          </p:cNvPr>
          <p:cNvSpPr txBox="1">
            <a:spLocks noChangeArrowheads="1"/>
          </p:cNvSpPr>
          <p:nvPr/>
        </p:nvSpPr>
        <p:spPr bwMode="auto">
          <a:xfrm>
            <a:off x="3641725" y="5157788"/>
            <a:ext cx="7635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000" i="1" dirty="0"/>
              <a:t>   K</a:t>
            </a:r>
            <a:r>
              <a:rPr lang="en-US" altLang="en-US" sz="2000" i="1" baseline="-25000" dirty="0"/>
              <a:t>    </a:t>
            </a:r>
            <a:endParaRPr lang="en-US" altLang="en-US" sz="2000" dirty="0"/>
          </a:p>
        </p:txBody>
      </p:sp>
      <p:cxnSp>
        <p:nvCxnSpPr>
          <p:cNvPr id="31" name="Straight Connector 30">
            <a:extLst>
              <a:ext uri="{FF2B5EF4-FFF2-40B4-BE49-F238E27FC236}">
                <a16:creationId xmlns:a16="http://schemas.microsoft.com/office/drawing/2014/main" id="{3433FBC1-2A2B-2141-AA42-C310826E8185}"/>
              </a:ext>
            </a:extLst>
          </p:cNvPr>
          <p:cNvCxnSpPr>
            <a:cxnSpLocks noChangeShapeType="1"/>
          </p:cNvCxnSpPr>
          <p:nvPr/>
        </p:nvCxnSpPr>
        <p:spPr bwMode="auto">
          <a:xfrm rot="16200000" flipH="1">
            <a:off x="2078832" y="4501356"/>
            <a:ext cx="1295400" cy="17463"/>
          </a:xfrm>
          <a:prstGeom prst="line">
            <a:avLst/>
          </a:prstGeom>
          <a:noFill/>
          <a:ln w="15875">
            <a:solidFill>
              <a:srgbClr val="008000"/>
            </a:solidFill>
            <a:prstDash val="dash"/>
            <a:round/>
            <a:headEnd/>
            <a:tailEnd/>
          </a:ln>
          <a:effectLst>
            <a:outerShdw blurRad="40000" dist="20000" dir="5400000" rotWithShape="0">
              <a:srgbClr val="808080">
                <a:alpha val="37999"/>
              </a:srgbClr>
            </a:outerShdw>
          </a:effectLst>
        </p:spPr>
      </p:cxnSp>
      <p:cxnSp>
        <p:nvCxnSpPr>
          <p:cNvPr id="32" name="Straight Connector 31">
            <a:extLst>
              <a:ext uri="{FF2B5EF4-FFF2-40B4-BE49-F238E27FC236}">
                <a16:creationId xmlns:a16="http://schemas.microsoft.com/office/drawing/2014/main" id="{303B67E4-E48D-D343-99F3-02A6CF1C6314}"/>
              </a:ext>
            </a:extLst>
          </p:cNvPr>
          <p:cNvCxnSpPr>
            <a:cxnSpLocks noChangeShapeType="1"/>
          </p:cNvCxnSpPr>
          <p:nvPr/>
        </p:nvCxnSpPr>
        <p:spPr bwMode="auto">
          <a:xfrm>
            <a:off x="1169988" y="3862388"/>
            <a:ext cx="2640012" cy="0"/>
          </a:xfrm>
          <a:prstGeom prst="line">
            <a:avLst/>
          </a:prstGeom>
          <a:noFill/>
          <a:ln w="25400">
            <a:solidFill>
              <a:schemeClr val="tx1"/>
            </a:solidFill>
            <a:round/>
            <a:headEnd/>
            <a:tailEnd/>
          </a:ln>
          <a:effectLst>
            <a:outerShdw blurRad="40000" dist="20000" dir="5400000" rotWithShape="0">
              <a:srgbClr val="808080">
                <a:alpha val="37999"/>
              </a:srgbClr>
            </a:outerShdw>
          </a:effectLst>
        </p:spPr>
      </p:cxnSp>
      <p:cxnSp>
        <p:nvCxnSpPr>
          <p:cNvPr id="45" name="Straight Connector 44">
            <a:extLst>
              <a:ext uri="{FF2B5EF4-FFF2-40B4-BE49-F238E27FC236}">
                <a16:creationId xmlns:a16="http://schemas.microsoft.com/office/drawing/2014/main" id="{9B58A25F-F144-BE4A-A1E7-58DA5C255E40}"/>
              </a:ext>
            </a:extLst>
          </p:cNvPr>
          <p:cNvCxnSpPr>
            <a:cxnSpLocks noChangeShapeType="1"/>
          </p:cNvCxnSpPr>
          <p:nvPr/>
        </p:nvCxnSpPr>
        <p:spPr bwMode="auto">
          <a:xfrm rot="16200000" flipH="1">
            <a:off x="3494881" y="3652044"/>
            <a:ext cx="2967038" cy="0"/>
          </a:xfrm>
          <a:prstGeom prst="line">
            <a:avLst/>
          </a:prstGeom>
          <a:noFill/>
          <a:ln w="25400">
            <a:solidFill>
              <a:schemeClr val="tx1"/>
            </a:solidFill>
            <a:round/>
            <a:headEnd/>
            <a:tailEnd/>
          </a:ln>
          <a:effectLst>
            <a:outerShdw blurRad="40000" dist="20000" dir="5400000" rotWithShape="0">
              <a:srgbClr val="808080">
                <a:alpha val="37999"/>
              </a:srgbClr>
            </a:outerShdw>
          </a:effectLst>
        </p:spPr>
      </p:cxnSp>
      <p:cxnSp>
        <p:nvCxnSpPr>
          <p:cNvPr id="46" name="Straight Connector 45">
            <a:extLst>
              <a:ext uri="{FF2B5EF4-FFF2-40B4-BE49-F238E27FC236}">
                <a16:creationId xmlns:a16="http://schemas.microsoft.com/office/drawing/2014/main" id="{52054D04-B3BE-0347-8156-2C8978EF8A36}"/>
              </a:ext>
            </a:extLst>
          </p:cNvPr>
          <p:cNvCxnSpPr>
            <a:cxnSpLocks noChangeShapeType="1"/>
          </p:cNvCxnSpPr>
          <p:nvPr/>
        </p:nvCxnSpPr>
        <p:spPr bwMode="auto">
          <a:xfrm>
            <a:off x="4985834" y="5120695"/>
            <a:ext cx="2984500" cy="1587"/>
          </a:xfrm>
          <a:prstGeom prst="line">
            <a:avLst/>
          </a:prstGeom>
          <a:noFill/>
          <a:ln w="25400">
            <a:solidFill>
              <a:schemeClr val="tx1"/>
            </a:solidFill>
            <a:round/>
            <a:headEnd/>
            <a:tailEnd/>
          </a:ln>
          <a:effectLst>
            <a:outerShdw blurRad="40000" dist="20000" dir="5400000" rotWithShape="0">
              <a:srgbClr val="808080">
                <a:alpha val="37999"/>
              </a:srgbClr>
            </a:outerShdw>
          </a:effectLst>
        </p:spPr>
      </p:cxnSp>
      <p:cxnSp>
        <p:nvCxnSpPr>
          <p:cNvPr id="49" name="Straight Connector 48">
            <a:extLst>
              <a:ext uri="{FF2B5EF4-FFF2-40B4-BE49-F238E27FC236}">
                <a16:creationId xmlns:a16="http://schemas.microsoft.com/office/drawing/2014/main" id="{7F2CCE73-69DA-344E-9579-6BE0DB4E99BA}"/>
              </a:ext>
            </a:extLst>
          </p:cNvPr>
          <p:cNvCxnSpPr>
            <a:cxnSpLocks noChangeShapeType="1"/>
          </p:cNvCxnSpPr>
          <p:nvPr/>
        </p:nvCxnSpPr>
        <p:spPr bwMode="auto">
          <a:xfrm rot="16200000" flipH="1">
            <a:off x="5564188" y="4402137"/>
            <a:ext cx="1423988" cy="42863"/>
          </a:xfrm>
          <a:prstGeom prst="line">
            <a:avLst/>
          </a:prstGeom>
          <a:noFill/>
          <a:ln w="15875">
            <a:solidFill>
              <a:schemeClr val="tx1"/>
            </a:solidFill>
            <a:prstDash val="dash"/>
            <a:round/>
            <a:headEnd/>
            <a:tailEnd/>
          </a:ln>
          <a:effectLst>
            <a:outerShdw blurRad="40000" dist="20000" dir="5400000" rotWithShape="0">
              <a:srgbClr val="808080">
                <a:alpha val="37999"/>
              </a:srgbClr>
            </a:outerShdw>
          </a:effectLst>
        </p:spPr>
      </p:cxnSp>
      <p:cxnSp>
        <p:nvCxnSpPr>
          <p:cNvPr id="50" name="Straight Connector 49">
            <a:extLst>
              <a:ext uri="{FF2B5EF4-FFF2-40B4-BE49-F238E27FC236}">
                <a16:creationId xmlns:a16="http://schemas.microsoft.com/office/drawing/2014/main" id="{7621BA52-F260-4346-A739-DFAA45B8FB72}"/>
              </a:ext>
            </a:extLst>
          </p:cNvPr>
          <p:cNvCxnSpPr>
            <a:cxnSpLocks noChangeShapeType="1"/>
          </p:cNvCxnSpPr>
          <p:nvPr/>
        </p:nvCxnSpPr>
        <p:spPr bwMode="auto">
          <a:xfrm rot="10800000" flipV="1">
            <a:off x="4978400" y="3711575"/>
            <a:ext cx="1276350" cy="0"/>
          </a:xfrm>
          <a:prstGeom prst="line">
            <a:avLst/>
          </a:prstGeom>
          <a:noFill/>
          <a:ln w="15875">
            <a:solidFill>
              <a:schemeClr val="tx1"/>
            </a:solidFill>
            <a:prstDash val="dash"/>
            <a:round/>
            <a:headEnd/>
            <a:tailEnd/>
          </a:ln>
          <a:effectLst>
            <a:outerShdw blurRad="40000" dist="20000" dir="5400000" rotWithShape="0">
              <a:srgbClr val="808080">
                <a:alpha val="37999"/>
              </a:srgbClr>
            </a:outerShdw>
          </a:effectLst>
        </p:spPr>
      </p:cxnSp>
      <p:sp>
        <p:nvSpPr>
          <p:cNvPr id="35861" name="TextBox 7">
            <a:extLst>
              <a:ext uri="{FF2B5EF4-FFF2-40B4-BE49-F238E27FC236}">
                <a16:creationId xmlns:a16="http://schemas.microsoft.com/office/drawing/2014/main" id="{7070F8F7-8FA6-FE4C-A4AA-34E9E601DA72}"/>
              </a:ext>
            </a:extLst>
          </p:cNvPr>
          <p:cNvSpPr txBox="1">
            <a:spLocks noChangeArrowheads="1"/>
          </p:cNvSpPr>
          <p:nvPr/>
        </p:nvSpPr>
        <p:spPr bwMode="auto">
          <a:xfrm>
            <a:off x="4405313" y="2146300"/>
            <a:ext cx="5937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en-US" altLang="en-US" sz="1600" i="1">
                <a:solidFill>
                  <a:srgbClr val="000000"/>
                </a:solidFill>
              </a:rPr>
              <a:t>   r</a:t>
            </a:r>
            <a:endParaRPr lang="en-US" altLang="en-US" sz="1600">
              <a:solidFill>
                <a:srgbClr val="000000"/>
              </a:solidFill>
            </a:endParaRPr>
          </a:p>
        </p:txBody>
      </p:sp>
      <p:sp>
        <p:nvSpPr>
          <p:cNvPr id="35863" name="TextBox 7">
            <a:extLst>
              <a:ext uri="{FF2B5EF4-FFF2-40B4-BE49-F238E27FC236}">
                <a16:creationId xmlns:a16="http://schemas.microsoft.com/office/drawing/2014/main" id="{ED4289E9-6E92-B04E-B402-E087A68EFAE5}"/>
              </a:ext>
            </a:extLst>
          </p:cNvPr>
          <p:cNvSpPr txBox="1">
            <a:spLocks noChangeArrowheads="1"/>
          </p:cNvSpPr>
          <p:nvPr/>
        </p:nvSpPr>
        <p:spPr bwMode="auto">
          <a:xfrm>
            <a:off x="6035514" y="5091994"/>
            <a:ext cx="52229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None/>
            </a:pPr>
            <a:r>
              <a:rPr lang="en-US" altLang="en-US" sz="1600" dirty="0"/>
              <a:t>Q</a:t>
            </a:r>
            <a:r>
              <a:rPr lang="en-US" altLang="en-US" sz="1600" baseline="-25000" dirty="0"/>
              <a:t>LF</a:t>
            </a:r>
            <a:endParaRPr lang="en-US" altLang="en-US" sz="1600" b="1" dirty="0"/>
          </a:p>
        </p:txBody>
      </p:sp>
      <p:cxnSp>
        <p:nvCxnSpPr>
          <p:cNvPr id="77" name="Straight Connector 76">
            <a:extLst>
              <a:ext uri="{FF2B5EF4-FFF2-40B4-BE49-F238E27FC236}">
                <a16:creationId xmlns:a16="http://schemas.microsoft.com/office/drawing/2014/main" id="{A960C71D-79CB-B047-9367-70B2348104E5}"/>
              </a:ext>
            </a:extLst>
          </p:cNvPr>
          <p:cNvCxnSpPr>
            <a:cxnSpLocks noChangeShapeType="1"/>
          </p:cNvCxnSpPr>
          <p:nvPr/>
        </p:nvCxnSpPr>
        <p:spPr bwMode="auto">
          <a:xfrm rot="16200000" flipH="1">
            <a:off x="5591175" y="4233863"/>
            <a:ext cx="1760538" cy="42862"/>
          </a:xfrm>
          <a:prstGeom prst="line">
            <a:avLst/>
          </a:prstGeom>
          <a:noFill/>
          <a:ln w="15875">
            <a:solidFill>
              <a:srgbClr val="008000"/>
            </a:solidFill>
            <a:prstDash val="dash"/>
            <a:round/>
            <a:headEnd/>
            <a:tailEnd/>
          </a:ln>
          <a:effectLst>
            <a:outerShdw blurRad="40000" dist="20000" dir="5400000" rotWithShape="0">
              <a:srgbClr val="808080">
                <a:alpha val="37999"/>
              </a:srgbClr>
            </a:outerShdw>
          </a:effectLst>
        </p:spPr>
      </p:cxnSp>
      <p:sp>
        <p:nvSpPr>
          <p:cNvPr id="79" name="TextBox 7">
            <a:extLst>
              <a:ext uri="{FF2B5EF4-FFF2-40B4-BE49-F238E27FC236}">
                <a16:creationId xmlns:a16="http://schemas.microsoft.com/office/drawing/2014/main" id="{AC4F89D6-8AA9-C04F-8512-4200972B424A}"/>
              </a:ext>
            </a:extLst>
          </p:cNvPr>
          <p:cNvSpPr txBox="1">
            <a:spLocks noChangeArrowheads="1"/>
          </p:cNvSpPr>
          <p:nvPr/>
        </p:nvSpPr>
        <p:spPr bwMode="auto">
          <a:xfrm>
            <a:off x="6363925" y="5104337"/>
            <a:ext cx="6632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None/>
            </a:pPr>
            <a:r>
              <a:rPr lang="en-US" altLang="en-US" sz="1600" dirty="0">
                <a:solidFill>
                  <a:srgbClr val="06873E"/>
                </a:solidFill>
              </a:rPr>
              <a:t>Q’</a:t>
            </a:r>
            <a:r>
              <a:rPr lang="en-US" altLang="en-US" sz="1600" baseline="-25000" dirty="0">
                <a:solidFill>
                  <a:srgbClr val="06873E"/>
                </a:solidFill>
              </a:rPr>
              <a:t>LF</a:t>
            </a:r>
            <a:endParaRPr lang="en-US" altLang="en-US" sz="1600" b="1" dirty="0">
              <a:solidFill>
                <a:srgbClr val="06873E"/>
              </a:solidFill>
            </a:endParaRPr>
          </a:p>
        </p:txBody>
      </p:sp>
      <p:cxnSp>
        <p:nvCxnSpPr>
          <p:cNvPr id="80" name="Straight Connector 79">
            <a:extLst>
              <a:ext uri="{FF2B5EF4-FFF2-40B4-BE49-F238E27FC236}">
                <a16:creationId xmlns:a16="http://schemas.microsoft.com/office/drawing/2014/main" id="{ECB00215-C470-634D-BC46-D059D6E112F0}"/>
              </a:ext>
            </a:extLst>
          </p:cNvPr>
          <p:cNvCxnSpPr>
            <a:cxnSpLocks noChangeShapeType="1"/>
          </p:cNvCxnSpPr>
          <p:nvPr/>
        </p:nvCxnSpPr>
        <p:spPr bwMode="auto">
          <a:xfrm rot="10800000" flipV="1">
            <a:off x="4999038" y="3375025"/>
            <a:ext cx="1450975" cy="0"/>
          </a:xfrm>
          <a:prstGeom prst="line">
            <a:avLst/>
          </a:prstGeom>
          <a:noFill/>
          <a:ln w="15875">
            <a:solidFill>
              <a:srgbClr val="008000"/>
            </a:solidFill>
            <a:prstDash val="dash"/>
            <a:round/>
            <a:headEnd/>
            <a:tailEnd/>
          </a:ln>
          <a:effectLst>
            <a:outerShdw blurRad="40000" dist="20000" dir="5400000" rotWithShape="0">
              <a:srgbClr val="808080">
                <a:alpha val="37999"/>
              </a:srgbClr>
            </a:outerShdw>
          </a:effectLst>
        </p:spPr>
      </p:cxnSp>
      <p:sp>
        <p:nvSpPr>
          <p:cNvPr id="35867" name="TextBox 7">
            <a:extLst>
              <a:ext uri="{FF2B5EF4-FFF2-40B4-BE49-F238E27FC236}">
                <a16:creationId xmlns:a16="http://schemas.microsoft.com/office/drawing/2014/main" id="{ACE07436-D700-3F44-82D5-AD82B237708B}"/>
              </a:ext>
            </a:extLst>
          </p:cNvPr>
          <p:cNvSpPr txBox="1">
            <a:spLocks noChangeArrowheads="1"/>
          </p:cNvSpPr>
          <p:nvPr/>
        </p:nvSpPr>
        <p:spPr bwMode="auto">
          <a:xfrm>
            <a:off x="4237038" y="3517900"/>
            <a:ext cx="11874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600" i="1">
                <a:solidFill>
                  <a:srgbClr val="000000"/>
                </a:solidFill>
              </a:rPr>
              <a:t>       r*</a:t>
            </a:r>
            <a:endParaRPr lang="en-US" altLang="en-US" sz="1600">
              <a:solidFill>
                <a:srgbClr val="000000"/>
              </a:solidFill>
            </a:endParaRPr>
          </a:p>
        </p:txBody>
      </p:sp>
      <p:sp>
        <p:nvSpPr>
          <p:cNvPr id="84" name="TextBox 7">
            <a:extLst>
              <a:ext uri="{FF2B5EF4-FFF2-40B4-BE49-F238E27FC236}">
                <a16:creationId xmlns:a16="http://schemas.microsoft.com/office/drawing/2014/main" id="{2EECAEFD-5E65-5241-9094-2C50879D4F00}"/>
              </a:ext>
            </a:extLst>
          </p:cNvPr>
          <p:cNvSpPr txBox="1">
            <a:spLocks noChangeArrowheads="1"/>
          </p:cNvSpPr>
          <p:nvPr/>
        </p:nvSpPr>
        <p:spPr bwMode="auto">
          <a:xfrm>
            <a:off x="4237038" y="3179763"/>
            <a:ext cx="11874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600" i="1">
                <a:solidFill>
                  <a:srgbClr val="008000"/>
                </a:solidFill>
              </a:rPr>
              <a:t>       r*</a:t>
            </a:r>
            <a:r>
              <a:rPr lang="ja-JP" altLang="en-US" sz="1600" i="1">
                <a:solidFill>
                  <a:srgbClr val="008000"/>
                </a:solidFill>
              </a:rPr>
              <a:t>’</a:t>
            </a:r>
            <a:endParaRPr lang="en-US" altLang="en-US" sz="1600">
              <a:solidFill>
                <a:srgbClr val="008000"/>
              </a:solidFill>
            </a:endParaRPr>
          </a:p>
        </p:txBody>
      </p:sp>
      <p:sp>
        <p:nvSpPr>
          <p:cNvPr id="85" name="TextBox 8">
            <a:extLst>
              <a:ext uri="{FF2B5EF4-FFF2-40B4-BE49-F238E27FC236}">
                <a16:creationId xmlns:a16="http://schemas.microsoft.com/office/drawing/2014/main" id="{935B7F02-6331-7144-9EEF-3895C6ABEC6A}"/>
              </a:ext>
            </a:extLst>
          </p:cNvPr>
          <p:cNvSpPr txBox="1">
            <a:spLocks noChangeArrowheads="1"/>
          </p:cNvSpPr>
          <p:nvPr/>
        </p:nvSpPr>
        <p:spPr bwMode="auto">
          <a:xfrm>
            <a:off x="2381179" y="5141985"/>
            <a:ext cx="7635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000" i="1" dirty="0">
                <a:solidFill>
                  <a:srgbClr val="008000"/>
                </a:solidFill>
              </a:rPr>
              <a:t>   K’</a:t>
            </a:r>
            <a:r>
              <a:rPr lang="en-US" altLang="ja-JP" sz="2000" i="1" baseline="-25000" dirty="0">
                <a:solidFill>
                  <a:srgbClr val="008000"/>
                </a:solidFill>
              </a:rPr>
              <a:t>    </a:t>
            </a:r>
            <a:endParaRPr lang="en-US" altLang="en-US" sz="2000" dirty="0">
              <a:solidFill>
                <a:srgbClr val="008000"/>
              </a:solidFill>
            </a:endParaRPr>
          </a:p>
        </p:txBody>
      </p:sp>
      <p:sp>
        <p:nvSpPr>
          <p:cNvPr id="35870" name="TextBox 86">
            <a:extLst>
              <a:ext uri="{FF2B5EF4-FFF2-40B4-BE49-F238E27FC236}">
                <a16:creationId xmlns:a16="http://schemas.microsoft.com/office/drawing/2014/main" id="{A1399FDD-D6FE-7F4C-A615-9C787931B72B}"/>
              </a:ext>
            </a:extLst>
          </p:cNvPr>
          <p:cNvSpPr txBox="1">
            <a:spLocks noChangeArrowheads="1"/>
          </p:cNvSpPr>
          <p:nvPr/>
        </p:nvSpPr>
        <p:spPr bwMode="auto">
          <a:xfrm>
            <a:off x="6771799" y="2191074"/>
            <a:ext cx="5254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000000"/>
                </a:solidFill>
                <a:latin typeface="Arial" panose="020B0604020202020204" pitchFamily="34" charset="0"/>
              </a:rPr>
              <a:t>S</a:t>
            </a:r>
          </a:p>
        </p:txBody>
      </p:sp>
      <p:sp>
        <p:nvSpPr>
          <p:cNvPr id="35871" name="TextBox 87">
            <a:extLst>
              <a:ext uri="{FF2B5EF4-FFF2-40B4-BE49-F238E27FC236}">
                <a16:creationId xmlns:a16="http://schemas.microsoft.com/office/drawing/2014/main" id="{BFC63E09-4CDD-A94C-A1DE-B762401A7E1A}"/>
              </a:ext>
            </a:extLst>
          </p:cNvPr>
          <p:cNvSpPr txBox="1">
            <a:spLocks noChangeArrowheads="1"/>
          </p:cNvSpPr>
          <p:nvPr/>
        </p:nvSpPr>
        <p:spPr bwMode="auto">
          <a:xfrm>
            <a:off x="5338974" y="2321113"/>
            <a:ext cx="5254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dirty="0">
                <a:solidFill>
                  <a:srgbClr val="000000"/>
                </a:solidFill>
                <a:latin typeface="Arial" panose="020B0604020202020204" pitchFamily="34" charset="0"/>
              </a:rPr>
              <a:t>D</a:t>
            </a:r>
          </a:p>
        </p:txBody>
      </p:sp>
      <p:cxnSp>
        <p:nvCxnSpPr>
          <p:cNvPr id="37" name="Straight Connector 36">
            <a:extLst>
              <a:ext uri="{FF2B5EF4-FFF2-40B4-BE49-F238E27FC236}">
                <a16:creationId xmlns:a16="http://schemas.microsoft.com/office/drawing/2014/main" id="{22599DAF-D7A6-D94F-8327-7D4BAD04BDEE}"/>
              </a:ext>
            </a:extLst>
          </p:cNvPr>
          <p:cNvCxnSpPr>
            <a:cxnSpLocks/>
          </p:cNvCxnSpPr>
          <p:nvPr/>
        </p:nvCxnSpPr>
        <p:spPr>
          <a:xfrm>
            <a:off x="1170018" y="2861328"/>
            <a:ext cx="987703" cy="19869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0" name="TextBox 7">
            <a:extLst>
              <a:ext uri="{FF2B5EF4-FFF2-40B4-BE49-F238E27FC236}">
                <a16:creationId xmlns:a16="http://schemas.microsoft.com/office/drawing/2014/main" id="{DD198326-3AD3-3943-AE97-4002A3108D61}"/>
              </a:ext>
            </a:extLst>
          </p:cNvPr>
          <p:cNvSpPr txBox="1">
            <a:spLocks noChangeArrowheads="1"/>
          </p:cNvSpPr>
          <p:nvPr/>
        </p:nvSpPr>
        <p:spPr bwMode="auto">
          <a:xfrm>
            <a:off x="2013487" y="4467016"/>
            <a:ext cx="18065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600" i="1" dirty="0"/>
              <a:t>MPK</a:t>
            </a:r>
            <a:endParaRPr lang="en-US" altLang="en-US" sz="1600" dirty="0"/>
          </a:p>
        </p:txBody>
      </p:sp>
      <p:cxnSp>
        <p:nvCxnSpPr>
          <p:cNvPr id="10" name="Straight Connector 9">
            <a:extLst>
              <a:ext uri="{FF2B5EF4-FFF2-40B4-BE49-F238E27FC236}">
                <a16:creationId xmlns:a16="http://schemas.microsoft.com/office/drawing/2014/main" id="{B8920EAE-9A54-BF45-82EB-6A7EF578DF04}"/>
              </a:ext>
            </a:extLst>
          </p:cNvPr>
          <p:cNvCxnSpPr>
            <a:cxnSpLocks/>
          </p:cNvCxnSpPr>
          <p:nvPr/>
        </p:nvCxnSpPr>
        <p:spPr>
          <a:xfrm>
            <a:off x="5616575" y="2298699"/>
            <a:ext cx="1882458" cy="2481589"/>
          </a:xfrm>
          <a:prstGeom prst="line">
            <a:avLst/>
          </a:prstGeom>
          <a:ln>
            <a:solidFill>
              <a:srgbClr val="06873E"/>
            </a:solidFill>
          </a:ln>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DBEE44CF-BD2C-1241-840D-B86058671177}"/>
              </a:ext>
            </a:extLst>
          </p:cNvPr>
          <p:cNvCxnSpPr>
            <a:cxnSpLocks/>
          </p:cNvCxnSpPr>
          <p:nvPr/>
        </p:nvCxnSpPr>
        <p:spPr>
          <a:xfrm>
            <a:off x="5255164" y="2410092"/>
            <a:ext cx="1882458" cy="248158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118054FB-73BA-6C4F-9960-23D04BE9139C}"/>
              </a:ext>
            </a:extLst>
          </p:cNvPr>
          <p:cNvCxnSpPr>
            <a:cxnSpLocks/>
          </p:cNvCxnSpPr>
          <p:nvPr/>
        </p:nvCxnSpPr>
        <p:spPr>
          <a:xfrm flipH="1">
            <a:off x="5533154" y="2208843"/>
            <a:ext cx="1661320" cy="266891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2" name="TextBox 87">
            <a:extLst>
              <a:ext uri="{FF2B5EF4-FFF2-40B4-BE49-F238E27FC236}">
                <a16:creationId xmlns:a16="http://schemas.microsoft.com/office/drawing/2014/main" id="{DA22C292-664F-E747-AC70-7622777A7DFE}"/>
              </a:ext>
            </a:extLst>
          </p:cNvPr>
          <p:cNvSpPr txBox="1">
            <a:spLocks noChangeArrowheads="1"/>
          </p:cNvSpPr>
          <p:nvPr/>
        </p:nvSpPr>
        <p:spPr bwMode="auto">
          <a:xfrm>
            <a:off x="5689440" y="2136737"/>
            <a:ext cx="5254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dirty="0">
                <a:solidFill>
                  <a:srgbClr val="06873E"/>
                </a:solidFill>
                <a:latin typeface="Arial" panose="020B0604020202020204" pitchFamily="34" charset="0"/>
              </a:rPr>
              <a:t>D’</a:t>
            </a:r>
          </a:p>
        </p:txBody>
      </p:sp>
      <p:sp>
        <p:nvSpPr>
          <p:cNvPr id="53" name="TextBox 20">
            <a:extLst>
              <a:ext uri="{FF2B5EF4-FFF2-40B4-BE49-F238E27FC236}">
                <a16:creationId xmlns:a16="http://schemas.microsoft.com/office/drawing/2014/main" id="{D7BC0FF9-96EF-FD43-BE8A-69D4BAF05648}"/>
              </a:ext>
            </a:extLst>
          </p:cNvPr>
          <p:cNvSpPr txBox="1">
            <a:spLocks noChangeArrowheads="1"/>
          </p:cNvSpPr>
          <p:nvPr/>
        </p:nvSpPr>
        <p:spPr bwMode="auto">
          <a:xfrm>
            <a:off x="7476693" y="5114637"/>
            <a:ext cx="6826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800" dirty="0">
                <a:latin typeface="+mn-lt"/>
              </a:rPr>
              <a:t>Q</a:t>
            </a:r>
            <a:r>
              <a:rPr lang="en-US" altLang="en-US" sz="1800" baseline="-25000" dirty="0">
                <a:latin typeface="+mn-lt"/>
              </a:rPr>
              <a:t>LF</a:t>
            </a:r>
            <a:endParaRPr lang="en-US" altLang="en-US" sz="1800" b="1" dirty="0">
              <a:latin typeface="+mn-lt"/>
            </a:endParaRPr>
          </a:p>
        </p:txBody>
      </p:sp>
      <p:cxnSp>
        <p:nvCxnSpPr>
          <p:cNvPr id="36" name="Straight Connector 35">
            <a:extLst>
              <a:ext uri="{FF2B5EF4-FFF2-40B4-BE49-F238E27FC236}">
                <a16:creationId xmlns:a16="http://schemas.microsoft.com/office/drawing/2014/main" id="{337B1151-9D5E-285B-9792-92F739599EB1}"/>
              </a:ext>
            </a:extLst>
          </p:cNvPr>
          <p:cNvCxnSpPr>
            <a:cxnSpLocks/>
          </p:cNvCxnSpPr>
          <p:nvPr/>
        </p:nvCxnSpPr>
        <p:spPr>
          <a:xfrm>
            <a:off x="1169988" y="2825750"/>
            <a:ext cx="2471737" cy="1649997"/>
          </a:xfrm>
          <a:prstGeom prst="line">
            <a:avLst/>
          </a:prstGeom>
          <a:ln>
            <a:solidFill>
              <a:srgbClr val="06873E"/>
            </a:solidFill>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999AB31B-45CC-9D6E-73BF-EFD59ECB6C76}"/>
              </a:ext>
            </a:extLst>
          </p:cNvPr>
          <p:cNvCxnSpPr>
            <a:cxnSpLocks noChangeShapeType="1"/>
          </p:cNvCxnSpPr>
          <p:nvPr/>
        </p:nvCxnSpPr>
        <p:spPr bwMode="auto">
          <a:xfrm>
            <a:off x="1162553" y="5148766"/>
            <a:ext cx="2987675" cy="1588"/>
          </a:xfrm>
          <a:prstGeom prst="line">
            <a:avLst/>
          </a:prstGeom>
          <a:noFill/>
          <a:ln w="25400">
            <a:solidFill>
              <a:schemeClr val="tx1"/>
            </a:solidFill>
            <a:round/>
            <a:headEnd/>
            <a:tailEnd/>
          </a:ln>
          <a:effectLst>
            <a:outerShdw blurRad="40000" dist="20000" dir="5400000" rotWithShape="0">
              <a:srgbClr val="808080">
                <a:alpha val="37999"/>
              </a:srgbClr>
            </a:outerShdw>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up)">
                                      <p:cBhvr>
                                        <p:cTn id="7" dur="500"/>
                                        <p:tgtEl>
                                          <p:spTgt spid="36"/>
                                        </p:tgtEl>
                                      </p:cBhvr>
                                    </p:animEffect>
                                  </p:childTnLst>
                                  <p:subTnLst>
                                    <p:audio>
                                      <p:cMediaNode>
                                        <p:cTn display="0" masterRel="sameClick">
                                          <p:stCondLst>
                                            <p:cond evt="begin" delay="0">
                                              <p:tn val="5"/>
                                            </p:cond>
                                          </p:stCondLst>
                                          <p:endCondLst>
                                            <p:cond evt="onStopAudio" delay="0">
                                              <p:tgtEl>
                                                <p:sldTgt/>
                                              </p:tgtEl>
                                            </p:cond>
                                          </p:endCondLst>
                                        </p:cTn>
                                        <p:tgtEl>
                                          <p:sndTgt r:embed="rId2" name="Arrow"/>
                                        </p:tgtEl>
                                      </p:cMediaNode>
                                    </p:audio>
                                  </p:sub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358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3" name="Typewriter"/>
                                        </p:tgtEl>
                                      </p:cMediaNode>
                                    </p:audio>
                                  </p:sub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8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anim calcmode="lin" valueType="num">
                                      <p:cBhvr>
                                        <p:cTn id="23" dur="500" fill="hold"/>
                                        <p:tgtEl>
                                          <p:spTgt spid="10"/>
                                        </p:tgtEl>
                                        <p:attrNameLst>
                                          <p:attrName>ppt_x</p:attrName>
                                        </p:attrNameLst>
                                      </p:cBhvr>
                                      <p:tavLst>
                                        <p:tav tm="0">
                                          <p:val>
                                            <p:strVal val="#ppt_x"/>
                                          </p:val>
                                        </p:tav>
                                        <p:tav tm="100000">
                                          <p:val>
                                            <p:strVal val="#ppt_x"/>
                                          </p:val>
                                        </p:tav>
                                      </p:tavLst>
                                    </p:anim>
                                    <p:anim calcmode="lin" valueType="num">
                                      <p:cBhvr>
                                        <p:cTn id="24" dur="500" fill="hold"/>
                                        <p:tgtEl>
                                          <p:spTgt spid="1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2" name="Arrow"/>
                                        </p:tgtEl>
                                      </p:cMediaNode>
                                    </p:audio>
                                  </p:subTnLst>
                                </p:cTn>
                              </p:par>
                            </p:childTnLst>
                          </p:cTn>
                        </p:par>
                        <p:par>
                          <p:cTn id="25" fill="hold">
                            <p:stCondLst>
                              <p:cond delay="500"/>
                            </p:stCondLst>
                            <p:childTnLst>
                              <p:par>
                                <p:cTn id="26" presetID="1" presetClass="entr" presetSubtype="0"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80"/>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3" name="Typewriter"/>
                                        </p:tgtEl>
                                      </p:cMediaNode>
                                    </p:audio>
                                  </p:subTnLst>
                                </p:cTn>
                              </p:par>
                            </p:childTnLst>
                          </p:cTn>
                        </p:par>
                        <p:par>
                          <p:cTn id="32" fill="hold">
                            <p:stCondLst>
                              <p:cond delay="0"/>
                            </p:stCondLst>
                            <p:childTnLst>
                              <p:par>
                                <p:cTn id="33" presetID="1" presetClass="entr" presetSubtype="0"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7"/>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3" name="Typewriter"/>
                                        </p:tgtEl>
                                      </p:cMediaNode>
                                    </p:audio>
                                  </p:subTnLst>
                                </p:cTn>
                              </p:par>
                            </p:childTnLst>
                          </p:cTn>
                        </p:par>
                        <p:par>
                          <p:cTn id="39" fill="hold">
                            <p:stCondLst>
                              <p:cond delay="0"/>
                            </p:stCondLst>
                            <p:childTnLst>
                              <p:par>
                                <p:cTn id="40" presetID="1"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9" grpId="0"/>
      <p:bldP spid="79" grpId="0"/>
      <p:bldP spid="84" grpId="0"/>
      <p:bldP spid="85"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8210971A-F628-EB4B-94DC-424CB4917BB4}"/>
              </a:ext>
            </a:extLst>
          </p:cNvPr>
          <p:cNvSpPr>
            <a:spLocks noGrp="1"/>
          </p:cNvSpPr>
          <p:nvPr>
            <p:ph type="title"/>
          </p:nvPr>
        </p:nvSpPr>
        <p:spPr>
          <a:xfrm>
            <a:off x="311192" y="288953"/>
            <a:ext cx="8521615" cy="1143000"/>
          </a:xfrm>
        </p:spPr>
        <p:txBody>
          <a:bodyPr/>
          <a:lstStyle/>
          <a:p>
            <a:pPr eaLnBrk="1" hangingPunct="1"/>
            <a:r>
              <a:rPr lang="en-US" altLang="en-US" dirty="0">
                <a:ea typeface="ＭＳ Ｐゴシック" panose="020B0600070205080204" pitchFamily="34" charset="-128"/>
              </a:rPr>
              <a:t>Increased Environmental Regulation</a:t>
            </a:r>
          </a:p>
        </p:txBody>
      </p:sp>
      <p:cxnSp>
        <p:nvCxnSpPr>
          <p:cNvPr id="5" name="Straight Connector 4">
            <a:extLst>
              <a:ext uri="{FF2B5EF4-FFF2-40B4-BE49-F238E27FC236}">
                <a16:creationId xmlns:a16="http://schemas.microsoft.com/office/drawing/2014/main" id="{D8A5E066-2F75-9245-9885-2BE5C87B998E}"/>
              </a:ext>
            </a:extLst>
          </p:cNvPr>
          <p:cNvCxnSpPr>
            <a:cxnSpLocks noChangeShapeType="1"/>
          </p:cNvCxnSpPr>
          <p:nvPr/>
        </p:nvCxnSpPr>
        <p:spPr bwMode="auto">
          <a:xfrm rot="5400000">
            <a:off x="-257968" y="3726656"/>
            <a:ext cx="2857500" cy="1587"/>
          </a:xfrm>
          <a:prstGeom prst="line">
            <a:avLst/>
          </a:prstGeom>
          <a:noFill/>
          <a:ln w="25400">
            <a:solidFill>
              <a:schemeClr val="tx1"/>
            </a:solidFill>
            <a:round/>
            <a:headEnd/>
            <a:tailEnd/>
          </a:ln>
          <a:effectLst>
            <a:outerShdw blurRad="40000" dist="20000" dir="5400000" rotWithShape="0">
              <a:srgbClr val="808080">
                <a:alpha val="37999"/>
              </a:srgbClr>
            </a:outerShdw>
          </a:effectLst>
        </p:spPr>
      </p:cxnSp>
      <p:cxnSp>
        <p:nvCxnSpPr>
          <p:cNvPr id="7" name="Straight Connector 6">
            <a:extLst>
              <a:ext uri="{FF2B5EF4-FFF2-40B4-BE49-F238E27FC236}">
                <a16:creationId xmlns:a16="http://schemas.microsoft.com/office/drawing/2014/main" id="{0D864C4E-3E75-AC4A-8280-A39EBC0E4BCC}"/>
              </a:ext>
            </a:extLst>
          </p:cNvPr>
          <p:cNvCxnSpPr>
            <a:cxnSpLocks noChangeShapeType="1"/>
          </p:cNvCxnSpPr>
          <p:nvPr/>
        </p:nvCxnSpPr>
        <p:spPr bwMode="auto">
          <a:xfrm>
            <a:off x="1169988" y="5141331"/>
            <a:ext cx="2987675" cy="1588"/>
          </a:xfrm>
          <a:prstGeom prst="line">
            <a:avLst/>
          </a:prstGeom>
          <a:noFill/>
          <a:ln w="25400">
            <a:solidFill>
              <a:schemeClr val="tx1"/>
            </a:solidFill>
            <a:round/>
            <a:headEnd/>
            <a:tailEnd/>
          </a:ln>
          <a:effectLst>
            <a:outerShdw blurRad="40000" dist="20000" dir="5400000" rotWithShape="0">
              <a:srgbClr val="808080">
                <a:alpha val="37999"/>
              </a:srgbClr>
            </a:outerShdw>
          </a:effectLst>
        </p:spPr>
      </p:cxnSp>
      <p:sp>
        <p:nvSpPr>
          <p:cNvPr id="30726" name="TextBox 8">
            <a:extLst>
              <a:ext uri="{FF2B5EF4-FFF2-40B4-BE49-F238E27FC236}">
                <a16:creationId xmlns:a16="http://schemas.microsoft.com/office/drawing/2014/main" id="{883D641A-A2DE-B140-8EEE-134031C9EE99}"/>
              </a:ext>
            </a:extLst>
          </p:cNvPr>
          <p:cNvSpPr txBox="1">
            <a:spLocks noChangeArrowheads="1"/>
          </p:cNvSpPr>
          <p:nvPr/>
        </p:nvSpPr>
        <p:spPr bwMode="auto">
          <a:xfrm>
            <a:off x="1797471" y="5106709"/>
            <a:ext cx="7635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000" i="1" dirty="0">
                <a:solidFill>
                  <a:srgbClr val="FF0000"/>
                </a:solidFill>
              </a:rPr>
              <a:t>   K’</a:t>
            </a:r>
            <a:endParaRPr lang="en-US" altLang="en-US" sz="2000" dirty="0">
              <a:solidFill>
                <a:srgbClr val="FF0000"/>
              </a:solidFill>
            </a:endParaRPr>
          </a:p>
        </p:txBody>
      </p:sp>
      <p:cxnSp>
        <p:nvCxnSpPr>
          <p:cNvPr id="25" name="Straight Connector 24">
            <a:extLst>
              <a:ext uri="{FF2B5EF4-FFF2-40B4-BE49-F238E27FC236}">
                <a16:creationId xmlns:a16="http://schemas.microsoft.com/office/drawing/2014/main" id="{8017BBF0-3239-E541-A34D-F5EEE462AD81}"/>
              </a:ext>
            </a:extLst>
          </p:cNvPr>
          <p:cNvCxnSpPr>
            <a:cxnSpLocks noChangeShapeType="1"/>
          </p:cNvCxnSpPr>
          <p:nvPr/>
        </p:nvCxnSpPr>
        <p:spPr bwMode="auto">
          <a:xfrm rot="16200000" flipH="1">
            <a:off x="1413015" y="4428826"/>
            <a:ext cx="1423987" cy="17463"/>
          </a:xfrm>
          <a:prstGeom prst="line">
            <a:avLst/>
          </a:prstGeom>
          <a:noFill/>
          <a:ln w="15875">
            <a:solidFill>
              <a:srgbClr val="FF0000"/>
            </a:solidFill>
            <a:prstDash val="dash"/>
            <a:round/>
            <a:headEnd/>
            <a:tailEnd/>
          </a:ln>
          <a:effectLst>
            <a:outerShdw blurRad="40000" dist="20000" dir="5400000" rotWithShape="0">
              <a:srgbClr val="808080">
                <a:alpha val="37999"/>
              </a:srgbClr>
            </a:outerShdw>
          </a:effectLst>
        </p:spPr>
      </p:cxnSp>
      <p:sp>
        <p:nvSpPr>
          <p:cNvPr id="36872" name="TextBox 7">
            <a:extLst>
              <a:ext uri="{FF2B5EF4-FFF2-40B4-BE49-F238E27FC236}">
                <a16:creationId xmlns:a16="http://schemas.microsoft.com/office/drawing/2014/main" id="{E30E4B09-C9AF-8141-8E01-3806FF170C4A}"/>
              </a:ext>
            </a:extLst>
          </p:cNvPr>
          <p:cNvSpPr txBox="1">
            <a:spLocks noChangeArrowheads="1"/>
          </p:cNvSpPr>
          <p:nvPr/>
        </p:nvSpPr>
        <p:spPr bwMode="auto">
          <a:xfrm>
            <a:off x="3333750" y="4535394"/>
            <a:ext cx="18065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600" i="1" dirty="0"/>
              <a:t>MPK</a:t>
            </a:r>
            <a:endParaRPr lang="en-US" altLang="en-US" sz="1600" dirty="0"/>
          </a:p>
        </p:txBody>
      </p:sp>
      <p:cxnSp>
        <p:nvCxnSpPr>
          <p:cNvPr id="31" name="Straight Connector 30">
            <a:extLst>
              <a:ext uri="{FF2B5EF4-FFF2-40B4-BE49-F238E27FC236}">
                <a16:creationId xmlns:a16="http://schemas.microsoft.com/office/drawing/2014/main" id="{16930934-EEBB-3C47-8651-DC6823DCA6CC}"/>
              </a:ext>
            </a:extLst>
          </p:cNvPr>
          <p:cNvCxnSpPr>
            <a:cxnSpLocks noChangeShapeType="1"/>
          </p:cNvCxnSpPr>
          <p:nvPr/>
        </p:nvCxnSpPr>
        <p:spPr bwMode="auto">
          <a:xfrm>
            <a:off x="2803524" y="4282821"/>
            <a:ext cx="0" cy="876477"/>
          </a:xfrm>
          <a:prstGeom prst="line">
            <a:avLst/>
          </a:prstGeom>
          <a:noFill/>
          <a:ln w="15875">
            <a:solidFill>
              <a:schemeClr val="tx1"/>
            </a:solidFill>
            <a:round/>
            <a:headEnd/>
            <a:tailEnd/>
          </a:ln>
          <a:effectLst>
            <a:outerShdw blurRad="40000" dist="20000" dir="5400000" rotWithShape="0">
              <a:srgbClr val="808080">
                <a:alpha val="37999"/>
              </a:srgbClr>
            </a:outerShdw>
          </a:effectLst>
        </p:spPr>
      </p:cxnSp>
      <p:cxnSp>
        <p:nvCxnSpPr>
          <p:cNvPr id="32" name="Straight Connector 31">
            <a:extLst>
              <a:ext uri="{FF2B5EF4-FFF2-40B4-BE49-F238E27FC236}">
                <a16:creationId xmlns:a16="http://schemas.microsoft.com/office/drawing/2014/main" id="{909B3C71-2851-E14C-AF74-0CDB6A814DE6}"/>
              </a:ext>
            </a:extLst>
          </p:cNvPr>
          <p:cNvCxnSpPr>
            <a:cxnSpLocks noChangeShapeType="1"/>
          </p:cNvCxnSpPr>
          <p:nvPr/>
        </p:nvCxnSpPr>
        <p:spPr bwMode="auto">
          <a:xfrm>
            <a:off x="1171575" y="4271963"/>
            <a:ext cx="2640013" cy="0"/>
          </a:xfrm>
          <a:prstGeom prst="line">
            <a:avLst/>
          </a:prstGeom>
          <a:noFill/>
          <a:ln w="25400">
            <a:solidFill>
              <a:schemeClr val="tx1"/>
            </a:solidFill>
            <a:round/>
            <a:headEnd/>
            <a:tailEnd/>
          </a:ln>
          <a:effectLst>
            <a:outerShdw blurRad="40000" dist="20000" dir="5400000" rotWithShape="0">
              <a:srgbClr val="808080">
                <a:alpha val="37999"/>
              </a:srgbClr>
            </a:outerShdw>
          </a:effectLst>
        </p:spPr>
      </p:cxnSp>
      <p:sp>
        <p:nvSpPr>
          <p:cNvPr id="36891" name="TextBox 8">
            <a:extLst>
              <a:ext uri="{FF2B5EF4-FFF2-40B4-BE49-F238E27FC236}">
                <a16:creationId xmlns:a16="http://schemas.microsoft.com/office/drawing/2014/main" id="{9207B844-D210-C441-B742-42653F8E75CB}"/>
              </a:ext>
            </a:extLst>
          </p:cNvPr>
          <p:cNvSpPr txBox="1">
            <a:spLocks noChangeArrowheads="1"/>
          </p:cNvSpPr>
          <p:nvPr/>
        </p:nvSpPr>
        <p:spPr bwMode="auto">
          <a:xfrm>
            <a:off x="2478515" y="5110713"/>
            <a:ext cx="7635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000" i="1" dirty="0"/>
              <a:t>   K</a:t>
            </a:r>
            <a:r>
              <a:rPr lang="en-US" altLang="en-US" sz="2000" i="1" baseline="-25000" dirty="0"/>
              <a:t>    </a:t>
            </a:r>
            <a:endParaRPr lang="en-US" altLang="en-US" sz="2000" dirty="0"/>
          </a:p>
        </p:txBody>
      </p:sp>
      <p:cxnSp>
        <p:nvCxnSpPr>
          <p:cNvPr id="33" name="Straight Connector 32">
            <a:extLst>
              <a:ext uri="{FF2B5EF4-FFF2-40B4-BE49-F238E27FC236}">
                <a16:creationId xmlns:a16="http://schemas.microsoft.com/office/drawing/2014/main" id="{3C2D66DB-8EF0-9143-99BC-40BFBD756546}"/>
              </a:ext>
            </a:extLst>
          </p:cNvPr>
          <p:cNvCxnSpPr>
            <a:cxnSpLocks noChangeShapeType="1"/>
          </p:cNvCxnSpPr>
          <p:nvPr/>
        </p:nvCxnSpPr>
        <p:spPr bwMode="auto">
          <a:xfrm>
            <a:off x="1169988" y="3687763"/>
            <a:ext cx="2640012" cy="0"/>
          </a:xfrm>
          <a:prstGeom prst="line">
            <a:avLst/>
          </a:prstGeom>
          <a:noFill/>
          <a:ln w="25400">
            <a:solidFill>
              <a:srgbClr val="FF0000"/>
            </a:solidFill>
            <a:prstDash val="dash"/>
            <a:round/>
            <a:headEnd/>
            <a:tailEnd/>
          </a:ln>
          <a:effectLst>
            <a:outerShdw blurRad="40000" dist="20000" dir="5400000" rotWithShape="0">
              <a:srgbClr val="808080">
                <a:alpha val="37999"/>
              </a:srgbClr>
            </a:outerShdw>
          </a:effectLst>
        </p:spPr>
      </p:cxnSp>
      <p:sp>
        <p:nvSpPr>
          <p:cNvPr id="36893" name="TextBox 20">
            <a:extLst>
              <a:ext uri="{FF2B5EF4-FFF2-40B4-BE49-F238E27FC236}">
                <a16:creationId xmlns:a16="http://schemas.microsoft.com/office/drawing/2014/main" id="{523281F0-BD5D-1D46-B6FD-3F062E7046F3}"/>
              </a:ext>
            </a:extLst>
          </p:cNvPr>
          <p:cNvSpPr txBox="1">
            <a:spLocks noChangeArrowheads="1"/>
          </p:cNvSpPr>
          <p:nvPr/>
        </p:nvSpPr>
        <p:spPr bwMode="auto">
          <a:xfrm>
            <a:off x="3117850" y="3933825"/>
            <a:ext cx="6937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en-US" altLang="en-US" sz="1600" i="1" dirty="0"/>
              <a:t>UCC</a:t>
            </a:r>
          </a:p>
        </p:txBody>
      </p:sp>
      <p:sp>
        <p:nvSpPr>
          <p:cNvPr id="35" name="TextBox 8">
            <a:extLst>
              <a:ext uri="{FF2B5EF4-FFF2-40B4-BE49-F238E27FC236}">
                <a16:creationId xmlns:a16="http://schemas.microsoft.com/office/drawing/2014/main" id="{679B44CD-EC45-DB44-AC5E-C0A34F805C1A}"/>
              </a:ext>
            </a:extLst>
          </p:cNvPr>
          <p:cNvSpPr txBox="1">
            <a:spLocks noChangeArrowheads="1"/>
          </p:cNvSpPr>
          <p:nvPr/>
        </p:nvSpPr>
        <p:spPr bwMode="auto">
          <a:xfrm>
            <a:off x="3722688" y="5096225"/>
            <a:ext cx="7635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000" i="1" dirty="0"/>
              <a:t>   K</a:t>
            </a:r>
            <a:r>
              <a:rPr lang="en-US" altLang="en-US" sz="2000" i="1" baseline="-25000" dirty="0"/>
              <a:t>    </a:t>
            </a:r>
            <a:endParaRPr lang="en-US" altLang="en-US" sz="2000" dirty="0"/>
          </a:p>
        </p:txBody>
      </p:sp>
      <p:cxnSp>
        <p:nvCxnSpPr>
          <p:cNvPr id="36" name="Straight Connector 35">
            <a:extLst>
              <a:ext uri="{FF2B5EF4-FFF2-40B4-BE49-F238E27FC236}">
                <a16:creationId xmlns:a16="http://schemas.microsoft.com/office/drawing/2014/main" id="{29EECFBB-8503-DE4B-B2ED-488C9775DF0A}"/>
              </a:ext>
            </a:extLst>
          </p:cNvPr>
          <p:cNvCxnSpPr>
            <a:cxnSpLocks noChangeShapeType="1"/>
          </p:cNvCxnSpPr>
          <p:nvPr/>
        </p:nvCxnSpPr>
        <p:spPr bwMode="auto">
          <a:xfrm rot="16200000" flipH="1">
            <a:off x="3494881" y="3652044"/>
            <a:ext cx="2967038" cy="0"/>
          </a:xfrm>
          <a:prstGeom prst="line">
            <a:avLst/>
          </a:prstGeom>
          <a:noFill/>
          <a:ln w="25400">
            <a:solidFill>
              <a:schemeClr val="tx1"/>
            </a:solidFill>
            <a:round/>
            <a:headEnd/>
            <a:tailEnd/>
          </a:ln>
          <a:effectLst>
            <a:outerShdw blurRad="40000" dist="20000" dir="5400000" rotWithShape="0">
              <a:srgbClr val="808080">
                <a:alpha val="37999"/>
              </a:srgbClr>
            </a:outerShdw>
          </a:effectLst>
        </p:spPr>
      </p:cxnSp>
      <p:cxnSp>
        <p:nvCxnSpPr>
          <p:cNvPr id="37" name="Straight Connector 36">
            <a:extLst>
              <a:ext uri="{FF2B5EF4-FFF2-40B4-BE49-F238E27FC236}">
                <a16:creationId xmlns:a16="http://schemas.microsoft.com/office/drawing/2014/main" id="{5D54CFA4-820B-E14F-B3E2-549E650EAA74}"/>
              </a:ext>
            </a:extLst>
          </p:cNvPr>
          <p:cNvCxnSpPr>
            <a:cxnSpLocks noChangeShapeType="1"/>
          </p:cNvCxnSpPr>
          <p:nvPr/>
        </p:nvCxnSpPr>
        <p:spPr bwMode="auto">
          <a:xfrm>
            <a:off x="4985834" y="5120695"/>
            <a:ext cx="2984500" cy="1587"/>
          </a:xfrm>
          <a:prstGeom prst="line">
            <a:avLst/>
          </a:prstGeom>
          <a:noFill/>
          <a:ln w="25400">
            <a:solidFill>
              <a:schemeClr val="tx1"/>
            </a:solidFill>
            <a:round/>
            <a:headEnd/>
            <a:tailEnd/>
          </a:ln>
          <a:effectLst>
            <a:outerShdw blurRad="40000" dist="20000" dir="5400000" rotWithShape="0">
              <a:srgbClr val="808080">
                <a:alpha val="37999"/>
              </a:srgbClr>
            </a:outerShdw>
          </a:effectLst>
        </p:spPr>
      </p:cxnSp>
      <p:cxnSp>
        <p:nvCxnSpPr>
          <p:cNvPr id="38" name="Straight Connector 37">
            <a:extLst>
              <a:ext uri="{FF2B5EF4-FFF2-40B4-BE49-F238E27FC236}">
                <a16:creationId xmlns:a16="http://schemas.microsoft.com/office/drawing/2014/main" id="{D4A5651A-9BF4-5B4A-B55C-30E6CAF74503}"/>
              </a:ext>
            </a:extLst>
          </p:cNvPr>
          <p:cNvCxnSpPr>
            <a:cxnSpLocks noChangeShapeType="1"/>
          </p:cNvCxnSpPr>
          <p:nvPr/>
        </p:nvCxnSpPr>
        <p:spPr bwMode="auto">
          <a:xfrm>
            <a:off x="6271577" y="3729524"/>
            <a:ext cx="0" cy="1372598"/>
          </a:xfrm>
          <a:prstGeom prst="line">
            <a:avLst/>
          </a:prstGeom>
          <a:noFill/>
          <a:ln w="15875">
            <a:solidFill>
              <a:srgbClr val="FF0000"/>
            </a:solidFill>
            <a:prstDash val="dash"/>
            <a:round/>
            <a:headEnd/>
            <a:tailEnd/>
          </a:ln>
          <a:effectLst>
            <a:outerShdw blurRad="40000" dist="20000" dir="5400000" rotWithShape="0">
              <a:srgbClr val="808080">
                <a:alpha val="37999"/>
              </a:srgbClr>
            </a:outerShdw>
          </a:effectLst>
        </p:spPr>
      </p:cxnSp>
      <p:cxnSp>
        <p:nvCxnSpPr>
          <p:cNvPr id="39" name="Straight Connector 38">
            <a:extLst>
              <a:ext uri="{FF2B5EF4-FFF2-40B4-BE49-F238E27FC236}">
                <a16:creationId xmlns:a16="http://schemas.microsoft.com/office/drawing/2014/main" id="{EDE8DF7C-9CA3-9241-A5C7-FFC4566210DC}"/>
              </a:ext>
            </a:extLst>
          </p:cNvPr>
          <p:cNvCxnSpPr>
            <a:cxnSpLocks noChangeShapeType="1"/>
          </p:cNvCxnSpPr>
          <p:nvPr/>
        </p:nvCxnSpPr>
        <p:spPr bwMode="auto">
          <a:xfrm flipH="1">
            <a:off x="4981700" y="3721124"/>
            <a:ext cx="1289877" cy="1071"/>
          </a:xfrm>
          <a:prstGeom prst="line">
            <a:avLst/>
          </a:prstGeom>
          <a:noFill/>
          <a:ln w="15875">
            <a:solidFill>
              <a:srgbClr val="FF0000"/>
            </a:solidFill>
            <a:prstDash val="dash"/>
            <a:round/>
            <a:headEnd/>
            <a:tailEnd/>
          </a:ln>
          <a:effectLst>
            <a:outerShdw blurRad="40000" dist="20000" dir="5400000" rotWithShape="0">
              <a:srgbClr val="808080">
                <a:alpha val="37999"/>
              </a:srgbClr>
            </a:outerShdw>
          </a:effectLst>
        </p:spPr>
      </p:cxnSp>
      <p:sp>
        <p:nvSpPr>
          <p:cNvPr id="40" name="TextBox 7">
            <a:extLst>
              <a:ext uri="{FF2B5EF4-FFF2-40B4-BE49-F238E27FC236}">
                <a16:creationId xmlns:a16="http://schemas.microsoft.com/office/drawing/2014/main" id="{071270D5-ED5D-FC4E-8BFB-79C3A56A9284}"/>
              </a:ext>
            </a:extLst>
          </p:cNvPr>
          <p:cNvSpPr txBox="1">
            <a:spLocks noChangeArrowheads="1"/>
          </p:cNvSpPr>
          <p:nvPr/>
        </p:nvSpPr>
        <p:spPr bwMode="auto">
          <a:xfrm>
            <a:off x="4405313" y="2146300"/>
            <a:ext cx="5937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en-US" altLang="en-US" sz="1600" i="1">
                <a:solidFill>
                  <a:srgbClr val="000000"/>
                </a:solidFill>
              </a:rPr>
              <a:t>   r</a:t>
            </a:r>
            <a:endParaRPr lang="en-US" altLang="en-US" sz="1600">
              <a:solidFill>
                <a:srgbClr val="000000"/>
              </a:solidFill>
            </a:endParaRPr>
          </a:p>
        </p:txBody>
      </p:sp>
      <p:sp>
        <p:nvSpPr>
          <p:cNvPr id="41" name="TextBox 7">
            <a:extLst>
              <a:ext uri="{FF2B5EF4-FFF2-40B4-BE49-F238E27FC236}">
                <a16:creationId xmlns:a16="http://schemas.microsoft.com/office/drawing/2014/main" id="{93D90726-7169-FD40-A148-2C07151EB0B9}"/>
              </a:ext>
            </a:extLst>
          </p:cNvPr>
          <p:cNvSpPr txBox="1">
            <a:spLocks noChangeArrowheads="1"/>
          </p:cNvSpPr>
          <p:nvPr/>
        </p:nvSpPr>
        <p:spPr bwMode="auto">
          <a:xfrm>
            <a:off x="6384229" y="5074255"/>
            <a:ext cx="52229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None/>
            </a:pPr>
            <a:r>
              <a:rPr lang="en-US" altLang="en-US" sz="1600" dirty="0"/>
              <a:t>Q</a:t>
            </a:r>
            <a:r>
              <a:rPr lang="en-US" altLang="en-US" sz="1600" baseline="-25000" dirty="0"/>
              <a:t>LF</a:t>
            </a:r>
            <a:endParaRPr lang="en-US" altLang="en-US" sz="1600" b="1" dirty="0"/>
          </a:p>
        </p:txBody>
      </p:sp>
      <p:sp>
        <p:nvSpPr>
          <p:cNvPr id="43" name="TextBox 7">
            <a:extLst>
              <a:ext uri="{FF2B5EF4-FFF2-40B4-BE49-F238E27FC236}">
                <a16:creationId xmlns:a16="http://schemas.microsoft.com/office/drawing/2014/main" id="{8A1AB862-708A-0F4F-9707-FFCCF2FCA719}"/>
              </a:ext>
            </a:extLst>
          </p:cNvPr>
          <p:cNvSpPr txBox="1">
            <a:spLocks noChangeArrowheads="1"/>
          </p:cNvSpPr>
          <p:nvPr/>
        </p:nvSpPr>
        <p:spPr bwMode="auto">
          <a:xfrm>
            <a:off x="6033294" y="5081690"/>
            <a:ext cx="6632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None/>
            </a:pPr>
            <a:r>
              <a:rPr lang="en-US" altLang="en-US" sz="1600" dirty="0">
                <a:solidFill>
                  <a:srgbClr val="FF0000"/>
                </a:solidFill>
              </a:rPr>
              <a:t>Q’</a:t>
            </a:r>
            <a:r>
              <a:rPr lang="en-US" altLang="en-US" sz="1600" baseline="-25000" dirty="0">
                <a:solidFill>
                  <a:srgbClr val="FF0000"/>
                </a:solidFill>
              </a:rPr>
              <a:t>LF</a:t>
            </a:r>
            <a:endParaRPr lang="en-US" altLang="en-US" sz="1600" b="1" dirty="0">
              <a:solidFill>
                <a:srgbClr val="FF0000"/>
              </a:solidFill>
            </a:endParaRPr>
          </a:p>
        </p:txBody>
      </p:sp>
      <p:cxnSp>
        <p:nvCxnSpPr>
          <p:cNvPr id="44" name="Straight Connector 43">
            <a:extLst>
              <a:ext uri="{FF2B5EF4-FFF2-40B4-BE49-F238E27FC236}">
                <a16:creationId xmlns:a16="http://schemas.microsoft.com/office/drawing/2014/main" id="{1CE91A26-8EAB-6349-A5CD-286068D33F38}"/>
              </a:ext>
            </a:extLst>
          </p:cNvPr>
          <p:cNvCxnSpPr>
            <a:cxnSpLocks noChangeShapeType="1"/>
          </p:cNvCxnSpPr>
          <p:nvPr/>
        </p:nvCxnSpPr>
        <p:spPr bwMode="auto">
          <a:xfrm flipH="1">
            <a:off x="4975101" y="3303245"/>
            <a:ext cx="1541145" cy="0"/>
          </a:xfrm>
          <a:prstGeom prst="line">
            <a:avLst/>
          </a:prstGeom>
          <a:noFill/>
          <a:ln w="15875">
            <a:solidFill>
              <a:schemeClr val="tx1"/>
            </a:solidFill>
            <a:prstDash val="dash"/>
            <a:round/>
            <a:headEnd/>
            <a:tailEnd/>
          </a:ln>
          <a:effectLst>
            <a:outerShdw blurRad="40000" dist="20000" dir="5400000" rotWithShape="0">
              <a:srgbClr val="808080">
                <a:alpha val="37999"/>
              </a:srgbClr>
            </a:outerShdw>
          </a:effectLst>
        </p:spPr>
      </p:cxnSp>
      <p:sp>
        <p:nvSpPr>
          <p:cNvPr id="51" name="TextBox 7">
            <a:extLst>
              <a:ext uri="{FF2B5EF4-FFF2-40B4-BE49-F238E27FC236}">
                <a16:creationId xmlns:a16="http://schemas.microsoft.com/office/drawing/2014/main" id="{70EDDD0C-4E3E-CD49-8A6D-27A1D13D6FCE}"/>
              </a:ext>
            </a:extLst>
          </p:cNvPr>
          <p:cNvSpPr txBox="1">
            <a:spLocks noChangeArrowheads="1"/>
          </p:cNvSpPr>
          <p:nvPr/>
        </p:nvSpPr>
        <p:spPr bwMode="auto">
          <a:xfrm>
            <a:off x="4377643" y="3107531"/>
            <a:ext cx="5937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600" i="1" dirty="0">
                <a:solidFill>
                  <a:srgbClr val="000000"/>
                </a:solidFill>
              </a:rPr>
              <a:t>       r</a:t>
            </a:r>
            <a:endParaRPr lang="en-US" altLang="en-US" sz="1600" dirty="0">
              <a:solidFill>
                <a:srgbClr val="000000"/>
              </a:solidFill>
            </a:endParaRPr>
          </a:p>
        </p:txBody>
      </p:sp>
      <p:sp>
        <p:nvSpPr>
          <p:cNvPr id="52" name="TextBox 7">
            <a:extLst>
              <a:ext uri="{FF2B5EF4-FFF2-40B4-BE49-F238E27FC236}">
                <a16:creationId xmlns:a16="http://schemas.microsoft.com/office/drawing/2014/main" id="{A77A2DD0-489C-EB40-A907-43C3F2F459EE}"/>
              </a:ext>
            </a:extLst>
          </p:cNvPr>
          <p:cNvSpPr txBox="1">
            <a:spLocks noChangeArrowheads="1"/>
          </p:cNvSpPr>
          <p:nvPr/>
        </p:nvSpPr>
        <p:spPr bwMode="auto">
          <a:xfrm>
            <a:off x="4360658" y="3549106"/>
            <a:ext cx="11874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600" i="1" dirty="0">
                <a:solidFill>
                  <a:srgbClr val="FF0000"/>
                </a:solidFill>
              </a:rPr>
              <a:t>       r</a:t>
            </a:r>
            <a:r>
              <a:rPr lang="ja-JP" altLang="en-US" sz="1600" i="1">
                <a:solidFill>
                  <a:srgbClr val="FF0000"/>
                </a:solidFill>
              </a:rPr>
              <a:t>’</a:t>
            </a:r>
            <a:endParaRPr lang="en-US" altLang="en-US" sz="1600" dirty="0">
              <a:solidFill>
                <a:srgbClr val="FF0000"/>
              </a:solidFill>
            </a:endParaRPr>
          </a:p>
        </p:txBody>
      </p:sp>
      <p:sp>
        <p:nvSpPr>
          <p:cNvPr id="53" name="TextBox 86">
            <a:extLst>
              <a:ext uri="{FF2B5EF4-FFF2-40B4-BE49-F238E27FC236}">
                <a16:creationId xmlns:a16="http://schemas.microsoft.com/office/drawing/2014/main" id="{0154E596-8460-A14E-A4CA-6D79DBDB8CB1}"/>
              </a:ext>
            </a:extLst>
          </p:cNvPr>
          <p:cNvSpPr txBox="1">
            <a:spLocks noChangeArrowheads="1"/>
          </p:cNvSpPr>
          <p:nvPr/>
        </p:nvSpPr>
        <p:spPr bwMode="auto">
          <a:xfrm>
            <a:off x="6771799" y="2191074"/>
            <a:ext cx="5254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000000"/>
                </a:solidFill>
                <a:latin typeface="Arial" panose="020B0604020202020204" pitchFamily="34" charset="0"/>
              </a:rPr>
              <a:t>S</a:t>
            </a:r>
          </a:p>
        </p:txBody>
      </p:sp>
      <p:sp>
        <p:nvSpPr>
          <p:cNvPr id="54" name="TextBox 87">
            <a:extLst>
              <a:ext uri="{FF2B5EF4-FFF2-40B4-BE49-F238E27FC236}">
                <a16:creationId xmlns:a16="http://schemas.microsoft.com/office/drawing/2014/main" id="{B558B2AA-CCDB-9E43-91B9-D4CE7AB26888}"/>
              </a:ext>
            </a:extLst>
          </p:cNvPr>
          <p:cNvSpPr txBox="1">
            <a:spLocks noChangeArrowheads="1"/>
          </p:cNvSpPr>
          <p:nvPr/>
        </p:nvSpPr>
        <p:spPr bwMode="auto">
          <a:xfrm>
            <a:off x="5710277" y="2046491"/>
            <a:ext cx="5254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dirty="0">
                <a:solidFill>
                  <a:srgbClr val="000000"/>
                </a:solidFill>
                <a:latin typeface="Arial" panose="020B0604020202020204" pitchFamily="34" charset="0"/>
              </a:rPr>
              <a:t>D</a:t>
            </a:r>
          </a:p>
        </p:txBody>
      </p:sp>
      <p:cxnSp>
        <p:nvCxnSpPr>
          <p:cNvPr id="55" name="Straight Connector 54">
            <a:extLst>
              <a:ext uri="{FF2B5EF4-FFF2-40B4-BE49-F238E27FC236}">
                <a16:creationId xmlns:a16="http://schemas.microsoft.com/office/drawing/2014/main" id="{CE6844C0-8BF1-CD49-9C60-7E55308505B8}"/>
              </a:ext>
            </a:extLst>
          </p:cNvPr>
          <p:cNvCxnSpPr>
            <a:cxnSpLocks/>
          </p:cNvCxnSpPr>
          <p:nvPr/>
        </p:nvCxnSpPr>
        <p:spPr>
          <a:xfrm>
            <a:off x="5324087" y="2456628"/>
            <a:ext cx="1882458" cy="248158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4992EED3-8FF7-E049-B96C-6D121BBDE30E}"/>
              </a:ext>
            </a:extLst>
          </p:cNvPr>
          <p:cNvCxnSpPr>
            <a:cxnSpLocks/>
          </p:cNvCxnSpPr>
          <p:nvPr/>
        </p:nvCxnSpPr>
        <p:spPr>
          <a:xfrm>
            <a:off x="5661223" y="2155273"/>
            <a:ext cx="1882458" cy="248158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102F600A-E4A6-CF48-8886-7E5AE3C8238A}"/>
              </a:ext>
            </a:extLst>
          </p:cNvPr>
          <p:cNvCxnSpPr>
            <a:cxnSpLocks/>
          </p:cNvCxnSpPr>
          <p:nvPr/>
        </p:nvCxnSpPr>
        <p:spPr>
          <a:xfrm flipH="1">
            <a:off x="5596143" y="2153474"/>
            <a:ext cx="1661320" cy="266891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8" name="TextBox 87">
            <a:extLst>
              <a:ext uri="{FF2B5EF4-FFF2-40B4-BE49-F238E27FC236}">
                <a16:creationId xmlns:a16="http://schemas.microsoft.com/office/drawing/2014/main" id="{F83A6197-9B9E-D748-A222-F6EAF8085724}"/>
              </a:ext>
            </a:extLst>
          </p:cNvPr>
          <p:cNvSpPr txBox="1">
            <a:spLocks noChangeArrowheads="1"/>
          </p:cNvSpPr>
          <p:nvPr/>
        </p:nvSpPr>
        <p:spPr bwMode="auto">
          <a:xfrm>
            <a:off x="5396151" y="2296902"/>
            <a:ext cx="5254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dirty="0">
                <a:solidFill>
                  <a:srgbClr val="FF0000"/>
                </a:solidFill>
                <a:latin typeface="Arial" panose="020B0604020202020204" pitchFamily="34" charset="0"/>
              </a:rPr>
              <a:t>D’</a:t>
            </a:r>
          </a:p>
        </p:txBody>
      </p:sp>
      <p:sp>
        <p:nvSpPr>
          <p:cNvPr id="59" name="TextBox 20">
            <a:extLst>
              <a:ext uri="{FF2B5EF4-FFF2-40B4-BE49-F238E27FC236}">
                <a16:creationId xmlns:a16="http://schemas.microsoft.com/office/drawing/2014/main" id="{AD12392F-E883-5E4C-9A98-737D15EF36B4}"/>
              </a:ext>
            </a:extLst>
          </p:cNvPr>
          <p:cNvSpPr txBox="1">
            <a:spLocks noChangeArrowheads="1"/>
          </p:cNvSpPr>
          <p:nvPr/>
        </p:nvSpPr>
        <p:spPr bwMode="auto">
          <a:xfrm>
            <a:off x="7455405" y="5081858"/>
            <a:ext cx="6826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800" dirty="0">
                <a:latin typeface="+mn-lt"/>
              </a:rPr>
              <a:t>Q</a:t>
            </a:r>
            <a:r>
              <a:rPr lang="en-US" altLang="en-US" sz="1800" baseline="-25000" dirty="0">
                <a:latin typeface="+mn-lt"/>
              </a:rPr>
              <a:t>LF</a:t>
            </a:r>
            <a:endParaRPr lang="en-US" altLang="en-US" sz="1800" b="1" dirty="0">
              <a:latin typeface="+mn-lt"/>
            </a:endParaRPr>
          </a:p>
        </p:txBody>
      </p:sp>
      <p:cxnSp>
        <p:nvCxnSpPr>
          <p:cNvPr id="60" name="Straight Connector 59">
            <a:extLst>
              <a:ext uri="{FF2B5EF4-FFF2-40B4-BE49-F238E27FC236}">
                <a16:creationId xmlns:a16="http://schemas.microsoft.com/office/drawing/2014/main" id="{A3BC064B-6CB8-AB47-B032-B881FB0A6EAB}"/>
              </a:ext>
            </a:extLst>
          </p:cNvPr>
          <p:cNvCxnSpPr>
            <a:cxnSpLocks noChangeShapeType="1"/>
          </p:cNvCxnSpPr>
          <p:nvPr/>
        </p:nvCxnSpPr>
        <p:spPr bwMode="auto">
          <a:xfrm>
            <a:off x="6551457" y="3303245"/>
            <a:ext cx="0" cy="1832318"/>
          </a:xfrm>
          <a:prstGeom prst="line">
            <a:avLst/>
          </a:prstGeom>
          <a:noFill/>
          <a:ln w="15875">
            <a:solidFill>
              <a:schemeClr val="tx1"/>
            </a:solidFill>
            <a:prstDash val="dash"/>
            <a:round/>
            <a:headEnd/>
            <a:tailEnd/>
          </a:ln>
          <a:effectLst>
            <a:outerShdw blurRad="40000" dist="20000" dir="5400000" rotWithShape="0">
              <a:srgbClr val="808080">
                <a:alpha val="37999"/>
              </a:srgbClr>
            </a:outerShdw>
          </a:effectLst>
        </p:spPr>
      </p:cxnSp>
      <p:cxnSp>
        <p:nvCxnSpPr>
          <p:cNvPr id="67" name="Straight Connector 66">
            <a:extLst>
              <a:ext uri="{FF2B5EF4-FFF2-40B4-BE49-F238E27FC236}">
                <a16:creationId xmlns:a16="http://schemas.microsoft.com/office/drawing/2014/main" id="{7C0E98E8-1282-A948-86BD-587E3905822F}"/>
              </a:ext>
            </a:extLst>
          </p:cNvPr>
          <p:cNvCxnSpPr>
            <a:cxnSpLocks/>
          </p:cNvCxnSpPr>
          <p:nvPr/>
        </p:nvCxnSpPr>
        <p:spPr>
          <a:xfrm>
            <a:off x="1162956" y="2861263"/>
            <a:ext cx="2171243" cy="186419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2" name="TextBox 7">
            <a:extLst>
              <a:ext uri="{FF2B5EF4-FFF2-40B4-BE49-F238E27FC236}">
                <a16:creationId xmlns:a16="http://schemas.microsoft.com/office/drawing/2014/main" id="{FF72170C-1ED4-19F6-D2EF-C331B747DE91}"/>
              </a:ext>
            </a:extLst>
          </p:cNvPr>
          <p:cNvSpPr txBox="1">
            <a:spLocks noChangeArrowheads="1"/>
          </p:cNvSpPr>
          <p:nvPr/>
        </p:nvSpPr>
        <p:spPr bwMode="auto">
          <a:xfrm>
            <a:off x="-157163" y="2298700"/>
            <a:ext cx="1328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en-US" altLang="en-US" sz="1400" i="1" dirty="0"/>
              <a:t>   MPK, UCC</a:t>
            </a:r>
            <a:endParaRPr lang="en-US" altLang="en-US" sz="1400" dirty="0"/>
          </a:p>
        </p:txBody>
      </p:sp>
      <p:sp>
        <p:nvSpPr>
          <p:cNvPr id="34" name="TextBox 20">
            <a:extLst>
              <a:ext uri="{FF2B5EF4-FFF2-40B4-BE49-F238E27FC236}">
                <a16:creationId xmlns:a16="http://schemas.microsoft.com/office/drawing/2014/main" id="{20E72186-FC60-9734-D127-F6FE24D44CBC}"/>
              </a:ext>
            </a:extLst>
          </p:cNvPr>
          <p:cNvSpPr txBox="1">
            <a:spLocks noChangeArrowheads="1"/>
          </p:cNvSpPr>
          <p:nvPr/>
        </p:nvSpPr>
        <p:spPr bwMode="auto">
          <a:xfrm>
            <a:off x="3096937" y="3349625"/>
            <a:ext cx="6937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en-US" altLang="en-US" sz="1600" i="1" dirty="0">
                <a:solidFill>
                  <a:srgbClr val="FF0000"/>
                </a:solidFill>
              </a:rPr>
              <a:t>UCC’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900" decel="100000" fill="hold"/>
                                        <p:tgtEl>
                                          <p:spTgt spid="3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arp Up"/>
                                        </p:tgtEl>
                                      </p:cMediaNode>
                                    </p:audio>
                                  </p:subTnLst>
                                </p:cTn>
                              </p:par>
                            </p:childTnLst>
                          </p:cTn>
                        </p:par>
                        <p:par>
                          <p:cTn id="11" fill="hold" nodeType="withGroup">
                            <p:stCondLst>
                              <p:cond delay="1000"/>
                            </p:stCondLst>
                            <p:childTnLst>
                              <p:par>
                                <p:cTn id="12" presetID="1" presetClass="entr" presetSubtype="0" fill="hold" grpId="0" nodeType="afterEffect">
                                  <p:stCondLst>
                                    <p:cond delay="0"/>
                                  </p:stCondLst>
                                  <p:childTnLst>
                                    <p:set>
                                      <p:cBhvr>
                                        <p:cTn id="13" dur="1" fill="hold">
                                          <p:stCondLst>
                                            <p:cond delay="0"/>
                                          </p:stCondLst>
                                        </p:cTn>
                                        <p:tgtEl>
                                          <p:spTgt spid="3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3" name="Typewriter"/>
                                        </p:tgtEl>
                                      </p:cMediaNode>
                                    </p:audio>
                                  </p:subTnLst>
                                </p:cTn>
                              </p:par>
                            </p:childTnLst>
                          </p:cTn>
                        </p:par>
                        <p:par>
                          <p:cTn id="18" fill="hold">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307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nodeType="click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fade">
                                      <p:cBhvr>
                                        <p:cTn id="25" dur="1000"/>
                                        <p:tgtEl>
                                          <p:spTgt spid="55"/>
                                        </p:tgtEl>
                                      </p:cBhvr>
                                    </p:animEffect>
                                    <p:anim calcmode="lin" valueType="num">
                                      <p:cBhvr>
                                        <p:cTn id="26" dur="1000" fill="hold"/>
                                        <p:tgtEl>
                                          <p:spTgt spid="55"/>
                                        </p:tgtEl>
                                        <p:attrNameLst>
                                          <p:attrName>ppt_x</p:attrName>
                                        </p:attrNameLst>
                                      </p:cBhvr>
                                      <p:tavLst>
                                        <p:tav tm="0">
                                          <p:val>
                                            <p:strVal val="#ppt_x"/>
                                          </p:val>
                                        </p:tav>
                                        <p:tav tm="100000">
                                          <p:val>
                                            <p:strVal val="#ppt_x"/>
                                          </p:val>
                                        </p:tav>
                                      </p:tavLst>
                                    </p:anim>
                                    <p:anim calcmode="lin" valueType="num">
                                      <p:cBhvr>
                                        <p:cTn id="27" dur="1000" fill="hold"/>
                                        <p:tgtEl>
                                          <p:spTgt spid="5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
                                        </p:tgtEl>
                                      </p:cMediaNode>
                                    </p:audio>
                                  </p:subTnLst>
                                </p:cTn>
                              </p:par>
                            </p:childTnLst>
                          </p:cTn>
                        </p:par>
                        <p:par>
                          <p:cTn id="28" fill="hold">
                            <p:stCondLst>
                              <p:cond delay="1000"/>
                            </p:stCondLst>
                            <p:childTnLst>
                              <p:par>
                                <p:cTn id="29" presetID="1" presetClass="entr" presetSubtype="0" fill="hold" grpId="0" nodeType="afterEffect">
                                  <p:stCondLst>
                                    <p:cond delay="0"/>
                                  </p:stCondLst>
                                  <p:childTnLst>
                                    <p:set>
                                      <p:cBhvr>
                                        <p:cTn id="30" dur="1" fill="hold">
                                          <p:stCondLst>
                                            <p:cond delay="0"/>
                                          </p:stCondLst>
                                        </p:cTn>
                                        <p:tgtEl>
                                          <p:spTgt spid="5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9"/>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3" name="Typewriter"/>
                                        </p:tgtEl>
                                      </p:cMediaNode>
                                    </p:audio>
                                  </p:subTnLst>
                                </p:cTn>
                              </p:par>
                            </p:childTnLst>
                          </p:cTn>
                        </p:par>
                        <p:par>
                          <p:cTn id="35" fill="hold">
                            <p:stCondLst>
                              <p:cond delay="0"/>
                            </p:stCondLst>
                            <p:childTnLst>
                              <p:par>
                                <p:cTn id="36" presetID="1" presetClass="entr" presetSubtype="0" fill="hold" grpId="1" nodeType="afterEffect">
                                  <p:stCondLst>
                                    <p:cond delay="0"/>
                                  </p:stCondLst>
                                  <p:childTnLst>
                                    <p:set>
                                      <p:cBhvr>
                                        <p:cTn id="37" dur="1" fill="hold">
                                          <p:stCondLst>
                                            <p:cond delay="0"/>
                                          </p:stCondLst>
                                        </p:cTn>
                                        <p:tgtEl>
                                          <p:spTgt spid="52"/>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38"/>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3" name="Typewriter"/>
                                        </p:tgtEl>
                                      </p:cMediaNode>
                                    </p:audio>
                                  </p:subTnLst>
                                </p:cTn>
                              </p:par>
                            </p:childTnLst>
                          </p:cTn>
                        </p:par>
                        <p:par>
                          <p:cTn id="42" fill="hold">
                            <p:stCondLst>
                              <p:cond delay="0"/>
                            </p:stCondLst>
                            <p:childTnLst>
                              <p:par>
                                <p:cTn id="43" presetID="1" presetClass="entr" presetSubtype="0" fill="hold" grpId="1" nodeType="afterEffect">
                                  <p:stCondLst>
                                    <p:cond delay="0"/>
                                  </p:stCondLst>
                                  <p:childTnLst>
                                    <p:set>
                                      <p:cBhvr>
                                        <p:cTn id="44"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6" grpId="0"/>
      <p:bldP spid="43" grpId="1"/>
      <p:bldP spid="52" grpId="1"/>
      <p:bldP spid="58" grpId="0"/>
      <p:bldP spid="3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2D188C8-ED83-4F42-8C57-176967DDEB61}"/>
              </a:ext>
            </a:extLst>
          </p:cNvPr>
          <p:cNvSpPr txBox="1">
            <a:spLocks/>
          </p:cNvSpPr>
          <p:nvPr/>
        </p:nvSpPr>
        <p:spPr bwMode="auto">
          <a:xfrm>
            <a:off x="0" y="0"/>
            <a:ext cx="9144000" cy="1315453"/>
          </a:xfrm>
          <a:prstGeom prst="rect">
            <a:avLst/>
          </a:prstGeom>
          <a:solidFill>
            <a:schemeClr val="bg1">
              <a:alpha val="62000"/>
            </a:schemeClr>
          </a:solidFill>
          <a:ln w="9525">
            <a:noFill/>
            <a:miter lim="800000"/>
            <a:headEnd/>
            <a:tailEnd/>
          </a:ln>
        </p:spPr>
        <p:txBody>
          <a:bodyPr anchor="ctr"/>
          <a:lstStyle/>
          <a:p>
            <a:pPr algn="ctr" eaLnBrk="1" hangingPunct="1">
              <a:defRPr/>
            </a:pPr>
            <a:r>
              <a:rPr lang="en-US" sz="3600" b="1" dirty="0">
                <a:latin typeface="+mj-lt"/>
                <a:ea typeface="ＭＳ Ｐゴシック" pitchFamily="-83" charset="-128"/>
                <a:cs typeface="ＭＳ Ｐゴシック" pitchFamily="-83" charset="-128"/>
              </a:rPr>
              <a:t>Savings and Investment</a:t>
            </a:r>
          </a:p>
        </p:txBody>
      </p:sp>
      <p:sp>
        <p:nvSpPr>
          <p:cNvPr id="14339" name="Subtitle 2">
            <a:extLst>
              <a:ext uri="{FF2B5EF4-FFF2-40B4-BE49-F238E27FC236}">
                <a16:creationId xmlns:a16="http://schemas.microsoft.com/office/drawing/2014/main" id="{481C5602-8334-6D43-880B-48A4AA954363}"/>
              </a:ext>
            </a:extLst>
          </p:cNvPr>
          <p:cNvSpPr txBox="1">
            <a:spLocks/>
          </p:cNvSpPr>
          <p:nvPr/>
        </p:nvSpPr>
        <p:spPr bwMode="auto">
          <a:xfrm>
            <a:off x="208546" y="1099719"/>
            <a:ext cx="8742949" cy="1433513"/>
          </a:xfrm>
          <a:prstGeom prst="rect">
            <a:avLst/>
          </a:pr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buFont typeface="Arial" panose="020B0604020202020204" pitchFamily="34" charset="0"/>
              <a:buNone/>
            </a:pPr>
            <a:r>
              <a:rPr lang="en-US" altLang="en-US" b="1" dirty="0">
                <a:solidFill>
                  <a:srgbClr val="000000"/>
                </a:solidFill>
              </a:rPr>
              <a:t>Objective: </a:t>
            </a:r>
            <a:r>
              <a:rPr lang="en-US" altLang="en-US" sz="2800" b="1" dirty="0">
                <a:solidFill>
                  <a:srgbClr val="000000"/>
                </a:solidFill>
              </a:rPr>
              <a:t>E</a:t>
            </a:r>
            <a:r>
              <a:rPr lang="en-US" altLang="en-US" sz="2800" dirty="0">
                <a:solidFill>
                  <a:srgbClr val="000000"/>
                </a:solidFill>
              </a:rPr>
              <a:t>xplain the relationship between national savings and investment in the market for loanable funds in a closed and open economy.</a:t>
            </a:r>
          </a:p>
          <a:p>
            <a:pPr>
              <a:buFont typeface="Arial" panose="020B0604020202020204" pitchFamily="34" charset="0"/>
              <a:buNone/>
            </a:pPr>
            <a:endParaRPr lang="en-US" altLang="en-US" sz="2800" dirty="0">
              <a:solidFill>
                <a:srgbClr val="000000"/>
              </a:solidFill>
            </a:endParaRPr>
          </a:p>
        </p:txBody>
      </p:sp>
      <p:sp>
        <p:nvSpPr>
          <p:cNvPr id="14340" name="Rectangle 6">
            <a:extLst>
              <a:ext uri="{FF2B5EF4-FFF2-40B4-BE49-F238E27FC236}">
                <a16:creationId xmlns:a16="http://schemas.microsoft.com/office/drawing/2014/main" id="{60DDFC68-6C47-2C4F-B5F5-1DD0038EC5D6}"/>
              </a:ext>
            </a:extLst>
          </p:cNvPr>
          <p:cNvSpPr>
            <a:spLocks noChangeArrowheads="1"/>
          </p:cNvSpPr>
          <p:nvPr/>
        </p:nvSpPr>
        <p:spPr bwMode="auto">
          <a:xfrm>
            <a:off x="0" y="2799268"/>
            <a:ext cx="8967537" cy="2462213"/>
          </a:xfrm>
          <a:prstGeom prst="rect">
            <a:avLst/>
          </a:pr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68350" indent="-3111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lvl="1" eaLnBrk="1" hangingPunct="1">
              <a:spcBef>
                <a:spcPct val="0"/>
              </a:spcBef>
              <a:buFont typeface="Calibri" panose="020F0502020204030204" pitchFamily="34" charset="0"/>
              <a:buAutoNum type="arabicPeriod"/>
            </a:pPr>
            <a:r>
              <a:rPr lang="en-US" sz="2200" dirty="0"/>
              <a:t>What is the relationship between real interest rates with the supply and demand for loanable funds in a closed economy?</a:t>
            </a:r>
            <a:endParaRPr lang="en-US" altLang="en-US" sz="2200" dirty="0"/>
          </a:p>
          <a:p>
            <a:pPr lvl="1" eaLnBrk="1" hangingPunct="1">
              <a:spcBef>
                <a:spcPct val="0"/>
              </a:spcBef>
              <a:buFont typeface="Calibri" panose="020F0502020204030204" pitchFamily="34" charset="0"/>
              <a:buAutoNum type="arabicPeriod"/>
            </a:pPr>
            <a:r>
              <a:rPr lang="en-US" sz="2200" dirty="0"/>
              <a:t>How do firms decide how much physical capital to purchase?</a:t>
            </a:r>
          </a:p>
          <a:p>
            <a:pPr lvl="1" eaLnBrk="1" hangingPunct="1">
              <a:spcBef>
                <a:spcPct val="0"/>
              </a:spcBef>
              <a:buFont typeface="Calibri" panose="020F0502020204030204" pitchFamily="34" charset="0"/>
              <a:buAutoNum type="arabicPeriod"/>
            </a:pPr>
            <a:r>
              <a:rPr lang="en-US" sz="2200" dirty="0"/>
              <a:t>What is the relationship between real interest rates with the supply and demand for loanable funds in an open economy?</a:t>
            </a:r>
            <a:endParaRPr lang="en-US" altLang="en-US" sz="2200" dirty="0"/>
          </a:p>
          <a:p>
            <a:pPr lvl="1" eaLnBrk="1" hangingPunct="1">
              <a:spcBef>
                <a:spcPct val="0"/>
              </a:spcBef>
              <a:buFont typeface="Calibri" panose="020F0502020204030204" pitchFamily="34" charset="0"/>
              <a:buAutoNum type="arabicPeriod"/>
            </a:pPr>
            <a:r>
              <a:rPr lang="en-US" altLang="en-US" sz="2200" dirty="0">
                <a:solidFill>
                  <a:srgbClr val="000000"/>
                </a:solidFill>
              </a:rPr>
              <a:t>How do countries interact in the world market for loanable funds in a two-country world model?</a:t>
            </a:r>
            <a:endParaRPr lang="en-US" altLang="en-US" sz="2200" dirty="0"/>
          </a:p>
        </p:txBody>
      </p:sp>
    </p:spTree>
    <p:extLst>
      <p:ext uri="{BB962C8B-B14F-4D97-AF65-F5344CB8AC3E}">
        <p14:creationId xmlns:p14="http://schemas.microsoft.com/office/powerpoint/2010/main" val="37354782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a:extLst>
              <a:ext uri="{FF2B5EF4-FFF2-40B4-BE49-F238E27FC236}">
                <a16:creationId xmlns:a16="http://schemas.microsoft.com/office/drawing/2014/main" id="{0B23ED3D-DF13-7A41-B160-CF50AD913CD9}"/>
              </a:ext>
            </a:extLst>
          </p:cNvPr>
          <p:cNvSpPr>
            <a:spLocks noGrp="1"/>
          </p:cNvSpPr>
          <p:nvPr>
            <p:ph type="title"/>
          </p:nvPr>
        </p:nvSpPr>
        <p:spPr>
          <a:xfrm>
            <a:off x="158750" y="0"/>
            <a:ext cx="8528050" cy="1143000"/>
          </a:xfrm>
        </p:spPr>
        <p:txBody>
          <a:bodyPr/>
          <a:lstStyle/>
          <a:p>
            <a:r>
              <a:rPr lang="en-US" altLang="en-US">
                <a:ea typeface="ＭＳ Ｐゴシック" panose="020B0600070205080204" pitchFamily="34" charset="-128"/>
              </a:rPr>
              <a:t>Open Economy</a:t>
            </a:r>
          </a:p>
        </p:txBody>
      </p:sp>
      <p:graphicFrame>
        <p:nvGraphicFramePr>
          <p:cNvPr id="39939" name="Object 3">
            <a:extLst>
              <a:ext uri="{FF2B5EF4-FFF2-40B4-BE49-F238E27FC236}">
                <a16:creationId xmlns:a16="http://schemas.microsoft.com/office/drawing/2014/main" id="{69DE353B-D983-E742-B0B3-6B958E059BBB}"/>
              </a:ext>
            </a:extLst>
          </p:cNvPr>
          <p:cNvGraphicFramePr>
            <a:graphicFrameLocks noChangeAspect="1"/>
          </p:cNvGraphicFramePr>
          <p:nvPr/>
        </p:nvGraphicFramePr>
        <p:xfrm>
          <a:off x="1579563" y="1417638"/>
          <a:ext cx="5878512" cy="496887"/>
        </p:xfrm>
        <a:graphic>
          <a:graphicData uri="http://schemas.openxmlformats.org/presentationml/2006/ole">
            <mc:AlternateContent xmlns:mc="http://schemas.openxmlformats.org/markup-compatibility/2006">
              <mc:Choice xmlns:v="urn:schemas-microsoft-com:vml" Requires="v">
                <p:oleObj name="Equation" r:id="rId3" imgW="1168400" imgH="127000" progId="Equation.3">
                  <p:embed/>
                </p:oleObj>
              </mc:Choice>
              <mc:Fallback>
                <p:oleObj name="Equation" r:id="rId3" imgW="1168400" imgH="127000" progId="Equation.3">
                  <p:embed/>
                  <p:pic>
                    <p:nvPicPr>
                      <p:cNvPr id="39939" name="Object 3">
                        <a:extLst>
                          <a:ext uri="{FF2B5EF4-FFF2-40B4-BE49-F238E27FC236}">
                            <a16:creationId xmlns:a16="http://schemas.microsoft.com/office/drawing/2014/main" id="{69DE353B-D983-E742-B0B3-6B958E059B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9563" y="1417638"/>
                        <a:ext cx="5878512" cy="496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8" name="Content Placeholder 2">
            <a:extLst>
              <a:ext uri="{FF2B5EF4-FFF2-40B4-BE49-F238E27FC236}">
                <a16:creationId xmlns:a16="http://schemas.microsoft.com/office/drawing/2014/main" id="{2F1FC5B4-B58F-40A9-C551-61AE612BCDD5}"/>
              </a:ext>
            </a:extLst>
          </p:cNvPr>
          <p:cNvSpPr>
            <a:spLocks noGrp="1"/>
          </p:cNvSpPr>
          <p:nvPr>
            <p:ph idx="1"/>
          </p:nvPr>
        </p:nvSpPr>
        <p:spPr>
          <a:xfrm>
            <a:off x="457200" y="2438400"/>
            <a:ext cx="8229600" cy="4525963"/>
          </a:xfrm>
        </p:spPr>
        <p:txBody>
          <a:bodyPr/>
          <a:lstStyle/>
          <a:p>
            <a:pPr marL="0" indent="0" algn="ctr">
              <a:buNone/>
            </a:pPr>
            <a:r>
              <a:rPr lang="en-US" altLang="en-US" u="sng" dirty="0">
                <a:ea typeface="ＭＳ Ｐゴシック" panose="020B0600070205080204" pitchFamily="34" charset="-128"/>
              </a:rPr>
              <a:t>Net Capital Outflows (NCO)</a:t>
            </a:r>
            <a:r>
              <a:rPr lang="en-US" altLang="en-US" dirty="0">
                <a:ea typeface="ＭＳ Ｐゴシック" panose="020B0600070205080204" pitchFamily="34" charset="-128"/>
              </a:rPr>
              <a:t>: is the net change in domestic ownership of foreign assets minus the net change in foreign ownership of domestic assets.</a:t>
            </a:r>
            <a:endParaRPr lang="en-US" altLang="en-US" u="sng" dirty="0">
              <a:ea typeface="ＭＳ Ｐゴシック" panose="020B0600070205080204" pitchFamily="34" charset="-128"/>
            </a:endParaRPr>
          </a:p>
          <a:p>
            <a:pPr algn="ctr">
              <a:buFont typeface="Arial" panose="020B0604020202020204" pitchFamily="34" charset="0"/>
              <a:buNone/>
            </a:pPr>
            <a:r>
              <a:rPr lang="en-US" altLang="en-US" dirty="0">
                <a:ea typeface="ＭＳ Ｐゴシック" panose="020B0600070205080204" pitchFamily="34" charset="-128"/>
              </a:rPr>
              <a:t>NX =NCO</a:t>
            </a:r>
          </a:p>
          <a:p>
            <a:pPr algn="ctr">
              <a:buFont typeface="Arial" panose="020B0604020202020204" pitchFamily="34" charset="0"/>
              <a:buNone/>
            </a:pPr>
            <a:r>
              <a:rPr lang="en-US" altLang="en-US" dirty="0">
                <a:ea typeface="ＭＳ Ｐゴシック" panose="020B0600070205080204" pitchFamily="34" charset="-128"/>
              </a:rPr>
              <a:t>This is an accounting identity: 					</a:t>
            </a:r>
          </a:p>
          <a:p>
            <a:pPr algn="ctr">
              <a:buFont typeface="Arial" panose="020B0604020202020204" pitchFamily="34" charset="0"/>
              <a:buNone/>
            </a:pPr>
            <a:r>
              <a:rPr lang="en-US" altLang="en-US" dirty="0">
                <a:ea typeface="ＭＳ Ｐゴシック" panose="020B0600070205080204" pitchFamily="34" charset="-128"/>
              </a:rPr>
              <a:t>				i.e. Debits = Credits</a:t>
            </a:r>
          </a:p>
          <a:p>
            <a:pPr algn="ctr"/>
            <a:endParaRPr lang="en-US" altLang="en-US" sz="2400" u="sng" dirty="0">
              <a:ea typeface="ＭＳ Ｐゴシック" panose="020B0600070205080204" pitchFamily="34" charset="-128"/>
            </a:endParaRPr>
          </a:p>
          <a:p>
            <a:pPr algn="ct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31232649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a:extLst>
              <a:ext uri="{FF2B5EF4-FFF2-40B4-BE49-F238E27FC236}">
                <a16:creationId xmlns:a16="http://schemas.microsoft.com/office/drawing/2014/main" id="{0B23ED3D-DF13-7A41-B160-CF50AD913CD9}"/>
              </a:ext>
            </a:extLst>
          </p:cNvPr>
          <p:cNvSpPr>
            <a:spLocks noGrp="1"/>
          </p:cNvSpPr>
          <p:nvPr>
            <p:ph type="title"/>
          </p:nvPr>
        </p:nvSpPr>
        <p:spPr>
          <a:xfrm>
            <a:off x="158750" y="0"/>
            <a:ext cx="8528050" cy="1143000"/>
          </a:xfrm>
        </p:spPr>
        <p:txBody>
          <a:bodyPr/>
          <a:lstStyle/>
          <a:p>
            <a:r>
              <a:rPr lang="en-US" altLang="en-US">
                <a:ea typeface="ＭＳ Ｐゴシック" panose="020B0600070205080204" pitchFamily="34" charset="-128"/>
              </a:rPr>
              <a:t>Open Economy</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C98FB744-20EC-F949-E25E-4B8A2BB60833}"/>
                  </a:ext>
                </a:extLst>
              </p:cNvPr>
              <p:cNvSpPr/>
              <p:nvPr/>
            </p:nvSpPr>
            <p:spPr>
              <a:xfrm>
                <a:off x="2645845" y="1187276"/>
                <a:ext cx="3838871"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1" smtClean="0">
                          <a:latin typeface="Cambria Math" panose="02040503050406030204" pitchFamily="18" charset="0"/>
                        </a:rPr>
                        <m:t>𝑌</m:t>
                      </m:r>
                      <m:r>
                        <a:rPr lang="en-US" sz="3200" i="0">
                          <a:latin typeface="Cambria Math" panose="02040503050406030204" pitchFamily="18" charset="0"/>
                        </a:rPr>
                        <m:t>=</m:t>
                      </m:r>
                      <m:r>
                        <a:rPr lang="en-US" sz="3200" i="1">
                          <a:latin typeface="Cambria Math" panose="02040503050406030204" pitchFamily="18" charset="0"/>
                        </a:rPr>
                        <m:t>𝐶</m:t>
                      </m:r>
                      <m:r>
                        <a:rPr lang="en-US" sz="3200" i="0">
                          <a:latin typeface="Cambria Math" panose="02040503050406030204" pitchFamily="18" charset="0"/>
                        </a:rPr>
                        <m:t>+</m:t>
                      </m:r>
                      <m:r>
                        <a:rPr lang="en-US" sz="3200" i="1">
                          <a:latin typeface="Cambria Math" panose="02040503050406030204" pitchFamily="18" charset="0"/>
                        </a:rPr>
                        <m:t>𝐼</m:t>
                      </m:r>
                      <m:r>
                        <a:rPr lang="en-US" sz="3200" i="0">
                          <a:latin typeface="Cambria Math" panose="02040503050406030204" pitchFamily="18" charset="0"/>
                        </a:rPr>
                        <m:t>+</m:t>
                      </m:r>
                      <m:r>
                        <a:rPr lang="en-US" sz="3200" i="1">
                          <a:latin typeface="Cambria Math" panose="02040503050406030204" pitchFamily="18" charset="0"/>
                        </a:rPr>
                        <m:t>𝐺</m:t>
                      </m:r>
                      <m:r>
                        <a:rPr lang="en-US" sz="3200" i="0">
                          <a:latin typeface="Cambria Math" panose="02040503050406030204" pitchFamily="18" charset="0"/>
                        </a:rPr>
                        <m:t>+</m:t>
                      </m:r>
                      <m:r>
                        <a:rPr lang="en-US" sz="3200" i="1">
                          <a:latin typeface="Cambria Math" panose="02040503050406030204" pitchFamily="18" charset="0"/>
                        </a:rPr>
                        <m:t>𝑁𝑋</m:t>
                      </m:r>
                    </m:oMath>
                  </m:oMathPara>
                </a14:m>
                <a:endParaRPr lang="en-US" sz="3200" dirty="0"/>
              </a:p>
            </p:txBody>
          </p:sp>
        </mc:Choice>
        <mc:Fallback xmlns="">
          <p:sp>
            <p:nvSpPr>
              <p:cNvPr id="4" name="Rectangle 3">
                <a:extLst>
                  <a:ext uri="{FF2B5EF4-FFF2-40B4-BE49-F238E27FC236}">
                    <a16:creationId xmlns:a16="http://schemas.microsoft.com/office/drawing/2014/main" id="{C98FB744-20EC-F949-E25E-4B8A2BB60833}"/>
                  </a:ext>
                </a:extLst>
              </p:cNvPr>
              <p:cNvSpPr>
                <a:spLocks noRot="1" noChangeAspect="1" noMove="1" noResize="1" noEditPoints="1" noAdjustHandles="1" noChangeArrowheads="1" noChangeShapeType="1" noTextEdit="1"/>
              </p:cNvSpPr>
              <p:nvPr/>
            </p:nvSpPr>
            <p:spPr>
              <a:xfrm>
                <a:off x="2645845" y="1187276"/>
                <a:ext cx="3838871" cy="58477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1E1E4FF3-DDF7-9975-A159-9118AC244379}"/>
                  </a:ext>
                </a:extLst>
              </p:cNvPr>
              <p:cNvSpPr/>
              <p:nvPr/>
            </p:nvSpPr>
            <p:spPr>
              <a:xfrm>
                <a:off x="2207294" y="2270180"/>
                <a:ext cx="4951933"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3200" i="1">
                              <a:solidFill>
                                <a:srgbClr val="836967"/>
                              </a:solidFill>
                              <a:latin typeface="Cambria Math" panose="02040503050406030204" pitchFamily="18" charset="0"/>
                            </a:rPr>
                          </m:ctrlPr>
                        </m:sSupPr>
                        <m:e>
                          <m:r>
                            <a:rPr lang="en-US" sz="3200" i="1">
                              <a:latin typeface="Cambria Math" panose="02040503050406030204" pitchFamily="18" charset="0"/>
                            </a:rPr>
                            <m:t>𝑆</m:t>
                          </m:r>
                        </m:e>
                        <m:sup>
                          <m:r>
                            <a:rPr lang="en-US" sz="3200" i="1">
                              <a:latin typeface="Cambria Math" panose="02040503050406030204" pitchFamily="18" charset="0"/>
                            </a:rPr>
                            <m:t>𝑁</m:t>
                          </m:r>
                        </m:sup>
                      </m:sSup>
                      <m:r>
                        <a:rPr lang="en-US" sz="3200" i="0">
                          <a:latin typeface="Cambria Math" panose="02040503050406030204" pitchFamily="18" charset="0"/>
                        </a:rPr>
                        <m:t>=</m:t>
                      </m:r>
                      <m:r>
                        <a:rPr lang="en-US" sz="3200" i="1">
                          <a:latin typeface="Cambria Math" panose="02040503050406030204" pitchFamily="18" charset="0"/>
                        </a:rPr>
                        <m:t>𝑌</m:t>
                      </m:r>
                      <m:r>
                        <a:rPr lang="en-US" sz="3200" i="0">
                          <a:latin typeface="Cambria Math" panose="02040503050406030204" pitchFamily="18" charset="0"/>
                        </a:rPr>
                        <m:t>−</m:t>
                      </m:r>
                      <m:r>
                        <a:rPr lang="en-US" sz="3200" i="1">
                          <a:latin typeface="Cambria Math" panose="02040503050406030204" pitchFamily="18" charset="0"/>
                        </a:rPr>
                        <m:t>𝐶</m:t>
                      </m:r>
                      <m:r>
                        <a:rPr lang="en-US" sz="3200" i="0">
                          <a:latin typeface="Cambria Math" panose="02040503050406030204" pitchFamily="18" charset="0"/>
                        </a:rPr>
                        <m:t>−</m:t>
                      </m:r>
                      <m:r>
                        <a:rPr lang="en-US" sz="3200" i="1">
                          <a:latin typeface="Cambria Math" panose="02040503050406030204" pitchFamily="18" charset="0"/>
                        </a:rPr>
                        <m:t>𝐺</m:t>
                      </m:r>
                      <m:r>
                        <a:rPr lang="en-US" sz="3200" i="0">
                          <a:latin typeface="Cambria Math" panose="02040503050406030204" pitchFamily="18" charset="0"/>
                        </a:rPr>
                        <m:t>= </m:t>
                      </m:r>
                      <m:r>
                        <a:rPr lang="en-US" sz="3200" i="1">
                          <a:latin typeface="Cambria Math" panose="02040503050406030204" pitchFamily="18" charset="0"/>
                        </a:rPr>
                        <m:t>𝐼</m:t>
                      </m:r>
                      <m:r>
                        <a:rPr lang="en-US" sz="3200" i="0">
                          <a:latin typeface="Cambria Math" panose="02040503050406030204" pitchFamily="18" charset="0"/>
                        </a:rPr>
                        <m:t>+</m:t>
                      </m:r>
                      <m:r>
                        <a:rPr lang="en-US" sz="3200" i="1">
                          <a:latin typeface="Cambria Math" panose="02040503050406030204" pitchFamily="18" charset="0"/>
                        </a:rPr>
                        <m:t>𝑁𝑋</m:t>
                      </m:r>
                    </m:oMath>
                  </m:oMathPara>
                </a14:m>
                <a:endParaRPr lang="en-US" sz="3200" dirty="0"/>
              </a:p>
            </p:txBody>
          </p:sp>
        </mc:Choice>
        <mc:Fallback xmlns="">
          <p:sp>
            <p:nvSpPr>
              <p:cNvPr id="5" name="Rectangle 4">
                <a:extLst>
                  <a:ext uri="{FF2B5EF4-FFF2-40B4-BE49-F238E27FC236}">
                    <a16:creationId xmlns:a16="http://schemas.microsoft.com/office/drawing/2014/main" id="{1E1E4FF3-DDF7-9975-A159-9118AC244379}"/>
                  </a:ext>
                </a:extLst>
              </p:cNvPr>
              <p:cNvSpPr>
                <a:spLocks noRot="1" noChangeAspect="1" noMove="1" noResize="1" noEditPoints="1" noAdjustHandles="1" noChangeArrowheads="1" noChangeShapeType="1" noTextEdit="1"/>
              </p:cNvSpPr>
              <p:nvPr/>
            </p:nvSpPr>
            <p:spPr>
              <a:xfrm>
                <a:off x="2207294" y="2270180"/>
                <a:ext cx="4951933" cy="584775"/>
              </a:xfrm>
              <a:prstGeom prst="rect">
                <a:avLst/>
              </a:prstGeom>
              <a:blipFill>
                <a:blip r:embed="rId4"/>
                <a:stretch>
                  <a:fillRect b="-255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B7D847C5-32F1-350C-9CAF-BD49112B6C49}"/>
                  </a:ext>
                </a:extLst>
              </p:cNvPr>
              <p:cNvSpPr/>
              <p:nvPr/>
            </p:nvSpPr>
            <p:spPr>
              <a:xfrm>
                <a:off x="885073" y="3462994"/>
                <a:ext cx="2644442"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3200" i="1" u="sng">
                              <a:solidFill>
                                <a:srgbClr val="836967"/>
                              </a:solidFill>
                              <a:latin typeface="Cambria Math" panose="02040503050406030204" pitchFamily="18" charset="0"/>
                            </a:rPr>
                          </m:ctrlPr>
                        </m:sSupPr>
                        <m:e>
                          <m:r>
                            <a:rPr lang="en-US" sz="3200" i="1" u="sng">
                              <a:latin typeface="Cambria Math" panose="02040503050406030204" pitchFamily="18" charset="0"/>
                            </a:rPr>
                            <m:t>𝑆</m:t>
                          </m:r>
                        </m:e>
                        <m:sup>
                          <m:r>
                            <a:rPr lang="en-US" sz="3200" i="1" u="sng">
                              <a:latin typeface="Cambria Math" panose="02040503050406030204" pitchFamily="18" charset="0"/>
                            </a:rPr>
                            <m:t>𝑁</m:t>
                          </m:r>
                        </m:sup>
                      </m:sSup>
                      <m:r>
                        <a:rPr lang="en-US" sz="3200" i="0" u="sng">
                          <a:latin typeface="Cambria Math" panose="02040503050406030204" pitchFamily="18" charset="0"/>
                        </a:rPr>
                        <m:t>−</m:t>
                      </m:r>
                      <m:r>
                        <a:rPr lang="en-US" sz="3200" i="1" u="sng">
                          <a:latin typeface="Cambria Math" panose="02040503050406030204" pitchFamily="18" charset="0"/>
                        </a:rPr>
                        <m:t>𝐼</m:t>
                      </m:r>
                      <m:r>
                        <a:rPr lang="en-US" sz="3200" i="0" u="sng">
                          <a:latin typeface="Cambria Math" panose="02040503050406030204" pitchFamily="18" charset="0"/>
                        </a:rPr>
                        <m:t>= </m:t>
                      </m:r>
                      <m:r>
                        <a:rPr lang="en-US" sz="3200" i="1" u="sng">
                          <a:latin typeface="Cambria Math" panose="02040503050406030204" pitchFamily="18" charset="0"/>
                        </a:rPr>
                        <m:t>𝑁𝑋</m:t>
                      </m:r>
                    </m:oMath>
                  </m:oMathPara>
                </a14:m>
                <a:endParaRPr lang="en-US" sz="3200" u="sng" dirty="0"/>
              </a:p>
            </p:txBody>
          </p:sp>
        </mc:Choice>
        <mc:Fallback xmlns="">
          <p:sp>
            <p:nvSpPr>
              <p:cNvPr id="6" name="Rectangle 5">
                <a:extLst>
                  <a:ext uri="{FF2B5EF4-FFF2-40B4-BE49-F238E27FC236}">
                    <a16:creationId xmlns:a16="http://schemas.microsoft.com/office/drawing/2014/main" id="{B7D847C5-32F1-350C-9CAF-BD49112B6C49}"/>
                  </a:ext>
                </a:extLst>
              </p:cNvPr>
              <p:cNvSpPr>
                <a:spLocks noRot="1" noChangeAspect="1" noMove="1" noResize="1" noEditPoints="1" noAdjustHandles="1" noChangeArrowheads="1" noChangeShapeType="1" noTextEdit="1"/>
              </p:cNvSpPr>
              <p:nvPr/>
            </p:nvSpPr>
            <p:spPr>
              <a:xfrm>
                <a:off x="885073" y="3462994"/>
                <a:ext cx="2644442" cy="584775"/>
              </a:xfrm>
              <a:prstGeom prst="rect">
                <a:avLst/>
              </a:prstGeom>
              <a:blipFill>
                <a:blip r:embed="rId5"/>
                <a:stretch>
                  <a:fillRect b="-255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0A5FA28C-544C-0FC1-C6B3-05B744B5AE49}"/>
                  </a:ext>
                </a:extLst>
              </p:cNvPr>
              <p:cNvSpPr/>
              <p:nvPr/>
            </p:nvSpPr>
            <p:spPr>
              <a:xfrm>
                <a:off x="5356401" y="3438522"/>
                <a:ext cx="2902526"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3200" i="1" u="sng">
                              <a:solidFill>
                                <a:srgbClr val="836967"/>
                              </a:solidFill>
                              <a:latin typeface="Cambria Math" panose="02040503050406030204" pitchFamily="18" charset="0"/>
                            </a:rPr>
                          </m:ctrlPr>
                        </m:sSupPr>
                        <m:e>
                          <m:r>
                            <a:rPr lang="en-US" sz="3200" i="1" u="sng">
                              <a:latin typeface="Cambria Math" panose="02040503050406030204" pitchFamily="18" charset="0"/>
                            </a:rPr>
                            <m:t>𝑆</m:t>
                          </m:r>
                        </m:e>
                        <m:sup>
                          <m:r>
                            <a:rPr lang="en-US" sz="3200" i="1" u="sng">
                              <a:latin typeface="Cambria Math" panose="02040503050406030204" pitchFamily="18" charset="0"/>
                            </a:rPr>
                            <m:t>𝑁</m:t>
                          </m:r>
                        </m:sup>
                      </m:sSup>
                      <m:r>
                        <a:rPr lang="en-US" sz="3200" i="0" u="sng">
                          <a:latin typeface="Cambria Math" panose="02040503050406030204" pitchFamily="18" charset="0"/>
                        </a:rPr>
                        <m:t>−</m:t>
                      </m:r>
                      <m:r>
                        <a:rPr lang="en-US" sz="3200" i="1" u="sng">
                          <a:latin typeface="Cambria Math" panose="02040503050406030204" pitchFamily="18" charset="0"/>
                        </a:rPr>
                        <m:t>𝐼</m:t>
                      </m:r>
                      <m:r>
                        <a:rPr lang="en-US" sz="3200" i="0" u="sng">
                          <a:latin typeface="Cambria Math" panose="02040503050406030204" pitchFamily="18" charset="0"/>
                        </a:rPr>
                        <m:t>= </m:t>
                      </m:r>
                      <m:r>
                        <a:rPr lang="en-US" sz="3200" i="1" u="sng">
                          <a:latin typeface="Cambria Math" panose="02040503050406030204" pitchFamily="18" charset="0"/>
                        </a:rPr>
                        <m:t>𝑁𝐶𝑂</m:t>
                      </m:r>
                    </m:oMath>
                  </m:oMathPara>
                </a14:m>
                <a:endParaRPr lang="en-US" sz="3200" u="sng" dirty="0"/>
              </a:p>
            </p:txBody>
          </p:sp>
        </mc:Choice>
        <mc:Fallback xmlns="">
          <p:sp>
            <p:nvSpPr>
              <p:cNvPr id="7" name="Rectangle 6">
                <a:extLst>
                  <a:ext uri="{FF2B5EF4-FFF2-40B4-BE49-F238E27FC236}">
                    <a16:creationId xmlns:a16="http://schemas.microsoft.com/office/drawing/2014/main" id="{0A5FA28C-544C-0FC1-C6B3-05B744B5AE49}"/>
                  </a:ext>
                </a:extLst>
              </p:cNvPr>
              <p:cNvSpPr>
                <a:spLocks noRot="1" noChangeAspect="1" noMove="1" noResize="1" noEditPoints="1" noAdjustHandles="1" noChangeArrowheads="1" noChangeShapeType="1" noTextEdit="1"/>
              </p:cNvSpPr>
              <p:nvPr/>
            </p:nvSpPr>
            <p:spPr>
              <a:xfrm>
                <a:off x="5356401" y="3438522"/>
                <a:ext cx="2902526" cy="584775"/>
              </a:xfrm>
              <a:prstGeom prst="rect">
                <a:avLst/>
              </a:prstGeom>
              <a:blipFill>
                <a:blip r:embed="rId6"/>
                <a:stretch>
                  <a:fillRect b="-255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1A693B14-95EA-19FC-B2A1-C154AE8B871C}"/>
                  </a:ext>
                </a:extLst>
              </p:cNvPr>
              <p:cNvSpPr/>
              <p:nvPr/>
            </p:nvSpPr>
            <p:spPr>
              <a:xfrm>
                <a:off x="436764" y="4141279"/>
                <a:ext cx="3928640"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1" smtClean="0">
                          <a:latin typeface="Cambria Math" panose="02040503050406030204" pitchFamily="18" charset="0"/>
                        </a:rPr>
                        <m:t>𝑌</m:t>
                      </m:r>
                      <m:r>
                        <a:rPr lang="en-US" sz="3200" i="0">
                          <a:latin typeface="Cambria Math" panose="02040503050406030204" pitchFamily="18" charset="0"/>
                        </a:rPr>
                        <m:t>−</m:t>
                      </m:r>
                      <m:r>
                        <a:rPr lang="en-US" sz="3200" i="1">
                          <a:latin typeface="Cambria Math" panose="02040503050406030204" pitchFamily="18" charset="0"/>
                        </a:rPr>
                        <m:t>𝐶</m:t>
                      </m:r>
                      <m:r>
                        <a:rPr lang="en-US" sz="3200" i="0">
                          <a:latin typeface="Cambria Math" panose="02040503050406030204" pitchFamily="18" charset="0"/>
                        </a:rPr>
                        <m:t>−</m:t>
                      </m:r>
                      <m:r>
                        <a:rPr lang="en-US" sz="3200" i="1">
                          <a:latin typeface="Cambria Math" panose="02040503050406030204" pitchFamily="18" charset="0"/>
                        </a:rPr>
                        <m:t>𝐺</m:t>
                      </m:r>
                      <m:r>
                        <a:rPr lang="en-US" sz="3200" i="0">
                          <a:latin typeface="Cambria Math" panose="02040503050406030204" pitchFamily="18" charset="0"/>
                        </a:rPr>
                        <m:t>−</m:t>
                      </m:r>
                      <m:r>
                        <a:rPr lang="en-US" sz="3200" i="1">
                          <a:latin typeface="Cambria Math" panose="02040503050406030204" pitchFamily="18" charset="0"/>
                        </a:rPr>
                        <m:t>𝐼</m:t>
                      </m:r>
                      <m:r>
                        <a:rPr lang="en-US" sz="3200" i="0">
                          <a:latin typeface="Cambria Math" panose="02040503050406030204" pitchFamily="18" charset="0"/>
                        </a:rPr>
                        <m:t>= </m:t>
                      </m:r>
                      <m:r>
                        <a:rPr lang="en-US" sz="3200" i="1">
                          <a:latin typeface="Cambria Math" panose="02040503050406030204" pitchFamily="18" charset="0"/>
                        </a:rPr>
                        <m:t>𝑁𝑋</m:t>
                      </m:r>
                    </m:oMath>
                  </m:oMathPara>
                </a14:m>
                <a:endParaRPr lang="en-US" sz="3200" dirty="0"/>
              </a:p>
            </p:txBody>
          </p:sp>
        </mc:Choice>
        <mc:Fallback xmlns="">
          <p:sp>
            <p:nvSpPr>
              <p:cNvPr id="8" name="Rectangle 7">
                <a:extLst>
                  <a:ext uri="{FF2B5EF4-FFF2-40B4-BE49-F238E27FC236}">
                    <a16:creationId xmlns:a16="http://schemas.microsoft.com/office/drawing/2014/main" id="{1A693B14-95EA-19FC-B2A1-C154AE8B871C}"/>
                  </a:ext>
                </a:extLst>
              </p:cNvPr>
              <p:cNvSpPr>
                <a:spLocks noRot="1" noChangeAspect="1" noMove="1" noResize="1" noEditPoints="1" noAdjustHandles="1" noChangeArrowheads="1" noChangeShapeType="1" noTextEdit="1"/>
              </p:cNvSpPr>
              <p:nvPr/>
            </p:nvSpPr>
            <p:spPr>
              <a:xfrm>
                <a:off x="436764" y="4141279"/>
                <a:ext cx="3928640" cy="584775"/>
              </a:xfrm>
              <a:prstGeom prst="rect">
                <a:avLst/>
              </a:prstGeom>
              <a:blipFill>
                <a:blip r:embed="rId7"/>
                <a:stretch>
                  <a:fillRect b="-255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E322A661-0B7D-151F-283F-B82593A178B0}"/>
                  </a:ext>
                </a:extLst>
              </p:cNvPr>
              <p:cNvSpPr/>
              <p:nvPr/>
            </p:nvSpPr>
            <p:spPr>
              <a:xfrm>
                <a:off x="4929992" y="4113563"/>
                <a:ext cx="4186724"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1">
                          <a:latin typeface="Cambria Math" panose="02040503050406030204" pitchFamily="18" charset="0"/>
                        </a:rPr>
                        <m:t>𝑌</m:t>
                      </m:r>
                      <m:r>
                        <a:rPr lang="en-US" sz="3200" i="0">
                          <a:latin typeface="Cambria Math" panose="02040503050406030204" pitchFamily="18" charset="0"/>
                        </a:rPr>
                        <m:t>−</m:t>
                      </m:r>
                      <m:r>
                        <a:rPr lang="en-US" sz="3200" i="1">
                          <a:latin typeface="Cambria Math" panose="02040503050406030204" pitchFamily="18" charset="0"/>
                        </a:rPr>
                        <m:t>𝐶</m:t>
                      </m:r>
                      <m:r>
                        <a:rPr lang="en-US" sz="3200" i="0">
                          <a:latin typeface="Cambria Math" panose="02040503050406030204" pitchFamily="18" charset="0"/>
                        </a:rPr>
                        <m:t>−</m:t>
                      </m:r>
                      <m:r>
                        <a:rPr lang="en-US" sz="3200" i="1">
                          <a:latin typeface="Cambria Math" panose="02040503050406030204" pitchFamily="18" charset="0"/>
                        </a:rPr>
                        <m:t>𝐺</m:t>
                      </m:r>
                      <m:r>
                        <a:rPr lang="en-US" sz="3200" i="0">
                          <a:latin typeface="Cambria Math" panose="02040503050406030204" pitchFamily="18" charset="0"/>
                        </a:rPr>
                        <m:t>−</m:t>
                      </m:r>
                      <m:r>
                        <a:rPr lang="en-US" sz="3200" i="1">
                          <a:latin typeface="Cambria Math" panose="02040503050406030204" pitchFamily="18" charset="0"/>
                        </a:rPr>
                        <m:t>𝐼</m:t>
                      </m:r>
                      <m:r>
                        <a:rPr lang="en-US" sz="3200" i="0">
                          <a:latin typeface="Cambria Math" panose="02040503050406030204" pitchFamily="18" charset="0"/>
                        </a:rPr>
                        <m:t>= </m:t>
                      </m:r>
                      <m:r>
                        <a:rPr lang="en-US" sz="3200" i="1">
                          <a:latin typeface="Cambria Math" panose="02040503050406030204" pitchFamily="18" charset="0"/>
                        </a:rPr>
                        <m:t>𝑁𝐶𝑂</m:t>
                      </m:r>
                    </m:oMath>
                  </m:oMathPara>
                </a14:m>
                <a:endParaRPr lang="en-US" sz="3200" dirty="0"/>
              </a:p>
            </p:txBody>
          </p:sp>
        </mc:Choice>
        <mc:Fallback xmlns="">
          <p:sp>
            <p:nvSpPr>
              <p:cNvPr id="9" name="Rectangle 8">
                <a:extLst>
                  <a:ext uri="{FF2B5EF4-FFF2-40B4-BE49-F238E27FC236}">
                    <a16:creationId xmlns:a16="http://schemas.microsoft.com/office/drawing/2014/main" id="{E322A661-0B7D-151F-283F-B82593A178B0}"/>
                  </a:ext>
                </a:extLst>
              </p:cNvPr>
              <p:cNvSpPr>
                <a:spLocks noRot="1" noChangeAspect="1" noMove="1" noResize="1" noEditPoints="1" noAdjustHandles="1" noChangeArrowheads="1" noChangeShapeType="1" noTextEdit="1"/>
              </p:cNvSpPr>
              <p:nvPr/>
            </p:nvSpPr>
            <p:spPr>
              <a:xfrm>
                <a:off x="4929992" y="4113563"/>
                <a:ext cx="4186724" cy="584775"/>
              </a:xfrm>
              <a:prstGeom prst="rect">
                <a:avLst/>
              </a:prstGeom>
              <a:blipFill>
                <a:blip r:embed="rId8"/>
                <a:stretch>
                  <a:fillRect b="-25532"/>
                </a:stretch>
              </a:blipFill>
            </p:spPr>
            <p:txBody>
              <a:bodyPr/>
              <a:lstStyle/>
              <a:p>
                <a:r>
                  <a:rPr lang="en-US">
                    <a:noFill/>
                  </a:rPr>
                  <a:t> </a:t>
                </a:r>
              </a:p>
            </p:txBody>
          </p:sp>
        </mc:Fallback>
      </mc:AlternateContent>
      <p:sp>
        <p:nvSpPr>
          <p:cNvPr id="10" name="Right Brace 9">
            <a:extLst>
              <a:ext uri="{FF2B5EF4-FFF2-40B4-BE49-F238E27FC236}">
                <a16:creationId xmlns:a16="http://schemas.microsoft.com/office/drawing/2014/main" id="{06C9B8DB-8F7D-7379-52CE-25BBF2DFBB11}"/>
              </a:ext>
            </a:extLst>
          </p:cNvPr>
          <p:cNvSpPr/>
          <p:nvPr/>
        </p:nvSpPr>
        <p:spPr>
          <a:xfrm rot="5400000">
            <a:off x="2014131" y="4069011"/>
            <a:ext cx="275561" cy="1584815"/>
          </a:xfrm>
          <a:prstGeom prst="righ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TextBox 10">
            <a:extLst>
              <a:ext uri="{FF2B5EF4-FFF2-40B4-BE49-F238E27FC236}">
                <a16:creationId xmlns:a16="http://schemas.microsoft.com/office/drawing/2014/main" id="{F3B46FFB-AF90-A6D9-4A96-6DBB88ED878E}"/>
              </a:ext>
            </a:extLst>
          </p:cNvPr>
          <p:cNvSpPr txBox="1"/>
          <p:nvPr/>
        </p:nvSpPr>
        <p:spPr>
          <a:xfrm>
            <a:off x="1565853" y="5017918"/>
            <a:ext cx="1172116" cy="646331"/>
          </a:xfrm>
          <a:prstGeom prst="rect">
            <a:avLst/>
          </a:prstGeom>
          <a:noFill/>
        </p:spPr>
        <p:txBody>
          <a:bodyPr wrap="none" rtlCol="0">
            <a:spAutoFit/>
          </a:bodyPr>
          <a:lstStyle/>
          <a:p>
            <a:pPr algn="ctr"/>
            <a:r>
              <a:rPr lang="en-US" dirty="0"/>
              <a:t>domestic </a:t>
            </a:r>
          </a:p>
          <a:p>
            <a:pPr algn="ctr"/>
            <a:r>
              <a:rPr lang="en-US" dirty="0"/>
              <a:t>demand</a:t>
            </a:r>
          </a:p>
        </p:txBody>
      </p:sp>
      <p:sp>
        <p:nvSpPr>
          <p:cNvPr id="12" name="TextBox 11">
            <a:extLst>
              <a:ext uri="{FF2B5EF4-FFF2-40B4-BE49-F238E27FC236}">
                <a16:creationId xmlns:a16="http://schemas.microsoft.com/office/drawing/2014/main" id="{38303BD1-F8FD-FEEC-C452-E154E58D0186}"/>
              </a:ext>
            </a:extLst>
          </p:cNvPr>
          <p:cNvSpPr txBox="1"/>
          <p:nvPr/>
        </p:nvSpPr>
        <p:spPr>
          <a:xfrm>
            <a:off x="5956978" y="4976851"/>
            <a:ext cx="1505540" cy="646331"/>
          </a:xfrm>
          <a:prstGeom prst="rect">
            <a:avLst/>
          </a:prstGeom>
          <a:noFill/>
        </p:spPr>
        <p:txBody>
          <a:bodyPr wrap="none" rtlCol="0">
            <a:spAutoFit/>
          </a:bodyPr>
          <a:lstStyle/>
          <a:p>
            <a:pPr algn="ctr"/>
            <a:r>
              <a:rPr lang="en-US" dirty="0"/>
              <a:t>domestic </a:t>
            </a:r>
          </a:p>
          <a:p>
            <a:pPr algn="ctr"/>
            <a:r>
              <a:rPr lang="en-US" dirty="0"/>
              <a:t>expenditures</a:t>
            </a:r>
          </a:p>
        </p:txBody>
      </p:sp>
      <p:sp>
        <p:nvSpPr>
          <p:cNvPr id="13" name="Right Brace 12">
            <a:extLst>
              <a:ext uri="{FF2B5EF4-FFF2-40B4-BE49-F238E27FC236}">
                <a16:creationId xmlns:a16="http://schemas.microsoft.com/office/drawing/2014/main" id="{4B34D844-6A14-7FC7-C561-9DA3AEF3EBAD}"/>
              </a:ext>
            </a:extLst>
          </p:cNvPr>
          <p:cNvSpPr/>
          <p:nvPr/>
        </p:nvSpPr>
        <p:spPr>
          <a:xfrm rot="5400000">
            <a:off x="6506231" y="4133213"/>
            <a:ext cx="249898" cy="1443674"/>
          </a:xfrm>
          <a:prstGeom prst="righ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Right Brace 14">
            <a:extLst>
              <a:ext uri="{FF2B5EF4-FFF2-40B4-BE49-F238E27FC236}">
                <a16:creationId xmlns:a16="http://schemas.microsoft.com/office/drawing/2014/main" id="{BF89E1AB-E4D4-B26B-9C35-533680A5347E}"/>
              </a:ext>
            </a:extLst>
          </p:cNvPr>
          <p:cNvSpPr/>
          <p:nvPr/>
        </p:nvSpPr>
        <p:spPr>
          <a:xfrm rot="5400000">
            <a:off x="565613" y="4701246"/>
            <a:ext cx="237871" cy="319636"/>
          </a:xfrm>
          <a:prstGeom prst="righ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TextBox 15">
            <a:extLst>
              <a:ext uri="{FF2B5EF4-FFF2-40B4-BE49-F238E27FC236}">
                <a16:creationId xmlns:a16="http://schemas.microsoft.com/office/drawing/2014/main" id="{5A67EF03-3436-3781-DFED-1136297BB24A}"/>
              </a:ext>
            </a:extLst>
          </p:cNvPr>
          <p:cNvSpPr txBox="1"/>
          <p:nvPr/>
        </p:nvSpPr>
        <p:spPr>
          <a:xfrm>
            <a:off x="158750" y="5006951"/>
            <a:ext cx="1261884" cy="646331"/>
          </a:xfrm>
          <a:prstGeom prst="rect">
            <a:avLst/>
          </a:prstGeom>
          <a:noFill/>
        </p:spPr>
        <p:txBody>
          <a:bodyPr wrap="none" rtlCol="0">
            <a:spAutoFit/>
          </a:bodyPr>
          <a:lstStyle/>
          <a:p>
            <a:pPr algn="ctr"/>
            <a:r>
              <a:rPr lang="en-US" dirty="0"/>
              <a:t>domestic </a:t>
            </a:r>
          </a:p>
          <a:p>
            <a:pPr algn="ctr"/>
            <a:r>
              <a:rPr lang="en-US" dirty="0"/>
              <a:t>production</a:t>
            </a:r>
          </a:p>
        </p:txBody>
      </p:sp>
      <p:sp>
        <p:nvSpPr>
          <p:cNvPr id="17" name="TextBox 16">
            <a:extLst>
              <a:ext uri="{FF2B5EF4-FFF2-40B4-BE49-F238E27FC236}">
                <a16:creationId xmlns:a16="http://schemas.microsoft.com/office/drawing/2014/main" id="{1E6C90C9-DBBC-6FC2-9EB5-0327CF8FB49F}"/>
              </a:ext>
            </a:extLst>
          </p:cNvPr>
          <p:cNvSpPr txBox="1"/>
          <p:nvPr/>
        </p:nvSpPr>
        <p:spPr>
          <a:xfrm>
            <a:off x="4700381" y="4976851"/>
            <a:ext cx="1172116" cy="646331"/>
          </a:xfrm>
          <a:prstGeom prst="rect">
            <a:avLst/>
          </a:prstGeom>
          <a:noFill/>
        </p:spPr>
        <p:txBody>
          <a:bodyPr wrap="none" rtlCol="0">
            <a:spAutoFit/>
          </a:bodyPr>
          <a:lstStyle/>
          <a:p>
            <a:pPr algn="ctr"/>
            <a:r>
              <a:rPr lang="en-US" dirty="0"/>
              <a:t>domestic </a:t>
            </a:r>
          </a:p>
          <a:p>
            <a:pPr algn="ctr"/>
            <a:r>
              <a:rPr lang="en-US" dirty="0"/>
              <a:t>income</a:t>
            </a:r>
          </a:p>
        </p:txBody>
      </p:sp>
      <p:sp>
        <p:nvSpPr>
          <p:cNvPr id="18" name="Right Brace 17">
            <a:extLst>
              <a:ext uri="{FF2B5EF4-FFF2-40B4-BE49-F238E27FC236}">
                <a16:creationId xmlns:a16="http://schemas.microsoft.com/office/drawing/2014/main" id="{87A27682-DE47-F9F6-DBD8-D1D3B328ADC3}"/>
              </a:ext>
            </a:extLst>
          </p:cNvPr>
          <p:cNvSpPr/>
          <p:nvPr/>
        </p:nvSpPr>
        <p:spPr>
          <a:xfrm rot="5400000">
            <a:off x="5096383" y="4657547"/>
            <a:ext cx="237871" cy="319636"/>
          </a:xfrm>
          <a:prstGeom prst="righ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6771250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a:extLst>
              <a:ext uri="{FF2B5EF4-FFF2-40B4-BE49-F238E27FC236}">
                <a16:creationId xmlns:a16="http://schemas.microsoft.com/office/drawing/2014/main" id="{2EBE9D6B-1F3A-CB48-8EA0-252452D915FA}"/>
              </a:ext>
            </a:extLst>
          </p:cNvPr>
          <p:cNvSpPr>
            <a:spLocks noGrp="1"/>
          </p:cNvSpPr>
          <p:nvPr>
            <p:ph type="title"/>
          </p:nvPr>
        </p:nvSpPr>
        <p:spPr>
          <a:xfrm>
            <a:off x="457200" y="0"/>
            <a:ext cx="8229600" cy="1143000"/>
          </a:xfrm>
        </p:spPr>
        <p:txBody>
          <a:bodyPr/>
          <a:lstStyle/>
          <a:p>
            <a:pPr eaLnBrk="1" hangingPunct="1"/>
            <a:r>
              <a:rPr lang="en-US" altLang="en-US" sz="3600" dirty="0">
                <a:ea typeface="ＭＳ Ｐゴシック" panose="020B0600070205080204" pitchFamily="34" charset="-128"/>
              </a:rPr>
              <a:t>Open Economy: NCO part of Demand for Loanable Funds</a:t>
            </a:r>
          </a:p>
        </p:txBody>
      </p:sp>
      <p:sp>
        <p:nvSpPr>
          <p:cNvPr id="48136" name="TextBox 30">
            <a:extLst>
              <a:ext uri="{FF2B5EF4-FFF2-40B4-BE49-F238E27FC236}">
                <a16:creationId xmlns:a16="http://schemas.microsoft.com/office/drawing/2014/main" id="{6FB25C97-94EC-7E4B-9631-FA8CFE5B9949}"/>
              </a:ext>
            </a:extLst>
          </p:cNvPr>
          <p:cNvSpPr txBox="1">
            <a:spLocks noChangeArrowheads="1"/>
          </p:cNvSpPr>
          <p:nvPr/>
        </p:nvSpPr>
        <p:spPr bwMode="auto">
          <a:xfrm>
            <a:off x="3702639" y="2826065"/>
            <a:ext cx="54413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800" dirty="0">
                <a:latin typeface="+mn-lt"/>
              </a:rPr>
              <a:t> Demand for Loanable Funds = Investment + NCO</a:t>
            </a:r>
          </a:p>
        </p:txBody>
      </p:sp>
      <p:sp>
        <p:nvSpPr>
          <p:cNvPr id="48142" name="Rectangle 16">
            <a:extLst>
              <a:ext uri="{FF2B5EF4-FFF2-40B4-BE49-F238E27FC236}">
                <a16:creationId xmlns:a16="http://schemas.microsoft.com/office/drawing/2014/main" id="{2A280C13-2BF4-C24E-9FD8-229ACEFC7C0E}"/>
              </a:ext>
            </a:extLst>
          </p:cNvPr>
          <p:cNvSpPr>
            <a:spLocks noChangeArrowheads="1"/>
          </p:cNvSpPr>
          <p:nvPr/>
        </p:nvSpPr>
        <p:spPr bwMode="auto">
          <a:xfrm>
            <a:off x="3828051" y="3264011"/>
            <a:ext cx="470376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lvl="1" algn="ctr" eaLnBrk="1" hangingPunct="1">
              <a:spcBef>
                <a:spcPct val="0"/>
              </a:spcBef>
              <a:buNone/>
            </a:pPr>
            <a:r>
              <a:rPr lang="en-US" altLang="en-US" sz="1800" dirty="0"/>
              <a:t>Here supply will equal demand and we will have an equilibrium interest rate where S=I+NCO. </a:t>
            </a:r>
          </a:p>
        </p:txBody>
      </p:sp>
      <p:cxnSp>
        <p:nvCxnSpPr>
          <p:cNvPr id="16" name="Straight Connector 15">
            <a:extLst>
              <a:ext uri="{FF2B5EF4-FFF2-40B4-BE49-F238E27FC236}">
                <a16:creationId xmlns:a16="http://schemas.microsoft.com/office/drawing/2014/main" id="{31EEBAD7-2EB1-BE49-8D69-C54F2E8AFB59}"/>
              </a:ext>
            </a:extLst>
          </p:cNvPr>
          <p:cNvCxnSpPr>
            <a:cxnSpLocks noChangeShapeType="1"/>
          </p:cNvCxnSpPr>
          <p:nvPr/>
        </p:nvCxnSpPr>
        <p:spPr bwMode="auto">
          <a:xfrm rot="5400000">
            <a:off x="-1561306" y="3993357"/>
            <a:ext cx="4287837" cy="0"/>
          </a:xfrm>
          <a:prstGeom prst="line">
            <a:avLst/>
          </a:prstGeom>
          <a:noFill/>
          <a:ln w="25400">
            <a:solidFill>
              <a:schemeClr val="tx1"/>
            </a:solidFill>
            <a:round/>
            <a:headEnd/>
            <a:tailEnd/>
          </a:ln>
          <a:effectLst>
            <a:outerShdw blurRad="40000" dist="20000" dir="5400000" rotWithShape="0">
              <a:srgbClr val="808080">
                <a:alpha val="37999"/>
              </a:srgbClr>
            </a:outerShdw>
          </a:effectLst>
        </p:spPr>
      </p:cxnSp>
      <p:sp>
        <p:nvSpPr>
          <p:cNvPr id="17" name="TextBox 19">
            <a:extLst>
              <a:ext uri="{FF2B5EF4-FFF2-40B4-BE49-F238E27FC236}">
                <a16:creationId xmlns:a16="http://schemas.microsoft.com/office/drawing/2014/main" id="{10845CA3-C141-B949-848F-485B10C1800D}"/>
              </a:ext>
            </a:extLst>
          </p:cNvPr>
          <p:cNvSpPr txBox="1">
            <a:spLocks noChangeArrowheads="1"/>
          </p:cNvSpPr>
          <p:nvPr/>
        </p:nvSpPr>
        <p:spPr bwMode="auto">
          <a:xfrm>
            <a:off x="307223" y="1769280"/>
            <a:ext cx="4540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latin typeface="+mn-lt"/>
              </a:rPr>
              <a:t>r</a:t>
            </a:r>
          </a:p>
        </p:txBody>
      </p:sp>
      <p:sp>
        <p:nvSpPr>
          <p:cNvPr id="18" name="TextBox 20">
            <a:extLst>
              <a:ext uri="{FF2B5EF4-FFF2-40B4-BE49-F238E27FC236}">
                <a16:creationId xmlns:a16="http://schemas.microsoft.com/office/drawing/2014/main" id="{801054CA-756C-1C4E-98B7-4525AA99661B}"/>
              </a:ext>
            </a:extLst>
          </p:cNvPr>
          <p:cNvSpPr txBox="1">
            <a:spLocks noChangeArrowheads="1"/>
          </p:cNvSpPr>
          <p:nvPr/>
        </p:nvSpPr>
        <p:spPr bwMode="auto">
          <a:xfrm>
            <a:off x="4774952" y="6105191"/>
            <a:ext cx="6826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800" dirty="0">
                <a:latin typeface="+mn-lt"/>
              </a:rPr>
              <a:t>Q</a:t>
            </a:r>
            <a:r>
              <a:rPr lang="en-US" altLang="en-US" sz="1800" baseline="-25000" dirty="0">
                <a:latin typeface="+mn-lt"/>
              </a:rPr>
              <a:t>LF</a:t>
            </a:r>
            <a:endParaRPr lang="en-US" altLang="en-US" sz="1800" b="1" dirty="0">
              <a:latin typeface="+mn-lt"/>
            </a:endParaRPr>
          </a:p>
        </p:txBody>
      </p:sp>
      <p:cxnSp>
        <p:nvCxnSpPr>
          <p:cNvPr id="19" name="Straight Connector 18">
            <a:extLst>
              <a:ext uri="{FF2B5EF4-FFF2-40B4-BE49-F238E27FC236}">
                <a16:creationId xmlns:a16="http://schemas.microsoft.com/office/drawing/2014/main" id="{00DF3027-D950-C244-B520-FEAD48B78169}"/>
              </a:ext>
            </a:extLst>
          </p:cNvPr>
          <p:cNvCxnSpPr>
            <a:cxnSpLocks noChangeShapeType="1"/>
          </p:cNvCxnSpPr>
          <p:nvPr/>
        </p:nvCxnSpPr>
        <p:spPr bwMode="auto">
          <a:xfrm>
            <a:off x="575179" y="6129840"/>
            <a:ext cx="4746625" cy="1588"/>
          </a:xfrm>
          <a:prstGeom prst="line">
            <a:avLst/>
          </a:prstGeom>
          <a:noFill/>
          <a:ln w="25400">
            <a:solidFill>
              <a:schemeClr val="tx1"/>
            </a:solidFill>
            <a:round/>
            <a:headEnd/>
            <a:tailEnd/>
          </a:ln>
          <a:effectLst>
            <a:outerShdw blurRad="40000" dist="20000" dir="5400000" rotWithShape="0">
              <a:srgbClr val="808080">
                <a:alpha val="37999"/>
              </a:srgbClr>
            </a:outerShdw>
          </a:effectLst>
        </p:spPr>
      </p:cxnSp>
      <p:sp>
        <p:nvSpPr>
          <p:cNvPr id="20" name="TextBox 30">
            <a:extLst>
              <a:ext uri="{FF2B5EF4-FFF2-40B4-BE49-F238E27FC236}">
                <a16:creationId xmlns:a16="http://schemas.microsoft.com/office/drawing/2014/main" id="{5BCE49FC-4EAD-EE42-8DE9-2318773DCD21}"/>
              </a:ext>
            </a:extLst>
          </p:cNvPr>
          <p:cNvSpPr txBox="1">
            <a:spLocks noChangeArrowheads="1"/>
          </p:cNvSpPr>
          <p:nvPr/>
        </p:nvSpPr>
        <p:spPr bwMode="auto">
          <a:xfrm>
            <a:off x="1147012" y="1954629"/>
            <a:ext cx="112303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2000" dirty="0">
                <a:latin typeface="+mn-lt"/>
              </a:rPr>
              <a:t>  D</a:t>
            </a:r>
            <a:r>
              <a:rPr lang="en-US" altLang="en-US" sz="2000" baseline="-25000" dirty="0">
                <a:latin typeface="+mn-lt"/>
              </a:rPr>
              <a:t>LF</a:t>
            </a:r>
          </a:p>
        </p:txBody>
      </p:sp>
      <p:sp>
        <p:nvSpPr>
          <p:cNvPr id="21" name="TextBox 31">
            <a:extLst>
              <a:ext uri="{FF2B5EF4-FFF2-40B4-BE49-F238E27FC236}">
                <a16:creationId xmlns:a16="http://schemas.microsoft.com/office/drawing/2014/main" id="{3823C462-DC8B-814F-A608-791593BAB311}"/>
              </a:ext>
            </a:extLst>
          </p:cNvPr>
          <p:cNvSpPr txBox="1">
            <a:spLocks noChangeArrowheads="1"/>
          </p:cNvSpPr>
          <p:nvPr/>
        </p:nvSpPr>
        <p:spPr bwMode="auto">
          <a:xfrm>
            <a:off x="3702637" y="1969988"/>
            <a:ext cx="7704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000" dirty="0">
                <a:latin typeface="+mn-lt"/>
              </a:rPr>
              <a:t> S</a:t>
            </a:r>
            <a:r>
              <a:rPr lang="en-US" altLang="en-US" sz="2000" baseline="-25000" dirty="0">
                <a:latin typeface="+mn-lt"/>
              </a:rPr>
              <a:t>LF</a:t>
            </a:r>
            <a:endParaRPr lang="en-US" altLang="en-US" sz="2000" dirty="0">
              <a:latin typeface="+mn-lt"/>
            </a:endParaRPr>
          </a:p>
        </p:txBody>
      </p:sp>
      <p:cxnSp>
        <p:nvCxnSpPr>
          <p:cNvPr id="22" name="Straight Connector 21">
            <a:extLst>
              <a:ext uri="{FF2B5EF4-FFF2-40B4-BE49-F238E27FC236}">
                <a16:creationId xmlns:a16="http://schemas.microsoft.com/office/drawing/2014/main" id="{5A7CDE43-A788-FF4A-B9B9-926FB7EC3221}"/>
              </a:ext>
            </a:extLst>
          </p:cNvPr>
          <p:cNvCxnSpPr>
            <a:cxnSpLocks noChangeShapeType="1"/>
          </p:cNvCxnSpPr>
          <p:nvPr/>
        </p:nvCxnSpPr>
        <p:spPr bwMode="auto">
          <a:xfrm rot="16200000" flipH="1">
            <a:off x="1836737" y="4997451"/>
            <a:ext cx="2239963" cy="42862"/>
          </a:xfrm>
          <a:prstGeom prst="line">
            <a:avLst/>
          </a:prstGeom>
          <a:noFill/>
          <a:ln w="25400">
            <a:solidFill>
              <a:schemeClr val="tx1"/>
            </a:solidFill>
            <a:prstDash val="dash"/>
            <a:round/>
            <a:headEnd/>
            <a:tailEnd/>
          </a:ln>
          <a:effectLst>
            <a:outerShdw blurRad="40000" dist="20000" dir="5400000" rotWithShape="0">
              <a:srgbClr val="808080">
                <a:alpha val="37999"/>
              </a:srgbClr>
            </a:outerShdw>
          </a:effectLst>
        </p:spPr>
      </p:cxnSp>
      <p:sp>
        <p:nvSpPr>
          <p:cNvPr id="23" name="TextBox 37">
            <a:extLst>
              <a:ext uri="{FF2B5EF4-FFF2-40B4-BE49-F238E27FC236}">
                <a16:creationId xmlns:a16="http://schemas.microsoft.com/office/drawing/2014/main" id="{DC49BB17-D4E9-3741-BF17-AC6DE54462B1}"/>
              </a:ext>
            </a:extLst>
          </p:cNvPr>
          <p:cNvSpPr txBox="1">
            <a:spLocks noChangeArrowheads="1"/>
          </p:cNvSpPr>
          <p:nvPr/>
        </p:nvSpPr>
        <p:spPr bwMode="auto">
          <a:xfrm>
            <a:off x="2682477" y="6144457"/>
            <a:ext cx="7838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dirty="0">
                <a:latin typeface="+mn-lt"/>
              </a:rPr>
              <a:t> Q*</a:t>
            </a:r>
            <a:r>
              <a:rPr lang="en-US" altLang="en-US" sz="1800" baseline="-25000" dirty="0">
                <a:latin typeface="+mn-lt"/>
              </a:rPr>
              <a:t>LF </a:t>
            </a:r>
            <a:endParaRPr lang="en-US" altLang="en-US" sz="1800" dirty="0">
              <a:latin typeface="+mn-lt"/>
            </a:endParaRPr>
          </a:p>
        </p:txBody>
      </p:sp>
      <p:cxnSp>
        <p:nvCxnSpPr>
          <p:cNvPr id="25" name="Straight Connector 24">
            <a:extLst>
              <a:ext uri="{FF2B5EF4-FFF2-40B4-BE49-F238E27FC236}">
                <a16:creationId xmlns:a16="http://schemas.microsoft.com/office/drawing/2014/main" id="{380D73D3-BCB6-6641-8720-B39D5695E8A4}"/>
              </a:ext>
            </a:extLst>
          </p:cNvPr>
          <p:cNvCxnSpPr>
            <a:cxnSpLocks noChangeShapeType="1"/>
          </p:cNvCxnSpPr>
          <p:nvPr/>
        </p:nvCxnSpPr>
        <p:spPr bwMode="auto">
          <a:xfrm rot="10800000">
            <a:off x="582613" y="3898900"/>
            <a:ext cx="2352675" cy="1588"/>
          </a:xfrm>
          <a:prstGeom prst="line">
            <a:avLst/>
          </a:prstGeom>
          <a:noFill/>
          <a:ln w="25400">
            <a:solidFill>
              <a:schemeClr val="tx1"/>
            </a:solidFill>
            <a:prstDash val="dash"/>
            <a:round/>
            <a:headEnd/>
            <a:tailEnd/>
          </a:ln>
          <a:effectLst>
            <a:outerShdw blurRad="40000" dist="20000" dir="5400000" rotWithShape="0">
              <a:srgbClr val="808080">
                <a:alpha val="37999"/>
              </a:srgbClr>
            </a:outerShdw>
          </a:effectLst>
        </p:spPr>
      </p:cxnSp>
      <p:sp>
        <p:nvSpPr>
          <p:cNvPr id="26" name="TextBox 40">
            <a:extLst>
              <a:ext uri="{FF2B5EF4-FFF2-40B4-BE49-F238E27FC236}">
                <a16:creationId xmlns:a16="http://schemas.microsoft.com/office/drawing/2014/main" id="{ED2A3BDF-9233-1946-8E3B-920E7BA0F3DE}"/>
              </a:ext>
            </a:extLst>
          </p:cNvPr>
          <p:cNvSpPr txBox="1">
            <a:spLocks noChangeArrowheads="1"/>
          </p:cNvSpPr>
          <p:nvPr/>
        </p:nvSpPr>
        <p:spPr bwMode="auto">
          <a:xfrm>
            <a:off x="227012" y="3675063"/>
            <a:ext cx="3958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dirty="0">
                <a:latin typeface="+mn-lt"/>
              </a:rPr>
              <a:t>r*</a:t>
            </a:r>
            <a:endParaRPr lang="en-US" altLang="en-US" sz="1800" baseline="-25000" dirty="0">
              <a:latin typeface="+mn-lt"/>
            </a:endParaRPr>
          </a:p>
        </p:txBody>
      </p:sp>
      <p:cxnSp>
        <p:nvCxnSpPr>
          <p:cNvPr id="27" name="Straight Connector 26">
            <a:extLst>
              <a:ext uri="{FF2B5EF4-FFF2-40B4-BE49-F238E27FC236}">
                <a16:creationId xmlns:a16="http://schemas.microsoft.com/office/drawing/2014/main" id="{738C29A9-ECFB-DC49-9956-E62AF2915865}"/>
              </a:ext>
            </a:extLst>
          </p:cNvPr>
          <p:cNvCxnSpPr>
            <a:cxnSpLocks/>
          </p:cNvCxnSpPr>
          <p:nvPr/>
        </p:nvCxnSpPr>
        <p:spPr>
          <a:xfrm>
            <a:off x="1377074" y="2154655"/>
            <a:ext cx="3226676" cy="363253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374D11A9-366D-0F4A-B0CF-C57AAB09ADCD}"/>
              </a:ext>
            </a:extLst>
          </p:cNvPr>
          <p:cNvCxnSpPr>
            <a:cxnSpLocks/>
          </p:cNvCxnSpPr>
          <p:nvPr/>
        </p:nvCxnSpPr>
        <p:spPr>
          <a:xfrm flipH="1">
            <a:off x="1417304" y="2016584"/>
            <a:ext cx="3055771" cy="377060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 name="Rectangle 4">
            <a:extLst>
              <a:ext uri="{FF2B5EF4-FFF2-40B4-BE49-F238E27FC236}">
                <a16:creationId xmlns:a16="http://schemas.microsoft.com/office/drawing/2014/main" id="{7B08589E-5754-6675-1B41-F80D4C41B941}"/>
              </a:ext>
            </a:extLst>
          </p:cNvPr>
          <p:cNvSpPr/>
          <p:nvPr/>
        </p:nvSpPr>
        <p:spPr>
          <a:xfrm>
            <a:off x="3899486" y="4203383"/>
            <a:ext cx="4572000" cy="1477328"/>
          </a:xfrm>
          <a:prstGeom prst="rect">
            <a:avLst/>
          </a:prstGeom>
        </p:spPr>
        <p:txBody>
          <a:bodyPr>
            <a:spAutoFit/>
          </a:bodyPr>
          <a:lstStyle/>
          <a:p>
            <a:pPr lvl="1" algn="ctr"/>
            <a:r>
              <a:rPr lang="en-US" altLang="en-US" b="1" dirty="0">
                <a:latin typeface="+mn-lt"/>
              </a:rPr>
              <a:t>As interest rates decrease domestically there is an increase in the demand for loanable funds now also from NCO as dollars are used to search out foreign assets seeking a higher return.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up)">
                                      <p:cBhvr>
                                        <p:cTn id="7" dur="500"/>
                                        <p:tgtEl>
                                          <p:spTgt spid="27"/>
                                        </p:tgtEl>
                                      </p:cBhvr>
                                    </p:animEffect>
                                  </p:childTnLst>
                                  <p:subTnLst>
                                    <p:audio>
                                      <p:cMediaNode>
                                        <p:cTn display="0" masterRel="sameClick">
                                          <p:stCondLst>
                                            <p:cond evt="begin" delay="0">
                                              <p:tn val="5"/>
                                            </p:cond>
                                          </p:stCondLst>
                                          <p:endCondLst>
                                            <p:cond evt="onStopAudio" delay="0">
                                              <p:tgtEl>
                                                <p:sldTgt/>
                                              </p:tgtEl>
                                            </p:cond>
                                          </p:endCondLst>
                                        </p:cTn>
                                        <p:tgtEl>
                                          <p:sndTgt r:embed="rId3" name="Arrow"/>
                                        </p:tgtEl>
                                      </p:cMediaNode>
                                    </p:audio>
                                  </p:sub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subTnLst>
                                    <p:audio>
                                      <p:cMediaNode>
                                        <p:cTn display="0" masterRel="sameClick">
                                          <p:stCondLst>
                                            <p:cond evt="begin" delay="0">
                                              <p:tn val="13"/>
                                            </p:cond>
                                          </p:stCondLst>
                                          <p:endCondLst>
                                            <p:cond evt="onStopAudio" delay="0">
                                              <p:tgtEl>
                                                <p:sldTgt/>
                                              </p:tgtEl>
                                            </p:cond>
                                          </p:endCondLst>
                                        </p:cTn>
                                        <p:tgtEl>
                                          <p:sndTgt r:embed="rId3" name="Arrow"/>
                                        </p:tgtEl>
                                      </p:cMediaNode>
                                    </p:audio>
                                  </p:sub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4" name="Typewriter"/>
                                        </p:tgtEl>
                                      </p:cMediaNode>
                                    </p:audio>
                                  </p:subTnLst>
                                </p:cTn>
                              </p:par>
                            </p:childTnLst>
                          </p:cTn>
                        </p:par>
                        <p:par>
                          <p:cTn id="23" fill="hold">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Typewriter"/>
                                        </p:tgtEl>
                                      </p:cMediaNode>
                                    </p:audio>
                                  </p:subTnLst>
                                </p:cTn>
                              </p:par>
                            </p:childTnLst>
                          </p:cTn>
                        </p:par>
                        <p:par>
                          <p:cTn id="30" fill="hold">
                            <p:stCondLst>
                              <p:cond delay="0"/>
                            </p:stCondLst>
                            <p:childTnLst>
                              <p:par>
                                <p:cTn id="31" presetID="1" presetClass="entr" presetSubtype="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3" grpId="0"/>
      <p:bldP spid="2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a:extLst>
              <a:ext uri="{FF2B5EF4-FFF2-40B4-BE49-F238E27FC236}">
                <a16:creationId xmlns:a16="http://schemas.microsoft.com/office/drawing/2014/main" id="{1C83B404-5B8F-784F-98E5-CACB55F4EB8C}"/>
              </a:ext>
            </a:extLst>
          </p:cNvPr>
          <p:cNvSpPr>
            <a:spLocks noGrp="1"/>
          </p:cNvSpPr>
          <p:nvPr>
            <p:ph type="title"/>
          </p:nvPr>
        </p:nvSpPr>
        <p:spPr>
          <a:xfrm>
            <a:off x="546768" y="-72707"/>
            <a:ext cx="8229600" cy="1092201"/>
          </a:xfrm>
        </p:spPr>
        <p:txBody>
          <a:bodyPr/>
          <a:lstStyle/>
          <a:p>
            <a:pPr eaLnBrk="1" hangingPunct="1"/>
            <a:r>
              <a:rPr lang="en-US" altLang="en-US" sz="2400" dirty="0">
                <a:ea typeface="ＭＳ Ｐゴシック" panose="020B0600070205080204" pitchFamily="34" charset="-128"/>
              </a:rPr>
              <a:t>Open Economy With Autarky Interest Rates </a:t>
            </a:r>
          </a:p>
        </p:txBody>
      </p:sp>
      <p:cxnSp>
        <p:nvCxnSpPr>
          <p:cNvPr id="15" name="Straight Connector 14">
            <a:extLst>
              <a:ext uri="{FF2B5EF4-FFF2-40B4-BE49-F238E27FC236}">
                <a16:creationId xmlns:a16="http://schemas.microsoft.com/office/drawing/2014/main" id="{E7B6A6B2-D5C9-4C4F-82DE-883ED037D27A}"/>
              </a:ext>
            </a:extLst>
          </p:cNvPr>
          <p:cNvCxnSpPr>
            <a:cxnSpLocks noChangeShapeType="1"/>
          </p:cNvCxnSpPr>
          <p:nvPr/>
        </p:nvCxnSpPr>
        <p:spPr bwMode="auto">
          <a:xfrm rot="5400000">
            <a:off x="-694531" y="3806032"/>
            <a:ext cx="4287837" cy="0"/>
          </a:xfrm>
          <a:prstGeom prst="line">
            <a:avLst/>
          </a:prstGeom>
          <a:noFill/>
          <a:ln w="25400">
            <a:solidFill>
              <a:schemeClr val="tx1"/>
            </a:solidFill>
            <a:round/>
            <a:headEnd/>
            <a:tailEnd/>
          </a:ln>
          <a:effectLst>
            <a:outerShdw blurRad="40000" dist="20000" dir="5400000" rotWithShape="0">
              <a:srgbClr val="808080">
                <a:alpha val="37999"/>
              </a:srgbClr>
            </a:outerShdw>
          </a:effectLst>
        </p:spPr>
      </p:cxnSp>
      <p:sp>
        <p:nvSpPr>
          <p:cNvPr id="37892" name="TextBox 19">
            <a:extLst>
              <a:ext uri="{FF2B5EF4-FFF2-40B4-BE49-F238E27FC236}">
                <a16:creationId xmlns:a16="http://schemas.microsoft.com/office/drawing/2014/main" id="{04062B5A-833A-EF4D-AC7E-E7D462705B22}"/>
              </a:ext>
            </a:extLst>
          </p:cNvPr>
          <p:cNvSpPr txBox="1">
            <a:spLocks noChangeArrowheads="1"/>
          </p:cNvSpPr>
          <p:nvPr/>
        </p:nvSpPr>
        <p:spPr bwMode="auto">
          <a:xfrm>
            <a:off x="1097358" y="1548982"/>
            <a:ext cx="454025" cy="400110"/>
          </a:xfrm>
          <a:prstGeom prst="rect">
            <a:avLst/>
          </a:prstGeom>
          <a:noFill/>
          <a:ln w="9525">
            <a:noFill/>
            <a:miter lim="800000"/>
            <a:headEnd/>
            <a:tailEnd/>
          </a:ln>
        </p:spPr>
        <p:txBody>
          <a:bodyPr>
            <a:spAutoFit/>
          </a:bodyPr>
          <a:lstStyle/>
          <a:p>
            <a:pPr eaLnBrk="1" hangingPunct="1">
              <a:defRPr/>
            </a:pPr>
            <a:r>
              <a:rPr lang="en-US" sz="2000">
                <a:latin typeface="+mn-lt"/>
                <a:ea typeface="ＭＳ Ｐゴシック" pitchFamily="-83" charset="-128"/>
                <a:cs typeface="ＭＳ Ｐゴシック" pitchFamily="-83" charset="-128"/>
              </a:rPr>
              <a:t>r</a:t>
            </a:r>
          </a:p>
        </p:txBody>
      </p:sp>
      <p:cxnSp>
        <p:nvCxnSpPr>
          <p:cNvPr id="24" name="Straight Connector 23">
            <a:extLst>
              <a:ext uri="{FF2B5EF4-FFF2-40B4-BE49-F238E27FC236}">
                <a16:creationId xmlns:a16="http://schemas.microsoft.com/office/drawing/2014/main" id="{0A38B0E8-AED0-4E4B-BDE5-9E56A0419D5A}"/>
              </a:ext>
            </a:extLst>
          </p:cNvPr>
          <p:cNvCxnSpPr>
            <a:cxnSpLocks noChangeShapeType="1"/>
          </p:cNvCxnSpPr>
          <p:nvPr/>
        </p:nvCxnSpPr>
        <p:spPr bwMode="auto">
          <a:xfrm>
            <a:off x="1441953" y="5935082"/>
            <a:ext cx="5824537" cy="1588"/>
          </a:xfrm>
          <a:prstGeom prst="line">
            <a:avLst/>
          </a:prstGeom>
          <a:noFill/>
          <a:ln w="25400">
            <a:solidFill>
              <a:schemeClr val="tx1"/>
            </a:solidFill>
            <a:round/>
            <a:headEnd/>
            <a:tailEnd/>
          </a:ln>
          <a:effectLst>
            <a:outerShdw blurRad="40000" dist="20000" dir="5400000" rotWithShape="0">
              <a:srgbClr val="808080">
                <a:alpha val="37999"/>
              </a:srgbClr>
            </a:outerShdw>
          </a:effectLst>
        </p:spPr>
      </p:cxnSp>
      <p:cxnSp>
        <p:nvCxnSpPr>
          <p:cNvPr id="35" name="Straight Connector 34">
            <a:extLst>
              <a:ext uri="{FF2B5EF4-FFF2-40B4-BE49-F238E27FC236}">
                <a16:creationId xmlns:a16="http://schemas.microsoft.com/office/drawing/2014/main" id="{6FA49FD1-E6D2-1144-87A5-413215D69BF8}"/>
              </a:ext>
            </a:extLst>
          </p:cNvPr>
          <p:cNvCxnSpPr>
            <a:cxnSpLocks noChangeShapeType="1"/>
          </p:cNvCxnSpPr>
          <p:nvPr/>
        </p:nvCxnSpPr>
        <p:spPr bwMode="auto">
          <a:xfrm rot="16200000" flipH="1">
            <a:off x="2580481" y="4601370"/>
            <a:ext cx="2657475" cy="42862"/>
          </a:xfrm>
          <a:prstGeom prst="line">
            <a:avLst/>
          </a:prstGeom>
          <a:noFill/>
          <a:ln w="15875">
            <a:solidFill>
              <a:schemeClr val="tx1"/>
            </a:solidFill>
            <a:prstDash val="dash"/>
            <a:round/>
            <a:headEnd/>
            <a:tailEnd/>
          </a:ln>
          <a:effectLst>
            <a:outerShdw blurRad="40000" dist="20000" dir="5400000" rotWithShape="0">
              <a:srgbClr val="808080">
                <a:alpha val="37999"/>
              </a:srgbClr>
            </a:outerShdw>
          </a:effectLst>
        </p:spPr>
      </p:cxnSp>
      <p:cxnSp>
        <p:nvCxnSpPr>
          <p:cNvPr id="40" name="Straight Connector 39">
            <a:extLst>
              <a:ext uri="{FF2B5EF4-FFF2-40B4-BE49-F238E27FC236}">
                <a16:creationId xmlns:a16="http://schemas.microsoft.com/office/drawing/2014/main" id="{27C464E3-6BBC-C84B-A430-3ABBE724792B}"/>
              </a:ext>
            </a:extLst>
          </p:cNvPr>
          <p:cNvCxnSpPr>
            <a:cxnSpLocks noChangeShapeType="1"/>
          </p:cNvCxnSpPr>
          <p:nvPr/>
        </p:nvCxnSpPr>
        <p:spPr bwMode="auto">
          <a:xfrm flipH="1" flipV="1">
            <a:off x="1449387" y="3333249"/>
            <a:ext cx="2438401" cy="1"/>
          </a:xfrm>
          <a:prstGeom prst="line">
            <a:avLst/>
          </a:prstGeom>
          <a:noFill/>
          <a:ln w="15875">
            <a:solidFill>
              <a:schemeClr val="tx1"/>
            </a:solidFill>
            <a:prstDash val="dash"/>
            <a:round/>
            <a:headEnd/>
            <a:tailEnd/>
          </a:ln>
          <a:effectLst>
            <a:outerShdw blurRad="40000" dist="20000" dir="5400000" rotWithShape="0">
              <a:srgbClr val="808080">
                <a:alpha val="37999"/>
              </a:srgbClr>
            </a:outerShdw>
          </a:effectLst>
        </p:spPr>
      </p:cxnSp>
      <p:sp>
        <p:nvSpPr>
          <p:cNvPr id="34831" name="TextBox 40">
            <a:extLst>
              <a:ext uri="{FF2B5EF4-FFF2-40B4-BE49-F238E27FC236}">
                <a16:creationId xmlns:a16="http://schemas.microsoft.com/office/drawing/2014/main" id="{D70BDC51-7BF1-C243-BE32-B103E88D4956}"/>
              </a:ext>
            </a:extLst>
          </p:cNvPr>
          <p:cNvSpPr txBox="1">
            <a:spLocks noChangeArrowheads="1"/>
          </p:cNvSpPr>
          <p:nvPr/>
        </p:nvSpPr>
        <p:spPr bwMode="auto">
          <a:xfrm>
            <a:off x="962488" y="3089467"/>
            <a:ext cx="484559" cy="400110"/>
          </a:xfrm>
          <a:prstGeom prst="rect">
            <a:avLst/>
          </a:prstGeom>
          <a:noFill/>
          <a:ln w="9525">
            <a:noFill/>
            <a:miter lim="800000"/>
            <a:headEnd/>
            <a:tailEnd/>
          </a:ln>
        </p:spPr>
        <p:txBody>
          <a:bodyPr wrap="square">
            <a:spAutoFit/>
          </a:bodyPr>
          <a:lstStyle/>
          <a:p>
            <a:pPr eaLnBrk="1" hangingPunct="1">
              <a:defRPr/>
            </a:pPr>
            <a:r>
              <a:rPr lang="en-US" sz="2000" dirty="0">
                <a:latin typeface="+mn-lt"/>
                <a:ea typeface="ＭＳ Ｐゴシック" pitchFamily="-83" charset="-128"/>
                <a:cs typeface="ＭＳ Ｐゴシック" pitchFamily="-83" charset="-128"/>
              </a:rPr>
              <a:t> </a:t>
            </a:r>
            <a:r>
              <a:rPr lang="en-US" sz="2000" dirty="0" err="1">
                <a:latin typeface="+mn-lt"/>
                <a:ea typeface="ＭＳ Ｐゴシック" pitchFamily="-83" charset="-128"/>
                <a:cs typeface="ＭＳ Ｐゴシック" pitchFamily="-83" charset="-128"/>
              </a:rPr>
              <a:t>r</a:t>
            </a:r>
            <a:r>
              <a:rPr lang="en-US" sz="2000" baseline="-25000" dirty="0" err="1">
                <a:latin typeface="+mn-lt"/>
                <a:ea typeface="ＭＳ Ｐゴシック" pitchFamily="-83" charset="-128"/>
                <a:cs typeface="ＭＳ Ｐゴシック" pitchFamily="-83" charset="-128"/>
              </a:rPr>
              <a:t>A</a:t>
            </a:r>
            <a:endParaRPr lang="en-US" sz="2000" baseline="-25000" dirty="0">
              <a:latin typeface="+mn-lt"/>
              <a:ea typeface="ＭＳ Ｐゴシック" pitchFamily="-83" charset="-128"/>
              <a:cs typeface="ＭＳ Ｐゴシック" pitchFamily="-83" charset="-128"/>
            </a:endParaRPr>
          </a:p>
        </p:txBody>
      </p:sp>
      <p:cxnSp>
        <p:nvCxnSpPr>
          <p:cNvPr id="19" name="Straight Connector 18">
            <a:extLst>
              <a:ext uri="{FF2B5EF4-FFF2-40B4-BE49-F238E27FC236}">
                <a16:creationId xmlns:a16="http://schemas.microsoft.com/office/drawing/2014/main" id="{523995C7-2230-DE49-8551-B8D08BE78220}"/>
              </a:ext>
            </a:extLst>
          </p:cNvPr>
          <p:cNvCxnSpPr>
            <a:cxnSpLocks noChangeShapeType="1"/>
            <a:stCxn id="33" idx="2"/>
          </p:cNvCxnSpPr>
          <p:nvPr/>
        </p:nvCxnSpPr>
        <p:spPr bwMode="auto">
          <a:xfrm flipH="1">
            <a:off x="1449388" y="2327276"/>
            <a:ext cx="3248694" cy="12699"/>
          </a:xfrm>
          <a:prstGeom prst="line">
            <a:avLst/>
          </a:prstGeom>
          <a:noFill/>
          <a:ln w="15875">
            <a:solidFill>
              <a:srgbClr val="06873E"/>
            </a:solidFill>
            <a:prstDash val="dash"/>
            <a:round/>
            <a:headEnd/>
            <a:tailEnd/>
          </a:ln>
          <a:effectLst>
            <a:outerShdw blurRad="40000" dist="20000" dir="5400000" rotWithShape="0">
              <a:srgbClr val="808080">
                <a:alpha val="37999"/>
              </a:srgbClr>
            </a:outerShdw>
          </a:effectLst>
        </p:spPr>
      </p:cxnSp>
      <p:cxnSp>
        <p:nvCxnSpPr>
          <p:cNvPr id="21" name="Straight Connector 20">
            <a:extLst>
              <a:ext uri="{FF2B5EF4-FFF2-40B4-BE49-F238E27FC236}">
                <a16:creationId xmlns:a16="http://schemas.microsoft.com/office/drawing/2014/main" id="{6142A485-1ABB-6D4D-A10D-A3437463BC52}"/>
              </a:ext>
            </a:extLst>
          </p:cNvPr>
          <p:cNvCxnSpPr>
            <a:cxnSpLocks noChangeShapeType="1"/>
          </p:cNvCxnSpPr>
          <p:nvPr/>
        </p:nvCxnSpPr>
        <p:spPr bwMode="auto">
          <a:xfrm flipH="1">
            <a:off x="1407695" y="4351338"/>
            <a:ext cx="3333246" cy="0"/>
          </a:xfrm>
          <a:prstGeom prst="line">
            <a:avLst/>
          </a:prstGeom>
          <a:noFill/>
          <a:ln w="15875">
            <a:solidFill>
              <a:srgbClr val="FF0000"/>
            </a:solidFill>
            <a:prstDash val="dash"/>
            <a:round/>
            <a:headEnd/>
            <a:tailEnd/>
          </a:ln>
          <a:effectLst>
            <a:outerShdw blurRad="40000" dist="20000" dir="5400000" rotWithShape="0">
              <a:srgbClr val="808080">
                <a:alpha val="37999"/>
              </a:srgbClr>
            </a:outerShdw>
          </a:effectLst>
        </p:spPr>
      </p:cxnSp>
      <p:sp>
        <p:nvSpPr>
          <p:cNvPr id="34834" name="TextBox 40">
            <a:extLst>
              <a:ext uri="{FF2B5EF4-FFF2-40B4-BE49-F238E27FC236}">
                <a16:creationId xmlns:a16="http://schemas.microsoft.com/office/drawing/2014/main" id="{73BD2F6B-BD8B-1B46-B0B0-C3DDCCBAC5E2}"/>
              </a:ext>
            </a:extLst>
          </p:cNvPr>
          <p:cNvSpPr txBox="1">
            <a:spLocks noChangeArrowheads="1"/>
          </p:cNvSpPr>
          <p:nvPr/>
        </p:nvSpPr>
        <p:spPr bwMode="auto">
          <a:xfrm>
            <a:off x="974132" y="2044883"/>
            <a:ext cx="690563" cy="400110"/>
          </a:xfrm>
          <a:prstGeom prst="rect">
            <a:avLst/>
          </a:prstGeom>
          <a:noFill/>
          <a:ln w="9525">
            <a:noFill/>
            <a:miter lim="800000"/>
            <a:headEnd/>
            <a:tailEnd/>
          </a:ln>
        </p:spPr>
        <p:txBody>
          <a:bodyPr>
            <a:spAutoFit/>
          </a:bodyPr>
          <a:lstStyle/>
          <a:p>
            <a:pPr eaLnBrk="1" hangingPunct="1">
              <a:defRPr/>
            </a:pPr>
            <a:r>
              <a:rPr lang="en-US" sz="2000" dirty="0">
                <a:solidFill>
                  <a:srgbClr val="06873E"/>
                </a:solidFill>
                <a:latin typeface="+mn-lt"/>
                <a:ea typeface="ＭＳ Ｐゴシック" pitchFamily="-83" charset="-128"/>
                <a:cs typeface="ＭＳ Ｐゴシック" pitchFamily="-83" charset="-128"/>
              </a:rPr>
              <a:t> </a:t>
            </a:r>
            <a:r>
              <a:rPr lang="en-US" sz="2000" dirty="0" err="1">
                <a:solidFill>
                  <a:srgbClr val="06873E"/>
                </a:solidFill>
                <a:latin typeface="+mn-lt"/>
                <a:ea typeface="ＭＳ Ｐゴシック" pitchFamily="-83" charset="-128"/>
                <a:cs typeface="ＭＳ Ｐゴシック" pitchFamily="-83" charset="-128"/>
              </a:rPr>
              <a:t>r</a:t>
            </a:r>
            <a:r>
              <a:rPr lang="en-US" sz="2000" baseline="-25000" dirty="0" err="1">
                <a:solidFill>
                  <a:srgbClr val="06873E"/>
                </a:solidFill>
                <a:latin typeface="+mn-lt"/>
                <a:ea typeface="ＭＳ Ｐゴシック" pitchFamily="-83" charset="-128"/>
                <a:cs typeface="ＭＳ Ｐゴシック" pitchFamily="-83" charset="-128"/>
              </a:rPr>
              <a:t>w</a:t>
            </a:r>
            <a:endParaRPr lang="en-US" sz="2000" baseline="-25000" dirty="0">
              <a:solidFill>
                <a:srgbClr val="06873E"/>
              </a:solidFill>
              <a:latin typeface="+mn-lt"/>
              <a:ea typeface="ＭＳ Ｐゴシック" pitchFamily="-83" charset="-128"/>
              <a:cs typeface="ＭＳ Ｐゴシック" pitchFamily="-83" charset="-128"/>
            </a:endParaRPr>
          </a:p>
        </p:txBody>
      </p:sp>
      <p:sp>
        <p:nvSpPr>
          <p:cNvPr id="34835" name="TextBox 40">
            <a:extLst>
              <a:ext uri="{FF2B5EF4-FFF2-40B4-BE49-F238E27FC236}">
                <a16:creationId xmlns:a16="http://schemas.microsoft.com/office/drawing/2014/main" id="{BC7DA478-6075-5E42-B056-7C46C30CBAB1}"/>
              </a:ext>
            </a:extLst>
          </p:cNvPr>
          <p:cNvSpPr txBox="1">
            <a:spLocks noChangeArrowheads="1"/>
          </p:cNvSpPr>
          <p:nvPr/>
        </p:nvSpPr>
        <p:spPr bwMode="auto">
          <a:xfrm>
            <a:off x="986509" y="4052286"/>
            <a:ext cx="690562" cy="400110"/>
          </a:xfrm>
          <a:prstGeom prst="rect">
            <a:avLst/>
          </a:prstGeom>
          <a:noFill/>
          <a:ln w="9525">
            <a:noFill/>
            <a:miter lim="800000"/>
            <a:headEnd/>
            <a:tailEnd/>
          </a:ln>
        </p:spPr>
        <p:txBody>
          <a:bodyPr>
            <a:spAutoFit/>
          </a:bodyPr>
          <a:lstStyle/>
          <a:p>
            <a:pPr eaLnBrk="1" hangingPunct="1">
              <a:defRPr/>
            </a:pPr>
            <a:r>
              <a:rPr lang="en-US" sz="2000" dirty="0">
                <a:solidFill>
                  <a:srgbClr val="FF0000"/>
                </a:solidFill>
                <a:latin typeface="+mn-lt"/>
                <a:ea typeface="ＭＳ Ｐゴシック" pitchFamily="-83" charset="-128"/>
                <a:cs typeface="ＭＳ Ｐゴシック" pitchFamily="-83" charset="-128"/>
              </a:rPr>
              <a:t> </a:t>
            </a:r>
            <a:r>
              <a:rPr lang="en-US" sz="2000" dirty="0" err="1">
                <a:solidFill>
                  <a:srgbClr val="FF0000"/>
                </a:solidFill>
                <a:latin typeface="+mn-lt"/>
                <a:ea typeface="ＭＳ Ｐゴシック" pitchFamily="-83" charset="-128"/>
                <a:cs typeface="ＭＳ Ｐゴシック" pitchFamily="-83" charset="-128"/>
              </a:rPr>
              <a:t>r</a:t>
            </a:r>
            <a:r>
              <a:rPr lang="en-US" sz="2000" baseline="-25000" dirty="0" err="1">
                <a:solidFill>
                  <a:srgbClr val="FF0000"/>
                </a:solidFill>
                <a:latin typeface="+mn-lt"/>
                <a:ea typeface="ＭＳ Ｐゴシック" pitchFamily="-83" charset="-128"/>
                <a:cs typeface="ＭＳ Ｐゴシック" pitchFamily="-83" charset="-128"/>
              </a:rPr>
              <a:t>w</a:t>
            </a:r>
            <a:endParaRPr lang="en-US" sz="2000" baseline="-25000" dirty="0">
              <a:solidFill>
                <a:srgbClr val="FF0000"/>
              </a:solidFill>
              <a:latin typeface="+mn-lt"/>
              <a:ea typeface="ＭＳ Ｐゴシック" pitchFamily="-83" charset="-128"/>
              <a:cs typeface="ＭＳ Ｐゴシック" pitchFamily="-83" charset="-128"/>
            </a:endParaRPr>
          </a:p>
        </p:txBody>
      </p:sp>
      <p:sp>
        <p:nvSpPr>
          <p:cNvPr id="33" name="Right Brace 32">
            <a:extLst>
              <a:ext uri="{FF2B5EF4-FFF2-40B4-BE49-F238E27FC236}">
                <a16:creationId xmlns:a16="http://schemas.microsoft.com/office/drawing/2014/main" id="{FE5A2C35-DDFB-084A-8940-FBD8CF06D554}"/>
              </a:ext>
            </a:extLst>
          </p:cNvPr>
          <p:cNvSpPr>
            <a:spLocks/>
          </p:cNvSpPr>
          <p:nvPr/>
        </p:nvSpPr>
        <p:spPr bwMode="auto">
          <a:xfrm rot="-5400000">
            <a:off x="3366243" y="995437"/>
            <a:ext cx="957655" cy="1706022"/>
          </a:xfrm>
          <a:prstGeom prst="rightBrace">
            <a:avLst>
              <a:gd name="adj1" fmla="val 8328"/>
              <a:gd name="adj2" fmla="val 49217"/>
            </a:avLst>
          </a:prstGeom>
          <a:noFill/>
          <a:ln w="25400">
            <a:solidFill>
              <a:srgbClr val="06873E"/>
            </a:solidFill>
            <a:round/>
            <a:headEnd/>
            <a:tailEnd/>
          </a:ln>
          <a:effectLst>
            <a:outerShdw blurRad="40000" dist="20000" dir="5400000" rotWithShape="0">
              <a:srgbClr val="808080">
                <a:alpha val="37999"/>
              </a:srgbClr>
            </a:outerShdw>
          </a:effectLst>
        </p:spPr>
        <p:txBody>
          <a:bodyPr anchor="ctr"/>
          <a:lstStyle/>
          <a:p>
            <a:pPr algn="ctr" eaLnBrk="1" hangingPunct="1">
              <a:defRPr/>
            </a:pPr>
            <a:endParaRPr lang="en-US">
              <a:latin typeface="+mn-lt"/>
              <a:ea typeface="+mn-ea"/>
            </a:endParaRPr>
          </a:p>
        </p:txBody>
      </p:sp>
      <p:sp>
        <p:nvSpPr>
          <p:cNvPr id="34" name="Right Brace 33">
            <a:extLst>
              <a:ext uri="{FF2B5EF4-FFF2-40B4-BE49-F238E27FC236}">
                <a16:creationId xmlns:a16="http://schemas.microsoft.com/office/drawing/2014/main" id="{67E229AB-1A34-1646-BB6F-2E21FF0F73BE}"/>
              </a:ext>
            </a:extLst>
          </p:cNvPr>
          <p:cNvSpPr>
            <a:spLocks/>
          </p:cNvSpPr>
          <p:nvPr/>
        </p:nvSpPr>
        <p:spPr bwMode="auto">
          <a:xfrm rot="5400000">
            <a:off x="3558361" y="3877572"/>
            <a:ext cx="738265" cy="1666626"/>
          </a:xfrm>
          <a:prstGeom prst="rightBrace">
            <a:avLst>
              <a:gd name="adj1" fmla="val 8326"/>
              <a:gd name="adj2" fmla="val 50963"/>
            </a:avLst>
          </a:prstGeom>
          <a:noFill/>
          <a:ln w="25400">
            <a:solidFill>
              <a:srgbClr val="FF0000"/>
            </a:solidFill>
            <a:round/>
            <a:headEnd/>
            <a:tailEnd/>
          </a:ln>
          <a:effectLst>
            <a:outerShdw blurRad="40000" dist="20000" dir="5400000" rotWithShape="0">
              <a:srgbClr val="808080">
                <a:alpha val="37999"/>
              </a:srgbClr>
            </a:outerShdw>
          </a:effectLst>
        </p:spPr>
        <p:txBody>
          <a:bodyPr anchor="ctr"/>
          <a:lstStyle/>
          <a:p>
            <a:pPr algn="ctr" eaLnBrk="1" hangingPunct="1">
              <a:defRPr/>
            </a:pPr>
            <a:endParaRPr lang="en-US">
              <a:latin typeface="+mn-lt"/>
              <a:ea typeface="+mn-ea"/>
            </a:endParaRPr>
          </a:p>
        </p:txBody>
      </p:sp>
      <p:sp>
        <p:nvSpPr>
          <p:cNvPr id="34838" name="TextBox 35">
            <a:extLst>
              <a:ext uri="{FF2B5EF4-FFF2-40B4-BE49-F238E27FC236}">
                <a16:creationId xmlns:a16="http://schemas.microsoft.com/office/drawing/2014/main" id="{7CE606D2-B2AD-6A4A-8366-2BE088D48BB4}"/>
              </a:ext>
            </a:extLst>
          </p:cNvPr>
          <p:cNvSpPr txBox="1">
            <a:spLocks noChangeArrowheads="1"/>
          </p:cNvSpPr>
          <p:nvPr/>
        </p:nvSpPr>
        <p:spPr bwMode="auto">
          <a:xfrm>
            <a:off x="2276434" y="973583"/>
            <a:ext cx="31432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2000" dirty="0">
                <a:solidFill>
                  <a:srgbClr val="06873E"/>
                </a:solidFill>
                <a:latin typeface="+mn-lt"/>
              </a:rPr>
              <a:t>    NCO, NX &gt; 0</a:t>
            </a:r>
          </a:p>
        </p:txBody>
      </p:sp>
      <p:sp>
        <p:nvSpPr>
          <p:cNvPr id="34840" name="TextBox 40">
            <a:extLst>
              <a:ext uri="{FF2B5EF4-FFF2-40B4-BE49-F238E27FC236}">
                <a16:creationId xmlns:a16="http://schemas.microsoft.com/office/drawing/2014/main" id="{D0B717D0-E6F5-4B4A-831E-2A64B6BE05C6}"/>
              </a:ext>
            </a:extLst>
          </p:cNvPr>
          <p:cNvSpPr txBox="1">
            <a:spLocks noChangeArrowheads="1"/>
          </p:cNvSpPr>
          <p:nvPr/>
        </p:nvSpPr>
        <p:spPr bwMode="auto">
          <a:xfrm>
            <a:off x="5769974" y="1332983"/>
            <a:ext cx="3008313"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800" i="1" dirty="0" err="1">
                <a:latin typeface="+mn-lt"/>
              </a:rPr>
              <a:t>r</a:t>
            </a:r>
            <a:r>
              <a:rPr lang="en-US" altLang="en-US" sz="1800" i="1" baseline="-25000" dirty="0" err="1">
                <a:latin typeface="+mn-lt"/>
              </a:rPr>
              <a:t>A</a:t>
            </a:r>
            <a:r>
              <a:rPr lang="en-US" altLang="en-US" sz="1800" dirty="0">
                <a:latin typeface="+mn-lt"/>
              </a:rPr>
              <a:t> is the  </a:t>
            </a:r>
            <a:r>
              <a:rPr lang="en-US" sz="1800" b="1" dirty="0">
                <a:latin typeface="+mn-lt"/>
              </a:rPr>
              <a:t>autarky interest rate </a:t>
            </a:r>
            <a:r>
              <a:rPr lang="en-US" sz="1800" dirty="0">
                <a:latin typeface="+mn-lt"/>
              </a:rPr>
              <a:t>which</a:t>
            </a:r>
            <a:r>
              <a:rPr lang="en-US" sz="1800" b="1" dirty="0">
                <a:latin typeface="+mn-lt"/>
              </a:rPr>
              <a:t> </a:t>
            </a:r>
            <a:r>
              <a:rPr lang="en-US" sz="1800" dirty="0">
                <a:latin typeface="+mn-lt"/>
              </a:rPr>
              <a:t>is the interest rate that would balance savings and investment in country with a closed economy. </a:t>
            </a:r>
            <a:endParaRPr lang="en-US" altLang="en-US" sz="1800" dirty="0">
              <a:latin typeface="+mn-lt"/>
            </a:endParaRPr>
          </a:p>
        </p:txBody>
      </p:sp>
      <p:sp>
        <p:nvSpPr>
          <p:cNvPr id="25" name="TextBox 36">
            <a:extLst>
              <a:ext uri="{FF2B5EF4-FFF2-40B4-BE49-F238E27FC236}">
                <a16:creationId xmlns:a16="http://schemas.microsoft.com/office/drawing/2014/main" id="{FE347AFD-5715-6B46-826E-803A0B0EC7C2}"/>
              </a:ext>
            </a:extLst>
          </p:cNvPr>
          <p:cNvSpPr txBox="1">
            <a:spLocks noChangeArrowheads="1"/>
          </p:cNvSpPr>
          <p:nvPr/>
        </p:nvSpPr>
        <p:spPr bwMode="auto">
          <a:xfrm>
            <a:off x="2316162" y="4973284"/>
            <a:ext cx="3143250" cy="400110"/>
          </a:xfrm>
          <a:prstGeom prst="rect">
            <a:avLst/>
          </a:prstGeom>
          <a:solidFill>
            <a:schemeClr val="bg1"/>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2000" dirty="0">
                <a:solidFill>
                  <a:srgbClr val="FF0000"/>
                </a:solidFill>
                <a:latin typeface="+mn-lt"/>
              </a:rPr>
              <a:t>    NCO, NX &lt; 0</a:t>
            </a:r>
          </a:p>
        </p:txBody>
      </p:sp>
      <p:cxnSp>
        <p:nvCxnSpPr>
          <p:cNvPr id="26" name="Straight Connector 25">
            <a:extLst>
              <a:ext uri="{FF2B5EF4-FFF2-40B4-BE49-F238E27FC236}">
                <a16:creationId xmlns:a16="http://schemas.microsoft.com/office/drawing/2014/main" id="{9E9A61AC-72F3-5C49-AD2D-5A5150AAE158}"/>
              </a:ext>
            </a:extLst>
          </p:cNvPr>
          <p:cNvCxnSpPr>
            <a:cxnSpLocks/>
          </p:cNvCxnSpPr>
          <p:nvPr/>
        </p:nvCxnSpPr>
        <p:spPr>
          <a:xfrm>
            <a:off x="2323683" y="1586018"/>
            <a:ext cx="3226676" cy="363253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A326FE24-D5AC-A046-91F2-90C19572ED78}"/>
              </a:ext>
            </a:extLst>
          </p:cNvPr>
          <p:cNvCxnSpPr>
            <a:cxnSpLocks/>
          </p:cNvCxnSpPr>
          <p:nvPr/>
        </p:nvCxnSpPr>
        <p:spPr>
          <a:xfrm flipH="1">
            <a:off x="2363913" y="1447947"/>
            <a:ext cx="3055771" cy="377060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9" name="TextBox 30">
            <a:extLst>
              <a:ext uri="{FF2B5EF4-FFF2-40B4-BE49-F238E27FC236}">
                <a16:creationId xmlns:a16="http://schemas.microsoft.com/office/drawing/2014/main" id="{4E898B11-4F57-1C42-9404-356C57163EBD}"/>
              </a:ext>
            </a:extLst>
          </p:cNvPr>
          <p:cNvSpPr txBox="1">
            <a:spLocks noChangeArrowheads="1"/>
          </p:cNvSpPr>
          <p:nvPr/>
        </p:nvSpPr>
        <p:spPr bwMode="auto">
          <a:xfrm>
            <a:off x="2109372" y="1455696"/>
            <a:ext cx="112303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2000" dirty="0">
                <a:latin typeface="+mn-lt"/>
              </a:rPr>
              <a:t>  D</a:t>
            </a:r>
            <a:r>
              <a:rPr lang="en-US" altLang="en-US" sz="2000" baseline="-25000" dirty="0">
                <a:latin typeface="+mn-lt"/>
              </a:rPr>
              <a:t>LF</a:t>
            </a:r>
          </a:p>
        </p:txBody>
      </p:sp>
      <p:sp>
        <p:nvSpPr>
          <p:cNvPr id="31" name="TextBox 31">
            <a:extLst>
              <a:ext uri="{FF2B5EF4-FFF2-40B4-BE49-F238E27FC236}">
                <a16:creationId xmlns:a16="http://schemas.microsoft.com/office/drawing/2014/main" id="{AAE7A580-29A8-8343-971D-0ACBCCE70ADC}"/>
              </a:ext>
            </a:extLst>
          </p:cNvPr>
          <p:cNvSpPr txBox="1">
            <a:spLocks noChangeArrowheads="1"/>
          </p:cNvSpPr>
          <p:nvPr/>
        </p:nvSpPr>
        <p:spPr bwMode="auto">
          <a:xfrm>
            <a:off x="4664997" y="1471055"/>
            <a:ext cx="7704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000" dirty="0">
                <a:latin typeface="+mn-lt"/>
              </a:rPr>
              <a:t> S</a:t>
            </a:r>
            <a:r>
              <a:rPr lang="en-US" altLang="en-US" sz="2000" baseline="-25000" dirty="0">
                <a:latin typeface="+mn-lt"/>
              </a:rPr>
              <a:t>LF</a:t>
            </a:r>
            <a:endParaRPr lang="en-US" altLang="en-US" sz="2000" dirty="0">
              <a:latin typeface="+mn-lt"/>
            </a:endParaRPr>
          </a:p>
        </p:txBody>
      </p:sp>
      <p:sp>
        <p:nvSpPr>
          <p:cNvPr id="36" name="TextBox 20">
            <a:extLst>
              <a:ext uri="{FF2B5EF4-FFF2-40B4-BE49-F238E27FC236}">
                <a16:creationId xmlns:a16="http://schemas.microsoft.com/office/drawing/2014/main" id="{05F843F0-2363-274E-BD2C-DA193E4DB5F7}"/>
              </a:ext>
            </a:extLst>
          </p:cNvPr>
          <p:cNvSpPr txBox="1">
            <a:spLocks noChangeArrowheads="1"/>
          </p:cNvSpPr>
          <p:nvPr/>
        </p:nvSpPr>
        <p:spPr bwMode="auto">
          <a:xfrm>
            <a:off x="6703598" y="5903161"/>
            <a:ext cx="68262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2000" dirty="0">
                <a:latin typeface="+mn-lt"/>
              </a:rPr>
              <a:t>Q</a:t>
            </a:r>
            <a:r>
              <a:rPr lang="en-US" altLang="en-US" sz="2000" baseline="-25000" dirty="0">
                <a:latin typeface="+mn-lt"/>
              </a:rPr>
              <a:t>LF</a:t>
            </a:r>
            <a:endParaRPr lang="en-US" altLang="en-US" sz="2000" b="1" dirty="0">
              <a:latin typeface="+mn-lt"/>
            </a:endParaRPr>
          </a:p>
        </p:txBody>
      </p:sp>
      <p:sp>
        <p:nvSpPr>
          <p:cNvPr id="37" name="TextBox 37">
            <a:extLst>
              <a:ext uri="{FF2B5EF4-FFF2-40B4-BE49-F238E27FC236}">
                <a16:creationId xmlns:a16="http://schemas.microsoft.com/office/drawing/2014/main" id="{AA69D75A-A1C0-9646-9905-B5578E676025}"/>
              </a:ext>
            </a:extLst>
          </p:cNvPr>
          <p:cNvSpPr txBox="1">
            <a:spLocks noChangeArrowheads="1"/>
          </p:cNvSpPr>
          <p:nvPr/>
        </p:nvSpPr>
        <p:spPr bwMode="auto">
          <a:xfrm>
            <a:off x="3610002" y="5954673"/>
            <a:ext cx="7838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000" dirty="0">
                <a:latin typeface="+mn-lt"/>
              </a:rPr>
              <a:t> Q*</a:t>
            </a:r>
            <a:r>
              <a:rPr lang="en-US" altLang="en-US" sz="2000" baseline="-25000" dirty="0">
                <a:latin typeface="+mn-lt"/>
              </a:rPr>
              <a:t>LF </a:t>
            </a:r>
            <a:endParaRPr lang="en-US" altLang="en-US" sz="2000" dirty="0">
              <a:latin typeface="+mn-lt"/>
            </a:endParaRPr>
          </a:p>
        </p:txBody>
      </p:sp>
      <p:sp>
        <p:nvSpPr>
          <p:cNvPr id="3" name="TextBox 2">
            <a:extLst>
              <a:ext uri="{FF2B5EF4-FFF2-40B4-BE49-F238E27FC236}">
                <a16:creationId xmlns:a16="http://schemas.microsoft.com/office/drawing/2014/main" id="{4998C591-62EC-1008-1273-E0788C2C2B3B}"/>
              </a:ext>
            </a:extLst>
          </p:cNvPr>
          <p:cNvSpPr txBox="1"/>
          <p:nvPr/>
        </p:nvSpPr>
        <p:spPr>
          <a:xfrm>
            <a:off x="5661333" y="4252341"/>
            <a:ext cx="3377071" cy="1754326"/>
          </a:xfrm>
          <a:prstGeom prst="rect">
            <a:avLst/>
          </a:prstGeom>
          <a:noFill/>
        </p:spPr>
        <p:txBody>
          <a:bodyPr wrap="square" rtlCol="0">
            <a:spAutoFit/>
          </a:bodyPr>
          <a:lstStyle/>
          <a:p>
            <a:pPr algn="ctr"/>
            <a:r>
              <a:rPr lang="en-US" dirty="0">
                <a:latin typeface="+mn-lt"/>
              </a:rPr>
              <a:t>As interest rates rise </a:t>
            </a:r>
            <a:r>
              <a:rPr lang="en-US" altLang="en-US" dirty="0">
                <a:latin typeface="+mn-lt"/>
              </a:rPr>
              <a:t>Savings increases because it is more attractive and Investment decreases because it is more expensive to borrow. </a:t>
            </a:r>
          </a:p>
          <a:p>
            <a:pPr algn="ctr"/>
            <a:endParaRPr lang="en-US" dirty="0">
              <a:latin typeface="+mn-lt"/>
            </a:endParaRPr>
          </a:p>
        </p:txBody>
      </p:sp>
      <p:sp>
        <p:nvSpPr>
          <p:cNvPr id="28" name="TextBox 40">
            <a:extLst>
              <a:ext uri="{FF2B5EF4-FFF2-40B4-BE49-F238E27FC236}">
                <a16:creationId xmlns:a16="http://schemas.microsoft.com/office/drawing/2014/main" id="{FA1CD50A-8943-F2E4-5387-63D7CAA0501E}"/>
              </a:ext>
            </a:extLst>
          </p:cNvPr>
          <p:cNvSpPr txBox="1">
            <a:spLocks noChangeArrowheads="1"/>
          </p:cNvSpPr>
          <p:nvPr/>
        </p:nvSpPr>
        <p:spPr bwMode="auto">
          <a:xfrm>
            <a:off x="5882063" y="2842232"/>
            <a:ext cx="3008313"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800" i="1" dirty="0" err="1">
                <a:latin typeface="+mn-lt"/>
              </a:rPr>
              <a:t>r</a:t>
            </a:r>
            <a:r>
              <a:rPr lang="en-US" altLang="en-US" sz="1800" i="1" baseline="-25000" dirty="0" err="1">
                <a:latin typeface="+mn-lt"/>
              </a:rPr>
              <a:t>W</a:t>
            </a:r>
            <a:r>
              <a:rPr lang="en-US" altLang="en-US" sz="1800" dirty="0">
                <a:latin typeface="+mn-lt"/>
              </a:rPr>
              <a:t> is</a:t>
            </a:r>
            <a:r>
              <a:rPr lang="en-US" altLang="en-US" sz="1800" b="1" dirty="0">
                <a:latin typeface="+mn-lt"/>
              </a:rPr>
              <a:t> </a:t>
            </a:r>
            <a:r>
              <a:rPr lang="en-US" altLang="en-US" sz="1800" dirty="0">
                <a:latin typeface="+mn-lt"/>
              </a:rPr>
              <a:t>the</a:t>
            </a:r>
            <a:r>
              <a:rPr lang="en-US" altLang="en-US" sz="1800" b="1" dirty="0">
                <a:latin typeface="+mn-lt"/>
              </a:rPr>
              <a:t> world </a:t>
            </a:r>
            <a:r>
              <a:rPr lang="en-US" sz="1800" b="1" dirty="0">
                <a:latin typeface="+mn-lt"/>
              </a:rPr>
              <a:t>interest rate </a:t>
            </a:r>
            <a:r>
              <a:rPr lang="en-US" sz="1800" dirty="0">
                <a:latin typeface="+mn-lt"/>
              </a:rPr>
              <a:t>which</a:t>
            </a:r>
            <a:r>
              <a:rPr lang="en-US" sz="1800" b="1" dirty="0">
                <a:latin typeface="+mn-lt"/>
              </a:rPr>
              <a:t> </a:t>
            </a:r>
            <a:r>
              <a:rPr lang="en-US" sz="1800" dirty="0">
                <a:latin typeface="+mn-lt"/>
              </a:rPr>
              <a:t>is a competitive interest rate based on individual countries’ autarky interest rates.</a:t>
            </a:r>
            <a:endParaRPr lang="en-US" altLang="en-US" sz="18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40"/>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Typewriter"/>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37"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4" name="Warp Up"/>
                                        </p:tgtEl>
                                      </p:cMediaNode>
                                    </p:audio>
                                  </p:subTnLst>
                                </p:cTn>
                              </p:par>
                            </p:childTnLst>
                          </p:cTn>
                        </p:par>
                        <p:par>
                          <p:cTn id="15" fill="hold" nodeType="afterGroup">
                            <p:stCondLst>
                              <p:cond delay="1000"/>
                            </p:stCondLst>
                            <p:childTnLst>
                              <p:par>
                                <p:cTn id="16" presetID="1" presetClass="entr" presetSubtype="0" fill="hold" grpId="0" nodeType="afterEffect">
                                  <p:stCondLst>
                                    <p:cond delay="0"/>
                                  </p:stCondLst>
                                  <p:childTnLst>
                                    <p:set>
                                      <p:cBhvr>
                                        <p:cTn id="17" dur="1" fill="hold">
                                          <p:stCondLst>
                                            <p:cond delay="0"/>
                                          </p:stCondLst>
                                        </p:cTn>
                                        <p:tgtEl>
                                          <p:spTgt spid="34834"/>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3" name="Typewriter"/>
                                        </p:tgtEl>
                                      </p:cMediaNode>
                                    </p:audio>
                                  </p:sub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3"/>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3" name="Typewriter"/>
                                        </p:tgtEl>
                                      </p:cMediaNode>
                                    </p:audio>
                                  </p:subTnLst>
                                </p:cTn>
                              </p:par>
                              <p:par>
                                <p:cTn id="26" presetID="1" presetClass="entr" presetSubtype="0" fill="hold" grpId="0" nodeType="withEffect">
                                  <p:stCondLst>
                                    <p:cond delay="0"/>
                                  </p:stCondLst>
                                  <p:childTnLst>
                                    <p:set>
                                      <p:cBhvr>
                                        <p:cTn id="27" dur="1" fill="hold">
                                          <p:stCondLst>
                                            <p:cond delay="0"/>
                                          </p:stCondLst>
                                        </p:cTn>
                                        <p:tgtEl>
                                          <p:spTgt spid="3483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1000"/>
                                        <p:tgtEl>
                                          <p:spTgt spid="21"/>
                                        </p:tgtEl>
                                      </p:cBhvr>
                                    </p:animEffect>
                                    <p:anim calcmode="lin" valueType="num">
                                      <p:cBhvr>
                                        <p:cTn id="33" dur="1000" fill="hold"/>
                                        <p:tgtEl>
                                          <p:spTgt spid="21"/>
                                        </p:tgtEl>
                                        <p:attrNameLst>
                                          <p:attrName>ppt_x</p:attrName>
                                        </p:attrNameLst>
                                      </p:cBhvr>
                                      <p:tavLst>
                                        <p:tav tm="0">
                                          <p:val>
                                            <p:strVal val="#ppt_x"/>
                                          </p:val>
                                        </p:tav>
                                        <p:tav tm="100000">
                                          <p:val>
                                            <p:strVal val="#ppt_x"/>
                                          </p:val>
                                        </p:tav>
                                      </p:tavLst>
                                    </p:anim>
                                    <p:anim calcmode="lin" valueType="num">
                                      <p:cBhvr>
                                        <p:cTn id="34" dur="1000" fill="hold"/>
                                        <p:tgtEl>
                                          <p:spTgt spid="2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5" name="Warp Down"/>
                                        </p:tgtEl>
                                      </p:cMediaNode>
                                    </p:audio>
                                  </p:subTnLst>
                                </p:cTn>
                              </p:par>
                            </p:childTnLst>
                          </p:cTn>
                        </p:par>
                        <p:par>
                          <p:cTn id="35" fill="hold">
                            <p:stCondLst>
                              <p:cond delay="1000"/>
                            </p:stCondLst>
                            <p:childTnLst>
                              <p:par>
                                <p:cTn id="36" presetID="1" presetClass="entr" presetSubtype="0" fill="hold" grpId="0" nodeType="afterEffect">
                                  <p:stCondLst>
                                    <p:cond delay="0"/>
                                  </p:stCondLst>
                                  <p:childTnLst>
                                    <p:set>
                                      <p:cBhvr>
                                        <p:cTn id="37" dur="1" fill="hold">
                                          <p:stCondLst>
                                            <p:cond delay="0"/>
                                          </p:stCondLst>
                                        </p:cTn>
                                        <p:tgtEl>
                                          <p:spTgt spid="34835"/>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4"/>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3" name="Typewriter"/>
                                        </p:tgtEl>
                                      </p:cMediaNode>
                                    </p:audio>
                                  </p:subTnLst>
                                </p:cTn>
                              </p:par>
                              <p:par>
                                <p:cTn id="42" presetID="1" presetClass="entr" presetSubtype="0"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34" grpId="0"/>
      <p:bldP spid="34835" grpId="0"/>
      <p:bldP spid="33" grpId="0" animBg="1"/>
      <p:bldP spid="34" grpId="0" animBg="1"/>
      <p:bldP spid="34838" grpId="0"/>
      <p:bldP spid="34840" grpId="0"/>
      <p:bldP spid="25" grpId="0" animBg="1"/>
      <p:bldP spid="2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002A56C6-BCC1-3E45-AF14-AAF0EC2FD9D8}"/>
              </a:ext>
            </a:extLst>
          </p:cNvPr>
          <p:cNvSpPr>
            <a:spLocks noGrp="1"/>
          </p:cNvSpPr>
          <p:nvPr>
            <p:ph type="title"/>
          </p:nvPr>
        </p:nvSpPr>
        <p:spPr>
          <a:xfrm>
            <a:off x="0" y="131405"/>
            <a:ext cx="9144000" cy="1143000"/>
          </a:xfrm>
        </p:spPr>
        <p:txBody>
          <a:bodyPr>
            <a:normAutofit fontScale="90000"/>
          </a:bodyPr>
          <a:lstStyle/>
          <a:p>
            <a:pPr>
              <a:defRPr/>
            </a:pPr>
            <a:r>
              <a:rPr lang="en-US" dirty="0">
                <a:ea typeface="ＭＳ Ｐゴシック" pitchFamily="-1" charset="-128"/>
                <a:cs typeface="ＭＳ Ｐゴシック" pitchFamily="-1" charset="-128"/>
              </a:rPr>
              <a:t>Large Open Economies - Two Country World</a:t>
            </a:r>
          </a:p>
        </p:txBody>
      </p:sp>
      <p:cxnSp>
        <p:nvCxnSpPr>
          <p:cNvPr id="5" name="Straight Connector 4">
            <a:extLst>
              <a:ext uri="{FF2B5EF4-FFF2-40B4-BE49-F238E27FC236}">
                <a16:creationId xmlns:a16="http://schemas.microsoft.com/office/drawing/2014/main" id="{7B588A47-952F-ED4B-8B04-D825781450C3}"/>
              </a:ext>
            </a:extLst>
          </p:cNvPr>
          <p:cNvCxnSpPr>
            <a:cxnSpLocks noChangeShapeType="1"/>
          </p:cNvCxnSpPr>
          <p:nvPr/>
        </p:nvCxnSpPr>
        <p:spPr bwMode="auto">
          <a:xfrm rot="5400000">
            <a:off x="-112712" y="4643104"/>
            <a:ext cx="1854200" cy="0"/>
          </a:xfrm>
          <a:prstGeom prst="line">
            <a:avLst/>
          </a:prstGeom>
          <a:noFill/>
          <a:ln w="25400">
            <a:solidFill>
              <a:schemeClr val="tx1"/>
            </a:solidFill>
            <a:round/>
            <a:headEnd/>
            <a:tailEnd/>
          </a:ln>
          <a:effectLst>
            <a:outerShdw blurRad="40000" dist="20000" dir="5400000" rotWithShape="0">
              <a:srgbClr val="808080">
                <a:alpha val="37999"/>
              </a:srgbClr>
            </a:outerShdw>
          </a:effectLst>
        </p:spPr>
      </p:cxnSp>
      <p:cxnSp>
        <p:nvCxnSpPr>
          <p:cNvPr id="7" name="Straight Connector 6">
            <a:extLst>
              <a:ext uri="{FF2B5EF4-FFF2-40B4-BE49-F238E27FC236}">
                <a16:creationId xmlns:a16="http://schemas.microsoft.com/office/drawing/2014/main" id="{19017441-FADC-E740-BBAD-797AA05BDBB7}"/>
              </a:ext>
            </a:extLst>
          </p:cNvPr>
          <p:cNvCxnSpPr>
            <a:cxnSpLocks noChangeShapeType="1"/>
          </p:cNvCxnSpPr>
          <p:nvPr/>
        </p:nvCxnSpPr>
        <p:spPr bwMode="auto">
          <a:xfrm>
            <a:off x="814388" y="5555335"/>
            <a:ext cx="2043112" cy="3175"/>
          </a:xfrm>
          <a:prstGeom prst="line">
            <a:avLst/>
          </a:prstGeom>
          <a:noFill/>
          <a:ln w="25400">
            <a:solidFill>
              <a:schemeClr val="tx1"/>
            </a:solidFill>
            <a:round/>
            <a:headEnd/>
            <a:tailEnd/>
          </a:ln>
          <a:effectLst>
            <a:outerShdw blurRad="40000" dist="20000" dir="5400000" rotWithShape="0">
              <a:srgbClr val="808080">
                <a:alpha val="37999"/>
              </a:srgbClr>
            </a:outerShdw>
          </a:effectLst>
        </p:spPr>
      </p:cxnSp>
      <p:cxnSp>
        <p:nvCxnSpPr>
          <p:cNvPr id="12" name="Straight Connector 11">
            <a:extLst>
              <a:ext uri="{FF2B5EF4-FFF2-40B4-BE49-F238E27FC236}">
                <a16:creationId xmlns:a16="http://schemas.microsoft.com/office/drawing/2014/main" id="{80E4F215-3458-8547-BCFF-92321B47DA17}"/>
              </a:ext>
            </a:extLst>
          </p:cNvPr>
          <p:cNvCxnSpPr>
            <a:cxnSpLocks noChangeShapeType="1"/>
          </p:cNvCxnSpPr>
          <p:nvPr/>
        </p:nvCxnSpPr>
        <p:spPr bwMode="auto">
          <a:xfrm rot="5400000">
            <a:off x="2522538" y="4639929"/>
            <a:ext cx="1854200" cy="0"/>
          </a:xfrm>
          <a:prstGeom prst="line">
            <a:avLst/>
          </a:prstGeom>
          <a:noFill/>
          <a:ln w="25400">
            <a:solidFill>
              <a:schemeClr val="tx1"/>
            </a:solidFill>
            <a:round/>
            <a:headEnd/>
            <a:tailEnd/>
          </a:ln>
          <a:effectLst>
            <a:outerShdw blurRad="40000" dist="20000" dir="5400000" rotWithShape="0">
              <a:srgbClr val="808080">
                <a:alpha val="37999"/>
              </a:srgbClr>
            </a:outerShdw>
          </a:effectLst>
        </p:spPr>
      </p:cxnSp>
      <p:cxnSp>
        <p:nvCxnSpPr>
          <p:cNvPr id="13" name="Straight Connector 12">
            <a:extLst>
              <a:ext uri="{FF2B5EF4-FFF2-40B4-BE49-F238E27FC236}">
                <a16:creationId xmlns:a16="http://schemas.microsoft.com/office/drawing/2014/main" id="{FD3271C6-96C0-8F4F-B275-014C906453F2}"/>
              </a:ext>
            </a:extLst>
          </p:cNvPr>
          <p:cNvCxnSpPr>
            <a:cxnSpLocks noChangeShapeType="1"/>
          </p:cNvCxnSpPr>
          <p:nvPr/>
        </p:nvCxnSpPr>
        <p:spPr bwMode="auto">
          <a:xfrm rot="5400000">
            <a:off x="5045075" y="4644691"/>
            <a:ext cx="1854200" cy="0"/>
          </a:xfrm>
          <a:prstGeom prst="line">
            <a:avLst/>
          </a:prstGeom>
          <a:noFill/>
          <a:ln w="25400">
            <a:solidFill>
              <a:schemeClr val="tx1"/>
            </a:solidFill>
            <a:round/>
            <a:headEnd/>
            <a:tailEnd/>
          </a:ln>
          <a:effectLst>
            <a:outerShdw blurRad="40000" dist="20000" dir="5400000" rotWithShape="0">
              <a:srgbClr val="808080">
                <a:alpha val="37999"/>
              </a:srgbClr>
            </a:outerShdw>
          </a:effectLst>
        </p:spPr>
      </p:cxnSp>
      <p:cxnSp>
        <p:nvCxnSpPr>
          <p:cNvPr id="15" name="Straight Connector 14">
            <a:extLst>
              <a:ext uri="{FF2B5EF4-FFF2-40B4-BE49-F238E27FC236}">
                <a16:creationId xmlns:a16="http://schemas.microsoft.com/office/drawing/2014/main" id="{5F9B07F7-1B3D-414B-9937-78B6374E7546}"/>
              </a:ext>
            </a:extLst>
          </p:cNvPr>
          <p:cNvCxnSpPr>
            <a:cxnSpLocks noChangeShapeType="1"/>
          </p:cNvCxnSpPr>
          <p:nvPr/>
        </p:nvCxnSpPr>
        <p:spPr bwMode="auto">
          <a:xfrm>
            <a:off x="3449638" y="5552160"/>
            <a:ext cx="2076450" cy="6350"/>
          </a:xfrm>
          <a:prstGeom prst="line">
            <a:avLst/>
          </a:prstGeom>
          <a:noFill/>
          <a:ln w="25400">
            <a:solidFill>
              <a:schemeClr val="tx1"/>
            </a:solidFill>
            <a:round/>
            <a:headEnd/>
            <a:tailEnd/>
          </a:ln>
          <a:effectLst>
            <a:outerShdw blurRad="40000" dist="20000" dir="5400000" rotWithShape="0">
              <a:srgbClr val="808080">
                <a:alpha val="37999"/>
              </a:srgbClr>
            </a:outerShdw>
          </a:effectLst>
        </p:spPr>
      </p:cxnSp>
      <p:cxnSp>
        <p:nvCxnSpPr>
          <p:cNvPr id="16" name="Straight Connector 15">
            <a:extLst>
              <a:ext uri="{FF2B5EF4-FFF2-40B4-BE49-F238E27FC236}">
                <a16:creationId xmlns:a16="http://schemas.microsoft.com/office/drawing/2014/main" id="{C4FE3026-05F9-AA44-BE6C-A88D88EA517C}"/>
              </a:ext>
            </a:extLst>
          </p:cNvPr>
          <p:cNvCxnSpPr>
            <a:cxnSpLocks noChangeShapeType="1"/>
          </p:cNvCxnSpPr>
          <p:nvPr/>
        </p:nvCxnSpPr>
        <p:spPr bwMode="auto">
          <a:xfrm>
            <a:off x="5964741" y="5564357"/>
            <a:ext cx="2084388" cy="1588"/>
          </a:xfrm>
          <a:prstGeom prst="line">
            <a:avLst/>
          </a:prstGeom>
          <a:noFill/>
          <a:ln w="25400">
            <a:solidFill>
              <a:schemeClr val="tx1"/>
            </a:solidFill>
            <a:round/>
            <a:headEnd/>
            <a:tailEnd/>
          </a:ln>
          <a:effectLst>
            <a:outerShdw blurRad="40000" dist="20000" dir="5400000" rotWithShape="0">
              <a:srgbClr val="808080">
                <a:alpha val="37999"/>
              </a:srgbClr>
            </a:outerShdw>
          </a:effectLst>
        </p:spPr>
      </p:cxnSp>
      <p:sp>
        <p:nvSpPr>
          <p:cNvPr id="47112" name="TextBox 16">
            <a:extLst>
              <a:ext uri="{FF2B5EF4-FFF2-40B4-BE49-F238E27FC236}">
                <a16:creationId xmlns:a16="http://schemas.microsoft.com/office/drawing/2014/main" id="{2D1C774A-EAF2-804D-924A-6C6E275001FC}"/>
              </a:ext>
            </a:extLst>
          </p:cNvPr>
          <p:cNvSpPr txBox="1">
            <a:spLocks noChangeArrowheads="1"/>
          </p:cNvSpPr>
          <p:nvPr/>
        </p:nvSpPr>
        <p:spPr bwMode="auto">
          <a:xfrm>
            <a:off x="1401764" y="3223807"/>
            <a:ext cx="819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800" b="1" u="sng">
                <a:latin typeface="+mn-lt"/>
              </a:rPr>
              <a:t>U.S.</a:t>
            </a:r>
          </a:p>
        </p:txBody>
      </p:sp>
      <p:sp>
        <p:nvSpPr>
          <p:cNvPr id="47113" name="TextBox 17">
            <a:extLst>
              <a:ext uri="{FF2B5EF4-FFF2-40B4-BE49-F238E27FC236}">
                <a16:creationId xmlns:a16="http://schemas.microsoft.com/office/drawing/2014/main" id="{5E677A00-17F1-0B49-8FE3-C1D9303D0BAE}"/>
              </a:ext>
            </a:extLst>
          </p:cNvPr>
          <p:cNvSpPr txBox="1">
            <a:spLocks noChangeArrowheads="1"/>
          </p:cNvSpPr>
          <p:nvPr/>
        </p:nvSpPr>
        <p:spPr bwMode="auto">
          <a:xfrm>
            <a:off x="4036134" y="3219908"/>
            <a:ext cx="11620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800" b="1" u="sng" dirty="0">
                <a:latin typeface="+mn-lt"/>
              </a:rPr>
              <a:t>China</a:t>
            </a:r>
          </a:p>
        </p:txBody>
      </p:sp>
      <p:sp>
        <p:nvSpPr>
          <p:cNvPr id="47114" name="TextBox 18">
            <a:extLst>
              <a:ext uri="{FF2B5EF4-FFF2-40B4-BE49-F238E27FC236}">
                <a16:creationId xmlns:a16="http://schemas.microsoft.com/office/drawing/2014/main" id="{B1CCC132-4215-4543-A879-9A733C76F3B9}"/>
              </a:ext>
            </a:extLst>
          </p:cNvPr>
          <p:cNvSpPr txBox="1">
            <a:spLocks noChangeArrowheads="1"/>
          </p:cNvSpPr>
          <p:nvPr/>
        </p:nvSpPr>
        <p:spPr bwMode="auto">
          <a:xfrm>
            <a:off x="6565106" y="3219907"/>
            <a:ext cx="9763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800" b="1" u="sng">
                <a:latin typeface="+mn-lt"/>
              </a:rPr>
              <a:t>World</a:t>
            </a:r>
          </a:p>
        </p:txBody>
      </p:sp>
      <p:cxnSp>
        <p:nvCxnSpPr>
          <p:cNvPr id="21" name="Straight Connector 20">
            <a:extLst>
              <a:ext uri="{FF2B5EF4-FFF2-40B4-BE49-F238E27FC236}">
                <a16:creationId xmlns:a16="http://schemas.microsoft.com/office/drawing/2014/main" id="{20233DE2-44A4-8745-9B3D-6C3A3483F81F}"/>
              </a:ext>
            </a:extLst>
          </p:cNvPr>
          <p:cNvCxnSpPr>
            <a:cxnSpLocks noChangeShapeType="1"/>
          </p:cNvCxnSpPr>
          <p:nvPr/>
        </p:nvCxnSpPr>
        <p:spPr bwMode="auto">
          <a:xfrm>
            <a:off x="6161088" y="3868404"/>
            <a:ext cx="1682750" cy="1579562"/>
          </a:xfrm>
          <a:prstGeom prst="line">
            <a:avLst/>
          </a:prstGeom>
          <a:noFill/>
          <a:ln w="25400">
            <a:solidFill>
              <a:schemeClr val="tx1"/>
            </a:solidFill>
            <a:round/>
            <a:headEnd/>
            <a:tailEnd/>
          </a:ln>
          <a:effectLst>
            <a:outerShdw blurRad="40000" dist="20000" dir="5400000" rotWithShape="0">
              <a:srgbClr val="808080">
                <a:alpha val="37999"/>
              </a:srgbClr>
            </a:outerShdw>
          </a:effectLst>
        </p:spPr>
      </p:cxnSp>
      <p:cxnSp>
        <p:nvCxnSpPr>
          <p:cNvPr id="23" name="Straight Connector 22">
            <a:extLst>
              <a:ext uri="{FF2B5EF4-FFF2-40B4-BE49-F238E27FC236}">
                <a16:creationId xmlns:a16="http://schemas.microsoft.com/office/drawing/2014/main" id="{A02591D8-3907-0A47-B0A6-AE8561B8E7F3}"/>
              </a:ext>
            </a:extLst>
          </p:cNvPr>
          <p:cNvCxnSpPr>
            <a:cxnSpLocks noChangeShapeType="1"/>
          </p:cNvCxnSpPr>
          <p:nvPr/>
        </p:nvCxnSpPr>
        <p:spPr bwMode="auto">
          <a:xfrm rot="16200000" flipH="1">
            <a:off x="3566319" y="4102560"/>
            <a:ext cx="1460500" cy="1230312"/>
          </a:xfrm>
          <a:prstGeom prst="line">
            <a:avLst/>
          </a:prstGeom>
          <a:noFill/>
          <a:ln w="25400">
            <a:solidFill>
              <a:schemeClr val="tx1"/>
            </a:solidFill>
            <a:round/>
            <a:headEnd/>
            <a:tailEnd/>
          </a:ln>
          <a:effectLst>
            <a:outerShdw blurRad="40000" dist="20000" dir="5400000" rotWithShape="0">
              <a:srgbClr val="808080">
                <a:alpha val="37999"/>
              </a:srgbClr>
            </a:outerShdw>
          </a:effectLst>
        </p:spPr>
      </p:cxnSp>
      <p:cxnSp>
        <p:nvCxnSpPr>
          <p:cNvPr id="24" name="Straight Connector 23">
            <a:extLst>
              <a:ext uri="{FF2B5EF4-FFF2-40B4-BE49-F238E27FC236}">
                <a16:creationId xmlns:a16="http://schemas.microsoft.com/office/drawing/2014/main" id="{FCCB1738-54AD-9344-97E7-561E977F5883}"/>
              </a:ext>
            </a:extLst>
          </p:cNvPr>
          <p:cNvCxnSpPr>
            <a:cxnSpLocks noChangeShapeType="1"/>
          </p:cNvCxnSpPr>
          <p:nvPr/>
        </p:nvCxnSpPr>
        <p:spPr bwMode="auto">
          <a:xfrm>
            <a:off x="1360970" y="3868406"/>
            <a:ext cx="1386993" cy="1423985"/>
          </a:xfrm>
          <a:prstGeom prst="line">
            <a:avLst/>
          </a:prstGeom>
          <a:noFill/>
          <a:ln w="25400">
            <a:solidFill>
              <a:schemeClr val="tx1"/>
            </a:solidFill>
            <a:round/>
            <a:headEnd/>
            <a:tailEnd/>
          </a:ln>
          <a:effectLst>
            <a:outerShdw blurRad="40000" dist="20000" dir="5400000" rotWithShape="0">
              <a:srgbClr val="808080">
                <a:alpha val="37999"/>
              </a:srgbClr>
            </a:outerShdw>
          </a:effectLst>
        </p:spPr>
      </p:cxnSp>
      <p:cxnSp>
        <p:nvCxnSpPr>
          <p:cNvPr id="26" name="Straight Connector 25">
            <a:extLst>
              <a:ext uri="{FF2B5EF4-FFF2-40B4-BE49-F238E27FC236}">
                <a16:creationId xmlns:a16="http://schemas.microsoft.com/office/drawing/2014/main" id="{53F397DC-F8F4-B848-A1B0-5F592D086118}"/>
              </a:ext>
            </a:extLst>
          </p:cNvPr>
          <p:cNvCxnSpPr>
            <a:cxnSpLocks noChangeShapeType="1"/>
          </p:cNvCxnSpPr>
          <p:nvPr/>
        </p:nvCxnSpPr>
        <p:spPr bwMode="auto">
          <a:xfrm flipH="1">
            <a:off x="928689" y="3868406"/>
            <a:ext cx="1212848" cy="1398585"/>
          </a:xfrm>
          <a:prstGeom prst="line">
            <a:avLst/>
          </a:prstGeom>
          <a:noFill/>
          <a:ln w="25400">
            <a:solidFill>
              <a:schemeClr val="tx1"/>
            </a:solidFill>
            <a:round/>
            <a:headEnd/>
            <a:tailEnd/>
          </a:ln>
          <a:effectLst>
            <a:outerShdw blurRad="40000" dist="20000" dir="5400000" rotWithShape="0">
              <a:srgbClr val="808080">
                <a:alpha val="37999"/>
              </a:srgbClr>
            </a:outerShdw>
          </a:effectLst>
        </p:spPr>
      </p:cxnSp>
      <p:cxnSp>
        <p:nvCxnSpPr>
          <p:cNvPr id="29" name="Straight Connector 28">
            <a:extLst>
              <a:ext uri="{FF2B5EF4-FFF2-40B4-BE49-F238E27FC236}">
                <a16:creationId xmlns:a16="http://schemas.microsoft.com/office/drawing/2014/main" id="{4E0A5727-1A2E-714C-896F-FE6CE8A89FB1}"/>
              </a:ext>
            </a:extLst>
          </p:cNvPr>
          <p:cNvCxnSpPr>
            <a:cxnSpLocks noChangeShapeType="1"/>
          </p:cNvCxnSpPr>
          <p:nvPr/>
        </p:nvCxnSpPr>
        <p:spPr bwMode="auto">
          <a:xfrm rot="5400000">
            <a:off x="4181476" y="4103353"/>
            <a:ext cx="1460500" cy="1228725"/>
          </a:xfrm>
          <a:prstGeom prst="line">
            <a:avLst/>
          </a:prstGeom>
          <a:noFill/>
          <a:ln w="25400">
            <a:solidFill>
              <a:schemeClr val="tx1"/>
            </a:solidFill>
            <a:round/>
            <a:headEnd/>
            <a:tailEnd/>
          </a:ln>
          <a:effectLst>
            <a:outerShdw blurRad="40000" dist="20000" dir="5400000" rotWithShape="0">
              <a:srgbClr val="808080">
                <a:alpha val="37999"/>
              </a:srgbClr>
            </a:outerShdw>
          </a:effectLst>
        </p:spPr>
      </p:cxnSp>
      <p:cxnSp>
        <p:nvCxnSpPr>
          <p:cNvPr id="30" name="Straight Connector 29">
            <a:extLst>
              <a:ext uri="{FF2B5EF4-FFF2-40B4-BE49-F238E27FC236}">
                <a16:creationId xmlns:a16="http://schemas.microsoft.com/office/drawing/2014/main" id="{0E8BE902-6C40-1A41-962F-7EB5ECB4FEDF}"/>
              </a:ext>
            </a:extLst>
          </p:cNvPr>
          <p:cNvCxnSpPr>
            <a:cxnSpLocks noChangeShapeType="1"/>
          </p:cNvCxnSpPr>
          <p:nvPr/>
        </p:nvCxnSpPr>
        <p:spPr bwMode="auto">
          <a:xfrm rot="10800000" flipV="1">
            <a:off x="6211888" y="3836654"/>
            <a:ext cx="1682750" cy="1579562"/>
          </a:xfrm>
          <a:prstGeom prst="line">
            <a:avLst/>
          </a:prstGeom>
          <a:noFill/>
          <a:ln w="25400">
            <a:solidFill>
              <a:schemeClr val="tx1"/>
            </a:solidFill>
            <a:round/>
            <a:headEnd/>
            <a:tailEnd/>
          </a:ln>
          <a:effectLst>
            <a:outerShdw blurRad="40000" dist="20000" dir="5400000" rotWithShape="0">
              <a:srgbClr val="808080">
                <a:alpha val="37999"/>
              </a:srgbClr>
            </a:outerShdw>
          </a:effectLst>
        </p:spPr>
      </p:cxnSp>
      <p:cxnSp>
        <p:nvCxnSpPr>
          <p:cNvPr id="42" name="Straight Connector 41">
            <a:extLst>
              <a:ext uri="{FF2B5EF4-FFF2-40B4-BE49-F238E27FC236}">
                <a16:creationId xmlns:a16="http://schemas.microsoft.com/office/drawing/2014/main" id="{A6CA25E8-EB70-1341-B3E5-C97FE968EC14}"/>
              </a:ext>
            </a:extLst>
          </p:cNvPr>
          <p:cNvCxnSpPr>
            <a:cxnSpLocks noChangeShapeType="1"/>
          </p:cNvCxnSpPr>
          <p:nvPr/>
        </p:nvCxnSpPr>
        <p:spPr bwMode="auto">
          <a:xfrm flipH="1">
            <a:off x="814388" y="4664534"/>
            <a:ext cx="6200775" cy="17463"/>
          </a:xfrm>
          <a:prstGeom prst="line">
            <a:avLst/>
          </a:prstGeom>
          <a:noFill/>
          <a:ln w="15875">
            <a:solidFill>
              <a:schemeClr val="tx1"/>
            </a:solidFill>
            <a:prstDash val="dash"/>
            <a:round/>
            <a:headEnd/>
            <a:tailEnd/>
          </a:ln>
          <a:effectLst>
            <a:outerShdw blurRad="40000" dist="20000" dir="5400000" rotWithShape="0">
              <a:srgbClr val="808080">
                <a:alpha val="37999"/>
              </a:srgbClr>
            </a:outerShdw>
          </a:effectLst>
        </p:spPr>
      </p:cxnSp>
      <p:sp>
        <p:nvSpPr>
          <p:cNvPr id="47129" name="TextBox 56">
            <a:extLst>
              <a:ext uri="{FF2B5EF4-FFF2-40B4-BE49-F238E27FC236}">
                <a16:creationId xmlns:a16="http://schemas.microsoft.com/office/drawing/2014/main" id="{C788C9C1-0F0F-9F4B-B0BC-B8C06ECF4674}"/>
              </a:ext>
            </a:extLst>
          </p:cNvPr>
          <p:cNvSpPr txBox="1">
            <a:spLocks noChangeArrowheads="1"/>
          </p:cNvSpPr>
          <p:nvPr/>
        </p:nvSpPr>
        <p:spPr bwMode="auto">
          <a:xfrm>
            <a:off x="5853070" y="5912329"/>
            <a:ext cx="26543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200" dirty="0">
                <a:latin typeface="+mn-lt"/>
              </a:rPr>
              <a:t>At World Level it must be that S=I.</a:t>
            </a:r>
          </a:p>
          <a:p>
            <a:pPr algn="ctr" eaLnBrk="1" hangingPunct="1">
              <a:spcBef>
                <a:spcPct val="0"/>
              </a:spcBef>
              <a:buFontTx/>
              <a:buNone/>
            </a:pPr>
            <a:r>
              <a:rPr lang="en-US" altLang="en-US" sz="1200" dirty="0">
                <a:latin typeface="+mn-lt"/>
              </a:rPr>
              <a:t>NX=0</a:t>
            </a:r>
          </a:p>
          <a:p>
            <a:pPr algn="ctr" eaLnBrk="1" hangingPunct="1">
              <a:spcBef>
                <a:spcPct val="0"/>
              </a:spcBef>
              <a:buFontTx/>
              <a:buNone/>
            </a:pPr>
            <a:r>
              <a:rPr lang="en-US" altLang="en-US" sz="1200" dirty="0">
                <a:latin typeface="+mn-lt"/>
              </a:rPr>
              <a:t>NCO=0</a:t>
            </a:r>
          </a:p>
        </p:txBody>
      </p:sp>
      <p:sp>
        <p:nvSpPr>
          <p:cNvPr id="57" name="Right Brace 56">
            <a:extLst>
              <a:ext uri="{FF2B5EF4-FFF2-40B4-BE49-F238E27FC236}">
                <a16:creationId xmlns:a16="http://schemas.microsoft.com/office/drawing/2014/main" id="{2B754F81-FC28-1B4B-BA8B-04C13E6BAE2A}"/>
              </a:ext>
            </a:extLst>
          </p:cNvPr>
          <p:cNvSpPr>
            <a:spLocks/>
          </p:cNvSpPr>
          <p:nvPr/>
        </p:nvSpPr>
        <p:spPr bwMode="auto">
          <a:xfrm rot="5400000">
            <a:off x="4409633" y="5418204"/>
            <a:ext cx="372270" cy="682621"/>
          </a:xfrm>
          <a:prstGeom prst="rightBrace">
            <a:avLst>
              <a:gd name="adj1" fmla="val 8331"/>
              <a:gd name="adj2" fmla="val 50000"/>
            </a:avLst>
          </a:prstGeom>
          <a:noFill/>
          <a:ln w="25400">
            <a:solidFill>
              <a:srgbClr val="06873E"/>
            </a:solidFill>
            <a:round/>
            <a:headEnd/>
            <a:tailEnd/>
          </a:ln>
          <a:effectLst>
            <a:outerShdw blurRad="40000" dist="20000" dir="5400000" rotWithShape="0">
              <a:srgbClr val="808080">
                <a:alpha val="37999"/>
              </a:srgbClr>
            </a:outerShdw>
          </a:effectLst>
        </p:spPr>
        <p:txBody>
          <a:bodyPr anchor="ctr"/>
          <a:lstStyle/>
          <a:p>
            <a:pPr algn="ctr" eaLnBrk="1" hangingPunct="1">
              <a:defRPr/>
            </a:pPr>
            <a:endParaRPr lang="en-US">
              <a:latin typeface="+mn-lt"/>
              <a:ea typeface="+mn-ea"/>
            </a:endParaRPr>
          </a:p>
        </p:txBody>
      </p:sp>
      <p:sp>
        <p:nvSpPr>
          <p:cNvPr id="47131" name="TextBox 57">
            <a:extLst>
              <a:ext uri="{FF2B5EF4-FFF2-40B4-BE49-F238E27FC236}">
                <a16:creationId xmlns:a16="http://schemas.microsoft.com/office/drawing/2014/main" id="{D439D13B-B59B-5349-9C6A-C7F6227EE143}"/>
              </a:ext>
            </a:extLst>
          </p:cNvPr>
          <p:cNvSpPr txBox="1">
            <a:spLocks noChangeArrowheads="1"/>
          </p:cNvSpPr>
          <p:nvPr/>
        </p:nvSpPr>
        <p:spPr bwMode="auto">
          <a:xfrm>
            <a:off x="3661484" y="5950333"/>
            <a:ext cx="191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200" dirty="0">
                <a:solidFill>
                  <a:srgbClr val="06873E"/>
                </a:solidFill>
                <a:latin typeface="+mn-lt"/>
              </a:rPr>
              <a:t>    NCO and NX &gt; 0: Trade Surplus</a:t>
            </a:r>
          </a:p>
        </p:txBody>
      </p:sp>
      <p:sp>
        <p:nvSpPr>
          <p:cNvPr id="59" name="Right Brace 58">
            <a:extLst>
              <a:ext uri="{FF2B5EF4-FFF2-40B4-BE49-F238E27FC236}">
                <a16:creationId xmlns:a16="http://schemas.microsoft.com/office/drawing/2014/main" id="{EAFE39DA-6298-A74B-9EC4-B61B7B8F6C05}"/>
              </a:ext>
            </a:extLst>
          </p:cNvPr>
          <p:cNvSpPr>
            <a:spLocks/>
          </p:cNvSpPr>
          <p:nvPr/>
        </p:nvSpPr>
        <p:spPr bwMode="auto">
          <a:xfrm rot="5400000">
            <a:off x="1628491" y="5397779"/>
            <a:ext cx="350837" cy="723900"/>
          </a:xfrm>
          <a:prstGeom prst="rightBrace">
            <a:avLst>
              <a:gd name="adj1" fmla="val 8330"/>
              <a:gd name="adj2" fmla="val 50000"/>
            </a:avLst>
          </a:prstGeom>
          <a:noFill/>
          <a:ln w="25400">
            <a:solidFill>
              <a:srgbClr val="FF0000"/>
            </a:solidFill>
            <a:round/>
            <a:headEnd/>
            <a:tailEnd/>
          </a:ln>
          <a:effectLst>
            <a:outerShdw blurRad="40000" dist="20000" dir="5400000" rotWithShape="0">
              <a:srgbClr val="808080">
                <a:alpha val="37999"/>
              </a:srgbClr>
            </a:outerShdw>
          </a:effectLst>
        </p:spPr>
        <p:txBody>
          <a:bodyPr anchor="ctr"/>
          <a:lstStyle/>
          <a:p>
            <a:pPr algn="ctr" eaLnBrk="1" hangingPunct="1">
              <a:defRPr/>
            </a:pPr>
            <a:endParaRPr lang="en-US">
              <a:latin typeface="+mn-lt"/>
              <a:ea typeface="+mn-ea"/>
            </a:endParaRPr>
          </a:p>
        </p:txBody>
      </p:sp>
      <p:sp>
        <p:nvSpPr>
          <p:cNvPr id="47133" name="TextBox 36">
            <a:extLst>
              <a:ext uri="{FF2B5EF4-FFF2-40B4-BE49-F238E27FC236}">
                <a16:creationId xmlns:a16="http://schemas.microsoft.com/office/drawing/2014/main" id="{149D5E5E-B060-A54C-8058-D9A58803A539}"/>
              </a:ext>
            </a:extLst>
          </p:cNvPr>
          <p:cNvSpPr txBox="1">
            <a:spLocks noChangeArrowheads="1"/>
          </p:cNvSpPr>
          <p:nvPr/>
        </p:nvSpPr>
        <p:spPr bwMode="auto">
          <a:xfrm>
            <a:off x="871539" y="5949617"/>
            <a:ext cx="1879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200" dirty="0">
                <a:solidFill>
                  <a:srgbClr val="FF0000"/>
                </a:solidFill>
                <a:latin typeface="+mn-lt"/>
              </a:rPr>
              <a:t>    NCO and NX &lt; 0: Trade Deficit</a:t>
            </a:r>
          </a:p>
        </p:txBody>
      </p:sp>
      <p:cxnSp>
        <p:nvCxnSpPr>
          <p:cNvPr id="33" name="Straight Connector 32">
            <a:extLst>
              <a:ext uri="{FF2B5EF4-FFF2-40B4-BE49-F238E27FC236}">
                <a16:creationId xmlns:a16="http://schemas.microsoft.com/office/drawing/2014/main" id="{11D5380A-44DB-3648-9834-D4277C0A4F95}"/>
              </a:ext>
            </a:extLst>
          </p:cNvPr>
          <p:cNvCxnSpPr>
            <a:cxnSpLocks noChangeShapeType="1"/>
          </p:cNvCxnSpPr>
          <p:nvPr/>
        </p:nvCxnSpPr>
        <p:spPr bwMode="auto">
          <a:xfrm flipH="1">
            <a:off x="814387" y="4282089"/>
            <a:ext cx="973137" cy="0"/>
          </a:xfrm>
          <a:prstGeom prst="line">
            <a:avLst/>
          </a:prstGeom>
          <a:noFill/>
          <a:ln w="15875">
            <a:solidFill>
              <a:schemeClr val="tx1"/>
            </a:solidFill>
            <a:prstDash val="dash"/>
            <a:round/>
            <a:headEnd/>
            <a:tailEnd/>
          </a:ln>
          <a:effectLst>
            <a:outerShdw blurRad="40000" dist="20000" dir="5400000" rotWithShape="0">
              <a:srgbClr val="808080">
                <a:alpha val="37999"/>
              </a:srgbClr>
            </a:outerShdw>
          </a:effectLst>
        </p:spPr>
      </p:cxnSp>
      <p:sp>
        <p:nvSpPr>
          <p:cNvPr id="39" name="TextBox 53">
            <a:extLst>
              <a:ext uri="{FF2B5EF4-FFF2-40B4-BE49-F238E27FC236}">
                <a16:creationId xmlns:a16="http://schemas.microsoft.com/office/drawing/2014/main" id="{EC586750-B6AC-064F-A694-3DACD4578D16}"/>
              </a:ext>
            </a:extLst>
          </p:cNvPr>
          <p:cNvSpPr txBox="1">
            <a:spLocks noChangeArrowheads="1"/>
          </p:cNvSpPr>
          <p:nvPr/>
        </p:nvSpPr>
        <p:spPr bwMode="auto">
          <a:xfrm>
            <a:off x="374653" y="4441769"/>
            <a:ext cx="4968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dirty="0" err="1">
                <a:latin typeface="+mn-lt"/>
              </a:rPr>
              <a:t>r</a:t>
            </a:r>
            <a:r>
              <a:rPr lang="en-US" altLang="en-US" sz="1800" baseline="-25000" dirty="0" err="1">
                <a:latin typeface="+mn-lt"/>
              </a:rPr>
              <a:t>w</a:t>
            </a:r>
            <a:endParaRPr lang="en-US" altLang="en-US" sz="1800" baseline="-25000" dirty="0">
              <a:latin typeface="+mn-lt"/>
            </a:endParaRPr>
          </a:p>
        </p:txBody>
      </p:sp>
      <p:sp>
        <p:nvSpPr>
          <p:cNvPr id="40" name="TextBox 53">
            <a:extLst>
              <a:ext uri="{FF2B5EF4-FFF2-40B4-BE49-F238E27FC236}">
                <a16:creationId xmlns:a16="http://schemas.microsoft.com/office/drawing/2014/main" id="{D2F302EE-DEEA-534D-B815-7517D5813E2D}"/>
              </a:ext>
            </a:extLst>
          </p:cNvPr>
          <p:cNvSpPr txBox="1">
            <a:spLocks noChangeArrowheads="1"/>
          </p:cNvSpPr>
          <p:nvPr/>
        </p:nvSpPr>
        <p:spPr bwMode="auto">
          <a:xfrm>
            <a:off x="414778" y="3999304"/>
            <a:ext cx="4968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dirty="0" err="1">
                <a:latin typeface="+mn-lt"/>
              </a:rPr>
              <a:t>r</a:t>
            </a:r>
            <a:r>
              <a:rPr lang="en-US" altLang="en-US" sz="1800" baseline="-25000" dirty="0" err="1">
                <a:latin typeface="+mn-lt"/>
              </a:rPr>
              <a:t>A</a:t>
            </a:r>
            <a:endParaRPr lang="en-US" altLang="en-US" sz="1800" baseline="-25000" dirty="0">
              <a:latin typeface="+mn-lt"/>
            </a:endParaRPr>
          </a:p>
        </p:txBody>
      </p:sp>
      <p:cxnSp>
        <p:nvCxnSpPr>
          <p:cNvPr id="41" name="Straight Connector 40">
            <a:extLst>
              <a:ext uri="{FF2B5EF4-FFF2-40B4-BE49-F238E27FC236}">
                <a16:creationId xmlns:a16="http://schemas.microsoft.com/office/drawing/2014/main" id="{D88C47CC-C2BA-9D4C-8698-CAEE717D3BD0}"/>
              </a:ext>
            </a:extLst>
          </p:cNvPr>
          <p:cNvCxnSpPr>
            <a:cxnSpLocks noChangeShapeType="1"/>
          </p:cNvCxnSpPr>
          <p:nvPr/>
        </p:nvCxnSpPr>
        <p:spPr bwMode="auto">
          <a:xfrm flipH="1">
            <a:off x="3449638" y="5079667"/>
            <a:ext cx="1120775" cy="0"/>
          </a:xfrm>
          <a:prstGeom prst="line">
            <a:avLst/>
          </a:prstGeom>
          <a:noFill/>
          <a:ln w="15875">
            <a:solidFill>
              <a:schemeClr val="tx1"/>
            </a:solidFill>
            <a:prstDash val="dash"/>
            <a:round/>
            <a:headEnd/>
            <a:tailEnd/>
          </a:ln>
          <a:effectLst>
            <a:outerShdw blurRad="40000" dist="20000" dir="5400000" rotWithShape="0">
              <a:srgbClr val="808080">
                <a:alpha val="37999"/>
              </a:srgbClr>
            </a:outerShdw>
          </a:effectLst>
        </p:spPr>
      </p:cxnSp>
      <p:sp>
        <p:nvSpPr>
          <p:cNvPr id="43" name="TextBox 53">
            <a:extLst>
              <a:ext uri="{FF2B5EF4-FFF2-40B4-BE49-F238E27FC236}">
                <a16:creationId xmlns:a16="http://schemas.microsoft.com/office/drawing/2014/main" id="{25738EC2-3E5F-2749-A8E8-87B93ED62F19}"/>
              </a:ext>
            </a:extLst>
          </p:cNvPr>
          <p:cNvSpPr txBox="1">
            <a:spLocks noChangeArrowheads="1"/>
          </p:cNvSpPr>
          <p:nvPr/>
        </p:nvSpPr>
        <p:spPr bwMode="auto">
          <a:xfrm>
            <a:off x="3118065" y="4836094"/>
            <a:ext cx="4968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dirty="0" err="1">
                <a:latin typeface="+mn-lt"/>
              </a:rPr>
              <a:t>r</a:t>
            </a:r>
            <a:r>
              <a:rPr lang="en-US" altLang="en-US" sz="1800" baseline="-25000" dirty="0" err="1">
                <a:latin typeface="+mn-lt"/>
              </a:rPr>
              <a:t>A</a:t>
            </a:r>
            <a:endParaRPr lang="en-US" altLang="en-US" sz="1800" baseline="-25000" dirty="0">
              <a:latin typeface="+mn-lt"/>
            </a:endParaRPr>
          </a:p>
        </p:txBody>
      </p:sp>
      <p:sp>
        <p:nvSpPr>
          <p:cNvPr id="44" name="TextBox 30">
            <a:extLst>
              <a:ext uri="{FF2B5EF4-FFF2-40B4-BE49-F238E27FC236}">
                <a16:creationId xmlns:a16="http://schemas.microsoft.com/office/drawing/2014/main" id="{C74D9EC3-4A5A-1943-9841-25934B78E05B}"/>
              </a:ext>
            </a:extLst>
          </p:cNvPr>
          <p:cNvSpPr txBox="1">
            <a:spLocks noChangeArrowheads="1"/>
          </p:cNvSpPr>
          <p:nvPr/>
        </p:nvSpPr>
        <p:spPr bwMode="auto">
          <a:xfrm>
            <a:off x="1300162" y="3756771"/>
            <a:ext cx="4369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200" dirty="0">
                <a:latin typeface="+mn-lt"/>
              </a:rPr>
              <a:t>  D</a:t>
            </a:r>
            <a:r>
              <a:rPr lang="en-US" altLang="en-US" sz="1200" baseline="-25000" dirty="0">
                <a:latin typeface="+mn-lt"/>
              </a:rPr>
              <a:t>LF</a:t>
            </a:r>
          </a:p>
        </p:txBody>
      </p:sp>
      <p:sp>
        <p:nvSpPr>
          <p:cNvPr id="45" name="TextBox 31">
            <a:extLst>
              <a:ext uri="{FF2B5EF4-FFF2-40B4-BE49-F238E27FC236}">
                <a16:creationId xmlns:a16="http://schemas.microsoft.com/office/drawing/2014/main" id="{20AEA85E-E2E3-0540-BDAA-1B275815D8A5}"/>
              </a:ext>
            </a:extLst>
          </p:cNvPr>
          <p:cNvSpPr txBox="1">
            <a:spLocks noChangeArrowheads="1"/>
          </p:cNvSpPr>
          <p:nvPr/>
        </p:nvSpPr>
        <p:spPr bwMode="auto">
          <a:xfrm>
            <a:off x="1728235" y="3767352"/>
            <a:ext cx="4327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latin typeface="+mn-lt"/>
              </a:rPr>
              <a:t> S</a:t>
            </a:r>
            <a:r>
              <a:rPr lang="en-US" altLang="en-US" sz="1200" baseline="-25000" dirty="0">
                <a:latin typeface="+mn-lt"/>
              </a:rPr>
              <a:t>LF</a:t>
            </a:r>
            <a:endParaRPr lang="en-US" altLang="en-US" sz="1200" dirty="0">
              <a:latin typeface="+mn-lt"/>
            </a:endParaRPr>
          </a:p>
        </p:txBody>
      </p:sp>
      <p:sp>
        <p:nvSpPr>
          <p:cNvPr id="46" name="TextBox 30">
            <a:extLst>
              <a:ext uri="{FF2B5EF4-FFF2-40B4-BE49-F238E27FC236}">
                <a16:creationId xmlns:a16="http://schemas.microsoft.com/office/drawing/2014/main" id="{B5DB74E9-CE98-C947-8886-2B33ABD76150}"/>
              </a:ext>
            </a:extLst>
          </p:cNvPr>
          <p:cNvSpPr txBox="1">
            <a:spLocks noChangeArrowheads="1"/>
          </p:cNvSpPr>
          <p:nvPr/>
        </p:nvSpPr>
        <p:spPr bwMode="auto">
          <a:xfrm>
            <a:off x="3719689" y="3923732"/>
            <a:ext cx="4369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200" dirty="0">
                <a:latin typeface="+mn-lt"/>
              </a:rPr>
              <a:t>  D</a:t>
            </a:r>
            <a:r>
              <a:rPr lang="en-US" altLang="en-US" sz="1200" baseline="-25000" dirty="0">
                <a:latin typeface="+mn-lt"/>
              </a:rPr>
              <a:t>LF</a:t>
            </a:r>
          </a:p>
        </p:txBody>
      </p:sp>
      <p:sp>
        <p:nvSpPr>
          <p:cNvPr id="47" name="TextBox 31">
            <a:extLst>
              <a:ext uri="{FF2B5EF4-FFF2-40B4-BE49-F238E27FC236}">
                <a16:creationId xmlns:a16="http://schemas.microsoft.com/office/drawing/2014/main" id="{DE09A145-3C2C-E044-B96F-DFB501614E97}"/>
              </a:ext>
            </a:extLst>
          </p:cNvPr>
          <p:cNvSpPr txBox="1">
            <a:spLocks noChangeArrowheads="1"/>
          </p:cNvSpPr>
          <p:nvPr/>
        </p:nvSpPr>
        <p:spPr bwMode="auto">
          <a:xfrm>
            <a:off x="5062358" y="3905851"/>
            <a:ext cx="4327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latin typeface="+mn-lt"/>
              </a:rPr>
              <a:t> S</a:t>
            </a:r>
            <a:r>
              <a:rPr lang="en-US" altLang="en-US" sz="1200" baseline="-25000" dirty="0">
                <a:latin typeface="+mn-lt"/>
              </a:rPr>
              <a:t>LF</a:t>
            </a:r>
            <a:endParaRPr lang="en-US" altLang="en-US" sz="1200" dirty="0">
              <a:latin typeface="+mn-lt"/>
            </a:endParaRPr>
          </a:p>
        </p:txBody>
      </p:sp>
      <p:sp>
        <p:nvSpPr>
          <p:cNvPr id="48" name="TextBox 30">
            <a:extLst>
              <a:ext uri="{FF2B5EF4-FFF2-40B4-BE49-F238E27FC236}">
                <a16:creationId xmlns:a16="http://schemas.microsoft.com/office/drawing/2014/main" id="{1CEF60D6-21AF-7946-9FCA-81AAF67EEF88}"/>
              </a:ext>
            </a:extLst>
          </p:cNvPr>
          <p:cNvSpPr txBox="1">
            <a:spLocks noChangeArrowheads="1"/>
          </p:cNvSpPr>
          <p:nvPr/>
        </p:nvSpPr>
        <p:spPr bwMode="auto">
          <a:xfrm>
            <a:off x="6212365" y="3842562"/>
            <a:ext cx="4369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200" dirty="0">
                <a:latin typeface="+mn-lt"/>
              </a:rPr>
              <a:t>  D</a:t>
            </a:r>
            <a:r>
              <a:rPr lang="en-US" altLang="en-US" sz="1200" baseline="-25000" dirty="0">
                <a:latin typeface="+mn-lt"/>
              </a:rPr>
              <a:t>LF</a:t>
            </a:r>
          </a:p>
        </p:txBody>
      </p:sp>
      <p:sp>
        <p:nvSpPr>
          <p:cNvPr id="49" name="TextBox 31">
            <a:extLst>
              <a:ext uri="{FF2B5EF4-FFF2-40B4-BE49-F238E27FC236}">
                <a16:creationId xmlns:a16="http://schemas.microsoft.com/office/drawing/2014/main" id="{92B432BF-F8C5-2F49-84D1-4F067584C59C}"/>
              </a:ext>
            </a:extLst>
          </p:cNvPr>
          <p:cNvSpPr txBox="1">
            <a:spLocks noChangeArrowheads="1"/>
          </p:cNvSpPr>
          <p:nvPr/>
        </p:nvSpPr>
        <p:spPr bwMode="auto">
          <a:xfrm>
            <a:off x="7395593" y="3796967"/>
            <a:ext cx="4327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latin typeface="+mn-lt"/>
              </a:rPr>
              <a:t> S</a:t>
            </a:r>
            <a:r>
              <a:rPr lang="en-US" altLang="en-US" sz="1200" baseline="-25000" dirty="0">
                <a:latin typeface="+mn-lt"/>
              </a:rPr>
              <a:t>LF</a:t>
            </a:r>
            <a:endParaRPr lang="en-US" altLang="en-US" sz="1200" dirty="0">
              <a:latin typeface="+mn-lt"/>
            </a:endParaRPr>
          </a:p>
        </p:txBody>
      </p:sp>
      <p:cxnSp>
        <p:nvCxnSpPr>
          <p:cNvPr id="36" name="Straight Connector 35">
            <a:extLst>
              <a:ext uri="{FF2B5EF4-FFF2-40B4-BE49-F238E27FC236}">
                <a16:creationId xmlns:a16="http://schemas.microsoft.com/office/drawing/2014/main" id="{D7ADC675-EA8D-4531-299D-ADBD270790C8}"/>
              </a:ext>
            </a:extLst>
          </p:cNvPr>
          <p:cNvCxnSpPr>
            <a:cxnSpLocks noChangeShapeType="1"/>
          </p:cNvCxnSpPr>
          <p:nvPr/>
        </p:nvCxnSpPr>
        <p:spPr bwMode="auto">
          <a:xfrm flipV="1">
            <a:off x="7015163" y="4664534"/>
            <a:ext cx="0" cy="902495"/>
          </a:xfrm>
          <a:prstGeom prst="line">
            <a:avLst/>
          </a:prstGeom>
          <a:noFill/>
          <a:ln w="15875">
            <a:solidFill>
              <a:schemeClr val="tx1"/>
            </a:solidFill>
            <a:prstDash val="dash"/>
            <a:round/>
            <a:headEnd/>
            <a:tailEnd/>
          </a:ln>
          <a:effectLst>
            <a:outerShdw blurRad="40000" dist="20000" dir="5400000" rotWithShape="0">
              <a:srgbClr val="808080">
                <a:alpha val="37999"/>
              </a:srgbClr>
            </a:outerShdw>
          </a:effectLst>
        </p:spPr>
      </p:cxnSp>
      <p:sp>
        <p:nvSpPr>
          <p:cNvPr id="50" name="TextBox 20">
            <a:extLst>
              <a:ext uri="{FF2B5EF4-FFF2-40B4-BE49-F238E27FC236}">
                <a16:creationId xmlns:a16="http://schemas.microsoft.com/office/drawing/2014/main" id="{D8008A50-7F8A-5459-9D42-226D41F970B9}"/>
              </a:ext>
            </a:extLst>
          </p:cNvPr>
          <p:cNvSpPr txBox="1">
            <a:spLocks noChangeArrowheads="1"/>
          </p:cNvSpPr>
          <p:nvPr/>
        </p:nvSpPr>
        <p:spPr bwMode="auto">
          <a:xfrm>
            <a:off x="6714290" y="5512059"/>
            <a:ext cx="6826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400" dirty="0">
                <a:latin typeface="+mn-lt"/>
              </a:rPr>
              <a:t>Q</a:t>
            </a:r>
            <a:r>
              <a:rPr lang="en-US" altLang="en-US" sz="1400" baseline="-25000" dirty="0">
                <a:latin typeface="+mn-lt"/>
              </a:rPr>
              <a:t>LF</a:t>
            </a:r>
            <a:endParaRPr lang="en-US" altLang="en-US" sz="1400" b="1" dirty="0">
              <a:latin typeface="+mn-lt"/>
            </a:endParaRPr>
          </a:p>
        </p:txBody>
      </p:sp>
      <p:cxnSp>
        <p:nvCxnSpPr>
          <p:cNvPr id="38" name="Straight Connector 37">
            <a:extLst>
              <a:ext uri="{FF2B5EF4-FFF2-40B4-BE49-F238E27FC236}">
                <a16:creationId xmlns:a16="http://schemas.microsoft.com/office/drawing/2014/main" id="{3CEB2675-6A4A-8311-F242-BDF662046FD3}"/>
              </a:ext>
            </a:extLst>
          </p:cNvPr>
          <p:cNvCxnSpPr>
            <a:cxnSpLocks noChangeShapeType="1"/>
          </p:cNvCxnSpPr>
          <p:nvPr/>
        </p:nvCxnSpPr>
        <p:spPr bwMode="auto">
          <a:xfrm>
            <a:off x="1425574" y="4729225"/>
            <a:ext cx="0" cy="844154"/>
          </a:xfrm>
          <a:prstGeom prst="line">
            <a:avLst/>
          </a:prstGeom>
          <a:noFill/>
          <a:ln w="15875">
            <a:solidFill>
              <a:srgbClr val="FF0000"/>
            </a:solidFill>
            <a:prstDash val="dash"/>
            <a:round/>
            <a:headEnd/>
            <a:tailEnd/>
          </a:ln>
          <a:effectLst>
            <a:outerShdw blurRad="40000" dist="20000" dir="5400000" rotWithShape="0">
              <a:srgbClr val="808080">
                <a:alpha val="37999"/>
              </a:srgbClr>
            </a:outerShdw>
          </a:effectLst>
        </p:spPr>
      </p:cxnSp>
      <p:cxnSp>
        <p:nvCxnSpPr>
          <p:cNvPr id="51" name="Straight Connector 50">
            <a:extLst>
              <a:ext uri="{FF2B5EF4-FFF2-40B4-BE49-F238E27FC236}">
                <a16:creationId xmlns:a16="http://schemas.microsoft.com/office/drawing/2014/main" id="{E7D67BC3-59C2-BD76-6617-C29FDBF3DAEE}"/>
              </a:ext>
            </a:extLst>
          </p:cNvPr>
          <p:cNvCxnSpPr>
            <a:cxnSpLocks noChangeShapeType="1"/>
          </p:cNvCxnSpPr>
          <p:nvPr/>
        </p:nvCxnSpPr>
        <p:spPr bwMode="auto">
          <a:xfrm>
            <a:off x="2160944" y="4695490"/>
            <a:ext cx="0" cy="844154"/>
          </a:xfrm>
          <a:prstGeom prst="line">
            <a:avLst/>
          </a:prstGeom>
          <a:noFill/>
          <a:ln w="15875">
            <a:solidFill>
              <a:srgbClr val="FF0000"/>
            </a:solidFill>
            <a:prstDash val="dash"/>
            <a:round/>
            <a:headEnd/>
            <a:tailEnd/>
          </a:ln>
          <a:effectLst>
            <a:outerShdw blurRad="40000" dist="20000" dir="5400000" rotWithShape="0">
              <a:srgbClr val="808080">
                <a:alpha val="37999"/>
              </a:srgbClr>
            </a:outerShdw>
          </a:effectLst>
        </p:spPr>
      </p:cxnSp>
      <p:cxnSp>
        <p:nvCxnSpPr>
          <p:cNvPr id="52" name="Straight Connector 51">
            <a:extLst>
              <a:ext uri="{FF2B5EF4-FFF2-40B4-BE49-F238E27FC236}">
                <a16:creationId xmlns:a16="http://schemas.microsoft.com/office/drawing/2014/main" id="{52B3942A-EA02-C374-795F-38F5EF4FD445}"/>
              </a:ext>
            </a:extLst>
          </p:cNvPr>
          <p:cNvCxnSpPr>
            <a:cxnSpLocks noChangeShapeType="1"/>
          </p:cNvCxnSpPr>
          <p:nvPr/>
        </p:nvCxnSpPr>
        <p:spPr bwMode="auto">
          <a:xfrm>
            <a:off x="4254457" y="4681997"/>
            <a:ext cx="0" cy="885032"/>
          </a:xfrm>
          <a:prstGeom prst="line">
            <a:avLst/>
          </a:prstGeom>
          <a:noFill/>
          <a:ln w="15875">
            <a:solidFill>
              <a:srgbClr val="079548"/>
            </a:solidFill>
            <a:prstDash val="dash"/>
            <a:round/>
            <a:headEnd/>
            <a:tailEnd/>
          </a:ln>
          <a:effectLst>
            <a:outerShdw blurRad="40000" dist="20000" dir="5400000" rotWithShape="0">
              <a:srgbClr val="808080">
                <a:alpha val="37999"/>
              </a:srgbClr>
            </a:outerShdw>
          </a:effectLst>
        </p:spPr>
      </p:cxnSp>
      <p:cxnSp>
        <p:nvCxnSpPr>
          <p:cNvPr id="53" name="Straight Connector 52">
            <a:extLst>
              <a:ext uri="{FF2B5EF4-FFF2-40B4-BE49-F238E27FC236}">
                <a16:creationId xmlns:a16="http://schemas.microsoft.com/office/drawing/2014/main" id="{98D1BD91-4C8A-7D34-C758-C57B762D39C5}"/>
              </a:ext>
            </a:extLst>
          </p:cNvPr>
          <p:cNvCxnSpPr>
            <a:cxnSpLocks noChangeShapeType="1"/>
          </p:cNvCxnSpPr>
          <p:nvPr/>
        </p:nvCxnSpPr>
        <p:spPr bwMode="auto">
          <a:xfrm>
            <a:off x="4945103" y="4681997"/>
            <a:ext cx="0" cy="885032"/>
          </a:xfrm>
          <a:prstGeom prst="line">
            <a:avLst/>
          </a:prstGeom>
          <a:noFill/>
          <a:ln w="15875">
            <a:solidFill>
              <a:srgbClr val="079548"/>
            </a:solidFill>
            <a:prstDash val="dash"/>
            <a:round/>
            <a:headEnd/>
            <a:tailEnd/>
          </a:ln>
          <a:effectLst>
            <a:outerShdw blurRad="40000" dist="20000" dir="5400000" rotWithShape="0">
              <a:srgbClr val="808080">
                <a:alpha val="37999"/>
              </a:srgbClr>
            </a:outerShdw>
          </a:effectLst>
        </p:spPr>
      </p:cxnSp>
      <p:sp>
        <p:nvSpPr>
          <p:cNvPr id="54" name="TextBox 31">
            <a:extLst>
              <a:ext uri="{FF2B5EF4-FFF2-40B4-BE49-F238E27FC236}">
                <a16:creationId xmlns:a16="http://schemas.microsoft.com/office/drawing/2014/main" id="{3173CF28-1C9E-2BF6-6520-E1B904624776}"/>
              </a:ext>
            </a:extLst>
          </p:cNvPr>
          <p:cNvSpPr txBox="1">
            <a:spLocks noChangeArrowheads="1"/>
          </p:cNvSpPr>
          <p:nvPr/>
        </p:nvSpPr>
        <p:spPr bwMode="auto">
          <a:xfrm>
            <a:off x="1157787" y="5512059"/>
            <a:ext cx="47342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000" dirty="0">
                <a:solidFill>
                  <a:srgbClr val="FF0000"/>
                </a:solidFill>
                <a:latin typeface="+mn-lt"/>
              </a:rPr>
              <a:t> S</a:t>
            </a:r>
            <a:r>
              <a:rPr lang="en-US" altLang="en-US" sz="1000" baseline="-25000" dirty="0">
                <a:solidFill>
                  <a:srgbClr val="FF0000"/>
                </a:solidFill>
                <a:latin typeface="+mn-lt"/>
              </a:rPr>
              <a:t>LF</a:t>
            </a:r>
            <a:endParaRPr lang="en-US" altLang="en-US" sz="1000" dirty="0">
              <a:solidFill>
                <a:srgbClr val="FF0000"/>
              </a:solidFill>
              <a:latin typeface="+mn-lt"/>
            </a:endParaRPr>
          </a:p>
        </p:txBody>
      </p:sp>
      <p:sp>
        <p:nvSpPr>
          <p:cNvPr id="55" name="TextBox 31">
            <a:extLst>
              <a:ext uri="{FF2B5EF4-FFF2-40B4-BE49-F238E27FC236}">
                <a16:creationId xmlns:a16="http://schemas.microsoft.com/office/drawing/2014/main" id="{ED47CCB2-DB86-65C6-A540-4E9BE98B5417}"/>
              </a:ext>
            </a:extLst>
          </p:cNvPr>
          <p:cNvSpPr txBox="1">
            <a:spLocks noChangeArrowheads="1"/>
          </p:cNvSpPr>
          <p:nvPr/>
        </p:nvSpPr>
        <p:spPr bwMode="auto">
          <a:xfrm>
            <a:off x="2073315" y="5509973"/>
            <a:ext cx="36707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000" dirty="0">
                <a:solidFill>
                  <a:srgbClr val="FF0000"/>
                </a:solidFill>
                <a:latin typeface="+mn-lt"/>
              </a:rPr>
              <a:t> D</a:t>
            </a:r>
            <a:r>
              <a:rPr lang="en-US" altLang="en-US" sz="1000" baseline="-25000" dirty="0">
                <a:solidFill>
                  <a:srgbClr val="FF0000"/>
                </a:solidFill>
                <a:latin typeface="+mn-lt"/>
              </a:rPr>
              <a:t>LF</a:t>
            </a:r>
            <a:endParaRPr lang="en-US" altLang="en-US" sz="1000" dirty="0">
              <a:solidFill>
                <a:srgbClr val="FF0000"/>
              </a:solidFill>
              <a:latin typeface="+mn-lt"/>
            </a:endParaRPr>
          </a:p>
        </p:txBody>
      </p:sp>
      <p:sp>
        <p:nvSpPr>
          <p:cNvPr id="56" name="TextBox 31">
            <a:extLst>
              <a:ext uri="{FF2B5EF4-FFF2-40B4-BE49-F238E27FC236}">
                <a16:creationId xmlns:a16="http://schemas.microsoft.com/office/drawing/2014/main" id="{E4EA8D90-44D5-AE1D-B9FF-70626AF120F8}"/>
              </a:ext>
            </a:extLst>
          </p:cNvPr>
          <p:cNvSpPr txBox="1">
            <a:spLocks noChangeArrowheads="1"/>
          </p:cNvSpPr>
          <p:nvPr/>
        </p:nvSpPr>
        <p:spPr bwMode="auto">
          <a:xfrm>
            <a:off x="3943071" y="5523690"/>
            <a:ext cx="36707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000" dirty="0">
                <a:solidFill>
                  <a:srgbClr val="06873E"/>
                </a:solidFill>
                <a:latin typeface="+mn-lt"/>
              </a:rPr>
              <a:t> D</a:t>
            </a:r>
            <a:r>
              <a:rPr lang="en-US" altLang="en-US" sz="1000" baseline="-25000" dirty="0">
                <a:solidFill>
                  <a:srgbClr val="06873E"/>
                </a:solidFill>
                <a:latin typeface="+mn-lt"/>
              </a:rPr>
              <a:t>LF</a:t>
            </a:r>
            <a:endParaRPr lang="en-US" altLang="en-US" sz="1000" dirty="0">
              <a:solidFill>
                <a:srgbClr val="06873E"/>
              </a:solidFill>
              <a:latin typeface="+mn-lt"/>
            </a:endParaRPr>
          </a:p>
        </p:txBody>
      </p:sp>
      <p:sp>
        <p:nvSpPr>
          <p:cNvPr id="58" name="TextBox 31">
            <a:extLst>
              <a:ext uri="{FF2B5EF4-FFF2-40B4-BE49-F238E27FC236}">
                <a16:creationId xmlns:a16="http://schemas.microsoft.com/office/drawing/2014/main" id="{EAA7FEA0-AAA8-B0C6-151A-1476ABFA6CA4}"/>
              </a:ext>
            </a:extLst>
          </p:cNvPr>
          <p:cNvSpPr txBox="1">
            <a:spLocks noChangeArrowheads="1"/>
          </p:cNvSpPr>
          <p:nvPr/>
        </p:nvSpPr>
        <p:spPr bwMode="auto">
          <a:xfrm>
            <a:off x="4879703" y="5512058"/>
            <a:ext cx="47342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000" dirty="0">
                <a:solidFill>
                  <a:srgbClr val="06873E"/>
                </a:solidFill>
                <a:latin typeface="+mn-lt"/>
              </a:rPr>
              <a:t> S</a:t>
            </a:r>
            <a:r>
              <a:rPr lang="en-US" altLang="en-US" sz="1000" baseline="-25000" dirty="0">
                <a:solidFill>
                  <a:srgbClr val="06873E"/>
                </a:solidFill>
                <a:latin typeface="+mn-lt"/>
              </a:rPr>
              <a:t>LF</a:t>
            </a:r>
            <a:endParaRPr lang="en-US" altLang="en-US" sz="1000" dirty="0">
              <a:solidFill>
                <a:srgbClr val="06873E"/>
              </a:solidFill>
              <a:latin typeface="+mn-lt"/>
            </a:endParaRPr>
          </a:p>
        </p:txBody>
      </p:sp>
      <p:sp>
        <p:nvSpPr>
          <p:cNvPr id="61" name="Content Placeholder 2">
            <a:extLst>
              <a:ext uri="{FF2B5EF4-FFF2-40B4-BE49-F238E27FC236}">
                <a16:creationId xmlns:a16="http://schemas.microsoft.com/office/drawing/2014/main" id="{D873BB8E-3DF0-E248-558D-AC4F1605CA15}"/>
              </a:ext>
            </a:extLst>
          </p:cNvPr>
          <p:cNvSpPr>
            <a:spLocks noGrp="1"/>
          </p:cNvSpPr>
          <p:nvPr>
            <p:ph idx="1"/>
          </p:nvPr>
        </p:nvSpPr>
        <p:spPr>
          <a:xfrm>
            <a:off x="455613" y="1408454"/>
            <a:ext cx="8229600" cy="1415716"/>
          </a:xfrm>
        </p:spPr>
        <p:txBody>
          <a:bodyPr/>
          <a:lstStyle/>
          <a:p>
            <a:pPr marL="0" indent="0" algn="ctr">
              <a:buNone/>
            </a:pPr>
            <a:r>
              <a:rPr lang="en-US" altLang="en-US" sz="2000" b="1" dirty="0">
                <a:ea typeface="ＭＳ Ｐゴシック" panose="020B0600070205080204" pitchFamily="34" charset="-128"/>
              </a:rPr>
              <a:t>Small Open Economy (SOE): </a:t>
            </a:r>
            <a:r>
              <a:rPr lang="en-US" altLang="en-US" sz="2000" dirty="0">
                <a:ea typeface="ＭＳ Ｐゴシック" panose="020B0600070205080204" pitchFamily="34" charset="-128"/>
              </a:rPr>
              <a:t>A change in autarky interest rates do not affect real world interest rates.</a:t>
            </a:r>
          </a:p>
          <a:p>
            <a:pPr marL="457200" lvl="1" indent="0" algn="ctr">
              <a:buNone/>
            </a:pPr>
            <a:r>
              <a:rPr lang="en-US" altLang="en-US" sz="2000" b="1" dirty="0">
                <a:ea typeface="ＭＳ Ｐゴシック" panose="020B0600070205080204" pitchFamily="34" charset="-128"/>
              </a:rPr>
              <a:t>Large Open Economy (LOE): </a:t>
            </a:r>
            <a:r>
              <a:rPr lang="en-US" altLang="en-US" sz="2000" dirty="0">
                <a:ea typeface="ＭＳ Ｐゴシック" panose="020B0600070205080204" pitchFamily="34" charset="-128"/>
              </a:rPr>
              <a:t>A change in autarky interest rates affect real world interest rates.</a:t>
            </a:r>
          </a:p>
          <a:p>
            <a:pPr lvl="1"/>
            <a:endParaRPr lang="en-US" altLang="en-US" sz="2000" dirty="0">
              <a:ea typeface="ＭＳ Ｐゴシック" panose="020B0600070205080204" pitchFamily="34" charset="-128"/>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D2A55BF6-BA51-0848-A8A4-5970F423DB8A}"/>
              </a:ext>
            </a:extLst>
          </p:cNvPr>
          <p:cNvSpPr>
            <a:spLocks noGrp="1"/>
          </p:cNvSpPr>
          <p:nvPr>
            <p:ph type="title"/>
          </p:nvPr>
        </p:nvSpPr>
        <p:spPr/>
        <p:txBody>
          <a:bodyPr>
            <a:normAutofit fontScale="90000"/>
          </a:bodyPr>
          <a:lstStyle/>
          <a:p>
            <a:pPr>
              <a:defRPr/>
            </a:pPr>
            <a:r>
              <a:rPr lang="en-US" dirty="0">
                <a:ea typeface="ＭＳ Ｐゴシック" pitchFamily="-1" charset="-128"/>
                <a:cs typeface="ＭＳ Ｐゴシック" pitchFamily="-1" charset="-128"/>
              </a:rPr>
              <a:t>Large Open Economies - Two Country World</a:t>
            </a:r>
          </a:p>
        </p:txBody>
      </p:sp>
      <p:cxnSp>
        <p:nvCxnSpPr>
          <p:cNvPr id="5" name="Straight Connector 4">
            <a:extLst>
              <a:ext uri="{FF2B5EF4-FFF2-40B4-BE49-F238E27FC236}">
                <a16:creationId xmlns:a16="http://schemas.microsoft.com/office/drawing/2014/main" id="{C5DDCF83-49CE-8440-96F8-41E4F61B2662}"/>
              </a:ext>
            </a:extLst>
          </p:cNvPr>
          <p:cNvCxnSpPr>
            <a:cxnSpLocks noChangeShapeType="1"/>
          </p:cNvCxnSpPr>
          <p:nvPr/>
        </p:nvCxnSpPr>
        <p:spPr bwMode="auto">
          <a:xfrm>
            <a:off x="909637" y="2994024"/>
            <a:ext cx="0" cy="2220913"/>
          </a:xfrm>
          <a:prstGeom prst="line">
            <a:avLst/>
          </a:prstGeom>
          <a:noFill/>
          <a:ln w="25400">
            <a:solidFill>
              <a:schemeClr val="tx1"/>
            </a:solidFill>
            <a:round/>
            <a:headEnd/>
            <a:tailEnd/>
          </a:ln>
          <a:effectLst>
            <a:outerShdw blurRad="40000" dist="20000" dir="5400000" rotWithShape="0">
              <a:srgbClr val="808080">
                <a:alpha val="37999"/>
              </a:srgbClr>
            </a:outerShdw>
          </a:effectLst>
        </p:spPr>
      </p:cxnSp>
      <p:cxnSp>
        <p:nvCxnSpPr>
          <p:cNvPr id="12" name="Straight Connector 11">
            <a:extLst>
              <a:ext uri="{FF2B5EF4-FFF2-40B4-BE49-F238E27FC236}">
                <a16:creationId xmlns:a16="http://schemas.microsoft.com/office/drawing/2014/main" id="{26E079B9-6E66-3D41-98F9-E38C76D9F8D9}"/>
              </a:ext>
            </a:extLst>
          </p:cNvPr>
          <p:cNvCxnSpPr>
            <a:cxnSpLocks noChangeShapeType="1"/>
          </p:cNvCxnSpPr>
          <p:nvPr/>
        </p:nvCxnSpPr>
        <p:spPr bwMode="auto">
          <a:xfrm>
            <a:off x="3544887" y="2994024"/>
            <a:ext cx="0" cy="2217738"/>
          </a:xfrm>
          <a:prstGeom prst="line">
            <a:avLst/>
          </a:prstGeom>
          <a:noFill/>
          <a:ln w="25400">
            <a:solidFill>
              <a:schemeClr val="tx1"/>
            </a:solidFill>
            <a:round/>
            <a:headEnd/>
            <a:tailEnd/>
          </a:ln>
          <a:effectLst>
            <a:outerShdw blurRad="40000" dist="20000" dir="5400000" rotWithShape="0">
              <a:srgbClr val="808080">
                <a:alpha val="37999"/>
              </a:srgbClr>
            </a:outerShdw>
          </a:effectLst>
        </p:spPr>
      </p:cxnSp>
      <p:cxnSp>
        <p:nvCxnSpPr>
          <p:cNvPr id="13" name="Straight Connector 12">
            <a:extLst>
              <a:ext uri="{FF2B5EF4-FFF2-40B4-BE49-F238E27FC236}">
                <a16:creationId xmlns:a16="http://schemas.microsoft.com/office/drawing/2014/main" id="{AC3ED3FC-9BE0-CA45-9712-90C4071A6015}"/>
              </a:ext>
            </a:extLst>
          </p:cNvPr>
          <p:cNvCxnSpPr>
            <a:cxnSpLocks noChangeShapeType="1"/>
          </p:cNvCxnSpPr>
          <p:nvPr/>
        </p:nvCxnSpPr>
        <p:spPr bwMode="auto">
          <a:xfrm>
            <a:off x="6067425" y="2994024"/>
            <a:ext cx="0" cy="2222500"/>
          </a:xfrm>
          <a:prstGeom prst="line">
            <a:avLst/>
          </a:prstGeom>
          <a:noFill/>
          <a:ln w="25400">
            <a:solidFill>
              <a:schemeClr val="tx1"/>
            </a:solidFill>
            <a:round/>
            <a:headEnd/>
            <a:tailEnd/>
          </a:ln>
          <a:effectLst>
            <a:outerShdw blurRad="40000" dist="20000" dir="5400000" rotWithShape="0">
              <a:srgbClr val="808080">
                <a:alpha val="37999"/>
              </a:srgbClr>
            </a:outerShdw>
          </a:effectLst>
        </p:spPr>
      </p:cxnSp>
      <p:cxnSp>
        <p:nvCxnSpPr>
          <p:cNvPr id="16" name="Straight Connector 15">
            <a:extLst>
              <a:ext uri="{FF2B5EF4-FFF2-40B4-BE49-F238E27FC236}">
                <a16:creationId xmlns:a16="http://schemas.microsoft.com/office/drawing/2014/main" id="{A4FC2DBD-DF24-D241-BE59-AC9BDE5A554D}"/>
              </a:ext>
            </a:extLst>
          </p:cNvPr>
          <p:cNvCxnSpPr>
            <a:cxnSpLocks noChangeShapeType="1"/>
          </p:cNvCxnSpPr>
          <p:nvPr/>
        </p:nvCxnSpPr>
        <p:spPr bwMode="auto">
          <a:xfrm>
            <a:off x="6067425" y="5201656"/>
            <a:ext cx="2084387" cy="1588"/>
          </a:xfrm>
          <a:prstGeom prst="line">
            <a:avLst/>
          </a:prstGeom>
          <a:noFill/>
          <a:ln w="25400">
            <a:solidFill>
              <a:schemeClr val="tx1"/>
            </a:solidFill>
            <a:round/>
            <a:headEnd/>
            <a:tailEnd/>
          </a:ln>
          <a:effectLst>
            <a:outerShdw blurRad="40000" dist="20000" dir="5400000" rotWithShape="0">
              <a:srgbClr val="808080">
                <a:alpha val="37999"/>
              </a:srgbClr>
            </a:outerShdw>
          </a:effectLst>
        </p:spPr>
      </p:cxnSp>
      <p:cxnSp>
        <p:nvCxnSpPr>
          <p:cNvPr id="21" name="Straight Connector 20">
            <a:extLst>
              <a:ext uri="{FF2B5EF4-FFF2-40B4-BE49-F238E27FC236}">
                <a16:creationId xmlns:a16="http://schemas.microsoft.com/office/drawing/2014/main" id="{342B1BFF-7526-6E46-821F-1B1B3DBDC406}"/>
              </a:ext>
            </a:extLst>
          </p:cNvPr>
          <p:cNvCxnSpPr>
            <a:cxnSpLocks noChangeShapeType="1"/>
          </p:cNvCxnSpPr>
          <p:nvPr/>
        </p:nvCxnSpPr>
        <p:spPr bwMode="auto">
          <a:xfrm>
            <a:off x="6307137" y="3541712"/>
            <a:ext cx="1509713" cy="1385039"/>
          </a:xfrm>
          <a:prstGeom prst="line">
            <a:avLst/>
          </a:prstGeom>
          <a:noFill/>
          <a:ln w="25400">
            <a:solidFill>
              <a:schemeClr val="tx1"/>
            </a:solidFill>
            <a:round/>
            <a:headEnd/>
            <a:tailEnd/>
          </a:ln>
          <a:effectLst>
            <a:outerShdw blurRad="40000" dist="20000" dir="5400000" rotWithShape="0">
              <a:srgbClr val="808080">
                <a:alpha val="37999"/>
              </a:srgbClr>
            </a:outerShdw>
          </a:effectLst>
        </p:spPr>
      </p:cxnSp>
      <p:cxnSp>
        <p:nvCxnSpPr>
          <p:cNvPr id="24" name="Straight Connector 23">
            <a:extLst>
              <a:ext uri="{FF2B5EF4-FFF2-40B4-BE49-F238E27FC236}">
                <a16:creationId xmlns:a16="http://schemas.microsoft.com/office/drawing/2014/main" id="{A5742CE9-2B07-1745-B8C9-1E3F8DE78358}"/>
              </a:ext>
            </a:extLst>
          </p:cNvPr>
          <p:cNvCxnSpPr>
            <a:cxnSpLocks noChangeShapeType="1"/>
          </p:cNvCxnSpPr>
          <p:nvPr/>
        </p:nvCxnSpPr>
        <p:spPr bwMode="auto">
          <a:xfrm>
            <a:off x="1327149" y="3217862"/>
            <a:ext cx="1508126" cy="1539081"/>
          </a:xfrm>
          <a:prstGeom prst="line">
            <a:avLst/>
          </a:prstGeom>
          <a:noFill/>
          <a:ln w="25400">
            <a:solidFill>
              <a:schemeClr val="tx1"/>
            </a:solidFill>
            <a:round/>
            <a:headEnd/>
            <a:tailEnd/>
          </a:ln>
          <a:effectLst>
            <a:outerShdw blurRad="40000" dist="20000" dir="5400000" rotWithShape="0">
              <a:srgbClr val="808080">
                <a:alpha val="37999"/>
              </a:srgbClr>
            </a:outerShdw>
          </a:effectLst>
        </p:spPr>
      </p:cxnSp>
      <p:cxnSp>
        <p:nvCxnSpPr>
          <p:cNvPr id="26" name="Straight Connector 25">
            <a:extLst>
              <a:ext uri="{FF2B5EF4-FFF2-40B4-BE49-F238E27FC236}">
                <a16:creationId xmlns:a16="http://schemas.microsoft.com/office/drawing/2014/main" id="{D8C12DFC-4074-164B-9AC5-B89CB48CE6B8}"/>
              </a:ext>
            </a:extLst>
          </p:cNvPr>
          <p:cNvCxnSpPr>
            <a:cxnSpLocks noChangeShapeType="1"/>
          </p:cNvCxnSpPr>
          <p:nvPr/>
        </p:nvCxnSpPr>
        <p:spPr bwMode="auto">
          <a:xfrm rot="5400000">
            <a:off x="902493" y="3298031"/>
            <a:ext cx="1576387" cy="1333500"/>
          </a:xfrm>
          <a:prstGeom prst="line">
            <a:avLst/>
          </a:prstGeom>
          <a:noFill/>
          <a:ln w="25400">
            <a:solidFill>
              <a:schemeClr val="tx1"/>
            </a:solidFill>
            <a:round/>
            <a:headEnd/>
            <a:tailEnd/>
          </a:ln>
          <a:effectLst>
            <a:outerShdw blurRad="40000" dist="20000" dir="5400000" rotWithShape="0">
              <a:srgbClr val="808080">
                <a:alpha val="37999"/>
              </a:srgbClr>
            </a:outerShdw>
          </a:effectLst>
        </p:spPr>
      </p:cxnSp>
      <p:cxnSp>
        <p:nvCxnSpPr>
          <p:cNvPr id="30" name="Straight Connector 29">
            <a:extLst>
              <a:ext uri="{FF2B5EF4-FFF2-40B4-BE49-F238E27FC236}">
                <a16:creationId xmlns:a16="http://schemas.microsoft.com/office/drawing/2014/main" id="{83020B66-935B-E243-8B64-F6EED729F50E}"/>
              </a:ext>
            </a:extLst>
          </p:cNvPr>
          <p:cNvCxnSpPr>
            <a:cxnSpLocks noChangeShapeType="1"/>
          </p:cNvCxnSpPr>
          <p:nvPr/>
        </p:nvCxnSpPr>
        <p:spPr bwMode="auto">
          <a:xfrm flipH="1">
            <a:off x="6191420" y="3481073"/>
            <a:ext cx="1394620" cy="1316864"/>
          </a:xfrm>
          <a:prstGeom prst="line">
            <a:avLst/>
          </a:prstGeom>
          <a:noFill/>
          <a:ln w="25400">
            <a:solidFill>
              <a:schemeClr val="tx1"/>
            </a:solidFill>
            <a:round/>
            <a:headEnd/>
            <a:tailEnd/>
          </a:ln>
          <a:effectLst>
            <a:outerShdw blurRad="40000" dist="20000" dir="5400000" rotWithShape="0">
              <a:srgbClr val="808080">
                <a:alpha val="37999"/>
              </a:srgbClr>
            </a:outerShdw>
          </a:effectLst>
        </p:spPr>
      </p:cxnSp>
      <p:cxnSp>
        <p:nvCxnSpPr>
          <p:cNvPr id="42" name="Straight Connector 41">
            <a:extLst>
              <a:ext uri="{FF2B5EF4-FFF2-40B4-BE49-F238E27FC236}">
                <a16:creationId xmlns:a16="http://schemas.microsoft.com/office/drawing/2014/main" id="{3EEE9CC5-6B5E-EC4B-B8A9-54AFE5D78F8A}"/>
              </a:ext>
            </a:extLst>
          </p:cNvPr>
          <p:cNvCxnSpPr>
            <a:cxnSpLocks noChangeShapeType="1"/>
          </p:cNvCxnSpPr>
          <p:nvPr/>
        </p:nvCxnSpPr>
        <p:spPr bwMode="auto">
          <a:xfrm flipH="1">
            <a:off x="909638" y="4103927"/>
            <a:ext cx="6019972" cy="10872"/>
          </a:xfrm>
          <a:prstGeom prst="line">
            <a:avLst/>
          </a:prstGeom>
          <a:noFill/>
          <a:ln w="15875">
            <a:solidFill>
              <a:schemeClr val="tx1"/>
            </a:solidFill>
            <a:prstDash val="dash"/>
            <a:round/>
            <a:headEnd/>
            <a:tailEnd/>
          </a:ln>
          <a:effectLst>
            <a:outerShdw blurRad="40000" dist="20000" dir="5400000" rotWithShape="0">
              <a:srgbClr val="808080">
                <a:alpha val="37999"/>
              </a:srgbClr>
            </a:outerShdw>
          </a:effectLst>
        </p:spPr>
      </p:cxnSp>
      <p:sp>
        <p:nvSpPr>
          <p:cNvPr id="48148" name="TextBox 53">
            <a:extLst>
              <a:ext uri="{FF2B5EF4-FFF2-40B4-BE49-F238E27FC236}">
                <a16:creationId xmlns:a16="http://schemas.microsoft.com/office/drawing/2014/main" id="{EE4558A0-80FF-C34C-869D-D8496E02674B}"/>
              </a:ext>
            </a:extLst>
          </p:cNvPr>
          <p:cNvSpPr txBox="1">
            <a:spLocks noChangeArrowheads="1"/>
          </p:cNvSpPr>
          <p:nvPr/>
        </p:nvSpPr>
        <p:spPr bwMode="auto">
          <a:xfrm>
            <a:off x="518705" y="3781981"/>
            <a:ext cx="6873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dirty="0" err="1">
                <a:latin typeface="+mn-lt"/>
              </a:rPr>
              <a:t>r</a:t>
            </a:r>
            <a:r>
              <a:rPr lang="en-US" altLang="en-US" sz="1800" baseline="-25000" dirty="0" err="1">
                <a:latin typeface="+mn-lt"/>
              </a:rPr>
              <a:t>w</a:t>
            </a:r>
            <a:endParaRPr lang="en-US" altLang="en-US" sz="1800" baseline="-25000" dirty="0">
              <a:latin typeface="+mn-lt"/>
            </a:endParaRPr>
          </a:p>
        </p:txBody>
      </p:sp>
      <p:cxnSp>
        <p:nvCxnSpPr>
          <p:cNvPr id="55" name="Straight Connector 54">
            <a:extLst>
              <a:ext uri="{FF2B5EF4-FFF2-40B4-BE49-F238E27FC236}">
                <a16:creationId xmlns:a16="http://schemas.microsoft.com/office/drawing/2014/main" id="{1BCD4B4F-1E07-7241-8BAB-86A9E18CF130}"/>
              </a:ext>
            </a:extLst>
          </p:cNvPr>
          <p:cNvCxnSpPr>
            <a:cxnSpLocks noChangeShapeType="1"/>
          </p:cNvCxnSpPr>
          <p:nvPr/>
        </p:nvCxnSpPr>
        <p:spPr bwMode="auto">
          <a:xfrm rot="5400000">
            <a:off x="1205706" y="3579018"/>
            <a:ext cx="1574800" cy="1331912"/>
          </a:xfrm>
          <a:prstGeom prst="line">
            <a:avLst/>
          </a:prstGeom>
          <a:noFill/>
          <a:ln w="25400">
            <a:solidFill>
              <a:srgbClr val="008000"/>
            </a:solidFill>
            <a:round/>
            <a:headEnd/>
            <a:tailEnd/>
          </a:ln>
          <a:effectLst>
            <a:outerShdw blurRad="40000" dist="20000" dir="5400000" rotWithShape="0">
              <a:srgbClr val="808080">
                <a:alpha val="37999"/>
              </a:srgbClr>
            </a:outerShdw>
          </a:effectLst>
        </p:spPr>
      </p:cxnSp>
      <p:cxnSp>
        <p:nvCxnSpPr>
          <p:cNvPr id="62" name="Straight Connector 61">
            <a:extLst>
              <a:ext uri="{FF2B5EF4-FFF2-40B4-BE49-F238E27FC236}">
                <a16:creationId xmlns:a16="http://schemas.microsoft.com/office/drawing/2014/main" id="{B96B42E8-DAA3-4C43-85DD-5EB1C26659CB}"/>
              </a:ext>
            </a:extLst>
          </p:cNvPr>
          <p:cNvCxnSpPr>
            <a:cxnSpLocks noChangeShapeType="1"/>
          </p:cNvCxnSpPr>
          <p:nvPr/>
        </p:nvCxnSpPr>
        <p:spPr bwMode="auto">
          <a:xfrm flipH="1">
            <a:off x="6343928" y="3641050"/>
            <a:ext cx="1352445" cy="1316864"/>
          </a:xfrm>
          <a:prstGeom prst="line">
            <a:avLst/>
          </a:prstGeom>
          <a:noFill/>
          <a:ln w="25400">
            <a:solidFill>
              <a:srgbClr val="008000"/>
            </a:solidFill>
            <a:round/>
            <a:headEnd/>
            <a:tailEnd/>
          </a:ln>
          <a:effectLst>
            <a:outerShdw blurRad="40000" dist="20000" dir="5400000" rotWithShape="0">
              <a:srgbClr val="808080">
                <a:alpha val="37999"/>
              </a:srgbClr>
            </a:outerShdw>
          </a:effectLst>
        </p:spPr>
      </p:cxnSp>
      <p:cxnSp>
        <p:nvCxnSpPr>
          <p:cNvPr id="78" name="Straight Connector 77">
            <a:extLst>
              <a:ext uri="{FF2B5EF4-FFF2-40B4-BE49-F238E27FC236}">
                <a16:creationId xmlns:a16="http://schemas.microsoft.com/office/drawing/2014/main" id="{B6DC69A8-4C7D-3B4D-9B3B-C207A1A43E45}"/>
              </a:ext>
            </a:extLst>
          </p:cNvPr>
          <p:cNvCxnSpPr>
            <a:cxnSpLocks noChangeShapeType="1"/>
          </p:cNvCxnSpPr>
          <p:nvPr/>
        </p:nvCxnSpPr>
        <p:spPr bwMode="auto">
          <a:xfrm flipH="1" flipV="1">
            <a:off x="909637" y="4244974"/>
            <a:ext cx="6152356" cy="3514"/>
          </a:xfrm>
          <a:prstGeom prst="line">
            <a:avLst/>
          </a:prstGeom>
          <a:noFill/>
          <a:ln w="15875">
            <a:solidFill>
              <a:srgbClr val="008000"/>
            </a:solidFill>
            <a:prstDash val="dash"/>
            <a:round/>
            <a:headEnd/>
            <a:tailEnd/>
          </a:ln>
          <a:effectLst>
            <a:outerShdw blurRad="40000" dist="20000" dir="5400000" rotWithShape="0">
              <a:srgbClr val="808080">
                <a:alpha val="37999"/>
              </a:srgbClr>
            </a:outerShdw>
          </a:effectLst>
        </p:spPr>
      </p:cxnSp>
      <p:sp>
        <p:nvSpPr>
          <p:cNvPr id="48154" name="TextBox 56">
            <a:extLst>
              <a:ext uri="{FF2B5EF4-FFF2-40B4-BE49-F238E27FC236}">
                <a16:creationId xmlns:a16="http://schemas.microsoft.com/office/drawing/2014/main" id="{241B2BFF-3F58-5245-BB18-7D11D3943175}"/>
              </a:ext>
            </a:extLst>
          </p:cNvPr>
          <p:cNvSpPr txBox="1">
            <a:spLocks noChangeArrowheads="1"/>
          </p:cNvSpPr>
          <p:nvPr/>
        </p:nvSpPr>
        <p:spPr bwMode="auto">
          <a:xfrm>
            <a:off x="5932258" y="5521596"/>
            <a:ext cx="26543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200" dirty="0">
                <a:latin typeface="+mn-lt"/>
              </a:rPr>
              <a:t>At World Level it must be that S=I.</a:t>
            </a:r>
          </a:p>
          <a:p>
            <a:pPr algn="ctr" eaLnBrk="1" hangingPunct="1">
              <a:spcBef>
                <a:spcPct val="0"/>
              </a:spcBef>
              <a:buFontTx/>
              <a:buNone/>
            </a:pPr>
            <a:r>
              <a:rPr lang="en-US" altLang="en-US" sz="1200" dirty="0">
                <a:latin typeface="+mn-lt"/>
              </a:rPr>
              <a:t>NX=0</a:t>
            </a:r>
          </a:p>
          <a:p>
            <a:pPr algn="ctr" eaLnBrk="1" hangingPunct="1">
              <a:spcBef>
                <a:spcPct val="0"/>
              </a:spcBef>
              <a:buFontTx/>
              <a:buNone/>
            </a:pPr>
            <a:r>
              <a:rPr lang="en-US" altLang="en-US" sz="1200" dirty="0">
                <a:latin typeface="+mn-lt"/>
              </a:rPr>
              <a:t>NCO=0</a:t>
            </a:r>
          </a:p>
        </p:txBody>
      </p:sp>
      <p:cxnSp>
        <p:nvCxnSpPr>
          <p:cNvPr id="75" name="Straight Connector 74">
            <a:extLst>
              <a:ext uri="{FF2B5EF4-FFF2-40B4-BE49-F238E27FC236}">
                <a16:creationId xmlns:a16="http://schemas.microsoft.com/office/drawing/2014/main" id="{5ECD6035-A4A1-474E-B4DE-D5E652233ED7}"/>
              </a:ext>
            </a:extLst>
          </p:cNvPr>
          <p:cNvCxnSpPr>
            <a:cxnSpLocks noChangeShapeType="1"/>
          </p:cNvCxnSpPr>
          <p:nvPr/>
        </p:nvCxnSpPr>
        <p:spPr bwMode="auto">
          <a:xfrm rot="16200000" flipH="1">
            <a:off x="3779837" y="3621087"/>
            <a:ext cx="1577975" cy="1508125"/>
          </a:xfrm>
          <a:prstGeom prst="line">
            <a:avLst/>
          </a:prstGeom>
          <a:noFill/>
          <a:ln w="25400">
            <a:solidFill>
              <a:schemeClr val="tx1"/>
            </a:solidFill>
            <a:round/>
            <a:headEnd/>
            <a:tailEnd/>
          </a:ln>
          <a:effectLst>
            <a:outerShdw blurRad="40000" dist="20000" dir="5400000" rotWithShape="0">
              <a:srgbClr val="808080">
                <a:alpha val="37999"/>
              </a:srgbClr>
            </a:outerShdw>
          </a:effectLst>
        </p:spPr>
      </p:cxnSp>
      <p:cxnSp>
        <p:nvCxnSpPr>
          <p:cNvPr id="76" name="Straight Connector 75">
            <a:extLst>
              <a:ext uri="{FF2B5EF4-FFF2-40B4-BE49-F238E27FC236}">
                <a16:creationId xmlns:a16="http://schemas.microsoft.com/office/drawing/2014/main" id="{03D0FC82-22D2-1C45-9C20-F970DF54FDFE}"/>
              </a:ext>
            </a:extLst>
          </p:cNvPr>
          <p:cNvCxnSpPr>
            <a:cxnSpLocks noChangeShapeType="1"/>
          </p:cNvCxnSpPr>
          <p:nvPr/>
        </p:nvCxnSpPr>
        <p:spPr bwMode="auto">
          <a:xfrm rot="5400000">
            <a:off x="3867943" y="3707606"/>
            <a:ext cx="1576387" cy="1333500"/>
          </a:xfrm>
          <a:prstGeom prst="line">
            <a:avLst/>
          </a:prstGeom>
          <a:noFill/>
          <a:ln w="25400">
            <a:solidFill>
              <a:schemeClr val="tx1"/>
            </a:solidFill>
            <a:round/>
            <a:headEnd/>
            <a:tailEnd/>
          </a:ln>
          <a:effectLst>
            <a:outerShdw blurRad="40000" dist="20000" dir="5400000" rotWithShape="0">
              <a:srgbClr val="808080">
                <a:alpha val="37999"/>
              </a:srgbClr>
            </a:outerShdw>
          </a:effectLst>
        </p:spPr>
      </p:cxnSp>
      <p:cxnSp>
        <p:nvCxnSpPr>
          <p:cNvPr id="34" name="Straight Connector 33">
            <a:extLst>
              <a:ext uri="{FF2B5EF4-FFF2-40B4-BE49-F238E27FC236}">
                <a16:creationId xmlns:a16="http://schemas.microsoft.com/office/drawing/2014/main" id="{A83314D5-1C1F-FB45-AB37-28E4F329BA26}"/>
              </a:ext>
            </a:extLst>
          </p:cNvPr>
          <p:cNvCxnSpPr>
            <a:cxnSpLocks noChangeShapeType="1"/>
          </p:cNvCxnSpPr>
          <p:nvPr/>
        </p:nvCxnSpPr>
        <p:spPr bwMode="auto">
          <a:xfrm>
            <a:off x="1566068" y="4136231"/>
            <a:ext cx="0" cy="1075531"/>
          </a:xfrm>
          <a:prstGeom prst="line">
            <a:avLst/>
          </a:prstGeom>
          <a:noFill/>
          <a:ln w="15875">
            <a:solidFill>
              <a:schemeClr val="tx1"/>
            </a:solidFill>
            <a:prstDash val="dash"/>
            <a:round/>
            <a:headEnd/>
            <a:tailEnd/>
          </a:ln>
          <a:effectLst>
            <a:outerShdw blurRad="40000" dist="20000" dir="5400000" rotWithShape="0">
              <a:srgbClr val="808080">
                <a:alpha val="37999"/>
              </a:srgbClr>
            </a:outerShdw>
          </a:effectLst>
        </p:spPr>
      </p:cxnSp>
      <p:sp>
        <p:nvSpPr>
          <p:cNvPr id="40" name="TextBox 31">
            <a:extLst>
              <a:ext uri="{FF2B5EF4-FFF2-40B4-BE49-F238E27FC236}">
                <a16:creationId xmlns:a16="http://schemas.microsoft.com/office/drawing/2014/main" id="{7F322D37-70D5-5146-A08C-82BC095CD248}"/>
              </a:ext>
            </a:extLst>
          </p:cNvPr>
          <p:cNvSpPr txBox="1">
            <a:spLocks noChangeArrowheads="1"/>
          </p:cNvSpPr>
          <p:nvPr/>
        </p:nvSpPr>
        <p:spPr bwMode="auto">
          <a:xfrm>
            <a:off x="1349728" y="5182005"/>
            <a:ext cx="47342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000" dirty="0">
                <a:latin typeface="+mn-lt"/>
              </a:rPr>
              <a:t> S</a:t>
            </a:r>
            <a:r>
              <a:rPr lang="en-US" altLang="en-US" sz="1000" baseline="-25000" dirty="0">
                <a:latin typeface="+mn-lt"/>
              </a:rPr>
              <a:t>LF</a:t>
            </a:r>
            <a:endParaRPr lang="en-US" altLang="en-US" sz="1000" dirty="0">
              <a:latin typeface="+mn-lt"/>
            </a:endParaRPr>
          </a:p>
        </p:txBody>
      </p:sp>
      <p:cxnSp>
        <p:nvCxnSpPr>
          <p:cNvPr id="41" name="Straight Connector 40">
            <a:extLst>
              <a:ext uri="{FF2B5EF4-FFF2-40B4-BE49-F238E27FC236}">
                <a16:creationId xmlns:a16="http://schemas.microsoft.com/office/drawing/2014/main" id="{361537B9-CDC4-EA49-A499-1DF189D9D55E}"/>
              </a:ext>
            </a:extLst>
          </p:cNvPr>
          <p:cNvCxnSpPr>
            <a:cxnSpLocks noChangeShapeType="1"/>
          </p:cNvCxnSpPr>
          <p:nvPr/>
        </p:nvCxnSpPr>
        <p:spPr bwMode="auto">
          <a:xfrm>
            <a:off x="1993106" y="4258071"/>
            <a:ext cx="0" cy="960041"/>
          </a:xfrm>
          <a:prstGeom prst="line">
            <a:avLst/>
          </a:prstGeom>
          <a:noFill/>
          <a:ln w="15875">
            <a:solidFill>
              <a:srgbClr val="06873E"/>
            </a:solidFill>
            <a:prstDash val="dash"/>
            <a:round/>
            <a:headEnd/>
            <a:tailEnd/>
          </a:ln>
          <a:effectLst>
            <a:outerShdw blurRad="40000" dist="20000" dir="5400000" rotWithShape="0">
              <a:srgbClr val="808080">
                <a:alpha val="37999"/>
              </a:srgbClr>
            </a:outerShdw>
          </a:effectLst>
        </p:spPr>
      </p:cxnSp>
      <p:sp>
        <p:nvSpPr>
          <p:cNvPr id="43" name="TextBox 31">
            <a:extLst>
              <a:ext uri="{FF2B5EF4-FFF2-40B4-BE49-F238E27FC236}">
                <a16:creationId xmlns:a16="http://schemas.microsoft.com/office/drawing/2014/main" id="{3E4CD363-E142-C244-9273-6D111257FB75}"/>
              </a:ext>
            </a:extLst>
          </p:cNvPr>
          <p:cNvSpPr txBox="1">
            <a:spLocks noChangeArrowheads="1"/>
          </p:cNvSpPr>
          <p:nvPr/>
        </p:nvSpPr>
        <p:spPr bwMode="auto">
          <a:xfrm>
            <a:off x="1789818" y="5182004"/>
            <a:ext cx="47342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000" dirty="0">
                <a:solidFill>
                  <a:srgbClr val="06873E"/>
                </a:solidFill>
                <a:latin typeface="+mn-lt"/>
              </a:rPr>
              <a:t> S’</a:t>
            </a:r>
            <a:r>
              <a:rPr lang="en-US" altLang="en-US" sz="1000" baseline="-25000" dirty="0">
                <a:solidFill>
                  <a:srgbClr val="06873E"/>
                </a:solidFill>
                <a:latin typeface="+mn-lt"/>
              </a:rPr>
              <a:t>LF</a:t>
            </a:r>
            <a:endParaRPr lang="en-US" altLang="en-US" sz="1000" dirty="0">
              <a:solidFill>
                <a:srgbClr val="06873E"/>
              </a:solidFill>
              <a:latin typeface="+mn-lt"/>
            </a:endParaRPr>
          </a:p>
        </p:txBody>
      </p:sp>
      <p:cxnSp>
        <p:nvCxnSpPr>
          <p:cNvPr id="44" name="Straight Connector 43">
            <a:extLst>
              <a:ext uri="{FF2B5EF4-FFF2-40B4-BE49-F238E27FC236}">
                <a16:creationId xmlns:a16="http://schemas.microsoft.com/office/drawing/2014/main" id="{C61AC76A-2D37-7349-87D5-8716D79769A9}"/>
              </a:ext>
            </a:extLst>
          </p:cNvPr>
          <p:cNvCxnSpPr>
            <a:cxnSpLocks noChangeShapeType="1"/>
          </p:cNvCxnSpPr>
          <p:nvPr/>
        </p:nvCxnSpPr>
        <p:spPr bwMode="auto">
          <a:xfrm>
            <a:off x="2213298" y="4136230"/>
            <a:ext cx="0" cy="1075531"/>
          </a:xfrm>
          <a:prstGeom prst="line">
            <a:avLst/>
          </a:prstGeom>
          <a:noFill/>
          <a:ln w="15875">
            <a:solidFill>
              <a:schemeClr val="tx1"/>
            </a:solidFill>
            <a:prstDash val="dash"/>
            <a:round/>
            <a:headEnd/>
            <a:tailEnd/>
          </a:ln>
          <a:effectLst>
            <a:outerShdw blurRad="40000" dist="20000" dir="5400000" rotWithShape="0">
              <a:srgbClr val="808080">
                <a:alpha val="37999"/>
              </a:srgbClr>
            </a:outerShdw>
          </a:effectLst>
        </p:spPr>
      </p:cxnSp>
      <p:sp>
        <p:nvSpPr>
          <p:cNvPr id="45" name="TextBox 31">
            <a:extLst>
              <a:ext uri="{FF2B5EF4-FFF2-40B4-BE49-F238E27FC236}">
                <a16:creationId xmlns:a16="http://schemas.microsoft.com/office/drawing/2014/main" id="{C30BE0C8-D8AB-E144-9CB0-7ED15CEB4E63}"/>
              </a:ext>
            </a:extLst>
          </p:cNvPr>
          <p:cNvSpPr txBox="1">
            <a:spLocks noChangeArrowheads="1"/>
          </p:cNvSpPr>
          <p:nvPr/>
        </p:nvSpPr>
        <p:spPr bwMode="auto">
          <a:xfrm>
            <a:off x="2039496" y="5189457"/>
            <a:ext cx="47342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000" dirty="0">
                <a:latin typeface="+mn-lt"/>
              </a:rPr>
              <a:t> D</a:t>
            </a:r>
            <a:r>
              <a:rPr lang="en-US" altLang="en-US" sz="1000" baseline="-25000" dirty="0">
                <a:latin typeface="+mn-lt"/>
              </a:rPr>
              <a:t>LF</a:t>
            </a:r>
            <a:endParaRPr lang="en-US" altLang="en-US" sz="1000" dirty="0">
              <a:latin typeface="+mn-lt"/>
            </a:endParaRPr>
          </a:p>
        </p:txBody>
      </p:sp>
      <p:cxnSp>
        <p:nvCxnSpPr>
          <p:cNvPr id="46" name="Straight Connector 45">
            <a:extLst>
              <a:ext uri="{FF2B5EF4-FFF2-40B4-BE49-F238E27FC236}">
                <a16:creationId xmlns:a16="http://schemas.microsoft.com/office/drawing/2014/main" id="{FB34CAE3-CB38-C345-B5C4-02A009D05AA2}"/>
              </a:ext>
            </a:extLst>
          </p:cNvPr>
          <p:cNvCxnSpPr>
            <a:cxnSpLocks noChangeShapeType="1"/>
          </p:cNvCxnSpPr>
          <p:nvPr/>
        </p:nvCxnSpPr>
        <p:spPr bwMode="auto">
          <a:xfrm>
            <a:off x="2347970" y="4251721"/>
            <a:ext cx="0" cy="960041"/>
          </a:xfrm>
          <a:prstGeom prst="line">
            <a:avLst/>
          </a:prstGeom>
          <a:noFill/>
          <a:ln w="15875">
            <a:solidFill>
              <a:srgbClr val="06873E"/>
            </a:solidFill>
            <a:prstDash val="dash"/>
            <a:round/>
            <a:headEnd/>
            <a:tailEnd/>
          </a:ln>
          <a:effectLst>
            <a:outerShdw blurRad="40000" dist="20000" dir="5400000" rotWithShape="0">
              <a:srgbClr val="808080">
                <a:alpha val="37999"/>
              </a:srgbClr>
            </a:outerShdw>
          </a:effectLst>
        </p:spPr>
      </p:cxnSp>
      <p:sp>
        <p:nvSpPr>
          <p:cNvPr id="48" name="TextBox 31">
            <a:extLst>
              <a:ext uri="{FF2B5EF4-FFF2-40B4-BE49-F238E27FC236}">
                <a16:creationId xmlns:a16="http://schemas.microsoft.com/office/drawing/2014/main" id="{92314CF4-564C-3846-B7AA-E6686DF27A33}"/>
              </a:ext>
            </a:extLst>
          </p:cNvPr>
          <p:cNvSpPr txBox="1">
            <a:spLocks noChangeArrowheads="1"/>
          </p:cNvSpPr>
          <p:nvPr/>
        </p:nvSpPr>
        <p:spPr bwMode="auto">
          <a:xfrm>
            <a:off x="2212268" y="5184061"/>
            <a:ext cx="47342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000" dirty="0">
                <a:solidFill>
                  <a:srgbClr val="06873E"/>
                </a:solidFill>
                <a:latin typeface="+mn-lt"/>
              </a:rPr>
              <a:t> D’</a:t>
            </a:r>
            <a:r>
              <a:rPr lang="en-US" altLang="en-US" sz="1000" baseline="-25000" dirty="0">
                <a:solidFill>
                  <a:srgbClr val="06873E"/>
                </a:solidFill>
                <a:latin typeface="+mn-lt"/>
              </a:rPr>
              <a:t>LF</a:t>
            </a:r>
            <a:endParaRPr lang="en-US" altLang="en-US" sz="1000" dirty="0">
              <a:solidFill>
                <a:srgbClr val="06873E"/>
              </a:solidFill>
              <a:latin typeface="+mn-lt"/>
            </a:endParaRPr>
          </a:p>
        </p:txBody>
      </p:sp>
      <p:cxnSp>
        <p:nvCxnSpPr>
          <p:cNvPr id="49" name="Straight Connector 48">
            <a:extLst>
              <a:ext uri="{FF2B5EF4-FFF2-40B4-BE49-F238E27FC236}">
                <a16:creationId xmlns:a16="http://schemas.microsoft.com/office/drawing/2014/main" id="{F246F70F-6A82-3841-BDB6-CD2C79772D69}"/>
              </a:ext>
            </a:extLst>
          </p:cNvPr>
          <p:cNvCxnSpPr>
            <a:cxnSpLocks noChangeShapeType="1"/>
          </p:cNvCxnSpPr>
          <p:nvPr/>
        </p:nvCxnSpPr>
        <p:spPr bwMode="auto">
          <a:xfrm>
            <a:off x="4442443" y="4251721"/>
            <a:ext cx="0" cy="960041"/>
          </a:xfrm>
          <a:prstGeom prst="line">
            <a:avLst/>
          </a:prstGeom>
          <a:noFill/>
          <a:ln w="15875">
            <a:solidFill>
              <a:srgbClr val="06873E"/>
            </a:solidFill>
            <a:prstDash val="dash"/>
            <a:round/>
            <a:headEnd/>
            <a:tailEnd/>
          </a:ln>
          <a:effectLst>
            <a:outerShdw blurRad="40000" dist="20000" dir="5400000" rotWithShape="0">
              <a:srgbClr val="808080">
                <a:alpha val="37999"/>
              </a:srgbClr>
            </a:outerShdw>
          </a:effectLst>
        </p:spPr>
      </p:cxnSp>
      <p:sp>
        <p:nvSpPr>
          <p:cNvPr id="50" name="TextBox 31">
            <a:extLst>
              <a:ext uri="{FF2B5EF4-FFF2-40B4-BE49-F238E27FC236}">
                <a16:creationId xmlns:a16="http://schemas.microsoft.com/office/drawing/2014/main" id="{5894510F-F6B5-6748-8DAE-9CEE94720B72}"/>
              </a:ext>
            </a:extLst>
          </p:cNvPr>
          <p:cNvSpPr txBox="1">
            <a:spLocks noChangeArrowheads="1"/>
          </p:cNvSpPr>
          <p:nvPr/>
        </p:nvSpPr>
        <p:spPr bwMode="auto">
          <a:xfrm>
            <a:off x="4293071" y="5189456"/>
            <a:ext cx="47342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000" dirty="0">
                <a:solidFill>
                  <a:srgbClr val="06873E"/>
                </a:solidFill>
                <a:latin typeface="+mn-lt"/>
              </a:rPr>
              <a:t> D’</a:t>
            </a:r>
            <a:r>
              <a:rPr lang="en-US" altLang="en-US" sz="1000" baseline="-25000" dirty="0">
                <a:solidFill>
                  <a:srgbClr val="06873E"/>
                </a:solidFill>
                <a:latin typeface="+mn-lt"/>
              </a:rPr>
              <a:t>LF</a:t>
            </a:r>
            <a:endParaRPr lang="en-US" altLang="en-US" sz="1000" dirty="0">
              <a:solidFill>
                <a:srgbClr val="06873E"/>
              </a:solidFill>
              <a:latin typeface="+mn-lt"/>
            </a:endParaRPr>
          </a:p>
        </p:txBody>
      </p:sp>
      <p:cxnSp>
        <p:nvCxnSpPr>
          <p:cNvPr id="51" name="Straight Connector 50">
            <a:extLst>
              <a:ext uri="{FF2B5EF4-FFF2-40B4-BE49-F238E27FC236}">
                <a16:creationId xmlns:a16="http://schemas.microsoft.com/office/drawing/2014/main" id="{9D0B6771-3A78-7B48-B49C-240E22D53A40}"/>
              </a:ext>
            </a:extLst>
          </p:cNvPr>
          <p:cNvCxnSpPr>
            <a:cxnSpLocks noChangeShapeType="1"/>
          </p:cNvCxnSpPr>
          <p:nvPr/>
        </p:nvCxnSpPr>
        <p:spPr bwMode="auto">
          <a:xfrm>
            <a:off x="4301275" y="4113926"/>
            <a:ext cx="0" cy="1075531"/>
          </a:xfrm>
          <a:prstGeom prst="line">
            <a:avLst/>
          </a:prstGeom>
          <a:noFill/>
          <a:ln w="15875">
            <a:solidFill>
              <a:schemeClr val="tx1"/>
            </a:solidFill>
            <a:prstDash val="dash"/>
            <a:round/>
            <a:headEnd/>
            <a:tailEnd/>
          </a:ln>
          <a:effectLst>
            <a:outerShdw blurRad="40000" dist="20000" dir="5400000" rotWithShape="0">
              <a:srgbClr val="808080">
                <a:alpha val="37999"/>
              </a:srgbClr>
            </a:outerShdw>
          </a:effectLst>
        </p:spPr>
      </p:cxnSp>
      <p:sp>
        <p:nvSpPr>
          <p:cNvPr id="52" name="TextBox 31">
            <a:extLst>
              <a:ext uri="{FF2B5EF4-FFF2-40B4-BE49-F238E27FC236}">
                <a16:creationId xmlns:a16="http://schemas.microsoft.com/office/drawing/2014/main" id="{BDFE10DD-247C-D948-A89C-1B0CD15B0FE4}"/>
              </a:ext>
            </a:extLst>
          </p:cNvPr>
          <p:cNvSpPr txBox="1">
            <a:spLocks noChangeArrowheads="1"/>
          </p:cNvSpPr>
          <p:nvPr/>
        </p:nvSpPr>
        <p:spPr bwMode="auto">
          <a:xfrm>
            <a:off x="4102859" y="5189456"/>
            <a:ext cx="36707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000" dirty="0">
                <a:latin typeface="+mn-lt"/>
              </a:rPr>
              <a:t> D</a:t>
            </a:r>
            <a:r>
              <a:rPr lang="en-US" altLang="en-US" sz="1000" baseline="-25000" dirty="0">
                <a:latin typeface="+mn-lt"/>
              </a:rPr>
              <a:t>LF</a:t>
            </a:r>
            <a:endParaRPr lang="en-US" altLang="en-US" sz="1000" dirty="0">
              <a:latin typeface="+mn-lt"/>
            </a:endParaRPr>
          </a:p>
        </p:txBody>
      </p:sp>
      <p:cxnSp>
        <p:nvCxnSpPr>
          <p:cNvPr id="53" name="Straight Connector 52">
            <a:extLst>
              <a:ext uri="{FF2B5EF4-FFF2-40B4-BE49-F238E27FC236}">
                <a16:creationId xmlns:a16="http://schemas.microsoft.com/office/drawing/2014/main" id="{44D74167-6A97-314F-9CEE-50D19D954F4E}"/>
              </a:ext>
            </a:extLst>
          </p:cNvPr>
          <p:cNvCxnSpPr>
            <a:cxnSpLocks noChangeShapeType="1"/>
          </p:cNvCxnSpPr>
          <p:nvPr/>
        </p:nvCxnSpPr>
        <p:spPr bwMode="auto">
          <a:xfrm>
            <a:off x="4893840" y="4103927"/>
            <a:ext cx="0" cy="1075531"/>
          </a:xfrm>
          <a:prstGeom prst="line">
            <a:avLst/>
          </a:prstGeom>
          <a:noFill/>
          <a:ln w="15875">
            <a:solidFill>
              <a:schemeClr val="tx1"/>
            </a:solidFill>
            <a:prstDash val="dash"/>
            <a:round/>
            <a:headEnd/>
            <a:tailEnd/>
          </a:ln>
          <a:effectLst>
            <a:outerShdw blurRad="40000" dist="20000" dir="5400000" rotWithShape="0">
              <a:srgbClr val="808080">
                <a:alpha val="37999"/>
              </a:srgbClr>
            </a:outerShdw>
          </a:effectLst>
        </p:spPr>
      </p:cxnSp>
      <p:sp>
        <p:nvSpPr>
          <p:cNvPr id="54" name="TextBox 31">
            <a:extLst>
              <a:ext uri="{FF2B5EF4-FFF2-40B4-BE49-F238E27FC236}">
                <a16:creationId xmlns:a16="http://schemas.microsoft.com/office/drawing/2014/main" id="{F53A0AAF-F905-6F4D-B381-E56FEACEF372}"/>
              </a:ext>
            </a:extLst>
          </p:cNvPr>
          <p:cNvSpPr txBox="1">
            <a:spLocks noChangeArrowheads="1"/>
          </p:cNvSpPr>
          <p:nvPr/>
        </p:nvSpPr>
        <p:spPr bwMode="auto">
          <a:xfrm>
            <a:off x="4756534" y="5172143"/>
            <a:ext cx="47342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000" dirty="0">
                <a:latin typeface="+mn-lt"/>
              </a:rPr>
              <a:t> S</a:t>
            </a:r>
            <a:r>
              <a:rPr lang="en-US" altLang="en-US" sz="1000" baseline="-25000" dirty="0">
                <a:latin typeface="+mn-lt"/>
              </a:rPr>
              <a:t>LF</a:t>
            </a:r>
            <a:endParaRPr lang="en-US" altLang="en-US" sz="1000" dirty="0">
              <a:latin typeface="+mn-lt"/>
            </a:endParaRPr>
          </a:p>
        </p:txBody>
      </p:sp>
      <p:cxnSp>
        <p:nvCxnSpPr>
          <p:cNvPr id="56" name="Straight Connector 55">
            <a:extLst>
              <a:ext uri="{FF2B5EF4-FFF2-40B4-BE49-F238E27FC236}">
                <a16:creationId xmlns:a16="http://schemas.microsoft.com/office/drawing/2014/main" id="{736339C3-0C80-394C-9B87-73A5730EEC12}"/>
              </a:ext>
            </a:extLst>
          </p:cNvPr>
          <p:cNvCxnSpPr>
            <a:cxnSpLocks noChangeShapeType="1"/>
          </p:cNvCxnSpPr>
          <p:nvPr/>
        </p:nvCxnSpPr>
        <p:spPr bwMode="auto">
          <a:xfrm>
            <a:off x="4766499" y="4278657"/>
            <a:ext cx="0" cy="900801"/>
          </a:xfrm>
          <a:prstGeom prst="line">
            <a:avLst/>
          </a:prstGeom>
          <a:noFill/>
          <a:ln w="15875">
            <a:solidFill>
              <a:srgbClr val="06873E"/>
            </a:solidFill>
            <a:prstDash val="dash"/>
            <a:round/>
            <a:headEnd/>
            <a:tailEnd/>
          </a:ln>
          <a:effectLst>
            <a:outerShdw blurRad="40000" dist="20000" dir="5400000" rotWithShape="0">
              <a:srgbClr val="808080">
                <a:alpha val="37999"/>
              </a:srgbClr>
            </a:outerShdw>
          </a:effectLst>
        </p:spPr>
      </p:cxnSp>
      <p:sp>
        <p:nvSpPr>
          <p:cNvPr id="57" name="TextBox 31">
            <a:extLst>
              <a:ext uri="{FF2B5EF4-FFF2-40B4-BE49-F238E27FC236}">
                <a16:creationId xmlns:a16="http://schemas.microsoft.com/office/drawing/2014/main" id="{06052B3A-90E4-2C4D-8EA6-76541561360F}"/>
              </a:ext>
            </a:extLst>
          </p:cNvPr>
          <p:cNvSpPr txBox="1">
            <a:spLocks noChangeArrowheads="1"/>
          </p:cNvSpPr>
          <p:nvPr/>
        </p:nvSpPr>
        <p:spPr bwMode="auto">
          <a:xfrm>
            <a:off x="4587517" y="5182002"/>
            <a:ext cx="40918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000" dirty="0">
                <a:solidFill>
                  <a:srgbClr val="06873E"/>
                </a:solidFill>
                <a:latin typeface="+mn-lt"/>
              </a:rPr>
              <a:t> S’</a:t>
            </a:r>
            <a:r>
              <a:rPr lang="en-US" altLang="en-US" sz="1000" baseline="-25000" dirty="0">
                <a:solidFill>
                  <a:srgbClr val="06873E"/>
                </a:solidFill>
                <a:latin typeface="+mn-lt"/>
              </a:rPr>
              <a:t>LF</a:t>
            </a:r>
            <a:endParaRPr lang="en-US" altLang="en-US" sz="1000" dirty="0">
              <a:solidFill>
                <a:srgbClr val="06873E"/>
              </a:solidFill>
              <a:latin typeface="+mn-lt"/>
            </a:endParaRPr>
          </a:p>
        </p:txBody>
      </p:sp>
      <p:sp>
        <p:nvSpPr>
          <p:cNvPr id="58" name="TextBox 30">
            <a:extLst>
              <a:ext uri="{FF2B5EF4-FFF2-40B4-BE49-F238E27FC236}">
                <a16:creationId xmlns:a16="http://schemas.microsoft.com/office/drawing/2014/main" id="{BF446E00-A78C-B547-A0BE-6091E9614EC4}"/>
              </a:ext>
            </a:extLst>
          </p:cNvPr>
          <p:cNvSpPr txBox="1">
            <a:spLocks noChangeArrowheads="1"/>
          </p:cNvSpPr>
          <p:nvPr/>
        </p:nvSpPr>
        <p:spPr bwMode="auto">
          <a:xfrm>
            <a:off x="1271463" y="3105806"/>
            <a:ext cx="4369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200" dirty="0">
                <a:latin typeface="+mn-lt"/>
              </a:rPr>
              <a:t>  D</a:t>
            </a:r>
            <a:r>
              <a:rPr lang="en-US" altLang="en-US" sz="1200" baseline="-25000" dirty="0">
                <a:latin typeface="+mn-lt"/>
              </a:rPr>
              <a:t>LF</a:t>
            </a:r>
          </a:p>
        </p:txBody>
      </p:sp>
      <p:sp>
        <p:nvSpPr>
          <p:cNvPr id="59" name="TextBox 31">
            <a:extLst>
              <a:ext uri="{FF2B5EF4-FFF2-40B4-BE49-F238E27FC236}">
                <a16:creationId xmlns:a16="http://schemas.microsoft.com/office/drawing/2014/main" id="{00A71662-FB6E-D946-8079-128E2EBEA424}"/>
              </a:ext>
            </a:extLst>
          </p:cNvPr>
          <p:cNvSpPr txBox="1">
            <a:spLocks noChangeArrowheads="1"/>
          </p:cNvSpPr>
          <p:nvPr/>
        </p:nvSpPr>
        <p:spPr bwMode="auto">
          <a:xfrm>
            <a:off x="1915258" y="3100777"/>
            <a:ext cx="4327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latin typeface="+mn-lt"/>
              </a:rPr>
              <a:t> S</a:t>
            </a:r>
            <a:r>
              <a:rPr lang="en-US" altLang="en-US" sz="1200" baseline="-25000" dirty="0">
                <a:latin typeface="+mn-lt"/>
              </a:rPr>
              <a:t>LF</a:t>
            </a:r>
            <a:endParaRPr lang="en-US" altLang="en-US" sz="1200" dirty="0">
              <a:latin typeface="+mn-lt"/>
            </a:endParaRPr>
          </a:p>
        </p:txBody>
      </p:sp>
      <p:sp>
        <p:nvSpPr>
          <p:cNvPr id="63" name="TextBox 30">
            <a:extLst>
              <a:ext uri="{FF2B5EF4-FFF2-40B4-BE49-F238E27FC236}">
                <a16:creationId xmlns:a16="http://schemas.microsoft.com/office/drawing/2014/main" id="{FD690713-6601-0C4A-AC59-A6C2944839A3}"/>
              </a:ext>
            </a:extLst>
          </p:cNvPr>
          <p:cNvSpPr txBox="1">
            <a:spLocks noChangeArrowheads="1"/>
          </p:cNvSpPr>
          <p:nvPr/>
        </p:nvSpPr>
        <p:spPr bwMode="auto">
          <a:xfrm>
            <a:off x="2190583" y="3290086"/>
            <a:ext cx="4529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200" dirty="0">
                <a:solidFill>
                  <a:srgbClr val="06873E"/>
                </a:solidFill>
                <a:latin typeface="+mn-lt"/>
              </a:rPr>
              <a:t>  S’</a:t>
            </a:r>
            <a:r>
              <a:rPr lang="en-US" altLang="en-US" sz="1200" baseline="-25000" dirty="0">
                <a:solidFill>
                  <a:srgbClr val="06873E"/>
                </a:solidFill>
                <a:latin typeface="+mn-lt"/>
              </a:rPr>
              <a:t>LF</a:t>
            </a:r>
          </a:p>
        </p:txBody>
      </p:sp>
      <p:sp>
        <p:nvSpPr>
          <p:cNvPr id="64" name="TextBox 31">
            <a:extLst>
              <a:ext uri="{FF2B5EF4-FFF2-40B4-BE49-F238E27FC236}">
                <a16:creationId xmlns:a16="http://schemas.microsoft.com/office/drawing/2014/main" id="{84873859-723D-3D49-84A3-58F38C0CFF7E}"/>
              </a:ext>
            </a:extLst>
          </p:cNvPr>
          <p:cNvSpPr txBox="1">
            <a:spLocks noChangeArrowheads="1"/>
          </p:cNvSpPr>
          <p:nvPr/>
        </p:nvSpPr>
        <p:spPr bwMode="auto">
          <a:xfrm>
            <a:off x="4918679" y="3443585"/>
            <a:ext cx="7704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latin typeface="+mn-lt"/>
              </a:rPr>
              <a:t> S</a:t>
            </a:r>
            <a:r>
              <a:rPr lang="en-US" altLang="en-US" sz="1200" baseline="-25000" dirty="0">
                <a:latin typeface="+mn-lt"/>
              </a:rPr>
              <a:t>LF</a:t>
            </a:r>
            <a:endParaRPr lang="en-US" altLang="en-US" sz="1200" dirty="0">
              <a:latin typeface="+mn-lt"/>
            </a:endParaRPr>
          </a:p>
        </p:txBody>
      </p:sp>
      <p:sp>
        <p:nvSpPr>
          <p:cNvPr id="65" name="TextBox 30">
            <a:extLst>
              <a:ext uri="{FF2B5EF4-FFF2-40B4-BE49-F238E27FC236}">
                <a16:creationId xmlns:a16="http://schemas.microsoft.com/office/drawing/2014/main" id="{BC28FB4E-69B2-074E-ABBA-7A9D9ACDA7F1}"/>
              </a:ext>
            </a:extLst>
          </p:cNvPr>
          <p:cNvSpPr txBox="1">
            <a:spLocks noChangeArrowheads="1"/>
          </p:cNvSpPr>
          <p:nvPr/>
        </p:nvSpPr>
        <p:spPr bwMode="auto">
          <a:xfrm>
            <a:off x="6025249" y="3428265"/>
            <a:ext cx="112303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200" dirty="0">
                <a:latin typeface="+mn-lt"/>
              </a:rPr>
              <a:t>  D</a:t>
            </a:r>
            <a:r>
              <a:rPr lang="en-US" altLang="en-US" sz="1200" baseline="-25000" dirty="0">
                <a:latin typeface="+mn-lt"/>
              </a:rPr>
              <a:t>LF</a:t>
            </a:r>
          </a:p>
        </p:txBody>
      </p:sp>
      <p:sp>
        <p:nvSpPr>
          <p:cNvPr id="66" name="TextBox 31">
            <a:extLst>
              <a:ext uri="{FF2B5EF4-FFF2-40B4-BE49-F238E27FC236}">
                <a16:creationId xmlns:a16="http://schemas.microsoft.com/office/drawing/2014/main" id="{B091B65F-F5AC-4846-B1EC-00EFC5A62E24}"/>
              </a:ext>
            </a:extLst>
          </p:cNvPr>
          <p:cNvSpPr txBox="1">
            <a:spLocks noChangeArrowheads="1"/>
          </p:cNvSpPr>
          <p:nvPr/>
        </p:nvSpPr>
        <p:spPr bwMode="auto">
          <a:xfrm>
            <a:off x="7104523" y="3421518"/>
            <a:ext cx="42206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latin typeface="+mn-lt"/>
              </a:rPr>
              <a:t> S</a:t>
            </a:r>
            <a:r>
              <a:rPr lang="en-US" altLang="en-US" sz="1200" baseline="-25000" dirty="0">
                <a:latin typeface="+mn-lt"/>
              </a:rPr>
              <a:t>LF</a:t>
            </a:r>
            <a:endParaRPr lang="en-US" altLang="en-US" sz="1200" dirty="0">
              <a:latin typeface="+mn-lt"/>
            </a:endParaRPr>
          </a:p>
        </p:txBody>
      </p:sp>
      <p:sp>
        <p:nvSpPr>
          <p:cNvPr id="67" name="TextBox 30">
            <a:extLst>
              <a:ext uri="{FF2B5EF4-FFF2-40B4-BE49-F238E27FC236}">
                <a16:creationId xmlns:a16="http://schemas.microsoft.com/office/drawing/2014/main" id="{1F9D5D9F-92C8-4A4E-A5CA-B7A9CA8C2380}"/>
              </a:ext>
            </a:extLst>
          </p:cNvPr>
          <p:cNvSpPr txBox="1">
            <a:spLocks noChangeArrowheads="1"/>
          </p:cNvSpPr>
          <p:nvPr/>
        </p:nvSpPr>
        <p:spPr bwMode="auto">
          <a:xfrm>
            <a:off x="7552364" y="3629729"/>
            <a:ext cx="4529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200" dirty="0">
                <a:solidFill>
                  <a:srgbClr val="06873E"/>
                </a:solidFill>
                <a:latin typeface="+mn-lt"/>
              </a:rPr>
              <a:t>  S’</a:t>
            </a:r>
            <a:r>
              <a:rPr lang="en-US" altLang="en-US" sz="1200" baseline="-25000" dirty="0">
                <a:solidFill>
                  <a:srgbClr val="06873E"/>
                </a:solidFill>
                <a:latin typeface="+mn-lt"/>
              </a:rPr>
              <a:t>LF</a:t>
            </a:r>
          </a:p>
        </p:txBody>
      </p:sp>
      <p:sp>
        <p:nvSpPr>
          <p:cNvPr id="70" name="TextBox 30">
            <a:extLst>
              <a:ext uri="{FF2B5EF4-FFF2-40B4-BE49-F238E27FC236}">
                <a16:creationId xmlns:a16="http://schemas.microsoft.com/office/drawing/2014/main" id="{282E117B-B24A-FB49-888E-F2A1C22A092C}"/>
              </a:ext>
            </a:extLst>
          </p:cNvPr>
          <p:cNvSpPr txBox="1">
            <a:spLocks noChangeArrowheads="1"/>
          </p:cNvSpPr>
          <p:nvPr/>
        </p:nvSpPr>
        <p:spPr bwMode="auto">
          <a:xfrm>
            <a:off x="3552074" y="3483550"/>
            <a:ext cx="112303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200" dirty="0">
                <a:latin typeface="+mn-lt"/>
              </a:rPr>
              <a:t>  D</a:t>
            </a:r>
            <a:r>
              <a:rPr lang="en-US" altLang="en-US" sz="1200" baseline="-25000" dirty="0">
                <a:latin typeface="+mn-lt"/>
              </a:rPr>
              <a:t>LF</a:t>
            </a:r>
          </a:p>
        </p:txBody>
      </p:sp>
      <p:sp>
        <p:nvSpPr>
          <p:cNvPr id="80" name="TextBox 53">
            <a:extLst>
              <a:ext uri="{FF2B5EF4-FFF2-40B4-BE49-F238E27FC236}">
                <a16:creationId xmlns:a16="http://schemas.microsoft.com/office/drawing/2014/main" id="{90FEB0F7-725C-8845-9E46-F9D7C0FEE8A6}"/>
              </a:ext>
            </a:extLst>
          </p:cNvPr>
          <p:cNvSpPr txBox="1">
            <a:spLocks noChangeArrowheads="1"/>
          </p:cNvSpPr>
          <p:nvPr/>
        </p:nvSpPr>
        <p:spPr bwMode="auto">
          <a:xfrm>
            <a:off x="500576" y="4036912"/>
            <a:ext cx="76290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dirty="0" err="1">
                <a:solidFill>
                  <a:srgbClr val="06873E"/>
                </a:solidFill>
                <a:latin typeface="+mn-lt"/>
              </a:rPr>
              <a:t>r'</a:t>
            </a:r>
            <a:r>
              <a:rPr lang="en-US" altLang="en-US" sz="1800" baseline="-25000" dirty="0" err="1">
                <a:solidFill>
                  <a:srgbClr val="06873E"/>
                </a:solidFill>
                <a:latin typeface="+mn-lt"/>
              </a:rPr>
              <a:t>w</a:t>
            </a:r>
            <a:endParaRPr lang="en-US" altLang="en-US" sz="1800" baseline="-25000" dirty="0">
              <a:solidFill>
                <a:srgbClr val="06873E"/>
              </a:solidFill>
              <a:latin typeface="+mn-lt"/>
            </a:endParaRPr>
          </a:p>
        </p:txBody>
      </p:sp>
      <p:cxnSp>
        <p:nvCxnSpPr>
          <p:cNvPr id="61" name="Straight Connector 60">
            <a:extLst>
              <a:ext uri="{FF2B5EF4-FFF2-40B4-BE49-F238E27FC236}">
                <a16:creationId xmlns:a16="http://schemas.microsoft.com/office/drawing/2014/main" id="{F88B6218-60D7-0A66-0C66-CA9BCE299347}"/>
              </a:ext>
            </a:extLst>
          </p:cNvPr>
          <p:cNvCxnSpPr>
            <a:cxnSpLocks noChangeShapeType="1"/>
          </p:cNvCxnSpPr>
          <p:nvPr/>
        </p:nvCxnSpPr>
        <p:spPr bwMode="auto">
          <a:xfrm>
            <a:off x="6929610" y="4109363"/>
            <a:ext cx="0" cy="1108749"/>
          </a:xfrm>
          <a:prstGeom prst="line">
            <a:avLst/>
          </a:prstGeom>
          <a:noFill/>
          <a:ln w="15875">
            <a:solidFill>
              <a:schemeClr val="tx1"/>
            </a:solidFill>
            <a:prstDash val="dash"/>
            <a:round/>
            <a:headEnd/>
            <a:tailEnd/>
          </a:ln>
          <a:effectLst>
            <a:outerShdw blurRad="40000" dist="20000" dir="5400000" rotWithShape="0">
              <a:srgbClr val="808080">
                <a:alpha val="37999"/>
              </a:srgbClr>
            </a:outerShdw>
          </a:effectLst>
        </p:spPr>
      </p:cxnSp>
      <p:cxnSp>
        <p:nvCxnSpPr>
          <p:cNvPr id="68" name="Straight Connector 67">
            <a:extLst>
              <a:ext uri="{FF2B5EF4-FFF2-40B4-BE49-F238E27FC236}">
                <a16:creationId xmlns:a16="http://schemas.microsoft.com/office/drawing/2014/main" id="{B692BF8B-7D74-079B-74B0-C15566DD6151}"/>
              </a:ext>
            </a:extLst>
          </p:cNvPr>
          <p:cNvCxnSpPr>
            <a:cxnSpLocks noChangeShapeType="1"/>
          </p:cNvCxnSpPr>
          <p:nvPr/>
        </p:nvCxnSpPr>
        <p:spPr bwMode="auto">
          <a:xfrm>
            <a:off x="7082010" y="4261763"/>
            <a:ext cx="0" cy="927693"/>
          </a:xfrm>
          <a:prstGeom prst="line">
            <a:avLst/>
          </a:prstGeom>
          <a:noFill/>
          <a:ln w="15875">
            <a:solidFill>
              <a:srgbClr val="06873E"/>
            </a:solidFill>
            <a:prstDash val="dash"/>
            <a:round/>
            <a:headEnd/>
            <a:tailEnd/>
          </a:ln>
          <a:effectLst>
            <a:outerShdw blurRad="40000" dist="20000" dir="5400000" rotWithShape="0">
              <a:srgbClr val="808080">
                <a:alpha val="37999"/>
              </a:srgbClr>
            </a:outerShdw>
          </a:effectLst>
        </p:spPr>
      </p:cxnSp>
      <p:sp>
        <p:nvSpPr>
          <p:cNvPr id="69" name="TextBox 20">
            <a:extLst>
              <a:ext uri="{FF2B5EF4-FFF2-40B4-BE49-F238E27FC236}">
                <a16:creationId xmlns:a16="http://schemas.microsoft.com/office/drawing/2014/main" id="{D0BB32C8-A3E8-D199-3632-7D3660ED59FA}"/>
              </a:ext>
            </a:extLst>
          </p:cNvPr>
          <p:cNvSpPr txBox="1">
            <a:spLocks noChangeArrowheads="1"/>
          </p:cNvSpPr>
          <p:nvPr/>
        </p:nvSpPr>
        <p:spPr bwMode="auto">
          <a:xfrm>
            <a:off x="6724539" y="5191413"/>
            <a:ext cx="44037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000" dirty="0">
                <a:latin typeface="+mn-lt"/>
              </a:rPr>
              <a:t>Q</a:t>
            </a:r>
            <a:r>
              <a:rPr lang="en-US" altLang="en-US" sz="1000" baseline="-25000" dirty="0">
                <a:latin typeface="+mn-lt"/>
              </a:rPr>
              <a:t>LF</a:t>
            </a:r>
            <a:endParaRPr lang="en-US" altLang="en-US" sz="1000" b="1" dirty="0">
              <a:latin typeface="+mn-lt"/>
            </a:endParaRPr>
          </a:p>
        </p:txBody>
      </p:sp>
      <p:sp>
        <p:nvSpPr>
          <p:cNvPr id="71" name="TextBox 20">
            <a:extLst>
              <a:ext uri="{FF2B5EF4-FFF2-40B4-BE49-F238E27FC236}">
                <a16:creationId xmlns:a16="http://schemas.microsoft.com/office/drawing/2014/main" id="{42994564-6C74-3253-0F5E-68A03C5B3792}"/>
              </a:ext>
            </a:extLst>
          </p:cNvPr>
          <p:cNvSpPr txBox="1">
            <a:spLocks noChangeArrowheads="1"/>
          </p:cNvSpPr>
          <p:nvPr/>
        </p:nvSpPr>
        <p:spPr bwMode="auto">
          <a:xfrm>
            <a:off x="6946983" y="5195747"/>
            <a:ext cx="40147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000" dirty="0">
                <a:solidFill>
                  <a:srgbClr val="06873E"/>
                </a:solidFill>
                <a:latin typeface="+mn-lt"/>
              </a:rPr>
              <a:t>Q’</a:t>
            </a:r>
            <a:r>
              <a:rPr lang="en-US" altLang="en-US" sz="1000" baseline="-25000" dirty="0">
                <a:solidFill>
                  <a:srgbClr val="06873E"/>
                </a:solidFill>
                <a:latin typeface="+mn-lt"/>
              </a:rPr>
              <a:t>LF</a:t>
            </a:r>
            <a:endParaRPr lang="en-US" altLang="en-US" sz="1000" b="1" dirty="0">
              <a:solidFill>
                <a:srgbClr val="06873E"/>
              </a:solidFill>
              <a:latin typeface="+mn-lt"/>
            </a:endParaRPr>
          </a:p>
        </p:txBody>
      </p:sp>
      <p:sp>
        <p:nvSpPr>
          <p:cNvPr id="72" name="TextBox 71">
            <a:extLst>
              <a:ext uri="{FF2B5EF4-FFF2-40B4-BE49-F238E27FC236}">
                <a16:creationId xmlns:a16="http://schemas.microsoft.com/office/drawing/2014/main" id="{7A1CA45B-5FCC-1798-F159-52E4820E22AC}"/>
              </a:ext>
            </a:extLst>
          </p:cNvPr>
          <p:cNvSpPr txBox="1"/>
          <p:nvPr/>
        </p:nvSpPr>
        <p:spPr>
          <a:xfrm>
            <a:off x="342413" y="1638775"/>
            <a:ext cx="8754448" cy="461665"/>
          </a:xfrm>
          <a:prstGeom prst="rect">
            <a:avLst/>
          </a:prstGeom>
          <a:noFill/>
        </p:spPr>
        <p:txBody>
          <a:bodyPr wrap="none" rtlCol="0">
            <a:spAutoFit/>
          </a:bodyPr>
          <a:lstStyle/>
          <a:p>
            <a:r>
              <a:rPr lang="en-US" sz="2400" dirty="0">
                <a:latin typeface="+mn-lt"/>
              </a:rPr>
              <a:t>The US government changes the tax code to encourage more savings.</a:t>
            </a:r>
          </a:p>
        </p:txBody>
      </p:sp>
      <p:cxnSp>
        <p:nvCxnSpPr>
          <p:cNvPr id="60" name="Straight Connector 59">
            <a:extLst>
              <a:ext uri="{FF2B5EF4-FFF2-40B4-BE49-F238E27FC236}">
                <a16:creationId xmlns:a16="http://schemas.microsoft.com/office/drawing/2014/main" id="{167CA650-0972-E185-64AC-2991F80748B9}"/>
              </a:ext>
            </a:extLst>
          </p:cNvPr>
          <p:cNvCxnSpPr>
            <a:cxnSpLocks noChangeShapeType="1"/>
          </p:cNvCxnSpPr>
          <p:nvPr/>
        </p:nvCxnSpPr>
        <p:spPr bwMode="auto">
          <a:xfrm>
            <a:off x="909637" y="5200069"/>
            <a:ext cx="2043113" cy="3175"/>
          </a:xfrm>
          <a:prstGeom prst="line">
            <a:avLst/>
          </a:prstGeom>
          <a:noFill/>
          <a:ln w="25400">
            <a:solidFill>
              <a:schemeClr val="tx1"/>
            </a:solidFill>
            <a:round/>
            <a:headEnd/>
            <a:tailEnd/>
          </a:ln>
          <a:effectLst>
            <a:outerShdw blurRad="40000" dist="20000" dir="5400000" rotWithShape="0">
              <a:srgbClr val="808080">
                <a:alpha val="37999"/>
              </a:srgbClr>
            </a:outerShdw>
          </a:effectLst>
        </p:spPr>
      </p:cxnSp>
      <p:cxnSp>
        <p:nvCxnSpPr>
          <p:cNvPr id="73" name="Straight Connector 72">
            <a:extLst>
              <a:ext uri="{FF2B5EF4-FFF2-40B4-BE49-F238E27FC236}">
                <a16:creationId xmlns:a16="http://schemas.microsoft.com/office/drawing/2014/main" id="{F2B3B2B0-97C2-AD93-86F3-79D74AA77E74}"/>
              </a:ext>
            </a:extLst>
          </p:cNvPr>
          <p:cNvCxnSpPr>
            <a:cxnSpLocks noChangeShapeType="1"/>
          </p:cNvCxnSpPr>
          <p:nvPr/>
        </p:nvCxnSpPr>
        <p:spPr bwMode="auto">
          <a:xfrm>
            <a:off x="3544887" y="5196893"/>
            <a:ext cx="2076450" cy="6350"/>
          </a:xfrm>
          <a:prstGeom prst="line">
            <a:avLst/>
          </a:prstGeom>
          <a:noFill/>
          <a:ln w="25400">
            <a:solidFill>
              <a:schemeClr val="tx1"/>
            </a:solidFill>
            <a:round/>
            <a:headEnd/>
            <a:tailEnd/>
          </a:ln>
          <a:effectLst>
            <a:outerShdw blurRad="40000" dist="20000" dir="5400000" rotWithShape="0">
              <a:srgbClr val="808080">
                <a:alpha val="37999"/>
              </a:srgbClr>
            </a:outerShdw>
          </a:effectLst>
        </p:spPr>
      </p:cxnSp>
      <p:sp>
        <p:nvSpPr>
          <p:cNvPr id="74" name="TextBox 16">
            <a:extLst>
              <a:ext uri="{FF2B5EF4-FFF2-40B4-BE49-F238E27FC236}">
                <a16:creationId xmlns:a16="http://schemas.microsoft.com/office/drawing/2014/main" id="{362E3B2B-520A-A3C1-831C-D9CD9AFCE029}"/>
              </a:ext>
            </a:extLst>
          </p:cNvPr>
          <p:cNvSpPr txBox="1">
            <a:spLocks noChangeArrowheads="1"/>
          </p:cNvSpPr>
          <p:nvPr/>
        </p:nvSpPr>
        <p:spPr bwMode="auto">
          <a:xfrm>
            <a:off x="1412710" y="2580666"/>
            <a:ext cx="819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800" b="1" u="sng">
                <a:latin typeface="+mn-lt"/>
              </a:rPr>
              <a:t>U.S.</a:t>
            </a:r>
          </a:p>
        </p:txBody>
      </p:sp>
      <p:sp>
        <p:nvSpPr>
          <p:cNvPr id="77" name="TextBox 17">
            <a:extLst>
              <a:ext uri="{FF2B5EF4-FFF2-40B4-BE49-F238E27FC236}">
                <a16:creationId xmlns:a16="http://schemas.microsoft.com/office/drawing/2014/main" id="{79F7DDA0-3B4C-FE04-B0AD-7DED39F3A56F}"/>
              </a:ext>
            </a:extLst>
          </p:cNvPr>
          <p:cNvSpPr txBox="1">
            <a:spLocks noChangeArrowheads="1"/>
          </p:cNvSpPr>
          <p:nvPr/>
        </p:nvSpPr>
        <p:spPr bwMode="auto">
          <a:xfrm>
            <a:off x="4047080" y="2576767"/>
            <a:ext cx="11620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800" b="1" u="sng" dirty="0">
                <a:latin typeface="+mn-lt"/>
              </a:rPr>
              <a:t>China</a:t>
            </a:r>
          </a:p>
        </p:txBody>
      </p:sp>
      <p:sp>
        <p:nvSpPr>
          <p:cNvPr id="79" name="TextBox 18">
            <a:extLst>
              <a:ext uri="{FF2B5EF4-FFF2-40B4-BE49-F238E27FC236}">
                <a16:creationId xmlns:a16="http://schemas.microsoft.com/office/drawing/2014/main" id="{00E44B60-3031-AAF3-4D6D-014CE4BFEC4C}"/>
              </a:ext>
            </a:extLst>
          </p:cNvPr>
          <p:cNvSpPr txBox="1">
            <a:spLocks noChangeArrowheads="1"/>
          </p:cNvSpPr>
          <p:nvPr/>
        </p:nvSpPr>
        <p:spPr bwMode="auto">
          <a:xfrm>
            <a:off x="6576052" y="2576766"/>
            <a:ext cx="9763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800" b="1" u="sng">
                <a:latin typeface="+mn-lt"/>
              </a:rPr>
              <a:t>World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1000"/>
                                        <p:tgtEl>
                                          <p:spTgt spid="55"/>
                                        </p:tgtEl>
                                      </p:cBhvr>
                                    </p:animEffect>
                                    <p:anim calcmode="lin" valueType="num">
                                      <p:cBhvr>
                                        <p:cTn id="8" dur="1000" fill="hold"/>
                                        <p:tgtEl>
                                          <p:spTgt spid="55"/>
                                        </p:tgtEl>
                                        <p:attrNameLst>
                                          <p:attrName>ppt_x</p:attrName>
                                        </p:attrNameLst>
                                      </p:cBhvr>
                                      <p:tavLst>
                                        <p:tav tm="0">
                                          <p:val>
                                            <p:strVal val="#ppt_x"/>
                                          </p:val>
                                        </p:tav>
                                        <p:tav tm="100000">
                                          <p:val>
                                            <p:strVal val="#ppt_x"/>
                                          </p:val>
                                        </p:tav>
                                      </p:tavLst>
                                    </p:anim>
                                    <p:anim calcmode="lin" valueType="num">
                                      <p:cBhvr>
                                        <p:cTn id="9" dur="1000" fill="hold"/>
                                        <p:tgtEl>
                                          <p:spTgt spid="5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Fly Out"/>
                                        </p:tgtEl>
                                      </p:cMediaNode>
                                    </p:audio>
                                  </p:sub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6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nodeType="clickEffect">
                                  <p:stCondLst>
                                    <p:cond delay="0"/>
                                  </p:stCondLst>
                                  <p:childTnLst>
                                    <p:set>
                                      <p:cBhvr>
                                        <p:cTn id="16" dur="1" fill="hold">
                                          <p:stCondLst>
                                            <p:cond delay="0"/>
                                          </p:stCondLst>
                                        </p:cTn>
                                        <p:tgtEl>
                                          <p:spTgt spid="62"/>
                                        </p:tgtEl>
                                        <p:attrNameLst>
                                          <p:attrName>style.visibility</p:attrName>
                                        </p:attrNameLst>
                                      </p:cBhvr>
                                      <p:to>
                                        <p:strVal val="visible"/>
                                      </p:to>
                                    </p:set>
                                    <p:animEffect transition="in" filter="fade">
                                      <p:cBhvr>
                                        <p:cTn id="17" dur="1000"/>
                                        <p:tgtEl>
                                          <p:spTgt spid="62"/>
                                        </p:tgtEl>
                                      </p:cBhvr>
                                    </p:animEffect>
                                    <p:anim calcmode="lin" valueType="num">
                                      <p:cBhvr>
                                        <p:cTn id="18" dur="1000" fill="hold"/>
                                        <p:tgtEl>
                                          <p:spTgt spid="62"/>
                                        </p:tgtEl>
                                        <p:attrNameLst>
                                          <p:attrName>ppt_x</p:attrName>
                                        </p:attrNameLst>
                                      </p:cBhvr>
                                      <p:tavLst>
                                        <p:tav tm="0">
                                          <p:val>
                                            <p:strVal val="#ppt_x"/>
                                          </p:val>
                                        </p:tav>
                                        <p:tav tm="100000">
                                          <p:val>
                                            <p:strVal val="#ppt_x"/>
                                          </p:val>
                                        </p:tav>
                                      </p:tavLst>
                                    </p:anim>
                                    <p:anim calcmode="lin" valueType="num">
                                      <p:cBhvr>
                                        <p:cTn id="19" dur="1000" fill="hold"/>
                                        <p:tgtEl>
                                          <p:spTgt spid="6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Fly Out"/>
                                        </p:tgtEl>
                                      </p:cMediaNode>
                                    </p:audio>
                                  </p:subTnLst>
                                </p:cTn>
                              </p:par>
                            </p:childTnLst>
                          </p:cTn>
                        </p:par>
                        <p:par>
                          <p:cTn id="20" fill="hold">
                            <p:stCondLst>
                              <p:cond delay="1000"/>
                            </p:stCondLst>
                            <p:childTnLst>
                              <p:par>
                                <p:cTn id="21" presetID="1" presetClass="entr" presetSubtype="0"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8"/>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3" name="Typewriter"/>
                                        </p:tgtEl>
                                      </p:cMediaNode>
                                    </p:audio>
                                  </p:subTnLst>
                                </p:cTn>
                              </p:par>
                            </p:childTnLst>
                          </p:cTn>
                        </p:par>
                        <p:par>
                          <p:cTn id="27" fill="hold">
                            <p:stCondLst>
                              <p:cond delay="0"/>
                            </p:stCondLst>
                            <p:childTnLst>
                              <p:par>
                                <p:cTn id="28" presetID="1" presetClass="entr" presetSubtype="0" fill="hold" grpId="0" nodeType="afterEffect">
                                  <p:stCondLst>
                                    <p:cond delay="0"/>
                                  </p:stCondLst>
                                  <p:childTnLst>
                                    <p:set>
                                      <p:cBhvr>
                                        <p:cTn id="29" dur="1" fill="hold">
                                          <p:stCondLst>
                                            <p:cond delay="0"/>
                                          </p:stCondLst>
                                        </p:cTn>
                                        <p:tgtEl>
                                          <p:spTgt spid="80"/>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3" name="Typewriter"/>
                                        </p:tgtEl>
                                      </p:cMediaNode>
                                    </p:audio>
                                  </p:subTnLst>
                                </p:cTn>
                              </p:par>
                              <p:par>
                                <p:cTn id="34" presetID="1" presetClass="entr" presetSubtype="0" fill="hold" grpId="0" nodeType="withEffect">
                                  <p:stCondLst>
                                    <p:cond delay="0"/>
                                  </p:stCondLst>
                                  <p:childTnLst>
                                    <p:set>
                                      <p:cBhvr>
                                        <p:cTn id="35" dur="1" fill="hold">
                                          <p:stCondLst>
                                            <p:cond delay="0"/>
                                          </p:stCondLst>
                                        </p:cTn>
                                        <p:tgtEl>
                                          <p:spTgt spid="43"/>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3" name="Typewriter"/>
                                        </p:tgtEl>
                                      </p:cMediaNode>
                                    </p:audio>
                                  </p:subTnLst>
                                </p:cTn>
                              </p:par>
                              <p:par>
                                <p:cTn id="36" presetID="1" presetClass="entr" presetSubtype="0" fill="hold" nodeType="withEffect">
                                  <p:stCondLst>
                                    <p:cond delay="0"/>
                                  </p:stCondLst>
                                  <p:childTnLst>
                                    <p:set>
                                      <p:cBhvr>
                                        <p:cTn id="37" dur="1" fill="hold">
                                          <p:stCondLst>
                                            <p:cond delay="0"/>
                                          </p:stCondLst>
                                        </p:cTn>
                                        <p:tgtEl>
                                          <p:spTgt spid="46"/>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3" name="Typewriter"/>
                                        </p:tgtEl>
                                      </p:cMediaNode>
                                    </p:audio>
                                  </p:subTnLst>
                                </p:cTn>
                              </p:par>
                              <p:par>
                                <p:cTn id="38" presetID="1" presetClass="entr" presetSubtype="0"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3" name="Typewriter"/>
                                        </p:tgtEl>
                                      </p:cMediaNode>
                                    </p:audio>
                                  </p:sub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50"/>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3" name="Typewriter"/>
                                        </p:tgtEl>
                                      </p:cMediaNode>
                                    </p:audio>
                                  </p:subTnLst>
                                </p:cTn>
                              </p:par>
                              <p:par>
                                <p:cTn id="44" presetID="1" presetClass="entr" presetSubtype="0" fill="hold" nodeType="withEffect">
                                  <p:stCondLst>
                                    <p:cond delay="0"/>
                                  </p:stCondLst>
                                  <p:childTnLst>
                                    <p:set>
                                      <p:cBhvr>
                                        <p:cTn id="45" dur="1" fill="hold">
                                          <p:stCondLst>
                                            <p:cond delay="0"/>
                                          </p:stCondLst>
                                        </p:cTn>
                                        <p:tgtEl>
                                          <p:spTgt spid="49"/>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3" name="Typewriter"/>
                                        </p:tgtEl>
                                      </p:cMediaNode>
                                    </p:audio>
                                  </p:subTnLst>
                                </p:cTn>
                              </p:par>
                              <p:par>
                                <p:cTn id="46" presetID="1" presetClass="entr" presetSubtype="0" fill="hold" nodeType="withEffect">
                                  <p:stCondLst>
                                    <p:cond delay="0"/>
                                  </p:stCondLst>
                                  <p:childTnLst>
                                    <p:set>
                                      <p:cBhvr>
                                        <p:cTn id="47" dur="1" fill="hold">
                                          <p:stCondLst>
                                            <p:cond delay="0"/>
                                          </p:stCondLst>
                                        </p:cTn>
                                        <p:tgtEl>
                                          <p:spTgt spid="56"/>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3" name="Typewriter"/>
                                        </p:tgtEl>
                                      </p:cMediaNode>
                                    </p:audio>
                                  </p:subTnLst>
                                </p:cTn>
                              </p:par>
                              <p:par>
                                <p:cTn id="48" presetID="1" presetClass="entr" presetSubtype="0" fill="hold" grpId="0" nodeType="withEffect">
                                  <p:stCondLst>
                                    <p:cond delay="0"/>
                                  </p:stCondLst>
                                  <p:childTnLst>
                                    <p:set>
                                      <p:cBhvr>
                                        <p:cTn id="49" dur="1" fill="hold">
                                          <p:stCondLst>
                                            <p:cond delay="0"/>
                                          </p:stCondLst>
                                        </p:cTn>
                                        <p:tgtEl>
                                          <p:spTgt spid="57"/>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3" name="Typewriter"/>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8" grpId="0"/>
      <p:bldP spid="50" grpId="0"/>
      <p:bldP spid="57" grpId="0"/>
      <p:bldP spid="63" grpId="0"/>
      <p:bldP spid="67" grpId="0"/>
      <p:bldP spid="8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a:extLst>
              <a:ext uri="{FF2B5EF4-FFF2-40B4-BE49-F238E27FC236}">
                <a16:creationId xmlns:a16="http://schemas.microsoft.com/office/drawing/2014/main" id="{31EED9AF-795B-DF43-82DB-36A14AA5928F}"/>
              </a:ext>
            </a:extLst>
          </p:cNvPr>
          <p:cNvSpPr>
            <a:spLocks noGrp="1"/>
          </p:cNvSpPr>
          <p:nvPr>
            <p:ph type="title"/>
          </p:nvPr>
        </p:nvSpPr>
        <p:spPr>
          <a:xfrm>
            <a:off x="457200" y="0"/>
            <a:ext cx="8229600" cy="952500"/>
          </a:xfrm>
        </p:spPr>
        <p:txBody>
          <a:bodyPr/>
          <a:lstStyle/>
          <a:p>
            <a:r>
              <a:rPr lang="en-US" altLang="en-US">
                <a:ea typeface="ＭＳ Ｐゴシック" panose="020B0600070205080204" pitchFamily="34" charset="-128"/>
              </a:rPr>
              <a:t>Financial System</a:t>
            </a:r>
          </a:p>
        </p:txBody>
      </p:sp>
      <p:sp>
        <p:nvSpPr>
          <p:cNvPr id="15362" name="Content Placeholder 2">
            <a:extLst>
              <a:ext uri="{FF2B5EF4-FFF2-40B4-BE49-F238E27FC236}">
                <a16:creationId xmlns:a16="http://schemas.microsoft.com/office/drawing/2014/main" id="{7D38C101-E506-8C48-9390-031D4FF921C9}"/>
              </a:ext>
            </a:extLst>
          </p:cNvPr>
          <p:cNvSpPr>
            <a:spLocks noGrp="1"/>
          </p:cNvSpPr>
          <p:nvPr>
            <p:ph idx="1"/>
          </p:nvPr>
        </p:nvSpPr>
        <p:spPr>
          <a:xfrm>
            <a:off x="0" y="952500"/>
            <a:ext cx="8836025" cy="747963"/>
          </a:xfrm>
        </p:spPr>
        <p:txBody>
          <a:bodyPr/>
          <a:lstStyle/>
          <a:p>
            <a:pPr marL="0" indent="0" algn="ctr">
              <a:buNone/>
            </a:pPr>
            <a:r>
              <a:rPr lang="en-US" altLang="en-US" sz="2400" b="1" dirty="0">
                <a:ea typeface="ＭＳ Ｐゴシック" panose="020B0600070205080204" pitchFamily="34" charset="-128"/>
              </a:rPr>
              <a:t>Financial System </a:t>
            </a:r>
            <a:r>
              <a:rPr lang="en-US" altLang="en-US" sz="2400" dirty="0">
                <a:ea typeface="ＭＳ Ｐゴシック" panose="020B0600070205080204" pitchFamily="34" charset="-128"/>
              </a:rPr>
              <a:t>– the group of institutions in the economy that help to match one person</a:t>
            </a:r>
            <a:r>
              <a:rPr lang="ja-JP" altLang="en-US" sz="2400">
                <a:ea typeface="ＭＳ Ｐゴシック" panose="020B0600070205080204" pitchFamily="34" charset="-128"/>
              </a:rPr>
              <a:t>’</a:t>
            </a:r>
            <a:r>
              <a:rPr lang="en-US" altLang="ja-JP" sz="2400" dirty="0">
                <a:ea typeface="ＭＳ Ｐゴシック" panose="020B0600070205080204" pitchFamily="34" charset="-128"/>
              </a:rPr>
              <a:t>s saving with another person</a:t>
            </a:r>
            <a:r>
              <a:rPr lang="ja-JP" altLang="en-US" sz="2400">
                <a:ea typeface="ＭＳ Ｐゴシック" panose="020B0600070205080204" pitchFamily="34" charset="-128"/>
              </a:rPr>
              <a:t>’</a:t>
            </a:r>
            <a:r>
              <a:rPr lang="en-US" altLang="ja-JP" sz="2400" dirty="0">
                <a:ea typeface="ＭＳ Ｐゴシック" panose="020B0600070205080204" pitchFamily="34" charset="-128"/>
              </a:rPr>
              <a:t>s investment.</a:t>
            </a:r>
            <a:endParaRPr lang="en-US" altLang="en-US" sz="2400" dirty="0">
              <a:ea typeface="ＭＳ Ｐゴシック" panose="020B0600070205080204" pitchFamily="34" charset="-128"/>
            </a:endParaRPr>
          </a:p>
        </p:txBody>
      </p:sp>
      <p:sp>
        <p:nvSpPr>
          <p:cNvPr id="15364" name="Content Placeholder 2">
            <a:extLst>
              <a:ext uri="{FF2B5EF4-FFF2-40B4-BE49-F238E27FC236}">
                <a16:creationId xmlns:a16="http://schemas.microsoft.com/office/drawing/2014/main" id="{A4F95CC3-6CD9-4143-B6B7-F01D43A90CAF}"/>
              </a:ext>
            </a:extLst>
          </p:cNvPr>
          <p:cNvSpPr txBox="1">
            <a:spLocks noChangeArrowheads="1"/>
          </p:cNvSpPr>
          <p:nvPr/>
        </p:nvSpPr>
        <p:spPr bwMode="auto">
          <a:xfrm>
            <a:off x="798091" y="2102578"/>
            <a:ext cx="7239842"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indent="0" algn="ctr">
              <a:buNone/>
            </a:pPr>
            <a:r>
              <a:rPr lang="en-US" altLang="en-US" sz="2000" b="1" dirty="0"/>
              <a:t>Financial Markets </a:t>
            </a:r>
            <a:r>
              <a:rPr lang="en-US" altLang="en-US" sz="2000" dirty="0"/>
              <a:t>– Financial institutions through which savers can directly provide funds to borrowers. </a:t>
            </a:r>
          </a:p>
        </p:txBody>
      </p:sp>
      <p:sp>
        <p:nvSpPr>
          <p:cNvPr id="7" name="Content Placeholder 2">
            <a:extLst>
              <a:ext uri="{FF2B5EF4-FFF2-40B4-BE49-F238E27FC236}">
                <a16:creationId xmlns:a16="http://schemas.microsoft.com/office/drawing/2014/main" id="{BD894F07-7CF8-DA4A-831F-8D66FD267465}"/>
              </a:ext>
            </a:extLst>
          </p:cNvPr>
          <p:cNvSpPr txBox="1">
            <a:spLocks/>
          </p:cNvSpPr>
          <p:nvPr/>
        </p:nvSpPr>
        <p:spPr bwMode="auto">
          <a:xfrm>
            <a:off x="5219146" y="3087507"/>
            <a:ext cx="2099998" cy="397668"/>
          </a:xfrm>
          <a:prstGeom prst="rect">
            <a:avLst/>
          </a:prstGeom>
          <a:noFill/>
          <a:ln w="9525">
            <a:noFill/>
            <a:miter lim="800000"/>
            <a:headEnd/>
            <a:tailEnd/>
          </a:ln>
        </p:spPr>
        <p:txBody>
          <a:bodyPr/>
          <a:lstStyle/>
          <a:p>
            <a:pPr algn="ctr">
              <a:spcBef>
                <a:spcPct val="20000"/>
              </a:spcBef>
              <a:defRPr/>
            </a:pPr>
            <a:r>
              <a:rPr lang="en-US" b="1" u="sng" dirty="0">
                <a:latin typeface="+mn-lt"/>
                <a:ea typeface="ＭＳ Ｐゴシック" pitchFamily="-83" charset="-128"/>
                <a:cs typeface="ＭＳ Ｐゴシック" pitchFamily="-83" charset="-128"/>
              </a:rPr>
              <a:t>Bond Market</a:t>
            </a:r>
            <a:endParaRPr lang="en-US" u="sng" dirty="0">
              <a:latin typeface="+mn-lt"/>
              <a:ea typeface="ＭＳ Ｐゴシック" pitchFamily="-83" charset="-128"/>
              <a:cs typeface="ＭＳ Ｐゴシック" pitchFamily="-83" charset="-128"/>
            </a:endParaRPr>
          </a:p>
        </p:txBody>
      </p:sp>
      <p:sp>
        <p:nvSpPr>
          <p:cNvPr id="15368" name="Content Placeholder 2">
            <a:extLst>
              <a:ext uri="{FF2B5EF4-FFF2-40B4-BE49-F238E27FC236}">
                <a16:creationId xmlns:a16="http://schemas.microsoft.com/office/drawing/2014/main" id="{D9CFB2EF-A060-CC46-A10E-E0521E999D51}"/>
              </a:ext>
            </a:extLst>
          </p:cNvPr>
          <p:cNvSpPr txBox="1">
            <a:spLocks/>
          </p:cNvSpPr>
          <p:nvPr/>
        </p:nvSpPr>
        <p:spPr bwMode="auto">
          <a:xfrm>
            <a:off x="1511039" y="3031332"/>
            <a:ext cx="2099998" cy="397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indent="0" algn="ctr">
              <a:buNone/>
            </a:pPr>
            <a:r>
              <a:rPr lang="en-US" altLang="en-US" sz="1800" b="1" u="sng" dirty="0"/>
              <a:t>Stock Market</a:t>
            </a:r>
            <a:endParaRPr lang="en-US" altLang="en-US" sz="1800" u="sng" dirty="0"/>
          </a:p>
        </p:txBody>
      </p:sp>
      <p:pic>
        <p:nvPicPr>
          <p:cNvPr id="44034" name="Picture 2" descr="Stock certificate vector | Free SVG">
            <a:extLst>
              <a:ext uri="{FF2B5EF4-FFF2-40B4-BE49-F238E27FC236}">
                <a16:creationId xmlns:a16="http://schemas.microsoft.com/office/drawing/2014/main" id="{353BA097-6C00-0C71-6C41-F3CA78B9504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202" b="19102"/>
          <a:stretch/>
        </p:blipFill>
        <p:spPr bwMode="auto">
          <a:xfrm>
            <a:off x="885763" y="3483468"/>
            <a:ext cx="3350518" cy="2067100"/>
          </a:xfrm>
          <a:prstGeom prst="rect">
            <a:avLst/>
          </a:prstGeom>
          <a:noFill/>
          <a:extLst>
            <a:ext uri="{909E8E84-426E-40DD-AFC4-6F175D3DCCD1}">
              <a14:hiddenFill xmlns:a14="http://schemas.microsoft.com/office/drawing/2010/main">
                <a:solidFill>
                  <a:srgbClr val="FFFFFF"/>
                </a:solidFill>
              </a14:hiddenFill>
            </a:ext>
          </a:extLst>
        </p:spPr>
      </p:pic>
      <p:pic>
        <p:nvPicPr>
          <p:cNvPr id="44036" name="Picture 4" descr="Bond | Free SVG">
            <a:extLst>
              <a:ext uri="{FF2B5EF4-FFF2-40B4-BE49-F238E27FC236}">
                <a16:creationId xmlns:a16="http://schemas.microsoft.com/office/drawing/2014/main" id="{9CF4BF27-84CA-813F-74BD-474EF5774AC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0174" b="19095"/>
          <a:stretch/>
        </p:blipFill>
        <p:spPr bwMode="auto">
          <a:xfrm>
            <a:off x="4571999" y="3489158"/>
            <a:ext cx="3394293" cy="20614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0" name="Title 1"/>
          <p:cNvSpPr>
            <a:spLocks noGrp="1"/>
          </p:cNvSpPr>
          <p:nvPr>
            <p:ph type="title"/>
          </p:nvPr>
        </p:nvSpPr>
        <p:spPr/>
        <p:txBody>
          <a:bodyPr/>
          <a:lstStyle/>
          <a:p>
            <a:r>
              <a:rPr lang="en-US">
                <a:latin typeface="Calibri" charset="0"/>
                <a:ea typeface="ＭＳ Ｐゴシック" charset="0"/>
                <a:cs typeface="ＭＳ Ｐゴシック" charset="0"/>
              </a:rPr>
              <a:t>Interest Rate and Bonds</a:t>
            </a:r>
          </a:p>
        </p:txBody>
      </p:sp>
      <p:sp>
        <p:nvSpPr>
          <p:cNvPr id="4" name="Up Arrow 3"/>
          <p:cNvSpPr/>
          <p:nvPr/>
        </p:nvSpPr>
        <p:spPr>
          <a:xfrm rot="10800000">
            <a:off x="457200" y="1417638"/>
            <a:ext cx="963613" cy="4165600"/>
          </a:xfrm>
          <a:prstGeom prst="upArrow">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rgbClr val="FF0000"/>
                </a:solidFill>
              </a:ln>
              <a:solidFill>
                <a:srgbClr val="FF0000"/>
              </a:solidFill>
            </a:endParaRPr>
          </a:p>
        </p:txBody>
      </p:sp>
      <p:sp>
        <p:nvSpPr>
          <p:cNvPr id="7" name="Up Arrow 6"/>
          <p:cNvSpPr/>
          <p:nvPr/>
        </p:nvSpPr>
        <p:spPr>
          <a:xfrm>
            <a:off x="2239963" y="1417638"/>
            <a:ext cx="962025" cy="4165600"/>
          </a:xfrm>
          <a:prstGeom prst="upArrow">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rgbClr val="FF0000"/>
                </a:solidFill>
              </a:ln>
              <a:solidFill>
                <a:srgbClr val="FF0000"/>
              </a:solidFill>
            </a:endParaRPr>
          </a:p>
        </p:txBody>
      </p:sp>
      <p:sp>
        <p:nvSpPr>
          <p:cNvPr id="39943" name="TextBox 7"/>
          <p:cNvSpPr txBox="1">
            <a:spLocks noChangeArrowheads="1"/>
          </p:cNvSpPr>
          <p:nvPr/>
        </p:nvSpPr>
        <p:spPr bwMode="auto">
          <a:xfrm>
            <a:off x="2551488" y="2108964"/>
            <a:ext cx="338973" cy="28623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latin typeface="+mn-lt"/>
              </a:rPr>
              <a:t>BOND</a:t>
            </a:r>
            <a:r>
              <a:rPr lang="en-US" sz="1800" dirty="0">
                <a:solidFill>
                  <a:srgbClr val="C0504D"/>
                </a:solidFill>
                <a:latin typeface="+mn-lt"/>
              </a:rPr>
              <a:t>PR  I CES</a:t>
            </a:r>
          </a:p>
        </p:txBody>
      </p:sp>
      <p:sp>
        <p:nvSpPr>
          <p:cNvPr id="39944" name="TextBox 8"/>
          <p:cNvSpPr txBox="1">
            <a:spLocks noChangeArrowheads="1"/>
          </p:cNvSpPr>
          <p:nvPr/>
        </p:nvSpPr>
        <p:spPr bwMode="auto">
          <a:xfrm>
            <a:off x="766887" y="1423590"/>
            <a:ext cx="344237" cy="36933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solidFill>
                  <a:schemeClr val="accent2"/>
                </a:solidFill>
                <a:latin typeface="+mn-lt"/>
              </a:rPr>
              <a:t>I NT ERES T     </a:t>
            </a:r>
            <a:r>
              <a:rPr lang="en-US" sz="1800" dirty="0">
                <a:latin typeface="+mn-lt"/>
              </a:rPr>
              <a:t>RA T ES</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39CD8223-6C12-599B-34C6-0D19094663EB}"/>
                  </a:ext>
                </a:extLst>
              </p:cNvPr>
              <p:cNvSpPr/>
              <p:nvPr/>
            </p:nvSpPr>
            <p:spPr>
              <a:xfrm>
                <a:off x="3683123" y="3087043"/>
                <a:ext cx="460132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𝑥</m:t>
                      </m:r>
                      <m:d>
                        <m:dPr>
                          <m:ctrlPr>
                            <a:rPr lang="en-US" sz="2400" i="1">
                              <a:latin typeface="Cambria Math" panose="02040503050406030204" pitchFamily="18" charset="0"/>
                            </a:rPr>
                          </m:ctrlPr>
                        </m:dPr>
                        <m:e>
                          <m:r>
                            <a:rPr lang="en-US" sz="2400" i="1">
                              <a:latin typeface="Cambria Math" panose="02040503050406030204" pitchFamily="18" charset="0"/>
                            </a:rPr>
                            <m:t>1+.08</m:t>
                          </m:r>
                        </m:e>
                      </m:d>
                      <m:r>
                        <a:rPr lang="en-US" sz="2400" i="1">
                          <a:latin typeface="Cambria Math" panose="02040503050406030204" pitchFamily="18" charset="0"/>
                        </a:rPr>
                        <m:t>=$1,000→</m:t>
                      </m:r>
                      <m:r>
                        <a:rPr lang="en-US" sz="2400" i="1">
                          <a:latin typeface="Cambria Math" panose="02040503050406030204" pitchFamily="18" charset="0"/>
                        </a:rPr>
                        <m:t>𝑥</m:t>
                      </m:r>
                      <m:r>
                        <a:rPr lang="en-US" sz="2400" i="1">
                          <a:latin typeface="Cambria Math" panose="02040503050406030204" pitchFamily="18" charset="0"/>
                        </a:rPr>
                        <m:t>=$926</m:t>
                      </m:r>
                    </m:oMath>
                  </m:oMathPara>
                </a14:m>
                <a:endParaRPr lang="en-US" sz="2400" dirty="0"/>
              </a:p>
            </p:txBody>
          </p:sp>
        </mc:Choice>
        <mc:Fallback xmlns="">
          <p:sp>
            <p:nvSpPr>
              <p:cNvPr id="5" name="Rectangle 4">
                <a:extLst>
                  <a:ext uri="{FF2B5EF4-FFF2-40B4-BE49-F238E27FC236}">
                    <a16:creationId xmlns:a16="http://schemas.microsoft.com/office/drawing/2014/main" id="{39CD8223-6C12-599B-34C6-0D19094663EB}"/>
                  </a:ext>
                </a:extLst>
              </p:cNvPr>
              <p:cNvSpPr>
                <a:spLocks noRot="1" noChangeAspect="1" noMove="1" noResize="1" noEditPoints="1" noAdjustHandles="1" noChangeArrowheads="1" noChangeShapeType="1" noTextEdit="1"/>
              </p:cNvSpPr>
              <p:nvPr/>
            </p:nvSpPr>
            <p:spPr>
              <a:xfrm>
                <a:off x="3683123" y="3087043"/>
                <a:ext cx="4601324" cy="461665"/>
              </a:xfrm>
              <a:prstGeom prst="rect">
                <a:avLst/>
              </a:prstGeom>
              <a:blipFill>
                <a:blip r:embed="rId5"/>
                <a:stretch>
                  <a:fillRect b="-5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1D69DF58-96E0-37CA-5C65-A06B4C770523}"/>
                  </a:ext>
                </a:extLst>
              </p:cNvPr>
              <p:cNvSpPr/>
              <p:nvPr/>
            </p:nvSpPr>
            <p:spPr>
              <a:xfrm>
                <a:off x="3711640" y="4937400"/>
                <a:ext cx="4771243"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𝑥</m:t>
                      </m:r>
                      <m:d>
                        <m:dPr>
                          <m:ctrlPr>
                            <a:rPr lang="en-US" sz="2400" i="1">
                              <a:solidFill>
                                <a:srgbClr val="836967"/>
                              </a:solidFill>
                              <a:latin typeface="Cambria Math" panose="02040503050406030204" pitchFamily="18" charset="0"/>
                            </a:rPr>
                          </m:ctrlPr>
                        </m:dPr>
                        <m:e>
                          <m:r>
                            <a:rPr lang="en-US" sz="2400" i="0">
                              <a:latin typeface="Cambria Math" panose="02040503050406030204" pitchFamily="18" charset="0"/>
                            </a:rPr>
                            <m:t>1+.025</m:t>
                          </m:r>
                        </m:e>
                      </m:d>
                      <m:r>
                        <a:rPr lang="en-US" sz="2400" i="0">
                          <a:latin typeface="Cambria Math" panose="02040503050406030204" pitchFamily="18" charset="0"/>
                        </a:rPr>
                        <m:t>=$1,000→</m:t>
                      </m:r>
                      <m:r>
                        <a:rPr lang="en-US" sz="2400" i="1">
                          <a:latin typeface="Cambria Math" panose="02040503050406030204" pitchFamily="18" charset="0"/>
                        </a:rPr>
                        <m:t>𝑥</m:t>
                      </m:r>
                      <m:r>
                        <a:rPr lang="en-US" sz="2400" i="0">
                          <a:latin typeface="Cambria Math" panose="02040503050406030204" pitchFamily="18" charset="0"/>
                        </a:rPr>
                        <m:t>=$976</m:t>
                      </m:r>
                    </m:oMath>
                  </m:oMathPara>
                </a14:m>
                <a:endParaRPr lang="en-US" sz="2400" dirty="0"/>
              </a:p>
            </p:txBody>
          </p:sp>
        </mc:Choice>
        <mc:Fallback xmlns="">
          <p:sp>
            <p:nvSpPr>
              <p:cNvPr id="6" name="Rectangle 5">
                <a:extLst>
                  <a:ext uri="{FF2B5EF4-FFF2-40B4-BE49-F238E27FC236}">
                    <a16:creationId xmlns:a16="http://schemas.microsoft.com/office/drawing/2014/main" id="{1D69DF58-96E0-37CA-5C65-A06B4C770523}"/>
                  </a:ext>
                </a:extLst>
              </p:cNvPr>
              <p:cNvSpPr>
                <a:spLocks noRot="1" noChangeAspect="1" noMove="1" noResize="1" noEditPoints="1" noAdjustHandles="1" noChangeArrowheads="1" noChangeShapeType="1" noTextEdit="1"/>
              </p:cNvSpPr>
              <p:nvPr/>
            </p:nvSpPr>
            <p:spPr>
              <a:xfrm>
                <a:off x="3711640" y="4937400"/>
                <a:ext cx="4771243" cy="461665"/>
              </a:xfrm>
              <a:prstGeom prst="rect">
                <a:avLst/>
              </a:prstGeom>
              <a:blipFill>
                <a:blip r:embed="rId6"/>
                <a:stretch>
                  <a:fillRect b="-5263"/>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5FCF53C1-2A0B-FBCC-3150-49CFF709C98A}"/>
              </a:ext>
            </a:extLst>
          </p:cNvPr>
          <p:cNvSpPr txBox="1"/>
          <p:nvPr/>
        </p:nvSpPr>
        <p:spPr>
          <a:xfrm>
            <a:off x="3451629" y="1910047"/>
            <a:ext cx="5522761" cy="1323439"/>
          </a:xfrm>
          <a:prstGeom prst="rect">
            <a:avLst/>
          </a:prstGeom>
          <a:noFill/>
        </p:spPr>
        <p:txBody>
          <a:bodyPr wrap="square" rtlCol="0">
            <a:spAutoFit/>
          </a:bodyPr>
          <a:lstStyle/>
          <a:p>
            <a:pPr algn="ctr"/>
            <a:r>
              <a:rPr lang="en-US" sz="2000" dirty="0">
                <a:latin typeface="+mn-lt"/>
              </a:rPr>
              <a:t>Let</a:t>
            </a:r>
            <a:r>
              <a:rPr lang="ja-JP" altLang="en-US" sz="2000">
                <a:latin typeface="+mn-lt"/>
              </a:rPr>
              <a:t>’</a:t>
            </a:r>
            <a:r>
              <a:rPr lang="en-US" altLang="ja-JP" sz="2000" dirty="0">
                <a:latin typeface="+mn-lt"/>
              </a:rPr>
              <a:t>s say a bond that is going for $1,000  in a year from now and the interest rate is 8%. What bond price would you want to set?</a:t>
            </a:r>
            <a:endParaRPr lang="en-US" sz="2000" dirty="0">
              <a:latin typeface="+mn-lt"/>
            </a:endParaRPr>
          </a:p>
          <a:p>
            <a:pPr algn="ctr"/>
            <a:endParaRPr lang="en-US" sz="2000" dirty="0">
              <a:latin typeface="+mn-lt"/>
            </a:endParaRPr>
          </a:p>
        </p:txBody>
      </p:sp>
      <p:sp>
        <p:nvSpPr>
          <p:cNvPr id="9" name="TextBox 8">
            <a:extLst>
              <a:ext uri="{FF2B5EF4-FFF2-40B4-BE49-F238E27FC236}">
                <a16:creationId xmlns:a16="http://schemas.microsoft.com/office/drawing/2014/main" id="{3ED9E63F-0BB7-268B-0611-48794AA286A9}"/>
              </a:ext>
            </a:extLst>
          </p:cNvPr>
          <p:cNvSpPr txBox="1"/>
          <p:nvPr/>
        </p:nvSpPr>
        <p:spPr>
          <a:xfrm>
            <a:off x="3451629" y="3770957"/>
            <a:ext cx="5291267" cy="1200329"/>
          </a:xfrm>
          <a:prstGeom prst="rect">
            <a:avLst/>
          </a:prstGeom>
          <a:noFill/>
        </p:spPr>
        <p:txBody>
          <a:bodyPr wrap="square" rtlCol="0">
            <a:spAutoFit/>
          </a:bodyPr>
          <a:lstStyle/>
          <a:p>
            <a:pPr algn="ctr"/>
            <a:r>
              <a:rPr lang="en-US" dirty="0"/>
              <a:t>Now let</a:t>
            </a:r>
            <a:r>
              <a:rPr lang="ja-JP" altLang="en-US"/>
              <a:t>’</a:t>
            </a:r>
            <a:r>
              <a:rPr lang="en-US" altLang="ja-JP" dirty="0"/>
              <a:t>s say a bond that is going for $1,000 in a year from now and the interest rate is 2.5%. What bond price would you want to set?</a:t>
            </a:r>
            <a:endParaRPr lang="en-US" dirty="0"/>
          </a:p>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2000"/>
                                        <p:tgtEl>
                                          <p:spTgt spid="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9944"/>
                                        </p:tgtEl>
                                        <p:attrNameLst>
                                          <p:attrName>style.visibility</p:attrName>
                                        </p:attrNameLst>
                                      </p:cBhvr>
                                      <p:to>
                                        <p:strVal val="visible"/>
                                      </p:to>
                                    </p:set>
                                    <p:animEffect transition="in" filter="wipe(up)">
                                      <p:cBhvr>
                                        <p:cTn id="10" dur="2000"/>
                                        <p:tgtEl>
                                          <p:spTgt spid="39944"/>
                                        </p:tgtEl>
                                      </p:cBhvr>
                                    </p:animEffect>
                                  </p:childTnLst>
                                  <p:subTnLst>
                                    <p:audio>
                                      <p:cMediaNode>
                                        <p:cTn display="0" masterRel="sameClick">
                                          <p:stCondLst>
                                            <p:cond evt="begin" delay="0">
                                              <p:tn val="8"/>
                                            </p:cond>
                                          </p:stCondLst>
                                          <p:endCondLst>
                                            <p:cond evt="onStopAudio" delay="0">
                                              <p:tgtEl>
                                                <p:sldTgt/>
                                              </p:tgtEl>
                                            </p:cond>
                                          </p:endCondLst>
                                        </p:cTn>
                                        <p:tgtEl>
                                          <p:sndTgt r:embed="rId3" name="Warp Down"/>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2000"/>
                                        <p:tgtEl>
                                          <p:spTgt spid="7"/>
                                        </p:tgtEl>
                                      </p:cBhvr>
                                    </p:animEffect>
                                  </p:childTnLst>
                                  <p:subTnLst>
                                    <p:audio>
                                      <p:cMediaNode>
                                        <p:cTn display="0" masterRel="sameClick">
                                          <p:stCondLst>
                                            <p:cond evt="begin" delay="0">
                                              <p:tn val="13"/>
                                            </p:cond>
                                          </p:stCondLst>
                                          <p:endCondLst>
                                            <p:cond evt="onStopAudio" delay="0">
                                              <p:tgtEl>
                                                <p:sldTgt/>
                                              </p:tgtEl>
                                            </p:cond>
                                          </p:endCondLst>
                                        </p:cTn>
                                        <p:tgtEl>
                                          <p:sndTgt r:embed="rId4" name="Warp Up"/>
                                        </p:tgtEl>
                                      </p:cMediaNode>
                                    </p:audio>
                                  </p:subTnLst>
                                </p:cTn>
                              </p:par>
                              <p:par>
                                <p:cTn id="16" presetID="22" presetClass="entr" presetSubtype="4" fill="hold" grpId="0" nodeType="withEffect">
                                  <p:stCondLst>
                                    <p:cond delay="0"/>
                                  </p:stCondLst>
                                  <p:childTnLst>
                                    <p:set>
                                      <p:cBhvr>
                                        <p:cTn id="17" dur="1" fill="hold">
                                          <p:stCondLst>
                                            <p:cond delay="0"/>
                                          </p:stCondLst>
                                        </p:cTn>
                                        <p:tgtEl>
                                          <p:spTgt spid="39943"/>
                                        </p:tgtEl>
                                        <p:attrNameLst>
                                          <p:attrName>style.visibility</p:attrName>
                                        </p:attrNameLst>
                                      </p:cBhvr>
                                      <p:to>
                                        <p:strVal val="visible"/>
                                      </p:to>
                                    </p:set>
                                    <p:animEffect transition="in" filter="wipe(down)">
                                      <p:cBhvr>
                                        <p:cTn id="18" dur="2000"/>
                                        <p:tgtEl>
                                          <p:spTgt spid="399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39943" grpId="0"/>
      <p:bldP spid="3994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a:extLst>
              <a:ext uri="{FF2B5EF4-FFF2-40B4-BE49-F238E27FC236}">
                <a16:creationId xmlns:a16="http://schemas.microsoft.com/office/drawing/2014/main" id="{31EED9AF-795B-DF43-82DB-36A14AA5928F}"/>
              </a:ext>
            </a:extLst>
          </p:cNvPr>
          <p:cNvSpPr>
            <a:spLocks noGrp="1"/>
          </p:cNvSpPr>
          <p:nvPr>
            <p:ph type="title"/>
          </p:nvPr>
        </p:nvSpPr>
        <p:spPr>
          <a:xfrm>
            <a:off x="457200" y="0"/>
            <a:ext cx="8229600" cy="952500"/>
          </a:xfrm>
        </p:spPr>
        <p:txBody>
          <a:bodyPr/>
          <a:lstStyle/>
          <a:p>
            <a:r>
              <a:rPr lang="en-US" altLang="en-US">
                <a:ea typeface="ＭＳ Ｐゴシック" panose="020B0600070205080204" pitchFamily="34" charset="-128"/>
              </a:rPr>
              <a:t>Financial System</a:t>
            </a:r>
          </a:p>
        </p:txBody>
      </p:sp>
      <p:sp>
        <p:nvSpPr>
          <p:cNvPr id="11" name="Content Placeholder 2">
            <a:extLst>
              <a:ext uri="{FF2B5EF4-FFF2-40B4-BE49-F238E27FC236}">
                <a16:creationId xmlns:a16="http://schemas.microsoft.com/office/drawing/2014/main" id="{DC065E4A-2D3B-352A-F7A6-D34C52223AF4}"/>
              </a:ext>
            </a:extLst>
          </p:cNvPr>
          <p:cNvSpPr txBox="1">
            <a:spLocks/>
          </p:cNvSpPr>
          <p:nvPr/>
        </p:nvSpPr>
        <p:spPr bwMode="auto">
          <a:xfrm>
            <a:off x="1174709" y="1097261"/>
            <a:ext cx="6794582" cy="883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altLang="en-US" sz="2000" b="1" dirty="0">
                <a:ea typeface="ＭＳ Ｐゴシック" panose="020B0600070205080204" pitchFamily="34" charset="-128"/>
              </a:rPr>
              <a:t>Financial Intermediaries </a:t>
            </a:r>
            <a:r>
              <a:rPr lang="en-US" altLang="en-US" sz="2000" dirty="0">
                <a:ea typeface="ＭＳ Ｐゴシック" panose="020B0600070205080204" pitchFamily="34" charset="-128"/>
              </a:rPr>
              <a:t>– financial institutions through which savers can indirectly provide funds to borrowers.</a:t>
            </a:r>
          </a:p>
          <a:p>
            <a:pPr algn="ctr">
              <a:buFont typeface="Arial" panose="020B0604020202020204" pitchFamily="34" charset="0"/>
              <a:buNone/>
            </a:pPr>
            <a:endParaRPr lang="en-US" altLang="en-US" sz="2000" dirty="0">
              <a:ea typeface="ＭＳ Ｐゴシック" panose="020B0600070205080204" pitchFamily="34" charset="-128"/>
            </a:endParaRPr>
          </a:p>
        </p:txBody>
      </p:sp>
      <p:sp>
        <p:nvSpPr>
          <p:cNvPr id="12" name="Content Placeholder 2">
            <a:extLst>
              <a:ext uri="{FF2B5EF4-FFF2-40B4-BE49-F238E27FC236}">
                <a16:creationId xmlns:a16="http://schemas.microsoft.com/office/drawing/2014/main" id="{720DE64B-8453-01C6-399E-8D3753B790AB}"/>
              </a:ext>
            </a:extLst>
          </p:cNvPr>
          <p:cNvSpPr txBox="1">
            <a:spLocks noChangeArrowheads="1"/>
          </p:cNvSpPr>
          <p:nvPr/>
        </p:nvSpPr>
        <p:spPr bwMode="auto">
          <a:xfrm>
            <a:off x="1553366" y="2207407"/>
            <a:ext cx="2024063"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indent="0" algn="ctr">
              <a:buNone/>
            </a:pPr>
            <a:r>
              <a:rPr lang="en-US" altLang="en-US" sz="2000" b="1" u="sng" dirty="0"/>
              <a:t>Bank</a:t>
            </a:r>
            <a:endParaRPr lang="en-US" altLang="en-US" sz="2000" u="sng" dirty="0"/>
          </a:p>
        </p:txBody>
      </p:sp>
      <p:sp>
        <p:nvSpPr>
          <p:cNvPr id="13" name="Content Placeholder 2">
            <a:extLst>
              <a:ext uri="{FF2B5EF4-FFF2-40B4-BE49-F238E27FC236}">
                <a16:creationId xmlns:a16="http://schemas.microsoft.com/office/drawing/2014/main" id="{64FFC5A6-6F83-394A-5190-1CAE5E618385}"/>
              </a:ext>
            </a:extLst>
          </p:cNvPr>
          <p:cNvSpPr txBox="1">
            <a:spLocks noChangeArrowheads="1"/>
          </p:cNvSpPr>
          <p:nvPr/>
        </p:nvSpPr>
        <p:spPr bwMode="auto">
          <a:xfrm>
            <a:off x="5257800" y="2233541"/>
            <a:ext cx="2324100" cy="289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indent="0" algn="ctr">
              <a:buNone/>
            </a:pPr>
            <a:r>
              <a:rPr lang="en-US" altLang="en-US" sz="2000" b="1" u="sng" dirty="0"/>
              <a:t>Mutual Fund</a:t>
            </a:r>
            <a:endParaRPr lang="en-US" altLang="en-US" sz="2000" u="sng" dirty="0"/>
          </a:p>
        </p:txBody>
      </p:sp>
      <p:pic>
        <p:nvPicPr>
          <p:cNvPr id="44040" name="Picture 8" descr="Bank building cartoon icon | Free SVG">
            <a:extLst>
              <a:ext uri="{FF2B5EF4-FFF2-40B4-BE49-F238E27FC236}">
                <a16:creationId xmlns:a16="http://schemas.microsoft.com/office/drawing/2014/main" id="{BE165D33-6ED7-2CB7-F1EB-FC7629A024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4709" y="2775708"/>
            <a:ext cx="3045945" cy="304594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EA7E2E0B-5AFC-BA44-C95B-C610A4EBAB66}"/>
              </a:ext>
            </a:extLst>
          </p:cNvPr>
          <p:cNvPicPr>
            <a:picLocks noChangeAspect="1"/>
          </p:cNvPicPr>
          <p:nvPr/>
        </p:nvPicPr>
        <p:blipFill>
          <a:blip r:embed="rId4"/>
          <a:stretch>
            <a:fillRect/>
          </a:stretch>
        </p:blipFill>
        <p:spPr>
          <a:xfrm>
            <a:off x="4832684" y="2775283"/>
            <a:ext cx="3043990" cy="3043990"/>
          </a:xfrm>
          <a:prstGeom prst="rect">
            <a:avLst/>
          </a:prstGeom>
        </p:spPr>
      </p:pic>
    </p:spTree>
    <p:extLst>
      <p:ext uri="{BB962C8B-B14F-4D97-AF65-F5344CB8AC3E}">
        <p14:creationId xmlns:p14="http://schemas.microsoft.com/office/powerpoint/2010/main" val="3926950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a:extLst>
              <a:ext uri="{FF2B5EF4-FFF2-40B4-BE49-F238E27FC236}">
                <a16:creationId xmlns:a16="http://schemas.microsoft.com/office/drawing/2014/main" id="{FB362BB2-9786-9444-8940-A99154C3F385}"/>
              </a:ext>
            </a:extLst>
          </p:cNvPr>
          <p:cNvSpPr>
            <a:spLocks noGrp="1"/>
          </p:cNvSpPr>
          <p:nvPr>
            <p:ph type="title"/>
          </p:nvPr>
        </p:nvSpPr>
        <p:spPr>
          <a:xfrm>
            <a:off x="457200" y="202071"/>
            <a:ext cx="8229600" cy="1143000"/>
          </a:xfrm>
        </p:spPr>
        <p:txBody>
          <a:bodyPr/>
          <a:lstStyle/>
          <a:p>
            <a:pPr eaLnBrk="1" hangingPunct="1"/>
            <a:r>
              <a:rPr lang="en-US" altLang="en-US" dirty="0">
                <a:ea typeface="ＭＳ Ｐゴシック" panose="020B0600070205080204" pitchFamily="34" charset="-128"/>
              </a:rPr>
              <a:t>Savings and Investment – Closed Economy</a:t>
            </a:r>
          </a:p>
        </p:txBody>
      </p:sp>
      <p:cxnSp>
        <p:nvCxnSpPr>
          <p:cNvPr id="15" name="Straight Connector 14">
            <a:extLst>
              <a:ext uri="{FF2B5EF4-FFF2-40B4-BE49-F238E27FC236}">
                <a16:creationId xmlns:a16="http://schemas.microsoft.com/office/drawing/2014/main" id="{B7CC1E8D-E1FD-C94B-9180-A26E72156E53}"/>
              </a:ext>
            </a:extLst>
          </p:cNvPr>
          <p:cNvCxnSpPr>
            <a:cxnSpLocks noChangeShapeType="1"/>
          </p:cNvCxnSpPr>
          <p:nvPr/>
        </p:nvCxnSpPr>
        <p:spPr bwMode="auto">
          <a:xfrm rot="5400000">
            <a:off x="-1561306" y="3993357"/>
            <a:ext cx="4287837" cy="0"/>
          </a:xfrm>
          <a:prstGeom prst="line">
            <a:avLst/>
          </a:prstGeom>
          <a:noFill/>
          <a:ln w="25400">
            <a:solidFill>
              <a:schemeClr val="tx1"/>
            </a:solidFill>
            <a:round/>
            <a:headEnd/>
            <a:tailEnd/>
          </a:ln>
          <a:effectLst>
            <a:outerShdw blurRad="40000" dist="20000" dir="5400000" rotWithShape="0">
              <a:srgbClr val="808080">
                <a:alpha val="37999"/>
              </a:srgbClr>
            </a:outerShdw>
          </a:effectLst>
        </p:spPr>
      </p:cxnSp>
      <p:sp>
        <p:nvSpPr>
          <p:cNvPr id="17411" name="TextBox 19">
            <a:extLst>
              <a:ext uri="{FF2B5EF4-FFF2-40B4-BE49-F238E27FC236}">
                <a16:creationId xmlns:a16="http://schemas.microsoft.com/office/drawing/2014/main" id="{566E0EC0-67AA-C049-A7DC-AEC3B324C543}"/>
              </a:ext>
            </a:extLst>
          </p:cNvPr>
          <p:cNvSpPr txBox="1">
            <a:spLocks noChangeArrowheads="1"/>
          </p:cNvSpPr>
          <p:nvPr/>
        </p:nvSpPr>
        <p:spPr bwMode="auto">
          <a:xfrm>
            <a:off x="307222" y="1785322"/>
            <a:ext cx="4540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latin typeface="+mn-lt"/>
              </a:rPr>
              <a:t>r</a:t>
            </a:r>
          </a:p>
        </p:txBody>
      </p:sp>
      <p:sp>
        <p:nvSpPr>
          <p:cNvPr id="17412" name="TextBox 20">
            <a:extLst>
              <a:ext uri="{FF2B5EF4-FFF2-40B4-BE49-F238E27FC236}">
                <a16:creationId xmlns:a16="http://schemas.microsoft.com/office/drawing/2014/main" id="{BF48DA8D-ECAD-4B47-A6E8-CD83BC42AD5F}"/>
              </a:ext>
            </a:extLst>
          </p:cNvPr>
          <p:cNvSpPr txBox="1">
            <a:spLocks noChangeArrowheads="1"/>
          </p:cNvSpPr>
          <p:nvPr/>
        </p:nvSpPr>
        <p:spPr bwMode="auto">
          <a:xfrm>
            <a:off x="4823078" y="6137275"/>
            <a:ext cx="6826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800" dirty="0">
                <a:latin typeface="+mn-lt"/>
              </a:rPr>
              <a:t>Q</a:t>
            </a:r>
            <a:r>
              <a:rPr lang="en-US" altLang="en-US" sz="1800" baseline="-25000" dirty="0">
                <a:latin typeface="+mn-lt"/>
              </a:rPr>
              <a:t>LF</a:t>
            </a:r>
            <a:endParaRPr lang="en-US" altLang="en-US" sz="1800" b="1" dirty="0">
              <a:latin typeface="+mn-lt"/>
            </a:endParaRPr>
          </a:p>
        </p:txBody>
      </p:sp>
      <p:cxnSp>
        <p:nvCxnSpPr>
          <p:cNvPr id="24" name="Straight Connector 23">
            <a:extLst>
              <a:ext uri="{FF2B5EF4-FFF2-40B4-BE49-F238E27FC236}">
                <a16:creationId xmlns:a16="http://schemas.microsoft.com/office/drawing/2014/main" id="{3EE68169-B1F2-4042-93F3-C578C557449A}"/>
              </a:ext>
            </a:extLst>
          </p:cNvPr>
          <p:cNvCxnSpPr>
            <a:cxnSpLocks noChangeShapeType="1"/>
          </p:cNvCxnSpPr>
          <p:nvPr/>
        </p:nvCxnSpPr>
        <p:spPr bwMode="auto">
          <a:xfrm>
            <a:off x="574662" y="6129324"/>
            <a:ext cx="4746625" cy="1588"/>
          </a:xfrm>
          <a:prstGeom prst="line">
            <a:avLst/>
          </a:prstGeom>
          <a:noFill/>
          <a:ln w="25400">
            <a:solidFill>
              <a:schemeClr val="tx1"/>
            </a:solidFill>
            <a:round/>
            <a:headEnd/>
            <a:tailEnd/>
          </a:ln>
          <a:effectLst>
            <a:outerShdw blurRad="40000" dist="20000" dir="5400000" rotWithShape="0">
              <a:srgbClr val="808080">
                <a:alpha val="37999"/>
              </a:srgbClr>
            </a:outerShdw>
          </a:effectLst>
        </p:spPr>
      </p:cxnSp>
      <p:sp>
        <p:nvSpPr>
          <p:cNvPr id="15370" name="TextBox 30">
            <a:extLst>
              <a:ext uri="{FF2B5EF4-FFF2-40B4-BE49-F238E27FC236}">
                <a16:creationId xmlns:a16="http://schemas.microsoft.com/office/drawing/2014/main" id="{90A2996B-DA01-6040-A579-5C9D228E328D}"/>
              </a:ext>
            </a:extLst>
          </p:cNvPr>
          <p:cNvSpPr txBox="1">
            <a:spLocks noChangeArrowheads="1"/>
          </p:cNvSpPr>
          <p:nvPr/>
        </p:nvSpPr>
        <p:spPr bwMode="auto">
          <a:xfrm>
            <a:off x="1147012" y="1954629"/>
            <a:ext cx="112303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2000" dirty="0">
                <a:latin typeface="+mn-lt"/>
              </a:rPr>
              <a:t>  D</a:t>
            </a:r>
            <a:r>
              <a:rPr lang="en-US" altLang="en-US" sz="2000" baseline="-25000" dirty="0">
                <a:latin typeface="+mn-lt"/>
              </a:rPr>
              <a:t>LF</a:t>
            </a:r>
          </a:p>
        </p:txBody>
      </p:sp>
      <p:sp>
        <p:nvSpPr>
          <p:cNvPr id="15371" name="TextBox 31">
            <a:extLst>
              <a:ext uri="{FF2B5EF4-FFF2-40B4-BE49-F238E27FC236}">
                <a16:creationId xmlns:a16="http://schemas.microsoft.com/office/drawing/2014/main" id="{AF205D0C-B8E1-C149-8DEC-D1AF904C16E0}"/>
              </a:ext>
            </a:extLst>
          </p:cNvPr>
          <p:cNvSpPr txBox="1">
            <a:spLocks noChangeArrowheads="1"/>
          </p:cNvSpPr>
          <p:nvPr/>
        </p:nvSpPr>
        <p:spPr bwMode="auto">
          <a:xfrm>
            <a:off x="3821260" y="1954629"/>
            <a:ext cx="593591"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000" dirty="0">
                <a:latin typeface="+mn-lt"/>
              </a:rPr>
              <a:t> S</a:t>
            </a:r>
            <a:r>
              <a:rPr lang="en-US" altLang="en-US" sz="2000" baseline="-25000" dirty="0">
                <a:latin typeface="+mn-lt"/>
              </a:rPr>
              <a:t>LF</a:t>
            </a:r>
            <a:endParaRPr lang="en-US" altLang="en-US" sz="2000" dirty="0">
              <a:latin typeface="+mn-lt"/>
            </a:endParaRPr>
          </a:p>
        </p:txBody>
      </p:sp>
      <p:cxnSp>
        <p:nvCxnSpPr>
          <p:cNvPr id="35" name="Straight Connector 34">
            <a:extLst>
              <a:ext uri="{FF2B5EF4-FFF2-40B4-BE49-F238E27FC236}">
                <a16:creationId xmlns:a16="http://schemas.microsoft.com/office/drawing/2014/main" id="{CF2B5130-A79B-F34C-9E0F-D4058C20655D}"/>
              </a:ext>
            </a:extLst>
          </p:cNvPr>
          <p:cNvCxnSpPr>
            <a:cxnSpLocks noChangeShapeType="1"/>
          </p:cNvCxnSpPr>
          <p:nvPr/>
        </p:nvCxnSpPr>
        <p:spPr bwMode="auto">
          <a:xfrm rot="16200000" flipH="1">
            <a:off x="1836737" y="4997451"/>
            <a:ext cx="2239963" cy="42862"/>
          </a:xfrm>
          <a:prstGeom prst="line">
            <a:avLst/>
          </a:prstGeom>
          <a:noFill/>
          <a:ln w="25400">
            <a:solidFill>
              <a:schemeClr val="tx1"/>
            </a:solidFill>
            <a:prstDash val="dash"/>
            <a:round/>
            <a:headEnd/>
            <a:tailEnd/>
          </a:ln>
          <a:effectLst>
            <a:outerShdw blurRad="40000" dist="20000" dir="5400000" rotWithShape="0">
              <a:srgbClr val="808080">
                <a:alpha val="37999"/>
              </a:srgbClr>
            </a:outerShdw>
          </a:effectLst>
        </p:spPr>
      </p:cxnSp>
      <p:sp>
        <p:nvSpPr>
          <p:cNvPr id="15373" name="TextBox 37">
            <a:extLst>
              <a:ext uri="{FF2B5EF4-FFF2-40B4-BE49-F238E27FC236}">
                <a16:creationId xmlns:a16="http://schemas.microsoft.com/office/drawing/2014/main" id="{1BA9F592-26E0-344E-962C-D35658010EA1}"/>
              </a:ext>
            </a:extLst>
          </p:cNvPr>
          <p:cNvSpPr txBox="1">
            <a:spLocks noChangeArrowheads="1"/>
          </p:cNvSpPr>
          <p:nvPr/>
        </p:nvSpPr>
        <p:spPr bwMode="auto">
          <a:xfrm>
            <a:off x="2714562" y="6144457"/>
            <a:ext cx="7838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dirty="0">
                <a:latin typeface="+mn-lt"/>
              </a:rPr>
              <a:t> Q*</a:t>
            </a:r>
            <a:r>
              <a:rPr lang="en-US" altLang="en-US" sz="1800" baseline="-25000" dirty="0">
                <a:latin typeface="+mn-lt"/>
              </a:rPr>
              <a:t>LF </a:t>
            </a:r>
            <a:endParaRPr lang="en-US" altLang="en-US" sz="1800" dirty="0">
              <a:latin typeface="+mn-lt"/>
            </a:endParaRPr>
          </a:p>
        </p:txBody>
      </p:sp>
      <p:cxnSp>
        <p:nvCxnSpPr>
          <p:cNvPr id="40" name="Straight Connector 39">
            <a:extLst>
              <a:ext uri="{FF2B5EF4-FFF2-40B4-BE49-F238E27FC236}">
                <a16:creationId xmlns:a16="http://schemas.microsoft.com/office/drawing/2014/main" id="{74D6D2C7-E961-5A41-A9B8-FF721A7DEF2F}"/>
              </a:ext>
            </a:extLst>
          </p:cNvPr>
          <p:cNvCxnSpPr>
            <a:cxnSpLocks noChangeShapeType="1"/>
          </p:cNvCxnSpPr>
          <p:nvPr/>
        </p:nvCxnSpPr>
        <p:spPr bwMode="auto">
          <a:xfrm rot="10800000">
            <a:off x="582613" y="3898900"/>
            <a:ext cx="2352675" cy="1588"/>
          </a:xfrm>
          <a:prstGeom prst="line">
            <a:avLst/>
          </a:prstGeom>
          <a:noFill/>
          <a:ln w="25400">
            <a:solidFill>
              <a:schemeClr val="tx1"/>
            </a:solidFill>
            <a:prstDash val="dash"/>
            <a:round/>
            <a:headEnd/>
            <a:tailEnd/>
          </a:ln>
          <a:effectLst>
            <a:outerShdw blurRad="40000" dist="20000" dir="5400000" rotWithShape="0">
              <a:srgbClr val="808080">
                <a:alpha val="37999"/>
              </a:srgbClr>
            </a:outerShdw>
          </a:effectLst>
        </p:spPr>
      </p:cxnSp>
      <p:sp>
        <p:nvSpPr>
          <p:cNvPr id="15375" name="TextBox 40">
            <a:extLst>
              <a:ext uri="{FF2B5EF4-FFF2-40B4-BE49-F238E27FC236}">
                <a16:creationId xmlns:a16="http://schemas.microsoft.com/office/drawing/2014/main" id="{0E765A1D-C857-7E44-8914-4B2517FD05DD}"/>
              </a:ext>
            </a:extLst>
          </p:cNvPr>
          <p:cNvSpPr txBox="1">
            <a:spLocks noChangeArrowheads="1"/>
          </p:cNvSpPr>
          <p:nvPr/>
        </p:nvSpPr>
        <p:spPr bwMode="auto">
          <a:xfrm>
            <a:off x="263609" y="3675063"/>
            <a:ext cx="4262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dirty="0">
                <a:latin typeface="+mn-lt"/>
              </a:rPr>
              <a:t>r*</a:t>
            </a:r>
          </a:p>
        </p:txBody>
      </p:sp>
      <p:sp>
        <p:nvSpPr>
          <p:cNvPr id="17422" name="Rectangle 16">
            <a:extLst>
              <a:ext uri="{FF2B5EF4-FFF2-40B4-BE49-F238E27FC236}">
                <a16:creationId xmlns:a16="http://schemas.microsoft.com/office/drawing/2014/main" id="{3AB5981F-C1B2-2546-91CD-538A5BEA9963}"/>
              </a:ext>
            </a:extLst>
          </p:cNvPr>
          <p:cNvSpPr>
            <a:spLocks noChangeArrowheads="1"/>
          </p:cNvSpPr>
          <p:nvPr/>
        </p:nvSpPr>
        <p:spPr bwMode="auto">
          <a:xfrm>
            <a:off x="5805485" y="1801364"/>
            <a:ext cx="3121946"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None/>
            </a:pPr>
            <a:endParaRPr lang="en-US" altLang="en-US" sz="1800" dirty="0">
              <a:latin typeface="+mn-lt"/>
            </a:endParaRPr>
          </a:p>
          <a:p>
            <a:pPr eaLnBrk="1" hangingPunct="1">
              <a:spcBef>
                <a:spcPct val="0"/>
              </a:spcBef>
              <a:buNone/>
            </a:pPr>
            <a:r>
              <a:rPr lang="en-US" altLang="en-US" sz="1800" dirty="0">
                <a:latin typeface="+mn-lt"/>
              </a:rPr>
              <a:t>Demand for Loanable Funds - for Investment– downward sloping - with a decrease in the real interest rate, the opportunity cost of investment, investment demand increases.</a:t>
            </a:r>
          </a:p>
          <a:p>
            <a:pPr eaLnBrk="1" hangingPunct="1">
              <a:spcBef>
                <a:spcPct val="0"/>
              </a:spcBef>
              <a:buFontTx/>
              <a:buNone/>
            </a:pPr>
            <a:endParaRPr lang="en-US" altLang="en-US" sz="1800" dirty="0">
              <a:latin typeface="+mn-lt"/>
            </a:endParaRPr>
          </a:p>
          <a:p>
            <a:pPr eaLnBrk="1" hangingPunct="1">
              <a:spcBef>
                <a:spcPct val="0"/>
              </a:spcBef>
              <a:buNone/>
            </a:pPr>
            <a:r>
              <a:rPr lang="en-US" altLang="en-US" sz="1800" dirty="0">
                <a:latin typeface="+mn-lt"/>
              </a:rPr>
              <a:t>Supply of Loanable Funds – sources is savings – upward sloping as there is an increase in the real interest rate, also the the opportunity cost of consumption, we substitute consumption with more savings.</a:t>
            </a:r>
          </a:p>
        </p:txBody>
      </p:sp>
      <p:cxnSp>
        <p:nvCxnSpPr>
          <p:cNvPr id="3" name="Straight Connector 2">
            <a:extLst>
              <a:ext uri="{FF2B5EF4-FFF2-40B4-BE49-F238E27FC236}">
                <a16:creationId xmlns:a16="http://schemas.microsoft.com/office/drawing/2014/main" id="{0C1FAA67-1854-F845-A85B-607AD21A8152}"/>
              </a:ext>
            </a:extLst>
          </p:cNvPr>
          <p:cNvCxnSpPr>
            <a:cxnSpLocks/>
          </p:cNvCxnSpPr>
          <p:nvPr/>
        </p:nvCxnSpPr>
        <p:spPr>
          <a:xfrm>
            <a:off x="1377074" y="2154655"/>
            <a:ext cx="3226676" cy="363253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62C86917-21E5-4B4B-9399-2E07A1D0EA47}"/>
              </a:ext>
            </a:extLst>
          </p:cNvPr>
          <p:cNvCxnSpPr>
            <a:cxnSpLocks/>
          </p:cNvCxnSpPr>
          <p:nvPr/>
        </p:nvCxnSpPr>
        <p:spPr>
          <a:xfrm flipH="1">
            <a:off x="1262743" y="2155499"/>
            <a:ext cx="3239361" cy="363169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Arrow"/>
                                        </p:tgtEl>
                                      </p:cMediaNode>
                                    </p:audio>
                                  </p:sub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53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subTnLst>
                                    <p:audio>
                                      <p:cMediaNode>
                                        <p:cTn display="0" masterRel="sameClick">
                                          <p:stCondLst>
                                            <p:cond evt="begin" delay="0">
                                              <p:tn val="13"/>
                                            </p:cond>
                                          </p:stCondLst>
                                          <p:endCondLst>
                                            <p:cond evt="onStopAudio" delay="0">
                                              <p:tgtEl>
                                                <p:sldTgt/>
                                              </p:tgtEl>
                                            </p:cond>
                                          </p:endCondLst>
                                        </p:cTn>
                                        <p:tgtEl>
                                          <p:sndTgt r:embed="rId3" name="Arrow"/>
                                        </p:tgtEl>
                                      </p:cMediaNode>
                                    </p:audio>
                                  </p:subTnLst>
                                </p:cTn>
                              </p:par>
                            </p:childTnLst>
                          </p:cTn>
                        </p:par>
                        <p:par>
                          <p:cTn id="16" fill="hold" nodeType="afterGroup">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1537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4" name="Typewriter"/>
                                        </p:tgtEl>
                                      </p:cMediaNode>
                                    </p:audio>
                                  </p:subTnLst>
                                </p:cTn>
                              </p:par>
                            </p:childTnLst>
                          </p:cTn>
                        </p:par>
                        <p:par>
                          <p:cTn id="23" fill="hold" nodeType="afterGroup">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15373"/>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nodeType="clickEffect">
                                  <p:stCondLst>
                                    <p:cond delay="0"/>
                                  </p:stCondLst>
                                  <p:childTnLst>
                                    <p:set>
                                      <p:cBhvr>
                                        <p:cTn id="29" dur="1" fill="hold">
                                          <p:stCondLst>
                                            <p:cond delay="0"/>
                                          </p:stCondLst>
                                        </p:cTn>
                                        <p:tgtEl>
                                          <p:spTgt spid="40"/>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Typewriter"/>
                                        </p:tgtEl>
                                      </p:cMediaNode>
                                    </p:audio>
                                  </p:subTnLst>
                                </p:cTn>
                              </p:par>
                            </p:childTnLst>
                          </p:cTn>
                        </p:par>
                        <p:par>
                          <p:cTn id="30" fill="hold" nodeType="afterGroup">
                            <p:stCondLst>
                              <p:cond delay="0"/>
                            </p:stCondLst>
                            <p:childTnLst>
                              <p:par>
                                <p:cTn id="31" presetID="1" presetClass="entr" presetSubtype="0" fill="hold" grpId="0" nodeType="afterEffect">
                                  <p:stCondLst>
                                    <p:cond delay="0"/>
                                  </p:stCondLst>
                                  <p:childTnLst>
                                    <p:set>
                                      <p:cBhvr>
                                        <p:cTn id="32" dur="1" fill="hold">
                                          <p:stCondLst>
                                            <p:cond delay="0"/>
                                          </p:stCondLst>
                                        </p:cTn>
                                        <p:tgtEl>
                                          <p:spTgt spid="153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0" grpId="0"/>
      <p:bldP spid="15371" grpId="0"/>
      <p:bldP spid="15373" grpId="0"/>
      <p:bldP spid="1537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a:extLst>
              <a:ext uri="{FF2B5EF4-FFF2-40B4-BE49-F238E27FC236}">
                <a16:creationId xmlns:a16="http://schemas.microsoft.com/office/drawing/2014/main" id="{F68EE26B-5EF2-7849-818A-31015707221A}"/>
              </a:ext>
            </a:extLst>
          </p:cNvPr>
          <p:cNvSpPr>
            <a:spLocks noGrp="1"/>
          </p:cNvSpPr>
          <p:nvPr>
            <p:ph type="title"/>
          </p:nvPr>
        </p:nvSpPr>
        <p:spPr>
          <a:xfrm>
            <a:off x="457200" y="198438"/>
            <a:ext cx="8229600" cy="977900"/>
          </a:xfrm>
        </p:spPr>
        <p:txBody>
          <a:bodyPr/>
          <a:lstStyle/>
          <a:p>
            <a:r>
              <a:rPr lang="en-US" altLang="en-US">
                <a:ea typeface="ＭＳ Ｐゴシック" panose="020B0600070205080204" pitchFamily="34" charset="-128"/>
              </a:rPr>
              <a:t>Closed Economy:</a:t>
            </a:r>
            <a:br>
              <a:rPr lang="en-US" altLang="en-US">
                <a:ea typeface="ＭＳ Ｐゴシック" panose="020B0600070205080204" pitchFamily="34" charset="-128"/>
              </a:rPr>
            </a:br>
            <a:r>
              <a:rPr lang="en-US" altLang="en-US">
                <a:ea typeface="ＭＳ Ｐゴシック" panose="020B0600070205080204" pitchFamily="34" charset="-128"/>
              </a:rPr>
              <a:t>Savings = Investment</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37E36438-353D-87B4-198E-7FFFDD858C28}"/>
                  </a:ext>
                </a:extLst>
              </p:cNvPr>
              <p:cNvSpPr/>
              <p:nvPr/>
            </p:nvSpPr>
            <p:spPr>
              <a:xfrm>
                <a:off x="1691522" y="1622742"/>
                <a:ext cx="5624810" cy="523220"/>
              </a:xfrm>
              <a:prstGeom prst="rect">
                <a:avLst/>
              </a:prstGeom>
            </p:spPr>
            <p:txBody>
              <a:bodyPr wrap="none">
                <a:spAutoFit/>
              </a:bodyPr>
              <a:lstStyle/>
              <a:p>
                <a:r>
                  <a:rPr lang="en-US" sz="2800" dirty="0">
                    <a:solidFill>
                      <a:schemeClr val="tx1"/>
                    </a:solidFill>
                    <a:latin typeface="+mn-lt"/>
                  </a:rPr>
                  <a:t>Closed Economy GDP: </a:t>
                </a:r>
                <a14:m>
                  <m:oMath xmlns:m="http://schemas.openxmlformats.org/officeDocument/2006/math">
                    <m:r>
                      <a:rPr lang="en-US" sz="2800" i="1" smtClean="0">
                        <a:solidFill>
                          <a:schemeClr val="tx1"/>
                        </a:solidFill>
                        <a:latin typeface="Cambria Math" panose="02040503050406030204" pitchFamily="18" charset="0"/>
                      </a:rPr>
                      <m:t>𝑌</m:t>
                    </m:r>
                    <m:r>
                      <a:rPr lang="en-US" sz="2800" i="1">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𝐶</m:t>
                    </m:r>
                    <m:r>
                      <a:rPr lang="en-US" sz="2800" i="1">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𝐼</m:t>
                    </m:r>
                    <m:r>
                      <a:rPr lang="en-US" sz="2800" i="1">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𝐺</m:t>
                    </m:r>
                  </m:oMath>
                </a14:m>
                <a:endParaRPr lang="en-US" sz="2800" i="1" dirty="0">
                  <a:solidFill>
                    <a:schemeClr val="tx1"/>
                  </a:solidFill>
                </a:endParaRPr>
              </a:p>
            </p:txBody>
          </p:sp>
        </mc:Choice>
        <mc:Fallback xmlns="">
          <p:sp>
            <p:nvSpPr>
              <p:cNvPr id="4" name="Rectangle 3">
                <a:extLst>
                  <a:ext uri="{FF2B5EF4-FFF2-40B4-BE49-F238E27FC236}">
                    <a16:creationId xmlns:a16="http://schemas.microsoft.com/office/drawing/2014/main" id="{37E36438-353D-87B4-198E-7FFFDD858C28}"/>
                  </a:ext>
                </a:extLst>
              </p:cNvPr>
              <p:cNvSpPr>
                <a:spLocks noRot="1" noChangeAspect="1" noMove="1" noResize="1" noEditPoints="1" noAdjustHandles="1" noChangeArrowheads="1" noChangeShapeType="1" noTextEdit="1"/>
              </p:cNvSpPr>
              <p:nvPr/>
            </p:nvSpPr>
            <p:spPr>
              <a:xfrm>
                <a:off x="1691522" y="1622742"/>
                <a:ext cx="5624810" cy="523220"/>
              </a:xfrm>
              <a:prstGeom prst="rect">
                <a:avLst/>
              </a:prstGeom>
              <a:blipFill>
                <a:blip r:embed="rId3"/>
                <a:stretch>
                  <a:fillRect l="-2027" t="-11905" b="-309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0305E02C-6725-8A42-D4AC-736180CF9891}"/>
                  </a:ext>
                </a:extLst>
              </p:cNvPr>
              <p:cNvSpPr/>
              <p:nvPr/>
            </p:nvSpPr>
            <p:spPr>
              <a:xfrm>
                <a:off x="1691522" y="2374524"/>
                <a:ext cx="5893088" cy="523220"/>
              </a:xfrm>
              <a:prstGeom prst="rect">
                <a:avLst/>
              </a:prstGeom>
            </p:spPr>
            <p:txBody>
              <a:bodyPr wrap="none">
                <a:spAutoFit/>
              </a:bodyPr>
              <a:lstStyle/>
              <a:p>
                <a:r>
                  <a:rPr lang="en-US" sz="2800" dirty="0">
                    <a:solidFill>
                      <a:schemeClr val="tx1"/>
                    </a:solidFill>
                    <a:latin typeface="+mn-lt"/>
                  </a:rPr>
                  <a:t>National Savings: </a:t>
                </a:r>
                <a14:m>
                  <m:oMath xmlns:m="http://schemas.openxmlformats.org/officeDocument/2006/math">
                    <m:sSup>
                      <m:sSupPr>
                        <m:ctrlPr>
                          <a:rPr lang="en-US" sz="2800" i="1" smtClean="0">
                            <a:solidFill>
                              <a:schemeClr val="tx1"/>
                            </a:solidFill>
                            <a:latin typeface="Cambria Math" panose="02040503050406030204" pitchFamily="18" charset="0"/>
                          </a:rPr>
                        </m:ctrlPr>
                      </m:sSupPr>
                      <m:e>
                        <m:r>
                          <a:rPr lang="en-US" sz="2800" i="1">
                            <a:solidFill>
                              <a:schemeClr val="tx1"/>
                            </a:solidFill>
                            <a:latin typeface="Cambria Math" panose="02040503050406030204" pitchFamily="18" charset="0"/>
                          </a:rPr>
                          <m:t>𝑆</m:t>
                        </m:r>
                      </m:e>
                      <m:sup>
                        <m:r>
                          <a:rPr lang="en-US" sz="2800" i="1">
                            <a:solidFill>
                              <a:schemeClr val="tx1"/>
                            </a:solidFill>
                            <a:latin typeface="Cambria Math" panose="02040503050406030204" pitchFamily="18" charset="0"/>
                          </a:rPr>
                          <m:t>𝑁</m:t>
                        </m:r>
                      </m:sup>
                    </m:sSup>
                    <m:r>
                      <a:rPr lang="en-US" sz="2800" i="0">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𝑌</m:t>
                    </m:r>
                    <m:r>
                      <a:rPr lang="en-US" sz="2800" i="0">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𝐶</m:t>
                    </m:r>
                    <m:r>
                      <a:rPr lang="en-US" sz="2800" i="0">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𝐺</m:t>
                    </m:r>
                    <m:r>
                      <a:rPr lang="en-US" sz="2800" i="0">
                        <a:solidFill>
                          <a:schemeClr val="tx1"/>
                        </a:solidFill>
                        <a:latin typeface="Cambria Math" panose="02040503050406030204" pitchFamily="18" charset="0"/>
                      </a:rPr>
                      <m:t>= </m:t>
                    </m:r>
                    <m:r>
                      <a:rPr lang="en-US" sz="2800" i="1">
                        <a:solidFill>
                          <a:schemeClr val="tx1"/>
                        </a:solidFill>
                        <a:latin typeface="Cambria Math" panose="02040503050406030204" pitchFamily="18" charset="0"/>
                      </a:rPr>
                      <m:t>𝐼</m:t>
                    </m:r>
                  </m:oMath>
                </a14:m>
                <a:endParaRPr lang="en-US" sz="2800" dirty="0">
                  <a:solidFill>
                    <a:schemeClr val="tx1"/>
                  </a:solidFill>
                </a:endParaRPr>
              </a:p>
            </p:txBody>
          </p:sp>
        </mc:Choice>
        <mc:Fallback xmlns="">
          <p:sp>
            <p:nvSpPr>
              <p:cNvPr id="5" name="Rectangle 4">
                <a:extLst>
                  <a:ext uri="{FF2B5EF4-FFF2-40B4-BE49-F238E27FC236}">
                    <a16:creationId xmlns:a16="http://schemas.microsoft.com/office/drawing/2014/main" id="{0305E02C-6725-8A42-D4AC-736180CF9891}"/>
                  </a:ext>
                </a:extLst>
              </p:cNvPr>
              <p:cNvSpPr>
                <a:spLocks noRot="1" noChangeAspect="1" noMove="1" noResize="1" noEditPoints="1" noAdjustHandles="1" noChangeArrowheads="1" noChangeShapeType="1" noTextEdit="1"/>
              </p:cNvSpPr>
              <p:nvPr/>
            </p:nvSpPr>
            <p:spPr>
              <a:xfrm>
                <a:off x="1691522" y="2374524"/>
                <a:ext cx="5893088" cy="523220"/>
              </a:xfrm>
              <a:prstGeom prst="rect">
                <a:avLst/>
              </a:prstGeom>
              <a:blipFill>
                <a:blip r:embed="rId4"/>
                <a:stretch>
                  <a:fillRect l="-1931" t="-14286" b="-2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003022AF-897F-AD28-1B1C-6C1B034BF736}"/>
                  </a:ext>
                </a:extLst>
              </p:cNvPr>
              <p:cNvSpPr/>
              <p:nvPr/>
            </p:nvSpPr>
            <p:spPr>
              <a:xfrm>
                <a:off x="1691522" y="3391811"/>
                <a:ext cx="6051208"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3200" i="1" smtClean="0">
                              <a:solidFill>
                                <a:schemeClr val="tx1"/>
                              </a:solidFill>
                              <a:latin typeface="Cambria Math" panose="02040503050406030204" pitchFamily="18" charset="0"/>
                            </a:rPr>
                          </m:ctrlPr>
                        </m:sSupPr>
                        <m:e>
                          <m:r>
                            <a:rPr lang="en-US" sz="3200" i="1">
                              <a:solidFill>
                                <a:schemeClr val="tx1"/>
                              </a:solidFill>
                              <a:latin typeface="Cambria Math" panose="02040503050406030204" pitchFamily="18" charset="0"/>
                            </a:rPr>
                            <m:t>𝑆</m:t>
                          </m:r>
                        </m:e>
                        <m:sup>
                          <m:r>
                            <a:rPr lang="en-US" sz="3200" i="1">
                              <a:solidFill>
                                <a:schemeClr val="tx1"/>
                              </a:solidFill>
                              <a:latin typeface="Cambria Math" panose="02040503050406030204" pitchFamily="18" charset="0"/>
                            </a:rPr>
                            <m:t>𝑁</m:t>
                          </m:r>
                        </m:sup>
                      </m:sSup>
                      <m:r>
                        <a:rPr lang="en-US" sz="3200" i="0">
                          <a:solidFill>
                            <a:schemeClr val="tx1"/>
                          </a:solidFill>
                          <a:latin typeface="Cambria Math" panose="02040503050406030204" pitchFamily="18" charset="0"/>
                        </a:rPr>
                        <m:t>=</m:t>
                      </m:r>
                      <m:d>
                        <m:dPr>
                          <m:ctrlPr>
                            <a:rPr lang="en-US" sz="3200" i="1">
                              <a:solidFill>
                                <a:schemeClr val="tx1"/>
                              </a:solidFill>
                              <a:latin typeface="Cambria Math" panose="02040503050406030204" pitchFamily="18" charset="0"/>
                            </a:rPr>
                          </m:ctrlPr>
                        </m:dPr>
                        <m:e>
                          <m:r>
                            <a:rPr lang="en-US" sz="3200" i="1">
                              <a:solidFill>
                                <a:schemeClr val="tx1"/>
                              </a:solidFill>
                              <a:latin typeface="Cambria Math" panose="02040503050406030204" pitchFamily="18" charset="0"/>
                            </a:rPr>
                            <m:t>𝑌</m:t>
                          </m:r>
                          <m:r>
                            <a:rPr lang="en-US" sz="3200" i="0">
                              <a:solidFill>
                                <a:schemeClr val="tx1"/>
                              </a:solidFill>
                              <a:latin typeface="Cambria Math" panose="02040503050406030204" pitchFamily="18" charset="0"/>
                            </a:rPr>
                            <m:t>−</m:t>
                          </m:r>
                          <m:r>
                            <a:rPr lang="en-US" sz="3200" i="1">
                              <a:solidFill>
                                <a:schemeClr val="tx1"/>
                              </a:solidFill>
                              <a:latin typeface="Cambria Math" panose="02040503050406030204" pitchFamily="18" charset="0"/>
                            </a:rPr>
                            <m:t>𝐶</m:t>
                          </m:r>
                          <m:r>
                            <a:rPr lang="en-US" sz="3200" i="0">
                              <a:solidFill>
                                <a:schemeClr val="tx1"/>
                              </a:solidFill>
                              <a:latin typeface="Cambria Math" panose="02040503050406030204" pitchFamily="18" charset="0"/>
                            </a:rPr>
                            <m:t>−</m:t>
                          </m:r>
                          <m:r>
                            <a:rPr lang="en-US" sz="3200" i="1">
                              <a:solidFill>
                                <a:schemeClr val="tx1"/>
                              </a:solidFill>
                              <a:latin typeface="Cambria Math" panose="02040503050406030204" pitchFamily="18" charset="0"/>
                            </a:rPr>
                            <m:t>𝑇</m:t>
                          </m:r>
                        </m:e>
                      </m:d>
                      <m:r>
                        <a:rPr lang="en-US" sz="3200" i="0">
                          <a:solidFill>
                            <a:schemeClr val="tx1"/>
                          </a:solidFill>
                          <a:latin typeface="Cambria Math" panose="02040503050406030204" pitchFamily="18" charset="0"/>
                        </a:rPr>
                        <m:t>+</m:t>
                      </m:r>
                      <m:d>
                        <m:dPr>
                          <m:ctrlPr>
                            <a:rPr lang="en-US" sz="3200" i="1">
                              <a:solidFill>
                                <a:schemeClr val="tx1"/>
                              </a:solidFill>
                              <a:latin typeface="Cambria Math" panose="02040503050406030204" pitchFamily="18" charset="0"/>
                            </a:rPr>
                          </m:ctrlPr>
                        </m:dPr>
                        <m:e>
                          <m:r>
                            <a:rPr lang="en-US" sz="3200" i="1">
                              <a:solidFill>
                                <a:schemeClr val="tx1"/>
                              </a:solidFill>
                              <a:latin typeface="Cambria Math" panose="02040503050406030204" pitchFamily="18" charset="0"/>
                            </a:rPr>
                            <m:t>𝑇</m:t>
                          </m:r>
                          <m:r>
                            <a:rPr lang="en-US" sz="3200" i="0">
                              <a:solidFill>
                                <a:schemeClr val="tx1"/>
                              </a:solidFill>
                              <a:latin typeface="Cambria Math" panose="02040503050406030204" pitchFamily="18" charset="0"/>
                            </a:rPr>
                            <m:t>−</m:t>
                          </m:r>
                          <m:r>
                            <a:rPr lang="en-US" sz="3200" i="1">
                              <a:solidFill>
                                <a:schemeClr val="tx1"/>
                              </a:solidFill>
                              <a:latin typeface="Cambria Math" panose="02040503050406030204" pitchFamily="18" charset="0"/>
                            </a:rPr>
                            <m:t>𝐺</m:t>
                          </m:r>
                        </m:e>
                      </m:d>
                      <m:r>
                        <a:rPr lang="en-US" sz="3200" i="0">
                          <a:solidFill>
                            <a:schemeClr val="tx1"/>
                          </a:solidFill>
                          <a:latin typeface="Cambria Math" panose="02040503050406030204" pitchFamily="18" charset="0"/>
                        </a:rPr>
                        <m:t>= </m:t>
                      </m:r>
                      <m:r>
                        <a:rPr lang="en-US" sz="3200" i="1">
                          <a:solidFill>
                            <a:schemeClr val="tx1"/>
                          </a:solidFill>
                          <a:latin typeface="Cambria Math" panose="02040503050406030204" pitchFamily="18" charset="0"/>
                        </a:rPr>
                        <m:t>𝐼</m:t>
                      </m:r>
                    </m:oMath>
                  </m:oMathPara>
                </a14:m>
                <a:endParaRPr lang="en-US" sz="3200" dirty="0">
                  <a:solidFill>
                    <a:schemeClr val="tx1"/>
                  </a:solidFill>
                </a:endParaRPr>
              </a:p>
            </p:txBody>
          </p:sp>
        </mc:Choice>
        <mc:Fallback xmlns="">
          <p:sp>
            <p:nvSpPr>
              <p:cNvPr id="7" name="Rectangle 6">
                <a:extLst>
                  <a:ext uri="{FF2B5EF4-FFF2-40B4-BE49-F238E27FC236}">
                    <a16:creationId xmlns:a16="http://schemas.microsoft.com/office/drawing/2014/main" id="{003022AF-897F-AD28-1B1C-6C1B034BF736}"/>
                  </a:ext>
                </a:extLst>
              </p:cNvPr>
              <p:cNvSpPr>
                <a:spLocks noRot="1" noChangeAspect="1" noMove="1" noResize="1" noEditPoints="1" noAdjustHandles="1" noChangeArrowheads="1" noChangeShapeType="1" noTextEdit="1"/>
              </p:cNvSpPr>
              <p:nvPr/>
            </p:nvSpPr>
            <p:spPr>
              <a:xfrm>
                <a:off x="1691522" y="3391811"/>
                <a:ext cx="6051208" cy="584775"/>
              </a:xfrm>
              <a:prstGeom prst="rect">
                <a:avLst/>
              </a:prstGeom>
              <a:blipFill>
                <a:blip r:embed="rId5"/>
                <a:stretch>
                  <a:fillRect b="-25532"/>
                </a:stretch>
              </a:blipFill>
            </p:spPr>
            <p:txBody>
              <a:bodyPr/>
              <a:lstStyle/>
              <a:p>
                <a:r>
                  <a:rPr lang="en-US">
                    <a:noFill/>
                  </a:rPr>
                  <a:t> </a:t>
                </a:r>
              </a:p>
            </p:txBody>
          </p:sp>
        </mc:Fallback>
      </mc:AlternateContent>
      <p:sp>
        <p:nvSpPr>
          <p:cNvPr id="8" name="Right Brace 7">
            <a:extLst>
              <a:ext uri="{FF2B5EF4-FFF2-40B4-BE49-F238E27FC236}">
                <a16:creationId xmlns:a16="http://schemas.microsoft.com/office/drawing/2014/main" id="{C6F2C34B-0F4C-AD74-8632-50C1273644C3}"/>
              </a:ext>
            </a:extLst>
          </p:cNvPr>
          <p:cNvSpPr/>
          <p:nvPr/>
        </p:nvSpPr>
        <p:spPr>
          <a:xfrm rot="5400000">
            <a:off x="3778053" y="3174585"/>
            <a:ext cx="265505" cy="1869508"/>
          </a:xfrm>
          <a:prstGeom prst="righ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E1C5C479-68BD-EA57-3005-146C15E8F191}"/>
              </a:ext>
            </a:extLst>
          </p:cNvPr>
          <p:cNvSpPr txBox="1"/>
          <p:nvPr/>
        </p:nvSpPr>
        <p:spPr>
          <a:xfrm>
            <a:off x="3122011" y="4285987"/>
            <a:ext cx="1723549" cy="369332"/>
          </a:xfrm>
          <a:prstGeom prst="rect">
            <a:avLst/>
          </a:prstGeom>
          <a:noFill/>
        </p:spPr>
        <p:txBody>
          <a:bodyPr wrap="none" rtlCol="0">
            <a:spAutoFit/>
          </a:bodyPr>
          <a:lstStyle/>
          <a:p>
            <a:r>
              <a:rPr lang="en-US" dirty="0"/>
              <a:t>private savings</a:t>
            </a:r>
          </a:p>
        </p:txBody>
      </p:sp>
      <p:sp>
        <p:nvSpPr>
          <p:cNvPr id="14" name="TextBox 13">
            <a:extLst>
              <a:ext uri="{FF2B5EF4-FFF2-40B4-BE49-F238E27FC236}">
                <a16:creationId xmlns:a16="http://schemas.microsoft.com/office/drawing/2014/main" id="{B59BCC14-48A7-B4CD-0FB2-F0EB67DBFE47}"/>
              </a:ext>
            </a:extLst>
          </p:cNvPr>
          <p:cNvSpPr txBox="1"/>
          <p:nvPr/>
        </p:nvSpPr>
        <p:spPr>
          <a:xfrm>
            <a:off x="5358082" y="4285987"/>
            <a:ext cx="1633781" cy="369332"/>
          </a:xfrm>
          <a:prstGeom prst="rect">
            <a:avLst/>
          </a:prstGeom>
          <a:noFill/>
        </p:spPr>
        <p:txBody>
          <a:bodyPr wrap="none" rtlCol="0">
            <a:spAutoFit/>
          </a:bodyPr>
          <a:lstStyle/>
          <a:p>
            <a:r>
              <a:rPr lang="en-US" dirty="0"/>
              <a:t>public savings</a:t>
            </a:r>
          </a:p>
        </p:txBody>
      </p:sp>
      <p:sp>
        <p:nvSpPr>
          <p:cNvPr id="15" name="Right Brace 14">
            <a:extLst>
              <a:ext uri="{FF2B5EF4-FFF2-40B4-BE49-F238E27FC236}">
                <a16:creationId xmlns:a16="http://schemas.microsoft.com/office/drawing/2014/main" id="{EB1C54C8-FA90-EC23-9364-746497BC2C32}"/>
              </a:ext>
            </a:extLst>
          </p:cNvPr>
          <p:cNvSpPr/>
          <p:nvPr/>
        </p:nvSpPr>
        <p:spPr>
          <a:xfrm rot="5400000">
            <a:off x="5981789" y="3578155"/>
            <a:ext cx="243559" cy="1084320"/>
          </a:xfrm>
          <a:prstGeom prst="righ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CD1D849E-9A85-86A4-0157-AC4109A1D816}"/>
                  </a:ext>
                </a:extLst>
              </p:cNvPr>
              <p:cNvSpPr/>
              <p:nvPr/>
            </p:nvSpPr>
            <p:spPr>
              <a:xfrm>
                <a:off x="1871410" y="5066605"/>
                <a:ext cx="4199804" cy="523220"/>
              </a:xfrm>
              <a:prstGeom prst="rect">
                <a:avLst/>
              </a:prstGeom>
            </p:spPr>
            <p:txBody>
              <a:bodyPr wrap="none">
                <a:spAutoFit/>
              </a:bodyPr>
              <a:lstStyle/>
              <a:p>
                <a:r>
                  <a:rPr lang="en-US" sz="2800" dirty="0">
                    <a:solidFill>
                      <a:schemeClr val="tx1"/>
                    </a:solidFill>
                  </a:rPr>
                  <a:t>Fiscal Surplus: </a:t>
                </a:r>
                <a14:m>
                  <m:oMath xmlns:m="http://schemas.openxmlformats.org/officeDocument/2006/math">
                    <m:r>
                      <a:rPr lang="en-US" sz="2800" i="1">
                        <a:solidFill>
                          <a:schemeClr val="tx1"/>
                        </a:solidFill>
                        <a:latin typeface="Cambria Math" panose="02040503050406030204" pitchFamily="18" charset="0"/>
                      </a:rPr>
                      <m:t>𝑇</m:t>
                    </m:r>
                    <m:r>
                      <a:rPr lang="en-US" sz="2800" i="0">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𝐺</m:t>
                    </m:r>
                    <m:r>
                      <a:rPr lang="en-US" sz="2800" i="0">
                        <a:solidFill>
                          <a:schemeClr val="tx1"/>
                        </a:solidFill>
                        <a:latin typeface="Cambria Math" panose="02040503050406030204" pitchFamily="18" charset="0"/>
                      </a:rPr>
                      <m:t>&gt;0</m:t>
                    </m:r>
                  </m:oMath>
                </a14:m>
                <a:endParaRPr lang="en-US" sz="2800" dirty="0">
                  <a:solidFill>
                    <a:schemeClr val="tx1"/>
                  </a:solidFill>
                </a:endParaRPr>
              </a:p>
            </p:txBody>
          </p:sp>
        </mc:Choice>
        <mc:Fallback xmlns="">
          <p:sp>
            <p:nvSpPr>
              <p:cNvPr id="10" name="Rectangle 9">
                <a:extLst>
                  <a:ext uri="{FF2B5EF4-FFF2-40B4-BE49-F238E27FC236}">
                    <a16:creationId xmlns:a16="http://schemas.microsoft.com/office/drawing/2014/main" id="{CD1D849E-9A85-86A4-0157-AC4109A1D816}"/>
                  </a:ext>
                </a:extLst>
              </p:cNvPr>
              <p:cNvSpPr>
                <a:spLocks noRot="1" noChangeAspect="1" noMove="1" noResize="1" noEditPoints="1" noAdjustHandles="1" noChangeArrowheads="1" noChangeShapeType="1" noTextEdit="1"/>
              </p:cNvSpPr>
              <p:nvPr/>
            </p:nvSpPr>
            <p:spPr>
              <a:xfrm>
                <a:off x="1871410" y="5066605"/>
                <a:ext cx="4199804" cy="523220"/>
              </a:xfrm>
              <a:prstGeom prst="rect">
                <a:avLst/>
              </a:prstGeom>
              <a:blipFill>
                <a:blip r:embed="rId6"/>
                <a:stretch>
                  <a:fillRect l="-3012" t="-11628" b="-279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2298DAF2-04E6-C082-E4FF-7ECB1BF5EEFB}"/>
                  </a:ext>
                </a:extLst>
              </p:cNvPr>
              <p:cNvSpPr/>
              <p:nvPr/>
            </p:nvSpPr>
            <p:spPr>
              <a:xfrm>
                <a:off x="1921510" y="5668839"/>
                <a:ext cx="4135684" cy="523220"/>
              </a:xfrm>
              <a:prstGeom prst="rect">
                <a:avLst/>
              </a:prstGeom>
            </p:spPr>
            <p:txBody>
              <a:bodyPr wrap="none">
                <a:spAutoFit/>
              </a:bodyPr>
              <a:lstStyle/>
              <a:p>
                <a:r>
                  <a:rPr lang="en-US" sz="2800" dirty="0">
                    <a:solidFill>
                      <a:schemeClr val="tx1"/>
                    </a:solidFill>
                  </a:rPr>
                  <a:t>Fiscal Deficit: </a:t>
                </a:r>
                <a14:m>
                  <m:oMath xmlns:m="http://schemas.openxmlformats.org/officeDocument/2006/math">
                    <m:r>
                      <a:rPr lang="en-US" sz="2800" b="0" i="0" smtClean="0">
                        <a:solidFill>
                          <a:schemeClr val="tx1"/>
                        </a:solidFill>
                        <a:latin typeface="Cambria Math" panose="02040503050406030204" pitchFamily="18" charset="0"/>
                      </a:rPr>
                      <m:t>  </m:t>
                    </m:r>
                    <m:r>
                      <a:rPr lang="en-US" sz="2800" i="1">
                        <a:solidFill>
                          <a:schemeClr val="tx1"/>
                        </a:solidFill>
                        <a:latin typeface="Cambria Math" panose="02040503050406030204" pitchFamily="18" charset="0"/>
                      </a:rPr>
                      <m:t>𝑇</m:t>
                    </m:r>
                    <m:r>
                      <a:rPr lang="en-US" sz="2800" i="0">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𝐺</m:t>
                    </m:r>
                    <m:r>
                      <a:rPr lang="en-US" sz="2800" i="0">
                        <a:solidFill>
                          <a:schemeClr val="tx1"/>
                        </a:solidFill>
                        <a:latin typeface="Cambria Math" panose="02040503050406030204" pitchFamily="18" charset="0"/>
                      </a:rPr>
                      <m:t>&lt;0</m:t>
                    </m:r>
                  </m:oMath>
                </a14:m>
                <a:endParaRPr lang="en-US" sz="2800" dirty="0">
                  <a:solidFill>
                    <a:schemeClr val="tx1"/>
                  </a:solidFill>
                </a:endParaRPr>
              </a:p>
            </p:txBody>
          </p:sp>
        </mc:Choice>
        <mc:Fallback xmlns="">
          <p:sp>
            <p:nvSpPr>
              <p:cNvPr id="11" name="Rectangle 10">
                <a:extLst>
                  <a:ext uri="{FF2B5EF4-FFF2-40B4-BE49-F238E27FC236}">
                    <a16:creationId xmlns:a16="http://schemas.microsoft.com/office/drawing/2014/main" id="{2298DAF2-04E6-C082-E4FF-7ECB1BF5EEFB}"/>
                  </a:ext>
                </a:extLst>
              </p:cNvPr>
              <p:cNvSpPr>
                <a:spLocks noRot="1" noChangeAspect="1" noMove="1" noResize="1" noEditPoints="1" noAdjustHandles="1" noChangeArrowheads="1" noChangeShapeType="1" noTextEdit="1"/>
              </p:cNvSpPr>
              <p:nvPr/>
            </p:nvSpPr>
            <p:spPr>
              <a:xfrm>
                <a:off x="1921510" y="5668839"/>
                <a:ext cx="4135684" cy="523220"/>
              </a:xfrm>
              <a:prstGeom prst="rect">
                <a:avLst/>
              </a:prstGeom>
              <a:blipFill>
                <a:blip r:embed="rId7"/>
                <a:stretch>
                  <a:fillRect l="-3058" t="-11905" b="-30952"/>
                </a:stretch>
              </a:blipFill>
            </p:spPr>
            <p:txBody>
              <a:bodyPr/>
              <a:lstStyle/>
              <a:p>
                <a:r>
                  <a:rPr lang="en-US">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0B0A16D5-0F2E-6C4F-8D25-6F986C1A9BBA}"/>
              </a:ext>
            </a:extLst>
          </p:cNvPr>
          <p:cNvSpPr>
            <a:spLocks noGrp="1"/>
          </p:cNvSpPr>
          <p:nvPr>
            <p:ph type="title"/>
          </p:nvPr>
        </p:nvSpPr>
        <p:spPr>
          <a:xfrm>
            <a:off x="457200" y="0"/>
            <a:ext cx="8229600" cy="758825"/>
          </a:xfrm>
        </p:spPr>
        <p:txBody>
          <a:bodyPr/>
          <a:lstStyle/>
          <a:p>
            <a:pPr eaLnBrk="1" hangingPunct="1"/>
            <a:r>
              <a:rPr lang="en-US" altLang="en-US" dirty="0">
                <a:ea typeface="ＭＳ Ｐゴシック" panose="020B0600070205080204" pitchFamily="34" charset="-128"/>
              </a:rPr>
              <a:t>An Increase in Current Income</a:t>
            </a:r>
          </a:p>
        </p:txBody>
      </p:sp>
      <p:cxnSp>
        <p:nvCxnSpPr>
          <p:cNvPr id="23" name="Straight Connector 22">
            <a:extLst>
              <a:ext uri="{FF2B5EF4-FFF2-40B4-BE49-F238E27FC236}">
                <a16:creationId xmlns:a16="http://schemas.microsoft.com/office/drawing/2014/main" id="{69A08135-074C-6B42-B4F8-F7A5B8B59186}"/>
              </a:ext>
            </a:extLst>
          </p:cNvPr>
          <p:cNvCxnSpPr/>
          <p:nvPr/>
        </p:nvCxnSpPr>
        <p:spPr>
          <a:xfrm rot="5400000">
            <a:off x="-1271211" y="3679664"/>
            <a:ext cx="4143375" cy="158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14DA08B5-FE32-804E-B24C-8DA7341FD221}"/>
              </a:ext>
            </a:extLst>
          </p:cNvPr>
          <p:cNvCxnSpPr/>
          <p:nvPr/>
        </p:nvCxnSpPr>
        <p:spPr>
          <a:xfrm flipV="1">
            <a:off x="801270" y="5752145"/>
            <a:ext cx="430053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E4F74505-CB23-A542-8C35-656F1B2E3622}"/>
              </a:ext>
            </a:extLst>
          </p:cNvPr>
          <p:cNvCxnSpPr/>
          <p:nvPr/>
        </p:nvCxnSpPr>
        <p:spPr>
          <a:xfrm flipV="1">
            <a:off x="1773127" y="2324002"/>
            <a:ext cx="2645642" cy="244128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7" name="TextBox 17">
            <a:extLst>
              <a:ext uri="{FF2B5EF4-FFF2-40B4-BE49-F238E27FC236}">
                <a16:creationId xmlns:a16="http://schemas.microsoft.com/office/drawing/2014/main" id="{D29A32DE-F56B-374E-8233-DBB9A7DBF87A}"/>
              </a:ext>
            </a:extLst>
          </p:cNvPr>
          <p:cNvSpPr txBox="1">
            <a:spLocks noChangeArrowheads="1"/>
          </p:cNvSpPr>
          <p:nvPr/>
        </p:nvSpPr>
        <p:spPr bwMode="auto">
          <a:xfrm>
            <a:off x="517975" y="1534381"/>
            <a:ext cx="369888" cy="369888"/>
          </a:xfrm>
          <a:prstGeom prst="rect">
            <a:avLst/>
          </a:prstGeom>
          <a:noFill/>
          <a:ln w="9525">
            <a:noFill/>
            <a:miter lim="800000"/>
            <a:headEnd/>
            <a:tailEnd/>
          </a:ln>
        </p:spPr>
        <p:txBody>
          <a:bodyPr>
            <a:prstTxWarp prst="textNoShape">
              <a:avLst/>
            </a:prstTxWarp>
            <a:spAutoFit/>
          </a:bodyPr>
          <a:lstStyle/>
          <a:p>
            <a:r>
              <a:rPr lang="en-US" dirty="0">
                <a:latin typeface="+mn-lt"/>
              </a:rPr>
              <a:t>r</a:t>
            </a:r>
          </a:p>
        </p:txBody>
      </p:sp>
      <p:sp>
        <p:nvSpPr>
          <p:cNvPr id="31" name="TextBox 19">
            <a:extLst>
              <a:ext uri="{FF2B5EF4-FFF2-40B4-BE49-F238E27FC236}">
                <a16:creationId xmlns:a16="http://schemas.microsoft.com/office/drawing/2014/main" id="{036A75A9-4986-0A42-A107-0493AD65AC99}"/>
              </a:ext>
            </a:extLst>
          </p:cNvPr>
          <p:cNvSpPr txBox="1">
            <a:spLocks noChangeArrowheads="1"/>
          </p:cNvSpPr>
          <p:nvPr/>
        </p:nvSpPr>
        <p:spPr bwMode="auto">
          <a:xfrm>
            <a:off x="2012617" y="2297783"/>
            <a:ext cx="568152" cy="369332"/>
          </a:xfrm>
          <a:prstGeom prst="rect">
            <a:avLst/>
          </a:prstGeom>
          <a:noFill/>
          <a:ln w="9525">
            <a:noFill/>
            <a:miter lim="800000"/>
            <a:headEnd/>
            <a:tailEnd/>
          </a:ln>
        </p:spPr>
        <p:txBody>
          <a:bodyPr wrap="square">
            <a:prstTxWarp prst="textNoShape">
              <a:avLst/>
            </a:prstTxWarp>
            <a:spAutoFit/>
          </a:bodyPr>
          <a:lstStyle/>
          <a:p>
            <a:r>
              <a:rPr lang="en-US" altLang="en-US" dirty="0"/>
              <a:t>D</a:t>
            </a:r>
            <a:r>
              <a:rPr lang="en-US" altLang="en-US" baseline="-25000" dirty="0"/>
              <a:t>LF</a:t>
            </a:r>
            <a:endParaRPr lang="en-US" dirty="0">
              <a:solidFill>
                <a:srgbClr val="000000"/>
              </a:solidFill>
              <a:latin typeface="+mn-lt"/>
            </a:endParaRPr>
          </a:p>
        </p:txBody>
      </p:sp>
      <p:sp>
        <p:nvSpPr>
          <p:cNvPr id="32" name="TextBox 20">
            <a:extLst>
              <a:ext uri="{FF2B5EF4-FFF2-40B4-BE49-F238E27FC236}">
                <a16:creationId xmlns:a16="http://schemas.microsoft.com/office/drawing/2014/main" id="{CE29625A-1081-9949-8244-BBD036038B88}"/>
              </a:ext>
            </a:extLst>
          </p:cNvPr>
          <p:cNvSpPr txBox="1">
            <a:spLocks noChangeArrowheads="1"/>
          </p:cNvSpPr>
          <p:nvPr/>
        </p:nvSpPr>
        <p:spPr bwMode="auto">
          <a:xfrm>
            <a:off x="4202972" y="2560495"/>
            <a:ext cx="680535" cy="369332"/>
          </a:xfrm>
          <a:prstGeom prst="rect">
            <a:avLst/>
          </a:prstGeom>
          <a:noFill/>
          <a:ln w="9525">
            <a:noFill/>
            <a:miter lim="800000"/>
            <a:headEnd/>
            <a:tailEnd/>
          </a:ln>
        </p:spPr>
        <p:txBody>
          <a:bodyPr wrap="square">
            <a:prstTxWarp prst="textNoShape">
              <a:avLst/>
            </a:prstTxWarp>
            <a:spAutoFit/>
          </a:bodyPr>
          <a:lstStyle/>
          <a:p>
            <a:pPr algn="ctr"/>
            <a:r>
              <a:rPr lang="en-US" altLang="en-US" dirty="0">
                <a:solidFill>
                  <a:srgbClr val="06873E"/>
                </a:solidFill>
              </a:rPr>
              <a:t>S’</a:t>
            </a:r>
            <a:r>
              <a:rPr lang="en-US" altLang="en-US" baseline="-25000" dirty="0">
                <a:solidFill>
                  <a:srgbClr val="06873E"/>
                </a:solidFill>
              </a:rPr>
              <a:t>LF</a:t>
            </a:r>
            <a:endParaRPr lang="en-US" dirty="0">
              <a:solidFill>
                <a:srgbClr val="06873E"/>
              </a:solidFill>
              <a:latin typeface="+mn-lt"/>
            </a:endParaRPr>
          </a:p>
        </p:txBody>
      </p:sp>
      <p:cxnSp>
        <p:nvCxnSpPr>
          <p:cNvPr id="33" name="Straight Connector 32">
            <a:extLst>
              <a:ext uri="{FF2B5EF4-FFF2-40B4-BE49-F238E27FC236}">
                <a16:creationId xmlns:a16="http://schemas.microsoft.com/office/drawing/2014/main" id="{6785D970-D339-954C-88A6-6F0E7504EBAA}"/>
              </a:ext>
            </a:extLst>
          </p:cNvPr>
          <p:cNvCxnSpPr>
            <a:cxnSpLocks/>
          </p:cNvCxnSpPr>
          <p:nvPr/>
        </p:nvCxnSpPr>
        <p:spPr>
          <a:xfrm>
            <a:off x="1812926" y="2399200"/>
            <a:ext cx="2860345" cy="260761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48C03341-0777-6947-8C72-2F83897E253F}"/>
              </a:ext>
            </a:extLst>
          </p:cNvPr>
          <p:cNvCxnSpPr/>
          <p:nvPr/>
        </p:nvCxnSpPr>
        <p:spPr>
          <a:xfrm>
            <a:off x="799683" y="3544644"/>
            <a:ext cx="2220062" cy="1588"/>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36" name="TextBox 17">
            <a:extLst>
              <a:ext uri="{FF2B5EF4-FFF2-40B4-BE49-F238E27FC236}">
                <a16:creationId xmlns:a16="http://schemas.microsoft.com/office/drawing/2014/main" id="{F76AB592-7553-5647-ADB2-FB2310B3DF8B}"/>
              </a:ext>
            </a:extLst>
          </p:cNvPr>
          <p:cNvSpPr txBox="1">
            <a:spLocks noChangeArrowheads="1"/>
          </p:cNvSpPr>
          <p:nvPr/>
        </p:nvSpPr>
        <p:spPr bwMode="auto">
          <a:xfrm>
            <a:off x="173905" y="3359978"/>
            <a:ext cx="566590" cy="369332"/>
          </a:xfrm>
          <a:prstGeom prst="rect">
            <a:avLst/>
          </a:prstGeom>
          <a:noFill/>
          <a:ln w="9525">
            <a:noFill/>
            <a:miter lim="800000"/>
            <a:headEnd/>
            <a:tailEnd/>
          </a:ln>
        </p:spPr>
        <p:txBody>
          <a:bodyPr wrap="square">
            <a:prstTxWarp prst="textNoShape">
              <a:avLst/>
            </a:prstTxWarp>
            <a:spAutoFit/>
          </a:bodyPr>
          <a:lstStyle/>
          <a:p>
            <a:pPr algn="r"/>
            <a:r>
              <a:rPr lang="en-US" dirty="0">
                <a:solidFill>
                  <a:srgbClr val="000000"/>
                </a:solidFill>
                <a:latin typeface="+mn-lt"/>
              </a:rPr>
              <a:t>r</a:t>
            </a:r>
          </a:p>
        </p:txBody>
      </p:sp>
      <p:cxnSp>
        <p:nvCxnSpPr>
          <p:cNvPr id="37" name="Straight Connector 36">
            <a:extLst>
              <a:ext uri="{FF2B5EF4-FFF2-40B4-BE49-F238E27FC236}">
                <a16:creationId xmlns:a16="http://schemas.microsoft.com/office/drawing/2014/main" id="{04C20B05-29C3-8D46-9695-C17EFBD4EEBE}"/>
              </a:ext>
            </a:extLst>
          </p:cNvPr>
          <p:cNvCxnSpPr/>
          <p:nvPr/>
        </p:nvCxnSpPr>
        <p:spPr>
          <a:xfrm rot="16200000" flipV="1">
            <a:off x="1992991" y="4649188"/>
            <a:ext cx="2205912" cy="2"/>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38" name="TextBox 18">
            <a:extLst>
              <a:ext uri="{FF2B5EF4-FFF2-40B4-BE49-F238E27FC236}">
                <a16:creationId xmlns:a16="http://schemas.microsoft.com/office/drawing/2014/main" id="{3F3048A9-E18B-F54E-BE64-BDDC94618966}"/>
              </a:ext>
            </a:extLst>
          </p:cNvPr>
          <p:cNvSpPr txBox="1">
            <a:spLocks noChangeArrowheads="1"/>
          </p:cNvSpPr>
          <p:nvPr/>
        </p:nvSpPr>
        <p:spPr bwMode="auto">
          <a:xfrm>
            <a:off x="2878066" y="5752423"/>
            <a:ext cx="739984" cy="369332"/>
          </a:xfrm>
          <a:prstGeom prst="rect">
            <a:avLst/>
          </a:prstGeom>
          <a:noFill/>
          <a:ln w="9525">
            <a:noFill/>
            <a:miter lim="800000"/>
            <a:headEnd/>
            <a:tailEnd/>
          </a:ln>
        </p:spPr>
        <p:txBody>
          <a:bodyPr wrap="square">
            <a:prstTxWarp prst="textNoShape">
              <a:avLst/>
            </a:prstTxWarp>
            <a:spAutoFit/>
          </a:bodyPr>
          <a:lstStyle/>
          <a:p>
            <a:r>
              <a:rPr lang="en-US" dirty="0">
                <a:solidFill>
                  <a:srgbClr val="000000"/>
                </a:solidFill>
                <a:latin typeface="+mn-lt"/>
              </a:rPr>
              <a:t>Q </a:t>
            </a:r>
            <a:r>
              <a:rPr lang="en-US" baseline="-25000" dirty="0">
                <a:solidFill>
                  <a:srgbClr val="000000"/>
                </a:solidFill>
                <a:latin typeface="+mn-lt"/>
              </a:rPr>
              <a:t>LF</a:t>
            </a:r>
          </a:p>
        </p:txBody>
      </p:sp>
      <p:cxnSp>
        <p:nvCxnSpPr>
          <p:cNvPr id="39" name="Straight Connector 38">
            <a:extLst>
              <a:ext uri="{FF2B5EF4-FFF2-40B4-BE49-F238E27FC236}">
                <a16:creationId xmlns:a16="http://schemas.microsoft.com/office/drawing/2014/main" id="{E8E7E938-104A-A745-8D82-0B7A09FBA86B}"/>
              </a:ext>
            </a:extLst>
          </p:cNvPr>
          <p:cNvCxnSpPr/>
          <p:nvPr/>
        </p:nvCxnSpPr>
        <p:spPr>
          <a:xfrm flipV="1">
            <a:off x="2240078" y="2794778"/>
            <a:ext cx="2645642" cy="2441284"/>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AB4F8AEC-7B7A-D44C-AF96-441EDFE9088E}"/>
              </a:ext>
            </a:extLst>
          </p:cNvPr>
          <p:cNvCxnSpPr/>
          <p:nvPr/>
        </p:nvCxnSpPr>
        <p:spPr>
          <a:xfrm rot="5400000" flipH="1" flipV="1">
            <a:off x="2693344" y="4883385"/>
            <a:ext cx="1737520" cy="1590"/>
          </a:xfrm>
          <a:prstGeom prst="line">
            <a:avLst/>
          </a:prstGeom>
          <a:ln w="12700">
            <a:solidFill>
              <a:srgbClr val="008000"/>
            </a:solidFill>
            <a:prstDash val="dash"/>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EDBFD3AB-DEE0-7341-9528-DE3E91C4B5DE}"/>
              </a:ext>
            </a:extLst>
          </p:cNvPr>
          <p:cNvCxnSpPr/>
          <p:nvPr/>
        </p:nvCxnSpPr>
        <p:spPr>
          <a:xfrm>
            <a:off x="801271" y="4015420"/>
            <a:ext cx="2760037" cy="1588"/>
          </a:xfrm>
          <a:prstGeom prst="line">
            <a:avLst/>
          </a:prstGeom>
          <a:ln w="12700">
            <a:solidFill>
              <a:srgbClr val="008000"/>
            </a:solidFill>
            <a:prstDash val="dash"/>
          </a:ln>
        </p:spPr>
        <p:style>
          <a:lnRef idx="2">
            <a:schemeClr val="accent1"/>
          </a:lnRef>
          <a:fillRef idx="0">
            <a:schemeClr val="accent1"/>
          </a:fillRef>
          <a:effectRef idx="1">
            <a:schemeClr val="accent1"/>
          </a:effectRef>
          <a:fontRef idx="minor">
            <a:schemeClr val="tx1"/>
          </a:fontRef>
        </p:style>
      </p:cxnSp>
      <p:sp>
        <p:nvSpPr>
          <p:cNvPr id="43" name="TextBox 18">
            <a:extLst>
              <a:ext uri="{FF2B5EF4-FFF2-40B4-BE49-F238E27FC236}">
                <a16:creationId xmlns:a16="http://schemas.microsoft.com/office/drawing/2014/main" id="{188E7382-9380-2B4F-BBE6-16DDEFDC4B69}"/>
              </a:ext>
            </a:extLst>
          </p:cNvPr>
          <p:cNvSpPr txBox="1">
            <a:spLocks noChangeArrowheads="1"/>
          </p:cNvSpPr>
          <p:nvPr/>
        </p:nvSpPr>
        <p:spPr bwMode="auto">
          <a:xfrm>
            <a:off x="3327720" y="5752940"/>
            <a:ext cx="644455" cy="369332"/>
          </a:xfrm>
          <a:prstGeom prst="rect">
            <a:avLst/>
          </a:prstGeom>
          <a:noFill/>
          <a:ln w="9525">
            <a:noFill/>
            <a:miter lim="800000"/>
            <a:headEnd/>
            <a:tailEnd/>
          </a:ln>
        </p:spPr>
        <p:txBody>
          <a:bodyPr wrap="square">
            <a:prstTxWarp prst="textNoShape">
              <a:avLst/>
            </a:prstTxWarp>
            <a:spAutoFit/>
          </a:bodyPr>
          <a:lstStyle/>
          <a:p>
            <a:pPr algn="ctr"/>
            <a:r>
              <a:rPr lang="en-US" dirty="0">
                <a:solidFill>
                  <a:srgbClr val="008000"/>
                </a:solidFill>
                <a:latin typeface="+mn-lt"/>
              </a:rPr>
              <a:t>Q’</a:t>
            </a:r>
            <a:r>
              <a:rPr lang="en-US" baseline="-25000" dirty="0">
                <a:solidFill>
                  <a:srgbClr val="008000"/>
                </a:solidFill>
                <a:latin typeface="+mn-lt"/>
              </a:rPr>
              <a:t>LF</a:t>
            </a:r>
          </a:p>
        </p:txBody>
      </p:sp>
      <p:sp>
        <p:nvSpPr>
          <p:cNvPr id="44" name="TextBox 17">
            <a:extLst>
              <a:ext uri="{FF2B5EF4-FFF2-40B4-BE49-F238E27FC236}">
                <a16:creationId xmlns:a16="http://schemas.microsoft.com/office/drawing/2014/main" id="{36FCE202-F060-8240-86E7-1315152AAFC8}"/>
              </a:ext>
            </a:extLst>
          </p:cNvPr>
          <p:cNvSpPr txBox="1">
            <a:spLocks noChangeArrowheads="1"/>
          </p:cNvSpPr>
          <p:nvPr/>
        </p:nvSpPr>
        <p:spPr bwMode="auto">
          <a:xfrm>
            <a:off x="234680" y="3830476"/>
            <a:ext cx="566590" cy="369888"/>
          </a:xfrm>
          <a:prstGeom prst="rect">
            <a:avLst/>
          </a:prstGeom>
          <a:noFill/>
          <a:ln w="9525">
            <a:noFill/>
            <a:miter lim="800000"/>
            <a:headEnd/>
            <a:tailEnd/>
          </a:ln>
        </p:spPr>
        <p:txBody>
          <a:bodyPr wrap="square">
            <a:prstTxWarp prst="textNoShape">
              <a:avLst/>
            </a:prstTxWarp>
            <a:spAutoFit/>
          </a:bodyPr>
          <a:lstStyle/>
          <a:p>
            <a:pPr algn="r"/>
            <a:r>
              <a:rPr lang="en-US" dirty="0">
                <a:solidFill>
                  <a:srgbClr val="008000"/>
                </a:solidFill>
                <a:latin typeface="+mn-lt"/>
              </a:rPr>
              <a:t>r’</a:t>
            </a:r>
          </a:p>
        </p:txBody>
      </p:sp>
      <p:sp>
        <p:nvSpPr>
          <p:cNvPr id="45" name="TextBox 20">
            <a:extLst>
              <a:ext uri="{FF2B5EF4-FFF2-40B4-BE49-F238E27FC236}">
                <a16:creationId xmlns:a16="http://schemas.microsoft.com/office/drawing/2014/main" id="{2940E351-DDC3-4E48-97CA-F7117D2602D3}"/>
              </a:ext>
            </a:extLst>
          </p:cNvPr>
          <p:cNvSpPr txBox="1">
            <a:spLocks noChangeArrowheads="1"/>
          </p:cNvSpPr>
          <p:nvPr/>
        </p:nvSpPr>
        <p:spPr bwMode="auto">
          <a:xfrm>
            <a:off x="3649947" y="2203181"/>
            <a:ext cx="680535" cy="369332"/>
          </a:xfrm>
          <a:prstGeom prst="rect">
            <a:avLst/>
          </a:prstGeom>
          <a:noFill/>
          <a:ln w="9525">
            <a:noFill/>
            <a:miter lim="800000"/>
            <a:headEnd/>
            <a:tailEnd/>
          </a:ln>
        </p:spPr>
        <p:txBody>
          <a:bodyPr wrap="square">
            <a:prstTxWarp prst="textNoShape">
              <a:avLst/>
            </a:prstTxWarp>
            <a:spAutoFit/>
          </a:bodyPr>
          <a:lstStyle/>
          <a:p>
            <a:pPr algn="ctr"/>
            <a:r>
              <a:rPr lang="en-US" altLang="en-US" dirty="0"/>
              <a:t>S</a:t>
            </a:r>
            <a:r>
              <a:rPr lang="en-US" altLang="en-US" baseline="-25000" dirty="0"/>
              <a:t>LF</a:t>
            </a:r>
            <a:endParaRPr lang="en-US" dirty="0">
              <a:solidFill>
                <a:srgbClr val="000000"/>
              </a:solidFill>
              <a:latin typeface="+mn-lt"/>
            </a:endParaRPr>
          </a:p>
        </p:txBody>
      </p:sp>
      <p:sp>
        <p:nvSpPr>
          <p:cNvPr id="46" name="TextBox 20">
            <a:extLst>
              <a:ext uri="{FF2B5EF4-FFF2-40B4-BE49-F238E27FC236}">
                <a16:creationId xmlns:a16="http://schemas.microsoft.com/office/drawing/2014/main" id="{CB0115EA-EF63-5B49-B3D1-DE8F0DBA0730}"/>
              </a:ext>
            </a:extLst>
          </p:cNvPr>
          <p:cNvSpPr txBox="1">
            <a:spLocks noChangeArrowheads="1"/>
          </p:cNvSpPr>
          <p:nvPr/>
        </p:nvSpPr>
        <p:spPr bwMode="auto">
          <a:xfrm>
            <a:off x="4477129" y="5709241"/>
            <a:ext cx="6826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800" dirty="0">
                <a:latin typeface="+mn-lt"/>
              </a:rPr>
              <a:t>Q</a:t>
            </a:r>
            <a:r>
              <a:rPr lang="en-US" altLang="en-US" sz="1800" baseline="-25000" dirty="0">
                <a:latin typeface="+mn-lt"/>
              </a:rPr>
              <a:t>LF</a:t>
            </a:r>
            <a:endParaRPr lang="en-US" altLang="en-US" sz="1800" b="1" dirty="0">
              <a:latin typeface="+mn-lt"/>
            </a:endParaRPr>
          </a:p>
        </p:txBody>
      </p:sp>
      <p:pic>
        <p:nvPicPr>
          <p:cNvPr id="3" name="Picture 2">
            <a:extLst>
              <a:ext uri="{FF2B5EF4-FFF2-40B4-BE49-F238E27FC236}">
                <a16:creationId xmlns:a16="http://schemas.microsoft.com/office/drawing/2014/main" id="{9CD2775A-5540-8734-DDFD-D1A24BCEDC43}"/>
              </a:ext>
            </a:extLst>
          </p:cNvPr>
          <p:cNvPicPr>
            <a:picLocks noChangeAspect="1"/>
          </p:cNvPicPr>
          <p:nvPr/>
        </p:nvPicPr>
        <p:blipFill>
          <a:blip r:embed="rId4"/>
          <a:stretch>
            <a:fillRect/>
          </a:stretch>
        </p:blipFill>
        <p:spPr>
          <a:xfrm>
            <a:off x="4828310" y="3325405"/>
            <a:ext cx="4151224" cy="75882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anim calcmode="lin" valueType="num">
                                      <p:cBhvr>
                                        <p:cTn id="8" dur="500" fill="hold"/>
                                        <p:tgtEl>
                                          <p:spTgt spid="39"/>
                                        </p:tgtEl>
                                        <p:attrNameLst>
                                          <p:attrName>ppt_x</p:attrName>
                                        </p:attrNameLst>
                                      </p:cBhvr>
                                      <p:tavLst>
                                        <p:tav tm="0">
                                          <p:val>
                                            <p:strVal val="#ppt_x"/>
                                          </p:val>
                                        </p:tav>
                                        <p:tav tm="100000">
                                          <p:val>
                                            <p:strVal val="#ppt_x"/>
                                          </p:val>
                                        </p:tav>
                                      </p:tavLst>
                                    </p:anim>
                                    <p:anim calcmode="lin" valueType="num">
                                      <p:cBhvr>
                                        <p:cTn id="9" dur="500" fill="hold"/>
                                        <p:tgtEl>
                                          <p:spTgt spid="3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Fly Out"/>
                                        </p:tgtEl>
                                      </p:cMediaNode>
                                    </p:audio>
                                  </p:subTnLst>
                                </p:cTn>
                              </p:par>
                            </p:childTnLst>
                          </p:cTn>
                        </p:par>
                        <p:par>
                          <p:cTn id="10" fill="hold">
                            <p:stCondLst>
                              <p:cond delay="500"/>
                            </p:stCondLst>
                            <p:childTnLst>
                              <p:par>
                                <p:cTn id="11" presetID="2" presetClass="entr" presetSubtype="4" fill="hold" grpId="0" nodeType="after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fill="hold"/>
                                        <p:tgtEl>
                                          <p:spTgt spid="32"/>
                                        </p:tgtEl>
                                        <p:attrNameLst>
                                          <p:attrName>ppt_x</p:attrName>
                                        </p:attrNameLst>
                                      </p:cBhvr>
                                      <p:tavLst>
                                        <p:tav tm="0">
                                          <p:val>
                                            <p:strVal val="#ppt_x"/>
                                          </p:val>
                                        </p:tav>
                                        <p:tav tm="100000">
                                          <p:val>
                                            <p:strVal val="#ppt_x"/>
                                          </p:val>
                                        </p:tav>
                                      </p:tavLst>
                                    </p:anim>
                                    <p:anim calcmode="lin" valueType="num">
                                      <p:cBhvr additive="base">
                                        <p:cTn id="1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right)">
                                      <p:cBhvr>
                                        <p:cTn id="19" dur="500"/>
                                        <p:tgtEl>
                                          <p:spTgt spid="42"/>
                                        </p:tgtEl>
                                      </p:cBhvr>
                                    </p:animEffect>
                                  </p:childTnLst>
                                  <p:subTnLst>
                                    <p:audio>
                                      <p:cMediaNode>
                                        <p:cTn display="0" masterRel="sameClick">
                                          <p:stCondLst>
                                            <p:cond evt="begin" delay="0">
                                              <p:tn val="17"/>
                                            </p:cond>
                                          </p:stCondLst>
                                          <p:endCondLst>
                                            <p:cond evt="onStopAudio" delay="0">
                                              <p:tgtEl>
                                                <p:sldTgt/>
                                              </p:tgtEl>
                                            </p:cond>
                                          </p:endCondLst>
                                        </p:cTn>
                                        <p:tgtEl>
                                          <p:sndTgt r:embed="rId3" name="Typewriter"/>
                                        </p:tgtEl>
                                      </p:cMediaNode>
                                    </p:audio>
                                  </p:sub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wipe(up)">
                                      <p:cBhvr>
                                        <p:cTn id="27" dur="500"/>
                                        <p:tgtEl>
                                          <p:spTgt spid="41"/>
                                        </p:tgtEl>
                                      </p:cBhvr>
                                    </p:animEffect>
                                  </p:childTnLst>
                                  <p:subTnLst>
                                    <p:audio>
                                      <p:cMediaNode>
                                        <p:cTn display="0" masterRel="sameClick">
                                          <p:stCondLst>
                                            <p:cond evt="begin" delay="0">
                                              <p:tn val="25"/>
                                            </p:cond>
                                          </p:stCondLst>
                                          <p:endCondLst>
                                            <p:cond evt="onStopAudio" delay="0">
                                              <p:tgtEl>
                                                <p:sldTgt/>
                                              </p:tgtEl>
                                            </p:cond>
                                          </p:endCondLst>
                                        </p:cTn>
                                        <p:tgtEl>
                                          <p:sndTgt r:embed="rId3" name="Typewriter"/>
                                        </p:tgtEl>
                                      </p:cMediaNode>
                                    </p:audio>
                                  </p:subTnLst>
                                </p:cTn>
                              </p:par>
                            </p:childTnLst>
                          </p:cTn>
                        </p:par>
                        <p:par>
                          <p:cTn id="28" fill="hold">
                            <p:stCondLst>
                              <p:cond delay="500"/>
                            </p:stCondLst>
                            <p:childTnLst>
                              <p:par>
                                <p:cTn id="29" presetID="1" presetClass="entr" presetSubtype="0"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a:extLst>
              <a:ext uri="{FF2B5EF4-FFF2-40B4-BE49-F238E27FC236}">
                <a16:creationId xmlns:a16="http://schemas.microsoft.com/office/drawing/2014/main" id="{3FB85534-D853-8C4A-A4F9-3315C0F866FC}"/>
              </a:ext>
            </a:extLst>
          </p:cNvPr>
          <p:cNvSpPr>
            <a:spLocks noGrp="1"/>
          </p:cNvSpPr>
          <p:nvPr>
            <p:ph type="title"/>
          </p:nvPr>
        </p:nvSpPr>
        <p:spPr>
          <a:xfrm>
            <a:off x="457200" y="0"/>
            <a:ext cx="8229600" cy="730250"/>
          </a:xfrm>
        </p:spPr>
        <p:txBody>
          <a:bodyPr/>
          <a:lstStyle/>
          <a:p>
            <a:pPr eaLnBrk="1" hangingPunct="1"/>
            <a:r>
              <a:rPr lang="en-US" altLang="en-US" dirty="0">
                <a:ea typeface="ＭＳ Ｐゴシック" panose="020B0600070205080204" pitchFamily="34" charset="-128"/>
              </a:rPr>
              <a:t>A decrease Current Income</a:t>
            </a:r>
          </a:p>
        </p:txBody>
      </p:sp>
      <p:cxnSp>
        <p:nvCxnSpPr>
          <p:cNvPr id="23" name="Straight Connector 22">
            <a:extLst>
              <a:ext uri="{FF2B5EF4-FFF2-40B4-BE49-F238E27FC236}">
                <a16:creationId xmlns:a16="http://schemas.microsoft.com/office/drawing/2014/main" id="{0C3ADEF7-BBC4-2D47-A23A-4959671DA672}"/>
              </a:ext>
            </a:extLst>
          </p:cNvPr>
          <p:cNvCxnSpPr/>
          <p:nvPr/>
        </p:nvCxnSpPr>
        <p:spPr>
          <a:xfrm rot="5400000">
            <a:off x="-1178667" y="3495397"/>
            <a:ext cx="4143375" cy="158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76896B08-9827-F546-B69D-F5D63E5EACF8}"/>
              </a:ext>
            </a:extLst>
          </p:cNvPr>
          <p:cNvCxnSpPr/>
          <p:nvPr/>
        </p:nvCxnSpPr>
        <p:spPr>
          <a:xfrm flipV="1">
            <a:off x="893814" y="5567878"/>
            <a:ext cx="430053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5856379B-CB87-B34F-9714-38A97579F917}"/>
              </a:ext>
            </a:extLst>
          </p:cNvPr>
          <p:cNvCxnSpPr/>
          <p:nvPr/>
        </p:nvCxnSpPr>
        <p:spPr>
          <a:xfrm flipV="1">
            <a:off x="1865671" y="2139735"/>
            <a:ext cx="2645642" cy="244128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7" name="TextBox 17">
            <a:extLst>
              <a:ext uri="{FF2B5EF4-FFF2-40B4-BE49-F238E27FC236}">
                <a16:creationId xmlns:a16="http://schemas.microsoft.com/office/drawing/2014/main" id="{3C2E0302-AD22-794B-96DE-40207B3D7404}"/>
              </a:ext>
            </a:extLst>
          </p:cNvPr>
          <p:cNvSpPr txBox="1">
            <a:spLocks noChangeArrowheads="1"/>
          </p:cNvSpPr>
          <p:nvPr/>
        </p:nvSpPr>
        <p:spPr bwMode="auto">
          <a:xfrm>
            <a:off x="577976" y="1360500"/>
            <a:ext cx="369888" cy="369888"/>
          </a:xfrm>
          <a:prstGeom prst="rect">
            <a:avLst/>
          </a:prstGeom>
          <a:noFill/>
          <a:ln w="9525">
            <a:noFill/>
            <a:miter lim="800000"/>
            <a:headEnd/>
            <a:tailEnd/>
          </a:ln>
        </p:spPr>
        <p:txBody>
          <a:bodyPr>
            <a:prstTxWarp prst="textNoShape">
              <a:avLst/>
            </a:prstTxWarp>
            <a:spAutoFit/>
          </a:bodyPr>
          <a:lstStyle/>
          <a:p>
            <a:r>
              <a:rPr lang="en-US" dirty="0">
                <a:latin typeface="+mn-lt"/>
              </a:rPr>
              <a:t>r</a:t>
            </a:r>
          </a:p>
        </p:txBody>
      </p:sp>
      <p:sp>
        <p:nvSpPr>
          <p:cNvPr id="31" name="TextBox 19">
            <a:extLst>
              <a:ext uri="{FF2B5EF4-FFF2-40B4-BE49-F238E27FC236}">
                <a16:creationId xmlns:a16="http://schemas.microsoft.com/office/drawing/2014/main" id="{715B5521-DE70-514D-A42F-2D88B0A84E82}"/>
              </a:ext>
            </a:extLst>
          </p:cNvPr>
          <p:cNvSpPr txBox="1">
            <a:spLocks noChangeArrowheads="1"/>
          </p:cNvSpPr>
          <p:nvPr/>
        </p:nvSpPr>
        <p:spPr bwMode="auto">
          <a:xfrm>
            <a:off x="2019953" y="1987097"/>
            <a:ext cx="680535" cy="369332"/>
          </a:xfrm>
          <a:prstGeom prst="rect">
            <a:avLst/>
          </a:prstGeom>
          <a:noFill/>
          <a:ln w="9525">
            <a:noFill/>
            <a:miter lim="800000"/>
            <a:headEnd/>
            <a:tailEnd/>
          </a:ln>
        </p:spPr>
        <p:txBody>
          <a:bodyPr wrap="square">
            <a:prstTxWarp prst="textNoShape">
              <a:avLst/>
            </a:prstTxWarp>
            <a:spAutoFit/>
          </a:bodyPr>
          <a:lstStyle/>
          <a:p>
            <a:r>
              <a:rPr lang="en-US" altLang="en-US" dirty="0"/>
              <a:t>D</a:t>
            </a:r>
            <a:r>
              <a:rPr lang="en-US" altLang="en-US" baseline="-25000" dirty="0"/>
              <a:t>LF</a:t>
            </a:r>
            <a:endParaRPr lang="en-US" dirty="0">
              <a:solidFill>
                <a:srgbClr val="000000"/>
              </a:solidFill>
              <a:latin typeface="+mn-lt"/>
            </a:endParaRPr>
          </a:p>
        </p:txBody>
      </p:sp>
      <p:cxnSp>
        <p:nvCxnSpPr>
          <p:cNvPr id="32" name="Straight Connector 31">
            <a:extLst>
              <a:ext uri="{FF2B5EF4-FFF2-40B4-BE49-F238E27FC236}">
                <a16:creationId xmlns:a16="http://schemas.microsoft.com/office/drawing/2014/main" id="{0BE7A6A2-9A81-6640-8A1B-46E857CADE43}"/>
              </a:ext>
            </a:extLst>
          </p:cNvPr>
          <p:cNvCxnSpPr/>
          <p:nvPr/>
        </p:nvCxnSpPr>
        <p:spPr>
          <a:xfrm>
            <a:off x="1865671" y="2139735"/>
            <a:ext cx="2900144" cy="268281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7AC359F2-767C-454D-9458-84660657551C}"/>
              </a:ext>
            </a:extLst>
          </p:cNvPr>
          <p:cNvCxnSpPr/>
          <p:nvPr/>
        </p:nvCxnSpPr>
        <p:spPr>
          <a:xfrm>
            <a:off x="892227" y="3360377"/>
            <a:ext cx="2220062" cy="1588"/>
          </a:xfrm>
          <a:prstGeom prst="line">
            <a:avLst/>
          </a:prstGeom>
          <a:ln w="12700">
            <a:solidFill>
              <a:srgbClr val="FF0000"/>
            </a:solidFill>
            <a:prstDash val="dash"/>
          </a:ln>
        </p:spPr>
        <p:style>
          <a:lnRef idx="2">
            <a:schemeClr val="accent1"/>
          </a:lnRef>
          <a:fillRef idx="0">
            <a:schemeClr val="accent1"/>
          </a:fillRef>
          <a:effectRef idx="1">
            <a:schemeClr val="accent1"/>
          </a:effectRef>
          <a:fontRef idx="minor">
            <a:schemeClr val="tx1"/>
          </a:fontRef>
        </p:style>
      </p:cxnSp>
      <p:sp>
        <p:nvSpPr>
          <p:cNvPr id="34" name="TextBox 17">
            <a:extLst>
              <a:ext uri="{FF2B5EF4-FFF2-40B4-BE49-F238E27FC236}">
                <a16:creationId xmlns:a16="http://schemas.microsoft.com/office/drawing/2014/main" id="{EA9C70CC-6860-7448-B22F-407751C8CECC}"/>
              </a:ext>
            </a:extLst>
          </p:cNvPr>
          <p:cNvSpPr txBox="1">
            <a:spLocks noChangeArrowheads="1"/>
          </p:cNvSpPr>
          <p:nvPr/>
        </p:nvSpPr>
        <p:spPr bwMode="auto">
          <a:xfrm>
            <a:off x="294681" y="3175433"/>
            <a:ext cx="566590" cy="369332"/>
          </a:xfrm>
          <a:prstGeom prst="rect">
            <a:avLst/>
          </a:prstGeom>
          <a:noFill/>
          <a:ln w="9525">
            <a:noFill/>
            <a:miter lim="800000"/>
            <a:headEnd/>
            <a:tailEnd/>
          </a:ln>
        </p:spPr>
        <p:txBody>
          <a:bodyPr wrap="square">
            <a:prstTxWarp prst="textNoShape">
              <a:avLst/>
            </a:prstTxWarp>
            <a:spAutoFit/>
          </a:bodyPr>
          <a:lstStyle/>
          <a:p>
            <a:pPr algn="r"/>
            <a:r>
              <a:rPr lang="en-US" dirty="0">
                <a:solidFill>
                  <a:srgbClr val="FF0000"/>
                </a:solidFill>
                <a:latin typeface="+mn-lt"/>
              </a:rPr>
              <a:t>r’</a:t>
            </a:r>
          </a:p>
        </p:txBody>
      </p:sp>
      <p:cxnSp>
        <p:nvCxnSpPr>
          <p:cNvPr id="36" name="Straight Connector 35">
            <a:extLst>
              <a:ext uri="{FF2B5EF4-FFF2-40B4-BE49-F238E27FC236}">
                <a16:creationId xmlns:a16="http://schemas.microsoft.com/office/drawing/2014/main" id="{B7D9EBCE-8442-4040-A479-FF13CDB25BF5}"/>
              </a:ext>
            </a:extLst>
          </p:cNvPr>
          <p:cNvCxnSpPr/>
          <p:nvPr/>
        </p:nvCxnSpPr>
        <p:spPr>
          <a:xfrm rot="16200000" flipV="1">
            <a:off x="2085535" y="4464921"/>
            <a:ext cx="2205912" cy="2"/>
          </a:xfrm>
          <a:prstGeom prst="line">
            <a:avLst/>
          </a:prstGeom>
          <a:ln w="12700">
            <a:solidFill>
              <a:srgbClr val="FF0000"/>
            </a:solidFill>
            <a:prstDash val="dash"/>
          </a:ln>
        </p:spPr>
        <p:style>
          <a:lnRef idx="2">
            <a:schemeClr val="accent1"/>
          </a:lnRef>
          <a:fillRef idx="0">
            <a:schemeClr val="accent1"/>
          </a:fillRef>
          <a:effectRef idx="1">
            <a:schemeClr val="accent1"/>
          </a:effectRef>
          <a:fontRef idx="minor">
            <a:schemeClr val="tx1"/>
          </a:fontRef>
        </p:style>
      </p:cxnSp>
      <p:sp>
        <p:nvSpPr>
          <p:cNvPr id="37" name="TextBox 18">
            <a:extLst>
              <a:ext uri="{FF2B5EF4-FFF2-40B4-BE49-F238E27FC236}">
                <a16:creationId xmlns:a16="http://schemas.microsoft.com/office/drawing/2014/main" id="{2D583FD9-A431-9944-9DD3-AFB56EC68655}"/>
              </a:ext>
            </a:extLst>
          </p:cNvPr>
          <p:cNvSpPr txBox="1">
            <a:spLocks noChangeArrowheads="1"/>
          </p:cNvSpPr>
          <p:nvPr/>
        </p:nvSpPr>
        <p:spPr bwMode="auto">
          <a:xfrm>
            <a:off x="2794812" y="5567878"/>
            <a:ext cx="625453" cy="369332"/>
          </a:xfrm>
          <a:prstGeom prst="rect">
            <a:avLst/>
          </a:prstGeom>
          <a:noFill/>
          <a:ln w="9525">
            <a:noFill/>
            <a:miter lim="800000"/>
            <a:headEnd/>
            <a:tailEnd/>
          </a:ln>
        </p:spPr>
        <p:txBody>
          <a:bodyPr wrap="square">
            <a:prstTxWarp prst="textNoShape">
              <a:avLst/>
            </a:prstTxWarp>
            <a:spAutoFit/>
          </a:bodyPr>
          <a:lstStyle/>
          <a:p>
            <a:pPr algn="ctr"/>
            <a:r>
              <a:rPr lang="en-US" dirty="0">
                <a:solidFill>
                  <a:srgbClr val="FF0000"/>
                </a:solidFill>
                <a:latin typeface="+mn-lt"/>
              </a:rPr>
              <a:t>Q’</a:t>
            </a:r>
            <a:r>
              <a:rPr lang="en-US" baseline="-25000" dirty="0">
                <a:solidFill>
                  <a:srgbClr val="FF0000"/>
                </a:solidFill>
                <a:latin typeface="+mn-lt"/>
              </a:rPr>
              <a:t>LF</a:t>
            </a:r>
          </a:p>
        </p:txBody>
      </p:sp>
      <p:cxnSp>
        <p:nvCxnSpPr>
          <p:cNvPr id="38" name="Straight Connector 37">
            <a:extLst>
              <a:ext uri="{FF2B5EF4-FFF2-40B4-BE49-F238E27FC236}">
                <a16:creationId xmlns:a16="http://schemas.microsoft.com/office/drawing/2014/main" id="{FF26D255-BAC9-F940-9E56-A5BF9A3A8795}"/>
              </a:ext>
            </a:extLst>
          </p:cNvPr>
          <p:cNvCxnSpPr/>
          <p:nvPr/>
        </p:nvCxnSpPr>
        <p:spPr>
          <a:xfrm flipV="1">
            <a:off x="2331033" y="2610510"/>
            <a:ext cx="2645642" cy="244128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9" name="TextBox 20">
            <a:extLst>
              <a:ext uri="{FF2B5EF4-FFF2-40B4-BE49-F238E27FC236}">
                <a16:creationId xmlns:a16="http://schemas.microsoft.com/office/drawing/2014/main" id="{32CD689B-ED38-FB4A-A657-9CC3EFD8B65F}"/>
              </a:ext>
            </a:extLst>
          </p:cNvPr>
          <p:cNvSpPr txBox="1">
            <a:spLocks noChangeArrowheads="1"/>
          </p:cNvSpPr>
          <p:nvPr/>
        </p:nvSpPr>
        <p:spPr bwMode="auto">
          <a:xfrm>
            <a:off x="4293455" y="2395372"/>
            <a:ext cx="680535" cy="369332"/>
          </a:xfrm>
          <a:prstGeom prst="rect">
            <a:avLst/>
          </a:prstGeom>
          <a:noFill/>
          <a:ln w="9525">
            <a:noFill/>
            <a:miter lim="800000"/>
            <a:headEnd/>
            <a:tailEnd/>
          </a:ln>
        </p:spPr>
        <p:txBody>
          <a:bodyPr wrap="square">
            <a:prstTxWarp prst="textNoShape">
              <a:avLst/>
            </a:prstTxWarp>
            <a:spAutoFit/>
          </a:bodyPr>
          <a:lstStyle/>
          <a:p>
            <a:pPr algn="ctr"/>
            <a:r>
              <a:rPr lang="en-US" altLang="en-US" dirty="0"/>
              <a:t>S</a:t>
            </a:r>
            <a:r>
              <a:rPr lang="en-US" altLang="en-US" baseline="-25000" dirty="0"/>
              <a:t>LF</a:t>
            </a:r>
            <a:endParaRPr lang="en-US" dirty="0">
              <a:solidFill>
                <a:srgbClr val="000000"/>
              </a:solidFill>
              <a:latin typeface="+mn-lt"/>
            </a:endParaRPr>
          </a:p>
        </p:txBody>
      </p:sp>
      <p:cxnSp>
        <p:nvCxnSpPr>
          <p:cNvPr id="41" name="Straight Connector 40">
            <a:extLst>
              <a:ext uri="{FF2B5EF4-FFF2-40B4-BE49-F238E27FC236}">
                <a16:creationId xmlns:a16="http://schemas.microsoft.com/office/drawing/2014/main" id="{9A2E11CF-B430-224C-A713-97D4513137B8}"/>
              </a:ext>
            </a:extLst>
          </p:cNvPr>
          <p:cNvCxnSpPr/>
          <p:nvPr/>
        </p:nvCxnSpPr>
        <p:spPr>
          <a:xfrm rot="16200000" flipV="1">
            <a:off x="2784299" y="4699118"/>
            <a:ext cx="1737520" cy="1589"/>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2C2BC1DC-55EF-F64F-9B94-7EB2952821CE}"/>
              </a:ext>
            </a:extLst>
          </p:cNvPr>
          <p:cNvCxnSpPr/>
          <p:nvPr/>
        </p:nvCxnSpPr>
        <p:spPr>
          <a:xfrm>
            <a:off x="893817" y="3829564"/>
            <a:ext cx="2760037" cy="1588"/>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43" name="TextBox 18">
            <a:extLst>
              <a:ext uri="{FF2B5EF4-FFF2-40B4-BE49-F238E27FC236}">
                <a16:creationId xmlns:a16="http://schemas.microsoft.com/office/drawing/2014/main" id="{E1C400CC-9816-C14D-AD5E-FF1615EE91DD}"/>
              </a:ext>
            </a:extLst>
          </p:cNvPr>
          <p:cNvSpPr txBox="1">
            <a:spLocks noChangeArrowheads="1"/>
          </p:cNvSpPr>
          <p:nvPr/>
        </p:nvSpPr>
        <p:spPr bwMode="auto">
          <a:xfrm>
            <a:off x="3333213" y="5576371"/>
            <a:ext cx="644455" cy="369332"/>
          </a:xfrm>
          <a:prstGeom prst="rect">
            <a:avLst/>
          </a:prstGeom>
          <a:noFill/>
          <a:ln w="9525">
            <a:noFill/>
            <a:miter lim="800000"/>
            <a:headEnd/>
            <a:tailEnd/>
          </a:ln>
        </p:spPr>
        <p:txBody>
          <a:bodyPr wrap="square">
            <a:prstTxWarp prst="textNoShape">
              <a:avLst/>
            </a:prstTxWarp>
            <a:spAutoFit/>
          </a:bodyPr>
          <a:lstStyle/>
          <a:p>
            <a:pPr algn="ctr"/>
            <a:r>
              <a:rPr lang="en-US" dirty="0">
                <a:solidFill>
                  <a:srgbClr val="000000"/>
                </a:solidFill>
                <a:latin typeface="+mn-lt"/>
              </a:rPr>
              <a:t>Q</a:t>
            </a:r>
            <a:r>
              <a:rPr lang="en-US" baseline="-25000" dirty="0">
                <a:solidFill>
                  <a:srgbClr val="000000"/>
                </a:solidFill>
                <a:latin typeface="+mn-lt"/>
              </a:rPr>
              <a:t>LF</a:t>
            </a:r>
          </a:p>
        </p:txBody>
      </p:sp>
      <p:sp>
        <p:nvSpPr>
          <p:cNvPr id="44" name="TextBox 17">
            <a:extLst>
              <a:ext uri="{FF2B5EF4-FFF2-40B4-BE49-F238E27FC236}">
                <a16:creationId xmlns:a16="http://schemas.microsoft.com/office/drawing/2014/main" id="{82805D00-00DE-2542-B500-46EA52053C99}"/>
              </a:ext>
            </a:extLst>
          </p:cNvPr>
          <p:cNvSpPr txBox="1">
            <a:spLocks noChangeArrowheads="1"/>
          </p:cNvSpPr>
          <p:nvPr/>
        </p:nvSpPr>
        <p:spPr bwMode="auto">
          <a:xfrm>
            <a:off x="240632" y="3644620"/>
            <a:ext cx="566590" cy="369888"/>
          </a:xfrm>
          <a:prstGeom prst="rect">
            <a:avLst/>
          </a:prstGeom>
          <a:noFill/>
          <a:ln w="9525">
            <a:noFill/>
            <a:miter lim="800000"/>
            <a:headEnd/>
            <a:tailEnd/>
          </a:ln>
        </p:spPr>
        <p:txBody>
          <a:bodyPr wrap="square">
            <a:prstTxWarp prst="textNoShape">
              <a:avLst/>
            </a:prstTxWarp>
            <a:spAutoFit/>
          </a:bodyPr>
          <a:lstStyle/>
          <a:p>
            <a:pPr algn="r"/>
            <a:r>
              <a:rPr lang="en-US" dirty="0">
                <a:solidFill>
                  <a:srgbClr val="000000"/>
                </a:solidFill>
                <a:latin typeface="+mn-lt"/>
              </a:rPr>
              <a:t>r</a:t>
            </a:r>
          </a:p>
        </p:txBody>
      </p:sp>
      <p:sp>
        <p:nvSpPr>
          <p:cNvPr id="45" name="TextBox 20">
            <a:extLst>
              <a:ext uri="{FF2B5EF4-FFF2-40B4-BE49-F238E27FC236}">
                <a16:creationId xmlns:a16="http://schemas.microsoft.com/office/drawing/2014/main" id="{75E479FB-FD15-9E46-92F9-ED6877866984}"/>
              </a:ext>
            </a:extLst>
          </p:cNvPr>
          <p:cNvSpPr txBox="1">
            <a:spLocks noChangeArrowheads="1"/>
          </p:cNvSpPr>
          <p:nvPr/>
        </p:nvSpPr>
        <p:spPr bwMode="auto">
          <a:xfrm>
            <a:off x="3774997" y="1982356"/>
            <a:ext cx="680535" cy="369888"/>
          </a:xfrm>
          <a:prstGeom prst="rect">
            <a:avLst/>
          </a:prstGeom>
          <a:noFill/>
          <a:ln w="9525">
            <a:noFill/>
            <a:miter lim="800000"/>
            <a:headEnd/>
            <a:tailEnd/>
          </a:ln>
        </p:spPr>
        <p:txBody>
          <a:bodyPr wrap="square">
            <a:prstTxWarp prst="textNoShape">
              <a:avLst/>
            </a:prstTxWarp>
            <a:spAutoFit/>
          </a:bodyPr>
          <a:lstStyle/>
          <a:p>
            <a:pPr algn="ctr"/>
            <a:r>
              <a:rPr lang="en-US" altLang="en-US" dirty="0">
                <a:solidFill>
                  <a:srgbClr val="FF0000"/>
                </a:solidFill>
              </a:rPr>
              <a:t>S’</a:t>
            </a:r>
            <a:r>
              <a:rPr lang="en-US" altLang="en-US" baseline="-25000" dirty="0">
                <a:solidFill>
                  <a:srgbClr val="FF0000"/>
                </a:solidFill>
              </a:rPr>
              <a:t>LF</a:t>
            </a:r>
            <a:endParaRPr lang="en-US" dirty="0">
              <a:solidFill>
                <a:srgbClr val="FF0000"/>
              </a:solidFill>
            </a:endParaRPr>
          </a:p>
        </p:txBody>
      </p:sp>
      <p:sp>
        <p:nvSpPr>
          <p:cNvPr id="46" name="TextBox 20">
            <a:extLst>
              <a:ext uri="{FF2B5EF4-FFF2-40B4-BE49-F238E27FC236}">
                <a16:creationId xmlns:a16="http://schemas.microsoft.com/office/drawing/2014/main" id="{326C40F9-9252-CA4C-9583-BF7968F5891A}"/>
              </a:ext>
            </a:extLst>
          </p:cNvPr>
          <p:cNvSpPr txBox="1">
            <a:spLocks noChangeArrowheads="1"/>
          </p:cNvSpPr>
          <p:nvPr/>
        </p:nvSpPr>
        <p:spPr bwMode="auto">
          <a:xfrm>
            <a:off x="4569673" y="5524974"/>
            <a:ext cx="6826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800" dirty="0">
                <a:latin typeface="+mn-lt"/>
              </a:rPr>
              <a:t>Q</a:t>
            </a:r>
            <a:r>
              <a:rPr lang="en-US" altLang="en-US" sz="1800" baseline="-25000" dirty="0">
                <a:latin typeface="+mn-lt"/>
              </a:rPr>
              <a:t>LF</a:t>
            </a:r>
            <a:endParaRPr lang="en-US" altLang="en-US" sz="1800" b="1" dirty="0">
              <a:latin typeface="+mn-lt"/>
            </a:endParaRPr>
          </a:p>
        </p:txBody>
      </p:sp>
      <p:pic>
        <p:nvPicPr>
          <p:cNvPr id="2" name="Picture 1">
            <a:extLst>
              <a:ext uri="{FF2B5EF4-FFF2-40B4-BE49-F238E27FC236}">
                <a16:creationId xmlns:a16="http://schemas.microsoft.com/office/drawing/2014/main" id="{DBCE1655-AA32-9DEB-8511-035D1084DEE1}"/>
              </a:ext>
            </a:extLst>
          </p:cNvPr>
          <p:cNvPicPr>
            <a:picLocks noChangeAspect="1"/>
          </p:cNvPicPr>
          <p:nvPr/>
        </p:nvPicPr>
        <p:blipFill>
          <a:blip r:embed="rId5"/>
          <a:stretch>
            <a:fillRect/>
          </a:stretch>
        </p:blipFill>
        <p:spPr>
          <a:xfrm>
            <a:off x="5030739" y="3383936"/>
            <a:ext cx="3550500" cy="80500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anim calcmode="lin" valueType="num">
                                      <p:cBhvr>
                                        <p:cTn id="8" dur="500" fill="hold"/>
                                        <p:tgtEl>
                                          <p:spTgt spid="26"/>
                                        </p:tgtEl>
                                        <p:attrNameLst>
                                          <p:attrName>ppt_x</p:attrName>
                                        </p:attrNameLst>
                                      </p:cBhvr>
                                      <p:tavLst>
                                        <p:tav tm="0">
                                          <p:val>
                                            <p:strVal val="#ppt_x"/>
                                          </p:val>
                                        </p:tav>
                                        <p:tav tm="100000">
                                          <p:val>
                                            <p:strVal val="#ppt_x"/>
                                          </p:val>
                                        </p:tav>
                                      </p:tavLst>
                                    </p:anim>
                                    <p:anim calcmode="lin" valueType="num">
                                      <p:cBhvr>
                                        <p:cTn id="9" dur="500" fill="hold"/>
                                        <p:tgtEl>
                                          <p:spTgt spid="2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Fly In"/>
                                        </p:tgtEl>
                                      </p:cMediaNode>
                                    </p:audio>
                                  </p:subTnLst>
                                </p:cTn>
                              </p:par>
                            </p:childTnLst>
                          </p:cTn>
                        </p:par>
                        <p:par>
                          <p:cTn id="10" fill="hold">
                            <p:stCondLst>
                              <p:cond delay="500"/>
                            </p:stCondLst>
                            <p:childTnLst>
                              <p:par>
                                <p:cTn id="11" presetID="2" presetClass="entr" presetSubtype="4" fill="hold" grpId="0" nodeType="afterEffect">
                                  <p:stCondLst>
                                    <p:cond delay="0"/>
                                  </p:stCondLst>
                                  <p:childTnLst>
                                    <p:set>
                                      <p:cBhvr>
                                        <p:cTn id="12" dur="1" fill="hold">
                                          <p:stCondLst>
                                            <p:cond delay="0"/>
                                          </p:stCondLst>
                                        </p:cTn>
                                        <p:tgtEl>
                                          <p:spTgt spid="45"/>
                                        </p:tgtEl>
                                        <p:attrNameLst>
                                          <p:attrName>style.visibility</p:attrName>
                                        </p:attrNameLst>
                                      </p:cBhvr>
                                      <p:to>
                                        <p:strVal val="visible"/>
                                      </p:to>
                                    </p:set>
                                    <p:anim calcmode="lin" valueType="num">
                                      <p:cBhvr additive="base">
                                        <p:cTn id="13" dur="500" fill="hold"/>
                                        <p:tgtEl>
                                          <p:spTgt spid="45"/>
                                        </p:tgtEl>
                                        <p:attrNameLst>
                                          <p:attrName>ppt_x</p:attrName>
                                        </p:attrNameLst>
                                      </p:cBhvr>
                                      <p:tavLst>
                                        <p:tav tm="0">
                                          <p:val>
                                            <p:strVal val="#ppt_x"/>
                                          </p:val>
                                        </p:tav>
                                        <p:tav tm="100000">
                                          <p:val>
                                            <p:strVal val="#ppt_x"/>
                                          </p:val>
                                        </p:tav>
                                      </p:tavLst>
                                    </p:anim>
                                    <p:anim calcmode="lin" valueType="num">
                                      <p:cBhvr additive="base">
                                        <p:cTn id="14"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right)">
                                      <p:cBhvr>
                                        <p:cTn id="19" dur="500"/>
                                        <p:tgtEl>
                                          <p:spTgt spid="33"/>
                                        </p:tgtEl>
                                      </p:cBhvr>
                                    </p:animEffect>
                                  </p:childTnLst>
                                  <p:subTnLst>
                                    <p:audio>
                                      <p:cMediaNode>
                                        <p:cTn display="0" masterRel="sameClick">
                                          <p:stCondLst>
                                            <p:cond evt="begin" delay="0">
                                              <p:tn val="17"/>
                                            </p:cond>
                                          </p:stCondLst>
                                          <p:endCondLst>
                                            <p:cond evt="onStopAudio" delay="0">
                                              <p:tgtEl>
                                                <p:sldTgt/>
                                              </p:tgtEl>
                                            </p:cond>
                                          </p:endCondLst>
                                        </p:cTn>
                                        <p:tgtEl>
                                          <p:sndTgt r:embed="rId4" name="Typewriter"/>
                                        </p:tgtEl>
                                      </p:cMediaNode>
                                    </p:audio>
                                  </p:sub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up)">
                                      <p:cBhvr>
                                        <p:cTn id="27" dur="500"/>
                                        <p:tgtEl>
                                          <p:spTgt spid="36"/>
                                        </p:tgtEl>
                                      </p:cBhvr>
                                    </p:animEffect>
                                  </p:childTnLst>
                                  <p:subTnLst>
                                    <p:audio>
                                      <p:cMediaNode>
                                        <p:cTn display="0" masterRel="sameClick">
                                          <p:stCondLst>
                                            <p:cond evt="begin" delay="0">
                                              <p:tn val="25"/>
                                            </p:cond>
                                          </p:stCondLst>
                                          <p:endCondLst>
                                            <p:cond evt="onStopAudio" delay="0">
                                              <p:tgtEl>
                                                <p:sldTgt/>
                                              </p:tgtEl>
                                            </p:cond>
                                          </p:endCondLst>
                                        </p:cTn>
                                        <p:tgtEl>
                                          <p:sndTgt r:embed="rId4" name="Typewriter"/>
                                        </p:tgtEl>
                                      </p:cMediaNode>
                                    </p:audio>
                                  </p:subTnLst>
                                </p:cTn>
                              </p:par>
                            </p:childTnLst>
                          </p:cTn>
                        </p:par>
                        <p:par>
                          <p:cTn id="28" fill="hold">
                            <p:stCondLst>
                              <p:cond delay="500"/>
                            </p:stCondLst>
                            <p:childTnLst>
                              <p:par>
                                <p:cTn id="29" presetID="1" presetClass="entr" presetSubtype="0"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7"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21284</TotalTime>
  <Words>1980</Words>
  <Application>Microsoft Macintosh PowerPoint</Application>
  <PresentationFormat>On-screen Show (4:3)</PresentationFormat>
  <Paragraphs>444</Paragraphs>
  <Slides>25</Slides>
  <Notes>13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3" baseType="lpstr">
      <vt:lpstr>ＭＳ Ｐゴシック</vt:lpstr>
      <vt:lpstr>Arial</vt:lpstr>
      <vt:lpstr>Calibri</vt:lpstr>
      <vt:lpstr>Cambria</vt:lpstr>
      <vt:lpstr>Cambria Math</vt:lpstr>
      <vt:lpstr>Verdana</vt:lpstr>
      <vt:lpstr>Office Theme</vt:lpstr>
      <vt:lpstr>Equation</vt:lpstr>
      <vt:lpstr>PowerPoint Presentation</vt:lpstr>
      <vt:lpstr>PowerPoint Presentation</vt:lpstr>
      <vt:lpstr>Financial System</vt:lpstr>
      <vt:lpstr>Interest Rate and Bonds</vt:lpstr>
      <vt:lpstr>Financial System</vt:lpstr>
      <vt:lpstr>Savings and Investment – Closed Economy</vt:lpstr>
      <vt:lpstr>Closed Economy: Savings = Investment</vt:lpstr>
      <vt:lpstr>An Increase in Current Income</vt:lpstr>
      <vt:lpstr>A decrease Current Income</vt:lpstr>
      <vt:lpstr>Crowding Out: Increase in Government Purchases as a Percentage of GDP</vt:lpstr>
      <vt:lpstr>Jbones’ House of Ribs</vt:lpstr>
      <vt:lpstr>How Many Units of Capital?</vt:lpstr>
      <vt:lpstr>How Many Units of Capital?</vt:lpstr>
      <vt:lpstr>Marginal Cost of Capital</vt:lpstr>
      <vt:lpstr>How Many Units of Capital?</vt:lpstr>
      <vt:lpstr>How Many Units of Capital?</vt:lpstr>
      <vt:lpstr>MPK and UCC</vt:lpstr>
      <vt:lpstr>Increased MPK</vt:lpstr>
      <vt:lpstr>Increased Environmental Regulation</vt:lpstr>
      <vt:lpstr>Open Economy</vt:lpstr>
      <vt:lpstr>Open Economy</vt:lpstr>
      <vt:lpstr>Open Economy: NCO part of Demand for Loanable Funds</vt:lpstr>
      <vt:lpstr>Open Economy With Autarky Interest Rates </vt:lpstr>
      <vt:lpstr>Large Open Economies - Two Country World</vt:lpstr>
      <vt:lpstr>Large Open Economies - Two Country World</vt:lpstr>
    </vt:vector>
  </TitlesOfParts>
  <Company>Drexel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James DeNicco</dc:creator>
  <cp:lastModifiedBy>James DeNicco</cp:lastModifiedBy>
  <cp:revision>421</cp:revision>
  <cp:lastPrinted>2023-07-21T15:01:44Z</cp:lastPrinted>
  <dcterms:created xsi:type="dcterms:W3CDTF">2015-07-28T16:05:05Z</dcterms:created>
  <dcterms:modified xsi:type="dcterms:W3CDTF">2025-09-03T01:36:16Z</dcterms:modified>
</cp:coreProperties>
</file>