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4" r:id="rId2"/>
    <p:sldId id="295" r:id="rId3"/>
    <p:sldId id="258" r:id="rId4"/>
    <p:sldId id="292" r:id="rId5"/>
    <p:sldId id="265" r:id="rId6"/>
    <p:sldId id="259" r:id="rId7"/>
    <p:sldId id="267" r:id="rId8"/>
    <p:sldId id="263" r:id="rId9"/>
    <p:sldId id="269" r:id="rId10"/>
    <p:sldId id="270" r:id="rId11"/>
    <p:sldId id="268" r:id="rId12"/>
    <p:sldId id="264" r:id="rId13"/>
    <p:sldId id="271" r:id="rId14"/>
    <p:sldId id="272" r:id="rId15"/>
    <p:sldId id="274" r:id="rId16"/>
    <p:sldId id="275" r:id="rId17"/>
    <p:sldId id="283" r:id="rId18"/>
    <p:sldId id="276" r:id="rId19"/>
    <p:sldId id="293" r:id="rId20"/>
    <p:sldId id="296" r:id="rId21"/>
    <p:sldId id="28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0612" autoAdjust="0"/>
  </p:normalViewPr>
  <p:slideViewPr>
    <p:cSldViewPr snapToGrid="0" snapToObjects="1">
      <p:cViewPr varScale="1">
        <p:scale>
          <a:sx n="115" d="100"/>
          <a:sy n="115" d="100"/>
        </p:scale>
        <p:origin x="210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AB507-85B9-6A49-9600-2B4EF65BE1CD}" type="datetimeFigureOut">
              <a:rPr lang="en-US" smtClean="0"/>
              <a:pPr/>
              <a:t>8/4/23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8FAED-AACC-2147-AC02-657938D9F57E}" type="slidenum">
              <a:rPr lang="en-US" smtClean="0"/>
              <a:pPr/>
              <a:t>‹#›</a:t>
            </a:fld>
            <a:endParaRPr lang="en-US"/>
          </a:p>
        </p:txBody>
      </p:sp>
    </p:spTree>
    <p:extLst>
      <p:ext uri="{BB962C8B-B14F-4D97-AF65-F5344CB8AC3E}">
        <p14:creationId xmlns:p14="http://schemas.microsoft.com/office/powerpoint/2010/main" val="1210680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8FAED-AACC-2147-AC02-657938D9F57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8FAED-AACC-2147-AC02-657938D9F57E}" type="slidenum">
              <a:rPr lang="en-US" smtClean="0"/>
              <a:pPr/>
              <a:t>12</a:t>
            </a:fld>
            <a:endParaRPr lang="en-US"/>
          </a:p>
        </p:txBody>
      </p:sp>
    </p:spTree>
    <p:extLst>
      <p:ext uri="{BB962C8B-B14F-4D97-AF65-F5344CB8AC3E}">
        <p14:creationId xmlns:p14="http://schemas.microsoft.com/office/powerpoint/2010/main" val="335547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/vectors/trash-to-throw-away-pictograms-4945418/</a:t>
            </a:r>
          </a:p>
          <a:p>
            <a:endParaRPr lang="en-US" dirty="0"/>
          </a:p>
          <a:p>
            <a:r>
              <a:rPr lang="en-US" dirty="0"/>
              <a:t>https://</a:t>
            </a:r>
            <a:r>
              <a:rPr lang="en-US" dirty="0" err="1"/>
              <a:t>cvpost.org</a:t>
            </a:r>
            <a:r>
              <a:rPr lang="en-US" dirty="0"/>
              <a:t>/panel-discuss-impact-agriculture-water-quality-wednesday-evening-eau-claire-library/sierra-club-logo/</a:t>
            </a:r>
          </a:p>
          <a:p>
            <a:endParaRPr lang="en-US" dirty="0"/>
          </a:p>
          <a:p>
            <a:r>
              <a:rPr lang="en-US" dirty="0"/>
              <a:t>https://</a:t>
            </a:r>
            <a:r>
              <a:rPr lang="en-US" dirty="0" err="1"/>
              <a:t>pixabay.com</a:t>
            </a:r>
            <a:r>
              <a:rPr lang="en-US" dirty="0"/>
              <a:t>/photos/apples-apple-tree-fruit-red-fresh-693971/</a:t>
            </a:r>
          </a:p>
          <a:p>
            <a:endParaRPr lang="en-US" dirty="0"/>
          </a:p>
          <a:p>
            <a:endParaRPr lang="en-US" dirty="0"/>
          </a:p>
          <a:p>
            <a:r>
              <a:rPr lang="en-US" dirty="0"/>
              <a:t>https://</a:t>
            </a:r>
            <a:r>
              <a:rPr lang="en-US" dirty="0" err="1"/>
              <a:t>freesvg.org</a:t>
            </a:r>
            <a:r>
              <a:rPr lang="en-US" dirty="0"/>
              <a:t>/1433878496</a:t>
            </a:r>
          </a:p>
          <a:p>
            <a:endParaRPr lang="en-US" dirty="0"/>
          </a:p>
          <a:p>
            <a:endParaRPr lang="en-US" dirty="0"/>
          </a:p>
        </p:txBody>
      </p:sp>
      <p:sp>
        <p:nvSpPr>
          <p:cNvPr id="4" name="Slide Number Placeholder 3"/>
          <p:cNvSpPr>
            <a:spLocks noGrp="1"/>
          </p:cNvSpPr>
          <p:nvPr>
            <p:ph type="sldNum" sz="quarter" idx="5"/>
          </p:nvPr>
        </p:nvSpPr>
        <p:spPr/>
        <p:txBody>
          <a:bodyPr/>
          <a:lstStyle/>
          <a:p>
            <a:fld id="{0708FAED-AACC-2147-AC02-657938D9F57E}" type="slidenum">
              <a:rPr lang="en-US" smtClean="0"/>
              <a:pPr/>
              <a:t>13</a:t>
            </a:fld>
            <a:endParaRPr lang="en-US"/>
          </a:p>
        </p:txBody>
      </p:sp>
    </p:spTree>
    <p:extLst>
      <p:ext uri="{BB962C8B-B14F-4D97-AF65-F5344CB8AC3E}">
        <p14:creationId xmlns:p14="http://schemas.microsoft.com/office/powerpoint/2010/main" val="223177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cost of the contract between beekeeper and orchard owner, or one values it too much.</a:t>
            </a:r>
            <a:endParaRPr lang="en-US" dirty="0"/>
          </a:p>
        </p:txBody>
      </p:sp>
      <p:sp>
        <p:nvSpPr>
          <p:cNvPr id="4" name="Slide Number Placeholder 3"/>
          <p:cNvSpPr>
            <a:spLocks noGrp="1"/>
          </p:cNvSpPr>
          <p:nvPr>
            <p:ph type="sldNum" sz="quarter" idx="10"/>
          </p:nvPr>
        </p:nvSpPr>
        <p:spPr/>
        <p:txBody>
          <a:bodyPr/>
          <a:lstStyle/>
          <a:p>
            <a:fld id="{0708FAED-AACC-2147-AC02-657938D9F57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www.dreamstime.com</a:t>
            </a:r>
            <a:r>
              <a:rPr lang="en-US" dirty="0"/>
              <a:t>/illustration/stop-security-</a:t>
            </a:r>
            <a:r>
              <a:rPr lang="en-US" dirty="0" err="1"/>
              <a:t>cartoon.html</a:t>
            </a:r>
            <a:endParaRPr lang="en-US" dirty="0"/>
          </a:p>
          <a:p>
            <a:endParaRPr lang="en-US" dirty="0"/>
          </a:p>
          <a:p>
            <a:r>
              <a:rPr lang="en-US" dirty="0"/>
              <a:t>https://</a:t>
            </a:r>
            <a:r>
              <a:rPr lang="en-US" dirty="0" err="1"/>
              <a:t>parentingisnteasy.co</a:t>
            </a:r>
            <a:r>
              <a:rPr lang="en-US" dirty="0"/>
              <a:t>/twins-fight-pacifier/</a:t>
            </a:r>
          </a:p>
        </p:txBody>
      </p:sp>
      <p:sp>
        <p:nvSpPr>
          <p:cNvPr id="4" name="Slide Number Placeholder 3"/>
          <p:cNvSpPr>
            <a:spLocks noGrp="1"/>
          </p:cNvSpPr>
          <p:nvPr>
            <p:ph type="sldNum" sz="quarter" idx="5"/>
          </p:nvPr>
        </p:nvSpPr>
        <p:spPr/>
        <p:txBody>
          <a:bodyPr/>
          <a:lstStyle/>
          <a:p>
            <a:fld id="{0708FAED-AACC-2147-AC02-657938D9F57E}" type="slidenum">
              <a:rPr lang="en-US" smtClean="0"/>
              <a:pPr/>
              <a:t>15</a:t>
            </a:fld>
            <a:endParaRPr lang="en-US"/>
          </a:p>
        </p:txBody>
      </p:sp>
    </p:spTree>
    <p:extLst>
      <p:ext uri="{BB962C8B-B14F-4D97-AF65-F5344CB8AC3E}">
        <p14:creationId xmlns:p14="http://schemas.microsoft.com/office/powerpoint/2010/main" val="11324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depositphotos.com</a:t>
            </a:r>
            <a:r>
              <a:rPr lang="en-US" dirty="0"/>
              <a:t>/268595710/stock-photo-medium-rare-ribeye-steak-</a:t>
            </a:r>
            <a:r>
              <a:rPr lang="en-US" dirty="0" err="1"/>
              <a:t>with.html</a:t>
            </a:r>
            <a:endParaRPr lang="en-US" dirty="0"/>
          </a:p>
          <a:p>
            <a:endParaRPr lang="en-US" dirty="0"/>
          </a:p>
          <a:p>
            <a:r>
              <a:rPr lang="en-US" dirty="0"/>
              <a:t>https://</a:t>
            </a:r>
            <a:r>
              <a:rPr lang="en-US" dirty="0" err="1"/>
              <a:t>www.yourgolftravel.com</a:t>
            </a:r>
            <a:r>
              <a:rPr lang="en-US"/>
              <a:t>/the-masters</a:t>
            </a:r>
            <a:endParaRPr lang="en-US" dirty="0"/>
          </a:p>
        </p:txBody>
      </p:sp>
      <p:sp>
        <p:nvSpPr>
          <p:cNvPr id="4" name="Slide Number Placeholder 3"/>
          <p:cNvSpPr>
            <a:spLocks noGrp="1"/>
          </p:cNvSpPr>
          <p:nvPr>
            <p:ph type="sldNum" sz="quarter" idx="5"/>
          </p:nvPr>
        </p:nvSpPr>
        <p:spPr/>
        <p:txBody>
          <a:bodyPr/>
          <a:lstStyle/>
          <a:p>
            <a:fld id="{0708FAED-AACC-2147-AC02-657938D9F57E}" type="slidenum">
              <a:rPr lang="en-US" smtClean="0"/>
              <a:pPr/>
              <a:t>16</a:t>
            </a:fld>
            <a:endParaRPr lang="en-US"/>
          </a:p>
        </p:txBody>
      </p:sp>
    </p:spTree>
    <p:extLst>
      <p:ext uri="{BB962C8B-B14F-4D97-AF65-F5344CB8AC3E}">
        <p14:creationId xmlns:p14="http://schemas.microsoft.com/office/powerpoint/2010/main" val="333661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secrethouston.com</a:t>
            </a:r>
            <a:r>
              <a:rPr lang="en-US" dirty="0"/>
              <a:t>/new-years-eve-fireworks-in-</a:t>
            </a:r>
            <a:r>
              <a:rPr lang="en-US" dirty="0" err="1"/>
              <a:t>houston</a:t>
            </a:r>
            <a:r>
              <a:rPr lang="en-US" dirty="0"/>
              <a:t>/</a:t>
            </a:r>
          </a:p>
        </p:txBody>
      </p:sp>
      <p:sp>
        <p:nvSpPr>
          <p:cNvPr id="4" name="Slide Number Placeholder 3"/>
          <p:cNvSpPr>
            <a:spLocks noGrp="1"/>
          </p:cNvSpPr>
          <p:nvPr>
            <p:ph type="sldNum" sz="quarter" idx="10"/>
          </p:nvPr>
        </p:nvSpPr>
        <p:spPr/>
        <p:txBody>
          <a:bodyPr/>
          <a:lstStyle/>
          <a:p>
            <a:fld id="{45E2A243-96B3-0B43-A355-8AAE2AA263A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lisalouisecooke.com</a:t>
            </a:r>
            <a:r>
              <a:rPr lang="en-US" dirty="0"/>
              <a:t>/2018/02/19/us-military-records-for-genealogy/</a:t>
            </a:r>
          </a:p>
          <a:p>
            <a:endParaRPr lang="en-US" dirty="0"/>
          </a:p>
          <a:p>
            <a:r>
              <a:rPr lang="en-US" dirty="0"/>
              <a:t>https://</a:t>
            </a:r>
            <a:r>
              <a:rPr lang="en-US" dirty="0" err="1"/>
              <a:t>www.piqsels.com</a:t>
            </a:r>
            <a:r>
              <a:rPr lang="en-US" dirty="0"/>
              <a:t>/</a:t>
            </a:r>
            <a:r>
              <a:rPr lang="en-US" dirty="0" err="1"/>
              <a:t>en</a:t>
            </a:r>
            <a:r>
              <a:rPr lang="en-US" dirty="0"/>
              <a:t>/public-domain-photo-</a:t>
            </a:r>
            <a:r>
              <a:rPr lang="en-US" dirty="0" err="1"/>
              <a:t>favsb</a:t>
            </a:r>
            <a:r>
              <a:rPr lang="en-US" dirty="0"/>
              <a:t>/download/828x1792</a:t>
            </a:r>
          </a:p>
          <a:p>
            <a:endParaRPr lang="en-US" dirty="0"/>
          </a:p>
          <a:p>
            <a:pPr lvl="2"/>
            <a:r>
              <a:rPr lang="en-US" sz="2000" b="1" dirty="0"/>
              <a:t>Public Goods: </a:t>
            </a:r>
            <a:r>
              <a:rPr lang="en-US" sz="2000" dirty="0"/>
              <a:t>Often have positive externalities because some people receive something with out paying for it.</a:t>
            </a:r>
          </a:p>
          <a:p>
            <a:pPr lvl="3"/>
            <a:r>
              <a:rPr lang="en-US" sz="1800" dirty="0"/>
              <a:t>i.e. someone puts up a tornado siren.</a:t>
            </a:r>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Basic research </a:t>
            </a:r>
            <a:r>
              <a:rPr lang="en-US" sz="1200" dirty="0"/>
              <a:t>medicine, mathematics, physics, chemistry, biology, and even economics.</a:t>
            </a:r>
          </a:p>
          <a:p>
            <a:endParaRPr lang="en-US" dirty="0"/>
          </a:p>
        </p:txBody>
      </p:sp>
      <p:sp>
        <p:nvSpPr>
          <p:cNvPr id="4" name="Slide Number Placeholder 3"/>
          <p:cNvSpPr>
            <a:spLocks noGrp="1"/>
          </p:cNvSpPr>
          <p:nvPr>
            <p:ph type="sldNum" sz="quarter" idx="5"/>
          </p:nvPr>
        </p:nvSpPr>
        <p:spPr/>
        <p:txBody>
          <a:bodyPr/>
          <a:lstStyle/>
          <a:p>
            <a:fld id="{0708FAED-AACC-2147-AC02-657938D9F57E}" type="slidenum">
              <a:rPr lang="en-US" smtClean="0"/>
              <a:pPr/>
              <a:t>18</a:t>
            </a:fld>
            <a:endParaRPr lang="en-US"/>
          </a:p>
        </p:txBody>
      </p:sp>
    </p:spTree>
    <p:extLst>
      <p:ext uri="{BB962C8B-B14F-4D97-AF65-F5344CB8AC3E}">
        <p14:creationId xmlns:p14="http://schemas.microsoft.com/office/powerpoint/2010/main" val="383412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www.pxfuel.com</a:t>
            </a:r>
            <a:r>
              <a:rPr lang="en-US" dirty="0"/>
              <a:t>/</a:t>
            </a:r>
            <a:r>
              <a:rPr lang="en-US" dirty="0" err="1"/>
              <a:t>en</a:t>
            </a:r>
            <a:r>
              <a:rPr lang="en-US" dirty="0"/>
              <a:t>/free-photo-</a:t>
            </a:r>
            <a:r>
              <a:rPr lang="en-US" dirty="0" err="1"/>
              <a:t>oymis</a:t>
            </a:r>
            <a:endParaRPr lang="en-US" dirty="0"/>
          </a:p>
          <a:p>
            <a:endParaRPr lang="en-US" dirty="0"/>
          </a:p>
          <a:p>
            <a:endParaRPr lang="en-US" dirty="0"/>
          </a:p>
          <a:p>
            <a:pPr lvl="2"/>
            <a:r>
              <a:rPr lang="en-US" sz="2000" b="1" dirty="0"/>
              <a:t>Common Resources: </a:t>
            </a:r>
            <a:r>
              <a:rPr lang="en-US" sz="2000" dirty="0"/>
              <a:t>negative externalities because some are worse off without being compensated for it.</a:t>
            </a:r>
          </a:p>
          <a:p>
            <a:pPr lvl="3"/>
            <a:r>
              <a:rPr lang="en-US" sz="1800" dirty="0"/>
              <a:t>i.e. less fish in the sea as they are taken from the Ocean.</a:t>
            </a:r>
          </a:p>
          <a:p>
            <a:endParaRPr lang="en-US" dirty="0"/>
          </a:p>
        </p:txBody>
      </p:sp>
      <p:sp>
        <p:nvSpPr>
          <p:cNvPr id="4" name="Slide Number Placeholder 3"/>
          <p:cNvSpPr>
            <a:spLocks noGrp="1"/>
          </p:cNvSpPr>
          <p:nvPr>
            <p:ph type="sldNum" sz="quarter" idx="5"/>
          </p:nvPr>
        </p:nvSpPr>
        <p:spPr/>
        <p:txBody>
          <a:bodyPr/>
          <a:lstStyle/>
          <a:p>
            <a:fld id="{0708FAED-AACC-2147-AC02-657938D9F57E}" type="slidenum">
              <a:rPr lang="en-US" smtClean="0"/>
              <a:pPr/>
              <a:t>19</a:t>
            </a:fld>
            <a:endParaRPr lang="en-US"/>
          </a:p>
        </p:txBody>
      </p:sp>
    </p:spTree>
    <p:extLst>
      <p:ext uri="{BB962C8B-B14F-4D97-AF65-F5344CB8AC3E}">
        <p14:creationId xmlns:p14="http://schemas.microsoft.com/office/powerpoint/2010/main" val="259156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commons.wikimedia.org</a:t>
            </a:r>
            <a:r>
              <a:rPr lang="en-US"/>
              <a:t>/wiki/File:Miami_traffic_congestion,_I-95_North_rush_hour.jpg</a:t>
            </a:r>
          </a:p>
        </p:txBody>
      </p:sp>
      <p:sp>
        <p:nvSpPr>
          <p:cNvPr id="4" name="Slide Number Placeholder 3"/>
          <p:cNvSpPr>
            <a:spLocks noGrp="1"/>
          </p:cNvSpPr>
          <p:nvPr>
            <p:ph type="sldNum" sz="quarter" idx="5"/>
          </p:nvPr>
        </p:nvSpPr>
        <p:spPr/>
        <p:txBody>
          <a:bodyPr/>
          <a:lstStyle/>
          <a:p>
            <a:fld id="{0708FAED-AACC-2147-AC02-657938D9F57E}" type="slidenum">
              <a:rPr lang="en-US" smtClean="0"/>
              <a:pPr/>
              <a:t>21</a:t>
            </a:fld>
            <a:endParaRPr lang="en-US"/>
          </a:p>
        </p:txBody>
      </p:sp>
    </p:spTree>
    <p:extLst>
      <p:ext uri="{BB962C8B-B14F-4D97-AF65-F5344CB8AC3E}">
        <p14:creationId xmlns:p14="http://schemas.microsoft.com/office/powerpoint/2010/main" val="336767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edu.glogster.com</a:t>
            </a:r>
            <a:r>
              <a:rPr lang="en-US" dirty="0"/>
              <a:t>/</a:t>
            </a:r>
            <a:r>
              <a:rPr lang="en-US" dirty="0" err="1"/>
              <a:t>glog</a:t>
            </a:r>
            <a:r>
              <a:rPr lang="en-US" dirty="0"/>
              <a:t>/the-truth-about-tobacco/205tborqpe2?=</a:t>
            </a:r>
            <a:r>
              <a:rPr lang="en-US" dirty="0" err="1"/>
              <a:t>glogpedia</a:t>
            </a:r>
            <a:r>
              <a:rPr lang="en-US" dirty="0"/>
              <a:t>-source</a:t>
            </a:r>
          </a:p>
        </p:txBody>
      </p:sp>
      <p:sp>
        <p:nvSpPr>
          <p:cNvPr id="4" name="Slide Number Placeholder 3"/>
          <p:cNvSpPr>
            <a:spLocks noGrp="1"/>
          </p:cNvSpPr>
          <p:nvPr>
            <p:ph type="sldNum" sz="quarter" idx="5"/>
          </p:nvPr>
        </p:nvSpPr>
        <p:spPr/>
        <p:txBody>
          <a:bodyPr/>
          <a:lstStyle/>
          <a:p>
            <a:fld id="{0708FAED-AACC-2147-AC02-657938D9F57E}" type="slidenum">
              <a:rPr lang="en-US" smtClean="0"/>
              <a:pPr/>
              <a:t>3</a:t>
            </a:fld>
            <a:endParaRPr lang="en-US"/>
          </a:p>
        </p:txBody>
      </p:sp>
    </p:spTree>
    <p:extLst>
      <p:ext uri="{BB962C8B-B14F-4D97-AF65-F5344CB8AC3E}">
        <p14:creationId xmlns:p14="http://schemas.microsoft.com/office/powerpoint/2010/main" val="281140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nara.getarchive.net</a:t>
            </a:r>
            <a:r>
              <a:rPr lang="en-US" dirty="0"/>
              <a:t>/media/a-nighttime-view-of-the-alamo-chapel-located-at-1-alamo-plaza-san-antonio-texas-1a126d</a:t>
            </a:r>
          </a:p>
        </p:txBody>
      </p:sp>
      <p:sp>
        <p:nvSpPr>
          <p:cNvPr id="4" name="Slide Number Placeholder 3"/>
          <p:cNvSpPr>
            <a:spLocks noGrp="1"/>
          </p:cNvSpPr>
          <p:nvPr>
            <p:ph type="sldNum" sz="quarter" idx="5"/>
          </p:nvPr>
        </p:nvSpPr>
        <p:spPr/>
        <p:txBody>
          <a:bodyPr/>
          <a:lstStyle/>
          <a:p>
            <a:fld id="{0708FAED-AACC-2147-AC02-657938D9F57E}" type="slidenum">
              <a:rPr lang="en-US" smtClean="0"/>
              <a:pPr/>
              <a:t>4</a:t>
            </a:fld>
            <a:endParaRPr lang="en-US"/>
          </a:p>
        </p:txBody>
      </p:sp>
    </p:spTree>
    <p:extLst>
      <p:ext uri="{BB962C8B-B14F-4D97-AF65-F5344CB8AC3E}">
        <p14:creationId xmlns:p14="http://schemas.microsoft.com/office/powerpoint/2010/main" val="166332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www.flickr.com</a:t>
            </a:r>
            <a:r>
              <a:rPr lang="en-US" dirty="0"/>
              <a:t>/photos/</a:t>
            </a:r>
            <a:r>
              <a:rPr lang="en-US" dirty="0" err="1"/>
              <a:t>donkeyhotey</a:t>
            </a:r>
            <a:r>
              <a:rPr lang="en-US" dirty="0"/>
              <a:t>/5789845977</a:t>
            </a:r>
          </a:p>
          <a:p>
            <a:endParaRPr lang="en-US" dirty="0"/>
          </a:p>
          <a:p>
            <a:r>
              <a:rPr lang="en-US" dirty="0"/>
              <a:t>https://</a:t>
            </a:r>
            <a:r>
              <a:rPr lang="en-US" dirty="0" err="1"/>
              <a:t>padraig.ca</a:t>
            </a:r>
            <a:r>
              <a:rPr lang="en-US" dirty="0"/>
              <a:t>/85/motivation-throwing-away-the-carrots-and-sticks/</a:t>
            </a:r>
          </a:p>
        </p:txBody>
      </p:sp>
      <p:sp>
        <p:nvSpPr>
          <p:cNvPr id="4" name="Slide Number Placeholder 3"/>
          <p:cNvSpPr>
            <a:spLocks noGrp="1"/>
          </p:cNvSpPr>
          <p:nvPr>
            <p:ph type="sldNum" sz="quarter" idx="5"/>
          </p:nvPr>
        </p:nvSpPr>
        <p:spPr/>
        <p:txBody>
          <a:bodyPr/>
          <a:lstStyle/>
          <a:p>
            <a:fld id="{0708FAED-AACC-2147-AC02-657938D9F57E}" type="slidenum">
              <a:rPr lang="en-US" smtClean="0"/>
              <a:pPr/>
              <a:t>5</a:t>
            </a:fld>
            <a:endParaRPr lang="en-US"/>
          </a:p>
        </p:txBody>
      </p:sp>
    </p:spTree>
    <p:extLst>
      <p:ext uri="{BB962C8B-B14F-4D97-AF65-F5344CB8AC3E}">
        <p14:creationId xmlns:p14="http://schemas.microsoft.com/office/powerpoint/2010/main" val="177849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pxhere.com</a:t>
            </a:r>
            <a:r>
              <a:rPr lang="en-US" dirty="0"/>
              <a:t>/</a:t>
            </a:r>
            <a:r>
              <a:rPr lang="en-US" dirty="0" err="1"/>
              <a:t>en</a:t>
            </a:r>
            <a:r>
              <a:rPr lang="en-US" dirty="0"/>
              <a:t>/photo/1550759</a:t>
            </a:r>
          </a:p>
        </p:txBody>
      </p:sp>
      <p:sp>
        <p:nvSpPr>
          <p:cNvPr id="4" name="Slide Number Placeholder 3"/>
          <p:cNvSpPr>
            <a:spLocks noGrp="1"/>
          </p:cNvSpPr>
          <p:nvPr>
            <p:ph type="sldNum" sz="quarter" idx="5"/>
          </p:nvPr>
        </p:nvSpPr>
        <p:spPr/>
        <p:txBody>
          <a:bodyPr/>
          <a:lstStyle/>
          <a:p>
            <a:fld id="{0708FAED-AACC-2147-AC02-657938D9F57E}" type="slidenum">
              <a:rPr lang="en-US" smtClean="0"/>
              <a:pPr/>
              <a:t>6</a:t>
            </a:fld>
            <a:endParaRPr lang="en-US"/>
          </a:p>
        </p:txBody>
      </p:sp>
    </p:spTree>
    <p:extLst>
      <p:ext uri="{BB962C8B-B14F-4D97-AF65-F5344CB8AC3E}">
        <p14:creationId xmlns:p14="http://schemas.microsoft.com/office/powerpoint/2010/main" val="214772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annemariesegal.com</a:t>
            </a:r>
            <a:r>
              <a:rPr lang="en-US" dirty="0"/>
              <a:t>/2013/11/10/section-83b-election-for-startup-founders/</a:t>
            </a:r>
          </a:p>
        </p:txBody>
      </p:sp>
      <p:sp>
        <p:nvSpPr>
          <p:cNvPr id="4" name="Slide Number Placeholder 3"/>
          <p:cNvSpPr>
            <a:spLocks noGrp="1"/>
          </p:cNvSpPr>
          <p:nvPr>
            <p:ph type="sldNum" sz="quarter" idx="5"/>
          </p:nvPr>
        </p:nvSpPr>
        <p:spPr/>
        <p:txBody>
          <a:bodyPr/>
          <a:lstStyle/>
          <a:p>
            <a:fld id="{0708FAED-AACC-2147-AC02-657938D9F57E}" type="slidenum">
              <a:rPr lang="en-US" smtClean="0"/>
              <a:pPr/>
              <a:t>7</a:t>
            </a:fld>
            <a:endParaRPr lang="en-US"/>
          </a:p>
        </p:txBody>
      </p:sp>
    </p:spTree>
    <p:extLst>
      <p:ext uri="{BB962C8B-B14F-4D97-AF65-F5344CB8AC3E}">
        <p14:creationId xmlns:p14="http://schemas.microsoft.com/office/powerpoint/2010/main" val="344761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8FAED-AACC-2147-AC02-657938D9F57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www.dreamstime.com</a:t>
            </a:r>
            <a:r>
              <a:rPr lang="en-US" dirty="0"/>
              <a:t>/royalty-free-stock-photo-coal-dollars-image4224535</a:t>
            </a:r>
          </a:p>
        </p:txBody>
      </p:sp>
      <p:sp>
        <p:nvSpPr>
          <p:cNvPr id="4" name="Slide Number Placeholder 3"/>
          <p:cNvSpPr>
            <a:spLocks noGrp="1"/>
          </p:cNvSpPr>
          <p:nvPr>
            <p:ph type="sldNum" sz="quarter" idx="5"/>
          </p:nvPr>
        </p:nvSpPr>
        <p:spPr/>
        <p:txBody>
          <a:bodyPr/>
          <a:lstStyle/>
          <a:p>
            <a:fld id="{0708FAED-AACC-2147-AC02-657938D9F57E}" type="slidenum">
              <a:rPr lang="en-US" smtClean="0"/>
              <a:pPr/>
              <a:t>9</a:t>
            </a:fld>
            <a:endParaRPr lang="en-US"/>
          </a:p>
        </p:txBody>
      </p:sp>
    </p:spTree>
    <p:extLst>
      <p:ext uri="{BB962C8B-B14F-4D97-AF65-F5344CB8AC3E}">
        <p14:creationId xmlns:p14="http://schemas.microsoft.com/office/powerpoint/2010/main" val="309028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www.flickr.com</a:t>
            </a:r>
            <a:r>
              <a:rPr lang="en-US" dirty="0"/>
              <a:t>/photos/30478819@N08/51522705387</a:t>
            </a:r>
          </a:p>
        </p:txBody>
      </p:sp>
      <p:sp>
        <p:nvSpPr>
          <p:cNvPr id="4" name="Slide Number Placeholder 3"/>
          <p:cNvSpPr>
            <a:spLocks noGrp="1"/>
          </p:cNvSpPr>
          <p:nvPr>
            <p:ph type="sldNum" sz="quarter" idx="5"/>
          </p:nvPr>
        </p:nvSpPr>
        <p:spPr/>
        <p:txBody>
          <a:bodyPr/>
          <a:lstStyle/>
          <a:p>
            <a:fld id="{0708FAED-AACC-2147-AC02-657938D9F57E}" type="slidenum">
              <a:rPr lang="en-US" smtClean="0"/>
              <a:pPr/>
              <a:t>11</a:t>
            </a:fld>
            <a:endParaRPr lang="en-US"/>
          </a:p>
        </p:txBody>
      </p:sp>
    </p:spTree>
    <p:extLst>
      <p:ext uri="{BB962C8B-B14F-4D97-AF65-F5344CB8AC3E}">
        <p14:creationId xmlns:p14="http://schemas.microsoft.com/office/powerpoint/2010/main" val="140823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73EBC3-FFA5-3B44-A788-7B54897E52D5}"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3EBC3-FFA5-3B44-A788-7B54897E52D5}"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3EBC3-FFA5-3B44-A788-7B54897E52D5}"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3EBC3-FFA5-3B44-A788-7B54897E52D5}"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3EBC3-FFA5-3B44-A788-7B54897E52D5}"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3EBC3-FFA5-3B44-A788-7B54897E52D5}"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3EBC3-FFA5-3B44-A788-7B54897E52D5}" type="datetimeFigureOut">
              <a:rPr lang="en-US" smtClean="0"/>
              <a:pPr/>
              <a:t>8/4/23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3EBC3-FFA5-3B44-A788-7B54897E52D5}" type="datetimeFigureOut">
              <a:rPr lang="en-US" smtClean="0"/>
              <a:pPr/>
              <a:t>8/4/23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3EBC3-FFA5-3B44-A788-7B54897E52D5}" type="datetimeFigureOut">
              <a:rPr lang="en-US" smtClean="0"/>
              <a:pPr/>
              <a:t>8/4/23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73EBC3-FFA5-3B44-A788-7B54897E52D5}"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73EBC3-FFA5-3B44-A788-7B54897E52D5}"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EEF3E-1C91-1B4D-A8D8-9444D10034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3EBC3-FFA5-3B44-A788-7B54897E52D5}" type="datetimeFigureOut">
              <a:rPr lang="en-US" smtClean="0"/>
              <a:pPr/>
              <a:t>8/4/23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EEF3E-1C91-1B4D-A8D8-9444D10034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clothing, person, person, cave&#10;&#10;Description automatically generated">
            <a:extLst>
              <a:ext uri="{FF2B5EF4-FFF2-40B4-BE49-F238E27FC236}">
                <a16:creationId xmlns:a16="http://schemas.microsoft.com/office/drawing/2014/main" id="{45C899F3-46FD-93B9-BADE-A5FF0B8B19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50" r="1783"/>
          <a:stretch/>
        </p:blipFill>
        <p:spPr bwMode="auto">
          <a:xfrm>
            <a:off x="-2285" y="10"/>
            <a:ext cx="9143999" cy="6857990"/>
          </a:xfrm>
          <a:prstGeom prst="rect">
            <a:avLst/>
          </a:prstGeom>
          <a:noFill/>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2E2D19-2E2A-CF85-5176-AB746E853643}"/>
              </a:ext>
            </a:extLst>
          </p:cNvPr>
          <p:cNvSpPr txBox="1">
            <a:spLocks/>
          </p:cNvSpPr>
          <p:nvPr/>
        </p:nvSpPr>
        <p:spPr>
          <a:xfrm>
            <a:off x="797814" y="1195345"/>
            <a:ext cx="7543800" cy="154785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r>
              <a:rPr kumimoji="0" lang="en-US" sz="4500" b="1" i="0" u="none" strike="noStrike" cap="none" spc="0" normalizeH="0" baseline="0" noProof="0" dirty="0">
                <a:ln>
                  <a:noFill/>
                </a:ln>
                <a:solidFill>
                  <a:srgbClr val="FFFFFF"/>
                </a:solidFill>
                <a:effectLst/>
                <a:uLnTx/>
                <a:uFillTx/>
                <a:latin typeface="+mj-lt"/>
                <a:ea typeface="+mj-ea"/>
                <a:cs typeface="+mj-cs"/>
              </a:rPr>
              <a:t>Externalities</a:t>
            </a:r>
            <a:r>
              <a:rPr lang="en-US" sz="4500" b="1" dirty="0">
                <a:solidFill>
                  <a:srgbClr val="FFFFFF"/>
                </a:solidFill>
                <a:latin typeface="+mj-lt"/>
                <a:ea typeface="+mj-ea"/>
                <a:cs typeface="+mj-cs"/>
              </a:rPr>
              <a:t> and Types of Goods</a:t>
            </a:r>
            <a:endParaRPr kumimoji="0" lang="en-US" sz="4500" b="1" i="0" u="none" strike="noStrike"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95959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35" y="148416"/>
            <a:ext cx="8229600" cy="784438"/>
          </a:xfrm>
        </p:spPr>
        <p:txBody>
          <a:bodyPr>
            <a:normAutofit fontScale="90000"/>
          </a:bodyPr>
          <a:lstStyle/>
          <a:p>
            <a:r>
              <a:rPr lang="en-US" dirty="0"/>
              <a:t>Corrective Tax Versus Pollution Permits</a:t>
            </a:r>
          </a:p>
        </p:txBody>
      </p:sp>
      <p:cxnSp>
        <p:nvCxnSpPr>
          <p:cNvPr id="5" name="Straight Connector 4"/>
          <p:cNvCxnSpPr/>
          <p:nvPr/>
        </p:nvCxnSpPr>
        <p:spPr>
          <a:xfrm rot="5400000">
            <a:off x="-329246" y="4029764"/>
            <a:ext cx="315643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248175" y="5608774"/>
            <a:ext cx="332186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51224" y="2750382"/>
            <a:ext cx="2203711" cy="20824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49764" y="4039102"/>
            <a:ext cx="2956099" cy="93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0097" y="2452342"/>
            <a:ext cx="768078" cy="461665"/>
          </a:xfrm>
          <a:prstGeom prst="rect">
            <a:avLst/>
          </a:prstGeom>
          <a:noFill/>
        </p:spPr>
        <p:txBody>
          <a:bodyPr wrap="square" rtlCol="0">
            <a:spAutoFit/>
          </a:bodyPr>
          <a:lstStyle/>
          <a:p>
            <a:pPr algn="ctr"/>
            <a:r>
              <a:rPr lang="en-US" sz="1200" dirty="0"/>
              <a:t>Price of Pollution</a:t>
            </a:r>
          </a:p>
        </p:txBody>
      </p:sp>
      <p:sp>
        <p:nvSpPr>
          <p:cNvPr id="18" name="TextBox 17"/>
          <p:cNvSpPr txBox="1"/>
          <p:nvPr/>
        </p:nvSpPr>
        <p:spPr>
          <a:xfrm>
            <a:off x="3801957" y="5610362"/>
            <a:ext cx="768078" cy="646331"/>
          </a:xfrm>
          <a:prstGeom prst="rect">
            <a:avLst/>
          </a:prstGeom>
          <a:noFill/>
        </p:spPr>
        <p:txBody>
          <a:bodyPr wrap="square" rtlCol="0">
            <a:spAutoFit/>
          </a:bodyPr>
          <a:lstStyle/>
          <a:p>
            <a:pPr algn="ctr"/>
            <a:r>
              <a:rPr lang="en-US" sz="1200" dirty="0"/>
              <a:t>Quantity of Pollution</a:t>
            </a:r>
          </a:p>
        </p:txBody>
      </p:sp>
      <p:sp>
        <p:nvSpPr>
          <p:cNvPr id="19" name="TextBox 18"/>
          <p:cNvSpPr txBox="1"/>
          <p:nvPr/>
        </p:nvSpPr>
        <p:spPr>
          <a:xfrm>
            <a:off x="3094669" y="3525220"/>
            <a:ext cx="1111194" cy="523220"/>
          </a:xfrm>
          <a:prstGeom prst="rect">
            <a:avLst/>
          </a:prstGeom>
          <a:noFill/>
        </p:spPr>
        <p:txBody>
          <a:bodyPr wrap="square" rtlCol="0">
            <a:spAutoFit/>
          </a:bodyPr>
          <a:lstStyle/>
          <a:p>
            <a:pPr algn="ctr"/>
            <a:r>
              <a:rPr lang="en-US" sz="1400" dirty="0">
                <a:solidFill>
                  <a:srgbClr val="FF0000"/>
                </a:solidFill>
              </a:rPr>
              <a:t>Corrective Tax</a:t>
            </a:r>
          </a:p>
        </p:txBody>
      </p:sp>
      <p:sp>
        <p:nvSpPr>
          <p:cNvPr id="23" name="TextBox 22"/>
          <p:cNvSpPr txBox="1"/>
          <p:nvPr/>
        </p:nvSpPr>
        <p:spPr>
          <a:xfrm>
            <a:off x="3458841" y="4200840"/>
            <a:ext cx="1111194" cy="738664"/>
          </a:xfrm>
          <a:prstGeom prst="rect">
            <a:avLst/>
          </a:prstGeom>
          <a:noFill/>
        </p:spPr>
        <p:txBody>
          <a:bodyPr wrap="square" rtlCol="0">
            <a:spAutoFit/>
          </a:bodyPr>
          <a:lstStyle/>
          <a:p>
            <a:pPr algn="ctr"/>
            <a:r>
              <a:rPr lang="en-US" sz="1400" dirty="0">
                <a:solidFill>
                  <a:srgbClr val="0000FF"/>
                </a:solidFill>
              </a:rPr>
              <a:t>Demand for Pollution Rights</a:t>
            </a:r>
          </a:p>
        </p:txBody>
      </p:sp>
      <p:sp>
        <p:nvSpPr>
          <p:cNvPr id="24" name="TextBox 23"/>
          <p:cNvSpPr txBox="1"/>
          <p:nvPr/>
        </p:nvSpPr>
        <p:spPr>
          <a:xfrm>
            <a:off x="820227" y="3831508"/>
            <a:ext cx="429537" cy="369332"/>
          </a:xfrm>
          <a:prstGeom prst="rect">
            <a:avLst/>
          </a:prstGeom>
          <a:noFill/>
        </p:spPr>
        <p:txBody>
          <a:bodyPr wrap="square" rtlCol="0">
            <a:spAutoFit/>
          </a:bodyPr>
          <a:lstStyle/>
          <a:p>
            <a:pPr algn="r"/>
            <a:r>
              <a:rPr lang="en-US" dirty="0"/>
              <a:t>P</a:t>
            </a:r>
          </a:p>
        </p:txBody>
      </p:sp>
      <p:sp>
        <p:nvSpPr>
          <p:cNvPr id="25" name="Line Callout 1 24"/>
          <p:cNvSpPr/>
          <p:nvPr/>
        </p:nvSpPr>
        <p:spPr>
          <a:xfrm>
            <a:off x="139966" y="4832878"/>
            <a:ext cx="1109797" cy="777483"/>
          </a:xfrm>
          <a:prstGeom prst="borderCallout1">
            <a:avLst>
              <a:gd name="adj1" fmla="val -7395"/>
              <a:gd name="adj2" fmla="val 50659"/>
              <a:gd name="adj3" fmla="val -98450"/>
              <a:gd name="adj4" fmla="val 783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1. A corrective tax sets the price of pollution…</a:t>
            </a:r>
          </a:p>
        </p:txBody>
      </p:sp>
      <p:sp>
        <p:nvSpPr>
          <p:cNvPr id="26" name="TextBox 25"/>
          <p:cNvSpPr txBox="1"/>
          <p:nvPr/>
        </p:nvSpPr>
        <p:spPr>
          <a:xfrm>
            <a:off x="2590728" y="5610362"/>
            <a:ext cx="429537" cy="369332"/>
          </a:xfrm>
          <a:prstGeom prst="rect">
            <a:avLst/>
          </a:prstGeom>
          <a:noFill/>
        </p:spPr>
        <p:txBody>
          <a:bodyPr wrap="square" rtlCol="0">
            <a:spAutoFit/>
          </a:bodyPr>
          <a:lstStyle/>
          <a:p>
            <a:pPr algn="ctr"/>
            <a:r>
              <a:rPr lang="en-US" dirty="0"/>
              <a:t>Q</a:t>
            </a:r>
          </a:p>
        </p:txBody>
      </p:sp>
      <p:cxnSp>
        <p:nvCxnSpPr>
          <p:cNvPr id="28" name="Straight Connector 27"/>
          <p:cNvCxnSpPr/>
          <p:nvPr/>
        </p:nvCxnSpPr>
        <p:spPr>
          <a:xfrm rot="5400000">
            <a:off x="2025330" y="4819269"/>
            <a:ext cx="1561922"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4" name="Line Callout 1 33"/>
          <p:cNvSpPr/>
          <p:nvPr/>
        </p:nvSpPr>
        <p:spPr>
          <a:xfrm>
            <a:off x="1249765" y="5750660"/>
            <a:ext cx="1340964" cy="1012066"/>
          </a:xfrm>
          <a:prstGeom prst="borderCallout1">
            <a:avLst>
              <a:gd name="adj1" fmla="val 44277"/>
              <a:gd name="adj2" fmla="val 102885"/>
              <a:gd name="adj3" fmla="val 12094"/>
              <a:gd name="adj4" fmla="val 1121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2. …which, with the demand curve determines the quantity of pollution</a:t>
            </a:r>
          </a:p>
        </p:txBody>
      </p:sp>
      <p:cxnSp>
        <p:nvCxnSpPr>
          <p:cNvPr id="35" name="Straight Connector 34"/>
          <p:cNvCxnSpPr/>
          <p:nvPr/>
        </p:nvCxnSpPr>
        <p:spPr>
          <a:xfrm rot="5400000">
            <a:off x="4182586" y="4022015"/>
            <a:ext cx="315643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760007" y="5601025"/>
            <a:ext cx="332186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963056" y="2742633"/>
            <a:ext cx="2203711" cy="20824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45" idx="0"/>
          </p:cNvCxnSpPr>
          <p:nvPr/>
        </p:nvCxnSpPr>
        <p:spPr>
          <a:xfrm rot="5400000">
            <a:off x="5887736" y="4172226"/>
            <a:ext cx="2859980" cy="7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991929" y="2444593"/>
            <a:ext cx="768078" cy="461665"/>
          </a:xfrm>
          <a:prstGeom prst="rect">
            <a:avLst/>
          </a:prstGeom>
          <a:noFill/>
        </p:spPr>
        <p:txBody>
          <a:bodyPr wrap="square" rtlCol="0">
            <a:spAutoFit/>
          </a:bodyPr>
          <a:lstStyle/>
          <a:p>
            <a:pPr algn="ctr"/>
            <a:r>
              <a:rPr lang="en-US" sz="1200" dirty="0"/>
              <a:t>Price of Pollution</a:t>
            </a:r>
          </a:p>
        </p:txBody>
      </p:sp>
      <p:sp>
        <p:nvSpPr>
          <p:cNvPr id="40" name="TextBox 39"/>
          <p:cNvSpPr txBox="1"/>
          <p:nvPr/>
        </p:nvSpPr>
        <p:spPr>
          <a:xfrm>
            <a:off x="8313789" y="5602613"/>
            <a:ext cx="768078" cy="646331"/>
          </a:xfrm>
          <a:prstGeom prst="rect">
            <a:avLst/>
          </a:prstGeom>
          <a:noFill/>
        </p:spPr>
        <p:txBody>
          <a:bodyPr wrap="square" rtlCol="0">
            <a:spAutoFit/>
          </a:bodyPr>
          <a:lstStyle/>
          <a:p>
            <a:pPr algn="ctr"/>
            <a:r>
              <a:rPr lang="en-US" sz="1200" dirty="0"/>
              <a:t>Quantity of Pollution</a:t>
            </a:r>
          </a:p>
        </p:txBody>
      </p:sp>
      <p:sp>
        <p:nvSpPr>
          <p:cNvPr id="41" name="TextBox 40"/>
          <p:cNvSpPr txBox="1"/>
          <p:nvPr/>
        </p:nvSpPr>
        <p:spPr>
          <a:xfrm>
            <a:off x="7380060" y="2742633"/>
            <a:ext cx="1111194" cy="738664"/>
          </a:xfrm>
          <a:prstGeom prst="rect">
            <a:avLst/>
          </a:prstGeom>
          <a:noFill/>
        </p:spPr>
        <p:txBody>
          <a:bodyPr wrap="square" rtlCol="0">
            <a:spAutoFit/>
          </a:bodyPr>
          <a:lstStyle/>
          <a:p>
            <a:pPr algn="ctr"/>
            <a:r>
              <a:rPr lang="en-US" sz="1400" dirty="0">
                <a:solidFill>
                  <a:srgbClr val="FF0000"/>
                </a:solidFill>
              </a:rPr>
              <a:t>Supply of pollution permits</a:t>
            </a:r>
          </a:p>
        </p:txBody>
      </p:sp>
      <p:sp>
        <p:nvSpPr>
          <p:cNvPr id="42" name="TextBox 41"/>
          <p:cNvSpPr txBox="1"/>
          <p:nvPr/>
        </p:nvSpPr>
        <p:spPr>
          <a:xfrm>
            <a:off x="7970673" y="4193091"/>
            <a:ext cx="1111194" cy="738664"/>
          </a:xfrm>
          <a:prstGeom prst="rect">
            <a:avLst/>
          </a:prstGeom>
          <a:noFill/>
        </p:spPr>
        <p:txBody>
          <a:bodyPr wrap="square" rtlCol="0">
            <a:spAutoFit/>
          </a:bodyPr>
          <a:lstStyle/>
          <a:p>
            <a:pPr algn="ctr"/>
            <a:r>
              <a:rPr lang="en-US" sz="1400" dirty="0">
                <a:solidFill>
                  <a:srgbClr val="0000FF"/>
                </a:solidFill>
              </a:rPr>
              <a:t>Demand for Pollution Rights</a:t>
            </a:r>
          </a:p>
        </p:txBody>
      </p:sp>
      <p:sp>
        <p:nvSpPr>
          <p:cNvPr id="43" name="TextBox 42"/>
          <p:cNvSpPr txBox="1"/>
          <p:nvPr/>
        </p:nvSpPr>
        <p:spPr>
          <a:xfrm>
            <a:off x="5332059" y="3823759"/>
            <a:ext cx="429537" cy="369332"/>
          </a:xfrm>
          <a:prstGeom prst="rect">
            <a:avLst/>
          </a:prstGeom>
          <a:noFill/>
        </p:spPr>
        <p:txBody>
          <a:bodyPr wrap="square" rtlCol="0">
            <a:spAutoFit/>
          </a:bodyPr>
          <a:lstStyle/>
          <a:p>
            <a:pPr algn="r"/>
            <a:r>
              <a:rPr lang="en-US" dirty="0"/>
              <a:t>P</a:t>
            </a:r>
          </a:p>
        </p:txBody>
      </p:sp>
      <p:sp>
        <p:nvSpPr>
          <p:cNvPr id="44" name="Line Callout 1 43"/>
          <p:cNvSpPr/>
          <p:nvPr/>
        </p:nvSpPr>
        <p:spPr>
          <a:xfrm>
            <a:off x="4651798" y="4446741"/>
            <a:ext cx="1108209" cy="1155872"/>
          </a:xfrm>
          <a:prstGeom prst="borderCallout1">
            <a:avLst>
              <a:gd name="adj1" fmla="val -7395"/>
              <a:gd name="adj2" fmla="val 50659"/>
              <a:gd name="adj3" fmla="val -35432"/>
              <a:gd name="adj4" fmla="val 791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2. …which, together with demand curve determines the price of pollution.</a:t>
            </a:r>
          </a:p>
        </p:txBody>
      </p:sp>
      <p:sp>
        <p:nvSpPr>
          <p:cNvPr id="45" name="TextBox 44"/>
          <p:cNvSpPr txBox="1"/>
          <p:nvPr/>
        </p:nvSpPr>
        <p:spPr>
          <a:xfrm>
            <a:off x="7102560" y="5602613"/>
            <a:ext cx="429537" cy="369332"/>
          </a:xfrm>
          <a:prstGeom prst="rect">
            <a:avLst/>
          </a:prstGeom>
          <a:noFill/>
        </p:spPr>
        <p:txBody>
          <a:bodyPr wrap="square" rtlCol="0">
            <a:spAutoFit/>
          </a:bodyPr>
          <a:lstStyle/>
          <a:p>
            <a:pPr algn="ctr"/>
            <a:r>
              <a:rPr lang="en-US" dirty="0"/>
              <a:t>Q</a:t>
            </a:r>
          </a:p>
        </p:txBody>
      </p:sp>
      <p:cxnSp>
        <p:nvCxnSpPr>
          <p:cNvPr id="46" name="Straight Connector 45"/>
          <p:cNvCxnSpPr>
            <a:endCxn id="43" idx="3"/>
          </p:cNvCxnSpPr>
          <p:nvPr/>
        </p:nvCxnSpPr>
        <p:spPr>
          <a:xfrm rot="10800000">
            <a:off x="5761596" y="4008426"/>
            <a:ext cx="1555734" cy="22929"/>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7" name="Line Callout 1 46"/>
          <p:cNvSpPr/>
          <p:nvPr/>
        </p:nvSpPr>
        <p:spPr>
          <a:xfrm>
            <a:off x="5761597" y="5742911"/>
            <a:ext cx="1340964" cy="1012066"/>
          </a:xfrm>
          <a:prstGeom prst="borderCallout1">
            <a:avLst>
              <a:gd name="adj1" fmla="val 44277"/>
              <a:gd name="adj2" fmla="val 102885"/>
              <a:gd name="adj3" fmla="val 12094"/>
              <a:gd name="adj4" fmla="val 1121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1. Pollution permits set the supply of pollution…</a:t>
            </a:r>
          </a:p>
        </p:txBody>
      </p:sp>
      <p:sp>
        <p:nvSpPr>
          <p:cNvPr id="54" name="TextBox 53"/>
          <p:cNvSpPr txBox="1"/>
          <p:nvPr/>
        </p:nvSpPr>
        <p:spPr>
          <a:xfrm>
            <a:off x="680261" y="1075120"/>
            <a:ext cx="7873126" cy="646331"/>
          </a:xfrm>
          <a:prstGeom prst="rect">
            <a:avLst/>
          </a:prstGeom>
          <a:noFill/>
        </p:spPr>
        <p:txBody>
          <a:bodyPr wrap="square" rtlCol="0">
            <a:spAutoFit/>
          </a:bodyPr>
          <a:lstStyle/>
          <a:p>
            <a:pPr algn="ctr"/>
            <a:r>
              <a:rPr lang="en-US" dirty="0"/>
              <a:t>In both cases, firms pay for their pollution either with taxes or the permits (opportunity cost of not selling permits if they already have them).</a:t>
            </a:r>
          </a:p>
        </p:txBody>
      </p:sp>
      <p:sp>
        <p:nvSpPr>
          <p:cNvPr id="55" name="TextBox 54"/>
          <p:cNvSpPr txBox="1"/>
          <p:nvPr/>
        </p:nvSpPr>
        <p:spPr>
          <a:xfrm>
            <a:off x="1248175" y="1998450"/>
            <a:ext cx="3321860" cy="369332"/>
          </a:xfrm>
          <a:prstGeom prst="rect">
            <a:avLst/>
          </a:prstGeom>
          <a:noFill/>
        </p:spPr>
        <p:txBody>
          <a:bodyPr wrap="square" rtlCol="0">
            <a:spAutoFit/>
          </a:bodyPr>
          <a:lstStyle/>
          <a:p>
            <a:pPr algn="ctr"/>
            <a:r>
              <a:rPr lang="en-US" u="sng" dirty="0"/>
              <a:t>Corrective Tax</a:t>
            </a:r>
          </a:p>
        </p:txBody>
      </p:sp>
      <p:sp>
        <p:nvSpPr>
          <p:cNvPr id="56" name="TextBox 55"/>
          <p:cNvSpPr txBox="1"/>
          <p:nvPr/>
        </p:nvSpPr>
        <p:spPr>
          <a:xfrm>
            <a:off x="5719130" y="2075261"/>
            <a:ext cx="3321860" cy="369332"/>
          </a:xfrm>
          <a:prstGeom prst="rect">
            <a:avLst/>
          </a:prstGeom>
          <a:noFill/>
        </p:spPr>
        <p:txBody>
          <a:bodyPr wrap="square" rtlCol="0">
            <a:spAutoFit/>
          </a:bodyPr>
          <a:lstStyle/>
          <a:p>
            <a:pPr algn="ctr"/>
            <a:r>
              <a:rPr lang="en-US" u="sng" dirty="0"/>
              <a:t>Pollution Permits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Arrow"/>
                                        </p:tgtEl>
                                      </p:cMediaNode>
                                    </p:audio>
                                  </p:sub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1000"/>
                                        <p:tgtEl>
                                          <p:spTgt spid="28"/>
                                        </p:tgtEl>
                                      </p:cBhvr>
                                    </p:animEffect>
                                  </p:childTnLst>
                                  <p:subTnLst>
                                    <p:audio>
                                      <p:cMediaNode>
                                        <p:cTn display="0" masterRel="sameClick">
                                          <p:stCondLst>
                                            <p:cond evt="begin" delay="0">
                                              <p:tn val="18"/>
                                            </p:cond>
                                          </p:stCondLst>
                                          <p:endCondLst>
                                            <p:cond evt="onStopAudio" delay="0">
                                              <p:tgtEl>
                                                <p:sldTgt/>
                                              </p:tgtEl>
                                            </p:cond>
                                          </p:endCondLst>
                                        </p:cTn>
                                        <p:tgtEl>
                                          <p:sndTgt r:embed="rId3" name="Typewriter"/>
                                        </p:tgtEl>
                                      </p:cMediaNode>
                                    </p:audio>
                                  </p:sub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
                                        </p:tgtEl>
                                      </p:cMediaNode>
                                    </p:audio>
                                  </p:sub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par>
                          <p:cTn id="33" fill="hold">
                            <p:stCondLst>
                              <p:cond delay="0"/>
                            </p:stCondLst>
                            <p:childTnLst>
                              <p:par>
                                <p:cTn id="34" presetID="2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1000"/>
                                        <p:tgtEl>
                                          <p:spTgt spid="38"/>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1000"/>
                                        <p:tgtEl>
                                          <p:spTgt spid="46"/>
                                        </p:tgtEl>
                                      </p:cBhvr>
                                    </p:animEffect>
                                  </p:childTnLst>
                                  <p:subTnLst>
                                    <p:audio>
                                      <p:cMediaNode>
                                        <p:cTn display="0" masterRel="sameClick">
                                          <p:stCondLst>
                                            <p:cond evt="begin" delay="0">
                                              <p:tn val="42"/>
                                            </p:cond>
                                          </p:stCondLst>
                                          <p:endCondLst>
                                            <p:cond evt="onStopAudio" delay="0">
                                              <p:tgtEl>
                                                <p:sldTgt/>
                                              </p:tgtEl>
                                            </p:cond>
                                          </p:endCondLst>
                                        </p:cTn>
                                        <p:tgtEl>
                                          <p:sndTgt r:embed="rId3" name="Typewriter"/>
                                        </p:tgtEl>
                                      </p:cMediaNode>
                                    </p:audio>
                                  </p:sub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animBg="1"/>
      <p:bldP spid="26" grpId="0"/>
      <p:bldP spid="34" grpId="0" animBg="1"/>
      <p:bldP spid="41" grpId="0"/>
      <p:bldP spid="43" grpId="0"/>
      <p:bldP spid="44" grpId="0" animBg="1"/>
      <p:bldP spid="45" grpId="0"/>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Positive Externalities: Subsidies</a:t>
            </a:r>
          </a:p>
        </p:txBody>
      </p:sp>
      <p:sp>
        <p:nvSpPr>
          <p:cNvPr id="5" name="TextBox 4"/>
          <p:cNvSpPr txBox="1"/>
          <p:nvPr/>
        </p:nvSpPr>
        <p:spPr>
          <a:xfrm>
            <a:off x="4967687" y="2754873"/>
            <a:ext cx="4052587" cy="2308324"/>
          </a:xfrm>
          <a:prstGeom prst="rect">
            <a:avLst/>
          </a:prstGeom>
          <a:noFill/>
        </p:spPr>
        <p:txBody>
          <a:bodyPr wrap="square" rtlCol="0">
            <a:spAutoFit/>
          </a:bodyPr>
          <a:lstStyle/>
          <a:p>
            <a:pPr algn="ctr"/>
            <a:r>
              <a:rPr lang="en-US" sz="2400" b="1" dirty="0"/>
              <a:t>Subsidy: </a:t>
            </a:r>
            <a:r>
              <a:rPr lang="en-US" sz="2400" dirty="0"/>
              <a:t>money that is paid usually by a government to keep the price of a product or service low or to help a business or organization to continue to function</a:t>
            </a:r>
          </a:p>
        </p:txBody>
      </p:sp>
      <p:pic>
        <p:nvPicPr>
          <p:cNvPr id="3074" name="Picture 2" descr="Money gift - Pile US dollar banknotes wrapped with bright … | Flickr">
            <a:extLst>
              <a:ext uri="{FF2B5EF4-FFF2-40B4-BE49-F238E27FC236}">
                <a16:creationId xmlns:a16="http://schemas.microsoft.com/office/drawing/2014/main" id="{09E82E15-270E-B640-B7DA-2FE5A41C3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570822"/>
            <a:ext cx="3736616" cy="249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143000"/>
          </a:xfrm>
        </p:spPr>
        <p:txBody>
          <a:bodyPr>
            <a:normAutofit/>
          </a:bodyPr>
          <a:lstStyle/>
          <a:p>
            <a:r>
              <a:rPr lang="en-US" sz="4000" dirty="0"/>
              <a:t>Positive Externalities: Subsidies</a:t>
            </a:r>
            <a:endParaRPr lang="en-US" sz="3111" dirty="0">
              <a:ea typeface="ＭＳ Ｐゴシック" pitchFamily="-1" charset="-128"/>
              <a:cs typeface="ＭＳ Ｐゴシック" pitchFamily="-1" charset="-128"/>
            </a:endParaRPr>
          </a:p>
        </p:txBody>
      </p:sp>
      <p:cxnSp>
        <p:nvCxnSpPr>
          <p:cNvPr id="5" name="Straight Connector 4"/>
          <p:cNvCxnSpPr/>
          <p:nvPr/>
        </p:nvCxnSpPr>
        <p:spPr>
          <a:xfrm rot="5400000">
            <a:off x="-1754406" y="4026765"/>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18075" y="6099246"/>
            <a:ext cx="472137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185" name="TextBox 17"/>
          <p:cNvSpPr txBox="1">
            <a:spLocks noChangeArrowheads="1"/>
          </p:cNvSpPr>
          <p:nvPr/>
        </p:nvSpPr>
        <p:spPr bwMode="auto">
          <a:xfrm>
            <a:off x="-122212" y="1955870"/>
            <a:ext cx="440287" cy="369332"/>
          </a:xfrm>
          <a:prstGeom prst="rect">
            <a:avLst/>
          </a:prstGeom>
          <a:noFill/>
          <a:ln w="9525">
            <a:noFill/>
            <a:miter lim="800000"/>
            <a:headEnd/>
            <a:tailEnd/>
          </a:ln>
        </p:spPr>
        <p:txBody>
          <a:bodyPr wrap="square">
            <a:prstTxWarp prst="textNoShape">
              <a:avLst/>
            </a:prstTxWarp>
            <a:spAutoFit/>
          </a:bodyPr>
          <a:lstStyle/>
          <a:p>
            <a:pPr algn="r"/>
            <a:r>
              <a:rPr lang="en-US" dirty="0"/>
              <a:t>P</a:t>
            </a:r>
          </a:p>
        </p:txBody>
      </p:sp>
      <p:sp>
        <p:nvSpPr>
          <p:cNvPr id="50186" name="TextBox 18"/>
          <p:cNvSpPr txBox="1">
            <a:spLocks noChangeArrowheads="1"/>
          </p:cNvSpPr>
          <p:nvPr/>
        </p:nvSpPr>
        <p:spPr bwMode="auto">
          <a:xfrm>
            <a:off x="4573378" y="6107739"/>
            <a:ext cx="436608" cy="369332"/>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50187" name="TextBox 19"/>
          <p:cNvSpPr txBox="1">
            <a:spLocks noChangeArrowheads="1"/>
          </p:cNvSpPr>
          <p:nvPr/>
        </p:nvSpPr>
        <p:spPr bwMode="auto">
          <a:xfrm>
            <a:off x="3287262" y="4861165"/>
            <a:ext cx="1415355" cy="584776"/>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0000"/>
                </a:solidFill>
              </a:rPr>
              <a:t>Demand</a:t>
            </a:r>
          </a:p>
          <a:p>
            <a:pPr algn="ctr"/>
            <a:r>
              <a:rPr lang="en-US" sz="1400" dirty="0">
                <a:solidFill>
                  <a:srgbClr val="000000"/>
                </a:solidFill>
              </a:rPr>
              <a:t>(private value)</a:t>
            </a:r>
          </a:p>
        </p:txBody>
      </p:sp>
      <p:sp>
        <p:nvSpPr>
          <p:cNvPr id="50188" name="TextBox 20"/>
          <p:cNvSpPr txBox="1">
            <a:spLocks noChangeArrowheads="1"/>
          </p:cNvSpPr>
          <p:nvPr/>
        </p:nvSpPr>
        <p:spPr bwMode="auto">
          <a:xfrm>
            <a:off x="3724007" y="3987571"/>
            <a:ext cx="1698741" cy="800219"/>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8000"/>
                </a:solidFill>
              </a:rPr>
              <a:t>Social Value</a:t>
            </a:r>
          </a:p>
          <a:p>
            <a:pPr algn="ctr"/>
            <a:r>
              <a:rPr lang="en-US" sz="1400" dirty="0">
                <a:solidFill>
                  <a:srgbClr val="008000"/>
                </a:solidFill>
              </a:rPr>
              <a:t>(private value + external benefit)</a:t>
            </a:r>
          </a:p>
        </p:txBody>
      </p:sp>
      <p:cxnSp>
        <p:nvCxnSpPr>
          <p:cNvPr id="15" name="Straight Connector 14"/>
          <p:cNvCxnSpPr/>
          <p:nvPr/>
        </p:nvCxnSpPr>
        <p:spPr>
          <a:xfrm>
            <a:off x="665161" y="2856583"/>
            <a:ext cx="2786276" cy="25515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671072" y="4924999"/>
            <a:ext cx="2345318" cy="1588"/>
          </a:xfrm>
          <a:prstGeom prst="line">
            <a:avLst/>
          </a:prstGeom>
          <a:ln>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27" name="TextBox 18"/>
          <p:cNvSpPr txBox="1">
            <a:spLocks noChangeArrowheads="1"/>
          </p:cNvSpPr>
          <p:nvPr/>
        </p:nvSpPr>
        <p:spPr bwMode="auto">
          <a:xfrm>
            <a:off x="2405690" y="6107739"/>
            <a:ext cx="1279758" cy="369332"/>
          </a:xfrm>
          <a:prstGeom prst="rect">
            <a:avLst/>
          </a:prstGeom>
          <a:noFill/>
          <a:ln w="9525">
            <a:noFill/>
            <a:miter lim="800000"/>
            <a:headEnd/>
            <a:tailEnd/>
          </a:ln>
        </p:spPr>
        <p:txBody>
          <a:bodyPr wrap="square">
            <a:prstTxWarp prst="textNoShape">
              <a:avLst/>
            </a:prstTxWarp>
            <a:spAutoFit/>
          </a:bodyPr>
          <a:lstStyle/>
          <a:p>
            <a:pPr algn="ctr"/>
            <a:r>
              <a:rPr lang="en-US" dirty="0" err="1">
                <a:solidFill>
                  <a:srgbClr val="008000"/>
                </a:solidFill>
              </a:rPr>
              <a:t>Q</a:t>
            </a:r>
            <a:r>
              <a:rPr lang="en-US" baseline="-25000" dirty="0" err="1">
                <a:solidFill>
                  <a:srgbClr val="008000"/>
                </a:solidFill>
              </a:rPr>
              <a:t>optimal</a:t>
            </a:r>
            <a:endParaRPr lang="en-US" baseline="-25000" dirty="0">
              <a:solidFill>
                <a:srgbClr val="008000"/>
              </a:solidFill>
            </a:endParaRPr>
          </a:p>
        </p:txBody>
      </p:sp>
      <p:cxnSp>
        <p:nvCxnSpPr>
          <p:cNvPr id="24" name="Straight Connector 23"/>
          <p:cNvCxnSpPr/>
          <p:nvPr/>
        </p:nvCxnSpPr>
        <p:spPr>
          <a:xfrm flipV="1">
            <a:off x="926618" y="2706325"/>
            <a:ext cx="3068322" cy="27396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0"/>
          <p:cNvSpPr txBox="1">
            <a:spLocks noChangeArrowheads="1"/>
          </p:cNvSpPr>
          <p:nvPr/>
        </p:nvSpPr>
        <p:spPr bwMode="auto">
          <a:xfrm>
            <a:off x="2844525" y="2236250"/>
            <a:ext cx="1247348" cy="584776"/>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0000"/>
                </a:solidFill>
              </a:rPr>
              <a:t>Supply</a:t>
            </a:r>
          </a:p>
          <a:p>
            <a:pPr algn="ctr"/>
            <a:r>
              <a:rPr lang="en-US" sz="1400" dirty="0">
                <a:solidFill>
                  <a:srgbClr val="000000"/>
                </a:solidFill>
              </a:rPr>
              <a:t>(private cost)</a:t>
            </a:r>
          </a:p>
        </p:txBody>
      </p:sp>
      <p:cxnSp>
        <p:nvCxnSpPr>
          <p:cNvPr id="26" name="Straight Connector 25"/>
          <p:cNvCxnSpPr/>
          <p:nvPr/>
        </p:nvCxnSpPr>
        <p:spPr>
          <a:xfrm rot="5400000" flipH="1" flipV="1">
            <a:off x="1309736" y="5188322"/>
            <a:ext cx="1818671"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TextBox 18"/>
          <p:cNvSpPr txBox="1">
            <a:spLocks noChangeArrowheads="1"/>
          </p:cNvSpPr>
          <p:nvPr/>
        </p:nvSpPr>
        <p:spPr bwMode="auto">
          <a:xfrm>
            <a:off x="1660602" y="6107739"/>
            <a:ext cx="1115350" cy="369332"/>
          </a:xfrm>
          <a:prstGeom prst="rect">
            <a:avLst/>
          </a:prstGeom>
          <a:noFill/>
          <a:ln w="9525">
            <a:noFill/>
            <a:miter lim="800000"/>
            <a:headEnd/>
            <a:tailEnd/>
          </a:ln>
        </p:spPr>
        <p:txBody>
          <a:bodyPr wrap="square">
            <a:prstTxWarp prst="textNoShape">
              <a:avLst/>
            </a:prstTxWarp>
            <a:spAutoFit/>
          </a:bodyPr>
          <a:lstStyle/>
          <a:p>
            <a:pPr algn="ctr"/>
            <a:r>
              <a:rPr lang="en-US" dirty="0" err="1">
                <a:solidFill>
                  <a:srgbClr val="000000"/>
                </a:solidFill>
              </a:rPr>
              <a:t>Q</a:t>
            </a:r>
            <a:r>
              <a:rPr lang="en-US" baseline="-25000" dirty="0" err="1">
                <a:solidFill>
                  <a:srgbClr val="000000"/>
                </a:solidFill>
              </a:rPr>
              <a:t>market</a:t>
            </a:r>
            <a:endParaRPr lang="en-US" baseline="-25000" dirty="0">
              <a:solidFill>
                <a:srgbClr val="000000"/>
              </a:solidFill>
            </a:endParaRPr>
          </a:p>
        </p:txBody>
      </p:sp>
      <p:sp>
        <p:nvSpPr>
          <p:cNvPr id="30" name="TextBox 29"/>
          <p:cNvSpPr txBox="1"/>
          <p:nvPr/>
        </p:nvSpPr>
        <p:spPr>
          <a:xfrm>
            <a:off x="429997" y="1442124"/>
            <a:ext cx="4691910" cy="369332"/>
          </a:xfrm>
          <a:prstGeom prst="rect">
            <a:avLst/>
          </a:prstGeom>
          <a:noFill/>
        </p:spPr>
        <p:txBody>
          <a:bodyPr wrap="square" rtlCol="0">
            <a:spAutoFit/>
          </a:bodyPr>
          <a:lstStyle/>
          <a:p>
            <a:pPr algn="ctr"/>
            <a:r>
              <a:rPr lang="en-US" u="sng" dirty="0"/>
              <a:t>Electric Car Production</a:t>
            </a:r>
          </a:p>
        </p:txBody>
      </p:sp>
      <p:cxnSp>
        <p:nvCxnSpPr>
          <p:cNvPr id="39" name="Straight Connector 38"/>
          <p:cNvCxnSpPr/>
          <p:nvPr/>
        </p:nvCxnSpPr>
        <p:spPr>
          <a:xfrm>
            <a:off x="1208664" y="2236250"/>
            <a:ext cx="2786276" cy="255154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45" name="Up Arrow 44"/>
          <p:cNvSpPr/>
          <p:nvPr/>
        </p:nvSpPr>
        <p:spPr>
          <a:xfrm>
            <a:off x="1743038" y="2856583"/>
            <a:ext cx="45719" cy="896551"/>
          </a:xfrm>
          <a:prstGeom prst="up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926618" y="2706325"/>
            <a:ext cx="840398" cy="523220"/>
          </a:xfrm>
          <a:prstGeom prst="rect">
            <a:avLst/>
          </a:prstGeom>
          <a:noFill/>
        </p:spPr>
        <p:txBody>
          <a:bodyPr wrap="square" rtlCol="0">
            <a:spAutoFit/>
          </a:bodyPr>
          <a:lstStyle/>
          <a:p>
            <a:pPr algn="ctr"/>
            <a:r>
              <a:rPr lang="en-US" sz="1400" dirty="0">
                <a:solidFill>
                  <a:srgbClr val="008000"/>
                </a:solidFill>
              </a:rPr>
              <a:t>external benefit</a:t>
            </a:r>
          </a:p>
        </p:txBody>
      </p:sp>
      <p:cxnSp>
        <p:nvCxnSpPr>
          <p:cNvPr id="47" name="Straight Connector 46"/>
          <p:cNvCxnSpPr/>
          <p:nvPr/>
        </p:nvCxnSpPr>
        <p:spPr>
          <a:xfrm flipV="1">
            <a:off x="1767016" y="3358836"/>
            <a:ext cx="2806362" cy="2503142"/>
          </a:xfrm>
          <a:prstGeom prst="line">
            <a:avLst/>
          </a:prstGeom>
          <a:ln>
            <a:solidFill>
              <a:srgbClr val="008000"/>
            </a:solidFill>
            <a:prstDash val="sysDot"/>
          </a:ln>
        </p:spPr>
        <p:style>
          <a:lnRef idx="2">
            <a:schemeClr val="accent1"/>
          </a:lnRef>
          <a:fillRef idx="0">
            <a:schemeClr val="accent1"/>
          </a:fillRef>
          <a:effectRef idx="1">
            <a:schemeClr val="accent1"/>
          </a:effectRef>
          <a:fontRef idx="minor">
            <a:schemeClr val="tx1"/>
          </a:fontRef>
        </p:style>
      </p:cxnSp>
      <p:sp>
        <p:nvSpPr>
          <p:cNvPr id="48" name="TextBox 20"/>
          <p:cNvSpPr txBox="1">
            <a:spLocks noChangeArrowheads="1"/>
          </p:cNvSpPr>
          <p:nvPr/>
        </p:nvSpPr>
        <p:spPr bwMode="auto">
          <a:xfrm>
            <a:off x="3724007" y="2844011"/>
            <a:ext cx="1530910" cy="523220"/>
          </a:xfrm>
          <a:prstGeom prst="rect">
            <a:avLst/>
          </a:prstGeom>
          <a:noFill/>
          <a:ln w="9525">
            <a:noFill/>
            <a:miter lim="800000"/>
            <a:headEnd/>
            <a:tailEnd/>
          </a:ln>
        </p:spPr>
        <p:txBody>
          <a:bodyPr wrap="square">
            <a:prstTxWarp prst="textNoShape">
              <a:avLst/>
            </a:prstTxWarp>
            <a:spAutoFit/>
          </a:bodyPr>
          <a:lstStyle/>
          <a:p>
            <a:pPr algn="ctr"/>
            <a:r>
              <a:rPr lang="en-US" sz="1400" dirty="0">
                <a:solidFill>
                  <a:srgbClr val="000000"/>
                </a:solidFill>
              </a:rPr>
              <a:t>Shift from </a:t>
            </a:r>
            <a:r>
              <a:rPr lang="en-US" sz="1400" dirty="0"/>
              <a:t>subsidy</a:t>
            </a:r>
            <a:r>
              <a:rPr lang="en-US" sz="1400" dirty="0">
                <a:solidFill>
                  <a:srgbClr val="000000"/>
                </a:solidFill>
              </a:rPr>
              <a:t> that is right on</a:t>
            </a:r>
          </a:p>
        </p:txBody>
      </p:sp>
      <p:sp>
        <p:nvSpPr>
          <p:cNvPr id="28" name="TextBox 27"/>
          <p:cNvSpPr txBox="1"/>
          <p:nvPr/>
        </p:nvSpPr>
        <p:spPr>
          <a:xfrm>
            <a:off x="5257800" y="1027078"/>
            <a:ext cx="3776885" cy="5355312"/>
          </a:xfrm>
          <a:prstGeom prst="rect">
            <a:avLst/>
          </a:prstGeom>
          <a:noFill/>
          <a:ln>
            <a:solidFill>
              <a:schemeClr val="tx1"/>
            </a:solidFill>
          </a:ln>
        </p:spPr>
        <p:txBody>
          <a:bodyPr wrap="square" rtlCol="0">
            <a:spAutoFit/>
          </a:bodyPr>
          <a:lstStyle/>
          <a:p>
            <a:pPr algn="ctr"/>
            <a:r>
              <a:rPr lang="en-US" dirty="0"/>
              <a:t>The social value is greater than the private value…</a:t>
            </a:r>
          </a:p>
          <a:p>
            <a:pPr algn="ctr"/>
            <a:endParaRPr lang="en-US" dirty="0"/>
          </a:p>
          <a:p>
            <a:pPr algn="ctr"/>
            <a:r>
              <a:rPr lang="en-US" dirty="0"/>
              <a:t>The external benefit of electric Car production is not considered (cleaner environment) because the firm isn't paid for it and the consumer doesn’t get all the benefit…</a:t>
            </a:r>
          </a:p>
          <a:p>
            <a:pPr algn="ctr"/>
            <a:endParaRPr lang="en-US" dirty="0"/>
          </a:p>
          <a:p>
            <a:pPr algn="ctr"/>
            <a:r>
              <a:rPr lang="en-US" dirty="0"/>
              <a:t>…There is too little of it compared to the social optimum…</a:t>
            </a:r>
          </a:p>
          <a:p>
            <a:pPr algn="ctr"/>
            <a:endParaRPr lang="en-US" dirty="0"/>
          </a:p>
          <a:p>
            <a:pPr algn="ctr"/>
            <a:r>
              <a:rPr lang="en-US" dirty="0"/>
              <a:t>…The social planner could solve the problem with a subsidy…</a:t>
            </a:r>
          </a:p>
          <a:p>
            <a:pPr algn="ctr"/>
            <a:endParaRPr lang="en-US" dirty="0"/>
          </a:p>
          <a:p>
            <a:pPr algn="ctr"/>
            <a:r>
              <a:rPr lang="en-US" dirty="0"/>
              <a:t>…thus making </a:t>
            </a:r>
            <a:r>
              <a:rPr lang="en-US" b="1" dirty="0"/>
              <a:t>industrial policy</a:t>
            </a:r>
            <a:r>
              <a:rPr lang="en-US" dirty="0"/>
              <a:t>, lowering the private cost of production and </a:t>
            </a:r>
            <a:r>
              <a:rPr lang="en-US" b="1" dirty="0"/>
              <a:t>shifting the supply </a:t>
            </a:r>
            <a:r>
              <a:rPr lang="en-US" dirty="0"/>
              <a:t>curve right by the size of the subsidy.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1000"/>
                                        <p:tgtEl>
                                          <p:spTgt spid="45"/>
                                        </p:tgtEl>
                                      </p:cBhvr>
                                    </p:animEffect>
                                  </p:childTnLst>
                                  <p:subTnLst>
                                    <p:audio>
                                      <p:cMediaNode>
                                        <p:cTn display="0" masterRel="sameClick">
                                          <p:stCondLst>
                                            <p:cond evt="begin" delay="0">
                                              <p:tn val="5"/>
                                            </p:cond>
                                          </p:stCondLst>
                                          <p:endCondLst>
                                            <p:cond evt="onStopAudio" delay="0">
                                              <p:tgtEl>
                                                <p:sldTgt/>
                                              </p:tgtEl>
                                            </p:cond>
                                          </p:endCondLst>
                                        </p:cTn>
                                        <p:tgtEl>
                                          <p:sndTgt r:embed="rId3" name="Fly Out"/>
                                        </p:tgtEl>
                                      </p:cMediaNode>
                                    </p:audio>
                                  </p:subTnLst>
                                </p:cTn>
                              </p:par>
                              <p:par>
                                <p:cTn id="8" presetID="1"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018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1000"/>
                                        <p:tgtEl>
                                          <p:spTgt spid="23"/>
                                        </p:tgtEl>
                                      </p:cBhvr>
                                    </p:animEffect>
                                  </p:childTnLst>
                                  <p:subTnLst>
                                    <p:audio>
                                      <p:cMediaNode>
                                        <p:cTn display="0" masterRel="sameClick">
                                          <p:stCondLst>
                                            <p:cond evt="begin" delay="0">
                                              <p:tn val="16"/>
                                            </p:cond>
                                          </p:stCondLst>
                                          <p:endCondLst>
                                            <p:cond evt="onStopAudio" delay="0">
                                              <p:tgtEl>
                                                <p:sldTgt/>
                                              </p:tgtEl>
                                            </p:cond>
                                          </p:endCondLst>
                                        </p:cTn>
                                        <p:tgtEl>
                                          <p:sndTgt r:embed="rId4" name="Typewriter"/>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Fly Out"/>
                                        </p:tgtEl>
                                      </p:cMediaNode>
                                    </p:audio>
                                  </p:sub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8" grpId="0"/>
      <p:bldP spid="27" grpId="0"/>
      <p:bldP spid="45" grpId="0" animBg="1"/>
      <p:bldP spid="46"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5840"/>
          </a:xfrm>
        </p:spPr>
        <p:txBody>
          <a:bodyPr>
            <a:normAutofit/>
          </a:bodyPr>
          <a:lstStyle/>
          <a:p>
            <a:r>
              <a:rPr lang="en-US" sz="4000" dirty="0"/>
              <a:t>Private Solutions</a:t>
            </a:r>
          </a:p>
        </p:txBody>
      </p:sp>
      <p:sp>
        <p:nvSpPr>
          <p:cNvPr id="5" name="TextBox 4"/>
          <p:cNvSpPr txBox="1"/>
          <p:nvPr/>
        </p:nvSpPr>
        <p:spPr>
          <a:xfrm>
            <a:off x="2247291" y="3098345"/>
            <a:ext cx="6678832" cy="3693319"/>
          </a:xfrm>
          <a:prstGeom prst="rect">
            <a:avLst/>
          </a:prstGeom>
          <a:noFill/>
        </p:spPr>
        <p:txBody>
          <a:bodyPr wrap="square" rtlCol="0">
            <a:spAutoFit/>
          </a:bodyPr>
          <a:lstStyle/>
          <a:p>
            <a:endParaRPr lang="en-US" dirty="0"/>
          </a:p>
          <a:p>
            <a:pPr>
              <a:buFont typeface="Arial"/>
              <a:buChar char="•"/>
            </a:pPr>
            <a:r>
              <a:rPr lang="en-US" dirty="0"/>
              <a:t>Relying on the self-interest of relevant parties. </a:t>
            </a:r>
          </a:p>
          <a:p>
            <a:pPr>
              <a:buFont typeface="Arial"/>
              <a:buChar char="•"/>
            </a:pPr>
            <a:endParaRPr lang="en-US" dirty="0"/>
          </a:p>
          <a:p>
            <a:pPr marL="800100" lvl="1" indent="-342900">
              <a:buFont typeface="+mj-lt"/>
              <a:buAutoNum type="arabicPeriod"/>
            </a:pPr>
            <a:r>
              <a:rPr lang="en-US" dirty="0"/>
              <a:t>Integrating businesses like the apple grower buying out the beekeeper.</a:t>
            </a:r>
          </a:p>
          <a:p>
            <a:pPr marL="1257300" lvl="2" indent="-342900"/>
            <a:r>
              <a:rPr lang="en-US" i="1" dirty="0"/>
              <a:t>	They confer positive externalities on each other with nectar for the bees from the apples and pollination of the flowers on the apple trees from the bees. Neither consider the positive externality and the beekeeper doesn’t plant enough trees and the beekeeper keeps too few bees. </a:t>
            </a:r>
          </a:p>
          <a:p>
            <a:pPr marL="800100" lvl="1" indent="-342900">
              <a:buFont typeface="+mj-lt"/>
              <a:buAutoNum type="arabicPeriod"/>
            </a:pPr>
            <a:r>
              <a:rPr lang="en-US" dirty="0"/>
              <a:t>Contractual agreements </a:t>
            </a:r>
          </a:p>
          <a:p>
            <a:pPr>
              <a:buFont typeface="Arial"/>
              <a:buChar char="•"/>
            </a:pPr>
            <a:endParaRPr lang="en-US" dirty="0"/>
          </a:p>
        </p:txBody>
      </p:sp>
      <p:pic>
        <p:nvPicPr>
          <p:cNvPr id="6" name="Picture 5"/>
          <p:cNvPicPr>
            <a:picLocks noChangeAspect="1"/>
          </p:cNvPicPr>
          <p:nvPr/>
        </p:nvPicPr>
        <p:blipFill>
          <a:blip r:embed="rId3"/>
          <a:stretch>
            <a:fillRect/>
          </a:stretch>
        </p:blipFill>
        <p:spPr>
          <a:xfrm>
            <a:off x="1673982" y="1957648"/>
            <a:ext cx="667969" cy="855514"/>
          </a:xfrm>
          <a:prstGeom prst="rect">
            <a:avLst/>
          </a:prstGeom>
        </p:spPr>
      </p:pic>
      <p:sp>
        <p:nvSpPr>
          <p:cNvPr id="8" name="TextBox 7"/>
          <p:cNvSpPr txBox="1"/>
          <p:nvPr/>
        </p:nvSpPr>
        <p:spPr>
          <a:xfrm>
            <a:off x="457201" y="905840"/>
            <a:ext cx="4052936" cy="923330"/>
          </a:xfrm>
          <a:prstGeom prst="rect">
            <a:avLst/>
          </a:prstGeom>
          <a:noFill/>
        </p:spPr>
        <p:txBody>
          <a:bodyPr wrap="square" rtlCol="0">
            <a:spAutoFit/>
          </a:bodyPr>
          <a:lstStyle/>
          <a:p>
            <a:pPr>
              <a:buFont typeface="Arial"/>
              <a:buChar char="•"/>
            </a:pPr>
            <a:r>
              <a:rPr lang="en-US" dirty="0"/>
              <a:t>Teaching responsible behavior like parents teaching their children not to litter. </a:t>
            </a:r>
          </a:p>
        </p:txBody>
      </p:sp>
      <p:sp>
        <p:nvSpPr>
          <p:cNvPr id="9" name="TextBox 8"/>
          <p:cNvSpPr txBox="1"/>
          <p:nvPr/>
        </p:nvSpPr>
        <p:spPr>
          <a:xfrm>
            <a:off x="5063400" y="905840"/>
            <a:ext cx="3267800" cy="646331"/>
          </a:xfrm>
          <a:prstGeom prst="rect">
            <a:avLst/>
          </a:prstGeom>
          <a:noFill/>
        </p:spPr>
        <p:txBody>
          <a:bodyPr wrap="square" rtlCol="0">
            <a:spAutoFit/>
          </a:bodyPr>
          <a:lstStyle/>
          <a:p>
            <a:pPr>
              <a:buFont typeface="Arial"/>
              <a:buChar char="•"/>
            </a:pPr>
            <a:r>
              <a:rPr lang="en-US" dirty="0"/>
              <a:t> Social and environmental activism including charities.</a:t>
            </a:r>
          </a:p>
        </p:txBody>
      </p:sp>
      <p:pic>
        <p:nvPicPr>
          <p:cNvPr id="4098" name="Picture 2" descr="sierra club logo – Chippewa Valley Post">
            <a:extLst>
              <a:ext uri="{FF2B5EF4-FFF2-40B4-BE49-F238E27FC236}">
                <a16:creationId xmlns:a16="http://schemas.microsoft.com/office/drawing/2014/main" id="{300DBB83-A82E-154F-AE7E-18E4382B3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658098"/>
            <a:ext cx="1226526" cy="15878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pples Apple Tree Fruit - Free photo on Pixabay">
            <a:extLst>
              <a:ext uri="{FF2B5EF4-FFF2-40B4-BE49-F238E27FC236}">
                <a16:creationId xmlns:a16="http://schemas.microsoft.com/office/drawing/2014/main" id="{B05B8058-3435-884F-9BB1-DECA7969D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77" y="3341117"/>
            <a:ext cx="1814818" cy="13611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ee | Free SVG">
            <a:extLst>
              <a:ext uri="{FF2B5EF4-FFF2-40B4-BE49-F238E27FC236}">
                <a16:creationId xmlns:a16="http://schemas.microsoft.com/office/drawing/2014/main" id="{2177BB61-DD1E-1A41-9DFE-61BA7A5B9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74" y="4873566"/>
            <a:ext cx="1682793" cy="1682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1288"/>
          </a:xfrm>
        </p:spPr>
        <p:txBody>
          <a:bodyPr/>
          <a:lstStyle/>
          <a:p>
            <a:r>
              <a:rPr lang="en-US" dirty="0"/>
              <a:t>Private Solutions</a:t>
            </a:r>
          </a:p>
        </p:txBody>
      </p:sp>
      <p:sp>
        <p:nvSpPr>
          <p:cNvPr id="4" name="TextBox 3"/>
          <p:cNvSpPr txBox="1"/>
          <p:nvPr/>
        </p:nvSpPr>
        <p:spPr>
          <a:xfrm>
            <a:off x="457200" y="1484830"/>
            <a:ext cx="8229600" cy="5386090"/>
          </a:xfrm>
          <a:prstGeom prst="rect">
            <a:avLst/>
          </a:prstGeom>
          <a:noFill/>
        </p:spPr>
        <p:txBody>
          <a:bodyPr wrap="square" rtlCol="0">
            <a:spAutoFit/>
          </a:bodyPr>
          <a:lstStyle/>
          <a:p>
            <a:pPr marL="457200" indent="-457200" algn="ctr">
              <a:buFont typeface="+mj-lt"/>
              <a:buAutoNum type="arabicPeriod"/>
            </a:pPr>
            <a:r>
              <a:rPr lang="en-US" sz="2400" b="1" dirty="0"/>
              <a:t>Coase Theorem: </a:t>
            </a:r>
            <a:r>
              <a:rPr lang="en-US" sz="2400" dirty="0"/>
              <a:t>the proposition that if property rights are clearly defined and private parties can bargain with low costs over the allocation of resources, they can solve the problem of externalities on their own. </a:t>
            </a:r>
          </a:p>
          <a:p>
            <a:pPr marL="457200" indent="-457200" algn="ctr">
              <a:buFont typeface="+mj-lt"/>
              <a:buAutoNum type="arabicPeriod"/>
            </a:pPr>
            <a:endParaRPr lang="en-US" sz="2000" i="1" dirty="0"/>
          </a:p>
          <a:p>
            <a:pPr marL="914400" lvl="1" indent="-457200">
              <a:buFont typeface="+mj-lt"/>
              <a:buAutoNum type="alphaLcParenR"/>
            </a:pPr>
            <a:r>
              <a:rPr lang="en-US" sz="2400" b="1" dirty="0"/>
              <a:t>Transaction Costs: </a:t>
            </a:r>
            <a:r>
              <a:rPr lang="en-US" sz="2400" dirty="0"/>
              <a:t>The costs that parties incur in the process of agreeing to and following through on the bargain. </a:t>
            </a:r>
          </a:p>
          <a:p>
            <a:pPr lvl="1"/>
            <a:endParaRPr lang="en-US" sz="2400" dirty="0"/>
          </a:p>
          <a:p>
            <a:pPr marL="914400" lvl="1" indent="-457200">
              <a:buFont typeface="+mj-lt"/>
              <a:buAutoNum type="alphaLcParenR"/>
            </a:pPr>
            <a:r>
              <a:rPr lang="en-US" sz="2400" b="1" dirty="0"/>
              <a:t>Too Many Cooks in the Kitchen: </a:t>
            </a:r>
            <a:r>
              <a:rPr lang="en-US" sz="2400" dirty="0"/>
              <a:t>A deal could be possible but finding the right price for both parties can difficult. The more parties involved in the deal, the more difficult it can be to satisfy all parties.</a:t>
            </a:r>
          </a:p>
          <a:p>
            <a:endParaRPr lang="en-US" dirty="0"/>
          </a:p>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28"/>
            <a:ext cx="8229600" cy="821146"/>
          </a:xfrm>
        </p:spPr>
        <p:txBody>
          <a:bodyPr/>
          <a:lstStyle/>
          <a:p>
            <a:r>
              <a:rPr lang="en-US" dirty="0"/>
              <a:t>Characteristics of Goods</a:t>
            </a:r>
          </a:p>
        </p:txBody>
      </p:sp>
      <p:sp>
        <p:nvSpPr>
          <p:cNvPr id="5" name="TextBox 4"/>
          <p:cNvSpPr txBox="1"/>
          <p:nvPr/>
        </p:nvSpPr>
        <p:spPr>
          <a:xfrm>
            <a:off x="5621331" y="1596158"/>
            <a:ext cx="3065469" cy="1323439"/>
          </a:xfrm>
          <a:prstGeom prst="rect">
            <a:avLst/>
          </a:prstGeom>
          <a:noFill/>
        </p:spPr>
        <p:txBody>
          <a:bodyPr wrap="square" rtlCol="0">
            <a:spAutoFit/>
          </a:bodyPr>
          <a:lstStyle/>
          <a:p>
            <a:pPr algn="ctr"/>
            <a:r>
              <a:rPr lang="en-US" sz="2000" b="1" dirty="0"/>
              <a:t>Excludability: </a:t>
            </a:r>
            <a:r>
              <a:rPr lang="en-US" sz="2000" dirty="0"/>
              <a:t>the property of a good whereby a person can be prevented from using it.</a:t>
            </a:r>
          </a:p>
        </p:txBody>
      </p:sp>
      <p:sp>
        <p:nvSpPr>
          <p:cNvPr id="7" name="TextBox 6"/>
          <p:cNvSpPr txBox="1"/>
          <p:nvPr/>
        </p:nvSpPr>
        <p:spPr>
          <a:xfrm>
            <a:off x="5621330" y="4281681"/>
            <a:ext cx="3065469" cy="1631216"/>
          </a:xfrm>
          <a:prstGeom prst="rect">
            <a:avLst/>
          </a:prstGeom>
          <a:noFill/>
        </p:spPr>
        <p:txBody>
          <a:bodyPr wrap="square" rtlCol="0">
            <a:spAutoFit/>
          </a:bodyPr>
          <a:lstStyle/>
          <a:p>
            <a:pPr algn="ctr"/>
            <a:r>
              <a:rPr lang="en-US" sz="2000" b="1" dirty="0"/>
              <a:t>Rival in Consumption: </a:t>
            </a:r>
            <a:r>
              <a:rPr lang="en-US" sz="2000" dirty="0"/>
              <a:t>the property of a good whereby one person’s use diminishes other people’s use. </a:t>
            </a:r>
          </a:p>
        </p:txBody>
      </p:sp>
      <p:pic>
        <p:nvPicPr>
          <p:cNvPr id="5122" name="Picture 2" descr="Stop Security Cartoon Stock Illustrations – 3,562 Stop Security Cartoon  Stock Illustrations, Vectors &amp; Clipart - Dreamstime">
            <a:extLst>
              <a:ext uri="{FF2B5EF4-FFF2-40B4-BE49-F238E27FC236}">
                <a16:creationId xmlns:a16="http://schemas.microsoft.com/office/drawing/2014/main" id="{9BF82AA7-A947-C54E-8192-3D22E7ABB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945274"/>
            <a:ext cx="2486025" cy="26755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win Baby Girls Battle Over Purple Pacifier">
            <a:extLst>
              <a:ext uri="{FF2B5EF4-FFF2-40B4-BE49-F238E27FC236}">
                <a16:creationId xmlns:a16="http://schemas.microsoft.com/office/drawing/2014/main" id="{968E7410-5120-EA44-9207-26AFBE0EF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688" y="4062571"/>
            <a:ext cx="2806700" cy="195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28"/>
            <a:ext cx="8229600" cy="821146"/>
          </a:xfrm>
        </p:spPr>
        <p:txBody>
          <a:bodyPr/>
          <a:lstStyle/>
          <a:p>
            <a:r>
              <a:rPr lang="en-US" dirty="0"/>
              <a:t>Private and Club Goods</a:t>
            </a:r>
          </a:p>
        </p:txBody>
      </p:sp>
      <p:sp>
        <p:nvSpPr>
          <p:cNvPr id="5" name="TextBox 4"/>
          <p:cNvSpPr txBox="1"/>
          <p:nvPr/>
        </p:nvSpPr>
        <p:spPr>
          <a:xfrm>
            <a:off x="5453002" y="1757393"/>
            <a:ext cx="3065469" cy="1015663"/>
          </a:xfrm>
          <a:prstGeom prst="rect">
            <a:avLst/>
          </a:prstGeom>
          <a:noFill/>
        </p:spPr>
        <p:txBody>
          <a:bodyPr wrap="square" rtlCol="0">
            <a:spAutoFit/>
          </a:bodyPr>
          <a:lstStyle/>
          <a:p>
            <a:pPr algn="ctr"/>
            <a:r>
              <a:rPr lang="en-US" sz="2000" b="1" dirty="0"/>
              <a:t>Private Goods: </a:t>
            </a:r>
            <a:r>
              <a:rPr lang="en-US" sz="2000" dirty="0"/>
              <a:t>goods that are both excludable and rival in consumption.</a:t>
            </a:r>
          </a:p>
        </p:txBody>
      </p:sp>
      <p:pic>
        <p:nvPicPr>
          <p:cNvPr id="6146" name="Picture 2" descr="Medium rare Ribeye steak with herbs and a piece of butter on the — Free  Stock Photo © Valentyn_Volkov #268595710">
            <a:extLst>
              <a:ext uri="{FF2B5EF4-FFF2-40B4-BE49-F238E27FC236}">
                <a16:creationId xmlns:a16="http://schemas.microsoft.com/office/drawing/2014/main" id="{6A410784-D646-0840-AA2C-2D69C1B6B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215" y="1249561"/>
            <a:ext cx="2924679" cy="21351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56FCD77-8ED5-054E-B86B-DF79347C4B60}"/>
              </a:ext>
            </a:extLst>
          </p:cNvPr>
          <p:cNvSpPr/>
          <p:nvPr/>
        </p:nvSpPr>
        <p:spPr>
          <a:xfrm>
            <a:off x="5229225" y="4348847"/>
            <a:ext cx="3457575" cy="923330"/>
          </a:xfrm>
          <a:prstGeom prst="rect">
            <a:avLst/>
          </a:prstGeom>
        </p:spPr>
        <p:txBody>
          <a:bodyPr wrap="square">
            <a:spAutoFit/>
          </a:bodyPr>
          <a:lstStyle/>
          <a:p>
            <a:pPr algn="ctr"/>
            <a:r>
              <a:rPr lang="en-US" b="1" dirty="0"/>
              <a:t>Club Goods: </a:t>
            </a:r>
            <a:r>
              <a:rPr lang="en-US" dirty="0"/>
              <a:t>goods that are excludable but not rival in consumption.</a:t>
            </a:r>
          </a:p>
        </p:txBody>
      </p:sp>
      <p:pic>
        <p:nvPicPr>
          <p:cNvPr id="1026" name="Picture 2" descr="The Masters 2023 Packages | US Masters Ticket &amp; Hospitality Experiences">
            <a:extLst>
              <a:ext uri="{FF2B5EF4-FFF2-40B4-BE49-F238E27FC236}">
                <a16:creationId xmlns:a16="http://schemas.microsoft.com/office/drawing/2014/main" id="{71CF20B2-DC4C-4E4E-89D9-2FF962571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360" y="3929520"/>
            <a:ext cx="2924679" cy="1950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Goods</a:t>
            </a:r>
          </a:p>
        </p:txBody>
      </p:sp>
      <p:sp>
        <p:nvSpPr>
          <p:cNvPr id="4" name="TextBox 3"/>
          <p:cNvSpPr txBox="1"/>
          <p:nvPr/>
        </p:nvSpPr>
        <p:spPr>
          <a:xfrm>
            <a:off x="4571999" y="2199472"/>
            <a:ext cx="4331453" cy="3970318"/>
          </a:xfrm>
          <a:prstGeom prst="rect">
            <a:avLst/>
          </a:prstGeom>
          <a:noFill/>
        </p:spPr>
        <p:txBody>
          <a:bodyPr wrap="square" rtlCol="0">
            <a:spAutoFit/>
          </a:bodyPr>
          <a:lstStyle/>
          <a:p>
            <a:pPr algn="ctr"/>
            <a:r>
              <a:rPr lang="en-US" b="1" dirty="0"/>
              <a:t>Free Rider: </a:t>
            </a:r>
            <a:r>
              <a:rPr lang="en-US" dirty="0"/>
              <a:t>a person who receives the benefit of a good but avoids paying for it.</a:t>
            </a:r>
          </a:p>
          <a:p>
            <a:pPr algn="ctr"/>
            <a:r>
              <a:rPr lang="en-US" dirty="0"/>
              <a:t>This leaves a role for government:</a:t>
            </a:r>
          </a:p>
          <a:p>
            <a:pPr algn="ctr"/>
            <a:endParaRPr lang="en-US" dirty="0"/>
          </a:p>
          <a:p>
            <a:pPr lvl="1" algn="ctr">
              <a:buFont typeface="Arial"/>
              <a:buChar char="•"/>
            </a:pPr>
            <a:r>
              <a:rPr lang="en-US" dirty="0"/>
              <a:t>If the value to a population is greater than the cost, a fireworks display is efficient for the town to put on.</a:t>
            </a:r>
          </a:p>
          <a:p>
            <a:pPr lvl="1" algn="ctr">
              <a:buFont typeface="Arial"/>
              <a:buChar char="•"/>
            </a:pPr>
            <a:endParaRPr lang="en-US" dirty="0"/>
          </a:p>
          <a:p>
            <a:pPr lvl="1" algn="ctr">
              <a:buFont typeface="Arial"/>
              <a:buChar char="•"/>
            </a:pPr>
            <a:r>
              <a:rPr lang="en-US" dirty="0"/>
              <a:t>A private firm couldn’t make a large enough profit due to free riders and doesn’t account for the social benefit.</a:t>
            </a:r>
          </a:p>
          <a:p>
            <a:pPr lvl="1" algn="ctr">
              <a:buFont typeface="Arial"/>
              <a:buChar char="•"/>
            </a:pPr>
            <a:endParaRPr lang="en-US" dirty="0"/>
          </a:p>
          <a:p>
            <a:pPr lvl="1" algn="ctr">
              <a:buFont typeface="Arial"/>
              <a:buChar char="•"/>
            </a:pPr>
            <a:r>
              <a:rPr lang="en-US" dirty="0"/>
              <a:t>It is left for the government to use tax dollars to pay for it.</a:t>
            </a:r>
          </a:p>
        </p:txBody>
      </p:sp>
      <p:pic>
        <p:nvPicPr>
          <p:cNvPr id="10242" name="Picture 2" descr="6 Places To See Sensational Fireworks On New Year's Eve In Houston - Secret  Houston">
            <a:extLst>
              <a:ext uri="{FF2B5EF4-FFF2-40B4-BE49-F238E27FC236}">
                <a16:creationId xmlns:a16="http://schemas.microsoft.com/office/drawing/2014/main" id="{269C4C9F-DD3A-1346-BDC2-DB2565B8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09856"/>
            <a:ext cx="4122178" cy="2749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03B511-6D83-3F4A-AE63-38BE69C5C4B4}"/>
              </a:ext>
            </a:extLst>
          </p:cNvPr>
          <p:cNvSpPr txBox="1"/>
          <p:nvPr/>
        </p:nvSpPr>
        <p:spPr>
          <a:xfrm>
            <a:off x="457200" y="1380342"/>
            <a:ext cx="7958139" cy="400110"/>
          </a:xfrm>
          <a:prstGeom prst="rect">
            <a:avLst/>
          </a:prstGeom>
          <a:noFill/>
        </p:spPr>
        <p:txBody>
          <a:bodyPr wrap="square" rtlCol="0">
            <a:spAutoFit/>
          </a:bodyPr>
          <a:lstStyle/>
          <a:p>
            <a:pPr algn="ctr"/>
            <a:r>
              <a:rPr lang="en-US" sz="2000" b="1" dirty="0"/>
              <a:t>Public Goods: </a:t>
            </a:r>
            <a:r>
              <a:rPr lang="en-US" sz="2000" dirty="0"/>
              <a:t>goods that are neither excludable nor rival in consumption.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28"/>
            <a:ext cx="8229600" cy="821146"/>
          </a:xfrm>
        </p:spPr>
        <p:txBody>
          <a:bodyPr/>
          <a:lstStyle/>
          <a:p>
            <a:r>
              <a:rPr lang="en-US" dirty="0"/>
              <a:t>Public Goods</a:t>
            </a:r>
          </a:p>
        </p:txBody>
      </p:sp>
      <p:pic>
        <p:nvPicPr>
          <p:cNvPr id="11" name="Picture 10">
            <a:extLst>
              <a:ext uri="{FF2B5EF4-FFF2-40B4-BE49-F238E27FC236}">
                <a16:creationId xmlns:a16="http://schemas.microsoft.com/office/drawing/2014/main" id="{9E09EE64-65BA-524A-914E-9F9E4298DD3F}"/>
              </a:ext>
            </a:extLst>
          </p:cNvPr>
          <p:cNvPicPr>
            <a:picLocks noChangeAspect="1"/>
          </p:cNvPicPr>
          <p:nvPr/>
        </p:nvPicPr>
        <p:blipFill>
          <a:blip r:embed="rId3"/>
          <a:stretch>
            <a:fillRect/>
          </a:stretch>
        </p:blipFill>
        <p:spPr>
          <a:xfrm>
            <a:off x="939622" y="1693041"/>
            <a:ext cx="2914650" cy="2140186"/>
          </a:xfrm>
          <a:prstGeom prst="rect">
            <a:avLst/>
          </a:prstGeom>
        </p:spPr>
      </p:pic>
      <p:sp>
        <p:nvSpPr>
          <p:cNvPr id="12" name="TextBox 11">
            <a:extLst>
              <a:ext uri="{FF2B5EF4-FFF2-40B4-BE49-F238E27FC236}">
                <a16:creationId xmlns:a16="http://schemas.microsoft.com/office/drawing/2014/main" id="{0B328421-FE27-BC44-80BD-7735F8508674}"/>
              </a:ext>
            </a:extLst>
          </p:cNvPr>
          <p:cNvSpPr txBox="1"/>
          <p:nvPr/>
        </p:nvSpPr>
        <p:spPr>
          <a:xfrm>
            <a:off x="4572000" y="1693041"/>
            <a:ext cx="4114800" cy="2308324"/>
          </a:xfrm>
          <a:prstGeom prst="rect">
            <a:avLst/>
          </a:prstGeom>
          <a:noFill/>
        </p:spPr>
        <p:txBody>
          <a:bodyPr wrap="square" rtlCol="0">
            <a:spAutoFit/>
          </a:bodyPr>
          <a:lstStyle/>
          <a:p>
            <a:pPr algn="ctr"/>
            <a:r>
              <a:rPr lang="en-US" b="1" dirty="0"/>
              <a:t>National Defense: </a:t>
            </a:r>
            <a:r>
              <a:rPr lang="en-US" dirty="0"/>
              <a:t>We all benefit from the safety provided by national defense. </a:t>
            </a:r>
          </a:p>
          <a:p>
            <a:pPr marL="457200" lvl="2" algn="ctr">
              <a:buFont typeface="Arial"/>
              <a:buChar char="•"/>
            </a:pPr>
            <a:r>
              <a:rPr lang="en-US" dirty="0"/>
              <a:t>Due to the expense, the private market would fail to provide adequate national defense. Only those who could afford it would benefit, so it wouldn’t really be national defense at all.</a:t>
            </a:r>
          </a:p>
        </p:txBody>
      </p:sp>
      <p:sp>
        <p:nvSpPr>
          <p:cNvPr id="15" name="TextBox 14">
            <a:extLst>
              <a:ext uri="{FF2B5EF4-FFF2-40B4-BE49-F238E27FC236}">
                <a16:creationId xmlns:a16="http://schemas.microsoft.com/office/drawing/2014/main" id="{390DAA55-C8C0-0940-A2EB-430B43C597DC}"/>
              </a:ext>
            </a:extLst>
          </p:cNvPr>
          <p:cNvSpPr txBox="1"/>
          <p:nvPr/>
        </p:nvSpPr>
        <p:spPr>
          <a:xfrm>
            <a:off x="4572000" y="4264490"/>
            <a:ext cx="4329113" cy="2308324"/>
          </a:xfrm>
          <a:prstGeom prst="rect">
            <a:avLst/>
          </a:prstGeom>
          <a:noFill/>
        </p:spPr>
        <p:txBody>
          <a:bodyPr wrap="square" rtlCol="0">
            <a:spAutoFit/>
          </a:bodyPr>
          <a:lstStyle/>
          <a:p>
            <a:pPr algn="ctr"/>
            <a:r>
              <a:rPr lang="en-US" b="1" dirty="0"/>
              <a:t>Basic Research: </a:t>
            </a:r>
            <a:r>
              <a:rPr lang="en-US" dirty="0"/>
              <a:t>results in public knowledge, which makes us all generally better off.</a:t>
            </a:r>
          </a:p>
          <a:p>
            <a:pPr lvl="1" algn="ctr">
              <a:buFont typeface="Arial"/>
              <a:buChar char="•"/>
            </a:pPr>
            <a:r>
              <a:rPr lang="en-US" dirty="0"/>
              <a:t>There is little profit incentive for researching public knowledge.</a:t>
            </a:r>
          </a:p>
          <a:p>
            <a:pPr lvl="1" algn="ctr">
              <a:buFont typeface="Arial"/>
              <a:buChar char="•"/>
            </a:pPr>
            <a:r>
              <a:rPr lang="en-US" dirty="0"/>
              <a:t>Government agencies subsidize basic research.</a:t>
            </a:r>
          </a:p>
          <a:p>
            <a:pPr lvl="1" algn="ctr">
              <a:buFont typeface="Arial"/>
              <a:buChar char="•"/>
            </a:pPr>
            <a:r>
              <a:rPr lang="en-US" dirty="0"/>
              <a:t>This does not apply to private knowledge for which there are patents.</a:t>
            </a:r>
          </a:p>
        </p:txBody>
      </p:sp>
      <p:pic>
        <p:nvPicPr>
          <p:cNvPr id="7170" name="Picture 2" descr="828x1792px Free download | selective, focus photography, girl, face,  chalkboard, texts, learn, mathematics | Piqsels">
            <a:extLst>
              <a:ext uri="{FF2B5EF4-FFF2-40B4-BE49-F238E27FC236}">
                <a16:creationId xmlns:a16="http://schemas.microsoft.com/office/drawing/2014/main" id="{8A1EBAA6-EADD-394D-B044-88A4A923F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4292200"/>
            <a:ext cx="3575460" cy="18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28"/>
            <a:ext cx="8229600" cy="821146"/>
          </a:xfrm>
        </p:spPr>
        <p:txBody>
          <a:bodyPr/>
          <a:lstStyle/>
          <a:p>
            <a:r>
              <a:rPr lang="en-US" dirty="0"/>
              <a:t>Common Resources</a:t>
            </a:r>
          </a:p>
        </p:txBody>
      </p:sp>
      <p:sp>
        <p:nvSpPr>
          <p:cNvPr id="5" name="TextBox 4"/>
          <p:cNvSpPr txBox="1"/>
          <p:nvPr/>
        </p:nvSpPr>
        <p:spPr>
          <a:xfrm>
            <a:off x="268977" y="1013537"/>
            <a:ext cx="8229600" cy="707886"/>
          </a:xfrm>
          <a:prstGeom prst="rect">
            <a:avLst/>
          </a:prstGeom>
          <a:noFill/>
        </p:spPr>
        <p:txBody>
          <a:bodyPr wrap="square" rtlCol="0">
            <a:spAutoFit/>
          </a:bodyPr>
          <a:lstStyle/>
          <a:p>
            <a:pPr algn="ctr"/>
            <a:r>
              <a:rPr lang="en-US" sz="2000" b="1" dirty="0"/>
              <a:t>Common Resources: </a:t>
            </a:r>
            <a:r>
              <a:rPr lang="en-US" sz="2000" dirty="0"/>
              <a:t>goods that are rival in consumption but are not excludable.</a:t>
            </a:r>
          </a:p>
        </p:txBody>
      </p:sp>
      <p:pic>
        <p:nvPicPr>
          <p:cNvPr id="8" name="Picture 7"/>
          <p:cNvPicPr>
            <a:picLocks noChangeAspect="1"/>
          </p:cNvPicPr>
          <p:nvPr/>
        </p:nvPicPr>
        <p:blipFill>
          <a:blip r:embed="rId3"/>
          <a:stretch>
            <a:fillRect/>
          </a:stretch>
        </p:blipFill>
        <p:spPr>
          <a:xfrm>
            <a:off x="1003034" y="1824930"/>
            <a:ext cx="2806725" cy="1967996"/>
          </a:xfrm>
          <a:prstGeom prst="rect">
            <a:avLst/>
          </a:prstGeom>
        </p:spPr>
      </p:pic>
      <p:sp>
        <p:nvSpPr>
          <p:cNvPr id="7" name="TextBox 6">
            <a:extLst>
              <a:ext uri="{FF2B5EF4-FFF2-40B4-BE49-F238E27FC236}">
                <a16:creationId xmlns:a16="http://schemas.microsoft.com/office/drawing/2014/main" id="{ACA155A9-12BF-4F48-B8B8-3191A9AD1754}"/>
              </a:ext>
            </a:extLst>
          </p:cNvPr>
          <p:cNvSpPr txBox="1"/>
          <p:nvPr/>
        </p:nvSpPr>
        <p:spPr>
          <a:xfrm>
            <a:off x="4572000" y="1824930"/>
            <a:ext cx="3883291" cy="2308324"/>
          </a:xfrm>
          <a:prstGeom prst="rect">
            <a:avLst/>
          </a:prstGeom>
          <a:noFill/>
        </p:spPr>
        <p:txBody>
          <a:bodyPr wrap="square" rtlCol="0">
            <a:spAutoFit/>
          </a:bodyPr>
          <a:lstStyle/>
          <a:p>
            <a:pPr marL="0" lvl="1" algn="ctr"/>
            <a:r>
              <a:rPr lang="en-US" sz="2400" b="1" dirty="0"/>
              <a:t>Fish, Whales and other Wildlife: </a:t>
            </a:r>
            <a:r>
              <a:rPr lang="en-US" sz="2400" dirty="0"/>
              <a:t>many species have commercial value and sometimes short-term profits cloud judgement on long term sustainability.</a:t>
            </a:r>
            <a:endParaRPr lang="en-US" sz="2400" b="1" dirty="0"/>
          </a:p>
        </p:txBody>
      </p:sp>
      <p:pic>
        <p:nvPicPr>
          <p:cNvPr id="9218" name="Picture 2" descr="waterfalls, forest, falls, zhai liao creek falls, running water, brooks,  waterfall, water, motion, long exposure | Pxfuel">
            <a:extLst>
              <a:ext uri="{FF2B5EF4-FFF2-40B4-BE49-F238E27FC236}">
                <a16:creationId xmlns:a16="http://schemas.microsoft.com/office/drawing/2014/main" id="{37D985E8-1D8D-1E4A-A89C-E35716413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708" y="4014788"/>
            <a:ext cx="2851051" cy="2143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DD4024-E219-744E-9A30-0E9C39650D4E}"/>
              </a:ext>
            </a:extLst>
          </p:cNvPr>
          <p:cNvSpPr txBox="1"/>
          <p:nvPr/>
        </p:nvSpPr>
        <p:spPr>
          <a:xfrm>
            <a:off x="4886325" y="4401533"/>
            <a:ext cx="3568966" cy="1569660"/>
          </a:xfrm>
          <a:prstGeom prst="rect">
            <a:avLst/>
          </a:prstGeom>
          <a:noFill/>
        </p:spPr>
        <p:txBody>
          <a:bodyPr wrap="square" rtlCol="0">
            <a:spAutoFit/>
          </a:bodyPr>
          <a:lstStyle/>
          <a:p>
            <a:pPr algn="ctr"/>
            <a:r>
              <a:rPr lang="en-US" sz="2400" b="1" dirty="0"/>
              <a:t>Clean Air and Water: </a:t>
            </a:r>
            <a:r>
              <a:rPr lang="en-US" sz="2400" dirty="0"/>
              <a:t>markets sometimes do not adequately protect the environment.</a:t>
            </a:r>
          </a:p>
        </p:txBody>
      </p:sp>
    </p:spTree>
    <p:extLst>
      <p:ext uri="{BB962C8B-B14F-4D97-AF65-F5344CB8AC3E}">
        <p14:creationId xmlns:p14="http://schemas.microsoft.com/office/powerpoint/2010/main" val="307188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70025"/>
          </a:xfrm>
          <a:prstGeom prst="rect">
            <a:avLst/>
          </a:prstGeom>
          <a:solidFill>
            <a:schemeClr val="bg1">
              <a:alpha val="80000"/>
            </a:schemeClr>
          </a:solidFill>
        </p:spPr>
        <p:txBody>
          <a:bodyPr vert="horz" lIns="91440" tIns="45720" rIns="91440" bIns="45720" rtlCol="0" anchor="ctr">
            <a:normAutofit/>
          </a:bodyPr>
          <a:lstStyle/>
          <a:p>
            <a:pPr lvl="0" algn="ctr">
              <a:spcBef>
                <a:spcPct val="0"/>
              </a:spcBef>
              <a:defRPr/>
            </a:pPr>
            <a:r>
              <a:rPr lang="en-US" sz="4000" b="1" dirty="0"/>
              <a:t>Externalities and Types of Goods</a:t>
            </a:r>
          </a:p>
        </p:txBody>
      </p:sp>
      <p:sp>
        <p:nvSpPr>
          <p:cNvPr id="6" name="Rectangle 5"/>
          <p:cNvSpPr/>
          <p:nvPr/>
        </p:nvSpPr>
        <p:spPr>
          <a:xfrm>
            <a:off x="0" y="1470025"/>
            <a:ext cx="9144000" cy="1815882"/>
          </a:xfrm>
          <a:prstGeom prst="rect">
            <a:avLst/>
          </a:prstGeom>
          <a:solidFill>
            <a:schemeClr val="bg1">
              <a:alpha val="80000"/>
            </a:schemeClr>
          </a:solidFill>
        </p:spPr>
        <p:txBody>
          <a:bodyPr wrap="square">
            <a:spAutoFit/>
          </a:bodyPr>
          <a:lstStyle/>
          <a:p>
            <a:pPr lvl="0"/>
            <a:endParaRPr lang="en-US" sz="2800" b="1" dirty="0"/>
          </a:p>
          <a:p>
            <a:pPr lvl="0"/>
            <a:r>
              <a:rPr lang="en-US" sz="2800" b="1" dirty="0"/>
              <a:t>Objective: </a:t>
            </a:r>
            <a:r>
              <a:rPr lang="en-US" sz="2800" dirty="0"/>
              <a:t>Evaluate the effects of externalities and the policies associated with them and identify how they are related to different types of goods.</a:t>
            </a:r>
          </a:p>
        </p:txBody>
      </p:sp>
      <p:sp>
        <p:nvSpPr>
          <p:cNvPr id="7" name="Rectangle 6"/>
          <p:cNvSpPr/>
          <p:nvPr/>
        </p:nvSpPr>
        <p:spPr>
          <a:xfrm>
            <a:off x="-1" y="3285907"/>
            <a:ext cx="9144001" cy="3170099"/>
          </a:xfrm>
          <a:prstGeom prst="rect">
            <a:avLst/>
          </a:prstGeom>
          <a:solidFill>
            <a:schemeClr val="bg1">
              <a:alpha val="85000"/>
            </a:schemeClr>
          </a:solidFill>
        </p:spPr>
        <p:txBody>
          <a:bodyPr wrap="square">
            <a:spAutoFit/>
          </a:bodyPr>
          <a:lstStyle/>
          <a:p>
            <a:pPr marL="769084" lvl="1" indent="-311965">
              <a:buFont typeface="+mj-lt"/>
              <a:buAutoNum type="arabicPeriod"/>
            </a:pPr>
            <a:endParaRPr lang="en-US" sz="2000" dirty="0"/>
          </a:p>
          <a:p>
            <a:pPr marL="769084" lvl="1" indent="-311965">
              <a:buFont typeface="+mj-lt"/>
              <a:buAutoNum type="arabicPeriod"/>
            </a:pPr>
            <a:r>
              <a:rPr lang="en-US" sz="2000" dirty="0"/>
              <a:t>What is an externality and what types of policies can be implemented to address externalities?</a:t>
            </a:r>
          </a:p>
          <a:p>
            <a:pPr marL="769084" lvl="1" indent="-311965">
              <a:buFont typeface="+mj-lt"/>
              <a:buAutoNum type="arabicPeriod"/>
            </a:pPr>
            <a:r>
              <a:rPr lang="en-US" sz="2000" dirty="0"/>
              <a:t>How do corrective taxes and tradable permits work to address pollution?</a:t>
            </a:r>
          </a:p>
          <a:p>
            <a:pPr marL="769084" lvl="1" indent="-311965">
              <a:buFont typeface="+mj-lt"/>
              <a:buAutoNum type="arabicPeriod"/>
            </a:pPr>
            <a:r>
              <a:rPr lang="en-US" sz="2000" dirty="0"/>
              <a:t>How do subsidies and tax rebates work to address activities positive externalities?</a:t>
            </a:r>
          </a:p>
          <a:p>
            <a:pPr marL="769084" lvl="1" indent="-311965">
              <a:buFont typeface="+mj-lt"/>
              <a:buAutoNum type="arabicPeriod"/>
            </a:pPr>
            <a:r>
              <a:rPr lang="en-US" sz="2000" dirty="0"/>
              <a:t>What are some private solutions to externalities and when do those solutions break down?</a:t>
            </a:r>
          </a:p>
          <a:p>
            <a:pPr marL="769084" lvl="1" indent="-311965">
              <a:buFont typeface="+mj-lt"/>
              <a:buAutoNum type="arabicPeriod"/>
            </a:pPr>
            <a:r>
              <a:rPr lang="en-US" sz="2000" dirty="0"/>
              <a:t>How do externalities apply to different types of goods? </a:t>
            </a:r>
          </a:p>
          <a:p>
            <a:pPr marL="769084" lvl="1" indent="-311965"/>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28"/>
            <a:ext cx="8229600" cy="821146"/>
          </a:xfrm>
        </p:spPr>
        <p:txBody>
          <a:bodyPr/>
          <a:lstStyle/>
          <a:p>
            <a:r>
              <a:rPr lang="en-US" dirty="0"/>
              <a:t>Types of Goods</a:t>
            </a:r>
          </a:p>
        </p:txBody>
      </p:sp>
      <p:sp>
        <p:nvSpPr>
          <p:cNvPr id="10" name="Rectangle 9"/>
          <p:cNvSpPr/>
          <p:nvPr/>
        </p:nvSpPr>
        <p:spPr>
          <a:xfrm>
            <a:off x="2129009" y="2357984"/>
            <a:ext cx="2857354" cy="167160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PRIVATE</a:t>
            </a:r>
          </a:p>
        </p:txBody>
      </p:sp>
      <p:sp>
        <p:nvSpPr>
          <p:cNvPr id="11" name="Rectangle 10"/>
          <p:cNvSpPr/>
          <p:nvPr/>
        </p:nvSpPr>
        <p:spPr>
          <a:xfrm>
            <a:off x="4986363" y="2357984"/>
            <a:ext cx="2857354" cy="167160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CLUB</a:t>
            </a:r>
          </a:p>
        </p:txBody>
      </p:sp>
      <p:sp>
        <p:nvSpPr>
          <p:cNvPr id="12" name="Rectangle 11"/>
          <p:cNvSpPr/>
          <p:nvPr/>
        </p:nvSpPr>
        <p:spPr>
          <a:xfrm>
            <a:off x="2129009" y="4029585"/>
            <a:ext cx="2857354" cy="167160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COMMON RESOURCE</a:t>
            </a:r>
          </a:p>
        </p:txBody>
      </p:sp>
      <p:sp>
        <p:nvSpPr>
          <p:cNvPr id="13" name="Rectangle 12"/>
          <p:cNvSpPr/>
          <p:nvPr/>
        </p:nvSpPr>
        <p:spPr>
          <a:xfrm>
            <a:off x="4986363" y="4029585"/>
            <a:ext cx="2857354" cy="167160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PUBLIC</a:t>
            </a:r>
          </a:p>
        </p:txBody>
      </p:sp>
      <p:sp>
        <p:nvSpPr>
          <p:cNvPr id="14" name="TextBox 13"/>
          <p:cNvSpPr txBox="1"/>
          <p:nvPr/>
        </p:nvSpPr>
        <p:spPr>
          <a:xfrm>
            <a:off x="134263" y="3872935"/>
            <a:ext cx="1457825" cy="369332"/>
          </a:xfrm>
          <a:prstGeom prst="rect">
            <a:avLst/>
          </a:prstGeom>
          <a:noFill/>
        </p:spPr>
        <p:txBody>
          <a:bodyPr wrap="square" rtlCol="0">
            <a:spAutoFit/>
          </a:bodyPr>
          <a:lstStyle/>
          <a:p>
            <a:r>
              <a:rPr lang="en-US" u="sng" dirty="0"/>
              <a:t>EXCLUDABLE</a:t>
            </a:r>
          </a:p>
        </p:txBody>
      </p:sp>
      <p:sp>
        <p:nvSpPr>
          <p:cNvPr id="15" name="TextBox 14"/>
          <p:cNvSpPr txBox="1"/>
          <p:nvPr/>
        </p:nvSpPr>
        <p:spPr>
          <a:xfrm>
            <a:off x="2129009" y="1351928"/>
            <a:ext cx="5714708" cy="369332"/>
          </a:xfrm>
          <a:prstGeom prst="rect">
            <a:avLst/>
          </a:prstGeom>
          <a:noFill/>
        </p:spPr>
        <p:txBody>
          <a:bodyPr wrap="square" rtlCol="0">
            <a:spAutoFit/>
          </a:bodyPr>
          <a:lstStyle/>
          <a:p>
            <a:pPr algn="ctr"/>
            <a:r>
              <a:rPr lang="en-US" u="sng" dirty="0"/>
              <a:t>RIVAL IN CONSUMPTION</a:t>
            </a:r>
          </a:p>
        </p:txBody>
      </p:sp>
      <p:sp>
        <p:nvSpPr>
          <p:cNvPr id="17" name="TextBox 16"/>
          <p:cNvSpPr txBox="1"/>
          <p:nvPr/>
        </p:nvSpPr>
        <p:spPr>
          <a:xfrm>
            <a:off x="1269935" y="3105069"/>
            <a:ext cx="644306" cy="369332"/>
          </a:xfrm>
          <a:prstGeom prst="rect">
            <a:avLst/>
          </a:prstGeom>
          <a:noFill/>
        </p:spPr>
        <p:txBody>
          <a:bodyPr wrap="square" rtlCol="0">
            <a:spAutoFit/>
          </a:bodyPr>
          <a:lstStyle/>
          <a:p>
            <a:pPr algn="ctr"/>
            <a:r>
              <a:rPr lang="en-US" dirty="0"/>
              <a:t>YES</a:t>
            </a:r>
          </a:p>
        </p:txBody>
      </p:sp>
      <p:sp>
        <p:nvSpPr>
          <p:cNvPr id="18" name="TextBox 17"/>
          <p:cNvSpPr txBox="1"/>
          <p:nvPr/>
        </p:nvSpPr>
        <p:spPr>
          <a:xfrm>
            <a:off x="3261873" y="1803986"/>
            <a:ext cx="644306" cy="369332"/>
          </a:xfrm>
          <a:prstGeom prst="rect">
            <a:avLst/>
          </a:prstGeom>
          <a:noFill/>
        </p:spPr>
        <p:txBody>
          <a:bodyPr wrap="square" rtlCol="0">
            <a:spAutoFit/>
          </a:bodyPr>
          <a:lstStyle/>
          <a:p>
            <a:pPr algn="ctr"/>
            <a:r>
              <a:rPr lang="en-US" dirty="0"/>
              <a:t>YES</a:t>
            </a:r>
          </a:p>
        </p:txBody>
      </p:sp>
      <p:sp>
        <p:nvSpPr>
          <p:cNvPr id="19" name="TextBox 18"/>
          <p:cNvSpPr txBox="1"/>
          <p:nvPr/>
        </p:nvSpPr>
        <p:spPr>
          <a:xfrm>
            <a:off x="1269935" y="4640802"/>
            <a:ext cx="644306" cy="369332"/>
          </a:xfrm>
          <a:prstGeom prst="rect">
            <a:avLst/>
          </a:prstGeom>
          <a:noFill/>
        </p:spPr>
        <p:txBody>
          <a:bodyPr wrap="square" rtlCol="0">
            <a:spAutoFit/>
          </a:bodyPr>
          <a:lstStyle/>
          <a:p>
            <a:pPr algn="ctr"/>
            <a:r>
              <a:rPr lang="en-US" dirty="0"/>
              <a:t>NO</a:t>
            </a:r>
          </a:p>
        </p:txBody>
      </p:sp>
      <p:sp>
        <p:nvSpPr>
          <p:cNvPr id="20" name="TextBox 19"/>
          <p:cNvSpPr txBox="1"/>
          <p:nvPr/>
        </p:nvSpPr>
        <p:spPr>
          <a:xfrm>
            <a:off x="5997837" y="1803986"/>
            <a:ext cx="644306" cy="369332"/>
          </a:xfrm>
          <a:prstGeom prst="rect">
            <a:avLst/>
          </a:prstGeom>
          <a:noFill/>
        </p:spPr>
        <p:txBody>
          <a:bodyPr wrap="square" rtlCol="0">
            <a:spAutoFit/>
          </a:bodyPr>
          <a:lstStyle/>
          <a:p>
            <a:pPr algn="ctr"/>
            <a:r>
              <a:rPr lang="en-US" dirty="0"/>
              <a:t>NO</a:t>
            </a:r>
          </a:p>
        </p:txBody>
      </p:sp>
    </p:spTree>
    <p:extLst>
      <p:ext uri="{BB962C8B-B14F-4D97-AF65-F5344CB8AC3E}">
        <p14:creationId xmlns:p14="http://schemas.microsoft.com/office/powerpoint/2010/main" val="322128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6215"/>
          </a:xfrm>
        </p:spPr>
        <p:txBody>
          <a:bodyPr>
            <a:normAutofit/>
          </a:bodyPr>
          <a:lstStyle/>
          <a:p>
            <a:r>
              <a:rPr lang="en-US"/>
              <a:t>Roads Crossing Boundaries</a:t>
            </a:r>
            <a:endParaRPr lang="en-US" dirty="0"/>
          </a:p>
        </p:txBody>
      </p:sp>
      <p:sp>
        <p:nvSpPr>
          <p:cNvPr id="9" name="TextBox 8"/>
          <p:cNvSpPr txBox="1"/>
          <p:nvPr/>
        </p:nvSpPr>
        <p:spPr>
          <a:xfrm>
            <a:off x="3886199" y="1641943"/>
            <a:ext cx="5094229" cy="3293209"/>
          </a:xfrm>
          <a:prstGeom prst="rect">
            <a:avLst/>
          </a:prstGeom>
          <a:noFill/>
        </p:spPr>
        <p:txBody>
          <a:bodyPr wrap="square" rtlCol="0">
            <a:spAutoFit/>
          </a:bodyPr>
          <a:lstStyle/>
          <a:p>
            <a:r>
              <a:rPr lang="en-US" sz="2400" b="1" dirty="0"/>
              <a:t>Roads: </a:t>
            </a:r>
            <a:r>
              <a:rPr lang="en-US" sz="2400" dirty="0"/>
              <a:t>Road could fall under any of the 4 categories.</a:t>
            </a:r>
            <a:endParaRPr lang="en-US" sz="2400" b="1" dirty="0"/>
          </a:p>
          <a:p>
            <a:pPr lvl="1">
              <a:buFont typeface="Arial"/>
              <a:buChar char="•"/>
            </a:pPr>
            <a:r>
              <a:rPr lang="en-US" sz="2000" dirty="0"/>
              <a:t>A public road that is not congested is a public good.</a:t>
            </a:r>
          </a:p>
          <a:p>
            <a:pPr lvl="1">
              <a:buFont typeface="Arial"/>
              <a:buChar char="•"/>
            </a:pPr>
            <a:r>
              <a:rPr lang="en-US" sz="2000" dirty="0"/>
              <a:t>A public road that is congested is a common resource.</a:t>
            </a:r>
          </a:p>
          <a:p>
            <a:pPr lvl="1">
              <a:buFont typeface="Arial"/>
              <a:buChar char="•"/>
            </a:pPr>
            <a:r>
              <a:rPr lang="en-US" sz="2000" dirty="0"/>
              <a:t>A toll road that is not congested is a club good.</a:t>
            </a:r>
          </a:p>
          <a:p>
            <a:pPr lvl="1">
              <a:buFont typeface="Arial"/>
              <a:buChar char="•"/>
            </a:pPr>
            <a:r>
              <a:rPr lang="en-US" sz="2000" dirty="0"/>
              <a:t>A toll road that is congested is a private good.</a:t>
            </a:r>
          </a:p>
        </p:txBody>
      </p:sp>
      <p:pic>
        <p:nvPicPr>
          <p:cNvPr id="11266" name="Picture 2">
            <a:extLst>
              <a:ext uri="{FF2B5EF4-FFF2-40B4-BE49-F238E27FC236}">
                <a16:creationId xmlns:a16="http://schemas.microsoft.com/office/drawing/2014/main" id="{13F4428B-EC23-2E41-B10A-AC01C995E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377689"/>
            <a:ext cx="3409951" cy="2557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Negative Externality </a:t>
            </a:r>
          </a:p>
        </p:txBody>
      </p:sp>
      <p:pic>
        <p:nvPicPr>
          <p:cNvPr id="4" name="Picture 3"/>
          <p:cNvPicPr>
            <a:picLocks noChangeAspect="1"/>
          </p:cNvPicPr>
          <p:nvPr/>
        </p:nvPicPr>
        <p:blipFill>
          <a:blip r:embed="rId3"/>
          <a:stretch>
            <a:fillRect/>
          </a:stretch>
        </p:blipFill>
        <p:spPr>
          <a:xfrm>
            <a:off x="290106" y="1694450"/>
            <a:ext cx="4368800" cy="3708400"/>
          </a:xfrm>
          <a:prstGeom prst="rect">
            <a:avLst/>
          </a:prstGeom>
        </p:spPr>
      </p:pic>
      <p:sp>
        <p:nvSpPr>
          <p:cNvPr id="5" name="TextBox 4"/>
          <p:cNvSpPr txBox="1"/>
          <p:nvPr/>
        </p:nvSpPr>
        <p:spPr>
          <a:xfrm>
            <a:off x="5154443" y="1553162"/>
            <a:ext cx="3532357" cy="4893647"/>
          </a:xfrm>
          <a:prstGeom prst="rect">
            <a:avLst/>
          </a:prstGeom>
          <a:noFill/>
        </p:spPr>
        <p:txBody>
          <a:bodyPr wrap="square" rtlCol="0">
            <a:spAutoFit/>
          </a:bodyPr>
          <a:lstStyle/>
          <a:p>
            <a:pPr algn="ctr"/>
            <a:r>
              <a:rPr lang="en-US" sz="2400" b="1" dirty="0"/>
              <a:t>Externality: </a:t>
            </a:r>
            <a:r>
              <a:rPr lang="en-US" sz="2400" dirty="0"/>
              <a:t>The uncompensated impact of one person’s actions on the well-being of a bystander.</a:t>
            </a:r>
          </a:p>
          <a:p>
            <a:pPr algn="ctr"/>
            <a:endParaRPr lang="en-US" sz="2400" dirty="0"/>
          </a:p>
          <a:p>
            <a:pPr algn="ctr"/>
            <a:r>
              <a:rPr lang="en-US" sz="2400" dirty="0"/>
              <a:t>Smoking cigarettes  around children has a </a:t>
            </a:r>
            <a:r>
              <a:rPr lang="en-US" sz="2400" b="1" dirty="0"/>
              <a:t>negative externality </a:t>
            </a:r>
            <a:r>
              <a:rPr lang="en-US" sz="2400" dirty="0"/>
              <a:t>associated with it and has obvious policy implications to protect the health of the children.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Positive Externality</a:t>
            </a:r>
          </a:p>
        </p:txBody>
      </p:sp>
      <p:sp>
        <p:nvSpPr>
          <p:cNvPr id="5" name="TextBox 4"/>
          <p:cNvSpPr txBox="1"/>
          <p:nvPr/>
        </p:nvSpPr>
        <p:spPr>
          <a:xfrm>
            <a:off x="5359147" y="1417638"/>
            <a:ext cx="3532357" cy="4524315"/>
          </a:xfrm>
          <a:prstGeom prst="rect">
            <a:avLst/>
          </a:prstGeom>
          <a:noFill/>
        </p:spPr>
        <p:txBody>
          <a:bodyPr wrap="square" rtlCol="0">
            <a:spAutoFit/>
          </a:bodyPr>
          <a:lstStyle/>
          <a:p>
            <a:pPr algn="ctr"/>
            <a:endParaRPr lang="en-US" dirty="0"/>
          </a:p>
          <a:p>
            <a:pPr algn="ctr"/>
            <a:r>
              <a:rPr lang="en-US" dirty="0"/>
              <a:t>The restoration of historic buildings convey a </a:t>
            </a:r>
            <a:r>
              <a:rPr lang="en-US" b="1" dirty="0"/>
              <a:t>positive externality </a:t>
            </a:r>
            <a:r>
              <a:rPr lang="en-US" dirty="0"/>
              <a:t>because</a:t>
            </a:r>
            <a:r>
              <a:rPr lang="en-US" b="1" dirty="0"/>
              <a:t> </a:t>
            </a:r>
            <a:r>
              <a:rPr lang="en-US" dirty="0"/>
              <a:t>people other than the owner enjoy the beauty and history of them, and they can also raise property values and create business for everyone in the area. </a:t>
            </a:r>
          </a:p>
          <a:p>
            <a:pPr algn="ctr"/>
            <a:endParaRPr lang="en-US" dirty="0"/>
          </a:p>
          <a:p>
            <a:pPr algn="ctr"/>
            <a:r>
              <a:rPr lang="en-US" dirty="0"/>
              <a:t>The owner, however, does not get the full benefit and is too quick to tear the building down.</a:t>
            </a:r>
          </a:p>
          <a:p>
            <a:pPr algn="ctr"/>
            <a:endParaRPr lang="en-US" dirty="0"/>
          </a:p>
          <a:p>
            <a:pPr algn="ctr"/>
            <a:r>
              <a:rPr lang="en-US" dirty="0"/>
              <a:t>The government tries to solve this with by partially compensating the costs.</a:t>
            </a:r>
          </a:p>
        </p:txBody>
      </p:sp>
      <p:pic>
        <p:nvPicPr>
          <p:cNvPr id="1026" name="Picture 2" descr="A nighttime view of the Alamo Chapel located at #1 Alamo Plaza, San  Antonio, Texas (TX).">
            <a:extLst>
              <a:ext uri="{FF2B5EF4-FFF2-40B4-BE49-F238E27FC236}">
                <a16:creationId xmlns:a16="http://schemas.microsoft.com/office/drawing/2014/main" id="{BA796B39-288F-5F4B-BE02-41F5A72E5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566075"/>
            <a:ext cx="4088222" cy="264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2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3857"/>
          </a:xfrm>
        </p:spPr>
        <p:txBody>
          <a:bodyPr>
            <a:normAutofit/>
          </a:bodyPr>
          <a:lstStyle/>
          <a:p>
            <a:r>
              <a:rPr lang="en-US" sz="4000" dirty="0"/>
              <a:t>Public Policy</a:t>
            </a:r>
          </a:p>
        </p:txBody>
      </p:sp>
      <p:sp>
        <p:nvSpPr>
          <p:cNvPr id="5" name="TextBox 4"/>
          <p:cNvSpPr txBox="1"/>
          <p:nvPr/>
        </p:nvSpPr>
        <p:spPr>
          <a:xfrm>
            <a:off x="4497496" y="1519093"/>
            <a:ext cx="4151204" cy="830997"/>
          </a:xfrm>
          <a:prstGeom prst="rect">
            <a:avLst/>
          </a:prstGeom>
          <a:noFill/>
        </p:spPr>
        <p:txBody>
          <a:bodyPr wrap="square" rtlCol="0">
            <a:spAutoFit/>
          </a:bodyPr>
          <a:lstStyle/>
          <a:p>
            <a:pPr algn="ctr"/>
            <a:r>
              <a:rPr lang="en-US" sz="2400" b="1" dirty="0"/>
              <a:t>Direct Regulation: </a:t>
            </a:r>
            <a:r>
              <a:rPr lang="en-US" sz="2400" dirty="0"/>
              <a:t>regulate behavior directly.</a:t>
            </a:r>
          </a:p>
        </p:txBody>
      </p:sp>
      <p:pic>
        <p:nvPicPr>
          <p:cNvPr id="9" name="Picture 8"/>
          <p:cNvPicPr>
            <a:picLocks noChangeAspect="1"/>
          </p:cNvPicPr>
          <p:nvPr/>
        </p:nvPicPr>
        <p:blipFill>
          <a:blip r:embed="rId3"/>
          <a:stretch>
            <a:fillRect/>
          </a:stretch>
        </p:blipFill>
        <p:spPr>
          <a:xfrm>
            <a:off x="0" y="3822700"/>
            <a:ext cx="4650179" cy="2778482"/>
          </a:xfrm>
          <a:prstGeom prst="rect">
            <a:avLst/>
          </a:prstGeom>
        </p:spPr>
      </p:pic>
      <p:sp>
        <p:nvSpPr>
          <p:cNvPr id="12" name="TextBox 11"/>
          <p:cNvSpPr txBox="1"/>
          <p:nvPr/>
        </p:nvSpPr>
        <p:spPr>
          <a:xfrm>
            <a:off x="4726096" y="4445385"/>
            <a:ext cx="4151204" cy="1569660"/>
          </a:xfrm>
          <a:prstGeom prst="rect">
            <a:avLst/>
          </a:prstGeom>
          <a:noFill/>
        </p:spPr>
        <p:txBody>
          <a:bodyPr wrap="square" rtlCol="0">
            <a:spAutoFit/>
          </a:bodyPr>
          <a:lstStyle/>
          <a:p>
            <a:pPr algn="ctr"/>
            <a:r>
              <a:rPr lang="en-US" sz="2400" b="1" dirty="0"/>
              <a:t>Market-based Policy: </a:t>
            </a:r>
            <a:r>
              <a:rPr lang="en-US" sz="2400" dirty="0"/>
              <a:t>provide incentives so that private decision makers will choose to solve the problem on their own.</a:t>
            </a:r>
          </a:p>
        </p:txBody>
      </p:sp>
      <p:pic>
        <p:nvPicPr>
          <p:cNvPr id="7" name="Picture 6">
            <a:extLst>
              <a:ext uri="{FF2B5EF4-FFF2-40B4-BE49-F238E27FC236}">
                <a16:creationId xmlns:a16="http://schemas.microsoft.com/office/drawing/2014/main" id="{407D0A57-A041-CE46-A6DD-27F938CBC15D}"/>
              </a:ext>
            </a:extLst>
          </p:cNvPr>
          <p:cNvPicPr>
            <a:picLocks noChangeAspect="1"/>
          </p:cNvPicPr>
          <p:nvPr/>
        </p:nvPicPr>
        <p:blipFill>
          <a:blip r:embed="rId4"/>
          <a:stretch>
            <a:fillRect/>
          </a:stretch>
        </p:blipFill>
        <p:spPr>
          <a:xfrm>
            <a:off x="749300" y="966890"/>
            <a:ext cx="2665310" cy="26653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Pollution: Corrective Taxes and Permits</a:t>
            </a:r>
          </a:p>
        </p:txBody>
      </p:sp>
      <p:sp>
        <p:nvSpPr>
          <p:cNvPr id="5" name="TextBox 4"/>
          <p:cNvSpPr txBox="1"/>
          <p:nvPr/>
        </p:nvSpPr>
        <p:spPr>
          <a:xfrm>
            <a:off x="5154443" y="1651840"/>
            <a:ext cx="3532357" cy="4247317"/>
          </a:xfrm>
          <a:prstGeom prst="rect">
            <a:avLst/>
          </a:prstGeom>
          <a:noFill/>
        </p:spPr>
        <p:txBody>
          <a:bodyPr wrap="square" rtlCol="0">
            <a:spAutoFit/>
          </a:bodyPr>
          <a:lstStyle/>
          <a:p>
            <a:pPr algn="ctr"/>
            <a:r>
              <a:rPr lang="en-US" dirty="0"/>
              <a:t>The smoke-stacks creates a negative externality with pollution of the air.</a:t>
            </a:r>
          </a:p>
          <a:p>
            <a:pPr algn="ctr"/>
            <a:endParaRPr lang="en-US" dirty="0"/>
          </a:p>
          <a:p>
            <a:pPr algn="ctr"/>
            <a:r>
              <a:rPr lang="en-US" dirty="0"/>
              <a:t>Firms have much more information about their own private costs of production than they do the external cost to everyone around them. They are focused on efficiency and maximizing profits and can therefore be short sighted. </a:t>
            </a:r>
          </a:p>
          <a:p>
            <a:pPr algn="ctr"/>
            <a:endParaRPr lang="en-US" dirty="0"/>
          </a:p>
          <a:p>
            <a:pPr algn="ctr"/>
            <a:r>
              <a:rPr lang="en-US" dirty="0"/>
              <a:t>The government may see the bigger picture more clearly created a potential role for government.</a:t>
            </a:r>
          </a:p>
        </p:txBody>
      </p:sp>
      <p:pic>
        <p:nvPicPr>
          <p:cNvPr id="2052" name="Picture 4" descr="Free Images : pollution, sky, smoke, explosion, industry, factory, cloud,  atmosphere, heat, city, architecture, world, reflection, gas, night,  evening 4016x5856 - - 1550759 - Free stock photos - PxHere">
            <a:extLst>
              <a:ext uri="{FF2B5EF4-FFF2-40B4-BE49-F238E27FC236}">
                <a16:creationId xmlns:a16="http://schemas.microsoft.com/office/drawing/2014/main" id="{924B6BC8-CF06-EA42-B60E-8A7CB7F0A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785" y="1651840"/>
            <a:ext cx="2771773" cy="4038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Corrective Tax</a:t>
            </a:r>
          </a:p>
        </p:txBody>
      </p:sp>
      <p:pic>
        <p:nvPicPr>
          <p:cNvPr id="4" name="Picture 3"/>
          <p:cNvPicPr>
            <a:picLocks noChangeAspect="1"/>
          </p:cNvPicPr>
          <p:nvPr/>
        </p:nvPicPr>
        <p:blipFill>
          <a:blip r:embed="rId3"/>
          <a:stretch>
            <a:fillRect/>
          </a:stretch>
        </p:blipFill>
        <p:spPr>
          <a:xfrm>
            <a:off x="157710" y="1842804"/>
            <a:ext cx="4963477" cy="4277597"/>
          </a:xfrm>
          <a:prstGeom prst="rect">
            <a:avLst/>
          </a:prstGeom>
        </p:spPr>
      </p:pic>
      <p:sp>
        <p:nvSpPr>
          <p:cNvPr id="5" name="TextBox 4"/>
          <p:cNvSpPr txBox="1"/>
          <p:nvPr/>
        </p:nvSpPr>
        <p:spPr>
          <a:xfrm>
            <a:off x="4967687" y="2754873"/>
            <a:ext cx="4052587" cy="1938992"/>
          </a:xfrm>
          <a:prstGeom prst="rect">
            <a:avLst/>
          </a:prstGeom>
          <a:noFill/>
        </p:spPr>
        <p:txBody>
          <a:bodyPr wrap="square" rtlCol="0">
            <a:spAutoFit/>
          </a:bodyPr>
          <a:lstStyle/>
          <a:p>
            <a:pPr algn="ctr"/>
            <a:r>
              <a:rPr lang="en-US" sz="2400" b="1" dirty="0"/>
              <a:t>Corrective Tax: </a:t>
            </a:r>
            <a:r>
              <a:rPr lang="en-US" sz="2400" dirty="0"/>
              <a:t>a tax designed to induce private decision makers to take account of the social costs that arise from a negative externality.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143000"/>
          </a:xfrm>
        </p:spPr>
        <p:txBody>
          <a:bodyPr>
            <a:normAutofit/>
          </a:bodyPr>
          <a:lstStyle/>
          <a:p>
            <a:r>
              <a:rPr lang="en-US" sz="4000" dirty="0"/>
              <a:t>Corrective Tax</a:t>
            </a:r>
            <a:endParaRPr lang="en-US" sz="4000" dirty="0">
              <a:ea typeface="ＭＳ Ｐゴシック" pitchFamily="-1" charset="-128"/>
              <a:cs typeface="ＭＳ Ｐゴシック" pitchFamily="-1" charset="-128"/>
            </a:endParaRPr>
          </a:p>
        </p:txBody>
      </p:sp>
      <p:cxnSp>
        <p:nvCxnSpPr>
          <p:cNvPr id="5" name="Straight Connector 4"/>
          <p:cNvCxnSpPr/>
          <p:nvPr/>
        </p:nvCxnSpPr>
        <p:spPr>
          <a:xfrm rot="5400000">
            <a:off x="-1418608" y="4259374"/>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53873" y="6331855"/>
            <a:ext cx="472137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232050" y="2533824"/>
            <a:ext cx="2645642" cy="24412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185" name="TextBox 17"/>
          <p:cNvSpPr txBox="1">
            <a:spLocks noChangeArrowheads="1"/>
          </p:cNvSpPr>
          <p:nvPr/>
        </p:nvSpPr>
        <p:spPr bwMode="auto">
          <a:xfrm>
            <a:off x="277792" y="2087156"/>
            <a:ext cx="376082" cy="369332"/>
          </a:xfrm>
          <a:prstGeom prst="rect">
            <a:avLst/>
          </a:prstGeom>
          <a:noFill/>
          <a:ln w="9525">
            <a:noFill/>
            <a:miter lim="800000"/>
            <a:headEnd/>
            <a:tailEnd/>
          </a:ln>
        </p:spPr>
        <p:txBody>
          <a:bodyPr wrap="square">
            <a:prstTxWarp prst="textNoShape">
              <a:avLst/>
            </a:prstTxWarp>
            <a:spAutoFit/>
          </a:bodyPr>
          <a:lstStyle/>
          <a:p>
            <a:pPr algn="r"/>
            <a:r>
              <a:rPr lang="en-US" dirty="0"/>
              <a:t>P</a:t>
            </a:r>
          </a:p>
        </p:txBody>
      </p:sp>
      <p:sp>
        <p:nvSpPr>
          <p:cNvPr id="50186" name="TextBox 18"/>
          <p:cNvSpPr txBox="1">
            <a:spLocks noChangeArrowheads="1"/>
          </p:cNvSpPr>
          <p:nvPr/>
        </p:nvSpPr>
        <p:spPr bwMode="auto">
          <a:xfrm>
            <a:off x="5049964" y="6331855"/>
            <a:ext cx="401423" cy="369332"/>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50187" name="TextBox 19"/>
          <p:cNvSpPr txBox="1">
            <a:spLocks noChangeArrowheads="1"/>
          </p:cNvSpPr>
          <p:nvPr/>
        </p:nvSpPr>
        <p:spPr bwMode="auto">
          <a:xfrm>
            <a:off x="872396" y="2970593"/>
            <a:ext cx="1415355" cy="584776"/>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0000"/>
                </a:solidFill>
              </a:rPr>
              <a:t>D</a:t>
            </a:r>
          </a:p>
          <a:p>
            <a:pPr algn="ctr"/>
            <a:r>
              <a:rPr lang="en-US" sz="1400" dirty="0">
                <a:solidFill>
                  <a:srgbClr val="000000"/>
                </a:solidFill>
              </a:rPr>
              <a:t>(private value)</a:t>
            </a:r>
          </a:p>
        </p:txBody>
      </p:sp>
      <p:sp>
        <p:nvSpPr>
          <p:cNvPr id="50188" name="TextBox 20"/>
          <p:cNvSpPr txBox="1">
            <a:spLocks noChangeArrowheads="1"/>
          </p:cNvSpPr>
          <p:nvPr/>
        </p:nvSpPr>
        <p:spPr bwMode="auto">
          <a:xfrm>
            <a:off x="3676503" y="2241436"/>
            <a:ext cx="1698741" cy="584776"/>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Social Cost</a:t>
            </a:r>
          </a:p>
          <a:p>
            <a:pPr algn="ctr"/>
            <a:r>
              <a:rPr lang="en-US" sz="1400" dirty="0">
                <a:solidFill>
                  <a:srgbClr val="FF0000"/>
                </a:solidFill>
              </a:rPr>
              <a:t>(private + external)</a:t>
            </a:r>
          </a:p>
        </p:txBody>
      </p:sp>
      <p:cxnSp>
        <p:nvCxnSpPr>
          <p:cNvPr id="15" name="Straight Connector 14"/>
          <p:cNvCxnSpPr/>
          <p:nvPr/>
        </p:nvCxnSpPr>
        <p:spPr>
          <a:xfrm>
            <a:off x="1625730" y="2903712"/>
            <a:ext cx="2900144" cy="26828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260859" y="5037845"/>
            <a:ext cx="2588020" cy="158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7" name="TextBox 18"/>
          <p:cNvSpPr txBox="1">
            <a:spLocks noChangeArrowheads="1"/>
          </p:cNvSpPr>
          <p:nvPr/>
        </p:nvSpPr>
        <p:spPr bwMode="auto">
          <a:xfrm>
            <a:off x="1900565" y="6331855"/>
            <a:ext cx="1279758" cy="369332"/>
          </a:xfrm>
          <a:prstGeom prst="rect">
            <a:avLst/>
          </a:prstGeom>
          <a:noFill/>
          <a:ln w="9525">
            <a:noFill/>
            <a:miter lim="800000"/>
            <a:headEnd/>
            <a:tailEnd/>
          </a:ln>
        </p:spPr>
        <p:txBody>
          <a:bodyPr wrap="square">
            <a:prstTxWarp prst="textNoShape">
              <a:avLst/>
            </a:prstTxWarp>
            <a:spAutoFit/>
          </a:bodyPr>
          <a:lstStyle/>
          <a:p>
            <a:pPr algn="ctr"/>
            <a:r>
              <a:rPr lang="en-US" dirty="0" err="1">
                <a:solidFill>
                  <a:srgbClr val="FF0000"/>
                </a:solidFill>
              </a:rPr>
              <a:t>Q</a:t>
            </a:r>
            <a:r>
              <a:rPr lang="en-US" baseline="-25000" dirty="0" err="1">
                <a:solidFill>
                  <a:srgbClr val="FF0000"/>
                </a:solidFill>
              </a:rPr>
              <a:t>optimal</a:t>
            </a:r>
            <a:endParaRPr lang="en-US" baseline="-25000" dirty="0">
              <a:solidFill>
                <a:srgbClr val="FF0000"/>
              </a:solidFill>
            </a:endParaRPr>
          </a:p>
        </p:txBody>
      </p:sp>
      <p:cxnSp>
        <p:nvCxnSpPr>
          <p:cNvPr id="24" name="Straight Connector 23"/>
          <p:cNvCxnSpPr/>
          <p:nvPr/>
        </p:nvCxnSpPr>
        <p:spPr>
          <a:xfrm flipV="1">
            <a:off x="2086519" y="3293336"/>
            <a:ext cx="2645642" cy="24412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0"/>
          <p:cNvSpPr txBox="1">
            <a:spLocks noChangeArrowheads="1"/>
          </p:cNvSpPr>
          <p:nvPr/>
        </p:nvSpPr>
        <p:spPr bwMode="auto">
          <a:xfrm>
            <a:off x="4246703" y="3293336"/>
            <a:ext cx="1247348" cy="584776"/>
          </a:xfrm>
          <a:prstGeom prst="rect">
            <a:avLst/>
          </a:prstGeom>
          <a:noFill/>
          <a:ln w="9525">
            <a:noFill/>
            <a:miter lim="800000"/>
            <a:headEnd/>
            <a:tailEnd/>
          </a:ln>
        </p:spPr>
        <p:txBody>
          <a:bodyPr wrap="square">
            <a:prstTxWarp prst="textNoShape">
              <a:avLst/>
            </a:prstTxWarp>
            <a:spAutoFit/>
          </a:bodyPr>
          <a:lstStyle/>
          <a:p>
            <a:pPr algn="ctr"/>
            <a:r>
              <a:rPr lang="en-US" dirty="0"/>
              <a:t>S</a:t>
            </a:r>
          </a:p>
          <a:p>
            <a:pPr algn="ctr"/>
            <a:r>
              <a:rPr lang="en-US" sz="1400" dirty="0"/>
              <a:t>(private cost)</a:t>
            </a:r>
          </a:p>
        </p:txBody>
      </p:sp>
      <p:cxnSp>
        <p:nvCxnSpPr>
          <p:cNvPr id="26" name="Straight Connector 25"/>
          <p:cNvCxnSpPr>
            <a:cxnSpLocks/>
          </p:cNvCxnSpPr>
          <p:nvPr/>
        </p:nvCxnSpPr>
        <p:spPr>
          <a:xfrm flipV="1">
            <a:off x="3413911" y="2970593"/>
            <a:ext cx="3" cy="336205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TextBox 18"/>
          <p:cNvSpPr txBox="1">
            <a:spLocks noChangeArrowheads="1"/>
          </p:cNvSpPr>
          <p:nvPr/>
        </p:nvSpPr>
        <p:spPr bwMode="auto">
          <a:xfrm>
            <a:off x="2936276" y="6340348"/>
            <a:ext cx="1115350" cy="369332"/>
          </a:xfrm>
          <a:prstGeom prst="rect">
            <a:avLst/>
          </a:prstGeom>
          <a:noFill/>
          <a:ln w="9525">
            <a:noFill/>
            <a:miter lim="800000"/>
            <a:headEnd/>
            <a:tailEnd/>
          </a:ln>
        </p:spPr>
        <p:txBody>
          <a:bodyPr wrap="square">
            <a:prstTxWarp prst="textNoShape">
              <a:avLst/>
            </a:prstTxWarp>
            <a:spAutoFit/>
          </a:bodyPr>
          <a:lstStyle/>
          <a:p>
            <a:pPr algn="ctr"/>
            <a:r>
              <a:rPr lang="en-US" dirty="0" err="1">
                <a:solidFill>
                  <a:srgbClr val="000000"/>
                </a:solidFill>
              </a:rPr>
              <a:t>Q</a:t>
            </a:r>
            <a:r>
              <a:rPr lang="en-US" baseline="-25000" dirty="0" err="1">
                <a:solidFill>
                  <a:srgbClr val="000000"/>
                </a:solidFill>
              </a:rPr>
              <a:t>market</a:t>
            </a:r>
            <a:endParaRPr lang="en-US" baseline="-25000" dirty="0">
              <a:solidFill>
                <a:srgbClr val="000000"/>
              </a:solidFill>
            </a:endParaRPr>
          </a:p>
        </p:txBody>
      </p:sp>
      <p:sp>
        <p:nvSpPr>
          <p:cNvPr id="30" name="TextBox 29"/>
          <p:cNvSpPr txBox="1"/>
          <p:nvPr/>
        </p:nvSpPr>
        <p:spPr>
          <a:xfrm>
            <a:off x="652286" y="1400920"/>
            <a:ext cx="4691910" cy="369332"/>
          </a:xfrm>
          <a:prstGeom prst="rect">
            <a:avLst/>
          </a:prstGeom>
          <a:noFill/>
        </p:spPr>
        <p:txBody>
          <a:bodyPr wrap="square" rtlCol="0">
            <a:spAutoFit/>
          </a:bodyPr>
          <a:lstStyle/>
          <a:p>
            <a:pPr algn="ctr"/>
            <a:r>
              <a:rPr lang="en-US" u="sng" dirty="0">
                <a:ea typeface="ＭＳ Ｐゴシック" pitchFamily="-1" charset="-128"/>
                <a:cs typeface="ＭＳ Ｐゴシック" pitchFamily="-1" charset="-128"/>
              </a:rPr>
              <a:t>Aluminum</a:t>
            </a:r>
            <a:r>
              <a:rPr lang="en-US" u="sng" dirty="0"/>
              <a:t> Market</a:t>
            </a:r>
          </a:p>
        </p:txBody>
      </p:sp>
      <p:sp>
        <p:nvSpPr>
          <p:cNvPr id="33" name="TextBox 32"/>
          <p:cNvSpPr txBox="1"/>
          <p:nvPr/>
        </p:nvSpPr>
        <p:spPr>
          <a:xfrm>
            <a:off x="5854775" y="1605581"/>
            <a:ext cx="3138234" cy="4801315"/>
          </a:xfrm>
          <a:prstGeom prst="rect">
            <a:avLst/>
          </a:prstGeom>
          <a:noFill/>
          <a:ln>
            <a:solidFill>
              <a:schemeClr val="tx1"/>
            </a:solidFill>
          </a:ln>
        </p:spPr>
        <p:txBody>
          <a:bodyPr wrap="square" rtlCol="0">
            <a:spAutoFit/>
          </a:bodyPr>
          <a:lstStyle/>
          <a:p>
            <a:pPr algn="ctr"/>
            <a:r>
              <a:rPr lang="en-US" dirty="0"/>
              <a:t>The producer does not consider the external cost in his production decisions…</a:t>
            </a:r>
          </a:p>
          <a:p>
            <a:pPr algn="ctr"/>
            <a:endParaRPr lang="en-US" dirty="0"/>
          </a:p>
          <a:p>
            <a:pPr algn="ctr"/>
            <a:r>
              <a:rPr lang="en-US" dirty="0"/>
              <a:t>…They produce too much </a:t>
            </a:r>
            <a:r>
              <a:rPr lang="en-US" dirty="0">
                <a:ea typeface="ＭＳ Ｐゴシック" pitchFamily="-1" charset="-128"/>
                <a:cs typeface="ＭＳ Ｐゴシック" pitchFamily="-1" charset="-128"/>
              </a:rPr>
              <a:t>aluminum</a:t>
            </a:r>
            <a:r>
              <a:rPr lang="en-US" dirty="0"/>
              <a:t> compared to the social optimum, causing the externality…</a:t>
            </a:r>
          </a:p>
          <a:p>
            <a:pPr algn="ctr"/>
            <a:endParaRPr lang="en-US" dirty="0"/>
          </a:p>
          <a:p>
            <a:pPr algn="ctr"/>
            <a:r>
              <a:rPr lang="en-US" dirty="0"/>
              <a:t>…The social planner could solve the problem with a tax on each ton of </a:t>
            </a:r>
            <a:r>
              <a:rPr lang="en-US" dirty="0">
                <a:ea typeface="ＭＳ Ｐゴシック" pitchFamily="-1" charset="-128"/>
                <a:cs typeface="ＭＳ Ｐゴシック" pitchFamily="-1" charset="-128"/>
              </a:rPr>
              <a:t>aluminum</a:t>
            </a:r>
            <a:r>
              <a:rPr lang="en-US" dirty="0"/>
              <a:t> produced…</a:t>
            </a:r>
          </a:p>
          <a:p>
            <a:pPr algn="ctr"/>
            <a:endParaRPr lang="en-US" dirty="0"/>
          </a:p>
          <a:p>
            <a:pPr algn="ctr"/>
            <a:r>
              <a:rPr lang="en-US" dirty="0"/>
              <a:t>…</a:t>
            </a:r>
            <a:r>
              <a:rPr lang="en-US" b="1" dirty="0"/>
              <a:t>internalizing the externality</a:t>
            </a:r>
            <a:r>
              <a:rPr lang="en-US" dirty="0"/>
              <a:t>, raising the cost of production and shifting the supply curve left by the size of the tax. </a:t>
            </a:r>
          </a:p>
        </p:txBody>
      </p:sp>
      <p:sp>
        <p:nvSpPr>
          <p:cNvPr id="37" name="Up Arrow 36"/>
          <p:cNvSpPr/>
          <p:nvPr/>
        </p:nvSpPr>
        <p:spPr>
          <a:xfrm>
            <a:off x="3548348" y="2826212"/>
            <a:ext cx="128155" cy="1458314"/>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7950" y="3483019"/>
            <a:ext cx="840398" cy="523220"/>
          </a:xfrm>
          <a:prstGeom prst="rect">
            <a:avLst/>
          </a:prstGeom>
          <a:noFill/>
        </p:spPr>
        <p:txBody>
          <a:bodyPr wrap="square" rtlCol="0">
            <a:spAutoFit/>
          </a:bodyPr>
          <a:lstStyle/>
          <a:p>
            <a:pPr algn="ctr"/>
            <a:r>
              <a:rPr lang="en-US" sz="1400" dirty="0">
                <a:solidFill>
                  <a:srgbClr val="FF0000"/>
                </a:solidFill>
              </a:rPr>
              <a:t>external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1000"/>
                                        <p:tgtEl>
                                          <p:spTgt spid="37"/>
                                        </p:tgtEl>
                                      </p:cBhvr>
                                    </p:animEffect>
                                  </p:childTnLst>
                                  <p:subTnLst>
                                    <p:audio>
                                      <p:cMediaNode>
                                        <p:cTn display="0" masterRel="sameClick">
                                          <p:stCondLst>
                                            <p:cond evt="begin" delay="0">
                                              <p:tn val="5"/>
                                            </p:cond>
                                          </p:stCondLst>
                                          <p:endCondLst>
                                            <p:cond evt="onStopAudio" delay="0">
                                              <p:tgtEl>
                                                <p:sldTgt/>
                                              </p:tgtEl>
                                            </p:cond>
                                          </p:endCondLst>
                                        </p:cTn>
                                        <p:tgtEl>
                                          <p:sndTgt r:embed="rId3" name="Fly Out"/>
                                        </p:tgtEl>
                                      </p:cMediaNode>
                                    </p:audio>
                                  </p:subTnLst>
                                </p:cTn>
                              </p:par>
                              <p:par>
                                <p:cTn id="8" presetID="1"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018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1000"/>
                                        <p:tgtEl>
                                          <p:spTgt spid="23"/>
                                        </p:tgtEl>
                                      </p:cBhvr>
                                    </p:animEffect>
                                  </p:childTnLst>
                                  <p:subTnLst>
                                    <p:audio>
                                      <p:cMediaNode>
                                        <p:cTn display="0" masterRel="sameClick">
                                          <p:stCondLst>
                                            <p:cond evt="begin" delay="0">
                                              <p:tn val="16"/>
                                            </p:cond>
                                          </p:stCondLst>
                                          <p:endCondLst>
                                            <p:cond evt="onStopAudio" delay="0">
                                              <p:tgtEl>
                                                <p:sldTgt/>
                                              </p:tgtEl>
                                            </p:cond>
                                          </p:endCondLst>
                                        </p:cTn>
                                        <p:tgtEl>
                                          <p:sndTgt r:embed="rId4" name="Typewriter"/>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8" grpId="0"/>
      <p:bldP spid="27" grpId="0"/>
      <p:bldP spid="37"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Tradable Permits</a:t>
            </a:r>
          </a:p>
        </p:txBody>
      </p:sp>
      <p:pic>
        <p:nvPicPr>
          <p:cNvPr id="6" name="Picture 5"/>
          <p:cNvPicPr>
            <a:picLocks noChangeAspect="1"/>
          </p:cNvPicPr>
          <p:nvPr/>
        </p:nvPicPr>
        <p:blipFill>
          <a:blip r:embed="rId3"/>
          <a:stretch>
            <a:fillRect/>
          </a:stretch>
        </p:blipFill>
        <p:spPr>
          <a:xfrm>
            <a:off x="153058" y="2407519"/>
            <a:ext cx="4180867" cy="3242305"/>
          </a:xfrm>
          <a:prstGeom prst="rect">
            <a:avLst/>
          </a:prstGeom>
        </p:spPr>
      </p:pic>
      <p:sp>
        <p:nvSpPr>
          <p:cNvPr id="7" name="TextBox 6"/>
          <p:cNvSpPr txBox="1"/>
          <p:nvPr/>
        </p:nvSpPr>
        <p:spPr>
          <a:xfrm>
            <a:off x="4472786" y="1961096"/>
            <a:ext cx="4214014" cy="3970318"/>
          </a:xfrm>
          <a:prstGeom prst="rect">
            <a:avLst/>
          </a:prstGeom>
          <a:noFill/>
        </p:spPr>
        <p:txBody>
          <a:bodyPr wrap="square" rtlCol="0">
            <a:spAutoFit/>
          </a:bodyPr>
          <a:lstStyle/>
          <a:p>
            <a:pPr algn="ctr"/>
            <a:r>
              <a:rPr lang="en-US" dirty="0"/>
              <a:t>The EPA can regulate pollution by setting limits on things like carbon emissions by distributing pollution permits.</a:t>
            </a:r>
          </a:p>
          <a:p>
            <a:pPr algn="ctr"/>
            <a:endParaRPr lang="en-US" dirty="0"/>
          </a:p>
          <a:p>
            <a:pPr algn="ctr"/>
            <a:r>
              <a:rPr lang="en-US" dirty="0"/>
              <a:t>Firms can sell unused permits if the have lower than allowed levels of pollution...</a:t>
            </a:r>
          </a:p>
          <a:p>
            <a:pPr algn="ctr"/>
            <a:endParaRPr lang="en-US" dirty="0"/>
          </a:p>
          <a:p>
            <a:pPr algn="ctr"/>
            <a:r>
              <a:rPr lang="en-US" dirty="0"/>
              <a:t>…This means that regardless of the initial allocation, the final allocation will be efficient…</a:t>
            </a:r>
          </a:p>
          <a:p>
            <a:pPr algn="ctr"/>
            <a:endParaRPr lang="en-US" dirty="0"/>
          </a:p>
          <a:p>
            <a:pPr algn="ctr"/>
            <a:r>
              <a:rPr lang="en-US" dirty="0"/>
              <a:t>…Firms that can reduce pollution at a low cost will then sell their extra permits to firms with high costs of reducing pollution.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19151</TotalTime>
  <Words>1744</Words>
  <Application>Microsoft Macintosh PowerPoint</Application>
  <PresentationFormat>On-screen Show (4:3)</PresentationFormat>
  <Paragraphs>222</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Negative Externality </vt:lpstr>
      <vt:lpstr>Positive Externality</vt:lpstr>
      <vt:lpstr>Public Policy</vt:lpstr>
      <vt:lpstr>Pollution: Corrective Taxes and Permits</vt:lpstr>
      <vt:lpstr>Corrective Tax</vt:lpstr>
      <vt:lpstr>Corrective Tax</vt:lpstr>
      <vt:lpstr>Tradable Permits</vt:lpstr>
      <vt:lpstr>Corrective Tax Versus Pollution Permits</vt:lpstr>
      <vt:lpstr>Positive Externalities: Subsidies</vt:lpstr>
      <vt:lpstr>Positive Externalities: Subsidies</vt:lpstr>
      <vt:lpstr>Private Solutions</vt:lpstr>
      <vt:lpstr>Private Solutions</vt:lpstr>
      <vt:lpstr>Characteristics of Goods</vt:lpstr>
      <vt:lpstr>Private and Club Goods</vt:lpstr>
      <vt:lpstr>Public Goods</vt:lpstr>
      <vt:lpstr>Public Goods</vt:lpstr>
      <vt:lpstr>Common Resources</vt:lpstr>
      <vt:lpstr>Types of Goods</vt:lpstr>
      <vt:lpstr>Roads Crossing Boundaries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creator>James DeNicco</dc:creator>
  <cp:lastModifiedBy>James DeNicco</cp:lastModifiedBy>
  <cp:revision>201</cp:revision>
  <cp:lastPrinted>2023-08-04T16:56:21Z</cp:lastPrinted>
  <dcterms:created xsi:type="dcterms:W3CDTF">2015-07-28T19:25:37Z</dcterms:created>
  <dcterms:modified xsi:type="dcterms:W3CDTF">2023-08-04T16:56:31Z</dcterms:modified>
</cp:coreProperties>
</file>