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47" r:id="rId2"/>
    <p:sldId id="348" r:id="rId3"/>
    <p:sldId id="296" r:id="rId4"/>
    <p:sldId id="351" r:id="rId5"/>
    <p:sldId id="297" r:id="rId6"/>
    <p:sldId id="350" r:id="rId7"/>
    <p:sldId id="320" r:id="rId8"/>
    <p:sldId id="353" r:id="rId9"/>
    <p:sldId id="324" r:id="rId10"/>
    <p:sldId id="357" r:id="rId11"/>
    <p:sldId id="352" r:id="rId12"/>
    <p:sldId id="356" r:id="rId13"/>
    <p:sldId id="335" r:id="rId14"/>
    <p:sldId id="349" r:id="rId15"/>
    <p:sldId id="328" r:id="rId16"/>
    <p:sldId id="330" r:id="rId17"/>
    <p:sldId id="338" r:id="rId18"/>
    <p:sldId id="33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7538"/>
    <a:srgbClr val="602C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49"/>
    <p:restoredTop sz="77823"/>
  </p:normalViewPr>
  <p:slideViewPr>
    <p:cSldViewPr snapToGrid="0" snapToObjects="1">
      <p:cViewPr varScale="1">
        <p:scale>
          <a:sx n="98" d="100"/>
          <a:sy n="98" d="100"/>
        </p:scale>
        <p:origin x="168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D4FDB-DD03-C747-A8F2-D739915BA193}" type="datetimeFigureOut">
              <a:rPr lang="en-US" smtClean="0"/>
              <a:pPr/>
              <a:t>4/14/25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5AB16-E172-3041-A39B-A10F154BE30B}" type="slidenum">
              <a:rPr lang="en-US" smtClean="0"/>
              <a:pPr/>
              <a:t>‹#›</a:t>
            </a:fld>
            <a:endParaRPr lang="en-US"/>
          </a:p>
        </p:txBody>
      </p:sp>
    </p:spTree>
    <p:extLst>
      <p:ext uri="{BB962C8B-B14F-4D97-AF65-F5344CB8AC3E}">
        <p14:creationId xmlns:p14="http://schemas.microsoft.com/office/powerpoint/2010/main" val="3712191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talk about that I am just showing influences of different policies. I am not </a:t>
            </a:r>
            <a:r>
              <a:rPr lang="en-US"/>
              <a:t>saying every time </a:t>
            </a:r>
            <a:r>
              <a:rPr lang="en-US" dirty="0"/>
              <a:t>this is the way it will happen. </a:t>
            </a:r>
            <a:r>
              <a:rPr lang="en-US" baseline="0" dirty="0"/>
              <a:t>So if some of this might go against some world view you have about economic policy, I'm not saying you are wrong. You may be right. We will go over how cutting corporate taxes can lead to long run increases in our standard of living through increased investment. But of course cutting corporate taxes may not always lead to that. </a:t>
            </a:r>
            <a:r>
              <a:rPr lang="en-US" dirty="0"/>
              <a:t>The proper policy is situation dependent.</a:t>
            </a:r>
            <a:r>
              <a:rPr lang="en-US" baseline="0" dirty="0"/>
              <a:t>  Sometimes increasing government spending is right, sometimes cutting it is right. Sometimes increasing taxes is right, sometimes cutting them is right, it depends. Again, I am just showing you certain influences and pressures that result from different policy decisions. If you have questions or don’t feel like something jives with views you, please ask questions. That makes it fun!</a:t>
            </a:r>
            <a:endParaRPr lang="en-US" dirty="0"/>
          </a:p>
        </p:txBody>
      </p:sp>
      <p:sp>
        <p:nvSpPr>
          <p:cNvPr id="4" name="Slide Number Placeholder 3"/>
          <p:cNvSpPr>
            <a:spLocks noGrp="1"/>
          </p:cNvSpPr>
          <p:nvPr>
            <p:ph type="sldNum" sz="quarter" idx="10"/>
          </p:nvPr>
        </p:nvSpPr>
        <p:spPr/>
        <p:txBody>
          <a:bodyPr/>
          <a:lstStyle/>
          <a:p>
            <a:fld id="{B655AB16-E172-3041-A39B-A10F154BE30B}" type="slidenum">
              <a:rPr lang="en-US" smtClean="0"/>
              <a:pPr/>
              <a:t>1</a:t>
            </a:fld>
            <a:endParaRPr lang="en-US"/>
          </a:p>
        </p:txBody>
      </p:sp>
    </p:spTree>
    <p:extLst>
      <p:ext uri="{BB962C8B-B14F-4D97-AF65-F5344CB8AC3E}">
        <p14:creationId xmlns:p14="http://schemas.microsoft.com/office/powerpoint/2010/main" val="273144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to talk about S corporations and how they are taxed at the personal income level, so that lends credence to </a:t>
            </a:r>
            <a:r>
              <a:rPr lang="en-US" baseline="0"/>
              <a:t>supply side.</a:t>
            </a:r>
            <a:endParaRPr lang="en-US"/>
          </a:p>
        </p:txBody>
      </p:sp>
      <p:sp>
        <p:nvSpPr>
          <p:cNvPr id="4" name="Slide Number Placeholder 3"/>
          <p:cNvSpPr>
            <a:spLocks noGrp="1"/>
          </p:cNvSpPr>
          <p:nvPr>
            <p:ph type="sldNum" sz="quarter" idx="10"/>
          </p:nvPr>
        </p:nvSpPr>
        <p:spPr/>
        <p:txBody>
          <a:bodyPr/>
          <a:lstStyle/>
          <a:p>
            <a:fld id="{B655AB16-E172-3041-A39B-A10F154BE30B}" type="slidenum">
              <a:rPr lang="en-US" smtClean="0"/>
              <a:pPr/>
              <a:t>16</a:t>
            </a:fld>
            <a:endParaRPr lang="en-US"/>
          </a:p>
        </p:txBody>
      </p:sp>
    </p:spTree>
    <p:extLst>
      <p:ext uri="{BB962C8B-B14F-4D97-AF65-F5344CB8AC3E}">
        <p14:creationId xmlns:p14="http://schemas.microsoft.com/office/powerpoint/2010/main" val="104143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kboo.org</a:t>
            </a:r>
            <a:r>
              <a:rPr lang="en-US" dirty="0"/>
              <a:t>/media/100360-cares-act-tax-cuts-wealthy-spur-oregon-effort-remove-cuts-state-tax-code</a:t>
            </a:r>
          </a:p>
          <a:p>
            <a:endParaRPr lang="en-US" dirty="0"/>
          </a:p>
          <a:p>
            <a:r>
              <a:rPr lang="en-US" dirty="0"/>
              <a:t>https://</a:t>
            </a:r>
            <a:r>
              <a:rPr lang="en-US" dirty="0" err="1"/>
              <a:t>www.vijana.fm</a:t>
            </a:r>
            <a:r>
              <a:rPr lang="en-US" dirty="0"/>
              <a:t>/2010/08/10/getting-off-the-bench/</a:t>
            </a:r>
          </a:p>
          <a:p>
            <a:endParaRPr lang="en-US" dirty="0"/>
          </a:p>
          <a:p>
            <a:r>
              <a:rPr lang="en-US" dirty="0"/>
              <a:t>https://</a:t>
            </a:r>
            <a:r>
              <a:rPr lang="en-US" dirty="0" err="1"/>
              <a:t>technofaq.org</a:t>
            </a:r>
            <a:r>
              <a:rPr lang="en-US" dirty="0"/>
              <a:t>/posts/2017/11/regulation-must-be-responsive-ct-compliances-brian-connell-tombs-notes/</a:t>
            </a:r>
          </a:p>
          <a:p>
            <a:endParaRPr lang="en-US" dirty="0"/>
          </a:p>
          <a:p>
            <a:r>
              <a:rPr lang="en-US" dirty="0"/>
              <a:t>https://</a:t>
            </a:r>
            <a:r>
              <a:rPr lang="en-US" dirty="0" err="1"/>
              <a:t>www.huaxingnets.com</a:t>
            </a:r>
            <a:r>
              <a:rPr lang="en-US" dirty="0"/>
              <a:t>/knotted-nylon-twine-safety-</a:t>
            </a:r>
            <a:r>
              <a:rPr lang="en-US" dirty="0" err="1"/>
              <a:t>net.html</a:t>
            </a:r>
            <a:endParaRPr lang="en-US" dirty="0"/>
          </a:p>
          <a:p>
            <a:endParaRPr lang="en-US" dirty="0"/>
          </a:p>
          <a:p>
            <a:r>
              <a:rPr lang="en-US" dirty="0"/>
              <a:t>https://</a:t>
            </a:r>
            <a:r>
              <a:rPr lang="en-US" dirty="0" err="1"/>
              <a:t>support.skillscommons.org</a:t>
            </a:r>
            <a:r>
              <a:rPr lang="en-US" dirty="0"/>
              <a:t>/showcases/apprenticeships/the-basics/</a:t>
            </a:r>
          </a:p>
          <a:p>
            <a:endParaRPr lang="en-US" dirty="0"/>
          </a:p>
        </p:txBody>
      </p:sp>
      <p:sp>
        <p:nvSpPr>
          <p:cNvPr id="4" name="Slide Number Placeholder 3"/>
          <p:cNvSpPr>
            <a:spLocks noGrp="1"/>
          </p:cNvSpPr>
          <p:nvPr>
            <p:ph type="sldNum" sz="quarter" idx="5"/>
          </p:nvPr>
        </p:nvSpPr>
        <p:spPr/>
        <p:txBody>
          <a:bodyPr/>
          <a:lstStyle/>
          <a:p>
            <a:fld id="{B655AB16-E172-3041-A39B-A10F154BE30B}" type="slidenum">
              <a:rPr lang="en-US" smtClean="0"/>
              <a:pPr/>
              <a:t>18</a:t>
            </a:fld>
            <a:endParaRPr lang="en-US"/>
          </a:p>
        </p:txBody>
      </p:sp>
    </p:spTree>
    <p:extLst>
      <p:ext uri="{BB962C8B-B14F-4D97-AF65-F5344CB8AC3E}">
        <p14:creationId xmlns:p14="http://schemas.microsoft.com/office/powerpoint/2010/main" val="425707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talk about that I am just showing influences of different policies. I am not saying </a:t>
            </a:r>
            <a:r>
              <a:rPr lang="en-US" dirty="0" err="1"/>
              <a:t>everytime</a:t>
            </a:r>
            <a:r>
              <a:rPr lang="en-US" dirty="0"/>
              <a:t> this is the way it will happen. </a:t>
            </a:r>
            <a:r>
              <a:rPr lang="en-US" baseline="0" dirty="0"/>
              <a:t>So if some of this might go against some world view you have about economic policy, I'm not saying you are wrong. You may be right. We will go over how cutting corporate taxes can lead to long run increases in our standard of living through increased investment. But of course cutting corporate taxes may not always lead to that. </a:t>
            </a:r>
            <a:r>
              <a:rPr lang="en-US" dirty="0"/>
              <a:t>The proper policy is situation dependent.</a:t>
            </a:r>
            <a:r>
              <a:rPr lang="en-US" baseline="0" dirty="0"/>
              <a:t>  Sometimes increasing government spending is right, sometimes cutting it is right. Sometimes increasing taxes is right, sometimes cutting them is right, it depends. Again, I am just showing you certain influences and pressures that result from different policy decisions. If you have questions or don’t feel like something jives with views you, please ask questions. That makes it fun!</a:t>
            </a:r>
            <a:endParaRPr lang="en-US" dirty="0"/>
          </a:p>
        </p:txBody>
      </p:sp>
      <p:sp>
        <p:nvSpPr>
          <p:cNvPr id="4" name="Slide Number Placeholder 3"/>
          <p:cNvSpPr>
            <a:spLocks noGrp="1"/>
          </p:cNvSpPr>
          <p:nvPr>
            <p:ph type="sldNum" sz="quarter" idx="10"/>
          </p:nvPr>
        </p:nvSpPr>
        <p:spPr/>
        <p:txBody>
          <a:bodyPr/>
          <a:lstStyle/>
          <a:p>
            <a:fld id="{B655AB16-E172-3041-A39B-A10F154BE30B}" type="slidenum">
              <a:rPr lang="en-US" smtClean="0"/>
              <a:pPr/>
              <a:t>2</a:t>
            </a:fld>
            <a:endParaRPr lang="en-US"/>
          </a:p>
        </p:txBody>
      </p:sp>
    </p:spTree>
    <p:extLst>
      <p:ext uri="{BB962C8B-B14F-4D97-AF65-F5344CB8AC3E}">
        <p14:creationId xmlns:p14="http://schemas.microsoft.com/office/powerpoint/2010/main" val="399673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www.pexels.com</a:t>
            </a:r>
            <a:r>
              <a:rPr lang="en-US" dirty="0"/>
              <a:t>/photo/selective-focus-photograph-of-half-eaten-doughnut-with-sprinkles-1822105/</a:t>
            </a:r>
          </a:p>
          <a:p>
            <a:endParaRPr lang="en-US" dirty="0"/>
          </a:p>
          <a:p>
            <a:r>
              <a:rPr lang="en-US" dirty="0"/>
              <a:t>One prevailing notion about the</a:t>
            </a:r>
            <a:r>
              <a:rPr lang="en-US" baseline="0" dirty="0"/>
              <a:t> role of government involvement concerns </a:t>
            </a:r>
            <a:r>
              <a:rPr lang="en-US" baseline="0" dirty="0" err="1"/>
              <a:t>paerto</a:t>
            </a:r>
            <a:r>
              <a:rPr lang="en-US" baseline="0" dirty="0"/>
              <a:t> optimality.  It doesn’t care about the distribution in the economy, but rather efficiency.  It only cares if there are wasted resources. </a:t>
            </a:r>
            <a:endParaRPr lang="en-US" dirty="0"/>
          </a:p>
        </p:txBody>
      </p:sp>
      <p:sp>
        <p:nvSpPr>
          <p:cNvPr id="4" name="Slide Number Placeholder 3"/>
          <p:cNvSpPr>
            <a:spLocks noGrp="1"/>
          </p:cNvSpPr>
          <p:nvPr>
            <p:ph type="sldNum" sz="quarter" idx="10"/>
          </p:nvPr>
        </p:nvSpPr>
        <p:spPr/>
        <p:txBody>
          <a:bodyPr/>
          <a:lstStyle/>
          <a:p>
            <a:fld id="{B655AB16-E172-3041-A39B-A10F154BE30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prevailing notion about the</a:t>
            </a:r>
            <a:r>
              <a:rPr lang="en-US" baseline="0" dirty="0"/>
              <a:t> role of government involvement concerns </a:t>
            </a:r>
            <a:r>
              <a:rPr lang="en-US" baseline="0" dirty="0" err="1"/>
              <a:t>paerto</a:t>
            </a:r>
            <a:r>
              <a:rPr lang="en-US" baseline="0" dirty="0"/>
              <a:t> optimality.  It doesn’t care about the distribution in the economy, but rather efficiency.  It only cares if there are wasted resources. </a:t>
            </a:r>
            <a:endParaRPr lang="en-US" dirty="0"/>
          </a:p>
        </p:txBody>
      </p:sp>
      <p:sp>
        <p:nvSpPr>
          <p:cNvPr id="4" name="Slide Number Placeholder 3"/>
          <p:cNvSpPr>
            <a:spLocks noGrp="1"/>
          </p:cNvSpPr>
          <p:nvPr>
            <p:ph type="sldNum" sz="quarter" idx="10"/>
          </p:nvPr>
        </p:nvSpPr>
        <p:spPr/>
        <p:txBody>
          <a:bodyPr/>
          <a:lstStyle/>
          <a:p>
            <a:fld id="{B655AB16-E172-3041-A39B-A10F154BE30B}" type="slidenum">
              <a:rPr lang="en-US" smtClean="0"/>
              <a:pPr/>
              <a:t>4</a:t>
            </a:fld>
            <a:endParaRPr lang="en-US"/>
          </a:p>
        </p:txBody>
      </p:sp>
    </p:spTree>
    <p:extLst>
      <p:ext uri="{BB962C8B-B14F-4D97-AF65-F5344CB8AC3E}">
        <p14:creationId xmlns:p14="http://schemas.microsoft.com/office/powerpoint/2010/main" val="212634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PE is the expectations of prices from both sides, the consumer and the producer!</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WRITE IT UP ON THE BOARD AND KEEP DOING IT WITH THE DIFFERENT EXAMPLES.</a:t>
            </a:r>
          </a:p>
          <a:p>
            <a:r>
              <a:rPr lang="en-US" dirty="0">
                <a:latin typeface="Calibri" charset="0"/>
                <a:ea typeface="ＭＳ Ｐゴシック" charset="0"/>
                <a:cs typeface="ＭＳ Ｐゴシック" charset="0"/>
              </a:rPr>
              <a:t>for SRAS talk about how prices are higher than what you expected and what you set your prices at, you can sell more.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C09917-2951-E143-AE83-1118FE85AF57}" type="slidenum">
              <a:rPr lang="en-US" sz="1200">
                <a:latin typeface="Calibri" charset="0"/>
              </a:rPr>
              <a:pPr eaLnBrk="1" hangingPunct="1"/>
              <a:t>8</a:t>
            </a:fld>
            <a:endParaRPr lang="en-US" sz="1200">
              <a:latin typeface="Calibri" charset="0"/>
            </a:endParaRPr>
          </a:p>
        </p:txBody>
      </p:sp>
    </p:spTree>
    <p:extLst>
      <p:ext uri="{BB962C8B-B14F-4D97-AF65-F5344CB8AC3E}">
        <p14:creationId xmlns:p14="http://schemas.microsoft.com/office/powerpoint/2010/main" val="308931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PE is the expectations of prices from both sides, the consumer and the producer!</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WRITE IT UP ON THE BOARD AND KEEP DOING IT WITH THE DIFFERENT EXAMPLES.</a:t>
            </a:r>
          </a:p>
          <a:p>
            <a:r>
              <a:rPr lang="en-US" dirty="0">
                <a:latin typeface="Calibri" charset="0"/>
                <a:ea typeface="ＭＳ Ｐゴシック" charset="0"/>
                <a:cs typeface="ＭＳ Ｐゴシック" charset="0"/>
              </a:rPr>
              <a:t>for SRAS talk about how prices are higher than what you expected and what you set your prices at, you can sell more.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C09917-2951-E143-AE83-1118FE85AF57}" type="slidenum">
              <a:rPr lang="en-US" sz="1200">
                <a:latin typeface="Calibri" charset="0"/>
              </a:rPr>
              <a:pPr eaLnBrk="1" hangingPunct="1"/>
              <a:t>10</a:t>
            </a:fld>
            <a:endParaRPr lang="en-US" sz="1200">
              <a:latin typeface="Calibri" charset="0"/>
            </a:endParaRPr>
          </a:p>
        </p:txBody>
      </p:sp>
    </p:spTree>
    <p:extLst>
      <p:ext uri="{BB962C8B-B14F-4D97-AF65-F5344CB8AC3E}">
        <p14:creationId xmlns:p14="http://schemas.microsoft.com/office/powerpoint/2010/main" val="181702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84" charset="-128"/>
                <a:cs typeface="ＭＳ Ｐゴシック" pitchFamily="-84" charset="-128"/>
              </a:rPr>
              <a:t>WRITE OUT!</a:t>
            </a:r>
          </a:p>
        </p:txBody>
      </p:sp>
      <p:sp>
        <p:nvSpPr>
          <p:cNvPr id="4" name="Slide Number Placeholder 3"/>
          <p:cNvSpPr>
            <a:spLocks noGrp="1"/>
          </p:cNvSpPr>
          <p:nvPr>
            <p:ph type="sldNum" sz="quarter" idx="5"/>
          </p:nvPr>
        </p:nvSpPr>
        <p:spPr/>
        <p:txBody>
          <a:bodyPr/>
          <a:lstStyle/>
          <a:p>
            <a:pPr>
              <a:defRPr/>
            </a:pPr>
            <a:fld id="{34F0D775-075C-D44B-885D-4E5F78B3B19E}" type="slidenum">
              <a:rPr lang="en-US" smtClean="0"/>
              <a:pPr>
                <a:defRPr/>
              </a:pPr>
              <a:t>12</a:t>
            </a:fld>
            <a:endParaRPr lang="en-US"/>
          </a:p>
        </p:txBody>
      </p:sp>
    </p:spTree>
    <p:extLst>
      <p:ext uri="{BB962C8B-B14F-4D97-AF65-F5344CB8AC3E}">
        <p14:creationId xmlns:p14="http://schemas.microsoft.com/office/powerpoint/2010/main" val="338735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5AB16-E172-3041-A39B-A10F154BE30B}"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pitchFamily="-84" charset="-128"/>
                <a:cs typeface="ＭＳ Ｐゴシック" pitchFamily="-84" charset="-128"/>
              </a:rPr>
              <a:t>Talk in terms of we need in coordination</a:t>
            </a:r>
            <a:r>
              <a:rPr lang="en-US" baseline="0" dirty="0">
                <a:ea typeface="ＭＳ Ｐゴシック" pitchFamily="-84" charset="-128"/>
                <a:cs typeface="ＭＳ Ｐゴシック" pitchFamily="-84" charset="-128"/>
              </a:rPr>
              <a:t> with expansionary policy for </a:t>
            </a:r>
            <a:r>
              <a:rPr lang="en-US" baseline="0">
                <a:ea typeface="ＭＳ Ｐゴシック" pitchFamily="-84" charset="-128"/>
                <a:cs typeface="ＭＳ Ｐゴシック" pitchFamily="-84" charset="-128"/>
              </a:rPr>
              <a:t>crowding out.</a:t>
            </a:r>
            <a:endParaRPr lang="en-US" dirty="0">
              <a:ea typeface="ＭＳ Ｐゴシック" pitchFamily="-84" charset="-128"/>
              <a:cs typeface="ＭＳ Ｐゴシック" pitchFamily="-84" charset="-128"/>
            </a:endParaRPr>
          </a:p>
        </p:txBody>
      </p:sp>
      <p:sp>
        <p:nvSpPr>
          <p:cNvPr id="4" name="Slide Number Placeholder 3"/>
          <p:cNvSpPr>
            <a:spLocks noGrp="1"/>
          </p:cNvSpPr>
          <p:nvPr>
            <p:ph type="sldNum" sz="quarter" idx="5"/>
          </p:nvPr>
        </p:nvSpPr>
        <p:spPr/>
        <p:txBody>
          <a:bodyPr/>
          <a:lstStyle/>
          <a:p>
            <a:pPr>
              <a:defRPr/>
            </a:pPr>
            <a:fld id="{34F0D775-075C-D44B-885D-4E5F78B3B19E}" type="slidenum">
              <a:rPr lang="en-US" smtClean="0"/>
              <a:pPr>
                <a:defRPr/>
              </a:pPr>
              <a:t>14</a:t>
            </a:fld>
            <a:endParaRPr lang="en-US"/>
          </a:p>
        </p:txBody>
      </p:sp>
    </p:spTree>
    <p:extLst>
      <p:ext uri="{BB962C8B-B14F-4D97-AF65-F5344CB8AC3E}">
        <p14:creationId xmlns:p14="http://schemas.microsoft.com/office/powerpoint/2010/main" val="102552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6D29AA-96AD-B24F-A782-A308DF3F5BC4}"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D29AA-96AD-B24F-A782-A308DF3F5BC4}"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D29AA-96AD-B24F-A782-A308DF3F5BC4}"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D29AA-96AD-B24F-A782-A308DF3F5BC4}"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D29AA-96AD-B24F-A782-A308DF3F5BC4}"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6D29AA-96AD-B24F-A782-A308DF3F5BC4}" type="datetimeFigureOut">
              <a:rPr lang="en-US" smtClean="0"/>
              <a:pPr/>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6D29AA-96AD-B24F-A782-A308DF3F5BC4}" type="datetimeFigureOut">
              <a:rPr lang="en-US" smtClean="0"/>
              <a:pPr/>
              <a:t>4/14/25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D29AA-96AD-B24F-A782-A308DF3F5BC4}" type="datetimeFigureOut">
              <a:rPr lang="en-US" smtClean="0"/>
              <a:pPr/>
              <a:t>4/14/25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D29AA-96AD-B24F-A782-A308DF3F5BC4}" type="datetimeFigureOut">
              <a:rPr lang="en-US" smtClean="0"/>
              <a:pPr/>
              <a:t>4/14/25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6D29AA-96AD-B24F-A782-A308DF3F5BC4}" type="datetimeFigureOut">
              <a:rPr lang="en-US" smtClean="0"/>
              <a:pPr/>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6D29AA-96AD-B24F-A782-A308DF3F5BC4}" type="datetimeFigureOut">
              <a:rPr lang="en-US" smtClean="0"/>
              <a:pPr/>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8746A-05CD-C74E-A306-D04CCF3EC1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D29AA-96AD-B24F-A782-A308DF3F5BC4}" type="datetimeFigureOut">
              <a:rPr lang="en-US" smtClean="0"/>
              <a:pPr/>
              <a:t>4/14/25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8746A-05CD-C74E-A306-D04CCF3EC1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bin"/><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1.wav"/><Relationship Id="rId4" Type="http://schemas.openxmlformats.org/officeDocument/2006/relationships/audio" Target="../media/audio3.bin"/></Relationships>
</file>

<file path=ppt/slides/_rels/slide1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5.bin"/><Relationship Id="rId4" Type="http://schemas.openxmlformats.org/officeDocument/2006/relationships/audio" Target="../media/audio3.bin"/></Relationships>
</file>

<file path=ppt/slides/_rels/slide1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1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9.png"/><Relationship Id="rId4" Type="http://schemas.openxmlformats.org/officeDocument/2006/relationships/audio" Target="../media/audio3.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audio" Target="../media/audio3.bin"/><Relationship Id="rId4" Type="http://schemas.openxmlformats.org/officeDocument/2006/relationships/audio" Target="../media/audio2.bin"/></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524785" y="5490971"/>
            <a:ext cx="5221554" cy="1159200"/>
          </a:xfrm>
        </p:spPr>
        <p:txBody>
          <a:bodyPr anchor="ctr">
            <a:normAutofit/>
          </a:bodyPr>
          <a:lstStyle/>
          <a:p>
            <a:pPr algn="l"/>
            <a:r>
              <a:rPr lang="en-US" sz="3500" b="1">
                <a:solidFill>
                  <a:srgbClr val="FFFFFF"/>
                </a:solidFill>
                <a:ea typeface="ＭＳ Ｐゴシック" pitchFamily="-1" charset="-128"/>
                <a:cs typeface="ＭＳ Ｐゴシック" pitchFamily="-1" charset="-128"/>
              </a:rPr>
              <a:t>Fiscal Policy</a:t>
            </a:r>
          </a:p>
        </p:txBody>
      </p:sp>
      <p:pic>
        <p:nvPicPr>
          <p:cNvPr id="3" name="Picture 2" descr="A person sitting at a desk with flags behind him&#10;&#10;Description automatically generated with medium confidence">
            <a:extLst>
              <a:ext uri="{FF2B5EF4-FFF2-40B4-BE49-F238E27FC236}">
                <a16:creationId xmlns:a16="http://schemas.microsoft.com/office/drawing/2014/main" id="{53ACAEB6-C99E-A5C6-D93A-C38BA1A279DD}"/>
              </a:ext>
            </a:extLst>
          </p:cNvPr>
          <p:cNvPicPr>
            <a:picLocks noChangeAspect="1"/>
          </p:cNvPicPr>
          <p:nvPr/>
        </p:nvPicPr>
        <p:blipFill>
          <a:blip r:embed="rId3"/>
          <a:stretch>
            <a:fillRect/>
          </a:stretch>
        </p:blipFill>
        <p:spPr>
          <a:xfrm>
            <a:off x="1196078" y="390832"/>
            <a:ext cx="6821307" cy="4519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0" y="0"/>
            <a:ext cx="9144000" cy="1143000"/>
          </a:xfrm>
        </p:spPr>
        <p:txBody>
          <a:bodyPr/>
          <a:lstStyle/>
          <a:p>
            <a:r>
              <a:rPr lang="en-US" sz="4000" dirty="0">
                <a:latin typeface="Calibri" charset="0"/>
                <a:ea typeface="ＭＳ Ｐゴシック" charset="0"/>
                <a:cs typeface="ＭＳ Ｐゴシック" charset="0"/>
              </a:rPr>
              <a:t>Government Stimulus</a:t>
            </a:r>
          </a:p>
        </p:txBody>
      </p:sp>
      <p:cxnSp>
        <p:nvCxnSpPr>
          <p:cNvPr id="5" name="Straight Connector 4"/>
          <p:cNvCxnSpPr>
            <a:cxnSpLocks/>
          </p:cNvCxnSpPr>
          <p:nvPr/>
        </p:nvCxnSpPr>
        <p:spPr>
          <a:xfrm rot="5400000">
            <a:off x="-865164" y="3661996"/>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1650167" y="3067700"/>
            <a:ext cx="2789737" cy="2358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2107625" y="2796866"/>
            <a:ext cx="2531812" cy="2245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rot="16200000" flipH="1">
            <a:off x="1713118" y="3773231"/>
            <a:ext cx="385445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465" name="TextBox 17"/>
          <p:cNvSpPr txBox="1">
            <a:spLocks noChangeArrowheads="1"/>
          </p:cNvSpPr>
          <p:nvPr/>
        </p:nvSpPr>
        <p:spPr bwMode="auto">
          <a:xfrm rot="10800000" flipV="1">
            <a:off x="835174" y="1599040"/>
            <a:ext cx="370556"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P</a:t>
            </a:r>
          </a:p>
        </p:txBody>
      </p:sp>
      <p:sp>
        <p:nvSpPr>
          <p:cNvPr id="19466" name="TextBox 18"/>
          <p:cNvSpPr txBox="1">
            <a:spLocks noChangeArrowheads="1"/>
          </p:cNvSpPr>
          <p:nvPr/>
        </p:nvSpPr>
        <p:spPr bwMode="auto">
          <a:xfrm>
            <a:off x="5203890" y="5773163"/>
            <a:ext cx="323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Y</a:t>
            </a:r>
          </a:p>
        </p:txBody>
      </p:sp>
      <p:sp>
        <p:nvSpPr>
          <p:cNvPr id="17419" name="TextBox 19"/>
          <p:cNvSpPr txBox="1">
            <a:spLocks noChangeArrowheads="1"/>
          </p:cNvSpPr>
          <p:nvPr/>
        </p:nvSpPr>
        <p:spPr bwMode="auto">
          <a:xfrm>
            <a:off x="1689904" y="2796866"/>
            <a:ext cx="49701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AD</a:t>
            </a:r>
          </a:p>
        </p:txBody>
      </p:sp>
      <p:sp>
        <p:nvSpPr>
          <p:cNvPr id="17421" name="TextBox 22"/>
          <p:cNvSpPr txBox="1">
            <a:spLocks noChangeArrowheads="1"/>
          </p:cNvSpPr>
          <p:nvPr/>
        </p:nvSpPr>
        <p:spPr bwMode="auto">
          <a:xfrm>
            <a:off x="3149547" y="1472728"/>
            <a:ext cx="12083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  LRAS</a:t>
            </a:r>
          </a:p>
        </p:txBody>
      </p:sp>
      <p:sp>
        <p:nvSpPr>
          <p:cNvPr id="19471" name="TextBox 20"/>
          <p:cNvSpPr txBox="1">
            <a:spLocks noChangeArrowheads="1"/>
          </p:cNvSpPr>
          <p:nvPr/>
        </p:nvSpPr>
        <p:spPr bwMode="auto">
          <a:xfrm>
            <a:off x="3867570" y="2551635"/>
            <a:ext cx="945315" cy="466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mn-lt"/>
              </a:rPr>
              <a:t>SRAS</a:t>
            </a:r>
            <a:endParaRPr lang="en-US" sz="1600" baseline="30000" dirty="0">
              <a:latin typeface="+mn-lt"/>
            </a:endParaRPr>
          </a:p>
        </p:txBody>
      </p:sp>
      <p:cxnSp>
        <p:nvCxnSpPr>
          <p:cNvPr id="20" name="Straight Connector 19">
            <a:extLst>
              <a:ext uri="{FF2B5EF4-FFF2-40B4-BE49-F238E27FC236}">
                <a16:creationId xmlns:a16="http://schemas.microsoft.com/office/drawing/2014/main" id="{A724B0B1-A2AD-B8FF-FE98-3A45C748BDD2}"/>
              </a:ext>
            </a:extLst>
          </p:cNvPr>
          <p:cNvCxnSpPr>
            <a:cxnSpLocks/>
          </p:cNvCxnSpPr>
          <p:nvPr/>
        </p:nvCxnSpPr>
        <p:spPr>
          <a:xfrm flipV="1">
            <a:off x="1200002" y="5719847"/>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3E1974B-D210-9A24-9F3B-4B2BB89B2809}"/>
                  </a:ext>
                </a:extLst>
              </p:cNvPr>
              <p:cNvSpPr/>
              <p:nvPr/>
            </p:nvSpPr>
            <p:spPr>
              <a:xfrm>
                <a:off x="4819330" y="3215564"/>
                <a:ext cx="36421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𝐴𝐷</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𝐶</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𝐼</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𝐺</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𝑁</m:t>
                      </m:r>
                      <m:r>
                        <a:rPr lang="en-US" sz="2800" b="0" i="1" smtClean="0">
                          <a:solidFill>
                            <a:schemeClr val="tx1"/>
                          </a:solidFill>
                          <a:latin typeface="Cambria Math" panose="02040503050406030204" pitchFamily="18" charset="0"/>
                        </a:rPr>
                        <m:t>𝑋</m:t>
                      </m:r>
                    </m:oMath>
                  </m:oMathPara>
                </a14:m>
                <a:endParaRPr lang="en-US" sz="2800" dirty="0">
                  <a:solidFill>
                    <a:schemeClr val="tx1"/>
                  </a:solidFill>
                </a:endParaRPr>
              </a:p>
            </p:txBody>
          </p:sp>
        </mc:Choice>
        <mc:Fallback xmlns="">
          <p:sp>
            <p:nvSpPr>
              <p:cNvPr id="21" name="Rectangle 20">
                <a:extLst>
                  <a:ext uri="{FF2B5EF4-FFF2-40B4-BE49-F238E27FC236}">
                    <a16:creationId xmlns:a16="http://schemas.microsoft.com/office/drawing/2014/main" id="{A3E1974B-D210-9A24-9F3B-4B2BB89B2809}"/>
                  </a:ext>
                </a:extLst>
              </p:cNvPr>
              <p:cNvSpPr>
                <a:spLocks noRot="1" noChangeAspect="1" noMove="1" noResize="1" noEditPoints="1" noAdjustHandles="1" noChangeArrowheads="1" noChangeShapeType="1" noTextEdit="1"/>
              </p:cNvSpPr>
              <p:nvPr/>
            </p:nvSpPr>
            <p:spPr>
              <a:xfrm>
                <a:off x="4819330" y="3215564"/>
                <a:ext cx="3642151" cy="523220"/>
              </a:xfrm>
              <a:prstGeom prst="rect">
                <a:avLst/>
              </a:prstGeom>
              <a:blipFill>
                <a:blip r:embed="rId3"/>
                <a:stretch>
                  <a:fillRect/>
                </a:stretch>
              </a:blipFill>
            </p:spPr>
            <p:txBody>
              <a:bodyPr/>
              <a:lstStyle/>
              <a:p>
                <a:r>
                  <a:rPr lang="en-US">
                    <a:noFill/>
                  </a:rPr>
                  <a:t> </a:t>
                </a:r>
              </a:p>
            </p:txBody>
          </p:sp>
        </mc:Fallback>
      </mc:AlternateContent>
      <p:sp>
        <p:nvSpPr>
          <p:cNvPr id="22" name="Down Arrow 21">
            <a:extLst>
              <a:ext uri="{FF2B5EF4-FFF2-40B4-BE49-F238E27FC236}">
                <a16:creationId xmlns:a16="http://schemas.microsoft.com/office/drawing/2014/main" id="{69D82564-4933-8DCB-3923-9686FE28798E}"/>
              </a:ext>
            </a:extLst>
          </p:cNvPr>
          <p:cNvSpPr/>
          <p:nvPr/>
        </p:nvSpPr>
        <p:spPr>
          <a:xfrm rot="10800000">
            <a:off x="7188962" y="2938838"/>
            <a:ext cx="216572" cy="276726"/>
          </a:xfrm>
          <a:prstGeom prst="downArrow">
            <a:avLst/>
          </a:prstGeom>
          <a:solidFill>
            <a:srgbClr val="0B7538"/>
          </a:solidFill>
          <a:ln>
            <a:solidFill>
              <a:srgbClr val="0B75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EBF362A-6A61-3D59-5538-65FE6F8FBD94}"/>
              </a:ext>
            </a:extLst>
          </p:cNvPr>
          <p:cNvCxnSpPr>
            <a:cxnSpLocks/>
          </p:cNvCxnSpPr>
          <p:nvPr/>
        </p:nvCxnSpPr>
        <p:spPr>
          <a:xfrm>
            <a:off x="2073961" y="2370318"/>
            <a:ext cx="2789737" cy="2358998"/>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38" name="TextBox 17">
            <a:extLst>
              <a:ext uri="{FF2B5EF4-FFF2-40B4-BE49-F238E27FC236}">
                <a16:creationId xmlns:a16="http://schemas.microsoft.com/office/drawing/2014/main" id="{BAA3E94C-C10A-DC7C-9454-C6AD836EFC29}"/>
              </a:ext>
            </a:extLst>
          </p:cNvPr>
          <p:cNvSpPr txBox="1">
            <a:spLocks noChangeArrowheads="1"/>
          </p:cNvSpPr>
          <p:nvPr/>
        </p:nvSpPr>
        <p:spPr bwMode="auto">
          <a:xfrm rot="10800000" flipV="1">
            <a:off x="845348" y="3999447"/>
            <a:ext cx="4519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P</a:t>
            </a:r>
            <a:r>
              <a:rPr lang="en-US" sz="1800" baseline="-25000" dirty="0">
                <a:latin typeface="+mn-lt"/>
              </a:rPr>
              <a:t>A</a:t>
            </a:r>
          </a:p>
        </p:txBody>
      </p:sp>
      <p:sp>
        <p:nvSpPr>
          <p:cNvPr id="39" name="TextBox 17">
            <a:extLst>
              <a:ext uri="{FF2B5EF4-FFF2-40B4-BE49-F238E27FC236}">
                <a16:creationId xmlns:a16="http://schemas.microsoft.com/office/drawing/2014/main" id="{2130A47C-37A4-60E9-9782-D33FC6EE8F29}"/>
              </a:ext>
            </a:extLst>
          </p:cNvPr>
          <p:cNvSpPr txBox="1">
            <a:spLocks noChangeArrowheads="1"/>
          </p:cNvSpPr>
          <p:nvPr/>
        </p:nvSpPr>
        <p:spPr bwMode="auto">
          <a:xfrm rot="10800000" flipV="1">
            <a:off x="788699" y="3514000"/>
            <a:ext cx="4519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mn-lt"/>
              </a:rPr>
              <a:t>P</a:t>
            </a:r>
            <a:r>
              <a:rPr lang="en-US" sz="1800" baseline="-25000" dirty="0">
                <a:solidFill>
                  <a:srgbClr val="0B7538"/>
                </a:solidFill>
                <a:latin typeface="+mn-lt"/>
              </a:rPr>
              <a:t>B</a:t>
            </a:r>
          </a:p>
        </p:txBody>
      </p:sp>
      <p:cxnSp>
        <p:nvCxnSpPr>
          <p:cNvPr id="40" name="Straight Connector 39">
            <a:extLst>
              <a:ext uri="{FF2B5EF4-FFF2-40B4-BE49-F238E27FC236}">
                <a16:creationId xmlns:a16="http://schemas.microsoft.com/office/drawing/2014/main" id="{A24702F8-DFB9-9CEA-804C-13EE9319C096}"/>
              </a:ext>
            </a:extLst>
          </p:cNvPr>
          <p:cNvCxnSpPr>
            <a:cxnSpLocks/>
          </p:cNvCxnSpPr>
          <p:nvPr/>
        </p:nvCxnSpPr>
        <p:spPr>
          <a:xfrm>
            <a:off x="1230580" y="4214572"/>
            <a:ext cx="1777557" cy="3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960B023-163E-F7BE-A33F-0DF5483A5EDF}"/>
              </a:ext>
            </a:extLst>
          </p:cNvPr>
          <p:cNvCxnSpPr>
            <a:cxnSpLocks/>
          </p:cNvCxnSpPr>
          <p:nvPr/>
        </p:nvCxnSpPr>
        <p:spPr>
          <a:xfrm>
            <a:off x="1240981" y="3720926"/>
            <a:ext cx="2287754" cy="3524"/>
          </a:xfrm>
          <a:prstGeom prst="line">
            <a:avLst/>
          </a:prstGeom>
          <a:ln>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47" name="TextBox 17">
            <a:extLst>
              <a:ext uri="{FF2B5EF4-FFF2-40B4-BE49-F238E27FC236}">
                <a16:creationId xmlns:a16="http://schemas.microsoft.com/office/drawing/2014/main" id="{84E0881D-F54C-2E01-1865-B7DC748A5911}"/>
              </a:ext>
            </a:extLst>
          </p:cNvPr>
          <p:cNvSpPr txBox="1">
            <a:spLocks noChangeArrowheads="1"/>
          </p:cNvSpPr>
          <p:nvPr/>
        </p:nvSpPr>
        <p:spPr bwMode="auto">
          <a:xfrm>
            <a:off x="2843511" y="4270092"/>
            <a:ext cx="4111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A</a:t>
            </a:r>
          </a:p>
        </p:txBody>
      </p:sp>
      <p:sp>
        <p:nvSpPr>
          <p:cNvPr id="48" name="Oval 47">
            <a:extLst>
              <a:ext uri="{FF2B5EF4-FFF2-40B4-BE49-F238E27FC236}">
                <a16:creationId xmlns:a16="http://schemas.microsoft.com/office/drawing/2014/main" id="{EFE59DB1-B017-02FF-BAEC-20FF8A7A5EBC}"/>
              </a:ext>
            </a:extLst>
          </p:cNvPr>
          <p:cNvSpPr/>
          <p:nvPr/>
        </p:nvSpPr>
        <p:spPr>
          <a:xfrm>
            <a:off x="2909394" y="4139073"/>
            <a:ext cx="182880" cy="18288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 name="TextBox 25">
            <a:extLst>
              <a:ext uri="{FF2B5EF4-FFF2-40B4-BE49-F238E27FC236}">
                <a16:creationId xmlns:a16="http://schemas.microsoft.com/office/drawing/2014/main" id="{6C99612E-2988-A054-13DB-5CD605D8BCDA}"/>
              </a:ext>
            </a:extLst>
          </p:cNvPr>
          <p:cNvSpPr txBox="1">
            <a:spLocks noChangeArrowheads="1"/>
          </p:cNvSpPr>
          <p:nvPr/>
        </p:nvSpPr>
        <p:spPr bwMode="auto">
          <a:xfrm>
            <a:off x="3818133" y="3503625"/>
            <a:ext cx="39645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latin typeface="+mn-lt"/>
              </a:rPr>
              <a:t>B</a:t>
            </a:r>
          </a:p>
        </p:txBody>
      </p:sp>
      <p:sp>
        <p:nvSpPr>
          <p:cNvPr id="50" name="Oval 49">
            <a:extLst>
              <a:ext uri="{FF2B5EF4-FFF2-40B4-BE49-F238E27FC236}">
                <a16:creationId xmlns:a16="http://schemas.microsoft.com/office/drawing/2014/main" id="{39E5AA8E-3854-1078-4A34-27F63B590644}"/>
              </a:ext>
            </a:extLst>
          </p:cNvPr>
          <p:cNvSpPr/>
          <p:nvPr/>
        </p:nvSpPr>
        <p:spPr>
          <a:xfrm>
            <a:off x="3544140" y="3612886"/>
            <a:ext cx="182880" cy="182880"/>
          </a:xfrm>
          <a:prstGeom prst="ellipse">
            <a:avLst/>
          </a:prstGeom>
          <a:solidFill>
            <a:srgbClr val="107638"/>
          </a:solidFill>
          <a:ln>
            <a:solidFill>
              <a:srgbClr val="10763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TextBox 23">
            <a:extLst>
              <a:ext uri="{FF2B5EF4-FFF2-40B4-BE49-F238E27FC236}">
                <a16:creationId xmlns:a16="http://schemas.microsoft.com/office/drawing/2014/main" id="{F30E0CAB-D909-3A19-E343-4045A8BD4FEA}"/>
              </a:ext>
            </a:extLst>
          </p:cNvPr>
          <p:cNvSpPr txBox="1">
            <a:spLocks noChangeArrowheads="1"/>
          </p:cNvSpPr>
          <p:nvPr/>
        </p:nvSpPr>
        <p:spPr bwMode="auto">
          <a:xfrm>
            <a:off x="3456191" y="5734709"/>
            <a:ext cx="5942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mn-lt"/>
              </a:rPr>
              <a:t>Y</a:t>
            </a:r>
            <a:r>
              <a:rPr lang="en-US" sz="1800" baseline="-25000" dirty="0">
                <a:solidFill>
                  <a:srgbClr val="0B7538"/>
                </a:solidFill>
                <a:latin typeface="+mn-lt"/>
              </a:rPr>
              <a:t>B</a:t>
            </a:r>
            <a:r>
              <a:rPr lang="en-US" sz="1800" dirty="0">
                <a:solidFill>
                  <a:srgbClr val="0B7538"/>
                </a:solidFill>
                <a:latin typeface="+mn-lt"/>
              </a:rPr>
              <a:t>*</a:t>
            </a:r>
          </a:p>
        </p:txBody>
      </p:sp>
    </p:spTree>
    <p:extLst>
      <p:ext uri="{BB962C8B-B14F-4D97-AF65-F5344CB8AC3E}">
        <p14:creationId xmlns:p14="http://schemas.microsoft.com/office/powerpoint/2010/main" val="318882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 y="18388"/>
            <a:ext cx="9144001" cy="1143000"/>
          </a:xfrm>
        </p:spPr>
        <p:txBody>
          <a:bodyPr/>
          <a:lstStyle/>
          <a:p>
            <a:r>
              <a:rPr lang="en-US" sz="4000" dirty="0">
                <a:latin typeface="Calibri" charset="0"/>
                <a:ea typeface="ＭＳ Ｐゴシック" charset="0"/>
                <a:cs typeface="ＭＳ Ｐゴシック" charset="0"/>
              </a:rPr>
              <a:t>Government Stimulus</a:t>
            </a:r>
          </a:p>
        </p:txBody>
      </p:sp>
      <p:cxnSp>
        <p:nvCxnSpPr>
          <p:cNvPr id="5" name="Straight Connector 4"/>
          <p:cNvCxnSpPr>
            <a:cxnSpLocks/>
          </p:cNvCxnSpPr>
          <p:nvPr/>
        </p:nvCxnSpPr>
        <p:spPr>
          <a:xfrm>
            <a:off x="890684" y="2699860"/>
            <a:ext cx="0" cy="32943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flipH="1">
            <a:off x="882837" y="5989824"/>
            <a:ext cx="355474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2666527" y="2968671"/>
            <a:ext cx="0" cy="30253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943" name="TextBox 13"/>
          <p:cNvSpPr txBox="1">
            <a:spLocks noChangeArrowheads="1"/>
          </p:cNvSpPr>
          <p:nvPr/>
        </p:nvSpPr>
        <p:spPr bwMode="auto">
          <a:xfrm>
            <a:off x="646685" y="2591514"/>
            <a:ext cx="200026" cy="400110"/>
          </a:xfrm>
          <a:prstGeom prst="rect">
            <a:avLst/>
          </a:prstGeom>
          <a:noFill/>
          <a:ln w="9525">
            <a:noFill/>
            <a:miter lim="800000"/>
            <a:headEnd/>
            <a:tailEnd/>
          </a:ln>
        </p:spPr>
        <p:txBody>
          <a:bodyPr wrap="square">
            <a:spAutoFit/>
          </a:bodyPr>
          <a:lstStyle/>
          <a:p>
            <a:pPr>
              <a:defRPr/>
            </a:pPr>
            <a:r>
              <a:rPr lang="en-US" sz="2000" dirty="0" err="1">
                <a:latin typeface="+mn-lt"/>
                <a:ea typeface="华文宋体" pitchFamily="-1" charset="-122"/>
                <a:cs typeface="华文宋体" pitchFamily="-1" charset="-122"/>
              </a:rPr>
              <a:t>i</a:t>
            </a:r>
            <a:endParaRPr lang="en-US" sz="2000" dirty="0">
              <a:latin typeface="+mn-lt"/>
              <a:ea typeface="华文宋体" pitchFamily="-1" charset="-122"/>
              <a:cs typeface="华文宋体" pitchFamily="-1" charset="-122"/>
            </a:endParaRPr>
          </a:p>
        </p:txBody>
      </p:sp>
      <p:cxnSp>
        <p:nvCxnSpPr>
          <p:cNvPr id="16" name="Straight Connector 15"/>
          <p:cNvCxnSpPr>
            <a:cxnSpLocks/>
          </p:cNvCxnSpPr>
          <p:nvPr/>
        </p:nvCxnSpPr>
        <p:spPr>
          <a:xfrm>
            <a:off x="1720368" y="3165058"/>
            <a:ext cx="2199150" cy="2099583"/>
          </a:xfrm>
          <a:prstGeom prst="line">
            <a:avLst/>
          </a:prstGeom>
          <a:ln>
            <a:solidFill>
              <a:srgbClr val="0B7538"/>
            </a:solidFill>
            <a:prstDash val="solid"/>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flipH="1">
            <a:off x="904608" y="4896693"/>
            <a:ext cx="1752188"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flipH="1">
            <a:off x="875839" y="4072891"/>
            <a:ext cx="1768192" cy="0"/>
          </a:xfrm>
          <a:prstGeom prst="line">
            <a:avLst/>
          </a:prstGeom>
          <a:ln w="15875">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10399" y="3846291"/>
            <a:ext cx="420131" cy="400110"/>
          </a:xfrm>
          <a:prstGeom prst="rect">
            <a:avLst/>
          </a:prstGeom>
          <a:noFill/>
          <a:ln>
            <a:noFill/>
          </a:ln>
        </p:spPr>
        <p:txBody>
          <a:bodyPr wrap="square">
            <a:spAutoFit/>
          </a:bodyPr>
          <a:lstStyle/>
          <a:p>
            <a:pPr>
              <a:defRPr/>
            </a:pPr>
            <a:r>
              <a:rPr lang="en-US" sz="2000" dirty="0" err="1">
                <a:solidFill>
                  <a:srgbClr val="0B7538"/>
                </a:solidFill>
                <a:latin typeface="+mn-lt"/>
                <a:ea typeface="华文宋体"/>
                <a:cs typeface="ＭＳ Ｐゴシック" charset="-128"/>
              </a:rPr>
              <a:t>i</a:t>
            </a:r>
            <a:r>
              <a:rPr lang="en-US" sz="2000" dirty="0">
                <a:solidFill>
                  <a:srgbClr val="0B7538"/>
                </a:solidFill>
                <a:latin typeface="+mn-lt"/>
                <a:ea typeface="华文宋体"/>
                <a:cs typeface="ＭＳ Ｐゴシック" charset="-128"/>
              </a:rPr>
              <a:t>'</a:t>
            </a:r>
          </a:p>
        </p:txBody>
      </p:sp>
      <p:sp>
        <p:nvSpPr>
          <p:cNvPr id="20" name="TextBox 19"/>
          <p:cNvSpPr txBox="1"/>
          <p:nvPr/>
        </p:nvSpPr>
        <p:spPr>
          <a:xfrm>
            <a:off x="641911" y="4636154"/>
            <a:ext cx="339723" cy="400110"/>
          </a:xfrm>
          <a:prstGeom prst="rect">
            <a:avLst/>
          </a:prstGeom>
          <a:noFill/>
        </p:spPr>
        <p:txBody>
          <a:bodyPr wrap="square">
            <a:spAutoFit/>
          </a:bodyPr>
          <a:lstStyle/>
          <a:p>
            <a:pPr>
              <a:defRPr/>
            </a:pPr>
            <a:r>
              <a:rPr lang="en-US" sz="2000" dirty="0" err="1">
                <a:latin typeface="+mn-lt"/>
                <a:ea typeface="华文宋体"/>
                <a:cs typeface="ＭＳ Ｐゴシック" charset="-128"/>
              </a:rPr>
              <a:t>i</a:t>
            </a:r>
            <a:endParaRPr lang="en-US" sz="2000" dirty="0">
              <a:latin typeface="+mn-lt"/>
              <a:ea typeface="华文宋体"/>
              <a:cs typeface="ＭＳ Ｐゴシック" charset="-128"/>
            </a:endParaRPr>
          </a:p>
        </p:txBody>
      </p:sp>
      <p:sp>
        <p:nvSpPr>
          <p:cNvPr id="23" name="TextBox 22">
            <a:extLst>
              <a:ext uri="{FF2B5EF4-FFF2-40B4-BE49-F238E27FC236}">
                <a16:creationId xmlns:a16="http://schemas.microsoft.com/office/drawing/2014/main" id="{BFA0A31B-FEED-3560-AF73-BFC8C4AD833C}"/>
              </a:ext>
            </a:extLst>
          </p:cNvPr>
          <p:cNvSpPr txBox="1"/>
          <p:nvPr/>
        </p:nvSpPr>
        <p:spPr>
          <a:xfrm>
            <a:off x="2458817" y="2596854"/>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
        <p:nvSpPr>
          <p:cNvPr id="24" name="TextBox 23">
            <a:extLst>
              <a:ext uri="{FF2B5EF4-FFF2-40B4-BE49-F238E27FC236}">
                <a16:creationId xmlns:a16="http://schemas.microsoft.com/office/drawing/2014/main" id="{A5B64ED2-4EBC-FE2F-898B-236DE4226D5B}"/>
              </a:ext>
            </a:extLst>
          </p:cNvPr>
          <p:cNvSpPr txBox="1"/>
          <p:nvPr/>
        </p:nvSpPr>
        <p:spPr>
          <a:xfrm>
            <a:off x="3327843" y="5224347"/>
            <a:ext cx="624191"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25" name="TextBox 24">
            <a:extLst>
              <a:ext uri="{FF2B5EF4-FFF2-40B4-BE49-F238E27FC236}">
                <a16:creationId xmlns:a16="http://schemas.microsoft.com/office/drawing/2014/main" id="{2084432A-DE9F-F8DA-4775-A8E15B3998E8}"/>
              </a:ext>
            </a:extLst>
          </p:cNvPr>
          <p:cNvSpPr txBox="1"/>
          <p:nvPr/>
        </p:nvSpPr>
        <p:spPr>
          <a:xfrm>
            <a:off x="3788194" y="4663299"/>
            <a:ext cx="649173" cy="400110"/>
          </a:xfrm>
          <a:prstGeom prst="rect">
            <a:avLst/>
          </a:prstGeom>
          <a:noFill/>
        </p:spPr>
        <p:txBody>
          <a:bodyPr wrap="square">
            <a:spAutoFit/>
          </a:bodyPr>
          <a:lstStyle/>
          <a:p>
            <a:pPr>
              <a:defRPr/>
            </a:pPr>
            <a:r>
              <a:rPr lang="en-US" sz="2000" dirty="0">
                <a:solidFill>
                  <a:srgbClr val="0B7538"/>
                </a:solidFill>
                <a:latin typeface="+mn-lt"/>
                <a:ea typeface="华文宋体"/>
                <a:cs typeface="ＭＳ Ｐゴシック" charset="-128"/>
              </a:rPr>
              <a:t>D’</a:t>
            </a:r>
            <a:r>
              <a:rPr lang="en-US" sz="2000" baseline="-25000" dirty="0">
                <a:solidFill>
                  <a:srgbClr val="0B7538"/>
                </a:solidFill>
                <a:latin typeface="+mn-lt"/>
                <a:ea typeface="华文宋体"/>
                <a:cs typeface="ＭＳ Ｐゴシック" charset="-128"/>
              </a:rPr>
              <a:t>M</a:t>
            </a:r>
          </a:p>
        </p:txBody>
      </p:sp>
      <p:sp>
        <p:nvSpPr>
          <p:cNvPr id="28" name="TextBox 27">
            <a:extLst>
              <a:ext uri="{FF2B5EF4-FFF2-40B4-BE49-F238E27FC236}">
                <a16:creationId xmlns:a16="http://schemas.microsoft.com/office/drawing/2014/main" id="{8DCE5325-9991-F18A-C5A0-51CAA5B8817A}"/>
              </a:ext>
            </a:extLst>
          </p:cNvPr>
          <p:cNvSpPr txBox="1"/>
          <p:nvPr/>
        </p:nvSpPr>
        <p:spPr>
          <a:xfrm>
            <a:off x="4051002" y="6020046"/>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29" name="TextBox 28">
            <a:extLst>
              <a:ext uri="{FF2B5EF4-FFF2-40B4-BE49-F238E27FC236}">
                <a16:creationId xmlns:a16="http://schemas.microsoft.com/office/drawing/2014/main" id="{DB039C2F-53E5-6D8A-6561-55D4B7C5BAF7}"/>
              </a:ext>
            </a:extLst>
          </p:cNvPr>
          <p:cNvSpPr txBox="1"/>
          <p:nvPr/>
        </p:nvSpPr>
        <p:spPr>
          <a:xfrm>
            <a:off x="2400053" y="5989321"/>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cxnSp>
        <p:nvCxnSpPr>
          <p:cNvPr id="19" name="Straight Connector 18">
            <a:extLst>
              <a:ext uri="{FF2B5EF4-FFF2-40B4-BE49-F238E27FC236}">
                <a16:creationId xmlns:a16="http://schemas.microsoft.com/office/drawing/2014/main" id="{FEC42E73-18B7-4735-2C7C-063960747B56}"/>
              </a:ext>
            </a:extLst>
          </p:cNvPr>
          <p:cNvCxnSpPr>
            <a:cxnSpLocks/>
          </p:cNvCxnSpPr>
          <p:nvPr/>
        </p:nvCxnSpPr>
        <p:spPr>
          <a:xfrm>
            <a:off x="5171524" y="2645336"/>
            <a:ext cx="1" cy="33747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4D7E381-AD74-7E0B-2B7C-6BFB71121E6B}"/>
              </a:ext>
            </a:extLst>
          </p:cNvPr>
          <p:cNvCxnSpPr>
            <a:cxnSpLocks/>
          </p:cNvCxnSpPr>
          <p:nvPr/>
        </p:nvCxnSpPr>
        <p:spPr>
          <a:xfrm>
            <a:off x="5167287" y="6008399"/>
            <a:ext cx="341563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B11D8FF-369D-012D-ABEE-AF4451AA4977}"/>
              </a:ext>
            </a:extLst>
          </p:cNvPr>
          <p:cNvCxnSpPr>
            <a:cxnSpLocks/>
          </p:cNvCxnSpPr>
          <p:nvPr/>
        </p:nvCxnSpPr>
        <p:spPr>
          <a:xfrm flipV="1">
            <a:off x="5920986" y="3641028"/>
            <a:ext cx="2145849" cy="20424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17">
            <a:extLst>
              <a:ext uri="{FF2B5EF4-FFF2-40B4-BE49-F238E27FC236}">
                <a16:creationId xmlns:a16="http://schemas.microsoft.com/office/drawing/2014/main" id="{EAFEA0B4-0B81-9001-D4D0-9E6EF35CC0DE}"/>
              </a:ext>
            </a:extLst>
          </p:cNvPr>
          <p:cNvSpPr txBox="1">
            <a:spLocks noChangeArrowheads="1"/>
          </p:cNvSpPr>
          <p:nvPr/>
        </p:nvSpPr>
        <p:spPr bwMode="auto">
          <a:xfrm>
            <a:off x="4873232" y="2539785"/>
            <a:ext cx="369888" cy="369888"/>
          </a:xfrm>
          <a:prstGeom prst="rect">
            <a:avLst/>
          </a:prstGeom>
          <a:noFill/>
          <a:ln w="9525">
            <a:noFill/>
            <a:miter lim="800000"/>
            <a:headEnd/>
            <a:tailEnd/>
          </a:ln>
        </p:spPr>
        <p:txBody>
          <a:bodyPr>
            <a:prstTxWarp prst="textNoShape">
              <a:avLst/>
            </a:prstTxWarp>
            <a:spAutoFit/>
          </a:bodyPr>
          <a:lstStyle/>
          <a:p>
            <a:r>
              <a:rPr lang="en-US" dirty="0">
                <a:latin typeface="+mn-lt"/>
              </a:rPr>
              <a:t>r</a:t>
            </a:r>
          </a:p>
        </p:txBody>
      </p:sp>
      <p:sp>
        <p:nvSpPr>
          <p:cNvPr id="32" name="TextBox 19">
            <a:extLst>
              <a:ext uri="{FF2B5EF4-FFF2-40B4-BE49-F238E27FC236}">
                <a16:creationId xmlns:a16="http://schemas.microsoft.com/office/drawing/2014/main" id="{D5752938-21AC-5594-E4DD-549C13A158BF}"/>
              </a:ext>
            </a:extLst>
          </p:cNvPr>
          <p:cNvSpPr txBox="1">
            <a:spLocks noChangeArrowheads="1"/>
          </p:cNvSpPr>
          <p:nvPr/>
        </p:nvSpPr>
        <p:spPr bwMode="auto">
          <a:xfrm>
            <a:off x="5855394" y="3091822"/>
            <a:ext cx="568152" cy="369332"/>
          </a:xfrm>
          <a:prstGeom prst="rect">
            <a:avLst/>
          </a:prstGeom>
          <a:noFill/>
          <a:ln w="9525">
            <a:noFill/>
            <a:miter lim="800000"/>
            <a:headEnd/>
            <a:tailEnd/>
          </a:ln>
        </p:spPr>
        <p:txBody>
          <a:bodyPr wrap="square">
            <a:prstTxWarp prst="textNoShape">
              <a:avLst/>
            </a:prstTxWarp>
            <a:spAutoFit/>
          </a:bodyPr>
          <a:lstStyle/>
          <a:p>
            <a:r>
              <a:rPr lang="en-US" altLang="en-US" dirty="0"/>
              <a:t>D</a:t>
            </a:r>
            <a:r>
              <a:rPr lang="en-US" altLang="en-US" baseline="-25000" dirty="0"/>
              <a:t>LF</a:t>
            </a:r>
            <a:endParaRPr lang="en-US" dirty="0">
              <a:solidFill>
                <a:srgbClr val="000000"/>
              </a:solidFill>
              <a:latin typeface="+mn-lt"/>
            </a:endParaRPr>
          </a:p>
        </p:txBody>
      </p:sp>
      <p:sp>
        <p:nvSpPr>
          <p:cNvPr id="33" name="TextBox 20">
            <a:extLst>
              <a:ext uri="{FF2B5EF4-FFF2-40B4-BE49-F238E27FC236}">
                <a16:creationId xmlns:a16="http://schemas.microsoft.com/office/drawing/2014/main" id="{817DCC06-7816-7792-C22F-E55E7FFD6E52}"/>
              </a:ext>
            </a:extLst>
          </p:cNvPr>
          <p:cNvSpPr txBox="1">
            <a:spLocks noChangeArrowheads="1"/>
          </p:cNvSpPr>
          <p:nvPr/>
        </p:nvSpPr>
        <p:spPr bwMode="auto">
          <a:xfrm>
            <a:off x="6866654" y="3041712"/>
            <a:ext cx="680535" cy="369332"/>
          </a:xfrm>
          <a:prstGeom prst="rect">
            <a:avLst/>
          </a:prstGeom>
          <a:noFill/>
          <a:ln w="9525">
            <a:noFill/>
            <a:miter lim="800000"/>
            <a:headEnd/>
            <a:tailEnd/>
          </a:ln>
        </p:spPr>
        <p:txBody>
          <a:bodyPr wrap="square">
            <a:prstTxWarp prst="textNoShape">
              <a:avLst/>
            </a:prstTxWarp>
            <a:spAutoFit/>
          </a:bodyPr>
          <a:lstStyle/>
          <a:p>
            <a:pPr algn="ctr"/>
            <a:r>
              <a:rPr lang="en-US" altLang="en-US" dirty="0">
                <a:solidFill>
                  <a:srgbClr val="FF0000"/>
                </a:solidFill>
              </a:rPr>
              <a:t>S’</a:t>
            </a:r>
            <a:r>
              <a:rPr lang="en-US" altLang="en-US" baseline="-25000" dirty="0">
                <a:solidFill>
                  <a:srgbClr val="FF0000"/>
                </a:solidFill>
              </a:rPr>
              <a:t>LF</a:t>
            </a:r>
            <a:endParaRPr lang="en-US" dirty="0">
              <a:solidFill>
                <a:srgbClr val="FF0000"/>
              </a:solidFill>
            </a:endParaRPr>
          </a:p>
        </p:txBody>
      </p:sp>
      <p:cxnSp>
        <p:nvCxnSpPr>
          <p:cNvPr id="34" name="Straight Connector 33">
            <a:extLst>
              <a:ext uri="{FF2B5EF4-FFF2-40B4-BE49-F238E27FC236}">
                <a16:creationId xmlns:a16="http://schemas.microsoft.com/office/drawing/2014/main" id="{C9D2DD27-3A93-94DB-778E-6A8FD05C32DF}"/>
              </a:ext>
            </a:extLst>
          </p:cNvPr>
          <p:cNvCxnSpPr>
            <a:cxnSpLocks/>
          </p:cNvCxnSpPr>
          <p:nvPr/>
        </p:nvCxnSpPr>
        <p:spPr>
          <a:xfrm>
            <a:off x="5524270" y="3238459"/>
            <a:ext cx="2434281" cy="22242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26F5612-A261-03D6-D5C7-0F5302CF0FC7}"/>
              </a:ext>
            </a:extLst>
          </p:cNvPr>
          <p:cNvCxnSpPr>
            <a:cxnSpLocks/>
          </p:cNvCxnSpPr>
          <p:nvPr/>
        </p:nvCxnSpPr>
        <p:spPr>
          <a:xfrm>
            <a:off x="5191287" y="4630004"/>
            <a:ext cx="1817240"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TextBox 17">
            <a:extLst>
              <a:ext uri="{FF2B5EF4-FFF2-40B4-BE49-F238E27FC236}">
                <a16:creationId xmlns:a16="http://schemas.microsoft.com/office/drawing/2014/main" id="{3EAE0191-D53E-1ACB-3733-E13DF9E0400A}"/>
              </a:ext>
            </a:extLst>
          </p:cNvPr>
          <p:cNvSpPr txBox="1">
            <a:spLocks noChangeArrowheads="1"/>
          </p:cNvSpPr>
          <p:nvPr/>
        </p:nvSpPr>
        <p:spPr bwMode="auto">
          <a:xfrm>
            <a:off x="4547963" y="4441521"/>
            <a:ext cx="566590" cy="369332"/>
          </a:xfrm>
          <a:prstGeom prst="rect">
            <a:avLst/>
          </a:prstGeom>
          <a:noFill/>
          <a:ln w="9525">
            <a:noFill/>
            <a:miter lim="800000"/>
            <a:headEnd/>
            <a:tailEnd/>
          </a:ln>
        </p:spPr>
        <p:txBody>
          <a:bodyPr wrap="square">
            <a:prstTxWarp prst="textNoShape">
              <a:avLst/>
            </a:prstTxWarp>
            <a:spAutoFit/>
          </a:bodyPr>
          <a:lstStyle/>
          <a:p>
            <a:pPr algn="r"/>
            <a:r>
              <a:rPr lang="en-US" dirty="0">
                <a:solidFill>
                  <a:srgbClr val="000000"/>
                </a:solidFill>
                <a:latin typeface="+mn-lt"/>
              </a:rPr>
              <a:t>r</a:t>
            </a:r>
          </a:p>
        </p:txBody>
      </p:sp>
      <p:cxnSp>
        <p:nvCxnSpPr>
          <p:cNvPr id="37" name="Straight Connector 36">
            <a:extLst>
              <a:ext uri="{FF2B5EF4-FFF2-40B4-BE49-F238E27FC236}">
                <a16:creationId xmlns:a16="http://schemas.microsoft.com/office/drawing/2014/main" id="{496AB10E-31A7-F391-E268-7AD125FA824A}"/>
              </a:ext>
            </a:extLst>
          </p:cNvPr>
          <p:cNvCxnSpPr>
            <a:cxnSpLocks/>
          </p:cNvCxnSpPr>
          <p:nvPr/>
        </p:nvCxnSpPr>
        <p:spPr>
          <a:xfrm flipV="1">
            <a:off x="7047006" y="4630656"/>
            <a:ext cx="0" cy="1380593"/>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18">
            <a:extLst>
              <a:ext uri="{FF2B5EF4-FFF2-40B4-BE49-F238E27FC236}">
                <a16:creationId xmlns:a16="http://schemas.microsoft.com/office/drawing/2014/main" id="{CD0F4B86-C2D3-C526-4B1E-4D4B38B97199}"/>
              </a:ext>
            </a:extLst>
          </p:cNvPr>
          <p:cNvSpPr txBox="1">
            <a:spLocks noChangeArrowheads="1"/>
          </p:cNvSpPr>
          <p:nvPr/>
        </p:nvSpPr>
        <p:spPr bwMode="auto">
          <a:xfrm>
            <a:off x="6851608" y="5996958"/>
            <a:ext cx="739984" cy="369332"/>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latin typeface="+mn-lt"/>
              </a:rPr>
              <a:t>Q*</a:t>
            </a:r>
            <a:r>
              <a:rPr lang="en-US" baseline="-25000" dirty="0">
                <a:solidFill>
                  <a:srgbClr val="000000"/>
                </a:solidFill>
                <a:latin typeface="+mn-lt"/>
              </a:rPr>
              <a:t>LF</a:t>
            </a:r>
          </a:p>
        </p:txBody>
      </p:sp>
      <p:cxnSp>
        <p:nvCxnSpPr>
          <p:cNvPr id="39" name="Straight Connector 38">
            <a:extLst>
              <a:ext uri="{FF2B5EF4-FFF2-40B4-BE49-F238E27FC236}">
                <a16:creationId xmlns:a16="http://schemas.microsoft.com/office/drawing/2014/main" id="{E4B0450B-1632-10AF-6B99-93A523982485}"/>
              </a:ext>
            </a:extLst>
          </p:cNvPr>
          <p:cNvCxnSpPr>
            <a:cxnSpLocks/>
          </p:cNvCxnSpPr>
          <p:nvPr/>
        </p:nvCxnSpPr>
        <p:spPr>
          <a:xfrm flipV="1">
            <a:off x="5487200" y="3207891"/>
            <a:ext cx="2122435" cy="19702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C2DC0F7-7CBB-9732-6FC6-5B4ED3549E86}"/>
              </a:ext>
            </a:extLst>
          </p:cNvPr>
          <p:cNvCxnSpPr>
            <a:cxnSpLocks/>
          </p:cNvCxnSpPr>
          <p:nvPr/>
        </p:nvCxnSpPr>
        <p:spPr>
          <a:xfrm flipV="1">
            <a:off x="6563466" y="4195849"/>
            <a:ext cx="0" cy="181540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E806B96-5068-4676-4AB3-3663CE9C1CF9}"/>
              </a:ext>
            </a:extLst>
          </p:cNvPr>
          <p:cNvCxnSpPr>
            <a:cxnSpLocks/>
          </p:cNvCxnSpPr>
          <p:nvPr/>
        </p:nvCxnSpPr>
        <p:spPr>
          <a:xfrm>
            <a:off x="5179256" y="4185405"/>
            <a:ext cx="1418713"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2" name="TextBox 18">
            <a:extLst>
              <a:ext uri="{FF2B5EF4-FFF2-40B4-BE49-F238E27FC236}">
                <a16:creationId xmlns:a16="http://schemas.microsoft.com/office/drawing/2014/main" id="{3CA28D4D-E496-264E-A910-162C2ED5DA05}"/>
              </a:ext>
            </a:extLst>
          </p:cNvPr>
          <p:cNvSpPr txBox="1">
            <a:spLocks noChangeArrowheads="1"/>
          </p:cNvSpPr>
          <p:nvPr/>
        </p:nvSpPr>
        <p:spPr bwMode="auto">
          <a:xfrm>
            <a:off x="6316256" y="5998728"/>
            <a:ext cx="644455"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latin typeface="+mn-lt"/>
              </a:rPr>
              <a:t>Q’</a:t>
            </a:r>
            <a:r>
              <a:rPr lang="en-US" baseline="-25000" dirty="0">
                <a:solidFill>
                  <a:srgbClr val="FF0000"/>
                </a:solidFill>
                <a:latin typeface="+mn-lt"/>
              </a:rPr>
              <a:t>LF</a:t>
            </a:r>
          </a:p>
        </p:txBody>
      </p:sp>
      <p:sp>
        <p:nvSpPr>
          <p:cNvPr id="43" name="TextBox 17">
            <a:extLst>
              <a:ext uri="{FF2B5EF4-FFF2-40B4-BE49-F238E27FC236}">
                <a16:creationId xmlns:a16="http://schemas.microsoft.com/office/drawing/2014/main" id="{35666CE2-2FCB-7176-7886-48FD440FA39A}"/>
              </a:ext>
            </a:extLst>
          </p:cNvPr>
          <p:cNvSpPr txBox="1">
            <a:spLocks noChangeArrowheads="1"/>
          </p:cNvSpPr>
          <p:nvPr/>
        </p:nvSpPr>
        <p:spPr bwMode="auto">
          <a:xfrm>
            <a:off x="4616601" y="3985866"/>
            <a:ext cx="566590" cy="369888"/>
          </a:xfrm>
          <a:prstGeom prst="rect">
            <a:avLst/>
          </a:prstGeom>
          <a:noFill/>
          <a:ln w="9525">
            <a:noFill/>
            <a:miter lim="800000"/>
            <a:headEnd/>
            <a:tailEnd/>
          </a:ln>
        </p:spPr>
        <p:txBody>
          <a:bodyPr wrap="square">
            <a:prstTxWarp prst="textNoShape">
              <a:avLst/>
            </a:prstTxWarp>
            <a:spAutoFit/>
          </a:bodyPr>
          <a:lstStyle/>
          <a:p>
            <a:pPr algn="r"/>
            <a:r>
              <a:rPr lang="en-US" dirty="0">
                <a:solidFill>
                  <a:srgbClr val="FF0000"/>
                </a:solidFill>
                <a:latin typeface="+mn-lt"/>
              </a:rPr>
              <a:t>r’</a:t>
            </a:r>
          </a:p>
        </p:txBody>
      </p:sp>
      <p:sp>
        <p:nvSpPr>
          <p:cNvPr id="44" name="TextBox 20">
            <a:extLst>
              <a:ext uri="{FF2B5EF4-FFF2-40B4-BE49-F238E27FC236}">
                <a16:creationId xmlns:a16="http://schemas.microsoft.com/office/drawing/2014/main" id="{BF182E70-1CF9-2FBF-24FD-9381909CC90E}"/>
              </a:ext>
            </a:extLst>
          </p:cNvPr>
          <p:cNvSpPr txBox="1">
            <a:spLocks noChangeArrowheads="1"/>
          </p:cNvSpPr>
          <p:nvPr/>
        </p:nvSpPr>
        <p:spPr bwMode="auto">
          <a:xfrm>
            <a:off x="7408504" y="3382231"/>
            <a:ext cx="680535" cy="369332"/>
          </a:xfrm>
          <a:prstGeom prst="rect">
            <a:avLst/>
          </a:prstGeom>
          <a:noFill/>
          <a:ln w="9525">
            <a:noFill/>
            <a:miter lim="800000"/>
            <a:headEnd/>
            <a:tailEnd/>
          </a:ln>
        </p:spPr>
        <p:txBody>
          <a:bodyPr wrap="square">
            <a:prstTxWarp prst="textNoShape">
              <a:avLst/>
            </a:prstTxWarp>
            <a:spAutoFit/>
          </a:bodyPr>
          <a:lstStyle/>
          <a:p>
            <a:pPr algn="ctr"/>
            <a:r>
              <a:rPr lang="en-US" altLang="en-US" dirty="0"/>
              <a:t>S</a:t>
            </a:r>
            <a:r>
              <a:rPr lang="en-US" altLang="en-US" baseline="-25000" dirty="0"/>
              <a:t>LF</a:t>
            </a:r>
            <a:endParaRPr lang="en-US" dirty="0">
              <a:solidFill>
                <a:srgbClr val="000000"/>
              </a:solidFill>
              <a:latin typeface="+mn-lt"/>
            </a:endParaRPr>
          </a:p>
        </p:txBody>
      </p:sp>
      <p:sp>
        <p:nvSpPr>
          <p:cNvPr id="45" name="TextBox 20">
            <a:extLst>
              <a:ext uri="{FF2B5EF4-FFF2-40B4-BE49-F238E27FC236}">
                <a16:creationId xmlns:a16="http://schemas.microsoft.com/office/drawing/2014/main" id="{F31B3CBD-1B34-E711-B0A5-5C5CAE79A894}"/>
              </a:ext>
            </a:extLst>
          </p:cNvPr>
          <p:cNvSpPr txBox="1">
            <a:spLocks noChangeArrowheads="1"/>
          </p:cNvSpPr>
          <p:nvPr/>
        </p:nvSpPr>
        <p:spPr bwMode="auto">
          <a:xfrm>
            <a:off x="8115369" y="5989499"/>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cxnSp>
        <p:nvCxnSpPr>
          <p:cNvPr id="46" name="Straight Connector 45">
            <a:extLst>
              <a:ext uri="{FF2B5EF4-FFF2-40B4-BE49-F238E27FC236}">
                <a16:creationId xmlns:a16="http://schemas.microsoft.com/office/drawing/2014/main" id="{519872F8-1AB5-C676-8BD3-44486D494FDD}"/>
              </a:ext>
            </a:extLst>
          </p:cNvPr>
          <p:cNvCxnSpPr>
            <a:cxnSpLocks/>
          </p:cNvCxnSpPr>
          <p:nvPr/>
        </p:nvCxnSpPr>
        <p:spPr>
          <a:xfrm>
            <a:off x="1373944" y="3638408"/>
            <a:ext cx="2199150" cy="2099583"/>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5E1D55AA-6230-C44B-C37B-F645A351F72A}"/>
                  </a:ext>
                </a:extLst>
              </p:cNvPr>
              <p:cNvSpPr/>
              <p:nvPr/>
            </p:nvSpPr>
            <p:spPr>
              <a:xfrm>
                <a:off x="2616291" y="1482093"/>
                <a:ext cx="36421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𝐴𝐷</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𝐶</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𝐼</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𝐺</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𝑁</m:t>
                      </m:r>
                      <m:r>
                        <a:rPr lang="en-US" sz="2800" b="0" i="1" smtClean="0">
                          <a:solidFill>
                            <a:schemeClr val="tx1"/>
                          </a:solidFill>
                          <a:latin typeface="Cambria Math" panose="02040503050406030204" pitchFamily="18" charset="0"/>
                        </a:rPr>
                        <m:t>𝑋</m:t>
                      </m:r>
                    </m:oMath>
                  </m:oMathPara>
                </a14:m>
                <a:endParaRPr lang="en-US" sz="2800" dirty="0">
                  <a:solidFill>
                    <a:schemeClr val="tx1"/>
                  </a:solidFill>
                </a:endParaRPr>
              </a:p>
            </p:txBody>
          </p:sp>
        </mc:Choice>
        <mc:Fallback xmlns="">
          <p:sp>
            <p:nvSpPr>
              <p:cNvPr id="47" name="Rectangle 46">
                <a:extLst>
                  <a:ext uri="{FF2B5EF4-FFF2-40B4-BE49-F238E27FC236}">
                    <a16:creationId xmlns:a16="http://schemas.microsoft.com/office/drawing/2014/main" id="{5E1D55AA-6230-C44B-C37B-F645A351F72A}"/>
                  </a:ext>
                </a:extLst>
              </p:cNvPr>
              <p:cNvSpPr>
                <a:spLocks noRot="1" noChangeAspect="1" noMove="1" noResize="1" noEditPoints="1" noAdjustHandles="1" noChangeArrowheads="1" noChangeShapeType="1" noTextEdit="1"/>
              </p:cNvSpPr>
              <p:nvPr/>
            </p:nvSpPr>
            <p:spPr>
              <a:xfrm>
                <a:off x="2616291" y="1482093"/>
                <a:ext cx="3642151" cy="523220"/>
              </a:xfrm>
              <a:prstGeom prst="rect">
                <a:avLst/>
              </a:prstGeom>
              <a:blipFill>
                <a:blip r:embed="rId5"/>
                <a:stretch>
                  <a:fillRect/>
                </a:stretch>
              </a:blipFill>
            </p:spPr>
            <p:txBody>
              <a:bodyPr/>
              <a:lstStyle/>
              <a:p>
                <a:r>
                  <a:rPr lang="en-US">
                    <a:noFill/>
                  </a:rPr>
                  <a:t> </a:t>
                </a:r>
              </a:p>
            </p:txBody>
          </p:sp>
        </mc:Fallback>
      </mc:AlternateContent>
      <p:sp>
        <p:nvSpPr>
          <p:cNvPr id="50" name="Down Arrow 49">
            <a:extLst>
              <a:ext uri="{FF2B5EF4-FFF2-40B4-BE49-F238E27FC236}">
                <a16:creationId xmlns:a16="http://schemas.microsoft.com/office/drawing/2014/main" id="{5EA1FCF0-B39A-E5A5-C70A-13E41B703091}"/>
              </a:ext>
            </a:extLst>
          </p:cNvPr>
          <p:cNvSpPr/>
          <p:nvPr/>
        </p:nvSpPr>
        <p:spPr>
          <a:xfrm>
            <a:off x="4331391" y="2081938"/>
            <a:ext cx="216572" cy="276726"/>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ly Out"/>
                                        </p:tgtEl>
                                      </p:cMediaNode>
                                    </p:audio>
                                  </p:subTnLst>
                                </p:cTn>
                              </p:par>
                            </p:childTnLst>
                          </p:cTn>
                        </p:par>
                        <p:par>
                          <p:cTn id="10" fill="hold" nodeType="with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Typewriter"/>
                                        </p:tgtEl>
                                      </p:cMediaNode>
                                    </p:audio>
                                  </p:sub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Fly Out"/>
                                        </p:tgtEl>
                                      </p:cMediaNode>
                                    </p:audio>
                                  </p:sub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right)">
                                      <p:cBhvr>
                                        <p:cTn id="34" dur="500"/>
                                        <p:tgtEl>
                                          <p:spTgt spid="41"/>
                                        </p:tgtEl>
                                      </p:cBhvr>
                                    </p:animEffect>
                                  </p:childTnLst>
                                  <p:subTnLst>
                                    <p:audio>
                                      <p:cMediaNode>
                                        <p:cTn display="0" masterRel="sameClick">
                                          <p:stCondLst>
                                            <p:cond evt="begin" delay="0">
                                              <p:tn val="32"/>
                                            </p:cond>
                                          </p:stCondLst>
                                          <p:endCondLst>
                                            <p:cond evt="onStopAudio" delay="0">
                                              <p:tgtEl>
                                                <p:sldTgt/>
                                              </p:tgtEl>
                                            </p:cond>
                                          </p:endCondLst>
                                        </p:cTn>
                                        <p:tgtEl>
                                          <p:sndTgt r:embed="rId3" name="Typewriter"/>
                                        </p:tgtEl>
                                      </p:cMediaNode>
                                    </p:audio>
                                  </p:sub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22" presetClass="entr" presetSubtype="1"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subTnLst>
                                    <p:audio>
                                      <p:cMediaNode>
                                        <p:cTn display="0" masterRel="sameClick">
                                          <p:stCondLst>
                                            <p:cond evt="begin" delay="0">
                                              <p:tn val="37"/>
                                            </p:cond>
                                          </p:stCondLst>
                                          <p:endCondLst>
                                            <p:cond evt="onStopAudio" delay="0">
                                              <p:tgtEl>
                                                <p:sldTgt/>
                                              </p:tgtEl>
                                            </p:cond>
                                          </p:endCondLst>
                                        </p:cTn>
                                        <p:tgtEl>
                                          <p:sndTgt r:embed="rId3" name="Typewriter"/>
                                        </p:tgtEl>
                                      </p:cMediaNode>
                                    </p:audio>
                                  </p:subTnLst>
                                </p:cTn>
                              </p:par>
                              <p:par>
                                <p:cTn id="40" presetID="1"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5"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checkerboard(down)">
                                      <p:cBhvr>
                                        <p:cTn id="46" dur="500"/>
                                        <p:tgtEl>
                                          <p:spTgt spid="50"/>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42" grpId="0"/>
      <p:bldP spid="43" grpId="0"/>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76288" y="34553"/>
            <a:ext cx="8229600" cy="836613"/>
          </a:xfrm>
        </p:spPr>
        <p:txBody>
          <a:bodyPr/>
          <a:lstStyle/>
          <a:p>
            <a:r>
              <a:rPr lang="en-US" sz="3600" dirty="0">
                <a:ea typeface="ＭＳ Ｐゴシック" pitchFamily="-84" charset="-128"/>
                <a:cs typeface="ＭＳ Ｐゴシック" pitchFamily="-84" charset="-128"/>
              </a:rPr>
              <a:t>Increases in Government Spending</a:t>
            </a:r>
            <a:endParaRPr lang="en-US" sz="3600" dirty="0"/>
          </a:p>
        </p:txBody>
      </p:sp>
      <p:cxnSp>
        <p:nvCxnSpPr>
          <p:cNvPr id="56" name="Straight Connector 55">
            <a:extLst>
              <a:ext uri="{FF2B5EF4-FFF2-40B4-BE49-F238E27FC236}">
                <a16:creationId xmlns:a16="http://schemas.microsoft.com/office/drawing/2014/main" id="{B4AB8F98-FB39-7E49-AD25-652F8FDA1543}"/>
              </a:ext>
            </a:extLst>
          </p:cNvPr>
          <p:cNvCxnSpPr>
            <a:cxnSpLocks/>
          </p:cNvCxnSpPr>
          <p:nvPr/>
        </p:nvCxnSpPr>
        <p:spPr>
          <a:xfrm rot="5400000">
            <a:off x="-1020440" y="3869029"/>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60E018C-4588-C438-F041-11DCD8ECDA3A}"/>
              </a:ext>
            </a:extLst>
          </p:cNvPr>
          <p:cNvCxnSpPr>
            <a:cxnSpLocks/>
          </p:cNvCxnSpPr>
          <p:nvPr/>
        </p:nvCxnSpPr>
        <p:spPr>
          <a:xfrm>
            <a:off x="1420802" y="2947252"/>
            <a:ext cx="2789737" cy="2358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A956FEDD-0C8A-8214-18AB-D85ED6121EAB}"/>
              </a:ext>
            </a:extLst>
          </p:cNvPr>
          <p:cNvCxnSpPr>
            <a:cxnSpLocks/>
          </p:cNvCxnSpPr>
          <p:nvPr/>
        </p:nvCxnSpPr>
        <p:spPr>
          <a:xfrm flipV="1">
            <a:off x="1583190" y="3013400"/>
            <a:ext cx="2531812" cy="2245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5BAA72E-DD1B-9D23-0A72-01DFCE96BBDA}"/>
              </a:ext>
            </a:extLst>
          </p:cNvPr>
          <p:cNvCxnSpPr>
            <a:cxnSpLocks/>
          </p:cNvCxnSpPr>
          <p:nvPr/>
        </p:nvCxnSpPr>
        <p:spPr>
          <a:xfrm rot="16200000" flipH="1">
            <a:off x="1459706" y="3953981"/>
            <a:ext cx="385445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TextBox 17">
            <a:extLst>
              <a:ext uri="{FF2B5EF4-FFF2-40B4-BE49-F238E27FC236}">
                <a16:creationId xmlns:a16="http://schemas.microsoft.com/office/drawing/2014/main" id="{07D275E9-BB91-5885-2A07-6F797F2F9BD3}"/>
              </a:ext>
            </a:extLst>
          </p:cNvPr>
          <p:cNvSpPr txBox="1">
            <a:spLocks noChangeArrowheads="1"/>
          </p:cNvSpPr>
          <p:nvPr/>
        </p:nvSpPr>
        <p:spPr bwMode="auto">
          <a:xfrm rot="10800000" flipV="1">
            <a:off x="679898" y="1806073"/>
            <a:ext cx="370556"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P</a:t>
            </a:r>
          </a:p>
        </p:txBody>
      </p:sp>
      <p:sp>
        <p:nvSpPr>
          <p:cNvPr id="61" name="TextBox 18">
            <a:extLst>
              <a:ext uri="{FF2B5EF4-FFF2-40B4-BE49-F238E27FC236}">
                <a16:creationId xmlns:a16="http://schemas.microsoft.com/office/drawing/2014/main" id="{7EEE5376-C329-B76C-224A-F265BA3C3F72}"/>
              </a:ext>
            </a:extLst>
          </p:cNvPr>
          <p:cNvSpPr txBox="1">
            <a:spLocks noChangeArrowheads="1"/>
          </p:cNvSpPr>
          <p:nvPr/>
        </p:nvSpPr>
        <p:spPr bwMode="auto">
          <a:xfrm>
            <a:off x="5048614" y="5980196"/>
            <a:ext cx="323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Y</a:t>
            </a:r>
          </a:p>
        </p:txBody>
      </p:sp>
      <p:sp>
        <p:nvSpPr>
          <p:cNvPr id="62" name="TextBox 19">
            <a:extLst>
              <a:ext uri="{FF2B5EF4-FFF2-40B4-BE49-F238E27FC236}">
                <a16:creationId xmlns:a16="http://schemas.microsoft.com/office/drawing/2014/main" id="{3C77A1D4-F475-C34A-97C1-8F763B0353B6}"/>
              </a:ext>
            </a:extLst>
          </p:cNvPr>
          <p:cNvSpPr txBox="1">
            <a:spLocks noChangeArrowheads="1"/>
          </p:cNvSpPr>
          <p:nvPr/>
        </p:nvSpPr>
        <p:spPr bwMode="auto">
          <a:xfrm>
            <a:off x="1394421" y="2698246"/>
            <a:ext cx="49701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AD</a:t>
            </a:r>
          </a:p>
        </p:txBody>
      </p:sp>
      <p:sp>
        <p:nvSpPr>
          <p:cNvPr id="67" name="TextBox 22">
            <a:extLst>
              <a:ext uri="{FF2B5EF4-FFF2-40B4-BE49-F238E27FC236}">
                <a16:creationId xmlns:a16="http://schemas.microsoft.com/office/drawing/2014/main" id="{2B856E41-99C5-BFE9-BB68-817B7917B25A}"/>
              </a:ext>
            </a:extLst>
          </p:cNvPr>
          <p:cNvSpPr txBox="1">
            <a:spLocks noChangeArrowheads="1"/>
          </p:cNvSpPr>
          <p:nvPr/>
        </p:nvSpPr>
        <p:spPr bwMode="auto">
          <a:xfrm>
            <a:off x="2990311" y="1660991"/>
            <a:ext cx="12083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  LRAS</a:t>
            </a:r>
          </a:p>
        </p:txBody>
      </p:sp>
      <p:sp>
        <p:nvSpPr>
          <p:cNvPr id="69" name="TextBox 20">
            <a:extLst>
              <a:ext uri="{FF2B5EF4-FFF2-40B4-BE49-F238E27FC236}">
                <a16:creationId xmlns:a16="http://schemas.microsoft.com/office/drawing/2014/main" id="{65CC0FF4-BEAB-3A07-973E-B2343EBBBEAA}"/>
              </a:ext>
            </a:extLst>
          </p:cNvPr>
          <p:cNvSpPr txBox="1">
            <a:spLocks noChangeArrowheads="1"/>
          </p:cNvSpPr>
          <p:nvPr/>
        </p:nvSpPr>
        <p:spPr bwMode="auto">
          <a:xfrm>
            <a:off x="3343135" y="2768169"/>
            <a:ext cx="945315" cy="466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mn-lt"/>
              </a:rPr>
              <a:t>SRAS</a:t>
            </a:r>
            <a:endParaRPr lang="en-US" sz="1600" baseline="30000" dirty="0">
              <a:latin typeface="+mn-lt"/>
            </a:endParaRPr>
          </a:p>
        </p:txBody>
      </p:sp>
      <p:cxnSp>
        <p:nvCxnSpPr>
          <p:cNvPr id="70" name="Straight Connector 69">
            <a:extLst>
              <a:ext uri="{FF2B5EF4-FFF2-40B4-BE49-F238E27FC236}">
                <a16:creationId xmlns:a16="http://schemas.microsoft.com/office/drawing/2014/main" id="{B6663170-9FE5-C4FD-18EF-A62894BB028B}"/>
              </a:ext>
            </a:extLst>
          </p:cNvPr>
          <p:cNvCxnSpPr>
            <a:cxnSpLocks/>
          </p:cNvCxnSpPr>
          <p:nvPr/>
        </p:nvCxnSpPr>
        <p:spPr>
          <a:xfrm flipV="1">
            <a:off x="1044726" y="5926880"/>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7FD2572-16AE-C19B-327B-35D4DE2D8FCB}"/>
              </a:ext>
            </a:extLst>
          </p:cNvPr>
          <p:cNvCxnSpPr>
            <a:cxnSpLocks/>
          </p:cNvCxnSpPr>
          <p:nvPr/>
        </p:nvCxnSpPr>
        <p:spPr>
          <a:xfrm>
            <a:off x="1962873" y="2490201"/>
            <a:ext cx="2789737" cy="2358998"/>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AA6604B-B674-3583-507D-EE21798B9207}"/>
              </a:ext>
            </a:extLst>
          </p:cNvPr>
          <p:cNvCxnSpPr>
            <a:cxnSpLocks/>
          </p:cNvCxnSpPr>
          <p:nvPr/>
        </p:nvCxnSpPr>
        <p:spPr>
          <a:xfrm>
            <a:off x="1051247" y="4150801"/>
            <a:ext cx="17978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E85725E5-A078-2C05-880F-C40092C15579}"/>
              </a:ext>
            </a:extLst>
          </p:cNvPr>
          <p:cNvCxnSpPr>
            <a:cxnSpLocks/>
          </p:cNvCxnSpPr>
          <p:nvPr/>
        </p:nvCxnSpPr>
        <p:spPr>
          <a:xfrm>
            <a:off x="1051247" y="3694747"/>
            <a:ext cx="2306494" cy="0"/>
          </a:xfrm>
          <a:prstGeom prst="line">
            <a:avLst/>
          </a:prstGeom>
          <a:ln>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77" name="TextBox 17">
            <a:extLst>
              <a:ext uri="{FF2B5EF4-FFF2-40B4-BE49-F238E27FC236}">
                <a16:creationId xmlns:a16="http://schemas.microsoft.com/office/drawing/2014/main" id="{8904F801-2DDF-8591-C3C9-1AB3FFE73D0D}"/>
              </a:ext>
            </a:extLst>
          </p:cNvPr>
          <p:cNvSpPr txBox="1">
            <a:spLocks noChangeArrowheads="1"/>
          </p:cNvSpPr>
          <p:nvPr/>
        </p:nvSpPr>
        <p:spPr bwMode="auto">
          <a:xfrm>
            <a:off x="2919115" y="3958743"/>
            <a:ext cx="4111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A</a:t>
            </a:r>
          </a:p>
        </p:txBody>
      </p:sp>
      <p:sp>
        <p:nvSpPr>
          <p:cNvPr id="78" name="Oval 77">
            <a:extLst>
              <a:ext uri="{FF2B5EF4-FFF2-40B4-BE49-F238E27FC236}">
                <a16:creationId xmlns:a16="http://schemas.microsoft.com/office/drawing/2014/main" id="{143D73CD-E25E-3A96-8EC1-A96AD9540033}"/>
              </a:ext>
            </a:extLst>
          </p:cNvPr>
          <p:cNvSpPr/>
          <p:nvPr/>
        </p:nvSpPr>
        <p:spPr>
          <a:xfrm>
            <a:off x="2741254" y="4062098"/>
            <a:ext cx="182880" cy="18288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9" name="TextBox 25">
            <a:extLst>
              <a:ext uri="{FF2B5EF4-FFF2-40B4-BE49-F238E27FC236}">
                <a16:creationId xmlns:a16="http://schemas.microsoft.com/office/drawing/2014/main" id="{836F4B41-D45B-7075-B785-6697B9559D6E}"/>
              </a:ext>
            </a:extLst>
          </p:cNvPr>
          <p:cNvSpPr txBox="1">
            <a:spLocks noChangeArrowheads="1"/>
          </p:cNvSpPr>
          <p:nvPr/>
        </p:nvSpPr>
        <p:spPr bwMode="auto">
          <a:xfrm>
            <a:off x="3474249" y="3495319"/>
            <a:ext cx="39645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latin typeface="+mn-lt"/>
              </a:rPr>
              <a:t>B</a:t>
            </a:r>
          </a:p>
        </p:txBody>
      </p:sp>
      <p:sp>
        <p:nvSpPr>
          <p:cNvPr id="80" name="Oval 79">
            <a:extLst>
              <a:ext uri="{FF2B5EF4-FFF2-40B4-BE49-F238E27FC236}">
                <a16:creationId xmlns:a16="http://schemas.microsoft.com/office/drawing/2014/main" id="{D6A5D0FA-C507-72DA-B012-7C992A2B1971}"/>
              </a:ext>
            </a:extLst>
          </p:cNvPr>
          <p:cNvSpPr/>
          <p:nvPr/>
        </p:nvSpPr>
        <p:spPr>
          <a:xfrm>
            <a:off x="3290933" y="3592242"/>
            <a:ext cx="182880" cy="182880"/>
          </a:xfrm>
          <a:prstGeom prst="ellipse">
            <a:avLst/>
          </a:prstGeom>
          <a:solidFill>
            <a:srgbClr val="107638"/>
          </a:solidFill>
          <a:ln>
            <a:solidFill>
              <a:srgbClr val="10763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9" name="Straight Connector 28">
            <a:extLst>
              <a:ext uri="{FF2B5EF4-FFF2-40B4-BE49-F238E27FC236}">
                <a16:creationId xmlns:a16="http://schemas.microsoft.com/office/drawing/2014/main" id="{A386933B-FB54-A61D-B0B9-460A092E1959}"/>
              </a:ext>
            </a:extLst>
          </p:cNvPr>
          <p:cNvCxnSpPr>
            <a:cxnSpLocks/>
          </p:cNvCxnSpPr>
          <p:nvPr/>
        </p:nvCxnSpPr>
        <p:spPr>
          <a:xfrm>
            <a:off x="1743798" y="2742613"/>
            <a:ext cx="2789737" cy="235899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5">
            <a:extLst>
              <a:ext uri="{FF2B5EF4-FFF2-40B4-BE49-F238E27FC236}">
                <a16:creationId xmlns:a16="http://schemas.microsoft.com/office/drawing/2014/main" id="{683DAF66-CACC-CF30-25CB-47A5B67BF807}"/>
              </a:ext>
            </a:extLst>
          </p:cNvPr>
          <p:cNvSpPr txBox="1">
            <a:spLocks noChangeArrowheads="1"/>
          </p:cNvSpPr>
          <p:nvPr/>
        </p:nvSpPr>
        <p:spPr bwMode="auto">
          <a:xfrm>
            <a:off x="3138666" y="3732111"/>
            <a:ext cx="396456"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mn-lt"/>
              </a:rPr>
              <a:t>C</a:t>
            </a:r>
          </a:p>
        </p:txBody>
      </p:sp>
      <p:cxnSp>
        <p:nvCxnSpPr>
          <p:cNvPr id="32" name="Straight Connector 31">
            <a:extLst>
              <a:ext uri="{FF2B5EF4-FFF2-40B4-BE49-F238E27FC236}">
                <a16:creationId xmlns:a16="http://schemas.microsoft.com/office/drawing/2014/main" id="{213136DF-7A9F-3E34-3D3E-7F4D6D339BB6}"/>
              </a:ext>
            </a:extLst>
          </p:cNvPr>
          <p:cNvCxnSpPr>
            <a:cxnSpLocks/>
          </p:cNvCxnSpPr>
          <p:nvPr/>
        </p:nvCxnSpPr>
        <p:spPr>
          <a:xfrm>
            <a:off x="1058892" y="3904297"/>
            <a:ext cx="2138696" cy="322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4" name="TextBox 17">
            <a:extLst>
              <a:ext uri="{FF2B5EF4-FFF2-40B4-BE49-F238E27FC236}">
                <a16:creationId xmlns:a16="http://schemas.microsoft.com/office/drawing/2014/main" id="{9B7A7058-5418-ADD6-7565-8E529C2098D7}"/>
              </a:ext>
            </a:extLst>
          </p:cNvPr>
          <p:cNvSpPr txBox="1">
            <a:spLocks noChangeArrowheads="1"/>
          </p:cNvSpPr>
          <p:nvPr/>
        </p:nvSpPr>
        <p:spPr bwMode="auto">
          <a:xfrm rot="10800000" flipV="1">
            <a:off x="644554" y="3730717"/>
            <a:ext cx="5143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latin typeface="+mn-lt"/>
              </a:rPr>
              <a:t>P</a:t>
            </a:r>
            <a:r>
              <a:rPr lang="en-US" sz="1800" baseline="-25000" dirty="0">
                <a:solidFill>
                  <a:srgbClr val="FF0000"/>
                </a:solidFill>
                <a:latin typeface="+mn-lt"/>
              </a:rPr>
              <a:t>C</a:t>
            </a:r>
          </a:p>
        </p:txBody>
      </p:sp>
      <p:sp>
        <p:nvSpPr>
          <p:cNvPr id="36" name="Oval 35">
            <a:extLst>
              <a:ext uri="{FF2B5EF4-FFF2-40B4-BE49-F238E27FC236}">
                <a16:creationId xmlns:a16="http://schemas.microsoft.com/office/drawing/2014/main" id="{1A1C475B-8DD8-F646-1069-9DFCEEEF3C1E}"/>
              </a:ext>
            </a:extLst>
          </p:cNvPr>
          <p:cNvSpPr/>
          <p:nvPr/>
        </p:nvSpPr>
        <p:spPr>
          <a:xfrm>
            <a:off x="3014708" y="3816079"/>
            <a:ext cx="182880" cy="18288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208C242-D70F-446C-CA1E-9BE3267DADCC}"/>
                  </a:ext>
                </a:extLst>
              </p:cNvPr>
              <p:cNvSpPr/>
              <p:nvPr/>
            </p:nvSpPr>
            <p:spPr>
              <a:xfrm>
                <a:off x="5076570" y="2614193"/>
                <a:ext cx="36421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𝐴𝐷</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𝐶</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𝐼</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𝐺</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𝑁</m:t>
                      </m:r>
                      <m:r>
                        <a:rPr lang="en-US" sz="2800" b="0" i="1" smtClean="0">
                          <a:solidFill>
                            <a:schemeClr val="tx1"/>
                          </a:solidFill>
                          <a:latin typeface="Cambria Math" panose="02040503050406030204" pitchFamily="18" charset="0"/>
                        </a:rPr>
                        <m:t>𝑋</m:t>
                      </m:r>
                    </m:oMath>
                  </m:oMathPara>
                </a14:m>
                <a:endParaRPr lang="en-US" sz="2800" dirty="0">
                  <a:solidFill>
                    <a:schemeClr val="tx1"/>
                  </a:solidFill>
                </a:endParaRPr>
              </a:p>
            </p:txBody>
          </p:sp>
        </mc:Choice>
        <mc:Fallback xmlns="">
          <p:sp>
            <p:nvSpPr>
              <p:cNvPr id="37" name="Rectangle 36">
                <a:extLst>
                  <a:ext uri="{FF2B5EF4-FFF2-40B4-BE49-F238E27FC236}">
                    <a16:creationId xmlns:a16="http://schemas.microsoft.com/office/drawing/2014/main" id="{A208C242-D70F-446C-CA1E-9BE3267DADCC}"/>
                  </a:ext>
                </a:extLst>
              </p:cNvPr>
              <p:cNvSpPr>
                <a:spLocks noRot="1" noChangeAspect="1" noMove="1" noResize="1" noEditPoints="1" noAdjustHandles="1" noChangeArrowheads="1" noChangeShapeType="1" noTextEdit="1"/>
              </p:cNvSpPr>
              <p:nvPr/>
            </p:nvSpPr>
            <p:spPr>
              <a:xfrm>
                <a:off x="5076570" y="2614193"/>
                <a:ext cx="3642151" cy="523220"/>
              </a:xfrm>
              <a:prstGeom prst="rect">
                <a:avLst/>
              </a:prstGeom>
              <a:blipFill>
                <a:blip r:embed="rId7"/>
                <a:stretch>
                  <a:fillRect/>
                </a:stretch>
              </a:blipFill>
            </p:spPr>
            <p:txBody>
              <a:bodyPr/>
              <a:lstStyle/>
              <a:p>
                <a:r>
                  <a:rPr lang="en-US">
                    <a:noFill/>
                  </a:rPr>
                  <a:t> </a:t>
                </a:r>
              </a:p>
            </p:txBody>
          </p:sp>
        </mc:Fallback>
      </mc:AlternateContent>
      <p:sp>
        <p:nvSpPr>
          <p:cNvPr id="38" name="Down Arrow 37">
            <a:extLst>
              <a:ext uri="{FF2B5EF4-FFF2-40B4-BE49-F238E27FC236}">
                <a16:creationId xmlns:a16="http://schemas.microsoft.com/office/drawing/2014/main" id="{2B147BD2-596D-5A01-D318-6C45AD35EE86}"/>
              </a:ext>
            </a:extLst>
          </p:cNvPr>
          <p:cNvSpPr/>
          <p:nvPr/>
        </p:nvSpPr>
        <p:spPr>
          <a:xfrm>
            <a:off x="6789359" y="3151221"/>
            <a:ext cx="216572" cy="276726"/>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23">
            <a:extLst>
              <a:ext uri="{FF2B5EF4-FFF2-40B4-BE49-F238E27FC236}">
                <a16:creationId xmlns:a16="http://schemas.microsoft.com/office/drawing/2014/main" id="{10870474-816A-6CE2-C25F-1A6A5E54C14E}"/>
              </a:ext>
            </a:extLst>
          </p:cNvPr>
          <p:cNvSpPr txBox="1">
            <a:spLocks noChangeArrowheads="1"/>
          </p:cNvSpPr>
          <p:nvPr/>
        </p:nvSpPr>
        <p:spPr bwMode="auto">
          <a:xfrm>
            <a:off x="3176696" y="5929271"/>
            <a:ext cx="5942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mn-lt"/>
              </a:rPr>
              <a:t>Y</a:t>
            </a:r>
            <a:r>
              <a:rPr lang="en-US" sz="1800" baseline="-25000" dirty="0">
                <a:solidFill>
                  <a:srgbClr val="0B7538"/>
                </a:solidFill>
                <a:latin typeface="+mn-lt"/>
              </a:rPr>
              <a:t>B</a:t>
            </a:r>
            <a:r>
              <a:rPr lang="en-US" sz="1800" dirty="0">
                <a:solidFill>
                  <a:srgbClr val="0B7538"/>
                </a:solidFill>
                <a:latin typeface="+mn-lt"/>
              </a:rPr>
              <a:t>*</a:t>
            </a:r>
          </a:p>
        </p:txBody>
      </p:sp>
      <p:cxnSp>
        <p:nvCxnSpPr>
          <p:cNvPr id="2" name="Straight Connector 1">
            <a:extLst>
              <a:ext uri="{FF2B5EF4-FFF2-40B4-BE49-F238E27FC236}">
                <a16:creationId xmlns:a16="http://schemas.microsoft.com/office/drawing/2014/main" id="{F95EFDB5-18F4-C4D3-4E94-5C5883A10E6A}"/>
              </a:ext>
            </a:extLst>
          </p:cNvPr>
          <p:cNvCxnSpPr>
            <a:cxnSpLocks/>
          </p:cNvCxnSpPr>
          <p:nvPr/>
        </p:nvCxnSpPr>
        <p:spPr>
          <a:xfrm rot="16200000" flipH="1">
            <a:off x="459908" y="3995014"/>
            <a:ext cx="3854450" cy="9525"/>
          </a:xfrm>
          <a:prstGeom prst="line">
            <a:avLst/>
          </a:prstGeom>
          <a:ln>
            <a:solidFill>
              <a:srgbClr val="602C89"/>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95D76A68-0A29-69A2-A5D9-3D3D833ADBC0}"/>
              </a:ext>
            </a:extLst>
          </p:cNvPr>
          <p:cNvCxnSpPr>
            <a:cxnSpLocks/>
          </p:cNvCxnSpPr>
          <p:nvPr/>
        </p:nvCxnSpPr>
        <p:spPr>
          <a:xfrm flipV="1">
            <a:off x="1204649" y="2103916"/>
            <a:ext cx="2531812" cy="2245638"/>
          </a:xfrm>
          <a:prstGeom prst="line">
            <a:avLst/>
          </a:prstGeom>
          <a:ln>
            <a:solidFill>
              <a:srgbClr val="602C89"/>
            </a:solidFill>
          </a:ln>
        </p:spPr>
        <p:style>
          <a:lnRef idx="2">
            <a:schemeClr val="accent1"/>
          </a:lnRef>
          <a:fillRef idx="0">
            <a:schemeClr val="accent1"/>
          </a:fillRef>
          <a:effectRef idx="1">
            <a:schemeClr val="accent1"/>
          </a:effectRef>
          <a:fontRef idx="minor">
            <a:schemeClr val="tx1"/>
          </a:fontRef>
        </p:style>
      </p:cxnSp>
      <p:sp>
        <p:nvSpPr>
          <p:cNvPr id="4" name="TextBox 23">
            <a:extLst>
              <a:ext uri="{FF2B5EF4-FFF2-40B4-BE49-F238E27FC236}">
                <a16:creationId xmlns:a16="http://schemas.microsoft.com/office/drawing/2014/main" id="{7BED7AAE-4081-DA12-1BF7-A0165C657E81}"/>
              </a:ext>
            </a:extLst>
          </p:cNvPr>
          <p:cNvSpPr txBox="1">
            <a:spLocks noChangeArrowheads="1"/>
          </p:cNvSpPr>
          <p:nvPr/>
        </p:nvSpPr>
        <p:spPr bwMode="auto">
          <a:xfrm>
            <a:off x="2232786" y="5925631"/>
            <a:ext cx="5942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602C89"/>
                </a:solidFill>
                <a:latin typeface="+mn-lt"/>
              </a:rPr>
              <a:t>Y</a:t>
            </a:r>
            <a:r>
              <a:rPr lang="en-US" sz="1800" baseline="-25000" dirty="0">
                <a:solidFill>
                  <a:srgbClr val="602C89"/>
                </a:solidFill>
                <a:latin typeface="+mn-lt"/>
              </a:rPr>
              <a:t>D</a:t>
            </a:r>
            <a:r>
              <a:rPr lang="en-US" sz="1800" dirty="0">
                <a:solidFill>
                  <a:srgbClr val="602C89"/>
                </a:solidFill>
                <a:latin typeface="+mn-lt"/>
              </a:rPr>
              <a:t>*</a:t>
            </a:r>
          </a:p>
        </p:txBody>
      </p:sp>
      <p:sp>
        <p:nvSpPr>
          <p:cNvPr id="5" name="TextBox 25">
            <a:extLst>
              <a:ext uri="{FF2B5EF4-FFF2-40B4-BE49-F238E27FC236}">
                <a16:creationId xmlns:a16="http://schemas.microsoft.com/office/drawing/2014/main" id="{8FC6151E-23F1-9030-4892-3EADBEBB6A17}"/>
              </a:ext>
            </a:extLst>
          </p:cNvPr>
          <p:cNvSpPr txBox="1">
            <a:spLocks noChangeArrowheads="1"/>
          </p:cNvSpPr>
          <p:nvPr/>
        </p:nvSpPr>
        <p:spPr bwMode="auto">
          <a:xfrm>
            <a:off x="2485185" y="3104640"/>
            <a:ext cx="396456"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602C89"/>
                </a:solidFill>
                <a:latin typeface="+mn-lt"/>
              </a:rPr>
              <a:t>D</a:t>
            </a:r>
          </a:p>
        </p:txBody>
      </p:sp>
      <p:cxnSp>
        <p:nvCxnSpPr>
          <p:cNvPr id="6" name="Straight Connector 5">
            <a:extLst>
              <a:ext uri="{FF2B5EF4-FFF2-40B4-BE49-F238E27FC236}">
                <a16:creationId xmlns:a16="http://schemas.microsoft.com/office/drawing/2014/main" id="{353B25C9-4771-3B81-A46B-03EEB5CBDF13}"/>
              </a:ext>
            </a:extLst>
          </p:cNvPr>
          <p:cNvCxnSpPr>
            <a:cxnSpLocks/>
          </p:cNvCxnSpPr>
          <p:nvPr/>
        </p:nvCxnSpPr>
        <p:spPr>
          <a:xfrm>
            <a:off x="1040524" y="3299309"/>
            <a:ext cx="1343326" cy="0"/>
          </a:xfrm>
          <a:prstGeom prst="line">
            <a:avLst/>
          </a:prstGeom>
          <a:ln>
            <a:solidFill>
              <a:schemeClr val="accent4">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7" name="TextBox 17">
            <a:extLst>
              <a:ext uri="{FF2B5EF4-FFF2-40B4-BE49-F238E27FC236}">
                <a16:creationId xmlns:a16="http://schemas.microsoft.com/office/drawing/2014/main" id="{33872A71-B919-DF26-D039-293BE401CBCB}"/>
              </a:ext>
            </a:extLst>
          </p:cNvPr>
          <p:cNvSpPr txBox="1">
            <a:spLocks noChangeArrowheads="1"/>
          </p:cNvSpPr>
          <p:nvPr/>
        </p:nvSpPr>
        <p:spPr bwMode="auto">
          <a:xfrm rot="10800000" flipV="1">
            <a:off x="618309" y="3064536"/>
            <a:ext cx="5640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602C89"/>
                </a:solidFill>
                <a:latin typeface="+mn-lt"/>
              </a:rPr>
              <a:t>P</a:t>
            </a:r>
            <a:r>
              <a:rPr lang="en-US" sz="1800" baseline="-25000" dirty="0">
                <a:solidFill>
                  <a:srgbClr val="602C89"/>
                </a:solidFill>
                <a:latin typeface="+mn-lt"/>
              </a:rPr>
              <a:t>D</a:t>
            </a:r>
            <a:endParaRPr lang="en-US" sz="1800" dirty="0">
              <a:solidFill>
                <a:srgbClr val="602C89"/>
              </a:solidFill>
              <a:latin typeface="+mn-lt"/>
            </a:endParaRPr>
          </a:p>
        </p:txBody>
      </p:sp>
      <p:sp>
        <p:nvSpPr>
          <p:cNvPr id="8" name="Oval 7">
            <a:extLst>
              <a:ext uri="{FF2B5EF4-FFF2-40B4-BE49-F238E27FC236}">
                <a16:creationId xmlns:a16="http://schemas.microsoft.com/office/drawing/2014/main" id="{085D9230-C0CD-7656-D650-F0D3F8AA4914}"/>
              </a:ext>
            </a:extLst>
          </p:cNvPr>
          <p:cNvSpPr/>
          <p:nvPr/>
        </p:nvSpPr>
        <p:spPr>
          <a:xfrm>
            <a:off x="2295563" y="3188950"/>
            <a:ext cx="182880" cy="182880"/>
          </a:xfrm>
          <a:prstGeom prst="ellipse">
            <a:avLst/>
          </a:prstGeom>
          <a:solidFill>
            <a:srgbClr val="602C89"/>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TextBox 22">
            <a:extLst>
              <a:ext uri="{FF2B5EF4-FFF2-40B4-BE49-F238E27FC236}">
                <a16:creationId xmlns:a16="http://schemas.microsoft.com/office/drawing/2014/main" id="{F05D2D72-81C4-EB9F-702E-2CADD4219554}"/>
              </a:ext>
            </a:extLst>
          </p:cNvPr>
          <p:cNvSpPr txBox="1">
            <a:spLocks noChangeArrowheads="1"/>
          </p:cNvSpPr>
          <p:nvPr/>
        </p:nvSpPr>
        <p:spPr bwMode="auto">
          <a:xfrm>
            <a:off x="1923567" y="1685324"/>
            <a:ext cx="1208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602C89"/>
                </a:solidFill>
                <a:latin typeface="+mn-lt"/>
              </a:rPr>
              <a:t>  LRAS</a:t>
            </a:r>
          </a:p>
        </p:txBody>
      </p:sp>
      <p:sp>
        <p:nvSpPr>
          <p:cNvPr id="11" name="Down Arrow 10">
            <a:extLst>
              <a:ext uri="{FF2B5EF4-FFF2-40B4-BE49-F238E27FC236}">
                <a16:creationId xmlns:a16="http://schemas.microsoft.com/office/drawing/2014/main" id="{584B199B-4855-E271-FC2F-8E3F0837DDE4}"/>
              </a:ext>
            </a:extLst>
          </p:cNvPr>
          <p:cNvSpPr/>
          <p:nvPr/>
        </p:nvSpPr>
        <p:spPr>
          <a:xfrm>
            <a:off x="7420034" y="4079242"/>
            <a:ext cx="216572" cy="276726"/>
          </a:xfrm>
          <a:prstGeom prst="downArrow">
            <a:avLst/>
          </a:prstGeom>
          <a:solidFill>
            <a:srgbClr val="602C89"/>
          </a:solidFill>
          <a:ln>
            <a:solidFill>
              <a:srgbClr val="602C8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78EBBAF-FCFD-5DF3-17F1-4132DED13576}"/>
                  </a:ext>
                </a:extLst>
              </p:cNvPr>
              <p:cNvSpPr/>
              <p:nvPr/>
            </p:nvSpPr>
            <p:spPr>
              <a:xfrm>
                <a:off x="4807425" y="3592242"/>
                <a:ext cx="42556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𝐿𝑅𝐴𝑆</m:t>
                      </m:r>
                      <m:r>
                        <a:rPr lang="en-US" sz="2400" i="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𝑌</m:t>
                          </m:r>
                        </m:e>
                        <m:sup>
                          <m:r>
                            <a:rPr lang="en-US" sz="2400" i="0">
                              <a:solidFill>
                                <a:schemeClr val="tx1"/>
                              </a:solidFill>
                              <a:latin typeface="Cambria Math" panose="02040503050406030204" pitchFamily="18" charset="0"/>
                            </a:rPr>
                            <m:t>∗</m:t>
                          </m:r>
                        </m:sup>
                      </m:sSup>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𝐴𝑓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𝐾</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𝐿</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2" name="Rectangle 11">
                <a:extLst>
                  <a:ext uri="{FF2B5EF4-FFF2-40B4-BE49-F238E27FC236}">
                    <a16:creationId xmlns:a16="http://schemas.microsoft.com/office/drawing/2014/main" id="{F78EBBAF-FCFD-5DF3-17F1-4132DED13576}"/>
                  </a:ext>
                </a:extLst>
              </p:cNvPr>
              <p:cNvSpPr>
                <a:spLocks noRot="1" noChangeAspect="1" noMove="1" noResize="1" noEditPoints="1" noAdjustHandles="1" noChangeArrowheads="1" noChangeShapeType="1" noTextEdit="1"/>
              </p:cNvSpPr>
              <p:nvPr/>
            </p:nvSpPr>
            <p:spPr>
              <a:xfrm>
                <a:off x="4807425" y="3592242"/>
                <a:ext cx="4255642" cy="461665"/>
              </a:xfrm>
              <a:prstGeom prst="rect">
                <a:avLst/>
              </a:prstGeom>
              <a:blipFill>
                <a:blip r:embed="rId8"/>
                <a:stretch>
                  <a:fillRect b="-15789"/>
                </a:stretch>
              </a:blipFill>
            </p:spPr>
            <p:txBody>
              <a:bodyPr/>
              <a:lstStyle/>
              <a:p>
                <a:r>
                  <a:rPr lang="en-US">
                    <a:noFill/>
                  </a:rPr>
                  <a:t> </a:t>
                </a:r>
              </a:p>
            </p:txBody>
          </p:sp>
        </mc:Fallback>
      </mc:AlternateContent>
      <p:sp>
        <p:nvSpPr>
          <p:cNvPr id="13" name="TextBox 17">
            <a:extLst>
              <a:ext uri="{FF2B5EF4-FFF2-40B4-BE49-F238E27FC236}">
                <a16:creationId xmlns:a16="http://schemas.microsoft.com/office/drawing/2014/main" id="{13C40C88-B98B-3967-F888-21F0F0FA2797}"/>
              </a:ext>
            </a:extLst>
          </p:cNvPr>
          <p:cNvSpPr txBox="1">
            <a:spLocks noChangeArrowheads="1"/>
          </p:cNvSpPr>
          <p:nvPr/>
        </p:nvSpPr>
        <p:spPr bwMode="auto">
          <a:xfrm rot="10800000" flipV="1">
            <a:off x="659456" y="3985266"/>
            <a:ext cx="4519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P</a:t>
            </a:r>
            <a:r>
              <a:rPr lang="en-US" sz="1800" baseline="-25000" dirty="0">
                <a:latin typeface="+mn-lt"/>
              </a:rPr>
              <a:t>A</a:t>
            </a:r>
          </a:p>
        </p:txBody>
      </p:sp>
      <p:sp>
        <p:nvSpPr>
          <p:cNvPr id="14" name="TextBox 17">
            <a:extLst>
              <a:ext uri="{FF2B5EF4-FFF2-40B4-BE49-F238E27FC236}">
                <a16:creationId xmlns:a16="http://schemas.microsoft.com/office/drawing/2014/main" id="{6A208A5A-8644-2D15-1D51-8F0375B6487B}"/>
              </a:ext>
            </a:extLst>
          </p:cNvPr>
          <p:cNvSpPr txBox="1">
            <a:spLocks noChangeArrowheads="1"/>
          </p:cNvSpPr>
          <p:nvPr/>
        </p:nvSpPr>
        <p:spPr bwMode="auto">
          <a:xfrm rot="10800000" flipV="1">
            <a:off x="645637" y="3442361"/>
            <a:ext cx="4519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mn-lt"/>
              </a:rPr>
              <a:t>P</a:t>
            </a:r>
            <a:r>
              <a:rPr lang="en-US" sz="1800" baseline="-25000" dirty="0">
                <a:solidFill>
                  <a:srgbClr val="0B7538"/>
                </a:solidFill>
                <a:latin typeface="+mn-lt"/>
              </a:rPr>
              <a:t>B</a:t>
            </a:r>
          </a:p>
        </p:txBody>
      </p:sp>
    </p:spTree>
    <p:extLst>
      <p:ext uri="{BB962C8B-B14F-4D97-AF65-F5344CB8AC3E}">
        <p14:creationId xmlns:p14="http://schemas.microsoft.com/office/powerpoint/2010/main" val="417279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Out"/>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subTnLst>
                                    <p:audio>
                                      <p:cMediaNode>
                                        <p:cTn display="0" masterRel="sameClick">
                                          <p:stCondLst>
                                            <p:cond evt="begin" delay="0">
                                              <p:tn val="17"/>
                                            </p:cond>
                                          </p:stCondLst>
                                          <p:endCondLst>
                                            <p:cond evt="onStopAudio" delay="0">
                                              <p:tgtEl>
                                                <p:sldTgt/>
                                              </p:tgtEl>
                                            </p:cond>
                                          </p:endCondLst>
                                        </p:cTn>
                                        <p:tgtEl>
                                          <p:sndTgt r:embed="rId4" name="Typewriter"/>
                                        </p:tgtEl>
                                      </p:cMediaNode>
                                    </p:audio>
                                  </p:sub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5" name="chimes.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Fly In"/>
                                        </p:tgtEl>
                                      </p:cMediaNode>
                                    </p:audio>
                                  </p:sub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Fly In"/>
                                        </p:tgtEl>
                                      </p:cMediaNode>
                                    </p:audio>
                                  </p:sub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subTnLst>
                                    <p:audio>
                                      <p:cMediaNode>
                                        <p:cTn display="0" masterRel="sameClick">
                                          <p:stCondLst>
                                            <p:cond evt="begin" delay="0">
                                              <p:tn val="50"/>
                                            </p:cond>
                                          </p:stCondLst>
                                          <p:endCondLst>
                                            <p:cond evt="onStopAudio" delay="0">
                                              <p:tgtEl>
                                                <p:sldTgt/>
                                              </p:tgtEl>
                                            </p:cond>
                                          </p:endCondLst>
                                        </p:cTn>
                                        <p:tgtEl>
                                          <p:sndTgt r:embed="rId4" name="Typewriter"/>
                                        </p:tgtEl>
                                      </p:cMediaNode>
                                    </p:audio>
                                  </p:sub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6" grpId="0" animBg="1"/>
      <p:bldP spid="4" grpId="0"/>
      <p:bldP spid="5" grpId="0"/>
      <p:bldP spid="7" grpId="0"/>
      <p:bldP spid="8" grpId="0" animBg="1"/>
      <p:bldP spid="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84"/>
            <a:ext cx="8229600" cy="1143000"/>
          </a:xfrm>
        </p:spPr>
        <p:txBody>
          <a:bodyPr>
            <a:normAutofit fontScale="90000"/>
          </a:bodyPr>
          <a:lstStyle/>
          <a:p>
            <a:r>
              <a:rPr lang="en-US" dirty="0">
                <a:ea typeface="ＭＳ Ｐゴシック" pitchFamily="-1" charset="-128"/>
                <a:cs typeface="ＭＳ Ｐゴシック" pitchFamily="-1" charset="-128"/>
              </a:rPr>
              <a:t>Accommodating</a:t>
            </a:r>
            <a:r>
              <a:rPr lang="en-US" dirty="0">
                <a:ea typeface="ＭＳ Ｐゴシック" pitchFamily="-84" charset="-128"/>
                <a:cs typeface="ＭＳ Ｐゴシック" pitchFamily="-84" charset="-128"/>
              </a:rPr>
              <a:t> Monetary Policy</a:t>
            </a:r>
            <a:br>
              <a:rPr lang="en-US" dirty="0"/>
            </a:br>
            <a:endParaRPr lang="en-US" dirty="0"/>
          </a:p>
        </p:txBody>
      </p:sp>
      <p:sp>
        <p:nvSpPr>
          <p:cNvPr id="4" name="TextBox 3"/>
          <p:cNvSpPr txBox="1"/>
          <p:nvPr/>
        </p:nvSpPr>
        <p:spPr>
          <a:xfrm>
            <a:off x="116354" y="756884"/>
            <a:ext cx="9072561" cy="1137533"/>
          </a:xfrm>
          <a:prstGeom prst="rect">
            <a:avLst/>
          </a:prstGeom>
          <a:noFill/>
        </p:spPr>
        <p:txBody>
          <a:bodyPr wrap="square" lIns="38396" tIns="19198" rIns="38396" bIns="19198" rtlCol="0">
            <a:spAutoFit/>
          </a:bodyPr>
          <a:lstStyle/>
          <a:p>
            <a:pPr marL="143984" indent="-143984" defTabSz="191978">
              <a:spcBef>
                <a:spcPct val="20000"/>
              </a:spcBef>
              <a:buFont typeface="Arial"/>
              <a:buChar char="•"/>
              <a:defRPr/>
            </a:pPr>
            <a:r>
              <a:rPr lang="en-US" sz="1700" b="1" dirty="0"/>
              <a:t>Accommodating Monetary Policy: </a:t>
            </a:r>
            <a:r>
              <a:rPr lang="en-US" sz="1700" dirty="0"/>
              <a:t>The central bank can also affect aggregate demand and can work in tandem with fiscal policy to make it more effective.</a:t>
            </a:r>
          </a:p>
          <a:p>
            <a:pPr marL="601103" lvl="1" indent="-143984" defTabSz="191978">
              <a:spcBef>
                <a:spcPct val="20000"/>
              </a:spcBef>
              <a:defRPr/>
            </a:pPr>
            <a:r>
              <a:rPr lang="en-US" sz="1700" dirty="0"/>
              <a:t> - In the case of expansionary fiscal policy, the central bank can help reduce the crowding out effect with expansionary monetary policy.  </a:t>
            </a:r>
          </a:p>
        </p:txBody>
      </p:sp>
      <p:sp>
        <p:nvSpPr>
          <p:cNvPr id="19" name="TextBox 18"/>
          <p:cNvSpPr txBox="1"/>
          <p:nvPr/>
        </p:nvSpPr>
        <p:spPr>
          <a:xfrm>
            <a:off x="625820" y="2197137"/>
            <a:ext cx="3314752" cy="315770"/>
          </a:xfrm>
          <a:prstGeom prst="rect">
            <a:avLst/>
          </a:prstGeom>
          <a:noFill/>
        </p:spPr>
        <p:txBody>
          <a:bodyPr wrap="square" lIns="38396" tIns="19198" rIns="38396" bIns="19198" rtlCol="0">
            <a:spAutoFit/>
          </a:bodyPr>
          <a:lstStyle/>
          <a:p>
            <a:r>
              <a:rPr lang="en-US" b="1" u="sng" dirty="0"/>
              <a:t>Open Market Purchase of Bonds</a:t>
            </a:r>
          </a:p>
        </p:txBody>
      </p:sp>
      <p:sp>
        <p:nvSpPr>
          <p:cNvPr id="38" name="Rectangle 37"/>
          <p:cNvSpPr/>
          <p:nvPr/>
        </p:nvSpPr>
        <p:spPr>
          <a:xfrm>
            <a:off x="4994363" y="2210467"/>
            <a:ext cx="3766262" cy="300381"/>
          </a:xfrm>
          <a:prstGeom prst="rect">
            <a:avLst/>
          </a:prstGeom>
          <a:noFill/>
        </p:spPr>
        <p:txBody>
          <a:bodyPr wrap="square" lIns="38396" tIns="19198" rIns="38396" bIns="19198">
            <a:spAutoFit/>
          </a:bodyPr>
          <a:lstStyle/>
          <a:p>
            <a:pPr algn="ctr"/>
            <a:r>
              <a:rPr lang="en-US" sz="1700" b="1" u="sng" dirty="0">
                <a:ea typeface="ＭＳ Ｐゴシック" pitchFamily="-1" charset="-128"/>
                <a:cs typeface="ＭＳ Ｐゴシック" pitchFamily="-1" charset="-128"/>
              </a:rPr>
              <a:t>Savings with increased supply money</a:t>
            </a:r>
            <a:endParaRPr lang="en-US" sz="1700" b="1" u="sng" dirty="0"/>
          </a:p>
        </p:txBody>
      </p:sp>
      <p:cxnSp>
        <p:nvCxnSpPr>
          <p:cNvPr id="3" name="Straight Connector 2">
            <a:extLst>
              <a:ext uri="{FF2B5EF4-FFF2-40B4-BE49-F238E27FC236}">
                <a16:creationId xmlns:a16="http://schemas.microsoft.com/office/drawing/2014/main" id="{33C51D21-3EE0-F018-6FB5-0D4211A52429}"/>
              </a:ext>
            </a:extLst>
          </p:cNvPr>
          <p:cNvCxnSpPr/>
          <p:nvPr/>
        </p:nvCxnSpPr>
        <p:spPr>
          <a:xfrm rot="16200000" flipH="1">
            <a:off x="3031122" y="4632487"/>
            <a:ext cx="35210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D75E8F1-5961-8D63-C795-4F783EF71D52}"/>
              </a:ext>
            </a:extLst>
          </p:cNvPr>
          <p:cNvCxnSpPr/>
          <p:nvPr/>
        </p:nvCxnSpPr>
        <p:spPr>
          <a:xfrm>
            <a:off x="4781148" y="6390355"/>
            <a:ext cx="3962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DD1A5CD-B92E-9372-7E6D-C271D0376CAC}"/>
              </a:ext>
            </a:extLst>
          </p:cNvPr>
          <p:cNvCxnSpPr>
            <a:cxnSpLocks/>
          </p:cNvCxnSpPr>
          <p:nvPr/>
        </p:nvCxnSpPr>
        <p:spPr>
          <a:xfrm flipH="1">
            <a:off x="4787830" y="5080845"/>
            <a:ext cx="2269255" cy="1588"/>
          </a:xfrm>
          <a:prstGeom prst="line">
            <a:avLst/>
          </a:prstGeom>
          <a:ln w="15875">
            <a:solidFill>
              <a:srgbClr val="0B7538"/>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EB5AC91-2B0B-AAC8-C1E6-E9A7FA3D2D05}"/>
              </a:ext>
            </a:extLst>
          </p:cNvPr>
          <p:cNvCxnSpPr>
            <a:cxnSpLocks/>
          </p:cNvCxnSpPr>
          <p:nvPr/>
        </p:nvCxnSpPr>
        <p:spPr>
          <a:xfrm>
            <a:off x="6648122" y="4479040"/>
            <a:ext cx="14842" cy="1926138"/>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E0B050D-0598-3CE9-7045-E87C275DAD45}"/>
              </a:ext>
            </a:extLst>
          </p:cNvPr>
          <p:cNvCxnSpPr>
            <a:cxnSpLocks/>
          </p:cNvCxnSpPr>
          <p:nvPr/>
        </p:nvCxnSpPr>
        <p:spPr>
          <a:xfrm flipH="1" flipV="1">
            <a:off x="4787830" y="4462969"/>
            <a:ext cx="1835042" cy="1"/>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TextBox 19">
            <a:extLst>
              <a:ext uri="{FF2B5EF4-FFF2-40B4-BE49-F238E27FC236}">
                <a16:creationId xmlns:a16="http://schemas.microsoft.com/office/drawing/2014/main" id="{1056E3C5-8AB4-6962-B5C7-53341B998D15}"/>
              </a:ext>
            </a:extLst>
          </p:cNvPr>
          <p:cNvSpPr txBox="1">
            <a:spLocks noChangeArrowheads="1"/>
          </p:cNvSpPr>
          <p:nvPr/>
        </p:nvSpPr>
        <p:spPr bwMode="auto">
          <a:xfrm>
            <a:off x="4337635" y="2871949"/>
            <a:ext cx="454025" cy="369888"/>
          </a:xfrm>
          <a:prstGeom prst="rect">
            <a:avLst/>
          </a:prstGeom>
          <a:noFill/>
          <a:ln w="9525">
            <a:noFill/>
            <a:miter lim="800000"/>
            <a:headEnd/>
            <a:tailEnd/>
          </a:ln>
        </p:spPr>
        <p:txBody>
          <a:bodyPr>
            <a:spAutoFit/>
          </a:bodyPr>
          <a:lstStyle/>
          <a:p>
            <a:pPr algn="r">
              <a:defRPr/>
            </a:pPr>
            <a:r>
              <a:rPr lang="en-US" dirty="0" err="1">
                <a:latin typeface="+mn-lt"/>
                <a:ea typeface="ＭＳ Ｐゴシック" pitchFamily="-1" charset="-128"/>
                <a:cs typeface="ＭＳ Ｐゴシック" pitchFamily="-1" charset="-128"/>
              </a:rPr>
              <a:t>r</a:t>
            </a:r>
            <a:endParaRPr lang="en-US" dirty="0">
              <a:latin typeface="+mn-lt"/>
              <a:ea typeface="ＭＳ Ｐゴシック" pitchFamily="-1" charset="-128"/>
              <a:cs typeface="ＭＳ Ｐゴシック" pitchFamily="-1" charset="-128"/>
            </a:endParaRPr>
          </a:p>
        </p:txBody>
      </p:sp>
      <p:sp>
        <p:nvSpPr>
          <p:cNvPr id="47" name="TextBox 40">
            <a:extLst>
              <a:ext uri="{FF2B5EF4-FFF2-40B4-BE49-F238E27FC236}">
                <a16:creationId xmlns:a16="http://schemas.microsoft.com/office/drawing/2014/main" id="{9FA794D2-DA65-4590-DAC8-16CCDF9DF39A}"/>
              </a:ext>
            </a:extLst>
          </p:cNvPr>
          <p:cNvSpPr txBox="1">
            <a:spLocks noChangeArrowheads="1"/>
          </p:cNvSpPr>
          <p:nvPr/>
        </p:nvSpPr>
        <p:spPr bwMode="auto">
          <a:xfrm>
            <a:off x="4359295" y="4898760"/>
            <a:ext cx="434926" cy="369332"/>
          </a:xfrm>
          <a:prstGeom prst="rect">
            <a:avLst/>
          </a:prstGeom>
          <a:no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dirty="0">
                <a:solidFill>
                  <a:srgbClr val="0B7538"/>
                </a:solidFill>
                <a:latin typeface="Calibri" charset="0"/>
              </a:rPr>
              <a:t> r</a:t>
            </a:r>
            <a:r>
              <a:rPr lang="ja-JP" altLang="en-US" sz="1800">
                <a:solidFill>
                  <a:srgbClr val="0B7538"/>
                </a:solidFill>
                <a:latin typeface="Calibri" charset="0"/>
              </a:rPr>
              <a:t>’</a:t>
            </a:r>
            <a:endParaRPr lang="en-US" sz="1800" dirty="0">
              <a:solidFill>
                <a:srgbClr val="0B7538"/>
              </a:solidFill>
              <a:latin typeface="Calibri" charset="0"/>
            </a:endParaRPr>
          </a:p>
        </p:txBody>
      </p:sp>
      <p:sp>
        <p:nvSpPr>
          <p:cNvPr id="48" name="TextBox 40">
            <a:extLst>
              <a:ext uri="{FF2B5EF4-FFF2-40B4-BE49-F238E27FC236}">
                <a16:creationId xmlns:a16="http://schemas.microsoft.com/office/drawing/2014/main" id="{31CCFCD4-F441-B7A3-49E4-D91044F9297F}"/>
              </a:ext>
            </a:extLst>
          </p:cNvPr>
          <p:cNvSpPr txBox="1">
            <a:spLocks noChangeArrowheads="1"/>
          </p:cNvSpPr>
          <p:nvPr/>
        </p:nvSpPr>
        <p:spPr bwMode="auto">
          <a:xfrm>
            <a:off x="4437575" y="4268513"/>
            <a:ext cx="351524" cy="369888"/>
          </a:xfrm>
          <a:prstGeom prst="rect">
            <a:avLst/>
          </a:prstGeom>
          <a:noFill/>
          <a:ln w="9525">
            <a:noFill/>
            <a:miter lim="800000"/>
            <a:headEnd/>
            <a:tailEnd/>
          </a:ln>
        </p:spPr>
        <p:txBody>
          <a:bodyPr wrap="square">
            <a:spAutoFit/>
          </a:bodyPr>
          <a:lstStyle/>
          <a:p>
            <a:pPr>
              <a:defRPr/>
            </a:pPr>
            <a:r>
              <a:rPr lang="en-US" dirty="0">
                <a:latin typeface="+mn-lt"/>
                <a:ea typeface="ＭＳ Ｐゴシック" pitchFamily="-1" charset="-128"/>
                <a:cs typeface="ＭＳ Ｐゴシック" pitchFamily="-1" charset="-128"/>
              </a:rPr>
              <a:t> r</a:t>
            </a:r>
          </a:p>
        </p:txBody>
      </p:sp>
      <p:sp>
        <p:nvSpPr>
          <p:cNvPr id="49" name="TextBox 31">
            <a:extLst>
              <a:ext uri="{FF2B5EF4-FFF2-40B4-BE49-F238E27FC236}">
                <a16:creationId xmlns:a16="http://schemas.microsoft.com/office/drawing/2014/main" id="{592EDAC4-F47A-36A0-5C13-6F7236FA9062}"/>
              </a:ext>
            </a:extLst>
          </p:cNvPr>
          <p:cNvSpPr txBox="1">
            <a:spLocks noChangeArrowheads="1"/>
          </p:cNvSpPr>
          <p:nvPr/>
        </p:nvSpPr>
        <p:spPr bwMode="auto">
          <a:xfrm>
            <a:off x="7548988" y="3154803"/>
            <a:ext cx="6318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Calibri" charset="0"/>
              </a:rPr>
              <a:t> </a:t>
            </a:r>
          </a:p>
          <a:p>
            <a:pPr eaLnBrk="1" hangingPunct="1"/>
            <a:r>
              <a:rPr lang="en-US" altLang="en-US" sz="1800" dirty="0">
                <a:solidFill>
                  <a:srgbClr val="0B7538"/>
                </a:solidFill>
              </a:rPr>
              <a:t>S’</a:t>
            </a:r>
            <a:r>
              <a:rPr lang="en-US" altLang="en-US" sz="1800" baseline="-25000" dirty="0">
                <a:solidFill>
                  <a:srgbClr val="0B7538"/>
                </a:solidFill>
              </a:rPr>
              <a:t>LF</a:t>
            </a:r>
            <a:endParaRPr lang="en-US" sz="1800" dirty="0">
              <a:solidFill>
                <a:srgbClr val="0B7538"/>
              </a:solidFill>
              <a:latin typeface="Calibri" charset="0"/>
              <a:cs typeface="Bell MT" charset="0"/>
            </a:endParaRPr>
          </a:p>
        </p:txBody>
      </p:sp>
      <p:cxnSp>
        <p:nvCxnSpPr>
          <p:cNvPr id="50" name="Straight Connector 49">
            <a:extLst>
              <a:ext uri="{FF2B5EF4-FFF2-40B4-BE49-F238E27FC236}">
                <a16:creationId xmlns:a16="http://schemas.microsoft.com/office/drawing/2014/main" id="{2C0081EE-7BB4-B8B1-729C-09BF434B7B5D}"/>
              </a:ext>
            </a:extLst>
          </p:cNvPr>
          <p:cNvCxnSpPr>
            <a:cxnSpLocks/>
          </p:cNvCxnSpPr>
          <p:nvPr/>
        </p:nvCxnSpPr>
        <p:spPr>
          <a:xfrm>
            <a:off x="7117842" y="5108861"/>
            <a:ext cx="21248" cy="1296315"/>
          </a:xfrm>
          <a:prstGeom prst="line">
            <a:avLst/>
          </a:prstGeom>
          <a:ln w="15875">
            <a:solidFill>
              <a:srgbClr val="0B7538"/>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B0B8A68-CBC4-C9E2-03C2-8693664858BD}"/>
              </a:ext>
            </a:extLst>
          </p:cNvPr>
          <p:cNvCxnSpPr>
            <a:cxnSpLocks/>
          </p:cNvCxnSpPr>
          <p:nvPr/>
        </p:nvCxnSpPr>
        <p:spPr>
          <a:xfrm flipH="1">
            <a:off x="5795084" y="3103450"/>
            <a:ext cx="1765963" cy="26009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53F7599-E512-4419-D3F2-58320B22CAE6}"/>
              </a:ext>
            </a:extLst>
          </p:cNvPr>
          <p:cNvCxnSpPr>
            <a:cxnSpLocks/>
          </p:cNvCxnSpPr>
          <p:nvPr/>
        </p:nvCxnSpPr>
        <p:spPr>
          <a:xfrm flipH="1">
            <a:off x="6374463" y="3581825"/>
            <a:ext cx="1765963" cy="2600959"/>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53" name="TextBox 31">
            <a:extLst>
              <a:ext uri="{FF2B5EF4-FFF2-40B4-BE49-F238E27FC236}">
                <a16:creationId xmlns:a16="http://schemas.microsoft.com/office/drawing/2014/main" id="{D588CD9B-1D6F-A28A-40FE-213D3E8BF799}"/>
              </a:ext>
            </a:extLst>
          </p:cNvPr>
          <p:cNvSpPr txBox="1">
            <a:spLocks noChangeArrowheads="1"/>
          </p:cNvSpPr>
          <p:nvPr/>
        </p:nvSpPr>
        <p:spPr bwMode="auto">
          <a:xfrm>
            <a:off x="6877494" y="3139842"/>
            <a:ext cx="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S</a:t>
            </a:r>
            <a:r>
              <a:rPr lang="en-US" altLang="en-US" sz="2000" baseline="-25000" dirty="0">
                <a:latin typeface="+mn-lt"/>
              </a:rPr>
              <a:t>LF</a:t>
            </a:r>
            <a:endParaRPr lang="en-US" altLang="en-US" sz="2000" dirty="0">
              <a:latin typeface="+mn-lt"/>
            </a:endParaRPr>
          </a:p>
        </p:txBody>
      </p:sp>
      <p:cxnSp>
        <p:nvCxnSpPr>
          <p:cNvPr id="54" name="Straight Connector 53">
            <a:extLst>
              <a:ext uri="{FF2B5EF4-FFF2-40B4-BE49-F238E27FC236}">
                <a16:creationId xmlns:a16="http://schemas.microsoft.com/office/drawing/2014/main" id="{730C5D47-0344-FCA6-3AEE-A3DE3ABA64D6}"/>
              </a:ext>
            </a:extLst>
          </p:cNvPr>
          <p:cNvCxnSpPr>
            <a:cxnSpLocks/>
          </p:cNvCxnSpPr>
          <p:nvPr/>
        </p:nvCxnSpPr>
        <p:spPr>
          <a:xfrm>
            <a:off x="5774323" y="3271999"/>
            <a:ext cx="2090578" cy="28688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TextBox 31">
            <a:extLst>
              <a:ext uri="{FF2B5EF4-FFF2-40B4-BE49-F238E27FC236}">
                <a16:creationId xmlns:a16="http://schemas.microsoft.com/office/drawing/2014/main" id="{5E6F53A1-9DAC-B332-9F58-D23C82F68CDB}"/>
              </a:ext>
            </a:extLst>
          </p:cNvPr>
          <p:cNvSpPr txBox="1">
            <a:spLocks noChangeArrowheads="1"/>
          </p:cNvSpPr>
          <p:nvPr/>
        </p:nvSpPr>
        <p:spPr bwMode="auto">
          <a:xfrm>
            <a:off x="5877684" y="3154803"/>
            <a:ext cx="77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mn-lt"/>
              </a:rPr>
              <a:t> D</a:t>
            </a:r>
            <a:r>
              <a:rPr lang="en-US" altLang="en-US" sz="2000" baseline="-25000" dirty="0">
                <a:latin typeface="+mn-lt"/>
              </a:rPr>
              <a:t>LF</a:t>
            </a:r>
            <a:endParaRPr lang="en-US" altLang="en-US" sz="2000" dirty="0">
              <a:latin typeface="+mn-lt"/>
            </a:endParaRPr>
          </a:p>
        </p:txBody>
      </p:sp>
      <p:sp>
        <p:nvSpPr>
          <p:cNvPr id="56" name="TextBox 20">
            <a:extLst>
              <a:ext uri="{FF2B5EF4-FFF2-40B4-BE49-F238E27FC236}">
                <a16:creationId xmlns:a16="http://schemas.microsoft.com/office/drawing/2014/main" id="{0567FC88-9908-4D68-3636-F8A3DA19A78E}"/>
              </a:ext>
            </a:extLst>
          </p:cNvPr>
          <p:cNvSpPr txBox="1">
            <a:spLocks noChangeArrowheads="1"/>
          </p:cNvSpPr>
          <p:nvPr/>
        </p:nvSpPr>
        <p:spPr bwMode="auto">
          <a:xfrm>
            <a:off x="8210946" y="6406882"/>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sp>
        <p:nvSpPr>
          <p:cNvPr id="57" name="TextBox 20">
            <a:extLst>
              <a:ext uri="{FF2B5EF4-FFF2-40B4-BE49-F238E27FC236}">
                <a16:creationId xmlns:a16="http://schemas.microsoft.com/office/drawing/2014/main" id="{274871EC-5430-8C55-C9C0-28961732CBD1}"/>
              </a:ext>
            </a:extLst>
          </p:cNvPr>
          <p:cNvSpPr txBox="1">
            <a:spLocks noChangeArrowheads="1"/>
          </p:cNvSpPr>
          <p:nvPr/>
        </p:nvSpPr>
        <p:spPr bwMode="auto">
          <a:xfrm>
            <a:off x="6387718" y="6415091"/>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mn-lt"/>
              </a:rPr>
              <a:t>Q</a:t>
            </a:r>
            <a:r>
              <a:rPr lang="en-US" altLang="en-US" sz="1800" baseline="-25000" dirty="0">
                <a:latin typeface="+mn-lt"/>
              </a:rPr>
              <a:t>LF</a:t>
            </a:r>
            <a:endParaRPr lang="en-US" altLang="en-US" sz="1800" b="1" dirty="0">
              <a:latin typeface="+mn-lt"/>
            </a:endParaRPr>
          </a:p>
        </p:txBody>
      </p:sp>
      <p:sp>
        <p:nvSpPr>
          <p:cNvPr id="58" name="TextBox 20">
            <a:extLst>
              <a:ext uri="{FF2B5EF4-FFF2-40B4-BE49-F238E27FC236}">
                <a16:creationId xmlns:a16="http://schemas.microsoft.com/office/drawing/2014/main" id="{487C6127-7945-C8D1-48E7-CA69E7AF7BB1}"/>
              </a:ext>
            </a:extLst>
          </p:cNvPr>
          <p:cNvSpPr txBox="1">
            <a:spLocks noChangeArrowheads="1"/>
          </p:cNvSpPr>
          <p:nvPr/>
        </p:nvSpPr>
        <p:spPr bwMode="auto">
          <a:xfrm>
            <a:off x="6878425" y="6424803"/>
            <a:ext cx="682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0B7538"/>
                </a:solidFill>
                <a:latin typeface="+mn-lt"/>
              </a:rPr>
              <a:t>Q’</a:t>
            </a:r>
            <a:r>
              <a:rPr lang="en-US" altLang="en-US" sz="1800" baseline="-25000" dirty="0">
                <a:solidFill>
                  <a:srgbClr val="0B7538"/>
                </a:solidFill>
                <a:latin typeface="+mn-lt"/>
              </a:rPr>
              <a:t>LF</a:t>
            </a:r>
            <a:endParaRPr lang="en-US" altLang="en-US" sz="1800" b="1" dirty="0">
              <a:solidFill>
                <a:srgbClr val="0B7538"/>
              </a:solidFill>
              <a:latin typeface="+mn-lt"/>
            </a:endParaRPr>
          </a:p>
        </p:txBody>
      </p:sp>
      <p:cxnSp>
        <p:nvCxnSpPr>
          <p:cNvPr id="59" name="Straight Connector 58">
            <a:extLst>
              <a:ext uri="{FF2B5EF4-FFF2-40B4-BE49-F238E27FC236}">
                <a16:creationId xmlns:a16="http://schemas.microsoft.com/office/drawing/2014/main" id="{B694A899-2358-06CC-A85E-98992EC178FE}"/>
              </a:ext>
            </a:extLst>
          </p:cNvPr>
          <p:cNvCxnSpPr/>
          <p:nvPr/>
        </p:nvCxnSpPr>
        <p:spPr>
          <a:xfrm rot="16200000" flipH="1">
            <a:off x="-1117701" y="4616858"/>
            <a:ext cx="356870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AAB0322D-B9B3-E162-84A5-077382FCBC6E}"/>
              </a:ext>
            </a:extLst>
          </p:cNvPr>
          <p:cNvCxnSpPr/>
          <p:nvPr/>
        </p:nvCxnSpPr>
        <p:spPr>
          <a:xfrm>
            <a:off x="846830" y="3030151"/>
            <a:ext cx="3248025" cy="32416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F2C4A69-1E08-D45A-9DCA-3666983880D0}"/>
              </a:ext>
            </a:extLst>
          </p:cNvPr>
          <p:cNvCxnSpPr/>
          <p:nvPr/>
        </p:nvCxnSpPr>
        <p:spPr>
          <a:xfrm rot="5400000" flipH="1" flipV="1">
            <a:off x="1876192" y="4705631"/>
            <a:ext cx="3382963" cy="1587"/>
          </a:xfrm>
          <a:prstGeom prst="line">
            <a:avLst/>
          </a:prstGeom>
          <a:ln>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62" name="TextBox 13">
            <a:extLst>
              <a:ext uri="{FF2B5EF4-FFF2-40B4-BE49-F238E27FC236}">
                <a16:creationId xmlns:a16="http://schemas.microsoft.com/office/drawing/2014/main" id="{77EF47CE-6D73-F5C4-513B-915718EC20D7}"/>
              </a:ext>
            </a:extLst>
          </p:cNvPr>
          <p:cNvSpPr txBox="1">
            <a:spLocks noChangeArrowheads="1"/>
          </p:cNvSpPr>
          <p:nvPr/>
        </p:nvSpPr>
        <p:spPr bwMode="auto">
          <a:xfrm>
            <a:off x="138805" y="2811076"/>
            <a:ext cx="5365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mn-lt"/>
                <a:ea typeface="华文宋体" charset="0"/>
                <a:cs typeface="华文宋体" charset="0"/>
              </a:rPr>
              <a:t>i</a:t>
            </a:r>
          </a:p>
        </p:txBody>
      </p:sp>
      <p:cxnSp>
        <p:nvCxnSpPr>
          <p:cNvPr id="63" name="Straight Connector 62">
            <a:extLst>
              <a:ext uri="{FF2B5EF4-FFF2-40B4-BE49-F238E27FC236}">
                <a16:creationId xmlns:a16="http://schemas.microsoft.com/office/drawing/2014/main" id="{D0664E82-A97F-6508-703A-AA5B75FE0A60}"/>
              </a:ext>
            </a:extLst>
          </p:cNvPr>
          <p:cNvCxnSpPr/>
          <p:nvPr/>
        </p:nvCxnSpPr>
        <p:spPr>
          <a:xfrm rot="5400000" flipH="1" flipV="1">
            <a:off x="892735" y="4672369"/>
            <a:ext cx="338137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1E984CB7-097F-9EC4-7949-9B18280AD692}"/>
              </a:ext>
            </a:extLst>
          </p:cNvPr>
          <p:cNvCxnSpPr>
            <a:cxnSpLocks/>
          </p:cNvCxnSpPr>
          <p:nvPr/>
        </p:nvCxnSpPr>
        <p:spPr>
          <a:xfrm flipH="1">
            <a:off x="657917" y="5747706"/>
            <a:ext cx="2886122" cy="0"/>
          </a:xfrm>
          <a:prstGeom prst="line">
            <a:avLst/>
          </a:prstGeom>
          <a:ln w="15875">
            <a:solidFill>
              <a:srgbClr val="0B7538"/>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0E30BC15-6C08-5429-54AC-35102BE0CAA7}"/>
              </a:ext>
            </a:extLst>
          </p:cNvPr>
          <p:cNvCxnSpPr>
            <a:cxnSpLocks/>
          </p:cNvCxnSpPr>
          <p:nvPr/>
        </p:nvCxnSpPr>
        <p:spPr>
          <a:xfrm flipH="1">
            <a:off x="666648" y="4768233"/>
            <a:ext cx="1926752" cy="0"/>
          </a:xfrm>
          <a:prstGeom prst="line">
            <a:avLst/>
          </a:prstGeom>
          <a:ln w="1587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6" name="TextBox 23">
            <a:extLst>
              <a:ext uri="{FF2B5EF4-FFF2-40B4-BE49-F238E27FC236}">
                <a16:creationId xmlns:a16="http://schemas.microsoft.com/office/drawing/2014/main" id="{C0980296-4116-C58C-6688-538DC4D4946C}"/>
              </a:ext>
            </a:extLst>
          </p:cNvPr>
          <p:cNvSpPr txBox="1">
            <a:spLocks noChangeArrowheads="1"/>
          </p:cNvSpPr>
          <p:nvPr/>
        </p:nvSpPr>
        <p:spPr bwMode="auto">
          <a:xfrm>
            <a:off x="163783" y="5547651"/>
            <a:ext cx="4511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0B7538"/>
                </a:solidFill>
                <a:latin typeface="+mn-lt"/>
                <a:ea typeface="华文宋体" charset="0"/>
                <a:cs typeface="华文宋体" charset="0"/>
              </a:rPr>
              <a:t>i</a:t>
            </a:r>
            <a:r>
              <a:rPr lang="ja-JP" altLang="en-US" sz="2000">
                <a:solidFill>
                  <a:srgbClr val="0B7538"/>
                </a:solidFill>
                <a:latin typeface="+mn-lt"/>
                <a:ea typeface="华文宋体" charset="0"/>
                <a:cs typeface="华文宋体" charset="0"/>
              </a:rPr>
              <a:t>’</a:t>
            </a:r>
            <a:endParaRPr lang="en-US" sz="2000">
              <a:solidFill>
                <a:srgbClr val="0B7538"/>
              </a:solidFill>
              <a:latin typeface="+mn-lt"/>
              <a:ea typeface="华文宋体" charset="0"/>
              <a:cs typeface="华文宋体" charset="0"/>
            </a:endParaRPr>
          </a:p>
        </p:txBody>
      </p:sp>
      <p:sp>
        <p:nvSpPr>
          <p:cNvPr id="67" name="TextBox 23">
            <a:extLst>
              <a:ext uri="{FF2B5EF4-FFF2-40B4-BE49-F238E27FC236}">
                <a16:creationId xmlns:a16="http://schemas.microsoft.com/office/drawing/2014/main" id="{26F51F3C-26FF-3F75-90D4-797323145166}"/>
              </a:ext>
            </a:extLst>
          </p:cNvPr>
          <p:cNvSpPr txBox="1">
            <a:spLocks noChangeArrowheads="1"/>
          </p:cNvSpPr>
          <p:nvPr/>
        </p:nvSpPr>
        <p:spPr bwMode="auto">
          <a:xfrm>
            <a:off x="116354" y="4507515"/>
            <a:ext cx="481013" cy="400110"/>
          </a:xfrm>
          <a:prstGeom prst="rect">
            <a:avLst/>
          </a:prstGeom>
          <a:noFill/>
          <a:ln w="9525">
            <a:noFill/>
            <a:miter lim="800000"/>
            <a:headEnd/>
            <a:tailEnd/>
          </a:ln>
        </p:spPr>
        <p:txBody>
          <a:bodyPr>
            <a:spAutoFit/>
          </a:bodyPr>
          <a:lstStyle/>
          <a:p>
            <a:pPr algn="r">
              <a:defRPr/>
            </a:pPr>
            <a:r>
              <a:rPr lang="en-US" sz="2000" dirty="0" err="1">
                <a:latin typeface="+mn-lt"/>
                <a:ea typeface="华文宋体" pitchFamily="-1" charset="-122"/>
                <a:cs typeface="华文宋体" pitchFamily="-1" charset="-122"/>
              </a:rPr>
              <a:t>i</a:t>
            </a:r>
            <a:endParaRPr lang="en-US" sz="2000" dirty="0">
              <a:latin typeface="+mn-lt"/>
              <a:ea typeface="华文宋体" pitchFamily="-1" charset="-122"/>
              <a:cs typeface="华文宋体" pitchFamily="-1" charset="-122"/>
            </a:endParaRPr>
          </a:p>
        </p:txBody>
      </p:sp>
      <p:sp>
        <p:nvSpPr>
          <p:cNvPr id="68" name="TextBox 67">
            <a:extLst>
              <a:ext uri="{FF2B5EF4-FFF2-40B4-BE49-F238E27FC236}">
                <a16:creationId xmlns:a16="http://schemas.microsoft.com/office/drawing/2014/main" id="{15404814-1B69-A2EC-B562-78E928935E1F}"/>
              </a:ext>
            </a:extLst>
          </p:cNvPr>
          <p:cNvSpPr txBox="1"/>
          <p:nvPr/>
        </p:nvSpPr>
        <p:spPr>
          <a:xfrm>
            <a:off x="3311642" y="6397906"/>
            <a:ext cx="698500" cy="400110"/>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dirty="0">
                <a:solidFill>
                  <a:srgbClr val="0B7538"/>
                </a:solidFill>
                <a:latin typeface="+mn-lt"/>
                <a:ea typeface="华文宋体"/>
                <a:cs typeface="ＭＳ Ｐゴシック" charset="-128"/>
              </a:rPr>
              <a:t>Q’</a:t>
            </a:r>
            <a:r>
              <a:rPr lang="en-US" sz="2000" baseline="-25000" dirty="0">
                <a:solidFill>
                  <a:srgbClr val="0B7538"/>
                </a:solidFill>
                <a:latin typeface="+mn-lt"/>
                <a:ea typeface="华文宋体"/>
                <a:cs typeface="ＭＳ Ｐゴシック" charset="-128"/>
              </a:rPr>
              <a:t>M</a:t>
            </a:r>
          </a:p>
        </p:txBody>
      </p:sp>
      <p:sp>
        <p:nvSpPr>
          <p:cNvPr id="69" name="TextBox 68">
            <a:extLst>
              <a:ext uri="{FF2B5EF4-FFF2-40B4-BE49-F238E27FC236}">
                <a16:creationId xmlns:a16="http://schemas.microsoft.com/office/drawing/2014/main" id="{F7DDA868-8D8E-4890-C3B6-9EC517F27A73}"/>
              </a:ext>
            </a:extLst>
          </p:cNvPr>
          <p:cNvSpPr txBox="1"/>
          <p:nvPr/>
        </p:nvSpPr>
        <p:spPr>
          <a:xfrm>
            <a:off x="4066165" y="6432847"/>
            <a:ext cx="569914"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sp>
        <p:nvSpPr>
          <p:cNvPr id="70" name="TextBox 69">
            <a:extLst>
              <a:ext uri="{FF2B5EF4-FFF2-40B4-BE49-F238E27FC236}">
                <a16:creationId xmlns:a16="http://schemas.microsoft.com/office/drawing/2014/main" id="{81485074-AC24-5D3E-21F3-77B580625ABD}"/>
              </a:ext>
            </a:extLst>
          </p:cNvPr>
          <p:cNvSpPr txBox="1"/>
          <p:nvPr/>
        </p:nvSpPr>
        <p:spPr>
          <a:xfrm>
            <a:off x="1361264" y="6401859"/>
            <a:ext cx="829205" cy="400110"/>
          </a:xfrm>
          <a:prstGeom prst="rect">
            <a:avLst/>
          </a:prstGeom>
          <a:noFill/>
        </p:spPr>
        <p:txBody>
          <a:bodyPr wrap="square">
            <a:spAutoFit/>
          </a:bodyPr>
          <a:lstStyle/>
          <a:p>
            <a:pPr>
              <a:defRPr/>
            </a:pPr>
            <a:r>
              <a:rPr lang="en-US" sz="2000" dirty="0">
                <a:latin typeface="+mn-lt"/>
                <a:ea typeface="华文宋体"/>
                <a:cs typeface="ＭＳ Ｐゴシック" charset="-128"/>
              </a:rPr>
              <a:t>Q</a:t>
            </a:r>
            <a:r>
              <a:rPr lang="en-US" sz="2000" baseline="-25000" dirty="0">
                <a:latin typeface="+mn-lt"/>
                <a:ea typeface="华文宋体"/>
                <a:cs typeface="ＭＳ Ｐゴシック" charset="-128"/>
              </a:rPr>
              <a:t>M</a:t>
            </a:r>
          </a:p>
        </p:txBody>
      </p:sp>
      <p:cxnSp>
        <p:nvCxnSpPr>
          <p:cNvPr id="71" name="Straight Connector 70">
            <a:extLst>
              <a:ext uri="{FF2B5EF4-FFF2-40B4-BE49-F238E27FC236}">
                <a16:creationId xmlns:a16="http://schemas.microsoft.com/office/drawing/2014/main" id="{B9884ED0-8258-152F-DF36-E08C119B7FB1}"/>
              </a:ext>
            </a:extLst>
          </p:cNvPr>
          <p:cNvCxnSpPr>
            <a:cxnSpLocks/>
          </p:cNvCxnSpPr>
          <p:nvPr/>
        </p:nvCxnSpPr>
        <p:spPr>
          <a:xfrm flipH="1">
            <a:off x="676560" y="6405176"/>
            <a:ext cx="38394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17A7A3CC-66DC-4FA7-B1CC-38AF96E6A91E}"/>
              </a:ext>
            </a:extLst>
          </p:cNvPr>
          <p:cNvSpPr txBox="1"/>
          <p:nvPr/>
        </p:nvSpPr>
        <p:spPr>
          <a:xfrm>
            <a:off x="3328875" y="2642319"/>
            <a:ext cx="557442" cy="707886"/>
          </a:xfrm>
          <a:prstGeom prst="rect">
            <a:avLst/>
          </a:prstGeom>
          <a:noFill/>
        </p:spPr>
        <p:txBody>
          <a:bodyPr wrap="square">
            <a:spAutoFit/>
          </a:bodyPr>
          <a:lstStyle/>
          <a:p>
            <a:pPr>
              <a:defRPr/>
            </a:pPr>
            <a:r>
              <a:rPr lang="en-US" sz="2000" dirty="0">
                <a:solidFill>
                  <a:srgbClr val="0B7538"/>
                </a:solidFill>
                <a:latin typeface="+mn-lt"/>
                <a:ea typeface="华文宋体"/>
                <a:cs typeface="ＭＳ Ｐゴシック" charset="-128"/>
              </a:rPr>
              <a:t>S’</a:t>
            </a:r>
            <a:r>
              <a:rPr lang="en-US" sz="2000" baseline="-25000" dirty="0">
                <a:solidFill>
                  <a:srgbClr val="0B7538"/>
                </a:solidFill>
                <a:latin typeface="+mn-lt"/>
                <a:ea typeface="华文宋体"/>
                <a:cs typeface="ＭＳ Ｐゴシック" charset="-128"/>
              </a:rPr>
              <a:t>M</a:t>
            </a:r>
          </a:p>
          <a:p>
            <a:pPr>
              <a:defRPr/>
            </a:pPr>
            <a:endParaRPr lang="en-US" sz="2000" dirty="0">
              <a:solidFill>
                <a:srgbClr val="0B7538"/>
              </a:solidFill>
              <a:latin typeface="+mn-lt"/>
              <a:ea typeface="华文宋体"/>
              <a:cs typeface="ＭＳ Ｐゴシック" charset="-128"/>
            </a:endParaRPr>
          </a:p>
        </p:txBody>
      </p:sp>
      <p:sp>
        <p:nvSpPr>
          <p:cNvPr id="73" name="TextBox 72">
            <a:extLst>
              <a:ext uri="{FF2B5EF4-FFF2-40B4-BE49-F238E27FC236}">
                <a16:creationId xmlns:a16="http://schemas.microsoft.com/office/drawing/2014/main" id="{FBC490DB-C866-5DCF-D1C1-72AAAD69E081}"/>
              </a:ext>
            </a:extLst>
          </p:cNvPr>
          <p:cNvSpPr txBox="1"/>
          <p:nvPr/>
        </p:nvSpPr>
        <p:spPr>
          <a:xfrm>
            <a:off x="3808199" y="5682804"/>
            <a:ext cx="542923" cy="400110"/>
          </a:xfrm>
          <a:prstGeom prst="rect">
            <a:avLst/>
          </a:prstGeom>
          <a:noFill/>
        </p:spPr>
        <p:txBody>
          <a:bodyPr wrap="square">
            <a:spAutoFit/>
          </a:bodyPr>
          <a:lstStyle/>
          <a:p>
            <a:pPr>
              <a:defRPr/>
            </a:pPr>
            <a:r>
              <a:rPr lang="en-US" sz="2000" dirty="0">
                <a:latin typeface="+mn-lt"/>
                <a:ea typeface="华文宋体"/>
                <a:cs typeface="ＭＳ Ｐゴシック" charset="-128"/>
              </a:rPr>
              <a:t>D</a:t>
            </a:r>
            <a:r>
              <a:rPr lang="en-US" sz="2000" baseline="-25000" dirty="0">
                <a:latin typeface="+mn-lt"/>
                <a:ea typeface="华文宋体"/>
                <a:cs typeface="ＭＳ Ｐゴシック" charset="-128"/>
              </a:rPr>
              <a:t>M</a:t>
            </a:r>
          </a:p>
        </p:txBody>
      </p:sp>
      <p:sp>
        <p:nvSpPr>
          <p:cNvPr id="74" name="TextBox 73">
            <a:extLst>
              <a:ext uri="{FF2B5EF4-FFF2-40B4-BE49-F238E27FC236}">
                <a16:creationId xmlns:a16="http://schemas.microsoft.com/office/drawing/2014/main" id="{FE645CA7-6A9D-A0AE-6AC1-E3913AB18947}"/>
              </a:ext>
            </a:extLst>
          </p:cNvPr>
          <p:cNvSpPr txBox="1"/>
          <p:nvPr/>
        </p:nvSpPr>
        <p:spPr>
          <a:xfrm>
            <a:off x="2422735" y="2622437"/>
            <a:ext cx="625382" cy="400110"/>
          </a:xfrm>
          <a:prstGeom prst="rect">
            <a:avLst/>
          </a:prstGeom>
          <a:noFill/>
        </p:spPr>
        <p:txBody>
          <a:bodyPr wrap="square">
            <a:spAutoFit/>
          </a:bodyPr>
          <a:lstStyle/>
          <a:p>
            <a:pPr>
              <a:defRPr/>
            </a:pPr>
            <a:r>
              <a:rPr lang="en-US" sz="2000" dirty="0">
                <a:latin typeface="+mn-lt"/>
                <a:ea typeface="华文宋体"/>
                <a:cs typeface="ＭＳ Ｐゴシック" charset="-128"/>
              </a:rPr>
              <a:t>S</a:t>
            </a:r>
            <a:r>
              <a:rPr lang="en-US" sz="2000" baseline="-25000" dirty="0">
                <a:latin typeface="+mn-lt"/>
                <a:ea typeface="华文宋体"/>
                <a:cs typeface="ＭＳ Ｐゴシック" charset="-128"/>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In"/>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Typewriter"/>
                                        </p:tgtEl>
                                      </p:cMediaNode>
                                    </p:audio>
                                  </p:subTnLst>
                                </p:cTn>
                              </p:par>
                              <p:par>
                                <p:cTn id="18" presetID="1" presetClass="entr" presetSubtype="0" fill="hold" grpId="0" nodeType="withEffect">
                                  <p:stCondLst>
                                    <p:cond delay="0"/>
                                  </p:stCondLst>
                                  <p:childTnLst>
                                    <p:set>
                                      <p:cBhvr>
                                        <p:cTn id="19" dur="1" fill="hold">
                                          <p:stCondLst>
                                            <p:cond delay="0"/>
                                          </p:stCondLst>
                                        </p:cTn>
                                        <p:tgtEl>
                                          <p:spTgt spid="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
                                        </p:tgtEl>
                                      </p:cMediaNode>
                                    </p:audio>
                                  </p:sub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subTnLst>
                                    <p:audio>
                                      <p:cMediaNode>
                                        <p:cTn display="0" masterRel="sameClick">
                                          <p:stCondLst>
                                            <p:cond evt="begin" delay="0">
                                              <p:tn val="32"/>
                                            </p:cond>
                                          </p:stCondLst>
                                          <p:endCondLst>
                                            <p:cond evt="onStopAudio" delay="0">
                                              <p:tgtEl>
                                                <p:sldTgt/>
                                              </p:tgtEl>
                                            </p:cond>
                                          </p:endCondLst>
                                        </p:cTn>
                                        <p:tgtEl>
                                          <p:sndTgt r:embed="rId4" name="Typewriter"/>
                                        </p:tgtEl>
                                      </p:cMediaNode>
                                    </p:audio>
                                  </p:subTnLst>
                                </p:cTn>
                              </p:par>
                              <p:par>
                                <p:cTn id="35" presetID="22" presetClass="entr" presetSubtype="2"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subTnLst>
                                    <p:audio>
                                      <p:cMediaNode>
                                        <p:cTn display="0" masterRel="sameClick">
                                          <p:stCondLst>
                                            <p:cond evt="begin" delay="0">
                                              <p:tn val="35"/>
                                            </p:cond>
                                          </p:stCondLst>
                                          <p:endCondLst>
                                            <p:cond evt="onStopAudio" delay="0">
                                              <p:tgtEl>
                                                <p:sldTgt/>
                                              </p:tgtEl>
                                            </p:cond>
                                          </p:endCondLst>
                                        </p:cTn>
                                        <p:tgtEl>
                                          <p:sndTgt r:embed="rId4" name="Typewriter"/>
                                        </p:tgtEl>
                                      </p:cMediaNode>
                                    </p:audio>
                                  </p:subTnLst>
                                </p:cTn>
                              </p:par>
                              <p:par>
                                <p:cTn id="38" presetID="1"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8" grpId="0"/>
      <p:bldP spid="66" grpId="0"/>
      <p:bldP spid="68"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63467" y="56791"/>
            <a:ext cx="8229600" cy="836613"/>
          </a:xfrm>
        </p:spPr>
        <p:txBody>
          <a:bodyPr/>
          <a:lstStyle/>
          <a:p>
            <a:r>
              <a:rPr lang="en-US" sz="3600" dirty="0">
                <a:ea typeface="ＭＳ Ｐゴシック" pitchFamily="-84" charset="-128"/>
                <a:cs typeface="ＭＳ Ｐゴシック" pitchFamily="-84" charset="-128"/>
              </a:rPr>
              <a:t>Government Spending That Improves LRAS</a:t>
            </a:r>
            <a:endParaRPr lang="en-US" sz="3600" dirty="0"/>
          </a:p>
        </p:txBody>
      </p:sp>
      <p:cxnSp>
        <p:nvCxnSpPr>
          <p:cNvPr id="20" name="Straight Connector 19">
            <a:extLst>
              <a:ext uri="{FF2B5EF4-FFF2-40B4-BE49-F238E27FC236}">
                <a16:creationId xmlns:a16="http://schemas.microsoft.com/office/drawing/2014/main" id="{062F9673-9A4B-182F-2793-8B60FE223AE7}"/>
              </a:ext>
            </a:extLst>
          </p:cNvPr>
          <p:cNvCxnSpPr/>
          <p:nvPr/>
        </p:nvCxnSpPr>
        <p:spPr>
          <a:xfrm rot="5400000">
            <a:off x="-1515488" y="3797819"/>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3C005C-817C-70CE-DFDB-FFC206E2D02F}"/>
              </a:ext>
            </a:extLst>
          </p:cNvPr>
          <p:cNvCxnSpPr/>
          <p:nvPr/>
        </p:nvCxnSpPr>
        <p:spPr>
          <a:xfrm flipV="1">
            <a:off x="556993" y="5870300"/>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184868F-B0B0-F501-0C95-7068F63487A0}"/>
              </a:ext>
            </a:extLst>
          </p:cNvPr>
          <p:cNvCxnSpPr>
            <a:cxnSpLocks/>
          </p:cNvCxnSpPr>
          <p:nvPr/>
        </p:nvCxnSpPr>
        <p:spPr>
          <a:xfrm>
            <a:off x="1344740" y="2344517"/>
            <a:ext cx="2995864" cy="26991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5B0CB32-A391-8E13-8201-60A98F40BBF4}"/>
              </a:ext>
            </a:extLst>
          </p:cNvPr>
          <p:cNvCxnSpPr>
            <a:cxnSpLocks/>
          </p:cNvCxnSpPr>
          <p:nvPr/>
        </p:nvCxnSpPr>
        <p:spPr>
          <a:xfrm flipV="1">
            <a:off x="1087396" y="2144707"/>
            <a:ext cx="2958408" cy="26589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169E3F4-5FDD-F122-6DAA-0D60F74321E7}"/>
              </a:ext>
            </a:extLst>
          </p:cNvPr>
          <p:cNvCxnSpPr/>
          <p:nvPr/>
        </p:nvCxnSpPr>
        <p:spPr>
          <a:xfrm rot="16200000" flipH="1">
            <a:off x="647171" y="3905157"/>
            <a:ext cx="385445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17">
            <a:extLst>
              <a:ext uri="{FF2B5EF4-FFF2-40B4-BE49-F238E27FC236}">
                <a16:creationId xmlns:a16="http://schemas.microsoft.com/office/drawing/2014/main" id="{C354F494-7A9F-A59E-8249-F24177C9D04A}"/>
              </a:ext>
            </a:extLst>
          </p:cNvPr>
          <p:cNvSpPr txBox="1">
            <a:spLocks noChangeArrowheads="1"/>
          </p:cNvSpPr>
          <p:nvPr/>
        </p:nvSpPr>
        <p:spPr bwMode="auto">
          <a:xfrm rot="10800000" flipV="1">
            <a:off x="109484" y="1693726"/>
            <a:ext cx="590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a:t>
            </a:r>
          </a:p>
        </p:txBody>
      </p:sp>
      <p:sp>
        <p:nvSpPr>
          <p:cNvPr id="43" name="TextBox 18">
            <a:extLst>
              <a:ext uri="{FF2B5EF4-FFF2-40B4-BE49-F238E27FC236}">
                <a16:creationId xmlns:a16="http://schemas.microsoft.com/office/drawing/2014/main" id="{32A511F5-D3C4-30FC-524B-C505CE19C9F2}"/>
              </a:ext>
            </a:extLst>
          </p:cNvPr>
          <p:cNvSpPr txBox="1">
            <a:spLocks noChangeArrowheads="1"/>
          </p:cNvSpPr>
          <p:nvPr/>
        </p:nvSpPr>
        <p:spPr bwMode="auto">
          <a:xfrm>
            <a:off x="4625756" y="6005238"/>
            <a:ext cx="2127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Y (out put/GDP)</a:t>
            </a:r>
          </a:p>
        </p:txBody>
      </p:sp>
      <p:sp>
        <p:nvSpPr>
          <p:cNvPr id="44" name="TextBox 19">
            <a:extLst>
              <a:ext uri="{FF2B5EF4-FFF2-40B4-BE49-F238E27FC236}">
                <a16:creationId xmlns:a16="http://schemas.microsoft.com/office/drawing/2014/main" id="{1D4F7B9E-391D-19EF-D51E-8CDBFC9296C0}"/>
              </a:ext>
            </a:extLst>
          </p:cNvPr>
          <p:cNvSpPr txBox="1">
            <a:spLocks noChangeArrowheads="1"/>
          </p:cNvSpPr>
          <p:nvPr/>
        </p:nvSpPr>
        <p:spPr bwMode="auto">
          <a:xfrm>
            <a:off x="4209303" y="4990601"/>
            <a:ext cx="531945" cy="369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AD</a:t>
            </a:r>
          </a:p>
        </p:txBody>
      </p:sp>
      <p:sp>
        <p:nvSpPr>
          <p:cNvPr id="46" name="TextBox 23">
            <a:extLst>
              <a:ext uri="{FF2B5EF4-FFF2-40B4-BE49-F238E27FC236}">
                <a16:creationId xmlns:a16="http://schemas.microsoft.com/office/drawing/2014/main" id="{7C86CB44-E3EB-93AD-2274-CF2EE512859C}"/>
              </a:ext>
            </a:extLst>
          </p:cNvPr>
          <p:cNvSpPr txBox="1">
            <a:spLocks noChangeArrowheads="1"/>
          </p:cNvSpPr>
          <p:nvPr/>
        </p:nvSpPr>
        <p:spPr bwMode="auto">
          <a:xfrm>
            <a:off x="2419894" y="5885008"/>
            <a:ext cx="5747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Y</a:t>
            </a:r>
            <a:r>
              <a:rPr lang="en-US" sz="1800" baseline="-25000" dirty="0"/>
              <a:t>A</a:t>
            </a:r>
            <a:r>
              <a:rPr lang="en-US" sz="1800" dirty="0"/>
              <a:t>*</a:t>
            </a:r>
          </a:p>
        </p:txBody>
      </p:sp>
      <p:sp>
        <p:nvSpPr>
          <p:cNvPr id="49" name="TextBox 20">
            <a:extLst>
              <a:ext uri="{FF2B5EF4-FFF2-40B4-BE49-F238E27FC236}">
                <a16:creationId xmlns:a16="http://schemas.microsoft.com/office/drawing/2014/main" id="{E87C34E1-0F06-C180-A32F-76AFC3C63D5C}"/>
              </a:ext>
            </a:extLst>
          </p:cNvPr>
          <p:cNvSpPr txBox="1">
            <a:spLocks noChangeArrowheads="1"/>
          </p:cNvSpPr>
          <p:nvPr/>
        </p:nvSpPr>
        <p:spPr bwMode="auto">
          <a:xfrm>
            <a:off x="3850030" y="1920107"/>
            <a:ext cx="10286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SRAS</a:t>
            </a:r>
            <a:endParaRPr lang="en-US" sz="1600" baseline="30000" dirty="0"/>
          </a:p>
        </p:txBody>
      </p:sp>
      <p:sp>
        <p:nvSpPr>
          <p:cNvPr id="51" name="TextBox 17">
            <a:extLst>
              <a:ext uri="{FF2B5EF4-FFF2-40B4-BE49-F238E27FC236}">
                <a16:creationId xmlns:a16="http://schemas.microsoft.com/office/drawing/2014/main" id="{BECE9B51-6C7C-B2C9-2AC5-3E6B92817D49}"/>
              </a:ext>
            </a:extLst>
          </p:cNvPr>
          <p:cNvSpPr txBox="1">
            <a:spLocks noChangeArrowheads="1"/>
          </p:cNvSpPr>
          <p:nvPr/>
        </p:nvSpPr>
        <p:spPr bwMode="auto">
          <a:xfrm rot="10800000" flipV="1">
            <a:off x="139165" y="3251136"/>
            <a:ext cx="590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P</a:t>
            </a:r>
            <a:r>
              <a:rPr lang="en-US" sz="1800" baseline="-25000" dirty="0"/>
              <a:t>A</a:t>
            </a:r>
          </a:p>
        </p:txBody>
      </p:sp>
      <p:cxnSp>
        <p:nvCxnSpPr>
          <p:cNvPr id="52" name="Straight Connector 51">
            <a:extLst>
              <a:ext uri="{FF2B5EF4-FFF2-40B4-BE49-F238E27FC236}">
                <a16:creationId xmlns:a16="http://schemas.microsoft.com/office/drawing/2014/main" id="{EB880750-38E2-EB39-665B-130FCF272E7B}"/>
              </a:ext>
            </a:extLst>
          </p:cNvPr>
          <p:cNvCxnSpPr>
            <a:cxnSpLocks/>
          </p:cNvCxnSpPr>
          <p:nvPr/>
        </p:nvCxnSpPr>
        <p:spPr>
          <a:xfrm>
            <a:off x="555406" y="3471863"/>
            <a:ext cx="204059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DCCDE42-829F-40CA-6338-6571E270DA03}"/>
              </a:ext>
            </a:extLst>
          </p:cNvPr>
          <p:cNvCxnSpPr>
            <a:cxnSpLocks/>
          </p:cNvCxnSpPr>
          <p:nvPr/>
        </p:nvCxnSpPr>
        <p:spPr>
          <a:xfrm>
            <a:off x="3448561" y="2004525"/>
            <a:ext cx="713" cy="3847326"/>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ABCA25-E111-DB4E-7B91-06F2C1977B5B}"/>
              </a:ext>
            </a:extLst>
          </p:cNvPr>
          <p:cNvCxnSpPr>
            <a:cxnSpLocks/>
          </p:cNvCxnSpPr>
          <p:nvPr/>
        </p:nvCxnSpPr>
        <p:spPr>
          <a:xfrm flipV="1">
            <a:off x="1739050" y="2669426"/>
            <a:ext cx="2958408" cy="2658924"/>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BB97F34-8FB8-623B-48E7-65D7DCB3E737}"/>
              </a:ext>
            </a:extLst>
          </p:cNvPr>
          <p:cNvSpPr txBox="1"/>
          <p:nvPr/>
        </p:nvSpPr>
        <p:spPr>
          <a:xfrm>
            <a:off x="5128351" y="2486086"/>
            <a:ext cx="3905468" cy="2123658"/>
          </a:xfrm>
          <a:prstGeom prst="rect">
            <a:avLst/>
          </a:prstGeom>
          <a:noFill/>
        </p:spPr>
        <p:txBody>
          <a:bodyPr wrap="square" rtlCol="0">
            <a:spAutoFit/>
          </a:bodyPr>
          <a:lstStyle/>
          <a:p>
            <a:pPr algn="ctr"/>
            <a:r>
              <a:rPr lang="en-US" u="sng" dirty="0"/>
              <a:t>Spending on A, K, L, H, R,</a:t>
            </a:r>
          </a:p>
          <a:p>
            <a:pPr algn="ctr"/>
            <a:endParaRPr lang="en-US" dirty="0"/>
          </a:p>
          <a:p>
            <a:r>
              <a:rPr lang="en-US" sz="1600" dirty="0"/>
              <a:t>K – small business loans or grants</a:t>
            </a:r>
          </a:p>
          <a:p>
            <a:r>
              <a:rPr lang="en-US" sz="1600" dirty="0"/>
              <a:t>H – health and education and job training</a:t>
            </a:r>
          </a:p>
          <a:p>
            <a:r>
              <a:rPr lang="en-US" sz="1600" dirty="0"/>
              <a:t>R – spending or subsidies for energy production</a:t>
            </a:r>
          </a:p>
          <a:p>
            <a:r>
              <a:rPr lang="en-US" sz="1600" dirty="0"/>
              <a:t>L – ensuring worker protections</a:t>
            </a:r>
          </a:p>
          <a:p>
            <a:r>
              <a:rPr lang="en-US" sz="1600" dirty="0"/>
              <a:t>A – grants toward research and development</a:t>
            </a:r>
          </a:p>
        </p:txBody>
      </p:sp>
      <p:sp>
        <p:nvSpPr>
          <p:cNvPr id="4" name="TextBox 23">
            <a:extLst>
              <a:ext uri="{FF2B5EF4-FFF2-40B4-BE49-F238E27FC236}">
                <a16:creationId xmlns:a16="http://schemas.microsoft.com/office/drawing/2014/main" id="{5B398B60-F9B3-720E-C364-DBD2C635D710}"/>
              </a:ext>
            </a:extLst>
          </p:cNvPr>
          <p:cNvSpPr txBox="1">
            <a:spLocks noChangeArrowheads="1"/>
          </p:cNvSpPr>
          <p:nvPr/>
        </p:nvSpPr>
        <p:spPr bwMode="auto">
          <a:xfrm>
            <a:off x="3245325" y="5885008"/>
            <a:ext cx="5747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rPr>
              <a:t>Y</a:t>
            </a:r>
            <a:r>
              <a:rPr lang="en-US" sz="1800" baseline="-25000" dirty="0">
                <a:solidFill>
                  <a:srgbClr val="0B7538"/>
                </a:solidFill>
              </a:rPr>
              <a:t>B</a:t>
            </a:r>
            <a:r>
              <a:rPr lang="en-US" sz="1800" dirty="0">
                <a:solidFill>
                  <a:srgbClr val="0B7538"/>
                </a:solidFill>
              </a:rPr>
              <a:t>*</a:t>
            </a:r>
          </a:p>
        </p:txBody>
      </p:sp>
      <p:cxnSp>
        <p:nvCxnSpPr>
          <p:cNvPr id="5" name="Straight Connector 4">
            <a:extLst>
              <a:ext uri="{FF2B5EF4-FFF2-40B4-BE49-F238E27FC236}">
                <a16:creationId xmlns:a16="http://schemas.microsoft.com/office/drawing/2014/main" id="{D5721B7F-878E-8619-4634-33184798CBAC}"/>
              </a:ext>
            </a:extLst>
          </p:cNvPr>
          <p:cNvCxnSpPr>
            <a:cxnSpLocks/>
          </p:cNvCxnSpPr>
          <p:nvPr/>
        </p:nvCxnSpPr>
        <p:spPr>
          <a:xfrm>
            <a:off x="555406" y="3798612"/>
            <a:ext cx="2893155" cy="0"/>
          </a:xfrm>
          <a:prstGeom prst="line">
            <a:avLst/>
          </a:prstGeom>
          <a:ln>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7" name="TextBox 17">
            <a:extLst>
              <a:ext uri="{FF2B5EF4-FFF2-40B4-BE49-F238E27FC236}">
                <a16:creationId xmlns:a16="http://schemas.microsoft.com/office/drawing/2014/main" id="{CA2B8DA3-8711-C056-BC57-345466641246}"/>
              </a:ext>
            </a:extLst>
          </p:cNvPr>
          <p:cNvSpPr txBox="1">
            <a:spLocks noChangeArrowheads="1"/>
          </p:cNvSpPr>
          <p:nvPr/>
        </p:nvSpPr>
        <p:spPr bwMode="auto">
          <a:xfrm rot="10800000" flipV="1">
            <a:off x="125475" y="3563428"/>
            <a:ext cx="590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rPr>
              <a:t>P</a:t>
            </a:r>
            <a:r>
              <a:rPr lang="en-US" sz="1800" baseline="-25000" dirty="0">
                <a:solidFill>
                  <a:srgbClr val="0B7538"/>
                </a:solidFill>
              </a:rPr>
              <a:t>B</a:t>
            </a:r>
          </a:p>
        </p:txBody>
      </p:sp>
      <p:sp>
        <p:nvSpPr>
          <p:cNvPr id="8" name="TextBox 20">
            <a:extLst>
              <a:ext uri="{FF2B5EF4-FFF2-40B4-BE49-F238E27FC236}">
                <a16:creationId xmlns:a16="http://schemas.microsoft.com/office/drawing/2014/main" id="{985E9033-DDD0-C7DD-DC19-DA99F18DA3B4}"/>
              </a:ext>
            </a:extLst>
          </p:cNvPr>
          <p:cNvSpPr txBox="1">
            <a:spLocks noChangeArrowheads="1"/>
          </p:cNvSpPr>
          <p:nvPr/>
        </p:nvSpPr>
        <p:spPr bwMode="auto">
          <a:xfrm>
            <a:off x="4369779" y="2294767"/>
            <a:ext cx="104619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B7538"/>
                </a:solidFill>
              </a:rPr>
              <a:t>SRAS’</a:t>
            </a:r>
            <a:endParaRPr lang="en-US" sz="1600" baseline="30000" dirty="0">
              <a:solidFill>
                <a:srgbClr val="0B7538"/>
              </a:solidFill>
            </a:endParaRPr>
          </a:p>
        </p:txBody>
      </p:sp>
      <p:sp>
        <p:nvSpPr>
          <p:cNvPr id="10" name="TextBox 20">
            <a:extLst>
              <a:ext uri="{FF2B5EF4-FFF2-40B4-BE49-F238E27FC236}">
                <a16:creationId xmlns:a16="http://schemas.microsoft.com/office/drawing/2014/main" id="{595844C3-9DF0-B15B-0AD5-F2E21F6150C8}"/>
              </a:ext>
            </a:extLst>
          </p:cNvPr>
          <p:cNvSpPr txBox="1">
            <a:spLocks noChangeArrowheads="1"/>
          </p:cNvSpPr>
          <p:nvPr/>
        </p:nvSpPr>
        <p:spPr bwMode="auto">
          <a:xfrm>
            <a:off x="2219046" y="1537801"/>
            <a:ext cx="99762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LRAS</a:t>
            </a:r>
            <a:endParaRPr lang="en-US" sz="1600" baseline="30000" dirty="0"/>
          </a:p>
        </p:txBody>
      </p:sp>
      <p:sp>
        <p:nvSpPr>
          <p:cNvPr id="12" name="TextBox 20">
            <a:extLst>
              <a:ext uri="{FF2B5EF4-FFF2-40B4-BE49-F238E27FC236}">
                <a16:creationId xmlns:a16="http://schemas.microsoft.com/office/drawing/2014/main" id="{FDA27C8E-5BBC-97AF-FF20-256E174D7A27}"/>
              </a:ext>
            </a:extLst>
          </p:cNvPr>
          <p:cNvSpPr txBox="1">
            <a:spLocks noChangeArrowheads="1"/>
          </p:cNvSpPr>
          <p:nvPr/>
        </p:nvSpPr>
        <p:spPr bwMode="auto">
          <a:xfrm>
            <a:off x="3145720" y="1552208"/>
            <a:ext cx="1015939" cy="466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B7538"/>
                </a:solidFill>
              </a:rPr>
              <a:t>LRAS’</a:t>
            </a:r>
            <a:endParaRPr lang="en-US" sz="1600" baseline="30000" dirty="0">
              <a:solidFill>
                <a:srgbClr val="0B7538"/>
              </a:solidFill>
            </a:endParaRPr>
          </a:p>
        </p:txBody>
      </p:sp>
      <p:cxnSp>
        <p:nvCxnSpPr>
          <p:cNvPr id="13" name="Straight Connector 12">
            <a:extLst>
              <a:ext uri="{FF2B5EF4-FFF2-40B4-BE49-F238E27FC236}">
                <a16:creationId xmlns:a16="http://schemas.microsoft.com/office/drawing/2014/main" id="{CD7CE3ED-1599-0AA0-F44C-E20366F3AF5E}"/>
              </a:ext>
            </a:extLst>
          </p:cNvPr>
          <p:cNvCxnSpPr>
            <a:cxnSpLocks/>
          </p:cNvCxnSpPr>
          <p:nvPr/>
        </p:nvCxnSpPr>
        <p:spPr>
          <a:xfrm>
            <a:off x="1639437" y="2153221"/>
            <a:ext cx="2995864" cy="2699148"/>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14" name="TextBox 19">
            <a:extLst>
              <a:ext uri="{FF2B5EF4-FFF2-40B4-BE49-F238E27FC236}">
                <a16:creationId xmlns:a16="http://schemas.microsoft.com/office/drawing/2014/main" id="{A9C1945A-55D9-5856-33B0-FD72506D933A}"/>
              </a:ext>
            </a:extLst>
          </p:cNvPr>
          <p:cNvSpPr txBox="1">
            <a:spLocks noChangeArrowheads="1"/>
          </p:cNvSpPr>
          <p:nvPr/>
        </p:nvSpPr>
        <p:spPr bwMode="auto">
          <a:xfrm>
            <a:off x="4637973" y="4690529"/>
            <a:ext cx="7617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rPr>
              <a:t>AD’</a:t>
            </a:r>
          </a:p>
        </p:txBody>
      </p:sp>
    </p:spTree>
    <p:extLst>
      <p:ext uri="{BB962C8B-B14F-4D97-AF65-F5344CB8AC3E}">
        <p14:creationId xmlns:p14="http://schemas.microsoft.com/office/powerpoint/2010/main" val="271237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 Out"/>
                                        </p:tgtEl>
                                      </p:cMediaNode>
                                    </p:audio>
                                  </p:sub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Fly Out"/>
                                        </p:tgtEl>
                                      </p:cMediaNode>
                                    </p:audio>
                                  </p:sub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4" name="Typewriter"/>
                                        </p:tgtEl>
                                      </p:cMediaNode>
                                    </p:audio>
                                  </p:sub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84" charset="-128"/>
                <a:cs typeface="ＭＳ Ｐゴシック" pitchFamily="-84" charset="-128"/>
              </a:rPr>
              <a:t>Corporate Tax Cut: Long Run</a:t>
            </a:r>
            <a:br>
              <a:rPr lang="en-US" dirty="0"/>
            </a:br>
            <a:endParaRPr lang="en-US" dirty="0"/>
          </a:p>
        </p:txBody>
      </p:sp>
      <p:cxnSp>
        <p:nvCxnSpPr>
          <p:cNvPr id="3" name="Straight Connector 2">
            <a:extLst>
              <a:ext uri="{FF2B5EF4-FFF2-40B4-BE49-F238E27FC236}">
                <a16:creationId xmlns:a16="http://schemas.microsoft.com/office/drawing/2014/main" id="{6FD9F269-1706-654B-3E5B-AB93C6E55793}"/>
              </a:ext>
            </a:extLst>
          </p:cNvPr>
          <p:cNvCxnSpPr/>
          <p:nvPr/>
        </p:nvCxnSpPr>
        <p:spPr>
          <a:xfrm rot="5400000">
            <a:off x="-1358325" y="3754956"/>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3F97168-11CF-C3B9-CA42-9D2381FB9A44}"/>
              </a:ext>
            </a:extLst>
          </p:cNvPr>
          <p:cNvCxnSpPr/>
          <p:nvPr/>
        </p:nvCxnSpPr>
        <p:spPr>
          <a:xfrm flipV="1">
            <a:off x="714156" y="5827437"/>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B4BF404-C4D5-C3FE-1ED2-9A04207A5B9D}"/>
              </a:ext>
            </a:extLst>
          </p:cNvPr>
          <p:cNvCxnSpPr>
            <a:cxnSpLocks/>
          </p:cNvCxnSpPr>
          <p:nvPr/>
        </p:nvCxnSpPr>
        <p:spPr>
          <a:xfrm>
            <a:off x="1501903" y="2301654"/>
            <a:ext cx="2995864" cy="26991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F2704E5-E3FE-AD96-1608-6E00E407A735}"/>
              </a:ext>
            </a:extLst>
          </p:cNvPr>
          <p:cNvCxnSpPr>
            <a:cxnSpLocks/>
          </p:cNvCxnSpPr>
          <p:nvPr/>
        </p:nvCxnSpPr>
        <p:spPr>
          <a:xfrm flipV="1">
            <a:off x="1244559" y="2101844"/>
            <a:ext cx="2958408" cy="26589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28D5798-EE15-5831-422C-03FF1195892C}"/>
              </a:ext>
            </a:extLst>
          </p:cNvPr>
          <p:cNvCxnSpPr/>
          <p:nvPr/>
        </p:nvCxnSpPr>
        <p:spPr>
          <a:xfrm rot="16200000" flipH="1">
            <a:off x="804334" y="3862294"/>
            <a:ext cx="385445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TextBox 17">
            <a:extLst>
              <a:ext uri="{FF2B5EF4-FFF2-40B4-BE49-F238E27FC236}">
                <a16:creationId xmlns:a16="http://schemas.microsoft.com/office/drawing/2014/main" id="{E8AA0171-7BBB-8A0A-7855-E4A3DA41F607}"/>
              </a:ext>
            </a:extLst>
          </p:cNvPr>
          <p:cNvSpPr txBox="1">
            <a:spLocks noChangeArrowheads="1"/>
          </p:cNvSpPr>
          <p:nvPr/>
        </p:nvSpPr>
        <p:spPr bwMode="auto">
          <a:xfrm rot="10800000" flipV="1">
            <a:off x="266647" y="1650863"/>
            <a:ext cx="590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a:t>
            </a:r>
          </a:p>
        </p:txBody>
      </p:sp>
      <p:sp>
        <p:nvSpPr>
          <p:cNvPr id="39" name="TextBox 18">
            <a:extLst>
              <a:ext uri="{FF2B5EF4-FFF2-40B4-BE49-F238E27FC236}">
                <a16:creationId xmlns:a16="http://schemas.microsoft.com/office/drawing/2014/main" id="{DDF37D23-E011-8836-301F-F21BEF14AE95}"/>
              </a:ext>
            </a:extLst>
          </p:cNvPr>
          <p:cNvSpPr txBox="1">
            <a:spLocks noChangeArrowheads="1"/>
          </p:cNvSpPr>
          <p:nvPr/>
        </p:nvSpPr>
        <p:spPr bwMode="auto">
          <a:xfrm>
            <a:off x="4782918" y="5876176"/>
            <a:ext cx="5747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Y</a:t>
            </a:r>
          </a:p>
        </p:txBody>
      </p:sp>
      <p:sp>
        <p:nvSpPr>
          <p:cNvPr id="40" name="TextBox 19">
            <a:extLst>
              <a:ext uri="{FF2B5EF4-FFF2-40B4-BE49-F238E27FC236}">
                <a16:creationId xmlns:a16="http://schemas.microsoft.com/office/drawing/2014/main" id="{84963C99-8645-7A6B-A3ED-D2C543F1CA39}"/>
              </a:ext>
            </a:extLst>
          </p:cNvPr>
          <p:cNvSpPr txBox="1">
            <a:spLocks noChangeArrowheads="1"/>
          </p:cNvSpPr>
          <p:nvPr/>
        </p:nvSpPr>
        <p:spPr bwMode="auto">
          <a:xfrm>
            <a:off x="4366466" y="4947738"/>
            <a:ext cx="531945" cy="369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AD</a:t>
            </a:r>
          </a:p>
        </p:txBody>
      </p:sp>
      <p:sp>
        <p:nvSpPr>
          <p:cNvPr id="41" name="TextBox 23">
            <a:extLst>
              <a:ext uri="{FF2B5EF4-FFF2-40B4-BE49-F238E27FC236}">
                <a16:creationId xmlns:a16="http://schemas.microsoft.com/office/drawing/2014/main" id="{5ED08AC0-D69D-0151-139A-3C09D0F65D8E}"/>
              </a:ext>
            </a:extLst>
          </p:cNvPr>
          <p:cNvSpPr txBox="1">
            <a:spLocks noChangeArrowheads="1"/>
          </p:cNvSpPr>
          <p:nvPr/>
        </p:nvSpPr>
        <p:spPr bwMode="auto">
          <a:xfrm>
            <a:off x="2577057" y="5842145"/>
            <a:ext cx="5747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Y</a:t>
            </a:r>
            <a:r>
              <a:rPr lang="en-US" sz="1800" baseline="-25000" dirty="0"/>
              <a:t>A</a:t>
            </a:r>
            <a:r>
              <a:rPr lang="en-US" sz="1800" dirty="0"/>
              <a:t>*</a:t>
            </a:r>
          </a:p>
        </p:txBody>
      </p:sp>
      <p:sp>
        <p:nvSpPr>
          <p:cNvPr id="42" name="TextBox 20">
            <a:extLst>
              <a:ext uri="{FF2B5EF4-FFF2-40B4-BE49-F238E27FC236}">
                <a16:creationId xmlns:a16="http://schemas.microsoft.com/office/drawing/2014/main" id="{120BE9F4-BF36-ED5B-8259-70C6407C10BF}"/>
              </a:ext>
            </a:extLst>
          </p:cNvPr>
          <p:cNvSpPr txBox="1">
            <a:spLocks noChangeArrowheads="1"/>
          </p:cNvSpPr>
          <p:nvPr/>
        </p:nvSpPr>
        <p:spPr bwMode="auto">
          <a:xfrm>
            <a:off x="4007193" y="1877244"/>
            <a:ext cx="102869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SRAS</a:t>
            </a:r>
            <a:endParaRPr lang="en-US" sz="1600" baseline="30000" dirty="0"/>
          </a:p>
        </p:txBody>
      </p:sp>
      <p:sp>
        <p:nvSpPr>
          <p:cNvPr id="43" name="TextBox 17">
            <a:extLst>
              <a:ext uri="{FF2B5EF4-FFF2-40B4-BE49-F238E27FC236}">
                <a16:creationId xmlns:a16="http://schemas.microsoft.com/office/drawing/2014/main" id="{ABDA7F27-9595-4F59-9D47-C64FAE03BDD5}"/>
              </a:ext>
            </a:extLst>
          </p:cNvPr>
          <p:cNvSpPr txBox="1">
            <a:spLocks noChangeArrowheads="1"/>
          </p:cNvSpPr>
          <p:nvPr/>
        </p:nvSpPr>
        <p:spPr bwMode="auto">
          <a:xfrm rot="10800000" flipV="1">
            <a:off x="296328" y="3208273"/>
            <a:ext cx="590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P</a:t>
            </a:r>
            <a:r>
              <a:rPr lang="en-US" sz="1800" baseline="-25000" dirty="0"/>
              <a:t>A</a:t>
            </a:r>
          </a:p>
        </p:txBody>
      </p:sp>
      <p:cxnSp>
        <p:nvCxnSpPr>
          <p:cNvPr id="44" name="Straight Connector 43">
            <a:extLst>
              <a:ext uri="{FF2B5EF4-FFF2-40B4-BE49-F238E27FC236}">
                <a16:creationId xmlns:a16="http://schemas.microsoft.com/office/drawing/2014/main" id="{2206A4F3-9BB1-612E-CB33-73B7CDE120CB}"/>
              </a:ext>
            </a:extLst>
          </p:cNvPr>
          <p:cNvCxnSpPr>
            <a:cxnSpLocks/>
          </p:cNvCxnSpPr>
          <p:nvPr/>
        </p:nvCxnSpPr>
        <p:spPr>
          <a:xfrm>
            <a:off x="712569" y="3429000"/>
            <a:ext cx="2040599"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75DD12B-C545-3FEE-7F17-9642989902F6}"/>
              </a:ext>
            </a:extLst>
          </p:cNvPr>
          <p:cNvCxnSpPr>
            <a:cxnSpLocks/>
          </p:cNvCxnSpPr>
          <p:nvPr/>
        </p:nvCxnSpPr>
        <p:spPr>
          <a:xfrm>
            <a:off x="3605724" y="1961662"/>
            <a:ext cx="713" cy="3847326"/>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FEE1082-ACE6-5071-3E8C-4D997FAC3011}"/>
              </a:ext>
            </a:extLst>
          </p:cNvPr>
          <p:cNvCxnSpPr>
            <a:cxnSpLocks/>
          </p:cNvCxnSpPr>
          <p:nvPr/>
        </p:nvCxnSpPr>
        <p:spPr>
          <a:xfrm flipV="1">
            <a:off x="1896213" y="2626563"/>
            <a:ext cx="2958408" cy="2658924"/>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47" name="TextBox 23">
            <a:extLst>
              <a:ext uri="{FF2B5EF4-FFF2-40B4-BE49-F238E27FC236}">
                <a16:creationId xmlns:a16="http://schemas.microsoft.com/office/drawing/2014/main" id="{A7D0E166-E14A-8DFD-BC6A-E99DE50406BC}"/>
              </a:ext>
            </a:extLst>
          </p:cNvPr>
          <p:cNvSpPr txBox="1">
            <a:spLocks noChangeArrowheads="1"/>
          </p:cNvSpPr>
          <p:nvPr/>
        </p:nvSpPr>
        <p:spPr bwMode="auto">
          <a:xfrm>
            <a:off x="3402488" y="5842145"/>
            <a:ext cx="5747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rPr>
              <a:t>Y</a:t>
            </a:r>
            <a:r>
              <a:rPr lang="en-US" sz="1800" baseline="-25000" dirty="0">
                <a:solidFill>
                  <a:srgbClr val="0B7538"/>
                </a:solidFill>
              </a:rPr>
              <a:t>B</a:t>
            </a:r>
            <a:r>
              <a:rPr lang="en-US" sz="1800" dirty="0">
                <a:solidFill>
                  <a:srgbClr val="0B7538"/>
                </a:solidFill>
              </a:rPr>
              <a:t>*</a:t>
            </a:r>
          </a:p>
        </p:txBody>
      </p:sp>
      <p:cxnSp>
        <p:nvCxnSpPr>
          <p:cNvPr id="48" name="Straight Connector 47">
            <a:extLst>
              <a:ext uri="{FF2B5EF4-FFF2-40B4-BE49-F238E27FC236}">
                <a16:creationId xmlns:a16="http://schemas.microsoft.com/office/drawing/2014/main" id="{1B28A8A1-A463-3894-6597-3B6BD5E3E18D}"/>
              </a:ext>
            </a:extLst>
          </p:cNvPr>
          <p:cNvCxnSpPr>
            <a:cxnSpLocks/>
          </p:cNvCxnSpPr>
          <p:nvPr/>
        </p:nvCxnSpPr>
        <p:spPr>
          <a:xfrm>
            <a:off x="712569" y="3755749"/>
            <a:ext cx="2893155" cy="0"/>
          </a:xfrm>
          <a:prstGeom prst="line">
            <a:avLst/>
          </a:prstGeom>
          <a:ln>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49" name="TextBox 17">
            <a:extLst>
              <a:ext uri="{FF2B5EF4-FFF2-40B4-BE49-F238E27FC236}">
                <a16:creationId xmlns:a16="http://schemas.microsoft.com/office/drawing/2014/main" id="{95DA79CA-C486-0CB4-AB20-1B27BC78E4AB}"/>
              </a:ext>
            </a:extLst>
          </p:cNvPr>
          <p:cNvSpPr txBox="1">
            <a:spLocks noChangeArrowheads="1"/>
          </p:cNvSpPr>
          <p:nvPr/>
        </p:nvSpPr>
        <p:spPr bwMode="auto">
          <a:xfrm rot="10800000" flipV="1">
            <a:off x="282638" y="3520565"/>
            <a:ext cx="590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rPr>
              <a:t>P</a:t>
            </a:r>
            <a:r>
              <a:rPr lang="en-US" sz="1800" baseline="-25000" dirty="0">
                <a:solidFill>
                  <a:srgbClr val="0B7538"/>
                </a:solidFill>
              </a:rPr>
              <a:t>B</a:t>
            </a:r>
          </a:p>
        </p:txBody>
      </p:sp>
      <p:sp>
        <p:nvSpPr>
          <p:cNvPr id="50" name="TextBox 20">
            <a:extLst>
              <a:ext uri="{FF2B5EF4-FFF2-40B4-BE49-F238E27FC236}">
                <a16:creationId xmlns:a16="http://schemas.microsoft.com/office/drawing/2014/main" id="{4CDCAAF4-C43F-764D-31D8-DFFD1F09143F}"/>
              </a:ext>
            </a:extLst>
          </p:cNvPr>
          <p:cNvSpPr txBox="1">
            <a:spLocks noChangeArrowheads="1"/>
          </p:cNvSpPr>
          <p:nvPr/>
        </p:nvSpPr>
        <p:spPr bwMode="auto">
          <a:xfrm>
            <a:off x="4526942" y="2251904"/>
            <a:ext cx="104619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B7538"/>
                </a:solidFill>
              </a:rPr>
              <a:t>SRAS’</a:t>
            </a:r>
            <a:endParaRPr lang="en-US" sz="1600" baseline="30000" dirty="0">
              <a:solidFill>
                <a:srgbClr val="0B7538"/>
              </a:solidFill>
            </a:endParaRPr>
          </a:p>
        </p:txBody>
      </p:sp>
      <p:sp>
        <p:nvSpPr>
          <p:cNvPr id="51" name="TextBox 20">
            <a:extLst>
              <a:ext uri="{FF2B5EF4-FFF2-40B4-BE49-F238E27FC236}">
                <a16:creationId xmlns:a16="http://schemas.microsoft.com/office/drawing/2014/main" id="{9ECDD777-40CB-32C9-EAA2-E0F41D80471E}"/>
              </a:ext>
            </a:extLst>
          </p:cNvPr>
          <p:cNvSpPr txBox="1">
            <a:spLocks noChangeArrowheads="1"/>
          </p:cNvSpPr>
          <p:nvPr/>
        </p:nvSpPr>
        <p:spPr bwMode="auto">
          <a:xfrm>
            <a:off x="2376209" y="1494938"/>
            <a:ext cx="997622"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LRAS</a:t>
            </a:r>
            <a:endParaRPr lang="en-US" sz="1600" baseline="30000" dirty="0"/>
          </a:p>
        </p:txBody>
      </p:sp>
      <p:sp>
        <p:nvSpPr>
          <p:cNvPr id="52" name="TextBox 20">
            <a:extLst>
              <a:ext uri="{FF2B5EF4-FFF2-40B4-BE49-F238E27FC236}">
                <a16:creationId xmlns:a16="http://schemas.microsoft.com/office/drawing/2014/main" id="{5F4854E1-0FB1-70DC-DC08-19389E91E042}"/>
              </a:ext>
            </a:extLst>
          </p:cNvPr>
          <p:cNvSpPr txBox="1">
            <a:spLocks noChangeArrowheads="1"/>
          </p:cNvSpPr>
          <p:nvPr/>
        </p:nvSpPr>
        <p:spPr bwMode="auto">
          <a:xfrm>
            <a:off x="3302883" y="1509345"/>
            <a:ext cx="1015939" cy="466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B7538"/>
                </a:solidFill>
              </a:rPr>
              <a:t>LRAS’</a:t>
            </a:r>
            <a:endParaRPr lang="en-US" sz="1600" baseline="30000" dirty="0">
              <a:solidFill>
                <a:srgbClr val="0B7538"/>
              </a:solidFill>
            </a:endParaRPr>
          </a:p>
        </p:txBody>
      </p:sp>
      <p:cxnSp>
        <p:nvCxnSpPr>
          <p:cNvPr id="53" name="Straight Connector 52">
            <a:extLst>
              <a:ext uri="{FF2B5EF4-FFF2-40B4-BE49-F238E27FC236}">
                <a16:creationId xmlns:a16="http://schemas.microsoft.com/office/drawing/2014/main" id="{611BED7F-35D5-220A-162D-4C8036B66680}"/>
              </a:ext>
            </a:extLst>
          </p:cNvPr>
          <p:cNvCxnSpPr>
            <a:cxnSpLocks/>
          </p:cNvCxnSpPr>
          <p:nvPr/>
        </p:nvCxnSpPr>
        <p:spPr>
          <a:xfrm>
            <a:off x="1796600" y="2110358"/>
            <a:ext cx="2995864" cy="2699148"/>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54" name="TextBox 19">
            <a:extLst>
              <a:ext uri="{FF2B5EF4-FFF2-40B4-BE49-F238E27FC236}">
                <a16:creationId xmlns:a16="http://schemas.microsoft.com/office/drawing/2014/main" id="{7837C734-D290-8B72-F219-4557A62126B6}"/>
              </a:ext>
            </a:extLst>
          </p:cNvPr>
          <p:cNvSpPr txBox="1">
            <a:spLocks noChangeArrowheads="1"/>
          </p:cNvSpPr>
          <p:nvPr/>
        </p:nvSpPr>
        <p:spPr bwMode="auto">
          <a:xfrm>
            <a:off x="4795136" y="4647666"/>
            <a:ext cx="7617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rPr>
              <a:t>AD’</a:t>
            </a:r>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C47D21F6-A0B1-1A92-6F25-2F946B1EE0DD}"/>
                  </a:ext>
                </a:extLst>
              </p:cNvPr>
              <p:cNvSpPr/>
              <p:nvPr/>
            </p:nvSpPr>
            <p:spPr>
              <a:xfrm>
                <a:off x="5489279" y="2891149"/>
                <a:ext cx="313419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𝐴𝐷</m:t>
                      </m:r>
                      <m:r>
                        <a:rPr lang="en-US" sz="2400" b="0" i="0">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𝐶</m:t>
                      </m:r>
                      <m:r>
                        <a:rPr lang="en-US" sz="2400" b="0" i="0">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𝐼</m:t>
                      </m:r>
                      <m:r>
                        <a:rPr lang="en-US" sz="2400" b="0" i="0">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𝐺</m:t>
                      </m:r>
                      <m:r>
                        <a:rPr lang="en-US" sz="2400" b="0" i="0">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𝑋</m:t>
                      </m:r>
                    </m:oMath>
                  </m:oMathPara>
                </a14:m>
                <a:endParaRPr lang="en-US" sz="2400" dirty="0">
                  <a:solidFill>
                    <a:schemeClr val="tx1"/>
                  </a:solidFill>
                </a:endParaRPr>
              </a:p>
            </p:txBody>
          </p:sp>
        </mc:Choice>
        <mc:Fallback xmlns="">
          <p:sp>
            <p:nvSpPr>
              <p:cNvPr id="56" name="Rectangle 55">
                <a:extLst>
                  <a:ext uri="{FF2B5EF4-FFF2-40B4-BE49-F238E27FC236}">
                    <a16:creationId xmlns:a16="http://schemas.microsoft.com/office/drawing/2014/main" id="{C47D21F6-A0B1-1A92-6F25-2F946B1EE0DD}"/>
                  </a:ext>
                </a:extLst>
              </p:cNvPr>
              <p:cNvSpPr>
                <a:spLocks noRot="1" noChangeAspect="1" noMove="1" noResize="1" noEditPoints="1" noAdjustHandles="1" noChangeArrowheads="1" noChangeShapeType="1" noTextEdit="1"/>
              </p:cNvSpPr>
              <p:nvPr/>
            </p:nvSpPr>
            <p:spPr>
              <a:xfrm>
                <a:off x="5489279" y="2891149"/>
                <a:ext cx="3134191" cy="461665"/>
              </a:xfrm>
              <a:prstGeom prst="rect">
                <a:avLst/>
              </a:prstGeom>
              <a:blipFill>
                <a:blip r:embed="rId5"/>
                <a:stretch>
                  <a:fillRect/>
                </a:stretch>
              </a:blipFill>
            </p:spPr>
            <p:txBody>
              <a:bodyPr/>
              <a:lstStyle/>
              <a:p>
                <a:r>
                  <a:rPr lang="en-US">
                    <a:noFill/>
                  </a:rPr>
                  <a:t> </a:t>
                </a:r>
              </a:p>
            </p:txBody>
          </p:sp>
        </mc:Fallback>
      </mc:AlternateContent>
      <p:sp>
        <p:nvSpPr>
          <p:cNvPr id="57" name="Down Arrow 56">
            <a:extLst>
              <a:ext uri="{FF2B5EF4-FFF2-40B4-BE49-F238E27FC236}">
                <a16:creationId xmlns:a16="http://schemas.microsoft.com/office/drawing/2014/main" id="{BA72CC79-7821-AB55-DE45-1CE016CC2B67}"/>
              </a:ext>
            </a:extLst>
          </p:cNvPr>
          <p:cNvSpPr/>
          <p:nvPr/>
        </p:nvSpPr>
        <p:spPr>
          <a:xfrm rot="10800000">
            <a:off x="6948089" y="2583449"/>
            <a:ext cx="216572" cy="276726"/>
          </a:xfrm>
          <a:prstGeom prst="downArrow">
            <a:avLst/>
          </a:prstGeom>
          <a:solidFill>
            <a:srgbClr val="0B7538"/>
          </a:solidFill>
          <a:ln>
            <a:solidFill>
              <a:srgbClr val="0B75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7238266-4775-941A-0F4F-8C7020069CAE}"/>
                  </a:ext>
                </a:extLst>
              </p:cNvPr>
              <p:cNvSpPr/>
              <p:nvPr/>
            </p:nvSpPr>
            <p:spPr>
              <a:xfrm>
                <a:off x="4860404" y="3798094"/>
                <a:ext cx="42556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𝐿𝑅𝐴𝑆</m:t>
                      </m:r>
                      <m:r>
                        <a:rPr lang="en-US" sz="2400" i="0">
                          <a:solidFill>
                            <a:schemeClr val="tx1"/>
                          </a:solidFill>
                          <a:latin typeface="Cambria Math" panose="02040503050406030204" pitchFamily="18" charset="0"/>
                        </a:rPr>
                        <m:t>=</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𝑌</m:t>
                          </m:r>
                        </m:e>
                        <m:sup>
                          <m:r>
                            <a:rPr lang="en-US" sz="2400" i="0">
                              <a:solidFill>
                                <a:schemeClr val="tx1"/>
                              </a:solidFill>
                              <a:latin typeface="Cambria Math" panose="02040503050406030204" pitchFamily="18" charset="0"/>
                            </a:rPr>
                            <m:t>∗</m:t>
                          </m:r>
                        </m:sup>
                      </m:sSup>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𝐴𝑓</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𝐾</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𝐿</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𝐻</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58" name="Rectangle 57">
                <a:extLst>
                  <a:ext uri="{FF2B5EF4-FFF2-40B4-BE49-F238E27FC236}">
                    <a16:creationId xmlns:a16="http://schemas.microsoft.com/office/drawing/2014/main" id="{37238266-4775-941A-0F4F-8C7020069CAE}"/>
                  </a:ext>
                </a:extLst>
              </p:cNvPr>
              <p:cNvSpPr>
                <a:spLocks noRot="1" noChangeAspect="1" noMove="1" noResize="1" noEditPoints="1" noAdjustHandles="1" noChangeArrowheads="1" noChangeShapeType="1" noTextEdit="1"/>
              </p:cNvSpPr>
              <p:nvPr/>
            </p:nvSpPr>
            <p:spPr>
              <a:xfrm>
                <a:off x="4860404" y="3798094"/>
                <a:ext cx="4255642" cy="461665"/>
              </a:xfrm>
              <a:prstGeom prst="rect">
                <a:avLst/>
              </a:prstGeom>
              <a:blipFill>
                <a:blip r:embed="rId6"/>
                <a:stretch>
                  <a:fillRect b="-16216"/>
                </a:stretch>
              </a:blipFill>
            </p:spPr>
            <p:txBody>
              <a:bodyPr/>
              <a:lstStyle/>
              <a:p>
                <a:r>
                  <a:rPr lang="en-US">
                    <a:noFill/>
                  </a:rPr>
                  <a:t> </a:t>
                </a:r>
              </a:p>
            </p:txBody>
          </p:sp>
        </mc:Fallback>
      </mc:AlternateContent>
      <p:sp>
        <p:nvSpPr>
          <p:cNvPr id="59" name="Down Arrow 58">
            <a:extLst>
              <a:ext uri="{FF2B5EF4-FFF2-40B4-BE49-F238E27FC236}">
                <a16:creationId xmlns:a16="http://schemas.microsoft.com/office/drawing/2014/main" id="{0850A19C-0646-6B3B-F28B-EA7484D4EB80}"/>
              </a:ext>
            </a:extLst>
          </p:cNvPr>
          <p:cNvSpPr/>
          <p:nvPr/>
        </p:nvSpPr>
        <p:spPr>
          <a:xfrm rot="10800000">
            <a:off x="7502822" y="3517099"/>
            <a:ext cx="216572" cy="276726"/>
          </a:xfrm>
          <a:prstGeom prst="downArrow">
            <a:avLst/>
          </a:prstGeom>
          <a:solidFill>
            <a:srgbClr val="0B7538"/>
          </a:solidFill>
          <a:ln>
            <a:solidFill>
              <a:srgbClr val="0B75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across)">
                                      <p:cBhvr>
                                        <p:cTn id="7" dur="500"/>
                                        <p:tgtEl>
                                          <p:spTgt spid="5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anim calcmode="lin" valueType="num">
                                      <p:cBhvr>
                                        <p:cTn id="13" dur="500" fill="hold"/>
                                        <p:tgtEl>
                                          <p:spTgt spid="53"/>
                                        </p:tgtEl>
                                        <p:attrNameLst>
                                          <p:attrName>ppt_x</p:attrName>
                                        </p:attrNameLst>
                                      </p:cBhvr>
                                      <p:tavLst>
                                        <p:tav tm="0">
                                          <p:val>
                                            <p:strVal val="#ppt_x"/>
                                          </p:val>
                                        </p:tav>
                                        <p:tav tm="100000">
                                          <p:val>
                                            <p:strVal val="#ppt_x"/>
                                          </p:val>
                                        </p:tav>
                                      </p:tavLst>
                                    </p:anim>
                                    <p:anim calcmode="lin" valueType="num">
                                      <p:cBhvr>
                                        <p:cTn id="14" dur="500" fill="hold"/>
                                        <p:tgtEl>
                                          <p:spTgt spid="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Fly Out"/>
                                        </p:tgtEl>
                                      </p:cMediaNode>
                                    </p:audio>
                                  </p:sub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heckerboard(across)">
                                      <p:cBhvr>
                                        <p:cTn id="22" dur="500"/>
                                        <p:tgtEl>
                                          <p:spTgt spid="5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Fly Out"/>
                                        </p:tgtEl>
                                      </p:cMediaNode>
                                    </p:audio>
                                  </p:subTnLst>
                                </p:cTn>
                              </p:par>
                              <p:par>
                                <p:cTn id="29" presetID="47"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right)">
                                      <p:cBhvr>
                                        <p:cTn id="46" dur="500"/>
                                        <p:tgtEl>
                                          <p:spTgt spid="48"/>
                                        </p:tgtEl>
                                      </p:cBhvr>
                                    </p:animEffect>
                                  </p:childTnLst>
                                  <p:subTnLst>
                                    <p:audio>
                                      <p:cMediaNode>
                                        <p:cTn display="0" masterRel="sameClick">
                                          <p:stCondLst>
                                            <p:cond evt="begin" delay="0">
                                              <p:tn val="44"/>
                                            </p:cond>
                                          </p:stCondLst>
                                          <p:endCondLst>
                                            <p:cond evt="onStopAudio" delay="0">
                                              <p:tgtEl>
                                                <p:sldTgt/>
                                              </p:tgtEl>
                                            </p:cond>
                                          </p:endCondLst>
                                        </p:cTn>
                                        <p:tgtEl>
                                          <p:sndTgt r:embed="rId4" name="Typewriter"/>
                                        </p:tgtEl>
                                      </p:cMediaNode>
                                    </p:audio>
                                  </p:sub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2" grpId="0"/>
      <p:bldP spid="54" grpId="0"/>
      <p:bldP spid="57"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a:ea typeface="ＭＳ Ｐゴシック" pitchFamily="-84" charset="-128"/>
                <a:cs typeface="ＭＳ Ｐゴシック" pitchFamily="-84" charset="-128"/>
              </a:rPr>
              <a:t>Income Tax Cut: It Depends</a:t>
            </a:r>
            <a:endParaRPr lang="en-US" dirty="0"/>
          </a:p>
        </p:txBody>
      </p:sp>
      <p:sp>
        <p:nvSpPr>
          <p:cNvPr id="4" name="TextBox 3"/>
          <p:cNvSpPr txBox="1"/>
          <p:nvPr/>
        </p:nvSpPr>
        <p:spPr>
          <a:xfrm>
            <a:off x="3314782" y="1752794"/>
            <a:ext cx="5286031" cy="3362758"/>
          </a:xfrm>
          <a:prstGeom prst="rect">
            <a:avLst/>
          </a:prstGeom>
          <a:noFill/>
          <a:ln>
            <a:solidFill>
              <a:schemeClr val="tx1"/>
            </a:solidFill>
          </a:ln>
        </p:spPr>
        <p:txBody>
          <a:bodyPr wrap="square" lIns="38396" tIns="19198" rIns="38396" bIns="19198" rtlCol="0">
            <a:spAutoFit/>
          </a:bodyPr>
          <a:lstStyle/>
          <a:p>
            <a:pPr algn="ctr"/>
            <a:r>
              <a:rPr lang="en-US" b="1" dirty="0"/>
              <a:t>Income Tax Cut Debate</a:t>
            </a:r>
          </a:p>
          <a:p>
            <a:pPr algn="ctr"/>
            <a:endParaRPr lang="en-US" b="1" dirty="0"/>
          </a:p>
          <a:p>
            <a:pPr algn="ctr"/>
            <a:r>
              <a:rPr lang="en-US" b="1" dirty="0"/>
              <a:t>The effects of an income tax cut depend on whether people spend the extra disposable income on consumption goods or if they unleash their animal sprits and invest the money in entrepreneurial endeavors. There is likely a mix of both.</a:t>
            </a:r>
          </a:p>
          <a:p>
            <a:pPr algn="ctr"/>
            <a:endParaRPr lang="en-US" b="1" dirty="0"/>
          </a:p>
          <a:p>
            <a:pPr algn="ctr"/>
            <a:r>
              <a:rPr lang="en-US" b="1" dirty="0"/>
              <a:t>As to which types of spending will be dominant, it is likely to depend on current economic conditions, the size of the tax cut and whether it is permanent or  temporary.</a:t>
            </a:r>
          </a:p>
        </p:txBody>
      </p:sp>
      <p:pic>
        <p:nvPicPr>
          <p:cNvPr id="5" name="Picture 4"/>
          <p:cNvPicPr>
            <a:picLocks noChangeAspect="1"/>
          </p:cNvPicPr>
          <p:nvPr/>
        </p:nvPicPr>
        <p:blipFill>
          <a:blip r:embed="rId3"/>
          <a:stretch>
            <a:fillRect/>
          </a:stretch>
        </p:blipFill>
        <p:spPr>
          <a:xfrm>
            <a:off x="543187" y="2190893"/>
            <a:ext cx="1857254" cy="24762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Tax Multiplier </a:t>
            </a:r>
            <a:endParaRPr lang="en-US" dirty="0"/>
          </a:p>
        </p:txBody>
      </p:sp>
      <p:sp>
        <p:nvSpPr>
          <p:cNvPr id="4" name="TextBox 3"/>
          <p:cNvSpPr txBox="1"/>
          <p:nvPr/>
        </p:nvSpPr>
        <p:spPr>
          <a:xfrm>
            <a:off x="571761" y="1524221"/>
            <a:ext cx="8000479" cy="1451465"/>
          </a:xfrm>
          <a:prstGeom prst="rect">
            <a:avLst/>
          </a:prstGeom>
          <a:noFill/>
        </p:spPr>
        <p:txBody>
          <a:bodyPr wrap="square" lIns="38396" tIns="19198" rIns="38396" bIns="19198" rtlCol="0">
            <a:spAutoFit/>
          </a:bodyPr>
          <a:lstStyle/>
          <a:p>
            <a:pPr marL="143984" indent="-143984" defTabSz="191978">
              <a:spcBef>
                <a:spcPct val="20000"/>
              </a:spcBef>
              <a:buFont typeface="Arial"/>
              <a:buChar char="•"/>
              <a:defRPr/>
            </a:pPr>
            <a:r>
              <a:rPr lang="en-US" sz="1700" b="1" dirty="0"/>
              <a:t>Tax Multiplier Effect: </a:t>
            </a:r>
            <a:r>
              <a:rPr lang="en-US" sz="1700" dirty="0"/>
              <a:t>The additional shifts in aggregate demand that result when fiscal policy changes income and thereby changes consumer spending.</a:t>
            </a:r>
          </a:p>
          <a:p>
            <a:pPr marL="601103" lvl="1" indent="-143984" defTabSz="191978">
              <a:spcBef>
                <a:spcPct val="20000"/>
              </a:spcBef>
              <a:defRPr/>
            </a:pPr>
            <a:r>
              <a:rPr lang="en-US" sz="1700" dirty="0"/>
              <a:t> - Let’s say the government implements a $20B tax cut.</a:t>
            </a:r>
          </a:p>
          <a:p>
            <a:pPr marL="1058223" lvl="2" indent="-143984" defTabSz="191978">
              <a:spcBef>
                <a:spcPct val="20000"/>
              </a:spcBef>
              <a:buFont typeface="Arial"/>
              <a:buChar char="•"/>
              <a:defRPr/>
            </a:pPr>
            <a:r>
              <a:rPr lang="en-US" sz="1700" dirty="0"/>
              <a:t>The tax multiplier is smaller than the government multiplier because there is no initial injection of $20B.</a:t>
            </a:r>
          </a:p>
        </p:txBody>
      </p:sp>
      <p:graphicFrame>
        <p:nvGraphicFramePr>
          <p:cNvPr id="5" name="Object 4"/>
          <p:cNvGraphicFramePr>
            <a:graphicFrameLocks noChangeAspect="1"/>
          </p:cNvGraphicFramePr>
          <p:nvPr>
            <p:extLst>
              <p:ext uri="{D42A27DB-BD31-4B8C-83A1-F6EECF244321}">
                <p14:modId xmlns:p14="http://schemas.microsoft.com/office/powerpoint/2010/main" val="1805350410"/>
              </p:ext>
            </p:extLst>
          </p:nvPr>
        </p:nvGraphicFramePr>
        <p:xfrm>
          <a:off x="2542049" y="3582207"/>
          <a:ext cx="4059901" cy="1752000"/>
        </p:xfrm>
        <a:graphic>
          <a:graphicData uri="http://schemas.openxmlformats.org/presentationml/2006/ole">
            <mc:AlternateContent xmlns:mc="http://schemas.openxmlformats.org/markup-compatibility/2006">
              <mc:Choice xmlns:v="urn:schemas-microsoft-com:vml" Requires="v">
                <p:oleObj name="Equation" r:id="rId2" imgW="1765300" imgH="571500" progId="Equation.3">
                  <p:embed/>
                </p:oleObj>
              </mc:Choice>
              <mc:Fallback>
                <p:oleObj name="Equation" r:id="rId2" imgW="1765300" imgH="5715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049" y="3582207"/>
                        <a:ext cx="4059901" cy="175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Structural Policy</a:t>
            </a: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7811561" y="67235"/>
            <a:ext cx="1109045" cy="1478651"/>
          </a:xfrm>
          <a:prstGeom prst="rect">
            <a:avLst/>
          </a:prstGeom>
        </p:spPr>
      </p:pic>
      <p:sp>
        <p:nvSpPr>
          <p:cNvPr id="7" name="TextBox 6">
            <a:extLst>
              <a:ext uri="{FF2B5EF4-FFF2-40B4-BE49-F238E27FC236}">
                <a16:creationId xmlns:a16="http://schemas.microsoft.com/office/drawing/2014/main" id="{D87BEFB4-D830-CE4E-6934-CA2498E1353D}"/>
              </a:ext>
            </a:extLst>
          </p:cNvPr>
          <p:cNvSpPr txBox="1"/>
          <p:nvPr/>
        </p:nvSpPr>
        <p:spPr>
          <a:xfrm>
            <a:off x="704779" y="2182043"/>
            <a:ext cx="1703294" cy="369332"/>
          </a:xfrm>
          <a:prstGeom prst="rect">
            <a:avLst/>
          </a:prstGeom>
          <a:noFill/>
        </p:spPr>
        <p:txBody>
          <a:bodyPr wrap="square" rtlCol="0">
            <a:spAutoFit/>
          </a:bodyPr>
          <a:lstStyle/>
          <a:p>
            <a:r>
              <a:rPr lang="en-US" sz="1800" b="1" u="sng" dirty="0"/>
              <a:t>Price Controls</a:t>
            </a:r>
          </a:p>
        </p:txBody>
      </p:sp>
      <p:sp>
        <p:nvSpPr>
          <p:cNvPr id="8" name="TextBox 7">
            <a:extLst>
              <a:ext uri="{FF2B5EF4-FFF2-40B4-BE49-F238E27FC236}">
                <a16:creationId xmlns:a16="http://schemas.microsoft.com/office/drawing/2014/main" id="{6FEAD42A-961B-E9D1-3153-89A70A65686F}"/>
              </a:ext>
            </a:extLst>
          </p:cNvPr>
          <p:cNvSpPr txBox="1"/>
          <p:nvPr/>
        </p:nvSpPr>
        <p:spPr>
          <a:xfrm>
            <a:off x="223394" y="1503716"/>
            <a:ext cx="9014519" cy="646331"/>
          </a:xfrm>
          <a:prstGeom prst="rect">
            <a:avLst/>
          </a:prstGeom>
          <a:noFill/>
        </p:spPr>
        <p:txBody>
          <a:bodyPr wrap="none" rtlCol="0">
            <a:spAutoFit/>
          </a:bodyPr>
          <a:lstStyle/>
          <a:p>
            <a:r>
              <a:rPr lang="en-US" sz="1800" b="1" dirty="0"/>
              <a:t>Structural Policy: </a:t>
            </a:r>
            <a:r>
              <a:rPr lang="en-US" sz="1800" dirty="0"/>
              <a:t>policy aimed at changing the fabric or fundamental makeup of the economy.</a:t>
            </a:r>
          </a:p>
          <a:p>
            <a:endParaRPr lang="en-US" dirty="0"/>
          </a:p>
        </p:txBody>
      </p:sp>
      <p:pic>
        <p:nvPicPr>
          <p:cNvPr id="9" name="Picture 12">
            <a:extLst>
              <a:ext uri="{FF2B5EF4-FFF2-40B4-BE49-F238E27FC236}">
                <a16:creationId xmlns:a16="http://schemas.microsoft.com/office/drawing/2014/main" id="{4263BD2C-603C-9967-63F3-D92D03BFB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88" y="2792070"/>
            <a:ext cx="2395676" cy="13479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AB333FDF-F5FB-2013-2F39-3F4ADE671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667" y="2792070"/>
            <a:ext cx="2593650" cy="13594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397A2CE-5659-7D91-F729-22CA379DA1AC}"/>
              </a:ext>
            </a:extLst>
          </p:cNvPr>
          <p:cNvSpPr txBox="1"/>
          <p:nvPr/>
        </p:nvSpPr>
        <p:spPr>
          <a:xfrm>
            <a:off x="4054230" y="2160737"/>
            <a:ext cx="1035540" cy="369332"/>
          </a:xfrm>
          <a:prstGeom prst="rect">
            <a:avLst/>
          </a:prstGeom>
          <a:noFill/>
        </p:spPr>
        <p:txBody>
          <a:bodyPr wrap="none" rtlCol="0">
            <a:spAutoFit/>
          </a:bodyPr>
          <a:lstStyle/>
          <a:p>
            <a:r>
              <a:rPr lang="en-US" sz="1800" b="1" u="sng" dirty="0"/>
              <a:t>Tax Code</a:t>
            </a:r>
          </a:p>
        </p:txBody>
      </p:sp>
      <p:sp>
        <p:nvSpPr>
          <p:cNvPr id="12" name="TextBox 11">
            <a:extLst>
              <a:ext uri="{FF2B5EF4-FFF2-40B4-BE49-F238E27FC236}">
                <a16:creationId xmlns:a16="http://schemas.microsoft.com/office/drawing/2014/main" id="{8A24A023-C8DD-4992-B78E-C03735208F1A}"/>
              </a:ext>
            </a:extLst>
          </p:cNvPr>
          <p:cNvSpPr txBox="1"/>
          <p:nvPr/>
        </p:nvSpPr>
        <p:spPr>
          <a:xfrm>
            <a:off x="6203576" y="2173025"/>
            <a:ext cx="2540311" cy="369332"/>
          </a:xfrm>
          <a:prstGeom prst="rect">
            <a:avLst/>
          </a:prstGeom>
          <a:noFill/>
        </p:spPr>
        <p:txBody>
          <a:bodyPr wrap="none" rtlCol="0">
            <a:spAutoFit/>
          </a:bodyPr>
          <a:lstStyle/>
          <a:p>
            <a:r>
              <a:rPr lang="en-US" sz="1800" b="1" u="sng" dirty="0"/>
              <a:t>Public Sector Enterprises</a:t>
            </a:r>
          </a:p>
        </p:txBody>
      </p:sp>
      <p:pic>
        <p:nvPicPr>
          <p:cNvPr id="13" name="Picture 18">
            <a:extLst>
              <a:ext uri="{FF2B5EF4-FFF2-40B4-BE49-F238E27FC236}">
                <a16:creationId xmlns:a16="http://schemas.microsoft.com/office/drawing/2014/main" id="{137826F7-0E18-1D2F-BDAC-AD8000033E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4700" y="2785951"/>
            <a:ext cx="2038061" cy="13594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CABC791-2B45-0505-3568-7EA330A65AAA}"/>
              </a:ext>
            </a:extLst>
          </p:cNvPr>
          <p:cNvSpPr txBox="1"/>
          <p:nvPr/>
        </p:nvSpPr>
        <p:spPr>
          <a:xfrm>
            <a:off x="891519" y="4409867"/>
            <a:ext cx="1209883" cy="369332"/>
          </a:xfrm>
          <a:prstGeom prst="rect">
            <a:avLst/>
          </a:prstGeom>
          <a:noFill/>
        </p:spPr>
        <p:txBody>
          <a:bodyPr wrap="none" rtlCol="0">
            <a:spAutoFit/>
          </a:bodyPr>
          <a:lstStyle/>
          <a:p>
            <a:r>
              <a:rPr lang="en-US" sz="1800" b="1" u="sng" dirty="0"/>
              <a:t>Regulation</a:t>
            </a:r>
          </a:p>
        </p:txBody>
      </p:sp>
      <p:sp>
        <p:nvSpPr>
          <p:cNvPr id="15" name="TextBox 14">
            <a:extLst>
              <a:ext uri="{FF2B5EF4-FFF2-40B4-BE49-F238E27FC236}">
                <a16:creationId xmlns:a16="http://schemas.microsoft.com/office/drawing/2014/main" id="{C4380418-B215-5721-B13C-53B1A41DA140}"/>
              </a:ext>
            </a:extLst>
          </p:cNvPr>
          <p:cNvSpPr txBox="1"/>
          <p:nvPr/>
        </p:nvSpPr>
        <p:spPr>
          <a:xfrm>
            <a:off x="3579683" y="4409867"/>
            <a:ext cx="1785617" cy="369332"/>
          </a:xfrm>
          <a:prstGeom prst="rect">
            <a:avLst/>
          </a:prstGeom>
          <a:noFill/>
        </p:spPr>
        <p:txBody>
          <a:bodyPr wrap="none" rtlCol="0">
            <a:spAutoFit/>
          </a:bodyPr>
          <a:lstStyle/>
          <a:p>
            <a:r>
              <a:rPr lang="en-US" sz="1800" b="1" u="sng" dirty="0"/>
              <a:t>Social Safety Net</a:t>
            </a:r>
          </a:p>
        </p:txBody>
      </p:sp>
      <p:sp>
        <p:nvSpPr>
          <p:cNvPr id="16" name="TextBox 15">
            <a:extLst>
              <a:ext uri="{FF2B5EF4-FFF2-40B4-BE49-F238E27FC236}">
                <a16:creationId xmlns:a16="http://schemas.microsoft.com/office/drawing/2014/main" id="{8912CF03-1056-706B-EAF0-240E9C026478}"/>
              </a:ext>
            </a:extLst>
          </p:cNvPr>
          <p:cNvSpPr txBox="1"/>
          <p:nvPr/>
        </p:nvSpPr>
        <p:spPr>
          <a:xfrm>
            <a:off x="6812780" y="4409867"/>
            <a:ext cx="1321900" cy="369332"/>
          </a:xfrm>
          <a:prstGeom prst="rect">
            <a:avLst/>
          </a:prstGeom>
          <a:noFill/>
        </p:spPr>
        <p:txBody>
          <a:bodyPr wrap="none" rtlCol="0">
            <a:spAutoFit/>
          </a:bodyPr>
          <a:lstStyle/>
          <a:p>
            <a:r>
              <a:rPr lang="en-US" sz="1800" b="1" u="sng" dirty="0"/>
              <a:t>Job Training</a:t>
            </a:r>
          </a:p>
        </p:txBody>
      </p:sp>
      <p:pic>
        <p:nvPicPr>
          <p:cNvPr id="17" name="Picture 20">
            <a:extLst>
              <a:ext uri="{FF2B5EF4-FFF2-40B4-BE49-F238E27FC236}">
                <a16:creationId xmlns:a16="http://schemas.microsoft.com/office/drawing/2014/main" id="{BB4008D8-8FEC-A20C-CA48-62E16D9FA1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532" y="5049013"/>
            <a:ext cx="2387856" cy="13479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a:extLst>
              <a:ext uri="{FF2B5EF4-FFF2-40B4-BE49-F238E27FC236}">
                <a16:creationId xmlns:a16="http://schemas.microsoft.com/office/drawing/2014/main" id="{FA1DB3E1-067C-DF40-B260-F1AE29CA59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667" y="5049013"/>
            <a:ext cx="2593651" cy="14364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a:extLst>
              <a:ext uri="{FF2B5EF4-FFF2-40B4-BE49-F238E27FC236}">
                <a16:creationId xmlns:a16="http://schemas.microsoft.com/office/drawing/2014/main" id="{5C120DDB-BDB7-4B82-ADB4-14A190C374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3614" y="4938507"/>
            <a:ext cx="2039123" cy="1359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0" y="0"/>
            <a:ext cx="9144000" cy="1470025"/>
          </a:xfrm>
          <a:solidFill>
            <a:schemeClr val="bg1">
              <a:alpha val="72000"/>
            </a:schemeClr>
          </a:solidFill>
        </p:spPr>
        <p:txBody>
          <a:bodyPr/>
          <a:lstStyle/>
          <a:p>
            <a:r>
              <a:rPr lang="en-US" b="1" dirty="0">
                <a:ea typeface="ＭＳ Ｐゴシック" pitchFamily="-1" charset="-128"/>
                <a:cs typeface="ＭＳ Ｐゴシック" pitchFamily="-1" charset="-128"/>
              </a:rPr>
              <a:t>Fiscal Policy</a:t>
            </a:r>
          </a:p>
        </p:txBody>
      </p:sp>
      <p:sp>
        <p:nvSpPr>
          <p:cNvPr id="9" name="Rectangle 8"/>
          <p:cNvSpPr/>
          <p:nvPr/>
        </p:nvSpPr>
        <p:spPr>
          <a:xfrm>
            <a:off x="0" y="1301583"/>
            <a:ext cx="9144000" cy="1197864"/>
          </a:xfrm>
          <a:prstGeom prst="rect">
            <a:avLst/>
          </a:prstGeom>
          <a:solidFill>
            <a:schemeClr val="bg1">
              <a:alpha val="72000"/>
            </a:schemeClr>
          </a:solidFill>
        </p:spPr>
        <p:txBody>
          <a:bodyPr wrap="square">
            <a:spAutoFit/>
          </a:bodyPr>
          <a:lstStyle/>
          <a:p>
            <a:pPr lvl="0"/>
            <a:r>
              <a:rPr lang="en-US" sz="3200" b="1" dirty="0">
                <a:solidFill>
                  <a:srgbClr val="0D0D0D"/>
                </a:solidFill>
              </a:rPr>
              <a:t>Objective: </a:t>
            </a:r>
            <a:r>
              <a:rPr lang="en-US" sz="2800" dirty="0">
                <a:solidFill>
                  <a:srgbClr val="0D0D0D"/>
                </a:solidFill>
              </a:rPr>
              <a:t>Describe the role of government and </a:t>
            </a:r>
            <a:r>
              <a:rPr lang="en-US" sz="2800" dirty="0"/>
              <a:t>analyze policy responses to business cycle shocks.</a:t>
            </a:r>
          </a:p>
          <a:p>
            <a:endParaRPr lang="en-US" sz="2400" dirty="0"/>
          </a:p>
        </p:txBody>
      </p:sp>
      <p:sp>
        <p:nvSpPr>
          <p:cNvPr id="10" name="Rectangle 9"/>
          <p:cNvSpPr/>
          <p:nvPr/>
        </p:nvSpPr>
        <p:spPr>
          <a:xfrm>
            <a:off x="0" y="2499447"/>
            <a:ext cx="9144000" cy="2246769"/>
          </a:xfrm>
          <a:prstGeom prst="rect">
            <a:avLst/>
          </a:prstGeom>
          <a:solidFill>
            <a:schemeClr val="bg1">
              <a:alpha val="72000"/>
            </a:schemeClr>
          </a:solidFill>
        </p:spPr>
        <p:txBody>
          <a:bodyPr wrap="square">
            <a:spAutoFit/>
          </a:bodyPr>
          <a:lstStyle/>
          <a:p>
            <a:pPr marL="769084" lvl="1" indent="-311965">
              <a:buFont typeface="+mj-lt"/>
              <a:buAutoNum type="arabicPeriod"/>
            </a:pPr>
            <a:endParaRPr lang="en-US" sz="2000" dirty="0"/>
          </a:p>
          <a:p>
            <a:pPr marL="769084" lvl="1" indent="-311965">
              <a:buFont typeface="+mj-lt"/>
              <a:buAutoNum type="arabicPeriod"/>
            </a:pPr>
            <a:r>
              <a:rPr lang="en-US" sz="2000" dirty="0"/>
              <a:t>What is the appropriate role of government in the economy?</a:t>
            </a:r>
          </a:p>
          <a:p>
            <a:pPr marL="769084" lvl="1" indent="-311965">
              <a:buFont typeface="+mj-lt"/>
              <a:buAutoNum type="arabicPeriod"/>
            </a:pPr>
            <a:r>
              <a:rPr lang="en-US" sz="2000" dirty="0"/>
              <a:t>How does government spending affect the aggregate economy in the short run and the long run?</a:t>
            </a:r>
          </a:p>
          <a:p>
            <a:pPr marL="769084" lvl="1" indent="-311965">
              <a:buFont typeface="+mj-lt"/>
              <a:buAutoNum type="arabicPeriod"/>
            </a:pPr>
            <a:r>
              <a:rPr lang="en-US" sz="2000" dirty="0"/>
              <a:t>How do corporate taxes and personal income taxes affect the aggregate economy in the short run and the long run?</a:t>
            </a:r>
          </a:p>
          <a:p>
            <a:pPr marL="769084" lvl="1" indent="-311965">
              <a:buFont typeface="+mj-lt"/>
              <a:buAutoNum type="arabicPeriod"/>
            </a:pPr>
            <a:r>
              <a:rPr lang="en-US" sz="2000" dirty="0"/>
              <a:t>What is structural policy?</a:t>
            </a:r>
          </a:p>
        </p:txBody>
      </p:sp>
    </p:spTree>
    <p:extLst>
      <p:ext uri="{BB962C8B-B14F-4D97-AF65-F5344CB8AC3E}">
        <p14:creationId xmlns:p14="http://schemas.microsoft.com/office/powerpoint/2010/main" val="101419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a:t>Role of Government</a:t>
            </a:r>
          </a:p>
        </p:txBody>
      </p:sp>
      <p:sp>
        <p:nvSpPr>
          <p:cNvPr id="6" name="TextBox 5"/>
          <p:cNvSpPr txBox="1"/>
          <p:nvPr/>
        </p:nvSpPr>
        <p:spPr>
          <a:xfrm>
            <a:off x="2646948" y="1025460"/>
            <a:ext cx="3633537" cy="315770"/>
          </a:xfrm>
          <a:prstGeom prst="rect">
            <a:avLst/>
          </a:prstGeom>
          <a:noFill/>
        </p:spPr>
        <p:txBody>
          <a:bodyPr wrap="square" lIns="38396" tIns="19198" rIns="38396" bIns="19198" rtlCol="0">
            <a:spAutoFit/>
          </a:bodyPr>
          <a:lstStyle/>
          <a:p>
            <a:pPr marL="383957" lvl="2" defTabSz="191978">
              <a:spcBef>
                <a:spcPct val="20000"/>
              </a:spcBef>
              <a:defRPr/>
            </a:pPr>
            <a:r>
              <a:rPr lang="en-US" b="1" u="sng" dirty="0"/>
              <a:t>A Traditional Economic View</a:t>
            </a:r>
          </a:p>
        </p:txBody>
      </p:sp>
      <p:sp>
        <p:nvSpPr>
          <p:cNvPr id="4" name="TextBox 3">
            <a:extLst>
              <a:ext uri="{FF2B5EF4-FFF2-40B4-BE49-F238E27FC236}">
                <a16:creationId xmlns:a16="http://schemas.microsoft.com/office/drawing/2014/main" id="{C23A9600-202C-A873-3CBB-692E174B3809}"/>
              </a:ext>
            </a:extLst>
          </p:cNvPr>
          <p:cNvSpPr txBox="1"/>
          <p:nvPr/>
        </p:nvSpPr>
        <p:spPr>
          <a:xfrm>
            <a:off x="595948" y="1550839"/>
            <a:ext cx="7819502" cy="2199362"/>
          </a:xfrm>
          <a:prstGeom prst="rect">
            <a:avLst/>
          </a:prstGeom>
          <a:noFill/>
        </p:spPr>
        <p:txBody>
          <a:bodyPr wrap="square" lIns="38396" tIns="19198" rIns="38396" bIns="19198" rtlCol="0">
            <a:spAutoFit/>
          </a:bodyPr>
          <a:lstStyle/>
          <a:p>
            <a:pPr algn="ctr" defTabSz="191978">
              <a:spcBef>
                <a:spcPct val="20000"/>
              </a:spcBef>
              <a:defRPr/>
            </a:pPr>
            <a:r>
              <a:rPr lang="en-US" b="1" dirty="0"/>
              <a:t>Pareto Optimal: </a:t>
            </a:r>
            <a:r>
              <a:rPr lang="en-US" dirty="0"/>
              <a:t>an allocation of goods is Pareto Optimal if there is no way to rearrange the allocation such that at least one agent is better off without making any other agent worse off.</a:t>
            </a:r>
          </a:p>
          <a:p>
            <a:pPr marL="601103" lvl="1" indent="-143984" algn="ctr" defTabSz="191978">
              <a:spcBef>
                <a:spcPct val="20000"/>
              </a:spcBef>
              <a:defRPr/>
            </a:pPr>
            <a:r>
              <a:rPr lang="en-US" b="1" dirty="0"/>
              <a:t>- Example: We have a room full of people.</a:t>
            </a:r>
          </a:p>
          <a:p>
            <a:pPr marL="937065" lvl="3" indent="-95989" algn="ctr" defTabSz="191978">
              <a:spcBef>
                <a:spcPct val="20000"/>
              </a:spcBef>
              <a:buFont typeface="Arial"/>
              <a:buChar char="•"/>
              <a:defRPr/>
            </a:pPr>
            <a:r>
              <a:rPr lang="en-US" dirty="0"/>
              <a:t>Everyone has one donut:    						 Pareto Optimal?	</a:t>
            </a:r>
            <a:r>
              <a:rPr lang="en-US" b="1" dirty="0"/>
              <a:t>YES</a:t>
            </a:r>
          </a:p>
          <a:p>
            <a:pPr marL="937065" lvl="3" indent="-95989" algn="ctr" defTabSz="191978">
              <a:spcBef>
                <a:spcPct val="20000"/>
              </a:spcBef>
              <a:buFont typeface="Arial"/>
              <a:buChar char="•"/>
              <a:defRPr/>
            </a:pPr>
            <a:r>
              <a:rPr lang="en-US" dirty="0"/>
              <a:t>One person has all the donuts:	 	 			Pareto Optimal?	</a:t>
            </a:r>
            <a:r>
              <a:rPr lang="en-US" b="1" dirty="0"/>
              <a:t>???</a:t>
            </a:r>
          </a:p>
          <a:p>
            <a:pPr marL="383957" lvl="2" algn="ctr" defTabSz="191978">
              <a:spcBef>
                <a:spcPct val="20000"/>
              </a:spcBef>
              <a:defRPr/>
            </a:pPr>
            <a:endParaRPr lang="en-US" dirty="0"/>
          </a:p>
        </p:txBody>
      </p:sp>
      <p:pic>
        <p:nvPicPr>
          <p:cNvPr id="184326" name="Picture 6" descr="Selective Focus Photograph of Half-eaten Doughnut with sprinkles · Free ...">
            <a:extLst>
              <a:ext uri="{FF2B5EF4-FFF2-40B4-BE49-F238E27FC236}">
                <a16:creationId xmlns:a16="http://schemas.microsoft.com/office/drawing/2014/main" id="{0A723BF9-0FFB-BACA-7BA6-C983D6B3C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37" y="3828717"/>
            <a:ext cx="3731795" cy="2499895"/>
          </a:xfrm>
          <a:prstGeom prst="rect">
            <a:avLst/>
          </a:prstGeom>
          <a:noFill/>
          <a:extLst>
            <a:ext uri="{909E8E84-426E-40DD-AFC4-6F175D3DCCD1}">
              <a14:hiddenFill xmlns:a14="http://schemas.microsoft.com/office/drawing/2010/main">
                <a:solidFill>
                  <a:srgbClr val="FFFFFF"/>
                </a:solidFill>
              </a14:hiddenFill>
            </a:ext>
          </a:extLst>
        </p:spPr>
      </p:pic>
      <p:pic>
        <p:nvPicPr>
          <p:cNvPr id="184328" name="Picture 8" descr="Donuts Doughnut Sweet · Free photo on Pixabay">
            <a:extLst>
              <a:ext uri="{FF2B5EF4-FFF2-40B4-BE49-F238E27FC236}">
                <a16:creationId xmlns:a16="http://schemas.microsoft.com/office/drawing/2014/main" id="{26E704A6-5091-DA62-F930-D5FDDFCCEB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1" y="3828047"/>
            <a:ext cx="3750327" cy="249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26"/>
                                        </p:tgtEl>
                                        <p:attrNameLst>
                                          <p:attrName>style.visibility</p:attrName>
                                        </p:attrNameLst>
                                      </p:cBhvr>
                                      <p:to>
                                        <p:strVal val="visible"/>
                                      </p:to>
                                    </p:set>
                                    <p:animEffect transition="in" filter="checkerboard(across)">
                                      <p:cBhvr>
                                        <p:cTn id="7" dur="500"/>
                                        <p:tgtEl>
                                          <p:spTgt spid="1843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4328"/>
                                        </p:tgtEl>
                                        <p:attrNameLst>
                                          <p:attrName>style.visibility</p:attrName>
                                        </p:attrNameLst>
                                      </p:cBhvr>
                                      <p:to>
                                        <p:strVal val="visible"/>
                                      </p:to>
                                    </p:set>
                                    <p:animEffect transition="in" filter="checkerboard(across)">
                                      <p:cBhvr>
                                        <p:cTn id="12" dur="500"/>
                                        <p:tgtEl>
                                          <p:spTgt spid="18432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600" dirty="0"/>
              <a:t>Role of Government</a:t>
            </a:r>
          </a:p>
        </p:txBody>
      </p:sp>
      <p:sp>
        <p:nvSpPr>
          <p:cNvPr id="6" name="TextBox 5"/>
          <p:cNvSpPr txBox="1"/>
          <p:nvPr/>
        </p:nvSpPr>
        <p:spPr>
          <a:xfrm>
            <a:off x="446491" y="1221322"/>
            <a:ext cx="8251017" cy="4415355"/>
          </a:xfrm>
          <a:prstGeom prst="rect">
            <a:avLst/>
          </a:prstGeom>
          <a:noFill/>
        </p:spPr>
        <p:txBody>
          <a:bodyPr wrap="square" lIns="38396" tIns="19198" rIns="38396" bIns="19198" rtlCol="0">
            <a:spAutoFit/>
          </a:bodyPr>
          <a:lstStyle/>
          <a:p>
            <a:pPr marL="143984" indent="-143984" defTabSz="191978">
              <a:spcBef>
                <a:spcPct val="20000"/>
              </a:spcBef>
              <a:buFont typeface="Arial"/>
              <a:buChar char="•"/>
              <a:defRPr/>
            </a:pPr>
            <a:r>
              <a:rPr lang="en-US" b="1" dirty="0"/>
              <a:t>Pareto Optimal: </a:t>
            </a:r>
            <a:r>
              <a:rPr lang="en-US" dirty="0"/>
              <a:t>an allocation of goods is Pareto Optimal if there is no way to rearrange the allocation such that at least one agent is better off without making any other agent worse off.</a:t>
            </a:r>
          </a:p>
          <a:p>
            <a:pPr marL="601103" lvl="1" indent="-143984" defTabSz="191978">
              <a:spcBef>
                <a:spcPct val="20000"/>
              </a:spcBef>
              <a:defRPr/>
            </a:pPr>
            <a:r>
              <a:rPr lang="en-US" b="1" dirty="0"/>
              <a:t>- Example: We have a room full of people.</a:t>
            </a:r>
          </a:p>
          <a:p>
            <a:pPr marL="937065" lvl="3" indent="-95989" defTabSz="191978">
              <a:spcBef>
                <a:spcPct val="20000"/>
              </a:spcBef>
              <a:buFont typeface="Arial"/>
              <a:buChar char="•"/>
              <a:defRPr/>
            </a:pPr>
            <a:r>
              <a:rPr lang="en-US" dirty="0"/>
              <a:t>Everyone has one donut:    						 Pareto Optimal?	</a:t>
            </a:r>
            <a:r>
              <a:rPr lang="en-US" b="1" dirty="0"/>
              <a:t>YES</a:t>
            </a:r>
          </a:p>
          <a:p>
            <a:pPr marL="937065" lvl="3" indent="-95989" defTabSz="191978">
              <a:spcBef>
                <a:spcPct val="20000"/>
              </a:spcBef>
              <a:buFont typeface="Arial"/>
              <a:buChar char="•"/>
              <a:defRPr/>
            </a:pPr>
            <a:r>
              <a:rPr lang="en-US" dirty="0"/>
              <a:t>One person has all the donuts:	 	 			Pareto Optimal?	</a:t>
            </a:r>
            <a:r>
              <a:rPr lang="en-US" b="1" dirty="0"/>
              <a:t>???</a:t>
            </a:r>
          </a:p>
          <a:p>
            <a:pPr marL="479946" lvl="2" indent="-95989" defTabSz="191978">
              <a:spcBef>
                <a:spcPct val="20000"/>
              </a:spcBef>
              <a:buFont typeface="Arial"/>
              <a:buChar char="•"/>
              <a:defRPr/>
            </a:pPr>
            <a:endParaRPr lang="en-US" dirty="0"/>
          </a:p>
          <a:p>
            <a:pPr marL="479946" lvl="2" indent="-95989" defTabSz="191978">
              <a:spcBef>
                <a:spcPct val="20000"/>
              </a:spcBef>
              <a:buFont typeface="Arial"/>
              <a:buChar char="•"/>
              <a:defRPr/>
            </a:pPr>
            <a:r>
              <a:rPr lang="en-US" dirty="0"/>
              <a:t>There are strong criticisms of using this criteria to define the role of government.</a:t>
            </a:r>
          </a:p>
          <a:p>
            <a:pPr marL="937065" lvl="3" indent="-95989" defTabSz="191978">
              <a:spcBef>
                <a:spcPct val="20000"/>
              </a:spcBef>
              <a:buFont typeface="Arial"/>
              <a:buChar char="•"/>
              <a:defRPr/>
            </a:pPr>
            <a:r>
              <a:rPr lang="en-US" dirty="0"/>
              <a:t> It discounts inequality. </a:t>
            </a:r>
          </a:p>
          <a:p>
            <a:pPr marL="1394185" lvl="4" indent="-95989" defTabSz="191978">
              <a:spcBef>
                <a:spcPct val="20000"/>
              </a:spcBef>
              <a:defRPr/>
            </a:pPr>
            <a:r>
              <a:rPr lang="en-US" dirty="0"/>
              <a:t>- Pareto Optimality isn’t about distribution, but rather efficiency…i.e. there are no wasted slices of pie.</a:t>
            </a:r>
          </a:p>
          <a:p>
            <a:pPr marL="937065" lvl="3" indent="-95989" defTabSz="191978">
              <a:spcBef>
                <a:spcPct val="20000"/>
              </a:spcBef>
              <a:buFont typeface="Arial"/>
              <a:buChar char="•"/>
              <a:defRPr/>
            </a:pPr>
            <a:r>
              <a:rPr lang="en-US" dirty="0"/>
              <a:t>It also discounts value judgments. </a:t>
            </a:r>
          </a:p>
          <a:p>
            <a:pPr marL="1394185" lvl="4" indent="-95989" defTabSz="191978">
              <a:spcBef>
                <a:spcPct val="20000"/>
              </a:spcBef>
              <a:buFont typeface="Arial"/>
              <a:buChar char="•"/>
              <a:defRPr/>
            </a:pPr>
            <a:r>
              <a:rPr lang="en-US" dirty="0"/>
              <a:t>It leaves no room for the government to carry out the will of the people with regard to issues of fairness.</a:t>
            </a:r>
          </a:p>
        </p:txBody>
      </p:sp>
    </p:spTree>
    <p:extLst>
      <p:ext uri="{BB962C8B-B14F-4D97-AF65-F5344CB8AC3E}">
        <p14:creationId xmlns:p14="http://schemas.microsoft.com/office/powerpoint/2010/main" val="142449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dirty="0"/>
              <a:t>Role of Government</a:t>
            </a:r>
          </a:p>
        </p:txBody>
      </p:sp>
      <p:sp>
        <p:nvSpPr>
          <p:cNvPr id="3" name="Content Placeholder 2"/>
          <p:cNvSpPr>
            <a:spLocks noGrp="1"/>
          </p:cNvSpPr>
          <p:nvPr>
            <p:ph idx="1"/>
          </p:nvPr>
        </p:nvSpPr>
        <p:spPr>
          <a:xfrm>
            <a:off x="457200" y="1404789"/>
            <a:ext cx="8229600" cy="1503947"/>
          </a:xfrm>
        </p:spPr>
        <p:txBody>
          <a:bodyPr>
            <a:normAutofit/>
          </a:bodyPr>
          <a:lstStyle/>
          <a:p>
            <a:pPr marL="0" indent="0" algn="ctr">
              <a:buNone/>
            </a:pPr>
            <a:r>
              <a:rPr lang="en-US" sz="2000" dirty="0"/>
              <a:t>A </a:t>
            </a:r>
            <a:r>
              <a:rPr lang="en-US" sz="2000" u="sng" dirty="0"/>
              <a:t>Competitive Equilibrium </a:t>
            </a:r>
            <a:r>
              <a:rPr lang="en-US" sz="2000" dirty="0"/>
              <a:t>(C.E.) : is a set of </a:t>
            </a:r>
            <a:r>
              <a:rPr lang="en-US" sz="2000" u="sng" dirty="0"/>
              <a:t>quantities and prices</a:t>
            </a:r>
            <a:r>
              <a:rPr lang="en-US" sz="2000" dirty="0"/>
              <a:t>, given exogenous variables and parameters, such that consumers maximize utility, and firms maximize profit, both subject to their constraints and </a:t>
            </a:r>
            <a:r>
              <a:rPr lang="en-US" sz="2000" u="sng" dirty="0"/>
              <a:t>taking all prices as given</a:t>
            </a:r>
            <a:r>
              <a:rPr lang="en-US" sz="2000" dirty="0"/>
              <a:t>, such that, </a:t>
            </a:r>
            <a:r>
              <a:rPr lang="en-US" sz="2000" u="sng" dirty="0"/>
              <a:t>all markets clear</a:t>
            </a:r>
            <a:r>
              <a:rPr lang="en-US" sz="2000" dirty="0"/>
              <a:t>.</a:t>
            </a:r>
          </a:p>
          <a:p>
            <a:pPr algn="ctr"/>
            <a:endParaRPr lang="en-US" sz="2000" dirty="0"/>
          </a:p>
        </p:txBody>
      </p:sp>
      <p:sp>
        <p:nvSpPr>
          <p:cNvPr id="4" name="Rectangle 3">
            <a:extLst>
              <a:ext uri="{FF2B5EF4-FFF2-40B4-BE49-F238E27FC236}">
                <a16:creationId xmlns:a16="http://schemas.microsoft.com/office/drawing/2014/main" id="{5DCEDEA2-B806-AF0F-9DA7-3907F37F8F18}"/>
              </a:ext>
            </a:extLst>
          </p:cNvPr>
          <p:cNvSpPr/>
          <p:nvPr/>
        </p:nvSpPr>
        <p:spPr>
          <a:xfrm>
            <a:off x="228600" y="3074273"/>
            <a:ext cx="9035716" cy="2862322"/>
          </a:xfrm>
          <a:prstGeom prst="rect">
            <a:avLst/>
          </a:prstGeom>
        </p:spPr>
        <p:txBody>
          <a:bodyPr wrap="square">
            <a:spAutoFit/>
          </a:bodyPr>
          <a:lstStyle/>
          <a:p>
            <a:pPr algn="ctr"/>
            <a:r>
              <a:rPr lang="en-US" sz="2000" dirty="0"/>
              <a:t>The </a:t>
            </a:r>
            <a:r>
              <a:rPr lang="en-US" sz="2000" u="sng" dirty="0"/>
              <a:t>First Fundamental Welfare Theorem</a:t>
            </a:r>
            <a:r>
              <a:rPr lang="en-US" sz="2000" dirty="0"/>
              <a:t>: states that under certain conditions, a competitive equilibrium is Pareto Optimal.</a:t>
            </a:r>
          </a:p>
          <a:p>
            <a:pPr lvl="1" algn="ctr"/>
            <a:r>
              <a:rPr lang="en-US" sz="2000" dirty="0"/>
              <a:t>Adam Smith, laissez-faire, the invisible hand.</a:t>
            </a:r>
          </a:p>
          <a:p>
            <a:pPr lvl="1"/>
            <a:r>
              <a:rPr lang="en-US" sz="2000" dirty="0"/>
              <a:t>The government is not necessary to achieve pareto optimality except under certain conditions. </a:t>
            </a:r>
          </a:p>
          <a:p>
            <a:r>
              <a:rPr lang="en-US" sz="2000" dirty="0"/>
              <a:t>Conditions</a:t>
            </a:r>
          </a:p>
          <a:p>
            <a:pPr marL="1831589" lvl="1" indent="-742950">
              <a:buFont typeface="+mj-lt"/>
              <a:buAutoNum type="arabicPeriod"/>
            </a:pPr>
            <a:r>
              <a:rPr lang="en-US" sz="2000" dirty="0"/>
              <a:t>Competitive Markets at Full Equilibrium.</a:t>
            </a:r>
          </a:p>
          <a:p>
            <a:pPr marL="1831589" lvl="1" indent="-742950">
              <a:buFont typeface="+mj-lt"/>
              <a:buAutoNum type="arabicPeriod"/>
            </a:pPr>
            <a:r>
              <a:rPr lang="en-US" sz="2000" dirty="0"/>
              <a:t>Markets are Complete - There are No Externalities</a:t>
            </a:r>
          </a:p>
          <a:p>
            <a:pPr marL="1831589" lvl="1" indent="-742950">
              <a:buFont typeface="+mj-lt"/>
              <a:buAutoNum type="arabicPeriod"/>
            </a:pPr>
            <a:r>
              <a:rPr lang="en-US" sz="2000" dirty="0"/>
              <a:t>Perfect Information – No Distortion of Incentives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143000"/>
          </a:xfrm>
        </p:spPr>
        <p:txBody>
          <a:bodyPr>
            <a:normAutofit/>
          </a:bodyPr>
          <a:lstStyle/>
          <a:p>
            <a:r>
              <a:rPr lang="en-US" sz="4000" dirty="0">
                <a:ea typeface="ＭＳ Ｐゴシック" pitchFamily="-1" charset="-128"/>
                <a:cs typeface="ＭＳ Ｐゴシック" pitchFamily="-1" charset="-128"/>
              </a:rPr>
              <a:t>Beliefs on Role Of Government</a:t>
            </a:r>
          </a:p>
        </p:txBody>
      </p:sp>
      <p:sp>
        <p:nvSpPr>
          <p:cNvPr id="4" name="TextBox 3">
            <a:extLst>
              <a:ext uri="{FF2B5EF4-FFF2-40B4-BE49-F238E27FC236}">
                <a16:creationId xmlns:a16="http://schemas.microsoft.com/office/drawing/2014/main" id="{42D8F89F-9D17-D451-E00F-491020B4E6E6}"/>
              </a:ext>
            </a:extLst>
          </p:cNvPr>
          <p:cNvSpPr txBox="1"/>
          <p:nvPr/>
        </p:nvSpPr>
        <p:spPr>
          <a:xfrm>
            <a:off x="264695" y="1494554"/>
            <a:ext cx="4307305" cy="923330"/>
          </a:xfrm>
          <a:prstGeom prst="rect">
            <a:avLst/>
          </a:prstGeom>
          <a:noFill/>
        </p:spPr>
        <p:txBody>
          <a:bodyPr wrap="square" rtlCol="0">
            <a:spAutoFit/>
          </a:bodyPr>
          <a:lstStyle/>
          <a:p>
            <a:pPr algn="ctr"/>
            <a:r>
              <a:rPr lang="en-US" b="1" dirty="0"/>
              <a:t>Short Run</a:t>
            </a:r>
            <a:r>
              <a:rPr lang="en-US" dirty="0"/>
              <a:t>: There is just one question you need to answer, how sticky are prices and wages?</a:t>
            </a:r>
          </a:p>
        </p:txBody>
      </p:sp>
      <p:sp>
        <p:nvSpPr>
          <p:cNvPr id="14" name="TextBox 13">
            <a:extLst>
              <a:ext uri="{FF2B5EF4-FFF2-40B4-BE49-F238E27FC236}">
                <a16:creationId xmlns:a16="http://schemas.microsoft.com/office/drawing/2014/main" id="{569A257A-CA36-C93D-8CBF-56361F85A0AD}"/>
              </a:ext>
            </a:extLst>
          </p:cNvPr>
          <p:cNvSpPr txBox="1"/>
          <p:nvPr/>
        </p:nvSpPr>
        <p:spPr>
          <a:xfrm>
            <a:off x="4863013" y="1356055"/>
            <a:ext cx="4114801" cy="1200329"/>
          </a:xfrm>
          <a:prstGeom prst="rect">
            <a:avLst/>
          </a:prstGeom>
          <a:noFill/>
        </p:spPr>
        <p:txBody>
          <a:bodyPr wrap="square" rtlCol="0">
            <a:spAutoFit/>
          </a:bodyPr>
          <a:lstStyle/>
          <a:p>
            <a:pPr algn="ctr"/>
            <a:r>
              <a:rPr lang="en-US" b="1" dirty="0"/>
              <a:t>Long Run</a:t>
            </a:r>
            <a:r>
              <a:rPr lang="en-US" dirty="0"/>
              <a:t>: There is just one question you need to answer, what is the tradeoff in standards of living between policies of equality and efficiency?</a:t>
            </a:r>
          </a:p>
        </p:txBody>
      </p:sp>
      <p:pic>
        <p:nvPicPr>
          <p:cNvPr id="2" name="Picture 2" descr="100 metres - Wikipedia">
            <a:extLst>
              <a:ext uri="{FF2B5EF4-FFF2-40B4-BE49-F238E27FC236}">
                <a16:creationId xmlns:a16="http://schemas.microsoft.com/office/drawing/2014/main" id="{01178E1E-1D94-49BD-0ABE-F94F9341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60" y="2712829"/>
            <a:ext cx="2367378" cy="36033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picture: championship, marathon, foot race, athlete, sport, race ...">
            <a:extLst>
              <a:ext uri="{FF2B5EF4-FFF2-40B4-BE49-F238E27FC236}">
                <a16:creationId xmlns:a16="http://schemas.microsoft.com/office/drawing/2014/main" id="{AE3A5C20-2F21-8F4E-3890-17E284EAE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750" y="3270680"/>
            <a:ext cx="3743325" cy="248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4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800" dirty="0">
                <a:ea typeface="ＭＳ Ｐゴシック" pitchFamily="-1" charset="-128"/>
                <a:cs typeface="ＭＳ Ｐゴシック" pitchFamily="-1" charset="-128"/>
              </a:rPr>
              <a:t>EXPANSIONARY FISCAL POLICY</a:t>
            </a:r>
          </a:p>
        </p:txBody>
      </p:sp>
      <p:sp>
        <p:nvSpPr>
          <p:cNvPr id="5" name="TextBox 4"/>
          <p:cNvSpPr txBox="1"/>
          <p:nvPr/>
        </p:nvSpPr>
        <p:spPr>
          <a:xfrm>
            <a:off x="354932" y="2218637"/>
            <a:ext cx="2943033" cy="561991"/>
          </a:xfrm>
          <a:prstGeom prst="rect">
            <a:avLst/>
          </a:prstGeom>
          <a:noFill/>
        </p:spPr>
        <p:txBody>
          <a:bodyPr wrap="square" lIns="38396" tIns="19198" rIns="38396" bIns="19198" rtlCol="0">
            <a:spAutoFit/>
          </a:bodyPr>
          <a:lstStyle/>
          <a:p>
            <a:pPr algn="ctr"/>
            <a:r>
              <a:rPr lang="en-US" sz="1700" b="1" u="sng" dirty="0"/>
              <a:t>Increased Government Spending</a:t>
            </a:r>
          </a:p>
        </p:txBody>
      </p:sp>
      <p:pic>
        <p:nvPicPr>
          <p:cNvPr id="6" name="Picture 5"/>
          <p:cNvPicPr>
            <a:picLocks noChangeAspect="1"/>
          </p:cNvPicPr>
          <p:nvPr/>
        </p:nvPicPr>
        <p:blipFill>
          <a:blip r:embed="rId2"/>
          <a:stretch>
            <a:fillRect/>
          </a:stretch>
        </p:blipFill>
        <p:spPr>
          <a:xfrm>
            <a:off x="857224" y="3058417"/>
            <a:ext cx="1547712" cy="2063511"/>
          </a:xfrm>
          <a:prstGeom prst="rect">
            <a:avLst/>
          </a:prstGeom>
        </p:spPr>
      </p:pic>
      <p:pic>
        <p:nvPicPr>
          <p:cNvPr id="7" name="Picture 6"/>
          <p:cNvPicPr>
            <a:picLocks noChangeAspect="1"/>
          </p:cNvPicPr>
          <p:nvPr/>
        </p:nvPicPr>
        <p:blipFill>
          <a:blip r:embed="rId3">
            <a:duotone>
              <a:schemeClr val="accent1">
                <a:shade val="45000"/>
                <a:satMod val="135000"/>
              </a:schemeClr>
              <a:prstClr val="white"/>
            </a:duotone>
          </a:blip>
          <a:srcRect l="24369" t="2215" r="22154" b="17723"/>
          <a:stretch>
            <a:fillRect/>
          </a:stretch>
        </p:blipFill>
        <p:spPr>
          <a:xfrm>
            <a:off x="2114443" y="2944130"/>
            <a:ext cx="551913" cy="1101670"/>
          </a:xfrm>
          <a:prstGeom prst="rect">
            <a:avLst/>
          </a:prstGeom>
        </p:spPr>
      </p:pic>
      <p:sp>
        <p:nvSpPr>
          <p:cNvPr id="8" name="TextBox 7"/>
          <p:cNvSpPr txBox="1"/>
          <p:nvPr/>
        </p:nvSpPr>
        <p:spPr>
          <a:xfrm>
            <a:off x="3102242" y="2218637"/>
            <a:ext cx="2943033" cy="300381"/>
          </a:xfrm>
          <a:prstGeom prst="rect">
            <a:avLst/>
          </a:prstGeom>
          <a:noFill/>
        </p:spPr>
        <p:txBody>
          <a:bodyPr wrap="square" lIns="38396" tIns="19198" rIns="38396" bIns="19198" rtlCol="0">
            <a:spAutoFit/>
          </a:bodyPr>
          <a:lstStyle/>
          <a:p>
            <a:pPr algn="ctr"/>
            <a:r>
              <a:rPr lang="en-US" sz="1700" b="1" u="sng" dirty="0"/>
              <a:t>Corporate Tax Cuts</a:t>
            </a:r>
          </a:p>
        </p:txBody>
      </p:sp>
      <p:sp>
        <p:nvSpPr>
          <p:cNvPr id="9" name="TextBox 8"/>
          <p:cNvSpPr txBox="1"/>
          <p:nvPr/>
        </p:nvSpPr>
        <p:spPr>
          <a:xfrm>
            <a:off x="6036691" y="2196794"/>
            <a:ext cx="2514436" cy="300381"/>
          </a:xfrm>
          <a:prstGeom prst="rect">
            <a:avLst/>
          </a:prstGeom>
          <a:noFill/>
        </p:spPr>
        <p:txBody>
          <a:bodyPr wrap="square" lIns="38396" tIns="19198" rIns="38396" bIns="19198" rtlCol="0">
            <a:spAutoFit/>
          </a:bodyPr>
          <a:lstStyle/>
          <a:p>
            <a:pPr algn="ctr"/>
            <a:r>
              <a:rPr lang="en-US" sz="1700" b="1" u="sng" dirty="0"/>
              <a:t>Income Tax Cuts</a:t>
            </a:r>
          </a:p>
        </p:txBody>
      </p:sp>
      <p:pic>
        <p:nvPicPr>
          <p:cNvPr id="10" name="Picture 9"/>
          <p:cNvPicPr>
            <a:picLocks noChangeAspect="1"/>
          </p:cNvPicPr>
          <p:nvPr/>
        </p:nvPicPr>
        <p:blipFill>
          <a:blip r:embed="rId4"/>
          <a:stretch>
            <a:fillRect/>
          </a:stretch>
        </p:blipFill>
        <p:spPr>
          <a:xfrm>
            <a:off x="6179556" y="3198460"/>
            <a:ext cx="1547712" cy="2063511"/>
          </a:xfrm>
          <a:prstGeom prst="rect">
            <a:avLst/>
          </a:prstGeom>
        </p:spPr>
      </p:pic>
      <p:pic>
        <p:nvPicPr>
          <p:cNvPr id="11"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3909" y="3350843"/>
            <a:ext cx="1512070" cy="1724721"/>
          </a:xfrm>
          <a:prstGeom prst="rect">
            <a:avLst/>
          </a:prstGeom>
        </p:spPr>
      </p:pic>
      <p:pic>
        <p:nvPicPr>
          <p:cNvPr id="12" name="Picture 11"/>
          <p:cNvPicPr>
            <a:picLocks noChangeAspect="1"/>
          </p:cNvPicPr>
          <p:nvPr/>
        </p:nvPicPr>
        <p:blipFill>
          <a:blip r:embed="rId4"/>
          <a:stretch>
            <a:fillRect/>
          </a:stretch>
        </p:blipFill>
        <p:spPr>
          <a:xfrm>
            <a:off x="3289085" y="3138522"/>
            <a:ext cx="1547712" cy="2063511"/>
          </a:xfrm>
          <a:prstGeom prst="rect">
            <a:avLst/>
          </a:prstGeom>
        </p:spPr>
      </p:pic>
      <p:pic>
        <p:nvPicPr>
          <p:cNvPr id="13"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131457">
            <a:off x="6266963" y="2748205"/>
            <a:ext cx="1132770" cy="1363422"/>
          </a:xfrm>
          <a:prstGeom prst="rect">
            <a:avLst/>
          </a:prstGeom>
        </p:spPr>
      </p:pic>
      <p:pic>
        <p:nvPicPr>
          <p:cNvPr id="14"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131457">
            <a:off x="3433637" y="2726362"/>
            <a:ext cx="1132770" cy="1363422"/>
          </a:xfrm>
          <a:prstGeom prst="rect">
            <a:avLst/>
          </a:prstGeom>
        </p:spPr>
      </p:pic>
      <p:pic>
        <p:nvPicPr>
          <p:cNvPr id="15" name="Picture 14"/>
          <p:cNvPicPr>
            <a:picLocks noChangeAspect="1"/>
          </p:cNvPicPr>
          <p:nvPr/>
        </p:nvPicPr>
        <p:blipFill>
          <a:blip r:embed="rId7"/>
          <a:srcRect l="28800" r="28800"/>
          <a:stretch>
            <a:fillRect/>
          </a:stretch>
        </p:blipFill>
        <p:spPr>
          <a:xfrm>
            <a:off x="4889180" y="3024235"/>
            <a:ext cx="656236" cy="20635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0" y="0"/>
            <a:ext cx="9144000" cy="1143000"/>
          </a:xfrm>
        </p:spPr>
        <p:txBody>
          <a:bodyPr/>
          <a:lstStyle/>
          <a:p>
            <a:r>
              <a:rPr lang="en-US" sz="4000" dirty="0">
                <a:latin typeface="Calibri" charset="0"/>
                <a:ea typeface="ＭＳ Ｐゴシック" charset="0"/>
                <a:cs typeface="ＭＳ Ｐゴシック" charset="0"/>
              </a:rPr>
              <a:t>Government Stimulus</a:t>
            </a:r>
          </a:p>
        </p:txBody>
      </p:sp>
      <p:cxnSp>
        <p:nvCxnSpPr>
          <p:cNvPr id="5" name="Straight Connector 4"/>
          <p:cNvCxnSpPr>
            <a:cxnSpLocks/>
          </p:cNvCxnSpPr>
          <p:nvPr/>
        </p:nvCxnSpPr>
        <p:spPr>
          <a:xfrm rot="5400000">
            <a:off x="-865164" y="3661996"/>
            <a:ext cx="414337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1650167" y="3067700"/>
            <a:ext cx="2789737" cy="23589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flipV="1">
            <a:off x="2107625" y="2796866"/>
            <a:ext cx="2531812" cy="2245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rot="16200000" flipH="1">
            <a:off x="1713118" y="3773231"/>
            <a:ext cx="3854450" cy="9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465" name="TextBox 17"/>
          <p:cNvSpPr txBox="1">
            <a:spLocks noChangeArrowheads="1"/>
          </p:cNvSpPr>
          <p:nvPr/>
        </p:nvSpPr>
        <p:spPr bwMode="auto">
          <a:xfrm rot="10800000" flipV="1">
            <a:off x="835174" y="1599040"/>
            <a:ext cx="37055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mn-lt"/>
              </a:rPr>
              <a:t>P</a:t>
            </a:r>
          </a:p>
        </p:txBody>
      </p:sp>
      <p:sp>
        <p:nvSpPr>
          <p:cNvPr id="19466" name="TextBox 18"/>
          <p:cNvSpPr txBox="1">
            <a:spLocks noChangeArrowheads="1"/>
          </p:cNvSpPr>
          <p:nvPr/>
        </p:nvSpPr>
        <p:spPr bwMode="auto">
          <a:xfrm>
            <a:off x="5203890" y="5773163"/>
            <a:ext cx="323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Y</a:t>
            </a:r>
          </a:p>
        </p:txBody>
      </p:sp>
      <p:sp>
        <p:nvSpPr>
          <p:cNvPr id="17419" name="TextBox 19"/>
          <p:cNvSpPr txBox="1">
            <a:spLocks noChangeArrowheads="1"/>
          </p:cNvSpPr>
          <p:nvPr/>
        </p:nvSpPr>
        <p:spPr bwMode="auto">
          <a:xfrm>
            <a:off x="1689904" y="2796866"/>
            <a:ext cx="4970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AD</a:t>
            </a:r>
          </a:p>
        </p:txBody>
      </p:sp>
      <p:sp>
        <p:nvSpPr>
          <p:cNvPr id="17421" name="TextBox 22"/>
          <p:cNvSpPr txBox="1">
            <a:spLocks noChangeArrowheads="1"/>
          </p:cNvSpPr>
          <p:nvPr/>
        </p:nvSpPr>
        <p:spPr bwMode="auto">
          <a:xfrm>
            <a:off x="3149547" y="1472728"/>
            <a:ext cx="1208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  LRAS</a:t>
            </a:r>
          </a:p>
        </p:txBody>
      </p:sp>
      <p:sp>
        <p:nvSpPr>
          <p:cNvPr id="19471" name="TextBox 20"/>
          <p:cNvSpPr txBox="1">
            <a:spLocks noChangeArrowheads="1"/>
          </p:cNvSpPr>
          <p:nvPr/>
        </p:nvSpPr>
        <p:spPr bwMode="auto">
          <a:xfrm>
            <a:off x="3867570" y="2551635"/>
            <a:ext cx="945315" cy="466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mn-lt"/>
              </a:rPr>
              <a:t>SRAS</a:t>
            </a:r>
            <a:endParaRPr lang="en-US" sz="1600" baseline="30000" dirty="0">
              <a:latin typeface="+mn-lt"/>
            </a:endParaRPr>
          </a:p>
        </p:txBody>
      </p:sp>
      <p:cxnSp>
        <p:nvCxnSpPr>
          <p:cNvPr id="20" name="Straight Connector 19">
            <a:extLst>
              <a:ext uri="{FF2B5EF4-FFF2-40B4-BE49-F238E27FC236}">
                <a16:creationId xmlns:a16="http://schemas.microsoft.com/office/drawing/2014/main" id="{A724B0B1-A2AD-B8FF-FE98-3A45C748BDD2}"/>
              </a:ext>
            </a:extLst>
          </p:cNvPr>
          <p:cNvCxnSpPr>
            <a:cxnSpLocks/>
          </p:cNvCxnSpPr>
          <p:nvPr/>
        </p:nvCxnSpPr>
        <p:spPr>
          <a:xfrm flipV="1">
            <a:off x="1200002" y="5719847"/>
            <a:ext cx="43005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3E1974B-D210-9A24-9F3B-4B2BB89B2809}"/>
                  </a:ext>
                </a:extLst>
              </p:cNvPr>
              <p:cNvSpPr/>
              <p:nvPr/>
            </p:nvSpPr>
            <p:spPr>
              <a:xfrm>
                <a:off x="4819330" y="3215564"/>
                <a:ext cx="36421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𝐴𝐷</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𝐶</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𝐼</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𝐺</m:t>
                      </m:r>
                      <m:r>
                        <a:rPr lang="en-US" sz="2800" b="0" i="0">
                          <a:solidFill>
                            <a:schemeClr val="tx1"/>
                          </a:solidFill>
                          <a:latin typeface="Cambria Math" panose="02040503050406030204" pitchFamily="18" charset="0"/>
                        </a:rPr>
                        <m:t>+</m:t>
                      </m:r>
                      <m:r>
                        <a:rPr lang="en-US" sz="2800" b="0" i="1">
                          <a:solidFill>
                            <a:schemeClr val="tx1"/>
                          </a:solidFill>
                          <a:latin typeface="Cambria Math" panose="02040503050406030204" pitchFamily="18" charset="0"/>
                        </a:rPr>
                        <m:t>𝑁</m:t>
                      </m:r>
                      <m:r>
                        <a:rPr lang="en-US" sz="2800" b="0" i="1" smtClean="0">
                          <a:solidFill>
                            <a:schemeClr val="tx1"/>
                          </a:solidFill>
                          <a:latin typeface="Cambria Math" panose="02040503050406030204" pitchFamily="18" charset="0"/>
                        </a:rPr>
                        <m:t>𝑋</m:t>
                      </m:r>
                    </m:oMath>
                  </m:oMathPara>
                </a14:m>
                <a:endParaRPr lang="en-US" sz="2800" dirty="0">
                  <a:solidFill>
                    <a:schemeClr val="tx1"/>
                  </a:solidFill>
                </a:endParaRPr>
              </a:p>
            </p:txBody>
          </p:sp>
        </mc:Choice>
        <mc:Fallback xmlns="">
          <p:sp>
            <p:nvSpPr>
              <p:cNvPr id="21" name="Rectangle 20">
                <a:extLst>
                  <a:ext uri="{FF2B5EF4-FFF2-40B4-BE49-F238E27FC236}">
                    <a16:creationId xmlns:a16="http://schemas.microsoft.com/office/drawing/2014/main" id="{A3E1974B-D210-9A24-9F3B-4B2BB89B2809}"/>
                  </a:ext>
                </a:extLst>
              </p:cNvPr>
              <p:cNvSpPr>
                <a:spLocks noRot="1" noChangeAspect="1" noMove="1" noResize="1" noEditPoints="1" noAdjustHandles="1" noChangeArrowheads="1" noChangeShapeType="1" noTextEdit="1"/>
              </p:cNvSpPr>
              <p:nvPr/>
            </p:nvSpPr>
            <p:spPr>
              <a:xfrm>
                <a:off x="4819330" y="3215564"/>
                <a:ext cx="3642151" cy="523220"/>
              </a:xfrm>
              <a:prstGeom prst="rect">
                <a:avLst/>
              </a:prstGeom>
              <a:blipFill>
                <a:blip r:embed="rId6"/>
                <a:stretch>
                  <a:fillRect/>
                </a:stretch>
              </a:blipFill>
            </p:spPr>
            <p:txBody>
              <a:bodyPr/>
              <a:lstStyle/>
              <a:p>
                <a:r>
                  <a:rPr lang="en-US">
                    <a:noFill/>
                  </a:rPr>
                  <a:t> </a:t>
                </a:r>
              </a:p>
            </p:txBody>
          </p:sp>
        </mc:Fallback>
      </mc:AlternateContent>
      <p:sp>
        <p:nvSpPr>
          <p:cNvPr id="22" name="Down Arrow 21">
            <a:extLst>
              <a:ext uri="{FF2B5EF4-FFF2-40B4-BE49-F238E27FC236}">
                <a16:creationId xmlns:a16="http://schemas.microsoft.com/office/drawing/2014/main" id="{69D82564-4933-8DCB-3923-9686FE28798E}"/>
              </a:ext>
            </a:extLst>
          </p:cNvPr>
          <p:cNvSpPr/>
          <p:nvPr/>
        </p:nvSpPr>
        <p:spPr>
          <a:xfrm rot="10800000">
            <a:off x="7188962" y="2938838"/>
            <a:ext cx="216572" cy="276726"/>
          </a:xfrm>
          <a:prstGeom prst="downArrow">
            <a:avLst/>
          </a:prstGeom>
          <a:solidFill>
            <a:srgbClr val="0B7538"/>
          </a:solidFill>
          <a:ln>
            <a:solidFill>
              <a:srgbClr val="0B753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EEBF362A-6A61-3D59-5538-65FE6F8FBD94}"/>
              </a:ext>
            </a:extLst>
          </p:cNvPr>
          <p:cNvCxnSpPr>
            <a:cxnSpLocks/>
          </p:cNvCxnSpPr>
          <p:nvPr/>
        </p:nvCxnSpPr>
        <p:spPr>
          <a:xfrm>
            <a:off x="2073961" y="2370318"/>
            <a:ext cx="2789737" cy="2358998"/>
          </a:xfrm>
          <a:prstGeom prst="line">
            <a:avLst/>
          </a:prstGeom>
          <a:ln>
            <a:solidFill>
              <a:srgbClr val="0B7538"/>
            </a:solidFill>
          </a:ln>
        </p:spPr>
        <p:style>
          <a:lnRef idx="2">
            <a:schemeClr val="accent1"/>
          </a:lnRef>
          <a:fillRef idx="0">
            <a:schemeClr val="accent1"/>
          </a:fillRef>
          <a:effectRef idx="1">
            <a:schemeClr val="accent1"/>
          </a:effectRef>
          <a:fontRef idx="minor">
            <a:schemeClr val="tx1"/>
          </a:fontRef>
        </p:style>
      </p:cxnSp>
      <p:sp>
        <p:nvSpPr>
          <p:cNvPr id="38" name="TextBox 17">
            <a:extLst>
              <a:ext uri="{FF2B5EF4-FFF2-40B4-BE49-F238E27FC236}">
                <a16:creationId xmlns:a16="http://schemas.microsoft.com/office/drawing/2014/main" id="{BAA3E94C-C10A-DC7C-9454-C6AD836EFC29}"/>
              </a:ext>
            </a:extLst>
          </p:cNvPr>
          <p:cNvSpPr txBox="1">
            <a:spLocks noChangeArrowheads="1"/>
          </p:cNvSpPr>
          <p:nvPr/>
        </p:nvSpPr>
        <p:spPr bwMode="auto">
          <a:xfrm rot="10800000" flipV="1">
            <a:off x="845348" y="3999447"/>
            <a:ext cx="4519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P</a:t>
            </a:r>
            <a:r>
              <a:rPr lang="en-US" sz="1800" baseline="-25000" dirty="0">
                <a:latin typeface="+mn-lt"/>
              </a:rPr>
              <a:t>A</a:t>
            </a:r>
          </a:p>
        </p:txBody>
      </p:sp>
      <p:sp>
        <p:nvSpPr>
          <p:cNvPr id="39" name="TextBox 17">
            <a:extLst>
              <a:ext uri="{FF2B5EF4-FFF2-40B4-BE49-F238E27FC236}">
                <a16:creationId xmlns:a16="http://schemas.microsoft.com/office/drawing/2014/main" id="{2130A47C-37A4-60E9-9782-D33FC6EE8F29}"/>
              </a:ext>
            </a:extLst>
          </p:cNvPr>
          <p:cNvSpPr txBox="1">
            <a:spLocks noChangeArrowheads="1"/>
          </p:cNvSpPr>
          <p:nvPr/>
        </p:nvSpPr>
        <p:spPr bwMode="auto">
          <a:xfrm rot="10800000" flipV="1">
            <a:off x="788699" y="3514000"/>
            <a:ext cx="4519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mn-lt"/>
              </a:rPr>
              <a:t>P</a:t>
            </a:r>
            <a:r>
              <a:rPr lang="en-US" sz="1800" baseline="-25000" dirty="0">
                <a:solidFill>
                  <a:srgbClr val="0B7538"/>
                </a:solidFill>
                <a:latin typeface="+mn-lt"/>
              </a:rPr>
              <a:t>B</a:t>
            </a:r>
          </a:p>
        </p:txBody>
      </p:sp>
      <p:cxnSp>
        <p:nvCxnSpPr>
          <p:cNvPr id="40" name="Straight Connector 39">
            <a:extLst>
              <a:ext uri="{FF2B5EF4-FFF2-40B4-BE49-F238E27FC236}">
                <a16:creationId xmlns:a16="http://schemas.microsoft.com/office/drawing/2014/main" id="{A24702F8-DFB9-9CEA-804C-13EE9319C096}"/>
              </a:ext>
            </a:extLst>
          </p:cNvPr>
          <p:cNvCxnSpPr>
            <a:cxnSpLocks/>
          </p:cNvCxnSpPr>
          <p:nvPr/>
        </p:nvCxnSpPr>
        <p:spPr>
          <a:xfrm>
            <a:off x="1230580" y="4214572"/>
            <a:ext cx="1777557" cy="3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960B023-163E-F7BE-A33F-0DF5483A5EDF}"/>
              </a:ext>
            </a:extLst>
          </p:cNvPr>
          <p:cNvCxnSpPr>
            <a:cxnSpLocks/>
          </p:cNvCxnSpPr>
          <p:nvPr/>
        </p:nvCxnSpPr>
        <p:spPr>
          <a:xfrm>
            <a:off x="1240981" y="3720926"/>
            <a:ext cx="2287754" cy="3524"/>
          </a:xfrm>
          <a:prstGeom prst="line">
            <a:avLst/>
          </a:prstGeom>
          <a:ln>
            <a:solidFill>
              <a:srgbClr val="0B7538"/>
            </a:solidFill>
            <a:prstDash val="dash"/>
          </a:ln>
        </p:spPr>
        <p:style>
          <a:lnRef idx="2">
            <a:schemeClr val="accent1"/>
          </a:lnRef>
          <a:fillRef idx="0">
            <a:schemeClr val="accent1"/>
          </a:fillRef>
          <a:effectRef idx="1">
            <a:schemeClr val="accent1"/>
          </a:effectRef>
          <a:fontRef idx="minor">
            <a:schemeClr val="tx1"/>
          </a:fontRef>
        </p:style>
      </p:cxnSp>
      <p:sp>
        <p:nvSpPr>
          <p:cNvPr id="47" name="TextBox 17">
            <a:extLst>
              <a:ext uri="{FF2B5EF4-FFF2-40B4-BE49-F238E27FC236}">
                <a16:creationId xmlns:a16="http://schemas.microsoft.com/office/drawing/2014/main" id="{84E0881D-F54C-2E01-1865-B7DC748A5911}"/>
              </a:ext>
            </a:extLst>
          </p:cNvPr>
          <p:cNvSpPr txBox="1">
            <a:spLocks noChangeArrowheads="1"/>
          </p:cNvSpPr>
          <p:nvPr/>
        </p:nvSpPr>
        <p:spPr bwMode="auto">
          <a:xfrm>
            <a:off x="2843511" y="4270092"/>
            <a:ext cx="4111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A</a:t>
            </a:r>
          </a:p>
        </p:txBody>
      </p:sp>
      <p:sp>
        <p:nvSpPr>
          <p:cNvPr id="48" name="Oval 47">
            <a:extLst>
              <a:ext uri="{FF2B5EF4-FFF2-40B4-BE49-F238E27FC236}">
                <a16:creationId xmlns:a16="http://schemas.microsoft.com/office/drawing/2014/main" id="{EFE59DB1-B017-02FF-BAEC-20FF8A7A5EBC}"/>
              </a:ext>
            </a:extLst>
          </p:cNvPr>
          <p:cNvSpPr/>
          <p:nvPr/>
        </p:nvSpPr>
        <p:spPr>
          <a:xfrm>
            <a:off x="2909394" y="4139073"/>
            <a:ext cx="182880" cy="18288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9" name="TextBox 25">
            <a:extLst>
              <a:ext uri="{FF2B5EF4-FFF2-40B4-BE49-F238E27FC236}">
                <a16:creationId xmlns:a16="http://schemas.microsoft.com/office/drawing/2014/main" id="{6C99612E-2988-A054-13DB-5CD605D8BCDA}"/>
              </a:ext>
            </a:extLst>
          </p:cNvPr>
          <p:cNvSpPr txBox="1">
            <a:spLocks noChangeArrowheads="1"/>
          </p:cNvSpPr>
          <p:nvPr/>
        </p:nvSpPr>
        <p:spPr bwMode="auto">
          <a:xfrm>
            <a:off x="3818133" y="3503625"/>
            <a:ext cx="396456"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8000"/>
                </a:solidFill>
                <a:latin typeface="+mn-lt"/>
              </a:rPr>
              <a:t>B</a:t>
            </a:r>
          </a:p>
        </p:txBody>
      </p:sp>
      <p:sp>
        <p:nvSpPr>
          <p:cNvPr id="50" name="Oval 49">
            <a:extLst>
              <a:ext uri="{FF2B5EF4-FFF2-40B4-BE49-F238E27FC236}">
                <a16:creationId xmlns:a16="http://schemas.microsoft.com/office/drawing/2014/main" id="{39E5AA8E-3854-1078-4A34-27F63B590644}"/>
              </a:ext>
            </a:extLst>
          </p:cNvPr>
          <p:cNvSpPr/>
          <p:nvPr/>
        </p:nvSpPr>
        <p:spPr>
          <a:xfrm>
            <a:off x="3544140" y="3612886"/>
            <a:ext cx="182880" cy="182880"/>
          </a:xfrm>
          <a:prstGeom prst="ellipse">
            <a:avLst/>
          </a:prstGeom>
          <a:solidFill>
            <a:srgbClr val="107638"/>
          </a:solidFill>
          <a:ln>
            <a:solidFill>
              <a:srgbClr val="107638"/>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TextBox 23">
            <a:extLst>
              <a:ext uri="{FF2B5EF4-FFF2-40B4-BE49-F238E27FC236}">
                <a16:creationId xmlns:a16="http://schemas.microsoft.com/office/drawing/2014/main" id="{F30E0CAB-D909-3A19-E343-4045A8BD4FEA}"/>
              </a:ext>
            </a:extLst>
          </p:cNvPr>
          <p:cNvSpPr txBox="1">
            <a:spLocks noChangeArrowheads="1"/>
          </p:cNvSpPr>
          <p:nvPr/>
        </p:nvSpPr>
        <p:spPr bwMode="auto">
          <a:xfrm>
            <a:off x="3456191" y="5734709"/>
            <a:ext cx="59423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B7538"/>
                </a:solidFill>
                <a:latin typeface="+mn-lt"/>
              </a:rPr>
              <a:t>Y</a:t>
            </a:r>
            <a:r>
              <a:rPr lang="en-US" sz="1800" baseline="-25000" dirty="0">
                <a:solidFill>
                  <a:srgbClr val="0B7538"/>
                </a:solidFill>
                <a:latin typeface="+mn-lt"/>
              </a:rPr>
              <a:t>B</a:t>
            </a:r>
            <a:r>
              <a:rPr lang="en-US" sz="1800" dirty="0">
                <a:solidFill>
                  <a:srgbClr val="0B7538"/>
                </a:solidFill>
                <a:latin typeface="+mn-lt"/>
              </a:rPr>
              <a:t>*</a:t>
            </a:r>
          </a:p>
        </p:txBody>
      </p:sp>
    </p:spTree>
    <p:extLst>
      <p:ext uri="{BB962C8B-B14F-4D97-AF65-F5344CB8AC3E}">
        <p14:creationId xmlns:p14="http://schemas.microsoft.com/office/powerpoint/2010/main" val="4744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Fly Out"/>
                                        </p:tgtEl>
                                      </p:cMediaNode>
                                    </p:audio>
                                  </p:subTnLst>
                                </p:cTn>
                              </p:par>
                              <p:par>
                                <p:cTn id="15" presetID="1" presetClass="entr" presetSubtype="0" fill="hold" grpId="1"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right)">
                                      <p:cBhvr>
                                        <p:cTn id="23" dur="500"/>
                                        <p:tgtEl>
                                          <p:spTgt spid="45"/>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riter"/>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49" grpId="0"/>
      <p:bldP spid="49" grpId="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ea typeface="ＭＳ Ｐゴシック" pitchFamily="-84" charset="-128"/>
                <a:cs typeface="ＭＳ Ｐゴシック" pitchFamily="-84" charset="-128"/>
              </a:rPr>
              <a:t>Government Multiplier</a:t>
            </a:r>
            <a:br>
              <a:rPr lang="en-US"/>
            </a:br>
            <a:endParaRPr lang="en-US"/>
          </a:p>
        </p:txBody>
      </p:sp>
      <p:sp>
        <p:nvSpPr>
          <p:cNvPr id="4" name="TextBox 3"/>
          <p:cNvSpPr txBox="1"/>
          <p:nvPr/>
        </p:nvSpPr>
        <p:spPr>
          <a:xfrm>
            <a:off x="343175" y="1600412"/>
            <a:ext cx="5143165" cy="4119888"/>
          </a:xfrm>
          <a:prstGeom prst="rect">
            <a:avLst/>
          </a:prstGeom>
          <a:noFill/>
          <a:ln>
            <a:solidFill>
              <a:schemeClr val="tx1"/>
            </a:solidFill>
          </a:ln>
        </p:spPr>
        <p:txBody>
          <a:bodyPr wrap="square" lIns="38396" tIns="19198" rIns="38396" bIns="19198" rtlCol="0">
            <a:spAutoFit/>
          </a:bodyPr>
          <a:lstStyle/>
          <a:p>
            <a:pPr marL="143984" indent="-143984" defTabSz="191978">
              <a:spcBef>
                <a:spcPct val="20000"/>
              </a:spcBef>
              <a:buFont typeface="Arial"/>
              <a:buChar char="•"/>
              <a:defRPr/>
            </a:pPr>
            <a:r>
              <a:rPr lang="en-US" sz="1700" b="1" dirty="0"/>
              <a:t>Government Multiplier Effect: </a:t>
            </a:r>
            <a:r>
              <a:rPr lang="en-US" sz="1700" dirty="0"/>
              <a:t>The additional shifts in aggregate demand that result when fiscal policy changes income and thereby changes consumer spending.</a:t>
            </a:r>
          </a:p>
          <a:p>
            <a:pPr marL="601103" lvl="1" indent="-143984" defTabSz="191978">
              <a:spcBef>
                <a:spcPct val="20000"/>
              </a:spcBef>
              <a:buFont typeface="Arial"/>
              <a:buChar char="•"/>
              <a:defRPr/>
            </a:pPr>
            <a:r>
              <a:rPr lang="en-US" sz="1700" b="1" dirty="0"/>
              <a:t>Marginal Propensity to Consumer (MPC): </a:t>
            </a:r>
            <a:r>
              <a:rPr lang="en-US" sz="1700" dirty="0"/>
              <a:t>The fraction of extra income that a household consumes rather than saves.</a:t>
            </a:r>
          </a:p>
          <a:p>
            <a:pPr marL="601103" lvl="1" indent="-143984" defTabSz="191978">
              <a:spcBef>
                <a:spcPct val="20000"/>
              </a:spcBef>
              <a:buFont typeface="Arial"/>
              <a:buChar char="•"/>
              <a:defRPr/>
            </a:pPr>
            <a:endParaRPr lang="en-US" sz="1700" dirty="0"/>
          </a:p>
          <a:p>
            <a:pPr>
              <a:buFont typeface="Arial"/>
              <a:buChar char="•"/>
            </a:pPr>
            <a:r>
              <a:rPr lang="en-US" sz="1700" b="1" dirty="0">
                <a:ea typeface="ＭＳ Ｐゴシック" pitchFamily="-1" charset="-128"/>
                <a:cs typeface="ＭＳ Ｐゴシック" pitchFamily="-1" charset="-128"/>
              </a:rPr>
              <a:t>Increase government spending by 20 Billion with MPC = 0.8 :</a:t>
            </a:r>
            <a:endParaRPr lang="en-US" sz="1700" dirty="0">
              <a:ea typeface="ＭＳ Ｐゴシック" pitchFamily="-1" charset="-128"/>
              <a:cs typeface="ＭＳ Ｐゴシック" pitchFamily="-1" charset="-128"/>
            </a:endParaRPr>
          </a:p>
          <a:p>
            <a:r>
              <a:rPr lang="en-US" sz="1700" dirty="0" err="1">
                <a:latin typeface="Wingdings"/>
                <a:ea typeface="Wingdings"/>
                <a:cs typeface="Wingdings"/>
              </a:rPr>
              <a:t></a:t>
            </a:r>
            <a:r>
              <a:rPr lang="en-US" sz="1700" dirty="0">
                <a:latin typeface="Wingdings"/>
                <a:ea typeface="Wingdings"/>
                <a:cs typeface="Wingdings"/>
              </a:rPr>
              <a:t> </a:t>
            </a:r>
            <a:r>
              <a:rPr lang="en-US" sz="1700" dirty="0">
                <a:ea typeface="ＭＳ Ｐゴシック" pitchFamily="-1" charset="-128"/>
                <a:cs typeface="ＭＳ Ｐゴシック" pitchFamily="-1" charset="-128"/>
              </a:rPr>
              <a:t>(.8)*20B 	</a:t>
            </a:r>
            <a:r>
              <a:rPr lang="en-US" sz="1700" dirty="0" err="1">
                <a:latin typeface="Wingdings"/>
                <a:ea typeface="Wingdings"/>
                <a:cs typeface="Wingdings"/>
              </a:rPr>
              <a:t></a:t>
            </a:r>
            <a:r>
              <a:rPr lang="en-US" sz="1700" dirty="0">
                <a:ea typeface="ＭＳ Ｐゴシック" pitchFamily="-1" charset="-128"/>
                <a:cs typeface="ＭＳ Ｐゴシック" pitchFamily="-1" charset="-128"/>
              </a:rPr>
              <a:t> 	C  </a:t>
            </a:r>
            <a:r>
              <a:rPr lang="en-US" sz="1700" dirty="0" err="1">
                <a:latin typeface="Wingdings"/>
                <a:ea typeface="Wingdings"/>
                <a:cs typeface="Wingdings"/>
              </a:rPr>
              <a:t></a:t>
            </a:r>
            <a:r>
              <a:rPr lang="en-US" sz="1700" dirty="0">
                <a:latin typeface="Wingdings"/>
                <a:ea typeface="Wingdings"/>
                <a:cs typeface="Wingdings"/>
              </a:rPr>
              <a:t> </a:t>
            </a:r>
            <a:r>
              <a:rPr lang="en-US" sz="1700" dirty="0">
                <a:latin typeface="Lucida Grande"/>
                <a:ea typeface="Lucida Grande"/>
                <a:cs typeface="Lucida Grande"/>
              </a:rPr>
              <a:t>$</a:t>
            </a:r>
            <a:r>
              <a:rPr lang="en-US" sz="1700" dirty="0">
                <a:ea typeface="ＭＳ Ｐゴシック" pitchFamily="-1" charset="-128"/>
                <a:cs typeface="ＭＳ Ｐゴシック" pitchFamily="-1" charset="-128"/>
              </a:rPr>
              <a:t>16B</a:t>
            </a:r>
          </a:p>
          <a:p>
            <a:r>
              <a:rPr lang="en-US" sz="1700" dirty="0" err="1">
                <a:latin typeface="Wingdings"/>
                <a:ea typeface="Wingdings"/>
                <a:cs typeface="Wingdings"/>
              </a:rPr>
              <a:t></a:t>
            </a:r>
            <a:r>
              <a:rPr lang="en-US" sz="1700" dirty="0">
                <a:latin typeface="Wingdings"/>
                <a:ea typeface="Wingdings"/>
                <a:cs typeface="Wingdings"/>
              </a:rPr>
              <a:t> </a:t>
            </a:r>
            <a:r>
              <a:rPr lang="en-US" sz="1700" dirty="0">
                <a:ea typeface="ＭＳ Ｐゴシック" pitchFamily="-1" charset="-128"/>
                <a:cs typeface="ＭＳ Ｐゴシック" pitchFamily="-1" charset="-128"/>
              </a:rPr>
              <a:t>(.8)*16B 	</a:t>
            </a:r>
            <a:r>
              <a:rPr lang="en-US" sz="1700" dirty="0" err="1">
                <a:latin typeface="Wingdings"/>
                <a:ea typeface="Wingdings"/>
                <a:cs typeface="Wingdings"/>
              </a:rPr>
              <a:t></a:t>
            </a:r>
            <a:r>
              <a:rPr lang="en-US" sz="1700" dirty="0">
                <a:ea typeface="ＭＳ Ｐゴシック" pitchFamily="-1" charset="-128"/>
                <a:cs typeface="ＭＳ Ｐゴシック" pitchFamily="-1" charset="-128"/>
              </a:rPr>
              <a:t> 	C  </a:t>
            </a:r>
            <a:r>
              <a:rPr lang="en-US" sz="1700" dirty="0" err="1">
                <a:latin typeface="Wingdings"/>
                <a:ea typeface="Wingdings"/>
                <a:cs typeface="Wingdings"/>
              </a:rPr>
              <a:t></a:t>
            </a:r>
            <a:r>
              <a:rPr lang="en-US" sz="1700" dirty="0">
                <a:latin typeface="Wingdings"/>
                <a:ea typeface="Wingdings"/>
                <a:cs typeface="Wingdings"/>
              </a:rPr>
              <a:t> </a:t>
            </a:r>
            <a:r>
              <a:rPr lang="en-US" sz="1700" dirty="0">
                <a:latin typeface="Lucida Grande"/>
                <a:ea typeface="Lucida Grande"/>
                <a:cs typeface="Lucida Grande"/>
              </a:rPr>
              <a:t>$</a:t>
            </a:r>
            <a:r>
              <a:rPr lang="en-US" sz="1700" dirty="0">
                <a:ea typeface="ＭＳ Ｐゴシック" pitchFamily="-1" charset="-128"/>
                <a:cs typeface="ＭＳ Ｐゴシック" pitchFamily="-1" charset="-128"/>
              </a:rPr>
              <a:t>12.8B</a:t>
            </a:r>
          </a:p>
          <a:p>
            <a:pPr>
              <a:buFont typeface="Wingdings" pitchFamily="-84" charset="2"/>
              <a:buChar char="è"/>
            </a:pPr>
            <a:r>
              <a:rPr lang="en-US" sz="1700" dirty="0">
                <a:ea typeface="ＭＳ Ｐゴシック" pitchFamily="-1" charset="-128"/>
                <a:cs typeface="ＭＳ Ｐゴシック" pitchFamily="-1" charset="-128"/>
              </a:rPr>
              <a:t>    (.8)*12.8B </a:t>
            </a:r>
            <a:r>
              <a:rPr lang="en-US" sz="1700" dirty="0">
                <a:latin typeface="Wingdings"/>
                <a:ea typeface="Wingdings"/>
                <a:cs typeface="Wingdings"/>
              </a:rPr>
              <a:t></a:t>
            </a:r>
            <a:r>
              <a:rPr lang="en-US" sz="1700" dirty="0">
                <a:ea typeface="ＭＳ Ｐゴシック" pitchFamily="-1" charset="-128"/>
                <a:cs typeface="ＭＳ Ｐゴシック" pitchFamily="-1" charset="-128"/>
              </a:rPr>
              <a:t>  	C  </a:t>
            </a:r>
            <a:r>
              <a:rPr lang="en-US" sz="1700" dirty="0">
                <a:latin typeface="Wingdings"/>
                <a:ea typeface="Wingdings"/>
                <a:cs typeface="Wingdings"/>
              </a:rPr>
              <a:t> </a:t>
            </a:r>
            <a:r>
              <a:rPr lang="en-US" sz="1700" dirty="0">
                <a:latin typeface="Lucida Grande"/>
                <a:ea typeface="Lucida Grande"/>
                <a:cs typeface="Lucida Grande"/>
              </a:rPr>
              <a:t>$</a:t>
            </a:r>
            <a:r>
              <a:rPr lang="en-US" sz="1700" dirty="0">
                <a:ea typeface="ＭＳ Ｐゴシック" pitchFamily="-1" charset="-128"/>
                <a:cs typeface="ＭＳ Ｐゴシック" pitchFamily="-1" charset="-128"/>
              </a:rPr>
              <a:t>10.24B</a:t>
            </a:r>
          </a:p>
          <a:p>
            <a:pPr>
              <a:buFont typeface="Wingdings" pitchFamily="-84" charset="2"/>
              <a:buChar char="è"/>
            </a:pPr>
            <a:r>
              <a:rPr lang="en-US" sz="1700" dirty="0">
                <a:ea typeface="ＭＳ Ｐゴシック" pitchFamily="-1" charset="-128"/>
                <a:cs typeface="ＭＳ Ｐゴシック" pitchFamily="-1" charset="-128"/>
              </a:rPr>
              <a:t>…..so on and so forth.</a:t>
            </a:r>
          </a:p>
          <a:p>
            <a:pPr marL="601103" lvl="1" indent="-143984" defTabSz="191978">
              <a:spcBef>
                <a:spcPct val="20000"/>
              </a:spcBef>
              <a:buFont typeface="Arial"/>
              <a:buChar char="•"/>
              <a:defRPr/>
            </a:pPr>
            <a:endParaRPr lang="en-US" sz="1700" dirty="0"/>
          </a:p>
        </p:txBody>
      </p:sp>
      <p:graphicFrame>
        <p:nvGraphicFramePr>
          <p:cNvPr id="5" name="Object 4"/>
          <p:cNvGraphicFramePr>
            <a:graphicFrameLocks noChangeAspect="1"/>
          </p:cNvGraphicFramePr>
          <p:nvPr/>
        </p:nvGraphicFramePr>
        <p:xfrm>
          <a:off x="5829218" y="2933757"/>
          <a:ext cx="3143045" cy="1346951"/>
        </p:xfrm>
        <a:graphic>
          <a:graphicData uri="http://schemas.openxmlformats.org/presentationml/2006/ole">
            <mc:AlternateContent xmlns:mc="http://schemas.openxmlformats.org/markup-compatibility/2006">
              <mc:Choice xmlns:v="urn:schemas-microsoft-com:vml" Requires="v">
                <p:oleObj name="Equation" r:id="rId2" imgW="1778000" imgH="571500" progId="Equation.3">
                  <p:embed/>
                </p:oleObj>
              </mc:Choice>
              <mc:Fallback>
                <p:oleObj name="Equation" r:id="rId2" imgW="1778000" imgH="5715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218" y="2933757"/>
                        <a:ext cx="3143045" cy="13469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30071</TotalTime>
  <Words>1764</Words>
  <Application>Microsoft Macintosh PowerPoint</Application>
  <PresentationFormat>On-screen Show (4:3)</PresentationFormat>
  <Paragraphs>228</Paragraphs>
  <Slides>18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Cambria Math</vt:lpstr>
      <vt:lpstr>Lucida Grande</vt:lpstr>
      <vt:lpstr>Wingdings</vt:lpstr>
      <vt:lpstr>Office Theme</vt:lpstr>
      <vt:lpstr>Equation</vt:lpstr>
      <vt:lpstr>Fiscal Policy</vt:lpstr>
      <vt:lpstr>Fiscal Policy</vt:lpstr>
      <vt:lpstr>Role of Government</vt:lpstr>
      <vt:lpstr>Role of Government</vt:lpstr>
      <vt:lpstr>Role of Government</vt:lpstr>
      <vt:lpstr>Beliefs on Role Of Government</vt:lpstr>
      <vt:lpstr>EXPANSIONARY FISCAL POLICY</vt:lpstr>
      <vt:lpstr>Government Stimulus</vt:lpstr>
      <vt:lpstr>Government Multiplier </vt:lpstr>
      <vt:lpstr>Government Stimulus</vt:lpstr>
      <vt:lpstr>Government Stimulus</vt:lpstr>
      <vt:lpstr>Increases in Government Spending</vt:lpstr>
      <vt:lpstr>Accommodating Monetary Policy </vt:lpstr>
      <vt:lpstr>Government Spending That Improves LRAS</vt:lpstr>
      <vt:lpstr>Corporate Tax Cut: Long Run </vt:lpstr>
      <vt:lpstr>Income Tax Cut: It Depends</vt:lpstr>
      <vt:lpstr>Tax Multiplier </vt:lpstr>
      <vt:lpstr>Structural Policy</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 Policy</dc:title>
  <dc:creator>James DeNicco</dc:creator>
  <cp:lastModifiedBy>James DeNicco</cp:lastModifiedBy>
  <cp:revision>206</cp:revision>
  <cp:lastPrinted>2023-08-02T16:58:58Z</cp:lastPrinted>
  <dcterms:created xsi:type="dcterms:W3CDTF">2015-07-28T19:35:57Z</dcterms:created>
  <dcterms:modified xsi:type="dcterms:W3CDTF">2025-04-14T22:10:58Z</dcterms:modified>
</cp:coreProperties>
</file>