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8" r:id="rId2"/>
    <p:sldId id="288" r:id="rId3"/>
    <p:sldId id="293" r:id="rId4"/>
    <p:sldId id="257" r:id="rId5"/>
    <p:sldId id="258" r:id="rId6"/>
    <p:sldId id="259" r:id="rId7"/>
    <p:sldId id="260" r:id="rId8"/>
    <p:sldId id="262" r:id="rId9"/>
    <p:sldId id="261" r:id="rId10"/>
    <p:sldId id="263" r:id="rId11"/>
    <p:sldId id="264" r:id="rId12"/>
    <p:sldId id="265" r:id="rId13"/>
    <p:sldId id="266" r:id="rId14"/>
    <p:sldId id="296" r:id="rId15"/>
    <p:sldId id="267" r:id="rId16"/>
    <p:sldId id="268" r:id="rId17"/>
    <p:sldId id="271" r:id="rId18"/>
    <p:sldId id="272" r:id="rId19"/>
    <p:sldId id="295" r:id="rId20"/>
    <p:sldId id="277" r:id="rId21"/>
    <p:sldId id="280" r:id="rId22"/>
    <p:sldId id="297" r:id="rId23"/>
    <p:sldId id="276" r:id="rId24"/>
    <p:sldId id="274" r:id="rId25"/>
    <p:sldId id="27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C6330"/>
    <a:srgbClr val="0A8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2041" autoAdjust="0"/>
  </p:normalViewPr>
  <p:slideViewPr>
    <p:cSldViewPr snapToGrid="0" snapToObjects="1">
      <p:cViewPr varScale="1">
        <p:scale>
          <a:sx n="104" d="100"/>
          <a:sy n="104" d="100"/>
        </p:scale>
        <p:origin x="141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8272307593301"/>
          <c:y val="6.1402979569849699E-2"/>
          <c:w val="0.813293988385695"/>
          <c:h val="0.73961024874817205"/>
        </c:manualLayout>
      </c:layout>
      <c:lineChart>
        <c:grouping val="standard"/>
        <c:varyColors val="0"/>
        <c:ser>
          <c:idx val="0"/>
          <c:order val="0"/>
          <c:tx>
            <c:strRef>
              <c:f>Sheet2!$A$1</c:f>
              <c:strCache>
                <c:ptCount val="1"/>
                <c:pt idx="0">
                  <c:v>Number of Double Jacks</c:v>
                </c:pt>
              </c:strCache>
            </c:strRef>
          </c:tx>
          <c:spPr>
            <a:ln>
              <a:solidFill>
                <a:schemeClr val="tx1"/>
              </a:solidFill>
            </a:ln>
          </c:spPr>
          <c:marker>
            <c:symbol val="circle"/>
            <c:size val="7"/>
            <c:spPr>
              <a:solidFill>
                <a:schemeClr val="tx1"/>
              </a:solidFill>
              <a:ln>
                <a:solidFill>
                  <a:schemeClr val="tx1"/>
                </a:solidFill>
              </a:ln>
            </c:spPr>
          </c:marker>
          <c:cat>
            <c:numRef>
              <c:f>Sheet2!$B$2:$B$12</c:f>
              <c:numCache>
                <c:formatCode>General</c:formatCode>
                <c:ptCount val="11"/>
                <c:pt idx="0">
                  <c:v>0</c:v>
                </c:pt>
                <c:pt idx="1">
                  <c:v>6</c:v>
                </c:pt>
                <c:pt idx="2">
                  <c:v>12</c:v>
                </c:pt>
                <c:pt idx="3">
                  <c:v>18</c:v>
                </c:pt>
                <c:pt idx="4">
                  <c:v>24</c:v>
                </c:pt>
                <c:pt idx="5">
                  <c:v>30</c:v>
                </c:pt>
                <c:pt idx="6">
                  <c:v>36</c:v>
                </c:pt>
                <c:pt idx="7">
                  <c:v>42</c:v>
                </c:pt>
                <c:pt idx="8">
                  <c:v>48</c:v>
                </c:pt>
                <c:pt idx="9">
                  <c:v>54</c:v>
                </c:pt>
                <c:pt idx="10">
                  <c:v>60</c:v>
                </c:pt>
              </c:numCache>
            </c:numRef>
          </c:cat>
          <c:val>
            <c:numRef>
              <c:f>Sheet2!$A$2:$A$12</c:f>
              <c:numCache>
                <c:formatCode>General</c:formatCode>
                <c:ptCount val="11"/>
                <c:pt idx="0">
                  <c:v>10</c:v>
                </c:pt>
                <c:pt idx="1">
                  <c:v>9</c:v>
                </c:pt>
                <c:pt idx="2">
                  <c:v>8</c:v>
                </c:pt>
                <c:pt idx="3">
                  <c:v>7</c:v>
                </c:pt>
                <c:pt idx="4">
                  <c:v>6</c:v>
                </c:pt>
                <c:pt idx="5">
                  <c:v>5</c:v>
                </c:pt>
                <c:pt idx="6">
                  <c:v>4</c:v>
                </c:pt>
                <c:pt idx="7">
                  <c:v>3</c:v>
                </c:pt>
                <c:pt idx="8">
                  <c:v>2</c:v>
                </c:pt>
                <c:pt idx="9">
                  <c:v>1</c:v>
                </c:pt>
                <c:pt idx="10">
                  <c:v>0</c:v>
                </c:pt>
              </c:numCache>
            </c:numRef>
          </c:val>
          <c:smooth val="0"/>
          <c:extLst>
            <c:ext xmlns:c16="http://schemas.microsoft.com/office/drawing/2014/chart" uri="{C3380CC4-5D6E-409C-BE32-E72D297353CC}">
              <c16:uniqueId val="{00000000-10C8-914A-9DE4-0F78D06D6CD1}"/>
            </c:ext>
          </c:extLst>
        </c:ser>
        <c:dLbls>
          <c:showLegendKey val="0"/>
          <c:showVal val="0"/>
          <c:showCatName val="0"/>
          <c:showSerName val="0"/>
          <c:showPercent val="0"/>
          <c:showBubbleSize val="0"/>
        </c:dLbls>
        <c:marker val="1"/>
        <c:smooth val="0"/>
        <c:axId val="1811017064"/>
        <c:axId val="1811167832"/>
      </c:lineChart>
      <c:catAx>
        <c:axId val="1811017064"/>
        <c:scaling>
          <c:orientation val="minMax"/>
        </c:scaling>
        <c:delete val="0"/>
        <c:axPos val="b"/>
        <c:title>
          <c:tx>
            <c:rich>
              <a:bodyPr/>
              <a:lstStyle/>
              <a:p>
                <a:pPr>
                  <a:defRPr sz="1600"/>
                </a:pPr>
                <a:r>
                  <a:rPr lang="en-US" sz="1600" dirty="0"/>
                  <a:t>Wings</a:t>
                </a:r>
              </a:p>
            </c:rich>
          </c:tx>
          <c:overlay val="0"/>
        </c:title>
        <c:numFmt formatCode="General" sourceLinked="1"/>
        <c:majorTickMark val="out"/>
        <c:minorTickMark val="none"/>
        <c:tickLblPos val="nextTo"/>
        <c:txPr>
          <a:bodyPr/>
          <a:lstStyle/>
          <a:p>
            <a:pPr>
              <a:defRPr sz="1600"/>
            </a:pPr>
            <a:endParaRPr lang="en-US"/>
          </a:p>
        </c:txPr>
        <c:crossAx val="1811167832"/>
        <c:crosses val="autoZero"/>
        <c:auto val="1"/>
        <c:lblAlgn val="ctr"/>
        <c:lblOffset val="100"/>
        <c:tickLblSkip val="1"/>
        <c:tickMarkSkip val="1"/>
        <c:noMultiLvlLbl val="0"/>
      </c:catAx>
      <c:valAx>
        <c:axId val="1811167832"/>
        <c:scaling>
          <c:orientation val="minMax"/>
        </c:scaling>
        <c:delete val="0"/>
        <c:axPos val="l"/>
        <c:majorGridlines>
          <c:spPr>
            <a:ln>
              <a:noFill/>
            </a:ln>
          </c:spPr>
        </c:majorGridlines>
        <c:title>
          <c:tx>
            <c:rich>
              <a:bodyPr/>
              <a:lstStyle/>
              <a:p>
                <a:pPr>
                  <a:defRPr sz="1600"/>
                </a:pPr>
                <a:r>
                  <a:rPr lang="en-US" sz="1600" dirty="0"/>
                  <a:t>Beers</a:t>
                </a:r>
              </a:p>
            </c:rich>
          </c:tx>
          <c:overlay val="0"/>
        </c:title>
        <c:numFmt formatCode="General" sourceLinked="1"/>
        <c:majorTickMark val="out"/>
        <c:minorTickMark val="none"/>
        <c:tickLblPos val="nextTo"/>
        <c:txPr>
          <a:bodyPr/>
          <a:lstStyle/>
          <a:p>
            <a:pPr>
              <a:defRPr sz="1600"/>
            </a:pPr>
            <a:endParaRPr lang="en-US"/>
          </a:p>
        </c:txPr>
        <c:crossAx val="1811017064"/>
        <c:crosses val="autoZero"/>
        <c:crossBetween val="midCat"/>
        <c:majorUnit val="1"/>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B7FEEE-41FC-F844-B9C7-3D1E573DF22C}" type="datetimeFigureOut">
              <a:rPr lang="en-US" smtClean="0"/>
              <a:pPr/>
              <a:t>8/1/23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9E5D91-169B-F549-8F8E-580674E036D7}" type="slidenum">
              <a:rPr lang="en-US" smtClean="0"/>
              <a:pPr/>
              <a:t>‹#›</a:t>
            </a:fld>
            <a:endParaRPr lang="en-US"/>
          </a:p>
        </p:txBody>
      </p:sp>
    </p:spTree>
    <p:extLst>
      <p:ext uri="{BB962C8B-B14F-4D97-AF65-F5344CB8AC3E}">
        <p14:creationId xmlns:p14="http://schemas.microsoft.com/office/powerpoint/2010/main" val="20508008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freesvg.org</a:t>
            </a:r>
            <a:r>
              <a:rPr lang="en-US" dirty="0"/>
              <a:t>/baseball-player</a:t>
            </a:r>
          </a:p>
          <a:p>
            <a:endParaRPr lang="en-US" dirty="0"/>
          </a:p>
          <a:p>
            <a:r>
              <a:rPr lang="en-US" dirty="0"/>
              <a:t>https://</a:t>
            </a:r>
            <a:r>
              <a:rPr lang="en-US" dirty="0" err="1"/>
              <a:t>pixabay.com</a:t>
            </a:r>
            <a:r>
              <a:rPr lang="en-US" dirty="0"/>
              <a:t>/</a:t>
            </a:r>
            <a:r>
              <a:rPr lang="en-US" dirty="0" err="1"/>
              <a:t>en</a:t>
            </a:r>
            <a:r>
              <a:rPr lang="en-US" dirty="0"/>
              <a:t>/baseball-batter-hitting-sport-1606943/</a:t>
            </a:r>
          </a:p>
        </p:txBody>
      </p:sp>
      <p:sp>
        <p:nvSpPr>
          <p:cNvPr id="4" name="Slide Number Placeholder 3"/>
          <p:cNvSpPr>
            <a:spLocks noGrp="1"/>
          </p:cNvSpPr>
          <p:nvPr>
            <p:ph type="sldNum" sz="quarter" idx="5"/>
          </p:nvPr>
        </p:nvSpPr>
        <p:spPr/>
        <p:txBody>
          <a:bodyPr/>
          <a:lstStyle/>
          <a:p>
            <a:fld id="{439E5D91-169B-F549-8F8E-580674E036D7}" type="slidenum">
              <a:rPr lang="en-US" smtClean="0"/>
              <a:pPr/>
              <a:t>3</a:t>
            </a:fld>
            <a:endParaRPr lang="en-US"/>
          </a:p>
        </p:txBody>
      </p:sp>
    </p:spTree>
    <p:extLst>
      <p:ext uri="{BB962C8B-B14F-4D97-AF65-F5344CB8AC3E}">
        <p14:creationId xmlns:p14="http://schemas.microsoft.com/office/powerpoint/2010/main" val="340466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www.pexels.com</a:t>
            </a:r>
            <a:r>
              <a:rPr lang="en-US" dirty="0"/>
              <a:t>/photo/gold-round-coins-50545/</a:t>
            </a:r>
          </a:p>
          <a:p>
            <a:endParaRPr lang="en-US" dirty="0"/>
          </a:p>
          <a:p>
            <a:r>
              <a:rPr lang="en-US" dirty="0"/>
              <a:t>https://</a:t>
            </a:r>
            <a:r>
              <a:rPr lang="en-US" dirty="0" err="1"/>
              <a:t>shirt.woot.com</a:t>
            </a:r>
            <a:r>
              <a:rPr lang="en-US"/>
              <a:t>/derby/entry/34662/substitute-teacher</a:t>
            </a:r>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17</a:t>
            </a:fld>
            <a:endParaRPr lang="en-US"/>
          </a:p>
        </p:txBody>
      </p:sp>
    </p:spTree>
    <p:extLst>
      <p:ext uri="{BB962C8B-B14F-4D97-AF65-F5344CB8AC3E}">
        <p14:creationId xmlns:p14="http://schemas.microsoft.com/office/powerpoint/2010/main" val="264513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shift</a:t>
            </a:r>
            <a:r>
              <a:rPr lang="en-US" baseline="0" dirty="0"/>
              <a:t> new budget constraint back parallel to find tangent point with old indifference curve, because our optimal MRS is always the slope of our budget constraint. So that is the point on our old indifference curve through the substitution effect.</a:t>
            </a:r>
          </a:p>
          <a:p>
            <a:endParaRPr lang="en-US" baseline="0" dirty="0"/>
          </a:p>
          <a:p>
            <a:r>
              <a:rPr lang="en-US" baseline="0" dirty="0"/>
              <a:t>A to B substitution, B to C income.  A to C shows you both effects.   Normal versus inferior seen in income effect.</a:t>
            </a:r>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18</a:t>
            </a:fld>
            <a:endParaRPr lang="en-US"/>
          </a:p>
        </p:txBody>
      </p:sp>
    </p:spTree>
    <p:extLst>
      <p:ext uri="{BB962C8B-B14F-4D97-AF65-F5344CB8AC3E}">
        <p14:creationId xmlns:p14="http://schemas.microsoft.com/office/powerpoint/2010/main" val="2396238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shift</a:t>
            </a:r>
            <a:r>
              <a:rPr lang="en-US" baseline="0" dirty="0"/>
              <a:t> new budget constraint back parallel to find tangent point with old indifference curve, because our optimal MRS is always the slope of our budget constraint. So that is the point on our old indifference curve through the substitution effect.</a:t>
            </a:r>
          </a:p>
          <a:p>
            <a:endParaRPr lang="en-US" baseline="0" dirty="0"/>
          </a:p>
          <a:p>
            <a:r>
              <a:rPr lang="en-US" baseline="0" dirty="0"/>
              <a:t>A to B substitution, B to C income.  A to C shows you both effects.   Normal versus inferior seen in </a:t>
            </a:r>
            <a:r>
              <a:rPr lang="en-US" baseline="0"/>
              <a:t>income effect.</a:t>
            </a:r>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19</a:t>
            </a:fld>
            <a:endParaRPr lang="en-US"/>
          </a:p>
        </p:txBody>
      </p:sp>
    </p:spTree>
    <p:extLst>
      <p:ext uri="{BB962C8B-B14F-4D97-AF65-F5344CB8AC3E}">
        <p14:creationId xmlns:p14="http://schemas.microsoft.com/office/powerpoint/2010/main" val="415637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E5D91-169B-F549-8F8E-580674E036D7}" type="slidenum">
              <a:rPr lang="en-US" smtClean="0"/>
              <a:pPr/>
              <a:t>21</a:t>
            </a:fld>
            <a:endParaRPr lang="en-US"/>
          </a:p>
        </p:txBody>
      </p:sp>
    </p:spTree>
    <p:extLst>
      <p:ext uri="{BB962C8B-B14F-4D97-AF65-F5344CB8AC3E}">
        <p14:creationId xmlns:p14="http://schemas.microsoft.com/office/powerpoint/2010/main" val="1411378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22</a:t>
            </a:fld>
            <a:endParaRPr lang="en-US"/>
          </a:p>
        </p:txBody>
      </p:sp>
    </p:spTree>
    <p:extLst>
      <p:ext uri="{BB962C8B-B14F-4D97-AF65-F5344CB8AC3E}">
        <p14:creationId xmlns:p14="http://schemas.microsoft.com/office/powerpoint/2010/main" val="1409489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E5D91-169B-F549-8F8E-580674E036D7}" type="slidenum">
              <a:rPr lang="en-US" smtClean="0"/>
              <a:pPr/>
              <a:t>23</a:t>
            </a:fld>
            <a:endParaRPr lang="en-US"/>
          </a:p>
        </p:txBody>
      </p:sp>
    </p:spTree>
    <p:extLst>
      <p:ext uri="{BB962C8B-B14F-4D97-AF65-F5344CB8AC3E}">
        <p14:creationId xmlns:p14="http://schemas.microsoft.com/office/powerpoint/2010/main" val="3094427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25</a:t>
            </a:fld>
            <a:endParaRPr lang="en-US"/>
          </a:p>
        </p:txBody>
      </p:sp>
    </p:spTree>
    <p:extLst>
      <p:ext uri="{BB962C8B-B14F-4D97-AF65-F5344CB8AC3E}">
        <p14:creationId xmlns:p14="http://schemas.microsoft.com/office/powerpoint/2010/main" val="288886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pxhere.com</a:t>
            </a:r>
            <a:r>
              <a:rPr lang="en-US" dirty="0"/>
              <a:t>/</a:t>
            </a:r>
            <a:r>
              <a:rPr lang="en-US" dirty="0" err="1"/>
              <a:t>en</a:t>
            </a:r>
            <a:r>
              <a:rPr lang="en-US" dirty="0"/>
              <a:t>/photo/1230051</a:t>
            </a:r>
          </a:p>
        </p:txBody>
      </p:sp>
      <p:sp>
        <p:nvSpPr>
          <p:cNvPr id="4" name="Slide Number Placeholder 3"/>
          <p:cNvSpPr>
            <a:spLocks noGrp="1"/>
          </p:cNvSpPr>
          <p:nvPr>
            <p:ph type="sldNum" sz="quarter" idx="5"/>
          </p:nvPr>
        </p:nvSpPr>
        <p:spPr/>
        <p:txBody>
          <a:bodyPr/>
          <a:lstStyle/>
          <a:p>
            <a:fld id="{439E5D91-169B-F549-8F8E-580674E036D7}" type="slidenum">
              <a:rPr lang="en-US" smtClean="0"/>
              <a:pPr/>
              <a:t>4</a:t>
            </a:fld>
            <a:endParaRPr lang="en-US"/>
          </a:p>
        </p:txBody>
      </p:sp>
    </p:spTree>
    <p:extLst>
      <p:ext uri="{BB962C8B-B14F-4D97-AF65-F5344CB8AC3E}">
        <p14:creationId xmlns:p14="http://schemas.microsoft.com/office/powerpoint/2010/main" val="176866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a:t>
            </a:r>
          </a:p>
        </p:txBody>
      </p:sp>
      <p:sp>
        <p:nvSpPr>
          <p:cNvPr id="4" name="Slide Number Placeholder 3"/>
          <p:cNvSpPr>
            <a:spLocks noGrp="1"/>
          </p:cNvSpPr>
          <p:nvPr>
            <p:ph type="sldNum" sz="quarter" idx="5"/>
          </p:nvPr>
        </p:nvSpPr>
        <p:spPr/>
        <p:txBody>
          <a:bodyPr/>
          <a:lstStyle/>
          <a:p>
            <a:fld id="{439E5D91-169B-F549-8F8E-580674E036D7}" type="slidenum">
              <a:rPr lang="en-US" smtClean="0"/>
              <a:pPr/>
              <a:t>7</a:t>
            </a:fld>
            <a:endParaRPr lang="en-US"/>
          </a:p>
        </p:txBody>
      </p:sp>
    </p:spTree>
    <p:extLst>
      <p:ext uri="{BB962C8B-B14F-4D97-AF65-F5344CB8AC3E}">
        <p14:creationId xmlns:p14="http://schemas.microsoft.com/office/powerpoint/2010/main" val="242298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t>A consumer’s is indifferent between point </a:t>
            </a:r>
            <a:r>
              <a:rPr lang="en-US" sz="1200" b="1" dirty="0"/>
              <a:t>A</a:t>
            </a:r>
            <a:r>
              <a:rPr lang="en-US" sz="1200" dirty="0"/>
              <a:t>, </a:t>
            </a:r>
            <a:r>
              <a:rPr lang="en-US" sz="1200" b="1" dirty="0"/>
              <a:t>B</a:t>
            </a:r>
            <a:r>
              <a:rPr lang="en-US" sz="1200" dirty="0"/>
              <a:t> and </a:t>
            </a:r>
            <a:r>
              <a:rPr lang="en-US" sz="1200" b="1" dirty="0"/>
              <a:t>C</a:t>
            </a:r>
            <a:r>
              <a:rPr lang="en-US" sz="1200" dirty="0"/>
              <a:t> because they are all on the same difference curve…</a:t>
            </a:r>
          </a:p>
          <a:p>
            <a:pPr algn="ctr"/>
            <a:endParaRPr lang="en-US" sz="1200" dirty="0"/>
          </a:p>
          <a:p>
            <a:pPr algn="ctr"/>
            <a:r>
              <a:rPr lang="en-US" sz="1200" dirty="0"/>
              <a:t>…From </a:t>
            </a:r>
            <a:r>
              <a:rPr lang="en-US" sz="1200" b="1" dirty="0"/>
              <a:t>A</a:t>
            </a:r>
            <a:r>
              <a:rPr lang="en-US" sz="1200" dirty="0"/>
              <a:t> to </a:t>
            </a:r>
            <a:r>
              <a:rPr lang="en-US" sz="1200" b="1" dirty="0"/>
              <a:t>B</a:t>
            </a:r>
            <a:r>
              <a:rPr lang="en-US" sz="1200" dirty="0"/>
              <a:t>, the consumer gives up wings, but is compensated enough by the increase in beers.</a:t>
            </a:r>
          </a:p>
          <a:p>
            <a:pPr algn="ctr"/>
            <a:endParaRPr lang="en-US" sz="1200" dirty="0"/>
          </a:p>
          <a:p>
            <a:pPr algn="ctr"/>
            <a:r>
              <a:rPr lang="en-US" sz="1200" dirty="0"/>
              <a:t>A consumer’s set of indifference curves gives a complete ranking of the consumer’s preferences…</a:t>
            </a:r>
          </a:p>
          <a:p>
            <a:pPr algn="ctr"/>
            <a:endParaRPr lang="en-US" sz="1200" dirty="0"/>
          </a:p>
          <a:p>
            <a:pPr algn="ctr"/>
            <a:r>
              <a:rPr lang="en-US" sz="1200" dirty="0"/>
              <a:t>…The consumer prefers </a:t>
            </a:r>
            <a:r>
              <a:rPr lang="en-US" sz="1200" b="1" dirty="0"/>
              <a:t>D</a:t>
            </a:r>
            <a:r>
              <a:rPr lang="en-US" sz="1200" dirty="0"/>
              <a:t> to any of </a:t>
            </a:r>
            <a:r>
              <a:rPr lang="en-US" sz="1200" b="1" dirty="0"/>
              <a:t>A</a:t>
            </a:r>
            <a:r>
              <a:rPr lang="en-US" sz="1200" dirty="0"/>
              <a:t>, </a:t>
            </a:r>
            <a:r>
              <a:rPr lang="en-US" sz="1200" b="1" dirty="0"/>
              <a:t>B</a:t>
            </a:r>
            <a:r>
              <a:rPr lang="en-US" sz="1200" dirty="0"/>
              <a:t> or </a:t>
            </a:r>
            <a:r>
              <a:rPr lang="en-US" sz="1200" b="1" dirty="0"/>
              <a:t>C</a:t>
            </a:r>
            <a:r>
              <a:rPr lang="en-US" sz="1200" dirty="0"/>
              <a:t> because it is on a higher indifference curve where they can get more of both…</a:t>
            </a:r>
          </a:p>
          <a:p>
            <a:pPr algn="ctr"/>
            <a:endParaRPr lang="en-US" sz="1200" dirty="0"/>
          </a:p>
          <a:p>
            <a:pPr algn="ctr"/>
            <a:r>
              <a:rPr lang="en-US" sz="1200" dirty="0"/>
              <a:t> …or at least be compensated enough for the good he gives up like moving from </a:t>
            </a:r>
            <a:r>
              <a:rPr lang="en-US" sz="1200" b="1" dirty="0"/>
              <a:t>B</a:t>
            </a:r>
            <a:r>
              <a:rPr lang="en-US" sz="1200" dirty="0"/>
              <a:t> or </a:t>
            </a:r>
            <a:r>
              <a:rPr lang="en-US" sz="1200" b="1" dirty="0"/>
              <a:t>C</a:t>
            </a:r>
            <a:r>
              <a:rPr lang="en-US" sz="1200" dirty="0"/>
              <a:t> to </a:t>
            </a:r>
            <a:r>
              <a:rPr lang="en-US" sz="1200" b="1" dirty="0"/>
              <a:t>D</a:t>
            </a:r>
            <a:r>
              <a:rPr lang="en-US" sz="1200" dirty="0"/>
              <a:t>.</a:t>
            </a:r>
          </a:p>
          <a:p>
            <a:endParaRPr lang="en-US" dirty="0"/>
          </a:p>
        </p:txBody>
      </p:sp>
      <p:sp>
        <p:nvSpPr>
          <p:cNvPr id="4" name="Slide Number Placeholder 3"/>
          <p:cNvSpPr>
            <a:spLocks noGrp="1"/>
          </p:cNvSpPr>
          <p:nvPr>
            <p:ph type="sldNum" sz="quarter" idx="5"/>
          </p:nvPr>
        </p:nvSpPr>
        <p:spPr/>
        <p:txBody>
          <a:bodyPr/>
          <a:lstStyle/>
          <a:p>
            <a:fld id="{439E5D91-169B-F549-8F8E-580674E036D7}" type="slidenum">
              <a:rPr lang="en-US" smtClean="0"/>
              <a:pPr/>
              <a:t>9</a:t>
            </a:fld>
            <a:endParaRPr lang="en-US"/>
          </a:p>
        </p:txBody>
      </p:sp>
    </p:spTree>
    <p:extLst>
      <p:ext uri="{BB962C8B-B14F-4D97-AF65-F5344CB8AC3E}">
        <p14:creationId xmlns:p14="http://schemas.microsoft.com/office/powerpoint/2010/main" val="311337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E5D91-169B-F549-8F8E-580674E036D7}" type="slidenum">
              <a:rPr lang="en-US" smtClean="0"/>
              <a:pPr/>
              <a:t>10</a:t>
            </a:fld>
            <a:endParaRPr lang="en-US"/>
          </a:p>
        </p:txBody>
      </p:sp>
    </p:spTree>
    <p:extLst>
      <p:ext uri="{BB962C8B-B14F-4D97-AF65-F5344CB8AC3E}">
        <p14:creationId xmlns:p14="http://schemas.microsoft.com/office/powerpoint/2010/main" val="31820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MRS depends on how much of each good the consumer is currently consuming…people are more willing to trade away goods they have in abundance.</a:t>
            </a:r>
          </a:p>
          <a:p>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consumer finds their optimal bundle of consumption at the point they maximize their total utility per dollar spent. We like efficiency in economics, and we want to maximize our “happiness factor” per dollar! To find this point, we need to bring our two worlds of what we want and what we can afford together. Remember, there an infinite number of these IC moving up and to the right. We want to reach as high of an IC as possible. We stand on tippy toes and stretch and reach as far as we can, and where we can just barley touch on of the IC, we find our optimal bundle of consumption. In the graph below that point is where our BC is tangent to one of our IC. When two curves are tangent, it means they touch at just one point. Our budget constrains our reach. This is the best we can possible do give our preferences and our constraints. In mathematical terms, the optimal bundle of consumption is where the slope of the BC equal to the slope, or MRS, of the IC. That can be written as the relative prices of the goods equal to the relative marginal utility of the goods. Again, the marginal utility represents the additional satisfaction of the last unit of a good consumed. It hopefully makes sense that the MRS, or the willingness of a consumer to trade one good for another depends on the relative marginal utility of the two goods. My willingness to trade a one good for another depends on the additional satisfaction I receive for one good versus another. Here, my willingness to trade a beer for a wing would depend on how much satisfaction I gain from the wing versus how much I lose from giving up a beer. I can rearrange the equation to show the optimal bundle of consumption is at the point where the marginal utility per dollar spent on beer equals the marginal utility per dollar spent on wings. In other words where my bang for my buck for wings equals my bang for my buck for beers! At this point I have maximized my total utility per dollar spent. If I deviate from the point, my total utility per dollar spent will decline and I would be better off spending more money on the good that brings me more utility per dollar.</a:t>
            </a:r>
          </a:p>
          <a:p>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www.pexels.com</a:t>
            </a:r>
            <a:r>
              <a:rPr lang="en-US" dirty="0"/>
              <a:t>/photo/gold-round-coins-50545/</a:t>
            </a:r>
          </a:p>
          <a:p>
            <a:endParaRPr lang="en-US" dirty="0"/>
          </a:p>
          <a:p>
            <a:r>
              <a:rPr lang="en-US" dirty="0"/>
              <a:t>https://</a:t>
            </a:r>
            <a:r>
              <a:rPr lang="en-US" dirty="0" err="1"/>
              <a:t>wiobyrne.com</a:t>
            </a:r>
            <a:r>
              <a:rPr lang="en-US" dirty="0"/>
              <a:t>/remediating-my-digital-identity-for-make-cycle-2-clmooc/</a:t>
            </a:r>
          </a:p>
          <a:p>
            <a:endParaRPr lang="en-US" dirty="0"/>
          </a:p>
          <a:p>
            <a:r>
              <a:rPr lang="en-US" sz="1200" b="0" i="0" u="none" strike="noStrike" kern="1200" dirty="0">
                <a:solidFill>
                  <a:schemeClr val="tx1"/>
                </a:solidFill>
                <a:effectLst/>
                <a:latin typeface="+mn-lt"/>
                <a:ea typeface="+mn-ea"/>
                <a:cs typeface="+mn-cs"/>
              </a:rPr>
              <a:t>Keegan-Michael Key</a:t>
            </a:r>
            <a:endParaRPr lang="en-US" dirty="0"/>
          </a:p>
        </p:txBody>
      </p:sp>
      <p:sp>
        <p:nvSpPr>
          <p:cNvPr id="4" name="Slide Number Placeholder 3"/>
          <p:cNvSpPr>
            <a:spLocks noGrp="1"/>
          </p:cNvSpPr>
          <p:nvPr>
            <p:ph type="sldNum" sz="quarter" idx="10"/>
          </p:nvPr>
        </p:nvSpPr>
        <p:spPr/>
        <p:txBody>
          <a:bodyPr/>
          <a:lstStyle/>
          <a:p>
            <a:fld id="{439E5D91-169B-F549-8F8E-580674E036D7}" type="slidenum">
              <a:rPr lang="en-US" smtClean="0"/>
              <a:pPr/>
              <a:t>14</a:t>
            </a:fld>
            <a:endParaRPr lang="en-US"/>
          </a:p>
        </p:txBody>
      </p:sp>
    </p:spTree>
    <p:extLst>
      <p:ext uri="{BB962C8B-B14F-4D97-AF65-F5344CB8AC3E}">
        <p14:creationId xmlns:p14="http://schemas.microsoft.com/office/powerpoint/2010/main" val="953587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E5D91-169B-F549-8F8E-580674E036D7}" type="slidenum">
              <a:rPr lang="en-US" smtClean="0"/>
              <a:pPr/>
              <a:t>15</a:t>
            </a:fld>
            <a:endParaRPr lang="en-US"/>
          </a:p>
        </p:txBody>
      </p:sp>
    </p:spTree>
    <p:extLst>
      <p:ext uri="{BB962C8B-B14F-4D97-AF65-F5344CB8AC3E}">
        <p14:creationId xmlns:p14="http://schemas.microsoft.com/office/powerpoint/2010/main" val="355654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AAC732-6B4D-D04A-991A-6E856FF7E4F9}" type="datetimeFigureOut">
              <a:rPr lang="en-US" smtClean="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AC732-6B4D-D04A-991A-6E856FF7E4F9}" type="datetimeFigureOut">
              <a:rPr lang="en-US" smtClean="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AC732-6B4D-D04A-991A-6E856FF7E4F9}" type="datetimeFigureOut">
              <a:rPr lang="en-US" smtClean="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AC732-6B4D-D04A-991A-6E856FF7E4F9}" type="datetimeFigureOut">
              <a:rPr lang="en-US" smtClean="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AAC732-6B4D-D04A-991A-6E856FF7E4F9}" type="datetimeFigureOut">
              <a:rPr lang="en-US" smtClean="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AAC732-6B4D-D04A-991A-6E856FF7E4F9}" type="datetimeFigureOut">
              <a:rPr lang="en-US" smtClean="0"/>
              <a:pPr/>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AAC732-6B4D-D04A-991A-6E856FF7E4F9}" type="datetimeFigureOut">
              <a:rPr lang="en-US" smtClean="0"/>
              <a:pPr/>
              <a:t>8/1/23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AAC732-6B4D-D04A-991A-6E856FF7E4F9}" type="datetimeFigureOut">
              <a:rPr lang="en-US" smtClean="0"/>
              <a:pPr/>
              <a:t>8/1/23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AC732-6B4D-D04A-991A-6E856FF7E4F9}" type="datetimeFigureOut">
              <a:rPr lang="en-US" smtClean="0"/>
              <a:pPr/>
              <a:t>8/1/23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AC732-6B4D-D04A-991A-6E856FF7E4F9}" type="datetimeFigureOut">
              <a:rPr lang="en-US" smtClean="0"/>
              <a:pPr/>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AC732-6B4D-D04A-991A-6E856FF7E4F9}" type="datetimeFigureOut">
              <a:rPr lang="en-US" smtClean="0"/>
              <a:pPr/>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8F74A-0EC2-1749-8992-3B56262440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AC732-6B4D-D04A-991A-6E856FF7E4F9}" type="datetimeFigureOut">
              <a:rPr lang="en-US" smtClean="0"/>
              <a:pPr/>
              <a:t>8/1/23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8F74A-0EC2-1749-8992-3B56262440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54C55A4-5F1D-9763-224F-B2CD96FC52F2}"/>
              </a:ext>
            </a:extLst>
          </p:cNvPr>
          <p:cNvSpPr txBox="1">
            <a:spLocks/>
          </p:cNvSpPr>
          <p:nvPr/>
        </p:nvSpPr>
        <p:spPr>
          <a:xfrm>
            <a:off x="617581" y="921715"/>
            <a:ext cx="3872267" cy="263599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4200" b="1" kern="1200">
                <a:solidFill>
                  <a:schemeClr val="tx1"/>
                </a:solidFill>
                <a:latin typeface="+mj-lt"/>
                <a:ea typeface="+mj-ea"/>
                <a:cs typeface="+mj-cs"/>
              </a:rPr>
              <a:t>Household Choices</a:t>
            </a:r>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thinking about food&#10;&#10;Description automatically generated">
            <a:extLst>
              <a:ext uri="{FF2B5EF4-FFF2-40B4-BE49-F238E27FC236}">
                <a16:creationId xmlns:a16="http://schemas.microsoft.com/office/drawing/2014/main" id="{597EB3D5-654C-2C6B-F4D5-E7CBDF17CF1B}"/>
              </a:ext>
            </a:extLst>
          </p:cNvPr>
          <p:cNvPicPr>
            <a:picLocks noChangeAspect="1"/>
          </p:cNvPicPr>
          <p:nvPr/>
        </p:nvPicPr>
        <p:blipFill>
          <a:blip r:embed="rId2"/>
          <a:stretch>
            <a:fillRect/>
          </a:stretch>
        </p:blipFill>
        <p:spPr>
          <a:xfrm>
            <a:off x="3510606" y="671503"/>
            <a:ext cx="5410972" cy="5424533"/>
          </a:xfrm>
          <a:prstGeom prst="rect">
            <a:avLst/>
          </a:prstGeom>
        </p:spPr>
      </p:pic>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499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Indifference Curves: Ghostbusters Rule</a:t>
            </a:r>
          </a:p>
        </p:txBody>
      </p:sp>
      <p:sp>
        <p:nvSpPr>
          <p:cNvPr id="3" name="Content Placeholder 2"/>
          <p:cNvSpPr>
            <a:spLocks noGrp="1"/>
          </p:cNvSpPr>
          <p:nvPr>
            <p:ph idx="1"/>
          </p:nvPr>
        </p:nvSpPr>
        <p:spPr>
          <a:xfrm>
            <a:off x="457200" y="1143000"/>
            <a:ext cx="8229600" cy="5440680"/>
          </a:xfrm>
        </p:spPr>
        <p:txBody>
          <a:bodyPr>
            <a:normAutofit/>
          </a:bodyPr>
          <a:lstStyle/>
          <a:p>
            <a:pPr marL="400050" lvl="1" indent="0">
              <a:buNone/>
            </a:pPr>
            <a:endParaRPr lang="en-US" sz="2400" dirty="0"/>
          </a:p>
          <a:p>
            <a:pPr marL="914400" lvl="1" indent="-514350"/>
            <a:endParaRPr lang="en-US" sz="2400" dirty="0"/>
          </a:p>
        </p:txBody>
      </p:sp>
      <p:sp>
        <p:nvSpPr>
          <p:cNvPr id="17" name="TextBox 16"/>
          <p:cNvSpPr txBox="1"/>
          <p:nvPr/>
        </p:nvSpPr>
        <p:spPr>
          <a:xfrm>
            <a:off x="6545766" y="1967712"/>
            <a:ext cx="2250384" cy="2862322"/>
          </a:xfrm>
          <a:prstGeom prst="rect">
            <a:avLst/>
          </a:prstGeom>
          <a:noFill/>
        </p:spPr>
        <p:txBody>
          <a:bodyPr wrap="square" rtlCol="0">
            <a:spAutoFit/>
          </a:bodyPr>
          <a:lstStyle/>
          <a:p>
            <a:pPr algn="ctr"/>
            <a:r>
              <a:rPr lang="en-US" dirty="0"/>
              <a:t>Indifference curves cannot cross. The consumer is indifferent between </a:t>
            </a:r>
            <a:r>
              <a:rPr lang="en-US" b="1" dirty="0"/>
              <a:t>C</a:t>
            </a:r>
            <a:r>
              <a:rPr lang="en-US" dirty="0"/>
              <a:t> and </a:t>
            </a:r>
            <a:r>
              <a:rPr lang="en-US" b="1" dirty="0"/>
              <a:t>B</a:t>
            </a:r>
            <a:r>
              <a:rPr lang="en-US" dirty="0"/>
              <a:t> and is indifferent between </a:t>
            </a:r>
            <a:r>
              <a:rPr lang="en-US" b="1" dirty="0"/>
              <a:t>A</a:t>
            </a:r>
            <a:r>
              <a:rPr lang="en-US" dirty="0"/>
              <a:t> and </a:t>
            </a:r>
            <a:r>
              <a:rPr lang="en-US" b="1" dirty="0"/>
              <a:t>C</a:t>
            </a:r>
            <a:r>
              <a:rPr lang="en-US" dirty="0"/>
              <a:t>.  However, the consumer prefers </a:t>
            </a:r>
            <a:r>
              <a:rPr lang="en-US" b="1" dirty="0"/>
              <a:t>B</a:t>
            </a:r>
            <a:r>
              <a:rPr lang="en-US" dirty="0"/>
              <a:t> to </a:t>
            </a:r>
            <a:r>
              <a:rPr lang="en-US" b="1" dirty="0"/>
              <a:t>A</a:t>
            </a:r>
            <a:r>
              <a:rPr lang="en-US" dirty="0"/>
              <a:t>…which is of course impossible!</a:t>
            </a:r>
          </a:p>
        </p:txBody>
      </p:sp>
      <p:cxnSp>
        <p:nvCxnSpPr>
          <p:cNvPr id="20" name="Straight Connector 19">
            <a:extLst>
              <a:ext uri="{FF2B5EF4-FFF2-40B4-BE49-F238E27FC236}">
                <a16:creationId xmlns:a16="http://schemas.microsoft.com/office/drawing/2014/main" id="{EDD291B7-D84C-73B8-B733-18E9AA28E971}"/>
              </a:ext>
            </a:extLst>
          </p:cNvPr>
          <p:cNvCxnSpPr/>
          <p:nvPr/>
        </p:nvCxnSpPr>
        <p:spPr>
          <a:xfrm rot="16200000" flipH="1">
            <a:off x="-911038" y="3708656"/>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F8FEE07-6932-515E-6354-BBE7C6DCBB9E}"/>
              </a:ext>
            </a:extLst>
          </p:cNvPr>
          <p:cNvCxnSpPr/>
          <p:nvPr/>
        </p:nvCxnSpPr>
        <p:spPr>
          <a:xfrm rot="10800000" flipV="1">
            <a:off x="1185862" y="5805557"/>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Arc 21">
            <a:extLst>
              <a:ext uri="{FF2B5EF4-FFF2-40B4-BE49-F238E27FC236}">
                <a16:creationId xmlns:a16="http://schemas.microsoft.com/office/drawing/2014/main" id="{A0669A54-FB11-881A-C35A-3BB9B3A918F9}"/>
              </a:ext>
            </a:extLst>
          </p:cNvPr>
          <p:cNvSpPr/>
          <p:nvPr/>
        </p:nvSpPr>
        <p:spPr>
          <a:xfrm rot="10800000">
            <a:off x="2047760" y="-689740"/>
            <a:ext cx="7367702"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A2748232-EEE8-EB17-369A-A5C6FF968DC1}"/>
              </a:ext>
            </a:extLst>
          </p:cNvPr>
          <p:cNvSpPr txBox="1"/>
          <p:nvPr/>
        </p:nvSpPr>
        <p:spPr>
          <a:xfrm>
            <a:off x="411619" y="1611755"/>
            <a:ext cx="774243" cy="369332"/>
          </a:xfrm>
          <a:prstGeom prst="rect">
            <a:avLst/>
          </a:prstGeom>
          <a:noFill/>
        </p:spPr>
        <p:txBody>
          <a:bodyPr wrap="square" rtlCol="0">
            <a:spAutoFit/>
          </a:bodyPr>
          <a:lstStyle/>
          <a:p>
            <a:pPr algn="r"/>
            <a:r>
              <a:rPr lang="en-US" dirty="0"/>
              <a:t>Beers</a:t>
            </a:r>
          </a:p>
        </p:txBody>
      </p:sp>
      <p:sp>
        <p:nvSpPr>
          <p:cNvPr id="24" name="TextBox 23">
            <a:extLst>
              <a:ext uri="{FF2B5EF4-FFF2-40B4-BE49-F238E27FC236}">
                <a16:creationId xmlns:a16="http://schemas.microsoft.com/office/drawing/2014/main" id="{0FE27B3B-190F-0AE3-7548-F4BAECFA3EA9}"/>
              </a:ext>
            </a:extLst>
          </p:cNvPr>
          <p:cNvSpPr txBox="1"/>
          <p:nvPr/>
        </p:nvSpPr>
        <p:spPr>
          <a:xfrm>
            <a:off x="5632218" y="5805560"/>
            <a:ext cx="774243" cy="369332"/>
          </a:xfrm>
          <a:prstGeom prst="rect">
            <a:avLst/>
          </a:prstGeom>
          <a:noFill/>
        </p:spPr>
        <p:txBody>
          <a:bodyPr wrap="square" rtlCol="0">
            <a:spAutoFit/>
          </a:bodyPr>
          <a:lstStyle/>
          <a:p>
            <a:pPr algn="r"/>
            <a:r>
              <a:rPr lang="en-US" dirty="0"/>
              <a:t>Wings</a:t>
            </a:r>
          </a:p>
        </p:txBody>
      </p:sp>
      <p:sp>
        <p:nvSpPr>
          <p:cNvPr id="25" name="Oval 24">
            <a:extLst>
              <a:ext uri="{FF2B5EF4-FFF2-40B4-BE49-F238E27FC236}">
                <a16:creationId xmlns:a16="http://schemas.microsoft.com/office/drawing/2014/main" id="{8D3A2FA3-7BBC-7502-D13E-8AF9492A995B}"/>
              </a:ext>
            </a:extLst>
          </p:cNvPr>
          <p:cNvSpPr/>
          <p:nvPr/>
        </p:nvSpPr>
        <p:spPr>
          <a:xfrm>
            <a:off x="2101110" y="2581561"/>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A27FAE-EDB1-DA4C-CEC9-DCA00FCCE016}"/>
              </a:ext>
            </a:extLst>
          </p:cNvPr>
          <p:cNvSpPr/>
          <p:nvPr/>
        </p:nvSpPr>
        <p:spPr>
          <a:xfrm>
            <a:off x="2690283" y="2482457"/>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370391-1C2D-F442-2FCE-0771EBE3AB5C}"/>
              </a:ext>
            </a:extLst>
          </p:cNvPr>
          <p:cNvSpPr/>
          <p:nvPr/>
        </p:nvSpPr>
        <p:spPr>
          <a:xfrm>
            <a:off x="4042149" y="4312273"/>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EE7AAEE-74CD-D7F2-4191-3932DD36F5D9}"/>
              </a:ext>
            </a:extLst>
          </p:cNvPr>
          <p:cNvSpPr txBox="1"/>
          <p:nvPr/>
        </p:nvSpPr>
        <p:spPr>
          <a:xfrm>
            <a:off x="3903383" y="4010188"/>
            <a:ext cx="441530" cy="369332"/>
          </a:xfrm>
          <a:prstGeom prst="rect">
            <a:avLst/>
          </a:prstGeom>
          <a:noFill/>
        </p:spPr>
        <p:txBody>
          <a:bodyPr wrap="square" rtlCol="0">
            <a:spAutoFit/>
          </a:bodyPr>
          <a:lstStyle/>
          <a:p>
            <a:pPr algn="r"/>
            <a:r>
              <a:rPr lang="en-US" dirty="0"/>
              <a:t>C</a:t>
            </a:r>
          </a:p>
        </p:txBody>
      </p:sp>
      <p:sp>
        <p:nvSpPr>
          <p:cNvPr id="30" name="TextBox 29">
            <a:extLst>
              <a:ext uri="{FF2B5EF4-FFF2-40B4-BE49-F238E27FC236}">
                <a16:creationId xmlns:a16="http://schemas.microsoft.com/office/drawing/2014/main" id="{14268008-04A5-8D27-AB7B-8EA736B5FEF5}"/>
              </a:ext>
            </a:extLst>
          </p:cNvPr>
          <p:cNvSpPr txBox="1"/>
          <p:nvPr/>
        </p:nvSpPr>
        <p:spPr>
          <a:xfrm>
            <a:off x="2709726" y="2343459"/>
            <a:ext cx="441530" cy="369332"/>
          </a:xfrm>
          <a:prstGeom prst="rect">
            <a:avLst/>
          </a:prstGeom>
          <a:noFill/>
        </p:spPr>
        <p:txBody>
          <a:bodyPr wrap="square" rtlCol="0">
            <a:spAutoFit/>
          </a:bodyPr>
          <a:lstStyle/>
          <a:p>
            <a:pPr algn="r"/>
            <a:r>
              <a:rPr lang="en-US" dirty="0"/>
              <a:t>B</a:t>
            </a:r>
          </a:p>
        </p:txBody>
      </p:sp>
      <p:sp>
        <p:nvSpPr>
          <p:cNvPr id="31" name="TextBox 30">
            <a:extLst>
              <a:ext uri="{FF2B5EF4-FFF2-40B4-BE49-F238E27FC236}">
                <a16:creationId xmlns:a16="http://schemas.microsoft.com/office/drawing/2014/main" id="{BCE25D01-E498-3529-AC09-603F039CCC8A}"/>
              </a:ext>
            </a:extLst>
          </p:cNvPr>
          <p:cNvSpPr txBox="1"/>
          <p:nvPr/>
        </p:nvSpPr>
        <p:spPr>
          <a:xfrm>
            <a:off x="1738063" y="2464142"/>
            <a:ext cx="441530" cy="369332"/>
          </a:xfrm>
          <a:prstGeom prst="rect">
            <a:avLst/>
          </a:prstGeom>
          <a:noFill/>
        </p:spPr>
        <p:txBody>
          <a:bodyPr wrap="square" rtlCol="0">
            <a:spAutoFit/>
          </a:bodyPr>
          <a:lstStyle/>
          <a:p>
            <a:pPr algn="ctr"/>
            <a:r>
              <a:rPr lang="en-US" dirty="0"/>
              <a:t>A</a:t>
            </a:r>
          </a:p>
        </p:txBody>
      </p:sp>
      <p:sp>
        <p:nvSpPr>
          <p:cNvPr id="33" name="Arc 32">
            <a:extLst>
              <a:ext uri="{FF2B5EF4-FFF2-40B4-BE49-F238E27FC236}">
                <a16:creationId xmlns:a16="http://schemas.microsoft.com/office/drawing/2014/main" id="{0554F164-6996-AA3F-8AE7-7280E6B8F1B2}"/>
              </a:ext>
            </a:extLst>
          </p:cNvPr>
          <p:cNvSpPr/>
          <p:nvPr/>
        </p:nvSpPr>
        <p:spPr>
          <a:xfrm rot="11307172">
            <a:off x="2687040" y="-32055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Indifference Curves: Bowed Inward</a:t>
            </a:r>
          </a:p>
        </p:txBody>
      </p:sp>
      <p:sp>
        <p:nvSpPr>
          <p:cNvPr id="3" name="Content Placeholder 2"/>
          <p:cNvSpPr>
            <a:spLocks noGrp="1"/>
          </p:cNvSpPr>
          <p:nvPr>
            <p:ph idx="1"/>
          </p:nvPr>
        </p:nvSpPr>
        <p:spPr>
          <a:xfrm>
            <a:off x="6159596" y="1304080"/>
            <a:ext cx="2984403" cy="4394377"/>
          </a:xfrm>
        </p:spPr>
        <p:txBody>
          <a:bodyPr>
            <a:normAutofit fontScale="92500" lnSpcReduction="10000"/>
          </a:bodyPr>
          <a:lstStyle/>
          <a:p>
            <a:pPr marL="0" indent="0" algn="ctr">
              <a:buNone/>
            </a:pPr>
            <a:r>
              <a:rPr lang="en-US" sz="2000" dirty="0"/>
              <a:t>Indifference curves are bowed inward. Again, the slope represents the MRS.</a:t>
            </a:r>
          </a:p>
          <a:p>
            <a:pPr marL="0" indent="0" algn="ctr">
              <a:buNone/>
            </a:pPr>
            <a:endParaRPr lang="en-US" sz="2000" dirty="0"/>
          </a:p>
          <a:p>
            <a:pPr marL="0" indent="0" algn="ctr">
              <a:buNone/>
            </a:pPr>
            <a:r>
              <a:rPr lang="en-US" sz="2000" dirty="0">
                <a:solidFill>
                  <a:srgbClr val="000000"/>
                </a:solidFill>
              </a:rPr>
              <a:t>The rate at which a consumer is willing to trade a wing for a beer and vice versa depends on the amount of goods they are already consuming.</a:t>
            </a:r>
          </a:p>
          <a:p>
            <a:pPr marL="0" indent="0" algn="ctr">
              <a:buNone/>
            </a:pPr>
            <a:endParaRPr lang="en-US" sz="2000" dirty="0">
              <a:solidFill>
                <a:srgbClr val="000000"/>
              </a:solidFill>
            </a:endParaRPr>
          </a:p>
          <a:p>
            <a:pPr marL="0" indent="0" algn="ctr">
              <a:buNone/>
            </a:pPr>
            <a:r>
              <a:rPr lang="en-US" sz="2000" dirty="0">
                <a:solidFill>
                  <a:srgbClr val="000000"/>
                </a:solidFill>
              </a:rPr>
              <a:t>Whether they are hungrier or thirstier, depends what they have currently consumed.</a:t>
            </a:r>
            <a:endParaRPr lang="en-US" sz="2000" dirty="0"/>
          </a:p>
          <a:p>
            <a:pPr marL="914400" lvl="1" indent="-514350" algn="ctr"/>
            <a:endParaRPr lang="en-US" sz="2000" dirty="0"/>
          </a:p>
          <a:p>
            <a:pPr marL="914400" lvl="1" indent="-514350" algn="ctr"/>
            <a:endParaRPr lang="en-US" sz="2000" dirty="0"/>
          </a:p>
        </p:txBody>
      </p:sp>
      <p:cxnSp>
        <p:nvCxnSpPr>
          <p:cNvPr id="20" name="Straight Connector 19"/>
          <p:cNvCxnSpPr/>
          <p:nvPr/>
        </p:nvCxnSpPr>
        <p:spPr>
          <a:xfrm rot="16200000" flipH="1">
            <a:off x="-1275527" y="3595450"/>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V="1">
            <a:off x="821373" y="5692351"/>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7130" y="1498549"/>
            <a:ext cx="774243" cy="369332"/>
          </a:xfrm>
          <a:prstGeom prst="rect">
            <a:avLst/>
          </a:prstGeom>
          <a:noFill/>
        </p:spPr>
        <p:txBody>
          <a:bodyPr wrap="square" rtlCol="0">
            <a:spAutoFit/>
          </a:bodyPr>
          <a:lstStyle/>
          <a:p>
            <a:pPr algn="r"/>
            <a:r>
              <a:rPr lang="en-US" dirty="0"/>
              <a:t>Beers</a:t>
            </a:r>
          </a:p>
        </p:txBody>
      </p:sp>
      <p:cxnSp>
        <p:nvCxnSpPr>
          <p:cNvPr id="23" name="Straight Connector 22"/>
          <p:cNvCxnSpPr/>
          <p:nvPr/>
        </p:nvCxnSpPr>
        <p:spPr>
          <a:xfrm rot="16200000" flipH="1">
            <a:off x="1393777" y="3230249"/>
            <a:ext cx="924517" cy="15147"/>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863610" y="3700082"/>
            <a:ext cx="664643" cy="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6" name="Arc 25"/>
          <p:cNvSpPr/>
          <p:nvPr/>
        </p:nvSpPr>
        <p:spPr>
          <a:xfrm rot="10800000">
            <a:off x="1711497" y="-68997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0" name="Straight Connector 59"/>
          <p:cNvCxnSpPr/>
          <p:nvPr/>
        </p:nvCxnSpPr>
        <p:spPr>
          <a:xfrm flipV="1">
            <a:off x="3554542" y="4539992"/>
            <a:ext cx="667026" cy="397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cxnSpLocks/>
          </p:cNvCxnSpPr>
          <p:nvPr/>
        </p:nvCxnSpPr>
        <p:spPr>
          <a:xfrm>
            <a:off x="3558050" y="4372325"/>
            <a:ext cx="0" cy="177784"/>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5267729" y="5692351"/>
            <a:ext cx="774243" cy="369332"/>
          </a:xfrm>
          <a:prstGeom prst="rect">
            <a:avLst/>
          </a:prstGeom>
          <a:noFill/>
        </p:spPr>
        <p:txBody>
          <a:bodyPr wrap="square" rtlCol="0">
            <a:spAutoFit/>
          </a:bodyPr>
          <a:lstStyle/>
          <a:p>
            <a:pPr algn="r"/>
            <a:r>
              <a:rPr lang="en-US" dirty="0"/>
              <a:t>Wings</a:t>
            </a:r>
          </a:p>
        </p:txBody>
      </p:sp>
      <p:cxnSp>
        <p:nvCxnSpPr>
          <p:cNvPr id="72" name="Straight Connector 71"/>
          <p:cNvCxnSpPr/>
          <p:nvPr/>
        </p:nvCxnSpPr>
        <p:spPr>
          <a:xfrm rot="10800000">
            <a:off x="821378" y="2775564"/>
            <a:ext cx="1027085"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0800000">
            <a:off x="836525" y="3698493"/>
            <a:ext cx="1027085"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10800000">
            <a:off x="840554" y="4549315"/>
            <a:ext cx="2721526"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867476" y="4696217"/>
            <a:ext cx="1992268"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6200000" flipH="1">
            <a:off x="1530531" y="4697011"/>
            <a:ext cx="1992266"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3644924" y="5114585"/>
            <a:ext cx="1155538" cy="1589"/>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64173" y="2592486"/>
            <a:ext cx="457200" cy="369332"/>
          </a:xfrm>
          <a:prstGeom prst="rect">
            <a:avLst/>
          </a:prstGeom>
          <a:noFill/>
        </p:spPr>
        <p:txBody>
          <a:bodyPr wrap="square" rtlCol="0">
            <a:spAutoFit/>
          </a:bodyPr>
          <a:lstStyle/>
          <a:p>
            <a:pPr algn="r"/>
            <a:r>
              <a:rPr lang="en-US" dirty="0"/>
              <a:t>10</a:t>
            </a:r>
          </a:p>
        </p:txBody>
      </p:sp>
      <p:sp>
        <p:nvSpPr>
          <p:cNvPr id="88" name="TextBox 87"/>
          <p:cNvSpPr txBox="1"/>
          <p:nvPr/>
        </p:nvSpPr>
        <p:spPr>
          <a:xfrm>
            <a:off x="364178" y="3501269"/>
            <a:ext cx="457200" cy="369332"/>
          </a:xfrm>
          <a:prstGeom prst="rect">
            <a:avLst/>
          </a:prstGeom>
          <a:noFill/>
        </p:spPr>
        <p:txBody>
          <a:bodyPr wrap="square" rtlCol="0">
            <a:spAutoFit/>
          </a:bodyPr>
          <a:lstStyle/>
          <a:p>
            <a:pPr algn="r"/>
            <a:r>
              <a:rPr lang="en-US" dirty="0"/>
              <a:t>6</a:t>
            </a:r>
          </a:p>
        </p:txBody>
      </p:sp>
      <p:sp>
        <p:nvSpPr>
          <p:cNvPr id="91" name="TextBox 90"/>
          <p:cNvSpPr txBox="1"/>
          <p:nvPr/>
        </p:nvSpPr>
        <p:spPr>
          <a:xfrm>
            <a:off x="371751" y="4345909"/>
            <a:ext cx="457200" cy="369332"/>
          </a:xfrm>
          <a:prstGeom prst="rect">
            <a:avLst/>
          </a:prstGeom>
          <a:noFill/>
        </p:spPr>
        <p:txBody>
          <a:bodyPr wrap="square" rtlCol="0">
            <a:spAutoFit/>
          </a:bodyPr>
          <a:lstStyle/>
          <a:p>
            <a:pPr algn="r"/>
            <a:r>
              <a:rPr lang="en-US" dirty="0"/>
              <a:t>3</a:t>
            </a:r>
          </a:p>
        </p:txBody>
      </p:sp>
      <p:sp>
        <p:nvSpPr>
          <p:cNvPr id="93" name="TextBox 92"/>
          <p:cNvSpPr txBox="1"/>
          <p:nvPr/>
        </p:nvSpPr>
        <p:spPr>
          <a:xfrm>
            <a:off x="379325" y="5689177"/>
            <a:ext cx="457200" cy="369332"/>
          </a:xfrm>
          <a:prstGeom prst="rect">
            <a:avLst/>
          </a:prstGeom>
          <a:noFill/>
        </p:spPr>
        <p:txBody>
          <a:bodyPr wrap="square" rtlCol="0">
            <a:spAutoFit/>
          </a:bodyPr>
          <a:lstStyle/>
          <a:p>
            <a:pPr algn="r"/>
            <a:r>
              <a:rPr lang="en-US" dirty="0"/>
              <a:t>0</a:t>
            </a:r>
          </a:p>
        </p:txBody>
      </p:sp>
      <p:cxnSp>
        <p:nvCxnSpPr>
          <p:cNvPr id="98" name="Straight Connector 97"/>
          <p:cNvCxnSpPr/>
          <p:nvPr/>
        </p:nvCxnSpPr>
        <p:spPr>
          <a:xfrm rot="5400000">
            <a:off x="2987428" y="5113791"/>
            <a:ext cx="1144420"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1619862" y="5693149"/>
            <a:ext cx="457200" cy="369332"/>
          </a:xfrm>
          <a:prstGeom prst="rect">
            <a:avLst/>
          </a:prstGeom>
          <a:noFill/>
        </p:spPr>
        <p:txBody>
          <a:bodyPr wrap="square" rtlCol="0">
            <a:spAutoFit/>
          </a:bodyPr>
          <a:lstStyle/>
          <a:p>
            <a:pPr algn="ctr"/>
            <a:r>
              <a:rPr lang="en-US" dirty="0"/>
              <a:t>10</a:t>
            </a:r>
          </a:p>
        </p:txBody>
      </p:sp>
      <p:sp>
        <p:nvSpPr>
          <p:cNvPr id="102" name="TextBox 101"/>
          <p:cNvSpPr txBox="1"/>
          <p:nvPr/>
        </p:nvSpPr>
        <p:spPr>
          <a:xfrm>
            <a:off x="2229462" y="5693149"/>
            <a:ext cx="457200" cy="369332"/>
          </a:xfrm>
          <a:prstGeom prst="rect">
            <a:avLst/>
          </a:prstGeom>
          <a:noFill/>
        </p:spPr>
        <p:txBody>
          <a:bodyPr wrap="square" rtlCol="0">
            <a:spAutoFit/>
          </a:bodyPr>
          <a:lstStyle/>
          <a:p>
            <a:pPr algn="ctr"/>
            <a:r>
              <a:rPr lang="en-US" dirty="0"/>
              <a:t>15</a:t>
            </a:r>
          </a:p>
        </p:txBody>
      </p:sp>
      <p:sp>
        <p:nvSpPr>
          <p:cNvPr id="103" name="TextBox 102"/>
          <p:cNvSpPr txBox="1"/>
          <p:nvPr/>
        </p:nvSpPr>
        <p:spPr>
          <a:xfrm>
            <a:off x="3331832" y="5693149"/>
            <a:ext cx="457200" cy="369332"/>
          </a:xfrm>
          <a:prstGeom prst="rect">
            <a:avLst/>
          </a:prstGeom>
          <a:noFill/>
        </p:spPr>
        <p:txBody>
          <a:bodyPr wrap="square" rtlCol="0">
            <a:spAutoFit/>
          </a:bodyPr>
          <a:lstStyle/>
          <a:p>
            <a:pPr algn="ctr"/>
            <a:r>
              <a:rPr lang="en-US" dirty="0"/>
              <a:t>30</a:t>
            </a:r>
          </a:p>
        </p:txBody>
      </p:sp>
      <p:sp>
        <p:nvSpPr>
          <p:cNvPr id="104" name="TextBox 103"/>
          <p:cNvSpPr txBox="1"/>
          <p:nvPr/>
        </p:nvSpPr>
        <p:spPr>
          <a:xfrm>
            <a:off x="3993298" y="5693149"/>
            <a:ext cx="457200" cy="369332"/>
          </a:xfrm>
          <a:prstGeom prst="rect">
            <a:avLst/>
          </a:prstGeom>
          <a:noFill/>
        </p:spPr>
        <p:txBody>
          <a:bodyPr wrap="square" rtlCol="0">
            <a:spAutoFit/>
          </a:bodyPr>
          <a:lstStyle/>
          <a:p>
            <a:pPr algn="ctr"/>
            <a:r>
              <a:rPr lang="en-US" dirty="0"/>
              <a:t>35</a:t>
            </a:r>
          </a:p>
        </p:txBody>
      </p:sp>
      <p:graphicFrame>
        <p:nvGraphicFramePr>
          <p:cNvPr id="21506" name="Object 2"/>
          <p:cNvGraphicFramePr>
            <a:graphicFrameLocks noChangeAspect="1"/>
          </p:cNvGraphicFramePr>
          <p:nvPr>
            <p:extLst>
              <p:ext uri="{D42A27DB-BD31-4B8C-83A1-F6EECF244321}">
                <p14:modId xmlns:p14="http://schemas.microsoft.com/office/powerpoint/2010/main" val="1074382094"/>
              </p:ext>
            </p:extLst>
          </p:nvPr>
        </p:nvGraphicFramePr>
        <p:xfrm>
          <a:off x="902336" y="2935886"/>
          <a:ext cx="809625" cy="544513"/>
        </p:xfrm>
        <a:graphic>
          <a:graphicData uri="http://schemas.openxmlformats.org/presentationml/2006/ole">
            <mc:AlternateContent xmlns:mc="http://schemas.openxmlformats.org/markup-compatibility/2006">
              <mc:Choice xmlns:v="urn:schemas-microsoft-com:vml" Requires="v">
                <p:oleObj name="Equation" r:id="rId3" imgW="596900" imgH="393700" progId="Equation.3">
                  <p:embed/>
                </p:oleObj>
              </mc:Choice>
              <mc:Fallback>
                <p:oleObj name="Equation" r:id="rId3" imgW="596900" imgH="393700" progId="Equation.3">
                  <p:embed/>
                  <p:pic>
                    <p:nvPicPr>
                      <p:cNvPr id="0" name="Picture 2"/>
                      <p:cNvPicPr>
                        <a:picLocks noChangeAspect="1" noChangeArrowheads="1"/>
                      </p:cNvPicPr>
                      <p:nvPr/>
                    </p:nvPicPr>
                    <p:blipFill>
                      <a:blip r:embed="rId4"/>
                      <a:srcRect/>
                      <a:stretch>
                        <a:fillRect/>
                      </a:stretch>
                    </p:blipFill>
                    <p:spPr bwMode="auto">
                      <a:xfrm>
                        <a:off x="902336" y="2935886"/>
                        <a:ext cx="809625" cy="5445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1507" name="Object 3"/>
          <p:cNvGraphicFramePr>
            <a:graphicFrameLocks noChangeAspect="1"/>
          </p:cNvGraphicFramePr>
          <p:nvPr>
            <p:extLst>
              <p:ext uri="{D42A27DB-BD31-4B8C-83A1-F6EECF244321}">
                <p14:modId xmlns:p14="http://schemas.microsoft.com/office/powerpoint/2010/main" val="1623853300"/>
              </p:ext>
            </p:extLst>
          </p:nvPr>
        </p:nvGraphicFramePr>
        <p:xfrm>
          <a:off x="2646837" y="4249529"/>
          <a:ext cx="834537" cy="561074"/>
        </p:xfrm>
        <a:graphic>
          <a:graphicData uri="http://schemas.openxmlformats.org/presentationml/2006/ole">
            <mc:AlternateContent xmlns:mc="http://schemas.openxmlformats.org/markup-compatibility/2006">
              <mc:Choice xmlns:v="urn:schemas-microsoft-com:vml" Requires="v">
                <p:oleObj name="Equation" r:id="rId5" imgW="596900" imgH="393700" progId="Equation.3">
                  <p:embed/>
                </p:oleObj>
              </mc:Choice>
              <mc:Fallback>
                <p:oleObj name="Equation" r:id="rId5" imgW="596900" imgH="393700" progId="Equation.3">
                  <p:embed/>
                  <p:pic>
                    <p:nvPicPr>
                      <p:cNvPr id="0" name="Picture 3"/>
                      <p:cNvPicPr>
                        <a:picLocks noChangeAspect="1" noChangeArrowheads="1"/>
                      </p:cNvPicPr>
                      <p:nvPr/>
                    </p:nvPicPr>
                    <p:blipFill>
                      <a:blip r:embed="rId6"/>
                      <a:srcRect/>
                      <a:stretch>
                        <a:fillRect/>
                      </a:stretch>
                    </p:blipFill>
                    <p:spPr bwMode="auto">
                      <a:xfrm>
                        <a:off x="2646837" y="4249529"/>
                        <a:ext cx="834537" cy="561074"/>
                      </a:xfrm>
                      <a:prstGeom prst="rect">
                        <a:avLst/>
                      </a:prstGeom>
                      <a:noFill/>
                    </p:spPr>
                  </p:pic>
                </p:oleObj>
              </mc:Fallback>
            </mc:AlternateContent>
          </a:graphicData>
        </a:graphic>
      </p:graphicFrame>
      <p:sp>
        <p:nvSpPr>
          <p:cNvPr id="106" name="Rectangular Callout 105"/>
          <p:cNvSpPr/>
          <p:nvPr/>
        </p:nvSpPr>
        <p:spPr>
          <a:xfrm>
            <a:off x="2879490" y="2039002"/>
            <a:ext cx="1960929" cy="1323132"/>
          </a:xfrm>
          <a:prstGeom prst="wedgeRectCallout">
            <a:avLst>
              <a:gd name="adj1" fmla="val -54243"/>
              <a:gd name="adj2" fmla="val 882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The consumer needs more beer for every wing as we move to the left and up the indifference curve.</a:t>
            </a:r>
          </a:p>
        </p:txBody>
      </p:sp>
      <p:cxnSp>
        <p:nvCxnSpPr>
          <p:cNvPr id="32" name="Straight Connector 31"/>
          <p:cNvCxnSpPr/>
          <p:nvPr/>
        </p:nvCxnSpPr>
        <p:spPr>
          <a:xfrm rot="10800000">
            <a:off x="836525" y="4347319"/>
            <a:ext cx="2721526"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79325" y="4120596"/>
            <a:ext cx="457200" cy="369332"/>
          </a:xfrm>
          <a:prstGeom prst="rect">
            <a:avLst/>
          </a:prstGeom>
          <a:noFill/>
        </p:spPr>
        <p:txBody>
          <a:bodyPr wrap="square" rtlCol="0">
            <a:spAutoFit/>
          </a:bodyPr>
          <a:lstStyle/>
          <a:p>
            <a:pPr algn="r"/>
            <a:r>
              <a:rPr lang="en-US" dirty="0"/>
              <a:t>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Indifference Curves: Two Extremes</a:t>
            </a:r>
          </a:p>
        </p:txBody>
      </p:sp>
      <p:cxnSp>
        <p:nvCxnSpPr>
          <p:cNvPr id="5" name="Straight Connector 4"/>
          <p:cNvCxnSpPr/>
          <p:nvPr/>
        </p:nvCxnSpPr>
        <p:spPr>
          <a:xfrm rot="5400000">
            <a:off x="-506587" y="4234517"/>
            <a:ext cx="294164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965029" y="5706133"/>
            <a:ext cx="325808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cxnSpLocks/>
          </p:cNvCxnSpPr>
          <p:nvPr/>
        </p:nvCxnSpPr>
        <p:spPr>
          <a:xfrm>
            <a:off x="970404" y="4099618"/>
            <a:ext cx="1724922" cy="16065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a:off x="974247" y="4468950"/>
            <a:ext cx="1321533" cy="12379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a:off x="977719" y="3723861"/>
            <a:ext cx="2094456" cy="198068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06621" y="2727129"/>
            <a:ext cx="785375" cy="523220"/>
          </a:xfrm>
          <a:prstGeom prst="rect">
            <a:avLst/>
          </a:prstGeom>
          <a:noFill/>
        </p:spPr>
        <p:txBody>
          <a:bodyPr wrap="square" rtlCol="0">
            <a:spAutoFit/>
          </a:bodyPr>
          <a:lstStyle/>
          <a:p>
            <a:pPr algn="ctr"/>
            <a:r>
              <a:rPr lang="en-US" sz="1400" dirty="0"/>
              <a:t>1 </a:t>
            </a:r>
            <a:r>
              <a:rPr lang="en-US" sz="1400" dirty="0" err="1"/>
              <a:t>lb</a:t>
            </a:r>
            <a:r>
              <a:rPr lang="en-US" sz="1400" dirty="0"/>
              <a:t> gold bar</a:t>
            </a:r>
          </a:p>
        </p:txBody>
      </p:sp>
      <p:sp>
        <p:nvSpPr>
          <p:cNvPr id="31" name="TextBox 30"/>
          <p:cNvSpPr txBox="1"/>
          <p:nvPr/>
        </p:nvSpPr>
        <p:spPr>
          <a:xfrm>
            <a:off x="3543757" y="5676535"/>
            <a:ext cx="782992" cy="523220"/>
          </a:xfrm>
          <a:prstGeom prst="rect">
            <a:avLst/>
          </a:prstGeom>
          <a:noFill/>
        </p:spPr>
        <p:txBody>
          <a:bodyPr wrap="square" rtlCol="0">
            <a:spAutoFit/>
          </a:bodyPr>
          <a:lstStyle/>
          <a:p>
            <a:pPr algn="ctr"/>
            <a:r>
              <a:rPr lang="en-US" sz="1400" dirty="0"/>
              <a:t>2 </a:t>
            </a:r>
            <a:r>
              <a:rPr lang="en-US" sz="1400" dirty="0" err="1"/>
              <a:t>lb</a:t>
            </a:r>
            <a:r>
              <a:rPr lang="en-US" sz="1400" dirty="0"/>
              <a:t> gold bar</a:t>
            </a:r>
          </a:p>
        </p:txBody>
      </p:sp>
      <p:sp>
        <p:nvSpPr>
          <p:cNvPr id="32" name="TextBox 31"/>
          <p:cNvSpPr txBox="1"/>
          <p:nvPr/>
        </p:nvSpPr>
        <p:spPr>
          <a:xfrm>
            <a:off x="581928" y="3565293"/>
            <a:ext cx="410068" cy="369332"/>
          </a:xfrm>
          <a:prstGeom prst="rect">
            <a:avLst/>
          </a:prstGeom>
          <a:noFill/>
        </p:spPr>
        <p:txBody>
          <a:bodyPr wrap="square" rtlCol="0">
            <a:spAutoFit/>
          </a:bodyPr>
          <a:lstStyle/>
          <a:p>
            <a:pPr algn="r"/>
            <a:r>
              <a:rPr lang="en-US" dirty="0"/>
              <a:t>6</a:t>
            </a:r>
          </a:p>
        </p:txBody>
      </p:sp>
      <p:sp>
        <p:nvSpPr>
          <p:cNvPr id="33" name="TextBox 32"/>
          <p:cNvSpPr txBox="1"/>
          <p:nvPr/>
        </p:nvSpPr>
        <p:spPr>
          <a:xfrm>
            <a:off x="568793" y="3911740"/>
            <a:ext cx="410068" cy="369332"/>
          </a:xfrm>
          <a:prstGeom prst="rect">
            <a:avLst/>
          </a:prstGeom>
          <a:noFill/>
        </p:spPr>
        <p:txBody>
          <a:bodyPr wrap="square" rtlCol="0">
            <a:spAutoFit/>
          </a:bodyPr>
          <a:lstStyle/>
          <a:p>
            <a:pPr algn="r"/>
            <a:r>
              <a:rPr lang="en-US" dirty="0"/>
              <a:t>4</a:t>
            </a:r>
          </a:p>
        </p:txBody>
      </p:sp>
      <p:sp>
        <p:nvSpPr>
          <p:cNvPr id="34" name="TextBox 33"/>
          <p:cNvSpPr txBox="1"/>
          <p:nvPr/>
        </p:nvSpPr>
        <p:spPr>
          <a:xfrm>
            <a:off x="560336" y="4258949"/>
            <a:ext cx="410068" cy="369332"/>
          </a:xfrm>
          <a:prstGeom prst="rect">
            <a:avLst/>
          </a:prstGeom>
          <a:noFill/>
        </p:spPr>
        <p:txBody>
          <a:bodyPr wrap="square" rtlCol="0">
            <a:spAutoFit/>
          </a:bodyPr>
          <a:lstStyle/>
          <a:p>
            <a:pPr algn="r"/>
            <a:r>
              <a:rPr lang="en-US" dirty="0"/>
              <a:t>2</a:t>
            </a:r>
          </a:p>
        </p:txBody>
      </p:sp>
      <p:sp>
        <p:nvSpPr>
          <p:cNvPr id="35" name="TextBox 34"/>
          <p:cNvSpPr txBox="1"/>
          <p:nvPr/>
        </p:nvSpPr>
        <p:spPr>
          <a:xfrm>
            <a:off x="2894831" y="5675301"/>
            <a:ext cx="410068" cy="369332"/>
          </a:xfrm>
          <a:prstGeom prst="rect">
            <a:avLst/>
          </a:prstGeom>
          <a:noFill/>
        </p:spPr>
        <p:txBody>
          <a:bodyPr wrap="square" rtlCol="0">
            <a:spAutoFit/>
          </a:bodyPr>
          <a:lstStyle/>
          <a:p>
            <a:pPr algn="ctr"/>
            <a:r>
              <a:rPr lang="en-US" dirty="0"/>
              <a:t>3</a:t>
            </a:r>
          </a:p>
        </p:txBody>
      </p:sp>
      <p:sp>
        <p:nvSpPr>
          <p:cNvPr id="36" name="TextBox 35"/>
          <p:cNvSpPr txBox="1"/>
          <p:nvPr/>
        </p:nvSpPr>
        <p:spPr>
          <a:xfrm>
            <a:off x="2499881" y="5663475"/>
            <a:ext cx="410068" cy="369332"/>
          </a:xfrm>
          <a:prstGeom prst="rect">
            <a:avLst/>
          </a:prstGeom>
          <a:noFill/>
        </p:spPr>
        <p:txBody>
          <a:bodyPr wrap="square" rtlCol="0">
            <a:spAutoFit/>
          </a:bodyPr>
          <a:lstStyle/>
          <a:p>
            <a:pPr algn="ctr"/>
            <a:r>
              <a:rPr lang="en-US" dirty="0"/>
              <a:t>2</a:t>
            </a:r>
          </a:p>
        </p:txBody>
      </p:sp>
      <p:sp>
        <p:nvSpPr>
          <p:cNvPr id="37" name="TextBox 36"/>
          <p:cNvSpPr txBox="1"/>
          <p:nvPr/>
        </p:nvSpPr>
        <p:spPr>
          <a:xfrm>
            <a:off x="2089811" y="5663475"/>
            <a:ext cx="410068" cy="369332"/>
          </a:xfrm>
          <a:prstGeom prst="rect">
            <a:avLst/>
          </a:prstGeom>
          <a:noFill/>
        </p:spPr>
        <p:txBody>
          <a:bodyPr wrap="square" rtlCol="0">
            <a:spAutoFit/>
          </a:bodyPr>
          <a:lstStyle/>
          <a:p>
            <a:pPr algn="ctr"/>
            <a:r>
              <a:rPr lang="en-US" dirty="0"/>
              <a:t>1</a:t>
            </a:r>
          </a:p>
        </p:txBody>
      </p:sp>
      <p:sp>
        <p:nvSpPr>
          <p:cNvPr id="38" name="TextBox 37"/>
          <p:cNvSpPr txBox="1"/>
          <p:nvPr/>
        </p:nvSpPr>
        <p:spPr>
          <a:xfrm>
            <a:off x="963441" y="2250075"/>
            <a:ext cx="3259671" cy="369332"/>
          </a:xfrm>
          <a:prstGeom prst="rect">
            <a:avLst/>
          </a:prstGeom>
          <a:noFill/>
        </p:spPr>
        <p:txBody>
          <a:bodyPr wrap="square" rtlCol="0">
            <a:spAutoFit/>
          </a:bodyPr>
          <a:lstStyle/>
          <a:p>
            <a:pPr algn="ctr"/>
            <a:r>
              <a:rPr lang="en-US" u="sng" dirty="0"/>
              <a:t>Perfect Substitutes</a:t>
            </a:r>
          </a:p>
        </p:txBody>
      </p:sp>
      <p:cxnSp>
        <p:nvCxnSpPr>
          <p:cNvPr id="39" name="Straight Connector 38"/>
          <p:cNvCxnSpPr/>
          <p:nvPr/>
        </p:nvCxnSpPr>
        <p:spPr>
          <a:xfrm rot="5400000">
            <a:off x="3579933" y="4234517"/>
            <a:ext cx="294164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051549" y="5706133"/>
            <a:ext cx="325808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301398" y="4461128"/>
            <a:ext cx="1755498" cy="78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5625891" y="3782443"/>
            <a:ext cx="13557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342673" y="2610600"/>
            <a:ext cx="708876" cy="523220"/>
          </a:xfrm>
          <a:prstGeom prst="rect">
            <a:avLst/>
          </a:prstGeom>
          <a:noFill/>
        </p:spPr>
        <p:txBody>
          <a:bodyPr wrap="square" rtlCol="0">
            <a:spAutoFit/>
          </a:bodyPr>
          <a:lstStyle/>
          <a:p>
            <a:pPr algn="ctr"/>
            <a:r>
              <a:rPr lang="en-US" sz="1400" dirty="0"/>
              <a:t>Left mitten</a:t>
            </a:r>
          </a:p>
        </p:txBody>
      </p:sp>
      <p:sp>
        <p:nvSpPr>
          <p:cNvPr id="45" name="TextBox 44"/>
          <p:cNvSpPr txBox="1"/>
          <p:nvPr/>
        </p:nvSpPr>
        <p:spPr>
          <a:xfrm>
            <a:off x="7824070" y="5707723"/>
            <a:ext cx="708876" cy="523220"/>
          </a:xfrm>
          <a:prstGeom prst="rect">
            <a:avLst/>
          </a:prstGeom>
          <a:noFill/>
        </p:spPr>
        <p:txBody>
          <a:bodyPr wrap="square" rtlCol="0">
            <a:spAutoFit/>
          </a:bodyPr>
          <a:lstStyle/>
          <a:p>
            <a:pPr algn="ctr"/>
            <a:r>
              <a:rPr lang="en-US" sz="1400" dirty="0"/>
              <a:t>Right mitten</a:t>
            </a:r>
          </a:p>
        </p:txBody>
      </p:sp>
      <p:sp>
        <p:nvSpPr>
          <p:cNvPr id="46" name="TextBox 45"/>
          <p:cNvSpPr txBox="1"/>
          <p:nvPr/>
        </p:nvSpPr>
        <p:spPr>
          <a:xfrm>
            <a:off x="4570560" y="4698975"/>
            <a:ext cx="479401" cy="369332"/>
          </a:xfrm>
          <a:prstGeom prst="rect">
            <a:avLst/>
          </a:prstGeom>
          <a:noFill/>
        </p:spPr>
        <p:txBody>
          <a:bodyPr wrap="square" rtlCol="0">
            <a:spAutoFit/>
          </a:bodyPr>
          <a:lstStyle/>
          <a:p>
            <a:pPr algn="r"/>
            <a:r>
              <a:rPr lang="en-US" dirty="0"/>
              <a:t>10</a:t>
            </a:r>
          </a:p>
        </p:txBody>
      </p:sp>
      <p:sp>
        <p:nvSpPr>
          <p:cNvPr id="47" name="TextBox 46"/>
          <p:cNvSpPr txBox="1"/>
          <p:nvPr/>
        </p:nvSpPr>
        <p:spPr>
          <a:xfrm>
            <a:off x="4549078" y="4235311"/>
            <a:ext cx="500883" cy="369332"/>
          </a:xfrm>
          <a:prstGeom prst="rect">
            <a:avLst/>
          </a:prstGeom>
          <a:noFill/>
        </p:spPr>
        <p:txBody>
          <a:bodyPr wrap="square" rtlCol="0">
            <a:spAutoFit/>
          </a:bodyPr>
          <a:lstStyle/>
          <a:p>
            <a:pPr algn="r"/>
            <a:r>
              <a:rPr lang="en-US" dirty="0"/>
              <a:t>15</a:t>
            </a:r>
          </a:p>
        </p:txBody>
      </p:sp>
      <p:sp>
        <p:nvSpPr>
          <p:cNvPr id="50" name="TextBox 49"/>
          <p:cNvSpPr txBox="1"/>
          <p:nvPr/>
        </p:nvSpPr>
        <p:spPr>
          <a:xfrm>
            <a:off x="5530950" y="5707723"/>
            <a:ext cx="498463" cy="369332"/>
          </a:xfrm>
          <a:prstGeom prst="rect">
            <a:avLst/>
          </a:prstGeom>
          <a:noFill/>
        </p:spPr>
        <p:txBody>
          <a:bodyPr wrap="square" rtlCol="0">
            <a:spAutoFit/>
          </a:bodyPr>
          <a:lstStyle/>
          <a:p>
            <a:pPr algn="ctr"/>
            <a:r>
              <a:rPr lang="en-US" dirty="0"/>
              <a:t>10</a:t>
            </a:r>
          </a:p>
        </p:txBody>
      </p:sp>
      <p:sp>
        <p:nvSpPr>
          <p:cNvPr id="52" name="TextBox 51"/>
          <p:cNvSpPr txBox="1"/>
          <p:nvPr/>
        </p:nvSpPr>
        <p:spPr>
          <a:xfrm>
            <a:off x="5049961" y="2250075"/>
            <a:ext cx="3259671" cy="369332"/>
          </a:xfrm>
          <a:prstGeom prst="rect">
            <a:avLst/>
          </a:prstGeom>
          <a:noFill/>
        </p:spPr>
        <p:txBody>
          <a:bodyPr wrap="square" rtlCol="0">
            <a:spAutoFit/>
          </a:bodyPr>
          <a:lstStyle/>
          <a:p>
            <a:pPr algn="ctr"/>
            <a:r>
              <a:rPr lang="en-US" u="sng" dirty="0"/>
              <a:t>Perfect Compliments</a:t>
            </a:r>
          </a:p>
        </p:txBody>
      </p:sp>
      <p:cxnSp>
        <p:nvCxnSpPr>
          <p:cNvPr id="59" name="Straight Connector 58"/>
          <p:cNvCxnSpPr/>
          <p:nvPr/>
        </p:nvCxnSpPr>
        <p:spPr>
          <a:xfrm rot="5400000">
            <a:off x="4941922" y="3996419"/>
            <a:ext cx="1766503"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825968" y="4882053"/>
            <a:ext cx="223092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0800000">
            <a:off x="5051552" y="4472128"/>
            <a:ext cx="774417"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10800000">
            <a:off x="5051552" y="4880464"/>
            <a:ext cx="774417"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flipH="1" flipV="1">
            <a:off x="5414723" y="5294887"/>
            <a:ext cx="822492"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flipV="1">
            <a:off x="5893331" y="5294093"/>
            <a:ext cx="827258" cy="2"/>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DA6DE7E-7C4E-2051-8713-E588DBCB5971}"/>
              </a:ext>
            </a:extLst>
          </p:cNvPr>
          <p:cNvSpPr txBox="1"/>
          <p:nvPr/>
        </p:nvSpPr>
        <p:spPr>
          <a:xfrm>
            <a:off x="6001004" y="5704545"/>
            <a:ext cx="500883" cy="369332"/>
          </a:xfrm>
          <a:prstGeom prst="rect">
            <a:avLst/>
          </a:prstGeom>
          <a:noFill/>
        </p:spPr>
        <p:txBody>
          <a:bodyPr wrap="square" rtlCol="0">
            <a:spAutoFit/>
          </a:bodyPr>
          <a:lstStyle/>
          <a:p>
            <a:pPr algn="r"/>
            <a:r>
              <a:rPr lang="en-US" dirty="0"/>
              <a:t>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5273"/>
          </a:xfrm>
        </p:spPr>
        <p:txBody>
          <a:bodyPr/>
          <a:lstStyle/>
          <a:p>
            <a:r>
              <a:rPr lang="en-US" dirty="0"/>
              <a:t>Consumer’s Optimal Choice</a:t>
            </a:r>
          </a:p>
        </p:txBody>
      </p:sp>
      <p:cxnSp>
        <p:nvCxnSpPr>
          <p:cNvPr id="7" name="Straight Connector 6"/>
          <p:cNvCxnSpPr/>
          <p:nvPr/>
        </p:nvCxnSpPr>
        <p:spPr>
          <a:xfrm rot="16200000" flipH="1">
            <a:off x="-1322657" y="3708656"/>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774243" y="5805557"/>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1494358" y="-458701"/>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0" y="1611755"/>
            <a:ext cx="774243" cy="369332"/>
          </a:xfrm>
          <a:prstGeom prst="rect">
            <a:avLst/>
          </a:prstGeom>
          <a:noFill/>
        </p:spPr>
        <p:txBody>
          <a:bodyPr wrap="square" rtlCol="0">
            <a:spAutoFit/>
          </a:bodyPr>
          <a:lstStyle/>
          <a:p>
            <a:pPr algn="r"/>
            <a:r>
              <a:rPr lang="en-US" dirty="0"/>
              <a:t>Beers</a:t>
            </a:r>
          </a:p>
        </p:txBody>
      </p:sp>
      <p:sp>
        <p:nvSpPr>
          <p:cNvPr id="17" name="TextBox 16"/>
          <p:cNvSpPr txBox="1"/>
          <p:nvPr/>
        </p:nvSpPr>
        <p:spPr>
          <a:xfrm>
            <a:off x="5220599" y="5805560"/>
            <a:ext cx="774243" cy="369332"/>
          </a:xfrm>
          <a:prstGeom prst="rect">
            <a:avLst/>
          </a:prstGeom>
          <a:noFill/>
        </p:spPr>
        <p:txBody>
          <a:bodyPr wrap="square" rtlCol="0">
            <a:spAutoFit/>
          </a:bodyPr>
          <a:lstStyle/>
          <a:p>
            <a:pPr algn="r"/>
            <a:r>
              <a:rPr lang="en-US" dirty="0"/>
              <a:t>Wings</a:t>
            </a:r>
          </a:p>
        </p:txBody>
      </p:sp>
      <p:sp>
        <p:nvSpPr>
          <p:cNvPr id="30" name="Oval 29"/>
          <p:cNvSpPr/>
          <p:nvPr/>
        </p:nvSpPr>
        <p:spPr>
          <a:xfrm>
            <a:off x="2268160" y="3889699"/>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82310" y="620863"/>
            <a:ext cx="5449817" cy="369332"/>
          </a:xfrm>
          <a:prstGeom prst="rect">
            <a:avLst/>
          </a:prstGeom>
          <a:noFill/>
        </p:spPr>
        <p:txBody>
          <a:bodyPr wrap="square" rtlCol="0">
            <a:spAutoFit/>
          </a:bodyPr>
          <a:lstStyle/>
          <a:p>
            <a:r>
              <a:rPr lang="en-US" dirty="0"/>
              <a:t> </a:t>
            </a:r>
          </a:p>
        </p:txBody>
      </p:sp>
      <p:sp>
        <p:nvSpPr>
          <p:cNvPr id="38" name="Arc 37"/>
          <p:cNvSpPr/>
          <p:nvPr/>
        </p:nvSpPr>
        <p:spPr>
          <a:xfrm rot="10800000">
            <a:off x="2028540" y="-88088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p:cNvSpPr txBox="1"/>
          <p:nvPr/>
        </p:nvSpPr>
        <p:spPr>
          <a:xfrm>
            <a:off x="6060733" y="727246"/>
            <a:ext cx="2968966" cy="4801314"/>
          </a:xfrm>
          <a:prstGeom prst="rect">
            <a:avLst/>
          </a:prstGeom>
          <a:noFill/>
        </p:spPr>
        <p:txBody>
          <a:bodyPr wrap="square" rtlCol="0">
            <a:spAutoFit/>
          </a:bodyPr>
          <a:lstStyle/>
          <a:p>
            <a:pPr algn="ctr"/>
            <a:endParaRPr lang="en-US" dirty="0"/>
          </a:p>
          <a:p>
            <a:pPr algn="ctr"/>
            <a:r>
              <a:rPr lang="en-US" dirty="0"/>
              <a:t> The optimal point where the budgets constraint is tangent to the indifference curve…the marginal rate of substitution equals the relative price of the goods.</a:t>
            </a:r>
          </a:p>
          <a:p>
            <a:pPr algn="ctr"/>
            <a:endParaRPr lang="en-US" dirty="0"/>
          </a:p>
          <a:p>
            <a:pPr algn="ctr"/>
            <a:r>
              <a:rPr lang="en-US" dirty="0"/>
              <a:t>  This point represents the best combination of wings and beer the consumer can afford, where the marginal utility of beer per dollar spent equals the marginal utility of wings per dollar spent. </a:t>
            </a:r>
            <a:r>
              <a:rPr lang="en-US" b="1" dirty="0"/>
              <a:t>You have maximized your utility per dollar spent!</a:t>
            </a:r>
          </a:p>
        </p:txBody>
      </p:sp>
      <p:sp>
        <p:nvSpPr>
          <p:cNvPr id="19" name="Arc 18"/>
          <p:cNvSpPr/>
          <p:nvPr/>
        </p:nvSpPr>
        <p:spPr>
          <a:xfrm rot="10800000">
            <a:off x="1042461" y="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774243" y="2512068"/>
            <a:ext cx="3558036" cy="32934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Line Callout 1 23"/>
          <p:cNvSpPr/>
          <p:nvPr/>
        </p:nvSpPr>
        <p:spPr>
          <a:xfrm>
            <a:off x="2831554" y="922317"/>
            <a:ext cx="2184489" cy="2316183"/>
          </a:xfrm>
          <a:prstGeom prst="borderCallout1">
            <a:avLst>
              <a:gd name="adj1" fmla="val 100152"/>
              <a:gd name="adj2" fmla="val 48996"/>
              <a:gd name="adj3" fmla="val 132339"/>
              <a:gd name="adj4" fmla="val -24294"/>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Optimal</a:t>
            </a: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9C59ABB-1C3A-9673-C057-0B512F0E538E}"/>
                  </a:ext>
                </a:extLst>
              </p:cNvPr>
              <p:cNvSpPr/>
              <p:nvPr/>
            </p:nvSpPr>
            <p:spPr>
              <a:xfrm>
                <a:off x="3145946" y="1343950"/>
                <a:ext cx="15183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S</m:t>
                      </m:r>
                      <m:r>
                        <m:rPr>
                          <m:sty m:val="p"/>
                        </m:rPr>
                        <a:rPr lang="en-US" i="0">
                          <a:latin typeface="Cambria Math" panose="02040503050406030204" pitchFamily="18" charset="0"/>
                        </a:rPr>
                        <m:t>lope</m:t>
                      </m:r>
                      <m:r>
                        <a:rPr lang="en-US" i="0">
                          <a:latin typeface="Cambria Math" panose="02040503050406030204" pitchFamily="18" charset="0"/>
                        </a:rPr>
                        <m:t>=</m:t>
                      </m:r>
                      <m:r>
                        <m:rPr>
                          <m:sty m:val="p"/>
                        </m:rPr>
                        <a:rPr lang="en-US" i="0">
                          <a:latin typeface="Cambria Math" panose="02040503050406030204" pitchFamily="18" charset="0"/>
                        </a:rPr>
                        <m:t>MRS</m:t>
                      </m:r>
                    </m:oMath>
                  </m:oMathPara>
                </a14:m>
                <a:endParaRPr lang="en-US" dirty="0"/>
              </a:p>
            </p:txBody>
          </p:sp>
        </mc:Choice>
        <mc:Fallback xmlns="">
          <p:sp>
            <p:nvSpPr>
              <p:cNvPr id="4" name="Rectangle 3">
                <a:extLst>
                  <a:ext uri="{FF2B5EF4-FFF2-40B4-BE49-F238E27FC236}">
                    <a16:creationId xmlns:a16="http://schemas.microsoft.com/office/drawing/2014/main" id="{79C59ABB-1C3A-9673-C057-0B512F0E538E}"/>
                  </a:ext>
                </a:extLst>
              </p:cNvPr>
              <p:cNvSpPr>
                <a:spLocks noRot="1" noChangeAspect="1" noMove="1" noResize="1" noEditPoints="1" noAdjustHandles="1" noChangeArrowheads="1" noChangeShapeType="1" noTextEdit="1"/>
              </p:cNvSpPr>
              <p:nvPr/>
            </p:nvSpPr>
            <p:spPr>
              <a:xfrm>
                <a:off x="3145946" y="1343950"/>
                <a:ext cx="1518364"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EE7E48C-77BC-8C7B-0FD1-4B59A7CE9CAB}"/>
                  </a:ext>
                </a:extLst>
              </p:cNvPr>
              <p:cNvSpPr/>
              <p:nvPr/>
            </p:nvSpPr>
            <p:spPr>
              <a:xfrm>
                <a:off x="3253537" y="1758515"/>
                <a:ext cx="1354409"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𝑊</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𝐵</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𝑊</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𝐵</m:t>
                              </m:r>
                            </m:sub>
                          </m:sSub>
                        </m:den>
                      </m:f>
                    </m:oMath>
                  </m:oMathPara>
                </a14:m>
                <a:endParaRPr lang="en-US" dirty="0"/>
              </a:p>
            </p:txBody>
          </p:sp>
        </mc:Choice>
        <mc:Fallback xmlns="">
          <p:sp>
            <p:nvSpPr>
              <p:cNvPr id="5" name="Rectangle 4">
                <a:extLst>
                  <a:ext uri="{FF2B5EF4-FFF2-40B4-BE49-F238E27FC236}">
                    <a16:creationId xmlns:a16="http://schemas.microsoft.com/office/drawing/2014/main" id="{3EE7E48C-77BC-8C7B-0FD1-4B59A7CE9CAB}"/>
                  </a:ext>
                </a:extLst>
              </p:cNvPr>
              <p:cNvSpPr>
                <a:spLocks noRot="1" noChangeAspect="1" noMove="1" noResize="1" noEditPoints="1" noAdjustHandles="1" noChangeArrowheads="1" noChangeShapeType="1" noTextEdit="1"/>
              </p:cNvSpPr>
              <p:nvPr/>
            </p:nvSpPr>
            <p:spPr>
              <a:xfrm>
                <a:off x="3253537" y="1758515"/>
                <a:ext cx="1354409" cy="6562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65C0C00-5306-5DBC-9F4D-517C69A95609}"/>
                  </a:ext>
                </a:extLst>
              </p:cNvPr>
              <p:cNvSpPr/>
              <p:nvPr/>
            </p:nvSpPr>
            <p:spPr>
              <a:xfrm>
                <a:off x="3164319" y="2459953"/>
                <a:ext cx="1528239" cy="6574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𝐵</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𝐵</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𝑊</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𝑊</m:t>
                              </m:r>
                            </m:sub>
                          </m:sSub>
                        </m:den>
                      </m:f>
                    </m:oMath>
                  </m:oMathPara>
                </a14:m>
                <a:endParaRPr lang="en-US" dirty="0"/>
              </a:p>
            </p:txBody>
          </p:sp>
        </mc:Choice>
        <mc:Fallback xmlns="">
          <p:sp>
            <p:nvSpPr>
              <p:cNvPr id="6" name="Rectangle 5">
                <a:extLst>
                  <a:ext uri="{FF2B5EF4-FFF2-40B4-BE49-F238E27FC236}">
                    <a16:creationId xmlns:a16="http://schemas.microsoft.com/office/drawing/2014/main" id="{D65C0C00-5306-5DBC-9F4D-517C69A95609}"/>
                  </a:ext>
                </a:extLst>
              </p:cNvPr>
              <p:cNvSpPr>
                <a:spLocks noRot="1" noChangeAspect="1" noMove="1" noResize="1" noEditPoints="1" noAdjustHandles="1" noChangeArrowheads="1" noChangeShapeType="1" noTextEdit="1"/>
              </p:cNvSpPr>
              <p:nvPr/>
            </p:nvSpPr>
            <p:spPr>
              <a:xfrm>
                <a:off x="3164319" y="2459953"/>
                <a:ext cx="1528239" cy="657488"/>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05943"/>
          </a:xfrm>
        </p:spPr>
        <p:txBody>
          <a:bodyPr>
            <a:normAutofit/>
          </a:bodyPr>
          <a:lstStyle/>
          <a:p>
            <a:r>
              <a:rPr lang="en-US" dirty="0"/>
              <a:t>Optimal Choice:</a:t>
            </a:r>
            <a:br>
              <a:rPr lang="en-US" dirty="0"/>
            </a:br>
            <a:r>
              <a:rPr lang="en-US" sz="3600" dirty="0"/>
              <a:t>Change</a:t>
            </a:r>
            <a:r>
              <a:rPr lang="en-US" dirty="0"/>
              <a:t> </a:t>
            </a:r>
            <a:r>
              <a:rPr lang="en-US" sz="3600" dirty="0"/>
              <a:t>in Nominal Income</a:t>
            </a:r>
          </a:p>
        </p:txBody>
      </p:sp>
      <p:sp>
        <p:nvSpPr>
          <p:cNvPr id="4" name="TextBox 3"/>
          <p:cNvSpPr txBox="1"/>
          <p:nvPr/>
        </p:nvSpPr>
        <p:spPr>
          <a:xfrm>
            <a:off x="4809296" y="2272859"/>
            <a:ext cx="3877504" cy="1569660"/>
          </a:xfrm>
          <a:prstGeom prst="rect">
            <a:avLst/>
          </a:prstGeom>
          <a:noFill/>
        </p:spPr>
        <p:txBody>
          <a:bodyPr wrap="square" rtlCol="0">
            <a:spAutoFit/>
          </a:bodyPr>
          <a:lstStyle/>
          <a:p>
            <a:pPr algn="ctr"/>
            <a:r>
              <a:rPr lang="en-US" sz="2400" b="1" dirty="0"/>
              <a:t>Income Effect: </a:t>
            </a:r>
            <a:r>
              <a:rPr lang="en-US" sz="2400" dirty="0"/>
              <a:t>the change in consumption that results when a consumer moves to a new indifference curve.</a:t>
            </a:r>
          </a:p>
        </p:txBody>
      </p:sp>
      <p:pic>
        <p:nvPicPr>
          <p:cNvPr id="11" name="Picture 2" descr="Gold Round Coins · Free Stock Photo">
            <a:extLst>
              <a:ext uri="{FF2B5EF4-FFF2-40B4-BE49-F238E27FC236}">
                <a16:creationId xmlns:a16="http://schemas.microsoft.com/office/drawing/2014/main" id="{BA18AE27-8288-14D6-9591-4D87AC609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25" y="2516699"/>
            <a:ext cx="3252788" cy="21616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C5FEC9B-5BE1-27FB-CEFB-6FB673E48623}"/>
                  </a:ext>
                </a:extLst>
              </p:cNvPr>
              <p:cNvSpPr/>
              <p:nvPr/>
            </p:nvSpPr>
            <p:spPr>
              <a:xfrm>
                <a:off x="5927534" y="4343662"/>
                <a:ext cx="1641027" cy="10111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1" i="1">
                              <a:solidFill>
                                <a:srgbClr val="836967"/>
                              </a:solidFill>
                              <a:latin typeface="Cambria Math" panose="02040503050406030204" pitchFamily="18" charset="0"/>
                            </a:rPr>
                          </m:ctrlPr>
                        </m:sSubPr>
                        <m:e>
                          <m:r>
                            <a:rPr lang="en-US" sz="3200" b="1" i="1">
                              <a:latin typeface="Cambria Math" panose="02040503050406030204" pitchFamily="18" charset="0"/>
                            </a:rPr>
                            <m:t>𝑰</m:t>
                          </m:r>
                        </m:e>
                        <m:sub>
                          <m:r>
                            <a:rPr lang="en-US" sz="3200" b="1" i="1">
                              <a:latin typeface="Cambria Math" panose="02040503050406030204" pitchFamily="18" charset="0"/>
                            </a:rPr>
                            <m:t>𝑹</m:t>
                          </m:r>
                        </m:sub>
                      </m:sSub>
                      <m:r>
                        <a:rPr lang="en-US" sz="3200" b="0" i="0">
                          <a:latin typeface="Cambria Math" panose="02040503050406030204" pitchFamily="18" charset="0"/>
                        </a:rPr>
                        <m:t>=</m:t>
                      </m:r>
                      <m:f>
                        <m:fPr>
                          <m:ctrlPr>
                            <a:rPr lang="en-US" sz="3200" b="0" i="1">
                              <a:solidFill>
                                <a:srgbClr val="836967"/>
                              </a:solidFill>
                              <a:latin typeface="Cambria Math" panose="02040503050406030204" pitchFamily="18" charset="0"/>
                            </a:rPr>
                          </m:ctrlPr>
                        </m:fPr>
                        <m:num>
                          <m:sSub>
                            <m:sSubPr>
                              <m:ctrlPr>
                                <a:rPr lang="en-US" sz="3200" b="0" i="1">
                                  <a:solidFill>
                                    <a:srgbClr val="836967"/>
                                  </a:solidFill>
                                  <a:latin typeface="Cambria Math" panose="02040503050406030204" pitchFamily="18" charset="0"/>
                                </a:rPr>
                              </m:ctrlPr>
                            </m:sSubPr>
                            <m:e>
                              <m:r>
                                <a:rPr lang="en-US" sz="3200" b="1" i="1">
                                  <a:latin typeface="Cambria Math" panose="02040503050406030204" pitchFamily="18" charset="0"/>
                                </a:rPr>
                                <m:t>𝑰</m:t>
                              </m:r>
                            </m:e>
                            <m:sub>
                              <m:r>
                                <a:rPr lang="en-US" sz="3200" b="1" i="1">
                                  <a:latin typeface="Cambria Math" panose="02040503050406030204" pitchFamily="18" charset="0"/>
                                </a:rPr>
                                <m:t>𝑵</m:t>
                              </m:r>
                            </m:sub>
                          </m:sSub>
                        </m:num>
                        <m:den>
                          <m:r>
                            <a:rPr lang="en-US" sz="3200" b="1" i="1">
                              <a:latin typeface="Cambria Math" panose="02040503050406030204" pitchFamily="18" charset="0"/>
                            </a:rPr>
                            <m:t>𝑷</m:t>
                          </m:r>
                        </m:den>
                      </m:f>
                    </m:oMath>
                  </m:oMathPara>
                </a14:m>
                <a:endParaRPr lang="en-US" sz="3200" dirty="0"/>
              </a:p>
            </p:txBody>
          </p:sp>
        </mc:Choice>
        <mc:Fallback xmlns="">
          <p:sp>
            <p:nvSpPr>
              <p:cNvPr id="8" name="Rectangle 7">
                <a:extLst>
                  <a:ext uri="{FF2B5EF4-FFF2-40B4-BE49-F238E27FC236}">
                    <a16:creationId xmlns:a16="http://schemas.microsoft.com/office/drawing/2014/main" id="{7C5FEC9B-5BE1-27FB-CEFB-6FB673E48623}"/>
                  </a:ext>
                </a:extLst>
              </p:cNvPr>
              <p:cNvSpPr>
                <a:spLocks noRot="1" noChangeAspect="1" noMove="1" noResize="1" noEditPoints="1" noAdjustHandles="1" noChangeArrowheads="1" noChangeShapeType="1" noTextEdit="1"/>
              </p:cNvSpPr>
              <p:nvPr/>
            </p:nvSpPr>
            <p:spPr>
              <a:xfrm>
                <a:off x="5927534" y="4343662"/>
                <a:ext cx="1641027" cy="1011111"/>
              </a:xfrm>
              <a:prstGeom prst="rect">
                <a:avLst/>
              </a:prstGeom>
              <a:blipFill>
                <a:blip r:embed="rId4"/>
                <a:stretch>
                  <a:fillRect b="-8750"/>
                </a:stretch>
              </a:blipFill>
            </p:spPr>
            <p:txBody>
              <a:bodyPr/>
              <a:lstStyle/>
              <a:p>
                <a:r>
                  <a:rPr lang="en-US">
                    <a:noFill/>
                  </a:rPr>
                  <a:t> </a:t>
                </a:r>
              </a:p>
            </p:txBody>
          </p:sp>
        </mc:Fallback>
      </mc:AlternateContent>
    </p:spTree>
    <p:extLst>
      <p:ext uri="{BB962C8B-B14F-4D97-AF65-F5344CB8AC3E}">
        <p14:creationId xmlns:p14="http://schemas.microsoft.com/office/powerpoint/2010/main" val="252679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2028"/>
          </a:xfrm>
        </p:spPr>
        <p:txBody>
          <a:bodyPr>
            <a:normAutofit fontScale="90000"/>
          </a:bodyPr>
          <a:lstStyle/>
          <a:p>
            <a:r>
              <a:rPr lang="en-US" dirty="0"/>
              <a:t>Optimal Choice: </a:t>
            </a:r>
            <a:br>
              <a:rPr lang="en-US" dirty="0"/>
            </a:br>
            <a:r>
              <a:rPr lang="en-US" dirty="0"/>
              <a:t>Normal Good</a:t>
            </a:r>
          </a:p>
        </p:txBody>
      </p:sp>
      <p:cxnSp>
        <p:nvCxnSpPr>
          <p:cNvPr id="7" name="Straight Connector 6"/>
          <p:cNvCxnSpPr/>
          <p:nvPr/>
        </p:nvCxnSpPr>
        <p:spPr>
          <a:xfrm rot="16200000" flipH="1">
            <a:off x="-644842" y="3741306"/>
            <a:ext cx="4259097" cy="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484704" y="5870855"/>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288255" y="-341706"/>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710461" y="1611759"/>
            <a:ext cx="774243" cy="369332"/>
          </a:xfrm>
          <a:prstGeom prst="rect">
            <a:avLst/>
          </a:prstGeom>
          <a:noFill/>
        </p:spPr>
        <p:txBody>
          <a:bodyPr wrap="square" rtlCol="0">
            <a:spAutoFit/>
          </a:bodyPr>
          <a:lstStyle/>
          <a:p>
            <a:pPr algn="r"/>
            <a:r>
              <a:rPr lang="en-US" dirty="0"/>
              <a:t>Beers</a:t>
            </a:r>
          </a:p>
        </p:txBody>
      </p:sp>
      <p:sp>
        <p:nvSpPr>
          <p:cNvPr id="17" name="TextBox 16"/>
          <p:cNvSpPr txBox="1"/>
          <p:nvPr/>
        </p:nvSpPr>
        <p:spPr>
          <a:xfrm>
            <a:off x="5931060" y="5805564"/>
            <a:ext cx="774243" cy="369332"/>
          </a:xfrm>
          <a:prstGeom prst="rect">
            <a:avLst/>
          </a:prstGeom>
          <a:noFill/>
        </p:spPr>
        <p:txBody>
          <a:bodyPr wrap="square" rtlCol="0">
            <a:spAutoFit/>
          </a:bodyPr>
          <a:lstStyle/>
          <a:p>
            <a:pPr algn="r"/>
            <a:r>
              <a:rPr lang="en-US" dirty="0"/>
              <a:t>Wings</a:t>
            </a:r>
          </a:p>
        </p:txBody>
      </p:sp>
      <p:sp>
        <p:nvSpPr>
          <p:cNvPr id="30" name="Oval 29"/>
          <p:cNvSpPr/>
          <p:nvPr/>
        </p:nvSpPr>
        <p:spPr>
          <a:xfrm>
            <a:off x="2973940" y="3899275"/>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390343" y="4176598"/>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596611" y="576725"/>
            <a:ext cx="5449817" cy="369332"/>
          </a:xfrm>
          <a:prstGeom prst="rect">
            <a:avLst/>
          </a:prstGeom>
          <a:noFill/>
        </p:spPr>
        <p:txBody>
          <a:bodyPr wrap="square" rtlCol="0">
            <a:spAutoFit/>
          </a:bodyPr>
          <a:lstStyle/>
          <a:p>
            <a:r>
              <a:rPr lang="en-US" dirty="0"/>
              <a:t> </a:t>
            </a:r>
          </a:p>
        </p:txBody>
      </p:sp>
      <p:cxnSp>
        <p:nvCxnSpPr>
          <p:cNvPr id="21" name="Straight Connector 20"/>
          <p:cNvCxnSpPr/>
          <p:nvPr/>
        </p:nvCxnSpPr>
        <p:spPr>
          <a:xfrm>
            <a:off x="1484704" y="2512072"/>
            <a:ext cx="3525738" cy="33587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Arc 21"/>
          <p:cNvSpPr/>
          <p:nvPr/>
        </p:nvSpPr>
        <p:spPr>
          <a:xfrm rot="10800000">
            <a:off x="1624115" y="-158755"/>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1484704" y="3361806"/>
            <a:ext cx="2661137" cy="2509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512207" y="4024198"/>
            <a:ext cx="466413" cy="369332"/>
          </a:xfrm>
          <a:prstGeom prst="rect">
            <a:avLst/>
          </a:prstGeom>
          <a:noFill/>
        </p:spPr>
        <p:txBody>
          <a:bodyPr wrap="square" rtlCol="0">
            <a:spAutoFit/>
          </a:bodyPr>
          <a:lstStyle/>
          <a:p>
            <a:r>
              <a:rPr lang="en-US" dirty="0"/>
              <a:t>A</a:t>
            </a:r>
          </a:p>
        </p:txBody>
      </p:sp>
      <p:sp>
        <p:nvSpPr>
          <p:cNvPr id="42" name="TextBox 41"/>
          <p:cNvSpPr txBox="1"/>
          <p:nvPr/>
        </p:nvSpPr>
        <p:spPr>
          <a:xfrm>
            <a:off x="3100486" y="3705037"/>
            <a:ext cx="466413" cy="369332"/>
          </a:xfrm>
          <a:prstGeom prst="rect">
            <a:avLst/>
          </a:prstGeom>
          <a:noFill/>
        </p:spPr>
        <p:txBody>
          <a:bodyPr wrap="square" rtlCol="0">
            <a:spAutoFit/>
          </a:bodyPr>
          <a:lstStyle/>
          <a:p>
            <a:r>
              <a:rPr lang="en-US" dirty="0"/>
              <a:t>B</a:t>
            </a:r>
          </a:p>
        </p:txBody>
      </p:sp>
      <p:cxnSp>
        <p:nvCxnSpPr>
          <p:cNvPr id="43" name="Straight Connector 42"/>
          <p:cNvCxnSpPr>
            <a:stCxn id="31" idx="4"/>
          </p:cNvCxnSpPr>
          <p:nvPr/>
        </p:nvCxnSpPr>
        <p:spPr>
          <a:xfrm rot="5400000">
            <a:off x="1671395" y="5090974"/>
            <a:ext cx="1559762"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0" idx="4"/>
          </p:cNvCxnSpPr>
          <p:nvPr/>
        </p:nvCxnSpPr>
        <p:spPr>
          <a:xfrm rot="5400000">
            <a:off x="2111543" y="4957100"/>
            <a:ext cx="1846660"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V="1">
            <a:off x="1484704" y="4289016"/>
            <a:ext cx="905634"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0" idx="2"/>
          </p:cNvCxnSpPr>
          <p:nvPr/>
        </p:nvCxnSpPr>
        <p:spPr>
          <a:xfrm rot="10800000" flipV="1">
            <a:off x="1480028" y="3966522"/>
            <a:ext cx="1493912"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44616" y="4074236"/>
            <a:ext cx="888098" cy="369332"/>
          </a:xfrm>
          <a:prstGeom prst="rect">
            <a:avLst/>
          </a:prstGeom>
          <a:noFill/>
        </p:spPr>
        <p:txBody>
          <a:bodyPr wrap="square" rtlCol="0">
            <a:spAutoFit/>
          </a:bodyPr>
          <a:lstStyle/>
          <a:p>
            <a:pPr algn="r"/>
            <a:r>
              <a:rPr lang="en-US" dirty="0"/>
              <a:t>B</a:t>
            </a:r>
            <a:r>
              <a:rPr lang="en-US" baseline="-25000" dirty="0"/>
              <a:t>1</a:t>
            </a:r>
          </a:p>
        </p:txBody>
      </p:sp>
      <p:sp>
        <p:nvSpPr>
          <p:cNvPr id="62" name="TextBox 61"/>
          <p:cNvSpPr txBox="1"/>
          <p:nvPr/>
        </p:nvSpPr>
        <p:spPr>
          <a:xfrm>
            <a:off x="629862" y="3737551"/>
            <a:ext cx="888100" cy="369332"/>
          </a:xfrm>
          <a:prstGeom prst="rect">
            <a:avLst/>
          </a:prstGeom>
          <a:noFill/>
        </p:spPr>
        <p:txBody>
          <a:bodyPr wrap="square" rtlCol="0">
            <a:spAutoFit/>
          </a:bodyPr>
          <a:lstStyle/>
          <a:p>
            <a:pPr algn="r"/>
            <a:r>
              <a:rPr lang="en-US" dirty="0"/>
              <a:t>B</a:t>
            </a:r>
            <a:r>
              <a:rPr lang="en-US" baseline="-25000" dirty="0"/>
              <a:t>2</a:t>
            </a:r>
          </a:p>
        </p:txBody>
      </p:sp>
      <p:sp>
        <p:nvSpPr>
          <p:cNvPr id="63" name="TextBox 62"/>
          <p:cNvSpPr txBox="1"/>
          <p:nvPr/>
        </p:nvSpPr>
        <p:spPr>
          <a:xfrm>
            <a:off x="1909818" y="5870859"/>
            <a:ext cx="867641" cy="369332"/>
          </a:xfrm>
          <a:prstGeom prst="rect">
            <a:avLst/>
          </a:prstGeom>
          <a:noFill/>
        </p:spPr>
        <p:txBody>
          <a:bodyPr wrap="square" rtlCol="0">
            <a:spAutoFit/>
          </a:bodyPr>
          <a:lstStyle/>
          <a:p>
            <a:pPr algn="r"/>
            <a:r>
              <a:rPr lang="en-US" dirty="0"/>
              <a:t>W</a:t>
            </a:r>
            <a:r>
              <a:rPr lang="en-US" baseline="-25000" dirty="0"/>
              <a:t>1</a:t>
            </a:r>
          </a:p>
        </p:txBody>
      </p:sp>
      <p:sp>
        <p:nvSpPr>
          <p:cNvPr id="64" name="TextBox 63"/>
          <p:cNvSpPr txBox="1"/>
          <p:nvPr/>
        </p:nvSpPr>
        <p:spPr>
          <a:xfrm>
            <a:off x="2343121" y="5870859"/>
            <a:ext cx="978398" cy="369332"/>
          </a:xfrm>
          <a:prstGeom prst="rect">
            <a:avLst/>
          </a:prstGeom>
          <a:noFill/>
        </p:spPr>
        <p:txBody>
          <a:bodyPr wrap="square" rtlCol="0">
            <a:spAutoFit/>
          </a:bodyPr>
          <a:lstStyle/>
          <a:p>
            <a:pPr algn="r"/>
            <a:r>
              <a:rPr lang="en-US" dirty="0"/>
              <a:t>W</a:t>
            </a:r>
            <a:r>
              <a:rPr lang="en-US" baseline="-25000" dirty="0"/>
              <a:t>2</a:t>
            </a:r>
          </a:p>
        </p:txBody>
      </p:sp>
      <p:sp>
        <p:nvSpPr>
          <p:cNvPr id="65" name="Right Arrow 64"/>
          <p:cNvSpPr/>
          <p:nvPr/>
        </p:nvSpPr>
        <p:spPr>
          <a:xfrm>
            <a:off x="2606601" y="6224448"/>
            <a:ext cx="489204" cy="21274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ight Arrow 65"/>
          <p:cNvSpPr/>
          <p:nvPr/>
        </p:nvSpPr>
        <p:spPr>
          <a:xfrm rot="16200000">
            <a:off x="727835" y="4000508"/>
            <a:ext cx="521713" cy="21274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4645968" y="1800389"/>
            <a:ext cx="3476016" cy="2246769"/>
          </a:xfrm>
          <a:prstGeom prst="rect">
            <a:avLst/>
          </a:prstGeom>
          <a:noFill/>
        </p:spPr>
        <p:txBody>
          <a:bodyPr wrap="square" rtlCol="0">
            <a:spAutoFit/>
          </a:bodyPr>
          <a:lstStyle/>
          <a:p>
            <a:pPr algn="ctr"/>
            <a:r>
              <a:rPr lang="en-US" sz="2000" dirty="0"/>
              <a:t>When the consumer’s income rises, the budget constraint shifts parallel out to the right.  The consumer will now enjoy both more </a:t>
            </a:r>
            <a:r>
              <a:rPr lang="en-US" sz="2000" i="1" dirty="0"/>
              <a:t>Wings </a:t>
            </a:r>
            <a:r>
              <a:rPr lang="en-US" sz="2000" dirty="0"/>
              <a:t>and more </a:t>
            </a:r>
            <a:r>
              <a:rPr lang="en-US" sz="2000" i="1" dirty="0"/>
              <a:t>Beers </a:t>
            </a:r>
            <a:r>
              <a:rPr lang="en-US" sz="2000" dirty="0"/>
              <a:t>(both normal goods).  We call that fatter and happier!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22" presetClass="entr" presetSubtype="2"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right)">
                                      <p:cBhvr>
                                        <p:cTn id="23" dur="1000"/>
                                        <p:tgtEl>
                                          <p:spTgt spid="57"/>
                                        </p:tgtEl>
                                      </p:cBhvr>
                                    </p:animEffect>
                                  </p:childTnLst>
                                  <p:subTnLst>
                                    <p:audio>
                                      <p:cMediaNode>
                                        <p:cTn display="0" masterRel="sameClick">
                                          <p:stCondLst>
                                            <p:cond evt="begin" delay="0">
                                              <p:tn val="21"/>
                                            </p:cond>
                                          </p:stCondLst>
                                          <p:endCondLst>
                                            <p:cond evt="onStopAudio" delay="0">
                                              <p:tgtEl>
                                                <p:sldTgt/>
                                              </p:tgtEl>
                                            </p:cond>
                                          </p:endCondLst>
                                        </p:cTn>
                                        <p:tgtEl>
                                          <p:sndTgt r:embed="rId4" name="type.wav"/>
                                        </p:tgtEl>
                                      </p:cMediaNode>
                                    </p:audio>
                                  </p:subTnLst>
                                </p:cTn>
                              </p:par>
                              <p:par>
                                <p:cTn id="24" presetID="22" presetClass="entr" presetSubtype="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1000"/>
                                        <p:tgtEl>
                                          <p:spTgt spid="46"/>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down)">
                                      <p:cBhvr>
                                        <p:cTn id="36" dur="10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5" name="whoosh.wav"/>
                                        </p:tgtEl>
                                      </p:cMediaNode>
                                    </p:audio>
                                  </p:subTnLst>
                                </p:cTn>
                              </p:par>
                              <p:par>
                                <p:cTn id="37" presetID="22" presetClass="entr" presetSubtype="8"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42" grpId="0"/>
      <p:bldP spid="62" grpId="0"/>
      <p:bldP spid="64" grpId="0"/>
      <p:bldP spid="65" grpId="0" animBg="1"/>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2028"/>
          </a:xfrm>
        </p:spPr>
        <p:txBody>
          <a:bodyPr>
            <a:normAutofit fontScale="90000"/>
          </a:bodyPr>
          <a:lstStyle/>
          <a:p>
            <a:r>
              <a:rPr lang="en-US" dirty="0"/>
              <a:t>Optimal Choice: </a:t>
            </a:r>
            <a:br>
              <a:rPr lang="en-US" dirty="0"/>
            </a:br>
            <a:r>
              <a:rPr lang="en-US" dirty="0"/>
              <a:t>Inferior Good</a:t>
            </a:r>
          </a:p>
        </p:txBody>
      </p:sp>
      <p:cxnSp>
        <p:nvCxnSpPr>
          <p:cNvPr id="7" name="Straight Connector 6"/>
          <p:cNvCxnSpPr/>
          <p:nvPr/>
        </p:nvCxnSpPr>
        <p:spPr>
          <a:xfrm rot="16200000" flipH="1">
            <a:off x="-644842" y="3741306"/>
            <a:ext cx="4259097" cy="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484704" y="5870855"/>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978620" y="259993"/>
            <a:ext cx="6975303" cy="5341654"/>
          </a:xfrm>
          <a:prstGeom prst="arc">
            <a:avLst>
              <a:gd name="adj1" fmla="val 17963236"/>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43470" y="1561315"/>
            <a:ext cx="1241234" cy="646331"/>
          </a:xfrm>
          <a:prstGeom prst="rect">
            <a:avLst/>
          </a:prstGeom>
          <a:noFill/>
        </p:spPr>
        <p:txBody>
          <a:bodyPr wrap="square" rtlCol="0">
            <a:spAutoFit/>
          </a:bodyPr>
          <a:lstStyle/>
          <a:p>
            <a:pPr algn="ctr"/>
            <a:r>
              <a:rPr lang="en-US" dirty="0"/>
              <a:t>Frat House Beers</a:t>
            </a:r>
          </a:p>
        </p:txBody>
      </p:sp>
      <p:sp>
        <p:nvSpPr>
          <p:cNvPr id="17" name="TextBox 16"/>
          <p:cNvSpPr txBox="1"/>
          <p:nvPr/>
        </p:nvSpPr>
        <p:spPr>
          <a:xfrm>
            <a:off x="5931060" y="5838740"/>
            <a:ext cx="774243" cy="369332"/>
          </a:xfrm>
          <a:prstGeom prst="rect">
            <a:avLst/>
          </a:prstGeom>
          <a:noFill/>
        </p:spPr>
        <p:txBody>
          <a:bodyPr wrap="square" rtlCol="0">
            <a:spAutoFit/>
          </a:bodyPr>
          <a:lstStyle/>
          <a:p>
            <a:pPr algn="r"/>
            <a:r>
              <a:rPr lang="en-US" dirty="0"/>
              <a:t>Wings</a:t>
            </a:r>
          </a:p>
        </p:txBody>
      </p:sp>
      <p:sp>
        <p:nvSpPr>
          <p:cNvPr id="30" name="Oval 29"/>
          <p:cNvSpPr/>
          <p:nvPr/>
        </p:nvSpPr>
        <p:spPr>
          <a:xfrm>
            <a:off x="3743716" y="4591500"/>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348499" y="4153332"/>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596611" y="576725"/>
            <a:ext cx="5449817" cy="369332"/>
          </a:xfrm>
          <a:prstGeom prst="rect">
            <a:avLst/>
          </a:prstGeom>
          <a:noFill/>
        </p:spPr>
        <p:txBody>
          <a:bodyPr wrap="square" rtlCol="0">
            <a:spAutoFit/>
          </a:bodyPr>
          <a:lstStyle/>
          <a:p>
            <a:r>
              <a:rPr lang="en-US" dirty="0"/>
              <a:t> </a:t>
            </a:r>
          </a:p>
        </p:txBody>
      </p:sp>
      <p:cxnSp>
        <p:nvCxnSpPr>
          <p:cNvPr id="21" name="Straight Connector 20"/>
          <p:cNvCxnSpPr/>
          <p:nvPr/>
        </p:nvCxnSpPr>
        <p:spPr>
          <a:xfrm>
            <a:off x="1503794" y="2497205"/>
            <a:ext cx="3525738" cy="33587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Arc 21"/>
          <p:cNvSpPr/>
          <p:nvPr/>
        </p:nvSpPr>
        <p:spPr>
          <a:xfrm rot="10800000">
            <a:off x="1624115" y="-158755"/>
            <a:ext cx="6975303" cy="5341654"/>
          </a:xfrm>
          <a:prstGeom prst="arc">
            <a:avLst>
              <a:gd name="adj1" fmla="val 18339008"/>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1484704" y="3361806"/>
            <a:ext cx="2661137" cy="2509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512207" y="4024198"/>
            <a:ext cx="466413" cy="369332"/>
          </a:xfrm>
          <a:prstGeom prst="rect">
            <a:avLst/>
          </a:prstGeom>
          <a:noFill/>
        </p:spPr>
        <p:txBody>
          <a:bodyPr wrap="square" rtlCol="0">
            <a:spAutoFit/>
          </a:bodyPr>
          <a:lstStyle/>
          <a:p>
            <a:r>
              <a:rPr lang="en-US" dirty="0"/>
              <a:t>A</a:t>
            </a:r>
          </a:p>
        </p:txBody>
      </p:sp>
      <p:sp>
        <p:nvSpPr>
          <p:cNvPr id="42" name="TextBox 41"/>
          <p:cNvSpPr txBox="1"/>
          <p:nvPr/>
        </p:nvSpPr>
        <p:spPr>
          <a:xfrm>
            <a:off x="3912634" y="4287827"/>
            <a:ext cx="466413" cy="369332"/>
          </a:xfrm>
          <a:prstGeom prst="rect">
            <a:avLst/>
          </a:prstGeom>
          <a:noFill/>
        </p:spPr>
        <p:txBody>
          <a:bodyPr wrap="square" rtlCol="0">
            <a:spAutoFit/>
          </a:bodyPr>
          <a:lstStyle/>
          <a:p>
            <a:r>
              <a:rPr lang="en-US" dirty="0"/>
              <a:t>B</a:t>
            </a:r>
          </a:p>
        </p:txBody>
      </p:sp>
      <p:cxnSp>
        <p:nvCxnSpPr>
          <p:cNvPr id="43" name="Straight Connector 42"/>
          <p:cNvCxnSpPr>
            <a:cxnSpLocks/>
          </p:cNvCxnSpPr>
          <p:nvPr/>
        </p:nvCxnSpPr>
        <p:spPr>
          <a:xfrm>
            <a:off x="2409267" y="4214157"/>
            <a:ext cx="3985" cy="1649266"/>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6200000" flipH="1">
            <a:off x="3198591" y="5264803"/>
            <a:ext cx="1212112" cy="4"/>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V="1">
            <a:off x="1484704" y="4237400"/>
            <a:ext cx="905634"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1503795" y="4657159"/>
            <a:ext cx="2300849"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10466" y="4024198"/>
            <a:ext cx="774243" cy="369332"/>
          </a:xfrm>
          <a:prstGeom prst="rect">
            <a:avLst/>
          </a:prstGeom>
          <a:noFill/>
        </p:spPr>
        <p:txBody>
          <a:bodyPr wrap="square" rtlCol="0">
            <a:spAutoFit/>
          </a:bodyPr>
          <a:lstStyle/>
          <a:p>
            <a:pPr algn="r"/>
            <a:r>
              <a:rPr lang="en-US" dirty="0"/>
              <a:t>FB</a:t>
            </a:r>
            <a:r>
              <a:rPr lang="en-US" baseline="-25000" dirty="0"/>
              <a:t>1</a:t>
            </a:r>
          </a:p>
        </p:txBody>
      </p:sp>
      <p:sp>
        <p:nvSpPr>
          <p:cNvPr id="62" name="TextBox 61"/>
          <p:cNvSpPr txBox="1"/>
          <p:nvPr/>
        </p:nvSpPr>
        <p:spPr>
          <a:xfrm>
            <a:off x="710461" y="4423509"/>
            <a:ext cx="774243" cy="369332"/>
          </a:xfrm>
          <a:prstGeom prst="rect">
            <a:avLst/>
          </a:prstGeom>
          <a:noFill/>
        </p:spPr>
        <p:txBody>
          <a:bodyPr wrap="square" rtlCol="0">
            <a:spAutoFit/>
          </a:bodyPr>
          <a:lstStyle/>
          <a:p>
            <a:pPr algn="r"/>
            <a:r>
              <a:rPr lang="en-US" dirty="0"/>
              <a:t>FB</a:t>
            </a:r>
            <a:r>
              <a:rPr lang="en-US" baseline="-25000" dirty="0"/>
              <a:t>2</a:t>
            </a:r>
          </a:p>
        </p:txBody>
      </p:sp>
      <p:sp>
        <p:nvSpPr>
          <p:cNvPr id="63" name="TextBox 62"/>
          <p:cNvSpPr txBox="1"/>
          <p:nvPr/>
        </p:nvSpPr>
        <p:spPr>
          <a:xfrm>
            <a:off x="2201548" y="5842471"/>
            <a:ext cx="466722" cy="369332"/>
          </a:xfrm>
          <a:prstGeom prst="rect">
            <a:avLst/>
          </a:prstGeom>
          <a:noFill/>
        </p:spPr>
        <p:txBody>
          <a:bodyPr wrap="square" rtlCol="0">
            <a:spAutoFit/>
          </a:bodyPr>
          <a:lstStyle/>
          <a:p>
            <a:pPr algn="r"/>
            <a:r>
              <a:rPr lang="en-US" dirty="0"/>
              <a:t>W</a:t>
            </a:r>
            <a:r>
              <a:rPr lang="en-US" baseline="-25000" dirty="0"/>
              <a:t>1</a:t>
            </a:r>
          </a:p>
        </p:txBody>
      </p:sp>
      <p:sp>
        <p:nvSpPr>
          <p:cNvPr id="64" name="TextBox 63"/>
          <p:cNvSpPr txBox="1"/>
          <p:nvPr/>
        </p:nvSpPr>
        <p:spPr>
          <a:xfrm>
            <a:off x="3314780" y="5852237"/>
            <a:ext cx="774243" cy="369332"/>
          </a:xfrm>
          <a:prstGeom prst="rect">
            <a:avLst/>
          </a:prstGeom>
          <a:noFill/>
        </p:spPr>
        <p:txBody>
          <a:bodyPr wrap="square" rtlCol="0">
            <a:spAutoFit/>
          </a:bodyPr>
          <a:lstStyle/>
          <a:p>
            <a:pPr algn="r"/>
            <a:r>
              <a:rPr lang="en-US" dirty="0"/>
              <a:t>W</a:t>
            </a:r>
            <a:r>
              <a:rPr lang="en-US" baseline="-25000" dirty="0"/>
              <a:t>2</a:t>
            </a:r>
          </a:p>
        </p:txBody>
      </p:sp>
      <p:sp>
        <p:nvSpPr>
          <p:cNvPr id="65" name="Right Arrow 64"/>
          <p:cNvSpPr/>
          <p:nvPr/>
        </p:nvSpPr>
        <p:spPr>
          <a:xfrm>
            <a:off x="2572820" y="6174896"/>
            <a:ext cx="1170895" cy="22011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ight Arrow 65"/>
          <p:cNvSpPr/>
          <p:nvPr/>
        </p:nvSpPr>
        <p:spPr>
          <a:xfrm rot="5400000">
            <a:off x="589182" y="4345780"/>
            <a:ext cx="474720" cy="18963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333125" y="1376521"/>
            <a:ext cx="4033911" cy="3046988"/>
          </a:xfrm>
          <a:prstGeom prst="rect">
            <a:avLst/>
          </a:prstGeom>
          <a:noFill/>
        </p:spPr>
        <p:txBody>
          <a:bodyPr wrap="square" rtlCol="0">
            <a:spAutoFit/>
          </a:bodyPr>
          <a:lstStyle/>
          <a:p>
            <a:pPr algn="ctr"/>
            <a:r>
              <a:rPr lang="en-US" sz="2400" dirty="0"/>
              <a:t>When the consumer’s income rises, the budget constraint shifts parallel out to the right.  The consumer will enjoy more </a:t>
            </a:r>
            <a:r>
              <a:rPr lang="en-US" sz="2400" i="1" dirty="0"/>
              <a:t>Wings </a:t>
            </a:r>
            <a:r>
              <a:rPr lang="en-US" sz="2400" dirty="0"/>
              <a:t>(normal good) but less </a:t>
            </a:r>
            <a:r>
              <a:rPr lang="en-US" sz="2400" i="1" dirty="0"/>
              <a:t>Frat Beer</a:t>
            </a:r>
            <a:r>
              <a:rPr lang="en-US" sz="2400" dirty="0"/>
              <a:t> (inferior good).  They will start drinking better beer 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1000"/>
                                        <p:tgtEl>
                                          <p:spTgt spid="46"/>
                                        </p:tgtEl>
                                      </p:cBhvr>
                                    </p:animEffect>
                                  </p:childTnLst>
                                </p:cTn>
                              </p:par>
                              <p:par>
                                <p:cTn id="25" presetID="22" presetClass="entr" presetSubtype="2"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1000"/>
                                        <p:tgtEl>
                                          <p:spTgt spid="57"/>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up)">
                                      <p:cBhvr>
                                        <p:cTn id="37" dur="1000"/>
                                        <p:tgtEl>
                                          <p:spTgt spid="66"/>
                                        </p:tgtEl>
                                      </p:cBhvr>
                                    </p:animEffec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par>
                                <p:cTn id="38" presetID="22" presetClass="entr" presetSubtype="8"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left)">
                                      <p:cBhvr>
                                        <p:cTn id="40"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42" grpId="0"/>
      <p:bldP spid="62" grpId="0"/>
      <p:bldP spid="64" grpId="0"/>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977"/>
            <a:ext cx="8229600" cy="1192414"/>
          </a:xfrm>
        </p:spPr>
        <p:txBody>
          <a:bodyPr>
            <a:normAutofit/>
          </a:bodyPr>
          <a:lstStyle/>
          <a:p>
            <a:r>
              <a:rPr lang="en-US" dirty="0"/>
              <a:t>Optimal Choice:</a:t>
            </a:r>
            <a:r>
              <a:rPr lang="en-US" sz="3200" dirty="0"/>
              <a:t> Change in Price</a:t>
            </a:r>
          </a:p>
        </p:txBody>
      </p:sp>
      <p:sp>
        <p:nvSpPr>
          <p:cNvPr id="4" name="TextBox 3"/>
          <p:cNvSpPr txBox="1"/>
          <p:nvPr/>
        </p:nvSpPr>
        <p:spPr>
          <a:xfrm>
            <a:off x="5266496" y="1330446"/>
            <a:ext cx="3877504" cy="1323439"/>
          </a:xfrm>
          <a:prstGeom prst="rect">
            <a:avLst/>
          </a:prstGeom>
          <a:noFill/>
        </p:spPr>
        <p:txBody>
          <a:bodyPr wrap="square" rtlCol="0">
            <a:spAutoFit/>
          </a:bodyPr>
          <a:lstStyle/>
          <a:p>
            <a:pPr algn="ctr"/>
            <a:r>
              <a:rPr lang="en-US" sz="2000" b="1" dirty="0"/>
              <a:t>Income Effect: </a:t>
            </a:r>
            <a:r>
              <a:rPr lang="en-US" sz="2000" dirty="0"/>
              <a:t>the change in consumption that results when a consumer moves to a new indifference curve.</a:t>
            </a:r>
          </a:p>
        </p:txBody>
      </p:sp>
      <p:sp>
        <p:nvSpPr>
          <p:cNvPr id="5" name="TextBox 4"/>
          <p:cNvSpPr txBox="1"/>
          <p:nvPr/>
        </p:nvSpPr>
        <p:spPr>
          <a:xfrm>
            <a:off x="5266496" y="3676339"/>
            <a:ext cx="3877504" cy="1938992"/>
          </a:xfrm>
          <a:prstGeom prst="rect">
            <a:avLst/>
          </a:prstGeom>
          <a:noFill/>
        </p:spPr>
        <p:txBody>
          <a:bodyPr wrap="square" rtlCol="0">
            <a:spAutoFit/>
          </a:bodyPr>
          <a:lstStyle/>
          <a:p>
            <a:pPr algn="ctr"/>
            <a:r>
              <a:rPr lang="en-US" sz="2000" b="1" dirty="0"/>
              <a:t>Substitution Effect: </a:t>
            </a:r>
            <a:r>
              <a:rPr lang="en-US" sz="2000" dirty="0"/>
              <a:t>the change in consumption that results when a price change moves the consumer along a given indifference curve to a point with a new marginal rate of substitution.</a:t>
            </a:r>
            <a:endParaRPr lang="en-US" sz="2000" b="1" dirty="0"/>
          </a:p>
        </p:txBody>
      </p:sp>
      <p:pic>
        <p:nvPicPr>
          <p:cNvPr id="8" name="Picture 2" descr="Gold Round Coins · Free Stock Photo">
            <a:extLst>
              <a:ext uri="{FF2B5EF4-FFF2-40B4-BE49-F238E27FC236}">
                <a16:creationId xmlns:a16="http://schemas.microsoft.com/office/drawing/2014/main" id="{64C56545-457C-6F64-0BA2-A4A07CEB0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819" y="1432253"/>
            <a:ext cx="2576525" cy="17122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51ED797-5756-0B1E-D00C-4AAAC630270D}"/>
                  </a:ext>
                </a:extLst>
              </p:cNvPr>
              <p:cNvSpPr/>
              <p:nvPr/>
            </p:nvSpPr>
            <p:spPr>
              <a:xfrm>
                <a:off x="6567445" y="2653885"/>
                <a:ext cx="1275606"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a:solidFill>
                                <a:srgbClr val="836967"/>
                              </a:solidFill>
                              <a:latin typeface="Cambria Math" panose="02040503050406030204" pitchFamily="18" charset="0"/>
                            </a:rPr>
                          </m:ctrlPr>
                        </m:sSubPr>
                        <m:e>
                          <m:r>
                            <a:rPr lang="en-US" sz="2400" b="1" i="1">
                              <a:latin typeface="Cambria Math" panose="02040503050406030204" pitchFamily="18" charset="0"/>
                            </a:rPr>
                            <m:t>𝑰</m:t>
                          </m:r>
                        </m:e>
                        <m:sub>
                          <m:r>
                            <a:rPr lang="en-US" sz="2400" b="1" i="1">
                              <a:latin typeface="Cambria Math" panose="02040503050406030204" pitchFamily="18" charset="0"/>
                            </a:rPr>
                            <m:t>𝑹</m:t>
                          </m:r>
                        </m:sub>
                      </m:sSub>
                      <m:r>
                        <a:rPr lang="en-US" sz="2400" b="0" i="0">
                          <a:latin typeface="Cambria Math" panose="02040503050406030204" pitchFamily="18" charset="0"/>
                        </a:rPr>
                        <m:t>=</m:t>
                      </m:r>
                      <m:f>
                        <m:fPr>
                          <m:ctrlPr>
                            <a:rPr lang="en-US" sz="2400" b="0" i="1">
                              <a:solidFill>
                                <a:srgbClr val="836967"/>
                              </a:solidFill>
                              <a:latin typeface="Cambria Math" panose="02040503050406030204" pitchFamily="18" charset="0"/>
                            </a:rPr>
                          </m:ctrlPr>
                        </m:fPr>
                        <m:num>
                          <m:sSub>
                            <m:sSubPr>
                              <m:ctrlPr>
                                <a:rPr lang="en-US" sz="2400" b="0" i="1">
                                  <a:solidFill>
                                    <a:srgbClr val="836967"/>
                                  </a:solidFill>
                                  <a:latin typeface="Cambria Math" panose="02040503050406030204" pitchFamily="18" charset="0"/>
                                </a:rPr>
                              </m:ctrlPr>
                            </m:sSubPr>
                            <m:e>
                              <m:r>
                                <a:rPr lang="en-US" sz="2400" b="1" i="1">
                                  <a:latin typeface="Cambria Math" panose="02040503050406030204" pitchFamily="18" charset="0"/>
                                </a:rPr>
                                <m:t>𝑰</m:t>
                              </m:r>
                            </m:e>
                            <m:sub>
                              <m:r>
                                <a:rPr lang="en-US" sz="2400" b="1" i="1">
                                  <a:latin typeface="Cambria Math" panose="02040503050406030204" pitchFamily="18" charset="0"/>
                                </a:rPr>
                                <m:t>𝑵</m:t>
                              </m:r>
                            </m:sub>
                          </m:sSub>
                        </m:num>
                        <m:den>
                          <m:r>
                            <a:rPr lang="en-US" sz="2400" b="1" i="1">
                              <a:latin typeface="Cambria Math" panose="02040503050406030204" pitchFamily="18" charset="0"/>
                            </a:rPr>
                            <m:t>𝑷</m:t>
                          </m:r>
                        </m:den>
                      </m:f>
                    </m:oMath>
                  </m:oMathPara>
                </a14:m>
                <a:endParaRPr lang="en-US" sz="2400" dirty="0"/>
              </a:p>
            </p:txBody>
          </p:sp>
        </mc:Choice>
        <mc:Fallback xmlns="">
          <p:sp>
            <p:nvSpPr>
              <p:cNvPr id="9" name="Rectangle 8">
                <a:extLst>
                  <a:ext uri="{FF2B5EF4-FFF2-40B4-BE49-F238E27FC236}">
                    <a16:creationId xmlns:a16="http://schemas.microsoft.com/office/drawing/2014/main" id="{B51ED797-5756-0B1E-D00C-4AAAC630270D}"/>
                  </a:ext>
                </a:extLst>
              </p:cNvPr>
              <p:cNvSpPr>
                <a:spLocks noRot="1" noChangeAspect="1" noMove="1" noResize="1" noEditPoints="1" noAdjustHandles="1" noChangeArrowheads="1" noChangeShapeType="1" noTextEdit="1"/>
              </p:cNvSpPr>
              <p:nvPr/>
            </p:nvSpPr>
            <p:spPr>
              <a:xfrm>
                <a:off x="6567445" y="2653885"/>
                <a:ext cx="1275606" cy="781368"/>
              </a:xfrm>
              <a:prstGeom prst="rect">
                <a:avLst/>
              </a:prstGeom>
              <a:blipFill>
                <a:blip r:embed="rId5"/>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EA0595B-021E-0B39-A245-4511C597FCCF}"/>
                  </a:ext>
                </a:extLst>
              </p:cNvPr>
              <p:cNvSpPr/>
              <p:nvPr/>
            </p:nvSpPr>
            <p:spPr>
              <a:xfrm>
                <a:off x="6404452" y="5722011"/>
                <a:ext cx="1601592" cy="6567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1" i="1">
                              <a:solidFill>
                                <a:srgbClr val="836967"/>
                              </a:solidFill>
                              <a:latin typeface="Cambria Math" panose="02040503050406030204" pitchFamily="18" charset="0"/>
                            </a:rPr>
                          </m:ctrlPr>
                        </m:fPr>
                        <m:num>
                          <m:sSub>
                            <m:sSubPr>
                              <m:ctrlPr>
                                <a:rPr lang="en-US" b="1" i="1">
                                  <a:solidFill>
                                    <a:srgbClr val="836967"/>
                                  </a:solidFill>
                                  <a:latin typeface="Cambria Math" panose="02040503050406030204" pitchFamily="18" charset="0"/>
                                </a:rPr>
                              </m:ctrlPr>
                            </m:sSubPr>
                            <m:e>
                              <m:r>
                                <a:rPr lang="en-US" b="1" i="1">
                                  <a:latin typeface="Cambria Math" panose="02040503050406030204" pitchFamily="18" charset="0"/>
                                </a:rPr>
                                <m:t>𝑴𝑼</m:t>
                              </m:r>
                            </m:e>
                            <m:sub>
                              <m:r>
                                <a:rPr lang="en-US" b="1" i="1">
                                  <a:latin typeface="Cambria Math" panose="02040503050406030204" pitchFamily="18" charset="0"/>
                                </a:rPr>
                                <m:t>𝑩</m:t>
                              </m:r>
                            </m:sub>
                          </m:sSub>
                        </m:num>
                        <m:den>
                          <m:sSub>
                            <m:sSubPr>
                              <m:ctrlPr>
                                <a:rPr lang="en-US" b="1" i="1">
                                  <a:solidFill>
                                    <a:srgbClr val="836967"/>
                                  </a:solidFill>
                                  <a:latin typeface="Cambria Math" panose="02040503050406030204" pitchFamily="18" charset="0"/>
                                </a:rPr>
                              </m:ctrlPr>
                            </m:sSubPr>
                            <m:e>
                              <m:r>
                                <a:rPr lang="en-US" b="1" i="1">
                                  <a:latin typeface="Cambria Math" panose="02040503050406030204" pitchFamily="18" charset="0"/>
                                </a:rPr>
                                <m:t>𝑷</m:t>
                              </m:r>
                            </m:e>
                            <m:sub>
                              <m:r>
                                <a:rPr lang="en-US" b="1" i="1">
                                  <a:latin typeface="Cambria Math" panose="02040503050406030204" pitchFamily="18" charset="0"/>
                                </a:rPr>
                                <m:t>𝑩</m:t>
                              </m:r>
                            </m:sub>
                          </m:sSub>
                        </m:den>
                      </m:f>
                      <m:r>
                        <a:rPr lang="en-US" b="1" i="0">
                          <a:latin typeface="Cambria Math" panose="02040503050406030204" pitchFamily="18" charset="0"/>
                        </a:rPr>
                        <m:t>=</m:t>
                      </m:r>
                      <m:f>
                        <m:fPr>
                          <m:ctrlPr>
                            <a:rPr lang="en-US" b="1" i="1">
                              <a:solidFill>
                                <a:srgbClr val="836967"/>
                              </a:solidFill>
                              <a:latin typeface="Cambria Math" panose="02040503050406030204" pitchFamily="18" charset="0"/>
                            </a:rPr>
                          </m:ctrlPr>
                        </m:fPr>
                        <m:num>
                          <m:sSub>
                            <m:sSubPr>
                              <m:ctrlPr>
                                <a:rPr lang="en-US" b="1" i="1">
                                  <a:solidFill>
                                    <a:srgbClr val="836967"/>
                                  </a:solidFill>
                                  <a:latin typeface="Cambria Math" panose="02040503050406030204" pitchFamily="18" charset="0"/>
                                </a:rPr>
                              </m:ctrlPr>
                            </m:sSubPr>
                            <m:e>
                              <m:r>
                                <a:rPr lang="en-US" b="1" i="1">
                                  <a:latin typeface="Cambria Math" panose="02040503050406030204" pitchFamily="18" charset="0"/>
                                </a:rPr>
                                <m:t>𝑴𝑼</m:t>
                              </m:r>
                            </m:e>
                            <m:sub>
                              <m:r>
                                <a:rPr lang="en-US" b="1" i="1">
                                  <a:latin typeface="Cambria Math" panose="02040503050406030204" pitchFamily="18" charset="0"/>
                                </a:rPr>
                                <m:t>𝑾</m:t>
                              </m:r>
                            </m:sub>
                          </m:sSub>
                        </m:num>
                        <m:den>
                          <m:sSub>
                            <m:sSubPr>
                              <m:ctrlPr>
                                <a:rPr lang="en-US" b="1" i="1">
                                  <a:solidFill>
                                    <a:srgbClr val="836967"/>
                                  </a:solidFill>
                                  <a:latin typeface="Cambria Math" panose="02040503050406030204" pitchFamily="18" charset="0"/>
                                </a:rPr>
                              </m:ctrlPr>
                            </m:sSubPr>
                            <m:e>
                              <m:r>
                                <a:rPr lang="en-US" b="1" i="1">
                                  <a:latin typeface="Cambria Math" panose="02040503050406030204" pitchFamily="18" charset="0"/>
                                </a:rPr>
                                <m:t>𝑷</m:t>
                              </m:r>
                            </m:e>
                            <m:sub>
                              <m:r>
                                <a:rPr lang="en-US" b="1" i="1">
                                  <a:latin typeface="Cambria Math" panose="02040503050406030204" pitchFamily="18" charset="0"/>
                                </a:rPr>
                                <m:t>𝑾</m:t>
                              </m:r>
                            </m:sub>
                          </m:sSub>
                        </m:den>
                      </m:f>
                    </m:oMath>
                  </m:oMathPara>
                </a14:m>
                <a:endParaRPr lang="en-US" b="1" dirty="0"/>
              </a:p>
            </p:txBody>
          </p:sp>
        </mc:Choice>
        <mc:Fallback xmlns="">
          <p:sp>
            <p:nvSpPr>
              <p:cNvPr id="10" name="Rectangle 9">
                <a:extLst>
                  <a:ext uri="{FF2B5EF4-FFF2-40B4-BE49-F238E27FC236}">
                    <a16:creationId xmlns:a16="http://schemas.microsoft.com/office/drawing/2014/main" id="{7EA0595B-021E-0B39-A245-4511C597FCCF}"/>
                  </a:ext>
                </a:extLst>
              </p:cNvPr>
              <p:cNvSpPr>
                <a:spLocks noRot="1" noChangeAspect="1" noMove="1" noResize="1" noEditPoints="1" noAdjustHandles="1" noChangeArrowheads="1" noChangeShapeType="1" noTextEdit="1"/>
              </p:cNvSpPr>
              <p:nvPr/>
            </p:nvSpPr>
            <p:spPr>
              <a:xfrm>
                <a:off x="6404452" y="5722011"/>
                <a:ext cx="1601592" cy="656783"/>
              </a:xfrm>
              <a:prstGeom prst="rect">
                <a:avLst/>
              </a:prstGeom>
              <a:blipFill>
                <a:blip r:embed="rId6"/>
                <a:stretch>
                  <a:fillRect/>
                </a:stretch>
              </a:blipFill>
            </p:spPr>
            <p:txBody>
              <a:bodyPr/>
              <a:lstStyle/>
              <a:p>
                <a:r>
                  <a:rPr lang="en-US">
                    <a:noFill/>
                  </a:rPr>
                  <a:t> </a:t>
                </a:r>
              </a:p>
            </p:txBody>
          </p:sp>
        </mc:Fallback>
      </mc:AlternateContent>
      <p:pic>
        <p:nvPicPr>
          <p:cNvPr id="22530" name="Picture 2" descr="Substitute Teacher | For the shirt.woot derby shirt.woot ...">
            <a:extLst>
              <a:ext uri="{FF2B5EF4-FFF2-40B4-BE49-F238E27FC236}">
                <a16:creationId xmlns:a16="http://schemas.microsoft.com/office/drawing/2014/main" id="{1FC2A25D-9D91-4216-0F44-4976A1587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6819" y="3620257"/>
            <a:ext cx="2867025" cy="24301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2028"/>
          </a:xfrm>
        </p:spPr>
        <p:txBody>
          <a:bodyPr>
            <a:normAutofit/>
          </a:bodyPr>
          <a:lstStyle/>
          <a:p>
            <a:r>
              <a:rPr lang="en-US" dirty="0"/>
              <a:t>Optimal Choice: Change in Price</a:t>
            </a:r>
          </a:p>
        </p:txBody>
      </p:sp>
      <p:cxnSp>
        <p:nvCxnSpPr>
          <p:cNvPr id="7" name="Straight Connector 6"/>
          <p:cNvCxnSpPr/>
          <p:nvPr/>
        </p:nvCxnSpPr>
        <p:spPr>
          <a:xfrm rot="16200000" flipH="1">
            <a:off x="-507759" y="3394222"/>
            <a:ext cx="4259097" cy="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621787" y="5523771"/>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425338" y="-68879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847544" y="1264675"/>
            <a:ext cx="774243" cy="369332"/>
          </a:xfrm>
          <a:prstGeom prst="rect">
            <a:avLst/>
          </a:prstGeom>
          <a:noFill/>
        </p:spPr>
        <p:txBody>
          <a:bodyPr wrap="square" rtlCol="0">
            <a:spAutoFit/>
          </a:bodyPr>
          <a:lstStyle/>
          <a:p>
            <a:pPr algn="r"/>
            <a:r>
              <a:rPr lang="en-US" dirty="0"/>
              <a:t>Beers</a:t>
            </a:r>
          </a:p>
        </p:txBody>
      </p:sp>
      <p:sp>
        <p:nvSpPr>
          <p:cNvPr id="17" name="TextBox 16"/>
          <p:cNvSpPr txBox="1"/>
          <p:nvPr/>
        </p:nvSpPr>
        <p:spPr>
          <a:xfrm>
            <a:off x="6068143" y="5458480"/>
            <a:ext cx="774243" cy="369332"/>
          </a:xfrm>
          <a:prstGeom prst="rect">
            <a:avLst/>
          </a:prstGeom>
          <a:noFill/>
        </p:spPr>
        <p:txBody>
          <a:bodyPr wrap="square" rtlCol="0">
            <a:spAutoFit/>
          </a:bodyPr>
          <a:lstStyle/>
          <a:p>
            <a:pPr algn="r"/>
            <a:r>
              <a:rPr lang="en-US" dirty="0"/>
              <a:t>Wings</a:t>
            </a:r>
          </a:p>
        </p:txBody>
      </p:sp>
      <p:sp>
        <p:nvSpPr>
          <p:cNvPr id="31" name="Oval 30"/>
          <p:cNvSpPr/>
          <p:nvPr/>
        </p:nvSpPr>
        <p:spPr>
          <a:xfrm>
            <a:off x="3342813" y="4318718"/>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621787" y="2164988"/>
            <a:ext cx="3525738" cy="33587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Arc 21"/>
          <p:cNvSpPr/>
          <p:nvPr/>
        </p:nvSpPr>
        <p:spPr>
          <a:xfrm rot="10800000">
            <a:off x="2140299" y="-347084"/>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1621787" y="3220243"/>
            <a:ext cx="3525738" cy="2303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403745" y="4083881"/>
            <a:ext cx="466413" cy="369332"/>
          </a:xfrm>
          <a:prstGeom prst="rect">
            <a:avLst/>
          </a:prstGeom>
          <a:noFill/>
        </p:spPr>
        <p:txBody>
          <a:bodyPr wrap="square" rtlCol="0">
            <a:spAutoFit/>
          </a:bodyPr>
          <a:lstStyle/>
          <a:p>
            <a:r>
              <a:rPr lang="en-US" dirty="0"/>
              <a:t>A</a:t>
            </a:r>
          </a:p>
        </p:txBody>
      </p:sp>
      <p:sp>
        <p:nvSpPr>
          <p:cNvPr id="42" name="TextBox 41"/>
          <p:cNvSpPr txBox="1"/>
          <p:nvPr/>
        </p:nvSpPr>
        <p:spPr>
          <a:xfrm>
            <a:off x="2587211" y="3877066"/>
            <a:ext cx="466413" cy="369332"/>
          </a:xfrm>
          <a:prstGeom prst="rect">
            <a:avLst/>
          </a:prstGeom>
          <a:noFill/>
        </p:spPr>
        <p:txBody>
          <a:bodyPr wrap="square" rtlCol="0">
            <a:spAutoFit/>
          </a:bodyPr>
          <a:lstStyle/>
          <a:p>
            <a:r>
              <a:rPr lang="en-US" dirty="0">
                <a:solidFill>
                  <a:srgbClr val="FF0000"/>
                </a:solidFill>
              </a:rPr>
              <a:t>B</a:t>
            </a:r>
          </a:p>
        </p:txBody>
      </p:sp>
      <p:cxnSp>
        <p:nvCxnSpPr>
          <p:cNvPr id="43" name="Straight Connector 42"/>
          <p:cNvCxnSpPr/>
          <p:nvPr/>
        </p:nvCxnSpPr>
        <p:spPr>
          <a:xfrm rot="5400000">
            <a:off x="2847099" y="4967125"/>
            <a:ext cx="1113297"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a:off x="3173567" y="3619974"/>
            <a:ext cx="3071" cy="1903802"/>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V="1">
            <a:off x="1644482" y="4386639"/>
            <a:ext cx="1820196" cy="23836"/>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cxnSpLocks/>
          </p:cNvCxnSpPr>
          <p:nvPr/>
        </p:nvCxnSpPr>
        <p:spPr>
          <a:xfrm flipH="1" flipV="1">
            <a:off x="1621793" y="3609867"/>
            <a:ext cx="1551774" cy="4243"/>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847543" y="4201973"/>
            <a:ext cx="774243" cy="369332"/>
          </a:xfrm>
          <a:prstGeom prst="rect">
            <a:avLst/>
          </a:prstGeom>
          <a:noFill/>
        </p:spPr>
        <p:txBody>
          <a:bodyPr wrap="square" rtlCol="0">
            <a:spAutoFit/>
          </a:bodyPr>
          <a:lstStyle/>
          <a:p>
            <a:pPr algn="r"/>
            <a:r>
              <a:rPr lang="en-US" dirty="0"/>
              <a:t>B</a:t>
            </a:r>
            <a:r>
              <a:rPr lang="en-US" baseline="-25000" dirty="0"/>
              <a:t>1</a:t>
            </a:r>
          </a:p>
        </p:txBody>
      </p:sp>
      <p:sp>
        <p:nvSpPr>
          <p:cNvPr id="62" name="TextBox 61"/>
          <p:cNvSpPr txBox="1"/>
          <p:nvPr/>
        </p:nvSpPr>
        <p:spPr>
          <a:xfrm>
            <a:off x="848344" y="3826894"/>
            <a:ext cx="774243" cy="369332"/>
          </a:xfrm>
          <a:prstGeom prst="rect">
            <a:avLst/>
          </a:prstGeom>
          <a:noFill/>
        </p:spPr>
        <p:txBody>
          <a:bodyPr wrap="square" rtlCol="0">
            <a:spAutoFit/>
          </a:bodyPr>
          <a:lstStyle/>
          <a:p>
            <a:pPr algn="r"/>
            <a:r>
              <a:rPr lang="en-US" dirty="0"/>
              <a:t>B</a:t>
            </a:r>
            <a:r>
              <a:rPr lang="en-US" baseline="-25000" dirty="0"/>
              <a:t>2</a:t>
            </a:r>
          </a:p>
        </p:txBody>
      </p:sp>
      <p:sp>
        <p:nvSpPr>
          <p:cNvPr id="63" name="TextBox 62"/>
          <p:cNvSpPr txBox="1"/>
          <p:nvPr/>
        </p:nvSpPr>
        <p:spPr>
          <a:xfrm>
            <a:off x="2967153" y="5507593"/>
            <a:ext cx="674021" cy="307775"/>
          </a:xfrm>
          <a:prstGeom prst="rect">
            <a:avLst/>
          </a:prstGeom>
          <a:noFill/>
        </p:spPr>
        <p:txBody>
          <a:bodyPr wrap="square" rtlCol="0">
            <a:spAutoFit/>
          </a:bodyPr>
          <a:lstStyle/>
          <a:p>
            <a:pPr algn="r"/>
            <a:r>
              <a:rPr lang="en-US" sz="1400" dirty="0"/>
              <a:t>W</a:t>
            </a:r>
            <a:r>
              <a:rPr lang="en-US" sz="1400" baseline="-25000" dirty="0"/>
              <a:t>1</a:t>
            </a:r>
          </a:p>
        </p:txBody>
      </p:sp>
      <p:sp>
        <p:nvSpPr>
          <p:cNvPr id="64" name="TextBox 63"/>
          <p:cNvSpPr txBox="1"/>
          <p:nvPr/>
        </p:nvSpPr>
        <p:spPr>
          <a:xfrm>
            <a:off x="2304422" y="5499216"/>
            <a:ext cx="774243" cy="307777"/>
          </a:xfrm>
          <a:prstGeom prst="rect">
            <a:avLst/>
          </a:prstGeom>
          <a:noFill/>
        </p:spPr>
        <p:txBody>
          <a:bodyPr wrap="square" rtlCol="0">
            <a:spAutoFit/>
          </a:bodyPr>
          <a:lstStyle/>
          <a:p>
            <a:pPr algn="r"/>
            <a:r>
              <a:rPr lang="en-US" sz="1400" dirty="0"/>
              <a:t>W</a:t>
            </a:r>
            <a:r>
              <a:rPr lang="en-US" sz="1400" baseline="-25000" dirty="0"/>
              <a:t>2</a:t>
            </a:r>
          </a:p>
        </p:txBody>
      </p:sp>
      <p:sp>
        <p:nvSpPr>
          <p:cNvPr id="65" name="Right Arrow 64"/>
          <p:cNvSpPr/>
          <p:nvPr/>
        </p:nvSpPr>
        <p:spPr>
          <a:xfrm rot="10800000">
            <a:off x="2910491" y="5786730"/>
            <a:ext cx="532291" cy="2127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ight Arrow 65"/>
          <p:cNvSpPr/>
          <p:nvPr/>
        </p:nvSpPr>
        <p:spPr>
          <a:xfrm rot="16200000">
            <a:off x="850410" y="4071018"/>
            <a:ext cx="466164" cy="21275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4902054" y="1371901"/>
            <a:ext cx="4033911" cy="3170099"/>
          </a:xfrm>
          <a:prstGeom prst="rect">
            <a:avLst/>
          </a:prstGeom>
          <a:noFill/>
        </p:spPr>
        <p:txBody>
          <a:bodyPr wrap="square" rtlCol="0">
            <a:spAutoFit/>
          </a:bodyPr>
          <a:lstStyle/>
          <a:p>
            <a:pPr algn="ctr"/>
            <a:r>
              <a:rPr lang="en-US" sz="2000" b="1" dirty="0"/>
              <a:t>A Decrease in the Price of Beer</a:t>
            </a:r>
            <a:r>
              <a:rPr lang="en-US" sz="2000" dirty="0"/>
              <a:t>: </a:t>
            </a:r>
          </a:p>
          <a:p>
            <a:pPr algn="ctr"/>
            <a:r>
              <a:rPr lang="en-US" sz="2000" dirty="0"/>
              <a:t>From point </a:t>
            </a:r>
            <a:r>
              <a:rPr lang="en-US" sz="2000" b="1" dirty="0">
                <a:solidFill>
                  <a:srgbClr val="000000"/>
                </a:solidFill>
              </a:rPr>
              <a:t>A</a:t>
            </a:r>
            <a:r>
              <a:rPr lang="en-US" sz="2000" dirty="0"/>
              <a:t> to point </a:t>
            </a:r>
            <a:r>
              <a:rPr lang="en-US" sz="2000" b="1" dirty="0"/>
              <a:t>B</a:t>
            </a:r>
            <a:r>
              <a:rPr lang="en-US" sz="2000" dirty="0"/>
              <a:t>, the substitution effect is taking place, reducing consumption of Wings and increasing the consumption of Beers.</a:t>
            </a:r>
          </a:p>
          <a:p>
            <a:pPr algn="ctr"/>
            <a:endParaRPr lang="en-US" sz="2000" dirty="0"/>
          </a:p>
          <a:p>
            <a:pPr algn="ctr"/>
            <a:r>
              <a:rPr lang="en-US" sz="2000" dirty="0"/>
              <a:t>From Point </a:t>
            </a:r>
            <a:r>
              <a:rPr lang="en-US" sz="2000" b="1" dirty="0"/>
              <a:t>B</a:t>
            </a:r>
            <a:r>
              <a:rPr lang="en-US" sz="2000" dirty="0"/>
              <a:t> to point </a:t>
            </a:r>
            <a:r>
              <a:rPr lang="en-US" sz="2000" b="1" dirty="0"/>
              <a:t>C</a:t>
            </a:r>
            <a:r>
              <a:rPr lang="en-US" sz="2000" dirty="0"/>
              <a:t>, the income effect is taking place, increasing the consumption of both normal goods (seen in income effect from B to C).</a:t>
            </a:r>
          </a:p>
        </p:txBody>
      </p:sp>
      <p:cxnSp>
        <p:nvCxnSpPr>
          <p:cNvPr id="27" name="Straight Connector 26"/>
          <p:cNvCxnSpPr/>
          <p:nvPr/>
        </p:nvCxnSpPr>
        <p:spPr>
          <a:xfrm>
            <a:off x="1845893" y="3014795"/>
            <a:ext cx="2104987" cy="1979776"/>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811317" y="3877066"/>
            <a:ext cx="121865" cy="13449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37570" y="3357953"/>
            <a:ext cx="466413" cy="369332"/>
          </a:xfrm>
          <a:prstGeom prst="rect">
            <a:avLst/>
          </a:prstGeom>
          <a:noFill/>
        </p:spPr>
        <p:txBody>
          <a:bodyPr wrap="square" rtlCol="0">
            <a:spAutoFit/>
          </a:bodyPr>
          <a:lstStyle/>
          <a:p>
            <a:r>
              <a:rPr lang="en-US" dirty="0"/>
              <a:t>C</a:t>
            </a:r>
          </a:p>
        </p:txBody>
      </p:sp>
      <p:cxnSp>
        <p:nvCxnSpPr>
          <p:cNvPr id="35" name="Straight Connector 34"/>
          <p:cNvCxnSpPr>
            <a:stCxn id="32" idx="4"/>
          </p:cNvCxnSpPr>
          <p:nvPr/>
        </p:nvCxnSpPr>
        <p:spPr>
          <a:xfrm rot="5400000">
            <a:off x="2115745" y="4767272"/>
            <a:ext cx="1512217" cy="794"/>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2"/>
          </p:cNvCxnSpPr>
          <p:nvPr/>
        </p:nvCxnSpPr>
        <p:spPr>
          <a:xfrm rot="10800000">
            <a:off x="1622587" y="3944314"/>
            <a:ext cx="1188731"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967152" y="5511448"/>
            <a:ext cx="417504" cy="307777"/>
          </a:xfrm>
          <a:prstGeom prst="rect">
            <a:avLst/>
          </a:prstGeom>
          <a:noFill/>
        </p:spPr>
        <p:txBody>
          <a:bodyPr wrap="square" rtlCol="0">
            <a:spAutoFit/>
          </a:bodyPr>
          <a:lstStyle/>
          <a:p>
            <a:pPr algn="r"/>
            <a:r>
              <a:rPr lang="en-US" sz="1400" dirty="0"/>
              <a:t>W</a:t>
            </a:r>
            <a:r>
              <a:rPr lang="en-US" sz="1400" baseline="-25000" dirty="0"/>
              <a:t>3</a:t>
            </a:r>
          </a:p>
        </p:txBody>
      </p:sp>
      <p:sp>
        <p:nvSpPr>
          <p:cNvPr id="51" name="TextBox 50"/>
          <p:cNvSpPr txBox="1"/>
          <p:nvPr/>
        </p:nvSpPr>
        <p:spPr>
          <a:xfrm>
            <a:off x="848344" y="3425201"/>
            <a:ext cx="774243" cy="369332"/>
          </a:xfrm>
          <a:prstGeom prst="rect">
            <a:avLst/>
          </a:prstGeom>
          <a:noFill/>
        </p:spPr>
        <p:txBody>
          <a:bodyPr wrap="square" rtlCol="0">
            <a:spAutoFit/>
          </a:bodyPr>
          <a:lstStyle/>
          <a:p>
            <a:pPr algn="r"/>
            <a:r>
              <a:rPr lang="en-US" dirty="0"/>
              <a:t>B</a:t>
            </a:r>
            <a:r>
              <a:rPr lang="en-US" baseline="-25000" dirty="0"/>
              <a:t>3</a:t>
            </a:r>
          </a:p>
        </p:txBody>
      </p:sp>
      <p:sp>
        <p:nvSpPr>
          <p:cNvPr id="53" name="TextBox 52"/>
          <p:cNvSpPr txBox="1"/>
          <p:nvPr/>
        </p:nvSpPr>
        <p:spPr>
          <a:xfrm>
            <a:off x="2587211" y="5999479"/>
            <a:ext cx="1363669" cy="276999"/>
          </a:xfrm>
          <a:prstGeom prst="rect">
            <a:avLst/>
          </a:prstGeom>
          <a:noFill/>
        </p:spPr>
        <p:txBody>
          <a:bodyPr wrap="square" rtlCol="0">
            <a:spAutoFit/>
          </a:bodyPr>
          <a:lstStyle/>
          <a:p>
            <a:r>
              <a:rPr lang="en-US" sz="1200" dirty="0">
                <a:solidFill>
                  <a:srgbClr val="FF0000"/>
                </a:solidFill>
              </a:rPr>
              <a:t>substitution effect</a:t>
            </a:r>
          </a:p>
        </p:txBody>
      </p:sp>
      <p:sp>
        <p:nvSpPr>
          <p:cNvPr id="54" name="Right Arrow 53"/>
          <p:cNvSpPr/>
          <p:nvPr/>
        </p:nvSpPr>
        <p:spPr>
          <a:xfrm>
            <a:off x="2871453" y="6302961"/>
            <a:ext cx="305184" cy="21274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097090" y="3552726"/>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2721910" y="6515710"/>
            <a:ext cx="1363669" cy="276999"/>
          </a:xfrm>
          <a:prstGeom prst="rect">
            <a:avLst/>
          </a:prstGeom>
          <a:noFill/>
        </p:spPr>
        <p:txBody>
          <a:bodyPr wrap="square" rtlCol="0">
            <a:spAutoFit/>
          </a:bodyPr>
          <a:lstStyle/>
          <a:p>
            <a:r>
              <a:rPr lang="en-US" sz="1200" dirty="0">
                <a:solidFill>
                  <a:srgbClr val="000000"/>
                </a:solidFill>
              </a:rPr>
              <a:t>income effect</a:t>
            </a:r>
          </a:p>
        </p:txBody>
      </p:sp>
      <p:sp>
        <p:nvSpPr>
          <p:cNvPr id="58" name="TextBox 57"/>
          <p:cNvSpPr txBox="1"/>
          <p:nvPr/>
        </p:nvSpPr>
        <p:spPr>
          <a:xfrm>
            <a:off x="0" y="4041719"/>
            <a:ext cx="977116" cy="461665"/>
          </a:xfrm>
          <a:prstGeom prst="rect">
            <a:avLst/>
          </a:prstGeom>
          <a:noFill/>
        </p:spPr>
        <p:txBody>
          <a:bodyPr wrap="square" rtlCol="0">
            <a:spAutoFit/>
          </a:bodyPr>
          <a:lstStyle/>
          <a:p>
            <a:pPr algn="ctr"/>
            <a:r>
              <a:rPr lang="en-US" sz="1200" dirty="0">
                <a:solidFill>
                  <a:srgbClr val="FF0000"/>
                </a:solidFill>
              </a:rPr>
              <a:t>substitution effect</a:t>
            </a:r>
          </a:p>
        </p:txBody>
      </p:sp>
      <p:sp>
        <p:nvSpPr>
          <p:cNvPr id="59" name="Right Arrow 58"/>
          <p:cNvSpPr/>
          <p:nvPr/>
        </p:nvSpPr>
        <p:spPr>
          <a:xfrm rot="16200000">
            <a:off x="916272" y="3670711"/>
            <a:ext cx="334446" cy="212757"/>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1" y="3517534"/>
            <a:ext cx="977116" cy="461665"/>
          </a:xfrm>
          <a:prstGeom prst="rect">
            <a:avLst/>
          </a:prstGeom>
          <a:noFill/>
        </p:spPr>
        <p:txBody>
          <a:bodyPr wrap="square" rtlCol="0">
            <a:spAutoFit/>
          </a:bodyPr>
          <a:lstStyle/>
          <a:p>
            <a:pPr algn="ctr"/>
            <a:r>
              <a:rPr lang="en-US" sz="1200" dirty="0">
                <a:solidFill>
                  <a:srgbClr val="000000"/>
                </a:solidFill>
              </a:rPr>
              <a:t>income effect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type.wav"/>
                                        </p:tgtEl>
                                      </p:cMediaNode>
                                    </p:audio>
                                  </p:subTnLst>
                                </p:cTn>
                              </p:par>
                              <p:par>
                                <p:cTn id="23" presetID="22" presetClass="entr" presetSubtype="2"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right)">
                                      <p:cBhvr>
                                        <p:cTn id="25" dur="500"/>
                                        <p:tgtEl>
                                          <p:spTgt spid="45"/>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right)">
                                      <p:cBhvr>
                                        <p:cTn id="35" dur="500"/>
                                        <p:tgtEl>
                                          <p:spTgt spid="65"/>
                                        </p:tgtEl>
                                      </p:cBhvr>
                                    </p:animEffect>
                                  </p:childTnLst>
                                  <p:subTnLst>
                                    <p:audio>
                                      <p:cMediaNode>
                                        <p:cTn display="0" masterRel="sameClick">
                                          <p:stCondLst>
                                            <p:cond evt="begin" delay="0">
                                              <p:tn val="33"/>
                                            </p:cond>
                                          </p:stCondLst>
                                          <p:endCondLst>
                                            <p:cond evt="onStopAudio" delay="0">
                                              <p:tgtEl>
                                                <p:sldTgt/>
                                              </p:tgtEl>
                                            </p:cond>
                                          </p:endCondLst>
                                        </p:cTn>
                                        <p:tgtEl>
                                          <p:sndTgt r:embed="rId5" name="whoosh.wav"/>
                                        </p:tgtEl>
                                      </p:cMediaNode>
                                    </p:audio>
                                  </p:subTnLst>
                                </p:cTn>
                              </p:par>
                              <p:par>
                                <p:cTn id="36" presetID="22" presetClass="entr" presetSubtype="4"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wipe(down)">
                                      <p:cBhvr>
                                        <p:cTn id="38" dur="500"/>
                                        <p:tgtEl>
                                          <p:spTgt spid="6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right)">
                                      <p:cBhvr>
                                        <p:cTn id="59" dur="500"/>
                                        <p:tgtEl>
                                          <p:spTgt spid="57"/>
                                        </p:tgtEl>
                                      </p:cBhvr>
                                    </p:animEffect>
                                  </p:childTnLst>
                                  <p:subTnLst>
                                    <p:audio>
                                      <p:cMediaNode>
                                        <p:cTn display="0" masterRel="sameClick">
                                          <p:stCondLst>
                                            <p:cond evt="begin" delay="0">
                                              <p:tn val="57"/>
                                            </p:cond>
                                          </p:stCondLst>
                                          <p:endCondLst>
                                            <p:cond evt="onStopAudio" delay="0">
                                              <p:tgtEl>
                                                <p:sldTgt/>
                                              </p:tgtEl>
                                            </p:cond>
                                          </p:endCondLst>
                                        </p:cTn>
                                        <p:tgtEl>
                                          <p:sndTgt r:embed="rId4" name="type.wav"/>
                                        </p:tgtEl>
                                      </p:cMediaNode>
                                    </p:audio>
                                  </p:subTnLst>
                                </p:cTn>
                              </p:par>
                              <p:par>
                                <p:cTn id="60" presetID="22" presetClass="entr" presetSubtype="1"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up)">
                                      <p:cBhvr>
                                        <p:cTn id="62" dur="500"/>
                                        <p:tgtEl>
                                          <p:spTgt spid="46"/>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4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left)">
                                      <p:cBhvr>
                                        <p:cTn id="72" dur="500"/>
                                        <p:tgtEl>
                                          <p:spTgt spid="54"/>
                                        </p:tgtEl>
                                      </p:cBhvr>
                                    </p:animEffect>
                                  </p:childTnLst>
                                  <p:subTnLst>
                                    <p:audio>
                                      <p:cMediaNode>
                                        <p:cTn display="0" masterRel="sameClick">
                                          <p:stCondLst>
                                            <p:cond evt="begin" delay="0">
                                              <p:tn val="70"/>
                                            </p:cond>
                                          </p:stCondLst>
                                          <p:endCondLst>
                                            <p:cond evt="onStopAudio" delay="0">
                                              <p:tgtEl>
                                                <p:sldTgt/>
                                              </p:tgtEl>
                                            </p:cond>
                                          </p:endCondLst>
                                        </p:cTn>
                                        <p:tgtEl>
                                          <p:sndTgt r:embed="rId6" name="arrow.wav"/>
                                        </p:tgtEl>
                                      </p:cMediaNode>
                                    </p:audio>
                                  </p:subTnLst>
                                </p:cTn>
                              </p:par>
                              <p:par>
                                <p:cTn id="73" presetID="22" presetClass="entr" presetSubtype="4"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down)">
                                      <p:cBhvr>
                                        <p:cTn id="75" dur="500"/>
                                        <p:tgtEl>
                                          <p:spTgt spid="59"/>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2" grpId="0"/>
      <p:bldP spid="62" grpId="0"/>
      <p:bldP spid="64" grpId="0"/>
      <p:bldP spid="65" grpId="0" animBg="1"/>
      <p:bldP spid="66" grpId="0" animBg="1"/>
      <p:bldP spid="32" grpId="0" animBg="1"/>
      <p:bldP spid="33" grpId="0"/>
      <p:bldP spid="49" grpId="0"/>
      <p:bldP spid="51" grpId="0"/>
      <p:bldP spid="53" grpId="0"/>
      <p:bldP spid="54" grpId="0" animBg="1"/>
      <p:bldP spid="55" grpId="0" animBg="1"/>
      <p:bldP spid="56" grpId="0"/>
      <p:bldP spid="58" grpId="0"/>
      <p:bldP spid="59"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2028"/>
          </a:xfrm>
        </p:spPr>
        <p:txBody>
          <a:bodyPr>
            <a:normAutofit/>
          </a:bodyPr>
          <a:lstStyle/>
          <a:p>
            <a:r>
              <a:rPr lang="en-US" dirty="0"/>
              <a:t>Optimal Choice: Change in Price</a:t>
            </a:r>
          </a:p>
        </p:txBody>
      </p:sp>
      <p:cxnSp>
        <p:nvCxnSpPr>
          <p:cNvPr id="7" name="Straight Connector 6"/>
          <p:cNvCxnSpPr/>
          <p:nvPr/>
        </p:nvCxnSpPr>
        <p:spPr>
          <a:xfrm rot="16200000" flipH="1">
            <a:off x="-507759" y="3394222"/>
            <a:ext cx="4259097" cy="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621787" y="5523771"/>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425338" y="-68879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847544" y="1264675"/>
            <a:ext cx="774243" cy="369332"/>
          </a:xfrm>
          <a:prstGeom prst="rect">
            <a:avLst/>
          </a:prstGeom>
          <a:noFill/>
        </p:spPr>
        <p:txBody>
          <a:bodyPr wrap="square" rtlCol="0">
            <a:spAutoFit/>
          </a:bodyPr>
          <a:lstStyle/>
          <a:p>
            <a:pPr algn="r"/>
            <a:r>
              <a:rPr lang="en-US" dirty="0"/>
              <a:t>Beers</a:t>
            </a:r>
          </a:p>
        </p:txBody>
      </p:sp>
      <p:sp>
        <p:nvSpPr>
          <p:cNvPr id="17" name="TextBox 16"/>
          <p:cNvSpPr txBox="1"/>
          <p:nvPr/>
        </p:nvSpPr>
        <p:spPr>
          <a:xfrm>
            <a:off x="6068143" y="5458480"/>
            <a:ext cx="774243" cy="369332"/>
          </a:xfrm>
          <a:prstGeom prst="rect">
            <a:avLst/>
          </a:prstGeom>
          <a:noFill/>
        </p:spPr>
        <p:txBody>
          <a:bodyPr wrap="square" rtlCol="0">
            <a:spAutoFit/>
          </a:bodyPr>
          <a:lstStyle/>
          <a:p>
            <a:pPr algn="r"/>
            <a:r>
              <a:rPr lang="en-US" dirty="0"/>
              <a:t>Wings</a:t>
            </a:r>
          </a:p>
        </p:txBody>
      </p:sp>
      <p:sp>
        <p:nvSpPr>
          <p:cNvPr id="31" name="Oval 30"/>
          <p:cNvSpPr/>
          <p:nvPr/>
        </p:nvSpPr>
        <p:spPr>
          <a:xfrm>
            <a:off x="3342813" y="4318718"/>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621787" y="2164988"/>
            <a:ext cx="3525738" cy="33587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Arc 21"/>
          <p:cNvSpPr/>
          <p:nvPr/>
        </p:nvSpPr>
        <p:spPr>
          <a:xfrm rot="10800000">
            <a:off x="2140299" y="-347084"/>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1621787" y="3220243"/>
            <a:ext cx="3525738" cy="2303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403745" y="4083881"/>
            <a:ext cx="466413" cy="369332"/>
          </a:xfrm>
          <a:prstGeom prst="rect">
            <a:avLst/>
          </a:prstGeom>
          <a:noFill/>
        </p:spPr>
        <p:txBody>
          <a:bodyPr wrap="square" rtlCol="0">
            <a:spAutoFit/>
          </a:bodyPr>
          <a:lstStyle/>
          <a:p>
            <a:r>
              <a:rPr lang="en-US" dirty="0"/>
              <a:t>A</a:t>
            </a:r>
          </a:p>
        </p:txBody>
      </p:sp>
      <p:sp>
        <p:nvSpPr>
          <p:cNvPr id="42" name="TextBox 41"/>
          <p:cNvSpPr txBox="1"/>
          <p:nvPr/>
        </p:nvSpPr>
        <p:spPr>
          <a:xfrm>
            <a:off x="2587211" y="3877066"/>
            <a:ext cx="466413" cy="369332"/>
          </a:xfrm>
          <a:prstGeom prst="rect">
            <a:avLst/>
          </a:prstGeom>
          <a:noFill/>
        </p:spPr>
        <p:txBody>
          <a:bodyPr wrap="square" rtlCol="0">
            <a:spAutoFit/>
          </a:bodyPr>
          <a:lstStyle/>
          <a:p>
            <a:r>
              <a:rPr lang="en-US" dirty="0">
                <a:solidFill>
                  <a:srgbClr val="FF0000"/>
                </a:solidFill>
              </a:rPr>
              <a:t>B</a:t>
            </a:r>
          </a:p>
        </p:txBody>
      </p:sp>
      <p:cxnSp>
        <p:nvCxnSpPr>
          <p:cNvPr id="43" name="Straight Connector 42"/>
          <p:cNvCxnSpPr/>
          <p:nvPr/>
        </p:nvCxnSpPr>
        <p:spPr>
          <a:xfrm rot="5400000">
            <a:off x="2847099" y="4967125"/>
            <a:ext cx="1113297" cy="1"/>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a:off x="3173567" y="3619974"/>
            <a:ext cx="3071" cy="1903802"/>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V="1">
            <a:off x="1644482" y="4386639"/>
            <a:ext cx="1820196" cy="23836"/>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cxnSpLocks/>
          </p:cNvCxnSpPr>
          <p:nvPr/>
        </p:nvCxnSpPr>
        <p:spPr>
          <a:xfrm flipH="1" flipV="1">
            <a:off x="1621793" y="3609867"/>
            <a:ext cx="1551774" cy="4243"/>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847543" y="4201973"/>
            <a:ext cx="774243" cy="369332"/>
          </a:xfrm>
          <a:prstGeom prst="rect">
            <a:avLst/>
          </a:prstGeom>
          <a:noFill/>
        </p:spPr>
        <p:txBody>
          <a:bodyPr wrap="square" rtlCol="0">
            <a:spAutoFit/>
          </a:bodyPr>
          <a:lstStyle/>
          <a:p>
            <a:pPr algn="r"/>
            <a:r>
              <a:rPr lang="en-US" dirty="0"/>
              <a:t>B</a:t>
            </a:r>
            <a:r>
              <a:rPr lang="en-US" baseline="-25000" dirty="0"/>
              <a:t>1</a:t>
            </a:r>
          </a:p>
        </p:txBody>
      </p:sp>
      <p:sp>
        <p:nvSpPr>
          <p:cNvPr id="62" name="TextBox 61"/>
          <p:cNvSpPr txBox="1"/>
          <p:nvPr/>
        </p:nvSpPr>
        <p:spPr>
          <a:xfrm>
            <a:off x="848344" y="3826894"/>
            <a:ext cx="774243" cy="369332"/>
          </a:xfrm>
          <a:prstGeom prst="rect">
            <a:avLst/>
          </a:prstGeom>
          <a:noFill/>
        </p:spPr>
        <p:txBody>
          <a:bodyPr wrap="square" rtlCol="0">
            <a:spAutoFit/>
          </a:bodyPr>
          <a:lstStyle/>
          <a:p>
            <a:pPr algn="r"/>
            <a:r>
              <a:rPr lang="en-US" dirty="0"/>
              <a:t>B</a:t>
            </a:r>
            <a:r>
              <a:rPr lang="en-US" baseline="-25000" dirty="0"/>
              <a:t>2</a:t>
            </a:r>
          </a:p>
        </p:txBody>
      </p:sp>
      <p:sp>
        <p:nvSpPr>
          <p:cNvPr id="63" name="TextBox 62"/>
          <p:cNvSpPr txBox="1"/>
          <p:nvPr/>
        </p:nvSpPr>
        <p:spPr>
          <a:xfrm>
            <a:off x="2967153" y="5507593"/>
            <a:ext cx="674021" cy="307775"/>
          </a:xfrm>
          <a:prstGeom prst="rect">
            <a:avLst/>
          </a:prstGeom>
          <a:noFill/>
        </p:spPr>
        <p:txBody>
          <a:bodyPr wrap="square" rtlCol="0">
            <a:spAutoFit/>
          </a:bodyPr>
          <a:lstStyle/>
          <a:p>
            <a:pPr algn="r"/>
            <a:r>
              <a:rPr lang="en-US" sz="1400" dirty="0"/>
              <a:t>W</a:t>
            </a:r>
            <a:r>
              <a:rPr lang="en-US" sz="1400" baseline="-25000" dirty="0"/>
              <a:t>1</a:t>
            </a:r>
          </a:p>
        </p:txBody>
      </p:sp>
      <p:sp>
        <p:nvSpPr>
          <p:cNvPr id="64" name="TextBox 63"/>
          <p:cNvSpPr txBox="1"/>
          <p:nvPr/>
        </p:nvSpPr>
        <p:spPr>
          <a:xfrm>
            <a:off x="2304422" y="5499216"/>
            <a:ext cx="774243" cy="307777"/>
          </a:xfrm>
          <a:prstGeom prst="rect">
            <a:avLst/>
          </a:prstGeom>
          <a:noFill/>
        </p:spPr>
        <p:txBody>
          <a:bodyPr wrap="square" rtlCol="0">
            <a:spAutoFit/>
          </a:bodyPr>
          <a:lstStyle/>
          <a:p>
            <a:pPr algn="r"/>
            <a:r>
              <a:rPr lang="en-US" sz="1400" dirty="0"/>
              <a:t>W</a:t>
            </a:r>
            <a:r>
              <a:rPr lang="en-US" sz="1400" baseline="-25000" dirty="0"/>
              <a:t>2</a:t>
            </a:r>
          </a:p>
        </p:txBody>
      </p:sp>
      <p:sp>
        <p:nvSpPr>
          <p:cNvPr id="65" name="Right Arrow 64"/>
          <p:cNvSpPr/>
          <p:nvPr/>
        </p:nvSpPr>
        <p:spPr>
          <a:xfrm rot="10800000">
            <a:off x="2910491" y="5786730"/>
            <a:ext cx="532291" cy="2127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ight Arrow 65"/>
          <p:cNvSpPr/>
          <p:nvPr/>
        </p:nvSpPr>
        <p:spPr>
          <a:xfrm rot="16200000">
            <a:off x="850410" y="4071018"/>
            <a:ext cx="466164" cy="21275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845893" y="3014795"/>
            <a:ext cx="2104987" cy="1979776"/>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811317" y="3877066"/>
            <a:ext cx="121865" cy="13449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237570" y="3357953"/>
            <a:ext cx="466413" cy="369332"/>
          </a:xfrm>
          <a:prstGeom prst="rect">
            <a:avLst/>
          </a:prstGeom>
          <a:noFill/>
        </p:spPr>
        <p:txBody>
          <a:bodyPr wrap="square" rtlCol="0">
            <a:spAutoFit/>
          </a:bodyPr>
          <a:lstStyle/>
          <a:p>
            <a:r>
              <a:rPr lang="en-US" dirty="0"/>
              <a:t>C</a:t>
            </a:r>
          </a:p>
        </p:txBody>
      </p:sp>
      <p:cxnSp>
        <p:nvCxnSpPr>
          <p:cNvPr id="35" name="Straight Connector 34"/>
          <p:cNvCxnSpPr>
            <a:stCxn id="32" idx="4"/>
          </p:cNvCxnSpPr>
          <p:nvPr/>
        </p:nvCxnSpPr>
        <p:spPr>
          <a:xfrm rot="5400000">
            <a:off x="2115745" y="4767272"/>
            <a:ext cx="1512217" cy="794"/>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2"/>
          </p:cNvCxnSpPr>
          <p:nvPr/>
        </p:nvCxnSpPr>
        <p:spPr>
          <a:xfrm rot="10800000">
            <a:off x="1622587" y="3944314"/>
            <a:ext cx="1188731" cy="1588"/>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967152" y="5511448"/>
            <a:ext cx="417504" cy="307777"/>
          </a:xfrm>
          <a:prstGeom prst="rect">
            <a:avLst/>
          </a:prstGeom>
          <a:noFill/>
        </p:spPr>
        <p:txBody>
          <a:bodyPr wrap="square" rtlCol="0">
            <a:spAutoFit/>
          </a:bodyPr>
          <a:lstStyle/>
          <a:p>
            <a:pPr algn="r"/>
            <a:r>
              <a:rPr lang="en-US" sz="1400" dirty="0"/>
              <a:t>W</a:t>
            </a:r>
            <a:r>
              <a:rPr lang="en-US" sz="1400" baseline="-25000" dirty="0"/>
              <a:t>3</a:t>
            </a:r>
          </a:p>
        </p:txBody>
      </p:sp>
      <p:sp>
        <p:nvSpPr>
          <p:cNvPr id="51" name="TextBox 50"/>
          <p:cNvSpPr txBox="1"/>
          <p:nvPr/>
        </p:nvSpPr>
        <p:spPr>
          <a:xfrm>
            <a:off x="848344" y="3425201"/>
            <a:ext cx="774243" cy="369332"/>
          </a:xfrm>
          <a:prstGeom prst="rect">
            <a:avLst/>
          </a:prstGeom>
          <a:noFill/>
        </p:spPr>
        <p:txBody>
          <a:bodyPr wrap="square" rtlCol="0">
            <a:spAutoFit/>
          </a:bodyPr>
          <a:lstStyle/>
          <a:p>
            <a:pPr algn="r"/>
            <a:r>
              <a:rPr lang="en-US" dirty="0"/>
              <a:t>B</a:t>
            </a:r>
            <a:r>
              <a:rPr lang="en-US" baseline="-25000" dirty="0"/>
              <a:t>3</a:t>
            </a:r>
          </a:p>
        </p:txBody>
      </p:sp>
      <p:sp>
        <p:nvSpPr>
          <p:cNvPr id="53" name="TextBox 52"/>
          <p:cNvSpPr txBox="1"/>
          <p:nvPr/>
        </p:nvSpPr>
        <p:spPr>
          <a:xfrm>
            <a:off x="2587211" y="5999479"/>
            <a:ext cx="1363669" cy="276999"/>
          </a:xfrm>
          <a:prstGeom prst="rect">
            <a:avLst/>
          </a:prstGeom>
          <a:noFill/>
        </p:spPr>
        <p:txBody>
          <a:bodyPr wrap="square" rtlCol="0">
            <a:spAutoFit/>
          </a:bodyPr>
          <a:lstStyle/>
          <a:p>
            <a:r>
              <a:rPr lang="en-US" sz="1200" dirty="0">
                <a:solidFill>
                  <a:srgbClr val="FF0000"/>
                </a:solidFill>
              </a:rPr>
              <a:t>substitution effect</a:t>
            </a:r>
          </a:p>
        </p:txBody>
      </p:sp>
      <p:sp>
        <p:nvSpPr>
          <p:cNvPr id="54" name="Right Arrow 53"/>
          <p:cNvSpPr/>
          <p:nvPr/>
        </p:nvSpPr>
        <p:spPr>
          <a:xfrm>
            <a:off x="2871453" y="6302961"/>
            <a:ext cx="305184" cy="21274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097090" y="3552726"/>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2721910" y="6515710"/>
            <a:ext cx="1363669" cy="276999"/>
          </a:xfrm>
          <a:prstGeom prst="rect">
            <a:avLst/>
          </a:prstGeom>
          <a:noFill/>
        </p:spPr>
        <p:txBody>
          <a:bodyPr wrap="square" rtlCol="0">
            <a:spAutoFit/>
          </a:bodyPr>
          <a:lstStyle/>
          <a:p>
            <a:r>
              <a:rPr lang="en-US" sz="1200" dirty="0">
                <a:solidFill>
                  <a:srgbClr val="000000"/>
                </a:solidFill>
              </a:rPr>
              <a:t>income effect</a:t>
            </a:r>
          </a:p>
        </p:txBody>
      </p:sp>
      <p:sp>
        <p:nvSpPr>
          <p:cNvPr id="58" name="TextBox 57"/>
          <p:cNvSpPr txBox="1"/>
          <p:nvPr/>
        </p:nvSpPr>
        <p:spPr>
          <a:xfrm>
            <a:off x="0" y="4041719"/>
            <a:ext cx="977116" cy="461665"/>
          </a:xfrm>
          <a:prstGeom prst="rect">
            <a:avLst/>
          </a:prstGeom>
          <a:noFill/>
        </p:spPr>
        <p:txBody>
          <a:bodyPr wrap="square" rtlCol="0">
            <a:spAutoFit/>
          </a:bodyPr>
          <a:lstStyle/>
          <a:p>
            <a:pPr algn="ctr"/>
            <a:r>
              <a:rPr lang="en-US" sz="1200" dirty="0">
                <a:solidFill>
                  <a:srgbClr val="FF0000"/>
                </a:solidFill>
              </a:rPr>
              <a:t>substitution effect</a:t>
            </a:r>
          </a:p>
        </p:txBody>
      </p:sp>
      <p:sp>
        <p:nvSpPr>
          <p:cNvPr id="59" name="Right Arrow 58"/>
          <p:cNvSpPr/>
          <p:nvPr/>
        </p:nvSpPr>
        <p:spPr>
          <a:xfrm rot="16200000">
            <a:off x="916272" y="3670711"/>
            <a:ext cx="334446" cy="212757"/>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1" y="3517534"/>
            <a:ext cx="977116" cy="461665"/>
          </a:xfrm>
          <a:prstGeom prst="rect">
            <a:avLst/>
          </a:prstGeom>
          <a:noFill/>
        </p:spPr>
        <p:txBody>
          <a:bodyPr wrap="square" rtlCol="0">
            <a:spAutoFit/>
          </a:bodyPr>
          <a:lstStyle/>
          <a:p>
            <a:pPr algn="ctr"/>
            <a:r>
              <a:rPr lang="en-US" sz="1200" dirty="0">
                <a:solidFill>
                  <a:srgbClr val="000000"/>
                </a:solidFill>
              </a:rPr>
              <a:t>income effect</a:t>
            </a:r>
          </a:p>
        </p:txBody>
      </p:sp>
      <p:graphicFrame>
        <p:nvGraphicFramePr>
          <p:cNvPr id="39" name="Table 38">
            <a:extLst>
              <a:ext uri="{FF2B5EF4-FFF2-40B4-BE49-F238E27FC236}">
                <a16:creationId xmlns:a16="http://schemas.microsoft.com/office/drawing/2014/main" id="{AFF3E80E-12DC-3E94-B36E-52C901D90B42}"/>
              </a:ext>
            </a:extLst>
          </p:cNvPr>
          <p:cNvGraphicFramePr>
            <a:graphicFrameLocks noGrp="1"/>
          </p:cNvGraphicFramePr>
          <p:nvPr>
            <p:extLst>
              <p:ext uri="{D42A27DB-BD31-4B8C-83A1-F6EECF244321}">
                <p14:modId xmlns:p14="http://schemas.microsoft.com/office/powerpoint/2010/main" val="2818157412"/>
              </p:ext>
            </p:extLst>
          </p:nvPr>
        </p:nvGraphicFramePr>
        <p:xfrm>
          <a:off x="3950880" y="1634007"/>
          <a:ext cx="4957342" cy="2025656"/>
        </p:xfrm>
        <a:graphic>
          <a:graphicData uri="http://schemas.openxmlformats.org/drawingml/2006/table">
            <a:tbl>
              <a:tblPr/>
              <a:tblGrid>
                <a:gridCol w="1184078">
                  <a:extLst>
                    <a:ext uri="{9D8B030D-6E8A-4147-A177-3AD203B41FA5}">
                      <a16:colId xmlns:a16="http://schemas.microsoft.com/office/drawing/2014/main" val="20000"/>
                    </a:ext>
                  </a:extLst>
                </a:gridCol>
                <a:gridCol w="1231442">
                  <a:extLst>
                    <a:ext uri="{9D8B030D-6E8A-4147-A177-3AD203B41FA5}">
                      <a16:colId xmlns:a16="http://schemas.microsoft.com/office/drawing/2014/main" val="20001"/>
                    </a:ext>
                  </a:extLst>
                </a:gridCol>
                <a:gridCol w="1531408">
                  <a:extLst>
                    <a:ext uri="{9D8B030D-6E8A-4147-A177-3AD203B41FA5}">
                      <a16:colId xmlns:a16="http://schemas.microsoft.com/office/drawing/2014/main" val="20002"/>
                    </a:ext>
                  </a:extLst>
                </a:gridCol>
                <a:gridCol w="1010414">
                  <a:extLst>
                    <a:ext uri="{9D8B030D-6E8A-4147-A177-3AD203B41FA5}">
                      <a16:colId xmlns:a16="http://schemas.microsoft.com/office/drawing/2014/main" val="20003"/>
                    </a:ext>
                  </a:extLst>
                </a:gridCol>
              </a:tblGrid>
              <a:tr h="396559">
                <a:tc gridSpan="4">
                  <a:txBody>
                    <a:bodyPr/>
                    <a:lstStyle/>
                    <a:p>
                      <a:pPr algn="ctr" fontAlgn="b"/>
                      <a:r>
                        <a:rPr lang="en-US" sz="1400" b="1" i="0" u="none" strike="noStrike" dirty="0">
                          <a:latin typeface="Verdana"/>
                        </a:rPr>
                        <a:t>A Decrease in the Price of Double Jack</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6559">
                <a:tc>
                  <a:txBody>
                    <a:bodyPr/>
                    <a:lstStyle/>
                    <a:p>
                      <a:pPr algn="ctr" fontAlgn="b"/>
                      <a:r>
                        <a:rPr lang="en-US" sz="1400" b="0" i="0" u="none" strike="noStrike" dirty="0">
                          <a:latin typeface="Verdana"/>
                        </a:rPr>
                        <a:t>Good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Verdana"/>
                        </a:rPr>
                        <a:t>Income Effect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Verdana"/>
                        </a:rPr>
                        <a:t>Substituion Effect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Verdana"/>
                        </a:rPr>
                        <a:t>Total Effect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6559">
                <a:tc>
                  <a:txBody>
                    <a:bodyPr/>
                    <a:lstStyle/>
                    <a:p>
                      <a:pPr algn="ctr" fontAlgn="b"/>
                      <a:r>
                        <a:rPr lang="en-US" sz="1400" b="0" i="0" u="none" strike="noStrike" dirty="0">
                          <a:latin typeface="Verdana"/>
                        </a:rPr>
                        <a:t>Beers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Wingdings"/>
                          <a:ea typeface="Wingdings"/>
                          <a:cs typeface="Wingdings"/>
                        </a:rPr>
                        <a:t></a:t>
                      </a:r>
                      <a:endParaRPr lang="en-US" sz="1400" b="0" i="0" u="none" strike="noStrike" dirty="0">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Wingdings"/>
                          <a:ea typeface="Wingdings"/>
                          <a:cs typeface="Wingdings"/>
                        </a:rPr>
                        <a:t></a:t>
                      </a:r>
                      <a:r>
                        <a:rPr lang="en-US" sz="1400" b="0" i="0" u="none" strike="noStrike" dirty="0">
                          <a:latin typeface="Verdan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Wingdings"/>
                          <a:ea typeface="Wingdings"/>
                          <a:cs typeface="Wingdings"/>
                        </a:rPr>
                        <a:t></a:t>
                      </a:r>
                      <a:r>
                        <a:rPr lang="en-US" sz="1400" b="0" i="0" u="none" strike="noStrike" dirty="0">
                          <a:latin typeface="Verdan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559">
                <a:tc>
                  <a:txBody>
                    <a:bodyPr/>
                    <a:lstStyle/>
                    <a:p>
                      <a:pPr algn="ctr" fontAlgn="b"/>
                      <a:r>
                        <a:rPr lang="en-US" sz="1400" b="0" i="0" u="none" strike="noStrike" dirty="0">
                          <a:latin typeface="Verdana"/>
                        </a:rPr>
                        <a:t>Wings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Wingdings"/>
                          <a:ea typeface="Wingdings"/>
                          <a:cs typeface="Wingdings"/>
                        </a:rPr>
                        <a:t></a:t>
                      </a:r>
                      <a:r>
                        <a:rPr lang="en-US" sz="1400" b="0" i="0" u="none" strike="noStrike" dirty="0">
                          <a:latin typeface="Verdan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Wingdings"/>
                          <a:ea typeface="Wingdings"/>
                          <a:cs typeface="Wingdings"/>
                        </a:rPr>
                        <a:t></a:t>
                      </a:r>
                      <a:r>
                        <a:rPr lang="en-US" sz="1400" b="0" i="0" u="none" strike="noStrike" dirty="0">
                          <a:latin typeface="Verdan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latin typeface="Verdan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6559">
                <a:tc gridSpan="4">
                  <a:txBody>
                    <a:bodyPr/>
                    <a:lstStyle/>
                    <a:p>
                      <a:pPr algn="l" fontAlgn="b"/>
                      <a:r>
                        <a:rPr lang="en-US" sz="1200" b="0" i="0" u="none" strike="noStrike" dirty="0">
                          <a:latin typeface="Verdana"/>
                        </a:rPr>
                        <a:t>***note drawn with substitution effect dominating for BSW.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0" i="0" u="none" strike="noStrike" dirty="0">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0" i="0" u="none" strike="noStrike" dirty="0">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latin typeface="Verdan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8052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0" y="0"/>
            <a:ext cx="9144000" cy="1470025"/>
          </a:xfrm>
          <a:solidFill>
            <a:schemeClr val="bg1">
              <a:alpha val="60000"/>
            </a:schemeClr>
          </a:solidFill>
        </p:spPr>
        <p:txBody>
          <a:bodyPr/>
          <a:lstStyle/>
          <a:p>
            <a:r>
              <a:rPr lang="en-US" b="1" dirty="0"/>
              <a:t>Household Choices</a:t>
            </a:r>
          </a:p>
        </p:txBody>
      </p:sp>
      <p:sp>
        <p:nvSpPr>
          <p:cNvPr id="9" name="Rectangle 8"/>
          <p:cNvSpPr/>
          <p:nvPr/>
        </p:nvSpPr>
        <p:spPr>
          <a:xfrm>
            <a:off x="0" y="2812750"/>
            <a:ext cx="9144000" cy="1938992"/>
          </a:xfrm>
          <a:prstGeom prst="rect">
            <a:avLst/>
          </a:prstGeom>
          <a:solidFill>
            <a:schemeClr val="bg1">
              <a:alpha val="80000"/>
            </a:schemeClr>
          </a:solidFill>
        </p:spPr>
        <p:txBody>
          <a:bodyPr wrap="square">
            <a:spAutoFit/>
          </a:bodyPr>
          <a:lstStyle/>
          <a:p>
            <a:pPr marL="457119" lvl="1"/>
            <a:endParaRPr lang="en-US" sz="2000" dirty="0"/>
          </a:p>
          <a:p>
            <a:pPr marL="769084" lvl="1" indent="-311965">
              <a:buFont typeface="+mj-lt"/>
              <a:buAutoNum type="arabicPeriod"/>
            </a:pPr>
            <a:r>
              <a:rPr lang="en-US" sz="2000" dirty="0"/>
              <a:t>What are budget constraints and indifference curves?</a:t>
            </a:r>
          </a:p>
          <a:p>
            <a:pPr marL="769084" lvl="1" indent="-311965">
              <a:buFont typeface="+mj-lt"/>
              <a:buAutoNum type="arabicPeriod"/>
            </a:pPr>
            <a:r>
              <a:rPr lang="en-US" sz="2000" dirty="0"/>
              <a:t>Where do we find the optimal bundle of consumption based on income and prices?</a:t>
            </a:r>
          </a:p>
          <a:p>
            <a:pPr marL="769084" lvl="1" indent="-311965">
              <a:buFont typeface="+mj-lt"/>
              <a:buAutoNum type="arabicPeriod"/>
            </a:pPr>
            <a:r>
              <a:rPr lang="en-US" sz="2000" dirty="0"/>
              <a:t>How do changes in wages affect the labor-leisure choice?</a:t>
            </a:r>
          </a:p>
          <a:p>
            <a:pPr marL="769084" lvl="1" indent="-311965">
              <a:buFont typeface="+mj-lt"/>
              <a:buAutoNum type="arabicPeriod"/>
            </a:pPr>
            <a:r>
              <a:rPr lang="en-US" sz="2000" dirty="0"/>
              <a:t>How do changes in real interest rates affect the two-period consumer choice?</a:t>
            </a:r>
          </a:p>
        </p:txBody>
      </p:sp>
      <p:sp>
        <p:nvSpPr>
          <p:cNvPr id="10" name="Rectangle 9"/>
          <p:cNvSpPr/>
          <p:nvPr/>
        </p:nvSpPr>
        <p:spPr>
          <a:xfrm>
            <a:off x="0" y="1324739"/>
            <a:ext cx="9144000" cy="1077218"/>
          </a:xfrm>
          <a:prstGeom prst="rect">
            <a:avLst/>
          </a:prstGeom>
          <a:solidFill>
            <a:schemeClr val="bg1">
              <a:alpha val="80000"/>
            </a:schemeClr>
          </a:solidFill>
        </p:spPr>
        <p:txBody>
          <a:bodyPr wrap="square">
            <a:spAutoFit/>
          </a:bodyPr>
          <a:lstStyle/>
          <a:p>
            <a:pPr lvl="0"/>
            <a:r>
              <a:rPr lang="en-US" sz="3200" b="1" dirty="0"/>
              <a:t>Objective: </a:t>
            </a:r>
            <a:r>
              <a:rPr lang="en-US" sz="3200" dirty="0"/>
              <a:t>Explain the interaction between budget constraints and indifference curves.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Labor vs Leisure</a:t>
            </a:r>
            <a:br>
              <a:rPr lang="en-US" dirty="0"/>
            </a:br>
            <a:r>
              <a:rPr lang="en-US" sz="3100" dirty="0"/>
              <a:t>Work vs Play</a:t>
            </a:r>
          </a:p>
        </p:txBody>
      </p:sp>
      <p:pic>
        <p:nvPicPr>
          <p:cNvPr id="4" name="Content Placeholder 3" descr="IMG_2182.JPG"/>
          <p:cNvPicPr>
            <a:picLocks noGrp="1" noChangeAspect="1"/>
          </p:cNvPicPr>
          <p:nvPr>
            <p:ph idx="1"/>
          </p:nvPr>
        </p:nvPicPr>
        <p:blipFill>
          <a:blip r:embed="rId2"/>
          <a:srcRect l="-18187" r="-18187"/>
          <a:stretch>
            <a:fillRect/>
          </a:stretch>
        </p:blipFill>
        <p:spPr>
          <a:xfrm>
            <a:off x="-383057" y="2743200"/>
            <a:ext cx="3830596" cy="2106680"/>
          </a:xfrm>
        </p:spPr>
      </p:pic>
      <p:sp>
        <p:nvSpPr>
          <p:cNvPr id="3" name="TextBox 2">
            <a:extLst>
              <a:ext uri="{FF2B5EF4-FFF2-40B4-BE49-F238E27FC236}">
                <a16:creationId xmlns:a16="http://schemas.microsoft.com/office/drawing/2014/main" id="{0225658D-4217-F3E8-A7A7-C2C785DD05DB}"/>
              </a:ext>
            </a:extLst>
          </p:cNvPr>
          <p:cNvSpPr txBox="1"/>
          <p:nvPr/>
        </p:nvSpPr>
        <p:spPr>
          <a:xfrm>
            <a:off x="902981" y="2211859"/>
            <a:ext cx="1550874" cy="369332"/>
          </a:xfrm>
          <a:prstGeom prst="rect">
            <a:avLst/>
          </a:prstGeom>
          <a:noFill/>
        </p:spPr>
        <p:txBody>
          <a:bodyPr wrap="none" rtlCol="0">
            <a:spAutoFit/>
          </a:bodyPr>
          <a:lstStyle/>
          <a:p>
            <a:r>
              <a:rPr lang="en-US" dirty="0"/>
              <a:t>One Yard Fight</a:t>
            </a:r>
          </a:p>
        </p:txBody>
      </p:sp>
      <p:pic>
        <p:nvPicPr>
          <p:cNvPr id="5" name="Content Placeholder 5" descr="IMG_2183.JPG">
            <a:extLst>
              <a:ext uri="{FF2B5EF4-FFF2-40B4-BE49-F238E27FC236}">
                <a16:creationId xmlns:a16="http://schemas.microsoft.com/office/drawing/2014/main" id="{5A9446ED-45F6-6F97-F48C-82C140CCDAB4}"/>
              </a:ext>
            </a:extLst>
          </p:cNvPr>
          <p:cNvPicPr>
            <a:picLocks noChangeAspect="1"/>
          </p:cNvPicPr>
          <p:nvPr/>
        </p:nvPicPr>
        <p:blipFill>
          <a:blip r:embed="rId3"/>
          <a:srcRect l="-18187" r="-18187"/>
          <a:stretch>
            <a:fillRect/>
          </a:stretch>
        </p:blipFill>
        <p:spPr>
          <a:xfrm>
            <a:off x="2656702" y="2743200"/>
            <a:ext cx="3830595" cy="2106680"/>
          </a:xfrm>
          <a:prstGeom prst="rect">
            <a:avLst/>
          </a:prstGeom>
        </p:spPr>
      </p:pic>
      <p:sp>
        <p:nvSpPr>
          <p:cNvPr id="6" name="TextBox 5">
            <a:extLst>
              <a:ext uri="{FF2B5EF4-FFF2-40B4-BE49-F238E27FC236}">
                <a16:creationId xmlns:a16="http://schemas.microsoft.com/office/drawing/2014/main" id="{07B15FD7-44BA-D943-8D7B-1167C2F6AEBC}"/>
              </a:ext>
            </a:extLst>
          </p:cNvPr>
          <p:cNvSpPr txBox="1"/>
          <p:nvPr/>
        </p:nvSpPr>
        <p:spPr>
          <a:xfrm>
            <a:off x="4073304" y="2211859"/>
            <a:ext cx="997389" cy="369332"/>
          </a:xfrm>
          <a:prstGeom prst="rect">
            <a:avLst/>
          </a:prstGeom>
          <a:noFill/>
        </p:spPr>
        <p:txBody>
          <a:bodyPr wrap="none" rtlCol="0">
            <a:spAutoFit/>
          </a:bodyPr>
          <a:lstStyle/>
          <a:p>
            <a:r>
              <a:rPr lang="en-US" dirty="0"/>
              <a:t>I Win???</a:t>
            </a:r>
          </a:p>
        </p:txBody>
      </p:sp>
      <p:pic>
        <p:nvPicPr>
          <p:cNvPr id="7" name="Content Placeholder 3" descr="IMG_2188.JPG">
            <a:extLst>
              <a:ext uri="{FF2B5EF4-FFF2-40B4-BE49-F238E27FC236}">
                <a16:creationId xmlns:a16="http://schemas.microsoft.com/office/drawing/2014/main" id="{EA2CF445-EFFD-0A2D-5727-57899A643ABB}"/>
              </a:ext>
            </a:extLst>
          </p:cNvPr>
          <p:cNvPicPr>
            <a:picLocks noChangeAspect="1"/>
          </p:cNvPicPr>
          <p:nvPr/>
        </p:nvPicPr>
        <p:blipFill>
          <a:blip r:embed="rId4"/>
          <a:srcRect l="-18187" r="-18187"/>
          <a:stretch>
            <a:fillRect/>
          </a:stretch>
        </p:blipFill>
        <p:spPr>
          <a:xfrm>
            <a:off x="5696463" y="2743200"/>
            <a:ext cx="3830595" cy="2106680"/>
          </a:xfrm>
          <a:prstGeom prst="rect">
            <a:avLst/>
          </a:prstGeom>
        </p:spPr>
      </p:pic>
      <p:sp>
        <p:nvSpPr>
          <p:cNvPr id="8" name="TextBox 7">
            <a:extLst>
              <a:ext uri="{FF2B5EF4-FFF2-40B4-BE49-F238E27FC236}">
                <a16:creationId xmlns:a16="http://schemas.microsoft.com/office/drawing/2014/main" id="{BF5157C5-08A3-87C1-B31E-F887F4F8B432}"/>
              </a:ext>
            </a:extLst>
          </p:cNvPr>
          <p:cNvSpPr txBox="1"/>
          <p:nvPr/>
        </p:nvSpPr>
        <p:spPr>
          <a:xfrm>
            <a:off x="6866203" y="2211859"/>
            <a:ext cx="1491114" cy="369332"/>
          </a:xfrm>
          <a:prstGeom prst="rect">
            <a:avLst/>
          </a:prstGeom>
          <a:noFill/>
        </p:spPr>
        <p:txBody>
          <a:bodyPr wrap="none" rtlCol="0">
            <a:spAutoFit/>
          </a:bodyPr>
          <a:lstStyle/>
          <a:p>
            <a:r>
              <a:rPr lang="en-US" dirty="0"/>
              <a:t>Game Winner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3"/>
            <a:ext cx="8229600" cy="783769"/>
          </a:xfrm>
        </p:spPr>
        <p:txBody>
          <a:bodyPr/>
          <a:lstStyle/>
          <a:p>
            <a:r>
              <a:rPr lang="en-US" dirty="0"/>
              <a:t>Labor Versus Leisure</a:t>
            </a:r>
          </a:p>
        </p:txBody>
      </p:sp>
      <p:sp>
        <p:nvSpPr>
          <p:cNvPr id="3" name="Content Placeholder 2"/>
          <p:cNvSpPr>
            <a:spLocks noGrp="1"/>
          </p:cNvSpPr>
          <p:nvPr>
            <p:ph idx="1"/>
          </p:nvPr>
        </p:nvSpPr>
        <p:spPr>
          <a:xfrm>
            <a:off x="457200" y="1266568"/>
            <a:ext cx="8229600" cy="2984157"/>
          </a:xfrm>
        </p:spPr>
        <p:txBody>
          <a:bodyPr>
            <a:normAutofit/>
          </a:bodyPr>
          <a:lstStyle/>
          <a:p>
            <a:r>
              <a:rPr lang="en-US" sz="2000" dirty="0"/>
              <a:t>Why work?</a:t>
            </a:r>
          </a:p>
          <a:p>
            <a:pPr lvl="1"/>
            <a:r>
              <a:rPr lang="en-US" sz="2000" dirty="0"/>
              <a:t>We work for money so we can buy things…In Economics, we call it </a:t>
            </a:r>
            <a:r>
              <a:rPr lang="en-US" sz="2000" b="1" dirty="0"/>
              <a:t>Consumption.</a:t>
            </a:r>
          </a:p>
          <a:p>
            <a:pPr lvl="2"/>
            <a:r>
              <a:rPr lang="en-US" sz="2000" dirty="0"/>
              <a:t>We consume both for survival and for utility…buying things makes us happy and can often times enhance our leisure time when we have it.</a:t>
            </a:r>
          </a:p>
          <a:p>
            <a:pPr lvl="3"/>
            <a:endParaRPr lang="en-US" b="1" dirty="0"/>
          </a:p>
          <a:p>
            <a:pPr lvl="3"/>
            <a:endParaRPr lang="en-US" dirty="0"/>
          </a:p>
        </p:txBody>
      </p:sp>
      <p:sp>
        <p:nvSpPr>
          <p:cNvPr id="4" name="Content Placeholder 2">
            <a:extLst>
              <a:ext uri="{FF2B5EF4-FFF2-40B4-BE49-F238E27FC236}">
                <a16:creationId xmlns:a16="http://schemas.microsoft.com/office/drawing/2014/main" id="{53B0FE32-3393-C455-337C-3C6911490BEC}"/>
              </a:ext>
            </a:extLst>
          </p:cNvPr>
          <p:cNvSpPr txBox="1">
            <a:spLocks/>
          </p:cNvSpPr>
          <p:nvPr/>
        </p:nvSpPr>
        <p:spPr>
          <a:xfrm>
            <a:off x="457200" y="332845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Effects of an increase in wages:</a:t>
            </a:r>
          </a:p>
          <a:p>
            <a:pPr marL="971550" lvl="1" indent="-514350">
              <a:buFont typeface="+mj-lt"/>
              <a:buAutoNum type="arabicPeriod"/>
            </a:pPr>
            <a:r>
              <a:rPr lang="en-US" sz="2000" dirty="0"/>
              <a:t>Substitution Effect: will induce a larger supply of labor due to a higher price for leisure. </a:t>
            </a:r>
          </a:p>
          <a:p>
            <a:pPr marL="1371600" lvl="2" indent="-514350"/>
            <a:r>
              <a:rPr lang="en-US" sz="2000" dirty="0"/>
              <a:t>Work more for greater pay so that we can increase our consumption.</a:t>
            </a:r>
          </a:p>
          <a:p>
            <a:pPr marL="971550" lvl="1" indent="-514350">
              <a:buFont typeface="Arial"/>
              <a:buAutoNum type="arabicPeriod" startAt="2"/>
            </a:pPr>
            <a:r>
              <a:rPr lang="en-US" sz="2000" dirty="0"/>
              <a:t>Income Effect: will reduce the labor supply</a:t>
            </a:r>
          </a:p>
          <a:p>
            <a:pPr marL="1371600" lvl="2" indent="-514350"/>
            <a:r>
              <a:rPr lang="en-US" sz="2000" dirty="0"/>
              <a:t>Work less for the same money and enjoy more leisure time.</a:t>
            </a:r>
          </a:p>
          <a:p>
            <a:pPr marL="1371600" lvl="2" indent="-514350"/>
            <a:r>
              <a:rPr lang="en-US" sz="2000" dirty="0"/>
              <a:t>Leisure is a normal good.</a:t>
            </a:r>
          </a:p>
          <a:p>
            <a:pPr marL="857250" lvl="2" indent="0">
              <a:buFont typeface="Arial"/>
              <a:buNone/>
            </a:pPr>
            <a:endParaRPr lang="en-US" sz="2000" dirty="0"/>
          </a:p>
          <a:p>
            <a:pPr marL="1371600" lvl="2" indent="-514350">
              <a:buFont typeface="Arial"/>
              <a:buNone/>
            </a:pP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5273"/>
          </a:xfrm>
        </p:spPr>
        <p:txBody>
          <a:bodyPr/>
          <a:lstStyle/>
          <a:p>
            <a:r>
              <a:rPr lang="en-US" dirty="0"/>
              <a:t>Worker’s Optimal Choice</a:t>
            </a:r>
          </a:p>
        </p:txBody>
      </p:sp>
      <p:cxnSp>
        <p:nvCxnSpPr>
          <p:cNvPr id="7" name="Straight Connector 6"/>
          <p:cNvCxnSpPr/>
          <p:nvPr/>
        </p:nvCxnSpPr>
        <p:spPr>
          <a:xfrm rot="16200000" flipH="1">
            <a:off x="-642121" y="3806714"/>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454779" y="5903615"/>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174894" y="-360643"/>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3017" y="1698533"/>
            <a:ext cx="1502906" cy="369332"/>
          </a:xfrm>
          <a:prstGeom prst="rect">
            <a:avLst/>
          </a:prstGeom>
          <a:noFill/>
        </p:spPr>
        <p:txBody>
          <a:bodyPr wrap="square" rtlCol="0">
            <a:spAutoFit/>
          </a:bodyPr>
          <a:lstStyle/>
          <a:p>
            <a:pPr algn="r"/>
            <a:r>
              <a:rPr lang="en-US" dirty="0"/>
              <a:t>Consumption</a:t>
            </a:r>
          </a:p>
        </p:txBody>
      </p:sp>
      <p:sp>
        <p:nvSpPr>
          <p:cNvPr id="17" name="TextBox 16"/>
          <p:cNvSpPr txBox="1"/>
          <p:nvPr/>
        </p:nvSpPr>
        <p:spPr>
          <a:xfrm>
            <a:off x="5696579" y="5903618"/>
            <a:ext cx="978799" cy="369332"/>
          </a:xfrm>
          <a:prstGeom prst="rect">
            <a:avLst/>
          </a:prstGeom>
          <a:noFill/>
        </p:spPr>
        <p:txBody>
          <a:bodyPr wrap="square" rtlCol="0">
            <a:spAutoFit/>
          </a:bodyPr>
          <a:lstStyle/>
          <a:p>
            <a:pPr algn="r"/>
            <a:r>
              <a:rPr lang="en-US" dirty="0"/>
              <a:t>Leisure</a:t>
            </a:r>
          </a:p>
        </p:txBody>
      </p:sp>
      <p:sp>
        <p:nvSpPr>
          <p:cNvPr id="30" name="Oval 29"/>
          <p:cNvSpPr/>
          <p:nvPr/>
        </p:nvSpPr>
        <p:spPr>
          <a:xfrm>
            <a:off x="2948696" y="3987757"/>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3017" y="518896"/>
            <a:ext cx="5449817" cy="369332"/>
          </a:xfrm>
          <a:prstGeom prst="rect">
            <a:avLst/>
          </a:prstGeom>
          <a:noFill/>
        </p:spPr>
        <p:txBody>
          <a:bodyPr wrap="square" rtlCol="0">
            <a:spAutoFit/>
          </a:bodyPr>
          <a:lstStyle/>
          <a:p>
            <a:r>
              <a:rPr lang="en-US" dirty="0"/>
              <a:t> </a:t>
            </a:r>
          </a:p>
        </p:txBody>
      </p:sp>
      <p:sp>
        <p:nvSpPr>
          <p:cNvPr id="39" name="TextBox 38"/>
          <p:cNvSpPr txBox="1"/>
          <p:nvPr/>
        </p:nvSpPr>
        <p:spPr>
          <a:xfrm>
            <a:off x="5806028" y="1794801"/>
            <a:ext cx="2809396" cy="2862322"/>
          </a:xfrm>
          <a:prstGeom prst="rect">
            <a:avLst/>
          </a:prstGeom>
          <a:noFill/>
        </p:spPr>
        <p:txBody>
          <a:bodyPr wrap="square" rtlCol="0">
            <a:spAutoFit/>
          </a:bodyPr>
          <a:lstStyle/>
          <a:p>
            <a:pPr algn="ctr"/>
            <a:r>
              <a:rPr lang="en-US" dirty="0"/>
              <a:t>This point represents the optimal combination of leisure and consumption, where the marginal utility of consumption equals the marginal utility of leisure per dollar “spent” on leisure. </a:t>
            </a:r>
            <a:r>
              <a:rPr lang="en-US" b="1" dirty="0"/>
              <a:t>You have once again maximized your utility per dollar spent!</a:t>
            </a:r>
          </a:p>
        </p:txBody>
      </p:sp>
      <p:cxnSp>
        <p:nvCxnSpPr>
          <p:cNvPr id="21" name="Straight Connector 20"/>
          <p:cNvCxnSpPr/>
          <p:nvPr/>
        </p:nvCxnSpPr>
        <p:spPr>
          <a:xfrm>
            <a:off x="1454779" y="2610126"/>
            <a:ext cx="3558036" cy="32934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Line Callout 1 23"/>
          <p:cNvSpPr/>
          <p:nvPr/>
        </p:nvSpPr>
        <p:spPr>
          <a:xfrm>
            <a:off x="2871386" y="982758"/>
            <a:ext cx="2184489" cy="2316183"/>
          </a:xfrm>
          <a:prstGeom prst="borderCallout1">
            <a:avLst>
              <a:gd name="adj1" fmla="val 99828"/>
              <a:gd name="adj2" fmla="val 51143"/>
              <a:gd name="adj3" fmla="val 131711"/>
              <a:gd name="adj4" fmla="val 904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Optimal</a:t>
            </a: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9C59ABB-1C3A-9673-C057-0B512F0E538E}"/>
                  </a:ext>
                </a:extLst>
              </p:cNvPr>
              <p:cNvSpPr/>
              <p:nvPr/>
            </p:nvSpPr>
            <p:spPr>
              <a:xfrm>
                <a:off x="3202764" y="1416088"/>
                <a:ext cx="15183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S</m:t>
                      </m:r>
                      <m:r>
                        <m:rPr>
                          <m:sty m:val="p"/>
                        </m:rPr>
                        <a:rPr lang="en-US" i="0">
                          <a:latin typeface="Cambria Math" panose="02040503050406030204" pitchFamily="18" charset="0"/>
                        </a:rPr>
                        <m:t>lope</m:t>
                      </m:r>
                      <m:r>
                        <a:rPr lang="en-US" i="0">
                          <a:latin typeface="Cambria Math" panose="02040503050406030204" pitchFamily="18" charset="0"/>
                        </a:rPr>
                        <m:t>=</m:t>
                      </m:r>
                      <m:r>
                        <m:rPr>
                          <m:sty m:val="p"/>
                        </m:rPr>
                        <a:rPr lang="en-US" i="0">
                          <a:latin typeface="Cambria Math" panose="02040503050406030204" pitchFamily="18" charset="0"/>
                        </a:rPr>
                        <m:t>MRS</m:t>
                      </m:r>
                    </m:oMath>
                  </m:oMathPara>
                </a14:m>
                <a:endParaRPr lang="en-US" dirty="0"/>
              </a:p>
            </p:txBody>
          </p:sp>
        </mc:Choice>
        <mc:Fallback xmlns="">
          <p:sp>
            <p:nvSpPr>
              <p:cNvPr id="4" name="Rectangle 3">
                <a:extLst>
                  <a:ext uri="{FF2B5EF4-FFF2-40B4-BE49-F238E27FC236}">
                    <a16:creationId xmlns:a16="http://schemas.microsoft.com/office/drawing/2014/main" id="{79C59ABB-1C3A-9673-C057-0B512F0E538E}"/>
                  </a:ext>
                </a:extLst>
              </p:cNvPr>
              <p:cNvSpPr>
                <a:spLocks noRot="1" noChangeAspect="1" noMove="1" noResize="1" noEditPoints="1" noAdjustHandles="1" noChangeArrowheads="1" noChangeShapeType="1" noTextEdit="1"/>
              </p:cNvSpPr>
              <p:nvPr/>
            </p:nvSpPr>
            <p:spPr>
              <a:xfrm>
                <a:off x="3202764" y="1416088"/>
                <a:ext cx="1518364"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80B623C-38D0-32BF-ABDD-43617C03DBC0}"/>
                  </a:ext>
                </a:extLst>
              </p:cNvPr>
              <p:cNvSpPr/>
              <p:nvPr/>
            </p:nvSpPr>
            <p:spPr>
              <a:xfrm>
                <a:off x="3366018" y="1842173"/>
                <a:ext cx="1228863" cy="658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𝑊</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𝐿</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𝐶</m:t>
                              </m:r>
                            </m:sub>
                          </m:sSub>
                        </m:den>
                      </m:f>
                    </m:oMath>
                  </m:oMathPara>
                </a14:m>
                <a:endParaRPr lang="en-US" dirty="0"/>
              </a:p>
            </p:txBody>
          </p:sp>
        </mc:Choice>
        <mc:Fallback xmlns="">
          <p:sp>
            <p:nvSpPr>
              <p:cNvPr id="8" name="Rectangle 7">
                <a:extLst>
                  <a:ext uri="{FF2B5EF4-FFF2-40B4-BE49-F238E27FC236}">
                    <a16:creationId xmlns:a16="http://schemas.microsoft.com/office/drawing/2014/main" id="{980B623C-38D0-32BF-ABDD-43617C03DBC0}"/>
                  </a:ext>
                </a:extLst>
              </p:cNvPr>
              <p:cNvSpPr>
                <a:spLocks noRot="1" noChangeAspect="1" noMove="1" noResize="1" noEditPoints="1" noAdjustHandles="1" noChangeArrowheads="1" noChangeShapeType="1" noTextEdit="1"/>
              </p:cNvSpPr>
              <p:nvPr/>
            </p:nvSpPr>
            <p:spPr>
              <a:xfrm>
                <a:off x="3366018" y="1842173"/>
                <a:ext cx="1228863" cy="65800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4333A0E-06ED-5DDB-A039-FD59C6FA038A}"/>
                  </a:ext>
                </a:extLst>
              </p:cNvPr>
              <p:cNvSpPr/>
              <p:nvPr/>
            </p:nvSpPr>
            <p:spPr>
              <a:xfrm>
                <a:off x="3256758" y="2500177"/>
                <a:ext cx="1447384" cy="610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𝐶</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i="1">
                                  <a:latin typeface="Cambria Math" panose="02040503050406030204" pitchFamily="18" charset="0"/>
                                </a:rPr>
                                <m:t>𝐿</m:t>
                              </m:r>
                            </m:sub>
                          </m:sSub>
                        </m:num>
                        <m:den>
                          <m:r>
                            <a:rPr lang="en-US" i="1">
                              <a:latin typeface="Cambria Math" panose="02040503050406030204" pitchFamily="18" charset="0"/>
                            </a:rPr>
                            <m:t>𝑊</m:t>
                          </m:r>
                        </m:den>
                      </m:f>
                    </m:oMath>
                  </m:oMathPara>
                </a14:m>
                <a:endParaRPr lang="en-US" dirty="0"/>
              </a:p>
            </p:txBody>
          </p:sp>
        </mc:Choice>
        <mc:Fallback xmlns="">
          <p:sp>
            <p:nvSpPr>
              <p:cNvPr id="9" name="Rectangle 8">
                <a:extLst>
                  <a:ext uri="{FF2B5EF4-FFF2-40B4-BE49-F238E27FC236}">
                    <a16:creationId xmlns:a16="http://schemas.microsoft.com/office/drawing/2014/main" id="{14333A0E-06ED-5DDB-A039-FD59C6FA038A}"/>
                  </a:ext>
                </a:extLst>
              </p:cNvPr>
              <p:cNvSpPr>
                <a:spLocks noRot="1" noChangeAspect="1" noMove="1" noResize="1" noEditPoints="1" noAdjustHandles="1" noChangeArrowheads="1" noChangeShapeType="1" noTextEdit="1"/>
              </p:cNvSpPr>
              <p:nvPr/>
            </p:nvSpPr>
            <p:spPr>
              <a:xfrm>
                <a:off x="3256758" y="2500177"/>
                <a:ext cx="1447384" cy="610552"/>
              </a:xfrm>
              <a:prstGeom prst="rect">
                <a:avLst/>
              </a:prstGeom>
              <a:blipFill>
                <a:blip r:embed="rId5"/>
                <a:stretch>
                  <a:fillRect b="-4082"/>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439E42D0-969F-818D-53F8-868D80F44FB4}"/>
              </a:ext>
            </a:extLst>
          </p:cNvPr>
          <p:cNvSpPr txBox="1"/>
          <p:nvPr/>
        </p:nvSpPr>
        <p:spPr>
          <a:xfrm>
            <a:off x="4448001" y="5881325"/>
            <a:ext cx="978799" cy="369332"/>
          </a:xfrm>
          <a:prstGeom prst="rect">
            <a:avLst/>
          </a:prstGeom>
          <a:noFill/>
        </p:spPr>
        <p:txBody>
          <a:bodyPr wrap="square" rtlCol="0">
            <a:spAutoFit/>
          </a:bodyPr>
          <a:lstStyle/>
          <a:p>
            <a:pPr algn="r"/>
            <a:r>
              <a:rPr lang="en-US" dirty="0"/>
              <a:t>24 </a:t>
            </a:r>
            <a:r>
              <a:rPr lang="en-US" dirty="0" err="1"/>
              <a:t>hrs</a:t>
            </a:r>
            <a:endParaRPr lang="en-US" dirty="0"/>
          </a:p>
        </p:txBody>
      </p:sp>
      <p:sp>
        <p:nvSpPr>
          <p:cNvPr id="23" name="TextBox 22">
            <a:extLst>
              <a:ext uri="{FF2B5EF4-FFF2-40B4-BE49-F238E27FC236}">
                <a16:creationId xmlns:a16="http://schemas.microsoft.com/office/drawing/2014/main" id="{76508619-0B61-3F04-AC68-7E4D6701116B}"/>
              </a:ext>
            </a:extLst>
          </p:cNvPr>
          <p:cNvSpPr txBox="1"/>
          <p:nvPr/>
        </p:nvSpPr>
        <p:spPr>
          <a:xfrm>
            <a:off x="27152" y="2382325"/>
            <a:ext cx="1411027" cy="369332"/>
          </a:xfrm>
          <a:prstGeom prst="rect">
            <a:avLst/>
          </a:prstGeom>
          <a:noFill/>
        </p:spPr>
        <p:txBody>
          <a:bodyPr wrap="square" rtlCol="0">
            <a:spAutoFit/>
          </a:bodyPr>
          <a:lstStyle/>
          <a:p>
            <a:pPr algn="r"/>
            <a:r>
              <a:rPr lang="en-US" dirty="0"/>
              <a:t>wage*24hrs</a:t>
            </a:r>
          </a:p>
        </p:txBody>
      </p:sp>
    </p:spTree>
    <p:extLst>
      <p:ext uri="{BB962C8B-B14F-4D97-AF65-F5344CB8AC3E}">
        <p14:creationId xmlns:p14="http://schemas.microsoft.com/office/powerpoint/2010/main" val="359328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345"/>
            <a:ext cx="8229600" cy="805060"/>
          </a:xfrm>
        </p:spPr>
        <p:txBody>
          <a:bodyPr>
            <a:normAutofit fontScale="90000"/>
          </a:bodyPr>
          <a:lstStyle/>
          <a:p>
            <a:r>
              <a:rPr lang="en-US" dirty="0"/>
              <a:t>Worker’s Optimal Choice – </a:t>
            </a:r>
            <a:br>
              <a:rPr lang="en-US" dirty="0"/>
            </a:br>
            <a:r>
              <a:rPr lang="en-US" sz="3600" dirty="0"/>
              <a:t>A Change in Wages</a:t>
            </a:r>
          </a:p>
        </p:txBody>
      </p:sp>
      <p:sp>
        <p:nvSpPr>
          <p:cNvPr id="7" name="TextBox 6"/>
          <p:cNvSpPr txBox="1"/>
          <p:nvPr/>
        </p:nvSpPr>
        <p:spPr>
          <a:xfrm>
            <a:off x="-82040" y="2960397"/>
            <a:ext cx="1333508" cy="276999"/>
          </a:xfrm>
          <a:prstGeom prst="rect">
            <a:avLst/>
          </a:prstGeom>
          <a:noFill/>
        </p:spPr>
        <p:txBody>
          <a:bodyPr wrap="square" rtlCol="0">
            <a:spAutoFit/>
          </a:bodyPr>
          <a:lstStyle/>
          <a:p>
            <a:pPr algn="ctr"/>
            <a:r>
              <a:rPr lang="en-US" sz="1200" b="1" dirty="0"/>
              <a:t>consumption</a:t>
            </a:r>
          </a:p>
        </p:txBody>
      </p:sp>
      <p:cxnSp>
        <p:nvCxnSpPr>
          <p:cNvPr id="34" name="Straight Connector 33">
            <a:extLst>
              <a:ext uri="{FF2B5EF4-FFF2-40B4-BE49-F238E27FC236}">
                <a16:creationId xmlns:a16="http://schemas.microsoft.com/office/drawing/2014/main" id="{4707BC45-D85B-3197-666A-92F836A34E12}"/>
              </a:ext>
            </a:extLst>
          </p:cNvPr>
          <p:cNvCxnSpPr/>
          <p:nvPr/>
        </p:nvCxnSpPr>
        <p:spPr>
          <a:xfrm rot="16200000" flipH="1">
            <a:off x="3554756" y="4567301"/>
            <a:ext cx="3193442"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10F3D8A-1AD3-43EB-BA83-81749E3C6D8D}"/>
              </a:ext>
            </a:extLst>
          </p:cNvPr>
          <p:cNvCxnSpPr/>
          <p:nvPr/>
        </p:nvCxnSpPr>
        <p:spPr>
          <a:xfrm rot="10800000" flipV="1">
            <a:off x="5151482" y="6164022"/>
            <a:ext cx="35324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5542837-0833-B9D1-1AD3-1D26FF0008BF}"/>
              </a:ext>
            </a:extLst>
          </p:cNvPr>
          <p:cNvCxnSpPr/>
          <p:nvPr/>
        </p:nvCxnSpPr>
        <p:spPr>
          <a:xfrm>
            <a:off x="5151475" y="4328736"/>
            <a:ext cx="2386258" cy="18352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16A2E1C8-C653-9EEE-3A74-887519232D40}"/>
              </a:ext>
            </a:extLst>
          </p:cNvPr>
          <p:cNvSpPr txBox="1"/>
          <p:nvPr/>
        </p:nvSpPr>
        <p:spPr>
          <a:xfrm>
            <a:off x="7762242" y="5403213"/>
            <a:ext cx="479640" cy="369332"/>
          </a:xfrm>
          <a:prstGeom prst="rect">
            <a:avLst/>
          </a:prstGeom>
          <a:noFill/>
        </p:spPr>
        <p:txBody>
          <a:bodyPr wrap="square" rtlCol="0">
            <a:spAutoFit/>
          </a:bodyPr>
          <a:lstStyle/>
          <a:p>
            <a:r>
              <a:rPr lang="en-US" b="1" dirty="0">
                <a:solidFill>
                  <a:srgbClr val="008000"/>
                </a:solidFill>
              </a:rPr>
              <a:t>IC</a:t>
            </a:r>
            <a:r>
              <a:rPr lang="en-US" b="1" baseline="-25000" dirty="0">
                <a:solidFill>
                  <a:srgbClr val="008000"/>
                </a:solidFill>
              </a:rPr>
              <a:t>2</a:t>
            </a:r>
          </a:p>
        </p:txBody>
      </p:sp>
      <p:sp>
        <p:nvSpPr>
          <p:cNvPr id="39" name="TextBox 38">
            <a:extLst>
              <a:ext uri="{FF2B5EF4-FFF2-40B4-BE49-F238E27FC236}">
                <a16:creationId xmlns:a16="http://schemas.microsoft.com/office/drawing/2014/main" id="{A040D432-8A30-E8B2-E4BD-AA8FFDFB082F}"/>
              </a:ext>
            </a:extLst>
          </p:cNvPr>
          <p:cNvSpPr txBox="1"/>
          <p:nvPr/>
        </p:nvSpPr>
        <p:spPr>
          <a:xfrm>
            <a:off x="5303449" y="3702902"/>
            <a:ext cx="474156" cy="369332"/>
          </a:xfrm>
          <a:prstGeom prst="rect">
            <a:avLst/>
          </a:prstGeom>
          <a:noFill/>
        </p:spPr>
        <p:txBody>
          <a:bodyPr wrap="square" rtlCol="0">
            <a:spAutoFit/>
          </a:bodyPr>
          <a:lstStyle/>
          <a:p>
            <a:r>
              <a:rPr lang="en-US" b="1" dirty="0"/>
              <a:t>IC</a:t>
            </a:r>
            <a:r>
              <a:rPr lang="en-US" b="1" baseline="-25000" dirty="0"/>
              <a:t>1</a:t>
            </a:r>
          </a:p>
        </p:txBody>
      </p:sp>
      <p:cxnSp>
        <p:nvCxnSpPr>
          <p:cNvPr id="41" name="Straight Connector 40">
            <a:extLst>
              <a:ext uri="{FF2B5EF4-FFF2-40B4-BE49-F238E27FC236}">
                <a16:creationId xmlns:a16="http://schemas.microsoft.com/office/drawing/2014/main" id="{980DC863-8E9A-7A37-E9A8-13ECBEA094EF}"/>
              </a:ext>
            </a:extLst>
          </p:cNvPr>
          <p:cNvCxnSpPr/>
          <p:nvPr/>
        </p:nvCxnSpPr>
        <p:spPr>
          <a:xfrm rot="16200000" flipH="1">
            <a:off x="4829297" y="3455588"/>
            <a:ext cx="3030619" cy="238625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63174C49-A238-2FBE-BF4B-902C1E1222E9}"/>
              </a:ext>
            </a:extLst>
          </p:cNvPr>
          <p:cNvSpPr/>
          <p:nvPr/>
        </p:nvSpPr>
        <p:spPr>
          <a:xfrm>
            <a:off x="6162043" y="5071151"/>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43" name="Arc 42">
            <a:extLst>
              <a:ext uri="{FF2B5EF4-FFF2-40B4-BE49-F238E27FC236}">
                <a16:creationId xmlns:a16="http://schemas.microsoft.com/office/drawing/2014/main" id="{34705B2A-8994-8DDE-5F9D-99C9DF0AC5C2}"/>
              </a:ext>
            </a:extLst>
          </p:cNvPr>
          <p:cNvSpPr/>
          <p:nvPr/>
        </p:nvSpPr>
        <p:spPr>
          <a:xfrm rot="10800000">
            <a:off x="5990863" y="740066"/>
            <a:ext cx="6975303" cy="5341654"/>
          </a:xfrm>
          <a:prstGeom prst="arc">
            <a:avLst>
              <a:gd name="adj1" fmla="val 18202283"/>
              <a:gd name="adj2" fmla="val 20902144"/>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sp>
        <p:nvSpPr>
          <p:cNvPr id="44" name="Oval 43">
            <a:extLst>
              <a:ext uri="{FF2B5EF4-FFF2-40B4-BE49-F238E27FC236}">
                <a16:creationId xmlns:a16="http://schemas.microsoft.com/office/drawing/2014/main" id="{CD35B2C6-49B8-F1DB-EAD8-E51F9569513A}"/>
              </a:ext>
            </a:extLst>
          </p:cNvPr>
          <p:cNvSpPr/>
          <p:nvPr/>
        </p:nvSpPr>
        <p:spPr>
          <a:xfrm>
            <a:off x="6467558" y="4802161"/>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46" name="TextBox 45">
            <a:extLst>
              <a:ext uri="{FF2B5EF4-FFF2-40B4-BE49-F238E27FC236}">
                <a16:creationId xmlns:a16="http://schemas.microsoft.com/office/drawing/2014/main" id="{378B87D0-0866-D2FE-6AF0-681AE8D98875}"/>
              </a:ext>
            </a:extLst>
          </p:cNvPr>
          <p:cNvSpPr txBox="1"/>
          <p:nvPr/>
        </p:nvSpPr>
        <p:spPr>
          <a:xfrm>
            <a:off x="3998837" y="3018884"/>
            <a:ext cx="1333508" cy="276999"/>
          </a:xfrm>
          <a:prstGeom prst="rect">
            <a:avLst/>
          </a:prstGeom>
          <a:noFill/>
        </p:spPr>
        <p:txBody>
          <a:bodyPr wrap="square" rtlCol="0">
            <a:spAutoFit/>
          </a:bodyPr>
          <a:lstStyle/>
          <a:p>
            <a:pPr algn="ctr"/>
            <a:r>
              <a:rPr lang="en-US" sz="1200" b="1" dirty="0"/>
              <a:t>consumption</a:t>
            </a:r>
          </a:p>
        </p:txBody>
      </p:sp>
      <p:sp>
        <p:nvSpPr>
          <p:cNvPr id="47" name="TextBox 46">
            <a:extLst>
              <a:ext uri="{FF2B5EF4-FFF2-40B4-BE49-F238E27FC236}">
                <a16:creationId xmlns:a16="http://schemas.microsoft.com/office/drawing/2014/main" id="{0947214F-339E-4957-542C-006DFF9D534E}"/>
              </a:ext>
            </a:extLst>
          </p:cNvPr>
          <p:cNvSpPr txBox="1"/>
          <p:nvPr/>
        </p:nvSpPr>
        <p:spPr>
          <a:xfrm>
            <a:off x="7435843" y="6212327"/>
            <a:ext cx="1271375" cy="276999"/>
          </a:xfrm>
          <a:prstGeom prst="rect">
            <a:avLst/>
          </a:prstGeom>
          <a:noFill/>
        </p:spPr>
        <p:txBody>
          <a:bodyPr wrap="square" rtlCol="0">
            <a:spAutoFit/>
          </a:bodyPr>
          <a:lstStyle/>
          <a:p>
            <a:pPr algn="ctr"/>
            <a:r>
              <a:rPr lang="en-US" sz="1200" b="1" dirty="0"/>
              <a:t>Hours of Leisure</a:t>
            </a:r>
          </a:p>
        </p:txBody>
      </p:sp>
      <p:sp>
        <p:nvSpPr>
          <p:cNvPr id="48" name="TextBox 47">
            <a:extLst>
              <a:ext uri="{FF2B5EF4-FFF2-40B4-BE49-F238E27FC236}">
                <a16:creationId xmlns:a16="http://schemas.microsoft.com/office/drawing/2014/main" id="{A532EBE0-EAF5-FE00-7BBE-1692D9042675}"/>
              </a:ext>
            </a:extLst>
          </p:cNvPr>
          <p:cNvSpPr txBox="1"/>
          <p:nvPr/>
        </p:nvSpPr>
        <p:spPr>
          <a:xfrm>
            <a:off x="5669116" y="5141329"/>
            <a:ext cx="614792" cy="369332"/>
          </a:xfrm>
          <a:prstGeom prst="rect">
            <a:avLst/>
          </a:prstGeom>
          <a:noFill/>
        </p:spPr>
        <p:txBody>
          <a:bodyPr wrap="square" rtlCol="0">
            <a:spAutoFit/>
          </a:bodyPr>
          <a:lstStyle/>
          <a:p>
            <a:pPr algn="r"/>
            <a:r>
              <a:rPr lang="en-US" b="1" dirty="0"/>
              <a:t>A</a:t>
            </a:r>
          </a:p>
        </p:txBody>
      </p:sp>
      <p:sp>
        <p:nvSpPr>
          <p:cNvPr id="49" name="TextBox 48">
            <a:extLst>
              <a:ext uri="{FF2B5EF4-FFF2-40B4-BE49-F238E27FC236}">
                <a16:creationId xmlns:a16="http://schemas.microsoft.com/office/drawing/2014/main" id="{B8783265-7D52-56E6-99E1-7D2C65B8BADD}"/>
              </a:ext>
            </a:extLst>
          </p:cNvPr>
          <p:cNvSpPr txBox="1"/>
          <p:nvPr/>
        </p:nvSpPr>
        <p:spPr>
          <a:xfrm>
            <a:off x="6283908" y="4500076"/>
            <a:ext cx="614792" cy="369332"/>
          </a:xfrm>
          <a:prstGeom prst="rect">
            <a:avLst/>
          </a:prstGeom>
          <a:noFill/>
        </p:spPr>
        <p:txBody>
          <a:bodyPr wrap="square" rtlCol="0">
            <a:spAutoFit/>
          </a:bodyPr>
          <a:lstStyle/>
          <a:p>
            <a:pPr algn="r"/>
            <a:r>
              <a:rPr lang="en-US" b="1" dirty="0"/>
              <a:t>C</a:t>
            </a:r>
          </a:p>
        </p:txBody>
      </p:sp>
      <p:sp>
        <p:nvSpPr>
          <p:cNvPr id="3" name="Rectangle 2">
            <a:extLst>
              <a:ext uri="{FF2B5EF4-FFF2-40B4-BE49-F238E27FC236}">
                <a16:creationId xmlns:a16="http://schemas.microsoft.com/office/drawing/2014/main" id="{6C075DE0-8FFD-A0EF-6EE7-C92F42E1435D}"/>
              </a:ext>
            </a:extLst>
          </p:cNvPr>
          <p:cNvSpPr/>
          <p:nvPr/>
        </p:nvSpPr>
        <p:spPr>
          <a:xfrm>
            <a:off x="258217" y="1209413"/>
            <a:ext cx="8627566" cy="923330"/>
          </a:xfrm>
          <a:prstGeom prst="rect">
            <a:avLst/>
          </a:prstGeom>
        </p:spPr>
        <p:txBody>
          <a:bodyPr wrap="square">
            <a:spAutoFit/>
          </a:bodyPr>
          <a:lstStyle/>
          <a:p>
            <a:pPr marL="285750" indent="-285750">
              <a:buFont typeface="Arial" panose="020B0604020202020204" pitchFamily="34" charset="0"/>
              <a:buChar char="•"/>
            </a:pPr>
            <a:r>
              <a:rPr lang="en-US" dirty="0"/>
              <a:t>There are both income and substitution effects with a change in wage.</a:t>
            </a:r>
          </a:p>
          <a:p>
            <a:pPr marL="285750" indent="-285750">
              <a:buFont typeface="Arial" panose="020B0604020202020204" pitchFamily="34" charset="0"/>
              <a:buChar char="•"/>
            </a:pPr>
            <a:r>
              <a:rPr lang="en-US" dirty="0"/>
              <a:t>If substitution effects dominate, then leisure decreases, and consumption increases.</a:t>
            </a:r>
          </a:p>
          <a:p>
            <a:pPr marL="285750" indent="-285750">
              <a:buFont typeface="Arial" panose="020B0604020202020204" pitchFamily="34" charset="0"/>
              <a:buChar char="•"/>
            </a:pPr>
            <a:r>
              <a:rPr lang="en-US" dirty="0"/>
              <a:t>If income effects dominate, then both current leisure and consumption increases.</a:t>
            </a:r>
          </a:p>
        </p:txBody>
      </p:sp>
      <p:sp>
        <p:nvSpPr>
          <p:cNvPr id="9" name="TextBox 8">
            <a:extLst>
              <a:ext uri="{FF2B5EF4-FFF2-40B4-BE49-F238E27FC236}">
                <a16:creationId xmlns:a16="http://schemas.microsoft.com/office/drawing/2014/main" id="{08769274-B81E-0539-689E-F63CD14461E0}"/>
              </a:ext>
            </a:extLst>
          </p:cNvPr>
          <p:cNvSpPr txBox="1"/>
          <p:nvPr/>
        </p:nvSpPr>
        <p:spPr>
          <a:xfrm>
            <a:off x="3600333" y="2151142"/>
            <a:ext cx="2433165" cy="369332"/>
          </a:xfrm>
          <a:prstGeom prst="rect">
            <a:avLst/>
          </a:prstGeom>
          <a:noFill/>
        </p:spPr>
        <p:txBody>
          <a:bodyPr wrap="square" rtlCol="0">
            <a:spAutoFit/>
          </a:bodyPr>
          <a:lstStyle/>
          <a:p>
            <a:pPr algn="ctr"/>
            <a:r>
              <a:rPr lang="en-US" b="1" u="sng" dirty="0"/>
              <a:t>Increase in Wage</a:t>
            </a:r>
          </a:p>
        </p:txBody>
      </p:sp>
      <p:sp>
        <p:nvSpPr>
          <p:cNvPr id="50" name="TextBox 49">
            <a:extLst>
              <a:ext uri="{FF2B5EF4-FFF2-40B4-BE49-F238E27FC236}">
                <a16:creationId xmlns:a16="http://schemas.microsoft.com/office/drawing/2014/main" id="{C121ACC1-275F-EBC5-3CF4-61E4E6622CC6}"/>
              </a:ext>
            </a:extLst>
          </p:cNvPr>
          <p:cNvSpPr txBox="1"/>
          <p:nvPr/>
        </p:nvSpPr>
        <p:spPr>
          <a:xfrm>
            <a:off x="1647975" y="2642999"/>
            <a:ext cx="2433165" cy="307777"/>
          </a:xfrm>
          <a:prstGeom prst="rect">
            <a:avLst/>
          </a:prstGeom>
          <a:noFill/>
        </p:spPr>
        <p:txBody>
          <a:bodyPr wrap="square" rtlCol="0">
            <a:spAutoFit/>
          </a:bodyPr>
          <a:lstStyle/>
          <a:p>
            <a:pPr algn="ctr"/>
            <a:r>
              <a:rPr lang="en-US" sz="1400" b="1" u="sng" dirty="0"/>
              <a:t>Substitution Effect Dominates</a:t>
            </a:r>
          </a:p>
        </p:txBody>
      </p:sp>
      <p:sp>
        <p:nvSpPr>
          <p:cNvPr id="51" name="TextBox 50">
            <a:extLst>
              <a:ext uri="{FF2B5EF4-FFF2-40B4-BE49-F238E27FC236}">
                <a16:creationId xmlns:a16="http://schemas.microsoft.com/office/drawing/2014/main" id="{7B380BFA-7E5E-2973-9135-FABC7C874F5A}"/>
              </a:ext>
            </a:extLst>
          </p:cNvPr>
          <p:cNvSpPr txBox="1"/>
          <p:nvPr/>
        </p:nvSpPr>
        <p:spPr>
          <a:xfrm>
            <a:off x="5677108" y="2636649"/>
            <a:ext cx="2433165" cy="307777"/>
          </a:xfrm>
          <a:prstGeom prst="rect">
            <a:avLst/>
          </a:prstGeom>
          <a:noFill/>
        </p:spPr>
        <p:txBody>
          <a:bodyPr wrap="square" rtlCol="0">
            <a:spAutoFit/>
          </a:bodyPr>
          <a:lstStyle/>
          <a:p>
            <a:pPr algn="ctr"/>
            <a:r>
              <a:rPr lang="en-US" sz="1400" b="1" u="sng" dirty="0"/>
              <a:t>Income Effect Dominates</a:t>
            </a:r>
          </a:p>
        </p:txBody>
      </p:sp>
      <p:cxnSp>
        <p:nvCxnSpPr>
          <p:cNvPr id="53" name="Straight Connector 52">
            <a:extLst>
              <a:ext uri="{FF2B5EF4-FFF2-40B4-BE49-F238E27FC236}">
                <a16:creationId xmlns:a16="http://schemas.microsoft.com/office/drawing/2014/main" id="{70B071FD-D521-31B6-8A7A-EF8D65092B81}"/>
              </a:ext>
            </a:extLst>
          </p:cNvPr>
          <p:cNvCxnSpPr/>
          <p:nvPr/>
        </p:nvCxnSpPr>
        <p:spPr>
          <a:xfrm rot="16200000" flipH="1">
            <a:off x="-556041" y="4610380"/>
            <a:ext cx="3193442"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69F3801A-43FE-B107-64CD-0C55A76598C3}"/>
              </a:ext>
            </a:extLst>
          </p:cNvPr>
          <p:cNvCxnSpPr/>
          <p:nvPr/>
        </p:nvCxnSpPr>
        <p:spPr>
          <a:xfrm rot="10800000" flipV="1">
            <a:off x="1040682" y="6207099"/>
            <a:ext cx="3028672" cy="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Arc 55">
            <a:extLst>
              <a:ext uri="{FF2B5EF4-FFF2-40B4-BE49-F238E27FC236}">
                <a16:creationId xmlns:a16="http://schemas.microsoft.com/office/drawing/2014/main" id="{C3579889-DD20-80E8-011E-055C7CD154DF}"/>
              </a:ext>
            </a:extLst>
          </p:cNvPr>
          <p:cNvSpPr/>
          <p:nvPr/>
        </p:nvSpPr>
        <p:spPr>
          <a:xfrm rot="10800000">
            <a:off x="1335109" y="587666"/>
            <a:ext cx="6975303" cy="5341654"/>
          </a:xfrm>
          <a:prstGeom prst="arc">
            <a:avLst>
              <a:gd name="adj1" fmla="val 17664939"/>
              <a:gd name="adj2" fmla="val 2090214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7454A581-0D57-AB0E-8D15-AC232BE2D222}"/>
              </a:ext>
            </a:extLst>
          </p:cNvPr>
          <p:cNvSpPr txBox="1"/>
          <p:nvPr/>
        </p:nvSpPr>
        <p:spPr>
          <a:xfrm>
            <a:off x="2864558" y="6231927"/>
            <a:ext cx="1271374" cy="276999"/>
          </a:xfrm>
          <a:prstGeom prst="rect">
            <a:avLst/>
          </a:prstGeom>
          <a:noFill/>
        </p:spPr>
        <p:txBody>
          <a:bodyPr wrap="square" rtlCol="0">
            <a:spAutoFit/>
          </a:bodyPr>
          <a:lstStyle/>
          <a:p>
            <a:pPr algn="ctr"/>
            <a:r>
              <a:rPr lang="en-US" sz="1200" b="1" dirty="0"/>
              <a:t>Hours of Leisure</a:t>
            </a:r>
          </a:p>
        </p:txBody>
      </p:sp>
      <p:cxnSp>
        <p:nvCxnSpPr>
          <p:cNvPr id="60" name="Straight Connector 59">
            <a:extLst>
              <a:ext uri="{FF2B5EF4-FFF2-40B4-BE49-F238E27FC236}">
                <a16:creationId xmlns:a16="http://schemas.microsoft.com/office/drawing/2014/main" id="{ECA7EBB9-D5AF-D5E5-8DA3-E6D3B03DACC0}"/>
              </a:ext>
            </a:extLst>
          </p:cNvPr>
          <p:cNvCxnSpPr/>
          <p:nvPr/>
        </p:nvCxnSpPr>
        <p:spPr>
          <a:xfrm>
            <a:off x="1040678" y="3947512"/>
            <a:ext cx="2386257" cy="2259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355EBEBE-65E7-4CA0-9221-80763A057375}"/>
              </a:ext>
            </a:extLst>
          </p:cNvPr>
          <p:cNvSpPr txBox="1"/>
          <p:nvPr/>
        </p:nvSpPr>
        <p:spPr>
          <a:xfrm>
            <a:off x="3861374" y="5672687"/>
            <a:ext cx="634012" cy="369332"/>
          </a:xfrm>
          <a:prstGeom prst="rect">
            <a:avLst/>
          </a:prstGeom>
          <a:noFill/>
        </p:spPr>
        <p:txBody>
          <a:bodyPr wrap="square" rtlCol="0">
            <a:spAutoFit/>
          </a:bodyPr>
          <a:lstStyle/>
          <a:p>
            <a:r>
              <a:rPr lang="en-US" dirty="0"/>
              <a:t>IC</a:t>
            </a:r>
            <a:r>
              <a:rPr lang="en-US" baseline="-25000" dirty="0"/>
              <a:t>1</a:t>
            </a:r>
          </a:p>
        </p:txBody>
      </p:sp>
      <p:cxnSp>
        <p:nvCxnSpPr>
          <p:cNvPr id="62" name="Straight Connector 61">
            <a:extLst>
              <a:ext uri="{FF2B5EF4-FFF2-40B4-BE49-F238E27FC236}">
                <a16:creationId xmlns:a16="http://schemas.microsoft.com/office/drawing/2014/main" id="{663615D1-7465-58E1-7322-89BB287E4FC8}"/>
              </a:ext>
            </a:extLst>
          </p:cNvPr>
          <p:cNvCxnSpPr/>
          <p:nvPr/>
        </p:nvCxnSpPr>
        <p:spPr>
          <a:xfrm rot="16200000" flipH="1">
            <a:off x="795843" y="3576010"/>
            <a:ext cx="2875932" cy="238625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E38AAE9B-C15C-E47A-F02F-40DEAD73130A}"/>
              </a:ext>
            </a:extLst>
          </p:cNvPr>
          <p:cNvSpPr/>
          <p:nvPr/>
        </p:nvSpPr>
        <p:spPr>
          <a:xfrm>
            <a:off x="2090689" y="4939296"/>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Arc 63">
            <a:extLst>
              <a:ext uri="{FF2B5EF4-FFF2-40B4-BE49-F238E27FC236}">
                <a16:creationId xmlns:a16="http://schemas.microsoft.com/office/drawing/2014/main" id="{2DBC4C1A-4675-C794-3E5D-151B43B34737}"/>
              </a:ext>
            </a:extLst>
          </p:cNvPr>
          <p:cNvSpPr/>
          <p:nvPr/>
        </p:nvSpPr>
        <p:spPr>
          <a:xfrm rot="10800000">
            <a:off x="1526777" y="443993"/>
            <a:ext cx="6975303" cy="5341654"/>
          </a:xfrm>
          <a:prstGeom prst="arc">
            <a:avLst>
              <a:gd name="adj1" fmla="val 17664939"/>
              <a:gd name="adj2" fmla="val 20902144"/>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38C97DD4-864C-BE8D-3570-CB74829C5CDC}"/>
              </a:ext>
            </a:extLst>
          </p:cNvPr>
          <p:cNvSpPr txBox="1"/>
          <p:nvPr/>
        </p:nvSpPr>
        <p:spPr>
          <a:xfrm>
            <a:off x="3861374" y="5416315"/>
            <a:ext cx="517421" cy="369332"/>
          </a:xfrm>
          <a:prstGeom prst="rect">
            <a:avLst/>
          </a:prstGeom>
          <a:noFill/>
        </p:spPr>
        <p:txBody>
          <a:bodyPr wrap="square" rtlCol="0">
            <a:spAutoFit/>
          </a:bodyPr>
          <a:lstStyle/>
          <a:p>
            <a:r>
              <a:rPr lang="en-US" dirty="0">
                <a:solidFill>
                  <a:srgbClr val="008000"/>
                </a:solidFill>
              </a:rPr>
              <a:t>IC</a:t>
            </a:r>
            <a:r>
              <a:rPr lang="en-US" baseline="-25000" dirty="0">
                <a:solidFill>
                  <a:srgbClr val="008000"/>
                </a:solidFill>
              </a:rPr>
              <a:t>2</a:t>
            </a:r>
          </a:p>
        </p:txBody>
      </p:sp>
      <p:sp>
        <p:nvSpPr>
          <p:cNvPr id="66" name="Oval 65">
            <a:extLst>
              <a:ext uri="{FF2B5EF4-FFF2-40B4-BE49-F238E27FC236}">
                <a16:creationId xmlns:a16="http://schemas.microsoft.com/office/drawing/2014/main" id="{A2CBFE6C-875A-B5EE-2903-21344625CE57}"/>
              </a:ext>
            </a:extLst>
          </p:cNvPr>
          <p:cNvSpPr/>
          <p:nvPr/>
        </p:nvSpPr>
        <p:spPr>
          <a:xfrm>
            <a:off x="1982679" y="4457586"/>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9277D58-081F-3F1B-CC2B-D77CE4039EF1}"/>
              </a:ext>
            </a:extLst>
          </p:cNvPr>
          <p:cNvSpPr txBox="1"/>
          <p:nvPr/>
        </p:nvSpPr>
        <p:spPr>
          <a:xfrm>
            <a:off x="1456896" y="4955325"/>
            <a:ext cx="614792" cy="369332"/>
          </a:xfrm>
          <a:prstGeom prst="rect">
            <a:avLst/>
          </a:prstGeom>
          <a:noFill/>
        </p:spPr>
        <p:txBody>
          <a:bodyPr wrap="square" rtlCol="0">
            <a:spAutoFit/>
          </a:bodyPr>
          <a:lstStyle/>
          <a:p>
            <a:pPr algn="r"/>
            <a:r>
              <a:rPr lang="en-US" b="1" dirty="0"/>
              <a:t>A</a:t>
            </a:r>
          </a:p>
        </p:txBody>
      </p:sp>
      <p:sp>
        <p:nvSpPr>
          <p:cNvPr id="68" name="TextBox 67">
            <a:extLst>
              <a:ext uri="{FF2B5EF4-FFF2-40B4-BE49-F238E27FC236}">
                <a16:creationId xmlns:a16="http://schemas.microsoft.com/office/drawing/2014/main" id="{17547B11-6E98-90C0-FB6B-23764F5236C2}"/>
              </a:ext>
            </a:extLst>
          </p:cNvPr>
          <p:cNvSpPr txBox="1"/>
          <p:nvPr/>
        </p:nvSpPr>
        <p:spPr>
          <a:xfrm>
            <a:off x="1706425" y="4246046"/>
            <a:ext cx="614792" cy="369332"/>
          </a:xfrm>
          <a:prstGeom prst="rect">
            <a:avLst/>
          </a:prstGeom>
          <a:noFill/>
        </p:spPr>
        <p:txBody>
          <a:bodyPr wrap="square" rtlCol="0">
            <a:spAutoFit/>
          </a:bodyPr>
          <a:lstStyle/>
          <a:p>
            <a:pPr algn="r"/>
            <a:r>
              <a:rPr lang="en-US" b="1" dirty="0"/>
              <a:t>C</a:t>
            </a:r>
          </a:p>
        </p:txBody>
      </p:sp>
      <p:sp>
        <p:nvSpPr>
          <p:cNvPr id="69" name="Arc 68">
            <a:extLst>
              <a:ext uri="{FF2B5EF4-FFF2-40B4-BE49-F238E27FC236}">
                <a16:creationId xmlns:a16="http://schemas.microsoft.com/office/drawing/2014/main" id="{6E8AC151-CDEC-7092-DCA3-66799308F169}"/>
              </a:ext>
            </a:extLst>
          </p:cNvPr>
          <p:cNvSpPr/>
          <p:nvPr/>
        </p:nvSpPr>
        <p:spPr>
          <a:xfrm rot="11117946">
            <a:off x="5218149" y="571897"/>
            <a:ext cx="6975303" cy="5447972"/>
          </a:xfrm>
          <a:prstGeom prst="arc">
            <a:avLst>
              <a:gd name="adj1" fmla="val 18214810"/>
              <a:gd name="adj2" fmla="val 2090214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5273"/>
          </a:xfrm>
        </p:spPr>
        <p:txBody>
          <a:bodyPr/>
          <a:lstStyle/>
          <a:p>
            <a:r>
              <a:rPr lang="en-US" dirty="0"/>
              <a:t>Two-Period Optimal Choice</a:t>
            </a:r>
          </a:p>
        </p:txBody>
      </p:sp>
      <p:cxnSp>
        <p:nvCxnSpPr>
          <p:cNvPr id="7" name="Straight Connector 6"/>
          <p:cNvCxnSpPr/>
          <p:nvPr/>
        </p:nvCxnSpPr>
        <p:spPr>
          <a:xfrm rot="16200000" flipH="1">
            <a:off x="-652114" y="3689176"/>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444786" y="5786077"/>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164901" y="-478181"/>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948139" y="1575255"/>
            <a:ext cx="474319" cy="307777"/>
          </a:xfrm>
          <a:prstGeom prst="rect">
            <a:avLst/>
          </a:prstGeom>
          <a:noFill/>
        </p:spPr>
        <p:txBody>
          <a:bodyPr wrap="square" rtlCol="0">
            <a:spAutoFit/>
          </a:bodyPr>
          <a:lstStyle/>
          <a:p>
            <a:pPr algn="ctr"/>
            <a:r>
              <a:rPr lang="en-US" sz="1400" dirty="0"/>
              <a:t>C2</a:t>
            </a:r>
          </a:p>
        </p:txBody>
      </p:sp>
      <p:sp>
        <p:nvSpPr>
          <p:cNvPr id="17" name="TextBox 16"/>
          <p:cNvSpPr txBox="1"/>
          <p:nvPr/>
        </p:nvSpPr>
        <p:spPr>
          <a:xfrm>
            <a:off x="6114285" y="5780877"/>
            <a:ext cx="511561" cy="307777"/>
          </a:xfrm>
          <a:prstGeom prst="rect">
            <a:avLst/>
          </a:prstGeom>
          <a:noFill/>
        </p:spPr>
        <p:txBody>
          <a:bodyPr wrap="square" rtlCol="0">
            <a:spAutoFit/>
          </a:bodyPr>
          <a:lstStyle/>
          <a:p>
            <a:pPr algn="ctr"/>
            <a:r>
              <a:rPr lang="en-US" sz="1400" dirty="0"/>
              <a:t>C1</a:t>
            </a:r>
          </a:p>
        </p:txBody>
      </p:sp>
      <p:sp>
        <p:nvSpPr>
          <p:cNvPr id="30" name="Oval 29"/>
          <p:cNvSpPr/>
          <p:nvPr/>
        </p:nvSpPr>
        <p:spPr>
          <a:xfrm>
            <a:off x="2938703" y="3870219"/>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442450" y="2488461"/>
            <a:ext cx="3558036" cy="32934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175200" y="1156000"/>
            <a:ext cx="2726796" cy="3970318"/>
          </a:xfrm>
          <a:prstGeom prst="rect">
            <a:avLst/>
          </a:prstGeom>
          <a:noFill/>
        </p:spPr>
        <p:txBody>
          <a:bodyPr wrap="square" rtlCol="0">
            <a:spAutoFit/>
          </a:bodyPr>
          <a:lstStyle/>
          <a:p>
            <a:pPr algn="ctr"/>
            <a:r>
              <a:rPr lang="en-US" dirty="0"/>
              <a:t>This point represents the optimal combination of period one and period 2 consumption, where the marginal utility of period 2 consumptions equals the marginal utility of period one consumption per dollar “spent”.</a:t>
            </a:r>
          </a:p>
          <a:p>
            <a:pPr algn="ctr"/>
            <a:endParaRPr lang="en-US" dirty="0"/>
          </a:p>
          <a:p>
            <a:pPr algn="ctr"/>
            <a:r>
              <a:rPr lang="en-US" dirty="0"/>
              <a:t>You work in period 1 and then retire. Whatever you save for period two earns a real interest rate of r.</a:t>
            </a:r>
          </a:p>
        </p:txBody>
      </p:sp>
      <p:sp>
        <p:nvSpPr>
          <p:cNvPr id="28" name="TextBox 27"/>
          <p:cNvSpPr txBox="1"/>
          <p:nvPr/>
        </p:nvSpPr>
        <p:spPr>
          <a:xfrm>
            <a:off x="4340513" y="5780877"/>
            <a:ext cx="1103595" cy="307777"/>
          </a:xfrm>
          <a:prstGeom prst="rect">
            <a:avLst/>
          </a:prstGeom>
          <a:noFill/>
        </p:spPr>
        <p:txBody>
          <a:bodyPr wrap="square" rtlCol="0">
            <a:spAutoFit/>
          </a:bodyPr>
          <a:lstStyle/>
          <a:p>
            <a:pPr algn="r"/>
            <a:r>
              <a:rPr lang="en-US" sz="1400" dirty="0"/>
              <a:t>earnings</a:t>
            </a:r>
          </a:p>
        </p:txBody>
      </p:sp>
      <p:sp>
        <p:nvSpPr>
          <p:cNvPr id="25" name="Line Callout 1 24">
            <a:extLst>
              <a:ext uri="{FF2B5EF4-FFF2-40B4-BE49-F238E27FC236}">
                <a16:creationId xmlns:a16="http://schemas.microsoft.com/office/drawing/2014/main" id="{09D67F41-13EC-FC81-4CFD-B3F5B0E10DF0}"/>
              </a:ext>
            </a:extLst>
          </p:cNvPr>
          <p:cNvSpPr/>
          <p:nvPr/>
        </p:nvSpPr>
        <p:spPr>
          <a:xfrm>
            <a:off x="3248268" y="1156000"/>
            <a:ext cx="2184489" cy="2316183"/>
          </a:xfrm>
          <a:prstGeom prst="borderCallout1">
            <a:avLst>
              <a:gd name="adj1" fmla="val 100271"/>
              <a:gd name="adj2" fmla="val 49776"/>
              <a:gd name="adj3" fmla="val 118956"/>
              <a:gd name="adj4" fmla="val -967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Optimal</a:t>
            </a: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a:p>
            <a:pPr algn="ctr"/>
            <a:endParaRPr lang="en-US" sz="1600" dirty="0">
              <a:solidFill>
                <a:srgbClr val="000000"/>
              </a:solidFill>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A6FE060-FBF8-4E0C-411C-EC15E864099F}"/>
                  </a:ext>
                </a:extLst>
              </p:cNvPr>
              <p:cNvSpPr/>
              <p:nvPr/>
            </p:nvSpPr>
            <p:spPr>
              <a:xfrm>
                <a:off x="3698672" y="1617293"/>
                <a:ext cx="15183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S</m:t>
                      </m:r>
                      <m:r>
                        <m:rPr>
                          <m:sty m:val="p"/>
                        </m:rPr>
                        <a:rPr lang="en-US" i="0">
                          <a:latin typeface="Cambria Math" panose="02040503050406030204" pitchFamily="18" charset="0"/>
                        </a:rPr>
                        <m:t>lope</m:t>
                      </m:r>
                      <m:r>
                        <a:rPr lang="en-US" i="0">
                          <a:latin typeface="Cambria Math" panose="02040503050406030204" pitchFamily="18" charset="0"/>
                        </a:rPr>
                        <m:t>=</m:t>
                      </m:r>
                      <m:r>
                        <m:rPr>
                          <m:sty m:val="p"/>
                        </m:rPr>
                        <a:rPr lang="en-US" i="0">
                          <a:latin typeface="Cambria Math" panose="02040503050406030204" pitchFamily="18" charset="0"/>
                        </a:rPr>
                        <m:t>MRS</m:t>
                      </m:r>
                    </m:oMath>
                  </m:oMathPara>
                </a14:m>
                <a:endParaRPr lang="en-US" dirty="0"/>
              </a:p>
            </p:txBody>
          </p:sp>
        </mc:Choice>
        <mc:Fallback xmlns="">
          <p:sp>
            <p:nvSpPr>
              <p:cNvPr id="29" name="Rectangle 28">
                <a:extLst>
                  <a:ext uri="{FF2B5EF4-FFF2-40B4-BE49-F238E27FC236}">
                    <a16:creationId xmlns:a16="http://schemas.microsoft.com/office/drawing/2014/main" id="{5A6FE060-FBF8-4E0C-411C-EC15E864099F}"/>
                  </a:ext>
                </a:extLst>
              </p:cNvPr>
              <p:cNvSpPr>
                <a:spLocks noRot="1" noChangeAspect="1" noMove="1" noResize="1" noEditPoints="1" noAdjustHandles="1" noChangeArrowheads="1" noChangeShapeType="1" noTextEdit="1"/>
              </p:cNvSpPr>
              <p:nvPr/>
            </p:nvSpPr>
            <p:spPr>
              <a:xfrm>
                <a:off x="3698672" y="1617293"/>
                <a:ext cx="1518364" cy="369332"/>
              </a:xfrm>
              <a:prstGeom prst="rect">
                <a:avLst/>
              </a:prstGeom>
              <a:blipFill>
                <a:blip r:embed="rId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53E1A727-B8F9-B24A-52A4-5CF0D5F18309}"/>
                  </a:ext>
                </a:extLst>
              </p:cNvPr>
              <p:cNvSpPr/>
              <p:nvPr/>
            </p:nvSpPr>
            <p:spPr>
              <a:xfrm>
                <a:off x="3718056" y="2091914"/>
                <a:ext cx="1324978" cy="518475"/>
              </a:xfrm>
              <a:prstGeom prst="rect">
                <a:avLst/>
              </a:prstGeom>
            </p:spPr>
            <p:txBody>
              <a:bodyPr wrap="none">
                <a:spAutoFit/>
              </a:bodyPr>
              <a:lstStyle/>
              <a:p>
                <a:r>
                  <a:rPr lang="en-US" dirty="0"/>
                  <a:t>(1+r)</a:t>
                </a:r>
                <a14:m>
                  <m:oMath xmlns:m="http://schemas.openxmlformats.org/officeDocument/2006/math">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b="0" i="1" smtClean="0">
                                <a:latin typeface="Cambria Math" panose="02040503050406030204" pitchFamily="18" charset="0"/>
                              </a:rPr>
                              <m:t>𝐶</m:t>
                            </m:r>
                            <m:r>
                              <a:rPr lang="en-US" b="0" i="1" smtClean="0">
                                <a:latin typeface="Cambria Math" panose="02040503050406030204" pitchFamily="18" charset="0"/>
                              </a:rPr>
                              <m:t>1</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b="0" i="1" smtClean="0">
                                <a:latin typeface="Cambria Math" panose="02040503050406030204" pitchFamily="18" charset="0"/>
                              </a:rPr>
                              <m:t>𝐶</m:t>
                            </m:r>
                            <m:r>
                              <a:rPr lang="en-US" b="0" i="1" smtClean="0">
                                <a:latin typeface="Cambria Math" panose="02040503050406030204" pitchFamily="18" charset="0"/>
                              </a:rPr>
                              <m:t>2</m:t>
                            </m:r>
                          </m:sub>
                        </m:sSub>
                      </m:den>
                    </m:f>
                  </m:oMath>
                </a14:m>
                <a:endParaRPr lang="en-US" dirty="0"/>
              </a:p>
            </p:txBody>
          </p:sp>
        </mc:Choice>
        <mc:Fallback xmlns="">
          <p:sp>
            <p:nvSpPr>
              <p:cNvPr id="33" name="Rectangle 32">
                <a:extLst>
                  <a:ext uri="{FF2B5EF4-FFF2-40B4-BE49-F238E27FC236}">
                    <a16:creationId xmlns:a16="http://schemas.microsoft.com/office/drawing/2014/main" id="{53E1A727-B8F9-B24A-52A4-5CF0D5F18309}"/>
                  </a:ext>
                </a:extLst>
              </p:cNvPr>
              <p:cNvSpPr>
                <a:spLocks noRot="1" noChangeAspect="1" noMove="1" noResize="1" noEditPoints="1" noAdjustHandles="1" noChangeArrowheads="1" noChangeShapeType="1" noTextEdit="1"/>
              </p:cNvSpPr>
              <p:nvPr/>
            </p:nvSpPr>
            <p:spPr>
              <a:xfrm>
                <a:off x="3718056" y="2091914"/>
                <a:ext cx="1324978" cy="518475"/>
              </a:xfrm>
              <a:prstGeom prst="rect">
                <a:avLst/>
              </a:prstGeom>
              <a:blipFill>
                <a:blip r:embed="rId3"/>
                <a:stretch>
                  <a:fillRect l="-3810"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2012429-189D-5235-2CCF-8DCC2CFA5F5D}"/>
                  </a:ext>
                </a:extLst>
              </p:cNvPr>
              <p:cNvSpPr/>
              <p:nvPr/>
            </p:nvSpPr>
            <p:spPr>
              <a:xfrm>
                <a:off x="3562781" y="2702924"/>
                <a:ext cx="1801006" cy="6600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b="0" i="1" smtClean="0">
                              <a:latin typeface="Cambria Math" panose="02040503050406030204" pitchFamily="18" charset="0"/>
                            </a:rPr>
                            <m:t>𝐶</m:t>
                          </m:r>
                          <m:r>
                            <a:rPr lang="en-US" b="0" i="1" smtClean="0">
                              <a:latin typeface="Cambria Math" panose="02040503050406030204" pitchFamily="18" charset="0"/>
                            </a:rPr>
                            <m:t>2</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𝑀𝑈</m:t>
                              </m:r>
                            </m:e>
                            <m:sub>
                              <m:r>
                                <a:rPr lang="en-US" b="0" i="1" smtClean="0">
                                  <a:latin typeface="Cambria Math" panose="02040503050406030204" pitchFamily="18" charset="0"/>
                                </a:rPr>
                                <m:t>𝐶</m:t>
                              </m:r>
                              <m:r>
                                <a:rPr lang="en-US" b="0" i="1" smtClean="0">
                                  <a:latin typeface="Cambria Math" panose="02040503050406030204" pitchFamily="18" charset="0"/>
                                </a:rPr>
                                <m:t>1</m:t>
                              </m:r>
                            </m:sub>
                          </m:sSub>
                        </m:num>
                        <m:den>
                          <m:r>
                            <a:rPr lang="en-US" b="0" i="1" smtClean="0">
                              <a:latin typeface="Cambria Math" panose="02040503050406030204" pitchFamily="18" charset="0"/>
                            </a:rPr>
                            <m:t>(1+</m:t>
                          </m:r>
                          <m:r>
                            <a:rPr lang="en-US" b="0" i="1" smtClean="0">
                              <a:latin typeface="Cambria Math" panose="02040503050406030204" pitchFamily="18" charset="0"/>
                            </a:rPr>
                            <m:t>𝑟</m:t>
                          </m:r>
                          <m:r>
                            <a:rPr lang="en-US" b="0" i="1" smtClean="0">
                              <a:latin typeface="Cambria Math" panose="02040503050406030204" pitchFamily="18" charset="0"/>
                            </a:rPr>
                            <m:t>)</m:t>
                          </m:r>
                        </m:den>
                      </m:f>
                    </m:oMath>
                  </m:oMathPara>
                </a14:m>
                <a:endParaRPr lang="en-US" dirty="0"/>
              </a:p>
            </p:txBody>
          </p:sp>
        </mc:Choice>
        <mc:Fallback xmlns="">
          <p:sp>
            <p:nvSpPr>
              <p:cNvPr id="34" name="Rectangle 33">
                <a:extLst>
                  <a:ext uri="{FF2B5EF4-FFF2-40B4-BE49-F238E27FC236}">
                    <a16:creationId xmlns:a16="http://schemas.microsoft.com/office/drawing/2014/main" id="{B2012429-189D-5235-2CCF-8DCC2CFA5F5D}"/>
                  </a:ext>
                </a:extLst>
              </p:cNvPr>
              <p:cNvSpPr>
                <a:spLocks noRot="1" noChangeAspect="1" noMove="1" noResize="1" noEditPoints="1" noAdjustHandles="1" noChangeArrowheads="1" noChangeShapeType="1" noTextEdit="1"/>
              </p:cNvSpPr>
              <p:nvPr/>
            </p:nvSpPr>
            <p:spPr>
              <a:xfrm>
                <a:off x="3562781" y="2702924"/>
                <a:ext cx="1801006" cy="660052"/>
              </a:xfrm>
              <a:prstGeom prst="rect">
                <a:avLst/>
              </a:prstGeom>
              <a:blipFill>
                <a:blip r:embed="rId4"/>
                <a:stretch>
                  <a:fillRect b="-9434"/>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299B1BD0-CEDB-571D-F18F-59C3E426E148}"/>
              </a:ext>
            </a:extLst>
          </p:cNvPr>
          <p:cNvSpPr txBox="1"/>
          <p:nvPr/>
        </p:nvSpPr>
        <p:spPr>
          <a:xfrm>
            <a:off x="165823" y="2353118"/>
            <a:ext cx="1256635" cy="307777"/>
          </a:xfrm>
          <a:prstGeom prst="rect">
            <a:avLst/>
          </a:prstGeom>
          <a:noFill/>
        </p:spPr>
        <p:txBody>
          <a:bodyPr wrap="square" rtlCol="0">
            <a:spAutoFit/>
          </a:bodyPr>
          <a:lstStyle/>
          <a:p>
            <a:pPr algn="r"/>
            <a:r>
              <a:rPr lang="en-US" sz="1400" dirty="0"/>
              <a:t>earnings*(1+r)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96" y="97383"/>
            <a:ext cx="8229600" cy="945273"/>
          </a:xfrm>
        </p:spPr>
        <p:txBody>
          <a:bodyPr>
            <a:normAutofit fontScale="90000"/>
          </a:bodyPr>
          <a:lstStyle/>
          <a:p>
            <a:r>
              <a:rPr lang="en-US" dirty="0"/>
              <a:t>Two-Period Optimal Choice – </a:t>
            </a:r>
            <a:br>
              <a:rPr lang="en-US" dirty="0"/>
            </a:br>
            <a:r>
              <a:rPr lang="en-US" sz="3600" dirty="0"/>
              <a:t>A Change in Real Interest Rates</a:t>
            </a:r>
            <a:endParaRPr lang="en-US" dirty="0"/>
          </a:p>
        </p:txBody>
      </p:sp>
      <p:cxnSp>
        <p:nvCxnSpPr>
          <p:cNvPr id="7" name="Straight Connector 6"/>
          <p:cNvCxnSpPr/>
          <p:nvPr/>
        </p:nvCxnSpPr>
        <p:spPr>
          <a:xfrm rot="16200000" flipH="1">
            <a:off x="-632714" y="4959454"/>
            <a:ext cx="3193442"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964009" y="6556173"/>
            <a:ext cx="3028672" cy="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1258436" y="936740"/>
            <a:ext cx="6975303" cy="5341654"/>
          </a:xfrm>
          <a:prstGeom prst="arc">
            <a:avLst>
              <a:gd name="adj1" fmla="val 17664939"/>
              <a:gd name="adj2" fmla="val 2090214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457200" y="3335081"/>
            <a:ext cx="492414" cy="276999"/>
          </a:xfrm>
          <a:prstGeom prst="rect">
            <a:avLst/>
          </a:prstGeom>
          <a:noFill/>
        </p:spPr>
        <p:txBody>
          <a:bodyPr wrap="square" rtlCol="0">
            <a:spAutoFit/>
          </a:bodyPr>
          <a:lstStyle/>
          <a:p>
            <a:pPr algn="ctr"/>
            <a:r>
              <a:rPr lang="en-US" sz="1200" dirty="0"/>
              <a:t>C2</a:t>
            </a:r>
          </a:p>
        </p:txBody>
      </p:sp>
      <p:sp>
        <p:nvSpPr>
          <p:cNvPr id="17" name="TextBox 16"/>
          <p:cNvSpPr txBox="1"/>
          <p:nvPr/>
        </p:nvSpPr>
        <p:spPr>
          <a:xfrm>
            <a:off x="3603875" y="6581001"/>
            <a:ext cx="455383" cy="276999"/>
          </a:xfrm>
          <a:prstGeom prst="rect">
            <a:avLst/>
          </a:prstGeom>
          <a:noFill/>
        </p:spPr>
        <p:txBody>
          <a:bodyPr wrap="square" rtlCol="0">
            <a:spAutoFit/>
          </a:bodyPr>
          <a:lstStyle/>
          <a:p>
            <a:pPr algn="ctr"/>
            <a:r>
              <a:rPr lang="en-US" sz="1200" dirty="0"/>
              <a:t>C1</a:t>
            </a:r>
          </a:p>
        </p:txBody>
      </p:sp>
      <p:cxnSp>
        <p:nvCxnSpPr>
          <p:cNvPr id="21" name="Straight Connector 20"/>
          <p:cNvCxnSpPr/>
          <p:nvPr/>
        </p:nvCxnSpPr>
        <p:spPr>
          <a:xfrm>
            <a:off x="964005" y="4296586"/>
            <a:ext cx="2386257" cy="2259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719170" y="3925084"/>
            <a:ext cx="2875932" cy="238625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3699822" y="4929477"/>
            <a:ext cx="3193442"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V="1">
            <a:off x="5296548" y="6526198"/>
            <a:ext cx="35324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Arc 46"/>
          <p:cNvSpPr/>
          <p:nvPr/>
        </p:nvSpPr>
        <p:spPr>
          <a:xfrm rot="11117946">
            <a:off x="5451280" y="1006620"/>
            <a:ext cx="6975303" cy="5447972"/>
          </a:xfrm>
          <a:prstGeom prst="arc">
            <a:avLst>
              <a:gd name="adj1" fmla="val 18214810"/>
              <a:gd name="adj2" fmla="val 2090214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Connector 51"/>
          <p:cNvCxnSpPr/>
          <p:nvPr/>
        </p:nvCxnSpPr>
        <p:spPr>
          <a:xfrm>
            <a:off x="5296541" y="4690912"/>
            <a:ext cx="2386258" cy="18352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flipH="1">
            <a:off x="4974363" y="3817764"/>
            <a:ext cx="3030619" cy="238625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2014016" y="5288370"/>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364861" y="5501495"/>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Arc 62"/>
          <p:cNvSpPr/>
          <p:nvPr/>
        </p:nvSpPr>
        <p:spPr>
          <a:xfrm rot="10800000">
            <a:off x="6192052" y="1172357"/>
            <a:ext cx="6975303" cy="5341654"/>
          </a:xfrm>
          <a:prstGeom prst="arc">
            <a:avLst>
              <a:gd name="adj1" fmla="val 18202283"/>
              <a:gd name="adj2" fmla="val 20902144"/>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Oval 63"/>
          <p:cNvSpPr/>
          <p:nvPr/>
        </p:nvSpPr>
        <p:spPr>
          <a:xfrm>
            <a:off x="6655713" y="5222712"/>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349390" y="1171328"/>
            <a:ext cx="857509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There are both income and substitution effects with a change in interest rate.</a:t>
            </a:r>
          </a:p>
          <a:p>
            <a:pPr marL="285750" indent="-285750">
              <a:buFont typeface="Arial" panose="020B0604020202020204" pitchFamily="34" charset="0"/>
              <a:buChar char="•"/>
            </a:pPr>
            <a:r>
              <a:rPr lang="en-US" dirty="0"/>
              <a:t>If substitution effects dominate, then current consumption decreases and future consumption increases.</a:t>
            </a:r>
          </a:p>
          <a:p>
            <a:pPr marL="285750" indent="-285750">
              <a:buFont typeface="Arial" panose="020B0604020202020204" pitchFamily="34" charset="0"/>
              <a:buChar char="•"/>
            </a:pPr>
            <a:r>
              <a:rPr lang="en-US" dirty="0"/>
              <a:t>If income effects dominate, then both current and future consumption will increase.</a:t>
            </a:r>
          </a:p>
        </p:txBody>
      </p:sp>
      <p:sp>
        <p:nvSpPr>
          <p:cNvPr id="107" name="TextBox 106"/>
          <p:cNvSpPr txBox="1"/>
          <p:nvPr/>
        </p:nvSpPr>
        <p:spPr>
          <a:xfrm>
            <a:off x="964009" y="2935264"/>
            <a:ext cx="3028672" cy="338554"/>
          </a:xfrm>
          <a:prstGeom prst="rect">
            <a:avLst/>
          </a:prstGeom>
          <a:noFill/>
        </p:spPr>
        <p:txBody>
          <a:bodyPr wrap="square" rtlCol="0">
            <a:spAutoFit/>
          </a:bodyPr>
          <a:lstStyle/>
          <a:p>
            <a:pPr algn="ctr"/>
            <a:endParaRPr lang="en-US" sz="1600" u="sng" dirty="0"/>
          </a:p>
        </p:txBody>
      </p:sp>
      <p:sp>
        <p:nvSpPr>
          <p:cNvPr id="44" name="Arc 43"/>
          <p:cNvSpPr/>
          <p:nvPr/>
        </p:nvSpPr>
        <p:spPr>
          <a:xfrm rot="10800000">
            <a:off x="1450104" y="793067"/>
            <a:ext cx="6975303" cy="5341654"/>
          </a:xfrm>
          <a:prstGeom prst="arc">
            <a:avLst>
              <a:gd name="adj1" fmla="val 17664939"/>
              <a:gd name="adj2" fmla="val 20902144"/>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Oval 50"/>
          <p:cNvSpPr/>
          <p:nvPr/>
        </p:nvSpPr>
        <p:spPr>
          <a:xfrm>
            <a:off x="1906006" y="4806660"/>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D3BF2D5-F488-0C13-0EFF-F3C9B6F3A1BF}"/>
              </a:ext>
            </a:extLst>
          </p:cNvPr>
          <p:cNvSpPr txBox="1"/>
          <p:nvPr/>
        </p:nvSpPr>
        <p:spPr>
          <a:xfrm>
            <a:off x="1380223" y="5304399"/>
            <a:ext cx="614792" cy="369332"/>
          </a:xfrm>
          <a:prstGeom prst="rect">
            <a:avLst/>
          </a:prstGeom>
          <a:noFill/>
        </p:spPr>
        <p:txBody>
          <a:bodyPr wrap="square" rtlCol="0">
            <a:spAutoFit/>
          </a:bodyPr>
          <a:lstStyle/>
          <a:p>
            <a:pPr algn="r"/>
            <a:r>
              <a:rPr lang="en-US" b="1" dirty="0"/>
              <a:t>A</a:t>
            </a:r>
          </a:p>
        </p:txBody>
      </p:sp>
      <p:sp>
        <p:nvSpPr>
          <p:cNvPr id="43" name="TextBox 42">
            <a:extLst>
              <a:ext uri="{FF2B5EF4-FFF2-40B4-BE49-F238E27FC236}">
                <a16:creationId xmlns:a16="http://schemas.microsoft.com/office/drawing/2014/main" id="{D5BBCA2D-1B48-AE55-B3F6-2FCE121B3DF7}"/>
              </a:ext>
            </a:extLst>
          </p:cNvPr>
          <p:cNvSpPr txBox="1"/>
          <p:nvPr/>
        </p:nvSpPr>
        <p:spPr>
          <a:xfrm>
            <a:off x="1629752" y="4595120"/>
            <a:ext cx="614792" cy="369332"/>
          </a:xfrm>
          <a:prstGeom prst="rect">
            <a:avLst/>
          </a:prstGeom>
          <a:noFill/>
        </p:spPr>
        <p:txBody>
          <a:bodyPr wrap="square" rtlCol="0">
            <a:spAutoFit/>
          </a:bodyPr>
          <a:lstStyle/>
          <a:p>
            <a:pPr algn="r"/>
            <a:r>
              <a:rPr lang="en-US" b="1" dirty="0"/>
              <a:t>C</a:t>
            </a:r>
          </a:p>
        </p:txBody>
      </p:sp>
      <p:sp>
        <p:nvSpPr>
          <p:cNvPr id="56" name="TextBox 55">
            <a:extLst>
              <a:ext uri="{FF2B5EF4-FFF2-40B4-BE49-F238E27FC236}">
                <a16:creationId xmlns:a16="http://schemas.microsoft.com/office/drawing/2014/main" id="{E27DD456-BB55-10B7-E387-804BADB9A1B8}"/>
              </a:ext>
            </a:extLst>
          </p:cNvPr>
          <p:cNvSpPr txBox="1"/>
          <p:nvPr/>
        </p:nvSpPr>
        <p:spPr>
          <a:xfrm>
            <a:off x="5768691" y="5579130"/>
            <a:ext cx="614792" cy="369332"/>
          </a:xfrm>
          <a:prstGeom prst="rect">
            <a:avLst/>
          </a:prstGeom>
          <a:noFill/>
        </p:spPr>
        <p:txBody>
          <a:bodyPr wrap="square" rtlCol="0">
            <a:spAutoFit/>
          </a:bodyPr>
          <a:lstStyle/>
          <a:p>
            <a:pPr algn="r"/>
            <a:r>
              <a:rPr lang="en-US" b="1" dirty="0"/>
              <a:t>A</a:t>
            </a:r>
          </a:p>
        </p:txBody>
      </p:sp>
      <p:sp>
        <p:nvSpPr>
          <p:cNvPr id="57" name="TextBox 56">
            <a:extLst>
              <a:ext uri="{FF2B5EF4-FFF2-40B4-BE49-F238E27FC236}">
                <a16:creationId xmlns:a16="http://schemas.microsoft.com/office/drawing/2014/main" id="{F68CC51F-FB09-C0CE-9EB6-445650D228C7}"/>
              </a:ext>
            </a:extLst>
          </p:cNvPr>
          <p:cNvSpPr txBox="1"/>
          <p:nvPr/>
        </p:nvSpPr>
        <p:spPr>
          <a:xfrm>
            <a:off x="6366566" y="4920628"/>
            <a:ext cx="614792" cy="369332"/>
          </a:xfrm>
          <a:prstGeom prst="rect">
            <a:avLst/>
          </a:prstGeom>
          <a:noFill/>
        </p:spPr>
        <p:txBody>
          <a:bodyPr wrap="square" rtlCol="0">
            <a:spAutoFit/>
          </a:bodyPr>
          <a:lstStyle/>
          <a:p>
            <a:pPr algn="r"/>
            <a:r>
              <a:rPr lang="en-US" b="1" dirty="0"/>
              <a:t>C</a:t>
            </a:r>
          </a:p>
        </p:txBody>
      </p:sp>
      <p:sp>
        <p:nvSpPr>
          <p:cNvPr id="58" name="TextBox 57">
            <a:extLst>
              <a:ext uri="{FF2B5EF4-FFF2-40B4-BE49-F238E27FC236}">
                <a16:creationId xmlns:a16="http://schemas.microsoft.com/office/drawing/2014/main" id="{15297584-C6DF-1732-FE71-0B7BE09C045E}"/>
              </a:ext>
            </a:extLst>
          </p:cNvPr>
          <p:cNvSpPr txBox="1"/>
          <p:nvPr/>
        </p:nvSpPr>
        <p:spPr>
          <a:xfrm>
            <a:off x="8439456" y="6526198"/>
            <a:ext cx="455383" cy="276999"/>
          </a:xfrm>
          <a:prstGeom prst="rect">
            <a:avLst/>
          </a:prstGeom>
          <a:noFill/>
        </p:spPr>
        <p:txBody>
          <a:bodyPr wrap="square" rtlCol="0">
            <a:spAutoFit/>
          </a:bodyPr>
          <a:lstStyle/>
          <a:p>
            <a:pPr algn="ctr"/>
            <a:r>
              <a:rPr lang="en-US" sz="1200" dirty="0"/>
              <a:t>C1</a:t>
            </a:r>
          </a:p>
        </p:txBody>
      </p:sp>
      <p:sp>
        <p:nvSpPr>
          <p:cNvPr id="61" name="TextBox 60">
            <a:extLst>
              <a:ext uri="{FF2B5EF4-FFF2-40B4-BE49-F238E27FC236}">
                <a16:creationId xmlns:a16="http://schemas.microsoft.com/office/drawing/2014/main" id="{FA0A0FA9-94E5-DB35-2D40-F99421CC9A74}"/>
              </a:ext>
            </a:extLst>
          </p:cNvPr>
          <p:cNvSpPr txBox="1"/>
          <p:nvPr/>
        </p:nvSpPr>
        <p:spPr>
          <a:xfrm>
            <a:off x="4656074" y="3335081"/>
            <a:ext cx="492414" cy="276999"/>
          </a:xfrm>
          <a:prstGeom prst="rect">
            <a:avLst/>
          </a:prstGeom>
          <a:noFill/>
        </p:spPr>
        <p:txBody>
          <a:bodyPr wrap="square" rtlCol="0">
            <a:spAutoFit/>
          </a:bodyPr>
          <a:lstStyle/>
          <a:p>
            <a:pPr algn="ctr"/>
            <a:r>
              <a:rPr lang="en-US" sz="1200" dirty="0"/>
              <a:t>C2</a:t>
            </a:r>
          </a:p>
        </p:txBody>
      </p:sp>
      <p:sp>
        <p:nvSpPr>
          <p:cNvPr id="62" name="TextBox 61">
            <a:extLst>
              <a:ext uri="{FF2B5EF4-FFF2-40B4-BE49-F238E27FC236}">
                <a16:creationId xmlns:a16="http://schemas.microsoft.com/office/drawing/2014/main" id="{0F6528CB-359B-79F6-0E3F-66400135B55B}"/>
              </a:ext>
            </a:extLst>
          </p:cNvPr>
          <p:cNvSpPr txBox="1"/>
          <p:nvPr/>
        </p:nvSpPr>
        <p:spPr>
          <a:xfrm>
            <a:off x="3309022" y="2569337"/>
            <a:ext cx="2596544" cy="369332"/>
          </a:xfrm>
          <a:prstGeom prst="rect">
            <a:avLst/>
          </a:prstGeom>
          <a:noFill/>
        </p:spPr>
        <p:txBody>
          <a:bodyPr wrap="square" rtlCol="0">
            <a:spAutoFit/>
          </a:bodyPr>
          <a:lstStyle/>
          <a:p>
            <a:pPr algn="ctr"/>
            <a:r>
              <a:rPr lang="en-US" b="1" u="sng" dirty="0"/>
              <a:t>Increase in Interest Rate</a:t>
            </a:r>
          </a:p>
        </p:txBody>
      </p:sp>
      <p:sp>
        <p:nvSpPr>
          <p:cNvPr id="65" name="TextBox 64">
            <a:extLst>
              <a:ext uri="{FF2B5EF4-FFF2-40B4-BE49-F238E27FC236}">
                <a16:creationId xmlns:a16="http://schemas.microsoft.com/office/drawing/2014/main" id="{B9543F47-0EB5-9720-DD58-52AA807CBA69}"/>
              </a:ext>
            </a:extLst>
          </p:cNvPr>
          <p:cNvSpPr txBox="1"/>
          <p:nvPr/>
        </p:nvSpPr>
        <p:spPr>
          <a:xfrm>
            <a:off x="1199905" y="3056416"/>
            <a:ext cx="2433165" cy="307777"/>
          </a:xfrm>
          <a:prstGeom prst="rect">
            <a:avLst/>
          </a:prstGeom>
          <a:noFill/>
        </p:spPr>
        <p:txBody>
          <a:bodyPr wrap="square" rtlCol="0">
            <a:spAutoFit/>
          </a:bodyPr>
          <a:lstStyle/>
          <a:p>
            <a:pPr algn="ctr"/>
            <a:r>
              <a:rPr lang="en-US" sz="1400" b="1" u="sng" dirty="0"/>
              <a:t>Substitution Effect Dominates</a:t>
            </a:r>
          </a:p>
        </p:txBody>
      </p:sp>
      <p:sp>
        <p:nvSpPr>
          <p:cNvPr id="66" name="TextBox 65">
            <a:extLst>
              <a:ext uri="{FF2B5EF4-FFF2-40B4-BE49-F238E27FC236}">
                <a16:creationId xmlns:a16="http://schemas.microsoft.com/office/drawing/2014/main" id="{8349BF3C-4011-6633-C84B-52EE69311CA1}"/>
              </a:ext>
            </a:extLst>
          </p:cNvPr>
          <p:cNvSpPr txBox="1"/>
          <p:nvPr/>
        </p:nvSpPr>
        <p:spPr>
          <a:xfrm>
            <a:off x="5654996" y="3029065"/>
            <a:ext cx="2433165" cy="307777"/>
          </a:xfrm>
          <a:prstGeom prst="rect">
            <a:avLst/>
          </a:prstGeom>
          <a:noFill/>
        </p:spPr>
        <p:txBody>
          <a:bodyPr wrap="square" rtlCol="0">
            <a:spAutoFit/>
          </a:bodyPr>
          <a:lstStyle/>
          <a:p>
            <a:pPr algn="ctr"/>
            <a:r>
              <a:rPr lang="en-US" sz="1400" b="1" u="sng" dirty="0"/>
              <a:t>Income Effect Dominates</a:t>
            </a:r>
          </a:p>
        </p:txBody>
      </p:sp>
      <p:sp>
        <p:nvSpPr>
          <p:cNvPr id="67" name="TextBox 66">
            <a:extLst>
              <a:ext uri="{FF2B5EF4-FFF2-40B4-BE49-F238E27FC236}">
                <a16:creationId xmlns:a16="http://schemas.microsoft.com/office/drawing/2014/main" id="{31DB3990-C401-1202-5EF3-9F9DDFA5F809}"/>
              </a:ext>
            </a:extLst>
          </p:cNvPr>
          <p:cNvSpPr txBox="1"/>
          <p:nvPr/>
        </p:nvSpPr>
        <p:spPr>
          <a:xfrm>
            <a:off x="7780575" y="5810866"/>
            <a:ext cx="479640" cy="369332"/>
          </a:xfrm>
          <a:prstGeom prst="rect">
            <a:avLst/>
          </a:prstGeom>
          <a:noFill/>
        </p:spPr>
        <p:txBody>
          <a:bodyPr wrap="square" rtlCol="0">
            <a:spAutoFit/>
          </a:bodyPr>
          <a:lstStyle/>
          <a:p>
            <a:r>
              <a:rPr lang="en-US" b="1" dirty="0">
                <a:solidFill>
                  <a:srgbClr val="008000"/>
                </a:solidFill>
              </a:rPr>
              <a:t>IC</a:t>
            </a:r>
            <a:r>
              <a:rPr lang="en-US" b="1" baseline="-25000" dirty="0">
                <a:solidFill>
                  <a:srgbClr val="008000"/>
                </a:solidFill>
              </a:rPr>
              <a:t>2</a:t>
            </a:r>
          </a:p>
        </p:txBody>
      </p:sp>
      <p:sp>
        <p:nvSpPr>
          <p:cNvPr id="69" name="TextBox 68">
            <a:extLst>
              <a:ext uri="{FF2B5EF4-FFF2-40B4-BE49-F238E27FC236}">
                <a16:creationId xmlns:a16="http://schemas.microsoft.com/office/drawing/2014/main" id="{5832CD9B-6013-6821-55B0-9EF4A6DD972F}"/>
              </a:ext>
            </a:extLst>
          </p:cNvPr>
          <p:cNvSpPr txBox="1"/>
          <p:nvPr/>
        </p:nvSpPr>
        <p:spPr>
          <a:xfrm>
            <a:off x="5255852" y="4306393"/>
            <a:ext cx="474156" cy="369332"/>
          </a:xfrm>
          <a:prstGeom prst="rect">
            <a:avLst/>
          </a:prstGeom>
          <a:noFill/>
        </p:spPr>
        <p:txBody>
          <a:bodyPr wrap="square" rtlCol="0">
            <a:spAutoFit/>
          </a:bodyPr>
          <a:lstStyle/>
          <a:p>
            <a:r>
              <a:rPr lang="en-US" b="1" dirty="0"/>
              <a:t>IC</a:t>
            </a:r>
            <a:r>
              <a:rPr lang="en-US" b="1" baseline="-25000" dirty="0"/>
              <a:t>1</a:t>
            </a:r>
          </a:p>
        </p:txBody>
      </p:sp>
      <p:sp>
        <p:nvSpPr>
          <p:cNvPr id="70" name="TextBox 69">
            <a:extLst>
              <a:ext uri="{FF2B5EF4-FFF2-40B4-BE49-F238E27FC236}">
                <a16:creationId xmlns:a16="http://schemas.microsoft.com/office/drawing/2014/main" id="{D9B8DBE7-38D9-3F04-0B1D-2E358D607B80}"/>
              </a:ext>
            </a:extLst>
          </p:cNvPr>
          <p:cNvSpPr txBox="1"/>
          <p:nvPr/>
        </p:nvSpPr>
        <p:spPr>
          <a:xfrm>
            <a:off x="3675675" y="6026871"/>
            <a:ext cx="634012" cy="369332"/>
          </a:xfrm>
          <a:prstGeom prst="rect">
            <a:avLst/>
          </a:prstGeom>
          <a:noFill/>
        </p:spPr>
        <p:txBody>
          <a:bodyPr wrap="square" rtlCol="0">
            <a:spAutoFit/>
          </a:bodyPr>
          <a:lstStyle/>
          <a:p>
            <a:r>
              <a:rPr lang="en-US" dirty="0"/>
              <a:t>IC</a:t>
            </a:r>
            <a:r>
              <a:rPr lang="en-US" baseline="-25000" dirty="0"/>
              <a:t>1</a:t>
            </a:r>
          </a:p>
        </p:txBody>
      </p:sp>
      <p:sp>
        <p:nvSpPr>
          <p:cNvPr id="71" name="TextBox 70">
            <a:extLst>
              <a:ext uri="{FF2B5EF4-FFF2-40B4-BE49-F238E27FC236}">
                <a16:creationId xmlns:a16="http://schemas.microsoft.com/office/drawing/2014/main" id="{F92EC4F0-CF3F-A6B8-EB67-5A175665BA03}"/>
              </a:ext>
            </a:extLst>
          </p:cNvPr>
          <p:cNvSpPr txBox="1"/>
          <p:nvPr/>
        </p:nvSpPr>
        <p:spPr>
          <a:xfrm>
            <a:off x="3679111" y="5657407"/>
            <a:ext cx="517421" cy="369332"/>
          </a:xfrm>
          <a:prstGeom prst="rect">
            <a:avLst/>
          </a:prstGeom>
          <a:noFill/>
        </p:spPr>
        <p:txBody>
          <a:bodyPr wrap="square" rtlCol="0">
            <a:spAutoFit/>
          </a:bodyPr>
          <a:lstStyle/>
          <a:p>
            <a:r>
              <a:rPr lang="en-US" dirty="0">
                <a:solidFill>
                  <a:srgbClr val="008000"/>
                </a:solidFill>
              </a:rPr>
              <a:t>IC</a:t>
            </a:r>
            <a:r>
              <a:rPr lang="en-US" baseline="-25000" dirty="0">
                <a:solidFill>
                  <a:srgbClr val="008000"/>
                </a:solidFill>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746-5F0B-9CAE-A8B9-B834500AB750}"/>
              </a:ext>
            </a:extLst>
          </p:cNvPr>
          <p:cNvSpPr>
            <a:spLocks noGrp="1"/>
          </p:cNvSpPr>
          <p:nvPr>
            <p:ph type="title"/>
          </p:nvPr>
        </p:nvSpPr>
        <p:spPr>
          <a:xfrm>
            <a:off x="457200" y="15848"/>
            <a:ext cx="8229600" cy="1143000"/>
          </a:xfrm>
        </p:spPr>
        <p:txBody>
          <a:bodyPr/>
          <a:lstStyle/>
          <a:p>
            <a:r>
              <a:rPr lang="en-US" dirty="0"/>
              <a:t>What Choices</a:t>
            </a:r>
          </a:p>
        </p:txBody>
      </p:sp>
      <p:sp>
        <p:nvSpPr>
          <p:cNvPr id="3" name="Content Placeholder 2">
            <a:extLst>
              <a:ext uri="{FF2B5EF4-FFF2-40B4-BE49-F238E27FC236}">
                <a16:creationId xmlns:a16="http://schemas.microsoft.com/office/drawing/2014/main" id="{B8E2A1C7-22AB-9354-9B74-9B0E69306DD5}"/>
              </a:ext>
            </a:extLst>
          </p:cNvPr>
          <p:cNvSpPr>
            <a:spLocks noGrp="1"/>
          </p:cNvSpPr>
          <p:nvPr>
            <p:ph idx="1"/>
          </p:nvPr>
        </p:nvSpPr>
        <p:spPr>
          <a:xfrm>
            <a:off x="4932250" y="1431093"/>
            <a:ext cx="3973350" cy="986037"/>
          </a:xfrm>
        </p:spPr>
        <p:txBody>
          <a:bodyPr>
            <a:normAutofit/>
          </a:bodyPr>
          <a:lstStyle/>
          <a:p>
            <a:pPr marL="0" indent="0" algn="ctr">
              <a:buNone/>
            </a:pPr>
            <a:r>
              <a:rPr lang="en-US" sz="2400" dirty="0"/>
              <a:t>Consumption Bundle Choice</a:t>
            </a:r>
          </a:p>
          <a:p>
            <a:pPr marL="0" indent="0" algn="ctr">
              <a:buNone/>
            </a:pPr>
            <a:r>
              <a:rPr lang="en-US" sz="2000" dirty="0"/>
              <a:t>Wings vs Beer</a:t>
            </a:r>
          </a:p>
        </p:txBody>
      </p:sp>
      <p:pic>
        <p:nvPicPr>
          <p:cNvPr id="23554" name="Picture 2" descr="blacksmith with beard | Free SVG">
            <a:extLst>
              <a:ext uri="{FF2B5EF4-FFF2-40B4-BE49-F238E27FC236}">
                <a16:creationId xmlns:a16="http://schemas.microsoft.com/office/drawing/2014/main" id="{E0945E5A-5A61-C1EF-082A-11739999E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54" y="2887186"/>
            <a:ext cx="1714499" cy="17144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FDBDAB-2457-00B2-CC88-3D7BE9351C4B}"/>
              </a:ext>
            </a:extLst>
          </p:cNvPr>
          <p:cNvSpPr txBox="1"/>
          <p:nvPr/>
        </p:nvSpPr>
        <p:spPr>
          <a:xfrm>
            <a:off x="2580056" y="1808441"/>
            <a:ext cx="420564" cy="369332"/>
          </a:xfrm>
          <a:prstGeom prst="rect">
            <a:avLst/>
          </a:prstGeom>
          <a:noFill/>
        </p:spPr>
        <p:txBody>
          <a:bodyPr wrap="none" rtlCol="0">
            <a:spAutoFit/>
          </a:bodyPr>
          <a:lstStyle/>
          <a:p>
            <a:r>
              <a:rPr lang="en-US" dirty="0"/>
              <a:t>VS</a:t>
            </a:r>
          </a:p>
        </p:txBody>
      </p:sp>
      <p:sp>
        <p:nvSpPr>
          <p:cNvPr id="10" name="Content Placeholder 2">
            <a:extLst>
              <a:ext uri="{FF2B5EF4-FFF2-40B4-BE49-F238E27FC236}">
                <a16:creationId xmlns:a16="http://schemas.microsoft.com/office/drawing/2014/main" id="{4A128467-F52B-7CFA-1F1B-2578C5033183}"/>
              </a:ext>
            </a:extLst>
          </p:cNvPr>
          <p:cNvSpPr txBox="1">
            <a:spLocks/>
          </p:cNvSpPr>
          <p:nvPr/>
        </p:nvSpPr>
        <p:spPr>
          <a:xfrm>
            <a:off x="4932250" y="3259912"/>
            <a:ext cx="3973350" cy="78363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Labor, Leisure Choice</a:t>
            </a:r>
          </a:p>
          <a:p>
            <a:pPr marL="0" indent="0" algn="ctr">
              <a:buFont typeface="Arial"/>
              <a:buNone/>
            </a:pPr>
            <a:r>
              <a:rPr lang="en-US" sz="2000" dirty="0"/>
              <a:t>Work vs Play</a:t>
            </a:r>
          </a:p>
        </p:txBody>
      </p:sp>
      <p:sp>
        <p:nvSpPr>
          <p:cNvPr id="11" name="Content Placeholder 2">
            <a:extLst>
              <a:ext uri="{FF2B5EF4-FFF2-40B4-BE49-F238E27FC236}">
                <a16:creationId xmlns:a16="http://schemas.microsoft.com/office/drawing/2014/main" id="{DBFA89A2-17AC-31F0-C0B9-E5CDF335106C}"/>
              </a:ext>
            </a:extLst>
          </p:cNvPr>
          <p:cNvSpPr txBox="1">
            <a:spLocks/>
          </p:cNvSpPr>
          <p:nvPr/>
        </p:nvSpPr>
        <p:spPr>
          <a:xfrm>
            <a:off x="5070362" y="5184020"/>
            <a:ext cx="3973350" cy="78363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Two-Period Consumer Choice</a:t>
            </a:r>
          </a:p>
          <a:p>
            <a:pPr marL="0" indent="0" algn="ctr">
              <a:buFont typeface="Arial"/>
              <a:buNone/>
            </a:pPr>
            <a:r>
              <a:rPr lang="en-US" sz="2000" dirty="0"/>
              <a:t>Now vs Later</a:t>
            </a:r>
          </a:p>
        </p:txBody>
      </p:sp>
      <p:sp>
        <p:nvSpPr>
          <p:cNvPr id="7" name="TextBox 6">
            <a:extLst>
              <a:ext uri="{FF2B5EF4-FFF2-40B4-BE49-F238E27FC236}">
                <a16:creationId xmlns:a16="http://schemas.microsoft.com/office/drawing/2014/main" id="{458CA872-000E-222B-B823-E7FA68082A24}"/>
              </a:ext>
            </a:extLst>
          </p:cNvPr>
          <p:cNvSpPr txBox="1"/>
          <p:nvPr/>
        </p:nvSpPr>
        <p:spPr>
          <a:xfrm>
            <a:off x="586259" y="5071943"/>
            <a:ext cx="1908543" cy="1323439"/>
          </a:xfrm>
          <a:prstGeom prst="rect">
            <a:avLst/>
          </a:prstGeom>
          <a:noFill/>
          <a:ln>
            <a:solidFill>
              <a:schemeClr val="tx1"/>
            </a:solidFill>
          </a:ln>
        </p:spPr>
        <p:txBody>
          <a:bodyPr wrap="square" rtlCol="0">
            <a:spAutoFit/>
          </a:bodyPr>
          <a:lstStyle/>
          <a:p>
            <a:pPr algn="ctr"/>
            <a:r>
              <a:rPr lang="en-US" sz="4000" dirty="0">
                <a:latin typeface="Apple Chancery" panose="03020702040506060504" pitchFamily="66" charset="-79"/>
                <a:cs typeface="Apple Chancery" panose="03020702040506060504" pitchFamily="66" charset="-79"/>
              </a:rPr>
              <a:t>Buy Now</a:t>
            </a:r>
          </a:p>
        </p:txBody>
      </p:sp>
      <p:sp>
        <p:nvSpPr>
          <p:cNvPr id="14" name="TextBox 13">
            <a:extLst>
              <a:ext uri="{FF2B5EF4-FFF2-40B4-BE49-F238E27FC236}">
                <a16:creationId xmlns:a16="http://schemas.microsoft.com/office/drawing/2014/main" id="{914869A3-0FCD-8FB6-E516-CFF122BCE5BE}"/>
              </a:ext>
            </a:extLst>
          </p:cNvPr>
          <p:cNvSpPr txBox="1"/>
          <p:nvPr/>
        </p:nvSpPr>
        <p:spPr>
          <a:xfrm>
            <a:off x="3079668" y="5071943"/>
            <a:ext cx="1908543" cy="1323439"/>
          </a:xfrm>
          <a:prstGeom prst="rect">
            <a:avLst/>
          </a:prstGeom>
          <a:noFill/>
          <a:ln>
            <a:solidFill>
              <a:schemeClr val="tx1"/>
            </a:solidFill>
          </a:ln>
        </p:spPr>
        <p:txBody>
          <a:bodyPr wrap="square" rtlCol="0">
            <a:spAutoFit/>
          </a:bodyPr>
          <a:lstStyle/>
          <a:p>
            <a:pPr algn="ctr"/>
            <a:r>
              <a:rPr lang="en-US" sz="4000" dirty="0">
                <a:latin typeface="Apple Chancery" panose="03020702040506060504" pitchFamily="66" charset="-79"/>
                <a:cs typeface="Apple Chancery" panose="03020702040506060504" pitchFamily="66" charset="-79"/>
              </a:rPr>
              <a:t>Save for Later</a:t>
            </a:r>
          </a:p>
        </p:txBody>
      </p:sp>
      <p:sp>
        <p:nvSpPr>
          <p:cNvPr id="15" name="TextBox 14">
            <a:extLst>
              <a:ext uri="{FF2B5EF4-FFF2-40B4-BE49-F238E27FC236}">
                <a16:creationId xmlns:a16="http://schemas.microsoft.com/office/drawing/2014/main" id="{E387EF8B-0346-F1E6-58A7-AFA27C39A530}"/>
              </a:ext>
            </a:extLst>
          </p:cNvPr>
          <p:cNvSpPr txBox="1"/>
          <p:nvPr/>
        </p:nvSpPr>
        <p:spPr>
          <a:xfrm>
            <a:off x="2576953" y="5598318"/>
            <a:ext cx="420564" cy="369332"/>
          </a:xfrm>
          <a:prstGeom prst="rect">
            <a:avLst/>
          </a:prstGeom>
          <a:noFill/>
        </p:spPr>
        <p:txBody>
          <a:bodyPr wrap="none" rtlCol="0">
            <a:spAutoFit/>
          </a:bodyPr>
          <a:lstStyle/>
          <a:p>
            <a:r>
              <a:rPr lang="en-US" dirty="0"/>
              <a:t>VS</a:t>
            </a:r>
          </a:p>
        </p:txBody>
      </p:sp>
      <p:pic>
        <p:nvPicPr>
          <p:cNvPr id="23560" name="Picture 8" descr="Baseball player | Free SVG">
            <a:extLst>
              <a:ext uri="{FF2B5EF4-FFF2-40B4-BE49-F238E27FC236}">
                <a16:creationId xmlns:a16="http://schemas.microsoft.com/office/drawing/2014/main" id="{E2A6076B-CB9E-4178-EF29-70302513D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517" y="2830534"/>
            <a:ext cx="1849694" cy="1849694"/>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a:extLst>
              <a:ext uri="{FF2B5EF4-FFF2-40B4-BE49-F238E27FC236}">
                <a16:creationId xmlns:a16="http://schemas.microsoft.com/office/drawing/2014/main" id="{85929A86-2741-88A0-3BC1-CF6DA9B4F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10" y="1297671"/>
            <a:ext cx="1693081" cy="12528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70507E-E3F4-F808-8922-7658C5970D9D}"/>
              </a:ext>
            </a:extLst>
          </p:cNvPr>
          <p:cNvPicPr>
            <a:picLocks noChangeAspect="1"/>
          </p:cNvPicPr>
          <p:nvPr/>
        </p:nvPicPr>
        <p:blipFill>
          <a:blip r:embed="rId6"/>
          <a:stretch>
            <a:fillRect/>
          </a:stretch>
        </p:blipFill>
        <p:spPr>
          <a:xfrm>
            <a:off x="3364120" y="1209482"/>
            <a:ext cx="827426" cy="1511202"/>
          </a:xfrm>
          <a:prstGeom prst="rect">
            <a:avLst/>
          </a:prstGeom>
        </p:spPr>
      </p:pic>
      <p:sp>
        <p:nvSpPr>
          <p:cNvPr id="19" name="TextBox 18">
            <a:extLst>
              <a:ext uri="{FF2B5EF4-FFF2-40B4-BE49-F238E27FC236}">
                <a16:creationId xmlns:a16="http://schemas.microsoft.com/office/drawing/2014/main" id="{77630486-AE7D-2EEC-6000-F21D10C17CE3}"/>
              </a:ext>
            </a:extLst>
          </p:cNvPr>
          <p:cNvSpPr txBox="1"/>
          <p:nvPr/>
        </p:nvSpPr>
        <p:spPr>
          <a:xfrm>
            <a:off x="2580056" y="3559770"/>
            <a:ext cx="420564" cy="369332"/>
          </a:xfrm>
          <a:prstGeom prst="rect">
            <a:avLst/>
          </a:prstGeom>
          <a:noFill/>
        </p:spPr>
        <p:txBody>
          <a:bodyPr wrap="none" rtlCol="0">
            <a:spAutoFit/>
          </a:bodyPr>
          <a:lstStyle/>
          <a:p>
            <a:r>
              <a:rPr lang="en-US" dirty="0"/>
              <a:t>VS</a:t>
            </a:r>
          </a:p>
        </p:txBody>
      </p:sp>
    </p:spTree>
    <p:extLst>
      <p:ext uri="{BB962C8B-B14F-4D97-AF65-F5344CB8AC3E}">
        <p14:creationId xmlns:p14="http://schemas.microsoft.com/office/powerpoint/2010/main" val="51432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Afford?</a:t>
            </a:r>
          </a:p>
        </p:txBody>
      </p:sp>
      <p:sp>
        <p:nvSpPr>
          <p:cNvPr id="4" name="TextBox 3"/>
          <p:cNvSpPr txBox="1"/>
          <p:nvPr/>
        </p:nvSpPr>
        <p:spPr>
          <a:xfrm>
            <a:off x="5479017" y="2644170"/>
            <a:ext cx="3382953" cy="1569660"/>
          </a:xfrm>
          <a:prstGeom prst="rect">
            <a:avLst/>
          </a:prstGeom>
          <a:noFill/>
        </p:spPr>
        <p:txBody>
          <a:bodyPr wrap="square" rtlCol="0">
            <a:spAutoFit/>
          </a:bodyPr>
          <a:lstStyle/>
          <a:p>
            <a:pPr algn="ctr"/>
            <a:r>
              <a:rPr lang="en-US" sz="2400" b="1" dirty="0"/>
              <a:t>Budget Constraint</a:t>
            </a:r>
            <a:r>
              <a:rPr lang="en-US" sz="2400" dirty="0"/>
              <a:t>: the limit on the consumption bundles that a consumer can afford.</a:t>
            </a:r>
          </a:p>
        </p:txBody>
      </p:sp>
      <p:pic>
        <p:nvPicPr>
          <p:cNvPr id="24582" name="Picture 6" descr="Free Images : rope, green, business, paper, holding ...">
            <a:extLst>
              <a:ext uri="{FF2B5EF4-FFF2-40B4-BE49-F238E27FC236}">
                <a16:creationId xmlns:a16="http://schemas.microsoft.com/office/drawing/2014/main" id="{A9F99F99-B62D-2D91-BAB3-E6D9008CA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174875"/>
            <a:ext cx="3776142" cy="250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9339"/>
          </a:xfrm>
        </p:spPr>
        <p:txBody>
          <a:bodyPr/>
          <a:lstStyle/>
          <a:p>
            <a:r>
              <a:rPr lang="en-US" dirty="0"/>
              <a:t>Budget Constraint</a:t>
            </a:r>
          </a:p>
        </p:txBody>
      </p:sp>
      <p:graphicFrame>
        <p:nvGraphicFramePr>
          <p:cNvPr id="4" name="Table 3"/>
          <p:cNvGraphicFramePr>
            <a:graphicFrameLocks noGrp="1"/>
          </p:cNvGraphicFramePr>
          <p:nvPr>
            <p:extLst>
              <p:ext uri="{D42A27DB-BD31-4B8C-83A1-F6EECF244321}">
                <p14:modId xmlns:p14="http://schemas.microsoft.com/office/powerpoint/2010/main" val="1181870790"/>
              </p:ext>
            </p:extLst>
          </p:nvPr>
        </p:nvGraphicFramePr>
        <p:xfrm>
          <a:off x="796527" y="2491874"/>
          <a:ext cx="7543798" cy="3419323"/>
        </p:xfrm>
        <a:graphic>
          <a:graphicData uri="http://schemas.openxmlformats.org/drawingml/2006/table">
            <a:tbl>
              <a:tblPr/>
              <a:tblGrid>
                <a:gridCol w="1471613">
                  <a:extLst>
                    <a:ext uri="{9D8B030D-6E8A-4147-A177-3AD203B41FA5}">
                      <a16:colId xmlns:a16="http://schemas.microsoft.com/office/drawing/2014/main" val="20000"/>
                    </a:ext>
                  </a:extLst>
                </a:gridCol>
                <a:gridCol w="1528762">
                  <a:extLst>
                    <a:ext uri="{9D8B030D-6E8A-4147-A177-3AD203B41FA5}">
                      <a16:colId xmlns:a16="http://schemas.microsoft.com/office/drawing/2014/main" val="20001"/>
                    </a:ext>
                  </a:extLst>
                </a:gridCol>
                <a:gridCol w="1514475">
                  <a:extLst>
                    <a:ext uri="{9D8B030D-6E8A-4147-A177-3AD203B41FA5}">
                      <a16:colId xmlns:a16="http://schemas.microsoft.com/office/drawing/2014/main" val="20002"/>
                    </a:ext>
                  </a:extLst>
                </a:gridCol>
                <a:gridCol w="1514475">
                  <a:extLst>
                    <a:ext uri="{9D8B030D-6E8A-4147-A177-3AD203B41FA5}">
                      <a16:colId xmlns:a16="http://schemas.microsoft.com/office/drawing/2014/main" val="20003"/>
                    </a:ext>
                  </a:extLst>
                </a:gridCol>
                <a:gridCol w="1514473">
                  <a:extLst>
                    <a:ext uri="{9D8B030D-6E8A-4147-A177-3AD203B41FA5}">
                      <a16:colId xmlns:a16="http://schemas.microsoft.com/office/drawing/2014/main" val="20004"/>
                    </a:ext>
                  </a:extLst>
                </a:gridCol>
              </a:tblGrid>
              <a:tr h="597383">
                <a:tc>
                  <a:txBody>
                    <a:bodyPr/>
                    <a:lstStyle/>
                    <a:p>
                      <a:pPr algn="ctr" fontAlgn="b"/>
                      <a:r>
                        <a:rPr lang="en-US" sz="1600" b="1" i="0" u="none" strike="noStrike" dirty="0">
                          <a:latin typeface="Verdana"/>
                        </a:rPr>
                        <a:t>Number of Beers</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dirty="0">
                          <a:latin typeface="Verdana"/>
                        </a:rPr>
                        <a:t>Number of  Wings</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dirty="0">
                          <a:latin typeface="Verdana"/>
                        </a:rPr>
                        <a:t>Spending on Beers</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dirty="0">
                          <a:latin typeface="Verdana"/>
                        </a:rPr>
                        <a:t>Spending on Wings</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fontAlgn="b"/>
                      <a:r>
                        <a:rPr lang="en-US" sz="1600" b="1" i="0" u="none" strike="noStrike" dirty="0">
                          <a:latin typeface="Verdana"/>
                        </a:rPr>
                        <a:t>Total Spending</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43767">
                <a:tc>
                  <a:txBody>
                    <a:bodyPr/>
                    <a:lstStyle/>
                    <a:p>
                      <a:pPr algn="ctr" fontAlgn="b"/>
                      <a:r>
                        <a:rPr lang="en-US" sz="1600" b="0" i="0" u="none" strike="noStrike" dirty="0">
                          <a:latin typeface="Verdana"/>
                        </a:rPr>
                        <a:t>10</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43767">
                <a:tc>
                  <a:txBody>
                    <a:bodyPr/>
                    <a:lstStyle/>
                    <a:p>
                      <a:pPr algn="ctr" fontAlgn="b"/>
                      <a:r>
                        <a:rPr lang="en-US" sz="1600" b="0" i="0" u="none" strike="noStrike" dirty="0">
                          <a:latin typeface="Verdana"/>
                        </a:rPr>
                        <a:t>9</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$54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43767">
                <a:tc>
                  <a:txBody>
                    <a:bodyPr/>
                    <a:lstStyle/>
                    <a:p>
                      <a:pPr algn="ctr" fontAlgn="b"/>
                      <a:r>
                        <a:rPr lang="en-US" sz="1600" b="0" i="0" u="none" strike="noStrike" dirty="0">
                          <a:latin typeface="Verdana"/>
                        </a:rPr>
                        <a:t>8</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12</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$48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$12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43767">
                <a:tc>
                  <a:txBody>
                    <a:bodyPr/>
                    <a:lstStyle/>
                    <a:p>
                      <a:pPr algn="ctr" fontAlgn="b"/>
                      <a:r>
                        <a:rPr lang="en-US" sz="1600" b="0" i="0" u="none" strike="noStrike" dirty="0">
                          <a:latin typeface="Verdana"/>
                        </a:rPr>
                        <a:t>7</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18</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$42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$18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43767">
                <a:tc>
                  <a:txBody>
                    <a:bodyPr/>
                    <a:lstStyle/>
                    <a:p>
                      <a:pPr algn="ctr" fontAlgn="b"/>
                      <a:r>
                        <a:rPr lang="en-US" sz="1600" b="0" i="0" u="none" strike="noStrike" dirty="0">
                          <a:latin typeface="Verdana"/>
                        </a:rPr>
                        <a:t>6</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24</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$36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$24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43767">
                <a:tc>
                  <a:txBody>
                    <a:bodyPr/>
                    <a:lstStyle/>
                    <a:p>
                      <a:pPr algn="ctr" fontAlgn="b"/>
                      <a:r>
                        <a:rPr lang="en-US" sz="1600" b="0" i="0" u="none" strike="noStrike" dirty="0">
                          <a:latin typeface="Verdana"/>
                        </a:rPr>
                        <a:t>5</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30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$30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$30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43767">
                <a:tc>
                  <a:txBody>
                    <a:bodyPr/>
                    <a:lstStyle/>
                    <a:p>
                      <a:pPr algn="ctr" fontAlgn="b"/>
                      <a:r>
                        <a:rPr lang="en-US" sz="1600" b="0" i="0" u="none" strike="noStrike" dirty="0">
                          <a:latin typeface="Verdana"/>
                        </a:rPr>
                        <a:t>4</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36</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$24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$36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43767">
                <a:tc>
                  <a:txBody>
                    <a:bodyPr/>
                    <a:lstStyle/>
                    <a:p>
                      <a:pPr algn="ctr" fontAlgn="b"/>
                      <a:r>
                        <a:rPr lang="en-US" sz="1600" b="0" i="0" u="none" strike="noStrike" dirty="0">
                          <a:latin typeface="Verdana"/>
                        </a:rPr>
                        <a:t>3</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42</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$18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$42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43767">
                <a:tc>
                  <a:txBody>
                    <a:bodyPr/>
                    <a:lstStyle/>
                    <a:p>
                      <a:pPr algn="ctr" fontAlgn="b"/>
                      <a:r>
                        <a:rPr lang="en-US" sz="1600" b="0" i="0" u="none" strike="noStrike" dirty="0">
                          <a:latin typeface="Verdana"/>
                        </a:rPr>
                        <a:t>2</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48</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$12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$48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43767">
                <a:tc>
                  <a:txBody>
                    <a:bodyPr/>
                    <a:lstStyle/>
                    <a:p>
                      <a:pPr algn="ctr" fontAlgn="b"/>
                      <a:r>
                        <a:rPr lang="en-US" sz="1600" b="0" i="0" u="none" strike="noStrike" dirty="0">
                          <a:latin typeface="Verdana"/>
                        </a:rPr>
                        <a:t>1</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54</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a:latin typeface="Verdana"/>
                        </a:rPr>
                        <a:t>$6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$54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43767">
                <a:tc>
                  <a:txBody>
                    <a:bodyPr/>
                    <a:lstStyle/>
                    <a:p>
                      <a:pPr algn="ctr" fontAlgn="b"/>
                      <a:r>
                        <a:rPr lang="en-US" sz="1600" b="0" i="0" u="none" strike="noStrike" dirty="0">
                          <a:latin typeface="Verdana"/>
                        </a:rPr>
                        <a:t>0</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latin typeface="Verdana"/>
                        </a:rPr>
                        <a:t>$60 </a:t>
                      </a:r>
                    </a:p>
                  </a:txBody>
                  <a:tcPr marL="10886" marR="10886" marT="10886"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9" name="TextBox 8"/>
          <p:cNvSpPr txBox="1"/>
          <p:nvPr/>
        </p:nvSpPr>
        <p:spPr>
          <a:xfrm>
            <a:off x="2000250" y="1331546"/>
            <a:ext cx="4940535" cy="830997"/>
          </a:xfrm>
          <a:prstGeom prst="rect">
            <a:avLst/>
          </a:prstGeom>
          <a:noFill/>
          <a:ln>
            <a:noFill/>
          </a:ln>
        </p:spPr>
        <p:txBody>
          <a:bodyPr wrap="square" rtlCol="0">
            <a:spAutoFit/>
          </a:bodyPr>
          <a:lstStyle/>
          <a:p>
            <a:pPr algn="ctr"/>
            <a:r>
              <a:rPr lang="en-US" sz="2400" dirty="0"/>
              <a:t>We are headed to the Tavern with $60…we have some choices to make!</a:t>
            </a:r>
          </a:p>
        </p:txBody>
      </p:sp>
      <p:pic>
        <p:nvPicPr>
          <p:cNvPr id="10" name="Picture 2">
            <a:extLst>
              <a:ext uri="{FF2B5EF4-FFF2-40B4-BE49-F238E27FC236}">
                <a16:creationId xmlns:a16="http://schemas.microsoft.com/office/drawing/2014/main" id="{F37D75D0-6D02-CC9E-AA0E-FB1E972EF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198" y="311192"/>
            <a:ext cx="1693081" cy="1252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ector image of orange soda can | Free SVG">
            <a:extLst>
              <a:ext uri="{FF2B5EF4-FFF2-40B4-BE49-F238E27FC236}">
                <a16:creationId xmlns:a16="http://schemas.microsoft.com/office/drawing/2014/main" id="{6790F07D-6DF5-B0D7-23F7-FEC3C5967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76"/>
            <a:ext cx="1990391" cy="19903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unrise in Madison, Wisconsin image - Free stock photo ...">
            <a:extLst>
              <a:ext uri="{FF2B5EF4-FFF2-40B4-BE49-F238E27FC236}">
                <a16:creationId xmlns:a16="http://schemas.microsoft.com/office/drawing/2014/main" id="{A42D5DE6-5922-98B3-12FA-377D880CA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15" y="319748"/>
            <a:ext cx="881017" cy="13807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4969AE-CE64-FC52-FA43-6DFA1BBE449A}"/>
              </a:ext>
            </a:extLst>
          </p:cNvPr>
          <p:cNvSpPr txBox="1"/>
          <p:nvPr/>
        </p:nvSpPr>
        <p:spPr>
          <a:xfrm>
            <a:off x="548415" y="869488"/>
            <a:ext cx="852563" cy="830997"/>
          </a:xfrm>
          <a:prstGeom prst="rect">
            <a:avLst/>
          </a:prstGeom>
          <a:noFill/>
        </p:spPr>
        <p:txBody>
          <a:bodyPr wrap="square" rtlCol="0">
            <a:spAutoFit/>
          </a:bodyPr>
          <a:lstStyle/>
          <a:p>
            <a:pPr algn="ctr"/>
            <a:r>
              <a:rPr lang="en-US" sz="2400" b="1" dirty="0">
                <a:latin typeface="Apple Chancery" panose="03020702040506060504" pitchFamily="66" charset="-79"/>
                <a:cs typeface="Apple Chancery" panose="03020702040506060504" pitchFamily="66" charset="-79"/>
              </a:rPr>
              <a:t>IPA</a:t>
            </a:r>
          </a:p>
          <a:p>
            <a:pPr algn="ctr"/>
            <a:endParaRPr lang="en-US" sz="2400" b="1" dirty="0">
              <a:latin typeface="Apple Chancery" panose="03020702040506060504" pitchFamily="66" charset="-79"/>
              <a:cs typeface="Apple Chancery" panose="03020702040506060504" pitchFamily="66"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Drum Roll"/>
                                        </p:tgtEl>
                                      </p:cMediaNode>
                                    </p:audio>
                                  </p:sub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p:nvPr>
            <p:extLst>
              <p:ext uri="{D42A27DB-BD31-4B8C-83A1-F6EECF244321}">
                <p14:modId xmlns:p14="http://schemas.microsoft.com/office/powerpoint/2010/main" val="3345644110"/>
              </p:ext>
            </p:extLst>
          </p:nvPr>
        </p:nvGraphicFramePr>
        <p:xfrm>
          <a:off x="1246616" y="1657703"/>
          <a:ext cx="6078883" cy="4674366"/>
        </p:xfrm>
        <a:graphic>
          <a:graphicData uri="http://schemas.openxmlformats.org/drawingml/2006/chart">
            <c:chart xmlns:c="http://schemas.openxmlformats.org/drawingml/2006/chart" xmlns:r="http://schemas.openxmlformats.org/officeDocument/2006/relationships" r:id="rId2"/>
          </a:graphicData>
        </a:graphic>
      </p:graphicFrame>
      <p:sp>
        <p:nvSpPr>
          <p:cNvPr id="30" name="Oval Callout 29"/>
          <p:cNvSpPr/>
          <p:nvPr/>
        </p:nvSpPr>
        <p:spPr>
          <a:xfrm>
            <a:off x="5154857" y="1368972"/>
            <a:ext cx="3165500" cy="2126448"/>
          </a:xfrm>
          <a:prstGeom prst="wedgeEllipseCallout">
            <a:avLst>
              <a:gd name="adj1" fmla="val -75280"/>
              <a:gd name="adj2" fmla="val 558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Notice the slope is 1/6, which is also the relative price of a Wing to a Beer.</a:t>
            </a:r>
          </a:p>
        </p:txBody>
      </p:sp>
      <p:cxnSp>
        <p:nvCxnSpPr>
          <p:cNvPr id="41" name="Straight Connector 40"/>
          <p:cNvCxnSpPr/>
          <p:nvPr/>
        </p:nvCxnSpPr>
        <p:spPr>
          <a:xfrm>
            <a:off x="2142247" y="3825204"/>
            <a:ext cx="2483843"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3843240" y="4612024"/>
            <a:ext cx="1567289"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0"/>
            <a:ext cx="8229600" cy="859339"/>
          </a:xfrm>
        </p:spPr>
        <p:txBody>
          <a:bodyPr/>
          <a:lstStyle/>
          <a:p>
            <a:r>
              <a:rPr lang="en-US" dirty="0"/>
              <a:t>Budget Constraint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I want?</a:t>
            </a:r>
          </a:p>
        </p:txBody>
      </p:sp>
      <p:sp>
        <p:nvSpPr>
          <p:cNvPr id="5" name="TextBox 4"/>
          <p:cNvSpPr txBox="1"/>
          <p:nvPr/>
        </p:nvSpPr>
        <p:spPr>
          <a:xfrm>
            <a:off x="5331860" y="2782889"/>
            <a:ext cx="3202851" cy="2308324"/>
          </a:xfrm>
          <a:prstGeom prst="rect">
            <a:avLst/>
          </a:prstGeom>
          <a:noFill/>
        </p:spPr>
        <p:txBody>
          <a:bodyPr wrap="square" rtlCol="0">
            <a:spAutoFit/>
          </a:bodyPr>
          <a:lstStyle/>
          <a:p>
            <a:pPr algn="ctr"/>
            <a:r>
              <a:rPr lang="en-US" sz="2400" b="1" dirty="0"/>
              <a:t>Indifference Curve</a:t>
            </a:r>
            <a:r>
              <a:rPr lang="en-US" sz="2400" dirty="0"/>
              <a:t>: a curve that shows consumption bundles that give a consumer the same level of satisfaction.</a:t>
            </a:r>
          </a:p>
        </p:txBody>
      </p:sp>
      <p:sp>
        <p:nvSpPr>
          <p:cNvPr id="3" name="Oval 2">
            <a:extLst>
              <a:ext uri="{FF2B5EF4-FFF2-40B4-BE49-F238E27FC236}">
                <a16:creationId xmlns:a16="http://schemas.microsoft.com/office/drawing/2014/main" id="{A54B6C72-34E8-43A9-4EF8-0210070F7CFE}"/>
              </a:ext>
            </a:extLst>
          </p:cNvPr>
          <p:cNvSpPr/>
          <p:nvPr/>
        </p:nvSpPr>
        <p:spPr>
          <a:xfrm>
            <a:off x="609289" y="1808260"/>
            <a:ext cx="3657600" cy="3657600"/>
          </a:xfrm>
          <a:prstGeom prst="ellipse">
            <a:avLst/>
          </a:prstGeom>
          <a:solidFill>
            <a:srgbClr val="FFFF00"/>
          </a:solid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936102-6399-16D9-A0CC-295704E80EA2}"/>
              </a:ext>
            </a:extLst>
          </p:cNvPr>
          <p:cNvSpPr/>
          <p:nvPr/>
        </p:nvSpPr>
        <p:spPr>
          <a:xfrm>
            <a:off x="1628775" y="2782889"/>
            <a:ext cx="228600" cy="40322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F989DB7-80BB-C28E-398F-7764D0E973EB}"/>
              </a:ext>
            </a:extLst>
          </p:cNvPr>
          <p:cNvSpPr/>
          <p:nvPr/>
        </p:nvSpPr>
        <p:spPr>
          <a:xfrm>
            <a:off x="2876861" y="2797177"/>
            <a:ext cx="228600" cy="40322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E2ED835-584E-BC0F-759E-B06E5125AF4E}"/>
              </a:ext>
            </a:extLst>
          </p:cNvPr>
          <p:cNvCxnSpPr>
            <a:cxnSpLocks/>
          </p:cNvCxnSpPr>
          <p:nvPr/>
        </p:nvCxnSpPr>
        <p:spPr>
          <a:xfrm>
            <a:off x="1628775" y="4243388"/>
            <a:ext cx="1476686"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5273"/>
          </a:xfrm>
        </p:spPr>
        <p:txBody>
          <a:bodyPr/>
          <a:lstStyle/>
          <a:p>
            <a:r>
              <a:rPr lang="en-US" dirty="0"/>
              <a:t>Indifference Curves: MRS</a:t>
            </a:r>
          </a:p>
        </p:txBody>
      </p:sp>
      <p:cxnSp>
        <p:nvCxnSpPr>
          <p:cNvPr id="7" name="Straight Connector 6"/>
          <p:cNvCxnSpPr/>
          <p:nvPr/>
        </p:nvCxnSpPr>
        <p:spPr>
          <a:xfrm rot="16200000" flipH="1">
            <a:off x="-1322657" y="4132499"/>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774243" y="6229400"/>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1711497" y="-14168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0" y="2035598"/>
            <a:ext cx="774243" cy="369332"/>
          </a:xfrm>
          <a:prstGeom prst="rect">
            <a:avLst/>
          </a:prstGeom>
          <a:noFill/>
        </p:spPr>
        <p:txBody>
          <a:bodyPr wrap="square" rtlCol="0">
            <a:spAutoFit/>
          </a:bodyPr>
          <a:lstStyle/>
          <a:p>
            <a:pPr algn="r"/>
            <a:r>
              <a:rPr lang="en-US" dirty="0"/>
              <a:t>Beers</a:t>
            </a:r>
          </a:p>
        </p:txBody>
      </p:sp>
      <p:sp>
        <p:nvSpPr>
          <p:cNvPr id="17" name="TextBox 16"/>
          <p:cNvSpPr txBox="1"/>
          <p:nvPr/>
        </p:nvSpPr>
        <p:spPr>
          <a:xfrm>
            <a:off x="5220599" y="6229403"/>
            <a:ext cx="774243" cy="369332"/>
          </a:xfrm>
          <a:prstGeom prst="rect">
            <a:avLst/>
          </a:prstGeom>
          <a:noFill/>
        </p:spPr>
        <p:txBody>
          <a:bodyPr wrap="square" rtlCol="0">
            <a:spAutoFit/>
          </a:bodyPr>
          <a:lstStyle/>
          <a:p>
            <a:pPr algn="r"/>
            <a:r>
              <a:rPr lang="en-US" dirty="0"/>
              <a:t>Wings</a:t>
            </a:r>
          </a:p>
        </p:txBody>
      </p:sp>
      <p:cxnSp>
        <p:nvCxnSpPr>
          <p:cNvPr id="19" name="Straight Connector 18"/>
          <p:cNvCxnSpPr/>
          <p:nvPr/>
        </p:nvCxnSpPr>
        <p:spPr>
          <a:xfrm rot="5400000">
            <a:off x="2116594" y="4373310"/>
            <a:ext cx="489424" cy="158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913654" y="1000568"/>
            <a:ext cx="5449817" cy="369332"/>
          </a:xfrm>
          <a:prstGeom prst="rect">
            <a:avLst/>
          </a:prstGeom>
          <a:noFill/>
        </p:spPr>
        <p:txBody>
          <a:bodyPr wrap="square" rtlCol="0">
            <a:spAutoFit/>
          </a:bodyPr>
          <a:lstStyle/>
          <a:p>
            <a:r>
              <a:rPr lang="en-US" dirty="0"/>
              <a:t> </a:t>
            </a:r>
          </a:p>
        </p:txBody>
      </p:sp>
      <p:cxnSp>
        <p:nvCxnSpPr>
          <p:cNvPr id="23" name="Straight Connector 22"/>
          <p:cNvCxnSpPr/>
          <p:nvPr/>
        </p:nvCxnSpPr>
        <p:spPr>
          <a:xfrm>
            <a:off x="2362894" y="4618816"/>
            <a:ext cx="662981" cy="158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118126" y="1425195"/>
            <a:ext cx="2957877" cy="5324535"/>
          </a:xfrm>
          <a:prstGeom prst="rect">
            <a:avLst/>
          </a:prstGeom>
          <a:noFill/>
        </p:spPr>
        <p:txBody>
          <a:bodyPr wrap="square" rtlCol="0">
            <a:spAutoFit/>
          </a:bodyPr>
          <a:lstStyle/>
          <a:p>
            <a:pPr algn="ctr"/>
            <a:r>
              <a:rPr lang="en-US" sz="2000" b="1" dirty="0">
                <a:solidFill>
                  <a:srgbClr val="000000"/>
                </a:solidFill>
              </a:rPr>
              <a:t>Marginal Rate of Substitution (MRS): </a:t>
            </a:r>
            <a:r>
              <a:rPr lang="en-US" sz="2000" dirty="0">
                <a:solidFill>
                  <a:srgbClr val="000000"/>
                </a:solidFill>
              </a:rPr>
              <a:t>the rate at which a consumer is willing to trade one good for another…the slope of the indifference curve any point.</a:t>
            </a:r>
          </a:p>
          <a:p>
            <a:pPr algn="ctr"/>
            <a:endParaRPr lang="en-US" sz="2000" dirty="0">
              <a:solidFill>
                <a:srgbClr val="000000"/>
              </a:solidFill>
            </a:endParaRPr>
          </a:p>
          <a:p>
            <a:pPr algn="ctr"/>
            <a:endParaRPr lang="en-US" sz="2000" dirty="0"/>
          </a:p>
          <a:p>
            <a:pPr algn="ctr"/>
            <a:r>
              <a:rPr lang="en-US" sz="2000" dirty="0"/>
              <a:t>Indifference curves are downward sloping. The slope represents the MRS. Consumers like both goods, so to give one up they need more of the other.</a:t>
            </a:r>
          </a:p>
          <a:p>
            <a:pPr algn="ctr"/>
            <a:endParaRPr lang="en-US" sz="2000" dirty="0"/>
          </a:p>
        </p:txBody>
      </p:sp>
      <mc:AlternateContent xmlns:mc="http://schemas.openxmlformats.org/markup-compatibility/2006" xmlns:a14="http://schemas.microsoft.com/office/drawing/2010/main">
        <mc:Choice Requires="a14">
          <p:sp>
            <p:nvSpPr>
              <p:cNvPr id="40" name="TextBox 39"/>
              <p:cNvSpPr txBox="1"/>
              <p:nvPr/>
            </p:nvSpPr>
            <p:spPr>
              <a:xfrm>
                <a:off x="2449129" y="4783847"/>
                <a:ext cx="64028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r>
                        <m:rPr>
                          <m:sty m:val="p"/>
                        </m:rPr>
                        <a:rPr lang="en-US">
                          <a:latin typeface="Cambria Math" panose="02040503050406030204" pitchFamily="18" charset="0"/>
                        </a:rPr>
                        <m:t>wings</m:t>
                      </m:r>
                    </m:oMath>
                  </m:oMathPara>
                </a14:m>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2449129" y="4783847"/>
                <a:ext cx="640281" cy="369332"/>
              </a:xfrm>
              <a:prstGeom prst="rect">
                <a:avLst/>
              </a:prstGeom>
              <a:blipFill>
                <a:blip r:embed="rId2"/>
                <a:stretch>
                  <a:fillRect l="-25000" r="-2115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4E6F6CE-C754-85FC-1119-730CCC0E93CC}"/>
                  </a:ext>
                </a:extLst>
              </p:cNvPr>
              <p:cNvSpPr/>
              <p:nvPr/>
            </p:nvSpPr>
            <p:spPr>
              <a:xfrm>
                <a:off x="2719522" y="3527275"/>
                <a:ext cx="1754005" cy="666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i="0">
                          <a:latin typeface="Cambria Math" panose="02040503050406030204" pitchFamily="18" charset="0"/>
                        </a:rPr>
                        <m:t>MRS</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 </m:t>
                          </m:r>
                          <m:r>
                            <m:rPr>
                              <m:sty m:val="p"/>
                            </m:rPr>
                            <a:rPr lang="en-US" i="0">
                              <a:latin typeface="Cambria Math" panose="02040503050406030204" pitchFamily="18" charset="0"/>
                            </a:rPr>
                            <m:t>beers</m:t>
                          </m:r>
                        </m:num>
                        <m:den>
                          <m:r>
                            <a:rPr lang="en-US" i="0">
                              <a:latin typeface="Cambria Math" panose="02040503050406030204" pitchFamily="18" charset="0"/>
                            </a:rPr>
                            <m:t>∆ </m:t>
                          </m:r>
                          <m:r>
                            <m:rPr>
                              <m:sty m:val="p"/>
                            </m:rPr>
                            <a:rPr lang="en-US" i="0">
                              <a:latin typeface="Cambria Math" panose="02040503050406030204" pitchFamily="18" charset="0"/>
                            </a:rPr>
                            <m:t>wings</m:t>
                          </m:r>
                        </m:den>
                      </m:f>
                    </m:oMath>
                  </m:oMathPara>
                </a14:m>
                <a:endParaRPr lang="en-US" dirty="0"/>
              </a:p>
            </p:txBody>
          </p:sp>
        </mc:Choice>
        <mc:Fallback xmlns="">
          <p:sp>
            <p:nvSpPr>
              <p:cNvPr id="3" name="Rectangle 2">
                <a:extLst>
                  <a:ext uri="{FF2B5EF4-FFF2-40B4-BE49-F238E27FC236}">
                    <a16:creationId xmlns:a16="http://schemas.microsoft.com/office/drawing/2014/main" id="{F4E6F6CE-C754-85FC-1119-730CCC0E93CC}"/>
                  </a:ext>
                </a:extLst>
              </p:cNvPr>
              <p:cNvSpPr>
                <a:spLocks noRot="1" noChangeAspect="1" noMove="1" noResize="1" noEditPoints="1" noAdjustHandles="1" noChangeArrowheads="1" noChangeShapeType="1" noTextEdit="1"/>
              </p:cNvSpPr>
              <p:nvPr/>
            </p:nvSpPr>
            <p:spPr>
              <a:xfrm>
                <a:off x="2719522" y="3527275"/>
                <a:ext cx="1754005" cy="666914"/>
              </a:xfrm>
              <a:prstGeom prst="rect">
                <a:avLst/>
              </a:prstGeom>
              <a:blipFill>
                <a:blip r:embed="rId3"/>
                <a:stretch>
                  <a:fillRect b="-92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DCFAA7-C374-5D2D-ECD6-BFD2B104D6C7}"/>
                  </a:ext>
                </a:extLst>
              </p:cNvPr>
              <p:cNvSpPr txBox="1"/>
              <p:nvPr/>
            </p:nvSpPr>
            <p:spPr>
              <a:xfrm>
                <a:off x="1322293" y="4129392"/>
                <a:ext cx="9733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r>
                        <m:rPr>
                          <m:sty m:val="p"/>
                        </m:rPr>
                        <a:rPr lang="en-US">
                          <a:latin typeface="Cambria Math" panose="02040503050406030204" pitchFamily="18" charset="0"/>
                        </a:rPr>
                        <m:t>beers</m:t>
                      </m:r>
                    </m:oMath>
                  </m:oMathPara>
                </a14:m>
                <a:endParaRPr lang="en-US" dirty="0"/>
              </a:p>
            </p:txBody>
          </p:sp>
        </mc:Choice>
        <mc:Fallback xmlns="">
          <p:sp>
            <p:nvSpPr>
              <p:cNvPr id="4" name="TextBox 3">
                <a:extLst>
                  <a:ext uri="{FF2B5EF4-FFF2-40B4-BE49-F238E27FC236}">
                    <a16:creationId xmlns:a16="http://schemas.microsoft.com/office/drawing/2014/main" id="{8ADCFAA7-C374-5D2D-ECD6-BFD2B104D6C7}"/>
                  </a:ext>
                </a:extLst>
              </p:cNvPr>
              <p:cNvSpPr txBox="1">
                <a:spLocks noRot="1" noChangeAspect="1" noMove="1" noResize="1" noEditPoints="1" noAdjustHandles="1" noChangeArrowheads="1" noChangeShapeType="1" noTextEdit="1"/>
              </p:cNvSpPr>
              <p:nvPr/>
            </p:nvSpPr>
            <p:spPr>
              <a:xfrm>
                <a:off x="1322293" y="4129392"/>
                <a:ext cx="973343" cy="369332"/>
              </a:xfrm>
              <a:prstGeom prst="rect">
                <a:avLst/>
              </a:prstGeom>
              <a:blipFill>
                <a:blip r:embed="rId4"/>
                <a:stretch>
                  <a:fillRect b="-16129"/>
                </a:stretch>
              </a:blipFill>
            </p:spPr>
            <p:txBody>
              <a:bodyPr/>
              <a:lstStyle/>
              <a:p>
                <a:r>
                  <a:rPr 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6" cy="945273"/>
          </a:xfrm>
        </p:spPr>
        <p:txBody>
          <a:bodyPr>
            <a:normAutofit fontScale="90000"/>
          </a:bodyPr>
          <a:lstStyle/>
          <a:p>
            <a:r>
              <a:rPr lang="en-US" dirty="0"/>
              <a:t>Indifference Curves: Rank of Preferences</a:t>
            </a:r>
          </a:p>
        </p:txBody>
      </p:sp>
      <p:cxnSp>
        <p:nvCxnSpPr>
          <p:cNvPr id="7" name="Straight Connector 6"/>
          <p:cNvCxnSpPr/>
          <p:nvPr/>
        </p:nvCxnSpPr>
        <p:spPr>
          <a:xfrm rot="16200000" flipH="1">
            <a:off x="-911038" y="3708656"/>
            <a:ext cx="4193804"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1185862" y="5805557"/>
            <a:ext cx="5220599"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rot="10800000">
            <a:off x="2123116" y="-214786"/>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411619" y="1611755"/>
            <a:ext cx="774243" cy="369332"/>
          </a:xfrm>
          <a:prstGeom prst="rect">
            <a:avLst/>
          </a:prstGeom>
          <a:noFill/>
        </p:spPr>
        <p:txBody>
          <a:bodyPr wrap="square" rtlCol="0">
            <a:spAutoFit/>
          </a:bodyPr>
          <a:lstStyle/>
          <a:p>
            <a:pPr algn="r"/>
            <a:r>
              <a:rPr lang="en-US" dirty="0"/>
              <a:t>Beers</a:t>
            </a:r>
          </a:p>
        </p:txBody>
      </p:sp>
      <p:sp>
        <p:nvSpPr>
          <p:cNvPr id="17" name="TextBox 16"/>
          <p:cNvSpPr txBox="1"/>
          <p:nvPr/>
        </p:nvSpPr>
        <p:spPr>
          <a:xfrm>
            <a:off x="5632218" y="5805560"/>
            <a:ext cx="774243" cy="369332"/>
          </a:xfrm>
          <a:prstGeom prst="rect">
            <a:avLst/>
          </a:prstGeom>
          <a:noFill/>
        </p:spPr>
        <p:txBody>
          <a:bodyPr wrap="square" rtlCol="0">
            <a:spAutoFit/>
          </a:bodyPr>
          <a:lstStyle/>
          <a:p>
            <a:pPr algn="r"/>
            <a:r>
              <a:rPr lang="en-US" dirty="0"/>
              <a:t>Wings</a:t>
            </a:r>
          </a:p>
        </p:txBody>
      </p:sp>
      <p:sp>
        <p:nvSpPr>
          <p:cNvPr id="29" name="Oval 28"/>
          <p:cNvSpPr/>
          <p:nvPr/>
        </p:nvSpPr>
        <p:spPr>
          <a:xfrm>
            <a:off x="2184048" y="3072877"/>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15465" y="4229614"/>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357467" y="4882951"/>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333973" y="4229220"/>
            <a:ext cx="121865" cy="13449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294374" y="4650824"/>
            <a:ext cx="441530" cy="369332"/>
          </a:xfrm>
          <a:prstGeom prst="rect">
            <a:avLst/>
          </a:prstGeom>
          <a:noFill/>
        </p:spPr>
        <p:txBody>
          <a:bodyPr wrap="square" rtlCol="0">
            <a:spAutoFit/>
          </a:bodyPr>
          <a:lstStyle/>
          <a:p>
            <a:pPr algn="r"/>
            <a:r>
              <a:rPr lang="en-US" dirty="0"/>
              <a:t>C</a:t>
            </a:r>
          </a:p>
        </p:txBody>
      </p:sp>
      <p:sp>
        <p:nvSpPr>
          <p:cNvPr id="34" name="TextBox 33"/>
          <p:cNvSpPr txBox="1"/>
          <p:nvPr/>
        </p:nvSpPr>
        <p:spPr>
          <a:xfrm>
            <a:off x="3016126" y="3956947"/>
            <a:ext cx="441530" cy="369332"/>
          </a:xfrm>
          <a:prstGeom prst="rect">
            <a:avLst/>
          </a:prstGeom>
          <a:noFill/>
        </p:spPr>
        <p:txBody>
          <a:bodyPr wrap="square" rtlCol="0">
            <a:spAutoFit/>
          </a:bodyPr>
          <a:lstStyle/>
          <a:p>
            <a:pPr algn="r"/>
            <a:r>
              <a:rPr lang="en-US" dirty="0"/>
              <a:t>B</a:t>
            </a:r>
          </a:p>
        </p:txBody>
      </p:sp>
      <p:sp>
        <p:nvSpPr>
          <p:cNvPr id="35" name="TextBox 34"/>
          <p:cNvSpPr txBox="1"/>
          <p:nvPr/>
        </p:nvSpPr>
        <p:spPr>
          <a:xfrm>
            <a:off x="2216834" y="2768893"/>
            <a:ext cx="441530" cy="369332"/>
          </a:xfrm>
          <a:prstGeom prst="rect">
            <a:avLst/>
          </a:prstGeom>
          <a:noFill/>
        </p:spPr>
        <p:txBody>
          <a:bodyPr wrap="square" rtlCol="0">
            <a:spAutoFit/>
          </a:bodyPr>
          <a:lstStyle/>
          <a:p>
            <a:pPr algn="ctr"/>
            <a:r>
              <a:rPr lang="en-US" dirty="0"/>
              <a:t>A</a:t>
            </a:r>
          </a:p>
        </p:txBody>
      </p:sp>
      <p:sp>
        <p:nvSpPr>
          <p:cNvPr id="36" name="TextBox 35"/>
          <p:cNvSpPr txBox="1"/>
          <p:nvPr/>
        </p:nvSpPr>
        <p:spPr>
          <a:xfrm>
            <a:off x="4331043" y="3925236"/>
            <a:ext cx="441530" cy="369332"/>
          </a:xfrm>
          <a:prstGeom prst="rect">
            <a:avLst/>
          </a:prstGeom>
          <a:noFill/>
        </p:spPr>
        <p:txBody>
          <a:bodyPr wrap="square" rtlCol="0">
            <a:spAutoFit/>
          </a:bodyPr>
          <a:lstStyle/>
          <a:p>
            <a:pPr algn="ctr"/>
            <a:r>
              <a:rPr lang="en-US" dirty="0"/>
              <a:t>D</a:t>
            </a:r>
          </a:p>
        </p:txBody>
      </p:sp>
      <p:sp>
        <p:nvSpPr>
          <p:cNvPr id="37" name="TextBox 36"/>
          <p:cNvSpPr txBox="1"/>
          <p:nvPr/>
        </p:nvSpPr>
        <p:spPr>
          <a:xfrm>
            <a:off x="596611" y="576725"/>
            <a:ext cx="5449817" cy="369332"/>
          </a:xfrm>
          <a:prstGeom prst="rect">
            <a:avLst/>
          </a:prstGeom>
          <a:noFill/>
        </p:spPr>
        <p:txBody>
          <a:bodyPr wrap="square" rtlCol="0">
            <a:spAutoFit/>
          </a:bodyPr>
          <a:lstStyle/>
          <a:p>
            <a:r>
              <a:rPr lang="en-US" dirty="0"/>
              <a:t> </a:t>
            </a:r>
          </a:p>
        </p:txBody>
      </p:sp>
      <p:sp>
        <p:nvSpPr>
          <p:cNvPr id="38" name="Arc 37"/>
          <p:cNvSpPr/>
          <p:nvPr/>
        </p:nvSpPr>
        <p:spPr>
          <a:xfrm rot="10800000">
            <a:off x="2658364" y="-689740"/>
            <a:ext cx="6975303" cy="5341654"/>
          </a:xfrm>
          <a:prstGeom prst="arc">
            <a:avLst>
              <a:gd name="adj1" fmla="val 16906313"/>
              <a:gd name="adj2" fmla="val 212033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F8DECE5D-CE67-AF8B-E7FD-69724F3B84AD}"/>
              </a:ext>
            </a:extLst>
          </p:cNvPr>
          <p:cNvSpPr/>
          <p:nvPr/>
        </p:nvSpPr>
        <p:spPr>
          <a:xfrm>
            <a:off x="6406461" y="2170628"/>
            <a:ext cx="2765928" cy="1938992"/>
          </a:xfrm>
          <a:prstGeom prst="rect">
            <a:avLst/>
          </a:prstGeom>
        </p:spPr>
        <p:txBody>
          <a:bodyPr wrap="square">
            <a:spAutoFit/>
          </a:bodyPr>
          <a:lstStyle/>
          <a:p>
            <a:pPr algn="ctr"/>
            <a:r>
              <a:rPr lang="en-US" sz="2400" dirty="0"/>
              <a:t>Higher indifference curves are preferred to lower ones. People usually prefer more to less.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11118</TotalTime>
  <Words>2228</Words>
  <Application>Microsoft Macintosh PowerPoint</Application>
  <PresentationFormat>On-screen Show (4:3)</PresentationFormat>
  <Paragraphs>384</Paragraphs>
  <Slides>25</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Apple Chancery</vt:lpstr>
      <vt:lpstr>Arial</vt:lpstr>
      <vt:lpstr>Calibri</vt:lpstr>
      <vt:lpstr>Cambria Math</vt:lpstr>
      <vt:lpstr>Verdana</vt:lpstr>
      <vt:lpstr>Wingdings</vt:lpstr>
      <vt:lpstr>Office Theme</vt:lpstr>
      <vt:lpstr>Equation</vt:lpstr>
      <vt:lpstr>PowerPoint Presentation</vt:lpstr>
      <vt:lpstr>Household Choices</vt:lpstr>
      <vt:lpstr>What Choices</vt:lpstr>
      <vt:lpstr>What can I Afford?</vt:lpstr>
      <vt:lpstr>Budget Constraint</vt:lpstr>
      <vt:lpstr>Budget Constraint</vt:lpstr>
      <vt:lpstr>What do I want?</vt:lpstr>
      <vt:lpstr>Indifference Curves: MRS</vt:lpstr>
      <vt:lpstr>Indifference Curves: Rank of Preferences</vt:lpstr>
      <vt:lpstr>Indifference Curves: Ghostbusters Rule</vt:lpstr>
      <vt:lpstr>Indifference Curves: Bowed Inward</vt:lpstr>
      <vt:lpstr>Indifference Curves: Two Extremes</vt:lpstr>
      <vt:lpstr>Consumer’s Optimal Choice</vt:lpstr>
      <vt:lpstr>Optimal Choice: Change in Nominal Income</vt:lpstr>
      <vt:lpstr>Optimal Choice:  Normal Good</vt:lpstr>
      <vt:lpstr>Optimal Choice:  Inferior Good</vt:lpstr>
      <vt:lpstr>Optimal Choice: Change in Price</vt:lpstr>
      <vt:lpstr>Optimal Choice: Change in Price</vt:lpstr>
      <vt:lpstr>Optimal Choice: Change in Price</vt:lpstr>
      <vt:lpstr>Labor vs Leisure Work vs Play</vt:lpstr>
      <vt:lpstr>Labor Versus Leisure</vt:lpstr>
      <vt:lpstr>Worker’s Optimal Choice</vt:lpstr>
      <vt:lpstr>Worker’s Optimal Choice –  A Change in Wages</vt:lpstr>
      <vt:lpstr>Two-Period Optimal Choice</vt:lpstr>
      <vt:lpstr>Two-Period Optimal Choice –  A Change in Real Interest Rates</vt:lpstr>
    </vt:vector>
  </TitlesOfParts>
  <Company>Drexel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Microeconomics</dc:title>
  <dc:creator>James DeNicco</dc:creator>
  <cp:lastModifiedBy>James DeNicco</cp:lastModifiedBy>
  <cp:revision>216</cp:revision>
  <cp:lastPrinted>2023-08-01T13:58:27Z</cp:lastPrinted>
  <dcterms:created xsi:type="dcterms:W3CDTF">2015-07-21T18:19:22Z</dcterms:created>
  <dcterms:modified xsi:type="dcterms:W3CDTF">2023-08-01T17:41:48Z</dcterms:modified>
</cp:coreProperties>
</file>