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0"/>
  </p:notesMasterIdLst>
  <p:handoutMasterIdLst>
    <p:handoutMasterId r:id="rId21"/>
  </p:handoutMasterIdLst>
  <p:sldIdLst>
    <p:sldId id="256" r:id="rId2"/>
    <p:sldId id="257" r:id="rId3"/>
    <p:sldId id="258" r:id="rId4"/>
    <p:sldId id="259" r:id="rId5"/>
    <p:sldId id="260" r:id="rId6"/>
    <p:sldId id="261" r:id="rId7"/>
    <p:sldId id="263" r:id="rId8"/>
    <p:sldId id="276" r:id="rId9"/>
    <p:sldId id="265" r:id="rId10"/>
    <p:sldId id="271" r:id="rId11"/>
    <p:sldId id="272" r:id="rId12"/>
    <p:sldId id="273" r:id="rId13"/>
    <p:sldId id="266" r:id="rId14"/>
    <p:sldId id="270" r:id="rId15"/>
    <p:sldId id="267" r:id="rId16"/>
    <p:sldId id="268" r:id="rId17"/>
    <p:sldId id="274" r:id="rId18"/>
    <p:sldId id="275"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clrMode="bw"/>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709" autoAdjust="0"/>
  </p:normalViewPr>
  <p:slideViewPr>
    <p:cSldViewPr snapToGrid="0" snapToObjects="1">
      <p:cViewPr varScale="1">
        <p:scale>
          <a:sx n="98" d="100"/>
          <a:sy n="98" d="100"/>
        </p:scale>
        <p:origin x="-1400"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2B613E6-2AC9-8F41-B9DC-DBC2334FF215}" type="datetimeFigureOut">
              <a:rPr lang="en-US" smtClean="0"/>
              <a:t>22-02-23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A06DE69-F763-7841-8D68-7E36702CFDCB}" type="slidenum">
              <a:rPr lang="en-US" smtClean="0"/>
              <a:t>‹#›</a:t>
            </a:fld>
            <a:endParaRPr lang="en-US"/>
          </a:p>
        </p:txBody>
      </p:sp>
    </p:spTree>
    <p:extLst>
      <p:ext uri="{BB962C8B-B14F-4D97-AF65-F5344CB8AC3E}">
        <p14:creationId xmlns:p14="http://schemas.microsoft.com/office/powerpoint/2010/main" val="84493738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12D2AE-F849-454D-A3FE-29D3ABF16ADA}" type="datetimeFigureOut">
              <a:rPr lang="en-US" smtClean="0"/>
              <a:t>22-02-23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7EABE2D-D2FD-8E43-B917-548B0638D6A3}" type="slidenum">
              <a:rPr lang="en-US" smtClean="0"/>
              <a:t>‹#›</a:t>
            </a:fld>
            <a:endParaRPr lang="en-US"/>
          </a:p>
        </p:txBody>
      </p:sp>
    </p:spTree>
    <p:extLst>
      <p:ext uri="{BB962C8B-B14F-4D97-AF65-F5344CB8AC3E}">
        <p14:creationId xmlns:p14="http://schemas.microsoft.com/office/powerpoint/2010/main" val="207850540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CA"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p:txBody>
          <a:bodyPr/>
          <a:lstStyle/>
          <a:p>
            <a:fld id="{1517C6D9-F6E5-2449-A871-A10995180E22}" type="datetime1">
              <a:rPr lang="en-CA" smtClean="0"/>
              <a:t>22-02-23</a:t>
            </a:fld>
            <a:endParaRPr lang="en-US"/>
          </a:p>
        </p:txBody>
      </p:sp>
      <p:sp>
        <p:nvSpPr>
          <p:cNvPr id="5" name="Footer Placeholder 4"/>
          <p:cNvSpPr>
            <a:spLocks noGrp="1"/>
          </p:cNvSpPr>
          <p:nvPr>
            <p:ph type="ftr" sz="quarter" idx="11"/>
          </p:nvPr>
        </p:nvSpPr>
        <p:spPr/>
        <p:txBody>
          <a:bodyPr/>
          <a:lstStyle/>
          <a:p>
            <a:r>
              <a:rPr lang="en-US" smtClean="0"/>
              <a:t>South River Curling Club - Return To Play Guidelines</a:t>
            </a:r>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CA"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B585342A-7473-C64B-BA08-D8D52115993E}" type="datetime1">
              <a:rPr lang="en-CA" smtClean="0"/>
              <a:t>22-02-23</a:t>
            </a:fld>
            <a:endParaRPr lang="en-US"/>
          </a:p>
        </p:txBody>
      </p:sp>
      <p:sp>
        <p:nvSpPr>
          <p:cNvPr id="6" name="Footer Placeholder 5"/>
          <p:cNvSpPr>
            <a:spLocks noGrp="1"/>
          </p:cNvSpPr>
          <p:nvPr>
            <p:ph type="ftr" sz="quarter" idx="11"/>
          </p:nvPr>
        </p:nvSpPr>
        <p:spPr/>
        <p:txBody>
          <a:bodyPr/>
          <a:lstStyle/>
          <a:p>
            <a:r>
              <a:rPr lang="en-US" smtClean="0"/>
              <a:t>South River Curling Club - Return To Play Guidelines</a:t>
            </a:r>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84535051-B5CF-0245-BB98-002F23A447CE}" type="datetime1">
              <a:rPr lang="en-CA" smtClean="0"/>
              <a:t>22-02-23</a:t>
            </a:fld>
            <a:endParaRPr lang="en-US"/>
          </a:p>
        </p:txBody>
      </p:sp>
      <p:sp>
        <p:nvSpPr>
          <p:cNvPr id="5" name="Footer Placeholder 4"/>
          <p:cNvSpPr>
            <a:spLocks noGrp="1"/>
          </p:cNvSpPr>
          <p:nvPr>
            <p:ph type="ftr" sz="quarter" idx="11"/>
          </p:nvPr>
        </p:nvSpPr>
        <p:spPr/>
        <p:txBody>
          <a:bodyPr/>
          <a:lstStyle/>
          <a:p>
            <a:r>
              <a:rPr lang="en-US" smtClean="0"/>
              <a:t>South River Curling Club - Return To Play Guidelines</a:t>
            </a:r>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CA"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877C7AF6-FBE7-F049-935E-81D0C879422D}" type="datetime1">
              <a:rPr lang="en-CA" smtClean="0"/>
              <a:t>22-02-23</a:t>
            </a:fld>
            <a:endParaRPr lang="en-US"/>
          </a:p>
        </p:txBody>
      </p:sp>
      <p:sp>
        <p:nvSpPr>
          <p:cNvPr id="5" name="Footer Placeholder 4"/>
          <p:cNvSpPr>
            <a:spLocks noGrp="1"/>
          </p:cNvSpPr>
          <p:nvPr>
            <p:ph type="ftr" sz="quarter" idx="11"/>
          </p:nvPr>
        </p:nvSpPr>
        <p:spPr/>
        <p:txBody>
          <a:bodyPr/>
          <a:lstStyle/>
          <a:p>
            <a:r>
              <a:rPr lang="en-US" smtClean="0"/>
              <a:t>South River Curling Club - Return To Play Guidelines</a:t>
            </a:r>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3E446A54-962E-6849-9B9D-2EE851093FEA}" type="datetime1">
              <a:rPr lang="en-CA" smtClean="0"/>
              <a:t>22-02-23</a:t>
            </a:fld>
            <a:endParaRPr lang="en-US"/>
          </a:p>
        </p:txBody>
      </p:sp>
      <p:sp>
        <p:nvSpPr>
          <p:cNvPr id="5" name="Footer Placeholder 4"/>
          <p:cNvSpPr>
            <a:spLocks noGrp="1"/>
          </p:cNvSpPr>
          <p:nvPr>
            <p:ph type="ftr" sz="quarter" idx="11"/>
          </p:nvPr>
        </p:nvSpPr>
        <p:spPr/>
        <p:txBody>
          <a:bodyPr/>
          <a:lstStyle/>
          <a:p>
            <a:r>
              <a:rPr lang="en-US" smtClean="0"/>
              <a:t>South River Curling Club - Return To Play Guidelines</a:t>
            </a:r>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CA"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p:txBody>
          <a:bodyPr/>
          <a:lstStyle/>
          <a:p>
            <a:fld id="{37FC38A5-1DBC-A041-80E2-F216DBF00694}" type="datetime1">
              <a:rPr lang="en-CA" smtClean="0"/>
              <a:t>22-02-23</a:t>
            </a:fld>
            <a:endParaRPr lang="en-US"/>
          </a:p>
        </p:txBody>
      </p:sp>
      <p:sp>
        <p:nvSpPr>
          <p:cNvPr id="5" name="Footer Placeholder 4"/>
          <p:cNvSpPr>
            <a:spLocks noGrp="1"/>
          </p:cNvSpPr>
          <p:nvPr>
            <p:ph type="ftr" sz="quarter" idx="11"/>
          </p:nvPr>
        </p:nvSpPr>
        <p:spPr/>
        <p:txBody>
          <a:bodyPr/>
          <a:lstStyle/>
          <a:p>
            <a:r>
              <a:rPr lang="en-US" smtClean="0"/>
              <a:t>South River Curling Club - Return To Play Guidelines</a:t>
            </a:r>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CA"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CBA53B40-959F-294A-BDA2-2FDC7AA077CC}" type="datetime1">
              <a:rPr lang="en-CA" smtClean="0"/>
              <a:t>22-02-23</a:t>
            </a:fld>
            <a:endParaRPr lang="en-US"/>
          </a:p>
        </p:txBody>
      </p:sp>
      <p:sp>
        <p:nvSpPr>
          <p:cNvPr id="5" name="Footer Placeholder 4"/>
          <p:cNvSpPr>
            <a:spLocks noGrp="1"/>
          </p:cNvSpPr>
          <p:nvPr>
            <p:ph type="ftr" sz="quarter" idx="11"/>
          </p:nvPr>
        </p:nvSpPr>
        <p:spPr/>
        <p:txBody>
          <a:bodyPr/>
          <a:lstStyle/>
          <a:p>
            <a:r>
              <a:rPr lang="en-US" smtClean="0"/>
              <a:t>South River Curling Club - Return To Play Guidelines</a:t>
            </a:r>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CA"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Date Placeholder 4"/>
          <p:cNvSpPr>
            <a:spLocks noGrp="1"/>
          </p:cNvSpPr>
          <p:nvPr>
            <p:ph type="dt" sz="half" idx="10"/>
          </p:nvPr>
        </p:nvSpPr>
        <p:spPr/>
        <p:txBody>
          <a:bodyPr/>
          <a:lstStyle/>
          <a:p>
            <a:fld id="{4C50D7FC-E57C-7246-A105-A0FDD6E2C54A}" type="datetime1">
              <a:rPr lang="en-CA" smtClean="0"/>
              <a:t>22-02-23</a:t>
            </a:fld>
            <a:endParaRPr lang="en-US"/>
          </a:p>
        </p:txBody>
      </p:sp>
      <p:sp>
        <p:nvSpPr>
          <p:cNvPr id="6" name="Footer Placeholder 5"/>
          <p:cNvSpPr>
            <a:spLocks noGrp="1"/>
          </p:cNvSpPr>
          <p:nvPr>
            <p:ph type="ftr" sz="quarter" idx="11"/>
          </p:nvPr>
        </p:nvSpPr>
        <p:spPr/>
        <p:txBody>
          <a:bodyPr/>
          <a:lstStyle/>
          <a:p>
            <a:r>
              <a:rPr lang="en-US" smtClean="0"/>
              <a:t>South River Curling Club - Return To Play Guidelines</a:t>
            </a:r>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CA"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7" name="Date Placeholder 6"/>
          <p:cNvSpPr>
            <a:spLocks noGrp="1"/>
          </p:cNvSpPr>
          <p:nvPr>
            <p:ph type="dt" sz="half" idx="10"/>
          </p:nvPr>
        </p:nvSpPr>
        <p:spPr/>
        <p:txBody>
          <a:bodyPr/>
          <a:lstStyle/>
          <a:p>
            <a:fld id="{2EDD1E32-E69E-F443-B293-3EE2D55C37BB}" type="datetime1">
              <a:rPr lang="en-CA" smtClean="0"/>
              <a:t>22-02-23</a:t>
            </a:fld>
            <a:endParaRPr lang="en-US"/>
          </a:p>
        </p:txBody>
      </p:sp>
      <p:sp>
        <p:nvSpPr>
          <p:cNvPr id="8" name="Footer Placeholder 7"/>
          <p:cNvSpPr>
            <a:spLocks noGrp="1"/>
          </p:cNvSpPr>
          <p:nvPr>
            <p:ph type="ftr" sz="quarter" idx="11"/>
          </p:nvPr>
        </p:nvSpPr>
        <p:spPr/>
        <p:txBody>
          <a:bodyPr/>
          <a:lstStyle/>
          <a:p>
            <a:r>
              <a:rPr lang="en-US" smtClean="0"/>
              <a:t>South River Curling Club - Return To Play Guidelines</a:t>
            </a:r>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Date Placeholder 2"/>
          <p:cNvSpPr>
            <a:spLocks noGrp="1"/>
          </p:cNvSpPr>
          <p:nvPr>
            <p:ph type="dt" sz="half" idx="10"/>
          </p:nvPr>
        </p:nvSpPr>
        <p:spPr/>
        <p:txBody>
          <a:bodyPr/>
          <a:lstStyle/>
          <a:p>
            <a:fld id="{108F168F-4A52-8141-87F4-1CAA5CC37B96}" type="datetime1">
              <a:rPr lang="en-CA" smtClean="0"/>
              <a:t>22-02-23</a:t>
            </a:fld>
            <a:endParaRPr lang="en-US"/>
          </a:p>
        </p:txBody>
      </p:sp>
      <p:sp>
        <p:nvSpPr>
          <p:cNvPr id="4" name="Footer Placeholder 3"/>
          <p:cNvSpPr>
            <a:spLocks noGrp="1"/>
          </p:cNvSpPr>
          <p:nvPr>
            <p:ph type="ftr" sz="quarter" idx="11"/>
          </p:nvPr>
        </p:nvSpPr>
        <p:spPr/>
        <p:txBody>
          <a:bodyPr/>
          <a:lstStyle/>
          <a:p>
            <a:r>
              <a:rPr lang="en-US" smtClean="0"/>
              <a:t>South River Curling Club - Return To Play Guidelines</a:t>
            </a:r>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81D44C-DE3B-E240-807B-9C95C1C89EC7}" type="datetime1">
              <a:rPr lang="en-CA" smtClean="0"/>
              <a:t>22-02-23</a:t>
            </a:fld>
            <a:endParaRPr lang="en-US"/>
          </a:p>
        </p:txBody>
      </p:sp>
      <p:sp>
        <p:nvSpPr>
          <p:cNvPr id="3" name="Footer Placeholder 2"/>
          <p:cNvSpPr>
            <a:spLocks noGrp="1"/>
          </p:cNvSpPr>
          <p:nvPr>
            <p:ph type="ftr" sz="quarter" idx="11"/>
          </p:nvPr>
        </p:nvSpPr>
        <p:spPr/>
        <p:txBody>
          <a:bodyPr/>
          <a:lstStyle/>
          <a:p>
            <a:r>
              <a:rPr lang="en-US" smtClean="0"/>
              <a:t>South River Curling Club - Return To Play Guidelines</a:t>
            </a:r>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CA"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AE89A7C8-8D0C-AA4A-9680-2EB5F043CD84}" type="datetime1">
              <a:rPr lang="en-CA" smtClean="0"/>
              <a:t>22-02-23</a:t>
            </a:fld>
            <a:endParaRPr lang="en-US"/>
          </a:p>
        </p:txBody>
      </p:sp>
      <p:sp>
        <p:nvSpPr>
          <p:cNvPr id="6" name="Footer Placeholder 5"/>
          <p:cNvSpPr>
            <a:spLocks noGrp="1"/>
          </p:cNvSpPr>
          <p:nvPr>
            <p:ph type="ftr" sz="quarter" idx="11"/>
          </p:nvPr>
        </p:nvSpPr>
        <p:spPr/>
        <p:txBody>
          <a:bodyPr/>
          <a:lstStyle/>
          <a:p>
            <a:r>
              <a:rPr lang="en-US" smtClean="0"/>
              <a:t>South River Curling Club - Return To Play Guidelines</a:t>
            </a:r>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CA"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2CE1FA7C-8E17-3B43-91E6-4A1BE384E3A1}" type="datetime1">
              <a:rPr lang="en-CA" smtClean="0"/>
              <a:t>22-02-23</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r>
              <a:rPr lang="en-US" smtClean="0"/>
              <a:t>South River Curling Club - Return To Play Guidelines</a:t>
            </a:r>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dirty="0" smtClean="0"/>
              <a:t>South River Curling Club</a:t>
            </a:r>
            <a:endParaRPr lang="en-US" sz="4000" dirty="0"/>
          </a:p>
        </p:txBody>
      </p:sp>
      <p:sp>
        <p:nvSpPr>
          <p:cNvPr id="3" name="Subtitle 2"/>
          <p:cNvSpPr>
            <a:spLocks noGrp="1"/>
          </p:cNvSpPr>
          <p:nvPr>
            <p:ph type="subTitle" idx="1"/>
          </p:nvPr>
        </p:nvSpPr>
        <p:spPr>
          <a:xfrm>
            <a:off x="1322921" y="3299011"/>
            <a:ext cx="6498159" cy="2068856"/>
          </a:xfrm>
        </p:spPr>
        <p:txBody>
          <a:bodyPr>
            <a:normAutofit/>
          </a:bodyPr>
          <a:lstStyle/>
          <a:p>
            <a:endParaRPr lang="en-US" sz="1200" b="1" dirty="0" smtClean="0">
              <a:latin typeface="Arial"/>
              <a:cs typeface="Arial"/>
            </a:endParaRPr>
          </a:p>
          <a:p>
            <a:r>
              <a:rPr lang="en-US" sz="3000" b="1" dirty="0" smtClean="0">
                <a:latin typeface="Arial"/>
                <a:cs typeface="Arial"/>
              </a:rPr>
              <a:t>Return to Play Guidelines</a:t>
            </a:r>
          </a:p>
          <a:p>
            <a:r>
              <a:rPr lang="en-US" sz="3000" b="1" dirty="0" smtClean="0">
                <a:latin typeface="Arial"/>
                <a:cs typeface="Arial"/>
              </a:rPr>
              <a:t>2021/2022 Season</a:t>
            </a:r>
          </a:p>
          <a:p>
            <a:pPr algn="r"/>
            <a:endParaRPr lang="en-US" sz="2000" b="1" dirty="0" smtClean="0">
              <a:latin typeface="Arial"/>
              <a:cs typeface="Arial"/>
            </a:endParaRPr>
          </a:p>
          <a:p>
            <a:pPr algn="r"/>
            <a:r>
              <a:rPr lang="en-US" sz="2000" b="1" dirty="0" smtClean="0">
                <a:latin typeface="Arial"/>
                <a:cs typeface="Arial"/>
              </a:rPr>
              <a:t>Version </a:t>
            </a:r>
            <a:r>
              <a:rPr lang="en-US" sz="2000" b="1" dirty="0" smtClean="0">
                <a:latin typeface="Arial"/>
                <a:cs typeface="Arial"/>
              </a:rPr>
              <a:t>5 </a:t>
            </a:r>
            <a:r>
              <a:rPr lang="en-US" sz="2000" b="1" dirty="0" smtClean="0">
                <a:latin typeface="Arial"/>
                <a:cs typeface="Arial"/>
              </a:rPr>
              <a:t>- Effective Monday, </a:t>
            </a:r>
            <a:r>
              <a:rPr lang="en-US" sz="2000" b="1" dirty="0" smtClean="0">
                <a:latin typeface="Arial"/>
                <a:cs typeface="Arial"/>
              </a:rPr>
              <a:t>February 28th</a:t>
            </a:r>
            <a:r>
              <a:rPr lang="en-US" sz="2000" b="1" dirty="0" smtClean="0">
                <a:latin typeface="Arial"/>
                <a:cs typeface="Arial"/>
              </a:rPr>
              <a:t>, </a:t>
            </a:r>
            <a:r>
              <a:rPr lang="en-US" sz="2000" b="1" dirty="0" smtClean="0">
                <a:latin typeface="Arial"/>
                <a:cs typeface="Arial"/>
              </a:rPr>
              <a:t>2022</a:t>
            </a:r>
            <a:endParaRPr lang="en-US" sz="2000" b="1" dirty="0">
              <a:latin typeface="Arial"/>
              <a:cs typeface="Arial"/>
            </a:endParaRPr>
          </a:p>
        </p:txBody>
      </p:sp>
    </p:spTree>
    <p:extLst>
      <p:ext uri="{BB962C8B-B14F-4D97-AF65-F5344CB8AC3E}">
        <p14:creationId xmlns:p14="http://schemas.microsoft.com/office/powerpoint/2010/main" val="8322659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a:cs typeface="Arial"/>
              </a:rPr>
              <a:t>League Operation</a:t>
            </a:r>
            <a:endParaRPr lang="en-US" dirty="0"/>
          </a:p>
        </p:txBody>
      </p:sp>
      <p:sp>
        <p:nvSpPr>
          <p:cNvPr id="3" name="Content Placeholder 2"/>
          <p:cNvSpPr>
            <a:spLocks noGrp="1"/>
          </p:cNvSpPr>
          <p:nvPr>
            <p:ph idx="1"/>
          </p:nvPr>
        </p:nvSpPr>
        <p:spPr>
          <a:xfrm>
            <a:off x="549275" y="1600200"/>
            <a:ext cx="8042276" cy="4675467"/>
          </a:xfrm>
        </p:spPr>
        <p:txBody>
          <a:bodyPr>
            <a:normAutofit/>
          </a:bodyPr>
          <a:lstStyle/>
          <a:p>
            <a:pPr marL="0" lvl="0" indent="0">
              <a:buNone/>
            </a:pPr>
            <a:r>
              <a:rPr lang="en-US" b="1" dirty="0" smtClean="0">
                <a:latin typeface="Arial"/>
                <a:cs typeface="Arial"/>
              </a:rPr>
              <a:t>Each member</a:t>
            </a:r>
            <a:r>
              <a:rPr lang="en-US" dirty="0" smtClean="0">
                <a:latin typeface="Arial"/>
                <a:cs typeface="Arial"/>
              </a:rPr>
              <a:t> will be required to </a:t>
            </a:r>
            <a:r>
              <a:rPr lang="en-US" b="1" dirty="0" smtClean="0">
                <a:latin typeface="Arial"/>
                <a:cs typeface="Arial"/>
              </a:rPr>
              <a:t>show proof of vaccination </a:t>
            </a:r>
            <a:r>
              <a:rPr lang="en-US" dirty="0" smtClean="0">
                <a:latin typeface="Arial"/>
                <a:cs typeface="Arial"/>
              </a:rPr>
              <a:t>prior to playing their first game of the season.</a:t>
            </a:r>
            <a:endParaRPr lang="en-US" b="1" dirty="0" smtClean="0">
              <a:latin typeface="Arial"/>
              <a:cs typeface="Arial"/>
            </a:endParaRPr>
          </a:p>
          <a:p>
            <a:pPr marL="0" lvl="0" indent="0">
              <a:buNone/>
            </a:pPr>
            <a:r>
              <a:rPr lang="en-US" b="1" dirty="0" smtClean="0">
                <a:latin typeface="Arial"/>
                <a:cs typeface="Arial"/>
              </a:rPr>
              <a:t>Each </a:t>
            </a:r>
            <a:r>
              <a:rPr lang="en-US" b="1" dirty="0">
                <a:latin typeface="Arial"/>
                <a:cs typeface="Arial"/>
              </a:rPr>
              <a:t>member</a:t>
            </a:r>
            <a:r>
              <a:rPr lang="en-US" dirty="0">
                <a:latin typeface="Arial"/>
                <a:cs typeface="Arial"/>
              </a:rPr>
              <a:t> will be required to </a:t>
            </a:r>
            <a:r>
              <a:rPr lang="en-US" b="1" dirty="0">
                <a:latin typeface="Arial"/>
                <a:cs typeface="Arial"/>
              </a:rPr>
              <a:t>complete and sign </a:t>
            </a:r>
            <a:r>
              <a:rPr lang="en-US" dirty="0">
                <a:latin typeface="Arial"/>
                <a:cs typeface="Arial"/>
              </a:rPr>
              <a:t>a COVID-19 Declaration of Compliance </a:t>
            </a:r>
            <a:r>
              <a:rPr lang="en-US" dirty="0" smtClean="0">
                <a:latin typeface="Arial"/>
                <a:cs typeface="Arial"/>
              </a:rPr>
              <a:t>form and </a:t>
            </a:r>
            <a:r>
              <a:rPr lang="en-US" dirty="0">
                <a:latin typeface="Arial"/>
                <a:cs typeface="Arial"/>
              </a:rPr>
              <a:t>a Waiver of Liability and Indemnity Agreement </a:t>
            </a:r>
            <a:r>
              <a:rPr lang="en-US" b="1" dirty="0">
                <a:latin typeface="Arial"/>
                <a:cs typeface="Arial"/>
              </a:rPr>
              <a:t>before playing their first game.</a:t>
            </a:r>
            <a:endParaRPr lang="en-CA" b="1" dirty="0">
              <a:latin typeface="Arial"/>
              <a:cs typeface="Arial"/>
            </a:endParaRPr>
          </a:p>
          <a:p>
            <a:pPr marL="0" indent="0">
              <a:buNone/>
            </a:pPr>
            <a:r>
              <a:rPr lang="en-US" b="1" dirty="0" smtClean="0">
                <a:latin typeface="Arial"/>
                <a:cs typeface="Arial"/>
              </a:rPr>
              <a:t>Members who are 18 years of age and under </a:t>
            </a:r>
            <a:r>
              <a:rPr lang="en-US" dirty="0" smtClean="0">
                <a:latin typeface="Arial"/>
                <a:cs typeface="Arial"/>
              </a:rPr>
              <a:t>will be required to have </a:t>
            </a:r>
            <a:r>
              <a:rPr lang="en-US" b="1" dirty="0" smtClean="0">
                <a:latin typeface="Arial"/>
                <a:cs typeface="Arial"/>
              </a:rPr>
              <a:t>their parent or guardian sign </a:t>
            </a:r>
            <a:r>
              <a:rPr lang="en-US" dirty="0" smtClean="0">
                <a:latin typeface="Arial"/>
                <a:cs typeface="Arial"/>
              </a:rPr>
              <a:t>the Informed Consent and Assumption of Risk Agreement </a:t>
            </a:r>
            <a:r>
              <a:rPr lang="en-US" b="1" dirty="0" smtClean="0">
                <a:latin typeface="Arial"/>
                <a:cs typeface="Arial"/>
              </a:rPr>
              <a:t>before playing their first game</a:t>
            </a:r>
            <a:r>
              <a:rPr lang="en-US" dirty="0" smtClean="0">
                <a:latin typeface="Arial"/>
                <a:cs typeface="Arial"/>
              </a:rPr>
              <a:t>.</a:t>
            </a:r>
          </a:p>
          <a:p>
            <a:pPr marL="0" indent="0">
              <a:buNone/>
            </a:pPr>
            <a:endParaRPr lang="en-US" dirty="0" smtClean="0">
              <a:latin typeface="Arial"/>
              <a:cs typeface="Arial"/>
            </a:endParaRPr>
          </a:p>
          <a:p>
            <a:pPr marL="0" indent="0">
              <a:buNone/>
            </a:pPr>
            <a:endParaRPr lang="en-CA" dirty="0">
              <a:latin typeface="Arial"/>
              <a:cs typeface="Arial"/>
            </a:endParaRPr>
          </a:p>
          <a:p>
            <a:pPr marL="0" indent="0">
              <a:buNone/>
            </a:pPr>
            <a:endParaRPr lang="en-US" dirty="0">
              <a:latin typeface="Arial"/>
              <a:cs typeface="Arial"/>
            </a:endParaRPr>
          </a:p>
        </p:txBody>
      </p:sp>
      <p:sp>
        <p:nvSpPr>
          <p:cNvPr id="7" name="Slide Number Placeholder 6"/>
          <p:cNvSpPr>
            <a:spLocks noGrp="1"/>
          </p:cNvSpPr>
          <p:nvPr>
            <p:ph type="sldNum" sz="quarter" idx="12"/>
          </p:nvPr>
        </p:nvSpPr>
        <p:spPr/>
        <p:txBody>
          <a:bodyPr/>
          <a:lstStyle/>
          <a:p>
            <a:fld id="{7F5CE407-6216-4202-80E4-A30DC2F709B2}" type="slidenum">
              <a:rPr lang="en-US" smtClean="0"/>
              <a:t>10</a:t>
            </a:fld>
            <a:endParaRPr lang="en-US"/>
          </a:p>
        </p:txBody>
      </p:sp>
    </p:spTree>
    <p:extLst>
      <p:ext uri="{BB962C8B-B14F-4D97-AF65-F5344CB8AC3E}">
        <p14:creationId xmlns:p14="http://schemas.microsoft.com/office/powerpoint/2010/main" val="40050831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a:cs typeface="Arial"/>
              </a:rPr>
              <a:t>League Operation</a:t>
            </a:r>
            <a:endParaRPr lang="en-US" dirty="0"/>
          </a:p>
        </p:txBody>
      </p:sp>
      <p:sp>
        <p:nvSpPr>
          <p:cNvPr id="3" name="Content Placeholder 2"/>
          <p:cNvSpPr>
            <a:spLocks noGrp="1"/>
          </p:cNvSpPr>
          <p:nvPr>
            <p:ph idx="1"/>
          </p:nvPr>
        </p:nvSpPr>
        <p:spPr>
          <a:xfrm>
            <a:off x="549275" y="1600200"/>
            <a:ext cx="8042276" cy="4675467"/>
          </a:xfrm>
        </p:spPr>
        <p:txBody>
          <a:bodyPr>
            <a:normAutofit fontScale="92500" lnSpcReduction="10000"/>
          </a:bodyPr>
          <a:lstStyle/>
          <a:p>
            <a:pPr marL="0" indent="0">
              <a:buNone/>
            </a:pPr>
            <a:r>
              <a:rPr lang="en-US" dirty="0">
                <a:latin typeface="Arial"/>
                <a:cs typeface="Arial"/>
              </a:rPr>
              <a:t>The Club will take </a:t>
            </a:r>
            <a:r>
              <a:rPr lang="en-US" b="1" dirty="0">
                <a:latin typeface="Arial"/>
                <a:cs typeface="Arial"/>
              </a:rPr>
              <a:t>immediate action </a:t>
            </a:r>
            <a:r>
              <a:rPr lang="en-US" dirty="0">
                <a:latin typeface="Arial"/>
                <a:cs typeface="Arial"/>
              </a:rPr>
              <a:t>once it’s made aware a </a:t>
            </a:r>
            <a:r>
              <a:rPr lang="en-US" b="1" dirty="0">
                <a:latin typeface="Arial"/>
                <a:cs typeface="Arial"/>
              </a:rPr>
              <a:t>member has tested </a:t>
            </a:r>
            <a:r>
              <a:rPr lang="en-US" b="1" dirty="0" smtClean="0">
                <a:latin typeface="Arial"/>
                <a:cs typeface="Arial"/>
              </a:rPr>
              <a:t>positive for COVID-19, or is displaying symptoms consistent with </a:t>
            </a:r>
            <a:r>
              <a:rPr lang="en-US" b="1" dirty="0">
                <a:latin typeface="Arial"/>
                <a:cs typeface="Arial"/>
              </a:rPr>
              <a:t>COVID-</a:t>
            </a:r>
            <a:r>
              <a:rPr lang="en-US" b="1" dirty="0" smtClean="0">
                <a:latin typeface="Arial"/>
                <a:cs typeface="Arial"/>
              </a:rPr>
              <a:t>19 as outlined in the Ministry of Health’s COVID-19 Reference Document for Symptoms dated January  4, 2022 and is a presumed positive case</a:t>
            </a:r>
            <a:r>
              <a:rPr lang="en-US" dirty="0" smtClean="0">
                <a:latin typeface="Arial"/>
                <a:cs typeface="Arial"/>
              </a:rPr>
              <a:t>, while </a:t>
            </a:r>
            <a:r>
              <a:rPr lang="en-US" dirty="0">
                <a:latin typeface="Arial"/>
                <a:cs typeface="Arial"/>
              </a:rPr>
              <a:t>ensuring to protect the confidentiality of the member involved. This will include notifying Public Health </a:t>
            </a:r>
            <a:r>
              <a:rPr lang="en-US" dirty="0" smtClean="0">
                <a:latin typeface="Arial"/>
                <a:cs typeface="Arial"/>
              </a:rPr>
              <a:t>to seek direction </a:t>
            </a:r>
            <a:r>
              <a:rPr lang="en-US" dirty="0">
                <a:latin typeface="Arial"/>
                <a:cs typeface="Arial"/>
              </a:rPr>
              <a:t>on next steps, assisting Public Health with contact tracing, advising members of the incident and completing a thorough cleaning of the facilities before curling resumes</a:t>
            </a:r>
            <a:r>
              <a:rPr lang="en-US" dirty="0" smtClean="0">
                <a:latin typeface="Arial"/>
                <a:cs typeface="Arial"/>
              </a:rPr>
              <a:t>.</a:t>
            </a:r>
            <a:r>
              <a:rPr lang="en-US" dirty="0"/>
              <a:t> </a:t>
            </a:r>
            <a:endParaRPr lang="en-CA" dirty="0"/>
          </a:p>
          <a:p>
            <a:pPr marL="0" lvl="1" indent="0">
              <a:spcBef>
                <a:spcPts val="2000"/>
              </a:spcBef>
              <a:buClr>
                <a:schemeClr val="accent1">
                  <a:lumMod val="60000"/>
                  <a:lumOff val="40000"/>
                </a:schemeClr>
              </a:buClr>
              <a:buNone/>
            </a:pPr>
            <a:r>
              <a:rPr lang="en-US" sz="2400" b="1" dirty="0">
                <a:latin typeface="Arial"/>
                <a:cs typeface="Arial"/>
              </a:rPr>
              <a:t>Every member will be required to sign in </a:t>
            </a:r>
            <a:r>
              <a:rPr lang="en-US" sz="2400" dirty="0">
                <a:latin typeface="Arial"/>
                <a:cs typeface="Arial"/>
              </a:rPr>
              <a:t>when they enter the Club. This information is required to be kept </a:t>
            </a:r>
            <a:r>
              <a:rPr lang="en-US" sz="2400" dirty="0" smtClean="0">
                <a:latin typeface="Arial"/>
                <a:cs typeface="Arial"/>
              </a:rPr>
              <a:t>by law for </a:t>
            </a:r>
            <a:r>
              <a:rPr lang="en-US" sz="2400" b="1" dirty="0">
                <a:latin typeface="Arial"/>
                <a:cs typeface="Arial"/>
              </a:rPr>
              <a:t>contact tracing purposes </a:t>
            </a:r>
            <a:r>
              <a:rPr lang="en-US" sz="2400" dirty="0">
                <a:latin typeface="Arial"/>
                <a:cs typeface="Arial"/>
              </a:rPr>
              <a:t>and will be purged after 30 days.</a:t>
            </a:r>
            <a:endParaRPr lang="en-CA" sz="2400" dirty="0">
              <a:latin typeface="Arial"/>
              <a:cs typeface="Arial"/>
            </a:endParaRPr>
          </a:p>
          <a:p>
            <a:pPr marL="0" indent="0">
              <a:buNone/>
            </a:pPr>
            <a:endParaRPr lang="en-US" dirty="0">
              <a:latin typeface="Arial"/>
              <a:cs typeface="Arial"/>
            </a:endParaRPr>
          </a:p>
        </p:txBody>
      </p:sp>
      <p:sp>
        <p:nvSpPr>
          <p:cNvPr id="7" name="Slide Number Placeholder 6"/>
          <p:cNvSpPr>
            <a:spLocks noGrp="1"/>
          </p:cNvSpPr>
          <p:nvPr>
            <p:ph type="sldNum" sz="quarter" idx="12"/>
          </p:nvPr>
        </p:nvSpPr>
        <p:spPr/>
        <p:txBody>
          <a:bodyPr/>
          <a:lstStyle/>
          <a:p>
            <a:fld id="{7F5CE407-6216-4202-80E4-A30DC2F709B2}" type="slidenum">
              <a:rPr lang="en-US" smtClean="0"/>
              <a:t>11</a:t>
            </a:fld>
            <a:endParaRPr lang="en-US"/>
          </a:p>
        </p:txBody>
      </p:sp>
    </p:spTree>
    <p:extLst>
      <p:ext uri="{BB962C8B-B14F-4D97-AF65-F5344CB8AC3E}">
        <p14:creationId xmlns:p14="http://schemas.microsoft.com/office/powerpoint/2010/main" val="20056063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a:cs typeface="Arial"/>
              </a:rPr>
              <a:t>League Operation</a:t>
            </a:r>
            <a:endParaRPr lang="en-US" dirty="0"/>
          </a:p>
        </p:txBody>
      </p:sp>
      <p:sp>
        <p:nvSpPr>
          <p:cNvPr id="3" name="Content Placeholder 2"/>
          <p:cNvSpPr>
            <a:spLocks noGrp="1"/>
          </p:cNvSpPr>
          <p:nvPr>
            <p:ph idx="1"/>
          </p:nvPr>
        </p:nvSpPr>
        <p:spPr>
          <a:xfrm>
            <a:off x="549275" y="1600200"/>
            <a:ext cx="8042276" cy="4823983"/>
          </a:xfrm>
        </p:spPr>
        <p:txBody>
          <a:bodyPr>
            <a:normAutofit fontScale="85000" lnSpcReduction="20000"/>
          </a:bodyPr>
          <a:lstStyle/>
          <a:p>
            <a:pPr marL="0" lvl="1" indent="0">
              <a:spcBef>
                <a:spcPts val="2000"/>
              </a:spcBef>
              <a:buClr>
                <a:schemeClr val="accent1">
                  <a:lumMod val="60000"/>
                  <a:lumOff val="40000"/>
                </a:schemeClr>
              </a:buClr>
              <a:buNone/>
            </a:pPr>
            <a:r>
              <a:rPr lang="en-US" sz="2400" b="1" dirty="0" smtClean="0">
                <a:latin typeface="Arial"/>
                <a:cs typeface="Arial"/>
              </a:rPr>
              <a:t>No </a:t>
            </a:r>
            <a:r>
              <a:rPr lang="en-US" sz="2400" b="1" dirty="0">
                <a:latin typeface="Arial"/>
                <a:cs typeface="Arial"/>
              </a:rPr>
              <a:t>visitors </a:t>
            </a:r>
            <a:r>
              <a:rPr lang="en-US" sz="2400" dirty="0">
                <a:latin typeface="Arial"/>
                <a:cs typeface="Arial"/>
              </a:rPr>
              <a:t>will be allowed into the Club this season. As it currently stands, the Club will also </a:t>
            </a:r>
            <a:r>
              <a:rPr lang="en-US" sz="2400" b="1" dirty="0">
                <a:latin typeface="Arial"/>
                <a:cs typeface="Arial"/>
              </a:rPr>
              <a:t>not be permitting rentals </a:t>
            </a:r>
            <a:r>
              <a:rPr lang="en-US" sz="2400" b="1" dirty="0" smtClean="0">
                <a:latin typeface="Arial"/>
                <a:cs typeface="Arial"/>
              </a:rPr>
              <a:t>- or </a:t>
            </a:r>
            <a:r>
              <a:rPr lang="en-US" sz="2400" b="1" dirty="0">
                <a:latin typeface="Arial"/>
                <a:cs typeface="Arial"/>
              </a:rPr>
              <a:t>hosting bonspiels </a:t>
            </a:r>
            <a:r>
              <a:rPr lang="en-US" sz="2400" dirty="0">
                <a:latin typeface="Arial"/>
                <a:cs typeface="Arial"/>
              </a:rPr>
              <a:t>for non-members.</a:t>
            </a:r>
            <a:endParaRPr lang="en-CA" sz="2400" dirty="0">
              <a:latin typeface="Arial"/>
              <a:cs typeface="Arial"/>
            </a:endParaRPr>
          </a:p>
          <a:p>
            <a:pPr marL="0" indent="0">
              <a:buNone/>
            </a:pPr>
            <a:r>
              <a:rPr lang="en-US" dirty="0" smtClean="0">
                <a:latin typeface="Arial"/>
                <a:cs typeface="Arial"/>
              </a:rPr>
              <a:t>Out of respect </a:t>
            </a:r>
            <a:r>
              <a:rPr lang="en-US" b="1" dirty="0" smtClean="0">
                <a:latin typeface="Arial"/>
                <a:cs typeface="Arial"/>
              </a:rPr>
              <a:t>for all curling members</a:t>
            </a:r>
            <a:r>
              <a:rPr lang="en-US" dirty="0" smtClean="0">
                <a:latin typeface="Arial"/>
                <a:cs typeface="Arial"/>
              </a:rPr>
              <a:t>, the Club asks anyone who is </a:t>
            </a:r>
            <a:r>
              <a:rPr lang="en-US" b="1" dirty="0" smtClean="0">
                <a:latin typeface="Arial"/>
                <a:cs typeface="Arial"/>
              </a:rPr>
              <a:t>not feeling well </a:t>
            </a:r>
            <a:r>
              <a:rPr lang="en-US" dirty="0" smtClean="0">
                <a:latin typeface="Arial"/>
                <a:cs typeface="Arial"/>
              </a:rPr>
              <a:t>to remain home until they are symptom free or cleared to return to play by a physician.</a:t>
            </a:r>
            <a:r>
              <a:rPr lang="en-US" b="1" dirty="0" smtClean="0">
                <a:latin typeface="Arial"/>
                <a:cs typeface="Arial"/>
              </a:rPr>
              <a:t> If in doubt please stay at home.</a:t>
            </a:r>
            <a:endParaRPr lang="en-US" dirty="0" smtClean="0">
              <a:latin typeface="Arial"/>
              <a:cs typeface="Arial"/>
            </a:endParaRPr>
          </a:p>
          <a:p>
            <a:pPr marL="0" indent="0">
              <a:buNone/>
            </a:pPr>
            <a:r>
              <a:rPr lang="en-US" b="1" dirty="0" smtClean="0">
                <a:latin typeface="Arial"/>
                <a:cs typeface="Arial"/>
              </a:rPr>
              <a:t>Members who have been diagnosed with COVID-19 or are </a:t>
            </a:r>
            <a:r>
              <a:rPr lang="en-US" b="1" dirty="0">
                <a:latin typeface="Arial"/>
                <a:cs typeface="Arial"/>
              </a:rPr>
              <a:t>experiencing </a:t>
            </a:r>
            <a:r>
              <a:rPr lang="en-US" b="1" dirty="0" smtClean="0">
                <a:latin typeface="Arial"/>
                <a:cs typeface="Arial"/>
              </a:rPr>
              <a:t>symptoms consistent with COVID-19 as outlined in the Ministry of Health’s COVID-19 Reference Document for Symptoms dated January 4, 2022 </a:t>
            </a:r>
            <a:r>
              <a:rPr lang="en-US" dirty="0">
                <a:latin typeface="Arial"/>
                <a:cs typeface="Arial"/>
              </a:rPr>
              <a:t>– </a:t>
            </a:r>
            <a:r>
              <a:rPr lang="en-US" dirty="0" smtClean="0">
                <a:latin typeface="Arial"/>
                <a:cs typeface="Arial"/>
              </a:rPr>
              <a:t>must self-isolate immediately for at least five days from symptom onset and until they no longer have a fever and symptoms have been improving for at least 24 hours.  </a:t>
            </a:r>
            <a:r>
              <a:rPr lang="en-US" b="1" dirty="0">
                <a:latin typeface="Arial"/>
                <a:cs typeface="Arial"/>
              </a:rPr>
              <a:t>If in doubt, please stay at </a:t>
            </a:r>
            <a:r>
              <a:rPr lang="en-US" b="1" dirty="0" smtClean="0">
                <a:latin typeface="Arial"/>
                <a:cs typeface="Arial"/>
              </a:rPr>
              <a:t>home.</a:t>
            </a:r>
          </a:p>
          <a:p>
            <a:pPr marL="0" indent="0">
              <a:buNone/>
            </a:pPr>
            <a:r>
              <a:rPr lang="en-US" b="1" dirty="0">
                <a:latin typeface="Arial"/>
                <a:cs typeface="Arial"/>
              </a:rPr>
              <a:t>Rock handles</a:t>
            </a:r>
            <a:r>
              <a:rPr lang="en-US" dirty="0">
                <a:latin typeface="Arial"/>
                <a:cs typeface="Arial"/>
              </a:rPr>
              <a:t> </a:t>
            </a:r>
            <a:r>
              <a:rPr lang="en-US" dirty="0" smtClean="0">
                <a:latin typeface="Arial"/>
                <a:cs typeface="Arial"/>
              </a:rPr>
              <a:t>will no longer need to </a:t>
            </a:r>
            <a:r>
              <a:rPr lang="en-US" dirty="0">
                <a:latin typeface="Arial"/>
                <a:cs typeface="Arial"/>
              </a:rPr>
              <a:t>be cleaned prior to each </a:t>
            </a:r>
            <a:r>
              <a:rPr lang="en-US" dirty="0" smtClean="0">
                <a:latin typeface="Arial"/>
                <a:cs typeface="Arial"/>
              </a:rPr>
              <a:t>game.</a:t>
            </a:r>
            <a:endParaRPr lang="en-US" dirty="0">
              <a:latin typeface="Arial"/>
              <a:cs typeface="Arial"/>
            </a:endParaRPr>
          </a:p>
          <a:p>
            <a:pPr marL="0" indent="0">
              <a:buNone/>
            </a:pPr>
            <a:endParaRPr lang="en-CA" b="1" dirty="0">
              <a:latin typeface="Arial"/>
              <a:cs typeface="Arial"/>
            </a:endParaRPr>
          </a:p>
          <a:p>
            <a:endParaRPr lang="en-CA" dirty="0"/>
          </a:p>
          <a:p>
            <a:pPr marL="0" indent="0">
              <a:buNone/>
            </a:pPr>
            <a:endParaRPr lang="en-US" dirty="0">
              <a:latin typeface="Arial"/>
              <a:cs typeface="Arial"/>
            </a:endParaRPr>
          </a:p>
        </p:txBody>
      </p:sp>
      <p:sp>
        <p:nvSpPr>
          <p:cNvPr id="7" name="Slide Number Placeholder 6"/>
          <p:cNvSpPr>
            <a:spLocks noGrp="1"/>
          </p:cNvSpPr>
          <p:nvPr>
            <p:ph type="sldNum" sz="quarter" idx="12"/>
          </p:nvPr>
        </p:nvSpPr>
        <p:spPr/>
        <p:txBody>
          <a:bodyPr/>
          <a:lstStyle/>
          <a:p>
            <a:fld id="{7F5CE407-6216-4202-80E4-A30DC2F709B2}" type="slidenum">
              <a:rPr lang="en-US" smtClean="0"/>
              <a:t>12</a:t>
            </a:fld>
            <a:endParaRPr lang="en-US"/>
          </a:p>
        </p:txBody>
      </p:sp>
    </p:spTree>
    <p:extLst>
      <p:ext uri="{BB962C8B-B14F-4D97-AF65-F5344CB8AC3E}">
        <p14:creationId xmlns:p14="http://schemas.microsoft.com/office/powerpoint/2010/main" val="36119476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a:cs typeface="Arial"/>
              </a:rPr>
              <a:t>League </a:t>
            </a:r>
            <a:r>
              <a:rPr lang="en-US" dirty="0" smtClean="0">
                <a:latin typeface="Arial"/>
                <a:cs typeface="Arial"/>
              </a:rPr>
              <a:t>Operation</a:t>
            </a:r>
            <a:endParaRPr lang="en-US" dirty="0"/>
          </a:p>
        </p:txBody>
      </p:sp>
      <p:sp>
        <p:nvSpPr>
          <p:cNvPr id="3" name="Content Placeholder 2"/>
          <p:cNvSpPr>
            <a:spLocks noGrp="1"/>
          </p:cNvSpPr>
          <p:nvPr>
            <p:ph idx="1"/>
          </p:nvPr>
        </p:nvSpPr>
        <p:spPr>
          <a:xfrm>
            <a:off x="549275" y="1600200"/>
            <a:ext cx="8042276" cy="4675467"/>
          </a:xfrm>
        </p:spPr>
        <p:txBody>
          <a:bodyPr>
            <a:normAutofit fontScale="92500" lnSpcReduction="10000"/>
          </a:bodyPr>
          <a:lstStyle/>
          <a:p>
            <a:pPr marL="0" indent="0">
              <a:buNone/>
            </a:pPr>
            <a:r>
              <a:rPr lang="en-US" dirty="0" smtClean="0">
                <a:latin typeface="Arial"/>
                <a:cs typeface="Arial"/>
              </a:rPr>
              <a:t>Each </a:t>
            </a:r>
            <a:r>
              <a:rPr lang="en-US" dirty="0">
                <a:latin typeface="Arial"/>
                <a:cs typeface="Arial"/>
              </a:rPr>
              <a:t>curler will be </a:t>
            </a:r>
            <a:r>
              <a:rPr lang="en-US" b="1" dirty="0">
                <a:latin typeface="Arial"/>
                <a:cs typeface="Arial"/>
              </a:rPr>
              <a:t>assigned two rocks </a:t>
            </a:r>
            <a:r>
              <a:rPr lang="en-US" dirty="0">
                <a:latin typeface="Arial"/>
                <a:cs typeface="Arial"/>
              </a:rPr>
              <a:t>for the duration of the game. It will be </a:t>
            </a:r>
            <a:r>
              <a:rPr lang="en-US" dirty="0" smtClean="0">
                <a:latin typeface="Arial"/>
                <a:cs typeface="Arial"/>
              </a:rPr>
              <a:t>every </a:t>
            </a:r>
            <a:r>
              <a:rPr lang="en-US" dirty="0">
                <a:latin typeface="Arial"/>
                <a:cs typeface="Arial"/>
              </a:rPr>
              <a:t>curler’s responsibility to </a:t>
            </a:r>
            <a:r>
              <a:rPr lang="en-US" b="1" dirty="0">
                <a:latin typeface="Arial"/>
                <a:cs typeface="Arial"/>
              </a:rPr>
              <a:t>position their rock in the hack </a:t>
            </a:r>
            <a:r>
              <a:rPr lang="en-US" dirty="0">
                <a:latin typeface="Arial"/>
                <a:cs typeface="Arial"/>
              </a:rPr>
              <a:t>before it’s thrown.</a:t>
            </a:r>
            <a:endParaRPr lang="en-US" b="1" dirty="0">
              <a:latin typeface="Arial"/>
              <a:cs typeface="Arial"/>
            </a:endParaRPr>
          </a:p>
          <a:p>
            <a:pPr marL="0" indent="0">
              <a:buNone/>
            </a:pPr>
            <a:r>
              <a:rPr lang="en-US" b="1" dirty="0" smtClean="0">
                <a:latin typeface="Arial"/>
                <a:cs typeface="Arial"/>
              </a:rPr>
              <a:t>Handshakes </a:t>
            </a:r>
            <a:r>
              <a:rPr lang="en-US" b="1" dirty="0">
                <a:latin typeface="Arial"/>
                <a:cs typeface="Arial"/>
              </a:rPr>
              <a:t>will be eliminated</a:t>
            </a:r>
            <a:r>
              <a:rPr lang="en-US" dirty="0">
                <a:latin typeface="Arial"/>
                <a:cs typeface="Arial"/>
              </a:rPr>
              <a:t> and replaced by broom taps at the beginning of each game.</a:t>
            </a:r>
          </a:p>
          <a:p>
            <a:pPr marL="0" indent="0">
              <a:buNone/>
            </a:pPr>
            <a:r>
              <a:rPr lang="en-US" b="1" dirty="0" smtClean="0">
                <a:latin typeface="Arial"/>
                <a:cs typeface="Arial"/>
              </a:rPr>
              <a:t>Vices</a:t>
            </a:r>
            <a:r>
              <a:rPr lang="en-US" dirty="0" smtClean="0">
                <a:latin typeface="Arial"/>
                <a:cs typeface="Arial"/>
              </a:rPr>
              <a:t> </a:t>
            </a:r>
            <a:r>
              <a:rPr lang="en-US" dirty="0">
                <a:latin typeface="Arial"/>
                <a:cs typeface="Arial"/>
              </a:rPr>
              <a:t>will be asked to </a:t>
            </a:r>
            <a:r>
              <a:rPr lang="en-US" b="1" dirty="0">
                <a:latin typeface="Arial"/>
                <a:cs typeface="Arial"/>
              </a:rPr>
              <a:t>bring a coin to each game</a:t>
            </a:r>
            <a:r>
              <a:rPr lang="en-US" dirty="0">
                <a:latin typeface="Arial"/>
                <a:cs typeface="Arial"/>
              </a:rPr>
              <a:t> and will decide among themselves who will toss the coin prior to the start of the game</a:t>
            </a:r>
            <a:r>
              <a:rPr lang="en-US" dirty="0" smtClean="0">
                <a:latin typeface="Arial"/>
                <a:cs typeface="Arial"/>
              </a:rPr>
              <a:t>.</a:t>
            </a:r>
            <a:endParaRPr lang="en-US" b="1" dirty="0">
              <a:latin typeface="Arial"/>
              <a:cs typeface="Arial"/>
            </a:endParaRPr>
          </a:p>
          <a:p>
            <a:pPr marL="0" indent="0">
              <a:buNone/>
            </a:pPr>
            <a:r>
              <a:rPr lang="en-US" dirty="0" smtClean="0">
                <a:latin typeface="Arial"/>
                <a:cs typeface="Arial"/>
              </a:rPr>
              <a:t>Only </a:t>
            </a:r>
            <a:r>
              <a:rPr lang="en-US" b="1" dirty="0" smtClean="0">
                <a:latin typeface="Arial"/>
                <a:cs typeface="Arial"/>
              </a:rPr>
              <a:t>one player from each team </a:t>
            </a:r>
            <a:r>
              <a:rPr lang="en-US" dirty="0" smtClean="0">
                <a:latin typeface="Arial"/>
                <a:cs typeface="Arial"/>
              </a:rPr>
              <a:t>will remove curling rocks from the house at the completion of each end, to minimize congestion and promote physical distancing in the house. It is </a:t>
            </a:r>
            <a:r>
              <a:rPr lang="en-US" b="1" dirty="0" smtClean="0">
                <a:latin typeface="Arial"/>
                <a:cs typeface="Arial"/>
              </a:rPr>
              <a:t>recommended the Vices be </a:t>
            </a:r>
            <a:r>
              <a:rPr lang="en-US" dirty="0" smtClean="0">
                <a:latin typeface="Arial"/>
                <a:cs typeface="Arial"/>
              </a:rPr>
              <a:t>responsible for completing this.</a:t>
            </a:r>
            <a:endParaRPr lang="en-US" dirty="0">
              <a:latin typeface="Arial"/>
              <a:cs typeface="Arial"/>
            </a:endParaRPr>
          </a:p>
        </p:txBody>
      </p:sp>
      <p:sp>
        <p:nvSpPr>
          <p:cNvPr id="7" name="Slide Number Placeholder 6"/>
          <p:cNvSpPr>
            <a:spLocks noGrp="1"/>
          </p:cNvSpPr>
          <p:nvPr>
            <p:ph type="sldNum" sz="quarter" idx="12"/>
          </p:nvPr>
        </p:nvSpPr>
        <p:spPr/>
        <p:txBody>
          <a:bodyPr/>
          <a:lstStyle/>
          <a:p>
            <a:fld id="{7F5CE407-6216-4202-80E4-A30DC2F709B2}" type="slidenum">
              <a:rPr lang="en-US" smtClean="0"/>
              <a:t>13</a:t>
            </a:fld>
            <a:endParaRPr lang="en-US"/>
          </a:p>
        </p:txBody>
      </p:sp>
    </p:spTree>
    <p:extLst>
      <p:ext uri="{BB962C8B-B14F-4D97-AF65-F5344CB8AC3E}">
        <p14:creationId xmlns:p14="http://schemas.microsoft.com/office/powerpoint/2010/main" val="15625610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a:cs typeface="Arial"/>
              </a:rPr>
              <a:t>League Operation</a:t>
            </a:r>
            <a:endParaRPr lang="en-US" dirty="0"/>
          </a:p>
        </p:txBody>
      </p:sp>
      <p:sp>
        <p:nvSpPr>
          <p:cNvPr id="3" name="Content Placeholder 2"/>
          <p:cNvSpPr>
            <a:spLocks noGrp="1"/>
          </p:cNvSpPr>
          <p:nvPr>
            <p:ph idx="1"/>
          </p:nvPr>
        </p:nvSpPr>
        <p:spPr>
          <a:xfrm>
            <a:off x="549275" y="1600200"/>
            <a:ext cx="8042276" cy="4675467"/>
          </a:xfrm>
        </p:spPr>
        <p:txBody>
          <a:bodyPr>
            <a:normAutofit lnSpcReduction="10000"/>
          </a:bodyPr>
          <a:lstStyle/>
          <a:p>
            <a:pPr marL="0" indent="0">
              <a:buNone/>
            </a:pPr>
            <a:r>
              <a:rPr lang="en-US" sz="2600" b="1" dirty="0">
                <a:latin typeface="Arial"/>
                <a:cs typeface="Arial"/>
              </a:rPr>
              <a:t>Measuring devices</a:t>
            </a:r>
            <a:r>
              <a:rPr lang="en-US" sz="2600" dirty="0">
                <a:latin typeface="Arial"/>
                <a:cs typeface="Arial"/>
              </a:rPr>
              <a:t> will not be used this season. It will be the responsibility of the Vices to determine which rock is closest. If agreement can’t be reached, it will be scored a blank end.</a:t>
            </a:r>
            <a:endParaRPr lang="en-US" sz="2600" b="1" dirty="0">
              <a:latin typeface="Arial"/>
              <a:cs typeface="Arial"/>
            </a:endParaRPr>
          </a:p>
          <a:p>
            <a:pPr marL="0" indent="0">
              <a:buNone/>
            </a:pPr>
            <a:r>
              <a:rPr lang="en-US" sz="2600" dirty="0" smtClean="0">
                <a:latin typeface="Arial"/>
                <a:cs typeface="Arial"/>
              </a:rPr>
              <a:t>The </a:t>
            </a:r>
            <a:r>
              <a:rPr lang="en-US" sz="2600" b="1" dirty="0">
                <a:latin typeface="Arial"/>
                <a:cs typeface="Arial"/>
              </a:rPr>
              <a:t>scoreboard </a:t>
            </a:r>
            <a:r>
              <a:rPr lang="en-US" sz="2600" dirty="0">
                <a:latin typeface="Arial"/>
                <a:cs typeface="Arial"/>
              </a:rPr>
              <a:t>will be used this season. </a:t>
            </a:r>
            <a:r>
              <a:rPr lang="en-US" sz="2600" dirty="0" smtClean="0">
                <a:latin typeface="Arial"/>
                <a:cs typeface="Arial"/>
              </a:rPr>
              <a:t>The scoreboard tiles will no longer need to be cleaned following each game and each team can now mark its score after each end.</a:t>
            </a:r>
          </a:p>
          <a:p>
            <a:pPr marL="0" indent="0">
              <a:buNone/>
            </a:pPr>
            <a:r>
              <a:rPr lang="en-US" sz="2600" b="1" dirty="0" smtClean="0">
                <a:latin typeface="Arial"/>
                <a:cs typeface="Arial"/>
              </a:rPr>
              <a:t>Ice </a:t>
            </a:r>
            <a:r>
              <a:rPr lang="en-US" sz="2600" b="1" dirty="0" smtClean="0">
                <a:latin typeface="Arial"/>
                <a:cs typeface="Arial"/>
              </a:rPr>
              <a:t>maintenance equipment </a:t>
            </a:r>
            <a:r>
              <a:rPr lang="en-US" sz="2600" dirty="0" smtClean="0">
                <a:latin typeface="Arial"/>
                <a:cs typeface="Arial"/>
              </a:rPr>
              <a:t>handles are </a:t>
            </a:r>
            <a:r>
              <a:rPr lang="en-US" sz="2600" dirty="0" smtClean="0">
                <a:latin typeface="Arial"/>
                <a:cs typeface="Arial"/>
              </a:rPr>
              <a:t>no longer required to </a:t>
            </a:r>
            <a:r>
              <a:rPr lang="en-US" sz="2600" dirty="0" smtClean="0">
                <a:latin typeface="Arial"/>
                <a:cs typeface="Arial"/>
              </a:rPr>
              <a:t>be sanitized with disinfectant wipes by the user prior to their use. </a:t>
            </a:r>
            <a:endParaRPr lang="en-US" dirty="0">
              <a:latin typeface="Arial"/>
              <a:cs typeface="Arial"/>
            </a:endParaRPr>
          </a:p>
        </p:txBody>
      </p:sp>
      <p:sp>
        <p:nvSpPr>
          <p:cNvPr id="7" name="Slide Number Placeholder 6"/>
          <p:cNvSpPr>
            <a:spLocks noGrp="1"/>
          </p:cNvSpPr>
          <p:nvPr>
            <p:ph type="sldNum" sz="quarter" idx="12"/>
          </p:nvPr>
        </p:nvSpPr>
        <p:spPr/>
        <p:txBody>
          <a:bodyPr/>
          <a:lstStyle/>
          <a:p>
            <a:fld id="{7F5CE407-6216-4202-80E4-A30DC2F709B2}" type="slidenum">
              <a:rPr lang="en-US" smtClean="0"/>
              <a:t>14</a:t>
            </a:fld>
            <a:endParaRPr lang="en-US"/>
          </a:p>
        </p:txBody>
      </p:sp>
    </p:spTree>
    <p:extLst>
      <p:ext uri="{BB962C8B-B14F-4D97-AF65-F5344CB8AC3E}">
        <p14:creationId xmlns:p14="http://schemas.microsoft.com/office/powerpoint/2010/main" val="1331549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a:cs typeface="Arial"/>
              </a:rPr>
              <a:t>Game Details</a:t>
            </a:r>
            <a:endParaRPr lang="en-US" dirty="0">
              <a:latin typeface="Arial"/>
              <a:cs typeface="Arial"/>
            </a:endParaRPr>
          </a:p>
        </p:txBody>
      </p:sp>
      <p:sp>
        <p:nvSpPr>
          <p:cNvPr id="3" name="Content Placeholder 2"/>
          <p:cNvSpPr>
            <a:spLocks noGrp="1"/>
          </p:cNvSpPr>
          <p:nvPr>
            <p:ph idx="1"/>
          </p:nvPr>
        </p:nvSpPr>
        <p:spPr/>
        <p:txBody>
          <a:bodyPr>
            <a:normAutofit/>
          </a:bodyPr>
          <a:lstStyle/>
          <a:p>
            <a:pPr marL="0" indent="0">
              <a:buNone/>
            </a:pPr>
            <a:r>
              <a:rPr lang="en-US" b="1" dirty="0" smtClean="0">
                <a:latin typeface="Arial"/>
                <a:cs typeface="Arial"/>
              </a:rPr>
              <a:t>Mixed </a:t>
            </a:r>
            <a:r>
              <a:rPr lang="en-US" b="1" dirty="0">
                <a:latin typeface="Arial"/>
                <a:cs typeface="Arial"/>
              </a:rPr>
              <a:t>and Competitive League </a:t>
            </a:r>
            <a:r>
              <a:rPr lang="en-US" dirty="0">
                <a:latin typeface="Arial"/>
                <a:cs typeface="Arial"/>
              </a:rPr>
              <a:t>games will start at 6</a:t>
            </a:r>
            <a:r>
              <a:rPr lang="en-US" dirty="0" smtClean="0">
                <a:latin typeface="Arial"/>
                <a:cs typeface="Arial"/>
              </a:rPr>
              <a:t>:30 </a:t>
            </a:r>
            <a:r>
              <a:rPr lang="en-US" dirty="0">
                <a:latin typeface="Arial"/>
                <a:cs typeface="Arial"/>
              </a:rPr>
              <a:t>pm and 7:15 pm. Each game will have a </a:t>
            </a:r>
            <a:r>
              <a:rPr lang="en-US" b="1" dirty="0">
                <a:latin typeface="Arial"/>
                <a:cs typeface="Arial"/>
              </a:rPr>
              <a:t>maximum length of two hours </a:t>
            </a:r>
            <a:r>
              <a:rPr lang="en-US" dirty="0">
                <a:latin typeface="Arial"/>
                <a:cs typeface="Arial"/>
              </a:rPr>
              <a:t>to minimize congregation in the lounge area following the game. </a:t>
            </a:r>
            <a:endParaRPr lang="en-CA" dirty="0">
              <a:latin typeface="Arial"/>
              <a:cs typeface="Arial"/>
            </a:endParaRPr>
          </a:p>
          <a:p>
            <a:pPr marL="0" indent="0">
              <a:buNone/>
            </a:pPr>
            <a:r>
              <a:rPr lang="en-US" b="1" dirty="0" smtClean="0">
                <a:latin typeface="Arial"/>
                <a:cs typeface="Arial"/>
              </a:rPr>
              <a:t>Ladies </a:t>
            </a:r>
            <a:r>
              <a:rPr lang="en-US" b="1" dirty="0">
                <a:latin typeface="Arial"/>
                <a:cs typeface="Arial"/>
              </a:rPr>
              <a:t>League </a:t>
            </a:r>
            <a:r>
              <a:rPr lang="en-US" dirty="0">
                <a:latin typeface="Arial"/>
                <a:cs typeface="Arial"/>
              </a:rPr>
              <a:t>games will start at 9:30 am and 9:45 am. The </a:t>
            </a:r>
            <a:r>
              <a:rPr lang="en-US" b="1" dirty="0">
                <a:latin typeface="Arial"/>
                <a:cs typeface="Arial"/>
              </a:rPr>
              <a:t>second draw </a:t>
            </a:r>
            <a:r>
              <a:rPr lang="en-US" dirty="0">
                <a:latin typeface="Arial"/>
                <a:cs typeface="Arial"/>
              </a:rPr>
              <a:t>will begin at 11</a:t>
            </a:r>
            <a:r>
              <a:rPr lang="en-US" dirty="0" smtClean="0">
                <a:latin typeface="Arial"/>
                <a:cs typeface="Arial"/>
              </a:rPr>
              <a:t>:15 </a:t>
            </a:r>
            <a:r>
              <a:rPr lang="en-US" dirty="0">
                <a:latin typeface="Arial"/>
                <a:cs typeface="Arial"/>
              </a:rPr>
              <a:t>am and </a:t>
            </a:r>
            <a:r>
              <a:rPr lang="en-US" dirty="0" smtClean="0">
                <a:latin typeface="Arial"/>
                <a:cs typeface="Arial"/>
              </a:rPr>
              <a:t>11:30 </a:t>
            </a:r>
            <a:r>
              <a:rPr lang="en-US" dirty="0">
                <a:latin typeface="Arial"/>
                <a:cs typeface="Arial"/>
              </a:rPr>
              <a:t>a</a:t>
            </a:r>
            <a:r>
              <a:rPr lang="en-US" dirty="0" smtClean="0">
                <a:latin typeface="Arial"/>
                <a:cs typeface="Arial"/>
              </a:rPr>
              <a:t>m</a:t>
            </a:r>
            <a:r>
              <a:rPr lang="en-US" dirty="0">
                <a:latin typeface="Arial"/>
                <a:cs typeface="Arial"/>
              </a:rPr>
              <a:t>. Each game will have a </a:t>
            </a:r>
            <a:r>
              <a:rPr lang="en-US" b="1" dirty="0">
                <a:latin typeface="Arial"/>
                <a:cs typeface="Arial"/>
              </a:rPr>
              <a:t>maximum length of 90 minutes </a:t>
            </a:r>
            <a:r>
              <a:rPr lang="en-US" dirty="0">
                <a:latin typeface="Arial"/>
                <a:cs typeface="Arial"/>
              </a:rPr>
              <a:t>to minimize congregation in the lounge </a:t>
            </a:r>
            <a:r>
              <a:rPr lang="en-US" dirty="0" smtClean="0">
                <a:latin typeface="Arial"/>
                <a:cs typeface="Arial"/>
              </a:rPr>
              <a:t>area. </a:t>
            </a:r>
            <a:endParaRPr lang="en-US" dirty="0"/>
          </a:p>
        </p:txBody>
      </p:sp>
      <p:sp>
        <p:nvSpPr>
          <p:cNvPr id="7" name="Slide Number Placeholder 6"/>
          <p:cNvSpPr>
            <a:spLocks noGrp="1"/>
          </p:cNvSpPr>
          <p:nvPr>
            <p:ph type="sldNum" sz="quarter" idx="12"/>
          </p:nvPr>
        </p:nvSpPr>
        <p:spPr/>
        <p:txBody>
          <a:bodyPr/>
          <a:lstStyle/>
          <a:p>
            <a:fld id="{7F5CE407-6216-4202-80E4-A30DC2F709B2}" type="slidenum">
              <a:rPr lang="en-US" smtClean="0"/>
              <a:t>15</a:t>
            </a:fld>
            <a:endParaRPr lang="en-US"/>
          </a:p>
        </p:txBody>
      </p:sp>
    </p:spTree>
    <p:extLst>
      <p:ext uri="{BB962C8B-B14F-4D97-AF65-F5344CB8AC3E}">
        <p14:creationId xmlns:p14="http://schemas.microsoft.com/office/powerpoint/2010/main" val="1856128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a:cs typeface="Arial"/>
              </a:rPr>
              <a:t>Game Details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a:latin typeface="Arial"/>
                <a:cs typeface="Arial"/>
              </a:rPr>
              <a:t>Thursday League </a:t>
            </a:r>
            <a:r>
              <a:rPr lang="en-US" dirty="0">
                <a:latin typeface="Arial"/>
                <a:cs typeface="Arial"/>
              </a:rPr>
              <a:t>games will begin at 9:00 am and 9:15 am, the </a:t>
            </a:r>
            <a:r>
              <a:rPr lang="en-US" b="1" dirty="0">
                <a:latin typeface="Arial"/>
                <a:cs typeface="Arial"/>
              </a:rPr>
              <a:t>second draw </a:t>
            </a:r>
            <a:r>
              <a:rPr lang="en-US" dirty="0">
                <a:latin typeface="Arial"/>
                <a:cs typeface="Arial"/>
              </a:rPr>
              <a:t>at </a:t>
            </a:r>
            <a:r>
              <a:rPr lang="en-US" dirty="0" smtClean="0">
                <a:latin typeface="Arial"/>
                <a:cs typeface="Arial"/>
              </a:rPr>
              <a:t>10:</a:t>
            </a:r>
            <a:r>
              <a:rPr lang="en-US" dirty="0">
                <a:latin typeface="Arial"/>
                <a:cs typeface="Arial"/>
              </a:rPr>
              <a:t>4</a:t>
            </a:r>
            <a:r>
              <a:rPr lang="en-US" dirty="0" smtClean="0">
                <a:latin typeface="Arial"/>
                <a:cs typeface="Arial"/>
              </a:rPr>
              <a:t>5 </a:t>
            </a:r>
            <a:r>
              <a:rPr lang="en-US" dirty="0">
                <a:latin typeface="Arial"/>
                <a:cs typeface="Arial"/>
              </a:rPr>
              <a:t>am and 11</a:t>
            </a:r>
            <a:r>
              <a:rPr lang="en-US" dirty="0" smtClean="0">
                <a:latin typeface="Arial"/>
                <a:cs typeface="Arial"/>
              </a:rPr>
              <a:t>:00 </a:t>
            </a:r>
            <a:r>
              <a:rPr lang="en-US" dirty="0">
                <a:latin typeface="Arial"/>
                <a:cs typeface="Arial"/>
              </a:rPr>
              <a:t>am and the </a:t>
            </a:r>
            <a:r>
              <a:rPr lang="en-US" b="1" dirty="0">
                <a:latin typeface="Arial"/>
                <a:cs typeface="Arial"/>
              </a:rPr>
              <a:t>third draw </a:t>
            </a:r>
            <a:r>
              <a:rPr lang="en-US" dirty="0">
                <a:latin typeface="Arial"/>
                <a:cs typeface="Arial"/>
              </a:rPr>
              <a:t>at </a:t>
            </a:r>
            <a:r>
              <a:rPr lang="en-US" dirty="0" smtClean="0">
                <a:latin typeface="Arial"/>
                <a:cs typeface="Arial"/>
              </a:rPr>
              <a:t>1:00 </a:t>
            </a:r>
            <a:r>
              <a:rPr lang="en-US" dirty="0">
                <a:latin typeface="Arial"/>
                <a:cs typeface="Arial"/>
              </a:rPr>
              <a:t>pm and </a:t>
            </a:r>
            <a:r>
              <a:rPr lang="en-US" dirty="0" smtClean="0">
                <a:latin typeface="Arial"/>
                <a:cs typeface="Arial"/>
              </a:rPr>
              <a:t>1:</a:t>
            </a:r>
            <a:r>
              <a:rPr lang="en-US" dirty="0">
                <a:latin typeface="Arial"/>
                <a:cs typeface="Arial"/>
              </a:rPr>
              <a:t>1</a:t>
            </a:r>
            <a:r>
              <a:rPr lang="en-US" dirty="0" smtClean="0">
                <a:latin typeface="Arial"/>
                <a:cs typeface="Arial"/>
              </a:rPr>
              <a:t>5 </a:t>
            </a:r>
            <a:r>
              <a:rPr lang="en-US" dirty="0">
                <a:latin typeface="Arial"/>
                <a:cs typeface="Arial"/>
              </a:rPr>
              <a:t>pm. Each game will have a </a:t>
            </a:r>
            <a:r>
              <a:rPr lang="en-US" b="1" dirty="0">
                <a:latin typeface="Arial"/>
                <a:cs typeface="Arial"/>
              </a:rPr>
              <a:t>maximum length of 90 minutes </a:t>
            </a:r>
            <a:r>
              <a:rPr lang="en-US" dirty="0">
                <a:latin typeface="Arial"/>
                <a:cs typeface="Arial"/>
              </a:rPr>
              <a:t>to minimize congregation in the lounge area and allow for cleaning between draws</a:t>
            </a:r>
            <a:r>
              <a:rPr lang="en-US" dirty="0" smtClean="0">
                <a:latin typeface="Arial"/>
                <a:cs typeface="Arial"/>
              </a:rPr>
              <a:t>.</a:t>
            </a:r>
          </a:p>
          <a:p>
            <a:pPr marL="0" indent="0">
              <a:buNone/>
            </a:pPr>
            <a:r>
              <a:rPr lang="en-US" dirty="0">
                <a:latin typeface="Arial"/>
                <a:cs typeface="Arial"/>
              </a:rPr>
              <a:t>All members are asked to arrive </a:t>
            </a:r>
            <a:r>
              <a:rPr lang="en-US" b="1" dirty="0">
                <a:latin typeface="Arial"/>
                <a:cs typeface="Arial"/>
              </a:rPr>
              <a:t>no earlier than15 minutes </a:t>
            </a:r>
            <a:r>
              <a:rPr lang="en-US" dirty="0">
                <a:latin typeface="Arial"/>
                <a:cs typeface="Arial"/>
              </a:rPr>
              <a:t>before their game is scheduled to begin.</a:t>
            </a:r>
          </a:p>
          <a:p>
            <a:pPr marL="0" indent="0">
              <a:buNone/>
            </a:pPr>
            <a:r>
              <a:rPr lang="en-US" dirty="0">
                <a:latin typeface="Arial"/>
                <a:cs typeface="Arial"/>
              </a:rPr>
              <a:t>All members are asked to leave the lounge </a:t>
            </a:r>
            <a:r>
              <a:rPr lang="en-US" b="1" dirty="0">
                <a:latin typeface="Arial"/>
                <a:cs typeface="Arial"/>
              </a:rPr>
              <a:t>no later than 30 minutes </a:t>
            </a:r>
            <a:r>
              <a:rPr lang="en-US" dirty="0">
                <a:latin typeface="Arial"/>
                <a:cs typeface="Arial"/>
              </a:rPr>
              <a:t>after their game </a:t>
            </a:r>
            <a:r>
              <a:rPr lang="en-US" dirty="0" smtClean="0">
                <a:latin typeface="Arial"/>
                <a:cs typeface="Arial"/>
              </a:rPr>
              <a:t>ends, or </a:t>
            </a:r>
            <a:r>
              <a:rPr lang="en-US" b="1" dirty="0" smtClean="0">
                <a:latin typeface="Arial"/>
                <a:cs typeface="Arial"/>
              </a:rPr>
              <a:t>45 minutes after evening draw games</a:t>
            </a:r>
            <a:r>
              <a:rPr lang="en-US" dirty="0" smtClean="0">
                <a:latin typeface="Arial"/>
                <a:cs typeface="Arial"/>
              </a:rPr>
              <a:t>.</a:t>
            </a:r>
            <a:endParaRPr lang="en-US" dirty="0"/>
          </a:p>
          <a:p>
            <a:pPr marL="0" indent="0">
              <a:buNone/>
            </a:pPr>
            <a:r>
              <a:rPr lang="en-CA" dirty="0">
                <a:latin typeface="Arial"/>
                <a:cs typeface="Arial"/>
              </a:rPr>
              <a:t>The teams playing the </a:t>
            </a:r>
            <a:r>
              <a:rPr lang="en-CA" b="1" dirty="0">
                <a:latin typeface="Arial"/>
                <a:cs typeface="Arial"/>
              </a:rPr>
              <a:t>first game of each draw </a:t>
            </a:r>
            <a:r>
              <a:rPr lang="en-CA" dirty="0">
                <a:latin typeface="Arial"/>
                <a:cs typeface="Arial"/>
              </a:rPr>
              <a:t>will play on </a:t>
            </a:r>
            <a:r>
              <a:rPr lang="en-CA" b="1" dirty="0">
                <a:latin typeface="Arial"/>
                <a:cs typeface="Arial"/>
              </a:rPr>
              <a:t>ice surface 2 </a:t>
            </a:r>
            <a:r>
              <a:rPr lang="en-CA" dirty="0">
                <a:latin typeface="Arial"/>
                <a:cs typeface="Arial"/>
              </a:rPr>
              <a:t>to minimize contact between players when teams take the ice for the second game.</a:t>
            </a:r>
          </a:p>
          <a:p>
            <a:pPr marL="0" indent="0">
              <a:buNone/>
            </a:pPr>
            <a:endParaRPr lang="en-CA" dirty="0" smtClean="0">
              <a:latin typeface="Arial"/>
              <a:cs typeface="Arial"/>
            </a:endParaRPr>
          </a:p>
        </p:txBody>
      </p:sp>
      <p:sp>
        <p:nvSpPr>
          <p:cNvPr id="7" name="Slide Number Placeholder 6"/>
          <p:cNvSpPr>
            <a:spLocks noGrp="1"/>
          </p:cNvSpPr>
          <p:nvPr>
            <p:ph type="sldNum" sz="quarter" idx="12"/>
          </p:nvPr>
        </p:nvSpPr>
        <p:spPr/>
        <p:txBody>
          <a:bodyPr/>
          <a:lstStyle/>
          <a:p>
            <a:fld id="{7F5CE407-6216-4202-80E4-A30DC2F709B2}" type="slidenum">
              <a:rPr lang="en-US" smtClean="0"/>
              <a:t>16</a:t>
            </a:fld>
            <a:endParaRPr lang="en-US"/>
          </a:p>
        </p:txBody>
      </p:sp>
    </p:spTree>
    <p:extLst>
      <p:ext uri="{BB962C8B-B14F-4D97-AF65-F5344CB8AC3E}">
        <p14:creationId xmlns:p14="http://schemas.microsoft.com/office/powerpoint/2010/main" val="39799349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a:cs typeface="Arial"/>
              </a:rPr>
              <a:t>Game Details</a:t>
            </a:r>
            <a:endParaRPr lang="en-US" dirty="0"/>
          </a:p>
        </p:txBody>
      </p:sp>
      <p:sp>
        <p:nvSpPr>
          <p:cNvPr id="3" name="Content Placeholder 2"/>
          <p:cNvSpPr>
            <a:spLocks noGrp="1"/>
          </p:cNvSpPr>
          <p:nvPr>
            <p:ph idx="1"/>
          </p:nvPr>
        </p:nvSpPr>
        <p:spPr>
          <a:xfrm>
            <a:off x="549275" y="1600200"/>
            <a:ext cx="8042276" cy="4675467"/>
          </a:xfrm>
        </p:spPr>
        <p:txBody>
          <a:bodyPr>
            <a:normAutofit fontScale="92500" lnSpcReduction="10000"/>
          </a:bodyPr>
          <a:lstStyle/>
          <a:p>
            <a:pPr marL="0" indent="0">
              <a:buNone/>
            </a:pPr>
            <a:r>
              <a:rPr lang="en-US" b="1" dirty="0" smtClean="0">
                <a:latin typeface="Arial"/>
                <a:cs typeface="Arial"/>
              </a:rPr>
              <a:t>Only one sweeper on all delivered rocks, </a:t>
            </a:r>
            <a:r>
              <a:rPr lang="en-US" dirty="0" smtClean="0">
                <a:latin typeface="Arial"/>
                <a:cs typeface="Arial"/>
              </a:rPr>
              <a:t>which can only be swept between the tee-lines</a:t>
            </a:r>
            <a:r>
              <a:rPr lang="en-US" b="1" dirty="0" smtClean="0">
                <a:latin typeface="Arial"/>
                <a:cs typeface="Arial"/>
              </a:rPr>
              <a:t>. </a:t>
            </a:r>
            <a:r>
              <a:rPr lang="en-US" dirty="0" smtClean="0">
                <a:latin typeface="Arial"/>
                <a:cs typeface="Arial"/>
              </a:rPr>
              <a:t>The sweepers can’t switch as the rock travels down the ice. </a:t>
            </a:r>
          </a:p>
          <a:p>
            <a:pPr marL="0" indent="0">
              <a:buNone/>
            </a:pPr>
            <a:r>
              <a:rPr lang="en-US" dirty="0" smtClean="0">
                <a:latin typeface="Arial"/>
                <a:cs typeface="Arial"/>
              </a:rPr>
              <a:t>The person in charge of the house (Skip or Vice) </a:t>
            </a:r>
            <a:r>
              <a:rPr lang="en-US" b="1" dirty="0" smtClean="0">
                <a:latin typeface="Arial"/>
                <a:cs typeface="Arial"/>
              </a:rPr>
              <a:t>may </a:t>
            </a:r>
            <a:r>
              <a:rPr lang="en-US" b="1" dirty="0" smtClean="0">
                <a:latin typeface="Arial"/>
                <a:cs typeface="Arial"/>
              </a:rPr>
              <a:t>now</a:t>
            </a:r>
            <a:r>
              <a:rPr lang="en-US" b="1" dirty="0" smtClean="0">
                <a:latin typeface="Arial"/>
                <a:cs typeface="Arial"/>
              </a:rPr>
              <a:t> sweep </a:t>
            </a:r>
            <a:r>
              <a:rPr lang="en-US" b="1" dirty="0" smtClean="0">
                <a:latin typeface="Arial"/>
                <a:cs typeface="Arial"/>
              </a:rPr>
              <a:t>their team’s rocks in front of the tee line provided they are in the house, </a:t>
            </a:r>
            <a:r>
              <a:rPr lang="en-US" b="1" dirty="0" smtClean="0">
                <a:latin typeface="Arial"/>
                <a:cs typeface="Arial"/>
              </a:rPr>
              <a:t>and either team’s rocks behind the tee line, </a:t>
            </a:r>
            <a:r>
              <a:rPr lang="en-US" dirty="0" smtClean="0">
                <a:latin typeface="Arial"/>
                <a:cs typeface="Arial"/>
              </a:rPr>
              <a:t>while </a:t>
            </a:r>
            <a:r>
              <a:rPr lang="en-US" dirty="0" smtClean="0">
                <a:latin typeface="Arial"/>
                <a:cs typeface="Arial"/>
              </a:rPr>
              <a:t>maintaining </a:t>
            </a:r>
            <a:r>
              <a:rPr lang="en-US" dirty="0" smtClean="0">
                <a:latin typeface="Arial"/>
                <a:cs typeface="Arial"/>
              </a:rPr>
              <a:t>a physical distance of at least two </a:t>
            </a:r>
            <a:r>
              <a:rPr lang="en-US" dirty="0" err="1" smtClean="0">
                <a:latin typeface="Arial"/>
                <a:cs typeface="Arial"/>
              </a:rPr>
              <a:t>metres</a:t>
            </a:r>
            <a:r>
              <a:rPr lang="en-US" dirty="0" smtClean="0">
                <a:latin typeface="Arial"/>
                <a:cs typeface="Arial"/>
              </a:rPr>
              <a:t> from all other </a:t>
            </a:r>
            <a:r>
              <a:rPr lang="en-US" dirty="0" smtClean="0">
                <a:latin typeface="Arial"/>
                <a:cs typeface="Arial"/>
              </a:rPr>
              <a:t>players </a:t>
            </a:r>
            <a:r>
              <a:rPr lang="en-US" smtClean="0">
                <a:latin typeface="Arial"/>
                <a:cs typeface="Arial"/>
              </a:rPr>
              <a:t>or be </a:t>
            </a:r>
            <a:r>
              <a:rPr lang="en-US" dirty="0" smtClean="0">
                <a:latin typeface="Arial"/>
                <a:cs typeface="Arial"/>
              </a:rPr>
              <a:t>wearing a mask.</a:t>
            </a:r>
            <a:endParaRPr lang="en-US" dirty="0" smtClean="0">
              <a:latin typeface="Arial"/>
              <a:cs typeface="Arial"/>
            </a:endParaRPr>
          </a:p>
          <a:p>
            <a:pPr marL="0" indent="0">
              <a:buNone/>
            </a:pPr>
            <a:r>
              <a:rPr lang="en-US" dirty="0" smtClean="0">
                <a:latin typeface="Arial"/>
                <a:cs typeface="Arial"/>
              </a:rPr>
              <a:t>The Skip or Vice-Skip of the non-delivering team </a:t>
            </a:r>
            <a:r>
              <a:rPr lang="en-US" b="1" dirty="0" smtClean="0">
                <a:latin typeface="Arial"/>
                <a:cs typeface="Arial"/>
              </a:rPr>
              <a:t>must remain in the hack area until rocks that are thrown or are hit cross the tee-line at which time they are permitted to sweep them. </a:t>
            </a:r>
            <a:r>
              <a:rPr lang="en-US" dirty="0" smtClean="0">
                <a:latin typeface="Arial"/>
                <a:cs typeface="Arial"/>
              </a:rPr>
              <a:t>The Skip or Vice must maintain a physical distance of at least  two </a:t>
            </a:r>
            <a:r>
              <a:rPr lang="en-US" dirty="0" err="1" smtClean="0">
                <a:latin typeface="Arial"/>
                <a:cs typeface="Arial"/>
              </a:rPr>
              <a:t>metres</a:t>
            </a:r>
            <a:r>
              <a:rPr lang="en-US" dirty="0" smtClean="0">
                <a:latin typeface="Arial"/>
                <a:cs typeface="Arial"/>
              </a:rPr>
              <a:t> from all other </a:t>
            </a:r>
            <a:r>
              <a:rPr lang="en-US" dirty="0" smtClean="0">
                <a:latin typeface="Arial"/>
                <a:cs typeface="Arial"/>
              </a:rPr>
              <a:t>players or be wearing a mask.</a:t>
            </a:r>
            <a:endParaRPr lang="en-US" dirty="0" smtClean="0">
              <a:latin typeface="Arial"/>
              <a:cs typeface="Arial"/>
            </a:endParaRPr>
          </a:p>
        </p:txBody>
      </p:sp>
      <p:sp>
        <p:nvSpPr>
          <p:cNvPr id="7" name="Slide Number Placeholder 6"/>
          <p:cNvSpPr>
            <a:spLocks noGrp="1"/>
          </p:cNvSpPr>
          <p:nvPr>
            <p:ph type="sldNum" sz="quarter" idx="12"/>
          </p:nvPr>
        </p:nvSpPr>
        <p:spPr/>
        <p:txBody>
          <a:bodyPr/>
          <a:lstStyle/>
          <a:p>
            <a:fld id="{7F5CE407-6216-4202-80E4-A30DC2F709B2}" type="slidenum">
              <a:rPr lang="en-US" smtClean="0"/>
              <a:t>17</a:t>
            </a:fld>
            <a:endParaRPr lang="en-US"/>
          </a:p>
        </p:txBody>
      </p:sp>
    </p:spTree>
    <p:extLst>
      <p:ext uri="{BB962C8B-B14F-4D97-AF65-F5344CB8AC3E}">
        <p14:creationId xmlns:p14="http://schemas.microsoft.com/office/powerpoint/2010/main" val="1452571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a:cs typeface="Arial"/>
              </a:rPr>
              <a:t>Bar, Lounge and Kitchen Areas</a:t>
            </a:r>
            <a:endParaRPr lang="en-US" dirty="0">
              <a:latin typeface="Arial"/>
              <a:cs typeface="Arial"/>
            </a:endParaRPr>
          </a:p>
        </p:txBody>
      </p:sp>
      <p:sp>
        <p:nvSpPr>
          <p:cNvPr id="3" name="Content Placeholder 2"/>
          <p:cNvSpPr>
            <a:spLocks noGrp="1"/>
          </p:cNvSpPr>
          <p:nvPr>
            <p:ph idx="1"/>
          </p:nvPr>
        </p:nvSpPr>
        <p:spPr>
          <a:xfrm>
            <a:off x="549275" y="1600200"/>
            <a:ext cx="8042276" cy="4675467"/>
          </a:xfrm>
        </p:spPr>
        <p:txBody>
          <a:bodyPr>
            <a:normAutofit lnSpcReduction="10000"/>
          </a:bodyPr>
          <a:lstStyle/>
          <a:p>
            <a:pPr marL="0" indent="0">
              <a:buNone/>
            </a:pPr>
            <a:r>
              <a:rPr lang="en-US" dirty="0" smtClean="0">
                <a:latin typeface="Arial"/>
                <a:cs typeface="Arial"/>
              </a:rPr>
              <a:t>Tables and chairs will be set up in the lounge area to </a:t>
            </a:r>
            <a:r>
              <a:rPr lang="en-US" b="1" dirty="0" smtClean="0">
                <a:latin typeface="Arial"/>
                <a:cs typeface="Arial"/>
              </a:rPr>
              <a:t>accommodate a maximum of </a:t>
            </a:r>
            <a:r>
              <a:rPr lang="en-US" b="1" dirty="0">
                <a:latin typeface="Arial"/>
                <a:cs typeface="Arial"/>
              </a:rPr>
              <a:t>8</a:t>
            </a:r>
            <a:r>
              <a:rPr lang="en-US" b="1" dirty="0" smtClean="0">
                <a:latin typeface="Arial"/>
                <a:cs typeface="Arial"/>
              </a:rPr>
              <a:t> curlers </a:t>
            </a:r>
            <a:r>
              <a:rPr lang="en-US" dirty="0" smtClean="0">
                <a:latin typeface="Arial"/>
                <a:cs typeface="Arial"/>
              </a:rPr>
              <a:t>and will be placed to </a:t>
            </a:r>
            <a:r>
              <a:rPr lang="en-US" b="1" dirty="0" smtClean="0">
                <a:latin typeface="Arial"/>
                <a:cs typeface="Arial"/>
              </a:rPr>
              <a:t>maintain physical distancing requirements.</a:t>
            </a:r>
          </a:p>
          <a:p>
            <a:pPr marL="0" indent="0">
              <a:buNone/>
            </a:pPr>
            <a:r>
              <a:rPr lang="en-US" dirty="0" smtClean="0">
                <a:latin typeface="Arial"/>
                <a:cs typeface="Arial"/>
              </a:rPr>
              <a:t>The Club is </a:t>
            </a:r>
            <a:r>
              <a:rPr lang="en-US" b="1" dirty="0" smtClean="0">
                <a:latin typeface="Arial"/>
                <a:cs typeface="Arial"/>
              </a:rPr>
              <a:t>planning to open the bar </a:t>
            </a:r>
            <a:r>
              <a:rPr lang="en-US" dirty="0" smtClean="0">
                <a:latin typeface="Arial"/>
                <a:cs typeface="Arial"/>
              </a:rPr>
              <a:t>again this season with precautionary </a:t>
            </a:r>
            <a:r>
              <a:rPr lang="en-US" b="1" dirty="0" smtClean="0">
                <a:latin typeface="Arial"/>
                <a:cs typeface="Arial"/>
              </a:rPr>
              <a:t>measures in place to protect the health and safety </a:t>
            </a:r>
            <a:r>
              <a:rPr lang="en-US" dirty="0" smtClean="0">
                <a:latin typeface="Arial"/>
                <a:cs typeface="Arial"/>
              </a:rPr>
              <a:t>of curlers and bartenders.</a:t>
            </a:r>
            <a:endParaRPr lang="en-US" dirty="0">
              <a:latin typeface="Arial"/>
              <a:cs typeface="Arial"/>
            </a:endParaRPr>
          </a:p>
          <a:p>
            <a:pPr marL="0" indent="0">
              <a:buNone/>
            </a:pPr>
            <a:r>
              <a:rPr lang="en-US" dirty="0" smtClean="0">
                <a:latin typeface="Arial"/>
                <a:cs typeface="Arial"/>
              </a:rPr>
              <a:t>The kitchen will </a:t>
            </a:r>
            <a:r>
              <a:rPr lang="en-US" b="1" dirty="0" smtClean="0">
                <a:latin typeface="Arial"/>
                <a:cs typeface="Arial"/>
              </a:rPr>
              <a:t>not be opened this year </a:t>
            </a:r>
            <a:r>
              <a:rPr lang="en-US" dirty="0" smtClean="0">
                <a:latin typeface="Arial"/>
                <a:cs typeface="Arial"/>
              </a:rPr>
              <a:t>unless the restrictions currently in place are eased or lifted by the provincial government or local public health unit. </a:t>
            </a:r>
            <a:endParaRPr lang="en-US" dirty="0">
              <a:latin typeface="Arial"/>
              <a:cs typeface="Arial"/>
            </a:endParaRPr>
          </a:p>
          <a:p>
            <a:pPr marL="0" indent="0">
              <a:buNone/>
            </a:pPr>
            <a:r>
              <a:rPr lang="en-US" dirty="0" smtClean="0">
                <a:latin typeface="Arial"/>
                <a:cs typeface="Arial"/>
              </a:rPr>
              <a:t>Coffee, tea and snacks </a:t>
            </a:r>
            <a:r>
              <a:rPr lang="en-US" b="1" dirty="0" smtClean="0">
                <a:latin typeface="Arial"/>
                <a:cs typeface="Arial"/>
              </a:rPr>
              <a:t>will not be provided </a:t>
            </a:r>
            <a:r>
              <a:rPr lang="en-US" dirty="0" smtClean="0">
                <a:latin typeface="Arial"/>
                <a:cs typeface="Arial"/>
              </a:rPr>
              <a:t>at Thursday League games.</a:t>
            </a:r>
            <a:endParaRPr lang="en-US" dirty="0">
              <a:latin typeface="Arial"/>
              <a:cs typeface="Arial"/>
            </a:endParaRPr>
          </a:p>
        </p:txBody>
      </p:sp>
      <p:sp>
        <p:nvSpPr>
          <p:cNvPr id="7" name="Slide Number Placeholder 6"/>
          <p:cNvSpPr>
            <a:spLocks noGrp="1"/>
          </p:cNvSpPr>
          <p:nvPr>
            <p:ph type="sldNum" sz="quarter" idx="12"/>
          </p:nvPr>
        </p:nvSpPr>
        <p:spPr/>
        <p:txBody>
          <a:bodyPr/>
          <a:lstStyle/>
          <a:p>
            <a:fld id="{7F5CE407-6216-4202-80E4-A30DC2F709B2}" type="slidenum">
              <a:rPr lang="en-US" smtClean="0"/>
              <a:t>18</a:t>
            </a:fld>
            <a:endParaRPr lang="en-US"/>
          </a:p>
        </p:txBody>
      </p:sp>
    </p:spTree>
    <p:extLst>
      <p:ext uri="{BB962C8B-B14F-4D97-AF65-F5344CB8AC3E}">
        <p14:creationId xmlns:p14="http://schemas.microsoft.com/office/powerpoint/2010/main" val="25091970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a:cs typeface="Arial"/>
              </a:rPr>
              <a:t>Message from the Board</a:t>
            </a:r>
            <a:endParaRPr lang="en-US" dirty="0">
              <a:latin typeface="Arial"/>
              <a:cs typeface="Arial"/>
            </a:endParaRPr>
          </a:p>
        </p:txBody>
      </p:sp>
      <p:sp>
        <p:nvSpPr>
          <p:cNvPr id="3" name="Content Placeholder 2"/>
          <p:cNvSpPr>
            <a:spLocks noGrp="1"/>
          </p:cNvSpPr>
          <p:nvPr>
            <p:ph idx="1"/>
          </p:nvPr>
        </p:nvSpPr>
        <p:spPr/>
        <p:txBody>
          <a:bodyPr>
            <a:normAutofit lnSpcReduction="10000"/>
          </a:bodyPr>
          <a:lstStyle/>
          <a:p>
            <a:pPr marL="0" indent="0">
              <a:buNone/>
            </a:pPr>
            <a:r>
              <a:rPr lang="en-US" dirty="0" smtClean="0">
                <a:latin typeface="Arial"/>
                <a:cs typeface="Arial"/>
              </a:rPr>
              <a:t>The Board has amended its Return to Play Guidelines this season to comply with updated provincial legislative requirements and the advice and guidance of the North Bay Parry Sound District Health Unit, Curling Canada, the Ontario Curling Association and the Northern Ontario Curling Association.</a:t>
            </a:r>
          </a:p>
          <a:p>
            <a:pPr marL="0" indent="0">
              <a:buNone/>
            </a:pPr>
            <a:r>
              <a:rPr lang="en-US" dirty="0" smtClean="0">
                <a:latin typeface="Arial"/>
                <a:cs typeface="Arial"/>
              </a:rPr>
              <a:t>These measures have been taken to protect the health and safety of the Club’s members and mitigate their risk of illness while curling. Although the Club is committed to protecting the health and safety of its members, it cannot guarantee a virus-free environment.</a:t>
            </a:r>
            <a:endParaRPr lang="en-US" dirty="0">
              <a:latin typeface="Arial"/>
              <a:cs typeface="Arial"/>
            </a:endParaRPr>
          </a:p>
        </p:txBody>
      </p:sp>
      <p:sp>
        <p:nvSpPr>
          <p:cNvPr id="7" name="Slide Number Placeholder 6"/>
          <p:cNvSpPr>
            <a:spLocks noGrp="1"/>
          </p:cNvSpPr>
          <p:nvPr>
            <p:ph type="sldNum" sz="quarter" idx="12"/>
          </p:nvPr>
        </p:nvSpPr>
        <p:spPr/>
        <p:txBody>
          <a:bodyPr/>
          <a:lstStyle/>
          <a:p>
            <a:fld id="{7F5CE407-6216-4202-80E4-A30DC2F709B2}" type="slidenum">
              <a:rPr lang="en-US" smtClean="0"/>
              <a:t>2</a:t>
            </a:fld>
            <a:endParaRPr lang="en-US"/>
          </a:p>
        </p:txBody>
      </p:sp>
    </p:spTree>
    <p:extLst>
      <p:ext uri="{BB962C8B-B14F-4D97-AF65-F5344CB8AC3E}">
        <p14:creationId xmlns:p14="http://schemas.microsoft.com/office/powerpoint/2010/main" val="597564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a:cs typeface="Arial"/>
              </a:rPr>
              <a:t>Message from the Board</a:t>
            </a:r>
            <a:endParaRPr lang="en-US" dirty="0"/>
          </a:p>
        </p:txBody>
      </p:sp>
      <p:sp>
        <p:nvSpPr>
          <p:cNvPr id="3" name="Content Placeholder 2"/>
          <p:cNvSpPr>
            <a:spLocks noGrp="1"/>
          </p:cNvSpPr>
          <p:nvPr>
            <p:ph idx="1"/>
          </p:nvPr>
        </p:nvSpPr>
        <p:spPr/>
        <p:txBody>
          <a:bodyPr/>
          <a:lstStyle/>
          <a:p>
            <a:pPr marL="0" indent="0">
              <a:buNone/>
            </a:pPr>
            <a:r>
              <a:rPr lang="en-US" dirty="0" smtClean="0">
                <a:latin typeface="Arial"/>
                <a:cs typeface="Arial"/>
              </a:rPr>
              <a:t>We know that your decision to curl this season will be a personal one, and it will be largely based on your specific situation. We also understand that some members may choose not to curl this year due to the elevated risk of illness that is inherent with the virus and its variants, and we certainly respect those decisions.</a:t>
            </a:r>
          </a:p>
          <a:p>
            <a:pPr marL="0" indent="0">
              <a:buNone/>
            </a:pPr>
            <a:r>
              <a:rPr lang="en-US" dirty="0" smtClean="0">
                <a:latin typeface="Arial"/>
                <a:cs typeface="Arial"/>
              </a:rPr>
              <a:t>For those who will be returning this year – welcome back! And for those who have chosen to sit this season out, or part of this season  – we look forward to seeing you at the Club when the time is right for you.</a:t>
            </a:r>
            <a:endParaRPr lang="en-US" dirty="0">
              <a:latin typeface="Arial"/>
              <a:cs typeface="Arial"/>
            </a:endParaRPr>
          </a:p>
        </p:txBody>
      </p:sp>
      <p:sp>
        <p:nvSpPr>
          <p:cNvPr id="7" name="Slide Number Placeholder 6"/>
          <p:cNvSpPr>
            <a:spLocks noGrp="1"/>
          </p:cNvSpPr>
          <p:nvPr>
            <p:ph type="sldNum" sz="quarter" idx="12"/>
          </p:nvPr>
        </p:nvSpPr>
        <p:spPr/>
        <p:txBody>
          <a:bodyPr/>
          <a:lstStyle/>
          <a:p>
            <a:fld id="{7F5CE407-6216-4202-80E4-A30DC2F709B2}" type="slidenum">
              <a:rPr lang="en-US" smtClean="0"/>
              <a:t>3</a:t>
            </a:fld>
            <a:endParaRPr lang="en-US"/>
          </a:p>
        </p:txBody>
      </p:sp>
    </p:spTree>
    <p:extLst>
      <p:ext uri="{BB962C8B-B14F-4D97-AF65-F5344CB8AC3E}">
        <p14:creationId xmlns:p14="http://schemas.microsoft.com/office/powerpoint/2010/main" val="31406937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a:cs typeface="Arial"/>
              </a:rPr>
              <a:t>Precautionary Measures</a:t>
            </a:r>
            <a:endParaRPr lang="en-US" dirty="0">
              <a:latin typeface="Arial"/>
              <a:cs typeface="Arial"/>
            </a:endParaRPr>
          </a:p>
        </p:txBody>
      </p:sp>
      <p:sp>
        <p:nvSpPr>
          <p:cNvPr id="3" name="Content Placeholder 2"/>
          <p:cNvSpPr>
            <a:spLocks noGrp="1"/>
          </p:cNvSpPr>
          <p:nvPr>
            <p:ph idx="1"/>
          </p:nvPr>
        </p:nvSpPr>
        <p:spPr>
          <a:xfrm>
            <a:off x="549275" y="1444533"/>
            <a:ext cx="8042276" cy="5196260"/>
          </a:xfrm>
        </p:spPr>
        <p:txBody>
          <a:bodyPr>
            <a:noAutofit/>
          </a:bodyPr>
          <a:lstStyle/>
          <a:p>
            <a:pPr marL="0" indent="0">
              <a:buNone/>
            </a:pPr>
            <a:r>
              <a:rPr lang="en-US" sz="1600" dirty="0" smtClean="0">
                <a:latin typeface="Arial"/>
                <a:cs typeface="Arial"/>
              </a:rPr>
              <a:t>The Club has taken many precautions to protect your health and safety this season. These measures will reduce your likelihood of contracting or spreading the virus while curling provided they are followed. They include:</a:t>
            </a:r>
          </a:p>
          <a:p>
            <a:pPr marL="0" indent="0">
              <a:buNone/>
            </a:pPr>
            <a:r>
              <a:rPr lang="en-US" sz="1600" dirty="0" smtClean="0">
                <a:latin typeface="Arial"/>
                <a:cs typeface="Arial"/>
              </a:rPr>
              <a:t>All members must be </a:t>
            </a:r>
            <a:r>
              <a:rPr lang="en-US" sz="1600" b="1" dirty="0" smtClean="0">
                <a:latin typeface="Arial"/>
                <a:cs typeface="Arial"/>
              </a:rPr>
              <a:t>fully vaccinated </a:t>
            </a:r>
            <a:r>
              <a:rPr lang="en-US" sz="1600" dirty="0" smtClean="0">
                <a:latin typeface="Arial"/>
                <a:cs typeface="Arial"/>
              </a:rPr>
              <a:t>against COVID-19 </a:t>
            </a:r>
            <a:r>
              <a:rPr lang="en-US" sz="1600" b="1" dirty="0" smtClean="0">
                <a:latin typeface="Arial"/>
                <a:cs typeface="Arial"/>
              </a:rPr>
              <a:t>OR</a:t>
            </a:r>
            <a:r>
              <a:rPr lang="en-US" sz="1600" dirty="0" smtClean="0">
                <a:latin typeface="Arial"/>
                <a:cs typeface="Arial"/>
              </a:rPr>
              <a:t> have been approved for exemption for medical reasons. A member is</a:t>
            </a:r>
            <a:r>
              <a:rPr lang="en-US" sz="1600" b="1" dirty="0" smtClean="0">
                <a:latin typeface="Arial"/>
                <a:cs typeface="Arial"/>
              </a:rPr>
              <a:t> considered to be fully vaccinated</a:t>
            </a:r>
            <a:r>
              <a:rPr lang="en-US" sz="1600" dirty="0" smtClean="0">
                <a:latin typeface="Arial"/>
                <a:cs typeface="Arial"/>
              </a:rPr>
              <a:t> if they have received the full series of a COVID-19 vaccine as authorized by Health Canada, or any combination of these vaccines, and the final dose of the COVID-19 vaccine was received at least 14 days before the commencement of the season. </a:t>
            </a:r>
          </a:p>
          <a:p>
            <a:pPr marL="0" indent="0">
              <a:buNone/>
            </a:pPr>
            <a:r>
              <a:rPr lang="en-US" sz="1600" dirty="0" smtClean="0">
                <a:latin typeface="Arial"/>
                <a:cs typeface="Arial"/>
              </a:rPr>
              <a:t>In accordance with Step 3 of Ontario’s Reopening Act, members are </a:t>
            </a:r>
            <a:r>
              <a:rPr lang="en-US" sz="1600" b="1" dirty="0" smtClean="0">
                <a:latin typeface="Arial"/>
                <a:cs typeface="Arial"/>
              </a:rPr>
              <a:t>required to wear a medical grade mask or better while in the curling facility</a:t>
            </a:r>
            <a:r>
              <a:rPr lang="en-US" sz="1600" dirty="0" smtClean="0">
                <a:latin typeface="Arial"/>
                <a:cs typeface="Arial"/>
              </a:rPr>
              <a:t>. The only exception to this is when they are </a:t>
            </a:r>
            <a:r>
              <a:rPr lang="en-US" sz="1600" b="1" dirty="0" smtClean="0">
                <a:latin typeface="Arial"/>
                <a:cs typeface="Arial"/>
              </a:rPr>
              <a:t>on the ice surface and can maintain a physical distance of at least two </a:t>
            </a:r>
            <a:r>
              <a:rPr lang="en-US" sz="1600" b="1" dirty="0" err="1" smtClean="0">
                <a:latin typeface="Arial"/>
                <a:cs typeface="Arial"/>
              </a:rPr>
              <a:t>metres</a:t>
            </a:r>
            <a:r>
              <a:rPr lang="en-US" sz="1600" b="1" dirty="0" smtClean="0">
                <a:latin typeface="Arial"/>
                <a:cs typeface="Arial"/>
              </a:rPr>
              <a:t> from others, although members are strongly encouraged to wear a mask at all times when on the ice surface, and when eating and drinking in the lounge area. </a:t>
            </a:r>
            <a:r>
              <a:rPr lang="en-US" sz="1600" dirty="0" smtClean="0">
                <a:latin typeface="Arial"/>
                <a:cs typeface="Arial"/>
              </a:rPr>
              <a:t>For greater clarity, members must wear a mask when they enter and exit the curling facility, in the change areas and washrooms, and in the lounge area when they are not eating or drinking. </a:t>
            </a:r>
            <a:r>
              <a:rPr lang="en-US" sz="1600" b="1" dirty="0" smtClean="0">
                <a:latin typeface="Arial"/>
                <a:cs typeface="Arial"/>
              </a:rPr>
              <a:t>If physical distancing of two </a:t>
            </a:r>
            <a:r>
              <a:rPr lang="en-US" sz="1600" b="1" dirty="0" err="1" smtClean="0">
                <a:latin typeface="Arial"/>
                <a:cs typeface="Arial"/>
              </a:rPr>
              <a:t>metres</a:t>
            </a:r>
            <a:r>
              <a:rPr lang="en-US" sz="1600" b="1" dirty="0" smtClean="0">
                <a:latin typeface="Arial"/>
                <a:cs typeface="Arial"/>
              </a:rPr>
              <a:t> cannot be maintained, a mask must be worn. </a:t>
            </a:r>
            <a:r>
              <a:rPr lang="en-US" sz="1600" dirty="0" smtClean="0">
                <a:latin typeface="Arial"/>
                <a:cs typeface="Arial"/>
              </a:rPr>
              <a:t>It is the responsibility of each member to provide their own mask. The Club will have </a:t>
            </a:r>
            <a:r>
              <a:rPr lang="en-US" sz="1600" b="1" dirty="0" smtClean="0">
                <a:latin typeface="Arial"/>
                <a:cs typeface="Arial"/>
              </a:rPr>
              <a:t>disposable medical grade masks available for purchase</a:t>
            </a:r>
            <a:r>
              <a:rPr lang="en-US" sz="1600" dirty="0">
                <a:latin typeface="Arial"/>
                <a:cs typeface="Arial"/>
              </a:rPr>
              <a:t>.</a:t>
            </a:r>
            <a:endParaRPr lang="en-US" sz="1600" dirty="0" smtClean="0">
              <a:latin typeface="Arial"/>
              <a:cs typeface="Arial"/>
            </a:endParaRPr>
          </a:p>
          <a:p>
            <a:pPr marL="0" indent="0">
              <a:buNone/>
            </a:pPr>
            <a:endParaRPr lang="en-US" sz="1700" dirty="0" smtClean="0">
              <a:latin typeface="Arial"/>
              <a:cs typeface="Arial"/>
            </a:endParaRPr>
          </a:p>
          <a:p>
            <a:pPr marL="0" indent="0">
              <a:buNone/>
            </a:pPr>
            <a:endParaRPr lang="en-US" sz="1700" b="1" dirty="0">
              <a:latin typeface="Arial"/>
              <a:cs typeface="Arial"/>
            </a:endParaRPr>
          </a:p>
        </p:txBody>
      </p:sp>
      <p:sp>
        <p:nvSpPr>
          <p:cNvPr id="7" name="Slide Number Placeholder 6"/>
          <p:cNvSpPr>
            <a:spLocks noGrp="1"/>
          </p:cNvSpPr>
          <p:nvPr>
            <p:ph type="sldNum" sz="quarter" idx="12"/>
          </p:nvPr>
        </p:nvSpPr>
        <p:spPr/>
        <p:txBody>
          <a:bodyPr/>
          <a:lstStyle/>
          <a:p>
            <a:fld id="{7F5CE407-6216-4202-80E4-A30DC2F709B2}" type="slidenum">
              <a:rPr lang="en-US" smtClean="0"/>
              <a:t>4</a:t>
            </a:fld>
            <a:endParaRPr lang="en-US" dirty="0"/>
          </a:p>
        </p:txBody>
      </p:sp>
    </p:spTree>
    <p:extLst>
      <p:ext uri="{BB962C8B-B14F-4D97-AF65-F5344CB8AC3E}">
        <p14:creationId xmlns:p14="http://schemas.microsoft.com/office/powerpoint/2010/main" val="860189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a:cs typeface="Arial"/>
              </a:rPr>
              <a:t>Precautionary Measures</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latin typeface="Arial"/>
                <a:cs typeface="Arial"/>
              </a:rPr>
              <a:t>Members who have returned from travel outside of Canada will be required to show a negative COVID-</a:t>
            </a:r>
            <a:r>
              <a:rPr lang="en-US" dirty="0" smtClean="0">
                <a:latin typeface="Arial"/>
                <a:cs typeface="Arial"/>
              </a:rPr>
              <a:t>19 rapid antigen test result taken the day prior to their scheduled flight or arrival at the land border or marine port of entry, OR a negative </a:t>
            </a:r>
            <a:r>
              <a:rPr lang="en-US" dirty="0" smtClean="0">
                <a:latin typeface="Arial"/>
                <a:cs typeface="Arial"/>
              </a:rPr>
              <a:t>molecular test result received no more than 72 hours prior to their </a:t>
            </a:r>
            <a:r>
              <a:rPr lang="en-US" dirty="0" smtClean="0">
                <a:latin typeface="Arial"/>
                <a:cs typeface="Arial"/>
              </a:rPr>
              <a:t>scheduled flight or arrival at a land border or a marine port of entry</a:t>
            </a:r>
            <a:r>
              <a:rPr lang="en-US" dirty="0">
                <a:latin typeface="Arial"/>
                <a:cs typeface="Arial"/>
              </a:rPr>
              <a:t> </a:t>
            </a:r>
            <a:r>
              <a:rPr lang="en-US" dirty="0" smtClean="0">
                <a:latin typeface="Arial"/>
                <a:cs typeface="Arial"/>
              </a:rPr>
              <a:t>before </a:t>
            </a:r>
            <a:r>
              <a:rPr lang="en-US" dirty="0" smtClean="0">
                <a:latin typeface="Arial"/>
                <a:cs typeface="Arial"/>
              </a:rPr>
              <a:t>returning to the curling facility.</a:t>
            </a:r>
          </a:p>
          <a:p>
            <a:pPr marL="0" indent="0">
              <a:buNone/>
            </a:pPr>
            <a:r>
              <a:rPr lang="en-US" dirty="0" smtClean="0">
                <a:latin typeface="Arial"/>
                <a:cs typeface="Arial"/>
              </a:rPr>
              <a:t>As recommended by Public Health Ontario, club facilities will be </a:t>
            </a:r>
            <a:r>
              <a:rPr lang="en-US" b="1" dirty="0" smtClean="0">
                <a:latin typeface="Arial"/>
                <a:cs typeface="Arial"/>
              </a:rPr>
              <a:t>cleaned thoroughly </a:t>
            </a:r>
            <a:r>
              <a:rPr lang="en-US" dirty="0" smtClean="0">
                <a:latin typeface="Arial"/>
                <a:cs typeface="Arial"/>
              </a:rPr>
              <a:t>after the last game of each league is played or when surfaces are visibly dirty. This includes frequently touched surfaces such as door handles, light switches, toilet handles, counters and hand rails.</a:t>
            </a:r>
          </a:p>
          <a:p>
            <a:pPr marL="0" indent="0">
              <a:buNone/>
            </a:pPr>
            <a:r>
              <a:rPr lang="en-US" b="1" dirty="0" smtClean="0">
                <a:latin typeface="Arial"/>
                <a:cs typeface="Arial"/>
              </a:rPr>
              <a:t>Hand sanitizing stations</a:t>
            </a:r>
            <a:r>
              <a:rPr lang="en-US" dirty="0" smtClean="0">
                <a:latin typeface="Arial"/>
                <a:cs typeface="Arial"/>
              </a:rPr>
              <a:t> have been installed at the front door; in the lounge area, kitchen and bar; and at the door leading to the ice surface. Hand sanitizer will also be available on the ice surfaces.</a:t>
            </a:r>
          </a:p>
          <a:p>
            <a:pPr marL="0" indent="0">
              <a:buNone/>
            </a:pPr>
            <a:r>
              <a:rPr lang="en-US" b="1" dirty="0" smtClean="0">
                <a:latin typeface="Arial"/>
                <a:cs typeface="Arial"/>
              </a:rPr>
              <a:t>Touchless paper towel dispensers </a:t>
            </a:r>
            <a:r>
              <a:rPr lang="en-US" dirty="0" smtClean="0">
                <a:latin typeface="Arial"/>
                <a:cs typeface="Arial"/>
              </a:rPr>
              <a:t>have been installed in the washrooms and kitchen.</a:t>
            </a:r>
            <a:endParaRPr lang="en-US" b="1" dirty="0">
              <a:latin typeface="Arial"/>
              <a:cs typeface="Arial"/>
            </a:endParaRPr>
          </a:p>
        </p:txBody>
      </p:sp>
      <p:sp>
        <p:nvSpPr>
          <p:cNvPr id="7" name="Slide Number Placeholder 6"/>
          <p:cNvSpPr>
            <a:spLocks noGrp="1"/>
          </p:cNvSpPr>
          <p:nvPr>
            <p:ph type="sldNum" sz="quarter" idx="12"/>
          </p:nvPr>
        </p:nvSpPr>
        <p:spPr/>
        <p:txBody>
          <a:bodyPr/>
          <a:lstStyle/>
          <a:p>
            <a:fld id="{7F5CE407-6216-4202-80E4-A30DC2F709B2}" type="slidenum">
              <a:rPr lang="en-US" smtClean="0"/>
              <a:t>5</a:t>
            </a:fld>
            <a:endParaRPr lang="en-US"/>
          </a:p>
        </p:txBody>
      </p:sp>
    </p:spTree>
    <p:extLst>
      <p:ext uri="{BB962C8B-B14F-4D97-AF65-F5344CB8AC3E}">
        <p14:creationId xmlns:p14="http://schemas.microsoft.com/office/powerpoint/2010/main" val="1382081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a:cs typeface="Arial"/>
              </a:rPr>
              <a:t>Precautionary Measures</a:t>
            </a:r>
            <a:endParaRPr lang="en-US" dirty="0"/>
          </a:p>
        </p:txBody>
      </p:sp>
      <p:sp>
        <p:nvSpPr>
          <p:cNvPr id="3" name="Content Placeholder 2"/>
          <p:cNvSpPr>
            <a:spLocks noGrp="1"/>
          </p:cNvSpPr>
          <p:nvPr>
            <p:ph idx="1"/>
          </p:nvPr>
        </p:nvSpPr>
        <p:spPr>
          <a:xfrm>
            <a:off x="549275" y="1600200"/>
            <a:ext cx="8042276" cy="4675467"/>
          </a:xfrm>
        </p:spPr>
        <p:txBody>
          <a:bodyPr>
            <a:normAutofit fontScale="77500" lnSpcReduction="20000"/>
          </a:bodyPr>
          <a:lstStyle/>
          <a:p>
            <a:pPr marL="0" indent="0">
              <a:buNone/>
            </a:pPr>
            <a:r>
              <a:rPr lang="en-US" dirty="0" smtClean="0">
                <a:latin typeface="Arial"/>
                <a:cs typeface="Arial"/>
              </a:rPr>
              <a:t>Members will be subject to </a:t>
            </a:r>
            <a:r>
              <a:rPr lang="en-US" b="1" dirty="0" smtClean="0">
                <a:latin typeface="Arial"/>
                <a:cs typeface="Arial"/>
              </a:rPr>
              <a:t>passive screening requirements </a:t>
            </a:r>
            <a:r>
              <a:rPr lang="en-US" dirty="0" smtClean="0">
                <a:latin typeface="Arial"/>
                <a:cs typeface="Arial"/>
              </a:rPr>
              <a:t>prior to entering the club facility. </a:t>
            </a:r>
            <a:r>
              <a:rPr lang="en-US" b="1" dirty="0" smtClean="0">
                <a:latin typeface="Arial"/>
                <a:cs typeface="Arial"/>
              </a:rPr>
              <a:t>Signage </a:t>
            </a:r>
            <a:r>
              <a:rPr lang="en-US" dirty="0" smtClean="0">
                <a:latin typeface="Arial"/>
                <a:cs typeface="Arial"/>
              </a:rPr>
              <a:t>will be posted at the front entrance for members to self-screen for COVID-19 symptoms and if they display any symptoms, they will not be permitted to enter the facility.</a:t>
            </a:r>
            <a:endParaRPr lang="en-US" b="1" dirty="0" smtClean="0">
              <a:latin typeface="Arial"/>
              <a:cs typeface="Arial"/>
            </a:endParaRPr>
          </a:p>
          <a:p>
            <a:pPr marL="0" indent="0">
              <a:buNone/>
            </a:pPr>
            <a:r>
              <a:rPr lang="en-US" b="1" dirty="0" smtClean="0">
                <a:latin typeface="Arial"/>
                <a:cs typeface="Arial"/>
              </a:rPr>
              <a:t>Signage</a:t>
            </a:r>
            <a:r>
              <a:rPr lang="en-US" dirty="0" smtClean="0">
                <a:latin typeface="Arial"/>
                <a:cs typeface="Arial"/>
              </a:rPr>
              <a:t> has been posted in the Club to promote enhanced hand hygiene, mask and face covering use, and physical distancing requirements.</a:t>
            </a:r>
          </a:p>
          <a:p>
            <a:pPr marL="0" indent="0">
              <a:buNone/>
            </a:pPr>
            <a:r>
              <a:rPr lang="en-US" dirty="0" smtClean="0">
                <a:latin typeface="Arial"/>
                <a:cs typeface="Arial"/>
              </a:rPr>
              <a:t>The change room, lounge area and the downstairs locker area will be available to members to change in before and after games. </a:t>
            </a:r>
            <a:r>
              <a:rPr lang="en-US" b="1" dirty="0" smtClean="0">
                <a:latin typeface="Arial"/>
                <a:cs typeface="Arial"/>
              </a:rPr>
              <a:t>Signage </a:t>
            </a:r>
            <a:r>
              <a:rPr lang="en-US" dirty="0" smtClean="0">
                <a:latin typeface="Arial"/>
                <a:cs typeface="Arial"/>
              </a:rPr>
              <a:t>will be used to identify </a:t>
            </a:r>
            <a:r>
              <a:rPr lang="en-US" b="1" dirty="0" smtClean="0">
                <a:latin typeface="Arial"/>
                <a:cs typeface="Arial"/>
              </a:rPr>
              <a:t>seating positions </a:t>
            </a:r>
            <a:r>
              <a:rPr lang="en-US" dirty="0" smtClean="0">
                <a:latin typeface="Arial"/>
                <a:cs typeface="Arial"/>
              </a:rPr>
              <a:t>in the change areas to ensure physical distancing is maintained.</a:t>
            </a:r>
          </a:p>
          <a:p>
            <a:pPr marL="0" indent="0">
              <a:buNone/>
            </a:pPr>
            <a:r>
              <a:rPr lang="en-US" dirty="0" smtClean="0">
                <a:latin typeface="Arial"/>
                <a:cs typeface="Arial"/>
              </a:rPr>
              <a:t>Members may leave their </a:t>
            </a:r>
            <a:r>
              <a:rPr lang="en-US" b="1" dirty="0" smtClean="0">
                <a:latin typeface="Arial"/>
                <a:cs typeface="Arial"/>
              </a:rPr>
              <a:t>curling equipment </a:t>
            </a:r>
            <a:r>
              <a:rPr lang="en-US" dirty="0" smtClean="0">
                <a:latin typeface="Arial"/>
                <a:cs typeface="Arial"/>
              </a:rPr>
              <a:t>in the Club between games. They are responsible for its cleanliness and safe keeping.</a:t>
            </a:r>
          </a:p>
          <a:p>
            <a:pPr marL="0" indent="0">
              <a:buNone/>
            </a:pPr>
            <a:r>
              <a:rPr lang="en-US" b="1" dirty="0">
                <a:latin typeface="Arial"/>
                <a:cs typeface="Arial"/>
              </a:rPr>
              <a:t>Additional benches</a:t>
            </a:r>
            <a:r>
              <a:rPr lang="en-US" dirty="0">
                <a:latin typeface="Arial"/>
                <a:cs typeface="Arial"/>
              </a:rPr>
              <a:t> </a:t>
            </a:r>
            <a:r>
              <a:rPr lang="en-US" dirty="0" smtClean="0">
                <a:latin typeface="Arial"/>
                <a:cs typeface="Arial"/>
              </a:rPr>
              <a:t>have been </a:t>
            </a:r>
            <a:r>
              <a:rPr lang="en-US" dirty="0">
                <a:latin typeface="Arial"/>
                <a:cs typeface="Arial"/>
              </a:rPr>
              <a:t>placed along the ice surfaces to ensure physical distancing when curlers are resting.</a:t>
            </a:r>
            <a:endParaRPr lang="en-US" b="1" dirty="0">
              <a:latin typeface="Arial"/>
              <a:cs typeface="Arial"/>
            </a:endParaRPr>
          </a:p>
          <a:p>
            <a:pPr marL="0" indent="0">
              <a:buNone/>
            </a:pPr>
            <a:endParaRPr lang="en-US" dirty="0" smtClean="0">
              <a:latin typeface="Arial"/>
              <a:cs typeface="Arial"/>
            </a:endParaRPr>
          </a:p>
        </p:txBody>
      </p:sp>
      <p:sp>
        <p:nvSpPr>
          <p:cNvPr id="7" name="Slide Number Placeholder 6"/>
          <p:cNvSpPr>
            <a:spLocks noGrp="1"/>
          </p:cNvSpPr>
          <p:nvPr>
            <p:ph type="sldNum" sz="quarter" idx="12"/>
          </p:nvPr>
        </p:nvSpPr>
        <p:spPr/>
        <p:txBody>
          <a:bodyPr/>
          <a:lstStyle/>
          <a:p>
            <a:fld id="{7F5CE407-6216-4202-80E4-A30DC2F709B2}" type="slidenum">
              <a:rPr lang="en-US" smtClean="0"/>
              <a:t>6</a:t>
            </a:fld>
            <a:endParaRPr lang="en-US"/>
          </a:p>
        </p:txBody>
      </p:sp>
    </p:spTree>
    <p:extLst>
      <p:ext uri="{BB962C8B-B14F-4D97-AF65-F5344CB8AC3E}">
        <p14:creationId xmlns:p14="http://schemas.microsoft.com/office/powerpoint/2010/main" val="1578298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a:cs typeface="Arial"/>
              </a:rPr>
              <a:t>Precautionary Measures</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latin typeface="Arial"/>
                <a:cs typeface="Arial"/>
              </a:rPr>
              <a:t>Club brooms, curling sticks and stabilizers have been </a:t>
            </a:r>
            <a:r>
              <a:rPr lang="en-US" b="1" dirty="0" smtClean="0">
                <a:latin typeface="Arial"/>
                <a:cs typeface="Arial"/>
              </a:rPr>
              <a:t>removed from the playing area.</a:t>
            </a:r>
            <a:r>
              <a:rPr lang="en-US" dirty="0" smtClean="0">
                <a:latin typeface="Arial"/>
                <a:cs typeface="Arial"/>
              </a:rPr>
              <a:t> Anyone who requires the use of this equipment for the first half of the season, </a:t>
            </a:r>
            <a:r>
              <a:rPr lang="en-US" b="1" dirty="0" smtClean="0">
                <a:latin typeface="Arial"/>
                <a:cs typeface="Arial"/>
              </a:rPr>
              <a:t>for a modest rental fee,</a:t>
            </a:r>
            <a:r>
              <a:rPr lang="en-US" dirty="0" smtClean="0">
                <a:latin typeface="Arial"/>
                <a:cs typeface="Arial"/>
              </a:rPr>
              <a:t> can request it - although quantities are limited. It will be their responsibility to care for the equipment during the season.</a:t>
            </a:r>
          </a:p>
          <a:p>
            <a:pPr marL="0" indent="0">
              <a:buNone/>
            </a:pPr>
            <a:r>
              <a:rPr lang="en-US" dirty="0" smtClean="0">
                <a:latin typeface="Arial"/>
                <a:cs typeface="Arial"/>
              </a:rPr>
              <a:t>Members who have </a:t>
            </a:r>
            <a:r>
              <a:rPr lang="en-US" b="1" dirty="0" smtClean="0">
                <a:latin typeface="Arial"/>
                <a:cs typeface="Arial"/>
              </a:rPr>
              <a:t>rented brooms, sticks or stabilizers </a:t>
            </a:r>
            <a:r>
              <a:rPr lang="en-US" dirty="0" smtClean="0">
                <a:latin typeface="Arial"/>
                <a:cs typeface="Arial"/>
              </a:rPr>
              <a:t>from the Club for the first session are encouraged to purchase their own equipment for the second half of the season.</a:t>
            </a:r>
          </a:p>
          <a:p>
            <a:pPr marL="0" indent="0">
              <a:buNone/>
            </a:pPr>
            <a:r>
              <a:rPr lang="en-US" dirty="0" smtClean="0">
                <a:latin typeface="Arial"/>
                <a:cs typeface="Arial"/>
              </a:rPr>
              <a:t>The Club can assist members with their </a:t>
            </a:r>
            <a:r>
              <a:rPr lang="en-US" b="1" dirty="0" smtClean="0">
                <a:latin typeface="Arial"/>
                <a:cs typeface="Arial"/>
              </a:rPr>
              <a:t>equipment needs</a:t>
            </a:r>
            <a:r>
              <a:rPr lang="en-US" dirty="0" smtClean="0">
                <a:latin typeface="Arial"/>
                <a:cs typeface="Arial"/>
              </a:rPr>
              <a:t> by placing an order through its account with </a:t>
            </a:r>
            <a:r>
              <a:rPr lang="en-US" dirty="0" err="1" smtClean="0">
                <a:latin typeface="Arial"/>
                <a:cs typeface="Arial"/>
              </a:rPr>
              <a:t>Goldline</a:t>
            </a:r>
            <a:r>
              <a:rPr lang="en-US" dirty="0" smtClean="0">
                <a:latin typeface="Arial"/>
                <a:cs typeface="Arial"/>
              </a:rPr>
              <a:t>.</a:t>
            </a:r>
            <a:endParaRPr lang="en-US" dirty="0">
              <a:latin typeface="Arial"/>
              <a:cs typeface="Arial"/>
            </a:endParaRPr>
          </a:p>
        </p:txBody>
      </p:sp>
      <p:sp>
        <p:nvSpPr>
          <p:cNvPr id="7" name="Slide Number Placeholder 6"/>
          <p:cNvSpPr>
            <a:spLocks noGrp="1"/>
          </p:cNvSpPr>
          <p:nvPr>
            <p:ph type="sldNum" sz="quarter" idx="12"/>
          </p:nvPr>
        </p:nvSpPr>
        <p:spPr/>
        <p:txBody>
          <a:bodyPr/>
          <a:lstStyle/>
          <a:p>
            <a:fld id="{7F5CE407-6216-4202-80E4-A30DC2F709B2}" type="slidenum">
              <a:rPr lang="en-US" smtClean="0"/>
              <a:t>7</a:t>
            </a:fld>
            <a:endParaRPr lang="en-US"/>
          </a:p>
        </p:txBody>
      </p:sp>
    </p:spTree>
    <p:extLst>
      <p:ext uri="{BB962C8B-B14F-4D97-AF65-F5344CB8AC3E}">
        <p14:creationId xmlns:p14="http://schemas.microsoft.com/office/powerpoint/2010/main" val="17707369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a:cs typeface="Arial"/>
              </a:rPr>
              <a:t>Precautionary Measures</a:t>
            </a:r>
            <a:endParaRPr lang="en-US" dirty="0"/>
          </a:p>
        </p:txBody>
      </p:sp>
      <p:sp>
        <p:nvSpPr>
          <p:cNvPr id="3" name="Content Placeholder 2"/>
          <p:cNvSpPr>
            <a:spLocks noGrp="1"/>
          </p:cNvSpPr>
          <p:nvPr>
            <p:ph idx="1"/>
          </p:nvPr>
        </p:nvSpPr>
        <p:spPr>
          <a:xfrm>
            <a:off x="549275" y="1600200"/>
            <a:ext cx="8042276" cy="4775115"/>
          </a:xfrm>
        </p:spPr>
        <p:txBody>
          <a:bodyPr>
            <a:normAutofit fontScale="85000" lnSpcReduction="20000"/>
          </a:bodyPr>
          <a:lstStyle/>
          <a:p>
            <a:pPr marL="0" indent="0">
              <a:buNone/>
            </a:pPr>
            <a:r>
              <a:rPr lang="en-US" dirty="0" smtClean="0">
                <a:latin typeface="Arial"/>
                <a:cs typeface="Arial"/>
              </a:rPr>
              <a:t>The </a:t>
            </a:r>
            <a:r>
              <a:rPr lang="en-US" b="1" dirty="0" smtClean="0">
                <a:latin typeface="Arial"/>
                <a:cs typeface="Arial"/>
              </a:rPr>
              <a:t>capacity limit </a:t>
            </a:r>
            <a:r>
              <a:rPr lang="en-US" dirty="0" smtClean="0">
                <a:latin typeface="Arial"/>
                <a:cs typeface="Arial"/>
              </a:rPr>
              <a:t>of the curling facility will be restricted to 50% of the maximum capacity for each floor of the facility. This means the main level of the facility will have a maximum capacity of 21 members and the downstairs will have a maximum capacity of 19 members.</a:t>
            </a:r>
            <a:endParaRPr lang="en-US" b="1" dirty="0">
              <a:latin typeface="Arial"/>
              <a:cs typeface="Arial"/>
            </a:endParaRPr>
          </a:p>
          <a:p>
            <a:pPr marL="0" indent="0">
              <a:buNone/>
            </a:pPr>
            <a:r>
              <a:rPr lang="en-US" b="1" dirty="0" smtClean="0">
                <a:latin typeface="Arial"/>
                <a:cs typeface="Arial"/>
              </a:rPr>
              <a:t>Positional </a:t>
            </a:r>
            <a:r>
              <a:rPr lang="en-US" b="1" dirty="0">
                <a:latin typeface="Arial"/>
                <a:cs typeface="Arial"/>
              </a:rPr>
              <a:t>markings</a:t>
            </a:r>
            <a:r>
              <a:rPr lang="en-US" dirty="0">
                <a:latin typeface="Arial"/>
                <a:cs typeface="Arial"/>
              </a:rPr>
              <a:t> will be </a:t>
            </a:r>
            <a:r>
              <a:rPr lang="en-US" dirty="0" smtClean="0">
                <a:latin typeface="Arial"/>
                <a:cs typeface="Arial"/>
              </a:rPr>
              <a:t>placed </a:t>
            </a:r>
            <a:r>
              <a:rPr lang="en-US" dirty="0">
                <a:latin typeface="Arial"/>
                <a:cs typeface="Arial"/>
              </a:rPr>
              <a:t>on the ice surface so members know where to stand </a:t>
            </a:r>
            <a:r>
              <a:rPr lang="en-US" b="1" dirty="0">
                <a:latin typeface="Arial"/>
                <a:cs typeface="Arial"/>
              </a:rPr>
              <a:t>when they are not throwing or sweeping. </a:t>
            </a:r>
            <a:r>
              <a:rPr lang="en-US" dirty="0">
                <a:latin typeface="Arial"/>
                <a:cs typeface="Arial"/>
              </a:rPr>
              <a:t>These markings are designed to ensure physical distancing requirements are maintained between curlers when resting</a:t>
            </a:r>
            <a:r>
              <a:rPr lang="en-US" dirty="0" smtClean="0">
                <a:latin typeface="Arial"/>
                <a:cs typeface="Arial"/>
              </a:rPr>
              <a:t>.</a:t>
            </a:r>
            <a:endParaRPr lang="en-US" b="1" dirty="0" smtClean="0">
              <a:latin typeface="Arial"/>
              <a:cs typeface="Arial"/>
            </a:endParaRPr>
          </a:p>
          <a:p>
            <a:pPr marL="0" indent="0">
              <a:buNone/>
            </a:pPr>
            <a:r>
              <a:rPr lang="en-US" b="1" dirty="0" smtClean="0">
                <a:latin typeface="Arial"/>
                <a:cs typeface="Arial"/>
              </a:rPr>
              <a:t>The </a:t>
            </a:r>
            <a:r>
              <a:rPr lang="en-US" b="1" dirty="0">
                <a:latin typeface="Arial"/>
                <a:cs typeface="Arial"/>
              </a:rPr>
              <a:t>Club will </a:t>
            </a:r>
            <a:r>
              <a:rPr lang="en-US" dirty="0" smtClean="0">
                <a:latin typeface="Arial"/>
                <a:cs typeface="Arial"/>
              </a:rPr>
              <a:t>continue to monitor </a:t>
            </a:r>
            <a:r>
              <a:rPr lang="en-US" dirty="0">
                <a:latin typeface="Arial"/>
                <a:cs typeface="Arial"/>
              </a:rPr>
              <a:t>local infection rates, follow advice and guidance from Public Health officials </a:t>
            </a:r>
            <a:r>
              <a:rPr lang="en-US" b="1" dirty="0">
                <a:latin typeface="Arial"/>
                <a:cs typeface="Arial"/>
              </a:rPr>
              <a:t>and take additional precautionary </a:t>
            </a:r>
            <a:r>
              <a:rPr lang="en-US" b="1" dirty="0" smtClean="0">
                <a:latin typeface="Arial"/>
                <a:cs typeface="Arial"/>
              </a:rPr>
              <a:t>safety measures </a:t>
            </a:r>
            <a:r>
              <a:rPr lang="en-US" dirty="0">
                <a:latin typeface="Arial"/>
                <a:cs typeface="Arial"/>
              </a:rPr>
              <a:t>as required.</a:t>
            </a:r>
            <a:endParaRPr lang="en-CA" dirty="0">
              <a:latin typeface="Arial"/>
              <a:cs typeface="Arial"/>
            </a:endParaRPr>
          </a:p>
          <a:p>
            <a:pPr marL="0" indent="0">
              <a:buNone/>
            </a:pPr>
            <a:r>
              <a:rPr lang="en-US" b="1" dirty="0" smtClean="0">
                <a:latin typeface="Arial"/>
                <a:cs typeface="Arial"/>
              </a:rPr>
              <a:t>Members</a:t>
            </a:r>
            <a:r>
              <a:rPr lang="en-US" dirty="0" smtClean="0">
                <a:latin typeface="Arial"/>
                <a:cs typeface="Arial"/>
              </a:rPr>
              <a:t> </a:t>
            </a:r>
            <a:r>
              <a:rPr lang="en-US" b="1" dirty="0" smtClean="0">
                <a:latin typeface="Arial"/>
                <a:cs typeface="Arial"/>
              </a:rPr>
              <a:t>will not be permitted </a:t>
            </a:r>
            <a:r>
              <a:rPr lang="en-US" dirty="0" smtClean="0">
                <a:latin typeface="Arial"/>
                <a:cs typeface="Arial"/>
              </a:rPr>
              <a:t>to enter the Club’s facility this season </a:t>
            </a:r>
            <a:r>
              <a:rPr lang="en-US" b="1" dirty="0" smtClean="0">
                <a:latin typeface="Arial"/>
                <a:cs typeface="Arial"/>
              </a:rPr>
              <a:t>other than to play in or prepare for </a:t>
            </a:r>
            <a:r>
              <a:rPr lang="en-US" dirty="0" smtClean="0">
                <a:latin typeface="Arial"/>
                <a:cs typeface="Arial"/>
              </a:rPr>
              <a:t>Club sanctioned games and events. The </a:t>
            </a:r>
            <a:r>
              <a:rPr lang="en-US" b="1" dirty="0" smtClean="0">
                <a:latin typeface="Arial"/>
                <a:cs typeface="Arial"/>
              </a:rPr>
              <a:t>only exceptions </a:t>
            </a:r>
            <a:r>
              <a:rPr lang="en-US" dirty="0" smtClean="0">
                <a:latin typeface="Arial"/>
                <a:cs typeface="Arial"/>
              </a:rPr>
              <a:t>to this is for members who are cleaning the facility, preparing the ice surface and replenishing supplies.</a:t>
            </a:r>
            <a:endParaRPr lang="en-US" dirty="0">
              <a:latin typeface="Arial"/>
              <a:cs typeface="Arial"/>
            </a:endParaRPr>
          </a:p>
        </p:txBody>
      </p:sp>
      <p:sp>
        <p:nvSpPr>
          <p:cNvPr id="7" name="Slide Number Placeholder 6"/>
          <p:cNvSpPr>
            <a:spLocks noGrp="1"/>
          </p:cNvSpPr>
          <p:nvPr>
            <p:ph type="sldNum" sz="quarter" idx="12"/>
          </p:nvPr>
        </p:nvSpPr>
        <p:spPr/>
        <p:txBody>
          <a:bodyPr/>
          <a:lstStyle/>
          <a:p>
            <a:fld id="{7F5CE407-6216-4202-80E4-A30DC2F709B2}" type="slidenum">
              <a:rPr lang="en-US" smtClean="0"/>
              <a:t>8</a:t>
            </a:fld>
            <a:endParaRPr lang="en-US"/>
          </a:p>
        </p:txBody>
      </p:sp>
    </p:spTree>
    <p:extLst>
      <p:ext uri="{BB962C8B-B14F-4D97-AF65-F5344CB8AC3E}">
        <p14:creationId xmlns:p14="http://schemas.microsoft.com/office/powerpoint/2010/main" val="1410313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a:cs typeface="Arial"/>
              </a:rPr>
              <a:t>League Operation</a:t>
            </a:r>
            <a:endParaRPr lang="en-US" dirty="0">
              <a:latin typeface="Arial"/>
              <a:cs typeface="Arial"/>
            </a:endParaRPr>
          </a:p>
        </p:txBody>
      </p:sp>
      <p:sp>
        <p:nvSpPr>
          <p:cNvPr id="3" name="Content Placeholder 2"/>
          <p:cNvSpPr>
            <a:spLocks noGrp="1"/>
          </p:cNvSpPr>
          <p:nvPr>
            <p:ph idx="1"/>
          </p:nvPr>
        </p:nvSpPr>
        <p:spPr>
          <a:xfrm>
            <a:off x="549275" y="1600201"/>
            <a:ext cx="8042276" cy="4558154"/>
          </a:xfrm>
        </p:spPr>
        <p:txBody>
          <a:bodyPr>
            <a:normAutofit lnSpcReduction="10000"/>
          </a:bodyPr>
          <a:lstStyle/>
          <a:p>
            <a:pPr marL="0" indent="0">
              <a:buNone/>
            </a:pPr>
            <a:r>
              <a:rPr lang="en-US" sz="2600" dirty="0" smtClean="0">
                <a:latin typeface="Arial"/>
                <a:cs typeface="Arial"/>
              </a:rPr>
              <a:t>The first half of the season will </a:t>
            </a:r>
            <a:r>
              <a:rPr lang="en-US" sz="2600" b="1" dirty="0" smtClean="0">
                <a:latin typeface="Arial"/>
                <a:cs typeface="Arial"/>
              </a:rPr>
              <a:t>begin the week of November 1</a:t>
            </a:r>
            <a:r>
              <a:rPr lang="en-US" sz="2600" b="1" baseline="30000" dirty="0" smtClean="0">
                <a:latin typeface="Arial"/>
                <a:cs typeface="Arial"/>
              </a:rPr>
              <a:t>st</a:t>
            </a:r>
            <a:r>
              <a:rPr lang="en-US" sz="2600" b="1" dirty="0" smtClean="0">
                <a:latin typeface="Arial"/>
                <a:cs typeface="Arial"/>
              </a:rPr>
              <a:t>  </a:t>
            </a:r>
            <a:r>
              <a:rPr lang="en-US" sz="2600" dirty="0" smtClean="0">
                <a:latin typeface="Arial"/>
                <a:cs typeface="Arial"/>
              </a:rPr>
              <a:t>and it’s expected to </a:t>
            </a:r>
            <a:r>
              <a:rPr lang="en-US" sz="2600" b="1" dirty="0" smtClean="0">
                <a:latin typeface="Arial"/>
                <a:cs typeface="Arial"/>
              </a:rPr>
              <a:t>conclude no later than January 9</a:t>
            </a:r>
            <a:r>
              <a:rPr lang="en-US" sz="2600" b="1" baseline="30000" dirty="0" smtClean="0">
                <a:latin typeface="Arial"/>
                <a:cs typeface="Arial"/>
              </a:rPr>
              <a:t>th</a:t>
            </a:r>
            <a:r>
              <a:rPr lang="en-US" sz="2600" b="1" dirty="0" smtClean="0">
                <a:latin typeface="Arial"/>
                <a:cs typeface="Arial"/>
              </a:rPr>
              <a:t>, 2022</a:t>
            </a:r>
            <a:r>
              <a:rPr lang="en-US" sz="2600" dirty="0" smtClean="0">
                <a:latin typeface="Arial"/>
                <a:cs typeface="Arial"/>
              </a:rPr>
              <a:t>. </a:t>
            </a:r>
          </a:p>
          <a:p>
            <a:pPr marL="0" indent="0">
              <a:buNone/>
            </a:pPr>
            <a:r>
              <a:rPr lang="en-US" sz="2600" dirty="0" smtClean="0">
                <a:latin typeface="Arial"/>
                <a:cs typeface="Arial"/>
              </a:rPr>
              <a:t>Should </a:t>
            </a:r>
            <a:r>
              <a:rPr lang="en-US" sz="2600" dirty="0">
                <a:latin typeface="Arial"/>
                <a:cs typeface="Arial"/>
              </a:rPr>
              <a:t>the Club need to </a:t>
            </a:r>
            <a:r>
              <a:rPr lang="en-US" sz="2600" b="1" dirty="0">
                <a:latin typeface="Arial"/>
                <a:cs typeface="Arial"/>
              </a:rPr>
              <a:t>end the curling </a:t>
            </a:r>
            <a:r>
              <a:rPr lang="en-US" sz="2600" b="1" dirty="0" smtClean="0">
                <a:latin typeface="Arial"/>
                <a:cs typeface="Arial"/>
              </a:rPr>
              <a:t>season </a:t>
            </a:r>
            <a:r>
              <a:rPr lang="en-US" sz="2600" b="1" dirty="0">
                <a:latin typeface="Arial"/>
                <a:cs typeface="Arial"/>
              </a:rPr>
              <a:t>early</a:t>
            </a:r>
            <a:r>
              <a:rPr lang="en-US" sz="2600" dirty="0">
                <a:latin typeface="Arial"/>
                <a:cs typeface="Arial"/>
              </a:rPr>
              <a:t>, </a:t>
            </a:r>
            <a:r>
              <a:rPr lang="en-US" sz="2600" b="1" dirty="0">
                <a:latin typeface="Arial"/>
                <a:cs typeface="Arial"/>
              </a:rPr>
              <a:t>refunds will be provided </a:t>
            </a:r>
            <a:r>
              <a:rPr lang="en-US" sz="2600" dirty="0">
                <a:latin typeface="Arial"/>
                <a:cs typeface="Arial"/>
              </a:rPr>
              <a:t>for the remaining scheduled games on a pro-rated basis. Refunds will </a:t>
            </a:r>
            <a:r>
              <a:rPr lang="en-US" sz="2600" b="1" dirty="0">
                <a:latin typeface="Arial"/>
                <a:cs typeface="Arial"/>
              </a:rPr>
              <a:t>not be provided </a:t>
            </a:r>
            <a:r>
              <a:rPr lang="en-US" sz="2600" dirty="0">
                <a:latin typeface="Arial"/>
                <a:cs typeface="Arial"/>
              </a:rPr>
              <a:t>if the Club is required to </a:t>
            </a:r>
            <a:r>
              <a:rPr lang="en-US" sz="2600" b="1" dirty="0">
                <a:latin typeface="Arial"/>
                <a:cs typeface="Arial"/>
              </a:rPr>
              <a:t>temporarily suspend curling operations for short periods of time.</a:t>
            </a:r>
            <a:r>
              <a:rPr lang="en-US" sz="2600" dirty="0">
                <a:latin typeface="Arial"/>
                <a:cs typeface="Arial"/>
              </a:rPr>
              <a:t> For example, if a member tests positive and the Club facility is required to be shut down for cleaning.</a:t>
            </a:r>
            <a:endParaRPr lang="en-CA" sz="2600" dirty="0">
              <a:latin typeface="Arial"/>
              <a:cs typeface="Arial"/>
            </a:endParaRPr>
          </a:p>
          <a:p>
            <a:pPr marL="0" indent="0">
              <a:buNone/>
            </a:pPr>
            <a:endParaRPr lang="en-US" b="1" dirty="0" smtClean="0">
              <a:latin typeface="Arial"/>
              <a:cs typeface="Arial"/>
            </a:endParaRPr>
          </a:p>
          <a:p>
            <a:pPr marL="0" indent="0">
              <a:buNone/>
            </a:pPr>
            <a:endParaRPr lang="en-US" b="1" dirty="0">
              <a:latin typeface="Arial"/>
              <a:cs typeface="Arial"/>
            </a:endParaRPr>
          </a:p>
          <a:p>
            <a:pPr marL="0" indent="0">
              <a:buNone/>
            </a:pPr>
            <a:endParaRPr lang="en-US" dirty="0"/>
          </a:p>
        </p:txBody>
      </p:sp>
      <p:sp>
        <p:nvSpPr>
          <p:cNvPr id="7" name="Slide Number Placeholder 6"/>
          <p:cNvSpPr>
            <a:spLocks noGrp="1"/>
          </p:cNvSpPr>
          <p:nvPr>
            <p:ph type="sldNum" sz="quarter" idx="12"/>
          </p:nvPr>
        </p:nvSpPr>
        <p:spPr/>
        <p:txBody>
          <a:bodyPr/>
          <a:lstStyle/>
          <a:p>
            <a:fld id="{7F5CE407-6216-4202-80E4-A30DC2F709B2}" type="slidenum">
              <a:rPr lang="en-US" smtClean="0"/>
              <a:t>9</a:t>
            </a:fld>
            <a:endParaRPr lang="en-US"/>
          </a:p>
        </p:txBody>
      </p:sp>
    </p:spTree>
    <p:extLst>
      <p:ext uri="{BB962C8B-B14F-4D97-AF65-F5344CB8AC3E}">
        <p14:creationId xmlns:p14="http://schemas.microsoft.com/office/powerpoint/2010/main" val="19030594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6527</TotalTime>
  <Words>2324</Words>
  <Application>Microsoft Macintosh PowerPoint</Application>
  <PresentationFormat>On-screen Show (4:3)</PresentationFormat>
  <Paragraphs>97</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Breeze</vt:lpstr>
      <vt:lpstr>South River Curling Club</vt:lpstr>
      <vt:lpstr>Message from the Board</vt:lpstr>
      <vt:lpstr>Message from the Board</vt:lpstr>
      <vt:lpstr>Precautionary Measures</vt:lpstr>
      <vt:lpstr>Precautionary Measures</vt:lpstr>
      <vt:lpstr>Precautionary Measures</vt:lpstr>
      <vt:lpstr>Precautionary Measures</vt:lpstr>
      <vt:lpstr>Precautionary Measures</vt:lpstr>
      <vt:lpstr>League Operation</vt:lpstr>
      <vt:lpstr>League Operation</vt:lpstr>
      <vt:lpstr>League Operation</vt:lpstr>
      <vt:lpstr>League Operation</vt:lpstr>
      <vt:lpstr>League Operation</vt:lpstr>
      <vt:lpstr>League Operation</vt:lpstr>
      <vt:lpstr>Game Details</vt:lpstr>
      <vt:lpstr>Game Details</vt:lpstr>
      <vt:lpstr>Game Details</vt:lpstr>
      <vt:lpstr>Bar, Lounge and Kitchen Areas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South River Curling Club</dc:title>
  <dc:creator>Bev Griffith</dc:creator>
  <cp:lastModifiedBy>Bev Griffith</cp:lastModifiedBy>
  <cp:revision>87</cp:revision>
  <cp:lastPrinted>2022-01-30T16:21:17Z</cp:lastPrinted>
  <dcterms:created xsi:type="dcterms:W3CDTF">2020-09-24T17:05:41Z</dcterms:created>
  <dcterms:modified xsi:type="dcterms:W3CDTF">2022-02-23T17:55:28Z</dcterms:modified>
</cp:coreProperties>
</file>