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256" r:id="rId2"/>
    <p:sldId id="291" r:id="rId3"/>
    <p:sldId id="257" r:id="rId4"/>
    <p:sldId id="290" r:id="rId5"/>
    <p:sldId id="281" r:id="rId6"/>
    <p:sldId id="259" r:id="rId7"/>
    <p:sldId id="260" r:id="rId8"/>
    <p:sldId id="261" r:id="rId9"/>
    <p:sldId id="262" r:id="rId10"/>
    <p:sldId id="263" r:id="rId11"/>
    <p:sldId id="292" r:id="rId12"/>
    <p:sldId id="294" r:id="rId13"/>
    <p:sldId id="282" r:id="rId14"/>
    <p:sldId id="289" r:id="rId15"/>
    <p:sldId id="285" r:id="rId16"/>
    <p:sldId id="264" r:id="rId17"/>
    <p:sldId id="280" r:id="rId18"/>
    <p:sldId id="284" r:id="rId19"/>
    <p:sldId id="293" r:id="rId20"/>
    <p:sldId id="287" r:id="rId21"/>
    <p:sldId id="265" r:id="rId22"/>
    <p:sldId id="283" r:id="rId23"/>
    <p:sldId id="286" r:id="rId24"/>
    <p:sldId id="288" r:id="rId25"/>
    <p:sldId id="296" r:id="rId26"/>
    <p:sldId id="297" r:id="rId27"/>
    <p:sldId id="298" r:id="rId28"/>
    <p:sldId id="279" r:id="rId29"/>
    <p:sldId id="272" r:id="rId30"/>
  </p:sldIdLst>
  <p:sldSz cx="18288000" cy="10287000"/>
  <p:notesSz cx="6858000" cy="9144000"/>
  <p:embeddedFontLst>
    <p:embeddedFont>
      <p:font typeface="Century Gothic" panose="020B0502020202020204" pitchFamily="34" charset="0"/>
      <p:regular r:id="rId32"/>
      <p:bold r:id="rId33"/>
      <p:italic r:id="rId34"/>
      <p:boldItalic r:id="rId35"/>
    </p:embeddedFont>
    <p:embeddedFont>
      <p:font typeface="Montserrat" panose="00000500000000000000" pitchFamily="2" charset="0"/>
      <p:regular r:id="rId36"/>
      <p:bold r:id="rId37"/>
      <p:italic r:id="rId38"/>
      <p:boldItalic r:id="rId39"/>
    </p:embeddedFont>
    <p:embeddedFont>
      <p:font typeface="Montserrat Bold" panose="00000800000000000000" pitchFamily="2" charset="0"/>
      <p:regular r:id="rId40"/>
      <p:bold r:id="rId41"/>
    </p:embeddedFont>
    <p:embeddedFont>
      <p:font typeface="Montserrat Medium" panose="00000600000000000000" pitchFamily="2" charset="0"/>
      <p:regular r:id="rId42"/>
      <p:italic r:id="rId43"/>
    </p:embeddedFont>
    <p:embeddedFont>
      <p:font typeface="Montserrat Semi-Bold" panose="020B0604020202020204" charset="0"/>
      <p:regular r:id="rId44"/>
    </p:embeddedFont>
    <p:embeddedFont>
      <p:font typeface="Source Sans Pro" panose="020B050303040302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CA1525-67B9-5BC1-255D-4CC2D13B2AA1}" v="76" dt="2026-09-23T20:07:23.509"/>
    <p1510:client id="{F7E8CCB6-56F4-5D10-9700-E4776EC9C483}" v="79" dt="2026-09-22T18:51:53.3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96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23.09.2026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will provide some brief context to these few examples for a baseline as we dive deeper into the work behind our advocacy, and I can say that this case was something of a catalyst for Lauren and me. </a:t>
            </a:r>
          </a:p>
          <a:p>
            <a:endParaRPr lang="en-US"/>
          </a:p>
          <a:p>
            <a:r>
              <a:rPr lang="en-US"/>
              <a:t>Z was a 12yo black male admitted to the hospital after a bystander called 911 because it looked as if Z had been punched in the face, without actually witnessing any violence between Z or his father, who he was with at the time at the bus stop. Immediately there was a no contact hold placed by CPS, preventing Z from speaking to any of his family members and requiring all hospital staff from deferring any family member that called for him to CPS. Z's injuries were more superficial and while slightly concussed, he was a very bright, energetic and engaging kid. It was Thanksgiving week, which resulted in the hospital not being staffed as it normally would be, specifically there was a covering social worker. I had also only been with this institution for 1-2 years at the time. </a:t>
            </a:r>
          </a:p>
          <a:p>
            <a:endParaRPr lang="en-US"/>
          </a:p>
          <a:p>
            <a:r>
              <a:rPr lang="en-US"/>
              <a:t>It was clear from early on that Z would be discharging into foster care, given the no contact with his family, but no specific information was provided to the interdisciplinary team about why this was the case. It was also quickly decided that CPS would be the ones to pick him up and take him wherever he was going, but they would not share where that location was to anyone in the hospital, including Z. Having developed a relationship with Z over the course of the days that he was in the hospital, Lauren and I were the only providers that seemed to know him well enough to question this decision, but ultimately communication between CPS and the hospital providers was non-existent, and even as Z begged to be told where he was going, he was not given any information, just told to go with this person. Unsurprisingly, Z was not thrilled with the hospital that seemed to have turned on him when they were supposed to care for him.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ea typeface="Calibri"/>
                <a:cs typeface="Calibri"/>
              </a:rPr>
              <a:t>First opportunity for audience participation</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12</a:t>
            </a:fld>
            <a:endParaRPr lang="cs-CZ"/>
          </a:p>
        </p:txBody>
      </p:sp>
    </p:spTree>
    <p:extLst>
      <p:ext uri="{BB962C8B-B14F-4D97-AF65-F5344CB8AC3E}">
        <p14:creationId xmlns:p14="http://schemas.microsoft.com/office/powerpoint/2010/main" val="362834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ea typeface="Calibri"/>
                <a:cs typeface="Calibri"/>
              </a:rPr>
              <a:t>Lack of language access leads to harm</a:t>
            </a:r>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1013098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ea typeface="Calibri"/>
                <a:cs typeface="Calibri"/>
              </a:rPr>
              <a:t>What bias do you think is in play that would reflect these numbers? What are some cultural differences? How can you leverage your professional understanding when advocating and supporting families who find themselves in these circumstances?</a:t>
            </a:r>
          </a:p>
        </p:txBody>
      </p:sp>
      <p:sp>
        <p:nvSpPr>
          <p:cNvPr id="4" name="Slide Number Placeholder 3"/>
          <p:cNvSpPr>
            <a:spLocks noGrp="1"/>
          </p:cNvSpPr>
          <p:nvPr>
            <p:ph type="sldNum" sz="quarter" idx="5"/>
          </p:nvPr>
        </p:nvSpPr>
        <p:spPr/>
        <p:txBody>
          <a:bodyPr/>
          <a:lstStyle/>
          <a:p>
            <a:fld id="{871B2431-D351-4C6E-A3CF-9DFAC0E3E050}" type="slidenum">
              <a:rPr lang="cs-CZ" smtClean="0"/>
              <a:t>17</a:t>
            </a:fld>
            <a:endParaRPr lang="cs-CZ"/>
          </a:p>
        </p:txBody>
      </p:sp>
    </p:spTree>
    <p:extLst>
      <p:ext uri="{BB962C8B-B14F-4D97-AF65-F5344CB8AC3E}">
        <p14:creationId xmlns:p14="http://schemas.microsoft.com/office/powerpoint/2010/main" val="3672882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ea typeface="Calibri"/>
                <a:cs typeface="Calibri"/>
              </a:rPr>
              <a:t>Let's take notice when these rights are violated by the systems. How do you maintain access for children to have their rights while complying with hospital policies and systemic decisions?</a:t>
            </a:r>
          </a:p>
        </p:txBody>
      </p:sp>
      <p:sp>
        <p:nvSpPr>
          <p:cNvPr id="4" name="Slide Number Placeholder 3"/>
          <p:cNvSpPr>
            <a:spLocks noGrp="1"/>
          </p:cNvSpPr>
          <p:nvPr>
            <p:ph type="sldNum" sz="quarter" idx="5"/>
          </p:nvPr>
        </p:nvSpPr>
        <p:spPr/>
        <p:txBody>
          <a:bodyPr/>
          <a:lstStyle/>
          <a:p>
            <a:fld id="{871B2431-D351-4C6E-A3CF-9DFAC0E3E050}" type="slidenum">
              <a:rPr lang="cs-CZ" smtClean="0"/>
              <a:t>21</a:t>
            </a:fld>
            <a:endParaRPr lang="cs-CZ"/>
          </a:p>
        </p:txBody>
      </p:sp>
    </p:spTree>
    <p:extLst>
      <p:ext uri="{BB962C8B-B14F-4D97-AF65-F5344CB8AC3E}">
        <p14:creationId xmlns:p14="http://schemas.microsoft.com/office/powerpoint/2010/main" val="3664445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ea typeface="Calibri"/>
                <a:cs typeface="Calibri"/>
              </a:rPr>
              <a:t>All of this is taken way when a CPS investigation STARTS – some people are not innocent until proven guilty while others are not.</a:t>
            </a:r>
          </a:p>
        </p:txBody>
      </p:sp>
      <p:sp>
        <p:nvSpPr>
          <p:cNvPr id="4" name="Slide Number Placeholder 3"/>
          <p:cNvSpPr>
            <a:spLocks noGrp="1"/>
          </p:cNvSpPr>
          <p:nvPr>
            <p:ph type="sldNum" sz="quarter" idx="5"/>
          </p:nvPr>
        </p:nvSpPr>
        <p:spPr/>
        <p:txBody>
          <a:bodyPr/>
          <a:lstStyle/>
          <a:p>
            <a:fld id="{871B2431-D351-4C6E-A3CF-9DFAC0E3E050}" type="slidenum">
              <a:rPr lang="cs-CZ" smtClean="0"/>
              <a:t>22</a:t>
            </a:fld>
            <a:endParaRPr lang="cs-CZ"/>
          </a:p>
        </p:txBody>
      </p:sp>
    </p:spTree>
    <p:extLst>
      <p:ext uri="{BB962C8B-B14F-4D97-AF65-F5344CB8AC3E}">
        <p14:creationId xmlns:p14="http://schemas.microsoft.com/office/powerpoint/2010/main" val="2529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ea typeface="Calibri"/>
                <a:cs typeface="Calibri"/>
              </a:rPr>
              <a:t>It's not that we don't have the tools- we are more than capable. But it's understanding the landscaping that we are walking into in order to utilize those necessary tools and finding who to collaborate with in order to optimize those interventions and hopefully the outcome for the child.</a:t>
            </a:r>
          </a:p>
        </p:txBody>
      </p:sp>
      <p:sp>
        <p:nvSpPr>
          <p:cNvPr id="4" name="Slide Number Placeholder 3"/>
          <p:cNvSpPr>
            <a:spLocks noGrp="1"/>
          </p:cNvSpPr>
          <p:nvPr>
            <p:ph type="sldNum" sz="quarter" idx="5"/>
          </p:nvPr>
        </p:nvSpPr>
        <p:spPr/>
        <p:txBody>
          <a:bodyPr/>
          <a:lstStyle/>
          <a:p>
            <a:fld id="{871B2431-D351-4C6E-A3CF-9DFAC0E3E050}" type="slidenum">
              <a:rPr lang="cs-CZ" smtClean="0"/>
              <a:t>24</a:t>
            </a:fld>
            <a:endParaRPr lang="cs-CZ"/>
          </a:p>
        </p:txBody>
      </p:sp>
    </p:spTree>
    <p:extLst>
      <p:ext uri="{BB962C8B-B14F-4D97-AF65-F5344CB8AC3E}">
        <p14:creationId xmlns:p14="http://schemas.microsoft.com/office/powerpoint/2010/main" val="892091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doi.org/10.1542/peds.2019-1765" TargetMode="External"/><Relationship Id="rId2" Type="http://schemas.openxmlformats.org/officeDocument/2006/relationships/hyperlink" Target="https://www.govinfo.gov/app/details/GOVPUB-HE-PURL-" TargetMode="External"/><Relationship Id="rId1" Type="http://schemas.openxmlformats.org/officeDocument/2006/relationships/slideLayout" Target="../slideLayouts/slideLayout7.xml"/><Relationship Id="rId4" Type="http://schemas.openxmlformats.org/officeDocument/2006/relationships/hyperlink" Target="https://www.americanbar.org/groups/litigation/resources/newsletters/childrens-rights/racial-discrimination-child-welfare-human-rights-violation-lets-talk-about-it-wa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p:cNvGrpSpPr/>
        <p:nvPr/>
      </p:nvGrpSpPr>
      <p:grpSpPr>
        <a:xfrm>
          <a:off x="0" y="0"/>
          <a:ext cx="0" cy="0"/>
          <a:chOff x="0" y="0"/>
          <a:chExt cx="0" cy="0"/>
        </a:xfrm>
      </p:grpSpPr>
      <p:sp>
        <p:nvSpPr>
          <p:cNvPr id="2" name="Freeform 2"/>
          <p:cNvSpPr/>
          <p:nvPr/>
        </p:nvSpPr>
        <p:spPr>
          <a:xfrm flipH="1">
            <a:off x="1028700" y="935786"/>
            <a:ext cx="451054" cy="451054"/>
          </a:xfrm>
          <a:custGeom>
            <a:avLst/>
            <a:gdLst/>
            <a:ahLst/>
            <a:cxnLst/>
            <a:rect l="l" t="t" r="r" b="b"/>
            <a:pathLst>
              <a:path w="451054" h="451054">
                <a:moveTo>
                  <a:pt x="451054" y="0"/>
                </a:moveTo>
                <a:lnTo>
                  <a:pt x="0" y="0"/>
                </a:lnTo>
                <a:lnTo>
                  <a:pt x="0" y="451054"/>
                </a:lnTo>
                <a:lnTo>
                  <a:pt x="451054" y="451054"/>
                </a:lnTo>
                <a:lnTo>
                  <a:pt x="451054"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17651602" y="0"/>
            <a:ext cx="636398" cy="10287000"/>
            <a:chOff x="0" y="0"/>
            <a:chExt cx="167611" cy="2709333"/>
          </a:xfrm>
        </p:grpSpPr>
        <p:sp>
          <p:nvSpPr>
            <p:cNvPr id="4" name="Freeform 4"/>
            <p:cNvSpPr/>
            <p:nvPr/>
          </p:nvSpPr>
          <p:spPr>
            <a:xfrm>
              <a:off x="0" y="0"/>
              <a:ext cx="167611" cy="2709333"/>
            </a:xfrm>
            <a:custGeom>
              <a:avLst/>
              <a:gdLst/>
              <a:ahLst/>
              <a:cxnLst/>
              <a:rect l="l" t="t" r="r" b="b"/>
              <a:pathLst>
                <a:path w="167611" h="2709333">
                  <a:moveTo>
                    <a:pt x="0" y="0"/>
                  </a:moveTo>
                  <a:lnTo>
                    <a:pt x="167611" y="0"/>
                  </a:lnTo>
                  <a:lnTo>
                    <a:pt x="167611" y="2709333"/>
                  </a:lnTo>
                  <a:lnTo>
                    <a:pt x="0" y="2709333"/>
                  </a:lnTo>
                  <a:close/>
                </a:path>
              </a:pathLst>
            </a:custGeom>
            <a:solidFill>
              <a:srgbClr val="FFFFFF"/>
            </a:solidFill>
          </p:spPr>
          <p:txBody>
            <a:bodyPr/>
            <a:lstStyle/>
            <a:p>
              <a:endParaRPr lang="en-US"/>
            </a:p>
          </p:txBody>
        </p:sp>
        <p:sp>
          <p:nvSpPr>
            <p:cNvPr id="5" name="TextBox 5"/>
            <p:cNvSpPr txBox="1"/>
            <p:nvPr/>
          </p:nvSpPr>
          <p:spPr>
            <a:xfrm>
              <a:off x="0" y="-57150"/>
              <a:ext cx="167611" cy="2766483"/>
            </a:xfrm>
            <a:prstGeom prst="rect">
              <a:avLst/>
            </a:prstGeom>
          </p:spPr>
          <p:txBody>
            <a:bodyPr lIns="50800" tIns="50800" rIns="50800" bIns="50800" rtlCol="0" anchor="ctr"/>
            <a:lstStyle/>
            <a:p>
              <a:pPr algn="ctr">
                <a:lnSpc>
                  <a:spcPts val="2699"/>
                </a:lnSpc>
              </a:pPr>
              <a:endParaRPr/>
            </a:p>
          </p:txBody>
        </p:sp>
      </p:grpSp>
      <p:sp>
        <p:nvSpPr>
          <p:cNvPr id="6" name="TextBox 6"/>
          <p:cNvSpPr txBox="1"/>
          <p:nvPr/>
        </p:nvSpPr>
        <p:spPr>
          <a:xfrm>
            <a:off x="2139017" y="1929618"/>
            <a:ext cx="11574669" cy="7502054"/>
          </a:xfrm>
          <a:prstGeom prst="rect">
            <a:avLst/>
          </a:prstGeom>
        </p:spPr>
        <p:txBody>
          <a:bodyPr lIns="0" tIns="0" rIns="0" bIns="0" rtlCol="0" anchor="t">
            <a:spAutoFit/>
          </a:bodyPr>
          <a:lstStyle/>
          <a:p>
            <a:pPr algn="l">
              <a:lnSpc>
                <a:spcPts val="7613"/>
              </a:lnSpc>
            </a:pPr>
            <a:r>
              <a:rPr lang="en-US" sz="7250" b="1" dirty="0">
                <a:solidFill>
                  <a:srgbClr val="FFFFFF"/>
                </a:solidFill>
                <a:latin typeface="Montserrat"/>
                <a:ea typeface="Montserrat"/>
                <a:cs typeface="Montserrat"/>
                <a:sym typeface="Montserrat"/>
              </a:rPr>
              <a:t>Advocating Across Disciplines when Children Discharge into the CPS System</a:t>
            </a:r>
            <a:endParaRPr lang="en-US" sz="7250" b="1" dirty="0">
              <a:solidFill>
                <a:srgbClr val="FFFFFF"/>
              </a:solidFill>
              <a:latin typeface="Montserrat"/>
              <a:ea typeface="Montserrat"/>
              <a:cs typeface="Montserrat"/>
            </a:endParaRPr>
          </a:p>
          <a:p>
            <a:pPr algn="l">
              <a:lnSpc>
                <a:spcPts val="7613"/>
              </a:lnSpc>
            </a:pPr>
            <a:endParaRPr lang="en-US" sz="7250">
              <a:solidFill>
                <a:srgbClr val="FFFFFF"/>
              </a:solidFill>
              <a:latin typeface="Montserrat"/>
              <a:ea typeface="Montserrat"/>
              <a:cs typeface="Montserrat"/>
              <a:sym typeface="Montserrat"/>
            </a:endParaRPr>
          </a:p>
          <a:p>
            <a:pPr algn="l">
              <a:lnSpc>
                <a:spcPts val="7613"/>
              </a:lnSpc>
            </a:pPr>
            <a:endParaRPr lang="en-US" sz="7250">
              <a:solidFill>
                <a:srgbClr val="FFFFFF"/>
              </a:solidFill>
              <a:latin typeface="Montserrat"/>
              <a:ea typeface="Montserrat"/>
              <a:cs typeface="Montserrat"/>
              <a:sym typeface="Montserrat"/>
            </a:endParaRPr>
          </a:p>
          <a:p>
            <a:pPr algn="l">
              <a:lnSpc>
                <a:spcPts val="4253"/>
              </a:lnSpc>
            </a:pPr>
            <a:r>
              <a:rPr lang="en-US" sz="4050" dirty="0">
                <a:solidFill>
                  <a:srgbClr val="FFFFFF"/>
                </a:solidFill>
                <a:latin typeface="Montserrat"/>
                <a:ea typeface="Montserrat"/>
                <a:cs typeface="Montserrat"/>
                <a:sym typeface="Montserrat"/>
              </a:rPr>
              <a:t>Rose E. Tandeta, MA, CCLS, CIMT</a:t>
            </a:r>
            <a:endParaRPr lang="en-US" sz="4050" dirty="0">
              <a:solidFill>
                <a:srgbClr val="FFFFFF"/>
              </a:solidFill>
              <a:latin typeface="Montserrat"/>
              <a:ea typeface="Montserrat"/>
              <a:cs typeface="Montserrat"/>
            </a:endParaRPr>
          </a:p>
          <a:p>
            <a:pPr algn="l">
              <a:lnSpc>
                <a:spcPts val="4253"/>
              </a:lnSpc>
            </a:pPr>
            <a:r>
              <a:rPr lang="en-US" sz="4050" dirty="0">
                <a:solidFill>
                  <a:srgbClr val="FFFFFF"/>
                </a:solidFill>
                <a:latin typeface="Montserrat"/>
                <a:ea typeface="Montserrat"/>
                <a:cs typeface="Montserrat"/>
                <a:sym typeface="Montserrat"/>
              </a:rPr>
              <a:t>Lauren Ragan Wilkerson, MA, MT-BC</a:t>
            </a:r>
            <a:endParaRPr lang="en-US" sz="4050" dirty="0">
              <a:solidFill>
                <a:srgbClr val="FFFFFF"/>
              </a:solidFill>
              <a:latin typeface="Montserrat"/>
              <a:ea typeface="Montserrat"/>
              <a:cs typeface="Montserrat"/>
            </a:endParaRPr>
          </a:p>
          <a:p>
            <a:pPr algn="l">
              <a:lnSpc>
                <a:spcPts val="4253"/>
              </a:lnSpc>
            </a:pPr>
            <a:r>
              <a:rPr lang="en-US" sz="4050" dirty="0">
                <a:solidFill>
                  <a:srgbClr val="FFFFFF"/>
                </a:solidFill>
                <a:latin typeface="Montserrat"/>
                <a:ea typeface="Montserrat"/>
                <a:cs typeface="Montserrat"/>
                <a:sym typeface="Montserrat"/>
              </a:rPr>
              <a:t>UCSF Benioff Children’s Hospital Oakland</a:t>
            </a:r>
            <a:endParaRPr lang="en-US" sz="4050" dirty="0">
              <a:solidFill>
                <a:srgbClr val="FFFFFF"/>
              </a:solidFill>
              <a:latin typeface="Montserrat"/>
              <a:ea typeface="Montserrat"/>
              <a:cs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a:extLst>
            <a:ext uri="{FF2B5EF4-FFF2-40B4-BE49-F238E27FC236}">
              <a16:creationId xmlns:a16="http://schemas.microsoft.com/office/drawing/2014/main" id="{778A81AF-47A0-5AC6-6C2D-7F1C94D90BF6}"/>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8E506503-DC1C-6D13-0D1E-48E553322FFD}"/>
              </a:ext>
            </a:extLst>
          </p:cNvPr>
          <p:cNvSpPr txBox="1"/>
          <p:nvPr/>
        </p:nvSpPr>
        <p:spPr>
          <a:xfrm>
            <a:off x="1028700" y="1114425"/>
            <a:ext cx="12377485" cy="1218282"/>
          </a:xfrm>
          <a:prstGeom prst="rect">
            <a:avLst/>
          </a:prstGeom>
        </p:spPr>
        <p:txBody>
          <a:bodyPr wrap="square" lIns="0" tIns="0" rIns="0" bIns="0" rtlCol="0" anchor="t">
            <a:spAutoFit/>
          </a:bodyPr>
          <a:lstStyle/>
          <a:p>
            <a:pPr algn="ctr">
              <a:lnSpc>
                <a:spcPts val="9466"/>
              </a:lnSpc>
            </a:pPr>
            <a:r>
              <a:rPr lang="en-US" sz="8600" b="1" dirty="0">
                <a:solidFill>
                  <a:srgbClr val="FFFFFF"/>
                </a:solidFill>
                <a:latin typeface="Montserrat Semi-Bold"/>
                <a:ea typeface="Montserrat Semi-Bold"/>
                <a:cs typeface="Montserrat Semi-Bold"/>
                <a:sym typeface="Montserrat Semi-Bold"/>
              </a:rPr>
              <a:t>Learning Objectives</a:t>
            </a:r>
            <a:endParaRPr lang="en-US" sz="8600" b="1" dirty="0">
              <a:solidFill>
                <a:srgbClr val="FFFFFF"/>
              </a:solidFill>
              <a:latin typeface="Montserrat Semi-Bold"/>
              <a:ea typeface="Montserrat Semi-Bold"/>
              <a:cs typeface="Montserrat Semi-Bold"/>
            </a:endParaRPr>
          </a:p>
        </p:txBody>
      </p:sp>
      <p:sp>
        <p:nvSpPr>
          <p:cNvPr id="3" name="TextBox 3">
            <a:extLst>
              <a:ext uri="{FF2B5EF4-FFF2-40B4-BE49-F238E27FC236}">
                <a16:creationId xmlns:a16="http://schemas.microsoft.com/office/drawing/2014/main" id="{267F5EAE-192E-E667-1247-5E55892BC505}"/>
              </a:ext>
            </a:extLst>
          </p:cNvPr>
          <p:cNvSpPr txBox="1"/>
          <p:nvPr/>
        </p:nvSpPr>
        <p:spPr>
          <a:xfrm>
            <a:off x="514350" y="2890417"/>
            <a:ext cx="17773650" cy="5148076"/>
          </a:xfrm>
          <a:prstGeom prst="rect">
            <a:avLst/>
          </a:prstGeom>
        </p:spPr>
        <p:txBody>
          <a:bodyPr lIns="0" tIns="0" rIns="0" bIns="0" rtlCol="0" anchor="t">
            <a:spAutoFit/>
          </a:bodyPr>
          <a:lstStyle/>
          <a:p>
            <a:pPr marL="457200" indent="-457200">
              <a:lnSpc>
                <a:spcPts val="4499"/>
              </a:lnSpc>
              <a:buFont typeface="Arial"/>
              <a:buChar char="•"/>
            </a:pPr>
            <a:r>
              <a:rPr lang="en-US" sz="3200" dirty="0">
                <a:solidFill>
                  <a:srgbClr val="FFFFFF"/>
                </a:solidFill>
                <a:latin typeface="Source Sans Pro"/>
                <a:ea typeface="Source Sans Pro"/>
                <a:cs typeface="Source Sans Pro"/>
                <a:sym typeface="Source Sans Pro"/>
              </a:rPr>
              <a:t>Participants will be able to identify the prevalence of abuse/neglect that results in hospitalization of children</a:t>
            </a:r>
            <a:endParaRPr lang="en-US" sz="3200">
              <a:solidFill>
                <a:srgbClr val="000000"/>
              </a:solidFill>
              <a:latin typeface="Calibri"/>
              <a:ea typeface="Calibri"/>
              <a:cs typeface="Calibri"/>
            </a:endParaRPr>
          </a:p>
          <a:p>
            <a:pPr>
              <a:lnSpc>
                <a:spcPts val="4499"/>
              </a:lnSpc>
            </a:pPr>
            <a:endParaRPr lang="en-US" sz="3200" dirty="0">
              <a:solidFill>
                <a:srgbClr val="FFFFFF"/>
              </a:solidFill>
              <a:latin typeface="Source Sans Pro"/>
              <a:ea typeface="Source Sans Pro"/>
              <a:cs typeface="Source Sans Pro"/>
            </a:endParaRPr>
          </a:p>
          <a:p>
            <a:pPr marL="457200" indent="-457200">
              <a:lnSpc>
                <a:spcPts val="4499"/>
              </a:lnSpc>
              <a:buFont typeface="Arial"/>
              <a:buChar char="•"/>
            </a:pPr>
            <a:r>
              <a:rPr lang="en-US" sz="3200" dirty="0">
                <a:solidFill>
                  <a:srgbClr val="FFFFFF"/>
                </a:solidFill>
                <a:latin typeface="Source Sans Pro"/>
                <a:ea typeface="Source Sans Pro"/>
                <a:cs typeface="Source Sans Pro"/>
                <a:sym typeface="Source Sans Pro"/>
              </a:rPr>
              <a:t>Participants</a:t>
            </a:r>
            <a:r>
              <a:rPr lang="en-US" sz="3200" dirty="0">
                <a:solidFill>
                  <a:srgbClr val="FFFFFF"/>
                </a:solidFill>
                <a:latin typeface="Source Sans Pro"/>
                <a:ea typeface="Source Sans Pro"/>
                <a:cs typeface="Source Sans Pro"/>
              </a:rPr>
              <a:t> will be able to identify racial disparities and systemic racis</a:t>
            </a:r>
            <a:r>
              <a:rPr lang="en-US" sz="3200" dirty="0">
                <a:solidFill>
                  <a:srgbClr val="FFFFFF"/>
                </a:solidFill>
                <a:latin typeface="Source Sans Pro"/>
                <a:ea typeface="Source Sans Pro"/>
                <a:cs typeface="Source Sans Pro"/>
                <a:sym typeface="Source Sans Pro"/>
              </a:rPr>
              <a:t>m</a:t>
            </a:r>
            <a:r>
              <a:rPr lang="en-US" sz="3200" dirty="0">
                <a:solidFill>
                  <a:srgbClr val="FFFFFF"/>
                </a:solidFill>
                <a:latin typeface="Source Sans Pro"/>
                <a:ea typeface="Source Sans Pro"/>
                <a:cs typeface="Source Sans Pro"/>
              </a:rPr>
              <a:t> at play in child protective services decisions and actions</a:t>
            </a:r>
            <a:endParaRPr lang="en-US" sz="3200">
              <a:solidFill>
                <a:srgbClr val="000000"/>
              </a:solidFill>
              <a:latin typeface="Calibri"/>
              <a:ea typeface="Calibri"/>
              <a:cs typeface="Calibri"/>
            </a:endParaRPr>
          </a:p>
          <a:p>
            <a:pPr marL="457200" indent="-457200">
              <a:lnSpc>
                <a:spcPts val="4499"/>
              </a:lnSpc>
              <a:buFont typeface="Arial"/>
              <a:buChar char="•"/>
            </a:pPr>
            <a:endParaRPr lang="en-US" sz="3200" dirty="0">
              <a:solidFill>
                <a:srgbClr val="FFFFFF"/>
              </a:solidFill>
              <a:latin typeface="Source Sans Pro"/>
              <a:ea typeface="Source Sans Pro"/>
              <a:cs typeface="Source Sans Pro"/>
            </a:endParaRPr>
          </a:p>
          <a:p>
            <a:pPr marL="457200" indent="-457200">
              <a:lnSpc>
                <a:spcPts val="4499"/>
              </a:lnSpc>
              <a:buFont typeface="Arial"/>
              <a:buChar char="•"/>
            </a:pPr>
            <a:r>
              <a:rPr lang="en-US" sz="3200" dirty="0">
                <a:solidFill>
                  <a:srgbClr val="FFFFFF"/>
                </a:solidFill>
                <a:latin typeface="Source Sans Pro"/>
                <a:ea typeface="Source Sans Pro"/>
                <a:cs typeface="Source Sans Pro"/>
                <a:sym typeface="Source Sans Pro"/>
              </a:rPr>
              <a:t>Participants will be able to identify interventions within their role in working with children who will be separated from their primary caregivers due to child welfare involvement</a:t>
            </a:r>
            <a:endParaRPr lang="en-US" sz="3200" dirty="0">
              <a:solidFill>
                <a:srgbClr val="FFFFFF"/>
              </a:solidFill>
              <a:latin typeface="Source Sans Pro"/>
              <a:ea typeface="Source Sans Pro"/>
              <a:cs typeface="Source Sans Pro"/>
            </a:endParaRPr>
          </a:p>
          <a:p>
            <a:pPr algn="l">
              <a:lnSpc>
                <a:spcPts val="4499"/>
              </a:lnSpc>
            </a:pPr>
            <a:endParaRPr lang="en-US" sz="2950">
              <a:solidFill>
                <a:srgbClr val="FFFFFF"/>
              </a:solidFill>
              <a:latin typeface="Source Sans Pro"/>
              <a:ea typeface="Source Sans Pro"/>
              <a:cs typeface="Source Sans Pro"/>
            </a:endParaRPr>
          </a:p>
        </p:txBody>
      </p:sp>
      <p:sp>
        <p:nvSpPr>
          <p:cNvPr id="4" name="TextBox 3">
            <a:extLst>
              <a:ext uri="{FF2B5EF4-FFF2-40B4-BE49-F238E27FC236}">
                <a16:creationId xmlns:a16="http://schemas.microsoft.com/office/drawing/2014/main" id="{4A62ADD9-F106-79BC-A8DB-988F7CAF80E1}"/>
              </a:ext>
            </a:extLst>
          </p:cNvPr>
          <p:cNvSpPr txBox="1"/>
          <p:nvPr/>
        </p:nvSpPr>
        <p:spPr>
          <a:xfrm>
            <a:off x="15255239" y="8900159"/>
            <a:ext cx="13563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ea typeface="Calibri"/>
                <a:cs typeface="Calibri"/>
              </a:rPr>
              <a:t>Pt 1</a:t>
            </a:r>
          </a:p>
        </p:txBody>
      </p:sp>
    </p:spTree>
    <p:extLst>
      <p:ext uri="{BB962C8B-B14F-4D97-AF65-F5344CB8AC3E}">
        <p14:creationId xmlns:p14="http://schemas.microsoft.com/office/powerpoint/2010/main" val="236131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p:cNvGrpSpPr/>
        <p:nvPr/>
      </p:nvGrpSpPr>
      <p:grpSpPr>
        <a:xfrm>
          <a:off x="0" y="0"/>
          <a:ext cx="0" cy="0"/>
          <a:chOff x="0" y="0"/>
          <a:chExt cx="0" cy="0"/>
        </a:xfrm>
      </p:grpSpPr>
      <p:sp>
        <p:nvSpPr>
          <p:cNvPr id="2" name="TextBox 2"/>
          <p:cNvSpPr txBox="1"/>
          <p:nvPr/>
        </p:nvSpPr>
        <p:spPr>
          <a:xfrm>
            <a:off x="1028700" y="1114425"/>
            <a:ext cx="12377485" cy="1218282"/>
          </a:xfrm>
          <a:prstGeom prst="rect">
            <a:avLst/>
          </a:prstGeom>
        </p:spPr>
        <p:txBody>
          <a:bodyPr wrap="square" lIns="0" tIns="0" rIns="0" bIns="0" rtlCol="0" anchor="t">
            <a:spAutoFit/>
          </a:bodyPr>
          <a:lstStyle/>
          <a:p>
            <a:pPr>
              <a:lnSpc>
                <a:spcPts val="9466"/>
              </a:lnSpc>
            </a:pPr>
            <a:r>
              <a:rPr lang="en-US" sz="8600" b="1">
                <a:solidFill>
                  <a:srgbClr val="FFFFFF"/>
                </a:solidFill>
                <a:latin typeface="Montserrat Semi-Bold"/>
                <a:ea typeface="Montserrat Semi-Bold"/>
                <a:cs typeface="Montserrat Semi-Bold"/>
                <a:sym typeface="Montserrat Semi-Bold"/>
              </a:rPr>
              <a:t>Learning </a:t>
            </a:r>
            <a:r>
              <a:rPr lang="en-US" sz="8600" b="1" dirty="0">
                <a:solidFill>
                  <a:srgbClr val="FFFFFF"/>
                </a:solidFill>
                <a:latin typeface="Montserrat Semi-Bold"/>
                <a:ea typeface="Montserrat Semi-Bold"/>
                <a:cs typeface="Montserrat Semi-Bold"/>
                <a:sym typeface="Montserrat Semi-Bold"/>
              </a:rPr>
              <a:t>Objectives</a:t>
            </a:r>
            <a:endParaRPr lang="en-US" sz="8600" b="1" dirty="0">
              <a:solidFill>
                <a:srgbClr val="FFFFFF"/>
              </a:solidFill>
              <a:latin typeface="Montserrat Semi-Bold"/>
              <a:ea typeface="Montserrat Semi-Bold"/>
              <a:cs typeface="Montserrat Semi-Bold"/>
            </a:endParaRPr>
          </a:p>
        </p:txBody>
      </p:sp>
      <p:sp>
        <p:nvSpPr>
          <p:cNvPr id="3" name="TextBox 3"/>
          <p:cNvSpPr txBox="1"/>
          <p:nvPr/>
        </p:nvSpPr>
        <p:spPr>
          <a:xfrm>
            <a:off x="514350" y="2890417"/>
            <a:ext cx="17773650" cy="2841355"/>
          </a:xfrm>
          <a:prstGeom prst="rect">
            <a:avLst/>
          </a:prstGeom>
        </p:spPr>
        <p:txBody>
          <a:bodyPr lIns="0" tIns="0" rIns="0" bIns="0" rtlCol="0" anchor="t">
            <a:spAutoFit/>
          </a:bodyPr>
          <a:lstStyle/>
          <a:p>
            <a:pPr marL="457200" indent="-457200">
              <a:lnSpc>
                <a:spcPts val="4499"/>
              </a:lnSpc>
              <a:buFont typeface="Arial"/>
              <a:buChar char="•"/>
            </a:pPr>
            <a:r>
              <a:rPr lang="en-US" sz="3200" dirty="0">
                <a:solidFill>
                  <a:srgbClr val="FFFFFF"/>
                </a:solidFill>
                <a:latin typeface="Source Sans Pro"/>
                <a:ea typeface="Source Sans Pro"/>
                <a:cs typeface="Source Sans Pro"/>
                <a:sym typeface="Source Sans Pro"/>
              </a:rPr>
              <a:t>Participants will learn strategies to advocate; i.e., questions to ask when helping patients transition into the child welfare system</a:t>
            </a:r>
            <a:endParaRPr lang="en-US" sz="3200" dirty="0">
              <a:solidFill>
                <a:srgbClr val="FFFFFF"/>
              </a:solidFill>
              <a:latin typeface="Source Sans Pro"/>
              <a:ea typeface="Source Sans Pro"/>
              <a:cs typeface="Calibri"/>
            </a:endParaRPr>
          </a:p>
          <a:p>
            <a:pPr marL="457200" indent="-457200">
              <a:lnSpc>
                <a:spcPts val="4499"/>
              </a:lnSpc>
              <a:buFont typeface="Arial"/>
              <a:buChar char="•"/>
            </a:pPr>
            <a:endParaRPr lang="en-US" sz="3200" dirty="0">
              <a:solidFill>
                <a:srgbClr val="FFFFFF"/>
              </a:solidFill>
              <a:latin typeface="Source Sans Pro"/>
              <a:ea typeface="Source Sans Pro"/>
              <a:cs typeface="Source Sans Pro"/>
            </a:endParaRPr>
          </a:p>
          <a:p>
            <a:pPr marL="457200" indent="-457200" algn="l">
              <a:lnSpc>
                <a:spcPts val="4499"/>
              </a:lnSpc>
              <a:buFont typeface="Arial"/>
              <a:buChar char="•"/>
            </a:pPr>
            <a:r>
              <a:rPr lang="en-US" sz="3200" dirty="0">
                <a:solidFill>
                  <a:srgbClr val="FFFFFF"/>
                </a:solidFill>
                <a:latin typeface="Source Sans Pro"/>
                <a:ea typeface="Source Sans Pro"/>
                <a:cs typeface="Source Sans Pro"/>
                <a:sym typeface="Source Sans Pro"/>
              </a:rPr>
              <a:t>Participants develop increased confidence in asking challenging questions as it relates to child welfare involvement with patients</a:t>
            </a:r>
            <a:endParaRPr lang="en-US" sz="3200" dirty="0">
              <a:solidFill>
                <a:srgbClr val="FFFFFF"/>
              </a:solidFill>
              <a:latin typeface="Source Sans Pro"/>
              <a:ea typeface="Source Sans Pro"/>
              <a:cs typeface="Source Sans Pro"/>
            </a:endParaRPr>
          </a:p>
        </p:txBody>
      </p:sp>
      <p:sp>
        <p:nvSpPr>
          <p:cNvPr id="5" name="TextBox 4">
            <a:extLst>
              <a:ext uri="{FF2B5EF4-FFF2-40B4-BE49-F238E27FC236}">
                <a16:creationId xmlns:a16="http://schemas.microsoft.com/office/drawing/2014/main" id="{2DBE7D07-204E-1F1C-BAE0-F811DA3B5BA7}"/>
              </a:ext>
            </a:extLst>
          </p:cNvPr>
          <p:cNvSpPr txBox="1"/>
          <p:nvPr/>
        </p:nvSpPr>
        <p:spPr>
          <a:xfrm>
            <a:off x="15255239" y="8900159"/>
            <a:ext cx="13563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ea typeface="Calibri"/>
                <a:cs typeface="Calibri"/>
              </a:rPr>
              <a:t>Pt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a:extLst>
            <a:ext uri="{FF2B5EF4-FFF2-40B4-BE49-F238E27FC236}">
              <a16:creationId xmlns:a16="http://schemas.microsoft.com/office/drawing/2014/main" id="{BE2895CB-2838-BC04-69A5-0742C8BAD95F}"/>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A3E0278B-C19D-B24F-69FC-B00BE2AA1762}"/>
              </a:ext>
            </a:extLst>
          </p:cNvPr>
          <p:cNvSpPr txBox="1"/>
          <p:nvPr/>
        </p:nvSpPr>
        <p:spPr>
          <a:xfrm>
            <a:off x="1028700" y="1114425"/>
            <a:ext cx="15290741" cy="2436564"/>
          </a:xfrm>
          <a:prstGeom prst="rect">
            <a:avLst/>
          </a:prstGeom>
        </p:spPr>
        <p:txBody>
          <a:bodyPr wrap="square" lIns="0" tIns="0" rIns="0" bIns="0" rtlCol="0" anchor="t">
            <a:spAutoFit/>
          </a:bodyPr>
          <a:lstStyle/>
          <a:p>
            <a:pPr>
              <a:lnSpc>
                <a:spcPts val="9466"/>
              </a:lnSpc>
            </a:pPr>
            <a:r>
              <a:rPr lang="en-US" sz="8600" b="1" dirty="0">
                <a:solidFill>
                  <a:srgbClr val="FFFFFF"/>
                </a:solidFill>
                <a:latin typeface="Montserrat Semi-Bold"/>
                <a:sym typeface="Montserrat Semi-Bold"/>
              </a:rPr>
              <a:t>Opportunities for Reflection</a:t>
            </a:r>
            <a:endParaRPr lang="en-US" dirty="0"/>
          </a:p>
        </p:txBody>
      </p:sp>
      <p:sp>
        <p:nvSpPr>
          <p:cNvPr id="3" name="TextBox 3">
            <a:extLst>
              <a:ext uri="{FF2B5EF4-FFF2-40B4-BE49-F238E27FC236}">
                <a16:creationId xmlns:a16="http://schemas.microsoft.com/office/drawing/2014/main" id="{561831A8-EA9F-5726-4F41-7755F9F21A7A}"/>
              </a:ext>
            </a:extLst>
          </p:cNvPr>
          <p:cNvSpPr txBox="1"/>
          <p:nvPr/>
        </p:nvSpPr>
        <p:spPr>
          <a:xfrm>
            <a:off x="514350" y="2890417"/>
            <a:ext cx="17773650" cy="5148076"/>
          </a:xfrm>
          <a:prstGeom prst="rect">
            <a:avLst/>
          </a:prstGeom>
        </p:spPr>
        <p:txBody>
          <a:bodyPr lIns="0" tIns="0" rIns="0" bIns="0" rtlCol="0" anchor="t">
            <a:spAutoFit/>
          </a:bodyPr>
          <a:lstStyle/>
          <a:p>
            <a:pPr>
              <a:lnSpc>
                <a:spcPts val="4499"/>
              </a:lnSpc>
            </a:pPr>
            <a:endParaRPr lang="en-US" sz="2950" dirty="0">
              <a:solidFill>
                <a:srgbClr val="FFFFFF"/>
              </a:solidFill>
              <a:latin typeface="Source Sans Pro"/>
              <a:ea typeface="Source Sans Pro"/>
              <a:cs typeface="Source Sans Pro"/>
            </a:endParaRPr>
          </a:p>
          <a:p>
            <a:pPr marL="457200" indent="-457200">
              <a:lnSpc>
                <a:spcPts val="4499"/>
              </a:lnSpc>
              <a:buFont typeface="Courier New"/>
              <a:buChar char="o"/>
            </a:pPr>
            <a:r>
              <a:rPr lang="en-US" sz="2950" dirty="0">
                <a:solidFill>
                  <a:srgbClr val="FFFFFF"/>
                </a:solidFill>
                <a:latin typeface="Source Sans Pro"/>
                <a:ea typeface="Source Sans Pro"/>
                <a:cs typeface="Source Sans Pro"/>
              </a:rPr>
              <a:t>What racial disparities and systemic racis</a:t>
            </a:r>
            <a:r>
              <a:rPr lang="en-US" sz="2950" dirty="0">
                <a:solidFill>
                  <a:srgbClr val="FFFFFF"/>
                </a:solidFill>
                <a:latin typeface="Source Sans Pro"/>
                <a:ea typeface="Source Sans Pro"/>
                <a:cs typeface="Source Sans Pro"/>
                <a:sym typeface="Source Sans Pro"/>
              </a:rPr>
              <a:t>m</a:t>
            </a:r>
            <a:r>
              <a:rPr lang="en-US" sz="2950" dirty="0">
                <a:solidFill>
                  <a:srgbClr val="FFFFFF"/>
                </a:solidFill>
                <a:latin typeface="Source Sans Pro"/>
                <a:ea typeface="Source Sans Pro"/>
                <a:cs typeface="Source Sans Pro"/>
              </a:rPr>
              <a:t> dynamics are at play in team decisions? </a:t>
            </a:r>
          </a:p>
          <a:p>
            <a:pPr marL="457200" indent="-457200">
              <a:lnSpc>
                <a:spcPts val="4499"/>
              </a:lnSpc>
              <a:buFont typeface="Courier New"/>
              <a:buChar char="o"/>
            </a:pPr>
            <a:endParaRPr lang="en-US" sz="2950">
              <a:solidFill>
                <a:srgbClr val="FFFFFF"/>
              </a:solidFill>
              <a:latin typeface="Source Sans Pro"/>
              <a:ea typeface="Source Sans Pro"/>
              <a:cs typeface="Source Sans Pro"/>
            </a:endParaRPr>
          </a:p>
          <a:p>
            <a:pPr marL="457200" indent="-457200">
              <a:lnSpc>
                <a:spcPts val="4499"/>
              </a:lnSpc>
              <a:buFont typeface="Courier New"/>
              <a:buChar char="o"/>
            </a:pPr>
            <a:r>
              <a:rPr lang="en-US" sz="2950" dirty="0">
                <a:solidFill>
                  <a:srgbClr val="FFFFFF"/>
                </a:solidFill>
                <a:latin typeface="Source Sans Pro"/>
                <a:ea typeface="Source Sans Pro"/>
                <a:cs typeface="Source Sans Pro"/>
                <a:sym typeface="Source Sans Pro"/>
              </a:rPr>
              <a:t>What interventions come to mind for your service delivery? </a:t>
            </a:r>
            <a:endParaRPr lang="en-US" sz="2950" dirty="0">
              <a:solidFill>
                <a:srgbClr val="FFFFFF"/>
              </a:solidFill>
              <a:latin typeface="Source Sans Pro"/>
              <a:ea typeface="Source Sans Pro"/>
              <a:cs typeface="Source Sans Pro"/>
            </a:endParaRPr>
          </a:p>
          <a:p>
            <a:pPr>
              <a:lnSpc>
                <a:spcPts val="4499"/>
              </a:lnSpc>
            </a:pPr>
            <a:r>
              <a:rPr lang="en-US" sz="2950" dirty="0">
                <a:solidFill>
                  <a:srgbClr val="FFFFFF"/>
                </a:solidFill>
                <a:latin typeface="Source Sans Pro"/>
                <a:ea typeface="Source Sans Pro"/>
                <a:cs typeface="Source Sans Pro"/>
              </a:rPr>
              <a:t>  *with particular care to trauma informed, culturally reflexive, opportunities to advocate</a:t>
            </a:r>
          </a:p>
          <a:p>
            <a:pPr>
              <a:lnSpc>
                <a:spcPts val="4499"/>
              </a:lnSpc>
            </a:pPr>
            <a:endParaRPr lang="en-US" sz="2950" dirty="0">
              <a:solidFill>
                <a:srgbClr val="FFFFFF"/>
              </a:solidFill>
              <a:latin typeface="Source Sans Pro"/>
              <a:ea typeface="Source Sans Pro"/>
              <a:cs typeface="Source Sans Pro"/>
            </a:endParaRPr>
          </a:p>
          <a:p>
            <a:pPr marL="457200" indent="-457200">
              <a:lnSpc>
                <a:spcPts val="4499"/>
              </a:lnSpc>
              <a:buFont typeface="Courier New"/>
              <a:buChar char="o"/>
            </a:pPr>
            <a:r>
              <a:rPr lang="en-US" sz="2950" dirty="0">
                <a:solidFill>
                  <a:srgbClr val="FFFFFF"/>
                </a:solidFill>
                <a:latin typeface="Source Sans Pro"/>
                <a:ea typeface="Source Sans Pro"/>
                <a:cs typeface="Source Sans Pro"/>
                <a:sym typeface="Source Sans Pro"/>
              </a:rPr>
              <a:t>What areas of need arise that require escalation and collaboration?</a:t>
            </a:r>
            <a:endParaRPr lang="en-US" sz="2950" dirty="0">
              <a:solidFill>
                <a:srgbClr val="FFFFFF"/>
              </a:solidFill>
              <a:latin typeface="Source Sans Pro"/>
              <a:ea typeface="Source Sans Pro"/>
              <a:cs typeface="Source Sans Pro"/>
            </a:endParaRPr>
          </a:p>
          <a:p>
            <a:pPr>
              <a:lnSpc>
                <a:spcPts val="4499"/>
              </a:lnSpc>
            </a:pPr>
            <a:endParaRPr lang="en-US" sz="2950" dirty="0">
              <a:solidFill>
                <a:srgbClr val="FFFFFF"/>
              </a:solidFill>
              <a:latin typeface="Source Sans Pro"/>
              <a:ea typeface="Source Sans Pro"/>
              <a:cs typeface="Source Sans Pro"/>
            </a:endParaRPr>
          </a:p>
          <a:p>
            <a:pPr marL="457200" indent="-457200">
              <a:lnSpc>
                <a:spcPts val="4499"/>
              </a:lnSpc>
              <a:buFont typeface="Courier New"/>
              <a:buChar char="o"/>
            </a:pPr>
            <a:r>
              <a:rPr lang="en-US" sz="2950" dirty="0">
                <a:solidFill>
                  <a:srgbClr val="FFFFFF"/>
                </a:solidFill>
                <a:latin typeface="Source Sans Pro"/>
                <a:ea typeface="Source Sans Pro"/>
                <a:cs typeface="Source Sans Pro"/>
                <a:sym typeface="Source Sans Pro"/>
              </a:rPr>
              <a:t>Who comes to mind to collaborate/co-treat with for culturally reflexive sessions ?</a:t>
            </a:r>
            <a:endParaRPr lang="en-US" sz="2950" dirty="0">
              <a:solidFill>
                <a:srgbClr val="FFFFFF"/>
              </a:solidFill>
              <a:latin typeface="Source Sans Pro"/>
              <a:ea typeface="Source Sans Pro"/>
              <a:cs typeface="Source Sans Pro"/>
            </a:endParaRPr>
          </a:p>
        </p:txBody>
      </p:sp>
    </p:spTree>
    <p:extLst>
      <p:ext uri="{BB962C8B-B14F-4D97-AF65-F5344CB8AC3E}">
        <p14:creationId xmlns:p14="http://schemas.microsoft.com/office/powerpoint/2010/main" val="1603209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a:extLst>
            <a:ext uri="{FF2B5EF4-FFF2-40B4-BE49-F238E27FC236}">
              <a16:creationId xmlns:a16="http://schemas.microsoft.com/office/drawing/2014/main" id="{5F6F5605-C745-5C57-B738-9DFDC0389ADE}"/>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04F58834-62EA-3C42-8672-9097AC946CBB}"/>
              </a:ext>
            </a:extLst>
          </p:cNvPr>
          <p:cNvSpPr txBox="1"/>
          <p:nvPr/>
        </p:nvSpPr>
        <p:spPr>
          <a:xfrm>
            <a:off x="1028700" y="1114425"/>
            <a:ext cx="16339885" cy="2436564"/>
          </a:xfrm>
          <a:prstGeom prst="rect">
            <a:avLst/>
          </a:prstGeom>
        </p:spPr>
        <p:txBody>
          <a:bodyPr wrap="square" lIns="0" tIns="0" rIns="0" bIns="0" rtlCol="0" anchor="t">
            <a:spAutoFit/>
          </a:bodyPr>
          <a:lstStyle/>
          <a:p>
            <a:pPr>
              <a:lnSpc>
                <a:spcPts val="9466"/>
              </a:lnSpc>
            </a:pPr>
            <a:r>
              <a:rPr lang="en-US" sz="8600" b="1" dirty="0">
                <a:solidFill>
                  <a:srgbClr val="FFFFFF"/>
                </a:solidFill>
                <a:latin typeface="Montserrat Semi-Bold"/>
                <a:ea typeface="Montserrat Semi-Bold"/>
                <a:cs typeface="Montserrat Semi-Bold"/>
                <a:sym typeface="Montserrat Semi-Bold"/>
              </a:rPr>
              <a:t>Spheres of Influence </a:t>
            </a:r>
            <a:r>
              <a:rPr lang="en-US" sz="8600" b="1">
                <a:solidFill>
                  <a:srgbClr val="FFFFFF"/>
                </a:solidFill>
                <a:latin typeface="Montserrat Semi-Bold"/>
                <a:ea typeface="Montserrat Semi-Bold"/>
                <a:cs typeface="Montserrat Semi-Bold"/>
                <a:sym typeface="Montserrat Semi-Bold"/>
              </a:rPr>
              <a:t>&amp; The Art of Change </a:t>
            </a:r>
            <a:endParaRPr lang="en-US" sz="8600" b="1" dirty="0">
              <a:solidFill>
                <a:srgbClr val="FFFFFF"/>
              </a:solidFill>
              <a:latin typeface="Montserrat Semi-Bold"/>
              <a:ea typeface="Montserrat Semi-Bold"/>
              <a:cs typeface="Montserrat Semi-Bold"/>
            </a:endParaRPr>
          </a:p>
        </p:txBody>
      </p:sp>
      <p:sp>
        <p:nvSpPr>
          <p:cNvPr id="5" name="Freeform 2">
            <a:extLst>
              <a:ext uri="{FF2B5EF4-FFF2-40B4-BE49-F238E27FC236}">
                <a16:creationId xmlns:a16="http://schemas.microsoft.com/office/drawing/2014/main" id="{84EE5B7A-EB24-E05C-F40E-C61D8CDB74DE}"/>
              </a:ext>
            </a:extLst>
          </p:cNvPr>
          <p:cNvSpPr/>
          <p:nvPr/>
        </p:nvSpPr>
        <p:spPr>
          <a:xfrm>
            <a:off x="610126" y="3552640"/>
            <a:ext cx="6213927" cy="6356958"/>
          </a:xfrm>
          <a:custGeom>
            <a:avLst/>
            <a:gdLst/>
            <a:ahLst/>
            <a:cxnLst/>
            <a:rect l="l" t="t" r="r" b="b"/>
            <a:pathLst>
              <a:path w="6213927" h="6356958">
                <a:moveTo>
                  <a:pt x="0" y="0"/>
                </a:moveTo>
                <a:lnTo>
                  <a:pt x="6213927" y="0"/>
                </a:lnTo>
                <a:lnTo>
                  <a:pt x="6213927" y="6356958"/>
                </a:lnTo>
                <a:lnTo>
                  <a:pt x="0" y="6356958"/>
                </a:lnTo>
                <a:lnTo>
                  <a:pt x="0" y="0"/>
                </a:lnTo>
                <a:close/>
              </a:path>
            </a:pathLst>
          </a:custGeom>
          <a:blipFill>
            <a:blip r:embed="rId2"/>
            <a:stretch>
              <a:fillRect/>
            </a:stretch>
          </a:blipFill>
        </p:spPr>
        <p:txBody>
          <a:bodyPr/>
          <a:lstStyle/>
          <a:p>
            <a:endParaRPr lang="en-US"/>
          </a:p>
        </p:txBody>
      </p:sp>
      <p:sp>
        <p:nvSpPr>
          <p:cNvPr id="7" name="Freeform 3">
            <a:extLst>
              <a:ext uri="{FF2B5EF4-FFF2-40B4-BE49-F238E27FC236}">
                <a16:creationId xmlns:a16="http://schemas.microsoft.com/office/drawing/2014/main" id="{C09EB596-EAC5-D2CC-F456-9F8FC0BB29D0}"/>
              </a:ext>
            </a:extLst>
          </p:cNvPr>
          <p:cNvSpPr/>
          <p:nvPr/>
        </p:nvSpPr>
        <p:spPr>
          <a:xfrm>
            <a:off x="8458200" y="3549865"/>
            <a:ext cx="8463086" cy="6351621"/>
          </a:xfrm>
          <a:custGeom>
            <a:avLst/>
            <a:gdLst/>
            <a:ahLst/>
            <a:cxnLst/>
            <a:rect l="l" t="t" r="r" b="b"/>
            <a:pathLst>
              <a:path w="7211229" h="5752907">
                <a:moveTo>
                  <a:pt x="0" y="0"/>
                </a:moveTo>
                <a:lnTo>
                  <a:pt x="7211229" y="0"/>
                </a:lnTo>
                <a:lnTo>
                  <a:pt x="7211229" y="5752907"/>
                </a:lnTo>
                <a:lnTo>
                  <a:pt x="0" y="5752907"/>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2476834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516100" y="0"/>
            <a:ext cx="3771900" cy="10283886"/>
            <a:chOff x="0" y="0"/>
            <a:chExt cx="993422" cy="2708513"/>
          </a:xfrm>
        </p:grpSpPr>
        <p:sp>
          <p:nvSpPr>
            <p:cNvPr id="3" name="Freeform 3"/>
            <p:cNvSpPr/>
            <p:nvPr/>
          </p:nvSpPr>
          <p:spPr>
            <a:xfrm>
              <a:off x="0" y="0"/>
              <a:ext cx="993422" cy="2708513"/>
            </a:xfrm>
            <a:custGeom>
              <a:avLst/>
              <a:gdLst/>
              <a:ahLst/>
              <a:cxnLst/>
              <a:rect l="l" t="t" r="r" b="b"/>
              <a:pathLst>
                <a:path w="993422" h="2708513">
                  <a:moveTo>
                    <a:pt x="0" y="0"/>
                  </a:moveTo>
                  <a:lnTo>
                    <a:pt x="993422" y="0"/>
                  </a:lnTo>
                  <a:lnTo>
                    <a:pt x="993422" y="2708513"/>
                  </a:lnTo>
                  <a:lnTo>
                    <a:pt x="0" y="2708513"/>
                  </a:lnTo>
                  <a:close/>
                </a:path>
              </a:pathLst>
            </a:custGeom>
            <a:solidFill>
              <a:srgbClr val="1D3E73"/>
            </a:solidFill>
          </p:spPr>
          <p:txBody>
            <a:bodyPr/>
            <a:lstStyle/>
            <a:p>
              <a:endParaRPr lang="en-US"/>
            </a:p>
          </p:txBody>
        </p:sp>
        <p:sp>
          <p:nvSpPr>
            <p:cNvPr id="4" name="TextBox 4"/>
            <p:cNvSpPr txBox="1"/>
            <p:nvPr/>
          </p:nvSpPr>
          <p:spPr>
            <a:xfrm>
              <a:off x="0" y="-57150"/>
              <a:ext cx="993422" cy="2765663"/>
            </a:xfrm>
            <a:prstGeom prst="rect">
              <a:avLst/>
            </a:prstGeom>
          </p:spPr>
          <p:txBody>
            <a:bodyPr lIns="50800" tIns="50800" rIns="50800" bIns="50800" rtlCol="0" anchor="ctr"/>
            <a:lstStyle/>
            <a:p>
              <a:pPr algn="ctr">
                <a:lnSpc>
                  <a:spcPts val="2699"/>
                </a:lnSpc>
              </a:pPr>
              <a:endParaRPr/>
            </a:p>
          </p:txBody>
        </p:sp>
      </p:grpSp>
      <p:sp>
        <p:nvSpPr>
          <p:cNvPr id="5" name="TextBox 5"/>
          <p:cNvSpPr txBox="1"/>
          <p:nvPr/>
        </p:nvSpPr>
        <p:spPr>
          <a:xfrm>
            <a:off x="1028700" y="1114425"/>
            <a:ext cx="8488710" cy="2075255"/>
          </a:xfrm>
          <a:prstGeom prst="rect">
            <a:avLst/>
          </a:prstGeom>
        </p:spPr>
        <p:txBody>
          <a:bodyPr lIns="0" tIns="0" rIns="0" bIns="0" rtlCol="0" anchor="t">
            <a:spAutoFit/>
          </a:bodyPr>
          <a:lstStyle/>
          <a:p>
            <a:pPr algn="l">
              <a:lnSpc>
                <a:spcPts val="9466"/>
              </a:lnSpc>
            </a:pPr>
            <a:r>
              <a:rPr lang="en-US" sz="8605" b="1">
                <a:solidFill>
                  <a:srgbClr val="1D3E73"/>
                </a:solidFill>
                <a:latin typeface="Montserrat Semi-Bold"/>
                <a:ea typeface="Montserrat Semi-Bold"/>
                <a:cs typeface="Montserrat Semi-Bold"/>
                <a:sym typeface="Montserrat Semi-Bold"/>
              </a:rPr>
              <a:t>Case Example: </a:t>
            </a:r>
          </a:p>
          <a:p>
            <a:pPr algn="ctr">
              <a:lnSpc>
                <a:spcPts val="6826"/>
              </a:lnSpc>
            </a:pPr>
            <a:r>
              <a:rPr lang="en-US" sz="6206" b="1">
                <a:solidFill>
                  <a:srgbClr val="1D3E73"/>
                </a:solidFill>
                <a:latin typeface="Montserrat Semi-Bold"/>
                <a:ea typeface="Montserrat Semi-Bold"/>
                <a:cs typeface="Montserrat Semi-Bold"/>
                <a:sym typeface="Montserrat Semi-Bold"/>
              </a:rPr>
              <a:t>The Catalyst</a:t>
            </a:r>
          </a:p>
        </p:txBody>
      </p:sp>
      <p:sp>
        <p:nvSpPr>
          <p:cNvPr id="6" name="TextBox 6"/>
          <p:cNvSpPr txBox="1"/>
          <p:nvPr/>
        </p:nvSpPr>
        <p:spPr>
          <a:xfrm>
            <a:off x="902171" y="3237796"/>
            <a:ext cx="9072395" cy="5168146"/>
          </a:xfrm>
          <a:prstGeom prst="rect">
            <a:avLst/>
          </a:prstGeom>
        </p:spPr>
        <p:txBody>
          <a:bodyPr lIns="0" tIns="0" rIns="0" bIns="0" rtlCol="0" anchor="t">
            <a:spAutoFit/>
          </a:bodyPr>
          <a:lstStyle/>
          <a:p>
            <a:pPr marL="1048385" lvl="1" indent="-523875" algn="l">
              <a:lnSpc>
                <a:spcPts val="6801"/>
              </a:lnSpc>
              <a:buFont typeface="Arial"/>
              <a:buChar char="•"/>
            </a:pPr>
            <a:r>
              <a:rPr lang="en-US" sz="4858">
                <a:solidFill>
                  <a:srgbClr val="1D3E73"/>
                </a:solidFill>
                <a:latin typeface="Montserrat"/>
                <a:ea typeface="Montserrat"/>
                <a:cs typeface="Montserrat"/>
                <a:sym typeface="Montserrat"/>
              </a:rPr>
              <a:t>Z</a:t>
            </a:r>
            <a:endParaRPr lang="en-US"/>
          </a:p>
          <a:p>
            <a:pPr marL="1048385" lvl="1" indent="-523875" algn="l">
              <a:lnSpc>
                <a:spcPts val="6801"/>
              </a:lnSpc>
              <a:buFont typeface="Arial"/>
              <a:buChar char="•"/>
            </a:pPr>
            <a:r>
              <a:rPr lang="en-US" sz="4850">
                <a:solidFill>
                  <a:srgbClr val="1D3E73"/>
                </a:solidFill>
                <a:latin typeface="Montserrat"/>
                <a:ea typeface="Montserrat"/>
                <a:cs typeface="Montserrat"/>
                <a:sym typeface="Montserrat"/>
              </a:rPr>
              <a:t>12-year-old</a:t>
            </a:r>
            <a:r>
              <a:rPr lang="en-US" sz="4850" dirty="0">
                <a:solidFill>
                  <a:srgbClr val="1D3E73"/>
                </a:solidFill>
                <a:latin typeface="Montserrat"/>
                <a:ea typeface="Montserrat"/>
                <a:cs typeface="Montserrat"/>
                <a:sym typeface="Montserrat"/>
              </a:rPr>
              <a:t> black male</a:t>
            </a:r>
            <a:endParaRPr lang="en-US" sz="4850" dirty="0">
              <a:solidFill>
                <a:srgbClr val="1D3E73"/>
              </a:solidFill>
              <a:latin typeface="Montserrat"/>
              <a:ea typeface="Montserrat"/>
              <a:cs typeface="Montserrat"/>
            </a:endParaRPr>
          </a:p>
          <a:p>
            <a:pPr marL="1048385" lvl="1" indent="-523875" algn="l">
              <a:lnSpc>
                <a:spcPts val="6801"/>
              </a:lnSpc>
              <a:buFont typeface="Arial"/>
              <a:buChar char="•"/>
            </a:pPr>
            <a:r>
              <a:rPr lang="en-US" sz="4858">
                <a:solidFill>
                  <a:srgbClr val="1D3E73"/>
                </a:solidFill>
                <a:latin typeface="Montserrat"/>
                <a:ea typeface="Montserrat"/>
                <a:cs typeface="Montserrat"/>
                <a:sym typeface="Montserrat"/>
              </a:rPr>
              <a:t>No family contact allowed</a:t>
            </a:r>
            <a:endParaRPr lang="en-US" sz="4858">
              <a:solidFill>
                <a:srgbClr val="1D3E73"/>
              </a:solidFill>
              <a:latin typeface="Montserrat"/>
              <a:ea typeface="Montserrat"/>
              <a:cs typeface="Montserrat"/>
            </a:endParaRPr>
          </a:p>
          <a:p>
            <a:pPr marL="1048385" lvl="1" indent="-523875" algn="l">
              <a:lnSpc>
                <a:spcPts val="6801"/>
              </a:lnSpc>
              <a:buFont typeface="Arial"/>
              <a:buChar char="•"/>
            </a:pPr>
            <a:r>
              <a:rPr lang="en-US" sz="4858">
                <a:solidFill>
                  <a:srgbClr val="1D3E73"/>
                </a:solidFill>
                <a:latin typeface="Montserrat"/>
                <a:ea typeface="Montserrat"/>
                <a:cs typeface="Montserrat"/>
                <a:sym typeface="Montserrat"/>
              </a:rPr>
              <a:t>Thanksgiving week</a:t>
            </a:r>
            <a:endParaRPr lang="en-US" sz="4858">
              <a:solidFill>
                <a:srgbClr val="1D3E73"/>
              </a:solidFill>
              <a:latin typeface="Montserrat"/>
              <a:ea typeface="Montserrat"/>
              <a:cs typeface="Montserrat"/>
            </a:endParaRPr>
          </a:p>
          <a:p>
            <a:pPr algn="l">
              <a:lnSpc>
                <a:spcPts val="6801"/>
              </a:lnSpc>
            </a:pPr>
            <a:endParaRPr lang="en-US" sz="4858">
              <a:solidFill>
                <a:srgbClr val="1D3E73"/>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516100" y="0"/>
            <a:ext cx="3771900" cy="10283886"/>
            <a:chOff x="0" y="0"/>
            <a:chExt cx="993422" cy="2708513"/>
          </a:xfrm>
        </p:grpSpPr>
        <p:sp>
          <p:nvSpPr>
            <p:cNvPr id="3" name="Freeform 3"/>
            <p:cNvSpPr/>
            <p:nvPr/>
          </p:nvSpPr>
          <p:spPr>
            <a:xfrm>
              <a:off x="0" y="0"/>
              <a:ext cx="993422" cy="2708513"/>
            </a:xfrm>
            <a:custGeom>
              <a:avLst/>
              <a:gdLst/>
              <a:ahLst/>
              <a:cxnLst/>
              <a:rect l="l" t="t" r="r" b="b"/>
              <a:pathLst>
                <a:path w="993422" h="2708513">
                  <a:moveTo>
                    <a:pt x="0" y="0"/>
                  </a:moveTo>
                  <a:lnTo>
                    <a:pt x="993422" y="0"/>
                  </a:lnTo>
                  <a:lnTo>
                    <a:pt x="993422" y="2708513"/>
                  </a:lnTo>
                  <a:lnTo>
                    <a:pt x="0" y="2708513"/>
                  </a:lnTo>
                  <a:close/>
                </a:path>
              </a:pathLst>
            </a:custGeom>
            <a:solidFill>
              <a:srgbClr val="1D3E73"/>
            </a:solidFill>
          </p:spPr>
          <p:txBody>
            <a:bodyPr/>
            <a:lstStyle/>
            <a:p>
              <a:endParaRPr lang="en-US"/>
            </a:p>
          </p:txBody>
        </p:sp>
        <p:sp>
          <p:nvSpPr>
            <p:cNvPr id="4" name="TextBox 4"/>
            <p:cNvSpPr txBox="1"/>
            <p:nvPr/>
          </p:nvSpPr>
          <p:spPr>
            <a:xfrm>
              <a:off x="0" y="-57150"/>
              <a:ext cx="993422" cy="2765663"/>
            </a:xfrm>
            <a:prstGeom prst="rect">
              <a:avLst/>
            </a:prstGeom>
          </p:spPr>
          <p:txBody>
            <a:bodyPr lIns="50800" tIns="50800" rIns="50800" bIns="50800" rtlCol="0" anchor="ctr"/>
            <a:lstStyle/>
            <a:p>
              <a:pPr algn="ctr">
                <a:lnSpc>
                  <a:spcPts val="2699"/>
                </a:lnSpc>
              </a:pPr>
              <a:endParaRPr/>
            </a:p>
          </p:txBody>
        </p:sp>
      </p:grpSp>
      <p:sp>
        <p:nvSpPr>
          <p:cNvPr id="5" name="TextBox 5"/>
          <p:cNvSpPr txBox="1"/>
          <p:nvPr/>
        </p:nvSpPr>
        <p:spPr>
          <a:xfrm>
            <a:off x="1028700" y="1114425"/>
            <a:ext cx="7919881" cy="1221123"/>
          </a:xfrm>
          <a:prstGeom prst="rect">
            <a:avLst/>
          </a:prstGeom>
        </p:spPr>
        <p:txBody>
          <a:bodyPr lIns="0" tIns="0" rIns="0" bIns="0" rtlCol="0" anchor="t">
            <a:spAutoFit/>
          </a:bodyPr>
          <a:lstStyle/>
          <a:p>
            <a:pPr algn="l">
              <a:lnSpc>
                <a:spcPts val="9466"/>
              </a:lnSpc>
            </a:pPr>
            <a:r>
              <a:rPr lang="en-US" sz="8605" b="1">
                <a:solidFill>
                  <a:srgbClr val="1D3E73"/>
                </a:solidFill>
                <a:latin typeface="Montserrat Semi-Bold"/>
                <a:ea typeface="Montserrat Semi-Bold"/>
                <a:cs typeface="Montserrat Semi-Bold"/>
                <a:sym typeface="Montserrat Semi-Bold"/>
              </a:rPr>
              <a:t>Case Example</a:t>
            </a:r>
          </a:p>
        </p:txBody>
      </p:sp>
      <p:sp>
        <p:nvSpPr>
          <p:cNvPr id="6" name="TextBox 6"/>
          <p:cNvSpPr txBox="1"/>
          <p:nvPr/>
        </p:nvSpPr>
        <p:spPr>
          <a:xfrm>
            <a:off x="657241" y="3016608"/>
            <a:ext cx="10603837" cy="4974823"/>
          </a:xfrm>
          <a:prstGeom prst="rect">
            <a:avLst/>
          </a:prstGeom>
        </p:spPr>
        <p:txBody>
          <a:bodyPr lIns="0" tIns="0" rIns="0" bIns="0" rtlCol="0" anchor="t">
            <a:spAutoFit/>
          </a:bodyPr>
          <a:lstStyle/>
          <a:p>
            <a:pPr marL="867410" lvl="1" indent="-433705" algn="l">
              <a:lnSpc>
                <a:spcPts val="5628"/>
              </a:lnSpc>
              <a:buFont typeface="Arial"/>
              <a:buChar char="•"/>
            </a:pPr>
            <a:r>
              <a:rPr lang="en-US" sz="4020">
                <a:solidFill>
                  <a:srgbClr val="1D3E73"/>
                </a:solidFill>
                <a:latin typeface="Montserrat"/>
                <a:ea typeface="Montserrat"/>
                <a:cs typeface="Montserrat"/>
                <a:sym typeface="Montserrat"/>
              </a:rPr>
              <a:t>M &amp; D</a:t>
            </a:r>
            <a:endParaRPr lang="en-US"/>
          </a:p>
          <a:p>
            <a:pPr marL="867410" lvl="1" indent="-433705" algn="l">
              <a:lnSpc>
                <a:spcPts val="5628"/>
              </a:lnSpc>
              <a:buFont typeface="Arial"/>
              <a:buChar char="•"/>
            </a:pPr>
            <a:r>
              <a:rPr lang="en-US" sz="4000">
                <a:solidFill>
                  <a:srgbClr val="1D3E73"/>
                </a:solidFill>
                <a:latin typeface="Montserrat"/>
                <a:ea typeface="Montserrat"/>
                <a:cs typeface="Montserrat"/>
                <a:sym typeface="Montserrat"/>
              </a:rPr>
              <a:t>8-year-old and 1-year-old black males</a:t>
            </a:r>
            <a:endParaRPr lang="en-US" sz="4000">
              <a:solidFill>
                <a:srgbClr val="1D3E73"/>
              </a:solidFill>
              <a:latin typeface="Montserrat"/>
              <a:ea typeface="Montserrat"/>
              <a:cs typeface="Montserrat"/>
            </a:endParaRPr>
          </a:p>
          <a:p>
            <a:pPr marL="867410" lvl="1" indent="-433705" algn="l">
              <a:lnSpc>
                <a:spcPts val="5628"/>
              </a:lnSpc>
              <a:buFont typeface="Arial"/>
              <a:buChar char="•"/>
            </a:pPr>
            <a:r>
              <a:rPr lang="en-US" sz="4020">
                <a:solidFill>
                  <a:srgbClr val="1D3E73"/>
                </a:solidFill>
                <a:latin typeface="Montserrat"/>
                <a:ea typeface="Montserrat"/>
                <a:cs typeface="Montserrat"/>
                <a:sym typeface="Montserrat"/>
              </a:rPr>
              <a:t>MVC</a:t>
            </a:r>
            <a:endParaRPr lang="en-US" sz="4020">
              <a:solidFill>
                <a:srgbClr val="1D3E73"/>
              </a:solidFill>
              <a:latin typeface="Montserrat"/>
              <a:ea typeface="Montserrat"/>
              <a:cs typeface="Montserrat"/>
            </a:endParaRPr>
          </a:p>
          <a:p>
            <a:pPr marL="867410" lvl="1" indent="-433705" algn="l">
              <a:lnSpc>
                <a:spcPts val="5628"/>
              </a:lnSpc>
              <a:buFont typeface="Arial"/>
              <a:buChar char="•"/>
            </a:pPr>
            <a:r>
              <a:rPr lang="en-US" sz="4020">
                <a:solidFill>
                  <a:srgbClr val="1D3E73"/>
                </a:solidFill>
                <a:latin typeface="Montserrat"/>
                <a:ea typeface="Montserrat"/>
                <a:cs typeface="Montserrat"/>
                <a:sym typeface="Montserrat"/>
              </a:rPr>
              <a:t>Consistent caregiver at bedside, “Dad”</a:t>
            </a:r>
            <a:endParaRPr lang="en-US" sz="4020">
              <a:solidFill>
                <a:srgbClr val="1D3E73"/>
              </a:solidFill>
              <a:latin typeface="Montserrat"/>
              <a:ea typeface="Montserrat"/>
              <a:cs typeface="Montserrat"/>
            </a:endParaRPr>
          </a:p>
          <a:p>
            <a:pPr algn="l">
              <a:lnSpc>
                <a:spcPts val="5628"/>
              </a:lnSpc>
            </a:pPr>
            <a:endParaRPr lang="en-US" sz="4020">
              <a:solidFill>
                <a:srgbClr val="1D3E73"/>
              </a:solidFill>
              <a:latin typeface="Montserrat"/>
              <a:ea typeface="Montserrat"/>
              <a:cs typeface="Montserrat"/>
              <a:sym typeface="Montserrat"/>
            </a:endParaRPr>
          </a:p>
          <a:p>
            <a:pPr algn="l">
              <a:lnSpc>
                <a:spcPts val="5628"/>
              </a:lnSpc>
            </a:pPr>
            <a:endParaRPr lang="en-US" sz="4020">
              <a:solidFill>
                <a:srgbClr val="1D3E73"/>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516100" y="0"/>
            <a:ext cx="3771900" cy="10283886"/>
            <a:chOff x="0" y="0"/>
            <a:chExt cx="993422" cy="2708513"/>
          </a:xfrm>
        </p:grpSpPr>
        <p:sp>
          <p:nvSpPr>
            <p:cNvPr id="3" name="Freeform 3"/>
            <p:cNvSpPr/>
            <p:nvPr/>
          </p:nvSpPr>
          <p:spPr>
            <a:xfrm>
              <a:off x="0" y="0"/>
              <a:ext cx="993422" cy="2708513"/>
            </a:xfrm>
            <a:custGeom>
              <a:avLst/>
              <a:gdLst/>
              <a:ahLst/>
              <a:cxnLst/>
              <a:rect l="l" t="t" r="r" b="b"/>
              <a:pathLst>
                <a:path w="993422" h="2708513">
                  <a:moveTo>
                    <a:pt x="0" y="0"/>
                  </a:moveTo>
                  <a:lnTo>
                    <a:pt x="993422" y="0"/>
                  </a:lnTo>
                  <a:lnTo>
                    <a:pt x="993422" y="2708513"/>
                  </a:lnTo>
                  <a:lnTo>
                    <a:pt x="0" y="2708513"/>
                  </a:lnTo>
                  <a:close/>
                </a:path>
              </a:pathLst>
            </a:custGeom>
            <a:solidFill>
              <a:srgbClr val="1D3E73"/>
            </a:solidFill>
          </p:spPr>
          <p:txBody>
            <a:bodyPr/>
            <a:lstStyle/>
            <a:p>
              <a:endParaRPr lang="en-US"/>
            </a:p>
          </p:txBody>
        </p:sp>
        <p:sp>
          <p:nvSpPr>
            <p:cNvPr id="4" name="TextBox 4"/>
            <p:cNvSpPr txBox="1"/>
            <p:nvPr/>
          </p:nvSpPr>
          <p:spPr>
            <a:xfrm>
              <a:off x="0" y="-57150"/>
              <a:ext cx="993422" cy="2765663"/>
            </a:xfrm>
            <a:prstGeom prst="rect">
              <a:avLst/>
            </a:prstGeom>
          </p:spPr>
          <p:txBody>
            <a:bodyPr lIns="50800" tIns="50800" rIns="50800" bIns="50800" rtlCol="0" anchor="ctr"/>
            <a:lstStyle/>
            <a:p>
              <a:pPr algn="ctr">
                <a:lnSpc>
                  <a:spcPts val="2699"/>
                </a:lnSpc>
              </a:pPr>
              <a:endParaRPr/>
            </a:p>
          </p:txBody>
        </p:sp>
      </p:grpSp>
      <p:sp>
        <p:nvSpPr>
          <p:cNvPr id="5" name="TextBox 5"/>
          <p:cNvSpPr txBox="1"/>
          <p:nvPr/>
        </p:nvSpPr>
        <p:spPr>
          <a:xfrm>
            <a:off x="1028700" y="1114425"/>
            <a:ext cx="7919881" cy="1221123"/>
          </a:xfrm>
          <a:prstGeom prst="rect">
            <a:avLst/>
          </a:prstGeom>
        </p:spPr>
        <p:txBody>
          <a:bodyPr lIns="0" tIns="0" rIns="0" bIns="0" rtlCol="0" anchor="t">
            <a:spAutoFit/>
          </a:bodyPr>
          <a:lstStyle/>
          <a:p>
            <a:pPr algn="l">
              <a:lnSpc>
                <a:spcPts val="9466"/>
              </a:lnSpc>
            </a:pPr>
            <a:r>
              <a:rPr lang="en-US" sz="8605" b="1">
                <a:solidFill>
                  <a:srgbClr val="1D3E73"/>
                </a:solidFill>
                <a:latin typeface="Montserrat Semi-Bold"/>
                <a:ea typeface="Montserrat Semi-Bold"/>
                <a:cs typeface="Montserrat Semi-Bold"/>
                <a:sym typeface="Montserrat Semi-Bold"/>
              </a:rPr>
              <a:t>Case Example</a:t>
            </a:r>
          </a:p>
        </p:txBody>
      </p:sp>
      <p:sp>
        <p:nvSpPr>
          <p:cNvPr id="6" name="TextBox 6"/>
          <p:cNvSpPr txBox="1"/>
          <p:nvPr/>
        </p:nvSpPr>
        <p:spPr>
          <a:xfrm>
            <a:off x="657241" y="3016608"/>
            <a:ext cx="6773642" cy="4256678"/>
          </a:xfrm>
          <a:prstGeom prst="rect">
            <a:avLst/>
          </a:prstGeom>
        </p:spPr>
        <p:txBody>
          <a:bodyPr lIns="0" tIns="0" rIns="0" bIns="0" rtlCol="0" anchor="t">
            <a:spAutoFit/>
          </a:bodyPr>
          <a:lstStyle/>
          <a:p>
            <a:pPr marL="867410" lvl="1" indent="-433705" algn="l">
              <a:lnSpc>
                <a:spcPts val="5628"/>
              </a:lnSpc>
              <a:buFont typeface="Arial"/>
              <a:buChar char="•"/>
            </a:pPr>
            <a:r>
              <a:rPr lang="en-US" sz="4020">
                <a:solidFill>
                  <a:srgbClr val="1D3E73"/>
                </a:solidFill>
                <a:latin typeface="Montserrat"/>
                <a:ea typeface="Montserrat"/>
                <a:cs typeface="Montserrat"/>
                <a:sym typeface="Montserrat"/>
              </a:rPr>
              <a:t>E</a:t>
            </a:r>
            <a:endParaRPr lang="en-US"/>
          </a:p>
          <a:p>
            <a:pPr marL="867410" lvl="1" indent="-433705" algn="l">
              <a:lnSpc>
                <a:spcPts val="5628"/>
              </a:lnSpc>
              <a:buFont typeface="Arial"/>
              <a:buChar char="•"/>
            </a:pPr>
            <a:r>
              <a:rPr lang="en-US" sz="4000">
                <a:solidFill>
                  <a:srgbClr val="1D3E73"/>
                </a:solidFill>
                <a:latin typeface="Montserrat"/>
                <a:ea typeface="Montserrat"/>
                <a:cs typeface="Montserrat"/>
                <a:sym typeface="Montserrat"/>
              </a:rPr>
              <a:t>3-year-old white female</a:t>
            </a:r>
            <a:endParaRPr lang="en-US" sz="4000">
              <a:solidFill>
                <a:srgbClr val="1D3E73"/>
              </a:solidFill>
              <a:latin typeface="Montserrat"/>
              <a:ea typeface="Montserrat"/>
              <a:cs typeface="Montserrat"/>
            </a:endParaRPr>
          </a:p>
          <a:p>
            <a:pPr marL="867410" lvl="1" indent="-433705" algn="l">
              <a:lnSpc>
                <a:spcPts val="5628"/>
              </a:lnSpc>
              <a:buFont typeface="Arial"/>
              <a:buChar char="•"/>
            </a:pPr>
            <a:r>
              <a:rPr lang="en-US" sz="4020">
                <a:solidFill>
                  <a:srgbClr val="1D3E73"/>
                </a:solidFill>
                <a:latin typeface="Montserrat"/>
                <a:ea typeface="Montserrat"/>
                <a:cs typeface="Montserrat"/>
                <a:sym typeface="Montserrat"/>
              </a:rPr>
              <a:t>Fictitious disorder</a:t>
            </a:r>
            <a:endParaRPr lang="en-US" sz="4020">
              <a:solidFill>
                <a:srgbClr val="1D3E73"/>
              </a:solidFill>
              <a:latin typeface="Montserrat"/>
              <a:ea typeface="Montserrat"/>
              <a:cs typeface="Montserrat"/>
            </a:endParaRPr>
          </a:p>
          <a:p>
            <a:pPr algn="l">
              <a:lnSpc>
                <a:spcPts val="5628"/>
              </a:lnSpc>
            </a:pPr>
            <a:endParaRPr lang="en-US" sz="4020">
              <a:solidFill>
                <a:srgbClr val="1D3E73"/>
              </a:solidFill>
              <a:latin typeface="Montserrat"/>
              <a:ea typeface="Montserrat"/>
              <a:cs typeface="Montserrat"/>
              <a:sym typeface="Montserrat"/>
            </a:endParaRPr>
          </a:p>
          <a:p>
            <a:pPr algn="l">
              <a:lnSpc>
                <a:spcPts val="5628"/>
              </a:lnSpc>
            </a:pPr>
            <a:endParaRPr lang="en-US" sz="4020">
              <a:solidFill>
                <a:srgbClr val="1D3E73"/>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516100" y="0"/>
            <a:ext cx="3771900" cy="10283886"/>
            <a:chOff x="0" y="0"/>
            <a:chExt cx="993422" cy="2708513"/>
          </a:xfrm>
        </p:grpSpPr>
        <p:sp>
          <p:nvSpPr>
            <p:cNvPr id="3" name="Freeform 3"/>
            <p:cNvSpPr/>
            <p:nvPr/>
          </p:nvSpPr>
          <p:spPr>
            <a:xfrm>
              <a:off x="0" y="0"/>
              <a:ext cx="993422" cy="2708513"/>
            </a:xfrm>
            <a:custGeom>
              <a:avLst/>
              <a:gdLst/>
              <a:ahLst/>
              <a:cxnLst/>
              <a:rect l="l" t="t" r="r" b="b"/>
              <a:pathLst>
                <a:path w="993422" h="2708513">
                  <a:moveTo>
                    <a:pt x="0" y="0"/>
                  </a:moveTo>
                  <a:lnTo>
                    <a:pt x="993422" y="0"/>
                  </a:lnTo>
                  <a:lnTo>
                    <a:pt x="993422" y="2708513"/>
                  </a:lnTo>
                  <a:lnTo>
                    <a:pt x="0" y="2708513"/>
                  </a:lnTo>
                  <a:close/>
                </a:path>
              </a:pathLst>
            </a:custGeom>
            <a:solidFill>
              <a:srgbClr val="1D3E73"/>
            </a:solidFill>
          </p:spPr>
          <p:txBody>
            <a:bodyPr/>
            <a:lstStyle/>
            <a:p>
              <a:endParaRPr lang="en-US"/>
            </a:p>
          </p:txBody>
        </p:sp>
        <p:sp>
          <p:nvSpPr>
            <p:cNvPr id="4" name="TextBox 4"/>
            <p:cNvSpPr txBox="1"/>
            <p:nvPr/>
          </p:nvSpPr>
          <p:spPr>
            <a:xfrm>
              <a:off x="0" y="-57150"/>
              <a:ext cx="993422" cy="2765663"/>
            </a:xfrm>
            <a:prstGeom prst="rect">
              <a:avLst/>
            </a:prstGeom>
          </p:spPr>
          <p:txBody>
            <a:bodyPr lIns="50800" tIns="50800" rIns="50800" bIns="50800" rtlCol="0" anchor="ctr"/>
            <a:lstStyle/>
            <a:p>
              <a:pPr algn="ctr">
                <a:lnSpc>
                  <a:spcPts val="2699"/>
                </a:lnSpc>
              </a:pPr>
              <a:endParaRPr/>
            </a:p>
          </p:txBody>
        </p:sp>
      </p:grpSp>
      <p:sp>
        <p:nvSpPr>
          <p:cNvPr id="5" name="TextBox 5"/>
          <p:cNvSpPr txBox="1"/>
          <p:nvPr/>
        </p:nvSpPr>
        <p:spPr>
          <a:xfrm>
            <a:off x="1028700" y="1114425"/>
            <a:ext cx="7919881" cy="1221123"/>
          </a:xfrm>
          <a:prstGeom prst="rect">
            <a:avLst/>
          </a:prstGeom>
        </p:spPr>
        <p:txBody>
          <a:bodyPr lIns="0" tIns="0" rIns="0" bIns="0" rtlCol="0" anchor="t">
            <a:spAutoFit/>
          </a:bodyPr>
          <a:lstStyle/>
          <a:p>
            <a:pPr algn="l">
              <a:lnSpc>
                <a:spcPts val="9466"/>
              </a:lnSpc>
            </a:pPr>
            <a:r>
              <a:rPr lang="en-US" sz="8605" b="1">
                <a:solidFill>
                  <a:srgbClr val="1D3E73"/>
                </a:solidFill>
                <a:latin typeface="Montserrat Semi-Bold"/>
                <a:ea typeface="Montserrat Semi-Bold"/>
                <a:cs typeface="Montserrat Semi-Bold"/>
                <a:sym typeface="Montserrat Semi-Bold"/>
              </a:rPr>
              <a:t>Case Example</a:t>
            </a:r>
          </a:p>
        </p:txBody>
      </p:sp>
      <p:sp>
        <p:nvSpPr>
          <p:cNvPr id="6" name="TextBox 6"/>
          <p:cNvSpPr txBox="1"/>
          <p:nvPr/>
        </p:nvSpPr>
        <p:spPr>
          <a:xfrm>
            <a:off x="657241" y="3016608"/>
            <a:ext cx="6319797" cy="4256678"/>
          </a:xfrm>
          <a:prstGeom prst="rect">
            <a:avLst/>
          </a:prstGeom>
        </p:spPr>
        <p:txBody>
          <a:bodyPr lIns="0" tIns="0" rIns="0" bIns="0" rtlCol="0" anchor="t">
            <a:spAutoFit/>
          </a:bodyPr>
          <a:lstStyle/>
          <a:p>
            <a:pPr marL="867410" lvl="1" indent="-433705" algn="l">
              <a:lnSpc>
                <a:spcPts val="5628"/>
              </a:lnSpc>
              <a:buFont typeface="Arial"/>
              <a:buChar char="•"/>
            </a:pPr>
            <a:r>
              <a:rPr lang="en-US" sz="4020">
                <a:solidFill>
                  <a:srgbClr val="1D3E73"/>
                </a:solidFill>
                <a:latin typeface="Montserrat"/>
                <a:ea typeface="Montserrat"/>
                <a:cs typeface="Montserrat"/>
                <a:sym typeface="Montserrat"/>
              </a:rPr>
              <a:t>A</a:t>
            </a:r>
            <a:endParaRPr lang="en-US"/>
          </a:p>
          <a:p>
            <a:pPr marL="867410" lvl="1" indent="-433705" algn="l">
              <a:lnSpc>
                <a:spcPts val="5628"/>
              </a:lnSpc>
              <a:buFont typeface="Arial"/>
              <a:buChar char="•"/>
            </a:pPr>
            <a:r>
              <a:rPr lang="en-US" sz="4000">
                <a:solidFill>
                  <a:srgbClr val="1D3E73"/>
                </a:solidFill>
                <a:latin typeface="Montserrat"/>
                <a:ea typeface="Montserrat"/>
                <a:cs typeface="Montserrat"/>
                <a:sym typeface="Montserrat"/>
              </a:rPr>
              <a:t>9-year-old</a:t>
            </a:r>
            <a:r>
              <a:rPr lang="en-US" sz="4000" dirty="0">
                <a:solidFill>
                  <a:srgbClr val="1D3E73"/>
                </a:solidFill>
                <a:latin typeface="Montserrat"/>
                <a:ea typeface="Montserrat"/>
                <a:cs typeface="Montserrat"/>
                <a:sym typeface="Montserrat"/>
              </a:rPr>
              <a:t> white male</a:t>
            </a:r>
            <a:endParaRPr lang="en-US" sz="4000" dirty="0">
              <a:solidFill>
                <a:srgbClr val="1D3E73"/>
              </a:solidFill>
              <a:latin typeface="Montserrat"/>
              <a:ea typeface="Montserrat"/>
              <a:cs typeface="Montserrat"/>
            </a:endParaRPr>
          </a:p>
          <a:p>
            <a:pPr marL="867410" lvl="1" indent="-433705" algn="l">
              <a:lnSpc>
                <a:spcPts val="5628"/>
              </a:lnSpc>
              <a:buFont typeface="Arial"/>
              <a:buChar char="•"/>
            </a:pPr>
            <a:r>
              <a:rPr lang="en-US" sz="4020">
                <a:solidFill>
                  <a:srgbClr val="1D3E73"/>
                </a:solidFill>
                <a:latin typeface="Montserrat"/>
                <a:ea typeface="Montserrat"/>
                <a:cs typeface="Montserrat"/>
                <a:sym typeface="Montserrat"/>
              </a:rPr>
              <a:t>Medical neglect</a:t>
            </a:r>
            <a:endParaRPr lang="en-US" sz="4020">
              <a:solidFill>
                <a:srgbClr val="1D3E73"/>
              </a:solidFill>
              <a:latin typeface="Montserrat"/>
              <a:ea typeface="Montserrat"/>
              <a:cs typeface="Montserrat"/>
            </a:endParaRPr>
          </a:p>
          <a:p>
            <a:pPr algn="l">
              <a:lnSpc>
                <a:spcPts val="5628"/>
              </a:lnSpc>
            </a:pPr>
            <a:endParaRPr lang="en-US" sz="4020">
              <a:solidFill>
                <a:srgbClr val="1D3E73"/>
              </a:solidFill>
              <a:latin typeface="Montserrat"/>
              <a:ea typeface="Montserrat"/>
              <a:cs typeface="Montserrat"/>
              <a:sym typeface="Montserrat"/>
            </a:endParaRPr>
          </a:p>
          <a:p>
            <a:pPr algn="l">
              <a:lnSpc>
                <a:spcPts val="5628"/>
              </a:lnSpc>
            </a:pPr>
            <a:endParaRPr lang="en-US" sz="4020">
              <a:solidFill>
                <a:srgbClr val="1D3E73"/>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516100" y="0"/>
            <a:ext cx="3771900" cy="10283886"/>
            <a:chOff x="0" y="0"/>
            <a:chExt cx="993422" cy="2708513"/>
          </a:xfrm>
        </p:grpSpPr>
        <p:sp>
          <p:nvSpPr>
            <p:cNvPr id="3" name="Freeform 3"/>
            <p:cNvSpPr/>
            <p:nvPr/>
          </p:nvSpPr>
          <p:spPr>
            <a:xfrm>
              <a:off x="0" y="0"/>
              <a:ext cx="993422" cy="2708513"/>
            </a:xfrm>
            <a:custGeom>
              <a:avLst/>
              <a:gdLst/>
              <a:ahLst/>
              <a:cxnLst/>
              <a:rect l="l" t="t" r="r" b="b"/>
              <a:pathLst>
                <a:path w="993422" h="2708513">
                  <a:moveTo>
                    <a:pt x="0" y="0"/>
                  </a:moveTo>
                  <a:lnTo>
                    <a:pt x="993422" y="0"/>
                  </a:lnTo>
                  <a:lnTo>
                    <a:pt x="993422" y="2708513"/>
                  </a:lnTo>
                  <a:lnTo>
                    <a:pt x="0" y="2708513"/>
                  </a:lnTo>
                  <a:close/>
                </a:path>
              </a:pathLst>
            </a:custGeom>
            <a:solidFill>
              <a:srgbClr val="1D3E73"/>
            </a:solidFill>
          </p:spPr>
          <p:txBody>
            <a:bodyPr/>
            <a:lstStyle/>
            <a:p>
              <a:endParaRPr lang="en-US"/>
            </a:p>
          </p:txBody>
        </p:sp>
        <p:sp>
          <p:nvSpPr>
            <p:cNvPr id="4" name="TextBox 4"/>
            <p:cNvSpPr txBox="1"/>
            <p:nvPr/>
          </p:nvSpPr>
          <p:spPr>
            <a:xfrm>
              <a:off x="0" y="-57150"/>
              <a:ext cx="993422" cy="2765663"/>
            </a:xfrm>
            <a:prstGeom prst="rect">
              <a:avLst/>
            </a:prstGeom>
          </p:spPr>
          <p:txBody>
            <a:bodyPr lIns="50800" tIns="50800" rIns="50800" bIns="50800" rtlCol="0" anchor="ctr"/>
            <a:lstStyle/>
            <a:p>
              <a:pPr algn="ctr">
                <a:lnSpc>
                  <a:spcPts val="2699"/>
                </a:lnSpc>
              </a:pPr>
              <a:endParaRPr/>
            </a:p>
          </p:txBody>
        </p:sp>
      </p:grpSp>
      <p:sp>
        <p:nvSpPr>
          <p:cNvPr id="5" name="TextBox 5"/>
          <p:cNvSpPr txBox="1"/>
          <p:nvPr/>
        </p:nvSpPr>
        <p:spPr>
          <a:xfrm>
            <a:off x="1028700" y="1114425"/>
            <a:ext cx="7919881" cy="1221123"/>
          </a:xfrm>
          <a:prstGeom prst="rect">
            <a:avLst/>
          </a:prstGeom>
        </p:spPr>
        <p:txBody>
          <a:bodyPr lIns="0" tIns="0" rIns="0" bIns="0" rtlCol="0" anchor="t">
            <a:spAutoFit/>
          </a:bodyPr>
          <a:lstStyle/>
          <a:p>
            <a:pPr algn="l">
              <a:lnSpc>
                <a:spcPts val="9466"/>
              </a:lnSpc>
            </a:pPr>
            <a:r>
              <a:rPr lang="en-US" sz="8605" b="1">
                <a:solidFill>
                  <a:srgbClr val="1D3E73"/>
                </a:solidFill>
                <a:latin typeface="Montserrat Semi-Bold"/>
                <a:ea typeface="Montserrat Semi-Bold"/>
                <a:cs typeface="Montserrat Semi-Bold"/>
                <a:sym typeface="Montserrat Semi-Bold"/>
              </a:rPr>
              <a:t>Case Example</a:t>
            </a:r>
          </a:p>
        </p:txBody>
      </p:sp>
      <p:sp>
        <p:nvSpPr>
          <p:cNvPr id="6" name="TextBox 6"/>
          <p:cNvSpPr txBox="1"/>
          <p:nvPr/>
        </p:nvSpPr>
        <p:spPr>
          <a:xfrm>
            <a:off x="657241" y="3016608"/>
            <a:ext cx="6319797" cy="4256678"/>
          </a:xfrm>
          <a:prstGeom prst="rect">
            <a:avLst/>
          </a:prstGeom>
        </p:spPr>
        <p:txBody>
          <a:bodyPr lIns="0" tIns="0" rIns="0" bIns="0" rtlCol="0" anchor="t">
            <a:spAutoFit/>
          </a:bodyPr>
          <a:lstStyle/>
          <a:p>
            <a:pPr marL="867410" lvl="1" indent="-433705" algn="l">
              <a:lnSpc>
                <a:spcPts val="5628"/>
              </a:lnSpc>
              <a:buFont typeface="Arial"/>
              <a:buChar char="•"/>
            </a:pPr>
            <a:r>
              <a:rPr lang="en-US" sz="4020">
                <a:solidFill>
                  <a:srgbClr val="1D3E73"/>
                </a:solidFill>
                <a:latin typeface="Montserrat"/>
                <a:ea typeface="Montserrat"/>
                <a:cs typeface="Montserrat"/>
                <a:sym typeface="Montserrat"/>
              </a:rPr>
              <a:t>H</a:t>
            </a:r>
            <a:endParaRPr lang="en-US"/>
          </a:p>
          <a:p>
            <a:pPr marL="867410" lvl="1" indent="-433705" algn="l">
              <a:lnSpc>
                <a:spcPts val="5628"/>
              </a:lnSpc>
              <a:buFont typeface="Arial"/>
              <a:buChar char="•"/>
            </a:pPr>
            <a:r>
              <a:rPr lang="en-US" sz="4000">
                <a:solidFill>
                  <a:srgbClr val="1D3E73"/>
                </a:solidFill>
                <a:latin typeface="Montserrat"/>
                <a:ea typeface="Montserrat"/>
                <a:cs typeface="Montserrat"/>
                <a:sym typeface="Montserrat"/>
              </a:rPr>
              <a:t>9-year-old white male</a:t>
            </a:r>
            <a:endParaRPr lang="en-US" sz="4000">
              <a:solidFill>
                <a:srgbClr val="1D3E73"/>
              </a:solidFill>
              <a:latin typeface="Montserrat"/>
              <a:ea typeface="Montserrat"/>
              <a:cs typeface="Montserrat"/>
            </a:endParaRPr>
          </a:p>
          <a:p>
            <a:pPr marL="867410" lvl="1" indent="-433705" algn="l">
              <a:lnSpc>
                <a:spcPts val="5628"/>
              </a:lnSpc>
              <a:buFont typeface="Arial"/>
              <a:buChar char="•"/>
            </a:pPr>
            <a:r>
              <a:rPr lang="en-US" sz="4020">
                <a:solidFill>
                  <a:srgbClr val="1D3E73"/>
                </a:solidFill>
                <a:latin typeface="Montserrat"/>
                <a:ea typeface="Montserrat"/>
                <a:cs typeface="Montserrat"/>
                <a:sym typeface="Montserrat"/>
              </a:rPr>
              <a:t>MVC</a:t>
            </a:r>
            <a:endParaRPr lang="en-US" sz="4020">
              <a:solidFill>
                <a:srgbClr val="1D3E73"/>
              </a:solidFill>
              <a:latin typeface="Montserrat"/>
              <a:ea typeface="Montserrat"/>
              <a:cs typeface="Montserrat"/>
            </a:endParaRPr>
          </a:p>
          <a:p>
            <a:pPr algn="l">
              <a:lnSpc>
                <a:spcPts val="5628"/>
              </a:lnSpc>
            </a:pPr>
            <a:endParaRPr lang="en-US" sz="4020">
              <a:solidFill>
                <a:srgbClr val="1D3E73"/>
              </a:solidFill>
              <a:latin typeface="Montserrat"/>
              <a:ea typeface="Montserrat"/>
              <a:cs typeface="Montserrat"/>
              <a:sym typeface="Montserrat"/>
            </a:endParaRPr>
          </a:p>
          <a:p>
            <a:pPr algn="l">
              <a:lnSpc>
                <a:spcPts val="5628"/>
              </a:lnSpc>
            </a:pPr>
            <a:endParaRPr lang="en-US" sz="4020">
              <a:solidFill>
                <a:srgbClr val="1D3E73"/>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a:extLst>
            <a:ext uri="{FF2B5EF4-FFF2-40B4-BE49-F238E27FC236}">
              <a16:creationId xmlns:a16="http://schemas.microsoft.com/office/drawing/2014/main" id="{FA6BAB54-BE4A-6A50-CC37-C765D34AA940}"/>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CE1E98C5-BF5C-9170-255E-CFA8EC65FC24}"/>
              </a:ext>
            </a:extLst>
          </p:cNvPr>
          <p:cNvSpPr txBox="1"/>
          <p:nvPr/>
        </p:nvSpPr>
        <p:spPr>
          <a:xfrm>
            <a:off x="1028700" y="1114425"/>
            <a:ext cx="15290741" cy="1218282"/>
          </a:xfrm>
          <a:prstGeom prst="rect">
            <a:avLst/>
          </a:prstGeom>
        </p:spPr>
        <p:txBody>
          <a:bodyPr wrap="square" lIns="0" tIns="0" rIns="0" bIns="0" rtlCol="0" anchor="t">
            <a:spAutoFit/>
          </a:bodyPr>
          <a:lstStyle/>
          <a:p>
            <a:pPr>
              <a:lnSpc>
                <a:spcPts val="9466"/>
              </a:lnSpc>
            </a:pPr>
            <a:r>
              <a:rPr lang="en-US" sz="8600" b="1" dirty="0">
                <a:solidFill>
                  <a:srgbClr val="FFFFFF"/>
                </a:solidFill>
                <a:latin typeface="Montserrat Semi-Bold"/>
                <a:sym typeface="Montserrat Semi-Bold"/>
              </a:rPr>
              <a:t>Pause and Take Notice</a:t>
            </a:r>
            <a:endParaRPr lang="en-US" dirty="0"/>
          </a:p>
        </p:txBody>
      </p:sp>
      <p:sp>
        <p:nvSpPr>
          <p:cNvPr id="3" name="TextBox 3">
            <a:extLst>
              <a:ext uri="{FF2B5EF4-FFF2-40B4-BE49-F238E27FC236}">
                <a16:creationId xmlns:a16="http://schemas.microsoft.com/office/drawing/2014/main" id="{E142E6C5-F1C0-3A5C-AD06-DA4D503196DB}"/>
              </a:ext>
            </a:extLst>
          </p:cNvPr>
          <p:cNvSpPr txBox="1"/>
          <p:nvPr/>
        </p:nvSpPr>
        <p:spPr>
          <a:xfrm>
            <a:off x="514350" y="2890417"/>
            <a:ext cx="17773650" cy="5725157"/>
          </a:xfrm>
          <a:prstGeom prst="rect">
            <a:avLst/>
          </a:prstGeom>
        </p:spPr>
        <p:txBody>
          <a:bodyPr lIns="0" tIns="0" rIns="0" bIns="0" rtlCol="0" anchor="t">
            <a:spAutoFit/>
          </a:bodyPr>
          <a:lstStyle/>
          <a:p>
            <a:pPr>
              <a:lnSpc>
                <a:spcPts val="4499"/>
              </a:lnSpc>
            </a:pPr>
            <a:endParaRPr lang="en-US" sz="3600" dirty="0">
              <a:solidFill>
                <a:srgbClr val="FFFFFF"/>
              </a:solidFill>
              <a:latin typeface="Source Sans Pro"/>
              <a:ea typeface="Source Sans Pro"/>
              <a:cs typeface="Source Sans Pro"/>
            </a:endParaRPr>
          </a:p>
          <a:p>
            <a:pPr marL="457200" indent="-457200">
              <a:lnSpc>
                <a:spcPts val="4499"/>
              </a:lnSpc>
              <a:buFont typeface="Courier New"/>
              <a:buChar char="o"/>
            </a:pPr>
            <a:r>
              <a:rPr lang="en-US" sz="3600" dirty="0">
                <a:solidFill>
                  <a:srgbClr val="FFFFFF"/>
                </a:solidFill>
                <a:latin typeface="Source Sans Pro"/>
                <a:ea typeface="Source Sans Pro"/>
              </a:rPr>
              <a:t>Let's Compare and Contrast!</a:t>
            </a:r>
          </a:p>
          <a:p>
            <a:pPr marL="457200" indent="-457200">
              <a:lnSpc>
                <a:spcPts val="4499"/>
              </a:lnSpc>
              <a:buFont typeface="Courier New"/>
              <a:buChar char="o"/>
            </a:pPr>
            <a:endParaRPr lang="en-US" sz="3600" dirty="0">
              <a:solidFill>
                <a:srgbClr val="FFFFFF"/>
              </a:solidFill>
              <a:latin typeface="Source Sans Pro"/>
              <a:ea typeface="Source Sans Pro"/>
              <a:cs typeface="Source Sans Pro"/>
            </a:endParaRPr>
          </a:p>
          <a:p>
            <a:pPr marL="457200" indent="-457200">
              <a:lnSpc>
                <a:spcPts val="4499"/>
              </a:lnSpc>
              <a:buFont typeface="Courier New"/>
              <a:buChar char="o"/>
            </a:pPr>
            <a:r>
              <a:rPr lang="en-US" sz="3600" dirty="0">
                <a:solidFill>
                  <a:srgbClr val="FFFFFF"/>
                </a:solidFill>
                <a:latin typeface="Source Sans Pro"/>
                <a:ea typeface="Source Sans Pro"/>
                <a:cs typeface="Source Sans Pro"/>
              </a:rPr>
              <a:t>What are noticeable differences between the cases? </a:t>
            </a:r>
          </a:p>
          <a:p>
            <a:pPr marL="457200" indent="-457200">
              <a:lnSpc>
                <a:spcPts val="4499"/>
              </a:lnSpc>
              <a:buFont typeface="Courier New"/>
              <a:buChar char="o"/>
            </a:pPr>
            <a:endParaRPr lang="en-US" sz="3600" dirty="0">
              <a:solidFill>
                <a:srgbClr val="FFFFFF"/>
              </a:solidFill>
              <a:latin typeface="Source Sans Pro"/>
              <a:ea typeface="Source Sans Pro"/>
              <a:cs typeface="Source Sans Pro"/>
            </a:endParaRPr>
          </a:p>
          <a:p>
            <a:pPr marL="457200" indent="-457200">
              <a:lnSpc>
                <a:spcPts val="4499"/>
              </a:lnSpc>
              <a:buFont typeface="Courier New"/>
              <a:buChar char="o"/>
            </a:pPr>
            <a:r>
              <a:rPr lang="en-US" sz="3600" dirty="0">
                <a:solidFill>
                  <a:srgbClr val="FFFFFF"/>
                </a:solidFill>
                <a:latin typeface="Source Sans Pro"/>
                <a:ea typeface="Source Sans Pro"/>
                <a:cs typeface="Source Sans Pro"/>
              </a:rPr>
              <a:t>What are the subtle differences? </a:t>
            </a:r>
          </a:p>
          <a:p>
            <a:pPr marL="457200" indent="-457200">
              <a:lnSpc>
                <a:spcPts val="4499"/>
              </a:lnSpc>
              <a:buFont typeface="Courier New"/>
              <a:buChar char="o"/>
            </a:pPr>
            <a:endParaRPr lang="en-US" sz="3600" dirty="0">
              <a:solidFill>
                <a:srgbClr val="FFFFFF"/>
              </a:solidFill>
              <a:latin typeface="Source Sans Pro"/>
              <a:ea typeface="Source Sans Pro"/>
              <a:cs typeface="Source Sans Pro"/>
            </a:endParaRPr>
          </a:p>
          <a:p>
            <a:pPr marL="457200" indent="-457200">
              <a:lnSpc>
                <a:spcPts val="4499"/>
              </a:lnSpc>
              <a:buFont typeface="Courier New"/>
              <a:buChar char="o"/>
            </a:pPr>
            <a:r>
              <a:rPr lang="en-US" sz="3600" dirty="0">
                <a:solidFill>
                  <a:srgbClr val="FFFFFF"/>
                </a:solidFill>
                <a:latin typeface="Source Sans Pro"/>
                <a:ea typeface="Source Sans Pro"/>
                <a:cs typeface="Source Sans Pro"/>
              </a:rPr>
              <a:t>What dynamics are at play to allow for these best case scenarios? </a:t>
            </a:r>
          </a:p>
          <a:p>
            <a:pPr marL="457200" indent="-457200">
              <a:lnSpc>
                <a:spcPts val="4499"/>
              </a:lnSpc>
              <a:buFont typeface="Courier New"/>
              <a:buChar char="o"/>
            </a:pPr>
            <a:endParaRPr lang="en-US" sz="2950">
              <a:solidFill>
                <a:srgbClr val="FFFFFF"/>
              </a:solidFill>
              <a:latin typeface="Source Sans Pro"/>
              <a:ea typeface="Source Sans Pro"/>
              <a:cs typeface="Source Sans Pro"/>
            </a:endParaRPr>
          </a:p>
          <a:p>
            <a:pPr>
              <a:lnSpc>
                <a:spcPts val="4499"/>
              </a:lnSpc>
            </a:pPr>
            <a:endParaRPr lang="en-US" sz="2950" dirty="0">
              <a:solidFill>
                <a:srgbClr val="FFFFFF"/>
              </a:solidFill>
              <a:latin typeface="Source Sans Pro"/>
              <a:ea typeface="Source Sans Pro"/>
              <a:cs typeface="Source Sans Pro"/>
            </a:endParaRPr>
          </a:p>
        </p:txBody>
      </p:sp>
    </p:spTree>
    <p:extLst>
      <p:ext uri="{BB962C8B-B14F-4D97-AF65-F5344CB8AC3E}">
        <p14:creationId xmlns:p14="http://schemas.microsoft.com/office/powerpoint/2010/main" val="969533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a:extLst>
            <a:ext uri="{FF2B5EF4-FFF2-40B4-BE49-F238E27FC236}">
              <a16:creationId xmlns:a16="http://schemas.microsoft.com/office/drawing/2014/main" id="{202A62F4-A6E1-C21F-9679-78370D48E7B0}"/>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4B09F1A1-3792-EF58-56B3-2BF6F4631CED}"/>
              </a:ext>
            </a:extLst>
          </p:cNvPr>
          <p:cNvSpPr txBox="1"/>
          <p:nvPr/>
        </p:nvSpPr>
        <p:spPr>
          <a:xfrm>
            <a:off x="1028700" y="1114425"/>
            <a:ext cx="15290741" cy="2436564"/>
          </a:xfrm>
          <a:prstGeom prst="rect">
            <a:avLst/>
          </a:prstGeom>
        </p:spPr>
        <p:txBody>
          <a:bodyPr wrap="square" lIns="0" tIns="0" rIns="0" bIns="0" rtlCol="0" anchor="t">
            <a:spAutoFit/>
          </a:bodyPr>
          <a:lstStyle/>
          <a:p>
            <a:pPr>
              <a:lnSpc>
                <a:spcPts val="9466"/>
              </a:lnSpc>
            </a:pPr>
            <a:r>
              <a:rPr lang="en-US" sz="8600" b="1" dirty="0">
                <a:solidFill>
                  <a:srgbClr val="FFFFFF"/>
                </a:solidFill>
                <a:latin typeface="Montserrat Semi-Bold"/>
                <a:sym typeface="Montserrat Semi-Bold"/>
              </a:rPr>
              <a:t>Opportunities for Reflection</a:t>
            </a:r>
            <a:endParaRPr lang="en-US" dirty="0"/>
          </a:p>
        </p:txBody>
      </p:sp>
      <p:sp>
        <p:nvSpPr>
          <p:cNvPr id="3" name="TextBox 3">
            <a:extLst>
              <a:ext uri="{FF2B5EF4-FFF2-40B4-BE49-F238E27FC236}">
                <a16:creationId xmlns:a16="http://schemas.microsoft.com/office/drawing/2014/main" id="{292598B0-CB0B-771C-78F7-63B549AEF97A}"/>
              </a:ext>
            </a:extLst>
          </p:cNvPr>
          <p:cNvSpPr txBox="1"/>
          <p:nvPr/>
        </p:nvSpPr>
        <p:spPr>
          <a:xfrm>
            <a:off x="514350" y="2890417"/>
            <a:ext cx="14497981" cy="3993914"/>
          </a:xfrm>
          <a:prstGeom prst="rect">
            <a:avLst/>
          </a:prstGeom>
        </p:spPr>
        <p:txBody>
          <a:bodyPr wrap="square" lIns="0" tIns="0" rIns="0" bIns="0" rtlCol="0" anchor="t">
            <a:spAutoFit/>
          </a:bodyPr>
          <a:lstStyle/>
          <a:p>
            <a:pPr marL="457200" indent="-457200">
              <a:lnSpc>
                <a:spcPts val="4499"/>
              </a:lnSpc>
              <a:buFont typeface="Courier New"/>
              <a:buChar char="o"/>
            </a:pPr>
            <a:r>
              <a:rPr lang="en-US" sz="2950" dirty="0">
                <a:solidFill>
                  <a:srgbClr val="FFFFFF"/>
                </a:solidFill>
                <a:latin typeface="Source Sans Pro"/>
                <a:ea typeface="Source Sans Pro"/>
                <a:cs typeface="Source Sans Pro"/>
              </a:rPr>
              <a:t>What come up for you when you hear these case examples? </a:t>
            </a:r>
          </a:p>
          <a:p>
            <a:pPr marL="457200" indent="-457200">
              <a:lnSpc>
                <a:spcPts val="4499"/>
              </a:lnSpc>
              <a:buFont typeface="Courier New"/>
              <a:buChar char="o"/>
            </a:pPr>
            <a:r>
              <a:rPr lang="en-US" sz="2950" dirty="0">
                <a:solidFill>
                  <a:srgbClr val="FFFFFF"/>
                </a:solidFill>
                <a:latin typeface="Source Sans Pro"/>
                <a:ea typeface="Source Sans Pro"/>
                <a:cs typeface="Source Sans Pro"/>
              </a:rPr>
              <a:t>What clinical experiences of yours left you feelings powerless and/or wanting to take action? </a:t>
            </a:r>
          </a:p>
          <a:p>
            <a:pPr marL="457200" indent="-457200">
              <a:lnSpc>
                <a:spcPts val="4499"/>
              </a:lnSpc>
              <a:buFont typeface="Courier New"/>
              <a:buChar char="o"/>
            </a:pPr>
            <a:r>
              <a:rPr lang="en-US" sz="2950" dirty="0">
                <a:solidFill>
                  <a:srgbClr val="FFFFFF"/>
                </a:solidFill>
                <a:latin typeface="Source Sans Pro"/>
                <a:ea typeface="Source Sans Pro"/>
                <a:cs typeface="Source Sans Pro"/>
              </a:rPr>
              <a:t>Were you aware of discrepancies like this in your clinical practice? </a:t>
            </a:r>
          </a:p>
          <a:p>
            <a:pPr marL="457200" indent="-457200">
              <a:lnSpc>
                <a:spcPts val="4499"/>
              </a:lnSpc>
              <a:buFont typeface="Courier New"/>
              <a:buChar char="o"/>
            </a:pPr>
            <a:r>
              <a:rPr lang="en-US" sz="2950" dirty="0">
                <a:solidFill>
                  <a:srgbClr val="FFFFFF"/>
                </a:solidFill>
                <a:latin typeface="Source Sans Pro"/>
                <a:ea typeface="Source Sans Pro"/>
                <a:cs typeface="Source Sans Pro"/>
              </a:rPr>
              <a:t>Does this make you think of other discrepancies with patients of color and their care/discharge planning? </a:t>
            </a:r>
          </a:p>
          <a:p>
            <a:pPr marL="457200" indent="-457200">
              <a:lnSpc>
                <a:spcPts val="4499"/>
              </a:lnSpc>
              <a:buFont typeface="Courier New"/>
              <a:buChar char="o"/>
            </a:pPr>
            <a:r>
              <a:rPr lang="en-US" sz="2950" dirty="0">
                <a:solidFill>
                  <a:srgbClr val="FFFFFF"/>
                </a:solidFill>
                <a:latin typeface="Source Sans Pro"/>
                <a:ea typeface="Source Sans Pro"/>
                <a:cs typeface="Source Sans Pro"/>
              </a:rPr>
              <a:t>Could you feel more empowered to have an impact and make change?</a:t>
            </a:r>
          </a:p>
        </p:txBody>
      </p:sp>
    </p:spTree>
    <p:extLst>
      <p:ext uri="{BB962C8B-B14F-4D97-AF65-F5344CB8AC3E}">
        <p14:creationId xmlns:p14="http://schemas.microsoft.com/office/powerpoint/2010/main" val="3268515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CFE6DF-D72D-748C-F47F-0C1476CF3CE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4DCEDA1-C363-CF9B-5AFD-0FB1A6225185}"/>
              </a:ext>
            </a:extLst>
          </p:cNvPr>
          <p:cNvGrpSpPr/>
          <p:nvPr/>
        </p:nvGrpSpPr>
        <p:grpSpPr>
          <a:xfrm>
            <a:off x="645160" y="1348165"/>
            <a:ext cx="4813299" cy="6209604"/>
            <a:chOff x="0" y="-57150"/>
            <a:chExt cx="812800" cy="869950"/>
          </a:xfrm>
        </p:grpSpPr>
        <p:sp>
          <p:nvSpPr>
            <p:cNvPr id="3" name="Freeform 3">
              <a:extLst>
                <a:ext uri="{FF2B5EF4-FFF2-40B4-BE49-F238E27FC236}">
                  <a16:creationId xmlns:a16="http://schemas.microsoft.com/office/drawing/2014/main" id="{CDA032C1-8D64-C4BA-8AF1-79FE45C7607A}"/>
                </a:ext>
              </a:extLst>
            </p:cNvPr>
            <p:cNvSpPr/>
            <p:nvPr/>
          </p:nvSpPr>
          <p:spPr>
            <a:xfrm>
              <a:off x="0" y="0"/>
              <a:ext cx="812800" cy="812800"/>
            </a:xfrm>
            <a:custGeom>
              <a:avLst/>
              <a:gdLst/>
              <a:ahLst/>
              <a:cxnLst/>
              <a:rect l="l" t="t" r="r" b="b"/>
              <a:pathLst>
                <a:path w="812800" h="812800">
                  <a:moveTo>
                    <a:pt x="73905" y="0"/>
                  </a:moveTo>
                  <a:lnTo>
                    <a:pt x="738895" y="0"/>
                  </a:lnTo>
                  <a:cubicBezTo>
                    <a:pt x="758496" y="0"/>
                    <a:pt x="777294" y="7786"/>
                    <a:pt x="791154" y="21646"/>
                  </a:cubicBezTo>
                  <a:cubicBezTo>
                    <a:pt x="805014" y="35506"/>
                    <a:pt x="812800" y="54304"/>
                    <a:pt x="812800" y="73905"/>
                  </a:cubicBezTo>
                  <a:lnTo>
                    <a:pt x="812800" y="738895"/>
                  </a:lnTo>
                  <a:cubicBezTo>
                    <a:pt x="812800" y="758496"/>
                    <a:pt x="805014" y="777294"/>
                    <a:pt x="791154" y="791154"/>
                  </a:cubicBezTo>
                  <a:cubicBezTo>
                    <a:pt x="777294" y="805014"/>
                    <a:pt x="758496" y="812800"/>
                    <a:pt x="738895" y="812800"/>
                  </a:cubicBezTo>
                  <a:lnTo>
                    <a:pt x="73905" y="812800"/>
                  </a:lnTo>
                  <a:cubicBezTo>
                    <a:pt x="54304" y="812800"/>
                    <a:pt x="35506" y="805014"/>
                    <a:pt x="21646" y="791154"/>
                  </a:cubicBezTo>
                  <a:cubicBezTo>
                    <a:pt x="7786" y="777294"/>
                    <a:pt x="0" y="758496"/>
                    <a:pt x="0" y="738895"/>
                  </a:cubicBezTo>
                  <a:lnTo>
                    <a:pt x="0" y="73905"/>
                  </a:lnTo>
                  <a:cubicBezTo>
                    <a:pt x="0" y="54304"/>
                    <a:pt x="7786" y="35506"/>
                    <a:pt x="21646" y="21646"/>
                  </a:cubicBezTo>
                  <a:cubicBezTo>
                    <a:pt x="35506" y="7786"/>
                    <a:pt x="54304" y="0"/>
                    <a:pt x="73905" y="0"/>
                  </a:cubicBezTo>
                  <a:close/>
                </a:path>
              </a:pathLst>
            </a:custGeom>
            <a:solidFill>
              <a:srgbClr val="1D3E73"/>
            </a:solidFill>
          </p:spPr>
          <p:txBody>
            <a:bodyPr/>
            <a:lstStyle/>
            <a:p>
              <a:endParaRPr lang="en-US"/>
            </a:p>
          </p:txBody>
        </p:sp>
        <p:sp>
          <p:nvSpPr>
            <p:cNvPr id="4" name="TextBox 4">
              <a:extLst>
                <a:ext uri="{FF2B5EF4-FFF2-40B4-BE49-F238E27FC236}">
                  <a16:creationId xmlns:a16="http://schemas.microsoft.com/office/drawing/2014/main" id="{1C60E952-52BE-0A48-E410-2985469A21C4}"/>
                </a:ext>
              </a:extLst>
            </p:cNvPr>
            <p:cNvSpPr txBox="1"/>
            <p:nvPr/>
          </p:nvSpPr>
          <p:spPr>
            <a:xfrm>
              <a:off x="0" y="-57150"/>
              <a:ext cx="812800" cy="869950"/>
            </a:xfrm>
            <a:prstGeom prst="rect">
              <a:avLst/>
            </a:prstGeom>
          </p:spPr>
          <p:txBody>
            <a:bodyPr lIns="50800" tIns="50800" rIns="50800" bIns="50800" rtlCol="0" anchor="ctr"/>
            <a:lstStyle/>
            <a:p>
              <a:pPr algn="ctr">
                <a:lnSpc>
                  <a:spcPts val="2699"/>
                </a:lnSpc>
              </a:pPr>
              <a:endParaRPr/>
            </a:p>
          </p:txBody>
        </p:sp>
      </p:grpSp>
      <p:sp>
        <p:nvSpPr>
          <p:cNvPr id="5" name="TextBox 4">
            <a:extLst>
              <a:ext uri="{FF2B5EF4-FFF2-40B4-BE49-F238E27FC236}">
                <a16:creationId xmlns:a16="http://schemas.microsoft.com/office/drawing/2014/main" id="{00EA30FF-C12C-393A-5E47-6E2036D83279}"/>
              </a:ext>
            </a:extLst>
          </p:cNvPr>
          <p:cNvSpPr txBox="1"/>
          <p:nvPr/>
        </p:nvSpPr>
        <p:spPr>
          <a:xfrm>
            <a:off x="1077686" y="1909354"/>
            <a:ext cx="414745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chemeClr val="bg1"/>
                </a:solidFill>
                <a:latin typeface="Montserrat Medium"/>
                <a:ea typeface="Open Sans"/>
                <a:cs typeface="Open Sans"/>
              </a:rPr>
              <a:t>Entry into Foster Care in California</a:t>
            </a:r>
          </a:p>
        </p:txBody>
      </p:sp>
      <p:pic>
        <p:nvPicPr>
          <p:cNvPr id="7" name="Picture 6">
            <a:extLst>
              <a:ext uri="{FF2B5EF4-FFF2-40B4-BE49-F238E27FC236}">
                <a16:creationId xmlns:a16="http://schemas.microsoft.com/office/drawing/2014/main" id="{98B29932-8890-DA79-0BC9-065104092D3A}"/>
              </a:ext>
            </a:extLst>
          </p:cNvPr>
          <p:cNvPicPr>
            <a:picLocks noChangeAspect="1"/>
          </p:cNvPicPr>
          <p:nvPr/>
        </p:nvPicPr>
        <p:blipFill>
          <a:blip r:embed="rId2"/>
          <a:stretch>
            <a:fillRect/>
          </a:stretch>
        </p:blipFill>
        <p:spPr>
          <a:xfrm>
            <a:off x="5924550" y="1624013"/>
            <a:ext cx="11076214" cy="6668860"/>
          </a:xfrm>
          <a:prstGeom prst="rect">
            <a:avLst/>
          </a:prstGeom>
        </p:spPr>
      </p:pic>
    </p:spTree>
    <p:extLst>
      <p:ext uri="{BB962C8B-B14F-4D97-AF65-F5344CB8AC3E}">
        <p14:creationId xmlns:p14="http://schemas.microsoft.com/office/powerpoint/2010/main" val="2791560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28620E-7D50-7437-89A4-4C1052F669D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1C930AC-B52F-9738-8CD1-B326779FB6B5}"/>
              </a:ext>
            </a:extLst>
          </p:cNvPr>
          <p:cNvGrpSpPr/>
          <p:nvPr/>
        </p:nvGrpSpPr>
        <p:grpSpPr>
          <a:xfrm>
            <a:off x="645160" y="1348165"/>
            <a:ext cx="4813299" cy="6209604"/>
            <a:chOff x="0" y="-57150"/>
            <a:chExt cx="812800" cy="869950"/>
          </a:xfrm>
        </p:grpSpPr>
        <p:sp>
          <p:nvSpPr>
            <p:cNvPr id="3" name="Freeform 3">
              <a:extLst>
                <a:ext uri="{FF2B5EF4-FFF2-40B4-BE49-F238E27FC236}">
                  <a16:creationId xmlns:a16="http://schemas.microsoft.com/office/drawing/2014/main" id="{A354D2EE-713B-99C8-48BD-93A0178911FF}"/>
                </a:ext>
              </a:extLst>
            </p:cNvPr>
            <p:cNvSpPr/>
            <p:nvPr/>
          </p:nvSpPr>
          <p:spPr>
            <a:xfrm>
              <a:off x="0" y="0"/>
              <a:ext cx="812800" cy="812800"/>
            </a:xfrm>
            <a:custGeom>
              <a:avLst/>
              <a:gdLst/>
              <a:ahLst/>
              <a:cxnLst/>
              <a:rect l="l" t="t" r="r" b="b"/>
              <a:pathLst>
                <a:path w="812800" h="812800">
                  <a:moveTo>
                    <a:pt x="73905" y="0"/>
                  </a:moveTo>
                  <a:lnTo>
                    <a:pt x="738895" y="0"/>
                  </a:lnTo>
                  <a:cubicBezTo>
                    <a:pt x="758496" y="0"/>
                    <a:pt x="777294" y="7786"/>
                    <a:pt x="791154" y="21646"/>
                  </a:cubicBezTo>
                  <a:cubicBezTo>
                    <a:pt x="805014" y="35506"/>
                    <a:pt x="812800" y="54304"/>
                    <a:pt x="812800" y="73905"/>
                  </a:cubicBezTo>
                  <a:lnTo>
                    <a:pt x="812800" y="738895"/>
                  </a:lnTo>
                  <a:cubicBezTo>
                    <a:pt x="812800" y="758496"/>
                    <a:pt x="805014" y="777294"/>
                    <a:pt x="791154" y="791154"/>
                  </a:cubicBezTo>
                  <a:cubicBezTo>
                    <a:pt x="777294" y="805014"/>
                    <a:pt x="758496" y="812800"/>
                    <a:pt x="738895" y="812800"/>
                  </a:cubicBezTo>
                  <a:lnTo>
                    <a:pt x="73905" y="812800"/>
                  </a:lnTo>
                  <a:cubicBezTo>
                    <a:pt x="54304" y="812800"/>
                    <a:pt x="35506" y="805014"/>
                    <a:pt x="21646" y="791154"/>
                  </a:cubicBezTo>
                  <a:cubicBezTo>
                    <a:pt x="7786" y="777294"/>
                    <a:pt x="0" y="758496"/>
                    <a:pt x="0" y="738895"/>
                  </a:cubicBezTo>
                  <a:lnTo>
                    <a:pt x="0" y="73905"/>
                  </a:lnTo>
                  <a:cubicBezTo>
                    <a:pt x="0" y="54304"/>
                    <a:pt x="7786" y="35506"/>
                    <a:pt x="21646" y="21646"/>
                  </a:cubicBezTo>
                  <a:cubicBezTo>
                    <a:pt x="35506" y="7786"/>
                    <a:pt x="54304" y="0"/>
                    <a:pt x="73905" y="0"/>
                  </a:cubicBezTo>
                  <a:close/>
                </a:path>
              </a:pathLst>
            </a:custGeom>
            <a:solidFill>
              <a:srgbClr val="1D3E73"/>
            </a:solidFill>
          </p:spPr>
          <p:txBody>
            <a:bodyPr/>
            <a:lstStyle/>
            <a:p>
              <a:endParaRPr lang="en-US"/>
            </a:p>
          </p:txBody>
        </p:sp>
        <p:sp>
          <p:nvSpPr>
            <p:cNvPr id="4" name="TextBox 4">
              <a:extLst>
                <a:ext uri="{FF2B5EF4-FFF2-40B4-BE49-F238E27FC236}">
                  <a16:creationId xmlns:a16="http://schemas.microsoft.com/office/drawing/2014/main" id="{A25FC958-57D8-B194-CA16-59526F6B543D}"/>
                </a:ext>
              </a:extLst>
            </p:cNvPr>
            <p:cNvSpPr txBox="1"/>
            <p:nvPr/>
          </p:nvSpPr>
          <p:spPr>
            <a:xfrm>
              <a:off x="0" y="-57150"/>
              <a:ext cx="812800" cy="869950"/>
            </a:xfrm>
            <a:prstGeom prst="rect">
              <a:avLst/>
            </a:prstGeom>
          </p:spPr>
          <p:txBody>
            <a:bodyPr lIns="50800" tIns="50800" rIns="50800" bIns="50800" rtlCol="0" anchor="ctr"/>
            <a:lstStyle/>
            <a:p>
              <a:pPr algn="ctr">
                <a:lnSpc>
                  <a:spcPts val="2699"/>
                </a:lnSpc>
              </a:pPr>
              <a:endParaRPr/>
            </a:p>
          </p:txBody>
        </p:sp>
      </p:grpSp>
      <p:sp>
        <p:nvSpPr>
          <p:cNvPr id="5" name="TextBox 4">
            <a:extLst>
              <a:ext uri="{FF2B5EF4-FFF2-40B4-BE49-F238E27FC236}">
                <a16:creationId xmlns:a16="http://schemas.microsoft.com/office/drawing/2014/main" id="{6A8F5086-2ADA-F3EA-2AE4-64B8D616887B}"/>
              </a:ext>
            </a:extLst>
          </p:cNvPr>
          <p:cNvSpPr txBox="1"/>
          <p:nvPr/>
        </p:nvSpPr>
        <p:spPr>
          <a:xfrm>
            <a:off x="1077686" y="1909354"/>
            <a:ext cx="4147457"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solidFill>
                  <a:schemeClr val="bg1"/>
                </a:solidFill>
                <a:latin typeface="Montserrat Medium"/>
                <a:ea typeface="Open Sans"/>
                <a:cs typeface="Open Sans"/>
              </a:rPr>
              <a:t>National Facts About </a:t>
            </a:r>
            <a:r>
              <a:rPr lang="en-US" sz="3600">
                <a:solidFill>
                  <a:schemeClr val="bg1"/>
                </a:solidFill>
                <a:latin typeface="Montserrat Medium"/>
                <a:ea typeface="Open Sans"/>
                <a:cs typeface="Open Sans"/>
              </a:rPr>
              <a:t>Representation</a:t>
            </a:r>
            <a:r>
              <a:rPr lang="en-US" sz="3600" dirty="0">
                <a:solidFill>
                  <a:schemeClr val="bg1"/>
                </a:solidFill>
                <a:latin typeface="Montserrat Medium"/>
                <a:ea typeface="Open Sans"/>
                <a:cs typeface="Open Sans"/>
              </a:rPr>
              <a:t> in Foster Care &amp; in the Child Protective System</a:t>
            </a:r>
          </a:p>
        </p:txBody>
      </p:sp>
      <p:sp>
        <p:nvSpPr>
          <p:cNvPr id="6" name="TextBox 5">
            <a:extLst>
              <a:ext uri="{FF2B5EF4-FFF2-40B4-BE49-F238E27FC236}">
                <a16:creationId xmlns:a16="http://schemas.microsoft.com/office/drawing/2014/main" id="{B35E6650-258A-F0A5-7F37-BEDF31F564F1}"/>
              </a:ext>
            </a:extLst>
          </p:cNvPr>
          <p:cNvSpPr txBox="1"/>
          <p:nvPr/>
        </p:nvSpPr>
        <p:spPr>
          <a:xfrm>
            <a:off x="6572794" y="1632857"/>
            <a:ext cx="10286999" cy="62786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ea typeface="Calibri"/>
                <a:cs typeface="Calibri"/>
              </a:rPr>
              <a:t>Black families are </a:t>
            </a:r>
            <a:r>
              <a:rPr lang="en-US" sz="2400">
                <a:ea typeface="Calibri"/>
                <a:cs typeface="Calibri"/>
              </a:rPr>
              <a:t>overrepresented in reports to CPS</a:t>
            </a:r>
            <a:endParaRPr lang="en-US" sz="2400" dirty="0">
              <a:ea typeface="Calibri"/>
              <a:cs typeface="Calibri"/>
            </a:endParaRPr>
          </a:p>
          <a:p>
            <a:pPr marL="285750" indent="-285750">
              <a:buFont typeface="Arial"/>
              <a:buChar char="•"/>
            </a:pPr>
            <a:r>
              <a:rPr lang="en-US" sz="2400">
                <a:ea typeface="Calibri"/>
                <a:cs typeface="Calibri"/>
              </a:rPr>
              <a:t>Black families are investigated with more frequency by CPS</a:t>
            </a:r>
            <a:endParaRPr lang="en-US" sz="2400" dirty="0">
              <a:ea typeface="Calibri"/>
              <a:cs typeface="Calibri"/>
            </a:endParaRPr>
          </a:p>
          <a:p>
            <a:pPr marL="285750" indent="-285750">
              <a:buFont typeface="Arial"/>
              <a:buChar char="•"/>
            </a:pPr>
            <a:r>
              <a:rPr lang="en-US" sz="2400" dirty="0">
                <a:ea typeface="Calibri"/>
                <a:cs typeface="Calibri"/>
              </a:rPr>
              <a:t>Black children spend more time in foster care than </a:t>
            </a:r>
            <a:r>
              <a:rPr lang="en-US" sz="2400">
                <a:ea typeface="Calibri"/>
                <a:cs typeface="Calibri"/>
              </a:rPr>
              <a:t>their white counterparts</a:t>
            </a:r>
            <a:endParaRPr lang="en-US" sz="2400" dirty="0">
              <a:ea typeface="Calibri"/>
              <a:cs typeface="Calibri"/>
            </a:endParaRPr>
          </a:p>
          <a:p>
            <a:pPr marL="285750" indent="-285750">
              <a:buFont typeface="Arial"/>
              <a:buChar char="•"/>
            </a:pPr>
            <a:r>
              <a:rPr lang="en-US" sz="2400">
                <a:ea typeface="Calibri"/>
                <a:cs typeface="Calibri"/>
              </a:rPr>
              <a:t>Black children are less likely to reunify with their families</a:t>
            </a:r>
            <a:endParaRPr lang="en-US" sz="2400" dirty="0">
              <a:ea typeface="Calibri"/>
              <a:cs typeface="Calibri"/>
            </a:endParaRPr>
          </a:p>
          <a:p>
            <a:pPr marL="285750" indent="-285750">
              <a:buFont typeface="Arial"/>
              <a:buChar char="•"/>
            </a:pPr>
            <a:r>
              <a:rPr lang="en-US" sz="2400">
                <a:ea typeface="Calibri"/>
                <a:cs typeface="Calibri"/>
              </a:rPr>
              <a:t>Black and Native American children are more likely to be placed with strangers</a:t>
            </a:r>
            <a:endParaRPr lang="en-US" sz="2400" dirty="0">
              <a:ea typeface="Calibri"/>
              <a:cs typeface="Calibri"/>
            </a:endParaRPr>
          </a:p>
          <a:p>
            <a:pPr marL="285750" indent="-285750">
              <a:buFont typeface="Arial"/>
              <a:buChar char="•"/>
            </a:pPr>
            <a:r>
              <a:rPr lang="en-US" sz="2400">
                <a:ea typeface="Calibri"/>
                <a:cs typeface="Calibri"/>
              </a:rPr>
              <a:t>Black children in the foster care system are less likely to receive supportive services than their white counterparts</a:t>
            </a:r>
            <a:endParaRPr lang="en-US" sz="2400" dirty="0">
              <a:ea typeface="Calibri"/>
              <a:cs typeface="Calibri"/>
            </a:endParaRPr>
          </a:p>
          <a:p>
            <a:pPr marL="285750" indent="-285750">
              <a:buFont typeface="Arial"/>
              <a:buChar char="•"/>
            </a:pPr>
            <a:endParaRPr lang="en-US" sz="2400" dirty="0">
              <a:ea typeface="Calibri"/>
              <a:cs typeface="Calibri"/>
            </a:endParaRPr>
          </a:p>
          <a:p>
            <a:pPr marL="285750" indent="-285750">
              <a:buFont typeface="Arial"/>
              <a:buChar char="•"/>
            </a:pPr>
            <a:r>
              <a:rPr lang="en-US" sz="2400">
                <a:ea typeface="Calibri"/>
                <a:cs typeface="Calibri"/>
              </a:rPr>
              <a:t>Child welfare workers are primarily white (58%)</a:t>
            </a:r>
            <a:endParaRPr lang="en-US" sz="2400" dirty="0">
              <a:ea typeface="Calibri"/>
              <a:cs typeface="Calibri"/>
            </a:endParaRPr>
          </a:p>
          <a:p>
            <a:pPr marL="285750" indent="-285750">
              <a:buFont typeface="Arial"/>
              <a:buChar char="•"/>
            </a:pPr>
            <a:r>
              <a:rPr lang="en-US" sz="2400" dirty="0">
                <a:ea typeface="Calibri"/>
                <a:cs typeface="Calibri"/>
              </a:rPr>
              <a:t>When families are referred to child protective services, they are evaluated by an </a:t>
            </a:r>
            <a:r>
              <a:rPr lang="en-US" sz="2400">
                <a:ea typeface="Calibri"/>
                <a:cs typeface="Calibri"/>
              </a:rPr>
              <a:t>individual caseworker rather than a group or committee.</a:t>
            </a:r>
            <a:endParaRPr lang="en-US" sz="2400" dirty="0">
              <a:ea typeface="Calibri"/>
              <a:cs typeface="Calibri"/>
            </a:endParaRPr>
          </a:p>
          <a:p>
            <a:pPr marL="285750" indent="-285750">
              <a:buFont typeface="Arial"/>
              <a:buChar char="•"/>
            </a:pPr>
            <a:r>
              <a:rPr lang="en-US" sz="2400" dirty="0">
                <a:ea typeface="Calibri"/>
                <a:cs typeface="Calibri"/>
              </a:rPr>
              <a:t>Reviews of counties in California found that the child protective agency did not have enough bilingual providers to meet the language needs of the population that they serve, AND the area also lacked </a:t>
            </a:r>
            <a:r>
              <a:rPr lang="en-US" sz="2400">
                <a:ea typeface="Calibri"/>
                <a:cs typeface="Calibri"/>
              </a:rPr>
              <a:t>language</a:t>
            </a:r>
            <a:r>
              <a:rPr lang="en-US" sz="2400" dirty="0">
                <a:ea typeface="Calibri"/>
                <a:cs typeface="Calibri"/>
              </a:rPr>
              <a:t> accessible services in prevention programs. </a:t>
            </a:r>
          </a:p>
          <a:p>
            <a:pPr lvl="8"/>
            <a:r>
              <a:rPr lang="en-US" sz="2400">
                <a:ea typeface="Calibri"/>
                <a:cs typeface="Calibri"/>
              </a:rPr>
              <a:t>                                                      (HHSD, 2021)</a:t>
            </a:r>
            <a:endParaRPr lang="en-US" sz="2400" dirty="0">
              <a:ea typeface="Calibri"/>
              <a:cs typeface="Calibri"/>
            </a:endParaRPr>
          </a:p>
          <a:p>
            <a:pPr marL="285750" indent="-285750">
              <a:buFont typeface="Arial"/>
              <a:buChar char="•"/>
            </a:pPr>
            <a:endParaRPr lang="en-US" dirty="0">
              <a:ea typeface="Calibri"/>
              <a:cs typeface="Calibri"/>
            </a:endParaRPr>
          </a:p>
        </p:txBody>
      </p:sp>
    </p:spTree>
    <p:extLst>
      <p:ext uri="{BB962C8B-B14F-4D97-AF65-F5344CB8AC3E}">
        <p14:creationId xmlns:p14="http://schemas.microsoft.com/office/powerpoint/2010/main" val="490705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2D818A-B53C-90B3-6297-F44205EDE0C8}"/>
            </a:ext>
          </a:extLst>
        </p:cNvPr>
        <p:cNvGrpSpPr/>
        <p:nvPr/>
      </p:nvGrpSpPr>
      <p:grpSpPr>
        <a:xfrm>
          <a:off x="0" y="0"/>
          <a:ext cx="0" cy="0"/>
          <a:chOff x="0" y="0"/>
          <a:chExt cx="0" cy="0"/>
        </a:xfrm>
      </p:grpSpPr>
      <p:pic>
        <p:nvPicPr>
          <p:cNvPr id="14" name="Picture 13" descr="A graph of different colored squares&#10;&#10;AI-generated content may be incorrect.">
            <a:extLst>
              <a:ext uri="{FF2B5EF4-FFF2-40B4-BE49-F238E27FC236}">
                <a16:creationId xmlns:a16="http://schemas.microsoft.com/office/drawing/2014/main" id="{442C96D6-D3CF-4544-5897-AC55996D8789}"/>
              </a:ext>
            </a:extLst>
          </p:cNvPr>
          <p:cNvPicPr>
            <a:picLocks noChangeAspect="1"/>
          </p:cNvPicPr>
          <p:nvPr/>
        </p:nvPicPr>
        <p:blipFill>
          <a:blip r:embed="rId2"/>
          <a:stretch>
            <a:fillRect/>
          </a:stretch>
        </p:blipFill>
        <p:spPr>
          <a:xfrm>
            <a:off x="5717220" y="2306479"/>
            <a:ext cx="12565698" cy="6415562"/>
          </a:xfrm>
          <a:prstGeom prst="rect">
            <a:avLst/>
          </a:prstGeom>
        </p:spPr>
      </p:pic>
      <p:grpSp>
        <p:nvGrpSpPr>
          <p:cNvPr id="2" name="Group 2">
            <a:extLst>
              <a:ext uri="{FF2B5EF4-FFF2-40B4-BE49-F238E27FC236}">
                <a16:creationId xmlns:a16="http://schemas.microsoft.com/office/drawing/2014/main" id="{934213D0-F2C1-1E0D-A1FF-A82F6DB417B8}"/>
              </a:ext>
            </a:extLst>
          </p:cNvPr>
          <p:cNvGrpSpPr/>
          <p:nvPr/>
        </p:nvGrpSpPr>
        <p:grpSpPr>
          <a:xfrm>
            <a:off x="645160" y="1348165"/>
            <a:ext cx="4813299" cy="6209604"/>
            <a:chOff x="0" y="-57150"/>
            <a:chExt cx="812800" cy="869950"/>
          </a:xfrm>
        </p:grpSpPr>
        <p:sp>
          <p:nvSpPr>
            <p:cNvPr id="3" name="Freeform 3">
              <a:extLst>
                <a:ext uri="{FF2B5EF4-FFF2-40B4-BE49-F238E27FC236}">
                  <a16:creationId xmlns:a16="http://schemas.microsoft.com/office/drawing/2014/main" id="{5204C762-91DF-D647-75B9-A9EA51D6E54B}"/>
                </a:ext>
              </a:extLst>
            </p:cNvPr>
            <p:cNvSpPr/>
            <p:nvPr/>
          </p:nvSpPr>
          <p:spPr>
            <a:xfrm>
              <a:off x="0" y="0"/>
              <a:ext cx="812800" cy="812800"/>
            </a:xfrm>
            <a:custGeom>
              <a:avLst/>
              <a:gdLst/>
              <a:ahLst/>
              <a:cxnLst/>
              <a:rect l="l" t="t" r="r" b="b"/>
              <a:pathLst>
                <a:path w="812800" h="812800">
                  <a:moveTo>
                    <a:pt x="73905" y="0"/>
                  </a:moveTo>
                  <a:lnTo>
                    <a:pt x="738895" y="0"/>
                  </a:lnTo>
                  <a:cubicBezTo>
                    <a:pt x="758496" y="0"/>
                    <a:pt x="777294" y="7786"/>
                    <a:pt x="791154" y="21646"/>
                  </a:cubicBezTo>
                  <a:cubicBezTo>
                    <a:pt x="805014" y="35506"/>
                    <a:pt x="812800" y="54304"/>
                    <a:pt x="812800" y="73905"/>
                  </a:cubicBezTo>
                  <a:lnTo>
                    <a:pt x="812800" y="738895"/>
                  </a:lnTo>
                  <a:cubicBezTo>
                    <a:pt x="812800" y="758496"/>
                    <a:pt x="805014" y="777294"/>
                    <a:pt x="791154" y="791154"/>
                  </a:cubicBezTo>
                  <a:cubicBezTo>
                    <a:pt x="777294" y="805014"/>
                    <a:pt x="758496" y="812800"/>
                    <a:pt x="738895" y="812800"/>
                  </a:cubicBezTo>
                  <a:lnTo>
                    <a:pt x="73905" y="812800"/>
                  </a:lnTo>
                  <a:cubicBezTo>
                    <a:pt x="54304" y="812800"/>
                    <a:pt x="35506" y="805014"/>
                    <a:pt x="21646" y="791154"/>
                  </a:cubicBezTo>
                  <a:cubicBezTo>
                    <a:pt x="7786" y="777294"/>
                    <a:pt x="0" y="758496"/>
                    <a:pt x="0" y="738895"/>
                  </a:cubicBezTo>
                  <a:lnTo>
                    <a:pt x="0" y="73905"/>
                  </a:lnTo>
                  <a:cubicBezTo>
                    <a:pt x="0" y="54304"/>
                    <a:pt x="7786" y="35506"/>
                    <a:pt x="21646" y="21646"/>
                  </a:cubicBezTo>
                  <a:cubicBezTo>
                    <a:pt x="35506" y="7786"/>
                    <a:pt x="54304" y="0"/>
                    <a:pt x="73905" y="0"/>
                  </a:cubicBezTo>
                  <a:close/>
                </a:path>
              </a:pathLst>
            </a:custGeom>
            <a:solidFill>
              <a:srgbClr val="1D3E73"/>
            </a:solidFill>
          </p:spPr>
          <p:txBody>
            <a:bodyPr/>
            <a:lstStyle/>
            <a:p>
              <a:endParaRPr lang="en-US"/>
            </a:p>
          </p:txBody>
        </p:sp>
        <p:sp>
          <p:nvSpPr>
            <p:cNvPr id="4" name="TextBox 4">
              <a:extLst>
                <a:ext uri="{FF2B5EF4-FFF2-40B4-BE49-F238E27FC236}">
                  <a16:creationId xmlns:a16="http://schemas.microsoft.com/office/drawing/2014/main" id="{4CC1B411-93A4-F0C6-0EFF-448F4BAAF024}"/>
                </a:ext>
              </a:extLst>
            </p:cNvPr>
            <p:cNvSpPr txBox="1"/>
            <p:nvPr/>
          </p:nvSpPr>
          <p:spPr>
            <a:xfrm>
              <a:off x="0" y="-57150"/>
              <a:ext cx="812800" cy="869950"/>
            </a:xfrm>
            <a:prstGeom prst="rect">
              <a:avLst/>
            </a:prstGeom>
          </p:spPr>
          <p:txBody>
            <a:bodyPr lIns="50800" tIns="50800" rIns="50800" bIns="50800" rtlCol="0" anchor="ctr"/>
            <a:lstStyle/>
            <a:p>
              <a:pPr algn="ctr">
                <a:lnSpc>
                  <a:spcPts val="2699"/>
                </a:lnSpc>
              </a:pPr>
              <a:endParaRPr/>
            </a:p>
          </p:txBody>
        </p:sp>
      </p:grpSp>
      <p:sp>
        <p:nvSpPr>
          <p:cNvPr id="15" name="TextBox 14">
            <a:extLst>
              <a:ext uri="{FF2B5EF4-FFF2-40B4-BE49-F238E27FC236}">
                <a16:creationId xmlns:a16="http://schemas.microsoft.com/office/drawing/2014/main" id="{34B25B3C-FF3B-20A8-98DB-2A15E74BE1C9}"/>
              </a:ext>
            </a:extLst>
          </p:cNvPr>
          <p:cNvSpPr txBox="1"/>
          <p:nvPr/>
        </p:nvSpPr>
        <p:spPr>
          <a:xfrm>
            <a:off x="8266611" y="8255726"/>
            <a:ext cx="978625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Fig. 1 "Children Entering Foster Care by Age Group (Percent) - 2024, </a:t>
            </a:r>
            <a:r>
              <a:rPr lang="en-US" i="1" dirty="0">
                <a:ea typeface="Calibri"/>
                <a:cs typeface="Calibri"/>
              </a:rPr>
              <a:t>Annie E. Casey Foundation. </a:t>
            </a:r>
            <a:r>
              <a:rPr lang="en-US" dirty="0">
                <a:ea typeface="Calibri"/>
                <a:cs typeface="Calibri"/>
              </a:rPr>
              <a:t>Retrieved June 18, 2026 from </a:t>
            </a:r>
            <a:r>
              <a:rPr lang="en-US">
                <a:ea typeface="+mn-lt"/>
                <a:cs typeface="+mn-lt"/>
              </a:rPr>
              <a:t>https://datacenter.aecf.org/data/line/6269-children-entering-foster-care?loc=1&amp;loct=2#2/6/false/1096,2545,1095,2048,574,1729,37,871,870,573/asc/any/13036</a:t>
            </a:r>
            <a:r>
              <a:rPr lang="en-US">
                <a:ea typeface="Calibri"/>
                <a:cs typeface="Calibri"/>
              </a:rPr>
              <a:t>.</a:t>
            </a:r>
          </a:p>
        </p:txBody>
      </p:sp>
      <p:sp>
        <p:nvSpPr>
          <p:cNvPr id="5" name="TextBox 4">
            <a:extLst>
              <a:ext uri="{FF2B5EF4-FFF2-40B4-BE49-F238E27FC236}">
                <a16:creationId xmlns:a16="http://schemas.microsoft.com/office/drawing/2014/main" id="{2D3BDF65-AFA8-EF42-6E60-4B3FE723B3D3}"/>
              </a:ext>
            </a:extLst>
          </p:cNvPr>
          <p:cNvSpPr txBox="1"/>
          <p:nvPr/>
        </p:nvSpPr>
        <p:spPr>
          <a:xfrm>
            <a:off x="1447800" y="2682240"/>
            <a:ext cx="274320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chemeClr val="bg1"/>
                </a:solidFill>
                <a:latin typeface="Montserrat Medium"/>
                <a:ea typeface="Open Sans"/>
                <a:cs typeface="Open Sans"/>
              </a:rPr>
              <a:t>California versus US averages</a:t>
            </a:r>
            <a:endParaRPr lang="en-US" sz="3600" dirty="0">
              <a:solidFill>
                <a:schemeClr val="bg1"/>
              </a:solidFill>
              <a:latin typeface="Montserrat Medium"/>
              <a:ea typeface="Open Sans"/>
              <a:cs typeface="Open Sans"/>
            </a:endParaRPr>
          </a:p>
        </p:txBody>
      </p:sp>
    </p:spTree>
    <p:extLst>
      <p:ext uri="{BB962C8B-B14F-4D97-AF65-F5344CB8AC3E}">
        <p14:creationId xmlns:p14="http://schemas.microsoft.com/office/powerpoint/2010/main" val="2389432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a:off x="645160" y="1348165"/>
            <a:ext cx="4813299" cy="6209604"/>
            <a:chOff x="0" y="-57150"/>
            <a:chExt cx="812800" cy="869950"/>
          </a:xfrm>
        </p:grpSpPr>
        <p:sp>
          <p:nvSpPr>
            <p:cNvPr id="3" name="Freeform 3"/>
            <p:cNvSpPr/>
            <p:nvPr/>
          </p:nvSpPr>
          <p:spPr>
            <a:xfrm>
              <a:off x="0" y="0"/>
              <a:ext cx="812800" cy="812800"/>
            </a:xfrm>
            <a:custGeom>
              <a:avLst/>
              <a:gdLst/>
              <a:ahLst/>
              <a:cxnLst/>
              <a:rect l="l" t="t" r="r" b="b"/>
              <a:pathLst>
                <a:path w="812800" h="812800">
                  <a:moveTo>
                    <a:pt x="73905" y="0"/>
                  </a:moveTo>
                  <a:lnTo>
                    <a:pt x="738895" y="0"/>
                  </a:lnTo>
                  <a:cubicBezTo>
                    <a:pt x="758496" y="0"/>
                    <a:pt x="777294" y="7786"/>
                    <a:pt x="791154" y="21646"/>
                  </a:cubicBezTo>
                  <a:cubicBezTo>
                    <a:pt x="805014" y="35506"/>
                    <a:pt x="812800" y="54304"/>
                    <a:pt x="812800" y="73905"/>
                  </a:cubicBezTo>
                  <a:lnTo>
                    <a:pt x="812800" y="738895"/>
                  </a:lnTo>
                  <a:cubicBezTo>
                    <a:pt x="812800" y="758496"/>
                    <a:pt x="805014" y="777294"/>
                    <a:pt x="791154" y="791154"/>
                  </a:cubicBezTo>
                  <a:cubicBezTo>
                    <a:pt x="777294" y="805014"/>
                    <a:pt x="758496" y="812800"/>
                    <a:pt x="738895" y="812800"/>
                  </a:cubicBezTo>
                  <a:lnTo>
                    <a:pt x="73905" y="812800"/>
                  </a:lnTo>
                  <a:cubicBezTo>
                    <a:pt x="54304" y="812800"/>
                    <a:pt x="35506" y="805014"/>
                    <a:pt x="21646" y="791154"/>
                  </a:cubicBezTo>
                  <a:cubicBezTo>
                    <a:pt x="7786" y="777294"/>
                    <a:pt x="0" y="758496"/>
                    <a:pt x="0" y="738895"/>
                  </a:cubicBezTo>
                  <a:lnTo>
                    <a:pt x="0" y="73905"/>
                  </a:lnTo>
                  <a:cubicBezTo>
                    <a:pt x="0" y="54304"/>
                    <a:pt x="7786" y="35506"/>
                    <a:pt x="21646" y="21646"/>
                  </a:cubicBezTo>
                  <a:cubicBezTo>
                    <a:pt x="35506" y="7786"/>
                    <a:pt x="54304" y="0"/>
                    <a:pt x="73905" y="0"/>
                  </a:cubicBezTo>
                  <a:close/>
                </a:path>
              </a:pathLst>
            </a:custGeom>
            <a:solidFill>
              <a:srgbClr val="1D3E73"/>
            </a:solidFill>
          </p:spPr>
          <p:txBody>
            <a:bodyPr/>
            <a:lstStyle/>
            <a:p>
              <a:endParaRPr lang="en-US"/>
            </a:p>
          </p:txBody>
        </p:sp>
        <p:sp>
          <p:nvSpPr>
            <p:cNvPr id="4" name="TextBox 4"/>
            <p:cNvSpPr txBox="1"/>
            <p:nvPr/>
          </p:nvSpPr>
          <p:spPr>
            <a:xfrm>
              <a:off x="0" y="-57150"/>
              <a:ext cx="812800" cy="869950"/>
            </a:xfrm>
            <a:prstGeom prst="rect">
              <a:avLst/>
            </a:prstGeom>
          </p:spPr>
          <p:txBody>
            <a:bodyPr lIns="50800" tIns="50800" rIns="50800" bIns="50800" rtlCol="0" anchor="ctr"/>
            <a:lstStyle/>
            <a:p>
              <a:pPr algn="ctr">
                <a:lnSpc>
                  <a:spcPts val="2699"/>
                </a:lnSpc>
              </a:pPr>
              <a:endParaRPr/>
            </a:p>
          </p:txBody>
        </p:sp>
      </p:grpSp>
      <p:sp>
        <p:nvSpPr>
          <p:cNvPr id="5" name="TextBox 4">
            <a:extLst>
              <a:ext uri="{FF2B5EF4-FFF2-40B4-BE49-F238E27FC236}">
                <a16:creationId xmlns:a16="http://schemas.microsoft.com/office/drawing/2014/main" id="{6E0CE842-0F18-80DA-2E5C-21C0B01A6B6B}"/>
              </a:ext>
            </a:extLst>
          </p:cNvPr>
          <p:cNvSpPr txBox="1"/>
          <p:nvPr/>
        </p:nvSpPr>
        <p:spPr>
          <a:xfrm>
            <a:off x="1447800" y="2682240"/>
            <a:ext cx="2743200"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chemeClr val="bg1"/>
                </a:solidFill>
                <a:latin typeface="Montserrat Medium"/>
                <a:ea typeface="Open Sans"/>
                <a:cs typeface="Open Sans"/>
              </a:rPr>
              <a:t>Number of children currently in foster care in California</a:t>
            </a:r>
            <a:endParaRPr lang="en-US" sz="3600" dirty="0">
              <a:solidFill>
                <a:schemeClr val="bg1"/>
              </a:solidFill>
              <a:latin typeface="Montserrat Medium"/>
              <a:ea typeface="Open Sans"/>
              <a:cs typeface="Open Sans"/>
            </a:endParaRPr>
          </a:p>
        </p:txBody>
      </p:sp>
      <p:pic>
        <p:nvPicPr>
          <p:cNvPr id="6" name="Picture 5" descr="A graph of a number of people missing&#10;&#10;AI-generated content may be incorrect.">
            <a:extLst>
              <a:ext uri="{FF2B5EF4-FFF2-40B4-BE49-F238E27FC236}">
                <a16:creationId xmlns:a16="http://schemas.microsoft.com/office/drawing/2014/main" id="{816A9530-F7CA-FAAA-E55D-12A6D33EBA07}"/>
              </a:ext>
            </a:extLst>
          </p:cNvPr>
          <p:cNvPicPr>
            <a:picLocks noChangeAspect="1"/>
          </p:cNvPicPr>
          <p:nvPr/>
        </p:nvPicPr>
        <p:blipFill>
          <a:blip r:embed="rId2"/>
          <a:stretch>
            <a:fillRect/>
          </a:stretch>
        </p:blipFill>
        <p:spPr>
          <a:xfrm>
            <a:off x="6701518" y="457200"/>
            <a:ext cx="8172450" cy="89154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D9A32A-12A2-C626-F07E-1A6728AA326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09AFFC8-57A6-86E2-5B3A-7E775B8D3126}"/>
              </a:ext>
            </a:extLst>
          </p:cNvPr>
          <p:cNvGrpSpPr/>
          <p:nvPr/>
        </p:nvGrpSpPr>
        <p:grpSpPr>
          <a:xfrm>
            <a:off x="645160" y="1348165"/>
            <a:ext cx="4813299" cy="6209604"/>
            <a:chOff x="0" y="-57150"/>
            <a:chExt cx="812800" cy="869950"/>
          </a:xfrm>
        </p:grpSpPr>
        <p:sp>
          <p:nvSpPr>
            <p:cNvPr id="3" name="Freeform 3">
              <a:extLst>
                <a:ext uri="{FF2B5EF4-FFF2-40B4-BE49-F238E27FC236}">
                  <a16:creationId xmlns:a16="http://schemas.microsoft.com/office/drawing/2014/main" id="{1C944747-C20B-6483-F060-394310F2CD77}"/>
                </a:ext>
              </a:extLst>
            </p:cNvPr>
            <p:cNvSpPr/>
            <p:nvPr/>
          </p:nvSpPr>
          <p:spPr>
            <a:xfrm>
              <a:off x="0" y="0"/>
              <a:ext cx="812800" cy="812800"/>
            </a:xfrm>
            <a:custGeom>
              <a:avLst/>
              <a:gdLst/>
              <a:ahLst/>
              <a:cxnLst/>
              <a:rect l="l" t="t" r="r" b="b"/>
              <a:pathLst>
                <a:path w="812800" h="812800">
                  <a:moveTo>
                    <a:pt x="73905" y="0"/>
                  </a:moveTo>
                  <a:lnTo>
                    <a:pt x="738895" y="0"/>
                  </a:lnTo>
                  <a:cubicBezTo>
                    <a:pt x="758496" y="0"/>
                    <a:pt x="777294" y="7786"/>
                    <a:pt x="791154" y="21646"/>
                  </a:cubicBezTo>
                  <a:cubicBezTo>
                    <a:pt x="805014" y="35506"/>
                    <a:pt x="812800" y="54304"/>
                    <a:pt x="812800" y="73905"/>
                  </a:cubicBezTo>
                  <a:lnTo>
                    <a:pt x="812800" y="738895"/>
                  </a:lnTo>
                  <a:cubicBezTo>
                    <a:pt x="812800" y="758496"/>
                    <a:pt x="805014" y="777294"/>
                    <a:pt x="791154" y="791154"/>
                  </a:cubicBezTo>
                  <a:cubicBezTo>
                    <a:pt x="777294" y="805014"/>
                    <a:pt x="758496" y="812800"/>
                    <a:pt x="738895" y="812800"/>
                  </a:cubicBezTo>
                  <a:lnTo>
                    <a:pt x="73905" y="812800"/>
                  </a:lnTo>
                  <a:cubicBezTo>
                    <a:pt x="54304" y="812800"/>
                    <a:pt x="35506" y="805014"/>
                    <a:pt x="21646" y="791154"/>
                  </a:cubicBezTo>
                  <a:cubicBezTo>
                    <a:pt x="7786" y="777294"/>
                    <a:pt x="0" y="758496"/>
                    <a:pt x="0" y="738895"/>
                  </a:cubicBezTo>
                  <a:lnTo>
                    <a:pt x="0" y="73905"/>
                  </a:lnTo>
                  <a:cubicBezTo>
                    <a:pt x="0" y="54304"/>
                    <a:pt x="7786" y="35506"/>
                    <a:pt x="21646" y="21646"/>
                  </a:cubicBezTo>
                  <a:cubicBezTo>
                    <a:pt x="35506" y="7786"/>
                    <a:pt x="54304" y="0"/>
                    <a:pt x="73905" y="0"/>
                  </a:cubicBezTo>
                  <a:close/>
                </a:path>
              </a:pathLst>
            </a:custGeom>
            <a:solidFill>
              <a:srgbClr val="1D3E73"/>
            </a:solidFill>
          </p:spPr>
          <p:txBody>
            <a:bodyPr/>
            <a:lstStyle/>
            <a:p>
              <a:endParaRPr lang="en-US"/>
            </a:p>
          </p:txBody>
        </p:sp>
        <p:sp>
          <p:nvSpPr>
            <p:cNvPr id="4" name="TextBox 4">
              <a:extLst>
                <a:ext uri="{FF2B5EF4-FFF2-40B4-BE49-F238E27FC236}">
                  <a16:creationId xmlns:a16="http://schemas.microsoft.com/office/drawing/2014/main" id="{07B58B2B-8EBA-57F9-F201-FBCBD245C574}"/>
                </a:ext>
              </a:extLst>
            </p:cNvPr>
            <p:cNvSpPr txBox="1"/>
            <p:nvPr/>
          </p:nvSpPr>
          <p:spPr>
            <a:xfrm>
              <a:off x="0" y="-57150"/>
              <a:ext cx="812800" cy="869950"/>
            </a:xfrm>
            <a:prstGeom prst="rect">
              <a:avLst/>
            </a:prstGeom>
          </p:spPr>
          <p:txBody>
            <a:bodyPr lIns="50800" tIns="50800" rIns="50800" bIns="50800" rtlCol="0" anchor="ctr"/>
            <a:lstStyle/>
            <a:p>
              <a:pPr algn="ctr">
                <a:lnSpc>
                  <a:spcPts val="2699"/>
                </a:lnSpc>
              </a:pPr>
              <a:endParaRPr/>
            </a:p>
          </p:txBody>
        </p:sp>
      </p:grpSp>
      <p:pic>
        <p:nvPicPr>
          <p:cNvPr id="5" name="Picture 4" descr="Figure 9 - Racial-Ethnic Disproportionalities in Foster Care">
            <a:extLst>
              <a:ext uri="{FF2B5EF4-FFF2-40B4-BE49-F238E27FC236}">
                <a16:creationId xmlns:a16="http://schemas.microsoft.com/office/drawing/2014/main" id="{424EFBD2-A6A2-5F4C-1ECE-2F4AB4FACE88}"/>
              </a:ext>
            </a:extLst>
          </p:cNvPr>
          <p:cNvPicPr>
            <a:picLocks noChangeAspect="1"/>
          </p:cNvPicPr>
          <p:nvPr/>
        </p:nvPicPr>
        <p:blipFill>
          <a:blip r:embed="rId3"/>
          <a:stretch>
            <a:fillRect/>
          </a:stretch>
        </p:blipFill>
        <p:spPr>
          <a:xfrm>
            <a:off x="6417469" y="662291"/>
            <a:ext cx="8478438" cy="8937585"/>
          </a:xfrm>
          <a:prstGeom prst="rect">
            <a:avLst/>
          </a:prstGeom>
        </p:spPr>
      </p:pic>
      <p:sp>
        <p:nvSpPr>
          <p:cNvPr id="7" name="TextBox 6">
            <a:extLst>
              <a:ext uri="{FF2B5EF4-FFF2-40B4-BE49-F238E27FC236}">
                <a16:creationId xmlns:a16="http://schemas.microsoft.com/office/drawing/2014/main" id="{2B4E84F0-7E63-A8EE-B108-0E0335BB2E9A}"/>
              </a:ext>
            </a:extLst>
          </p:cNvPr>
          <p:cNvSpPr txBox="1"/>
          <p:nvPr/>
        </p:nvSpPr>
        <p:spPr>
          <a:xfrm>
            <a:off x="772887" y="3378925"/>
            <a:ext cx="4550227"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solidFill>
                  <a:schemeClr val="bg1"/>
                </a:solidFill>
                <a:latin typeface="Montserrat Medium"/>
                <a:ea typeface="Open Sans"/>
                <a:cs typeface="Open Sans"/>
              </a:rPr>
              <a:t>Disproportionality in Foster Care </a:t>
            </a:r>
            <a:r>
              <a:rPr lang="en-US" sz="3600">
                <a:solidFill>
                  <a:schemeClr val="bg1"/>
                </a:solidFill>
                <a:latin typeface="Montserrat Medium"/>
                <a:ea typeface="Open Sans"/>
                <a:cs typeface="Open Sans"/>
              </a:rPr>
              <a:t>in </a:t>
            </a:r>
            <a:endParaRPr lang="en-US" sz="3600" dirty="0">
              <a:solidFill>
                <a:schemeClr val="bg1"/>
              </a:solidFill>
              <a:latin typeface="Montserrat Medium"/>
              <a:ea typeface="Open Sans"/>
              <a:cs typeface="Open Sans"/>
            </a:endParaRPr>
          </a:p>
          <a:p>
            <a:r>
              <a:rPr lang="en-US" sz="3600">
                <a:solidFill>
                  <a:schemeClr val="bg1"/>
                </a:solidFill>
                <a:latin typeface="Montserrat Medium"/>
                <a:ea typeface="Open Sans"/>
                <a:cs typeface="Open Sans"/>
              </a:rPr>
              <a:t>California</a:t>
            </a:r>
          </a:p>
        </p:txBody>
      </p:sp>
    </p:spTree>
    <p:extLst>
      <p:ext uri="{BB962C8B-B14F-4D97-AF65-F5344CB8AC3E}">
        <p14:creationId xmlns:p14="http://schemas.microsoft.com/office/powerpoint/2010/main" val="3685536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1F4C37-260D-3B9A-0C05-C9B7487BC06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E3BB30D-3C8D-E1B1-9079-86CB944881FB}"/>
              </a:ext>
            </a:extLst>
          </p:cNvPr>
          <p:cNvGrpSpPr/>
          <p:nvPr/>
        </p:nvGrpSpPr>
        <p:grpSpPr>
          <a:xfrm>
            <a:off x="645160" y="1348165"/>
            <a:ext cx="4813299" cy="6209604"/>
            <a:chOff x="0" y="-57150"/>
            <a:chExt cx="812800" cy="869950"/>
          </a:xfrm>
        </p:grpSpPr>
        <p:sp>
          <p:nvSpPr>
            <p:cNvPr id="3" name="Freeform 3">
              <a:extLst>
                <a:ext uri="{FF2B5EF4-FFF2-40B4-BE49-F238E27FC236}">
                  <a16:creationId xmlns:a16="http://schemas.microsoft.com/office/drawing/2014/main" id="{1EB6C424-4136-E1B0-A5F2-D78689EBC437}"/>
                </a:ext>
              </a:extLst>
            </p:cNvPr>
            <p:cNvSpPr/>
            <p:nvPr/>
          </p:nvSpPr>
          <p:spPr>
            <a:xfrm>
              <a:off x="0" y="0"/>
              <a:ext cx="812800" cy="812800"/>
            </a:xfrm>
            <a:custGeom>
              <a:avLst/>
              <a:gdLst/>
              <a:ahLst/>
              <a:cxnLst/>
              <a:rect l="l" t="t" r="r" b="b"/>
              <a:pathLst>
                <a:path w="812800" h="812800">
                  <a:moveTo>
                    <a:pt x="73905" y="0"/>
                  </a:moveTo>
                  <a:lnTo>
                    <a:pt x="738895" y="0"/>
                  </a:lnTo>
                  <a:cubicBezTo>
                    <a:pt x="758496" y="0"/>
                    <a:pt x="777294" y="7786"/>
                    <a:pt x="791154" y="21646"/>
                  </a:cubicBezTo>
                  <a:cubicBezTo>
                    <a:pt x="805014" y="35506"/>
                    <a:pt x="812800" y="54304"/>
                    <a:pt x="812800" y="73905"/>
                  </a:cubicBezTo>
                  <a:lnTo>
                    <a:pt x="812800" y="738895"/>
                  </a:lnTo>
                  <a:cubicBezTo>
                    <a:pt x="812800" y="758496"/>
                    <a:pt x="805014" y="777294"/>
                    <a:pt x="791154" y="791154"/>
                  </a:cubicBezTo>
                  <a:cubicBezTo>
                    <a:pt x="777294" y="805014"/>
                    <a:pt x="758496" y="812800"/>
                    <a:pt x="738895" y="812800"/>
                  </a:cubicBezTo>
                  <a:lnTo>
                    <a:pt x="73905" y="812800"/>
                  </a:lnTo>
                  <a:cubicBezTo>
                    <a:pt x="54304" y="812800"/>
                    <a:pt x="35506" y="805014"/>
                    <a:pt x="21646" y="791154"/>
                  </a:cubicBezTo>
                  <a:cubicBezTo>
                    <a:pt x="7786" y="777294"/>
                    <a:pt x="0" y="758496"/>
                    <a:pt x="0" y="738895"/>
                  </a:cubicBezTo>
                  <a:lnTo>
                    <a:pt x="0" y="73905"/>
                  </a:lnTo>
                  <a:cubicBezTo>
                    <a:pt x="0" y="54304"/>
                    <a:pt x="7786" y="35506"/>
                    <a:pt x="21646" y="21646"/>
                  </a:cubicBezTo>
                  <a:cubicBezTo>
                    <a:pt x="35506" y="7786"/>
                    <a:pt x="54304" y="0"/>
                    <a:pt x="73905" y="0"/>
                  </a:cubicBezTo>
                  <a:close/>
                </a:path>
              </a:pathLst>
            </a:custGeom>
            <a:solidFill>
              <a:srgbClr val="1D3E73"/>
            </a:solidFill>
          </p:spPr>
          <p:txBody>
            <a:bodyPr/>
            <a:lstStyle/>
            <a:p>
              <a:endParaRPr lang="en-US"/>
            </a:p>
          </p:txBody>
        </p:sp>
        <p:sp>
          <p:nvSpPr>
            <p:cNvPr id="4" name="TextBox 4">
              <a:extLst>
                <a:ext uri="{FF2B5EF4-FFF2-40B4-BE49-F238E27FC236}">
                  <a16:creationId xmlns:a16="http://schemas.microsoft.com/office/drawing/2014/main" id="{F7A1797E-1A29-8CB0-165E-A08AB1F95375}"/>
                </a:ext>
              </a:extLst>
            </p:cNvPr>
            <p:cNvSpPr txBox="1"/>
            <p:nvPr/>
          </p:nvSpPr>
          <p:spPr>
            <a:xfrm>
              <a:off x="0" y="-57150"/>
              <a:ext cx="812800" cy="869950"/>
            </a:xfrm>
            <a:prstGeom prst="rect">
              <a:avLst/>
            </a:prstGeom>
          </p:spPr>
          <p:txBody>
            <a:bodyPr lIns="50800" tIns="50800" rIns="50800" bIns="50800" rtlCol="0" anchor="ctr"/>
            <a:lstStyle/>
            <a:p>
              <a:pPr algn="ctr">
                <a:lnSpc>
                  <a:spcPts val="2699"/>
                </a:lnSpc>
              </a:pPr>
              <a:endParaRPr/>
            </a:p>
          </p:txBody>
        </p:sp>
      </p:grpSp>
      <p:sp>
        <p:nvSpPr>
          <p:cNvPr id="5" name="TextBox 4">
            <a:extLst>
              <a:ext uri="{FF2B5EF4-FFF2-40B4-BE49-F238E27FC236}">
                <a16:creationId xmlns:a16="http://schemas.microsoft.com/office/drawing/2014/main" id="{688BA76F-A4F9-4D96-AE40-9FB00E57E541}"/>
              </a:ext>
            </a:extLst>
          </p:cNvPr>
          <p:cNvSpPr txBox="1"/>
          <p:nvPr/>
        </p:nvSpPr>
        <p:spPr>
          <a:xfrm>
            <a:off x="1447800" y="2682240"/>
            <a:ext cx="274320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solidFill>
                  <a:schemeClr val="bg1"/>
                </a:solidFill>
                <a:latin typeface="Montserrat Medium"/>
                <a:ea typeface="Open Sans"/>
                <a:cs typeface="Open Sans"/>
              </a:rPr>
              <a:t>Disparity by </a:t>
            </a:r>
            <a:r>
              <a:rPr lang="en-US" sz="3600">
                <a:solidFill>
                  <a:schemeClr val="bg1"/>
                </a:solidFill>
                <a:latin typeface="Montserrat Medium"/>
                <a:ea typeface="Open Sans"/>
                <a:cs typeface="Open Sans"/>
              </a:rPr>
              <a:t>Ethnicity</a:t>
            </a:r>
            <a:endParaRPr lang="en-US" sz="3600" dirty="0">
              <a:solidFill>
                <a:schemeClr val="bg1"/>
              </a:solidFill>
              <a:latin typeface="Montserrat Medium"/>
              <a:ea typeface="Open Sans"/>
              <a:cs typeface="Open Sans"/>
            </a:endParaRPr>
          </a:p>
        </p:txBody>
      </p:sp>
      <p:pic>
        <p:nvPicPr>
          <p:cNvPr id="6" name="Picture 5" descr="Figure 10 - Child Welfare Racial-Ethnic Disparities Indices">
            <a:extLst>
              <a:ext uri="{FF2B5EF4-FFF2-40B4-BE49-F238E27FC236}">
                <a16:creationId xmlns:a16="http://schemas.microsoft.com/office/drawing/2014/main" id="{FEE9959E-5C98-9105-6BDC-976B690B02CC}"/>
              </a:ext>
            </a:extLst>
          </p:cNvPr>
          <p:cNvPicPr>
            <a:picLocks noChangeAspect="1"/>
          </p:cNvPicPr>
          <p:nvPr/>
        </p:nvPicPr>
        <p:blipFill>
          <a:blip r:embed="rId2"/>
          <a:stretch>
            <a:fillRect/>
          </a:stretch>
        </p:blipFill>
        <p:spPr>
          <a:xfrm>
            <a:off x="6466115" y="1349947"/>
            <a:ext cx="10515598" cy="6803334"/>
          </a:xfrm>
          <a:prstGeom prst="rect">
            <a:avLst/>
          </a:prstGeom>
        </p:spPr>
      </p:pic>
    </p:spTree>
    <p:extLst>
      <p:ext uri="{BB962C8B-B14F-4D97-AF65-F5344CB8AC3E}">
        <p14:creationId xmlns:p14="http://schemas.microsoft.com/office/powerpoint/2010/main" val="2763763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a:extLst>
            <a:ext uri="{FF2B5EF4-FFF2-40B4-BE49-F238E27FC236}">
              <a16:creationId xmlns:a16="http://schemas.microsoft.com/office/drawing/2014/main" id="{58DFC700-D687-9D7C-A634-CE36D3E8A508}"/>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75636E9D-B154-D82F-031B-951D758C04D5}"/>
              </a:ext>
            </a:extLst>
          </p:cNvPr>
          <p:cNvSpPr txBox="1"/>
          <p:nvPr/>
        </p:nvSpPr>
        <p:spPr>
          <a:xfrm>
            <a:off x="1028700" y="1114425"/>
            <a:ext cx="14225987" cy="1218282"/>
          </a:xfrm>
          <a:prstGeom prst="rect">
            <a:avLst/>
          </a:prstGeom>
        </p:spPr>
        <p:txBody>
          <a:bodyPr wrap="square" lIns="0" tIns="0" rIns="0" bIns="0" rtlCol="0" anchor="t">
            <a:spAutoFit/>
          </a:bodyPr>
          <a:lstStyle/>
          <a:p>
            <a:pPr>
              <a:lnSpc>
                <a:spcPts val="9466"/>
              </a:lnSpc>
            </a:pPr>
            <a:r>
              <a:rPr lang="en-US" sz="8600" b="1">
                <a:solidFill>
                  <a:srgbClr val="FFFFFF"/>
                </a:solidFill>
                <a:latin typeface="Montserrat Semi-Bold"/>
                <a:sym typeface="Montserrat Semi-Bold"/>
              </a:rPr>
              <a:t>Intersectionality</a:t>
            </a:r>
            <a:endParaRPr lang="en-US"/>
          </a:p>
        </p:txBody>
      </p:sp>
      <p:sp>
        <p:nvSpPr>
          <p:cNvPr id="19" name="TextBox 19">
            <a:extLst>
              <a:ext uri="{FF2B5EF4-FFF2-40B4-BE49-F238E27FC236}">
                <a16:creationId xmlns:a16="http://schemas.microsoft.com/office/drawing/2014/main" id="{5A4F41B3-C37A-3A67-A2FB-183C321DE4A7}"/>
              </a:ext>
            </a:extLst>
          </p:cNvPr>
          <p:cNvSpPr txBox="1"/>
          <p:nvPr/>
        </p:nvSpPr>
        <p:spPr>
          <a:xfrm>
            <a:off x="11626353" y="6283107"/>
            <a:ext cx="1768516" cy="692497"/>
          </a:xfrm>
          <a:prstGeom prst="rect">
            <a:avLst/>
          </a:prstGeom>
        </p:spPr>
        <p:txBody>
          <a:bodyPr lIns="0" tIns="0" rIns="0" bIns="0" rtlCol="0" anchor="t">
            <a:spAutoFit/>
          </a:bodyPr>
          <a:lstStyle/>
          <a:p>
            <a:pPr algn="ctr">
              <a:lnSpc>
                <a:spcPts val="5444"/>
              </a:lnSpc>
            </a:pPr>
            <a:r>
              <a:rPr lang="en-US" sz="5400" b="1">
                <a:solidFill>
                  <a:srgbClr val="1D3E73"/>
                </a:solidFill>
                <a:latin typeface="Montserrat Bold"/>
                <a:ea typeface="Montserrat Bold"/>
                <a:cs typeface="Montserrat Bold"/>
                <a:sym typeface="Montserrat Bold"/>
              </a:rPr>
              <a:t>21</a:t>
            </a:r>
          </a:p>
        </p:txBody>
      </p:sp>
      <p:grpSp>
        <p:nvGrpSpPr>
          <p:cNvPr id="22" name="Group 22">
            <a:extLst>
              <a:ext uri="{FF2B5EF4-FFF2-40B4-BE49-F238E27FC236}">
                <a16:creationId xmlns:a16="http://schemas.microsoft.com/office/drawing/2014/main" id="{D28B0628-F66F-48A2-5312-0EC33A240F92}"/>
              </a:ext>
            </a:extLst>
          </p:cNvPr>
          <p:cNvGrpSpPr/>
          <p:nvPr/>
        </p:nvGrpSpPr>
        <p:grpSpPr>
          <a:xfrm>
            <a:off x="17651602" y="0"/>
            <a:ext cx="636398" cy="10287000"/>
            <a:chOff x="0" y="0"/>
            <a:chExt cx="167611" cy="2709333"/>
          </a:xfrm>
        </p:grpSpPr>
        <p:sp>
          <p:nvSpPr>
            <p:cNvPr id="23" name="Freeform 23">
              <a:extLst>
                <a:ext uri="{FF2B5EF4-FFF2-40B4-BE49-F238E27FC236}">
                  <a16:creationId xmlns:a16="http://schemas.microsoft.com/office/drawing/2014/main" id="{F70BAEE0-5FA2-0EF7-50F8-6F2D99D23644}"/>
                </a:ext>
              </a:extLst>
            </p:cNvPr>
            <p:cNvSpPr/>
            <p:nvPr/>
          </p:nvSpPr>
          <p:spPr>
            <a:xfrm>
              <a:off x="0" y="0"/>
              <a:ext cx="167611" cy="2709333"/>
            </a:xfrm>
            <a:custGeom>
              <a:avLst/>
              <a:gdLst/>
              <a:ahLst/>
              <a:cxnLst/>
              <a:rect l="l" t="t" r="r" b="b"/>
              <a:pathLst>
                <a:path w="167611" h="2709333">
                  <a:moveTo>
                    <a:pt x="0" y="0"/>
                  </a:moveTo>
                  <a:lnTo>
                    <a:pt x="167611" y="0"/>
                  </a:lnTo>
                  <a:lnTo>
                    <a:pt x="167611" y="2709333"/>
                  </a:lnTo>
                  <a:lnTo>
                    <a:pt x="0" y="2709333"/>
                  </a:lnTo>
                  <a:close/>
                </a:path>
              </a:pathLst>
            </a:custGeom>
            <a:solidFill>
              <a:srgbClr val="FFFFFF"/>
            </a:solidFill>
          </p:spPr>
          <p:txBody>
            <a:bodyPr/>
            <a:lstStyle/>
            <a:p>
              <a:endParaRPr lang="en-US"/>
            </a:p>
          </p:txBody>
        </p:sp>
        <p:sp>
          <p:nvSpPr>
            <p:cNvPr id="24" name="TextBox 24">
              <a:extLst>
                <a:ext uri="{FF2B5EF4-FFF2-40B4-BE49-F238E27FC236}">
                  <a16:creationId xmlns:a16="http://schemas.microsoft.com/office/drawing/2014/main" id="{3F13E1A3-DC07-B26D-6C52-AACD476F5DE7}"/>
                </a:ext>
              </a:extLst>
            </p:cNvPr>
            <p:cNvSpPr txBox="1"/>
            <p:nvPr/>
          </p:nvSpPr>
          <p:spPr>
            <a:xfrm>
              <a:off x="0" y="-57150"/>
              <a:ext cx="167611" cy="2766483"/>
            </a:xfrm>
            <a:prstGeom prst="rect">
              <a:avLst/>
            </a:prstGeom>
          </p:spPr>
          <p:txBody>
            <a:bodyPr lIns="50800" tIns="50800" rIns="50800" bIns="50800" rtlCol="0" anchor="ctr"/>
            <a:lstStyle/>
            <a:p>
              <a:pPr algn="ctr">
                <a:lnSpc>
                  <a:spcPts val="2699"/>
                </a:lnSpc>
              </a:pPr>
              <a:endParaRPr/>
            </a:p>
          </p:txBody>
        </p:sp>
      </p:grpSp>
      <p:sp>
        <p:nvSpPr>
          <p:cNvPr id="3" name="TextBox 2">
            <a:extLst>
              <a:ext uri="{FF2B5EF4-FFF2-40B4-BE49-F238E27FC236}">
                <a16:creationId xmlns:a16="http://schemas.microsoft.com/office/drawing/2014/main" id="{B38431FD-BF54-C04C-1E1A-D7661BDACA7F}"/>
              </a:ext>
            </a:extLst>
          </p:cNvPr>
          <p:cNvSpPr txBox="1"/>
          <p:nvPr/>
        </p:nvSpPr>
        <p:spPr>
          <a:xfrm>
            <a:off x="1022753" y="2330605"/>
            <a:ext cx="7664420" cy="74789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sz="3200" b="1" dirty="0">
              <a:solidFill>
                <a:schemeClr val="bg1"/>
              </a:solidFill>
              <a:ea typeface="Calibri"/>
              <a:cs typeface="Calibri"/>
            </a:endParaRPr>
          </a:p>
          <a:p>
            <a:pPr marL="285750" indent="-285750">
              <a:buFont typeface="Arial"/>
              <a:buChar char="•"/>
            </a:pPr>
            <a:r>
              <a:rPr lang="en-US" sz="3200" b="1" dirty="0">
                <a:solidFill>
                  <a:schemeClr val="bg1"/>
                </a:solidFill>
                <a:ea typeface="Calibri"/>
                <a:cs typeface="Calibri"/>
              </a:rPr>
              <a:t>Contextual intersectionality:</a:t>
            </a:r>
            <a:r>
              <a:rPr lang="en-US" sz="3200" dirty="0">
                <a:solidFill>
                  <a:schemeClr val="bg1"/>
                </a:solidFill>
                <a:ea typeface="Calibri"/>
                <a:cs typeface="Calibri"/>
              </a:rPr>
              <a:t> How various forms of oppression overlap within a specific context</a:t>
            </a:r>
            <a:endParaRPr lang="en-US">
              <a:solidFill>
                <a:schemeClr val="bg1"/>
              </a:solidFill>
            </a:endParaRPr>
          </a:p>
          <a:p>
            <a:pPr marL="285750" indent="-285750">
              <a:buFont typeface="Arial"/>
              <a:buChar char="•"/>
            </a:pPr>
            <a:endParaRPr lang="en-US" sz="3200" dirty="0">
              <a:solidFill>
                <a:schemeClr val="bg1"/>
              </a:solidFill>
              <a:ea typeface="Calibri"/>
              <a:cs typeface="Calibri"/>
            </a:endParaRPr>
          </a:p>
          <a:p>
            <a:pPr marL="285750" indent="-285750">
              <a:buFont typeface="Arial"/>
              <a:buChar char="•"/>
            </a:pPr>
            <a:endParaRPr lang="en-US" sz="3200" dirty="0">
              <a:solidFill>
                <a:schemeClr val="bg1"/>
              </a:solidFill>
              <a:ea typeface="Calibri"/>
              <a:cs typeface="Calibri"/>
            </a:endParaRPr>
          </a:p>
          <a:p>
            <a:pPr marL="285750" indent="-285750">
              <a:buFont typeface="Arial"/>
              <a:buChar char="•"/>
            </a:pPr>
            <a:endParaRPr lang="en-US" sz="3200" dirty="0">
              <a:solidFill>
                <a:schemeClr val="bg1"/>
              </a:solidFill>
              <a:ea typeface="Calibri"/>
              <a:cs typeface="Calibri"/>
            </a:endParaRPr>
          </a:p>
          <a:p>
            <a:pPr marL="285750" indent="-285750">
              <a:buFont typeface="Arial"/>
              <a:buChar char="•"/>
            </a:pPr>
            <a:r>
              <a:rPr lang="en-US" sz="3200" b="1" dirty="0">
                <a:solidFill>
                  <a:schemeClr val="bg1"/>
                </a:solidFill>
                <a:ea typeface="Calibri"/>
                <a:cs typeface="Calibri"/>
              </a:rPr>
              <a:t>Situated intersectionality:</a:t>
            </a:r>
            <a:r>
              <a:rPr lang="en-US" sz="3200" dirty="0">
                <a:solidFill>
                  <a:schemeClr val="bg1"/>
                </a:solidFill>
                <a:ea typeface="Calibri"/>
                <a:cs typeface="Calibri"/>
              </a:rPr>
              <a:t> How different power relationships affecting different identities can explain the many way inequality can take place and show up in many domains (e.g., social, economic, political, etc.)</a:t>
            </a:r>
          </a:p>
          <a:p>
            <a:pPr marL="285750" indent="-285750">
              <a:buFont typeface="Arial"/>
              <a:buChar char="•"/>
            </a:pPr>
            <a:endParaRPr lang="en-US" sz="3200" dirty="0">
              <a:solidFill>
                <a:schemeClr val="bg1"/>
              </a:solidFill>
              <a:ea typeface="Calibri"/>
              <a:cs typeface="Calibri"/>
            </a:endParaRPr>
          </a:p>
          <a:p>
            <a:pPr marL="285750" indent="-285750">
              <a:buFont typeface="Arial"/>
              <a:buChar char="•"/>
            </a:pPr>
            <a:endParaRPr lang="en-US" sz="3200" dirty="0">
              <a:solidFill>
                <a:schemeClr val="bg1"/>
              </a:solidFill>
              <a:ea typeface="Calibri"/>
              <a:cs typeface="Calibri"/>
            </a:endParaRPr>
          </a:p>
        </p:txBody>
      </p:sp>
      <p:sp>
        <p:nvSpPr>
          <p:cNvPr id="2" name="TextBox 1">
            <a:extLst>
              <a:ext uri="{FF2B5EF4-FFF2-40B4-BE49-F238E27FC236}">
                <a16:creationId xmlns:a16="http://schemas.microsoft.com/office/drawing/2014/main" id="{C37AC693-143D-95E0-2B0E-C25AD3B2F50A}"/>
              </a:ext>
            </a:extLst>
          </p:cNvPr>
          <p:cNvSpPr txBox="1"/>
          <p:nvPr/>
        </p:nvSpPr>
        <p:spPr>
          <a:xfrm>
            <a:off x="11008856" y="2861961"/>
            <a:ext cx="4485764" cy="68326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chemeClr val="bg1"/>
                </a:solidFill>
                <a:ea typeface="Calibri"/>
                <a:cs typeface="Calibri"/>
              </a:rPr>
              <a:t>In relation to CPS: both contextual and situated intersectionality help us understand that CPS is an organization that creates hierarchies of power and marginalization for those it is involved with </a:t>
            </a:r>
            <a:endParaRPr lang="en-US" dirty="0">
              <a:solidFill>
                <a:schemeClr val="bg1"/>
              </a:solidFill>
              <a:ea typeface="Calibri"/>
              <a:cs typeface="Calibri"/>
            </a:endParaRPr>
          </a:p>
          <a:p>
            <a:r>
              <a:rPr lang="en-US" sz="2800" dirty="0">
                <a:solidFill>
                  <a:schemeClr val="bg1"/>
                </a:solidFill>
                <a:ea typeface="Calibri"/>
                <a:cs typeface="Calibri"/>
              </a:rPr>
              <a:t>There are clear disadvantages to certain populations in the CPS system where professional discretion is made by predominantly </a:t>
            </a:r>
            <a:r>
              <a:rPr lang="en-US" sz="2800" b="1" dirty="0">
                <a:solidFill>
                  <a:schemeClr val="bg1"/>
                </a:solidFill>
                <a:ea typeface="Calibri"/>
                <a:cs typeface="Calibri"/>
              </a:rPr>
              <a:t>White, middle-class </a:t>
            </a:r>
            <a:r>
              <a:rPr lang="en-US" sz="2800" dirty="0">
                <a:solidFill>
                  <a:schemeClr val="bg1"/>
                </a:solidFill>
                <a:ea typeface="Calibri"/>
                <a:cs typeface="Calibri"/>
              </a:rPr>
              <a:t>caseworkers.</a:t>
            </a:r>
            <a:endParaRPr lang="en-US">
              <a:solidFill>
                <a:schemeClr val="bg1"/>
              </a:solidFill>
              <a:ea typeface="Calibri"/>
              <a:cs typeface="Calibri"/>
            </a:endParaRPr>
          </a:p>
          <a:p>
            <a:pPr algn="l"/>
            <a:endParaRPr lang="en-US" dirty="0">
              <a:solidFill>
                <a:schemeClr val="bg1"/>
              </a:solidFill>
              <a:ea typeface="Calibri"/>
              <a:cs typeface="Calibri"/>
            </a:endParaRPr>
          </a:p>
        </p:txBody>
      </p:sp>
    </p:spTree>
    <p:extLst>
      <p:ext uri="{BB962C8B-B14F-4D97-AF65-F5344CB8AC3E}">
        <p14:creationId xmlns:p14="http://schemas.microsoft.com/office/powerpoint/2010/main" val="1603695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a:extLst>
            <a:ext uri="{FF2B5EF4-FFF2-40B4-BE49-F238E27FC236}">
              <a16:creationId xmlns:a16="http://schemas.microsoft.com/office/drawing/2014/main" id="{6F7E261E-5161-3AF1-BA5C-6BD865EFAC2E}"/>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DE8F2500-9082-2C8D-CAEF-E37E62EF6E47}"/>
              </a:ext>
            </a:extLst>
          </p:cNvPr>
          <p:cNvSpPr txBox="1"/>
          <p:nvPr/>
        </p:nvSpPr>
        <p:spPr>
          <a:xfrm>
            <a:off x="1028700" y="1114425"/>
            <a:ext cx="14225987" cy="1218282"/>
          </a:xfrm>
          <a:prstGeom prst="rect">
            <a:avLst/>
          </a:prstGeom>
        </p:spPr>
        <p:txBody>
          <a:bodyPr wrap="square" lIns="0" tIns="0" rIns="0" bIns="0" rtlCol="0" anchor="t">
            <a:spAutoFit/>
          </a:bodyPr>
          <a:lstStyle/>
          <a:p>
            <a:pPr algn="ctr">
              <a:lnSpc>
                <a:spcPts val="9466"/>
              </a:lnSpc>
            </a:pPr>
            <a:r>
              <a:rPr lang="en-US" sz="8600" b="1" dirty="0">
                <a:solidFill>
                  <a:srgbClr val="FFFFFF"/>
                </a:solidFill>
                <a:latin typeface="Montserrat Semi-Bold"/>
                <a:sym typeface="Montserrat Semi-Bold"/>
              </a:rPr>
              <a:t>Intersectionality</a:t>
            </a:r>
            <a:endParaRPr lang="en-US" dirty="0">
              <a:ea typeface="Calibri"/>
              <a:cs typeface="Calibri"/>
            </a:endParaRPr>
          </a:p>
        </p:txBody>
      </p:sp>
      <p:sp>
        <p:nvSpPr>
          <p:cNvPr id="19" name="TextBox 19">
            <a:extLst>
              <a:ext uri="{FF2B5EF4-FFF2-40B4-BE49-F238E27FC236}">
                <a16:creationId xmlns:a16="http://schemas.microsoft.com/office/drawing/2014/main" id="{1B9D5E65-8810-279F-4828-55E0A20BC79F}"/>
              </a:ext>
            </a:extLst>
          </p:cNvPr>
          <p:cNvSpPr txBox="1"/>
          <p:nvPr/>
        </p:nvSpPr>
        <p:spPr>
          <a:xfrm>
            <a:off x="11626353" y="6283107"/>
            <a:ext cx="1768516" cy="692497"/>
          </a:xfrm>
          <a:prstGeom prst="rect">
            <a:avLst/>
          </a:prstGeom>
        </p:spPr>
        <p:txBody>
          <a:bodyPr lIns="0" tIns="0" rIns="0" bIns="0" rtlCol="0" anchor="t">
            <a:spAutoFit/>
          </a:bodyPr>
          <a:lstStyle/>
          <a:p>
            <a:pPr algn="ctr">
              <a:lnSpc>
                <a:spcPts val="5444"/>
              </a:lnSpc>
            </a:pPr>
            <a:r>
              <a:rPr lang="en-US" sz="5400" b="1">
                <a:solidFill>
                  <a:srgbClr val="1D3E73"/>
                </a:solidFill>
                <a:latin typeface="Montserrat Bold"/>
                <a:ea typeface="Montserrat Bold"/>
                <a:cs typeface="Montserrat Bold"/>
                <a:sym typeface="Montserrat Bold"/>
              </a:rPr>
              <a:t>21</a:t>
            </a:r>
          </a:p>
        </p:txBody>
      </p:sp>
      <p:grpSp>
        <p:nvGrpSpPr>
          <p:cNvPr id="22" name="Group 22">
            <a:extLst>
              <a:ext uri="{FF2B5EF4-FFF2-40B4-BE49-F238E27FC236}">
                <a16:creationId xmlns:a16="http://schemas.microsoft.com/office/drawing/2014/main" id="{9BDB4144-FA94-3783-606A-0D68C9F56680}"/>
              </a:ext>
            </a:extLst>
          </p:cNvPr>
          <p:cNvGrpSpPr/>
          <p:nvPr/>
        </p:nvGrpSpPr>
        <p:grpSpPr>
          <a:xfrm>
            <a:off x="17651602" y="0"/>
            <a:ext cx="636398" cy="10287000"/>
            <a:chOff x="0" y="0"/>
            <a:chExt cx="167611" cy="2709333"/>
          </a:xfrm>
        </p:grpSpPr>
        <p:sp>
          <p:nvSpPr>
            <p:cNvPr id="23" name="Freeform 23">
              <a:extLst>
                <a:ext uri="{FF2B5EF4-FFF2-40B4-BE49-F238E27FC236}">
                  <a16:creationId xmlns:a16="http://schemas.microsoft.com/office/drawing/2014/main" id="{92D13561-2001-4A95-508A-6FB4A1C51AAE}"/>
                </a:ext>
              </a:extLst>
            </p:cNvPr>
            <p:cNvSpPr/>
            <p:nvPr/>
          </p:nvSpPr>
          <p:spPr>
            <a:xfrm>
              <a:off x="0" y="0"/>
              <a:ext cx="167611" cy="2709333"/>
            </a:xfrm>
            <a:custGeom>
              <a:avLst/>
              <a:gdLst/>
              <a:ahLst/>
              <a:cxnLst/>
              <a:rect l="l" t="t" r="r" b="b"/>
              <a:pathLst>
                <a:path w="167611" h="2709333">
                  <a:moveTo>
                    <a:pt x="0" y="0"/>
                  </a:moveTo>
                  <a:lnTo>
                    <a:pt x="167611" y="0"/>
                  </a:lnTo>
                  <a:lnTo>
                    <a:pt x="167611" y="2709333"/>
                  </a:lnTo>
                  <a:lnTo>
                    <a:pt x="0" y="2709333"/>
                  </a:lnTo>
                  <a:close/>
                </a:path>
              </a:pathLst>
            </a:custGeom>
            <a:solidFill>
              <a:srgbClr val="FFFFFF"/>
            </a:solidFill>
          </p:spPr>
          <p:txBody>
            <a:bodyPr/>
            <a:lstStyle/>
            <a:p>
              <a:endParaRPr lang="en-US"/>
            </a:p>
          </p:txBody>
        </p:sp>
        <p:sp>
          <p:nvSpPr>
            <p:cNvPr id="24" name="TextBox 24">
              <a:extLst>
                <a:ext uri="{FF2B5EF4-FFF2-40B4-BE49-F238E27FC236}">
                  <a16:creationId xmlns:a16="http://schemas.microsoft.com/office/drawing/2014/main" id="{E7E32542-9C0C-D5D5-CA24-427D802C28D7}"/>
                </a:ext>
              </a:extLst>
            </p:cNvPr>
            <p:cNvSpPr txBox="1"/>
            <p:nvPr/>
          </p:nvSpPr>
          <p:spPr>
            <a:xfrm>
              <a:off x="0" y="-57150"/>
              <a:ext cx="167611" cy="2766483"/>
            </a:xfrm>
            <a:prstGeom prst="rect">
              <a:avLst/>
            </a:prstGeom>
          </p:spPr>
          <p:txBody>
            <a:bodyPr lIns="50800" tIns="50800" rIns="50800" bIns="50800" rtlCol="0" anchor="ctr"/>
            <a:lstStyle/>
            <a:p>
              <a:pPr algn="ctr">
                <a:lnSpc>
                  <a:spcPts val="2699"/>
                </a:lnSpc>
              </a:pPr>
              <a:endParaRPr/>
            </a:p>
          </p:txBody>
        </p:sp>
      </p:grpSp>
      <p:sp>
        <p:nvSpPr>
          <p:cNvPr id="3" name="TextBox 2">
            <a:extLst>
              <a:ext uri="{FF2B5EF4-FFF2-40B4-BE49-F238E27FC236}">
                <a16:creationId xmlns:a16="http://schemas.microsoft.com/office/drawing/2014/main" id="{5622F958-6F69-BCA8-261D-3A7144C89548}"/>
              </a:ext>
            </a:extLst>
          </p:cNvPr>
          <p:cNvSpPr txBox="1"/>
          <p:nvPr/>
        </p:nvSpPr>
        <p:spPr>
          <a:xfrm>
            <a:off x="4047521" y="2567569"/>
            <a:ext cx="9574066" cy="57554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sz="3200" dirty="0">
              <a:solidFill>
                <a:schemeClr val="bg1"/>
              </a:solidFill>
              <a:ea typeface="Calibri"/>
              <a:cs typeface="Calibri"/>
            </a:endParaRPr>
          </a:p>
          <a:p>
            <a:pPr marL="285750" indent="-285750" algn="ctr">
              <a:buFont typeface="Arial"/>
              <a:buChar char="•"/>
            </a:pPr>
            <a:endParaRPr lang="en-US" sz="4800" dirty="0">
              <a:solidFill>
                <a:schemeClr val="bg1"/>
              </a:solidFill>
              <a:ea typeface="Calibri"/>
              <a:cs typeface="Calibri"/>
            </a:endParaRPr>
          </a:p>
          <a:p>
            <a:pPr algn="ctr"/>
            <a:r>
              <a:rPr lang="en-US" sz="4800" dirty="0">
                <a:solidFill>
                  <a:schemeClr val="bg1"/>
                </a:solidFill>
                <a:ea typeface="Calibri"/>
                <a:cs typeface="Calibri"/>
              </a:rPr>
              <a:t>"...as long as Black families are disproportionately poor, they are likely to continue to be disproportionately reported to CPS at higher rates than White children," (Williams-Butler, 2023).</a:t>
            </a:r>
          </a:p>
        </p:txBody>
      </p:sp>
    </p:spTree>
    <p:extLst>
      <p:ext uri="{BB962C8B-B14F-4D97-AF65-F5344CB8AC3E}">
        <p14:creationId xmlns:p14="http://schemas.microsoft.com/office/powerpoint/2010/main" val="18525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p:cNvGrpSpPr/>
        <p:nvPr/>
      </p:nvGrpSpPr>
      <p:grpSpPr>
        <a:xfrm>
          <a:off x="0" y="0"/>
          <a:ext cx="0" cy="0"/>
          <a:chOff x="0" y="0"/>
          <a:chExt cx="0" cy="0"/>
        </a:xfrm>
      </p:grpSpPr>
      <p:sp>
        <p:nvSpPr>
          <p:cNvPr id="4" name="TextBox 4"/>
          <p:cNvSpPr txBox="1"/>
          <p:nvPr/>
        </p:nvSpPr>
        <p:spPr>
          <a:xfrm>
            <a:off x="1028700" y="1114425"/>
            <a:ext cx="14225987" cy="1218282"/>
          </a:xfrm>
          <a:prstGeom prst="rect">
            <a:avLst/>
          </a:prstGeom>
        </p:spPr>
        <p:txBody>
          <a:bodyPr wrap="square" lIns="0" tIns="0" rIns="0" bIns="0" rtlCol="0" anchor="t">
            <a:spAutoFit/>
          </a:bodyPr>
          <a:lstStyle/>
          <a:p>
            <a:pPr>
              <a:lnSpc>
                <a:spcPts val="9466"/>
              </a:lnSpc>
            </a:pPr>
            <a:r>
              <a:rPr lang="en-US" sz="8600" b="1">
                <a:solidFill>
                  <a:srgbClr val="FFFFFF"/>
                </a:solidFill>
                <a:latin typeface="Montserrat Semi-Bold"/>
                <a:ea typeface="Montserrat Semi-Bold"/>
                <a:cs typeface="Montserrat Semi-Bold"/>
                <a:sym typeface="Montserrat Semi-Bold"/>
              </a:rPr>
              <a:t>Patient Rights</a:t>
            </a:r>
            <a:endParaRPr lang="en-US" sz="8605" b="1" dirty="0">
              <a:solidFill>
                <a:srgbClr val="FFFFFF"/>
              </a:solidFill>
              <a:latin typeface="Montserrat Semi-Bold"/>
              <a:ea typeface="Montserrat Semi-Bold"/>
              <a:cs typeface="Montserrat Semi-Bold"/>
              <a:sym typeface="Montserrat Semi-Bold"/>
            </a:endParaRPr>
          </a:p>
        </p:txBody>
      </p:sp>
      <p:sp>
        <p:nvSpPr>
          <p:cNvPr id="5" name="TextBox 5"/>
          <p:cNvSpPr txBox="1"/>
          <p:nvPr/>
        </p:nvSpPr>
        <p:spPr>
          <a:xfrm>
            <a:off x="713015" y="2564305"/>
            <a:ext cx="15996745" cy="7212424"/>
          </a:xfrm>
          <a:prstGeom prst="rect">
            <a:avLst/>
          </a:prstGeom>
        </p:spPr>
        <p:txBody>
          <a:bodyPr wrap="square" lIns="0" tIns="0" rIns="0" bIns="0" rtlCol="0" anchor="t">
            <a:spAutoFit/>
          </a:bodyPr>
          <a:lstStyle/>
          <a:p>
            <a:r>
              <a:rPr lang="en-US" sz="1600" b="1">
                <a:solidFill>
                  <a:schemeClr val="bg1"/>
                </a:solidFill>
                <a:latin typeface="Calibri"/>
                <a:ea typeface="Calibri"/>
                <a:cs typeface="Calibri"/>
                <a:sym typeface="Source Sans Pro"/>
              </a:rPr>
              <a:t>You have the right to dignity and respect</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respect for your cultural, psychosocial, spiritual and personal values, beliefs and preferences.</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a safe health care setting, free from mental, verbal, physical or sexual abuse, neglect, exploitation and harassment. You have the right to access protective and advocacy services; this includes notifying government agencies of neglect or abuse.</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receive appropriate pain management as well as information about pain and pain relief measures. You have the right to participate in pain management decisions.</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be free from any form of restraint or seclusion as a means of coercion, discipline, convenience or retaliation by staff.</a:t>
            </a:r>
            <a:endParaRPr lang="en-US" sz="1600" dirty="0">
              <a:solidFill>
                <a:schemeClr val="bg1"/>
              </a:solidFill>
              <a:latin typeface="Calibri"/>
              <a:ea typeface="Calibri"/>
              <a:cs typeface="Calibri"/>
            </a:endParaRPr>
          </a:p>
          <a:p>
            <a:r>
              <a:rPr lang="en-US" sz="1600" b="1">
                <a:solidFill>
                  <a:schemeClr val="bg1"/>
                </a:solidFill>
                <a:latin typeface="Calibri"/>
                <a:ea typeface="Calibri"/>
                <a:cs typeface="Calibri"/>
                <a:sym typeface="Source Sans Pro"/>
              </a:rPr>
              <a:t>You have the right to information</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receive information in terms you can understand about your or your child's diagnosis, treatments, expected treatment outcomes (including unanticipated outcomes) and prospects for recovery.</a:t>
            </a:r>
            <a:endParaRPr lang="en-US" sz="1600" dirty="0">
              <a:solidFill>
                <a:schemeClr val="bg1"/>
              </a:solidFill>
              <a:latin typeface="Calibri"/>
              <a:ea typeface="+mn-lt"/>
              <a:cs typeface="+mn-lt"/>
            </a:endParaRPr>
          </a:p>
          <a:p>
            <a:r>
              <a:rPr lang="en-US" sz="1600">
                <a:solidFill>
                  <a:schemeClr val="bg1"/>
                </a:solidFill>
                <a:latin typeface="Calibri"/>
                <a:ea typeface="+mn-lt"/>
                <a:cs typeface="+mn-lt"/>
              </a:rPr>
              <a:t>The right to request medical interpreter services, if needed, at no cost to you.</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know the name of the health care provider who has primary responsibility for coordinating your or your child's care, as well as the names and professional relationships of other providers involved in this care.</a:t>
            </a:r>
            <a:endParaRPr lang="en-US" sz="1600" dirty="0">
              <a:solidFill>
                <a:schemeClr val="bg1"/>
              </a:solidFill>
              <a:latin typeface="Calibri"/>
              <a:ea typeface="Calibri"/>
              <a:cs typeface="Calibri"/>
            </a:endParaRPr>
          </a:p>
          <a:p>
            <a:r>
              <a:rPr lang="en-US" sz="1600" b="1">
                <a:solidFill>
                  <a:schemeClr val="bg1"/>
                </a:solidFill>
                <a:latin typeface="Calibri"/>
                <a:ea typeface="Calibri"/>
                <a:cs typeface="Calibri"/>
                <a:sym typeface="Source Sans Pro"/>
              </a:rPr>
              <a:t>You have the right to participate</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actively participate in the development and implementation of your or your child's health care plan.</a:t>
            </a:r>
            <a:endParaRPr lang="en-US" sz="1600" dirty="0">
              <a:solidFill>
                <a:schemeClr val="bg1"/>
              </a:solidFill>
              <a:latin typeface="Calibri"/>
              <a:ea typeface="Calibri"/>
              <a:cs typeface="Calibri"/>
            </a:endParaRPr>
          </a:p>
          <a:p>
            <a:r>
              <a:rPr lang="en-US" sz="1600" dirty="0">
                <a:solidFill>
                  <a:schemeClr val="bg1"/>
                </a:solidFill>
                <a:latin typeface="Calibri"/>
                <a:ea typeface="+mn-lt"/>
                <a:cs typeface="+mn-lt"/>
                <a:sym typeface="Source Sans Pro"/>
              </a:rPr>
              <a:t>The right to make care decisions and to receive information about any proposed treatment or procedure in order to give informed consent or refuse a course of treatment.</a:t>
            </a:r>
            <a:endParaRPr lang="en-US" sz="1600" dirty="0">
              <a:solidFill>
                <a:schemeClr val="bg1"/>
              </a:solidFill>
              <a:latin typeface="Calibri"/>
              <a:ea typeface="Calibri"/>
              <a:cs typeface="Calibri"/>
            </a:endParaRPr>
          </a:p>
          <a:p>
            <a:r>
              <a:rPr lang="en-US" sz="1600" dirty="0">
                <a:solidFill>
                  <a:schemeClr val="bg1"/>
                </a:solidFill>
                <a:latin typeface="Calibri"/>
                <a:ea typeface="+mn-lt"/>
                <a:cs typeface="+mn-lt"/>
                <a:sym typeface="Source Sans Pro"/>
              </a:rPr>
              <a:t>The right to participate in ethical questions that arise in the course of care, including issues of conflict resolution, withholding resuscitative services, and forgoing or withdrawing life-sustaining treatment. To consult with an ethics committee member, ask your nurse or doctor. At our San Francisco campus, you may also call (415) 353-1000.</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refuse treatment and to leave UCSF against the advice of health care providers, to the extent permitted by law.</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receive a reasonable response to requests to refuse care and treatments, in accordance with laws and regulations.</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have your end-of-life decisions and wishes addressed by the hospital.</a:t>
            </a:r>
            <a:endParaRPr lang="en-US" sz="1600" dirty="0">
              <a:solidFill>
                <a:schemeClr val="bg1"/>
              </a:solidFill>
              <a:latin typeface="Calibri"/>
              <a:ea typeface="Calibri"/>
              <a:cs typeface="Calibri"/>
            </a:endParaRPr>
          </a:p>
          <a:p>
            <a:r>
              <a:rPr lang="en-US" sz="1600" b="1">
                <a:solidFill>
                  <a:schemeClr val="bg1"/>
                </a:solidFill>
                <a:latin typeface="Calibri"/>
                <a:ea typeface="Calibri"/>
                <a:cs typeface="Calibri"/>
                <a:sym typeface="Source Sans Pro"/>
              </a:rPr>
              <a:t>You have the right to privacy</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be told the reason for the presence of any individual.</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have non-health-care providers leave before an examination and when treatment issues are being discussed.</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restrict non-UCSF visitors.</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confidential treatment of all communications and records pertaining to your or your child's care and hospital stay, to the extent required by law.</a:t>
            </a:r>
            <a:endParaRPr lang="en-US" sz="1600" dirty="0">
              <a:solidFill>
                <a:schemeClr val="bg1"/>
              </a:solidFill>
              <a:latin typeface="Calibri"/>
              <a:ea typeface="Calibri"/>
              <a:cs typeface="Calibri"/>
            </a:endParaRPr>
          </a:p>
          <a:p>
            <a:r>
              <a:rPr lang="en-US" sz="1600" b="1">
                <a:solidFill>
                  <a:schemeClr val="bg1"/>
                </a:solidFill>
                <a:latin typeface="Calibri"/>
                <a:ea typeface="Calibri"/>
                <a:cs typeface="Calibri"/>
                <a:sym typeface="Source Sans Pro"/>
              </a:rPr>
              <a:t>You have the right to raise concerns and complaints</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express concerns or complaints about our care with the assurance that the quality of care or future access to care will not be compromised.</a:t>
            </a:r>
            <a:endParaRPr lang="en-US" sz="1600" dirty="0">
              <a:solidFill>
                <a:schemeClr val="bg1"/>
              </a:solidFill>
              <a:latin typeface="Calibri"/>
              <a:ea typeface="Calibri"/>
              <a:cs typeface="Calibri"/>
            </a:endParaRPr>
          </a:p>
          <a:p>
            <a:r>
              <a:rPr lang="en-US" sz="1600">
                <a:solidFill>
                  <a:schemeClr val="bg1"/>
                </a:solidFill>
                <a:latin typeface="Calibri"/>
                <a:ea typeface="+mn-lt"/>
                <a:cs typeface="+mn-lt"/>
                <a:sym typeface="Source Sans Pro"/>
              </a:rPr>
              <a:t>The right to expect a reasonable and timely response to your concerns.</a:t>
            </a:r>
            <a:endParaRPr lang="en-US" sz="1600">
              <a:solidFill>
                <a:schemeClr val="bg1"/>
              </a:solidFill>
              <a:latin typeface="Calibri"/>
              <a:ea typeface="+mn-lt"/>
              <a:cs typeface="+mn-lt"/>
            </a:endParaRPr>
          </a:p>
          <a:p>
            <a:pPr algn="l">
              <a:lnSpc>
                <a:spcPts val="2699"/>
              </a:lnSpc>
            </a:pPr>
            <a:endParaRPr lang="en-US" sz="1750" dirty="0">
              <a:solidFill>
                <a:schemeClr val="bg1"/>
              </a:solidFill>
              <a:latin typeface="Source Sans Pro"/>
              <a:ea typeface="Source Sans Pro"/>
              <a:cs typeface="Source Sans Pro"/>
            </a:endParaRPr>
          </a:p>
        </p:txBody>
      </p:sp>
      <p:sp>
        <p:nvSpPr>
          <p:cNvPr id="19" name="TextBox 19"/>
          <p:cNvSpPr txBox="1"/>
          <p:nvPr/>
        </p:nvSpPr>
        <p:spPr>
          <a:xfrm>
            <a:off x="11626353" y="6283107"/>
            <a:ext cx="1768516" cy="692497"/>
          </a:xfrm>
          <a:prstGeom prst="rect">
            <a:avLst/>
          </a:prstGeom>
        </p:spPr>
        <p:txBody>
          <a:bodyPr lIns="0" tIns="0" rIns="0" bIns="0" rtlCol="0" anchor="t">
            <a:spAutoFit/>
          </a:bodyPr>
          <a:lstStyle/>
          <a:p>
            <a:pPr algn="ctr">
              <a:lnSpc>
                <a:spcPts val="5444"/>
              </a:lnSpc>
            </a:pPr>
            <a:r>
              <a:rPr lang="en-US" sz="5400" b="1">
                <a:solidFill>
                  <a:srgbClr val="1D3E73"/>
                </a:solidFill>
                <a:latin typeface="Montserrat Bold"/>
                <a:ea typeface="Montserrat Bold"/>
                <a:cs typeface="Montserrat Bold"/>
                <a:sym typeface="Montserrat Bold"/>
              </a:rPr>
              <a:t>21</a:t>
            </a:r>
          </a:p>
        </p:txBody>
      </p:sp>
      <p:grpSp>
        <p:nvGrpSpPr>
          <p:cNvPr id="22" name="Group 22"/>
          <p:cNvGrpSpPr/>
          <p:nvPr/>
        </p:nvGrpSpPr>
        <p:grpSpPr>
          <a:xfrm>
            <a:off x="17651602" y="0"/>
            <a:ext cx="636398" cy="10287000"/>
            <a:chOff x="0" y="0"/>
            <a:chExt cx="167611" cy="2709333"/>
          </a:xfrm>
        </p:grpSpPr>
        <p:sp>
          <p:nvSpPr>
            <p:cNvPr id="23" name="Freeform 23"/>
            <p:cNvSpPr/>
            <p:nvPr/>
          </p:nvSpPr>
          <p:spPr>
            <a:xfrm>
              <a:off x="0" y="0"/>
              <a:ext cx="167611" cy="2709333"/>
            </a:xfrm>
            <a:custGeom>
              <a:avLst/>
              <a:gdLst/>
              <a:ahLst/>
              <a:cxnLst/>
              <a:rect l="l" t="t" r="r" b="b"/>
              <a:pathLst>
                <a:path w="167611" h="2709333">
                  <a:moveTo>
                    <a:pt x="0" y="0"/>
                  </a:moveTo>
                  <a:lnTo>
                    <a:pt x="167611" y="0"/>
                  </a:lnTo>
                  <a:lnTo>
                    <a:pt x="167611" y="2709333"/>
                  </a:lnTo>
                  <a:lnTo>
                    <a:pt x="0" y="2709333"/>
                  </a:lnTo>
                  <a:close/>
                </a:path>
              </a:pathLst>
            </a:custGeom>
            <a:solidFill>
              <a:srgbClr val="FFFFFF"/>
            </a:solidFill>
          </p:spPr>
          <p:txBody>
            <a:bodyPr/>
            <a:lstStyle/>
            <a:p>
              <a:endParaRPr lang="en-US"/>
            </a:p>
          </p:txBody>
        </p:sp>
        <p:sp>
          <p:nvSpPr>
            <p:cNvPr id="24" name="TextBox 24"/>
            <p:cNvSpPr txBox="1"/>
            <p:nvPr/>
          </p:nvSpPr>
          <p:spPr>
            <a:xfrm>
              <a:off x="0" y="-57150"/>
              <a:ext cx="167611" cy="2766483"/>
            </a:xfrm>
            <a:prstGeom prst="rect">
              <a:avLst/>
            </a:prstGeom>
          </p:spPr>
          <p:txBody>
            <a:bodyPr lIns="50800" tIns="50800" rIns="50800" bIns="50800" rtlCol="0" anchor="ctr"/>
            <a:lstStyle/>
            <a:p>
              <a:pPr algn="ctr">
                <a:lnSpc>
                  <a:spcPts val="2699"/>
                </a:lnSpc>
              </a:pP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a:extLst>
            <a:ext uri="{FF2B5EF4-FFF2-40B4-BE49-F238E27FC236}">
              <a16:creationId xmlns:a16="http://schemas.microsoft.com/office/drawing/2014/main" id="{A8834C9A-EAD1-0116-D8CC-6F8F7970BC94}"/>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4BA8AB89-9CA2-6DFD-D82F-B62AD461E454}"/>
              </a:ext>
            </a:extLst>
          </p:cNvPr>
          <p:cNvSpPr txBox="1"/>
          <p:nvPr/>
        </p:nvSpPr>
        <p:spPr>
          <a:xfrm>
            <a:off x="1028700" y="1114425"/>
            <a:ext cx="14225987" cy="1218282"/>
          </a:xfrm>
          <a:prstGeom prst="rect">
            <a:avLst/>
          </a:prstGeom>
        </p:spPr>
        <p:txBody>
          <a:bodyPr wrap="square" lIns="0" tIns="0" rIns="0" bIns="0" rtlCol="0" anchor="t">
            <a:spAutoFit/>
          </a:bodyPr>
          <a:lstStyle/>
          <a:p>
            <a:pPr>
              <a:lnSpc>
                <a:spcPts val="9466"/>
              </a:lnSpc>
            </a:pPr>
            <a:r>
              <a:rPr lang="en-US" sz="8600" b="1">
                <a:solidFill>
                  <a:srgbClr val="FFFFFF"/>
                </a:solidFill>
                <a:latin typeface="Montserrat Semi-Bold"/>
                <a:sym typeface="Montserrat Semi-Bold"/>
              </a:rPr>
              <a:t>Emotional Safety</a:t>
            </a:r>
            <a:endParaRPr lang="en-US"/>
          </a:p>
        </p:txBody>
      </p:sp>
      <p:sp>
        <p:nvSpPr>
          <p:cNvPr id="5" name="TextBox 5">
            <a:extLst>
              <a:ext uri="{FF2B5EF4-FFF2-40B4-BE49-F238E27FC236}">
                <a16:creationId xmlns:a16="http://schemas.microsoft.com/office/drawing/2014/main" id="{5C95407A-91B3-BFC4-57C4-DD4632BAF7CB}"/>
              </a:ext>
            </a:extLst>
          </p:cNvPr>
          <p:cNvSpPr txBox="1"/>
          <p:nvPr/>
        </p:nvSpPr>
        <p:spPr>
          <a:xfrm>
            <a:off x="713015" y="2564305"/>
            <a:ext cx="12316844" cy="6946773"/>
          </a:xfrm>
          <a:prstGeom prst="rect">
            <a:avLst/>
          </a:prstGeom>
        </p:spPr>
        <p:txBody>
          <a:bodyPr wrap="square" lIns="0" tIns="0" rIns="0" bIns="0" rtlCol="0" anchor="t">
            <a:spAutoFit/>
          </a:bodyPr>
          <a:lstStyle/>
          <a:p>
            <a:pPr marL="285750" indent="-285750">
              <a:lnSpc>
                <a:spcPts val="2699"/>
              </a:lnSpc>
              <a:buFont typeface="Arial"/>
              <a:buChar char="•"/>
            </a:pPr>
            <a:endParaRPr lang="en-US" sz="3200" dirty="0">
              <a:solidFill>
                <a:schemeClr val="bg1"/>
              </a:solidFill>
              <a:latin typeface="Calibri"/>
              <a:ea typeface="Calibri"/>
              <a:cs typeface="Calibri"/>
            </a:endParaRPr>
          </a:p>
          <a:p>
            <a:pPr marL="285750" indent="-285750">
              <a:lnSpc>
                <a:spcPts val="2699"/>
              </a:lnSpc>
              <a:buFont typeface="Arial"/>
              <a:buChar char="•"/>
            </a:pPr>
            <a:r>
              <a:rPr lang="en-US" sz="3200" dirty="0">
                <a:solidFill>
                  <a:schemeClr val="bg1"/>
                </a:solidFill>
                <a:latin typeface="Calibri"/>
                <a:ea typeface="Calibri"/>
                <a:cs typeface="Calibri"/>
              </a:rPr>
              <a:t>Up to 80% of ill/injured children and their families experience acute stress responses to hospitalization after an illness, injury or painful medical procedure.</a:t>
            </a:r>
            <a:endParaRPr lang="en-US" sz="3200">
              <a:solidFill>
                <a:schemeClr val="bg1"/>
              </a:solidFill>
              <a:ea typeface="Calibri"/>
              <a:cs typeface="Calibri"/>
            </a:endParaRPr>
          </a:p>
          <a:p>
            <a:pPr marL="285750" indent="-285750">
              <a:lnSpc>
                <a:spcPts val="2699"/>
              </a:lnSpc>
              <a:buFont typeface="Arial"/>
              <a:buChar char="•"/>
            </a:pPr>
            <a:endParaRPr lang="en-US" sz="3200" dirty="0">
              <a:solidFill>
                <a:schemeClr val="bg1"/>
              </a:solidFill>
              <a:latin typeface="Calibri"/>
              <a:ea typeface="Calibri"/>
              <a:cs typeface="Calibri"/>
            </a:endParaRPr>
          </a:p>
          <a:p>
            <a:pPr marL="285750" indent="-285750">
              <a:lnSpc>
                <a:spcPts val="2699"/>
              </a:lnSpc>
              <a:buFont typeface="Arial"/>
              <a:buChar char="•"/>
            </a:pPr>
            <a:r>
              <a:rPr lang="en-US" sz="3200" dirty="0">
                <a:solidFill>
                  <a:schemeClr val="bg1"/>
                </a:solidFill>
                <a:latin typeface="Calibri"/>
                <a:ea typeface="Calibri"/>
                <a:cs typeface="Calibri"/>
              </a:rPr>
              <a:t>20-30% of parents and 15-25% of children continue to have stress responses that affect their ADLs and adherence to medical treatment after a hospitalization. </a:t>
            </a:r>
          </a:p>
          <a:p>
            <a:pPr marL="285750" indent="-285750">
              <a:lnSpc>
                <a:spcPts val="2699"/>
              </a:lnSpc>
              <a:buFont typeface="Arial"/>
              <a:buChar char="•"/>
            </a:pPr>
            <a:endParaRPr lang="en-US" sz="3200" dirty="0">
              <a:solidFill>
                <a:schemeClr val="bg1"/>
              </a:solidFill>
              <a:latin typeface="Calibri"/>
              <a:ea typeface="Calibri"/>
              <a:cs typeface="Calibri"/>
            </a:endParaRPr>
          </a:p>
          <a:p>
            <a:pPr marL="285750" indent="-285750">
              <a:lnSpc>
                <a:spcPts val="2699"/>
              </a:lnSpc>
              <a:buFont typeface="Arial"/>
              <a:buChar char="•"/>
            </a:pPr>
            <a:r>
              <a:rPr lang="en-US" sz="3200" dirty="0">
                <a:solidFill>
                  <a:schemeClr val="bg1"/>
                </a:solidFill>
                <a:latin typeface="Calibri"/>
                <a:ea typeface="Calibri"/>
                <a:cs typeface="Calibri"/>
              </a:rPr>
              <a:t>The Society of Pediatric Nurses Department created their own Pediatric Bill of Rights, highlighting the need for: </a:t>
            </a:r>
            <a:endParaRPr lang="en-US" dirty="0">
              <a:solidFill>
                <a:schemeClr val="bg1"/>
              </a:solidFill>
              <a:latin typeface="Calibri"/>
              <a:ea typeface="Calibri"/>
              <a:cs typeface="Calibri"/>
            </a:endParaRPr>
          </a:p>
          <a:p>
            <a:pPr marL="742950" lvl="1" indent="-285750">
              <a:lnSpc>
                <a:spcPts val="2699"/>
              </a:lnSpc>
              <a:buFont typeface="Courier New"/>
              <a:buChar char="o"/>
            </a:pPr>
            <a:r>
              <a:rPr lang="en-US" sz="3200" dirty="0">
                <a:solidFill>
                  <a:schemeClr val="bg1"/>
                </a:solidFill>
                <a:latin typeface="Calibri"/>
                <a:ea typeface="Calibri"/>
                <a:cs typeface="Calibri"/>
              </a:rPr>
              <a:t>respect</a:t>
            </a:r>
            <a:endParaRPr lang="en-US" dirty="0">
              <a:solidFill>
                <a:schemeClr val="bg1"/>
              </a:solidFill>
              <a:latin typeface="Calibri"/>
              <a:ea typeface="Calibri"/>
              <a:cs typeface="Calibri"/>
            </a:endParaRPr>
          </a:p>
          <a:p>
            <a:pPr marL="742950" lvl="1" indent="-285750">
              <a:lnSpc>
                <a:spcPts val="2699"/>
              </a:lnSpc>
              <a:buFont typeface="Courier New"/>
              <a:buChar char="o"/>
            </a:pPr>
            <a:r>
              <a:rPr lang="en-US" sz="3200" dirty="0">
                <a:solidFill>
                  <a:schemeClr val="bg1"/>
                </a:solidFill>
                <a:latin typeface="Calibri"/>
                <a:ea typeface="Calibri"/>
                <a:cs typeface="Calibri"/>
              </a:rPr>
              <a:t>privacy</a:t>
            </a:r>
            <a:endParaRPr lang="en-US" dirty="0">
              <a:solidFill>
                <a:schemeClr val="bg1"/>
              </a:solidFill>
              <a:latin typeface="Calibri"/>
              <a:ea typeface="Calibri"/>
              <a:cs typeface="Calibri"/>
            </a:endParaRPr>
          </a:p>
          <a:p>
            <a:pPr marL="742950" lvl="1" indent="-285750">
              <a:lnSpc>
                <a:spcPts val="2699"/>
              </a:lnSpc>
              <a:buFont typeface="Courier New"/>
              <a:buChar char="o"/>
            </a:pPr>
            <a:r>
              <a:rPr lang="en-US" sz="3200" dirty="0">
                <a:solidFill>
                  <a:schemeClr val="bg1"/>
                </a:solidFill>
                <a:latin typeface="Calibri"/>
                <a:ea typeface="Calibri"/>
                <a:cs typeface="Calibri"/>
              </a:rPr>
              <a:t>information</a:t>
            </a:r>
            <a:endParaRPr lang="en-US" dirty="0">
              <a:solidFill>
                <a:schemeClr val="bg1"/>
              </a:solidFill>
              <a:latin typeface="Calibri"/>
              <a:ea typeface="Calibri"/>
              <a:cs typeface="Calibri"/>
            </a:endParaRPr>
          </a:p>
          <a:p>
            <a:pPr marL="742950" lvl="1" indent="-285750">
              <a:lnSpc>
                <a:spcPts val="2699"/>
              </a:lnSpc>
              <a:buFont typeface="Courier New"/>
              <a:buChar char="o"/>
            </a:pPr>
            <a:r>
              <a:rPr lang="en-US" sz="3200" dirty="0">
                <a:solidFill>
                  <a:schemeClr val="bg1"/>
                </a:solidFill>
                <a:latin typeface="Calibri"/>
                <a:ea typeface="Calibri"/>
                <a:cs typeface="Calibri"/>
              </a:rPr>
              <a:t>support</a:t>
            </a:r>
            <a:endParaRPr lang="en-US" dirty="0">
              <a:solidFill>
                <a:schemeClr val="bg1"/>
              </a:solidFill>
              <a:latin typeface="Calibri"/>
              <a:ea typeface="Calibri"/>
              <a:cs typeface="Calibri"/>
            </a:endParaRPr>
          </a:p>
          <a:p>
            <a:pPr marL="742950" lvl="1" indent="-285750">
              <a:lnSpc>
                <a:spcPts val="2699"/>
              </a:lnSpc>
              <a:buFont typeface="Courier New"/>
              <a:buChar char="o"/>
            </a:pPr>
            <a:r>
              <a:rPr lang="en-US" sz="3200" dirty="0">
                <a:solidFill>
                  <a:schemeClr val="bg1"/>
                </a:solidFill>
                <a:latin typeface="Calibri"/>
                <a:ea typeface="Calibri"/>
                <a:cs typeface="Calibri"/>
              </a:rPr>
              <a:t>patient &amp; family-centered care</a:t>
            </a:r>
            <a:endParaRPr lang="en-US" dirty="0">
              <a:solidFill>
                <a:schemeClr val="bg1"/>
              </a:solidFill>
              <a:latin typeface="Calibri"/>
              <a:ea typeface="Calibri"/>
              <a:cs typeface="Calibri"/>
            </a:endParaRPr>
          </a:p>
          <a:p>
            <a:pPr marL="742950" lvl="1" indent="-285750">
              <a:lnSpc>
                <a:spcPts val="2699"/>
              </a:lnSpc>
              <a:buFont typeface="Courier New"/>
              <a:buChar char="o"/>
            </a:pPr>
            <a:r>
              <a:rPr lang="en-US" sz="3200" dirty="0">
                <a:solidFill>
                  <a:schemeClr val="bg1"/>
                </a:solidFill>
                <a:latin typeface="Calibri"/>
                <a:ea typeface="Calibri"/>
                <a:cs typeface="Calibri"/>
              </a:rPr>
              <a:t>Choices</a:t>
            </a:r>
            <a:endParaRPr lang="en-US" dirty="0">
              <a:solidFill>
                <a:schemeClr val="bg1"/>
              </a:solidFill>
              <a:latin typeface="Calibri"/>
              <a:ea typeface="Calibri"/>
              <a:cs typeface="Calibri"/>
            </a:endParaRPr>
          </a:p>
          <a:p>
            <a:pPr marL="742950" lvl="1" indent="-285750">
              <a:lnSpc>
                <a:spcPts val="2699"/>
              </a:lnSpc>
              <a:buFont typeface="Courier New"/>
              <a:buChar char="o"/>
            </a:pPr>
            <a:r>
              <a:rPr lang="en-US" sz="3200" dirty="0">
                <a:solidFill>
                  <a:schemeClr val="bg1"/>
                </a:solidFill>
                <a:latin typeface="Calibri"/>
                <a:ea typeface="Calibri"/>
                <a:cs typeface="Calibri"/>
              </a:rPr>
              <a:t>flexibility </a:t>
            </a:r>
            <a:endParaRPr lang="en-US">
              <a:solidFill>
                <a:schemeClr val="bg1"/>
              </a:solidFill>
              <a:latin typeface="Calibri"/>
              <a:ea typeface="Calibri"/>
              <a:cs typeface="Calibri"/>
            </a:endParaRPr>
          </a:p>
          <a:p>
            <a:pPr>
              <a:lnSpc>
                <a:spcPts val="2699"/>
              </a:lnSpc>
            </a:pPr>
            <a:endParaRPr lang="en-US" sz="3200" dirty="0">
              <a:solidFill>
                <a:schemeClr val="bg1"/>
              </a:solidFill>
              <a:latin typeface="Calibri"/>
              <a:ea typeface="Calibri"/>
              <a:cs typeface="Calibri"/>
            </a:endParaRPr>
          </a:p>
          <a:p>
            <a:pPr>
              <a:lnSpc>
                <a:spcPts val="2699"/>
              </a:lnSpc>
            </a:pPr>
            <a:r>
              <a:rPr lang="en-US" sz="3200" dirty="0">
                <a:solidFill>
                  <a:schemeClr val="bg1"/>
                </a:solidFill>
                <a:latin typeface="Calibri"/>
                <a:ea typeface="Calibri"/>
                <a:cs typeface="Calibri"/>
              </a:rPr>
              <a:t>(Needs for patients AND parents/caregivers)</a:t>
            </a:r>
            <a:endParaRPr lang="en-US" dirty="0">
              <a:solidFill>
                <a:schemeClr val="bg1"/>
              </a:solidFill>
              <a:ea typeface="Calibri"/>
              <a:cs typeface="Calibri"/>
            </a:endParaRPr>
          </a:p>
        </p:txBody>
      </p:sp>
      <p:sp>
        <p:nvSpPr>
          <p:cNvPr id="19" name="TextBox 19">
            <a:extLst>
              <a:ext uri="{FF2B5EF4-FFF2-40B4-BE49-F238E27FC236}">
                <a16:creationId xmlns:a16="http://schemas.microsoft.com/office/drawing/2014/main" id="{65450775-79EB-9709-72D0-1552DC3AF5B6}"/>
              </a:ext>
            </a:extLst>
          </p:cNvPr>
          <p:cNvSpPr txBox="1"/>
          <p:nvPr/>
        </p:nvSpPr>
        <p:spPr>
          <a:xfrm>
            <a:off x="11626353" y="6283107"/>
            <a:ext cx="1768516" cy="692497"/>
          </a:xfrm>
          <a:prstGeom prst="rect">
            <a:avLst/>
          </a:prstGeom>
        </p:spPr>
        <p:txBody>
          <a:bodyPr lIns="0" tIns="0" rIns="0" bIns="0" rtlCol="0" anchor="t">
            <a:spAutoFit/>
          </a:bodyPr>
          <a:lstStyle/>
          <a:p>
            <a:pPr algn="ctr">
              <a:lnSpc>
                <a:spcPts val="5444"/>
              </a:lnSpc>
            </a:pPr>
            <a:r>
              <a:rPr lang="en-US" sz="5400" b="1">
                <a:solidFill>
                  <a:srgbClr val="1D3E73"/>
                </a:solidFill>
                <a:latin typeface="Montserrat Bold"/>
                <a:ea typeface="Montserrat Bold"/>
                <a:cs typeface="Montserrat Bold"/>
                <a:sym typeface="Montserrat Bold"/>
              </a:rPr>
              <a:t>21</a:t>
            </a:r>
          </a:p>
        </p:txBody>
      </p:sp>
      <p:grpSp>
        <p:nvGrpSpPr>
          <p:cNvPr id="22" name="Group 22">
            <a:extLst>
              <a:ext uri="{FF2B5EF4-FFF2-40B4-BE49-F238E27FC236}">
                <a16:creationId xmlns:a16="http://schemas.microsoft.com/office/drawing/2014/main" id="{7797B442-75D3-28CC-14C3-85528BB22C25}"/>
              </a:ext>
            </a:extLst>
          </p:cNvPr>
          <p:cNvGrpSpPr/>
          <p:nvPr/>
        </p:nvGrpSpPr>
        <p:grpSpPr>
          <a:xfrm>
            <a:off x="17651602" y="0"/>
            <a:ext cx="636398" cy="10287000"/>
            <a:chOff x="0" y="0"/>
            <a:chExt cx="167611" cy="2709333"/>
          </a:xfrm>
        </p:grpSpPr>
        <p:sp>
          <p:nvSpPr>
            <p:cNvPr id="23" name="Freeform 23">
              <a:extLst>
                <a:ext uri="{FF2B5EF4-FFF2-40B4-BE49-F238E27FC236}">
                  <a16:creationId xmlns:a16="http://schemas.microsoft.com/office/drawing/2014/main" id="{BF6C349B-1FFF-028B-F6F5-6E21CCC6E40E}"/>
                </a:ext>
              </a:extLst>
            </p:cNvPr>
            <p:cNvSpPr/>
            <p:nvPr/>
          </p:nvSpPr>
          <p:spPr>
            <a:xfrm>
              <a:off x="0" y="0"/>
              <a:ext cx="167611" cy="2709333"/>
            </a:xfrm>
            <a:custGeom>
              <a:avLst/>
              <a:gdLst/>
              <a:ahLst/>
              <a:cxnLst/>
              <a:rect l="l" t="t" r="r" b="b"/>
              <a:pathLst>
                <a:path w="167611" h="2709333">
                  <a:moveTo>
                    <a:pt x="0" y="0"/>
                  </a:moveTo>
                  <a:lnTo>
                    <a:pt x="167611" y="0"/>
                  </a:lnTo>
                  <a:lnTo>
                    <a:pt x="167611" y="2709333"/>
                  </a:lnTo>
                  <a:lnTo>
                    <a:pt x="0" y="2709333"/>
                  </a:lnTo>
                  <a:close/>
                </a:path>
              </a:pathLst>
            </a:custGeom>
            <a:solidFill>
              <a:srgbClr val="FFFFFF"/>
            </a:solidFill>
          </p:spPr>
          <p:txBody>
            <a:bodyPr/>
            <a:lstStyle/>
            <a:p>
              <a:endParaRPr lang="en-US"/>
            </a:p>
          </p:txBody>
        </p:sp>
        <p:sp>
          <p:nvSpPr>
            <p:cNvPr id="24" name="TextBox 24">
              <a:extLst>
                <a:ext uri="{FF2B5EF4-FFF2-40B4-BE49-F238E27FC236}">
                  <a16:creationId xmlns:a16="http://schemas.microsoft.com/office/drawing/2014/main" id="{682053CF-CB9D-DBA8-33E5-0D80E106A8BC}"/>
                </a:ext>
              </a:extLst>
            </p:cNvPr>
            <p:cNvSpPr txBox="1"/>
            <p:nvPr/>
          </p:nvSpPr>
          <p:spPr>
            <a:xfrm>
              <a:off x="0" y="-57150"/>
              <a:ext cx="167611" cy="2766483"/>
            </a:xfrm>
            <a:prstGeom prst="rect">
              <a:avLst/>
            </a:prstGeom>
          </p:spPr>
          <p:txBody>
            <a:bodyPr lIns="50800" tIns="50800" rIns="50800" bIns="50800" rtlCol="0" anchor="ctr"/>
            <a:lstStyle/>
            <a:p>
              <a:pPr algn="ctr">
                <a:lnSpc>
                  <a:spcPts val="2699"/>
                </a:lnSpc>
              </a:pPr>
              <a:endParaRPr/>
            </a:p>
          </p:txBody>
        </p:sp>
      </p:grpSp>
    </p:spTree>
    <p:extLst>
      <p:ext uri="{BB962C8B-B14F-4D97-AF65-F5344CB8AC3E}">
        <p14:creationId xmlns:p14="http://schemas.microsoft.com/office/powerpoint/2010/main" val="2849392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a:extLst>
            <a:ext uri="{FF2B5EF4-FFF2-40B4-BE49-F238E27FC236}">
              <a16:creationId xmlns:a16="http://schemas.microsoft.com/office/drawing/2014/main" id="{C3282E45-484C-1691-BCEA-EC05CD32C73D}"/>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E67C87D7-D720-DF33-432A-DC8FDA5882BA}"/>
              </a:ext>
            </a:extLst>
          </p:cNvPr>
          <p:cNvSpPr txBox="1"/>
          <p:nvPr/>
        </p:nvSpPr>
        <p:spPr>
          <a:xfrm>
            <a:off x="1028700" y="1114425"/>
            <a:ext cx="14225987" cy="1218282"/>
          </a:xfrm>
          <a:prstGeom prst="rect">
            <a:avLst/>
          </a:prstGeom>
        </p:spPr>
        <p:txBody>
          <a:bodyPr wrap="square" lIns="0" tIns="0" rIns="0" bIns="0" rtlCol="0" anchor="t">
            <a:spAutoFit/>
          </a:bodyPr>
          <a:lstStyle/>
          <a:p>
            <a:pPr>
              <a:lnSpc>
                <a:spcPts val="9466"/>
              </a:lnSpc>
            </a:pPr>
            <a:r>
              <a:rPr lang="en-US" sz="8600" b="1">
                <a:solidFill>
                  <a:srgbClr val="FFFFFF"/>
                </a:solidFill>
                <a:latin typeface="Montserrat Semi-Bold"/>
                <a:sym typeface="Montserrat Semi-Bold"/>
              </a:rPr>
              <a:t>Child Life Code of Ethics</a:t>
            </a:r>
          </a:p>
        </p:txBody>
      </p:sp>
      <p:sp>
        <p:nvSpPr>
          <p:cNvPr id="19" name="TextBox 19">
            <a:extLst>
              <a:ext uri="{FF2B5EF4-FFF2-40B4-BE49-F238E27FC236}">
                <a16:creationId xmlns:a16="http://schemas.microsoft.com/office/drawing/2014/main" id="{804DDA8B-BC05-C068-92AB-0868731DF99D}"/>
              </a:ext>
            </a:extLst>
          </p:cNvPr>
          <p:cNvSpPr txBox="1"/>
          <p:nvPr/>
        </p:nvSpPr>
        <p:spPr>
          <a:xfrm>
            <a:off x="11626353" y="6283107"/>
            <a:ext cx="1768516" cy="692497"/>
          </a:xfrm>
          <a:prstGeom prst="rect">
            <a:avLst/>
          </a:prstGeom>
        </p:spPr>
        <p:txBody>
          <a:bodyPr lIns="0" tIns="0" rIns="0" bIns="0" rtlCol="0" anchor="t">
            <a:spAutoFit/>
          </a:bodyPr>
          <a:lstStyle/>
          <a:p>
            <a:pPr algn="ctr">
              <a:lnSpc>
                <a:spcPts val="5444"/>
              </a:lnSpc>
            </a:pPr>
            <a:r>
              <a:rPr lang="en-US" sz="5400" b="1">
                <a:solidFill>
                  <a:srgbClr val="1D3E73"/>
                </a:solidFill>
                <a:latin typeface="Montserrat Bold"/>
                <a:ea typeface="Montserrat Bold"/>
                <a:cs typeface="Montserrat Bold"/>
                <a:sym typeface="Montserrat Bold"/>
              </a:rPr>
              <a:t>21</a:t>
            </a:r>
          </a:p>
        </p:txBody>
      </p:sp>
      <p:grpSp>
        <p:nvGrpSpPr>
          <p:cNvPr id="22" name="Group 22">
            <a:extLst>
              <a:ext uri="{FF2B5EF4-FFF2-40B4-BE49-F238E27FC236}">
                <a16:creationId xmlns:a16="http://schemas.microsoft.com/office/drawing/2014/main" id="{AF51EF89-7E42-F0CC-0EF6-E106277B4537}"/>
              </a:ext>
            </a:extLst>
          </p:cNvPr>
          <p:cNvGrpSpPr/>
          <p:nvPr/>
        </p:nvGrpSpPr>
        <p:grpSpPr>
          <a:xfrm>
            <a:off x="17651602" y="0"/>
            <a:ext cx="636398" cy="10287000"/>
            <a:chOff x="0" y="0"/>
            <a:chExt cx="167611" cy="2709333"/>
          </a:xfrm>
        </p:grpSpPr>
        <p:sp>
          <p:nvSpPr>
            <p:cNvPr id="23" name="Freeform 23">
              <a:extLst>
                <a:ext uri="{FF2B5EF4-FFF2-40B4-BE49-F238E27FC236}">
                  <a16:creationId xmlns:a16="http://schemas.microsoft.com/office/drawing/2014/main" id="{4CFFD58F-76A8-3267-9FE4-615F44B83825}"/>
                </a:ext>
              </a:extLst>
            </p:cNvPr>
            <p:cNvSpPr/>
            <p:nvPr/>
          </p:nvSpPr>
          <p:spPr>
            <a:xfrm>
              <a:off x="0" y="0"/>
              <a:ext cx="167611" cy="2709333"/>
            </a:xfrm>
            <a:custGeom>
              <a:avLst/>
              <a:gdLst/>
              <a:ahLst/>
              <a:cxnLst/>
              <a:rect l="l" t="t" r="r" b="b"/>
              <a:pathLst>
                <a:path w="167611" h="2709333">
                  <a:moveTo>
                    <a:pt x="0" y="0"/>
                  </a:moveTo>
                  <a:lnTo>
                    <a:pt x="167611" y="0"/>
                  </a:lnTo>
                  <a:lnTo>
                    <a:pt x="167611" y="2709333"/>
                  </a:lnTo>
                  <a:lnTo>
                    <a:pt x="0" y="2709333"/>
                  </a:lnTo>
                  <a:close/>
                </a:path>
              </a:pathLst>
            </a:custGeom>
            <a:solidFill>
              <a:srgbClr val="FFFFFF"/>
            </a:solidFill>
          </p:spPr>
          <p:txBody>
            <a:bodyPr/>
            <a:lstStyle/>
            <a:p>
              <a:endParaRPr lang="en-US"/>
            </a:p>
          </p:txBody>
        </p:sp>
        <p:sp>
          <p:nvSpPr>
            <p:cNvPr id="24" name="TextBox 24">
              <a:extLst>
                <a:ext uri="{FF2B5EF4-FFF2-40B4-BE49-F238E27FC236}">
                  <a16:creationId xmlns:a16="http://schemas.microsoft.com/office/drawing/2014/main" id="{F6835404-DB04-A512-D15A-FF6C7FE999D0}"/>
                </a:ext>
              </a:extLst>
            </p:cNvPr>
            <p:cNvSpPr txBox="1"/>
            <p:nvPr/>
          </p:nvSpPr>
          <p:spPr>
            <a:xfrm>
              <a:off x="0" y="-57150"/>
              <a:ext cx="167611" cy="2766483"/>
            </a:xfrm>
            <a:prstGeom prst="rect">
              <a:avLst/>
            </a:prstGeom>
          </p:spPr>
          <p:txBody>
            <a:bodyPr lIns="50800" tIns="50800" rIns="50800" bIns="50800" rtlCol="0" anchor="ctr"/>
            <a:lstStyle/>
            <a:p>
              <a:pPr algn="ctr">
                <a:lnSpc>
                  <a:spcPts val="2699"/>
                </a:lnSpc>
              </a:pPr>
              <a:endParaRPr/>
            </a:p>
          </p:txBody>
        </p:sp>
      </p:grpSp>
      <p:sp>
        <p:nvSpPr>
          <p:cNvPr id="2" name="TextBox 1">
            <a:extLst>
              <a:ext uri="{FF2B5EF4-FFF2-40B4-BE49-F238E27FC236}">
                <a16:creationId xmlns:a16="http://schemas.microsoft.com/office/drawing/2014/main" id="{995F6ECD-DA80-E49B-D597-793B8C99A255}"/>
              </a:ext>
            </a:extLst>
          </p:cNvPr>
          <p:cNvSpPr txBox="1"/>
          <p:nvPr/>
        </p:nvSpPr>
        <p:spPr>
          <a:xfrm>
            <a:off x="1031966" y="2845526"/>
            <a:ext cx="15697199"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3600">
                <a:solidFill>
                  <a:schemeClr val="bg1"/>
                </a:solidFill>
                <a:ea typeface="Calibri"/>
                <a:cs typeface="Calibri"/>
              </a:rPr>
              <a:t>Principle 5: "CCLSs demonstrate the competencies of the child life profession by continuous efforts to improve professional services and practices provided in the diverse settings in which they work, and in the community at large"</a:t>
            </a:r>
            <a:endParaRPr lang="en-US" sz="3600" dirty="0">
              <a:solidFill>
                <a:schemeClr val="bg1"/>
              </a:solidFill>
              <a:ea typeface="Calibri"/>
              <a:cs typeface="Calibri"/>
            </a:endParaRPr>
          </a:p>
          <a:p>
            <a:pPr marL="285750" indent="-285750">
              <a:buFont typeface="Arial"/>
              <a:buChar char="•"/>
            </a:pPr>
            <a:r>
              <a:rPr lang="en-US" sz="3600" dirty="0">
                <a:solidFill>
                  <a:schemeClr val="bg1"/>
                </a:solidFill>
                <a:ea typeface="Calibri"/>
                <a:cs typeface="Calibri"/>
              </a:rPr>
              <a:t>Rule 307: "A CCLS shall always act in the best interest of </a:t>
            </a:r>
            <a:r>
              <a:rPr lang="en-US" sz="3600">
                <a:solidFill>
                  <a:schemeClr val="bg1"/>
                </a:solidFill>
                <a:ea typeface="Calibri"/>
                <a:cs typeface="Calibri"/>
              </a:rPr>
              <a:t>individuals</a:t>
            </a:r>
            <a:r>
              <a:rPr lang="en-US" sz="3600" dirty="0">
                <a:solidFill>
                  <a:schemeClr val="bg1"/>
                </a:solidFill>
                <a:ea typeface="Calibri"/>
                <a:cs typeface="Calibri"/>
              </a:rPr>
              <a:t>, serving the </a:t>
            </a:r>
            <a:r>
              <a:rPr lang="en-US" sz="3600">
                <a:solidFill>
                  <a:schemeClr val="bg1"/>
                </a:solidFill>
                <a:ea typeface="Calibri"/>
                <a:cs typeface="Calibri"/>
              </a:rPr>
              <a:t>overarching requirement to protect the public" </a:t>
            </a:r>
            <a:r>
              <a:rPr lang="en-US" sz="3200">
                <a:solidFill>
                  <a:schemeClr val="bg1"/>
                </a:solidFill>
                <a:ea typeface="Calibri"/>
                <a:cs typeface="Calibri"/>
              </a:rPr>
              <a:t>(ACLP, 2023)</a:t>
            </a:r>
          </a:p>
        </p:txBody>
      </p:sp>
    </p:spTree>
    <p:extLst>
      <p:ext uri="{BB962C8B-B14F-4D97-AF65-F5344CB8AC3E}">
        <p14:creationId xmlns:p14="http://schemas.microsoft.com/office/powerpoint/2010/main" val="1839464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a:extLst>
            <a:ext uri="{FF2B5EF4-FFF2-40B4-BE49-F238E27FC236}">
              <a16:creationId xmlns:a16="http://schemas.microsoft.com/office/drawing/2014/main" id="{02A68EDB-15A8-D704-8566-E75BA4862686}"/>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8EE484C1-CC1C-E8A3-E51B-032710985BA6}"/>
              </a:ext>
            </a:extLst>
          </p:cNvPr>
          <p:cNvSpPr txBox="1"/>
          <p:nvPr/>
        </p:nvSpPr>
        <p:spPr>
          <a:xfrm>
            <a:off x="1028700" y="1114425"/>
            <a:ext cx="14225987" cy="1218282"/>
          </a:xfrm>
          <a:prstGeom prst="rect">
            <a:avLst/>
          </a:prstGeom>
        </p:spPr>
        <p:txBody>
          <a:bodyPr wrap="square" lIns="0" tIns="0" rIns="0" bIns="0" rtlCol="0" anchor="t">
            <a:spAutoFit/>
          </a:bodyPr>
          <a:lstStyle/>
          <a:p>
            <a:pPr>
              <a:lnSpc>
                <a:spcPts val="9466"/>
              </a:lnSpc>
            </a:pPr>
            <a:r>
              <a:rPr lang="en-US" sz="8600" b="1">
                <a:solidFill>
                  <a:srgbClr val="FFFFFF"/>
                </a:solidFill>
                <a:latin typeface="Montserrat Semi-Bold"/>
                <a:sym typeface="Montserrat Semi-Bold"/>
              </a:rPr>
              <a:t>So... now what?</a:t>
            </a:r>
            <a:endParaRPr lang="en-US"/>
          </a:p>
        </p:txBody>
      </p:sp>
      <p:sp>
        <p:nvSpPr>
          <p:cNvPr id="19" name="TextBox 19">
            <a:extLst>
              <a:ext uri="{FF2B5EF4-FFF2-40B4-BE49-F238E27FC236}">
                <a16:creationId xmlns:a16="http://schemas.microsoft.com/office/drawing/2014/main" id="{FB02FCDF-76F5-B3BA-BFE5-046CC43EE9E9}"/>
              </a:ext>
            </a:extLst>
          </p:cNvPr>
          <p:cNvSpPr txBox="1"/>
          <p:nvPr/>
        </p:nvSpPr>
        <p:spPr>
          <a:xfrm>
            <a:off x="11626353" y="6283107"/>
            <a:ext cx="1768516" cy="692497"/>
          </a:xfrm>
          <a:prstGeom prst="rect">
            <a:avLst/>
          </a:prstGeom>
        </p:spPr>
        <p:txBody>
          <a:bodyPr lIns="0" tIns="0" rIns="0" bIns="0" rtlCol="0" anchor="t">
            <a:spAutoFit/>
          </a:bodyPr>
          <a:lstStyle/>
          <a:p>
            <a:pPr algn="ctr">
              <a:lnSpc>
                <a:spcPts val="5444"/>
              </a:lnSpc>
            </a:pPr>
            <a:r>
              <a:rPr lang="en-US" sz="5400" b="1">
                <a:solidFill>
                  <a:srgbClr val="1D3E73"/>
                </a:solidFill>
                <a:latin typeface="Montserrat Bold"/>
                <a:ea typeface="Montserrat Bold"/>
                <a:cs typeface="Montserrat Bold"/>
                <a:sym typeface="Montserrat Bold"/>
              </a:rPr>
              <a:t>21</a:t>
            </a:r>
          </a:p>
        </p:txBody>
      </p:sp>
      <p:grpSp>
        <p:nvGrpSpPr>
          <p:cNvPr id="22" name="Group 22">
            <a:extLst>
              <a:ext uri="{FF2B5EF4-FFF2-40B4-BE49-F238E27FC236}">
                <a16:creationId xmlns:a16="http://schemas.microsoft.com/office/drawing/2014/main" id="{CD3BFE89-C11A-792E-37DB-19B2DE933097}"/>
              </a:ext>
            </a:extLst>
          </p:cNvPr>
          <p:cNvGrpSpPr/>
          <p:nvPr/>
        </p:nvGrpSpPr>
        <p:grpSpPr>
          <a:xfrm>
            <a:off x="17651602" y="0"/>
            <a:ext cx="636398" cy="10287000"/>
            <a:chOff x="0" y="0"/>
            <a:chExt cx="167611" cy="2709333"/>
          </a:xfrm>
        </p:grpSpPr>
        <p:sp>
          <p:nvSpPr>
            <p:cNvPr id="23" name="Freeform 23">
              <a:extLst>
                <a:ext uri="{FF2B5EF4-FFF2-40B4-BE49-F238E27FC236}">
                  <a16:creationId xmlns:a16="http://schemas.microsoft.com/office/drawing/2014/main" id="{BBBD11B6-F3C8-984D-BDFC-9496BC85BA26}"/>
                </a:ext>
              </a:extLst>
            </p:cNvPr>
            <p:cNvSpPr/>
            <p:nvPr/>
          </p:nvSpPr>
          <p:spPr>
            <a:xfrm>
              <a:off x="0" y="0"/>
              <a:ext cx="167611" cy="2709333"/>
            </a:xfrm>
            <a:custGeom>
              <a:avLst/>
              <a:gdLst/>
              <a:ahLst/>
              <a:cxnLst/>
              <a:rect l="l" t="t" r="r" b="b"/>
              <a:pathLst>
                <a:path w="167611" h="2709333">
                  <a:moveTo>
                    <a:pt x="0" y="0"/>
                  </a:moveTo>
                  <a:lnTo>
                    <a:pt x="167611" y="0"/>
                  </a:lnTo>
                  <a:lnTo>
                    <a:pt x="167611" y="2709333"/>
                  </a:lnTo>
                  <a:lnTo>
                    <a:pt x="0" y="2709333"/>
                  </a:lnTo>
                  <a:close/>
                </a:path>
              </a:pathLst>
            </a:custGeom>
            <a:solidFill>
              <a:srgbClr val="FFFFFF"/>
            </a:solidFill>
          </p:spPr>
          <p:txBody>
            <a:bodyPr/>
            <a:lstStyle/>
            <a:p>
              <a:endParaRPr lang="en-US"/>
            </a:p>
          </p:txBody>
        </p:sp>
        <p:sp>
          <p:nvSpPr>
            <p:cNvPr id="24" name="TextBox 24">
              <a:extLst>
                <a:ext uri="{FF2B5EF4-FFF2-40B4-BE49-F238E27FC236}">
                  <a16:creationId xmlns:a16="http://schemas.microsoft.com/office/drawing/2014/main" id="{61935CCE-055A-92F4-8B90-170893F4602D}"/>
                </a:ext>
              </a:extLst>
            </p:cNvPr>
            <p:cNvSpPr txBox="1"/>
            <p:nvPr/>
          </p:nvSpPr>
          <p:spPr>
            <a:xfrm>
              <a:off x="0" y="-57150"/>
              <a:ext cx="167611" cy="2766483"/>
            </a:xfrm>
            <a:prstGeom prst="rect">
              <a:avLst/>
            </a:prstGeom>
          </p:spPr>
          <p:txBody>
            <a:bodyPr lIns="50800" tIns="50800" rIns="50800" bIns="50800" rtlCol="0" anchor="ctr"/>
            <a:lstStyle/>
            <a:p>
              <a:pPr algn="ctr">
                <a:lnSpc>
                  <a:spcPts val="2699"/>
                </a:lnSpc>
              </a:pPr>
              <a:endParaRPr/>
            </a:p>
          </p:txBody>
        </p:sp>
      </p:grpSp>
    </p:spTree>
    <p:extLst>
      <p:ext uri="{BB962C8B-B14F-4D97-AF65-F5344CB8AC3E}">
        <p14:creationId xmlns:p14="http://schemas.microsoft.com/office/powerpoint/2010/main" val="1465872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a:extLst>
            <a:ext uri="{FF2B5EF4-FFF2-40B4-BE49-F238E27FC236}">
              <a16:creationId xmlns:a16="http://schemas.microsoft.com/office/drawing/2014/main" id="{695B27B5-328C-B35F-57CB-64E73AA59EB4}"/>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7E8D5E5B-16A4-7EA5-3985-96F24F6BF15F}"/>
              </a:ext>
            </a:extLst>
          </p:cNvPr>
          <p:cNvSpPr txBox="1"/>
          <p:nvPr/>
        </p:nvSpPr>
        <p:spPr>
          <a:xfrm>
            <a:off x="1028700" y="1114425"/>
            <a:ext cx="14225987" cy="1218282"/>
          </a:xfrm>
          <a:prstGeom prst="rect">
            <a:avLst/>
          </a:prstGeom>
        </p:spPr>
        <p:txBody>
          <a:bodyPr wrap="square" lIns="0" tIns="0" rIns="0" bIns="0" rtlCol="0" anchor="t">
            <a:spAutoFit/>
          </a:bodyPr>
          <a:lstStyle/>
          <a:p>
            <a:pPr>
              <a:lnSpc>
                <a:spcPts val="9466"/>
              </a:lnSpc>
            </a:pPr>
            <a:r>
              <a:rPr lang="en-US" sz="8600" b="1" dirty="0">
                <a:solidFill>
                  <a:srgbClr val="FFFFFF"/>
                </a:solidFill>
                <a:latin typeface="Montserrat Semi-Bold"/>
                <a:sym typeface="Montserrat Semi-Bold"/>
              </a:rPr>
              <a:t>Resources</a:t>
            </a:r>
            <a:endParaRPr lang="en-US" sz="8600" b="1" dirty="0">
              <a:solidFill>
                <a:srgbClr val="FFFFFF"/>
              </a:solidFill>
              <a:latin typeface="Montserrat Semi-Bold"/>
            </a:endParaRPr>
          </a:p>
        </p:txBody>
      </p:sp>
      <p:sp>
        <p:nvSpPr>
          <p:cNvPr id="19" name="TextBox 19">
            <a:extLst>
              <a:ext uri="{FF2B5EF4-FFF2-40B4-BE49-F238E27FC236}">
                <a16:creationId xmlns:a16="http://schemas.microsoft.com/office/drawing/2014/main" id="{B8F28B25-B52B-9CDD-AAD5-041B5AFA252D}"/>
              </a:ext>
            </a:extLst>
          </p:cNvPr>
          <p:cNvSpPr txBox="1"/>
          <p:nvPr/>
        </p:nvSpPr>
        <p:spPr>
          <a:xfrm>
            <a:off x="11626353" y="6283107"/>
            <a:ext cx="1768516" cy="692497"/>
          </a:xfrm>
          <a:prstGeom prst="rect">
            <a:avLst/>
          </a:prstGeom>
        </p:spPr>
        <p:txBody>
          <a:bodyPr lIns="0" tIns="0" rIns="0" bIns="0" rtlCol="0" anchor="t">
            <a:spAutoFit/>
          </a:bodyPr>
          <a:lstStyle/>
          <a:p>
            <a:pPr algn="ctr">
              <a:lnSpc>
                <a:spcPts val="5444"/>
              </a:lnSpc>
            </a:pPr>
            <a:r>
              <a:rPr lang="en-US" sz="5400" b="1">
                <a:solidFill>
                  <a:srgbClr val="1D3E73"/>
                </a:solidFill>
                <a:latin typeface="Montserrat Bold"/>
                <a:ea typeface="Montserrat Bold"/>
                <a:cs typeface="Montserrat Bold"/>
                <a:sym typeface="Montserrat Bold"/>
              </a:rPr>
              <a:t>21</a:t>
            </a:r>
          </a:p>
        </p:txBody>
      </p:sp>
      <p:grpSp>
        <p:nvGrpSpPr>
          <p:cNvPr id="22" name="Group 22">
            <a:extLst>
              <a:ext uri="{FF2B5EF4-FFF2-40B4-BE49-F238E27FC236}">
                <a16:creationId xmlns:a16="http://schemas.microsoft.com/office/drawing/2014/main" id="{D5CB6501-4865-3F0A-2953-0EC72282AC7D}"/>
              </a:ext>
            </a:extLst>
          </p:cNvPr>
          <p:cNvGrpSpPr/>
          <p:nvPr/>
        </p:nvGrpSpPr>
        <p:grpSpPr>
          <a:xfrm>
            <a:off x="17651602" y="0"/>
            <a:ext cx="636398" cy="10287000"/>
            <a:chOff x="0" y="0"/>
            <a:chExt cx="167611" cy="2709333"/>
          </a:xfrm>
        </p:grpSpPr>
        <p:sp>
          <p:nvSpPr>
            <p:cNvPr id="23" name="Freeform 23">
              <a:extLst>
                <a:ext uri="{FF2B5EF4-FFF2-40B4-BE49-F238E27FC236}">
                  <a16:creationId xmlns:a16="http://schemas.microsoft.com/office/drawing/2014/main" id="{FE364459-C3E7-504B-5EA9-5BA488B5DBCA}"/>
                </a:ext>
              </a:extLst>
            </p:cNvPr>
            <p:cNvSpPr/>
            <p:nvPr/>
          </p:nvSpPr>
          <p:spPr>
            <a:xfrm>
              <a:off x="0" y="0"/>
              <a:ext cx="167611" cy="2709333"/>
            </a:xfrm>
            <a:custGeom>
              <a:avLst/>
              <a:gdLst/>
              <a:ahLst/>
              <a:cxnLst/>
              <a:rect l="l" t="t" r="r" b="b"/>
              <a:pathLst>
                <a:path w="167611" h="2709333">
                  <a:moveTo>
                    <a:pt x="0" y="0"/>
                  </a:moveTo>
                  <a:lnTo>
                    <a:pt x="167611" y="0"/>
                  </a:lnTo>
                  <a:lnTo>
                    <a:pt x="167611" y="2709333"/>
                  </a:lnTo>
                  <a:lnTo>
                    <a:pt x="0" y="2709333"/>
                  </a:lnTo>
                  <a:close/>
                </a:path>
              </a:pathLst>
            </a:custGeom>
            <a:solidFill>
              <a:srgbClr val="FFFFFF"/>
            </a:solidFill>
          </p:spPr>
          <p:txBody>
            <a:bodyPr/>
            <a:lstStyle/>
            <a:p>
              <a:endParaRPr lang="en-US"/>
            </a:p>
          </p:txBody>
        </p:sp>
        <p:sp>
          <p:nvSpPr>
            <p:cNvPr id="24" name="TextBox 24">
              <a:extLst>
                <a:ext uri="{FF2B5EF4-FFF2-40B4-BE49-F238E27FC236}">
                  <a16:creationId xmlns:a16="http://schemas.microsoft.com/office/drawing/2014/main" id="{06E75BBD-CD1D-E529-B36B-3E94F078531F}"/>
                </a:ext>
              </a:extLst>
            </p:cNvPr>
            <p:cNvSpPr txBox="1"/>
            <p:nvPr/>
          </p:nvSpPr>
          <p:spPr>
            <a:xfrm>
              <a:off x="0" y="-57150"/>
              <a:ext cx="167611" cy="2766483"/>
            </a:xfrm>
            <a:prstGeom prst="rect">
              <a:avLst/>
            </a:prstGeom>
          </p:spPr>
          <p:txBody>
            <a:bodyPr lIns="50800" tIns="50800" rIns="50800" bIns="50800" rtlCol="0" anchor="ctr"/>
            <a:lstStyle/>
            <a:p>
              <a:pPr algn="ctr">
                <a:lnSpc>
                  <a:spcPts val="2699"/>
                </a:lnSpc>
              </a:pPr>
              <a:endParaRPr/>
            </a:p>
          </p:txBody>
        </p:sp>
      </p:grpSp>
      <p:pic>
        <p:nvPicPr>
          <p:cNvPr id="2" name="Picture 1" descr="You Weren't with Me: Ghosh Ippen, Chandra, Ippen Jr., Erich: 9781950168026:  Amazon.com: Books">
            <a:extLst>
              <a:ext uri="{FF2B5EF4-FFF2-40B4-BE49-F238E27FC236}">
                <a16:creationId xmlns:a16="http://schemas.microsoft.com/office/drawing/2014/main" id="{CBC774B0-A7EC-8CEF-F45E-3681C3ABCBE9}"/>
              </a:ext>
            </a:extLst>
          </p:cNvPr>
          <p:cNvPicPr>
            <a:picLocks noChangeAspect="1"/>
          </p:cNvPicPr>
          <p:nvPr/>
        </p:nvPicPr>
        <p:blipFill>
          <a:blip r:embed="rId2"/>
          <a:stretch>
            <a:fillRect/>
          </a:stretch>
        </p:blipFill>
        <p:spPr>
          <a:xfrm>
            <a:off x="520389" y="2569427"/>
            <a:ext cx="4228172" cy="4214233"/>
          </a:xfrm>
          <a:prstGeom prst="rect">
            <a:avLst/>
          </a:prstGeom>
        </p:spPr>
      </p:pic>
      <p:pic>
        <p:nvPicPr>
          <p:cNvPr id="3" name="Picture 2" descr="Maybe Days: A Book for Children in Foster Care: Jennifer Wilgocki, Marcia  Kahn Wright, Alissa Imre Geis: 9781557988027: Amazon.com: Books">
            <a:extLst>
              <a:ext uri="{FF2B5EF4-FFF2-40B4-BE49-F238E27FC236}">
                <a16:creationId xmlns:a16="http://schemas.microsoft.com/office/drawing/2014/main" id="{8CA7BE57-107B-5C01-9417-DE0DCFA488A1}"/>
              </a:ext>
            </a:extLst>
          </p:cNvPr>
          <p:cNvPicPr>
            <a:picLocks noChangeAspect="1"/>
          </p:cNvPicPr>
          <p:nvPr/>
        </p:nvPicPr>
        <p:blipFill>
          <a:blip r:embed="rId3"/>
          <a:stretch>
            <a:fillRect/>
          </a:stretch>
        </p:blipFill>
        <p:spPr>
          <a:xfrm>
            <a:off x="5468744" y="2569428"/>
            <a:ext cx="4228171" cy="4214232"/>
          </a:xfrm>
          <a:prstGeom prst="rect">
            <a:avLst/>
          </a:prstGeom>
        </p:spPr>
      </p:pic>
      <p:pic>
        <p:nvPicPr>
          <p:cNvPr id="6" name="Picture 5" descr="Paperback Families Change: A Book for Children Experiencing Termination of Parental Rights Book">
            <a:extLst>
              <a:ext uri="{FF2B5EF4-FFF2-40B4-BE49-F238E27FC236}">
                <a16:creationId xmlns:a16="http://schemas.microsoft.com/office/drawing/2014/main" id="{D6614BCB-93CA-05E5-B896-5C8FDFC75F3D}"/>
              </a:ext>
            </a:extLst>
          </p:cNvPr>
          <p:cNvPicPr>
            <a:picLocks noChangeAspect="1"/>
          </p:cNvPicPr>
          <p:nvPr/>
        </p:nvPicPr>
        <p:blipFill>
          <a:blip r:embed="rId4"/>
          <a:stretch>
            <a:fillRect/>
          </a:stretch>
        </p:blipFill>
        <p:spPr>
          <a:xfrm>
            <a:off x="10392937" y="2573144"/>
            <a:ext cx="4248614" cy="4234675"/>
          </a:xfrm>
          <a:prstGeom prst="rect">
            <a:avLst/>
          </a:prstGeom>
        </p:spPr>
      </p:pic>
      <p:pic>
        <p:nvPicPr>
          <p:cNvPr id="8" name="Picture 7" descr="The Rabbit Listened bookcover">
            <a:extLst>
              <a:ext uri="{FF2B5EF4-FFF2-40B4-BE49-F238E27FC236}">
                <a16:creationId xmlns:a16="http://schemas.microsoft.com/office/drawing/2014/main" id="{F0E6E150-E4DC-D763-D74C-F4EC3C77948C}"/>
              </a:ext>
            </a:extLst>
          </p:cNvPr>
          <p:cNvPicPr>
            <a:picLocks noChangeAspect="1"/>
          </p:cNvPicPr>
          <p:nvPr/>
        </p:nvPicPr>
        <p:blipFill>
          <a:blip r:embed="rId5"/>
          <a:stretch>
            <a:fillRect/>
          </a:stretch>
        </p:blipFill>
        <p:spPr>
          <a:xfrm>
            <a:off x="1834376" y="7131205"/>
            <a:ext cx="2743200" cy="2743200"/>
          </a:xfrm>
          <a:prstGeom prst="rect">
            <a:avLst/>
          </a:prstGeom>
        </p:spPr>
      </p:pic>
      <p:pic>
        <p:nvPicPr>
          <p:cNvPr id="9" name="Picture 8" descr="The Feelings Book by Todd Parr | Hachette Book Group">
            <a:extLst>
              <a:ext uri="{FF2B5EF4-FFF2-40B4-BE49-F238E27FC236}">
                <a16:creationId xmlns:a16="http://schemas.microsoft.com/office/drawing/2014/main" id="{7C280617-582D-E090-6645-FCF76B8A0831}"/>
              </a:ext>
            </a:extLst>
          </p:cNvPr>
          <p:cNvPicPr>
            <a:picLocks noChangeAspect="1"/>
          </p:cNvPicPr>
          <p:nvPr/>
        </p:nvPicPr>
        <p:blipFill>
          <a:blip r:embed="rId6"/>
          <a:stretch>
            <a:fillRect/>
          </a:stretch>
        </p:blipFill>
        <p:spPr>
          <a:xfrm>
            <a:off x="5744621" y="7124584"/>
            <a:ext cx="2728564" cy="2728564"/>
          </a:xfrm>
          <a:prstGeom prst="rect">
            <a:avLst/>
          </a:prstGeom>
        </p:spPr>
      </p:pic>
      <p:pic>
        <p:nvPicPr>
          <p:cNvPr id="10" name="Picture 9" descr="The Color Monster (A Story About Emotions)">
            <a:extLst>
              <a:ext uri="{FF2B5EF4-FFF2-40B4-BE49-F238E27FC236}">
                <a16:creationId xmlns:a16="http://schemas.microsoft.com/office/drawing/2014/main" id="{526E1B3D-09C6-A1D1-CBF0-1CC4311532E3}"/>
              </a:ext>
            </a:extLst>
          </p:cNvPr>
          <p:cNvPicPr>
            <a:picLocks noChangeAspect="1"/>
          </p:cNvPicPr>
          <p:nvPr/>
        </p:nvPicPr>
        <p:blipFill>
          <a:blip r:embed="rId7"/>
          <a:stretch>
            <a:fillRect/>
          </a:stretch>
        </p:blipFill>
        <p:spPr>
          <a:xfrm>
            <a:off x="10018208" y="7132830"/>
            <a:ext cx="2739949" cy="2739949"/>
          </a:xfrm>
          <a:prstGeom prst="rect">
            <a:avLst/>
          </a:prstGeom>
        </p:spPr>
      </p:pic>
    </p:spTree>
    <p:extLst>
      <p:ext uri="{BB962C8B-B14F-4D97-AF65-F5344CB8AC3E}">
        <p14:creationId xmlns:p14="http://schemas.microsoft.com/office/powerpoint/2010/main" val="621201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a:extLst>
            <a:ext uri="{FF2B5EF4-FFF2-40B4-BE49-F238E27FC236}">
              <a16:creationId xmlns:a16="http://schemas.microsoft.com/office/drawing/2014/main" id="{0C8A7F92-FAB4-23DD-07C7-FC4522181442}"/>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BA3564EA-7F03-4ED5-8D22-0D905FC714F0}"/>
              </a:ext>
            </a:extLst>
          </p:cNvPr>
          <p:cNvSpPr txBox="1"/>
          <p:nvPr/>
        </p:nvSpPr>
        <p:spPr>
          <a:xfrm>
            <a:off x="1028700" y="1114425"/>
            <a:ext cx="14225987" cy="1218282"/>
          </a:xfrm>
          <a:prstGeom prst="rect">
            <a:avLst/>
          </a:prstGeom>
        </p:spPr>
        <p:txBody>
          <a:bodyPr wrap="square" lIns="0" tIns="0" rIns="0" bIns="0" rtlCol="0" anchor="t">
            <a:spAutoFit/>
          </a:bodyPr>
          <a:lstStyle/>
          <a:p>
            <a:pPr>
              <a:lnSpc>
                <a:spcPts val="9466"/>
              </a:lnSpc>
            </a:pPr>
            <a:r>
              <a:rPr lang="en-US" sz="8600" b="1" dirty="0">
                <a:solidFill>
                  <a:srgbClr val="FFFFFF"/>
                </a:solidFill>
                <a:latin typeface="Montserrat Semi-Bold"/>
                <a:sym typeface="Montserrat Semi-Bold"/>
              </a:rPr>
              <a:t>Resources</a:t>
            </a:r>
            <a:endParaRPr lang="en-US" sz="8600" b="1" dirty="0">
              <a:solidFill>
                <a:srgbClr val="FFFFFF"/>
              </a:solidFill>
              <a:latin typeface="Montserrat Semi-Bold"/>
            </a:endParaRPr>
          </a:p>
        </p:txBody>
      </p:sp>
      <p:sp>
        <p:nvSpPr>
          <p:cNvPr id="19" name="TextBox 19">
            <a:extLst>
              <a:ext uri="{FF2B5EF4-FFF2-40B4-BE49-F238E27FC236}">
                <a16:creationId xmlns:a16="http://schemas.microsoft.com/office/drawing/2014/main" id="{0A74540F-5A48-E253-3A22-7D86F5EA6FEF}"/>
              </a:ext>
            </a:extLst>
          </p:cNvPr>
          <p:cNvSpPr txBox="1"/>
          <p:nvPr/>
        </p:nvSpPr>
        <p:spPr>
          <a:xfrm>
            <a:off x="11626353" y="6283107"/>
            <a:ext cx="1768516" cy="692497"/>
          </a:xfrm>
          <a:prstGeom prst="rect">
            <a:avLst/>
          </a:prstGeom>
        </p:spPr>
        <p:txBody>
          <a:bodyPr lIns="0" tIns="0" rIns="0" bIns="0" rtlCol="0" anchor="t">
            <a:spAutoFit/>
          </a:bodyPr>
          <a:lstStyle/>
          <a:p>
            <a:pPr algn="ctr">
              <a:lnSpc>
                <a:spcPts val="5444"/>
              </a:lnSpc>
            </a:pPr>
            <a:r>
              <a:rPr lang="en-US" sz="5400" b="1">
                <a:solidFill>
                  <a:srgbClr val="1D3E73"/>
                </a:solidFill>
                <a:latin typeface="Montserrat Bold"/>
                <a:ea typeface="Montserrat Bold"/>
                <a:cs typeface="Montserrat Bold"/>
                <a:sym typeface="Montserrat Bold"/>
              </a:rPr>
              <a:t>21</a:t>
            </a:r>
          </a:p>
        </p:txBody>
      </p:sp>
      <p:grpSp>
        <p:nvGrpSpPr>
          <p:cNvPr id="22" name="Group 22">
            <a:extLst>
              <a:ext uri="{FF2B5EF4-FFF2-40B4-BE49-F238E27FC236}">
                <a16:creationId xmlns:a16="http://schemas.microsoft.com/office/drawing/2014/main" id="{2ADFD22A-0005-E094-826D-F2E90BBFE21C}"/>
              </a:ext>
            </a:extLst>
          </p:cNvPr>
          <p:cNvGrpSpPr/>
          <p:nvPr/>
        </p:nvGrpSpPr>
        <p:grpSpPr>
          <a:xfrm>
            <a:off x="17651602" y="0"/>
            <a:ext cx="636398" cy="10287000"/>
            <a:chOff x="0" y="0"/>
            <a:chExt cx="167611" cy="2709333"/>
          </a:xfrm>
        </p:grpSpPr>
        <p:sp>
          <p:nvSpPr>
            <p:cNvPr id="23" name="Freeform 23">
              <a:extLst>
                <a:ext uri="{FF2B5EF4-FFF2-40B4-BE49-F238E27FC236}">
                  <a16:creationId xmlns:a16="http://schemas.microsoft.com/office/drawing/2014/main" id="{CE60E49C-89AA-E8A7-5467-05D5C35DACEE}"/>
                </a:ext>
              </a:extLst>
            </p:cNvPr>
            <p:cNvSpPr/>
            <p:nvPr/>
          </p:nvSpPr>
          <p:spPr>
            <a:xfrm>
              <a:off x="0" y="0"/>
              <a:ext cx="167611" cy="2709333"/>
            </a:xfrm>
            <a:custGeom>
              <a:avLst/>
              <a:gdLst/>
              <a:ahLst/>
              <a:cxnLst/>
              <a:rect l="l" t="t" r="r" b="b"/>
              <a:pathLst>
                <a:path w="167611" h="2709333">
                  <a:moveTo>
                    <a:pt x="0" y="0"/>
                  </a:moveTo>
                  <a:lnTo>
                    <a:pt x="167611" y="0"/>
                  </a:lnTo>
                  <a:lnTo>
                    <a:pt x="167611" y="2709333"/>
                  </a:lnTo>
                  <a:lnTo>
                    <a:pt x="0" y="2709333"/>
                  </a:lnTo>
                  <a:close/>
                </a:path>
              </a:pathLst>
            </a:custGeom>
            <a:solidFill>
              <a:srgbClr val="FFFFFF"/>
            </a:solidFill>
          </p:spPr>
          <p:txBody>
            <a:bodyPr/>
            <a:lstStyle/>
            <a:p>
              <a:endParaRPr lang="en-US"/>
            </a:p>
          </p:txBody>
        </p:sp>
        <p:sp>
          <p:nvSpPr>
            <p:cNvPr id="24" name="TextBox 24">
              <a:extLst>
                <a:ext uri="{FF2B5EF4-FFF2-40B4-BE49-F238E27FC236}">
                  <a16:creationId xmlns:a16="http://schemas.microsoft.com/office/drawing/2014/main" id="{CB162731-6A46-4FF3-6FB5-47A6208C61C4}"/>
                </a:ext>
              </a:extLst>
            </p:cNvPr>
            <p:cNvSpPr txBox="1"/>
            <p:nvPr/>
          </p:nvSpPr>
          <p:spPr>
            <a:xfrm>
              <a:off x="0" y="-57150"/>
              <a:ext cx="167611" cy="2766483"/>
            </a:xfrm>
            <a:prstGeom prst="rect">
              <a:avLst/>
            </a:prstGeom>
          </p:spPr>
          <p:txBody>
            <a:bodyPr lIns="50800" tIns="50800" rIns="50800" bIns="50800" rtlCol="0" anchor="ctr"/>
            <a:lstStyle/>
            <a:p>
              <a:pPr algn="ctr">
                <a:lnSpc>
                  <a:spcPts val="2699"/>
                </a:lnSpc>
              </a:pPr>
              <a:endParaRPr/>
            </a:p>
          </p:txBody>
        </p:sp>
      </p:grpSp>
      <p:pic>
        <p:nvPicPr>
          <p:cNvPr id="5" name="Picture 4">
            <a:extLst>
              <a:ext uri="{FF2B5EF4-FFF2-40B4-BE49-F238E27FC236}">
                <a16:creationId xmlns:a16="http://schemas.microsoft.com/office/drawing/2014/main" id="{F947504A-F9CE-9DCC-160C-E572C3393E17}"/>
              </a:ext>
            </a:extLst>
          </p:cNvPr>
          <p:cNvPicPr>
            <a:picLocks noChangeAspect="1"/>
          </p:cNvPicPr>
          <p:nvPr/>
        </p:nvPicPr>
        <p:blipFill>
          <a:blip r:embed="rId2"/>
          <a:stretch>
            <a:fillRect/>
          </a:stretch>
        </p:blipFill>
        <p:spPr>
          <a:xfrm>
            <a:off x="2345241" y="2871439"/>
            <a:ext cx="4662604" cy="6230744"/>
          </a:xfrm>
          <a:prstGeom prst="rect">
            <a:avLst/>
          </a:prstGeom>
        </p:spPr>
      </p:pic>
      <p:pic>
        <p:nvPicPr>
          <p:cNvPr id="7" name="Picture 6">
            <a:extLst>
              <a:ext uri="{FF2B5EF4-FFF2-40B4-BE49-F238E27FC236}">
                <a16:creationId xmlns:a16="http://schemas.microsoft.com/office/drawing/2014/main" id="{BCE29718-6E0A-DC3B-79E5-F0A67CD3BBAE}"/>
              </a:ext>
            </a:extLst>
          </p:cNvPr>
          <p:cNvPicPr>
            <a:picLocks noChangeAspect="1"/>
          </p:cNvPicPr>
          <p:nvPr/>
        </p:nvPicPr>
        <p:blipFill>
          <a:blip r:embed="rId3"/>
          <a:stretch>
            <a:fillRect/>
          </a:stretch>
        </p:blipFill>
        <p:spPr>
          <a:xfrm>
            <a:off x="9718984" y="2801743"/>
            <a:ext cx="4662604" cy="6300439"/>
          </a:xfrm>
          <a:prstGeom prst="rect">
            <a:avLst/>
          </a:prstGeom>
        </p:spPr>
      </p:pic>
    </p:spTree>
    <p:extLst>
      <p:ext uri="{BB962C8B-B14F-4D97-AF65-F5344CB8AC3E}">
        <p14:creationId xmlns:p14="http://schemas.microsoft.com/office/powerpoint/2010/main" val="1880827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a:extLst>
            <a:ext uri="{FF2B5EF4-FFF2-40B4-BE49-F238E27FC236}">
              <a16:creationId xmlns:a16="http://schemas.microsoft.com/office/drawing/2014/main" id="{A93A88D4-8495-10CC-3E10-BA83A5396292}"/>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E7E64CAD-A217-3E59-D560-FF6671E22079}"/>
              </a:ext>
            </a:extLst>
          </p:cNvPr>
          <p:cNvSpPr txBox="1"/>
          <p:nvPr/>
        </p:nvSpPr>
        <p:spPr>
          <a:xfrm>
            <a:off x="1028700" y="1114425"/>
            <a:ext cx="14225987" cy="1218282"/>
          </a:xfrm>
          <a:prstGeom prst="rect">
            <a:avLst/>
          </a:prstGeom>
        </p:spPr>
        <p:txBody>
          <a:bodyPr wrap="square" lIns="0" tIns="0" rIns="0" bIns="0" rtlCol="0" anchor="t">
            <a:spAutoFit/>
          </a:bodyPr>
          <a:lstStyle/>
          <a:p>
            <a:pPr>
              <a:lnSpc>
                <a:spcPts val="9466"/>
              </a:lnSpc>
            </a:pPr>
            <a:r>
              <a:rPr lang="en-US" sz="8600" b="1" dirty="0">
                <a:solidFill>
                  <a:srgbClr val="FFFFFF"/>
                </a:solidFill>
                <a:latin typeface="Montserrat Semi-Bold"/>
                <a:sym typeface="Montserrat Semi-Bold"/>
              </a:rPr>
              <a:t>Resources</a:t>
            </a:r>
            <a:endParaRPr lang="en-US" sz="8600" b="1" dirty="0">
              <a:solidFill>
                <a:srgbClr val="FFFFFF"/>
              </a:solidFill>
              <a:latin typeface="Montserrat Semi-Bold"/>
            </a:endParaRPr>
          </a:p>
        </p:txBody>
      </p:sp>
      <p:sp>
        <p:nvSpPr>
          <p:cNvPr id="19" name="TextBox 19">
            <a:extLst>
              <a:ext uri="{FF2B5EF4-FFF2-40B4-BE49-F238E27FC236}">
                <a16:creationId xmlns:a16="http://schemas.microsoft.com/office/drawing/2014/main" id="{45B8DDBE-8E1F-A774-8DFA-D7E490A4757B}"/>
              </a:ext>
            </a:extLst>
          </p:cNvPr>
          <p:cNvSpPr txBox="1"/>
          <p:nvPr/>
        </p:nvSpPr>
        <p:spPr>
          <a:xfrm>
            <a:off x="11626353" y="6283107"/>
            <a:ext cx="1768516" cy="692497"/>
          </a:xfrm>
          <a:prstGeom prst="rect">
            <a:avLst/>
          </a:prstGeom>
        </p:spPr>
        <p:txBody>
          <a:bodyPr lIns="0" tIns="0" rIns="0" bIns="0" rtlCol="0" anchor="t">
            <a:spAutoFit/>
          </a:bodyPr>
          <a:lstStyle/>
          <a:p>
            <a:pPr algn="ctr">
              <a:lnSpc>
                <a:spcPts val="5444"/>
              </a:lnSpc>
            </a:pPr>
            <a:r>
              <a:rPr lang="en-US" sz="5400" b="1">
                <a:solidFill>
                  <a:srgbClr val="1D3E73"/>
                </a:solidFill>
                <a:latin typeface="Montserrat Bold"/>
                <a:ea typeface="Montserrat Bold"/>
                <a:cs typeface="Montserrat Bold"/>
                <a:sym typeface="Montserrat Bold"/>
              </a:rPr>
              <a:t>21</a:t>
            </a:r>
          </a:p>
        </p:txBody>
      </p:sp>
      <p:grpSp>
        <p:nvGrpSpPr>
          <p:cNvPr id="22" name="Group 22">
            <a:extLst>
              <a:ext uri="{FF2B5EF4-FFF2-40B4-BE49-F238E27FC236}">
                <a16:creationId xmlns:a16="http://schemas.microsoft.com/office/drawing/2014/main" id="{CC5175F1-437E-4109-5F4A-8D052F4796F3}"/>
              </a:ext>
            </a:extLst>
          </p:cNvPr>
          <p:cNvGrpSpPr/>
          <p:nvPr/>
        </p:nvGrpSpPr>
        <p:grpSpPr>
          <a:xfrm>
            <a:off x="17651602" y="0"/>
            <a:ext cx="636398" cy="10287000"/>
            <a:chOff x="0" y="0"/>
            <a:chExt cx="167611" cy="2709333"/>
          </a:xfrm>
        </p:grpSpPr>
        <p:sp>
          <p:nvSpPr>
            <p:cNvPr id="23" name="Freeform 23">
              <a:extLst>
                <a:ext uri="{FF2B5EF4-FFF2-40B4-BE49-F238E27FC236}">
                  <a16:creationId xmlns:a16="http://schemas.microsoft.com/office/drawing/2014/main" id="{99B0DEB5-16E8-0C36-D207-60CBF52D185B}"/>
                </a:ext>
              </a:extLst>
            </p:cNvPr>
            <p:cNvSpPr/>
            <p:nvPr/>
          </p:nvSpPr>
          <p:spPr>
            <a:xfrm>
              <a:off x="0" y="0"/>
              <a:ext cx="167611" cy="2709333"/>
            </a:xfrm>
            <a:custGeom>
              <a:avLst/>
              <a:gdLst/>
              <a:ahLst/>
              <a:cxnLst/>
              <a:rect l="l" t="t" r="r" b="b"/>
              <a:pathLst>
                <a:path w="167611" h="2709333">
                  <a:moveTo>
                    <a:pt x="0" y="0"/>
                  </a:moveTo>
                  <a:lnTo>
                    <a:pt x="167611" y="0"/>
                  </a:lnTo>
                  <a:lnTo>
                    <a:pt x="167611" y="2709333"/>
                  </a:lnTo>
                  <a:lnTo>
                    <a:pt x="0" y="2709333"/>
                  </a:lnTo>
                  <a:close/>
                </a:path>
              </a:pathLst>
            </a:custGeom>
            <a:solidFill>
              <a:srgbClr val="FFFFFF"/>
            </a:solidFill>
          </p:spPr>
          <p:txBody>
            <a:bodyPr/>
            <a:lstStyle/>
            <a:p>
              <a:endParaRPr lang="en-US"/>
            </a:p>
          </p:txBody>
        </p:sp>
        <p:sp>
          <p:nvSpPr>
            <p:cNvPr id="24" name="TextBox 24">
              <a:extLst>
                <a:ext uri="{FF2B5EF4-FFF2-40B4-BE49-F238E27FC236}">
                  <a16:creationId xmlns:a16="http://schemas.microsoft.com/office/drawing/2014/main" id="{04388F94-42C6-4E48-8724-7C9D031823DD}"/>
                </a:ext>
              </a:extLst>
            </p:cNvPr>
            <p:cNvSpPr txBox="1"/>
            <p:nvPr/>
          </p:nvSpPr>
          <p:spPr>
            <a:xfrm>
              <a:off x="0" y="-57150"/>
              <a:ext cx="167611" cy="2766483"/>
            </a:xfrm>
            <a:prstGeom prst="rect">
              <a:avLst/>
            </a:prstGeom>
          </p:spPr>
          <p:txBody>
            <a:bodyPr lIns="50800" tIns="50800" rIns="50800" bIns="50800" rtlCol="0" anchor="ctr"/>
            <a:lstStyle/>
            <a:p>
              <a:pPr algn="ctr">
                <a:lnSpc>
                  <a:spcPts val="2699"/>
                </a:lnSpc>
              </a:pPr>
              <a:endParaRPr/>
            </a:p>
          </p:txBody>
        </p:sp>
      </p:grpSp>
      <p:pic>
        <p:nvPicPr>
          <p:cNvPr id="2" name="Picture 1">
            <a:extLst>
              <a:ext uri="{FF2B5EF4-FFF2-40B4-BE49-F238E27FC236}">
                <a16:creationId xmlns:a16="http://schemas.microsoft.com/office/drawing/2014/main" id="{B98A35D9-A4C8-D5E3-7AA9-B6B30524D97C}"/>
              </a:ext>
            </a:extLst>
          </p:cNvPr>
          <p:cNvPicPr>
            <a:picLocks noChangeAspect="1"/>
          </p:cNvPicPr>
          <p:nvPr/>
        </p:nvPicPr>
        <p:blipFill>
          <a:blip r:embed="rId2"/>
          <a:stretch>
            <a:fillRect/>
          </a:stretch>
        </p:blipFill>
        <p:spPr>
          <a:xfrm>
            <a:off x="1030755" y="2578719"/>
            <a:ext cx="5354050" cy="6927696"/>
          </a:xfrm>
          <a:prstGeom prst="rect">
            <a:avLst/>
          </a:prstGeom>
        </p:spPr>
      </p:pic>
      <p:sp>
        <p:nvSpPr>
          <p:cNvPr id="3" name="TextBox 2">
            <a:extLst>
              <a:ext uri="{FF2B5EF4-FFF2-40B4-BE49-F238E27FC236}">
                <a16:creationId xmlns:a16="http://schemas.microsoft.com/office/drawing/2014/main" id="{8544C242-A53B-1647-0BD9-DD352D3A246E}"/>
              </a:ext>
            </a:extLst>
          </p:cNvPr>
          <p:cNvSpPr txBox="1"/>
          <p:nvPr/>
        </p:nvSpPr>
        <p:spPr>
          <a:xfrm>
            <a:off x="7750968" y="1928812"/>
            <a:ext cx="9503625" cy="76020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i="1" dirty="0">
                <a:solidFill>
                  <a:schemeClr val="bg1"/>
                </a:solidFill>
                <a:latin typeface="Century Gothic"/>
              </a:rPr>
              <a:t>Deployment Protocol for Beyond the Backpack Project</a:t>
            </a:r>
            <a:endParaRPr lang="en-US" sz="2000">
              <a:solidFill>
                <a:schemeClr val="bg1"/>
              </a:solidFill>
              <a:ea typeface="Calibri"/>
              <a:cs typeface="Calibri"/>
            </a:endParaRPr>
          </a:p>
          <a:p>
            <a:endParaRPr lang="en-US" dirty="0">
              <a:solidFill>
                <a:schemeClr val="bg1"/>
              </a:solidFill>
              <a:latin typeface="Calibri Light"/>
              <a:ea typeface="Calibri Light"/>
              <a:cs typeface="Calibri Light"/>
            </a:endParaRPr>
          </a:p>
          <a:p>
            <a:pPr marL="285750" indent="-285750">
              <a:buFont typeface="Arial"/>
              <a:buChar char="•"/>
            </a:pPr>
            <a:r>
              <a:rPr lang="en-US" dirty="0">
                <a:solidFill>
                  <a:schemeClr val="bg1"/>
                </a:solidFill>
                <a:latin typeface="Calibri Light"/>
                <a:ea typeface="Calibri Light"/>
                <a:cs typeface="Calibri Light"/>
              </a:rPr>
              <a:t>The criteria to receive a backpack is that the child or adolescent will be transitioning to a foster care home (emergency, short-term, or long-term) or to the assessment center.  </a:t>
            </a:r>
          </a:p>
          <a:p>
            <a:pPr marL="285750" indent="-285750">
              <a:buFont typeface="Arial"/>
              <a:buChar char="•"/>
            </a:pPr>
            <a:r>
              <a:rPr lang="en-US" dirty="0">
                <a:solidFill>
                  <a:schemeClr val="bg1"/>
                </a:solidFill>
                <a:latin typeface="Calibri Light"/>
                <a:ea typeface="Calibri Light"/>
                <a:cs typeface="Calibri Light"/>
              </a:rPr>
              <a:t>Child life specialists will take note of all patients with CPS involvement and track the items provided through the</a:t>
            </a:r>
            <a:r>
              <a:rPr lang="en-US" i="1" dirty="0">
                <a:solidFill>
                  <a:schemeClr val="bg1"/>
                </a:solidFill>
                <a:latin typeface="Calibri Light"/>
                <a:ea typeface="Calibri Light"/>
                <a:cs typeface="Calibri Light"/>
              </a:rPr>
              <a:t> Backpack Contents Form. </a:t>
            </a:r>
            <a:endParaRPr lang="en-US" dirty="0">
              <a:solidFill>
                <a:schemeClr val="bg1"/>
              </a:solidFill>
              <a:latin typeface="Calibri Light"/>
              <a:ea typeface="Calibri Light"/>
              <a:cs typeface="Calibri Light"/>
            </a:endParaRPr>
          </a:p>
          <a:p>
            <a:pPr marL="285750" indent="-285750">
              <a:buFont typeface="Arial"/>
              <a:buChar char="•"/>
            </a:pPr>
            <a:r>
              <a:rPr lang="en-US" dirty="0">
                <a:solidFill>
                  <a:schemeClr val="bg1"/>
                </a:solidFill>
                <a:latin typeface="Calibri Light"/>
                <a:ea typeface="Calibri Light"/>
                <a:cs typeface="Calibri Light"/>
              </a:rPr>
              <a:t>Items are located in the trailer on the child life clinical shelf. </a:t>
            </a:r>
          </a:p>
          <a:p>
            <a:pPr marL="742950" lvl="1" indent="-285750">
              <a:buFont typeface="Arial"/>
              <a:buChar char="•"/>
            </a:pPr>
            <a:r>
              <a:rPr lang="en-US" dirty="0">
                <a:solidFill>
                  <a:schemeClr val="bg1"/>
                </a:solidFill>
                <a:latin typeface="Calibri Light"/>
                <a:ea typeface="Calibri Light"/>
                <a:cs typeface="Calibri Light"/>
              </a:rPr>
              <a:t>All bins with a “Beyond the Backpack” sign are intended to be used for this population only </a:t>
            </a:r>
          </a:p>
          <a:p>
            <a:pPr marL="742950" lvl="1" indent="-285750">
              <a:buFont typeface="Arial"/>
              <a:buChar char="•"/>
            </a:pPr>
            <a:r>
              <a:rPr lang="en-US" dirty="0">
                <a:solidFill>
                  <a:schemeClr val="bg1"/>
                </a:solidFill>
                <a:latin typeface="Calibri Light"/>
                <a:ea typeface="Calibri Light"/>
                <a:cs typeface="Calibri Light"/>
              </a:rPr>
              <a:t>Backpacks can be customized based on the needs of the child or adolescent and situation</a:t>
            </a:r>
          </a:p>
          <a:p>
            <a:pPr marL="742950" lvl="1" indent="-285750">
              <a:buFont typeface="Arial"/>
              <a:buChar char="•"/>
            </a:pPr>
            <a:r>
              <a:rPr lang="en-US" dirty="0">
                <a:solidFill>
                  <a:schemeClr val="bg1"/>
                </a:solidFill>
                <a:latin typeface="Calibri Light"/>
                <a:ea typeface="Calibri Light"/>
                <a:cs typeface="Calibri Light"/>
              </a:rPr>
              <a:t>Child Life Specialists can select an activity, toy, or game to include that is developmentally appropriate and of interest to the child or adolescent</a:t>
            </a:r>
          </a:p>
          <a:p>
            <a:pPr marL="742950" lvl="1" indent="-285750">
              <a:buFont typeface="Arial"/>
              <a:buChar char="•"/>
            </a:pPr>
            <a:r>
              <a:rPr lang="en-US" dirty="0">
                <a:solidFill>
                  <a:schemeClr val="bg1"/>
                </a:solidFill>
                <a:latin typeface="Calibri Light"/>
                <a:ea typeface="Calibri Light"/>
                <a:cs typeface="Calibri Light"/>
              </a:rPr>
              <a:t>Include all items that patient has collected throughout hospitalization stay </a:t>
            </a:r>
            <a:r>
              <a:rPr lang="en-US" dirty="0" err="1">
                <a:solidFill>
                  <a:schemeClr val="bg1"/>
                </a:solidFill>
                <a:latin typeface="Calibri Light"/>
                <a:ea typeface="Calibri Light"/>
                <a:cs typeface="Calibri Light"/>
              </a:rPr>
              <a:t>ie</a:t>
            </a:r>
            <a:r>
              <a:rPr lang="en-US" dirty="0">
                <a:solidFill>
                  <a:schemeClr val="bg1"/>
                </a:solidFill>
                <a:latin typeface="Calibri Light"/>
                <a:ea typeface="Calibri Light"/>
                <a:cs typeface="Calibri Light"/>
              </a:rPr>
              <a:t> games/toys/comfort items</a:t>
            </a:r>
          </a:p>
          <a:p>
            <a:pPr marL="285750" indent="-285750">
              <a:buFont typeface="Arial"/>
              <a:buChar char="•"/>
            </a:pPr>
            <a:r>
              <a:rPr lang="en-US" dirty="0">
                <a:solidFill>
                  <a:schemeClr val="bg1"/>
                </a:solidFill>
                <a:latin typeface="Calibri Light"/>
                <a:ea typeface="Calibri Light"/>
                <a:cs typeface="Calibri Light"/>
              </a:rPr>
              <a:t>Child Life Specialists are responsible for putting the backpack together and providing this resource to patients.  </a:t>
            </a:r>
          </a:p>
          <a:p>
            <a:pPr marL="742950" lvl="1" indent="-285750">
              <a:buFont typeface="Arial"/>
              <a:buChar char="•"/>
            </a:pPr>
            <a:r>
              <a:rPr lang="en-US" dirty="0">
                <a:solidFill>
                  <a:schemeClr val="bg1"/>
                </a:solidFill>
                <a:latin typeface="Calibri Light"/>
                <a:ea typeface="Calibri Light"/>
                <a:cs typeface="Calibri Light"/>
              </a:rPr>
              <a:t>In the event that child life will not be present at the time of the patient’s discharge, the child life specialist will hand over the backpack to social work before the end of their shift. </a:t>
            </a:r>
          </a:p>
          <a:p>
            <a:pPr marL="285750" indent="-285750">
              <a:buFont typeface="Arial"/>
              <a:buChar char="•"/>
            </a:pPr>
            <a:r>
              <a:rPr lang="en-US" dirty="0">
                <a:solidFill>
                  <a:schemeClr val="bg1"/>
                </a:solidFill>
                <a:latin typeface="Calibri Light"/>
                <a:ea typeface="Calibri Light"/>
                <a:cs typeface="Calibri Light"/>
              </a:rPr>
              <a:t>Child life specialists will include an “All About Me” sheet and pertinent information about the child or adolescent for example:</a:t>
            </a:r>
          </a:p>
          <a:p>
            <a:pPr marL="742950" lvl="1" indent="-285750">
              <a:buFont typeface="Arial"/>
              <a:buChar char="•"/>
            </a:pPr>
            <a:r>
              <a:rPr lang="en-US" dirty="0">
                <a:solidFill>
                  <a:schemeClr val="bg1"/>
                </a:solidFill>
                <a:latin typeface="Calibri Light"/>
                <a:ea typeface="Calibri Light"/>
                <a:cs typeface="Calibri Light"/>
              </a:rPr>
              <a:t>Interests</a:t>
            </a:r>
          </a:p>
          <a:p>
            <a:pPr marL="742950" lvl="1" indent="-285750">
              <a:buFont typeface="Arial"/>
              <a:buChar char="•"/>
            </a:pPr>
            <a:r>
              <a:rPr lang="en-US" dirty="0">
                <a:solidFill>
                  <a:schemeClr val="bg1"/>
                </a:solidFill>
                <a:latin typeface="Calibri Light"/>
                <a:ea typeface="Calibri Light"/>
                <a:cs typeface="Calibri Light"/>
              </a:rPr>
              <a:t>Trauma triggers </a:t>
            </a:r>
          </a:p>
          <a:p>
            <a:pPr marL="742950" lvl="1" indent="-285750">
              <a:buFont typeface="Arial"/>
              <a:buChar char="•"/>
            </a:pPr>
            <a:r>
              <a:rPr lang="en-US" dirty="0">
                <a:solidFill>
                  <a:schemeClr val="bg1"/>
                </a:solidFill>
                <a:latin typeface="Calibri Light"/>
                <a:ea typeface="Calibri Light"/>
                <a:cs typeface="Calibri Light"/>
              </a:rPr>
              <a:t>Tips &amp; strategies for managing behaviors and to support coping</a:t>
            </a:r>
          </a:p>
          <a:p>
            <a:pPr marL="742950" lvl="1" indent="-285750">
              <a:buFont typeface="Arial"/>
              <a:buChar char="•"/>
            </a:pPr>
            <a:r>
              <a:rPr lang="en-US" dirty="0">
                <a:solidFill>
                  <a:schemeClr val="bg1"/>
                </a:solidFill>
                <a:latin typeface="Calibri Light"/>
                <a:ea typeface="Calibri Light"/>
                <a:cs typeface="Calibri Light"/>
              </a:rPr>
              <a:t>Recommendations for age-appropriate toys, developmentally appropriate activities, or books</a:t>
            </a:r>
          </a:p>
          <a:p>
            <a:pPr marL="285750" indent="-285750">
              <a:buFont typeface="Arial"/>
              <a:buChar char="•"/>
            </a:pPr>
            <a:r>
              <a:rPr lang="en-US" dirty="0">
                <a:solidFill>
                  <a:schemeClr val="bg1"/>
                </a:solidFill>
                <a:latin typeface="Calibri Light"/>
                <a:ea typeface="Calibri Light"/>
                <a:cs typeface="Calibri Light"/>
              </a:rPr>
              <a:t>The child life specialist or social worker can touch base with the case worker to ensure the backpack leaves with the patient and informs them about the “All About Me” sheet</a:t>
            </a:r>
          </a:p>
          <a:p>
            <a:endParaRPr lang="en-US" dirty="0">
              <a:latin typeface="Calibri Light"/>
              <a:ea typeface="Calibri Light"/>
              <a:cs typeface="Calibri Light"/>
            </a:endParaRPr>
          </a:p>
          <a:p>
            <a:pPr algn="l"/>
            <a:endParaRPr lang="en-US" dirty="0">
              <a:ea typeface="Calibri"/>
              <a:cs typeface="Calibri"/>
            </a:endParaRPr>
          </a:p>
        </p:txBody>
      </p:sp>
    </p:spTree>
    <p:extLst>
      <p:ext uri="{BB962C8B-B14F-4D97-AF65-F5344CB8AC3E}">
        <p14:creationId xmlns:p14="http://schemas.microsoft.com/office/powerpoint/2010/main" val="13835201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p:cNvGrpSpPr/>
        <p:nvPr/>
      </p:nvGrpSpPr>
      <p:grpSpPr>
        <a:xfrm>
          <a:off x="0" y="0"/>
          <a:ext cx="0" cy="0"/>
          <a:chOff x="0" y="0"/>
          <a:chExt cx="0" cy="0"/>
        </a:xfrm>
      </p:grpSpPr>
      <p:sp>
        <p:nvSpPr>
          <p:cNvPr id="3" name="Freeform 3"/>
          <p:cNvSpPr/>
          <p:nvPr/>
        </p:nvSpPr>
        <p:spPr>
          <a:xfrm flipH="1">
            <a:off x="1028700" y="935786"/>
            <a:ext cx="451054" cy="451054"/>
          </a:xfrm>
          <a:custGeom>
            <a:avLst/>
            <a:gdLst/>
            <a:ahLst/>
            <a:cxnLst/>
            <a:rect l="l" t="t" r="r" b="b"/>
            <a:pathLst>
              <a:path w="601405" h="601405">
                <a:moveTo>
                  <a:pt x="601405" y="0"/>
                </a:moveTo>
                <a:lnTo>
                  <a:pt x="0" y="0"/>
                </a:lnTo>
                <a:lnTo>
                  <a:pt x="0" y="601405"/>
                </a:lnTo>
                <a:lnTo>
                  <a:pt x="601405" y="601405"/>
                </a:lnTo>
                <a:lnTo>
                  <a:pt x="60140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5" name="Group 5"/>
          <p:cNvGrpSpPr/>
          <p:nvPr/>
        </p:nvGrpSpPr>
        <p:grpSpPr>
          <a:xfrm>
            <a:off x="17651602" y="0"/>
            <a:ext cx="636398" cy="10287000"/>
            <a:chOff x="0" y="0"/>
            <a:chExt cx="167611" cy="2709333"/>
          </a:xfrm>
        </p:grpSpPr>
        <p:sp>
          <p:nvSpPr>
            <p:cNvPr id="6" name="Freeform 6"/>
            <p:cNvSpPr/>
            <p:nvPr/>
          </p:nvSpPr>
          <p:spPr>
            <a:xfrm>
              <a:off x="0" y="0"/>
              <a:ext cx="167611" cy="2709333"/>
            </a:xfrm>
            <a:custGeom>
              <a:avLst/>
              <a:gdLst/>
              <a:ahLst/>
              <a:cxnLst/>
              <a:rect l="l" t="t" r="r" b="b"/>
              <a:pathLst>
                <a:path w="167611" h="2709333">
                  <a:moveTo>
                    <a:pt x="0" y="0"/>
                  </a:moveTo>
                  <a:lnTo>
                    <a:pt x="167611" y="0"/>
                  </a:lnTo>
                  <a:lnTo>
                    <a:pt x="167611" y="2709333"/>
                  </a:lnTo>
                  <a:lnTo>
                    <a:pt x="0" y="2709333"/>
                  </a:lnTo>
                  <a:close/>
                </a:path>
              </a:pathLst>
            </a:custGeom>
            <a:solidFill>
              <a:srgbClr val="FFFFFF"/>
            </a:solidFill>
          </p:spPr>
          <p:txBody>
            <a:bodyPr/>
            <a:lstStyle/>
            <a:p>
              <a:endParaRPr lang="en-US"/>
            </a:p>
          </p:txBody>
        </p:sp>
        <p:sp>
          <p:nvSpPr>
            <p:cNvPr id="7" name="TextBox 7"/>
            <p:cNvSpPr txBox="1"/>
            <p:nvPr/>
          </p:nvSpPr>
          <p:spPr>
            <a:xfrm>
              <a:off x="0" y="-57150"/>
              <a:ext cx="167611" cy="2766483"/>
            </a:xfrm>
            <a:prstGeom prst="rect">
              <a:avLst/>
            </a:prstGeom>
          </p:spPr>
          <p:txBody>
            <a:bodyPr lIns="50800" tIns="50800" rIns="50800" bIns="50800" rtlCol="0" anchor="ctr"/>
            <a:lstStyle/>
            <a:p>
              <a:pPr algn="ctr">
                <a:lnSpc>
                  <a:spcPts val="2699"/>
                </a:lnSpc>
              </a:pPr>
              <a:endParaRPr/>
            </a:p>
          </p:txBody>
        </p:sp>
      </p:grpSp>
      <p:sp>
        <p:nvSpPr>
          <p:cNvPr id="8" name="TextBox 8"/>
          <p:cNvSpPr txBox="1"/>
          <p:nvPr/>
        </p:nvSpPr>
        <p:spPr>
          <a:xfrm>
            <a:off x="3233968" y="4337366"/>
            <a:ext cx="10098377" cy="1802768"/>
          </a:xfrm>
          <a:prstGeom prst="rect">
            <a:avLst/>
          </a:prstGeom>
        </p:spPr>
        <p:txBody>
          <a:bodyPr lIns="0" tIns="0" rIns="0" bIns="0" rtlCol="0" anchor="t">
            <a:spAutoFit/>
          </a:bodyPr>
          <a:lstStyle/>
          <a:p>
            <a:pPr algn="l">
              <a:lnSpc>
                <a:spcPts val="13792"/>
              </a:lnSpc>
            </a:pPr>
            <a:r>
              <a:rPr lang="en-US" sz="13135" b="1">
                <a:solidFill>
                  <a:srgbClr val="FFFFFF"/>
                </a:solidFill>
                <a:latin typeface="Montserrat Bold"/>
                <a:ea typeface="Montserrat Bold"/>
                <a:cs typeface="Montserrat Bold"/>
                <a:sym typeface="Montserrat Bold"/>
              </a:rPr>
              <a:t>Thank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D3E73"/>
        </a:solidFill>
        <a:effectLst/>
      </p:bgPr>
    </p:bg>
    <p:spTree>
      <p:nvGrpSpPr>
        <p:cNvPr id="1" name=""/>
        <p:cNvGrpSpPr/>
        <p:nvPr/>
      </p:nvGrpSpPr>
      <p:grpSpPr>
        <a:xfrm>
          <a:off x="0" y="0"/>
          <a:ext cx="0" cy="0"/>
          <a:chOff x="0" y="0"/>
          <a:chExt cx="0" cy="0"/>
        </a:xfrm>
      </p:grpSpPr>
      <p:sp>
        <p:nvSpPr>
          <p:cNvPr id="10" name="TextBox 10"/>
          <p:cNvSpPr txBox="1"/>
          <p:nvPr/>
        </p:nvSpPr>
        <p:spPr>
          <a:xfrm>
            <a:off x="7473702" y="3236082"/>
            <a:ext cx="2650381" cy="1675552"/>
          </a:xfrm>
          <a:prstGeom prst="rect">
            <a:avLst/>
          </a:prstGeom>
        </p:spPr>
        <p:txBody>
          <a:bodyPr lIns="50800" tIns="50800" rIns="50800" bIns="50800" rtlCol="0" anchor="ctr"/>
          <a:lstStyle/>
          <a:p>
            <a:pPr algn="ctr">
              <a:lnSpc>
                <a:spcPts val="2699"/>
              </a:lnSpc>
            </a:pPr>
            <a:endParaRPr/>
          </a:p>
        </p:txBody>
      </p:sp>
      <p:sp>
        <p:nvSpPr>
          <p:cNvPr id="13" name="TextBox 13"/>
          <p:cNvSpPr txBox="1"/>
          <p:nvPr/>
        </p:nvSpPr>
        <p:spPr>
          <a:xfrm>
            <a:off x="1028700" y="1085850"/>
            <a:ext cx="5616327" cy="909955"/>
          </a:xfrm>
          <a:prstGeom prst="rect">
            <a:avLst/>
          </a:prstGeom>
        </p:spPr>
        <p:txBody>
          <a:bodyPr lIns="0" tIns="0" rIns="0" bIns="0" rtlCol="0" anchor="t">
            <a:spAutoFit/>
          </a:bodyPr>
          <a:lstStyle/>
          <a:p>
            <a:pPr algn="l">
              <a:lnSpc>
                <a:spcPts val="7039"/>
              </a:lnSpc>
            </a:pPr>
            <a:r>
              <a:rPr lang="en-US" sz="6350" b="1">
                <a:solidFill>
                  <a:srgbClr val="FFFFFF"/>
                </a:solidFill>
                <a:latin typeface="Montserrat Semi-Bold"/>
                <a:ea typeface="Montserrat Semi-Bold"/>
                <a:cs typeface="Montserrat Semi-Bold"/>
                <a:sym typeface="Montserrat Semi-Bold"/>
              </a:rPr>
              <a:t>References</a:t>
            </a:r>
            <a:endParaRPr lang="en-US" sz="6399" b="1">
              <a:solidFill>
                <a:srgbClr val="FFFFFF"/>
              </a:solidFill>
              <a:latin typeface="Montserrat Semi-Bold"/>
              <a:ea typeface="Montserrat Semi-Bold"/>
              <a:cs typeface="Montserrat Semi-Bold"/>
              <a:sym typeface="Montserrat Semi-Bold"/>
            </a:endParaRPr>
          </a:p>
        </p:txBody>
      </p:sp>
      <p:sp>
        <p:nvSpPr>
          <p:cNvPr id="14" name="TextBox 14"/>
          <p:cNvSpPr txBox="1"/>
          <p:nvPr/>
        </p:nvSpPr>
        <p:spPr>
          <a:xfrm>
            <a:off x="1321919" y="3785315"/>
            <a:ext cx="2140478" cy="650651"/>
          </a:xfrm>
          <a:prstGeom prst="rect">
            <a:avLst/>
          </a:prstGeom>
        </p:spPr>
        <p:txBody>
          <a:bodyPr lIns="0" tIns="0" rIns="0" bIns="0" rtlCol="0" anchor="t">
            <a:spAutoFit/>
          </a:bodyPr>
          <a:lstStyle/>
          <a:p>
            <a:pPr algn="l">
              <a:lnSpc>
                <a:spcPts val="4991"/>
              </a:lnSpc>
            </a:pPr>
            <a:r>
              <a:rPr lang="en-US" sz="4991" b="1">
                <a:solidFill>
                  <a:srgbClr val="1D3E73"/>
                </a:solidFill>
                <a:latin typeface="Montserrat Semi-Bold"/>
                <a:ea typeface="Montserrat Semi-Bold"/>
                <a:cs typeface="Montserrat Semi-Bold"/>
                <a:sym typeface="Montserrat Semi-Bold"/>
              </a:rPr>
              <a:t>50%</a:t>
            </a:r>
          </a:p>
        </p:txBody>
      </p:sp>
      <p:sp>
        <p:nvSpPr>
          <p:cNvPr id="3" name="TextBox 2">
            <a:extLst>
              <a:ext uri="{FF2B5EF4-FFF2-40B4-BE49-F238E27FC236}">
                <a16:creationId xmlns:a16="http://schemas.microsoft.com/office/drawing/2014/main" id="{C803403E-F4EC-EAF1-51DA-7C98C94BD948}"/>
              </a:ext>
            </a:extLst>
          </p:cNvPr>
          <p:cNvSpPr txBox="1"/>
          <p:nvPr/>
        </p:nvSpPr>
        <p:spPr>
          <a:xfrm>
            <a:off x="370255" y="2411015"/>
            <a:ext cx="17925584" cy="7855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err="1">
                <a:solidFill>
                  <a:schemeClr val="bg1"/>
                </a:solidFill>
                <a:latin typeface="Montserrat"/>
              </a:rPr>
              <a:t>Alfandari</a:t>
            </a:r>
            <a:r>
              <a:rPr lang="en-US" sz="1600" dirty="0">
                <a:solidFill>
                  <a:schemeClr val="bg1"/>
                </a:solidFill>
                <a:latin typeface="Montserrat"/>
              </a:rPr>
              <a:t>, R. &amp; Taylor, B. J. (2023). Processes of multiprofessional child protection decision making in hospital settings: Systemic narrative review. </a:t>
            </a:r>
            <a:r>
              <a:rPr lang="en-US" sz="1600" i="1" dirty="0">
                <a:solidFill>
                  <a:schemeClr val="bg1"/>
                </a:solidFill>
                <a:latin typeface="Montserrat"/>
              </a:rPr>
              <a:t>Trauma, Violence &amp; Abuse, 24</a:t>
            </a:r>
            <a:r>
              <a:rPr lang="en-US" sz="1600" dirty="0">
                <a:solidFill>
                  <a:schemeClr val="bg1"/>
                </a:solidFill>
                <a:latin typeface="Montserrat"/>
              </a:rPr>
              <a:t>(1), 295-312.</a:t>
            </a:r>
          </a:p>
          <a:p>
            <a:r>
              <a:rPr lang="en-US" sz="1600" dirty="0">
                <a:solidFill>
                  <a:schemeClr val="bg1"/>
                </a:solidFill>
                <a:latin typeface="Montserrat"/>
              </a:rPr>
              <a:t>Association of Child Life Professionals (2023). </a:t>
            </a:r>
            <a:r>
              <a:rPr lang="en-US" sz="1600" i="1" dirty="0">
                <a:solidFill>
                  <a:schemeClr val="bg1"/>
                </a:solidFill>
                <a:latin typeface="Montserrat"/>
              </a:rPr>
              <a:t>Child life code of ethics. </a:t>
            </a:r>
            <a:endParaRPr lang="en-US" sz="1600" dirty="0">
              <a:latin typeface="Montserrat"/>
            </a:endParaRPr>
          </a:p>
          <a:p>
            <a:r>
              <a:rPr lang="en-US" sz="1600" dirty="0">
                <a:solidFill>
                  <a:schemeClr val="bg1"/>
                </a:solidFill>
                <a:latin typeface="Montserrat"/>
              </a:rPr>
              <a:t>Barth, R.P., Berrick, J.D., Garcia, A.R., Drake, B., Jonson-Reid, M., </a:t>
            </a:r>
            <a:r>
              <a:rPr lang="en-US" sz="1600" dirty="0" err="1">
                <a:solidFill>
                  <a:schemeClr val="bg1"/>
                </a:solidFill>
                <a:latin typeface="Montserrat"/>
              </a:rPr>
              <a:t>Gyourko</a:t>
            </a:r>
            <a:r>
              <a:rPr lang="en-US" sz="1600" dirty="0">
                <a:solidFill>
                  <a:schemeClr val="bg1"/>
                </a:solidFill>
                <a:latin typeface="Montserrat"/>
              </a:rPr>
              <a:t>, J.R. &amp; Greeson, J.K.P. (2022). Research to consider while effectively re-</a:t>
            </a:r>
            <a:r>
              <a:rPr lang="en-US" sz="1600" dirty="0">
                <a:solidFill>
                  <a:schemeClr val="bg1"/>
                </a:solidFill>
                <a:ea typeface="Calibri"/>
                <a:cs typeface="Calibri"/>
              </a:rPr>
              <a:t> </a:t>
            </a:r>
            <a:r>
              <a:rPr lang="en-US" sz="1600" dirty="0">
                <a:solidFill>
                  <a:schemeClr val="bg1"/>
                </a:solidFill>
                <a:latin typeface="Montserrat"/>
              </a:rPr>
              <a:t>designing child welfare systems. </a:t>
            </a:r>
            <a:r>
              <a:rPr lang="en-US" sz="1600" i="1" dirty="0">
                <a:solidFill>
                  <a:schemeClr val="bg1"/>
                </a:solidFill>
                <a:latin typeface="Montserrat"/>
              </a:rPr>
              <a:t>Research on Social Work Practice, 32</a:t>
            </a:r>
            <a:r>
              <a:rPr lang="en-US" sz="1600" dirty="0">
                <a:solidFill>
                  <a:schemeClr val="bg1"/>
                </a:solidFill>
                <a:latin typeface="Montserrat"/>
              </a:rPr>
              <a:t>(5), 483-498. </a:t>
            </a:r>
          </a:p>
          <a:p>
            <a:r>
              <a:rPr lang="en-US" sz="1600" dirty="0">
                <a:solidFill>
                  <a:schemeClr val="bg1"/>
                </a:solidFill>
                <a:latin typeface="Montserrat"/>
              </a:rPr>
              <a:t>Berkman, E., Brown, E., Scott, M. &amp; Adiele, A. (2022). Racism in child welfare: Ethical considerations of harm. </a:t>
            </a:r>
            <a:r>
              <a:rPr lang="en-US" sz="1600" i="1" dirty="0">
                <a:solidFill>
                  <a:schemeClr val="bg1"/>
                </a:solidFill>
                <a:latin typeface="Montserrat"/>
              </a:rPr>
              <a:t>Special Issue: Racism in Health and Bioethics, 36</a:t>
            </a:r>
            <a:r>
              <a:rPr lang="en-US" sz="1600" dirty="0">
                <a:solidFill>
                  <a:schemeClr val="bg1"/>
                </a:solidFill>
                <a:latin typeface="Montserrat"/>
              </a:rPr>
              <a:t>, 298-304.</a:t>
            </a:r>
            <a:endParaRPr lang="en-US" sz="1600" dirty="0">
              <a:latin typeface="Montserrat"/>
            </a:endParaRPr>
          </a:p>
          <a:p>
            <a:r>
              <a:rPr lang="en-US" sz="1600" dirty="0">
                <a:solidFill>
                  <a:schemeClr val="bg1"/>
                </a:solidFill>
                <a:latin typeface="Montserrat"/>
              </a:rPr>
              <a:t>Clark, H., Cross, J., Davis, J., Fogg, N., Gordon, J., Van Allen, K. (2025). Society of pediatric nurses pediatric bill of rights. </a:t>
            </a:r>
            <a:r>
              <a:rPr lang="en-US" sz="1600" i="1" dirty="0">
                <a:solidFill>
                  <a:schemeClr val="bg1"/>
                </a:solidFill>
                <a:latin typeface="Montserrat"/>
              </a:rPr>
              <a:t>Journal of Pediatric     </a:t>
            </a:r>
            <a:r>
              <a:rPr lang="en-US" sz="1600" dirty="0">
                <a:solidFill>
                  <a:schemeClr val="bg1"/>
                </a:solidFill>
                <a:ea typeface="Calibri"/>
                <a:cs typeface="Calibri"/>
              </a:rPr>
              <a:t> </a:t>
            </a:r>
            <a:r>
              <a:rPr lang="en-US" sz="1600" i="1" dirty="0">
                <a:solidFill>
                  <a:schemeClr val="bg1"/>
                </a:solidFill>
                <a:latin typeface="Montserrat"/>
              </a:rPr>
              <a:t>Nursing, 82, </a:t>
            </a:r>
            <a:r>
              <a:rPr lang="en-US" sz="1600" dirty="0">
                <a:solidFill>
                  <a:schemeClr val="bg1"/>
                </a:solidFill>
                <a:latin typeface="Montserrat"/>
              </a:rPr>
              <a:t>174-177.</a:t>
            </a:r>
          </a:p>
          <a:p>
            <a:r>
              <a:rPr lang="en-US" sz="1600" dirty="0">
                <a:solidFill>
                  <a:schemeClr val="bg1"/>
                </a:solidFill>
                <a:latin typeface="Montserrat"/>
              </a:rPr>
              <a:t>Feely, M. &amp; Bosk. E.A. (2021). That which is essential has been made invisible: The need to bring a structural risk perspective to reduce racial disproportionality in child welfare. </a:t>
            </a:r>
            <a:r>
              <a:rPr lang="en-US" sz="1600" i="1" dirty="0">
                <a:solidFill>
                  <a:schemeClr val="bg1"/>
                </a:solidFill>
                <a:latin typeface="Montserrat"/>
              </a:rPr>
              <a:t>Race and Social Problems, 13, </a:t>
            </a:r>
            <a:r>
              <a:rPr lang="en-US" sz="1600" dirty="0">
                <a:solidFill>
                  <a:schemeClr val="bg1"/>
                </a:solidFill>
                <a:latin typeface="Montserrat"/>
              </a:rPr>
              <a:t>49-62.</a:t>
            </a:r>
            <a:endParaRPr lang="en-US" sz="1600" dirty="0">
              <a:latin typeface="Montserrat"/>
            </a:endParaRPr>
          </a:p>
          <a:p>
            <a:r>
              <a:rPr lang="en-US" sz="1600" dirty="0">
                <a:solidFill>
                  <a:schemeClr val="bg1"/>
                </a:solidFill>
                <a:latin typeface="Montserrat"/>
              </a:rPr>
              <a:t>Getz, Z., Simmel, C., Zhang, L. &amp; Greenfield, B. (2022). “Short-stayers” in child welfare: Characteristics and system experiences. </a:t>
            </a:r>
            <a:r>
              <a:rPr lang="en-US" sz="1600" i="1" dirty="0">
                <a:solidFill>
                  <a:schemeClr val="bg1"/>
                </a:solidFill>
                <a:latin typeface="Montserrat"/>
              </a:rPr>
              <a:t>Child and Youth Services Review, 138, </a:t>
            </a:r>
            <a:r>
              <a:rPr lang="en-US" sz="1600" dirty="0">
                <a:solidFill>
                  <a:schemeClr val="bg1"/>
                </a:solidFill>
                <a:latin typeface="Montserrat"/>
              </a:rPr>
              <a:t>1-5. </a:t>
            </a:r>
            <a:endParaRPr lang="en-US" sz="1600" dirty="0">
              <a:latin typeface="Montserrat"/>
            </a:endParaRPr>
          </a:p>
          <a:p>
            <a:r>
              <a:rPr lang="en-US" sz="1600" dirty="0">
                <a:solidFill>
                  <a:schemeClr val="bg1"/>
                </a:solidFill>
                <a:latin typeface="Montserrat"/>
              </a:rPr>
              <a:t>**Gordon, J. (2021). Emotional safety in pediatrics: Introduction. </a:t>
            </a:r>
            <a:r>
              <a:rPr lang="en-US" sz="1600" i="1" dirty="0">
                <a:solidFill>
                  <a:schemeClr val="bg1"/>
                </a:solidFill>
                <a:latin typeface="Montserrat"/>
              </a:rPr>
              <a:t>The Journal of Child Life.</a:t>
            </a:r>
            <a:endParaRPr lang="en-US" sz="1600" dirty="0">
              <a:solidFill>
                <a:schemeClr val="bg1"/>
              </a:solidFill>
              <a:latin typeface="Montserrat"/>
            </a:endParaRPr>
          </a:p>
          <a:p>
            <a:r>
              <a:rPr lang="en-US" sz="1600" dirty="0">
                <a:solidFill>
                  <a:schemeClr val="bg1"/>
                </a:solidFill>
                <a:latin typeface="Montserrat"/>
              </a:rPr>
              <a:t>Hambrick, E.P., Oppenheim-Weller, S., N’zi, A.M., &amp; Taussig, H.N. (2016). Mental health interventions for children in foster care: A systematic review. </a:t>
            </a:r>
            <a:r>
              <a:rPr lang="en-US" sz="1600" i="1" dirty="0">
                <a:solidFill>
                  <a:schemeClr val="bg1"/>
                </a:solidFill>
                <a:latin typeface="Montserrat"/>
              </a:rPr>
              <a:t>Children and Youth Services Review, 70</a:t>
            </a:r>
            <a:r>
              <a:rPr lang="en-US" sz="1600" dirty="0">
                <a:solidFill>
                  <a:schemeClr val="bg1"/>
                </a:solidFill>
                <a:latin typeface="Montserrat"/>
              </a:rPr>
              <a:t>, 65-77.</a:t>
            </a:r>
          </a:p>
          <a:p>
            <a:r>
              <a:rPr lang="en-US" sz="1600" dirty="0">
                <a:solidFill>
                  <a:schemeClr val="bg1"/>
                </a:solidFill>
                <a:latin typeface="Montserrat"/>
              </a:rPr>
              <a:t>Hayes, C., Bhaskara, A., Tongs, C., Bisht, A., &amp; Buus, N. (2024). What purpose do voices serve if no one is listening? A systematic review of children and young people’s perspectives on living in the foster care system. </a:t>
            </a:r>
            <a:r>
              <a:rPr lang="en-US" sz="1600" i="1" dirty="0">
                <a:solidFill>
                  <a:schemeClr val="bg1"/>
                </a:solidFill>
                <a:latin typeface="Montserrat"/>
              </a:rPr>
              <a:t>Child &amp; Youth Care Forum, 53</a:t>
            </a:r>
            <a:r>
              <a:rPr lang="en-US" sz="1600" dirty="0">
                <a:solidFill>
                  <a:schemeClr val="bg1"/>
                </a:solidFill>
                <a:latin typeface="Montserrat"/>
              </a:rPr>
              <a:t>, 525-562.</a:t>
            </a:r>
          </a:p>
          <a:p>
            <a:r>
              <a:rPr lang="en-US" sz="1600" dirty="0">
                <a:solidFill>
                  <a:schemeClr val="bg1"/>
                </a:solidFill>
                <a:latin typeface="Montserrat"/>
              </a:rPr>
              <a:t>Health &amp; Human Services Department (2021). </a:t>
            </a:r>
            <a:r>
              <a:rPr lang="en-US" sz="1600" i="1" dirty="0">
                <a:solidFill>
                  <a:schemeClr val="bg1"/>
                </a:solidFill>
                <a:latin typeface="Montserrat"/>
              </a:rPr>
              <a:t>Child welfare practice to address racial disproportionality and disparity. </a:t>
            </a:r>
            <a:r>
              <a:rPr lang="en-US" sz="1600" dirty="0">
                <a:solidFill>
                  <a:schemeClr val="bg1"/>
                </a:solidFill>
                <a:latin typeface="Montserrat"/>
              </a:rPr>
              <a:t>Bulletins for Professionals. </a:t>
            </a:r>
            <a:r>
              <a:rPr lang="en-US" sz="1600" dirty="0">
                <a:solidFill>
                  <a:srgbClr val="FFFFFF"/>
                </a:solidFill>
                <a:latin typeface="Montserrat"/>
                <a:hlinkClick r:id="rId2">
                  <a:extLst>
                    <a:ext uri="{A12FA001-AC4F-418D-AE19-62706E023703}">
                      <ahyp:hlinkClr xmlns:ahyp="http://schemas.microsoft.com/office/drawing/2018/hyperlinkcolor" val="tx"/>
                    </a:ext>
                  </a:extLst>
                </a:hlinkClick>
              </a:rPr>
              <a:t>https://www.govinfo.gov/app/details/GOVPUB-HE-PURL-</a:t>
            </a:r>
            <a:r>
              <a:rPr lang="en-US" sz="1600" dirty="0">
                <a:solidFill>
                  <a:schemeClr val="bg1"/>
                </a:solidFill>
                <a:ea typeface="Calibri"/>
                <a:cs typeface="Calibri"/>
              </a:rPr>
              <a:t> </a:t>
            </a:r>
            <a:r>
              <a:rPr lang="en-US" sz="1600" dirty="0">
                <a:solidFill>
                  <a:schemeClr val="bg1"/>
                </a:solidFill>
                <a:latin typeface="Montserrat"/>
              </a:rPr>
              <a:t>gpo159394.</a:t>
            </a:r>
          </a:p>
          <a:p>
            <a:r>
              <a:rPr lang="en-US" sz="1600" dirty="0">
                <a:solidFill>
                  <a:schemeClr val="bg1"/>
                </a:solidFill>
                <a:latin typeface="Montserrat"/>
              </a:rPr>
              <a:t>Heyman, J.C., White-Ryan, L., Kelly, P., Farmer, G.L., Leaman, T.L., &amp; Davis, H.J. (2020). Voices about foster care: The value of trust. </a:t>
            </a:r>
            <a:r>
              <a:rPr lang="en-US" sz="1600" i="1" dirty="0">
                <a:solidFill>
                  <a:schemeClr val="bg1"/>
                </a:solidFill>
                <a:latin typeface="Montserrat"/>
              </a:rPr>
              <a:t>Children and Youth Services Review, 113</a:t>
            </a:r>
            <a:r>
              <a:rPr lang="en-US" sz="1600" dirty="0">
                <a:solidFill>
                  <a:schemeClr val="bg1"/>
                </a:solidFill>
                <a:latin typeface="Montserrat"/>
              </a:rPr>
              <a:t>, 1-9. </a:t>
            </a:r>
          </a:p>
          <a:p>
            <a:r>
              <a:rPr lang="en-US" sz="1600" dirty="0">
                <a:solidFill>
                  <a:schemeClr val="bg1"/>
                </a:solidFill>
                <a:latin typeface="Montserrat"/>
              </a:rPr>
              <a:t>Mitchell, M.B. &amp; Kuczynski, L. (2010). Does anyone know what is going on? Examining children’s lived experience of the transition into foster care. </a:t>
            </a:r>
            <a:r>
              <a:rPr lang="en-US" sz="1600" i="1" dirty="0">
                <a:solidFill>
                  <a:schemeClr val="bg1"/>
                </a:solidFill>
                <a:latin typeface="Montserrat"/>
              </a:rPr>
              <a:t>Children and Youth Services Review, 32</a:t>
            </a:r>
            <a:r>
              <a:rPr lang="en-US" sz="1600" dirty="0">
                <a:solidFill>
                  <a:schemeClr val="bg1"/>
                </a:solidFill>
                <a:latin typeface="Montserrat"/>
              </a:rPr>
              <a:t>, 437-444.</a:t>
            </a:r>
          </a:p>
          <a:p>
            <a:r>
              <a:rPr lang="en-US" sz="1600" dirty="0">
                <a:solidFill>
                  <a:schemeClr val="bg1"/>
                </a:solidFill>
                <a:latin typeface="Montserrat"/>
              </a:rPr>
              <a:t>Reddy, J., Williams-Isom, A., Putnam-Hornstein, E. (2022). Racial sensitivity training: An inadequate solution to systemic racial disparities in child protection systems. </a:t>
            </a:r>
            <a:r>
              <a:rPr lang="en-US" sz="1600" i="1" dirty="0">
                <a:solidFill>
                  <a:schemeClr val="bg1"/>
                </a:solidFill>
                <a:latin typeface="Montserrat"/>
              </a:rPr>
              <a:t>Child Abuse &amp; Neglect, 128, </a:t>
            </a:r>
            <a:r>
              <a:rPr lang="en-US" sz="1600" dirty="0">
                <a:solidFill>
                  <a:schemeClr val="bg1"/>
                </a:solidFill>
                <a:latin typeface="Montserrat"/>
              </a:rPr>
              <a:t>1-4.</a:t>
            </a:r>
          </a:p>
          <a:p>
            <a:r>
              <a:rPr lang="en-US" sz="1600" dirty="0">
                <a:solidFill>
                  <a:schemeClr val="bg1"/>
                </a:solidFill>
                <a:latin typeface="Montserrat"/>
              </a:rPr>
              <a:t>Thomas, M.M.C., Waldfogel, J., &amp; Williams, O.F. (2023). Inequities in child protective services contact between black and white children. </a:t>
            </a:r>
            <a:r>
              <a:rPr lang="en-US" sz="1600" i="1" dirty="0">
                <a:solidFill>
                  <a:schemeClr val="bg1"/>
                </a:solidFill>
                <a:latin typeface="Montserrat"/>
              </a:rPr>
              <a:t>Child Maltreatment, 28</a:t>
            </a:r>
            <a:r>
              <a:rPr lang="en-US" sz="1600" dirty="0">
                <a:solidFill>
                  <a:schemeClr val="bg1"/>
                </a:solidFill>
                <a:latin typeface="Montserrat"/>
              </a:rPr>
              <a:t>(1), 42-54.</a:t>
            </a:r>
          </a:p>
          <a:p>
            <a:r>
              <a:rPr lang="en-US" sz="1600" dirty="0">
                <a:solidFill>
                  <a:schemeClr val="bg1"/>
                </a:solidFill>
                <a:latin typeface="Montserrat"/>
              </a:rPr>
              <a:t>Trent, M. (2019). The Impact of Racism on Child and Adolescent Health. </a:t>
            </a:r>
            <a:r>
              <a:rPr lang="en-US" sz="1600" i="1" dirty="0">
                <a:solidFill>
                  <a:schemeClr val="bg1"/>
                </a:solidFill>
                <a:latin typeface="Montserrat"/>
              </a:rPr>
              <a:t>Pediatrics</a:t>
            </a:r>
            <a:r>
              <a:rPr lang="en-US" sz="1600" dirty="0">
                <a:solidFill>
                  <a:schemeClr val="bg1"/>
                </a:solidFill>
                <a:latin typeface="Montserrat"/>
              </a:rPr>
              <a:t>, </a:t>
            </a:r>
            <a:r>
              <a:rPr lang="en-US" sz="1600" i="1" dirty="0">
                <a:solidFill>
                  <a:schemeClr val="bg1"/>
                </a:solidFill>
                <a:latin typeface="Montserrat"/>
              </a:rPr>
              <a:t>144</a:t>
            </a:r>
            <a:r>
              <a:rPr lang="en-US" sz="1600" dirty="0">
                <a:solidFill>
                  <a:schemeClr val="bg1"/>
                </a:solidFill>
                <a:latin typeface="Montserrat"/>
              </a:rPr>
              <a:t>(2). American Academy of Pediatrics. </a:t>
            </a:r>
            <a:r>
              <a:rPr lang="en-US" sz="1600" dirty="0">
                <a:solidFill>
                  <a:srgbClr val="FFFFFF"/>
                </a:solidFill>
                <a:latin typeface="Montserrat"/>
                <a:hlinkClick r:id="rId3">
                  <a:extLst>
                    <a:ext uri="{A12FA001-AC4F-418D-AE19-62706E023703}">
                      <ahyp:hlinkClr xmlns:ahyp="http://schemas.microsoft.com/office/drawing/2018/hyperlinkcolor" val="tx"/>
                    </a:ext>
                  </a:extLst>
                </a:hlinkClick>
              </a:rPr>
              <a:t>https://doi.org/10.1542/peds.2019-1765.</a:t>
            </a:r>
            <a:endParaRPr lang="en-US" sz="1600">
              <a:latin typeface="Calibri Light"/>
              <a:ea typeface="Calibri Light"/>
              <a:cs typeface="Calibri Light"/>
            </a:endParaRPr>
          </a:p>
          <a:p>
            <a:r>
              <a:rPr lang="en-US" sz="1600" dirty="0">
                <a:solidFill>
                  <a:schemeClr val="bg1"/>
                </a:solidFill>
                <a:latin typeface="Montserrat"/>
              </a:rPr>
              <a:t>White, S., &amp; Persson, S. (2022). Racial Discrimination in Child Welfare Is a Human Rights Violation—Let’s Talk About It That Way. </a:t>
            </a:r>
            <a:r>
              <a:rPr lang="en-US" sz="1600" dirty="0" err="1">
                <a:solidFill>
                  <a:schemeClr val="bg1"/>
                </a:solidFill>
                <a:latin typeface="Montserrat"/>
              </a:rPr>
              <a:t>Americanbar.Org</a:t>
            </a:r>
            <a:r>
              <a:rPr lang="en-US" sz="1600" dirty="0">
                <a:solidFill>
                  <a:schemeClr val="bg1"/>
                </a:solidFill>
                <a:latin typeface="Montserrat"/>
              </a:rPr>
              <a:t>. </a:t>
            </a:r>
            <a:r>
              <a:rPr lang="en-US" sz="1600" dirty="0">
                <a:solidFill>
                  <a:srgbClr val="FFFFFF"/>
                </a:solidFill>
                <a:latin typeface="Montserrat"/>
                <a:hlinkClick r:id="rId4">
                  <a:extLst>
                    <a:ext uri="{A12FA001-AC4F-418D-AE19-62706E023703}">
                      <ahyp:hlinkClr xmlns:ahyp="http://schemas.microsoft.com/office/drawing/2018/hyperlinkcolor" val="tx"/>
                    </a:ext>
                  </a:extLst>
                </a:hlinkClick>
              </a:rPr>
              <a:t>https://www.americanbar.org/groups/litigation/resources/newsletters/childrens-rights/racial-discrimination-child-welfare-human-rights-violation-lets-talk-about-it-way/</a:t>
            </a:r>
            <a:r>
              <a:rPr lang="en-US" sz="1600" u="sng" dirty="0">
                <a:solidFill>
                  <a:schemeClr val="bg1"/>
                </a:solidFill>
                <a:latin typeface="Montserrat"/>
              </a:rPr>
              <a:t> </a:t>
            </a:r>
            <a:endParaRPr lang="en-US" sz="1600" dirty="0">
              <a:solidFill>
                <a:schemeClr val="bg1"/>
              </a:solidFill>
              <a:latin typeface="Montserrat"/>
            </a:endParaRPr>
          </a:p>
          <a:p>
            <a:r>
              <a:rPr lang="en-US" sz="1600" dirty="0">
                <a:solidFill>
                  <a:schemeClr val="bg1"/>
                </a:solidFill>
                <a:latin typeface="Montserrat"/>
              </a:rPr>
              <a:t>Williams-Butler, A. (2023). Intersectionality and structural gendered racism: Theoretical consideration for Black women, children, and families impacted by child protective services in the United States. </a:t>
            </a:r>
            <a:r>
              <a:rPr lang="en-US" sz="1600" i="1" dirty="0">
                <a:solidFill>
                  <a:schemeClr val="bg1"/>
                </a:solidFill>
                <a:latin typeface="Montserrat"/>
              </a:rPr>
              <a:t>Critical Social Policy, 43</a:t>
            </a:r>
            <a:r>
              <a:rPr lang="en-US" sz="1600" dirty="0">
                <a:solidFill>
                  <a:schemeClr val="bg1"/>
                </a:solidFill>
                <a:latin typeface="Montserrat"/>
              </a:rPr>
              <a:t>(3), 514-535.</a:t>
            </a:r>
            <a:endParaRPr lang="en-US" sz="1600" dirty="0">
              <a:latin typeface="Montserrat"/>
            </a:endParaRPr>
          </a:p>
          <a:p>
            <a:pPr>
              <a:lnSpc>
                <a:spcPts val="2699"/>
              </a:lnSpc>
            </a:pPr>
            <a:endParaRPr lang="en-US" sz="1600" dirty="0">
              <a:latin typeface="Montserrat Medium"/>
            </a:endParaRPr>
          </a:p>
          <a:p>
            <a:pPr algn="l"/>
            <a:endParaRPr lang="en-US" dirty="0">
              <a:ea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1815</Words>
  <Application>Microsoft Office PowerPoint</Application>
  <PresentationFormat>Custom</PresentationFormat>
  <Paragraphs>192</Paragraphs>
  <Slides>29</Slides>
  <Notes>7</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Advocating Across D</dc:title>
  <cp:lastModifiedBy>Tandeta, Rose</cp:lastModifiedBy>
  <cp:revision>817</cp:revision>
  <dcterms:created xsi:type="dcterms:W3CDTF">2006-08-16T00:00:00Z</dcterms:created>
  <dcterms:modified xsi:type="dcterms:W3CDTF">2026-09-23T20:09:29Z</dcterms:modified>
  <dc:identifier>DAGvbbzjMPE</dc:identifier>
</cp:coreProperties>
</file>