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10058400" cx="7772400"/>
  <p:notesSz cx="6858000" cy="9144000"/>
  <p:embeddedFontLst>
    <p:embeddedFont>
      <p:font typeface="Crafty Girls"/>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CraftyGirls-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1c5b212c00_0_57: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c5b212c0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1c5b212c00_0_64: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c5b212c0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1c5b212c00_0_76: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c5b212c0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1c5a173328_0_8: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c5a17332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1c5b212c00_0_0: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c5b212c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1c5b212c00_0_7: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c5b212c0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1c5b212c00_0_12: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c5b212c0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1c5b212c00_0_22: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c5b212c0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1c5b212c00_0_27: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c5b212c0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1c5b212c00_0_33: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c5b212c0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1c5b212c00_0_43: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c5b212c0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400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81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5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5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s://www.youtube.com/watch?v=6jMhMVEjEQg" TargetMode="External"/><Relationship Id="rId5" Type="http://schemas.openxmlformats.org/officeDocument/2006/relationships/hyperlink" Target="https://www.nsopw.gov/en-US/Education/FactsStatistics" TargetMode="External"/><Relationship Id="rId6"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sites.google.com/site/letyourlightshine429/" TargetMode="External"/><Relationship Id="rId5" Type="http://schemas.openxmlformats.org/officeDocument/2006/relationships/hyperlink" Target="https://www.facebook.com/letyourlightshine429/" TargetMode="External"/><Relationship Id="rId6" Type="http://schemas.openxmlformats.org/officeDocument/2006/relationships/hyperlink" Target="mailto:letyourlightshine429@gmail.com" TargetMode="External"/><Relationship Id="rId7" Type="http://schemas.openxmlformats.org/officeDocument/2006/relationships/hyperlink" Target="https://www.linkedin.com/in/michelleuet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criminaldefenselawyer.com/crime-penalties/juvenile/sexting.htm#state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descr="3am_bg5.png" id="54" name="Google Shape;54;p13"/>
          <p:cNvPicPr preferRelativeResize="0"/>
          <p:nvPr/>
        </p:nvPicPr>
        <p:blipFill>
          <a:blip r:embed="rId3">
            <a:alphaModFix/>
          </a:blip>
          <a:stretch>
            <a:fillRect/>
          </a:stretch>
        </p:blipFill>
        <p:spPr>
          <a:xfrm>
            <a:off x="-2475" y="-33875"/>
            <a:ext cx="7772400" cy="10092275"/>
          </a:xfrm>
          <a:prstGeom prst="rect">
            <a:avLst/>
          </a:prstGeom>
          <a:noFill/>
          <a:ln>
            <a:noFill/>
          </a:ln>
        </p:spPr>
      </p:pic>
      <p:sp>
        <p:nvSpPr>
          <p:cNvPr id="55" name="Google Shape;55;p13"/>
          <p:cNvSpPr txBox="1"/>
          <p:nvPr/>
        </p:nvSpPr>
        <p:spPr>
          <a:xfrm>
            <a:off x="1483275" y="1440000"/>
            <a:ext cx="4983000" cy="756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6000">
                <a:solidFill>
                  <a:schemeClr val="dk1"/>
                </a:solidFill>
                <a:latin typeface="Impact"/>
                <a:ea typeface="Impact"/>
                <a:cs typeface="Impact"/>
                <a:sym typeface="Impact"/>
              </a:rPr>
              <a:t>Social Media</a:t>
            </a:r>
            <a:endParaRPr sz="6000">
              <a:solidFill>
                <a:schemeClr val="dk1"/>
              </a:solidFill>
              <a:latin typeface="Impact"/>
              <a:ea typeface="Impact"/>
              <a:cs typeface="Impact"/>
              <a:sym typeface="Impact"/>
            </a:endParaRPr>
          </a:p>
          <a:p>
            <a:pPr indent="0" lvl="0" marL="0" rtl="0" algn="ctr">
              <a:spcBef>
                <a:spcPts val="0"/>
              </a:spcBef>
              <a:spcAft>
                <a:spcPts val="0"/>
              </a:spcAft>
              <a:buNone/>
            </a:pPr>
            <a:r>
              <a:rPr lang="en" sz="6000">
                <a:solidFill>
                  <a:schemeClr val="dk1"/>
                </a:solidFill>
                <a:latin typeface="Impact"/>
                <a:ea typeface="Impact"/>
                <a:cs typeface="Impact"/>
                <a:sym typeface="Impact"/>
              </a:rPr>
              <a:t>Safety</a:t>
            </a:r>
            <a:endParaRPr sz="6000">
              <a:solidFill>
                <a:schemeClr val="dk1"/>
              </a:solidFill>
              <a:latin typeface="Impact"/>
              <a:ea typeface="Impact"/>
              <a:cs typeface="Impact"/>
              <a:sym typeface="Impact"/>
            </a:endParaRPr>
          </a:p>
          <a:p>
            <a:pPr indent="0" lvl="0" marL="0" rtl="0" algn="ctr">
              <a:spcBef>
                <a:spcPts val="0"/>
              </a:spcBef>
              <a:spcAft>
                <a:spcPts val="0"/>
              </a:spcAft>
              <a:buNone/>
            </a:pPr>
            <a:r>
              <a:t/>
            </a:r>
            <a:endParaRPr sz="6000">
              <a:solidFill>
                <a:schemeClr val="dk1"/>
              </a:solidFill>
              <a:latin typeface="Impact"/>
              <a:ea typeface="Impact"/>
              <a:cs typeface="Impact"/>
              <a:sym typeface="Impact"/>
            </a:endParaRPr>
          </a:p>
          <a:p>
            <a:pPr indent="0" lvl="0" marL="0" rtl="0" algn="ctr">
              <a:spcBef>
                <a:spcPts val="0"/>
              </a:spcBef>
              <a:spcAft>
                <a:spcPts val="0"/>
              </a:spcAft>
              <a:buNone/>
            </a:pPr>
            <a:r>
              <a:t/>
            </a:r>
            <a:endParaRPr sz="6000">
              <a:solidFill>
                <a:schemeClr val="dk1"/>
              </a:solidFill>
              <a:latin typeface="Impact"/>
              <a:ea typeface="Impact"/>
              <a:cs typeface="Impact"/>
              <a:sym typeface="Impact"/>
            </a:endParaRPr>
          </a:p>
          <a:p>
            <a:pPr indent="0" lvl="0" marL="0" rtl="0" algn="l">
              <a:spcBef>
                <a:spcPts val="0"/>
              </a:spcBef>
              <a:spcAft>
                <a:spcPts val="0"/>
              </a:spcAft>
              <a:buNone/>
            </a:pPr>
            <a:r>
              <a:t/>
            </a:r>
            <a:endParaRPr sz="3000">
              <a:solidFill>
                <a:schemeClr val="dk1"/>
              </a:solidFill>
              <a:latin typeface="Georgia"/>
              <a:ea typeface="Georgia"/>
              <a:cs typeface="Georgia"/>
              <a:sym typeface="Georgia"/>
            </a:endParaRPr>
          </a:p>
          <a:p>
            <a:pPr indent="0" lvl="0" marL="0" rtl="0" algn="l">
              <a:spcBef>
                <a:spcPts val="0"/>
              </a:spcBef>
              <a:spcAft>
                <a:spcPts val="0"/>
              </a:spcAft>
              <a:buNone/>
            </a:pPr>
            <a:r>
              <a:t/>
            </a:r>
            <a:endParaRPr sz="3000">
              <a:solidFill>
                <a:schemeClr val="dk1"/>
              </a:solidFill>
              <a:latin typeface="Georgia"/>
              <a:ea typeface="Georgia"/>
              <a:cs typeface="Georgia"/>
              <a:sym typeface="Georgia"/>
            </a:endParaRPr>
          </a:p>
          <a:p>
            <a:pPr indent="0" lvl="0" marL="0" rtl="0" algn="l">
              <a:spcBef>
                <a:spcPts val="0"/>
              </a:spcBef>
              <a:spcAft>
                <a:spcPts val="0"/>
              </a:spcAft>
              <a:buNone/>
            </a:pPr>
            <a:r>
              <a:t/>
            </a:r>
            <a:endParaRPr sz="3000">
              <a:solidFill>
                <a:schemeClr val="dk1"/>
              </a:solidFill>
              <a:latin typeface="Georgia"/>
              <a:ea typeface="Georgia"/>
              <a:cs typeface="Georgia"/>
              <a:sym typeface="Georgia"/>
            </a:endParaRPr>
          </a:p>
          <a:p>
            <a:pPr indent="0" lvl="0" marL="0" rtl="0" algn="ctr">
              <a:spcBef>
                <a:spcPts val="0"/>
              </a:spcBef>
              <a:spcAft>
                <a:spcPts val="0"/>
              </a:spcAft>
              <a:buNone/>
            </a:pPr>
            <a:r>
              <a:rPr lang="en" sz="3000">
                <a:solidFill>
                  <a:schemeClr val="dk1"/>
                </a:solidFill>
                <a:latin typeface="Georgia"/>
                <a:ea typeface="Georgia"/>
                <a:cs typeface="Georgia"/>
                <a:sym typeface="Georgia"/>
              </a:rPr>
              <a:t>Instruction and Activities for Students in Grades 5-12 including students with disabilities</a:t>
            </a:r>
            <a:endParaRPr sz="3000">
              <a:solidFill>
                <a:schemeClr val="dk1"/>
              </a:solidFill>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t/>
            </a:r>
            <a:endParaRPr sz="6000">
              <a:solidFill>
                <a:schemeClr val="dk1"/>
              </a:solidFill>
              <a:latin typeface="Impact"/>
              <a:ea typeface="Impact"/>
              <a:cs typeface="Impact"/>
              <a:sym typeface="Impact"/>
            </a:endParaRPr>
          </a:p>
        </p:txBody>
      </p:sp>
      <p:pic>
        <p:nvPicPr>
          <p:cNvPr id="56" name="Google Shape;56;p13"/>
          <p:cNvPicPr preferRelativeResize="0"/>
          <p:nvPr/>
        </p:nvPicPr>
        <p:blipFill>
          <a:blip r:embed="rId4">
            <a:alphaModFix/>
          </a:blip>
          <a:stretch>
            <a:fillRect/>
          </a:stretch>
        </p:blipFill>
        <p:spPr>
          <a:xfrm>
            <a:off x="2475700" y="3590475"/>
            <a:ext cx="2998150" cy="2248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descr="3am_frame6b.png" id="113" name="Google Shape;113;p22"/>
          <p:cNvPicPr preferRelativeResize="0"/>
          <p:nvPr/>
        </p:nvPicPr>
        <p:blipFill>
          <a:blip r:embed="rId3">
            <a:alphaModFix/>
          </a:blip>
          <a:stretch>
            <a:fillRect/>
          </a:stretch>
        </p:blipFill>
        <p:spPr>
          <a:xfrm>
            <a:off x="0" y="0"/>
            <a:ext cx="7772400" cy="10058400"/>
          </a:xfrm>
          <a:prstGeom prst="rect">
            <a:avLst/>
          </a:prstGeom>
          <a:noFill/>
          <a:ln>
            <a:noFill/>
          </a:ln>
        </p:spPr>
      </p:pic>
      <p:sp>
        <p:nvSpPr>
          <p:cNvPr id="114" name="Google Shape;114;p22"/>
          <p:cNvSpPr txBox="1"/>
          <p:nvPr/>
        </p:nvSpPr>
        <p:spPr>
          <a:xfrm>
            <a:off x="839775" y="848700"/>
            <a:ext cx="6160200" cy="8405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sz="1200" u="sng">
                <a:solidFill>
                  <a:schemeClr val="dk1"/>
                </a:solidFill>
              </a:rPr>
              <a:t>Instruction:</a:t>
            </a:r>
            <a:endParaRPr b="1" sz="1200" u="sng">
              <a:solidFill>
                <a:schemeClr val="dk1"/>
              </a:solidFill>
            </a:endParaRPr>
          </a:p>
          <a:p>
            <a:pPr indent="0" lvl="0" marL="0" rtl="0" algn="just">
              <a:spcBef>
                <a:spcPts val="0"/>
              </a:spcBef>
              <a:spcAft>
                <a:spcPts val="0"/>
              </a:spcAft>
              <a:buNone/>
            </a:pPr>
            <a:r>
              <a:t/>
            </a:r>
            <a:endParaRPr sz="1200">
              <a:solidFill>
                <a:schemeClr val="dk1"/>
              </a:solidFill>
            </a:endParaRPr>
          </a:p>
          <a:p>
            <a:pPr indent="-304800" lvl="0" marL="457200" rtl="0" algn="just">
              <a:spcBef>
                <a:spcPts val="0"/>
              </a:spcBef>
              <a:spcAft>
                <a:spcPts val="0"/>
              </a:spcAft>
              <a:buClr>
                <a:schemeClr val="dk1"/>
              </a:buClr>
              <a:buSzPts val="1200"/>
              <a:buAutoNum type="arabicPeriod"/>
            </a:pPr>
            <a:r>
              <a:rPr lang="en" sz="1200">
                <a:solidFill>
                  <a:schemeClr val="dk1"/>
                </a:solidFill>
              </a:rPr>
              <a:t>Share the Rule of Thumb for Social Media.  Ask students to write this on their thumbs.  </a:t>
            </a:r>
            <a:endParaRPr sz="1200">
              <a:solidFill>
                <a:schemeClr val="dk1"/>
              </a:solidFill>
            </a:endParaRPr>
          </a:p>
          <a:p>
            <a:pPr indent="0" lvl="0" marL="0" rtl="0" algn="l">
              <a:lnSpc>
                <a:spcPct val="150000"/>
              </a:lnSpc>
              <a:spcBef>
                <a:spcPts val="0"/>
              </a:spcBef>
              <a:spcAft>
                <a:spcPts val="0"/>
              </a:spcAft>
              <a:buNone/>
            </a:pPr>
            <a:r>
              <a:t/>
            </a:r>
            <a:endParaRPr b="1" sz="1200" u="sng">
              <a:solidFill>
                <a:schemeClr val="dk1"/>
              </a:solidFill>
            </a:endParaRPr>
          </a:p>
          <a:p>
            <a:pPr indent="0" lvl="0" marL="0" rtl="0" algn="l">
              <a:lnSpc>
                <a:spcPct val="150000"/>
              </a:lnSpc>
              <a:spcBef>
                <a:spcPts val="0"/>
              </a:spcBef>
              <a:spcAft>
                <a:spcPts val="0"/>
              </a:spcAft>
              <a:buNone/>
            </a:pPr>
            <a:r>
              <a:t/>
            </a:r>
            <a:endParaRPr b="1" sz="1200" u="sng">
              <a:solidFill>
                <a:schemeClr val="dk1"/>
              </a:solidFill>
            </a:endParaRPr>
          </a:p>
          <a:p>
            <a:pPr indent="0" lvl="0" marL="0" rtl="0" algn="l">
              <a:lnSpc>
                <a:spcPct val="150000"/>
              </a:lnSpc>
              <a:spcBef>
                <a:spcPts val="0"/>
              </a:spcBef>
              <a:spcAft>
                <a:spcPts val="0"/>
              </a:spcAft>
              <a:buNone/>
            </a:pPr>
            <a:r>
              <a:t/>
            </a:r>
            <a:endParaRPr b="1" sz="1200" u="sng">
              <a:solidFill>
                <a:schemeClr val="dk1"/>
              </a:solidFill>
            </a:endParaRPr>
          </a:p>
          <a:p>
            <a:pPr indent="0" lvl="0" marL="0" rtl="0" algn="l">
              <a:lnSpc>
                <a:spcPct val="150000"/>
              </a:lnSpc>
              <a:spcBef>
                <a:spcPts val="0"/>
              </a:spcBef>
              <a:spcAft>
                <a:spcPts val="0"/>
              </a:spcAft>
              <a:buNone/>
            </a:pPr>
            <a:r>
              <a:t/>
            </a:r>
            <a:endParaRPr b="1" sz="1200" u="sng">
              <a:solidFill>
                <a:schemeClr val="dk1"/>
              </a:solidFill>
            </a:endParaRPr>
          </a:p>
          <a:p>
            <a:pPr indent="0" lvl="0" marL="0" rtl="0" algn="l">
              <a:lnSpc>
                <a:spcPct val="150000"/>
              </a:lnSpc>
              <a:spcBef>
                <a:spcPts val="0"/>
              </a:spcBef>
              <a:spcAft>
                <a:spcPts val="0"/>
              </a:spcAft>
              <a:buNone/>
            </a:pPr>
            <a:r>
              <a:t/>
            </a:r>
            <a:endParaRPr b="1" sz="1200" u="sng">
              <a:solidFill>
                <a:schemeClr val="dk1"/>
              </a:solidFill>
            </a:endParaRPr>
          </a:p>
          <a:p>
            <a:pPr indent="0" lvl="0" marL="0" rtl="0" algn="l">
              <a:lnSpc>
                <a:spcPct val="150000"/>
              </a:lnSpc>
              <a:spcBef>
                <a:spcPts val="0"/>
              </a:spcBef>
              <a:spcAft>
                <a:spcPts val="0"/>
              </a:spcAft>
              <a:buNone/>
            </a:pPr>
            <a:r>
              <a:t/>
            </a:r>
            <a:endParaRPr b="1" sz="1200" u="sng">
              <a:solidFill>
                <a:schemeClr val="dk1"/>
              </a:solidFill>
            </a:endParaRPr>
          </a:p>
          <a:p>
            <a:pPr indent="0" lvl="0" marL="0" rtl="0" algn="l">
              <a:lnSpc>
                <a:spcPct val="150000"/>
              </a:lnSpc>
              <a:spcBef>
                <a:spcPts val="0"/>
              </a:spcBef>
              <a:spcAft>
                <a:spcPts val="0"/>
              </a:spcAft>
              <a:buNone/>
            </a:pPr>
            <a:r>
              <a:rPr b="1" lang="en" sz="1200" u="sng">
                <a:solidFill>
                  <a:schemeClr val="dk1"/>
                </a:solidFill>
              </a:rPr>
              <a:t>Instruction: </a:t>
            </a:r>
            <a:endParaRPr b="1" sz="1200" u="sng">
              <a:solidFill>
                <a:schemeClr val="dk1"/>
              </a:solidFill>
            </a:endParaRPr>
          </a:p>
          <a:p>
            <a:pPr indent="-304800" lvl="0" marL="457200" rtl="0" algn="l">
              <a:lnSpc>
                <a:spcPct val="150000"/>
              </a:lnSpc>
              <a:spcBef>
                <a:spcPts val="0"/>
              </a:spcBef>
              <a:spcAft>
                <a:spcPts val="0"/>
              </a:spcAft>
              <a:buClr>
                <a:schemeClr val="dk1"/>
              </a:buClr>
              <a:buSzPts val="1200"/>
              <a:buAutoNum type="arabicPeriod"/>
            </a:pPr>
            <a:r>
              <a:rPr lang="en" sz="1200">
                <a:solidFill>
                  <a:schemeClr val="dk1"/>
                </a:solidFill>
              </a:rPr>
              <a:t>Discuss specific rules of social media</a:t>
            </a:r>
            <a:endParaRPr sz="1200">
              <a:solidFill>
                <a:schemeClr val="dk1"/>
              </a:solidFill>
            </a:endParaRPr>
          </a:p>
          <a:p>
            <a:pPr indent="-304800" lvl="1" marL="914400" rtl="0" algn="l">
              <a:lnSpc>
                <a:spcPct val="150000"/>
              </a:lnSpc>
              <a:spcBef>
                <a:spcPts val="0"/>
              </a:spcBef>
              <a:spcAft>
                <a:spcPts val="0"/>
              </a:spcAft>
              <a:buClr>
                <a:schemeClr val="dk1"/>
              </a:buClr>
              <a:buSzPts val="1200"/>
              <a:buAutoNum type="alphaLcPeriod"/>
            </a:pPr>
            <a:r>
              <a:rPr lang="en" sz="1200">
                <a:solidFill>
                  <a:schemeClr val="dk1"/>
                </a:solidFill>
                <a:highlight>
                  <a:srgbClr val="FCFCFC"/>
                </a:highlight>
              </a:rPr>
              <a:t>Keep your profiles set as private.</a:t>
            </a:r>
            <a:endParaRPr sz="1200">
              <a:solidFill>
                <a:schemeClr val="dk1"/>
              </a:solidFill>
              <a:highlight>
                <a:srgbClr val="FCFCFC"/>
              </a:highlight>
            </a:endParaRPr>
          </a:p>
          <a:p>
            <a:pPr indent="-304800" lvl="1" marL="914400" rtl="0" algn="l">
              <a:lnSpc>
                <a:spcPct val="150000"/>
              </a:lnSpc>
              <a:spcBef>
                <a:spcPts val="0"/>
              </a:spcBef>
              <a:spcAft>
                <a:spcPts val="0"/>
              </a:spcAft>
              <a:buClr>
                <a:schemeClr val="dk1"/>
              </a:buClr>
              <a:buSzPts val="1200"/>
              <a:buAutoNum type="alphaLcPeriod"/>
            </a:pPr>
            <a:r>
              <a:rPr lang="en" sz="1200">
                <a:solidFill>
                  <a:schemeClr val="dk1"/>
                </a:solidFill>
                <a:highlight>
                  <a:srgbClr val="FCFCFC"/>
                </a:highlight>
              </a:rPr>
              <a:t>Remember that people can easily pose as someone else online.</a:t>
            </a:r>
            <a:endParaRPr sz="1200">
              <a:solidFill>
                <a:schemeClr val="dk1"/>
              </a:solidFill>
              <a:highlight>
                <a:srgbClr val="FCFCFC"/>
              </a:highlight>
            </a:endParaRPr>
          </a:p>
          <a:p>
            <a:pPr indent="-304800" lvl="1" marL="914400" rtl="0" algn="l">
              <a:lnSpc>
                <a:spcPct val="150000"/>
              </a:lnSpc>
              <a:spcBef>
                <a:spcPts val="0"/>
              </a:spcBef>
              <a:spcAft>
                <a:spcPts val="0"/>
              </a:spcAft>
              <a:buClr>
                <a:schemeClr val="dk1"/>
              </a:buClr>
              <a:buSzPts val="1200"/>
              <a:buAutoNum type="alphaLcPeriod"/>
            </a:pPr>
            <a:r>
              <a:rPr lang="en" sz="1200">
                <a:solidFill>
                  <a:schemeClr val="dk1"/>
                </a:solidFill>
                <a:highlight>
                  <a:srgbClr val="FCFCFC"/>
                </a:highlight>
              </a:rPr>
              <a:t>Online profile photos cannot prove someone’s identity.</a:t>
            </a:r>
            <a:endParaRPr sz="1200">
              <a:solidFill>
                <a:schemeClr val="dk1"/>
              </a:solidFill>
              <a:highlight>
                <a:srgbClr val="FCFCFC"/>
              </a:highlight>
            </a:endParaRPr>
          </a:p>
          <a:p>
            <a:pPr indent="-304800" lvl="1" marL="914400" rtl="0" algn="l">
              <a:lnSpc>
                <a:spcPct val="150000"/>
              </a:lnSpc>
              <a:spcBef>
                <a:spcPts val="0"/>
              </a:spcBef>
              <a:spcAft>
                <a:spcPts val="0"/>
              </a:spcAft>
              <a:buClr>
                <a:schemeClr val="dk1"/>
              </a:buClr>
              <a:buSzPts val="1200"/>
              <a:buAutoNum type="alphaLcPeriod"/>
            </a:pPr>
            <a:r>
              <a:rPr lang="en" sz="1200">
                <a:solidFill>
                  <a:schemeClr val="dk1"/>
                </a:solidFill>
                <a:highlight>
                  <a:srgbClr val="FCFCFC"/>
                </a:highlight>
              </a:rPr>
              <a:t>If someone sends you inappropriate photos, tell an adult immediately.</a:t>
            </a:r>
            <a:endParaRPr sz="1200">
              <a:solidFill>
                <a:schemeClr val="dk1"/>
              </a:solidFill>
              <a:highlight>
                <a:srgbClr val="FCFCFC"/>
              </a:highlight>
            </a:endParaRPr>
          </a:p>
          <a:p>
            <a:pPr indent="-304800" lvl="1" marL="914400" rtl="0" algn="l">
              <a:lnSpc>
                <a:spcPct val="150000"/>
              </a:lnSpc>
              <a:spcBef>
                <a:spcPts val="0"/>
              </a:spcBef>
              <a:spcAft>
                <a:spcPts val="0"/>
              </a:spcAft>
              <a:buClr>
                <a:schemeClr val="dk1"/>
              </a:buClr>
              <a:buSzPts val="1200"/>
              <a:buAutoNum type="alphaLcPeriod"/>
            </a:pPr>
            <a:r>
              <a:rPr lang="en" sz="1200">
                <a:solidFill>
                  <a:schemeClr val="dk1"/>
                </a:solidFill>
                <a:highlight>
                  <a:srgbClr val="FCFCFC"/>
                </a:highlight>
              </a:rPr>
              <a:t>Never give out personal information such as your address, phone number, or school name.</a:t>
            </a:r>
            <a:endParaRPr sz="1200">
              <a:solidFill>
                <a:schemeClr val="dk1"/>
              </a:solidFill>
              <a:highlight>
                <a:srgbClr val="FCFCFC"/>
              </a:highlight>
            </a:endParaRPr>
          </a:p>
          <a:p>
            <a:pPr indent="-304800" lvl="1" marL="914400" rtl="0" algn="l">
              <a:lnSpc>
                <a:spcPct val="150000"/>
              </a:lnSpc>
              <a:spcBef>
                <a:spcPts val="0"/>
              </a:spcBef>
              <a:spcAft>
                <a:spcPts val="0"/>
              </a:spcAft>
              <a:buClr>
                <a:schemeClr val="dk1"/>
              </a:buClr>
              <a:buSzPts val="1200"/>
              <a:buAutoNum type="alphaLcPeriod"/>
            </a:pPr>
            <a:r>
              <a:rPr lang="en" sz="1200">
                <a:solidFill>
                  <a:schemeClr val="dk1"/>
                </a:solidFill>
                <a:highlight>
                  <a:srgbClr val="FCFCFC"/>
                </a:highlight>
              </a:rPr>
              <a:t>Don’t accept friend requests from people you don’t know — even if you have mutual friends.</a:t>
            </a:r>
            <a:endParaRPr sz="1200">
              <a:solidFill>
                <a:schemeClr val="dk1"/>
              </a:solidFill>
              <a:highlight>
                <a:srgbClr val="FCFCFC"/>
              </a:highlight>
            </a:endParaRPr>
          </a:p>
          <a:p>
            <a:pPr indent="-304800" lvl="1" marL="914400" rtl="0" algn="l">
              <a:lnSpc>
                <a:spcPct val="150000"/>
              </a:lnSpc>
              <a:spcBef>
                <a:spcPts val="0"/>
              </a:spcBef>
              <a:spcAft>
                <a:spcPts val="0"/>
              </a:spcAft>
              <a:buClr>
                <a:schemeClr val="dk1"/>
              </a:buClr>
              <a:buSzPts val="1200"/>
              <a:buAutoNum type="alphaLcPeriod"/>
            </a:pPr>
            <a:r>
              <a:rPr lang="en" sz="1200">
                <a:solidFill>
                  <a:schemeClr val="dk1"/>
                </a:solidFill>
                <a:highlight>
                  <a:srgbClr val="FCFCFC"/>
                </a:highlight>
              </a:rPr>
              <a:t>If someone asks you to meet them in real life, tell an adult immediately.</a:t>
            </a:r>
            <a:endParaRPr sz="1200">
              <a:solidFill>
                <a:schemeClr val="dk1"/>
              </a:solidFill>
              <a:highlight>
                <a:srgbClr val="FCFCFC"/>
              </a:highlight>
            </a:endParaRPr>
          </a:p>
          <a:p>
            <a:pPr indent="-304800" lvl="1" marL="914400" rtl="0" algn="l">
              <a:lnSpc>
                <a:spcPct val="150000"/>
              </a:lnSpc>
              <a:spcBef>
                <a:spcPts val="0"/>
              </a:spcBef>
              <a:spcAft>
                <a:spcPts val="0"/>
              </a:spcAft>
              <a:buClr>
                <a:schemeClr val="dk1"/>
              </a:buClr>
              <a:buSzPts val="1200"/>
              <a:buAutoNum type="alphaLcPeriod"/>
            </a:pPr>
            <a:r>
              <a:rPr lang="en" sz="1200">
                <a:solidFill>
                  <a:schemeClr val="dk1"/>
                </a:solidFill>
                <a:highlight>
                  <a:srgbClr val="FCFCFC"/>
                </a:highlight>
              </a:rPr>
              <a:t>NEVER meet a person you met online in real life.</a:t>
            </a:r>
            <a:endParaRPr sz="1200">
              <a:solidFill>
                <a:schemeClr val="dk1"/>
              </a:solidFill>
              <a:highlight>
                <a:srgbClr val="FCFCFC"/>
              </a:highlight>
            </a:endParaRPr>
          </a:p>
          <a:p>
            <a:pPr indent="-304800" lvl="0" marL="457200" rtl="0" algn="l">
              <a:lnSpc>
                <a:spcPct val="150000"/>
              </a:lnSpc>
              <a:spcBef>
                <a:spcPts val="0"/>
              </a:spcBef>
              <a:spcAft>
                <a:spcPts val="0"/>
              </a:spcAft>
              <a:buClr>
                <a:schemeClr val="dk1"/>
              </a:buClr>
              <a:buSzPts val="1200"/>
              <a:buAutoNum type="arabicPeriod"/>
            </a:pPr>
            <a:r>
              <a:rPr lang="en" sz="1200">
                <a:solidFill>
                  <a:schemeClr val="dk1"/>
                </a:solidFill>
                <a:highlight>
                  <a:srgbClr val="FCFCFC"/>
                </a:highlight>
              </a:rPr>
              <a:t>Show this video: </a:t>
            </a:r>
            <a:r>
              <a:rPr lang="en" sz="1200" u="sng">
                <a:solidFill>
                  <a:schemeClr val="dk1"/>
                </a:solidFill>
                <a:hlinkClick r:id="rId4"/>
              </a:rPr>
              <a:t>https://www.youtube.com/watch?v=6jMhMVEjEQg</a:t>
            </a:r>
            <a:r>
              <a:rPr lang="en" sz="1200">
                <a:solidFill>
                  <a:schemeClr val="dk1"/>
                </a:solidFill>
              </a:rPr>
              <a:t> </a:t>
            </a:r>
            <a:endParaRPr sz="1200">
              <a:solidFill>
                <a:schemeClr val="dk1"/>
              </a:solidFill>
            </a:endParaRPr>
          </a:p>
          <a:p>
            <a:pPr indent="-304800" lvl="0" marL="457200" rtl="0" algn="l">
              <a:lnSpc>
                <a:spcPct val="150000"/>
              </a:lnSpc>
              <a:spcBef>
                <a:spcPts val="0"/>
              </a:spcBef>
              <a:spcAft>
                <a:spcPts val="0"/>
              </a:spcAft>
              <a:buClr>
                <a:schemeClr val="dk1"/>
              </a:buClr>
              <a:buSzPts val="1200"/>
              <a:buAutoNum type="arabicPeriod"/>
            </a:pPr>
            <a:r>
              <a:rPr lang="en" sz="1200">
                <a:solidFill>
                  <a:schemeClr val="dk1"/>
                </a:solidFill>
              </a:rPr>
              <a:t>Have you ever talked to someone on social media or online that you did not know?</a:t>
            </a:r>
            <a:endParaRPr sz="1200">
              <a:solidFill>
                <a:schemeClr val="dk1"/>
              </a:solidFill>
            </a:endParaRPr>
          </a:p>
          <a:p>
            <a:pPr indent="-304800" lvl="0" marL="457200" rtl="0" algn="l">
              <a:lnSpc>
                <a:spcPct val="150000"/>
              </a:lnSpc>
              <a:spcBef>
                <a:spcPts val="0"/>
              </a:spcBef>
              <a:spcAft>
                <a:spcPts val="0"/>
              </a:spcAft>
              <a:buClr>
                <a:schemeClr val="dk1"/>
              </a:buClr>
              <a:buSzPts val="1200"/>
              <a:buAutoNum type="arabicPeriod"/>
            </a:pPr>
            <a:r>
              <a:rPr lang="en" sz="1200">
                <a:solidFill>
                  <a:schemeClr val="dk1"/>
                </a:solidFill>
              </a:rPr>
              <a:t>Do you think this video is realistic or just a set-up?</a:t>
            </a:r>
            <a:endParaRPr sz="1200">
              <a:solidFill>
                <a:schemeClr val="dk1"/>
              </a:solidFill>
            </a:endParaRPr>
          </a:p>
          <a:p>
            <a:pPr indent="-304800" lvl="1" marL="914400" rtl="0" algn="l">
              <a:lnSpc>
                <a:spcPct val="150000"/>
              </a:lnSpc>
              <a:spcBef>
                <a:spcPts val="0"/>
              </a:spcBef>
              <a:spcAft>
                <a:spcPts val="0"/>
              </a:spcAft>
              <a:buClr>
                <a:schemeClr val="dk1"/>
              </a:buClr>
              <a:buSzPts val="1200"/>
              <a:buAutoNum type="alphaLcPeriod"/>
            </a:pPr>
            <a:r>
              <a:rPr lang="en" sz="1200">
                <a:solidFill>
                  <a:schemeClr val="dk1"/>
                </a:solidFill>
              </a:rPr>
              <a:t>1 in 25 youths received an online sexual solicitation in which the solicitor tried to make offline contact. (THe US DEpartment of Justice) </a:t>
            </a:r>
            <a:r>
              <a:rPr lang="en" sz="1200" u="sng">
                <a:solidFill>
                  <a:schemeClr val="dk1"/>
                </a:solidFill>
                <a:hlinkClick r:id="rId5"/>
              </a:rPr>
              <a:t>https://www.nsopw.gov/en-US/Education/FactsStatistics</a:t>
            </a:r>
            <a:endParaRPr b="1" sz="1200" u="sng">
              <a:solidFill>
                <a:schemeClr val="dk1"/>
              </a:solidFill>
            </a:endParaRPr>
          </a:p>
          <a:p>
            <a:pPr indent="0" lvl="0" marL="0" rtl="0" algn="just">
              <a:lnSpc>
                <a:spcPct val="150000"/>
              </a:lnSpc>
              <a:spcBef>
                <a:spcPts val="0"/>
              </a:spcBef>
              <a:spcAft>
                <a:spcPts val="0"/>
              </a:spcAft>
              <a:buNone/>
            </a:pPr>
            <a:r>
              <a:rPr b="1" lang="en" sz="1200" u="sng">
                <a:solidFill>
                  <a:schemeClr val="dk1"/>
                </a:solidFill>
              </a:rPr>
              <a:t>Homework: </a:t>
            </a:r>
            <a:endParaRPr i="1" sz="1200">
              <a:solidFill>
                <a:schemeClr val="dk1"/>
              </a:solidFill>
            </a:endParaRPr>
          </a:p>
          <a:p>
            <a:pPr indent="0" lvl="0" marL="0" rtl="0" algn="just">
              <a:lnSpc>
                <a:spcPct val="150000"/>
              </a:lnSpc>
              <a:spcBef>
                <a:spcPts val="0"/>
              </a:spcBef>
              <a:spcAft>
                <a:spcPts val="0"/>
              </a:spcAft>
              <a:buNone/>
            </a:pPr>
            <a:r>
              <a:rPr lang="en" sz="1200">
                <a:solidFill>
                  <a:schemeClr val="dk1"/>
                </a:solidFill>
              </a:rPr>
              <a:t>Your homework is to bring home the social media contract, discuss it with your parent or guardian, sign it, ask your parent or guardian to sign it, and return it to me.  </a:t>
            </a:r>
            <a:br>
              <a:rPr lang="en" sz="1200">
                <a:solidFill>
                  <a:schemeClr val="dk1"/>
                </a:solidFill>
              </a:rPr>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5" name="Google Shape;115;p22"/>
          <p:cNvSpPr txBox="1"/>
          <p:nvPr/>
        </p:nvSpPr>
        <p:spPr>
          <a:xfrm>
            <a:off x="7641375" y="7771500"/>
            <a:ext cx="53448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Social Media Safety (1).jpg" id="116" name="Google Shape;116;p22"/>
          <p:cNvPicPr preferRelativeResize="0"/>
          <p:nvPr/>
        </p:nvPicPr>
        <p:blipFill>
          <a:blip r:embed="rId6">
            <a:alphaModFix/>
          </a:blip>
          <a:stretch>
            <a:fillRect/>
          </a:stretch>
        </p:blipFill>
        <p:spPr>
          <a:xfrm>
            <a:off x="2867288" y="1652350"/>
            <a:ext cx="2037824" cy="1528375"/>
          </a:xfrm>
          <a:prstGeom prst="rect">
            <a:avLst/>
          </a:prstGeom>
          <a:noFill/>
          <a:ln>
            <a:noFill/>
          </a:ln>
        </p:spPr>
      </p:pic>
      <p:sp>
        <p:nvSpPr>
          <p:cNvPr id="117" name="Google Shape;117;p22"/>
          <p:cNvSpPr txBox="1"/>
          <p:nvPr/>
        </p:nvSpPr>
        <p:spPr>
          <a:xfrm>
            <a:off x="1684275" y="9887100"/>
            <a:ext cx="53448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descr="Social Media Safety (1).jpg" id="122" name="Google Shape;122;p23"/>
          <p:cNvPicPr preferRelativeResize="0"/>
          <p:nvPr/>
        </p:nvPicPr>
        <p:blipFill>
          <a:blip r:embed="rId3">
            <a:alphaModFix/>
          </a:blip>
          <a:stretch>
            <a:fillRect/>
          </a:stretch>
        </p:blipFill>
        <p:spPr>
          <a:xfrm>
            <a:off x="152400" y="2741225"/>
            <a:ext cx="7467600" cy="5600700"/>
          </a:xfrm>
          <a:prstGeom prst="rect">
            <a:avLst/>
          </a:prstGeom>
          <a:noFill/>
          <a:ln>
            <a:noFill/>
          </a:ln>
        </p:spPr>
      </p:pic>
      <p:sp>
        <p:nvSpPr>
          <p:cNvPr id="123" name="Google Shape;123;p23"/>
          <p:cNvSpPr txBox="1"/>
          <p:nvPr/>
        </p:nvSpPr>
        <p:spPr>
          <a:xfrm>
            <a:off x="1183225" y="1016400"/>
            <a:ext cx="5901300" cy="158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chemeClr val="dk1"/>
                </a:solidFill>
                <a:latin typeface="Crafty Girls"/>
                <a:ea typeface="Crafty Girls"/>
                <a:cs typeface="Crafty Girls"/>
                <a:sym typeface="Crafty Girls"/>
              </a:rPr>
              <a:t>Rule of thumb for </a:t>
            </a:r>
            <a:endParaRPr b="1" sz="3000">
              <a:solidFill>
                <a:schemeClr val="dk1"/>
              </a:solidFill>
              <a:latin typeface="Crafty Girls"/>
              <a:ea typeface="Crafty Girls"/>
              <a:cs typeface="Crafty Girls"/>
              <a:sym typeface="Crafty Girls"/>
            </a:endParaRPr>
          </a:p>
          <a:p>
            <a:pPr indent="0" lvl="0" marL="0" rtl="0" algn="ctr">
              <a:spcBef>
                <a:spcPts val="0"/>
              </a:spcBef>
              <a:spcAft>
                <a:spcPts val="0"/>
              </a:spcAft>
              <a:buClr>
                <a:schemeClr val="dk1"/>
              </a:buClr>
              <a:buSzPts val="1100"/>
              <a:buFont typeface="Arial"/>
              <a:buNone/>
            </a:pPr>
            <a:r>
              <a:rPr b="1" lang="en" sz="3000">
                <a:solidFill>
                  <a:schemeClr val="dk1"/>
                </a:solidFill>
                <a:latin typeface="Crafty Girls"/>
                <a:ea typeface="Crafty Girls"/>
                <a:cs typeface="Crafty Girls"/>
                <a:sym typeface="Crafty Girls"/>
              </a:rPr>
              <a:t>Social Media:</a:t>
            </a:r>
            <a:endParaRPr b="1" sz="3000">
              <a:solidFill>
                <a:schemeClr val="dk1"/>
              </a:solidFill>
              <a:latin typeface="Crafty Girls"/>
              <a:ea typeface="Crafty Girls"/>
              <a:cs typeface="Crafty Girls"/>
              <a:sym typeface="Crafty Girls"/>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nvSpPr>
        <p:spPr>
          <a:xfrm>
            <a:off x="255325" y="236975"/>
            <a:ext cx="7246800" cy="95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dk1"/>
                </a:solidFill>
              </a:rPr>
              <a:t>Rules for Social Media/Internet</a:t>
            </a:r>
            <a:endParaRPr b="1" sz="1800">
              <a:solidFill>
                <a:schemeClr val="dk1"/>
              </a:solidFill>
            </a:endParaRPr>
          </a:p>
          <a:p>
            <a:pPr indent="0" lvl="0" marL="0" rtl="0" algn="l">
              <a:spcBef>
                <a:spcPts val="0"/>
              </a:spcBef>
              <a:spcAft>
                <a:spcPts val="0"/>
              </a:spcAft>
              <a:buClr>
                <a:schemeClr val="dk1"/>
              </a:buClr>
              <a:buSzPts val="1100"/>
              <a:buFont typeface="Arial"/>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Clr>
                <a:schemeClr val="dk1"/>
              </a:buClr>
              <a:buSzPts val="1100"/>
              <a:buFont typeface="Arial"/>
              <a:buNone/>
            </a:pPr>
            <a:r>
              <a:rPr b="1" lang="en" sz="1800">
                <a:solidFill>
                  <a:schemeClr val="dk1"/>
                </a:solidFill>
              </a:rPr>
              <a:t>I promise to…</a:t>
            </a:r>
            <a:endParaRPr b="1" sz="1800">
              <a:solidFill>
                <a:schemeClr val="dk1"/>
              </a:solidFill>
            </a:endParaRPr>
          </a:p>
          <a:p>
            <a:pPr indent="0" lvl="0" marL="0" rtl="0" algn="l">
              <a:spcBef>
                <a:spcPts val="0"/>
              </a:spcBef>
              <a:spcAft>
                <a:spcPts val="0"/>
              </a:spcAft>
              <a:buClr>
                <a:schemeClr val="dk1"/>
              </a:buClr>
              <a:buSzPts val="1100"/>
              <a:buFont typeface="Arial"/>
              <a:buNone/>
            </a:pPr>
            <a:r>
              <a:t/>
            </a:r>
            <a:endParaRPr b="1" sz="1800">
              <a:solidFill>
                <a:schemeClr val="dk1"/>
              </a:solidFill>
            </a:endParaRPr>
          </a:p>
          <a:p>
            <a:pPr indent="-304800" lvl="0" marL="596900" rtl="0" algn="l">
              <a:lnSpc>
                <a:spcPct val="128571"/>
              </a:lnSpc>
              <a:spcBef>
                <a:spcPts val="0"/>
              </a:spcBef>
              <a:spcAft>
                <a:spcPts val="0"/>
              </a:spcAft>
              <a:buClr>
                <a:schemeClr val="dk1"/>
              </a:buClr>
              <a:buSzPts val="1200"/>
              <a:buChar char="●"/>
            </a:pPr>
            <a:r>
              <a:rPr lang="en" sz="1200">
                <a:solidFill>
                  <a:schemeClr val="dk1"/>
                </a:solidFill>
              </a:rPr>
              <a:t>Keep my profiles set as private.</a:t>
            </a:r>
            <a:endParaRPr sz="1200">
              <a:solidFill>
                <a:schemeClr val="dk1"/>
              </a:solidFill>
            </a:endParaRPr>
          </a:p>
          <a:p>
            <a:pPr indent="-304800" lvl="0" marL="596900" rtl="0" algn="l">
              <a:lnSpc>
                <a:spcPct val="128571"/>
              </a:lnSpc>
              <a:spcBef>
                <a:spcPts val="0"/>
              </a:spcBef>
              <a:spcAft>
                <a:spcPts val="0"/>
              </a:spcAft>
              <a:buClr>
                <a:schemeClr val="dk1"/>
              </a:buClr>
              <a:buSzPts val="1200"/>
              <a:buChar char="●"/>
            </a:pPr>
            <a:r>
              <a:rPr lang="en" sz="1200">
                <a:solidFill>
                  <a:schemeClr val="dk1"/>
                </a:solidFill>
              </a:rPr>
              <a:t>Remember that people can easily pose as someone else online.</a:t>
            </a:r>
            <a:endParaRPr sz="1200">
              <a:solidFill>
                <a:schemeClr val="dk1"/>
              </a:solidFill>
            </a:endParaRPr>
          </a:p>
          <a:p>
            <a:pPr indent="-304800" lvl="0" marL="596900" rtl="0" algn="l">
              <a:lnSpc>
                <a:spcPct val="128571"/>
              </a:lnSpc>
              <a:spcBef>
                <a:spcPts val="0"/>
              </a:spcBef>
              <a:spcAft>
                <a:spcPts val="0"/>
              </a:spcAft>
              <a:buClr>
                <a:schemeClr val="dk1"/>
              </a:buClr>
              <a:buSzPts val="1200"/>
              <a:buChar char="●"/>
            </a:pPr>
            <a:r>
              <a:rPr lang="en" sz="1200">
                <a:solidFill>
                  <a:schemeClr val="dk1"/>
                </a:solidFill>
              </a:rPr>
              <a:t>Remember that online profile photos cannot prove someone’s identity.</a:t>
            </a:r>
            <a:endParaRPr sz="1200">
              <a:solidFill>
                <a:schemeClr val="dk1"/>
              </a:solidFill>
            </a:endParaRPr>
          </a:p>
          <a:p>
            <a:pPr indent="-304800" lvl="0" marL="596900" rtl="0" algn="l">
              <a:lnSpc>
                <a:spcPct val="128571"/>
              </a:lnSpc>
              <a:spcBef>
                <a:spcPts val="0"/>
              </a:spcBef>
              <a:spcAft>
                <a:spcPts val="0"/>
              </a:spcAft>
              <a:buClr>
                <a:schemeClr val="dk1"/>
              </a:buClr>
              <a:buSzPts val="1200"/>
              <a:buChar char="●"/>
            </a:pPr>
            <a:r>
              <a:rPr lang="en" sz="1200">
                <a:solidFill>
                  <a:schemeClr val="dk1"/>
                </a:solidFill>
              </a:rPr>
              <a:t>Tell an adult immediately if someone sends me inappropriate photos.</a:t>
            </a:r>
            <a:endParaRPr sz="1200">
              <a:solidFill>
                <a:schemeClr val="dk1"/>
              </a:solidFill>
            </a:endParaRPr>
          </a:p>
          <a:p>
            <a:pPr indent="-304800" lvl="0" marL="596900" rtl="0" algn="l">
              <a:lnSpc>
                <a:spcPct val="128571"/>
              </a:lnSpc>
              <a:spcBef>
                <a:spcPts val="0"/>
              </a:spcBef>
              <a:spcAft>
                <a:spcPts val="0"/>
              </a:spcAft>
              <a:buClr>
                <a:schemeClr val="dk1"/>
              </a:buClr>
              <a:buSzPts val="1200"/>
              <a:buChar char="●"/>
            </a:pPr>
            <a:r>
              <a:rPr lang="en" sz="1200">
                <a:solidFill>
                  <a:schemeClr val="dk1"/>
                </a:solidFill>
              </a:rPr>
              <a:t>Never give out personal information such as my address, phone number, or school name.</a:t>
            </a:r>
            <a:endParaRPr sz="1200">
              <a:solidFill>
                <a:schemeClr val="dk1"/>
              </a:solidFill>
            </a:endParaRPr>
          </a:p>
          <a:p>
            <a:pPr indent="-304800" lvl="0" marL="596900" rtl="0" algn="l">
              <a:lnSpc>
                <a:spcPct val="128571"/>
              </a:lnSpc>
              <a:spcBef>
                <a:spcPts val="0"/>
              </a:spcBef>
              <a:spcAft>
                <a:spcPts val="0"/>
              </a:spcAft>
              <a:buClr>
                <a:schemeClr val="dk1"/>
              </a:buClr>
              <a:buSzPts val="1200"/>
              <a:buChar char="●"/>
            </a:pPr>
            <a:r>
              <a:rPr lang="en" sz="1200">
                <a:solidFill>
                  <a:schemeClr val="dk1"/>
                </a:solidFill>
              </a:rPr>
              <a:t>Not accept friend requests from people I don’t know — even if we have mutual friends.</a:t>
            </a:r>
            <a:endParaRPr sz="1200">
              <a:solidFill>
                <a:schemeClr val="dk1"/>
              </a:solidFill>
            </a:endParaRPr>
          </a:p>
          <a:p>
            <a:pPr indent="-304800" lvl="0" marL="596900" rtl="0" algn="l">
              <a:lnSpc>
                <a:spcPct val="128571"/>
              </a:lnSpc>
              <a:spcBef>
                <a:spcPts val="0"/>
              </a:spcBef>
              <a:spcAft>
                <a:spcPts val="0"/>
              </a:spcAft>
              <a:buClr>
                <a:schemeClr val="dk1"/>
              </a:buClr>
              <a:buSzPts val="1200"/>
              <a:buChar char="●"/>
            </a:pPr>
            <a:r>
              <a:rPr lang="en" sz="1200">
                <a:solidFill>
                  <a:schemeClr val="dk1"/>
                </a:solidFill>
              </a:rPr>
              <a:t>Tell an adult immediately if someone asks me to meet them in real life</a:t>
            </a:r>
            <a:endParaRPr sz="1200">
              <a:solidFill>
                <a:schemeClr val="dk1"/>
              </a:solidFill>
            </a:endParaRPr>
          </a:p>
          <a:p>
            <a:pPr indent="-304800" lvl="0" marL="596900" rtl="0" algn="l">
              <a:lnSpc>
                <a:spcPct val="128571"/>
              </a:lnSpc>
              <a:spcBef>
                <a:spcPts val="0"/>
              </a:spcBef>
              <a:spcAft>
                <a:spcPts val="0"/>
              </a:spcAft>
              <a:buClr>
                <a:schemeClr val="dk1"/>
              </a:buClr>
              <a:buSzPts val="1200"/>
              <a:buChar char="●"/>
            </a:pPr>
            <a:r>
              <a:rPr lang="en" sz="1200">
                <a:solidFill>
                  <a:schemeClr val="dk1"/>
                </a:solidFill>
              </a:rPr>
              <a:t>NEVER meet a person I meet online in real life.</a:t>
            </a:r>
            <a:endParaRPr sz="1200">
              <a:solidFill>
                <a:schemeClr val="dk1"/>
              </a:solidFill>
            </a:endParaRPr>
          </a:p>
          <a:p>
            <a:pPr indent="0" lvl="0" marL="0" rtl="0" algn="ctr">
              <a:spcBef>
                <a:spcPts val="400"/>
              </a:spcBef>
              <a:spcAft>
                <a:spcPts val="0"/>
              </a:spcAft>
              <a:buClr>
                <a:schemeClr val="dk1"/>
              </a:buClr>
              <a:buSzPts val="1100"/>
              <a:buFont typeface="Arial"/>
              <a:buNone/>
            </a:pPr>
            <a:r>
              <a:t/>
            </a:r>
            <a:endParaRPr b="1" sz="1800">
              <a:solidFill>
                <a:schemeClr val="dk1"/>
              </a:solidFill>
            </a:endParaRPr>
          </a:p>
          <a:p>
            <a:pPr indent="0" lvl="0" marL="0" rtl="0" algn="ctr">
              <a:spcBef>
                <a:spcPts val="0"/>
              </a:spcBef>
              <a:spcAft>
                <a:spcPts val="0"/>
              </a:spcAft>
              <a:buClr>
                <a:schemeClr val="dk1"/>
              </a:buClr>
              <a:buSzPts val="1100"/>
              <a:buFont typeface="Arial"/>
              <a:buNone/>
            </a:pPr>
            <a:r>
              <a:t/>
            </a:r>
            <a:endParaRPr b="1" sz="1800">
              <a:solidFill>
                <a:schemeClr val="dk1"/>
              </a:solidFill>
            </a:endParaRPr>
          </a:p>
          <a:p>
            <a:pPr indent="457200" lvl="0" marL="0" rtl="0" algn="l">
              <a:spcBef>
                <a:spcPts val="0"/>
              </a:spcBef>
              <a:spcAft>
                <a:spcPts val="0"/>
              </a:spcAft>
              <a:buClr>
                <a:schemeClr val="dk1"/>
              </a:buClr>
              <a:buSzPts val="1100"/>
              <a:buFont typeface="Arial"/>
              <a:buNone/>
            </a:pPr>
            <a:r>
              <a:rPr lang="en" sz="1800">
                <a:solidFill>
                  <a:schemeClr val="dk1"/>
                </a:solidFill>
              </a:rPr>
              <a:t>____________________________		___________</a:t>
            </a:r>
            <a:endParaRPr sz="1800">
              <a:solidFill>
                <a:schemeClr val="dk1"/>
              </a:solidFill>
            </a:endParaRPr>
          </a:p>
          <a:p>
            <a:pPr indent="0" lvl="0" marL="914400" rtl="0" algn="l">
              <a:spcBef>
                <a:spcPts val="0"/>
              </a:spcBef>
              <a:spcAft>
                <a:spcPts val="0"/>
              </a:spcAft>
              <a:buClr>
                <a:schemeClr val="dk1"/>
              </a:buClr>
              <a:buSzPts val="1100"/>
              <a:buFont typeface="Arial"/>
              <a:buNone/>
            </a:pPr>
            <a:r>
              <a:rPr lang="en" sz="1200">
                <a:solidFill>
                  <a:schemeClr val="dk1"/>
                </a:solidFill>
              </a:rPr>
              <a:t>                  Student Signature					Date</a:t>
            </a:r>
            <a:endParaRPr sz="1200">
              <a:solidFill>
                <a:schemeClr val="dk1"/>
              </a:solidFill>
            </a:endParaRPr>
          </a:p>
          <a:p>
            <a:pPr indent="0" lvl="0" marL="0" rtl="0" algn="ctr">
              <a:spcBef>
                <a:spcPts val="0"/>
              </a:spcBef>
              <a:spcAft>
                <a:spcPts val="0"/>
              </a:spcAft>
              <a:buClr>
                <a:schemeClr val="dk1"/>
              </a:buClr>
              <a:buSzPts val="1100"/>
              <a:buFont typeface="Arial"/>
              <a:buNone/>
            </a:pPr>
            <a:r>
              <a:t/>
            </a:r>
            <a:endParaRPr sz="1800">
              <a:solidFill>
                <a:schemeClr val="dk1"/>
              </a:solidFill>
            </a:endParaRPr>
          </a:p>
          <a:p>
            <a:pPr indent="457200" lvl="0" marL="0" rtl="0" algn="l">
              <a:spcBef>
                <a:spcPts val="0"/>
              </a:spcBef>
              <a:spcAft>
                <a:spcPts val="0"/>
              </a:spcAft>
              <a:buClr>
                <a:schemeClr val="dk1"/>
              </a:buClr>
              <a:buSzPts val="1100"/>
              <a:buFont typeface="Arial"/>
              <a:buNone/>
            </a:pPr>
            <a:r>
              <a:rPr lang="en" sz="1800">
                <a:solidFill>
                  <a:schemeClr val="dk1"/>
                </a:solidFill>
              </a:rPr>
              <a:t>____________________________		___________</a:t>
            </a:r>
            <a:endParaRPr sz="1800">
              <a:solidFill>
                <a:schemeClr val="dk1"/>
              </a:solidFill>
            </a:endParaRPr>
          </a:p>
          <a:p>
            <a:pPr indent="0" lvl="0" marL="914400" rtl="0" algn="l">
              <a:spcBef>
                <a:spcPts val="0"/>
              </a:spcBef>
              <a:spcAft>
                <a:spcPts val="0"/>
              </a:spcAft>
              <a:buClr>
                <a:schemeClr val="dk1"/>
              </a:buClr>
              <a:buSzPts val="1100"/>
              <a:buFont typeface="Arial"/>
              <a:buNone/>
            </a:pPr>
            <a:r>
              <a:rPr lang="en" sz="1200">
                <a:solidFill>
                  <a:schemeClr val="dk1"/>
                </a:solidFill>
              </a:rPr>
              <a:t>            Parent/Guardian Signature			   	 Date</a:t>
            </a:r>
            <a:endParaRPr sz="1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29" name="Google Shape;129;p24"/>
          <p:cNvPicPr preferRelativeResize="0"/>
          <p:nvPr/>
        </p:nvPicPr>
        <p:blipFill>
          <a:blip r:embed="rId3">
            <a:alphaModFix/>
          </a:blip>
          <a:stretch>
            <a:fillRect/>
          </a:stretch>
        </p:blipFill>
        <p:spPr>
          <a:xfrm>
            <a:off x="2035802" y="6026000"/>
            <a:ext cx="3228825" cy="2330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descr="3am_frame6b.png" id="61" name="Google Shape;61;p14"/>
          <p:cNvPicPr preferRelativeResize="0"/>
          <p:nvPr/>
        </p:nvPicPr>
        <p:blipFill>
          <a:blip r:embed="rId3">
            <a:alphaModFix/>
          </a:blip>
          <a:stretch>
            <a:fillRect/>
          </a:stretch>
        </p:blipFill>
        <p:spPr>
          <a:xfrm>
            <a:off x="0" y="0"/>
            <a:ext cx="7772400" cy="10058400"/>
          </a:xfrm>
          <a:prstGeom prst="rect">
            <a:avLst/>
          </a:prstGeom>
          <a:noFill/>
          <a:ln>
            <a:noFill/>
          </a:ln>
        </p:spPr>
      </p:pic>
      <p:sp>
        <p:nvSpPr>
          <p:cNvPr id="62" name="Google Shape;62;p14"/>
          <p:cNvSpPr txBox="1"/>
          <p:nvPr/>
        </p:nvSpPr>
        <p:spPr>
          <a:xfrm>
            <a:off x="814425" y="788775"/>
            <a:ext cx="6175800" cy="8573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Georgia"/>
                <a:ea typeface="Georgia"/>
                <a:cs typeface="Georgia"/>
                <a:sym typeface="Georgia"/>
              </a:rPr>
              <a:t>Thank you for purchasing </a:t>
            </a:r>
            <a:r>
              <a:rPr lang="en">
                <a:latin typeface="Impact"/>
                <a:ea typeface="Impact"/>
                <a:cs typeface="Impact"/>
                <a:sym typeface="Impact"/>
              </a:rPr>
              <a:t>Social Media Safety</a:t>
            </a:r>
            <a:r>
              <a:rPr lang="en">
                <a:latin typeface="Georgia"/>
                <a:ea typeface="Georgia"/>
                <a:cs typeface="Georgia"/>
                <a:sym typeface="Georgia"/>
              </a:rPr>
              <a:t>.  This unit came out of my sexuality and relationship curriculum for students with disabilities.  I added this unit when my own child had problems using social media, messaging, and internet responsibly.  This topic is very important for all kids that use a phone, or even have access to the internet.  </a:t>
            </a:r>
            <a:endParaRPr>
              <a:latin typeface="Georgia"/>
              <a:ea typeface="Georgia"/>
              <a:cs typeface="Georgia"/>
              <a:sym typeface="Georgia"/>
            </a:endParaRPr>
          </a:p>
          <a:p>
            <a:pPr indent="0" lvl="0" marL="0" rtl="0" algn="l">
              <a:lnSpc>
                <a:spcPct val="150000"/>
              </a:lnSpc>
              <a:spcBef>
                <a:spcPts val="0"/>
              </a:spcBef>
              <a:spcAft>
                <a:spcPts val="0"/>
              </a:spcAft>
              <a:buNone/>
            </a:pPr>
            <a:r>
              <a:t/>
            </a:r>
            <a:endParaRPr>
              <a:latin typeface="Georgia"/>
              <a:ea typeface="Georgia"/>
              <a:cs typeface="Georgia"/>
              <a:sym typeface="Georgia"/>
            </a:endParaRPr>
          </a:p>
          <a:p>
            <a:pPr indent="0" lvl="0" marL="0" rtl="0" algn="l">
              <a:lnSpc>
                <a:spcPct val="150000"/>
              </a:lnSpc>
              <a:spcBef>
                <a:spcPts val="0"/>
              </a:spcBef>
              <a:spcAft>
                <a:spcPts val="0"/>
              </a:spcAft>
              <a:buNone/>
            </a:pPr>
            <a:r>
              <a:rPr lang="en">
                <a:latin typeface="Georgia"/>
                <a:ea typeface="Georgia"/>
                <a:cs typeface="Georgia"/>
                <a:sym typeface="Georgia"/>
              </a:rPr>
              <a:t>This unit has a teacher instruction page followed by a student activity page.  The student activity page can be copied in black and white.  </a:t>
            </a:r>
            <a:endParaRPr>
              <a:latin typeface="Georgia"/>
              <a:ea typeface="Georgia"/>
              <a:cs typeface="Georgia"/>
              <a:sym typeface="Georgia"/>
            </a:endParaRPr>
          </a:p>
          <a:p>
            <a:pPr indent="0" lvl="0" marL="0" rtl="0" algn="l">
              <a:lnSpc>
                <a:spcPct val="150000"/>
              </a:lnSpc>
              <a:spcBef>
                <a:spcPts val="0"/>
              </a:spcBef>
              <a:spcAft>
                <a:spcPts val="0"/>
              </a:spcAft>
              <a:buNone/>
            </a:pPr>
            <a:r>
              <a:t/>
            </a:r>
            <a:endParaRPr>
              <a:latin typeface="Georgia"/>
              <a:ea typeface="Georgia"/>
              <a:cs typeface="Georgia"/>
              <a:sym typeface="Georgia"/>
            </a:endParaRPr>
          </a:p>
          <a:p>
            <a:pPr indent="0" lvl="0" marL="0" rtl="0" algn="l">
              <a:lnSpc>
                <a:spcPct val="150000"/>
              </a:lnSpc>
              <a:spcBef>
                <a:spcPts val="0"/>
              </a:spcBef>
              <a:spcAft>
                <a:spcPts val="0"/>
              </a:spcAft>
              <a:buNone/>
            </a:pPr>
            <a:r>
              <a:rPr lang="en">
                <a:latin typeface="Georgia"/>
                <a:ea typeface="Georgia"/>
                <a:cs typeface="Georgia"/>
                <a:sym typeface="Georgia"/>
              </a:rPr>
              <a:t>My mission is to pass on a message of Let Your Light Shine!  For inspiration and encouragement visit my blog at: </a:t>
            </a:r>
            <a:r>
              <a:rPr b="1" lang="en">
                <a:latin typeface="Georgia"/>
                <a:ea typeface="Georgia"/>
                <a:cs typeface="Georgia"/>
                <a:sym typeface="Georgia"/>
              </a:rPr>
              <a:t>letyourlightshine429.blogspot.com </a:t>
            </a:r>
            <a:endParaRPr b="1">
              <a:latin typeface="Georgia"/>
              <a:ea typeface="Georgia"/>
              <a:cs typeface="Georgia"/>
              <a:sym typeface="Georgia"/>
            </a:endParaRPr>
          </a:p>
          <a:p>
            <a:pPr indent="0" lvl="0" marL="0" rtl="0" algn="l">
              <a:lnSpc>
                <a:spcPct val="150000"/>
              </a:lnSpc>
              <a:spcBef>
                <a:spcPts val="0"/>
              </a:spcBef>
              <a:spcAft>
                <a:spcPts val="0"/>
              </a:spcAft>
              <a:buNone/>
            </a:pPr>
            <a:r>
              <a:t/>
            </a:r>
            <a:endParaRPr>
              <a:latin typeface="Georgia"/>
              <a:ea typeface="Georgia"/>
              <a:cs typeface="Georgia"/>
              <a:sym typeface="Georgia"/>
            </a:endParaRPr>
          </a:p>
          <a:p>
            <a:pPr indent="0" lvl="0" marL="0" rtl="0" algn="l">
              <a:lnSpc>
                <a:spcPct val="150000"/>
              </a:lnSpc>
              <a:spcBef>
                <a:spcPts val="0"/>
              </a:spcBef>
              <a:spcAft>
                <a:spcPts val="0"/>
              </a:spcAft>
              <a:buNone/>
            </a:pPr>
            <a:r>
              <a:rPr b="1" lang="en">
                <a:latin typeface="Georgia"/>
                <a:ea typeface="Georgia"/>
                <a:cs typeface="Georgia"/>
                <a:sym typeface="Georgia"/>
              </a:rPr>
              <a:t>Follow me:</a:t>
            </a:r>
            <a:endParaRPr b="1"/>
          </a:p>
          <a:p>
            <a:pPr indent="0" lvl="0" marL="0" rtl="0" algn="l">
              <a:lnSpc>
                <a:spcPct val="115000"/>
              </a:lnSpc>
              <a:spcBef>
                <a:spcPts val="0"/>
              </a:spcBef>
              <a:spcAft>
                <a:spcPts val="0"/>
              </a:spcAft>
              <a:buClr>
                <a:schemeClr val="dk1"/>
              </a:buClr>
              <a:buSzPts val="1100"/>
              <a:buFont typeface="Arial"/>
              <a:buNone/>
            </a:pPr>
            <a:r>
              <a:rPr lang="en"/>
              <a:t>Website: </a:t>
            </a:r>
            <a:r>
              <a:rPr lang="en" u="sng">
                <a:hlinkClick r:id="rId4"/>
              </a:rPr>
              <a:t>https://sites.google.com/site/letyourlightshine429/</a:t>
            </a:r>
            <a:r>
              <a:rPr lang="en"/>
              <a:t> </a:t>
            </a:r>
            <a:endParaRPr/>
          </a:p>
          <a:p>
            <a:pPr indent="0" lvl="0" marL="0" rtl="0" algn="l">
              <a:lnSpc>
                <a:spcPct val="115000"/>
              </a:lnSpc>
              <a:spcBef>
                <a:spcPts val="1600"/>
              </a:spcBef>
              <a:spcAft>
                <a:spcPts val="0"/>
              </a:spcAft>
              <a:buClr>
                <a:schemeClr val="dk1"/>
              </a:buClr>
              <a:buSzPts val="1100"/>
              <a:buFont typeface="Arial"/>
              <a:buNone/>
            </a:pPr>
            <a:r>
              <a:rPr lang="en"/>
              <a:t>Facebook: </a:t>
            </a:r>
            <a:r>
              <a:rPr lang="en" u="sng">
                <a:hlinkClick r:id="rId5"/>
              </a:rPr>
              <a:t>https://www.facebook.com/letyourlightshine429/</a:t>
            </a:r>
            <a:endParaRPr/>
          </a:p>
          <a:p>
            <a:pPr indent="0" lvl="0" marL="0" rtl="0" algn="l">
              <a:lnSpc>
                <a:spcPct val="115000"/>
              </a:lnSpc>
              <a:spcBef>
                <a:spcPts val="1600"/>
              </a:spcBef>
              <a:spcAft>
                <a:spcPts val="0"/>
              </a:spcAft>
              <a:buClr>
                <a:schemeClr val="dk1"/>
              </a:buClr>
              <a:buSzPts val="1100"/>
              <a:buFont typeface="Arial"/>
              <a:buNone/>
            </a:pPr>
            <a:r>
              <a:rPr lang="en"/>
              <a:t>E-mail: </a:t>
            </a:r>
            <a:r>
              <a:rPr lang="en" u="sng">
                <a:hlinkClick r:id="rId6"/>
              </a:rPr>
              <a:t>letyourlightshine429@gmail.com</a:t>
            </a:r>
            <a:endParaRPr/>
          </a:p>
          <a:p>
            <a:pPr indent="0" lvl="0" marL="0" rtl="0" algn="l">
              <a:lnSpc>
                <a:spcPct val="115000"/>
              </a:lnSpc>
              <a:spcBef>
                <a:spcPts val="1600"/>
              </a:spcBef>
              <a:spcAft>
                <a:spcPts val="0"/>
              </a:spcAft>
              <a:buClr>
                <a:schemeClr val="dk1"/>
              </a:buClr>
              <a:buSzPts val="1100"/>
              <a:buFont typeface="Arial"/>
              <a:buNone/>
            </a:pPr>
            <a:r>
              <a:rPr lang="en"/>
              <a:t>Twitter: @lightshine429 </a:t>
            </a:r>
            <a:endParaRPr/>
          </a:p>
          <a:p>
            <a:pPr indent="0" lvl="0" marL="0" rtl="0" algn="l">
              <a:lnSpc>
                <a:spcPct val="115000"/>
              </a:lnSpc>
              <a:spcBef>
                <a:spcPts val="1600"/>
              </a:spcBef>
              <a:spcAft>
                <a:spcPts val="0"/>
              </a:spcAft>
              <a:buNone/>
            </a:pPr>
            <a:r>
              <a:rPr lang="en"/>
              <a:t>Instagram: letyourlightshine429</a:t>
            </a:r>
            <a:endParaRPr/>
          </a:p>
          <a:p>
            <a:pPr indent="0" lvl="0" marL="0" rtl="0" algn="l">
              <a:lnSpc>
                <a:spcPct val="115000"/>
              </a:lnSpc>
              <a:spcBef>
                <a:spcPts val="1600"/>
              </a:spcBef>
              <a:spcAft>
                <a:spcPts val="0"/>
              </a:spcAft>
              <a:buClr>
                <a:schemeClr val="dk1"/>
              </a:buClr>
              <a:buSzPts val="1100"/>
              <a:buFont typeface="Arial"/>
              <a:buNone/>
            </a:pPr>
            <a:r>
              <a:rPr lang="en"/>
              <a:t>Linked In: </a:t>
            </a:r>
            <a:r>
              <a:rPr lang="en" u="sng">
                <a:hlinkClick r:id="rId7"/>
              </a:rPr>
              <a:t>https://www.linkedin.com/in/michelleuetz</a:t>
            </a:r>
            <a:endParaRPr/>
          </a:p>
          <a:p>
            <a:pPr indent="0" lvl="0" marL="0" rtl="0" algn="l">
              <a:lnSpc>
                <a:spcPct val="150000"/>
              </a:lnSpc>
              <a:spcBef>
                <a:spcPts val="1600"/>
              </a:spcBef>
              <a:spcAft>
                <a:spcPts val="0"/>
              </a:spcAft>
              <a:buNone/>
            </a:pPr>
            <a:r>
              <a:t/>
            </a:r>
            <a:endParaRPr>
              <a:latin typeface="Georgia"/>
              <a:ea typeface="Georgia"/>
              <a:cs typeface="Georgia"/>
              <a:sym typeface="Georgia"/>
            </a:endParaRPr>
          </a:p>
          <a:p>
            <a:pPr indent="0" lvl="0" marL="0" rtl="0" algn="l">
              <a:lnSpc>
                <a:spcPct val="150000"/>
              </a:lnSpc>
              <a:spcBef>
                <a:spcPts val="0"/>
              </a:spcBef>
              <a:spcAft>
                <a:spcPts val="0"/>
              </a:spcAft>
              <a:buNone/>
            </a:pPr>
            <a:r>
              <a:t/>
            </a:r>
            <a:endParaRPr>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descr="3am_frame6b.png" id="67" name="Google Shape;67;p15"/>
          <p:cNvPicPr preferRelativeResize="0"/>
          <p:nvPr/>
        </p:nvPicPr>
        <p:blipFill>
          <a:blip r:embed="rId3">
            <a:alphaModFix/>
          </a:blip>
          <a:stretch>
            <a:fillRect/>
          </a:stretch>
        </p:blipFill>
        <p:spPr>
          <a:xfrm>
            <a:off x="0" y="0"/>
            <a:ext cx="7772400" cy="10058400"/>
          </a:xfrm>
          <a:prstGeom prst="rect">
            <a:avLst/>
          </a:prstGeom>
          <a:noFill/>
          <a:ln>
            <a:noFill/>
          </a:ln>
        </p:spPr>
      </p:pic>
      <p:sp>
        <p:nvSpPr>
          <p:cNvPr id="68" name="Google Shape;68;p15"/>
          <p:cNvSpPr txBox="1"/>
          <p:nvPr/>
        </p:nvSpPr>
        <p:spPr>
          <a:xfrm>
            <a:off x="735375" y="683375"/>
            <a:ext cx="6351600" cy="86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u="sng">
                <a:solidFill>
                  <a:schemeClr val="dk1"/>
                </a:solidFill>
              </a:rPr>
              <a:t>Social Media Safety</a:t>
            </a:r>
            <a:endParaRPr b="1" sz="1800" u="sng">
              <a:solidFill>
                <a:schemeClr val="dk1"/>
              </a:solidFill>
            </a:endParaRPr>
          </a:p>
          <a:p>
            <a:pPr indent="0" lvl="0" marL="0" rtl="0" algn="just">
              <a:spcBef>
                <a:spcPts val="0"/>
              </a:spcBef>
              <a:spcAft>
                <a:spcPts val="0"/>
              </a:spcAft>
              <a:buClr>
                <a:schemeClr val="dk1"/>
              </a:buClr>
              <a:buSzPts val="1100"/>
              <a:buFont typeface="Arial"/>
              <a:buNone/>
            </a:pPr>
            <a:r>
              <a:t/>
            </a:r>
            <a:endParaRPr b="1" sz="1200" u="sng">
              <a:solidFill>
                <a:schemeClr val="dk1"/>
              </a:solidFill>
            </a:endParaRPr>
          </a:p>
          <a:p>
            <a:pPr indent="0" lvl="0" marL="0" rtl="0" algn="just">
              <a:spcBef>
                <a:spcPts val="0"/>
              </a:spcBef>
              <a:spcAft>
                <a:spcPts val="0"/>
              </a:spcAft>
              <a:buClr>
                <a:schemeClr val="dk1"/>
              </a:buClr>
              <a:buSzPts val="1100"/>
              <a:buFont typeface="Arial"/>
              <a:buNone/>
            </a:pPr>
            <a:r>
              <a:t/>
            </a:r>
            <a:endParaRPr b="1" sz="1200" u="sng">
              <a:solidFill>
                <a:schemeClr val="dk1"/>
              </a:solidFill>
            </a:endParaRPr>
          </a:p>
          <a:p>
            <a:pPr indent="0" lvl="0" marL="0" rtl="0" algn="just">
              <a:lnSpc>
                <a:spcPct val="150000"/>
              </a:lnSpc>
              <a:spcBef>
                <a:spcPts val="0"/>
              </a:spcBef>
              <a:spcAft>
                <a:spcPts val="0"/>
              </a:spcAft>
              <a:buClr>
                <a:schemeClr val="dk1"/>
              </a:buClr>
              <a:buSzPts val="1100"/>
              <a:buFont typeface="Arial"/>
              <a:buNone/>
            </a:pPr>
            <a:r>
              <a:rPr b="1" lang="en" sz="1200" u="sng">
                <a:solidFill>
                  <a:schemeClr val="dk1"/>
                </a:solidFill>
              </a:rPr>
              <a:t>Standards:</a:t>
            </a:r>
            <a:endParaRPr b="1" sz="1200" u="sng">
              <a:solidFill>
                <a:schemeClr val="dk1"/>
              </a:solidFill>
            </a:endParaRPr>
          </a:p>
          <a:p>
            <a:pPr indent="0" lvl="0" marL="0" rtl="0" algn="just">
              <a:lnSpc>
                <a:spcPct val="150000"/>
              </a:lnSpc>
              <a:spcBef>
                <a:spcPts val="0"/>
              </a:spcBef>
              <a:spcAft>
                <a:spcPts val="0"/>
              </a:spcAft>
              <a:buClr>
                <a:schemeClr val="dk1"/>
              </a:buClr>
              <a:buSzPts val="1100"/>
              <a:buFont typeface="Arial"/>
              <a:buNone/>
            </a:pPr>
            <a:r>
              <a:rPr i="1" lang="en" sz="1200">
                <a:solidFill>
                  <a:schemeClr val="dk1"/>
                </a:solidFill>
              </a:rPr>
              <a:t>Center for Disease Control (CDC) National Health Education Standards</a:t>
            </a:r>
            <a:endParaRPr i="1"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lang="en" sz="1200">
                <a:solidFill>
                  <a:schemeClr val="dk1"/>
                </a:solidFill>
              </a:rPr>
              <a:t>Standard Two: Students will analyze the influence of family, peers, culture, media, technology, and other factors on health behaviors.</a:t>
            </a:r>
            <a:endParaRPr sz="1200">
              <a:solidFill>
                <a:schemeClr val="dk1"/>
              </a:solidFill>
            </a:endParaRPr>
          </a:p>
          <a:p>
            <a:pPr indent="0" lvl="0" marL="0" rtl="0" algn="just">
              <a:lnSpc>
                <a:spcPct val="150000"/>
              </a:lnSpc>
              <a:spcBef>
                <a:spcPts val="1000"/>
              </a:spcBef>
              <a:spcAft>
                <a:spcPts val="0"/>
              </a:spcAft>
              <a:buClr>
                <a:schemeClr val="dk1"/>
              </a:buClr>
              <a:buSzPts val="1100"/>
              <a:buFont typeface="Arial"/>
              <a:buNone/>
            </a:pPr>
            <a:r>
              <a:rPr lang="en" sz="1200">
                <a:solidFill>
                  <a:schemeClr val="dk1"/>
                </a:solidFill>
              </a:rPr>
              <a:t>Standard Five: Students will demonstrate the ability to use decision-making skills to enhance health.</a:t>
            </a:r>
            <a:endParaRPr sz="1200">
              <a:solidFill>
                <a:schemeClr val="dk1"/>
              </a:solidFill>
            </a:endParaRPr>
          </a:p>
          <a:p>
            <a:pPr indent="0" lvl="0" marL="0" rtl="0" algn="just">
              <a:lnSpc>
                <a:spcPct val="150000"/>
              </a:lnSpc>
              <a:spcBef>
                <a:spcPts val="1000"/>
              </a:spcBef>
              <a:spcAft>
                <a:spcPts val="0"/>
              </a:spcAft>
              <a:buClr>
                <a:schemeClr val="dk1"/>
              </a:buClr>
              <a:buSzPts val="1100"/>
              <a:buFont typeface="Arial"/>
              <a:buNone/>
            </a:pPr>
            <a:r>
              <a:rPr lang="en" sz="1200">
                <a:solidFill>
                  <a:schemeClr val="dk1"/>
                </a:solidFill>
              </a:rPr>
              <a:t>Standard Seven: Students will demonstrate the ability to practice health-enhancing behaviors and avoid or reduce health risks.</a:t>
            </a:r>
            <a:endParaRPr b="1" sz="1200" u="sng">
              <a:solidFill>
                <a:schemeClr val="dk1"/>
              </a:solidFill>
            </a:endParaRPr>
          </a:p>
          <a:p>
            <a:pPr indent="0" lvl="0" marL="0" rtl="0" algn="just">
              <a:lnSpc>
                <a:spcPct val="150000"/>
              </a:lnSpc>
              <a:spcBef>
                <a:spcPts val="800"/>
              </a:spcBef>
              <a:spcAft>
                <a:spcPts val="0"/>
              </a:spcAft>
              <a:buClr>
                <a:schemeClr val="dk1"/>
              </a:buClr>
              <a:buSzPts val="1100"/>
              <a:buFont typeface="Arial"/>
              <a:buNone/>
            </a:pPr>
            <a:r>
              <a:rPr b="1" lang="en" sz="1200" u="sng">
                <a:solidFill>
                  <a:schemeClr val="dk1"/>
                </a:solidFill>
              </a:rPr>
              <a:t>Objectives:</a:t>
            </a:r>
            <a:endParaRPr sz="1100">
              <a:solidFill>
                <a:schemeClr val="dk1"/>
              </a:solidFill>
            </a:endParaRPr>
          </a:p>
          <a:p>
            <a:pPr indent="-304800" lvl="0" marL="457200" rtl="0" algn="just">
              <a:lnSpc>
                <a:spcPct val="150000"/>
              </a:lnSpc>
              <a:spcBef>
                <a:spcPts val="800"/>
              </a:spcBef>
              <a:spcAft>
                <a:spcPts val="0"/>
              </a:spcAft>
              <a:buClr>
                <a:schemeClr val="dk1"/>
              </a:buClr>
              <a:buSzPts val="1200"/>
              <a:buChar char="•"/>
            </a:pPr>
            <a:r>
              <a:rPr lang="en" sz="1200">
                <a:solidFill>
                  <a:schemeClr val="dk1"/>
                </a:solidFill>
              </a:rPr>
              <a:t>I CAN commit to practice safe behaviors online and with social media</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en" sz="1200">
                <a:solidFill>
                  <a:schemeClr val="dk1"/>
                </a:solidFill>
              </a:rPr>
              <a:t>I CAN explain the Social Media Rule of Thumb</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en" sz="1200">
                <a:solidFill>
                  <a:schemeClr val="dk1"/>
                </a:solidFill>
              </a:rPr>
              <a:t>I CAN identify safe people to accept as friends or followers</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en" sz="1200">
                <a:solidFill>
                  <a:schemeClr val="dk1"/>
                </a:solidFill>
              </a:rPr>
              <a:t>I CAN define social media, sexting, and explicit</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b="1"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b="1" lang="en" sz="1200" u="sng">
                <a:solidFill>
                  <a:schemeClr val="dk1"/>
                </a:solidFill>
              </a:rPr>
              <a:t>Key Words:</a:t>
            </a:r>
            <a:endParaRPr b="1" sz="1200" u="sng">
              <a:solidFill>
                <a:schemeClr val="dk1"/>
              </a:solidFill>
            </a:endParaRPr>
          </a:p>
          <a:p>
            <a:pPr indent="-304800" lvl="0" marL="457200" rtl="0" algn="just">
              <a:lnSpc>
                <a:spcPct val="150000"/>
              </a:lnSpc>
              <a:spcBef>
                <a:spcPts val="0"/>
              </a:spcBef>
              <a:spcAft>
                <a:spcPts val="0"/>
              </a:spcAft>
              <a:buClr>
                <a:schemeClr val="dk1"/>
              </a:buClr>
              <a:buSzPts val="1200"/>
              <a:buChar char="●"/>
            </a:pPr>
            <a:r>
              <a:rPr lang="en" sz="1200">
                <a:solidFill>
                  <a:schemeClr val="dk1"/>
                </a:solidFill>
              </a:rPr>
              <a:t>Social Media</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en" sz="1200">
                <a:solidFill>
                  <a:schemeClr val="dk1"/>
                </a:solidFill>
              </a:rPr>
              <a:t>Sexting</a:t>
            </a:r>
            <a:endParaRPr sz="1200">
              <a:solidFill>
                <a:schemeClr val="dk1"/>
              </a:solidFill>
            </a:endParaRPr>
          </a:p>
          <a:p>
            <a:pPr indent="-304800" lvl="0" marL="457200" rtl="0" algn="just">
              <a:lnSpc>
                <a:spcPct val="150000"/>
              </a:lnSpc>
              <a:spcBef>
                <a:spcPts val="0"/>
              </a:spcBef>
              <a:spcAft>
                <a:spcPts val="0"/>
              </a:spcAft>
              <a:buClr>
                <a:schemeClr val="dk1"/>
              </a:buClr>
              <a:buSzPts val="1200"/>
              <a:buChar char="●"/>
            </a:pPr>
            <a:r>
              <a:rPr lang="en" sz="1200">
                <a:solidFill>
                  <a:schemeClr val="dk1"/>
                </a:solidFill>
              </a:rPr>
              <a:t>Explicit</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b="1" sz="1200" u="sng">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descr="3am_frame6b.png" id="73" name="Google Shape;73;p16"/>
          <p:cNvPicPr preferRelativeResize="0"/>
          <p:nvPr/>
        </p:nvPicPr>
        <p:blipFill>
          <a:blip r:embed="rId3">
            <a:alphaModFix/>
          </a:blip>
          <a:stretch>
            <a:fillRect/>
          </a:stretch>
        </p:blipFill>
        <p:spPr>
          <a:xfrm>
            <a:off x="0" y="0"/>
            <a:ext cx="7772400" cy="10058400"/>
          </a:xfrm>
          <a:prstGeom prst="rect">
            <a:avLst/>
          </a:prstGeom>
          <a:noFill/>
          <a:ln>
            <a:noFill/>
          </a:ln>
        </p:spPr>
      </p:pic>
      <p:sp>
        <p:nvSpPr>
          <p:cNvPr id="74" name="Google Shape;74;p16"/>
          <p:cNvSpPr txBox="1"/>
          <p:nvPr/>
        </p:nvSpPr>
        <p:spPr>
          <a:xfrm>
            <a:off x="691875" y="683375"/>
            <a:ext cx="6386400" cy="867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sz="1200" u="sng">
                <a:solidFill>
                  <a:schemeClr val="dk1"/>
                </a:solidFill>
              </a:rPr>
              <a:t>Instruction: </a:t>
            </a:r>
            <a:endParaRPr b="1" sz="1200" u="sng">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What kind of technology do you use everyday (phone, iPad, computer, chromebook, etc. lead students to also include television, DVR box, etc.)</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Social media is something most people use with their technology.  What is social media? </a:t>
            </a:r>
            <a:endParaRPr sz="1200">
              <a:solidFill>
                <a:schemeClr val="dk1"/>
              </a:solidFill>
            </a:endParaRPr>
          </a:p>
          <a:p>
            <a:pPr indent="-304800" lvl="1" marL="914400" rtl="0" algn="just">
              <a:lnSpc>
                <a:spcPct val="150000"/>
              </a:lnSpc>
              <a:spcBef>
                <a:spcPts val="0"/>
              </a:spcBef>
              <a:spcAft>
                <a:spcPts val="0"/>
              </a:spcAft>
              <a:buClr>
                <a:schemeClr val="dk1"/>
              </a:buClr>
              <a:buSzPts val="1200"/>
              <a:buAutoNum type="alphaLcPeriod"/>
            </a:pPr>
            <a:r>
              <a:rPr lang="en" sz="1200">
                <a:solidFill>
                  <a:schemeClr val="dk1"/>
                </a:solidFill>
              </a:rPr>
              <a:t>Websites and applications that enable users to create and share content or to participate in social networking.  </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Break the word apart: What is social? </a:t>
            </a:r>
            <a:endParaRPr sz="1200">
              <a:solidFill>
                <a:schemeClr val="dk1"/>
              </a:solidFill>
            </a:endParaRPr>
          </a:p>
          <a:p>
            <a:pPr indent="-304800" lvl="1" marL="914400" rtl="0" algn="just">
              <a:lnSpc>
                <a:spcPct val="150000"/>
              </a:lnSpc>
              <a:spcBef>
                <a:spcPts val="0"/>
              </a:spcBef>
              <a:spcAft>
                <a:spcPts val="0"/>
              </a:spcAft>
              <a:buClr>
                <a:schemeClr val="dk1"/>
              </a:buClr>
              <a:buSzPts val="1200"/>
              <a:buAutoNum type="alphaLcPeriod"/>
            </a:pPr>
            <a:r>
              <a:rPr lang="en" sz="1200">
                <a:solidFill>
                  <a:schemeClr val="dk1"/>
                </a:solidFill>
              </a:rPr>
              <a:t>interactions with other people </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What is media? </a:t>
            </a:r>
            <a:endParaRPr sz="1200">
              <a:solidFill>
                <a:schemeClr val="dk1"/>
              </a:solidFill>
            </a:endParaRPr>
          </a:p>
          <a:p>
            <a:pPr indent="-304800" lvl="1" marL="914400" rtl="0" algn="just">
              <a:lnSpc>
                <a:spcPct val="150000"/>
              </a:lnSpc>
              <a:spcBef>
                <a:spcPts val="0"/>
              </a:spcBef>
              <a:spcAft>
                <a:spcPts val="0"/>
              </a:spcAft>
              <a:buClr>
                <a:schemeClr val="dk1"/>
              </a:buClr>
              <a:buSzPts val="1200"/>
              <a:buAutoNum type="alphaLcPeriod"/>
            </a:pPr>
            <a:r>
              <a:rPr lang="en" sz="1200">
                <a:solidFill>
                  <a:schemeClr val="dk1"/>
                </a:solidFill>
              </a:rPr>
              <a:t>means of mass communication</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Bringing these two words together shows us that social media is interaction among people that is mass communication</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All social media is public and lasts forever, even if you delete it.</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The use of technology has brought about many new responsibilities and issues.  What are some of the problems that can happen when using social media or technology? </a:t>
            </a:r>
            <a:endParaRPr sz="1200">
              <a:solidFill>
                <a:schemeClr val="dk1"/>
              </a:solidFill>
            </a:endParaRPr>
          </a:p>
          <a:p>
            <a:pPr indent="-304800" lvl="1" marL="914400" rtl="0" algn="just">
              <a:lnSpc>
                <a:spcPct val="150000"/>
              </a:lnSpc>
              <a:spcBef>
                <a:spcPts val="0"/>
              </a:spcBef>
              <a:spcAft>
                <a:spcPts val="0"/>
              </a:spcAft>
              <a:buClr>
                <a:schemeClr val="dk1"/>
              </a:buClr>
              <a:buSzPts val="1200"/>
              <a:buAutoNum type="alphaLcPeriod"/>
            </a:pPr>
            <a:r>
              <a:rPr lang="en" sz="1200">
                <a:solidFill>
                  <a:schemeClr val="dk1"/>
                </a:solidFill>
              </a:rPr>
              <a:t>identity theft, meeting strangers, sexting, etc.</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We will discuss some of the problems teens have that involve sex and relationships when using technology.  </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Who has heard of sexting?  What is it?</a:t>
            </a:r>
            <a:endParaRPr sz="1200">
              <a:solidFill>
                <a:schemeClr val="dk1"/>
              </a:solidFill>
            </a:endParaRPr>
          </a:p>
          <a:p>
            <a:pPr indent="-304800" lvl="1" marL="914400" rtl="0" algn="just">
              <a:lnSpc>
                <a:spcPct val="150000"/>
              </a:lnSpc>
              <a:spcBef>
                <a:spcPts val="0"/>
              </a:spcBef>
              <a:spcAft>
                <a:spcPts val="0"/>
              </a:spcAft>
              <a:buClr>
                <a:schemeClr val="dk1"/>
              </a:buClr>
              <a:buSzPts val="1200"/>
              <a:buAutoNum type="alphaLcPeriod"/>
            </a:pPr>
            <a:r>
              <a:rPr lang="en" sz="1200">
                <a:solidFill>
                  <a:schemeClr val="dk1"/>
                </a:solidFill>
              </a:rPr>
              <a:t>When people send suggestive or nude pictures to others using their cell phones.</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Sexting is illegal in most states. Teen sexting laws prohibit both sending and receiving explicit images. However, it isn't really possible to prevent someone else from sending you a photo. Because of that, sexting laws typically prohibit “receiving and keeping” any explicit images. If, for example, a teen receives an explicit or pornographic image from someone else, the teen hasn't violated a sexting law unless the teen chooses to keep the image.  Some laws also include sexually explicit language sent to or from a minor - someone under the age of 18. </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What does explicit mean? </a:t>
            </a:r>
            <a:endParaRPr sz="1200">
              <a:solidFill>
                <a:schemeClr val="dk1"/>
              </a:solidFill>
            </a:endParaRPr>
          </a:p>
          <a:p>
            <a:pPr indent="-304800" lvl="1" marL="914400" rtl="0" algn="just">
              <a:lnSpc>
                <a:spcPct val="150000"/>
              </a:lnSpc>
              <a:spcBef>
                <a:spcPts val="0"/>
              </a:spcBef>
              <a:spcAft>
                <a:spcPts val="0"/>
              </a:spcAft>
              <a:buClr>
                <a:schemeClr val="dk1"/>
              </a:buClr>
              <a:buSzPts val="1200"/>
              <a:buAutoNum type="alphaLcPeriod"/>
            </a:pPr>
            <a:r>
              <a:rPr lang="en" sz="1200">
                <a:solidFill>
                  <a:schemeClr val="dk1"/>
                </a:solidFill>
              </a:rPr>
              <a:t>describing or representing sexual activity in a graphic fashion.</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nvSpPr>
        <p:spPr>
          <a:xfrm>
            <a:off x="378625" y="326625"/>
            <a:ext cx="7039200" cy="94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dk1"/>
                </a:solidFill>
              </a:rPr>
              <a:t>Social Media Safety</a:t>
            </a:r>
            <a:endParaRPr b="1" sz="1800">
              <a:solidFill>
                <a:schemeClr val="dk1"/>
              </a:solidFill>
            </a:endParaRPr>
          </a:p>
          <a:p>
            <a:pPr indent="0" lvl="0" marL="0" rtl="0" algn="just">
              <a:spcBef>
                <a:spcPts val="0"/>
              </a:spcBef>
              <a:spcAft>
                <a:spcPts val="0"/>
              </a:spcAft>
              <a:buClr>
                <a:schemeClr val="dk1"/>
              </a:buClr>
              <a:buSzPts val="1100"/>
              <a:buFont typeface="Arial"/>
              <a:buNone/>
            </a:pPr>
            <a:r>
              <a:t/>
            </a:r>
            <a:endParaRPr b="1" sz="1200">
              <a:solidFill>
                <a:schemeClr val="dk1"/>
              </a:solidFill>
            </a:endParaRPr>
          </a:p>
          <a:p>
            <a:pPr indent="0" lvl="0" marL="0" rtl="0" algn="just">
              <a:spcBef>
                <a:spcPts val="0"/>
              </a:spcBef>
              <a:spcAft>
                <a:spcPts val="0"/>
              </a:spcAft>
              <a:buClr>
                <a:schemeClr val="dk1"/>
              </a:buClr>
              <a:buSzPts val="1100"/>
              <a:buFont typeface="Arial"/>
              <a:buNone/>
            </a:pPr>
            <a:r>
              <a:t/>
            </a:r>
            <a:endParaRPr b="1" sz="1200">
              <a:solidFill>
                <a:schemeClr val="dk1"/>
              </a:solidFill>
            </a:endParaRPr>
          </a:p>
          <a:p>
            <a:pPr indent="0" lvl="0" marL="0" rtl="0" algn="just">
              <a:spcBef>
                <a:spcPts val="0"/>
              </a:spcBef>
              <a:spcAft>
                <a:spcPts val="0"/>
              </a:spcAft>
              <a:buClr>
                <a:schemeClr val="dk1"/>
              </a:buClr>
              <a:buSzPts val="1100"/>
              <a:buFont typeface="Arial"/>
              <a:buNone/>
            </a:pPr>
            <a:r>
              <a:t/>
            </a:r>
            <a:endParaRPr b="1" sz="1200">
              <a:solidFill>
                <a:schemeClr val="dk1"/>
              </a:solidFill>
            </a:endParaRPr>
          </a:p>
          <a:p>
            <a:pPr indent="0" lvl="0" marL="0" rtl="0" algn="just">
              <a:spcBef>
                <a:spcPts val="0"/>
              </a:spcBef>
              <a:spcAft>
                <a:spcPts val="0"/>
              </a:spcAft>
              <a:buClr>
                <a:schemeClr val="dk1"/>
              </a:buClr>
              <a:buSzPts val="1100"/>
              <a:buFont typeface="Arial"/>
              <a:buNone/>
            </a:pPr>
            <a:r>
              <a:rPr lang="en" sz="1200">
                <a:solidFill>
                  <a:schemeClr val="dk1"/>
                </a:solidFill>
              </a:rPr>
              <a:t>What is media?</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rPr lang="en" sz="1200">
                <a:solidFill>
                  <a:schemeClr val="dk1"/>
                </a:solidFill>
              </a:rPr>
              <a:t>What is social media?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rPr lang="en" sz="1200">
                <a:solidFill>
                  <a:schemeClr val="dk1"/>
                </a:solidFill>
              </a:rPr>
              <a:t>What is sexting?</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rPr lang="en" sz="1200">
                <a:solidFill>
                  <a:schemeClr val="dk1"/>
                </a:solidFill>
              </a:rPr>
              <a:t>What does explicit mean?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ctr">
              <a:spcBef>
                <a:spcPts val="0"/>
              </a:spcBef>
              <a:spcAft>
                <a:spcPts val="0"/>
              </a:spcAft>
              <a:buClr>
                <a:schemeClr val="dk1"/>
              </a:buClr>
              <a:buSzPts val="1100"/>
              <a:buFont typeface="Arial"/>
              <a:buNone/>
            </a:pPr>
            <a:r>
              <a:rPr b="1" lang="en">
                <a:solidFill>
                  <a:schemeClr val="dk1"/>
                </a:solidFill>
              </a:rPr>
              <a:t>Sexting Laws - Yes!  It is ILLEGAL! </a:t>
            </a:r>
            <a:endParaRPr b="1">
              <a:solidFill>
                <a:schemeClr val="dk1"/>
              </a:solidFill>
            </a:endParaRPr>
          </a:p>
          <a:p>
            <a:pPr indent="0" lvl="0" marL="0" rtl="0" algn="ctr">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Check out your state’s laws here: </a:t>
            </a:r>
            <a:r>
              <a:rPr lang="en" sz="1200" u="sng">
                <a:solidFill>
                  <a:schemeClr val="dk1"/>
                </a:solidFill>
                <a:hlinkClick r:id="rId3"/>
              </a:rPr>
              <a:t>http://www.criminaldefenselawyer.com/crime-penalties/juvenile/sexting.htm#states</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304800" lvl="0" marL="457200" rtl="0" algn="just">
              <a:spcBef>
                <a:spcPts val="0"/>
              </a:spcBef>
              <a:spcAft>
                <a:spcPts val="0"/>
              </a:spcAft>
              <a:buClr>
                <a:schemeClr val="dk1"/>
              </a:buClr>
              <a:buSzPts val="1200"/>
              <a:buAutoNum type="arabicPeriod"/>
            </a:pPr>
            <a:r>
              <a:rPr lang="en" sz="1200">
                <a:solidFill>
                  <a:schemeClr val="dk1"/>
                </a:solidFill>
              </a:rPr>
              <a:t> How does your state define sexting?</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304800" lvl="0" marL="457200" rtl="0" algn="just">
              <a:spcBef>
                <a:spcPts val="0"/>
              </a:spcBef>
              <a:spcAft>
                <a:spcPts val="0"/>
              </a:spcAft>
              <a:buClr>
                <a:schemeClr val="dk1"/>
              </a:buClr>
              <a:buSzPts val="1200"/>
              <a:buAutoNum type="arabicPeriod"/>
            </a:pPr>
            <a:r>
              <a:rPr lang="en" sz="1200">
                <a:solidFill>
                  <a:schemeClr val="dk1"/>
                </a:solidFill>
              </a:rPr>
              <a:t>What is one penalty a teen could face for sexting?</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304800" lvl="0" marL="457200" rtl="0" algn="just">
              <a:spcBef>
                <a:spcPts val="0"/>
              </a:spcBef>
              <a:spcAft>
                <a:spcPts val="0"/>
              </a:spcAft>
              <a:buClr>
                <a:schemeClr val="dk1"/>
              </a:buClr>
              <a:buSzPts val="1200"/>
              <a:buAutoNum type="arabicPeriod"/>
            </a:pPr>
            <a:r>
              <a:rPr lang="en" sz="1200">
                <a:solidFill>
                  <a:schemeClr val="dk1"/>
                </a:solidFill>
              </a:rPr>
              <a:t>Does a teen have to register as a sex offender if they are found guilty of sexting?</a:t>
            </a:r>
            <a:endParaRPr/>
          </a:p>
        </p:txBody>
      </p:sp>
      <p:pic>
        <p:nvPicPr>
          <p:cNvPr id="80" name="Google Shape;80;p17"/>
          <p:cNvPicPr preferRelativeResize="0"/>
          <p:nvPr/>
        </p:nvPicPr>
        <p:blipFill>
          <a:blip r:embed="rId4">
            <a:alphaModFix/>
          </a:blip>
          <a:stretch>
            <a:fillRect/>
          </a:stretch>
        </p:blipFill>
        <p:spPr>
          <a:xfrm>
            <a:off x="2975650" y="8157550"/>
            <a:ext cx="1845150" cy="1165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descr="3am_frame6b.png" id="85" name="Google Shape;85;p18"/>
          <p:cNvPicPr preferRelativeResize="0"/>
          <p:nvPr/>
        </p:nvPicPr>
        <p:blipFill>
          <a:blip r:embed="rId3">
            <a:alphaModFix/>
          </a:blip>
          <a:stretch>
            <a:fillRect/>
          </a:stretch>
        </p:blipFill>
        <p:spPr>
          <a:xfrm>
            <a:off x="0" y="0"/>
            <a:ext cx="7772400" cy="10058400"/>
          </a:xfrm>
          <a:prstGeom prst="rect">
            <a:avLst/>
          </a:prstGeom>
          <a:noFill/>
          <a:ln>
            <a:noFill/>
          </a:ln>
        </p:spPr>
      </p:pic>
      <p:sp>
        <p:nvSpPr>
          <p:cNvPr id="86" name="Google Shape;86;p18"/>
          <p:cNvSpPr txBox="1"/>
          <p:nvPr/>
        </p:nvSpPr>
        <p:spPr>
          <a:xfrm>
            <a:off x="735375" y="709475"/>
            <a:ext cx="6299400" cy="8587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b="1" lang="en" sz="1200" u="sng">
                <a:solidFill>
                  <a:schemeClr val="dk1"/>
                </a:solidFill>
              </a:rPr>
              <a:t>Instruction:</a:t>
            </a:r>
            <a:endParaRPr b="1" sz="1200" u="sng">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b="1" sz="1200" u="sng">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Most students don’t realize how much information can easily be found about them.  They don’t realize how permanent social media posts are.  </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Instead of telling you this I want you to explore for yourself.  </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Introduce the Google activity - if you are comfortable Google yourself or someone you know to show how much information can be found. </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b="1" lang="en" sz="1200" u="sng">
                <a:solidFill>
                  <a:schemeClr val="dk1"/>
                </a:solidFill>
                <a:highlight>
                  <a:srgbClr val="FFFFFF"/>
                </a:highlight>
              </a:rPr>
              <a:t>Student Activity: </a:t>
            </a:r>
            <a:endParaRPr i="1"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lang="en" sz="1200">
                <a:solidFill>
                  <a:schemeClr val="dk1"/>
                </a:solidFill>
              </a:rPr>
              <a:t>On your own you have fifteen minutes to complete this activity.  Google yourself.  Type your name in and see what you can find.  Answer the questions provided.   After you have completed your google search, look up someone else that you know.   Answer the questions provided.  </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9"/>
          <p:cNvSpPr txBox="1"/>
          <p:nvPr/>
        </p:nvSpPr>
        <p:spPr>
          <a:xfrm>
            <a:off x="369925" y="274425"/>
            <a:ext cx="7030500" cy="94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Google Yourself!</a:t>
            </a:r>
            <a:endParaRPr sz="1200">
              <a:solidFill>
                <a:schemeClr val="dk1"/>
              </a:solidFill>
            </a:endParaRPr>
          </a:p>
          <a:p>
            <a:pPr indent="0" lvl="0" marL="0" rtl="0" algn="ctr">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Did you find anything that surprised you?</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List one thing you found?</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you found nothing, why?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Did you find anything that you thought you deleted?</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Did you find anything that someone else posted of you or about you?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Now Google someone you know.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Did you find anything that surprised you?</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List one thing you found?</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you found nothing, why?</a:t>
            </a:r>
            <a:endParaRPr sz="1200">
              <a:solidFill>
                <a:schemeClr val="dk1"/>
              </a:solidFill>
            </a:endParaRPr>
          </a:p>
          <a:p>
            <a:pPr indent="0" lvl="0" marL="0" rtl="0" algn="just">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spcBef>
                <a:spcPts val="0"/>
              </a:spcBef>
              <a:spcAft>
                <a:spcPts val="0"/>
              </a:spcAft>
              <a:buNone/>
            </a:pPr>
            <a:r>
              <a:t/>
            </a:r>
            <a:endParaRPr/>
          </a:p>
        </p:txBody>
      </p:sp>
      <p:pic>
        <p:nvPicPr>
          <p:cNvPr id="92" name="Google Shape;92;p19"/>
          <p:cNvPicPr preferRelativeResize="0"/>
          <p:nvPr/>
        </p:nvPicPr>
        <p:blipFill>
          <a:blip r:embed="rId3">
            <a:alphaModFix/>
          </a:blip>
          <a:stretch>
            <a:fillRect/>
          </a:stretch>
        </p:blipFill>
        <p:spPr>
          <a:xfrm>
            <a:off x="2132575" y="596150"/>
            <a:ext cx="3505200" cy="1181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descr="3am_frame6b.png" id="97" name="Google Shape;97;p20"/>
          <p:cNvPicPr preferRelativeResize="0"/>
          <p:nvPr/>
        </p:nvPicPr>
        <p:blipFill>
          <a:blip r:embed="rId3">
            <a:alphaModFix/>
          </a:blip>
          <a:stretch>
            <a:fillRect/>
          </a:stretch>
        </p:blipFill>
        <p:spPr>
          <a:xfrm>
            <a:off x="0" y="0"/>
            <a:ext cx="7772400" cy="10058400"/>
          </a:xfrm>
          <a:prstGeom prst="rect">
            <a:avLst/>
          </a:prstGeom>
          <a:noFill/>
          <a:ln>
            <a:noFill/>
          </a:ln>
        </p:spPr>
      </p:pic>
      <p:sp>
        <p:nvSpPr>
          <p:cNvPr id="98" name="Google Shape;98;p20"/>
          <p:cNvSpPr txBox="1"/>
          <p:nvPr/>
        </p:nvSpPr>
        <p:spPr>
          <a:xfrm>
            <a:off x="761475" y="744275"/>
            <a:ext cx="6247500" cy="8535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sz="1200" u="sng">
                <a:solidFill>
                  <a:schemeClr val="dk1"/>
                </a:solidFill>
              </a:rPr>
              <a:t>Instruction:</a:t>
            </a:r>
            <a:endParaRPr b="1" sz="1200" u="sng">
              <a:solidFill>
                <a:schemeClr val="dk1"/>
              </a:solidFill>
            </a:endParaRPr>
          </a:p>
          <a:p>
            <a:pPr indent="0" lvl="0" marL="0" rtl="0" algn="just">
              <a:spcBef>
                <a:spcPts val="0"/>
              </a:spcBef>
              <a:spcAft>
                <a:spcPts val="0"/>
              </a:spcAft>
              <a:buClr>
                <a:schemeClr val="dk1"/>
              </a:buClr>
              <a:buSzPts val="1100"/>
              <a:buFont typeface="Arial"/>
              <a:buNone/>
            </a:pPr>
            <a:r>
              <a:t/>
            </a:r>
            <a:endParaRPr b="1" sz="1200" u="sng">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Another problem teens face is providing too much information to people online.</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What did you find that was interesting or surprising in your google search?</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Based on that search what have you learned about the information you post?</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What information can teens safely post online?  </a:t>
            </a:r>
            <a:endParaRPr sz="1200">
              <a:solidFill>
                <a:schemeClr val="dk1"/>
              </a:solidFill>
            </a:endParaRPr>
          </a:p>
          <a:p>
            <a:pPr indent="-304800" lvl="1" marL="914400" rtl="0" algn="just">
              <a:lnSpc>
                <a:spcPct val="150000"/>
              </a:lnSpc>
              <a:spcBef>
                <a:spcPts val="0"/>
              </a:spcBef>
              <a:spcAft>
                <a:spcPts val="0"/>
              </a:spcAft>
              <a:buClr>
                <a:schemeClr val="dk1"/>
              </a:buClr>
              <a:buSzPts val="1200"/>
              <a:buAutoNum type="alphaLcPeriod"/>
            </a:pPr>
            <a:r>
              <a:rPr lang="en" sz="1200">
                <a:solidFill>
                  <a:schemeClr val="dk1"/>
                </a:solidFill>
              </a:rPr>
              <a:t>First name, state, real age</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What information is never safe to post online?</a:t>
            </a:r>
            <a:endParaRPr sz="1200">
              <a:solidFill>
                <a:schemeClr val="dk1"/>
              </a:solidFill>
            </a:endParaRPr>
          </a:p>
          <a:p>
            <a:pPr indent="-304800" lvl="1" marL="914400" rtl="0" algn="just">
              <a:lnSpc>
                <a:spcPct val="150000"/>
              </a:lnSpc>
              <a:spcBef>
                <a:spcPts val="0"/>
              </a:spcBef>
              <a:spcAft>
                <a:spcPts val="0"/>
              </a:spcAft>
              <a:buClr>
                <a:schemeClr val="dk1"/>
              </a:buClr>
              <a:buSzPts val="1200"/>
              <a:buAutoNum type="alphaLcPeriod"/>
            </a:pPr>
            <a:r>
              <a:rPr lang="en" sz="1200">
                <a:solidFill>
                  <a:schemeClr val="dk1"/>
                </a:solidFill>
              </a:rPr>
              <a:t>Address, phone number, fake age, school you go to, other personal information</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You have to be careful when accepting friends or followers on your social media apps.  People are not always who they say they are, or as nice as they seem to be.  It is NEVER acceptable to meet a stranger that you have been talking to online in person.  It is very dangerous.  When you are older if you choose to use a dating app make sure to meet the person in a public place with plenty of people around.  </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b="1" lang="en" sz="1200" u="sng">
                <a:solidFill>
                  <a:schemeClr val="dk1"/>
                </a:solidFill>
                <a:highlight>
                  <a:srgbClr val="FFFFFF"/>
                </a:highlight>
              </a:rPr>
              <a:t>Student Activity: </a:t>
            </a:r>
            <a:endParaRPr i="1"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lang="en" sz="1200">
                <a:solidFill>
                  <a:schemeClr val="dk1"/>
                </a:solidFill>
              </a:rPr>
              <a:t>Put the number of each example the proper column below.  “Request” means a follow, or friend request in any kind of social media app.</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someone who is already your friend</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someone with no picture, or the picture is not them</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with an old profile picture </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someone you met at camp this summer</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your friend’s cousin whom you do not know</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your friend’s sister</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a total stranger</a:t>
            </a:r>
            <a:endParaRPr sz="1200">
              <a:solidFill>
                <a:schemeClr val="dk1"/>
              </a:solidFill>
            </a:endParaRPr>
          </a:p>
          <a:p>
            <a:pPr indent="0" lvl="0" marL="0" rtl="0" algn="l">
              <a:spcBef>
                <a:spcPts val="0"/>
              </a:spcBef>
              <a:spcAft>
                <a:spcPts val="0"/>
              </a:spcAft>
              <a:buNone/>
            </a:pPr>
            <a:r>
              <a:t/>
            </a:r>
            <a:endParaRPr/>
          </a:p>
          <a:p>
            <a:pPr indent="457200" lvl="0" marL="0" rtl="0" algn="l">
              <a:spcBef>
                <a:spcPts val="0"/>
              </a:spcBef>
              <a:spcAft>
                <a:spcPts val="0"/>
              </a:spcAft>
              <a:buNone/>
            </a:pPr>
            <a:r>
              <a:rPr b="1" lang="en" sz="1200"/>
              <a:t>Safe to Accept				</a:t>
            </a:r>
            <a:r>
              <a:rPr b="1" lang="en" sz="1200">
                <a:solidFill>
                  <a:schemeClr val="dk1"/>
                </a:solidFill>
              </a:rPr>
              <a:t>Not Safe to Accept</a:t>
            </a:r>
            <a:r>
              <a:rPr b="1" lang="en" sz="1200"/>
              <a:t>		</a:t>
            </a:r>
            <a:endParaRPr b="1" sz="1200"/>
          </a:p>
          <a:p>
            <a:pPr indent="0" lvl="0" marL="914400" rtl="0" algn="l">
              <a:spcBef>
                <a:spcPts val="0"/>
              </a:spcBef>
              <a:spcAft>
                <a:spcPts val="0"/>
              </a:spcAft>
              <a:buNone/>
            </a:pPr>
            <a:r>
              <a:rPr b="1" lang="en" sz="1200"/>
              <a:t>4 						    1</a:t>
            </a:r>
            <a:endParaRPr b="1" sz="1200"/>
          </a:p>
          <a:p>
            <a:pPr indent="457200" lvl="0" marL="457200" rtl="0" algn="l">
              <a:spcBef>
                <a:spcPts val="0"/>
              </a:spcBef>
              <a:spcAft>
                <a:spcPts val="0"/>
              </a:spcAft>
              <a:buNone/>
            </a:pPr>
            <a:r>
              <a:rPr b="1" lang="en" sz="1200"/>
              <a:t>6						    2</a:t>
            </a:r>
            <a:endParaRPr b="1" sz="1200"/>
          </a:p>
          <a:p>
            <a:pPr indent="0" lvl="0" marL="0" rtl="0" algn="l">
              <a:spcBef>
                <a:spcPts val="0"/>
              </a:spcBef>
              <a:spcAft>
                <a:spcPts val="0"/>
              </a:spcAft>
              <a:buNone/>
            </a:pPr>
            <a:r>
              <a:rPr b="1" lang="en" sz="1200"/>
              <a:t>								    3</a:t>
            </a:r>
            <a:endParaRPr b="1" sz="1200"/>
          </a:p>
          <a:p>
            <a:pPr indent="0" lvl="0" marL="0" rtl="0" algn="ctr">
              <a:spcBef>
                <a:spcPts val="0"/>
              </a:spcBef>
              <a:spcAft>
                <a:spcPts val="0"/>
              </a:spcAft>
              <a:buNone/>
            </a:pPr>
            <a:r>
              <a:rPr b="1" lang="en" sz="1200"/>
              <a:t>			       5</a:t>
            </a:r>
            <a:endParaRPr b="1" sz="1200"/>
          </a:p>
          <a:p>
            <a:pPr indent="0" lvl="0" marL="0" rtl="0" algn="ctr">
              <a:spcBef>
                <a:spcPts val="0"/>
              </a:spcBef>
              <a:spcAft>
                <a:spcPts val="0"/>
              </a:spcAft>
              <a:buNone/>
            </a:pPr>
            <a:r>
              <a:rPr b="1" lang="en" sz="1200"/>
              <a:t>			       7</a:t>
            </a:r>
            <a:endParaRPr b="1" sz="1200"/>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1"/>
          <p:cNvSpPr txBox="1"/>
          <p:nvPr/>
        </p:nvSpPr>
        <p:spPr>
          <a:xfrm>
            <a:off x="239425" y="187400"/>
            <a:ext cx="7282800" cy="96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Safety with Social Media</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rPr lang="en" sz="1200">
                <a:solidFill>
                  <a:schemeClr val="dk1"/>
                </a:solidFill>
              </a:rPr>
              <a:t>What information is safe to post online?</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rPr lang="en" sz="1200">
                <a:solidFill>
                  <a:schemeClr val="dk1"/>
                </a:solidFill>
              </a:rPr>
              <a:t>What information is NEVER Safe to post online?</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ctr">
              <a:spcBef>
                <a:spcPts val="0"/>
              </a:spcBef>
              <a:spcAft>
                <a:spcPts val="0"/>
              </a:spcAft>
              <a:buClr>
                <a:schemeClr val="dk1"/>
              </a:buClr>
              <a:buSzPts val="1100"/>
              <a:buFont typeface="Arial"/>
              <a:buNone/>
            </a:pPr>
            <a:r>
              <a:t/>
            </a:r>
            <a:endParaRPr sz="1200">
              <a:solidFill>
                <a:schemeClr val="dk1"/>
              </a:solidFill>
            </a:endParaRPr>
          </a:p>
          <a:p>
            <a:pPr indent="0" lvl="0" marL="0" rtl="0" algn="ctr">
              <a:spcBef>
                <a:spcPts val="0"/>
              </a:spcBef>
              <a:spcAft>
                <a:spcPts val="0"/>
              </a:spcAft>
              <a:buClr>
                <a:schemeClr val="dk1"/>
              </a:buClr>
              <a:buSzPts val="1100"/>
              <a:buFont typeface="Arial"/>
              <a:buNone/>
            </a:pPr>
            <a:r>
              <a:rPr b="1" lang="en" sz="1200">
                <a:solidFill>
                  <a:schemeClr val="dk1"/>
                </a:solidFill>
              </a:rPr>
              <a:t>Be careful who your friends are!</a:t>
            </a:r>
            <a:endParaRPr b="1" sz="1200">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lang="en" sz="1200">
                <a:solidFill>
                  <a:schemeClr val="dk1"/>
                </a:solidFill>
              </a:rPr>
              <a:t>Put the number of each example the proper column below.  “Request” means a follow, or friend request in any kind of social media app.</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someone who is already your friend</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someone with no picture, or the picture is not them</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with an old profile picture </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someone you met at camp this summer</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your friend’s cousin whom you do not know</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your friend’s sister</a:t>
            </a:r>
            <a:endParaRPr sz="1200">
              <a:solidFill>
                <a:schemeClr val="dk1"/>
              </a:solidFill>
            </a:endParaRPr>
          </a:p>
          <a:p>
            <a:pPr indent="-304800" lvl="0" marL="457200" rtl="0" algn="just">
              <a:lnSpc>
                <a:spcPct val="150000"/>
              </a:lnSpc>
              <a:spcBef>
                <a:spcPts val="0"/>
              </a:spcBef>
              <a:spcAft>
                <a:spcPts val="0"/>
              </a:spcAft>
              <a:buClr>
                <a:schemeClr val="dk1"/>
              </a:buClr>
              <a:buSzPts val="1200"/>
              <a:buAutoNum type="arabicPeriod"/>
            </a:pPr>
            <a:r>
              <a:rPr lang="en" sz="1200">
                <a:solidFill>
                  <a:schemeClr val="dk1"/>
                </a:solidFill>
              </a:rPr>
              <a:t>A request from a total stranger</a:t>
            </a:r>
            <a:endParaRPr sz="1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04" name="Google Shape;104;p21"/>
          <p:cNvPicPr preferRelativeResize="0"/>
          <p:nvPr/>
        </p:nvPicPr>
        <p:blipFill>
          <a:blip r:embed="rId3">
            <a:alphaModFix/>
          </a:blip>
          <a:stretch>
            <a:fillRect/>
          </a:stretch>
        </p:blipFill>
        <p:spPr>
          <a:xfrm>
            <a:off x="2345075" y="892000"/>
            <a:ext cx="2857500" cy="1600200"/>
          </a:xfrm>
          <a:prstGeom prst="rect">
            <a:avLst/>
          </a:prstGeom>
          <a:noFill/>
          <a:ln>
            <a:noFill/>
          </a:ln>
        </p:spPr>
      </p:pic>
      <p:sp>
        <p:nvSpPr>
          <p:cNvPr id="105" name="Google Shape;105;p21"/>
          <p:cNvSpPr/>
          <p:nvPr/>
        </p:nvSpPr>
        <p:spPr>
          <a:xfrm>
            <a:off x="1257425" y="7362750"/>
            <a:ext cx="5142300" cy="2140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21"/>
          <p:cNvCxnSpPr>
            <a:stCxn id="105" idx="0"/>
            <a:endCxn id="105" idx="2"/>
          </p:cNvCxnSpPr>
          <p:nvPr/>
        </p:nvCxnSpPr>
        <p:spPr>
          <a:xfrm>
            <a:off x="3828575" y="7362750"/>
            <a:ext cx="0" cy="2140500"/>
          </a:xfrm>
          <a:prstGeom prst="straightConnector1">
            <a:avLst/>
          </a:prstGeom>
          <a:noFill/>
          <a:ln cap="flat" cmpd="sng" w="19050">
            <a:solidFill>
              <a:schemeClr val="dk2"/>
            </a:solidFill>
            <a:prstDash val="solid"/>
            <a:round/>
            <a:headEnd len="med" w="med" type="none"/>
            <a:tailEnd len="med" w="med" type="none"/>
          </a:ln>
        </p:spPr>
      </p:cxnSp>
      <p:sp>
        <p:nvSpPr>
          <p:cNvPr id="107" name="Google Shape;107;p21"/>
          <p:cNvSpPr txBox="1"/>
          <p:nvPr/>
        </p:nvSpPr>
        <p:spPr>
          <a:xfrm>
            <a:off x="1872925" y="7456725"/>
            <a:ext cx="14184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Safe to Accept</a:t>
            </a:r>
            <a:endParaRPr/>
          </a:p>
          <a:p>
            <a:pPr indent="0" lvl="0" marL="0" rtl="0" algn="l">
              <a:spcBef>
                <a:spcPts val="0"/>
              </a:spcBef>
              <a:spcAft>
                <a:spcPts val="0"/>
              </a:spcAft>
              <a:buNone/>
            </a:pPr>
            <a:r>
              <a:t/>
            </a:r>
            <a:endParaRPr/>
          </a:p>
        </p:txBody>
      </p:sp>
      <p:sp>
        <p:nvSpPr>
          <p:cNvPr id="108" name="Google Shape;108;p21"/>
          <p:cNvSpPr txBox="1"/>
          <p:nvPr/>
        </p:nvSpPr>
        <p:spPr>
          <a:xfrm>
            <a:off x="4285975" y="7456725"/>
            <a:ext cx="17055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Not Safe to Accept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