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62"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8"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58963" autoAdjust="0"/>
  </p:normalViewPr>
  <p:slideViewPr>
    <p:cSldViewPr snapToGrid="0">
      <p:cViewPr varScale="1">
        <p:scale>
          <a:sx n="53" d="100"/>
          <a:sy n="53" d="100"/>
        </p:scale>
        <p:origin x="15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944FEFC-316E-4F8D-B51C-DA3EA09BB211}" type="datetimeFigureOut">
              <a:rPr lang="en-US" smtClean="0"/>
              <a:t>10/21/2020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DCF7AB-003B-445C-923C-A1FE01B07274}" type="slidenum">
              <a:rPr lang="en-US" smtClean="0"/>
              <a:t>‹#›</a:t>
            </a:fld>
            <a:endParaRPr lang="en-US"/>
          </a:p>
        </p:txBody>
      </p:sp>
    </p:spTree>
    <p:extLst>
      <p:ext uri="{BB962C8B-B14F-4D97-AF65-F5344CB8AC3E}">
        <p14:creationId xmlns:p14="http://schemas.microsoft.com/office/powerpoint/2010/main" val="1028699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“the Spirit expressly says” </a:t>
            </a:r>
            <a:r>
              <a:rPr lang="en-US" dirty="0"/>
              <a:t>= </a:t>
            </a:r>
          </a:p>
          <a:p>
            <a:r>
              <a:rPr lang="en-US" dirty="0"/>
              <a:t>	1.  This means that there was neither doubt nor vagueness about it.</a:t>
            </a:r>
          </a:p>
          <a:p>
            <a:r>
              <a:rPr lang="en-US" dirty="0"/>
              <a:t>	2.  “expressly” = in express words</a:t>
            </a:r>
          </a:p>
          <a:p>
            <a:endParaRPr lang="en-US" dirty="0"/>
          </a:p>
          <a:p>
            <a:r>
              <a:rPr lang="en-US" b="1" u="sng" dirty="0"/>
              <a:t>“in latter times” </a:t>
            </a:r>
            <a:r>
              <a:rPr lang="en-US" dirty="0"/>
              <a:t>= </a:t>
            </a:r>
          </a:p>
          <a:p>
            <a:r>
              <a:rPr lang="en-US" dirty="0"/>
              <a:t>	1.  This is not limited to any immediate period after Paul’s letter.</a:t>
            </a:r>
          </a:p>
          <a:p>
            <a:r>
              <a:rPr lang="en-US" dirty="0"/>
              <a:t>	2.  From the time at which he was writing and forward in all periods of the church, men have apostatized from the faith.</a:t>
            </a:r>
          </a:p>
          <a:p>
            <a:r>
              <a:rPr lang="en-US" dirty="0"/>
              <a:t>	3.  “latter” = later; coming after</a:t>
            </a:r>
          </a:p>
          <a:p>
            <a:r>
              <a:rPr lang="en-US" dirty="0"/>
              <a:t>	4.  “times” = universally; a fixed and definite time</a:t>
            </a:r>
          </a:p>
          <a:p>
            <a:r>
              <a:rPr lang="en-US" dirty="0"/>
              <a:t>	5.  The complete fixed time after Paul</a:t>
            </a:r>
          </a:p>
          <a:p>
            <a:endParaRPr lang="en-US" dirty="0"/>
          </a:p>
          <a:p>
            <a:r>
              <a:rPr lang="en-US" b="1" u="sng" dirty="0"/>
              <a:t>“some will depart from” </a:t>
            </a:r>
            <a:r>
              <a:rPr lang="en-US" dirty="0"/>
              <a:t>= </a:t>
            </a:r>
          </a:p>
          <a:p>
            <a:r>
              <a:rPr lang="en-US" dirty="0"/>
              <a:t>	1.  to withdraw oneself from; to fall away</a:t>
            </a:r>
          </a:p>
          <a:p>
            <a:endParaRPr lang="en-US" dirty="0"/>
          </a:p>
          <a:p>
            <a:r>
              <a:rPr lang="en-US" b="1" u="sng" dirty="0"/>
              <a:t>“the faith” </a:t>
            </a:r>
            <a:r>
              <a:rPr lang="en-US" dirty="0"/>
              <a:t>= the system of faith of the Christian belief.</a:t>
            </a:r>
          </a:p>
          <a:p>
            <a:endParaRPr lang="en-US" dirty="0"/>
          </a:p>
          <a:p>
            <a:r>
              <a:rPr lang="en-US" b="1" u="sng" dirty="0"/>
              <a:t>“giving heed” </a:t>
            </a:r>
            <a:r>
              <a:rPr lang="en-US" dirty="0"/>
              <a:t>= to apply oneself to, attach oneself to, hold or cleave to a person or a thing</a:t>
            </a:r>
          </a:p>
          <a:p>
            <a:endParaRPr lang="en-US" dirty="0"/>
          </a:p>
          <a:p>
            <a:r>
              <a:rPr lang="en-US" b="1" u="sng" dirty="0"/>
              <a:t>“to deceiving spirits” </a:t>
            </a:r>
            <a:r>
              <a:rPr lang="en-US" dirty="0"/>
              <a:t>= </a:t>
            </a:r>
          </a:p>
          <a:p>
            <a:r>
              <a:rPr lang="en-US" dirty="0"/>
              <a:t>	1.  It is not taught here that evil spirits actually teach, but that they “through men” deceiving people.</a:t>
            </a:r>
          </a:p>
          <a:p>
            <a:r>
              <a:rPr lang="en-US" dirty="0"/>
              <a:t>	2.  “deceiving” = wandering, misleading, leading into error</a:t>
            </a:r>
          </a:p>
          <a:p>
            <a:endParaRPr lang="en-US" dirty="0"/>
          </a:p>
          <a:p>
            <a:r>
              <a:rPr lang="en-US" b="1" u="sng" dirty="0"/>
              <a:t>“doctrines of demons” </a:t>
            </a:r>
            <a:r>
              <a:rPr lang="en-US" dirty="0"/>
              <a:t>= </a:t>
            </a:r>
          </a:p>
          <a:p>
            <a:r>
              <a:rPr lang="en-US" dirty="0"/>
              <a:t>	1.  “doctrines” = that which is taught</a:t>
            </a:r>
          </a:p>
          <a:p>
            <a:r>
              <a:rPr lang="en-US" dirty="0"/>
              <a:t>	2.  “demons” = errors taught through men influenced by demonic forces</a:t>
            </a:r>
          </a:p>
        </p:txBody>
      </p:sp>
      <p:sp>
        <p:nvSpPr>
          <p:cNvPr id="4" name="Slide Number Placeholder 3"/>
          <p:cNvSpPr>
            <a:spLocks noGrp="1"/>
          </p:cNvSpPr>
          <p:nvPr>
            <p:ph type="sldNum" sz="quarter" idx="5"/>
          </p:nvPr>
        </p:nvSpPr>
        <p:spPr/>
        <p:txBody>
          <a:bodyPr/>
          <a:lstStyle/>
          <a:p>
            <a:fld id="{40DCF7AB-003B-445C-923C-A1FE01B07274}" type="slidenum">
              <a:rPr lang="en-US" smtClean="0"/>
              <a:t>2</a:t>
            </a:fld>
            <a:endParaRPr lang="en-US"/>
          </a:p>
        </p:txBody>
      </p:sp>
    </p:spTree>
    <p:extLst>
      <p:ext uri="{BB962C8B-B14F-4D97-AF65-F5344CB8AC3E}">
        <p14:creationId xmlns:p14="http://schemas.microsoft.com/office/powerpoint/2010/main" val="293717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“command”</a:t>
            </a:r>
            <a:r>
              <a:rPr lang="en-US" b="0" u="none" dirty="0"/>
              <a:t> = order, charge</a:t>
            </a:r>
          </a:p>
          <a:p>
            <a:endParaRPr lang="en-US" b="0" u="none" dirty="0"/>
          </a:p>
          <a:p>
            <a:r>
              <a:rPr lang="en-US" b="1" u="sng" dirty="0"/>
              <a:t>“teach”</a:t>
            </a:r>
            <a:r>
              <a:rPr lang="en-US" b="0" u="none" dirty="0"/>
              <a:t> = prescribe a thing</a:t>
            </a:r>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12</a:t>
            </a:fld>
            <a:endParaRPr lang="en-US"/>
          </a:p>
        </p:txBody>
      </p:sp>
    </p:spTree>
    <p:extLst>
      <p:ext uri="{BB962C8B-B14F-4D97-AF65-F5344CB8AC3E}">
        <p14:creationId xmlns:p14="http://schemas.microsoft.com/office/powerpoint/2010/main" val="3933509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“despise”</a:t>
            </a:r>
            <a:r>
              <a:rPr lang="en-US" b="0" u="none" dirty="0"/>
              <a:t> = disdain, think little or nothing of</a:t>
            </a:r>
          </a:p>
          <a:p>
            <a:endParaRPr lang="en-US" b="0" u="none" dirty="0"/>
          </a:p>
          <a:p>
            <a:r>
              <a:rPr lang="en-US" b="1" u="sng" dirty="0"/>
              <a:t>“youth”</a:t>
            </a:r>
            <a:r>
              <a:rPr lang="en-US" b="0" u="none" dirty="0"/>
              <a:t> = youthful age.  We do not know how old Timothy was.  Just that according to the standards of the day, he was young.</a:t>
            </a:r>
          </a:p>
          <a:p>
            <a:endParaRPr lang="en-US" b="0" u="none" dirty="0"/>
          </a:p>
          <a:p>
            <a:r>
              <a:rPr lang="en-US" b="1" u="sng" dirty="0"/>
              <a:t>“example”</a:t>
            </a:r>
            <a:r>
              <a:rPr lang="en-US" b="0" u="none" dirty="0"/>
              <a:t> = something to be imitated</a:t>
            </a:r>
          </a:p>
          <a:p>
            <a:endParaRPr lang="en-US" b="0" u="none" dirty="0"/>
          </a:p>
          <a:p>
            <a:r>
              <a:rPr lang="en-US" b="1" u="sng" dirty="0"/>
              <a:t>“to the believers in word”</a:t>
            </a:r>
            <a:r>
              <a:rPr lang="en-US" b="0" u="none" dirty="0"/>
              <a:t> = the act of speaking, speech</a:t>
            </a:r>
          </a:p>
          <a:p>
            <a:endParaRPr lang="en-US" b="0" u="none" dirty="0"/>
          </a:p>
          <a:p>
            <a:r>
              <a:rPr lang="en-US" b="1" u="sng" dirty="0"/>
              <a:t>“in conduct”</a:t>
            </a:r>
            <a:r>
              <a:rPr lang="en-US" b="0" u="none" dirty="0"/>
              <a:t> = manner of life, behavior</a:t>
            </a:r>
          </a:p>
          <a:p>
            <a:endParaRPr lang="en-US" b="0" u="none" dirty="0"/>
          </a:p>
          <a:p>
            <a:r>
              <a:rPr lang="en-US" b="1" u="sng" dirty="0"/>
              <a:t>“in love”</a:t>
            </a:r>
            <a:r>
              <a:rPr lang="en-US" b="0" u="none" dirty="0"/>
              <a:t> = benevolence, good will</a:t>
            </a:r>
          </a:p>
          <a:p>
            <a:endParaRPr lang="en-US" b="0" u="none" dirty="0"/>
          </a:p>
          <a:p>
            <a:r>
              <a:rPr lang="en-US" b="1" u="sng" dirty="0"/>
              <a:t>“in spirit”</a:t>
            </a:r>
            <a:r>
              <a:rPr lang="en-US" b="0" u="none" dirty="0"/>
              <a:t> = the holy ideals </a:t>
            </a:r>
          </a:p>
          <a:p>
            <a:endParaRPr lang="en-US" b="0" u="none" dirty="0"/>
          </a:p>
          <a:p>
            <a:r>
              <a:rPr lang="en-US" b="1" u="sng" dirty="0"/>
              <a:t>“in faith”</a:t>
            </a:r>
            <a:r>
              <a:rPr lang="en-US" b="0" u="none" dirty="0"/>
              <a:t> = belief, trust, confidence</a:t>
            </a:r>
          </a:p>
          <a:p>
            <a:endParaRPr lang="en-US" b="0" u="none" dirty="0"/>
          </a:p>
          <a:p>
            <a:r>
              <a:rPr lang="en-US" b="1" u="sng" dirty="0"/>
              <a:t>“in purity”</a:t>
            </a:r>
            <a:r>
              <a:rPr lang="en-US" b="0" u="none" dirty="0"/>
              <a:t> = sinlessness of life</a:t>
            </a:r>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13</a:t>
            </a:fld>
            <a:endParaRPr lang="en-US"/>
          </a:p>
        </p:txBody>
      </p:sp>
    </p:spTree>
    <p:extLst>
      <p:ext uri="{BB962C8B-B14F-4D97-AF65-F5344CB8AC3E}">
        <p14:creationId xmlns:p14="http://schemas.microsoft.com/office/powerpoint/2010/main" val="2671370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“give attention”</a:t>
            </a:r>
            <a:r>
              <a:rPr lang="en-US" b="0" u="none" dirty="0"/>
              <a:t> = to devote thought and effort to</a:t>
            </a:r>
          </a:p>
          <a:p>
            <a:endParaRPr lang="en-US" b="0" u="none" dirty="0"/>
          </a:p>
          <a:p>
            <a:r>
              <a:rPr lang="en-US" b="1" u="sng" dirty="0"/>
              <a:t>“to reading”</a:t>
            </a:r>
            <a:r>
              <a:rPr lang="en-US" b="0" u="none" dirty="0"/>
              <a:t> = to the public reading of the Scriptures</a:t>
            </a:r>
          </a:p>
          <a:p>
            <a:r>
              <a:rPr lang="en-US" b="0" u="none" dirty="0"/>
              <a:t>	1.  Nehemiah 8:8, “So they read distinctly from the book in the Law of God; and they gave the sense, and helped them to understand the reading.” </a:t>
            </a:r>
          </a:p>
          <a:p>
            <a:endParaRPr lang="en-US" b="0" u="none" dirty="0"/>
          </a:p>
          <a:p>
            <a:r>
              <a:rPr lang="en-US" b="1" u="sng" dirty="0"/>
              <a:t>“to exhortation”</a:t>
            </a:r>
            <a:r>
              <a:rPr lang="en-US" b="0" u="none" dirty="0"/>
              <a:t> = encouragement</a:t>
            </a:r>
          </a:p>
          <a:p>
            <a:endParaRPr lang="en-US" b="0" u="none" dirty="0"/>
          </a:p>
          <a:p>
            <a:r>
              <a:rPr lang="en-US" b="1" u="sng" dirty="0"/>
              <a:t>“to doctrine”</a:t>
            </a:r>
            <a:r>
              <a:rPr lang="en-US" b="0" u="none" dirty="0"/>
              <a:t> = instruction for our learning</a:t>
            </a:r>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14</a:t>
            </a:fld>
            <a:endParaRPr lang="en-US"/>
          </a:p>
        </p:txBody>
      </p:sp>
    </p:spTree>
    <p:extLst>
      <p:ext uri="{BB962C8B-B14F-4D97-AF65-F5344CB8AC3E}">
        <p14:creationId xmlns:p14="http://schemas.microsoft.com/office/powerpoint/2010/main" val="2575359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don’t know what “gift” Paul is referring to.  </a:t>
            </a:r>
          </a:p>
          <a:p>
            <a:endParaRPr lang="en-US" dirty="0"/>
          </a:p>
          <a:p>
            <a:r>
              <a:rPr lang="en-US" dirty="0"/>
              <a:t>The gift may be Timothy’s ability as Paul’s assistant.  </a:t>
            </a:r>
          </a:p>
          <a:p>
            <a:endParaRPr lang="en-US" dirty="0"/>
          </a:p>
          <a:p>
            <a:r>
              <a:rPr lang="en-US" dirty="0"/>
              <a:t>Whatever the gift the “laying on of the hands of the eldership” would be the approval and appointing of Timothy to the work of the church.  Acts 13, “Then, having fasted and prayed, and laid hands on them, they sent them away.” </a:t>
            </a:r>
          </a:p>
          <a:p>
            <a:endParaRPr lang="en-US" dirty="0"/>
          </a:p>
          <a:p>
            <a:endParaRPr lang="en-US" dirty="0"/>
          </a:p>
        </p:txBody>
      </p:sp>
      <p:sp>
        <p:nvSpPr>
          <p:cNvPr id="4" name="Slide Number Placeholder 3"/>
          <p:cNvSpPr>
            <a:spLocks noGrp="1"/>
          </p:cNvSpPr>
          <p:nvPr>
            <p:ph type="sldNum" sz="quarter" idx="5"/>
          </p:nvPr>
        </p:nvSpPr>
        <p:spPr/>
        <p:txBody>
          <a:bodyPr/>
          <a:lstStyle/>
          <a:p>
            <a:fld id="{40DCF7AB-003B-445C-923C-A1FE01B07274}" type="slidenum">
              <a:rPr lang="en-US" smtClean="0"/>
              <a:t>15</a:t>
            </a:fld>
            <a:endParaRPr lang="en-US"/>
          </a:p>
        </p:txBody>
      </p:sp>
    </p:spTree>
    <p:extLst>
      <p:ext uri="{BB962C8B-B14F-4D97-AF65-F5344CB8AC3E}">
        <p14:creationId xmlns:p14="http://schemas.microsoft.com/office/powerpoint/2010/main" val="2283873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“Meditate”</a:t>
            </a:r>
            <a:r>
              <a:rPr lang="en-US" b="0" u="none" dirty="0"/>
              <a:t> = to care for, attend to carefully, practice</a:t>
            </a:r>
          </a:p>
          <a:p>
            <a:endParaRPr lang="en-US" b="0" u="none" dirty="0"/>
          </a:p>
          <a:p>
            <a:r>
              <a:rPr lang="en-US" b="1" u="sng" dirty="0"/>
              <a:t>“give yourself entirely to them”</a:t>
            </a:r>
            <a:r>
              <a:rPr lang="en-US" b="0" u="none" dirty="0"/>
              <a:t> = </a:t>
            </a:r>
          </a:p>
          <a:p>
            <a:r>
              <a:rPr lang="en-US" b="0" u="none" dirty="0"/>
              <a:t>	1.  To be occupied in a thing; give oneself wholly to a thing</a:t>
            </a:r>
          </a:p>
          <a:p>
            <a:endParaRPr lang="en-US" b="0" u="none" dirty="0"/>
          </a:p>
          <a:p>
            <a:r>
              <a:rPr lang="en-US" b="1" u="sng" dirty="0"/>
              <a:t>“progress may be evident to all”</a:t>
            </a:r>
            <a:r>
              <a:rPr lang="en-US" b="0" u="none" dirty="0"/>
              <a:t> = advancement; everyone can see you growing in the Lord</a:t>
            </a:r>
          </a:p>
        </p:txBody>
      </p:sp>
      <p:sp>
        <p:nvSpPr>
          <p:cNvPr id="4" name="Slide Number Placeholder 3"/>
          <p:cNvSpPr>
            <a:spLocks noGrp="1"/>
          </p:cNvSpPr>
          <p:nvPr>
            <p:ph type="sldNum" sz="quarter" idx="5"/>
          </p:nvPr>
        </p:nvSpPr>
        <p:spPr/>
        <p:txBody>
          <a:bodyPr/>
          <a:lstStyle/>
          <a:p>
            <a:fld id="{40DCF7AB-003B-445C-923C-A1FE01B07274}" type="slidenum">
              <a:rPr lang="en-US" smtClean="0"/>
              <a:t>16</a:t>
            </a:fld>
            <a:endParaRPr lang="en-US"/>
          </a:p>
        </p:txBody>
      </p:sp>
    </p:spTree>
    <p:extLst>
      <p:ext uri="{BB962C8B-B14F-4D97-AF65-F5344CB8AC3E}">
        <p14:creationId xmlns:p14="http://schemas.microsoft.com/office/powerpoint/2010/main" val="2601246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“Take heed to yourself and to the doctrine”</a:t>
            </a:r>
            <a:r>
              <a:rPr lang="en-US" b="0" u="none" dirty="0"/>
              <a:t> </a:t>
            </a:r>
            <a:r>
              <a:rPr lang="en-US" b="1" u="sng" dirty="0"/>
              <a:t> </a:t>
            </a:r>
            <a:r>
              <a:rPr lang="en-US" b="0" u="none" dirty="0"/>
              <a:t>= </a:t>
            </a:r>
          </a:p>
          <a:p>
            <a:r>
              <a:rPr lang="en-US" b="0" u="none" dirty="0"/>
              <a:t>	1.  “heed” = to give attention to one</a:t>
            </a:r>
          </a:p>
          <a:p>
            <a:r>
              <a:rPr lang="en-US" b="0" u="none" dirty="0"/>
              <a:t>	2.  “yourself” = don’t let yourself go and not take personal care.  Phil. 2:4, “Let each of you look out not only for his own interests, but also for the interests of others.” </a:t>
            </a:r>
          </a:p>
          <a:p>
            <a:r>
              <a:rPr lang="en-US" b="0" u="none" dirty="0"/>
              <a:t>	3.  “doctrine” = teaching, instruction</a:t>
            </a:r>
          </a:p>
          <a:p>
            <a:endParaRPr lang="en-US" b="0" u="none" dirty="0"/>
          </a:p>
          <a:p>
            <a:r>
              <a:rPr lang="en-US" b="1" u="sng" dirty="0"/>
              <a:t>“Continue in them”</a:t>
            </a:r>
            <a:r>
              <a:rPr lang="en-US" b="0" u="none" dirty="0"/>
              <a:t> = don’t stop</a:t>
            </a:r>
          </a:p>
          <a:p>
            <a:endParaRPr lang="en-US" b="0" u="none" dirty="0"/>
          </a:p>
          <a:p>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17</a:t>
            </a:fld>
            <a:endParaRPr lang="en-US"/>
          </a:p>
        </p:txBody>
      </p:sp>
    </p:spTree>
    <p:extLst>
      <p:ext uri="{BB962C8B-B14F-4D97-AF65-F5344CB8AC3E}">
        <p14:creationId xmlns:p14="http://schemas.microsoft.com/office/powerpoint/2010/main" val="4076729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“speaking lies in hypocrisy” </a:t>
            </a:r>
            <a:r>
              <a:rPr lang="en-US" dirty="0"/>
              <a:t>= </a:t>
            </a:r>
          </a:p>
          <a:p>
            <a:r>
              <a:rPr lang="en-US" dirty="0"/>
              <a:t>	1.  “speaking lies” = teaching falsely</a:t>
            </a:r>
          </a:p>
          <a:p>
            <a:r>
              <a:rPr lang="en-US" dirty="0"/>
              <a:t>	2.  “hypocrisy” = the acting of a stage-player; acting under a feigned part</a:t>
            </a:r>
          </a:p>
          <a:p>
            <a:r>
              <a:rPr lang="en-US" dirty="0"/>
              <a:t>	3.  The very worst mistake that any sincere student of the word of God can make is to assume that teachers of false doctrine are either telling the truth, or that they are unaware of the false doctrines they are teaching.</a:t>
            </a:r>
          </a:p>
          <a:p>
            <a:endParaRPr lang="en-US" dirty="0"/>
          </a:p>
          <a:p>
            <a:r>
              <a:rPr lang="en-US" b="1" u="sng" dirty="0"/>
              <a:t>“having their own conscience seared with a hot iron” </a:t>
            </a:r>
            <a:r>
              <a:rPr lang="en-US" dirty="0"/>
              <a:t>= </a:t>
            </a:r>
          </a:p>
          <a:p>
            <a:r>
              <a:rPr lang="en-US" dirty="0"/>
              <a:t>	1.  “own conscience” = </a:t>
            </a:r>
            <a:r>
              <a:rPr lang="en-US" b="0" i="0" dirty="0">
                <a:solidFill>
                  <a:srgbClr val="001320"/>
                </a:solidFill>
                <a:effectLst/>
                <a:latin typeface="Roboto"/>
              </a:rPr>
              <a:t>the soul as distinguishing between what is morally good and bad, prompting to do the former and shun the latter, commending the one, condemning the other; conscience</a:t>
            </a:r>
          </a:p>
          <a:p>
            <a:r>
              <a:rPr lang="en-US" b="0" i="0" dirty="0">
                <a:solidFill>
                  <a:srgbClr val="001320"/>
                </a:solidFill>
                <a:effectLst/>
                <a:latin typeface="Roboto"/>
              </a:rPr>
              <a:t>	2.  “seared with a hot iron” = whose souls are branded with the marks of sin, </a:t>
            </a:r>
            <a:r>
              <a:rPr lang="en-US" b="0" i="0" dirty="0" err="1">
                <a:solidFill>
                  <a:srgbClr val="001320"/>
                </a:solidFill>
                <a:effectLst/>
                <a:latin typeface="Roboto"/>
              </a:rPr>
              <a:t>i</a:t>
            </a:r>
            <a:r>
              <a:rPr lang="en-US" b="0" i="0" dirty="0">
                <a:solidFill>
                  <a:srgbClr val="001320"/>
                </a:solidFill>
                <a:effectLst/>
                <a:latin typeface="Roboto"/>
              </a:rPr>
              <a:t>. e. who carry about with them the perpetual consciousness of sin</a:t>
            </a:r>
          </a:p>
          <a:p>
            <a:r>
              <a:rPr lang="en-US" b="0" i="0" dirty="0">
                <a:solidFill>
                  <a:srgbClr val="001320"/>
                </a:solidFill>
                <a:effectLst/>
                <a:latin typeface="Roboto"/>
              </a:rPr>
              <a:t>	3.  This is a description of the “hardened” “blinded” deadened soul in whom the truth principle has utterly perished. </a:t>
            </a:r>
          </a:p>
          <a:p>
            <a:endParaRPr lang="en-US" b="0" i="0" dirty="0">
              <a:solidFill>
                <a:srgbClr val="001320"/>
              </a:solidFill>
              <a:effectLst/>
              <a:latin typeface="Roboto"/>
            </a:endParaRPr>
          </a:p>
          <a:p>
            <a:endParaRPr lang="en-US" dirty="0"/>
          </a:p>
        </p:txBody>
      </p:sp>
      <p:sp>
        <p:nvSpPr>
          <p:cNvPr id="4" name="Slide Number Placeholder 3"/>
          <p:cNvSpPr>
            <a:spLocks noGrp="1"/>
          </p:cNvSpPr>
          <p:nvPr>
            <p:ph type="sldNum" sz="quarter" idx="5"/>
          </p:nvPr>
        </p:nvSpPr>
        <p:spPr/>
        <p:txBody>
          <a:bodyPr/>
          <a:lstStyle/>
          <a:p>
            <a:fld id="{40DCF7AB-003B-445C-923C-A1FE01B07274}" type="slidenum">
              <a:rPr lang="en-US" smtClean="0"/>
              <a:t>3</a:t>
            </a:fld>
            <a:endParaRPr lang="en-US"/>
          </a:p>
        </p:txBody>
      </p:sp>
    </p:spTree>
    <p:extLst>
      <p:ext uri="{BB962C8B-B14F-4D97-AF65-F5344CB8AC3E}">
        <p14:creationId xmlns:p14="http://schemas.microsoft.com/office/powerpoint/2010/main" val="2989066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“forbidding to marry” </a:t>
            </a:r>
            <a:r>
              <a:rPr lang="en-US" dirty="0"/>
              <a:t>= </a:t>
            </a:r>
          </a:p>
          <a:p>
            <a:r>
              <a:rPr lang="en-US" dirty="0"/>
              <a:t>	1.  “forbidding” = to cut off, cut short, to hinder, prevent, forbid</a:t>
            </a:r>
          </a:p>
          <a:p>
            <a:r>
              <a:rPr lang="en-US" dirty="0"/>
              <a:t>	2.  “marry” = to give oneself in marriage</a:t>
            </a:r>
          </a:p>
          <a:p>
            <a:r>
              <a:rPr lang="en-US" dirty="0"/>
              <a:t>	3.  False teachers were to arise in Timothy’s day, and shortly thereafter who would teach that God did not create matter because matter is evil…The command to abstain from meats and marriage is based upon the supposed evil of matter.</a:t>
            </a:r>
          </a:p>
          <a:p>
            <a:r>
              <a:rPr lang="en-US" dirty="0"/>
              <a:t>	4.  There were Jewish sects which had already taught that abstinence from marriage was meritorious.</a:t>
            </a:r>
          </a:p>
          <a:p>
            <a:r>
              <a:rPr lang="en-US" dirty="0"/>
              <a:t>	5.  List of some of the groups throughout history that taught not to marry:</a:t>
            </a:r>
          </a:p>
          <a:p>
            <a:r>
              <a:rPr lang="en-US" dirty="0"/>
              <a:t>		- Catholic Priests, bishops, cardinals and the pope all have been forced to take a vow of celibacy and cannot marry.</a:t>
            </a:r>
          </a:p>
          <a:p>
            <a:r>
              <a:rPr lang="en-US" dirty="0"/>
              <a:t>		- United Society of Believers (Shaking Quakers) established in Canterbury, NH in 1792.  The group had migrated and established communities in Maine and Kentucky. </a:t>
            </a:r>
          </a:p>
          <a:p>
            <a:r>
              <a:rPr lang="en-US" dirty="0"/>
              <a:t>		- White Supremacy groups made laws in the Southern USA which forbade interracial marriages between blacks and whites.  Even denominations and churches would do the same.  Thus violating this verse.</a:t>
            </a:r>
          </a:p>
          <a:p>
            <a:endParaRPr lang="en-US" dirty="0"/>
          </a:p>
          <a:p>
            <a:r>
              <a:rPr lang="en-US" b="1" u="sng" dirty="0"/>
              <a:t>“commanding to abstain from foods” </a:t>
            </a:r>
            <a:r>
              <a:rPr lang="en-US" dirty="0"/>
              <a:t>= </a:t>
            </a:r>
          </a:p>
          <a:p>
            <a:r>
              <a:rPr lang="en-US" dirty="0"/>
              <a:t>	1.  “commanding to abstain” = to hold back, keep off, to be away, be distant</a:t>
            </a:r>
          </a:p>
          <a:p>
            <a:r>
              <a:rPr lang="en-US" dirty="0"/>
              <a:t>	2.  “foods” = that which is eaten, any food</a:t>
            </a:r>
          </a:p>
          <a:p>
            <a:endParaRPr lang="en-US" dirty="0"/>
          </a:p>
          <a:p>
            <a:r>
              <a:rPr lang="en-US" b="1" u="sng" dirty="0"/>
              <a:t>“which God created” </a:t>
            </a:r>
            <a:r>
              <a:rPr lang="en-US" dirty="0"/>
              <a:t>= </a:t>
            </a:r>
          </a:p>
          <a:p>
            <a:r>
              <a:rPr lang="en-US" dirty="0"/>
              <a:t>	1.  “created” = that which God created from the beginning</a:t>
            </a:r>
          </a:p>
          <a:p>
            <a:endParaRPr lang="en-US" dirty="0"/>
          </a:p>
          <a:p>
            <a:r>
              <a:rPr lang="en-US" b="1" u="sng" dirty="0"/>
              <a:t>“to be received with thanksgiving” </a:t>
            </a:r>
            <a:r>
              <a:rPr lang="en-US" dirty="0"/>
              <a:t>= </a:t>
            </a:r>
          </a:p>
          <a:p>
            <a:r>
              <a:rPr lang="en-US" dirty="0"/>
              <a:t>	1.  “to be received” = a taking, participation</a:t>
            </a:r>
          </a:p>
          <a:p>
            <a:r>
              <a:rPr lang="en-US" dirty="0"/>
              <a:t>	2.  “thanksgiving” = the giving of thanks to God</a:t>
            </a:r>
          </a:p>
          <a:p>
            <a:endParaRPr lang="en-US" dirty="0"/>
          </a:p>
          <a:p>
            <a:r>
              <a:rPr lang="en-US" b="1" u="sng" dirty="0"/>
              <a:t>“by those who believe and know the truth” </a:t>
            </a:r>
            <a:r>
              <a:rPr lang="en-US" dirty="0"/>
              <a:t>= </a:t>
            </a:r>
          </a:p>
          <a:p>
            <a:r>
              <a:rPr lang="en-US" dirty="0"/>
              <a:t>	1.  The knowledge that amounts to an absolute certainty</a:t>
            </a:r>
          </a:p>
          <a:p>
            <a:r>
              <a:rPr lang="en-US" dirty="0"/>
              <a:t>	2.  “know” = to become thoroughly acquainted with, to know thoroughly; to know accurately, know well</a:t>
            </a:r>
          </a:p>
          <a:p>
            <a:r>
              <a:rPr lang="en-US" dirty="0"/>
              <a:t>	3.  “the truth” = what is true in any matter under consideration</a:t>
            </a:r>
          </a:p>
          <a:p>
            <a:endParaRPr lang="en-US" dirty="0"/>
          </a:p>
          <a:p>
            <a:r>
              <a:rPr lang="en-US" dirty="0"/>
              <a:t> </a:t>
            </a:r>
          </a:p>
        </p:txBody>
      </p:sp>
      <p:sp>
        <p:nvSpPr>
          <p:cNvPr id="4" name="Slide Number Placeholder 3"/>
          <p:cNvSpPr>
            <a:spLocks noGrp="1"/>
          </p:cNvSpPr>
          <p:nvPr>
            <p:ph type="sldNum" sz="quarter" idx="5"/>
          </p:nvPr>
        </p:nvSpPr>
        <p:spPr/>
        <p:txBody>
          <a:bodyPr/>
          <a:lstStyle/>
          <a:p>
            <a:fld id="{40DCF7AB-003B-445C-923C-A1FE01B07274}" type="slidenum">
              <a:rPr lang="en-US" smtClean="0"/>
              <a:t>4</a:t>
            </a:fld>
            <a:endParaRPr lang="en-US"/>
          </a:p>
        </p:txBody>
      </p:sp>
    </p:spTree>
    <p:extLst>
      <p:ext uri="{BB962C8B-B14F-4D97-AF65-F5344CB8AC3E}">
        <p14:creationId xmlns:p14="http://schemas.microsoft.com/office/powerpoint/2010/main" val="3874292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“For every creature” </a:t>
            </a:r>
            <a:r>
              <a:rPr lang="en-US" dirty="0"/>
              <a:t>= </a:t>
            </a:r>
          </a:p>
          <a:p>
            <a:r>
              <a:rPr lang="en-US" dirty="0"/>
              <a:t>	1.  This is attested by the fact that even those creatures held to be unsuitable for food in some countries are yet considered delicacies in others, as any international market demonstrates.</a:t>
            </a:r>
          </a:p>
          <a:p>
            <a:r>
              <a:rPr lang="en-US" dirty="0"/>
              <a:t>	2.  “creature” = thing founded; created thing</a:t>
            </a:r>
          </a:p>
          <a:p>
            <a:endParaRPr lang="en-US" dirty="0"/>
          </a:p>
          <a:p>
            <a:r>
              <a:rPr lang="en-US" b="1" u="sng" dirty="0"/>
              <a:t>“of God” </a:t>
            </a:r>
            <a:r>
              <a:rPr lang="en-US" dirty="0"/>
              <a:t>= </a:t>
            </a:r>
          </a:p>
          <a:p>
            <a:r>
              <a:rPr lang="en-US" dirty="0"/>
              <a:t>	1.  The originator of the creatures</a:t>
            </a:r>
          </a:p>
          <a:p>
            <a:endParaRPr lang="en-US" dirty="0"/>
          </a:p>
          <a:p>
            <a:r>
              <a:rPr lang="en-US" b="1" u="sng" dirty="0"/>
              <a:t>“is good” </a:t>
            </a:r>
            <a:r>
              <a:rPr lang="en-US" dirty="0"/>
              <a:t>= </a:t>
            </a:r>
          </a:p>
          <a:p>
            <a:r>
              <a:rPr lang="en-US" dirty="0"/>
              <a:t>	1.  “good” = excellent in its nature and characteristics, and therefore well adapted to its ends</a:t>
            </a:r>
          </a:p>
          <a:p>
            <a:endParaRPr lang="en-US" dirty="0"/>
          </a:p>
          <a:p>
            <a:r>
              <a:rPr lang="en-US" b="1" u="sng" dirty="0"/>
              <a:t>“nothing is to be refused” </a:t>
            </a:r>
            <a:r>
              <a:rPr lang="en-US" dirty="0"/>
              <a:t>= </a:t>
            </a:r>
          </a:p>
          <a:p>
            <a:r>
              <a:rPr lang="en-US" dirty="0"/>
              <a:t>	1.  “nothing” = not one thing</a:t>
            </a:r>
          </a:p>
          <a:p>
            <a:r>
              <a:rPr lang="en-US" dirty="0"/>
              <a:t>	2.  “refused” = thrown away, to be thrown away, rejected, despised, as unclean</a:t>
            </a:r>
          </a:p>
          <a:p>
            <a:endParaRPr lang="en-US" b="1" u="sng" dirty="0"/>
          </a:p>
          <a:p>
            <a:r>
              <a:rPr lang="en-US" b="1" u="sng" dirty="0"/>
              <a:t>“if it is received” </a:t>
            </a:r>
            <a:r>
              <a:rPr lang="en-US" dirty="0"/>
              <a:t>= </a:t>
            </a:r>
          </a:p>
          <a:p>
            <a:r>
              <a:rPr lang="en-US" dirty="0"/>
              <a:t>	1.  “if” = conditional on being thankful</a:t>
            </a:r>
          </a:p>
          <a:p>
            <a:r>
              <a:rPr lang="en-US" dirty="0"/>
              <a:t>	2.  “received” = to take in the mouth; something to eat</a:t>
            </a:r>
          </a:p>
          <a:p>
            <a:endParaRPr lang="en-US" dirty="0"/>
          </a:p>
          <a:p>
            <a:r>
              <a:rPr lang="en-US" b="1" u="sng" dirty="0"/>
              <a:t>“with thanksgiving” </a:t>
            </a:r>
            <a:r>
              <a:rPr lang="en-US" dirty="0"/>
              <a:t>= </a:t>
            </a:r>
          </a:p>
          <a:p>
            <a:r>
              <a:rPr lang="en-US" dirty="0"/>
              <a:t>	1.  Thanksgiving at meals is a basic Christian duty</a:t>
            </a:r>
          </a:p>
          <a:p>
            <a:r>
              <a:rPr lang="en-US" dirty="0"/>
              <a:t>	2.  “thanksgiving” = giving of thanks.  In the context the thanks is given to God</a:t>
            </a:r>
          </a:p>
        </p:txBody>
      </p:sp>
      <p:sp>
        <p:nvSpPr>
          <p:cNvPr id="4" name="Slide Number Placeholder 3"/>
          <p:cNvSpPr>
            <a:spLocks noGrp="1"/>
          </p:cNvSpPr>
          <p:nvPr>
            <p:ph type="sldNum" sz="quarter" idx="5"/>
          </p:nvPr>
        </p:nvSpPr>
        <p:spPr/>
        <p:txBody>
          <a:bodyPr/>
          <a:lstStyle/>
          <a:p>
            <a:fld id="{40DCF7AB-003B-445C-923C-A1FE01B07274}" type="slidenum">
              <a:rPr lang="en-US" smtClean="0"/>
              <a:t>5</a:t>
            </a:fld>
            <a:endParaRPr lang="en-US"/>
          </a:p>
        </p:txBody>
      </p:sp>
    </p:spTree>
    <p:extLst>
      <p:ext uri="{BB962C8B-B14F-4D97-AF65-F5344CB8AC3E}">
        <p14:creationId xmlns:p14="http://schemas.microsoft.com/office/powerpoint/2010/main" val="3439957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“sanctified</a:t>
            </a:r>
            <a:r>
              <a:rPr lang="en-US" b="0" u="none" dirty="0"/>
              <a:t>” = </a:t>
            </a:r>
          </a:p>
          <a:p>
            <a:r>
              <a:rPr lang="en-US" b="0" u="none" dirty="0"/>
              <a:t>	1.  By the word of God the eating of all creatures was purified.</a:t>
            </a:r>
          </a:p>
          <a:p>
            <a:r>
              <a:rPr lang="en-US" b="0" u="none" dirty="0"/>
              <a:t>	2.  To cleanse externally; to purify </a:t>
            </a:r>
            <a:r>
              <a:rPr lang="en-US" b="0" u="none" dirty="0" err="1"/>
              <a:t>levitically</a:t>
            </a:r>
            <a:r>
              <a:rPr lang="en-US" b="0" u="none" dirty="0"/>
              <a:t> </a:t>
            </a:r>
          </a:p>
          <a:p>
            <a:endParaRPr lang="en-US" b="0" u="none" dirty="0"/>
          </a:p>
          <a:p>
            <a:r>
              <a:rPr lang="en-US" b="1" u="sng" dirty="0"/>
              <a:t>“prayer”</a:t>
            </a:r>
            <a:r>
              <a:rPr lang="en-US" b="0" u="none" dirty="0"/>
              <a:t> = a conversation, a petition, supplication with God</a:t>
            </a:r>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6</a:t>
            </a:fld>
            <a:endParaRPr lang="en-US"/>
          </a:p>
        </p:txBody>
      </p:sp>
    </p:spTree>
    <p:extLst>
      <p:ext uri="{BB962C8B-B14F-4D97-AF65-F5344CB8AC3E}">
        <p14:creationId xmlns:p14="http://schemas.microsoft.com/office/powerpoint/2010/main" val="954491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“instruct”</a:t>
            </a:r>
            <a:r>
              <a:rPr lang="en-US" b="0" u="none" dirty="0"/>
              <a:t> = to supply, suggest</a:t>
            </a:r>
          </a:p>
          <a:p>
            <a:endParaRPr lang="en-US" b="0" u="none" dirty="0"/>
          </a:p>
          <a:p>
            <a:r>
              <a:rPr lang="en-US" b="1" u="sng" dirty="0"/>
              <a:t>“good minister”</a:t>
            </a:r>
            <a:r>
              <a:rPr lang="en-US" b="0" u="none" dirty="0"/>
              <a:t> = </a:t>
            </a:r>
          </a:p>
          <a:p>
            <a:r>
              <a:rPr lang="en-US" b="0" u="none" dirty="0"/>
              <a:t>	1.  “good” = true and approved teaching</a:t>
            </a:r>
          </a:p>
          <a:p>
            <a:r>
              <a:rPr lang="en-US" b="0" u="none" dirty="0"/>
              <a:t>	2.  “minister” = servant of Jesus Christ</a:t>
            </a:r>
          </a:p>
          <a:p>
            <a:endParaRPr lang="en-US" b="0" u="none" dirty="0"/>
          </a:p>
          <a:p>
            <a:r>
              <a:rPr lang="en-US" b="1" u="sng" dirty="0"/>
              <a:t>“nourished”</a:t>
            </a:r>
            <a:r>
              <a:rPr lang="en-US" b="0" u="none" dirty="0"/>
              <a:t> = to educate a person in a thing, form the mind</a:t>
            </a:r>
          </a:p>
          <a:p>
            <a:endParaRPr lang="en-US" b="0" u="none" dirty="0"/>
          </a:p>
          <a:p>
            <a:r>
              <a:rPr lang="en-US" b="1" u="sng" dirty="0"/>
              <a:t>“words of faith”</a:t>
            </a:r>
            <a:r>
              <a:rPr lang="en-US" b="0" u="none" dirty="0"/>
              <a:t> = the doctrines of the system of faith; the doctrine concerning the attainment through Christ of salvation in the kingdom of God</a:t>
            </a:r>
          </a:p>
          <a:p>
            <a:endParaRPr lang="en-US" b="0" u="none" dirty="0"/>
          </a:p>
          <a:p>
            <a:r>
              <a:rPr lang="en-US" b="1" u="sng" dirty="0"/>
              <a:t>“the good doctrine”</a:t>
            </a:r>
            <a:r>
              <a:rPr lang="en-US" b="0" u="none" dirty="0"/>
              <a:t> = the true and approved teachings</a:t>
            </a:r>
          </a:p>
          <a:p>
            <a:endParaRPr lang="en-US" b="0" u="none" dirty="0"/>
          </a:p>
          <a:p>
            <a:r>
              <a:rPr lang="en-US" b="1" u="sng" dirty="0"/>
              <a:t>“carefully followed”</a:t>
            </a:r>
            <a:r>
              <a:rPr lang="en-US" b="0" u="none" dirty="0"/>
              <a:t> = to follow faithfully namely a standard or rule, to conform oneself to</a:t>
            </a:r>
          </a:p>
          <a:p>
            <a:r>
              <a:rPr lang="en-US" b="0" u="none" dirty="0"/>
              <a:t>	1.  There is a pattern in the word of God to follow.</a:t>
            </a:r>
          </a:p>
          <a:p>
            <a:r>
              <a:rPr lang="en-US" b="0" u="none" dirty="0"/>
              <a:t>	2.  We do not blindly do what ever we desire</a:t>
            </a:r>
          </a:p>
          <a:p>
            <a:r>
              <a:rPr lang="en-US" b="0" u="none" dirty="0"/>
              <a:t>	3.  Peter wrote, “For to this you were called, because Christ also suffered for us, leaving us an example, that you should follow His steps” (1 Peter 2:21)</a:t>
            </a:r>
          </a:p>
          <a:p>
            <a:r>
              <a:rPr lang="en-US" b="0" u="none" dirty="0"/>
              <a:t>	4.  Paul wrote, “Hold fast the pattern of sound words which you have heard from me, in faith and love which are in Christ Jesus.” (2 Timothy 1:13)</a:t>
            </a:r>
          </a:p>
          <a:p>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7</a:t>
            </a:fld>
            <a:endParaRPr lang="en-US"/>
          </a:p>
        </p:txBody>
      </p:sp>
    </p:spTree>
    <p:extLst>
      <p:ext uri="{BB962C8B-B14F-4D97-AF65-F5344CB8AC3E}">
        <p14:creationId xmlns:p14="http://schemas.microsoft.com/office/powerpoint/2010/main" val="894641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“reject”</a:t>
            </a:r>
            <a:r>
              <a:rPr lang="en-US" b="0" u="none" dirty="0"/>
              <a:t> = to shun, avoid</a:t>
            </a:r>
          </a:p>
          <a:p>
            <a:endParaRPr lang="en-US" b="0" u="none" dirty="0"/>
          </a:p>
          <a:p>
            <a:r>
              <a:rPr lang="en-US" b="1" u="sng" dirty="0"/>
              <a:t>“profane”</a:t>
            </a:r>
            <a:r>
              <a:rPr lang="en-US" b="0" u="none" dirty="0"/>
              <a:t> = improper, unauthorized; literally, crossing a threshold which profanes because of improper entrance</a:t>
            </a:r>
          </a:p>
          <a:p>
            <a:endParaRPr lang="en-US" b="0" u="none" dirty="0"/>
          </a:p>
          <a:p>
            <a:r>
              <a:rPr lang="en-US" b="1" u="sng" dirty="0"/>
              <a:t>“old wives’ fables”</a:t>
            </a:r>
            <a:r>
              <a:rPr lang="en-US" b="0" u="none" dirty="0"/>
              <a:t> = invented stories and untrue fables that have no place in Christian life.  That which is passed on as being part of the faith.</a:t>
            </a:r>
          </a:p>
          <a:p>
            <a:endParaRPr lang="en-US" b="0" u="none" dirty="0"/>
          </a:p>
          <a:p>
            <a:r>
              <a:rPr lang="en-US" b="1" u="sng" dirty="0"/>
              <a:t>“exercise”</a:t>
            </a:r>
            <a:r>
              <a:rPr lang="en-US" b="0" u="none" dirty="0"/>
              <a:t> = of one who strives earnestly to become godly exercise of the mind or spirit</a:t>
            </a:r>
          </a:p>
          <a:p>
            <a:endParaRPr lang="en-US" b="0" u="none" dirty="0"/>
          </a:p>
          <a:p>
            <a:r>
              <a:rPr lang="en-US" b="1" u="sng" dirty="0"/>
              <a:t>“godliness”</a:t>
            </a:r>
            <a:r>
              <a:rPr lang="en-US" b="0" u="none" dirty="0"/>
              <a:t> = </a:t>
            </a:r>
          </a:p>
          <a:p>
            <a:r>
              <a:rPr lang="en-US" b="0" u="none" dirty="0"/>
              <a:t>	1.  God-like-ness</a:t>
            </a:r>
          </a:p>
          <a:p>
            <a:r>
              <a:rPr lang="en-US" b="0" u="none" dirty="0"/>
              <a:t>	2.  piety toward God, reverence, respect</a:t>
            </a:r>
          </a:p>
          <a:p>
            <a:endParaRPr lang="en-US" b="0" u="none" dirty="0"/>
          </a:p>
        </p:txBody>
      </p:sp>
      <p:sp>
        <p:nvSpPr>
          <p:cNvPr id="4" name="Slide Number Placeholder 3"/>
          <p:cNvSpPr>
            <a:spLocks noGrp="1"/>
          </p:cNvSpPr>
          <p:nvPr>
            <p:ph type="sldNum" sz="quarter" idx="5"/>
          </p:nvPr>
        </p:nvSpPr>
        <p:spPr/>
        <p:txBody>
          <a:bodyPr/>
          <a:lstStyle/>
          <a:p>
            <a:fld id="{40DCF7AB-003B-445C-923C-A1FE01B07274}" type="slidenum">
              <a:rPr lang="en-US" smtClean="0"/>
              <a:t>8</a:t>
            </a:fld>
            <a:endParaRPr lang="en-US"/>
          </a:p>
        </p:txBody>
      </p:sp>
    </p:spTree>
    <p:extLst>
      <p:ext uri="{BB962C8B-B14F-4D97-AF65-F5344CB8AC3E}">
        <p14:creationId xmlns:p14="http://schemas.microsoft.com/office/powerpoint/2010/main" val="1771662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“For bodily exercise”</a:t>
            </a:r>
            <a:r>
              <a:rPr lang="en-US" b="0" u="none" dirty="0"/>
              <a:t> = </a:t>
            </a:r>
          </a:p>
          <a:p>
            <a:r>
              <a:rPr lang="en-US" b="0" u="none" dirty="0"/>
              <a:t>	1.  “bodily” = pertaining to the physical body</a:t>
            </a:r>
          </a:p>
          <a:p>
            <a:r>
              <a:rPr lang="en-US" b="0" u="none" dirty="0"/>
              <a:t>	2.  “exercise” = any exercise whatever; such as in characteristic of ascetics and consists in abstinence from certain kinds of food</a:t>
            </a:r>
          </a:p>
          <a:p>
            <a:endParaRPr lang="en-US" b="0" u="none" dirty="0"/>
          </a:p>
          <a:p>
            <a:r>
              <a:rPr lang="en-US" b="1" u="sng" dirty="0"/>
              <a:t>“profitable”</a:t>
            </a:r>
            <a:r>
              <a:rPr lang="en-US" b="0" u="none" dirty="0"/>
              <a:t> = helpful or serviceable</a:t>
            </a:r>
          </a:p>
          <a:p>
            <a:endParaRPr lang="en-US" b="0" u="none" dirty="0"/>
          </a:p>
          <a:p>
            <a:r>
              <a:rPr lang="en-US" b="0" u="none" dirty="0"/>
              <a:t>To exercise yourself towards God is what is the most profitable.  If you work out the body and not the spirit it will be worthless.</a:t>
            </a:r>
          </a:p>
          <a:p>
            <a:endParaRPr lang="en-US" b="0" u="none" dirty="0"/>
          </a:p>
          <a:p>
            <a:r>
              <a:rPr lang="en-US" b="1" u="sng" dirty="0"/>
              <a:t>“having promise of the life that now is”</a:t>
            </a:r>
            <a:r>
              <a:rPr lang="en-US" b="0" u="none" dirty="0"/>
              <a:t> = </a:t>
            </a:r>
          </a:p>
          <a:p>
            <a:r>
              <a:rPr lang="en-US" b="0" u="none" dirty="0"/>
              <a:t>	1.  It is a far more important requirement of the religious life of the soul should be stressed</a:t>
            </a:r>
          </a:p>
          <a:p>
            <a:r>
              <a:rPr lang="en-US" b="0" u="none" dirty="0"/>
              <a:t>	2.  “life that now is” = the present time</a:t>
            </a:r>
          </a:p>
          <a:p>
            <a:endParaRPr lang="en-US" b="0" u="none" dirty="0"/>
          </a:p>
          <a:p>
            <a:r>
              <a:rPr lang="en-US" b="1" u="sng" dirty="0"/>
              <a:t>“and of that which is to come”</a:t>
            </a:r>
            <a:r>
              <a:rPr lang="en-US" b="0" u="none" dirty="0"/>
              <a:t> =</a:t>
            </a:r>
          </a:p>
          <a:p>
            <a:r>
              <a:rPr lang="en-US" b="0" u="none" dirty="0"/>
              <a:t>	1.  This is why we exercise the spirit more so than the body.  </a:t>
            </a:r>
          </a:p>
          <a:p>
            <a:r>
              <a:rPr lang="en-US" b="0" u="none" dirty="0"/>
              <a:t>	2.  Our spiritual future depends on it.</a:t>
            </a:r>
          </a:p>
          <a:p>
            <a:r>
              <a:rPr lang="en-US" b="0" u="none" dirty="0"/>
              <a:t>	3.  The physical exercise is only a benefit for the present but the spiritual exercise is both of benefit for the present and future</a:t>
            </a:r>
            <a:endParaRPr lang="en-US" b="1" u="sng" dirty="0"/>
          </a:p>
        </p:txBody>
      </p:sp>
      <p:sp>
        <p:nvSpPr>
          <p:cNvPr id="4" name="Slide Number Placeholder 3"/>
          <p:cNvSpPr>
            <a:spLocks noGrp="1"/>
          </p:cNvSpPr>
          <p:nvPr>
            <p:ph type="sldNum" sz="quarter" idx="5"/>
          </p:nvPr>
        </p:nvSpPr>
        <p:spPr/>
        <p:txBody>
          <a:bodyPr/>
          <a:lstStyle/>
          <a:p>
            <a:fld id="{40DCF7AB-003B-445C-923C-A1FE01B07274}" type="slidenum">
              <a:rPr lang="en-US" smtClean="0"/>
              <a:t>9</a:t>
            </a:fld>
            <a:endParaRPr lang="en-US"/>
          </a:p>
        </p:txBody>
      </p:sp>
    </p:spTree>
    <p:extLst>
      <p:ext uri="{BB962C8B-B14F-4D97-AF65-F5344CB8AC3E}">
        <p14:creationId xmlns:p14="http://schemas.microsoft.com/office/powerpoint/2010/main" val="2162267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“For to this end”</a:t>
            </a:r>
            <a:r>
              <a:rPr lang="en-US" b="0" u="none" dirty="0"/>
              <a:t> = the reason we exercise the spiritual </a:t>
            </a:r>
          </a:p>
          <a:p>
            <a:endParaRPr lang="en-US" b="0" u="none" dirty="0"/>
          </a:p>
          <a:p>
            <a:r>
              <a:rPr lang="en-US" b="1" u="sng" dirty="0"/>
              <a:t>“labor”</a:t>
            </a:r>
            <a:r>
              <a:rPr lang="en-US" b="0" u="none" dirty="0"/>
              <a:t> = to labor with wearisome effort</a:t>
            </a:r>
          </a:p>
          <a:p>
            <a:endParaRPr lang="en-US" b="0" u="none" dirty="0"/>
          </a:p>
          <a:p>
            <a:r>
              <a:rPr lang="en-US" b="1" u="sng" dirty="0"/>
              <a:t>“suffer reproach”</a:t>
            </a:r>
            <a:r>
              <a:rPr lang="en-US" b="0" u="none" dirty="0"/>
              <a:t> = to contend, struggle, with difficulties and dangers</a:t>
            </a:r>
          </a:p>
          <a:p>
            <a:endParaRPr lang="en-US" b="0" u="none" dirty="0"/>
          </a:p>
          <a:p>
            <a:r>
              <a:rPr lang="en-US" b="1" u="sng" dirty="0"/>
              <a:t>“trust”</a:t>
            </a:r>
            <a:r>
              <a:rPr lang="en-US" b="0" u="none" dirty="0"/>
              <a:t> = to build hope on one, as on a foundation</a:t>
            </a:r>
          </a:p>
          <a:p>
            <a:endParaRPr lang="en-US" b="0" u="none" dirty="0"/>
          </a:p>
          <a:p>
            <a:r>
              <a:rPr lang="en-US" b="1" u="sng" dirty="0"/>
              <a:t>“living God”</a:t>
            </a:r>
            <a:r>
              <a:rPr lang="en-US" b="0" u="none" dirty="0"/>
              <a:t> = </a:t>
            </a:r>
          </a:p>
          <a:p>
            <a:r>
              <a:rPr lang="en-US" b="0" u="none" dirty="0"/>
              <a:t>	1.  As opposed to the trust the pagan world had set upon dead idols, made with hands</a:t>
            </a:r>
          </a:p>
          <a:p>
            <a:r>
              <a:rPr lang="en-US" b="0" u="none" dirty="0"/>
              <a:t>	2.  “living” = the absolute since in which God is said and known to be</a:t>
            </a:r>
          </a:p>
          <a:p>
            <a:endParaRPr lang="en-US" b="0" u="none" dirty="0"/>
          </a:p>
          <a:p>
            <a:r>
              <a:rPr lang="en-US" b="1" u="sng" dirty="0"/>
              <a:t>“Savior of all man”</a:t>
            </a:r>
            <a:r>
              <a:rPr lang="en-US" b="0" u="none" dirty="0"/>
              <a:t> = </a:t>
            </a:r>
          </a:p>
          <a:p>
            <a:r>
              <a:rPr lang="en-US" b="0" u="none" dirty="0"/>
              <a:t>	1.  “Savior” = this word is applied to God</a:t>
            </a:r>
          </a:p>
          <a:p>
            <a:r>
              <a:rPr lang="en-US" b="0" u="none" dirty="0"/>
              <a:t>	2.  John 3:16, “For God so loved the world that He gave His only begotten Son, that whoever believes in Him should not perish but have everlasting life.”</a:t>
            </a:r>
          </a:p>
          <a:p>
            <a:endParaRPr lang="en-US" b="0" u="none" dirty="0"/>
          </a:p>
          <a:p>
            <a:r>
              <a:rPr lang="en-US" b="1" u="sng" dirty="0"/>
              <a:t>“especially of those who believe”</a:t>
            </a:r>
            <a:r>
              <a:rPr lang="en-US" b="0" u="none" dirty="0"/>
              <a:t> = </a:t>
            </a:r>
          </a:p>
          <a:p>
            <a:r>
              <a:rPr lang="en-US" b="0" u="none" dirty="0"/>
              <a:t>	1.  It is a fact, of course, that God is able and willing to save all men, and that all who are ever saved will be saved by Him; and it is in this sense that “God is the Savior of all men.”</a:t>
            </a:r>
          </a:p>
          <a:p>
            <a:r>
              <a:rPr lang="en-US" b="0" u="none" dirty="0"/>
              <a:t>	2.  2 Peter 3:9, “The Lord is not slack concerning His promise, as some count slackness, but is longsuffering toward us, not willing that any should perish but that all should come to repentance.”</a:t>
            </a:r>
          </a:p>
          <a:p>
            <a:r>
              <a:rPr lang="en-US" b="0" u="none" dirty="0"/>
              <a:t>	</a:t>
            </a:r>
          </a:p>
        </p:txBody>
      </p:sp>
      <p:sp>
        <p:nvSpPr>
          <p:cNvPr id="4" name="Slide Number Placeholder 3"/>
          <p:cNvSpPr>
            <a:spLocks noGrp="1"/>
          </p:cNvSpPr>
          <p:nvPr>
            <p:ph type="sldNum" sz="quarter" idx="5"/>
          </p:nvPr>
        </p:nvSpPr>
        <p:spPr/>
        <p:txBody>
          <a:bodyPr/>
          <a:lstStyle/>
          <a:p>
            <a:fld id="{40DCF7AB-003B-445C-923C-A1FE01B07274}" type="slidenum">
              <a:rPr lang="en-US" smtClean="0"/>
              <a:t>11</a:t>
            </a:fld>
            <a:endParaRPr lang="en-US"/>
          </a:p>
        </p:txBody>
      </p:sp>
    </p:spTree>
    <p:extLst>
      <p:ext uri="{BB962C8B-B14F-4D97-AF65-F5344CB8AC3E}">
        <p14:creationId xmlns:p14="http://schemas.microsoft.com/office/powerpoint/2010/main" val="208631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A55F39-D801-467A-B650-125CC0826C36}"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8A03D-EFBD-43A6-8460-9366675A586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1581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55F39-D801-467A-B650-125CC0826C36}"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152466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55F39-D801-467A-B650-125CC0826C36}"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2912894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55F39-D801-467A-B650-125CC0826C36}"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260517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A55F39-D801-467A-B650-125CC0826C36}"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8A03D-EFBD-43A6-8460-9366675A586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134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A55F39-D801-467A-B650-125CC0826C36}"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225458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A55F39-D801-467A-B650-125CC0826C36}" type="datetimeFigureOut">
              <a:rPr lang="en-US" smtClean="0"/>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55460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A55F39-D801-467A-B650-125CC0826C36}" type="datetimeFigureOut">
              <a:rPr lang="en-US" smtClean="0"/>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39021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8A55F39-D801-467A-B650-125CC0826C36}" type="datetimeFigureOut">
              <a:rPr lang="en-US" smtClean="0"/>
              <a:t>10/21/2020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378A03D-EFBD-43A6-8460-9366675A5864}" type="slidenum">
              <a:rPr lang="en-US" smtClean="0"/>
              <a:t>‹#›</a:t>
            </a:fld>
            <a:endParaRPr lang="en-US"/>
          </a:p>
        </p:txBody>
      </p:sp>
    </p:spTree>
    <p:extLst>
      <p:ext uri="{BB962C8B-B14F-4D97-AF65-F5344CB8AC3E}">
        <p14:creationId xmlns:p14="http://schemas.microsoft.com/office/powerpoint/2010/main" val="307978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8A55F39-D801-467A-B650-125CC0826C36}" type="datetimeFigureOut">
              <a:rPr lang="en-US" smtClean="0"/>
              <a:t>10/21/2020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378A03D-EFBD-43A6-8460-9366675A5864}" type="slidenum">
              <a:rPr lang="en-US" smtClean="0"/>
              <a:t>‹#›</a:t>
            </a:fld>
            <a:endParaRPr lang="en-US"/>
          </a:p>
        </p:txBody>
      </p:sp>
    </p:spTree>
    <p:extLst>
      <p:ext uri="{BB962C8B-B14F-4D97-AF65-F5344CB8AC3E}">
        <p14:creationId xmlns:p14="http://schemas.microsoft.com/office/powerpoint/2010/main" val="1331326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A8A55F39-D801-467A-B650-125CC0826C36}" type="datetimeFigureOut">
              <a:rPr lang="en-US" smtClean="0"/>
              <a:t>10/21/2020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378A03D-EFBD-43A6-8460-9366675A5864}" type="slidenum">
              <a:rPr lang="en-US" smtClean="0"/>
              <a:t>‹#›</a:t>
            </a:fld>
            <a:endParaRPr lang="en-US"/>
          </a:p>
        </p:txBody>
      </p:sp>
    </p:spTree>
    <p:extLst>
      <p:ext uri="{BB962C8B-B14F-4D97-AF65-F5344CB8AC3E}">
        <p14:creationId xmlns:p14="http://schemas.microsoft.com/office/powerpoint/2010/main" val="264599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8A55F39-D801-467A-B650-125CC0826C36}" type="datetimeFigureOut">
              <a:rPr lang="en-US" smtClean="0"/>
              <a:t>10/21/2020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378A03D-EFBD-43A6-8460-9366675A586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390476"/>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E37F-2304-41BB-AA55-AE230B243826}"/>
              </a:ext>
            </a:extLst>
          </p:cNvPr>
          <p:cNvSpPr>
            <a:spLocks noGrp="1"/>
          </p:cNvSpPr>
          <p:nvPr>
            <p:ph type="ctrTitle"/>
          </p:nvPr>
        </p:nvSpPr>
        <p:spPr/>
        <p:txBody>
          <a:bodyPr>
            <a:normAutofit/>
          </a:bodyPr>
          <a:lstStyle/>
          <a:p>
            <a:r>
              <a:rPr lang="en-US" sz="10500" b="1" dirty="0">
                <a:effectLst>
                  <a:outerShdw blurRad="38100" dist="38100" dir="2700000" algn="tl">
                    <a:srgbClr val="000000">
                      <a:alpha val="43137"/>
                    </a:srgbClr>
                  </a:outerShdw>
                </a:effectLst>
              </a:rPr>
              <a:t>1 Timothy </a:t>
            </a:r>
          </a:p>
        </p:txBody>
      </p:sp>
      <p:sp>
        <p:nvSpPr>
          <p:cNvPr id="3" name="Subtitle 2">
            <a:extLst>
              <a:ext uri="{FF2B5EF4-FFF2-40B4-BE49-F238E27FC236}">
                <a16:creationId xmlns:a16="http://schemas.microsoft.com/office/drawing/2014/main" id="{AA7B6F1C-B686-435E-9B85-3DF0EDCFCD74}"/>
              </a:ext>
            </a:extLst>
          </p:cNvPr>
          <p:cNvSpPr>
            <a:spLocks noGrp="1"/>
          </p:cNvSpPr>
          <p:nvPr>
            <p:ph type="subTitle" idx="1"/>
          </p:nvPr>
        </p:nvSpPr>
        <p:spPr/>
        <p:txBody>
          <a:bodyPr>
            <a:normAutofit/>
          </a:bodyPr>
          <a:lstStyle/>
          <a:p>
            <a:r>
              <a:rPr lang="en-US" sz="5400" dirty="0"/>
              <a:t>Chapter 4</a:t>
            </a:r>
          </a:p>
        </p:txBody>
      </p:sp>
    </p:spTree>
    <p:extLst>
      <p:ext uri="{BB962C8B-B14F-4D97-AF65-F5344CB8AC3E}">
        <p14:creationId xmlns:p14="http://schemas.microsoft.com/office/powerpoint/2010/main" val="2098001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4:9</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839095" y="2657138"/>
            <a:ext cx="10434919" cy="3211955"/>
          </a:xfrm>
        </p:spPr>
        <p:txBody>
          <a:bodyPr>
            <a:noAutofit/>
          </a:bodyPr>
          <a:lstStyle/>
          <a:p>
            <a:r>
              <a:rPr lang="en-US" sz="4800" dirty="0"/>
              <a:t>“This is a faithful saying and worthy of all acceptance.”</a:t>
            </a:r>
          </a:p>
        </p:txBody>
      </p:sp>
    </p:spTree>
    <p:extLst>
      <p:ext uri="{BB962C8B-B14F-4D97-AF65-F5344CB8AC3E}">
        <p14:creationId xmlns:p14="http://schemas.microsoft.com/office/powerpoint/2010/main" val="12265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4:10</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“For to this end we both labor and suffer reproach, because we trust in the living God, who is the Savior of all men, especially of those who believe.” </a:t>
            </a:r>
          </a:p>
        </p:txBody>
      </p:sp>
    </p:spTree>
    <p:extLst>
      <p:ext uri="{BB962C8B-B14F-4D97-AF65-F5344CB8AC3E}">
        <p14:creationId xmlns:p14="http://schemas.microsoft.com/office/powerpoint/2010/main" val="210814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4:11</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796988"/>
            <a:ext cx="10058400" cy="3072105"/>
          </a:xfrm>
        </p:spPr>
        <p:txBody>
          <a:bodyPr>
            <a:normAutofit/>
          </a:bodyPr>
          <a:lstStyle/>
          <a:p>
            <a:r>
              <a:rPr lang="en-US" sz="4800" dirty="0"/>
              <a:t>“These things command and teach.”</a:t>
            </a:r>
          </a:p>
        </p:txBody>
      </p:sp>
    </p:spTree>
    <p:extLst>
      <p:ext uri="{BB962C8B-B14F-4D97-AF65-F5344CB8AC3E}">
        <p14:creationId xmlns:p14="http://schemas.microsoft.com/office/powerpoint/2010/main" val="246055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4:12</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“Let no one despise your youth, but be an example to the believers in word, in conduct, in love, in spirit, in faith, in purity.” </a:t>
            </a:r>
          </a:p>
        </p:txBody>
      </p:sp>
    </p:spTree>
    <p:extLst>
      <p:ext uri="{BB962C8B-B14F-4D97-AF65-F5344CB8AC3E}">
        <p14:creationId xmlns:p14="http://schemas.microsoft.com/office/powerpoint/2010/main" val="510133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4:13</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495774"/>
            <a:ext cx="10058400" cy="3373319"/>
          </a:xfrm>
        </p:spPr>
        <p:txBody>
          <a:bodyPr>
            <a:normAutofit/>
          </a:bodyPr>
          <a:lstStyle/>
          <a:p>
            <a:r>
              <a:rPr lang="en-US" sz="4800" dirty="0"/>
              <a:t>“Till I come, give attention to reading, to exhortation, to doctrine.”</a:t>
            </a:r>
          </a:p>
        </p:txBody>
      </p:sp>
    </p:spTree>
    <p:extLst>
      <p:ext uri="{BB962C8B-B14F-4D97-AF65-F5344CB8AC3E}">
        <p14:creationId xmlns:p14="http://schemas.microsoft.com/office/powerpoint/2010/main" val="4255432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4:14</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743200"/>
            <a:ext cx="10058400" cy="3125893"/>
          </a:xfrm>
        </p:spPr>
        <p:txBody>
          <a:bodyPr>
            <a:normAutofit/>
          </a:bodyPr>
          <a:lstStyle/>
          <a:p>
            <a:r>
              <a:rPr lang="en-US" sz="4800" dirty="0"/>
              <a:t>“Do not neglect the gift that is in you, which was given to you by prophecy with the laying on of the hands of the eldership.” </a:t>
            </a:r>
          </a:p>
        </p:txBody>
      </p:sp>
    </p:spTree>
    <p:extLst>
      <p:ext uri="{BB962C8B-B14F-4D97-AF65-F5344CB8AC3E}">
        <p14:creationId xmlns:p14="http://schemas.microsoft.com/office/powerpoint/2010/main" val="141761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4:15</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“Meditate on these things; give yourself entirely to them, that your progress may be evident to all.” </a:t>
            </a:r>
          </a:p>
        </p:txBody>
      </p:sp>
    </p:spTree>
    <p:extLst>
      <p:ext uri="{BB962C8B-B14F-4D97-AF65-F5344CB8AC3E}">
        <p14:creationId xmlns:p14="http://schemas.microsoft.com/office/powerpoint/2010/main" val="499892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4:16</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570155" y="2205318"/>
            <a:ext cx="10919012" cy="3958814"/>
          </a:xfrm>
        </p:spPr>
        <p:txBody>
          <a:bodyPr>
            <a:normAutofit/>
          </a:bodyPr>
          <a:lstStyle/>
          <a:p>
            <a:r>
              <a:rPr lang="en-US" sz="4800" dirty="0"/>
              <a:t>“Take heed to yourself and to the doctrine.   Continue in them, for in doing this you will save both yourself and those who hear you.” </a:t>
            </a:r>
          </a:p>
        </p:txBody>
      </p:sp>
    </p:spTree>
    <p:extLst>
      <p:ext uri="{BB962C8B-B14F-4D97-AF65-F5344CB8AC3E}">
        <p14:creationId xmlns:p14="http://schemas.microsoft.com/office/powerpoint/2010/main" val="79013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4:1</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“Now the Spirit expressly says that in latter times some will depart from the faith, giving heed to deceiving spirits and doctrines of demons,” </a:t>
            </a:r>
          </a:p>
        </p:txBody>
      </p:sp>
    </p:spTree>
    <p:extLst>
      <p:ext uri="{BB962C8B-B14F-4D97-AF65-F5344CB8AC3E}">
        <p14:creationId xmlns:p14="http://schemas.microsoft.com/office/powerpoint/2010/main" val="887574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4:2</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689412"/>
            <a:ext cx="10058400" cy="3179681"/>
          </a:xfrm>
        </p:spPr>
        <p:txBody>
          <a:bodyPr>
            <a:normAutofit/>
          </a:bodyPr>
          <a:lstStyle/>
          <a:p>
            <a:r>
              <a:rPr lang="en-US" sz="4800" dirty="0"/>
              <a:t>“speaking lies in hypocrisy, having their own conscience seared with a hot iron,”</a:t>
            </a:r>
          </a:p>
        </p:txBody>
      </p:sp>
    </p:spTree>
    <p:extLst>
      <p:ext uri="{BB962C8B-B14F-4D97-AF65-F5344CB8AC3E}">
        <p14:creationId xmlns:p14="http://schemas.microsoft.com/office/powerpoint/2010/main" val="138185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4:3</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“forbidding to marry, and commanding to abstain from foods which God created to be received with thanksgiving by those who believe and know the truth.” </a:t>
            </a:r>
          </a:p>
        </p:txBody>
      </p:sp>
    </p:spTree>
    <p:extLst>
      <p:ext uri="{BB962C8B-B14F-4D97-AF65-F5344CB8AC3E}">
        <p14:creationId xmlns:p14="http://schemas.microsoft.com/office/powerpoint/2010/main" val="3929778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4:4</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“For every creature of God is good, and nothing is to be refused if it is received with thanksgiving;”</a:t>
            </a:r>
          </a:p>
        </p:txBody>
      </p:sp>
    </p:spTree>
    <p:extLst>
      <p:ext uri="{BB962C8B-B14F-4D97-AF65-F5344CB8AC3E}">
        <p14:creationId xmlns:p14="http://schemas.microsoft.com/office/powerpoint/2010/main" val="50476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4:5</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710927"/>
            <a:ext cx="10058400" cy="3158166"/>
          </a:xfrm>
        </p:spPr>
        <p:txBody>
          <a:bodyPr>
            <a:normAutofit/>
          </a:bodyPr>
          <a:lstStyle/>
          <a:p>
            <a:r>
              <a:rPr lang="en-US" sz="4800" dirty="0"/>
              <a:t>“for it is sanctified by the word of God and prayer.” </a:t>
            </a:r>
          </a:p>
        </p:txBody>
      </p:sp>
    </p:spTree>
    <p:extLst>
      <p:ext uri="{BB962C8B-B14F-4D97-AF65-F5344CB8AC3E}">
        <p14:creationId xmlns:p14="http://schemas.microsoft.com/office/powerpoint/2010/main" val="232231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4:6</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“If you instruct the brethren in these things, you will be a good minister of Jesus Christ, nourished in the words of faith and of the good doctrine which you have carefully followed.”</a:t>
            </a:r>
          </a:p>
        </p:txBody>
      </p:sp>
    </p:spTree>
    <p:extLst>
      <p:ext uri="{BB962C8B-B14F-4D97-AF65-F5344CB8AC3E}">
        <p14:creationId xmlns:p14="http://schemas.microsoft.com/office/powerpoint/2010/main" val="117977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4:7</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“But reject profane and old wives’ fables, and exercise yourself toward godliness.”</a:t>
            </a:r>
          </a:p>
        </p:txBody>
      </p:sp>
    </p:spTree>
    <p:extLst>
      <p:ext uri="{BB962C8B-B14F-4D97-AF65-F5344CB8AC3E}">
        <p14:creationId xmlns:p14="http://schemas.microsoft.com/office/powerpoint/2010/main" val="147757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9093-2D1C-4C6B-A13A-6B875EA2BC19}"/>
              </a:ext>
            </a:extLst>
          </p:cNvPr>
          <p:cNvSpPr>
            <a:spLocks noGrp="1"/>
          </p:cNvSpPr>
          <p:nvPr>
            <p:ph type="title"/>
          </p:nvPr>
        </p:nvSpPr>
        <p:spPr/>
        <p:txBody>
          <a:bodyPr>
            <a:normAutofit/>
          </a:bodyPr>
          <a:lstStyle/>
          <a:p>
            <a:r>
              <a:rPr lang="en-US" sz="7200" b="1" dirty="0">
                <a:effectLst>
                  <a:outerShdw blurRad="38100" dist="38100" dir="2700000" algn="tl">
                    <a:srgbClr val="000000">
                      <a:alpha val="43137"/>
                    </a:srgbClr>
                  </a:outerShdw>
                </a:effectLst>
              </a:rPr>
              <a:t>1 Timothy 4:8</a:t>
            </a:r>
          </a:p>
        </p:txBody>
      </p:sp>
      <p:sp>
        <p:nvSpPr>
          <p:cNvPr id="3" name="Content Placeholder 2">
            <a:extLst>
              <a:ext uri="{FF2B5EF4-FFF2-40B4-BE49-F238E27FC236}">
                <a16:creationId xmlns:a16="http://schemas.microsoft.com/office/drawing/2014/main" id="{815069FB-9817-4346-B480-0603C9A9D8F9}"/>
              </a:ext>
            </a:extLst>
          </p:cNvPr>
          <p:cNvSpPr>
            <a:spLocks noGrp="1"/>
          </p:cNvSpPr>
          <p:nvPr>
            <p:ph idx="1"/>
          </p:nvPr>
        </p:nvSpPr>
        <p:spPr>
          <a:xfrm>
            <a:off x="1097280" y="2334408"/>
            <a:ext cx="10058400" cy="3534685"/>
          </a:xfrm>
        </p:spPr>
        <p:txBody>
          <a:bodyPr>
            <a:normAutofit/>
          </a:bodyPr>
          <a:lstStyle/>
          <a:p>
            <a:r>
              <a:rPr lang="en-US" sz="4800" dirty="0"/>
              <a:t>“For bodily exercise profits a little, but godliness is profitable for all things, having promise of the life that now is and of that which is to come.” </a:t>
            </a:r>
          </a:p>
        </p:txBody>
      </p:sp>
    </p:spTree>
    <p:extLst>
      <p:ext uri="{BB962C8B-B14F-4D97-AF65-F5344CB8AC3E}">
        <p14:creationId xmlns:p14="http://schemas.microsoft.com/office/powerpoint/2010/main" val="299445482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3811</TotalTime>
  <Words>2635</Words>
  <Application>Microsoft Office PowerPoint</Application>
  <PresentationFormat>Widescreen</PresentationFormat>
  <Paragraphs>245</Paragraphs>
  <Slides>17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Calibri Light</vt:lpstr>
      <vt:lpstr>Roboto</vt:lpstr>
      <vt:lpstr>Retrospect</vt:lpstr>
      <vt:lpstr>1 Timothy </vt:lpstr>
      <vt:lpstr>1 Timothy 4:1</vt:lpstr>
      <vt:lpstr>1 Timothy 4:2</vt:lpstr>
      <vt:lpstr>1 Timothy 4:3</vt:lpstr>
      <vt:lpstr>1 Timothy 4:4</vt:lpstr>
      <vt:lpstr>1 Timothy 4:5</vt:lpstr>
      <vt:lpstr>1 Timothy 4:6</vt:lpstr>
      <vt:lpstr>1 Timothy 4:7</vt:lpstr>
      <vt:lpstr>1 Timothy 4:8</vt:lpstr>
      <vt:lpstr>1 Timothy 4:9</vt:lpstr>
      <vt:lpstr>1 Timothy 4:10</vt:lpstr>
      <vt:lpstr>1 Timothy 4:11</vt:lpstr>
      <vt:lpstr>1 Timothy 4:12</vt:lpstr>
      <vt:lpstr>1 Timothy 4:13</vt:lpstr>
      <vt:lpstr>1 Timothy 4:14</vt:lpstr>
      <vt:lpstr>1 Timothy 4:15</vt:lpstr>
      <vt:lpstr>1 Timothy 4:16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Ridgeway</dc:creator>
  <cp:lastModifiedBy>Jason Ridgeway</cp:lastModifiedBy>
  <cp:revision>50</cp:revision>
  <cp:lastPrinted>2020-09-16T20:36:45Z</cp:lastPrinted>
  <dcterms:created xsi:type="dcterms:W3CDTF">2020-09-08T17:27:18Z</dcterms:created>
  <dcterms:modified xsi:type="dcterms:W3CDTF">2020-10-21T22:11:07Z</dcterms:modified>
</cp:coreProperties>
</file>