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55259" autoAdjust="0"/>
  </p:normalViewPr>
  <p:slideViewPr>
    <p:cSldViewPr snapToGrid="0">
      <p:cViewPr varScale="1">
        <p:scale>
          <a:sx n="50" d="100"/>
          <a:sy n="50" d="100"/>
        </p:scale>
        <p:origin x="160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2BC658E-F760-4EA6-9D94-4A29BDF2A0E9}" type="datetimeFigureOut">
              <a:rPr lang="en-US" smtClean="0"/>
              <a:t>11/18/2020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4F25C1B-6C27-4E12-A3F3-31DEC1A8B8AA}" type="slidenum">
              <a:rPr lang="en-US" smtClean="0"/>
              <a:t>‹#›</a:t>
            </a:fld>
            <a:endParaRPr lang="en-US"/>
          </a:p>
        </p:txBody>
      </p:sp>
    </p:spTree>
    <p:extLst>
      <p:ext uri="{BB962C8B-B14F-4D97-AF65-F5344CB8AC3E}">
        <p14:creationId xmlns:p14="http://schemas.microsoft.com/office/powerpoint/2010/main" val="3771114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F25C1B-6C27-4E12-A3F3-31DEC1A8B8AA}" type="slidenum">
              <a:rPr lang="en-US" smtClean="0"/>
              <a:t>1</a:t>
            </a:fld>
            <a:endParaRPr lang="en-US"/>
          </a:p>
        </p:txBody>
      </p:sp>
    </p:spTree>
    <p:extLst>
      <p:ext uri="{BB962C8B-B14F-4D97-AF65-F5344CB8AC3E}">
        <p14:creationId xmlns:p14="http://schemas.microsoft.com/office/powerpoint/2010/main" val="2442848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“suffer”</a:t>
            </a:r>
          </a:p>
          <a:p>
            <a:endParaRPr lang="en-US" b="1" dirty="0"/>
          </a:p>
          <a:p>
            <a:r>
              <a:rPr lang="en-US" b="1" dirty="0"/>
              <a:t>“trouble” </a:t>
            </a:r>
          </a:p>
          <a:p>
            <a:endParaRPr lang="en-US" b="1" dirty="0"/>
          </a:p>
          <a:p>
            <a:r>
              <a:rPr lang="en-US" b="1" dirty="0"/>
              <a:t>“evildoer”</a:t>
            </a:r>
          </a:p>
          <a:p>
            <a:endParaRPr lang="en-US" b="1" dirty="0"/>
          </a:p>
          <a:p>
            <a:r>
              <a:rPr lang="en-US" b="1" dirty="0"/>
              <a:t>“point of chains”</a:t>
            </a:r>
          </a:p>
          <a:p>
            <a:endParaRPr lang="en-US" b="1" dirty="0"/>
          </a:p>
          <a:p>
            <a:r>
              <a:rPr lang="en-US" b="0" dirty="0"/>
              <a:t>No matter what the government would do to Paul, the gospel message cannot be bound.  This is so true for us in the world today.</a:t>
            </a:r>
          </a:p>
        </p:txBody>
      </p:sp>
      <p:sp>
        <p:nvSpPr>
          <p:cNvPr id="4" name="Slide Number Placeholder 3"/>
          <p:cNvSpPr>
            <a:spLocks noGrp="1"/>
          </p:cNvSpPr>
          <p:nvPr>
            <p:ph type="sldNum" sz="quarter" idx="5"/>
          </p:nvPr>
        </p:nvSpPr>
        <p:spPr/>
        <p:txBody>
          <a:bodyPr/>
          <a:lstStyle/>
          <a:p>
            <a:fld id="{74F25C1B-6C27-4E12-A3F3-31DEC1A8B8AA}" type="slidenum">
              <a:rPr lang="en-US" smtClean="0"/>
              <a:t>10</a:t>
            </a:fld>
            <a:endParaRPr lang="en-US"/>
          </a:p>
        </p:txBody>
      </p:sp>
    </p:spTree>
    <p:extLst>
      <p:ext uri="{BB962C8B-B14F-4D97-AF65-F5344CB8AC3E}">
        <p14:creationId xmlns:p14="http://schemas.microsoft.com/office/powerpoint/2010/main" val="1315103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“endure” </a:t>
            </a:r>
            <a:r>
              <a:rPr lang="en-US" b="0" dirty="0"/>
              <a:t>= absolutely and emphatically, under misfortunes and trials to hold fast to one’s faith in Christ</a:t>
            </a:r>
            <a:endParaRPr lang="en-US" b="1" dirty="0"/>
          </a:p>
          <a:p>
            <a:endParaRPr lang="en-US" b="1" dirty="0"/>
          </a:p>
          <a:p>
            <a:r>
              <a:rPr lang="en-US" b="1" dirty="0"/>
              <a:t>“the elect”</a:t>
            </a:r>
          </a:p>
          <a:p>
            <a:endParaRPr lang="en-US" b="1" dirty="0"/>
          </a:p>
          <a:p>
            <a:r>
              <a:rPr lang="en-US" b="1" dirty="0"/>
              <a:t>“obtain the salvation”</a:t>
            </a:r>
            <a:r>
              <a:rPr lang="en-US" b="0" dirty="0"/>
              <a:t> = to reach, attain, get, become master of</a:t>
            </a:r>
          </a:p>
          <a:p>
            <a:endParaRPr lang="en-US" b="0" dirty="0"/>
          </a:p>
          <a:p>
            <a:r>
              <a:rPr lang="en-US" b="0" dirty="0"/>
              <a:t>Salvation is a free gift from God. But as with any gift you must do certain things to obtain or use that gift.  There certain things do not earn that gift or change anything about the gift.  </a:t>
            </a:r>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11</a:t>
            </a:fld>
            <a:endParaRPr lang="en-US"/>
          </a:p>
        </p:txBody>
      </p:sp>
    </p:spTree>
    <p:extLst>
      <p:ext uri="{BB962C8B-B14F-4D97-AF65-F5344CB8AC3E}">
        <p14:creationId xmlns:p14="http://schemas.microsoft.com/office/powerpoint/2010/main" val="2981079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“if we died with Him”</a:t>
            </a:r>
            <a:r>
              <a:rPr lang="en-US" b="0" dirty="0"/>
              <a:t> = this is the death that occurs in baptism.  Romans 6:2-4</a:t>
            </a:r>
            <a:endParaRPr lang="en-US" b="1" dirty="0"/>
          </a:p>
          <a:p>
            <a:endParaRPr lang="en-US" b="1" dirty="0"/>
          </a:p>
          <a:p>
            <a:r>
              <a:rPr lang="en-US" b="1" dirty="0"/>
              <a:t>“We shall also live with Him”</a:t>
            </a:r>
            <a:r>
              <a:rPr lang="en-US" b="0" dirty="0"/>
              <a:t> = this is the “resurrection” from baptism to a new life.  </a:t>
            </a:r>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12</a:t>
            </a:fld>
            <a:endParaRPr lang="en-US"/>
          </a:p>
        </p:txBody>
      </p:sp>
    </p:spTree>
    <p:extLst>
      <p:ext uri="{BB962C8B-B14F-4D97-AF65-F5344CB8AC3E}">
        <p14:creationId xmlns:p14="http://schemas.microsoft.com/office/powerpoint/2010/main" val="2010884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“endure”</a:t>
            </a:r>
          </a:p>
          <a:p>
            <a:endParaRPr lang="en-US" b="1" dirty="0"/>
          </a:p>
          <a:p>
            <a:r>
              <a:rPr lang="en-US" b="1" dirty="0"/>
              <a:t>“reign” </a:t>
            </a:r>
            <a:r>
              <a:rPr lang="en-US" b="0" dirty="0"/>
              <a:t>= future – Revelation 2:10, “be faithful until death and I will give you a crown of life.”</a:t>
            </a:r>
            <a:endParaRPr lang="en-US" b="1" dirty="0"/>
          </a:p>
          <a:p>
            <a:endParaRPr lang="en-US" b="1" dirty="0"/>
          </a:p>
          <a:p>
            <a:r>
              <a:rPr lang="en-US" b="1" dirty="0"/>
              <a:t>“deny” </a:t>
            </a:r>
            <a:r>
              <a:rPr lang="en-US" b="0" dirty="0"/>
              <a:t>= is used of followers of Jesus who, for fear of death or persecution, deny that Jesus is their master, and desert His cause; to disown</a:t>
            </a:r>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13</a:t>
            </a:fld>
            <a:endParaRPr lang="en-US"/>
          </a:p>
        </p:txBody>
      </p:sp>
    </p:spTree>
    <p:extLst>
      <p:ext uri="{BB962C8B-B14F-4D97-AF65-F5344CB8AC3E}">
        <p14:creationId xmlns:p14="http://schemas.microsoft.com/office/powerpoint/2010/main" val="35292274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“faithless” </a:t>
            </a:r>
            <a:r>
              <a:rPr lang="en-US" b="0" dirty="0"/>
              <a:t>= to betray a trust, be unfaithful</a:t>
            </a:r>
            <a:endParaRPr lang="en-US" b="1" dirty="0"/>
          </a:p>
          <a:p>
            <a:endParaRPr lang="en-US" b="1" dirty="0"/>
          </a:p>
          <a:p>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14</a:t>
            </a:fld>
            <a:endParaRPr lang="en-US"/>
          </a:p>
        </p:txBody>
      </p:sp>
    </p:spTree>
    <p:extLst>
      <p:ext uri="{BB962C8B-B14F-4D97-AF65-F5344CB8AC3E}">
        <p14:creationId xmlns:p14="http://schemas.microsoft.com/office/powerpoint/2010/main" val="2961091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“Remind”</a:t>
            </a:r>
          </a:p>
          <a:p>
            <a:endParaRPr lang="en-US" b="1" dirty="0"/>
          </a:p>
          <a:p>
            <a:r>
              <a:rPr lang="en-US" b="1" dirty="0"/>
              <a:t>“charging”</a:t>
            </a:r>
          </a:p>
          <a:p>
            <a:endParaRPr lang="en-US" b="1" dirty="0"/>
          </a:p>
          <a:p>
            <a:r>
              <a:rPr lang="en-US" b="1" dirty="0"/>
              <a:t>“strive about words”</a:t>
            </a:r>
          </a:p>
          <a:p>
            <a:endParaRPr lang="en-US" b="1" dirty="0"/>
          </a:p>
          <a:p>
            <a:r>
              <a:rPr lang="en-US" b="1" dirty="0"/>
              <a:t>“no profit”</a:t>
            </a:r>
          </a:p>
          <a:p>
            <a:endParaRPr lang="en-US" b="1" dirty="0"/>
          </a:p>
          <a:p>
            <a:r>
              <a:rPr lang="en-US" b="1" dirty="0"/>
              <a:t>“ruin of the hearers”</a:t>
            </a:r>
          </a:p>
        </p:txBody>
      </p:sp>
      <p:sp>
        <p:nvSpPr>
          <p:cNvPr id="4" name="Slide Number Placeholder 3"/>
          <p:cNvSpPr>
            <a:spLocks noGrp="1"/>
          </p:cNvSpPr>
          <p:nvPr>
            <p:ph type="sldNum" sz="quarter" idx="5"/>
          </p:nvPr>
        </p:nvSpPr>
        <p:spPr/>
        <p:txBody>
          <a:bodyPr/>
          <a:lstStyle/>
          <a:p>
            <a:fld id="{74F25C1B-6C27-4E12-A3F3-31DEC1A8B8AA}" type="slidenum">
              <a:rPr lang="en-US" smtClean="0"/>
              <a:t>15</a:t>
            </a:fld>
            <a:endParaRPr lang="en-US"/>
          </a:p>
        </p:txBody>
      </p:sp>
    </p:spTree>
    <p:extLst>
      <p:ext uri="{BB962C8B-B14F-4D97-AF65-F5344CB8AC3E}">
        <p14:creationId xmlns:p14="http://schemas.microsoft.com/office/powerpoint/2010/main" val="30951756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“Be diligent”</a:t>
            </a:r>
            <a:r>
              <a:rPr lang="en-US" b="0" dirty="0"/>
              <a:t> = to make haste; it does not mean to study.  </a:t>
            </a:r>
            <a:endParaRPr lang="en-US" b="1" dirty="0"/>
          </a:p>
          <a:p>
            <a:endParaRPr lang="en-US" b="1" dirty="0"/>
          </a:p>
          <a:p>
            <a:r>
              <a:rPr lang="en-US" b="1" dirty="0"/>
              <a:t>“to present yourself”</a:t>
            </a:r>
            <a:r>
              <a:rPr lang="en-US" b="0" dirty="0"/>
              <a:t> = to show; to set at hand; to provide</a:t>
            </a:r>
            <a:endParaRPr lang="en-US" b="1" dirty="0"/>
          </a:p>
          <a:p>
            <a:endParaRPr lang="en-US" b="1" dirty="0"/>
          </a:p>
          <a:p>
            <a:r>
              <a:rPr lang="en-US" b="1" dirty="0"/>
              <a:t>“approved”</a:t>
            </a:r>
            <a:r>
              <a:rPr lang="en-US" b="0" dirty="0"/>
              <a:t> = the approved or accepted servant of Christ</a:t>
            </a:r>
            <a:endParaRPr lang="en-US" b="1" dirty="0"/>
          </a:p>
          <a:p>
            <a:endParaRPr lang="en-US" b="1" dirty="0"/>
          </a:p>
          <a:p>
            <a:r>
              <a:rPr lang="en-US" b="1" dirty="0"/>
              <a:t>“a worker”</a:t>
            </a:r>
            <a:r>
              <a:rPr lang="en-US" b="0" dirty="0"/>
              <a:t> = a craftsmen; those who as teachers labor to promote Christianity among people </a:t>
            </a:r>
            <a:endParaRPr lang="en-US" b="1" dirty="0"/>
          </a:p>
          <a:p>
            <a:endParaRPr lang="en-US" b="1" dirty="0"/>
          </a:p>
          <a:p>
            <a:r>
              <a:rPr lang="en-US" b="1" dirty="0"/>
              <a:t>“does not need to be ashamed”</a:t>
            </a:r>
            <a:r>
              <a:rPr lang="en-US" b="0" dirty="0"/>
              <a:t> = hating no cause to be ashamed; having no cause to be ashamed</a:t>
            </a:r>
            <a:endParaRPr lang="en-US" b="1" dirty="0"/>
          </a:p>
          <a:p>
            <a:endParaRPr lang="en-US" b="1" dirty="0"/>
          </a:p>
          <a:p>
            <a:r>
              <a:rPr lang="en-US" b="1" dirty="0"/>
              <a:t>“rightly dividing the word of truth” </a:t>
            </a:r>
            <a:r>
              <a:rPr lang="en-US" b="0" dirty="0"/>
              <a:t>= an appeal for a straightforward, balanced exegesis of holy scripture</a:t>
            </a:r>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16</a:t>
            </a:fld>
            <a:endParaRPr lang="en-US"/>
          </a:p>
        </p:txBody>
      </p:sp>
    </p:spTree>
    <p:extLst>
      <p:ext uri="{BB962C8B-B14F-4D97-AF65-F5344CB8AC3E}">
        <p14:creationId xmlns:p14="http://schemas.microsoft.com/office/powerpoint/2010/main" val="16978656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“Shun profane”</a:t>
            </a:r>
            <a:r>
              <a:rPr lang="en-US" b="0" dirty="0"/>
              <a:t> = “shun” means to avoid</a:t>
            </a:r>
            <a:endParaRPr lang="en-US" b="1" dirty="0"/>
          </a:p>
          <a:p>
            <a:endParaRPr lang="en-US" b="1" dirty="0"/>
          </a:p>
          <a:p>
            <a:r>
              <a:rPr lang="en-US" b="1" dirty="0"/>
              <a:t>“idle babblings”</a:t>
            </a:r>
          </a:p>
          <a:p>
            <a:endParaRPr lang="en-US" b="1" dirty="0"/>
          </a:p>
          <a:p>
            <a:r>
              <a:rPr lang="en-US" b="1" dirty="0"/>
              <a:t>“increase”</a:t>
            </a:r>
          </a:p>
          <a:p>
            <a:endParaRPr lang="en-US" b="1" dirty="0"/>
          </a:p>
          <a:p>
            <a:r>
              <a:rPr lang="en-US" b="1" dirty="0"/>
              <a:t>“ungodliness”</a:t>
            </a:r>
          </a:p>
        </p:txBody>
      </p:sp>
      <p:sp>
        <p:nvSpPr>
          <p:cNvPr id="4" name="Slide Number Placeholder 3"/>
          <p:cNvSpPr>
            <a:spLocks noGrp="1"/>
          </p:cNvSpPr>
          <p:nvPr>
            <p:ph type="sldNum" sz="quarter" idx="5"/>
          </p:nvPr>
        </p:nvSpPr>
        <p:spPr/>
        <p:txBody>
          <a:bodyPr/>
          <a:lstStyle/>
          <a:p>
            <a:fld id="{74F25C1B-6C27-4E12-A3F3-31DEC1A8B8AA}" type="slidenum">
              <a:rPr lang="en-US" smtClean="0"/>
              <a:t>17</a:t>
            </a:fld>
            <a:endParaRPr lang="en-US"/>
          </a:p>
        </p:txBody>
      </p:sp>
    </p:spTree>
    <p:extLst>
      <p:ext uri="{BB962C8B-B14F-4D97-AF65-F5344CB8AC3E}">
        <p14:creationId xmlns:p14="http://schemas.microsoft.com/office/powerpoint/2010/main" val="1695540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“their message”</a:t>
            </a:r>
          </a:p>
          <a:p>
            <a:endParaRPr lang="en-US" b="1" dirty="0"/>
          </a:p>
          <a:p>
            <a:r>
              <a:rPr lang="en-US" b="1" dirty="0"/>
              <a:t>“spread like cancer”</a:t>
            </a:r>
            <a:r>
              <a:rPr lang="en-US" b="0" dirty="0"/>
              <a:t> = gangrene, a disease by which any part of the body suffering from inflammation becomes so corrupted that, unless a remedy be seasonably applied, the evil continually spreads, attacks other parts, and at last eats away the bones.  The word here is a medical term for the consuming progress of mortifying disease.</a:t>
            </a:r>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18</a:t>
            </a:fld>
            <a:endParaRPr lang="en-US"/>
          </a:p>
        </p:txBody>
      </p:sp>
    </p:spTree>
    <p:extLst>
      <p:ext uri="{BB962C8B-B14F-4D97-AF65-F5344CB8AC3E}">
        <p14:creationId xmlns:p14="http://schemas.microsoft.com/office/powerpoint/2010/main" val="1014167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“strayed”</a:t>
            </a:r>
          </a:p>
          <a:p>
            <a:endParaRPr lang="en-US" b="1" dirty="0"/>
          </a:p>
          <a:p>
            <a:r>
              <a:rPr lang="en-US" b="1" dirty="0"/>
              <a:t>“Concerning the truth”</a:t>
            </a:r>
          </a:p>
          <a:p>
            <a:endParaRPr lang="en-US" b="1" dirty="0"/>
          </a:p>
          <a:p>
            <a:r>
              <a:rPr lang="en-US" b="1" dirty="0"/>
              <a:t>“the resurrection is already past”</a:t>
            </a:r>
          </a:p>
          <a:p>
            <a:endParaRPr lang="en-US" b="1" dirty="0"/>
          </a:p>
          <a:p>
            <a:r>
              <a:rPr lang="en-US" b="1" dirty="0"/>
              <a:t>“they overthrow the faith of some”</a:t>
            </a:r>
          </a:p>
        </p:txBody>
      </p:sp>
      <p:sp>
        <p:nvSpPr>
          <p:cNvPr id="4" name="Slide Number Placeholder 3"/>
          <p:cNvSpPr>
            <a:spLocks noGrp="1"/>
          </p:cNvSpPr>
          <p:nvPr>
            <p:ph type="sldNum" sz="quarter" idx="5"/>
          </p:nvPr>
        </p:nvSpPr>
        <p:spPr/>
        <p:txBody>
          <a:bodyPr/>
          <a:lstStyle/>
          <a:p>
            <a:fld id="{74F25C1B-6C27-4E12-A3F3-31DEC1A8B8AA}" type="slidenum">
              <a:rPr lang="en-US" smtClean="0"/>
              <a:t>19</a:t>
            </a:fld>
            <a:endParaRPr lang="en-US"/>
          </a:p>
        </p:txBody>
      </p:sp>
    </p:spTree>
    <p:extLst>
      <p:ext uri="{BB962C8B-B14F-4D97-AF65-F5344CB8AC3E}">
        <p14:creationId xmlns:p14="http://schemas.microsoft.com/office/powerpoint/2010/main" val="80616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F25C1B-6C27-4E12-A3F3-31DEC1A8B8AA}" type="slidenum">
              <a:rPr lang="en-US" smtClean="0"/>
              <a:t>2</a:t>
            </a:fld>
            <a:endParaRPr lang="en-US"/>
          </a:p>
        </p:txBody>
      </p:sp>
    </p:spTree>
    <p:extLst>
      <p:ext uri="{BB962C8B-B14F-4D97-AF65-F5344CB8AC3E}">
        <p14:creationId xmlns:p14="http://schemas.microsoft.com/office/powerpoint/2010/main" val="1468914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“solid foundation”</a:t>
            </a:r>
            <a:r>
              <a:rPr lang="en-US" b="0" dirty="0"/>
              <a:t> = </a:t>
            </a:r>
          </a:p>
          <a:p>
            <a:r>
              <a:rPr lang="en-US" b="0" dirty="0"/>
              <a:t>	1.  “solid” = firm, solid, compact, hard, rigid, strong, immovable</a:t>
            </a:r>
            <a:endParaRPr lang="en-US" b="1" dirty="0"/>
          </a:p>
          <a:p>
            <a:endParaRPr lang="en-US" b="1" dirty="0"/>
          </a:p>
          <a:p>
            <a:r>
              <a:rPr lang="en-US" b="1" dirty="0"/>
              <a:t>“stands”</a:t>
            </a:r>
            <a:r>
              <a:rPr lang="en-US" b="0" dirty="0"/>
              <a:t> = to stand immutable, stand firm</a:t>
            </a:r>
            <a:endParaRPr lang="en-US" b="1" dirty="0"/>
          </a:p>
          <a:p>
            <a:endParaRPr lang="en-US" b="1" dirty="0"/>
          </a:p>
          <a:p>
            <a:r>
              <a:rPr lang="en-US" b="1" dirty="0"/>
              <a:t>“seal” </a:t>
            </a:r>
            <a:r>
              <a:rPr lang="en-US" b="0" dirty="0"/>
              <a:t>= the inscription or impression made by a seal (figurative).  Eph. 1:13-14</a:t>
            </a:r>
          </a:p>
          <a:p>
            <a:endParaRPr lang="en-US" b="0" dirty="0"/>
          </a:p>
          <a:p>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20</a:t>
            </a:fld>
            <a:endParaRPr lang="en-US"/>
          </a:p>
        </p:txBody>
      </p:sp>
    </p:spTree>
    <p:extLst>
      <p:ext uri="{BB962C8B-B14F-4D97-AF65-F5344CB8AC3E}">
        <p14:creationId xmlns:p14="http://schemas.microsoft.com/office/powerpoint/2010/main" val="9148793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“vessels of gold and silver”</a:t>
            </a:r>
          </a:p>
          <a:p>
            <a:endParaRPr lang="en-US" b="1" dirty="0"/>
          </a:p>
          <a:p>
            <a:r>
              <a:rPr lang="en-US" b="1" dirty="0"/>
              <a:t>“vessels of wood and clay”</a:t>
            </a:r>
          </a:p>
          <a:p>
            <a:endParaRPr lang="en-US" b="1" dirty="0"/>
          </a:p>
          <a:p>
            <a:r>
              <a:rPr lang="en-US" b="1" dirty="0"/>
              <a:t>“some for honor”</a:t>
            </a:r>
          </a:p>
          <a:p>
            <a:endParaRPr lang="en-US" b="1" dirty="0"/>
          </a:p>
          <a:p>
            <a:r>
              <a:rPr lang="en-US" b="1" dirty="0"/>
              <a:t>“some for dishonor”</a:t>
            </a:r>
          </a:p>
          <a:p>
            <a:endParaRPr lang="en-US" b="1" dirty="0"/>
          </a:p>
          <a:p>
            <a:r>
              <a:rPr lang="en-US" b="0" dirty="0"/>
              <a:t>Though everyone that names the Lord ought to depart from wickedness, yet we must not be surprised if it is not so, and if there are found in the church some professing Christians whose practice is quite inconsistent with their profession.</a:t>
            </a:r>
          </a:p>
        </p:txBody>
      </p:sp>
      <p:sp>
        <p:nvSpPr>
          <p:cNvPr id="4" name="Slide Number Placeholder 3"/>
          <p:cNvSpPr>
            <a:spLocks noGrp="1"/>
          </p:cNvSpPr>
          <p:nvPr>
            <p:ph type="sldNum" sz="quarter" idx="5"/>
          </p:nvPr>
        </p:nvSpPr>
        <p:spPr/>
        <p:txBody>
          <a:bodyPr/>
          <a:lstStyle/>
          <a:p>
            <a:fld id="{74F25C1B-6C27-4E12-A3F3-31DEC1A8B8AA}" type="slidenum">
              <a:rPr lang="en-US" smtClean="0"/>
              <a:t>21</a:t>
            </a:fld>
            <a:endParaRPr lang="en-US"/>
          </a:p>
        </p:txBody>
      </p:sp>
    </p:spTree>
    <p:extLst>
      <p:ext uri="{BB962C8B-B14F-4D97-AF65-F5344CB8AC3E}">
        <p14:creationId xmlns:p14="http://schemas.microsoft.com/office/powerpoint/2010/main" val="15053038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“cleanses himself from the latter”</a:t>
            </a:r>
          </a:p>
          <a:p>
            <a:endParaRPr lang="en-US" b="1" dirty="0"/>
          </a:p>
          <a:p>
            <a:r>
              <a:rPr lang="en-US" b="1" dirty="0"/>
              <a:t>“sanctified”</a:t>
            </a:r>
            <a:r>
              <a:rPr lang="en-US" b="0" dirty="0"/>
              <a:t> = set apart</a:t>
            </a:r>
            <a:endParaRPr lang="en-US" b="1" dirty="0"/>
          </a:p>
          <a:p>
            <a:endParaRPr lang="en-US" b="1" dirty="0"/>
          </a:p>
          <a:p>
            <a:r>
              <a:rPr lang="en-US" b="1" dirty="0"/>
              <a:t>“useful”</a:t>
            </a:r>
          </a:p>
          <a:p>
            <a:endParaRPr lang="en-US" b="1" dirty="0"/>
          </a:p>
          <a:p>
            <a:r>
              <a:rPr lang="en-US" b="1" dirty="0"/>
              <a:t>“prepared for every good work” </a:t>
            </a:r>
          </a:p>
        </p:txBody>
      </p:sp>
      <p:sp>
        <p:nvSpPr>
          <p:cNvPr id="4" name="Slide Number Placeholder 3"/>
          <p:cNvSpPr>
            <a:spLocks noGrp="1"/>
          </p:cNvSpPr>
          <p:nvPr>
            <p:ph type="sldNum" sz="quarter" idx="5"/>
          </p:nvPr>
        </p:nvSpPr>
        <p:spPr/>
        <p:txBody>
          <a:bodyPr/>
          <a:lstStyle/>
          <a:p>
            <a:fld id="{74F25C1B-6C27-4E12-A3F3-31DEC1A8B8AA}" type="slidenum">
              <a:rPr lang="en-US" smtClean="0"/>
              <a:t>22</a:t>
            </a:fld>
            <a:endParaRPr lang="en-US"/>
          </a:p>
        </p:txBody>
      </p:sp>
    </p:spTree>
    <p:extLst>
      <p:ext uri="{BB962C8B-B14F-4D97-AF65-F5344CB8AC3E}">
        <p14:creationId xmlns:p14="http://schemas.microsoft.com/office/powerpoint/2010/main" val="28902639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“Flee also youthful lusts”</a:t>
            </a:r>
          </a:p>
          <a:p>
            <a:endParaRPr lang="en-US" b="1" dirty="0"/>
          </a:p>
          <a:p>
            <a:r>
              <a:rPr lang="en-US" b="1" dirty="0"/>
              <a:t>“pursue”</a:t>
            </a:r>
          </a:p>
          <a:p>
            <a:endParaRPr lang="en-US" b="1" dirty="0"/>
          </a:p>
          <a:p>
            <a:r>
              <a:rPr lang="en-US" b="1" dirty="0"/>
              <a:t>“righteousness”</a:t>
            </a:r>
          </a:p>
          <a:p>
            <a:endParaRPr lang="en-US" b="1" dirty="0"/>
          </a:p>
          <a:p>
            <a:r>
              <a:rPr lang="en-US" b="1" dirty="0"/>
              <a:t>“with those”</a:t>
            </a:r>
          </a:p>
          <a:p>
            <a:endParaRPr lang="en-US" b="1" dirty="0"/>
          </a:p>
          <a:p>
            <a:r>
              <a:rPr lang="en-US" b="1" dirty="0"/>
              <a:t>“who call on the Lord”</a:t>
            </a:r>
          </a:p>
          <a:p>
            <a:endParaRPr lang="en-US" b="1" dirty="0"/>
          </a:p>
          <a:p>
            <a:r>
              <a:rPr lang="en-US" b="1" dirty="0"/>
              <a:t>“out of a pure heart”</a:t>
            </a:r>
          </a:p>
          <a:p>
            <a:endParaRPr lang="en-US" b="1" dirty="0"/>
          </a:p>
          <a:p>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23</a:t>
            </a:fld>
            <a:endParaRPr lang="en-US"/>
          </a:p>
        </p:txBody>
      </p:sp>
    </p:spTree>
    <p:extLst>
      <p:ext uri="{BB962C8B-B14F-4D97-AF65-F5344CB8AC3E}">
        <p14:creationId xmlns:p14="http://schemas.microsoft.com/office/powerpoint/2010/main" val="17489024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“avoid”</a:t>
            </a:r>
          </a:p>
          <a:p>
            <a:endParaRPr lang="en-US" b="1" dirty="0"/>
          </a:p>
          <a:p>
            <a:r>
              <a:rPr lang="en-US" b="1" dirty="0"/>
              <a:t>“foolish”</a:t>
            </a:r>
          </a:p>
          <a:p>
            <a:endParaRPr lang="en-US" b="1" dirty="0"/>
          </a:p>
          <a:p>
            <a:r>
              <a:rPr lang="en-US" b="1" dirty="0"/>
              <a:t>“ignorant disputes”</a:t>
            </a:r>
            <a:r>
              <a:rPr lang="en-US" b="0" dirty="0"/>
              <a:t> = </a:t>
            </a:r>
            <a:endParaRPr lang="en-US" b="1" dirty="0"/>
          </a:p>
          <a:p>
            <a:endParaRPr lang="en-US" b="1" dirty="0"/>
          </a:p>
          <a:p>
            <a:r>
              <a:rPr lang="en-US" b="1" dirty="0"/>
              <a:t>“knowing”</a:t>
            </a:r>
          </a:p>
          <a:p>
            <a:endParaRPr lang="en-US" b="1" dirty="0"/>
          </a:p>
          <a:p>
            <a:r>
              <a:rPr lang="en-US" b="1" dirty="0"/>
              <a:t>“generate strife”</a:t>
            </a:r>
            <a:r>
              <a:rPr lang="en-US" b="0" dirty="0"/>
              <a:t> = </a:t>
            </a:r>
          </a:p>
          <a:p>
            <a:r>
              <a:rPr lang="en-US" b="0" dirty="0"/>
              <a:t>	1.  “generate” = cause to arise, excite</a:t>
            </a:r>
          </a:p>
          <a:p>
            <a:r>
              <a:rPr lang="en-US" b="0" dirty="0"/>
              <a:t>	2.  “strife” = strife, contention; a quarrel</a:t>
            </a:r>
            <a:endParaRPr lang="en-US" b="1" dirty="0"/>
          </a:p>
          <a:p>
            <a:endParaRPr lang="en-US" b="1" dirty="0"/>
          </a:p>
          <a:p>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24</a:t>
            </a:fld>
            <a:endParaRPr lang="en-US"/>
          </a:p>
        </p:txBody>
      </p:sp>
    </p:spTree>
    <p:extLst>
      <p:ext uri="{BB962C8B-B14F-4D97-AF65-F5344CB8AC3E}">
        <p14:creationId xmlns:p14="http://schemas.microsoft.com/office/powerpoint/2010/main" val="7724309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“servant”</a:t>
            </a:r>
          </a:p>
          <a:p>
            <a:endParaRPr lang="en-US" b="1" dirty="0"/>
          </a:p>
          <a:p>
            <a:r>
              <a:rPr lang="en-US" b="1" dirty="0"/>
              <a:t>“quarrel”</a:t>
            </a:r>
          </a:p>
          <a:p>
            <a:endParaRPr lang="en-US" b="1" dirty="0"/>
          </a:p>
          <a:p>
            <a:r>
              <a:rPr lang="en-US" b="1" dirty="0"/>
              <a:t>“gentle to all”</a:t>
            </a:r>
          </a:p>
          <a:p>
            <a:endParaRPr lang="en-US" b="1" dirty="0"/>
          </a:p>
          <a:p>
            <a:r>
              <a:rPr lang="en-US" b="1" dirty="0"/>
              <a:t>“able to teach”</a:t>
            </a:r>
          </a:p>
          <a:p>
            <a:endParaRPr lang="en-US" b="1" dirty="0"/>
          </a:p>
          <a:p>
            <a:r>
              <a:rPr lang="en-US" b="1" dirty="0"/>
              <a:t>“patient”</a:t>
            </a:r>
          </a:p>
          <a:p>
            <a:endParaRPr lang="en-US" b="0" dirty="0"/>
          </a:p>
          <a:p>
            <a:r>
              <a:rPr lang="en-US" b="0" dirty="0"/>
              <a:t>How can we teach people if we are constantly quarreling with them?  Being gentle and patient will help us in our teaching.  </a:t>
            </a:r>
          </a:p>
        </p:txBody>
      </p:sp>
      <p:sp>
        <p:nvSpPr>
          <p:cNvPr id="4" name="Slide Number Placeholder 3"/>
          <p:cNvSpPr>
            <a:spLocks noGrp="1"/>
          </p:cNvSpPr>
          <p:nvPr>
            <p:ph type="sldNum" sz="quarter" idx="5"/>
          </p:nvPr>
        </p:nvSpPr>
        <p:spPr/>
        <p:txBody>
          <a:bodyPr/>
          <a:lstStyle/>
          <a:p>
            <a:fld id="{74F25C1B-6C27-4E12-A3F3-31DEC1A8B8AA}" type="slidenum">
              <a:rPr lang="en-US" smtClean="0"/>
              <a:t>25</a:t>
            </a:fld>
            <a:endParaRPr lang="en-US"/>
          </a:p>
        </p:txBody>
      </p:sp>
    </p:spTree>
    <p:extLst>
      <p:ext uri="{BB962C8B-B14F-4D97-AF65-F5344CB8AC3E}">
        <p14:creationId xmlns:p14="http://schemas.microsoft.com/office/powerpoint/2010/main" val="13096657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“humility”</a:t>
            </a:r>
          </a:p>
          <a:p>
            <a:endParaRPr lang="en-US" b="1" dirty="0"/>
          </a:p>
          <a:p>
            <a:r>
              <a:rPr lang="en-US" b="1" dirty="0"/>
              <a:t>“correcting”</a:t>
            </a:r>
          </a:p>
          <a:p>
            <a:endParaRPr lang="en-US" b="1" dirty="0"/>
          </a:p>
          <a:p>
            <a:r>
              <a:rPr lang="en-US" b="1" dirty="0"/>
              <a:t>“opposition”</a:t>
            </a:r>
          </a:p>
          <a:p>
            <a:endParaRPr lang="en-US" b="1" dirty="0"/>
          </a:p>
          <a:p>
            <a:r>
              <a:rPr lang="en-US" b="1" dirty="0"/>
              <a:t>“grant them repentance”</a:t>
            </a:r>
          </a:p>
          <a:p>
            <a:endParaRPr lang="en-US" b="1" dirty="0"/>
          </a:p>
          <a:p>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26</a:t>
            </a:fld>
            <a:endParaRPr lang="en-US"/>
          </a:p>
        </p:txBody>
      </p:sp>
    </p:spTree>
    <p:extLst>
      <p:ext uri="{BB962C8B-B14F-4D97-AF65-F5344CB8AC3E}">
        <p14:creationId xmlns:p14="http://schemas.microsoft.com/office/powerpoint/2010/main" val="10015145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“come to their senses”</a:t>
            </a:r>
          </a:p>
          <a:p>
            <a:endParaRPr lang="en-US" b="1" dirty="0"/>
          </a:p>
          <a:p>
            <a:r>
              <a:rPr lang="en-US" b="1" dirty="0"/>
              <a:t>“escape the snare of the devil”</a:t>
            </a:r>
          </a:p>
          <a:p>
            <a:endParaRPr lang="en-US" b="1" dirty="0"/>
          </a:p>
          <a:p>
            <a:r>
              <a:rPr lang="en-US" b="1" dirty="0"/>
              <a:t>“taken captive by him”</a:t>
            </a:r>
          </a:p>
          <a:p>
            <a:endParaRPr lang="en-US" b="1" dirty="0"/>
          </a:p>
          <a:p>
            <a:r>
              <a:rPr lang="en-US" b="0" dirty="0"/>
              <a:t>The devil is still taking captive living souls to do his will.  Many are doing the things of satan without their own knowledge because they have been deceived.  This does not mean that they are not without fault.  They are sinning.  This is why back in verse 15 Paul tells us to “rightly divide the word.”  Satan’s greatest accomplishment has been the religious confusion in the world today.</a:t>
            </a:r>
          </a:p>
          <a:p>
            <a:endParaRPr lang="en-US" b="1" dirty="0"/>
          </a:p>
          <a:p>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27</a:t>
            </a:fld>
            <a:endParaRPr lang="en-US"/>
          </a:p>
        </p:txBody>
      </p:sp>
    </p:spTree>
    <p:extLst>
      <p:ext uri="{BB962C8B-B14F-4D97-AF65-F5344CB8AC3E}">
        <p14:creationId xmlns:p14="http://schemas.microsoft.com/office/powerpoint/2010/main" val="113877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how the word of God is to be taught.</a:t>
            </a:r>
          </a:p>
          <a:p>
            <a:endParaRPr lang="en-US" dirty="0"/>
          </a:p>
          <a:p>
            <a:r>
              <a:rPr lang="en-US" dirty="0"/>
              <a:t>Paul = Timothy = faithful men = teach others </a:t>
            </a:r>
          </a:p>
          <a:p>
            <a:endParaRPr lang="en-US" dirty="0"/>
          </a:p>
          <a:p>
            <a:r>
              <a:rPr lang="en-US" b="1" dirty="0"/>
              <a:t>“commit”</a:t>
            </a:r>
            <a:r>
              <a:rPr lang="en-US" b="0" dirty="0"/>
              <a:t> = to placed down (from oneself or for oneself) with anyone, to deposit; to entrust, commit to one’s charge</a:t>
            </a:r>
          </a:p>
          <a:p>
            <a:endParaRPr lang="en-US" b="0" dirty="0"/>
          </a:p>
          <a:p>
            <a:r>
              <a:rPr lang="en-US" b="1" dirty="0"/>
              <a:t>“who will be able” </a:t>
            </a:r>
            <a:r>
              <a:rPr lang="en-US" b="0" dirty="0"/>
              <a:t>= sufficient in ability; meet, fit, worthy, able</a:t>
            </a:r>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3</a:t>
            </a:fld>
            <a:endParaRPr lang="en-US"/>
          </a:p>
        </p:txBody>
      </p:sp>
    </p:spTree>
    <p:extLst>
      <p:ext uri="{BB962C8B-B14F-4D97-AF65-F5344CB8AC3E}">
        <p14:creationId xmlns:p14="http://schemas.microsoft.com/office/powerpoint/2010/main" val="176356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“endure hardship” </a:t>
            </a:r>
            <a:r>
              <a:rPr lang="en-US" b="0" dirty="0"/>
              <a:t>= to suffer hardship together with one</a:t>
            </a:r>
            <a:endParaRPr lang="en-US" b="1" dirty="0"/>
          </a:p>
          <a:p>
            <a:endParaRPr lang="en-US" b="1" dirty="0"/>
          </a:p>
          <a:p>
            <a:endParaRPr lang="en-US" b="1" dirty="0"/>
          </a:p>
          <a:p>
            <a:r>
              <a:rPr lang="en-US" b="1" dirty="0"/>
              <a:t>“soldier” </a:t>
            </a:r>
            <a:r>
              <a:rPr lang="en-US" b="0" dirty="0"/>
              <a:t>= a champion of the cause of Christ</a:t>
            </a:r>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4</a:t>
            </a:fld>
            <a:endParaRPr lang="en-US"/>
          </a:p>
        </p:txBody>
      </p:sp>
    </p:spTree>
    <p:extLst>
      <p:ext uri="{BB962C8B-B14F-4D97-AF65-F5344CB8AC3E}">
        <p14:creationId xmlns:p14="http://schemas.microsoft.com/office/powerpoint/2010/main" val="3412387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“engaged in warfare” </a:t>
            </a:r>
            <a:r>
              <a:rPr lang="en-US" b="0" dirty="0"/>
              <a:t>= to do military duty, be on active service, be a soldier / to make a military expedition, to lead soldiers to war or to battle</a:t>
            </a:r>
            <a:endParaRPr lang="en-US" b="1" dirty="0"/>
          </a:p>
          <a:p>
            <a:endParaRPr lang="en-US" b="1" dirty="0"/>
          </a:p>
          <a:p>
            <a:r>
              <a:rPr lang="en-US" b="1" dirty="0"/>
              <a:t>“entangles himself” </a:t>
            </a:r>
            <a:r>
              <a:rPr lang="en-US" b="0" dirty="0"/>
              <a:t>= to involve in</a:t>
            </a:r>
            <a:endParaRPr lang="en-US" b="1" dirty="0"/>
          </a:p>
          <a:p>
            <a:endParaRPr lang="en-US" b="1" dirty="0"/>
          </a:p>
          <a:p>
            <a:r>
              <a:rPr lang="en-US" b="1" dirty="0"/>
              <a:t>“affairs of this life” </a:t>
            </a:r>
            <a:r>
              <a:rPr lang="en-US" b="0" dirty="0"/>
              <a:t>= pursuits and occupations pertaining to civil life, opposed to warfare; business, occupation</a:t>
            </a:r>
            <a:endParaRPr lang="en-US" b="1" dirty="0"/>
          </a:p>
          <a:p>
            <a:endParaRPr lang="en-US" b="1" dirty="0"/>
          </a:p>
          <a:p>
            <a:r>
              <a:rPr lang="en-US" b="1" dirty="0"/>
              <a:t>“please”</a:t>
            </a:r>
            <a:r>
              <a:rPr lang="en-US" b="0" dirty="0"/>
              <a:t> = with the idea of willing service rendered to others</a:t>
            </a:r>
            <a:endParaRPr lang="en-US" b="1" dirty="0"/>
          </a:p>
          <a:p>
            <a:endParaRPr lang="en-US" b="1" dirty="0"/>
          </a:p>
          <a:p>
            <a:r>
              <a:rPr lang="en-US" b="1" dirty="0"/>
              <a:t>“enlisted”</a:t>
            </a:r>
            <a:r>
              <a:rPr lang="en-US" b="0" dirty="0"/>
              <a:t> = to gather (collect) an army, to enlist soldiers</a:t>
            </a:r>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5</a:t>
            </a:fld>
            <a:endParaRPr lang="en-US"/>
          </a:p>
        </p:txBody>
      </p:sp>
    </p:spTree>
    <p:extLst>
      <p:ext uri="{BB962C8B-B14F-4D97-AF65-F5344CB8AC3E}">
        <p14:creationId xmlns:p14="http://schemas.microsoft.com/office/powerpoint/2010/main" val="1471464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“competes”</a:t>
            </a:r>
            <a:r>
              <a:rPr lang="en-US" b="0" dirty="0"/>
              <a:t> = to engage in a contest, contend in public games</a:t>
            </a:r>
            <a:endParaRPr lang="en-US" b="1" dirty="0"/>
          </a:p>
          <a:p>
            <a:endParaRPr lang="en-US" b="1" dirty="0"/>
          </a:p>
          <a:p>
            <a:r>
              <a:rPr lang="en-US" b="1" dirty="0"/>
              <a:t>“athletics”</a:t>
            </a:r>
            <a:r>
              <a:rPr lang="en-US" b="0" dirty="0"/>
              <a:t> = </a:t>
            </a:r>
            <a:endParaRPr lang="en-US" b="1" dirty="0"/>
          </a:p>
          <a:p>
            <a:endParaRPr lang="en-US" b="1" dirty="0"/>
          </a:p>
          <a:p>
            <a:r>
              <a:rPr lang="en-US" b="1" dirty="0"/>
              <a:t>“crowned” </a:t>
            </a:r>
            <a:r>
              <a:rPr lang="en-US" b="0" dirty="0"/>
              <a:t>= </a:t>
            </a:r>
            <a:endParaRPr lang="en-US" b="1" dirty="0"/>
          </a:p>
          <a:p>
            <a:endParaRPr lang="en-US" b="1" dirty="0"/>
          </a:p>
          <a:p>
            <a:r>
              <a:rPr lang="en-US" b="1" dirty="0"/>
              <a:t>“according to the rules”</a:t>
            </a:r>
            <a:r>
              <a:rPr lang="en-US" b="0" dirty="0"/>
              <a:t> = lawfully, agreeably to the law, properly</a:t>
            </a:r>
            <a:endParaRPr lang="en-US" b="1" dirty="0"/>
          </a:p>
        </p:txBody>
      </p:sp>
      <p:sp>
        <p:nvSpPr>
          <p:cNvPr id="4" name="Slide Number Placeholder 3"/>
          <p:cNvSpPr>
            <a:spLocks noGrp="1"/>
          </p:cNvSpPr>
          <p:nvPr>
            <p:ph type="sldNum" sz="quarter" idx="5"/>
          </p:nvPr>
        </p:nvSpPr>
        <p:spPr/>
        <p:txBody>
          <a:bodyPr/>
          <a:lstStyle/>
          <a:p>
            <a:fld id="{74F25C1B-6C27-4E12-A3F3-31DEC1A8B8AA}" type="slidenum">
              <a:rPr lang="en-US" smtClean="0"/>
              <a:t>6</a:t>
            </a:fld>
            <a:endParaRPr lang="en-US"/>
          </a:p>
        </p:txBody>
      </p:sp>
    </p:spTree>
    <p:extLst>
      <p:ext uri="{BB962C8B-B14F-4D97-AF65-F5344CB8AC3E}">
        <p14:creationId xmlns:p14="http://schemas.microsoft.com/office/powerpoint/2010/main" val="4034008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“hardworking”</a:t>
            </a:r>
          </a:p>
          <a:p>
            <a:endParaRPr lang="en-US" b="1" dirty="0"/>
          </a:p>
          <a:p>
            <a:r>
              <a:rPr lang="en-US" b="1" dirty="0"/>
              <a:t>“farmer”</a:t>
            </a:r>
            <a:r>
              <a:rPr lang="en-US" b="0" dirty="0"/>
              <a:t> = tiller of the soil</a:t>
            </a:r>
            <a:endParaRPr lang="en-US" b="1" dirty="0"/>
          </a:p>
          <a:p>
            <a:endParaRPr lang="en-US" b="1" dirty="0"/>
          </a:p>
          <a:p>
            <a:r>
              <a:rPr lang="en-US" b="1" dirty="0"/>
              <a:t>“partake”</a:t>
            </a:r>
          </a:p>
          <a:p>
            <a:endParaRPr lang="en-US" b="1" dirty="0"/>
          </a:p>
          <a:p>
            <a:r>
              <a:rPr lang="en-US" b="1" dirty="0"/>
              <a:t>“crops”</a:t>
            </a:r>
          </a:p>
        </p:txBody>
      </p:sp>
      <p:sp>
        <p:nvSpPr>
          <p:cNvPr id="4" name="Slide Number Placeholder 3"/>
          <p:cNvSpPr>
            <a:spLocks noGrp="1"/>
          </p:cNvSpPr>
          <p:nvPr>
            <p:ph type="sldNum" sz="quarter" idx="5"/>
          </p:nvPr>
        </p:nvSpPr>
        <p:spPr/>
        <p:txBody>
          <a:bodyPr/>
          <a:lstStyle/>
          <a:p>
            <a:fld id="{74F25C1B-6C27-4E12-A3F3-31DEC1A8B8AA}" type="slidenum">
              <a:rPr lang="en-US" smtClean="0"/>
              <a:t>7</a:t>
            </a:fld>
            <a:endParaRPr lang="en-US"/>
          </a:p>
        </p:txBody>
      </p:sp>
    </p:spTree>
    <p:extLst>
      <p:ext uri="{BB962C8B-B14F-4D97-AF65-F5344CB8AC3E}">
        <p14:creationId xmlns:p14="http://schemas.microsoft.com/office/powerpoint/2010/main" val="4021283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“Consider what I say”</a:t>
            </a:r>
          </a:p>
          <a:p>
            <a:endParaRPr lang="en-US" b="1" dirty="0"/>
          </a:p>
          <a:p>
            <a:r>
              <a:rPr lang="en-US" b="1" dirty="0"/>
              <a:t>“give you understanding”</a:t>
            </a:r>
          </a:p>
        </p:txBody>
      </p:sp>
      <p:sp>
        <p:nvSpPr>
          <p:cNvPr id="4" name="Slide Number Placeholder 3"/>
          <p:cNvSpPr>
            <a:spLocks noGrp="1"/>
          </p:cNvSpPr>
          <p:nvPr>
            <p:ph type="sldNum" sz="quarter" idx="5"/>
          </p:nvPr>
        </p:nvSpPr>
        <p:spPr/>
        <p:txBody>
          <a:bodyPr/>
          <a:lstStyle/>
          <a:p>
            <a:fld id="{74F25C1B-6C27-4E12-A3F3-31DEC1A8B8AA}" type="slidenum">
              <a:rPr lang="en-US" smtClean="0"/>
              <a:t>8</a:t>
            </a:fld>
            <a:endParaRPr lang="en-US"/>
          </a:p>
        </p:txBody>
      </p:sp>
    </p:spTree>
    <p:extLst>
      <p:ext uri="{BB962C8B-B14F-4D97-AF65-F5344CB8AC3E}">
        <p14:creationId xmlns:p14="http://schemas.microsoft.com/office/powerpoint/2010/main" val="2087111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“Remember”</a:t>
            </a:r>
          </a:p>
          <a:p>
            <a:endParaRPr lang="en-US" b="1" dirty="0"/>
          </a:p>
          <a:p>
            <a:r>
              <a:rPr lang="en-US" b="1" dirty="0"/>
              <a:t>“seed of David” </a:t>
            </a:r>
            <a:r>
              <a:rPr lang="en-US" b="0" dirty="0"/>
              <a:t>= descendant of King David</a:t>
            </a:r>
            <a:endParaRPr lang="en-US" b="1" dirty="0"/>
          </a:p>
          <a:p>
            <a:endParaRPr lang="en-US" b="1" dirty="0"/>
          </a:p>
          <a:p>
            <a:r>
              <a:rPr lang="en-US" b="1" dirty="0"/>
              <a:t>“raised from the dead”</a:t>
            </a:r>
          </a:p>
          <a:p>
            <a:endParaRPr lang="en-US" b="1" dirty="0"/>
          </a:p>
          <a:p>
            <a:r>
              <a:rPr lang="en-US" b="1" dirty="0"/>
              <a:t>“according to my gospel”</a:t>
            </a:r>
          </a:p>
        </p:txBody>
      </p:sp>
      <p:sp>
        <p:nvSpPr>
          <p:cNvPr id="4" name="Slide Number Placeholder 3"/>
          <p:cNvSpPr>
            <a:spLocks noGrp="1"/>
          </p:cNvSpPr>
          <p:nvPr>
            <p:ph type="sldNum" sz="quarter" idx="5"/>
          </p:nvPr>
        </p:nvSpPr>
        <p:spPr/>
        <p:txBody>
          <a:bodyPr/>
          <a:lstStyle/>
          <a:p>
            <a:fld id="{74F25C1B-6C27-4E12-A3F3-31DEC1A8B8AA}" type="slidenum">
              <a:rPr lang="en-US" smtClean="0"/>
              <a:t>9</a:t>
            </a:fld>
            <a:endParaRPr lang="en-US"/>
          </a:p>
        </p:txBody>
      </p:sp>
    </p:spTree>
    <p:extLst>
      <p:ext uri="{BB962C8B-B14F-4D97-AF65-F5344CB8AC3E}">
        <p14:creationId xmlns:p14="http://schemas.microsoft.com/office/powerpoint/2010/main" val="103356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11/18/2020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11/18/2020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11/18/2020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11/18/2020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11/18/2020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11/18/2020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11/18/2020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11/18/2020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EEC60-995E-411F-81CE-7641731626C9}"/>
              </a:ext>
            </a:extLst>
          </p:cNvPr>
          <p:cNvSpPr>
            <a:spLocks noGrp="1"/>
          </p:cNvSpPr>
          <p:nvPr>
            <p:ph type="ctrTitle"/>
          </p:nvPr>
        </p:nvSpPr>
        <p:spPr/>
        <p:txBody>
          <a:bodyPr>
            <a:normAutofit/>
          </a:bodyPr>
          <a:lstStyle/>
          <a:p>
            <a:r>
              <a:rPr lang="en-US" sz="9600" dirty="0">
                <a:effectLst>
                  <a:outerShdw blurRad="38100" dist="38100" dir="2700000" algn="tl">
                    <a:srgbClr val="000000">
                      <a:alpha val="43137"/>
                    </a:srgbClr>
                  </a:outerShdw>
                </a:effectLst>
                <a:latin typeface="Elephant" panose="02020904090505020303" pitchFamily="18" charset="0"/>
              </a:rPr>
              <a:t>2 Timothy</a:t>
            </a:r>
          </a:p>
        </p:txBody>
      </p:sp>
      <p:sp>
        <p:nvSpPr>
          <p:cNvPr id="3" name="Subtitle 2">
            <a:extLst>
              <a:ext uri="{FF2B5EF4-FFF2-40B4-BE49-F238E27FC236}">
                <a16:creationId xmlns:a16="http://schemas.microsoft.com/office/drawing/2014/main" id="{5C1DBF93-7293-4513-BF2C-A48EA8378100}"/>
              </a:ext>
            </a:extLst>
          </p:cNvPr>
          <p:cNvSpPr>
            <a:spLocks noGrp="1"/>
          </p:cNvSpPr>
          <p:nvPr>
            <p:ph type="subTitle" idx="1"/>
          </p:nvPr>
        </p:nvSpPr>
        <p:spPr/>
        <p:txBody>
          <a:bodyPr>
            <a:normAutofit/>
          </a:bodyPr>
          <a:lstStyle/>
          <a:p>
            <a:r>
              <a:rPr lang="en-US" sz="5400" dirty="0">
                <a:effectLst>
                  <a:outerShdw blurRad="38100" dist="38100" dir="2700000" algn="tl">
                    <a:srgbClr val="000000">
                      <a:alpha val="43137"/>
                    </a:srgbClr>
                  </a:outerShdw>
                </a:effectLst>
              </a:rPr>
              <a:t>Chapter 2</a:t>
            </a:r>
          </a:p>
        </p:txBody>
      </p:sp>
    </p:spTree>
    <p:extLst>
      <p:ext uri="{BB962C8B-B14F-4D97-AF65-F5344CB8AC3E}">
        <p14:creationId xmlns:p14="http://schemas.microsoft.com/office/powerpoint/2010/main" val="892655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2:9</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“for which I suffer trouble as an evildoer, even to the point of chains; but the word of God is not chained.”</a:t>
            </a:r>
          </a:p>
        </p:txBody>
      </p:sp>
    </p:spTree>
    <p:extLst>
      <p:ext uri="{BB962C8B-B14F-4D97-AF65-F5344CB8AC3E}">
        <p14:creationId xmlns:p14="http://schemas.microsoft.com/office/powerpoint/2010/main" val="1166982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2:10</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“Therefore I endure all things for the sake of the elect, that they also may obtain the salvation which is in Christ Jesus with eternal glory.”</a:t>
            </a:r>
          </a:p>
        </p:txBody>
      </p:sp>
    </p:spTree>
    <p:extLst>
      <p:ext uri="{BB962C8B-B14F-4D97-AF65-F5344CB8AC3E}">
        <p14:creationId xmlns:p14="http://schemas.microsoft.com/office/powerpoint/2010/main" val="3051166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2:11</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“This is a faithful saying: For if we died with Him, We shall also live with Him.”</a:t>
            </a:r>
          </a:p>
        </p:txBody>
      </p:sp>
    </p:spTree>
    <p:extLst>
      <p:ext uri="{BB962C8B-B14F-4D97-AF65-F5344CB8AC3E}">
        <p14:creationId xmlns:p14="http://schemas.microsoft.com/office/powerpoint/2010/main" val="2090243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2:12</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“If we endure, We shall also reign with Him.  If we deny Him, He also will deny us.”</a:t>
            </a:r>
          </a:p>
        </p:txBody>
      </p:sp>
    </p:spTree>
    <p:extLst>
      <p:ext uri="{BB962C8B-B14F-4D97-AF65-F5344CB8AC3E}">
        <p14:creationId xmlns:p14="http://schemas.microsoft.com/office/powerpoint/2010/main" val="1718799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2:13</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“If we are faithless, he remains faithful; He cannot deny Himself.”</a:t>
            </a:r>
          </a:p>
        </p:txBody>
      </p:sp>
    </p:spTree>
    <p:extLst>
      <p:ext uri="{BB962C8B-B14F-4D97-AF65-F5344CB8AC3E}">
        <p14:creationId xmlns:p14="http://schemas.microsoft.com/office/powerpoint/2010/main" val="3886052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2:14</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“Remind them of these things, charging them before the Lord not to strive about words to no profit, to the ruin of the hearers.”</a:t>
            </a:r>
          </a:p>
        </p:txBody>
      </p:sp>
    </p:spTree>
    <p:extLst>
      <p:ext uri="{BB962C8B-B14F-4D97-AF65-F5344CB8AC3E}">
        <p14:creationId xmlns:p14="http://schemas.microsoft.com/office/powerpoint/2010/main" val="1593350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2:15</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“Be diligent to present yourself approved to God, a worker who does not need to be ashamed, rightly dividing the word of truth.”</a:t>
            </a:r>
          </a:p>
        </p:txBody>
      </p:sp>
    </p:spTree>
    <p:extLst>
      <p:ext uri="{BB962C8B-B14F-4D97-AF65-F5344CB8AC3E}">
        <p14:creationId xmlns:p14="http://schemas.microsoft.com/office/powerpoint/2010/main" val="3836104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2:16</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“But shun profane and idle babblings, for they will increase to more ungodliness.”</a:t>
            </a:r>
          </a:p>
        </p:txBody>
      </p:sp>
    </p:spTree>
    <p:extLst>
      <p:ext uri="{BB962C8B-B14F-4D97-AF65-F5344CB8AC3E}">
        <p14:creationId xmlns:p14="http://schemas.microsoft.com/office/powerpoint/2010/main" val="3902034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2:17</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“And their message will spread like cancer.  Hymenaeus and </a:t>
            </a:r>
            <a:r>
              <a:rPr lang="en-US" sz="4400" dirty="0" err="1"/>
              <a:t>Philetus</a:t>
            </a:r>
            <a:r>
              <a:rPr lang="en-US" sz="4400" dirty="0"/>
              <a:t> are of this sort,”</a:t>
            </a:r>
          </a:p>
        </p:txBody>
      </p:sp>
    </p:spTree>
    <p:extLst>
      <p:ext uri="{BB962C8B-B14F-4D97-AF65-F5344CB8AC3E}">
        <p14:creationId xmlns:p14="http://schemas.microsoft.com/office/powerpoint/2010/main" val="4091406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2:18</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“who have strayed concerning the truth, saying that the resurrection is already past; and they overthrow the faith of some.”</a:t>
            </a:r>
          </a:p>
        </p:txBody>
      </p:sp>
    </p:spTree>
    <p:extLst>
      <p:ext uri="{BB962C8B-B14F-4D97-AF65-F5344CB8AC3E}">
        <p14:creationId xmlns:p14="http://schemas.microsoft.com/office/powerpoint/2010/main" val="87834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a:bodyPr>
          <a:lstStyle/>
          <a:p>
            <a:pPr marL="0" indent="0">
              <a:buNone/>
            </a:pPr>
            <a:r>
              <a:rPr lang="en-US" sz="4400" dirty="0"/>
              <a:t>“You therefore, my son, be strong in the grace that is in Christ Jesus.”</a:t>
            </a:r>
          </a:p>
        </p:txBody>
      </p:sp>
    </p:spTree>
    <p:extLst>
      <p:ext uri="{BB962C8B-B14F-4D97-AF65-F5344CB8AC3E}">
        <p14:creationId xmlns:p14="http://schemas.microsoft.com/office/powerpoint/2010/main" val="3497500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2:19</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lnSpcReduction="10000"/>
          </a:bodyPr>
          <a:lstStyle/>
          <a:p>
            <a:pPr marL="0" indent="0">
              <a:buNone/>
            </a:pPr>
            <a:r>
              <a:rPr lang="en-US" sz="4400" dirty="0"/>
              <a:t>“Nevertheless the solid foundation of God stands, having this seal: ‘The Lord knows those who are His,’ and, ‘Let everyone who names the name of Christ depart from iniquity.’”</a:t>
            </a:r>
          </a:p>
        </p:txBody>
      </p:sp>
    </p:spTree>
    <p:extLst>
      <p:ext uri="{BB962C8B-B14F-4D97-AF65-F5344CB8AC3E}">
        <p14:creationId xmlns:p14="http://schemas.microsoft.com/office/powerpoint/2010/main" val="3454077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2:20</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“But in a great house there are not only vessels of gold and silver, but also of wood and clay, some for honor and some for dishonor.”</a:t>
            </a:r>
          </a:p>
        </p:txBody>
      </p:sp>
    </p:spTree>
    <p:extLst>
      <p:ext uri="{BB962C8B-B14F-4D97-AF65-F5344CB8AC3E}">
        <p14:creationId xmlns:p14="http://schemas.microsoft.com/office/powerpoint/2010/main" val="1176694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2:21</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lnSpcReduction="10000"/>
          </a:bodyPr>
          <a:lstStyle/>
          <a:p>
            <a:pPr marL="0" indent="0">
              <a:buNone/>
            </a:pPr>
            <a:r>
              <a:rPr lang="en-US" sz="4400" dirty="0"/>
              <a:t>“Therefore if anyone cleanses himself from the latter, he will be a vessel for honor, sanctified and useful for the Master, prepared for every good work.”</a:t>
            </a:r>
          </a:p>
        </p:txBody>
      </p:sp>
    </p:spTree>
    <p:extLst>
      <p:ext uri="{BB962C8B-B14F-4D97-AF65-F5344CB8AC3E}">
        <p14:creationId xmlns:p14="http://schemas.microsoft.com/office/powerpoint/2010/main" val="2575440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2:22</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“Flee also youthful lusts; but pursue righteousness, faith, love, peace with those who call on the Lord out of a pure heart.”</a:t>
            </a:r>
          </a:p>
        </p:txBody>
      </p:sp>
    </p:spTree>
    <p:extLst>
      <p:ext uri="{BB962C8B-B14F-4D97-AF65-F5344CB8AC3E}">
        <p14:creationId xmlns:p14="http://schemas.microsoft.com/office/powerpoint/2010/main" val="1346317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2:23</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“But avoid foolish and ignorant disputes, knowing that they generate strife.”</a:t>
            </a:r>
          </a:p>
        </p:txBody>
      </p:sp>
    </p:spTree>
    <p:extLst>
      <p:ext uri="{BB962C8B-B14F-4D97-AF65-F5344CB8AC3E}">
        <p14:creationId xmlns:p14="http://schemas.microsoft.com/office/powerpoint/2010/main" val="4053032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2:24</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“And a servant of the Lord must not quarrel but be gentle to all, able to teach, patient,”</a:t>
            </a:r>
          </a:p>
        </p:txBody>
      </p:sp>
    </p:spTree>
    <p:extLst>
      <p:ext uri="{BB962C8B-B14F-4D97-AF65-F5344CB8AC3E}">
        <p14:creationId xmlns:p14="http://schemas.microsoft.com/office/powerpoint/2010/main" val="1347130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2:25</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“in humility correcting those who are in opposition, if God perhaps will grant them repentance, so that they may know the truth,”</a:t>
            </a:r>
          </a:p>
        </p:txBody>
      </p:sp>
    </p:spTree>
    <p:extLst>
      <p:ext uri="{BB962C8B-B14F-4D97-AF65-F5344CB8AC3E}">
        <p14:creationId xmlns:p14="http://schemas.microsoft.com/office/powerpoint/2010/main" val="3889736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2:26</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“and that they may come to their senses and escape the snare of the devil, having been taken captive by him to do </a:t>
            </a:r>
            <a:r>
              <a:rPr lang="en-US" sz="4400"/>
              <a:t>his will.”</a:t>
            </a:r>
            <a:endParaRPr lang="en-US" sz="4400" dirty="0"/>
          </a:p>
        </p:txBody>
      </p:sp>
    </p:spTree>
    <p:extLst>
      <p:ext uri="{BB962C8B-B14F-4D97-AF65-F5344CB8AC3E}">
        <p14:creationId xmlns:p14="http://schemas.microsoft.com/office/powerpoint/2010/main" val="2212625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2:2</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lnSpcReduction="10000"/>
          </a:bodyPr>
          <a:lstStyle/>
          <a:p>
            <a:pPr marL="0" indent="0">
              <a:buNone/>
            </a:pPr>
            <a:r>
              <a:rPr lang="en-US" sz="4400" dirty="0"/>
              <a:t>“And the things that you have heard from me among many witnesses, commit these to faithful men who will be able to teach others also.”</a:t>
            </a:r>
          </a:p>
        </p:txBody>
      </p:sp>
    </p:spTree>
    <p:extLst>
      <p:ext uri="{BB962C8B-B14F-4D97-AF65-F5344CB8AC3E}">
        <p14:creationId xmlns:p14="http://schemas.microsoft.com/office/powerpoint/2010/main" val="2428150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2:3</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a:bodyPr>
          <a:lstStyle/>
          <a:p>
            <a:pPr marL="0" indent="0">
              <a:buNone/>
            </a:pPr>
            <a:r>
              <a:rPr lang="en-US" sz="4400" dirty="0"/>
              <a:t>“You therefore must endure hardship as a good soldier of Jesus Christ.”</a:t>
            </a:r>
          </a:p>
        </p:txBody>
      </p:sp>
    </p:spTree>
    <p:extLst>
      <p:ext uri="{BB962C8B-B14F-4D97-AF65-F5344CB8AC3E}">
        <p14:creationId xmlns:p14="http://schemas.microsoft.com/office/powerpoint/2010/main" val="3173019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2:4</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lnSpcReduction="10000"/>
          </a:bodyPr>
          <a:lstStyle/>
          <a:p>
            <a:pPr marL="0" indent="0">
              <a:buNone/>
            </a:pPr>
            <a:r>
              <a:rPr lang="en-US" sz="4400" dirty="0"/>
              <a:t>“No one engaged in warfare entangles himself with the affairs of this life, that he may please him who enlisted him as a soldier.”</a:t>
            </a:r>
          </a:p>
        </p:txBody>
      </p:sp>
    </p:spTree>
    <p:extLst>
      <p:ext uri="{BB962C8B-B14F-4D97-AF65-F5344CB8AC3E}">
        <p14:creationId xmlns:p14="http://schemas.microsoft.com/office/powerpoint/2010/main" val="2158730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2:5</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a:bodyPr>
          <a:lstStyle/>
          <a:p>
            <a:pPr marL="0" indent="0">
              <a:buNone/>
            </a:pPr>
            <a:r>
              <a:rPr lang="en-US" sz="4400" dirty="0"/>
              <a:t>“And also, if anyone competes in athletics, he is not crowned unless he competes according to the rules.”</a:t>
            </a:r>
          </a:p>
        </p:txBody>
      </p:sp>
    </p:spTree>
    <p:extLst>
      <p:ext uri="{BB962C8B-B14F-4D97-AF65-F5344CB8AC3E}">
        <p14:creationId xmlns:p14="http://schemas.microsoft.com/office/powerpoint/2010/main" val="2917012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2:6</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a:bodyPr>
          <a:lstStyle/>
          <a:p>
            <a:pPr marL="0" indent="0">
              <a:buNone/>
            </a:pPr>
            <a:r>
              <a:rPr lang="en-US" sz="4400" dirty="0"/>
              <a:t>“The hardworking farmer must be first to partake of the crops.”</a:t>
            </a:r>
          </a:p>
        </p:txBody>
      </p:sp>
    </p:spTree>
    <p:extLst>
      <p:ext uri="{BB962C8B-B14F-4D97-AF65-F5344CB8AC3E}">
        <p14:creationId xmlns:p14="http://schemas.microsoft.com/office/powerpoint/2010/main" val="3517094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2:7</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a:bodyPr>
          <a:lstStyle/>
          <a:p>
            <a:pPr marL="0" indent="0">
              <a:buNone/>
            </a:pPr>
            <a:r>
              <a:rPr lang="en-US" sz="4400" dirty="0"/>
              <a:t>“Consider what I say, and may the Lord give you understanding in all things.”</a:t>
            </a:r>
          </a:p>
        </p:txBody>
      </p:sp>
    </p:spTree>
    <p:extLst>
      <p:ext uri="{BB962C8B-B14F-4D97-AF65-F5344CB8AC3E}">
        <p14:creationId xmlns:p14="http://schemas.microsoft.com/office/powerpoint/2010/main" val="2018717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2:8</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“Remember that Jesus Christ, of the seed of David, was raised from the dead according to my gospel,”</a:t>
            </a:r>
          </a:p>
        </p:txBody>
      </p:sp>
    </p:spTree>
    <p:extLst>
      <p:ext uri="{BB962C8B-B14F-4D97-AF65-F5344CB8AC3E}">
        <p14:creationId xmlns:p14="http://schemas.microsoft.com/office/powerpoint/2010/main" val="1730580421"/>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TM16401371[[fn=Atlas]]</Template>
  <TotalTime>1442</TotalTime>
  <Words>1823</Words>
  <Application>Microsoft Office PowerPoint</Application>
  <PresentationFormat>Widescreen</PresentationFormat>
  <Paragraphs>256</Paragraphs>
  <Slides>27</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Calibri</vt:lpstr>
      <vt:lpstr>Calibri Light</vt:lpstr>
      <vt:lpstr>Elephant</vt:lpstr>
      <vt:lpstr>Rockwell</vt:lpstr>
      <vt:lpstr>Wingdings</vt:lpstr>
      <vt:lpstr>Atlas</vt:lpstr>
      <vt:lpstr>2 Timothy</vt:lpstr>
      <vt:lpstr>2 Timothy 2:1</vt:lpstr>
      <vt:lpstr>2 Timothy 2:2</vt:lpstr>
      <vt:lpstr>2 Timothy 2:3</vt:lpstr>
      <vt:lpstr>2 Timothy 2:4</vt:lpstr>
      <vt:lpstr>2 Timothy 2:5</vt:lpstr>
      <vt:lpstr>2 Timothy 2:6</vt:lpstr>
      <vt:lpstr>2 Timothy 2:7</vt:lpstr>
      <vt:lpstr>2 Timothy 2:8</vt:lpstr>
      <vt:lpstr>2 Timothy 2:9</vt:lpstr>
      <vt:lpstr>2 Timothy 2:10</vt:lpstr>
      <vt:lpstr>2 Timothy 2:11</vt:lpstr>
      <vt:lpstr>2 Timothy 2:12</vt:lpstr>
      <vt:lpstr>2 Timothy 2:13</vt:lpstr>
      <vt:lpstr>2 Timothy 2:14</vt:lpstr>
      <vt:lpstr>2 Timothy 2:15</vt:lpstr>
      <vt:lpstr>2 Timothy 2:16</vt:lpstr>
      <vt:lpstr>2 Timothy 2:17</vt:lpstr>
      <vt:lpstr>2 Timothy 2:18</vt:lpstr>
      <vt:lpstr>2 Timothy 2:19</vt:lpstr>
      <vt:lpstr>2 Timothy 2:20</vt:lpstr>
      <vt:lpstr>2 Timothy 2:21</vt:lpstr>
      <vt:lpstr>2 Timothy 2:22</vt:lpstr>
      <vt:lpstr>2 Timothy 2:23</vt:lpstr>
      <vt:lpstr>2 Timothy 2:24</vt:lpstr>
      <vt:lpstr>2 Timothy 2:25</vt:lpstr>
      <vt:lpstr>2 Timothy 2:26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Timothy</dc:title>
  <dc:creator>Jason Ridgeway</dc:creator>
  <cp:lastModifiedBy>Jason Ridgeway</cp:lastModifiedBy>
  <cp:revision>17</cp:revision>
  <cp:lastPrinted>2020-11-18T20:55:18Z</cp:lastPrinted>
  <dcterms:created xsi:type="dcterms:W3CDTF">2020-10-23T16:27:39Z</dcterms:created>
  <dcterms:modified xsi:type="dcterms:W3CDTF">2020-11-19T15:34:08Z</dcterms:modified>
</cp:coreProperties>
</file>