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1"/>
  </p:notesMasterIdLst>
  <p:sldIdLst>
    <p:sldId id="305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68889" autoAdjust="0"/>
  </p:normalViewPr>
  <p:slideViewPr>
    <p:cSldViewPr snapToGrid="0">
      <p:cViewPr varScale="1">
        <p:scale>
          <a:sx n="62" d="100"/>
          <a:sy n="62" d="100"/>
        </p:scale>
        <p:origin x="11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D82A4-2CF9-4B8C-8DEF-EC484DDB1DCE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F8683-3E13-4D45-896D-486934AD7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49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“speak”</a:t>
            </a:r>
            <a:r>
              <a:rPr lang="en-US" b="0" dirty="0"/>
              <a:t> = to preach, tell, utter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“proper for sound doctrine” </a:t>
            </a:r>
            <a:r>
              <a:rPr lang="en-US" b="0" dirty="0"/>
              <a:t>= </a:t>
            </a:r>
          </a:p>
          <a:p>
            <a:r>
              <a:rPr lang="en-US" b="0" dirty="0"/>
              <a:t>	1.  “proper” = seemly, fit</a:t>
            </a:r>
          </a:p>
          <a:p>
            <a:r>
              <a:rPr lang="en-US" b="0" dirty="0"/>
              <a:t>	2. “sound” = of one who keeps these graces sound and strong</a:t>
            </a:r>
          </a:p>
          <a:p>
            <a:r>
              <a:rPr lang="en-US" b="0" dirty="0"/>
              <a:t>	3.  “doctrine” = teaching, that which is taught</a:t>
            </a:r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F8683-3E13-4D45-896D-486934AD7E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57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“not pilfering”</a:t>
            </a:r>
            <a:r>
              <a:rPr lang="en-US" b="0" dirty="0"/>
              <a:t> = to set apart or separate for oneself; embezzle, withdraw covertly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“showing all good fidelity” </a:t>
            </a:r>
            <a:r>
              <a:rPr lang="en-US" b="0" dirty="0"/>
              <a:t>= faithfulness, i.e., the character of one who can be relied on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“adorn the doctrine of God our Savior in all things” </a:t>
            </a:r>
            <a:r>
              <a:rPr lang="en-US" b="0" dirty="0"/>
              <a:t> = </a:t>
            </a:r>
          </a:p>
          <a:p>
            <a:r>
              <a:rPr lang="en-US" b="0" dirty="0"/>
              <a:t>	1.  “adorn” = to embellish with honor, gain honor</a:t>
            </a:r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F8683-3E13-4D45-896D-486934AD7E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23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“has appeared”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F8683-3E13-4D45-896D-486934AD7E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57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“denying ungodliness”</a:t>
            </a:r>
          </a:p>
          <a:p>
            <a:endParaRPr lang="en-US" b="1" dirty="0"/>
          </a:p>
          <a:p>
            <a:r>
              <a:rPr lang="en-US" b="1" dirty="0"/>
              <a:t>“worldly lusts”</a:t>
            </a:r>
          </a:p>
          <a:p>
            <a:endParaRPr lang="en-US" b="1" dirty="0"/>
          </a:p>
          <a:p>
            <a:r>
              <a:rPr lang="en-US" b="1" dirty="0"/>
              <a:t>“live soberly”</a:t>
            </a:r>
          </a:p>
          <a:p>
            <a:endParaRPr lang="en-US" b="1" dirty="0"/>
          </a:p>
          <a:p>
            <a:r>
              <a:rPr lang="en-US" b="1" dirty="0"/>
              <a:t>“righteously”</a:t>
            </a:r>
          </a:p>
          <a:p>
            <a:endParaRPr lang="en-US" b="1" dirty="0"/>
          </a:p>
          <a:p>
            <a:r>
              <a:rPr lang="en-US" b="1" dirty="0"/>
              <a:t>“godly”</a:t>
            </a:r>
          </a:p>
          <a:p>
            <a:endParaRPr lang="en-US" b="1" dirty="0"/>
          </a:p>
          <a:p>
            <a:r>
              <a:rPr lang="en-US" b="1" dirty="0"/>
              <a:t>“in the present age”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F8683-3E13-4D45-896D-486934AD7E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936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“looking for”</a:t>
            </a:r>
          </a:p>
          <a:p>
            <a:endParaRPr lang="en-US" b="1" dirty="0"/>
          </a:p>
          <a:p>
            <a:r>
              <a:rPr lang="en-US" b="1" dirty="0"/>
              <a:t>“blessed hope”</a:t>
            </a:r>
          </a:p>
          <a:p>
            <a:endParaRPr lang="en-US" b="1" dirty="0"/>
          </a:p>
          <a:p>
            <a:r>
              <a:rPr lang="en-US" b="1" dirty="0"/>
              <a:t>“glorious appearing”</a:t>
            </a:r>
          </a:p>
          <a:p>
            <a:endParaRPr lang="en-US" b="1" dirty="0"/>
          </a:p>
          <a:p>
            <a:r>
              <a:rPr lang="en-US" b="1" dirty="0"/>
              <a:t>“of our great God and Savior Jesus Christ”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F8683-3E13-4D45-896D-486934AD7E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188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”redeem us”</a:t>
            </a:r>
            <a:r>
              <a:rPr lang="en-US" b="0" dirty="0"/>
              <a:t> = to liberate by payment or ransom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“every lawless deed”</a:t>
            </a:r>
          </a:p>
          <a:p>
            <a:endParaRPr lang="en-US" b="1" dirty="0"/>
          </a:p>
          <a:p>
            <a:r>
              <a:rPr lang="en-US" b="1" dirty="0"/>
              <a:t>“purify for Himself”</a:t>
            </a:r>
          </a:p>
          <a:p>
            <a:endParaRPr lang="en-US" b="1" dirty="0"/>
          </a:p>
          <a:p>
            <a:r>
              <a:rPr lang="en-US" b="1" dirty="0"/>
              <a:t>“His own special people”</a:t>
            </a:r>
            <a:r>
              <a:rPr lang="en-US" b="0" dirty="0"/>
              <a:t> = that which is one’s own, belongs to one’s possessions; a people selected by God from the other nations for His own possession</a:t>
            </a:r>
          </a:p>
          <a:p>
            <a:r>
              <a:rPr lang="en-US" b="0" dirty="0"/>
              <a:t>	1.  1 Cor. 6:19-20</a:t>
            </a:r>
          </a:p>
          <a:p>
            <a:r>
              <a:rPr lang="en-US" b="0" dirty="0"/>
              <a:t>	2.  1 Peter 2:9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“zealous for good works”</a:t>
            </a:r>
            <a:r>
              <a:rPr lang="en-US" b="0" dirty="0"/>
              <a:t> = </a:t>
            </a:r>
          </a:p>
          <a:p>
            <a:r>
              <a:rPr lang="en-US" b="0" dirty="0"/>
              <a:t>	1.  “zealous” = most eagerly desirous of a thing</a:t>
            </a:r>
          </a:p>
          <a:p>
            <a:r>
              <a:rPr lang="en-US" b="0" dirty="0"/>
              <a:t>	2.  Hebrews 11:6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F8683-3E13-4D45-896D-486934AD7E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615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“Speak these things”</a:t>
            </a:r>
            <a:r>
              <a:rPr lang="en-US" b="0" dirty="0"/>
              <a:t> = convince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“exhort”</a:t>
            </a:r>
            <a:r>
              <a:rPr lang="en-US" b="0" dirty="0"/>
              <a:t> = exhort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“rebuke”</a:t>
            </a:r>
            <a:r>
              <a:rPr lang="en-US" b="0" dirty="0"/>
              <a:t> = rebuke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“with all authority”</a:t>
            </a:r>
            <a:r>
              <a:rPr lang="en-US" b="0" dirty="0"/>
              <a:t> = with all longsuffering and teaching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“Let no one despise you”</a:t>
            </a:r>
            <a:r>
              <a:rPr lang="en-US" b="0" dirty="0"/>
              <a:t> = 1 Timothy 4:12</a:t>
            </a:r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F8683-3E13-4D45-896D-486934AD7ED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31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“older men” </a:t>
            </a:r>
            <a:r>
              <a:rPr lang="en-US" b="0" dirty="0"/>
              <a:t>= an old man, an aged man.  This is not an “elder” 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“sober”</a:t>
            </a:r>
            <a:r>
              <a:rPr lang="en-US" b="0" dirty="0"/>
              <a:t> = abstaining from wine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“reverent” </a:t>
            </a:r>
            <a:r>
              <a:rPr lang="en-US" b="0" dirty="0"/>
              <a:t>= honorable, grave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“temperate” </a:t>
            </a:r>
            <a:r>
              <a:rPr lang="en-US" b="0" dirty="0"/>
              <a:t>= curbing one’s desires and impulses, self-controlled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“sound in faith” </a:t>
            </a:r>
            <a:r>
              <a:rPr lang="en-US" b="0" dirty="0"/>
              <a:t>= of one who keeps these graces sound and strong 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“in love” </a:t>
            </a:r>
            <a:r>
              <a:rPr lang="en-US" b="0" dirty="0"/>
              <a:t>= goodwill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“in patience”</a:t>
            </a:r>
            <a:r>
              <a:rPr lang="en-US" b="0" dirty="0"/>
              <a:t> = the characteristic of a man who is unswerved from his deliberate purpose and his loyalty to faith and piety by even the greatest trials and sufferings</a:t>
            </a:r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F8683-3E13-4D45-896D-486934AD7E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48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“older women” </a:t>
            </a:r>
            <a:r>
              <a:rPr lang="en-US" b="0" dirty="0"/>
              <a:t>= an aged woman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“likewise”</a:t>
            </a:r>
            <a:r>
              <a:rPr lang="en-US" b="0" dirty="0"/>
              <a:t> = in like manner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“reverent in behavior”</a:t>
            </a:r>
            <a:r>
              <a:rPr lang="en-US" b="0" dirty="0"/>
              <a:t> = </a:t>
            </a:r>
          </a:p>
          <a:p>
            <a:r>
              <a:rPr lang="en-US" b="0" dirty="0"/>
              <a:t>	1.  “reverent” = actions or things sacred to God</a:t>
            </a:r>
          </a:p>
          <a:p>
            <a:r>
              <a:rPr lang="en-US" b="0" dirty="0"/>
              <a:t>	2.  “behavior” = demeanor, conduct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“not slanderers”</a:t>
            </a:r>
            <a:r>
              <a:rPr lang="en-US" b="0" dirty="0"/>
              <a:t> = accusing falsely, prone to slander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“not given to much wine”</a:t>
            </a:r>
            <a:r>
              <a:rPr lang="en-US" b="0" dirty="0"/>
              <a:t> = addicted or enslaved to alcoholic beverage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“teachers of good things”</a:t>
            </a:r>
            <a:r>
              <a:rPr lang="en-US" b="0" dirty="0"/>
              <a:t> = </a:t>
            </a:r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F8683-3E13-4D45-896D-486934AD7E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03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“admonish the young women”</a:t>
            </a:r>
          </a:p>
          <a:p>
            <a:endParaRPr lang="en-US" b="1" dirty="0"/>
          </a:p>
          <a:p>
            <a:r>
              <a:rPr lang="en-US" b="1" dirty="0"/>
              <a:t>“love their husbands”</a:t>
            </a:r>
          </a:p>
          <a:p>
            <a:endParaRPr lang="en-US" b="1" dirty="0"/>
          </a:p>
          <a:p>
            <a:r>
              <a:rPr lang="en-US" b="1" dirty="0"/>
              <a:t>“love their children”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F8683-3E13-4D45-896D-486934AD7E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09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“discreet” </a:t>
            </a:r>
            <a:r>
              <a:rPr lang="en-US" b="0" dirty="0"/>
              <a:t>= curbing one’s desires and impulses, self-controlled</a:t>
            </a:r>
            <a:endParaRPr lang="en-US" b="1" dirty="0"/>
          </a:p>
          <a:p>
            <a:r>
              <a:rPr lang="en-US" b="1" dirty="0"/>
              <a:t> </a:t>
            </a:r>
          </a:p>
          <a:p>
            <a:r>
              <a:rPr lang="en-US" b="1" dirty="0"/>
              <a:t>“chaste” </a:t>
            </a:r>
            <a:r>
              <a:rPr lang="en-US" b="0" dirty="0"/>
              <a:t>= pure from carnality, modest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“homemakers”</a:t>
            </a:r>
            <a:r>
              <a:rPr lang="en-US" b="0" dirty="0"/>
              <a:t> = taking care of household affairs, keepers of the home.  Does not mean that a wife cannot work outside of the home.  We find examples of women who had a business, i.e., Lydia.  Pricilla worked with her husband in his business of tent making. 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“good”</a:t>
            </a:r>
            <a:r>
              <a:rPr lang="en-US" b="0" dirty="0"/>
              <a:t> 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“obedient to their own husbands”</a:t>
            </a:r>
            <a:r>
              <a:rPr lang="en-US" b="0" dirty="0"/>
              <a:t> = to subject oneself to their own (no one else’s) husband</a:t>
            </a: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F8683-3E13-4D45-896D-486934AD7E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26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“exhort the young men” </a:t>
            </a:r>
            <a:r>
              <a:rPr lang="en-US" b="0" dirty="0"/>
              <a:t> = youthful, younger, young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“sober-minded” </a:t>
            </a:r>
            <a:r>
              <a:rPr lang="en-US" b="0" dirty="0"/>
              <a:t>= to curb one’s passions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F8683-3E13-4D45-896D-486934AD7E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51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“showing yourself” </a:t>
            </a:r>
            <a:r>
              <a:rPr lang="en-US" b="0" dirty="0"/>
              <a:t>= </a:t>
            </a:r>
          </a:p>
          <a:p>
            <a:r>
              <a:rPr lang="en-US" b="0" dirty="0"/>
              <a:t>	1.  “showing” = to offer, show or present oneself</a:t>
            </a:r>
          </a:p>
          <a:p>
            <a:endParaRPr lang="en-US" b="1" dirty="0"/>
          </a:p>
          <a:p>
            <a:r>
              <a:rPr lang="en-US" b="1" dirty="0"/>
              <a:t>“pattern of good works”</a:t>
            </a:r>
            <a:r>
              <a:rPr lang="en-US" b="0" dirty="0"/>
              <a:t> = to show oneself an example of good works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“in doctrine showing integrity”</a:t>
            </a:r>
            <a:r>
              <a:rPr lang="en-US" b="0" dirty="0"/>
              <a:t> = purity, sincerity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“reverence”</a:t>
            </a:r>
          </a:p>
          <a:p>
            <a:endParaRPr lang="en-US" b="1" dirty="0"/>
          </a:p>
          <a:p>
            <a:r>
              <a:rPr lang="en-US" b="1" dirty="0"/>
              <a:t>“incorruptibility”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F8683-3E13-4D45-896D-486934AD7E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24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“sound speech”</a:t>
            </a:r>
          </a:p>
          <a:p>
            <a:endParaRPr lang="en-US" b="1" dirty="0"/>
          </a:p>
          <a:p>
            <a:r>
              <a:rPr lang="en-US" b="1" dirty="0"/>
              <a:t>“that cannot be condemned”</a:t>
            </a:r>
          </a:p>
          <a:p>
            <a:endParaRPr lang="en-US" b="1" dirty="0"/>
          </a:p>
          <a:p>
            <a:r>
              <a:rPr lang="en-US" b="1" dirty="0"/>
              <a:t>“opponent”</a:t>
            </a:r>
          </a:p>
          <a:p>
            <a:endParaRPr lang="en-US" b="1" dirty="0"/>
          </a:p>
          <a:p>
            <a:r>
              <a:rPr lang="en-US" b="1" dirty="0"/>
              <a:t>“may be ashamed”</a:t>
            </a:r>
          </a:p>
          <a:p>
            <a:endParaRPr lang="en-US" b="1" dirty="0"/>
          </a:p>
          <a:p>
            <a:r>
              <a:rPr lang="en-US" b="1" dirty="0"/>
              <a:t>“nothing evil to say of you”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F8683-3E13-4D45-896D-486934AD7E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17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“Exhort”</a:t>
            </a:r>
          </a:p>
          <a:p>
            <a:endParaRPr lang="en-US" b="1" dirty="0"/>
          </a:p>
          <a:p>
            <a:r>
              <a:rPr lang="en-US" b="1" dirty="0"/>
              <a:t>“bondservants”</a:t>
            </a:r>
          </a:p>
          <a:p>
            <a:endParaRPr lang="en-US" b="1" dirty="0"/>
          </a:p>
          <a:p>
            <a:r>
              <a:rPr lang="en-US" b="1" dirty="0"/>
              <a:t>“obedient”</a:t>
            </a:r>
          </a:p>
          <a:p>
            <a:endParaRPr lang="en-US" b="1" dirty="0"/>
          </a:p>
          <a:p>
            <a:r>
              <a:rPr lang="en-US" b="1" dirty="0"/>
              <a:t>“their own masters”</a:t>
            </a:r>
          </a:p>
          <a:p>
            <a:endParaRPr lang="en-US" b="1" dirty="0"/>
          </a:p>
          <a:p>
            <a:r>
              <a:rPr lang="en-US" b="1" dirty="0"/>
              <a:t>“well pleasing”</a:t>
            </a:r>
          </a:p>
          <a:p>
            <a:endParaRPr lang="en-US" b="1" dirty="0"/>
          </a:p>
          <a:p>
            <a:r>
              <a:rPr lang="en-US" b="1" dirty="0"/>
              <a:t>“not answering back”</a:t>
            </a:r>
            <a:r>
              <a:rPr lang="en-US" b="0" dirty="0"/>
              <a:t> = to speak against, contradict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F8683-3E13-4D45-896D-486934AD7E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50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28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9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243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2853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252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12/16/2020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141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12/16/2020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39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9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37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516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12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60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12/16/2020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29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12/16/2020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729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12/16/2020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489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11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30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0715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83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336" y="1623412"/>
            <a:ext cx="3503122" cy="2287229"/>
          </a:xfrm>
        </p:spPr>
        <p:txBody>
          <a:bodyPr>
            <a:noAutofit/>
          </a:bodyPr>
          <a:lstStyle/>
          <a:p>
            <a:pPr algn="l"/>
            <a:r>
              <a:rPr lang="en-US" sz="11000" b="1" dirty="0"/>
              <a:t>Titus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35" y="4009771"/>
            <a:ext cx="3503122" cy="1244361"/>
          </a:xfrm>
        </p:spPr>
        <p:txBody>
          <a:bodyPr>
            <a:noAutofit/>
          </a:bodyPr>
          <a:lstStyle/>
          <a:p>
            <a:pPr algn="l"/>
            <a:r>
              <a:rPr lang="en-US" sz="6000" b="1" dirty="0">
                <a:solidFill>
                  <a:srgbClr val="FC05CB"/>
                </a:solidFill>
              </a:rPr>
              <a:t>Chapter 2</a:t>
            </a:r>
          </a:p>
        </p:txBody>
      </p:sp>
    </p:spTree>
    <p:extLst>
      <p:ext uri="{BB962C8B-B14F-4D97-AF65-F5344CB8AC3E}">
        <p14:creationId xmlns:p14="http://schemas.microsoft.com/office/powerpoint/2010/main" val="1946576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DC5F7-DAED-4782-BD01-F82A8202F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/>
              <a:t>Titus 2:9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E6058-B39A-4FC1-A69C-AFF57C00E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323652"/>
            <a:ext cx="10353762" cy="3467547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4400" dirty="0"/>
              <a:t>“Exhort bondservants to be obedient to their own masters, to be well pleasing in all things, not answering back,”</a:t>
            </a:r>
          </a:p>
        </p:txBody>
      </p:sp>
    </p:spTree>
    <p:extLst>
      <p:ext uri="{BB962C8B-B14F-4D97-AF65-F5344CB8AC3E}">
        <p14:creationId xmlns:p14="http://schemas.microsoft.com/office/powerpoint/2010/main" val="1061732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DC5F7-DAED-4782-BD01-F82A8202F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/>
              <a:t>Titus 2:10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E6058-B39A-4FC1-A69C-AFF57C00E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323652"/>
            <a:ext cx="10353762" cy="3467547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4400" dirty="0"/>
              <a:t>“not pilfering, but showing all good fidelity, that they may adorn the doctrine of God our Savior in all things.” </a:t>
            </a:r>
          </a:p>
        </p:txBody>
      </p:sp>
    </p:spTree>
    <p:extLst>
      <p:ext uri="{BB962C8B-B14F-4D97-AF65-F5344CB8AC3E}">
        <p14:creationId xmlns:p14="http://schemas.microsoft.com/office/powerpoint/2010/main" val="1266640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DC5F7-DAED-4782-BD01-F82A8202F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/>
              <a:t>Titus 2:11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E6058-B39A-4FC1-A69C-AFF57C00E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323652"/>
            <a:ext cx="10353762" cy="3467547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4400" dirty="0"/>
              <a:t>“For the grace of God that brings salvation has appeared to all men,”</a:t>
            </a:r>
          </a:p>
        </p:txBody>
      </p:sp>
    </p:spTree>
    <p:extLst>
      <p:ext uri="{BB962C8B-B14F-4D97-AF65-F5344CB8AC3E}">
        <p14:creationId xmlns:p14="http://schemas.microsoft.com/office/powerpoint/2010/main" val="2197211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DC5F7-DAED-4782-BD01-F82A8202F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/>
              <a:t>Titus 2:12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E6058-B39A-4FC1-A69C-AFF57C00E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323652"/>
            <a:ext cx="10353762" cy="3467547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4400" dirty="0"/>
              <a:t>“teaching us that, denying ungodliness and worldly lusts, we should live soberly, righteously, and godly in the present age,”</a:t>
            </a:r>
          </a:p>
        </p:txBody>
      </p:sp>
    </p:spTree>
    <p:extLst>
      <p:ext uri="{BB962C8B-B14F-4D97-AF65-F5344CB8AC3E}">
        <p14:creationId xmlns:p14="http://schemas.microsoft.com/office/powerpoint/2010/main" val="199015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DC5F7-DAED-4782-BD01-F82A8202F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/>
              <a:t>Titus 2:13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E6058-B39A-4FC1-A69C-AFF57C00E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323652"/>
            <a:ext cx="10353762" cy="3467547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4400" dirty="0"/>
              <a:t>“looking for the blessed hope and glorious appearing of our great God and Savior Jesus Christ,”</a:t>
            </a:r>
          </a:p>
        </p:txBody>
      </p:sp>
    </p:spTree>
    <p:extLst>
      <p:ext uri="{BB962C8B-B14F-4D97-AF65-F5344CB8AC3E}">
        <p14:creationId xmlns:p14="http://schemas.microsoft.com/office/powerpoint/2010/main" val="3975075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DC5F7-DAED-4782-BD01-F82A8202F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/>
              <a:t>Titus 2:14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E6058-B39A-4FC1-A69C-AFF57C00E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323652"/>
            <a:ext cx="10353762" cy="3467547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4400" dirty="0"/>
              <a:t>“who gave Himself for us, that He might redeem us from every lawless deed and purify for Himself His own special people, zealous for good works.”</a:t>
            </a:r>
          </a:p>
        </p:txBody>
      </p:sp>
    </p:spTree>
    <p:extLst>
      <p:ext uri="{BB962C8B-B14F-4D97-AF65-F5344CB8AC3E}">
        <p14:creationId xmlns:p14="http://schemas.microsoft.com/office/powerpoint/2010/main" val="1866691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DC5F7-DAED-4782-BD01-F82A8202F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/>
              <a:t>Titus 2:15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E6058-B39A-4FC1-A69C-AFF57C00E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323652"/>
            <a:ext cx="10353762" cy="3467547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4400" dirty="0"/>
              <a:t>“Speak these things, exhort, and rebuke with all authority.  Let no one despise you.” </a:t>
            </a:r>
          </a:p>
        </p:txBody>
      </p:sp>
    </p:spTree>
    <p:extLst>
      <p:ext uri="{BB962C8B-B14F-4D97-AF65-F5344CB8AC3E}">
        <p14:creationId xmlns:p14="http://schemas.microsoft.com/office/powerpoint/2010/main" val="2454274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DC5F7-DAED-4782-BD01-F82A8202F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/>
              <a:t>Titus 2:1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E6058-B39A-4FC1-A69C-AFF57C00E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4400" dirty="0"/>
              <a:t>“But as for you, speak the things which are proper for sound doctrine:”</a:t>
            </a:r>
          </a:p>
        </p:txBody>
      </p:sp>
    </p:spTree>
    <p:extLst>
      <p:ext uri="{BB962C8B-B14F-4D97-AF65-F5344CB8AC3E}">
        <p14:creationId xmlns:p14="http://schemas.microsoft.com/office/powerpoint/2010/main" val="973459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DC5F7-DAED-4782-BD01-F82A8202F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/>
              <a:t>Titus 2:2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E6058-B39A-4FC1-A69C-AFF57C00E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323652"/>
            <a:ext cx="10353762" cy="3467547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4400" dirty="0"/>
              <a:t>“that the older men be sober, reverent, temperate, sound in faith, in love, in patience;”</a:t>
            </a:r>
          </a:p>
        </p:txBody>
      </p:sp>
    </p:spTree>
    <p:extLst>
      <p:ext uri="{BB962C8B-B14F-4D97-AF65-F5344CB8AC3E}">
        <p14:creationId xmlns:p14="http://schemas.microsoft.com/office/powerpoint/2010/main" val="2712522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DC5F7-DAED-4782-BD01-F82A8202F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/>
              <a:t>Titus 2:3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E6058-B39A-4FC1-A69C-AFF57C00E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323652"/>
            <a:ext cx="10353762" cy="3467547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4400" dirty="0"/>
              <a:t>“the older women likewise, that they be reverent in behavior, not slanderers, not given to much wine, teachers of good things –”</a:t>
            </a:r>
          </a:p>
        </p:txBody>
      </p:sp>
    </p:spTree>
    <p:extLst>
      <p:ext uri="{BB962C8B-B14F-4D97-AF65-F5344CB8AC3E}">
        <p14:creationId xmlns:p14="http://schemas.microsoft.com/office/powerpoint/2010/main" val="3165006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DC5F7-DAED-4782-BD01-F82A8202F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/>
              <a:t>Titus 2:4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E6058-B39A-4FC1-A69C-AFF57C00E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323652"/>
            <a:ext cx="10353762" cy="3467547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4400" dirty="0"/>
              <a:t>“that they admonish the young women to love their husbands, to love their children,”</a:t>
            </a:r>
          </a:p>
        </p:txBody>
      </p:sp>
    </p:spTree>
    <p:extLst>
      <p:ext uri="{BB962C8B-B14F-4D97-AF65-F5344CB8AC3E}">
        <p14:creationId xmlns:p14="http://schemas.microsoft.com/office/powerpoint/2010/main" val="2656745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DC5F7-DAED-4782-BD01-F82A8202F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/>
              <a:t>Titus 2:5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E6058-B39A-4FC1-A69C-AFF57C00E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323652"/>
            <a:ext cx="10353762" cy="3467547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4400" dirty="0"/>
              <a:t>“to be discreet, chaste, homemakers, good, obedient to their own husbands, that the word of God may not be blasphemed.”</a:t>
            </a:r>
          </a:p>
        </p:txBody>
      </p:sp>
    </p:spTree>
    <p:extLst>
      <p:ext uri="{BB962C8B-B14F-4D97-AF65-F5344CB8AC3E}">
        <p14:creationId xmlns:p14="http://schemas.microsoft.com/office/powerpoint/2010/main" val="3032768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DC5F7-DAED-4782-BD01-F82A8202F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/>
              <a:t>Titus 2:6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E6058-B39A-4FC1-A69C-AFF57C00E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323652"/>
            <a:ext cx="10353762" cy="3467547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4400" dirty="0"/>
              <a:t>“Likewise, exhort the young men to be sober-minded,”</a:t>
            </a:r>
          </a:p>
        </p:txBody>
      </p:sp>
    </p:spTree>
    <p:extLst>
      <p:ext uri="{BB962C8B-B14F-4D97-AF65-F5344CB8AC3E}">
        <p14:creationId xmlns:p14="http://schemas.microsoft.com/office/powerpoint/2010/main" val="1343228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DC5F7-DAED-4782-BD01-F82A8202F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/>
              <a:t>Titus 2:7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E6058-B39A-4FC1-A69C-AFF57C00E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323652"/>
            <a:ext cx="10353762" cy="3467547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4400" dirty="0"/>
              <a:t>“in all things showing yourself to be a pattern of good works; in doctrine showing integrity, reverence, incorruptibility,”</a:t>
            </a:r>
          </a:p>
        </p:txBody>
      </p:sp>
    </p:spTree>
    <p:extLst>
      <p:ext uri="{BB962C8B-B14F-4D97-AF65-F5344CB8AC3E}">
        <p14:creationId xmlns:p14="http://schemas.microsoft.com/office/powerpoint/2010/main" val="1162205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DC5F7-DAED-4782-BD01-F82A8202F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/>
              <a:t>Titus 2:8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E6058-B39A-4FC1-A69C-AFF57C00E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323652"/>
            <a:ext cx="10353762" cy="3467547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4400" dirty="0"/>
              <a:t>“sound speech that cannot be condemned, that one who is an opponent may be ashamed, having nothing evil to say of you.”</a:t>
            </a:r>
          </a:p>
        </p:txBody>
      </p:sp>
    </p:spTree>
    <p:extLst>
      <p:ext uri="{BB962C8B-B14F-4D97-AF65-F5344CB8AC3E}">
        <p14:creationId xmlns:p14="http://schemas.microsoft.com/office/powerpoint/2010/main" val="39131213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2">
    <a:dk1>
      <a:sysClr val="windowText" lastClr="000000"/>
    </a:dk1>
    <a:lt1>
      <a:sysClr val="window" lastClr="FFFFFF"/>
    </a:lt1>
    <a:dk2>
      <a:srgbClr val="454551"/>
    </a:dk2>
    <a:lt2>
      <a:srgbClr val="E3E3E5"/>
    </a:lt2>
    <a:accent1>
      <a:srgbClr val="FE09E3"/>
    </a:accent1>
    <a:accent2>
      <a:srgbClr val="00ACF5"/>
    </a:accent2>
    <a:accent3>
      <a:srgbClr val="55CB72"/>
    </a:accent3>
    <a:accent4>
      <a:srgbClr val="EFC926"/>
    </a:accent4>
    <a:accent5>
      <a:srgbClr val="969696"/>
    </a:accent5>
    <a:accent6>
      <a:srgbClr val="D54773"/>
    </a:accent6>
    <a:hlink>
      <a:srgbClr val="6B9F25"/>
    </a:hlink>
    <a:folHlink>
      <a:srgbClr val="8C8C8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9B453C-F2B2-4ECA-A6ED-7DBEF1B6D3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A3AD49-9331-450C-A2FE-6857A4DB38C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73CC670F-05B9-4BB7-BA2C-0DE5B5C1E5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{C51ED9F8-BE5F-41D9-A9DD-7F0F19570482}tf00934815_win32</Template>
  <TotalTime>379</TotalTime>
  <Words>1086</Words>
  <Application>Microsoft Office PowerPoint</Application>
  <PresentationFormat>Widescreen</PresentationFormat>
  <Paragraphs>175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Goudy Old Style</vt:lpstr>
      <vt:lpstr>Wingdings 2</vt:lpstr>
      <vt:lpstr>SlateVTI</vt:lpstr>
      <vt:lpstr>Titus</vt:lpstr>
      <vt:lpstr>Titus 2:1</vt:lpstr>
      <vt:lpstr>Titus 2:2</vt:lpstr>
      <vt:lpstr>Titus 2:3</vt:lpstr>
      <vt:lpstr>Titus 2:4</vt:lpstr>
      <vt:lpstr>Titus 2:5</vt:lpstr>
      <vt:lpstr>Titus 2:6</vt:lpstr>
      <vt:lpstr>Titus 2:7</vt:lpstr>
      <vt:lpstr>Titus 2:8</vt:lpstr>
      <vt:lpstr>Titus 2:9</vt:lpstr>
      <vt:lpstr>Titus 2:10</vt:lpstr>
      <vt:lpstr>Titus 2:11</vt:lpstr>
      <vt:lpstr>Titus 2:12</vt:lpstr>
      <vt:lpstr>Titus 2:13</vt:lpstr>
      <vt:lpstr>Titus 2:14</vt:lpstr>
      <vt:lpstr>Titus 2:15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Titus</dc:title>
  <dc:creator>Jason Ridgeway</dc:creator>
  <cp:lastModifiedBy>Jason Ridgeway</cp:lastModifiedBy>
  <cp:revision>19</cp:revision>
  <dcterms:created xsi:type="dcterms:W3CDTF">2020-10-30T16:03:06Z</dcterms:created>
  <dcterms:modified xsi:type="dcterms:W3CDTF">2020-12-16T21:29:08Z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