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85" r:id="rId3"/>
    <p:sldId id="294" r:id="rId4"/>
    <p:sldId id="286" r:id="rId5"/>
    <p:sldId id="256" r:id="rId6"/>
    <p:sldId id="257" r:id="rId7"/>
    <p:sldId id="287" r:id="rId8"/>
    <p:sldId id="258" r:id="rId9"/>
    <p:sldId id="259" r:id="rId10"/>
    <p:sldId id="260" r:id="rId11"/>
    <p:sldId id="261" r:id="rId12"/>
    <p:sldId id="262" r:id="rId13"/>
    <p:sldId id="263" r:id="rId14"/>
    <p:sldId id="288" r:id="rId15"/>
    <p:sldId id="264" r:id="rId16"/>
    <p:sldId id="265" r:id="rId17"/>
    <p:sldId id="266" r:id="rId18"/>
    <p:sldId id="267" r:id="rId19"/>
    <p:sldId id="268" r:id="rId20"/>
    <p:sldId id="295" r:id="rId21"/>
    <p:sldId id="296" r:id="rId22"/>
    <p:sldId id="297" r:id="rId23"/>
    <p:sldId id="298" r:id="rId24"/>
    <p:sldId id="269" r:id="rId25"/>
    <p:sldId id="299" r:id="rId26"/>
    <p:sldId id="300" r:id="rId27"/>
    <p:sldId id="301" r:id="rId28"/>
    <p:sldId id="270" r:id="rId29"/>
    <p:sldId id="271" r:id="rId30"/>
    <p:sldId id="272" r:id="rId31"/>
    <p:sldId id="302" r:id="rId32"/>
    <p:sldId id="303" r:id="rId33"/>
    <p:sldId id="304" r:id="rId34"/>
    <p:sldId id="305" r:id="rId35"/>
    <p:sldId id="273" r:id="rId36"/>
    <p:sldId id="306" r:id="rId37"/>
    <p:sldId id="289" r:id="rId38"/>
    <p:sldId id="274" r:id="rId39"/>
    <p:sldId id="275" r:id="rId40"/>
    <p:sldId id="276" r:id="rId41"/>
    <p:sldId id="277" r:id="rId42"/>
    <p:sldId id="278" r:id="rId43"/>
    <p:sldId id="290" r:id="rId44"/>
    <p:sldId id="279" r:id="rId45"/>
    <p:sldId id="280" r:id="rId46"/>
    <p:sldId id="281" r:id="rId47"/>
    <p:sldId id="282" r:id="rId48"/>
    <p:sldId id="283" r:id="rId49"/>
    <p:sldId id="284"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9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4/29/2020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0A247AE-7D83-4619-A157-334C7BFE582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256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9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02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9F4A-88F7-4B7A-90C8-0A6E52513E5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846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D9F4A-88F7-4B7A-90C8-0A6E52513E5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247AE-7D83-4619-A157-334C7BFE582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7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6D9F4A-88F7-4B7A-90C8-0A6E52513E5F}"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929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D9F4A-88F7-4B7A-90C8-0A6E52513E5F}"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247AE-7D83-4619-A157-334C7BFE582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86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D9F4A-88F7-4B7A-90C8-0A6E52513E5F}"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247AE-7D83-4619-A157-334C7BFE582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695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D9F4A-88F7-4B7A-90C8-0A6E52513E5F}"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247AE-7D83-4619-A157-334C7BFE5827}" type="slidenum">
              <a:rPr lang="en-US" smtClean="0"/>
              <a:t>‹#›</a:t>
            </a:fld>
            <a:endParaRPr lang="en-US"/>
          </a:p>
        </p:txBody>
      </p:sp>
    </p:spTree>
    <p:extLst>
      <p:ext uri="{BB962C8B-B14F-4D97-AF65-F5344CB8AC3E}">
        <p14:creationId xmlns:p14="http://schemas.microsoft.com/office/powerpoint/2010/main" val="204892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D9F4A-88F7-4B7A-90C8-0A6E52513E5F}"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089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6D9F4A-88F7-4B7A-90C8-0A6E52513E5F}" type="datetimeFigureOut">
              <a:rPr lang="en-US" smtClean="0"/>
              <a:t>4/29/2020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0A247AE-7D83-4619-A157-334C7BFE582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13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46D9F4A-88F7-4B7A-90C8-0A6E52513E5F}" type="datetimeFigureOut">
              <a:rPr lang="en-US" smtClean="0"/>
              <a:t>4/29/2020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0A247AE-7D83-4619-A157-334C7BFE582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62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10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62579" y="2183802"/>
            <a:ext cx="11155680" cy="3282543"/>
          </a:xfrm>
        </p:spPr>
        <p:txBody>
          <a:bodyPr>
            <a:noAutofit/>
          </a:bodyPr>
          <a:lstStyle/>
          <a:p>
            <a:pPr marL="0" indent="0">
              <a:buNone/>
            </a:pPr>
            <a:r>
              <a:rPr lang="en-US" sz="4800" dirty="0"/>
              <a:t>“because of the hope which is laid up for you in heaven, of which you heard before in the word of the truth of the gospel,”</a:t>
            </a:r>
          </a:p>
        </p:txBody>
      </p:sp>
    </p:spTree>
    <p:extLst>
      <p:ext uri="{BB962C8B-B14F-4D97-AF65-F5344CB8AC3E}">
        <p14:creationId xmlns:p14="http://schemas.microsoft.com/office/powerpoint/2010/main" val="12874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33487" y="2183802"/>
            <a:ext cx="11306287" cy="3732904"/>
          </a:xfrm>
        </p:spPr>
        <p:txBody>
          <a:bodyPr>
            <a:noAutofit/>
          </a:bodyPr>
          <a:lstStyle/>
          <a:p>
            <a:pPr marL="0" indent="0">
              <a:buNone/>
            </a:pPr>
            <a:r>
              <a:rPr lang="en-US" sz="4800" dirty="0"/>
              <a:t>“which has come to you, as it has also in all the world, and is bringing forth fruit, as it is also among you since the day you heard and knew the grace of God in truth;”</a:t>
            </a:r>
          </a:p>
        </p:txBody>
      </p:sp>
    </p:spTree>
    <p:extLst>
      <p:ext uri="{BB962C8B-B14F-4D97-AF65-F5344CB8AC3E}">
        <p14:creationId xmlns:p14="http://schemas.microsoft.com/office/powerpoint/2010/main" val="259368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27125" y="2183802"/>
            <a:ext cx="11134164" cy="3732904"/>
          </a:xfrm>
        </p:spPr>
        <p:txBody>
          <a:bodyPr>
            <a:noAutofit/>
          </a:bodyPr>
          <a:lstStyle/>
          <a:p>
            <a:pPr marL="0" indent="0">
              <a:buNone/>
            </a:pPr>
            <a:r>
              <a:rPr lang="en-US" sz="4800" dirty="0"/>
              <a:t>“as you also learned from Epaphras, our dear fellow servant, who is a faithful minister of Christ on your behalf, who also declared to us your love in the Spirit.” </a:t>
            </a:r>
          </a:p>
        </p:txBody>
      </p:sp>
    </p:spTree>
    <p:extLst>
      <p:ext uri="{BB962C8B-B14F-4D97-AF65-F5344CB8AC3E}">
        <p14:creationId xmlns:p14="http://schemas.microsoft.com/office/powerpoint/2010/main" val="263149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73336" y="2743200"/>
            <a:ext cx="11155679" cy="3173506"/>
          </a:xfrm>
        </p:spPr>
        <p:txBody>
          <a:bodyPr>
            <a:normAutofit/>
          </a:bodyPr>
          <a:lstStyle/>
          <a:p>
            <a:pPr marL="0" indent="0">
              <a:buNone/>
            </a:pPr>
            <a:r>
              <a:rPr lang="en-US" sz="4800" dirty="0"/>
              <a:t>“who also declared to us your love in the Spirit.” </a:t>
            </a:r>
          </a:p>
        </p:txBody>
      </p:sp>
    </p:spTree>
    <p:extLst>
      <p:ext uri="{BB962C8B-B14F-4D97-AF65-F5344CB8AC3E}">
        <p14:creationId xmlns:p14="http://schemas.microsoft.com/office/powerpoint/2010/main" val="138625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fontScale="90000"/>
          </a:bodyPr>
          <a:lstStyle/>
          <a:p>
            <a:r>
              <a:rPr lang="en-US" sz="7200" dirty="0">
                <a:effectLst>
                  <a:outerShdw blurRad="38100" dist="38100" dir="2700000" algn="tl">
                    <a:srgbClr val="000000">
                      <a:alpha val="43137"/>
                    </a:srgbClr>
                  </a:outerShdw>
                </a:effectLst>
              </a:rPr>
              <a:t>Preeminence of Christ </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1:9-18</a:t>
            </a:r>
          </a:p>
        </p:txBody>
      </p:sp>
    </p:spTree>
    <p:extLst>
      <p:ext uri="{BB962C8B-B14F-4D97-AF65-F5344CB8AC3E}">
        <p14:creationId xmlns:p14="http://schemas.microsoft.com/office/powerpoint/2010/main" val="175917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1:9</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44245" y="2183802"/>
            <a:ext cx="11435379" cy="3732904"/>
          </a:xfrm>
        </p:spPr>
        <p:txBody>
          <a:bodyPr>
            <a:noAutofit/>
          </a:bodyPr>
          <a:lstStyle/>
          <a:p>
            <a:pPr marL="0" indent="0">
              <a:buNone/>
            </a:pPr>
            <a:r>
              <a:rPr lang="en-US" sz="4500" dirty="0"/>
              <a:t>“For this reason we also, since the day we heard it, do not cease to pray for you, and to ask that you may be filled with the knowledge of His will in all wisdom and spiritual understanding;” </a:t>
            </a:r>
          </a:p>
        </p:txBody>
      </p:sp>
    </p:spTree>
    <p:extLst>
      <p:ext uri="{BB962C8B-B14F-4D97-AF65-F5344CB8AC3E}">
        <p14:creationId xmlns:p14="http://schemas.microsoft.com/office/powerpoint/2010/main" val="143179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1:10</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37883" y="2183802"/>
            <a:ext cx="11080376" cy="3732904"/>
          </a:xfrm>
        </p:spPr>
        <p:txBody>
          <a:bodyPr>
            <a:normAutofit/>
          </a:bodyPr>
          <a:lstStyle/>
          <a:p>
            <a:pPr marL="0" indent="0">
              <a:buNone/>
            </a:pPr>
            <a:r>
              <a:rPr lang="en-US" sz="4800" dirty="0"/>
              <a:t>“that you may walk worthy of the Lord, fully pleasing Him, being fruitful in every good work and increasing in the knowledge of God;” </a:t>
            </a:r>
          </a:p>
        </p:txBody>
      </p:sp>
    </p:spTree>
    <p:extLst>
      <p:ext uri="{BB962C8B-B14F-4D97-AF65-F5344CB8AC3E}">
        <p14:creationId xmlns:p14="http://schemas.microsoft.com/office/powerpoint/2010/main" val="156365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88489" y="2183802"/>
            <a:ext cx="10779163" cy="3732904"/>
          </a:xfrm>
        </p:spPr>
        <p:txBody>
          <a:bodyPr>
            <a:normAutofit/>
          </a:bodyPr>
          <a:lstStyle/>
          <a:p>
            <a:pPr marL="0" indent="0">
              <a:buNone/>
            </a:pPr>
            <a:r>
              <a:rPr lang="en-US" sz="4800" dirty="0"/>
              <a:t>“strengthened with all might, according to His glorious power, for all patience and longsuffering with joy;”</a:t>
            </a:r>
          </a:p>
        </p:txBody>
      </p:sp>
    </p:spTree>
    <p:extLst>
      <p:ext uri="{BB962C8B-B14F-4D97-AF65-F5344CB8AC3E}">
        <p14:creationId xmlns:p14="http://schemas.microsoft.com/office/powerpoint/2010/main" val="344488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16367" y="2183802"/>
            <a:ext cx="11155680" cy="3732904"/>
          </a:xfrm>
        </p:spPr>
        <p:txBody>
          <a:bodyPr>
            <a:normAutofit/>
          </a:bodyPr>
          <a:lstStyle/>
          <a:p>
            <a:pPr marL="0" indent="0">
              <a:buNone/>
            </a:pPr>
            <a:r>
              <a:rPr lang="en-US" sz="4800" dirty="0"/>
              <a:t>“giving thanks to the Father who has qualified us to be partakers of the inheritance of the saints in the light.”</a:t>
            </a:r>
          </a:p>
        </p:txBody>
      </p:sp>
    </p:spTree>
    <p:extLst>
      <p:ext uri="{BB962C8B-B14F-4D97-AF65-F5344CB8AC3E}">
        <p14:creationId xmlns:p14="http://schemas.microsoft.com/office/powerpoint/2010/main" val="157701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732904"/>
          </a:xfrm>
        </p:spPr>
        <p:txBody>
          <a:bodyPr>
            <a:normAutofit/>
          </a:bodyPr>
          <a:lstStyle/>
          <a:p>
            <a:pPr marL="0" indent="0">
              <a:buNone/>
            </a:pPr>
            <a:r>
              <a:rPr lang="en-US" sz="4800" dirty="0"/>
              <a:t>“He has delivered us from the power of darkness and conveyed us into the kingdom of the Son of His love,”</a:t>
            </a:r>
          </a:p>
        </p:txBody>
      </p:sp>
    </p:spTree>
    <p:extLst>
      <p:ext uri="{BB962C8B-B14F-4D97-AF65-F5344CB8AC3E}">
        <p14:creationId xmlns:p14="http://schemas.microsoft.com/office/powerpoint/2010/main" val="224183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98B7-1754-4F5E-A0DD-541DB608B5ED}"/>
              </a:ext>
            </a:extLst>
          </p:cNvPr>
          <p:cNvSpPr>
            <a:spLocks noGrp="1"/>
          </p:cNvSpPr>
          <p:nvPr>
            <p:ph type="ctrTitle"/>
          </p:nvPr>
        </p:nvSpPr>
        <p:spPr/>
        <p:txBody>
          <a:bodyPr>
            <a:normAutofit/>
          </a:bodyPr>
          <a:lstStyle/>
          <a:p>
            <a:r>
              <a:rPr lang="en-US" sz="9600" dirty="0">
                <a:effectLst>
                  <a:outerShdw blurRad="38100" dist="38100" dir="2700000" algn="tl">
                    <a:srgbClr val="000000">
                      <a:alpha val="43137"/>
                    </a:srgbClr>
                  </a:outerShdw>
                </a:effectLst>
              </a:rPr>
              <a:t>Colossians</a:t>
            </a:r>
          </a:p>
        </p:txBody>
      </p:sp>
      <p:sp>
        <p:nvSpPr>
          <p:cNvPr id="3" name="Subtitle 2">
            <a:extLst>
              <a:ext uri="{FF2B5EF4-FFF2-40B4-BE49-F238E27FC236}">
                <a16:creationId xmlns:a16="http://schemas.microsoft.com/office/drawing/2014/main" id="{92176F83-F57D-4CD4-A783-B62DF0E95702}"/>
              </a:ext>
            </a:extLst>
          </p:cNvPr>
          <p:cNvSpPr>
            <a:spLocks noGrp="1"/>
          </p:cNvSpPr>
          <p:nvPr>
            <p:ph type="subTitle" idx="1"/>
          </p:nvPr>
        </p:nvSpPr>
        <p:spPr/>
        <p:txBody>
          <a:bodyPr>
            <a:noAutofit/>
          </a:bodyPr>
          <a:lstStyle/>
          <a:p>
            <a:r>
              <a:rPr lang="en-US" sz="4800" dirty="0">
                <a:effectLst>
                  <a:outerShdw blurRad="38100" dist="38100" dir="2700000" algn="tl">
                    <a:srgbClr val="000000">
                      <a:alpha val="43137"/>
                    </a:srgbClr>
                  </a:outerShdw>
                </a:effectLst>
              </a:rPr>
              <a:t>Chapter 1</a:t>
            </a:r>
          </a:p>
        </p:txBody>
      </p:sp>
    </p:spTree>
    <p:extLst>
      <p:ext uri="{BB962C8B-B14F-4D97-AF65-F5344CB8AC3E}">
        <p14:creationId xmlns:p14="http://schemas.microsoft.com/office/powerpoint/2010/main" val="362024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600" dirty="0">
                <a:effectLst>
                  <a:outerShdw blurRad="38100" dist="38100" dir="2700000" algn="tl">
                    <a:srgbClr val="000000">
                      <a:alpha val="43137"/>
                    </a:srgbClr>
                  </a:outerShdw>
                </a:effectLst>
              </a:rPr>
              <a:t>“power of darkness”</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961504"/>
          </a:xfrm>
        </p:spPr>
        <p:txBody>
          <a:bodyPr>
            <a:normAutofit fontScale="92500" lnSpcReduction="10000"/>
          </a:bodyPr>
          <a:lstStyle/>
          <a:p>
            <a:r>
              <a:rPr lang="en-US" sz="4800" b="1" dirty="0"/>
              <a:t>“power” </a:t>
            </a:r>
            <a:r>
              <a:rPr lang="en-US" sz="4800" dirty="0"/>
              <a:t>= influence; authority; moral authority</a:t>
            </a:r>
          </a:p>
          <a:p>
            <a:r>
              <a:rPr lang="en-US" sz="4800" b="1" dirty="0"/>
              <a:t>“darkness” </a:t>
            </a:r>
            <a:r>
              <a:rPr lang="en-US" sz="4800" dirty="0"/>
              <a:t>= the accompanying ungodliness and immorality, together with their consequent misery”</a:t>
            </a:r>
          </a:p>
        </p:txBody>
      </p:sp>
    </p:spTree>
    <p:extLst>
      <p:ext uri="{BB962C8B-B14F-4D97-AF65-F5344CB8AC3E}">
        <p14:creationId xmlns:p14="http://schemas.microsoft.com/office/powerpoint/2010/main" val="106542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600" dirty="0">
                <a:effectLst>
                  <a:outerShdw blurRad="38100" dist="38100" dir="2700000" algn="tl">
                    <a:srgbClr val="000000">
                      <a:alpha val="43137"/>
                    </a:srgbClr>
                  </a:outerShdw>
                </a:effectLst>
              </a:rPr>
              <a:t>“conveyed”</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961504"/>
          </a:xfrm>
        </p:spPr>
        <p:txBody>
          <a:bodyPr>
            <a:normAutofit/>
          </a:bodyPr>
          <a:lstStyle/>
          <a:p>
            <a:pPr marL="0" indent="0">
              <a:buNone/>
            </a:pPr>
            <a:r>
              <a:rPr lang="en-US" sz="5400" dirty="0"/>
              <a:t>To transpose, transfer, remote from one place to another; change of situation or place.  Past tense. </a:t>
            </a:r>
          </a:p>
        </p:txBody>
      </p:sp>
    </p:spTree>
    <p:extLst>
      <p:ext uri="{BB962C8B-B14F-4D97-AF65-F5344CB8AC3E}">
        <p14:creationId xmlns:p14="http://schemas.microsoft.com/office/powerpoint/2010/main" val="55380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600" dirty="0">
                <a:effectLst>
                  <a:outerShdw blurRad="38100" dist="38100" dir="2700000" algn="tl">
                    <a:srgbClr val="000000">
                      <a:alpha val="43137"/>
                    </a:srgbClr>
                  </a:outerShdw>
                </a:effectLst>
              </a:rPr>
              <a:t>“kingdom”</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961504"/>
          </a:xfrm>
        </p:spPr>
        <p:txBody>
          <a:bodyPr>
            <a:normAutofit lnSpcReduction="10000"/>
          </a:bodyPr>
          <a:lstStyle/>
          <a:p>
            <a:r>
              <a:rPr lang="en-US" sz="5400" dirty="0"/>
              <a:t>The rule of Jesus Christ (Son of His love).  </a:t>
            </a:r>
          </a:p>
          <a:p>
            <a:r>
              <a:rPr lang="en-US" sz="5400" dirty="0"/>
              <a:t>This is in the present tense; we are in the kingdom now, not future.</a:t>
            </a:r>
          </a:p>
        </p:txBody>
      </p:sp>
    </p:spTree>
    <p:extLst>
      <p:ext uri="{BB962C8B-B14F-4D97-AF65-F5344CB8AC3E}">
        <p14:creationId xmlns:p14="http://schemas.microsoft.com/office/powerpoint/2010/main" val="277508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600" dirty="0">
                <a:effectLst>
                  <a:outerShdw blurRad="38100" dist="38100" dir="2700000" algn="tl">
                    <a:srgbClr val="000000">
                      <a:alpha val="43137"/>
                    </a:srgbClr>
                  </a:outerShdw>
                </a:effectLst>
              </a:rPr>
              <a:t>“redemption”</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961504"/>
          </a:xfrm>
        </p:spPr>
        <p:txBody>
          <a:bodyPr>
            <a:normAutofit/>
          </a:bodyPr>
          <a:lstStyle/>
          <a:p>
            <a:r>
              <a:rPr lang="en-US" sz="5400" dirty="0"/>
              <a:t>Deliverance effected through the death of Christ from the wrath of God and the merited penalty of sin.</a:t>
            </a:r>
          </a:p>
        </p:txBody>
      </p:sp>
    </p:spTree>
    <p:extLst>
      <p:ext uri="{BB962C8B-B14F-4D97-AF65-F5344CB8AC3E}">
        <p14:creationId xmlns:p14="http://schemas.microsoft.com/office/powerpoint/2010/main" val="204097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45459" y="2635624"/>
            <a:ext cx="11123407" cy="3281082"/>
          </a:xfrm>
        </p:spPr>
        <p:txBody>
          <a:bodyPr>
            <a:normAutofit/>
          </a:bodyPr>
          <a:lstStyle/>
          <a:p>
            <a:pPr marL="0" indent="0">
              <a:buNone/>
            </a:pPr>
            <a:r>
              <a:rPr lang="en-US" sz="4800" dirty="0"/>
              <a:t>“in whom we have redemption through His blood, the forgiveness of sins.” </a:t>
            </a:r>
          </a:p>
        </p:txBody>
      </p:sp>
    </p:spTree>
    <p:extLst>
      <p:ext uri="{BB962C8B-B14F-4D97-AF65-F5344CB8AC3E}">
        <p14:creationId xmlns:p14="http://schemas.microsoft.com/office/powerpoint/2010/main" val="292278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6600" dirty="0">
                <a:effectLst>
                  <a:outerShdw blurRad="38100" dist="38100" dir="2700000" algn="tl">
                    <a:srgbClr val="000000">
                      <a:alpha val="43137"/>
                    </a:srgbClr>
                  </a:outerShdw>
                </a:effectLst>
              </a:rPr>
              <a:t>“redemption”</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183802"/>
            <a:ext cx="10962042" cy="3961504"/>
          </a:xfrm>
        </p:spPr>
        <p:txBody>
          <a:bodyPr>
            <a:normAutofit fontScale="85000" lnSpcReduction="20000"/>
          </a:bodyPr>
          <a:lstStyle/>
          <a:p>
            <a:r>
              <a:rPr lang="en-US" sz="5400" dirty="0"/>
              <a:t>Deliverance effected through the death of Christ from the wrath of God and the merited penalty of sin.</a:t>
            </a:r>
          </a:p>
          <a:p>
            <a:r>
              <a:rPr lang="en-US" sz="5400" dirty="0"/>
              <a:t>We have this “redemption through His blood, the forgiveness of sins.” (past tense)</a:t>
            </a:r>
          </a:p>
        </p:txBody>
      </p:sp>
    </p:spTree>
    <p:extLst>
      <p:ext uri="{BB962C8B-B14F-4D97-AF65-F5344CB8AC3E}">
        <p14:creationId xmlns:p14="http://schemas.microsoft.com/office/powerpoint/2010/main" val="233810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Romans 6:23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45459" y="2635624"/>
            <a:ext cx="11123407" cy="3281082"/>
          </a:xfrm>
        </p:spPr>
        <p:txBody>
          <a:bodyPr>
            <a:normAutofit/>
          </a:bodyPr>
          <a:lstStyle/>
          <a:p>
            <a:pPr marL="0" indent="0">
              <a:buNone/>
            </a:pPr>
            <a:r>
              <a:rPr lang="en-US" sz="4800" dirty="0"/>
              <a:t>“For the wages of sin is death, but the gift of God is eternal life in Christ Jesus our Lord.” </a:t>
            </a:r>
          </a:p>
        </p:txBody>
      </p:sp>
    </p:spTree>
    <p:extLst>
      <p:ext uri="{BB962C8B-B14F-4D97-AF65-F5344CB8AC3E}">
        <p14:creationId xmlns:p14="http://schemas.microsoft.com/office/powerpoint/2010/main" val="107166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64776" y="685800"/>
            <a:ext cx="10962042" cy="5715000"/>
          </a:xfrm>
        </p:spPr>
        <p:txBody>
          <a:bodyPr>
            <a:normAutofit/>
          </a:bodyPr>
          <a:lstStyle/>
          <a:p>
            <a:pPr marL="0" indent="0" algn="ctr">
              <a:buNone/>
            </a:pPr>
            <a:r>
              <a:rPr lang="en-US" sz="9600" dirty="0"/>
              <a:t>CONVEYED</a:t>
            </a:r>
            <a:r>
              <a:rPr lang="en-US" sz="7200" dirty="0"/>
              <a:t> </a:t>
            </a:r>
          </a:p>
          <a:p>
            <a:pPr marL="0" indent="0" algn="ctr">
              <a:buNone/>
            </a:pPr>
            <a:r>
              <a:rPr lang="en-US" sz="7200" dirty="0"/>
              <a:t>(same time) </a:t>
            </a:r>
          </a:p>
          <a:p>
            <a:pPr marL="0" indent="0" algn="ctr">
              <a:buNone/>
            </a:pPr>
            <a:r>
              <a:rPr lang="en-US" sz="10400" dirty="0"/>
              <a:t>REDEMTION</a:t>
            </a:r>
          </a:p>
        </p:txBody>
      </p:sp>
    </p:spTree>
    <p:extLst>
      <p:ext uri="{BB962C8B-B14F-4D97-AF65-F5344CB8AC3E}">
        <p14:creationId xmlns:p14="http://schemas.microsoft.com/office/powerpoint/2010/main" val="406342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1" y="2775472"/>
            <a:ext cx="10951284" cy="3141233"/>
          </a:xfrm>
        </p:spPr>
        <p:txBody>
          <a:bodyPr>
            <a:normAutofit/>
          </a:bodyPr>
          <a:lstStyle/>
          <a:p>
            <a:pPr marL="0" indent="0">
              <a:buNone/>
            </a:pPr>
            <a:r>
              <a:rPr lang="en-US" sz="4800" dirty="0"/>
              <a:t>“He is the image of the invisible God, the firstborn over all creation.” </a:t>
            </a:r>
          </a:p>
        </p:txBody>
      </p:sp>
    </p:spTree>
    <p:extLst>
      <p:ext uri="{BB962C8B-B14F-4D97-AF65-F5344CB8AC3E}">
        <p14:creationId xmlns:p14="http://schemas.microsoft.com/office/powerpoint/2010/main" val="380293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11973" y="2183801"/>
            <a:ext cx="11478408" cy="4066391"/>
          </a:xfrm>
        </p:spPr>
        <p:txBody>
          <a:bodyPr>
            <a:noAutofit/>
          </a:bodyPr>
          <a:lstStyle/>
          <a:p>
            <a:pPr marL="0" indent="0">
              <a:buNone/>
            </a:pPr>
            <a:r>
              <a:rPr lang="en-US" sz="4400" dirty="0"/>
              <a:t>“For by Him all things were created that are in heaven and that are on earth, visible and invisible, whether thrones or dominions or principalities or powers.  All things were created through Him and for Him.” </a:t>
            </a:r>
          </a:p>
        </p:txBody>
      </p:sp>
    </p:spTree>
    <p:extLst>
      <p:ext uri="{BB962C8B-B14F-4D97-AF65-F5344CB8AC3E}">
        <p14:creationId xmlns:p14="http://schemas.microsoft.com/office/powerpoint/2010/main" val="286279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22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700168"/>
            <a:ext cx="10843708" cy="3216537"/>
          </a:xfrm>
        </p:spPr>
        <p:txBody>
          <a:bodyPr>
            <a:normAutofit/>
          </a:bodyPr>
          <a:lstStyle/>
          <a:p>
            <a:pPr marL="0" indent="0">
              <a:buNone/>
            </a:pPr>
            <a:r>
              <a:rPr lang="en-US" sz="4800" dirty="0"/>
              <a:t>“And He is before all things, and in Him all things consist.”</a:t>
            </a:r>
          </a:p>
        </p:txBody>
      </p:sp>
    </p:spTree>
    <p:extLst>
      <p:ext uri="{BB962C8B-B14F-4D97-AF65-F5344CB8AC3E}">
        <p14:creationId xmlns:p14="http://schemas.microsoft.com/office/powerpoint/2010/main" val="58489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John 1:1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700168"/>
            <a:ext cx="10843708" cy="3216537"/>
          </a:xfrm>
        </p:spPr>
        <p:txBody>
          <a:bodyPr>
            <a:normAutofit/>
          </a:bodyPr>
          <a:lstStyle/>
          <a:p>
            <a:pPr marL="0" indent="0">
              <a:buNone/>
            </a:pPr>
            <a:r>
              <a:rPr lang="en-US" sz="4800" dirty="0"/>
              <a:t>“In the beginning was the Word, and the Word was with God, and the Word was God.” </a:t>
            </a:r>
          </a:p>
        </p:txBody>
      </p:sp>
    </p:spTree>
    <p:extLst>
      <p:ext uri="{BB962C8B-B14F-4D97-AF65-F5344CB8AC3E}">
        <p14:creationId xmlns:p14="http://schemas.microsoft.com/office/powerpoint/2010/main" val="143617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John 1:2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3186953"/>
            <a:ext cx="10843708" cy="2729752"/>
          </a:xfrm>
        </p:spPr>
        <p:txBody>
          <a:bodyPr>
            <a:normAutofit/>
          </a:bodyPr>
          <a:lstStyle/>
          <a:p>
            <a:pPr marL="0" indent="0">
              <a:buNone/>
            </a:pPr>
            <a:r>
              <a:rPr lang="en-US" sz="4800" dirty="0"/>
              <a:t>“He was in the beginning with God.” </a:t>
            </a:r>
          </a:p>
        </p:txBody>
      </p:sp>
    </p:spTree>
    <p:extLst>
      <p:ext uri="{BB962C8B-B14F-4D97-AF65-F5344CB8AC3E}">
        <p14:creationId xmlns:p14="http://schemas.microsoft.com/office/powerpoint/2010/main" val="2330636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John 1:3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700168"/>
            <a:ext cx="10843708" cy="3216537"/>
          </a:xfrm>
        </p:spPr>
        <p:txBody>
          <a:bodyPr>
            <a:normAutofit/>
          </a:bodyPr>
          <a:lstStyle/>
          <a:p>
            <a:pPr marL="0" indent="0">
              <a:buNone/>
            </a:pPr>
            <a:r>
              <a:rPr lang="en-US" sz="4800" dirty="0"/>
              <a:t>“All things were made through Him, and without Him nothing was made that was made.” </a:t>
            </a:r>
          </a:p>
        </p:txBody>
      </p:sp>
    </p:spTree>
    <p:extLst>
      <p:ext uri="{BB962C8B-B14F-4D97-AF65-F5344CB8AC3E}">
        <p14:creationId xmlns:p14="http://schemas.microsoft.com/office/powerpoint/2010/main" val="3405044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John 1:14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91671" y="2312894"/>
            <a:ext cx="10843708" cy="3872753"/>
          </a:xfrm>
        </p:spPr>
        <p:txBody>
          <a:bodyPr>
            <a:normAutofit/>
          </a:bodyPr>
          <a:lstStyle/>
          <a:p>
            <a:pPr marL="0" indent="0">
              <a:buNone/>
            </a:pPr>
            <a:r>
              <a:rPr lang="en-US" sz="4800" dirty="0"/>
              <a:t>“And the Word became flesh and dwelt among us, and we beheld His glory, the glory as of the only begotten of the Father, full of grace and truth.” </a:t>
            </a:r>
          </a:p>
        </p:txBody>
      </p:sp>
    </p:spTree>
    <p:extLst>
      <p:ext uri="{BB962C8B-B14F-4D97-AF65-F5344CB8AC3E}">
        <p14:creationId xmlns:p14="http://schemas.microsoft.com/office/powerpoint/2010/main" val="423093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1" y="2183802"/>
            <a:ext cx="11177195" cy="3732904"/>
          </a:xfrm>
        </p:spPr>
        <p:txBody>
          <a:bodyPr>
            <a:normAutofit/>
          </a:bodyPr>
          <a:lstStyle/>
          <a:p>
            <a:pPr marL="0" indent="0">
              <a:buNone/>
            </a:pPr>
            <a:r>
              <a:rPr lang="en-US" sz="4800" dirty="0"/>
              <a:t>“And He is the head of the body, the church, who is the beginning, the firstborn from the dead, that in all things He may have the preeminence.” </a:t>
            </a:r>
          </a:p>
        </p:txBody>
      </p:sp>
    </p:spTree>
    <p:extLst>
      <p:ext uri="{BB962C8B-B14F-4D97-AF65-F5344CB8AC3E}">
        <p14:creationId xmlns:p14="http://schemas.microsoft.com/office/powerpoint/2010/main" val="1229613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Matthew 28:18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08791" y="2183802"/>
            <a:ext cx="11177195" cy="3732904"/>
          </a:xfrm>
        </p:spPr>
        <p:txBody>
          <a:bodyPr>
            <a:normAutofit/>
          </a:bodyPr>
          <a:lstStyle/>
          <a:p>
            <a:pPr marL="0" indent="0">
              <a:buNone/>
            </a:pPr>
            <a:r>
              <a:rPr lang="en-US" sz="4800" dirty="0"/>
              <a:t>“And Jesus came and spoke to them, saying, ‘All authority has been given to Me in heaven and on earth.” </a:t>
            </a:r>
          </a:p>
        </p:txBody>
      </p:sp>
    </p:spTree>
    <p:extLst>
      <p:ext uri="{BB962C8B-B14F-4D97-AF65-F5344CB8AC3E}">
        <p14:creationId xmlns:p14="http://schemas.microsoft.com/office/powerpoint/2010/main" val="3169223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fontScale="90000"/>
          </a:bodyPr>
          <a:lstStyle/>
          <a:p>
            <a:r>
              <a:rPr lang="en-US" sz="7200" dirty="0">
                <a:effectLst>
                  <a:outerShdw blurRad="38100" dist="38100" dir="2700000" algn="tl">
                    <a:srgbClr val="000000">
                      <a:alpha val="43137"/>
                    </a:srgbClr>
                  </a:outerShdw>
                </a:effectLst>
              </a:rPr>
              <a:t>Reconciled in Christ</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1:19-23</a:t>
            </a:r>
          </a:p>
        </p:txBody>
      </p:sp>
    </p:spTree>
    <p:extLst>
      <p:ext uri="{BB962C8B-B14F-4D97-AF65-F5344CB8AC3E}">
        <p14:creationId xmlns:p14="http://schemas.microsoft.com/office/powerpoint/2010/main" val="8204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1:19</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02428" y="2646380"/>
            <a:ext cx="10854465" cy="3270325"/>
          </a:xfrm>
        </p:spPr>
        <p:txBody>
          <a:bodyPr>
            <a:normAutofit/>
          </a:bodyPr>
          <a:lstStyle/>
          <a:p>
            <a:pPr marL="0" indent="0">
              <a:buNone/>
            </a:pPr>
            <a:r>
              <a:rPr lang="en-US" sz="4800" dirty="0"/>
              <a:t>“For it pleased the Father that in Him all the fullness should dwell,”</a:t>
            </a:r>
          </a:p>
        </p:txBody>
      </p:sp>
    </p:spTree>
    <p:extLst>
      <p:ext uri="{BB962C8B-B14F-4D97-AF65-F5344CB8AC3E}">
        <p14:creationId xmlns:p14="http://schemas.microsoft.com/office/powerpoint/2010/main" val="305351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1:20</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484094" y="2183802"/>
            <a:ext cx="11026587" cy="3732904"/>
          </a:xfrm>
        </p:spPr>
        <p:txBody>
          <a:bodyPr>
            <a:noAutofit/>
          </a:bodyPr>
          <a:lstStyle/>
          <a:p>
            <a:pPr marL="0" indent="0">
              <a:buNone/>
            </a:pPr>
            <a:r>
              <a:rPr lang="en-US" sz="4800" dirty="0"/>
              <a:t>“and by Him to reconcile all things to Himself, by Him, whether things on earth or things in heaven, having made peace through the blood of His cross.”</a:t>
            </a:r>
          </a:p>
        </p:txBody>
      </p:sp>
    </p:spTree>
    <p:extLst>
      <p:ext uri="{BB962C8B-B14F-4D97-AF65-F5344CB8AC3E}">
        <p14:creationId xmlns:p14="http://schemas.microsoft.com/office/powerpoint/2010/main" val="47903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rPr>
              <a:t>Introduction</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1:1-2</a:t>
            </a:r>
          </a:p>
        </p:txBody>
      </p:sp>
    </p:spTree>
    <p:extLst>
      <p:ext uri="{BB962C8B-B14F-4D97-AF65-F5344CB8AC3E}">
        <p14:creationId xmlns:p14="http://schemas.microsoft.com/office/powerpoint/2010/main" val="285995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0" y="2183802"/>
            <a:ext cx="10962041" cy="3732904"/>
          </a:xfrm>
        </p:spPr>
        <p:txBody>
          <a:bodyPr>
            <a:normAutofit/>
          </a:bodyPr>
          <a:lstStyle/>
          <a:p>
            <a:pPr marL="0" indent="0">
              <a:buNone/>
            </a:pPr>
            <a:r>
              <a:rPr lang="en-US" sz="4800" dirty="0"/>
              <a:t>“And you, who once were alienated and enemies in your mind by wicked works, yet now He has reconciled”</a:t>
            </a:r>
          </a:p>
        </p:txBody>
      </p:sp>
    </p:spTree>
    <p:extLst>
      <p:ext uri="{BB962C8B-B14F-4D97-AF65-F5344CB8AC3E}">
        <p14:creationId xmlns:p14="http://schemas.microsoft.com/office/powerpoint/2010/main" val="164506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13186" y="2183802"/>
            <a:ext cx="10897495" cy="3732904"/>
          </a:xfrm>
        </p:spPr>
        <p:txBody>
          <a:bodyPr>
            <a:normAutofit/>
          </a:bodyPr>
          <a:lstStyle/>
          <a:p>
            <a:pPr marL="0" indent="0">
              <a:buNone/>
            </a:pPr>
            <a:r>
              <a:rPr lang="en-US" sz="4800" dirty="0"/>
              <a:t>“in the body of His flesh through death, to present you holy, and blameless, and above reproach in His sight –” </a:t>
            </a:r>
          </a:p>
        </p:txBody>
      </p:sp>
    </p:spTree>
    <p:extLst>
      <p:ext uri="{BB962C8B-B14F-4D97-AF65-F5344CB8AC3E}">
        <p14:creationId xmlns:p14="http://schemas.microsoft.com/office/powerpoint/2010/main" val="237583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225911" y="2183802"/>
            <a:ext cx="11639774" cy="4044876"/>
          </a:xfrm>
        </p:spPr>
        <p:txBody>
          <a:bodyPr>
            <a:noAutofit/>
          </a:bodyPr>
          <a:lstStyle/>
          <a:p>
            <a:pPr marL="0" indent="0">
              <a:buNone/>
            </a:pPr>
            <a:r>
              <a:rPr lang="en-US" sz="4400" dirty="0"/>
              <a:t>“if indeed you continue in the faith, grounded and steadfast, and are not moved away from the hope of the gospel which you heard, which was preached to every creature under heaven, of which I, Paul, became a minister.” </a:t>
            </a:r>
          </a:p>
        </p:txBody>
      </p:sp>
    </p:spTree>
    <p:extLst>
      <p:ext uri="{BB962C8B-B14F-4D97-AF65-F5344CB8AC3E}">
        <p14:creationId xmlns:p14="http://schemas.microsoft.com/office/powerpoint/2010/main" val="1935046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fontScale="90000"/>
          </a:bodyPr>
          <a:lstStyle/>
          <a:p>
            <a:r>
              <a:rPr lang="en-US" sz="7200" dirty="0">
                <a:effectLst>
                  <a:outerShdw blurRad="38100" dist="38100" dir="2700000" algn="tl">
                    <a:srgbClr val="000000">
                      <a:alpha val="43137"/>
                    </a:srgbClr>
                  </a:outerShdw>
                </a:effectLst>
              </a:rPr>
              <a:t>Sacrificial service for Christ</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1:24-29</a:t>
            </a:r>
          </a:p>
        </p:txBody>
      </p:sp>
    </p:spTree>
    <p:extLst>
      <p:ext uri="{BB962C8B-B14F-4D97-AF65-F5344CB8AC3E}">
        <p14:creationId xmlns:p14="http://schemas.microsoft.com/office/powerpoint/2010/main" val="106818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355003" y="2183802"/>
            <a:ext cx="11327802" cy="4044876"/>
          </a:xfrm>
        </p:spPr>
        <p:txBody>
          <a:bodyPr>
            <a:noAutofit/>
          </a:bodyPr>
          <a:lstStyle/>
          <a:p>
            <a:pPr marL="0" indent="0">
              <a:buNone/>
            </a:pPr>
            <a:r>
              <a:rPr lang="en-US" sz="4800" dirty="0"/>
              <a:t>“I now rejoice in my sufferings for you, and fill up in my flesh what is lacking in the afflictions of Christ, for the sake of His body, which is the church,”</a:t>
            </a:r>
          </a:p>
        </p:txBody>
      </p:sp>
    </p:spTree>
    <p:extLst>
      <p:ext uri="{BB962C8B-B14F-4D97-AF65-F5344CB8AC3E}">
        <p14:creationId xmlns:p14="http://schemas.microsoft.com/office/powerpoint/2010/main" val="3947990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1:25</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45459" y="2183802"/>
            <a:ext cx="10865223" cy="4044876"/>
          </a:xfrm>
        </p:spPr>
        <p:txBody>
          <a:bodyPr>
            <a:normAutofit/>
          </a:bodyPr>
          <a:lstStyle/>
          <a:p>
            <a:pPr marL="0" indent="0">
              <a:buNone/>
            </a:pPr>
            <a:r>
              <a:rPr lang="en-US" sz="4800" dirty="0"/>
              <a:t>“of which I became a minister according to the stewardship from God which was given to me for you, to fulfill the word of God,”</a:t>
            </a:r>
          </a:p>
        </p:txBody>
      </p:sp>
    </p:spTree>
    <p:extLst>
      <p:ext uri="{BB962C8B-B14F-4D97-AF65-F5344CB8AC3E}">
        <p14:creationId xmlns:p14="http://schemas.microsoft.com/office/powerpoint/2010/main" val="194087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1:26</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0" y="2183802"/>
            <a:ext cx="11026587" cy="4044876"/>
          </a:xfrm>
        </p:spPr>
        <p:txBody>
          <a:bodyPr>
            <a:normAutofit/>
          </a:bodyPr>
          <a:lstStyle/>
          <a:p>
            <a:pPr marL="0" indent="0">
              <a:buNone/>
            </a:pPr>
            <a:r>
              <a:rPr lang="en-US" sz="4800" dirty="0"/>
              <a:t>“the mystery which has been hidden from ages and from generations, but now has been revealed to His saints.” </a:t>
            </a:r>
          </a:p>
        </p:txBody>
      </p:sp>
    </p:spTree>
    <p:extLst>
      <p:ext uri="{BB962C8B-B14F-4D97-AF65-F5344CB8AC3E}">
        <p14:creationId xmlns:p14="http://schemas.microsoft.com/office/powerpoint/2010/main" val="421420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1:27</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59397" y="2183802"/>
            <a:ext cx="11166438" cy="4044876"/>
          </a:xfrm>
        </p:spPr>
        <p:txBody>
          <a:bodyPr>
            <a:noAutofit/>
          </a:bodyPr>
          <a:lstStyle/>
          <a:p>
            <a:pPr marL="0" indent="0">
              <a:buNone/>
            </a:pPr>
            <a:r>
              <a:rPr lang="en-US" sz="4800" dirty="0"/>
              <a:t>“To them God willed to make known what are the riches of the glory of this mystery among the Gentiles: which is Christ in you, the hope of glory.” </a:t>
            </a:r>
          </a:p>
        </p:txBody>
      </p:sp>
    </p:spTree>
    <p:extLst>
      <p:ext uri="{BB962C8B-B14F-4D97-AF65-F5344CB8AC3E}">
        <p14:creationId xmlns:p14="http://schemas.microsoft.com/office/powerpoint/2010/main" val="299097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1:28</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70155" y="2183802"/>
            <a:ext cx="11080377" cy="4044876"/>
          </a:xfrm>
        </p:spPr>
        <p:txBody>
          <a:bodyPr>
            <a:normAutofit/>
          </a:bodyPr>
          <a:lstStyle/>
          <a:p>
            <a:pPr marL="0" indent="0">
              <a:buNone/>
            </a:pPr>
            <a:r>
              <a:rPr lang="en-US" sz="4800" dirty="0"/>
              <a:t>“Him we preach, warning every man and teaching every man in all wisdom, that we may present every man perfect in Christ Jesus.”</a:t>
            </a:r>
          </a:p>
        </p:txBody>
      </p:sp>
    </p:spTree>
    <p:extLst>
      <p:ext uri="{BB962C8B-B14F-4D97-AF65-F5344CB8AC3E}">
        <p14:creationId xmlns:p14="http://schemas.microsoft.com/office/powerpoint/2010/main" val="2525017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1:29</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45459" y="2420470"/>
            <a:ext cx="10811435" cy="3808207"/>
          </a:xfrm>
        </p:spPr>
        <p:txBody>
          <a:bodyPr>
            <a:normAutofit/>
          </a:bodyPr>
          <a:lstStyle/>
          <a:p>
            <a:pPr marL="0" indent="0">
              <a:buNone/>
            </a:pPr>
            <a:r>
              <a:rPr lang="en-US" sz="4800" dirty="0"/>
              <a:t>“To this end I also labor, striving according to His working which works in me mightily.” </a:t>
            </a:r>
          </a:p>
        </p:txBody>
      </p:sp>
    </p:spTree>
    <p:extLst>
      <p:ext uri="{BB962C8B-B14F-4D97-AF65-F5344CB8AC3E}">
        <p14:creationId xmlns:p14="http://schemas.microsoft.com/office/powerpoint/2010/main" val="427648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1:1</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13187" y="2506532"/>
            <a:ext cx="10951284" cy="2959813"/>
          </a:xfrm>
        </p:spPr>
        <p:txBody>
          <a:bodyPr>
            <a:noAutofit/>
          </a:bodyPr>
          <a:lstStyle/>
          <a:p>
            <a:pPr marL="0" indent="0">
              <a:buNone/>
            </a:pPr>
            <a:r>
              <a:rPr lang="en-US" sz="4800" dirty="0"/>
              <a:t>“Paul, an apostle of Jesus Christ by the will of God, and Timothy our brother,”</a:t>
            </a:r>
          </a:p>
        </p:txBody>
      </p:sp>
    </p:spTree>
    <p:extLst>
      <p:ext uri="{BB962C8B-B14F-4D97-AF65-F5344CB8AC3E}">
        <p14:creationId xmlns:p14="http://schemas.microsoft.com/office/powerpoint/2010/main" val="1781715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008529" y="779929"/>
            <a:ext cx="10152530" cy="507831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 Stand In Awe of You</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You are beautiful beyond description, too marvelous for words.  Too wonderful for comprehension,</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4049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008529" y="779929"/>
            <a:ext cx="10152530" cy="507831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 Stand In Awe of You</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Like nothing ever seen or heard.  Who can grasp Your infinite wisdom, who can fathom the depth of Your love?</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739750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021976" y="1156447"/>
            <a:ext cx="10152530" cy="4401205"/>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 Stand In Awe of You</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You are beautiful beyond description, majesty enthroned above.</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793895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021976" y="1156447"/>
            <a:ext cx="10152530" cy="3724096"/>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 Stand In Awe of You</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And I stand, I stand in awe of You, </a:t>
            </a:r>
          </a:p>
          <a:p>
            <a:pPr algn="ctr"/>
            <a:r>
              <a:rPr lang="en-US" sz="4400" dirty="0">
                <a:latin typeface="Arial Rounded MT Bold" panose="020F0704030504030204" pitchFamily="34" charset="0"/>
              </a:rPr>
              <a:t>I stand, I stand in awe of You;</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418904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021976" y="1156447"/>
            <a:ext cx="10152530" cy="3724096"/>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 Stand In Awe of You</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Holy God, to whom all praise is due, </a:t>
            </a:r>
          </a:p>
          <a:p>
            <a:pPr algn="ctr"/>
            <a:r>
              <a:rPr lang="en-US" sz="4400" dirty="0">
                <a:latin typeface="Arial Rounded MT Bold" panose="020F0704030504030204" pitchFamily="34" charset="0"/>
              </a:rPr>
              <a:t>I stand in awe of You!</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970178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88259" y="1156447"/>
            <a:ext cx="11510681" cy="507831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Some glad morning </a:t>
            </a:r>
          </a:p>
          <a:p>
            <a:pPr algn="ctr"/>
            <a:r>
              <a:rPr lang="en-US" sz="4400" dirty="0">
                <a:latin typeface="Arial Rounded MT Bold" panose="020F0704030504030204" pitchFamily="34" charset="0"/>
              </a:rPr>
              <a:t>when this life is over, </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fly away,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139116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88259" y="1156447"/>
            <a:ext cx="11510681" cy="3724096"/>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To a home on God’s celestial shore,</a:t>
            </a:r>
          </a:p>
          <a:p>
            <a:pPr algn="ctr"/>
            <a:r>
              <a:rPr lang="en-US" sz="4400" dirty="0">
                <a:latin typeface="Arial Rounded MT Bold" panose="020F0704030504030204" pitchFamily="34" charset="0"/>
              </a:rPr>
              <a:t>I’ll fly away.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924080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					fly away</a:t>
            </a:r>
          </a:p>
          <a:p>
            <a:endParaRPr lang="en-US" sz="4400" dirty="0">
              <a:solidFill>
                <a:srgbClr val="FFFF00"/>
              </a:solidFill>
              <a:latin typeface="Arial Rounded MT Bold" panose="020F0704030504030204" pitchFamily="34" charset="0"/>
            </a:endParaRP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I’ll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O glory,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42688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				fly away</a:t>
            </a:r>
          </a:p>
          <a:p>
            <a:endParaRPr lang="en-US" sz="4400" dirty="0">
              <a:solidFill>
                <a:srgbClr val="FFFF00"/>
              </a:solidFill>
              <a:latin typeface="Arial Rounded MT Bold" panose="020F0704030504030204" pitchFamily="34" charset="0"/>
            </a:endParaRP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				in the morning</a:t>
            </a: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75896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When I die hallelujah by and by</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a:t>
            </a:r>
          </a:p>
          <a:p>
            <a:pPr algn="ctr"/>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p>
          <a:p>
            <a:r>
              <a:rPr lang="en-US" sz="4400" dirty="0">
                <a:latin typeface="Arial Rounded MT Bold" panose="020F0704030504030204" pitchFamily="34" charset="0"/>
              </a:rPr>
              <a:t>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49949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1:2</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677732" y="2183802"/>
            <a:ext cx="10832949" cy="3506993"/>
          </a:xfrm>
        </p:spPr>
        <p:txBody>
          <a:bodyPr>
            <a:noAutofit/>
          </a:bodyPr>
          <a:lstStyle/>
          <a:p>
            <a:pPr marL="0" indent="0">
              <a:buNone/>
            </a:pPr>
            <a:r>
              <a:rPr lang="en-US" sz="4800" dirty="0"/>
              <a:t>“To the saints and faithful brethren in Christ who are in </a:t>
            </a:r>
            <a:r>
              <a:rPr lang="en-US" sz="4800" dirty="0" err="1"/>
              <a:t>Colosse</a:t>
            </a:r>
            <a:r>
              <a:rPr lang="en-US" sz="4800" dirty="0"/>
              <a:t>: Grace to you and peace from God our Father and the Lord Jesus Christ.” </a:t>
            </a:r>
          </a:p>
        </p:txBody>
      </p:sp>
    </p:spTree>
    <p:extLst>
      <p:ext uri="{BB962C8B-B14F-4D97-AF65-F5344CB8AC3E}">
        <p14:creationId xmlns:p14="http://schemas.microsoft.com/office/powerpoint/2010/main" val="104248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88259" y="1156447"/>
            <a:ext cx="11510681" cy="507831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Just a few more </a:t>
            </a:r>
          </a:p>
          <a:p>
            <a:pPr algn="ctr"/>
            <a:r>
              <a:rPr lang="en-US" sz="4400" dirty="0">
                <a:latin typeface="Arial Rounded MT Bold" panose="020F0704030504030204" pitchFamily="34" charset="0"/>
              </a:rPr>
              <a:t>weary days and then,</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fly away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73910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88259" y="1156447"/>
            <a:ext cx="11510681" cy="4401205"/>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To a land where joys shall never end.</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fly away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526154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					fly away</a:t>
            </a:r>
          </a:p>
          <a:p>
            <a:endParaRPr lang="en-US" sz="4400" dirty="0">
              <a:solidFill>
                <a:srgbClr val="FFFF00"/>
              </a:solidFill>
              <a:latin typeface="Arial Rounded MT Bold" panose="020F0704030504030204" pitchFamily="34" charset="0"/>
            </a:endParaRP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I’ll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O glory,</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331040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       	</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				fly away</a:t>
            </a:r>
          </a:p>
          <a:p>
            <a:endParaRPr lang="en-US" sz="4400" dirty="0">
              <a:solidFill>
                <a:srgbClr val="FFFF00"/>
              </a:solidFill>
              <a:latin typeface="Arial Rounded MT Bold" panose="020F0704030504030204" pitchFamily="34" charset="0"/>
            </a:endParaRPr>
          </a:p>
          <a:p>
            <a:r>
              <a:rPr lang="en-US" sz="4400" dirty="0">
                <a:solidFill>
                  <a:srgbClr val="FFFF00"/>
                </a:solidFill>
                <a:latin typeface="Arial Rounded MT Bold" panose="020F0704030504030204" pitchFamily="34" charset="0"/>
              </a:rPr>
              <a:t>							</a:t>
            </a:r>
            <a:r>
              <a:rPr lang="en-US" sz="4400" dirty="0">
                <a:latin typeface="Arial Rounded MT Bold" panose="020F0704030504030204" pitchFamily="34" charset="0"/>
              </a:rPr>
              <a:t>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				in the morning</a:t>
            </a: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20403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268941" y="578224"/>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I’ll Fly Away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When I die hallelujah by and by</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I’ll</a:t>
            </a:r>
          </a:p>
          <a:p>
            <a:pPr algn="ctr"/>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p>
          <a:p>
            <a:r>
              <a:rPr lang="en-US" sz="4400" dirty="0">
                <a:latin typeface="Arial Rounded MT Bold" panose="020F0704030504030204" pitchFamily="34" charset="0"/>
              </a:rPr>
              <a:t>											fly away</a:t>
            </a:r>
          </a:p>
          <a:p>
            <a:r>
              <a:rPr lang="en-US" sz="4400" dirty="0">
                <a:latin typeface="Arial Rounded MT Bold" panose="020F0704030504030204" pitchFamily="34" charset="0"/>
              </a:rPr>
              <a:t>												  </a:t>
            </a:r>
            <a:r>
              <a:rPr lang="en-US" sz="4400" dirty="0">
                <a:solidFill>
                  <a:srgbClr val="FFFF00"/>
                </a:solidFill>
                <a:latin typeface="Arial Rounded MT Bold" panose="020F0704030504030204" pitchFamily="34" charset="0"/>
              </a:rPr>
              <a:t>fly away</a:t>
            </a: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83097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Light the Fire</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 stand to praise You,</a:t>
            </a:r>
          </a:p>
          <a:p>
            <a:pPr algn="ctr"/>
            <a:r>
              <a:rPr lang="en-US" sz="4400" dirty="0">
                <a:latin typeface="Arial Rounded MT Bold" panose="020F0704030504030204" pitchFamily="34" charset="0"/>
              </a:rPr>
              <a:t>But I fall to my knees.</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My spirit is willing, but my flesh</a:t>
            </a:r>
          </a:p>
          <a:p>
            <a:pPr algn="ctr"/>
            <a:r>
              <a:rPr lang="en-US" sz="4400" dirty="0">
                <a:latin typeface="Arial Rounded MT Bold" panose="020F0704030504030204" pitchFamily="34" charset="0"/>
              </a:rPr>
              <a:t>Is so weak.</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610207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Light the Fire</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Light the fire</a:t>
            </a:r>
          </a:p>
          <a:p>
            <a:pPr algn="ctr"/>
            <a:r>
              <a:rPr lang="en-US" sz="4400" dirty="0">
                <a:latin typeface="Arial Rounded MT Bold" panose="020F0704030504030204" pitchFamily="34" charset="0"/>
              </a:rPr>
              <a:t>In my soul.</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Fan the flame, </a:t>
            </a:r>
          </a:p>
          <a:p>
            <a:pPr algn="ctr"/>
            <a:r>
              <a:rPr lang="en-US" sz="4400" dirty="0">
                <a:latin typeface="Arial Rounded MT Bold" panose="020F0704030504030204" pitchFamily="34" charset="0"/>
              </a:rPr>
              <a:t>Make me whole.</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66859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Light the Fire</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Lord, You know </a:t>
            </a:r>
          </a:p>
          <a:p>
            <a:pPr algn="ctr"/>
            <a:r>
              <a:rPr lang="en-US" sz="4400" dirty="0">
                <a:latin typeface="Arial Rounded MT Bold" panose="020F0704030504030204" pitchFamily="34" charset="0"/>
              </a:rPr>
              <a:t>Where I’ve been</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So light the fire</a:t>
            </a:r>
          </a:p>
          <a:p>
            <a:pPr algn="ctr"/>
            <a:r>
              <a:rPr lang="en-US" sz="4400" dirty="0">
                <a:latin typeface="Arial Rounded MT Bold" panose="020F0704030504030204" pitchFamily="34" charset="0"/>
              </a:rPr>
              <a:t>In my heart again.</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42304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Sanctuary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O Lord prepare me </a:t>
            </a:r>
          </a:p>
          <a:p>
            <a:pPr algn="ctr"/>
            <a:r>
              <a:rPr lang="en-US" sz="4400" dirty="0">
                <a:latin typeface="Arial Rounded MT Bold" panose="020F0704030504030204" pitchFamily="34" charset="0"/>
              </a:rPr>
              <a:t>To be a sanctuary</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Pure and holy </a:t>
            </a:r>
          </a:p>
          <a:p>
            <a:pPr algn="ctr"/>
            <a:r>
              <a:rPr lang="en-US" sz="4400" dirty="0">
                <a:latin typeface="Arial Rounded MT Bold" panose="020F0704030504030204" pitchFamily="34" charset="0"/>
              </a:rPr>
              <a:t>Tried and true</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732041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07831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Sanctuary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With thanksgiving I’ll </a:t>
            </a:r>
          </a:p>
          <a:p>
            <a:pPr algn="ctr"/>
            <a:r>
              <a:rPr lang="en-US" sz="4400" dirty="0">
                <a:latin typeface="Arial Rounded MT Bold" panose="020F0704030504030204" pitchFamily="34" charset="0"/>
              </a:rPr>
              <a:t>Be a living</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Sanctuary for You</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96491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10D-DB19-4CA1-9D65-728A4C527FEC}"/>
              </a:ext>
            </a:extLst>
          </p:cNvPr>
          <p:cNvSpPr>
            <a:spLocks noGrp="1"/>
          </p:cNvSpPr>
          <p:nvPr>
            <p:ph type="title"/>
          </p:nvPr>
        </p:nvSpPr>
        <p:spPr/>
        <p:txBody>
          <a:bodyPr>
            <a:normAutofit/>
          </a:bodyPr>
          <a:lstStyle/>
          <a:p>
            <a:r>
              <a:rPr lang="en-US" sz="7200" dirty="0">
                <a:effectLst>
                  <a:outerShdw blurRad="38100" dist="38100" dir="2700000" algn="tl">
                    <a:srgbClr val="000000">
                      <a:alpha val="43137"/>
                    </a:srgbClr>
                  </a:outerShdw>
                </a:effectLst>
              </a:rPr>
              <a:t>Faith in Christ</a:t>
            </a:r>
          </a:p>
        </p:txBody>
      </p:sp>
      <p:sp>
        <p:nvSpPr>
          <p:cNvPr id="3" name="Text Placeholder 2">
            <a:extLst>
              <a:ext uri="{FF2B5EF4-FFF2-40B4-BE49-F238E27FC236}">
                <a16:creationId xmlns:a16="http://schemas.microsoft.com/office/drawing/2014/main" id="{EF86816E-9502-46FE-B8CB-3E376BE8D9B3}"/>
              </a:ext>
            </a:extLst>
          </p:cNvPr>
          <p:cNvSpPr>
            <a:spLocks noGrp="1"/>
          </p:cNvSpPr>
          <p:nvPr>
            <p:ph type="body" idx="1"/>
          </p:nvPr>
        </p:nvSpPr>
        <p:spPr/>
        <p:txBody>
          <a:bodyPr>
            <a:normAutofit/>
          </a:bodyPr>
          <a:lstStyle/>
          <a:p>
            <a:r>
              <a:rPr lang="en-US" sz="4400" dirty="0">
                <a:effectLst>
                  <a:outerShdw blurRad="38100" dist="38100" dir="2700000" algn="tl">
                    <a:srgbClr val="000000">
                      <a:alpha val="43137"/>
                    </a:srgbClr>
                  </a:outerShdw>
                </a:effectLst>
              </a:rPr>
              <a:t>Colossians 1:3-8</a:t>
            </a:r>
          </a:p>
        </p:txBody>
      </p:sp>
    </p:spTree>
    <p:extLst>
      <p:ext uri="{BB962C8B-B14F-4D97-AF65-F5344CB8AC3E}">
        <p14:creationId xmlns:p14="http://schemas.microsoft.com/office/powerpoint/2010/main" val="1599661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Sanctuary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It was You, Lord</a:t>
            </a:r>
          </a:p>
          <a:p>
            <a:pPr algn="ctr"/>
            <a:r>
              <a:rPr lang="en-US" sz="4400" dirty="0">
                <a:latin typeface="Arial Rounded MT Bold" panose="020F0704030504030204" pitchFamily="34" charset="0"/>
              </a:rPr>
              <a:t>Who sent the Savior</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Heart and soul, Lord </a:t>
            </a:r>
          </a:p>
          <a:p>
            <a:pPr algn="ctr"/>
            <a:r>
              <a:rPr lang="en-US" sz="4400" dirty="0">
                <a:latin typeface="Arial Rounded MT Bold" panose="020F0704030504030204" pitchFamily="34" charset="0"/>
              </a:rPr>
              <a:t>To every man</a:t>
            </a: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580045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Sanctuary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It is You Lord who </a:t>
            </a:r>
          </a:p>
          <a:p>
            <a:pPr algn="ctr"/>
            <a:r>
              <a:rPr lang="en-US" sz="4400" dirty="0">
                <a:latin typeface="Arial Rounded MT Bold" panose="020F0704030504030204" pitchFamily="34" charset="0"/>
              </a:rPr>
              <a:t>knows my weakness</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You refine me with</a:t>
            </a:r>
          </a:p>
          <a:p>
            <a:pPr algn="ctr"/>
            <a:r>
              <a:rPr lang="en-US" sz="4400" dirty="0">
                <a:latin typeface="Arial Rounded MT Bold" panose="020F0704030504030204" pitchFamily="34" charset="0"/>
              </a:rPr>
              <a:t>Your own hand</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589207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5755422"/>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We will glorify</a:t>
            </a:r>
          </a:p>
          <a:p>
            <a:pPr algn="ctr"/>
            <a:r>
              <a:rPr lang="en-US" sz="4400" dirty="0">
                <a:latin typeface="Arial Rounded MT Bold" panose="020F0704030504030204" pitchFamily="34" charset="0"/>
              </a:rPr>
              <a:t>The King of kings,</a:t>
            </a:r>
          </a:p>
          <a:p>
            <a:pPr algn="ctr"/>
            <a:r>
              <a:rPr lang="en-US" sz="4400" dirty="0">
                <a:latin typeface="Arial Rounded MT Bold" panose="020F0704030504030204" pitchFamily="34" charset="0"/>
              </a:rPr>
              <a:t>We will glorify</a:t>
            </a:r>
          </a:p>
          <a:p>
            <a:pPr algn="ctr"/>
            <a:r>
              <a:rPr lang="en-US" sz="4400" dirty="0">
                <a:latin typeface="Arial Rounded MT Bold" panose="020F0704030504030204" pitchFamily="34" charset="0"/>
              </a:rPr>
              <a:t>The Lamb</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925624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We will glorify</a:t>
            </a:r>
          </a:p>
          <a:p>
            <a:pPr algn="ctr"/>
            <a:r>
              <a:rPr lang="en-US" sz="4400" dirty="0">
                <a:latin typeface="Arial Rounded MT Bold" panose="020F0704030504030204" pitchFamily="34" charset="0"/>
              </a:rPr>
              <a:t>The Lord of lords,</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Who is the great</a:t>
            </a:r>
          </a:p>
          <a:p>
            <a:pPr algn="ctr"/>
            <a:r>
              <a:rPr lang="en-US" sz="4400" dirty="0">
                <a:latin typeface="Arial Rounded MT Bold" panose="020F0704030504030204" pitchFamily="34" charset="0"/>
              </a:rPr>
              <a:t>I Am.</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79826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Lord Jehovah </a:t>
            </a:r>
          </a:p>
          <a:p>
            <a:pPr algn="ctr"/>
            <a:r>
              <a:rPr lang="en-US" sz="4400" dirty="0">
                <a:latin typeface="Arial Rounded MT Bold" panose="020F0704030504030204" pitchFamily="34" charset="0"/>
              </a:rPr>
              <a:t>Reigns in majesty,</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We will bow before </a:t>
            </a:r>
          </a:p>
          <a:p>
            <a:pPr algn="ctr"/>
            <a:r>
              <a:rPr lang="en-US" sz="4400" dirty="0">
                <a:latin typeface="Arial Rounded MT Bold" panose="020F0704030504030204" pitchFamily="34" charset="0"/>
              </a:rPr>
              <a:t>His throne;</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3826633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We will worship Him </a:t>
            </a:r>
          </a:p>
          <a:p>
            <a:pPr algn="ctr"/>
            <a:r>
              <a:rPr lang="en-US" sz="4400" dirty="0">
                <a:latin typeface="Arial Rounded MT Bold" panose="020F0704030504030204" pitchFamily="34" charset="0"/>
              </a:rPr>
              <a:t>In righteousness,</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We will worship</a:t>
            </a:r>
          </a:p>
          <a:p>
            <a:pPr algn="ctr"/>
            <a:r>
              <a:rPr lang="en-US" sz="4400" dirty="0">
                <a:latin typeface="Arial Rounded MT Bold" panose="020F0704030504030204" pitchFamily="34" charset="0"/>
              </a:rPr>
              <a:t>Him alone.</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500615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He is Lord of heaven,</a:t>
            </a:r>
          </a:p>
          <a:p>
            <a:pPr algn="ctr"/>
            <a:r>
              <a:rPr lang="en-US" sz="4400" dirty="0">
                <a:latin typeface="Arial Rounded MT Bold" panose="020F0704030504030204" pitchFamily="34" charset="0"/>
              </a:rPr>
              <a:t>Lord of earth,</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He is Lord </a:t>
            </a:r>
          </a:p>
          <a:p>
            <a:pPr algn="ctr"/>
            <a:r>
              <a:rPr lang="en-US" sz="4400" dirty="0">
                <a:latin typeface="Arial Rounded MT Bold" panose="020F0704030504030204" pitchFamily="34" charset="0"/>
              </a:rPr>
              <a:t>of all live</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547558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17EF9-AD58-4D93-947A-8AE805B36E38}"/>
              </a:ext>
            </a:extLst>
          </p:cNvPr>
          <p:cNvSpPr txBox="1"/>
          <p:nvPr/>
        </p:nvSpPr>
        <p:spPr>
          <a:xfrm>
            <a:off x="174811" y="685800"/>
            <a:ext cx="11510681" cy="6432530"/>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Arial Rounded MT Bold" panose="020F0704030504030204" pitchFamily="34" charset="0"/>
              </a:rPr>
              <a:t>We Will Glorify</a:t>
            </a:r>
          </a:p>
          <a:p>
            <a:endParaRPr lang="en-US" sz="4400" dirty="0">
              <a:latin typeface="Arial Rounded MT Bold" panose="020F0704030504030204" pitchFamily="34" charset="0"/>
            </a:endParaRPr>
          </a:p>
          <a:p>
            <a:pPr algn="ctr"/>
            <a:r>
              <a:rPr lang="en-US" sz="4400" dirty="0">
                <a:latin typeface="Arial Rounded MT Bold" panose="020F0704030504030204" pitchFamily="34" charset="0"/>
              </a:rPr>
              <a:t>He is Lord above</a:t>
            </a:r>
          </a:p>
          <a:p>
            <a:pPr algn="ctr"/>
            <a:r>
              <a:rPr lang="en-US" sz="4400" dirty="0">
                <a:latin typeface="Arial Rounded MT Bold" panose="020F0704030504030204" pitchFamily="34" charset="0"/>
              </a:rPr>
              <a:t>The universe,</a:t>
            </a:r>
          </a:p>
          <a:p>
            <a:pPr algn="ctr"/>
            <a:endParaRPr lang="en-US" sz="4400" dirty="0">
              <a:latin typeface="Arial Rounded MT Bold" panose="020F0704030504030204" pitchFamily="34" charset="0"/>
            </a:endParaRPr>
          </a:p>
          <a:p>
            <a:pPr algn="ctr"/>
            <a:r>
              <a:rPr lang="en-US" sz="4400" dirty="0">
                <a:latin typeface="Arial Rounded MT Bold" panose="020F0704030504030204" pitchFamily="34" charset="0"/>
              </a:rPr>
              <a:t>All praise to Him</a:t>
            </a:r>
          </a:p>
          <a:p>
            <a:pPr algn="ctr"/>
            <a:r>
              <a:rPr lang="en-US" sz="4400" dirty="0">
                <a:latin typeface="Arial Rounded MT Bold" panose="020F0704030504030204" pitchFamily="34" charset="0"/>
              </a:rPr>
              <a:t>We give.</a:t>
            </a:r>
          </a:p>
          <a:p>
            <a:pPr algn="ctr"/>
            <a:endParaRPr lang="en-US" sz="4400" dirty="0">
              <a:latin typeface="Arial Rounded MT Bold" panose="020F0704030504030204" pitchFamily="34" charset="0"/>
            </a:endParaRPr>
          </a:p>
          <a:p>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23358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1:3</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1" y="2183802"/>
            <a:ext cx="11005072" cy="3282543"/>
          </a:xfrm>
        </p:spPr>
        <p:txBody>
          <a:bodyPr>
            <a:normAutofit/>
          </a:bodyPr>
          <a:lstStyle/>
          <a:p>
            <a:pPr marL="0" indent="0">
              <a:buNone/>
            </a:pPr>
            <a:r>
              <a:rPr lang="en-US" sz="4800" dirty="0"/>
              <a:t>“We give thanks to the God and Father of our Lord Jesus Christ, praying always for you,”</a:t>
            </a:r>
          </a:p>
        </p:txBody>
      </p:sp>
    </p:spTree>
    <p:extLst>
      <p:ext uri="{BB962C8B-B14F-4D97-AF65-F5344CB8AC3E}">
        <p14:creationId xmlns:p14="http://schemas.microsoft.com/office/powerpoint/2010/main" val="170168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1DE64-1A41-4478-8A5C-A0E6AB33388F}"/>
              </a:ext>
            </a:extLst>
          </p:cNvPr>
          <p:cNvSpPr>
            <a:spLocks noGrp="1"/>
          </p:cNvSpPr>
          <p:nvPr>
            <p:ph type="title"/>
          </p:nvPr>
        </p:nvSpPr>
        <p:spPr/>
        <p:txBody>
          <a:bodyPr>
            <a:noAutofit/>
          </a:bodyPr>
          <a:lstStyle/>
          <a:p>
            <a:r>
              <a:rPr lang="en-US" sz="8000" dirty="0">
                <a:effectLst>
                  <a:outerShdw blurRad="38100" dist="38100" dir="2700000" algn="tl">
                    <a:srgbClr val="000000">
                      <a:alpha val="43137"/>
                    </a:srgbClr>
                  </a:outerShdw>
                </a:effectLst>
              </a:rPr>
              <a:t>Colossians 1:4</a:t>
            </a:r>
          </a:p>
        </p:txBody>
      </p:sp>
      <p:sp>
        <p:nvSpPr>
          <p:cNvPr id="5" name="Content Placeholder 4">
            <a:extLst>
              <a:ext uri="{FF2B5EF4-FFF2-40B4-BE49-F238E27FC236}">
                <a16:creationId xmlns:a16="http://schemas.microsoft.com/office/drawing/2014/main" id="{294F10CC-AF98-4DEF-85AD-9CAD387CC932}"/>
              </a:ext>
            </a:extLst>
          </p:cNvPr>
          <p:cNvSpPr>
            <a:spLocks noGrp="1"/>
          </p:cNvSpPr>
          <p:nvPr>
            <p:ph idx="1"/>
          </p:nvPr>
        </p:nvSpPr>
        <p:spPr>
          <a:xfrm>
            <a:off x="548640" y="2568388"/>
            <a:ext cx="11037345" cy="2897957"/>
          </a:xfrm>
        </p:spPr>
        <p:txBody>
          <a:bodyPr>
            <a:normAutofit/>
          </a:bodyPr>
          <a:lstStyle/>
          <a:p>
            <a:pPr marL="0" indent="0">
              <a:buNone/>
            </a:pPr>
            <a:r>
              <a:rPr lang="en-US" sz="4800" dirty="0"/>
              <a:t>“since we heard of your faith in Christ Jesus and of your love for all the saints;”</a:t>
            </a:r>
          </a:p>
        </p:txBody>
      </p:sp>
    </p:spTree>
    <p:extLst>
      <p:ext uri="{BB962C8B-B14F-4D97-AF65-F5344CB8AC3E}">
        <p14:creationId xmlns:p14="http://schemas.microsoft.com/office/powerpoint/2010/main" val="32630247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272</TotalTime>
  <Words>1869</Words>
  <Application>Microsoft Office PowerPoint</Application>
  <PresentationFormat>Widescreen</PresentationFormat>
  <Paragraphs>271</Paragraphs>
  <Slides>77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Arial Rounded MT Bold</vt:lpstr>
      <vt:lpstr>Gill Sans MT</vt:lpstr>
      <vt:lpstr>Gallery</vt:lpstr>
      <vt:lpstr>PowerPoint Presentation</vt:lpstr>
      <vt:lpstr>Colossians</vt:lpstr>
      <vt:lpstr>PowerPoint Presentation</vt:lpstr>
      <vt:lpstr>Introduction</vt:lpstr>
      <vt:lpstr>Colossians 1:1</vt:lpstr>
      <vt:lpstr>Colossians 1:2</vt:lpstr>
      <vt:lpstr>Faith in Christ</vt:lpstr>
      <vt:lpstr>Colossians 1:3</vt:lpstr>
      <vt:lpstr>Colossians 1:4</vt:lpstr>
      <vt:lpstr>Colossians 1:5</vt:lpstr>
      <vt:lpstr>Colossians 1:6</vt:lpstr>
      <vt:lpstr>Colossians 1:7</vt:lpstr>
      <vt:lpstr>Colossians 1:8</vt:lpstr>
      <vt:lpstr>Preeminence of Christ </vt:lpstr>
      <vt:lpstr>Colossians 1:9</vt:lpstr>
      <vt:lpstr>Colossians 1:10</vt:lpstr>
      <vt:lpstr>Colossians 1:11</vt:lpstr>
      <vt:lpstr>Colossians 1:12</vt:lpstr>
      <vt:lpstr>Colossians 1:13</vt:lpstr>
      <vt:lpstr>“power of darkness”</vt:lpstr>
      <vt:lpstr>“conveyed”</vt:lpstr>
      <vt:lpstr>“kingdom”</vt:lpstr>
      <vt:lpstr>“redemption”</vt:lpstr>
      <vt:lpstr>Colossians 1:14</vt:lpstr>
      <vt:lpstr>“redemption”</vt:lpstr>
      <vt:lpstr>Romans 6:23</vt:lpstr>
      <vt:lpstr>PowerPoint Presentation</vt:lpstr>
      <vt:lpstr>Colossians 1:15</vt:lpstr>
      <vt:lpstr>Colossians 1:16</vt:lpstr>
      <vt:lpstr>Colossians 1:17</vt:lpstr>
      <vt:lpstr>John 1:1</vt:lpstr>
      <vt:lpstr>John 1:2</vt:lpstr>
      <vt:lpstr>John 1:3</vt:lpstr>
      <vt:lpstr>John 1:14</vt:lpstr>
      <vt:lpstr>Colossians 1:18</vt:lpstr>
      <vt:lpstr>Matthew 28:18</vt:lpstr>
      <vt:lpstr>Reconciled in Christ</vt:lpstr>
      <vt:lpstr>Colossians 1:19</vt:lpstr>
      <vt:lpstr>Colossians 1:20</vt:lpstr>
      <vt:lpstr>Colossians 1:21</vt:lpstr>
      <vt:lpstr>Colossians 1:22</vt:lpstr>
      <vt:lpstr>Colossians 1:23</vt:lpstr>
      <vt:lpstr>Sacrificial service for Christ</vt:lpstr>
      <vt:lpstr>Colossians 1:24</vt:lpstr>
      <vt:lpstr>Colossians 1:25</vt:lpstr>
      <vt:lpstr>Colossians 1:26</vt:lpstr>
      <vt:lpstr>Colossians 1:27</vt:lpstr>
      <vt:lpstr>Colossians 1:28</vt:lpstr>
      <vt:lpstr>Colossians 1:29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1:1</dc:title>
  <dc:creator>Jason Ridgeway</dc:creator>
  <cp:lastModifiedBy>Jason Ridgeway</cp:lastModifiedBy>
  <cp:revision>18</cp:revision>
  <dcterms:created xsi:type="dcterms:W3CDTF">2020-04-28T16:05:03Z</dcterms:created>
  <dcterms:modified xsi:type="dcterms:W3CDTF">2020-04-29T18:59:38Z</dcterms:modified>
</cp:coreProperties>
</file>