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sldIdLst>
    <p:sldId id="305" r:id="rId3"/>
    <p:sldId id="294" r:id="rId4"/>
    <p:sldId id="285" r:id="rId5"/>
    <p:sldId id="286" r:id="rId6"/>
    <p:sldId id="256" r:id="rId7"/>
    <p:sldId id="257" r:id="rId8"/>
    <p:sldId id="290" r:id="rId9"/>
    <p:sldId id="258" r:id="rId10"/>
    <p:sldId id="259" r:id="rId11"/>
    <p:sldId id="291" r:id="rId12"/>
    <p:sldId id="260" r:id="rId13"/>
    <p:sldId id="293" r:id="rId14"/>
    <p:sldId id="292" r:id="rId15"/>
    <p:sldId id="296" r:id="rId16"/>
    <p:sldId id="297" r:id="rId17"/>
    <p:sldId id="261" r:id="rId18"/>
    <p:sldId id="262" r:id="rId19"/>
    <p:sldId id="298" r:id="rId20"/>
    <p:sldId id="370" r:id="rId21"/>
    <p:sldId id="299" r:id="rId22"/>
    <p:sldId id="263" r:id="rId23"/>
    <p:sldId id="301" r:id="rId24"/>
    <p:sldId id="371" r:id="rId25"/>
    <p:sldId id="302" r:id="rId26"/>
    <p:sldId id="373" r:id="rId27"/>
    <p:sldId id="374" r:id="rId28"/>
    <p:sldId id="375" r:id="rId29"/>
    <p:sldId id="372" r:id="rId30"/>
    <p:sldId id="303" r:id="rId31"/>
    <p:sldId id="376" r:id="rId32"/>
    <p:sldId id="377" r:id="rId33"/>
    <p:sldId id="378" r:id="rId34"/>
    <p:sldId id="304" r:id="rId35"/>
    <p:sldId id="300" r:id="rId36"/>
    <p:sldId id="380" r:id="rId37"/>
    <p:sldId id="379" r:id="rId38"/>
    <p:sldId id="264" r:id="rId39"/>
    <p:sldId id="265" r:id="rId40"/>
    <p:sldId id="289"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325" r:id="rId55"/>
    <p:sldId id="326" r:id="rId56"/>
    <p:sldId id="327" r:id="rId57"/>
    <p:sldId id="328" r:id="rId58"/>
    <p:sldId id="322" r:id="rId59"/>
    <p:sldId id="323" r:id="rId60"/>
    <p:sldId id="324"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4" r:id="rId86"/>
    <p:sldId id="355" r:id="rId87"/>
    <p:sldId id="353"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sorterViewPr>
    <p:cViewPr>
      <p:scale>
        <a:sx n="100" d="100"/>
        <a:sy n="100" d="100"/>
      </p:scale>
      <p:origin x="0" y="-29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6D9F4A-88F7-4B7A-90C8-0A6E52513E5F}"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59492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D9F4A-88F7-4B7A-90C8-0A6E52513E5F}"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363194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D9F4A-88F7-4B7A-90C8-0A6E52513E5F}"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310652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D9F4A-88F7-4B7A-90C8-0A6E52513E5F}"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0A247AE-7D83-4619-A157-334C7BFE582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04030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D9F4A-88F7-4B7A-90C8-0A6E52513E5F}"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1902510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6D9F4A-88F7-4B7A-90C8-0A6E52513E5F}"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304781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6D9F4A-88F7-4B7A-90C8-0A6E52513E5F}"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1741873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D9F4A-88F7-4B7A-90C8-0A6E52513E5F}"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2197737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46D9F4A-88F7-4B7A-90C8-0A6E52513E5F}" type="datetimeFigureOut">
              <a:rPr lang="en-US" smtClean="0"/>
              <a:t>5/6/2020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0A247AE-7D83-4619-A157-334C7BFE5827}" type="slidenum">
              <a:rPr lang="en-US" smtClean="0"/>
              <a:t>‹#›</a:t>
            </a:fld>
            <a:endParaRPr lang="en-US"/>
          </a:p>
        </p:txBody>
      </p:sp>
    </p:spTree>
    <p:extLst>
      <p:ext uri="{BB962C8B-B14F-4D97-AF65-F5344CB8AC3E}">
        <p14:creationId xmlns:p14="http://schemas.microsoft.com/office/powerpoint/2010/main" val="1577219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6D9F4A-88F7-4B7A-90C8-0A6E52513E5F}"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5/6/2020</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A247AE-7D83-4619-A157-334C7BFE5827}"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8642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D9F4A-88F7-4B7A-90C8-0A6E52513E5F}"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421691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D9F4A-88F7-4B7A-90C8-0A6E52513E5F}"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108247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6D9F4A-88F7-4B7A-90C8-0A6E52513E5F}"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71697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6D9F4A-88F7-4B7A-90C8-0A6E52513E5F}"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51170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6D9F4A-88F7-4B7A-90C8-0A6E52513E5F}"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2348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46D9F4A-88F7-4B7A-90C8-0A6E52513E5F}"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242730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D9F4A-88F7-4B7A-90C8-0A6E52513E5F}"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155442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D9F4A-88F7-4B7A-90C8-0A6E52513E5F}"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17731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46D9F4A-88F7-4B7A-90C8-0A6E52513E5F}" type="datetimeFigureOut">
              <a:rPr lang="en-US" smtClean="0"/>
              <a:t>5/6/2020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0A247AE-7D83-4619-A157-334C7BFE5827}" type="slidenum">
              <a:rPr lang="en-US" smtClean="0"/>
              <a:t>‹#›</a:t>
            </a:fld>
            <a:endParaRPr lang="en-US"/>
          </a:p>
        </p:txBody>
      </p:sp>
    </p:spTree>
    <p:extLst>
      <p:ext uri="{BB962C8B-B14F-4D97-AF65-F5344CB8AC3E}">
        <p14:creationId xmlns:p14="http://schemas.microsoft.com/office/powerpoint/2010/main" val="35400143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46D9F4A-88F7-4B7A-90C8-0A6E52513E5F}" type="datetimeFigureOut">
              <a:rPr lang="en-US" smtClean="0"/>
              <a:t>5/6/2020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0A247AE-7D83-4619-A157-334C7BFE5827}"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22995"/>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64D97B-8FF8-41CE-AEF5-77A43C85B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92" y="1600196"/>
            <a:ext cx="7315215" cy="3657607"/>
          </a:xfrm>
          <a:prstGeom prst="rect">
            <a:avLst/>
          </a:prstGeom>
        </p:spPr>
      </p:pic>
    </p:spTree>
    <p:extLst>
      <p:ext uri="{BB962C8B-B14F-4D97-AF65-F5344CB8AC3E}">
        <p14:creationId xmlns:p14="http://schemas.microsoft.com/office/powerpoint/2010/main" val="270206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000" dirty="0">
                <a:effectLst>
                  <a:outerShdw blurRad="38100" dist="38100" dir="2700000" algn="tl">
                    <a:srgbClr val="000000">
                      <a:alpha val="43137"/>
                    </a:srgbClr>
                  </a:outerShdw>
                </a:effectLst>
                <a:cs typeface="Arial" panose="020B0604020202020204" pitchFamily="34" charset="0"/>
              </a:rPr>
              <a:t>“persuasive words”</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2" y="3388659"/>
            <a:ext cx="11177194" cy="2936836"/>
          </a:xfrm>
        </p:spPr>
        <p:txBody>
          <a:bodyPr>
            <a:noAutofit/>
          </a:bodyPr>
          <a:lstStyle/>
          <a:p>
            <a:pPr marL="0" indent="0">
              <a:buNone/>
            </a:pPr>
            <a:r>
              <a:rPr lang="en-US" sz="4400" dirty="0"/>
              <a:t>“speech that leads others to error”</a:t>
            </a:r>
          </a:p>
        </p:txBody>
      </p:sp>
    </p:spTree>
    <p:extLst>
      <p:ext uri="{BB962C8B-B14F-4D97-AF65-F5344CB8AC3E}">
        <p14:creationId xmlns:p14="http://schemas.microsoft.com/office/powerpoint/2010/main" val="42361577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Renew my love,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Rebuild my faith,</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Oh, restore my soul</a:t>
            </a:r>
            <a:endPar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62993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2 Timothy 4:3</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62579" y="2506532"/>
            <a:ext cx="11155680" cy="3657600"/>
          </a:xfrm>
        </p:spPr>
        <p:txBody>
          <a:bodyPr>
            <a:noAutofit/>
          </a:bodyPr>
          <a:lstStyle/>
          <a:p>
            <a:pPr marL="0" indent="0">
              <a:buNone/>
            </a:pPr>
            <a:r>
              <a:rPr lang="en-US" sz="4600" dirty="0"/>
              <a:t>“For the time will come when they will not endure sound doctrine, but according to their own desires, because they have itching ears, they will </a:t>
            </a:r>
            <a:r>
              <a:rPr lang="en-US" sz="4600" b="1" u="sng" dirty="0"/>
              <a:t>heap up for themselves teachers</a:t>
            </a:r>
            <a:r>
              <a:rPr lang="en-US" sz="4600" dirty="0"/>
              <a:t>.” </a:t>
            </a:r>
          </a:p>
        </p:txBody>
      </p:sp>
    </p:spTree>
    <p:extLst>
      <p:ext uri="{BB962C8B-B14F-4D97-AF65-F5344CB8AC3E}">
        <p14:creationId xmlns:p14="http://schemas.microsoft.com/office/powerpoint/2010/main" val="128743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2 Timothy 4:4</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62579" y="3001384"/>
            <a:ext cx="11155680" cy="3291840"/>
          </a:xfrm>
        </p:spPr>
        <p:txBody>
          <a:bodyPr>
            <a:noAutofit/>
          </a:bodyPr>
          <a:lstStyle/>
          <a:p>
            <a:pPr marL="0" indent="0">
              <a:buNone/>
            </a:pPr>
            <a:r>
              <a:rPr lang="en-US" sz="4600" dirty="0"/>
              <a:t>“and they will turn their ears away from the truth, and be </a:t>
            </a:r>
            <a:r>
              <a:rPr lang="en-US" sz="4600" b="1" u="sng" dirty="0"/>
              <a:t>turned aside to fables</a:t>
            </a:r>
            <a:r>
              <a:rPr lang="en-US" sz="4600" dirty="0"/>
              <a:t>.” </a:t>
            </a:r>
          </a:p>
        </p:txBody>
      </p:sp>
    </p:spTree>
    <p:extLst>
      <p:ext uri="{BB962C8B-B14F-4D97-AF65-F5344CB8AC3E}">
        <p14:creationId xmlns:p14="http://schemas.microsoft.com/office/powerpoint/2010/main" val="319967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2:5</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62579" y="2517289"/>
            <a:ext cx="11155680" cy="3560782"/>
          </a:xfrm>
        </p:spPr>
        <p:txBody>
          <a:bodyPr>
            <a:noAutofit/>
          </a:bodyPr>
          <a:lstStyle/>
          <a:p>
            <a:pPr marL="0" indent="0">
              <a:buNone/>
            </a:pPr>
            <a:r>
              <a:rPr lang="en-US" sz="4800" dirty="0"/>
              <a:t>“For though I am absent in the flesh, yet I am with you in spirit, rejoicing to see your </a:t>
            </a:r>
            <a:r>
              <a:rPr lang="en-US" sz="4800" b="1" u="sng" dirty="0"/>
              <a:t>good order</a:t>
            </a:r>
            <a:r>
              <a:rPr lang="en-US" sz="4800" dirty="0"/>
              <a:t> and the </a:t>
            </a:r>
            <a:r>
              <a:rPr lang="en-US" sz="4800" b="1" u="sng" dirty="0"/>
              <a:t>steadfastness</a:t>
            </a:r>
            <a:r>
              <a:rPr lang="en-US" sz="4800" dirty="0"/>
              <a:t> of your faith in Christ.” </a:t>
            </a:r>
          </a:p>
        </p:txBody>
      </p:sp>
    </p:spTree>
    <p:extLst>
      <p:ext uri="{BB962C8B-B14F-4D97-AF65-F5344CB8AC3E}">
        <p14:creationId xmlns:p14="http://schemas.microsoft.com/office/powerpoint/2010/main" val="137261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000" dirty="0">
                <a:effectLst>
                  <a:outerShdw blurRad="38100" dist="38100" dir="2700000" algn="tl">
                    <a:srgbClr val="000000">
                      <a:alpha val="43137"/>
                    </a:srgbClr>
                  </a:outerShdw>
                </a:effectLst>
                <a:cs typeface="Arial" panose="020B0604020202020204" pitchFamily="34" charset="0"/>
              </a:rPr>
              <a:t>“order”</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2" y="2380129"/>
            <a:ext cx="11177194" cy="3945366"/>
          </a:xfrm>
        </p:spPr>
        <p:txBody>
          <a:bodyPr>
            <a:noAutofit/>
          </a:bodyPr>
          <a:lstStyle/>
          <a:p>
            <a:pPr marL="0" indent="0">
              <a:buNone/>
            </a:pPr>
            <a:r>
              <a:rPr lang="en-US" sz="4400" dirty="0"/>
              <a:t>“orderly condition”</a:t>
            </a:r>
          </a:p>
          <a:p>
            <a:pPr marL="0" indent="0">
              <a:buNone/>
            </a:pPr>
            <a:endParaRPr lang="en-US" sz="4400" dirty="0"/>
          </a:p>
          <a:p>
            <a:pPr marL="0" indent="0">
              <a:buNone/>
            </a:pPr>
            <a:r>
              <a:rPr lang="en-US" sz="4400" dirty="0"/>
              <a:t>A military term meaning, soldier discipline.  The church should stand against all enemies with close moving formation.</a:t>
            </a:r>
          </a:p>
        </p:txBody>
      </p:sp>
    </p:spTree>
    <p:extLst>
      <p:ext uri="{BB962C8B-B14F-4D97-AF65-F5344CB8AC3E}">
        <p14:creationId xmlns:p14="http://schemas.microsoft.com/office/powerpoint/2010/main" val="286362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000" dirty="0">
                <a:effectLst>
                  <a:outerShdw blurRad="38100" dist="38100" dir="2700000" algn="tl">
                    <a:srgbClr val="000000">
                      <a:alpha val="43137"/>
                    </a:srgbClr>
                  </a:outerShdw>
                </a:effectLst>
                <a:cs typeface="Arial" panose="020B0604020202020204" pitchFamily="34" charset="0"/>
              </a:rPr>
              <a:t>“steadfastness”</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2" y="2380129"/>
            <a:ext cx="11177194" cy="3945366"/>
          </a:xfrm>
        </p:spPr>
        <p:txBody>
          <a:bodyPr>
            <a:noAutofit/>
          </a:bodyPr>
          <a:lstStyle/>
          <a:p>
            <a:pPr marL="0" indent="0">
              <a:buNone/>
            </a:pPr>
            <a:r>
              <a:rPr lang="en-US" sz="4400" dirty="0"/>
              <a:t>“firmness; strength”</a:t>
            </a:r>
          </a:p>
          <a:p>
            <a:pPr marL="0" indent="0">
              <a:buNone/>
            </a:pPr>
            <a:endParaRPr lang="en-US" sz="4400" dirty="0"/>
          </a:p>
          <a:p>
            <a:pPr marL="0" indent="0">
              <a:buNone/>
            </a:pPr>
            <a:r>
              <a:rPr lang="en-US" sz="4400" dirty="0"/>
              <a:t>The church must remain strong in the faith.</a:t>
            </a:r>
          </a:p>
        </p:txBody>
      </p:sp>
    </p:spTree>
    <p:extLst>
      <p:ext uri="{BB962C8B-B14F-4D97-AF65-F5344CB8AC3E}">
        <p14:creationId xmlns:p14="http://schemas.microsoft.com/office/powerpoint/2010/main" val="369253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2:6</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333487" y="3033656"/>
            <a:ext cx="11306287" cy="2883050"/>
          </a:xfrm>
        </p:spPr>
        <p:txBody>
          <a:bodyPr>
            <a:noAutofit/>
          </a:bodyPr>
          <a:lstStyle/>
          <a:p>
            <a:pPr marL="0" indent="0">
              <a:buNone/>
            </a:pPr>
            <a:r>
              <a:rPr lang="en-US" sz="4800" dirty="0"/>
              <a:t>“As you therefore have received Christ Jesus the Lord, so walk in Him,” </a:t>
            </a:r>
          </a:p>
        </p:txBody>
      </p:sp>
    </p:spTree>
    <p:extLst>
      <p:ext uri="{BB962C8B-B14F-4D97-AF65-F5344CB8AC3E}">
        <p14:creationId xmlns:p14="http://schemas.microsoft.com/office/powerpoint/2010/main" val="259368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958352"/>
            <a:ext cx="11134164" cy="2958353"/>
          </a:xfrm>
        </p:spPr>
        <p:txBody>
          <a:bodyPr>
            <a:noAutofit/>
          </a:bodyPr>
          <a:lstStyle/>
          <a:p>
            <a:pPr marL="0" indent="0">
              <a:buNone/>
            </a:pPr>
            <a:r>
              <a:rPr lang="en-US" sz="4800" dirty="0"/>
              <a:t>“rooted and built up in Him and established in the faith, as you have been taught, abounding in it with thanksgiving.” </a:t>
            </a:r>
          </a:p>
        </p:txBody>
      </p:sp>
    </p:spTree>
    <p:extLst>
      <p:ext uri="{BB962C8B-B14F-4D97-AF65-F5344CB8AC3E}">
        <p14:creationId xmlns:p14="http://schemas.microsoft.com/office/powerpoint/2010/main" val="263149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000" dirty="0">
                <a:effectLst>
                  <a:outerShdw blurRad="38100" dist="38100" dir="2700000" algn="tl">
                    <a:srgbClr val="000000">
                      <a:alpha val="43137"/>
                    </a:srgbClr>
                  </a:outerShdw>
                </a:effectLst>
                <a:cs typeface="Arial" panose="020B0604020202020204" pitchFamily="34" charset="0"/>
              </a:rPr>
              <a:t>Four Step Process of Faith</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2" y="2380129"/>
            <a:ext cx="11177194" cy="3945366"/>
          </a:xfrm>
        </p:spPr>
        <p:txBody>
          <a:bodyPr>
            <a:noAutofit/>
          </a:bodyPr>
          <a:lstStyle/>
          <a:p>
            <a:pPr marL="742950" indent="-742950">
              <a:buAutoNum type="arabicPeriod"/>
            </a:pPr>
            <a:r>
              <a:rPr lang="en-US" sz="4400" dirty="0"/>
              <a:t>“rooted”</a:t>
            </a:r>
          </a:p>
          <a:p>
            <a:pPr marL="742950" indent="-742950">
              <a:buAutoNum type="arabicPeriod"/>
            </a:pPr>
            <a:r>
              <a:rPr lang="en-US" sz="4400" dirty="0"/>
              <a:t>“built up”</a:t>
            </a:r>
          </a:p>
          <a:p>
            <a:pPr marL="742950" indent="-742950">
              <a:buAutoNum type="arabicPeriod"/>
            </a:pPr>
            <a:r>
              <a:rPr lang="en-US" sz="4400" dirty="0"/>
              <a:t>“established in faith”</a:t>
            </a:r>
          </a:p>
          <a:p>
            <a:pPr marL="742950" indent="-742950">
              <a:buAutoNum type="arabicPeriod"/>
            </a:pPr>
            <a:r>
              <a:rPr lang="en-US" sz="4400" dirty="0"/>
              <a:t>“abounding in thanksgiving”</a:t>
            </a:r>
          </a:p>
        </p:txBody>
      </p:sp>
    </p:spTree>
    <p:extLst>
      <p:ext uri="{BB962C8B-B14F-4D97-AF65-F5344CB8AC3E}">
        <p14:creationId xmlns:p14="http://schemas.microsoft.com/office/powerpoint/2010/main" val="24681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958352"/>
            <a:ext cx="11134164" cy="2958353"/>
          </a:xfrm>
        </p:spPr>
        <p:txBody>
          <a:bodyPr>
            <a:noAutofit/>
          </a:bodyPr>
          <a:lstStyle/>
          <a:p>
            <a:pPr marL="0" indent="0">
              <a:buNone/>
            </a:pPr>
            <a:r>
              <a:rPr lang="en-US" sz="4800" dirty="0"/>
              <a:t>“</a:t>
            </a:r>
            <a:r>
              <a:rPr lang="en-US" sz="4800" b="1" u="sng" dirty="0"/>
              <a:t>rooted</a:t>
            </a:r>
            <a:r>
              <a:rPr lang="en-US" sz="4800" dirty="0"/>
              <a:t> and built up in Him and established in the faith, as you have been taught, abounding in it with thanksgiving.” </a:t>
            </a:r>
          </a:p>
        </p:txBody>
      </p:sp>
    </p:spTree>
    <p:extLst>
      <p:ext uri="{BB962C8B-B14F-4D97-AF65-F5344CB8AC3E}">
        <p14:creationId xmlns:p14="http://schemas.microsoft.com/office/powerpoint/2010/main" val="167248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7891A1-06A9-4707-BF23-C792F2CDAF50}"/>
              </a:ext>
            </a:extLst>
          </p:cNvPr>
          <p:cNvPicPr>
            <a:picLocks noChangeAspect="1"/>
          </p:cNvPicPr>
          <p:nvPr/>
        </p:nvPicPr>
        <p:blipFill rotWithShape="1">
          <a:blip r:embed="rId2"/>
          <a:srcRect/>
          <a:stretch/>
        </p:blipFill>
        <p:spPr>
          <a:xfrm>
            <a:off x="0" y="0"/>
            <a:ext cx="12192000" cy="6857999"/>
          </a:xfrm>
          <a:prstGeom prst="rect">
            <a:avLst/>
          </a:prstGeom>
        </p:spPr>
      </p:pic>
    </p:spTree>
    <p:extLst>
      <p:ext uri="{BB962C8B-B14F-4D97-AF65-F5344CB8AC3E}">
        <p14:creationId xmlns:p14="http://schemas.microsoft.com/office/powerpoint/2010/main" val="646249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000" dirty="0">
                <a:effectLst>
                  <a:outerShdw blurRad="38100" dist="38100" dir="2700000" algn="tl">
                    <a:srgbClr val="000000">
                      <a:alpha val="43137"/>
                    </a:srgbClr>
                  </a:outerShdw>
                </a:effectLst>
                <a:cs typeface="Arial" panose="020B0604020202020204" pitchFamily="34" charset="0"/>
              </a:rPr>
              <a:t>“Rooted”</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2" y="2380129"/>
            <a:ext cx="11177194" cy="3945366"/>
          </a:xfrm>
        </p:spPr>
        <p:txBody>
          <a:bodyPr>
            <a:noAutofit/>
          </a:bodyPr>
          <a:lstStyle/>
          <a:p>
            <a:pPr marL="0" indent="0">
              <a:buNone/>
            </a:pPr>
            <a:r>
              <a:rPr lang="en-US" sz="4400" dirty="0"/>
              <a:t>“to render firm, to fix, establish”</a:t>
            </a:r>
          </a:p>
          <a:p>
            <a:pPr marL="0" indent="0">
              <a:buNone/>
            </a:pPr>
            <a:endParaRPr lang="en-US" sz="4400" dirty="0"/>
          </a:p>
          <a:p>
            <a:pPr marL="0" indent="0">
              <a:buNone/>
            </a:pPr>
            <a:r>
              <a:rPr lang="en-US" sz="4400" dirty="0"/>
              <a:t>This is the first step after becoming a Christian.</a:t>
            </a:r>
          </a:p>
        </p:txBody>
      </p:sp>
    </p:spTree>
    <p:extLst>
      <p:ext uri="{BB962C8B-B14F-4D97-AF65-F5344CB8AC3E}">
        <p14:creationId xmlns:p14="http://schemas.microsoft.com/office/powerpoint/2010/main" val="19318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Matthew 13:20</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16366" y="2646382"/>
            <a:ext cx="11155679" cy="3829722"/>
          </a:xfrm>
        </p:spPr>
        <p:txBody>
          <a:bodyPr>
            <a:normAutofit/>
          </a:bodyPr>
          <a:lstStyle/>
          <a:p>
            <a:pPr marL="0" indent="0">
              <a:buNone/>
            </a:pPr>
            <a:r>
              <a:rPr lang="en-US" sz="4800" dirty="0"/>
              <a:t>“But he who received the seed on stony places, this is he who hears the word and immediately receives it with joy;</a:t>
            </a:r>
          </a:p>
        </p:txBody>
      </p:sp>
    </p:spTree>
    <p:extLst>
      <p:ext uri="{BB962C8B-B14F-4D97-AF65-F5344CB8AC3E}">
        <p14:creationId xmlns:p14="http://schemas.microsoft.com/office/powerpoint/2010/main" val="138625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Matthew 13:21</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16366" y="2646382"/>
            <a:ext cx="11155679" cy="3829722"/>
          </a:xfrm>
        </p:spPr>
        <p:txBody>
          <a:bodyPr>
            <a:normAutofit/>
          </a:bodyPr>
          <a:lstStyle/>
          <a:p>
            <a:pPr marL="0" indent="0">
              <a:buNone/>
            </a:pPr>
            <a:r>
              <a:rPr lang="en-US" sz="4800" dirty="0"/>
              <a:t>“yet </a:t>
            </a:r>
            <a:r>
              <a:rPr lang="en-US" sz="4800" b="1" u="sng" dirty="0"/>
              <a:t>he has no root</a:t>
            </a:r>
            <a:r>
              <a:rPr lang="en-US" sz="4800" dirty="0"/>
              <a:t> in himself, but endures only for a while.  For when tribulation or persecution arises because of the word, immediately he stumbles.”</a:t>
            </a:r>
          </a:p>
        </p:txBody>
      </p:sp>
    </p:spTree>
    <p:extLst>
      <p:ext uri="{BB962C8B-B14F-4D97-AF65-F5344CB8AC3E}">
        <p14:creationId xmlns:p14="http://schemas.microsoft.com/office/powerpoint/2010/main" val="235490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958352"/>
            <a:ext cx="11134164" cy="2958353"/>
          </a:xfrm>
        </p:spPr>
        <p:txBody>
          <a:bodyPr>
            <a:noAutofit/>
          </a:bodyPr>
          <a:lstStyle/>
          <a:p>
            <a:pPr marL="0" indent="0">
              <a:buNone/>
            </a:pPr>
            <a:r>
              <a:rPr lang="en-US" sz="4800" dirty="0"/>
              <a:t>“rooted and </a:t>
            </a:r>
            <a:r>
              <a:rPr lang="en-US" sz="4800" b="1" u="sng" dirty="0"/>
              <a:t>built up</a:t>
            </a:r>
            <a:r>
              <a:rPr lang="en-US" sz="4800" dirty="0"/>
              <a:t> in Him and established in the faith, as you have been taught, abounding in it with thanksgiving.” </a:t>
            </a:r>
          </a:p>
        </p:txBody>
      </p:sp>
    </p:spTree>
    <p:extLst>
      <p:ext uri="{BB962C8B-B14F-4D97-AF65-F5344CB8AC3E}">
        <p14:creationId xmlns:p14="http://schemas.microsoft.com/office/powerpoint/2010/main" val="974880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000" dirty="0">
                <a:effectLst>
                  <a:outerShdw blurRad="38100" dist="38100" dir="2700000" algn="tl">
                    <a:srgbClr val="000000">
                      <a:alpha val="43137"/>
                    </a:srgbClr>
                  </a:outerShdw>
                </a:effectLst>
                <a:cs typeface="Arial" panose="020B0604020202020204" pitchFamily="34" charset="0"/>
              </a:rPr>
              <a:t>“Built up”</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2" y="2380129"/>
            <a:ext cx="11177194" cy="3945366"/>
          </a:xfrm>
        </p:spPr>
        <p:txBody>
          <a:bodyPr>
            <a:noAutofit/>
          </a:bodyPr>
          <a:lstStyle/>
          <a:p>
            <a:pPr marL="0" indent="0">
              <a:buNone/>
            </a:pPr>
            <a:r>
              <a:rPr lang="en-US" sz="4400" dirty="0"/>
              <a:t>“to build upon a foundation”</a:t>
            </a:r>
          </a:p>
          <a:p>
            <a:pPr marL="0" indent="0">
              <a:buNone/>
            </a:pPr>
            <a:endParaRPr lang="en-US" sz="4400" dirty="0"/>
          </a:p>
          <a:p>
            <a:pPr marL="0" indent="0">
              <a:buNone/>
            </a:pPr>
            <a:r>
              <a:rPr lang="en-US" sz="4400" dirty="0"/>
              <a:t>This is a continuing step after becoming a Christian.  We must continue to build on our foundation of faith.</a:t>
            </a:r>
          </a:p>
        </p:txBody>
      </p:sp>
    </p:spTree>
    <p:extLst>
      <p:ext uri="{BB962C8B-B14F-4D97-AF65-F5344CB8AC3E}">
        <p14:creationId xmlns:p14="http://schemas.microsoft.com/office/powerpoint/2010/main" val="57986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2 Peter 1:5</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958352"/>
            <a:ext cx="11134164" cy="2958353"/>
          </a:xfrm>
        </p:spPr>
        <p:txBody>
          <a:bodyPr>
            <a:noAutofit/>
          </a:bodyPr>
          <a:lstStyle/>
          <a:p>
            <a:pPr marL="0" indent="0">
              <a:buNone/>
            </a:pPr>
            <a:r>
              <a:rPr lang="en-US" sz="4800" dirty="0"/>
              <a:t>“But also for this very reason, giving all diligence, add to your faith virtue, to virtue knowledge,” </a:t>
            </a:r>
          </a:p>
        </p:txBody>
      </p:sp>
    </p:spTree>
    <p:extLst>
      <p:ext uri="{BB962C8B-B14F-4D97-AF65-F5344CB8AC3E}">
        <p14:creationId xmlns:p14="http://schemas.microsoft.com/office/powerpoint/2010/main" val="1852611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2 Peter 1:6</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958352"/>
            <a:ext cx="11134164" cy="2958353"/>
          </a:xfrm>
        </p:spPr>
        <p:txBody>
          <a:bodyPr>
            <a:noAutofit/>
          </a:bodyPr>
          <a:lstStyle/>
          <a:p>
            <a:pPr marL="0" indent="0">
              <a:buNone/>
            </a:pPr>
            <a:r>
              <a:rPr lang="en-US" sz="4800" dirty="0"/>
              <a:t>“to knowledge self-control, to self-control perseverance, to perseverance godliness,”</a:t>
            </a:r>
          </a:p>
        </p:txBody>
      </p:sp>
    </p:spTree>
    <p:extLst>
      <p:ext uri="{BB962C8B-B14F-4D97-AF65-F5344CB8AC3E}">
        <p14:creationId xmlns:p14="http://schemas.microsoft.com/office/powerpoint/2010/main" val="103099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2 Peter 1:7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958352"/>
            <a:ext cx="11134164" cy="2958353"/>
          </a:xfrm>
        </p:spPr>
        <p:txBody>
          <a:bodyPr>
            <a:noAutofit/>
          </a:bodyPr>
          <a:lstStyle/>
          <a:p>
            <a:pPr marL="0" indent="0">
              <a:buNone/>
            </a:pPr>
            <a:r>
              <a:rPr lang="en-US" sz="4800" dirty="0"/>
              <a:t>“to godliness brotherly kindness, and to brotherly kindness love.” </a:t>
            </a:r>
          </a:p>
        </p:txBody>
      </p:sp>
    </p:spTree>
    <p:extLst>
      <p:ext uri="{BB962C8B-B14F-4D97-AF65-F5344CB8AC3E}">
        <p14:creationId xmlns:p14="http://schemas.microsoft.com/office/powerpoint/2010/main" val="1640982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958352"/>
            <a:ext cx="11134164" cy="2958353"/>
          </a:xfrm>
        </p:spPr>
        <p:txBody>
          <a:bodyPr>
            <a:noAutofit/>
          </a:bodyPr>
          <a:lstStyle/>
          <a:p>
            <a:pPr marL="0" indent="0">
              <a:buNone/>
            </a:pPr>
            <a:r>
              <a:rPr lang="en-US" sz="4800" dirty="0"/>
              <a:t>“rooted and built up in Him and </a:t>
            </a:r>
            <a:r>
              <a:rPr lang="en-US" sz="4800" b="1" u="sng" dirty="0"/>
              <a:t>established in the faith</a:t>
            </a:r>
            <a:r>
              <a:rPr lang="en-US" sz="4800" dirty="0"/>
              <a:t>, as you have been taught, abounding in it with thanksgiving.” </a:t>
            </a:r>
          </a:p>
        </p:txBody>
      </p:sp>
    </p:spTree>
    <p:extLst>
      <p:ext uri="{BB962C8B-B14F-4D97-AF65-F5344CB8AC3E}">
        <p14:creationId xmlns:p14="http://schemas.microsoft.com/office/powerpoint/2010/main" val="2892132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000" dirty="0">
                <a:effectLst>
                  <a:outerShdw blurRad="38100" dist="38100" dir="2700000" algn="tl">
                    <a:srgbClr val="000000">
                      <a:alpha val="43137"/>
                    </a:srgbClr>
                  </a:outerShdw>
                </a:effectLst>
                <a:cs typeface="Arial" panose="020B0604020202020204" pitchFamily="34" charset="0"/>
              </a:rPr>
              <a:t>“Established in the faith”</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2" y="2380129"/>
            <a:ext cx="11177194" cy="3945366"/>
          </a:xfrm>
        </p:spPr>
        <p:txBody>
          <a:bodyPr>
            <a:noAutofit/>
          </a:bodyPr>
          <a:lstStyle/>
          <a:p>
            <a:pPr marL="0" indent="0">
              <a:buNone/>
            </a:pPr>
            <a:r>
              <a:rPr lang="en-US" sz="4400" dirty="0"/>
              <a:t>“to make firm, establish, confirm, make sure”</a:t>
            </a:r>
          </a:p>
          <a:p>
            <a:pPr marL="0" indent="0">
              <a:buNone/>
            </a:pPr>
            <a:endParaRPr lang="en-US" sz="4400" dirty="0"/>
          </a:p>
          <a:p>
            <a:pPr marL="0" indent="0">
              <a:buNone/>
            </a:pPr>
            <a:r>
              <a:rPr lang="en-US" sz="4400" dirty="0"/>
              <a:t>This is a step after becoming a Christian in which we must constantly work on.</a:t>
            </a:r>
          </a:p>
        </p:txBody>
      </p:sp>
    </p:spTree>
    <p:extLst>
      <p:ext uri="{BB962C8B-B14F-4D97-AF65-F5344CB8AC3E}">
        <p14:creationId xmlns:p14="http://schemas.microsoft.com/office/powerpoint/2010/main" val="223264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98B7-1754-4F5E-A0DD-541DB608B5ED}"/>
              </a:ext>
            </a:extLst>
          </p:cNvPr>
          <p:cNvSpPr>
            <a:spLocks noGrp="1"/>
          </p:cNvSpPr>
          <p:nvPr>
            <p:ph type="ctrTitle"/>
          </p:nvPr>
        </p:nvSpPr>
        <p:spPr/>
        <p:txBody>
          <a:bodyPr>
            <a:normAutofit fontScale="90000"/>
          </a:bodyPr>
          <a:lstStyle/>
          <a:p>
            <a:r>
              <a:rPr lang="en-US" sz="9600" dirty="0">
                <a:effectLst>
                  <a:outerShdw blurRad="38100" dist="38100" dir="2700000" algn="tl">
                    <a:srgbClr val="000000">
                      <a:alpha val="43137"/>
                    </a:srgbClr>
                  </a:outerShdw>
                </a:effectLst>
              </a:rPr>
              <a:t>Colossians</a:t>
            </a:r>
          </a:p>
        </p:txBody>
      </p:sp>
      <p:sp>
        <p:nvSpPr>
          <p:cNvPr id="3" name="Subtitle 2">
            <a:extLst>
              <a:ext uri="{FF2B5EF4-FFF2-40B4-BE49-F238E27FC236}">
                <a16:creationId xmlns:a16="http://schemas.microsoft.com/office/drawing/2014/main" id="{92176F83-F57D-4CD4-A783-B62DF0E95702}"/>
              </a:ext>
            </a:extLst>
          </p:cNvPr>
          <p:cNvSpPr>
            <a:spLocks noGrp="1"/>
          </p:cNvSpPr>
          <p:nvPr>
            <p:ph type="subTitle" idx="1"/>
          </p:nvPr>
        </p:nvSpPr>
        <p:spPr/>
        <p:txBody>
          <a:bodyPr>
            <a:noAutofit/>
          </a:bodyPr>
          <a:lstStyle/>
          <a:p>
            <a:r>
              <a:rPr lang="en-US" sz="4800" dirty="0">
                <a:effectLst>
                  <a:outerShdw blurRad="38100" dist="38100" dir="2700000" algn="tl">
                    <a:srgbClr val="000000">
                      <a:alpha val="43137"/>
                    </a:srgbClr>
                  </a:outerShdw>
                </a:effectLst>
              </a:rPr>
              <a:t>Chapter 2</a:t>
            </a:r>
          </a:p>
        </p:txBody>
      </p:sp>
    </p:spTree>
    <p:extLst>
      <p:ext uri="{BB962C8B-B14F-4D97-AF65-F5344CB8AC3E}">
        <p14:creationId xmlns:p14="http://schemas.microsoft.com/office/powerpoint/2010/main" val="3620245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Philippians 2:12</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441986"/>
            <a:ext cx="11134164" cy="3474719"/>
          </a:xfrm>
        </p:spPr>
        <p:txBody>
          <a:bodyPr>
            <a:noAutofit/>
          </a:bodyPr>
          <a:lstStyle/>
          <a:p>
            <a:pPr marL="0" indent="0">
              <a:buNone/>
            </a:pPr>
            <a:r>
              <a:rPr lang="en-US" sz="4800" dirty="0"/>
              <a:t>“Therefore, my beloved, as you have always obeyed, not as in my presence only, but now much more in my absence, </a:t>
            </a:r>
            <a:r>
              <a:rPr lang="en-US" sz="4800" b="1" u="sng" dirty="0"/>
              <a:t>work out your own salvation</a:t>
            </a:r>
            <a:r>
              <a:rPr lang="en-US" sz="4800" dirty="0"/>
              <a:t> with fear and trembling;”</a:t>
            </a:r>
          </a:p>
        </p:txBody>
      </p:sp>
    </p:spTree>
    <p:extLst>
      <p:ext uri="{BB962C8B-B14F-4D97-AF65-F5344CB8AC3E}">
        <p14:creationId xmlns:p14="http://schemas.microsoft.com/office/powerpoint/2010/main" val="3445708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Philippians 2:13</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893807"/>
            <a:ext cx="11134164" cy="3022898"/>
          </a:xfrm>
        </p:spPr>
        <p:txBody>
          <a:bodyPr>
            <a:noAutofit/>
          </a:bodyPr>
          <a:lstStyle/>
          <a:p>
            <a:pPr marL="0" indent="0">
              <a:buNone/>
            </a:pPr>
            <a:r>
              <a:rPr lang="en-US" sz="4800" dirty="0"/>
              <a:t>“for it is God who works in you both to will and to do for His good pleasure.” </a:t>
            </a:r>
          </a:p>
        </p:txBody>
      </p:sp>
    </p:spTree>
    <p:extLst>
      <p:ext uri="{BB962C8B-B14F-4D97-AF65-F5344CB8AC3E}">
        <p14:creationId xmlns:p14="http://schemas.microsoft.com/office/powerpoint/2010/main" val="1023592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958352"/>
            <a:ext cx="11134164" cy="2958353"/>
          </a:xfrm>
        </p:spPr>
        <p:txBody>
          <a:bodyPr>
            <a:noAutofit/>
          </a:bodyPr>
          <a:lstStyle/>
          <a:p>
            <a:pPr marL="0" indent="0">
              <a:buNone/>
            </a:pPr>
            <a:r>
              <a:rPr lang="en-US" sz="4800" dirty="0"/>
              <a:t>“rooted and built up in Him and established in the faith, as you have been taught, </a:t>
            </a:r>
            <a:r>
              <a:rPr lang="en-US" sz="4800" b="1" u="sng" dirty="0"/>
              <a:t>abounding in it with thanksgiving</a:t>
            </a:r>
            <a:r>
              <a:rPr lang="en-US" sz="4800" dirty="0"/>
              <a:t>.” </a:t>
            </a:r>
          </a:p>
        </p:txBody>
      </p:sp>
    </p:spTree>
    <p:extLst>
      <p:ext uri="{BB962C8B-B14F-4D97-AF65-F5344CB8AC3E}">
        <p14:creationId xmlns:p14="http://schemas.microsoft.com/office/powerpoint/2010/main" val="3817985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a:xfrm>
            <a:off x="204395" y="753228"/>
            <a:ext cx="10089787" cy="1080938"/>
          </a:xfrm>
        </p:spPr>
        <p:txBody>
          <a:bodyPr>
            <a:noAutofit/>
          </a:bodyPr>
          <a:lstStyle/>
          <a:p>
            <a:r>
              <a:rPr lang="en-US" sz="5600" dirty="0">
                <a:effectLst>
                  <a:outerShdw blurRad="38100" dist="38100" dir="2700000" algn="tl">
                    <a:srgbClr val="000000">
                      <a:alpha val="43137"/>
                    </a:srgbClr>
                  </a:outerShdw>
                </a:effectLst>
                <a:cs typeface="Arial" panose="020B0604020202020204" pitchFamily="34" charset="0"/>
              </a:rPr>
              <a:t>“Abounding with thanksgiving”</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2" y="3442447"/>
            <a:ext cx="11177194" cy="2883048"/>
          </a:xfrm>
        </p:spPr>
        <p:txBody>
          <a:bodyPr>
            <a:noAutofit/>
          </a:bodyPr>
          <a:lstStyle/>
          <a:p>
            <a:pPr marL="0" indent="0">
              <a:buNone/>
            </a:pPr>
            <a:r>
              <a:rPr lang="en-US" sz="4400" dirty="0"/>
              <a:t>“to overflow, to be abundantly furnished with”</a:t>
            </a:r>
          </a:p>
        </p:txBody>
      </p:sp>
    </p:spTree>
    <p:extLst>
      <p:ext uri="{BB962C8B-B14F-4D97-AF65-F5344CB8AC3E}">
        <p14:creationId xmlns:p14="http://schemas.microsoft.com/office/powerpoint/2010/main" val="1472259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2 Peter 1:8</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16366" y="2646382"/>
            <a:ext cx="11155679" cy="3829722"/>
          </a:xfrm>
        </p:spPr>
        <p:txBody>
          <a:bodyPr>
            <a:normAutofit/>
          </a:bodyPr>
          <a:lstStyle/>
          <a:p>
            <a:pPr marL="0" indent="0">
              <a:buNone/>
            </a:pPr>
            <a:r>
              <a:rPr lang="en-US" sz="4800" dirty="0"/>
              <a:t>“For if these things are yours and abound, you will be neither barren nor unfruitful in the knowledge of our Lord Jesus Christ.” </a:t>
            </a:r>
          </a:p>
        </p:txBody>
      </p:sp>
    </p:spTree>
    <p:extLst>
      <p:ext uri="{BB962C8B-B14F-4D97-AF65-F5344CB8AC3E}">
        <p14:creationId xmlns:p14="http://schemas.microsoft.com/office/powerpoint/2010/main" val="4279912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3:17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16366" y="2646382"/>
            <a:ext cx="11155679" cy="3829722"/>
          </a:xfrm>
        </p:spPr>
        <p:txBody>
          <a:bodyPr>
            <a:normAutofit/>
          </a:bodyPr>
          <a:lstStyle/>
          <a:p>
            <a:pPr marL="0" indent="0">
              <a:buNone/>
            </a:pPr>
            <a:r>
              <a:rPr lang="en-US" sz="4800" dirty="0"/>
              <a:t>“And whatever you do in word or deed, do all in the name of the Lord Jesus, </a:t>
            </a:r>
            <a:r>
              <a:rPr lang="en-US" sz="4800" b="1" u="sng" dirty="0"/>
              <a:t>giving thanks to God the Father through Him</a:t>
            </a:r>
            <a:r>
              <a:rPr lang="en-US" sz="4800" dirty="0"/>
              <a:t>.” </a:t>
            </a:r>
          </a:p>
        </p:txBody>
      </p:sp>
    </p:spTree>
    <p:extLst>
      <p:ext uri="{BB962C8B-B14F-4D97-AF65-F5344CB8AC3E}">
        <p14:creationId xmlns:p14="http://schemas.microsoft.com/office/powerpoint/2010/main" val="4109364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2:8</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16366" y="2646382"/>
            <a:ext cx="11155679" cy="3829722"/>
          </a:xfrm>
        </p:spPr>
        <p:txBody>
          <a:bodyPr>
            <a:normAutofit/>
          </a:bodyPr>
          <a:lstStyle/>
          <a:p>
            <a:pPr marL="0" indent="0">
              <a:buNone/>
            </a:pPr>
            <a:r>
              <a:rPr lang="en-US" sz="4800" dirty="0"/>
              <a:t>“Beware lest anyone cheat you through philosophy and empty deceit, according to the tradition of men, according to the basic principles of the world, and not according to Christ.”</a:t>
            </a:r>
          </a:p>
        </p:txBody>
      </p:sp>
    </p:spTree>
    <p:extLst>
      <p:ext uri="{BB962C8B-B14F-4D97-AF65-F5344CB8AC3E}">
        <p14:creationId xmlns:p14="http://schemas.microsoft.com/office/powerpoint/2010/main" val="1845758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2:9</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344245" y="3119718"/>
            <a:ext cx="11435379" cy="2796988"/>
          </a:xfrm>
        </p:spPr>
        <p:txBody>
          <a:bodyPr>
            <a:noAutofit/>
          </a:bodyPr>
          <a:lstStyle/>
          <a:p>
            <a:pPr marL="0" indent="0">
              <a:buNone/>
            </a:pPr>
            <a:r>
              <a:rPr lang="en-US" sz="4500" dirty="0"/>
              <a:t>“For in Him dwells all the fullness of the Godhead bodily;”</a:t>
            </a:r>
          </a:p>
        </p:txBody>
      </p:sp>
    </p:spTree>
    <p:extLst>
      <p:ext uri="{BB962C8B-B14F-4D97-AF65-F5344CB8AC3E}">
        <p14:creationId xmlns:p14="http://schemas.microsoft.com/office/powerpoint/2010/main" val="1431798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2:10</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37883" y="3055172"/>
            <a:ext cx="11080376" cy="2861534"/>
          </a:xfrm>
        </p:spPr>
        <p:txBody>
          <a:bodyPr>
            <a:normAutofit/>
          </a:bodyPr>
          <a:lstStyle/>
          <a:p>
            <a:pPr marL="0" indent="0">
              <a:buNone/>
            </a:pPr>
            <a:r>
              <a:rPr lang="en-US" sz="4800" dirty="0"/>
              <a:t>“and you are complete in Him, who is the head of all principality and power.” </a:t>
            </a:r>
          </a:p>
        </p:txBody>
      </p:sp>
    </p:spTree>
    <p:extLst>
      <p:ext uri="{BB962C8B-B14F-4D97-AF65-F5344CB8AC3E}">
        <p14:creationId xmlns:p14="http://schemas.microsoft.com/office/powerpoint/2010/main" val="1563654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10D-DB19-4CA1-9D65-728A4C527FEC}"/>
              </a:ext>
            </a:extLst>
          </p:cNvPr>
          <p:cNvSpPr>
            <a:spLocks noGrp="1"/>
          </p:cNvSpPr>
          <p:nvPr>
            <p:ph type="title"/>
          </p:nvPr>
        </p:nvSpPr>
        <p:spPr/>
        <p:txBody>
          <a:bodyPr>
            <a:normAutofit fontScale="90000"/>
          </a:bodyPr>
          <a:lstStyle/>
          <a:p>
            <a:r>
              <a:rPr lang="en-US" sz="7200" dirty="0">
                <a:effectLst>
                  <a:outerShdw blurRad="38100" dist="38100" dir="2700000" algn="tl">
                    <a:srgbClr val="000000">
                      <a:alpha val="43137"/>
                    </a:srgbClr>
                  </a:outerShdw>
                </a:effectLst>
              </a:rPr>
              <a:t>Not Legalism but Christ</a:t>
            </a:r>
          </a:p>
        </p:txBody>
      </p:sp>
      <p:sp>
        <p:nvSpPr>
          <p:cNvPr id="3" name="Text Placeholder 2">
            <a:extLst>
              <a:ext uri="{FF2B5EF4-FFF2-40B4-BE49-F238E27FC236}">
                <a16:creationId xmlns:a16="http://schemas.microsoft.com/office/drawing/2014/main" id="{EF86816E-9502-46FE-B8CB-3E376BE8D9B3}"/>
              </a:ext>
            </a:extLst>
          </p:cNvPr>
          <p:cNvSpPr>
            <a:spLocks noGrp="1"/>
          </p:cNvSpPr>
          <p:nvPr>
            <p:ph type="body" idx="1"/>
          </p:nvPr>
        </p:nvSpPr>
        <p:spPr/>
        <p:txBody>
          <a:bodyPr>
            <a:normAutofit/>
          </a:bodyPr>
          <a:lstStyle/>
          <a:p>
            <a:r>
              <a:rPr lang="en-US" sz="4400" dirty="0">
                <a:effectLst>
                  <a:outerShdw blurRad="38100" dist="38100" dir="2700000" algn="tl">
                    <a:srgbClr val="000000">
                      <a:alpha val="43137"/>
                    </a:srgbClr>
                  </a:outerShdw>
                </a:effectLst>
              </a:rPr>
              <a:t>Colossians 2:11-23</a:t>
            </a:r>
          </a:p>
        </p:txBody>
      </p:sp>
    </p:spTree>
    <p:extLst>
      <p:ext uri="{BB962C8B-B14F-4D97-AF65-F5344CB8AC3E}">
        <p14:creationId xmlns:p14="http://schemas.microsoft.com/office/powerpoint/2010/main" val="8204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10D-DB19-4CA1-9D65-728A4C527FEC}"/>
              </a:ext>
            </a:extLst>
          </p:cNvPr>
          <p:cNvSpPr>
            <a:spLocks noGrp="1"/>
          </p:cNvSpPr>
          <p:nvPr>
            <p:ph type="title"/>
          </p:nvPr>
        </p:nvSpPr>
        <p:spPr/>
        <p:txBody>
          <a:bodyPr>
            <a:normAutofit fontScale="90000"/>
          </a:bodyPr>
          <a:lstStyle/>
          <a:p>
            <a:r>
              <a:rPr lang="en-US" sz="7200" dirty="0">
                <a:effectLst>
                  <a:outerShdw blurRad="38100" dist="38100" dir="2700000" algn="tl">
                    <a:srgbClr val="000000">
                      <a:alpha val="43137"/>
                    </a:srgbClr>
                  </a:outerShdw>
                </a:effectLst>
              </a:rPr>
              <a:t>Not Philosophy but Christ</a:t>
            </a:r>
          </a:p>
        </p:txBody>
      </p:sp>
      <p:sp>
        <p:nvSpPr>
          <p:cNvPr id="3" name="Text Placeholder 2">
            <a:extLst>
              <a:ext uri="{FF2B5EF4-FFF2-40B4-BE49-F238E27FC236}">
                <a16:creationId xmlns:a16="http://schemas.microsoft.com/office/drawing/2014/main" id="{EF86816E-9502-46FE-B8CB-3E376BE8D9B3}"/>
              </a:ext>
            </a:extLst>
          </p:cNvPr>
          <p:cNvSpPr>
            <a:spLocks noGrp="1"/>
          </p:cNvSpPr>
          <p:nvPr>
            <p:ph type="body" idx="1"/>
          </p:nvPr>
        </p:nvSpPr>
        <p:spPr/>
        <p:txBody>
          <a:bodyPr>
            <a:normAutofit/>
          </a:bodyPr>
          <a:lstStyle/>
          <a:p>
            <a:r>
              <a:rPr lang="en-US" sz="4400" dirty="0">
                <a:effectLst>
                  <a:outerShdw blurRad="38100" dist="38100" dir="2700000" algn="tl">
                    <a:srgbClr val="000000">
                      <a:alpha val="43137"/>
                    </a:srgbClr>
                  </a:outerShdw>
                </a:effectLst>
              </a:rPr>
              <a:t>Colossians 2:1-10</a:t>
            </a:r>
          </a:p>
        </p:txBody>
      </p:sp>
    </p:spTree>
    <p:extLst>
      <p:ext uri="{BB962C8B-B14F-4D97-AF65-F5344CB8AC3E}">
        <p14:creationId xmlns:p14="http://schemas.microsoft.com/office/powerpoint/2010/main" val="2859954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2:11</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88489" y="2485015"/>
            <a:ext cx="10779163" cy="4055633"/>
          </a:xfrm>
        </p:spPr>
        <p:txBody>
          <a:bodyPr>
            <a:normAutofit/>
          </a:bodyPr>
          <a:lstStyle/>
          <a:p>
            <a:pPr marL="0" indent="0">
              <a:buNone/>
            </a:pPr>
            <a:r>
              <a:rPr lang="en-US" sz="4800" dirty="0"/>
              <a:t>“In Him you were also circumcised with the circumcision made without hands, by putting off the body of the sins of the flesh, by the circumcision of Christ,” </a:t>
            </a:r>
          </a:p>
        </p:txBody>
      </p:sp>
    </p:spTree>
    <p:extLst>
      <p:ext uri="{BB962C8B-B14F-4D97-AF65-F5344CB8AC3E}">
        <p14:creationId xmlns:p14="http://schemas.microsoft.com/office/powerpoint/2010/main" val="3444884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2:12</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16367" y="2786230"/>
            <a:ext cx="11155680" cy="3614569"/>
          </a:xfrm>
        </p:spPr>
        <p:txBody>
          <a:bodyPr>
            <a:normAutofit/>
          </a:bodyPr>
          <a:lstStyle/>
          <a:p>
            <a:pPr marL="0" indent="0">
              <a:buNone/>
            </a:pPr>
            <a:r>
              <a:rPr lang="en-US" sz="4800" dirty="0"/>
              <a:t>“buried with Him in baptism, in which you also were raised with Him through faith in the working of God, who raised Him from the dead.” </a:t>
            </a:r>
          </a:p>
        </p:txBody>
      </p:sp>
    </p:spTree>
    <p:extLst>
      <p:ext uri="{BB962C8B-B14F-4D97-AF65-F5344CB8AC3E}">
        <p14:creationId xmlns:p14="http://schemas.microsoft.com/office/powerpoint/2010/main" val="1577011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2:13</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635624"/>
            <a:ext cx="10962042" cy="3926540"/>
          </a:xfrm>
        </p:spPr>
        <p:txBody>
          <a:bodyPr>
            <a:normAutofit/>
          </a:bodyPr>
          <a:lstStyle/>
          <a:p>
            <a:pPr marL="0" indent="0">
              <a:buNone/>
            </a:pPr>
            <a:r>
              <a:rPr lang="en-US" sz="4800" dirty="0"/>
              <a:t>“And you, being dead in your trespasses and the uncircumcision of your flesh, He has made alive together with Him, having forgiven you all trespasses,” </a:t>
            </a:r>
          </a:p>
        </p:txBody>
      </p:sp>
    </p:spTree>
    <p:extLst>
      <p:ext uri="{BB962C8B-B14F-4D97-AF65-F5344CB8AC3E}">
        <p14:creationId xmlns:p14="http://schemas.microsoft.com/office/powerpoint/2010/main" val="2241839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2:14</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45459" y="2635624"/>
            <a:ext cx="11123407" cy="3281082"/>
          </a:xfrm>
        </p:spPr>
        <p:txBody>
          <a:bodyPr>
            <a:normAutofit lnSpcReduction="10000"/>
          </a:bodyPr>
          <a:lstStyle/>
          <a:p>
            <a:pPr marL="0" indent="0">
              <a:buNone/>
            </a:pPr>
            <a:r>
              <a:rPr lang="en-US" sz="4800" dirty="0"/>
              <a:t>“having wiped out the handwriting of requirements that was against us, which was contrary to us.  And He has taken it out of the way, having nailed it to the cross.”</a:t>
            </a:r>
          </a:p>
        </p:txBody>
      </p:sp>
    </p:spTree>
    <p:extLst>
      <p:ext uri="{BB962C8B-B14F-4D97-AF65-F5344CB8AC3E}">
        <p14:creationId xmlns:p14="http://schemas.microsoft.com/office/powerpoint/2010/main" val="2922783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2:15</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48641" y="2990626"/>
            <a:ext cx="10951284" cy="3420932"/>
          </a:xfrm>
        </p:spPr>
        <p:txBody>
          <a:bodyPr>
            <a:normAutofit/>
          </a:bodyPr>
          <a:lstStyle/>
          <a:p>
            <a:pPr marL="0" indent="0">
              <a:buNone/>
            </a:pPr>
            <a:r>
              <a:rPr lang="en-US" sz="4800" dirty="0"/>
              <a:t>“Having disarmed principalities and powers, He made a public spectacle of them, triumphing over them in it.” </a:t>
            </a:r>
          </a:p>
        </p:txBody>
      </p:sp>
    </p:spTree>
    <p:extLst>
      <p:ext uri="{BB962C8B-B14F-4D97-AF65-F5344CB8AC3E}">
        <p14:creationId xmlns:p14="http://schemas.microsoft.com/office/powerpoint/2010/main" val="3802938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2:16</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311973" y="3162748"/>
            <a:ext cx="11478408" cy="3420932"/>
          </a:xfrm>
        </p:spPr>
        <p:txBody>
          <a:bodyPr>
            <a:noAutofit/>
          </a:bodyPr>
          <a:lstStyle/>
          <a:p>
            <a:pPr marL="0" indent="0">
              <a:buNone/>
            </a:pPr>
            <a:r>
              <a:rPr lang="en-US" sz="4400" dirty="0"/>
              <a:t>“So let no one judge you in food or in drink, or regarding a festival or a new moon or sabbaths,”</a:t>
            </a:r>
          </a:p>
        </p:txBody>
      </p:sp>
    </p:spTree>
    <p:extLst>
      <p:ext uri="{BB962C8B-B14F-4D97-AF65-F5344CB8AC3E}">
        <p14:creationId xmlns:p14="http://schemas.microsoft.com/office/powerpoint/2010/main" val="2862798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3108960"/>
            <a:ext cx="10843708" cy="2807745"/>
          </a:xfrm>
        </p:spPr>
        <p:txBody>
          <a:bodyPr>
            <a:normAutofit/>
          </a:bodyPr>
          <a:lstStyle/>
          <a:p>
            <a:pPr marL="0" indent="0">
              <a:buNone/>
            </a:pPr>
            <a:r>
              <a:rPr lang="en-US" sz="4800" dirty="0"/>
              <a:t>“which are a shadow of things to come, but the substance is of Christ.” </a:t>
            </a:r>
          </a:p>
        </p:txBody>
      </p:sp>
    </p:spTree>
    <p:extLst>
      <p:ext uri="{BB962C8B-B14F-4D97-AF65-F5344CB8AC3E}">
        <p14:creationId xmlns:p14="http://schemas.microsoft.com/office/powerpoint/2010/main" val="584896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2:18</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1" y="2635624"/>
            <a:ext cx="11177195" cy="4023360"/>
          </a:xfrm>
        </p:spPr>
        <p:txBody>
          <a:bodyPr>
            <a:normAutofit/>
          </a:bodyPr>
          <a:lstStyle/>
          <a:p>
            <a:pPr marL="0" indent="0">
              <a:buNone/>
            </a:pPr>
            <a:r>
              <a:rPr lang="en-US" sz="4800" dirty="0"/>
              <a:t>“Let no one cheat you of your reward, taking delight in false humility and worship of angels, intruding into those things which he has not seen, vainly puffed up by his fleshly mind,” </a:t>
            </a:r>
          </a:p>
        </p:txBody>
      </p:sp>
    </p:spTree>
    <p:extLst>
      <p:ext uri="{BB962C8B-B14F-4D97-AF65-F5344CB8AC3E}">
        <p14:creationId xmlns:p14="http://schemas.microsoft.com/office/powerpoint/2010/main" val="1229613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2:19</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02428" y="2667896"/>
            <a:ext cx="10854465" cy="3883510"/>
          </a:xfrm>
        </p:spPr>
        <p:txBody>
          <a:bodyPr>
            <a:normAutofit/>
          </a:bodyPr>
          <a:lstStyle/>
          <a:p>
            <a:pPr marL="0" indent="0">
              <a:buNone/>
            </a:pPr>
            <a:r>
              <a:rPr lang="en-US" sz="4800" dirty="0"/>
              <a:t>“and not holding fast to the Head, from whom all the body, nourished and knit together by joints and ligaments, grows with the increase that is from God.”</a:t>
            </a:r>
          </a:p>
        </p:txBody>
      </p:sp>
    </p:spTree>
    <p:extLst>
      <p:ext uri="{BB962C8B-B14F-4D97-AF65-F5344CB8AC3E}">
        <p14:creationId xmlns:p14="http://schemas.microsoft.com/office/powerpoint/2010/main" val="3053513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2:20</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84094" y="2861534"/>
            <a:ext cx="11026587" cy="3722146"/>
          </a:xfrm>
        </p:spPr>
        <p:txBody>
          <a:bodyPr>
            <a:noAutofit/>
          </a:bodyPr>
          <a:lstStyle/>
          <a:p>
            <a:pPr marL="0" indent="0">
              <a:buNone/>
            </a:pPr>
            <a:r>
              <a:rPr lang="en-US" sz="4800" dirty="0"/>
              <a:t>“Therefore, if you died with Christ from the basic principles of the world, why, as though living in the world, do you subject yourselves to regulations –”</a:t>
            </a:r>
          </a:p>
        </p:txBody>
      </p:sp>
    </p:spTree>
    <p:extLst>
      <p:ext uri="{BB962C8B-B14F-4D97-AF65-F5344CB8AC3E}">
        <p14:creationId xmlns:p14="http://schemas.microsoft.com/office/powerpoint/2010/main" val="47903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2:1</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13187" y="2485016"/>
            <a:ext cx="10951284" cy="3463963"/>
          </a:xfrm>
        </p:spPr>
        <p:txBody>
          <a:bodyPr>
            <a:noAutofit/>
          </a:bodyPr>
          <a:lstStyle/>
          <a:p>
            <a:pPr marL="0" indent="0">
              <a:buNone/>
            </a:pPr>
            <a:r>
              <a:rPr lang="en-US" sz="4800" dirty="0"/>
              <a:t>“For I want you to know what a great conflict I have for you and those in Laodicea, and for as many as have not seen my face in the flesh,”</a:t>
            </a:r>
          </a:p>
        </p:txBody>
      </p:sp>
    </p:spTree>
    <p:extLst>
      <p:ext uri="{BB962C8B-B14F-4D97-AF65-F5344CB8AC3E}">
        <p14:creationId xmlns:p14="http://schemas.microsoft.com/office/powerpoint/2010/main" val="1781715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2:21</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51822" y="3431689"/>
            <a:ext cx="11241740" cy="2485016"/>
          </a:xfrm>
        </p:spPr>
        <p:txBody>
          <a:bodyPr>
            <a:normAutofit/>
          </a:bodyPr>
          <a:lstStyle/>
          <a:p>
            <a:pPr marL="0" indent="0">
              <a:buNone/>
            </a:pPr>
            <a:r>
              <a:rPr lang="en-US" sz="4800" dirty="0"/>
              <a:t>“Do not touch, do not taste, do not handle,” </a:t>
            </a:r>
          </a:p>
        </p:txBody>
      </p:sp>
    </p:spTree>
    <p:extLst>
      <p:ext uri="{BB962C8B-B14F-4D97-AF65-F5344CB8AC3E}">
        <p14:creationId xmlns:p14="http://schemas.microsoft.com/office/powerpoint/2010/main" val="1645061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2:22</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13186" y="2969110"/>
            <a:ext cx="10897495" cy="3614569"/>
          </a:xfrm>
        </p:spPr>
        <p:txBody>
          <a:bodyPr>
            <a:normAutofit/>
          </a:bodyPr>
          <a:lstStyle/>
          <a:p>
            <a:pPr marL="0" indent="0">
              <a:buNone/>
            </a:pPr>
            <a:r>
              <a:rPr lang="en-US" sz="4800" dirty="0"/>
              <a:t>“which all concern things which perish with the using – according to the commandments and doctrines of men?”</a:t>
            </a:r>
          </a:p>
        </p:txBody>
      </p:sp>
    </p:spTree>
    <p:extLst>
      <p:ext uri="{BB962C8B-B14F-4D97-AF65-F5344CB8AC3E}">
        <p14:creationId xmlns:p14="http://schemas.microsoft.com/office/powerpoint/2010/main" val="2375839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2:23</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30305" y="2840018"/>
            <a:ext cx="11263257" cy="3636086"/>
          </a:xfrm>
        </p:spPr>
        <p:txBody>
          <a:bodyPr>
            <a:noAutofit/>
          </a:bodyPr>
          <a:lstStyle/>
          <a:p>
            <a:pPr marL="0" indent="0">
              <a:buNone/>
            </a:pPr>
            <a:r>
              <a:rPr lang="en-US" sz="4400" dirty="0"/>
              <a:t>“These things indeed have an appearance of wisdom in self-imposed religion, false humility, and neglect of the body, but are of no value against the indulgence of the flesh.” </a:t>
            </a:r>
          </a:p>
        </p:txBody>
      </p:sp>
    </p:spTree>
    <p:extLst>
      <p:ext uri="{BB962C8B-B14F-4D97-AF65-F5344CB8AC3E}">
        <p14:creationId xmlns:p14="http://schemas.microsoft.com/office/powerpoint/2010/main" val="1935046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Sanctuary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O Lord prepare me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To be a sanctuary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Pure and holy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Tried and true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690097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Sanctuary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With thanksgiving I’ll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Be a living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Sanctuary for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88634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Sanctuary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It was You, Lord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Who sent the Savior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Heart and soul, Lord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To every man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139048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64325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Sanctuary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It is You Lord who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knows my weakness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You refine me with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Your own hand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579456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Light the Fire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 stand to praise You,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But I fall to my knees.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My spirit is willing, but my flesh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Is so weak.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022957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Light the Fire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Light the fire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In my soul.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Fan the flame,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Make me whole.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606130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Light the Fire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Lord, You know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Where I’ve been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So light the fire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In my heart again.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61423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2:2</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2" y="2183802"/>
            <a:ext cx="11177194" cy="4141694"/>
          </a:xfrm>
        </p:spPr>
        <p:txBody>
          <a:bodyPr>
            <a:noAutofit/>
          </a:bodyPr>
          <a:lstStyle/>
          <a:p>
            <a:pPr marL="0" indent="0">
              <a:buNone/>
            </a:pPr>
            <a:r>
              <a:rPr lang="en-US" sz="4400" dirty="0"/>
              <a:t>“that their hearts may be encouraged, being knit together in love, and attaining to all riches of the full assurance of understanding, to the knowledge of the mystery of God, both of the Father and of Christ.”</a:t>
            </a:r>
          </a:p>
        </p:txBody>
      </p:sp>
    </p:spTree>
    <p:extLst>
      <p:ext uri="{BB962C8B-B14F-4D97-AF65-F5344CB8AC3E}">
        <p14:creationId xmlns:p14="http://schemas.microsoft.com/office/powerpoint/2010/main" val="1042488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There’s not a friend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Like the lowly Jesus,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 not 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72525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None else could heal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All our souls diseases,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 not 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551346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Jesus knows all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About our struggles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He will guide till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The day is done;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995759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There’s not a friend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Like the lowly Jesus,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 not 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496962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(2) No friend like Him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Is so high and holy,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400" dirty="0">
              <a:solidFill>
                <a:prstClr val="black"/>
              </a:solidFill>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 not one!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191250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And yet no friend 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So me</a:t>
            </a:r>
            <a:r>
              <a:rPr lang="en-US" sz="4400" dirty="0" err="1">
                <a:solidFill>
                  <a:prstClr val="black"/>
                </a:solidFill>
                <a:latin typeface="Arial Rounded MT Bold" panose="020F0704030504030204" pitchFamily="34" charset="0"/>
              </a:rPr>
              <a:t>ek</a:t>
            </a:r>
            <a:r>
              <a:rPr lang="en-US" sz="4400" dirty="0">
                <a:solidFill>
                  <a:prstClr val="black"/>
                </a:solidFill>
                <a:latin typeface="Arial Rounded MT Bold" panose="020F0704030504030204" pitchFamily="34" charset="0"/>
              </a:rPr>
              <a:t> and lowly,</a:t>
            </a: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400" dirty="0">
              <a:solidFill>
                <a:prstClr val="black"/>
              </a:solidFill>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 not one!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493251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Jesus knows all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About our struggles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He will guide till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The day is done;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2416677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There’s not a friend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Like the lowly Jesus,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 not 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350900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(3) There’s not an hour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That He is not near us,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3615609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 night so dark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But His love can cheer us,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78055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000" dirty="0">
                <a:effectLst>
                  <a:outerShdw blurRad="38100" dist="38100" dir="2700000" algn="tl">
                    <a:srgbClr val="000000">
                      <a:alpha val="43137"/>
                    </a:srgbClr>
                  </a:outerShdw>
                </a:effectLst>
                <a:cs typeface="Arial" panose="020B0604020202020204" pitchFamily="34" charset="0"/>
              </a:rPr>
              <a:t>“Being knit together”</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2" y="2549562"/>
            <a:ext cx="11177194" cy="3775934"/>
          </a:xfrm>
        </p:spPr>
        <p:txBody>
          <a:bodyPr>
            <a:noAutofit/>
          </a:bodyPr>
          <a:lstStyle/>
          <a:p>
            <a:pPr marL="0" indent="0">
              <a:buNone/>
            </a:pPr>
            <a:r>
              <a:rPr lang="en-US" sz="4400" dirty="0"/>
              <a:t>“to unite”</a:t>
            </a:r>
          </a:p>
          <a:p>
            <a:pPr marL="0" indent="0">
              <a:buNone/>
            </a:pPr>
            <a:r>
              <a:rPr lang="en-US" sz="4400" dirty="0"/>
              <a:t>“to join together; put together”</a:t>
            </a:r>
          </a:p>
          <a:p>
            <a:pPr marL="0" indent="0">
              <a:buNone/>
            </a:pPr>
            <a:endParaRPr lang="en-US" sz="4400" dirty="0"/>
          </a:p>
          <a:p>
            <a:pPr marL="0" indent="0">
              <a:buNone/>
            </a:pPr>
            <a:r>
              <a:rPr lang="en-US" sz="4400" dirty="0"/>
              <a:t>Unite the hearts together in love</a:t>
            </a:r>
          </a:p>
        </p:txBody>
      </p:sp>
    </p:spTree>
    <p:extLst>
      <p:ext uri="{BB962C8B-B14F-4D97-AF65-F5344CB8AC3E}">
        <p14:creationId xmlns:p14="http://schemas.microsoft.com/office/powerpoint/2010/main" val="34763017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Jesus knows all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About our struggles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He will guide till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The day is done;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455206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There’s Not a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There’s not a friend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Like the lowly Jesus,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Rounded MT Bold" panose="020F0704030504030204" pitchFamily="34" charset="0"/>
              </a:rPr>
              <a:t>No, not 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No, not 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328372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 of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Of the Lord never ceases,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srgbClr val="FFFF00"/>
                </a:solidFill>
                <a:effectLst>
                  <a:outerShdw blurRad="38100" dist="38100" dir="2700000" algn="tl">
                    <a:srgbClr val="000000">
                      <a:alpha val="43137"/>
                    </a:srgbClr>
                  </a:outerShdw>
                </a:effectLst>
                <a:latin typeface="Arial Rounded MT Bold" panose="020F0704030504030204" pitchFamily="34" charset="0"/>
              </a:rPr>
              <a:t>The steadfast love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Of the Lord never ceases, (echo)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5343060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 of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His mercies never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Come to an end;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srgbClr val="FFFF00"/>
                </a:solidFill>
                <a:effectLst>
                  <a:outerShdw blurRad="38100" dist="38100" dir="2700000" algn="tl">
                    <a:srgbClr val="000000">
                      <a:alpha val="43137"/>
                    </a:srgbClr>
                  </a:outerShdw>
                </a:effectLst>
                <a:latin typeface="Arial Rounded MT Bold" panose="020F0704030504030204" pitchFamily="34" charset="0"/>
              </a:rPr>
              <a:t>His mercies never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Come to an end; (echo)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511874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 of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They are 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Ev’ry</a:t>
            </a: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morning;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Great is Thy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faithfulness</a:t>
            </a:r>
            <a:endPar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6370253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 of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“The Lord is my portion,”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Says my soul,</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“Therefore I will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hope in Him.”</a:t>
            </a:r>
            <a:endPar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2561463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 of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Of the Lord never ceases,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srgbClr val="FFFF00"/>
                </a:solidFill>
                <a:effectLst>
                  <a:outerShdw blurRad="38100" dist="38100" dir="2700000" algn="tl">
                    <a:srgbClr val="000000">
                      <a:alpha val="43137"/>
                    </a:srgbClr>
                  </a:outerShdw>
                </a:effectLst>
                <a:latin typeface="Arial Rounded MT Bold" panose="020F0704030504030204" pitchFamily="34" charset="0"/>
              </a:rPr>
              <a:t>The steadfast love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Of the Lord never ceases, (echo)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8700010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 of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His mercies never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Come to an end;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srgbClr val="FFFF00"/>
                </a:solidFill>
                <a:effectLst>
                  <a:outerShdw blurRad="38100" dist="38100" dir="2700000" algn="tl">
                    <a:srgbClr val="000000">
                      <a:alpha val="43137"/>
                    </a:srgbClr>
                  </a:outerShdw>
                </a:effectLst>
                <a:latin typeface="Arial Rounded MT Bold" panose="020F0704030504030204" pitchFamily="34" charset="0"/>
              </a:rPr>
              <a:t>His mercies never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Come to an end; (echo)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292012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 of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They are 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Ev’ry</a:t>
            </a: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morning;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Great is Thy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faithfulness</a:t>
            </a:r>
            <a:endPar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0965010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 of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“Therefore I will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rPr>
              <a:t>hope”</a:t>
            </a:r>
            <a:endPar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“Therefore I will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hope” (echo)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53769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2:3</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59399" y="3065929"/>
            <a:ext cx="11005072" cy="3282543"/>
          </a:xfrm>
        </p:spPr>
        <p:txBody>
          <a:bodyPr>
            <a:normAutofit/>
          </a:bodyPr>
          <a:lstStyle/>
          <a:p>
            <a:pPr marL="0" indent="0">
              <a:buNone/>
            </a:pPr>
            <a:r>
              <a:rPr lang="en-US" sz="4800" dirty="0"/>
              <a:t>“in whom are hidden all the treasures of wisdom and knowledge.” </a:t>
            </a:r>
          </a:p>
        </p:txBody>
      </p:sp>
    </p:spTree>
    <p:extLst>
      <p:ext uri="{BB962C8B-B14F-4D97-AF65-F5344CB8AC3E}">
        <p14:creationId xmlns:p14="http://schemas.microsoft.com/office/powerpoint/2010/main" val="17016832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38779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Steadfast Love of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In Him.</a:t>
            </a:r>
            <a:endParaRPr kumimoji="0" lang="en-US" sz="5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3475964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65248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Step by Step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O God,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 are my God,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And I will ever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Praise You.</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srgbClr val="FFFF00"/>
                </a:solidFill>
                <a:effectLst>
                  <a:outerShdw blurRad="38100" dist="38100" dir="2700000" algn="tl">
                    <a:srgbClr val="000000">
                      <a:alpha val="43137"/>
                    </a:srgbClr>
                  </a:outerShdw>
                </a:effectLst>
                <a:latin typeface="Arial Rounded MT Bold" panose="020F0704030504030204" pitchFamily="34" charset="0"/>
              </a:rPr>
              <a:t>(Repeat)</a:t>
            </a:r>
            <a:endPar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3047298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65248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Step by Step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I will seek You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In the morning,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And I will learn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To walk 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Your ways,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7789307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65248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Step by Step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And step by step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You’ll lead me,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And I will </a:t>
            </a: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follow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 all of my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7984341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698942" cy="65248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Step by Step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O God,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 are my God,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And I will ever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Praise You.</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srgbClr val="FFFF00"/>
                </a:solidFill>
                <a:effectLst>
                  <a:outerShdw blurRad="38100" dist="38100" dir="2700000" algn="tl">
                    <a:srgbClr val="000000">
                      <a:alpha val="43137"/>
                    </a:srgbClr>
                  </a:outerShdw>
                </a:effectLst>
                <a:latin typeface="Arial Rounded MT Bold" panose="020F0704030504030204" pitchFamily="34" charset="0"/>
              </a:rPr>
              <a:t>(Repeat)</a:t>
            </a:r>
            <a:endPar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panose="020F07040305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3208444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65248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Step by Step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I will seek You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In the morning,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And I will learn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To walk 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Your ways,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3406285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65248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Step by Step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And step by step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You’ll lead me,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And I will </a:t>
            </a: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follow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 all of my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258296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65248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Step by Step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And I will follow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 all of my days.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And I will </a:t>
            </a: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follow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 all of my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5060530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65248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Step by Step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And step by step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You’ll lead me,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And I will </a:t>
            </a: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follow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 all of my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4274353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4862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Restore my spirit,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Lord, I need restored;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64322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2:4</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48640" y="3119718"/>
            <a:ext cx="11037345" cy="2346627"/>
          </a:xfrm>
        </p:spPr>
        <p:txBody>
          <a:bodyPr>
            <a:normAutofit/>
          </a:bodyPr>
          <a:lstStyle/>
          <a:p>
            <a:pPr marL="0" indent="0">
              <a:buNone/>
            </a:pPr>
            <a:r>
              <a:rPr lang="en-US" sz="4800" dirty="0"/>
              <a:t>“Now this I say lest anyone should deceive you with persuasive words.” </a:t>
            </a:r>
          </a:p>
        </p:txBody>
      </p:sp>
    </p:spTree>
    <p:extLst>
      <p:ext uri="{BB962C8B-B14F-4D97-AF65-F5344CB8AC3E}">
        <p14:creationId xmlns:p14="http://schemas.microsoft.com/office/powerpoint/2010/main" val="3263024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My heart is weary,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P</a:t>
            </a: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lease help 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Dear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40950237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I stand in need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More strength from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Your </a:t>
            </a: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Word</a:t>
            </a:r>
            <a:endPar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0809378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Renew my love,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Rebuild my faith,</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Oh, restore my soul</a:t>
            </a:r>
            <a:endPar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5075926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4862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Revive the fire,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Lord, deep in my soul;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7836704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4862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Stir my desire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Work in Your fold.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9177714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Light in my heart,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Dear God,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Your zeal grown cold.</a:t>
            </a:r>
            <a:endPar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8322025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Renew my love,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Rebuild my faith,</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Oh, restore my soul</a:t>
            </a:r>
            <a:endPar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7883658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4862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Renew my courage,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Lord, it needs restored;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6844809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4862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My cup is empty,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Refill it</a:t>
            </a:r>
            <a:r>
              <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rPr>
              <a:t>, dear Lord</a:t>
            </a:r>
            <a:endPar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2214747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21023" y="333137"/>
            <a:ext cx="11698942"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Restore My Spirit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Replace all </a:t>
            </a:r>
            <a:r>
              <a:rPr kumimoji="0" lang="en-US" sz="5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dou</a:t>
            </a:r>
            <a:r>
              <a:rPr lang="en-US" sz="5400" dirty="0" err="1">
                <a:solidFill>
                  <a:prstClr val="black"/>
                </a:solidFill>
                <a:effectLst>
                  <a:outerShdw blurRad="38100" dist="38100" dir="2700000" algn="tl">
                    <a:srgbClr val="000000">
                      <a:alpha val="43137"/>
                    </a:srgbClr>
                  </a:outerShdw>
                </a:effectLst>
                <a:latin typeface="Arial Rounded MT Bold" panose="020F0704030504030204" pitchFamily="34" charset="0"/>
              </a:rPr>
              <a:t>bts</a:t>
            </a: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And fear with</a:t>
            </a:r>
            <a:endParaRPr lang="en-US" sz="5400" dirty="0">
              <a:solidFill>
                <a:prstClr val="black"/>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Faith so bold.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69903283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Berlin</Template>
  <TotalTime>516</TotalTime>
  <Words>2237</Words>
  <Application>Microsoft Office PowerPoint</Application>
  <PresentationFormat>Widescreen</PresentationFormat>
  <Paragraphs>431</Paragraphs>
  <Slides>100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100</vt:i4>
      </vt:variant>
    </vt:vector>
  </HeadingPairs>
  <TitlesOfParts>
    <vt:vector size="106" baseType="lpstr">
      <vt:lpstr>Arial</vt:lpstr>
      <vt:lpstr>Arial Rounded MT Bold</vt:lpstr>
      <vt:lpstr>Gill Sans MT</vt:lpstr>
      <vt:lpstr>Trebuchet MS</vt:lpstr>
      <vt:lpstr>Berlin</vt:lpstr>
      <vt:lpstr>Gallery</vt:lpstr>
      <vt:lpstr>PowerPoint Presentation</vt:lpstr>
      <vt:lpstr>PowerPoint Presentation</vt:lpstr>
      <vt:lpstr>Colossians</vt:lpstr>
      <vt:lpstr>Not Philosophy but Christ</vt:lpstr>
      <vt:lpstr>Colossians 2:1</vt:lpstr>
      <vt:lpstr>Colossians 2:2</vt:lpstr>
      <vt:lpstr>“Being knit together”</vt:lpstr>
      <vt:lpstr>Colossians 2:3</vt:lpstr>
      <vt:lpstr>Colossians 2:4</vt:lpstr>
      <vt:lpstr>“persuasive words”</vt:lpstr>
      <vt:lpstr>2 Timothy 4:3</vt:lpstr>
      <vt:lpstr>2 Timothy 4:4</vt:lpstr>
      <vt:lpstr>Colossians 2:5</vt:lpstr>
      <vt:lpstr>“order”</vt:lpstr>
      <vt:lpstr>“steadfastness”</vt:lpstr>
      <vt:lpstr>Colossians 2:6</vt:lpstr>
      <vt:lpstr>Colossians 2:7</vt:lpstr>
      <vt:lpstr>Four Step Process of Faith</vt:lpstr>
      <vt:lpstr>Colossians 2:7</vt:lpstr>
      <vt:lpstr>“Rooted”</vt:lpstr>
      <vt:lpstr>Matthew 13:20</vt:lpstr>
      <vt:lpstr>Matthew 13:21</vt:lpstr>
      <vt:lpstr>Colossians 2:7</vt:lpstr>
      <vt:lpstr>“Built up”</vt:lpstr>
      <vt:lpstr>2 Peter 1:5</vt:lpstr>
      <vt:lpstr>2 Peter 1:6</vt:lpstr>
      <vt:lpstr>2 Peter 1:7</vt:lpstr>
      <vt:lpstr>Colossians 2:7</vt:lpstr>
      <vt:lpstr>“Established in the faith”</vt:lpstr>
      <vt:lpstr>Philippians 2:12</vt:lpstr>
      <vt:lpstr>Philippians 2:13</vt:lpstr>
      <vt:lpstr>Colossians 2:7</vt:lpstr>
      <vt:lpstr>“Abounding with thanksgiving”</vt:lpstr>
      <vt:lpstr>2 Peter 1:8</vt:lpstr>
      <vt:lpstr>Colossians 3:17</vt:lpstr>
      <vt:lpstr>Colossians 2:8</vt:lpstr>
      <vt:lpstr>Colossians 2:9</vt:lpstr>
      <vt:lpstr>Colossians 2:10</vt:lpstr>
      <vt:lpstr>Not Legalism but Christ</vt:lpstr>
      <vt:lpstr>Colossians 2:11</vt:lpstr>
      <vt:lpstr>Colossians 2:12</vt:lpstr>
      <vt:lpstr>Colossians 2:13</vt:lpstr>
      <vt:lpstr>Colossians 2:14</vt:lpstr>
      <vt:lpstr>Colossians 2:15</vt:lpstr>
      <vt:lpstr>Colossians 2:16</vt:lpstr>
      <vt:lpstr>Colossians 2:17</vt:lpstr>
      <vt:lpstr>Colossians 2:18</vt:lpstr>
      <vt:lpstr>Colossians 2:19</vt:lpstr>
      <vt:lpstr>Colossians 2:20</vt:lpstr>
      <vt:lpstr>Colossians 2:21</vt:lpstr>
      <vt:lpstr>Colossians 2:22</vt:lpstr>
      <vt:lpstr>Colossians 2:23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1:1</dc:title>
  <dc:creator>Jason Ridgeway</dc:creator>
  <cp:lastModifiedBy>Jason Ridgeway</cp:lastModifiedBy>
  <cp:revision>33</cp:revision>
  <dcterms:created xsi:type="dcterms:W3CDTF">2020-04-28T16:05:03Z</dcterms:created>
  <dcterms:modified xsi:type="dcterms:W3CDTF">2020-05-06T20:08:41Z</dcterms:modified>
</cp:coreProperties>
</file>