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6" r:id="rId5"/>
    <p:sldId id="267" r:id="rId6"/>
    <p:sldId id="268" r:id="rId7"/>
    <p:sldId id="269" r:id="rId8"/>
    <p:sldId id="270" r:id="rId9"/>
    <p:sldId id="271" r:id="rId10"/>
    <p:sldId id="275" r:id="rId11"/>
    <p:sldId id="272" r:id="rId12"/>
    <p:sldId id="273" r:id="rId13"/>
    <p:sldId id="274" r:id="rId14"/>
    <p:sldId id="259" r:id="rId15"/>
    <p:sldId id="261" r:id="rId16"/>
    <p:sldId id="262" r:id="rId17"/>
    <p:sldId id="263" r:id="rId18"/>
    <p:sldId id="265" r:id="rId19"/>
    <p:sldId id="260" r:id="rId2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9" d="100"/>
          <a:sy n="89" d="100"/>
        </p:scale>
        <p:origin x="12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A808513-2FDF-4A9E-9948-CD00CD7188D6}"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F10569-AC7D-4FCE-A2E2-F5F501D40EF0}" type="slidenum">
              <a:rPr lang="en-US" smtClean="0"/>
              <a:t>‹#›</a:t>
            </a:fld>
            <a:endParaRPr lang="en-US"/>
          </a:p>
        </p:txBody>
      </p:sp>
    </p:spTree>
    <p:extLst>
      <p:ext uri="{BB962C8B-B14F-4D97-AF65-F5344CB8AC3E}">
        <p14:creationId xmlns:p14="http://schemas.microsoft.com/office/powerpoint/2010/main" val="2474418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A808513-2FDF-4A9E-9948-CD00CD7188D6}"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F10569-AC7D-4FCE-A2E2-F5F501D40EF0}" type="slidenum">
              <a:rPr lang="en-US" smtClean="0"/>
              <a:t>‹#›</a:t>
            </a:fld>
            <a:endParaRPr lang="en-US"/>
          </a:p>
        </p:txBody>
      </p:sp>
    </p:spTree>
    <p:extLst>
      <p:ext uri="{BB962C8B-B14F-4D97-AF65-F5344CB8AC3E}">
        <p14:creationId xmlns:p14="http://schemas.microsoft.com/office/powerpoint/2010/main" val="22602592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A808513-2FDF-4A9E-9948-CD00CD7188D6}"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F10569-AC7D-4FCE-A2E2-F5F501D40EF0}" type="slidenum">
              <a:rPr lang="en-US" smtClean="0"/>
              <a:t>‹#›</a:t>
            </a:fld>
            <a:endParaRPr lang="en-US"/>
          </a:p>
        </p:txBody>
      </p:sp>
    </p:spTree>
    <p:extLst>
      <p:ext uri="{BB962C8B-B14F-4D97-AF65-F5344CB8AC3E}">
        <p14:creationId xmlns:p14="http://schemas.microsoft.com/office/powerpoint/2010/main" val="1363295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A808513-2FDF-4A9E-9948-CD00CD7188D6}"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F10569-AC7D-4FCE-A2E2-F5F501D40EF0}" type="slidenum">
              <a:rPr lang="en-US" smtClean="0"/>
              <a:t>‹#›</a:t>
            </a:fld>
            <a:endParaRPr lang="en-US"/>
          </a:p>
        </p:txBody>
      </p:sp>
    </p:spTree>
    <p:extLst>
      <p:ext uri="{BB962C8B-B14F-4D97-AF65-F5344CB8AC3E}">
        <p14:creationId xmlns:p14="http://schemas.microsoft.com/office/powerpoint/2010/main" val="851898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A808513-2FDF-4A9E-9948-CD00CD7188D6}"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F10569-AC7D-4FCE-A2E2-F5F501D40EF0}" type="slidenum">
              <a:rPr lang="en-US" smtClean="0"/>
              <a:t>‹#›</a:t>
            </a:fld>
            <a:endParaRPr lang="en-US"/>
          </a:p>
        </p:txBody>
      </p:sp>
    </p:spTree>
    <p:extLst>
      <p:ext uri="{BB962C8B-B14F-4D97-AF65-F5344CB8AC3E}">
        <p14:creationId xmlns:p14="http://schemas.microsoft.com/office/powerpoint/2010/main" val="2856169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A808513-2FDF-4A9E-9948-CD00CD7188D6}" type="datetimeFigureOut">
              <a:rPr lang="en-US" smtClean="0"/>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F10569-AC7D-4FCE-A2E2-F5F501D40EF0}" type="slidenum">
              <a:rPr lang="en-US" smtClean="0"/>
              <a:t>‹#›</a:t>
            </a:fld>
            <a:endParaRPr lang="en-US"/>
          </a:p>
        </p:txBody>
      </p:sp>
    </p:spTree>
    <p:extLst>
      <p:ext uri="{BB962C8B-B14F-4D97-AF65-F5344CB8AC3E}">
        <p14:creationId xmlns:p14="http://schemas.microsoft.com/office/powerpoint/2010/main" val="3340099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A808513-2FDF-4A9E-9948-CD00CD7188D6}" type="datetimeFigureOut">
              <a:rPr lang="en-US" smtClean="0"/>
              <a:t>1/19/2020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F10569-AC7D-4FCE-A2E2-F5F501D40EF0}" type="slidenum">
              <a:rPr lang="en-US" smtClean="0"/>
              <a:t>‹#›</a:t>
            </a:fld>
            <a:endParaRPr lang="en-US"/>
          </a:p>
        </p:txBody>
      </p:sp>
    </p:spTree>
    <p:extLst>
      <p:ext uri="{BB962C8B-B14F-4D97-AF65-F5344CB8AC3E}">
        <p14:creationId xmlns:p14="http://schemas.microsoft.com/office/powerpoint/2010/main" val="4121497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A808513-2FDF-4A9E-9948-CD00CD7188D6}" type="datetimeFigureOut">
              <a:rPr lang="en-US" smtClean="0"/>
              <a:t>1/19/2020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F10569-AC7D-4FCE-A2E2-F5F501D40EF0}" type="slidenum">
              <a:rPr lang="en-US" smtClean="0"/>
              <a:t>‹#›</a:t>
            </a:fld>
            <a:endParaRPr lang="en-US"/>
          </a:p>
        </p:txBody>
      </p:sp>
    </p:spTree>
    <p:extLst>
      <p:ext uri="{BB962C8B-B14F-4D97-AF65-F5344CB8AC3E}">
        <p14:creationId xmlns:p14="http://schemas.microsoft.com/office/powerpoint/2010/main" val="1762447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808513-2FDF-4A9E-9948-CD00CD7188D6}" type="datetimeFigureOut">
              <a:rPr lang="en-US" smtClean="0"/>
              <a:t>1/19/2020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F10569-AC7D-4FCE-A2E2-F5F501D40EF0}" type="slidenum">
              <a:rPr lang="en-US" smtClean="0"/>
              <a:t>‹#›</a:t>
            </a:fld>
            <a:endParaRPr lang="en-US"/>
          </a:p>
        </p:txBody>
      </p:sp>
    </p:spTree>
    <p:extLst>
      <p:ext uri="{BB962C8B-B14F-4D97-AF65-F5344CB8AC3E}">
        <p14:creationId xmlns:p14="http://schemas.microsoft.com/office/powerpoint/2010/main" val="3788211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A808513-2FDF-4A9E-9948-CD00CD7188D6}" type="datetimeFigureOut">
              <a:rPr lang="en-US" smtClean="0"/>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F10569-AC7D-4FCE-A2E2-F5F501D40EF0}" type="slidenum">
              <a:rPr lang="en-US" smtClean="0"/>
              <a:t>‹#›</a:t>
            </a:fld>
            <a:endParaRPr lang="en-US"/>
          </a:p>
        </p:txBody>
      </p:sp>
    </p:spTree>
    <p:extLst>
      <p:ext uri="{BB962C8B-B14F-4D97-AF65-F5344CB8AC3E}">
        <p14:creationId xmlns:p14="http://schemas.microsoft.com/office/powerpoint/2010/main" val="740822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A808513-2FDF-4A9E-9948-CD00CD7188D6}" type="datetimeFigureOut">
              <a:rPr lang="en-US" smtClean="0"/>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F10569-AC7D-4FCE-A2E2-F5F501D40EF0}" type="slidenum">
              <a:rPr lang="en-US" smtClean="0"/>
              <a:t>‹#›</a:t>
            </a:fld>
            <a:endParaRPr lang="en-US"/>
          </a:p>
        </p:txBody>
      </p:sp>
    </p:spTree>
    <p:extLst>
      <p:ext uri="{BB962C8B-B14F-4D97-AF65-F5344CB8AC3E}">
        <p14:creationId xmlns:p14="http://schemas.microsoft.com/office/powerpoint/2010/main" val="870940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808513-2FDF-4A9E-9948-CD00CD7188D6}" type="datetimeFigureOut">
              <a:rPr lang="en-US" smtClean="0"/>
              <a:t>1/19/2020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F10569-AC7D-4FCE-A2E2-F5F501D40EF0}" type="slidenum">
              <a:rPr lang="en-US" smtClean="0"/>
              <a:t>‹#›</a:t>
            </a:fld>
            <a:endParaRPr lang="en-US"/>
          </a:p>
        </p:txBody>
      </p:sp>
    </p:spTree>
    <p:extLst>
      <p:ext uri="{BB962C8B-B14F-4D97-AF65-F5344CB8AC3E}">
        <p14:creationId xmlns:p14="http://schemas.microsoft.com/office/powerpoint/2010/main" val="123583146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939049B8-1494-49C5-837E-A127CB750B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20B73F90-F2A6-4745-A4AF-046AE00D8ADA}"/>
              </a:ext>
            </a:extLst>
          </p:cNvPr>
          <p:cNvSpPr txBox="1"/>
          <p:nvPr/>
        </p:nvSpPr>
        <p:spPr>
          <a:xfrm>
            <a:off x="711284" y="4729393"/>
            <a:ext cx="9585065" cy="1200329"/>
          </a:xfrm>
          <a:prstGeom prst="rect">
            <a:avLst/>
          </a:prstGeom>
          <a:noFill/>
        </p:spPr>
        <p:txBody>
          <a:bodyPr wrap="square" rtlCol="0">
            <a:spAutoFit/>
          </a:bodyPr>
          <a:lstStyle/>
          <a:p>
            <a:r>
              <a:rPr lang="en-US" sz="7200" dirty="0">
                <a:ln>
                  <a:solidFill>
                    <a:sysClr val="windowText" lastClr="000000"/>
                  </a:solidFill>
                </a:ln>
                <a:effectLst>
                  <a:outerShdw blurRad="38100" dist="38100" dir="2700000" algn="tl">
                    <a:srgbClr val="000000">
                      <a:alpha val="43137"/>
                    </a:srgbClr>
                  </a:outerShdw>
                </a:effectLst>
                <a:latin typeface="Eras Bold ITC" panose="020B0907030504020204" pitchFamily="34" charset="0"/>
              </a:rPr>
              <a:t>Back to the Bible </a:t>
            </a:r>
          </a:p>
        </p:txBody>
      </p:sp>
    </p:spTree>
    <p:extLst>
      <p:ext uri="{BB962C8B-B14F-4D97-AF65-F5344CB8AC3E}">
        <p14:creationId xmlns:p14="http://schemas.microsoft.com/office/powerpoint/2010/main" val="34580547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D7F74-610D-4D75-9EFB-CABCC8BD3021}"/>
              </a:ext>
            </a:extLst>
          </p:cNvPr>
          <p:cNvSpPr>
            <a:spLocks noGrp="1"/>
          </p:cNvSpPr>
          <p:nvPr>
            <p:ph type="title"/>
          </p:nvPr>
        </p:nvSpPr>
        <p:spPr/>
        <p:txBody>
          <a:bodyPr>
            <a:normAutofit/>
          </a:bodyPr>
          <a:lstStyle/>
          <a:p>
            <a:r>
              <a:rPr lang="en-US" sz="6000" u="sng" dirty="0">
                <a:effectLst>
                  <a:outerShdw blurRad="38100" dist="38100" dir="2700000" algn="tl">
                    <a:srgbClr val="000000">
                      <a:alpha val="43137"/>
                    </a:srgbClr>
                  </a:outerShdw>
                </a:effectLst>
                <a:latin typeface="Arial Black" panose="020B0A04020102020204" pitchFamily="34" charset="0"/>
              </a:rPr>
              <a:t>Historical Christ</a:t>
            </a:r>
          </a:p>
        </p:txBody>
      </p:sp>
      <p:sp>
        <p:nvSpPr>
          <p:cNvPr id="3" name="Content Placeholder 2">
            <a:extLst>
              <a:ext uri="{FF2B5EF4-FFF2-40B4-BE49-F238E27FC236}">
                <a16:creationId xmlns:a16="http://schemas.microsoft.com/office/drawing/2014/main" id="{FB419135-2960-4A98-A180-8E4A65036599}"/>
              </a:ext>
            </a:extLst>
          </p:cNvPr>
          <p:cNvSpPr>
            <a:spLocks noGrp="1"/>
          </p:cNvSpPr>
          <p:nvPr>
            <p:ph idx="1"/>
          </p:nvPr>
        </p:nvSpPr>
        <p:spPr>
          <a:xfrm>
            <a:off x="753034" y="2302136"/>
            <a:ext cx="11080378" cy="4555863"/>
          </a:xfrm>
        </p:spPr>
        <p:txBody>
          <a:bodyPr>
            <a:normAutofit/>
          </a:bodyPr>
          <a:lstStyle/>
          <a:p>
            <a:pPr marL="0" indent="0">
              <a:buNone/>
            </a:pPr>
            <a:r>
              <a:rPr lang="en-US" sz="4400" dirty="0">
                <a:effectLst>
                  <a:outerShdw blurRad="38100" dist="38100" dir="2700000" algn="tl">
                    <a:srgbClr val="000000">
                      <a:alpha val="43137"/>
                    </a:srgbClr>
                  </a:outerShdw>
                </a:effectLst>
                <a:latin typeface="Arial Black" panose="020B0A04020102020204" pitchFamily="34" charset="0"/>
              </a:rPr>
              <a:t>“They got their name from Christ, who was executed by sentence of the procurator Pontius Pilate in the reign of Tiberius.  </a:t>
            </a:r>
          </a:p>
        </p:txBody>
      </p:sp>
    </p:spTree>
    <p:extLst>
      <p:ext uri="{BB962C8B-B14F-4D97-AF65-F5344CB8AC3E}">
        <p14:creationId xmlns:p14="http://schemas.microsoft.com/office/powerpoint/2010/main" val="20740610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D7F74-610D-4D75-9EFB-CABCC8BD3021}"/>
              </a:ext>
            </a:extLst>
          </p:cNvPr>
          <p:cNvSpPr>
            <a:spLocks noGrp="1"/>
          </p:cNvSpPr>
          <p:nvPr>
            <p:ph type="title"/>
          </p:nvPr>
        </p:nvSpPr>
        <p:spPr/>
        <p:txBody>
          <a:bodyPr>
            <a:normAutofit/>
          </a:bodyPr>
          <a:lstStyle/>
          <a:p>
            <a:r>
              <a:rPr lang="en-US" sz="6000" u="sng" dirty="0">
                <a:effectLst>
                  <a:outerShdw blurRad="38100" dist="38100" dir="2700000" algn="tl">
                    <a:srgbClr val="000000">
                      <a:alpha val="43137"/>
                    </a:srgbClr>
                  </a:outerShdw>
                </a:effectLst>
                <a:latin typeface="Arial Black" panose="020B0A04020102020204" pitchFamily="34" charset="0"/>
              </a:rPr>
              <a:t>Historical Christ</a:t>
            </a:r>
          </a:p>
        </p:txBody>
      </p:sp>
      <p:sp>
        <p:nvSpPr>
          <p:cNvPr id="3" name="Content Placeholder 2">
            <a:extLst>
              <a:ext uri="{FF2B5EF4-FFF2-40B4-BE49-F238E27FC236}">
                <a16:creationId xmlns:a16="http://schemas.microsoft.com/office/drawing/2014/main" id="{FB419135-2960-4A98-A180-8E4A65036599}"/>
              </a:ext>
            </a:extLst>
          </p:cNvPr>
          <p:cNvSpPr>
            <a:spLocks noGrp="1"/>
          </p:cNvSpPr>
          <p:nvPr>
            <p:ph idx="1"/>
          </p:nvPr>
        </p:nvSpPr>
        <p:spPr>
          <a:xfrm>
            <a:off x="435428" y="1936376"/>
            <a:ext cx="11623893" cy="4921623"/>
          </a:xfrm>
        </p:spPr>
        <p:txBody>
          <a:bodyPr>
            <a:normAutofit fontScale="92500" lnSpcReduction="10000"/>
          </a:bodyPr>
          <a:lstStyle/>
          <a:p>
            <a:pPr marL="0" indent="0">
              <a:buNone/>
            </a:pPr>
            <a:r>
              <a:rPr lang="en-US" sz="4400" dirty="0">
                <a:effectLst>
                  <a:outerShdw blurRad="38100" dist="38100" dir="2700000" algn="tl">
                    <a:srgbClr val="000000">
                      <a:alpha val="43137"/>
                    </a:srgbClr>
                  </a:outerShdw>
                </a:effectLst>
                <a:latin typeface="Arial Black" panose="020B0A04020102020204" pitchFamily="34" charset="0"/>
              </a:rPr>
              <a:t>That checked the pernicious superstition for a short time, but it broke out afresh not only in Judea, where the plague first arose, but in Rome itself, where all the horrible and shameful things in the world collect and find a home.” </a:t>
            </a:r>
          </a:p>
          <a:p>
            <a:pPr marL="0" indent="0" algn="r">
              <a:buNone/>
            </a:pPr>
            <a:r>
              <a:rPr lang="en-US" sz="4400" dirty="0">
                <a:effectLst>
                  <a:outerShdw blurRad="38100" dist="38100" dir="2700000" algn="tl">
                    <a:srgbClr val="000000">
                      <a:alpha val="43137"/>
                    </a:srgbClr>
                  </a:outerShdw>
                </a:effectLst>
                <a:latin typeface="Arial Black" panose="020B0A04020102020204" pitchFamily="34" charset="0"/>
              </a:rPr>
              <a:t>- The Roman historian Tacitus (115-117 A.D.)</a:t>
            </a:r>
          </a:p>
        </p:txBody>
      </p:sp>
    </p:spTree>
    <p:extLst>
      <p:ext uri="{BB962C8B-B14F-4D97-AF65-F5344CB8AC3E}">
        <p14:creationId xmlns:p14="http://schemas.microsoft.com/office/powerpoint/2010/main" val="1967902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D7F74-610D-4D75-9EFB-CABCC8BD3021}"/>
              </a:ext>
            </a:extLst>
          </p:cNvPr>
          <p:cNvSpPr>
            <a:spLocks noGrp="1"/>
          </p:cNvSpPr>
          <p:nvPr>
            <p:ph type="title"/>
          </p:nvPr>
        </p:nvSpPr>
        <p:spPr/>
        <p:txBody>
          <a:bodyPr>
            <a:normAutofit/>
          </a:bodyPr>
          <a:lstStyle/>
          <a:p>
            <a:r>
              <a:rPr lang="en-US" b="1" dirty="0">
                <a:latin typeface="Arial Black" panose="020B0A04020102020204" pitchFamily="34" charset="0"/>
              </a:rPr>
              <a:t>How confident can we be that Jesus Christ actually lived?</a:t>
            </a:r>
          </a:p>
        </p:txBody>
      </p:sp>
      <p:sp>
        <p:nvSpPr>
          <p:cNvPr id="3" name="Content Placeholder 2">
            <a:extLst>
              <a:ext uri="{FF2B5EF4-FFF2-40B4-BE49-F238E27FC236}">
                <a16:creationId xmlns:a16="http://schemas.microsoft.com/office/drawing/2014/main" id="{FB419135-2960-4A98-A180-8E4A65036599}"/>
              </a:ext>
            </a:extLst>
          </p:cNvPr>
          <p:cNvSpPr>
            <a:spLocks noGrp="1"/>
          </p:cNvSpPr>
          <p:nvPr>
            <p:ph idx="1"/>
          </p:nvPr>
        </p:nvSpPr>
        <p:spPr>
          <a:xfrm>
            <a:off x="355002" y="2076227"/>
            <a:ext cx="11715078" cy="4620408"/>
          </a:xfrm>
        </p:spPr>
        <p:txBody>
          <a:bodyPr>
            <a:normAutofit/>
          </a:bodyPr>
          <a:lstStyle/>
          <a:p>
            <a:pPr marL="0" indent="0">
              <a:buNone/>
            </a:pPr>
            <a:r>
              <a:rPr lang="en-US" sz="4400" dirty="0">
                <a:latin typeface="Arial" panose="020B0604020202020204" pitchFamily="34" charset="0"/>
                <a:cs typeface="Arial" panose="020B0604020202020204" pitchFamily="34" charset="0"/>
              </a:rPr>
              <a:t>The historical evidence for Jesus of Nazareth is both long-established and widespread. Within a few decades of his supposed lifetime, he is mentioned by Jewish and Roman historians, as well as by dozens of Christian writings. Compare that with, for example, King Arthur, who supposedly lived around AD500. </a:t>
            </a:r>
            <a:endParaRPr lang="en-US" sz="4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186947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D7F74-610D-4D75-9EFB-CABCC8BD3021}"/>
              </a:ext>
            </a:extLst>
          </p:cNvPr>
          <p:cNvSpPr>
            <a:spLocks noGrp="1"/>
          </p:cNvSpPr>
          <p:nvPr>
            <p:ph type="title"/>
          </p:nvPr>
        </p:nvSpPr>
        <p:spPr/>
        <p:txBody>
          <a:bodyPr>
            <a:normAutofit/>
          </a:bodyPr>
          <a:lstStyle/>
          <a:p>
            <a:r>
              <a:rPr lang="en-US" b="1" dirty="0">
                <a:latin typeface="Arial Black" panose="020B0A04020102020204" pitchFamily="34" charset="0"/>
              </a:rPr>
              <a:t>How confident can we be that Jesus Christ actually lived?</a:t>
            </a:r>
          </a:p>
        </p:txBody>
      </p:sp>
      <p:sp>
        <p:nvSpPr>
          <p:cNvPr id="3" name="Content Placeholder 2">
            <a:extLst>
              <a:ext uri="{FF2B5EF4-FFF2-40B4-BE49-F238E27FC236}">
                <a16:creationId xmlns:a16="http://schemas.microsoft.com/office/drawing/2014/main" id="{FB419135-2960-4A98-A180-8E4A65036599}"/>
              </a:ext>
            </a:extLst>
          </p:cNvPr>
          <p:cNvSpPr>
            <a:spLocks noGrp="1"/>
          </p:cNvSpPr>
          <p:nvPr>
            <p:ph idx="1"/>
          </p:nvPr>
        </p:nvSpPr>
        <p:spPr>
          <a:xfrm>
            <a:off x="398033" y="2237590"/>
            <a:ext cx="11575227" cy="4453665"/>
          </a:xfrm>
        </p:spPr>
        <p:txBody>
          <a:bodyPr>
            <a:noAutofit/>
          </a:bodyPr>
          <a:lstStyle/>
          <a:p>
            <a:pPr marL="0" indent="0">
              <a:buNone/>
            </a:pPr>
            <a:r>
              <a:rPr lang="en-US" sz="4400" dirty="0">
                <a:latin typeface="Arial" panose="020B0604020202020204" pitchFamily="34" charset="0"/>
                <a:cs typeface="Arial" panose="020B0604020202020204" pitchFamily="34" charset="0"/>
              </a:rPr>
              <a:t>The major historical source for events of that time does not even mention Arthur, and he is first referred to 300 or 400 years after he is supposed to have lived. The evidence for Jesus is not limited to later folklore, as are accounts of Arthur.</a:t>
            </a:r>
          </a:p>
          <a:p>
            <a:pPr marL="0" indent="0" algn="r">
              <a:buNone/>
            </a:pPr>
            <a:r>
              <a:rPr lang="en-US" sz="4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(www.theguardian.com)</a:t>
            </a:r>
          </a:p>
        </p:txBody>
      </p:sp>
    </p:spTree>
    <p:extLst>
      <p:ext uri="{BB962C8B-B14F-4D97-AF65-F5344CB8AC3E}">
        <p14:creationId xmlns:p14="http://schemas.microsoft.com/office/powerpoint/2010/main" val="62615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46D2D-1501-4037-A22F-92D9CF656FA3}"/>
              </a:ext>
            </a:extLst>
          </p:cNvPr>
          <p:cNvSpPr>
            <a:spLocks noGrp="1"/>
          </p:cNvSpPr>
          <p:nvPr>
            <p:ph type="title"/>
          </p:nvPr>
        </p:nvSpPr>
        <p:spPr/>
        <p:txBody>
          <a:bodyPr>
            <a:normAutofit/>
          </a:bodyPr>
          <a:lstStyle/>
          <a:p>
            <a:r>
              <a:rPr lang="en-US" sz="7200" dirty="0">
                <a:latin typeface="Eras Bold ITC" panose="020B0907030504020204" pitchFamily="34" charset="0"/>
              </a:rPr>
              <a:t>Daniel 8:20</a:t>
            </a:r>
          </a:p>
        </p:txBody>
      </p:sp>
      <p:sp>
        <p:nvSpPr>
          <p:cNvPr id="3" name="Content Placeholder 2">
            <a:extLst>
              <a:ext uri="{FF2B5EF4-FFF2-40B4-BE49-F238E27FC236}">
                <a16:creationId xmlns:a16="http://schemas.microsoft.com/office/drawing/2014/main" id="{401EF82E-195E-49C1-BAB6-1829A2D350AA}"/>
              </a:ext>
            </a:extLst>
          </p:cNvPr>
          <p:cNvSpPr>
            <a:spLocks noGrp="1"/>
          </p:cNvSpPr>
          <p:nvPr>
            <p:ph idx="1"/>
          </p:nvPr>
        </p:nvSpPr>
        <p:spPr>
          <a:xfrm>
            <a:off x="838200" y="2202142"/>
            <a:ext cx="10515600" cy="4351338"/>
          </a:xfrm>
        </p:spPr>
        <p:txBody>
          <a:bodyPr>
            <a:normAutofit/>
          </a:bodyPr>
          <a:lstStyle/>
          <a:p>
            <a:pPr marL="0" indent="0">
              <a:buNone/>
            </a:pPr>
            <a:r>
              <a:rPr lang="en-US" sz="4800" dirty="0">
                <a:latin typeface="Arial Black" panose="020B0A04020102020204" pitchFamily="34" charset="0"/>
              </a:rPr>
              <a:t>“The ram which you saw, having the two horns – they are the kings of Media and Persia.”</a:t>
            </a:r>
          </a:p>
        </p:txBody>
      </p:sp>
    </p:spTree>
    <p:extLst>
      <p:ext uri="{BB962C8B-B14F-4D97-AF65-F5344CB8AC3E}">
        <p14:creationId xmlns:p14="http://schemas.microsoft.com/office/powerpoint/2010/main" val="10684729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46D2D-1501-4037-A22F-92D9CF656FA3}"/>
              </a:ext>
            </a:extLst>
          </p:cNvPr>
          <p:cNvSpPr>
            <a:spLocks noGrp="1"/>
          </p:cNvSpPr>
          <p:nvPr>
            <p:ph type="title"/>
          </p:nvPr>
        </p:nvSpPr>
        <p:spPr/>
        <p:txBody>
          <a:bodyPr>
            <a:normAutofit/>
          </a:bodyPr>
          <a:lstStyle/>
          <a:p>
            <a:r>
              <a:rPr lang="en-US" sz="7200" dirty="0">
                <a:latin typeface="Eras Bold ITC" panose="020B0907030504020204" pitchFamily="34" charset="0"/>
              </a:rPr>
              <a:t>Daniel 8:21</a:t>
            </a:r>
          </a:p>
        </p:txBody>
      </p:sp>
      <p:sp>
        <p:nvSpPr>
          <p:cNvPr id="3" name="Content Placeholder 2">
            <a:extLst>
              <a:ext uri="{FF2B5EF4-FFF2-40B4-BE49-F238E27FC236}">
                <a16:creationId xmlns:a16="http://schemas.microsoft.com/office/drawing/2014/main" id="{401EF82E-195E-49C1-BAB6-1829A2D350AA}"/>
              </a:ext>
            </a:extLst>
          </p:cNvPr>
          <p:cNvSpPr>
            <a:spLocks noGrp="1"/>
          </p:cNvSpPr>
          <p:nvPr>
            <p:ph idx="1"/>
          </p:nvPr>
        </p:nvSpPr>
        <p:spPr>
          <a:xfrm>
            <a:off x="838200" y="2180627"/>
            <a:ext cx="10515600" cy="4351338"/>
          </a:xfrm>
        </p:spPr>
        <p:txBody>
          <a:bodyPr>
            <a:normAutofit/>
          </a:bodyPr>
          <a:lstStyle/>
          <a:p>
            <a:pPr marL="0" indent="0">
              <a:buNone/>
            </a:pPr>
            <a:r>
              <a:rPr lang="en-US" sz="4800" dirty="0">
                <a:latin typeface="Arial Black" panose="020B0A04020102020204" pitchFamily="34" charset="0"/>
              </a:rPr>
              <a:t>“And the male goat is the </a:t>
            </a:r>
            <a:r>
              <a:rPr lang="en-US" sz="4800" u="sng" dirty="0">
                <a:latin typeface="Arial Black" panose="020B0A04020102020204" pitchFamily="34" charset="0"/>
              </a:rPr>
              <a:t>kingdom of Greece</a:t>
            </a:r>
            <a:r>
              <a:rPr lang="en-US" sz="4800" dirty="0">
                <a:latin typeface="Arial Black" panose="020B0A04020102020204" pitchFamily="34" charset="0"/>
              </a:rPr>
              <a:t>.  The large horn that is between its eyes is </a:t>
            </a:r>
            <a:r>
              <a:rPr lang="en-US" sz="4800" u="sng" dirty="0">
                <a:latin typeface="Arial Black" panose="020B0A04020102020204" pitchFamily="34" charset="0"/>
              </a:rPr>
              <a:t>the first king</a:t>
            </a:r>
            <a:r>
              <a:rPr lang="en-US" sz="4800" dirty="0">
                <a:latin typeface="Arial Black" panose="020B0A04020102020204" pitchFamily="34" charset="0"/>
              </a:rPr>
              <a:t>.”</a:t>
            </a:r>
          </a:p>
          <a:p>
            <a:pPr marL="0" indent="0">
              <a:buNone/>
            </a:pPr>
            <a:r>
              <a:rPr lang="en-US" sz="4800" dirty="0">
                <a:latin typeface="Arial Black" panose="020B0A04020102020204" pitchFamily="34" charset="0"/>
              </a:rPr>
              <a:t>(“first king” = Alexander the Great)</a:t>
            </a:r>
          </a:p>
        </p:txBody>
      </p:sp>
    </p:spTree>
    <p:extLst>
      <p:ext uri="{BB962C8B-B14F-4D97-AF65-F5344CB8AC3E}">
        <p14:creationId xmlns:p14="http://schemas.microsoft.com/office/powerpoint/2010/main" val="15984128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46D2D-1501-4037-A22F-92D9CF656FA3}"/>
              </a:ext>
            </a:extLst>
          </p:cNvPr>
          <p:cNvSpPr>
            <a:spLocks noGrp="1"/>
          </p:cNvSpPr>
          <p:nvPr>
            <p:ph type="title"/>
          </p:nvPr>
        </p:nvSpPr>
        <p:spPr/>
        <p:txBody>
          <a:bodyPr>
            <a:normAutofit/>
          </a:bodyPr>
          <a:lstStyle/>
          <a:p>
            <a:r>
              <a:rPr lang="en-US" sz="7200" dirty="0">
                <a:latin typeface="Eras Bold ITC" panose="020B0907030504020204" pitchFamily="34" charset="0"/>
              </a:rPr>
              <a:t>Daniel 8:22</a:t>
            </a:r>
          </a:p>
        </p:txBody>
      </p:sp>
      <p:sp>
        <p:nvSpPr>
          <p:cNvPr id="3" name="Content Placeholder 2">
            <a:extLst>
              <a:ext uri="{FF2B5EF4-FFF2-40B4-BE49-F238E27FC236}">
                <a16:creationId xmlns:a16="http://schemas.microsoft.com/office/drawing/2014/main" id="{401EF82E-195E-49C1-BAB6-1829A2D350AA}"/>
              </a:ext>
            </a:extLst>
          </p:cNvPr>
          <p:cNvSpPr>
            <a:spLocks noGrp="1"/>
          </p:cNvSpPr>
          <p:nvPr>
            <p:ph idx="1"/>
          </p:nvPr>
        </p:nvSpPr>
        <p:spPr>
          <a:xfrm>
            <a:off x="848957" y="2062293"/>
            <a:ext cx="10515600" cy="4351338"/>
          </a:xfrm>
        </p:spPr>
        <p:txBody>
          <a:bodyPr>
            <a:normAutofit/>
          </a:bodyPr>
          <a:lstStyle/>
          <a:p>
            <a:pPr marL="0" indent="0">
              <a:buNone/>
            </a:pPr>
            <a:r>
              <a:rPr lang="en-US" sz="4800" dirty="0">
                <a:latin typeface="Arial Black" panose="020B0A04020102020204" pitchFamily="34" charset="0"/>
              </a:rPr>
              <a:t>“As for the broken horn and the four that stood up in its place, </a:t>
            </a:r>
            <a:r>
              <a:rPr lang="en-US" sz="4800" u="sng" dirty="0">
                <a:latin typeface="Arial Black" panose="020B0A04020102020204" pitchFamily="34" charset="0"/>
              </a:rPr>
              <a:t>four kingdoms shall rise out of that nation</a:t>
            </a:r>
            <a:r>
              <a:rPr lang="en-US" sz="4800" dirty="0">
                <a:latin typeface="Arial Black" panose="020B0A04020102020204" pitchFamily="34" charset="0"/>
              </a:rPr>
              <a:t>, but now with its power.” </a:t>
            </a:r>
          </a:p>
          <a:p>
            <a:pPr marL="0" indent="0">
              <a:buNone/>
            </a:pPr>
            <a:endParaRPr lang="en-US" sz="4800" dirty="0">
              <a:latin typeface="Arial Black" panose="020B0A04020102020204" pitchFamily="34" charset="0"/>
            </a:endParaRPr>
          </a:p>
        </p:txBody>
      </p:sp>
    </p:spTree>
    <p:extLst>
      <p:ext uri="{BB962C8B-B14F-4D97-AF65-F5344CB8AC3E}">
        <p14:creationId xmlns:p14="http://schemas.microsoft.com/office/powerpoint/2010/main" val="16135102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46D2D-1501-4037-A22F-92D9CF656FA3}"/>
              </a:ext>
            </a:extLst>
          </p:cNvPr>
          <p:cNvSpPr>
            <a:spLocks noGrp="1"/>
          </p:cNvSpPr>
          <p:nvPr>
            <p:ph type="title"/>
          </p:nvPr>
        </p:nvSpPr>
        <p:spPr/>
        <p:txBody>
          <a:bodyPr>
            <a:normAutofit/>
          </a:bodyPr>
          <a:lstStyle/>
          <a:p>
            <a:r>
              <a:rPr lang="en-US" sz="7200" u="sng" dirty="0">
                <a:latin typeface="Eras Bold ITC" panose="020B0907030504020204" pitchFamily="34" charset="0"/>
              </a:rPr>
              <a:t>Four Kingdoms After</a:t>
            </a:r>
          </a:p>
        </p:txBody>
      </p:sp>
      <p:sp>
        <p:nvSpPr>
          <p:cNvPr id="3" name="Content Placeholder 2">
            <a:extLst>
              <a:ext uri="{FF2B5EF4-FFF2-40B4-BE49-F238E27FC236}">
                <a16:creationId xmlns:a16="http://schemas.microsoft.com/office/drawing/2014/main" id="{401EF82E-195E-49C1-BAB6-1829A2D350AA}"/>
              </a:ext>
            </a:extLst>
          </p:cNvPr>
          <p:cNvSpPr>
            <a:spLocks noGrp="1"/>
          </p:cNvSpPr>
          <p:nvPr>
            <p:ph idx="1"/>
          </p:nvPr>
        </p:nvSpPr>
        <p:spPr>
          <a:xfrm>
            <a:off x="838200" y="2388197"/>
            <a:ext cx="10515600" cy="3788765"/>
          </a:xfrm>
        </p:spPr>
        <p:txBody>
          <a:bodyPr>
            <a:normAutofit/>
          </a:bodyPr>
          <a:lstStyle/>
          <a:p>
            <a:pPr marL="0" indent="0">
              <a:buNone/>
            </a:pPr>
            <a:r>
              <a:rPr lang="en-US" sz="4800" dirty="0">
                <a:latin typeface="Arial Black" panose="020B0A04020102020204" pitchFamily="34" charset="0"/>
              </a:rPr>
              <a:t>After Alexander’s death his Empire was divided among his four generals.</a:t>
            </a:r>
          </a:p>
        </p:txBody>
      </p:sp>
    </p:spTree>
    <p:extLst>
      <p:ext uri="{BB962C8B-B14F-4D97-AF65-F5344CB8AC3E}">
        <p14:creationId xmlns:p14="http://schemas.microsoft.com/office/powerpoint/2010/main" val="29564283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939049B8-1494-49C5-837E-A127CB750B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20B73F90-F2A6-4745-A4AF-046AE00D8ADA}"/>
              </a:ext>
            </a:extLst>
          </p:cNvPr>
          <p:cNvSpPr txBox="1"/>
          <p:nvPr/>
        </p:nvSpPr>
        <p:spPr>
          <a:xfrm>
            <a:off x="711284" y="4729393"/>
            <a:ext cx="9585065" cy="1200329"/>
          </a:xfrm>
          <a:prstGeom prst="rect">
            <a:avLst/>
          </a:prstGeom>
          <a:noFill/>
        </p:spPr>
        <p:txBody>
          <a:bodyPr wrap="square" rtlCol="0">
            <a:spAutoFit/>
          </a:bodyPr>
          <a:lstStyle/>
          <a:p>
            <a:r>
              <a:rPr lang="en-US" sz="7200" dirty="0">
                <a:ln>
                  <a:solidFill>
                    <a:sysClr val="windowText" lastClr="000000"/>
                  </a:solidFill>
                </a:ln>
                <a:effectLst>
                  <a:outerShdw blurRad="38100" dist="38100" dir="2700000" algn="tl">
                    <a:srgbClr val="000000">
                      <a:alpha val="43137"/>
                    </a:srgbClr>
                  </a:outerShdw>
                </a:effectLst>
                <a:latin typeface="Eras Bold ITC" panose="020B0907030504020204" pitchFamily="34" charset="0"/>
              </a:rPr>
              <a:t>Back to the Bible </a:t>
            </a:r>
          </a:p>
        </p:txBody>
      </p:sp>
    </p:spTree>
    <p:extLst>
      <p:ext uri="{BB962C8B-B14F-4D97-AF65-F5344CB8AC3E}">
        <p14:creationId xmlns:p14="http://schemas.microsoft.com/office/powerpoint/2010/main" val="36362081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E5DC7-E8F0-4E84-913B-64FC9087E71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1C63FB7-BE25-4590-8BBC-0E43F4D6D4EF}"/>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434711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939049B8-1494-49C5-837E-A127CB750B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ED7995DD-8DC4-4E96-84B7-76A3F6B2D2DB}"/>
              </a:ext>
            </a:extLst>
          </p:cNvPr>
          <p:cNvSpPr>
            <a:spLocks noGrp="1"/>
          </p:cNvSpPr>
          <p:nvPr>
            <p:ph type="title"/>
          </p:nvPr>
        </p:nvSpPr>
        <p:spPr>
          <a:xfrm>
            <a:off x="627454" y="3452477"/>
            <a:ext cx="10515600" cy="2852737"/>
          </a:xfrm>
        </p:spPr>
        <p:txBody>
          <a:bodyPr>
            <a:normAutofit/>
          </a:bodyPr>
          <a:lstStyle/>
          <a:p>
            <a:pPr algn="r"/>
            <a:r>
              <a:rPr lang="en-US" sz="6600" dirty="0">
                <a:ln>
                  <a:solidFill>
                    <a:sysClr val="windowText" lastClr="000000"/>
                  </a:solidFill>
                </a:ln>
                <a:effectLst>
                  <a:outerShdw blurRad="38100" dist="38100" dir="2700000" algn="tl">
                    <a:srgbClr val="000000">
                      <a:alpha val="43137"/>
                    </a:srgbClr>
                  </a:outerShdw>
                </a:effectLst>
                <a:latin typeface="Eras Bold ITC" panose="020B0907030504020204" pitchFamily="34" charset="0"/>
              </a:rPr>
              <a:t>You Can Trust the Bible</a:t>
            </a:r>
            <a:br>
              <a:rPr lang="en-US" sz="6600" dirty="0">
                <a:ln>
                  <a:solidFill>
                    <a:sysClr val="windowText" lastClr="000000"/>
                  </a:solidFill>
                </a:ln>
                <a:effectLst>
                  <a:outerShdw blurRad="38100" dist="38100" dir="2700000" algn="tl">
                    <a:srgbClr val="000000">
                      <a:alpha val="43137"/>
                    </a:srgbClr>
                  </a:outerShdw>
                </a:effectLst>
                <a:latin typeface="Eras Bold ITC" panose="020B0907030504020204" pitchFamily="34" charset="0"/>
              </a:rPr>
            </a:br>
            <a:r>
              <a:rPr lang="en-US" sz="6600" dirty="0">
                <a:ln>
                  <a:solidFill>
                    <a:sysClr val="windowText" lastClr="000000"/>
                  </a:solidFill>
                </a:ln>
                <a:effectLst>
                  <a:outerShdw blurRad="38100" dist="38100" dir="2700000" algn="tl">
                    <a:srgbClr val="000000">
                      <a:alpha val="43137"/>
                    </a:srgbClr>
                  </a:outerShdw>
                </a:effectLst>
                <a:latin typeface="Eras Bold ITC" panose="020B0907030504020204" pitchFamily="34" charset="0"/>
              </a:rPr>
              <a:t>- Historically</a:t>
            </a:r>
          </a:p>
        </p:txBody>
      </p:sp>
    </p:spTree>
    <p:extLst>
      <p:ext uri="{BB962C8B-B14F-4D97-AF65-F5344CB8AC3E}">
        <p14:creationId xmlns:p14="http://schemas.microsoft.com/office/powerpoint/2010/main" val="34841734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1EF82E-195E-49C1-BAB6-1829A2D350AA}"/>
              </a:ext>
            </a:extLst>
          </p:cNvPr>
          <p:cNvSpPr>
            <a:spLocks noGrp="1"/>
          </p:cNvSpPr>
          <p:nvPr>
            <p:ph idx="1"/>
          </p:nvPr>
        </p:nvSpPr>
        <p:spPr>
          <a:xfrm>
            <a:off x="838200" y="494852"/>
            <a:ext cx="10515600" cy="6133932"/>
          </a:xfrm>
        </p:spPr>
        <p:txBody>
          <a:bodyPr>
            <a:normAutofit/>
          </a:bodyPr>
          <a:lstStyle/>
          <a:p>
            <a:pPr marL="0" indent="0">
              <a:buNone/>
            </a:pPr>
            <a:r>
              <a:rPr lang="en-US" sz="4800" dirty="0">
                <a:latin typeface="Arial Black" panose="020B0A04020102020204" pitchFamily="34" charset="0"/>
              </a:rPr>
              <a:t>“Much of the Bible, in particular the historical books of the old testament, are as accurate historical documents as any that we have from antiquity and </a:t>
            </a:r>
            <a:r>
              <a:rPr lang="en-US" sz="4800" u="sng" dirty="0">
                <a:latin typeface="Arial Black" panose="020B0A04020102020204" pitchFamily="34" charset="0"/>
              </a:rPr>
              <a:t>are in fact more accurate</a:t>
            </a:r>
            <a:r>
              <a:rPr lang="en-US" sz="4800" dirty="0">
                <a:latin typeface="Arial Black" panose="020B0A04020102020204" pitchFamily="34" charset="0"/>
              </a:rPr>
              <a:t> than many of the Egyptian, Mesopotamian, or Greek histories.”</a:t>
            </a:r>
          </a:p>
        </p:txBody>
      </p:sp>
    </p:spTree>
    <p:extLst>
      <p:ext uri="{BB962C8B-B14F-4D97-AF65-F5344CB8AC3E}">
        <p14:creationId xmlns:p14="http://schemas.microsoft.com/office/powerpoint/2010/main" val="1859728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1EF82E-195E-49C1-BAB6-1829A2D350AA}"/>
              </a:ext>
            </a:extLst>
          </p:cNvPr>
          <p:cNvSpPr>
            <a:spLocks noGrp="1"/>
          </p:cNvSpPr>
          <p:nvPr>
            <p:ph idx="1"/>
          </p:nvPr>
        </p:nvSpPr>
        <p:spPr>
          <a:xfrm>
            <a:off x="838200" y="494852"/>
            <a:ext cx="10515600" cy="6133932"/>
          </a:xfrm>
        </p:spPr>
        <p:txBody>
          <a:bodyPr>
            <a:normAutofit/>
          </a:bodyPr>
          <a:lstStyle/>
          <a:p>
            <a:pPr marL="0" indent="0">
              <a:buNone/>
            </a:pPr>
            <a:r>
              <a:rPr lang="en-US" sz="4800" dirty="0">
                <a:latin typeface="Arial Black" panose="020B0A04020102020204" pitchFamily="34" charset="0"/>
              </a:rPr>
              <a:t>“These Biblical records can be and are used as are other ancient documents in archeological work.  For the most part, </a:t>
            </a:r>
            <a:r>
              <a:rPr lang="en-US" sz="4800" u="sng" dirty="0">
                <a:latin typeface="Arial Black" panose="020B0A04020102020204" pitchFamily="34" charset="0"/>
              </a:rPr>
              <a:t>historical events described took place and the peoples cited really existed</a:t>
            </a:r>
            <a:r>
              <a:rPr lang="en-US" sz="4800" dirty="0">
                <a:latin typeface="Arial Black" panose="020B0A04020102020204" pitchFamily="34" charset="0"/>
              </a:rPr>
              <a:t>.”</a:t>
            </a:r>
          </a:p>
        </p:txBody>
      </p:sp>
    </p:spTree>
    <p:extLst>
      <p:ext uri="{BB962C8B-B14F-4D97-AF65-F5344CB8AC3E}">
        <p14:creationId xmlns:p14="http://schemas.microsoft.com/office/powerpoint/2010/main" val="3886604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1EF82E-195E-49C1-BAB6-1829A2D350AA}"/>
              </a:ext>
            </a:extLst>
          </p:cNvPr>
          <p:cNvSpPr>
            <a:spLocks noGrp="1"/>
          </p:cNvSpPr>
          <p:nvPr>
            <p:ph idx="1"/>
          </p:nvPr>
        </p:nvSpPr>
        <p:spPr>
          <a:xfrm>
            <a:off x="838200" y="494852"/>
            <a:ext cx="10515600" cy="6133932"/>
          </a:xfrm>
        </p:spPr>
        <p:txBody>
          <a:bodyPr>
            <a:normAutofit/>
          </a:bodyPr>
          <a:lstStyle/>
          <a:p>
            <a:pPr marL="0" indent="0">
              <a:buNone/>
            </a:pPr>
            <a:r>
              <a:rPr lang="en-US" sz="4800" dirty="0">
                <a:latin typeface="Arial Black" panose="020B0A04020102020204" pitchFamily="34" charset="0"/>
              </a:rPr>
              <a:t>“This is not to say that names of all peoples and places mentioned can be identified today, or that every event as reported in the historical books happened exactly as stated.” </a:t>
            </a:r>
          </a:p>
          <a:p>
            <a:pPr marL="0" indent="0" algn="r">
              <a:buNone/>
            </a:pPr>
            <a:r>
              <a:rPr lang="en-US" sz="2400" dirty="0">
                <a:latin typeface="Arial Black" panose="020B0A04020102020204" pitchFamily="34" charset="0"/>
              </a:rPr>
              <a:t>(csnradio.com/</a:t>
            </a:r>
            <a:r>
              <a:rPr lang="en-US" sz="2400" dirty="0" err="1">
                <a:latin typeface="Arial Black" panose="020B0A04020102020204" pitchFamily="34" charset="0"/>
              </a:rPr>
              <a:t>tema</a:t>
            </a:r>
            <a:r>
              <a:rPr lang="en-US" sz="2400" dirty="0">
                <a:latin typeface="Arial Black" panose="020B0A04020102020204" pitchFamily="34" charset="0"/>
              </a:rPr>
              <a:t>/links/SmithsonianLetter.pdf)</a:t>
            </a:r>
          </a:p>
        </p:txBody>
      </p:sp>
    </p:spTree>
    <p:extLst>
      <p:ext uri="{BB962C8B-B14F-4D97-AF65-F5344CB8AC3E}">
        <p14:creationId xmlns:p14="http://schemas.microsoft.com/office/powerpoint/2010/main" val="4001235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1EF82E-195E-49C1-BAB6-1829A2D350AA}"/>
              </a:ext>
            </a:extLst>
          </p:cNvPr>
          <p:cNvSpPr>
            <a:spLocks noGrp="1"/>
          </p:cNvSpPr>
          <p:nvPr>
            <p:ph idx="1"/>
          </p:nvPr>
        </p:nvSpPr>
        <p:spPr>
          <a:xfrm>
            <a:off x="838200" y="494852"/>
            <a:ext cx="10515600" cy="6133932"/>
          </a:xfrm>
        </p:spPr>
        <p:txBody>
          <a:bodyPr>
            <a:normAutofit lnSpcReduction="10000"/>
          </a:bodyPr>
          <a:lstStyle/>
          <a:p>
            <a:pPr marL="0" indent="0">
              <a:buNone/>
            </a:pPr>
            <a:r>
              <a:rPr lang="en-US" sz="4800" dirty="0">
                <a:latin typeface="Arial Black" panose="020B0A04020102020204" pitchFamily="34" charset="0"/>
              </a:rPr>
              <a:t>“I referred your inquiries to our staff archeologist, Dr. George Stuart.  He said that </a:t>
            </a:r>
            <a:r>
              <a:rPr lang="en-US" sz="4800" u="sng" dirty="0">
                <a:latin typeface="Arial Black" panose="020B0A04020102020204" pitchFamily="34" charset="0"/>
              </a:rPr>
              <a:t>archaeologists do indeed find the Bible a valuable reference tool</a:t>
            </a:r>
            <a:r>
              <a:rPr lang="en-US" sz="4800" dirty="0">
                <a:latin typeface="Arial Black" panose="020B0A04020102020204" pitchFamily="34" charset="0"/>
              </a:rPr>
              <a:t>, and </a:t>
            </a:r>
            <a:r>
              <a:rPr lang="en-US" sz="4800" u="sng" dirty="0">
                <a:latin typeface="Arial Black" panose="020B0A04020102020204" pitchFamily="34" charset="0"/>
              </a:rPr>
              <a:t>use it many times for geographical relationships, old names and relative chronologies</a:t>
            </a:r>
            <a:r>
              <a:rPr lang="en-US" sz="4800" dirty="0">
                <a:latin typeface="Arial Black" panose="020B0A04020102020204" pitchFamily="34" charset="0"/>
              </a:rPr>
              <a:t>.”</a:t>
            </a:r>
          </a:p>
          <a:p>
            <a:pPr marL="0" indent="0" algn="r">
              <a:buNone/>
            </a:pPr>
            <a:r>
              <a:rPr lang="en-US" sz="3200" dirty="0">
                <a:latin typeface="Arial Black" panose="020B0A04020102020204" pitchFamily="34" charset="0"/>
              </a:rPr>
              <a:t>(amazingbibletimeline.com)</a:t>
            </a:r>
          </a:p>
        </p:txBody>
      </p:sp>
    </p:spTree>
    <p:extLst>
      <p:ext uri="{BB962C8B-B14F-4D97-AF65-F5344CB8AC3E}">
        <p14:creationId xmlns:p14="http://schemas.microsoft.com/office/powerpoint/2010/main" val="3563220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1EF82E-195E-49C1-BAB6-1829A2D350AA}"/>
              </a:ext>
            </a:extLst>
          </p:cNvPr>
          <p:cNvSpPr>
            <a:spLocks noGrp="1"/>
          </p:cNvSpPr>
          <p:nvPr>
            <p:ph idx="1"/>
          </p:nvPr>
        </p:nvSpPr>
        <p:spPr>
          <a:xfrm>
            <a:off x="838200" y="494852"/>
            <a:ext cx="10515600" cy="6133932"/>
          </a:xfrm>
        </p:spPr>
        <p:txBody>
          <a:bodyPr>
            <a:normAutofit/>
          </a:bodyPr>
          <a:lstStyle/>
          <a:p>
            <a:pPr marL="0" indent="0">
              <a:buNone/>
            </a:pPr>
            <a:r>
              <a:rPr lang="en-US" sz="4800" dirty="0">
                <a:latin typeface="Arial Black" panose="020B0A04020102020204" pitchFamily="34" charset="0"/>
              </a:rPr>
              <a:t>“Until 1993 there was no proof of the existence of King David or even of Israel as a nation prior to Solomon.  Then in 1993 archeologists found proof of King David’s existence outside the Bible.”  </a:t>
            </a:r>
          </a:p>
        </p:txBody>
      </p:sp>
    </p:spTree>
    <p:extLst>
      <p:ext uri="{BB962C8B-B14F-4D97-AF65-F5344CB8AC3E}">
        <p14:creationId xmlns:p14="http://schemas.microsoft.com/office/powerpoint/2010/main" val="3319303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1EF82E-195E-49C1-BAB6-1829A2D350AA}"/>
              </a:ext>
            </a:extLst>
          </p:cNvPr>
          <p:cNvSpPr>
            <a:spLocks noGrp="1"/>
          </p:cNvSpPr>
          <p:nvPr>
            <p:ph idx="1"/>
          </p:nvPr>
        </p:nvSpPr>
        <p:spPr>
          <a:xfrm>
            <a:off x="838200" y="494852"/>
            <a:ext cx="10515600" cy="6133932"/>
          </a:xfrm>
        </p:spPr>
        <p:txBody>
          <a:bodyPr>
            <a:normAutofit/>
          </a:bodyPr>
          <a:lstStyle/>
          <a:p>
            <a:pPr marL="0" indent="0">
              <a:buNone/>
            </a:pPr>
            <a:r>
              <a:rPr lang="en-US" sz="4800" dirty="0">
                <a:latin typeface="Arial Black" panose="020B0A04020102020204" pitchFamily="34" charset="0"/>
              </a:rPr>
              <a:t>“At an ancient mound called Tel Dan, in the north of Israel, words carved into a chunk of basalt were translated as “House of David” and “King of Israel.”  This proved that David was more than just a legend.”</a:t>
            </a:r>
          </a:p>
          <a:p>
            <a:pPr marL="0" indent="0" algn="r">
              <a:buNone/>
            </a:pPr>
            <a:r>
              <a:rPr lang="en-US" sz="3200" dirty="0">
                <a:latin typeface="Arial Black" panose="020B0A04020102020204" pitchFamily="34" charset="0"/>
              </a:rPr>
              <a:t>Amazingbibletimeline.com</a:t>
            </a:r>
          </a:p>
        </p:txBody>
      </p:sp>
    </p:spTree>
    <p:extLst>
      <p:ext uri="{BB962C8B-B14F-4D97-AF65-F5344CB8AC3E}">
        <p14:creationId xmlns:p14="http://schemas.microsoft.com/office/powerpoint/2010/main" val="17518658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1EF82E-195E-49C1-BAB6-1829A2D350AA}"/>
              </a:ext>
            </a:extLst>
          </p:cNvPr>
          <p:cNvSpPr>
            <a:spLocks noGrp="1"/>
          </p:cNvSpPr>
          <p:nvPr>
            <p:ph idx="1"/>
          </p:nvPr>
        </p:nvSpPr>
        <p:spPr>
          <a:xfrm>
            <a:off x="838200" y="1570616"/>
            <a:ext cx="10515600" cy="5058168"/>
          </a:xfrm>
        </p:spPr>
        <p:txBody>
          <a:bodyPr>
            <a:normAutofit/>
          </a:bodyPr>
          <a:lstStyle/>
          <a:p>
            <a:pPr marL="0" indent="0">
              <a:buNone/>
            </a:pPr>
            <a:r>
              <a:rPr lang="en-US" sz="4800" dirty="0">
                <a:latin typeface="Arial Black" panose="020B0A04020102020204" pitchFamily="34" charset="0"/>
              </a:rPr>
              <a:t>“What is amazing about the Bible is that very often we see that it is very accurate and sometimes amazingly accurate.” </a:t>
            </a:r>
          </a:p>
          <a:p>
            <a:pPr marL="0" indent="0" algn="r">
              <a:buNone/>
            </a:pPr>
            <a:r>
              <a:rPr lang="en-US" sz="3200" dirty="0">
                <a:latin typeface="Arial Black" panose="020B0A04020102020204" pitchFamily="34" charset="0"/>
              </a:rPr>
              <a:t>(from Using the Bible as Her Guide)</a:t>
            </a:r>
          </a:p>
        </p:txBody>
      </p:sp>
    </p:spTree>
    <p:extLst>
      <p:ext uri="{BB962C8B-B14F-4D97-AF65-F5344CB8AC3E}">
        <p14:creationId xmlns:p14="http://schemas.microsoft.com/office/powerpoint/2010/main" val="274368694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1543</TotalTime>
  <Words>640</Words>
  <Application>Microsoft Office PowerPoint</Application>
  <PresentationFormat>Widescreen</PresentationFormat>
  <Paragraphs>33</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Arial Black</vt:lpstr>
      <vt:lpstr>Calibri</vt:lpstr>
      <vt:lpstr>Calibri Light</vt:lpstr>
      <vt:lpstr>Eras Bold ITC</vt:lpstr>
      <vt:lpstr>Office Theme</vt:lpstr>
      <vt:lpstr>PowerPoint Presentation</vt:lpstr>
      <vt:lpstr>You Can Trust the Bible - Historically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Historical Christ</vt:lpstr>
      <vt:lpstr>Historical Christ</vt:lpstr>
      <vt:lpstr>How confident can we be that Jesus Christ actually lived?</vt:lpstr>
      <vt:lpstr>How confident can we be that Jesus Christ actually lived?</vt:lpstr>
      <vt:lpstr>Daniel 8:20</vt:lpstr>
      <vt:lpstr>Daniel 8:21</vt:lpstr>
      <vt:lpstr>Daniel 8:22</vt:lpstr>
      <vt:lpstr>Four Kingdoms After</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Jason Ridgeway</dc:creator>
  <cp:lastModifiedBy>Jason Ridgeway</cp:lastModifiedBy>
  <cp:revision>9</cp:revision>
  <cp:lastPrinted>2020-01-19T22:38:58Z</cp:lastPrinted>
  <dcterms:created xsi:type="dcterms:W3CDTF">2020-01-12T01:20:06Z</dcterms:created>
  <dcterms:modified xsi:type="dcterms:W3CDTF">2020-01-19T22:39:20Z</dcterms:modified>
</cp:coreProperties>
</file>