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8" r:id="rId3"/>
    <p:sldId id="260" r:id="rId4"/>
    <p:sldId id="259" r:id="rId5"/>
    <p:sldId id="261" r:id="rId6"/>
    <p:sldId id="257" r:id="rId7"/>
    <p:sldId id="271" r:id="rId8"/>
    <p:sldId id="262" r:id="rId9"/>
    <p:sldId id="263" r:id="rId10"/>
    <p:sldId id="264" r:id="rId11"/>
    <p:sldId id="269" r:id="rId12"/>
    <p:sldId id="265" r:id="rId13"/>
    <p:sldId id="274" r:id="rId14"/>
    <p:sldId id="270" r:id="rId15"/>
    <p:sldId id="266" r:id="rId16"/>
    <p:sldId id="267" r:id="rId17"/>
  </p:sldIdLst>
  <p:sldSz cx="12192000" cy="6858000"/>
  <p:notesSz cx="7010400" cy="9296400"/>
  <p:embeddedFontLst>
    <p:embeddedFont>
      <p:font typeface="Noto Sans KR" panose="020B0200000000000000" pitchFamily="34" charset="-128"/>
      <p:regular r:id="rId19"/>
      <p:bold r:id="rId20"/>
    </p:embeddedFont>
    <p:embeddedFont>
      <p:font typeface="Lato" panose="020F0502020204030203" pitchFamily="34" charset="0"/>
      <p:regular r:id="rId21"/>
      <p:bold r:id="rId22"/>
      <p:italic r:id="rId23"/>
      <p:boldItalic r:id="rId24"/>
    </p:embeddedFont>
    <p:embeddedFont>
      <p:font typeface="Lato Light" panose="020F0502020204030203" pitchFamily="34" charset="0"/>
      <p:regular r:id="rId25"/>
      <p:bold r:id="rId26"/>
      <p:italic r:id="rId27"/>
      <p:boldItalic r:id="rId28"/>
    </p:embeddedFont>
    <p:embeddedFont>
      <p:font typeface="Montserrat" pitchFamily="2" charset="77"/>
      <p:regular r:id="rId29"/>
      <p:bold r:id="rId30"/>
      <p:italic r:id="rId31"/>
      <p:boldItalic r:id="rId32"/>
    </p:embeddedFont>
    <p:embeddedFont>
      <p:font typeface="Poppins" pitchFamily="2" charset="77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5"/>
    <p:restoredTop sz="94628"/>
  </p:normalViewPr>
  <p:slideViewPr>
    <p:cSldViewPr snapToGrid="0">
      <p:cViewPr varScale="1">
        <p:scale>
          <a:sx n="98" d="100"/>
          <a:sy n="98" d="100"/>
        </p:scale>
        <p:origin x="37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>
          <a:extLst>
            <a:ext uri="{FF2B5EF4-FFF2-40B4-BE49-F238E27FC236}">
              <a16:creationId xmlns:a16="http://schemas.microsoft.com/office/drawing/2014/main" id="{81B9FBE8-428A-7072-194E-6A670A4D0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>
            <a:extLst>
              <a:ext uri="{FF2B5EF4-FFF2-40B4-BE49-F238E27FC236}">
                <a16:creationId xmlns:a16="http://schemas.microsoft.com/office/drawing/2014/main" id="{0C1DD935-F107-AE60-D9D6-76F8ED2F57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9:notes">
            <a:extLst>
              <a:ext uri="{FF2B5EF4-FFF2-40B4-BE49-F238E27FC236}">
                <a16:creationId xmlns:a16="http://schemas.microsoft.com/office/drawing/2014/main" id="{4938A5EF-30FD-5F29-168E-57A696837C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6574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>
          <a:extLst>
            <a:ext uri="{FF2B5EF4-FFF2-40B4-BE49-F238E27FC236}">
              <a16:creationId xmlns:a16="http://schemas.microsoft.com/office/drawing/2014/main" id="{AC9F7DBC-13D8-A72F-B6FE-6C82DD700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>
            <a:extLst>
              <a:ext uri="{FF2B5EF4-FFF2-40B4-BE49-F238E27FC236}">
                <a16:creationId xmlns:a16="http://schemas.microsoft.com/office/drawing/2014/main" id="{186DC32E-00CC-7240-C257-934E16865D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9:notes">
            <a:extLst>
              <a:ext uri="{FF2B5EF4-FFF2-40B4-BE49-F238E27FC236}">
                <a16:creationId xmlns:a16="http://schemas.microsoft.com/office/drawing/2014/main" id="{8E91731E-59E6-A89B-4344-BC849A2D27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9878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7DA20F60-F341-A506-2FF1-C28393916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>
            <a:extLst>
              <a:ext uri="{FF2B5EF4-FFF2-40B4-BE49-F238E27FC236}">
                <a16:creationId xmlns:a16="http://schemas.microsoft.com/office/drawing/2014/main" id="{3FA08135-37F8-00F4-3D82-AE64FDBAE9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2" name="Google Shape;92;p2:notes">
            <a:extLst>
              <a:ext uri="{FF2B5EF4-FFF2-40B4-BE49-F238E27FC236}">
                <a16:creationId xmlns:a16="http://schemas.microsoft.com/office/drawing/2014/main" id="{54F58A8A-65A6-31C1-1F78-298BCDE6BF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2175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3963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/>
          <p:nvPr/>
        </p:nvSpPr>
        <p:spPr>
          <a:xfrm>
            <a:off x="571500" y="2505967"/>
            <a:ext cx="1160145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TEAM </a:t>
            </a:r>
            <a:r>
              <a:rPr lang="en-US" sz="5400" b="1" dirty="0">
                <a:solidFill>
                  <a:srgbClr val="002855"/>
                </a:solidFill>
                <a:latin typeface="+mj-lt"/>
                <a:ea typeface="Montserrat"/>
                <a:cs typeface="Montserrat"/>
                <a:sym typeface="Montserrat"/>
              </a:rPr>
              <a:t>G</a:t>
            </a:r>
            <a:r>
              <a:rPr lang="en-US" sz="5400" b="1" i="0" u="none" strike="noStrike" cap="none" dirty="0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LOBAL</a:t>
            </a:r>
            <a:endParaRPr lang="en-US" sz="1800" dirty="0">
              <a:solidFill>
                <a:schemeClr val="dk1"/>
              </a:solidFill>
              <a:latin typeface="Calibri"/>
              <a:ea typeface="Montserrat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800" b="1" i="0" u="none" strike="noStrike" cap="none" dirty="0">
                <a:solidFill>
                  <a:schemeClr val="dk1"/>
                </a:solidFill>
                <a:latin typeface="Calibri"/>
                <a:ea typeface="Montserrat"/>
                <a:cs typeface="Calibri"/>
                <a:sym typeface="Calibri"/>
              </a:rPr>
              <a:t>            </a:t>
            </a:r>
            <a:r>
              <a:rPr lang="en-US" sz="5400" b="1" i="0" u="none" strike="noStrike" cap="none" dirty="0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USA INC.</a:t>
            </a:r>
            <a:endParaRPr dirty="0"/>
          </a:p>
        </p:txBody>
      </p:sp>
      <p:sp>
        <p:nvSpPr>
          <p:cNvPr id="87" name="Google Shape;87;p13"/>
          <p:cNvSpPr txBox="1"/>
          <p:nvPr/>
        </p:nvSpPr>
        <p:spPr>
          <a:xfrm>
            <a:off x="571500" y="4182367"/>
            <a:ext cx="11049000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rgbClr val="64748B"/>
                </a:solidFill>
                <a:latin typeface="Lato Light"/>
                <a:ea typeface="Lato Light"/>
                <a:cs typeface="Lato Light"/>
                <a:sym typeface="Lato Light"/>
              </a:rPr>
              <a:t>PROJECT CARGO I HEAVY TRANSPORT I OOG SPECIALIST</a:t>
            </a:r>
            <a:endParaRPr dirty="0"/>
          </a:p>
        </p:txBody>
      </p:sp>
      <p:sp>
        <p:nvSpPr>
          <p:cNvPr id="88" name="Google Shape;88;p13"/>
          <p:cNvSpPr/>
          <p:nvPr/>
        </p:nvSpPr>
        <p:spPr>
          <a:xfrm>
            <a:off x="571500" y="4990058"/>
            <a:ext cx="952500" cy="57150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571500" y="5332958"/>
            <a:ext cx="11049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60000"/>
              </a:lnSpc>
            </a:pPr>
            <a:r>
              <a:rPr lang="en-US" sz="150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END-TO-END EXECUTION ACROSS NORTH AMERICA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D057A9-18A4-46B8-B45B-B3AFBC11F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1040900"/>
            <a:ext cx="1885950" cy="12712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39634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1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1581150"/>
            <a:ext cx="11049000" cy="47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/>
          <p:cNvSpPr txBox="1"/>
          <p:nvPr/>
        </p:nvSpPr>
        <p:spPr>
          <a:xfrm>
            <a:off x="742950" y="5138737"/>
            <a:ext cx="103996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1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Team Global USA INC. maintains a high-density focus on complex project logistics, outperforming standard freight market averages.</a:t>
            </a:r>
            <a:endParaRPr dirty="0"/>
          </a:p>
        </p:txBody>
      </p:sp>
      <p:sp>
        <p:nvSpPr>
          <p:cNvPr id="195" name="Google Shape;195;p21"/>
          <p:cNvSpPr txBox="1"/>
          <p:nvPr/>
        </p:nvSpPr>
        <p:spPr>
          <a:xfrm>
            <a:off x="742950" y="816531"/>
            <a:ext cx="1160145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 dirty="0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Service Portfolio Distribution</a:t>
            </a:r>
            <a:endParaRPr dirty="0"/>
          </a:p>
        </p:txBody>
      </p:sp>
      <p:sp>
        <p:nvSpPr>
          <p:cNvPr id="196" name="Google Shape;196;p21"/>
          <p:cNvSpPr/>
          <p:nvPr/>
        </p:nvSpPr>
        <p:spPr>
          <a:xfrm>
            <a:off x="571500" y="1330881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>
          <a:extLst>
            <a:ext uri="{FF2B5EF4-FFF2-40B4-BE49-F238E27FC236}">
              <a16:creationId xmlns:a16="http://schemas.microsoft.com/office/drawing/2014/main" id="{F9A23FEA-3CF8-B6F9-4FF2-7E682CDD4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1" descr="image.png">
            <a:extLst>
              <a:ext uri="{FF2B5EF4-FFF2-40B4-BE49-F238E27FC236}">
                <a16:creationId xmlns:a16="http://schemas.microsoft.com/office/drawing/2014/main" id="{57B1624B-447D-F496-86DD-A993497124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>
            <a:extLst>
              <a:ext uri="{FF2B5EF4-FFF2-40B4-BE49-F238E27FC236}">
                <a16:creationId xmlns:a16="http://schemas.microsoft.com/office/drawing/2014/main" id="{257FD207-72F4-47DF-3356-E48A0F7C3934}"/>
              </a:ext>
            </a:extLst>
          </p:cNvPr>
          <p:cNvSpPr txBox="1"/>
          <p:nvPr/>
        </p:nvSpPr>
        <p:spPr>
          <a:xfrm>
            <a:off x="0" y="5441657"/>
            <a:ext cx="107061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i="1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Direct execution from all major U.S. gateways to final site delivery</a:t>
            </a:r>
            <a:endParaRPr dirty="0"/>
          </a:p>
        </p:txBody>
      </p:sp>
      <p:sp>
        <p:nvSpPr>
          <p:cNvPr id="195" name="Google Shape;195;p21">
            <a:extLst>
              <a:ext uri="{FF2B5EF4-FFF2-40B4-BE49-F238E27FC236}">
                <a16:creationId xmlns:a16="http://schemas.microsoft.com/office/drawing/2014/main" id="{A5A37408-4376-8221-E9E0-FF718DFC7A45}"/>
              </a:ext>
            </a:extLst>
          </p:cNvPr>
          <p:cNvSpPr txBox="1"/>
          <p:nvPr/>
        </p:nvSpPr>
        <p:spPr>
          <a:xfrm>
            <a:off x="742950" y="539179"/>
            <a:ext cx="1160145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 dirty="0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NATIONWIDE PORT COVERAGE</a:t>
            </a:r>
            <a:endParaRPr dirty="0"/>
          </a:p>
        </p:txBody>
      </p:sp>
      <p:sp>
        <p:nvSpPr>
          <p:cNvPr id="196" name="Google Shape;196;p21">
            <a:extLst>
              <a:ext uri="{FF2B5EF4-FFF2-40B4-BE49-F238E27FC236}">
                <a16:creationId xmlns:a16="http://schemas.microsoft.com/office/drawing/2014/main" id="{3BF09CA3-E8D1-0A23-409C-73BA03F8DDD9}"/>
              </a:ext>
            </a:extLst>
          </p:cNvPr>
          <p:cNvSpPr/>
          <p:nvPr/>
        </p:nvSpPr>
        <p:spPr>
          <a:xfrm>
            <a:off x="571500" y="996437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4A4FA-BE8B-F73E-323C-F6779C298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355" y="1691436"/>
            <a:ext cx="7889966" cy="347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36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3963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3543300"/>
            <a:ext cx="5286375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2"/>
          <p:cNvSpPr txBox="1"/>
          <p:nvPr/>
        </p:nvSpPr>
        <p:spPr>
          <a:xfrm>
            <a:off x="981075" y="1898480"/>
            <a:ext cx="5550693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 b="1" i="0" u="none" strike="noStrike" cap="none" dirty="0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Safety as a Standard</a:t>
            </a:r>
            <a:endParaRPr dirty="0"/>
          </a:p>
        </p:txBody>
      </p:sp>
      <p:sp>
        <p:nvSpPr>
          <p:cNvPr id="206" name="Google Shape;206;p22"/>
          <p:cNvSpPr txBox="1"/>
          <p:nvPr/>
        </p:nvSpPr>
        <p:spPr>
          <a:xfrm>
            <a:off x="981075" y="2690336"/>
            <a:ext cx="528637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Pre-Loading inspection &amp; Verification</a:t>
            </a: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Securing &amp; lashing supervision</a:t>
            </a: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Step-by-step documentation</a:t>
            </a: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Damage prevention focus</a:t>
            </a:r>
            <a:endParaRPr dirty="0"/>
          </a:p>
        </p:txBody>
      </p:sp>
      <p:sp>
        <p:nvSpPr>
          <p:cNvPr id="208" name="Google Shape;208;p22"/>
          <p:cNvSpPr txBox="1"/>
          <p:nvPr/>
        </p:nvSpPr>
        <p:spPr>
          <a:xfrm>
            <a:off x="731043" y="526771"/>
            <a:ext cx="1160145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dirty="0">
                <a:solidFill>
                  <a:srgbClr val="002855"/>
                </a:solidFill>
                <a:latin typeface="Montserrat"/>
                <a:sym typeface="Montserrat"/>
              </a:rPr>
              <a:t>Controlled &amp; Reliable Execution</a:t>
            </a:r>
            <a:endParaRPr dirty="0"/>
          </a:p>
        </p:txBody>
      </p:sp>
      <p:sp>
        <p:nvSpPr>
          <p:cNvPr id="209" name="Google Shape;209;p22"/>
          <p:cNvSpPr/>
          <p:nvPr/>
        </p:nvSpPr>
        <p:spPr>
          <a:xfrm>
            <a:off x="590550" y="945980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C21A3E-EF0F-6D46-E69F-8686B9A21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332" y="2074692"/>
            <a:ext cx="4193593" cy="45799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268E4B-6742-3765-B72D-0C977C137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154" y="1220118"/>
            <a:ext cx="3986621" cy="457991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3420" y="6286500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78435" y="6286500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08466" y="6286500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" y="6286500"/>
            <a:ext cx="1988790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36515" y="6286500"/>
            <a:ext cx="1988790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66545" y="6286500"/>
            <a:ext cx="1988790" cy="75247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3"/>
          <p:cNvSpPr/>
          <p:nvPr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002C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3"/>
          <p:cNvSpPr txBox="1"/>
          <p:nvPr/>
        </p:nvSpPr>
        <p:spPr>
          <a:xfrm>
            <a:off x="1619250" y="381000"/>
            <a:ext cx="6840855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>
                <a:solidFill>
                  <a:srgbClr val="002C5E"/>
                </a:solidFill>
                <a:latin typeface="Poppins"/>
                <a:ea typeface="Poppins"/>
                <a:cs typeface="Poppins"/>
                <a:sym typeface="Poppins"/>
              </a:rPr>
              <a:t>ECOMMERCE LAST MILE SOLUTIONS</a:t>
            </a:r>
            <a:endParaRPr/>
          </a:p>
        </p:txBody>
      </p:sp>
      <p:sp>
        <p:nvSpPr>
          <p:cNvPr id="103" name="Google Shape;103;p13"/>
          <p:cNvSpPr txBox="1"/>
          <p:nvPr/>
        </p:nvSpPr>
        <p:spPr>
          <a:xfrm>
            <a:off x="1619250" y="971550"/>
            <a:ext cx="6515100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Reliable. Fast. Cost-Effective End-to-End Execution across North America.</a:t>
            </a:r>
            <a:endParaRPr/>
          </a:p>
        </p:txBody>
      </p:sp>
      <p:sp>
        <p:nvSpPr>
          <p:cNvPr id="111" name="Google Shape;111;p13"/>
          <p:cNvSpPr txBox="1"/>
          <p:nvPr/>
        </p:nvSpPr>
        <p:spPr>
          <a:xfrm>
            <a:off x="571500" y="6896100"/>
            <a:ext cx="198879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Receive goods &amp; manifest for shipment</a:t>
            </a:r>
            <a:endParaRPr/>
          </a:p>
        </p:txBody>
      </p:sp>
      <p:sp>
        <p:nvSpPr>
          <p:cNvPr id="113" name="Google Shape;113;p13"/>
          <p:cNvSpPr txBox="1"/>
          <p:nvPr/>
        </p:nvSpPr>
        <p:spPr>
          <a:xfrm>
            <a:off x="2836515" y="6896100"/>
            <a:ext cx="198879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Sorting &amp; preparation for local delivery</a:t>
            </a:r>
            <a:endParaRPr/>
          </a:p>
        </p:txBody>
      </p:sp>
      <p:sp>
        <p:nvSpPr>
          <p:cNvPr id="115" name="Google Shape;115;p13"/>
          <p:cNvSpPr txBox="1"/>
          <p:nvPr/>
        </p:nvSpPr>
        <p:spPr>
          <a:xfrm>
            <a:off x="5101530" y="6896100"/>
            <a:ext cx="198879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Send to UPS network or LMS partners</a:t>
            </a:r>
            <a:endParaRPr/>
          </a:p>
        </p:txBody>
      </p:sp>
      <p:sp>
        <p:nvSpPr>
          <p:cNvPr id="117" name="Google Shape;117;p13"/>
          <p:cNvSpPr txBox="1"/>
          <p:nvPr/>
        </p:nvSpPr>
        <p:spPr>
          <a:xfrm>
            <a:off x="7366545" y="6896100"/>
            <a:ext cx="198879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Final delivery to your end customers</a:t>
            </a:r>
            <a:endParaRPr/>
          </a:p>
        </p:txBody>
      </p:sp>
      <p:sp>
        <p:nvSpPr>
          <p:cNvPr id="119" name="Google Shape;119;p13"/>
          <p:cNvSpPr txBox="1"/>
          <p:nvPr/>
        </p:nvSpPr>
        <p:spPr>
          <a:xfrm>
            <a:off x="9631560" y="6896100"/>
            <a:ext cx="198879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Proof of delivery &amp; detailed reporting</a:t>
            </a: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E29A8E-3108-9B42-A868-973977017FEA}"/>
              </a:ext>
            </a:extLst>
          </p:cNvPr>
          <p:cNvGrpSpPr/>
          <p:nvPr/>
        </p:nvGrpSpPr>
        <p:grpSpPr>
          <a:xfrm>
            <a:off x="571500" y="1666874"/>
            <a:ext cx="11049000" cy="4619625"/>
            <a:chOff x="571500" y="1666875"/>
            <a:chExt cx="11049000" cy="3905250"/>
          </a:xfrm>
        </p:grpSpPr>
        <p:pic>
          <p:nvPicPr>
            <p:cNvPr id="84" name="Google Shape;84;p13" descr="image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315200" y="1666875"/>
              <a:ext cx="4305300" cy="3905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3" descr="image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71500" y="4067175"/>
              <a:ext cx="6457950" cy="150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3" descr="image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553325" y="4714875"/>
              <a:ext cx="3829050" cy="61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3" descr="image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572125" y="4305300"/>
              <a:ext cx="1219200" cy="1028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13"/>
            <p:cNvSpPr txBox="1"/>
            <p:nvPr/>
          </p:nvSpPr>
          <p:spPr>
            <a:xfrm>
              <a:off x="7696200" y="1905000"/>
              <a:ext cx="3870483" cy="2857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 i="0" u="none" strike="noStrike" cap="none">
                  <a:solidFill>
                    <a:srgbClr val="002C5E"/>
                  </a:solidFill>
                  <a:latin typeface="Poppins"/>
                  <a:ea typeface="Poppins"/>
                  <a:cs typeface="Poppins"/>
                  <a:sym typeface="Poppins"/>
                </a:rPr>
                <a:t>BULK CLEARANCE (LST)</a:t>
              </a:r>
              <a:endParaRPr/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7553325" y="1905000"/>
              <a:ext cx="47625" cy="285750"/>
            </a:xfrm>
            <a:prstGeom prst="rect">
              <a:avLst/>
            </a:prstGeom>
            <a:solidFill>
              <a:srgbClr val="002C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3"/>
            <p:cNvSpPr txBox="1"/>
            <p:nvPr/>
          </p:nvSpPr>
          <p:spPr>
            <a:xfrm>
              <a:off x="714375" y="1666875"/>
              <a:ext cx="6630828" cy="2857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 i="0" u="none" strike="noStrike" cap="none" dirty="0">
                  <a:solidFill>
                    <a:srgbClr val="002C5E"/>
                  </a:solidFill>
                  <a:latin typeface="Poppins"/>
                  <a:ea typeface="Poppins"/>
                  <a:cs typeface="Poppins"/>
                  <a:sym typeface="Poppins"/>
                </a:rPr>
                <a:t>OUR LAST MILE CAPABILITIES</a:t>
              </a:r>
              <a:endParaRPr dirty="0"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571500" y="1666875"/>
              <a:ext cx="47625" cy="285750"/>
            </a:xfrm>
            <a:prstGeom prst="rect">
              <a:avLst/>
            </a:prstGeom>
            <a:solidFill>
              <a:srgbClr val="002C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3"/>
            <p:cNvSpPr txBox="1"/>
            <p:nvPr/>
          </p:nvSpPr>
          <p:spPr>
            <a:xfrm>
              <a:off x="7696200" y="4867275"/>
              <a:ext cx="2166938" cy="1615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1" i="0" u="none" strike="noStrike" cap="none" dirty="0">
                  <a:solidFill>
                    <a:srgbClr val="002C5E"/>
                  </a:solidFill>
                  <a:latin typeface="Lato"/>
                  <a:ea typeface="Lato"/>
                  <a:cs typeface="Lato"/>
                  <a:sym typeface="Lato"/>
                </a:rPr>
                <a:t>Nationwide Coverage:</a:t>
              </a:r>
              <a:endParaRPr dirty="0"/>
            </a:p>
          </p:txBody>
        </p:sp>
        <p:sp>
          <p:nvSpPr>
            <p:cNvPr id="120" name="Google Shape;120;p13"/>
            <p:cNvSpPr txBox="1"/>
            <p:nvPr/>
          </p:nvSpPr>
          <p:spPr>
            <a:xfrm>
              <a:off x="809625" y="4429125"/>
              <a:ext cx="3620452" cy="371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Preferred Rates with UPS</a:t>
              </a:r>
              <a:endParaRPr/>
            </a:p>
          </p:txBody>
        </p:sp>
        <p:sp>
          <p:nvSpPr>
            <p:cNvPr id="121" name="Google Shape;121;p13"/>
            <p:cNvSpPr txBox="1"/>
            <p:nvPr/>
          </p:nvSpPr>
          <p:spPr>
            <a:xfrm>
              <a:off x="809625" y="4848225"/>
              <a:ext cx="3448050" cy="361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Exclusive discounted rates secured for our clients,</a:t>
              </a:r>
              <a:b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200" b="0" i="0" u="none" strike="noStrike" cap="non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 allowing you to move volume more competitively.</a:t>
              </a:r>
              <a:endParaRPr/>
            </a:p>
          </p:txBody>
        </p:sp>
        <p:sp>
          <p:nvSpPr>
            <p:cNvPr id="122" name="Google Shape;122;p13"/>
            <p:cNvSpPr txBox="1"/>
            <p:nvPr/>
          </p:nvSpPr>
          <p:spPr>
            <a:xfrm>
              <a:off x="5810250" y="4448175"/>
              <a:ext cx="742950" cy="1619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1" i="0" u="none" strike="noStrike" cap="none">
                  <a:solidFill>
                    <a:srgbClr val="002C5E"/>
                  </a:solidFill>
                  <a:latin typeface="Lato"/>
                  <a:ea typeface="Lato"/>
                  <a:cs typeface="Lato"/>
                  <a:sym typeface="Lato"/>
                </a:rPr>
                <a:t>UP TO</a:t>
              </a:r>
              <a:endParaRPr/>
            </a:p>
          </p:txBody>
        </p:sp>
        <p:sp>
          <p:nvSpPr>
            <p:cNvPr id="123" name="Google Shape;123;p13"/>
            <p:cNvSpPr txBox="1"/>
            <p:nvPr/>
          </p:nvSpPr>
          <p:spPr>
            <a:xfrm>
              <a:off x="5810250" y="4610100"/>
              <a:ext cx="742950" cy="41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 b="1" i="0" u="none" strike="noStrike" cap="none" dirty="0">
                  <a:solidFill>
                    <a:srgbClr val="002C5E"/>
                  </a:solidFill>
                  <a:latin typeface="Lato"/>
                  <a:ea typeface="Lato"/>
                  <a:cs typeface="Lato"/>
                  <a:sym typeface="Lato"/>
                </a:rPr>
                <a:t>60%</a:t>
              </a:r>
              <a:endParaRPr dirty="0"/>
            </a:p>
          </p:txBody>
        </p:sp>
        <p:sp>
          <p:nvSpPr>
            <p:cNvPr id="124" name="Google Shape;124;p13"/>
            <p:cNvSpPr txBox="1"/>
            <p:nvPr/>
          </p:nvSpPr>
          <p:spPr>
            <a:xfrm>
              <a:off x="5810250" y="5029200"/>
              <a:ext cx="742950" cy="1619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1" i="0" u="none" strike="noStrike" cap="none" dirty="0">
                  <a:solidFill>
                    <a:srgbClr val="002C5E"/>
                  </a:solidFill>
                  <a:latin typeface="Lato"/>
                  <a:ea typeface="Lato"/>
                  <a:cs typeface="Lato"/>
                  <a:sym typeface="Lato"/>
                </a:rPr>
                <a:t>OFF RATES*</a:t>
              </a:r>
              <a:endParaRPr dirty="0"/>
            </a:p>
          </p:txBody>
        </p:sp>
        <p:pic>
          <p:nvPicPr>
            <p:cNvPr id="125" name="Google Shape;125;p13" descr="image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14375" y="2286000"/>
              <a:ext cx="285750" cy="48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13" descr="image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014787" y="2286000"/>
              <a:ext cx="285750" cy="48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13" descr="image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14375" y="3248025"/>
              <a:ext cx="285750" cy="48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13" descr="image.pn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4014787" y="3248025"/>
              <a:ext cx="228600" cy="48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3" descr="image.p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7553325" y="2500312"/>
              <a:ext cx="171450" cy="200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Google Shape;130;p13"/>
            <p:cNvSpPr txBox="1"/>
            <p:nvPr/>
          </p:nvSpPr>
          <p:spPr>
            <a:xfrm>
              <a:off x="7867650" y="2476500"/>
              <a:ext cx="3690461" cy="200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75" b="1" i="0" u="none" strike="noStrike" cap="none">
                  <a:solidFill>
                    <a:srgbClr val="002C5E"/>
                  </a:solidFill>
                  <a:latin typeface="Lato"/>
                  <a:ea typeface="Lato"/>
                  <a:cs typeface="Lato"/>
                  <a:sym typeface="Lato"/>
                </a:rPr>
                <a:t>Simplified Customs</a:t>
              </a:r>
              <a:endParaRPr/>
            </a:p>
          </p:txBody>
        </p:sp>
        <p:sp>
          <p:nvSpPr>
            <p:cNvPr id="131" name="Google Shape;131;p13"/>
            <p:cNvSpPr txBox="1"/>
            <p:nvPr/>
          </p:nvSpPr>
          <p:spPr>
            <a:xfrm>
              <a:off x="7867650" y="2676525"/>
              <a:ext cx="3514725" cy="323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0" i="0" u="none" strike="noStrike" cap="none">
                  <a:solidFill>
                    <a:srgbClr val="555555"/>
                  </a:solidFill>
                  <a:latin typeface="Lato"/>
                  <a:ea typeface="Lato"/>
                  <a:cs typeface="Lato"/>
                  <a:sym typeface="Lato"/>
                </a:rPr>
                <a:t>Faster clearance with consolidated list declaration per flight.</a:t>
              </a:r>
              <a:endParaRPr/>
            </a:p>
          </p:txBody>
        </p:sp>
        <p:pic>
          <p:nvPicPr>
            <p:cNvPr id="132" name="Google Shape;132;p13" descr="image.png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7553325" y="3214687"/>
              <a:ext cx="142875" cy="200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" name="Google Shape;133;p13"/>
            <p:cNvSpPr txBox="1"/>
            <p:nvPr/>
          </p:nvSpPr>
          <p:spPr>
            <a:xfrm>
              <a:off x="7839075" y="3190875"/>
              <a:ext cx="3510438" cy="200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75" b="1" i="0" u="none" strike="noStrike" cap="none">
                  <a:solidFill>
                    <a:srgbClr val="002C5E"/>
                  </a:solidFill>
                  <a:latin typeface="Lato"/>
                  <a:ea typeface="Lato"/>
                  <a:cs typeface="Lato"/>
                  <a:sym typeface="Lato"/>
                </a:rPr>
                <a:t>Reduced Costs</a:t>
              </a:r>
              <a:endParaRPr/>
            </a:p>
          </p:txBody>
        </p:sp>
        <p:sp>
          <p:nvSpPr>
            <p:cNvPr id="134" name="Google Shape;134;p13"/>
            <p:cNvSpPr txBox="1"/>
            <p:nvPr/>
          </p:nvSpPr>
          <p:spPr>
            <a:xfrm>
              <a:off x="7839075" y="3390900"/>
              <a:ext cx="3343275" cy="1619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0" i="0" u="none" strike="noStrike" cap="none">
                  <a:solidFill>
                    <a:srgbClr val="555555"/>
                  </a:solidFill>
                  <a:latin typeface="Lato"/>
                  <a:ea typeface="Lato"/>
                  <a:cs typeface="Lato"/>
                  <a:sym typeface="Lato"/>
                </a:rPr>
                <a:t>Lower brokerage fees through efficient batch processing.</a:t>
              </a:r>
              <a:endParaRPr/>
            </a:p>
          </p:txBody>
        </p:sp>
        <p:sp>
          <p:nvSpPr>
            <p:cNvPr id="135" name="Google Shape;135;p13"/>
            <p:cNvSpPr txBox="1"/>
            <p:nvPr/>
          </p:nvSpPr>
          <p:spPr>
            <a:xfrm>
              <a:off x="7696200" y="3743325"/>
              <a:ext cx="3660457" cy="200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75" b="1" i="0" u="none" strike="noStrike" cap="none">
                  <a:solidFill>
                    <a:srgbClr val="002C5E"/>
                  </a:solidFill>
                  <a:latin typeface="Lato"/>
                  <a:ea typeface="Lato"/>
                  <a:cs typeface="Lato"/>
                  <a:sym typeface="Lato"/>
                </a:rPr>
                <a:t>Compliant &amp; Secure</a:t>
              </a:r>
              <a:endParaRPr/>
            </a:p>
          </p:txBody>
        </p:sp>
        <p:sp>
          <p:nvSpPr>
            <p:cNvPr id="136" name="Google Shape;136;p13"/>
            <p:cNvSpPr txBox="1"/>
            <p:nvPr/>
          </p:nvSpPr>
          <p:spPr>
            <a:xfrm>
              <a:off x="7696200" y="3943350"/>
              <a:ext cx="3486150" cy="1619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0" i="0" u="none" strike="noStrike" cap="none">
                  <a:solidFill>
                    <a:srgbClr val="555555"/>
                  </a:solidFill>
                  <a:latin typeface="Lato"/>
                  <a:ea typeface="Lato"/>
                  <a:cs typeface="Lato"/>
                  <a:sym typeface="Lato"/>
                </a:rPr>
                <a:t>Fully compliant with CBP regulations and global standards.</a:t>
              </a:r>
              <a:endParaRPr/>
            </a:p>
          </p:txBody>
        </p:sp>
        <p:sp>
          <p:nvSpPr>
            <p:cNvPr id="137" name="Google Shape;137;p13"/>
            <p:cNvSpPr txBox="1"/>
            <p:nvPr/>
          </p:nvSpPr>
          <p:spPr>
            <a:xfrm>
              <a:off x="1143000" y="2238375"/>
              <a:ext cx="2565320" cy="180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 dirty="0">
                  <a:solidFill>
                    <a:srgbClr val="002C5E"/>
                  </a:solidFill>
                  <a:latin typeface="Lato"/>
                  <a:ea typeface="Lato"/>
                  <a:cs typeface="Lato"/>
                  <a:sym typeface="Lato"/>
                </a:rPr>
                <a:t>Door-To-Door Delivery</a:t>
              </a:r>
              <a:endParaRPr dirty="0"/>
            </a:p>
          </p:txBody>
        </p:sp>
        <p:sp>
          <p:nvSpPr>
            <p:cNvPr id="138" name="Google Shape;138;p13"/>
            <p:cNvSpPr txBox="1"/>
            <p:nvPr/>
          </p:nvSpPr>
          <p:spPr>
            <a:xfrm>
              <a:off x="1143000" y="2466975"/>
              <a:ext cx="2443162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75" b="0" i="0" u="none" strike="noStrike" cap="non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rPr>
                <a:t>Residential &amp; commercial with time-definite options and GPS tracking.</a:t>
              </a:r>
              <a:endParaRPr/>
            </a:p>
          </p:txBody>
        </p:sp>
        <p:sp>
          <p:nvSpPr>
            <p:cNvPr id="139" name="Google Shape;139;p13"/>
            <p:cNvSpPr txBox="1"/>
            <p:nvPr/>
          </p:nvSpPr>
          <p:spPr>
            <a:xfrm>
              <a:off x="4443412" y="2238375"/>
              <a:ext cx="2565320" cy="180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rgbClr val="002C5E"/>
                  </a:solidFill>
                  <a:latin typeface="Lato"/>
                  <a:ea typeface="Lato"/>
                  <a:cs typeface="Lato"/>
                  <a:sym typeface="Lato"/>
                </a:rPr>
                <a:t>Fulfillment Integration</a:t>
              </a:r>
              <a:endParaRPr/>
            </a:p>
          </p:txBody>
        </p:sp>
        <p:sp>
          <p:nvSpPr>
            <p:cNvPr id="140" name="Google Shape;140;p13"/>
            <p:cNvSpPr txBox="1"/>
            <p:nvPr/>
          </p:nvSpPr>
          <p:spPr>
            <a:xfrm>
              <a:off x="4443412" y="2466975"/>
              <a:ext cx="2443162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75" b="0" i="0" u="none" strike="noStrike" cap="non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rPr>
                <a:t>Seamless connection with major shopping carts and platform APIs.</a:t>
              </a:r>
              <a:endParaRPr/>
            </a:p>
          </p:txBody>
        </p:sp>
        <p:sp>
          <p:nvSpPr>
            <p:cNvPr id="141" name="Google Shape;141;p13"/>
            <p:cNvSpPr txBox="1"/>
            <p:nvPr/>
          </p:nvSpPr>
          <p:spPr>
            <a:xfrm>
              <a:off x="1143000" y="3200400"/>
              <a:ext cx="2565320" cy="180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rgbClr val="002C5E"/>
                  </a:solidFill>
                  <a:latin typeface="Lato"/>
                  <a:ea typeface="Lato"/>
                  <a:cs typeface="Lato"/>
                  <a:sym typeface="Lato"/>
                </a:rPr>
                <a:t>Return Management</a:t>
              </a:r>
              <a:endParaRPr/>
            </a:p>
          </p:txBody>
        </p:sp>
        <p:sp>
          <p:nvSpPr>
            <p:cNvPr id="142" name="Google Shape;142;p13"/>
            <p:cNvSpPr txBox="1"/>
            <p:nvPr/>
          </p:nvSpPr>
          <p:spPr>
            <a:xfrm>
              <a:off x="1143000" y="3429000"/>
              <a:ext cx="2443162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75" b="0" i="0" u="none" strike="noStrike" cap="non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rPr>
                <a:t>Efficient handling of returns and product refurbishment for resale.</a:t>
              </a:r>
              <a:endParaRPr/>
            </a:p>
          </p:txBody>
        </p:sp>
        <p:sp>
          <p:nvSpPr>
            <p:cNvPr id="143" name="Google Shape;143;p13"/>
            <p:cNvSpPr txBox="1"/>
            <p:nvPr/>
          </p:nvSpPr>
          <p:spPr>
            <a:xfrm>
              <a:off x="4386262" y="3200400"/>
              <a:ext cx="2625328" cy="180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rgbClr val="002C5E"/>
                  </a:solidFill>
                  <a:latin typeface="Lato"/>
                  <a:ea typeface="Lato"/>
                  <a:cs typeface="Lato"/>
                  <a:sym typeface="Lato"/>
                </a:rPr>
                <a:t>Real-Time Visibility</a:t>
              </a:r>
              <a:endParaRPr/>
            </a:p>
          </p:txBody>
        </p:sp>
        <p:sp>
          <p:nvSpPr>
            <p:cNvPr id="144" name="Google Shape;144;p13"/>
            <p:cNvSpPr txBox="1"/>
            <p:nvPr/>
          </p:nvSpPr>
          <p:spPr>
            <a:xfrm>
              <a:off x="4386262" y="3429000"/>
              <a:ext cx="2500312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75" b="0" i="0" u="none" strike="noStrike" cap="non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rPr>
                <a:t>24/7 status monitoring with proactive exception management.</a:t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>
          <a:extLst>
            <a:ext uri="{FF2B5EF4-FFF2-40B4-BE49-F238E27FC236}">
              <a16:creationId xmlns:a16="http://schemas.microsoft.com/office/drawing/2014/main" id="{A813E2FF-4C8E-8B41-1D64-C58F4AD0A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1" descr="image.png">
            <a:extLst>
              <a:ext uri="{FF2B5EF4-FFF2-40B4-BE49-F238E27FC236}">
                <a16:creationId xmlns:a16="http://schemas.microsoft.com/office/drawing/2014/main" id="{605DA1B8-408C-B6CF-7DA3-E1BDED7D3C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8300"/>
            <a:ext cx="12192000" cy="648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1">
            <a:extLst>
              <a:ext uri="{FF2B5EF4-FFF2-40B4-BE49-F238E27FC236}">
                <a16:creationId xmlns:a16="http://schemas.microsoft.com/office/drawing/2014/main" id="{1AC650DC-80E0-BDF1-78A1-0DA7B8AD063D}"/>
              </a:ext>
            </a:extLst>
          </p:cNvPr>
          <p:cNvSpPr txBox="1"/>
          <p:nvPr/>
        </p:nvSpPr>
        <p:spPr>
          <a:xfrm>
            <a:off x="571500" y="571500"/>
            <a:ext cx="1160145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p21">
            <a:extLst>
              <a:ext uri="{FF2B5EF4-FFF2-40B4-BE49-F238E27FC236}">
                <a16:creationId xmlns:a16="http://schemas.microsoft.com/office/drawing/2014/main" id="{F1FA5EA1-5939-509E-0B32-5EEDDF73B663}"/>
              </a:ext>
            </a:extLst>
          </p:cNvPr>
          <p:cNvSpPr/>
          <p:nvPr/>
        </p:nvSpPr>
        <p:spPr>
          <a:xfrm>
            <a:off x="571500" y="1181100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146C72-D141-356A-454D-B86107476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368300"/>
            <a:ext cx="11049000" cy="620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66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3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1581150"/>
            <a:ext cx="5286375" cy="4743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3"/>
          <p:cNvSpPr txBox="1"/>
          <p:nvPr/>
        </p:nvSpPr>
        <p:spPr>
          <a:xfrm>
            <a:off x="6334125" y="2581274"/>
            <a:ext cx="528637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BUILDING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THE PROJECTS OF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i="0" u="none" strike="noStrike" cap="none" dirty="0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 TOMORROW</a:t>
            </a:r>
            <a:endParaRPr dirty="0"/>
          </a:p>
        </p:txBody>
      </p:sp>
      <p:sp>
        <p:nvSpPr>
          <p:cNvPr id="218" name="Google Shape;218;p23"/>
          <p:cNvSpPr txBox="1"/>
          <p:nvPr/>
        </p:nvSpPr>
        <p:spPr>
          <a:xfrm>
            <a:off x="866775" y="2028825"/>
            <a:ext cx="4695825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195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LA-Based Execution:</a:t>
            </a:r>
            <a:r>
              <a:rPr lang="en-US" sz="1500" b="0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Direct control over the West Coast gateway without third-party intermediaries.</a:t>
            </a:r>
            <a:endParaRPr/>
          </a:p>
        </p:txBody>
      </p:sp>
      <p:sp>
        <p:nvSpPr>
          <p:cNvPr id="219" name="Google Shape;219;p23"/>
          <p:cNvSpPr txBox="1"/>
          <p:nvPr/>
        </p:nvSpPr>
        <p:spPr>
          <a:xfrm>
            <a:off x="866775" y="2876550"/>
            <a:ext cx="46958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195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Specialized Technical Know-How:</a:t>
            </a:r>
            <a:r>
              <a:rPr lang="en-US" sz="1500" b="0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Proven experience in handling the "Impossible" industrial loads from Korea.</a:t>
            </a:r>
            <a:endParaRPr/>
          </a:p>
        </p:txBody>
      </p:sp>
      <p:sp>
        <p:nvSpPr>
          <p:cNvPr id="220" name="Google Shape;220;p23"/>
          <p:cNvSpPr txBox="1"/>
          <p:nvPr/>
        </p:nvSpPr>
        <p:spPr>
          <a:xfrm>
            <a:off x="866775" y="4029075"/>
            <a:ext cx="4695825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195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Integrated Supply Chain:</a:t>
            </a:r>
            <a:r>
              <a:rPr lang="en-US" sz="1500" b="0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From factory crating in Asia to heavy-haul delivery in the US Heartland.</a:t>
            </a:r>
            <a:endParaRPr/>
          </a:p>
        </p:txBody>
      </p:sp>
      <p:sp>
        <p:nvSpPr>
          <p:cNvPr id="221" name="Google Shape;221;p23"/>
          <p:cNvSpPr txBox="1"/>
          <p:nvPr/>
        </p:nvSpPr>
        <p:spPr>
          <a:xfrm>
            <a:off x="866775" y="4876800"/>
            <a:ext cx="469582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195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Network Synergy: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We are looking for strategic partners in </a:t>
            </a: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world-</a:t>
            </a:r>
            <a:r>
              <a:rPr lang="en-US" sz="15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wiide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to expand our trans-pacific project network.</a:t>
            </a:r>
            <a:endParaRPr dirty="0"/>
          </a:p>
        </p:txBody>
      </p:sp>
      <p:pic>
        <p:nvPicPr>
          <p:cNvPr id="222" name="Google Shape;222;p23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6775" y="2090737"/>
            <a:ext cx="21907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3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6775" y="2938462"/>
            <a:ext cx="21907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3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6775" y="4090987"/>
            <a:ext cx="21907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3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6775" y="4938712"/>
            <a:ext cx="219075" cy="2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3"/>
          <p:cNvSpPr txBox="1"/>
          <p:nvPr/>
        </p:nvSpPr>
        <p:spPr>
          <a:xfrm>
            <a:off x="571500" y="571500"/>
            <a:ext cx="1160145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Why Partner With Team Global?</a:t>
            </a:r>
            <a:endParaRPr/>
          </a:p>
        </p:txBody>
      </p:sp>
      <p:sp>
        <p:nvSpPr>
          <p:cNvPr id="227" name="Google Shape;227;p23"/>
          <p:cNvSpPr/>
          <p:nvPr/>
        </p:nvSpPr>
        <p:spPr>
          <a:xfrm>
            <a:off x="571500" y="1181100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3963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4"/>
          <p:cNvSpPr txBox="1"/>
          <p:nvPr/>
        </p:nvSpPr>
        <p:spPr>
          <a:xfrm>
            <a:off x="3123077" y="2008306"/>
            <a:ext cx="5710713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TEAM </a:t>
            </a:r>
            <a:r>
              <a:rPr lang="en-US" sz="5400" b="1" i="0" u="none" strike="noStrike" cap="none" dirty="0">
                <a:solidFill>
                  <a:srgbClr val="002855"/>
                </a:solidFill>
                <a:latin typeface="+mj-lt"/>
                <a:ea typeface="Montserrat"/>
                <a:cs typeface="Montserrat"/>
                <a:sym typeface="Montserrat"/>
              </a:rPr>
              <a:t>G</a:t>
            </a:r>
            <a:r>
              <a:rPr lang="en-US" sz="5400" b="1" i="0" u="none" strike="noStrike" cap="none" dirty="0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LOBAL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5400" b="1" i="0" u="none" strike="noStrike" cap="none" dirty="0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 USA INC.</a:t>
            </a:r>
            <a:endParaRPr dirty="0"/>
          </a:p>
        </p:txBody>
      </p:sp>
      <p:sp>
        <p:nvSpPr>
          <p:cNvPr id="235" name="Google Shape;235;p24"/>
          <p:cNvSpPr txBox="1"/>
          <p:nvPr/>
        </p:nvSpPr>
        <p:spPr>
          <a:xfrm>
            <a:off x="3595687" y="3867150"/>
            <a:ext cx="50006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 b="0" i="0" u="none" strike="noStrike" cap="none" dirty="0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Building Strategic Logistics Partnerships</a:t>
            </a:r>
            <a:endParaRPr dirty="0"/>
          </a:p>
        </p:txBody>
      </p:sp>
      <p:sp>
        <p:nvSpPr>
          <p:cNvPr id="236" name="Google Shape;236;p24"/>
          <p:cNvSpPr txBox="1"/>
          <p:nvPr/>
        </p:nvSpPr>
        <p:spPr>
          <a:xfrm>
            <a:off x="4710112" y="5038725"/>
            <a:ext cx="277177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HQ: Los Angeles, California, USA</a:t>
            </a:r>
            <a:endParaRPr dirty="0"/>
          </a:p>
        </p:txBody>
      </p:sp>
      <p:sp>
        <p:nvSpPr>
          <p:cNvPr id="238" name="Google Shape;238;p24"/>
          <p:cNvSpPr txBox="1"/>
          <p:nvPr/>
        </p:nvSpPr>
        <p:spPr>
          <a:xfrm>
            <a:off x="4710112" y="5934075"/>
            <a:ext cx="27717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002855"/>
                </a:solidFill>
                <a:latin typeface="Lato"/>
                <a:ea typeface="Lato"/>
                <a:cs typeface="Lato"/>
                <a:sym typeface="Lato"/>
              </a:rPr>
              <a:t>www.teamglobal-usa.com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8C3826-E7D6-AB54-1C0D-3B6F68C83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757" y="554593"/>
            <a:ext cx="1885950" cy="12712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189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447925"/>
            <a:ext cx="5286375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4124" y="2447925"/>
            <a:ext cx="5286375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/>
          <p:nvPr/>
        </p:nvSpPr>
        <p:spPr>
          <a:xfrm>
            <a:off x="952500" y="2876550"/>
            <a:ext cx="4750593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 b="1" i="0" u="none" strike="noStrike" cap="none" dirty="0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Who we are</a:t>
            </a:r>
            <a:endParaRPr dirty="0"/>
          </a:p>
        </p:txBody>
      </p:sp>
      <p:sp>
        <p:nvSpPr>
          <p:cNvPr id="106" name="Google Shape;106;p15"/>
          <p:cNvSpPr txBox="1"/>
          <p:nvPr/>
        </p:nvSpPr>
        <p:spPr>
          <a:xfrm>
            <a:off x="952500" y="3371850"/>
            <a:ext cx="4524375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US-based (Los Angeles &amp; Atlanta)</a:t>
            </a:r>
          </a:p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FMC Licensed NVOCC</a:t>
            </a:r>
          </a:p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Project Cargo &amp; OOG Specialist</a:t>
            </a:r>
          </a:p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Strong Korea-USA Trade Lane</a:t>
            </a:r>
          </a:p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E-Commerce (Competitive UPS rate)</a:t>
            </a:r>
            <a:endParaRPr lang="en-US" dirty="0"/>
          </a:p>
        </p:txBody>
      </p:sp>
      <p:sp>
        <p:nvSpPr>
          <p:cNvPr id="107" name="Google Shape;107;p15"/>
          <p:cNvSpPr txBox="1"/>
          <p:nvPr/>
        </p:nvSpPr>
        <p:spPr>
          <a:xfrm>
            <a:off x="6715125" y="2879271"/>
            <a:ext cx="4829175" cy="9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 b="1" i="0" u="none" strike="noStrike" cap="none" dirty="0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Comprehensive Logistics Solution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15"/>
          <p:cNvSpPr txBox="1"/>
          <p:nvPr/>
        </p:nvSpPr>
        <p:spPr>
          <a:xfrm>
            <a:off x="6638926" y="3774217"/>
            <a:ext cx="452437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Ocean Freight (FCL / OOG / Breakbulk)</a:t>
            </a:r>
          </a:p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Air Freight (Time-Critical / Charter)</a:t>
            </a:r>
          </a:p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Inland Transport (RGN / Step</a:t>
            </a:r>
            <a:r>
              <a:rPr lang="ko-KR" alt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deck / Flatbed)</a:t>
            </a:r>
          </a:p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Warehousing &amp; Transloading</a:t>
            </a:r>
            <a:endParaRPr lang="en-US" dirty="0"/>
          </a:p>
        </p:txBody>
      </p:sp>
      <p:sp>
        <p:nvSpPr>
          <p:cNvPr id="109" name="Google Shape;109;p15"/>
          <p:cNvSpPr txBox="1"/>
          <p:nvPr/>
        </p:nvSpPr>
        <p:spPr>
          <a:xfrm>
            <a:off x="741317" y="576263"/>
            <a:ext cx="1160145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 dirty="0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Trans-Pacific Trade Excellence</a:t>
            </a:r>
            <a:endParaRPr dirty="0"/>
          </a:p>
        </p:txBody>
      </p:sp>
      <p:sp>
        <p:nvSpPr>
          <p:cNvPr id="110" name="Google Shape;110;p15"/>
          <p:cNvSpPr/>
          <p:nvPr/>
        </p:nvSpPr>
        <p:spPr>
          <a:xfrm>
            <a:off x="571500" y="1181100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386012"/>
            <a:ext cx="3555950" cy="30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7950" y="2386012"/>
            <a:ext cx="3555950" cy="30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64400" y="2386012"/>
            <a:ext cx="3555950" cy="309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7"/>
          <p:cNvSpPr txBox="1"/>
          <p:nvPr/>
        </p:nvSpPr>
        <p:spPr>
          <a:xfrm>
            <a:off x="866775" y="3328987"/>
            <a:ext cx="3113670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 b="1" i="0" u="none" strike="noStrike" cap="none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Technical Surveys</a:t>
            </a:r>
            <a:endParaRPr/>
          </a:p>
        </p:txBody>
      </p:sp>
      <p:sp>
        <p:nvSpPr>
          <p:cNvPr id="130" name="Google Shape;130;p17"/>
          <p:cNvSpPr txBox="1"/>
          <p:nvPr/>
        </p:nvSpPr>
        <p:spPr>
          <a:xfrm>
            <a:off x="866775" y="3824287"/>
            <a:ext cx="2965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In-depth route surveys and engineering analysis to ensure every inch of transit is optimized for heavy-haul transport.</a:t>
            </a:r>
            <a:endParaRPr/>
          </a:p>
        </p:txBody>
      </p:sp>
      <p:sp>
        <p:nvSpPr>
          <p:cNvPr id="131" name="Google Shape;131;p17"/>
          <p:cNvSpPr txBox="1"/>
          <p:nvPr/>
        </p:nvSpPr>
        <p:spPr>
          <a:xfrm>
            <a:off x="4613225" y="3328987"/>
            <a:ext cx="3113670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 b="1" i="0" u="none" strike="noStrike" cap="none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Permit Excellence</a:t>
            </a:r>
            <a:endParaRPr/>
          </a:p>
        </p:txBody>
      </p:sp>
      <p:sp>
        <p:nvSpPr>
          <p:cNvPr id="132" name="Google Shape;132;p17"/>
          <p:cNvSpPr txBox="1"/>
          <p:nvPr/>
        </p:nvSpPr>
        <p:spPr>
          <a:xfrm>
            <a:off x="4613225" y="3824287"/>
            <a:ext cx="2965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Mastery of US DOT permits, police escorts, and specialized bridge crossings for oversized manufacturing units.</a:t>
            </a:r>
            <a:endParaRPr/>
          </a:p>
        </p:txBody>
      </p:sp>
      <p:sp>
        <p:nvSpPr>
          <p:cNvPr id="133" name="Google Shape;133;p17"/>
          <p:cNvSpPr txBox="1"/>
          <p:nvPr/>
        </p:nvSpPr>
        <p:spPr>
          <a:xfrm>
            <a:off x="8359675" y="3328987"/>
            <a:ext cx="3113670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 b="1" i="0" u="none" strike="noStrike" cap="none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Site Handling</a:t>
            </a:r>
            <a:endParaRPr/>
          </a:p>
        </p:txBody>
      </p:sp>
      <p:sp>
        <p:nvSpPr>
          <p:cNvPr id="134" name="Google Shape;134;p17"/>
          <p:cNvSpPr txBox="1"/>
          <p:nvPr/>
        </p:nvSpPr>
        <p:spPr>
          <a:xfrm>
            <a:off x="8359675" y="3824287"/>
            <a:ext cx="2965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Turnkey solutions from factory site to foundation, including technical rigging and final positioning of machinery.</a:t>
            </a:r>
            <a:endParaRPr/>
          </a:p>
        </p:txBody>
      </p:sp>
      <p:pic>
        <p:nvPicPr>
          <p:cNvPr id="135" name="Google Shape;135;p17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6775" y="2719387"/>
            <a:ext cx="3810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13225" y="2719387"/>
            <a:ext cx="428625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59675" y="2719387"/>
            <a:ext cx="47625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7"/>
          <p:cNvSpPr txBox="1"/>
          <p:nvPr/>
        </p:nvSpPr>
        <p:spPr>
          <a:xfrm>
            <a:off x="715191" y="533400"/>
            <a:ext cx="1160145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 dirty="0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Engineering-Led Logistics</a:t>
            </a:r>
            <a:endParaRPr dirty="0"/>
          </a:p>
        </p:txBody>
      </p:sp>
      <p:sp>
        <p:nvSpPr>
          <p:cNvPr id="139" name="Google Shape;139;p17"/>
          <p:cNvSpPr/>
          <p:nvPr/>
        </p:nvSpPr>
        <p:spPr>
          <a:xfrm>
            <a:off x="571500" y="1181100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/>
          <p:nvPr/>
        </p:nvSpPr>
        <p:spPr>
          <a:xfrm>
            <a:off x="762000" y="553194"/>
            <a:ext cx="480060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 dirty="0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OOG Specialization</a:t>
            </a:r>
            <a:endParaRPr dirty="0"/>
          </a:p>
        </p:txBody>
      </p:sp>
      <p:sp>
        <p:nvSpPr>
          <p:cNvPr id="118" name="Google Shape;118;p16"/>
          <p:cNvSpPr txBox="1"/>
          <p:nvPr/>
        </p:nvSpPr>
        <p:spPr>
          <a:xfrm>
            <a:off x="762000" y="1825078"/>
            <a:ext cx="4343400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 b="1" i="0" u="none" strike="noStrike" cap="none" dirty="0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Out-of-Gauge (OOG) Expertise</a:t>
            </a:r>
            <a:endParaRPr dirty="0"/>
          </a:p>
        </p:txBody>
      </p:sp>
      <p:sp>
        <p:nvSpPr>
          <p:cNvPr id="119" name="Google Shape;119;p16"/>
          <p:cNvSpPr txBox="1"/>
          <p:nvPr/>
        </p:nvSpPr>
        <p:spPr>
          <a:xfrm>
            <a:off x="762000" y="2962275"/>
            <a:ext cx="457200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Flat Rack / Open Top Handling</a:t>
            </a:r>
          </a:p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Heavy Industrial Cargo </a:t>
            </a:r>
          </a:p>
          <a:p>
            <a:pPr marR="0" lvl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     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(Transformers, Cable Reels, Machinery)</a:t>
            </a:r>
          </a:p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Overweight / Over-dimensional Cargo Management</a:t>
            </a:r>
          </a:p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Coordinated Port to Site Execution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FA973B-8002-BC40-789F-4B1413EC87C0}"/>
              </a:ext>
            </a:extLst>
          </p:cNvPr>
          <p:cNvSpPr txBox="1"/>
          <p:nvPr/>
        </p:nvSpPr>
        <p:spPr>
          <a:xfrm>
            <a:off x="3048000" y="327511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5364B2-C0AA-10E3-1D02-87F6CD47C107}"/>
              </a:ext>
            </a:extLst>
          </p:cNvPr>
          <p:cNvSpPr txBox="1"/>
          <p:nvPr/>
        </p:nvSpPr>
        <p:spPr>
          <a:xfrm>
            <a:off x="3048000" y="327511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16D84E-C23D-24EB-1154-1F05A9C23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032" y="1595283"/>
            <a:ext cx="6389336" cy="46546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677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8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1933575"/>
            <a:ext cx="5286375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 txBox="1"/>
          <p:nvPr/>
        </p:nvSpPr>
        <p:spPr>
          <a:xfrm>
            <a:off x="571500" y="1651396"/>
            <a:ext cx="5550693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 b="1" i="0" u="none" strike="noStrike" cap="none" dirty="0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Heavy Inland Transport Capability</a:t>
            </a:r>
            <a:endParaRPr dirty="0"/>
          </a:p>
        </p:txBody>
      </p:sp>
      <p:sp>
        <p:nvSpPr>
          <p:cNvPr id="147" name="Google Shape;147;p18"/>
          <p:cNvSpPr txBox="1"/>
          <p:nvPr/>
        </p:nvSpPr>
        <p:spPr>
          <a:xfrm>
            <a:off x="571500" y="2219841"/>
            <a:ext cx="528637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RGN / Lowboy / Multi-axle configuration</a:t>
            </a:r>
          </a:p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Step</a:t>
            </a:r>
            <a:r>
              <a:rPr lang="ko-KR" alt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deck / Flatbed for oversize cargo</a:t>
            </a:r>
          </a:p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Police escort &amp; pilot coordination</a:t>
            </a:r>
          </a:p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Route-controlled delivery execution</a:t>
            </a:r>
            <a:endParaRPr dirty="0"/>
          </a:p>
        </p:txBody>
      </p:sp>
      <p:sp>
        <p:nvSpPr>
          <p:cNvPr id="150" name="Google Shape;150;p18"/>
          <p:cNvSpPr txBox="1"/>
          <p:nvPr/>
        </p:nvSpPr>
        <p:spPr>
          <a:xfrm>
            <a:off x="703085" y="943142"/>
            <a:ext cx="1160145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dirty="0">
                <a:solidFill>
                  <a:srgbClr val="002855"/>
                </a:solidFill>
                <a:latin typeface="Montserrat"/>
                <a:sym typeface="Montserrat"/>
              </a:rPr>
              <a:t>Inland Execution</a:t>
            </a:r>
            <a:endParaRPr dirty="0"/>
          </a:p>
        </p:txBody>
      </p:sp>
      <p:sp>
        <p:nvSpPr>
          <p:cNvPr id="151" name="Google Shape;151;p18"/>
          <p:cNvSpPr/>
          <p:nvPr/>
        </p:nvSpPr>
        <p:spPr>
          <a:xfrm>
            <a:off x="571500" y="1435375"/>
            <a:ext cx="11105268" cy="80478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BA9988-5587-0E11-0EA3-7540E2C71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6180" y="1651396"/>
            <a:ext cx="4700588" cy="47652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24358F-9078-73E7-FF75-376385C56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85" y="3832712"/>
            <a:ext cx="6193015" cy="261249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91400" y="1454809"/>
            <a:ext cx="4038600" cy="4572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6" name="Google Shape;96;p14"/>
          <p:cNvGraphicFramePr/>
          <p:nvPr>
            <p:extLst>
              <p:ext uri="{D42A27DB-BD31-4B8C-83A1-F6EECF244321}">
                <p14:modId xmlns:p14="http://schemas.microsoft.com/office/powerpoint/2010/main" val="1811659683"/>
              </p:ext>
            </p:extLst>
          </p:nvPr>
        </p:nvGraphicFramePr>
        <p:xfrm>
          <a:off x="761999" y="1370364"/>
          <a:ext cx="6057900" cy="513520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331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90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50" b="1" i="0" u="none" strike="noStrike" cap="none">
                          <a:solidFill>
                            <a:srgbClr val="FFFF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Strategic Project Name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8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50" b="1" i="0" u="none" strike="noStrike" cap="none">
                          <a:solidFill>
                            <a:srgbClr val="FFFFFF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Industry Sector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8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90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 dirty="0" err="1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sym typeface="Noto Sans KR"/>
                        </a:rPr>
                        <a:t>xAI</a:t>
                      </a:r>
                      <a:r>
                        <a:rPr lang="en-US" sz="1500" b="0" i="0" u="none" strike="noStrike" cap="none" dirty="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sym typeface="Noto Sans KR"/>
                        </a:rPr>
                        <a:t> Memphis Data Center Infrastructure PJT</a:t>
                      </a:r>
                      <a:endParaRPr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 dirty="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sym typeface="Noto Sans KR"/>
                        </a:rPr>
                        <a:t>AI Infrastructure &amp; Data Centers</a:t>
                      </a:r>
                      <a:endParaRPr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90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ULTIUM CELLS LLC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EV Battery Infrastructure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90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BOSK (BlueOvalSK)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EV Joint Venture Logistics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190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FORD BOSK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Automotive Construction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190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 dirty="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LGES MI2 / EDWARD ELECTRIC</a:t>
                      </a:r>
                      <a:endParaRPr lang="en-US" sz="1600"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 dirty="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EV Battery / Energy</a:t>
                      </a:r>
                      <a:endParaRPr lang="en-US" sz="1600"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190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QCELLS REDEEMER PJT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Renewable Energy (Solar)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190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HYUNDAI ENGINEERING AMERICA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 dirty="0">
                          <a:solidFill>
                            <a:srgbClr val="334155"/>
                          </a:solidFill>
                          <a:latin typeface="Noto Sans KR"/>
                          <a:ea typeface="Noto Sans KR"/>
                          <a:cs typeface="Noto Sans KR"/>
                          <a:sym typeface="Noto Sans KR"/>
                        </a:rPr>
                        <a:t>Industrial EPC Project</a:t>
                      </a:r>
                      <a:endParaRPr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7" name="Google Shape;97;p14"/>
          <p:cNvSpPr txBox="1"/>
          <p:nvPr/>
        </p:nvSpPr>
        <p:spPr>
          <a:xfrm>
            <a:off x="7143750" y="6000701"/>
            <a:ext cx="4695825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60000"/>
              </a:lnSpc>
            </a:pPr>
            <a:r>
              <a:rPr lang="en-US" dirty="0"/>
              <a:t>We deliver complex, large-scale industrial projects across North America with proven execution excellence.</a:t>
            </a:r>
            <a:endParaRPr dirty="0"/>
          </a:p>
        </p:txBody>
      </p:sp>
      <p:sp>
        <p:nvSpPr>
          <p:cNvPr id="99" name="Google Shape;99;p14"/>
          <p:cNvSpPr/>
          <p:nvPr/>
        </p:nvSpPr>
        <p:spPr>
          <a:xfrm>
            <a:off x="762000" y="3102173"/>
            <a:ext cx="3331071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4093071" y="3102173"/>
            <a:ext cx="2726828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762000" y="3759398"/>
            <a:ext cx="3331071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4"/>
          <p:cNvSpPr/>
          <p:nvPr/>
        </p:nvSpPr>
        <p:spPr>
          <a:xfrm>
            <a:off x="4093071" y="3759398"/>
            <a:ext cx="2726828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762000" y="4721423"/>
            <a:ext cx="3331071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4"/>
          <p:cNvSpPr/>
          <p:nvPr/>
        </p:nvSpPr>
        <p:spPr>
          <a:xfrm>
            <a:off x="4093071" y="4721423"/>
            <a:ext cx="2726828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4"/>
          <p:cNvSpPr/>
          <p:nvPr/>
        </p:nvSpPr>
        <p:spPr>
          <a:xfrm>
            <a:off x="762000" y="5378648"/>
            <a:ext cx="3331071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4"/>
          <p:cNvSpPr/>
          <p:nvPr/>
        </p:nvSpPr>
        <p:spPr>
          <a:xfrm>
            <a:off x="4093071" y="5378648"/>
            <a:ext cx="2726828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4"/>
          <p:cNvSpPr/>
          <p:nvPr/>
        </p:nvSpPr>
        <p:spPr>
          <a:xfrm>
            <a:off x="762000" y="6035873"/>
            <a:ext cx="3331071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4"/>
          <p:cNvSpPr/>
          <p:nvPr/>
        </p:nvSpPr>
        <p:spPr>
          <a:xfrm>
            <a:off x="4093071" y="6035873"/>
            <a:ext cx="2726828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4"/>
          <p:cNvSpPr/>
          <p:nvPr/>
        </p:nvSpPr>
        <p:spPr>
          <a:xfrm>
            <a:off x="762000" y="6693098"/>
            <a:ext cx="3331071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4"/>
          <p:cNvSpPr/>
          <p:nvPr/>
        </p:nvSpPr>
        <p:spPr>
          <a:xfrm>
            <a:off x="4093071" y="6693098"/>
            <a:ext cx="2726828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4"/>
          <p:cNvSpPr/>
          <p:nvPr/>
        </p:nvSpPr>
        <p:spPr>
          <a:xfrm>
            <a:off x="762000" y="7655123"/>
            <a:ext cx="3331071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4"/>
          <p:cNvSpPr/>
          <p:nvPr/>
        </p:nvSpPr>
        <p:spPr>
          <a:xfrm>
            <a:off x="4093071" y="7655123"/>
            <a:ext cx="2726828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4"/>
          <p:cNvSpPr txBox="1"/>
          <p:nvPr/>
        </p:nvSpPr>
        <p:spPr>
          <a:xfrm>
            <a:off x="762000" y="571500"/>
            <a:ext cx="1120140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 dirty="0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Selected project Experience</a:t>
            </a:r>
            <a:endParaRPr dirty="0"/>
          </a:p>
        </p:txBody>
      </p:sp>
      <p:sp>
        <p:nvSpPr>
          <p:cNvPr id="114" name="Google Shape;114;p14"/>
          <p:cNvSpPr/>
          <p:nvPr/>
        </p:nvSpPr>
        <p:spPr>
          <a:xfrm>
            <a:off x="762000" y="1295400"/>
            <a:ext cx="10744200" cy="45719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5427B1-8F6B-E57A-8D06-E7A54D338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507" y="1454809"/>
            <a:ext cx="4139693" cy="458550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4D0CEF5C-5887-A228-DBBF-88338DA01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 descr="image.png">
            <a:extLst>
              <a:ext uri="{FF2B5EF4-FFF2-40B4-BE49-F238E27FC236}">
                <a16:creationId xmlns:a16="http://schemas.microsoft.com/office/drawing/2014/main" id="{DDD117AB-258B-019C-0FFF-55B2FEA0C2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 descr="image.png">
            <a:extLst>
              <a:ext uri="{FF2B5EF4-FFF2-40B4-BE49-F238E27FC236}">
                <a16:creationId xmlns:a16="http://schemas.microsoft.com/office/drawing/2014/main" id="{5C9AD5B2-C14D-DB6F-907F-C9D7F51A20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8887" y="2121097"/>
            <a:ext cx="5624513" cy="375939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>
            <a:extLst>
              <a:ext uri="{FF2B5EF4-FFF2-40B4-BE49-F238E27FC236}">
                <a16:creationId xmlns:a16="http://schemas.microsoft.com/office/drawing/2014/main" id="{C0E85770-3147-18C4-E8D5-B30E043DC76D}"/>
              </a:ext>
            </a:extLst>
          </p:cNvPr>
          <p:cNvSpPr/>
          <p:nvPr/>
        </p:nvSpPr>
        <p:spPr>
          <a:xfrm>
            <a:off x="762000" y="3102173"/>
            <a:ext cx="3331071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4">
            <a:extLst>
              <a:ext uri="{FF2B5EF4-FFF2-40B4-BE49-F238E27FC236}">
                <a16:creationId xmlns:a16="http://schemas.microsoft.com/office/drawing/2014/main" id="{C4813022-5918-867D-8D09-2FE83F4AF399}"/>
              </a:ext>
            </a:extLst>
          </p:cNvPr>
          <p:cNvSpPr/>
          <p:nvPr/>
        </p:nvSpPr>
        <p:spPr>
          <a:xfrm>
            <a:off x="4093071" y="3102173"/>
            <a:ext cx="2726828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4">
            <a:extLst>
              <a:ext uri="{FF2B5EF4-FFF2-40B4-BE49-F238E27FC236}">
                <a16:creationId xmlns:a16="http://schemas.microsoft.com/office/drawing/2014/main" id="{42637751-C740-475C-56AB-D6B721B560D6}"/>
              </a:ext>
            </a:extLst>
          </p:cNvPr>
          <p:cNvSpPr/>
          <p:nvPr/>
        </p:nvSpPr>
        <p:spPr>
          <a:xfrm>
            <a:off x="762000" y="3759398"/>
            <a:ext cx="3331071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4">
            <a:extLst>
              <a:ext uri="{FF2B5EF4-FFF2-40B4-BE49-F238E27FC236}">
                <a16:creationId xmlns:a16="http://schemas.microsoft.com/office/drawing/2014/main" id="{5ECF7238-963D-5D15-97F8-09E5A6D2DFEC}"/>
              </a:ext>
            </a:extLst>
          </p:cNvPr>
          <p:cNvSpPr/>
          <p:nvPr/>
        </p:nvSpPr>
        <p:spPr>
          <a:xfrm>
            <a:off x="4093071" y="3759398"/>
            <a:ext cx="2726828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4">
            <a:extLst>
              <a:ext uri="{FF2B5EF4-FFF2-40B4-BE49-F238E27FC236}">
                <a16:creationId xmlns:a16="http://schemas.microsoft.com/office/drawing/2014/main" id="{A0561E1E-A37B-25F7-BD74-E90776CA70A7}"/>
              </a:ext>
            </a:extLst>
          </p:cNvPr>
          <p:cNvSpPr/>
          <p:nvPr/>
        </p:nvSpPr>
        <p:spPr>
          <a:xfrm>
            <a:off x="762000" y="4721423"/>
            <a:ext cx="3331071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4">
            <a:extLst>
              <a:ext uri="{FF2B5EF4-FFF2-40B4-BE49-F238E27FC236}">
                <a16:creationId xmlns:a16="http://schemas.microsoft.com/office/drawing/2014/main" id="{72D8428B-154E-F179-775E-8940A47BC451}"/>
              </a:ext>
            </a:extLst>
          </p:cNvPr>
          <p:cNvSpPr/>
          <p:nvPr/>
        </p:nvSpPr>
        <p:spPr>
          <a:xfrm>
            <a:off x="4093071" y="4721423"/>
            <a:ext cx="2726828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4">
            <a:extLst>
              <a:ext uri="{FF2B5EF4-FFF2-40B4-BE49-F238E27FC236}">
                <a16:creationId xmlns:a16="http://schemas.microsoft.com/office/drawing/2014/main" id="{C59A1F28-8870-68C5-F1E7-FADBD57AF079}"/>
              </a:ext>
            </a:extLst>
          </p:cNvPr>
          <p:cNvSpPr/>
          <p:nvPr/>
        </p:nvSpPr>
        <p:spPr>
          <a:xfrm>
            <a:off x="762000" y="5378648"/>
            <a:ext cx="3331071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4">
            <a:extLst>
              <a:ext uri="{FF2B5EF4-FFF2-40B4-BE49-F238E27FC236}">
                <a16:creationId xmlns:a16="http://schemas.microsoft.com/office/drawing/2014/main" id="{95053F45-0FCD-2289-15B3-BDACB2B175B8}"/>
              </a:ext>
            </a:extLst>
          </p:cNvPr>
          <p:cNvSpPr/>
          <p:nvPr/>
        </p:nvSpPr>
        <p:spPr>
          <a:xfrm>
            <a:off x="4093071" y="5378648"/>
            <a:ext cx="2726828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4">
            <a:extLst>
              <a:ext uri="{FF2B5EF4-FFF2-40B4-BE49-F238E27FC236}">
                <a16:creationId xmlns:a16="http://schemas.microsoft.com/office/drawing/2014/main" id="{28BCB0B4-E930-3660-DAFF-C370C65F5FC9}"/>
              </a:ext>
            </a:extLst>
          </p:cNvPr>
          <p:cNvSpPr/>
          <p:nvPr/>
        </p:nvSpPr>
        <p:spPr>
          <a:xfrm>
            <a:off x="762000" y="6035873"/>
            <a:ext cx="3331071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4">
            <a:extLst>
              <a:ext uri="{FF2B5EF4-FFF2-40B4-BE49-F238E27FC236}">
                <a16:creationId xmlns:a16="http://schemas.microsoft.com/office/drawing/2014/main" id="{596BFF22-6846-F7CD-7198-1A38A48D48BA}"/>
              </a:ext>
            </a:extLst>
          </p:cNvPr>
          <p:cNvSpPr/>
          <p:nvPr/>
        </p:nvSpPr>
        <p:spPr>
          <a:xfrm>
            <a:off x="4093071" y="6035873"/>
            <a:ext cx="2726828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4">
            <a:extLst>
              <a:ext uri="{FF2B5EF4-FFF2-40B4-BE49-F238E27FC236}">
                <a16:creationId xmlns:a16="http://schemas.microsoft.com/office/drawing/2014/main" id="{9DB2008D-9529-7EBB-4BEB-B3520CC1DD04}"/>
              </a:ext>
            </a:extLst>
          </p:cNvPr>
          <p:cNvSpPr/>
          <p:nvPr/>
        </p:nvSpPr>
        <p:spPr>
          <a:xfrm>
            <a:off x="762000" y="6693098"/>
            <a:ext cx="3331071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4">
            <a:extLst>
              <a:ext uri="{FF2B5EF4-FFF2-40B4-BE49-F238E27FC236}">
                <a16:creationId xmlns:a16="http://schemas.microsoft.com/office/drawing/2014/main" id="{F42E8DF7-4F4C-C07E-6B97-373328B345F6}"/>
              </a:ext>
            </a:extLst>
          </p:cNvPr>
          <p:cNvSpPr/>
          <p:nvPr/>
        </p:nvSpPr>
        <p:spPr>
          <a:xfrm>
            <a:off x="4093071" y="6693098"/>
            <a:ext cx="2726828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4">
            <a:extLst>
              <a:ext uri="{FF2B5EF4-FFF2-40B4-BE49-F238E27FC236}">
                <a16:creationId xmlns:a16="http://schemas.microsoft.com/office/drawing/2014/main" id="{E47BFD3F-00FB-0EE6-D9C5-1DB4F69A75BA}"/>
              </a:ext>
            </a:extLst>
          </p:cNvPr>
          <p:cNvSpPr/>
          <p:nvPr/>
        </p:nvSpPr>
        <p:spPr>
          <a:xfrm>
            <a:off x="762000" y="7655123"/>
            <a:ext cx="3331071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4">
            <a:extLst>
              <a:ext uri="{FF2B5EF4-FFF2-40B4-BE49-F238E27FC236}">
                <a16:creationId xmlns:a16="http://schemas.microsoft.com/office/drawing/2014/main" id="{10934D42-600E-9EC7-BE4C-9B9E2A54CBD8}"/>
              </a:ext>
            </a:extLst>
          </p:cNvPr>
          <p:cNvSpPr/>
          <p:nvPr/>
        </p:nvSpPr>
        <p:spPr>
          <a:xfrm>
            <a:off x="4093071" y="7655123"/>
            <a:ext cx="2726828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4">
            <a:extLst>
              <a:ext uri="{FF2B5EF4-FFF2-40B4-BE49-F238E27FC236}">
                <a16:creationId xmlns:a16="http://schemas.microsoft.com/office/drawing/2014/main" id="{DACDD3FD-E72C-4D68-3A9A-AE683083C48F}"/>
              </a:ext>
            </a:extLst>
          </p:cNvPr>
          <p:cNvSpPr txBox="1"/>
          <p:nvPr/>
        </p:nvSpPr>
        <p:spPr>
          <a:xfrm>
            <a:off x="762000" y="571500"/>
            <a:ext cx="112014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sz="3200" dirty="0"/>
              <a:t>Case Study – Industrial Project Execution</a:t>
            </a:r>
            <a:endParaRPr dirty="0"/>
          </a:p>
        </p:txBody>
      </p:sp>
      <p:sp>
        <p:nvSpPr>
          <p:cNvPr id="114" name="Google Shape;114;p14">
            <a:extLst>
              <a:ext uri="{FF2B5EF4-FFF2-40B4-BE49-F238E27FC236}">
                <a16:creationId xmlns:a16="http://schemas.microsoft.com/office/drawing/2014/main" id="{2BDDF7F5-479A-5C78-247D-C62173F9A070}"/>
              </a:ext>
            </a:extLst>
          </p:cNvPr>
          <p:cNvSpPr/>
          <p:nvPr/>
        </p:nvSpPr>
        <p:spPr>
          <a:xfrm>
            <a:off x="762000" y="1295400"/>
            <a:ext cx="10668000" cy="28575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47;p18">
            <a:extLst>
              <a:ext uri="{FF2B5EF4-FFF2-40B4-BE49-F238E27FC236}">
                <a16:creationId xmlns:a16="http://schemas.microsoft.com/office/drawing/2014/main" id="{6FD5334A-7557-E3C5-BC90-CE0183557CEF}"/>
              </a:ext>
            </a:extLst>
          </p:cNvPr>
          <p:cNvSpPr txBox="1"/>
          <p:nvPr/>
        </p:nvSpPr>
        <p:spPr>
          <a:xfrm>
            <a:off x="714377" y="1555432"/>
            <a:ext cx="5624512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b="1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PROJECT</a:t>
            </a:r>
          </a:p>
          <a:p>
            <a:pPr marR="0" lvl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     </a:t>
            </a:r>
            <a:r>
              <a:rPr lang="en-US" sz="12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xAI</a:t>
            </a:r>
            <a:r>
              <a:rPr lang="en-US" sz="12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Memphis Data Center Infrastructure</a:t>
            </a:r>
          </a:p>
          <a:p>
            <a:pPr marL="285750" lvl="0" indent="-285750">
              <a:lnSpc>
                <a:spcPct val="160000"/>
              </a:lnSpc>
              <a:buFontTx/>
              <a:buChar char="-"/>
            </a:pPr>
            <a:r>
              <a:rPr lang="en-US" sz="1200" b="1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Duration</a:t>
            </a:r>
          </a:p>
          <a:p>
            <a:pPr lvl="0">
              <a:lnSpc>
                <a:spcPct val="160000"/>
              </a:lnSpc>
            </a:pPr>
            <a:r>
              <a:rPr lang="en-US" sz="12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      Ongoing project since July 2025</a:t>
            </a:r>
          </a:p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b="1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SCOPE</a:t>
            </a:r>
          </a:p>
          <a:p>
            <a:pPr marR="0" lvl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      End-to-end delivery of transformers and critical power equipment</a:t>
            </a:r>
          </a:p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b="1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EQUIPMENT</a:t>
            </a:r>
          </a:p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RGN / Flatbed / </a:t>
            </a:r>
            <a:r>
              <a:rPr lang="en-US" sz="12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Stepdeck</a:t>
            </a:r>
            <a:r>
              <a:rPr lang="en-US" sz="12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for heavy and oversize cargo</a:t>
            </a:r>
          </a:p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b="1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CHALLENGE</a:t>
            </a:r>
          </a:p>
          <a:p>
            <a:pPr marR="0" lvl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      Overweight transport under strict route, permit, and infrastructure limitations.</a:t>
            </a:r>
          </a:p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b="1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EXECUTION</a:t>
            </a:r>
          </a:p>
          <a:p>
            <a:pPr marR="0" lvl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      Integrated project management including route survey, permit control, inland </a:t>
            </a:r>
          </a:p>
          <a:p>
            <a:pPr marR="0" lvl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      transport, and crane coordination</a:t>
            </a:r>
          </a:p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200" b="1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RESULT</a:t>
            </a:r>
          </a:p>
          <a:p>
            <a:pPr marR="0" lvl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      Executed with precision, safety, and full operational control</a:t>
            </a:r>
            <a:endParaRPr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BE24D-F723-6EDD-60A0-0D8D2BDA2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053" y="2314395"/>
            <a:ext cx="5231644" cy="333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41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478434"/>
            <a:ext cx="2619375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1375" y="2478434"/>
            <a:ext cx="2619375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1250" y="2478434"/>
            <a:ext cx="2619375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1125" y="2478434"/>
            <a:ext cx="2619375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9"/>
          <p:cNvSpPr txBox="1"/>
          <p:nvPr/>
        </p:nvSpPr>
        <p:spPr>
          <a:xfrm>
            <a:off x="465986" y="5002559"/>
            <a:ext cx="2619375" cy="243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002855"/>
                </a:solidFill>
                <a:latin typeface="Lato"/>
                <a:ea typeface="Lato"/>
                <a:cs typeface="Lato"/>
                <a:sym typeface="Lato"/>
              </a:rPr>
              <a:t>EUKOR RORO OPERATIONS</a:t>
            </a:r>
            <a:endParaRPr dirty="0"/>
          </a:p>
        </p:txBody>
      </p:sp>
      <p:sp>
        <p:nvSpPr>
          <p:cNvPr id="162" name="Google Shape;162;p19"/>
          <p:cNvSpPr txBox="1"/>
          <p:nvPr/>
        </p:nvSpPr>
        <p:spPr>
          <a:xfrm>
            <a:off x="3381375" y="5002559"/>
            <a:ext cx="2619375" cy="243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2855"/>
                </a:solidFill>
                <a:latin typeface="Lato"/>
                <a:ea typeface="Lato"/>
                <a:cs typeface="Lato"/>
                <a:sym typeface="Lato"/>
              </a:rPr>
              <a:t>BREAKBULK SOLUTIONS</a:t>
            </a:r>
            <a:endParaRPr/>
          </a:p>
        </p:txBody>
      </p:sp>
      <p:sp>
        <p:nvSpPr>
          <p:cNvPr id="163" name="Google Shape;163;p19"/>
          <p:cNvSpPr txBox="1"/>
          <p:nvPr/>
        </p:nvSpPr>
        <p:spPr>
          <a:xfrm>
            <a:off x="6191250" y="5002559"/>
            <a:ext cx="2619375" cy="243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2855"/>
                </a:solidFill>
                <a:latin typeface="Lato"/>
                <a:ea typeface="Lato"/>
                <a:cs typeface="Lato"/>
                <a:sym typeface="Lato"/>
              </a:rPr>
              <a:t>ENERGY INFRASTRUCTURE</a:t>
            </a:r>
            <a:endParaRPr/>
          </a:p>
        </p:txBody>
      </p:sp>
      <p:sp>
        <p:nvSpPr>
          <p:cNvPr id="164" name="Google Shape;164;p19"/>
          <p:cNvSpPr txBox="1"/>
          <p:nvPr/>
        </p:nvSpPr>
        <p:spPr>
          <a:xfrm>
            <a:off x="9001125" y="5002559"/>
            <a:ext cx="2619375" cy="243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2855"/>
                </a:solidFill>
                <a:latin typeface="Lato"/>
                <a:ea typeface="Lato"/>
                <a:cs typeface="Lato"/>
                <a:sym typeface="Lato"/>
              </a:rPr>
              <a:t>HEAVY MACHINERY</a:t>
            </a:r>
            <a:endParaRPr/>
          </a:p>
        </p:txBody>
      </p:sp>
      <p:sp>
        <p:nvSpPr>
          <p:cNvPr id="169" name="Google Shape;169;p19"/>
          <p:cNvSpPr txBox="1"/>
          <p:nvPr/>
        </p:nvSpPr>
        <p:spPr>
          <a:xfrm>
            <a:off x="767443" y="537952"/>
            <a:ext cx="1160145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 dirty="0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Operational Portfolio: OOG &amp; RORO</a:t>
            </a:r>
            <a:endParaRPr dirty="0"/>
          </a:p>
        </p:txBody>
      </p:sp>
      <p:sp>
        <p:nvSpPr>
          <p:cNvPr id="170" name="Google Shape;170;p19"/>
          <p:cNvSpPr/>
          <p:nvPr/>
        </p:nvSpPr>
        <p:spPr>
          <a:xfrm>
            <a:off x="571500" y="1181100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B5284F-056C-F2C3-CB8B-D7671B829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692282" y="1948208"/>
            <a:ext cx="3327401" cy="2495551"/>
          </a:xfrm>
          <a:prstGeom prst="rect">
            <a:avLst/>
          </a:prstGeom>
        </p:spPr>
      </p:pic>
      <p:pic>
        <p:nvPicPr>
          <p:cNvPr id="16" name="Picture 15" descr="A construction site with a crane and a large pipe&#10;&#10;Description automatically generated">
            <a:extLst>
              <a:ext uri="{FF2B5EF4-FFF2-40B4-BE49-F238E27FC236}">
                <a16:creationId xmlns:a16="http://schemas.microsoft.com/office/drawing/2014/main" id="{819A1738-DAAF-6AD9-1995-5E070EABF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" r="-2" b="2858"/>
          <a:stretch/>
        </p:blipFill>
        <p:spPr>
          <a:xfrm>
            <a:off x="6363271" y="1991541"/>
            <a:ext cx="2584313" cy="2868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1C1728-433C-6B78-8267-07FA5F7753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933" y="2760073"/>
            <a:ext cx="2937483" cy="209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C62B7-21DA-C2B1-9C39-2BF28EEACF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1012" y="2381250"/>
            <a:ext cx="2692122" cy="24876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52698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0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1790700"/>
            <a:ext cx="428625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0"/>
          <p:cNvSpPr txBox="1"/>
          <p:nvPr/>
        </p:nvSpPr>
        <p:spPr>
          <a:xfrm>
            <a:off x="6297215" y="2114551"/>
            <a:ext cx="5550693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 b="1" i="0" u="none" strike="noStrike" cap="none" dirty="0">
                <a:solidFill>
                  <a:srgbClr val="002855"/>
                </a:solidFill>
                <a:latin typeface="Montserrat"/>
                <a:ea typeface="Montserrat"/>
                <a:cs typeface="Montserrat"/>
                <a:sym typeface="Montserrat"/>
              </a:rPr>
              <a:t>Professional Crating &amp; Storage</a:t>
            </a:r>
            <a:endParaRPr dirty="0"/>
          </a:p>
        </p:txBody>
      </p:sp>
      <p:sp>
        <p:nvSpPr>
          <p:cNvPr id="178" name="Google Shape;178;p20"/>
          <p:cNvSpPr txBox="1"/>
          <p:nvPr/>
        </p:nvSpPr>
        <p:spPr>
          <a:xfrm>
            <a:off x="6297215" y="2657475"/>
            <a:ext cx="5286375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Our LA facility offers climate-controlled and secure storage for oversized industrial crates. We provide high-spec export packaging and professional crating to withstand trans-pacific sea freight conditions.</a:t>
            </a:r>
            <a:endParaRPr dirty="0"/>
          </a:p>
        </p:txBody>
      </p:sp>
      <p:sp>
        <p:nvSpPr>
          <p:cNvPr id="180" name="Google Shape;180;p20"/>
          <p:cNvSpPr txBox="1"/>
          <p:nvPr/>
        </p:nvSpPr>
        <p:spPr>
          <a:xfrm>
            <a:off x="6410325" y="4333875"/>
            <a:ext cx="1143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181" name="Google Shape;181;p20"/>
          <p:cNvSpPr txBox="1"/>
          <p:nvPr/>
        </p:nvSpPr>
        <p:spPr>
          <a:xfrm>
            <a:off x="6524625" y="4333875"/>
            <a:ext cx="509587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Custom ISPM-15 Crating</a:t>
            </a:r>
            <a:endParaRPr/>
          </a:p>
        </p:txBody>
      </p:sp>
      <p:sp>
        <p:nvSpPr>
          <p:cNvPr id="182" name="Google Shape;182;p20"/>
          <p:cNvSpPr txBox="1"/>
          <p:nvPr/>
        </p:nvSpPr>
        <p:spPr>
          <a:xfrm>
            <a:off x="6410325" y="4638675"/>
            <a:ext cx="1143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183" name="Google Shape;183;p20"/>
          <p:cNvSpPr txBox="1"/>
          <p:nvPr/>
        </p:nvSpPr>
        <p:spPr>
          <a:xfrm>
            <a:off x="6524625" y="4638675"/>
            <a:ext cx="509587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Secure CFS Operations</a:t>
            </a:r>
            <a:endParaRPr dirty="0"/>
          </a:p>
        </p:txBody>
      </p:sp>
      <p:sp>
        <p:nvSpPr>
          <p:cNvPr id="184" name="Google Shape;184;p20"/>
          <p:cNvSpPr txBox="1"/>
          <p:nvPr/>
        </p:nvSpPr>
        <p:spPr>
          <a:xfrm>
            <a:off x="6410325" y="4943475"/>
            <a:ext cx="1143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185" name="Google Shape;185;p20"/>
          <p:cNvSpPr txBox="1"/>
          <p:nvPr/>
        </p:nvSpPr>
        <p:spPr>
          <a:xfrm>
            <a:off x="6524625" y="4943475"/>
            <a:ext cx="509587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Short &amp; Long-term Hub Storage</a:t>
            </a:r>
            <a:endParaRPr/>
          </a:p>
        </p:txBody>
      </p:sp>
      <p:sp>
        <p:nvSpPr>
          <p:cNvPr id="186" name="Google Shape;186;p20"/>
          <p:cNvSpPr txBox="1"/>
          <p:nvPr/>
        </p:nvSpPr>
        <p:spPr>
          <a:xfrm>
            <a:off x="723900" y="876554"/>
            <a:ext cx="1160145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dirty="0">
                <a:solidFill>
                  <a:srgbClr val="002855"/>
                </a:solidFill>
                <a:latin typeface="Montserrat"/>
                <a:sym typeface="Montserrat"/>
              </a:rPr>
              <a:t>Integrated Warehousing &amp; Transloading</a:t>
            </a:r>
            <a:endParaRPr dirty="0"/>
          </a:p>
        </p:txBody>
      </p:sp>
      <p:sp>
        <p:nvSpPr>
          <p:cNvPr id="187" name="Google Shape;187;p20"/>
          <p:cNvSpPr/>
          <p:nvPr/>
        </p:nvSpPr>
        <p:spPr>
          <a:xfrm>
            <a:off x="608409" y="1352551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A13BFA-FD1E-39D1-A10B-1643BA36C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09" y="2133601"/>
            <a:ext cx="5230415" cy="34289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763</Words>
  <Application>Microsoft Macintosh PowerPoint</Application>
  <PresentationFormat>Widescreen</PresentationFormat>
  <Paragraphs>136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Lato</vt:lpstr>
      <vt:lpstr>Arial</vt:lpstr>
      <vt:lpstr>Calibri</vt:lpstr>
      <vt:lpstr>Montserrat</vt:lpstr>
      <vt:lpstr>Poppins</vt:lpstr>
      <vt:lpstr>Lato Light</vt:lpstr>
      <vt:lpstr>Noto Sans KR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Helena Lim</dc:creator>
  <cp:lastModifiedBy>Sunny Kim</cp:lastModifiedBy>
  <cp:revision>12</cp:revision>
  <cp:lastPrinted>2026-04-30T17:57:13Z</cp:lastPrinted>
  <dcterms:modified xsi:type="dcterms:W3CDTF">2026-04-30T21:49:15Z</dcterms:modified>
</cp:coreProperties>
</file>