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0" r:id="rId1"/>
  </p:sldMasterIdLst>
  <p:sldIdLst>
    <p:sldId id="256" r:id="rId2"/>
    <p:sldId id="257" r:id="rId3"/>
    <p:sldId id="267" r:id="rId4"/>
    <p:sldId id="270" r:id="rId5"/>
    <p:sldId id="271" r:id="rId6"/>
    <p:sldId id="266" r:id="rId7"/>
    <p:sldId id="268" r:id="rId8"/>
    <p:sldId id="258" r:id="rId9"/>
    <p:sldId id="264" r:id="rId10"/>
    <p:sldId id="262" r:id="rId11"/>
    <p:sldId id="263" r:id="rId12"/>
    <p:sldId id="269" r:id="rId13"/>
    <p:sldId id="265" r:id="rId14"/>
    <p:sldId id="261"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A5C"/>
    <a:srgbClr val="1E7ED0"/>
    <a:srgbClr val="2C87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10"/>
    <p:restoredTop sz="94732"/>
  </p:normalViewPr>
  <p:slideViewPr>
    <p:cSldViewPr snapToGrid="0" snapToObjects="1">
      <p:cViewPr varScale="1">
        <p:scale>
          <a:sx n="79" d="100"/>
          <a:sy n="79" d="100"/>
        </p:scale>
        <p:origin x="240"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898F52-2787-4BA2-BBBC-9395E9F86D50}" type="datetimeFigureOut">
              <a:rPr lang="en-US" smtClean="0"/>
              <a:t>2/1/21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C8B8A27-DF03-4546-BA93-21C967D57E5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91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pPr/>
              <a:t>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418727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316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10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095200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236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pPr/>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B8A27-DF03-4546-BA93-21C967D57E5C}"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750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491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90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90897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t>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728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98F52-2787-4BA2-BBBC-9395E9F86D50}" type="datetimeFigureOut">
              <a:rPr lang="en-US" smtClean="0"/>
              <a:t>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980534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pPr/>
              <a:t>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8B8A27-DF03-4546-BA93-21C967D57E5C}"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8131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98F52-2787-4BA2-BBBC-9395E9F86D50}" type="datetimeFigureOut">
              <a:rPr lang="en-US" smtClean="0"/>
              <a:t>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B8A27-DF03-4546-BA93-21C967D57E5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742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98F52-2787-4BA2-BBBC-9395E9F86D50}" type="datetimeFigureOut">
              <a:rPr lang="en-US" smtClean="0"/>
              <a:t>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14163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t>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9186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t>2/1/21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4700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87D5"/>
        </a:solid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898F52-2787-4BA2-BBBC-9395E9F86D50}" type="datetimeFigureOut">
              <a:rPr lang="en-US" smtClean="0"/>
              <a:pPr/>
              <a:t>2/1/21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60959629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ofogirlslax.com/spono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sofogirlslax.com/page/show/5533522-volunteer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teamlocker.squadlocker.com/#/lockers/south-forsyth-high-school-girls-lacrosse-0?_k=hht63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E8BC76F0-0E80-4443-B35E-DF38023975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C770C11-1E1A-894C-B010-76731EAB181E}"/>
              </a:ext>
            </a:extLst>
          </p:cNvPr>
          <p:cNvSpPr>
            <a:spLocks noGrp="1"/>
          </p:cNvSpPr>
          <p:nvPr>
            <p:ph type="ctrTitle"/>
          </p:nvPr>
        </p:nvSpPr>
        <p:spPr>
          <a:xfrm>
            <a:off x="6553770" y="1041401"/>
            <a:ext cx="4538526" cy="2345264"/>
          </a:xfrm>
        </p:spPr>
        <p:txBody>
          <a:bodyPr>
            <a:noAutofit/>
          </a:bodyPr>
          <a:lstStyle/>
          <a:p>
            <a:pPr>
              <a:lnSpc>
                <a:spcPct val="90000"/>
              </a:lnSpc>
            </a:pPr>
            <a:r>
              <a:rPr lang="en-US" sz="4000" b="1" dirty="0">
                <a:solidFill>
                  <a:srgbClr val="595A5C"/>
                </a:solidFill>
              </a:rPr>
              <a:t>SOUTH FORSYTH HIGH SCHOOL GIRLS LACROSSE</a:t>
            </a:r>
          </a:p>
        </p:txBody>
      </p:sp>
      <p:sp>
        <p:nvSpPr>
          <p:cNvPr id="3" name="Subtitle 2">
            <a:extLst>
              <a:ext uri="{FF2B5EF4-FFF2-40B4-BE49-F238E27FC236}">
                <a16:creationId xmlns:a16="http://schemas.microsoft.com/office/drawing/2014/main" id="{809B5288-3DAD-944F-855B-5190826D9936}"/>
              </a:ext>
            </a:extLst>
          </p:cNvPr>
          <p:cNvSpPr>
            <a:spLocks noGrp="1"/>
          </p:cNvSpPr>
          <p:nvPr>
            <p:ph type="subTitle" idx="1"/>
          </p:nvPr>
        </p:nvSpPr>
        <p:spPr>
          <a:xfrm>
            <a:off x="6579045" y="3657596"/>
            <a:ext cx="4513252" cy="1933463"/>
          </a:xfrm>
        </p:spPr>
        <p:txBody>
          <a:bodyPr>
            <a:normAutofit/>
          </a:bodyPr>
          <a:lstStyle/>
          <a:p>
            <a:r>
              <a:rPr lang="en-US" sz="3200" b="1" dirty="0">
                <a:solidFill>
                  <a:srgbClr val="595A5C"/>
                </a:solidFill>
              </a:rPr>
              <a:t>PARENT/PLAYER MEETING</a:t>
            </a:r>
          </a:p>
          <a:p>
            <a:r>
              <a:rPr lang="en-US" sz="3200" b="1" dirty="0">
                <a:solidFill>
                  <a:srgbClr val="595A5C"/>
                </a:solidFill>
              </a:rPr>
              <a:t>FEBRUARY 1, 2021</a:t>
            </a:r>
          </a:p>
        </p:txBody>
      </p:sp>
      <p:sp>
        <p:nvSpPr>
          <p:cNvPr id="103" name="Rectangle 102">
            <a:extLst>
              <a:ext uri="{FF2B5EF4-FFF2-40B4-BE49-F238E27FC236}">
                <a16:creationId xmlns:a16="http://schemas.microsoft.com/office/drawing/2014/main" id="{89ED9B58-85C3-470F-B856-89F94D5BF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descr="Logo, company name&#10;&#10;Description automatically generated">
            <a:extLst>
              <a:ext uri="{FF2B5EF4-FFF2-40B4-BE49-F238E27FC236}">
                <a16:creationId xmlns:a16="http://schemas.microsoft.com/office/drawing/2014/main" id="{60522FFC-461C-4342-8D2B-05E6DA8B7C05}"/>
              </a:ext>
            </a:extLst>
          </p:cNvPr>
          <p:cNvPicPr>
            <a:picLocks noChangeAspect="1"/>
          </p:cNvPicPr>
          <p:nvPr/>
        </p:nvPicPr>
        <p:blipFill>
          <a:blip r:embed="rId3"/>
          <a:stretch>
            <a:fillRect/>
          </a:stretch>
        </p:blipFill>
        <p:spPr>
          <a:xfrm>
            <a:off x="1412683" y="1659719"/>
            <a:ext cx="4348925" cy="3359757"/>
          </a:xfrm>
          <a:prstGeom prst="rect">
            <a:avLst/>
          </a:prstGeom>
        </p:spPr>
      </p:pic>
      <p:cxnSp>
        <p:nvCxnSpPr>
          <p:cNvPr id="105" name="Straight Connector 104">
            <a:extLst>
              <a:ext uri="{FF2B5EF4-FFF2-40B4-BE49-F238E27FC236}">
                <a16:creationId xmlns:a16="http://schemas.microsoft.com/office/drawing/2014/main" id="{906654BF-00E5-4DD8-9543-3C20C78105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635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b="1" dirty="0">
                <a:solidFill>
                  <a:srgbClr val="595A5C"/>
                </a:solidFill>
              </a:rPr>
              <a:t>SPONSORSHIPS-2021 SEASON</a:t>
            </a:r>
          </a:p>
        </p:txBody>
      </p:sp>
      <p:sp>
        <p:nvSpPr>
          <p:cNvPr id="3" name="Content Placeholder 2">
            <a:extLst>
              <a:ext uri="{FF2B5EF4-FFF2-40B4-BE49-F238E27FC236}">
                <a16:creationId xmlns:a16="http://schemas.microsoft.com/office/drawing/2014/main" id="{79A9855D-3168-E445-B5D8-58902E35B84E}"/>
              </a:ext>
            </a:extLst>
          </p:cNvPr>
          <p:cNvSpPr>
            <a:spLocks noGrp="1"/>
          </p:cNvSpPr>
          <p:nvPr>
            <p:ph idx="1"/>
          </p:nvPr>
        </p:nvSpPr>
        <p:spPr/>
        <p:txBody>
          <a:bodyPr>
            <a:noAutofit/>
          </a:bodyPr>
          <a:lstStyle/>
          <a:p>
            <a:pPr>
              <a:buClr>
                <a:srgbClr val="1E7ED0"/>
              </a:buClr>
            </a:pPr>
            <a:r>
              <a:rPr lang="en-US" sz="1900" dirty="0"/>
              <a:t>COMPANY SPONSORSHIPS TO HELP KEEP FEES DOWN AND FUND OUR PROGRAM. PLEASE REACH OUT TO ANYONE YOU KNOW WHO OWNS A BUSINESS, COMPANIES YOU DO BUSINESS WITH AND YOUR EMPLOYERS. WE WILL ALSO PARTNER WITH COMPANIES INTERESTED IN DONATING FOOD AS “IN KIND” DONATIONS FOR GAMEDAY MEALS, PLAYER MEETINGS, SR NIGHT, BANQUET, ETC.</a:t>
            </a:r>
          </a:p>
          <a:p>
            <a:pPr>
              <a:buClr>
                <a:srgbClr val="1E7ED0"/>
              </a:buClr>
            </a:pPr>
            <a:r>
              <a:rPr lang="en-US" sz="1900" dirty="0"/>
              <a:t>PLAYER’S 2021 SEASON FEES WILL BE CREDITED WITH 20% OF THE AMOUNT OF THE SPONSORSHIP (I.E., $200 CREDIT FOR PLATINUM).</a:t>
            </a:r>
          </a:p>
          <a:p>
            <a:pPr>
              <a:buClr>
                <a:srgbClr val="1E7ED0"/>
              </a:buClr>
            </a:pPr>
            <a:r>
              <a:rPr lang="en-US" sz="1900" dirty="0"/>
              <a:t>FORMS/PAYMENT INFORMATION</a:t>
            </a:r>
          </a:p>
          <a:p>
            <a:pPr lvl="1">
              <a:buClr>
                <a:srgbClr val="1E7ED0"/>
              </a:buClr>
            </a:pPr>
            <a:r>
              <a:rPr lang="en-US" sz="1900" dirty="0"/>
              <a:t>WEBSITE LINK-</a:t>
            </a:r>
            <a:r>
              <a:rPr lang="en-US" sz="1900" dirty="0">
                <a:solidFill>
                  <a:schemeClr val="accent6">
                    <a:lumMod val="75000"/>
                  </a:schemeClr>
                </a:solidFill>
                <a:hlinkClick r:id="rId2">
                  <a:extLst>
                    <a:ext uri="{A12FA001-AC4F-418D-AE19-62706E023703}">
                      <ahyp:hlinkClr xmlns:ahyp="http://schemas.microsoft.com/office/drawing/2018/hyperlinkcolor" val="tx"/>
                    </a:ext>
                  </a:extLst>
                </a:hlinkClick>
              </a:rPr>
              <a:t>SPONSORS</a:t>
            </a:r>
            <a:endParaRPr lang="en-US" sz="1900" dirty="0">
              <a:solidFill>
                <a:schemeClr val="accent6">
                  <a:lumMod val="75000"/>
                </a:schemeClr>
              </a:solidFill>
            </a:endParaRPr>
          </a:p>
        </p:txBody>
      </p:sp>
    </p:spTree>
    <p:extLst>
      <p:ext uri="{BB962C8B-B14F-4D97-AF65-F5344CB8AC3E}">
        <p14:creationId xmlns:p14="http://schemas.microsoft.com/office/powerpoint/2010/main" val="171997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b="1" dirty="0">
                <a:solidFill>
                  <a:srgbClr val="595A5C"/>
                </a:solidFill>
              </a:rPr>
              <a:t>SPONSORSHIPS-2021 SEASON</a:t>
            </a:r>
          </a:p>
        </p:txBody>
      </p:sp>
      <p:graphicFrame>
        <p:nvGraphicFramePr>
          <p:cNvPr id="15" name="Table 15">
            <a:extLst>
              <a:ext uri="{FF2B5EF4-FFF2-40B4-BE49-F238E27FC236}">
                <a16:creationId xmlns:a16="http://schemas.microsoft.com/office/drawing/2014/main" id="{ED9E88E5-B08F-334E-BB68-949C374445AD}"/>
              </a:ext>
            </a:extLst>
          </p:cNvPr>
          <p:cNvGraphicFramePr>
            <a:graphicFrameLocks noGrp="1"/>
          </p:cNvGraphicFramePr>
          <p:nvPr>
            <p:ph idx="1"/>
            <p:extLst>
              <p:ext uri="{D42A27DB-BD31-4B8C-83A1-F6EECF244321}">
                <p14:modId xmlns:p14="http://schemas.microsoft.com/office/powerpoint/2010/main" val="3223338832"/>
              </p:ext>
            </p:extLst>
          </p:nvPr>
        </p:nvGraphicFramePr>
        <p:xfrm>
          <a:off x="1295400" y="2557463"/>
          <a:ext cx="9601200" cy="2509520"/>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1212422845"/>
                    </a:ext>
                  </a:extLst>
                </a:gridCol>
                <a:gridCol w="2400300">
                  <a:extLst>
                    <a:ext uri="{9D8B030D-6E8A-4147-A177-3AD203B41FA5}">
                      <a16:colId xmlns:a16="http://schemas.microsoft.com/office/drawing/2014/main" val="4104472380"/>
                    </a:ext>
                  </a:extLst>
                </a:gridCol>
                <a:gridCol w="2400300">
                  <a:extLst>
                    <a:ext uri="{9D8B030D-6E8A-4147-A177-3AD203B41FA5}">
                      <a16:colId xmlns:a16="http://schemas.microsoft.com/office/drawing/2014/main" val="1412302059"/>
                    </a:ext>
                  </a:extLst>
                </a:gridCol>
                <a:gridCol w="2400300">
                  <a:extLst>
                    <a:ext uri="{9D8B030D-6E8A-4147-A177-3AD203B41FA5}">
                      <a16:colId xmlns:a16="http://schemas.microsoft.com/office/drawing/2014/main" val="1565006617"/>
                    </a:ext>
                  </a:extLst>
                </a:gridCol>
              </a:tblGrid>
              <a:tr h="370840">
                <a:tc>
                  <a:txBody>
                    <a:bodyPr/>
                    <a:lstStyle/>
                    <a:p>
                      <a:pPr marL="0" marR="0" algn="ctr">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SPONSORSHIP LEVELS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SPONSORSHIP LEVELS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SPONSORSHIP LEVELS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SPONSORSHIP LEVELS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0427712"/>
                  </a:ext>
                </a:extLst>
              </a:tr>
              <a:tr h="370840">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Platinum-$1000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Gold-$500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Silver-$250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Blue-Other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9061112"/>
                  </a:ext>
                </a:extLst>
              </a:tr>
              <a:tr h="370840">
                <a:tc>
                  <a:txBody>
                    <a:bodyPr/>
                    <a:lstStyle/>
                    <a:p>
                      <a:pPr marL="365760" marR="0">
                        <a:spcBef>
                          <a:spcPts val="0"/>
                        </a:spcBef>
                        <a:spcAft>
                          <a:spcPts val="0"/>
                        </a:spcAft>
                      </a:pPr>
                      <a:r>
                        <a:rPr lang="en-US" sz="5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Individual company banner located on SFHS stadium fence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Company logo on group banner located on SFHS stadium fence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Company advertisement on stadium Jumbotron and announced over PA during home lacrosse games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Company logo on website,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www.sofogirlslax.com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Wall plaque for company display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182880" marR="0">
                        <a:spcBef>
                          <a:spcPts val="0"/>
                        </a:spcBef>
                        <a:spcAft>
                          <a:spcPts val="0"/>
                        </a:spcAft>
                      </a:pPr>
                      <a:r>
                        <a:rPr lang="en-US" sz="5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Company logo on group banner located on SFHS stadium fence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Company advertisement over PA during home lacrosse games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Company logo on website,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www.sofogirlslax.com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Wall plaque for company display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5760" marR="0">
                        <a:spcBef>
                          <a:spcPts val="0"/>
                        </a:spcBef>
                        <a:spcAft>
                          <a:spcPts val="0"/>
                        </a:spcAft>
                      </a:pPr>
                      <a:r>
                        <a:rPr lang="en-US" sz="5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Company logo on group banner located on SFHS stadium fence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Company advertisement announced over PA during home lacrosse games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Company logo on website,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www.sofogirlslax.com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5760" marR="0">
                        <a:spcBef>
                          <a:spcPts val="0"/>
                        </a:spcBef>
                        <a:spcAft>
                          <a:spcPts val="0"/>
                        </a:spcAft>
                      </a:pPr>
                      <a:r>
                        <a:rPr lang="en-US" sz="5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Company logo on group banner located on SFHS stadium fence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Company logo on website,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www.sofogirlslax.com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4675209"/>
                  </a:ext>
                </a:extLst>
              </a:tr>
            </a:tbl>
          </a:graphicData>
        </a:graphic>
      </p:graphicFrame>
    </p:spTree>
    <p:extLst>
      <p:ext uri="{BB962C8B-B14F-4D97-AF65-F5344CB8AC3E}">
        <p14:creationId xmlns:p14="http://schemas.microsoft.com/office/powerpoint/2010/main" val="194371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b="1" dirty="0">
                <a:solidFill>
                  <a:srgbClr val="595A5C"/>
                </a:solidFill>
              </a:rPr>
              <a:t>FUNDRAISING</a:t>
            </a:r>
          </a:p>
        </p:txBody>
      </p:sp>
      <p:sp>
        <p:nvSpPr>
          <p:cNvPr id="3" name="Content Placeholder 2">
            <a:extLst>
              <a:ext uri="{FF2B5EF4-FFF2-40B4-BE49-F238E27FC236}">
                <a16:creationId xmlns:a16="http://schemas.microsoft.com/office/drawing/2014/main" id="{79A9855D-3168-E445-B5D8-58902E35B84E}"/>
              </a:ext>
            </a:extLst>
          </p:cNvPr>
          <p:cNvSpPr>
            <a:spLocks noGrp="1"/>
          </p:cNvSpPr>
          <p:nvPr>
            <p:ph idx="1"/>
          </p:nvPr>
        </p:nvSpPr>
        <p:spPr/>
        <p:txBody>
          <a:bodyPr>
            <a:normAutofit/>
          </a:bodyPr>
          <a:lstStyle/>
          <a:p>
            <a:pPr>
              <a:buClr>
                <a:srgbClr val="1E7ED0"/>
              </a:buClr>
            </a:pPr>
            <a:r>
              <a:rPr lang="en-US" dirty="0">
                <a:solidFill>
                  <a:srgbClr val="595A5C"/>
                </a:solidFill>
              </a:rPr>
              <a:t>HONEYBAKED HAM</a:t>
            </a:r>
          </a:p>
          <a:p>
            <a:pPr lvl="1">
              <a:buClr>
                <a:srgbClr val="1E7ED0"/>
              </a:buClr>
            </a:pPr>
            <a:r>
              <a:rPr lang="en-US" dirty="0">
                <a:solidFill>
                  <a:srgbClr val="595A5C"/>
                </a:solidFill>
              </a:rPr>
              <a:t>COMPLETED-RAISED $519</a:t>
            </a:r>
          </a:p>
          <a:p>
            <a:pPr>
              <a:buClr>
                <a:srgbClr val="1E7ED0"/>
              </a:buClr>
            </a:pPr>
            <a:r>
              <a:rPr lang="en-US" dirty="0">
                <a:solidFill>
                  <a:srgbClr val="595A5C"/>
                </a:solidFill>
              </a:rPr>
              <a:t>SHOE DRIVE </a:t>
            </a:r>
          </a:p>
          <a:p>
            <a:pPr lvl="1">
              <a:buClr>
                <a:srgbClr val="1E7ED0"/>
              </a:buClr>
            </a:pPr>
            <a:r>
              <a:rPr lang="en-US" dirty="0">
                <a:solidFill>
                  <a:srgbClr val="595A5C"/>
                </a:solidFill>
              </a:rPr>
              <a:t>COLLECTION OF USED/GENTLY WORN SHOES</a:t>
            </a:r>
          </a:p>
          <a:p>
            <a:pPr lvl="1">
              <a:buClr>
                <a:srgbClr val="1E7ED0"/>
              </a:buClr>
            </a:pPr>
            <a:r>
              <a:rPr lang="en-US" dirty="0">
                <a:solidFill>
                  <a:srgbClr val="595A5C"/>
                </a:solidFill>
              </a:rPr>
              <a:t>FEBRUARY-MORE INFORMATION TO COME (CONTACT-KATIE MAGERS)</a:t>
            </a:r>
          </a:p>
          <a:p>
            <a:pPr>
              <a:buClr>
                <a:srgbClr val="1E7ED0"/>
              </a:buClr>
            </a:pPr>
            <a:r>
              <a:rPr lang="en-US" dirty="0">
                <a:solidFill>
                  <a:srgbClr val="595A5C"/>
                </a:solidFill>
              </a:rPr>
              <a:t>AMAZON SMILE</a:t>
            </a:r>
          </a:p>
          <a:p>
            <a:pPr lvl="1">
              <a:buClr>
                <a:srgbClr val="1E7ED0"/>
              </a:buClr>
            </a:pPr>
            <a:r>
              <a:rPr lang="en-US" dirty="0">
                <a:solidFill>
                  <a:srgbClr val="595A5C"/>
                </a:solidFill>
              </a:rPr>
              <a:t>SOUTH FORSYTH GIRLS LACROSSE BOOSTER CLUB INC</a:t>
            </a:r>
          </a:p>
        </p:txBody>
      </p:sp>
    </p:spTree>
    <p:extLst>
      <p:ext uri="{BB962C8B-B14F-4D97-AF65-F5344CB8AC3E}">
        <p14:creationId xmlns:p14="http://schemas.microsoft.com/office/powerpoint/2010/main" val="202276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b="1" dirty="0">
                <a:solidFill>
                  <a:srgbClr val="595A5C"/>
                </a:solidFill>
              </a:rPr>
              <a:t>VOLUNTEER POSITIONS</a:t>
            </a:r>
          </a:p>
        </p:txBody>
      </p:sp>
      <p:sp>
        <p:nvSpPr>
          <p:cNvPr id="3" name="Content Placeholder 2">
            <a:extLst>
              <a:ext uri="{FF2B5EF4-FFF2-40B4-BE49-F238E27FC236}">
                <a16:creationId xmlns:a16="http://schemas.microsoft.com/office/drawing/2014/main" id="{79A9855D-3168-E445-B5D8-58902E35B84E}"/>
              </a:ext>
            </a:extLst>
          </p:cNvPr>
          <p:cNvSpPr>
            <a:spLocks noGrp="1"/>
          </p:cNvSpPr>
          <p:nvPr>
            <p:ph idx="1"/>
          </p:nvPr>
        </p:nvSpPr>
        <p:spPr/>
        <p:txBody>
          <a:bodyPr>
            <a:normAutofit/>
          </a:bodyPr>
          <a:lstStyle/>
          <a:p>
            <a:pPr>
              <a:buClr>
                <a:srgbClr val="1E7ED0"/>
              </a:buClr>
            </a:pPr>
            <a:r>
              <a:rPr lang="en-US" b="1" dirty="0">
                <a:solidFill>
                  <a:srgbClr val="595A5C"/>
                </a:solidFill>
              </a:rPr>
              <a:t>BOARD POSITIONS-2022</a:t>
            </a:r>
          </a:p>
          <a:p>
            <a:pPr lvl="1">
              <a:buClr>
                <a:srgbClr val="1E7ED0"/>
              </a:buClr>
            </a:pPr>
            <a:r>
              <a:rPr lang="en-US" dirty="0">
                <a:solidFill>
                  <a:srgbClr val="595A5C"/>
                </a:solidFill>
              </a:rPr>
              <a:t>PRESIDENT, SECRETARY, OPERATIONS</a:t>
            </a:r>
          </a:p>
          <a:p>
            <a:pPr>
              <a:buClr>
                <a:srgbClr val="1E7ED0"/>
              </a:buClr>
            </a:pPr>
            <a:r>
              <a:rPr lang="en-US" b="1" dirty="0">
                <a:solidFill>
                  <a:srgbClr val="595A5C"/>
                </a:solidFill>
              </a:rPr>
              <a:t>2021 SEASON POSITIONS</a:t>
            </a:r>
          </a:p>
          <a:p>
            <a:pPr lvl="1">
              <a:buClr>
                <a:srgbClr val="1E7ED0"/>
              </a:buClr>
            </a:pPr>
            <a:r>
              <a:rPr lang="en-US" dirty="0">
                <a:solidFill>
                  <a:srgbClr val="595A5C"/>
                </a:solidFill>
              </a:rPr>
              <a:t>CONCESSIONS (CYNDI PAYNE)</a:t>
            </a:r>
          </a:p>
          <a:p>
            <a:pPr lvl="1">
              <a:buClr>
                <a:srgbClr val="1E7ED0"/>
              </a:buClr>
            </a:pPr>
            <a:r>
              <a:rPr lang="en-US" dirty="0">
                <a:solidFill>
                  <a:srgbClr val="595A5C"/>
                </a:solidFill>
              </a:rPr>
              <a:t>FUNDRAISING</a:t>
            </a:r>
          </a:p>
          <a:p>
            <a:pPr lvl="1">
              <a:buClr>
                <a:srgbClr val="1E7ED0"/>
              </a:buClr>
            </a:pPr>
            <a:r>
              <a:rPr lang="en-US" dirty="0">
                <a:solidFill>
                  <a:srgbClr val="595A5C"/>
                </a:solidFill>
              </a:rPr>
              <a:t>SPONSORSHIPS</a:t>
            </a:r>
          </a:p>
          <a:p>
            <a:pPr lvl="1">
              <a:buClr>
                <a:srgbClr val="1E7ED0"/>
              </a:buClr>
            </a:pPr>
            <a:r>
              <a:rPr lang="en-US" dirty="0">
                <a:solidFill>
                  <a:srgbClr val="595A5C"/>
                </a:solidFill>
              </a:rPr>
              <a:t>SOCIAL MEDIA</a:t>
            </a:r>
          </a:p>
        </p:txBody>
      </p:sp>
    </p:spTree>
    <p:extLst>
      <p:ext uri="{BB962C8B-B14F-4D97-AF65-F5344CB8AC3E}">
        <p14:creationId xmlns:p14="http://schemas.microsoft.com/office/powerpoint/2010/main" val="236110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b="1" dirty="0">
                <a:solidFill>
                  <a:srgbClr val="595A5C"/>
                </a:solidFill>
              </a:rPr>
              <a:t>SIGN-UP VOLUNTEER POSITIONS</a:t>
            </a:r>
          </a:p>
        </p:txBody>
      </p:sp>
      <p:sp>
        <p:nvSpPr>
          <p:cNvPr id="3" name="Content Placeholder 2">
            <a:extLst>
              <a:ext uri="{FF2B5EF4-FFF2-40B4-BE49-F238E27FC236}">
                <a16:creationId xmlns:a16="http://schemas.microsoft.com/office/drawing/2014/main" id="{79A9855D-3168-E445-B5D8-58902E35B84E}"/>
              </a:ext>
            </a:extLst>
          </p:cNvPr>
          <p:cNvSpPr>
            <a:spLocks noGrp="1"/>
          </p:cNvSpPr>
          <p:nvPr>
            <p:ph idx="1"/>
          </p:nvPr>
        </p:nvSpPr>
        <p:spPr/>
        <p:txBody>
          <a:bodyPr>
            <a:normAutofit/>
          </a:bodyPr>
          <a:lstStyle/>
          <a:p>
            <a:pPr marL="0" indent="0">
              <a:buClr>
                <a:srgbClr val="1E7ED0"/>
              </a:buClr>
              <a:buNone/>
            </a:pPr>
            <a:r>
              <a:rPr lang="en-US" b="1" dirty="0">
                <a:solidFill>
                  <a:srgbClr val="595A5C"/>
                </a:solidFill>
              </a:rPr>
              <a:t>SIGNUP GENIUS FORMS ON WEBSITE AT </a:t>
            </a:r>
            <a:r>
              <a:rPr lang="en-US" b="1" dirty="0">
                <a:solidFill>
                  <a:srgbClr val="595A5C"/>
                </a:solidFill>
                <a:hlinkClick r:id="rId2">
                  <a:extLst>
                    <a:ext uri="{A12FA001-AC4F-418D-AE19-62706E023703}">
                      <ahyp:hlinkClr xmlns:ahyp="http://schemas.microsoft.com/office/drawing/2018/hyperlinkcolor" val="tx"/>
                    </a:ext>
                  </a:extLst>
                </a:hlinkClick>
              </a:rPr>
              <a:t>VOLUNTEERS</a:t>
            </a:r>
            <a:endParaRPr lang="en-US" b="1" dirty="0">
              <a:solidFill>
                <a:srgbClr val="595A5C"/>
              </a:solidFill>
            </a:endParaRPr>
          </a:p>
          <a:p>
            <a:pPr lvl="1">
              <a:buClr>
                <a:srgbClr val="1E7ED0"/>
              </a:buClr>
            </a:pPr>
            <a:r>
              <a:rPr lang="en-US" dirty="0">
                <a:solidFill>
                  <a:srgbClr val="595A5C"/>
                </a:solidFill>
              </a:rPr>
              <a:t>CONCESSIONS (HOME GAMES-JV AND VARSITY)</a:t>
            </a:r>
          </a:p>
          <a:p>
            <a:pPr lvl="1">
              <a:buClr>
                <a:srgbClr val="1E7ED0"/>
              </a:buClr>
            </a:pPr>
            <a:r>
              <a:rPr lang="en-US" dirty="0">
                <a:solidFill>
                  <a:srgbClr val="595A5C"/>
                </a:solidFill>
              </a:rPr>
              <a:t>GAME ANNOUNCER (HOME GAMES-JV AND VARSITY)</a:t>
            </a:r>
          </a:p>
          <a:p>
            <a:pPr lvl="1">
              <a:buClr>
                <a:srgbClr val="1E7ED0"/>
              </a:buClr>
            </a:pPr>
            <a:r>
              <a:rPr lang="en-US" dirty="0">
                <a:solidFill>
                  <a:srgbClr val="595A5C"/>
                </a:solidFill>
              </a:rPr>
              <a:t>GAME SCOREBOARD OPERATOR (HOME GAMES-JV AND VARSITY)</a:t>
            </a:r>
          </a:p>
          <a:p>
            <a:pPr lvl="1">
              <a:buClr>
                <a:srgbClr val="1E7ED0"/>
              </a:buClr>
            </a:pPr>
            <a:r>
              <a:rPr lang="en-US" dirty="0">
                <a:solidFill>
                  <a:srgbClr val="595A5C"/>
                </a:solidFill>
              </a:rPr>
              <a:t>GAME FIELD TABLE/SPOTTER (HOME AND AWAY GAMES-JV AND VARSITY)</a:t>
            </a:r>
          </a:p>
          <a:p>
            <a:pPr lvl="1">
              <a:buClr>
                <a:srgbClr val="1E7ED0"/>
              </a:buClr>
            </a:pPr>
            <a:r>
              <a:rPr lang="en-US" dirty="0">
                <a:solidFill>
                  <a:srgbClr val="595A5C"/>
                </a:solidFill>
              </a:rPr>
              <a:t>GAME PHOTOGRAPHERS</a:t>
            </a:r>
          </a:p>
        </p:txBody>
      </p:sp>
    </p:spTree>
    <p:extLst>
      <p:ext uri="{BB962C8B-B14F-4D97-AF65-F5344CB8AC3E}">
        <p14:creationId xmlns:p14="http://schemas.microsoft.com/office/powerpoint/2010/main" val="113995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b="1" dirty="0">
                <a:solidFill>
                  <a:srgbClr val="595A5C"/>
                </a:solidFill>
              </a:rPr>
              <a:t>SOCIAL MEDIA/TEAM STORE</a:t>
            </a:r>
          </a:p>
        </p:txBody>
      </p:sp>
      <p:sp>
        <p:nvSpPr>
          <p:cNvPr id="3" name="Content Placeholder 2">
            <a:extLst>
              <a:ext uri="{FF2B5EF4-FFF2-40B4-BE49-F238E27FC236}">
                <a16:creationId xmlns:a16="http://schemas.microsoft.com/office/drawing/2014/main" id="{79A9855D-3168-E445-B5D8-58902E35B84E}"/>
              </a:ext>
            </a:extLst>
          </p:cNvPr>
          <p:cNvSpPr>
            <a:spLocks noGrp="1"/>
          </p:cNvSpPr>
          <p:nvPr>
            <p:ph idx="1"/>
          </p:nvPr>
        </p:nvSpPr>
        <p:spPr>
          <a:xfrm>
            <a:off x="1295401" y="2556932"/>
            <a:ext cx="9601196" cy="3162932"/>
          </a:xfrm>
        </p:spPr>
        <p:txBody>
          <a:bodyPr>
            <a:noAutofit/>
          </a:bodyPr>
          <a:lstStyle/>
          <a:p>
            <a:pPr>
              <a:buClr>
                <a:srgbClr val="1E7ED0"/>
              </a:buClr>
            </a:pPr>
            <a:r>
              <a:rPr lang="en-US" sz="1800" b="1" dirty="0">
                <a:solidFill>
                  <a:srgbClr val="595A5C"/>
                </a:solidFill>
              </a:rPr>
              <a:t>WEBSITE</a:t>
            </a:r>
            <a:r>
              <a:rPr lang="en-US" sz="1800" dirty="0">
                <a:solidFill>
                  <a:srgbClr val="595A5C"/>
                </a:solidFill>
              </a:rPr>
              <a:t> (sofogirlslax.com)</a:t>
            </a:r>
          </a:p>
          <a:p>
            <a:pPr>
              <a:buClr>
                <a:srgbClr val="1E7ED0"/>
              </a:buClr>
            </a:pPr>
            <a:r>
              <a:rPr lang="en-US" sz="1800" b="1" dirty="0">
                <a:solidFill>
                  <a:srgbClr val="595A5C"/>
                </a:solidFill>
              </a:rPr>
              <a:t>INSTAGRAM</a:t>
            </a:r>
            <a:r>
              <a:rPr lang="en-US" sz="1800" dirty="0">
                <a:solidFill>
                  <a:srgbClr val="595A5C"/>
                </a:solidFill>
              </a:rPr>
              <a:t> (sofogirlslax)</a:t>
            </a:r>
          </a:p>
          <a:p>
            <a:pPr>
              <a:buClr>
                <a:srgbClr val="1E7ED0"/>
              </a:buClr>
            </a:pPr>
            <a:r>
              <a:rPr lang="en-US" sz="1800" b="1" dirty="0">
                <a:solidFill>
                  <a:srgbClr val="595A5C"/>
                </a:solidFill>
              </a:rPr>
              <a:t>TWITTER</a:t>
            </a:r>
            <a:r>
              <a:rPr lang="en-US" sz="1800" dirty="0">
                <a:solidFill>
                  <a:srgbClr val="595A5C"/>
                </a:solidFill>
              </a:rPr>
              <a:t> (@sofogirlslax)</a:t>
            </a:r>
          </a:p>
          <a:p>
            <a:pPr>
              <a:buClr>
                <a:srgbClr val="1E7ED0"/>
              </a:buClr>
            </a:pPr>
            <a:r>
              <a:rPr lang="en-US" sz="1800" b="1" dirty="0">
                <a:solidFill>
                  <a:srgbClr val="595A5C"/>
                </a:solidFill>
              </a:rPr>
              <a:t>FACEBOOK </a:t>
            </a:r>
            <a:r>
              <a:rPr lang="en-US" sz="1800" dirty="0">
                <a:solidFill>
                  <a:srgbClr val="595A5C"/>
                </a:solidFill>
              </a:rPr>
              <a:t>(SouthForsyth High School Girls Lacrosse)</a:t>
            </a:r>
            <a:endParaRPr lang="en-US" sz="1800" b="1" dirty="0">
              <a:solidFill>
                <a:srgbClr val="595A5C"/>
              </a:solidFill>
            </a:endParaRPr>
          </a:p>
          <a:p>
            <a:pPr>
              <a:buClr>
                <a:srgbClr val="1E7ED0"/>
              </a:buClr>
            </a:pPr>
            <a:r>
              <a:rPr lang="en-US" sz="1800" b="1" dirty="0">
                <a:solidFill>
                  <a:srgbClr val="595A5C"/>
                </a:solidFill>
              </a:rPr>
              <a:t>TEAM STORE</a:t>
            </a:r>
          </a:p>
          <a:p>
            <a:pPr lvl="1">
              <a:buClr>
                <a:srgbClr val="1E7ED0"/>
              </a:buClr>
            </a:pPr>
            <a:r>
              <a:rPr lang="en-US" sz="1800" dirty="0">
                <a:solidFill>
                  <a:srgbClr val="595A5C"/>
                </a:solidFill>
              </a:rPr>
              <a:t>HERE IS THE LINK TO THE TEAM STORE- </a:t>
            </a:r>
            <a:r>
              <a:rPr lang="en-US" sz="1800" dirty="0">
                <a:solidFill>
                  <a:srgbClr val="595A5C"/>
                </a:solidFill>
                <a:hlinkClick r:id="rId2">
                  <a:extLst>
                    <a:ext uri="{A12FA001-AC4F-418D-AE19-62706E023703}">
                      <ahyp:hlinkClr xmlns:ahyp="http://schemas.microsoft.com/office/drawing/2018/hyperlinkcolor" val="tx"/>
                    </a:ext>
                  </a:extLst>
                </a:hlinkClick>
              </a:rPr>
              <a:t>SQUADLOCKER</a:t>
            </a:r>
            <a:r>
              <a:rPr lang="en-US" sz="1800" dirty="0">
                <a:solidFill>
                  <a:srgbClr val="595A5C"/>
                </a:solidFill>
              </a:rPr>
              <a:t> (% TO TEAM)</a:t>
            </a:r>
          </a:p>
          <a:p>
            <a:pPr lvl="1">
              <a:buClr>
                <a:srgbClr val="1E7ED0"/>
              </a:buClr>
            </a:pPr>
            <a:r>
              <a:rPr lang="en-US" sz="1800" dirty="0">
                <a:solidFill>
                  <a:srgbClr val="595A5C"/>
                </a:solidFill>
              </a:rPr>
              <a:t>PLAYER PACKS WILL INCLUDE A HOODIE, SWEATPANTS AND SHOOTER SHIRTS</a:t>
            </a:r>
          </a:p>
        </p:txBody>
      </p:sp>
      <p:sp>
        <p:nvSpPr>
          <p:cNvPr id="6" name="TextBox 5">
            <a:extLst>
              <a:ext uri="{FF2B5EF4-FFF2-40B4-BE49-F238E27FC236}">
                <a16:creationId xmlns:a16="http://schemas.microsoft.com/office/drawing/2014/main" id="{3D30C795-E54C-644C-BC11-2814D895CEEB}"/>
              </a:ext>
            </a:extLst>
          </p:cNvPr>
          <p:cNvSpPr txBox="1"/>
          <p:nvPr/>
        </p:nvSpPr>
        <p:spPr>
          <a:xfrm>
            <a:off x="-4708187" y="704282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6224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lstStyle/>
          <a:p>
            <a:r>
              <a:rPr lang="en-US" b="1" dirty="0">
                <a:solidFill>
                  <a:srgbClr val="595A5C"/>
                </a:solidFill>
              </a:rPr>
              <a:t>COACHES/TRAINERS</a:t>
            </a:r>
          </a:p>
        </p:txBody>
      </p:sp>
      <p:sp>
        <p:nvSpPr>
          <p:cNvPr id="3" name="Content Placeholder 2">
            <a:extLst>
              <a:ext uri="{FF2B5EF4-FFF2-40B4-BE49-F238E27FC236}">
                <a16:creationId xmlns:a16="http://schemas.microsoft.com/office/drawing/2014/main" id="{79A9855D-3168-E445-B5D8-58902E35B84E}"/>
              </a:ext>
            </a:extLst>
          </p:cNvPr>
          <p:cNvSpPr>
            <a:spLocks noGrp="1"/>
          </p:cNvSpPr>
          <p:nvPr>
            <p:ph idx="1"/>
          </p:nvPr>
        </p:nvSpPr>
        <p:spPr/>
        <p:txBody>
          <a:bodyPr>
            <a:normAutofit fontScale="92500" lnSpcReduction="10000"/>
          </a:bodyPr>
          <a:lstStyle/>
          <a:p>
            <a:pPr>
              <a:buClr>
                <a:srgbClr val="2C87D5"/>
              </a:buClr>
            </a:pPr>
            <a:r>
              <a:rPr lang="en-US" sz="3200" dirty="0">
                <a:solidFill>
                  <a:srgbClr val="595A5C"/>
                </a:solidFill>
              </a:rPr>
              <a:t>COACH JIM BOISJOLIE</a:t>
            </a:r>
          </a:p>
          <a:p>
            <a:pPr>
              <a:buClr>
                <a:srgbClr val="2C87D5"/>
              </a:buClr>
            </a:pPr>
            <a:r>
              <a:rPr lang="en-US" sz="3200" dirty="0">
                <a:solidFill>
                  <a:srgbClr val="595A5C"/>
                </a:solidFill>
              </a:rPr>
              <a:t>COACH KASSIE SMITH</a:t>
            </a:r>
          </a:p>
          <a:p>
            <a:pPr>
              <a:buClr>
                <a:srgbClr val="2C87D5"/>
              </a:buClr>
            </a:pPr>
            <a:r>
              <a:rPr lang="en-US" sz="3200" dirty="0">
                <a:solidFill>
                  <a:srgbClr val="595A5C"/>
                </a:solidFill>
              </a:rPr>
              <a:t>COACH ALONDRA GARCIA</a:t>
            </a:r>
          </a:p>
          <a:p>
            <a:pPr>
              <a:buClr>
                <a:srgbClr val="2C87D5"/>
              </a:buClr>
            </a:pPr>
            <a:r>
              <a:rPr lang="en-US" sz="3200" dirty="0">
                <a:solidFill>
                  <a:srgbClr val="595A5C"/>
                </a:solidFill>
              </a:rPr>
              <a:t>CHOA ATHLETIC TRAINERS</a:t>
            </a:r>
          </a:p>
          <a:p>
            <a:pPr lvl="1">
              <a:buClr>
                <a:srgbClr val="2C87D5"/>
              </a:buClr>
            </a:pPr>
            <a:r>
              <a:rPr lang="en-US" sz="2800" dirty="0">
                <a:solidFill>
                  <a:srgbClr val="595A5C"/>
                </a:solidFill>
              </a:rPr>
              <a:t>DIANE KING</a:t>
            </a:r>
          </a:p>
          <a:p>
            <a:pPr lvl="1">
              <a:buClr>
                <a:srgbClr val="2C87D5"/>
              </a:buClr>
            </a:pPr>
            <a:r>
              <a:rPr lang="en-US" sz="2800" dirty="0">
                <a:solidFill>
                  <a:srgbClr val="595A5C"/>
                </a:solidFill>
              </a:rPr>
              <a:t>LEVI WILSON</a:t>
            </a:r>
          </a:p>
        </p:txBody>
      </p:sp>
    </p:spTree>
    <p:extLst>
      <p:ext uri="{BB962C8B-B14F-4D97-AF65-F5344CB8AC3E}">
        <p14:creationId xmlns:p14="http://schemas.microsoft.com/office/powerpoint/2010/main" val="149416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sz="3800" b="1" dirty="0">
                <a:solidFill>
                  <a:srgbClr val="595A5C"/>
                </a:solidFill>
              </a:rPr>
              <a:t>2021 SEASON INFORMATION (COACHES)</a:t>
            </a:r>
          </a:p>
        </p:txBody>
      </p:sp>
      <p:sp>
        <p:nvSpPr>
          <p:cNvPr id="3" name="Content Placeholder 2">
            <a:extLst>
              <a:ext uri="{FF2B5EF4-FFF2-40B4-BE49-F238E27FC236}">
                <a16:creationId xmlns:a16="http://schemas.microsoft.com/office/drawing/2014/main" id="{79A9855D-3168-E445-B5D8-58902E35B84E}"/>
              </a:ext>
            </a:extLst>
          </p:cNvPr>
          <p:cNvSpPr>
            <a:spLocks noGrp="1"/>
          </p:cNvSpPr>
          <p:nvPr>
            <p:ph idx="1"/>
          </p:nvPr>
        </p:nvSpPr>
        <p:spPr>
          <a:xfrm>
            <a:off x="1295401" y="2556931"/>
            <a:ext cx="9601196" cy="3486681"/>
          </a:xfrm>
        </p:spPr>
        <p:txBody>
          <a:bodyPr>
            <a:noAutofit/>
          </a:bodyPr>
          <a:lstStyle/>
          <a:p>
            <a:pPr>
              <a:buClr>
                <a:srgbClr val="1E7ED0"/>
              </a:buClr>
            </a:pPr>
            <a:r>
              <a:rPr lang="en-US" sz="2000" b="1" dirty="0">
                <a:solidFill>
                  <a:srgbClr val="595A5C"/>
                </a:solidFill>
              </a:rPr>
              <a:t>COMMUNICATION</a:t>
            </a:r>
          </a:p>
          <a:p>
            <a:pPr>
              <a:buClr>
                <a:srgbClr val="1E7ED0"/>
              </a:buClr>
            </a:pPr>
            <a:r>
              <a:rPr lang="en-US" sz="2000" b="1" dirty="0">
                <a:solidFill>
                  <a:srgbClr val="595A5C"/>
                </a:solidFill>
              </a:rPr>
              <a:t>PRACTICES</a:t>
            </a:r>
          </a:p>
          <a:p>
            <a:pPr>
              <a:buClr>
                <a:srgbClr val="1E7ED0"/>
              </a:buClr>
            </a:pPr>
            <a:r>
              <a:rPr lang="en-US" sz="2000" b="1" dirty="0">
                <a:solidFill>
                  <a:srgbClr val="595A5C"/>
                </a:solidFill>
              </a:rPr>
              <a:t>GAMES</a:t>
            </a:r>
          </a:p>
          <a:p>
            <a:pPr lvl="1"/>
            <a:r>
              <a:rPr lang="en-US" sz="1800" dirty="0"/>
              <a:t>TRANSPORTATION (BUS/TRANSPORTATION RELEASE FORM)</a:t>
            </a:r>
          </a:p>
          <a:p>
            <a:pPr lvl="1"/>
            <a:r>
              <a:rPr lang="en-US" sz="1800" dirty="0"/>
              <a:t>ALL TICKETS ARE ELECTRONIC/PURCHASED THROUGH GOFAN</a:t>
            </a:r>
          </a:p>
          <a:p>
            <a:pPr lvl="1"/>
            <a:r>
              <a:rPr lang="en-US" sz="1800" dirty="0"/>
              <a:t>MASKS REQUIRED </a:t>
            </a:r>
          </a:p>
          <a:p>
            <a:pPr lvl="1"/>
            <a:r>
              <a:rPr lang="en-US" sz="1800" dirty="0"/>
              <a:t>JV/VARSITY </a:t>
            </a:r>
          </a:p>
          <a:p>
            <a:r>
              <a:rPr lang="en-US" sz="2000" b="1" dirty="0"/>
              <a:t>PLAYER CONTRACT</a:t>
            </a:r>
          </a:p>
        </p:txBody>
      </p:sp>
    </p:spTree>
    <p:extLst>
      <p:ext uri="{BB962C8B-B14F-4D97-AF65-F5344CB8AC3E}">
        <p14:creationId xmlns:p14="http://schemas.microsoft.com/office/powerpoint/2010/main" val="2515290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sz="3800" b="1" dirty="0">
                <a:solidFill>
                  <a:srgbClr val="595A5C"/>
                </a:solidFill>
              </a:rPr>
              <a:t>PLAYER CONTRACT</a:t>
            </a:r>
          </a:p>
        </p:txBody>
      </p:sp>
      <p:pic>
        <p:nvPicPr>
          <p:cNvPr id="8" name="Content Placeholder 7">
            <a:extLst>
              <a:ext uri="{FF2B5EF4-FFF2-40B4-BE49-F238E27FC236}">
                <a16:creationId xmlns:a16="http://schemas.microsoft.com/office/drawing/2014/main" id="{808BDBB7-D171-A141-B1DE-BE44E13E3C2D}"/>
              </a:ext>
            </a:extLst>
          </p:cNvPr>
          <p:cNvPicPr>
            <a:picLocks noGrp="1" noChangeAspect="1"/>
          </p:cNvPicPr>
          <p:nvPr>
            <p:ph idx="1"/>
          </p:nvPr>
        </p:nvPicPr>
        <p:blipFill>
          <a:blip r:embed="rId2"/>
          <a:stretch>
            <a:fillRect/>
          </a:stretch>
        </p:blipFill>
        <p:spPr>
          <a:xfrm>
            <a:off x="2384190" y="2378336"/>
            <a:ext cx="2896985" cy="3749040"/>
          </a:xfrm>
        </p:spPr>
      </p:pic>
      <p:pic>
        <p:nvPicPr>
          <p:cNvPr id="10" name="Picture 9">
            <a:extLst>
              <a:ext uri="{FF2B5EF4-FFF2-40B4-BE49-F238E27FC236}">
                <a16:creationId xmlns:a16="http://schemas.microsoft.com/office/drawing/2014/main" id="{E7564AC9-C366-3545-8BB7-8313C6960E4C}"/>
              </a:ext>
            </a:extLst>
          </p:cNvPr>
          <p:cNvPicPr>
            <a:picLocks noChangeAspect="1"/>
          </p:cNvPicPr>
          <p:nvPr/>
        </p:nvPicPr>
        <p:blipFill>
          <a:blip r:embed="rId3"/>
          <a:stretch>
            <a:fillRect/>
          </a:stretch>
        </p:blipFill>
        <p:spPr>
          <a:xfrm>
            <a:off x="6248163" y="2378336"/>
            <a:ext cx="2896986" cy="3749040"/>
          </a:xfrm>
          <a:prstGeom prst="rect">
            <a:avLst/>
          </a:prstGeom>
        </p:spPr>
      </p:pic>
    </p:spTree>
    <p:extLst>
      <p:ext uri="{BB962C8B-B14F-4D97-AF65-F5344CB8AC3E}">
        <p14:creationId xmlns:p14="http://schemas.microsoft.com/office/powerpoint/2010/main" val="115242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sz="3800" b="1" dirty="0">
                <a:solidFill>
                  <a:srgbClr val="595A5C"/>
                </a:solidFill>
              </a:rPr>
              <a:t>PLAYER CONTRACT</a:t>
            </a:r>
          </a:p>
        </p:txBody>
      </p:sp>
      <p:pic>
        <p:nvPicPr>
          <p:cNvPr id="8" name="Content Placeholder 7">
            <a:extLst>
              <a:ext uri="{FF2B5EF4-FFF2-40B4-BE49-F238E27FC236}">
                <a16:creationId xmlns:a16="http://schemas.microsoft.com/office/drawing/2014/main" id="{808BDBB7-D171-A141-B1DE-BE44E13E3C2D}"/>
              </a:ext>
            </a:extLst>
          </p:cNvPr>
          <p:cNvPicPr>
            <a:picLocks noGrp="1" noChangeAspect="1"/>
          </p:cNvPicPr>
          <p:nvPr>
            <p:ph idx="1"/>
          </p:nvPr>
        </p:nvPicPr>
        <p:blipFill>
          <a:blip r:embed="rId2"/>
          <a:srcRect/>
          <a:stretch/>
        </p:blipFill>
        <p:spPr>
          <a:xfrm>
            <a:off x="2384190" y="2378336"/>
            <a:ext cx="2896985" cy="3749039"/>
          </a:xfrm>
        </p:spPr>
      </p:pic>
      <p:pic>
        <p:nvPicPr>
          <p:cNvPr id="10" name="Picture 9">
            <a:extLst>
              <a:ext uri="{FF2B5EF4-FFF2-40B4-BE49-F238E27FC236}">
                <a16:creationId xmlns:a16="http://schemas.microsoft.com/office/drawing/2014/main" id="{E7564AC9-C366-3545-8BB7-8313C6960E4C}"/>
              </a:ext>
            </a:extLst>
          </p:cNvPr>
          <p:cNvPicPr>
            <a:picLocks noChangeAspect="1"/>
          </p:cNvPicPr>
          <p:nvPr/>
        </p:nvPicPr>
        <p:blipFill>
          <a:blip r:embed="rId3"/>
          <a:srcRect/>
          <a:stretch/>
        </p:blipFill>
        <p:spPr>
          <a:xfrm>
            <a:off x="6248163" y="2378336"/>
            <a:ext cx="2896985" cy="3749040"/>
          </a:xfrm>
          <a:prstGeom prst="rect">
            <a:avLst/>
          </a:prstGeom>
        </p:spPr>
      </p:pic>
    </p:spTree>
    <p:extLst>
      <p:ext uri="{BB962C8B-B14F-4D97-AF65-F5344CB8AC3E}">
        <p14:creationId xmlns:p14="http://schemas.microsoft.com/office/powerpoint/2010/main" val="1397058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sz="3800" b="1" dirty="0">
                <a:solidFill>
                  <a:srgbClr val="595A5C"/>
                </a:solidFill>
              </a:rPr>
              <a:t>2021 SEASON INFORMATION (COACHES)</a:t>
            </a:r>
          </a:p>
        </p:txBody>
      </p:sp>
      <p:sp>
        <p:nvSpPr>
          <p:cNvPr id="3" name="Content Placeholder 2">
            <a:extLst>
              <a:ext uri="{FF2B5EF4-FFF2-40B4-BE49-F238E27FC236}">
                <a16:creationId xmlns:a16="http://schemas.microsoft.com/office/drawing/2014/main" id="{79A9855D-3168-E445-B5D8-58902E35B84E}"/>
              </a:ext>
            </a:extLst>
          </p:cNvPr>
          <p:cNvSpPr>
            <a:spLocks noGrp="1"/>
          </p:cNvSpPr>
          <p:nvPr>
            <p:ph idx="1"/>
          </p:nvPr>
        </p:nvSpPr>
        <p:spPr>
          <a:xfrm>
            <a:off x="1295401" y="2556931"/>
            <a:ext cx="9601196" cy="3486681"/>
          </a:xfrm>
        </p:spPr>
        <p:txBody>
          <a:bodyPr>
            <a:noAutofit/>
          </a:bodyPr>
          <a:lstStyle/>
          <a:p>
            <a:pPr>
              <a:buClr>
                <a:srgbClr val="1E7ED0"/>
              </a:buClr>
            </a:pPr>
            <a:r>
              <a:rPr lang="en-US" sz="2100" b="1" dirty="0">
                <a:solidFill>
                  <a:srgbClr val="595A5C"/>
                </a:solidFill>
              </a:rPr>
              <a:t>GHSA AREA ASSIGNMENT (AREA 6-7A)</a:t>
            </a:r>
          </a:p>
          <a:p>
            <a:pPr lvl="1">
              <a:buClr>
                <a:srgbClr val="1E7ED0"/>
              </a:buClr>
            </a:pPr>
            <a:r>
              <a:rPr lang="en-US" sz="2100" dirty="0">
                <a:solidFill>
                  <a:srgbClr val="595A5C"/>
                </a:solidFill>
              </a:rPr>
              <a:t>CREEKVIEW				NORTH FORSYTH</a:t>
            </a:r>
          </a:p>
          <a:p>
            <a:pPr lvl="1">
              <a:buClr>
                <a:srgbClr val="1E7ED0"/>
              </a:buClr>
            </a:pPr>
            <a:r>
              <a:rPr lang="en-US" sz="2100" dirty="0">
                <a:solidFill>
                  <a:srgbClr val="595A5C"/>
                </a:solidFill>
              </a:rPr>
              <a:t>DENMARK					SEQUOYAH</a:t>
            </a:r>
          </a:p>
          <a:p>
            <a:pPr lvl="1">
              <a:buClr>
                <a:srgbClr val="1E7ED0"/>
              </a:buClr>
            </a:pPr>
            <a:r>
              <a:rPr lang="en-US" sz="2100" dirty="0">
                <a:solidFill>
                  <a:srgbClr val="595A5C"/>
                </a:solidFill>
              </a:rPr>
              <a:t>FORSYTH CENTRAL		SOUTH FORSYTH</a:t>
            </a:r>
          </a:p>
          <a:p>
            <a:pPr lvl="1">
              <a:buClr>
                <a:srgbClr val="1E7ED0"/>
              </a:buClr>
            </a:pPr>
            <a:r>
              <a:rPr lang="en-US" sz="2100" dirty="0">
                <a:solidFill>
                  <a:srgbClr val="595A5C"/>
                </a:solidFill>
              </a:rPr>
              <a:t>GAINESVILLE				WEST FORSYTH</a:t>
            </a:r>
          </a:p>
          <a:p>
            <a:pPr lvl="1">
              <a:buClr>
                <a:srgbClr val="1E7ED0"/>
              </a:buClr>
            </a:pPr>
            <a:r>
              <a:rPr lang="en-US" sz="2100" dirty="0">
                <a:solidFill>
                  <a:srgbClr val="595A5C"/>
                </a:solidFill>
              </a:rPr>
              <a:t>LAMBERT</a:t>
            </a:r>
          </a:p>
          <a:p>
            <a:pPr>
              <a:buClr>
                <a:srgbClr val="1E7ED0"/>
              </a:buClr>
            </a:pPr>
            <a:r>
              <a:rPr lang="en-US" sz="2100" dirty="0">
                <a:solidFill>
                  <a:srgbClr val="595A5C"/>
                </a:solidFill>
              </a:rPr>
              <a:t>GHSA PLAYOFFS BEGIN APRIL 28</a:t>
            </a:r>
            <a:r>
              <a:rPr lang="en-US" sz="2100" baseline="30000" dirty="0">
                <a:solidFill>
                  <a:srgbClr val="595A5C"/>
                </a:solidFill>
              </a:rPr>
              <a:t>TH</a:t>
            </a:r>
            <a:r>
              <a:rPr lang="en-US" sz="2100" dirty="0">
                <a:solidFill>
                  <a:srgbClr val="595A5C"/>
                </a:solidFill>
              </a:rPr>
              <a:t> (TOP 4 TEAMS FROM EACH REGION)</a:t>
            </a:r>
          </a:p>
        </p:txBody>
      </p:sp>
    </p:spTree>
    <p:extLst>
      <p:ext uri="{BB962C8B-B14F-4D97-AF65-F5344CB8AC3E}">
        <p14:creationId xmlns:p14="http://schemas.microsoft.com/office/powerpoint/2010/main" val="270752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sz="3800" b="1" dirty="0">
                <a:solidFill>
                  <a:srgbClr val="595A5C"/>
                </a:solidFill>
              </a:rPr>
              <a:t>2021 IMPORTANT DATES</a:t>
            </a:r>
          </a:p>
        </p:txBody>
      </p:sp>
      <p:sp>
        <p:nvSpPr>
          <p:cNvPr id="3" name="Content Placeholder 2">
            <a:extLst>
              <a:ext uri="{FF2B5EF4-FFF2-40B4-BE49-F238E27FC236}">
                <a16:creationId xmlns:a16="http://schemas.microsoft.com/office/drawing/2014/main" id="{79A9855D-3168-E445-B5D8-58902E35B84E}"/>
              </a:ext>
            </a:extLst>
          </p:cNvPr>
          <p:cNvSpPr>
            <a:spLocks noGrp="1"/>
          </p:cNvSpPr>
          <p:nvPr>
            <p:ph idx="1"/>
          </p:nvPr>
        </p:nvSpPr>
        <p:spPr>
          <a:xfrm>
            <a:off x="1295401" y="2556931"/>
            <a:ext cx="9601196" cy="3486681"/>
          </a:xfrm>
        </p:spPr>
        <p:txBody>
          <a:bodyPr>
            <a:noAutofit/>
          </a:bodyPr>
          <a:lstStyle/>
          <a:p>
            <a:pPr>
              <a:buClr>
                <a:srgbClr val="1E7ED0"/>
              </a:buClr>
            </a:pPr>
            <a:r>
              <a:rPr lang="en-US" sz="1600" b="1" dirty="0">
                <a:solidFill>
                  <a:srgbClr val="595A5C"/>
                </a:solidFill>
              </a:rPr>
              <a:t>FEBRUARY 3</a:t>
            </a:r>
            <a:r>
              <a:rPr lang="en-US" sz="1600" dirty="0">
                <a:solidFill>
                  <a:srgbClr val="595A5C"/>
                </a:solidFill>
              </a:rPr>
              <a:t>			VARSITY SCRIMMAGE @ PEACHTREE RIDGE HS</a:t>
            </a:r>
          </a:p>
          <a:p>
            <a:pPr>
              <a:buClr>
                <a:srgbClr val="1E7ED0"/>
              </a:buClr>
            </a:pPr>
            <a:r>
              <a:rPr lang="en-US" sz="1600" b="1" dirty="0">
                <a:solidFill>
                  <a:srgbClr val="595A5C"/>
                </a:solidFill>
              </a:rPr>
              <a:t>FEBRUARY 11</a:t>
            </a:r>
            <a:r>
              <a:rPr lang="en-US" sz="1600" dirty="0">
                <a:solidFill>
                  <a:srgbClr val="595A5C"/>
                </a:solidFill>
              </a:rPr>
              <a:t>			FIRST REGULAR SEASON VARSITY GAME VS MARIST</a:t>
            </a:r>
          </a:p>
          <a:p>
            <a:pPr>
              <a:buClr>
                <a:srgbClr val="1E7ED0"/>
              </a:buClr>
            </a:pPr>
            <a:r>
              <a:rPr lang="en-US" sz="1600" b="1" dirty="0">
                <a:solidFill>
                  <a:srgbClr val="595A5C"/>
                </a:solidFill>
              </a:rPr>
              <a:t>FEBRUARY 17</a:t>
            </a:r>
            <a:r>
              <a:rPr lang="en-US" sz="1600" dirty="0">
                <a:solidFill>
                  <a:srgbClr val="595A5C"/>
                </a:solidFill>
              </a:rPr>
              <a:t>			TEAM PICTURES</a:t>
            </a:r>
          </a:p>
          <a:p>
            <a:pPr>
              <a:buClr>
                <a:srgbClr val="1E7ED0"/>
              </a:buClr>
            </a:pPr>
            <a:r>
              <a:rPr lang="en-US" sz="1600" b="1" dirty="0">
                <a:solidFill>
                  <a:srgbClr val="595A5C"/>
                </a:solidFill>
              </a:rPr>
              <a:t>FEBRUARY 24</a:t>
            </a:r>
            <a:r>
              <a:rPr lang="en-US" sz="1600" dirty="0">
                <a:solidFill>
                  <a:srgbClr val="595A5C"/>
                </a:solidFill>
              </a:rPr>
              <a:t>			FIRST REGULAR SEASON JV GAME VS DULUTH</a:t>
            </a:r>
          </a:p>
          <a:p>
            <a:pPr>
              <a:buClr>
                <a:srgbClr val="1E7ED0"/>
              </a:buClr>
            </a:pPr>
            <a:r>
              <a:rPr lang="en-US" sz="1600" b="1" dirty="0">
                <a:solidFill>
                  <a:srgbClr val="595A5C"/>
                </a:solidFill>
              </a:rPr>
              <a:t>MARCH 30	</a:t>
            </a:r>
            <a:r>
              <a:rPr lang="en-US" sz="1600" dirty="0">
                <a:solidFill>
                  <a:srgbClr val="595A5C"/>
                </a:solidFill>
              </a:rPr>
              <a:t>			SENIOR NIGHT,  JV/VARISTY GAMES VS CENTRAL</a:t>
            </a:r>
          </a:p>
          <a:p>
            <a:pPr>
              <a:buClr>
                <a:srgbClr val="1E7ED0"/>
              </a:buClr>
            </a:pPr>
            <a:r>
              <a:rPr lang="en-US" sz="1600" b="1" dirty="0">
                <a:solidFill>
                  <a:srgbClr val="595A5C"/>
                </a:solidFill>
              </a:rPr>
              <a:t>MARCH 26-27</a:t>
            </a:r>
            <a:r>
              <a:rPr lang="en-US" sz="1600" dirty="0">
                <a:solidFill>
                  <a:srgbClr val="595A5C"/>
                </a:solidFill>
              </a:rPr>
              <a:t>			JV RAIDER RUMBLE TOURNAMENT</a:t>
            </a:r>
          </a:p>
          <a:p>
            <a:pPr>
              <a:buClr>
                <a:srgbClr val="1E7ED0"/>
              </a:buClr>
            </a:pPr>
            <a:r>
              <a:rPr lang="en-US" sz="1600" b="1" dirty="0">
                <a:solidFill>
                  <a:srgbClr val="595A5C"/>
                </a:solidFill>
              </a:rPr>
              <a:t>APRIL 23</a:t>
            </a:r>
            <a:r>
              <a:rPr lang="en-US" sz="1600" dirty="0">
                <a:solidFill>
                  <a:srgbClr val="595A5C"/>
                </a:solidFill>
              </a:rPr>
              <a:t>				LAST REGULAR SEASON VARSITY GAME VS DENMARK</a:t>
            </a:r>
          </a:p>
          <a:p>
            <a:pPr>
              <a:buClr>
                <a:srgbClr val="1E7ED0"/>
              </a:buClr>
            </a:pPr>
            <a:r>
              <a:rPr lang="en-US" sz="1600" b="1" dirty="0">
                <a:solidFill>
                  <a:srgbClr val="595A5C"/>
                </a:solidFill>
              </a:rPr>
              <a:t>APRIL 28</a:t>
            </a:r>
            <a:r>
              <a:rPr lang="en-US" sz="1600" dirty="0">
                <a:solidFill>
                  <a:srgbClr val="595A5C"/>
                </a:solidFill>
              </a:rPr>
              <a:t>				FIRST ROUND GHSA PLAYOFFS</a:t>
            </a:r>
          </a:p>
          <a:p>
            <a:pPr>
              <a:buClr>
                <a:srgbClr val="1E7ED0"/>
              </a:buClr>
            </a:pPr>
            <a:r>
              <a:rPr lang="en-US" sz="1600" b="1" dirty="0">
                <a:solidFill>
                  <a:srgbClr val="595A5C"/>
                </a:solidFill>
              </a:rPr>
              <a:t>MAY 15</a:t>
            </a:r>
            <a:r>
              <a:rPr lang="en-US" sz="1600" dirty="0">
                <a:solidFill>
                  <a:srgbClr val="595A5C"/>
                </a:solidFill>
              </a:rPr>
              <a:t>				GHSA STATE CHAMPIONSHIP</a:t>
            </a:r>
          </a:p>
        </p:txBody>
      </p:sp>
    </p:spTree>
    <p:extLst>
      <p:ext uri="{BB962C8B-B14F-4D97-AF65-F5344CB8AC3E}">
        <p14:creationId xmlns:p14="http://schemas.microsoft.com/office/powerpoint/2010/main" val="74475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lstStyle/>
          <a:p>
            <a:r>
              <a:rPr lang="en-US" b="1" dirty="0">
                <a:solidFill>
                  <a:srgbClr val="595A5C"/>
                </a:solidFill>
              </a:rPr>
              <a:t>BOOSTER CLUB BOARD</a:t>
            </a:r>
          </a:p>
        </p:txBody>
      </p:sp>
      <p:sp>
        <p:nvSpPr>
          <p:cNvPr id="3" name="Content Placeholder 2">
            <a:extLst>
              <a:ext uri="{FF2B5EF4-FFF2-40B4-BE49-F238E27FC236}">
                <a16:creationId xmlns:a16="http://schemas.microsoft.com/office/drawing/2014/main" id="{79A9855D-3168-E445-B5D8-58902E35B84E}"/>
              </a:ext>
            </a:extLst>
          </p:cNvPr>
          <p:cNvSpPr>
            <a:spLocks noGrp="1"/>
          </p:cNvSpPr>
          <p:nvPr>
            <p:ph idx="1"/>
          </p:nvPr>
        </p:nvSpPr>
        <p:spPr/>
        <p:txBody>
          <a:bodyPr>
            <a:noAutofit/>
          </a:bodyPr>
          <a:lstStyle/>
          <a:p>
            <a:pPr>
              <a:buClr>
                <a:srgbClr val="1E7ED0"/>
              </a:buClr>
            </a:pPr>
            <a:r>
              <a:rPr lang="en-US" sz="2800" dirty="0">
                <a:solidFill>
                  <a:srgbClr val="595A5C"/>
                </a:solidFill>
              </a:rPr>
              <a:t>PRESIDENT</a:t>
            </a:r>
            <a:r>
              <a:rPr lang="en-US" dirty="0">
                <a:solidFill>
                  <a:srgbClr val="595A5C"/>
                </a:solidFill>
              </a:rPr>
              <a:t>					ZANDY WYCKOFF</a:t>
            </a:r>
          </a:p>
          <a:p>
            <a:pPr>
              <a:buClr>
                <a:srgbClr val="1E7ED0"/>
              </a:buClr>
            </a:pPr>
            <a:r>
              <a:rPr lang="en-US" sz="2800" dirty="0">
                <a:solidFill>
                  <a:srgbClr val="595A5C"/>
                </a:solidFill>
              </a:rPr>
              <a:t>TREASURER</a:t>
            </a:r>
            <a:r>
              <a:rPr lang="en-US" dirty="0">
                <a:solidFill>
                  <a:srgbClr val="595A5C"/>
                </a:solidFill>
              </a:rPr>
              <a:t>				VICKIE FRAISER</a:t>
            </a:r>
          </a:p>
          <a:p>
            <a:pPr>
              <a:buClr>
                <a:srgbClr val="1E7ED0"/>
              </a:buClr>
            </a:pPr>
            <a:r>
              <a:rPr lang="en-US" sz="2800" dirty="0">
                <a:solidFill>
                  <a:srgbClr val="595A5C"/>
                </a:solidFill>
              </a:rPr>
              <a:t>SECRETARY</a:t>
            </a:r>
            <a:r>
              <a:rPr lang="en-US" dirty="0">
                <a:solidFill>
                  <a:srgbClr val="595A5C"/>
                </a:solidFill>
              </a:rPr>
              <a:t>					CARRIE GEORGE</a:t>
            </a:r>
          </a:p>
          <a:p>
            <a:pPr>
              <a:buClr>
                <a:srgbClr val="1E7ED0"/>
              </a:buClr>
            </a:pPr>
            <a:r>
              <a:rPr lang="en-US" sz="2800" dirty="0">
                <a:solidFill>
                  <a:srgbClr val="595A5C"/>
                </a:solidFill>
              </a:rPr>
              <a:t>OPERATIONS	</a:t>
            </a:r>
            <a:r>
              <a:rPr lang="en-US" dirty="0">
                <a:solidFill>
                  <a:srgbClr val="595A5C"/>
                </a:solidFill>
              </a:rPr>
              <a:t>			RICH GEORGE</a:t>
            </a:r>
          </a:p>
        </p:txBody>
      </p:sp>
    </p:spTree>
    <p:extLst>
      <p:ext uri="{BB962C8B-B14F-4D97-AF65-F5344CB8AC3E}">
        <p14:creationId xmlns:p14="http://schemas.microsoft.com/office/powerpoint/2010/main" val="187577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B895-74B6-EF46-883E-46674C3E333F}"/>
              </a:ext>
            </a:extLst>
          </p:cNvPr>
          <p:cNvSpPr>
            <a:spLocks noGrp="1"/>
          </p:cNvSpPr>
          <p:nvPr>
            <p:ph type="title"/>
          </p:nvPr>
        </p:nvSpPr>
        <p:spPr/>
        <p:txBody>
          <a:bodyPr>
            <a:normAutofit/>
          </a:bodyPr>
          <a:lstStyle/>
          <a:p>
            <a:r>
              <a:rPr lang="en-US" b="1" dirty="0">
                <a:solidFill>
                  <a:srgbClr val="595A5C"/>
                </a:solidFill>
              </a:rPr>
              <a:t>2021 SEASON COSTS</a:t>
            </a:r>
          </a:p>
        </p:txBody>
      </p:sp>
      <p:sp>
        <p:nvSpPr>
          <p:cNvPr id="3" name="Content Placeholder 2">
            <a:extLst>
              <a:ext uri="{FF2B5EF4-FFF2-40B4-BE49-F238E27FC236}">
                <a16:creationId xmlns:a16="http://schemas.microsoft.com/office/drawing/2014/main" id="{79A9855D-3168-E445-B5D8-58902E35B84E}"/>
              </a:ext>
            </a:extLst>
          </p:cNvPr>
          <p:cNvSpPr>
            <a:spLocks noGrp="1"/>
          </p:cNvSpPr>
          <p:nvPr>
            <p:ph idx="1"/>
          </p:nvPr>
        </p:nvSpPr>
        <p:spPr/>
        <p:txBody>
          <a:bodyPr>
            <a:normAutofit fontScale="92500" lnSpcReduction="10000"/>
          </a:bodyPr>
          <a:lstStyle/>
          <a:p>
            <a:pPr>
              <a:buClr>
                <a:srgbClr val="1E7ED0"/>
              </a:buClr>
            </a:pPr>
            <a:r>
              <a:rPr lang="en-US" sz="3000" b="1" dirty="0"/>
              <a:t>PLAYER FEES - $700 (2 PAYMENT PLAN OFFERED)</a:t>
            </a:r>
          </a:p>
          <a:p>
            <a:pPr lvl="1">
              <a:lnSpc>
                <a:spcPct val="120000"/>
              </a:lnSpc>
              <a:spcBef>
                <a:spcPts val="0"/>
              </a:spcBef>
              <a:spcAft>
                <a:spcPts val="0"/>
              </a:spcAft>
              <a:buClr>
                <a:srgbClr val="1E7ED0"/>
              </a:buClr>
            </a:pPr>
            <a:r>
              <a:rPr lang="en-US" sz="2400" dirty="0"/>
              <a:t>COACHES FEES					</a:t>
            </a:r>
          </a:p>
          <a:p>
            <a:pPr lvl="1">
              <a:lnSpc>
                <a:spcPct val="120000"/>
              </a:lnSpc>
              <a:spcBef>
                <a:spcPts val="0"/>
              </a:spcBef>
              <a:spcAft>
                <a:spcPts val="0"/>
              </a:spcAft>
              <a:buClr>
                <a:srgbClr val="1E7ED0"/>
              </a:buClr>
            </a:pPr>
            <a:r>
              <a:rPr lang="en-US" sz="2400" dirty="0"/>
              <a:t>PLAYER PACKS/COACHES APPAREL/PRACTICE GEAR				</a:t>
            </a:r>
          </a:p>
          <a:p>
            <a:pPr lvl="1">
              <a:lnSpc>
                <a:spcPct val="120000"/>
              </a:lnSpc>
              <a:spcBef>
                <a:spcPts val="0"/>
              </a:spcBef>
              <a:spcAft>
                <a:spcPts val="0"/>
              </a:spcAft>
              <a:buClr>
                <a:srgbClr val="1E7ED0"/>
              </a:buClr>
            </a:pPr>
            <a:r>
              <a:rPr lang="en-US" sz="2400" dirty="0"/>
              <a:t>EQUIPMENT (NETS, FIELD, GOALS, PAINT)/FIELD MAINTENANCE</a:t>
            </a:r>
          </a:p>
          <a:p>
            <a:pPr lvl="1">
              <a:lnSpc>
                <a:spcPct val="120000"/>
              </a:lnSpc>
              <a:spcBef>
                <a:spcPts val="0"/>
              </a:spcBef>
              <a:spcAft>
                <a:spcPts val="0"/>
              </a:spcAft>
              <a:buClr>
                <a:srgbClr val="1E7ED0"/>
              </a:buClr>
            </a:pPr>
            <a:r>
              <a:rPr lang="en-US" sz="2400" dirty="0"/>
              <a:t>TRANSPORTATION COSTS (BUSES)</a:t>
            </a:r>
          </a:p>
          <a:p>
            <a:pPr lvl="1">
              <a:lnSpc>
                <a:spcPct val="120000"/>
              </a:lnSpc>
              <a:spcBef>
                <a:spcPts val="0"/>
              </a:spcBef>
              <a:spcAft>
                <a:spcPts val="0"/>
              </a:spcAft>
              <a:buClr>
                <a:srgbClr val="1E7ED0"/>
              </a:buClr>
            </a:pPr>
            <a:r>
              <a:rPr lang="en-US" sz="2400" dirty="0"/>
              <a:t>GAME DAY MEALS</a:t>
            </a:r>
          </a:p>
          <a:p>
            <a:pPr lvl="1">
              <a:lnSpc>
                <a:spcPct val="120000"/>
              </a:lnSpc>
              <a:spcBef>
                <a:spcPts val="0"/>
              </a:spcBef>
              <a:spcAft>
                <a:spcPts val="0"/>
              </a:spcAft>
              <a:buClr>
                <a:srgbClr val="1E7ED0"/>
              </a:buClr>
            </a:pPr>
            <a:r>
              <a:rPr lang="en-US" sz="2400" dirty="0"/>
              <a:t>GAME FILM/SPORTSENGINE/HUDL</a:t>
            </a:r>
          </a:p>
          <a:p>
            <a:pPr lvl="1">
              <a:lnSpc>
                <a:spcPct val="120000"/>
              </a:lnSpc>
              <a:spcBef>
                <a:spcPts val="0"/>
              </a:spcBef>
              <a:spcAft>
                <a:spcPts val="0"/>
              </a:spcAft>
              <a:buClr>
                <a:srgbClr val="1E7ED0"/>
              </a:buClr>
            </a:pPr>
            <a:r>
              <a:rPr lang="en-US" sz="2400" dirty="0"/>
              <a:t>SENIOR NIGHT/END OF SEASON BANQUET/BANNERS	</a:t>
            </a:r>
            <a:r>
              <a:rPr lang="en-US" dirty="0"/>
              <a:t> </a:t>
            </a:r>
          </a:p>
        </p:txBody>
      </p:sp>
    </p:spTree>
    <p:extLst>
      <p:ext uri="{BB962C8B-B14F-4D97-AF65-F5344CB8AC3E}">
        <p14:creationId xmlns:p14="http://schemas.microsoft.com/office/powerpoint/2010/main" val="26945629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otalTime>499</TotalTime>
  <Words>736</Words>
  <Application>Microsoft Macintosh PowerPoint</Application>
  <PresentationFormat>Widescreen</PresentationFormat>
  <Paragraphs>120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Symbol</vt:lpstr>
      <vt:lpstr>Organic</vt:lpstr>
      <vt:lpstr>SOUTH FORSYTH HIGH SCHOOL GIRLS LACROSSE</vt:lpstr>
      <vt:lpstr>COACHES/TRAINERS</vt:lpstr>
      <vt:lpstr>2021 SEASON INFORMATION (COACHES)</vt:lpstr>
      <vt:lpstr>PLAYER CONTRACT</vt:lpstr>
      <vt:lpstr>PLAYER CONTRACT</vt:lpstr>
      <vt:lpstr>2021 SEASON INFORMATION (COACHES)</vt:lpstr>
      <vt:lpstr>2021 IMPORTANT DATES</vt:lpstr>
      <vt:lpstr>BOOSTER CLUB BOARD</vt:lpstr>
      <vt:lpstr>2021 SEASON COSTS</vt:lpstr>
      <vt:lpstr>SPONSORSHIPS-2021 SEASON</vt:lpstr>
      <vt:lpstr>SPONSORSHIPS-2021 SEASON</vt:lpstr>
      <vt:lpstr>FUNDRAISING</vt:lpstr>
      <vt:lpstr>VOLUNTEER POSITIONS</vt:lpstr>
      <vt:lpstr>SIGN-UP VOLUNTEER POSITIONS</vt:lpstr>
      <vt:lpstr>SOCIAL MEDIA/TEAM STORE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FORSYTH HIGH SCHOOL GIRLS LACROSSE</dc:title>
  <dc:creator>Microsoft Office User</dc:creator>
  <cp:lastModifiedBy>Microsoft Office User</cp:lastModifiedBy>
  <cp:revision>34</cp:revision>
  <dcterms:created xsi:type="dcterms:W3CDTF">2021-01-04T01:19:45Z</dcterms:created>
  <dcterms:modified xsi:type="dcterms:W3CDTF">2021-02-01T13:38:00Z</dcterms:modified>
</cp:coreProperties>
</file>