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0"/>
  </p:notesMasterIdLst>
  <p:sldIdLst>
    <p:sldId id="390" r:id="rId2"/>
    <p:sldId id="256" r:id="rId3"/>
    <p:sldId id="257" r:id="rId4"/>
    <p:sldId id="272" r:id="rId5"/>
    <p:sldId id="273" r:id="rId6"/>
    <p:sldId id="260" r:id="rId7"/>
    <p:sldId id="259" r:id="rId8"/>
    <p:sldId id="385" r:id="rId9"/>
    <p:sldId id="291" r:id="rId10"/>
    <p:sldId id="290" r:id="rId11"/>
    <p:sldId id="265" r:id="rId12"/>
    <p:sldId id="274" r:id="rId13"/>
    <p:sldId id="263" r:id="rId14"/>
    <p:sldId id="270" r:id="rId15"/>
    <p:sldId id="275" r:id="rId16"/>
    <p:sldId id="278" r:id="rId17"/>
    <p:sldId id="279" r:id="rId18"/>
    <p:sldId id="281" r:id="rId19"/>
    <p:sldId id="280" r:id="rId20"/>
    <p:sldId id="282" r:id="rId21"/>
    <p:sldId id="297" r:id="rId22"/>
    <p:sldId id="386" r:id="rId23"/>
    <p:sldId id="300" r:id="rId24"/>
    <p:sldId id="301" r:id="rId25"/>
    <p:sldId id="267" r:id="rId26"/>
    <p:sldId id="296" r:id="rId27"/>
    <p:sldId id="298" r:id="rId28"/>
    <p:sldId id="311" r:id="rId29"/>
    <p:sldId id="315" r:id="rId30"/>
    <p:sldId id="293" r:id="rId31"/>
    <p:sldId id="326" r:id="rId32"/>
    <p:sldId id="327" r:id="rId33"/>
    <p:sldId id="285" r:id="rId34"/>
    <p:sldId id="323" r:id="rId35"/>
    <p:sldId id="294" r:id="rId36"/>
    <p:sldId id="309" r:id="rId37"/>
    <p:sldId id="303" r:id="rId38"/>
    <p:sldId id="329" r:id="rId39"/>
    <p:sldId id="306" r:id="rId40"/>
    <p:sldId id="384" r:id="rId41"/>
    <p:sldId id="307" r:id="rId42"/>
    <p:sldId id="330" r:id="rId43"/>
    <p:sldId id="331" r:id="rId44"/>
    <p:sldId id="332" r:id="rId45"/>
    <p:sldId id="308" r:id="rId46"/>
    <p:sldId id="310" r:id="rId47"/>
    <p:sldId id="295" r:id="rId48"/>
    <p:sldId id="345" r:id="rId49"/>
    <p:sldId id="312" r:id="rId50"/>
    <p:sldId id="313" r:id="rId51"/>
    <p:sldId id="292" r:id="rId52"/>
    <p:sldId id="325" r:id="rId53"/>
    <p:sldId id="328" r:id="rId54"/>
    <p:sldId id="338" r:id="rId55"/>
    <p:sldId id="337" r:id="rId56"/>
    <p:sldId id="339" r:id="rId57"/>
    <p:sldId id="340" r:id="rId58"/>
    <p:sldId id="341" r:id="rId59"/>
    <p:sldId id="387" r:id="rId60"/>
    <p:sldId id="342" r:id="rId61"/>
    <p:sldId id="344" r:id="rId62"/>
    <p:sldId id="347" r:id="rId63"/>
    <p:sldId id="369" r:id="rId64"/>
    <p:sldId id="346" r:id="rId65"/>
    <p:sldId id="367" r:id="rId66"/>
    <p:sldId id="368" r:id="rId67"/>
    <p:sldId id="364" r:id="rId68"/>
    <p:sldId id="389"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87"/>
    <p:restoredTop sz="83440"/>
  </p:normalViewPr>
  <p:slideViewPr>
    <p:cSldViewPr snapToGrid="0" snapToObjects="1">
      <p:cViewPr varScale="1">
        <p:scale>
          <a:sx n="89" d="100"/>
          <a:sy n="89" d="100"/>
        </p:scale>
        <p:origin x="42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375B7-B2DE-4D81-8C19-1739D1D3241C}" type="datetimeFigureOut">
              <a:rPr lang="en-AU" smtClean="0"/>
              <a:t>8/7/2024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AC94A-EE5B-4015-8F30-600ADE44CC78}" type="slidenum">
              <a:rPr lang="en-AU" smtClean="0"/>
              <a:t>‹#›</a:t>
            </a:fld>
            <a:endParaRPr lang="en-AU"/>
          </a:p>
        </p:txBody>
      </p:sp>
    </p:spTree>
    <p:extLst>
      <p:ext uri="{BB962C8B-B14F-4D97-AF65-F5344CB8AC3E}">
        <p14:creationId xmlns:p14="http://schemas.microsoft.com/office/powerpoint/2010/main" val="382718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ucnredlist.org/species/3854/2876505#threat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iucnredlist.org/species/3854/2876505#threat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edition.cnn.com</a:t>
            </a:r>
            <a:r>
              <a:rPr lang="en-US" dirty="0"/>
              <a:t>/2022/11/02/world/gallery/fish-rock-shalise-leesfield-c2e-spc-intl-scn/</a:t>
            </a:r>
            <a:r>
              <a:rPr lang="en-US" dirty="0" err="1"/>
              <a:t>index.html</a:t>
            </a:r>
            <a:endParaRPr lang="en-US" dirty="0"/>
          </a:p>
          <a:p>
            <a:r>
              <a:rPr lang="en-AU" b="0" i="0" dirty="0">
                <a:solidFill>
                  <a:srgbClr val="0C0C0C"/>
                </a:solidFill>
                <a:effectLst/>
                <a:highlight>
                  <a:srgbClr val="FFFFFF"/>
                </a:highlight>
                <a:latin typeface="cnn_sans_display"/>
              </a:rPr>
              <a:t>Despite their terrifying toothy grin, grey nurse sharks are mostly harmless to humans. Due to loss of habitat and overfishing, the species is in decline and listed as critically endangered by </a:t>
            </a:r>
            <a:r>
              <a:rPr lang="en-AU" b="0" i="0" dirty="0">
                <a:effectLst/>
                <a:highlight>
                  <a:srgbClr val="FFFFFF"/>
                </a:highlight>
                <a:latin typeface="cnn_sans_display"/>
                <a:hlinkClick r:id="rId3"/>
              </a:rPr>
              <a:t>the IUCN</a:t>
            </a:r>
            <a:r>
              <a:rPr lang="en-AU" b="0" i="0" dirty="0">
                <a:solidFill>
                  <a:srgbClr val="0C0C0C"/>
                </a:solidFill>
                <a:effectLst/>
                <a:highlight>
                  <a:srgbClr val="FFFFFF"/>
                </a:highlight>
                <a:latin typeface="cnn_sans_display"/>
              </a:rPr>
              <a:t>.</a:t>
            </a:r>
            <a:endParaRPr lang="en-US" dirty="0"/>
          </a:p>
        </p:txBody>
      </p:sp>
      <p:sp>
        <p:nvSpPr>
          <p:cNvPr id="4" name="Slide Number Placeholder 3"/>
          <p:cNvSpPr>
            <a:spLocks noGrp="1"/>
          </p:cNvSpPr>
          <p:nvPr>
            <p:ph type="sldNum" sz="quarter" idx="5"/>
          </p:nvPr>
        </p:nvSpPr>
        <p:spPr/>
        <p:txBody>
          <a:bodyPr/>
          <a:lstStyle/>
          <a:p>
            <a:fld id="{546AC94A-EE5B-4015-8F30-600ADE44CC78}" type="slidenum">
              <a:rPr lang="en-AU" smtClean="0"/>
              <a:t>1</a:t>
            </a:fld>
            <a:endParaRPr lang="en-AU"/>
          </a:p>
        </p:txBody>
      </p:sp>
    </p:spTree>
    <p:extLst>
      <p:ext uri="{BB962C8B-B14F-4D97-AF65-F5344CB8AC3E}">
        <p14:creationId xmlns:p14="http://schemas.microsoft.com/office/powerpoint/2010/main" val="199272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b="1" dirty="0">
                <a:solidFill>
                  <a:srgbClr val="44546A"/>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1998:</a:t>
            </a:r>
            <a:r>
              <a:rPr lang="en-US" sz="12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More preliminary studies at Seal Rocks &amp; SW Rocks by Ecology Lab. </a:t>
            </a:r>
            <a:r>
              <a:rPr lang="en-US" sz="12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The Ecology Lab surveys in 1991 were repeated and extended to include South West Rocks in 1998. The four sites at Seal Rocks were the same: Big Seal, Little Seal, Edith Breaker and Skeleton Rocks. The four sites at South West Rocks were: Fish Rock Cave, Fish Rocks Aquarium, Black Rock and Green Island. These were surveyed over consecutive days from 30 November to 4 December, 1998 to ensure similar timing with previous 1991 and 1995 surveys (Otway and Parker, 2000). </a:t>
            </a:r>
            <a:endParaRPr lang="en-AU" sz="12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6AC94A-EE5B-4015-8F30-600ADE44CC78}" type="slidenum">
              <a:rPr lang="en-AU" smtClean="0"/>
              <a:t>11</a:t>
            </a:fld>
            <a:endParaRPr lang="en-AU"/>
          </a:p>
        </p:txBody>
      </p:sp>
    </p:spTree>
    <p:extLst>
      <p:ext uri="{BB962C8B-B14F-4D97-AF65-F5344CB8AC3E}">
        <p14:creationId xmlns:p14="http://schemas.microsoft.com/office/powerpoint/2010/main" val="350783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Dr Nick Otway of NSW Fisheries leads a team of researchers and engages a large percentage of the dive community to conduct 10 surveys between 1998 and 2001 recording all GNS from Flat Rock in southern Queensland to Eden near the NSW/Victoria border. Dr Nick Otway estimates the population size to be 300 (worst), 1000 (likely) and 3000 (best). The highest number of individuals observed during a single survey of 62 reefs in winter 2000 is 292. The sharks are counted in month-long surveys (i.e. 1 survey is 1 month) using underwater visual counts over a 15 minute period. At each site, divers record the number, sex and size of any Grey Nurse sharks present. They also record the presence of hooks, mating scars, etc. (Otway </a:t>
            </a:r>
            <a:r>
              <a:rPr lang="en-US" sz="1800" b="0" i="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et al.,</a:t>
            </a: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 2003). The surveys are funded by the National Heritage Trust.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13</a:t>
            </a:fld>
            <a:endParaRPr lang="en-AU"/>
          </a:p>
        </p:txBody>
      </p:sp>
    </p:spTree>
    <p:extLst>
      <p:ext uri="{BB962C8B-B14F-4D97-AF65-F5344CB8AC3E}">
        <p14:creationId xmlns:p14="http://schemas.microsoft.com/office/powerpoint/2010/main" val="1117479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October 2001: Minister upgrades GNS to </a:t>
            </a:r>
            <a:r>
              <a:rPr lang="en-US" sz="1800" b="1" i="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critically endangered</a:t>
            </a:r>
            <a:r>
              <a:rPr lang="en-US" sz="1800" b="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 in EPBC Act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14</a:t>
            </a:fld>
            <a:endParaRPr lang="en-AU"/>
          </a:p>
        </p:txBody>
      </p:sp>
    </p:spTree>
    <p:extLst>
      <p:ext uri="{BB962C8B-B14F-4D97-AF65-F5344CB8AC3E}">
        <p14:creationId xmlns:p14="http://schemas.microsoft.com/office/powerpoint/2010/main" val="3955933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800" b="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2002: First Recovery Plan for the Grey Nurse Shark in Australia</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The overall recovery plan objective was to increase Grey Nurse Shark numbers in Australian waters to a level that will see the species is removed from the schedules of the EPBC Act (EA, 2002).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16</a:t>
            </a:fld>
            <a:endParaRPr lang="en-AU"/>
          </a:p>
        </p:txBody>
      </p:sp>
    </p:spTree>
    <p:extLst>
      <p:ext uri="{BB962C8B-B14F-4D97-AF65-F5344CB8AC3E}">
        <p14:creationId xmlns:p14="http://schemas.microsoft.com/office/powerpoint/2010/main" val="2773171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The critical habitat size in NSW is a core 200-m area (no fishing with bait and/or wire trace line, no night diving) surrounded by a 800-1000m buffer zone (no commercial drop, drift and set line fishing) (NSW Fisheries, 2003). Fines vary from $500 for less serious breaches to $11000 for breaking fishing and diving rules in critical habitat sites. If a grey nurse shark is harmed, fines of up to $220,000 apply (NSW Fisheries, 2003).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In December 2003, the Queensland government (EPA) declared Critical Habitats at Wolf Rock (Rainbow Beach), Cherubs Cave (Moreton Island), Henderson Rock (Moreton Island) and Flat Rock (Stradbroke Island). Subsequently Department of Primary Industry (DPI) - Fisheries closed the sites to all extractive activities that include line fishing, crabbing, blue water hunting and marine aquarium collecting.  Queensland sites offer protection within a 1.2km radius of the sharks aggregation point. One mooring was installed at Wolf Rock and four moorings were installed at Flat Rock. No moorings were installed at Cherubs Cave or Henderson Rock. All four sites relatively difficult to access due to location.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19</a:t>
            </a:fld>
            <a:endParaRPr lang="en-AU"/>
          </a:p>
        </p:txBody>
      </p:sp>
    </p:spTree>
    <p:extLst>
      <p:ext uri="{BB962C8B-B14F-4D97-AF65-F5344CB8AC3E}">
        <p14:creationId xmlns:p14="http://schemas.microsoft.com/office/powerpoint/2010/main" val="731620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The critical habitat size in NSW is a core 200-m area (no fishing with bait and/or wire trace line, no night diving) surrounded by a 800-1000m buffer zone (no commercial drop, drift and set line fishing) (NSW Fisheries, 2003). Fines vary from $500 for less serious breaches to $11000 for breaking fishing and diving rules in critical habitat sites. If a grey nurse shark is harmed, fines of up to $220,000 apply (NSW Fisheries, 2003). </a:t>
            </a:r>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20</a:t>
            </a:fld>
            <a:endParaRPr lang="en-AU"/>
          </a:p>
        </p:txBody>
      </p:sp>
    </p:spTree>
    <p:extLst>
      <p:ext uri="{BB962C8B-B14F-4D97-AF65-F5344CB8AC3E}">
        <p14:creationId xmlns:p14="http://schemas.microsoft.com/office/powerpoint/2010/main" val="3565615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800" b="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2009: A total of 26 sites offer protection for GNS along east Australian coast</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sz="1800" b="0"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An additional 7 sites not mentioned in the GNS Recovery Plan were also protected between </a:t>
            </a: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2001 and 2009. Making a total of 26 sites (NSW=16; Qld=8; Commonwealth=2) spread across 6 Marine Protected Areas (MPAs) along the east Australian seaboard, at least in part, to manage human interactions with a GNS. The 6 MPAs are: (1) marine reserves managed by the Commonwealth (2) critical habitat and (3) aquatic reserves managed by the NSW DPI, (4) critical habitat managed by Qld Fisheries, (5) marine parks managed by the NSW Marine Parks Authority (NSW MPA) and (6) marine parks managed by the Qld Department of Environment and Resource Management (DERM). Five sites remain open to some form of fishing.  While all 16 critical habitat sites were established primarily for GNS conservation, other sites and overlaying zones were often created for additional reasons such as biodiversity conservation (Lynch </a:t>
            </a:r>
            <a:r>
              <a:rPr lang="en-US" sz="1800" b="0" i="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et</a:t>
            </a: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0" i="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al.,</a:t>
            </a: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 2013).</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21</a:t>
            </a:fld>
            <a:endParaRPr lang="en-AU"/>
          </a:p>
        </p:txBody>
      </p:sp>
    </p:spTree>
    <p:extLst>
      <p:ext uri="{BB962C8B-B14F-4D97-AF65-F5344CB8AC3E}">
        <p14:creationId xmlns:p14="http://schemas.microsoft.com/office/powerpoint/2010/main" val="3434896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800" b="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2002: First Recovery Plan for the Grey Nurse Shark in Australia</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The overall recovery plan objective was to increase Grey Nurse Shark numbers in Australian waters to a level that will see the species is removed from the schedules of the EPBC Act (EA, 2002).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23</a:t>
            </a:fld>
            <a:endParaRPr lang="en-AU"/>
          </a:p>
        </p:txBody>
      </p:sp>
    </p:spTree>
    <p:extLst>
      <p:ext uri="{BB962C8B-B14F-4D97-AF65-F5344CB8AC3E}">
        <p14:creationId xmlns:p14="http://schemas.microsoft.com/office/powerpoint/2010/main" val="1050076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800" b="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2002: First Recovery Plan for the Grey Nurse Shark in Australia</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The overall recovery plan objective was to increase Grey Nurse Shark numbers in Australian waters to a level that will see the species is removed from the schedules of the EPBC Act (EA, 2002).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24</a:t>
            </a:fld>
            <a:endParaRPr lang="en-AU"/>
          </a:p>
        </p:txBody>
      </p:sp>
    </p:spTree>
    <p:extLst>
      <p:ext uri="{BB962C8B-B14F-4D97-AF65-F5344CB8AC3E}">
        <p14:creationId xmlns:p14="http://schemas.microsoft.com/office/powerpoint/2010/main" val="556437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6AC94A-EE5B-4015-8F30-600ADE44CC78}" type="slidenum">
              <a:rPr lang="en-AU" smtClean="0"/>
              <a:t>25</a:t>
            </a:fld>
            <a:endParaRPr lang="en-AU"/>
          </a:p>
        </p:txBody>
      </p:sp>
    </p:spTree>
    <p:extLst>
      <p:ext uri="{BB962C8B-B14F-4D97-AF65-F5344CB8AC3E}">
        <p14:creationId xmlns:p14="http://schemas.microsoft.com/office/powerpoint/2010/main" val="43259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Early 1960s: explosive shotgun powerheads invented and killed many sharks. Image: Ron Taylor</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3</a:t>
            </a:fld>
            <a:endParaRPr lang="en-AU"/>
          </a:p>
        </p:txBody>
      </p:sp>
    </p:spTree>
    <p:extLst>
      <p:ext uri="{BB962C8B-B14F-4D97-AF65-F5344CB8AC3E}">
        <p14:creationId xmlns:p14="http://schemas.microsoft.com/office/powerpoint/2010/main" val="1344097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800" b="1" dirty="0">
                <a:solidFill>
                  <a:srgbClr val="44546A"/>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2017:</a:t>
            </a:r>
            <a:r>
              <a:rPr lang="en-US"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Surveys using genetic fingerprinting estimate pop. size to be 2167-3078</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sz="1800" b="0"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Bradford </a:t>
            </a:r>
            <a:r>
              <a:rPr lang="en-US" sz="1800" b="0"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et al.,</a:t>
            </a:r>
            <a:r>
              <a:rPr lang="en-US" sz="1800" b="0"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(2018) used a Close-Kin Mark Recapture (CKMR) model to estimate population size whereby genetic fingerprinting is used rather than physical marks or tags. This survey took 513 tissue samples and used DNA sequencing to identify related individuals (more relatives = smaller population). The model reports a growing population of approximately 3.4 to 4.5% per annum (95% confidence interval 1.2% – 5.7%). However, despite this, Bradford </a:t>
            </a:r>
            <a:r>
              <a:rPr lang="en-US" sz="1800" b="0"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et al.</a:t>
            </a:r>
            <a:r>
              <a:rPr lang="en-US" sz="1800" b="0"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(2018) clearly states the model has many shortcomings (e.g. it uses age growth curves from age-at-length data from USA populations which may not reflect the growth of eastern Australian GNS) and that</a:t>
            </a:r>
            <a:r>
              <a:rPr lang="en-US" sz="1800" b="0"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“further work on the level of risk facing the recovering population would be required before it would be appropriate to alter the range of existing protective measures”</a:t>
            </a:r>
            <a:r>
              <a:rPr lang="en-US" sz="1800" b="0"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(Bradford </a:t>
            </a:r>
            <a:r>
              <a:rPr lang="en-US" sz="1800" b="0"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et al.,</a:t>
            </a:r>
            <a:r>
              <a:rPr lang="en-US" sz="1800" b="0"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2018).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26</a:t>
            </a:fld>
            <a:endParaRPr lang="en-AU"/>
          </a:p>
        </p:txBody>
      </p:sp>
    </p:spTree>
    <p:extLst>
      <p:ext uri="{BB962C8B-B14F-4D97-AF65-F5344CB8AC3E}">
        <p14:creationId xmlns:p14="http://schemas.microsoft.com/office/powerpoint/2010/main" val="19336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Deployment of acoustic tag receiver at </a:t>
            </a:r>
            <a:r>
              <a:rPr lang="en-AU" dirty="0" err="1"/>
              <a:t>Wobby</a:t>
            </a:r>
            <a:r>
              <a:rPr lang="en-AU" dirty="0"/>
              <a:t> Rock. </a:t>
            </a:r>
          </a:p>
        </p:txBody>
      </p:sp>
      <p:sp>
        <p:nvSpPr>
          <p:cNvPr id="4" name="Slide Number Placeholder 3"/>
          <p:cNvSpPr>
            <a:spLocks noGrp="1"/>
          </p:cNvSpPr>
          <p:nvPr>
            <p:ph type="sldNum" sz="quarter" idx="5"/>
          </p:nvPr>
        </p:nvSpPr>
        <p:spPr/>
        <p:txBody>
          <a:bodyPr/>
          <a:lstStyle/>
          <a:p>
            <a:fld id="{546AC94A-EE5B-4015-8F30-600ADE44CC78}" type="slidenum">
              <a:rPr lang="en-AU" smtClean="0"/>
              <a:t>28</a:t>
            </a:fld>
            <a:endParaRPr lang="en-AU"/>
          </a:p>
        </p:txBody>
      </p:sp>
    </p:spTree>
    <p:extLst>
      <p:ext uri="{BB962C8B-B14F-4D97-AF65-F5344CB8AC3E}">
        <p14:creationId xmlns:p14="http://schemas.microsoft.com/office/powerpoint/2010/main" val="3117220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Sharks swim in a circuit, so you can simply sit and wait for them to swim past you. </a:t>
            </a:r>
          </a:p>
        </p:txBody>
      </p:sp>
      <p:sp>
        <p:nvSpPr>
          <p:cNvPr id="4" name="Slide Number Placeholder 3"/>
          <p:cNvSpPr>
            <a:spLocks noGrp="1"/>
          </p:cNvSpPr>
          <p:nvPr>
            <p:ph type="sldNum" sz="quarter" idx="5"/>
          </p:nvPr>
        </p:nvSpPr>
        <p:spPr/>
        <p:txBody>
          <a:bodyPr/>
          <a:lstStyle/>
          <a:p>
            <a:fld id="{546AC94A-EE5B-4015-8F30-600ADE44CC78}" type="slidenum">
              <a:rPr lang="en-AU" smtClean="0"/>
              <a:t>34</a:t>
            </a:fld>
            <a:endParaRPr lang="en-AU"/>
          </a:p>
        </p:txBody>
      </p:sp>
    </p:spTree>
    <p:extLst>
      <p:ext uri="{BB962C8B-B14F-4D97-AF65-F5344CB8AC3E}">
        <p14:creationId xmlns:p14="http://schemas.microsoft.com/office/powerpoint/2010/main" val="1226300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39</a:t>
            </a:fld>
            <a:endParaRPr lang="en-AU"/>
          </a:p>
        </p:txBody>
      </p:sp>
    </p:spTree>
    <p:extLst>
      <p:ext uri="{BB962C8B-B14F-4D97-AF65-F5344CB8AC3E}">
        <p14:creationId xmlns:p14="http://schemas.microsoft.com/office/powerpoint/2010/main" val="2330490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Wolf Rock Rainbow Beach Qld.</a:t>
            </a:r>
          </a:p>
        </p:txBody>
      </p:sp>
      <p:sp>
        <p:nvSpPr>
          <p:cNvPr id="4" name="Slide Number Placeholder 3"/>
          <p:cNvSpPr>
            <a:spLocks noGrp="1"/>
          </p:cNvSpPr>
          <p:nvPr>
            <p:ph type="sldNum" sz="quarter" idx="5"/>
          </p:nvPr>
        </p:nvSpPr>
        <p:spPr/>
        <p:txBody>
          <a:bodyPr/>
          <a:lstStyle/>
          <a:p>
            <a:fld id="{546AC94A-EE5B-4015-8F30-600ADE44CC78}" type="slidenum">
              <a:rPr lang="en-AU" smtClean="0"/>
              <a:t>41</a:t>
            </a:fld>
            <a:endParaRPr lang="en-AU"/>
          </a:p>
        </p:txBody>
      </p:sp>
    </p:spTree>
    <p:extLst>
      <p:ext uri="{BB962C8B-B14F-4D97-AF65-F5344CB8AC3E}">
        <p14:creationId xmlns:p14="http://schemas.microsoft.com/office/powerpoint/2010/main" val="386228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Males and more females arrive Winter/Spring. Females visibly pregnant by April. Pregnant females leave August. Don’t know where they go. to give birth. </a:t>
            </a:r>
          </a:p>
        </p:txBody>
      </p:sp>
      <p:sp>
        <p:nvSpPr>
          <p:cNvPr id="4" name="Slide Number Placeholder 3"/>
          <p:cNvSpPr>
            <a:spLocks noGrp="1"/>
          </p:cNvSpPr>
          <p:nvPr>
            <p:ph type="sldNum" sz="quarter" idx="5"/>
          </p:nvPr>
        </p:nvSpPr>
        <p:spPr/>
        <p:txBody>
          <a:bodyPr/>
          <a:lstStyle/>
          <a:p>
            <a:fld id="{546AC94A-EE5B-4015-8F30-600ADE44CC78}" type="slidenum">
              <a:rPr lang="en-AU" smtClean="0"/>
              <a:t>45</a:t>
            </a:fld>
            <a:endParaRPr lang="en-AU"/>
          </a:p>
        </p:txBody>
      </p:sp>
    </p:spTree>
    <p:extLst>
      <p:ext uri="{BB962C8B-B14F-4D97-AF65-F5344CB8AC3E}">
        <p14:creationId xmlns:p14="http://schemas.microsoft.com/office/powerpoint/2010/main" val="276299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Males and more females arrive Winter/Spring. Females visibly pregnant by April. Pregnant females leave August. Don’t know where they go. to give birth. </a:t>
            </a:r>
          </a:p>
        </p:txBody>
      </p:sp>
      <p:sp>
        <p:nvSpPr>
          <p:cNvPr id="4" name="Slide Number Placeholder 3"/>
          <p:cNvSpPr>
            <a:spLocks noGrp="1"/>
          </p:cNvSpPr>
          <p:nvPr>
            <p:ph type="sldNum" sz="quarter" idx="5"/>
          </p:nvPr>
        </p:nvSpPr>
        <p:spPr/>
        <p:txBody>
          <a:bodyPr/>
          <a:lstStyle/>
          <a:p>
            <a:fld id="{546AC94A-EE5B-4015-8F30-600ADE44CC78}" type="slidenum">
              <a:rPr lang="en-AU" smtClean="0"/>
              <a:t>46</a:t>
            </a:fld>
            <a:endParaRPr lang="en-AU"/>
          </a:p>
        </p:txBody>
      </p:sp>
    </p:spTree>
    <p:extLst>
      <p:ext uri="{BB962C8B-B14F-4D97-AF65-F5344CB8AC3E}">
        <p14:creationId xmlns:p14="http://schemas.microsoft.com/office/powerpoint/2010/main" val="3439133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Heavily pregnant female at </a:t>
            </a:r>
            <a:r>
              <a:rPr lang="en-AU" dirty="0" err="1"/>
              <a:t>Wobby</a:t>
            </a:r>
            <a:r>
              <a:rPr lang="en-AU" dirty="0"/>
              <a:t> Rock, 14</a:t>
            </a:r>
            <a:r>
              <a:rPr lang="en-AU" baseline="30000" dirty="0"/>
              <a:t>th</a:t>
            </a:r>
            <a:r>
              <a:rPr lang="en-AU" dirty="0"/>
              <a:t> July 2021</a:t>
            </a:r>
          </a:p>
        </p:txBody>
      </p:sp>
      <p:sp>
        <p:nvSpPr>
          <p:cNvPr id="4" name="Slide Number Placeholder 3"/>
          <p:cNvSpPr>
            <a:spLocks noGrp="1"/>
          </p:cNvSpPr>
          <p:nvPr>
            <p:ph type="sldNum" sz="quarter" idx="5"/>
          </p:nvPr>
        </p:nvSpPr>
        <p:spPr/>
        <p:txBody>
          <a:bodyPr/>
          <a:lstStyle/>
          <a:p>
            <a:fld id="{546AC94A-EE5B-4015-8F30-600ADE44CC78}" type="slidenum">
              <a:rPr lang="en-AU" smtClean="0"/>
              <a:t>49</a:t>
            </a:fld>
            <a:endParaRPr lang="en-AU"/>
          </a:p>
        </p:txBody>
      </p:sp>
    </p:spTree>
    <p:extLst>
      <p:ext uri="{BB962C8B-B14F-4D97-AF65-F5344CB8AC3E}">
        <p14:creationId xmlns:p14="http://schemas.microsoft.com/office/powerpoint/2010/main" val="341152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2014 GNS Recovery Plan</a:t>
            </a:r>
          </a:p>
        </p:txBody>
      </p:sp>
      <p:sp>
        <p:nvSpPr>
          <p:cNvPr id="4" name="Slide Number Placeholder 3"/>
          <p:cNvSpPr>
            <a:spLocks noGrp="1"/>
          </p:cNvSpPr>
          <p:nvPr>
            <p:ph type="sldNum" sz="quarter" idx="5"/>
          </p:nvPr>
        </p:nvSpPr>
        <p:spPr/>
        <p:txBody>
          <a:bodyPr/>
          <a:lstStyle/>
          <a:p>
            <a:fld id="{546AC94A-EE5B-4015-8F30-600ADE44CC78}" type="slidenum">
              <a:rPr lang="en-AU" smtClean="0"/>
              <a:t>52</a:t>
            </a:fld>
            <a:endParaRPr lang="en-AU"/>
          </a:p>
        </p:txBody>
      </p:sp>
    </p:spTree>
    <p:extLst>
      <p:ext uri="{BB962C8B-B14F-4D97-AF65-F5344CB8AC3E}">
        <p14:creationId xmlns:p14="http://schemas.microsoft.com/office/powerpoint/2010/main" val="3076754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60</a:t>
            </a:fld>
            <a:endParaRPr lang="en-AU"/>
          </a:p>
        </p:txBody>
      </p:sp>
    </p:spTree>
    <p:extLst>
      <p:ext uri="{BB962C8B-B14F-4D97-AF65-F5344CB8AC3E}">
        <p14:creationId xmlns:p14="http://schemas.microsoft.com/office/powerpoint/2010/main" val="13572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1950s: GNS east coast population estimated to be 90% larger than today</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During the early 1950s (in NSW) and 1960s (in Qld), an average of 36 GNS (grey nurse shark) would be recovered from shark nets every year (Reid &amp; Krogh, 1992; Environment Australia, 2002). In comparison, there was an average of 18 GNS recovered from shark nets every year in the 1980s, and an even lower average of 2 sharks recovered from shark nets every year between 1993-2004 (Australian Government, 2022a).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4</a:t>
            </a:fld>
            <a:endParaRPr lang="en-AU"/>
          </a:p>
        </p:txBody>
      </p:sp>
    </p:spTree>
    <p:extLst>
      <p:ext uri="{BB962C8B-B14F-4D97-AF65-F5344CB8AC3E}">
        <p14:creationId xmlns:p14="http://schemas.microsoft.com/office/powerpoint/2010/main" val="1542094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62</a:t>
            </a:fld>
            <a:endParaRPr lang="en-AU"/>
          </a:p>
        </p:txBody>
      </p:sp>
    </p:spTree>
    <p:extLst>
      <p:ext uri="{BB962C8B-B14F-4D97-AF65-F5344CB8AC3E}">
        <p14:creationId xmlns:p14="http://schemas.microsoft.com/office/powerpoint/2010/main" val="1695605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63</a:t>
            </a:fld>
            <a:endParaRPr lang="en-AU"/>
          </a:p>
        </p:txBody>
      </p:sp>
    </p:spTree>
    <p:extLst>
      <p:ext uri="{BB962C8B-B14F-4D97-AF65-F5344CB8AC3E}">
        <p14:creationId xmlns:p14="http://schemas.microsoft.com/office/powerpoint/2010/main" val="2205927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64</a:t>
            </a:fld>
            <a:endParaRPr lang="en-AU"/>
          </a:p>
        </p:txBody>
      </p:sp>
    </p:spTree>
    <p:extLst>
      <p:ext uri="{BB962C8B-B14F-4D97-AF65-F5344CB8AC3E}">
        <p14:creationId xmlns:p14="http://schemas.microsoft.com/office/powerpoint/2010/main" val="3562414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Recovery Plan: https://</a:t>
            </a:r>
            <a:r>
              <a:rPr lang="en-US" dirty="0" err="1"/>
              <a:t>www.dcceew.gov.au</a:t>
            </a:r>
            <a:r>
              <a:rPr lang="en-US" dirty="0"/>
              <a:t>/environment/biodiversity/threatened/recovery-plans/recovery-plan-grey-nurse-shark-carcharias-taurus-2014</a:t>
            </a:r>
          </a:p>
        </p:txBody>
      </p:sp>
      <p:sp>
        <p:nvSpPr>
          <p:cNvPr id="4" name="Slide Number Placeholder 3"/>
          <p:cNvSpPr>
            <a:spLocks noGrp="1"/>
          </p:cNvSpPr>
          <p:nvPr>
            <p:ph type="sldNum" sz="quarter" idx="5"/>
          </p:nvPr>
        </p:nvSpPr>
        <p:spPr/>
        <p:txBody>
          <a:bodyPr/>
          <a:lstStyle/>
          <a:p>
            <a:fld id="{546AC94A-EE5B-4015-8F30-600ADE44CC78}" type="slidenum">
              <a:rPr lang="en-AU" smtClean="0"/>
              <a:t>67</a:t>
            </a:fld>
            <a:endParaRPr lang="en-AU"/>
          </a:p>
        </p:txBody>
      </p:sp>
    </p:spTree>
    <p:extLst>
      <p:ext uri="{BB962C8B-B14F-4D97-AF65-F5344CB8AC3E}">
        <p14:creationId xmlns:p14="http://schemas.microsoft.com/office/powerpoint/2010/main" val="2328451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edition.cnn.com</a:t>
            </a:r>
            <a:r>
              <a:rPr lang="en-US" dirty="0"/>
              <a:t>/2022/11/02/world/gallery/fish-rock-shalise-leesfield-c2e-spc-intl-scn/</a:t>
            </a:r>
            <a:r>
              <a:rPr lang="en-US" dirty="0" err="1"/>
              <a:t>index.html</a:t>
            </a:r>
            <a:endParaRPr lang="en-US" dirty="0"/>
          </a:p>
          <a:p>
            <a:r>
              <a:rPr lang="en-AU" b="0" i="0" dirty="0">
                <a:solidFill>
                  <a:srgbClr val="0C0C0C"/>
                </a:solidFill>
                <a:effectLst/>
                <a:highlight>
                  <a:srgbClr val="FFFFFF"/>
                </a:highlight>
                <a:latin typeface="cnn_sans_display"/>
              </a:rPr>
              <a:t>Despite their terrifying toothy grin, grey nurse sharks are mostly harmless to humans. Due to loss of habitat and overfishing, the species is in decline and listed as critically endangered by </a:t>
            </a:r>
            <a:r>
              <a:rPr lang="en-AU" b="0" i="0" dirty="0">
                <a:effectLst/>
                <a:highlight>
                  <a:srgbClr val="FFFFFF"/>
                </a:highlight>
                <a:latin typeface="cnn_sans_display"/>
                <a:hlinkClick r:id="rId3"/>
              </a:rPr>
              <a:t>the IUCN</a:t>
            </a:r>
            <a:r>
              <a:rPr lang="en-AU" b="0" i="0" dirty="0">
                <a:solidFill>
                  <a:srgbClr val="0C0C0C"/>
                </a:solidFill>
                <a:effectLst/>
                <a:highlight>
                  <a:srgbClr val="FFFFFF"/>
                </a:highlight>
                <a:latin typeface="cnn_sans_display"/>
              </a:rPr>
              <a:t>.</a:t>
            </a:r>
            <a:endParaRPr lang="en-US" dirty="0"/>
          </a:p>
        </p:txBody>
      </p:sp>
      <p:sp>
        <p:nvSpPr>
          <p:cNvPr id="4" name="Slide Number Placeholder 3"/>
          <p:cNvSpPr>
            <a:spLocks noGrp="1"/>
          </p:cNvSpPr>
          <p:nvPr>
            <p:ph type="sldNum" sz="quarter" idx="5"/>
          </p:nvPr>
        </p:nvSpPr>
        <p:spPr/>
        <p:txBody>
          <a:bodyPr/>
          <a:lstStyle/>
          <a:p>
            <a:fld id="{546AC94A-EE5B-4015-8F30-600ADE44CC78}" type="slidenum">
              <a:rPr lang="en-AU" smtClean="0"/>
              <a:t>68</a:t>
            </a:fld>
            <a:endParaRPr lang="en-AU"/>
          </a:p>
        </p:txBody>
      </p:sp>
    </p:spTree>
    <p:extLst>
      <p:ext uri="{BB962C8B-B14F-4D97-AF65-F5344CB8AC3E}">
        <p14:creationId xmlns:p14="http://schemas.microsoft.com/office/powerpoint/2010/main" val="560413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800" b="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1960-1979: Game-fishing clubs catch 405 GNS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Although organized game-fishing began off eastern Australia in 1936, the majority of catches were made after 1960. NSW Game-fishing clubs recorded catching a total of 405 GNS between 1960 and 1979 but GNS were not the primary target species (</a:t>
            </a:r>
            <a:r>
              <a:rPr lang="en-US" sz="18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Pepperrall</a:t>
            </a:r>
            <a:r>
              <a:rPr lang="en-US" sz="18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1992). After noticing a decline in numbers, the game-fishers voluntarily banned Grey Nurse Shark captures in 1979 (Australian Government, 2022b).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5</a:t>
            </a:fld>
            <a:endParaRPr lang="en-AU"/>
          </a:p>
        </p:txBody>
      </p:sp>
    </p:spTree>
    <p:extLst>
      <p:ext uri="{BB962C8B-B14F-4D97-AF65-F5344CB8AC3E}">
        <p14:creationId xmlns:p14="http://schemas.microsoft.com/office/powerpoint/2010/main" val="155063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Nov 1984: NSW lists GNS as </a:t>
            </a:r>
            <a:r>
              <a:rPr lang="en-US" sz="1800" b="1"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vulnerable</a:t>
            </a:r>
            <a:r>
              <a:rPr lang="en-US"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in Fisheries &amp; Oyster Farms Act 1935</a:t>
            </a:r>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6</a:t>
            </a:fld>
            <a:endParaRPr lang="en-AU"/>
          </a:p>
        </p:txBody>
      </p:sp>
    </p:spTree>
    <p:extLst>
      <p:ext uri="{BB962C8B-B14F-4D97-AF65-F5344CB8AC3E}">
        <p14:creationId xmlns:p14="http://schemas.microsoft.com/office/powerpoint/2010/main" val="3965299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914400">
              <a:lnSpc>
                <a:spcPct val="120000"/>
              </a:lnSpc>
              <a:spcAft>
                <a:spcPts val="600"/>
              </a:spcAft>
              <a:buClr>
                <a:schemeClr val="tx1"/>
              </a:buClr>
            </a:pPr>
            <a:r>
              <a:rPr lang="en-US" sz="1800" i="1" cap="all" dirty="0"/>
              <a:t>we would conservatively regard it as vulnerable</a:t>
            </a:r>
            <a:r>
              <a:rPr lang="en-US" sz="1800" cap="all" dirty="0"/>
              <a:t>’</a:t>
            </a:r>
          </a:p>
          <a:p>
            <a:pPr algn="ctr" defTabSz="914400">
              <a:lnSpc>
                <a:spcPct val="120000"/>
              </a:lnSpc>
              <a:spcAft>
                <a:spcPts val="600"/>
              </a:spcAft>
              <a:buClr>
                <a:schemeClr val="tx1"/>
              </a:buClr>
            </a:pPr>
            <a:r>
              <a:rPr lang="en-US" sz="800" cap="all" dirty="0"/>
              <a:t>(THE ECOLOGY LAB, 1991)</a:t>
            </a:r>
          </a:p>
          <a:p>
            <a:pPr>
              <a:lnSpc>
                <a:spcPct val="115000"/>
              </a:lnSpc>
            </a:pP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6AC94A-EE5B-4015-8F30-600ADE44CC78}" type="slidenum">
              <a:rPr lang="en-AU" smtClean="0"/>
              <a:t>7</a:t>
            </a:fld>
            <a:endParaRPr lang="en-AU"/>
          </a:p>
        </p:txBody>
      </p:sp>
    </p:spTree>
    <p:extLst>
      <p:ext uri="{BB962C8B-B14F-4D97-AF65-F5344CB8AC3E}">
        <p14:creationId xmlns:p14="http://schemas.microsoft.com/office/powerpoint/2010/main" val="352192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1997: Qld protects GNS under Fisheries Act, 1994 (Fisheries Regulation, 1995)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1997: Qld upgrades GNS to </a:t>
            </a:r>
            <a:r>
              <a:rPr lang="en-US" sz="1800" b="1"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endangered</a:t>
            </a:r>
            <a:r>
              <a:rPr lang="en-US"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in Qld Nature Conservation Act 1992</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6AC94A-EE5B-4015-8F30-600ADE44CC78}" type="slidenum">
              <a:rPr lang="en-AU" smtClean="0"/>
              <a:t>8</a:t>
            </a:fld>
            <a:endParaRPr lang="en-AU"/>
          </a:p>
        </p:txBody>
      </p:sp>
    </p:spTree>
    <p:extLst>
      <p:ext uri="{BB962C8B-B14F-4D97-AF65-F5344CB8AC3E}">
        <p14:creationId xmlns:p14="http://schemas.microsoft.com/office/powerpoint/2010/main" val="153682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 abandoned GNS aggregation sites in popular Jervis Bay protected via the precautionary principle in 1998</a:t>
            </a:r>
          </a:p>
        </p:txBody>
      </p:sp>
      <p:sp>
        <p:nvSpPr>
          <p:cNvPr id="4" name="Slide Number Placeholder 3"/>
          <p:cNvSpPr>
            <a:spLocks noGrp="1"/>
          </p:cNvSpPr>
          <p:nvPr>
            <p:ph type="sldNum" sz="quarter" idx="5"/>
          </p:nvPr>
        </p:nvSpPr>
        <p:spPr/>
        <p:txBody>
          <a:bodyPr/>
          <a:lstStyle/>
          <a:p>
            <a:fld id="{546AC94A-EE5B-4015-8F30-600ADE44CC78}" type="slidenum">
              <a:rPr lang="en-AU" smtClean="0"/>
              <a:t>9</a:t>
            </a:fld>
            <a:endParaRPr lang="en-AU"/>
          </a:p>
        </p:txBody>
      </p:sp>
    </p:spTree>
    <p:extLst>
      <p:ext uri="{BB962C8B-B14F-4D97-AF65-F5344CB8AC3E}">
        <p14:creationId xmlns:p14="http://schemas.microsoft.com/office/powerpoint/2010/main" val="7943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1998: </a:t>
            </a:r>
            <a:r>
              <a:rPr lang="en-US"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NSW protects 3 GNS sites using precautionary principle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The precautionary principle was applied in 1998 to protect three historically known GNS sites in popular Jervis Bay: The Docks, Boat </a:t>
            </a:r>
            <a:r>
              <a:rPr lang="en-US" sz="1800" b="0" dirty="0" err="1">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Harbour</a:t>
            </a: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 and Weedy Valley. They were abandoned Grey Nurse Shark aggregation sites, not included as critical habitat in NSW fisheries legislation. During planning for the Jervis Bay Marine Park, the rationale for protecting these sites was application of the precautionary principle for biodiversity conservation, which the NSW MPA was obliged to consider (Lynch </a:t>
            </a:r>
            <a:r>
              <a:rPr lang="en-US" sz="1800" b="0" i="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et al.,</a:t>
            </a:r>
            <a:r>
              <a:rPr lang="en-US" sz="18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 2004). The park was established in 1998 and its zones and management rules commenced in October 2002 (DPI, 2022). </a:t>
            </a: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46AC94A-EE5B-4015-8F30-600ADE44CC78}" type="slidenum">
              <a:rPr lang="en-AU" smtClean="0"/>
              <a:t>10</a:t>
            </a:fld>
            <a:endParaRPr lang="en-AU"/>
          </a:p>
        </p:txBody>
      </p:sp>
    </p:spTree>
    <p:extLst>
      <p:ext uri="{BB962C8B-B14F-4D97-AF65-F5344CB8AC3E}">
        <p14:creationId xmlns:p14="http://schemas.microsoft.com/office/powerpoint/2010/main" val="3419842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7/8/24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7/8/24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6.jpeg"/><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B75D-ECDB-8423-BCCE-2E3C6181D762}"/>
              </a:ext>
            </a:extLst>
          </p:cNvPr>
          <p:cNvSpPr txBox="1"/>
          <p:nvPr/>
        </p:nvSpPr>
        <p:spPr>
          <a:xfrm>
            <a:off x="352798" y="1636360"/>
            <a:ext cx="4431361"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Interpret data related to the marine environmental planning and management process</a:t>
            </a:r>
            <a:b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Complete Marine Education worksheet </a:t>
            </a:r>
            <a:b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’10. </a:t>
            </a:r>
            <a:r>
              <a:rPr lang="en-US" sz="2000" i="1" dirty="0">
                <a:latin typeface="Arial Narrow" panose="020B0604020202020204" pitchFamily="34" charset="0"/>
                <a:cs typeface="Arial Narrow" panose="020B0604020202020204" pitchFamily="34" charset="0"/>
              </a:rPr>
              <a:t>Research Investigation’</a:t>
            </a: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p:txBody>
      </p:sp>
      <p:pic>
        <p:nvPicPr>
          <p:cNvPr id="1028" name="Picture 4" descr="The underwater cavern where gray nurse sharks roam | CNN">
            <a:extLst>
              <a:ext uri="{FF2B5EF4-FFF2-40B4-BE49-F238E27FC236}">
                <a16:creationId xmlns:a16="http://schemas.microsoft.com/office/drawing/2014/main" id="{E2B9B3AB-655A-059E-5007-5E883F4D66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48" r="6442"/>
          <a:stretch/>
        </p:blipFill>
        <p:spPr bwMode="auto">
          <a:xfrm>
            <a:off x="4802659" y="0"/>
            <a:ext cx="73893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29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B4F5B3-2F34-418E-B72A-C7B98815D979}"/>
              </a:ext>
            </a:extLst>
          </p:cNvPr>
          <p:cNvSpPr txBox="1"/>
          <p:nvPr/>
        </p:nvSpPr>
        <p:spPr>
          <a:xfrm>
            <a:off x="857249" y="902692"/>
            <a:ext cx="10896601" cy="5078313"/>
          </a:xfrm>
          <a:prstGeom prst="rect">
            <a:avLst/>
          </a:prstGeom>
          <a:noFill/>
        </p:spPr>
        <p:txBody>
          <a:bodyPr wrap="square">
            <a:spAutoFit/>
          </a:bodyPr>
          <a:lstStyle/>
          <a:p>
            <a:pPr algn="ctr"/>
            <a:r>
              <a:rPr lang="en-US" sz="3600" b="1" dirty="0">
                <a:solidFill>
                  <a:srgbClr val="000000"/>
                </a:solidFill>
                <a:effectLst/>
                <a:latin typeface="Times New Roman" panose="02020603050405020304" pitchFamily="18" charset="0"/>
              </a:rPr>
              <a:t>The Precautionary Principle</a:t>
            </a:r>
            <a:br>
              <a:rPr lang="en-US" sz="3600" dirty="0">
                <a:solidFill>
                  <a:srgbClr val="000000"/>
                </a:solidFill>
                <a:effectLst/>
                <a:latin typeface="Times New Roman" panose="02020603050405020304" pitchFamily="18" charset="0"/>
              </a:rPr>
            </a:br>
            <a:endParaRPr lang="en-US" sz="4000" dirty="0">
              <a:solidFill>
                <a:srgbClr val="000000"/>
              </a:solidFill>
              <a:effectLst/>
              <a:latin typeface="Times New Roman" panose="02020603050405020304" pitchFamily="18" charset="0"/>
            </a:endParaRPr>
          </a:p>
          <a:p>
            <a:pPr algn="ctr"/>
            <a:r>
              <a:rPr lang="en-US" sz="4000" i="1" dirty="0">
                <a:solidFill>
                  <a:srgbClr val="181817"/>
                </a:solidFill>
                <a:effectLst/>
                <a:latin typeface="Times New Roman" panose="02020603050405020304" pitchFamily="18" charset="0"/>
              </a:rPr>
              <a:t>“a lack of full scientific certainty should not be used as a reason for postponing measures to prevent degradation of the natural and cultural heritage of a reserve or zone where there is a threat of serious or irreversible damage”</a:t>
            </a:r>
          </a:p>
          <a:p>
            <a:pPr algn="ctr"/>
            <a:endParaRPr lang="en-US" sz="2400" i="1" dirty="0">
              <a:solidFill>
                <a:srgbClr val="181817"/>
              </a:solidFill>
              <a:latin typeface="Times New Roman" panose="02020603050405020304" pitchFamily="18" charset="0"/>
            </a:endParaRPr>
          </a:p>
          <a:p>
            <a:pPr algn="ctr"/>
            <a:r>
              <a:rPr lang="en-US" sz="1200" dirty="0">
                <a:solidFill>
                  <a:srgbClr val="000000"/>
                </a:solidFill>
                <a:effectLst/>
                <a:latin typeface="Times New Roman" panose="02020603050405020304" pitchFamily="18" charset="0"/>
              </a:rPr>
              <a:t>Extracted from Australian Marine Parks Network - Temperate East Management Plan 2018 - Page 78.</a:t>
            </a:r>
          </a:p>
          <a:p>
            <a:pPr algn="ctr"/>
            <a:r>
              <a:rPr lang="en-US" sz="1200" dirty="0">
                <a:solidFill>
                  <a:srgbClr val="000000"/>
                </a:solidFill>
                <a:effectLst/>
                <a:latin typeface="Times New Roman" panose="02020603050405020304" pitchFamily="18" charset="0"/>
              </a:rPr>
              <a:t>Quoted from the EPBC Act 1999</a:t>
            </a:r>
          </a:p>
        </p:txBody>
      </p:sp>
    </p:spTree>
    <p:extLst>
      <p:ext uri="{BB962C8B-B14F-4D97-AF65-F5344CB8AC3E}">
        <p14:creationId xmlns:p14="http://schemas.microsoft.com/office/powerpoint/2010/main" val="6028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098" name="Picture 2" descr="A shark swimming in the water&#10;&#10;Description automatically generated with low confidence">
            <a:extLst>
              <a:ext uri="{FF2B5EF4-FFF2-40B4-BE49-F238E27FC236}">
                <a16:creationId xmlns:a16="http://schemas.microsoft.com/office/drawing/2014/main" id="{F984CF02-37BE-44F5-AA4A-40E8CFB732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00" b="13300"/>
          <a:stretch/>
        </p:blipFill>
        <p:spPr bwMode="auto">
          <a:xfrm>
            <a:off x="20" y="-7619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024ABF-D5E2-4781-85D9-2556F0AA53AE}"/>
              </a:ext>
            </a:extLst>
          </p:cNvPr>
          <p:cNvSpPr txBox="1"/>
          <p:nvPr/>
        </p:nvSpPr>
        <p:spPr>
          <a:xfrm>
            <a:off x="266720" y="190500"/>
            <a:ext cx="11596418" cy="892552"/>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Otway </a:t>
            </a:r>
            <a:r>
              <a:rPr lang="en-AU" sz="3200" b="1" i="1" dirty="0">
                <a:solidFill>
                  <a:schemeClr val="bg1"/>
                </a:solidFill>
                <a:highlight>
                  <a:srgbClr val="000000"/>
                </a:highlight>
                <a:latin typeface="Calibri" panose="020F0502020204030204" pitchFamily="34" charset="0"/>
                <a:cs typeface="Calibri" panose="020F0502020204030204" pitchFamily="34" charset="0"/>
              </a:rPr>
              <a:t>et al., </a:t>
            </a:r>
            <a:r>
              <a:rPr lang="en-AU" sz="3200" b="1" dirty="0">
                <a:solidFill>
                  <a:schemeClr val="bg1"/>
                </a:solidFill>
                <a:highlight>
                  <a:srgbClr val="000000"/>
                </a:highlight>
                <a:latin typeface="Calibri" panose="020F0502020204030204" pitchFamily="34" charset="0"/>
                <a:cs typeface="Calibri" panose="020F0502020204030204" pitchFamily="34" charset="0"/>
              </a:rPr>
              <a:t>2003: First large scale survey</a:t>
            </a:r>
          </a:p>
          <a:p>
            <a:pPr algn="ctr"/>
            <a:r>
              <a:rPr lang="en-AU" sz="2000" b="1" dirty="0">
                <a:solidFill>
                  <a:schemeClr val="bg1"/>
                </a:solidFill>
                <a:highlight>
                  <a:srgbClr val="000000"/>
                </a:highlight>
                <a:latin typeface="Calibri" panose="020F0502020204030204" pitchFamily="34" charset="0"/>
                <a:cs typeface="Calibri" panose="020F0502020204030204" pitchFamily="34" charset="0"/>
              </a:rPr>
              <a:t>(Funded by the National Heritage Trust) </a:t>
            </a:r>
          </a:p>
        </p:txBody>
      </p:sp>
      <p:sp>
        <p:nvSpPr>
          <p:cNvPr id="5" name="TextBox 4">
            <a:extLst>
              <a:ext uri="{FF2B5EF4-FFF2-40B4-BE49-F238E27FC236}">
                <a16:creationId xmlns:a16="http://schemas.microsoft.com/office/drawing/2014/main" id="{12377F32-FB57-415C-8835-0FCD5C52D82E}"/>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6" name="TextBox 5">
            <a:extLst>
              <a:ext uri="{FF2B5EF4-FFF2-40B4-BE49-F238E27FC236}">
                <a16:creationId xmlns:a16="http://schemas.microsoft.com/office/drawing/2014/main" id="{A6AE3DF4-46E2-48A2-87E1-6EBA04938ECD}"/>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7" name="TextBox 6">
            <a:extLst>
              <a:ext uri="{FF2B5EF4-FFF2-40B4-BE49-F238E27FC236}">
                <a16:creationId xmlns:a16="http://schemas.microsoft.com/office/drawing/2014/main" id="{0EA3F4FE-C589-4707-8A49-EDD53DB0B035}"/>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8" name="TextBox 7">
            <a:extLst>
              <a:ext uri="{FF2B5EF4-FFF2-40B4-BE49-F238E27FC236}">
                <a16:creationId xmlns:a16="http://schemas.microsoft.com/office/drawing/2014/main" id="{A7BE683A-4AAD-4F74-A64A-CEBCAB24A655}"/>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highlight>
                  <a:srgbClr val="FF0000"/>
                </a:highlight>
              </a:rPr>
              <a:t>1990</a:t>
            </a:r>
          </a:p>
        </p:txBody>
      </p:sp>
      <p:sp>
        <p:nvSpPr>
          <p:cNvPr id="9" name="TextBox 8">
            <a:extLst>
              <a:ext uri="{FF2B5EF4-FFF2-40B4-BE49-F238E27FC236}">
                <a16:creationId xmlns:a16="http://schemas.microsoft.com/office/drawing/2014/main" id="{ADBC5A9D-F32C-413B-88C0-9B6363E12BD7}"/>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highlight>
                  <a:srgbClr val="FF0000"/>
                </a:highlight>
              </a:rPr>
              <a:t>2000</a:t>
            </a:r>
          </a:p>
        </p:txBody>
      </p:sp>
      <p:sp>
        <p:nvSpPr>
          <p:cNvPr id="10" name="TextBox 9">
            <a:extLst>
              <a:ext uri="{FF2B5EF4-FFF2-40B4-BE49-F238E27FC236}">
                <a16:creationId xmlns:a16="http://schemas.microsoft.com/office/drawing/2014/main" id="{1BEB5479-D2D4-4A08-8B70-9777F8257280}"/>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1" name="TextBox 10">
            <a:extLst>
              <a:ext uri="{FF2B5EF4-FFF2-40B4-BE49-F238E27FC236}">
                <a16:creationId xmlns:a16="http://schemas.microsoft.com/office/drawing/2014/main" id="{DA653BAD-1619-4A50-93B2-AA383D17867A}"/>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
        <p:nvSpPr>
          <p:cNvPr id="12" name="TextBox 11">
            <a:extLst>
              <a:ext uri="{FF2B5EF4-FFF2-40B4-BE49-F238E27FC236}">
                <a16:creationId xmlns:a16="http://schemas.microsoft.com/office/drawing/2014/main" id="{21596917-6E35-46C4-8AE7-DEFE63563608}"/>
              </a:ext>
            </a:extLst>
          </p:cNvPr>
          <p:cNvSpPr txBox="1"/>
          <p:nvPr/>
        </p:nvSpPr>
        <p:spPr>
          <a:xfrm>
            <a:off x="870538" y="2864395"/>
            <a:ext cx="5225462" cy="2246769"/>
          </a:xfrm>
          <a:prstGeom prst="rect">
            <a:avLst/>
          </a:prstGeom>
          <a:noFill/>
        </p:spPr>
        <p:txBody>
          <a:bodyPr wrap="square" rtlCol="0">
            <a:spAutoFit/>
          </a:bodyPr>
          <a:lstStyle/>
          <a:p>
            <a:pPr marL="457200" indent="-457200">
              <a:buFont typeface="Wingdings" panose="05000000000000000000" pitchFamily="2" charset="2"/>
              <a:buChar char="ü"/>
            </a:pPr>
            <a:r>
              <a:rPr lang="en-AU" sz="2800" b="1" dirty="0">
                <a:solidFill>
                  <a:schemeClr val="bg1"/>
                </a:solidFill>
                <a:highlight>
                  <a:srgbClr val="000000"/>
                </a:highlight>
              </a:rPr>
              <a:t>Count</a:t>
            </a:r>
          </a:p>
          <a:p>
            <a:pPr marL="457200" indent="-457200">
              <a:buFont typeface="Wingdings" panose="05000000000000000000" pitchFamily="2" charset="2"/>
              <a:buChar char="ü"/>
            </a:pPr>
            <a:r>
              <a:rPr lang="en-AU" sz="2800" b="1" dirty="0">
                <a:solidFill>
                  <a:schemeClr val="bg1"/>
                </a:solidFill>
                <a:highlight>
                  <a:srgbClr val="000000"/>
                </a:highlight>
              </a:rPr>
              <a:t>Map</a:t>
            </a:r>
          </a:p>
          <a:p>
            <a:pPr marL="457200" indent="-457200">
              <a:buFont typeface="Wingdings" panose="05000000000000000000" pitchFamily="2" charset="2"/>
              <a:buChar char="ü"/>
            </a:pPr>
            <a:r>
              <a:rPr lang="en-AU" sz="2800" b="1" dirty="0">
                <a:solidFill>
                  <a:schemeClr val="bg1"/>
                </a:solidFill>
                <a:highlight>
                  <a:srgbClr val="000000"/>
                </a:highlight>
              </a:rPr>
              <a:t>Diver’s Code of Conduct</a:t>
            </a:r>
          </a:p>
          <a:p>
            <a:pPr marL="457200" indent="-457200">
              <a:buFont typeface="Wingdings" panose="05000000000000000000" pitchFamily="2" charset="2"/>
              <a:buChar char="ü"/>
            </a:pPr>
            <a:r>
              <a:rPr lang="en-AU" sz="2800" b="1" dirty="0">
                <a:solidFill>
                  <a:schemeClr val="bg1"/>
                </a:solidFill>
                <a:highlight>
                  <a:srgbClr val="000000"/>
                </a:highlight>
              </a:rPr>
              <a:t>Identify Threats</a:t>
            </a:r>
          </a:p>
          <a:p>
            <a:pPr marL="457200" indent="-457200">
              <a:buFont typeface="Wingdings" panose="05000000000000000000" pitchFamily="2" charset="2"/>
              <a:buChar char="ü"/>
            </a:pPr>
            <a:endParaRPr lang="en-AU" sz="2800" b="1" dirty="0">
              <a:solidFill>
                <a:schemeClr val="bg1"/>
              </a:solidFill>
            </a:endParaRPr>
          </a:p>
        </p:txBody>
      </p:sp>
    </p:spTree>
    <p:extLst>
      <p:ext uri="{BB962C8B-B14F-4D97-AF65-F5344CB8AC3E}">
        <p14:creationId xmlns:p14="http://schemas.microsoft.com/office/powerpoint/2010/main" val="263778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15A2C0-093E-4B23-B9E5-9A7A4B082B45}"/>
              </a:ext>
            </a:extLst>
          </p:cNvPr>
          <p:cNvSpPr txBox="1"/>
          <p:nvPr/>
        </p:nvSpPr>
        <p:spPr>
          <a:xfrm>
            <a:off x="139468" y="1496671"/>
            <a:ext cx="12033380" cy="3424107"/>
          </a:xfrm>
          <a:prstGeom prst="rect">
            <a:avLst/>
          </a:prstGeom>
        </p:spPr>
        <p:txBody>
          <a:bodyPr vert="horz" lIns="91440" tIns="45720" rIns="91440" bIns="45720" rtlCol="0">
            <a:normAutofit/>
          </a:bodyPr>
          <a:lstStyle/>
          <a:p>
            <a:pPr algn="ctr" defTabSz="914400">
              <a:lnSpc>
                <a:spcPct val="120000"/>
              </a:lnSpc>
              <a:spcAft>
                <a:spcPts val="600"/>
              </a:spcAft>
              <a:buClr>
                <a:schemeClr val="tx1"/>
              </a:buClr>
            </a:pPr>
            <a:r>
              <a:rPr lang="en-US" sz="4400" b="1" cap="all" dirty="0"/>
              <a:t>60</a:t>
            </a:r>
            <a:r>
              <a:rPr lang="en-US" sz="3200" b="1" cap="all" dirty="0"/>
              <a:t> previously known aggregation sites </a:t>
            </a:r>
          </a:p>
          <a:p>
            <a:pPr algn="ctr" defTabSz="914400">
              <a:lnSpc>
                <a:spcPct val="120000"/>
              </a:lnSpc>
              <a:spcAft>
                <a:spcPts val="600"/>
              </a:spcAft>
              <a:buClr>
                <a:schemeClr val="tx1"/>
              </a:buClr>
            </a:pPr>
            <a:r>
              <a:rPr lang="en-US" sz="3200" b="1" cap="all" dirty="0"/>
              <a:t>over 2000km were surveyed</a:t>
            </a:r>
          </a:p>
          <a:p>
            <a:pPr algn="ctr" defTabSz="914400">
              <a:lnSpc>
                <a:spcPct val="120000"/>
              </a:lnSpc>
              <a:spcAft>
                <a:spcPts val="600"/>
              </a:spcAft>
              <a:buClr>
                <a:schemeClr val="tx1"/>
              </a:buClr>
            </a:pPr>
            <a:endParaRPr lang="en-US" sz="3200" b="1" cap="all" dirty="0"/>
          </a:p>
          <a:p>
            <a:pPr algn="ctr" defTabSz="914400">
              <a:lnSpc>
                <a:spcPct val="120000"/>
              </a:lnSpc>
              <a:spcAft>
                <a:spcPts val="600"/>
              </a:spcAft>
              <a:buClr>
                <a:schemeClr val="tx1"/>
              </a:buClr>
            </a:pPr>
            <a:r>
              <a:rPr lang="en-US" sz="4400" b="1" cap="all" dirty="0"/>
              <a:t>40</a:t>
            </a:r>
            <a:r>
              <a:rPr lang="en-US" sz="3200" b="1" cap="all" dirty="0"/>
              <a:t> had been </a:t>
            </a:r>
            <a:r>
              <a:rPr lang="en-US" sz="4400" b="1" cap="all" dirty="0"/>
              <a:t>Abandoned</a:t>
            </a:r>
          </a:p>
          <a:p>
            <a:pPr algn="ctr" defTabSz="914400">
              <a:lnSpc>
                <a:spcPct val="120000"/>
              </a:lnSpc>
              <a:spcAft>
                <a:spcPts val="600"/>
              </a:spcAft>
              <a:buClr>
                <a:schemeClr val="tx1"/>
              </a:buClr>
            </a:pPr>
            <a:endParaRPr lang="en-US" sz="3200" b="1" cap="all" dirty="0"/>
          </a:p>
          <a:p>
            <a:pPr algn="ctr" defTabSz="914400">
              <a:lnSpc>
                <a:spcPct val="120000"/>
              </a:lnSpc>
              <a:spcAft>
                <a:spcPts val="600"/>
              </a:spcAft>
              <a:buClr>
                <a:schemeClr val="tx1"/>
              </a:buClr>
            </a:pPr>
            <a:endParaRPr lang="en-US" sz="1100" cap="all" dirty="0"/>
          </a:p>
        </p:txBody>
      </p:sp>
      <p:sp>
        <p:nvSpPr>
          <p:cNvPr id="3" name="TextBox 2">
            <a:extLst>
              <a:ext uri="{FF2B5EF4-FFF2-40B4-BE49-F238E27FC236}">
                <a16:creationId xmlns:a16="http://schemas.microsoft.com/office/drawing/2014/main" id="{DF60FE6A-B63E-43E3-971C-13786E1B0AB8}"/>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4" name="TextBox 3">
            <a:extLst>
              <a:ext uri="{FF2B5EF4-FFF2-40B4-BE49-F238E27FC236}">
                <a16:creationId xmlns:a16="http://schemas.microsoft.com/office/drawing/2014/main" id="{D3A6F728-CB1F-4F29-B2DA-B1DB1907EB1E}"/>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5" name="TextBox 4">
            <a:extLst>
              <a:ext uri="{FF2B5EF4-FFF2-40B4-BE49-F238E27FC236}">
                <a16:creationId xmlns:a16="http://schemas.microsoft.com/office/drawing/2014/main" id="{D189FE4A-09E8-4890-BB1F-4F4EB2E56907}"/>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6" name="TextBox 5">
            <a:extLst>
              <a:ext uri="{FF2B5EF4-FFF2-40B4-BE49-F238E27FC236}">
                <a16:creationId xmlns:a16="http://schemas.microsoft.com/office/drawing/2014/main" id="{56331C88-6397-4C6B-8FF7-9B9E4CE91D61}"/>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highlight>
                  <a:srgbClr val="FF0000"/>
                </a:highlight>
              </a:rPr>
              <a:t>1990</a:t>
            </a:r>
          </a:p>
        </p:txBody>
      </p:sp>
      <p:sp>
        <p:nvSpPr>
          <p:cNvPr id="7" name="TextBox 6">
            <a:extLst>
              <a:ext uri="{FF2B5EF4-FFF2-40B4-BE49-F238E27FC236}">
                <a16:creationId xmlns:a16="http://schemas.microsoft.com/office/drawing/2014/main" id="{51662316-47C3-416C-BB0A-1B026CE733E6}"/>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highlight>
                  <a:srgbClr val="FF0000"/>
                </a:highlight>
              </a:rPr>
              <a:t>2000</a:t>
            </a:r>
          </a:p>
        </p:txBody>
      </p:sp>
      <p:sp>
        <p:nvSpPr>
          <p:cNvPr id="8" name="TextBox 7">
            <a:extLst>
              <a:ext uri="{FF2B5EF4-FFF2-40B4-BE49-F238E27FC236}">
                <a16:creationId xmlns:a16="http://schemas.microsoft.com/office/drawing/2014/main" id="{AA349BB7-AD3B-4EDB-9174-DFE76D9119CD}"/>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9" name="TextBox 8">
            <a:extLst>
              <a:ext uri="{FF2B5EF4-FFF2-40B4-BE49-F238E27FC236}">
                <a16:creationId xmlns:a16="http://schemas.microsoft.com/office/drawing/2014/main" id="{17477547-56BD-4E15-911C-A1C2234855C2}"/>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Tree>
    <p:extLst>
      <p:ext uri="{BB962C8B-B14F-4D97-AF65-F5344CB8AC3E}">
        <p14:creationId xmlns:p14="http://schemas.microsoft.com/office/powerpoint/2010/main" val="230704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3D9D45-9BC6-4615-A62B-82F42A618531}"/>
              </a:ext>
            </a:extLst>
          </p:cNvPr>
          <p:cNvPicPr>
            <a:picLocks noChangeAspect="1"/>
          </p:cNvPicPr>
          <p:nvPr/>
        </p:nvPicPr>
        <p:blipFill>
          <a:blip r:embed="rId3"/>
          <a:stretch>
            <a:fillRect/>
          </a:stretch>
        </p:blipFill>
        <p:spPr>
          <a:xfrm>
            <a:off x="142874" y="0"/>
            <a:ext cx="4581526" cy="6811606"/>
          </a:xfrm>
          <a:prstGeom prst="rect">
            <a:avLst/>
          </a:prstGeom>
        </p:spPr>
      </p:pic>
      <p:sp>
        <p:nvSpPr>
          <p:cNvPr id="6" name="TextBox 5">
            <a:extLst>
              <a:ext uri="{FF2B5EF4-FFF2-40B4-BE49-F238E27FC236}">
                <a16:creationId xmlns:a16="http://schemas.microsoft.com/office/drawing/2014/main" id="{80E02243-75EC-44E6-A0B7-AF0A83048C6D}"/>
              </a:ext>
            </a:extLst>
          </p:cNvPr>
          <p:cNvSpPr txBox="1"/>
          <p:nvPr/>
        </p:nvSpPr>
        <p:spPr>
          <a:xfrm>
            <a:off x="4972050" y="1543050"/>
            <a:ext cx="6762750" cy="4832092"/>
          </a:xfrm>
          <a:prstGeom prst="rect">
            <a:avLst/>
          </a:prstGeom>
          <a:noFill/>
        </p:spPr>
        <p:txBody>
          <a:bodyPr wrap="square" rtlCol="0">
            <a:spAutoFit/>
          </a:bodyPr>
          <a:lstStyle/>
          <a:p>
            <a:pPr algn="ctr"/>
            <a:r>
              <a:rPr lang="en-AU" sz="4400" b="1" dirty="0"/>
              <a:t>Population Estimates</a:t>
            </a:r>
            <a:endParaRPr lang="en-AU" sz="1200" b="1" dirty="0"/>
          </a:p>
          <a:p>
            <a:pPr algn="ctr"/>
            <a:endParaRPr lang="en-AU" sz="4400" b="1" dirty="0"/>
          </a:p>
          <a:p>
            <a:pPr algn="ctr"/>
            <a:r>
              <a:rPr lang="en-AU" sz="4400" b="1" dirty="0"/>
              <a:t>Worst: </a:t>
            </a:r>
            <a:r>
              <a:rPr lang="en-AU" sz="4400" b="1" dirty="0">
                <a:solidFill>
                  <a:srgbClr val="FF0000"/>
                </a:solidFill>
              </a:rPr>
              <a:t>300 Sharks</a:t>
            </a:r>
          </a:p>
          <a:p>
            <a:pPr algn="ctr"/>
            <a:r>
              <a:rPr lang="en-AU" sz="4400" b="1" dirty="0"/>
              <a:t>Likely: 1000 Sharks</a:t>
            </a:r>
          </a:p>
          <a:p>
            <a:pPr algn="ctr"/>
            <a:r>
              <a:rPr lang="en-AU" sz="4400" b="1" dirty="0"/>
              <a:t>Best: 3000 Sharks</a:t>
            </a:r>
          </a:p>
          <a:p>
            <a:pPr algn="ctr"/>
            <a:endParaRPr lang="en-AU" sz="4400" b="1" dirty="0"/>
          </a:p>
          <a:p>
            <a:pPr algn="ctr"/>
            <a:endParaRPr lang="en-AU" sz="4400" b="1" dirty="0"/>
          </a:p>
        </p:txBody>
      </p:sp>
    </p:spTree>
    <p:extLst>
      <p:ext uri="{BB962C8B-B14F-4D97-AF65-F5344CB8AC3E}">
        <p14:creationId xmlns:p14="http://schemas.microsoft.com/office/powerpoint/2010/main" val="1963007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ement on IUCN Red List Status Change of the Snow Leopard - Snow Leopard  Trust">
            <a:extLst>
              <a:ext uri="{FF2B5EF4-FFF2-40B4-BE49-F238E27FC236}">
                <a16:creationId xmlns:a16="http://schemas.microsoft.com/office/drawing/2014/main" id="{D72219D6-D47E-4230-B76B-CB18DE437D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643"/>
          <a:stretch/>
        </p:blipFill>
        <p:spPr bwMode="auto">
          <a:xfrm>
            <a:off x="656165" y="3097763"/>
            <a:ext cx="11263127" cy="14842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A13EBB-DA98-49D5-83AA-7B74401CD58F}"/>
              </a:ext>
            </a:extLst>
          </p:cNvPr>
          <p:cNvSpPr txBox="1"/>
          <p:nvPr/>
        </p:nvSpPr>
        <p:spPr>
          <a:xfrm>
            <a:off x="805455" y="808352"/>
            <a:ext cx="8205545" cy="1323439"/>
          </a:xfrm>
          <a:prstGeom prst="rect">
            <a:avLst/>
          </a:prstGeom>
          <a:noFill/>
        </p:spPr>
        <p:txBody>
          <a:bodyPr wrap="square" rtlCol="0">
            <a:spAutoFit/>
          </a:bodyPr>
          <a:lstStyle/>
          <a:p>
            <a:pPr algn="ctr"/>
            <a:r>
              <a:rPr lang="en-AU" sz="4000" b="1" dirty="0"/>
              <a:t>2001: Minister upgrades GNS to critically endangered in EPBC Act </a:t>
            </a:r>
          </a:p>
        </p:txBody>
      </p:sp>
      <p:sp>
        <p:nvSpPr>
          <p:cNvPr id="6" name="Arrow: Up 5">
            <a:extLst>
              <a:ext uri="{FF2B5EF4-FFF2-40B4-BE49-F238E27FC236}">
                <a16:creationId xmlns:a16="http://schemas.microsoft.com/office/drawing/2014/main" id="{4AA1BED4-0EFA-47B0-B237-BAC70ED8543D}"/>
              </a:ext>
            </a:extLst>
          </p:cNvPr>
          <p:cNvSpPr/>
          <p:nvPr/>
        </p:nvSpPr>
        <p:spPr>
          <a:xfrm rot="10800000">
            <a:off x="4298668" y="2224161"/>
            <a:ext cx="818148" cy="76944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4AE59BA3-AA79-4D2B-8ED6-3D58681B2C9B}"/>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8" name="TextBox 7">
            <a:extLst>
              <a:ext uri="{FF2B5EF4-FFF2-40B4-BE49-F238E27FC236}">
                <a16:creationId xmlns:a16="http://schemas.microsoft.com/office/drawing/2014/main" id="{6A838E86-4F57-41C0-A8F0-9CFAE786B8A4}"/>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9" name="TextBox 8">
            <a:extLst>
              <a:ext uri="{FF2B5EF4-FFF2-40B4-BE49-F238E27FC236}">
                <a16:creationId xmlns:a16="http://schemas.microsoft.com/office/drawing/2014/main" id="{B206B55C-AA7C-4B45-9BFE-ED2DDFABC9D5}"/>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10" name="TextBox 9">
            <a:extLst>
              <a:ext uri="{FF2B5EF4-FFF2-40B4-BE49-F238E27FC236}">
                <a16:creationId xmlns:a16="http://schemas.microsoft.com/office/drawing/2014/main" id="{334B0E13-E208-4042-A5F7-ACE4A31EA498}"/>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11" name="TextBox 10">
            <a:extLst>
              <a:ext uri="{FF2B5EF4-FFF2-40B4-BE49-F238E27FC236}">
                <a16:creationId xmlns:a16="http://schemas.microsoft.com/office/drawing/2014/main" id="{43243A44-D92D-4345-B543-88C396C04BE0}"/>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highlight>
                  <a:srgbClr val="FF0000"/>
                </a:highlight>
              </a:rPr>
              <a:t>2000</a:t>
            </a:r>
          </a:p>
        </p:txBody>
      </p:sp>
      <p:sp>
        <p:nvSpPr>
          <p:cNvPr id="12" name="TextBox 11">
            <a:extLst>
              <a:ext uri="{FF2B5EF4-FFF2-40B4-BE49-F238E27FC236}">
                <a16:creationId xmlns:a16="http://schemas.microsoft.com/office/drawing/2014/main" id="{7F89A6E6-9C15-4CD2-BE5E-B063880D6111}"/>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3" name="TextBox 12">
            <a:extLst>
              <a:ext uri="{FF2B5EF4-FFF2-40B4-BE49-F238E27FC236}">
                <a16:creationId xmlns:a16="http://schemas.microsoft.com/office/drawing/2014/main" id="{FDF177B3-45CD-45F7-B5CA-B0186AB01E80}"/>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Tree>
    <p:extLst>
      <p:ext uri="{BB962C8B-B14F-4D97-AF65-F5344CB8AC3E}">
        <p14:creationId xmlns:p14="http://schemas.microsoft.com/office/powerpoint/2010/main" val="779885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5" name="Rectangle 74">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13th May 2020 - Pimpernel Rock - JettyDive">
            <a:extLst>
              <a:ext uri="{FF2B5EF4-FFF2-40B4-BE49-F238E27FC236}">
                <a16:creationId xmlns:a16="http://schemas.microsoft.com/office/drawing/2014/main" id="{2EA26B3A-CAA9-4139-B2E7-1539215C4D94}"/>
              </a:ext>
            </a:extLst>
          </p:cNvPr>
          <p:cNvPicPr>
            <a:picLocks noChangeAspect="1" noChangeArrowheads="1"/>
          </p:cNvPicPr>
          <p:nvPr/>
        </p:nvPicPr>
        <p:blipFill rotWithShape="1">
          <a:blip r:embed="rId4">
            <a:alphaModFix amt="94000"/>
            <a:extLst>
              <a:ext uri="{28A0092B-C50C-407E-A947-70E740481C1C}">
                <a14:useLocalDpi xmlns:a14="http://schemas.microsoft.com/office/drawing/2010/main" val="0"/>
              </a:ext>
            </a:extLst>
          </a:blip>
          <a:srcRect t="3533" b="214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D884472E-3FFF-4D8A-8D70-433BA5B0017C}"/>
              </a:ext>
            </a:extLst>
          </p:cNvPr>
          <p:cNvSpPr txBox="1"/>
          <p:nvPr/>
        </p:nvSpPr>
        <p:spPr>
          <a:xfrm>
            <a:off x="-138108" y="190500"/>
            <a:ext cx="12468215" cy="584775"/>
          </a:xfrm>
          <a:prstGeom prst="rect">
            <a:avLst/>
          </a:prstGeom>
          <a:noFill/>
        </p:spPr>
        <p:txBody>
          <a:bodyPr wrap="square" rtlCol="0">
            <a:spAutoFit/>
          </a:bodyPr>
          <a:lstStyle/>
          <a:p>
            <a:pPr algn="ctr"/>
            <a:r>
              <a:rPr lang="en-AU" sz="3200" b="1" dirty="0">
                <a:highlight>
                  <a:srgbClr val="000000"/>
                </a:highlight>
                <a:latin typeface="Calibri" panose="020F0502020204030204" pitchFamily="34" charset="0"/>
                <a:cs typeface="Calibri" panose="020F0502020204030204" pitchFamily="34" charset="0"/>
              </a:rPr>
              <a:t>2001: Pimpernel Rock (NSW) in Commonwealth Waters is protected</a:t>
            </a:r>
          </a:p>
        </p:txBody>
      </p:sp>
      <p:sp>
        <p:nvSpPr>
          <p:cNvPr id="14" name="TextBox 13">
            <a:extLst>
              <a:ext uri="{FF2B5EF4-FFF2-40B4-BE49-F238E27FC236}">
                <a16:creationId xmlns:a16="http://schemas.microsoft.com/office/drawing/2014/main" id="{AB7CA4EE-4E23-4FF5-B224-A11DA583B5FA}"/>
              </a:ext>
            </a:extLst>
          </p:cNvPr>
          <p:cNvSpPr txBox="1"/>
          <p:nvPr/>
        </p:nvSpPr>
        <p:spPr>
          <a:xfrm>
            <a:off x="529387" y="5847348"/>
            <a:ext cx="1564106" cy="769441"/>
          </a:xfrm>
          <a:prstGeom prst="rect">
            <a:avLst/>
          </a:prstGeom>
          <a:noFill/>
        </p:spPr>
        <p:txBody>
          <a:bodyPr wrap="square" rtlCol="0">
            <a:spAutoFit/>
          </a:bodyPr>
          <a:lstStyle/>
          <a:p>
            <a:r>
              <a:rPr lang="en-AU" sz="4400" b="1" dirty="0"/>
              <a:t>1960</a:t>
            </a:r>
          </a:p>
        </p:txBody>
      </p:sp>
      <p:sp>
        <p:nvSpPr>
          <p:cNvPr id="15" name="TextBox 14">
            <a:extLst>
              <a:ext uri="{FF2B5EF4-FFF2-40B4-BE49-F238E27FC236}">
                <a16:creationId xmlns:a16="http://schemas.microsoft.com/office/drawing/2014/main" id="{9B7C1080-B15A-4323-8478-E6E137675D3D}"/>
              </a:ext>
            </a:extLst>
          </p:cNvPr>
          <p:cNvSpPr txBox="1"/>
          <p:nvPr/>
        </p:nvSpPr>
        <p:spPr>
          <a:xfrm>
            <a:off x="2093493" y="5855370"/>
            <a:ext cx="1564106" cy="769441"/>
          </a:xfrm>
          <a:prstGeom prst="rect">
            <a:avLst/>
          </a:prstGeom>
          <a:noFill/>
        </p:spPr>
        <p:txBody>
          <a:bodyPr wrap="square" rtlCol="0">
            <a:spAutoFit/>
          </a:bodyPr>
          <a:lstStyle/>
          <a:p>
            <a:r>
              <a:rPr lang="en-AU" sz="4400" b="1" dirty="0"/>
              <a:t>1970</a:t>
            </a:r>
          </a:p>
        </p:txBody>
      </p:sp>
      <p:sp>
        <p:nvSpPr>
          <p:cNvPr id="16" name="TextBox 15">
            <a:extLst>
              <a:ext uri="{FF2B5EF4-FFF2-40B4-BE49-F238E27FC236}">
                <a16:creationId xmlns:a16="http://schemas.microsoft.com/office/drawing/2014/main" id="{BEC7B119-547C-4AED-A002-A9D20C46F94E}"/>
              </a:ext>
            </a:extLst>
          </p:cNvPr>
          <p:cNvSpPr txBox="1"/>
          <p:nvPr/>
        </p:nvSpPr>
        <p:spPr>
          <a:xfrm>
            <a:off x="3657599" y="5855370"/>
            <a:ext cx="1564106" cy="769441"/>
          </a:xfrm>
          <a:prstGeom prst="rect">
            <a:avLst/>
          </a:prstGeom>
          <a:noFill/>
        </p:spPr>
        <p:txBody>
          <a:bodyPr wrap="square" rtlCol="0">
            <a:spAutoFit/>
          </a:bodyPr>
          <a:lstStyle/>
          <a:p>
            <a:r>
              <a:rPr lang="en-AU" sz="4400" b="1" dirty="0"/>
              <a:t>1980</a:t>
            </a:r>
          </a:p>
        </p:txBody>
      </p:sp>
      <p:sp>
        <p:nvSpPr>
          <p:cNvPr id="17" name="TextBox 16">
            <a:extLst>
              <a:ext uri="{FF2B5EF4-FFF2-40B4-BE49-F238E27FC236}">
                <a16:creationId xmlns:a16="http://schemas.microsoft.com/office/drawing/2014/main" id="{FD79F0A5-ACEB-44A1-A114-C514C59803FE}"/>
              </a:ext>
            </a:extLst>
          </p:cNvPr>
          <p:cNvSpPr txBox="1"/>
          <p:nvPr/>
        </p:nvSpPr>
        <p:spPr>
          <a:xfrm>
            <a:off x="5374105" y="5839326"/>
            <a:ext cx="1564106" cy="769441"/>
          </a:xfrm>
          <a:prstGeom prst="rect">
            <a:avLst/>
          </a:prstGeom>
          <a:noFill/>
        </p:spPr>
        <p:txBody>
          <a:bodyPr wrap="square" rtlCol="0">
            <a:spAutoFit/>
          </a:bodyPr>
          <a:lstStyle/>
          <a:p>
            <a:r>
              <a:rPr lang="en-AU" sz="4400" b="1" dirty="0"/>
              <a:t>1990</a:t>
            </a:r>
          </a:p>
        </p:txBody>
      </p:sp>
      <p:sp>
        <p:nvSpPr>
          <p:cNvPr id="18" name="TextBox 17">
            <a:extLst>
              <a:ext uri="{FF2B5EF4-FFF2-40B4-BE49-F238E27FC236}">
                <a16:creationId xmlns:a16="http://schemas.microsoft.com/office/drawing/2014/main" id="{C6B15ABD-FA2A-4796-B66C-6ACCCE99EA6B}"/>
              </a:ext>
            </a:extLst>
          </p:cNvPr>
          <p:cNvSpPr txBox="1"/>
          <p:nvPr/>
        </p:nvSpPr>
        <p:spPr>
          <a:xfrm>
            <a:off x="6938211" y="5847348"/>
            <a:ext cx="1564106" cy="769441"/>
          </a:xfrm>
          <a:prstGeom prst="rect">
            <a:avLst/>
          </a:prstGeom>
          <a:noFill/>
        </p:spPr>
        <p:txBody>
          <a:bodyPr wrap="square" rtlCol="0">
            <a:spAutoFit/>
          </a:bodyPr>
          <a:lstStyle/>
          <a:p>
            <a:r>
              <a:rPr lang="en-AU" sz="4400" b="1" dirty="0">
                <a:highlight>
                  <a:srgbClr val="FF0000"/>
                </a:highlight>
              </a:rPr>
              <a:t>2000</a:t>
            </a:r>
          </a:p>
        </p:txBody>
      </p:sp>
      <p:sp>
        <p:nvSpPr>
          <p:cNvPr id="19" name="TextBox 18">
            <a:extLst>
              <a:ext uri="{FF2B5EF4-FFF2-40B4-BE49-F238E27FC236}">
                <a16:creationId xmlns:a16="http://schemas.microsoft.com/office/drawing/2014/main" id="{C122DEFC-61F2-457D-8005-969B129F1CFA}"/>
              </a:ext>
            </a:extLst>
          </p:cNvPr>
          <p:cNvSpPr txBox="1"/>
          <p:nvPr/>
        </p:nvSpPr>
        <p:spPr>
          <a:xfrm>
            <a:off x="8502317" y="5847348"/>
            <a:ext cx="1564106" cy="769441"/>
          </a:xfrm>
          <a:prstGeom prst="rect">
            <a:avLst/>
          </a:prstGeom>
          <a:noFill/>
        </p:spPr>
        <p:txBody>
          <a:bodyPr wrap="square" rtlCol="0">
            <a:spAutoFit/>
          </a:bodyPr>
          <a:lstStyle/>
          <a:p>
            <a:r>
              <a:rPr lang="en-AU" sz="4400" b="1" dirty="0"/>
              <a:t>2010</a:t>
            </a:r>
          </a:p>
        </p:txBody>
      </p:sp>
      <p:sp>
        <p:nvSpPr>
          <p:cNvPr id="20" name="TextBox 19">
            <a:extLst>
              <a:ext uri="{FF2B5EF4-FFF2-40B4-BE49-F238E27FC236}">
                <a16:creationId xmlns:a16="http://schemas.microsoft.com/office/drawing/2014/main" id="{0C8733B2-472E-4C9B-923B-ABCA9AFB87CB}"/>
              </a:ext>
            </a:extLst>
          </p:cNvPr>
          <p:cNvSpPr txBox="1"/>
          <p:nvPr/>
        </p:nvSpPr>
        <p:spPr>
          <a:xfrm>
            <a:off x="10066423" y="5879433"/>
            <a:ext cx="1564106" cy="769441"/>
          </a:xfrm>
          <a:prstGeom prst="rect">
            <a:avLst/>
          </a:prstGeom>
          <a:noFill/>
        </p:spPr>
        <p:txBody>
          <a:bodyPr wrap="square" rtlCol="0">
            <a:spAutoFit/>
          </a:bodyPr>
          <a:lstStyle/>
          <a:p>
            <a:r>
              <a:rPr lang="en-AU" sz="4400" b="1" dirty="0"/>
              <a:t>2020</a:t>
            </a:r>
          </a:p>
        </p:txBody>
      </p:sp>
    </p:spTree>
    <p:extLst>
      <p:ext uri="{BB962C8B-B14F-4D97-AF65-F5344CB8AC3E}">
        <p14:creationId xmlns:p14="http://schemas.microsoft.com/office/powerpoint/2010/main" val="373422999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Text&#10;&#10;Description automatically generated">
            <a:extLst>
              <a:ext uri="{FF2B5EF4-FFF2-40B4-BE49-F238E27FC236}">
                <a16:creationId xmlns:a16="http://schemas.microsoft.com/office/drawing/2014/main" id="{709C893B-1529-47AE-86A8-4D5BAA20BF7E}"/>
              </a:ext>
            </a:extLst>
          </p:cNvPr>
          <p:cNvPicPr>
            <a:picLocks noChangeAspect="1"/>
          </p:cNvPicPr>
          <p:nvPr/>
        </p:nvPicPr>
        <p:blipFill>
          <a:blip r:embed="rId4"/>
          <a:stretch>
            <a:fillRect/>
          </a:stretch>
        </p:blipFill>
        <p:spPr>
          <a:xfrm>
            <a:off x="2280695" y="1567011"/>
            <a:ext cx="4342689" cy="4644588"/>
          </a:xfrm>
          <a:prstGeom prst="rect">
            <a:avLst/>
          </a:prstGeom>
          <a:ln>
            <a:solidFill>
              <a:schemeClr val="tx1"/>
            </a:solidFill>
          </a:ln>
        </p:spPr>
      </p:pic>
      <p:sp>
        <p:nvSpPr>
          <p:cNvPr id="4" name="TextBox 3">
            <a:extLst>
              <a:ext uri="{FF2B5EF4-FFF2-40B4-BE49-F238E27FC236}">
                <a16:creationId xmlns:a16="http://schemas.microsoft.com/office/drawing/2014/main" id="{8967C82F-1144-4A2C-AE0A-18F6D37CFB32}"/>
              </a:ext>
            </a:extLst>
          </p:cNvPr>
          <p:cNvSpPr txBox="1"/>
          <p:nvPr/>
        </p:nvSpPr>
        <p:spPr>
          <a:xfrm>
            <a:off x="7059904" y="1544760"/>
            <a:ext cx="3518234" cy="4026808"/>
          </a:xfrm>
          <a:prstGeom prst="rect">
            <a:avLst/>
          </a:prstGeom>
          <a:noFill/>
        </p:spPr>
        <p:txBody>
          <a:bodyPr wrap="square" rtlCol="0">
            <a:spAutoFit/>
          </a:bodyPr>
          <a:lstStyle/>
          <a:p>
            <a:pPr>
              <a:lnSpc>
                <a:spcPct val="115000"/>
              </a:lnSpc>
            </a:pPr>
            <a:r>
              <a:rPr lang="en-US" sz="2800" b="1" dirty="0">
                <a:solidFill>
                  <a:srgbClr val="44546A"/>
                </a:solidFill>
                <a:latin typeface="Calibri" panose="020F0502020204030204" pitchFamily="34" charset="0"/>
                <a:ea typeface="Times New Roman" panose="02020603050405020304" pitchFamily="18" charset="0"/>
                <a:cs typeface="Calibri" panose="020F0502020204030204" pitchFamily="34" charset="0"/>
              </a:rPr>
              <a:t>OBJECTIVE:</a:t>
            </a:r>
            <a:endParaRPr lang="en-US" sz="2800" b="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pPr>
            <a:r>
              <a:rPr lang="en-US" sz="2800" b="0" i="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‘to increase Grey Nurse Shark numbers in Australian waters to a level that will see the species is removed from the schedules of the EPBC Act’</a:t>
            </a:r>
            <a:endParaRPr lang="en-AU" sz="2800" i="1" dirty="0"/>
          </a:p>
        </p:txBody>
      </p:sp>
      <p:sp>
        <p:nvSpPr>
          <p:cNvPr id="7" name="TextBox 6">
            <a:extLst>
              <a:ext uri="{FF2B5EF4-FFF2-40B4-BE49-F238E27FC236}">
                <a16:creationId xmlns:a16="http://schemas.microsoft.com/office/drawing/2014/main" id="{3FCE5A6A-6A09-4189-8952-FF56B342AEF2}"/>
              </a:ext>
            </a:extLst>
          </p:cNvPr>
          <p:cNvSpPr txBox="1"/>
          <p:nvPr/>
        </p:nvSpPr>
        <p:spPr>
          <a:xfrm>
            <a:off x="-202274" y="491118"/>
            <a:ext cx="12468215" cy="584775"/>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2002: RECOVERY PLAN</a:t>
            </a:r>
          </a:p>
        </p:txBody>
      </p:sp>
    </p:spTree>
    <p:extLst>
      <p:ext uri="{BB962C8B-B14F-4D97-AF65-F5344CB8AC3E}">
        <p14:creationId xmlns:p14="http://schemas.microsoft.com/office/powerpoint/2010/main" val="2350016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155C6E-91BF-431D-9052-685726DFE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9B92EA-70A3-4CD0-A35F-D144D7F0F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id="{9A5424BC-51C4-43CB-BF1A-FA461B0BFB12}"/>
              </a:ext>
            </a:extLst>
          </p:cNvPr>
          <p:cNvPicPr>
            <a:picLocks noChangeAspect="1"/>
          </p:cNvPicPr>
          <p:nvPr/>
        </p:nvPicPr>
        <p:blipFill>
          <a:blip r:embed="rId2"/>
          <a:stretch>
            <a:fillRect/>
          </a:stretch>
        </p:blipFill>
        <p:spPr>
          <a:xfrm>
            <a:off x="643467" y="3092985"/>
            <a:ext cx="10905066" cy="2998892"/>
          </a:xfrm>
          <a:prstGeom prst="rect">
            <a:avLst/>
          </a:prstGeom>
        </p:spPr>
      </p:pic>
      <p:sp>
        <p:nvSpPr>
          <p:cNvPr id="8" name="TextBox 7">
            <a:extLst>
              <a:ext uri="{FF2B5EF4-FFF2-40B4-BE49-F238E27FC236}">
                <a16:creationId xmlns:a16="http://schemas.microsoft.com/office/drawing/2014/main" id="{59420F01-BB81-405D-814B-577A1E1E87B3}"/>
              </a:ext>
            </a:extLst>
          </p:cNvPr>
          <p:cNvSpPr txBox="1"/>
          <p:nvPr/>
        </p:nvSpPr>
        <p:spPr>
          <a:xfrm>
            <a:off x="930459" y="594627"/>
            <a:ext cx="10331082" cy="2123658"/>
          </a:xfrm>
          <a:prstGeom prst="rect">
            <a:avLst/>
          </a:prstGeom>
          <a:noFill/>
        </p:spPr>
        <p:txBody>
          <a:bodyPr wrap="square" rtlCol="0">
            <a:spAutoFit/>
          </a:bodyPr>
          <a:lstStyle/>
          <a:p>
            <a:pPr algn="ctr"/>
            <a:r>
              <a:rPr lang="en-AU" sz="4400" b="1" dirty="0">
                <a:latin typeface="Calibri" panose="020F0502020204030204" pitchFamily="34" charset="0"/>
                <a:cs typeface="Calibri" panose="020F0502020204030204" pitchFamily="34" charset="0"/>
              </a:rPr>
              <a:t>Funds allocated:</a:t>
            </a:r>
          </a:p>
          <a:p>
            <a:pPr algn="ctr"/>
            <a:r>
              <a:rPr lang="en-AU" sz="4400" b="1" dirty="0">
                <a:latin typeface="Calibri" panose="020F0502020204030204" pitchFamily="34" charset="0"/>
                <a:cs typeface="Calibri" panose="020F0502020204030204" pitchFamily="34" charset="0"/>
              </a:rPr>
              <a:t>$1 million over 5 years </a:t>
            </a:r>
          </a:p>
          <a:p>
            <a:pPr algn="ctr"/>
            <a:r>
              <a:rPr lang="en-AU" sz="4400" b="1" dirty="0">
                <a:latin typeface="Calibri" panose="020F0502020204030204" pitchFamily="34" charset="0"/>
                <a:cs typeface="Calibri" panose="020F0502020204030204" pitchFamily="34" charset="0"/>
              </a:rPr>
              <a:t>to identify and protect critical habitat sites</a:t>
            </a:r>
          </a:p>
        </p:txBody>
      </p:sp>
      <p:sp>
        <p:nvSpPr>
          <p:cNvPr id="6" name="Rectangle 5">
            <a:extLst>
              <a:ext uri="{FF2B5EF4-FFF2-40B4-BE49-F238E27FC236}">
                <a16:creationId xmlns:a16="http://schemas.microsoft.com/office/drawing/2014/main" id="{4F049F0C-B56E-40C7-B6A7-AEBACF245D43}"/>
              </a:ext>
            </a:extLst>
          </p:cNvPr>
          <p:cNvSpPr/>
          <p:nvPr/>
        </p:nvSpPr>
        <p:spPr>
          <a:xfrm>
            <a:off x="643467" y="3344777"/>
            <a:ext cx="10905066" cy="10587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31050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9A5424BC-51C4-43CB-BF1A-FA461B0BFB12}"/>
              </a:ext>
            </a:extLst>
          </p:cNvPr>
          <p:cNvPicPr>
            <a:picLocks noChangeAspect="1"/>
          </p:cNvPicPr>
          <p:nvPr/>
        </p:nvPicPr>
        <p:blipFill>
          <a:blip r:embed="rId2"/>
          <a:stretch>
            <a:fillRect/>
          </a:stretch>
        </p:blipFill>
        <p:spPr>
          <a:xfrm>
            <a:off x="643467" y="3092985"/>
            <a:ext cx="10905066" cy="2998892"/>
          </a:xfrm>
          <a:prstGeom prst="rect">
            <a:avLst/>
          </a:prstGeom>
        </p:spPr>
      </p:pic>
      <p:sp>
        <p:nvSpPr>
          <p:cNvPr id="8" name="TextBox 7">
            <a:extLst>
              <a:ext uri="{FF2B5EF4-FFF2-40B4-BE49-F238E27FC236}">
                <a16:creationId xmlns:a16="http://schemas.microsoft.com/office/drawing/2014/main" id="{59420F01-BB81-405D-814B-577A1E1E87B3}"/>
              </a:ext>
            </a:extLst>
          </p:cNvPr>
          <p:cNvSpPr txBox="1"/>
          <p:nvPr/>
        </p:nvSpPr>
        <p:spPr>
          <a:xfrm>
            <a:off x="643468" y="677769"/>
            <a:ext cx="10331082" cy="2123658"/>
          </a:xfrm>
          <a:prstGeom prst="rect">
            <a:avLst/>
          </a:prstGeom>
          <a:noFill/>
        </p:spPr>
        <p:txBody>
          <a:bodyPr wrap="square" rtlCol="0">
            <a:spAutoFit/>
          </a:bodyPr>
          <a:lstStyle/>
          <a:p>
            <a:pPr algn="ctr"/>
            <a:r>
              <a:rPr lang="en-AU" sz="4400" b="1" dirty="0">
                <a:latin typeface="Calibri" panose="020F0502020204030204" pitchFamily="34" charset="0"/>
                <a:cs typeface="Calibri" panose="020F0502020204030204" pitchFamily="34" charset="0"/>
              </a:rPr>
              <a:t>$180,000 over 5 years </a:t>
            </a:r>
          </a:p>
          <a:p>
            <a:pPr algn="ctr"/>
            <a:r>
              <a:rPr lang="en-AU" sz="4400" b="1" dirty="0">
                <a:latin typeface="Calibri" panose="020F0502020204030204" pitchFamily="34" charset="0"/>
                <a:cs typeface="Calibri" panose="020F0502020204030204" pitchFamily="34" charset="0"/>
              </a:rPr>
              <a:t>to identify and declare MPAs at Commonwealth waters sites </a:t>
            </a:r>
          </a:p>
        </p:txBody>
      </p:sp>
      <p:sp>
        <p:nvSpPr>
          <p:cNvPr id="6" name="Rectangle 5">
            <a:extLst>
              <a:ext uri="{FF2B5EF4-FFF2-40B4-BE49-F238E27FC236}">
                <a16:creationId xmlns:a16="http://schemas.microsoft.com/office/drawing/2014/main" id="{4F049F0C-B56E-40C7-B6A7-AEBACF245D43}"/>
              </a:ext>
            </a:extLst>
          </p:cNvPr>
          <p:cNvSpPr/>
          <p:nvPr/>
        </p:nvSpPr>
        <p:spPr>
          <a:xfrm>
            <a:off x="643468" y="4663996"/>
            <a:ext cx="10905066" cy="55708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29949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3D9D45-9BC6-4615-A62B-82F42A618531}"/>
              </a:ext>
            </a:extLst>
          </p:cNvPr>
          <p:cNvPicPr>
            <a:picLocks noChangeAspect="1"/>
          </p:cNvPicPr>
          <p:nvPr/>
        </p:nvPicPr>
        <p:blipFill>
          <a:blip r:embed="rId3"/>
          <a:stretch>
            <a:fillRect/>
          </a:stretch>
        </p:blipFill>
        <p:spPr>
          <a:xfrm>
            <a:off x="142874" y="0"/>
            <a:ext cx="4581526" cy="6811606"/>
          </a:xfrm>
          <a:prstGeom prst="rect">
            <a:avLst/>
          </a:prstGeom>
        </p:spPr>
      </p:pic>
      <p:sp>
        <p:nvSpPr>
          <p:cNvPr id="6" name="TextBox 5">
            <a:extLst>
              <a:ext uri="{FF2B5EF4-FFF2-40B4-BE49-F238E27FC236}">
                <a16:creationId xmlns:a16="http://schemas.microsoft.com/office/drawing/2014/main" id="{80E02243-75EC-44E6-A0B7-AF0A83048C6D}"/>
              </a:ext>
            </a:extLst>
          </p:cNvPr>
          <p:cNvSpPr txBox="1"/>
          <p:nvPr/>
        </p:nvSpPr>
        <p:spPr>
          <a:xfrm>
            <a:off x="4972050" y="517194"/>
            <a:ext cx="6762750" cy="3161315"/>
          </a:xfrm>
          <a:prstGeom prst="rect">
            <a:avLst/>
          </a:prstGeom>
          <a:noFill/>
        </p:spPr>
        <p:txBody>
          <a:bodyPr wrap="square" rtlCol="0">
            <a:spAutoFit/>
          </a:bodyPr>
          <a:lstStyle/>
          <a:p>
            <a:pPr algn="ctr">
              <a:lnSpc>
                <a:spcPct val="115000"/>
              </a:lnSpc>
            </a:pPr>
            <a:r>
              <a:rPr lang="en-US" sz="4400" b="1" u="sng" dirty="0">
                <a:solidFill>
                  <a:srgbClr val="44546A"/>
                </a:solidFill>
                <a:latin typeface="Calibri" panose="020F0502020204030204" pitchFamily="34" charset="0"/>
                <a:ea typeface="Times New Roman" panose="02020603050405020304" pitchFamily="18" charset="0"/>
                <a:cs typeface="Times New Roman" panose="02020603050405020304" pitchFamily="18" charset="0"/>
              </a:rPr>
              <a:t>2009: PLAN REVIEW </a:t>
            </a:r>
          </a:p>
          <a:p>
            <a:pPr algn="ctr">
              <a:lnSpc>
                <a:spcPct val="115000"/>
              </a:lnSpc>
            </a:pP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NSW declares and protects </a:t>
            </a:r>
          </a:p>
          <a:p>
            <a:pPr algn="ctr">
              <a:lnSpc>
                <a:spcPct val="115000"/>
              </a:lnSpc>
            </a:pPr>
            <a:r>
              <a:rPr lang="en-US" sz="4400" b="1" dirty="0">
                <a:solidFill>
                  <a:schemeClr val="bg1"/>
                </a:solidFill>
                <a:effectLst/>
                <a:highlight>
                  <a:srgbClr val="FF0000"/>
                </a:highlight>
                <a:latin typeface="Calibri" panose="020F0502020204030204" pitchFamily="34" charset="0"/>
                <a:ea typeface="Times New Roman" panose="02020603050405020304" pitchFamily="18" charset="0"/>
                <a:cs typeface="Times New Roman" panose="02020603050405020304" pitchFamily="18" charset="0"/>
              </a:rPr>
              <a:t>10</a:t>
            </a: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aggregation sites as </a:t>
            </a:r>
            <a:r>
              <a:rPr lang="en-US" sz="4400" b="1"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Critical Habitat in 2002</a:t>
            </a:r>
            <a:endParaRPr lang="en-AU" sz="4400" b="1"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E13B3D3-7F29-4735-891A-637D1496FCBA}"/>
              </a:ext>
            </a:extLst>
          </p:cNvPr>
          <p:cNvSpPr txBox="1"/>
          <p:nvPr/>
        </p:nvSpPr>
        <p:spPr>
          <a:xfrm>
            <a:off x="5124450" y="3678509"/>
            <a:ext cx="6762750" cy="2761525"/>
          </a:xfrm>
          <a:prstGeom prst="rect">
            <a:avLst/>
          </a:prstGeom>
          <a:noFill/>
        </p:spPr>
        <p:txBody>
          <a:bodyPr wrap="square" rtlCol="0">
            <a:spAutoFit/>
          </a:bodyPr>
          <a:lstStyle/>
          <a:p>
            <a:pPr algn="ctr">
              <a:lnSpc>
                <a:spcPct val="115000"/>
              </a:lnSpc>
            </a:pPr>
            <a:r>
              <a:rPr lang="en-US" sz="4400" b="1" dirty="0">
                <a:solidFill>
                  <a:srgbClr val="44546A"/>
                </a:solidFill>
                <a:latin typeface="Calibri" panose="020F0502020204030204" pitchFamily="34" charset="0"/>
                <a:ea typeface="Times New Roman" panose="02020603050405020304" pitchFamily="18" charset="0"/>
                <a:cs typeface="Times New Roman" panose="02020603050405020304" pitchFamily="18" charset="0"/>
              </a:rPr>
              <a:t>Qld</a:t>
            </a: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declares and protects </a:t>
            </a:r>
          </a:p>
          <a:p>
            <a:pPr algn="ctr">
              <a:lnSpc>
                <a:spcPct val="115000"/>
              </a:lnSpc>
            </a:pPr>
            <a:r>
              <a:rPr lang="en-US" sz="4400" b="1" dirty="0">
                <a:solidFill>
                  <a:schemeClr val="bg1"/>
                </a:solidFill>
                <a:effectLst/>
                <a:highlight>
                  <a:srgbClr val="FF0000"/>
                </a:highlight>
                <a:latin typeface="Calibri" panose="020F0502020204030204" pitchFamily="34" charset="0"/>
                <a:ea typeface="Times New Roman" panose="02020603050405020304" pitchFamily="18" charset="0"/>
                <a:cs typeface="Times New Roman" panose="02020603050405020304" pitchFamily="18" charset="0"/>
              </a:rPr>
              <a:t>4</a:t>
            </a: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aggregation sites as </a:t>
            </a:r>
          </a:p>
          <a:p>
            <a:pPr algn="ctr">
              <a:lnSpc>
                <a:spcPct val="115000"/>
              </a:lnSpc>
            </a:pPr>
            <a:r>
              <a:rPr lang="en-US" sz="4400" b="1"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Critical Habitat in 2003</a:t>
            </a:r>
          </a:p>
          <a:p>
            <a:pPr algn="ctr">
              <a:lnSpc>
                <a:spcPct val="115000"/>
              </a:lnSpc>
            </a:pPr>
            <a:r>
              <a:rPr lang="en-US" sz="2000" b="1" i="1" dirty="0">
                <a:solidFill>
                  <a:srgbClr val="44546A"/>
                </a:solidFill>
                <a:latin typeface="Calibri" panose="020F0502020204030204" pitchFamily="34" charset="0"/>
                <a:ea typeface="Times New Roman" panose="02020603050405020304" pitchFamily="18" charset="0"/>
                <a:cs typeface="Times New Roman" panose="02020603050405020304" pitchFamily="18" charset="0"/>
              </a:rPr>
              <a:t>including Wolf Rock</a:t>
            </a:r>
            <a:endParaRPr lang="en-AU" sz="2000" b="1"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408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CE42-DDD4-884E-A5A6-D445F82CCA7C}"/>
              </a:ext>
            </a:extLst>
          </p:cNvPr>
          <p:cNvSpPr>
            <a:spLocks noGrp="1"/>
          </p:cNvSpPr>
          <p:nvPr>
            <p:ph type="ctrTitle"/>
          </p:nvPr>
        </p:nvSpPr>
        <p:spPr>
          <a:xfrm>
            <a:off x="1750541" y="1652949"/>
            <a:ext cx="8689976" cy="2509213"/>
          </a:xfrm>
        </p:spPr>
        <p:txBody>
          <a:bodyPr/>
          <a:lstStyle/>
          <a:p>
            <a:r>
              <a:rPr lang="en-US" dirty="0"/>
              <a:t>Grey Nurse </a:t>
            </a:r>
            <a:r>
              <a:rPr lang="en-US" dirty="0" err="1"/>
              <a:t>SharK</a:t>
            </a:r>
            <a:br>
              <a:rPr lang="en-US" dirty="0"/>
            </a:br>
            <a:r>
              <a:rPr lang="en-US" sz="3200" dirty="0"/>
              <a:t>case study</a:t>
            </a:r>
            <a:endParaRPr lang="en-US" dirty="0"/>
          </a:p>
        </p:txBody>
      </p:sp>
      <p:sp>
        <p:nvSpPr>
          <p:cNvPr id="3" name="Subtitle 2">
            <a:extLst>
              <a:ext uri="{FF2B5EF4-FFF2-40B4-BE49-F238E27FC236}">
                <a16:creationId xmlns:a16="http://schemas.microsoft.com/office/drawing/2014/main" id="{D64299F0-4916-054C-BBA9-65595696A81C}"/>
              </a:ext>
            </a:extLst>
          </p:cNvPr>
          <p:cNvSpPr>
            <a:spLocks noGrp="1"/>
          </p:cNvSpPr>
          <p:nvPr>
            <p:ph type="subTitle" idx="1"/>
          </p:nvPr>
        </p:nvSpPr>
        <p:spPr>
          <a:xfrm>
            <a:off x="1750541" y="2409566"/>
            <a:ext cx="8689976" cy="1371599"/>
          </a:xfrm>
        </p:spPr>
        <p:txBody>
          <a:bodyPr/>
          <a:lstStyle/>
          <a:p>
            <a:r>
              <a:rPr lang="en-US" dirty="0"/>
              <a:t>The Story of the Critically Endangered</a:t>
            </a:r>
          </a:p>
        </p:txBody>
      </p:sp>
      <p:sp>
        <p:nvSpPr>
          <p:cNvPr id="5" name="TextBox 4">
            <a:extLst>
              <a:ext uri="{FF2B5EF4-FFF2-40B4-BE49-F238E27FC236}">
                <a16:creationId xmlns:a16="http://schemas.microsoft.com/office/drawing/2014/main" id="{366BBA44-9114-4FAE-90AC-903587129183}"/>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6" name="TextBox 5">
            <a:extLst>
              <a:ext uri="{FF2B5EF4-FFF2-40B4-BE49-F238E27FC236}">
                <a16:creationId xmlns:a16="http://schemas.microsoft.com/office/drawing/2014/main" id="{414F8311-4231-4702-B2CD-941D5F171C42}"/>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7" name="TextBox 6">
            <a:extLst>
              <a:ext uri="{FF2B5EF4-FFF2-40B4-BE49-F238E27FC236}">
                <a16:creationId xmlns:a16="http://schemas.microsoft.com/office/drawing/2014/main" id="{A6D1EBFA-A827-43F7-93E3-C2DA23F1AAF4}"/>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8" name="TextBox 7">
            <a:extLst>
              <a:ext uri="{FF2B5EF4-FFF2-40B4-BE49-F238E27FC236}">
                <a16:creationId xmlns:a16="http://schemas.microsoft.com/office/drawing/2014/main" id="{BA2934B6-1B9E-4799-B46A-8C298B7442D2}"/>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9" name="TextBox 8">
            <a:extLst>
              <a:ext uri="{FF2B5EF4-FFF2-40B4-BE49-F238E27FC236}">
                <a16:creationId xmlns:a16="http://schemas.microsoft.com/office/drawing/2014/main" id="{BC26A28A-A8D8-4498-83D1-333D5B8B835A}"/>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rPr>
              <a:t>2000</a:t>
            </a:r>
          </a:p>
        </p:txBody>
      </p:sp>
      <p:sp>
        <p:nvSpPr>
          <p:cNvPr id="10" name="TextBox 9">
            <a:extLst>
              <a:ext uri="{FF2B5EF4-FFF2-40B4-BE49-F238E27FC236}">
                <a16:creationId xmlns:a16="http://schemas.microsoft.com/office/drawing/2014/main" id="{42CE0EE6-C9E1-4A66-95D0-4B90B4B97492}"/>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1" name="TextBox 10">
            <a:extLst>
              <a:ext uri="{FF2B5EF4-FFF2-40B4-BE49-F238E27FC236}">
                <a16:creationId xmlns:a16="http://schemas.microsoft.com/office/drawing/2014/main" id="{CE6BD8EF-B415-4B49-B011-445CFE1BC624}"/>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
        <p:nvSpPr>
          <p:cNvPr id="12" name="TextBox 11">
            <a:extLst>
              <a:ext uri="{FF2B5EF4-FFF2-40B4-BE49-F238E27FC236}">
                <a16:creationId xmlns:a16="http://schemas.microsoft.com/office/drawing/2014/main" id="{44E5CE7F-2271-2EBA-BC38-41BEC99D2112}"/>
              </a:ext>
            </a:extLst>
          </p:cNvPr>
          <p:cNvSpPr txBox="1"/>
          <p:nvPr/>
        </p:nvSpPr>
        <p:spPr>
          <a:xfrm>
            <a:off x="1087232" y="773007"/>
            <a:ext cx="9822657" cy="646331"/>
          </a:xfrm>
          <a:prstGeom prst="rect">
            <a:avLst/>
          </a:prstGeom>
          <a:noFill/>
        </p:spPr>
        <p:txBody>
          <a:bodyPr wrap="square">
            <a:spAutoFit/>
          </a:bodyPr>
          <a:lstStyle/>
          <a:p>
            <a:pPr algn="ctr"/>
            <a:r>
              <a:rPr lang="en-AU" b="0" i="0" dirty="0">
                <a:solidFill>
                  <a:srgbClr val="0C0C0C"/>
                </a:solidFill>
                <a:effectLst/>
                <a:highlight>
                  <a:srgbClr val="FFFFFF"/>
                </a:highlight>
                <a:latin typeface="cnn_sans_display"/>
              </a:rPr>
              <a:t>Despite their terrifying toothy grin, grey nurse sharks are mostly harmless to humans. </a:t>
            </a:r>
          </a:p>
          <a:p>
            <a:pPr algn="ctr"/>
            <a:r>
              <a:rPr lang="en-AU" b="0" i="0" dirty="0">
                <a:solidFill>
                  <a:srgbClr val="0C0C0C"/>
                </a:solidFill>
                <a:effectLst/>
                <a:highlight>
                  <a:srgbClr val="FFFFFF"/>
                </a:highlight>
                <a:latin typeface="cnn_sans_display"/>
              </a:rPr>
              <a:t>Due to loss of habitat and overfishing, the species is in decline and listed as critically endangered. </a:t>
            </a:r>
            <a:endParaRPr lang="en-US" dirty="0"/>
          </a:p>
        </p:txBody>
      </p:sp>
    </p:spTree>
    <p:extLst>
      <p:ext uri="{BB962C8B-B14F-4D97-AF65-F5344CB8AC3E}">
        <p14:creationId xmlns:p14="http://schemas.microsoft.com/office/powerpoint/2010/main" val="4083880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3D9D45-9BC6-4615-A62B-82F42A618531}"/>
              </a:ext>
            </a:extLst>
          </p:cNvPr>
          <p:cNvPicPr>
            <a:picLocks noChangeAspect="1"/>
          </p:cNvPicPr>
          <p:nvPr/>
        </p:nvPicPr>
        <p:blipFill>
          <a:blip r:embed="rId3"/>
          <a:stretch>
            <a:fillRect/>
          </a:stretch>
        </p:blipFill>
        <p:spPr>
          <a:xfrm>
            <a:off x="142874" y="0"/>
            <a:ext cx="4581526" cy="6811606"/>
          </a:xfrm>
          <a:prstGeom prst="rect">
            <a:avLst/>
          </a:prstGeom>
        </p:spPr>
      </p:pic>
      <p:sp>
        <p:nvSpPr>
          <p:cNvPr id="6" name="TextBox 5">
            <a:extLst>
              <a:ext uri="{FF2B5EF4-FFF2-40B4-BE49-F238E27FC236}">
                <a16:creationId xmlns:a16="http://schemas.microsoft.com/office/drawing/2014/main" id="{80E02243-75EC-44E6-A0B7-AF0A83048C6D}"/>
              </a:ext>
            </a:extLst>
          </p:cNvPr>
          <p:cNvSpPr txBox="1"/>
          <p:nvPr/>
        </p:nvSpPr>
        <p:spPr>
          <a:xfrm>
            <a:off x="5448300" y="325767"/>
            <a:ext cx="5886450" cy="6009466"/>
          </a:xfrm>
          <a:prstGeom prst="rect">
            <a:avLst/>
          </a:prstGeom>
          <a:noFill/>
        </p:spPr>
        <p:txBody>
          <a:bodyPr wrap="square" rtlCol="0">
            <a:spAutoFit/>
          </a:bodyPr>
          <a:lstStyle/>
          <a:p>
            <a:pPr algn="ctr">
              <a:lnSpc>
                <a:spcPct val="115000"/>
              </a:lnSpc>
            </a:pP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The Commonwealth had already declared </a:t>
            </a:r>
            <a:r>
              <a:rPr lang="en-US" sz="4400" b="1" dirty="0">
                <a:solidFill>
                  <a:schemeClr val="bg1"/>
                </a:solidFill>
                <a:effectLst/>
                <a:highlight>
                  <a:srgbClr val="FF0000"/>
                </a:highlight>
                <a:latin typeface="Calibri" panose="020F0502020204030204" pitchFamily="34" charset="0"/>
                <a:ea typeface="Times New Roman" panose="02020603050405020304" pitchFamily="18" charset="0"/>
                <a:cs typeface="Times New Roman" panose="02020603050405020304" pitchFamily="18" charset="0"/>
              </a:rPr>
              <a:t>Pimpernel Rock </a:t>
            </a: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as a Sanctuary Zone and does the same for the </a:t>
            </a:r>
            <a:r>
              <a:rPr lang="en-US" sz="4400" b="1" dirty="0">
                <a:solidFill>
                  <a:schemeClr val="bg1"/>
                </a:solidFill>
                <a:effectLst/>
                <a:highlight>
                  <a:srgbClr val="FF0000"/>
                </a:highlight>
                <a:latin typeface="Calibri" panose="020F0502020204030204" pitchFamily="34" charset="0"/>
                <a:ea typeface="Times New Roman" panose="02020603050405020304" pitchFamily="18" charset="0"/>
                <a:cs typeface="Times New Roman" panose="02020603050405020304" pitchFamily="18" charset="0"/>
              </a:rPr>
              <a:t>Cod Grounds </a:t>
            </a:r>
          </a:p>
          <a:p>
            <a:pPr algn="ctr">
              <a:lnSpc>
                <a:spcPct val="115000"/>
              </a:lnSpc>
            </a:pP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(Brooms Head) in 2007</a:t>
            </a:r>
          </a:p>
          <a:p>
            <a:pPr algn="ctr">
              <a:lnSpc>
                <a:spcPct val="115000"/>
              </a:lnSpc>
            </a:pPr>
            <a:r>
              <a:rPr lang="en-US" b="1" dirty="0">
                <a:solidFill>
                  <a:srgbClr val="44546A"/>
                </a:solidFill>
                <a:latin typeface="Calibri" panose="020F0502020204030204" pitchFamily="34" charset="0"/>
                <a:ea typeface="Times New Roman" panose="02020603050405020304" pitchFamily="18" charset="0"/>
                <a:cs typeface="Times New Roman" panose="02020603050405020304" pitchFamily="18" charset="0"/>
              </a:rPr>
              <a:t>(the last of protected GNS sites)</a:t>
            </a:r>
            <a:r>
              <a:rPr lang="en-US"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65385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CE5A6A-6A09-4189-8952-FF56B342AEF2}"/>
              </a:ext>
            </a:extLst>
          </p:cNvPr>
          <p:cNvSpPr txBox="1"/>
          <p:nvPr/>
        </p:nvSpPr>
        <p:spPr>
          <a:xfrm>
            <a:off x="-138108" y="783505"/>
            <a:ext cx="12468215" cy="584775"/>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2009 REVIEW OF RECOVERY PLAN </a:t>
            </a:r>
          </a:p>
        </p:txBody>
      </p:sp>
      <p:pic>
        <p:nvPicPr>
          <p:cNvPr id="30722" name="Picture 2" descr="Check mark tick icon #AD , #affiliate, #SPONSORED, #mark, #tick, #icon,  #Check | Icon, Graphic image, Marks">
            <a:extLst>
              <a:ext uri="{FF2B5EF4-FFF2-40B4-BE49-F238E27FC236}">
                <a16:creationId xmlns:a16="http://schemas.microsoft.com/office/drawing/2014/main" id="{CD21FE48-0656-4D0F-A2C9-8A67833D4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2319962"/>
            <a:ext cx="2686050" cy="2686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80888D-87A7-4FD2-A27B-5CD6DC2F1EE0}"/>
              </a:ext>
            </a:extLst>
          </p:cNvPr>
          <p:cNvSpPr txBox="1"/>
          <p:nvPr/>
        </p:nvSpPr>
        <p:spPr>
          <a:xfrm>
            <a:off x="4800600" y="2319962"/>
            <a:ext cx="6972300" cy="2677656"/>
          </a:xfrm>
          <a:prstGeom prst="rect">
            <a:avLst/>
          </a:prstGeom>
          <a:noFill/>
        </p:spPr>
        <p:txBody>
          <a:bodyPr wrap="square" rtlCol="0">
            <a:spAutoFit/>
          </a:bodyPr>
          <a:lstStyle/>
          <a:p>
            <a:r>
              <a:rPr lang="en-AU" sz="4400" dirty="0"/>
              <a:t>7 additional sites protected </a:t>
            </a:r>
          </a:p>
          <a:p>
            <a:r>
              <a:rPr lang="en-AU" sz="3600" i="1" dirty="0"/>
              <a:t>(not </a:t>
            </a:r>
            <a:r>
              <a:rPr lang="en-AU" sz="3600" dirty="0"/>
              <a:t>mentioned in the 2002 plan) </a:t>
            </a:r>
          </a:p>
          <a:p>
            <a:endParaRPr lang="en-AU" sz="4400" dirty="0"/>
          </a:p>
          <a:p>
            <a:r>
              <a:rPr lang="en-AU" sz="4400" dirty="0"/>
              <a:t>TOTAL 26 sites protected</a:t>
            </a:r>
          </a:p>
        </p:txBody>
      </p:sp>
    </p:spTree>
    <p:extLst>
      <p:ext uri="{BB962C8B-B14F-4D97-AF65-F5344CB8AC3E}">
        <p14:creationId xmlns:p14="http://schemas.microsoft.com/office/powerpoint/2010/main" val="4068592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DD1295-6810-4D97-B487-AD5576B65E49}"/>
              </a:ext>
            </a:extLst>
          </p:cNvPr>
          <p:cNvPicPr>
            <a:picLocks noChangeAspect="1"/>
          </p:cNvPicPr>
          <p:nvPr/>
        </p:nvPicPr>
        <p:blipFill>
          <a:blip r:embed="rId2"/>
          <a:stretch>
            <a:fillRect/>
          </a:stretch>
        </p:blipFill>
        <p:spPr>
          <a:xfrm>
            <a:off x="494173" y="262749"/>
            <a:ext cx="5601827" cy="6332501"/>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2FC7E9C-5764-4124-B2D1-F10124354D34}"/>
              </a:ext>
            </a:extLst>
          </p:cNvPr>
          <p:cNvSpPr txBox="1"/>
          <p:nvPr/>
        </p:nvSpPr>
        <p:spPr>
          <a:xfrm>
            <a:off x="6520154" y="1426779"/>
            <a:ext cx="5404368" cy="3593291"/>
          </a:xfrm>
          <a:prstGeom prst="rect">
            <a:avLst/>
          </a:prstGeom>
          <a:noFill/>
        </p:spPr>
        <p:txBody>
          <a:bodyPr wrap="square" rtlCol="0">
            <a:spAutoFit/>
          </a:bodyPr>
          <a:lstStyle/>
          <a:p>
            <a:pPr algn="ctr">
              <a:lnSpc>
                <a:spcPct val="115000"/>
              </a:lnSpc>
            </a:pP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GNS Recovery Plan </a:t>
            </a:r>
          </a:p>
          <a:p>
            <a:pPr algn="ctr">
              <a:lnSpc>
                <a:spcPct val="115000"/>
              </a:lnSpc>
            </a:pPr>
            <a:r>
              <a:rPr lang="en-US" sz="11500" b="1" dirty="0">
                <a:solidFill>
                  <a:srgbClr val="44546A"/>
                </a:solidFill>
                <a:latin typeface="Calibri" panose="020F0502020204030204" pitchFamily="34" charset="0"/>
                <a:ea typeface="Times New Roman" panose="02020603050405020304" pitchFamily="18" charset="0"/>
                <a:cs typeface="Times New Roman" panose="02020603050405020304" pitchFamily="18" charset="0"/>
              </a:rPr>
              <a:t>2014</a:t>
            </a:r>
          </a:p>
          <a:p>
            <a:pPr algn="ctr">
              <a:lnSpc>
                <a:spcPct val="115000"/>
              </a:lnSpc>
            </a:pPr>
            <a:endParaRPr lang="en-US" sz="2000" b="1"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pPr>
            <a:r>
              <a:rPr lang="en-US" sz="2000" b="1" i="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Note: </a:t>
            </a:r>
            <a:r>
              <a:rPr lang="en-US" sz="20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no budget provided in the 2014 GNS Plan</a:t>
            </a:r>
          </a:p>
        </p:txBody>
      </p:sp>
    </p:spTree>
    <p:extLst>
      <p:ext uri="{BB962C8B-B14F-4D97-AF65-F5344CB8AC3E}">
        <p14:creationId xmlns:p14="http://schemas.microsoft.com/office/powerpoint/2010/main" val="2105592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CE5A6A-6A09-4189-8952-FF56B342AEF2}"/>
              </a:ext>
            </a:extLst>
          </p:cNvPr>
          <p:cNvSpPr txBox="1"/>
          <p:nvPr/>
        </p:nvSpPr>
        <p:spPr>
          <a:xfrm>
            <a:off x="-202274" y="642869"/>
            <a:ext cx="12468215" cy="1231106"/>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2014 Plan is due for (10 year) review – very few actions met</a:t>
            </a:r>
          </a:p>
          <a:p>
            <a:pPr algn="ctr"/>
            <a:endParaRPr lang="en-AU" b="1" dirty="0">
              <a:solidFill>
                <a:schemeClr val="bg1"/>
              </a:solidFill>
              <a:highlight>
                <a:srgbClr val="000000"/>
              </a:highlight>
              <a:latin typeface="Calibri" panose="020F0502020204030204" pitchFamily="34" charset="0"/>
              <a:cs typeface="Calibri" panose="020F0502020204030204" pitchFamily="34" charset="0"/>
            </a:endParaRPr>
          </a:p>
          <a:p>
            <a:pPr algn="ctr"/>
            <a:r>
              <a:rPr lang="en-AU" sz="2400" b="1" dirty="0">
                <a:solidFill>
                  <a:schemeClr val="bg1"/>
                </a:solidFill>
                <a:highlight>
                  <a:srgbClr val="000000"/>
                </a:highlight>
                <a:latin typeface="Calibri" panose="020F0502020204030204" pitchFamily="34" charset="0"/>
                <a:cs typeface="Calibri" panose="020F0502020204030204" pitchFamily="34" charset="0"/>
              </a:rPr>
              <a:t>For example</a:t>
            </a:r>
            <a:r>
              <a:rPr lang="en-AU" b="1" dirty="0">
                <a:solidFill>
                  <a:schemeClr val="bg1"/>
                </a:solidFill>
                <a:highlight>
                  <a:srgbClr val="000000"/>
                </a:highlight>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076B3367-6D4D-4D10-BDA2-7A9A691AD0B5}"/>
              </a:ext>
            </a:extLst>
          </p:cNvPr>
          <p:cNvPicPr>
            <a:picLocks noChangeAspect="1"/>
          </p:cNvPicPr>
          <p:nvPr/>
        </p:nvPicPr>
        <p:blipFill>
          <a:blip r:embed="rId3"/>
          <a:stretch>
            <a:fillRect/>
          </a:stretch>
        </p:blipFill>
        <p:spPr>
          <a:xfrm>
            <a:off x="1712655" y="1900742"/>
            <a:ext cx="8766689" cy="3804143"/>
          </a:xfrm>
          <a:prstGeom prst="rect">
            <a:avLst/>
          </a:prstGeom>
        </p:spPr>
      </p:pic>
      <p:sp>
        <p:nvSpPr>
          <p:cNvPr id="5" name="TextBox 4">
            <a:extLst>
              <a:ext uri="{FF2B5EF4-FFF2-40B4-BE49-F238E27FC236}">
                <a16:creationId xmlns:a16="http://schemas.microsoft.com/office/drawing/2014/main" id="{04743C35-A59B-4A11-B08D-F88E7E0F8005}"/>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8" name="TextBox 7">
            <a:extLst>
              <a:ext uri="{FF2B5EF4-FFF2-40B4-BE49-F238E27FC236}">
                <a16:creationId xmlns:a16="http://schemas.microsoft.com/office/drawing/2014/main" id="{4C80BF98-7F7B-474A-BC27-E5E6F0106902}"/>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10" name="TextBox 9">
            <a:extLst>
              <a:ext uri="{FF2B5EF4-FFF2-40B4-BE49-F238E27FC236}">
                <a16:creationId xmlns:a16="http://schemas.microsoft.com/office/drawing/2014/main" id="{4A88388B-67B0-46ED-A4B1-0ED5B486EA24}"/>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11" name="TextBox 10">
            <a:extLst>
              <a:ext uri="{FF2B5EF4-FFF2-40B4-BE49-F238E27FC236}">
                <a16:creationId xmlns:a16="http://schemas.microsoft.com/office/drawing/2014/main" id="{0D5F9E1D-BCC7-41B9-9C18-3C4F0BD90F2E}"/>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12" name="TextBox 11">
            <a:extLst>
              <a:ext uri="{FF2B5EF4-FFF2-40B4-BE49-F238E27FC236}">
                <a16:creationId xmlns:a16="http://schemas.microsoft.com/office/drawing/2014/main" id="{AE60E66C-6E7F-4C5E-B361-E5A1CB4DAE0B}"/>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highlight>
                  <a:srgbClr val="FF0000"/>
                </a:highlight>
              </a:rPr>
              <a:t>2000</a:t>
            </a:r>
          </a:p>
        </p:txBody>
      </p:sp>
      <p:sp>
        <p:nvSpPr>
          <p:cNvPr id="13" name="TextBox 12">
            <a:extLst>
              <a:ext uri="{FF2B5EF4-FFF2-40B4-BE49-F238E27FC236}">
                <a16:creationId xmlns:a16="http://schemas.microsoft.com/office/drawing/2014/main" id="{76DB23BD-9813-410D-BD1A-3D608FA9259D}"/>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4" name="TextBox 13">
            <a:extLst>
              <a:ext uri="{FF2B5EF4-FFF2-40B4-BE49-F238E27FC236}">
                <a16:creationId xmlns:a16="http://schemas.microsoft.com/office/drawing/2014/main" id="{E520E562-88CF-460C-8296-3C4E56E14D03}"/>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Tree>
    <p:extLst>
      <p:ext uri="{BB962C8B-B14F-4D97-AF65-F5344CB8AC3E}">
        <p14:creationId xmlns:p14="http://schemas.microsoft.com/office/powerpoint/2010/main" val="1875143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9ABBE5-E026-4C0B-9C79-0B481B480B29}"/>
              </a:ext>
            </a:extLst>
          </p:cNvPr>
          <p:cNvSpPr txBox="1"/>
          <p:nvPr/>
        </p:nvSpPr>
        <p:spPr>
          <a:xfrm>
            <a:off x="2876550" y="2367171"/>
            <a:ext cx="6972300" cy="2123658"/>
          </a:xfrm>
          <a:prstGeom prst="rect">
            <a:avLst/>
          </a:prstGeom>
          <a:noFill/>
        </p:spPr>
        <p:txBody>
          <a:bodyPr wrap="square" rtlCol="0">
            <a:spAutoFit/>
          </a:bodyPr>
          <a:lstStyle/>
          <a:p>
            <a:pPr algn="ctr"/>
            <a:r>
              <a:rPr lang="en-AU" sz="4400" dirty="0"/>
              <a:t>ZERO sites protected </a:t>
            </a:r>
          </a:p>
          <a:p>
            <a:pPr algn="ctr"/>
            <a:r>
              <a:rPr lang="en-AU" sz="4400" dirty="0"/>
              <a:t>since 2007</a:t>
            </a:r>
          </a:p>
          <a:p>
            <a:pPr algn="ctr"/>
            <a:endParaRPr lang="en-AU" sz="4400" dirty="0"/>
          </a:p>
        </p:txBody>
      </p:sp>
    </p:spTree>
    <p:extLst>
      <p:ext uri="{BB962C8B-B14F-4D97-AF65-F5344CB8AC3E}">
        <p14:creationId xmlns:p14="http://schemas.microsoft.com/office/powerpoint/2010/main" val="3526667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BC7020A-DAF6-4649-91FC-2117C3E6F7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473360-AC74-40B4-9AA9-1DA7A6E23576}"/>
              </a:ext>
            </a:extLst>
          </p:cNvPr>
          <p:cNvSpPr txBox="1"/>
          <p:nvPr/>
        </p:nvSpPr>
        <p:spPr>
          <a:xfrm>
            <a:off x="-202274" y="190500"/>
            <a:ext cx="12468215" cy="1261884"/>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Survey Methods move towards favouring tagging.</a:t>
            </a:r>
          </a:p>
          <a:p>
            <a:pPr algn="ctr"/>
            <a:endParaRPr lang="en-AU" sz="1200" b="1" dirty="0">
              <a:solidFill>
                <a:schemeClr val="bg1"/>
              </a:solidFill>
              <a:highlight>
                <a:srgbClr val="000000"/>
              </a:highlight>
              <a:latin typeface="Calibri" panose="020F0502020204030204" pitchFamily="34" charset="0"/>
              <a:cs typeface="Calibri" panose="020F0502020204030204" pitchFamily="34" charset="0"/>
            </a:endParaRPr>
          </a:p>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TAGS: Genetic, Physical, Natural</a:t>
            </a:r>
          </a:p>
        </p:txBody>
      </p:sp>
      <p:sp>
        <p:nvSpPr>
          <p:cNvPr id="5" name="TextBox 4">
            <a:extLst>
              <a:ext uri="{FF2B5EF4-FFF2-40B4-BE49-F238E27FC236}">
                <a16:creationId xmlns:a16="http://schemas.microsoft.com/office/drawing/2014/main" id="{E416A1EF-3B07-4C78-AFF8-5DD05369FFB9}"/>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6" name="TextBox 5">
            <a:extLst>
              <a:ext uri="{FF2B5EF4-FFF2-40B4-BE49-F238E27FC236}">
                <a16:creationId xmlns:a16="http://schemas.microsoft.com/office/drawing/2014/main" id="{71546375-ADEE-436F-91AC-4EFFBCEA35D2}"/>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7" name="TextBox 6">
            <a:extLst>
              <a:ext uri="{FF2B5EF4-FFF2-40B4-BE49-F238E27FC236}">
                <a16:creationId xmlns:a16="http://schemas.microsoft.com/office/drawing/2014/main" id="{BD12055C-0E6D-4F9D-B6AB-CAA61F06B38C}"/>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8" name="TextBox 7">
            <a:extLst>
              <a:ext uri="{FF2B5EF4-FFF2-40B4-BE49-F238E27FC236}">
                <a16:creationId xmlns:a16="http://schemas.microsoft.com/office/drawing/2014/main" id="{BC04352C-A5B4-44B1-93E6-31104F73CBBF}"/>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9" name="TextBox 8">
            <a:extLst>
              <a:ext uri="{FF2B5EF4-FFF2-40B4-BE49-F238E27FC236}">
                <a16:creationId xmlns:a16="http://schemas.microsoft.com/office/drawing/2014/main" id="{F47140E0-8D9B-4B1B-A22B-6136ED58CE76}"/>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highlight>
                  <a:srgbClr val="FF0000"/>
                </a:highlight>
              </a:rPr>
              <a:t>2000</a:t>
            </a:r>
          </a:p>
        </p:txBody>
      </p:sp>
      <p:sp>
        <p:nvSpPr>
          <p:cNvPr id="10" name="TextBox 9">
            <a:extLst>
              <a:ext uri="{FF2B5EF4-FFF2-40B4-BE49-F238E27FC236}">
                <a16:creationId xmlns:a16="http://schemas.microsoft.com/office/drawing/2014/main" id="{E0310BC8-3790-4DD6-A54D-F4B0A6B3FEB7}"/>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highlight>
                  <a:srgbClr val="FF0000"/>
                </a:highlight>
              </a:rPr>
              <a:t>2010</a:t>
            </a:r>
          </a:p>
        </p:txBody>
      </p:sp>
      <p:sp>
        <p:nvSpPr>
          <p:cNvPr id="11" name="TextBox 10">
            <a:extLst>
              <a:ext uri="{FF2B5EF4-FFF2-40B4-BE49-F238E27FC236}">
                <a16:creationId xmlns:a16="http://schemas.microsoft.com/office/drawing/2014/main" id="{14B6ED56-44B3-4A63-86B9-C54D20CDD6C8}"/>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Tree>
    <p:extLst>
      <p:ext uri="{BB962C8B-B14F-4D97-AF65-F5344CB8AC3E}">
        <p14:creationId xmlns:p14="http://schemas.microsoft.com/office/powerpoint/2010/main" val="2722953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7CB1ED-5401-426B-89A6-1F82D0F3D25C}"/>
              </a:ext>
            </a:extLst>
          </p:cNvPr>
          <p:cNvSpPr txBox="1"/>
          <p:nvPr/>
        </p:nvSpPr>
        <p:spPr>
          <a:xfrm>
            <a:off x="781050" y="1100760"/>
            <a:ext cx="11144250" cy="4961279"/>
          </a:xfrm>
          <a:prstGeom prst="rect">
            <a:avLst/>
          </a:prstGeom>
        </p:spPr>
        <p:txBody>
          <a:bodyPr vert="horz" lIns="91440" tIns="45720" rIns="91440" bIns="45720" rtlCol="0">
            <a:normAutofit fontScale="92500" lnSpcReduction="10000"/>
          </a:bodyPr>
          <a:lstStyle/>
          <a:p>
            <a:pPr algn="ctr" defTabSz="914400">
              <a:lnSpc>
                <a:spcPct val="120000"/>
              </a:lnSpc>
              <a:spcAft>
                <a:spcPts val="600"/>
              </a:spcAft>
              <a:buClr>
                <a:schemeClr val="tx1"/>
              </a:buClr>
            </a:pPr>
            <a:r>
              <a:rPr lang="en-US" sz="6300" b="1" cap="all" dirty="0"/>
              <a:t>Genetic tags</a:t>
            </a:r>
          </a:p>
          <a:p>
            <a:pPr algn="ctr" defTabSz="914400">
              <a:lnSpc>
                <a:spcPct val="120000"/>
              </a:lnSpc>
              <a:spcAft>
                <a:spcPts val="600"/>
              </a:spcAft>
              <a:buClr>
                <a:schemeClr val="tx1"/>
              </a:buClr>
            </a:pPr>
            <a:endParaRPr lang="en-US" sz="2600" b="1" cap="all" dirty="0"/>
          </a:p>
          <a:p>
            <a:pPr algn="ctr" defTabSz="914400">
              <a:lnSpc>
                <a:spcPct val="120000"/>
              </a:lnSpc>
              <a:spcAft>
                <a:spcPts val="600"/>
              </a:spcAft>
              <a:buClr>
                <a:schemeClr val="tx1"/>
              </a:buClr>
            </a:pPr>
            <a:r>
              <a:rPr lang="en-US" sz="2600" b="1" cap="all" dirty="0"/>
              <a:t>genetic fingerprinting</a:t>
            </a:r>
          </a:p>
          <a:p>
            <a:pPr algn="ctr" defTabSz="914400">
              <a:lnSpc>
                <a:spcPct val="120000"/>
              </a:lnSpc>
              <a:spcAft>
                <a:spcPts val="600"/>
              </a:spcAft>
              <a:buClr>
                <a:schemeClr val="tx1"/>
              </a:buClr>
            </a:pPr>
            <a:r>
              <a:rPr lang="en-US" sz="2600" b="1" cap="all" dirty="0"/>
              <a:t>513 tissue samples to identify related individuals</a:t>
            </a:r>
          </a:p>
          <a:p>
            <a:pPr algn="ctr" defTabSz="914400">
              <a:lnSpc>
                <a:spcPct val="120000"/>
              </a:lnSpc>
              <a:spcAft>
                <a:spcPts val="600"/>
              </a:spcAft>
              <a:buClr>
                <a:schemeClr val="tx1"/>
              </a:buClr>
            </a:pPr>
            <a:r>
              <a:rPr lang="en-US" sz="2600" b="1" cap="all" dirty="0"/>
              <a:t>More relatives = smaller population</a:t>
            </a:r>
          </a:p>
          <a:p>
            <a:pPr algn="ctr" defTabSz="914400">
              <a:lnSpc>
                <a:spcPct val="120000"/>
              </a:lnSpc>
              <a:spcAft>
                <a:spcPts val="600"/>
              </a:spcAft>
              <a:buClr>
                <a:schemeClr val="tx1"/>
              </a:buClr>
            </a:pPr>
            <a:endParaRPr lang="en-US" sz="3900" b="1" cap="all" dirty="0">
              <a:latin typeface="Calibri" panose="020F0502020204030204" pitchFamily="34" charset="0"/>
              <a:cs typeface="Calibri" panose="020F0502020204030204" pitchFamily="34" charset="0"/>
            </a:endParaRPr>
          </a:p>
          <a:p>
            <a:pPr algn="ctr" defTabSz="914400">
              <a:lnSpc>
                <a:spcPct val="120000"/>
              </a:lnSpc>
              <a:spcAft>
                <a:spcPts val="600"/>
              </a:spcAft>
              <a:buClr>
                <a:schemeClr val="tx1"/>
              </a:buClr>
            </a:pPr>
            <a:r>
              <a:rPr lang="en-US" sz="6300" b="1" cap="all" dirty="0">
                <a:solidFill>
                  <a:schemeClr val="bg1"/>
                </a:solidFill>
                <a:highlight>
                  <a:srgbClr val="FF0000"/>
                </a:highlight>
                <a:latin typeface="Calibri" panose="020F0502020204030204" pitchFamily="34" charset="0"/>
                <a:cs typeface="Calibri" panose="020F0502020204030204" pitchFamily="34" charset="0"/>
              </a:rPr>
              <a:t>2000-3000</a:t>
            </a:r>
            <a:r>
              <a:rPr lang="en-US" sz="6300" b="1" cap="all" dirty="0">
                <a:latin typeface="Calibri" panose="020F0502020204030204" pitchFamily="34" charset="0"/>
                <a:cs typeface="Calibri" panose="020F0502020204030204" pitchFamily="34" charset="0"/>
              </a:rPr>
              <a:t> GNS</a:t>
            </a:r>
            <a:endParaRPr lang="en-US" sz="1100" cap="all" dirty="0"/>
          </a:p>
        </p:txBody>
      </p:sp>
      <p:sp>
        <p:nvSpPr>
          <p:cNvPr id="3" name="TextBox 2">
            <a:extLst>
              <a:ext uri="{FF2B5EF4-FFF2-40B4-BE49-F238E27FC236}">
                <a16:creationId xmlns:a16="http://schemas.microsoft.com/office/drawing/2014/main" id="{291CC318-7CE8-4532-B3A8-F1E2533CDA73}"/>
              </a:ext>
            </a:extLst>
          </p:cNvPr>
          <p:cNvSpPr txBox="1"/>
          <p:nvPr/>
        </p:nvSpPr>
        <p:spPr>
          <a:xfrm>
            <a:off x="4276530" y="4449389"/>
            <a:ext cx="3638939" cy="369332"/>
          </a:xfrm>
          <a:prstGeom prst="rect">
            <a:avLst/>
          </a:prstGeom>
          <a:noFill/>
        </p:spPr>
        <p:txBody>
          <a:bodyPr wrap="square" rtlCol="0">
            <a:spAutoFit/>
          </a:bodyPr>
          <a:lstStyle/>
          <a:p>
            <a:r>
              <a:rPr lang="en-AU" dirty="0"/>
              <a:t>2017 Population estimate: </a:t>
            </a:r>
          </a:p>
        </p:txBody>
      </p:sp>
    </p:spTree>
    <p:extLst>
      <p:ext uri="{BB962C8B-B14F-4D97-AF65-F5344CB8AC3E}">
        <p14:creationId xmlns:p14="http://schemas.microsoft.com/office/powerpoint/2010/main" val="1564388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7CB1ED-5401-426B-89A6-1F82D0F3D25C}"/>
              </a:ext>
            </a:extLst>
          </p:cNvPr>
          <p:cNvSpPr txBox="1"/>
          <p:nvPr/>
        </p:nvSpPr>
        <p:spPr>
          <a:xfrm>
            <a:off x="781050" y="529260"/>
            <a:ext cx="11144250" cy="4961279"/>
          </a:xfrm>
          <a:prstGeom prst="rect">
            <a:avLst/>
          </a:prstGeom>
        </p:spPr>
        <p:txBody>
          <a:bodyPr vert="horz" lIns="91440" tIns="45720" rIns="91440" bIns="45720" rtlCol="0">
            <a:normAutofit/>
          </a:bodyPr>
          <a:lstStyle/>
          <a:p>
            <a:pPr algn="ctr" defTabSz="914400">
              <a:lnSpc>
                <a:spcPct val="120000"/>
              </a:lnSpc>
              <a:spcAft>
                <a:spcPts val="600"/>
              </a:spcAft>
              <a:buClr>
                <a:schemeClr val="tx1"/>
              </a:buClr>
            </a:pPr>
            <a:endParaRPr lang="en-US" sz="6300" b="1" cap="all" dirty="0"/>
          </a:p>
          <a:p>
            <a:pPr algn="ctr" defTabSz="914400">
              <a:lnSpc>
                <a:spcPct val="120000"/>
              </a:lnSpc>
              <a:spcAft>
                <a:spcPts val="600"/>
              </a:spcAft>
              <a:buClr>
                <a:schemeClr val="tx1"/>
              </a:buClr>
            </a:pPr>
            <a:endParaRPr lang="en-US" sz="4400" b="1" cap="all" dirty="0"/>
          </a:p>
          <a:p>
            <a:pPr algn="ctr" defTabSz="914400">
              <a:lnSpc>
                <a:spcPct val="120000"/>
              </a:lnSpc>
              <a:spcAft>
                <a:spcPts val="600"/>
              </a:spcAft>
              <a:buClr>
                <a:schemeClr val="tx1"/>
              </a:buClr>
            </a:pPr>
            <a:r>
              <a:rPr lang="en-US" sz="3200" b="1" cap="all" dirty="0"/>
              <a:t> </a:t>
            </a:r>
            <a:endParaRPr lang="en-US" sz="1100" cap="all" dirty="0"/>
          </a:p>
        </p:txBody>
      </p:sp>
      <p:pic>
        <p:nvPicPr>
          <p:cNvPr id="3" name="Picture 2">
            <a:extLst>
              <a:ext uri="{FF2B5EF4-FFF2-40B4-BE49-F238E27FC236}">
                <a16:creationId xmlns:a16="http://schemas.microsoft.com/office/drawing/2014/main" id="{EDFA25F9-5EEE-4FB3-A504-4412A3EAA71D}"/>
              </a:ext>
            </a:extLst>
          </p:cNvPr>
          <p:cNvPicPr>
            <a:picLocks noChangeAspect="1"/>
          </p:cNvPicPr>
          <p:nvPr/>
        </p:nvPicPr>
        <p:blipFill>
          <a:blip r:embed="rId2"/>
          <a:stretch>
            <a:fillRect/>
          </a:stretch>
        </p:blipFill>
        <p:spPr>
          <a:xfrm>
            <a:off x="142874" y="46394"/>
            <a:ext cx="4581526" cy="6811606"/>
          </a:xfrm>
          <a:prstGeom prst="rect">
            <a:avLst/>
          </a:prstGeom>
        </p:spPr>
      </p:pic>
      <p:sp>
        <p:nvSpPr>
          <p:cNvPr id="4" name="TextBox 3">
            <a:extLst>
              <a:ext uri="{FF2B5EF4-FFF2-40B4-BE49-F238E27FC236}">
                <a16:creationId xmlns:a16="http://schemas.microsoft.com/office/drawing/2014/main" id="{986703A8-6BAD-4B11-9301-42753CA353A0}"/>
              </a:ext>
            </a:extLst>
          </p:cNvPr>
          <p:cNvSpPr txBox="1"/>
          <p:nvPr/>
        </p:nvSpPr>
        <p:spPr>
          <a:xfrm>
            <a:off x="5443538" y="510210"/>
            <a:ext cx="6562724" cy="4961279"/>
          </a:xfrm>
          <a:prstGeom prst="rect">
            <a:avLst/>
          </a:prstGeom>
        </p:spPr>
        <p:txBody>
          <a:bodyPr vert="horz" lIns="91440" tIns="45720" rIns="91440" bIns="45720" rtlCol="0">
            <a:normAutofit/>
          </a:bodyPr>
          <a:lstStyle/>
          <a:p>
            <a:pPr algn="ctr" defTabSz="914400">
              <a:lnSpc>
                <a:spcPct val="120000"/>
              </a:lnSpc>
              <a:spcAft>
                <a:spcPts val="600"/>
              </a:spcAft>
              <a:buClr>
                <a:schemeClr val="tx1"/>
              </a:buClr>
            </a:pPr>
            <a:r>
              <a:rPr lang="en-US" sz="6300" b="1" cap="all" dirty="0"/>
              <a:t>Physical tags</a:t>
            </a:r>
          </a:p>
          <a:p>
            <a:pPr algn="ctr" defTabSz="914400">
              <a:lnSpc>
                <a:spcPct val="120000"/>
              </a:lnSpc>
              <a:spcAft>
                <a:spcPts val="600"/>
              </a:spcAft>
              <a:buClr>
                <a:schemeClr val="tx1"/>
              </a:buClr>
            </a:pPr>
            <a:endParaRPr lang="en-US" sz="800" b="1" cap="all" dirty="0"/>
          </a:p>
          <a:p>
            <a:pPr algn="ctr" defTabSz="914400">
              <a:lnSpc>
                <a:spcPct val="120000"/>
              </a:lnSpc>
              <a:spcAft>
                <a:spcPts val="600"/>
              </a:spcAft>
              <a:buClr>
                <a:schemeClr val="tx1"/>
              </a:buClr>
            </a:pPr>
            <a:r>
              <a:rPr lang="en-US" sz="2000" b="1" cap="all" dirty="0"/>
              <a:t>GNS tagged in </a:t>
            </a:r>
            <a:r>
              <a:rPr lang="en-US" sz="2000" b="1" cap="all" dirty="0" err="1"/>
              <a:t>wINTER</a:t>
            </a:r>
            <a:r>
              <a:rPr lang="en-US" sz="2000" b="1" cap="all" dirty="0"/>
              <a:t> migrated north</a:t>
            </a:r>
          </a:p>
          <a:p>
            <a:pPr algn="ctr" defTabSz="914400">
              <a:lnSpc>
                <a:spcPct val="120000"/>
              </a:lnSpc>
              <a:spcAft>
                <a:spcPts val="600"/>
              </a:spcAft>
              <a:buClr>
                <a:schemeClr val="tx1"/>
              </a:buClr>
            </a:pPr>
            <a:endParaRPr lang="en-US" sz="2000" b="1" cap="all" dirty="0"/>
          </a:p>
          <a:p>
            <a:pPr algn="ctr" defTabSz="914400">
              <a:lnSpc>
                <a:spcPct val="120000"/>
              </a:lnSpc>
              <a:spcAft>
                <a:spcPts val="600"/>
              </a:spcAft>
              <a:buClr>
                <a:schemeClr val="tx1"/>
              </a:buClr>
            </a:pPr>
            <a:r>
              <a:rPr lang="en-US" sz="2000" b="1" cap="all" dirty="0"/>
              <a:t>GNS Tagged in SUMMER migrated south</a:t>
            </a:r>
          </a:p>
        </p:txBody>
      </p:sp>
      <p:pic>
        <p:nvPicPr>
          <p:cNvPr id="34818" name="Picture 2" descr="Nurse Shark designs, themes, templates and downloadable graphic elements on  Dribbble">
            <a:extLst>
              <a:ext uri="{FF2B5EF4-FFF2-40B4-BE49-F238E27FC236}">
                <a16:creationId xmlns:a16="http://schemas.microsoft.com/office/drawing/2014/main" id="{D2CA1B06-B989-43C7-9141-BF5B30607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43" b="31313"/>
          <a:stretch/>
        </p:blipFill>
        <p:spPr bwMode="auto">
          <a:xfrm>
            <a:off x="3362326" y="2095500"/>
            <a:ext cx="1600200" cy="533400"/>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6" name="Picture 2" descr="Nurse Shark designs, themes, templates and downloadable graphic elements on  Dribbble">
            <a:extLst>
              <a:ext uri="{FF2B5EF4-FFF2-40B4-BE49-F238E27FC236}">
                <a16:creationId xmlns:a16="http://schemas.microsoft.com/office/drawing/2014/main" id="{2D3D1FC5-12EF-4FC1-891A-0718D1CA5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43" b="31313"/>
          <a:stretch/>
        </p:blipFill>
        <p:spPr bwMode="auto">
          <a:xfrm>
            <a:off x="3362326" y="2800350"/>
            <a:ext cx="1600200" cy="533400"/>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34820" name="Picture 4">
            <a:extLst>
              <a:ext uri="{FF2B5EF4-FFF2-40B4-BE49-F238E27FC236}">
                <a16:creationId xmlns:a16="http://schemas.microsoft.com/office/drawing/2014/main" id="{72D2C5DC-9866-4C84-98E0-19BBD0328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455" y="2785090"/>
            <a:ext cx="724998" cy="724998"/>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Snow flake icon winter symbol Royalty Free Vector Image">
            <a:extLst>
              <a:ext uri="{FF2B5EF4-FFF2-40B4-BE49-F238E27FC236}">
                <a16:creationId xmlns:a16="http://schemas.microsoft.com/office/drawing/2014/main" id="{1A954C25-DBD6-4364-96C1-40BD6332F3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834" b="17721"/>
          <a:stretch/>
        </p:blipFill>
        <p:spPr bwMode="auto">
          <a:xfrm>
            <a:off x="5043488" y="1999701"/>
            <a:ext cx="952933" cy="7249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06B68ED-810F-4EB5-A2BA-49047C0226AC}"/>
              </a:ext>
            </a:extLst>
          </p:cNvPr>
          <p:cNvSpPr txBox="1"/>
          <p:nvPr/>
        </p:nvSpPr>
        <p:spPr>
          <a:xfrm>
            <a:off x="6096000" y="3791630"/>
            <a:ext cx="5138738" cy="2382640"/>
          </a:xfrm>
          <a:prstGeom prst="rect">
            <a:avLst/>
          </a:prstGeom>
          <a:noFill/>
        </p:spPr>
        <p:txBody>
          <a:bodyPr wrap="square" rtlCol="0">
            <a:spAutoFit/>
          </a:bodyPr>
          <a:lstStyle/>
          <a:p>
            <a:pPr algn="ctr">
              <a:lnSpc>
                <a:spcPct val="115000"/>
              </a:lnSpc>
            </a:pP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Acoustic tags ‘ping’ at deployed listening stations</a:t>
            </a:r>
          </a:p>
        </p:txBody>
      </p:sp>
      <p:sp>
        <p:nvSpPr>
          <p:cNvPr id="5" name="TextBox 4">
            <a:extLst>
              <a:ext uri="{FF2B5EF4-FFF2-40B4-BE49-F238E27FC236}">
                <a16:creationId xmlns:a16="http://schemas.microsoft.com/office/drawing/2014/main" id="{676B23D6-E96D-4DEF-80AA-3B614A9982DF}"/>
              </a:ext>
            </a:extLst>
          </p:cNvPr>
          <p:cNvSpPr txBox="1"/>
          <p:nvPr/>
        </p:nvSpPr>
        <p:spPr>
          <a:xfrm>
            <a:off x="8232759" y="3435314"/>
            <a:ext cx="951722" cy="369332"/>
          </a:xfrm>
          <a:prstGeom prst="rect">
            <a:avLst/>
          </a:prstGeom>
          <a:noFill/>
        </p:spPr>
        <p:txBody>
          <a:bodyPr wrap="square" rtlCol="0">
            <a:spAutoFit/>
          </a:bodyPr>
          <a:lstStyle/>
          <a:p>
            <a:r>
              <a:rPr lang="en-AU" dirty="0"/>
              <a:t>(n=15)</a:t>
            </a:r>
          </a:p>
        </p:txBody>
      </p:sp>
    </p:spTree>
    <p:extLst>
      <p:ext uri="{BB962C8B-B14F-4D97-AF65-F5344CB8AC3E}">
        <p14:creationId xmlns:p14="http://schemas.microsoft.com/office/powerpoint/2010/main" val="55521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3481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0 L 0 0.25 E" pathEditMode="relative" ptsTypes="">
                                      <p:cBhvr>
                                        <p:cTn id="1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descr="Scuba divers in the ocean&#10;&#10;Description automatically generated with low confidence">
            <a:extLst>
              <a:ext uri="{FF2B5EF4-FFF2-40B4-BE49-F238E27FC236}">
                <a16:creationId xmlns:a16="http://schemas.microsoft.com/office/drawing/2014/main" id="{E6CF8701-ED96-43FA-A585-F399C64000F3}"/>
              </a:ext>
            </a:extLst>
          </p:cNvPr>
          <p:cNvPicPr>
            <a:picLocks noChangeAspect="1"/>
          </p:cNvPicPr>
          <p:nvPr/>
        </p:nvPicPr>
        <p:blipFill rotWithShape="1">
          <a:blip r:embed="rId3"/>
          <a:srcRect t="18033" b="6967"/>
          <a:stretch/>
        </p:blipFill>
        <p:spPr>
          <a:xfrm>
            <a:off x="20" y="10"/>
            <a:ext cx="12191980" cy="6857990"/>
          </a:xfrm>
          <a:prstGeom prst="rect">
            <a:avLst/>
          </a:prstGeom>
        </p:spPr>
      </p:pic>
      <p:sp>
        <p:nvSpPr>
          <p:cNvPr id="2" name="Oval 1">
            <a:extLst>
              <a:ext uri="{FF2B5EF4-FFF2-40B4-BE49-F238E27FC236}">
                <a16:creationId xmlns:a16="http://schemas.microsoft.com/office/drawing/2014/main" id="{5D7773AF-336A-4223-8F2D-D9C0725D3206}"/>
              </a:ext>
            </a:extLst>
          </p:cNvPr>
          <p:cNvSpPr/>
          <p:nvPr/>
        </p:nvSpPr>
        <p:spPr>
          <a:xfrm>
            <a:off x="3881535" y="2090058"/>
            <a:ext cx="1418253" cy="16981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85D960F9-EA96-4D72-93FF-9D88301BB805}"/>
              </a:ext>
            </a:extLst>
          </p:cNvPr>
          <p:cNvSpPr txBox="1"/>
          <p:nvPr/>
        </p:nvSpPr>
        <p:spPr>
          <a:xfrm>
            <a:off x="558578" y="5560778"/>
            <a:ext cx="11633422" cy="1077218"/>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DEPLOYMENT OF ACOUSTIC TAG AT WOBBY ROCK</a:t>
            </a:r>
          </a:p>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Photo: Karen Anderson</a:t>
            </a:r>
          </a:p>
        </p:txBody>
      </p:sp>
    </p:spTree>
    <p:extLst>
      <p:ext uri="{BB962C8B-B14F-4D97-AF65-F5344CB8AC3E}">
        <p14:creationId xmlns:p14="http://schemas.microsoft.com/office/powerpoint/2010/main" val="25784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1" descr="A shark swimming underwater&#10;&#10;Description automatically generated with low confidence">
            <a:extLst>
              <a:ext uri="{FF2B5EF4-FFF2-40B4-BE49-F238E27FC236}">
                <a16:creationId xmlns:a16="http://schemas.microsoft.com/office/drawing/2014/main" id="{A82C0769-A50D-4DBE-B149-626584866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000"/>
          <a:stretch/>
        </p:blipFill>
        <p:spPr bwMode="auto">
          <a:xfrm>
            <a:off x="20" y="10"/>
            <a:ext cx="12191980" cy="6857990"/>
          </a:xfrm>
          <a:prstGeom prst="rect">
            <a:avLst/>
          </a:prstGeom>
          <a:noFill/>
        </p:spPr>
      </p:pic>
      <p:sp>
        <p:nvSpPr>
          <p:cNvPr id="3" name="Oval 2">
            <a:extLst>
              <a:ext uri="{FF2B5EF4-FFF2-40B4-BE49-F238E27FC236}">
                <a16:creationId xmlns:a16="http://schemas.microsoft.com/office/drawing/2014/main" id="{C415D96A-799C-432F-8B0D-8A5662BD55CE}"/>
              </a:ext>
            </a:extLst>
          </p:cNvPr>
          <p:cNvSpPr/>
          <p:nvPr/>
        </p:nvSpPr>
        <p:spPr>
          <a:xfrm>
            <a:off x="2628900" y="2419350"/>
            <a:ext cx="2038350" cy="1752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B9529270-6296-49B8-8F4F-6F3113A315B0}"/>
              </a:ext>
            </a:extLst>
          </p:cNvPr>
          <p:cNvSpPr txBox="1"/>
          <p:nvPr/>
        </p:nvSpPr>
        <p:spPr>
          <a:xfrm>
            <a:off x="2201395" y="1436647"/>
            <a:ext cx="3285634" cy="584775"/>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old tag</a:t>
            </a:r>
          </a:p>
        </p:txBody>
      </p:sp>
    </p:spTree>
    <p:extLst>
      <p:ext uri="{BB962C8B-B14F-4D97-AF65-F5344CB8AC3E}">
        <p14:creationId xmlns:p14="http://schemas.microsoft.com/office/powerpoint/2010/main" val="3628422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83C418A-F146-3B48-BAC3-08227EA059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20" b="1158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B1B97B-CF14-4658-AE9C-45E4A7D439DF}"/>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highlight>
                  <a:srgbClr val="FF0000"/>
                </a:highlight>
              </a:rPr>
              <a:t>1960</a:t>
            </a:r>
          </a:p>
        </p:txBody>
      </p:sp>
      <p:sp>
        <p:nvSpPr>
          <p:cNvPr id="8" name="TextBox 7">
            <a:extLst>
              <a:ext uri="{FF2B5EF4-FFF2-40B4-BE49-F238E27FC236}">
                <a16:creationId xmlns:a16="http://schemas.microsoft.com/office/drawing/2014/main" id="{9C189ED1-537F-40E8-A4E4-53374B8FFA95}"/>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9" name="TextBox 8">
            <a:extLst>
              <a:ext uri="{FF2B5EF4-FFF2-40B4-BE49-F238E27FC236}">
                <a16:creationId xmlns:a16="http://schemas.microsoft.com/office/drawing/2014/main" id="{E4AABAE3-7649-402B-ABA9-DA84F97E2F38}"/>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10" name="TextBox 9">
            <a:extLst>
              <a:ext uri="{FF2B5EF4-FFF2-40B4-BE49-F238E27FC236}">
                <a16:creationId xmlns:a16="http://schemas.microsoft.com/office/drawing/2014/main" id="{0170C100-119E-40B0-A69C-BFE844CDC3B3}"/>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11" name="TextBox 10">
            <a:extLst>
              <a:ext uri="{FF2B5EF4-FFF2-40B4-BE49-F238E27FC236}">
                <a16:creationId xmlns:a16="http://schemas.microsoft.com/office/drawing/2014/main" id="{3063F5A6-43C6-4E90-A683-129DA3AAF6FF}"/>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rPr>
              <a:t>2000</a:t>
            </a:r>
          </a:p>
        </p:txBody>
      </p:sp>
      <p:sp>
        <p:nvSpPr>
          <p:cNvPr id="12" name="TextBox 11">
            <a:extLst>
              <a:ext uri="{FF2B5EF4-FFF2-40B4-BE49-F238E27FC236}">
                <a16:creationId xmlns:a16="http://schemas.microsoft.com/office/drawing/2014/main" id="{1BC78A21-1A48-4550-A25D-7F44B84E5578}"/>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3" name="TextBox 12">
            <a:extLst>
              <a:ext uri="{FF2B5EF4-FFF2-40B4-BE49-F238E27FC236}">
                <a16:creationId xmlns:a16="http://schemas.microsoft.com/office/drawing/2014/main" id="{87D6546F-FB32-4BE3-A3B7-89FCAEFF26CC}"/>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
        <p:nvSpPr>
          <p:cNvPr id="3" name="TextBox 2">
            <a:extLst>
              <a:ext uri="{FF2B5EF4-FFF2-40B4-BE49-F238E27FC236}">
                <a16:creationId xmlns:a16="http://schemas.microsoft.com/office/drawing/2014/main" id="{7C4D695A-8504-064A-E03F-73F45A4A6919}"/>
              </a:ext>
            </a:extLst>
          </p:cNvPr>
          <p:cNvSpPr txBox="1"/>
          <p:nvPr/>
        </p:nvSpPr>
        <p:spPr>
          <a:xfrm>
            <a:off x="189310" y="79956"/>
            <a:ext cx="94690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Early 1960s: explosive shotgun powerheads invented and killed many sharks. Image: Ron Taylor</a:t>
            </a:r>
            <a:endParaRPr lang="en-AU"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522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rking of seals">
            <a:extLst>
              <a:ext uri="{FF2B5EF4-FFF2-40B4-BE49-F238E27FC236}">
                <a16:creationId xmlns:a16="http://schemas.microsoft.com/office/drawing/2014/main" id="{CEC22AF3-F331-44C2-A7EB-DEAFC181F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91" y="1874964"/>
            <a:ext cx="395287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9. Grey Nurse Shark tagged with blue tags and waiting release. | Download  Scientific Diagram">
            <a:extLst>
              <a:ext uri="{FF2B5EF4-FFF2-40B4-BE49-F238E27FC236}">
                <a16:creationId xmlns:a16="http://schemas.microsoft.com/office/drawing/2014/main" id="{2B5831C4-F933-43A0-9653-8D6019BB6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791" y="3406134"/>
            <a:ext cx="3952875" cy="2640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hark swimming underwater&#10;&#10;Description automatically generated with low confidence">
            <a:extLst>
              <a:ext uri="{FF2B5EF4-FFF2-40B4-BE49-F238E27FC236}">
                <a16:creationId xmlns:a16="http://schemas.microsoft.com/office/drawing/2014/main" id="{37512A3A-028B-4F2E-BD6D-435480062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094" r="34981"/>
          <a:stretch/>
        </p:blipFill>
        <p:spPr bwMode="auto">
          <a:xfrm>
            <a:off x="7080378" y="1874964"/>
            <a:ext cx="3257550" cy="2439872"/>
          </a:xfrm>
          <a:prstGeom prst="rect">
            <a:avLst/>
          </a:prstGeom>
          <a:noFill/>
          <a:ln>
            <a:noFill/>
          </a:ln>
        </p:spPr>
      </p:pic>
      <p:pic>
        <p:nvPicPr>
          <p:cNvPr id="5" name="Picture 4" descr="A whale swimming underwater&#10;&#10;Description automatically generated with low confidence">
            <a:extLst>
              <a:ext uri="{FF2B5EF4-FFF2-40B4-BE49-F238E27FC236}">
                <a16:creationId xmlns:a16="http://schemas.microsoft.com/office/drawing/2014/main" id="{0033CC3F-EE7C-442C-B9D3-00AFF1B0A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084"/>
          <a:stretch/>
        </p:blipFill>
        <p:spPr bwMode="auto">
          <a:xfrm>
            <a:off x="7071488" y="4599900"/>
            <a:ext cx="3266440" cy="1468606"/>
          </a:xfrm>
          <a:prstGeom prst="rect">
            <a:avLst/>
          </a:prstGeom>
          <a:noFill/>
          <a:ln>
            <a:noFill/>
          </a:ln>
        </p:spPr>
      </p:pic>
      <p:sp>
        <p:nvSpPr>
          <p:cNvPr id="2" name="Multiplication Sign 1">
            <a:extLst>
              <a:ext uri="{FF2B5EF4-FFF2-40B4-BE49-F238E27FC236}">
                <a16:creationId xmlns:a16="http://schemas.microsoft.com/office/drawing/2014/main" id="{B1C5BADA-606F-4648-AAE8-3F33EAEF7D75}"/>
              </a:ext>
            </a:extLst>
          </p:cNvPr>
          <p:cNvSpPr/>
          <p:nvPr/>
        </p:nvSpPr>
        <p:spPr>
          <a:xfrm>
            <a:off x="2477421" y="1347296"/>
            <a:ext cx="2233613" cy="200501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Multiplication Sign 6">
            <a:extLst>
              <a:ext uri="{FF2B5EF4-FFF2-40B4-BE49-F238E27FC236}">
                <a16:creationId xmlns:a16="http://schemas.microsoft.com/office/drawing/2014/main" id="{EF196F53-211D-4A97-95F3-97601AC7D00F}"/>
              </a:ext>
            </a:extLst>
          </p:cNvPr>
          <p:cNvSpPr/>
          <p:nvPr/>
        </p:nvSpPr>
        <p:spPr>
          <a:xfrm>
            <a:off x="2532190" y="3879976"/>
            <a:ext cx="2233613" cy="200501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723E6115-E30D-4621-9C59-19E70F9E5CD8}"/>
              </a:ext>
            </a:extLst>
          </p:cNvPr>
          <p:cNvSpPr txBox="1"/>
          <p:nvPr/>
        </p:nvSpPr>
        <p:spPr>
          <a:xfrm>
            <a:off x="1319213" y="344519"/>
            <a:ext cx="9314453" cy="1089337"/>
          </a:xfrm>
          <a:prstGeom prst="rect">
            <a:avLst/>
          </a:prstGeom>
          <a:noFill/>
        </p:spPr>
        <p:txBody>
          <a:bodyPr wrap="square">
            <a:spAutoFit/>
          </a:bodyPr>
          <a:lstStyle/>
          <a:p>
            <a:pPr algn="ctr" defTabSz="914400">
              <a:lnSpc>
                <a:spcPct val="120000"/>
              </a:lnSpc>
              <a:spcAft>
                <a:spcPts val="600"/>
              </a:spcAft>
              <a:buClr>
                <a:schemeClr val="tx1"/>
              </a:buClr>
            </a:pPr>
            <a:r>
              <a:rPr lang="en-US" sz="2800" b="1" cap="all" dirty="0"/>
              <a:t>Problems with </a:t>
            </a:r>
            <a:r>
              <a:rPr lang="en-US" sz="2800" b="1" cap="all" dirty="0" err="1"/>
              <a:t>PHYsical</a:t>
            </a:r>
            <a:r>
              <a:rPr lang="en-US" sz="2800" b="1" cap="all" dirty="0"/>
              <a:t> TAGS and recommendations made by independent review of tagging process  </a:t>
            </a:r>
          </a:p>
        </p:txBody>
      </p:sp>
      <p:sp>
        <p:nvSpPr>
          <p:cNvPr id="26" name="TextBox 25">
            <a:extLst>
              <a:ext uri="{FF2B5EF4-FFF2-40B4-BE49-F238E27FC236}">
                <a16:creationId xmlns:a16="http://schemas.microsoft.com/office/drawing/2014/main" id="{54D319A7-36CC-4E6B-BE4B-77C762301512}"/>
              </a:ext>
            </a:extLst>
          </p:cNvPr>
          <p:cNvSpPr txBox="1"/>
          <p:nvPr/>
        </p:nvSpPr>
        <p:spPr>
          <a:xfrm>
            <a:off x="6951878" y="4248946"/>
            <a:ext cx="3488467" cy="366575"/>
          </a:xfrm>
          <a:prstGeom prst="rect">
            <a:avLst/>
          </a:prstGeom>
          <a:noFill/>
        </p:spPr>
        <p:txBody>
          <a:bodyPr wrap="square">
            <a:spAutoFit/>
          </a:bodyPr>
          <a:lstStyle/>
          <a:p>
            <a:pPr algn="ctr" defTabSz="914400">
              <a:lnSpc>
                <a:spcPct val="120000"/>
              </a:lnSpc>
              <a:spcAft>
                <a:spcPts val="600"/>
              </a:spcAft>
              <a:buClr>
                <a:schemeClr val="tx1"/>
              </a:buClr>
            </a:pPr>
            <a:r>
              <a:rPr lang="en-US" sz="1600" b="1" cap="all" dirty="0"/>
              <a:t>Avoid biofouling (MUST release)</a:t>
            </a:r>
          </a:p>
        </p:txBody>
      </p:sp>
      <p:sp>
        <p:nvSpPr>
          <p:cNvPr id="27" name="TextBox 26">
            <a:extLst>
              <a:ext uri="{FF2B5EF4-FFF2-40B4-BE49-F238E27FC236}">
                <a16:creationId xmlns:a16="http://schemas.microsoft.com/office/drawing/2014/main" id="{4E861950-2E23-41F5-935E-9E64BA631F0C}"/>
              </a:ext>
            </a:extLst>
          </p:cNvPr>
          <p:cNvSpPr txBox="1"/>
          <p:nvPr/>
        </p:nvSpPr>
        <p:spPr>
          <a:xfrm>
            <a:off x="6960474" y="5996117"/>
            <a:ext cx="3488467" cy="366575"/>
          </a:xfrm>
          <a:prstGeom prst="rect">
            <a:avLst/>
          </a:prstGeom>
          <a:noFill/>
        </p:spPr>
        <p:txBody>
          <a:bodyPr wrap="square">
            <a:spAutoFit/>
          </a:bodyPr>
          <a:lstStyle/>
          <a:p>
            <a:pPr algn="ctr" defTabSz="914400">
              <a:lnSpc>
                <a:spcPct val="120000"/>
              </a:lnSpc>
              <a:spcAft>
                <a:spcPts val="600"/>
              </a:spcAft>
              <a:buClr>
                <a:schemeClr val="tx1"/>
              </a:buClr>
            </a:pPr>
            <a:r>
              <a:rPr lang="en-US" sz="1600" b="1" cap="all" dirty="0"/>
              <a:t>Tag as few as possible</a:t>
            </a:r>
          </a:p>
        </p:txBody>
      </p:sp>
      <p:sp>
        <p:nvSpPr>
          <p:cNvPr id="28" name="TextBox 27">
            <a:extLst>
              <a:ext uri="{FF2B5EF4-FFF2-40B4-BE49-F238E27FC236}">
                <a16:creationId xmlns:a16="http://schemas.microsoft.com/office/drawing/2014/main" id="{3F8BB767-63E8-439A-856C-A364135BBBD3}"/>
              </a:ext>
            </a:extLst>
          </p:cNvPr>
          <p:cNvSpPr txBox="1"/>
          <p:nvPr/>
        </p:nvSpPr>
        <p:spPr>
          <a:xfrm>
            <a:off x="1904762" y="2985733"/>
            <a:ext cx="3488467" cy="366575"/>
          </a:xfrm>
          <a:prstGeom prst="rect">
            <a:avLst/>
          </a:prstGeom>
          <a:noFill/>
        </p:spPr>
        <p:txBody>
          <a:bodyPr wrap="square">
            <a:spAutoFit/>
          </a:bodyPr>
          <a:lstStyle/>
          <a:p>
            <a:pPr algn="ctr" defTabSz="914400">
              <a:lnSpc>
                <a:spcPct val="120000"/>
              </a:lnSpc>
              <a:spcAft>
                <a:spcPts val="600"/>
              </a:spcAft>
              <a:buClr>
                <a:schemeClr val="tx1"/>
              </a:buClr>
            </a:pPr>
            <a:r>
              <a:rPr lang="en-US" sz="1600" b="1" cap="all" dirty="0" err="1"/>
              <a:t>Rototags</a:t>
            </a:r>
            <a:r>
              <a:rPr lang="en-US" sz="1600" b="1" cap="all" dirty="0"/>
              <a:t> banned</a:t>
            </a:r>
          </a:p>
        </p:txBody>
      </p:sp>
      <p:sp>
        <p:nvSpPr>
          <p:cNvPr id="29" name="TextBox 28">
            <a:extLst>
              <a:ext uri="{FF2B5EF4-FFF2-40B4-BE49-F238E27FC236}">
                <a16:creationId xmlns:a16="http://schemas.microsoft.com/office/drawing/2014/main" id="{B222EC4B-62D6-4F60-BC09-D13A3C5C6314}"/>
              </a:ext>
            </a:extLst>
          </p:cNvPr>
          <p:cNvSpPr txBox="1"/>
          <p:nvPr/>
        </p:nvSpPr>
        <p:spPr>
          <a:xfrm>
            <a:off x="2082199" y="5986633"/>
            <a:ext cx="3488467" cy="366575"/>
          </a:xfrm>
          <a:prstGeom prst="rect">
            <a:avLst/>
          </a:prstGeom>
          <a:noFill/>
        </p:spPr>
        <p:txBody>
          <a:bodyPr wrap="square">
            <a:spAutoFit/>
          </a:bodyPr>
          <a:lstStyle/>
          <a:p>
            <a:pPr algn="ctr" defTabSz="914400">
              <a:lnSpc>
                <a:spcPct val="120000"/>
              </a:lnSpc>
              <a:spcAft>
                <a:spcPts val="600"/>
              </a:spcAft>
              <a:buClr>
                <a:schemeClr val="tx1"/>
              </a:buClr>
            </a:pPr>
            <a:r>
              <a:rPr lang="en-US" sz="1600" b="1" cap="all" dirty="0"/>
              <a:t>Avoid bringing to surface</a:t>
            </a:r>
          </a:p>
        </p:txBody>
      </p:sp>
    </p:spTree>
    <p:extLst>
      <p:ext uri="{BB962C8B-B14F-4D97-AF65-F5344CB8AC3E}">
        <p14:creationId xmlns:p14="http://schemas.microsoft.com/office/powerpoint/2010/main" val="1259460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595E47-38B3-440A-855C-844547BB6763}"/>
              </a:ext>
            </a:extLst>
          </p:cNvPr>
          <p:cNvSpPr txBox="1"/>
          <p:nvPr/>
        </p:nvSpPr>
        <p:spPr>
          <a:xfrm>
            <a:off x="1333500" y="1490923"/>
            <a:ext cx="10039350" cy="4298100"/>
          </a:xfrm>
          <a:prstGeom prst="rect">
            <a:avLst/>
          </a:prstGeom>
          <a:noFill/>
        </p:spPr>
        <p:txBody>
          <a:bodyPr wrap="square">
            <a:spAutoFit/>
          </a:bodyPr>
          <a:lstStyle/>
          <a:p>
            <a:pPr>
              <a:lnSpc>
                <a:spcPct val="115000"/>
              </a:lnSpc>
            </a:pPr>
            <a:r>
              <a:rPr lang="en-US" sz="40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12/09/2009:</a:t>
            </a:r>
            <a:r>
              <a:rPr lang="en-US" sz="4000" b="0" i="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 “Another boy who I have seen previously has what now looks likely to be a tag which was never removed. The tag is on his left side front dorsal fin and extremely overgrown.  The other side of the dorsal fin is all “bubbled up” possibly from infection”.</a:t>
            </a:r>
            <a:endParaRPr lang="en-AU" sz="40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D43C9DD-60C8-4C22-8581-7DCDD53005AA}"/>
              </a:ext>
            </a:extLst>
          </p:cNvPr>
          <p:cNvSpPr txBox="1"/>
          <p:nvPr/>
        </p:nvSpPr>
        <p:spPr>
          <a:xfrm>
            <a:off x="-138108" y="497477"/>
            <a:ext cx="12468215" cy="584775"/>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WOLF ROCK DIVE CENTRE DIVE REPORTS</a:t>
            </a:r>
          </a:p>
        </p:txBody>
      </p:sp>
    </p:spTree>
    <p:extLst>
      <p:ext uri="{BB962C8B-B14F-4D97-AF65-F5344CB8AC3E}">
        <p14:creationId xmlns:p14="http://schemas.microsoft.com/office/powerpoint/2010/main" val="2202404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595E47-38B3-440A-855C-844547BB6763}"/>
              </a:ext>
            </a:extLst>
          </p:cNvPr>
          <p:cNvSpPr txBox="1"/>
          <p:nvPr/>
        </p:nvSpPr>
        <p:spPr>
          <a:xfrm>
            <a:off x="752475" y="1828562"/>
            <a:ext cx="10929452" cy="4439677"/>
          </a:xfrm>
          <a:prstGeom prst="rect">
            <a:avLst/>
          </a:prstGeom>
          <a:noFill/>
        </p:spPr>
        <p:txBody>
          <a:bodyPr wrap="square">
            <a:spAutoFit/>
          </a:bodyPr>
          <a:lstStyle/>
          <a:p>
            <a:pPr>
              <a:lnSpc>
                <a:spcPct val="115000"/>
              </a:lnSpc>
            </a:pPr>
            <a:r>
              <a:rPr lang="en-US" sz="40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08/01/2007: “</a:t>
            </a:r>
            <a:r>
              <a:rPr lang="en-US" sz="4000" b="0" i="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One with remains of the tag [sighted] from earlier last year”.</a:t>
            </a:r>
          </a:p>
          <a:p>
            <a:pPr>
              <a:lnSpc>
                <a:spcPct val="115000"/>
              </a:lnSpc>
            </a:pPr>
            <a:endParaRPr lang="en-US" sz="4000" i="1" dirty="0">
              <a:solidFill>
                <a:srgbClr val="44546A"/>
              </a:solidFill>
              <a:latin typeface="Calibri" panose="020F0502020204030204" pitchFamily="34" charset="0"/>
              <a:ea typeface="Times New Roman" panose="02020603050405020304" pitchFamily="18" charset="0"/>
              <a:cs typeface="Calibri" panose="020F0502020204030204" pitchFamily="34" charset="0"/>
            </a:endParaRPr>
          </a:p>
          <a:p>
            <a:pPr>
              <a:lnSpc>
                <a:spcPct val="115000"/>
              </a:lnSpc>
            </a:pPr>
            <a:r>
              <a:rPr lang="en-US" sz="4400" b="0"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06/05/2006:</a:t>
            </a:r>
            <a:r>
              <a:rPr lang="en-US" sz="4400" b="0" i="1" dirty="0">
                <a:solidFill>
                  <a:srgbClr val="44546A"/>
                </a:solidFill>
                <a:effectLst/>
                <a:latin typeface="Calibri" panose="020F0502020204030204" pitchFamily="34" charset="0"/>
                <a:ea typeface="Times New Roman" panose="02020603050405020304" pitchFamily="18" charset="0"/>
                <a:cs typeface="Calibri" panose="020F0502020204030204" pitchFamily="34" charset="0"/>
              </a:rPr>
              <a:t> “1 with remains of a tracking device with a scallop out of the rear dorsal fin”.</a:t>
            </a:r>
            <a:endParaRPr lang="en-AU"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endParaRPr lang="en-US" sz="4000" i="1" dirty="0">
              <a:solidFill>
                <a:srgbClr val="44546A"/>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5774B81F-C756-43B5-B6B1-D7927DFF58D3}"/>
              </a:ext>
            </a:extLst>
          </p:cNvPr>
          <p:cNvSpPr txBox="1"/>
          <p:nvPr/>
        </p:nvSpPr>
        <p:spPr>
          <a:xfrm>
            <a:off x="-138108" y="497477"/>
            <a:ext cx="12468215" cy="584775"/>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WOLF ROCK DIVE CENTRE DIVE REPORTS</a:t>
            </a:r>
          </a:p>
        </p:txBody>
      </p:sp>
    </p:spTree>
    <p:extLst>
      <p:ext uri="{BB962C8B-B14F-4D97-AF65-F5344CB8AC3E}">
        <p14:creationId xmlns:p14="http://schemas.microsoft.com/office/powerpoint/2010/main" val="2331209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6B6B48-86A2-4D5A-923C-E0432FF706DF}"/>
              </a:ext>
            </a:extLst>
          </p:cNvPr>
          <p:cNvSpPr txBox="1"/>
          <p:nvPr/>
        </p:nvSpPr>
        <p:spPr>
          <a:xfrm>
            <a:off x="6096000" y="2663924"/>
            <a:ext cx="5138738" cy="2382640"/>
          </a:xfrm>
          <a:prstGeom prst="rect">
            <a:avLst/>
          </a:prstGeom>
          <a:noFill/>
        </p:spPr>
        <p:txBody>
          <a:bodyPr wrap="square" rtlCol="0">
            <a:spAutoFit/>
          </a:bodyPr>
          <a:lstStyle/>
          <a:p>
            <a:pPr algn="ctr">
              <a:lnSpc>
                <a:spcPct val="115000"/>
              </a:lnSpc>
            </a:pPr>
            <a:r>
              <a:rPr lang="en-US" sz="4400" b="1" dirty="0">
                <a:solidFill>
                  <a:srgbClr val="44546A"/>
                </a:solidFill>
                <a:latin typeface="Calibri" panose="020F0502020204030204" pitchFamily="34" charset="0"/>
                <a:ea typeface="Times New Roman" panose="02020603050405020304" pitchFamily="18" charset="0"/>
                <a:cs typeface="Times New Roman" panose="02020603050405020304" pitchFamily="18" charset="0"/>
              </a:rPr>
              <a:t>P</a:t>
            </a: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hotographs of GNS spots act as a ‘natural tag’</a:t>
            </a:r>
          </a:p>
        </p:txBody>
      </p:sp>
      <p:sp>
        <p:nvSpPr>
          <p:cNvPr id="4" name="TextBox 3">
            <a:extLst>
              <a:ext uri="{FF2B5EF4-FFF2-40B4-BE49-F238E27FC236}">
                <a16:creationId xmlns:a16="http://schemas.microsoft.com/office/drawing/2014/main" id="{2DB4982F-B9B9-4AF4-A95D-CFB9639394DC}"/>
              </a:ext>
            </a:extLst>
          </p:cNvPr>
          <p:cNvSpPr txBox="1"/>
          <p:nvPr/>
        </p:nvSpPr>
        <p:spPr>
          <a:xfrm>
            <a:off x="5443538" y="1039221"/>
            <a:ext cx="6562724" cy="1603966"/>
          </a:xfrm>
          <a:prstGeom prst="rect">
            <a:avLst/>
          </a:prstGeom>
        </p:spPr>
        <p:txBody>
          <a:bodyPr vert="horz" lIns="91440" tIns="45720" rIns="91440" bIns="45720" rtlCol="0">
            <a:normAutofit/>
          </a:bodyPr>
          <a:lstStyle/>
          <a:p>
            <a:pPr algn="ctr" defTabSz="914400">
              <a:lnSpc>
                <a:spcPct val="120000"/>
              </a:lnSpc>
              <a:spcAft>
                <a:spcPts val="600"/>
              </a:spcAft>
              <a:buClr>
                <a:schemeClr val="tx1"/>
              </a:buClr>
            </a:pPr>
            <a:r>
              <a:rPr lang="en-US" sz="6300" b="1" cap="all" dirty="0"/>
              <a:t>Natural tags</a:t>
            </a:r>
          </a:p>
          <a:p>
            <a:pPr algn="ctr" defTabSz="914400">
              <a:lnSpc>
                <a:spcPct val="120000"/>
              </a:lnSpc>
              <a:spcAft>
                <a:spcPts val="600"/>
              </a:spcAft>
              <a:buClr>
                <a:schemeClr val="tx1"/>
              </a:buClr>
            </a:pPr>
            <a:endParaRPr lang="en-US" sz="800" b="1" cap="all" dirty="0"/>
          </a:p>
        </p:txBody>
      </p:sp>
      <p:pic>
        <p:nvPicPr>
          <p:cNvPr id="27650" name="Picture 2" descr="Places to dive with Grey Nurse Sharks in NSW">
            <a:extLst>
              <a:ext uri="{FF2B5EF4-FFF2-40B4-BE49-F238E27FC236}">
                <a16:creationId xmlns:a16="http://schemas.microsoft.com/office/drawing/2014/main" id="{8C2A2A3E-F4E2-4CD4-9973-FAF8C7DAC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5" y="2324101"/>
            <a:ext cx="4876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3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under water with a shark&#10;&#10;Description automatically generated with low confidence">
            <a:extLst>
              <a:ext uri="{FF2B5EF4-FFF2-40B4-BE49-F238E27FC236}">
                <a16:creationId xmlns:a16="http://schemas.microsoft.com/office/drawing/2014/main" id="{D2037246-CBD8-4ADD-9271-274921B7C95C}"/>
              </a:ext>
            </a:extLst>
          </p:cNvPr>
          <p:cNvPicPr>
            <a:picLocks noChangeAspect="1"/>
          </p:cNvPicPr>
          <p:nvPr/>
        </p:nvPicPr>
        <p:blipFill rotWithShape="1">
          <a:blip r:embed="rId4"/>
          <a:srcRect l="7781" t="6577" b="5873"/>
          <a:stretch/>
        </p:blipFill>
        <p:spPr>
          <a:xfrm>
            <a:off x="-1" y="-55985"/>
            <a:ext cx="12192001" cy="6858000"/>
          </a:xfrm>
          <a:prstGeom prst="rect">
            <a:avLst/>
          </a:prstGeom>
        </p:spPr>
      </p:pic>
      <p:pic>
        <p:nvPicPr>
          <p:cNvPr id="12" name="Picture 11">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
        <p:nvSpPr>
          <p:cNvPr id="7" name="TextBox 6">
            <a:extLst>
              <a:ext uri="{FF2B5EF4-FFF2-40B4-BE49-F238E27FC236}">
                <a16:creationId xmlns:a16="http://schemas.microsoft.com/office/drawing/2014/main" id="{1C5D5DA1-31B7-4F06-98B5-3CDB3DD85C5F}"/>
              </a:ext>
            </a:extLst>
          </p:cNvPr>
          <p:cNvSpPr txBox="1"/>
          <p:nvPr/>
        </p:nvSpPr>
        <p:spPr>
          <a:xfrm>
            <a:off x="1156996" y="280893"/>
            <a:ext cx="10837419" cy="830997"/>
          </a:xfrm>
          <a:prstGeom prst="rect">
            <a:avLst/>
          </a:prstGeom>
          <a:noFill/>
        </p:spPr>
        <p:txBody>
          <a:bodyPr wrap="square">
            <a:spAutoFit/>
          </a:bodyPr>
          <a:lstStyle/>
          <a:p>
            <a:r>
              <a:rPr lang="en-AU" sz="2400" dirty="0">
                <a:solidFill>
                  <a:schemeClr val="bg1"/>
                </a:solidFill>
                <a:highlight>
                  <a:srgbClr val="000000"/>
                </a:highlight>
              </a:rPr>
              <a:t>Sharks swim in a circuit, so you can simply sit and wait for them to swim past you.</a:t>
            </a:r>
          </a:p>
          <a:p>
            <a:pPr algn="ctr"/>
            <a:r>
              <a:rPr lang="en-AU" sz="2400" dirty="0">
                <a:solidFill>
                  <a:schemeClr val="bg1"/>
                </a:solidFill>
                <a:highlight>
                  <a:srgbClr val="000000"/>
                </a:highlight>
              </a:rPr>
              <a:t>Photo: Karen Anderson </a:t>
            </a:r>
          </a:p>
        </p:txBody>
      </p:sp>
    </p:spTree>
    <p:extLst>
      <p:ext uri="{BB962C8B-B14F-4D97-AF65-F5344CB8AC3E}">
        <p14:creationId xmlns:p14="http://schemas.microsoft.com/office/powerpoint/2010/main" val="1047734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22DB1A-7A17-43A5-9C27-408633C9210F}"/>
              </a:ext>
            </a:extLst>
          </p:cNvPr>
          <p:cNvPicPr>
            <a:picLocks noChangeAspect="1"/>
          </p:cNvPicPr>
          <p:nvPr/>
        </p:nvPicPr>
        <p:blipFill rotWithShape="1">
          <a:blip r:embed="rId2"/>
          <a:srcRect l="10927"/>
          <a:stretch/>
        </p:blipFill>
        <p:spPr>
          <a:xfrm>
            <a:off x="0" y="-1"/>
            <a:ext cx="12192000" cy="3697503"/>
          </a:xfrm>
          <a:prstGeom prst="rect">
            <a:avLst/>
          </a:prstGeom>
        </p:spPr>
      </p:pic>
      <p:pic>
        <p:nvPicPr>
          <p:cNvPr id="9" name="Picture 8">
            <a:extLst>
              <a:ext uri="{FF2B5EF4-FFF2-40B4-BE49-F238E27FC236}">
                <a16:creationId xmlns:a16="http://schemas.microsoft.com/office/drawing/2014/main" id="{0D5C6E1F-C2BE-4476-AB36-77E7103B7C44}"/>
              </a:ext>
            </a:extLst>
          </p:cNvPr>
          <p:cNvPicPr>
            <a:picLocks noChangeAspect="1"/>
          </p:cNvPicPr>
          <p:nvPr/>
        </p:nvPicPr>
        <p:blipFill rotWithShape="1">
          <a:blip r:embed="rId3"/>
          <a:srcRect l="10927"/>
          <a:stretch/>
        </p:blipFill>
        <p:spPr>
          <a:xfrm>
            <a:off x="0" y="3429000"/>
            <a:ext cx="12192000" cy="3419064"/>
          </a:xfrm>
          <a:prstGeom prst="rect">
            <a:avLst/>
          </a:prstGeom>
        </p:spPr>
      </p:pic>
      <p:sp>
        <p:nvSpPr>
          <p:cNvPr id="4" name="TextBox 3">
            <a:extLst>
              <a:ext uri="{FF2B5EF4-FFF2-40B4-BE49-F238E27FC236}">
                <a16:creationId xmlns:a16="http://schemas.microsoft.com/office/drawing/2014/main" id="{F09A6B88-6790-4FD9-97D2-A65CDDEDC7E5}"/>
              </a:ext>
            </a:extLst>
          </p:cNvPr>
          <p:cNvSpPr txBox="1"/>
          <p:nvPr/>
        </p:nvSpPr>
        <p:spPr>
          <a:xfrm>
            <a:off x="1679511" y="9936"/>
            <a:ext cx="10818758" cy="646331"/>
          </a:xfrm>
          <a:prstGeom prst="rect">
            <a:avLst/>
          </a:prstGeom>
          <a:noFill/>
        </p:spPr>
        <p:txBody>
          <a:bodyPr wrap="square">
            <a:spAutoFit/>
          </a:bodyPr>
          <a:lstStyle/>
          <a:p>
            <a:r>
              <a:rPr lang="en-AU" sz="3600" dirty="0">
                <a:solidFill>
                  <a:schemeClr val="bg1"/>
                </a:solidFill>
                <a:highlight>
                  <a:srgbClr val="000000"/>
                </a:highlight>
              </a:rPr>
              <a:t>Same shark? ……NEED shark matching software!!!</a:t>
            </a:r>
          </a:p>
        </p:txBody>
      </p:sp>
    </p:spTree>
    <p:extLst>
      <p:ext uri="{BB962C8B-B14F-4D97-AF65-F5344CB8AC3E}">
        <p14:creationId xmlns:p14="http://schemas.microsoft.com/office/powerpoint/2010/main" val="1020004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01E848-17B9-4826-B300-7FBDF232326E}"/>
              </a:ext>
            </a:extLst>
          </p:cNvPr>
          <p:cNvPicPr>
            <a:picLocks noChangeAspect="1"/>
          </p:cNvPicPr>
          <p:nvPr/>
        </p:nvPicPr>
        <p:blipFill rotWithShape="1">
          <a:blip r:embed="rId3"/>
          <a:srcRect t="15721" b="16569"/>
          <a:stretch/>
        </p:blipFill>
        <p:spPr>
          <a:xfrm>
            <a:off x="-197581" y="10"/>
            <a:ext cx="12389581" cy="6857990"/>
          </a:xfrm>
          <a:prstGeom prst="rect">
            <a:avLst/>
          </a:prstGeom>
        </p:spPr>
      </p:pic>
      <p:pic>
        <p:nvPicPr>
          <p:cNvPr id="12" name="Picture 11">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
        <p:nvSpPr>
          <p:cNvPr id="4" name="TextBox 3">
            <a:extLst>
              <a:ext uri="{FF2B5EF4-FFF2-40B4-BE49-F238E27FC236}">
                <a16:creationId xmlns:a16="http://schemas.microsoft.com/office/drawing/2014/main" id="{5614FE85-35F1-4747-95F6-36438A879436}"/>
              </a:ext>
            </a:extLst>
          </p:cNvPr>
          <p:cNvSpPr txBox="1"/>
          <p:nvPr/>
        </p:nvSpPr>
        <p:spPr>
          <a:xfrm>
            <a:off x="2088413" y="2563743"/>
            <a:ext cx="2781300" cy="707886"/>
          </a:xfrm>
          <a:prstGeom prst="rect">
            <a:avLst/>
          </a:prstGeom>
          <a:noFill/>
        </p:spPr>
        <p:txBody>
          <a:bodyPr wrap="square" rtlCol="0">
            <a:spAutoFit/>
          </a:bodyPr>
          <a:lstStyle/>
          <a:p>
            <a:r>
              <a:rPr lang="en-AU" sz="4000" dirty="0">
                <a:solidFill>
                  <a:schemeClr val="bg1"/>
                </a:solidFill>
                <a:highlight>
                  <a:srgbClr val="FF0000"/>
                </a:highlight>
              </a:rPr>
              <a:t>Feb 2004</a:t>
            </a:r>
          </a:p>
        </p:txBody>
      </p:sp>
      <p:sp>
        <p:nvSpPr>
          <p:cNvPr id="9" name="TextBox 8">
            <a:extLst>
              <a:ext uri="{FF2B5EF4-FFF2-40B4-BE49-F238E27FC236}">
                <a16:creationId xmlns:a16="http://schemas.microsoft.com/office/drawing/2014/main" id="{804320E7-20B4-4063-978E-5F01EDA6B3FA}"/>
              </a:ext>
            </a:extLst>
          </p:cNvPr>
          <p:cNvSpPr txBox="1"/>
          <p:nvPr/>
        </p:nvSpPr>
        <p:spPr>
          <a:xfrm>
            <a:off x="8712937" y="2479536"/>
            <a:ext cx="2781300" cy="707886"/>
          </a:xfrm>
          <a:prstGeom prst="rect">
            <a:avLst/>
          </a:prstGeom>
          <a:noFill/>
        </p:spPr>
        <p:txBody>
          <a:bodyPr wrap="square" rtlCol="0">
            <a:spAutoFit/>
          </a:bodyPr>
          <a:lstStyle/>
          <a:p>
            <a:r>
              <a:rPr lang="en-AU" sz="4000" dirty="0">
                <a:solidFill>
                  <a:schemeClr val="bg1"/>
                </a:solidFill>
                <a:highlight>
                  <a:srgbClr val="FF0000"/>
                </a:highlight>
              </a:rPr>
              <a:t>Feb 2007</a:t>
            </a:r>
          </a:p>
        </p:txBody>
      </p:sp>
    </p:spTree>
    <p:extLst>
      <p:ext uri="{BB962C8B-B14F-4D97-AF65-F5344CB8AC3E}">
        <p14:creationId xmlns:p14="http://schemas.microsoft.com/office/powerpoint/2010/main" val="2122402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9D6B36D-243D-4AB3-9FA7-FB32EF5CF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IDtheManta — Manta Trust">
            <a:extLst>
              <a:ext uri="{FF2B5EF4-FFF2-40B4-BE49-F238E27FC236}">
                <a16:creationId xmlns:a16="http://schemas.microsoft.com/office/drawing/2014/main" id="{8AF3C81F-DFCE-4D91-88AB-F502151EF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65" r="19361" b="1"/>
          <a:stretch/>
        </p:blipFill>
        <p:spPr bwMode="auto">
          <a:xfrm>
            <a:off x="643470" y="643467"/>
            <a:ext cx="5200309" cy="557106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8328CA6-A83B-4882-9781-036BB56B4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715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lukebook - Last matching : Azores-Norway Humpback whale... | Facebook">
            <a:extLst>
              <a:ext uri="{FF2B5EF4-FFF2-40B4-BE49-F238E27FC236}">
                <a16:creationId xmlns:a16="http://schemas.microsoft.com/office/drawing/2014/main" id="{555E2EAC-24D8-4EC4-BF19-1AF377AAD2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91" r="6072" b="1"/>
          <a:stretch/>
        </p:blipFill>
        <p:spPr bwMode="auto">
          <a:xfrm>
            <a:off x="6346821" y="624417"/>
            <a:ext cx="5201708" cy="557106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59BA918D-5DA7-4B11-B23B-D747735CA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5035" y="480060"/>
            <a:ext cx="5531569"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459587"/>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9F0470-FF39-4045-95A3-BA429726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ell phones&#10;&#10;Description automatically generated with low confidence">
            <a:extLst>
              <a:ext uri="{FF2B5EF4-FFF2-40B4-BE49-F238E27FC236}">
                <a16:creationId xmlns:a16="http://schemas.microsoft.com/office/drawing/2014/main" id="{4F57B2AD-1609-4FD7-A580-784A8F9F7A2A}"/>
              </a:ext>
            </a:extLst>
          </p:cNvPr>
          <p:cNvPicPr>
            <a:picLocks noChangeAspect="1"/>
          </p:cNvPicPr>
          <p:nvPr/>
        </p:nvPicPr>
        <p:blipFill rotWithShape="1">
          <a:blip r:embed="rId2"/>
          <a:srcRect l="11473" r="10719"/>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35DF8F1-0CB0-4FA3-B6B9-8DCD92791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467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3D9D45-9BC6-4615-A62B-82F42A618531}"/>
              </a:ext>
            </a:extLst>
          </p:cNvPr>
          <p:cNvPicPr>
            <a:picLocks noChangeAspect="1"/>
          </p:cNvPicPr>
          <p:nvPr/>
        </p:nvPicPr>
        <p:blipFill>
          <a:blip r:embed="rId3"/>
          <a:stretch>
            <a:fillRect/>
          </a:stretch>
        </p:blipFill>
        <p:spPr>
          <a:xfrm>
            <a:off x="142874" y="46394"/>
            <a:ext cx="4581526" cy="6811606"/>
          </a:xfrm>
          <a:prstGeom prst="rect">
            <a:avLst/>
          </a:prstGeom>
        </p:spPr>
      </p:pic>
      <p:pic>
        <p:nvPicPr>
          <p:cNvPr id="7" name="Picture 2" descr="Nurse Shark designs, themes, templates and downloadable graphic elements on  Dribbble">
            <a:extLst>
              <a:ext uri="{FF2B5EF4-FFF2-40B4-BE49-F238E27FC236}">
                <a16:creationId xmlns:a16="http://schemas.microsoft.com/office/drawing/2014/main" id="{B19F4B73-A637-4166-B6BE-696A5C0472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243" b="31313"/>
          <a:stretch/>
        </p:blipFill>
        <p:spPr bwMode="auto">
          <a:xfrm>
            <a:off x="3571876" y="1836732"/>
            <a:ext cx="3381374" cy="1127125"/>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7A4330-64D3-42C9-AEA6-C4D4AD750BB0}"/>
              </a:ext>
            </a:extLst>
          </p:cNvPr>
          <p:cNvSpPr txBox="1"/>
          <p:nvPr/>
        </p:nvSpPr>
        <p:spPr>
          <a:xfrm>
            <a:off x="7467602" y="936194"/>
            <a:ext cx="4286252" cy="4718664"/>
          </a:xfrm>
          <a:prstGeom prst="rect">
            <a:avLst/>
          </a:prstGeom>
          <a:noFill/>
        </p:spPr>
        <p:txBody>
          <a:bodyPr wrap="square" rtlCol="0">
            <a:spAutoFit/>
          </a:bodyPr>
          <a:lstStyle/>
          <a:p>
            <a:pPr algn="ctr">
              <a:lnSpc>
                <a:spcPct val="115000"/>
              </a:lnSpc>
            </a:pP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Track shark movements from one site to another </a:t>
            </a:r>
          </a:p>
          <a:p>
            <a:pPr algn="ctr">
              <a:lnSpc>
                <a:spcPct val="115000"/>
              </a:lnSpc>
            </a:pP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without harm </a:t>
            </a:r>
          </a:p>
          <a:p>
            <a:pPr algn="ctr">
              <a:lnSpc>
                <a:spcPct val="115000"/>
              </a:lnSpc>
            </a:pPr>
            <a:r>
              <a:rPr lang="en-US" sz="4400" b="1"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or risk</a:t>
            </a:r>
          </a:p>
        </p:txBody>
      </p:sp>
      <p:pic>
        <p:nvPicPr>
          <p:cNvPr id="6" name="Picture 2" descr="Nurse Shark designs, themes, templates and downloadable graphic elements on  Dribbble">
            <a:extLst>
              <a:ext uri="{FF2B5EF4-FFF2-40B4-BE49-F238E27FC236}">
                <a16:creationId xmlns:a16="http://schemas.microsoft.com/office/drawing/2014/main" id="{1277D686-23A0-411D-A0DE-378CF2EDFB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243" b="31313"/>
          <a:stretch/>
        </p:blipFill>
        <p:spPr bwMode="auto">
          <a:xfrm>
            <a:off x="3762378" y="331880"/>
            <a:ext cx="3381374" cy="1127125"/>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35A3D5-2750-4774-A2B8-77DB7010C686}"/>
              </a:ext>
            </a:extLst>
          </p:cNvPr>
          <p:cNvSpPr txBox="1"/>
          <p:nvPr/>
        </p:nvSpPr>
        <p:spPr>
          <a:xfrm>
            <a:off x="4522438" y="240816"/>
            <a:ext cx="3870063" cy="461665"/>
          </a:xfrm>
          <a:prstGeom prst="rect">
            <a:avLst/>
          </a:prstGeom>
          <a:noFill/>
        </p:spPr>
        <p:txBody>
          <a:bodyPr wrap="square" rtlCol="0">
            <a:spAutoFit/>
          </a:bodyPr>
          <a:lstStyle/>
          <a:p>
            <a:r>
              <a:rPr lang="en-AU" sz="2400" b="1" dirty="0">
                <a:solidFill>
                  <a:srgbClr val="FF0000"/>
                </a:solidFill>
              </a:rPr>
              <a:t>2020 “Molly” </a:t>
            </a:r>
          </a:p>
        </p:txBody>
      </p:sp>
      <p:sp>
        <p:nvSpPr>
          <p:cNvPr id="8" name="TextBox 7">
            <a:extLst>
              <a:ext uri="{FF2B5EF4-FFF2-40B4-BE49-F238E27FC236}">
                <a16:creationId xmlns:a16="http://schemas.microsoft.com/office/drawing/2014/main" id="{44AF15DC-5B44-4328-AC75-20544B6B8D8E}"/>
              </a:ext>
            </a:extLst>
          </p:cNvPr>
          <p:cNvSpPr txBox="1"/>
          <p:nvPr/>
        </p:nvSpPr>
        <p:spPr>
          <a:xfrm>
            <a:off x="4286958" y="1780989"/>
            <a:ext cx="3058449" cy="461665"/>
          </a:xfrm>
          <a:prstGeom prst="rect">
            <a:avLst/>
          </a:prstGeom>
          <a:noFill/>
        </p:spPr>
        <p:txBody>
          <a:bodyPr wrap="square" rtlCol="0">
            <a:spAutoFit/>
          </a:bodyPr>
          <a:lstStyle/>
          <a:p>
            <a:r>
              <a:rPr lang="en-AU" sz="2400" b="1" dirty="0">
                <a:solidFill>
                  <a:srgbClr val="FF0000"/>
                </a:solidFill>
              </a:rPr>
              <a:t>2021 “Molly”</a:t>
            </a:r>
          </a:p>
        </p:txBody>
      </p:sp>
      <p:sp>
        <p:nvSpPr>
          <p:cNvPr id="3" name="Arrow: Down 2">
            <a:extLst>
              <a:ext uri="{FF2B5EF4-FFF2-40B4-BE49-F238E27FC236}">
                <a16:creationId xmlns:a16="http://schemas.microsoft.com/office/drawing/2014/main" id="{56CA89F3-A608-4AF8-B990-E141D0107007}"/>
              </a:ext>
            </a:extLst>
          </p:cNvPr>
          <p:cNvSpPr/>
          <p:nvPr/>
        </p:nvSpPr>
        <p:spPr>
          <a:xfrm>
            <a:off x="5911097" y="1284935"/>
            <a:ext cx="835768" cy="69046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9" name="Picture 2" descr="Nurse Shark designs, themes, templates and downloadable graphic elements on  Dribbble">
            <a:extLst>
              <a:ext uri="{FF2B5EF4-FFF2-40B4-BE49-F238E27FC236}">
                <a16:creationId xmlns:a16="http://schemas.microsoft.com/office/drawing/2014/main" id="{B8581472-B292-4A3A-A086-3ED270CEE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243" b="31313"/>
          <a:stretch/>
        </p:blipFill>
        <p:spPr bwMode="auto">
          <a:xfrm>
            <a:off x="3033712" y="4387269"/>
            <a:ext cx="3381374" cy="1127125"/>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5D3911-620E-4662-8D00-0289B1A3273D}"/>
              </a:ext>
            </a:extLst>
          </p:cNvPr>
          <p:cNvSpPr txBox="1"/>
          <p:nvPr/>
        </p:nvSpPr>
        <p:spPr>
          <a:xfrm>
            <a:off x="3772703" y="4312182"/>
            <a:ext cx="2551093" cy="461665"/>
          </a:xfrm>
          <a:prstGeom prst="rect">
            <a:avLst/>
          </a:prstGeom>
          <a:noFill/>
        </p:spPr>
        <p:txBody>
          <a:bodyPr wrap="square" rtlCol="0">
            <a:spAutoFit/>
          </a:bodyPr>
          <a:lstStyle/>
          <a:p>
            <a:r>
              <a:rPr lang="en-AU" sz="2400" b="1" dirty="0">
                <a:solidFill>
                  <a:srgbClr val="FF0000"/>
                </a:solidFill>
              </a:rPr>
              <a:t>2023 “Molly”</a:t>
            </a:r>
          </a:p>
        </p:txBody>
      </p:sp>
      <p:sp>
        <p:nvSpPr>
          <p:cNvPr id="12" name="Arrow: Down 11">
            <a:extLst>
              <a:ext uri="{FF2B5EF4-FFF2-40B4-BE49-F238E27FC236}">
                <a16:creationId xmlns:a16="http://schemas.microsoft.com/office/drawing/2014/main" id="{557B767E-C305-4B90-8633-AFD30F72A773}"/>
              </a:ext>
            </a:extLst>
          </p:cNvPr>
          <p:cNvSpPr/>
          <p:nvPr/>
        </p:nvSpPr>
        <p:spPr>
          <a:xfrm>
            <a:off x="5919065" y="2824224"/>
            <a:ext cx="835768" cy="166578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3" name="Picture 2" descr="Camera icon - Free download on Iconfinder">
            <a:extLst>
              <a:ext uri="{FF2B5EF4-FFF2-40B4-BE49-F238E27FC236}">
                <a16:creationId xmlns:a16="http://schemas.microsoft.com/office/drawing/2014/main" id="{A95F9016-308D-48FE-95D4-74EC12611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660" y="393747"/>
            <a:ext cx="1194318" cy="11943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mera icon - Free download on Iconfinder">
            <a:extLst>
              <a:ext uri="{FF2B5EF4-FFF2-40B4-BE49-F238E27FC236}">
                <a16:creationId xmlns:a16="http://schemas.microsoft.com/office/drawing/2014/main" id="{3EACA64B-FFE0-443E-ACD6-162526486C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241" y="1872619"/>
            <a:ext cx="1194318" cy="11943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mera icon - Free download on Iconfinder">
            <a:extLst>
              <a:ext uri="{FF2B5EF4-FFF2-40B4-BE49-F238E27FC236}">
                <a16:creationId xmlns:a16="http://schemas.microsoft.com/office/drawing/2014/main" id="{F43FD80E-E648-4972-8A01-2E8DCDB90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9377" y="4394720"/>
            <a:ext cx="1194318" cy="11943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A1B131-856C-4BBD-9DDD-E7E4F5EF46AE}"/>
              </a:ext>
            </a:extLst>
          </p:cNvPr>
          <p:cNvSpPr txBox="1"/>
          <p:nvPr/>
        </p:nvSpPr>
        <p:spPr>
          <a:xfrm>
            <a:off x="3957259" y="331880"/>
            <a:ext cx="45719" cy="369332"/>
          </a:xfrm>
          <a:prstGeom prst="rect">
            <a:avLst/>
          </a:prstGeom>
          <a:noFill/>
        </p:spPr>
        <p:txBody>
          <a:bodyPr wrap="square" rtlCol="0">
            <a:spAutoFit/>
          </a:bodyPr>
          <a:lstStyle/>
          <a:p>
            <a:endParaRPr lang="en-AU" dirty="0"/>
          </a:p>
        </p:txBody>
      </p:sp>
    </p:spTree>
    <p:extLst>
      <p:ext uri="{BB962C8B-B14F-4D97-AF65-F5344CB8AC3E}">
        <p14:creationId xmlns:p14="http://schemas.microsoft.com/office/powerpoint/2010/main" val="3784546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ndangered sharks, dolphins and rays killed by shark net trial | Sharks |  The Guardian">
            <a:extLst>
              <a:ext uri="{FF2B5EF4-FFF2-40B4-BE49-F238E27FC236}">
                <a16:creationId xmlns:a16="http://schemas.microsoft.com/office/drawing/2014/main" id="{25A90CA9-0462-4577-9749-990E90DD4E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25" b="3125"/>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9D5457-C193-4F11-9783-23E4D100E5C6}"/>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7" name="TextBox 6">
            <a:extLst>
              <a:ext uri="{FF2B5EF4-FFF2-40B4-BE49-F238E27FC236}">
                <a16:creationId xmlns:a16="http://schemas.microsoft.com/office/drawing/2014/main" id="{11467668-B01E-4BD9-8594-445B6CB6C985}"/>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highlight>
                  <a:srgbClr val="FF0000"/>
                </a:highlight>
              </a:rPr>
              <a:t>1970</a:t>
            </a:r>
          </a:p>
        </p:txBody>
      </p:sp>
      <p:sp>
        <p:nvSpPr>
          <p:cNvPr id="8" name="TextBox 7">
            <a:extLst>
              <a:ext uri="{FF2B5EF4-FFF2-40B4-BE49-F238E27FC236}">
                <a16:creationId xmlns:a16="http://schemas.microsoft.com/office/drawing/2014/main" id="{7B9A0FB5-9579-48C5-A169-6856FBC78DDB}"/>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highlight>
                  <a:srgbClr val="FF0000"/>
                </a:highlight>
              </a:rPr>
              <a:t>1980</a:t>
            </a:r>
          </a:p>
        </p:txBody>
      </p:sp>
      <p:sp>
        <p:nvSpPr>
          <p:cNvPr id="9" name="TextBox 8">
            <a:extLst>
              <a:ext uri="{FF2B5EF4-FFF2-40B4-BE49-F238E27FC236}">
                <a16:creationId xmlns:a16="http://schemas.microsoft.com/office/drawing/2014/main" id="{FD869E00-211C-4682-B987-9A639C078EA0}"/>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10" name="TextBox 9">
            <a:extLst>
              <a:ext uri="{FF2B5EF4-FFF2-40B4-BE49-F238E27FC236}">
                <a16:creationId xmlns:a16="http://schemas.microsoft.com/office/drawing/2014/main" id="{09E7247C-DD38-48BD-AAD4-34775556FC89}"/>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rPr>
              <a:t>2000</a:t>
            </a:r>
          </a:p>
        </p:txBody>
      </p:sp>
      <p:sp>
        <p:nvSpPr>
          <p:cNvPr id="11" name="TextBox 10">
            <a:extLst>
              <a:ext uri="{FF2B5EF4-FFF2-40B4-BE49-F238E27FC236}">
                <a16:creationId xmlns:a16="http://schemas.microsoft.com/office/drawing/2014/main" id="{9AF914EF-25F9-44D4-9475-85336D351915}"/>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2" name="TextBox 11">
            <a:extLst>
              <a:ext uri="{FF2B5EF4-FFF2-40B4-BE49-F238E27FC236}">
                <a16:creationId xmlns:a16="http://schemas.microsoft.com/office/drawing/2014/main" id="{2E7841DB-8723-471F-B2C0-546D0F2F1D20}"/>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
        <p:nvSpPr>
          <p:cNvPr id="13" name="TextBox 12">
            <a:extLst>
              <a:ext uri="{FF2B5EF4-FFF2-40B4-BE49-F238E27FC236}">
                <a16:creationId xmlns:a16="http://schemas.microsoft.com/office/drawing/2014/main" id="{04351C7F-27D2-4E3A-A0ED-5E6DFE618121}"/>
              </a:ext>
            </a:extLst>
          </p:cNvPr>
          <p:cNvSpPr txBox="1"/>
          <p:nvPr/>
        </p:nvSpPr>
        <p:spPr>
          <a:xfrm>
            <a:off x="226061" y="263725"/>
            <a:ext cx="11860193" cy="954107"/>
          </a:xfrm>
          <a:prstGeom prst="rect">
            <a:avLst/>
          </a:prstGeom>
          <a:noFill/>
        </p:spPr>
        <p:txBody>
          <a:bodyPr wrap="square">
            <a:spAutoFit/>
          </a:bodyPr>
          <a:lstStyle/>
          <a:p>
            <a:pPr algn="ctr"/>
            <a:r>
              <a:rPr lang="en-US" sz="2800" b="1" dirty="0">
                <a:solidFill>
                  <a:schemeClr val="bg1"/>
                </a:solidFill>
                <a:highlight>
                  <a:srgbClr val="000000"/>
                </a:highlight>
                <a:latin typeface="Calibri" panose="020F0502020204030204" pitchFamily="34" charset="0"/>
                <a:cs typeface="Calibri" panose="020F0502020204030204" pitchFamily="34" charset="0"/>
              </a:rPr>
              <a:t>Decline in population size noticed in reduced numbers of GNS </a:t>
            </a:r>
          </a:p>
          <a:p>
            <a:pPr algn="ctr"/>
            <a:r>
              <a:rPr lang="en-US" sz="2800" b="1" dirty="0">
                <a:solidFill>
                  <a:schemeClr val="bg1"/>
                </a:solidFill>
                <a:highlight>
                  <a:srgbClr val="000000"/>
                </a:highlight>
                <a:latin typeface="Calibri" panose="020F0502020204030204" pitchFamily="34" charset="0"/>
                <a:cs typeface="Calibri" panose="020F0502020204030204" pitchFamily="34" charset="0"/>
              </a:rPr>
              <a:t>caught in shark nets</a:t>
            </a:r>
            <a:endParaRPr lang="en-AU" sz="2800" b="1" dirty="0">
              <a:solidFill>
                <a:schemeClr val="bg1"/>
              </a:solidFill>
              <a:highlight>
                <a:srgbClr val="000000"/>
              </a:highlight>
            </a:endParaRPr>
          </a:p>
        </p:txBody>
      </p:sp>
    </p:spTree>
    <p:extLst>
      <p:ext uri="{BB962C8B-B14F-4D97-AF65-F5344CB8AC3E}">
        <p14:creationId xmlns:p14="http://schemas.microsoft.com/office/powerpoint/2010/main" val="3952687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7A3BD9-79FA-42AF-B840-C11EE0775301}"/>
              </a:ext>
            </a:extLst>
          </p:cNvPr>
          <p:cNvSpPr txBox="1"/>
          <p:nvPr/>
        </p:nvSpPr>
        <p:spPr>
          <a:xfrm>
            <a:off x="2876550" y="2087253"/>
            <a:ext cx="6972300" cy="3077766"/>
          </a:xfrm>
          <a:prstGeom prst="rect">
            <a:avLst/>
          </a:prstGeom>
          <a:noFill/>
        </p:spPr>
        <p:txBody>
          <a:bodyPr wrap="square" rtlCol="0">
            <a:spAutoFit/>
          </a:bodyPr>
          <a:lstStyle/>
          <a:p>
            <a:pPr algn="ctr"/>
            <a:r>
              <a:rPr lang="en-AU" sz="4400" dirty="0"/>
              <a:t>NEED Shark Matching Software</a:t>
            </a:r>
          </a:p>
          <a:p>
            <a:pPr algn="ctr"/>
            <a:endParaRPr lang="en-AU" sz="4400" dirty="0"/>
          </a:p>
          <a:p>
            <a:pPr algn="ctr"/>
            <a:r>
              <a:rPr lang="en-AU" dirty="0"/>
              <a:t>Comparable software priced at $7K upfront and $7K/year thereafter </a:t>
            </a:r>
          </a:p>
          <a:p>
            <a:pPr algn="ctr"/>
            <a:endParaRPr lang="en-AU" sz="4400" dirty="0"/>
          </a:p>
        </p:txBody>
      </p:sp>
    </p:spTree>
    <p:extLst>
      <p:ext uri="{BB962C8B-B14F-4D97-AF65-F5344CB8AC3E}">
        <p14:creationId xmlns:p14="http://schemas.microsoft.com/office/powerpoint/2010/main" val="595295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09F0470-FF39-4045-95A3-BA429726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35DF8F1-0CB0-4FA3-B6B9-8DCD92791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8" name="Picture 4" descr="May be an image of nature, ocean and coast">
            <a:extLst>
              <a:ext uri="{FF2B5EF4-FFF2-40B4-BE49-F238E27FC236}">
                <a16:creationId xmlns:a16="http://schemas.microsoft.com/office/drawing/2014/main" id="{7B7DDD98-0BE4-47F8-872B-F774F24895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20" b="11653"/>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30AFC53-F68E-4D04-AC12-CDAF9E28108D}"/>
              </a:ext>
            </a:extLst>
          </p:cNvPr>
          <p:cNvPicPr>
            <a:picLocks noChangeAspect="1"/>
          </p:cNvPicPr>
          <p:nvPr/>
        </p:nvPicPr>
        <p:blipFill>
          <a:blip r:embed="rId4"/>
          <a:stretch>
            <a:fillRect/>
          </a:stretch>
        </p:blipFill>
        <p:spPr>
          <a:xfrm>
            <a:off x="282236" y="480060"/>
            <a:ext cx="3243263" cy="1780497"/>
          </a:xfrm>
          <a:prstGeom prst="rect">
            <a:avLst/>
          </a:prstGeom>
        </p:spPr>
      </p:pic>
      <p:pic>
        <p:nvPicPr>
          <p:cNvPr id="10" name="Picture 2" descr="Grey Nurse Shark Watch - Home | Facebook">
            <a:extLst>
              <a:ext uri="{FF2B5EF4-FFF2-40B4-BE49-F238E27FC236}">
                <a16:creationId xmlns:a16="http://schemas.microsoft.com/office/drawing/2014/main" id="{D4737413-395F-4C12-9A25-F5AF1A32E9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0476" y="480060"/>
            <a:ext cx="1814512" cy="18145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35A6F6-306E-4ECD-AEAC-006C44301601}"/>
              </a:ext>
            </a:extLst>
          </p:cNvPr>
          <p:cNvSpPr txBox="1"/>
          <p:nvPr/>
        </p:nvSpPr>
        <p:spPr>
          <a:xfrm>
            <a:off x="282236" y="248504"/>
            <a:ext cx="12468215" cy="1569660"/>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WOLF ROCK, RAINBOW BEACH</a:t>
            </a:r>
          </a:p>
          <a:p>
            <a:pPr algn="ctr"/>
            <a:endParaRPr lang="en-AU" sz="3200" b="1" dirty="0">
              <a:solidFill>
                <a:schemeClr val="bg1"/>
              </a:solidFill>
              <a:highlight>
                <a:srgbClr val="000000"/>
              </a:highlight>
              <a:latin typeface="Calibri" panose="020F0502020204030204" pitchFamily="34" charset="0"/>
              <a:cs typeface="Calibri" panose="020F0502020204030204" pitchFamily="34" charset="0"/>
            </a:endParaRPr>
          </a:p>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MASSIVE GNS AGGREGATION SITE</a:t>
            </a:r>
          </a:p>
        </p:txBody>
      </p:sp>
    </p:spTree>
    <p:extLst>
      <p:ext uri="{BB962C8B-B14F-4D97-AF65-F5344CB8AC3E}">
        <p14:creationId xmlns:p14="http://schemas.microsoft.com/office/powerpoint/2010/main" val="769697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8130" name="Picture 2" descr="No photo description available.">
            <a:extLst>
              <a:ext uri="{FF2B5EF4-FFF2-40B4-BE49-F238E27FC236}">
                <a16:creationId xmlns:a16="http://schemas.microsoft.com/office/drawing/2014/main" id="{DE75C04B-CD20-44A9-8A45-6AC928F18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31" b="51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9591A9-D999-44F9-8180-F68C1F19FD73}"/>
              </a:ext>
            </a:extLst>
          </p:cNvPr>
          <p:cNvSpPr txBox="1"/>
          <p:nvPr/>
        </p:nvSpPr>
        <p:spPr>
          <a:xfrm>
            <a:off x="0" y="205089"/>
            <a:ext cx="12192000" cy="584775"/>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PROTECTED (GREEN ZONE) DECEMBER 2003</a:t>
            </a:r>
          </a:p>
        </p:txBody>
      </p:sp>
    </p:spTree>
    <p:extLst>
      <p:ext uri="{BB962C8B-B14F-4D97-AF65-F5344CB8AC3E}">
        <p14:creationId xmlns:p14="http://schemas.microsoft.com/office/powerpoint/2010/main" val="3110528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No photo description available.">
            <a:extLst>
              <a:ext uri="{FF2B5EF4-FFF2-40B4-BE49-F238E27FC236}">
                <a16:creationId xmlns:a16="http://schemas.microsoft.com/office/drawing/2014/main" id="{B11FA4F0-8A20-4B14-8C50-04DD9142F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6C2346-6693-4B1A-846A-1A2670954A2A}"/>
              </a:ext>
            </a:extLst>
          </p:cNvPr>
          <p:cNvSpPr txBox="1"/>
          <p:nvPr/>
        </p:nvSpPr>
        <p:spPr>
          <a:xfrm>
            <a:off x="0" y="205089"/>
            <a:ext cx="12468215" cy="584775"/>
          </a:xfrm>
          <a:prstGeom prst="rect">
            <a:avLst/>
          </a:prstGeom>
          <a:noFill/>
        </p:spPr>
        <p:txBody>
          <a:bodyPr wrap="square" rtlCol="0">
            <a:spAutoFit/>
          </a:bodyPr>
          <a:lstStyle/>
          <a:p>
            <a:pPr algn="ctr"/>
            <a:r>
              <a:rPr lang="en-AU" sz="3200" b="1" dirty="0">
                <a:solidFill>
                  <a:schemeClr val="bg1"/>
                </a:solidFill>
                <a:highlight>
                  <a:srgbClr val="000000"/>
                </a:highlight>
                <a:latin typeface="Calibri" panose="020F0502020204030204" pitchFamily="34" charset="0"/>
                <a:cs typeface="Calibri" panose="020F0502020204030204" pitchFamily="34" charset="0"/>
              </a:rPr>
              <a:t>DEEP, DANGEROUS, DIFFICULT TO ACCESS</a:t>
            </a:r>
          </a:p>
        </p:txBody>
      </p:sp>
    </p:spTree>
    <p:extLst>
      <p:ext uri="{BB962C8B-B14F-4D97-AF65-F5344CB8AC3E}">
        <p14:creationId xmlns:p14="http://schemas.microsoft.com/office/powerpoint/2010/main" val="3177512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No photo description available.">
            <a:extLst>
              <a:ext uri="{FF2B5EF4-FFF2-40B4-BE49-F238E27FC236}">
                <a16:creationId xmlns:a16="http://schemas.microsoft.com/office/drawing/2014/main" id="{54698AA0-CFBD-44B5-8BC0-4F769836E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F3F6A7-CD54-4527-8767-92B21847CD5D}"/>
              </a:ext>
            </a:extLst>
          </p:cNvPr>
          <p:cNvSpPr txBox="1"/>
          <p:nvPr/>
        </p:nvSpPr>
        <p:spPr>
          <a:xfrm>
            <a:off x="264368" y="205089"/>
            <a:ext cx="11663264" cy="954107"/>
          </a:xfrm>
          <a:prstGeom prst="rect">
            <a:avLst/>
          </a:prstGeom>
          <a:noFill/>
        </p:spPr>
        <p:txBody>
          <a:bodyPr wrap="square" rtlCol="0">
            <a:spAutoFit/>
          </a:bodyPr>
          <a:lstStyle/>
          <a:p>
            <a:pPr algn="ctr"/>
            <a:r>
              <a:rPr lang="en-AU" sz="2800" b="1" dirty="0">
                <a:solidFill>
                  <a:schemeClr val="bg1"/>
                </a:solidFill>
                <a:highlight>
                  <a:srgbClr val="000000"/>
                </a:highlight>
                <a:latin typeface="Calibri" panose="020F0502020204030204" pitchFamily="34" charset="0"/>
                <a:cs typeface="Calibri" panose="020F0502020204030204" pitchFamily="34" charset="0"/>
              </a:rPr>
              <a:t>SHARKS START ARRIVING IN SPRING. MATING BEGINS. BOYS LEAVE AT XMAS. PREGNANT GIRLS STAY, BUT LEAVE BEFORE NEXT MATING SEASON.</a:t>
            </a:r>
          </a:p>
        </p:txBody>
      </p:sp>
    </p:spTree>
    <p:extLst>
      <p:ext uri="{BB962C8B-B14F-4D97-AF65-F5344CB8AC3E}">
        <p14:creationId xmlns:p14="http://schemas.microsoft.com/office/powerpoint/2010/main" val="2589506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6D9C1-7E84-4346-9D7A-891B95AE522B}"/>
              </a:ext>
            </a:extLst>
          </p:cNvPr>
          <p:cNvPicPr>
            <a:picLocks noChangeAspect="1"/>
          </p:cNvPicPr>
          <p:nvPr/>
        </p:nvPicPr>
        <p:blipFill rotWithShape="1">
          <a:blip r:embed="rId3"/>
          <a:srcRect l="4085" t="63799" r="47619"/>
          <a:stretch/>
        </p:blipFill>
        <p:spPr>
          <a:xfrm>
            <a:off x="1866900" y="420979"/>
            <a:ext cx="8458200" cy="6016042"/>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506236FA-7842-4B5E-92A4-0DB1995AF524}"/>
              </a:ext>
            </a:extLst>
          </p:cNvPr>
          <p:cNvSpPr/>
          <p:nvPr/>
        </p:nvSpPr>
        <p:spPr>
          <a:xfrm>
            <a:off x="4381500" y="1676400"/>
            <a:ext cx="8953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8C3450F6-FD40-4EFB-AA63-E62FBA0E9444}"/>
              </a:ext>
            </a:extLst>
          </p:cNvPr>
          <p:cNvSpPr/>
          <p:nvPr/>
        </p:nvSpPr>
        <p:spPr>
          <a:xfrm>
            <a:off x="7791450" y="1676400"/>
            <a:ext cx="8953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45665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6236FA-7842-4B5E-92A4-0DB1995AF524}"/>
              </a:ext>
            </a:extLst>
          </p:cNvPr>
          <p:cNvSpPr/>
          <p:nvPr/>
        </p:nvSpPr>
        <p:spPr>
          <a:xfrm>
            <a:off x="4381500" y="1676400"/>
            <a:ext cx="8953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8C3450F6-FD40-4EFB-AA63-E62FBA0E9444}"/>
              </a:ext>
            </a:extLst>
          </p:cNvPr>
          <p:cNvSpPr/>
          <p:nvPr/>
        </p:nvSpPr>
        <p:spPr>
          <a:xfrm>
            <a:off x="7791450" y="1676400"/>
            <a:ext cx="8953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0F0171F7-9D3E-46EC-BD34-FEF365068587}"/>
              </a:ext>
            </a:extLst>
          </p:cNvPr>
          <p:cNvSpPr txBox="1"/>
          <p:nvPr/>
        </p:nvSpPr>
        <p:spPr>
          <a:xfrm>
            <a:off x="590035" y="758188"/>
            <a:ext cx="11011930" cy="5940088"/>
          </a:xfrm>
          <a:prstGeom prst="rect">
            <a:avLst/>
          </a:prstGeom>
          <a:noFill/>
        </p:spPr>
        <p:txBody>
          <a:bodyPr wrap="square" rtlCol="0">
            <a:spAutoFit/>
          </a:bodyPr>
          <a:lstStyle/>
          <a:p>
            <a:pPr algn="ctr"/>
            <a:r>
              <a:rPr lang="en-AU" sz="4400" dirty="0"/>
              <a:t>Where do they go to give birth? No-one knows.</a:t>
            </a:r>
          </a:p>
          <a:p>
            <a:pPr algn="ctr"/>
            <a:endParaRPr lang="en-AU" sz="2800" dirty="0"/>
          </a:p>
          <a:p>
            <a:pPr algn="ctr"/>
            <a:r>
              <a:rPr lang="en-AU" sz="4400" dirty="0"/>
              <a:t>Divers on the Sunshine Coast have seen very pregnant sharks at a local (and very busy) dive site ‘</a:t>
            </a:r>
            <a:r>
              <a:rPr lang="en-AU" sz="4400" i="1" dirty="0" err="1"/>
              <a:t>Wobby</a:t>
            </a:r>
            <a:r>
              <a:rPr lang="en-AU" sz="4400" i="1" dirty="0"/>
              <a:t> Rock</a:t>
            </a:r>
            <a:r>
              <a:rPr lang="en-AU" sz="4400" dirty="0"/>
              <a:t>’. Are the pregnant sharks fleeing Wolf Rock (to avoid the boys) to give birth at </a:t>
            </a:r>
            <a:r>
              <a:rPr lang="en-AU" sz="4400" i="1" dirty="0" err="1"/>
              <a:t>Wobby</a:t>
            </a:r>
            <a:r>
              <a:rPr lang="en-AU" sz="4400" i="1" dirty="0"/>
              <a:t> Rock</a:t>
            </a:r>
            <a:r>
              <a:rPr lang="en-AU" sz="4400" dirty="0"/>
              <a:t>? As per the precautionary principle, divers want it protected as a critical habitat site. </a:t>
            </a:r>
          </a:p>
        </p:txBody>
      </p:sp>
    </p:spTree>
    <p:extLst>
      <p:ext uri="{BB962C8B-B14F-4D97-AF65-F5344CB8AC3E}">
        <p14:creationId xmlns:p14="http://schemas.microsoft.com/office/powerpoint/2010/main" val="1458037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9" descr="A picture containing outdoor, swimming, clouds, day&#10;&#10;Description automatically generated">
            <a:extLst>
              <a:ext uri="{FF2B5EF4-FFF2-40B4-BE49-F238E27FC236}">
                <a16:creationId xmlns:a16="http://schemas.microsoft.com/office/drawing/2014/main" id="{8129994A-4C3E-4020-85BC-3071662025BE}"/>
              </a:ext>
            </a:extLst>
          </p:cNvPr>
          <p:cNvPicPr>
            <a:picLocks noChangeAspect="1"/>
          </p:cNvPicPr>
          <p:nvPr/>
        </p:nvPicPr>
        <p:blipFill rotWithShape="1">
          <a:blip r:embed="rId2">
            <a:extLst>
              <a:ext uri="{28A0092B-C50C-407E-A947-70E740481C1C}">
                <a14:useLocalDpi xmlns:a14="http://schemas.microsoft.com/office/drawing/2010/main" val="0"/>
              </a:ext>
            </a:extLst>
          </a:blip>
          <a:srcRect l="24983" r="4795"/>
          <a:stretch/>
        </p:blipFill>
        <p:spPr bwMode="auto">
          <a:xfrm>
            <a:off x="20" y="10"/>
            <a:ext cx="12191980" cy="6857990"/>
          </a:xfrm>
          <a:prstGeom prst="rect">
            <a:avLst/>
          </a:prstGeom>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98B0045B-9EE0-4492-BB4F-F2F56AE12C49}"/>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12" name="TextBox 11">
            <a:extLst>
              <a:ext uri="{FF2B5EF4-FFF2-40B4-BE49-F238E27FC236}">
                <a16:creationId xmlns:a16="http://schemas.microsoft.com/office/drawing/2014/main" id="{7FC40F38-35D2-402C-91D8-BF011CB1FA1D}"/>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13" name="TextBox 12">
            <a:extLst>
              <a:ext uri="{FF2B5EF4-FFF2-40B4-BE49-F238E27FC236}">
                <a16:creationId xmlns:a16="http://schemas.microsoft.com/office/drawing/2014/main" id="{F3A83152-D307-46B4-9BE5-8B6ADEECE37D}"/>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14" name="TextBox 13">
            <a:extLst>
              <a:ext uri="{FF2B5EF4-FFF2-40B4-BE49-F238E27FC236}">
                <a16:creationId xmlns:a16="http://schemas.microsoft.com/office/drawing/2014/main" id="{3CA47C1F-1B1B-4DBF-8AE4-F3030E8857AA}"/>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15" name="TextBox 14">
            <a:extLst>
              <a:ext uri="{FF2B5EF4-FFF2-40B4-BE49-F238E27FC236}">
                <a16:creationId xmlns:a16="http://schemas.microsoft.com/office/drawing/2014/main" id="{91BB6C31-6B81-4F0A-B580-261D1ADA9697}"/>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rPr>
              <a:t>2000</a:t>
            </a:r>
          </a:p>
        </p:txBody>
      </p:sp>
      <p:sp>
        <p:nvSpPr>
          <p:cNvPr id="16" name="TextBox 15">
            <a:extLst>
              <a:ext uri="{FF2B5EF4-FFF2-40B4-BE49-F238E27FC236}">
                <a16:creationId xmlns:a16="http://schemas.microsoft.com/office/drawing/2014/main" id="{C8C3B89A-99F2-4D0D-90F3-9D98C14D6CC8}"/>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7" name="TextBox 16">
            <a:extLst>
              <a:ext uri="{FF2B5EF4-FFF2-40B4-BE49-F238E27FC236}">
                <a16:creationId xmlns:a16="http://schemas.microsoft.com/office/drawing/2014/main" id="{17AA0E19-D812-48A8-9F5C-C4910E7B6D67}"/>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highlight>
                  <a:srgbClr val="FF0000"/>
                </a:highlight>
              </a:rPr>
              <a:t>2020</a:t>
            </a:r>
          </a:p>
        </p:txBody>
      </p:sp>
      <p:sp>
        <p:nvSpPr>
          <p:cNvPr id="18" name="TextBox 17">
            <a:extLst>
              <a:ext uri="{FF2B5EF4-FFF2-40B4-BE49-F238E27FC236}">
                <a16:creationId xmlns:a16="http://schemas.microsoft.com/office/drawing/2014/main" id="{175D8913-1298-4EC8-A708-D1CFD6DC740E}"/>
              </a:ext>
            </a:extLst>
          </p:cNvPr>
          <p:cNvSpPr txBox="1"/>
          <p:nvPr/>
        </p:nvSpPr>
        <p:spPr>
          <a:xfrm>
            <a:off x="1048254" y="456525"/>
            <a:ext cx="10582275" cy="646331"/>
          </a:xfrm>
          <a:prstGeom prst="rect">
            <a:avLst/>
          </a:prstGeom>
          <a:noFill/>
        </p:spPr>
        <p:txBody>
          <a:bodyPr wrap="square">
            <a:spAutoFit/>
          </a:bodyPr>
          <a:lstStyle/>
          <a:p>
            <a:pPr algn="ctr"/>
            <a:r>
              <a:rPr lang="en-AU" sz="3600" b="1" dirty="0">
                <a:solidFill>
                  <a:schemeClr val="bg1"/>
                </a:solidFill>
                <a:highlight>
                  <a:srgbClr val="000000"/>
                </a:highlight>
                <a:latin typeface="Calibri" panose="020F0502020204030204" pitchFamily="34" charset="0"/>
                <a:cs typeface="Calibri" panose="020F0502020204030204" pitchFamily="34" charset="0"/>
              </a:rPr>
              <a:t>25</a:t>
            </a:r>
            <a:r>
              <a:rPr lang="en-AU" sz="3600" b="1" baseline="30000" dirty="0">
                <a:solidFill>
                  <a:schemeClr val="bg1"/>
                </a:solidFill>
                <a:highlight>
                  <a:srgbClr val="000000"/>
                </a:highlight>
                <a:latin typeface="Calibri" panose="020F0502020204030204" pitchFamily="34" charset="0"/>
                <a:cs typeface="Calibri" panose="020F0502020204030204" pitchFamily="34" charset="0"/>
              </a:rPr>
              <a:t>TH</a:t>
            </a:r>
            <a:r>
              <a:rPr lang="en-AU" sz="3600" b="1" dirty="0">
                <a:solidFill>
                  <a:schemeClr val="bg1"/>
                </a:solidFill>
                <a:highlight>
                  <a:srgbClr val="000000"/>
                </a:highlight>
                <a:latin typeface="Calibri" panose="020F0502020204030204" pitchFamily="34" charset="0"/>
                <a:cs typeface="Calibri" panose="020F0502020204030204" pitchFamily="34" charset="0"/>
              </a:rPr>
              <a:t> July 2021  WOBBY ROCK</a:t>
            </a:r>
          </a:p>
        </p:txBody>
      </p:sp>
    </p:spTree>
    <p:extLst>
      <p:ext uri="{BB962C8B-B14F-4D97-AF65-F5344CB8AC3E}">
        <p14:creationId xmlns:p14="http://schemas.microsoft.com/office/powerpoint/2010/main" val="131322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6322" name="Picture 2" descr="No photo description available.">
            <a:extLst>
              <a:ext uri="{FF2B5EF4-FFF2-40B4-BE49-F238E27FC236}">
                <a16:creationId xmlns:a16="http://schemas.microsoft.com/office/drawing/2014/main" id="{4AF2987F-2D42-45A4-BFA7-AB61183782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B417E8-8942-47A4-AF32-44B8114A8910}"/>
              </a:ext>
            </a:extLst>
          </p:cNvPr>
          <p:cNvSpPr txBox="1"/>
          <p:nvPr/>
        </p:nvSpPr>
        <p:spPr>
          <a:xfrm>
            <a:off x="1895474" y="5902493"/>
            <a:ext cx="10582275" cy="646331"/>
          </a:xfrm>
          <a:prstGeom prst="rect">
            <a:avLst/>
          </a:prstGeom>
          <a:noFill/>
        </p:spPr>
        <p:txBody>
          <a:bodyPr wrap="square">
            <a:spAutoFit/>
          </a:bodyPr>
          <a:lstStyle/>
          <a:p>
            <a:r>
              <a:rPr lang="en-AU" sz="3600" b="1" dirty="0">
                <a:solidFill>
                  <a:schemeClr val="bg1"/>
                </a:solidFill>
                <a:highlight>
                  <a:srgbClr val="000000"/>
                </a:highlight>
                <a:latin typeface="Calibri" panose="020F0502020204030204" pitchFamily="34" charset="0"/>
                <a:cs typeface="Calibri" panose="020F0502020204030204" pitchFamily="34" charset="0"/>
              </a:rPr>
              <a:t>14</a:t>
            </a:r>
            <a:r>
              <a:rPr lang="en-AU" sz="3600" b="1" baseline="30000" dirty="0">
                <a:solidFill>
                  <a:schemeClr val="bg1"/>
                </a:solidFill>
                <a:highlight>
                  <a:srgbClr val="000000"/>
                </a:highlight>
                <a:latin typeface="Calibri" panose="020F0502020204030204" pitchFamily="34" charset="0"/>
                <a:cs typeface="Calibri" panose="020F0502020204030204" pitchFamily="34" charset="0"/>
              </a:rPr>
              <a:t>th</a:t>
            </a:r>
            <a:r>
              <a:rPr lang="en-AU" sz="3600" b="1" dirty="0">
                <a:solidFill>
                  <a:schemeClr val="bg1"/>
                </a:solidFill>
                <a:highlight>
                  <a:srgbClr val="000000"/>
                </a:highlight>
                <a:latin typeface="Calibri" panose="020F0502020204030204" pitchFamily="34" charset="0"/>
                <a:cs typeface="Calibri" panose="020F0502020204030204" pitchFamily="34" charset="0"/>
              </a:rPr>
              <a:t> July 2018  HEAVILY PREGNANT FEMALE</a:t>
            </a:r>
          </a:p>
        </p:txBody>
      </p:sp>
    </p:spTree>
    <p:extLst>
      <p:ext uri="{BB962C8B-B14F-4D97-AF65-F5344CB8AC3E}">
        <p14:creationId xmlns:p14="http://schemas.microsoft.com/office/powerpoint/2010/main" val="2383768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1" descr="A whale swimming underwater&#10;&#10;Description automatically generated with low confidence">
            <a:extLst>
              <a:ext uri="{FF2B5EF4-FFF2-40B4-BE49-F238E27FC236}">
                <a16:creationId xmlns:a16="http://schemas.microsoft.com/office/drawing/2014/main" id="{A9067ADB-19D6-4501-B25B-AF34DAA916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00"/>
          <a:stretch/>
        </p:blipFill>
        <p:spPr bwMode="auto">
          <a:xfrm>
            <a:off x="20" y="10"/>
            <a:ext cx="12191980" cy="6857990"/>
          </a:xfrm>
          <a:prstGeom prst="rect">
            <a:avLst/>
          </a:prstGeom>
          <a:noFill/>
        </p:spPr>
      </p:pic>
      <p:sp>
        <p:nvSpPr>
          <p:cNvPr id="4" name="TextBox 3">
            <a:extLst>
              <a:ext uri="{FF2B5EF4-FFF2-40B4-BE49-F238E27FC236}">
                <a16:creationId xmlns:a16="http://schemas.microsoft.com/office/drawing/2014/main" id="{5AB547B2-1FC5-496F-891B-8EEA4770CA3D}"/>
              </a:ext>
            </a:extLst>
          </p:cNvPr>
          <p:cNvSpPr txBox="1"/>
          <p:nvPr/>
        </p:nvSpPr>
        <p:spPr>
          <a:xfrm>
            <a:off x="1895474" y="225593"/>
            <a:ext cx="10582275" cy="646331"/>
          </a:xfrm>
          <a:prstGeom prst="rect">
            <a:avLst/>
          </a:prstGeom>
          <a:noFill/>
        </p:spPr>
        <p:txBody>
          <a:bodyPr wrap="square">
            <a:spAutoFit/>
          </a:bodyPr>
          <a:lstStyle/>
          <a:p>
            <a:r>
              <a:rPr lang="en-AU" sz="3600" b="1" dirty="0">
                <a:solidFill>
                  <a:schemeClr val="bg1"/>
                </a:solidFill>
                <a:highlight>
                  <a:srgbClr val="000000"/>
                </a:highlight>
                <a:latin typeface="Calibri" panose="020F0502020204030204" pitchFamily="34" charset="0"/>
                <a:cs typeface="Calibri" panose="020F0502020204030204" pitchFamily="34" charset="0"/>
              </a:rPr>
              <a:t>14</a:t>
            </a:r>
            <a:r>
              <a:rPr lang="en-AU" sz="3600" b="1" baseline="30000" dirty="0">
                <a:solidFill>
                  <a:schemeClr val="bg1"/>
                </a:solidFill>
                <a:highlight>
                  <a:srgbClr val="000000"/>
                </a:highlight>
                <a:latin typeface="Calibri" panose="020F0502020204030204" pitchFamily="34" charset="0"/>
                <a:cs typeface="Calibri" panose="020F0502020204030204" pitchFamily="34" charset="0"/>
              </a:rPr>
              <a:t>th</a:t>
            </a:r>
            <a:r>
              <a:rPr lang="en-AU" sz="3600" b="1" dirty="0">
                <a:solidFill>
                  <a:schemeClr val="bg1"/>
                </a:solidFill>
                <a:highlight>
                  <a:srgbClr val="000000"/>
                </a:highlight>
                <a:latin typeface="Calibri" panose="020F0502020204030204" pitchFamily="34" charset="0"/>
                <a:cs typeface="Calibri" panose="020F0502020204030204" pitchFamily="34" charset="0"/>
              </a:rPr>
              <a:t> July 2021  HEAVILY PREGNANT FEMALE</a:t>
            </a:r>
          </a:p>
        </p:txBody>
      </p:sp>
    </p:spTree>
    <p:extLst>
      <p:ext uri="{BB962C8B-B14F-4D97-AF65-F5344CB8AC3E}">
        <p14:creationId xmlns:p14="http://schemas.microsoft.com/office/powerpoint/2010/main" val="273401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Big Game Fishing - Turn Your Trip into a Real Adventure">
            <a:extLst>
              <a:ext uri="{FF2B5EF4-FFF2-40B4-BE49-F238E27FC236}">
                <a16:creationId xmlns:a16="http://schemas.microsoft.com/office/drawing/2014/main" id="{F2B44529-D601-4CF5-B57C-B90FD45728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196"/>
          <a:stretch/>
        </p:blipFill>
        <p:spPr bwMode="auto">
          <a:xfrm>
            <a:off x="0" y="10"/>
            <a:ext cx="1238958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
        <p:nvSpPr>
          <p:cNvPr id="8" name="TextBox 7">
            <a:extLst>
              <a:ext uri="{FF2B5EF4-FFF2-40B4-BE49-F238E27FC236}">
                <a16:creationId xmlns:a16="http://schemas.microsoft.com/office/drawing/2014/main" id="{7D9A05C1-A839-4EFF-8F10-E54BF8C92DEB}"/>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9" name="TextBox 8">
            <a:extLst>
              <a:ext uri="{FF2B5EF4-FFF2-40B4-BE49-F238E27FC236}">
                <a16:creationId xmlns:a16="http://schemas.microsoft.com/office/drawing/2014/main" id="{92D18EFC-DBC8-492E-9B35-920D7716F66D}"/>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10" name="TextBox 9">
            <a:extLst>
              <a:ext uri="{FF2B5EF4-FFF2-40B4-BE49-F238E27FC236}">
                <a16:creationId xmlns:a16="http://schemas.microsoft.com/office/drawing/2014/main" id="{4C3979F1-6FE2-4CF7-81FB-3053857539DB}"/>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highlight>
                  <a:srgbClr val="FF0000"/>
                </a:highlight>
              </a:rPr>
              <a:t>1980</a:t>
            </a:r>
          </a:p>
        </p:txBody>
      </p:sp>
      <p:sp>
        <p:nvSpPr>
          <p:cNvPr id="11" name="TextBox 10">
            <a:extLst>
              <a:ext uri="{FF2B5EF4-FFF2-40B4-BE49-F238E27FC236}">
                <a16:creationId xmlns:a16="http://schemas.microsoft.com/office/drawing/2014/main" id="{8865460C-7105-488E-8017-5BCDD93CFC63}"/>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12" name="TextBox 11">
            <a:extLst>
              <a:ext uri="{FF2B5EF4-FFF2-40B4-BE49-F238E27FC236}">
                <a16:creationId xmlns:a16="http://schemas.microsoft.com/office/drawing/2014/main" id="{F2CF549F-6F40-42A3-BF75-AF5C32CBBB8B}"/>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rPr>
              <a:t>2000</a:t>
            </a:r>
          </a:p>
        </p:txBody>
      </p:sp>
      <p:sp>
        <p:nvSpPr>
          <p:cNvPr id="13" name="TextBox 12">
            <a:extLst>
              <a:ext uri="{FF2B5EF4-FFF2-40B4-BE49-F238E27FC236}">
                <a16:creationId xmlns:a16="http://schemas.microsoft.com/office/drawing/2014/main" id="{27643743-D46E-4B3E-A21E-FC8E3F25760E}"/>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4" name="TextBox 13">
            <a:extLst>
              <a:ext uri="{FF2B5EF4-FFF2-40B4-BE49-F238E27FC236}">
                <a16:creationId xmlns:a16="http://schemas.microsoft.com/office/drawing/2014/main" id="{A5F862BC-8B3A-4A44-8B1B-B53C991F7629}"/>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
        <p:nvSpPr>
          <p:cNvPr id="16" name="TextBox 15">
            <a:extLst>
              <a:ext uri="{FF2B5EF4-FFF2-40B4-BE49-F238E27FC236}">
                <a16:creationId xmlns:a16="http://schemas.microsoft.com/office/drawing/2014/main" id="{9107EEE8-F86E-4A75-BE43-ACB38FF963D5}"/>
              </a:ext>
            </a:extLst>
          </p:cNvPr>
          <p:cNvSpPr txBox="1"/>
          <p:nvPr/>
        </p:nvSpPr>
        <p:spPr>
          <a:xfrm>
            <a:off x="529387" y="224349"/>
            <a:ext cx="11860193" cy="954107"/>
          </a:xfrm>
          <a:prstGeom prst="rect">
            <a:avLst/>
          </a:prstGeom>
          <a:noFill/>
        </p:spPr>
        <p:txBody>
          <a:bodyPr wrap="square">
            <a:spAutoFit/>
          </a:bodyPr>
          <a:lstStyle/>
          <a:p>
            <a:pPr algn="ctr"/>
            <a:r>
              <a:rPr lang="en-US" sz="2800" b="1" dirty="0">
                <a:solidFill>
                  <a:schemeClr val="bg1"/>
                </a:solidFill>
                <a:effectLst/>
                <a:highlight>
                  <a:srgbClr val="000000"/>
                </a:highlight>
                <a:latin typeface="Calibri" panose="020F0502020204030204" pitchFamily="34" charset="0"/>
                <a:ea typeface="Times New Roman" panose="02020603050405020304" pitchFamily="18" charset="0"/>
                <a:cs typeface="Calibri" panose="020F0502020204030204" pitchFamily="34" charset="0"/>
              </a:rPr>
              <a:t>Also noticing a decline in numbers, the game-fishing industry voluntarily banned Grey Nurse Shark captures in 1979 </a:t>
            </a:r>
            <a:endParaRPr lang="en-AU" sz="2800" b="1" dirty="0">
              <a:solidFill>
                <a:schemeClr val="bg1"/>
              </a:solidFill>
              <a:highlight>
                <a:srgbClr val="000000"/>
              </a:highlight>
            </a:endParaRPr>
          </a:p>
        </p:txBody>
      </p:sp>
    </p:spTree>
    <p:extLst>
      <p:ext uri="{BB962C8B-B14F-4D97-AF65-F5344CB8AC3E}">
        <p14:creationId xmlns:p14="http://schemas.microsoft.com/office/powerpoint/2010/main" val="344380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1" descr="A picture containing shark, bright, ocean floor&#10;&#10;Description automatically generated">
            <a:extLst>
              <a:ext uri="{FF2B5EF4-FFF2-40B4-BE49-F238E27FC236}">
                <a16:creationId xmlns:a16="http://schemas.microsoft.com/office/drawing/2014/main" id="{B94A3365-0CF1-4F2A-9FB8-CE6CA640F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000"/>
          <a:stretch/>
        </p:blipFill>
        <p:spPr bwMode="auto">
          <a:xfrm>
            <a:off x="20" y="10"/>
            <a:ext cx="12191980" cy="6857990"/>
          </a:xfrm>
          <a:prstGeom prst="rect">
            <a:avLst/>
          </a:prstGeom>
          <a:noFill/>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B11773E-A12E-4C5E-B36B-B7B3AB1CFA5D}"/>
              </a:ext>
            </a:extLst>
          </p:cNvPr>
          <p:cNvSpPr txBox="1"/>
          <p:nvPr/>
        </p:nvSpPr>
        <p:spPr>
          <a:xfrm>
            <a:off x="1895475" y="543697"/>
            <a:ext cx="8905876" cy="646331"/>
          </a:xfrm>
          <a:prstGeom prst="rect">
            <a:avLst/>
          </a:prstGeom>
          <a:noFill/>
        </p:spPr>
        <p:txBody>
          <a:bodyPr wrap="square">
            <a:spAutoFit/>
          </a:bodyPr>
          <a:lstStyle/>
          <a:p>
            <a:pPr algn="ctr"/>
            <a:r>
              <a:rPr lang="en-AU" sz="3600" b="1" dirty="0">
                <a:solidFill>
                  <a:schemeClr val="bg1"/>
                </a:solidFill>
                <a:highlight>
                  <a:srgbClr val="000000"/>
                </a:highlight>
                <a:latin typeface="Calibri" panose="020F0502020204030204" pitchFamily="34" charset="0"/>
                <a:cs typeface="Calibri" panose="020F0502020204030204" pitchFamily="34" charset="0"/>
              </a:rPr>
              <a:t>28</a:t>
            </a:r>
            <a:r>
              <a:rPr lang="en-AU" sz="3600" b="1" baseline="30000" dirty="0">
                <a:solidFill>
                  <a:schemeClr val="bg1"/>
                </a:solidFill>
                <a:highlight>
                  <a:srgbClr val="000000"/>
                </a:highlight>
                <a:latin typeface="Calibri" panose="020F0502020204030204" pitchFamily="34" charset="0"/>
                <a:cs typeface="Calibri" panose="020F0502020204030204" pitchFamily="34" charset="0"/>
              </a:rPr>
              <a:t>th</a:t>
            </a:r>
            <a:r>
              <a:rPr lang="en-AU" sz="3600" b="1" dirty="0">
                <a:solidFill>
                  <a:schemeClr val="bg1"/>
                </a:solidFill>
                <a:highlight>
                  <a:srgbClr val="000000"/>
                </a:highlight>
                <a:latin typeface="Calibri" panose="020F0502020204030204" pitchFamily="34" charset="0"/>
                <a:cs typeface="Calibri" panose="020F0502020204030204" pitchFamily="34" charset="0"/>
              </a:rPr>
              <a:t> OCTOBER 2021, JUVENILE (tbc)</a:t>
            </a:r>
          </a:p>
        </p:txBody>
      </p:sp>
    </p:spTree>
    <p:extLst>
      <p:ext uri="{BB962C8B-B14F-4D97-AF65-F5344CB8AC3E}">
        <p14:creationId xmlns:p14="http://schemas.microsoft.com/office/powerpoint/2010/main" val="3659520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9403C6FB-BB1C-4342-80D3-E5C2DE49C6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01" b="59684"/>
          <a:stretch/>
        </p:blipFill>
        <p:spPr bwMode="auto">
          <a:xfrm>
            <a:off x="1422778" y="2090041"/>
            <a:ext cx="10172666" cy="4171634"/>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48C15F0-A577-4509-87FA-620BD675BB56}"/>
              </a:ext>
            </a:extLst>
          </p:cNvPr>
          <p:cNvSpPr txBox="1"/>
          <p:nvPr/>
        </p:nvSpPr>
        <p:spPr>
          <a:xfrm>
            <a:off x="2724150" y="812512"/>
            <a:ext cx="7122035" cy="584775"/>
          </a:xfrm>
          <a:prstGeom prst="rect">
            <a:avLst/>
          </a:prstGeom>
          <a:noFill/>
        </p:spPr>
        <p:txBody>
          <a:bodyPr wrap="square">
            <a:spAutoFit/>
          </a:bodyPr>
          <a:lstStyle/>
          <a:p>
            <a:pPr algn="ctr"/>
            <a:r>
              <a:rPr lang="en-US" sz="3200" b="1" dirty="0">
                <a:solidFill>
                  <a:schemeClr val="bg1"/>
                </a:solidFill>
                <a:effectLst/>
                <a:highlight>
                  <a:srgbClr val="000000"/>
                </a:highlight>
                <a:latin typeface="Calibri" panose="020F0502020204030204" pitchFamily="34" charset="0"/>
                <a:ea typeface="Times New Roman" panose="02020603050405020304" pitchFamily="18" charset="0"/>
              </a:rPr>
              <a:t>The Nature Conservation Act 1992 </a:t>
            </a:r>
            <a:endParaRPr lang="en-AU" sz="3200" b="1" dirty="0">
              <a:solidFill>
                <a:schemeClr val="bg1"/>
              </a:solidFill>
              <a:highlight>
                <a:srgbClr val="000000"/>
              </a:highlight>
            </a:endParaRPr>
          </a:p>
        </p:txBody>
      </p:sp>
      <p:sp>
        <p:nvSpPr>
          <p:cNvPr id="6" name="Oval 5">
            <a:extLst>
              <a:ext uri="{FF2B5EF4-FFF2-40B4-BE49-F238E27FC236}">
                <a16:creationId xmlns:a16="http://schemas.microsoft.com/office/drawing/2014/main" id="{408C540F-C829-4781-8407-A832545B4A77}"/>
              </a:ext>
            </a:extLst>
          </p:cNvPr>
          <p:cNvSpPr/>
          <p:nvPr/>
        </p:nvSpPr>
        <p:spPr>
          <a:xfrm>
            <a:off x="3352800" y="5219700"/>
            <a:ext cx="43815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03490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Text&#10;&#10;Description automatically generated">
            <a:extLst>
              <a:ext uri="{FF2B5EF4-FFF2-40B4-BE49-F238E27FC236}">
                <a16:creationId xmlns:a16="http://schemas.microsoft.com/office/drawing/2014/main" id="{110F5077-8006-4F52-A459-CEF7359C7CA1}"/>
              </a:ext>
            </a:extLst>
          </p:cNvPr>
          <p:cNvPicPr>
            <a:picLocks noChangeAspect="1"/>
          </p:cNvPicPr>
          <p:nvPr/>
        </p:nvPicPr>
        <p:blipFill>
          <a:blip r:embed="rId4"/>
          <a:stretch>
            <a:fillRect/>
          </a:stretch>
        </p:blipFill>
        <p:spPr>
          <a:xfrm>
            <a:off x="2668962" y="1472646"/>
            <a:ext cx="6854520" cy="4562262"/>
          </a:xfrm>
          <a:prstGeom prst="rect">
            <a:avLst/>
          </a:prstGeom>
        </p:spPr>
      </p:pic>
      <p:sp>
        <p:nvSpPr>
          <p:cNvPr id="5" name="TextBox 4">
            <a:extLst>
              <a:ext uri="{FF2B5EF4-FFF2-40B4-BE49-F238E27FC236}">
                <a16:creationId xmlns:a16="http://schemas.microsoft.com/office/drawing/2014/main" id="{D3DF7876-480B-4DBD-BF9A-D2438AA0F792}"/>
              </a:ext>
            </a:extLst>
          </p:cNvPr>
          <p:cNvSpPr txBox="1"/>
          <p:nvPr/>
        </p:nvSpPr>
        <p:spPr>
          <a:xfrm>
            <a:off x="2534982" y="375664"/>
            <a:ext cx="7122035" cy="584775"/>
          </a:xfrm>
          <a:prstGeom prst="rect">
            <a:avLst/>
          </a:prstGeom>
          <a:noFill/>
        </p:spPr>
        <p:txBody>
          <a:bodyPr wrap="square">
            <a:spAutoFit/>
          </a:bodyPr>
          <a:lstStyle/>
          <a:p>
            <a:pPr algn="ctr"/>
            <a:r>
              <a:rPr lang="en-US" sz="3200" b="1" dirty="0">
                <a:solidFill>
                  <a:schemeClr val="bg1"/>
                </a:solidFill>
                <a:highlight>
                  <a:srgbClr val="000000"/>
                </a:highlight>
                <a:latin typeface="Calibri" panose="020F0502020204030204" pitchFamily="34" charset="0"/>
              </a:rPr>
              <a:t>DEFINITION OF CRITICAL HABITAT SITE</a:t>
            </a:r>
            <a:endParaRPr lang="en-AU" sz="3200" b="1" dirty="0">
              <a:solidFill>
                <a:schemeClr val="bg1"/>
              </a:solidFill>
              <a:highlight>
                <a:srgbClr val="000000"/>
              </a:highlight>
            </a:endParaRPr>
          </a:p>
        </p:txBody>
      </p:sp>
    </p:spTree>
    <p:extLst>
      <p:ext uri="{BB962C8B-B14F-4D97-AF65-F5344CB8AC3E}">
        <p14:creationId xmlns:p14="http://schemas.microsoft.com/office/powerpoint/2010/main" val="846931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descr="A shark swimming in the water&#10;&#10;Description automatically generated with low confidence">
            <a:extLst>
              <a:ext uri="{FF2B5EF4-FFF2-40B4-BE49-F238E27FC236}">
                <a16:creationId xmlns:a16="http://schemas.microsoft.com/office/drawing/2014/main" id="{7CB2F400-3B8F-4214-9AC6-1DF85C3358B0}"/>
              </a:ext>
            </a:extLst>
          </p:cNvPr>
          <p:cNvPicPr>
            <a:picLocks noChangeAspect="1"/>
          </p:cNvPicPr>
          <p:nvPr/>
        </p:nvPicPr>
        <p:blipFill rotWithShape="1">
          <a:blip r:embed="rId2"/>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C69EAD2F-6701-4BAE-97A4-EC33D8178B56}"/>
              </a:ext>
            </a:extLst>
          </p:cNvPr>
          <p:cNvSpPr txBox="1"/>
          <p:nvPr/>
        </p:nvSpPr>
        <p:spPr>
          <a:xfrm>
            <a:off x="20" y="228977"/>
            <a:ext cx="12191980" cy="1138773"/>
          </a:xfrm>
          <a:prstGeom prst="rect">
            <a:avLst/>
          </a:prstGeom>
          <a:noFill/>
        </p:spPr>
        <p:txBody>
          <a:bodyPr wrap="square">
            <a:spAutoFit/>
          </a:bodyPr>
          <a:lstStyle/>
          <a:p>
            <a:pPr algn="ctr"/>
            <a:r>
              <a:rPr lang="en-AU" sz="3600" b="1" dirty="0">
                <a:solidFill>
                  <a:schemeClr val="bg1"/>
                </a:solidFill>
                <a:highlight>
                  <a:srgbClr val="000000"/>
                </a:highlight>
                <a:latin typeface="Calibri" panose="020F0502020204030204" pitchFamily="34" charset="0"/>
                <a:cs typeface="Calibri" panose="020F0502020204030204" pitchFamily="34" charset="0"/>
              </a:rPr>
              <a:t>NO DANGEROUS SHARK FEEDING REQUIRED</a:t>
            </a:r>
          </a:p>
          <a:p>
            <a:pPr algn="ctr"/>
            <a:endParaRPr lang="en-AU" sz="1200" b="1" dirty="0">
              <a:solidFill>
                <a:schemeClr val="bg1"/>
              </a:solidFill>
              <a:highlight>
                <a:srgbClr val="000000"/>
              </a:highlight>
              <a:latin typeface="Calibri" panose="020F0502020204030204" pitchFamily="34" charset="0"/>
              <a:cs typeface="Calibri" panose="020F0502020204030204" pitchFamily="34" charset="0"/>
            </a:endParaRPr>
          </a:p>
          <a:p>
            <a:pPr algn="ctr"/>
            <a:r>
              <a:rPr lang="en-AU" sz="2000" b="1" dirty="0">
                <a:solidFill>
                  <a:schemeClr val="bg1"/>
                </a:solidFill>
                <a:highlight>
                  <a:srgbClr val="000000"/>
                </a:highlight>
                <a:latin typeface="Calibri" panose="020F0502020204030204" pitchFamily="34" charset="0"/>
                <a:cs typeface="Calibri" panose="020F0502020204030204" pitchFamily="34" charset="0"/>
              </a:rPr>
              <a:t>(BUT THEY STILL NEED TO BE ABLE TO EAT FISH)</a:t>
            </a:r>
          </a:p>
        </p:txBody>
      </p:sp>
    </p:spTree>
    <p:extLst>
      <p:ext uri="{BB962C8B-B14F-4D97-AF65-F5344CB8AC3E}">
        <p14:creationId xmlns:p14="http://schemas.microsoft.com/office/powerpoint/2010/main" val="596903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2226" name="Picture 2" descr="May be an image of ocean">
            <a:extLst>
              <a:ext uri="{FF2B5EF4-FFF2-40B4-BE49-F238E27FC236}">
                <a16:creationId xmlns:a16="http://schemas.microsoft.com/office/drawing/2014/main" id="{B3CB4C08-D14A-4250-9EB0-0ED2B6A77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F27BF5-EE01-4F94-8316-8B04531616DC}"/>
              </a:ext>
            </a:extLst>
          </p:cNvPr>
          <p:cNvSpPr txBox="1"/>
          <p:nvPr/>
        </p:nvSpPr>
        <p:spPr>
          <a:xfrm>
            <a:off x="20" y="228977"/>
            <a:ext cx="12191980" cy="646331"/>
          </a:xfrm>
          <a:prstGeom prst="rect">
            <a:avLst/>
          </a:prstGeom>
          <a:noFill/>
        </p:spPr>
        <p:txBody>
          <a:bodyPr wrap="square">
            <a:spAutoFit/>
          </a:bodyPr>
          <a:lstStyle/>
          <a:p>
            <a:pPr algn="ctr"/>
            <a:r>
              <a:rPr lang="en-AU" sz="3600" b="1" dirty="0">
                <a:solidFill>
                  <a:schemeClr val="bg1"/>
                </a:solidFill>
                <a:highlight>
                  <a:srgbClr val="000000"/>
                </a:highlight>
                <a:latin typeface="Calibri" panose="020F0502020204030204" pitchFamily="34" charset="0"/>
                <a:cs typeface="Calibri" panose="020F0502020204030204" pitchFamily="34" charset="0"/>
              </a:rPr>
              <a:t>EASY TO ACCESS – 20 MIN BOAT RIDE. NO BAR CROSSING.</a:t>
            </a:r>
          </a:p>
        </p:txBody>
      </p:sp>
    </p:spTree>
    <p:extLst>
      <p:ext uri="{BB962C8B-B14F-4D97-AF65-F5344CB8AC3E}">
        <p14:creationId xmlns:p14="http://schemas.microsoft.com/office/powerpoint/2010/main" val="754805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1202" name="Picture 2" descr="No photo description available.">
            <a:extLst>
              <a:ext uri="{FF2B5EF4-FFF2-40B4-BE49-F238E27FC236}">
                <a16:creationId xmlns:a16="http://schemas.microsoft.com/office/drawing/2014/main" id="{1413E49A-C5F3-4E31-8430-FA9DA36F11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80" b="290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F330CA-928F-143A-7172-EBA4AD441A91}"/>
              </a:ext>
            </a:extLst>
          </p:cNvPr>
          <p:cNvSpPr txBox="1"/>
          <p:nvPr/>
        </p:nvSpPr>
        <p:spPr>
          <a:xfrm>
            <a:off x="20" y="228977"/>
            <a:ext cx="4559623" cy="646331"/>
          </a:xfrm>
          <a:prstGeom prst="rect">
            <a:avLst/>
          </a:prstGeom>
          <a:noFill/>
        </p:spPr>
        <p:txBody>
          <a:bodyPr wrap="square">
            <a:spAutoFit/>
          </a:bodyPr>
          <a:lstStyle/>
          <a:p>
            <a:pPr algn="ctr"/>
            <a:r>
              <a:rPr lang="en-AU" sz="3600" b="1" dirty="0">
                <a:solidFill>
                  <a:schemeClr val="bg1"/>
                </a:solidFill>
                <a:highlight>
                  <a:srgbClr val="000000"/>
                </a:highlight>
                <a:latin typeface="Calibri" panose="020F0502020204030204" pitchFamily="34" charset="0"/>
                <a:cs typeface="Calibri" panose="020F0502020204030204" pitchFamily="34" charset="0"/>
              </a:rPr>
              <a:t>The “locals”</a:t>
            </a:r>
          </a:p>
        </p:txBody>
      </p:sp>
    </p:spTree>
    <p:extLst>
      <p:ext uri="{BB962C8B-B14F-4D97-AF65-F5344CB8AC3E}">
        <p14:creationId xmlns:p14="http://schemas.microsoft.com/office/powerpoint/2010/main" val="1596508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3250" name="Picture 2" descr="May be a closeup of flower and nature">
            <a:extLst>
              <a:ext uri="{FF2B5EF4-FFF2-40B4-BE49-F238E27FC236}">
                <a16:creationId xmlns:a16="http://schemas.microsoft.com/office/drawing/2014/main" id="{17C9BF5E-66F7-4B2C-8721-1F5250ADEC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25" b="1257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845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4274" name="Picture 2" descr="No photo description available.">
            <a:extLst>
              <a:ext uri="{FF2B5EF4-FFF2-40B4-BE49-F238E27FC236}">
                <a16:creationId xmlns:a16="http://schemas.microsoft.com/office/drawing/2014/main" id="{C8EE6823-968D-4DFC-BC95-8736962E4A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235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5298" name="Picture 2" descr="No photo description available.">
            <a:extLst>
              <a:ext uri="{FF2B5EF4-FFF2-40B4-BE49-F238E27FC236}">
                <a16:creationId xmlns:a16="http://schemas.microsoft.com/office/drawing/2014/main" id="{B25438F9-68A2-4862-B981-F9756057FA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654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iagram, map&#10;&#10;Description automatically generated">
            <a:extLst>
              <a:ext uri="{FF2B5EF4-FFF2-40B4-BE49-F238E27FC236}">
                <a16:creationId xmlns:a16="http://schemas.microsoft.com/office/drawing/2014/main" id="{C8B688D6-1948-4FE9-8E1D-DFFF1D5863F3}"/>
              </a:ext>
            </a:extLst>
          </p:cNvPr>
          <p:cNvPicPr>
            <a:picLocks noChangeAspect="1"/>
          </p:cNvPicPr>
          <p:nvPr/>
        </p:nvPicPr>
        <p:blipFill rotWithShape="1">
          <a:blip r:embed="rId3"/>
          <a:srcRect t="4461" r="1838" b="3690"/>
          <a:stretch/>
        </p:blipFill>
        <p:spPr>
          <a:xfrm>
            <a:off x="1985405" y="909735"/>
            <a:ext cx="8221190" cy="5038530"/>
          </a:xfrm>
          <a:prstGeom prst="rect">
            <a:avLst/>
          </a:prstGeom>
          <a:ln>
            <a:solidFill>
              <a:schemeClr val="tx1"/>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EDCD287E-7A57-4EEC-8AA9-6E6748382B50}"/>
              </a:ext>
            </a:extLst>
          </p:cNvPr>
          <p:cNvSpPr/>
          <p:nvPr/>
        </p:nvSpPr>
        <p:spPr>
          <a:xfrm rot="20262724">
            <a:off x="8828753" y="2018597"/>
            <a:ext cx="888987" cy="889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A842195B-B617-E1E4-48A1-56F4D5D3B048}"/>
              </a:ext>
            </a:extLst>
          </p:cNvPr>
          <p:cNvSpPr txBox="1"/>
          <p:nvPr/>
        </p:nvSpPr>
        <p:spPr>
          <a:xfrm>
            <a:off x="10375392" y="2113700"/>
            <a:ext cx="1668413" cy="369332"/>
          </a:xfrm>
          <a:prstGeom prst="rect">
            <a:avLst/>
          </a:prstGeom>
          <a:noFill/>
          <a:ln w="57150">
            <a:solidFill>
              <a:srgbClr val="FF0000"/>
            </a:solidFill>
          </a:ln>
        </p:spPr>
        <p:txBody>
          <a:bodyPr wrap="square" rtlCol="0">
            <a:spAutoFit/>
          </a:bodyPr>
          <a:lstStyle/>
          <a:p>
            <a:r>
              <a:rPr lang="en-US" i="1" dirty="0" err="1"/>
              <a:t>Wobby</a:t>
            </a:r>
            <a:r>
              <a:rPr lang="en-US" i="1" dirty="0"/>
              <a:t> Rock</a:t>
            </a:r>
            <a:endParaRPr lang="en-US" dirty="0"/>
          </a:p>
        </p:txBody>
      </p:sp>
      <p:sp>
        <p:nvSpPr>
          <p:cNvPr id="5" name="Left Arrow 4">
            <a:extLst>
              <a:ext uri="{FF2B5EF4-FFF2-40B4-BE49-F238E27FC236}">
                <a16:creationId xmlns:a16="http://schemas.microsoft.com/office/drawing/2014/main" id="{C51B0C4C-1012-9B2B-0F2E-58738C67C814}"/>
              </a:ext>
            </a:extLst>
          </p:cNvPr>
          <p:cNvSpPr/>
          <p:nvPr/>
        </p:nvSpPr>
        <p:spPr>
          <a:xfrm>
            <a:off x="9853128" y="2133600"/>
            <a:ext cx="497880" cy="329533"/>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051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ement on IUCN Red List Status Change of the Snow Leopard - Snow Leopard  Trust">
            <a:extLst>
              <a:ext uri="{FF2B5EF4-FFF2-40B4-BE49-F238E27FC236}">
                <a16:creationId xmlns:a16="http://schemas.microsoft.com/office/drawing/2014/main" id="{D72219D6-D47E-4230-B76B-CB18DE437D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095"/>
          <a:stretch/>
        </p:blipFill>
        <p:spPr bwMode="auto">
          <a:xfrm>
            <a:off x="656165" y="2752974"/>
            <a:ext cx="11263127" cy="1470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B5D56D-F1D6-4C81-82FB-65865111DE11}"/>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8" name="TextBox 7">
            <a:extLst>
              <a:ext uri="{FF2B5EF4-FFF2-40B4-BE49-F238E27FC236}">
                <a16:creationId xmlns:a16="http://schemas.microsoft.com/office/drawing/2014/main" id="{0BFBFF5C-6C47-4B22-95DA-54554B37A0CF}"/>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9" name="TextBox 8">
            <a:extLst>
              <a:ext uri="{FF2B5EF4-FFF2-40B4-BE49-F238E27FC236}">
                <a16:creationId xmlns:a16="http://schemas.microsoft.com/office/drawing/2014/main" id="{2C1C1CBB-C2CA-4378-BED1-A3348629770C}"/>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highlight>
                  <a:srgbClr val="FF0000"/>
                </a:highlight>
              </a:rPr>
              <a:t>1980</a:t>
            </a:r>
          </a:p>
        </p:txBody>
      </p:sp>
      <p:sp>
        <p:nvSpPr>
          <p:cNvPr id="10" name="TextBox 9">
            <a:extLst>
              <a:ext uri="{FF2B5EF4-FFF2-40B4-BE49-F238E27FC236}">
                <a16:creationId xmlns:a16="http://schemas.microsoft.com/office/drawing/2014/main" id="{71E0E8B7-2781-4838-AF7A-CA29BFCD4326}"/>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11" name="TextBox 10">
            <a:extLst>
              <a:ext uri="{FF2B5EF4-FFF2-40B4-BE49-F238E27FC236}">
                <a16:creationId xmlns:a16="http://schemas.microsoft.com/office/drawing/2014/main" id="{EB8F9AC4-AF3A-4F76-A363-AEFC3CCDA58B}"/>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rPr>
              <a:t>2000</a:t>
            </a:r>
          </a:p>
        </p:txBody>
      </p:sp>
      <p:sp>
        <p:nvSpPr>
          <p:cNvPr id="12" name="TextBox 11">
            <a:extLst>
              <a:ext uri="{FF2B5EF4-FFF2-40B4-BE49-F238E27FC236}">
                <a16:creationId xmlns:a16="http://schemas.microsoft.com/office/drawing/2014/main" id="{22651FEC-CA4B-4AE9-9912-5A633DC3C07F}"/>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3" name="TextBox 12">
            <a:extLst>
              <a:ext uri="{FF2B5EF4-FFF2-40B4-BE49-F238E27FC236}">
                <a16:creationId xmlns:a16="http://schemas.microsoft.com/office/drawing/2014/main" id="{9A220543-C337-42A7-BB92-9FD4CC61E20D}"/>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
        <p:nvSpPr>
          <p:cNvPr id="5" name="Arrow: Up 4">
            <a:extLst>
              <a:ext uri="{FF2B5EF4-FFF2-40B4-BE49-F238E27FC236}">
                <a16:creationId xmlns:a16="http://schemas.microsoft.com/office/drawing/2014/main" id="{401511E6-5874-4A5A-AED1-88A1DAC3D9EC}"/>
              </a:ext>
            </a:extLst>
          </p:cNvPr>
          <p:cNvSpPr/>
          <p:nvPr/>
        </p:nvSpPr>
        <p:spPr>
          <a:xfrm rot="10800000">
            <a:off x="7287045" y="1833739"/>
            <a:ext cx="818148" cy="76944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9EFA1AFE-21A1-46C2-BB14-DB621C0616B4}"/>
              </a:ext>
            </a:extLst>
          </p:cNvPr>
          <p:cNvSpPr txBox="1"/>
          <p:nvPr/>
        </p:nvSpPr>
        <p:spPr>
          <a:xfrm>
            <a:off x="5253708" y="976059"/>
            <a:ext cx="4884821" cy="707886"/>
          </a:xfrm>
          <a:prstGeom prst="rect">
            <a:avLst/>
          </a:prstGeom>
          <a:noFill/>
        </p:spPr>
        <p:txBody>
          <a:bodyPr wrap="square" rtlCol="0">
            <a:spAutoFit/>
          </a:bodyPr>
          <a:lstStyle/>
          <a:p>
            <a:pPr algn="ctr"/>
            <a:r>
              <a:rPr lang="en-AU" sz="4000" b="1" dirty="0"/>
              <a:t>1984: GNS protected</a:t>
            </a:r>
          </a:p>
        </p:txBody>
      </p:sp>
      <p:sp>
        <p:nvSpPr>
          <p:cNvPr id="14" name="TextBox 13">
            <a:extLst>
              <a:ext uri="{FF2B5EF4-FFF2-40B4-BE49-F238E27FC236}">
                <a16:creationId xmlns:a16="http://schemas.microsoft.com/office/drawing/2014/main" id="{17C47144-0461-4C22-A70B-E692C12BDD95}"/>
              </a:ext>
            </a:extLst>
          </p:cNvPr>
          <p:cNvSpPr txBox="1"/>
          <p:nvPr/>
        </p:nvSpPr>
        <p:spPr>
          <a:xfrm>
            <a:off x="954997" y="4092784"/>
            <a:ext cx="1564107" cy="369332"/>
          </a:xfrm>
          <a:prstGeom prst="rect">
            <a:avLst/>
          </a:prstGeom>
          <a:noFill/>
        </p:spPr>
        <p:txBody>
          <a:bodyPr wrap="square" rtlCol="0">
            <a:spAutoFit/>
          </a:bodyPr>
          <a:lstStyle/>
          <a:p>
            <a:pPr algn="ctr"/>
            <a:r>
              <a:rPr lang="en-AU" b="1" dirty="0"/>
              <a:t>Extinct</a:t>
            </a:r>
          </a:p>
        </p:txBody>
      </p:sp>
      <p:sp>
        <p:nvSpPr>
          <p:cNvPr id="15" name="TextBox 14">
            <a:extLst>
              <a:ext uri="{FF2B5EF4-FFF2-40B4-BE49-F238E27FC236}">
                <a16:creationId xmlns:a16="http://schemas.microsoft.com/office/drawing/2014/main" id="{4AF48821-DAA7-4B68-BB0F-8143268CEEF7}"/>
              </a:ext>
            </a:extLst>
          </p:cNvPr>
          <p:cNvSpPr txBox="1"/>
          <p:nvPr/>
        </p:nvSpPr>
        <p:spPr>
          <a:xfrm>
            <a:off x="2537765" y="4105026"/>
            <a:ext cx="1231965" cy="646331"/>
          </a:xfrm>
          <a:prstGeom prst="rect">
            <a:avLst/>
          </a:prstGeom>
          <a:noFill/>
        </p:spPr>
        <p:txBody>
          <a:bodyPr wrap="square" rtlCol="0">
            <a:spAutoFit/>
          </a:bodyPr>
          <a:lstStyle/>
          <a:p>
            <a:pPr algn="ctr"/>
            <a:r>
              <a:rPr lang="en-AU" b="1" dirty="0"/>
              <a:t>Extinct in the Wild</a:t>
            </a:r>
          </a:p>
        </p:txBody>
      </p:sp>
      <p:sp>
        <p:nvSpPr>
          <p:cNvPr id="16" name="TextBox 15">
            <a:extLst>
              <a:ext uri="{FF2B5EF4-FFF2-40B4-BE49-F238E27FC236}">
                <a16:creationId xmlns:a16="http://schemas.microsoft.com/office/drawing/2014/main" id="{5B989E6F-3EDD-4F5C-AD9A-D839E32F5441}"/>
              </a:ext>
            </a:extLst>
          </p:cNvPr>
          <p:cNvSpPr txBox="1"/>
          <p:nvPr/>
        </p:nvSpPr>
        <p:spPr>
          <a:xfrm>
            <a:off x="10031073" y="4105026"/>
            <a:ext cx="1231965" cy="646331"/>
          </a:xfrm>
          <a:prstGeom prst="rect">
            <a:avLst/>
          </a:prstGeom>
          <a:noFill/>
        </p:spPr>
        <p:txBody>
          <a:bodyPr wrap="square" rtlCol="0">
            <a:spAutoFit/>
          </a:bodyPr>
          <a:lstStyle/>
          <a:p>
            <a:pPr algn="ctr"/>
            <a:r>
              <a:rPr lang="en-AU" b="1" dirty="0"/>
              <a:t>Least Concern</a:t>
            </a:r>
          </a:p>
        </p:txBody>
      </p:sp>
      <p:sp>
        <p:nvSpPr>
          <p:cNvPr id="17" name="TextBox 16">
            <a:extLst>
              <a:ext uri="{FF2B5EF4-FFF2-40B4-BE49-F238E27FC236}">
                <a16:creationId xmlns:a16="http://schemas.microsoft.com/office/drawing/2014/main" id="{A27ADBB0-F180-4D2E-9982-15F289B4D8D7}"/>
              </a:ext>
            </a:extLst>
          </p:cNvPr>
          <p:cNvSpPr txBox="1"/>
          <p:nvPr/>
        </p:nvSpPr>
        <p:spPr>
          <a:xfrm>
            <a:off x="8325034" y="4105026"/>
            <a:ext cx="1706039" cy="646331"/>
          </a:xfrm>
          <a:prstGeom prst="rect">
            <a:avLst/>
          </a:prstGeom>
          <a:noFill/>
        </p:spPr>
        <p:txBody>
          <a:bodyPr wrap="square" rtlCol="0">
            <a:spAutoFit/>
          </a:bodyPr>
          <a:lstStyle/>
          <a:p>
            <a:pPr algn="ctr"/>
            <a:r>
              <a:rPr lang="en-AU" b="1" dirty="0"/>
              <a:t>Near Threatened</a:t>
            </a:r>
          </a:p>
        </p:txBody>
      </p:sp>
      <p:sp>
        <p:nvSpPr>
          <p:cNvPr id="18" name="TextBox 17">
            <a:extLst>
              <a:ext uri="{FF2B5EF4-FFF2-40B4-BE49-F238E27FC236}">
                <a16:creationId xmlns:a16="http://schemas.microsoft.com/office/drawing/2014/main" id="{CC1B1452-0945-460D-B85B-17AD7AA7E6E5}"/>
              </a:ext>
            </a:extLst>
          </p:cNvPr>
          <p:cNvSpPr txBox="1"/>
          <p:nvPr/>
        </p:nvSpPr>
        <p:spPr>
          <a:xfrm>
            <a:off x="6750141" y="4199720"/>
            <a:ext cx="2006561" cy="369332"/>
          </a:xfrm>
          <a:prstGeom prst="rect">
            <a:avLst/>
          </a:prstGeom>
          <a:noFill/>
        </p:spPr>
        <p:txBody>
          <a:bodyPr wrap="square" rtlCol="0">
            <a:spAutoFit/>
          </a:bodyPr>
          <a:lstStyle/>
          <a:p>
            <a:pPr algn="ctr"/>
            <a:r>
              <a:rPr lang="en-AU" b="1" dirty="0"/>
              <a:t>Vulnerable</a:t>
            </a:r>
          </a:p>
        </p:txBody>
      </p:sp>
      <p:sp>
        <p:nvSpPr>
          <p:cNvPr id="19" name="TextBox 18">
            <a:extLst>
              <a:ext uri="{FF2B5EF4-FFF2-40B4-BE49-F238E27FC236}">
                <a16:creationId xmlns:a16="http://schemas.microsoft.com/office/drawing/2014/main" id="{D7E6F014-49F6-4039-8E81-39D7B92601FE}"/>
              </a:ext>
            </a:extLst>
          </p:cNvPr>
          <p:cNvSpPr txBox="1"/>
          <p:nvPr/>
        </p:nvSpPr>
        <p:spPr>
          <a:xfrm>
            <a:off x="5221705" y="4199720"/>
            <a:ext cx="2006561" cy="369332"/>
          </a:xfrm>
          <a:prstGeom prst="rect">
            <a:avLst/>
          </a:prstGeom>
          <a:noFill/>
        </p:spPr>
        <p:txBody>
          <a:bodyPr wrap="square" rtlCol="0">
            <a:spAutoFit/>
          </a:bodyPr>
          <a:lstStyle/>
          <a:p>
            <a:pPr algn="ctr"/>
            <a:r>
              <a:rPr lang="en-AU" b="1" dirty="0"/>
              <a:t>Endangered</a:t>
            </a:r>
          </a:p>
        </p:txBody>
      </p:sp>
      <p:sp>
        <p:nvSpPr>
          <p:cNvPr id="20" name="TextBox 19">
            <a:extLst>
              <a:ext uri="{FF2B5EF4-FFF2-40B4-BE49-F238E27FC236}">
                <a16:creationId xmlns:a16="http://schemas.microsoft.com/office/drawing/2014/main" id="{66F9FB03-6CC8-49B7-9AEE-6AE588FD05F8}"/>
              </a:ext>
            </a:extLst>
          </p:cNvPr>
          <p:cNvSpPr txBox="1"/>
          <p:nvPr/>
        </p:nvSpPr>
        <p:spPr>
          <a:xfrm>
            <a:off x="3715551" y="4091973"/>
            <a:ext cx="2006561" cy="646331"/>
          </a:xfrm>
          <a:prstGeom prst="rect">
            <a:avLst/>
          </a:prstGeom>
          <a:noFill/>
        </p:spPr>
        <p:txBody>
          <a:bodyPr wrap="square" rtlCol="0">
            <a:spAutoFit/>
          </a:bodyPr>
          <a:lstStyle/>
          <a:p>
            <a:pPr algn="ctr"/>
            <a:r>
              <a:rPr lang="en-AU" b="1" dirty="0"/>
              <a:t>Critically </a:t>
            </a:r>
          </a:p>
          <a:p>
            <a:pPr algn="ctr"/>
            <a:r>
              <a:rPr lang="en-AU" b="1" dirty="0"/>
              <a:t>Endangered</a:t>
            </a:r>
          </a:p>
        </p:txBody>
      </p:sp>
    </p:spTree>
    <p:extLst>
      <p:ext uri="{BB962C8B-B14F-4D97-AF65-F5344CB8AC3E}">
        <p14:creationId xmlns:p14="http://schemas.microsoft.com/office/powerpoint/2010/main" val="4043501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3C18ACC-7D0D-4587-A783-C6822F9EBC80}"/>
              </a:ext>
            </a:extLst>
          </p:cNvPr>
          <p:cNvPicPr>
            <a:picLocks noChangeAspect="1"/>
          </p:cNvPicPr>
          <p:nvPr/>
        </p:nvPicPr>
        <p:blipFill rotWithShape="1">
          <a:blip r:embed="rId3"/>
          <a:srcRect t="45788" r="3311" b="7664"/>
          <a:stretch/>
        </p:blipFill>
        <p:spPr>
          <a:xfrm>
            <a:off x="160638" y="86497"/>
            <a:ext cx="11788346" cy="6561438"/>
          </a:xfrm>
          <a:prstGeom prst="rect">
            <a:avLst/>
          </a:prstGeom>
        </p:spPr>
      </p:pic>
      <p:sp>
        <p:nvSpPr>
          <p:cNvPr id="4" name="Rectangle 3">
            <a:extLst>
              <a:ext uri="{FF2B5EF4-FFF2-40B4-BE49-F238E27FC236}">
                <a16:creationId xmlns:a16="http://schemas.microsoft.com/office/drawing/2014/main" id="{CCC7B612-3B96-47D2-99A7-26B6895A5941}"/>
              </a:ext>
            </a:extLst>
          </p:cNvPr>
          <p:cNvSpPr/>
          <p:nvPr/>
        </p:nvSpPr>
        <p:spPr>
          <a:xfrm rot="19939323">
            <a:off x="7555695" y="2133965"/>
            <a:ext cx="1302870" cy="13036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30CAEB5-72FD-4A3B-8410-D4B66676E5AC}"/>
              </a:ext>
            </a:extLst>
          </p:cNvPr>
          <p:cNvSpPr/>
          <p:nvPr/>
        </p:nvSpPr>
        <p:spPr>
          <a:xfrm>
            <a:off x="6111941" y="801656"/>
            <a:ext cx="1085850" cy="952500"/>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8E2FB684-AB44-4311-8674-168D4ADDBC25}"/>
              </a:ext>
            </a:extLst>
          </p:cNvPr>
          <p:cNvSpPr txBox="1"/>
          <p:nvPr/>
        </p:nvSpPr>
        <p:spPr>
          <a:xfrm>
            <a:off x="6111941" y="1016296"/>
            <a:ext cx="1085850" cy="523220"/>
          </a:xfrm>
          <a:prstGeom prst="rect">
            <a:avLst/>
          </a:prstGeom>
          <a:noFill/>
        </p:spPr>
        <p:txBody>
          <a:bodyPr wrap="square" rtlCol="0">
            <a:spAutoFit/>
          </a:bodyPr>
          <a:lstStyle/>
          <a:p>
            <a:r>
              <a:rPr lang="en-AU" sz="2800" dirty="0">
                <a:solidFill>
                  <a:schemeClr val="bg1"/>
                </a:solidFill>
              </a:rPr>
              <a:t>HMAS</a:t>
            </a:r>
          </a:p>
        </p:txBody>
      </p:sp>
      <p:sp>
        <p:nvSpPr>
          <p:cNvPr id="7" name="TextBox 6">
            <a:extLst>
              <a:ext uri="{FF2B5EF4-FFF2-40B4-BE49-F238E27FC236}">
                <a16:creationId xmlns:a16="http://schemas.microsoft.com/office/drawing/2014/main" id="{E5D727E0-452D-422F-8E74-EED025BFDC2A}"/>
              </a:ext>
            </a:extLst>
          </p:cNvPr>
          <p:cNvSpPr txBox="1"/>
          <p:nvPr/>
        </p:nvSpPr>
        <p:spPr>
          <a:xfrm rot="19933059">
            <a:off x="7464181" y="2308738"/>
            <a:ext cx="1485900" cy="954107"/>
          </a:xfrm>
          <a:prstGeom prst="rect">
            <a:avLst/>
          </a:prstGeom>
          <a:noFill/>
        </p:spPr>
        <p:txBody>
          <a:bodyPr wrap="square" rtlCol="0">
            <a:spAutoFit/>
          </a:bodyPr>
          <a:lstStyle/>
          <a:p>
            <a:pPr algn="ctr"/>
            <a:r>
              <a:rPr lang="en-AU" sz="2800" dirty="0">
                <a:solidFill>
                  <a:schemeClr val="bg1"/>
                </a:solidFill>
              </a:rPr>
              <a:t>GNS</a:t>
            </a:r>
          </a:p>
          <a:p>
            <a:pPr algn="ctr"/>
            <a:r>
              <a:rPr lang="en-AU" sz="2800" dirty="0">
                <a:solidFill>
                  <a:schemeClr val="bg1"/>
                </a:solidFill>
              </a:rPr>
              <a:t>(1x1nm)</a:t>
            </a:r>
          </a:p>
        </p:txBody>
      </p:sp>
      <p:sp>
        <p:nvSpPr>
          <p:cNvPr id="2" name="TextBox 1">
            <a:extLst>
              <a:ext uri="{FF2B5EF4-FFF2-40B4-BE49-F238E27FC236}">
                <a16:creationId xmlns:a16="http://schemas.microsoft.com/office/drawing/2014/main" id="{BB243D05-E549-465B-AAFB-AA29D69AC67C}"/>
              </a:ext>
            </a:extLst>
          </p:cNvPr>
          <p:cNvSpPr txBox="1"/>
          <p:nvPr/>
        </p:nvSpPr>
        <p:spPr>
          <a:xfrm>
            <a:off x="9708127" y="1901262"/>
            <a:ext cx="1668413" cy="2954655"/>
          </a:xfrm>
          <a:prstGeom prst="rect">
            <a:avLst/>
          </a:prstGeom>
          <a:noFill/>
          <a:ln w="57150">
            <a:solidFill>
              <a:srgbClr val="FF0000"/>
            </a:solidFill>
          </a:ln>
        </p:spPr>
        <p:txBody>
          <a:bodyPr wrap="square" rtlCol="0">
            <a:spAutoFit/>
          </a:bodyPr>
          <a:lstStyle/>
          <a:p>
            <a:r>
              <a:rPr lang="en-US" dirty="0"/>
              <a:t>Protected site </a:t>
            </a:r>
            <a:r>
              <a:rPr lang="en-US" sz="2400" i="1" dirty="0"/>
              <a:t>proposal</a:t>
            </a:r>
            <a:r>
              <a:rPr lang="en-US" dirty="0"/>
              <a:t> made by local divers to a local politician (who said he would only support it if he had the support of local fishers)</a:t>
            </a:r>
          </a:p>
        </p:txBody>
      </p:sp>
      <p:sp>
        <p:nvSpPr>
          <p:cNvPr id="8" name="Left Arrow 7">
            <a:extLst>
              <a:ext uri="{FF2B5EF4-FFF2-40B4-BE49-F238E27FC236}">
                <a16:creationId xmlns:a16="http://schemas.microsoft.com/office/drawing/2014/main" id="{150B95C9-5DBF-D5CD-452F-22B55C38DB5E}"/>
              </a:ext>
            </a:extLst>
          </p:cNvPr>
          <p:cNvSpPr/>
          <p:nvPr/>
        </p:nvSpPr>
        <p:spPr>
          <a:xfrm>
            <a:off x="9185863" y="2149653"/>
            <a:ext cx="497880" cy="329533"/>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D1A16A-BA80-3CB8-E50E-9CEFC2E1D228}"/>
              </a:ext>
            </a:extLst>
          </p:cNvPr>
          <p:cNvSpPr txBox="1"/>
          <p:nvPr/>
        </p:nvSpPr>
        <p:spPr>
          <a:xfrm>
            <a:off x="7996360" y="488966"/>
            <a:ext cx="1933294" cy="923330"/>
          </a:xfrm>
          <a:prstGeom prst="rect">
            <a:avLst/>
          </a:prstGeom>
          <a:noFill/>
          <a:ln w="57150">
            <a:solidFill>
              <a:schemeClr val="accent2">
                <a:lumMod val="60000"/>
                <a:lumOff val="40000"/>
              </a:schemeClr>
            </a:solidFill>
          </a:ln>
        </p:spPr>
        <p:txBody>
          <a:bodyPr wrap="square" rtlCol="0">
            <a:spAutoFit/>
          </a:bodyPr>
          <a:lstStyle/>
          <a:p>
            <a:pPr algn="ctr"/>
            <a:r>
              <a:rPr lang="en-US" dirty="0"/>
              <a:t>Already protected (no-take green zone)</a:t>
            </a:r>
          </a:p>
        </p:txBody>
      </p:sp>
      <p:sp>
        <p:nvSpPr>
          <p:cNvPr id="10" name="Left Arrow 9">
            <a:extLst>
              <a:ext uri="{FF2B5EF4-FFF2-40B4-BE49-F238E27FC236}">
                <a16:creationId xmlns:a16="http://schemas.microsoft.com/office/drawing/2014/main" id="{00B3E254-A08C-F217-AB77-DE40A0A51874}"/>
              </a:ext>
            </a:extLst>
          </p:cNvPr>
          <p:cNvSpPr/>
          <p:nvPr/>
        </p:nvSpPr>
        <p:spPr>
          <a:xfrm>
            <a:off x="7498480" y="726875"/>
            <a:ext cx="497880" cy="329533"/>
          </a:xfrm>
          <a:prstGeom prst="leftArrow">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778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1" descr="A school of fish swimming in the ocean&#10;&#10;Description automatically generated with low confidence">
            <a:extLst>
              <a:ext uri="{FF2B5EF4-FFF2-40B4-BE49-F238E27FC236}">
                <a16:creationId xmlns:a16="http://schemas.microsoft.com/office/drawing/2014/main" id="{340ACF10-CA41-4E8A-B705-DED7B2A8B995}"/>
              </a:ext>
            </a:extLst>
          </p:cNvPr>
          <p:cNvPicPr>
            <a:picLocks noChangeAspect="1"/>
          </p:cNvPicPr>
          <p:nvPr/>
        </p:nvPicPr>
        <p:blipFill rotWithShape="1">
          <a:blip r:embed="rId2"/>
          <a:srcRect t="7446" b="17554"/>
          <a:stretch/>
        </p:blipFill>
        <p:spPr>
          <a:xfrm>
            <a:off x="20" y="10"/>
            <a:ext cx="12191980" cy="6857990"/>
          </a:xfrm>
          <a:prstGeom prst="rect">
            <a:avLst/>
          </a:prstGeom>
        </p:spPr>
      </p:pic>
      <p:sp>
        <p:nvSpPr>
          <p:cNvPr id="3" name="TextBox 2">
            <a:extLst>
              <a:ext uri="{FF2B5EF4-FFF2-40B4-BE49-F238E27FC236}">
                <a16:creationId xmlns:a16="http://schemas.microsoft.com/office/drawing/2014/main" id="{50A9801B-F178-4110-B5DD-DCBB5C8D903C}"/>
              </a:ext>
            </a:extLst>
          </p:cNvPr>
          <p:cNvSpPr txBox="1"/>
          <p:nvPr/>
        </p:nvSpPr>
        <p:spPr>
          <a:xfrm>
            <a:off x="1895475" y="220531"/>
            <a:ext cx="8905876" cy="646331"/>
          </a:xfrm>
          <a:prstGeom prst="rect">
            <a:avLst/>
          </a:prstGeom>
          <a:noFill/>
        </p:spPr>
        <p:txBody>
          <a:bodyPr wrap="square">
            <a:spAutoFit/>
          </a:bodyPr>
          <a:lstStyle/>
          <a:p>
            <a:pPr algn="ctr"/>
            <a:r>
              <a:rPr lang="en-AU" sz="3600" b="1" dirty="0">
                <a:solidFill>
                  <a:schemeClr val="bg1"/>
                </a:solidFill>
                <a:highlight>
                  <a:srgbClr val="000000"/>
                </a:highlight>
                <a:latin typeface="Calibri" panose="020F0502020204030204" pitchFamily="34" charset="0"/>
                <a:cs typeface="Calibri" panose="020F0502020204030204" pitchFamily="34" charset="0"/>
              </a:rPr>
              <a:t>HMAS Brisbane (protected)</a:t>
            </a:r>
          </a:p>
        </p:txBody>
      </p:sp>
    </p:spTree>
    <p:extLst>
      <p:ext uri="{BB962C8B-B14F-4D97-AF65-F5344CB8AC3E}">
        <p14:creationId xmlns:p14="http://schemas.microsoft.com/office/powerpoint/2010/main" val="3248816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3C18ACC-7D0D-4587-A783-C6822F9EBC80}"/>
              </a:ext>
            </a:extLst>
          </p:cNvPr>
          <p:cNvPicPr>
            <a:picLocks noChangeAspect="1"/>
          </p:cNvPicPr>
          <p:nvPr/>
        </p:nvPicPr>
        <p:blipFill rotWithShape="1">
          <a:blip r:embed="rId3"/>
          <a:srcRect t="45788"/>
          <a:stretch/>
        </p:blipFill>
        <p:spPr>
          <a:xfrm>
            <a:off x="0" y="0"/>
            <a:ext cx="12192000" cy="7641772"/>
          </a:xfrm>
          <a:prstGeom prst="rect">
            <a:avLst/>
          </a:prstGeom>
        </p:spPr>
      </p:pic>
      <p:sp>
        <p:nvSpPr>
          <p:cNvPr id="2" name="Arrow: Left 1">
            <a:extLst>
              <a:ext uri="{FF2B5EF4-FFF2-40B4-BE49-F238E27FC236}">
                <a16:creationId xmlns:a16="http://schemas.microsoft.com/office/drawing/2014/main" id="{67B9B55A-625A-4B1C-9DD0-EE4294241265}"/>
              </a:ext>
            </a:extLst>
          </p:cNvPr>
          <p:cNvSpPr/>
          <p:nvPr/>
        </p:nvSpPr>
        <p:spPr>
          <a:xfrm rot="20212303">
            <a:off x="5897128" y="3167190"/>
            <a:ext cx="1485900" cy="8191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Left 7">
            <a:extLst>
              <a:ext uri="{FF2B5EF4-FFF2-40B4-BE49-F238E27FC236}">
                <a16:creationId xmlns:a16="http://schemas.microsoft.com/office/drawing/2014/main" id="{6A9A0BC6-C564-4193-AD21-0D3C2745927D}"/>
              </a:ext>
            </a:extLst>
          </p:cNvPr>
          <p:cNvSpPr/>
          <p:nvPr/>
        </p:nvSpPr>
        <p:spPr>
          <a:xfrm rot="18251935">
            <a:off x="6741243" y="4314083"/>
            <a:ext cx="1485900" cy="8191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Left 8">
            <a:extLst>
              <a:ext uri="{FF2B5EF4-FFF2-40B4-BE49-F238E27FC236}">
                <a16:creationId xmlns:a16="http://schemas.microsoft.com/office/drawing/2014/main" id="{3B705E16-C9A7-4D0B-9750-DE16AE09477E}"/>
              </a:ext>
            </a:extLst>
          </p:cNvPr>
          <p:cNvSpPr/>
          <p:nvPr/>
        </p:nvSpPr>
        <p:spPr>
          <a:xfrm rot="1215405">
            <a:off x="5766526" y="1412444"/>
            <a:ext cx="1485900" cy="8191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41E3043F-59A4-45B4-B9D3-643E1C0A2860}"/>
              </a:ext>
            </a:extLst>
          </p:cNvPr>
          <p:cNvSpPr txBox="1"/>
          <p:nvPr/>
        </p:nvSpPr>
        <p:spPr>
          <a:xfrm>
            <a:off x="1343025" y="220531"/>
            <a:ext cx="8905876" cy="646331"/>
          </a:xfrm>
          <a:prstGeom prst="rect">
            <a:avLst/>
          </a:prstGeom>
          <a:noFill/>
        </p:spPr>
        <p:txBody>
          <a:bodyPr wrap="square">
            <a:spAutoFit/>
          </a:bodyPr>
          <a:lstStyle/>
          <a:p>
            <a:pPr algn="ctr"/>
            <a:r>
              <a:rPr lang="en-AU" sz="3600" b="1" dirty="0">
                <a:solidFill>
                  <a:schemeClr val="bg1"/>
                </a:solidFill>
                <a:highlight>
                  <a:srgbClr val="000000"/>
                </a:highlight>
                <a:latin typeface="Calibri" panose="020F0502020204030204" pitchFamily="34" charset="0"/>
                <a:cs typeface="Calibri" panose="020F0502020204030204" pitchFamily="34" charset="0"/>
              </a:rPr>
              <a:t>Spill over Effect</a:t>
            </a:r>
          </a:p>
        </p:txBody>
      </p:sp>
      <p:sp>
        <p:nvSpPr>
          <p:cNvPr id="11" name="Rectangle 10">
            <a:extLst>
              <a:ext uri="{FF2B5EF4-FFF2-40B4-BE49-F238E27FC236}">
                <a16:creationId xmlns:a16="http://schemas.microsoft.com/office/drawing/2014/main" id="{080065AB-768F-4EEC-9417-DA3766EA55FE}"/>
              </a:ext>
            </a:extLst>
          </p:cNvPr>
          <p:cNvSpPr/>
          <p:nvPr/>
        </p:nvSpPr>
        <p:spPr>
          <a:xfrm rot="19939323">
            <a:off x="7555695" y="2133965"/>
            <a:ext cx="1302870" cy="13036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F561C174-590E-4170-8FDF-14A0C95A4EF5}"/>
              </a:ext>
            </a:extLst>
          </p:cNvPr>
          <p:cNvSpPr txBox="1"/>
          <p:nvPr/>
        </p:nvSpPr>
        <p:spPr>
          <a:xfrm rot="19933059">
            <a:off x="7464181" y="2308738"/>
            <a:ext cx="1485900" cy="954107"/>
          </a:xfrm>
          <a:prstGeom prst="rect">
            <a:avLst/>
          </a:prstGeom>
          <a:noFill/>
        </p:spPr>
        <p:txBody>
          <a:bodyPr wrap="square" rtlCol="0">
            <a:spAutoFit/>
          </a:bodyPr>
          <a:lstStyle/>
          <a:p>
            <a:pPr algn="ctr"/>
            <a:r>
              <a:rPr lang="en-AU" sz="2800" dirty="0">
                <a:solidFill>
                  <a:schemeClr val="bg1"/>
                </a:solidFill>
              </a:rPr>
              <a:t>GNS</a:t>
            </a:r>
          </a:p>
          <a:p>
            <a:pPr algn="ctr"/>
            <a:r>
              <a:rPr lang="en-AU" sz="2800" dirty="0">
                <a:solidFill>
                  <a:schemeClr val="bg1"/>
                </a:solidFill>
              </a:rPr>
              <a:t>(1x1nm)</a:t>
            </a:r>
          </a:p>
        </p:txBody>
      </p:sp>
      <p:sp>
        <p:nvSpPr>
          <p:cNvPr id="4" name="TextBox 3">
            <a:extLst>
              <a:ext uri="{FF2B5EF4-FFF2-40B4-BE49-F238E27FC236}">
                <a16:creationId xmlns:a16="http://schemas.microsoft.com/office/drawing/2014/main" id="{3B80D88B-9EC4-54CD-39D8-37254F2BCFB4}"/>
              </a:ext>
            </a:extLst>
          </p:cNvPr>
          <p:cNvSpPr txBox="1"/>
          <p:nvPr/>
        </p:nvSpPr>
        <p:spPr>
          <a:xfrm>
            <a:off x="9806421" y="1905959"/>
            <a:ext cx="1668413" cy="1754326"/>
          </a:xfrm>
          <a:prstGeom prst="rect">
            <a:avLst/>
          </a:prstGeom>
          <a:noFill/>
          <a:ln w="57150">
            <a:solidFill>
              <a:srgbClr val="FF0000"/>
            </a:solidFill>
          </a:ln>
        </p:spPr>
        <p:txBody>
          <a:bodyPr wrap="square" rtlCol="0">
            <a:spAutoFit/>
          </a:bodyPr>
          <a:lstStyle/>
          <a:p>
            <a:r>
              <a:rPr lang="en-US" dirty="0"/>
              <a:t>Local divers argued the MPA would benefit fishers due to the spill-over effect…</a:t>
            </a:r>
          </a:p>
        </p:txBody>
      </p:sp>
      <p:sp>
        <p:nvSpPr>
          <p:cNvPr id="5" name="Left Arrow 4">
            <a:extLst>
              <a:ext uri="{FF2B5EF4-FFF2-40B4-BE49-F238E27FC236}">
                <a16:creationId xmlns:a16="http://schemas.microsoft.com/office/drawing/2014/main" id="{8AD0971A-4A90-00AC-8C2C-2D98C7C526FD}"/>
              </a:ext>
            </a:extLst>
          </p:cNvPr>
          <p:cNvSpPr/>
          <p:nvPr/>
        </p:nvSpPr>
        <p:spPr>
          <a:xfrm>
            <a:off x="9284157" y="2154350"/>
            <a:ext cx="497880" cy="329533"/>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744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3C18ACC-7D0D-4587-A783-C6822F9EBC80}"/>
              </a:ext>
            </a:extLst>
          </p:cNvPr>
          <p:cNvPicPr>
            <a:picLocks noChangeAspect="1"/>
          </p:cNvPicPr>
          <p:nvPr/>
        </p:nvPicPr>
        <p:blipFill rotWithShape="1">
          <a:blip r:embed="rId3"/>
          <a:srcRect t="45788"/>
          <a:stretch/>
        </p:blipFill>
        <p:spPr>
          <a:xfrm>
            <a:off x="0" y="0"/>
            <a:ext cx="12192000" cy="7641772"/>
          </a:xfrm>
          <a:prstGeom prst="rect">
            <a:avLst/>
          </a:prstGeom>
        </p:spPr>
      </p:pic>
      <p:sp>
        <p:nvSpPr>
          <p:cNvPr id="5" name="Rectangle 4">
            <a:extLst>
              <a:ext uri="{FF2B5EF4-FFF2-40B4-BE49-F238E27FC236}">
                <a16:creationId xmlns:a16="http://schemas.microsoft.com/office/drawing/2014/main" id="{30DF3199-6284-445C-B4B5-FCA388BAD629}"/>
              </a:ext>
            </a:extLst>
          </p:cNvPr>
          <p:cNvSpPr/>
          <p:nvPr/>
        </p:nvSpPr>
        <p:spPr>
          <a:xfrm>
            <a:off x="3181350" y="476250"/>
            <a:ext cx="1409700" cy="131445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91362118-C3AD-4811-9DCE-D5E6D034DAE5}"/>
              </a:ext>
            </a:extLst>
          </p:cNvPr>
          <p:cNvSpPr/>
          <p:nvPr/>
        </p:nvSpPr>
        <p:spPr>
          <a:xfrm>
            <a:off x="3143250" y="1857374"/>
            <a:ext cx="1009650" cy="28860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9F8B44C2-60C8-476C-88D6-C5E828CD110A}"/>
              </a:ext>
            </a:extLst>
          </p:cNvPr>
          <p:cNvSpPr/>
          <p:nvPr/>
        </p:nvSpPr>
        <p:spPr>
          <a:xfrm rot="18347902">
            <a:off x="4132222" y="3922979"/>
            <a:ext cx="1299313" cy="185874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B90C548F-AE8C-40F4-BA6A-3968D8266E99}"/>
              </a:ext>
            </a:extLst>
          </p:cNvPr>
          <p:cNvSpPr/>
          <p:nvPr/>
        </p:nvSpPr>
        <p:spPr>
          <a:xfrm>
            <a:off x="4498277" y="4721813"/>
            <a:ext cx="1299313" cy="288607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9157DA41-C7F6-447D-A312-B57F7C45368A}"/>
              </a:ext>
            </a:extLst>
          </p:cNvPr>
          <p:cNvSpPr/>
          <p:nvPr/>
        </p:nvSpPr>
        <p:spPr>
          <a:xfrm rot="1470697">
            <a:off x="4381328" y="1921954"/>
            <a:ext cx="2774675" cy="158796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423FCFFB-42D2-4274-8423-52E64B2440CE}"/>
              </a:ext>
            </a:extLst>
          </p:cNvPr>
          <p:cNvSpPr txBox="1"/>
          <p:nvPr/>
        </p:nvSpPr>
        <p:spPr>
          <a:xfrm>
            <a:off x="3510712" y="224962"/>
            <a:ext cx="6941566" cy="646331"/>
          </a:xfrm>
          <a:prstGeom prst="rect">
            <a:avLst/>
          </a:prstGeom>
          <a:noFill/>
        </p:spPr>
        <p:txBody>
          <a:bodyPr wrap="square">
            <a:spAutoFit/>
          </a:bodyPr>
          <a:lstStyle/>
          <a:p>
            <a:pPr algn="ctr"/>
            <a:r>
              <a:rPr lang="en-AU" sz="3600" b="1" dirty="0">
                <a:highlight>
                  <a:srgbClr val="FFFF00"/>
                </a:highlight>
                <a:latin typeface="Calibri" panose="020F0502020204030204" pitchFamily="34" charset="0"/>
                <a:cs typeface="Calibri" panose="020F0502020204030204" pitchFamily="34" charset="0"/>
              </a:rPr>
              <a:t>REEFS for FISHING</a:t>
            </a:r>
          </a:p>
        </p:txBody>
      </p:sp>
      <p:sp>
        <p:nvSpPr>
          <p:cNvPr id="18" name="Rectangle 17">
            <a:extLst>
              <a:ext uri="{FF2B5EF4-FFF2-40B4-BE49-F238E27FC236}">
                <a16:creationId xmlns:a16="http://schemas.microsoft.com/office/drawing/2014/main" id="{2C0828EE-1182-43B4-82B7-466A27CDB026}"/>
              </a:ext>
            </a:extLst>
          </p:cNvPr>
          <p:cNvSpPr/>
          <p:nvPr/>
        </p:nvSpPr>
        <p:spPr>
          <a:xfrm rot="19939323">
            <a:off x="7555695" y="2133965"/>
            <a:ext cx="1302870" cy="13036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BCA87BF2-E281-411B-8FEE-8019AF0EB989}"/>
              </a:ext>
            </a:extLst>
          </p:cNvPr>
          <p:cNvSpPr txBox="1"/>
          <p:nvPr/>
        </p:nvSpPr>
        <p:spPr>
          <a:xfrm rot="19933059">
            <a:off x="7464181" y="2308738"/>
            <a:ext cx="1485900" cy="954107"/>
          </a:xfrm>
          <a:prstGeom prst="rect">
            <a:avLst/>
          </a:prstGeom>
          <a:noFill/>
        </p:spPr>
        <p:txBody>
          <a:bodyPr wrap="square" rtlCol="0">
            <a:spAutoFit/>
          </a:bodyPr>
          <a:lstStyle/>
          <a:p>
            <a:pPr algn="ctr"/>
            <a:r>
              <a:rPr lang="en-AU" sz="2800" dirty="0">
                <a:solidFill>
                  <a:schemeClr val="bg1"/>
                </a:solidFill>
              </a:rPr>
              <a:t>GNS</a:t>
            </a:r>
          </a:p>
          <a:p>
            <a:pPr algn="ctr"/>
            <a:r>
              <a:rPr lang="en-AU" sz="2800" dirty="0">
                <a:solidFill>
                  <a:schemeClr val="bg1"/>
                </a:solidFill>
              </a:rPr>
              <a:t>(1x1nm)</a:t>
            </a:r>
          </a:p>
        </p:txBody>
      </p:sp>
      <p:sp>
        <p:nvSpPr>
          <p:cNvPr id="22" name="Rectangle 21">
            <a:extLst>
              <a:ext uri="{FF2B5EF4-FFF2-40B4-BE49-F238E27FC236}">
                <a16:creationId xmlns:a16="http://schemas.microsoft.com/office/drawing/2014/main" id="{EA8B77C0-BCA0-4996-A019-14EE53E2F3CE}"/>
              </a:ext>
            </a:extLst>
          </p:cNvPr>
          <p:cNvSpPr/>
          <p:nvPr/>
        </p:nvSpPr>
        <p:spPr>
          <a:xfrm rot="19952045">
            <a:off x="8403762" y="3293227"/>
            <a:ext cx="1311120" cy="224896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2F913698-3658-45C9-BCE1-2FE15F2DF966}"/>
              </a:ext>
            </a:extLst>
          </p:cNvPr>
          <p:cNvSpPr/>
          <p:nvPr/>
        </p:nvSpPr>
        <p:spPr>
          <a:xfrm rot="19952045">
            <a:off x="7113516" y="1732088"/>
            <a:ext cx="1311120" cy="4531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Isosceles Triangle 1">
            <a:extLst>
              <a:ext uri="{FF2B5EF4-FFF2-40B4-BE49-F238E27FC236}">
                <a16:creationId xmlns:a16="http://schemas.microsoft.com/office/drawing/2014/main" id="{863A836A-5435-47AE-9CEC-40CAB5113782}"/>
              </a:ext>
            </a:extLst>
          </p:cNvPr>
          <p:cNvSpPr/>
          <p:nvPr/>
        </p:nvSpPr>
        <p:spPr>
          <a:xfrm rot="21365449">
            <a:off x="6719322" y="2679333"/>
            <a:ext cx="1216277" cy="1303175"/>
          </a:xfrm>
          <a:prstGeom prst="triangle">
            <a:avLst>
              <a:gd name="adj" fmla="val 52957"/>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1D37F733-A3E3-4C23-8DDE-2618D06B5EE3}"/>
              </a:ext>
            </a:extLst>
          </p:cNvPr>
          <p:cNvSpPr/>
          <p:nvPr/>
        </p:nvSpPr>
        <p:spPr>
          <a:xfrm>
            <a:off x="8860314" y="5371190"/>
            <a:ext cx="1299313" cy="175966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59B03752-9FA3-EBFE-DD92-3152AD78163F}"/>
              </a:ext>
            </a:extLst>
          </p:cNvPr>
          <p:cNvSpPr txBox="1"/>
          <p:nvPr/>
        </p:nvSpPr>
        <p:spPr>
          <a:xfrm>
            <a:off x="9806421" y="1905959"/>
            <a:ext cx="1730910" cy="1754326"/>
          </a:xfrm>
          <a:prstGeom prst="rect">
            <a:avLst/>
          </a:prstGeom>
          <a:noFill/>
          <a:ln w="57150">
            <a:solidFill>
              <a:srgbClr val="FF0000"/>
            </a:solidFill>
          </a:ln>
        </p:spPr>
        <p:txBody>
          <a:bodyPr wrap="square" rtlCol="0">
            <a:spAutoFit/>
          </a:bodyPr>
          <a:lstStyle/>
          <a:p>
            <a:r>
              <a:rPr lang="en-US" dirty="0"/>
              <a:t>…restocking all the other great fishing spots in the area (indicated in yellow)</a:t>
            </a:r>
          </a:p>
        </p:txBody>
      </p:sp>
      <p:sp>
        <p:nvSpPr>
          <p:cNvPr id="6" name="Left Arrow 5">
            <a:extLst>
              <a:ext uri="{FF2B5EF4-FFF2-40B4-BE49-F238E27FC236}">
                <a16:creationId xmlns:a16="http://schemas.microsoft.com/office/drawing/2014/main" id="{BD41BAFF-6F78-8632-631F-CF2F96EB6120}"/>
              </a:ext>
            </a:extLst>
          </p:cNvPr>
          <p:cNvSpPr/>
          <p:nvPr/>
        </p:nvSpPr>
        <p:spPr>
          <a:xfrm>
            <a:off x="9284157" y="2154350"/>
            <a:ext cx="497880" cy="329533"/>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957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7348" name="Picture 4" descr="Snapper Fishing In Close - Fergo&amp;#39;s Tackle World">
            <a:extLst>
              <a:ext uri="{FF2B5EF4-FFF2-40B4-BE49-F238E27FC236}">
                <a16:creationId xmlns:a16="http://schemas.microsoft.com/office/drawing/2014/main" id="{2DDECB07-4231-4A2B-BB0D-66E791B2D0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3EFDD03-BC48-484F-80B8-06FDC06B374B}"/>
              </a:ext>
            </a:extLst>
          </p:cNvPr>
          <p:cNvSpPr txBox="1"/>
          <p:nvPr/>
        </p:nvSpPr>
        <p:spPr>
          <a:xfrm>
            <a:off x="6553200" y="-19355"/>
            <a:ext cx="6096000" cy="1638910"/>
          </a:xfrm>
          <a:prstGeom prst="rect">
            <a:avLst/>
          </a:prstGeom>
          <a:noFill/>
        </p:spPr>
        <p:txBody>
          <a:bodyPr wrap="square">
            <a:spAutoFit/>
          </a:bodyPr>
          <a:lstStyle/>
          <a:p>
            <a:pPr algn="ctr"/>
            <a:r>
              <a:rPr lang="en-US" sz="3600" b="1" dirty="0">
                <a:solidFill>
                  <a:schemeClr val="bg1"/>
                </a:solidFill>
              </a:rPr>
              <a:t>M</a:t>
            </a:r>
            <a:r>
              <a:rPr lang="en-AU" sz="3600" b="1" dirty="0" err="1">
                <a:solidFill>
                  <a:schemeClr val="bg1"/>
                </a:solidFill>
              </a:rPr>
              <a:t>ooloolaba</a:t>
            </a:r>
            <a:r>
              <a:rPr lang="en-AU" sz="3600" b="1" dirty="0">
                <a:solidFill>
                  <a:schemeClr val="bg1"/>
                </a:solidFill>
              </a:rPr>
              <a:t> </a:t>
            </a:r>
          </a:p>
          <a:p>
            <a:pPr algn="ctr"/>
            <a:r>
              <a:rPr lang="en-AU" sz="1800" dirty="0">
                <a:solidFill>
                  <a:schemeClr val="bg1"/>
                </a:solidFill>
              </a:rPr>
              <a:t>The name </a:t>
            </a:r>
            <a:r>
              <a:rPr lang="en-AU" sz="1800" i="1" dirty="0">
                <a:solidFill>
                  <a:schemeClr val="bg1"/>
                </a:solidFill>
              </a:rPr>
              <a:t>Mooloolaba</a:t>
            </a:r>
            <a:r>
              <a:rPr lang="en-AU" sz="1800" dirty="0">
                <a:solidFill>
                  <a:schemeClr val="bg1"/>
                </a:solidFill>
              </a:rPr>
              <a:t> is thought to have derived from </a:t>
            </a:r>
          </a:p>
          <a:p>
            <a:pPr algn="ctr"/>
            <a:r>
              <a:rPr lang="en-AU" sz="1800" i="1" dirty="0">
                <a:solidFill>
                  <a:schemeClr val="bg1"/>
                </a:solidFill>
              </a:rPr>
              <a:t>‘’</a:t>
            </a:r>
            <a:r>
              <a:rPr lang="en-AU" sz="1800" i="1" dirty="0" err="1">
                <a:solidFill>
                  <a:schemeClr val="bg1"/>
                </a:solidFill>
              </a:rPr>
              <a:t>Mulu</a:t>
            </a:r>
            <a:r>
              <a:rPr lang="en-AU" sz="1800" i="1" dirty="0">
                <a:solidFill>
                  <a:schemeClr val="bg1"/>
                </a:solidFill>
              </a:rPr>
              <a:t>” </a:t>
            </a:r>
            <a:r>
              <a:rPr lang="en-AU" sz="1800" dirty="0">
                <a:solidFill>
                  <a:schemeClr val="bg1"/>
                </a:solidFill>
              </a:rPr>
              <a:t>meaning s</a:t>
            </a:r>
            <a:r>
              <a:rPr lang="en-AU" sz="1800" i="1" dirty="0">
                <a:solidFill>
                  <a:schemeClr val="bg1"/>
                </a:solidFill>
              </a:rPr>
              <a:t>napper fish </a:t>
            </a:r>
            <a:r>
              <a:rPr lang="en-AU" sz="1800" dirty="0">
                <a:solidFill>
                  <a:schemeClr val="bg1"/>
                </a:solidFill>
              </a:rPr>
              <a:t>or </a:t>
            </a:r>
          </a:p>
          <a:p>
            <a:pPr algn="ctr"/>
            <a:r>
              <a:rPr lang="en-AU" sz="1800" i="1" dirty="0">
                <a:solidFill>
                  <a:schemeClr val="bg1"/>
                </a:solidFill>
              </a:rPr>
              <a:t>“</a:t>
            </a:r>
            <a:r>
              <a:rPr lang="en-AU" sz="1800" i="1" dirty="0" err="1">
                <a:solidFill>
                  <a:schemeClr val="bg1"/>
                </a:solidFill>
              </a:rPr>
              <a:t>Mullu</a:t>
            </a:r>
            <a:r>
              <a:rPr lang="en-AU" sz="1800" i="1" dirty="0">
                <a:solidFill>
                  <a:schemeClr val="bg1"/>
                </a:solidFill>
              </a:rPr>
              <a:t>” </a:t>
            </a:r>
            <a:r>
              <a:rPr lang="en-AU" sz="1800" dirty="0">
                <a:solidFill>
                  <a:schemeClr val="bg1"/>
                </a:solidFill>
              </a:rPr>
              <a:t>meaning red bellied black snake </a:t>
            </a:r>
          </a:p>
          <a:p>
            <a:pPr algn="ctr"/>
            <a:r>
              <a:rPr lang="en-AU" sz="1050" dirty="0">
                <a:solidFill>
                  <a:schemeClr val="bg1"/>
                </a:solidFill>
              </a:rPr>
              <a:t>(Sunshine Coast Council – Heritage, 2022)</a:t>
            </a:r>
            <a:endParaRPr lang="en-AU" dirty="0"/>
          </a:p>
        </p:txBody>
      </p:sp>
    </p:spTree>
    <p:extLst>
      <p:ext uri="{BB962C8B-B14F-4D97-AF65-F5344CB8AC3E}">
        <p14:creationId xmlns:p14="http://schemas.microsoft.com/office/powerpoint/2010/main" val="3494527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he Holy Trinity – My Top 3 Fishing Spots of the Sunshine CoastSunshine  Coast Lifestyle">
            <a:extLst>
              <a:ext uri="{FF2B5EF4-FFF2-40B4-BE49-F238E27FC236}">
                <a16:creationId xmlns:a16="http://schemas.microsoft.com/office/drawing/2014/main" id="{AF18FD1D-571A-473C-A7FD-ECE18A653F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0" r="8378" b="-1"/>
          <a:stretch/>
        </p:blipFill>
        <p:spPr bwMode="auto">
          <a:xfrm>
            <a:off x="-197581" y="10"/>
            <a:ext cx="1238958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3524481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unny Coast Fishing (Minyama): All You Need to Know">
            <a:extLst>
              <a:ext uri="{FF2B5EF4-FFF2-40B4-BE49-F238E27FC236}">
                <a16:creationId xmlns:a16="http://schemas.microsoft.com/office/drawing/2014/main" id="{AE1B4F95-0CE2-4F65-B0BE-CE00ACC4A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3875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est places to fish on the Sunshine Coast - Visit Sunshine Coast">
            <a:extLst>
              <a:ext uri="{FF2B5EF4-FFF2-40B4-BE49-F238E27FC236}">
                <a16:creationId xmlns:a16="http://schemas.microsoft.com/office/drawing/2014/main" id="{9A3A5744-E6F6-496B-A114-548BD4136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532" y="0"/>
            <a:ext cx="6993467" cy="39338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unshine Coast Fishing Report - Home | Facebook">
            <a:extLst>
              <a:ext uri="{FF2B5EF4-FFF2-40B4-BE49-F238E27FC236}">
                <a16:creationId xmlns:a16="http://schemas.microsoft.com/office/drawing/2014/main" id="{5B441A36-8992-4EEB-B442-51BEFA320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2948473" cy="294847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Bigger fish getting about Sunshine Coast | Bush &amp;#39;n Beach Fishing Mag">
            <a:extLst>
              <a:ext uri="{FF2B5EF4-FFF2-40B4-BE49-F238E27FC236}">
                <a16:creationId xmlns:a16="http://schemas.microsoft.com/office/drawing/2014/main" id="{965BF6CE-5BB0-4FFC-B835-5836969E2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0" y="3936674"/>
            <a:ext cx="4418434" cy="294562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2020 Fishing Reports | Sunshine Coast Fishing Reports">
            <a:extLst>
              <a:ext uri="{FF2B5EF4-FFF2-40B4-BE49-F238E27FC236}">
                <a16:creationId xmlns:a16="http://schemas.microsoft.com/office/drawing/2014/main" id="{6737AC4B-5218-4733-91C3-913F71CBF7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3722"/>
          <a:stretch/>
        </p:blipFill>
        <p:spPr bwMode="auto">
          <a:xfrm>
            <a:off x="7371184" y="3936674"/>
            <a:ext cx="4820815" cy="292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40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DACB4BF-B663-4E4E-97D0-48B50D603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2">
            <a:extLst>
              <a:ext uri="{FF2B5EF4-FFF2-40B4-BE49-F238E27FC236}">
                <a16:creationId xmlns:a16="http://schemas.microsoft.com/office/drawing/2014/main" id="{D0A5348A-9533-464E-9D6D-2961C45667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cuba World - Sunshine Coast">
            <a:extLst>
              <a:ext uri="{FF2B5EF4-FFF2-40B4-BE49-F238E27FC236}">
                <a16:creationId xmlns:a16="http://schemas.microsoft.com/office/drawing/2014/main" id="{035D2D9B-9ADA-41FB-8C6E-92C7A8C4E5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78" r="20377" b="-1"/>
          <a:stretch/>
        </p:blipFill>
        <p:spPr bwMode="auto">
          <a:xfrm>
            <a:off x="20" y="10"/>
            <a:ext cx="608683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cuba World - Sunshine Coast">
            <a:extLst>
              <a:ext uri="{FF2B5EF4-FFF2-40B4-BE49-F238E27FC236}">
                <a16:creationId xmlns:a16="http://schemas.microsoft.com/office/drawing/2014/main" id="{728B36F2-F532-4E7E-870A-6211DE3606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12" r="16654"/>
          <a:stretch/>
        </p:blipFill>
        <p:spPr bwMode="auto">
          <a:xfrm>
            <a:off x="6086856" y="10"/>
            <a:ext cx="610209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a:extLst>
              <a:ext uri="{FF2B5EF4-FFF2-40B4-BE49-F238E27FC236}">
                <a16:creationId xmlns:a16="http://schemas.microsoft.com/office/drawing/2014/main" id="{3FD1517F-255B-4B7F-BF5F-8B12F3DD62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11" name="TextBox 10">
            <a:extLst>
              <a:ext uri="{FF2B5EF4-FFF2-40B4-BE49-F238E27FC236}">
                <a16:creationId xmlns:a16="http://schemas.microsoft.com/office/drawing/2014/main" id="{12BDC47B-2F5B-4A80-B89B-B2929B91A975}"/>
              </a:ext>
            </a:extLst>
          </p:cNvPr>
          <p:cNvSpPr txBox="1"/>
          <p:nvPr/>
        </p:nvSpPr>
        <p:spPr>
          <a:xfrm>
            <a:off x="2539768" y="1565463"/>
            <a:ext cx="6839010" cy="4031873"/>
          </a:xfrm>
          <a:prstGeom prst="rect">
            <a:avLst/>
          </a:prstGeom>
          <a:noFill/>
        </p:spPr>
        <p:txBody>
          <a:bodyPr wrap="square" rtlCol="0">
            <a:spAutoFit/>
          </a:bodyPr>
          <a:lstStyle/>
          <a:p>
            <a:pPr algn="ctr"/>
            <a:r>
              <a:rPr lang="en-US" sz="5400" dirty="0">
                <a:solidFill>
                  <a:schemeClr val="bg1"/>
                </a:solidFill>
                <a:highlight>
                  <a:srgbClr val="000000"/>
                </a:highlight>
              </a:rPr>
              <a:t>This information was current in 2024 </a:t>
            </a:r>
          </a:p>
          <a:p>
            <a:pPr algn="ctr"/>
            <a:r>
              <a:rPr lang="en-US" sz="5400" dirty="0">
                <a:solidFill>
                  <a:schemeClr val="bg1"/>
                </a:solidFill>
                <a:highlight>
                  <a:srgbClr val="000000"/>
                </a:highlight>
              </a:rPr>
              <a:t>Has anything happened since then? </a:t>
            </a:r>
          </a:p>
          <a:p>
            <a:pPr algn="ctr"/>
            <a:r>
              <a:rPr lang="en-US" sz="4000" dirty="0">
                <a:solidFill>
                  <a:schemeClr val="bg1"/>
                </a:solidFill>
                <a:highlight>
                  <a:srgbClr val="000000"/>
                </a:highlight>
              </a:rPr>
              <a:t>E.g. new recovery plan for GNS?</a:t>
            </a:r>
            <a:endParaRPr lang="en-AU" sz="5400" dirty="0">
              <a:solidFill>
                <a:schemeClr val="bg1"/>
              </a:solidFill>
              <a:highlight>
                <a:srgbClr val="000000"/>
              </a:highlight>
            </a:endParaRPr>
          </a:p>
        </p:txBody>
      </p:sp>
    </p:spTree>
    <p:extLst>
      <p:ext uri="{BB962C8B-B14F-4D97-AF65-F5344CB8AC3E}">
        <p14:creationId xmlns:p14="http://schemas.microsoft.com/office/powerpoint/2010/main" val="571496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B75D-ECDB-8423-BCCE-2E3C6181D762}"/>
              </a:ext>
            </a:extLst>
          </p:cNvPr>
          <p:cNvSpPr txBox="1"/>
          <p:nvPr/>
        </p:nvSpPr>
        <p:spPr>
          <a:xfrm>
            <a:off x="352798" y="1636360"/>
            <a:ext cx="4431361"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Interpret data related to the marine environmental planning and management process</a:t>
            </a:r>
            <a:b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Complete Marine Education worksheet </a:t>
            </a:r>
            <a:b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a:t>
            </a:r>
            <a:r>
              <a:rPr lang="en-US" sz="2000" i="1" dirty="0">
                <a:latin typeface="Arial Narrow" panose="020B0604020202020204" pitchFamily="34" charset="0"/>
                <a:cs typeface="Arial Narrow" panose="020B0604020202020204" pitchFamily="34" charset="0"/>
              </a:rPr>
              <a:t>Research Investigation</a:t>
            </a: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p:txBody>
      </p:sp>
      <p:pic>
        <p:nvPicPr>
          <p:cNvPr id="1028" name="Picture 4" descr="The underwater cavern where gray nurse sharks roam | CNN">
            <a:extLst>
              <a:ext uri="{FF2B5EF4-FFF2-40B4-BE49-F238E27FC236}">
                <a16:creationId xmlns:a16="http://schemas.microsoft.com/office/drawing/2014/main" id="{E2B9B3AB-655A-059E-5007-5E883F4D66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48" r="6442"/>
          <a:stretch/>
        </p:blipFill>
        <p:spPr bwMode="auto">
          <a:xfrm>
            <a:off x="4802659" y="0"/>
            <a:ext cx="73893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document&#10;&#10;Description automatically generated">
            <a:extLst>
              <a:ext uri="{FF2B5EF4-FFF2-40B4-BE49-F238E27FC236}">
                <a16:creationId xmlns:a16="http://schemas.microsoft.com/office/drawing/2014/main" id="{D9B9FD5D-4D57-6334-30A4-92A0C282D546}"/>
              </a:ext>
            </a:extLst>
          </p:cNvPr>
          <p:cNvPicPr>
            <a:picLocks noChangeAspect="1"/>
          </p:cNvPicPr>
          <p:nvPr/>
        </p:nvPicPr>
        <p:blipFill>
          <a:blip r:embed="rId4"/>
          <a:stretch>
            <a:fillRect/>
          </a:stretch>
        </p:blipFill>
        <p:spPr>
          <a:xfrm>
            <a:off x="6822073" y="656532"/>
            <a:ext cx="4093577" cy="5544936"/>
          </a:xfrm>
          <a:prstGeom prst="rect">
            <a:avLst/>
          </a:prstGeom>
        </p:spPr>
      </p:pic>
    </p:spTree>
    <p:extLst>
      <p:ext uri="{BB962C8B-B14F-4D97-AF65-F5344CB8AC3E}">
        <p14:creationId xmlns:p14="http://schemas.microsoft.com/office/powerpoint/2010/main" val="31737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218" name="Picture 2" descr="Greynurse Shark, Carcharias taurus Rafinesque, 1810 - The Australian Museum">
            <a:extLst>
              <a:ext uri="{FF2B5EF4-FFF2-40B4-BE49-F238E27FC236}">
                <a16:creationId xmlns:a16="http://schemas.microsoft.com/office/drawing/2014/main" id="{8DC2227C-B85D-4961-98E1-042F4D4FC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992"/>
          <a:stretch/>
        </p:blipFill>
        <p:spPr bwMode="auto">
          <a:xfrm>
            <a:off x="0" y="-285749"/>
            <a:ext cx="12192000" cy="7067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C37EE9-5228-4F63-9DDF-1D32F2C484D8}"/>
              </a:ext>
            </a:extLst>
          </p:cNvPr>
          <p:cNvSpPr txBox="1"/>
          <p:nvPr/>
        </p:nvSpPr>
        <p:spPr>
          <a:xfrm>
            <a:off x="671763" y="36731"/>
            <a:ext cx="11158287" cy="923330"/>
          </a:xfrm>
          <a:prstGeom prst="rect">
            <a:avLst/>
          </a:prstGeom>
          <a:noFill/>
        </p:spPr>
        <p:txBody>
          <a:bodyPr wrap="square" rtlCol="0">
            <a:spAutoFit/>
          </a:bodyPr>
          <a:lstStyle/>
          <a:p>
            <a:pPr algn="ctr"/>
            <a:r>
              <a:rPr lang="en-AU" sz="3600" b="1" dirty="0">
                <a:solidFill>
                  <a:schemeClr val="bg1"/>
                </a:solidFill>
                <a:latin typeface="Calibri" panose="020F0502020204030204" pitchFamily="34" charset="0"/>
                <a:cs typeface="Calibri" panose="020F0502020204030204" pitchFamily="34" charset="0"/>
              </a:rPr>
              <a:t>First ever GNS surveys in 1991</a:t>
            </a:r>
          </a:p>
          <a:p>
            <a:pPr algn="ctr"/>
            <a:r>
              <a:rPr lang="en-AU" b="1" dirty="0">
                <a:solidFill>
                  <a:schemeClr val="bg1"/>
                </a:solidFill>
                <a:latin typeface="Calibri" panose="020F0502020204030204" pitchFamily="34" charset="0"/>
                <a:cs typeface="Calibri" panose="020F0502020204030204" pitchFamily="34" charset="0"/>
              </a:rPr>
              <a:t>9 dives over 3 days at Seal Rocks, and a telephone survey across NSW</a:t>
            </a:r>
          </a:p>
        </p:txBody>
      </p:sp>
      <p:sp>
        <p:nvSpPr>
          <p:cNvPr id="6" name="TextBox 5">
            <a:extLst>
              <a:ext uri="{FF2B5EF4-FFF2-40B4-BE49-F238E27FC236}">
                <a16:creationId xmlns:a16="http://schemas.microsoft.com/office/drawing/2014/main" id="{70061529-5763-4470-A43B-918B4AA3AE93}"/>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7" name="TextBox 6">
            <a:extLst>
              <a:ext uri="{FF2B5EF4-FFF2-40B4-BE49-F238E27FC236}">
                <a16:creationId xmlns:a16="http://schemas.microsoft.com/office/drawing/2014/main" id="{F2AFC4F6-E998-475A-9233-4331EFF964A4}"/>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8" name="TextBox 7">
            <a:extLst>
              <a:ext uri="{FF2B5EF4-FFF2-40B4-BE49-F238E27FC236}">
                <a16:creationId xmlns:a16="http://schemas.microsoft.com/office/drawing/2014/main" id="{CBE52A40-B30A-41D8-BEBA-F7C7026C9EA8}"/>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9" name="TextBox 8">
            <a:extLst>
              <a:ext uri="{FF2B5EF4-FFF2-40B4-BE49-F238E27FC236}">
                <a16:creationId xmlns:a16="http://schemas.microsoft.com/office/drawing/2014/main" id="{736FBB69-E945-41A5-A5E3-E669C5FE0664}"/>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highlight>
                  <a:srgbClr val="FF0000"/>
                </a:highlight>
              </a:rPr>
              <a:t>1990</a:t>
            </a:r>
          </a:p>
        </p:txBody>
      </p:sp>
      <p:sp>
        <p:nvSpPr>
          <p:cNvPr id="10" name="TextBox 9">
            <a:extLst>
              <a:ext uri="{FF2B5EF4-FFF2-40B4-BE49-F238E27FC236}">
                <a16:creationId xmlns:a16="http://schemas.microsoft.com/office/drawing/2014/main" id="{BF832D4B-DD09-45DA-9C47-4A6E423010DC}"/>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rPr>
              <a:t>2000</a:t>
            </a:r>
          </a:p>
        </p:txBody>
      </p:sp>
      <p:sp>
        <p:nvSpPr>
          <p:cNvPr id="11" name="TextBox 10">
            <a:extLst>
              <a:ext uri="{FF2B5EF4-FFF2-40B4-BE49-F238E27FC236}">
                <a16:creationId xmlns:a16="http://schemas.microsoft.com/office/drawing/2014/main" id="{F1D678B9-73A1-43B5-91AB-6DBA382B1C3D}"/>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2" name="TextBox 11">
            <a:extLst>
              <a:ext uri="{FF2B5EF4-FFF2-40B4-BE49-F238E27FC236}">
                <a16:creationId xmlns:a16="http://schemas.microsoft.com/office/drawing/2014/main" id="{D0EE7A5D-0982-4630-BD8F-F0DB96A3EDD9}"/>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Tree>
    <p:extLst>
      <p:ext uri="{BB962C8B-B14F-4D97-AF65-F5344CB8AC3E}">
        <p14:creationId xmlns:p14="http://schemas.microsoft.com/office/powerpoint/2010/main" val="180442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ement on IUCN Red List Status Change of the Snow Leopard - Snow Leopard  Trust">
            <a:extLst>
              <a:ext uri="{FF2B5EF4-FFF2-40B4-BE49-F238E27FC236}">
                <a16:creationId xmlns:a16="http://schemas.microsoft.com/office/drawing/2014/main" id="{D72219D6-D47E-4230-B76B-CB18DE437D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095"/>
          <a:stretch/>
        </p:blipFill>
        <p:spPr bwMode="auto">
          <a:xfrm>
            <a:off x="656165" y="2752974"/>
            <a:ext cx="11263127" cy="1470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B5D56D-F1D6-4C81-82FB-65865111DE11}"/>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8" name="TextBox 7">
            <a:extLst>
              <a:ext uri="{FF2B5EF4-FFF2-40B4-BE49-F238E27FC236}">
                <a16:creationId xmlns:a16="http://schemas.microsoft.com/office/drawing/2014/main" id="{0BFBFF5C-6C47-4B22-95DA-54554B37A0CF}"/>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9" name="TextBox 8">
            <a:extLst>
              <a:ext uri="{FF2B5EF4-FFF2-40B4-BE49-F238E27FC236}">
                <a16:creationId xmlns:a16="http://schemas.microsoft.com/office/drawing/2014/main" id="{2C1C1CBB-C2CA-4378-BED1-A3348629770C}"/>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highlight>
                  <a:srgbClr val="FF0000"/>
                </a:highlight>
              </a:rPr>
              <a:t>1980</a:t>
            </a:r>
          </a:p>
        </p:txBody>
      </p:sp>
      <p:sp>
        <p:nvSpPr>
          <p:cNvPr id="10" name="TextBox 9">
            <a:extLst>
              <a:ext uri="{FF2B5EF4-FFF2-40B4-BE49-F238E27FC236}">
                <a16:creationId xmlns:a16="http://schemas.microsoft.com/office/drawing/2014/main" id="{71E0E8B7-2781-4838-AF7A-CA29BFCD4326}"/>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rPr>
              <a:t>1990</a:t>
            </a:r>
          </a:p>
        </p:txBody>
      </p:sp>
      <p:sp>
        <p:nvSpPr>
          <p:cNvPr id="11" name="TextBox 10">
            <a:extLst>
              <a:ext uri="{FF2B5EF4-FFF2-40B4-BE49-F238E27FC236}">
                <a16:creationId xmlns:a16="http://schemas.microsoft.com/office/drawing/2014/main" id="{EB8F9AC4-AF3A-4F76-A363-AEFC3CCDA58B}"/>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rPr>
              <a:t>2000</a:t>
            </a:r>
          </a:p>
        </p:txBody>
      </p:sp>
      <p:sp>
        <p:nvSpPr>
          <p:cNvPr id="12" name="TextBox 11">
            <a:extLst>
              <a:ext uri="{FF2B5EF4-FFF2-40B4-BE49-F238E27FC236}">
                <a16:creationId xmlns:a16="http://schemas.microsoft.com/office/drawing/2014/main" id="{22651FEC-CA4B-4AE9-9912-5A633DC3C07F}"/>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3" name="TextBox 12">
            <a:extLst>
              <a:ext uri="{FF2B5EF4-FFF2-40B4-BE49-F238E27FC236}">
                <a16:creationId xmlns:a16="http://schemas.microsoft.com/office/drawing/2014/main" id="{9A220543-C337-42A7-BB92-9FD4CC61E20D}"/>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
        <p:nvSpPr>
          <p:cNvPr id="5" name="Arrow: Up 4">
            <a:extLst>
              <a:ext uri="{FF2B5EF4-FFF2-40B4-BE49-F238E27FC236}">
                <a16:creationId xmlns:a16="http://schemas.microsoft.com/office/drawing/2014/main" id="{401511E6-5874-4A5A-AED1-88A1DAC3D9EC}"/>
              </a:ext>
            </a:extLst>
          </p:cNvPr>
          <p:cNvSpPr/>
          <p:nvPr/>
        </p:nvSpPr>
        <p:spPr>
          <a:xfrm rot="10800000">
            <a:off x="5797250" y="1791692"/>
            <a:ext cx="818148" cy="76944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9EFA1AFE-21A1-46C2-BB14-DB621C0616B4}"/>
              </a:ext>
            </a:extLst>
          </p:cNvPr>
          <p:cNvSpPr txBox="1"/>
          <p:nvPr/>
        </p:nvSpPr>
        <p:spPr>
          <a:xfrm>
            <a:off x="2093493" y="976059"/>
            <a:ext cx="8045037" cy="707886"/>
          </a:xfrm>
          <a:prstGeom prst="rect">
            <a:avLst/>
          </a:prstGeom>
          <a:noFill/>
        </p:spPr>
        <p:txBody>
          <a:bodyPr wrap="square" rtlCol="0">
            <a:spAutoFit/>
          </a:bodyPr>
          <a:lstStyle/>
          <a:p>
            <a:pPr algn="ctr"/>
            <a:r>
              <a:rPr lang="en-AU" sz="4000" b="1" dirty="0"/>
              <a:t>1997: GNS upgraded to Endangered</a:t>
            </a:r>
          </a:p>
        </p:txBody>
      </p:sp>
      <p:sp>
        <p:nvSpPr>
          <p:cNvPr id="14" name="TextBox 13">
            <a:extLst>
              <a:ext uri="{FF2B5EF4-FFF2-40B4-BE49-F238E27FC236}">
                <a16:creationId xmlns:a16="http://schemas.microsoft.com/office/drawing/2014/main" id="{17C47144-0461-4C22-A70B-E692C12BDD95}"/>
              </a:ext>
            </a:extLst>
          </p:cNvPr>
          <p:cNvSpPr txBox="1"/>
          <p:nvPr/>
        </p:nvSpPr>
        <p:spPr>
          <a:xfrm>
            <a:off x="954997" y="4092784"/>
            <a:ext cx="1564107" cy="369332"/>
          </a:xfrm>
          <a:prstGeom prst="rect">
            <a:avLst/>
          </a:prstGeom>
          <a:noFill/>
        </p:spPr>
        <p:txBody>
          <a:bodyPr wrap="square" rtlCol="0">
            <a:spAutoFit/>
          </a:bodyPr>
          <a:lstStyle/>
          <a:p>
            <a:pPr algn="ctr"/>
            <a:r>
              <a:rPr lang="en-AU" b="1" dirty="0"/>
              <a:t>Extinct</a:t>
            </a:r>
          </a:p>
        </p:txBody>
      </p:sp>
      <p:sp>
        <p:nvSpPr>
          <p:cNvPr id="15" name="TextBox 14">
            <a:extLst>
              <a:ext uri="{FF2B5EF4-FFF2-40B4-BE49-F238E27FC236}">
                <a16:creationId xmlns:a16="http://schemas.microsoft.com/office/drawing/2014/main" id="{4AF48821-DAA7-4B68-BB0F-8143268CEEF7}"/>
              </a:ext>
            </a:extLst>
          </p:cNvPr>
          <p:cNvSpPr txBox="1"/>
          <p:nvPr/>
        </p:nvSpPr>
        <p:spPr>
          <a:xfrm>
            <a:off x="2537765" y="4105026"/>
            <a:ext cx="1231965" cy="646331"/>
          </a:xfrm>
          <a:prstGeom prst="rect">
            <a:avLst/>
          </a:prstGeom>
          <a:noFill/>
        </p:spPr>
        <p:txBody>
          <a:bodyPr wrap="square" rtlCol="0">
            <a:spAutoFit/>
          </a:bodyPr>
          <a:lstStyle/>
          <a:p>
            <a:pPr algn="ctr"/>
            <a:r>
              <a:rPr lang="en-AU" b="1" dirty="0"/>
              <a:t>Extinct in the Wild</a:t>
            </a:r>
          </a:p>
        </p:txBody>
      </p:sp>
      <p:sp>
        <p:nvSpPr>
          <p:cNvPr id="16" name="TextBox 15">
            <a:extLst>
              <a:ext uri="{FF2B5EF4-FFF2-40B4-BE49-F238E27FC236}">
                <a16:creationId xmlns:a16="http://schemas.microsoft.com/office/drawing/2014/main" id="{5B989E6F-3EDD-4F5C-AD9A-D839E32F5441}"/>
              </a:ext>
            </a:extLst>
          </p:cNvPr>
          <p:cNvSpPr txBox="1"/>
          <p:nvPr/>
        </p:nvSpPr>
        <p:spPr>
          <a:xfrm>
            <a:off x="10031073" y="4105026"/>
            <a:ext cx="1231965" cy="646331"/>
          </a:xfrm>
          <a:prstGeom prst="rect">
            <a:avLst/>
          </a:prstGeom>
          <a:noFill/>
        </p:spPr>
        <p:txBody>
          <a:bodyPr wrap="square" rtlCol="0">
            <a:spAutoFit/>
          </a:bodyPr>
          <a:lstStyle/>
          <a:p>
            <a:pPr algn="ctr"/>
            <a:r>
              <a:rPr lang="en-AU" b="1" dirty="0"/>
              <a:t>Least Concern</a:t>
            </a:r>
          </a:p>
        </p:txBody>
      </p:sp>
      <p:sp>
        <p:nvSpPr>
          <p:cNvPr id="17" name="TextBox 16">
            <a:extLst>
              <a:ext uri="{FF2B5EF4-FFF2-40B4-BE49-F238E27FC236}">
                <a16:creationId xmlns:a16="http://schemas.microsoft.com/office/drawing/2014/main" id="{A27ADBB0-F180-4D2E-9982-15F289B4D8D7}"/>
              </a:ext>
            </a:extLst>
          </p:cNvPr>
          <p:cNvSpPr txBox="1"/>
          <p:nvPr/>
        </p:nvSpPr>
        <p:spPr>
          <a:xfrm>
            <a:off x="8325034" y="4105026"/>
            <a:ext cx="1706039" cy="646331"/>
          </a:xfrm>
          <a:prstGeom prst="rect">
            <a:avLst/>
          </a:prstGeom>
          <a:noFill/>
        </p:spPr>
        <p:txBody>
          <a:bodyPr wrap="square" rtlCol="0">
            <a:spAutoFit/>
          </a:bodyPr>
          <a:lstStyle/>
          <a:p>
            <a:pPr algn="ctr"/>
            <a:r>
              <a:rPr lang="en-AU" b="1" dirty="0"/>
              <a:t>Near Threatened</a:t>
            </a:r>
          </a:p>
        </p:txBody>
      </p:sp>
      <p:sp>
        <p:nvSpPr>
          <p:cNvPr id="18" name="TextBox 17">
            <a:extLst>
              <a:ext uri="{FF2B5EF4-FFF2-40B4-BE49-F238E27FC236}">
                <a16:creationId xmlns:a16="http://schemas.microsoft.com/office/drawing/2014/main" id="{CC1B1452-0945-460D-B85B-17AD7AA7E6E5}"/>
              </a:ext>
            </a:extLst>
          </p:cNvPr>
          <p:cNvSpPr txBox="1"/>
          <p:nvPr/>
        </p:nvSpPr>
        <p:spPr>
          <a:xfrm>
            <a:off x="6750141" y="4199720"/>
            <a:ext cx="2006561" cy="369332"/>
          </a:xfrm>
          <a:prstGeom prst="rect">
            <a:avLst/>
          </a:prstGeom>
          <a:noFill/>
        </p:spPr>
        <p:txBody>
          <a:bodyPr wrap="square" rtlCol="0">
            <a:spAutoFit/>
          </a:bodyPr>
          <a:lstStyle/>
          <a:p>
            <a:pPr algn="ctr"/>
            <a:r>
              <a:rPr lang="en-AU" b="1" dirty="0"/>
              <a:t>Vulnerable</a:t>
            </a:r>
          </a:p>
        </p:txBody>
      </p:sp>
      <p:sp>
        <p:nvSpPr>
          <p:cNvPr id="19" name="TextBox 18">
            <a:extLst>
              <a:ext uri="{FF2B5EF4-FFF2-40B4-BE49-F238E27FC236}">
                <a16:creationId xmlns:a16="http://schemas.microsoft.com/office/drawing/2014/main" id="{D7E6F014-49F6-4039-8E81-39D7B92601FE}"/>
              </a:ext>
            </a:extLst>
          </p:cNvPr>
          <p:cNvSpPr txBox="1"/>
          <p:nvPr/>
        </p:nvSpPr>
        <p:spPr>
          <a:xfrm>
            <a:off x="5221705" y="4199720"/>
            <a:ext cx="2006561" cy="369332"/>
          </a:xfrm>
          <a:prstGeom prst="rect">
            <a:avLst/>
          </a:prstGeom>
          <a:noFill/>
        </p:spPr>
        <p:txBody>
          <a:bodyPr wrap="square" rtlCol="0">
            <a:spAutoFit/>
          </a:bodyPr>
          <a:lstStyle/>
          <a:p>
            <a:pPr algn="ctr"/>
            <a:r>
              <a:rPr lang="en-AU" b="1" dirty="0"/>
              <a:t>Endangered</a:t>
            </a:r>
          </a:p>
        </p:txBody>
      </p:sp>
      <p:sp>
        <p:nvSpPr>
          <p:cNvPr id="20" name="TextBox 19">
            <a:extLst>
              <a:ext uri="{FF2B5EF4-FFF2-40B4-BE49-F238E27FC236}">
                <a16:creationId xmlns:a16="http://schemas.microsoft.com/office/drawing/2014/main" id="{66F9FB03-6CC8-49B7-9AEE-6AE588FD05F8}"/>
              </a:ext>
            </a:extLst>
          </p:cNvPr>
          <p:cNvSpPr txBox="1"/>
          <p:nvPr/>
        </p:nvSpPr>
        <p:spPr>
          <a:xfrm>
            <a:off x="3715551" y="4091973"/>
            <a:ext cx="2006561" cy="646331"/>
          </a:xfrm>
          <a:prstGeom prst="rect">
            <a:avLst/>
          </a:prstGeom>
          <a:noFill/>
        </p:spPr>
        <p:txBody>
          <a:bodyPr wrap="square" rtlCol="0">
            <a:spAutoFit/>
          </a:bodyPr>
          <a:lstStyle/>
          <a:p>
            <a:pPr algn="ctr"/>
            <a:r>
              <a:rPr lang="en-AU" b="1" dirty="0"/>
              <a:t>Critically </a:t>
            </a:r>
          </a:p>
          <a:p>
            <a:pPr algn="ctr"/>
            <a:r>
              <a:rPr lang="en-AU" b="1" dirty="0"/>
              <a:t>Endangered</a:t>
            </a:r>
          </a:p>
        </p:txBody>
      </p:sp>
    </p:spTree>
    <p:extLst>
      <p:ext uri="{BB962C8B-B14F-4D97-AF65-F5344CB8AC3E}">
        <p14:creationId xmlns:p14="http://schemas.microsoft.com/office/powerpoint/2010/main" val="190247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4C2B0DE-75E1-4914-9A00-21ED6835D186}"/>
              </a:ext>
            </a:extLst>
          </p:cNvPr>
          <p:cNvPicPr>
            <a:picLocks noChangeAspect="1"/>
          </p:cNvPicPr>
          <p:nvPr/>
        </p:nvPicPr>
        <p:blipFill rotWithShape="1">
          <a:blip r:embed="rId3">
            <a:alphaModFix/>
          </a:blip>
          <a:srcRect t="4894" b="13879"/>
          <a:stretch/>
        </p:blipFill>
        <p:spPr>
          <a:xfrm>
            <a:off x="20" y="-76190"/>
            <a:ext cx="12191980" cy="6857990"/>
          </a:xfrm>
          <a:prstGeom prst="rect">
            <a:avLst/>
          </a:prstGeom>
        </p:spPr>
      </p:pic>
      <p:sp>
        <p:nvSpPr>
          <p:cNvPr id="6" name="Rectangle 5">
            <a:extLst>
              <a:ext uri="{FF2B5EF4-FFF2-40B4-BE49-F238E27FC236}">
                <a16:creationId xmlns:a16="http://schemas.microsoft.com/office/drawing/2014/main" id="{041228B5-5170-40BF-847D-1B68282B4528}"/>
              </a:ext>
            </a:extLst>
          </p:cNvPr>
          <p:cNvSpPr/>
          <p:nvPr/>
        </p:nvSpPr>
        <p:spPr>
          <a:xfrm rot="20428274">
            <a:off x="1723030" y="2425063"/>
            <a:ext cx="8364938" cy="1938992"/>
          </a:xfrm>
          <a:prstGeom prst="rect">
            <a:avLst/>
          </a:prstGeom>
          <a:noFill/>
        </p:spPr>
        <p:txBody>
          <a:bodyPr wrap="square" lIns="91440" tIns="45720" rIns="91440" bIns="45720">
            <a:spAutoFit/>
          </a:bodyPr>
          <a:lstStyle/>
          <a:p>
            <a:pPr algn="ctr"/>
            <a:r>
              <a:rPr lang="en-US" sz="12000" b="0" cap="none" spc="0" dirty="0">
                <a:ln w="0"/>
                <a:solidFill>
                  <a:schemeClr val="bg1"/>
                </a:solidFill>
                <a:effectLst>
                  <a:outerShdw blurRad="38100" dist="19050" dir="2700000" algn="tl" rotWithShape="0">
                    <a:schemeClr val="dk1">
                      <a:alpha val="40000"/>
                    </a:schemeClr>
                  </a:outerShdw>
                </a:effectLst>
              </a:rPr>
              <a:t>Protected</a:t>
            </a:r>
          </a:p>
        </p:txBody>
      </p:sp>
      <p:sp>
        <p:nvSpPr>
          <p:cNvPr id="8" name="TextBox 7">
            <a:extLst>
              <a:ext uri="{FF2B5EF4-FFF2-40B4-BE49-F238E27FC236}">
                <a16:creationId xmlns:a16="http://schemas.microsoft.com/office/drawing/2014/main" id="{E62B478C-5AAC-47E7-BE41-2CF3C7D0F2D6}"/>
              </a:ext>
            </a:extLst>
          </p:cNvPr>
          <p:cNvSpPr txBox="1"/>
          <p:nvPr/>
        </p:nvSpPr>
        <p:spPr>
          <a:xfrm>
            <a:off x="529387" y="5847348"/>
            <a:ext cx="1564106" cy="769441"/>
          </a:xfrm>
          <a:prstGeom prst="rect">
            <a:avLst/>
          </a:prstGeom>
          <a:noFill/>
        </p:spPr>
        <p:txBody>
          <a:bodyPr wrap="square" rtlCol="0">
            <a:spAutoFit/>
          </a:bodyPr>
          <a:lstStyle/>
          <a:p>
            <a:r>
              <a:rPr lang="en-AU" sz="4400" b="1" dirty="0">
                <a:solidFill>
                  <a:schemeClr val="bg1"/>
                </a:solidFill>
              </a:rPr>
              <a:t>1960</a:t>
            </a:r>
          </a:p>
        </p:txBody>
      </p:sp>
      <p:sp>
        <p:nvSpPr>
          <p:cNvPr id="9" name="TextBox 8">
            <a:extLst>
              <a:ext uri="{FF2B5EF4-FFF2-40B4-BE49-F238E27FC236}">
                <a16:creationId xmlns:a16="http://schemas.microsoft.com/office/drawing/2014/main" id="{AB34F764-78D6-4813-B773-EE3FD70A1AF7}"/>
              </a:ext>
            </a:extLst>
          </p:cNvPr>
          <p:cNvSpPr txBox="1"/>
          <p:nvPr/>
        </p:nvSpPr>
        <p:spPr>
          <a:xfrm>
            <a:off x="2093493" y="5855370"/>
            <a:ext cx="1564106" cy="769441"/>
          </a:xfrm>
          <a:prstGeom prst="rect">
            <a:avLst/>
          </a:prstGeom>
          <a:noFill/>
        </p:spPr>
        <p:txBody>
          <a:bodyPr wrap="square" rtlCol="0">
            <a:spAutoFit/>
          </a:bodyPr>
          <a:lstStyle/>
          <a:p>
            <a:r>
              <a:rPr lang="en-AU" sz="4400" b="1" dirty="0">
                <a:solidFill>
                  <a:schemeClr val="bg1"/>
                </a:solidFill>
              </a:rPr>
              <a:t>1970</a:t>
            </a:r>
          </a:p>
        </p:txBody>
      </p:sp>
      <p:sp>
        <p:nvSpPr>
          <p:cNvPr id="10" name="TextBox 9">
            <a:extLst>
              <a:ext uri="{FF2B5EF4-FFF2-40B4-BE49-F238E27FC236}">
                <a16:creationId xmlns:a16="http://schemas.microsoft.com/office/drawing/2014/main" id="{C847C27B-8BFE-40C4-97DB-8ADD7ACA6CC8}"/>
              </a:ext>
            </a:extLst>
          </p:cNvPr>
          <p:cNvSpPr txBox="1"/>
          <p:nvPr/>
        </p:nvSpPr>
        <p:spPr>
          <a:xfrm>
            <a:off x="3657599" y="5855370"/>
            <a:ext cx="1564106" cy="769441"/>
          </a:xfrm>
          <a:prstGeom prst="rect">
            <a:avLst/>
          </a:prstGeom>
          <a:noFill/>
        </p:spPr>
        <p:txBody>
          <a:bodyPr wrap="square" rtlCol="0">
            <a:spAutoFit/>
          </a:bodyPr>
          <a:lstStyle/>
          <a:p>
            <a:r>
              <a:rPr lang="en-AU" sz="4400" b="1" dirty="0">
                <a:solidFill>
                  <a:schemeClr val="bg1"/>
                </a:solidFill>
              </a:rPr>
              <a:t>1980</a:t>
            </a:r>
          </a:p>
        </p:txBody>
      </p:sp>
      <p:sp>
        <p:nvSpPr>
          <p:cNvPr id="11" name="TextBox 10">
            <a:extLst>
              <a:ext uri="{FF2B5EF4-FFF2-40B4-BE49-F238E27FC236}">
                <a16:creationId xmlns:a16="http://schemas.microsoft.com/office/drawing/2014/main" id="{716D2F80-8932-47B6-B275-41A228137BAA}"/>
              </a:ext>
            </a:extLst>
          </p:cNvPr>
          <p:cNvSpPr txBox="1"/>
          <p:nvPr/>
        </p:nvSpPr>
        <p:spPr>
          <a:xfrm>
            <a:off x="5374105" y="5839326"/>
            <a:ext cx="1564106" cy="769441"/>
          </a:xfrm>
          <a:prstGeom prst="rect">
            <a:avLst/>
          </a:prstGeom>
          <a:noFill/>
        </p:spPr>
        <p:txBody>
          <a:bodyPr wrap="square" rtlCol="0">
            <a:spAutoFit/>
          </a:bodyPr>
          <a:lstStyle/>
          <a:p>
            <a:r>
              <a:rPr lang="en-AU" sz="4400" b="1" dirty="0">
                <a:solidFill>
                  <a:schemeClr val="bg1"/>
                </a:solidFill>
                <a:highlight>
                  <a:srgbClr val="FF0000"/>
                </a:highlight>
              </a:rPr>
              <a:t>1990</a:t>
            </a:r>
          </a:p>
        </p:txBody>
      </p:sp>
      <p:sp>
        <p:nvSpPr>
          <p:cNvPr id="12" name="TextBox 11">
            <a:extLst>
              <a:ext uri="{FF2B5EF4-FFF2-40B4-BE49-F238E27FC236}">
                <a16:creationId xmlns:a16="http://schemas.microsoft.com/office/drawing/2014/main" id="{E359FECB-C449-4AD6-8DE3-DED55D00C4B3}"/>
              </a:ext>
            </a:extLst>
          </p:cNvPr>
          <p:cNvSpPr txBox="1"/>
          <p:nvPr/>
        </p:nvSpPr>
        <p:spPr>
          <a:xfrm>
            <a:off x="6938211" y="5847348"/>
            <a:ext cx="1564106" cy="769441"/>
          </a:xfrm>
          <a:prstGeom prst="rect">
            <a:avLst/>
          </a:prstGeom>
          <a:noFill/>
        </p:spPr>
        <p:txBody>
          <a:bodyPr wrap="square" rtlCol="0">
            <a:spAutoFit/>
          </a:bodyPr>
          <a:lstStyle/>
          <a:p>
            <a:r>
              <a:rPr lang="en-AU" sz="4400" b="1" dirty="0">
                <a:solidFill>
                  <a:schemeClr val="bg1"/>
                </a:solidFill>
              </a:rPr>
              <a:t>2000</a:t>
            </a:r>
          </a:p>
        </p:txBody>
      </p:sp>
      <p:sp>
        <p:nvSpPr>
          <p:cNvPr id="13" name="TextBox 12">
            <a:extLst>
              <a:ext uri="{FF2B5EF4-FFF2-40B4-BE49-F238E27FC236}">
                <a16:creationId xmlns:a16="http://schemas.microsoft.com/office/drawing/2014/main" id="{D5ED21F4-3D87-4D88-ACDE-D6B28357A23A}"/>
              </a:ext>
            </a:extLst>
          </p:cNvPr>
          <p:cNvSpPr txBox="1"/>
          <p:nvPr/>
        </p:nvSpPr>
        <p:spPr>
          <a:xfrm>
            <a:off x="8502317" y="5847348"/>
            <a:ext cx="1564106" cy="769441"/>
          </a:xfrm>
          <a:prstGeom prst="rect">
            <a:avLst/>
          </a:prstGeom>
          <a:noFill/>
        </p:spPr>
        <p:txBody>
          <a:bodyPr wrap="square" rtlCol="0">
            <a:spAutoFit/>
          </a:bodyPr>
          <a:lstStyle/>
          <a:p>
            <a:r>
              <a:rPr lang="en-AU" sz="4400" b="1" dirty="0">
                <a:solidFill>
                  <a:schemeClr val="bg1"/>
                </a:solidFill>
              </a:rPr>
              <a:t>2010</a:t>
            </a:r>
          </a:p>
        </p:txBody>
      </p:sp>
      <p:sp>
        <p:nvSpPr>
          <p:cNvPr id="14" name="TextBox 13">
            <a:extLst>
              <a:ext uri="{FF2B5EF4-FFF2-40B4-BE49-F238E27FC236}">
                <a16:creationId xmlns:a16="http://schemas.microsoft.com/office/drawing/2014/main" id="{3A7972B3-9E5D-40E7-A139-01A7BE12CDD6}"/>
              </a:ext>
            </a:extLst>
          </p:cNvPr>
          <p:cNvSpPr txBox="1"/>
          <p:nvPr/>
        </p:nvSpPr>
        <p:spPr>
          <a:xfrm>
            <a:off x="10066423" y="5879433"/>
            <a:ext cx="1564106" cy="769441"/>
          </a:xfrm>
          <a:prstGeom prst="rect">
            <a:avLst/>
          </a:prstGeom>
          <a:noFill/>
        </p:spPr>
        <p:txBody>
          <a:bodyPr wrap="square" rtlCol="0">
            <a:spAutoFit/>
          </a:bodyPr>
          <a:lstStyle/>
          <a:p>
            <a:r>
              <a:rPr lang="en-AU" sz="4400" b="1" dirty="0">
                <a:solidFill>
                  <a:schemeClr val="bg1"/>
                </a:solidFill>
              </a:rPr>
              <a:t>2020</a:t>
            </a:r>
          </a:p>
        </p:txBody>
      </p:sp>
      <p:sp>
        <p:nvSpPr>
          <p:cNvPr id="15" name="TextBox 14">
            <a:extLst>
              <a:ext uri="{FF2B5EF4-FFF2-40B4-BE49-F238E27FC236}">
                <a16:creationId xmlns:a16="http://schemas.microsoft.com/office/drawing/2014/main" id="{5ACA8D7C-9FE7-4AB0-9FF1-614E10AAC907}"/>
              </a:ext>
            </a:extLst>
          </p:cNvPr>
          <p:cNvSpPr txBox="1"/>
          <p:nvPr/>
        </p:nvSpPr>
        <p:spPr>
          <a:xfrm>
            <a:off x="690465" y="172674"/>
            <a:ext cx="10767527" cy="1600438"/>
          </a:xfrm>
          <a:prstGeom prst="rect">
            <a:avLst/>
          </a:prstGeom>
          <a:noFill/>
        </p:spPr>
        <p:txBody>
          <a:bodyPr wrap="square" rtlCol="0">
            <a:spAutoFit/>
          </a:bodyPr>
          <a:lstStyle/>
          <a:p>
            <a:pPr algn="ctr"/>
            <a:r>
              <a:rPr lang="en-AU" sz="4000" b="1" dirty="0">
                <a:highlight>
                  <a:srgbClr val="FFFF00"/>
                </a:highlight>
              </a:rPr>
              <a:t>1998: 3 abandoned GNS sites at Jervis Bay NSW  protected under the precautionary principle </a:t>
            </a:r>
          </a:p>
          <a:p>
            <a:pPr algn="ctr"/>
            <a:r>
              <a:rPr lang="en-AU" b="1" dirty="0">
                <a:highlight>
                  <a:srgbClr val="FFFF00"/>
                </a:highlight>
              </a:rPr>
              <a:t>(see definition next slide)</a:t>
            </a:r>
          </a:p>
        </p:txBody>
      </p:sp>
    </p:spTree>
    <p:extLst>
      <p:ext uri="{BB962C8B-B14F-4D97-AF65-F5344CB8AC3E}">
        <p14:creationId xmlns:p14="http://schemas.microsoft.com/office/powerpoint/2010/main" val="3702247284"/>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1195</TotalTime>
  <Words>3087</Words>
  <Application>Microsoft Macintosh PowerPoint</Application>
  <PresentationFormat>Widescreen</PresentationFormat>
  <Paragraphs>371</Paragraphs>
  <Slides>68</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Arial Narrow</vt:lpstr>
      <vt:lpstr>Calibri</vt:lpstr>
      <vt:lpstr>cnn_sans_display</vt:lpstr>
      <vt:lpstr>Times New Roman</vt:lpstr>
      <vt:lpstr>Tw Cen MT</vt:lpstr>
      <vt:lpstr>Wingdings</vt:lpstr>
      <vt:lpstr>Droplet</vt:lpstr>
      <vt:lpstr>PowerPoint Presentation</vt:lpstr>
      <vt:lpstr>Grey Nurse SharK 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Grey Nurse Shark</dc:title>
  <dc:creator>Gail Riches</dc:creator>
  <cp:lastModifiedBy>Gail Riches</cp:lastModifiedBy>
  <cp:revision>341</cp:revision>
  <dcterms:created xsi:type="dcterms:W3CDTF">2022-02-25T02:27:15Z</dcterms:created>
  <dcterms:modified xsi:type="dcterms:W3CDTF">2024-07-08T03:06:33Z</dcterms:modified>
</cp:coreProperties>
</file>