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7"/>
  </p:notesMasterIdLst>
  <p:sldIdLst>
    <p:sldId id="349" r:id="rId2"/>
    <p:sldId id="314" r:id="rId3"/>
    <p:sldId id="320" r:id="rId4"/>
    <p:sldId id="315" r:id="rId5"/>
    <p:sldId id="317" r:id="rId6"/>
    <p:sldId id="318" r:id="rId7"/>
    <p:sldId id="319" r:id="rId8"/>
    <p:sldId id="321" r:id="rId9"/>
    <p:sldId id="396" r:id="rId10"/>
    <p:sldId id="368" r:id="rId11"/>
    <p:sldId id="397" r:id="rId12"/>
    <p:sldId id="398" r:id="rId13"/>
    <p:sldId id="322" r:id="rId14"/>
    <p:sldId id="316" r:id="rId15"/>
    <p:sldId id="323" r:id="rId16"/>
    <p:sldId id="324" r:id="rId17"/>
    <p:sldId id="325" r:id="rId18"/>
    <p:sldId id="326" r:id="rId19"/>
    <p:sldId id="350" r:id="rId20"/>
    <p:sldId id="351" r:id="rId21"/>
    <p:sldId id="328" r:id="rId22"/>
    <p:sldId id="332" r:id="rId23"/>
    <p:sldId id="330" r:id="rId24"/>
    <p:sldId id="329" r:id="rId25"/>
    <p:sldId id="331" r:id="rId26"/>
    <p:sldId id="333" r:id="rId27"/>
    <p:sldId id="334" r:id="rId28"/>
    <p:sldId id="337" r:id="rId29"/>
    <p:sldId id="340" r:id="rId30"/>
    <p:sldId id="338" r:id="rId31"/>
    <p:sldId id="339" r:id="rId32"/>
    <p:sldId id="336" r:id="rId33"/>
    <p:sldId id="346" r:id="rId34"/>
    <p:sldId id="347" r:id="rId35"/>
    <p:sldId id="345" r:id="rId36"/>
    <p:sldId id="357" r:id="rId37"/>
    <p:sldId id="358" r:id="rId38"/>
    <p:sldId id="353" r:id="rId39"/>
    <p:sldId id="359" r:id="rId40"/>
    <p:sldId id="395" r:id="rId41"/>
    <p:sldId id="362" r:id="rId42"/>
    <p:sldId id="365" r:id="rId43"/>
    <p:sldId id="385" r:id="rId44"/>
    <p:sldId id="356" r:id="rId45"/>
    <p:sldId id="386" r:id="rId46"/>
    <p:sldId id="366" r:id="rId47"/>
    <p:sldId id="379" r:id="rId48"/>
    <p:sldId id="387" r:id="rId49"/>
    <p:sldId id="388" r:id="rId50"/>
    <p:sldId id="389" r:id="rId51"/>
    <p:sldId id="390" r:id="rId52"/>
    <p:sldId id="391" r:id="rId53"/>
    <p:sldId id="392" r:id="rId54"/>
    <p:sldId id="363" r:id="rId55"/>
    <p:sldId id="380" r:id="rId56"/>
    <p:sldId id="399" r:id="rId57"/>
    <p:sldId id="364" r:id="rId58"/>
    <p:sldId id="381" r:id="rId59"/>
    <p:sldId id="374" r:id="rId60"/>
    <p:sldId id="393" r:id="rId61"/>
    <p:sldId id="383" r:id="rId62"/>
    <p:sldId id="394" r:id="rId63"/>
    <p:sldId id="377" r:id="rId64"/>
    <p:sldId id="378" r:id="rId65"/>
    <p:sldId id="361" r:id="rId66"/>
    <p:sldId id="372" r:id="rId67"/>
    <p:sldId id="371" r:id="rId68"/>
    <p:sldId id="369" r:id="rId69"/>
    <p:sldId id="370" r:id="rId70"/>
    <p:sldId id="373" r:id="rId71"/>
    <p:sldId id="367" r:id="rId72"/>
    <p:sldId id="354" r:id="rId73"/>
    <p:sldId id="352" r:id="rId74"/>
    <p:sldId id="335" r:id="rId75"/>
    <p:sldId id="34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76"/>
    <p:restoredTop sz="95491"/>
  </p:normalViewPr>
  <p:slideViewPr>
    <p:cSldViewPr snapToGrid="0">
      <p:cViewPr varScale="1">
        <p:scale>
          <a:sx n="104" d="100"/>
          <a:sy n="104" d="100"/>
        </p:scale>
        <p:origin x="8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kwinana.wa.gov.au/our-city/news/Pages/-Drainage-Nets-Cleaning-up-Henley-Reserve-.aspx"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www.unep.org</a:t>
            </a:r>
            <a:r>
              <a:rPr lang="en-US" dirty="0"/>
              <a:t>/regions/north-</a:t>
            </a:r>
            <a:r>
              <a:rPr lang="en-US" dirty="0" err="1"/>
              <a:t>america</a:t>
            </a:r>
            <a:r>
              <a:rPr lang="en-US" dirty="0"/>
              <a:t>/regional-initiatives/tackling-marine-debris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557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www.popsci.com</a:t>
            </a:r>
            <a:r>
              <a:rPr lang="en-US" dirty="0"/>
              <a:t>/garbage-patch-pacific-plastic-debris-growing/</a:t>
            </a:r>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1399042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www.japantimes.co.jp</a:t>
            </a:r>
            <a:r>
              <a:rPr lang="en-US" dirty="0"/>
              <a:t>/news/2018/09/29/national/science-health/40-worlds-seabirds-toxic-substances-bodies-due-plastic-waste-research-japanese-universities-shows/</a:t>
            </a:r>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2087016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www.audubon.org</a:t>
            </a:r>
            <a:r>
              <a:rPr lang="en-US" dirty="0"/>
              <a:t>/news/99-percent-seabird-species-could-be-tainted-plastic-2050-science-says</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1493898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www.newscientist.com</a:t>
            </a:r>
            <a:r>
              <a:rPr lang="en-US" dirty="0"/>
              <a:t>/article/dn25656-plastic-rubbish-takes-eggs-place-in-albatross-nest/</a:t>
            </a:r>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348526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dirty="0"/>
              <a:t>/2020/04/19/climate/</a:t>
            </a:r>
            <a:r>
              <a:rPr lang="en-US" dirty="0" err="1"/>
              <a:t>deepwater</a:t>
            </a:r>
            <a:r>
              <a:rPr lang="en-US" dirty="0"/>
              <a:t>-horizon-</a:t>
            </a:r>
            <a:r>
              <a:rPr lang="en-US" dirty="0" err="1"/>
              <a:t>anniversary.html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3965380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wwf.org.au</a:t>
            </a:r>
            <a:r>
              <a:rPr lang="en-US" dirty="0"/>
              <a:t>/blogs/plastic-in-our-oceans-is-killing-marine-mammals/</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195479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www.bbc.com</a:t>
            </a:r>
            <a:r>
              <a:rPr lang="en-US" dirty="0"/>
              <a:t>/future/article/20220930-the-ocean-gyres-creating-huge-new-plastic-patches</a:t>
            </a:r>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3602312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www.thisiscolossal.com</a:t>
            </a:r>
            <a:r>
              <a:rPr lang="en-US" dirty="0"/>
              <a:t>/2022/09/ocean-cleanup-system-03/</a:t>
            </a:r>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4243461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www.ibsscorp.com</a:t>
            </a:r>
            <a:r>
              <a:rPr lang="en-US" dirty="0"/>
              <a:t>/resources/another-marine-debris-cleanup-is-underway</a:t>
            </a:r>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1664869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https://www.4ocean.com/blogs/live-the-mission/how-to-organize-a-community-beach-cleanup</a:t>
            </a:r>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131673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people.com</a:t>
            </a:r>
            <a:r>
              <a:rPr lang="en-US" dirty="0"/>
              <a:t>/human-interest/great-pacific-garbage-patch-vast-home-sea-creatures/</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618179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www.nautilusint.org</a:t>
            </a:r>
            <a:r>
              <a:rPr lang="en-US" dirty="0"/>
              <a:t>/</a:t>
            </a:r>
            <a:r>
              <a:rPr lang="en-US" dirty="0" err="1"/>
              <a:t>en</a:t>
            </a:r>
            <a:r>
              <a:rPr lang="en-US" dirty="0"/>
              <a:t>/news-insight/telegraph/</a:t>
            </a:r>
            <a:r>
              <a:rPr lang="en-US" dirty="0" err="1"/>
              <a:t>seabin</a:t>
            </a:r>
            <a:r>
              <a:rPr lang="en-US" dirty="0"/>
              <a:t>-project-trapping-floating-plastics-in-port/</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3070394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www.tangaroablue.org</a:t>
            </a:r>
            <a:r>
              <a:rPr lang="en-US" dirty="0"/>
              <a:t>/about-us/</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28</a:t>
            </a:fld>
            <a:endParaRPr lang="en-US"/>
          </a:p>
        </p:txBody>
      </p:sp>
    </p:spTree>
    <p:extLst>
      <p:ext uri="{BB962C8B-B14F-4D97-AF65-F5344CB8AC3E}">
        <p14:creationId xmlns:p14="http://schemas.microsoft.com/office/powerpoint/2010/main" val="3914982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www.theage.com.au</a:t>
            </a:r>
            <a:r>
              <a:rPr lang="en-US" dirty="0"/>
              <a:t>/politics/</a:t>
            </a:r>
            <a:r>
              <a:rPr lang="en-US" dirty="0" err="1"/>
              <a:t>victoria</a:t>
            </a:r>
            <a:r>
              <a:rPr lang="en-US" dirty="0"/>
              <a:t>/ten-cent-cash-for-can-refunds-from-2023-victoria-unveils-container-deposit-scheme-20210414-p57j64.html</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213644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interestingengineering.com</a:t>
            </a:r>
            <a:r>
              <a:rPr lang="en-US" dirty="0"/>
              <a:t>/innovation/australian-city-uses-drainage-nets-to-stop-waste-from-polluting-waterways </a:t>
            </a:r>
            <a:r>
              <a:rPr lang="en-AU" dirty="0"/>
              <a:t>Source: </a:t>
            </a:r>
            <a:r>
              <a:rPr lang="en-AU" b="0" i="1" u="none" strike="noStrike" dirty="0">
                <a:effectLst/>
                <a:hlinkClick r:id="rId3"/>
              </a:rPr>
              <a:t>City of Kwinana</a:t>
            </a:r>
            <a:br>
              <a:rPr lang="en-AU" dirty="0"/>
            </a:b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3315599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www.facebook.com</a:t>
            </a:r>
            <a:r>
              <a:rPr lang="en-US" dirty="0"/>
              <a:t>/</a:t>
            </a:r>
            <a:r>
              <a:rPr lang="en-US" dirty="0" err="1"/>
              <a:t>theblendwhanganui</a:t>
            </a:r>
            <a:r>
              <a:rPr lang="en-US" dirty="0"/>
              <a:t>/photos/a.270093303514599/597050094152250/?type=3</a:t>
            </a:r>
          </a:p>
        </p:txBody>
      </p:sp>
      <p:sp>
        <p:nvSpPr>
          <p:cNvPr id="4" name="Slide Number Placeholder 3"/>
          <p:cNvSpPr>
            <a:spLocks noGrp="1"/>
          </p:cNvSpPr>
          <p:nvPr>
            <p:ph type="sldNum" sz="quarter" idx="5"/>
          </p:nvPr>
        </p:nvSpPr>
        <p:spPr/>
        <p:txBody>
          <a:bodyPr/>
          <a:lstStyle/>
          <a:p>
            <a:fld id="{1E9A60AA-0504-9D43-9C67-9C1121590EC0}" type="slidenum">
              <a:rPr lang="en-US" smtClean="0"/>
              <a:t>36</a:t>
            </a:fld>
            <a:endParaRPr lang="en-US"/>
          </a:p>
        </p:txBody>
      </p:sp>
    </p:spTree>
    <p:extLst>
      <p:ext uri="{BB962C8B-B14F-4D97-AF65-F5344CB8AC3E}">
        <p14:creationId xmlns:p14="http://schemas.microsoft.com/office/powerpoint/2010/main" val="1216931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www.twinkl.com.au</a:t>
            </a:r>
            <a:r>
              <a:rPr lang="en-US" dirty="0"/>
              <a:t>/blog/lets-talk-about-going-plastic-free-this-</a:t>
            </a:r>
            <a:r>
              <a:rPr lang="en-US" dirty="0" err="1"/>
              <a:t>july</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2669146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www.actionforrenewables.org</a:t>
            </a:r>
            <a:r>
              <a:rPr lang="en-US" dirty="0"/>
              <a:t>/governments-should-enforce-anti-littering-laws/</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2866016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plasquit.wordpress.com</a:t>
            </a:r>
            <a:r>
              <a:rPr lang="en-US" dirty="0"/>
              <a:t>/2019/08/14/history-of-plastic/</a:t>
            </a:r>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3927821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ourworldindata.org</a:t>
            </a:r>
            <a:r>
              <a:rPr lang="en-US" dirty="0"/>
              <a:t>/plastic-pollution</a:t>
            </a:r>
          </a:p>
        </p:txBody>
      </p:sp>
      <p:sp>
        <p:nvSpPr>
          <p:cNvPr id="4" name="Slide Number Placeholder 3"/>
          <p:cNvSpPr>
            <a:spLocks noGrp="1"/>
          </p:cNvSpPr>
          <p:nvPr>
            <p:ph type="sldNum" sz="quarter" idx="5"/>
          </p:nvPr>
        </p:nvSpPr>
        <p:spPr/>
        <p:txBody>
          <a:bodyPr/>
          <a:lstStyle/>
          <a:p>
            <a:fld id="{1E9A60AA-0504-9D43-9C67-9C1121590EC0}" type="slidenum">
              <a:rPr lang="en-US" smtClean="0"/>
              <a:t>41</a:t>
            </a:fld>
            <a:endParaRPr lang="en-US"/>
          </a:p>
        </p:txBody>
      </p:sp>
    </p:spTree>
    <p:extLst>
      <p:ext uri="{BB962C8B-B14F-4D97-AF65-F5344CB8AC3E}">
        <p14:creationId xmlns:p14="http://schemas.microsoft.com/office/powerpoint/2010/main" val="1091049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ourworldindata.org</a:t>
            </a:r>
            <a:r>
              <a:rPr lang="en-US" dirty="0"/>
              <a:t>/</a:t>
            </a:r>
            <a:r>
              <a:rPr lang="en-US" dirty="0" err="1"/>
              <a:t>grapher</a:t>
            </a:r>
            <a:r>
              <a:rPr lang="en-US" dirty="0"/>
              <a:t>/plastic-fate-to-2050</a:t>
            </a:r>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4164436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www.reddit.com</a:t>
            </a:r>
            <a:r>
              <a:rPr lang="en-US" dirty="0"/>
              <a:t>/r/</a:t>
            </a:r>
            <a:r>
              <a:rPr lang="en-US" dirty="0" err="1"/>
              <a:t>dataisbeautiful</a:t>
            </a:r>
            <a:r>
              <a:rPr lang="en-US" dirty="0"/>
              <a:t>/comments/w7q2dr/</a:t>
            </a:r>
            <a:r>
              <a:rPr lang="en-US" dirty="0" err="1"/>
              <a:t>the_size_and_location_of_the_great_pacific</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2016385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www.greenpeace.org</a:t>
            </a:r>
            <a:r>
              <a:rPr lang="en-US" dirty="0"/>
              <a:t>/</a:t>
            </a:r>
            <a:r>
              <a:rPr lang="en-US" dirty="0" err="1"/>
              <a:t>usa</a:t>
            </a:r>
            <a:r>
              <a:rPr lang="en-US" dirty="0"/>
              <a:t>/oceans/preventing-plastic-pollution/</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1260570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fstoppers.com</a:t>
            </a:r>
            <a:r>
              <a:rPr lang="en-US" dirty="0"/>
              <a:t>/food/what-week-groceries-looks-around-world-3251</a:t>
            </a:r>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1083465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fstoppers.com</a:t>
            </a:r>
            <a:r>
              <a:rPr lang="en-US" dirty="0"/>
              <a:t>/food/what-week-groceries-looks-around-world-3251</a:t>
            </a:r>
          </a:p>
        </p:txBody>
      </p:sp>
      <p:sp>
        <p:nvSpPr>
          <p:cNvPr id="4" name="Slide Number Placeholder 3"/>
          <p:cNvSpPr>
            <a:spLocks noGrp="1"/>
          </p:cNvSpPr>
          <p:nvPr>
            <p:ph type="sldNum" sz="quarter" idx="5"/>
          </p:nvPr>
        </p:nvSpPr>
        <p:spPr/>
        <p:txBody>
          <a:bodyPr/>
          <a:lstStyle/>
          <a:p>
            <a:fld id="{1E9A60AA-0504-9D43-9C67-9C1121590EC0}" type="slidenum">
              <a:rPr lang="en-US" smtClean="0"/>
              <a:t>48</a:t>
            </a:fld>
            <a:endParaRPr lang="en-US"/>
          </a:p>
        </p:txBody>
      </p:sp>
    </p:spTree>
    <p:extLst>
      <p:ext uri="{BB962C8B-B14F-4D97-AF65-F5344CB8AC3E}">
        <p14:creationId xmlns:p14="http://schemas.microsoft.com/office/powerpoint/2010/main" val="375179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fstoppers.com</a:t>
            </a:r>
            <a:r>
              <a:rPr lang="en-US" dirty="0"/>
              <a:t>/food/what-week-groceries-looks-around-world-3251</a:t>
            </a:r>
          </a:p>
        </p:txBody>
      </p:sp>
      <p:sp>
        <p:nvSpPr>
          <p:cNvPr id="4" name="Slide Number Placeholder 3"/>
          <p:cNvSpPr>
            <a:spLocks noGrp="1"/>
          </p:cNvSpPr>
          <p:nvPr>
            <p:ph type="sldNum" sz="quarter" idx="5"/>
          </p:nvPr>
        </p:nvSpPr>
        <p:spPr/>
        <p:txBody>
          <a:bodyPr/>
          <a:lstStyle/>
          <a:p>
            <a:fld id="{1E9A60AA-0504-9D43-9C67-9C1121590EC0}" type="slidenum">
              <a:rPr lang="en-US" smtClean="0"/>
              <a:t>49</a:t>
            </a:fld>
            <a:endParaRPr lang="en-US"/>
          </a:p>
        </p:txBody>
      </p:sp>
    </p:spTree>
    <p:extLst>
      <p:ext uri="{BB962C8B-B14F-4D97-AF65-F5344CB8AC3E}">
        <p14:creationId xmlns:p14="http://schemas.microsoft.com/office/powerpoint/2010/main" val="3732810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fstoppers.com</a:t>
            </a:r>
            <a:r>
              <a:rPr lang="en-US" dirty="0"/>
              <a:t>/food/what-week-groceries-looks-around-world-3251</a:t>
            </a:r>
          </a:p>
        </p:txBody>
      </p:sp>
      <p:sp>
        <p:nvSpPr>
          <p:cNvPr id="4" name="Slide Number Placeholder 3"/>
          <p:cNvSpPr>
            <a:spLocks noGrp="1"/>
          </p:cNvSpPr>
          <p:nvPr>
            <p:ph type="sldNum" sz="quarter" idx="5"/>
          </p:nvPr>
        </p:nvSpPr>
        <p:spPr/>
        <p:txBody>
          <a:bodyPr/>
          <a:lstStyle/>
          <a:p>
            <a:fld id="{1E9A60AA-0504-9D43-9C67-9C1121590EC0}" type="slidenum">
              <a:rPr lang="en-US" smtClean="0"/>
              <a:t>50</a:t>
            </a:fld>
            <a:endParaRPr lang="en-US"/>
          </a:p>
        </p:txBody>
      </p:sp>
    </p:spTree>
    <p:extLst>
      <p:ext uri="{BB962C8B-B14F-4D97-AF65-F5344CB8AC3E}">
        <p14:creationId xmlns:p14="http://schemas.microsoft.com/office/powerpoint/2010/main" val="444002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fstoppers.com</a:t>
            </a:r>
            <a:r>
              <a:rPr lang="en-US" dirty="0"/>
              <a:t>/food/what-week-groceries-looks-around-world-3251</a:t>
            </a:r>
          </a:p>
        </p:txBody>
      </p:sp>
      <p:sp>
        <p:nvSpPr>
          <p:cNvPr id="4" name="Slide Number Placeholder 3"/>
          <p:cNvSpPr>
            <a:spLocks noGrp="1"/>
          </p:cNvSpPr>
          <p:nvPr>
            <p:ph type="sldNum" sz="quarter" idx="5"/>
          </p:nvPr>
        </p:nvSpPr>
        <p:spPr/>
        <p:txBody>
          <a:bodyPr/>
          <a:lstStyle/>
          <a:p>
            <a:fld id="{1E9A60AA-0504-9D43-9C67-9C1121590EC0}" type="slidenum">
              <a:rPr lang="en-US" smtClean="0"/>
              <a:t>51</a:t>
            </a:fld>
            <a:endParaRPr lang="en-US"/>
          </a:p>
        </p:txBody>
      </p:sp>
    </p:spTree>
    <p:extLst>
      <p:ext uri="{BB962C8B-B14F-4D97-AF65-F5344CB8AC3E}">
        <p14:creationId xmlns:p14="http://schemas.microsoft.com/office/powerpoint/2010/main" val="708671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fstoppers.com</a:t>
            </a:r>
            <a:r>
              <a:rPr lang="en-US" dirty="0"/>
              <a:t>/food/what-week-groceries-looks-around-world-3251</a:t>
            </a:r>
          </a:p>
        </p:txBody>
      </p:sp>
      <p:sp>
        <p:nvSpPr>
          <p:cNvPr id="4" name="Slide Number Placeholder 3"/>
          <p:cNvSpPr>
            <a:spLocks noGrp="1"/>
          </p:cNvSpPr>
          <p:nvPr>
            <p:ph type="sldNum" sz="quarter" idx="5"/>
          </p:nvPr>
        </p:nvSpPr>
        <p:spPr/>
        <p:txBody>
          <a:bodyPr/>
          <a:lstStyle/>
          <a:p>
            <a:fld id="{1E9A60AA-0504-9D43-9C67-9C1121590EC0}" type="slidenum">
              <a:rPr lang="en-US" smtClean="0"/>
              <a:t>52</a:t>
            </a:fld>
            <a:endParaRPr lang="en-US"/>
          </a:p>
        </p:txBody>
      </p:sp>
    </p:spTree>
    <p:extLst>
      <p:ext uri="{BB962C8B-B14F-4D97-AF65-F5344CB8AC3E}">
        <p14:creationId xmlns:p14="http://schemas.microsoft.com/office/powerpoint/2010/main" val="654412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fstoppers.com</a:t>
            </a:r>
            <a:r>
              <a:rPr lang="en-US" dirty="0"/>
              <a:t>/food/what-week-groceries-looks-around-world-3251</a:t>
            </a:r>
          </a:p>
        </p:txBody>
      </p:sp>
      <p:sp>
        <p:nvSpPr>
          <p:cNvPr id="4" name="Slide Number Placeholder 3"/>
          <p:cNvSpPr>
            <a:spLocks noGrp="1"/>
          </p:cNvSpPr>
          <p:nvPr>
            <p:ph type="sldNum" sz="quarter" idx="5"/>
          </p:nvPr>
        </p:nvSpPr>
        <p:spPr/>
        <p:txBody>
          <a:bodyPr/>
          <a:lstStyle/>
          <a:p>
            <a:fld id="{1E9A60AA-0504-9D43-9C67-9C1121590EC0}" type="slidenum">
              <a:rPr lang="en-US" smtClean="0"/>
              <a:t>53</a:t>
            </a:fld>
            <a:endParaRPr lang="en-US"/>
          </a:p>
        </p:txBody>
      </p:sp>
    </p:spTree>
    <p:extLst>
      <p:ext uri="{BB962C8B-B14F-4D97-AF65-F5344CB8AC3E}">
        <p14:creationId xmlns:p14="http://schemas.microsoft.com/office/powerpoint/2010/main" val="993600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ourworldindata.org</a:t>
            </a:r>
            <a:r>
              <a:rPr lang="en-US" dirty="0"/>
              <a:t>/plastic-pollution</a:t>
            </a:r>
          </a:p>
        </p:txBody>
      </p:sp>
      <p:sp>
        <p:nvSpPr>
          <p:cNvPr id="4" name="Slide Number Placeholder 3"/>
          <p:cNvSpPr>
            <a:spLocks noGrp="1"/>
          </p:cNvSpPr>
          <p:nvPr>
            <p:ph type="sldNum" sz="quarter" idx="5"/>
          </p:nvPr>
        </p:nvSpPr>
        <p:spPr/>
        <p:txBody>
          <a:bodyPr/>
          <a:lstStyle/>
          <a:p>
            <a:fld id="{1E9A60AA-0504-9D43-9C67-9C1121590EC0}" type="slidenum">
              <a:rPr lang="en-US" smtClean="0"/>
              <a:t>54</a:t>
            </a:fld>
            <a:endParaRPr lang="en-US"/>
          </a:p>
        </p:txBody>
      </p:sp>
    </p:spTree>
    <p:extLst>
      <p:ext uri="{BB962C8B-B14F-4D97-AF65-F5344CB8AC3E}">
        <p14:creationId xmlns:p14="http://schemas.microsoft.com/office/powerpoint/2010/main" val="3467938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wastech.com.au</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55</a:t>
            </a:fld>
            <a:endParaRPr lang="en-US"/>
          </a:p>
        </p:txBody>
      </p:sp>
    </p:spTree>
    <p:extLst>
      <p:ext uri="{BB962C8B-B14F-4D97-AF65-F5344CB8AC3E}">
        <p14:creationId xmlns:p14="http://schemas.microsoft.com/office/powerpoint/2010/main" val="2888530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qz.com</a:t>
            </a:r>
            <a:r>
              <a:rPr lang="en-US" dirty="0"/>
              <a:t>/1234953/we-underestimated-the-size-of-the-great-pacific-garbage-patch-by-16-times</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948665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www.dcceew.gov.au</a:t>
            </a:r>
            <a:r>
              <a:rPr lang="en-US" dirty="0"/>
              <a:t>/environment/protection/waste/exports/plastic</a:t>
            </a:r>
          </a:p>
          <a:p>
            <a:r>
              <a:rPr lang="en-US" dirty="0"/>
              <a:t>https://</a:t>
            </a:r>
            <a:r>
              <a:rPr lang="en-US" dirty="0" err="1"/>
              <a:t>www.maribyrnong.vic.gov.au</a:t>
            </a:r>
            <a:r>
              <a:rPr lang="en-US" dirty="0"/>
              <a:t>/Residents/Bins-and-recycling/Recycling-bins</a:t>
            </a:r>
          </a:p>
        </p:txBody>
      </p:sp>
      <p:sp>
        <p:nvSpPr>
          <p:cNvPr id="4" name="Slide Number Placeholder 3"/>
          <p:cNvSpPr>
            <a:spLocks noGrp="1"/>
          </p:cNvSpPr>
          <p:nvPr>
            <p:ph type="sldNum" sz="quarter" idx="5"/>
          </p:nvPr>
        </p:nvSpPr>
        <p:spPr/>
        <p:txBody>
          <a:bodyPr/>
          <a:lstStyle/>
          <a:p>
            <a:fld id="{1E9A60AA-0504-9D43-9C67-9C1121590EC0}" type="slidenum">
              <a:rPr lang="en-US" smtClean="0"/>
              <a:t>58</a:t>
            </a:fld>
            <a:endParaRPr lang="en-US"/>
          </a:p>
        </p:txBody>
      </p:sp>
    </p:spTree>
    <p:extLst>
      <p:ext uri="{BB962C8B-B14F-4D97-AF65-F5344CB8AC3E}">
        <p14:creationId xmlns:p14="http://schemas.microsoft.com/office/powerpoint/2010/main" val="3231686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borgenproject.org</a:t>
            </a:r>
            <a:r>
              <a:rPr lang="en-US" dirty="0"/>
              <a:t>/addressing-open-dumpsites/</a:t>
            </a:r>
          </a:p>
        </p:txBody>
      </p:sp>
      <p:sp>
        <p:nvSpPr>
          <p:cNvPr id="4" name="Slide Number Placeholder 3"/>
          <p:cNvSpPr>
            <a:spLocks noGrp="1"/>
          </p:cNvSpPr>
          <p:nvPr>
            <p:ph type="sldNum" sz="quarter" idx="5"/>
          </p:nvPr>
        </p:nvSpPr>
        <p:spPr/>
        <p:txBody>
          <a:bodyPr/>
          <a:lstStyle/>
          <a:p>
            <a:fld id="{1E9A60AA-0504-9D43-9C67-9C1121590EC0}" type="slidenum">
              <a:rPr lang="en-US" smtClean="0"/>
              <a:t>59</a:t>
            </a:fld>
            <a:endParaRPr lang="en-US"/>
          </a:p>
        </p:txBody>
      </p:sp>
    </p:spTree>
    <p:extLst>
      <p:ext uri="{BB962C8B-B14F-4D97-AF65-F5344CB8AC3E}">
        <p14:creationId xmlns:p14="http://schemas.microsoft.com/office/powerpoint/2010/main" val="2860816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www.brinknews.com</a:t>
            </a:r>
            <a:r>
              <a:rPr lang="en-US" dirty="0"/>
              <a:t>/what-happens-to-</a:t>
            </a:r>
            <a:r>
              <a:rPr lang="en-US" dirty="0" err="1"/>
              <a:t>australias</a:t>
            </a:r>
            <a:r>
              <a:rPr lang="en-US" dirty="0"/>
              <a:t>-plastic-waste/</a:t>
            </a:r>
          </a:p>
        </p:txBody>
      </p:sp>
      <p:sp>
        <p:nvSpPr>
          <p:cNvPr id="4" name="Slide Number Placeholder 3"/>
          <p:cNvSpPr>
            <a:spLocks noGrp="1"/>
          </p:cNvSpPr>
          <p:nvPr>
            <p:ph type="sldNum" sz="quarter" idx="5"/>
          </p:nvPr>
        </p:nvSpPr>
        <p:spPr/>
        <p:txBody>
          <a:bodyPr/>
          <a:lstStyle/>
          <a:p>
            <a:fld id="{1E9A60AA-0504-9D43-9C67-9C1121590EC0}" type="slidenum">
              <a:rPr lang="en-US" smtClean="0"/>
              <a:t>60</a:t>
            </a:fld>
            <a:endParaRPr lang="en-US"/>
          </a:p>
        </p:txBody>
      </p:sp>
    </p:spTree>
    <p:extLst>
      <p:ext uri="{BB962C8B-B14F-4D97-AF65-F5344CB8AC3E}">
        <p14:creationId xmlns:p14="http://schemas.microsoft.com/office/powerpoint/2010/main" val="1187685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www.theaustralian.com.au</a:t>
            </a:r>
            <a:r>
              <a:rPr lang="en-US" dirty="0"/>
              <a:t>/subscribe/news/1/?</a:t>
            </a:r>
            <a:r>
              <a:rPr lang="en-US" dirty="0" err="1"/>
              <a:t>sourceCode</a:t>
            </a:r>
            <a:r>
              <a:rPr lang="en-US" dirty="0"/>
              <a:t>=TAWEB_WRE170_a_GGL&amp;dest=https%3A%2F%2Fwww.theaustralian.com.au%2Fnation%2Fmalaysia-returns-australian-plastics%2Fnews-story%2F313e953bb46106941e60b39d8fe3a632&amp;memtype=</a:t>
            </a:r>
            <a:r>
              <a:rPr lang="en-US" dirty="0" err="1"/>
              <a:t>anonymous&amp;mode</a:t>
            </a:r>
            <a:r>
              <a:rPr lang="en-US" dirty="0"/>
              <a:t>=premium&amp;v21=dynamic-high-test-score&amp;V21spcbehaviour=</a:t>
            </a:r>
            <a:r>
              <a:rPr lang="en-US" dirty="0" err="1"/>
              <a:t>appendend</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61</a:t>
            </a:fld>
            <a:endParaRPr lang="en-US"/>
          </a:p>
        </p:txBody>
      </p:sp>
    </p:spTree>
    <p:extLst>
      <p:ext uri="{BB962C8B-B14F-4D97-AF65-F5344CB8AC3E}">
        <p14:creationId xmlns:p14="http://schemas.microsoft.com/office/powerpoint/2010/main" val="186277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www.statista.com</a:t>
            </a:r>
            <a:r>
              <a:rPr lang="en-US" dirty="0"/>
              <a:t>/statistics/1357841/plastic-waste-export-volume-by-country/#:~:text=Germany%20was%20estimated%20to%20be,over%20734%20thousand%20metric%20tons.</a:t>
            </a:r>
          </a:p>
        </p:txBody>
      </p:sp>
      <p:sp>
        <p:nvSpPr>
          <p:cNvPr id="4" name="Slide Number Placeholder 3"/>
          <p:cNvSpPr>
            <a:spLocks noGrp="1"/>
          </p:cNvSpPr>
          <p:nvPr>
            <p:ph type="sldNum" sz="quarter" idx="5"/>
          </p:nvPr>
        </p:nvSpPr>
        <p:spPr/>
        <p:txBody>
          <a:bodyPr/>
          <a:lstStyle/>
          <a:p>
            <a:fld id="{1E9A60AA-0504-9D43-9C67-9C1121590EC0}" type="slidenum">
              <a:rPr lang="en-US" smtClean="0"/>
              <a:t>62</a:t>
            </a:fld>
            <a:endParaRPr lang="en-US"/>
          </a:p>
        </p:txBody>
      </p:sp>
    </p:spTree>
    <p:extLst>
      <p:ext uri="{BB962C8B-B14F-4D97-AF65-F5344CB8AC3E}">
        <p14:creationId xmlns:p14="http://schemas.microsoft.com/office/powerpoint/2010/main" val="977052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ourworldindata.org</a:t>
            </a:r>
            <a:r>
              <a:rPr lang="en-US" dirty="0"/>
              <a:t>/plastic-pollution</a:t>
            </a:r>
          </a:p>
        </p:txBody>
      </p:sp>
      <p:sp>
        <p:nvSpPr>
          <p:cNvPr id="4" name="Slide Number Placeholder 3"/>
          <p:cNvSpPr>
            <a:spLocks noGrp="1"/>
          </p:cNvSpPr>
          <p:nvPr>
            <p:ph type="sldNum" sz="quarter" idx="5"/>
          </p:nvPr>
        </p:nvSpPr>
        <p:spPr/>
        <p:txBody>
          <a:bodyPr/>
          <a:lstStyle/>
          <a:p>
            <a:fld id="{1E9A60AA-0504-9D43-9C67-9C1121590EC0}" type="slidenum">
              <a:rPr lang="en-US" smtClean="0"/>
              <a:t>65</a:t>
            </a:fld>
            <a:endParaRPr lang="en-US"/>
          </a:p>
        </p:txBody>
      </p:sp>
    </p:spTree>
    <p:extLst>
      <p:ext uri="{BB962C8B-B14F-4D97-AF65-F5344CB8AC3E}">
        <p14:creationId xmlns:p14="http://schemas.microsoft.com/office/powerpoint/2010/main" val="2352274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kemiquewatersoluzione.com</a:t>
            </a:r>
            <a:r>
              <a:rPr lang="en-US" dirty="0"/>
              <a:t>/2021/08/26/</a:t>
            </a:r>
            <a:r>
              <a:rPr lang="en-US" dirty="0" err="1"/>
              <a:t>pasig</a:t>
            </a:r>
            <a:r>
              <a:rPr lang="en-US" dirty="0"/>
              <a:t>-river-the-worlds-top-plastic-polluter/</a:t>
            </a:r>
          </a:p>
        </p:txBody>
      </p:sp>
      <p:sp>
        <p:nvSpPr>
          <p:cNvPr id="4" name="Slide Number Placeholder 3"/>
          <p:cNvSpPr>
            <a:spLocks noGrp="1"/>
          </p:cNvSpPr>
          <p:nvPr>
            <p:ph type="sldNum" sz="quarter" idx="5"/>
          </p:nvPr>
        </p:nvSpPr>
        <p:spPr/>
        <p:txBody>
          <a:bodyPr/>
          <a:lstStyle/>
          <a:p>
            <a:fld id="{1E9A60AA-0504-9D43-9C67-9C1121590EC0}" type="slidenum">
              <a:rPr lang="en-US" smtClean="0"/>
              <a:t>66</a:t>
            </a:fld>
            <a:endParaRPr lang="en-US"/>
          </a:p>
        </p:txBody>
      </p:sp>
    </p:spTree>
    <p:extLst>
      <p:ext uri="{BB962C8B-B14F-4D97-AF65-F5344CB8AC3E}">
        <p14:creationId xmlns:p14="http://schemas.microsoft.com/office/powerpoint/2010/main" val="1927464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dennisvillegas.blogspot.com</a:t>
            </a:r>
            <a:r>
              <a:rPr lang="en-US" dirty="0"/>
              <a:t>/2009/03/estero-de-paco-views-from-</a:t>
            </a:r>
            <a:r>
              <a:rPr lang="en-US" dirty="0" err="1"/>
              <a:t>polluted.html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68</a:t>
            </a:fld>
            <a:endParaRPr lang="en-US"/>
          </a:p>
        </p:txBody>
      </p:sp>
    </p:spTree>
    <p:extLst>
      <p:ext uri="{BB962C8B-B14F-4D97-AF65-F5344CB8AC3E}">
        <p14:creationId xmlns:p14="http://schemas.microsoft.com/office/powerpoint/2010/main" val="17013365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www.researchgate.net</a:t>
            </a:r>
            <a:r>
              <a:rPr lang="en-US" dirty="0"/>
              <a:t>/figure/A-Estero-de-Paco-before-Rehabilitation-B-Estero-de-Paco-after-rehabilitation-photo_fig1_335700653</a:t>
            </a:r>
          </a:p>
        </p:txBody>
      </p:sp>
      <p:sp>
        <p:nvSpPr>
          <p:cNvPr id="4" name="Slide Number Placeholder 3"/>
          <p:cNvSpPr>
            <a:spLocks noGrp="1"/>
          </p:cNvSpPr>
          <p:nvPr>
            <p:ph type="sldNum" sz="quarter" idx="5"/>
          </p:nvPr>
        </p:nvSpPr>
        <p:spPr/>
        <p:txBody>
          <a:bodyPr/>
          <a:lstStyle/>
          <a:p>
            <a:fld id="{1E9A60AA-0504-9D43-9C67-9C1121590EC0}" type="slidenum">
              <a:rPr lang="en-US" smtClean="0"/>
              <a:t>69</a:t>
            </a:fld>
            <a:endParaRPr lang="en-US"/>
          </a:p>
        </p:txBody>
      </p:sp>
    </p:spTree>
    <p:extLst>
      <p:ext uri="{BB962C8B-B14F-4D97-AF65-F5344CB8AC3E}">
        <p14:creationId xmlns:p14="http://schemas.microsoft.com/office/powerpoint/2010/main" val="1983542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www.fiftyshadesgreener.ie</a:t>
            </a:r>
            <a:r>
              <a:rPr lang="en-US" dirty="0"/>
              <a:t>/blog/waste-out-of-sight-out-of-mind-2</a:t>
            </a:r>
          </a:p>
        </p:txBody>
      </p:sp>
      <p:sp>
        <p:nvSpPr>
          <p:cNvPr id="4" name="Slide Number Placeholder 3"/>
          <p:cNvSpPr>
            <a:spLocks noGrp="1"/>
          </p:cNvSpPr>
          <p:nvPr>
            <p:ph type="sldNum" sz="quarter" idx="5"/>
          </p:nvPr>
        </p:nvSpPr>
        <p:spPr/>
        <p:txBody>
          <a:bodyPr/>
          <a:lstStyle/>
          <a:p>
            <a:fld id="{1E9A60AA-0504-9D43-9C67-9C1121590EC0}" type="slidenum">
              <a:rPr lang="en-US" smtClean="0"/>
              <a:t>70</a:t>
            </a:fld>
            <a:endParaRPr lang="en-US"/>
          </a:p>
        </p:txBody>
      </p:sp>
    </p:spTree>
    <p:extLst>
      <p:ext uri="{BB962C8B-B14F-4D97-AF65-F5344CB8AC3E}">
        <p14:creationId xmlns:p14="http://schemas.microsoft.com/office/powerpoint/2010/main" val="2067454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www.researchgate.net</a:t>
            </a:r>
            <a:r>
              <a:rPr lang="en-US" dirty="0"/>
              <a:t>/publication/363195772_Industrialised_fishing_nations_largely_contribute_to_floating_plastic_pollution_in_the_North_Pacific_subtropical_gyre?_tp=eyJjb250ZXh0Ijp7ImZpcnN0UGFnZSI6Il9kaXJlY3QiLCJwYWdlIjoiX2RpcmVjdCJ9fQ</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8159831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medium.com</a:t>
            </a:r>
            <a:r>
              <a:rPr lang="en-US" dirty="0"/>
              <a:t>/world-of-opportunity/12-steps-to-fight-marine-pollution-in-the-caribbean-28523007a9c7</a:t>
            </a:r>
          </a:p>
        </p:txBody>
      </p:sp>
      <p:sp>
        <p:nvSpPr>
          <p:cNvPr id="4" name="Slide Number Placeholder 3"/>
          <p:cNvSpPr>
            <a:spLocks noGrp="1"/>
          </p:cNvSpPr>
          <p:nvPr>
            <p:ph type="sldNum" sz="quarter" idx="5"/>
          </p:nvPr>
        </p:nvSpPr>
        <p:spPr/>
        <p:txBody>
          <a:bodyPr/>
          <a:lstStyle/>
          <a:p>
            <a:fld id="{1E9A60AA-0504-9D43-9C67-9C1121590EC0}" type="slidenum">
              <a:rPr lang="en-US" smtClean="0"/>
              <a:t>72</a:t>
            </a:fld>
            <a:endParaRPr lang="en-US"/>
          </a:p>
        </p:txBody>
      </p:sp>
    </p:spTree>
    <p:extLst>
      <p:ext uri="{BB962C8B-B14F-4D97-AF65-F5344CB8AC3E}">
        <p14:creationId xmlns:p14="http://schemas.microsoft.com/office/powerpoint/2010/main" val="35879743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repurpose.global</a:t>
            </a:r>
            <a:r>
              <a:rPr lang="en-US" dirty="0"/>
              <a:t>/blog/post/4-of-the-worlds-most-successful-beach-clean-ups</a:t>
            </a:r>
          </a:p>
        </p:txBody>
      </p:sp>
      <p:sp>
        <p:nvSpPr>
          <p:cNvPr id="4" name="Slide Number Placeholder 3"/>
          <p:cNvSpPr>
            <a:spLocks noGrp="1"/>
          </p:cNvSpPr>
          <p:nvPr>
            <p:ph type="sldNum" sz="quarter" idx="5"/>
          </p:nvPr>
        </p:nvSpPr>
        <p:spPr/>
        <p:txBody>
          <a:bodyPr/>
          <a:lstStyle/>
          <a:p>
            <a:fld id="{1E9A60AA-0504-9D43-9C67-9C1121590EC0}" type="slidenum">
              <a:rPr lang="en-US" smtClean="0"/>
              <a:t>74</a:t>
            </a:fld>
            <a:endParaRPr lang="en-US"/>
          </a:p>
        </p:txBody>
      </p:sp>
    </p:spTree>
    <p:extLst>
      <p:ext uri="{BB962C8B-B14F-4D97-AF65-F5344CB8AC3E}">
        <p14:creationId xmlns:p14="http://schemas.microsoft.com/office/powerpoint/2010/main" val="2755944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www.unep.org</a:t>
            </a:r>
            <a:r>
              <a:rPr lang="en-US" dirty="0"/>
              <a:t>/regions/north-</a:t>
            </a:r>
            <a:r>
              <a:rPr lang="en-US" dirty="0" err="1"/>
              <a:t>america</a:t>
            </a:r>
            <a:r>
              <a:rPr lang="en-US" dirty="0"/>
              <a:t>/regional-initiatives/tackling-marine-debris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24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www.ecowatch.com</a:t>
            </a:r>
            <a:r>
              <a:rPr lang="en-US" dirty="0"/>
              <a:t>/80-of-ocean-plastic-comes-from-land-based-sources-new-report-finds-1891173457.html</a:t>
            </a:r>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264075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scitechdaily.com</a:t>
            </a:r>
            <a:r>
              <a:rPr lang="en-US" dirty="0"/>
              <a:t>/a-sea-of-garbage-ocean-floor-landfills/</a:t>
            </a:r>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696001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scitechdaily.com</a:t>
            </a:r>
            <a:r>
              <a:rPr lang="en-US" dirty="0"/>
              <a:t>/a-sea-of-garbage-ocean-floor-landfills/</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1012367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www.marineinsight.com</a:t>
            </a:r>
            <a:r>
              <a:rPr lang="en-US" dirty="0"/>
              <a:t>/shipping-news/mysterious-plastic-objects-found-in-a-45-day-long-sweep-of-the-great-pacific-garbage-patch/</a:t>
            </a:r>
          </a:p>
        </p:txBody>
      </p:sp>
      <p:sp>
        <p:nvSpPr>
          <p:cNvPr id="4" name="Slide Number Placeholder 3"/>
          <p:cNvSpPr>
            <a:spLocks noGrp="1"/>
          </p:cNvSpPr>
          <p:nvPr>
            <p:ph type="sldNum" sz="quarter" idx="5"/>
          </p:nvPr>
        </p:nvSpPr>
        <p:spPr/>
        <p:txBody>
          <a:bodyPr/>
          <a:lstStyle/>
          <a:p>
            <a:fld id="{1E9A60AA-0504-9D43-9C67-9C1121590EC0}" type="slidenum">
              <a:rPr lang="en-US" smtClean="0"/>
              <a:t>13</a:t>
            </a:fld>
            <a:endParaRPr lang="en-US"/>
          </a:p>
        </p:txBody>
      </p:sp>
    </p:spTree>
    <p:extLst>
      <p:ext uri="{BB962C8B-B14F-4D97-AF65-F5344CB8AC3E}">
        <p14:creationId xmlns:p14="http://schemas.microsoft.com/office/powerpoint/2010/main" val="1823551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descr="Tackling Marine Debris | North America | UNEP - UN Environment Programme">
            <a:extLst>
              <a:ext uri="{FF2B5EF4-FFF2-40B4-BE49-F238E27FC236}">
                <a16:creationId xmlns:a16="http://schemas.microsoft.com/office/drawing/2014/main" id="{839039CA-A1A6-7CF0-76B1-07540FD302B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10B9DB-0F59-09B2-89CD-F66B1217C171}"/>
              </a:ext>
            </a:extLst>
          </p:cNvPr>
          <p:cNvSpPr txBox="1"/>
          <p:nvPr/>
        </p:nvSpPr>
        <p:spPr>
          <a:xfrm>
            <a:off x="500063" y="766732"/>
            <a:ext cx="3514725"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Appreciate that marine debris accumulation is a global phenomenon (e.g. ‘The Great Pacific Garbage Patch’). Consider how the causes and solutions (i.e. the use of scientific knowledge) of this issue are influenced by social, economic, cultural and ethical considerations</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’13. </a:t>
            </a:r>
            <a:r>
              <a:rPr lang="en-US" sz="2000" i="1" dirty="0">
                <a:solidFill>
                  <a:schemeClr val="bg1"/>
                </a:solidFill>
                <a:latin typeface="Arial Narrow" panose="020B0604020202020204" pitchFamily="34" charset="0"/>
                <a:cs typeface="Arial Narrow" panose="020B0604020202020204" pitchFamily="34" charset="0"/>
              </a:rPr>
              <a:t>Dodgy debris</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60182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09832F-6B51-C91C-AA37-3E0A494B65F4}"/>
              </a:ext>
            </a:extLst>
          </p:cNvPr>
          <p:cNvSpPr txBox="1"/>
          <p:nvPr/>
        </p:nvSpPr>
        <p:spPr>
          <a:xfrm>
            <a:off x="29833" y="456808"/>
            <a:ext cx="2372982" cy="6313716"/>
          </a:xfrm>
          <a:prstGeom prst="rect">
            <a:avLst/>
          </a:prstGeom>
          <a:noFill/>
        </p:spPr>
        <p:txBody>
          <a:bodyPr wrap="square">
            <a:spAutoFit/>
          </a:bodyPr>
          <a:lstStyle/>
          <a:p>
            <a:pPr algn="ctr">
              <a:lnSpc>
                <a:spcPct val="150000"/>
              </a:lnSpc>
            </a:pPr>
            <a:r>
              <a:rPr lang="en-AU" sz="2400" dirty="0">
                <a:latin typeface="+mj-lt"/>
              </a:rPr>
              <a:t>Most plastic in the ocean (roughly 80%) is </a:t>
            </a:r>
          </a:p>
          <a:p>
            <a:pPr algn="ctr">
              <a:lnSpc>
                <a:spcPct val="150000"/>
              </a:lnSpc>
            </a:pPr>
            <a:r>
              <a:rPr lang="en-AU" sz="3200" dirty="0">
                <a:latin typeface="+mj-lt"/>
              </a:rPr>
              <a:t>land-based</a:t>
            </a:r>
          </a:p>
          <a:p>
            <a:pPr algn="ctr">
              <a:lnSpc>
                <a:spcPct val="150000"/>
              </a:lnSpc>
            </a:pPr>
            <a:r>
              <a:rPr lang="en-AU" sz="1600" dirty="0">
                <a:latin typeface="+mj-lt"/>
              </a:rPr>
              <a:t>The rest is marine based, mainly fishing nets.</a:t>
            </a:r>
          </a:p>
          <a:p>
            <a:pPr algn="ctr">
              <a:lnSpc>
                <a:spcPct val="150000"/>
              </a:lnSpc>
            </a:pPr>
            <a:endParaRPr lang="en-AU" sz="1600" dirty="0">
              <a:latin typeface="+mj-lt"/>
            </a:endParaRPr>
          </a:p>
          <a:p>
            <a:pPr algn="ctr">
              <a:lnSpc>
                <a:spcPct val="150000"/>
              </a:lnSpc>
            </a:pPr>
            <a:r>
              <a:rPr lang="en-AU" sz="2400" dirty="0">
                <a:latin typeface="+mj-lt"/>
              </a:rPr>
              <a:t>1% is on the surface</a:t>
            </a:r>
          </a:p>
          <a:p>
            <a:pPr algn="ctr">
              <a:lnSpc>
                <a:spcPct val="150000"/>
              </a:lnSpc>
            </a:pPr>
            <a:endParaRPr lang="en-AU" sz="1400" dirty="0">
              <a:latin typeface="+mj-lt"/>
            </a:endParaRPr>
          </a:p>
          <a:p>
            <a:pPr algn="ctr">
              <a:lnSpc>
                <a:spcPct val="150000"/>
              </a:lnSpc>
            </a:pPr>
            <a:r>
              <a:rPr lang="en-AU" sz="2400" dirty="0">
                <a:latin typeface="+mj-lt"/>
              </a:rPr>
              <a:t>94% is on the seafloor</a:t>
            </a:r>
          </a:p>
        </p:txBody>
      </p:sp>
      <p:pic>
        <p:nvPicPr>
          <p:cNvPr id="5" name="Picture 2" descr="80% of Ocean Plastic Comes From Land-Based Sources, New Report Finds -  EcoWatch">
            <a:extLst>
              <a:ext uri="{FF2B5EF4-FFF2-40B4-BE49-F238E27FC236}">
                <a16:creationId xmlns:a16="http://schemas.microsoft.com/office/drawing/2014/main" id="{BB51E9A5-99FD-4AA4-701F-E5BAB7345C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87283" y="0"/>
            <a:ext cx="97047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0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A Sea of Garbage: Ocean Floor Landfills">
            <a:extLst>
              <a:ext uri="{FF2B5EF4-FFF2-40B4-BE49-F238E27FC236}">
                <a16:creationId xmlns:a16="http://schemas.microsoft.com/office/drawing/2014/main" id="{99CA272E-6CF6-816F-AFF6-B30E25B232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88BCEC-133A-91BE-5A19-A12D896C333D}"/>
              </a:ext>
            </a:extLst>
          </p:cNvPr>
          <p:cNvSpPr txBox="1"/>
          <p:nvPr/>
        </p:nvSpPr>
        <p:spPr>
          <a:xfrm>
            <a:off x="1628776" y="649992"/>
            <a:ext cx="11034712" cy="338554"/>
          </a:xfrm>
          <a:prstGeom prst="rect">
            <a:avLst/>
          </a:prstGeom>
          <a:noFill/>
        </p:spPr>
        <p:txBody>
          <a:bodyPr wrap="square">
            <a:spAutoFit/>
          </a:bodyPr>
          <a:lstStyle/>
          <a:p>
            <a:pPr algn="l" fontAlgn="base"/>
            <a:r>
              <a:rPr lang="en-AU" sz="1600" b="1" i="0" dirty="0">
                <a:solidFill>
                  <a:schemeClr val="bg1"/>
                </a:solidFill>
                <a:effectLst/>
                <a:latin typeface="PT Serif" panose="020A0603040505020204" pitchFamily="18" charset="77"/>
              </a:rPr>
              <a:t>Marine litter ten years after the great 2011 tsunami in Japan. Credit: JAMSTEC [De S. Chiba]</a:t>
            </a:r>
          </a:p>
        </p:txBody>
      </p:sp>
    </p:spTree>
    <p:extLst>
      <p:ext uri="{BB962C8B-B14F-4D97-AF65-F5344CB8AC3E}">
        <p14:creationId xmlns:p14="http://schemas.microsoft.com/office/powerpoint/2010/main" val="1485356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Strait of Messina">
            <a:extLst>
              <a:ext uri="{FF2B5EF4-FFF2-40B4-BE49-F238E27FC236}">
                <a16:creationId xmlns:a16="http://schemas.microsoft.com/office/drawing/2014/main" id="{2043EA19-5901-B971-00AC-2300486149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45" y="5080"/>
            <a:ext cx="12201045" cy="68529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18AF5D-4AF1-AF98-2EC6-F3F63162110F}"/>
              </a:ext>
            </a:extLst>
          </p:cNvPr>
          <p:cNvSpPr txBox="1"/>
          <p:nvPr/>
        </p:nvSpPr>
        <p:spPr>
          <a:xfrm>
            <a:off x="574121" y="164217"/>
            <a:ext cx="11034712" cy="477054"/>
          </a:xfrm>
          <a:prstGeom prst="rect">
            <a:avLst/>
          </a:prstGeom>
          <a:noFill/>
        </p:spPr>
        <p:txBody>
          <a:bodyPr wrap="square">
            <a:spAutoFit/>
          </a:bodyPr>
          <a:lstStyle/>
          <a:p>
            <a:pPr algn="ctr" fontAlgn="base"/>
            <a:r>
              <a:rPr lang="en-AU" sz="1600" b="1" i="0" dirty="0">
                <a:solidFill>
                  <a:schemeClr val="bg1"/>
                </a:solidFill>
                <a:effectLst/>
                <a:latin typeface="PT Serif" panose="020A0603040505020204" pitchFamily="18" charset="77"/>
              </a:rPr>
              <a:t>A litter hotspot at 415 m depth in the Strait of Messina, Mediterranean Sea. </a:t>
            </a:r>
          </a:p>
          <a:p>
            <a:pPr algn="ctr" fontAlgn="base"/>
            <a:r>
              <a:rPr lang="en-AU" sz="900" b="1" i="0" dirty="0">
                <a:solidFill>
                  <a:schemeClr val="bg1"/>
                </a:solidFill>
                <a:effectLst/>
                <a:latin typeface="PT Serif" panose="020A0603040505020204" pitchFamily="18" charset="77"/>
              </a:rPr>
              <a:t>Credit: M. </a:t>
            </a:r>
            <a:r>
              <a:rPr lang="en-AU" sz="900" b="1" i="0" dirty="0" err="1">
                <a:solidFill>
                  <a:schemeClr val="bg1"/>
                </a:solidFill>
                <a:effectLst/>
                <a:latin typeface="PT Serif" panose="020A0603040505020204" pitchFamily="18" charset="77"/>
              </a:rPr>
              <a:t>Pierdomenico</a:t>
            </a:r>
            <a:r>
              <a:rPr lang="en-AU" sz="900" b="1" i="0" dirty="0">
                <a:solidFill>
                  <a:schemeClr val="bg1"/>
                </a:solidFill>
                <a:effectLst/>
                <a:latin typeface="PT Serif" panose="020A0603040505020204" pitchFamily="18" charset="77"/>
              </a:rPr>
              <a:t> D. </a:t>
            </a:r>
            <a:r>
              <a:rPr lang="en-AU" sz="900" b="1" i="0" dirty="0" err="1">
                <a:solidFill>
                  <a:schemeClr val="bg1"/>
                </a:solidFill>
                <a:effectLst/>
                <a:latin typeface="PT Serif" panose="020A0603040505020204" pitchFamily="18" charset="77"/>
              </a:rPr>
              <a:t>Casalbore</a:t>
            </a:r>
            <a:r>
              <a:rPr lang="en-AU" sz="900" b="1" i="0" dirty="0">
                <a:solidFill>
                  <a:schemeClr val="bg1"/>
                </a:solidFill>
                <a:effectLst/>
                <a:latin typeface="PT Serif" panose="020A0603040505020204" pitchFamily="18" charset="77"/>
              </a:rPr>
              <a:t> and F. </a:t>
            </a:r>
            <a:r>
              <a:rPr lang="en-AU" sz="900" b="1" i="0" dirty="0" err="1">
                <a:solidFill>
                  <a:schemeClr val="bg1"/>
                </a:solidFill>
                <a:effectLst/>
                <a:latin typeface="PT Serif" panose="020A0603040505020204" pitchFamily="18" charset="77"/>
              </a:rPr>
              <a:t>Chiocci</a:t>
            </a:r>
            <a:r>
              <a:rPr lang="en-AU" sz="900" b="1" i="0" dirty="0">
                <a:solidFill>
                  <a:schemeClr val="bg1"/>
                </a:solidFill>
                <a:effectLst/>
                <a:latin typeface="PT Serif" panose="020A0603040505020204" pitchFamily="18" charset="77"/>
              </a:rPr>
              <a:t>/National Research Council/La Sapienza University in Rome</a:t>
            </a:r>
          </a:p>
        </p:txBody>
      </p:sp>
    </p:spTree>
    <p:extLst>
      <p:ext uri="{BB962C8B-B14F-4D97-AF65-F5344CB8AC3E}">
        <p14:creationId xmlns:p14="http://schemas.microsoft.com/office/powerpoint/2010/main" val="1833185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Mysterious Plastic Objects Found In A 45-Day-Long Sweep Of The Great  Pacific Garbage Patch">
            <a:extLst>
              <a:ext uri="{FF2B5EF4-FFF2-40B4-BE49-F238E27FC236}">
                <a16:creationId xmlns:a16="http://schemas.microsoft.com/office/drawing/2014/main" id="{FBF9264C-C5D5-45D0-7CD8-8E0ED53513B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849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F42BE1-63A1-E1FF-9997-1B426D450B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94519" y="0"/>
            <a:ext cx="3097481" cy="6858000"/>
          </a:xfrm>
          <a:prstGeom prst="rect">
            <a:avLst/>
          </a:prstGeom>
        </p:spPr>
      </p:pic>
      <p:pic>
        <p:nvPicPr>
          <p:cNvPr id="8194" name="Picture 2" descr="What is the Great Pacific Garbage Island? | Family Handyman">
            <a:extLst>
              <a:ext uri="{FF2B5EF4-FFF2-40B4-BE49-F238E27FC236}">
                <a16:creationId xmlns:a16="http://schemas.microsoft.com/office/drawing/2014/main" id="{94F01A4E-64F2-730F-545F-5069FF715D6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335EF0-A014-51A1-638F-5EFF10A87E64}"/>
              </a:ext>
            </a:extLst>
          </p:cNvPr>
          <p:cNvSpPr txBox="1"/>
          <p:nvPr/>
        </p:nvSpPr>
        <p:spPr>
          <a:xfrm>
            <a:off x="9094519" y="6488668"/>
            <a:ext cx="2592656" cy="369332"/>
          </a:xfrm>
          <a:prstGeom prst="rect">
            <a:avLst/>
          </a:prstGeom>
          <a:noFill/>
        </p:spPr>
        <p:txBody>
          <a:bodyPr wrap="square" rtlCol="0">
            <a:spAutoFit/>
          </a:bodyPr>
          <a:lstStyle/>
          <a:p>
            <a:r>
              <a:rPr lang="en-US" dirty="0">
                <a:solidFill>
                  <a:schemeClr val="bg1"/>
                </a:solidFill>
              </a:rPr>
              <a:t>Great Keppel Island</a:t>
            </a:r>
          </a:p>
        </p:txBody>
      </p:sp>
      <p:sp>
        <p:nvSpPr>
          <p:cNvPr id="5" name="TextBox 4">
            <a:extLst>
              <a:ext uri="{FF2B5EF4-FFF2-40B4-BE49-F238E27FC236}">
                <a16:creationId xmlns:a16="http://schemas.microsoft.com/office/drawing/2014/main" id="{C0565CF1-A1B5-18C0-E459-5B3A93865C9F}"/>
              </a:ext>
            </a:extLst>
          </p:cNvPr>
          <p:cNvSpPr txBox="1"/>
          <p:nvPr/>
        </p:nvSpPr>
        <p:spPr>
          <a:xfrm>
            <a:off x="102918" y="6488668"/>
            <a:ext cx="6583631" cy="369332"/>
          </a:xfrm>
          <a:prstGeom prst="rect">
            <a:avLst/>
          </a:prstGeom>
          <a:noFill/>
        </p:spPr>
        <p:txBody>
          <a:bodyPr wrap="square" rtlCol="0">
            <a:spAutoFit/>
          </a:bodyPr>
          <a:lstStyle/>
          <a:p>
            <a:r>
              <a:rPr lang="en-US" dirty="0">
                <a:solidFill>
                  <a:schemeClr val="bg1"/>
                </a:solidFill>
              </a:rPr>
              <a:t>Turtles mistake plastic bags for their </a:t>
            </a:r>
            <a:r>
              <a:rPr lang="en-US" dirty="0" err="1">
                <a:solidFill>
                  <a:schemeClr val="bg1"/>
                </a:solidFill>
              </a:rPr>
              <a:t>favourite</a:t>
            </a:r>
            <a:r>
              <a:rPr lang="en-US" dirty="0">
                <a:solidFill>
                  <a:schemeClr val="bg1"/>
                </a:solidFill>
              </a:rPr>
              <a:t> food - jellyfish</a:t>
            </a:r>
          </a:p>
        </p:txBody>
      </p:sp>
      <p:pic>
        <p:nvPicPr>
          <p:cNvPr id="8196" name="Picture 4" descr="The great Pacific garbage patch is even trashier than we thought">
            <a:extLst>
              <a:ext uri="{FF2B5EF4-FFF2-40B4-BE49-F238E27FC236}">
                <a16:creationId xmlns:a16="http://schemas.microsoft.com/office/drawing/2014/main" id="{3533DA49-09CA-506F-E1D4-3D6052C6C91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858000" y="0"/>
            <a:ext cx="22365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21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564398B-366F-4AF2-4F14-88DB1A23F37F}"/>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865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bout 40% of world's seabirds have toxic substances in their bodies due to  plastic waste, research by Japanese universities shows - The Japan Times">
            <a:extLst>
              <a:ext uri="{FF2B5EF4-FFF2-40B4-BE49-F238E27FC236}">
                <a16:creationId xmlns:a16="http://schemas.microsoft.com/office/drawing/2014/main" id="{8271DBB2-E6A0-D518-3180-A83C9CA517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84513" y="0"/>
            <a:ext cx="9107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B001A6-84BA-5EF0-91E4-7549E85442AB}"/>
              </a:ext>
            </a:extLst>
          </p:cNvPr>
          <p:cNvSpPr txBox="1"/>
          <p:nvPr/>
        </p:nvSpPr>
        <p:spPr>
          <a:xfrm>
            <a:off x="383463" y="364475"/>
            <a:ext cx="2359737" cy="6129050"/>
          </a:xfrm>
          <a:prstGeom prst="rect">
            <a:avLst/>
          </a:prstGeom>
          <a:noFill/>
        </p:spPr>
        <p:txBody>
          <a:bodyPr wrap="square">
            <a:spAutoFit/>
          </a:bodyPr>
          <a:lstStyle/>
          <a:p>
            <a:pPr algn="ctr">
              <a:lnSpc>
                <a:spcPct val="150000"/>
              </a:lnSpc>
            </a:pPr>
            <a:r>
              <a:rPr lang="en-AU" sz="2400" i="0" dirty="0">
                <a:effectLst/>
                <a:latin typeface="+mj-lt"/>
              </a:rPr>
              <a:t>Plastic waste in the belly of a Laysan albatross in Hawaii. </a:t>
            </a:r>
          </a:p>
          <a:p>
            <a:pPr algn="ctr">
              <a:lnSpc>
                <a:spcPct val="150000"/>
              </a:lnSpc>
            </a:pPr>
            <a:endParaRPr lang="en-AU" sz="2400" dirty="0">
              <a:solidFill>
                <a:schemeClr val="bg1"/>
              </a:solidFill>
              <a:latin typeface="+mj-lt"/>
            </a:endParaRPr>
          </a:p>
          <a:p>
            <a:pPr algn="ctr">
              <a:lnSpc>
                <a:spcPct val="150000"/>
              </a:lnSpc>
            </a:pPr>
            <a:r>
              <a:rPr lang="en-US" sz="2400" dirty="0">
                <a:latin typeface="+mj-lt"/>
              </a:rPr>
              <a:t>About 40% of the world's seabirds have toxic substances in their bodies due to plastic waste.</a:t>
            </a:r>
          </a:p>
        </p:txBody>
      </p:sp>
    </p:spTree>
    <p:extLst>
      <p:ext uri="{BB962C8B-B14F-4D97-AF65-F5344CB8AC3E}">
        <p14:creationId xmlns:p14="http://schemas.microsoft.com/office/powerpoint/2010/main" val="1001523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99 Percent of Seabird Species Could Be Tainted With Plastic by 2050,  Science Says | Audubon">
            <a:extLst>
              <a:ext uri="{FF2B5EF4-FFF2-40B4-BE49-F238E27FC236}">
                <a16:creationId xmlns:a16="http://schemas.microsoft.com/office/drawing/2014/main" id="{6AB8771B-4391-1767-527E-D991A18125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19163"/>
            <a:ext cx="12192000" cy="5938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F6290BF-3055-ACAB-5DF3-0CB3619BB77B}"/>
              </a:ext>
            </a:extLst>
          </p:cNvPr>
          <p:cNvSpPr txBox="1"/>
          <p:nvPr/>
        </p:nvSpPr>
        <p:spPr>
          <a:xfrm>
            <a:off x="414338" y="231041"/>
            <a:ext cx="12058650" cy="461665"/>
          </a:xfrm>
          <a:prstGeom prst="rect">
            <a:avLst/>
          </a:prstGeom>
          <a:noFill/>
        </p:spPr>
        <p:txBody>
          <a:bodyPr wrap="square">
            <a:spAutoFit/>
          </a:bodyPr>
          <a:lstStyle/>
          <a:p>
            <a:r>
              <a:rPr lang="en-AU" sz="2400" b="0" i="0" dirty="0">
                <a:effectLst/>
                <a:latin typeface="+mj-lt"/>
              </a:rPr>
              <a:t>This juvenile Laysan Albatross died from 12 ounces of indigestible items, mostly plastic debris</a:t>
            </a:r>
            <a:r>
              <a:rPr lang="en-AU" sz="2400" dirty="0">
                <a:latin typeface="+mj-lt"/>
              </a:rPr>
              <a:t>. </a:t>
            </a:r>
            <a:endParaRPr lang="en-US" sz="2400" dirty="0">
              <a:latin typeface="+mj-lt"/>
            </a:endParaRPr>
          </a:p>
        </p:txBody>
      </p:sp>
      <p:sp>
        <p:nvSpPr>
          <p:cNvPr id="5" name="TextBox 4">
            <a:extLst>
              <a:ext uri="{FF2B5EF4-FFF2-40B4-BE49-F238E27FC236}">
                <a16:creationId xmlns:a16="http://schemas.microsoft.com/office/drawing/2014/main" id="{6FC73DE3-8EC2-C2C5-1D28-8A63FFF29D51}"/>
              </a:ext>
            </a:extLst>
          </p:cNvPr>
          <p:cNvSpPr txBox="1"/>
          <p:nvPr/>
        </p:nvSpPr>
        <p:spPr>
          <a:xfrm>
            <a:off x="0" y="6500514"/>
            <a:ext cx="6207918" cy="369332"/>
          </a:xfrm>
          <a:prstGeom prst="rect">
            <a:avLst/>
          </a:prstGeom>
          <a:noFill/>
        </p:spPr>
        <p:txBody>
          <a:bodyPr wrap="square">
            <a:spAutoFit/>
          </a:bodyPr>
          <a:lstStyle/>
          <a:p>
            <a:r>
              <a:rPr lang="en-AU" sz="1800" b="0" i="0" dirty="0">
                <a:effectLst/>
                <a:latin typeface="+mj-lt"/>
              </a:rPr>
              <a:t>Photo: David </a:t>
            </a:r>
            <a:r>
              <a:rPr lang="en-AU" sz="1800" b="0" i="0" dirty="0" err="1">
                <a:effectLst/>
                <a:latin typeface="+mj-lt"/>
              </a:rPr>
              <a:t>Liittschwager</a:t>
            </a:r>
            <a:r>
              <a:rPr lang="en-AU" sz="1800" b="0" i="0" dirty="0">
                <a:effectLst/>
                <a:latin typeface="+mj-lt"/>
              </a:rPr>
              <a:t> and Susan Middleton</a:t>
            </a:r>
            <a:endParaRPr lang="en-US" dirty="0"/>
          </a:p>
        </p:txBody>
      </p:sp>
    </p:spTree>
    <p:extLst>
      <p:ext uri="{BB962C8B-B14F-4D97-AF65-F5344CB8AC3E}">
        <p14:creationId xmlns:p14="http://schemas.microsoft.com/office/powerpoint/2010/main" val="2798333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ew Scientist Default Image">
            <a:extLst>
              <a:ext uri="{FF2B5EF4-FFF2-40B4-BE49-F238E27FC236}">
                <a16:creationId xmlns:a16="http://schemas.microsoft.com/office/drawing/2014/main" id="{64A3567E-F4A4-4EDC-1A00-6DF962A4EE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41674" y="0"/>
            <a:ext cx="8950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85F2BB-0181-A536-67CD-56080241D8D3}"/>
              </a:ext>
            </a:extLst>
          </p:cNvPr>
          <p:cNvSpPr txBox="1"/>
          <p:nvPr/>
        </p:nvSpPr>
        <p:spPr>
          <a:xfrm>
            <a:off x="415144" y="1472470"/>
            <a:ext cx="2359737" cy="3913059"/>
          </a:xfrm>
          <a:prstGeom prst="rect">
            <a:avLst/>
          </a:prstGeom>
          <a:noFill/>
        </p:spPr>
        <p:txBody>
          <a:bodyPr wrap="square">
            <a:spAutoFit/>
          </a:bodyPr>
          <a:lstStyle/>
          <a:p>
            <a:pPr algn="ctr">
              <a:lnSpc>
                <a:spcPct val="150000"/>
              </a:lnSpc>
            </a:pPr>
            <a:r>
              <a:rPr lang="en-AU" sz="2400" i="0" dirty="0">
                <a:effectLst/>
                <a:latin typeface="+mj-lt"/>
              </a:rPr>
              <a:t>This Laysan albatross is sitting on a golf ball, likely swept in from the Great Pacific Garbage Patch.</a:t>
            </a:r>
            <a:endParaRPr lang="en-US" sz="2400" dirty="0">
              <a:latin typeface="+mj-lt"/>
            </a:endParaRPr>
          </a:p>
        </p:txBody>
      </p:sp>
      <p:sp>
        <p:nvSpPr>
          <p:cNvPr id="4" name="TextBox 3">
            <a:extLst>
              <a:ext uri="{FF2B5EF4-FFF2-40B4-BE49-F238E27FC236}">
                <a16:creationId xmlns:a16="http://schemas.microsoft.com/office/drawing/2014/main" id="{9DDC3234-F703-003A-FB07-149ED1A9F416}"/>
              </a:ext>
            </a:extLst>
          </p:cNvPr>
          <p:cNvSpPr txBox="1"/>
          <p:nvPr/>
        </p:nvSpPr>
        <p:spPr>
          <a:xfrm>
            <a:off x="3350419" y="6488668"/>
            <a:ext cx="6100762" cy="369332"/>
          </a:xfrm>
          <a:prstGeom prst="rect">
            <a:avLst/>
          </a:prstGeom>
          <a:noFill/>
        </p:spPr>
        <p:txBody>
          <a:bodyPr wrap="square">
            <a:spAutoFit/>
          </a:bodyPr>
          <a:lstStyle/>
          <a:p>
            <a:r>
              <a:rPr lang="en-AU" b="0" i="1" dirty="0">
                <a:solidFill>
                  <a:schemeClr val="bg1"/>
                </a:solidFill>
                <a:effectLst/>
                <a:latin typeface="merriweather" panose="020F0502020204030204" pitchFamily="34" charset="0"/>
              </a:rPr>
              <a:t>Image: Greg Schubert/USFWS</a:t>
            </a:r>
            <a:endParaRPr lang="en-US" dirty="0">
              <a:solidFill>
                <a:schemeClr val="bg1"/>
              </a:solidFill>
            </a:endParaRPr>
          </a:p>
        </p:txBody>
      </p:sp>
    </p:spTree>
    <p:extLst>
      <p:ext uri="{BB962C8B-B14F-4D97-AF65-F5344CB8AC3E}">
        <p14:creationId xmlns:p14="http://schemas.microsoft.com/office/powerpoint/2010/main" val="1496975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st at Sea: Study Estimates Around 800,000 Birds Killed During BP Oil Spill  • The National Wildlife Federation Blog">
            <a:extLst>
              <a:ext uri="{FF2B5EF4-FFF2-40B4-BE49-F238E27FC236}">
                <a16:creationId xmlns:a16="http://schemas.microsoft.com/office/drawing/2014/main" id="{BD5ED880-5B8D-55EC-C273-81CAB3F70C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8088" y="0"/>
            <a:ext cx="89439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334675-76DC-620D-DB90-0A57F0729A75}"/>
              </a:ext>
            </a:extLst>
          </p:cNvPr>
          <p:cNvSpPr txBox="1"/>
          <p:nvPr/>
        </p:nvSpPr>
        <p:spPr>
          <a:xfrm>
            <a:off x="415144" y="1472470"/>
            <a:ext cx="2359737" cy="3359061"/>
          </a:xfrm>
          <a:prstGeom prst="rect">
            <a:avLst/>
          </a:prstGeom>
          <a:noFill/>
        </p:spPr>
        <p:txBody>
          <a:bodyPr wrap="square">
            <a:spAutoFit/>
          </a:bodyPr>
          <a:lstStyle/>
          <a:p>
            <a:pPr algn="ctr">
              <a:lnSpc>
                <a:spcPct val="150000"/>
              </a:lnSpc>
            </a:pPr>
            <a:r>
              <a:rPr lang="en-AU" sz="2400" i="0" dirty="0">
                <a:effectLst/>
                <a:latin typeface="+mj-lt"/>
              </a:rPr>
              <a:t>Thousands of birds were killed by the BP Deepwater Horizon Oil Spill in Mexico.</a:t>
            </a:r>
          </a:p>
        </p:txBody>
      </p:sp>
    </p:spTree>
    <p:extLst>
      <p:ext uri="{BB962C8B-B14F-4D97-AF65-F5344CB8AC3E}">
        <p14:creationId xmlns:p14="http://schemas.microsoft.com/office/powerpoint/2010/main" val="128332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Ocean Cleanup Successfully Catches Plastic in Great Pacific Garbage  Patch • Press Release • The Ocean Cleanup">
            <a:extLst>
              <a:ext uri="{FF2B5EF4-FFF2-40B4-BE49-F238E27FC236}">
                <a16:creationId xmlns:a16="http://schemas.microsoft.com/office/drawing/2014/main" id="{704BE12D-6864-4C1C-EE80-46D45A61E0D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694A25-862D-E79E-DE3E-946C410C604D}"/>
              </a:ext>
            </a:extLst>
          </p:cNvPr>
          <p:cNvSpPr txBox="1"/>
          <p:nvPr/>
        </p:nvSpPr>
        <p:spPr>
          <a:xfrm>
            <a:off x="2986087" y="0"/>
            <a:ext cx="9115425" cy="369332"/>
          </a:xfrm>
          <a:prstGeom prst="rect">
            <a:avLst/>
          </a:prstGeom>
          <a:noFill/>
        </p:spPr>
        <p:txBody>
          <a:bodyPr wrap="square" rtlCol="0">
            <a:spAutoFit/>
          </a:bodyPr>
          <a:lstStyle/>
          <a:p>
            <a:r>
              <a:rPr lang="en-US" dirty="0">
                <a:solidFill>
                  <a:schemeClr val="bg1"/>
                </a:solidFill>
              </a:rPr>
              <a:t>A garbage collector floating through the Great Pacific Garbage Patch. Photo: The Ocean Cleanup</a:t>
            </a:r>
          </a:p>
        </p:txBody>
      </p:sp>
    </p:spTree>
    <p:extLst>
      <p:ext uri="{BB962C8B-B14F-4D97-AF65-F5344CB8AC3E}">
        <p14:creationId xmlns:p14="http://schemas.microsoft.com/office/powerpoint/2010/main" val="3823206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boat tried to collect oil from the spill on the Gulf of Mexico in April 2010.">
            <a:extLst>
              <a:ext uri="{FF2B5EF4-FFF2-40B4-BE49-F238E27FC236}">
                <a16:creationId xmlns:a16="http://schemas.microsoft.com/office/drawing/2014/main" id="{1C15E5C3-9EFA-B8F8-B96B-953F4921C6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8557" y="-24296"/>
            <a:ext cx="10323443" cy="6882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0AC97A-2B54-DF2F-D39F-59E365C152A8}"/>
              </a:ext>
            </a:extLst>
          </p:cNvPr>
          <p:cNvSpPr txBox="1"/>
          <p:nvPr/>
        </p:nvSpPr>
        <p:spPr>
          <a:xfrm>
            <a:off x="309126" y="918472"/>
            <a:ext cx="1453413" cy="5021055"/>
          </a:xfrm>
          <a:prstGeom prst="rect">
            <a:avLst/>
          </a:prstGeom>
          <a:noFill/>
        </p:spPr>
        <p:txBody>
          <a:bodyPr wrap="square">
            <a:spAutoFit/>
          </a:bodyPr>
          <a:lstStyle/>
          <a:p>
            <a:pPr algn="ctr">
              <a:lnSpc>
                <a:spcPct val="150000"/>
              </a:lnSpc>
            </a:pPr>
            <a:r>
              <a:rPr lang="en-AU" sz="2400" i="0" dirty="0">
                <a:effectLst/>
                <a:latin typeface="+mj-lt"/>
              </a:rPr>
              <a:t>A boat tried to collect oil from the spill on the Gulf of Mexico in April 2010.</a:t>
            </a:r>
          </a:p>
        </p:txBody>
      </p:sp>
    </p:spTree>
    <p:extLst>
      <p:ext uri="{BB962C8B-B14F-4D97-AF65-F5344CB8AC3E}">
        <p14:creationId xmlns:p14="http://schemas.microsoft.com/office/powerpoint/2010/main" val="56678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lastic in our oceans is killing marine mammals – WWF-Australia | Plastic  in our oceans is killing marine mammals | WWF Australia">
            <a:extLst>
              <a:ext uri="{FF2B5EF4-FFF2-40B4-BE49-F238E27FC236}">
                <a16:creationId xmlns:a16="http://schemas.microsoft.com/office/drawing/2014/main" id="{2002A082-844A-C4C7-F4E9-9F38120F5E5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3F17FE-610F-7D4D-BD40-CB50636DFE79}"/>
              </a:ext>
            </a:extLst>
          </p:cNvPr>
          <p:cNvSpPr txBox="1"/>
          <p:nvPr/>
        </p:nvSpPr>
        <p:spPr>
          <a:xfrm>
            <a:off x="103585" y="6488668"/>
            <a:ext cx="6207918" cy="369332"/>
          </a:xfrm>
          <a:prstGeom prst="rect">
            <a:avLst/>
          </a:prstGeom>
          <a:noFill/>
        </p:spPr>
        <p:txBody>
          <a:bodyPr wrap="square">
            <a:spAutoFit/>
          </a:bodyPr>
          <a:lstStyle/>
          <a:p>
            <a:r>
              <a:rPr lang="en-AU" b="0" i="0" dirty="0">
                <a:solidFill>
                  <a:srgbClr val="FFFFFF"/>
                </a:solidFill>
                <a:effectLst/>
                <a:latin typeface="Open Sans" panose="020B0606030504020204" pitchFamily="34" charset="0"/>
              </a:rPr>
              <a:t>Image: </a:t>
            </a:r>
            <a:r>
              <a:rPr lang="en-AU" b="0" i="0" dirty="0" err="1">
                <a:solidFill>
                  <a:srgbClr val="FFFFFF"/>
                </a:solidFill>
                <a:effectLst/>
                <a:latin typeface="Open Sans" panose="020B0606030504020204" pitchFamily="34" charset="0"/>
              </a:rPr>
              <a:t>naturepl.com</a:t>
            </a:r>
            <a:r>
              <a:rPr lang="en-AU" b="0" i="0" dirty="0">
                <a:solidFill>
                  <a:srgbClr val="FFFFFF"/>
                </a:solidFill>
                <a:effectLst/>
                <a:latin typeface="Open Sans" panose="020B0606030504020204" pitchFamily="34" charset="0"/>
              </a:rPr>
              <a:t> / Franco </a:t>
            </a:r>
            <a:r>
              <a:rPr lang="en-AU" b="0" i="0" dirty="0" err="1">
                <a:solidFill>
                  <a:srgbClr val="FFFFFF"/>
                </a:solidFill>
                <a:effectLst/>
                <a:latin typeface="Open Sans" panose="020B0606030504020204" pitchFamily="34" charset="0"/>
              </a:rPr>
              <a:t>Banfi</a:t>
            </a:r>
            <a:r>
              <a:rPr lang="en-AU" b="0" i="0" dirty="0">
                <a:solidFill>
                  <a:srgbClr val="FFFFFF"/>
                </a:solidFill>
                <a:effectLst/>
                <a:latin typeface="Open Sans" panose="020B0606030504020204" pitchFamily="34" charset="0"/>
              </a:rPr>
              <a:t> / WWF</a:t>
            </a:r>
            <a:endParaRPr lang="en-US" dirty="0"/>
          </a:p>
        </p:txBody>
      </p:sp>
    </p:spTree>
    <p:extLst>
      <p:ext uri="{BB962C8B-B14F-4D97-AF65-F5344CB8AC3E}">
        <p14:creationId xmlns:p14="http://schemas.microsoft.com/office/powerpoint/2010/main" val="369909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e secrets being revealed by ocean garbage patches - BBC Future">
            <a:extLst>
              <a:ext uri="{FF2B5EF4-FFF2-40B4-BE49-F238E27FC236}">
                <a16:creationId xmlns:a16="http://schemas.microsoft.com/office/drawing/2014/main" id="{E53EB40B-7990-7CB8-3E6F-7BE262B18A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3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he Ocean Cleanup Conceptualizes Its Third Massive Apparatus to Remove Trash  from the 'Great Pacific Garbage Patch' — Colossal">
            <a:extLst>
              <a:ext uri="{FF2B5EF4-FFF2-40B4-BE49-F238E27FC236}">
                <a16:creationId xmlns:a16="http://schemas.microsoft.com/office/drawing/2014/main" id="{57B60565-60BC-F30F-5D47-03576E32BC0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288"/>
            <a:ext cx="12192000" cy="68278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35BBF0-C9DE-5171-3130-6F8F7F2C1362}"/>
              </a:ext>
            </a:extLst>
          </p:cNvPr>
          <p:cNvSpPr txBox="1"/>
          <p:nvPr/>
        </p:nvSpPr>
        <p:spPr>
          <a:xfrm>
            <a:off x="160735" y="6488667"/>
            <a:ext cx="6207918" cy="369332"/>
          </a:xfrm>
          <a:prstGeom prst="rect">
            <a:avLst/>
          </a:prstGeom>
          <a:noFill/>
        </p:spPr>
        <p:txBody>
          <a:bodyPr wrap="square">
            <a:spAutoFit/>
          </a:bodyPr>
          <a:lstStyle/>
          <a:p>
            <a:pPr algn="l"/>
            <a:r>
              <a:rPr lang="en-AU" b="1" i="0" dirty="0">
                <a:solidFill>
                  <a:srgbClr val="FFFFFF"/>
                </a:solidFill>
                <a:effectLst/>
                <a:latin typeface="proxima-nova"/>
              </a:rPr>
              <a:t>The Ocean </a:t>
            </a:r>
            <a:r>
              <a:rPr lang="en-AU" b="1" i="0" dirty="0" err="1">
                <a:solidFill>
                  <a:srgbClr val="FFFFFF"/>
                </a:solidFill>
                <a:effectLst/>
                <a:latin typeface="proxima-nova"/>
              </a:rPr>
              <a:t>Cleanup</a:t>
            </a:r>
            <a:r>
              <a:rPr lang="en-AU" b="1" i="0" dirty="0">
                <a:solidFill>
                  <a:srgbClr val="FFFFFF"/>
                </a:solidFill>
                <a:effectLst/>
                <a:latin typeface="proxima-nova"/>
              </a:rPr>
              <a:t> – started by yr11 student assignment</a:t>
            </a:r>
          </a:p>
        </p:txBody>
      </p:sp>
    </p:spTree>
    <p:extLst>
      <p:ext uri="{BB962C8B-B14F-4D97-AF65-F5344CB8AC3E}">
        <p14:creationId xmlns:p14="http://schemas.microsoft.com/office/powerpoint/2010/main" val="2416759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Great Pacific Garbage Patch • The Ocean Cleanup">
            <a:extLst>
              <a:ext uri="{FF2B5EF4-FFF2-40B4-BE49-F238E27FC236}">
                <a16:creationId xmlns:a16="http://schemas.microsoft.com/office/drawing/2014/main" id="{4CB41148-6072-C0F9-0D1E-B3C69C98A64F}"/>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67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nother Marine Debris Cleanup Is Underway - IBSS">
            <a:extLst>
              <a:ext uri="{FF2B5EF4-FFF2-40B4-BE49-F238E27FC236}">
                <a16:creationId xmlns:a16="http://schemas.microsoft.com/office/drawing/2014/main" id="{0D0EABFC-49E2-48AB-886C-84D943E6CB9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6370AD-DE3F-F335-3641-23A6C598B258}"/>
              </a:ext>
            </a:extLst>
          </p:cNvPr>
          <p:cNvSpPr txBox="1"/>
          <p:nvPr/>
        </p:nvSpPr>
        <p:spPr>
          <a:xfrm>
            <a:off x="160735" y="6488667"/>
            <a:ext cx="6207918" cy="369332"/>
          </a:xfrm>
          <a:prstGeom prst="rect">
            <a:avLst/>
          </a:prstGeom>
          <a:noFill/>
        </p:spPr>
        <p:txBody>
          <a:bodyPr wrap="square">
            <a:spAutoFit/>
          </a:bodyPr>
          <a:lstStyle/>
          <a:p>
            <a:pPr algn="l"/>
            <a:r>
              <a:rPr lang="en-AU" b="1" i="0" dirty="0">
                <a:effectLst/>
                <a:latin typeface="proxima-nova"/>
              </a:rPr>
              <a:t>Locals, taking on the challenge</a:t>
            </a:r>
          </a:p>
        </p:txBody>
      </p:sp>
    </p:spTree>
    <p:extLst>
      <p:ext uri="{BB962C8B-B14F-4D97-AF65-F5344CB8AC3E}">
        <p14:creationId xmlns:p14="http://schemas.microsoft.com/office/powerpoint/2010/main" val="2850487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ow to Organize a Community Beach Cleanup | 4ocean Blog">
            <a:extLst>
              <a:ext uri="{FF2B5EF4-FFF2-40B4-BE49-F238E27FC236}">
                <a16:creationId xmlns:a16="http://schemas.microsoft.com/office/drawing/2014/main" id="{5FAE48BD-FD5A-E96E-9E22-07E0F98A01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4343" y="0"/>
            <a:ext cx="10277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7B4C57-6E3D-83E0-4A40-7A7B3957CFB7}"/>
              </a:ext>
            </a:extLst>
          </p:cNvPr>
          <p:cNvSpPr txBox="1"/>
          <p:nvPr/>
        </p:nvSpPr>
        <p:spPr>
          <a:xfrm>
            <a:off x="197725" y="918472"/>
            <a:ext cx="1573925" cy="5021055"/>
          </a:xfrm>
          <a:prstGeom prst="rect">
            <a:avLst/>
          </a:prstGeom>
          <a:noFill/>
        </p:spPr>
        <p:txBody>
          <a:bodyPr wrap="square">
            <a:spAutoFit/>
          </a:bodyPr>
          <a:lstStyle/>
          <a:p>
            <a:pPr algn="ctr">
              <a:lnSpc>
                <a:spcPct val="150000"/>
              </a:lnSpc>
            </a:pPr>
            <a:r>
              <a:rPr lang="en-AU" sz="2400" i="0" dirty="0">
                <a:effectLst/>
                <a:latin typeface="+mj-lt"/>
              </a:rPr>
              <a:t>Host a community clean-up.</a:t>
            </a:r>
          </a:p>
          <a:p>
            <a:pPr algn="ctr">
              <a:lnSpc>
                <a:spcPct val="150000"/>
              </a:lnSpc>
            </a:pPr>
            <a:endParaRPr lang="en-AU" sz="2400" dirty="0">
              <a:latin typeface="+mj-lt"/>
            </a:endParaRPr>
          </a:p>
          <a:p>
            <a:pPr algn="ctr">
              <a:lnSpc>
                <a:spcPct val="150000"/>
              </a:lnSpc>
            </a:pPr>
            <a:r>
              <a:rPr lang="en-AU" sz="2400" dirty="0">
                <a:latin typeface="+mj-lt"/>
              </a:rPr>
              <a:t>C</a:t>
            </a:r>
            <a:r>
              <a:rPr lang="en-AU" sz="2400" i="0" dirty="0">
                <a:effectLst/>
                <a:latin typeface="+mj-lt"/>
              </a:rPr>
              <a:t>ombine with a  marine debris survey.</a:t>
            </a:r>
            <a:endParaRPr lang="en-US" sz="2400" dirty="0">
              <a:latin typeface="+mj-lt"/>
            </a:endParaRPr>
          </a:p>
        </p:txBody>
      </p:sp>
    </p:spTree>
    <p:extLst>
      <p:ext uri="{BB962C8B-B14F-4D97-AF65-F5344CB8AC3E}">
        <p14:creationId xmlns:p14="http://schemas.microsoft.com/office/powerpoint/2010/main" val="3931013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eabin Project – trapping floating plastics in port">
            <a:extLst>
              <a:ext uri="{FF2B5EF4-FFF2-40B4-BE49-F238E27FC236}">
                <a16:creationId xmlns:a16="http://schemas.microsoft.com/office/drawing/2014/main" id="{9C09FA41-7DD2-B026-D5B4-4EDC04A01C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081336-3CDB-7663-0119-C8C1DEA9F5A3}"/>
              </a:ext>
            </a:extLst>
          </p:cNvPr>
          <p:cNvSpPr txBox="1"/>
          <p:nvPr/>
        </p:nvSpPr>
        <p:spPr>
          <a:xfrm>
            <a:off x="160735" y="6488667"/>
            <a:ext cx="6207918" cy="369332"/>
          </a:xfrm>
          <a:prstGeom prst="rect">
            <a:avLst/>
          </a:prstGeom>
          <a:noFill/>
        </p:spPr>
        <p:txBody>
          <a:bodyPr wrap="square">
            <a:spAutoFit/>
          </a:bodyPr>
          <a:lstStyle/>
          <a:p>
            <a:pPr algn="l"/>
            <a:r>
              <a:rPr lang="en-AU" b="1" i="0" dirty="0">
                <a:solidFill>
                  <a:srgbClr val="FFFFFF"/>
                </a:solidFill>
                <a:effectLst/>
                <a:latin typeface="proxima-nova"/>
              </a:rPr>
              <a:t>Seabin Project – trapping floating plastics in port</a:t>
            </a:r>
          </a:p>
        </p:txBody>
      </p:sp>
    </p:spTree>
    <p:extLst>
      <p:ext uri="{BB962C8B-B14F-4D97-AF65-F5344CB8AC3E}">
        <p14:creationId xmlns:p14="http://schemas.microsoft.com/office/powerpoint/2010/main" val="2207899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bout Us – Tangaroa Blue">
            <a:extLst>
              <a:ext uri="{FF2B5EF4-FFF2-40B4-BE49-F238E27FC236}">
                <a16:creationId xmlns:a16="http://schemas.microsoft.com/office/drawing/2014/main" id="{ED05292D-D6B5-4B3D-DF1C-35000F24183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FF8C20-AF03-2884-A6AA-434E450EB0D9}"/>
              </a:ext>
            </a:extLst>
          </p:cNvPr>
          <p:cNvSpPr txBox="1"/>
          <p:nvPr/>
        </p:nvSpPr>
        <p:spPr>
          <a:xfrm>
            <a:off x="100013" y="158234"/>
            <a:ext cx="12091985" cy="646331"/>
          </a:xfrm>
          <a:prstGeom prst="rect">
            <a:avLst/>
          </a:prstGeom>
          <a:noFill/>
        </p:spPr>
        <p:txBody>
          <a:bodyPr wrap="square">
            <a:spAutoFit/>
          </a:bodyPr>
          <a:lstStyle/>
          <a:p>
            <a:r>
              <a:rPr lang="en-US" dirty="0"/>
              <a:t>Since the Tangaroa Blue program started in 2004, more than 23 million pieces of marine debris have been removed from the Australian coastline and data on this debris collated and inputted into the Australian Marine Debris Initiative Database.</a:t>
            </a:r>
          </a:p>
        </p:txBody>
      </p:sp>
      <p:pic>
        <p:nvPicPr>
          <p:cNvPr id="24580" name="Picture 4" descr="We're Hiring! – Tangaroa Blue">
            <a:extLst>
              <a:ext uri="{FF2B5EF4-FFF2-40B4-BE49-F238E27FC236}">
                <a16:creationId xmlns:a16="http://schemas.microsoft.com/office/drawing/2014/main" id="{BD838A77-9AC9-9712-2889-3FBAC8A2547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9550" y="5820291"/>
            <a:ext cx="1319213" cy="87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876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en-cent 'cash for can' refunds from 2023: Victoria unveils container  deposit scheme">
            <a:extLst>
              <a:ext uri="{FF2B5EF4-FFF2-40B4-BE49-F238E27FC236}">
                <a16:creationId xmlns:a16="http://schemas.microsoft.com/office/drawing/2014/main" id="{7DBE9893-10C9-88ED-11A4-F31397C0D831}"/>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929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cientists Find Life on Great Pacific Garbage Patch">
            <a:extLst>
              <a:ext uri="{FF2B5EF4-FFF2-40B4-BE49-F238E27FC236}">
                <a16:creationId xmlns:a16="http://schemas.microsoft.com/office/drawing/2014/main" id="{6D290A9D-235E-DD56-AD29-49F13048724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285"/>
          <a:stretch/>
        </p:blipFill>
        <p:spPr bwMode="auto">
          <a:xfrm>
            <a:off x="0" y="-85725"/>
            <a:ext cx="12191999" cy="7029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EEDCA1-1F15-29A4-CF62-AFF5E3902761}"/>
              </a:ext>
            </a:extLst>
          </p:cNvPr>
          <p:cNvSpPr txBox="1"/>
          <p:nvPr/>
        </p:nvSpPr>
        <p:spPr>
          <a:xfrm>
            <a:off x="257175" y="6343650"/>
            <a:ext cx="3671888" cy="369332"/>
          </a:xfrm>
          <a:prstGeom prst="rect">
            <a:avLst/>
          </a:prstGeom>
          <a:noFill/>
        </p:spPr>
        <p:txBody>
          <a:bodyPr wrap="square" rtlCol="0">
            <a:spAutoFit/>
          </a:bodyPr>
          <a:lstStyle/>
          <a:p>
            <a:r>
              <a:rPr lang="en-US" dirty="0">
                <a:solidFill>
                  <a:schemeClr val="bg1"/>
                </a:solidFill>
              </a:rPr>
              <a:t>Image: The Ocean Cleanup</a:t>
            </a:r>
          </a:p>
        </p:txBody>
      </p:sp>
    </p:spTree>
    <p:extLst>
      <p:ext uri="{BB962C8B-B14F-4D97-AF65-F5344CB8AC3E}">
        <p14:creationId xmlns:p14="http://schemas.microsoft.com/office/powerpoint/2010/main" val="2878707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ustralian City Uses Drainage Nets to Stop Waste from Polluting Waterways">
            <a:extLst>
              <a:ext uri="{FF2B5EF4-FFF2-40B4-BE49-F238E27FC236}">
                <a16:creationId xmlns:a16="http://schemas.microsoft.com/office/drawing/2014/main" id="{64F460A6-C4BB-2CEA-0EA0-BA466E296A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F45637-100A-E393-084E-A9A46590EBA7}"/>
              </a:ext>
            </a:extLst>
          </p:cNvPr>
          <p:cNvSpPr txBox="1"/>
          <p:nvPr/>
        </p:nvSpPr>
        <p:spPr>
          <a:xfrm>
            <a:off x="6318647" y="0"/>
            <a:ext cx="6207918" cy="369332"/>
          </a:xfrm>
          <a:prstGeom prst="rect">
            <a:avLst/>
          </a:prstGeom>
          <a:noFill/>
        </p:spPr>
        <p:txBody>
          <a:bodyPr wrap="square">
            <a:spAutoFit/>
          </a:bodyPr>
          <a:lstStyle/>
          <a:p>
            <a:r>
              <a:rPr lang="en-AU" b="0" i="0" dirty="0">
                <a:solidFill>
                  <a:schemeClr val="bg1"/>
                </a:solidFill>
                <a:effectLst/>
                <a:latin typeface="Open Sans" panose="020B0606030504020204" pitchFamily="34" charset="0"/>
              </a:rPr>
              <a:t>Kwinana has put nets on the outlet of drainage pipes.</a:t>
            </a:r>
            <a:endParaRPr lang="en-US" dirty="0">
              <a:solidFill>
                <a:schemeClr val="bg1"/>
              </a:solidFill>
            </a:endParaRPr>
          </a:p>
        </p:txBody>
      </p:sp>
    </p:spTree>
    <p:extLst>
      <p:ext uri="{BB962C8B-B14F-4D97-AF65-F5344CB8AC3E}">
        <p14:creationId xmlns:p14="http://schemas.microsoft.com/office/powerpoint/2010/main" val="3463771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Storm Drain Stock Photo - Download Image Now - Blue, California, City -  iStock">
            <a:extLst>
              <a:ext uri="{FF2B5EF4-FFF2-40B4-BE49-F238E27FC236}">
                <a16:creationId xmlns:a16="http://schemas.microsoft.com/office/drawing/2014/main" id="{3DF73907-FF15-3682-0709-4F2E726660B4}"/>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83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87036-0E05-4D47-B867-7E025BE7F0FC}"/>
              </a:ext>
            </a:extLst>
          </p:cNvPr>
          <p:cNvSpPr txBox="1"/>
          <p:nvPr/>
        </p:nvSpPr>
        <p:spPr>
          <a:xfrm>
            <a:off x="271463" y="140256"/>
            <a:ext cx="5243512" cy="2339102"/>
          </a:xfrm>
          <a:prstGeom prst="rect">
            <a:avLst/>
          </a:prstGeom>
          <a:noFill/>
        </p:spPr>
        <p:txBody>
          <a:bodyPr wrap="square" rtlCol="0">
            <a:spAutoFit/>
          </a:bodyPr>
          <a:lstStyle/>
          <a:p>
            <a:pPr algn="ctr"/>
            <a:endParaRPr lang="en-US" sz="3200" dirty="0"/>
          </a:p>
          <a:p>
            <a:pPr algn="ctr"/>
            <a:r>
              <a:rPr lang="en-US" sz="3200" dirty="0"/>
              <a:t>Ethical?</a:t>
            </a:r>
          </a:p>
          <a:p>
            <a:pPr algn="ctr"/>
            <a:endParaRPr lang="en-US" sz="3200" dirty="0"/>
          </a:p>
          <a:p>
            <a:pPr algn="ctr"/>
            <a:r>
              <a:rPr lang="en-US" sz="3200" dirty="0"/>
              <a:t>Yes or No?</a:t>
            </a:r>
          </a:p>
          <a:p>
            <a:pPr algn="ctr"/>
            <a:endParaRPr lang="en-US" dirty="0"/>
          </a:p>
        </p:txBody>
      </p:sp>
      <p:sp>
        <p:nvSpPr>
          <p:cNvPr id="5" name="TextBox 4">
            <a:extLst>
              <a:ext uri="{FF2B5EF4-FFF2-40B4-BE49-F238E27FC236}">
                <a16:creationId xmlns:a16="http://schemas.microsoft.com/office/drawing/2014/main" id="{59DAB6AA-7428-5CEA-ED86-FFF5E5BA3297}"/>
              </a:ext>
            </a:extLst>
          </p:cNvPr>
          <p:cNvSpPr txBox="1"/>
          <p:nvPr/>
        </p:nvSpPr>
        <p:spPr>
          <a:xfrm>
            <a:off x="6700837" y="4067711"/>
            <a:ext cx="5243512" cy="2339102"/>
          </a:xfrm>
          <a:prstGeom prst="rect">
            <a:avLst/>
          </a:prstGeom>
          <a:noFill/>
        </p:spPr>
        <p:txBody>
          <a:bodyPr wrap="square" rtlCol="0">
            <a:spAutoFit/>
          </a:bodyPr>
          <a:lstStyle/>
          <a:p>
            <a:pPr algn="ctr"/>
            <a:endParaRPr lang="en-US" sz="3200" dirty="0"/>
          </a:p>
          <a:p>
            <a:pPr algn="ctr"/>
            <a:r>
              <a:rPr lang="en-US" sz="3200" dirty="0"/>
              <a:t>Socially Acceptable?</a:t>
            </a:r>
          </a:p>
          <a:p>
            <a:pPr algn="ctr"/>
            <a:endParaRPr lang="en-US" sz="3200" dirty="0"/>
          </a:p>
          <a:p>
            <a:pPr algn="ctr"/>
            <a:r>
              <a:rPr lang="en-US" sz="3200" dirty="0"/>
              <a:t>Yes or No?</a:t>
            </a:r>
          </a:p>
          <a:p>
            <a:pPr algn="ctr"/>
            <a:endParaRPr lang="en-US" dirty="0"/>
          </a:p>
        </p:txBody>
      </p:sp>
      <p:pic>
        <p:nvPicPr>
          <p:cNvPr id="7" name="Picture 2" descr="Plastic pollution - a plastic bag and rubbish float in the ocean">
            <a:extLst>
              <a:ext uri="{FF2B5EF4-FFF2-40B4-BE49-F238E27FC236}">
                <a16:creationId xmlns:a16="http://schemas.microsoft.com/office/drawing/2014/main" id="{ED75AFD8-0F12-A774-22C1-5D23A9C8602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200400"/>
            <a:ext cx="6502398" cy="3657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Ocean Cleanup Successfully Catches Plastic in Great Pacific Garbage  Patch • Press Release • The Ocean Cleanup">
            <a:extLst>
              <a:ext uri="{FF2B5EF4-FFF2-40B4-BE49-F238E27FC236}">
                <a16:creationId xmlns:a16="http://schemas.microsoft.com/office/drawing/2014/main" id="{7BBA875D-D795-E88B-BFE6-61B7C520852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62623" y="0"/>
            <a:ext cx="6429377" cy="3616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5278702-C294-B682-0521-516EA3B7F453}"/>
              </a:ext>
            </a:extLst>
          </p:cNvPr>
          <p:cNvSpPr/>
          <p:nvPr/>
        </p:nvSpPr>
        <p:spPr>
          <a:xfrm>
            <a:off x="5514975" y="2986088"/>
            <a:ext cx="1328738" cy="7429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CAUSE?</a:t>
            </a:r>
          </a:p>
        </p:txBody>
      </p:sp>
    </p:spTree>
    <p:extLst>
      <p:ext uri="{BB962C8B-B14F-4D97-AF65-F5344CB8AC3E}">
        <p14:creationId xmlns:p14="http://schemas.microsoft.com/office/powerpoint/2010/main" val="217753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87036-0E05-4D47-B867-7E025BE7F0FC}"/>
              </a:ext>
            </a:extLst>
          </p:cNvPr>
          <p:cNvSpPr txBox="1"/>
          <p:nvPr/>
        </p:nvSpPr>
        <p:spPr>
          <a:xfrm>
            <a:off x="271463" y="140256"/>
            <a:ext cx="5243512" cy="2339102"/>
          </a:xfrm>
          <a:prstGeom prst="rect">
            <a:avLst/>
          </a:prstGeom>
          <a:noFill/>
        </p:spPr>
        <p:txBody>
          <a:bodyPr wrap="square" rtlCol="0">
            <a:spAutoFit/>
          </a:bodyPr>
          <a:lstStyle/>
          <a:p>
            <a:pPr algn="ctr"/>
            <a:endParaRPr lang="en-US" sz="3200" dirty="0"/>
          </a:p>
          <a:p>
            <a:pPr algn="ctr"/>
            <a:r>
              <a:rPr lang="en-US" sz="3200" dirty="0"/>
              <a:t>Economical?</a:t>
            </a:r>
          </a:p>
          <a:p>
            <a:pPr algn="ctr"/>
            <a:endParaRPr lang="en-US" sz="3200" dirty="0"/>
          </a:p>
          <a:p>
            <a:pPr algn="ctr"/>
            <a:r>
              <a:rPr lang="en-US" sz="3200" dirty="0"/>
              <a:t>Yes or No?</a:t>
            </a:r>
          </a:p>
          <a:p>
            <a:pPr algn="ctr"/>
            <a:endParaRPr lang="en-US" dirty="0"/>
          </a:p>
        </p:txBody>
      </p:sp>
      <p:sp>
        <p:nvSpPr>
          <p:cNvPr id="5" name="TextBox 4">
            <a:extLst>
              <a:ext uri="{FF2B5EF4-FFF2-40B4-BE49-F238E27FC236}">
                <a16:creationId xmlns:a16="http://schemas.microsoft.com/office/drawing/2014/main" id="{59DAB6AA-7428-5CEA-ED86-FFF5E5BA3297}"/>
              </a:ext>
            </a:extLst>
          </p:cNvPr>
          <p:cNvSpPr txBox="1"/>
          <p:nvPr/>
        </p:nvSpPr>
        <p:spPr>
          <a:xfrm>
            <a:off x="6843713" y="3771069"/>
            <a:ext cx="5243512" cy="2831544"/>
          </a:xfrm>
          <a:prstGeom prst="rect">
            <a:avLst/>
          </a:prstGeom>
          <a:noFill/>
        </p:spPr>
        <p:txBody>
          <a:bodyPr wrap="square" rtlCol="0">
            <a:spAutoFit/>
          </a:bodyPr>
          <a:lstStyle/>
          <a:p>
            <a:pPr algn="ctr"/>
            <a:endParaRPr lang="en-US" sz="3200" dirty="0"/>
          </a:p>
          <a:p>
            <a:pPr algn="ctr"/>
            <a:r>
              <a:rPr lang="en-US" sz="3200" dirty="0"/>
              <a:t>Part of our culture in Australia?</a:t>
            </a:r>
          </a:p>
          <a:p>
            <a:pPr algn="ctr"/>
            <a:endParaRPr lang="en-US" sz="3200" dirty="0"/>
          </a:p>
          <a:p>
            <a:pPr algn="ctr"/>
            <a:r>
              <a:rPr lang="en-US" sz="3200" dirty="0"/>
              <a:t>Yes or No?</a:t>
            </a:r>
          </a:p>
          <a:p>
            <a:pPr algn="ctr"/>
            <a:endParaRPr lang="en-US" dirty="0"/>
          </a:p>
        </p:txBody>
      </p:sp>
      <p:pic>
        <p:nvPicPr>
          <p:cNvPr id="7" name="Picture 2" descr="Plastic pollution - a plastic bag and rubbish float in the ocean">
            <a:extLst>
              <a:ext uri="{FF2B5EF4-FFF2-40B4-BE49-F238E27FC236}">
                <a16:creationId xmlns:a16="http://schemas.microsoft.com/office/drawing/2014/main" id="{ED75AFD8-0F12-A774-22C1-5D23A9C8602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200400"/>
            <a:ext cx="6502398" cy="3657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Ocean Cleanup Successfully Catches Plastic in Great Pacific Garbage  Patch • Press Release • The Ocean Cleanup">
            <a:extLst>
              <a:ext uri="{FF2B5EF4-FFF2-40B4-BE49-F238E27FC236}">
                <a16:creationId xmlns:a16="http://schemas.microsoft.com/office/drawing/2014/main" id="{7BBA875D-D795-E88B-BFE6-61B7C520852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62623" y="0"/>
            <a:ext cx="6429377" cy="3616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5278702-C294-B682-0521-516EA3B7F453}"/>
              </a:ext>
            </a:extLst>
          </p:cNvPr>
          <p:cNvSpPr/>
          <p:nvPr/>
        </p:nvSpPr>
        <p:spPr>
          <a:xfrm>
            <a:off x="5514975" y="2986088"/>
            <a:ext cx="1328738" cy="7429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CAUSE?</a:t>
            </a:r>
          </a:p>
        </p:txBody>
      </p:sp>
    </p:spTree>
    <p:extLst>
      <p:ext uri="{BB962C8B-B14F-4D97-AF65-F5344CB8AC3E}">
        <p14:creationId xmlns:p14="http://schemas.microsoft.com/office/powerpoint/2010/main" val="2202095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87036-0E05-4D47-B867-7E025BE7F0FC}"/>
              </a:ext>
            </a:extLst>
          </p:cNvPr>
          <p:cNvSpPr txBox="1"/>
          <p:nvPr/>
        </p:nvSpPr>
        <p:spPr>
          <a:xfrm>
            <a:off x="271463" y="140256"/>
            <a:ext cx="5243512" cy="2339102"/>
          </a:xfrm>
          <a:prstGeom prst="rect">
            <a:avLst/>
          </a:prstGeom>
          <a:noFill/>
        </p:spPr>
        <p:txBody>
          <a:bodyPr wrap="square" rtlCol="0">
            <a:spAutoFit/>
          </a:bodyPr>
          <a:lstStyle/>
          <a:p>
            <a:pPr algn="ctr"/>
            <a:endParaRPr lang="en-US" sz="3200" dirty="0"/>
          </a:p>
          <a:p>
            <a:pPr algn="ctr"/>
            <a:r>
              <a:rPr lang="en-US" sz="3200" dirty="0"/>
              <a:t>Ethical?</a:t>
            </a:r>
          </a:p>
          <a:p>
            <a:pPr algn="ctr"/>
            <a:endParaRPr lang="en-US" sz="3200" dirty="0"/>
          </a:p>
          <a:p>
            <a:pPr algn="ctr"/>
            <a:r>
              <a:rPr lang="en-US" sz="3200" dirty="0"/>
              <a:t>Yes or No?</a:t>
            </a:r>
          </a:p>
          <a:p>
            <a:pPr algn="ctr"/>
            <a:endParaRPr lang="en-US" dirty="0"/>
          </a:p>
        </p:txBody>
      </p:sp>
      <p:sp>
        <p:nvSpPr>
          <p:cNvPr id="5" name="TextBox 4">
            <a:extLst>
              <a:ext uri="{FF2B5EF4-FFF2-40B4-BE49-F238E27FC236}">
                <a16:creationId xmlns:a16="http://schemas.microsoft.com/office/drawing/2014/main" id="{59DAB6AA-7428-5CEA-ED86-FFF5E5BA3297}"/>
              </a:ext>
            </a:extLst>
          </p:cNvPr>
          <p:cNvSpPr txBox="1"/>
          <p:nvPr/>
        </p:nvSpPr>
        <p:spPr>
          <a:xfrm>
            <a:off x="6700837" y="4067711"/>
            <a:ext cx="5243512" cy="2339102"/>
          </a:xfrm>
          <a:prstGeom prst="rect">
            <a:avLst/>
          </a:prstGeom>
          <a:noFill/>
        </p:spPr>
        <p:txBody>
          <a:bodyPr wrap="square" rtlCol="0">
            <a:spAutoFit/>
          </a:bodyPr>
          <a:lstStyle/>
          <a:p>
            <a:pPr algn="ctr"/>
            <a:endParaRPr lang="en-US" sz="3200" dirty="0"/>
          </a:p>
          <a:p>
            <a:pPr algn="ctr"/>
            <a:r>
              <a:rPr lang="en-US" sz="3200" dirty="0"/>
              <a:t>Socially Acceptable?</a:t>
            </a:r>
          </a:p>
          <a:p>
            <a:pPr algn="ctr"/>
            <a:endParaRPr lang="en-US" sz="3200" dirty="0"/>
          </a:p>
          <a:p>
            <a:pPr algn="ctr"/>
            <a:r>
              <a:rPr lang="en-US" sz="3200" dirty="0"/>
              <a:t>Yes or No?</a:t>
            </a:r>
          </a:p>
          <a:p>
            <a:pPr algn="ctr"/>
            <a:endParaRPr lang="en-US" dirty="0"/>
          </a:p>
        </p:txBody>
      </p:sp>
      <p:pic>
        <p:nvPicPr>
          <p:cNvPr id="6" name="Picture 2" descr="Seabin Project – trapping floating plastics in port">
            <a:extLst>
              <a:ext uri="{FF2B5EF4-FFF2-40B4-BE49-F238E27FC236}">
                <a16:creationId xmlns:a16="http://schemas.microsoft.com/office/drawing/2014/main" id="{272B1322-E6C6-A776-3F25-834894A0019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143250"/>
            <a:ext cx="6604000" cy="37147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bout Us – Tangaroa Blue">
            <a:extLst>
              <a:ext uri="{FF2B5EF4-FFF2-40B4-BE49-F238E27FC236}">
                <a16:creationId xmlns:a16="http://schemas.microsoft.com/office/drawing/2014/main" id="{968321CE-188A-E314-2798-5D92927B3FB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88005" y="0"/>
            <a:ext cx="6603996" cy="37147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8330965-3280-2378-9D7D-1FC0EB52B99F}"/>
              </a:ext>
            </a:extLst>
          </p:cNvPr>
          <p:cNvSpPr/>
          <p:nvPr/>
        </p:nvSpPr>
        <p:spPr>
          <a:xfrm>
            <a:off x="5514975" y="2986088"/>
            <a:ext cx="1328738" cy="7429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SOLUTION</a:t>
            </a:r>
          </a:p>
        </p:txBody>
      </p:sp>
      <p:pic>
        <p:nvPicPr>
          <p:cNvPr id="4" name="Picture 4" descr="We're Hiring! – Tangaroa Blue">
            <a:extLst>
              <a:ext uri="{FF2B5EF4-FFF2-40B4-BE49-F238E27FC236}">
                <a16:creationId xmlns:a16="http://schemas.microsoft.com/office/drawing/2014/main" id="{AFF54CBC-5093-0D39-778B-63D31029A45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39437" y="140256"/>
            <a:ext cx="1319213" cy="87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273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87036-0E05-4D47-B867-7E025BE7F0FC}"/>
              </a:ext>
            </a:extLst>
          </p:cNvPr>
          <p:cNvSpPr txBox="1"/>
          <p:nvPr/>
        </p:nvSpPr>
        <p:spPr>
          <a:xfrm>
            <a:off x="271463" y="140256"/>
            <a:ext cx="5243512" cy="2339102"/>
          </a:xfrm>
          <a:prstGeom prst="rect">
            <a:avLst/>
          </a:prstGeom>
          <a:noFill/>
        </p:spPr>
        <p:txBody>
          <a:bodyPr wrap="square" rtlCol="0">
            <a:spAutoFit/>
          </a:bodyPr>
          <a:lstStyle/>
          <a:p>
            <a:pPr algn="ctr"/>
            <a:endParaRPr lang="en-US" sz="3200" dirty="0"/>
          </a:p>
          <a:p>
            <a:pPr algn="ctr"/>
            <a:r>
              <a:rPr lang="en-US" sz="3200" dirty="0"/>
              <a:t>Economical?</a:t>
            </a:r>
          </a:p>
          <a:p>
            <a:pPr algn="ctr"/>
            <a:endParaRPr lang="en-US" sz="3200" dirty="0"/>
          </a:p>
          <a:p>
            <a:pPr algn="ctr"/>
            <a:r>
              <a:rPr lang="en-US" sz="3200" dirty="0"/>
              <a:t>Yes or No?</a:t>
            </a:r>
          </a:p>
          <a:p>
            <a:pPr algn="ctr"/>
            <a:endParaRPr lang="en-US" dirty="0"/>
          </a:p>
        </p:txBody>
      </p:sp>
      <p:sp>
        <p:nvSpPr>
          <p:cNvPr id="5" name="TextBox 4">
            <a:extLst>
              <a:ext uri="{FF2B5EF4-FFF2-40B4-BE49-F238E27FC236}">
                <a16:creationId xmlns:a16="http://schemas.microsoft.com/office/drawing/2014/main" id="{59DAB6AA-7428-5CEA-ED86-FFF5E5BA3297}"/>
              </a:ext>
            </a:extLst>
          </p:cNvPr>
          <p:cNvSpPr txBox="1"/>
          <p:nvPr/>
        </p:nvSpPr>
        <p:spPr>
          <a:xfrm>
            <a:off x="6843713" y="3883582"/>
            <a:ext cx="5243512" cy="2831544"/>
          </a:xfrm>
          <a:prstGeom prst="rect">
            <a:avLst/>
          </a:prstGeom>
          <a:noFill/>
        </p:spPr>
        <p:txBody>
          <a:bodyPr wrap="square" rtlCol="0">
            <a:spAutoFit/>
          </a:bodyPr>
          <a:lstStyle/>
          <a:p>
            <a:pPr algn="ctr"/>
            <a:endParaRPr lang="en-US" sz="3200" dirty="0"/>
          </a:p>
          <a:p>
            <a:pPr algn="ctr"/>
            <a:r>
              <a:rPr lang="en-US" sz="3200" dirty="0"/>
              <a:t>Part of our culture in Australia?</a:t>
            </a:r>
          </a:p>
          <a:p>
            <a:pPr algn="ctr"/>
            <a:endParaRPr lang="en-US" sz="3200" dirty="0"/>
          </a:p>
          <a:p>
            <a:pPr algn="ctr"/>
            <a:r>
              <a:rPr lang="en-US" sz="3200" dirty="0"/>
              <a:t>Yes or No?</a:t>
            </a:r>
          </a:p>
          <a:p>
            <a:pPr algn="ctr"/>
            <a:endParaRPr lang="en-US" dirty="0"/>
          </a:p>
        </p:txBody>
      </p:sp>
      <p:pic>
        <p:nvPicPr>
          <p:cNvPr id="6" name="Picture 2" descr="Seabin Project – trapping floating plastics in port">
            <a:extLst>
              <a:ext uri="{FF2B5EF4-FFF2-40B4-BE49-F238E27FC236}">
                <a16:creationId xmlns:a16="http://schemas.microsoft.com/office/drawing/2014/main" id="{272B1322-E6C6-A776-3F25-834894A0019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143250"/>
            <a:ext cx="6604000" cy="37147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bout Us – Tangaroa Blue">
            <a:extLst>
              <a:ext uri="{FF2B5EF4-FFF2-40B4-BE49-F238E27FC236}">
                <a16:creationId xmlns:a16="http://schemas.microsoft.com/office/drawing/2014/main" id="{968321CE-188A-E314-2798-5D92927B3FB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88005" y="0"/>
            <a:ext cx="6603996" cy="37147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8330965-3280-2378-9D7D-1FC0EB52B99F}"/>
              </a:ext>
            </a:extLst>
          </p:cNvPr>
          <p:cNvSpPr/>
          <p:nvPr/>
        </p:nvSpPr>
        <p:spPr>
          <a:xfrm>
            <a:off x="5514975" y="2986088"/>
            <a:ext cx="1328738" cy="7429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SOLUTION</a:t>
            </a:r>
          </a:p>
        </p:txBody>
      </p:sp>
      <p:pic>
        <p:nvPicPr>
          <p:cNvPr id="4" name="Picture 4" descr="We're Hiring! – Tangaroa Blue">
            <a:extLst>
              <a:ext uri="{FF2B5EF4-FFF2-40B4-BE49-F238E27FC236}">
                <a16:creationId xmlns:a16="http://schemas.microsoft.com/office/drawing/2014/main" id="{D3A2FFBA-993C-61F1-ED0C-004B246E997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39437" y="140256"/>
            <a:ext cx="1319213" cy="87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21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Blend cafe &amp; Fusion restaurant - Dear our valued customer, Starting  next Tuesday, when you bring your own coffee cup to our shop, you will  receive a 20 cent discount. This">
            <a:extLst>
              <a:ext uri="{FF2B5EF4-FFF2-40B4-BE49-F238E27FC236}">
                <a16:creationId xmlns:a16="http://schemas.microsoft.com/office/drawing/2014/main" id="{E7048C4C-6D1B-CFC8-A60D-3BCF98EFC0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33488" y="0"/>
            <a:ext cx="4858512" cy="6863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ADF566-4F9C-6AAF-5185-9CD34E056EE8}"/>
              </a:ext>
            </a:extLst>
          </p:cNvPr>
          <p:cNvSpPr txBox="1"/>
          <p:nvPr/>
        </p:nvSpPr>
        <p:spPr>
          <a:xfrm>
            <a:off x="0" y="2285930"/>
            <a:ext cx="1551035" cy="1143070"/>
          </a:xfrm>
          <a:prstGeom prst="rect">
            <a:avLst/>
          </a:prstGeom>
          <a:noFill/>
        </p:spPr>
        <p:txBody>
          <a:bodyPr wrap="square">
            <a:spAutoFit/>
          </a:bodyPr>
          <a:lstStyle/>
          <a:p>
            <a:pPr algn="ctr">
              <a:lnSpc>
                <a:spcPct val="150000"/>
              </a:lnSpc>
            </a:pPr>
            <a:r>
              <a:rPr lang="en-AU" sz="2400" dirty="0">
                <a:latin typeface="+mj-lt"/>
              </a:rPr>
              <a:t>Economic incentives</a:t>
            </a:r>
            <a:endParaRPr lang="en-US" sz="2400" dirty="0">
              <a:latin typeface="+mj-lt"/>
            </a:endParaRPr>
          </a:p>
        </p:txBody>
      </p:sp>
      <p:pic>
        <p:nvPicPr>
          <p:cNvPr id="8196" name="Picture 4" descr="Bring Your Own Cup. Poster Template for Cafe or Restaurant Stock Vector -  Illustration of card, garbage: 203799439">
            <a:extLst>
              <a:ext uri="{FF2B5EF4-FFF2-40B4-BE49-F238E27FC236}">
                <a16:creationId xmlns:a16="http://schemas.microsoft.com/office/drawing/2014/main" id="{C3CF5749-513B-5C41-8150-C492D559272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499616" y="0"/>
            <a:ext cx="58338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335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t's Talk About Going Plastic-Free This July - Twinkl">
            <a:extLst>
              <a:ext uri="{FF2B5EF4-FFF2-40B4-BE49-F238E27FC236}">
                <a16:creationId xmlns:a16="http://schemas.microsoft.com/office/drawing/2014/main" id="{A0DC9893-B045-CE21-B9A2-7C2E037131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58" y="3629"/>
            <a:ext cx="12198458" cy="6854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074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en trash can in the grass&#10;&#10;Description automatically generated">
            <a:extLst>
              <a:ext uri="{FF2B5EF4-FFF2-40B4-BE49-F238E27FC236}">
                <a16:creationId xmlns:a16="http://schemas.microsoft.com/office/drawing/2014/main" id="{B4712CBD-6884-D7B8-1AA3-4A88695A41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905455"/>
          </a:xfrm>
          <a:prstGeom prst="rect">
            <a:avLst/>
          </a:prstGeom>
        </p:spPr>
      </p:pic>
    </p:spTree>
    <p:extLst>
      <p:ext uri="{BB962C8B-B14F-4D97-AF65-F5344CB8AC3E}">
        <p14:creationId xmlns:p14="http://schemas.microsoft.com/office/powerpoint/2010/main" val="4187880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hite and red list&#10;&#10;Description automatically generated">
            <a:extLst>
              <a:ext uri="{FF2B5EF4-FFF2-40B4-BE49-F238E27FC236}">
                <a16:creationId xmlns:a16="http://schemas.microsoft.com/office/drawing/2014/main" id="{88912795-C44B-0824-39FC-6F4FEF9AB6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2352" y="0"/>
            <a:ext cx="7089648" cy="6875737"/>
          </a:xfrm>
          <a:prstGeom prst="rect">
            <a:avLst/>
          </a:prstGeom>
        </p:spPr>
      </p:pic>
      <p:sp>
        <p:nvSpPr>
          <p:cNvPr id="7" name="TextBox 6">
            <a:extLst>
              <a:ext uri="{FF2B5EF4-FFF2-40B4-BE49-F238E27FC236}">
                <a16:creationId xmlns:a16="http://schemas.microsoft.com/office/drawing/2014/main" id="{712AC0C9-92FD-A359-F8FA-7035B8543E31}"/>
              </a:ext>
            </a:extLst>
          </p:cNvPr>
          <p:cNvSpPr txBox="1"/>
          <p:nvPr/>
        </p:nvSpPr>
        <p:spPr>
          <a:xfrm>
            <a:off x="140759" y="216140"/>
            <a:ext cx="4811887" cy="4005392"/>
          </a:xfrm>
          <a:prstGeom prst="rect">
            <a:avLst/>
          </a:prstGeom>
          <a:noFill/>
        </p:spPr>
        <p:txBody>
          <a:bodyPr wrap="square">
            <a:spAutoFit/>
          </a:bodyPr>
          <a:lstStyle/>
          <a:p>
            <a:pPr algn="ctr">
              <a:lnSpc>
                <a:spcPct val="150000"/>
              </a:lnSpc>
            </a:pPr>
            <a:r>
              <a:rPr lang="en-AU" sz="2400" b="1" dirty="0">
                <a:latin typeface="+mj-lt"/>
              </a:rPr>
              <a:t>Do not litter in Singapore</a:t>
            </a:r>
            <a:r>
              <a:rPr lang="en-AU" sz="2400" dirty="0">
                <a:latin typeface="+mj-lt"/>
              </a:rPr>
              <a:t>! </a:t>
            </a:r>
          </a:p>
          <a:p>
            <a:pPr algn="ctr">
              <a:lnSpc>
                <a:spcPct val="150000"/>
              </a:lnSpc>
            </a:pPr>
            <a:r>
              <a:rPr lang="en-AU" dirty="0">
                <a:latin typeface="+mj-lt"/>
              </a:rPr>
              <a:t>Singapore takes it very seriously.</a:t>
            </a:r>
          </a:p>
          <a:p>
            <a:pPr algn="ctr">
              <a:lnSpc>
                <a:spcPct val="150000"/>
              </a:lnSpc>
            </a:pPr>
            <a:r>
              <a:rPr lang="en-AU" dirty="0">
                <a:latin typeface="+mj-lt"/>
              </a:rPr>
              <a:t>The city is however </a:t>
            </a:r>
            <a:r>
              <a:rPr lang="en-AU" i="1" dirty="0">
                <a:latin typeface="+mj-lt"/>
              </a:rPr>
              <a:t>very </a:t>
            </a:r>
            <a:r>
              <a:rPr lang="en-AU" dirty="0">
                <a:latin typeface="+mj-lt"/>
              </a:rPr>
              <a:t>clean.   </a:t>
            </a:r>
          </a:p>
          <a:p>
            <a:pPr algn="ctr">
              <a:lnSpc>
                <a:spcPct val="150000"/>
              </a:lnSpc>
            </a:pPr>
            <a:endParaRPr lang="en-AU" sz="1200" dirty="0">
              <a:latin typeface="+mj-lt"/>
            </a:endParaRPr>
          </a:p>
          <a:p>
            <a:pPr algn="ctr">
              <a:lnSpc>
                <a:spcPct val="150000"/>
              </a:lnSpc>
            </a:pPr>
            <a:r>
              <a:rPr lang="en-AU" sz="2400" i="1" dirty="0">
                <a:latin typeface="+mj-lt"/>
              </a:rPr>
              <a:t>“Dumping and disposal of refuse/waste from a vehicle – </a:t>
            </a:r>
          </a:p>
          <a:p>
            <a:pPr algn="ctr">
              <a:lnSpc>
                <a:spcPct val="150000"/>
              </a:lnSpc>
            </a:pPr>
            <a:r>
              <a:rPr lang="en-AU" sz="2400" i="1" dirty="0">
                <a:latin typeface="+mj-lt"/>
              </a:rPr>
              <a:t>Fine up to $50,000 and/or imprisonment up to 12 months”.</a:t>
            </a:r>
            <a:endParaRPr lang="en-US" sz="2400" i="1" dirty="0">
              <a:latin typeface="+mj-lt"/>
            </a:endParaRPr>
          </a:p>
        </p:txBody>
      </p:sp>
      <p:pic>
        <p:nvPicPr>
          <p:cNvPr id="10242" name="Picture 2" descr="$250 fine looms for drivers caught in this lazy act">
            <a:extLst>
              <a:ext uri="{FF2B5EF4-FFF2-40B4-BE49-F238E27FC236}">
                <a16:creationId xmlns:a16="http://schemas.microsoft.com/office/drawing/2014/main" id="{0EBAFDD4-AB0D-7B7E-1BAA-F1EFED8D16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1906" y="4285293"/>
            <a:ext cx="3669594" cy="235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233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Size and Location of the Great Pacific Garbage Patch [OC] :  r/dataisbeautiful">
            <a:extLst>
              <a:ext uri="{FF2B5EF4-FFF2-40B4-BE49-F238E27FC236}">
                <a16:creationId xmlns:a16="http://schemas.microsoft.com/office/drawing/2014/main" id="{82F7F4B4-8F7A-F443-4AC6-E0A237BBCE6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7763" y="0"/>
            <a:ext cx="9774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DFBBC3-A777-5174-3B39-17305F6F2248}"/>
              </a:ext>
            </a:extLst>
          </p:cNvPr>
          <p:cNvSpPr txBox="1"/>
          <p:nvPr/>
        </p:nvSpPr>
        <p:spPr>
          <a:xfrm>
            <a:off x="240587" y="2493313"/>
            <a:ext cx="2016839" cy="2805063"/>
          </a:xfrm>
          <a:prstGeom prst="rect">
            <a:avLst/>
          </a:prstGeom>
          <a:noFill/>
        </p:spPr>
        <p:txBody>
          <a:bodyPr wrap="square">
            <a:spAutoFit/>
          </a:bodyPr>
          <a:lstStyle/>
          <a:p>
            <a:pPr algn="ctr">
              <a:lnSpc>
                <a:spcPct val="150000"/>
              </a:lnSpc>
            </a:pPr>
            <a:r>
              <a:rPr lang="en-AU" sz="2400" i="0" dirty="0">
                <a:effectLst/>
                <a:latin typeface="+mj-lt"/>
              </a:rPr>
              <a:t>The Great Pacific Garbage Patch</a:t>
            </a:r>
          </a:p>
          <a:p>
            <a:pPr algn="ctr">
              <a:lnSpc>
                <a:spcPct val="150000"/>
              </a:lnSpc>
            </a:pPr>
            <a:endParaRPr lang="en-AU" sz="2400" dirty="0">
              <a:latin typeface="+mj-lt"/>
            </a:endParaRPr>
          </a:p>
          <a:p>
            <a:pPr algn="ctr">
              <a:lnSpc>
                <a:spcPct val="150000"/>
              </a:lnSpc>
            </a:pPr>
            <a:endParaRPr lang="en-US" sz="2400" dirty="0">
              <a:solidFill>
                <a:schemeClr val="bg1"/>
              </a:solidFill>
              <a:latin typeface="+mj-lt"/>
            </a:endParaRPr>
          </a:p>
        </p:txBody>
      </p:sp>
    </p:spTree>
    <p:extLst>
      <p:ext uri="{BB962C8B-B14F-4D97-AF65-F5344CB8AC3E}">
        <p14:creationId xmlns:p14="http://schemas.microsoft.com/office/powerpoint/2010/main" val="64303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7D3A4-23B1-6975-F78D-DD20B072E373}"/>
              </a:ext>
            </a:extLst>
          </p:cNvPr>
          <p:cNvSpPr txBox="1"/>
          <p:nvPr/>
        </p:nvSpPr>
        <p:spPr>
          <a:xfrm>
            <a:off x="4024312" y="482491"/>
            <a:ext cx="4143375" cy="1334211"/>
          </a:xfrm>
          <a:prstGeom prst="rect">
            <a:avLst/>
          </a:prstGeom>
          <a:noFill/>
        </p:spPr>
        <p:txBody>
          <a:bodyPr wrap="square">
            <a:spAutoFit/>
          </a:bodyPr>
          <a:lstStyle/>
          <a:p>
            <a:pPr algn="ctr">
              <a:lnSpc>
                <a:spcPct val="150000"/>
              </a:lnSpc>
            </a:pPr>
            <a:r>
              <a:rPr lang="en-AU" sz="6000" dirty="0">
                <a:latin typeface="+mj-lt"/>
              </a:rPr>
              <a:t>Plastic</a:t>
            </a:r>
            <a:endParaRPr lang="en-US" sz="6000" dirty="0">
              <a:latin typeface="+mj-lt"/>
            </a:endParaRPr>
          </a:p>
        </p:txBody>
      </p:sp>
      <p:pic>
        <p:nvPicPr>
          <p:cNvPr id="67586" name="Picture 2" descr="History of plastic – Plas-Quit">
            <a:extLst>
              <a:ext uri="{FF2B5EF4-FFF2-40B4-BE49-F238E27FC236}">
                <a16:creationId xmlns:a16="http://schemas.microsoft.com/office/drawing/2014/main" id="{17B0B3C2-7AAF-790F-0BE7-3AB90DF131F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94000"/>
            <a:ext cx="12192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93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the global plastic production&#10;&#10;Description automatically generated">
            <a:extLst>
              <a:ext uri="{FF2B5EF4-FFF2-40B4-BE49-F238E27FC236}">
                <a16:creationId xmlns:a16="http://schemas.microsoft.com/office/drawing/2014/main" id="{9D1D9857-9152-95F9-7D56-6D62B6F610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2821" y="0"/>
            <a:ext cx="6909179" cy="6858000"/>
          </a:xfrm>
          <a:prstGeom prst="rect">
            <a:avLst/>
          </a:prstGeom>
        </p:spPr>
      </p:pic>
      <p:sp>
        <p:nvSpPr>
          <p:cNvPr id="3" name="TextBox 2">
            <a:extLst>
              <a:ext uri="{FF2B5EF4-FFF2-40B4-BE49-F238E27FC236}">
                <a16:creationId xmlns:a16="http://schemas.microsoft.com/office/drawing/2014/main" id="{FF3A0A0C-FA66-E67A-7DBB-8DD17B4C15E9}"/>
              </a:ext>
            </a:extLst>
          </p:cNvPr>
          <p:cNvSpPr txBox="1"/>
          <p:nvPr/>
        </p:nvSpPr>
        <p:spPr>
          <a:xfrm>
            <a:off x="772771" y="775690"/>
            <a:ext cx="3478387" cy="5021055"/>
          </a:xfrm>
          <a:prstGeom prst="rect">
            <a:avLst/>
          </a:prstGeom>
          <a:noFill/>
        </p:spPr>
        <p:txBody>
          <a:bodyPr wrap="square">
            <a:spAutoFit/>
          </a:bodyPr>
          <a:lstStyle/>
          <a:p>
            <a:pPr algn="ctr">
              <a:lnSpc>
                <a:spcPct val="150000"/>
              </a:lnSpc>
            </a:pPr>
            <a:r>
              <a:rPr lang="en-AU" sz="2400" dirty="0">
                <a:latin typeface="+mj-lt"/>
              </a:rPr>
              <a:t>Plastic fantastic: How it changed the world.</a:t>
            </a:r>
          </a:p>
          <a:p>
            <a:pPr algn="ctr">
              <a:lnSpc>
                <a:spcPct val="150000"/>
              </a:lnSpc>
            </a:pPr>
            <a:endParaRPr lang="en-AU" sz="2400" i="1" dirty="0">
              <a:latin typeface="+mj-lt"/>
            </a:endParaRPr>
          </a:p>
          <a:p>
            <a:pPr algn="ctr">
              <a:lnSpc>
                <a:spcPct val="150000"/>
              </a:lnSpc>
            </a:pPr>
            <a:r>
              <a:rPr lang="en-US" sz="2400" dirty="0">
                <a:latin typeface="+mj-lt"/>
              </a:rPr>
              <a:t>In little more than a century, plastic has gone from being hailed as a scientific wonder to being reviled as an environmental scourge.</a:t>
            </a:r>
          </a:p>
        </p:txBody>
      </p:sp>
    </p:spTree>
    <p:extLst>
      <p:ext uri="{BB962C8B-B14F-4D97-AF65-F5344CB8AC3E}">
        <p14:creationId xmlns:p14="http://schemas.microsoft.com/office/powerpoint/2010/main" val="925165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95806C78-A02E-20A1-5E5E-83BB65CA74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9996" y="0"/>
            <a:ext cx="6532004" cy="6858000"/>
          </a:xfrm>
          <a:prstGeom prst="rect">
            <a:avLst/>
          </a:prstGeom>
        </p:spPr>
      </p:pic>
      <p:sp>
        <p:nvSpPr>
          <p:cNvPr id="4" name="TextBox 3">
            <a:extLst>
              <a:ext uri="{FF2B5EF4-FFF2-40B4-BE49-F238E27FC236}">
                <a16:creationId xmlns:a16="http://schemas.microsoft.com/office/drawing/2014/main" id="{664BF08E-5E9A-54C9-3528-0DC64AE234C6}"/>
              </a:ext>
            </a:extLst>
          </p:cNvPr>
          <p:cNvSpPr txBox="1"/>
          <p:nvPr/>
        </p:nvSpPr>
        <p:spPr>
          <a:xfrm>
            <a:off x="1166554" y="1703213"/>
            <a:ext cx="3478387" cy="2416624"/>
          </a:xfrm>
          <a:prstGeom prst="rect">
            <a:avLst/>
          </a:prstGeom>
          <a:noFill/>
        </p:spPr>
        <p:txBody>
          <a:bodyPr wrap="square">
            <a:spAutoFit/>
          </a:bodyPr>
          <a:lstStyle/>
          <a:p>
            <a:pPr algn="ctr">
              <a:lnSpc>
                <a:spcPct val="150000"/>
              </a:lnSpc>
            </a:pPr>
            <a:r>
              <a:rPr lang="en-AU" sz="2400" dirty="0">
                <a:latin typeface="+mj-lt"/>
              </a:rPr>
              <a:t>Almost half </a:t>
            </a:r>
          </a:p>
          <a:p>
            <a:pPr algn="ctr">
              <a:lnSpc>
                <a:spcPct val="150000"/>
              </a:lnSpc>
            </a:pPr>
            <a:r>
              <a:rPr lang="en-AU" sz="2400" dirty="0">
                <a:latin typeface="+mj-lt"/>
              </a:rPr>
              <a:t>of plastic made </a:t>
            </a:r>
          </a:p>
          <a:p>
            <a:pPr algn="ctr">
              <a:lnSpc>
                <a:spcPct val="150000"/>
              </a:lnSpc>
            </a:pPr>
            <a:r>
              <a:rPr lang="en-AU" sz="2400" dirty="0">
                <a:latin typeface="+mj-lt"/>
              </a:rPr>
              <a:t>is used for </a:t>
            </a:r>
          </a:p>
          <a:p>
            <a:pPr algn="ctr">
              <a:lnSpc>
                <a:spcPct val="150000"/>
              </a:lnSpc>
            </a:pPr>
            <a:r>
              <a:rPr lang="en-AU" sz="3200" b="1" dirty="0">
                <a:latin typeface="+mj-lt"/>
              </a:rPr>
              <a:t>Packaging</a:t>
            </a:r>
          </a:p>
        </p:txBody>
      </p:sp>
    </p:spTree>
    <p:extLst>
      <p:ext uri="{BB962C8B-B14F-4D97-AF65-F5344CB8AC3E}">
        <p14:creationId xmlns:p14="http://schemas.microsoft.com/office/powerpoint/2010/main" val="3834071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ustainable Shopping—Which Bag Is Best?">
            <a:extLst>
              <a:ext uri="{FF2B5EF4-FFF2-40B4-BE49-F238E27FC236}">
                <a16:creationId xmlns:a16="http://schemas.microsoft.com/office/drawing/2014/main" id="{931F7E81-3C72-156C-0899-C76E0CA55ABA}"/>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0" y="0"/>
            <a:ext cx="122043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589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reventing Plastic Pollution - Greenpeace USA">
            <a:extLst>
              <a:ext uri="{FF2B5EF4-FFF2-40B4-BE49-F238E27FC236}">
                <a16:creationId xmlns:a16="http://schemas.microsoft.com/office/drawing/2014/main" id="{D84E7CE1-951F-BEE4-6A6B-18C7A2A2FC1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322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bananas: 5 tips to protect bananas from turning brown - ​Wrap the stem​ |  The Economic Times">
            <a:extLst>
              <a:ext uri="{FF2B5EF4-FFF2-40B4-BE49-F238E27FC236}">
                <a16:creationId xmlns:a16="http://schemas.microsoft.com/office/drawing/2014/main" id="{C063AB3A-3521-34AA-FB1A-11AFCF573FE8}"/>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0" y="-1"/>
            <a:ext cx="12192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471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Description automatically generated">
            <a:extLst>
              <a:ext uri="{FF2B5EF4-FFF2-40B4-BE49-F238E27FC236}">
                <a16:creationId xmlns:a16="http://schemas.microsoft.com/office/drawing/2014/main" id="{D84267C4-E191-F131-79F3-191F40EDC3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4556" y="0"/>
            <a:ext cx="6457444" cy="6858000"/>
          </a:xfrm>
          <a:prstGeom prst="rect">
            <a:avLst/>
          </a:prstGeom>
        </p:spPr>
      </p:pic>
      <p:sp>
        <p:nvSpPr>
          <p:cNvPr id="4" name="TextBox 3">
            <a:extLst>
              <a:ext uri="{FF2B5EF4-FFF2-40B4-BE49-F238E27FC236}">
                <a16:creationId xmlns:a16="http://schemas.microsoft.com/office/drawing/2014/main" id="{54799426-3FC6-1A66-6D3A-67FBA6AF334C}"/>
              </a:ext>
            </a:extLst>
          </p:cNvPr>
          <p:cNvSpPr txBox="1"/>
          <p:nvPr/>
        </p:nvSpPr>
        <p:spPr>
          <a:xfrm>
            <a:off x="0" y="1090949"/>
            <a:ext cx="5686683" cy="4882555"/>
          </a:xfrm>
          <a:prstGeom prst="rect">
            <a:avLst/>
          </a:prstGeom>
          <a:noFill/>
        </p:spPr>
        <p:txBody>
          <a:bodyPr wrap="square">
            <a:spAutoFit/>
          </a:bodyPr>
          <a:lstStyle/>
          <a:p>
            <a:pPr algn="ctr">
              <a:lnSpc>
                <a:spcPct val="150000"/>
              </a:lnSpc>
            </a:pPr>
            <a:r>
              <a:rPr lang="en-AU" sz="2400" dirty="0">
                <a:latin typeface="+mj-lt"/>
              </a:rPr>
              <a:t>The Germans </a:t>
            </a:r>
          </a:p>
          <a:p>
            <a:pPr algn="ctr">
              <a:lnSpc>
                <a:spcPct val="150000"/>
              </a:lnSpc>
            </a:pPr>
            <a:r>
              <a:rPr lang="en-AU" sz="2400" dirty="0">
                <a:latin typeface="+mj-lt"/>
              </a:rPr>
              <a:t>Americans and</a:t>
            </a:r>
          </a:p>
          <a:p>
            <a:pPr algn="ctr">
              <a:lnSpc>
                <a:spcPct val="150000"/>
              </a:lnSpc>
            </a:pPr>
            <a:r>
              <a:rPr lang="en-AU" sz="2400" dirty="0">
                <a:latin typeface="+mj-lt"/>
              </a:rPr>
              <a:t> New Zealanders </a:t>
            </a:r>
          </a:p>
          <a:p>
            <a:pPr algn="ctr">
              <a:lnSpc>
                <a:spcPct val="150000"/>
              </a:lnSpc>
            </a:pPr>
            <a:endParaRPr lang="en-AU" sz="2400" dirty="0">
              <a:latin typeface="+mj-lt"/>
            </a:endParaRPr>
          </a:p>
          <a:p>
            <a:pPr algn="ctr">
              <a:lnSpc>
                <a:spcPct val="150000"/>
              </a:lnSpc>
            </a:pPr>
            <a:r>
              <a:rPr lang="en-AU" dirty="0">
                <a:latin typeface="+mj-lt"/>
              </a:rPr>
              <a:t>(and a little country in Africa called Guyana) </a:t>
            </a:r>
          </a:p>
          <a:p>
            <a:pPr algn="ctr">
              <a:lnSpc>
                <a:spcPct val="150000"/>
              </a:lnSpc>
            </a:pPr>
            <a:endParaRPr lang="en-AU" sz="2400" dirty="0">
              <a:latin typeface="+mj-lt"/>
            </a:endParaRPr>
          </a:p>
          <a:p>
            <a:pPr algn="ctr">
              <a:lnSpc>
                <a:spcPct val="150000"/>
              </a:lnSpc>
            </a:pPr>
            <a:r>
              <a:rPr lang="en-AU" sz="2400" i="1" dirty="0">
                <a:latin typeface="+mj-lt"/>
              </a:rPr>
              <a:t>generate</a:t>
            </a:r>
            <a:r>
              <a:rPr lang="en-AU" sz="2400" dirty="0">
                <a:latin typeface="+mj-lt"/>
              </a:rPr>
              <a:t> the most plastic waste</a:t>
            </a:r>
          </a:p>
          <a:p>
            <a:pPr algn="ctr">
              <a:lnSpc>
                <a:spcPct val="150000"/>
              </a:lnSpc>
            </a:pPr>
            <a:r>
              <a:rPr lang="en-AU" sz="2400" dirty="0">
                <a:latin typeface="+mj-lt"/>
              </a:rPr>
              <a:t> in kg, per person, per day. </a:t>
            </a:r>
          </a:p>
          <a:p>
            <a:pPr algn="ctr">
              <a:lnSpc>
                <a:spcPct val="150000"/>
              </a:lnSpc>
            </a:pPr>
            <a:endParaRPr lang="en-AU" sz="2400" dirty="0">
              <a:latin typeface="+mj-lt"/>
            </a:endParaRPr>
          </a:p>
        </p:txBody>
      </p:sp>
    </p:spTree>
    <p:extLst>
      <p:ext uri="{BB962C8B-B14F-4D97-AF65-F5344CB8AC3E}">
        <p14:creationId xmlns:p14="http://schemas.microsoft.com/office/powerpoint/2010/main" val="690042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4E1566-B597-8BDA-A437-12B886EB0CAA}"/>
              </a:ext>
            </a:extLst>
          </p:cNvPr>
          <p:cNvSpPr txBox="1"/>
          <p:nvPr/>
        </p:nvSpPr>
        <p:spPr>
          <a:xfrm>
            <a:off x="114170" y="0"/>
            <a:ext cx="11963659" cy="589072"/>
          </a:xfrm>
          <a:prstGeom prst="rect">
            <a:avLst/>
          </a:prstGeom>
          <a:noFill/>
        </p:spPr>
        <p:txBody>
          <a:bodyPr wrap="square">
            <a:spAutoFit/>
          </a:bodyPr>
          <a:lstStyle/>
          <a:p>
            <a:pPr algn="ctr">
              <a:lnSpc>
                <a:spcPct val="150000"/>
              </a:lnSpc>
            </a:pPr>
            <a:r>
              <a:rPr lang="en-AU" sz="2400" dirty="0">
                <a:latin typeface="+mj-lt"/>
              </a:rPr>
              <a:t>What A Week Of Groceries Looks Like Around The World</a:t>
            </a:r>
            <a:endParaRPr lang="en-AU" sz="3200" b="1" dirty="0">
              <a:latin typeface="+mj-lt"/>
            </a:endParaRPr>
          </a:p>
        </p:txBody>
      </p:sp>
      <p:pic>
        <p:nvPicPr>
          <p:cNvPr id="6" name="Picture 5" descr="A group of people in a market&#10;&#10;Description automatically generated">
            <a:extLst>
              <a:ext uri="{FF2B5EF4-FFF2-40B4-BE49-F238E27FC236}">
                <a16:creationId xmlns:a16="http://schemas.microsoft.com/office/drawing/2014/main" id="{ADBC45FB-5628-C849-6538-52C1711944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7999" y="589072"/>
            <a:ext cx="8636000" cy="6024777"/>
          </a:xfrm>
          <a:prstGeom prst="rect">
            <a:avLst/>
          </a:prstGeom>
        </p:spPr>
      </p:pic>
    </p:spTree>
    <p:extLst>
      <p:ext uri="{BB962C8B-B14F-4D97-AF65-F5344CB8AC3E}">
        <p14:creationId xmlns:p14="http://schemas.microsoft.com/office/powerpoint/2010/main" val="1599852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4E1566-B597-8BDA-A437-12B886EB0CAA}"/>
              </a:ext>
            </a:extLst>
          </p:cNvPr>
          <p:cNvSpPr txBox="1"/>
          <p:nvPr/>
        </p:nvSpPr>
        <p:spPr>
          <a:xfrm>
            <a:off x="114170" y="0"/>
            <a:ext cx="11963659" cy="589072"/>
          </a:xfrm>
          <a:prstGeom prst="rect">
            <a:avLst/>
          </a:prstGeom>
          <a:noFill/>
        </p:spPr>
        <p:txBody>
          <a:bodyPr wrap="square">
            <a:spAutoFit/>
          </a:bodyPr>
          <a:lstStyle/>
          <a:p>
            <a:pPr algn="ctr">
              <a:lnSpc>
                <a:spcPct val="150000"/>
              </a:lnSpc>
            </a:pPr>
            <a:r>
              <a:rPr lang="en-AU" sz="2400" dirty="0">
                <a:latin typeface="+mj-lt"/>
              </a:rPr>
              <a:t>What A Week Of Groceries Looks Like Around The World</a:t>
            </a:r>
            <a:endParaRPr lang="en-AU" sz="3200" b="1" dirty="0">
              <a:latin typeface="+mj-lt"/>
            </a:endParaRPr>
          </a:p>
        </p:txBody>
      </p:sp>
      <p:pic>
        <p:nvPicPr>
          <p:cNvPr id="3" name="Picture 2" descr="A group of people standing in front of a table full of food&#10;&#10;Description automatically generated">
            <a:extLst>
              <a:ext uri="{FF2B5EF4-FFF2-40B4-BE49-F238E27FC236}">
                <a16:creationId xmlns:a16="http://schemas.microsoft.com/office/drawing/2014/main" id="{D6153989-65B1-3D3D-229F-E384C21699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5643" y="703372"/>
            <a:ext cx="8240714" cy="5976627"/>
          </a:xfrm>
          <a:prstGeom prst="rect">
            <a:avLst/>
          </a:prstGeom>
        </p:spPr>
      </p:pic>
    </p:spTree>
    <p:extLst>
      <p:ext uri="{BB962C8B-B14F-4D97-AF65-F5344CB8AC3E}">
        <p14:creationId xmlns:p14="http://schemas.microsoft.com/office/powerpoint/2010/main" val="959921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4E1566-B597-8BDA-A437-12B886EB0CAA}"/>
              </a:ext>
            </a:extLst>
          </p:cNvPr>
          <p:cNvSpPr txBox="1"/>
          <p:nvPr/>
        </p:nvSpPr>
        <p:spPr>
          <a:xfrm>
            <a:off x="114170" y="0"/>
            <a:ext cx="11963659" cy="589072"/>
          </a:xfrm>
          <a:prstGeom prst="rect">
            <a:avLst/>
          </a:prstGeom>
          <a:noFill/>
        </p:spPr>
        <p:txBody>
          <a:bodyPr wrap="square">
            <a:spAutoFit/>
          </a:bodyPr>
          <a:lstStyle/>
          <a:p>
            <a:pPr algn="ctr">
              <a:lnSpc>
                <a:spcPct val="150000"/>
              </a:lnSpc>
            </a:pPr>
            <a:r>
              <a:rPr lang="en-AU" sz="2400" dirty="0">
                <a:latin typeface="+mj-lt"/>
              </a:rPr>
              <a:t>What A Week Of Groceries Looks Like Around The World</a:t>
            </a:r>
            <a:endParaRPr lang="en-AU" sz="3200" b="1" dirty="0">
              <a:latin typeface="+mj-lt"/>
            </a:endParaRPr>
          </a:p>
        </p:txBody>
      </p:sp>
      <p:pic>
        <p:nvPicPr>
          <p:cNvPr id="3" name="Picture 2" descr="A group of people posing for a photo&#10;&#10;Description automatically generated">
            <a:extLst>
              <a:ext uri="{FF2B5EF4-FFF2-40B4-BE49-F238E27FC236}">
                <a16:creationId xmlns:a16="http://schemas.microsoft.com/office/drawing/2014/main" id="{27CFBDCA-5A7D-A61D-8643-BAD9A1AEC5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6275" y="711200"/>
            <a:ext cx="8299450" cy="5990160"/>
          </a:xfrm>
          <a:prstGeom prst="rect">
            <a:avLst/>
          </a:prstGeom>
        </p:spPr>
      </p:pic>
    </p:spTree>
    <p:extLst>
      <p:ext uri="{BB962C8B-B14F-4D97-AF65-F5344CB8AC3E}">
        <p14:creationId xmlns:p14="http://schemas.microsoft.com/office/powerpoint/2010/main" val="2600188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F1D99-2724-D30B-8718-78A0CD9753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900" y="2178"/>
            <a:ext cx="10744200" cy="6855822"/>
          </a:xfrm>
          <a:prstGeom prst="rect">
            <a:avLst/>
          </a:prstGeom>
        </p:spPr>
      </p:pic>
    </p:spTree>
    <p:extLst>
      <p:ext uri="{BB962C8B-B14F-4D97-AF65-F5344CB8AC3E}">
        <p14:creationId xmlns:p14="http://schemas.microsoft.com/office/powerpoint/2010/main" val="77198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4E1566-B597-8BDA-A437-12B886EB0CAA}"/>
              </a:ext>
            </a:extLst>
          </p:cNvPr>
          <p:cNvSpPr txBox="1"/>
          <p:nvPr/>
        </p:nvSpPr>
        <p:spPr>
          <a:xfrm>
            <a:off x="114170" y="0"/>
            <a:ext cx="11963659" cy="589072"/>
          </a:xfrm>
          <a:prstGeom prst="rect">
            <a:avLst/>
          </a:prstGeom>
          <a:noFill/>
        </p:spPr>
        <p:txBody>
          <a:bodyPr wrap="square">
            <a:spAutoFit/>
          </a:bodyPr>
          <a:lstStyle/>
          <a:p>
            <a:pPr algn="ctr">
              <a:lnSpc>
                <a:spcPct val="150000"/>
              </a:lnSpc>
            </a:pPr>
            <a:r>
              <a:rPr lang="en-AU" sz="2400" dirty="0">
                <a:latin typeface="+mj-lt"/>
              </a:rPr>
              <a:t>What A Week Of Groceries Looks Like Around The World</a:t>
            </a:r>
            <a:endParaRPr lang="en-AU" sz="3200" b="1" dirty="0">
              <a:latin typeface="+mj-lt"/>
            </a:endParaRPr>
          </a:p>
        </p:txBody>
      </p:sp>
      <p:pic>
        <p:nvPicPr>
          <p:cNvPr id="3" name="Picture 2" descr="A group of people posing for a photo&#10;&#10;Description automatically generated">
            <a:extLst>
              <a:ext uri="{FF2B5EF4-FFF2-40B4-BE49-F238E27FC236}">
                <a16:creationId xmlns:a16="http://schemas.microsoft.com/office/drawing/2014/main" id="{36C6BA06-09FF-67B8-DA2F-5A69D1A0D1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7675" y="773112"/>
            <a:ext cx="8437486" cy="5899150"/>
          </a:xfrm>
          <a:prstGeom prst="rect">
            <a:avLst/>
          </a:prstGeom>
        </p:spPr>
      </p:pic>
    </p:spTree>
    <p:extLst>
      <p:ext uri="{BB962C8B-B14F-4D97-AF65-F5344CB8AC3E}">
        <p14:creationId xmlns:p14="http://schemas.microsoft.com/office/powerpoint/2010/main" val="2713440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4E1566-B597-8BDA-A437-12B886EB0CAA}"/>
              </a:ext>
            </a:extLst>
          </p:cNvPr>
          <p:cNvSpPr txBox="1"/>
          <p:nvPr/>
        </p:nvSpPr>
        <p:spPr>
          <a:xfrm>
            <a:off x="114170" y="0"/>
            <a:ext cx="11963659" cy="589072"/>
          </a:xfrm>
          <a:prstGeom prst="rect">
            <a:avLst/>
          </a:prstGeom>
          <a:noFill/>
        </p:spPr>
        <p:txBody>
          <a:bodyPr wrap="square">
            <a:spAutoFit/>
          </a:bodyPr>
          <a:lstStyle/>
          <a:p>
            <a:pPr algn="ctr">
              <a:lnSpc>
                <a:spcPct val="150000"/>
              </a:lnSpc>
            </a:pPr>
            <a:r>
              <a:rPr lang="en-AU" sz="2400" dirty="0">
                <a:latin typeface="+mj-lt"/>
              </a:rPr>
              <a:t>What A Week Of Groceries Looks Like Around The World</a:t>
            </a:r>
            <a:endParaRPr lang="en-AU" sz="3200" b="1" dirty="0">
              <a:latin typeface="+mj-lt"/>
            </a:endParaRPr>
          </a:p>
        </p:txBody>
      </p:sp>
      <p:pic>
        <p:nvPicPr>
          <p:cNvPr id="2" name="Picture 1">
            <a:extLst>
              <a:ext uri="{FF2B5EF4-FFF2-40B4-BE49-F238E27FC236}">
                <a16:creationId xmlns:a16="http://schemas.microsoft.com/office/drawing/2014/main" id="{81D47CC6-E91B-1860-6E23-BB0D25D9C5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5468" y="746124"/>
            <a:ext cx="8501062" cy="5952167"/>
          </a:xfrm>
          <a:prstGeom prst="rect">
            <a:avLst/>
          </a:prstGeom>
        </p:spPr>
      </p:pic>
    </p:spTree>
    <p:extLst>
      <p:ext uri="{BB962C8B-B14F-4D97-AF65-F5344CB8AC3E}">
        <p14:creationId xmlns:p14="http://schemas.microsoft.com/office/powerpoint/2010/main" val="3131427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4E1566-B597-8BDA-A437-12B886EB0CAA}"/>
              </a:ext>
            </a:extLst>
          </p:cNvPr>
          <p:cNvSpPr txBox="1"/>
          <p:nvPr/>
        </p:nvSpPr>
        <p:spPr>
          <a:xfrm>
            <a:off x="114170" y="0"/>
            <a:ext cx="11963659" cy="589072"/>
          </a:xfrm>
          <a:prstGeom prst="rect">
            <a:avLst/>
          </a:prstGeom>
          <a:noFill/>
        </p:spPr>
        <p:txBody>
          <a:bodyPr wrap="square">
            <a:spAutoFit/>
          </a:bodyPr>
          <a:lstStyle/>
          <a:p>
            <a:pPr algn="ctr">
              <a:lnSpc>
                <a:spcPct val="150000"/>
              </a:lnSpc>
            </a:pPr>
            <a:r>
              <a:rPr lang="en-AU" sz="2400" dirty="0">
                <a:latin typeface="+mj-lt"/>
              </a:rPr>
              <a:t>What A Week Of Groceries Looks Like Around The World</a:t>
            </a:r>
            <a:endParaRPr lang="en-AU" sz="3200" b="1" dirty="0">
              <a:latin typeface="+mj-lt"/>
            </a:endParaRPr>
          </a:p>
        </p:txBody>
      </p:sp>
      <p:pic>
        <p:nvPicPr>
          <p:cNvPr id="3" name="Picture 2" descr="A family standing next to a table full of food&#10;&#10;Description automatically generated">
            <a:extLst>
              <a:ext uri="{FF2B5EF4-FFF2-40B4-BE49-F238E27FC236}">
                <a16:creationId xmlns:a16="http://schemas.microsoft.com/office/drawing/2014/main" id="{BEF6F5D2-F142-5721-4EE2-9C6637EFFD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1050" y="757238"/>
            <a:ext cx="8318230" cy="5943600"/>
          </a:xfrm>
          <a:prstGeom prst="rect">
            <a:avLst/>
          </a:prstGeom>
        </p:spPr>
      </p:pic>
    </p:spTree>
    <p:extLst>
      <p:ext uri="{BB962C8B-B14F-4D97-AF65-F5344CB8AC3E}">
        <p14:creationId xmlns:p14="http://schemas.microsoft.com/office/powerpoint/2010/main" val="226633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4E1566-B597-8BDA-A437-12B886EB0CAA}"/>
              </a:ext>
            </a:extLst>
          </p:cNvPr>
          <p:cNvSpPr txBox="1"/>
          <p:nvPr/>
        </p:nvSpPr>
        <p:spPr>
          <a:xfrm>
            <a:off x="114170" y="0"/>
            <a:ext cx="11963659" cy="589072"/>
          </a:xfrm>
          <a:prstGeom prst="rect">
            <a:avLst/>
          </a:prstGeom>
          <a:noFill/>
        </p:spPr>
        <p:txBody>
          <a:bodyPr wrap="square">
            <a:spAutoFit/>
          </a:bodyPr>
          <a:lstStyle/>
          <a:p>
            <a:pPr algn="ctr">
              <a:lnSpc>
                <a:spcPct val="150000"/>
              </a:lnSpc>
            </a:pPr>
            <a:r>
              <a:rPr lang="en-AU" sz="2400" dirty="0">
                <a:latin typeface="+mj-lt"/>
              </a:rPr>
              <a:t>What A Week Of Groceries Looks Like Around The World</a:t>
            </a:r>
            <a:endParaRPr lang="en-AU" sz="3200" b="1" dirty="0">
              <a:latin typeface="+mj-lt"/>
            </a:endParaRPr>
          </a:p>
        </p:txBody>
      </p:sp>
      <p:pic>
        <p:nvPicPr>
          <p:cNvPr id="5" name="Picture 4" descr="A group of people around a table full of food&#10;&#10;Description automatically generated">
            <a:extLst>
              <a:ext uri="{FF2B5EF4-FFF2-40B4-BE49-F238E27FC236}">
                <a16:creationId xmlns:a16="http://schemas.microsoft.com/office/drawing/2014/main" id="{DD9F80DD-52EC-2EEF-B21A-5120ECF66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6587" y="782637"/>
            <a:ext cx="8378825" cy="5930283"/>
          </a:xfrm>
          <a:prstGeom prst="rect">
            <a:avLst/>
          </a:prstGeom>
        </p:spPr>
      </p:pic>
    </p:spTree>
    <p:extLst>
      <p:ext uri="{BB962C8B-B14F-4D97-AF65-F5344CB8AC3E}">
        <p14:creationId xmlns:p14="http://schemas.microsoft.com/office/powerpoint/2010/main" val="3476816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graph&#10;&#10;Description automatically generated">
            <a:extLst>
              <a:ext uri="{FF2B5EF4-FFF2-40B4-BE49-F238E27FC236}">
                <a16:creationId xmlns:a16="http://schemas.microsoft.com/office/drawing/2014/main" id="{DABC8C3C-5F6C-F44E-0BB7-713D60ECD8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3265" y="0"/>
            <a:ext cx="6518735" cy="6858000"/>
          </a:xfrm>
          <a:prstGeom prst="rect">
            <a:avLst/>
          </a:prstGeom>
        </p:spPr>
      </p:pic>
      <p:sp>
        <p:nvSpPr>
          <p:cNvPr id="3" name="TextBox 2">
            <a:extLst>
              <a:ext uri="{FF2B5EF4-FFF2-40B4-BE49-F238E27FC236}">
                <a16:creationId xmlns:a16="http://schemas.microsoft.com/office/drawing/2014/main" id="{A751F942-A137-CFC8-8E3F-BC4D07BD6B5E}"/>
              </a:ext>
            </a:extLst>
          </p:cNvPr>
          <p:cNvSpPr txBox="1"/>
          <p:nvPr/>
        </p:nvSpPr>
        <p:spPr>
          <a:xfrm>
            <a:off x="442581" y="2397269"/>
            <a:ext cx="4840003" cy="1143070"/>
          </a:xfrm>
          <a:prstGeom prst="rect">
            <a:avLst/>
          </a:prstGeom>
          <a:noFill/>
        </p:spPr>
        <p:txBody>
          <a:bodyPr wrap="square">
            <a:spAutoFit/>
          </a:bodyPr>
          <a:lstStyle/>
          <a:p>
            <a:pPr algn="ctr">
              <a:lnSpc>
                <a:spcPct val="150000"/>
              </a:lnSpc>
            </a:pPr>
            <a:r>
              <a:rPr lang="en-AU" sz="2400" dirty="0">
                <a:latin typeface="+mj-lt"/>
              </a:rPr>
              <a:t>When we’re finished with it, </a:t>
            </a:r>
          </a:p>
          <a:p>
            <a:pPr algn="ctr">
              <a:lnSpc>
                <a:spcPct val="150000"/>
              </a:lnSpc>
            </a:pPr>
            <a:r>
              <a:rPr lang="en-AU" sz="2400" dirty="0">
                <a:latin typeface="+mj-lt"/>
              </a:rPr>
              <a:t>almost half goes to landfill</a:t>
            </a:r>
          </a:p>
        </p:txBody>
      </p:sp>
      <p:cxnSp>
        <p:nvCxnSpPr>
          <p:cNvPr id="6" name="Straight Connector 5">
            <a:extLst>
              <a:ext uri="{FF2B5EF4-FFF2-40B4-BE49-F238E27FC236}">
                <a16:creationId xmlns:a16="http://schemas.microsoft.com/office/drawing/2014/main" id="{AE4C20C8-6CD5-8250-B9D6-6265F9DF5112}"/>
              </a:ext>
            </a:extLst>
          </p:cNvPr>
          <p:cNvCxnSpPr/>
          <p:nvPr/>
        </p:nvCxnSpPr>
        <p:spPr>
          <a:xfrm>
            <a:off x="6368901" y="1541721"/>
            <a:ext cx="434871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436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6" name="Picture 6" descr="What Is Landfill Waste Disposal">
            <a:extLst>
              <a:ext uri="{FF2B5EF4-FFF2-40B4-BE49-F238E27FC236}">
                <a16:creationId xmlns:a16="http://schemas.microsoft.com/office/drawing/2014/main" id="{F9F7767A-C414-014F-9FC5-F5DD76A557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6562" y="0"/>
            <a:ext cx="9215438" cy="68635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A365F6-9695-C7BD-95D4-11358381DF5D}"/>
              </a:ext>
            </a:extLst>
          </p:cNvPr>
          <p:cNvSpPr txBox="1"/>
          <p:nvPr/>
        </p:nvSpPr>
        <p:spPr>
          <a:xfrm>
            <a:off x="356857" y="2382981"/>
            <a:ext cx="2386344" cy="1143070"/>
          </a:xfrm>
          <a:prstGeom prst="rect">
            <a:avLst/>
          </a:prstGeom>
          <a:noFill/>
        </p:spPr>
        <p:txBody>
          <a:bodyPr wrap="square">
            <a:spAutoFit/>
          </a:bodyPr>
          <a:lstStyle/>
          <a:p>
            <a:pPr algn="ctr">
              <a:lnSpc>
                <a:spcPct val="150000"/>
              </a:lnSpc>
            </a:pPr>
            <a:r>
              <a:rPr lang="en-AU" sz="2400" dirty="0">
                <a:latin typeface="+mj-lt"/>
              </a:rPr>
              <a:t>Where it is buried</a:t>
            </a:r>
          </a:p>
          <a:p>
            <a:pPr algn="ctr">
              <a:lnSpc>
                <a:spcPct val="150000"/>
              </a:lnSpc>
            </a:pPr>
            <a:endParaRPr lang="en-AU" sz="2400" dirty="0">
              <a:latin typeface="+mj-lt"/>
            </a:endParaRPr>
          </a:p>
        </p:txBody>
      </p:sp>
    </p:spTree>
    <p:extLst>
      <p:ext uri="{BB962C8B-B14F-4D97-AF65-F5344CB8AC3E}">
        <p14:creationId xmlns:p14="http://schemas.microsoft.com/office/powerpoint/2010/main" val="2865013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Jumbo problem: Sri Lanka's battle with plastic pollution | Malay Mail">
            <a:extLst>
              <a:ext uri="{FF2B5EF4-FFF2-40B4-BE49-F238E27FC236}">
                <a16:creationId xmlns:a16="http://schemas.microsoft.com/office/drawing/2014/main" id="{9FA8C378-698F-A15B-0489-5410626E5F6B}"/>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1D3FCC-F6C7-50DD-E2C5-AD0F74626B7E}"/>
              </a:ext>
            </a:extLst>
          </p:cNvPr>
          <p:cNvSpPr txBox="1"/>
          <p:nvPr/>
        </p:nvSpPr>
        <p:spPr>
          <a:xfrm>
            <a:off x="125610" y="6410622"/>
            <a:ext cx="12191999" cy="338554"/>
          </a:xfrm>
          <a:prstGeom prst="rect">
            <a:avLst/>
          </a:prstGeom>
          <a:noFill/>
        </p:spPr>
        <p:txBody>
          <a:bodyPr wrap="square">
            <a:spAutoFit/>
          </a:bodyPr>
          <a:lstStyle/>
          <a:p>
            <a:pPr algn="l"/>
            <a:r>
              <a:rPr lang="en-AU" sz="1600" b="0" i="0" dirty="0">
                <a:solidFill>
                  <a:schemeClr val="bg1"/>
                </a:solidFill>
                <a:effectLst/>
                <a:highlight>
                  <a:srgbClr val="000000"/>
                </a:highlight>
                <a:latin typeface="Archivo"/>
              </a:rPr>
              <a:t>In this picture taken on June 3, 2023, a wild elephant eats rubbish mixed with plastic waste near cows at a dump in Ampara, Sri Lanka. — AFP pic</a:t>
            </a:r>
          </a:p>
        </p:txBody>
      </p:sp>
      <p:sp>
        <p:nvSpPr>
          <p:cNvPr id="2" name="TextBox 1">
            <a:extLst>
              <a:ext uri="{FF2B5EF4-FFF2-40B4-BE49-F238E27FC236}">
                <a16:creationId xmlns:a16="http://schemas.microsoft.com/office/drawing/2014/main" id="{1F99691C-0442-107A-6989-CD16F6209EC4}"/>
              </a:ext>
            </a:extLst>
          </p:cNvPr>
          <p:cNvSpPr txBox="1"/>
          <p:nvPr/>
        </p:nvSpPr>
        <p:spPr>
          <a:xfrm rot="20552481">
            <a:off x="314326" y="457200"/>
            <a:ext cx="1600200" cy="584775"/>
          </a:xfrm>
          <a:prstGeom prst="rect">
            <a:avLst/>
          </a:prstGeom>
          <a:noFill/>
        </p:spPr>
        <p:txBody>
          <a:bodyPr wrap="square" rtlCol="0">
            <a:spAutoFit/>
          </a:bodyPr>
          <a:lstStyle/>
          <a:p>
            <a:r>
              <a:rPr lang="en-US" sz="3200" dirty="0">
                <a:latin typeface="Bradley Hand" pitchFamily="2" charset="77"/>
              </a:rPr>
              <a:t>or not…</a:t>
            </a:r>
          </a:p>
        </p:txBody>
      </p:sp>
    </p:spTree>
    <p:extLst>
      <p:ext uri="{BB962C8B-B14F-4D97-AF65-F5344CB8AC3E}">
        <p14:creationId xmlns:p14="http://schemas.microsoft.com/office/powerpoint/2010/main" val="1432496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lastic fate">
            <a:extLst>
              <a:ext uri="{FF2B5EF4-FFF2-40B4-BE49-F238E27FC236}">
                <a16:creationId xmlns:a16="http://schemas.microsoft.com/office/drawing/2014/main" id="{0C1F4D68-4747-338E-491D-2C0EDD60DD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48200" y="0"/>
            <a:ext cx="7543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404D42-D46D-0D8A-F837-546DA5C0ED45}"/>
              </a:ext>
            </a:extLst>
          </p:cNvPr>
          <p:cNvSpPr txBox="1"/>
          <p:nvPr/>
        </p:nvSpPr>
        <p:spPr>
          <a:xfrm>
            <a:off x="623629" y="1749469"/>
            <a:ext cx="3478387" cy="4260012"/>
          </a:xfrm>
          <a:prstGeom prst="rect">
            <a:avLst/>
          </a:prstGeom>
          <a:noFill/>
        </p:spPr>
        <p:txBody>
          <a:bodyPr wrap="square">
            <a:spAutoFit/>
          </a:bodyPr>
          <a:lstStyle/>
          <a:p>
            <a:pPr algn="ctr">
              <a:lnSpc>
                <a:spcPct val="150000"/>
              </a:lnSpc>
            </a:pPr>
            <a:r>
              <a:rPr lang="en-AU" sz="2400" dirty="0">
                <a:latin typeface="+mj-lt"/>
              </a:rPr>
              <a:t>Of the 5800 million tonnes of primary plastic no longer in use, </a:t>
            </a:r>
          </a:p>
          <a:p>
            <a:pPr algn="ctr">
              <a:lnSpc>
                <a:spcPct val="150000"/>
              </a:lnSpc>
            </a:pPr>
            <a:endParaRPr lang="en-AU" sz="2400" dirty="0">
              <a:latin typeface="+mj-lt"/>
            </a:endParaRPr>
          </a:p>
          <a:p>
            <a:pPr algn="ctr">
              <a:lnSpc>
                <a:spcPct val="150000"/>
              </a:lnSpc>
            </a:pPr>
            <a:r>
              <a:rPr lang="en-AU" sz="2400" dirty="0">
                <a:latin typeface="+mj-lt"/>
              </a:rPr>
              <a:t>only 9% has been recycled since 1950.</a:t>
            </a:r>
          </a:p>
          <a:p>
            <a:pPr algn="ctr">
              <a:lnSpc>
                <a:spcPct val="150000"/>
              </a:lnSpc>
            </a:pPr>
            <a:endParaRPr lang="en-AU" sz="2400" i="1" dirty="0">
              <a:latin typeface="+mj-lt"/>
            </a:endParaRPr>
          </a:p>
          <a:p>
            <a:pPr algn="ctr">
              <a:lnSpc>
                <a:spcPct val="150000"/>
              </a:lnSpc>
            </a:pPr>
            <a:r>
              <a:rPr lang="en-AU" sz="1400" dirty="0">
                <a:latin typeface="+mj-lt"/>
              </a:rPr>
              <a:t>(in Australia, that number is much higher)</a:t>
            </a:r>
            <a:endParaRPr lang="en-US" sz="1400" dirty="0">
              <a:latin typeface="+mj-lt"/>
            </a:endParaRPr>
          </a:p>
        </p:txBody>
      </p:sp>
    </p:spTree>
    <p:extLst>
      <p:ext uri="{BB962C8B-B14F-4D97-AF65-F5344CB8AC3E}">
        <p14:creationId xmlns:p14="http://schemas.microsoft.com/office/powerpoint/2010/main" val="3287480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5B61BE-2040-EEBA-EEFA-F6A5019F350E}"/>
              </a:ext>
            </a:extLst>
          </p:cNvPr>
          <p:cNvSpPr txBox="1"/>
          <p:nvPr/>
        </p:nvSpPr>
        <p:spPr>
          <a:xfrm>
            <a:off x="1580891" y="1093617"/>
            <a:ext cx="4962784" cy="4670766"/>
          </a:xfrm>
          <a:prstGeom prst="rect">
            <a:avLst/>
          </a:prstGeom>
          <a:noFill/>
        </p:spPr>
        <p:txBody>
          <a:bodyPr wrap="square">
            <a:spAutoFit/>
          </a:bodyPr>
          <a:lstStyle/>
          <a:p>
            <a:pPr algn="ctr">
              <a:lnSpc>
                <a:spcPct val="150000"/>
              </a:lnSpc>
            </a:pPr>
            <a:r>
              <a:rPr lang="en-AU" sz="2400" dirty="0">
                <a:latin typeface="+mj-lt"/>
              </a:rPr>
              <a:t>Before 2020, </a:t>
            </a:r>
          </a:p>
          <a:p>
            <a:pPr algn="ctr">
              <a:lnSpc>
                <a:spcPct val="150000"/>
              </a:lnSpc>
            </a:pPr>
            <a:r>
              <a:rPr lang="en-AU" sz="2400" dirty="0">
                <a:latin typeface="+mj-lt"/>
              </a:rPr>
              <a:t>50-60% of plastics collected for recycling in Australia was sent to Southeast Asia</a:t>
            </a:r>
          </a:p>
          <a:p>
            <a:pPr algn="ctr">
              <a:lnSpc>
                <a:spcPct val="150000"/>
              </a:lnSpc>
            </a:pPr>
            <a:endParaRPr lang="en-AU" sz="2400" i="1" dirty="0">
              <a:latin typeface="+mj-lt"/>
            </a:endParaRPr>
          </a:p>
          <a:p>
            <a:pPr algn="ctr">
              <a:lnSpc>
                <a:spcPct val="150000"/>
              </a:lnSpc>
            </a:pPr>
            <a:r>
              <a:rPr lang="en-AU" sz="1600" i="1" dirty="0">
                <a:latin typeface="+mj-lt"/>
              </a:rPr>
              <a:t>(In March 2020, Australian governments began regulating the export of plastic by introducing rules and regulations to fill Australia’s obligations under the Basel Convention on the Control of Transboundary Movements of Hazardous Wastes and their Disposal).</a:t>
            </a:r>
            <a:endParaRPr lang="en-US" sz="1600" i="1" dirty="0">
              <a:latin typeface="+mj-lt"/>
            </a:endParaRPr>
          </a:p>
        </p:txBody>
      </p:sp>
      <p:pic>
        <p:nvPicPr>
          <p:cNvPr id="62468" name="Picture 4" descr="Recycling bins - Maribyrnong">
            <a:extLst>
              <a:ext uri="{FF2B5EF4-FFF2-40B4-BE49-F238E27FC236}">
                <a16:creationId xmlns:a16="http://schemas.microsoft.com/office/drawing/2014/main" id="{F328B31A-C37D-CC2F-7B59-A1E59356D5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1300" y="0"/>
            <a:ext cx="4330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352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Global Alliance To Addressing Open Dumpsites - The Borgen Project">
            <a:extLst>
              <a:ext uri="{FF2B5EF4-FFF2-40B4-BE49-F238E27FC236}">
                <a16:creationId xmlns:a16="http://schemas.microsoft.com/office/drawing/2014/main" id="{DBCCB434-A68C-803E-BAED-B701E795412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948112" y="0"/>
            <a:ext cx="8243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225271-1486-DF9D-5F7A-0074FF204551}"/>
              </a:ext>
            </a:extLst>
          </p:cNvPr>
          <p:cNvSpPr txBox="1"/>
          <p:nvPr/>
        </p:nvSpPr>
        <p:spPr>
          <a:xfrm>
            <a:off x="216059" y="174952"/>
            <a:ext cx="3589177" cy="6683048"/>
          </a:xfrm>
          <a:prstGeom prst="rect">
            <a:avLst/>
          </a:prstGeom>
          <a:noFill/>
        </p:spPr>
        <p:txBody>
          <a:bodyPr wrap="square">
            <a:spAutoFit/>
          </a:bodyPr>
          <a:lstStyle/>
          <a:p>
            <a:pPr algn="ctr">
              <a:lnSpc>
                <a:spcPct val="150000"/>
              </a:lnSpc>
            </a:pPr>
            <a:r>
              <a:rPr lang="en-AU" sz="2400" dirty="0">
                <a:latin typeface="+mj-lt"/>
              </a:rPr>
              <a:t>China banned the </a:t>
            </a:r>
            <a:r>
              <a:rPr lang="en-AU" sz="2400" i="1" dirty="0">
                <a:latin typeface="+mj-lt"/>
              </a:rPr>
              <a:t>import</a:t>
            </a:r>
            <a:r>
              <a:rPr lang="en-AU" sz="2400" dirty="0">
                <a:latin typeface="+mj-lt"/>
              </a:rPr>
              <a:t> of all types of plastic waste in January 2018. </a:t>
            </a:r>
          </a:p>
          <a:p>
            <a:pPr algn="ctr">
              <a:lnSpc>
                <a:spcPct val="150000"/>
              </a:lnSpc>
            </a:pPr>
            <a:endParaRPr lang="en-AU" sz="1600" dirty="0">
              <a:latin typeface="+mj-lt"/>
            </a:endParaRPr>
          </a:p>
          <a:p>
            <a:pPr algn="ctr">
              <a:lnSpc>
                <a:spcPct val="150000"/>
              </a:lnSpc>
            </a:pPr>
            <a:r>
              <a:rPr lang="en-AU" sz="2400" dirty="0">
                <a:latin typeface="+mj-lt"/>
              </a:rPr>
              <a:t>This power move, however, merely redirected waste containers further afield, mainly to the Southeast Asian countries of Malaysia, Vietnam, Thailand, Indonesia and the Philippines.</a:t>
            </a:r>
          </a:p>
        </p:txBody>
      </p:sp>
    </p:spTree>
    <p:extLst>
      <p:ext uri="{BB962C8B-B14F-4D97-AF65-F5344CB8AC3E}">
        <p14:creationId xmlns:p14="http://schemas.microsoft.com/office/powerpoint/2010/main" val="121989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Great Pacific Garbage Patch : Bracenet">
            <a:extLst>
              <a:ext uri="{FF2B5EF4-FFF2-40B4-BE49-F238E27FC236}">
                <a16:creationId xmlns:a16="http://schemas.microsoft.com/office/drawing/2014/main" id="{5C74B1CD-8C81-61D9-ECF0-D45268D7A5B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95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5B61BE-2040-EEBA-EEFA-F6A5019F350E}"/>
              </a:ext>
            </a:extLst>
          </p:cNvPr>
          <p:cNvSpPr txBox="1"/>
          <p:nvPr/>
        </p:nvSpPr>
        <p:spPr>
          <a:xfrm>
            <a:off x="623629" y="1749469"/>
            <a:ext cx="3478387" cy="2805063"/>
          </a:xfrm>
          <a:prstGeom prst="rect">
            <a:avLst/>
          </a:prstGeom>
          <a:noFill/>
        </p:spPr>
        <p:txBody>
          <a:bodyPr wrap="square">
            <a:spAutoFit/>
          </a:bodyPr>
          <a:lstStyle/>
          <a:p>
            <a:pPr algn="ctr">
              <a:lnSpc>
                <a:spcPct val="150000"/>
              </a:lnSpc>
            </a:pPr>
            <a:r>
              <a:rPr lang="en-AU" sz="2400" dirty="0">
                <a:latin typeface="+mj-lt"/>
              </a:rPr>
              <a:t>50-60% of plastics collected for recycling in Australia are sent to Southeast Asia for processing</a:t>
            </a:r>
            <a:endParaRPr lang="en-US" sz="2400" i="1" dirty="0">
              <a:latin typeface="+mj-lt"/>
            </a:endParaRPr>
          </a:p>
        </p:txBody>
      </p:sp>
      <p:pic>
        <p:nvPicPr>
          <p:cNvPr id="62466" name="Picture 2">
            <a:extLst>
              <a:ext uri="{FF2B5EF4-FFF2-40B4-BE49-F238E27FC236}">
                <a16:creationId xmlns:a16="http://schemas.microsoft.com/office/drawing/2014/main" id="{A0D7277D-8DC5-29F0-060A-0EAE1D5593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2575"/>
            <a:ext cx="12192000" cy="62912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60F2C0-6525-92A8-EB92-6C53B320791E}"/>
              </a:ext>
            </a:extLst>
          </p:cNvPr>
          <p:cNvSpPr txBox="1"/>
          <p:nvPr/>
        </p:nvSpPr>
        <p:spPr>
          <a:xfrm>
            <a:off x="1714500" y="4554532"/>
            <a:ext cx="1971675" cy="369332"/>
          </a:xfrm>
          <a:prstGeom prst="rect">
            <a:avLst/>
          </a:prstGeom>
          <a:noFill/>
        </p:spPr>
        <p:txBody>
          <a:bodyPr wrap="square" rtlCol="0">
            <a:spAutoFit/>
          </a:bodyPr>
          <a:lstStyle/>
          <a:p>
            <a:r>
              <a:rPr lang="en-US" dirty="0"/>
              <a:t>China</a:t>
            </a:r>
          </a:p>
        </p:txBody>
      </p:sp>
      <p:sp>
        <p:nvSpPr>
          <p:cNvPr id="4" name="TextBox 3">
            <a:extLst>
              <a:ext uri="{FF2B5EF4-FFF2-40B4-BE49-F238E27FC236}">
                <a16:creationId xmlns:a16="http://schemas.microsoft.com/office/drawing/2014/main" id="{5D5A1DA1-40E1-3F6D-70D4-E53DB87B08AC}"/>
              </a:ext>
            </a:extLst>
          </p:cNvPr>
          <p:cNvSpPr txBox="1"/>
          <p:nvPr/>
        </p:nvSpPr>
        <p:spPr>
          <a:xfrm>
            <a:off x="8124825" y="4739198"/>
            <a:ext cx="1971675" cy="369332"/>
          </a:xfrm>
          <a:prstGeom prst="rect">
            <a:avLst/>
          </a:prstGeom>
          <a:noFill/>
        </p:spPr>
        <p:txBody>
          <a:bodyPr wrap="square" rtlCol="0">
            <a:spAutoFit/>
          </a:bodyPr>
          <a:lstStyle/>
          <a:p>
            <a:r>
              <a:rPr lang="en-US" dirty="0">
                <a:solidFill>
                  <a:schemeClr val="bg1"/>
                </a:solidFill>
              </a:rPr>
              <a:t>Malaysia</a:t>
            </a:r>
          </a:p>
        </p:txBody>
      </p:sp>
      <p:sp>
        <p:nvSpPr>
          <p:cNvPr id="5" name="TextBox 4">
            <a:extLst>
              <a:ext uri="{FF2B5EF4-FFF2-40B4-BE49-F238E27FC236}">
                <a16:creationId xmlns:a16="http://schemas.microsoft.com/office/drawing/2014/main" id="{DBC7C78B-F5E9-164A-A9A2-DA7D54986EA3}"/>
              </a:ext>
            </a:extLst>
          </p:cNvPr>
          <p:cNvSpPr txBox="1"/>
          <p:nvPr/>
        </p:nvSpPr>
        <p:spPr>
          <a:xfrm>
            <a:off x="10220325" y="3152000"/>
            <a:ext cx="1971675" cy="369332"/>
          </a:xfrm>
          <a:prstGeom prst="rect">
            <a:avLst/>
          </a:prstGeom>
          <a:noFill/>
        </p:spPr>
        <p:txBody>
          <a:bodyPr wrap="square" rtlCol="0">
            <a:spAutoFit/>
          </a:bodyPr>
          <a:lstStyle/>
          <a:p>
            <a:r>
              <a:rPr lang="en-US" dirty="0"/>
              <a:t>Indonesia</a:t>
            </a:r>
          </a:p>
        </p:txBody>
      </p:sp>
      <p:sp>
        <p:nvSpPr>
          <p:cNvPr id="6" name="TextBox 5">
            <a:extLst>
              <a:ext uri="{FF2B5EF4-FFF2-40B4-BE49-F238E27FC236}">
                <a16:creationId xmlns:a16="http://schemas.microsoft.com/office/drawing/2014/main" id="{729D27AF-FC00-9EB2-0E38-CE184C95E5DE}"/>
              </a:ext>
            </a:extLst>
          </p:cNvPr>
          <p:cNvSpPr txBox="1"/>
          <p:nvPr/>
        </p:nvSpPr>
        <p:spPr>
          <a:xfrm>
            <a:off x="9491663" y="2302815"/>
            <a:ext cx="1971675" cy="369332"/>
          </a:xfrm>
          <a:prstGeom prst="rect">
            <a:avLst/>
          </a:prstGeom>
          <a:noFill/>
        </p:spPr>
        <p:txBody>
          <a:bodyPr wrap="square" rtlCol="0">
            <a:spAutoFit/>
          </a:bodyPr>
          <a:lstStyle/>
          <a:p>
            <a:r>
              <a:rPr lang="en-US" dirty="0">
                <a:solidFill>
                  <a:schemeClr val="bg1"/>
                </a:solidFill>
              </a:rPr>
              <a:t>Thailand</a:t>
            </a:r>
          </a:p>
        </p:txBody>
      </p:sp>
      <p:sp>
        <p:nvSpPr>
          <p:cNvPr id="7" name="TextBox 6">
            <a:extLst>
              <a:ext uri="{FF2B5EF4-FFF2-40B4-BE49-F238E27FC236}">
                <a16:creationId xmlns:a16="http://schemas.microsoft.com/office/drawing/2014/main" id="{F8B289D7-11EE-6BC5-13C2-C09F587C83AB}"/>
              </a:ext>
            </a:extLst>
          </p:cNvPr>
          <p:cNvSpPr txBox="1"/>
          <p:nvPr/>
        </p:nvSpPr>
        <p:spPr>
          <a:xfrm>
            <a:off x="10096500" y="1581937"/>
            <a:ext cx="981075" cy="369332"/>
          </a:xfrm>
          <a:prstGeom prst="rect">
            <a:avLst/>
          </a:prstGeom>
          <a:noFill/>
        </p:spPr>
        <p:txBody>
          <a:bodyPr wrap="square" rtlCol="0">
            <a:spAutoFit/>
          </a:bodyPr>
          <a:lstStyle/>
          <a:p>
            <a:r>
              <a:rPr lang="en-US" dirty="0">
                <a:solidFill>
                  <a:schemeClr val="bg1"/>
                </a:solidFill>
              </a:rPr>
              <a:t>Vietnam</a:t>
            </a:r>
          </a:p>
        </p:txBody>
      </p:sp>
    </p:spTree>
    <p:extLst>
      <p:ext uri="{BB962C8B-B14F-4D97-AF65-F5344CB8AC3E}">
        <p14:creationId xmlns:p14="http://schemas.microsoft.com/office/powerpoint/2010/main" val="2929977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alaysia returns Australian plastics | The Australian">
            <a:extLst>
              <a:ext uri="{FF2B5EF4-FFF2-40B4-BE49-F238E27FC236}">
                <a16:creationId xmlns:a16="http://schemas.microsoft.com/office/drawing/2014/main" id="{C7CF01D4-CCC6-B317-5219-10BA7318D2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0205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blue and black bars&#10;&#10;Description automatically generated">
            <a:extLst>
              <a:ext uri="{FF2B5EF4-FFF2-40B4-BE49-F238E27FC236}">
                <a16:creationId xmlns:a16="http://schemas.microsoft.com/office/drawing/2014/main" id="{152EABDC-5946-B2E7-09C0-1691BF725B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0838" y="0"/>
            <a:ext cx="6541162" cy="6858000"/>
          </a:xfrm>
          <a:prstGeom prst="rect">
            <a:avLst/>
          </a:prstGeom>
        </p:spPr>
      </p:pic>
      <p:sp>
        <p:nvSpPr>
          <p:cNvPr id="4" name="TextBox 3">
            <a:extLst>
              <a:ext uri="{FF2B5EF4-FFF2-40B4-BE49-F238E27FC236}">
                <a16:creationId xmlns:a16="http://schemas.microsoft.com/office/drawing/2014/main" id="{84FF401E-75BA-7728-6827-55D4DEB46C29}"/>
              </a:ext>
            </a:extLst>
          </p:cNvPr>
          <p:cNvSpPr txBox="1"/>
          <p:nvPr/>
        </p:nvSpPr>
        <p:spPr>
          <a:xfrm>
            <a:off x="530385" y="2060902"/>
            <a:ext cx="4613116" cy="1697068"/>
          </a:xfrm>
          <a:prstGeom prst="rect">
            <a:avLst/>
          </a:prstGeom>
          <a:noFill/>
        </p:spPr>
        <p:txBody>
          <a:bodyPr wrap="square">
            <a:spAutoFit/>
          </a:bodyPr>
          <a:lstStyle/>
          <a:p>
            <a:pPr algn="ctr">
              <a:lnSpc>
                <a:spcPct val="150000"/>
              </a:lnSpc>
            </a:pPr>
            <a:r>
              <a:rPr lang="en-AU" sz="2400" dirty="0">
                <a:latin typeface="+mj-lt"/>
              </a:rPr>
              <a:t>Germany exported the most </a:t>
            </a:r>
          </a:p>
          <a:p>
            <a:pPr algn="ctr">
              <a:lnSpc>
                <a:spcPct val="150000"/>
              </a:lnSpc>
            </a:pPr>
            <a:r>
              <a:rPr lang="en-AU" sz="2400" dirty="0">
                <a:latin typeface="+mj-lt"/>
              </a:rPr>
              <a:t>plastic waste </a:t>
            </a:r>
          </a:p>
          <a:p>
            <a:pPr algn="ctr">
              <a:lnSpc>
                <a:spcPct val="150000"/>
              </a:lnSpc>
            </a:pPr>
            <a:r>
              <a:rPr lang="en-AU" sz="2400" dirty="0">
                <a:latin typeface="+mj-lt"/>
              </a:rPr>
              <a:t>in 2022 </a:t>
            </a:r>
          </a:p>
        </p:txBody>
      </p:sp>
    </p:spTree>
    <p:extLst>
      <p:ext uri="{BB962C8B-B14F-4D97-AF65-F5344CB8AC3E}">
        <p14:creationId xmlns:p14="http://schemas.microsoft.com/office/powerpoint/2010/main" val="36391346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87036-0E05-4D47-B867-7E025BE7F0FC}"/>
              </a:ext>
            </a:extLst>
          </p:cNvPr>
          <p:cNvSpPr txBox="1"/>
          <p:nvPr/>
        </p:nvSpPr>
        <p:spPr>
          <a:xfrm>
            <a:off x="271463" y="140256"/>
            <a:ext cx="5243512" cy="2339102"/>
          </a:xfrm>
          <a:prstGeom prst="rect">
            <a:avLst/>
          </a:prstGeom>
          <a:noFill/>
        </p:spPr>
        <p:txBody>
          <a:bodyPr wrap="square" rtlCol="0">
            <a:spAutoFit/>
          </a:bodyPr>
          <a:lstStyle/>
          <a:p>
            <a:pPr algn="ctr"/>
            <a:endParaRPr lang="en-US" sz="3200" dirty="0"/>
          </a:p>
          <a:p>
            <a:pPr algn="ctr"/>
            <a:r>
              <a:rPr lang="en-US" sz="3200" dirty="0"/>
              <a:t>Ethical?</a:t>
            </a:r>
          </a:p>
          <a:p>
            <a:pPr algn="ctr"/>
            <a:endParaRPr lang="en-US" sz="3200" dirty="0"/>
          </a:p>
          <a:p>
            <a:pPr algn="ctr"/>
            <a:r>
              <a:rPr lang="en-US" sz="3200" dirty="0"/>
              <a:t>Yes or No?</a:t>
            </a:r>
          </a:p>
          <a:p>
            <a:pPr algn="ctr"/>
            <a:endParaRPr lang="en-US" dirty="0"/>
          </a:p>
        </p:txBody>
      </p:sp>
      <p:pic>
        <p:nvPicPr>
          <p:cNvPr id="3" name="Picture 2">
            <a:extLst>
              <a:ext uri="{FF2B5EF4-FFF2-40B4-BE49-F238E27FC236}">
                <a16:creationId xmlns:a16="http://schemas.microsoft.com/office/drawing/2014/main" id="{A2CEEECF-A3F5-3EA8-790A-D3973F9E1E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50930" y="0"/>
            <a:ext cx="4741070" cy="3319543"/>
          </a:xfrm>
          <a:prstGeom prst="rect">
            <a:avLst/>
          </a:prstGeom>
        </p:spPr>
      </p:pic>
      <p:sp>
        <p:nvSpPr>
          <p:cNvPr id="4" name="TextBox 3">
            <a:extLst>
              <a:ext uri="{FF2B5EF4-FFF2-40B4-BE49-F238E27FC236}">
                <a16:creationId xmlns:a16="http://schemas.microsoft.com/office/drawing/2014/main" id="{C421B4D7-073E-3530-0363-AE11020A214D}"/>
              </a:ext>
            </a:extLst>
          </p:cNvPr>
          <p:cNvSpPr txBox="1"/>
          <p:nvPr/>
        </p:nvSpPr>
        <p:spPr>
          <a:xfrm>
            <a:off x="6700837" y="4067711"/>
            <a:ext cx="5243512" cy="2339102"/>
          </a:xfrm>
          <a:prstGeom prst="rect">
            <a:avLst/>
          </a:prstGeom>
          <a:noFill/>
        </p:spPr>
        <p:txBody>
          <a:bodyPr wrap="square" rtlCol="0">
            <a:spAutoFit/>
          </a:bodyPr>
          <a:lstStyle/>
          <a:p>
            <a:pPr algn="ctr"/>
            <a:endParaRPr lang="en-US" sz="3200" dirty="0"/>
          </a:p>
          <a:p>
            <a:pPr algn="ctr"/>
            <a:r>
              <a:rPr lang="en-US" sz="3200" dirty="0"/>
              <a:t>Socially Acceptable?</a:t>
            </a:r>
          </a:p>
          <a:p>
            <a:pPr algn="ctr"/>
            <a:endParaRPr lang="en-US" sz="3200" dirty="0"/>
          </a:p>
          <a:p>
            <a:pPr algn="ctr"/>
            <a:r>
              <a:rPr lang="en-US" sz="3200" dirty="0"/>
              <a:t>Yes or No?</a:t>
            </a:r>
          </a:p>
          <a:p>
            <a:pPr algn="ctr"/>
            <a:endParaRPr lang="en-US" dirty="0"/>
          </a:p>
        </p:txBody>
      </p:sp>
      <p:pic>
        <p:nvPicPr>
          <p:cNvPr id="6" name="Picture 2" descr="Malaysia returns Australian plastics | The Australian">
            <a:extLst>
              <a:ext uri="{FF2B5EF4-FFF2-40B4-BE49-F238E27FC236}">
                <a16:creationId xmlns:a16="http://schemas.microsoft.com/office/drawing/2014/main" id="{7A4EF5C3-5BF2-9A75-8286-5716CF33E2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78B04CD-F04B-1B9D-1EDA-6A043AEF7609}"/>
              </a:ext>
            </a:extLst>
          </p:cNvPr>
          <p:cNvSpPr/>
          <p:nvPr/>
        </p:nvSpPr>
        <p:spPr>
          <a:xfrm>
            <a:off x="5407818" y="2548527"/>
            <a:ext cx="2864644" cy="135731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shipping waste from rich countries to poor countries</a:t>
            </a:r>
          </a:p>
        </p:txBody>
      </p:sp>
    </p:spTree>
    <p:extLst>
      <p:ext uri="{BB962C8B-B14F-4D97-AF65-F5344CB8AC3E}">
        <p14:creationId xmlns:p14="http://schemas.microsoft.com/office/powerpoint/2010/main" val="28673516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87036-0E05-4D47-B867-7E025BE7F0FC}"/>
              </a:ext>
            </a:extLst>
          </p:cNvPr>
          <p:cNvSpPr txBox="1"/>
          <p:nvPr/>
        </p:nvSpPr>
        <p:spPr>
          <a:xfrm>
            <a:off x="271463" y="140256"/>
            <a:ext cx="5243512" cy="2339102"/>
          </a:xfrm>
          <a:prstGeom prst="rect">
            <a:avLst/>
          </a:prstGeom>
          <a:noFill/>
        </p:spPr>
        <p:txBody>
          <a:bodyPr wrap="square" rtlCol="0">
            <a:spAutoFit/>
          </a:bodyPr>
          <a:lstStyle/>
          <a:p>
            <a:pPr algn="ctr"/>
            <a:endParaRPr lang="en-US" sz="3200" dirty="0"/>
          </a:p>
          <a:p>
            <a:pPr algn="ctr"/>
            <a:r>
              <a:rPr lang="en-US" sz="3200" dirty="0"/>
              <a:t>Economical?</a:t>
            </a:r>
          </a:p>
          <a:p>
            <a:pPr algn="ctr"/>
            <a:endParaRPr lang="en-US" sz="3200" dirty="0"/>
          </a:p>
          <a:p>
            <a:pPr algn="ctr"/>
            <a:r>
              <a:rPr lang="en-US" sz="3200" dirty="0"/>
              <a:t>Yes or No?</a:t>
            </a:r>
          </a:p>
          <a:p>
            <a:pPr algn="ctr"/>
            <a:endParaRPr lang="en-US" dirty="0"/>
          </a:p>
        </p:txBody>
      </p:sp>
      <p:sp>
        <p:nvSpPr>
          <p:cNvPr id="8" name="TextBox 7">
            <a:extLst>
              <a:ext uri="{FF2B5EF4-FFF2-40B4-BE49-F238E27FC236}">
                <a16:creationId xmlns:a16="http://schemas.microsoft.com/office/drawing/2014/main" id="{CF0A2B8A-30F8-E0E1-0F42-0A0FB39A0382}"/>
              </a:ext>
            </a:extLst>
          </p:cNvPr>
          <p:cNvSpPr txBox="1"/>
          <p:nvPr/>
        </p:nvSpPr>
        <p:spPr>
          <a:xfrm>
            <a:off x="6700837" y="4085082"/>
            <a:ext cx="5243512" cy="2339102"/>
          </a:xfrm>
          <a:prstGeom prst="rect">
            <a:avLst/>
          </a:prstGeom>
          <a:noFill/>
        </p:spPr>
        <p:txBody>
          <a:bodyPr wrap="square" rtlCol="0">
            <a:spAutoFit/>
          </a:bodyPr>
          <a:lstStyle/>
          <a:p>
            <a:pPr algn="ctr"/>
            <a:endParaRPr lang="en-US" sz="3200" dirty="0"/>
          </a:p>
          <a:p>
            <a:pPr algn="ctr"/>
            <a:r>
              <a:rPr lang="en-US" sz="3200" dirty="0"/>
              <a:t>Culturally accepted?</a:t>
            </a:r>
          </a:p>
          <a:p>
            <a:pPr algn="ctr"/>
            <a:endParaRPr lang="en-US" sz="3200" dirty="0"/>
          </a:p>
          <a:p>
            <a:pPr algn="ctr"/>
            <a:r>
              <a:rPr lang="en-US" sz="3200" dirty="0"/>
              <a:t>Yes or No?</a:t>
            </a:r>
          </a:p>
          <a:p>
            <a:pPr algn="ctr"/>
            <a:endParaRPr lang="en-US" dirty="0"/>
          </a:p>
        </p:txBody>
      </p:sp>
      <p:pic>
        <p:nvPicPr>
          <p:cNvPr id="9" name="Picture 2" descr="Malaysia returns Australian plastics | The Australian">
            <a:extLst>
              <a:ext uri="{FF2B5EF4-FFF2-40B4-BE49-F238E27FC236}">
                <a16:creationId xmlns:a16="http://schemas.microsoft.com/office/drawing/2014/main" id="{0392CF3F-787D-E083-EE0F-1E46A6DE0B9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1F673FC-838C-F0EE-AAB2-F9FD3BD84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50930" y="0"/>
            <a:ext cx="4741070" cy="3319543"/>
          </a:xfrm>
          <a:prstGeom prst="rect">
            <a:avLst/>
          </a:prstGeom>
        </p:spPr>
      </p:pic>
      <p:sp>
        <p:nvSpPr>
          <p:cNvPr id="12" name="Rectangle 11">
            <a:extLst>
              <a:ext uri="{FF2B5EF4-FFF2-40B4-BE49-F238E27FC236}">
                <a16:creationId xmlns:a16="http://schemas.microsoft.com/office/drawing/2014/main" id="{BC8DDBA9-C0EF-FA6D-8CC5-1CCA6AC96A6E}"/>
              </a:ext>
            </a:extLst>
          </p:cNvPr>
          <p:cNvSpPr/>
          <p:nvPr/>
        </p:nvSpPr>
        <p:spPr>
          <a:xfrm>
            <a:off x="5407818" y="2548527"/>
            <a:ext cx="2864644" cy="135731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shipping waste from rich countries to poor countries</a:t>
            </a:r>
          </a:p>
        </p:txBody>
      </p:sp>
    </p:spTree>
    <p:extLst>
      <p:ext uri="{BB962C8B-B14F-4D97-AF65-F5344CB8AC3E}">
        <p14:creationId xmlns:p14="http://schemas.microsoft.com/office/powerpoint/2010/main" val="1463427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823A5D4D-5C54-300A-3301-7CDBB52C46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2821" y="0"/>
            <a:ext cx="8069179" cy="6888323"/>
          </a:xfrm>
          <a:prstGeom prst="rect">
            <a:avLst/>
          </a:prstGeom>
        </p:spPr>
      </p:pic>
      <p:sp>
        <p:nvSpPr>
          <p:cNvPr id="4" name="TextBox 3">
            <a:extLst>
              <a:ext uri="{FF2B5EF4-FFF2-40B4-BE49-F238E27FC236}">
                <a16:creationId xmlns:a16="http://schemas.microsoft.com/office/drawing/2014/main" id="{3E5F0E49-FF7C-167F-01BB-95DDEB5E0403}"/>
              </a:ext>
            </a:extLst>
          </p:cNvPr>
          <p:cNvSpPr txBox="1"/>
          <p:nvPr/>
        </p:nvSpPr>
        <p:spPr>
          <a:xfrm>
            <a:off x="323592" y="173248"/>
            <a:ext cx="3521296" cy="5517344"/>
          </a:xfrm>
          <a:prstGeom prst="rect">
            <a:avLst/>
          </a:prstGeom>
          <a:noFill/>
        </p:spPr>
        <p:txBody>
          <a:bodyPr wrap="square">
            <a:spAutoFit/>
          </a:bodyPr>
          <a:lstStyle/>
          <a:p>
            <a:pPr algn="ctr">
              <a:lnSpc>
                <a:spcPct val="150000"/>
              </a:lnSpc>
            </a:pPr>
            <a:r>
              <a:rPr lang="en-AU" sz="2400" dirty="0">
                <a:latin typeface="+mj-lt"/>
              </a:rPr>
              <a:t>Philippines (Pasig River)</a:t>
            </a:r>
          </a:p>
          <a:p>
            <a:pPr algn="ctr">
              <a:lnSpc>
                <a:spcPct val="150000"/>
              </a:lnSpc>
            </a:pPr>
            <a:r>
              <a:rPr lang="en-AU" sz="2400" dirty="0">
                <a:latin typeface="+mj-lt"/>
              </a:rPr>
              <a:t>emits the most plastic waste to the ocean.</a:t>
            </a:r>
          </a:p>
          <a:p>
            <a:pPr algn="ctr">
              <a:lnSpc>
                <a:spcPct val="150000"/>
              </a:lnSpc>
            </a:pPr>
            <a:endParaRPr lang="en-AU" sz="1100" dirty="0">
              <a:latin typeface="+mj-lt"/>
            </a:endParaRPr>
          </a:p>
          <a:p>
            <a:pPr algn="ctr">
              <a:lnSpc>
                <a:spcPct val="150000"/>
              </a:lnSpc>
            </a:pPr>
            <a:r>
              <a:rPr lang="en-AU" sz="2400" dirty="0">
                <a:latin typeface="+mj-lt"/>
              </a:rPr>
              <a:t>Sri Lanka is second highest.</a:t>
            </a:r>
          </a:p>
          <a:p>
            <a:pPr algn="ctr">
              <a:lnSpc>
                <a:spcPct val="150000"/>
              </a:lnSpc>
            </a:pPr>
            <a:endParaRPr lang="en-AU" sz="1050" dirty="0">
              <a:latin typeface="+mj-lt"/>
            </a:endParaRPr>
          </a:p>
          <a:p>
            <a:pPr algn="ctr">
              <a:lnSpc>
                <a:spcPct val="150000"/>
              </a:lnSpc>
            </a:pPr>
            <a:r>
              <a:rPr lang="en-AU" sz="2400" dirty="0">
                <a:latin typeface="+mj-lt"/>
              </a:rPr>
              <a:t>Followed by Indonesia, Brazil, India, Costa Rica, South Africa and China.</a:t>
            </a:r>
          </a:p>
          <a:p>
            <a:pPr algn="ctr">
              <a:lnSpc>
                <a:spcPct val="150000"/>
              </a:lnSpc>
            </a:pPr>
            <a:endParaRPr lang="en-AU" sz="2400" i="1" dirty="0">
              <a:latin typeface="+mj-lt"/>
            </a:endParaRPr>
          </a:p>
          <a:p>
            <a:pPr algn="ctr">
              <a:lnSpc>
                <a:spcPct val="150000"/>
              </a:lnSpc>
            </a:pPr>
            <a:endParaRPr lang="en-US" sz="2400" i="1" dirty="0">
              <a:latin typeface="+mj-lt"/>
            </a:endParaRPr>
          </a:p>
        </p:txBody>
      </p:sp>
      <p:pic>
        <p:nvPicPr>
          <p:cNvPr id="8" name="Picture 7" descr="A screenshot of a computer&#10;&#10;Description automatically generated">
            <a:extLst>
              <a:ext uri="{FF2B5EF4-FFF2-40B4-BE49-F238E27FC236}">
                <a16:creationId xmlns:a16="http://schemas.microsoft.com/office/drawing/2014/main" id="{3F47C1B9-E93D-92D1-9011-B97CD626DA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592" y="4764506"/>
            <a:ext cx="3521296" cy="1920246"/>
          </a:xfrm>
          <a:prstGeom prst="rect">
            <a:avLst/>
          </a:prstGeom>
        </p:spPr>
      </p:pic>
      <p:sp>
        <p:nvSpPr>
          <p:cNvPr id="9" name="TextBox 8">
            <a:extLst>
              <a:ext uri="{FF2B5EF4-FFF2-40B4-BE49-F238E27FC236}">
                <a16:creationId xmlns:a16="http://schemas.microsoft.com/office/drawing/2014/main" id="{66269D36-2904-903A-A73C-65D75DDFA9F4}"/>
              </a:ext>
            </a:extLst>
          </p:cNvPr>
          <p:cNvSpPr txBox="1"/>
          <p:nvPr/>
        </p:nvSpPr>
        <p:spPr>
          <a:xfrm>
            <a:off x="1571625" y="4764506"/>
            <a:ext cx="1814513" cy="307777"/>
          </a:xfrm>
          <a:prstGeom prst="rect">
            <a:avLst/>
          </a:prstGeom>
          <a:noFill/>
        </p:spPr>
        <p:txBody>
          <a:bodyPr wrap="square" rtlCol="0">
            <a:spAutoFit/>
          </a:bodyPr>
          <a:lstStyle/>
          <a:p>
            <a:r>
              <a:rPr lang="en-US" sz="1400" dirty="0">
                <a:solidFill>
                  <a:schemeClr val="bg1"/>
                </a:solidFill>
              </a:rPr>
              <a:t>Philippines</a:t>
            </a:r>
          </a:p>
        </p:txBody>
      </p:sp>
      <p:sp>
        <p:nvSpPr>
          <p:cNvPr id="10" name="Left Arrow 9">
            <a:extLst>
              <a:ext uri="{FF2B5EF4-FFF2-40B4-BE49-F238E27FC236}">
                <a16:creationId xmlns:a16="http://schemas.microsoft.com/office/drawing/2014/main" id="{C1459072-AB27-E0CC-77CB-E4E2BE3FE2E5}"/>
              </a:ext>
            </a:extLst>
          </p:cNvPr>
          <p:cNvSpPr/>
          <p:nvPr/>
        </p:nvSpPr>
        <p:spPr>
          <a:xfrm rot="19768216">
            <a:off x="10687049" y="2592046"/>
            <a:ext cx="542925" cy="4572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6693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C8662D06-DC42-92DF-F997-A8B42687C4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3865" y="0"/>
            <a:ext cx="6518135" cy="6858000"/>
          </a:xfrm>
          <a:prstGeom prst="rect">
            <a:avLst/>
          </a:prstGeom>
        </p:spPr>
      </p:pic>
      <p:sp>
        <p:nvSpPr>
          <p:cNvPr id="4" name="TextBox 3">
            <a:extLst>
              <a:ext uri="{FF2B5EF4-FFF2-40B4-BE49-F238E27FC236}">
                <a16:creationId xmlns:a16="http://schemas.microsoft.com/office/drawing/2014/main" id="{568050CC-B254-FCBA-8BC0-E4A32023BF24}"/>
              </a:ext>
            </a:extLst>
          </p:cNvPr>
          <p:cNvSpPr txBox="1"/>
          <p:nvPr/>
        </p:nvSpPr>
        <p:spPr>
          <a:xfrm>
            <a:off x="701809" y="2491695"/>
            <a:ext cx="4237406" cy="1143070"/>
          </a:xfrm>
          <a:prstGeom prst="rect">
            <a:avLst/>
          </a:prstGeom>
          <a:noFill/>
        </p:spPr>
        <p:txBody>
          <a:bodyPr wrap="square">
            <a:spAutoFit/>
          </a:bodyPr>
          <a:lstStyle/>
          <a:p>
            <a:pPr algn="ctr">
              <a:lnSpc>
                <a:spcPct val="150000"/>
              </a:lnSpc>
            </a:pPr>
            <a:r>
              <a:rPr lang="en-AU" sz="2400" dirty="0">
                <a:latin typeface="+mj-lt"/>
              </a:rPr>
              <a:t>Plastic will only enter rivers and the ocean if it’s poorly managed.</a:t>
            </a:r>
            <a:endParaRPr lang="en-US" sz="2400" dirty="0">
              <a:latin typeface="+mj-lt"/>
            </a:endParaRPr>
          </a:p>
        </p:txBody>
      </p:sp>
    </p:spTree>
    <p:extLst>
      <p:ext uri="{BB962C8B-B14F-4D97-AF65-F5344CB8AC3E}">
        <p14:creationId xmlns:p14="http://schemas.microsoft.com/office/powerpoint/2010/main" val="2168863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asig River: The world's top plastic polluter">
            <a:extLst>
              <a:ext uri="{FF2B5EF4-FFF2-40B4-BE49-F238E27FC236}">
                <a16:creationId xmlns:a16="http://schemas.microsoft.com/office/drawing/2014/main" id="{07142770-8A91-EE32-D929-F223B140AE9D}"/>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751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Dennis Villegas: Views from a Dead River">
            <a:extLst>
              <a:ext uri="{FF2B5EF4-FFF2-40B4-BE49-F238E27FC236}">
                <a16:creationId xmlns:a16="http://schemas.microsoft.com/office/drawing/2014/main" id="{7709692A-5255-728B-5664-2A00B35956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93013" y="0"/>
            <a:ext cx="4598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B2AD8E-E810-6CAE-7233-3115E33DC1B6}"/>
              </a:ext>
            </a:extLst>
          </p:cNvPr>
          <p:cNvSpPr txBox="1"/>
          <p:nvPr/>
        </p:nvSpPr>
        <p:spPr>
          <a:xfrm>
            <a:off x="949234" y="1337164"/>
            <a:ext cx="5291145" cy="3913059"/>
          </a:xfrm>
          <a:prstGeom prst="rect">
            <a:avLst/>
          </a:prstGeom>
          <a:noFill/>
        </p:spPr>
        <p:txBody>
          <a:bodyPr wrap="square">
            <a:spAutoFit/>
          </a:bodyPr>
          <a:lstStyle/>
          <a:p>
            <a:pPr algn="ctr">
              <a:lnSpc>
                <a:spcPct val="150000"/>
              </a:lnSpc>
            </a:pPr>
            <a:r>
              <a:rPr lang="en-AU" sz="2400" dirty="0">
                <a:latin typeface="+mj-lt"/>
              </a:rPr>
              <a:t>Pasig River, Manila, Philippines</a:t>
            </a:r>
          </a:p>
          <a:p>
            <a:pPr algn="ctr">
              <a:lnSpc>
                <a:spcPct val="150000"/>
              </a:lnSpc>
            </a:pPr>
            <a:endParaRPr lang="en-AU" sz="2400" i="1" dirty="0">
              <a:latin typeface="+mj-lt"/>
            </a:endParaRPr>
          </a:p>
          <a:p>
            <a:pPr algn="ctr">
              <a:lnSpc>
                <a:spcPct val="150000"/>
              </a:lnSpc>
            </a:pPr>
            <a:r>
              <a:rPr lang="en-US" sz="2400" dirty="0">
                <a:latin typeface="+mj-lt"/>
              </a:rPr>
              <a:t>The 27km Pasig River, </a:t>
            </a:r>
          </a:p>
          <a:p>
            <a:pPr algn="ctr">
              <a:lnSpc>
                <a:spcPct val="150000"/>
              </a:lnSpc>
            </a:pPr>
            <a:r>
              <a:rPr lang="en-US" sz="2400" dirty="0">
                <a:latin typeface="+mj-lt"/>
              </a:rPr>
              <a:t>which runs through Metro Manila, Philippines accounts for 63,000 </a:t>
            </a:r>
            <a:r>
              <a:rPr lang="en-US" sz="2400" dirty="0" err="1">
                <a:latin typeface="+mj-lt"/>
              </a:rPr>
              <a:t>tonnes</a:t>
            </a:r>
            <a:r>
              <a:rPr lang="en-US" sz="2400" dirty="0">
                <a:latin typeface="+mj-lt"/>
              </a:rPr>
              <a:t> </a:t>
            </a:r>
          </a:p>
          <a:p>
            <a:pPr algn="ctr">
              <a:lnSpc>
                <a:spcPct val="150000"/>
              </a:lnSpc>
            </a:pPr>
            <a:r>
              <a:rPr lang="en-US" sz="2400" dirty="0">
                <a:latin typeface="+mj-lt"/>
              </a:rPr>
              <a:t>of plastic entering the ocean from a river</a:t>
            </a:r>
          </a:p>
          <a:p>
            <a:pPr algn="ctr">
              <a:lnSpc>
                <a:spcPct val="150000"/>
              </a:lnSpc>
            </a:pPr>
            <a:r>
              <a:rPr lang="en-US" sz="2400" dirty="0">
                <a:latin typeface="+mj-lt"/>
              </a:rPr>
              <a:t>per year.</a:t>
            </a:r>
          </a:p>
        </p:txBody>
      </p:sp>
    </p:spTree>
    <p:extLst>
      <p:ext uri="{BB962C8B-B14F-4D97-AF65-F5344CB8AC3E}">
        <p14:creationId xmlns:p14="http://schemas.microsoft.com/office/powerpoint/2010/main" val="3892836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 Estero de Paco before Rehabilitation, (B) Estero de Paco after... |  Download Scientific Diagram">
            <a:extLst>
              <a:ext uri="{FF2B5EF4-FFF2-40B4-BE49-F238E27FC236}">
                <a16:creationId xmlns:a16="http://schemas.microsoft.com/office/drawing/2014/main" id="{338997D9-5C44-F73C-C820-D44604D2A4F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2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762A8A-7C2E-CEC2-35E3-77140188F089}"/>
              </a:ext>
            </a:extLst>
          </p:cNvPr>
          <p:cNvSpPr txBox="1"/>
          <p:nvPr/>
        </p:nvSpPr>
        <p:spPr>
          <a:xfrm>
            <a:off x="233362" y="6173188"/>
            <a:ext cx="5571535" cy="369332"/>
          </a:xfrm>
          <a:prstGeom prst="rect">
            <a:avLst/>
          </a:prstGeom>
          <a:noFill/>
        </p:spPr>
        <p:txBody>
          <a:bodyPr wrap="square">
            <a:spAutoFit/>
          </a:bodyPr>
          <a:lstStyle/>
          <a:p>
            <a:pPr algn="l"/>
            <a:r>
              <a:rPr lang="en-AU" b="0" i="0" dirty="0">
                <a:solidFill>
                  <a:schemeClr val="bg1"/>
                </a:solidFill>
                <a:effectLst/>
                <a:highlight>
                  <a:srgbClr val="000000"/>
                </a:highlight>
                <a:latin typeface="Roboto" panose="02000000000000000000" pitchFamily="2" charset="0"/>
              </a:rPr>
              <a:t>A): Estero de Paco, Philippines before Rehabilitation</a:t>
            </a:r>
          </a:p>
        </p:txBody>
      </p:sp>
      <p:sp>
        <p:nvSpPr>
          <p:cNvPr id="6" name="TextBox 5">
            <a:extLst>
              <a:ext uri="{FF2B5EF4-FFF2-40B4-BE49-F238E27FC236}">
                <a16:creationId xmlns:a16="http://schemas.microsoft.com/office/drawing/2014/main" id="{A5F4F10C-A0FB-DD5A-9DB0-251A5F1A6DFF}"/>
              </a:ext>
            </a:extLst>
          </p:cNvPr>
          <p:cNvSpPr txBox="1"/>
          <p:nvPr/>
        </p:nvSpPr>
        <p:spPr>
          <a:xfrm>
            <a:off x="6387105" y="6173188"/>
            <a:ext cx="5700120" cy="369332"/>
          </a:xfrm>
          <a:prstGeom prst="rect">
            <a:avLst/>
          </a:prstGeom>
          <a:noFill/>
        </p:spPr>
        <p:txBody>
          <a:bodyPr wrap="square">
            <a:spAutoFit/>
          </a:bodyPr>
          <a:lstStyle/>
          <a:p>
            <a:pPr algn="l"/>
            <a:r>
              <a:rPr lang="en-AU" dirty="0">
                <a:solidFill>
                  <a:schemeClr val="bg1"/>
                </a:solidFill>
                <a:highlight>
                  <a:srgbClr val="000000"/>
                </a:highlight>
                <a:latin typeface="Roboto" panose="02000000000000000000" pitchFamily="2" charset="0"/>
              </a:rPr>
              <a:t>B</a:t>
            </a:r>
            <a:r>
              <a:rPr lang="en-AU" b="0" i="0" dirty="0">
                <a:solidFill>
                  <a:schemeClr val="bg1"/>
                </a:solidFill>
                <a:effectLst/>
                <a:highlight>
                  <a:srgbClr val="000000"/>
                </a:highlight>
                <a:latin typeface="Roboto" panose="02000000000000000000" pitchFamily="2" charset="0"/>
              </a:rPr>
              <a:t>): Estero de Paco, Philippines AFTER Rehabilitation</a:t>
            </a:r>
          </a:p>
        </p:txBody>
      </p:sp>
    </p:spTree>
    <p:extLst>
      <p:ext uri="{BB962C8B-B14F-4D97-AF65-F5344CB8AC3E}">
        <p14:creationId xmlns:p14="http://schemas.microsoft.com/office/powerpoint/2010/main" val="1915468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lastic pollution - a plastic bag and rubbish float in the ocean">
            <a:extLst>
              <a:ext uri="{FF2B5EF4-FFF2-40B4-BE49-F238E27FC236}">
                <a16:creationId xmlns:a16="http://schemas.microsoft.com/office/drawing/2014/main" id="{CEB18167-C3AB-2A3C-7349-675D9A8EB6B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524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8050CC-B254-FCBA-8BC0-E4A32023BF24}"/>
              </a:ext>
            </a:extLst>
          </p:cNvPr>
          <p:cNvSpPr txBox="1"/>
          <p:nvPr/>
        </p:nvSpPr>
        <p:spPr>
          <a:xfrm>
            <a:off x="174926" y="1306557"/>
            <a:ext cx="1853899" cy="3913059"/>
          </a:xfrm>
          <a:prstGeom prst="rect">
            <a:avLst/>
          </a:prstGeom>
          <a:noFill/>
        </p:spPr>
        <p:txBody>
          <a:bodyPr wrap="square">
            <a:spAutoFit/>
          </a:bodyPr>
          <a:lstStyle/>
          <a:p>
            <a:pPr algn="ctr">
              <a:lnSpc>
                <a:spcPct val="150000"/>
              </a:lnSpc>
            </a:pPr>
            <a:r>
              <a:rPr lang="en-AU" sz="2400" dirty="0">
                <a:latin typeface="+mj-lt"/>
              </a:rPr>
              <a:t>It helps if we understand why the high polluting rivers emit </a:t>
            </a:r>
          </a:p>
          <a:p>
            <a:pPr algn="ctr">
              <a:lnSpc>
                <a:spcPct val="150000"/>
              </a:lnSpc>
            </a:pPr>
            <a:r>
              <a:rPr lang="en-AU" sz="2400" dirty="0">
                <a:latin typeface="+mj-lt"/>
              </a:rPr>
              <a:t>so much plastic</a:t>
            </a:r>
            <a:endParaRPr lang="en-US" sz="2400" dirty="0">
              <a:latin typeface="+mj-lt"/>
            </a:endParaRPr>
          </a:p>
        </p:txBody>
      </p:sp>
      <p:pic>
        <p:nvPicPr>
          <p:cNvPr id="25602" name="Picture 2" descr="Waste. Out of sight, out of mind.">
            <a:extLst>
              <a:ext uri="{FF2B5EF4-FFF2-40B4-BE49-F238E27FC236}">
                <a16:creationId xmlns:a16="http://schemas.microsoft.com/office/drawing/2014/main" id="{716DEDB1-1A51-970C-6293-C6CB45730EA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357438" y="0"/>
            <a:ext cx="98345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5468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Description automatically generated">
            <a:extLst>
              <a:ext uri="{FF2B5EF4-FFF2-40B4-BE49-F238E27FC236}">
                <a16:creationId xmlns:a16="http://schemas.microsoft.com/office/drawing/2014/main" id="{FD4A0D6A-3B29-7B6C-B5DE-ACB3557EE4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61727" y="0"/>
            <a:ext cx="6530273" cy="6858000"/>
          </a:xfrm>
          <a:prstGeom prst="rect">
            <a:avLst/>
          </a:prstGeom>
        </p:spPr>
      </p:pic>
      <p:sp>
        <p:nvSpPr>
          <p:cNvPr id="4" name="TextBox 3">
            <a:extLst>
              <a:ext uri="{FF2B5EF4-FFF2-40B4-BE49-F238E27FC236}">
                <a16:creationId xmlns:a16="http://schemas.microsoft.com/office/drawing/2014/main" id="{1FB48C1D-EFFB-C914-FC31-1FAC77601EB2}"/>
              </a:ext>
            </a:extLst>
          </p:cNvPr>
          <p:cNvSpPr txBox="1"/>
          <p:nvPr/>
        </p:nvSpPr>
        <p:spPr>
          <a:xfrm>
            <a:off x="566479" y="641474"/>
            <a:ext cx="4538035" cy="5575052"/>
          </a:xfrm>
          <a:prstGeom prst="rect">
            <a:avLst/>
          </a:prstGeom>
          <a:noFill/>
        </p:spPr>
        <p:txBody>
          <a:bodyPr wrap="square">
            <a:spAutoFit/>
          </a:bodyPr>
          <a:lstStyle/>
          <a:p>
            <a:pPr algn="ctr">
              <a:lnSpc>
                <a:spcPct val="150000"/>
              </a:lnSpc>
            </a:pPr>
            <a:r>
              <a:rPr lang="en-AU" sz="2400" dirty="0">
                <a:latin typeface="+mj-lt"/>
              </a:rPr>
              <a:t>Waste management is expensive.</a:t>
            </a:r>
          </a:p>
          <a:p>
            <a:pPr algn="ctr">
              <a:lnSpc>
                <a:spcPct val="150000"/>
              </a:lnSpc>
            </a:pPr>
            <a:endParaRPr lang="en-AU" sz="2400" i="1" dirty="0">
              <a:latin typeface="+mj-lt"/>
            </a:endParaRPr>
          </a:p>
          <a:p>
            <a:pPr algn="ctr">
              <a:lnSpc>
                <a:spcPct val="150000"/>
              </a:lnSpc>
            </a:pPr>
            <a:r>
              <a:rPr lang="en-US" sz="2400" dirty="0">
                <a:latin typeface="+mj-lt"/>
              </a:rPr>
              <a:t>Thus, low-to-middle income countries tend to have poorer waste management infrastructure.</a:t>
            </a:r>
          </a:p>
          <a:p>
            <a:pPr algn="ctr">
              <a:lnSpc>
                <a:spcPct val="150000"/>
              </a:lnSpc>
            </a:pPr>
            <a:endParaRPr lang="en-US" sz="2400" dirty="0">
              <a:latin typeface="+mj-lt"/>
            </a:endParaRPr>
          </a:p>
          <a:p>
            <a:pPr algn="ctr">
              <a:lnSpc>
                <a:spcPct val="150000"/>
              </a:lnSpc>
            </a:pPr>
            <a:r>
              <a:rPr lang="en-US" sz="2400" dirty="0">
                <a:latin typeface="+mj-lt"/>
              </a:rPr>
              <a:t>Waste can be dumped outside of landfills, and landfills that do exist are often open, leaking waste to the surrounding environment. </a:t>
            </a:r>
          </a:p>
        </p:txBody>
      </p:sp>
    </p:spTree>
    <p:extLst>
      <p:ext uri="{BB962C8B-B14F-4D97-AF65-F5344CB8AC3E}">
        <p14:creationId xmlns:p14="http://schemas.microsoft.com/office/powerpoint/2010/main" val="529357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5E4725-08F9-80FE-1834-118FABA81477}"/>
              </a:ext>
            </a:extLst>
          </p:cNvPr>
          <p:cNvSpPr txBox="1"/>
          <p:nvPr/>
        </p:nvSpPr>
        <p:spPr>
          <a:xfrm>
            <a:off x="199480" y="918472"/>
            <a:ext cx="2028641" cy="5021055"/>
          </a:xfrm>
          <a:prstGeom prst="rect">
            <a:avLst/>
          </a:prstGeom>
          <a:noFill/>
        </p:spPr>
        <p:txBody>
          <a:bodyPr wrap="square">
            <a:spAutoFit/>
          </a:bodyPr>
          <a:lstStyle/>
          <a:p>
            <a:pPr algn="ctr">
              <a:lnSpc>
                <a:spcPct val="150000"/>
              </a:lnSpc>
            </a:pPr>
            <a:r>
              <a:rPr lang="en-AU" sz="2400" dirty="0">
                <a:latin typeface="+mj-lt"/>
              </a:rPr>
              <a:t>Caribbean countries that produce more waste have larger gaps in household waste collection services</a:t>
            </a:r>
            <a:endParaRPr lang="en-US" sz="2400" dirty="0">
              <a:latin typeface="+mj-lt"/>
            </a:endParaRPr>
          </a:p>
        </p:txBody>
      </p:sp>
      <p:sp>
        <p:nvSpPr>
          <p:cNvPr id="3" name="Rectangle 2">
            <a:extLst>
              <a:ext uri="{FF2B5EF4-FFF2-40B4-BE49-F238E27FC236}">
                <a16:creationId xmlns:a16="http://schemas.microsoft.com/office/drawing/2014/main" id="{43A79CA0-EA5A-3ABB-E25E-99F70EC6E01D}"/>
              </a:ext>
            </a:extLst>
          </p:cNvPr>
          <p:cNvSpPr/>
          <p:nvPr/>
        </p:nvSpPr>
        <p:spPr>
          <a:xfrm>
            <a:off x="2406317" y="0"/>
            <a:ext cx="978568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FF3F8598-05F2-2740-A86D-9FE96C79DA8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87348" y="737936"/>
            <a:ext cx="9076835" cy="561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1937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verything You Need To Know About Plastic Pollution And The Ocean - The  Happy Turtle Straw">
            <a:extLst>
              <a:ext uri="{FF2B5EF4-FFF2-40B4-BE49-F238E27FC236}">
                <a16:creationId xmlns:a16="http://schemas.microsoft.com/office/drawing/2014/main" id="{E8BEBF88-FDF6-F5B2-8A32-DDDA8D5F804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132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4 of the World's Most Successful Beach Clean-ups - Purpose Rising Blog">
            <a:extLst>
              <a:ext uri="{FF2B5EF4-FFF2-40B4-BE49-F238E27FC236}">
                <a16:creationId xmlns:a16="http://schemas.microsoft.com/office/drawing/2014/main" id="{0A9E3866-B148-CBF0-ECDE-ABD032CB03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2574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descr="Tackling Marine Debris | North America | UNEP - UN Environment Programme">
            <a:extLst>
              <a:ext uri="{FF2B5EF4-FFF2-40B4-BE49-F238E27FC236}">
                <a16:creationId xmlns:a16="http://schemas.microsoft.com/office/drawing/2014/main" id="{839039CA-A1A6-7CF0-76B1-07540FD302B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10B9DB-0F59-09B2-89CD-F66B1217C171}"/>
              </a:ext>
            </a:extLst>
          </p:cNvPr>
          <p:cNvSpPr txBox="1"/>
          <p:nvPr/>
        </p:nvSpPr>
        <p:spPr>
          <a:xfrm>
            <a:off x="500063" y="766732"/>
            <a:ext cx="3514725"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Appreciate that marine debris accumulation is a global phenomenon (e.g. ‘The Great Pacific Garbage Patch’). Consider how the causes and solutions (i.e. the use of scientific knowledge) of this issue are influenced by social, economic, cultural and ethical considerations</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’13. </a:t>
            </a:r>
            <a:r>
              <a:rPr lang="en-US" sz="2000" i="1" dirty="0">
                <a:solidFill>
                  <a:schemeClr val="bg1"/>
                </a:solidFill>
                <a:latin typeface="Arial Narrow" panose="020B0604020202020204" pitchFamily="34" charset="0"/>
                <a:cs typeface="Arial Narrow" panose="020B0604020202020204" pitchFamily="34" charset="0"/>
              </a:rPr>
              <a:t>Dodgy debris</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4" name="Picture 3" descr="A close-up of a map&#10;&#10;Description automatically generated">
            <a:extLst>
              <a:ext uri="{FF2B5EF4-FFF2-40B4-BE49-F238E27FC236}">
                <a16:creationId xmlns:a16="http://schemas.microsoft.com/office/drawing/2014/main" id="{B884EF1D-D245-4A5B-280F-5700DF8B0D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7174" y="405652"/>
            <a:ext cx="4444763" cy="5993391"/>
          </a:xfrm>
          <a:prstGeom prst="rect">
            <a:avLst/>
          </a:prstGeom>
        </p:spPr>
      </p:pic>
    </p:spTree>
    <p:extLst>
      <p:ext uri="{BB962C8B-B14F-4D97-AF65-F5344CB8AC3E}">
        <p14:creationId xmlns:p14="http://schemas.microsoft.com/office/powerpoint/2010/main" val="901117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Great Pacific Garbage Patch is 16 times larger than we thought,  according to the journal Scientific Reports">
            <a:extLst>
              <a:ext uri="{FF2B5EF4-FFF2-40B4-BE49-F238E27FC236}">
                <a16:creationId xmlns:a16="http://schemas.microsoft.com/office/drawing/2014/main" id="{CDF17D22-ACD3-1B84-AC2E-6A8280B95A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649088-1481-6FF4-7C11-B14A3A684675}"/>
              </a:ext>
            </a:extLst>
          </p:cNvPr>
          <p:cNvSpPr txBox="1"/>
          <p:nvPr/>
        </p:nvSpPr>
        <p:spPr>
          <a:xfrm>
            <a:off x="203598" y="6196310"/>
            <a:ext cx="11254978" cy="584775"/>
          </a:xfrm>
          <a:prstGeom prst="rect">
            <a:avLst/>
          </a:prstGeom>
          <a:noFill/>
        </p:spPr>
        <p:txBody>
          <a:bodyPr wrap="square">
            <a:spAutoFit/>
          </a:bodyPr>
          <a:lstStyle/>
          <a:p>
            <a:pPr algn="l"/>
            <a:r>
              <a:rPr lang="en-AU" sz="1600" b="0" i="0" dirty="0">
                <a:solidFill>
                  <a:schemeClr val="bg1"/>
                </a:solidFill>
                <a:effectLst/>
                <a:latin typeface="Archivo"/>
              </a:rPr>
              <a:t>A Dutch-led research expedition brought in netfuls of plastic—and counted them all. About 46% of the total mass of the patch is made up of discarded fishing gear. The rest is trillions of pieces consumer plastic, swept off land and into the sea. Image: The Ocean </a:t>
            </a:r>
            <a:r>
              <a:rPr lang="en-AU" sz="1600" b="0" i="0" dirty="0" err="1">
                <a:solidFill>
                  <a:schemeClr val="bg1"/>
                </a:solidFill>
                <a:effectLst/>
                <a:latin typeface="Archivo"/>
              </a:rPr>
              <a:t>Cleanup</a:t>
            </a:r>
            <a:endParaRPr lang="en-AU" sz="1600" b="0" i="0" dirty="0">
              <a:solidFill>
                <a:schemeClr val="bg1"/>
              </a:solidFill>
              <a:effectLst/>
              <a:latin typeface="Archivo"/>
            </a:endParaRPr>
          </a:p>
        </p:txBody>
      </p:sp>
    </p:spTree>
    <p:extLst>
      <p:ext uri="{BB962C8B-B14F-4D97-AF65-F5344CB8AC3E}">
        <p14:creationId xmlns:p14="http://schemas.microsoft.com/office/powerpoint/2010/main" val="636043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050513-A6E3-C638-827D-1BBBB5C8E4C4}"/>
              </a:ext>
            </a:extLst>
          </p:cNvPr>
          <p:cNvSpPr txBox="1"/>
          <p:nvPr/>
        </p:nvSpPr>
        <p:spPr>
          <a:xfrm>
            <a:off x="244118" y="0"/>
            <a:ext cx="11703763" cy="830997"/>
          </a:xfrm>
          <a:prstGeom prst="rect">
            <a:avLst/>
          </a:prstGeom>
          <a:noFill/>
        </p:spPr>
        <p:txBody>
          <a:bodyPr wrap="square">
            <a:spAutoFit/>
          </a:bodyPr>
          <a:lstStyle/>
          <a:p>
            <a:pPr algn="ctr"/>
            <a:r>
              <a:rPr lang="en-AU" sz="2400" dirty="0">
                <a:latin typeface="+mj-lt"/>
              </a:rPr>
              <a:t>Floating plastic debris in t</a:t>
            </a:r>
            <a:r>
              <a:rPr lang="en-AU" sz="2400" i="0" dirty="0">
                <a:effectLst/>
                <a:latin typeface="+mj-lt"/>
              </a:rPr>
              <a:t>he Great Pacific Garbage Patch (white square)</a:t>
            </a:r>
            <a:r>
              <a:rPr lang="en-AU" sz="2400" dirty="0">
                <a:latin typeface="+mj-lt"/>
              </a:rPr>
              <a:t> came from either river mouth locations (white circles) or observed fishing grounds (light colours).</a:t>
            </a:r>
            <a:endParaRPr lang="en-AU" sz="2400" i="0" dirty="0">
              <a:effectLst/>
              <a:latin typeface="+mj-lt"/>
            </a:endParaRPr>
          </a:p>
        </p:txBody>
      </p:sp>
      <p:sp>
        <p:nvSpPr>
          <p:cNvPr id="3" name="Rectangle 2">
            <a:extLst>
              <a:ext uri="{FF2B5EF4-FFF2-40B4-BE49-F238E27FC236}">
                <a16:creationId xmlns:a16="http://schemas.microsoft.com/office/drawing/2014/main" id="{B0A66747-CCFD-D735-7712-37138A485154}"/>
              </a:ext>
            </a:extLst>
          </p:cNvPr>
          <p:cNvSpPr/>
          <p:nvPr/>
        </p:nvSpPr>
        <p:spPr>
          <a:xfrm>
            <a:off x="0" y="881211"/>
            <a:ext cx="12192000" cy="597679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30077F6F-02A7-A46B-9D40-32D9D2570CF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52461" y="1040681"/>
            <a:ext cx="10887075" cy="565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text&#10;&#10;Description automatically generated">
            <a:extLst>
              <a:ext uri="{FF2B5EF4-FFF2-40B4-BE49-F238E27FC236}">
                <a16:creationId xmlns:a16="http://schemas.microsoft.com/office/drawing/2014/main" id="{F5B80C73-CAEE-9289-65D7-3156F4F606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2363" y="5912905"/>
            <a:ext cx="3344863" cy="785626"/>
          </a:xfrm>
          <a:prstGeom prst="rect">
            <a:avLst/>
          </a:prstGeom>
        </p:spPr>
      </p:pic>
    </p:spTree>
    <p:extLst>
      <p:ext uri="{BB962C8B-B14F-4D97-AF65-F5344CB8AC3E}">
        <p14:creationId xmlns:p14="http://schemas.microsoft.com/office/powerpoint/2010/main" val="392293890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3610</TotalTime>
  <Words>2037</Words>
  <Application>Microsoft Macintosh PowerPoint</Application>
  <PresentationFormat>Widescreen</PresentationFormat>
  <Paragraphs>288</Paragraphs>
  <Slides>75</Slides>
  <Notes>52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75</vt:i4>
      </vt:variant>
    </vt:vector>
  </HeadingPairs>
  <TitlesOfParts>
    <vt:vector size="87" baseType="lpstr">
      <vt:lpstr>Archivo</vt:lpstr>
      <vt:lpstr>Arial</vt:lpstr>
      <vt:lpstr>Arial Narrow</vt:lpstr>
      <vt:lpstr>Bradley Hand</vt:lpstr>
      <vt:lpstr>Calibri</vt:lpstr>
      <vt:lpstr>Calibri Light</vt:lpstr>
      <vt:lpstr>merriweather</vt:lpstr>
      <vt:lpstr>Open Sans</vt:lpstr>
      <vt:lpstr>proxima-nova</vt:lpstr>
      <vt:lpstr>PT Serif</vt:lpstr>
      <vt:lpstr>Roboto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546</cp:revision>
  <dcterms:created xsi:type="dcterms:W3CDTF">2023-09-23T08:38:28Z</dcterms:created>
  <dcterms:modified xsi:type="dcterms:W3CDTF">2024-04-10T02:34:24Z</dcterms:modified>
</cp:coreProperties>
</file>